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3"/>
  </p:notesMasterIdLst>
  <p:sldIdLst>
    <p:sldId id="480" r:id="rId5"/>
    <p:sldId id="303" r:id="rId6"/>
    <p:sldId id="483" r:id="rId7"/>
    <p:sldId id="484" r:id="rId8"/>
    <p:sldId id="481" r:id="rId9"/>
    <p:sldId id="482" r:id="rId10"/>
    <p:sldId id="485" r:id="rId11"/>
    <p:sldId id="486" r:id="rId12"/>
    <p:sldId id="487" r:id="rId13"/>
    <p:sldId id="512" r:id="rId14"/>
    <p:sldId id="516" r:id="rId15"/>
    <p:sldId id="515" r:id="rId16"/>
    <p:sldId id="514" r:id="rId17"/>
    <p:sldId id="513" r:id="rId18"/>
    <p:sldId id="507" r:id="rId19"/>
    <p:sldId id="511" r:id="rId20"/>
    <p:sldId id="510" r:id="rId21"/>
    <p:sldId id="509" r:id="rId22"/>
    <p:sldId id="508" r:id="rId23"/>
    <p:sldId id="506" r:id="rId24"/>
    <p:sldId id="505" r:id="rId25"/>
    <p:sldId id="504" r:id="rId26"/>
    <p:sldId id="503" r:id="rId27"/>
    <p:sldId id="502" r:id="rId28"/>
    <p:sldId id="501" r:id="rId29"/>
    <p:sldId id="492" r:id="rId30"/>
    <p:sldId id="500" r:id="rId31"/>
    <p:sldId id="499" r:id="rId32"/>
    <p:sldId id="497" r:id="rId33"/>
    <p:sldId id="498" r:id="rId34"/>
    <p:sldId id="496" r:id="rId35"/>
    <p:sldId id="494" r:id="rId36"/>
    <p:sldId id="495" r:id="rId37"/>
    <p:sldId id="491" r:id="rId38"/>
    <p:sldId id="493" r:id="rId39"/>
    <p:sldId id="489" r:id="rId40"/>
    <p:sldId id="49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3"/>
            <p14:sldId id="484"/>
            <p14:sldId id="481"/>
            <p14:sldId id="482"/>
            <p14:sldId id="485"/>
            <p14:sldId id="486"/>
            <p14:sldId id="487"/>
            <p14:sldId id="512"/>
            <p14:sldId id="516"/>
            <p14:sldId id="515"/>
            <p14:sldId id="514"/>
            <p14:sldId id="513"/>
            <p14:sldId id="507"/>
            <p14:sldId id="511"/>
            <p14:sldId id="510"/>
            <p14:sldId id="509"/>
            <p14:sldId id="508"/>
            <p14:sldId id="506"/>
            <p14:sldId id="505"/>
            <p14:sldId id="504"/>
            <p14:sldId id="503"/>
            <p14:sldId id="502"/>
            <p14:sldId id="501"/>
            <p14:sldId id="492"/>
            <p14:sldId id="500"/>
            <p14:sldId id="499"/>
            <p14:sldId id="497"/>
            <p14:sldId id="498"/>
            <p14:sldId id="496"/>
            <p14:sldId id="494"/>
            <p14:sldId id="495"/>
            <p14:sldId id="491"/>
            <p14:sldId id="493"/>
            <p14:sldId id="489"/>
            <p14:sldId id="49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19527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6.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p:cNvSpPr/>
          <p:nvPr/>
        </p:nvSpPr>
        <p:spPr>
          <a:xfrm>
            <a:off x="194617" y="582642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9</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BCD8F777-7269-41B4-908B-0637FE2BE561}"/>
              </a:ext>
            </a:extLst>
          </p:cNvPr>
          <p:cNvSpPr txBox="1"/>
          <p:nvPr/>
        </p:nvSpPr>
        <p:spPr>
          <a:xfrm>
            <a:off x="82253" y="4726628"/>
            <a:ext cx="4886463" cy="830997"/>
          </a:xfrm>
          <a:prstGeom prst="rect">
            <a:avLst/>
          </a:prstGeom>
          <a:noFill/>
        </p:spPr>
        <p:txBody>
          <a:bodyPr wrap="square" rtlCol="0">
            <a:spAutoFit/>
          </a:bodyPr>
          <a:lstStyle/>
          <a:p>
            <a:r>
              <a:rPr lang="en-US" sz="2400" b="1" dirty="0">
                <a:latin typeface="Tajawal Medium" panose="00000600000000000000" pitchFamily="2" charset="-78"/>
                <a:cs typeface="Tajawal Medium" panose="00000600000000000000" pitchFamily="2" charset="-78"/>
              </a:rPr>
              <a:t>Final Project</a:t>
            </a:r>
          </a:p>
          <a:p>
            <a:r>
              <a:rPr lang="en-US" sz="2400" b="1" dirty="0">
                <a:solidFill>
                  <a:srgbClr val="24A9E1"/>
                </a:solidFill>
                <a:latin typeface="Tajawal Medium" panose="00000600000000000000" pitchFamily="2" charset="-78"/>
                <a:cs typeface="Tajawal Medium" panose="00000600000000000000" pitchFamily="2" charset="-78"/>
              </a:rPr>
              <a:t>Prepared by </a:t>
            </a:r>
            <a:r>
              <a:rPr lang="en-US" sz="2400" b="1" dirty="0" err="1">
                <a:solidFill>
                  <a:srgbClr val="24A9E1"/>
                </a:solidFill>
                <a:latin typeface="Tajawal Medium" panose="00000600000000000000" pitchFamily="2" charset="-78"/>
                <a:cs typeface="Tajawal Medium" panose="00000600000000000000" pitchFamily="2" charset="-78"/>
              </a:rPr>
              <a:t>Walid</a:t>
            </a:r>
            <a:r>
              <a:rPr lang="en-US" sz="2400" b="1" dirty="0">
                <a:solidFill>
                  <a:srgbClr val="24A9E1"/>
                </a:solidFill>
                <a:latin typeface="Tajawal Medium" panose="00000600000000000000" pitchFamily="2" charset="-78"/>
                <a:cs typeface="Tajawal Medium" panose="00000600000000000000" pitchFamily="2" charset="-78"/>
              </a:rPr>
              <a:t> </a:t>
            </a:r>
            <a:r>
              <a:rPr lang="en-US" sz="2400" b="1" dirty="0" err="1">
                <a:solidFill>
                  <a:srgbClr val="24A9E1"/>
                </a:solidFill>
                <a:latin typeface="Tajawal Medium" panose="00000600000000000000" pitchFamily="2" charset="-78"/>
                <a:cs typeface="Tajawal Medium" panose="00000600000000000000" pitchFamily="2" charset="-78"/>
              </a:rPr>
              <a:t>Soliman</a:t>
            </a:r>
            <a:endParaRPr lang="en-US" sz="2400" b="1" dirty="0">
              <a:solidFill>
                <a:srgbClr val="24A9E1"/>
              </a:solidFill>
              <a:latin typeface="Tajawal Medium" panose="00000600000000000000" pitchFamily="2" charset="-78"/>
              <a:cs typeface="Tajawal Medium" panose="00000600000000000000" pitchFamily="2" charset="-78"/>
            </a:endParaRPr>
          </a:p>
        </p:txBody>
      </p:sp>
      <p:sp>
        <p:nvSpPr>
          <p:cNvPr id="2" name="TextBox 1">
            <a:extLst>
              <a:ext uri="{FF2B5EF4-FFF2-40B4-BE49-F238E27FC236}">
                <a16:creationId xmlns:a16="http://schemas.microsoft.com/office/drawing/2014/main" id="{99D5249D-7429-A982-36CB-155B00683413}"/>
              </a:ext>
            </a:extLst>
          </p:cNvPr>
          <p:cNvSpPr txBox="1"/>
          <p:nvPr/>
        </p:nvSpPr>
        <p:spPr>
          <a:xfrm>
            <a:off x="-127853" y="2406546"/>
            <a:ext cx="5703806" cy="707886"/>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Data analysis using SPSS</a:t>
            </a:r>
          </a:p>
        </p:txBody>
      </p:sp>
    </p:spTree>
  </p:cSld>
  <p:clrMapOvr>
    <a:masterClrMapping/>
  </p:clrMapOvr>
  <mc:AlternateContent xmlns:mc="http://schemas.openxmlformats.org/markup-compatibility/2006" xmlns:p14="http://schemas.microsoft.com/office/powerpoint/2010/main">
    <mc:Choice Requires="p14">
      <p:transition spd="slow" p14:dur="2000" advTm="124518"/>
    </mc:Choice>
    <mc:Fallback xmlns="">
      <p:transition spd="slow" advTm="12451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464548" y="2866835"/>
            <a:ext cx="5270417" cy="707886"/>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Validity and Reliability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2" name="TextBox 11">
            <a:extLst>
              <a:ext uri="{FF2B5EF4-FFF2-40B4-BE49-F238E27FC236}">
                <a16:creationId xmlns:a16="http://schemas.microsoft.com/office/drawing/2014/main" id="{8C520B7F-7764-8B81-C7C7-A7440DA2CCAF}"/>
              </a:ext>
            </a:extLst>
          </p:cNvPr>
          <p:cNvSpPr txBox="1"/>
          <p:nvPr/>
        </p:nvSpPr>
        <p:spPr>
          <a:xfrm>
            <a:off x="328103" y="5769711"/>
            <a:ext cx="6417471" cy="954107"/>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Final Project</a:t>
            </a:r>
          </a:p>
          <a:p>
            <a:r>
              <a:rPr lang="en-US" sz="2800" b="1" dirty="0">
                <a:solidFill>
                  <a:srgbClr val="24A9E1"/>
                </a:solidFill>
                <a:latin typeface="Tajawal Medium" panose="00000600000000000000" pitchFamily="2" charset="-78"/>
                <a:cs typeface="Tajawal Medium" panose="00000600000000000000" pitchFamily="2" charset="-78"/>
              </a:rPr>
              <a:t>Prepared by </a:t>
            </a:r>
            <a:r>
              <a:rPr lang="en-US" sz="2800" b="1" dirty="0" err="1">
                <a:solidFill>
                  <a:srgbClr val="24A9E1"/>
                </a:solidFill>
                <a:latin typeface="Tajawal Medium" panose="00000600000000000000" pitchFamily="2" charset="-78"/>
                <a:cs typeface="Tajawal Medium" panose="00000600000000000000" pitchFamily="2" charset="-78"/>
              </a:rPr>
              <a:t>Walid</a:t>
            </a:r>
            <a:r>
              <a:rPr lang="en-US" sz="2800" b="1" dirty="0">
                <a:solidFill>
                  <a:srgbClr val="24A9E1"/>
                </a:solidFill>
                <a:latin typeface="Tajawal Medium" panose="00000600000000000000" pitchFamily="2" charset="-78"/>
                <a:cs typeface="Tajawal Medium" panose="00000600000000000000" pitchFamily="2" charset="-78"/>
              </a:rPr>
              <a:t> </a:t>
            </a:r>
            <a:r>
              <a:rPr lang="en-US" sz="2800" b="1" dirty="0" err="1">
                <a:solidFill>
                  <a:srgbClr val="24A9E1"/>
                </a:solidFill>
                <a:latin typeface="Tajawal Medium" panose="00000600000000000000" pitchFamily="2" charset="-78"/>
                <a:cs typeface="Tajawal Medium" panose="00000600000000000000" pitchFamily="2" charset="-78"/>
              </a:rPr>
              <a:t>Soliman</a:t>
            </a:r>
            <a:endParaRPr lang="en-US" sz="2800" b="1" dirty="0">
              <a:solidFill>
                <a:srgbClr val="24A9E1"/>
              </a:solidFill>
              <a:latin typeface="Tajawal Medium" panose="00000600000000000000" pitchFamily="2" charset="-78"/>
              <a:cs typeface="Tajawal Medium" panose="00000600000000000000" pitchFamily="2" charset="-78"/>
            </a:endParaRP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21">
            <a:extLst>
              <a:ext uri="{FF2B5EF4-FFF2-40B4-BE49-F238E27FC236}">
                <a16:creationId xmlns:a16="http://schemas.microsoft.com/office/drawing/2014/main" id="{766CC280-DA33-294E-51FB-785CC459F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 name="Picture 1">
            <a:extLst>
              <a:ext uri="{FF2B5EF4-FFF2-40B4-BE49-F238E27FC236}">
                <a16:creationId xmlns:a16="http://schemas.microsoft.com/office/drawing/2014/main" id="{3BAB6426-DADE-B30A-BBC1-D8F1B5EAFB56}"/>
              </a:ext>
            </a:extLst>
          </p:cNvPr>
          <p:cNvPicPr>
            <a:picLocks noChangeAspect="1"/>
          </p:cNvPicPr>
          <p:nvPr/>
        </p:nvPicPr>
        <p:blipFill rotWithShape="1">
          <a:blip r:embed="rId3"/>
          <a:srcRect l="29371" t="18955" r="29336" b="10456"/>
          <a:stretch/>
        </p:blipFill>
        <p:spPr>
          <a:xfrm>
            <a:off x="6930190" y="1865552"/>
            <a:ext cx="4524684" cy="4351007"/>
          </a:xfrm>
          <a:prstGeom prst="rect">
            <a:avLst/>
          </a:prstGeom>
        </p:spPr>
      </p:pic>
      <p:pic>
        <p:nvPicPr>
          <p:cNvPr id="3" name="Picture 2">
            <a:extLst>
              <a:ext uri="{FF2B5EF4-FFF2-40B4-BE49-F238E27FC236}">
                <a16:creationId xmlns:a16="http://schemas.microsoft.com/office/drawing/2014/main" id="{C4290ECF-6153-74EF-7687-690772FEBE62}"/>
              </a:ext>
            </a:extLst>
          </p:cNvPr>
          <p:cNvPicPr>
            <a:picLocks noChangeAspect="1"/>
          </p:cNvPicPr>
          <p:nvPr/>
        </p:nvPicPr>
        <p:blipFill rotWithShape="1">
          <a:blip r:embed="rId4"/>
          <a:srcRect l="29451" t="21652" r="32171" b="10244"/>
          <a:stretch/>
        </p:blipFill>
        <p:spPr>
          <a:xfrm>
            <a:off x="860370" y="226557"/>
            <a:ext cx="4739134" cy="4730453"/>
          </a:xfrm>
          <a:prstGeom prst="rect">
            <a:avLst/>
          </a:prstGeom>
        </p:spPr>
      </p:pic>
    </p:spTree>
    <p:extLst>
      <p:ext uri="{BB962C8B-B14F-4D97-AF65-F5344CB8AC3E}">
        <p14:creationId xmlns:p14="http://schemas.microsoft.com/office/powerpoint/2010/main" val="403285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BDCE1E55-84CE-EE99-20CD-34D8B5D963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DA41CDD0-01D4-0C30-E64D-C743AEDBC949}"/>
              </a:ext>
            </a:extLst>
          </p:cNvPr>
          <p:cNvSpPr txBox="1"/>
          <p:nvPr/>
        </p:nvSpPr>
        <p:spPr>
          <a:xfrm>
            <a:off x="4472807" y="572672"/>
            <a:ext cx="1706173" cy="584775"/>
          </a:xfrm>
          <a:prstGeom prst="rect">
            <a:avLst/>
          </a:prstGeom>
          <a:noFill/>
        </p:spPr>
        <p:txBody>
          <a:bodyPr wrap="none" rtlCol="0">
            <a:spAutoFit/>
          </a:bodyPr>
          <a:lstStyle/>
          <a:p>
            <a:r>
              <a:rPr lang="en-US" sz="3200" b="1" dirty="0">
                <a:solidFill>
                  <a:srgbClr val="00B0F0"/>
                </a:solidFill>
                <a:cs typeface="Tajawal Medium" panose="00000600000000000000" pitchFamily="2" charset="-78"/>
              </a:rPr>
              <a:t>Contents</a:t>
            </a:r>
          </a:p>
        </p:txBody>
      </p:sp>
      <p:sp>
        <p:nvSpPr>
          <p:cNvPr id="3" name="TextBox 2">
            <a:extLst>
              <a:ext uri="{FF2B5EF4-FFF2-40B4-BE49-F238E27FC236}">
                <a16:creationId xmlns:a16="http://schemas.microsoft.com/office/drawing/2014/main" id="{9883D0A3-0155-5D19-5125-F2652B6EEF8A}"/>
              </a:ext>
            </a:extLst>
          </p:cNvPr>
          <p:cNvSpPr txBox="1"/>
          <p:nvPr/>
        </p:nvSpPr>
        <p:spPr>
          <a:xfrm>
            <a:off x="744071" y="1730119"/>
            <a:ext cx="10828335" cy="3636060"/>
          </a:xfrm>
          <a:prstGeom prst="rect">
            <a:avLst/>
          </a:prstGeom>
          <a:noFill/>
        </p:spPr>
        <p:txBody>
          <a:bodyPr wrap="square">
            <a:spAutoFit/>
          </a:bodyPr>
          <a:lstStyle/>
          <a:p>
            <a:pPr marL="457200" indent="-457200" algn="just">
              <a:lnSpc>
                <a:spcPct val="250000"/>
              </a:lnSpc>
              <a:buFont typeface="+mj-lt"/>
              <a:buAutoNum type="arabicPeriod"/>
            </a:pPr>
            <a:r>
              <a:rPr lang="en-US" sz="2400" b="1" dirty="0"/>
              <a:t>Data Types: </a:t>
            </a:r>
            <a:r>
              <a:rPr lang="en-US" sz="2400" dirty="0"/>
              <a:t>(Quantitative &amp; Qualitative)</a:t>
            </a:r>
          </a:p>
          <a:p>
            <a:pPr marL="457200" indent="-457200" algn="just">
              <a:lnSpc>
                <a:spcPct val="250000"/>
              </a:lnSpc>
              <a:buFont typeface="+mj-lt"/>
              <a:buAutoNum type="arabicPeriod"/>
            </a:pPr>
            <a:r>
              <a:rPr lang="en-US" sz="2400" b="1" dirty="0"/>
              <a:t>The first stage</a:t>
            </a:r>
            <a:r>
              <a:rPr lang="en-US" sz="2400" dirty="0"/>
              <a:t>: Presentation and analysis of data using the SPSS program</a:t>
            </a:r>
          </a:p>
          <a:p>
            <a:pPr marL="457200" indent="-457200" algn="just">
              <a:lnSpc>
                <a:spcPct val="250000"/>
              </a:lnSpc>
              <a:buFont typeface="+mj-lt"/>
              <a:buAutoNum type="arabicPeriod"/>
            </a:pPr>
            <a:r>
              <a:rPr lang="en-US" sz="2400" b="1" dirty="0"/>
              <a:t>The second stage</a:t>
            </a:r>
            <a:r>
              <a:rPr lang="en-US" sz="2400" dirty="0"/>
              <a:t>: Describing the data using statistical measures.</a:t>
            </a:r>
          </a:p>
          <a:p>
            <a:pPr marL="457200" indent="-457200" algn="just">
              <a:lnSpc>
                <a:spcPct val="250000"/>
              </a:lnSpc>
              <a:buFont typeface="+mj-lt"/>
              <a:buAutoNum type="arabicPeriod"/>
            </a:pPr>
            <a:r>
              <a:rPr lang="en-US" sz="2400" b="1" dirty="0"/>
              <a:t>The third stage</a:t>
            </a:r>
            <a:r>
              <a:rPr lang="en-US" sz="2400" dirty="0"/>
              <a:t>: Data analysis using SPSS software</a:t>
            </a:r>
          </a:p>
        </p:txBody>
      </p:sp>
    </p:spTree>
    <p:extLst>
      <p:ext uri="{BB962C8B-B14F-4D97-AF65-F5344CB8AC3E}">
        <p14:creationId xmlns:p14="http://schemas.microsoft.com/office/powerpoint/2010/main" val="4166177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mn-lt"/>
                <a:cs typeface="Arial" panose="020B0604020202020204" pitchFamily="34" charset="0"/>
              </a:rPr>
              <a:t>Contents</a:t>
            </a:r>
            <a:endParaRPr lang="en-US" dirty="0">
              <a:solidFill>
                <a:srgbClr val="00B0F0"/>
              </a:solidFill>
              <a:latin typeface="+mn-lt"/>
              <a:cs typeface="Arial" panose="020B0604020202020204" pitchFamily="34" charset="0"/>
            </a:endParaRPr>
          </a:p>
        </p:txBody>
      </p:sp>
      <p:pic>
        <p:nvPicPr>
          <p:cNvPr id="9" name="Graphic 21">
            <a:extLst>
              <a:ext uri="{FF2B5EF4-FFF2-40B4-BE49-F238E27FC236}">
                <a16:creationId xmlns:a16="http://schemas.microsoft.com/office/drawing/2014/main" id="{37FEC3E5-996F-556D-F15A-A1BA54DC6B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3">
            <a:extLst>
              <a:ext uri="{FF2B5EF4-FFF2-40B4-BE49-F238E27FC236}">
                <a16:creationId xmlns:a16="http://schemas.microsoft.com/office/drawing/2014/main" id="{EF67E8BB-E122-1F38-3FD2-6C9472851C84}"/>
              </a:ext>
            </a:extLst>
          </p:cNvPr>
          <p:cNvSpPr txBox="1"/>
          <p:nvPr/>
        </p:nvSpPr>
        <p:spPr>
          <a:xfrm>
            <a:off x="755565" y="1608722"/>
            <a:ext cx="11146625" cy="3970318"/>
          </a:xfrm>
          <a:prstGeom prst="rect">
            <a:avLst/>
          </a:prstGeom>
          <a:noFill/>
        </p:spPr>
        <p:txBody>
          <a:bodyPr wrap="square">
            <a:spAutoFit/>
          </a:bodyPr>
          <a:lstStyle/>
          <a:p>
            <a:pPr marL="457200" indent="-457200" algn="just">
              <a:lnSpc>
                <a:spcPct val="150000"/>
              </a:lnSpc>
              <a:buFont typeface="+mj-lt"/>
              <a:buAutoNum type="arabicPeriod"/>
            </a:pPr>
            <a:r>
              <a:rPr lang="en-US" sz="2400" b="0" i="0" dirty="0">
                <a:effectLst/>
              </a:rPr>
              <a:t>Learn about qualitative and quantitative data types.</a:t>
            </a:r>
          </a:p>
          <a:p>
            <a:pPr marL="457200" indent="-457200" algn="just">
              <a:lnSpc>
                <a:spcPct val="150000"/>
              </a:lnSpc>
              <a:buFont typeface="+mj-lt"/>
              <a:buAutoNum type="arabicPeriod"/>
            </a:pPr>
            <a:r>
              <a:rPr lang="en-US" sz="2400" b="0" i="0" dirty="0">
                <a:effectLst/>
              </a:rPr>
              <a:t>Learn how to display and analyze data using SPSS, including displaying data using different graphic formats</a:t>
            </a:r>
          </a:p>
          <a:p>
            <a:pPr marL="457200" indent="-457200" algn="just">
              <a:lnSpc>
                <a:spcPct val="150000"/>
              </a:lnSpc>
              <a:buFont typeface="+mj-lt"/>
              <a:buAutoNum type="arabicPeriod" startAt="3"/>
            </a:pPr>
            <a:r>
              <a:rPr lang="en-US" sz="2400" b="0" i="0" dirty="0">
                <a:effectLst/>
              </a:rPr>
              <a:t>Analyze the data by comparing the means of two different groups.</a:t>
            </a:r>
          </a:p>
          <a:p>
            <a:pPr marL="457200" indent="-457200" algn="just">
              <a:lnSpc>
                <a:spcPct val="150000"/>
              </a:lnSpc>
              <a:buFont typeface="+mj-lt"/>
              <a:buAutoNum type="arabicPeriod" startAt="3"/>
            </a:pPr>
            <a:r>
              <a:rPr lang="en-US" sz="2400" b="0" i="0" dirty="0">
                <a:effectLst/>
              </a:rPr>
              <a:t>Analyze the data by one-way analysis of variance</a:t>
            </a:r>
          </a:p>
          <a:p>
            <a:pPr marL="457200" indent="-457200" algn="just">
              <a:lnSpc>
                <a:spcPct val="150000"/>
              </a:lnSpc>
              <a:buFont typeface="+mj-lt"/>
              <a:buAutoNum type="arabicPeriod" startAt="3"/>
            </a:pPr>
            <a:r>
              <a:rPr lang="en-US" sz="2400" b="0" i="0" dirty="0">
                <a:effectLst/>
              </a:rPr>
              <a:t>Analyze the data by measuring the correlation coefficient between the variables.</a:t>
            </a:r>
          </a:p>
          <a:p>
            <a:pPr marL="457200" indent="-457200" algn="just">
              <a:lnSpc>
                <a:spcPct val="150000"/>
              </a:lnSpc>
              <a:buFont typeface="+mj-lt"/>
              <a:buAutoNum type="arabicPeriod" startAt="3"/>
            </a:pPr>
            <a:r>
              <a:rPr lang="en-US" sz="2400" b="0" i="0" dirty="0">
                <a:effectLst/>
              </a:rPr>
              <a:t>Analyze the data through regression analysis between variables.</a:t>
            </a:r>
          </a:p>
        </p:txBody>
      </p:sp>
    </p:spTree>
    <p:extLst>
      <p:ext uri="{BB962C8B-B14F-4D97-AF65-F5344CB8AC3E}">
        <p14:creationId xmlns:p14="http://schemas.microsoft.com/office/powerpoint/2010/main" val="38130373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FE191A-4043-FFAA-4D12-923D54B91DD2}"/>
              </a:ext>
            </a:extLst>
          </p:cNvPr>
          <p:cNvSpPr>
            <a:spLocks noGrp="1"/>
          </p:cNvSpPr>
          <p:nvPr>
            <p:ph type="title"/>
          </p:nvPr>
        </p:nvSpPr>
        <p:spPr/>
        <p:txBody>
          <a:bodyPr/>
          <a:lstStyle/>
          <a:p>
            <a:pPr algn="ctr"/>
            <a:r>
              <a:rPr lang="en-US" sz="4400" b="1" dirty="0">
                <a:solidFill>
                  <a:srgbClr val="00B0F0"/>
                </a:solidFill>
                <a:latin typeface="+mn-lt"/>
                <a:cs typeface="Arial" panose="020B0604020202020204" pitchFamily="34" charset="0"/>
              </a:rPr>
              <a:t>Contents</a:t>
            </a:r>
            <a:endParaRPr lang="en-US" dirty="0">
              <a:solidFill>
                <a:srgbClr val="00B0F0"/>
              </a:solidFill>
              <a:latin typeface="+mn-lt"/>
              <a:cs typeface="Arial" panose="020B0604020202020204" pitchFamily="34" charset="0"/>
            </a:endParaRPr>
          </a:p>
        </p:txBody>
      </p:sp>
      <p:pic>
        <p:nvPicPr>
          <p:cNvPr id="6" name="Graphic 21">
            <a:extLst>
              <a:ext uri="{FF2B5EF4-FFF2-40B4-BE49-F238E27FC236}">
                <a16:creationId xmlns:a16="http://schemas.microsoft.com/office/drawing/2014/main" id="{B5636D4B-5A4E-4806-F0E3-9A48C005B9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4" name="TextBox 3">
            <a:extLst>
              <a:ext uri="{FF2B5EF4-FFF2-40B4-BE49-F238E27FC236}">
                <a16:creationId xmlns:a16="http://schemas.microsoft.com/office/drawing/2014/main" id="{AFA3977E-012B-8DFA-637D-20B5A798919F}"/>
              </a:ext>
            </a:extLst>
          </p:cNvPr>
          <p:cNvSpPr txBox="1"/>
          <p:nvPr/>
        </p:nvSpPr>
        <p:spPr>
          <a:xfrm>
            <a:off x="453672" y="1676579"/>
            <a:ext cx="11478497" cy="3913059"/>
          </a:xfrm>
          <a:prstGeom prst="rect">
            <a:avLst/>
          </a:prstGeom>
          <a:noFill/>
        </p:spPr>
        <p:txBody>
          <a:bodyPr wrap="square" rtlCol="0">
            <a:spAutoFit/>
          </a:bodyPr>
          <a:lstStyle/>
          <a:p>
            <a:pPr algn="just">
              <a:lnSpc>
                <a:spcPct val="150000"/>
              </a:lnSpc>
            </a:pPr>
            <a:r>
              <a:rPr lang="en-US" sz="2400" b="1" u="sng" dirty="0"/>
              <a:t>By the end of this chapter, you will possess the following Skills:</a:t>
            </a:r>
            <a:endParaRPr lang="en-US" sz="2400" dirty="0"/>
          </a:p>
          <a:p>
            <a:pPr marL="285750" indent="-285750" algn="just">
              <a:lnSpc>
                <a:spcPct val="150000"/>
              </a:lnSpc>
              <a:buFont typeface="Wingdings" panose="05000000000000000000" pitchFamily="2" charset="2"/>
              <a:buChar char="§"/>
            </a:pPr>
            <a:r>
              <a:rPr lang="en-US" sz="2400" dirty="0"/>
              <a:t>The ability to distinguish between different types of data and the appropriate statistical measures for each.</a:t>
            </a:r>
          </a:p>
          <a:p>
            <a:pPr marL="285750" indent="-285750" algn="just">
              <a:lnSpc>
                <a:spcPct val="150000"/>
              </a:lnSpc>
              <a:buFont typeface="Wingdings" panose="05000000000000000000" pitchFamily="2" charset="2"/>
              <a:buChar char="§"/>
            </a:pPr>
            <a:r>
              <a:rPr lang="en-US" sz="2400" dirty="0"/>
              <a:t>Data presentation skills using the SPSS program using appropriate graphic figures.</a:t>
            </a:r>
          </a:p>
          <a:p>
            <a:pPr marL="285750" indent="-285750" algn="just">
              <a:lnSpc>
                <a:spcPct val="150000"/>
              </a:lnSpc>
              <a:buFont typeface="Wingdings" panose="05000000000000000000" pitchFamily="2" charset="2"/>
              <a:buChar char="§"/>
            </a:pPr>
            <a:r>
              <a:rPr lang="en-US" sz="2400" dirty="0"/>
              <a:t>Data analysis skills on the SPSS program, which includes a comparison between averages, one-way analysis of variance, measurement and interpretation of the correlation coefficient between variables, regression analysis, and interpretation of results.</a:t>
            </a:r>
          </a:p>
        </p:txBody>
      </p:sp>
    </p:spTree>
    <p:extLst>
      <p:ext uri="{BB962C8B-B14F-4D97-AF65-F5344CB8AC3E}">
        <p14:creationId xmlns:p14="http://schemas.microsoft.com/office/powerpoint/2010/main" val="350165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Graphic 21">
            <a:extLst>
              <a:ext uri="{FF2B5EF4-FFF2-40B4-BE49-F238E27FC236}">
                <a16:creationId xmlns:a16="http://schemas.microsoft.com/office/drawing/2014/main" id="{DBE9B78B-3E5F-0F89-3305-6019FF0CE5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2" name="TextBox 1">
            <a:extLst>
              <a:ext uri="{FF2B5EF4-FFF2-40B4-BE49-F238E27FC236}">
                <a16:creationId xmlns:a16="http://schemas.microsoft.com/office/drawing/2014/main" id="{578F249A-D24A-767B-D8BC-2EA8C19CB5BB}"/>
              </a:ext>
            </a:extLst>
          </p:cNvPr>
          <p:cNvSpPr txBox="1"/>
          <p:nvPr/>
        </p:nvSpPr>
        <p:spPr>
          <a:xfrm>
            <a:off x="3372784" y="619747"/>
            <a:ext cx="3571779" cy="646331"/>
          </a:xfrm>
          <a:prstGeom prst="rect">
            <a:avLst/>
          </a:prstGeom>
          <a:noFill/>
        </p:spPr>
        <p:txBody>
          <a:bodyPr wrap="square" rtlCol="0">
            <a:spAutoFit/>
          </a:bodyPr>
          <a:lstStyle/>
          <a:p>
            <a:pPr algn="ctr"/>
            <a:r>
              <a:rPr lang="en-US" sz="3600" b="1" dirty="0">
                <a:solidFill>
                  <a:srgbClr val="00B0F0"/>
                </a:solidFill>
              </a:rPr>
              <a:t>SPSS Program</a:t>
            </a:r>
            <a:r>
              <a:rPr lang="en-US" sz="3600" b="1" i="0" dirty="0">
                <a:solidFill>
                  <a:srgbClr val="00B0F0"/>
                </a:solidFill>
                <a:effectLst/>
              </a:rPr>
              <a:t>  </a:t>
            </a:r>
            <a:r>
              <a:rPr lang="en-US" sz="3600" b="0" i="0" dirty="0">
                <a:solidFill>
                  <a:srgbClr val="00B0F0"/>
                </a:solidFill>
                <a:effectLst/>
              </a:rPr>
              <a:t> </a:t>
            </a:r>
            <a:endParaRPr lang="en-US" sz="3600" b="1" dirty="0">
              <a:solidFill>
                <a:srgbClr val="00B0F0"/>
              </a:solidFill>
              <a:cs typeface="Tajawal Medium" panose="00000600000000000000" pitchFamily="2" charset="-78"/>
            </a:endParaRPr>
          </a:p>
        </p:txBody>
      </p:sp>
      <p:sp>
        <p:nvSpPr>
          <p:cNvPr id="4" name="TextBox 3">
            <a:extLst>
              <a:ext uri="{FF2B5EF4-FFF2-40B4-BE49-F238E27FC236}">
                <a16:creationId xmlns:a16="http://schemas.microsoft.com/office/drawing/2014/main" id="{D25BAF43-B4A7-F22C-CB7A-8809B7DF669B}"/>
              </a:ext>
            </a:extLst>
          </p:cNvPr>
          <p:cNvSpPr txBox="1"/>
          <p:nvPr/>
        </p:nvSpPr>
        <p:spPr>
          <a:xfrm>
            <a:off x="9373441" y="5861890"/>
            <a:ext cx="2653553" cy="338554"/>
          </a:xfrm>
          <a:prstGeom prst="rect">
            <a:avLst/>
          </a:prstGeom>
          <a:noFill/>
        </p:spPr>
        <p:txBody>
          <a:bodyPr wrap="square" rtlCol="0">
            <a:spAutoFit/>
          </a:bodyPr>
          <a:lstStyle/>
          <a:p>
            <a:r>
              <a:rPr lang="en-US" sz="1600" b="0" i="0" dirty="0">
                <a:effectLst/>
                <a:latin typeface="Inter"/>
              </a:rPr>
              <a:t>(Bhandari, P , 2022)</a:t>
            </a:r>
            <a:endParaRPr lang="en-US" sz="1600" dirty="0"/>
          </a:p>
        </p:txBody>
      </p:sp>
      <p:sp>
        <p:nvSpPr>
          <p:cNvPr id="5" name="TextBox 4">
            <a:extLst>
              <a:ext uri="{FF2B5EF4-FFF2-40B4-BE49-F238E27FC236}">
                <a16:creationId xmlns:a16="http://schemas.microsoft.com/office/drawing/2014/main" id="{C0EE1F56-5F85-0A66-A20D-856F08965A5B}"/>
              </a:ext>
            </a:extLst>
          </p:cNvPr>
          <p:cNvSpPr txBox="1"/>
          <p:nvPr/>
        </p:nvSpPr>
        <p:spPr>
          <a:xfrm>
            <a:off x="629587" y="2039270"/>
            <a:ext cx="10792918" cy="2204899"/>
          </a:xfrm>
          <a:prstGeom prst="rect">
            <a:avLst/>
          </a:prstGeom>
          <a:noFill/>
        </p:spPr>
        <p:txBody>
          <a:bodyPr wrap="square">
            <a:spAutoFit/>
          </a:bodyPr>
          <a:lstStyle/>
          <a:p>
            <a:pPr algn="just">
              <a:lnSpc>
                <a:spcPct val="200000"/>
              </a:lnSpc>
            </a:pPr>
            <a:r>
              <a:rPr lang="en-US" sz="2400" b="0" i="0" dirty="0">
                <a:effectLst/>
              </a:rPr>
              <a:t>"SPSS is the most used statistical program by researchers to analyze information in the field of human, administrative and economic sciences, and helps the researcher to obtain accurate results while saving time and effort."</a:t>
            </a:r>
          </a:p>
        </p:txBody>
      </p:sp>
    </p:spTree>
    <p:extLst>
      <p:ext uri="{BB962C8B-B14F-4D97-AF65-F5344CB8AC3E}">
        <p14:creationId xmlns:p14="http://schemas.microsoft.com/office/powerpoint/2010/main" val="19762204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a:extLst>
              <a:ext uri="{FF2B5EF4-FFF2-40B4-BE49-F238E27FC236}">
                <a16:creationId xmlns:a16="http://schemas.microsoft.com/office/drawing/2014/main" id="{9018858B-FCB8-C437-1CFE-8B3A8F5347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Rectangle 2">
            <a:extLst>
              <a:ext uri="{FF2B5EF4-FFF2-40B4-BE49-F238E27FC236}">
                <a16:creationId xmlns:a16="http://schemas.microsoft.com/office/drawing/2014/main" id="{39CFC3B5-6890-0A01-5603-31BDA4A32C7F}"/>
              </a:ext>
            </a:extLst>
          </p:cNvPr>
          <p:cNvSpPr/>
          <p:nvPr/>
        </p:nvSpPr>
        <p:spPr bwMode="auto">
          <a:xfrm>
            <a:off x="4439816" y="1340768"/>
            <a:ext cx="3384376" cy="1152128"/>
          </a:xfrm>
          <a:prstGeom prst="rect">
            <a:avLst/>
          </a:prstGeom>
          <a:solidFill>
            <a:srgbClr val="00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eaLnBrk="1" hangingPunct="1">
              <a:defRPr/>
            </a:pPr>
            <a:endParaRPr lang="ar-SA" sz="3600" b="1" dirty="0">
              <a:solidFill>
                <a:schemeClr val="tx1"/>
              </a:solidFill>
              <a:latin typeface="Simplified Arabic" pitchFamily="18" charset="-78"/>
              <a:cs typeface="Simplified Arabic" pitchFamily="18" charset="-78"/>
            </a:endParaRPr>
          </a:p>
          <a:p>
            <a:pPr algn="ctr" eaLnBrk="1" hangingPunct="1">
              <a:defRPr/>
            </a:pPr>
            <a:r>
              <a:rPr lang="en-US" sz="2800" b="1" dirty="0">
                <a:solidFill>
                  <a:schemeClr val="tx1"/>
                </a:solidFill>
                <a:latin typeface="Simplified Arabic" pitchFamily="18" charset="-78"/>
                <a:cs typeface="Simplified Arabic" pitchFamily="18" charset="-78"/>
              </a:rPr>
              <a:t>DATA</a:t>
            </a:r>
            <a:endParaRPr lang="ar-SA" sz="3600" b="1" dirty="0">
              <a:solidFill>
                <a:schemeClr val="tx1"/>
              </a:solidFill>
              <a:latin typeface="Simplified Arabic" pitchFamily="18" charset="-78"/>
              <a:cs typeface="Simplified Arabic" pitchFamily="18" charset="-78"/>
            </a:endParaRPr>
          </a:p>
        </p:txBody>
      </p:sp>
      <p:sp>
        <p:nvSpPr>
          <p:cNvPr id="4" name="Rectangle 3">
            <a:extLst>
              <a:ext uri="{FF2B5EF4-FFF2-40B4-BE49-F238E27FC236}">
                <a16:creationId xmlns:a16="http://schemas.microsoft.com/office/drawing/2014/main" id="{1AB0C06A-5EE8-D432-1524-0BE6D66A563D}"/>
              </a:ext>
            </a:extLst>
          </p:cNvPr>
          <p:cNvSpPr/>
          <p:nvPr/>
        </p:nvSpPr>
        <p:spPr bwMode="auto">
          <a:xfrm>
            <a:off x="2207568" y="2852936"/>
            <a:ext cx="2880320" cy="1152128"/>
          </a:xfrm>
          <a:prstGeom prst="rect">
            <a:avLst/>
          </a:prstGeom>
          <a:solidFill>
            <a:srgbClr val="FF7C80"/>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600">
                <a:solidFill>
                  <a:schemeClr val="tx1"/>
                </a:solidFill>
                <a:latin typeface="Simplified Arabic" pitchFamily="18" charset="-78"/>
                <a:cs typeface="Simplified Arabic" pitchFamily="18" charset="-78"/>
              </a:rPr>
              <a:t>Qualitative</a:t>
            </a:r>
            <a:endParaRPr lang="ar-SA" sz="3600" dirty="0">
              <a:solidFill>
                <a:schemeClr val="tx1"/>
              </a:solidFill>
              <a:latin typeface="Simplified Arabic" pitchFamily="18" charset="-78"/>
              <a:cs typeface="Simplified Arabic" pitchFamily="18" charset="-78"/>
            </a:endParaRPr>
          </a:p>
        </p:txBody>
      </p:sp>
      <p:sp>
        <p:nvSpPr>
          <p:cNvPr id="6" name="Rectangle 5">
            <a:extLst>
              <a:ext uri="{FF2B5EF4-FFF2-40B4-BE49-F238E27FC236}">
                <a16:creationId xmlns:a16="http://schemas.microsoft.com/office/drawing/2014/main" id="{6B83C108-A462-F432-554D-72DE0732D687}"/>
              </a:ext>
            </a:extLst>
          </p:cNvPr>
          <p:cNvSpPr/>
          <p:nvPr/>
        </p:nvSpPr>
        <p:spPr bwMode="auto">
          <a:xfrm>
            <a:off x="7032104" y="2924944"/>
            <a:ext cx="2952328" cy="1152128"/>
          </a:xfrm>
          <a:prstGeom prst="rect">
            <a:avLst/>
          </a:prstGeom>
          <a:solidFill>
            <a:srgbClr val="FF7C80"/>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600">
                <a:solidFill>
                  <a:schemeClr val="tx1"/>
                </a:solidFill>
                <a:latin typeface="Simplified Arabic" pitchFamily="18" charset="-78"/>
                <a:cs typeface="Simplified Arabic" pitchFamily="18" charset="-78"/>
              </a:rPr>
              <a:t>Quantitative</a:t>
            </a:r>
            <a:endParaRPr lang="en-US" sz="3600" dirty="0">
              <a:solidFill>
                <a:schemeClr val="tx1"/>
              </a:solidFill>
              <a:latin typeface="Simplified Arabic" pitchFamily="18" charset="-78"/>
              <a:cs typeface="Simplified Arabic" pitchFamily="18" charset="-78"/>
            </a:endParaRPr>
          </a:p>
        </p:txBody>
      </p:sp>
      <p:sp>
        <p:nvSpPr>
          <p:cNvPr id="7" name="Rectangle 6">
            <a:extLst>
              <a:ext uri="{FF2B5EF4-FFF2-40B4-BE49-F238E27FC236}">
                <a16:creationId xmlns:a16="http://schemas.microsoft.com/office/drawing/2014/main" id="{A46C1394-A1A9-2F4C-20E0-8992AD407FB1}"/>
              </a:ext>
            </a:extLst>
          </p:cNvPr>
          <p:cNvSpPr/>
          <p:nvPr/>
        </p:nvSpPr>
        <p:spPr bwMode="auto">
          <a:xfrm>
            <a:off x="1524000" y="4437112"/>
            <a:ext cx="1691680" cy="864096"/>
          </a:xfrm>
          <a:prstGeom prst="rect">
            <a:avLst/>
          </a:prstGeom>
          <a:solidFill>
            <a:srgbClr val="66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200" b="0" i="0">
                <a:effectLst/>
              </a:rPr>
              <a:t>Nominal</a:t>
            </a:r>
            <a:endParaRPr lang="en-US" sz="3200" dirty="0">
              <a:solidFill>
                <a:schemeClr val="tx1"/>
              </a:solidFill>
              <a:latin typeface="Simplified Arabic" pitchFamily="18" charset="-78"/>
              <a:cs typeface="Simplified Arabic" pitchFamily="18" charset="-78"/>
            </a:endParaRPr>
          </a:p>
        </p:txBody>
      </p:sp>
      <p:sp>
        <p:nvSpPr>
          <p:cNvPr id="8" name="Rectangle 7">
            <a:extLst>
              <a:ext uri="{FF2B5EF4-FFF2-40B4-BE49-F238E27FC236}">
                <a16:creationId xmlns:a16="http://schemas.microsoft.com/office/drawing/2014/main" id="{3FE8E6E0-69F6-7281-976D-EA5ED56F87BF}"/>
              </a:ext>
            </a:extLst>
          </p:cNvPr>
          <p:cNvSpPr/>
          <p:nvPr/>
        </p:nvSpPr>
        <p:spPr bwMode="auto">
          <a:xfrm>
            <a:off x="4151784" y="4437112"/>
            <a:ext cx="1728192" cy="864096"/>
          </a:xfrm>
          <a:prstGeom prst="rect">
            <a:avLst/>
          </a:prstGeom>
          <a:solidFill>
            <a:srgbClr val="6699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2400" b="0" i="0">
                <a:effectLst/>
              </a:rPr>
              <a:t>Ordinal</a:t>
            </a:r>
            <a:endParaRPr lang="en-US" sz="2400" dirty="0">
              <a:solidFill>
                <a:schemeClr val="tx1"/>
              </a:solidFill>
              <a:latin typeface="Simplified Arabic" pitchFamily="18" charset="-78"/>
              <a:cs typeface="Simplified Arabic" pitchFamily="18" charset="-78"/>
            </a:endParaRPr>
          </a:p>
        </p:txBody>
      </p:sp>
      <p:sp>
        <p:nvSpPr>
          <p:cNvPr id="9" name="Rectangle 8">
            <a:extLst>
              <a:ext uri="{FF2B5EF4-FFF2-40B4-BE49-F238E27FC236}">
                <a16:creationId xmlns:a16="http://schemas.microsoft.com/office/drawing/2014/main" id="{F27E4790-FB9C-69A5-F858-EC1179330951}"/>
              </a:ext>
            </a:extLst>
          </p:cNvPr>
          <p:cNvSpPr/>
          <p:nvPr/>
        </p:nvSpPr>
        <p:spPr bwMode="auto">
          <a:xfrm>
            <a:off x="6312024" y="4437112"/>
            <a:ext cx="1728192"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endParaRPr lang="en-US" sz="3200" dirty="0">
              <a:solidFill>
                <a:schemeClr val="tx1"/>
              </a:solidFill>
              <a:latin typeface="Simplified Arabic" pitchFamily="18" charset="-78"/>
              <a:cs typeface="Simplified Arabic" pitchFamily="18" charset="-78"/>
            </a:endParaRPr>
          </a:p>
        </p:txBody>
      </p:sp>
      <p:sp>
        <p:nvSpPr>
          <p:cNvPr id="10" name="Rectangle 9">
            <a:extLst>
              <a:ext uri="{FF2B5EF4-FFF2-40B4-BE49-F238E27FC236}">
                <a16:creationId xmlns:a16="http://schemas.microsoft.com/office/drawing/2014/main" id="{69259D0B-880A-8E22-D628-612004D83511}"/>
              </a:ext>
            </a:extLst>
          </p:cNvPr>
          <p:cNvSpPr/>
          <p:nvPr/>
        </p:nvSpPr>
        <p:spPr bwMode="auto">
          <a:xfrm>
            <a:off x="9047312" y="4437112"/>
            <a:ext cx="1853770"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r>
              <a:rPr lang="en-US" sz="2400" b="1" dirty="0">
                <a:solidFill>
                  <a:schemeClr val="tx1"/>
                </a:solidFill>
                <a:latin typeface="Simplified Arabic" pitchFamily="18" charset="-78"/>
                <a:cs typeface="Simplified Arabic" pitchFamily="18" charset="-78"/>
              </a:rPr>
              <a:t>Continuous</a:t>
            </a:r>
            <a:endParaRPr lang="en-US" sz="2400" b="1" dirty="0"/>
          </a:p>
        </p:txBody>
      </p:sp>
      <p:sp>
        <p:nvSpPr>
          <p:cNvPr id="11" name="Left-Right-Up Arrow 26">
            <a:extLst>
              <a:ext uri="{FF2B5EF4-FFF2-40B4-BE49-F238E27FC236}">
                <a16:creationId xmlns:a16="http://schemas.microsoft.com/office/drawing/2014/main" id="{84D2482D-8B32-63A8-4DBE-92AF1F140C3C}"/>
              </a:ext>
            </a:extLst>
          </p:cNvPr>
          <p:cNvSpPr/>
          <p:nvPr/>
        </p:nvSpPr>
        <p:spPr bwMode="auto">
          <a:xfrm>
            <a:off x="5087938" y="2636839"/>
            <a:ext cx="1871662" cy="1152525"/>
          </a:xfrm>
          <a:prstGeom prst="leftRightUpArrow">
            <a:avLst/>
          </a:prstGeom>
          <a:solidFill>
            <a:srgbClr val="9966FF"/>
          </a:solidFill>
          <a:ln w="9525" cap="flat" cmpd="sng" algn="ctr">
            <a:solidFill>
              <a:schemeClr val="accent1">
                <a:lumMod val="50000"/>
              </a:schemeClr>
            </a:solidFill>
            <a:prstDash val="solid"/>
            <a:round/>
            <a:headEnd type="none" w="med" len="med"/>
            <a:tailEnd type="none" w="med" len="med"/>
          </a:ln>
          <a:effectLst/>
        </p:spPr>
        <p:txBody>
          <a:bodyPr/>
          <a:lstStyle/>
          <a:p>
            <a:pPr algn="ctr" eaLnBrk="1" hangingPunct="1">
              <a:defRPr/>
            </a:pPr>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cxnSp>
        <p:nvCxnSpPr>
          <p:cNvPr id="12" name="Elbow Connector 29">
            <a:extLst>
              <a:ext uri="{FF2B5EF4-FFF2-40B4-BE49-F238E27FC236}">
                <a16:creationId xmlns:a16="http://schemas.microsoft.com/office/drawing/2014/main" id="{C410CBF3-3646-2431-511E-DF72F65A45F7}"/>
              </a:ext>
            </a:extLst>
          </p:cNvPr>
          <p:cNvCxnSpPr>
            <a:cxnSpLocks noChangeShapeType="1"/>
            <a:endCxn id="10" idx="0"/>
          </p:cNvCxnSpPr>
          <p:nvPr/>
        </p:nvCxnSpPr>
        <p:spPr bwMode="auto">
          <a:xfrm>
            <a:off x="8975725" y="3573463"/>
            <a:ext cx="998472" cy="863649"/>
          </a:xfrm>
          <a:prstGeom prst="bentConnector2">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lgn="ctr">
                <a:solidFill>
                  <a:srgbClr val="000000"/>
                </a:solidFill>
                <a:round/>
                <a:headEnd/>
                <a:tailEnd type="arrow" w="med" len="med"/>
              </a14:hiddenLine>
            </a:ext>
          </a:extLst>
        </p:spPr>
      </p:cxnSp>
      <p:sp>
        <p:nvSpPr>
          <p:cNvPr id="13" name="Left-Right-Up Arrow 61">
            <a:extLst>
              <a:ext uri="{FF2B5EF4-FFF2-40B4-BE49-F238E27FC236}">
                <a16:creationId xmlns:a16="http://schemas.microsoft.com/office/drawing/2014/main" id="{237A33CA-2C7C-4B4D-F4EE-EE34FA14F82B}"/>
              </a:ext>
            </a:extLst>
          </p:cNvPr>
          <p:cNvSpPr/>
          <p:nvPr/>
        </p:nvSpPr>
        <p:spPr bwMode="auto">
          <a:xfrm>
            <a:off x="8040689" y="4149725"/>
            <a:ext cx="935037" cy="935038"/>
          </a:xfrm>
          <a:prstGeom prst="leftRightUpArrow">
            <a:avLst/>
          </a:prstGeom>
          <a:solidFill>
            <a:schemeClr val="accent6">
              <a:lumMod val="60000"/>
              <a:lumOff val="40000"/>
            </a:schemeClr>
          </a:solidFill>
          <a:ln w="9525" cap="flat" cmpd="sng" algn="ctr">
            <a:noFill/>
            <a:prstDash val="solid"/>
            <a:round/>
            <a:headEnd type="none" w="med" len="med"/>
            <a:tailEnd type="none" w="med" len="med"/>
          </a:ln>
          <a:effectLst/>
        </p:spPr>
        <p:txBody>
          <a:bodyPr/>
          <a:lstStyle/>
          <a:p>
            <a:pPr algn="ctr" eaLnBrk="1" hangingPunct="1">
              <a:defRPr/>
            </a:pPr>
            <a:endParaRPr lang="en-US"/>
          </a:p>
        </p:txBody>
      </p:sp>
      <p:sp>
        <p:nvSpPr>
          <p:cNvPr id="14" name="Left-Right-Up Arrow 62">
            <a:extLst>
              <a:ext uri="{FF2B5EF4-FFF2-40B4-BE49-F238E27FC236}">
                <a16:creationId xmlns:a16="http://schemas.microsoft.com/office/drawing/2014/main" id="{09DF6CD4-797C-2DB1-0941-9ECB603BF417}"/>
              </a:ext>
            </a:extLst>
          </p:cNvPr>
          <p:cNvSpPr/>
          <p:nvPr/>
        </p:nvSpPr>
        <p:spPr bwMode="auto">
          <a:xfrm>
            <a:off x="3216275" y="4149725"/>
            <a:ext cx="935038" cy="935038"/>
          </a:xfrm>
          <a:prstGeom prst="leftRightUpArrow">
            <a:avLst/>
          </a:prstGeom>
          <a:solidFill>
            <a:schemeClr val="accent6">
              <a:lumMod val="60000"/>
              <a:lumOff val="40000"/>
            </a:schemeClr>
          </a:solidFill>
          <a:ln w="9525" cap="flat" cmpd="sng" algn="ctr">
            <a:noFill/>
            <a:prstDash val="solid"/>
            <a:round/>
            <a:headEnd type="none" w="med" len="med"/>
            <a:tailEnd type="none" w="med" len="med"/>
          </a:ln>
          <a:effectLst/>
        </p:spPr>
        <p:txBody>
          <a:bodyPr/>
          <a:lstStyle/>
          <a:p>
            <a:pPr algn="ctr" eaLnBrk="1" hangingPunct="1">
              <a:defRPr/>
            </a:pPr>
            <a:endParaRPr lang="en-US"/>
          </a:p>
        </p:txBody>
      </p:sp>
      <p:sp>
        <p:nvSpPr>
          <p:cNvPr id="15" name="TextBox 14">
            <a:extLst>
              <a:ext uri="{FF2B5EF4-FFF2-40B4-BE49-F238E27FC236}">
                <a16:creationId xmlns:a16="http://schemas.microsoft.com/office/drawing/2014/main" id="{F4ED2DA8-7F2B-605F-4B53-0ED028A4C245}"/>
              </a:ext>
            </a:extLst>
          </p:cNvPr>
          <p:cNvSpPr txBox="1"/>
          <p:nvPr/>
        </p:nvSpPr>
        <p:spPr>
          <a:xfrm>
            <a:off x="2940424" y="369854"/>
            <a:ext cx="5099792" cy="646331"/>
          </a:xfrm>
          <a:prstGeom prst="rect">
            <a:avLst/>
          </a:prstGeom>
          <a:noFill/>
        </p:spPr>
        <p:txBody>
          <a:bodyPr wrap="square" rtlCol="0">
            <a:spAutoFit/>
          </a:bodyPr>
          <a:lstStyle/>
          <a:p>
            <a:pPr algn="ctr"/>
            <a:r>
              <a:rPr lang="en-US" sz="3600" b="1" dirty="0">
                <a:solidFill>
                  <a:srgbClr val="00B0F0"/>
                </a:solidFill>
              </a:rPr>
              <a:t>Data Types</a:t>
            </a:r>
          </a:p>
        </p:txBody>
      </p:sp>
      <p:sp>
        <p:nvSpPr>
          <p:cNvPr id="16" name="Rectangle 15">
            <a:extLst>
              <a:ext uri="{FF2B5EF4-FFF2-40B4-BE49-F238E27FC236}">
                <a16:creationId xmlns:a16="http://schemas.microsoft.com/office/drawing/2014/main" id="{6C540F78-ED03-F294-2AB2-CCB704DFBA53}"/>
              </a:ext>
            </a:extLst>
          </p:cNvPr>
          <p:cNvSpPr/>
          <p:nvPr/>
        </p:nvSpPr>
        <p:spPr bwMode="auto">
          <a:xfrm>
            <a:off x="6312026" y="4437112"/>
            <a:ext cx="1728192" cy="864096"/>
          </a:xfrm>
          <a:prstGeom prst="rect">
            <a:avLst/>
          </a:prstGeom>
          <a:solidFill>
            <a:srgbClr val="CC00FF"/>
          </a:solidFill>
          <a:ln>
            <a:headEnd type="none" w="med" len="med"/>
            <a:tailEnd type="none" w="med" len="med"/>
          </a:ln>
          <a:scene3d>
            <a:camera prst="obliqueTopRight"/>
            <a:lightRig rig="threePt" dir="t"/>
          </a:scene3d>
        </p:spPr>
        <p:style>
          <a:lnRef idx="1">
            <a:schemeClr val="accent5"/>
          </a:lnRef>
          <a:fillRef idx="2">
            <a:schemeClr val="accent5"/>
          </a:fillRef>
          <a:effectRef idx="1">
            <a:schemeClr val="accent5"/>
          </a:effectRef>
          <a:fontRef idx="minor">
            <a:schemeClr val="dk1"/>
          </a:fontRef>
        </p:style>
        <p:txBody>
          <a:bodyPr/>
          <a:lstStyle/>
          <a:p>
            <a:pPr algn="ctr" rtl="1" eaLnBrk="1" hangingPunct="1">
              <a:defRPr/>
            </a:pPr>
            <a:r>
              <a:rPr lang="en-US" sz="3200" b="0" i="0">
                <a:effectLst/>
              </a:rPr>
              <a:t>Discrete</a:t>
            </a:r>
            <a:endParaRPr lang="en-US" sz="3200" dirty="0">
              <a:solidFill>
                <a:schemeClr val="tx1"/>
              </a:solidFill>
              <a:latin typeface="Simplified Arabic" pitchFamily="18" charset="-78"/>
              <a:cs typeface="Simplified Arabic" pitchFamily="18" charset="-78"/>
            </a:endParaRPr>
          </a:p>
        </p:txBody>
      </p:sp>
    </p:spTree>
    <p:extLst>
      <p:ext uri="{BB962C8B-B14F-4D97-AF65-F5344CB8AC3E}">
        <p14:creationId xmlns:p14="http://schemas.microsoft.com/office/powerpoint/2010/main" val="412800090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21">
            <a:extLst>
              <a:ext uri="{FF2B5EF4-FFF2-40B4-BE49-F238E27FC236}">
                <a16:creationId xmlns:a16="http://schemas.microsoft.com/office/drawing/2014/main" id="{0C129C07-3803-5432-64B0-873FF9F2C9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2919AAB5-7A12-9392-B2BB-F41D969D4075}"/>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40F838F5-AE1A-F625-1211-0019B6EF0811}"/>
              </a:ext>
            </a:extLst>
          </p:cNvPr>
          <p:cNvSpPr txBox="1"/>
          <p:nvPr/>
        </p:nvSpPr>
        <p:spPr>
          <a:xfrm>
            <a:off x="4340132" y="585808"/>
            <a:ext cx="2230932" cy="646331"/>
          </a:xfrm>
          <a:prstGeom prst="rect">
            <a:avLst/>
          </a:prstGeom>
          <a:noFill/>
        </p:spPr>
        <p:txBody>
          <a:bodyPr wrap="none" rtlCol="0">
            <a:spAutoFit/>
          </a:bodyPr>
          <a:lstStyle/>
          <a:p>
            <a:pPr algn="ctr"/>
            <a:r>
              <a:rPr lang="en-US" sz="3600" b="1" i="0" dirty="0">
                <a:solidFill>
                  <a:srgbClr val="00B0F0"/>
                </a:solidFill>
                <a:effectLst/>
              </a:rPr>
              <a:t>Data</a:t>
            </a:r>
            <a:r>
              <a:rPr lang="en-US" sz="3600" b="0" i="0" dirty="0">
                <a:effectLst/>
              </a:rPr>
              <a:t> </a:t>
            </a:r>
            <a:r>
              <a:rPr lang="en-US" sz="3600" b="1" dirty="0">
                <a:solidFill>
                  <a:srgbClr val="00B0F0"/>
                </a:solidFill>
              </a:rPr>
              <a:t>types</a:t>
            </a:r>
          </a:p>
        </p:txBody>
      </p:sp>
      <p:sp>
        <p:nvSpPr>
          <p:cNvPr id="3" name="TextBox 2">
            <a:extLst>
              <a:ext uri="{FF2B5EF4-FFF2-40B4-BE49-F238E27FC236}">
                <a16:creationId xmlns:a16="http://schemas.microsoft.com/office/drawing/2014/main" id="{B5C85039-D711-1786-9576-3DE7AB238E60}"/>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4" name="TextBox 3">
            <a:extLst>
              <a:ext uri="{FF2B5EF4-FFF2-40B4-BE49-F238E27FC236}">
                <a16:creationId xmlns:a16="http://schemas.microsoft.com/office/drawing/2014/main" id="{2AD2E1B1-D7BC-FE33-D5A1-4F4EF3F058F1}"/>
              </a:ext>
            </a:extLst>
          </p:cNvPr>
          <p:cNvSpPr txBox="1"/>
          <p:nvPr/>
        </p:nvSpPr>
        <p:spPr>
          <a:xfrm>
            <a:off x="9389036" y="6397243"/>
            <a:ext cx="2653553" cy="338554"/>
          </a:xfrm>
          <a:prstGeom prst="rect">
            <a:avLst/>
          </a:prstGeom>
          <a:noFill/>
        </p:spPr>
        <p:txBody>
          <a:bodyPr wrap="square" rtlCol="0">
            <a:spAutoFit/>
          </a:bodyPr>
          <a:lstStyle/>
          <a:p>
            <a:r>
              <a:rPr lang="en-US" sz="1600" b="0" i="0" dirty="0">
                <a:solidFill>
                  <a:srgbClr val="00B0F0"/>
                </a:solidFill>
                <a:effectLst/>
                <a:latin typeface="Inter"/>
              </a:rPr>
              <a:t>(Bhandari, P, 2022)</a:t>
            </a:r>
            <a:endParaRPr lang="en-US" sz="1600" dirty="0">
              <a:solidFill>
                <a:srgbClr val="00B0F0"/>
              </a:solidFill>
            </a:endParaRPr>
          </a:p>
        </p:txBody>
      </p:sp>
      <p:sp>
        <p:nvSpPr>
          <p:cNvPr id="5" name="TextBox 4">
            <a:extLst>
              <a:ext uri="{FF2B5EF4-FFF2-40B4-BE49-F238E27FC236}">
                <a16:creationId xmlns:a16="http://schemas.microsoft.com/office/drawing/2014/main" id="{E87F9DA9-D682-475D-7994-DEFFB8741056}"/>
              </a:ext>
            </a:extLst>
          </p:cNvPr>
          <p:cNvSpPr txBox="1"/>
          <p:nvPr/>
        </p:nvSpPr>
        <p:spPr>
          <a:xfrm>
            <a:off x="614597" y="1472818"/>
            <a:ext cx="9878518" cy="5262979"/>
          </a:xfrm>
          <a:prstGeom prst="rect">
            <a:avLst/>
          </a:prstGeom>
          <a:noFill/>
        </p:spPr>
        <p:txBody>
          <a:bodyPr wrap="square">
            <a:spAutoFit/>
          </a:bodyPr>
          <a:lstStyle/>
          <a:p>
            <a:pPr algn="just">
              <a:lnSpc>
                <a:spcPct val="200000"/>
              </a:lnSpc>
            </a:pPr>
            <a:r>
              <a:rPr lang="en-US" sz="2400" b="1" i="0" dirty="0">
                <a:effectLst/>
              </a:rPr>
              <a:t>First: Qualitative Data</a:t>
            </a:r>
          </a:p>
          <a:p>
            <a:pPr algn="just">
              <a:lnSpc>
                <a:spcPct val="200000"/>
              </a:lnSpc>
            </a:pPr>
            <a:r>
              <a:rPr lang="en-US" sz="2400" b="0" i="0" dirty="0">
                <a:effectLst/>
              </a:rPr>
              <a:t>a) Nominal data: male-female, marital status, </a:t>
            </a:r>
            <a:r>
              <a:rPr lang="en-US" sz="2400" dirty="0"/>
              <a:t>nationality </a:t>
            </a:r>
            <a:endParaRPr lang="en-US" sz="2400" b="0" i="0" dirty="0">
              <a:effectLst/>
            </a:endParaRPr>
          </a:p>
          <a:p>
            <a:pPr algn="just">
              <a:lnSpc>
                <a:spcPct val="200000"/>
              </a:lnSpc>
            </a:pPr>
            <a:r>
              <a:rPr lang="en-US" sz="2400" b="0" i="0" dirty="0">
                <a:effectLst/>
              </a:rPr>
              <a:t>No calculations can be performed on it</a:t>
            </a:r>
          </a:p>
          <a:p>
            <a:pPr algn="just">
              <a:lnSpc>
                <a:spcPct val="200000"/>
              </a:lnSpc>
            </a:pPr>
            <a:r>
              <a:rPr lang="en-US" sz="2400" b="0" i="0" dirty="0">
                <a:effectLst/>
              </a:rPr>
              <a:t>b) Ordinal data: educational level, degrees of agreement or disagreement.</a:t>
            </a:r>
          </a:p>
          <a:p>
            <a:pPr algn="just">
              <a:lnSpc>
                <a:spcPct val="200000"/>
              </a:lnSpc>
            </a:pPr>
            <a:r>
              <a:rPr lang="en-US" sz="2400" b="1" i="0" dirty="0">
                <a:effectLst/>
              </a:rPr>
              <a:t>Second: Quantitative Data</a:t>
            </a:r>
          </a:p>
          <a:p>
            <a:pPr algn="just">
              <a:lnSpc>
                <a:spcPct val="200000"/>
              </a:lnSpc>
            </a:pPr>
            <a:r>
              <a:rPr lang="en-US" sz="2400" b="0" i="0" dirty="0">
                <a:effectLst/>
              </a:rPr>
              <a:t>a) Discrete data (discontinuous): number of family members </a:t>
            </a:r>
            <a:r>
              <a:rPr lang="en-US" sz="2400" dirty="0"/>
              <a:t>or workers.</a:t>
            </a:r>
            <a:endParaRPr lang="en-US" sz="2400" b="0" i="0" dirty="0">
              <a:effectLst/>
            </a:endParaRPr>
          </a:p>
          <a:p>
            <a:pPr algn="just">
              <a:lnSpc>
                <a:spcPct val="200000"/>
              </a:lnSpc>
            </a:pPr>
            <a:r>
              <a:rPr lang="en-US" sz="2400" b="0" i="0" dirty="0">
                <a:effectLst/>
              </a:rPr>
              <a:t>b) </a:t>
            </a:r>
            <a:r>
              <a:rPr lang="en-US" sz="2400" dirty="0"/>
              <a:t>Continuous </a:t>
            </a:r>
            <a:r>
              <a:rPr lang="en-US" sz="2400" b="0" i="0" dirty="0">
                <a:effectLst/>
              </a:rPr>
              <a:t>data: sale price, age, income.</a:t>
            </a:r>
          </a:p>
        </p:txBody>
      </p:sp>
    </p:spTree>
    <p:extLst>
      <p:ext uri="{BB962C8B-B14F-4D97-AF65-F5344CB8AC3E}">
        <p14:creationId xmlns:p14="http://schemas.microsoft.com/office/powerpoint/2010/main" val="22513052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8A5423-4DD0-8452-D813-E02D9B23A312}"/>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47C6DC0A-55D7-FB73-4243-53E576914A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535970E6-85A9-8ABC-EF89-6AD1126DD791}"/>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B3335CCD-06FC-A834-2019-4D54D86563EA}"/>
              </a:ext>
            </a:extLst>
          </p:cNvPr>
          <p:cNvSpPr txBox="1"/>
          <p:nvPr/>
        </p:nvSpPr>
        <p:spPr>
          <a:xfrm>
            <a:off x="1351007" y="580620"/>
            <a:ext cx="7871001" cy="584775"/>
          </a:xfrm>
          <a:prstGeom prst="rect">
            <a:avLst/>
          </a:prstGeom>
          <a:noFill/>
        </p:spPr>
        <p:txBody>
          <a:bodyPr wrap="none" rtlCol="0">
            <a:spAutoFit/>
          </a:bodyPr>
          <a:lstStyle/>
          <a:p>
            <a:pPr algn="ctr"/>
            <a:r>
              <a:rPr lang="en-US" sz="3200" b="1" i="0" dirty="0">
                <a:solidFill>
                  <a:srgbClr val="00B0F0"/>
                </a:solidFill>
                <a:effectLst/>
              </a:rPr>
              <a:t>View and analyze data using SPSS </a:t>
            </a:r>
            <a:r>
              <a:rPr lang="en-US" sz="3200" b="1" dirty="0">
                <a:solidFill>
                  <a:srgbClr val="00B0F0"/>
                </a:solidFill>
              </a:rPr>
              <a:t>S</a:t>
            </a:r>
            <a:r>
              <a:rPr lang="en-US" sz="3200" b="1" i="0" dirty="0">
                <a:solidFill>
                  <a:srgbClr val="00B0F0"/>
                </a:solidFill>
                <a:effectLst/>
              </a:rPr>
              <a:t>oftware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D58C0AE1-CDD2-394D-8690-C94BDCF5C089}"/>
              </a:ext>
            </a:extLst>
          </p:cNvPr>
          <p:cNvSpPr txBox="1"/>
          <p:nvPr/>
        </p:nvSpPr>
        <p:spPr>
          <a:xfrm>
            <a:off x="1065514" y="1574598"/>
            <a:ext cx="9451001" cy="1237262"/>
          </a:xfrm>
          <a:prstGeom prst="rect">
            <a:avLst/>
          </a:prstGeom>
          <a:noFill/>
        </p:spPr>
        <p:txBody>
          <a:bodyPr wrap="square">
            <a:spAutoFit/>
          </a:bodyPr>
          <a:lstStyle/>
          <a:p>
            <a:pPr algn="l">
              <a:lnSpc>
                <a:spcPct val="200000"/>
              </a:lnSpc>
            </a:pPr>
            <a:r>
              <a:rPr lang="en-US" sz="2000" b="1" i="0" dirty="0">
                <a:effectLst/>
              </a:rPr>
              <a:t>The first stage is data presentation.</a:t>
            </a:r>
          </a:p>
          <a:p>
            <a:pPr algn="l">
              <a:lnSpc>
                <a:spcPct val="200000"/>
              </a:lnSpc>
            </a:pPr>
            <a:r>
              <a:rPr lang="en-US" sz="2000" b="1" i="0" dirty="0">
                <a:effectLst/>
              </a:rPr>
              <a:t>a) Circle: The proportions of distribution or structural composition of a variable</a:t>
            </a:r>
            <a:endParaRPr lang="en-US" sz="2000" dirty="0"/>
          </a:p>
        </p:txBody>
      </p:sp>
      <p:pic>
        <p:nvPicPr>
          <p:cNvPr id="4" name="Picture 9">
            <a:extLst>
              <a:ext uri="{FF2B5EF4-FFF2-40B4-BE49-F238E27FC236}">
                <a16:creationId xmlns:a16="http://schemas.microsoft.com/office/drawing/2014/main" id="{7F2CB605-CE7A-F833-EFFB-7CA753F223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4165" y="3032235"/>
            <a:ext cx="8642350" cy="3746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997373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7E5EAA-241F-6285-6943-EDFD7FB85150}"/>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7D396C6-5F95-87CE-34AA-D2068C8AC4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1BC36FCA-2EB6-AE00-7A8B-8F4B62823AF2}"/>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1A9524F8-331C-7E8B-90C0-00BC0974F1DE}"/>
              </a:ext>
            </a:extLst>
          </p:cNvPr>
          <p:cNvSpPr txBox="1"/>
          <p:nvPr/>
        </p:nvSpPr>
        <p:spPr>
          <a:xfrm>
            <a:off x="1944364" y="647622"/>
            <a:ext cx="7697877"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74A11948-7FEE-7F88-CD50-9D7405D52938}"/>
              </a:ext>
            </a:extLst>
          </p:cNvPr>
          <p:cNvSpPr txBox="1"/>
          <p:nvPr/>
        </p:nvSpPr>
        <p:spPr>
          <a:xfrm>
            <a:off x="1874165" y="1480184"/>
            <a:ext cx="9451001" cy="1237262"/>
          </a:xfrm>
          <a:prstGeom prst="rect">
            <a:avLst/>
          </a:prstGeom>
          <a:noFill/>
        </p:spPr>
        <p:txBody>
          <a:bodyPr wrap="square">
            <a:spAutoFit/>
          </a:bodyPr>
          <a:lstStyle/>
          <a:p>
            <a:pPr algn="l">
              <a:lnSpc>
                <a:spcPct val="200000"/>
              </a:lnSpc>
            </a:pPr>
            <a:r>
              <a:rPr lang="en-US" sz="2000" b="1" i="0" dirty="0">
                <a:effectLst/>
              </a:rPr>
              <a:t>The first stage is data presentation. (Sample of 35 employees)</a:t>
            </a:r>
          </a:p>
          <a:p>
            <a:pPr algn="l">
              <a:lnSpc>
                <a:spcPct val="200000"/>
              </a:lnSpc>
            </a:pPr>
            <a:r>
              <a:rPr lang="en-US" sz="2000" b="1" i="0" dirty="0">
                <a:effectLst/>
              </a:rPr>
              <a:t>a) Circle: The proportions of distribution or structural composition of a variable</a:t>
            </a:r>
            <a:endParaRPr lang="en-US" sz="2000" dirty="0"/>
          </a:p>
        </p:txBody>
      </p:sp>
      <p:pic>
        <p:nvPicPr>
          <p:cNvPr id="4" name="Picture 4">
            <a:extLst>
              <a:ext uri="{FF2B5EF4-FFF2-40B4-BE49-F238E27FC236}">
                <a16:creationId xmlns:a16="http://schemas.microsoft.com/office/drawing/2014/main" id="{19DC8294-8DA0-635C-3E12-12098378469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40788" y="2717446"/>
            <a:ext cx="7775575"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4908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237A32-9761-7DE8-404C-AF81C41054E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D6572A8-B8A1-CFD7-3B77-C3E60BA4B7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C8BDEE8D-9B02-5AD0-15BA-6C40401D7EA7}"/>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16F7F54B-E759-EF3B-9992-065B2340B193}"/>
              </a:ext>
            </a:extLst>
          </p:cNvPr>
          <p:cNvSpPr txBox="1"/>
          <p:nvPr/>
        </p:nvSpPr>
        <p:spPr>
          <a:xfrm>
            <a:off x="1554809" y="484123"/>
            <a:ext cx="7871001"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E404BB8A-854F-AC48-7549-41B74E9C7782}"/>
              </a:ext>
            </a:extLst>
          </p:cNvPr>
          <p:cNvSpPr txBox="1"/>
          <p:nvPr/>
        </p:nvSpPr>
        <p:spPr>
          <a:xfrm>
            <a:off x="1370499" y="1242561"/>
            <a:ext cx="9451001" cy="1237262"/>
          </a:xfrm>
          <a:prstGeom prst="rect">
            <a:avLst/>
          </a:prstGeom>
          <a:noFill/>
        </p:spPr>
        <p:txBody>
          <a:bodyPr wrap="square">
            <a:spAutoFit/>
          </a:bodyPr>
          <a:lstStyle/>
          <a:p>
            <a:pPr>
              <a:lnSpc>
                <a:spcPct val="200000"/>
              </a:lnSpc>
            </a:pPr>
            <a:r>
              <a:rPr lang="en-US" sz="2000" b="1" i="0" dirty="0">
                <a:effectLst/>
              </a:rPr>
              <a:t>The first stage is data presentation (Sample of 35 employees).</a:t>
            </a:r>
          </a:p>
          <a:p>
            <a:pPr algn="l">
              <a:lnSpc>
                <a:spcPct val="200000"/>
              </a:lnSpc>
            </a:pPr>
            <a:r>
              <a:rPr lang="en-US" sz="2000" b="1" i="0" dirty="0">
                <a:effectLst/>
              </a:rPr>
              <a:t>b) Bar graphs: discrete ordinal and quantitative data.</a:t>
            </a:r>
            <a:endParaRPr lang="en-US" sz="2000" dirty="0"/>
          </a:p>
        </p:txBody>
      </p:sp>
      <p:pic>
        <p:nvPicPr>
          <p:cNvPr id="4" name="Picture 2">
            <a:extLst>
              <a:ext uri="{FF2B5EF4-FFF2-40B4-BE49-F238E27FC236}">
                <a16:creationId xmlns:a16="http://schemas.microsoft.com/office/drawing/2014/main" id="{50109E21-7705-8D2E-0123-50E6C18595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0499" y="2842175"/>
            <a:ext cx="8750300" cy="34545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19946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22734C-A6F8-91FB-52A5-72B234F32D3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E9FDE438-829B-0452-B0D0-CC6563C87E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8619ECAD-1CA2-5398-9347-B28AB726D37F}"/>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3C0E3D29-C520-90BC-7834-CBD575ECF8A4}"/>
              </a:ext>
            </a:extLst>
          </p:cNvPr>
          <p:cNvSpPr txBox="1"/>
          <p:nvPr/>
        </p:nvSpPr>
        <p:spPr>
          <a:xfrm>
            <a:off x="1455622" y="513155"/>
            <a:ext cx="7871001" cy="584775"/>
          </a:xfrm>
          <a:prstGeom prst="rect">
            <a:avLst/>
          </a:prstGeom>
          <a:noFill/>
        </p:spPr>
        <p:txBody>
          <a:bodyPr wrap="none" rtlCol="0">
            <a:spAutoFit/>
          </a:bodyPr>
          <a:lstStyle/>
          <a:p>
            <a:pPr algn="ctr"/>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FE0CED19-6D92-5ED0-A8B6-A396AE37917E}"/>
              </a:ext>
            </a:extLst>
          </p:cNvPr>
          <p:cNvSpPr txBox="1"/>
          <p:nvPr/>
        </p:nvSpPr>
        <p:spPr>
          <a:xfrm>
            <a:off x="1264812" y="1435656"/>
            <a:ext cx="9451001" cy="1237262"/>
          </a:xfrm>
          <a:prstGeom prst="rect">
            <a:avLst/>
          </a:prstGeom>
          <a:noFill/>
        </p:spPr>
        <p:txBody>
          <a:bodyPr wrap="square">
            <a:spAutoFit/>
          </a:bodyPr>
          <a:lstStyle/>
          <a:p>
            <a:pPr algn="l">
              <a:lnSpc>
                <a:spcPct val="200000"/>
              </a:lnSpc>
            </a:pPr>
            <a:r>
              <a:rPr lang="en-US" sz="2000" b="1" i="0" dirty="0">
                <a:effectLst/>
              </a:rPr>
              <a:t>The first stage is data presentation.</a:t>
            </a:r>
          </a:p>
          <a:p>
            <a:pPr algn="l">
              <a:lnSpc>
                <a:spcPct val="200000"/>
              </a:lnSpc>
            </a:pPr>
            <a:r>
              <a:rPr lang="en-US" sz="2000" b="1" i="0" dirty="0">
                <a:effectLst/>
              </a:rPr>
              <a:t>b) Bar graphs: discrete ordinal and quantitative data.</a:t>
            </a:r>
            <a:endParaRPr lang="en-US" sz="2000" dirty="0"/>
          </a:p>
        </p:txBody>
      </p:sp>
      <p:pic>
        <p:nvPicPr>
          <p:cNvPr id="4" name="Picture 4">
            <a:extLst>
              <a:ext uri="{FF2B5EF4-FFF2-40B4-BE49-F238E27FC236}">
                <a16:creationId xmlns:a16="http://schemas.microsoft.com/office/drawing/2014/main" id="{7A5B71F5-920C-AC4C-1C84-6E2FBD02AEE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4812" y="2891167"/>
            <a:ext cx="8713788" cy="36278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1963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8582FB-90E8-E3E6-9E95-4DFF55FE13E6}"/>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DB034784-4683-A4A6-D92E-81981159FD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B48F0858-815D-91ED-8E6D-4CB89A693ACE}"/>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905D93C0-9EE8-4AD9-844F-CF9F356A051A}"/>
              </a:ext>
            </a:extLst>
          </p:cNvPr>
          <p:cNvSpPr txBox="1"/>
          <p:nvPr/>
        </p:nvSpPr>
        <p:spPr>
          <a:xfrm>
            <a:off x="1211102" y="580758"/>
            <a:ext cx="7761998" cy="584775"/>
          </a:xfrm>
          <a:prstGeom prst="rect">
            <a:avLst/>
          </a:prstGeom>
          <a:noFill/>
        </p:spPr>
        <p:txBody>
          <a:bodyPr wrap="none" rtlCol="0">
            <a:spAutoFit/>
          </a:bodyPr>
          <a:lstStyle/>
          <a:p>
            <a:pPr algn="ctr"/>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E121EB70-ACB8-1F0B-E302-CD0EDAE99613}"/>
              </a:ext>
            </a:extLst>
          </p:cNvPr>
          <p:cNvSpPr txBox="1"/>
          <p:nvPr/>
        </p:nvSpPr>
        <p:spPr>
          <a:xfrm>
            <a:off x="1874165" y="1480184"/>
            <a:ext cx="9451001" cy="1235595"/>
          </a:xfrm>
          <a:prstGeom prst="rect">
            <a:avLst/>
          </a:prstGeom>
          <a:noFill/>
        </p:spPr>
        <p:txBody>
          <a:bodyPr wrap="square">
            <a:spAutoFit/>
          </a:bodyPr>
          <a:lstStyle/>
          <a:p>
            <a:pPr algn="l">
              <a:lnSpc>
                <a:spcPct val="200000"/>
              </a:lnSpc>
            </a:pPr>
            <a:r>
              <a:rPr lang="en-US" sz="2000" b="1" i="0" dirty="0">
                <a:effectLst/>
              </a:rPr>
              <a:t>The first stage is data presentation.</a:t>
            </a:r>
          </a:p>
          <a:p>
            <a:pPr algn="l">
              <a:lnSpc>
                <a:spcPct val="200000"/>
              </a:lnSpc>
            </a:pPr>
            <a:r>
              <a:rPr lang="en-US" sz="2000" b="1" i="0" dirty="0">
                <a:effectLst/>
              </a:rPr>
              <a:t>c) Histogram and </a:t>
            </a:r>
            <a:r>
              <a:rPr lang="en-US" altLang="en-US" sz="2000" b="1" dirty="0">
                <a:latin typeface="Times New Roman" panose="02020603050405020304" pitchFamily="18" charset="0"/>
                <a:cs typeface="Times New Roman" panose="02020603050405020304" pitchFamily="18" charset="0"/>
              </a:rPr>
              <a:t>Interpolation line</a:t>
            </a:r>
            <a:r>
              <a:rPr lang="en-US" sz="2000" b="1" i="0" dirty="0">
                <a:effectLst/>
              </a:rPr>
              <a:t>: connected quantitative data.</a:t>
            </a:r>
            <a:endParaRPr lang="en-US" sz="2000" dirty="0"/>
          </a:p>
        </p:txBody>
      </p:sp>
      <p:pic>
        <p:nvPicPr>
          <p:cNvPr id="4" name="Picture 2">
            <a:extLst>
              <a:ext uri="{FF2B5EF4-FFF2-40B4-BE49-F238E27FC236}">
                <a16:creationId xmlns:a16="http://schemas.microsoft.com/office/drawing/2014/main" id="{A302FC82-9DDE-32C6-B5E9-1CA9543AC98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7979" y="2877671"/>
            <a:ext cx="8709025" cy="3544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50782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C3300-04B6-E391-AF58-EFDF82EB4D2B}"/>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BA8285D-61FD-2F2D-4537-85EF3BEBB5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1E5FCE6D-ADAE-E82B-8D0E-E2DEC376ABC7}"/>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92573019-CCC3-499B-5766-A06B3BB9A4D1}"/>
              </a:ext>
            </a:extLst>
          </p:cNvPr>
          <p:cNvSpPr txBox="1"/>
          <p:nvPr/>
        </p:nvSpPr>
        <p:spPr>
          <a:xfrm>
            <a:off x="1191890" y="580758"/>
            <a:ext cx="7871001" cy="584775"/>
          </a:xfrm>
          <a:prstGeom prst="rect">
            <a:avLst/>
          </a:prstGeom>
          <a:noFill/>
        </p:spPr>
        <p:txBody>
          <a:bodyPr wrap="none" rtlCol="0">
            <a:spAutoFit/>
          </a:bodyPr>
          <a:lstStyle/>
          <a:p>
            <a:pPr algn="ctr"/>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8167E922-32D5-201E-EF94-E78D1431AEC2}"/>
              </a:ext>
            </a:extLst>
          </p:cNvPr>
          <p:cNvSpPr txBox="1"/>
          <p:nvPr/>
        </p:nvSpPr>
        <p:spPr>
          <a:xfrm>
            <a:off x="1109670" y="1480184"/>
            <a:ext cx="10198510" cy="1852815"/>
          </a:xfrm>
          <a:prstGeom prst="rect">
            <a:avLst/>
          </a:prstGeom>
          <a:noFill/>
        </p:spPr>
        <p:txBody>
          <a:bodyPr wrap="square">
            <a:spAutoFit/>
          </a:bodyPr>
          <a:lstStyle/>
          <a:p>
            <a:pPr algn="l">
              <a:lnSpc>
                <a:spcPct val="200000"/>
              </a:lnSpc>
            </a:pPr>
            <a:r>
              <a:rPr lang="en-US" sz="2000" b="1" i="0" dirty="0">
                <a:effectLst/>
              </a:rPr>
              <a:t>The first stage is data presentation.</a:t>
            </a:r>
          </a:p>
          <a:p>
            <a:pPr algn="l">
              <a:lnSpc>
                <a:spcPct val="200000"/>
              </a:lnSpc>
            </a:pPr>
            <a:r>
              <a:rPr lang="en-US" sz="2000" b="1" i="0" dirty="0">
                <a:effectLst/>
              </a:rPr>
              <a:t>c) Histogram and </a:t>
            </a:r>
            <a:r>
              <a:rPr lang="en-US" altLang="en-US" sz="2000" b="1" dirty="0">
                <a:latin typeface="Times New Roman" panose="02020603050405020304" pitchFamily="18" charset="0"/>
                <a:cs typeface="Times New Roman" panose="02020603050405020304" pitchFamily="18" charset="0"/>
              </a:rPr>
              <a:t>Interpolation line</a:t>
            </a:r>
            <a:r>
              <a:rPr lang="en-US" sz="2000" b="1" i="0" dirty="0">
                <a:effectLst/>
              </a:rPr>
              <a:t>: connected quantitative data.</a:t>
            </a:r>
          </a:p>
          <a:p>
            <a:pPr algn="l">
              <a:lnSpc>
                <a:spcPct val="200000"/>
              </a:lnSpc>
            </a:pPr>
            <a:r>
              <a:rPr lang="en-US" sz="2000" dirty="0"/>
              <a:t>We chose the Chart editor, and then we chose the Interpolation line from the list of elements.</a:t>
            </a:r>
          </a:p>
        </p:txBody>
      </p:sp>
      <p:pic>
        <p:nvPicPr>
          <p:cNvPr id="4" name="Picture 2">
            <a:extLst>
              <a:ext uri="{FF2B5EF4-FFF2-40B4-BE49-F238E27FC236}">
                <a16:creationId xmlns:a16="http://schemas.microsoft.com/office/drawing/2014/main" id="{BCF8AFA2-E9C1-D996-D3D7-94C3A5363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1361" y="3460202"/>
            <a:ext cx="8783210" cy="29996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337538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421213-229D-4499-AD93-4A51D269C16E}"/>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C9A4984-630E-0794-5A52-95D5581174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62FE4F4B-F35D-C1CD-3E24-A31E4DE66B4E}"/>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E111CDC8-1152-019B-7203-0C0D9E25AC77}"/>
              </a:ext>
            </a:extLst>
          </p:cNvPr>
          <p:cNvSpPr txBox="1"/>
          <p:nvPr/>
        </p:nvSpPr>
        <p:spPr>
          <a:xfrm>
            <a:off x="1425542" y="578383"/>
            <a:ext cx="7697878" cy="584775"/>
          </a:xfrm>
          <a:prstGeom prst="rect">
            <a:avLst/>
          </a:prstGeom>
          <a:noFill/>
        </p:spPr>
        <p:txBody>
          <a:bodyPr wrap="none" rtlCol="0">
            <a:spAutoFit/>
          </a:bodyPr>
          <a:lstStyle/>
          <a:p>
            <a:pPr algn="ctr"/>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0CC21D0D-5BBD-0E11-1C69-CF26FE620A9F}"/>
              </a:ext>
            </a:extLst>
          </p:cNvPr>
          <p:cNvSpPr txBox="1"/>
          <p:nvPr/>
        </p:nvSpPr>
        <p:spPr>
          <a:xfrm>
            <a:off x="629586" y="1390244"/>
            <a:ext cx="10927830" cy="5262979"/>
          </a:xfrm>
          <a:prstGeom prst="rect">
            <a:avLst/>
          </a:prstGeom>
          <a:noFill/>
        </p:spPr>
        <p:txBody>
          <a:bodyPr wrap="square">
            <a:spAutoFit/>
          </a:bodyPr>
          <a:lstStyle/>
          <a:p>
            <a:pPr algn="just">
              <a:lnSpc>
                <a:spcPct val="200000"/>
              </a:lnSpc>
            </a:pPr>
            <a:r>
              <a:rPr lang="en-US" sz="2400" b="1" i="0" dirty="0">
                <a:effectLst/>
              </a:rPr>
              <a:t>The second stage: describing the data using statistical measures</a:t>
            </a:r>
          </a:p>
          <a:p>
            <a:pPr algn="just">
              <a:lnSpc>
                <a:spcPct val="200000"/>
              </a:lnSpc>
            </a:pPr>
            <a:r>
              <a:rPr lang="en-US" sz="2400" b="1" dirty="0"/>
              <a:t>A good scale:</a:t>
            </a:r>
          </a:p>
          <a:p>
            <a:pPr marL="342900" indent="-342900" algn="just">
              <a:lnSpc>
                <a:spcPct val="200000"/>
              </a:lnSpc>
              <a:buFont typeface="Wingdings" panose="05000000000000000000" pitchFamily="2" charset="2"/>
              <a:buChar char="§"/>
            </a:pPr>
            <a:r>
              <a:rPr lang="en-US" sz="2400" dirty="0"/>
              <a:t>Its exact value should be determined and not left to objectivity.</a:t>
            </a:r>
          </a:p>
          <a:p>
            <a:pPr marL="342900" indent="-342900" algn="just">
              <a:lnSpc>
                <a:spcPct val="200000"/>
              </a:lnSpc>
              <a:buFont typeface="Wingdings" panose="05000000000000000000" pitchFamily="2" charset="2"/>
              <a:buChar char="§"/>
            </a:pPr>
            <a:r>
              <a:rPr lang="en-US" sz="2400" dirty="0"/>
              <a:t>To enter all data or observations in his account.</a:t>
            </a:r>
          </a:p>
          <a:p>
            <a:pPr marL="342900" indent="-342900" algn="just">
              <a:lnSpc>
                <a:spcPct val="200000"/>
              </a:lnSpc>
              <a:buFont typeface="Wingdings" panose="05000000000000000000" pitchFamily="2" charset="2"/>
              <a:buChar char="§"/>
            </a:pPr>
            <a:r>
              <a:rPr lang="en-US" sz="2400" dirty="0"/>
              <a:t>Easy to understand and calculate.</a:t>
            </a:r>
          </a:p>
          <a:p>
            <a:pPr marL="342900" indent="-342900" algn="just">
              <a:lnSpc>
                <a:spcPct val="200000"/>
              </a:lnSpc>
              <a:buFont typeface="Wingdings" panose="05000000000000000000" pitchFamily="2" charset="2"/>
              <a:buChar char="§"/>
            </a:pPr>
            <a:r>
              <a:rPr lang="en-US" sz="2400" dirty="0"/>
              <a:t>His ability to coercive dealing.</a:t>
            </a:r>
          </a:p>
          <a:p>
            <a:pPr marL="342900" indent="-342900" algn="just">
              <a:lnSpc>
                <a:spcPct val="200000"/>
              </a:lnSpc>
              <a:buFont typeface="Wingdings" panose="05000000000000000000" pitchFamily="2" charset="2"/>
              <a:buChar char="§"/>
            </a:pPr>
            <a:r>
              <a:rPr lang="en-US" sz="2400" dirty="0"/>
              <a:t>Not affected by outliers (extremes).</a:t>
            </a:r>
          </a:p>
        </p:txBody>
      </p:sp>
    </p:spTree>
    <p:extLst>
      <p:ext uri="{BB962C8B-B14F-4D97-AF65-F5344CB8AC3E}">
        <p14:creationId xmlns:p14="http://schemas.microsoft.com/office/powerpoint/2010/main" val="6861901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8FC4D9-CD28-D5DC-9BF3-F4C36DEFF8A3}"/>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2C843604-D7C3-7936-317E-F0DCD95729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9406CEE0-7992-4E77-01E2-ECBA0824194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0E38A835-8601-77E1-B12F-362D847613F9}"/>
              </a:ext>
            </a:extLst>
          </p:cNvPr>
          <p:cNvSpPr txBox="1"/>
          <p:nvPr/>
        </p:nvSpPr>
        <p:spPr>
          <a:xfrm>
            <a:off x="1262952" y="513155"/>
            <a:ext cx="7667420" cy="584775"/>
          </a:xfrm>
          <a:prstGeom prst="rect">
            <a:avLst/>
          </a:prstGeom>
          <a:noFill/>
        </p:spPr>
        <p:txBody>
          <a:bodyPr wrap="none" rtlCol="0">
            <a:spAutoFit/>
          </a:bodyPr>
          <a:lstStyle/>
          <a:p>
            <a:pPr algn="ctr"/>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E5ADDC42-A622-1BAA-1668-E854CD75B508}"/>
              </a:ext>
            </a:extLst>
          </p:cNvPr>
          <p:cNvSpPr txBox="1"/>
          <p:nvPr/>
        </p:nvSpPr>
        <p:spPr>
          <a:xfrm>
            <a:off x="1337760" y="1466686"/>
            <a:ext cx="9731302" cy="1852815"/>
          </a:xfrm>
          <a:prstGeom prst="rect">
            <a:avLst/>
          </a:prstGeom>
          <a:noFill/>
        </p:spPr>
        <p:txBody>
          <a:bodyPr wrap="square">
            <a:spAutoFit/>
          </a:bodyPr>
          <a:lstStyle/>
          <a:p>
            <a:pPr algn="l">
              <a:lnSpc>
                <a:spcPct val="200000"/>
              </a:lnSpc>
            </a:pPr>
            <a:r>
              <a:rPr lang="en-US" sz="2000" b="1" i="0" dirty="0">
                <a:effectLst/>
              </a:rPr>
              <a:t>The second stage: describing the data using statistical measures</a:t>
            </a:r>
          </a:p>
          <a:p>
            <a:pPr algn="l">
              <a:lnSpc>
                <a:spcPct val="200000"/>
              </a:lnSpc>
            </a:pPr>
            <a:r>
              <a:rPr lang="en-US" sz="2000" b="1" i="0" dirty="0">
                <a:effectLst/>
              </a:rPr>
              <a:t>  (descriptive statistical measures)</a:t>
            </a:r>
          </a:p>
          <a:p>
            <a:pPr algn="l">
              <a:lnSpc>
                <a:spcPct val="200000"/>
              </a:lnSpc>
            </a:pPr>
            <a:endParaRPr lang="en-US" sz="2000" dirty="0"/>
          </a:p>
        </p:txBody>
      </p:sp>
      <p:sp>
        <p:nvSpPr>
          <p:cNvPr id="4" name="مستطيل مستدير الزوايا 10">
            <a:extLst>
              <a:ext uri="{FF2B5EF4-FFF2-40B4-BE49-F238E27FC236}">
                <a16:creationId xmlns:a16="http://schemas.microsoft.com/office/drawing/2014/main" id="{82508E9B-29A9-067A-2012-8635DBD44980}"/>
              </a:ext>
            </a:extLst>
          </p:cNvPr>
          <p:cNvSpPr/>
          <p:nvPr/>
        </p:nvSpPr>
        <p:spPr>
          <a:xfrm>
            <a:off x="1262952" y="2907271"/>
            <a:ext cx="3624262" cy="457200"/>
          </a:xfrm>
          <a:prstGeom prst="roundRect">
            <a:avLst/>
          </a:prstGeom>
          <a:gradFill>
            <a:gsLst>
              <a:gs pos="0">
                <a:schemeClr val="accent2">
                  <a:lumMod val="60000"/>
                  <a:lumOff val="40000"/>
                </a:schemeClr>
              </a:gs>
              <a:gs pos="80000">
                <a:schemeClr val="accent3">
                  <a:shade val="93000"/>
                  <a:satMod val="130000"/>
                </a:schemeClr>
              </a:gs>
              <a:gs pos="100000">
                <a:schemeClr val="accent3">
                  <a:shade val="94000"/>
                  <a:satMod val="135000"/>
                </a:schemeClr>
              </a:gs>
            </a:gsLst>
          </a:gradFill>
        </p:spPr>
        <p:style>
          <a:lnRef idx="1">
            <a:schemeClr val="accent3"/>
          </a:lnRef>
          <a:fillRef idx="3">
            <a:schemeClr val="accent3"/>
          </a:fillRef>
          <a:effectRef idx="2">
            <a:schemeClr val="accent3"/>
          </a:effectRef>
          <a:fontRef idx="minor">
            <a:schemeClr val="lt1"/>
          </a:fontRef>
        </p:style>
        <p:txBody>
          <a:bodyPr anchor="ctr"/>
          <a:lstStyle/>
          <a:p>
            <a:pPr algn="just" rtl="1">
              <a:defRPr/>
            </a:pPr>
            <a:r>
              <a:rPr lang="en-US" sz="2000" b="1" dirty="0">
                <a:solidFill>
                  <a:schemeClr val="tx1"/>
                </a:solidFill>
                <a:cs typeface="+mj-cs"/>
              </a:rPr>
              <a:t>Definition of central tendency</a:t>
            </a:r>
            <a:endParaRPr lang="ar-SA" sz="2000" b="1" dirty="0">
              <a:solidFill>
                <a:schemeClr val="tx1"/>
              </a:solidFill>
              <a:cs typeface="+mj-cs"/>
            </a:endParaRPr>
          </a:p>
        </p:txBody>
      </p:sp>
      <p:sp>
        <p:nvSpPr>
          <p:cNvPr id="5" name="TextBox 4">
            <a:extLst>
              <a:ext uri="{FF2B5EF4-FFF2-40B4-BE49-F238E27FC236}">
                <a16:creationId xmlns:a16="http://schemas.microsoft.com/office/drawing/2014/main" id="{FBEE5B53-E7CC-154F-EF66-78FDFE9CDDDB}"/>
              </a:ext>
            </a:extLst>
          </p:cNvPr>
          <p:cNvSpPr txBox="1"/>
          <p:nvPr/>
        </p:nvSpPr>
        <p:spPr>
          <a:xfrm>
            <a:off x="1109272" y="3638988"/>
            <a:ext cx="10033857" cy="2400657"/>
          </a:xfrm>
          <a:prstGeom prst="rect">
            <a:avLst/>
          </a:prstGeom>
          <a:noFill/>
        </p:spPr>
        <p:txBody>
          <a:bodyPr wrap="square">
            <a:spAutoFit/>
          </a:bodyPr>
          <a:lstStyle/>
          <a:p>
            <a:pPr>
              <a:lnSpc>
                <a:spcPct val="150000"/>
              </a:lnSpc>
            </a:pPr>
            <a:r>
              <a:rPr lang="en-US" sz="2000" dirty="0"/>
              <a:t>It is the tendency of the data to center around a specific value in the middle of the data.</a:t>
            </a:r>
          </a:p>
          <a:p>
            <a:pPr marL="342900" indent="-342900">
              <a:lnSpc>
                <a:spcPct val="150000"/>
              </a:lnSpc>
              <a:buFont typeface="+mj-lt"/>
              <a:buAutoNum type="alphaUcPeriod"/>
            </a:pPr>
            <a:r>
              <a:rPr lang="en-US" sz="2000" b="1" i="1" u="sng" dirty="0"/>
              <a:t>The measure of central tendency:</a:t>
            </a:r>
          </a:p>
          <a:p>
            <a:pPr marL="742950" lvl="1" indent="-285750">
              <a:lnSpc>
                <a:spcPct val="150000"/>
              </a:lnSpc>
              <a:spcBef>
                <a:spcPct val="0"/>
              </a:spcBef>
              <a:buFont typeface="Wingdings" panose="05000000000000000000" pitchFamily="2" charset="2"/>
              <a:buChar char="§"/>
            </a:pPr>
            <a:r>
              <a:rPr lang="en-US" altLang="en-US" sz="2000" b="1" dirty="0">
                <a:latin typeface="Times New Roman" panose="02020603050405020304" pitchFamily="18" charset="0"/>
                <a:cs typeface="Times New Roman" panose="02020603050405020304" pitchFamily="18" charset="0"/>
              </a:rPr>
              <a:t>Mean </a:t>
            </a:r>
          </a:p>
          <a:p>
            <a:pPr marL="742950" lvl="1" indent="-285750">
              <a:lnSpc>
                <a:spcPct val="150000"/>
              </a:lnSpc>
              <a:spcBef>
                <a:spcPct val="0"/>
              </a:spcBef>
              <a:buFont typeface="Wingdings" panose="05000000000000000000" pitchFamily="2" charset="2"/>
              <a:buChar char="§"/>
            </a:pPr>
            <a:r>
              <a:rPr lang="en-US" altLang="en-US" sz="2000" b="1" dirty="0">
                <a:latin typeface="Times New Roman" panose="02020603050405020304" pitchFamily="18" charset="0"/>
                <a:cs typeface="Times New Roman" panose="02020603050405020304" pitchFamily="18" charset="0"/>
              </a:rPr>
              <a:t>Median</a:t>
            </a:r>
          </a:p>
          <a:p>
            <a:pPr marL="742950" lvl="1" indent="-285750">
              <a:lnSpc>
                <a:spcPct val="150000"/>
              </a:lnSpc>
              <a:spcBef>
                <a:spcPct val="0"/>
              </a:spcBef>
              <a:buFont typeface="Wingdings" panose="05000000000000000000" pitchFamily="2" charset="2"/>
              <a:buChar char="§"/>
            </a:pPr>
            <a:r>
              <a:rPr lang="en-US" sz="2000" b="1" dirty="0">
                <a:latin typeface="Simplified Arabic" panose="02020603050405020304" pitchFamily="18" charset="-78"/>
                <a:cs typeface="Simplified Arabic" panose="02020603050405020304" pitchFamily="18" charset="-78"/>
              </a:rPr>
              <a:t>Mod</a:t>
            </a:r>
            <a:endParaRPr lang="en-US" sz="2000" dirty="0"/>
          </a:p>
        </p:txBody>
      </p:sp>
    </p:spTree>
    <p:extLst>
      <p:ext uri="{BB962C8B-B14F-4D97-AF65-F5344CB8AC3E}">
        <p14:creationId xmlns:p14="http://schemas.microsoft.com/office/powerpoint/2010/main" val="3539047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B0725D-C68A-975E-DE32-E93606693D0B}"/>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BCC2B4E-7E1A-D73C-8DE2-25DAAD88F4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2D5ADF83-F199-FD99-CDC0-CAE1D791B777}"/>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D817C1B3-D2E3-2354-2C67-238816768584}"/>
              </a:ext>
            </a:extLst>
          </p:cNvPr>
          <p:cNvSpPr txBox="1"/>
          <p:nvPr/>
        </p:nvSpPr>
        <p:spPr>
          <a:xfrm>
            <a:off x="1338346" y="596494"/>
            <a:ext cx="7667420" cy="584775"/>
          </a:xfrm>
          <a:prstGeom prst="rect">
            <a:avLst/>
          </a:prstGeom>
          <a:noFill/>
        </p:spPr>
        <p:txBody>
          <a:bodyPr wrap="none" rtlCol="0">
            <a:spAutoFit/>
          </a:bodyPr>
          <a:lstStyle/>
          <a:p>
            <a:pPr algn="ctr"/>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9E8225EB-482B-0C7B-B16E-54CF3A6ABB40}"/>
              </a:ext>
            </a:extLst>
          </p:cNvPr>
          <p:cNvSpPr txBox="1"/>
          <p:nvPr/>
        </p:nvSpPr>
        <p:spPr>
          <a:xfrm>
            <a:off x="573263" y="1511656"/>
            <a:ext cx="11179026" cy="4401205"/>
          </a:xfrm>
          <a:prstGeom prst="rect">
            <a:avLst/>
          </a:prstGeom>
          <a:noFill/>
        </p:spPr>
        <p:txBody>
          <a:bodyPr wrap="square">
            <a:spAutoFit/>
          </a:bodyPr>
          <a:lstStyle/>
          <a:p>
            <a:pPr algn="just">
              <a:lnSpc>
                <a:spcPct val="200000"/>
              </a:lnSpc>
            </a:pPr>
            <a:r>
              <a:rPr lang="en-US" sz="2000" b="1" u="sng" dirty="0"/>
              <a:t>Mean</a:t>
            </a:r>
          </a:p>
          <a:p>
            <a:pPr algn="just">
              <a:lnSpc>
                <a:spcPct val="200000"/>
              </a:lnSpc>
            </a:pPr>
            <a:r>
              <a:rPr lang="en-US" sz="2000" dirty="0"/>
              <a:t>It is the most common and used measure in all scientific and practical fields, and the process of measuring the arithmetic mean is a very simple process, as in the first step, all the values are collected, and in the second step, the sum of the values is divided by their number to obtain the arithmetic mean for a group of values</a:t>
            </a:r>
          </a:p>
          <a:p>
            <a:pPr algn="just">
              <a:lnSpc>
                <a:spcPct val="200000"/>
              </a:lnSpc>
            </a:pPr>
            <a:r>
              <a:rPr lang="en-US" sz="2000" b="1" u="sng" dirty="0"/>
              <a:t>Median</a:t>
            </a:r>
          </a:p>
          <a:p>
            <a:pPr algn="just">
              <a:lnSpc>
                <a:spcPct val="200000"/>
              </a:lnSpc>
            </a:pPr>
            <a:r>
              <a:rPr lang="en-US" sz="2000" dirty="0"/>
              <a:t>It is the value that lies in the middle of the data distribution</a:t>
            </a:r>
          </a:p>
        </p:txBody>
      </p:sp>
    </p:spTree>
    <p:extLst>
      <p:ext uri="{BB962C8B-B14F-4D97-AF65-F5344CB8AC3E}">
        <p14:creationId xmlns:p14="http://schemas.microsoft.com/office/powerpoint/2010/main" val="32945714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09CCE-EF14-0F02-F41F-A18DF21A5F5C}"/>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0505A4D-B706-4478-3439-B745F20EF3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C84DA5DB-4B06-98DF-6555-F164BFA6F3F8}"/>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5ECAF8CE-6B2E-8C04-EFEA-62733AB042B3}"/>
              </a:ext>
            </a:extLst>
          </p:cNvPr>
          <p:cNvSpPr txBox="1"/>
          <p:nvPr/>
        </p:nvSpPr>
        <p:spPr>
          <a:xfrm>
            <a:off x="1702635" y="629308"/>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26AC36ED-040D-13B5-4FB1-511786945770}"/>
              </a:ext>
            </a:extLst>
          </p:cNvPr>
          <p:cNvSpPr txBox="1"/>
          <p:nvPr/>
        </p:nvSpPr>
        <p:spPr>
          <a:xfrm>
            <a:off x="963008" y="1511656"/>
            <a:ext cx="10444509" cy="3682226"/>
          </a:xfrm>
          <a:prstGeom prst="rect">
            <a:avLst/>
          </a:prstGeom>
          <a:noFill/>
        </p:spPr>
        <p:txBody>
          <a:bodyPr wrap="square">
            <a:spAutoFit/>
          </a:bodyPr>
          <a:lstStyle/>
          <a:p>
            <a:pPr algn="just">
              <a:lnSpc>
                <a:spcPct val="200000"/>
              </a:lnSpc>
            </a:pPr>
            <a:r>
              <a:rPr lang="en-US" sz="2400" b="1" u="sng" dirty="0"/>
              <a:t>Mod</a:t>
            </a:r>
          </a:p>
          <a:p>
            <a:pPr algn="just">
              <a:lnSpc>
                <a:spcPct val="200000"/>
              </a:lnSpc>
            </a:pPr>
            <a:r>
              <a:rPr lang="en-US" sz="2400" dirty="0"/>
              <a:t>The measure determines the value or variable that occurs frequently in the data distribution. The mode can be calculated for any quantitative or descriptive data.</a:t>
            </a:r>
            <a:endParaRPr lang="en-US" altLang="en-US" sz="2400" b="1" u="sng" dirty="0">
              <a:latin typeface="Times New Roman" panose="02020603050405020304" pitchFamily="18" charset="0"/>
              <a:cs typeface="Calibri" panose="020F0502020204030204" pitchFamily="34" charset="0"/>
            </a:endParaRPr>
          </a:p>
          <a:p>
            <a:pPr algn="just">
              <a:lnSpc>
                <a:spcPct val="200000"/>
              </a:lnSpc>
            </a:pPr>
            <a:endParaRPr lang="en-US" sz="2400" dirty="0"/>
          </a:p>
          <a:p>
            <a:pPr algn="just">
              <a:lnSpc>
                <a:spcPct val="200000"/>
              </a:lnSpc>
            </a:pPr>
            <a:endParaRPr lang="en-US" sz="2400" dirty="0"/>
          </a:p>
        </p:txBody>
      </p:sp>
    </p:spTree>
    <p:extLst>
      <p:ext uri="{BB962C8B-B14F-4D97-AF65-F5344CB8AC3E}">
        <p14:creationId xmlns:p14="http://schemas.microsoft.com/office/powerpoint/2010/main" val="2969567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C3A7B0-86E9-D1CE-BC2C-D8DC7D4134F5}"/>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6D0BB9E-BF65-55CD-D70C-CE5BF7A488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B133EF1E-FCF6-E376-4FAA-FA6A692FC3CC}"/>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32C28F1E-CB7F-0817-563C-A556ABC0579F}"/>
              </a:ext>
            </a:extLst>
          </p:cNvPr>
          <p:cNvSpPr txBox="1"/>
          <p:nvPr/>
        </p:nvSpPr>
        <p:spPr>
          <a:xfrm>
            <a:off x="1513853" y="655623"/>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6A7CFA4E-421D-0E09-703B-EA1DFC6065B0}"/>
              </a:ext>
            </a:extLst>
          </p:cNvPr>
          <p:cNvSpPr txBox="1"/>
          <p:nvPr/>
        </p:nvSpPr>
        <p:spPr>
          <a:xfrm>
            <a:off x="359764" y="1631413"/>
            <a:ext cx="11377533" cy="4524315"/>
          </a:xfrm>
          <a:prstGeom prst="rect">
            <a:avLst/>
          </a:prstGeom>
          <a:noFill/>
        </p:spPr>
        <p:txBody>
          <a:bodyPr wrap="square">
            <a:spAutoFit/>
          </a:bodyPr>
          <a:lstStyle/>
          <a:p>
            <a:pPr marL="457200" indent="-457200" algn="just">
              <a:lnSpc>
                <a:spcPct val="200000"/>
              </a:lnSpc>
              <a:buFont typeface="+mj-lt"/>
              <a:buAutoNum type="alphaUcPeriod" startAt="2"/>
            </a:pPr>
            <a:r>
              <a:rPr lang="en-US" altLang="en-US" sz="2400" b="1" u="sng" dirty="0">
                <a:latin typeface="Times New Roman" panose="02020603050405020304" pitchFamily="18" charset="0"/>
                <a:cs typeface="Times New Roman" panose="02020603050405020304" pitchFamily="18" charset="0"/>
              </a:rPr>
              <a:t>Frequency</a:t>
            </a:r>
            <a:r>
              <a:rPr lang="ar-SA" altLang="en-US" sz="2400" b="1" u="sng" dirty="0">
                <a:latin typeface="Times New Roman" panose="02020603050405020304" pitchFamily="18" charset="0"/>
                <a:cs typeface="Times New Roman" panose="02020603050405020304" pitchFamily="18" charset="0"/>
              </a:rPr>
              <a:t> </a:t>
            </a:r>
            <a:r>
              <a:rPr lang="en-US" altLang="en-US" sz="2400" b="1" u="sng" dirty="0">
                <a:latin typeface="Times New Roman" panose="02020603050405020304" pitchFamily="18" charset="0"/>
                <a:cs typeface="Times New Roman" panose="02020603050405020304" pitchFamily="18" charset="0"/>
              </a:rPr>
              <a:t>Table:</a:t>
            </a:r>
            <a:endParaRPr lang="ar-SA" altLang="en-US" sz="2400" b="1" u="sng" dirty="0">
              <a:latin typeface="Times New Roman" panose="02020603050405020304" pitchFamily="18" charset="0"/>
              <a:cs typeface="Times New Roman" panose="02020603050405020304" pitchFamily="18" charset="0"/>
            </a:endParaRPr>
          </a:p>
          <a:p>
            <a:pPr algn="just">
              <a:lnSpc>
                <a:spcPct val="200000"/>
              </a:lnSpc>
            </a:pPr>
            <a:r>
              <a:rPr lang="en-US" altLang="en-US" sz="2400" dirty="0">
                <a:latin typeface="Times New Roman" panose="02020603050405020304" pitchFamily="18" charset="0"/>
                <a:cs typeface="Calibri" panose="020F0502020204030204" pitchFamily="34" charset="0"/>
              </a:rPr>
              <a:t>It is a table that organizes and summarizes statistical data, whether descriptive or quantitative and distributes them to categories that determine the number of individuals who belong to each category.</a:t>
            </a:r>
          </a:p>
          <a:p>
            <a:pPr algn="just">
              <a:lnSpc>
                <a:spcPct val="200000"/>
              </a:lnSpc>
            </a:pPr>
            <a:endParaRPr lang="en-US" sz="2400" dirty="0"/>
          </a:p>
          <a:p>
            <a:pPr algn="just">
              <a:lnSpc>
                <a:spcPct val="200000"/>
              </a:lnSpc>
            </a:pPr>
            <a:endParaRPr lang="en-US" sz="2400" dirty="0"/>
          </a:p>
        </p:txBody>
      </p:sp>
    </p:spTree>
    <p:extLst>
      <p:ext uri="{BB962C8B-B14F-4D97-AF65-F5344CB8AC3E}">
        <p14:creationId xmlns:p14="http://schemas.microsoft.com/office/powerpoint/2010/main" val="36420813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DAEA36-4928-59D5-5F0C-E25333A4529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528A691-CDDF-2E33-7877-43E90D3328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C24AD2B5-C889-E4E4-9FAA-0B4315C9571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7AAF4AED-CFDD-7B4B-D50A-9424447797FC}"/>
              </a:ext>
            </a:extLst>
          </p:cNvPr>
          <p:cNvSpPr txBox="1"/>
          <p:nvPr/>
        </p:nvSpPr>
        <p:spPr>
          <a:xfrm>
            <a:off x="1249807" y="513155"/>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
        <p:nvSpPr>
          <p:cNvPr id="3" name="TextBox 2">
            <a:extLst>
              <a:ext uri="{FF2B5EF4-FFF2-40B4-BE49-F238E27FC236}">
                <a16:creationId xmlns:a16="http://schemas.microsoft.com/office/drawing/2014/main" id="{4B130B8C-21BB-5DDB-E3DC-26C050C8F143}"/>
              </a:ext>
            </a:extLst>
          </p:cNvPr>
          <p:cNvSpPr txBox="1"/>
          <p:nvPr/>
        </p:nvSpPr>
        <p:spPr>
          <a:xfrm>
            <a:off x="1364502" y="1333733"/>
            <a:ext cx="10198510" cy="4446730"/>
          </a:xfrm>
          <a:prstGeom prst="rect">
            <a:avLst/>
          </a:prstGeom>
          <a:noFill/>
        </p:spPr>
        <p:txBody>
          <a:bodyPr wrap="square">
            <a:spAutoFit/>
          </a:bodyPr>
          <a:lstStyle/>
          <a:p>
            <a:pPr marL="342900" indent="-342900" algn="just">
              <a:lnSpc>
                <a:spcPct val="200000"/>
              </a:lnSpc>
              <a:buFont typeface="+mj-lt"/>
              <a:buAutoNum type="alphaUcPeriod" startAt="3"/>
            </a:pPr>
            <a:r>
              <a:rPr lang="en-US" b="1" i="0" u="sng" dirty="0">
                <a:effectLst/>
                <a:latin typeface="Roboto" panose="02000000000000000000" pitchFamily="2" charset="0"/>
              </a:rPr>
              <a:t>Measures of Dispersion</a:t>
            </a:r>
            <a:r>
              <a:rPr lang="ar-SA" b="0" i="0" dirty="0">
                <a:effectLst/>
                <a:latin typeface="Roboto" panose="02000000000000000000" pitchFamily="2" charset="0"/>
              </a:rPr>
              <a:t>:</a:t>
            </a:r>
          </a:p>
          <a:p>
            <a:pPr algn="just">
              <a:lnSpc>
                <a:spcPct val="200000"/>
              </a:lnSpc>
            </a:pPr>
            <a:r>
              <a:rPr lang="en-US" dirty="0"/>
              <a:t>To determine the extent of convergence, homogeneity, or divergence of the given data, we need measures other than measures of central tendency. These measures are called measures of dispersion.</a:t>
            </a:r>
          </a:p>
          <a:p>
            <a:pPr algn="just">
              <a:lnSpc>
                <a:spcPct val="200000"/>
              </a:lnSpc>
            </a:pPr>
            <a:r>
              <a:rPr lang="en-US" dirty="0"/>
              <a:t>The dispersion of the data (i.e., the divergence around the mean value of the data) can be measured by several measures:</a:t>
            </a:r>
          </a:p>
          <a:p>
            <a:pPr marL="285750" indent="-285750" algn="just">
              <a:lnSpc>
                <a:spcPct val="200000"/>
              </a:lnSpc>
              <a:buFont typeface="Wingdings" panose="05000000000000000000" pitchFamily="2" charset="2"/>
              <a:buChar char="§"/>
            </a:pPr>
            <a:r>
              <a:rPr lang="en-US" b="1" dirty="0"/>
              <a:t>Variance</a:t>
            </a:r>
          </a:p>
          <a:p>
            <a:pPr marL="285750" indent="-285750" algn="just">
              <a:lnSpc>
                <a:spcPct val="200000"/>
              </a:lnSpc>
              <a:buFont typeface="Wingdings" panose="05000000000000000000" pitchFamily="2" charset="2"/>
              <a:buChar char="§"/>
            </a:pPr>
            <a:r>
              <a:rPr lang="en-US" b="1" dirty="0"/>
              <a:t>Standard Deviation</a:t>
            </a:r>
          </a:p>
          <a:p>
            <a:pPr marL="285750" indent="-285750" algn="just">
              <a:lnSpc>
                <a:spcPct val="200000"/>
              </a:lnSpc>
              <a:buFont typeface="Wingdings" panose="05000000000000000000" pitchFamily="2" charset="2"/>
              <a:buChar char="§"/>
            </a:pPr>
            <a:r>
              <a:rPr lang="en-US" b="1" dirty="0"/>
              <a:t>RANGE</a:t>
            </a:r>
          </a:p>
        </p:txBody>
      </p:sp>
    </p:spTree>
    <p:extLst>
      <p:ext uri="{BB962C8B-B14F-4D97-AF65-F5344CB8AC3E}">
        <p14:creationId xmlns:p14="http://schemas.microsoft.com/office/powerpoint/2010/main" val="17674234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CD9BBC-2424-117D-1668-8A6314F9D80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242A8D72-B2D5-5160-7AA3-C1E1725A3D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42B7CAF5-BFD2-92D4-EAFC-D60C8C2C60B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FCE9016D-50F7-F47F-4665-4E46612952D2}"/>
              </a:ext>
            </a:extLst>
          </p:cNvPr>
          <p:cNvSpPr txBox="1"/>
          <p:nvPr/>
        </p:nvSpPr>
        <p:spPr>
          <a:xfrm>
            <a:off x="344774" y="1679916"/>
            <a:ext cx="11392524" cy="4467057"/>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400" b="1" dirty="0"/>
              <a:t>V</a:t>
            </a:r>
            <a:r>
              <a:rPr lang="en-US" sz="2400" b="1" i="0" dirty="0">
                <a:effectLst/>
              </a:rPr>
              <a:t>ariance</a:t>
            </a:r>
          </a:p>
          <a:p>
            <a:pPr algn="just">
              <a:lnSpc>
                <a:spcPct val="150000"/>
              </a:lnSpc>
            </a:pPr>
            <a:r>
              <a:rPr lang="en-US" sz="2400" b="0" i="0" dirty="0">
                <a:effectLst/>
              </a:rPr>
              <a:t>To calculate it, the arithmetic mean must be found first, then, subtract each value given in the data from the arithmetic mean, square it, add all the results from the squaring process, and divide the result by the number of values.</a:t>
            </a:r>
          </a:p>
          <a:p>
            <a:pPr marL="342900" indent="-342900" algn="just">
              <a:lnSpc>
                <a:spcPct val="150000"/>
              </a:lnSpc>
              <a:buFont typeface="Wingdings" panose="05000000000000000000" pitchFamily="2" charset="2"/>
              <a:buChar char="v"/>
            </a:pPr>
            <a:r>
              <a:rPr lang="en-US" sz="2400" b="1" i="0" dirty="0">
                <a:effectLst/>
              </a:rPr>
              <a:t>Standard deviation</a:t>
            </a:r>
          </a:p>
          <a:p>
            <a:pPr algn="just">
              <a:lnSpc>
                <a:spcPct val="150000"/>
              </a:lnSpc>
            </a:pPr>
            <a:r>
              <a:rPr lang="en-US" sz="2400" b="0" i="0" dirty="0">
                <a:effectLst/>
              </a:rPr>
              <a:t>It is a measure of dispersion, which measures how far away or close the data are from their arithmetic mean</a:t>
            </a:r>
          </a:p>
          <a:p>
            <a:pPr algn="just">
              <a:lnSpc>
                <a:spcPct val="150000"/>
              </a:lnSpc>
            </a:pPr>
            <a:r>
              <a:rPr lang="en-US" sz="2400" b="0" i="0" dirty="0">
                <a:effectLst/>
              </a:rPr>
              <a:t>is the positive square root of the variance</a:t>
            </a:r>
          </a:p>
        </p:txBody>
      </p:sp>
      <p:sp>
        <p:nvSpPr>
          <p:cNvPr id="3" name="TextBox 2">
            <a:extLst>
              <a:ext uri="{FF2B5EF4-FFF2-40B4-BE49-F238E27FC236}">
                <a16:creationId xmlns:a16="http://schemas.microsoft.com/office/drawing/2014/main" id="{8EFDE80A-47B2-7FCE-82BD-81434990BF82}"/>
              </a:ext>
            </a:extLst>
          </p:cNvPr>
          <p:cNvSpPr txBox="1"/>
          <p:nvPr/>
        </p:nvSpPr>
        <p:spPr>
          <a:xfrm>
            <a:off x="1516838" y="544609"/>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Tree>
    <p:extLst>
      <p:ext uri="{BB962C8B-B14F-4D97-AF65-F5344CB8AC3E}">
        <p14:creationId xmlns:p14="http://schemas.microsoft.com/office/powerpoint/2010/main" val="25829201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107768-CE53-E3EB-8BB5-1036788E984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7A080471-C69C-12F7-1F99-C8D2424D3B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FBF9F046-2C05-F642-D052-3E2AB45A461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8C3B0AE8-95B3-B657-AC2C-F60C6CA69506}"/>
              </a:ext>
            </a:extLst>
          </p:cNvPr>
          <p:cNvSpPr txBox="1"/>
          <p:nvPr/>
        </p:nvSpPr>
        <p:spPr>
          <a:xfrm>
            <a:off x="829984" y="2753996"/>
            <a:ext cx="10532031" cy="2031325"/>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800" b="1" i="0" dirty="0">
                <a:effectLst/>
              </a:rPr>
              <a:t>Range</a:t>
            </a:r>
          </a:p>
          <a:p>
            <a:pPr algn="just">
              <a:lnSpc>
                <a:spcPct val="150000"/>
              </a:lnSpc>
            </a:pPr>
            <a:r>
              <a:rPr lang="en-US" sz="2800" b="0" i="0" dirty="0">
                <a:effectLst/>
              </a:rPr>
              <a:t>It is the difference between the most significant and lowest values of the data, symbolized by the symbol (R).</a:t>
            </a:r>
          </a:p>
        </p:txBody>
      </p:sp>
      <p:sp>
        <p:nvSpPr>
          <p:cNvPr id="3" name="TextBox 2">
            <a:extLst>
              <a:ext uri="{FF2B5EF4-FFF2-40B4-BE49-F238E27FC236}">
                <a16:creationId xmlns:a16="http://schemas.microsoft.com/office/drawing/2014/main" id="{DD1F81BD-2BEA-A39B-E95A-A845596DE158}"/>
              </a:ext>
            </a:extLst>
          </p:cNvPr>
          <p:cNvSpPr txBox="1"/>
          <p:nvPr/>
        </p:nvSpPr>
        <p:spPr>
          <a:xfrm>
            <a:off x="1758390" y="905521"/>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Tree>
    <p:extLst>
      <p:ext uri="{BB962C8B-B14F-4D97-AF65-F5344CB8AC3E}">
        <p14:creationId xmlns:p14="http://schemas.microsoft.com/office/powerpoint/2010/main" val="3785871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1F84C-1B16-1139-CF6C-5B6B8602AA86}"/>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1D8A4F8-A1E7-D80B-8510-65406E2B67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37E6E8BF-0431-8866-3165-755DDDCAA7DE}"/>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27A00B03-1B7E-775E-9C4A-9C18859FB6F8}"/>
              </a:ext>
            </a:extLst>
          </p:cNvPr>
          <p:cNvSpPr txBox="1"/>
          <p:nvPr/>
        </p:nvSpPr>
        <p:spPr>
          <a:xfrm>
            <a:off x="650633" y="1458822"/>
            <a:ext cx="10671939" cy="671851"/>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800" b="1" i="0" dirty="0">
                <a:effectLst/>
              </a:rPr>
              <a:t>The second stage: describing the data using statistical measures</a:t>
            </a:r>
            <a:endParaRPr lang="en-US" sz="2800" b="0" i="0" dirty="0">
              <a:effectLst/>
            </a:endParaRPr>
          </a:p>
        </p:txBody>
      </p:sp>
      <p:sp>
        <p:nvSpPr>
          <p:cNvPr id="3" name="TextBox 2">
            <a:extLst>
              <a:ext uri="{FF2B5EF4-FFF2-40B4-BE49-F238E27FC236}">
                <a16:creationId xmlns:a16="http://schemas.microsoft.com/office/drawing/2014/main" id="{418C5B9B-5AED-24C8-E7DA-C710F5969526}"/>
              </a:ext>
            </a:extLst>
          </p:cNvPr>
          <p:cNvSpPr txBox="1"/>
          <p:nvPr/>
        </p:nvSpPr>
        <p:spPr>
          <a:xfrm>
            <a:off x="1758390" y="452686"/>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pic>
        <p:nvPicPr>
          <p:cNvPr id="4" name="Picture 2">
            <a:extLst>
              <a:ext uri="{FF2B5EF4-FFF2-40B4-BE49-F238E27FC236}">
                <a16:creationId xmlns:a16="http://schemas.microsoft.com/office/drawing/2014/main" id="{1E9B4776-B2D9-4D8B-CE52-78A9063564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1939" y="2342288"/>
            <a:ext cx="8569325" cy="421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80229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158CA0-9DFA-A455-710D-8CFC93BED34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841741C5-893D-0446-8956-24CD0C563E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68DE1927-45B7-67F3-5EE3-0CC8CA0F0039}"/>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1BDBDDEE-CB4D-4FA4-53F8-56C0392F284E}"/>
              </a:ext>
            </a:extLst>
          </p:cNvPr>
          <p:cNvSpPr txBox="1"/>
          <p:nvPr/>
        </p:nvSpPr>
        <p:spPr>
          <a:xfrm>
            <a:off x="1558991" y="551507"/>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pic>
        <p:nvPicPr>
          <p:cNvPr id="3" name="Picture 2">
            <a:extLst>
              <a:ext uri="{FF2B5EF4-FFF2-40B4-BE49-F238E27FC236}">
                <a16:creationId xmlns:a16="http://schemas.microsoft.com/office/drawing/2014/main" id="{5630F430-F6D0-47C9-EEDA-A932FEFDC0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3354" y="1697046"/>
            <a:ext cx="9282899" cy="4609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162378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BA45E7-A93C-4AF9-CF12-5ACE1390F7C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B07BED04-550C-D0A7-3A4F-198FF79B01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94702A81-FA33-9787-E2E7-CB4FEF2A6FE1}"/>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CE4CB441-6EBB-312A-CC58-EEDB20321EAA}"/>
              </a:ext>
            </a:extLst>
          </p:cNvPr>
          <p:cNvSpPr txBox="1"/>
          <p:nvPr/>
        </p:nvSpPr>
        <p:spPr>
          <a:xfrm>
            <a:off x="1520061" y="1653692"/>
            <a:ext cx="8816245" cy="58907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b="1" i="0" dirty="0">
                <a:effectLst/>
              </a:rPr>
              <a:t>The second stage: describing the data using statistical measures</a:t>
            </a:r>
            <a:endParaRPr lang="en-US" sz="2400" b="0" i="0" dirty="0">
              <a:effectLst/>
            </a:endParaRPr>
          </a:p>
        </p:txBody>
      </p:sp>
      <p:sp>
        <p:nvSpPr>
          <p:cNvPr id="3" name="TextBox 2">
            <a:extLst>
              <a:ext uri="{FF2B5EF4-FFF2-40B4-BE49-F238E27FC236}">
                <a16:creationId xmlns:a16="http://schemas.microsoft.com/office/drawing/2014/main" id="{9905D566-5F05-4176-0061-8BAEFFA8CEDB}"/>
              </a:ext>
            </a:extLst>
          </p:cNvPr>
          <p:cNvSpPr txBox="1"/>
          <p:nvPr/>
        </p:nvSpPr>
        <p:spPr>
          <a:xfrm>
            <a:off x="2054291" y="671393"/>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graphicFrame>
        <p:nvGraphicFramePr>
          <p:cNvPr id="4" name="Table 3">
            <a:extLst>
              <a:ext uri="{FF2B5EF4-FFF2-40B4-BE49-F238E27FC236}">
                <a16:creationId xmlns:a16="http://schemas.microsoft.com/office/drawing/2014/main" id="{39C4FF39-F610-C4D6-B7AE-53F50EE7E235}"/>
              </a:ext>
            </a:extLst>
          </p:cNvPr>
          <p:cNvGraphicFramePr>
            <a:graphicFrameLocks noGrp="1"/>
          </p:cNvGraphicFramePr>
          <p:nvPr>
            <p:extLst>
              <p:ext uri="{D42A27DB-BD31-4B8C-83A1-F6EECF244321}">
                <p14:modId xmlns:p14="http://schemas.microsoft.com/office/powerpoint/2010/main" val="4143513934"/>
              </p:ext>
            </p:extLst>
          </p:nvPr>
        </p:nvGraphicFramePr>
        <p:xfrm>
          <a:off x="2668886" y="2453733"/>
          <a:ext cx="6175375" cy="3816352"/>
        </p:xfrm>
        <a:graphic>
          <a:graphicData uri="http://schemas.openxmlformats.org/drawingml/2006/table">
            <a:tbl>
              <a:tblPr/>
              <a:tblGrid>
                <a:gridCol w="2992438">
                  <a:extLst>
                    <a:ext uri="{9D8B030D-6E8A-4147-A177-3AD203B41FA5}">
                      <a16:colId xmlns:a16="http://schemas.microsoft.com/office/drawing/2014/main" val="262035904"/>
                    </a:ext>
                  </a:extLst>
                </a:gridCol>
                <a:gridCol w="3182937">
                  <a:extLst>
                    <a:ext uri="{9D8B030D-6E8A-4147-A177-3AD203B41FA5}">
                      <a16:colId xmlns:a16="http://schemas.microsoft.com/office/drawing/2014/main" val="1788641843"/>
                    </a:ext>
                  </a:extLst>
                </a:gridCol>
              </a:tblGrid>
              <a:tr h="477044">
                <a:tc gridSpan="2">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Monthly income variable</a:t>
                      </a:r>
                      <a:endParaRPr kumimoji="0" lang="en-US" altLang="en-US" sz="2400" b="0" i="0" u="none" strike="noStrike" cap="none" normalizeH="0" baseline="0" dirty="0">
                        <a:ln>
                          <a:noFill/>
                        </a:ln>
                        <a:solidFill>
                          <a:srgbClr val="000000"/>
                        </a:solidFill>
                        <a:effectLst/>
                        <a:latin typeface="Times New Roman" panose="02020603050405020304" pitchFamily="18" charset="0"/>
                        <a:cs typeface="Traditional Arabic" panose="02020603050405020304" pitchFamily="18" charset="-78"/>
                      </a:endParaRPr>
                    </a:p>
                  </a:txBody>
                  <a:tcPr marL="19050" marR="19050" marT="19051" marB="19051" anchor="ctr"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hMerge="1">
                  <a:txBody>
                    <a:bodyPr/>
                    <a:lstStyle/>
                    <a:p>
                      <a:endParaRPr lang="en-US"/>
                    </a:p>
                  </a:txBody>
                  <a:tcPr/>
                </a:tc>
                <a:extLst>
                  <a:ext uri="{0D108BD9-81ED-4DB2-BD59-A6C34878D82A}">
                    <a16:rowId xmlns:a16="http://schemas.microsoft.com/office/drawing/2014/main" val="4096922104"/>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Statistics</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Value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158865581"/>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Mean</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5897.1</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745978367"/>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Std. Deviation</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2026.6</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1700839599"/>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Variance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4107000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2015176657"/>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Range</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6700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2804448778"/>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Minimum</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2800</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3913628513"/>
                  </a:ext>
                </a:extLst>
              </a:tr>
              <a:tr h="477044">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l"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a:ln>
                            <a:noFill/>
                          </a:ln>
                          <a:solidFill>
                            <a:srgbClr val="000000"/>
                          </a:solidFill>
                          <a:effectLst/>
                          <a:latin typeface="Times New Roman" panose="02020603050405020304" pitchFamily="18" charset="0"/>
                          <a:cs typeface="Calibri" panose="020F0502020204030204" pitchFamily="34" charset="0"/>
                        </a:rPr>
                        <a:t>Maximum</a:t>
                      </a:r>
                      <a:endParaRPr kumimoji="0" lang="en-US" altLang="en-US" sz="2400" b="0" i="0" u="none" strike="noStrike" cap="none" normalizeH="0" baseline="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0" i="0" u="none" strike="noStrike" cap="none" normalizeH="0" baseline="0" dirty="0">
                          <a:ln>
                            <a:noFill/>
                          </a:ln>
                          <a:solidFill>
                            <a:srgbClr val="000000"/>
                          </a:solidFill>
                          <a:effectLst/>
                          <a:latin typeface="Times New Roman" panose="02020603050405020304" pitchFamily="18" charset="0"/>
                          <a:cs typeface="Calibri" panose="020F0502020204030204" pitchFamily="34" charset="0"/>
                        </a:rPr>
                        <a:t>9500</a:t>
                      </a:r>
                      <a:endParaRPr kumimoji="0" lang="en-US" altLang="en-US" sz="2400" b="0" i="0" u="none" strike="noStrike" cap="none" normalizeH="0" baseline="0" dirty="0">
                        <a:ln>
                          <a:noFill/>
                        </a:ln>
                        <a:solidFill>
                          <a:srgbClr val="000000"/>
                        </a:solidFill>
                        <a:effectLst/>
                        <a:latin typeface="Times New Roman" panose="02020603050405020304" pitchFamily="18" charset="0"/>
                        <a:ea typeface="Calibri" panose="020F0502020204030204" pitchFamily="34" charset="0"/>
                        <a:cs typeface="Traditional Arabic" panose="02020603050405020304" pitchFamily="18" charset="-78"/>
                      </a:endParaRPr>
                    </a:p>
                  </a:txBody>
                  <a:tcPr marL="19050" marR="19050" marT="19051" marB="19051" anchor="b"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FF"/>
                    </a:solidFill>
                  </a:tcPr>
                </a:tc>
                <a:extLst>
                  <a:ext uri="{0D108BD9-81ED-4DB2-BD59-A6C34878D82A}">
                    <a16:rowId xmlns:a16="http://schemas.microsoft.com/office/drawing/2014/main" val="4156463427"/>
                  </a:ext>
                </a:extLst>
              </a:tr>
            </a:tbl>
          </a:graphicData>
        </a:graphic>
      </p:graphicFrame>
    </p:spTree>
    <p:extLst>
      <p:ext uri="{BB962C8B-B14F-4D97-AF65-F5344CB8AC3E}">
        <p14:creationId xmlns:p14="http://schemas.microsoft.com/office/powerpoint/2010/main" val="229994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52BC1B-C494-C139-6AB1-A2197D668316}"/>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4FD2D9E3-4D8C-5328-0B35-E1A80685FC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F3710164-1EE1-E9B4-59AE-7626F091E262}"/>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7132D8AB-3604-A811-0899-C1FD21E10C47}"/>
              </a:ext>
            </a:extLst>
          </p:cNvPr>
          <p:cNvSpPr txBox="1"/>
          <p:nvPr/>
        </p:nvSpPr>
        <p:spPr>
          <a:xfrm>
            <a:off x="1520061" y="1698662"/>
            <a:ext cx="9062995" cy="58907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b="1" i="0" dirty="0">
                <a:effectLst/>
              </a:rPr>
              <a:t>The </a:t>
            </a:r>
            <a:r>
              <a:rPr lang="en-US" sz="2400" b="1" dirty="0"/>
              <a:t>S</a:t>
            </a:r>
            <a:r>
              <a:rPr lang="en-US" sz="2400" b="1" i="0" dirty="0">
                <a:effectLst/>
              </a:rPr>
              <a:t>econd </a:t>
            </a:r>
            <a:r>
              <a:rPr lang="en-US" sz="2400" b="1" dirty="0"/>
              <a:t>S</a:t>
            </a:r>
            <a:r>
              <a:rPr lang="en-US" sz="2400" b="1" i="0" dirty="0">
                <a:effectLst/>
              </a:rPr>
              <a:t>tage: describing the data using statistical measures</a:t>
            </a:r>
            <a:endParaRPr lang="en-US" sz="2400" b="0" i="0" dirty="0">
              <a:effectLst/>
            </a:endParaRPr>
          </a:p>
        </p:txBody>
      </p:sp>
      <p:sp>
        <p:nvSpPr>
          <p:cNvPr id="3" name="TextBox 2">
            <a:extLst>
              <a:ext uri="{FF2B5EF4-FFF2-40B4-BE49-F238E27FC236}">
                <a16:creationId xmlns:a16="http://schemas.microsoft.com/office/drawing/2014/main" id="{B93BE30D-5F1D-53AD-A57C-4C9B33DB9A84}"/>
              </a:ext>
            </a:extLst>
          </p:cNvPr>
          <p:cNvSpPr txBox="1"/>
          <p:nvPr/>
        </p:nvSpPr>
        <p:spPr>
          <a:xfrm>
            <a:off x="1889400" y="596443"/>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graphicFrame>
        <p:nvGraphicFramePr>
          <p:cNvPr id="4" name="Table 3">
            <a:extLst>
              <a:ext uri="{FF2B5EF4-FFF2-40B4-BE49-F238E27FC236}">
                <a16:creationId xmlns:a16="http://schemas.microsoft.com/office/drawing/2014/main" id="{55B38094-AACF-7ADD-517F-B3E4FF32C52C}"/>
              </a:ext>
            </a:extLst>
          </p:cNvPr>
          <p:cNvGraphicFramePr>
            <a:graphicFrameLocks noGrp="1"/>
          </p:cNvGraphicFramePr>
          <p:nvPr>
            <p:extLst>
              <p:ext uri="{D42A27DB-BD31-4B8C-83A1-F6EECF244321}">
                <p14:modId xmlns:p14="http://schemas.microsoft.com/office/powerpoint/2010/main" val="2520435429"/>
              </p:ext>
            </p:extLst>
          </p:nvPr>
        </p:nvGraphicFramePr>
        <p:xfrm>
          <a:off x="1938244" y="3128682"/>
          <a:ext cx="7561263" cy="2820561"/>
        </p:xfrm>
        <a:graphic>
          <a:graphicData uri="http://schemas.openxmlformats.org/drawingml/2006/table">
            <a:tbl>
              <a:tblPr/>
              <a:tblGrid>
                <a:gridCol w="2438400">
                  <a:extLst>
                    <a:ext uri="{9D8B030D-6E8A-4147-A177-3AD203B41FA5}">
                      <a16:colId xmlns:a16="http://schemas.microsoft.com/office/drawing/2014/main" val="1037213701"/>
                    </a:ext>
                  </a:extLst>
                </a:gridCol>
                <a:gridCol w="2439988">
                  <a:extLst>
                    <a:ext uri="{9D8B030D-6E8A-4147-A177-3AD203B41FA5}">
                      <a16:colId xmlns:a16="http://schemas.microsoft.com/office/drawing/2014/main" val="222108676"/>
                    </a:ext>
                  </a:extLst>
                </a:gridCol>
                <a:gridCol w="2682875">
                  <a:extLst>
                    <a:ext uri="{9D8B030D-6E8A-4147-A177-3AD203B41FA5}">
                      <a16:colId xmlns:a16="http://schemas.microsoft.com/office/drawing/2014/main" val="976656368"/>
                    </a:ext>
                  </a:extLst>
                </a:gridCol>
              </a:tblGrid>
              <a:tr h="698082">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The Degree</a:t>
                      </a:r>
                      <a:endParaRPr kumimoji="0" lang="en-US" altLang="en-US" sz="2400" b="1" i="0" u="none" strike="noStrike" cap="none" normalizeH="0" baseline="0" dirty="0">
                        <a:ln>
                          <a:noFill/>
                        </a:ln>
                        <a:solidFill>
                          <a:schemeClr val="tx1"/>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Frequency</a:t>
                      </a:r>
                      <a:endParaRPr kumimoji="0" lang="en-US" altLang="en-US" sz="2400" b="1" i="0" u="none" strike="noStrike" cap="none" normalizeH="0" baseline="0" dirty="0">
                        <a:ln>
                          <a:noFill/>
                        </a:ln>
                        <a:solidFill>
                          <a:schemeClr val="tx1"/>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ct val="120000"/>
                        </a:lnSpc>
                        <a:spcBef>
                          <a:spcPct val="0"/>
                        </a:spcBef>
                        <a:spcAft>
                          <a:spcPct val="0"/>
                        </a:spcAft>
                        <a:buClrTx/>
                        <a:buSzTx/>
                        <a:buFontTx/>
                        <a:buNone/>
                        <a:tabLst/>
                      </a:pPr>
                      <a:r>
                        <a:rPr kumimoji="0" lang="en-US" altLang="en-US" sz="2400" b="1" i="0" u="none" strike="noStrike" cap="none" normalizeH="0" baseline="0">
                          <a:ln>
                            <a:noFill/>
                          </a:ln>
                          <a:solidFill>
                            <a:schemeClr val="tx1"/>
                          </a:solidFill>
                          <a:effectLst/>
                          <a:latin typeface="Times New Roman" panose="02020603050405020304" pitchFamily="18" charset="0"/>
                          <a:cs typeface="Times New Roman" panose="02020603050405020304" pitchFamily="18" charset="0"/>
                        </a:rPr>
                        <a:t>Percent</a:t>
                      </a:r>
                      <a:endParaRPr kumimoji="0" lang="en-US" altLang="en-US" sz="2400" b="1" i="0" u="none" strike="noStrike" cap="none" normalizeH="0" baseline="0">
                        <a:ln>
                          <a:noFill/>
                        </a:ln>
                        <a:solidFill>
                          <a:schemeClr val="tx1"/>
                        </a:solidFill>
                        <a:effectLst/>
                        <a:latin typeface="Times New Roman" panose="02020603050405020304" pitchFamily="18" charset="0"/>
                        <a:cs typeface="Calibri" panose="020F0502020204030204" pitchFamily="34" charset="0"/>
                      </a:endParaRPr>
                    </a:p>
                  </a:txBody>
                  <a:tcPr marL="19050" marR="19050" marT="19050" marB="19050"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63921949"/>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Calibri" panose="020F0502020204030204" pitchFamily="34" charset="0"/>
                        </a:rPr>
                        <a:t>Primary</a:t>
                      </a:r>
                      <a:endParaRPr kumimoji="0" lang="ar-SA"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4</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11.4</a:t>
                      </a:r>
                      <a:endParaRPr kumimoji="0" lang="en-US" altLang="en-US" sz="2000" b="1" i="0" u="none" strike="noStrike" cap="none" normalizeH="0" baseline="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939016132"/>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Calibri" panose="020F0502020204030204" pitchFamily="34" charset="0"/>
                        </a:rPr>
                        <a:t>Middle School</a:t>
                      </a: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6</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17.1</a:t>
                      </a:r>
                      <a:endParaRPr kumimoji="0" lang="en-US" altLang="en-US" sz="2000" b="1" i="0" u="none" strike="noStrike" cap="none" normalizeH="0" baseline="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71318090"/>
                  </a:ext>
                </a:extLst>
              </a:tr>
              <a:tr h="320810">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High School</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9</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25.7</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641810065"/>
                  </a:ext>
                </a:extLst>
              </a:tr>
              <a:tr h="349041">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Diploma</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5</a:t>
                      </a:r>
                      <a:endParaRPr kumimoji="0" lang="en-US" altLang="en-US" sz="2000" b="1" i="0" u="none" strike="noStrike" cap="none" normalizeH="0" baseline="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14.3</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508815455"/>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BSC</a:t>
                      </a:r>
                      <a:endParaRPr kumimoji="0" lang="ar-SA"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11</a:t>
                      </a:r>
                      <a:endParaRPr kumimoji="0" lang="en-US" altLang="en-US" sz="2000" b="1" i="0" u="none" strike="noStrike" cap="none" normalizeH="0" baseline="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31.4</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3466952029"/>
                  </a:ext>
                </a:extLst>
              </a:tr>
              <a:tr h="363157">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Total</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a:ln>
                            <a:noFill/>
                          </a:ln>
                          <a:solidFill>
                            <a:schemeClr val="tx1"/>
                          </a:solidFill>
                          <a:effectLst/>
                          <a:latin typeface="+mn-lt"/>
                          <a:cs typeface="Times New Roman" panose="02020603050405020304" pitchFamily="18" charset="0"/>
                        </a:rPr>
                        <a:t>35</a:t>
                      </a:r>
                      <a:endParaRPr kumimoji="0" lang="en-US" altLang="en-US" sz="2000" b="1" i="0" u="none" strike="noStrike" cap="none" normalizeH="0" baseline="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indent="250825">
                        <a:spcBef>
                          <a:spcPct val="20000"/>
                        </a:spcBef>
                        <a:defRPr sz="2800">
                          <a:solidFill>
                            <a:schemeClr val="tx1"/>
                          </a:solidFill>
                          <a:latin typeface="Arial" panose="020B0604020202020204" pitchFamily="34" charset="0"/>
                          <a:cs typeface="Arial" panose="020B0604020202020204" pitchFamily="34" charset="0"/>
                        </a:defRPr>
                      </a:lvl1pPr>
                      <a:lvl2pPr marL="742950" indent="-285750">
                        <a:spcBef>
                          <a:spcPct val="20000"/>
                        </a:spcBef>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defRPr sz="2000">
                          <a:solidFill>
                            <a:schemeClr val="tx1"/>
                          </a:solidFill>
                          <a:latin typeface="Arial" panose="020B0604020202020204" pitchFamily="34" charset="0"/>
                          <a:cs typeface="Arial" panose="020B0604020202020204" pitchFamily="34" charset="0"/>
                        </a:defRPr>
                      </a:lvl3pPr>
                      <a:lvl4pPr marL="1600200" indent="-228600">
                        <a:spcBef>
                          <a:spcPct val="20000"/>
                        </a:spcBef>
                        <a:defRPr>
                          <a:solidFill>
                            <a:schemeClr val="tx1"/>
                          </a:solidFill>
                          <a:latin typeface="Arial" panose="020B0604020202020204" pitchFamily="34" charset="0"/>
                          <a:cs typeface="Arial" panose="020B0604020202020204" pitchFamily="34" charset="0"/>
                        </a:defRPr>
                      </a:lvl4pPr>
                      <a:lvl5pPr marL="2057400" indent="-228600">
                        <a:spcBef>
                          <a:spcPct val="20000"/>
                        </a:spcBef>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2000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250825" algn="ctr" defTabSz="914400" rtl="0" eaLnBrk="1" fontAlgn="base" latinLnBrk="0" hangingPunct="1">
                        <a:lnSpc>
                          <a:spcPts val="1600"/>
                        </a:lnSpc>
                        <a:spcBef>
                          <a:spcPct val="0"/>
                        </a:spcBef>
                        <a:spcAft>
                          <a:spcPct val="0"/>
                        </a:spcAft>
                        <a:buClrTx/>
                        <a:buSzTx/>
                        <a:buFontTx/>
                        <a:buNone/>
                        <a:tabLst/>
                      </a:pPr>
                      <a:r>
                        <a:rPr kumimoji="0" lang="en-US" altLang="en-US" sz="2000" b="1" i="0" u="none" strike="noStrike" cap="none" normalizeH="0" baseline="0" dirty="0">
                          <a:ln>
                            <a:noFill/>
                          </a:ln>
                          <a:solidFill>
                            <a:schemeClr val="tx1"/>
                          </a:solidFill>
                          <a:effectLst/>
                          <a:latin typeface="+mn-lt"/>
                          <a:cs typeface="Times New Roman" panose="02020603050405020304" pitchFamily="18" charset="0"/>
                        </a:rPr>
                        <a:t>100.0</a:t>
                      </a:r>
                      <a:endParaRPr kumimoji="0" lang="en-US" altLang="en-US" sz="2000" b="1" i="0" u="none" strike="noStrike" cap="none" normalizeH="0" baseline="0" dirty="0">
                        <a:ln>
                          <a:noFill/>
                        </a:ln>
                        <a:solidFill>
                          <a:schemeClr val="tx1"/>
                        </a:solidFill>
                        <a:effectLst/>
                        <a:latin typeface="+mn-lt"/>
                        <a:cs typeface="Calibri" panose="020F0502020204030204" pitchFamily="34" charset="0"/>
                      </a:endParaRPr>
                    </a:p>
                  </a:txBody>
                  <a:tcPr marL="19050" marR="19050" marT="19050" marB="19050"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828708636"/>
                  </a:ext>
                </a:extLst>
              </a:tr>
            </a:tbl>
          </a:graphicData>
        </a:graphic>
      </p:graphicFrame>
      <p:sp>
        <p:nvSpPr>
          <p:cNvPr id="5" name="مستطيل مستدير الزوايا 10">
            <a:extLst>
              <a:ext uri="{FF2B5EF4-FFF2-40B4-BE49-F238E27FC236}">
                <a16:creationId xmlns:a16="http://schemas.microsoft.com/office/drawing/2014/main" id="{53AAD8A1-7792-EC91-C771-A836129F93D3}"/>
              </a:ext>
            </a:extLst>
          </p:cNvPr>
          <p:cNvSpPr/>
          <p:nvPr/>
        </p:nvSpPr>
        <p:spPr>
          <a:xfrm>
            <a:off x="1938244" y="2438218"/>
            <a:ext cx="1897062" cy="457200"/>
          </a:xfrm>
          <a:prstGeom prst="roundRect">
            <a:avLst/>
          </a:prstGeom>
          <a:gradFill>
            <a:gsLst>
              <a:gs pos="0">
                <a:schemeClr val="accent2">
                  <a:lumMod val="60000"/>
                  <a:lumOff val="40000"/>
                </a:schemeClr>
              </a:gs>
              <a:gs pos="80000">
                <a:schemeClr val="accent3">
                  <a:shade val="93000"/>
                  <a:satMod val="130000"/>
                </a:schemeClr>
              </a:gs>
              <a:gs pos="100000">
                <a:schemeClr val="accent3">
                  <a:shade val="94000"/>
                  <a:satMod val="135000"/>
                </a:schemeClr>
              </a:gs>
            </a:gsLst>
          </a:gradFill>
        </p:spPr>
        <p:style>
          <a:lnRef idx="1">
            <a:schemeClr val="accent3"/>
          </a:lnRef>
          <a:fillRef idx="3">
            <a:schemeClr val="accent3"/>
          </a:fillRef>
          <a:effectRef idx="2">
            <a:schemeClr val="accent3"/>
          </a:effectRef>
          <a:fontRef idx="minor">
            <a:schemeClr val="lt1"/>
          </a:fontRef>
        </p:style>
        <p:txBody>
          <a:bodyPr anchor="ctr"/>
          <a:lstStyle/>
          <a:p>
            <a:pPr algn="ctr" rtl="1">
              <a:defRPr/>
            </a:pPr>
            <a:r>
              <a:rPr lang="en-US" altLang="en-US" sz="2400" b="1" dirty="0">
                <a:solidFill>
                  <a:schemeClr val="tx1"/>
                </a:solidFill>
                <a:latin typeface="Times New Roman" panose="02020603050405020304" pitchFamily="18" charset="0"/>
                <a:cs typeface="Times New Roman" panose="02020603050405020304" pitchFamily="18" charset="0"/>
              </a:rPr>
              <a:t>Frequency</a:t>
            </a:r>
            <a:endParaRPr lang="en-US" altLang="en-US" sz="2400" b="1" dirty="0">
              <a:solidFill>
                <a:schemeClr val="tx1"/>
              </a:solidFill>
              <a:latin typeface="Times New Roman" panose="02020603050405020304" pitchFamily="18" charset="0"/>
              <a:cs typeface="Calibri" panose="020F0502020204030204" pitchFamily="34" charset="0"/>
            </a:endParaRPr>
          </a:p>
        </p:txBody>
      </p:sp>
    </p:spTree>
    <p:extLst>
      <p:ext uri="{BB962C8B-B14F-4D97-AF65-F5344CB8AC3E}">
        <p14:creationId xmlns:p14="http://schemas.microsoft.com/office/powerpoint/2010/main" val="3969534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72E289-56E6-D2B9-3F81-582FABD13AAD}"/>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DFF884B4-97CA-13FF-F79B-34E1CBCC2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2A493A8E-DCB8-266B-2D13-C84772F60F5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4159D6F9-0F39-5CE4-9CC2-6E642E521064}"/>
              </a:ext>
            </a:extLst>
          </p:cNvPr>
          <p:cNvSpPr txBox="1"/>
          <p:nvPr/>
        </p:nvSpPr>
        <p:spPr>
          <a:xfrm>
            <a:off x="540413" y="1382787"/>
            <a:ext cx="11346787" cy="2400657"/>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a:t>
            </a:r>
          </a:p>
          <a:p>
            <a:pPr algn="just">
              <a:lnSpc>
                <a:spcPct val="150000"/>
              </a:lnSpc>
            </a:pPr>
            <a:r>
              <a:rPr lang="en-US" sz="2000" b="0" i="0" dirty="0">
                <a:effectLst/>
              </a:rPr>
              <a:t>a) Comparing the mean of two different groups:</a:t>
            </a:r>
          </a:p>
          <a:p>
            <a:pPr algn="just">
              <a:lnSpc>
                <a:spcPct val="150000"/>
              </a:lnSpc>
            </a:pPr>
            <a:r>
              <a:rPr lang="en-US" sz="2000" b="0" i="0" dirty="0">
                <a:effectLst/>
              </a:rPr>
              <a:t>Example: In our previous example, we will test the difference or equality between the averages of the three variables (administrative affiliation, professional affiliation, and incentive system) according to each gender (male, female).</a:t>
            </a:r>
          </a:p>
        </p:txBody>
      </p:sp>
      <p:sp>
        <p:nvSpPr>
          <p:cNvPr id="3" name="TextBox 2">
            <a:extLst>
              <a:ext uri="{FF2B5EF4-FFF2-40B4-BE49-F238E27FC236}">
                <a16:creationId xmlns:a16="http://schemas.microsoft.com/office/drawing/2014/main" id="{475A842E-809B-F235-BB73-01ACAC83596B}"/>
              </a:ext>
            </a:extLst>
          </p:cNvPr>
          <p:cNvSpPr txBox="1"/>
          <p:nvPr/>
        </p:nvSpPr>
        <p:spPr>
          <a:xfrm>
            <a:off x="1799458" y="656403"/>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pic>
        <p:nvPicPr>
          <p:cNvPr id="4" name="Picture 2">
            <a:extLst>
              <a:ext uri="{FF2B5EF4-FFF2-40B4-BE49-F238E27FC236}">
                <a16:creationId xmlns:a16="http://schemas.microsoft.com/office/drawing/2014/main" id="{FD769A7B-3B85-DF26-8832-2A59EA9C75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9458" y="3925053"/>
            <a:ext cx="9455940" cy="25810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622124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73871-2B12-8F4D-1979-AFB19300BDC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F09D66B0-1907-B314-28F4-4AD78B51DB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D8AE3730-8E8D-2A32-81E9-8BD10EA3291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2DBF4C1C-E49A-02D2-ABF2-149CECA78828}"/>
              </a:ext>
            </a:extLst>
          </p:cNvPr>
          <p:cNvSpPr txBox="1"/>
          <p:nvPr/>
        </p:nvSpPr>
        <p:spPr>
          <a:xfrm>
            <a:off x="1349880" y="1337817"/>
            <a:ext cx="9628951" cy="1143070"/>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400" b="1" i="0" dirty="0">
                <a:effectLst/>
              </a:rPr>
              <a:t>The </a:t>
            </a:r>
            <a:r>
              <a:rPr lang="en-US" sz="2400" b="1" dirty="0"/>
              <a:t>third</a:t>
            </a:r>
            <a:r>
              <a:rPr lang="en-US" sz="2400" b="1" i="0" dirty="0">
                <a:effectLst/>
              </a:rPr>
              <a:t> stage:</a:t>
            </a:r>
          </a:p>
          <a:p>
            <a:pPr marL="457200" indent="-457200">
              <a:lnSpc>
                <a:spcPct val="150000"/>
              </a:lnSpc>
              <a:buAutoNum type="alphaLcParenR"/>
            </a:pPr>
            <a:r>
              <a:rPr lang="en-US" sz="2400" b="0" i="0" dirty="0">
                <a:effectLst/>
              </a:rPr>
              <a:t>Comparison of the mean of two different groups:</a:t>
            </a:r>
          </a:p>
        </p:txBody>
      </p:sp>
      <p:sp>
        <p:nvSpPr>
          <p:cNvPr id="3" name="TextBox 2">
            <a:extLst>
              <a:ext uri="{FF2B5EF4-FFF2-40B4-BE49-F238E27FC236}">
                <a16:creationId xmlns:a16="http://schemas.microsoft.com/office/drawing/2014/main" id="{A8CA75AE-D84B-9EF7-7749-C4DCAFB13F31}"/>
              </a:ext>
            </a:extLst>
          </p:cNvPr>
          <p:cNvSpPr txBox="1"/>
          <p:nvPr/>
        </p:nvSpPr>
        <p:spPr>
          <a:xfrm>
            <a:off x="1830686" y="478121"/>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graphicFrame>
        <p:nvGraphicFramePr>
          <p:cNvPr id="4" name="Table 3">
            <a:extLst>
              <a:ext uri="{FF2B5EF4-FFF2-40B4-BE49-F238E27FC236}">
                <a16:creationId xmlns:a16="http://schemas.microsoft.com/office/drawing/2014/main" id="{935531E8-D1D8-172F-4CAB-07449553EFAC}"/>
              </a:ext>
            </a:extLst>
          </p:cNvPr>
          <p:cNvGraphicFramePr>
            <a:graphicFrameLocks noGrp="1"/>
          </p:cNvGraphicFramePr>
          <p:nvPr>
            <p:extLst>
              <p:ext uri="{D42A27DB-BD31-4B8C-83A1-F6EECF244321}">
                <p14:modId xmlns:p14="http://schemas.microsoft.com/office/powerpoint/2010/main" val="4033719215"/>
              </p:ext>
            </p:extLst>
          </p:nvPr>
        </p:nvGraphicFramePr>
        <p:xfrm>
          <a:off x="1349880" y="2589137"/>
          <a:ext cx="9360049" cy="3646770"/>
        </p:xfrm>
        <a:graphic>
          <a:graphicData uri="http://schemas.openxmlformats.org/drawingml/2006/table">
            <a:tbl>
              <a:tblPr/>
              <a:tblGrid>
                <a:gridCol w="2340014">
                  <a:extLst>
                    <a:ext uri="{9D8B030D-6E8A-4147-A177-3AD203B41FA5}">
                      <a16:colId xmlns:a16="http://schemas.microsoft.com/office/drawing/2014/main" val="20000"/>
                    </a:ext>
                  </a:extLst>
                </a:gridCol>
                <a:gridCol w="1350007">
                  <a:extLst>
                    <a:ext uri="{9D8B030D-6E8A-4147-A177-3AD203B41FA5}">
                      <a16:colId xmlns:a16="http://schemas.microsoft.com/office/drawing/2014/main" val="20001"/>
                    </a:ext>
                  </a:extLst>
                </a:gridCol>
                <a:gridCol w="1350007">
                  <a:extLst>
                    <a:ext uri="{9D8B030D-6E8A-4147-A177-3AD203B41FA5}">
                      <a16:colId xmlns:a16="http://schemas.microsoft.com/office/drawing/2014/main" val="20002"/>
                    </a:ext>
                  </a:extLst>
                </a:gridCol>
                <a:gridCol w="1890009">
                  <a:extLst>
                    <a:ext uri="{9D8B030D-6E8A-4147-A177-3AD203B41FA5}">
                      <a16:colId xmlns:a16="http://schemas.microsoft.com/office/drawing/2014/main" val="20003"/>
                    </a:ext>
                  </a:extLst>
                </a:gridCol>
                <a:gridCol w="2430012">
                  <a:extLst>
                    <a:ext uri="{9D8B030D-6E8A-4147-A177-3AD203B41FA5}">
                      <a16:colId xmlns:a16="http://schemas.microsoft.com/office/drawing/2014/main" val="20004"/>
                    </a:ext>
                  </a:extLst>
                </a:gridCol>
              </a:tblGrid>
              <a:tr h="426410">
                <a:tc>
                  <a:txBody>
                    <a:bodyPr/>
                    <a:lstStyle/>
                    <a:p>
                      <a:pPr indent="252095" algn="l" rtl="0">
                        <a:lnSpc>
                          <a:spcPct val="120000"/>
                        </a:lnSpc>
                        <a:spcAft>
                          <a:spcPts val="0"/>
                        </a:spcAft>
                      </a:pPr>
                      <a:r>
                        <a:rPr lang="en-US" sz="1800" b="1" dirty="0">
                          <a:solidFill>
                            <a:srgbClr val="000000"/>
                          </a:solidFill>
                          <a:effectLst/>
                          <a:latin typeface="Times New Roman"/>
                          <a:ea typeface="Calibri"/>
                          <a:cs typeface="Times New Roman"/>
                        </a:rPr>
                        <a:t> Variable</a:t>
                      </a:r>
                      <a:endParaRPr lang="en-US" sz="1800" b="1"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M&amp;F</a:t>
                      </a:r>
                      <a:endParaRPr lang="en-US" sz="1800" dirty="0">
                        <a:solidFill>
                          <a:srgbClr val="000000"/>
                        </a:solidFill>
                        <a:effectLst/>
                        <a:latin typeface="Times New Roman"/>
                        <a:ea typeface="Calibri"/>
                        <a:cs typeface="Traditional Arabic"/>
                      </a:endParaRPr>
                    </a:p>
                  </a:txBody>
                  <a:tcPr marL="19048" marR="19048" marT="19051" marB="19051"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Mean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Arial"/>
                          <a:ea typeface="Calibri"/>
                          <a:cs typeface="Traditional Arabic"/>
                        </a:rPr>
                        <a:t>Std. Deviation</a:t>
                      </a:r>
                      <a:endParaRPr lang="en-US" sz="1800" dirty="0">
                        <a:solidFill>
                          <a:srgbClr val="000000"/>
                        </a:solidFill>
                        <a:effectLst/>
                        <a:latin typeface="Times New Roman"/>
                        <a:ea typeface="Calibri"/>
                        <a:cs typeface="Traditional Arabic"/>
                      </a:endParaRPr>
                    </a:p>
                  </a:txBody>
                  <a:tcPr marL="19048" marR="19048" marT="19051" marB="19051"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502169">
                <a:tc rowSpan="2">
                  <a:txBody>
                    <a:bodyPr/>
                    <a:lstStyle/>
                    <a:p>
                      <a:pPr indent="252095" algn="ctr" rtl="1">
                        <a:lnSpc>
                          <a:spcPct val="150000"/>
                        </a:lnSpc>
                        <a:spcBef>
                          <a:spcPts val="600"/>
                        </a:spcBef>
                        <a:spcAft>
                          <a:spcPts val="0"/>
                        </a:spcAft>
                      </a:pPr>
                      <a:r>
                        <a:rPr lang="en-US" sz="1800" b="0" i="0" dirty="0">
                          <a:effectLst/>
                          <a:latin typeface="+mn-lt"/>
                        </a:rPr>
                        <a:t>administrative affiliation </a:t>
                      </a:r>
                      <a:endParaRPr lang="en-US" sz="1800" dirty="0">
                        <a:solidFill>
                          <a:srgbClr val="000000"/>
                        </a:solidFill>
                        <a:effectLst/>
                        <a:latin typeface="+mn-lt"/>
                        <a:ea typeface="Calibri"/>
                        <a:cs typeface="Traditional Arabic"/>
                      </a:endParaRP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23</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3.087</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.92013</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r h="502169">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3.200</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.82682</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502169">
                <a:tc rowSpan="2">
                  <a:txBody>
                    <a:bodyPr/>
                    <a:lstStyle/>
                    <a:p>
                      <a:pPr indent="252095" algn="r" rtl="1">
                        <a:lnSpc>
                          <a:spcPts val="1600"/>
                        </a:lnSpc>
                        <a:spcBef>
                          <a:spcPts val="600"/>
                        </a:spcBef>
                        <a:spcAft>
                          <a:spcPts val="0"/>
                        </a:spcAft>
                      </a:pPr>
                      <a:endParaRPr lang="ar-SA" sz="1800" b="1" dirty="0">
                        <a:solidFill>
                          <a:srgbClr val="000000"/>
                        </a:solidFill>
                        <a:effectLst/>
                        <a:latin typeface="Times New Roman"/>
                        <a:ea typeface="Calibri"/>
                        <a:cs typeface="Arial"/>
                      </a:endParaRPr>
                    </a:p>
                    <a:p>
                      <a:pPr marL="0" indent="252095" algn="ctr" defTabSz="914400" rtl="1" eaLnBrk="1" latinLnBrk="0" hangingPunct="1">
                        <a:lnSpc>
                          <a:spcPct val="150000"/>
                        </a:lnSpc>
                        <a:spcBef>
                          <a:spcPts val="600"/>
                        </a:spcBef>
                        <a:spcAft>
                          <a:spcPts val="0"/>
                        </a:spcAft>
                      </a:pPr>
                      <a:r>
                        <a:rPr lang="en-US" sz="1800" b="0" i="0" kern="1200" dirty="0">
                          <a:solidFill>
                            <a:schemeClr val="tx1"/>
                          </a:solidFill>
                          <a:effectLst/>
                          <a:latin typeface="+mn-lt"/>
                          <a:ea typeface="+mn-ea"/>
                          <a:cs typeface="+mn-cs"/>
                        </a:rPr>
                        <a:t>professional affiliation </a:t>
                      </a: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23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3.511</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1.04305</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3"/>
                  </a:ext>
                </a:extLst>
              </a:tr>
              <a:tr h="709515">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3.583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.57735</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502169">
                <a:tc rowSpan="2">
                  <a:txBody>
                    <a:bodyPr/>
                    <a:lstStyle/>
                    <a:p>
                      <a:pPr indent="252095" algn="r" rtl="1">
                        <a:lnSpc>
                          <a:spcPct val="100000"/>
                        </a:lnSpc>
                        <a:spcBef>
                          <a:spcPts val="600"/>
                        </a:spcBef>
                        <a:spcAft>
                          <a:spcPts val="0"/>
                        </a:spcAft>
                      </a:pPr>
                      <a:endParaRPr lang="ar-SA" sz="1800" b="0" dirty="0">
                        <a:solidFill>
                          <a:srgbClr val="000000"/>
                        </a:solidFill>
                        <a:effectLst/>
                        <a:latin typeface="Times New Roman"/>
                        <a:ea typeface="Calibri"/>
                        <a:cs typeface="Arial"/>
                      </a:endParaRPr>
                    </a:p>
                    <a:p>
                      <a:pPr marL="0" indent="252095" algn="ctr" defTabSz="914400" rtl="1" eaLnBrk="1" latinLnBrk="0" hangingPunct="1">
                        <a:lnSpc>
                          <a:spcPct val="100000"/>
                        </a:lnSpc>
                        <a:spcBef>
                          <a:spcPts val="600"/>
                        </a:spcBef>
                        <a:spcAft>
                          <a:spcPts val="0"/>
                        </a:spcAft>
                      </a:pPr>
                      <a:r>
                        <a:rPr lang="en-US" sz="1800" b="0" kern="1200" dirty="0">
                          <a:solidFill>
                            <a:srgbClr val="000000"/>
                          </a:solidFill>
                          <a:effectLst/>
                          <a:latin typeface="Times New Roman"/>
                          <a:ea typeface="Calibri"/>
                          <a:cs typeface="Arial"/>
                        </a:rPr>
                        <a:t>Incentive System</a:t>
                      </a:r>
                    </a:p>
                  </a:txBody>
                  <a:tcPr marL="19048" marR="53969" marT="19051" marB="19051">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M</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23</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3.250</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.90139</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502169">
                <a:tc vMerge="1">
                  <a:txBody>
                    <a:bodyPr/>
                    <a:lstStyle/>
                    <a:p>
                      <a:pPr rtl="1"/>
                      <a:endParaRPr lang="ar-SA"/>
                    </a:p>
                  </a:txBody>
                  <a:tcPr/>
                </a:tc>
                <a:tc>
                  <a:txBody>
                    <a:bodyPr/>
                    <a:lstStyle/>
                    <a:p>
                      <a:pPr indent="252095" algn="ctr" rtl="0">
                        <a:lnSpc>
                          <a:spcPct val="120000"/>
                        </a:lnSpc>
                        <a:spcAft>
                          <a:spcPts val="0"/>
                        </a:spcAft>
                      </a:pPr>
                      <a:r>
                        <a:rPr lang="en-US" sz="1800" b="1" dirty="0">
                          <a:solidFill>
                            <a:srgbClr val="000000"/>
                          </a:solidFill>
                          <a:effectLst/>
                          <a:latin typeface="Times New Roman"/>
                          <a:ea typeface="Calibri"/>
                          <a:cs typeface="Arial"/>
                        </a:rPr>
                        <a:t>F</a:t>
                      </a:r>
                      <a:endParaRPr lang="en-US" sz="1800" dirty="0">
                        <a:solidFill>
                          <a:srgbClr val="000000"/>
                        </a:solidFill>
                        <a:effectLst/>
                        <a:latin typeface="Times New Roman"/>
                        <a:ea typeface="Calibri"/>
                        <a:cs typeface="Traditional Arabic"/>
                      </a:endParaRPr>
                    </a:p>
                  </a:txBody>
                  <a:tcPr marL="19048" marR="19048" marT="19051" marB="19051">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a:solidFill>
                            <a:srgbClr val="000000"/>
                          </a:solidFill>
                          <a:effectLst/>
                          <a:latin typeface="Arial"/>
                          <a:ea typeface="Calibri"/>
                          <a:cs typeface="Traditional Arabic"/>
                        </a:rPr>
                        <a:t>12</a:t>
                      </a:r>
                      <a:endParaRPr lang="en-US" sz="180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3.500</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252095" algn="ctr" rtl="0">
                        <a:lnSpc>
                          <a:spcPct val="120000"/>
                        </a:lnSpc>
                        <a:spcAft>
                          <a:spcPts val="0"/>
                        </a:spcAft>
                      </a:pPr>
                      <a:r>
                        <a:rPr lang="en-US" sz="1800" dirty="0">
                          <a:solidFill>
                            <a:srgbClr val="000000"/>
                          </a:solidFill>
                          <a:effectLst/>
                          <a:latin typeface="Arial"/>
                          <a:ea typeface="Calibri"/>
                          <a:cs typeface="Traditional Arabic"/>
                        </a:rPr>
                        <a:t>.48850</a:t>
                      </a:r>
                      <a:endParaRPr lang="en-US" sz="1800" dirty="0">
                        <a:solidFill>
                          <a:srgbClr val="000000"/>
                        </a:solidFill>
                        <a:effectLst/>
                        <a:latin typeface="Times New Roman"/>
                        <a:ea typeface="Calibri"/>
                        <a:cs typeface="Traditional Arabic"/>
                      </a:endParaRPr>
                    </a:p>
                  </a:txBody>
                  <a:tcPr marL="19048" marR="19048" marT="19051" marB="19051"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2657263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8E022B-7296-EE0C-4101-0FE826D13F11}"/>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BC5DDB93-B0D6-B71D-8F34-C0C7E4F9FB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5BD36AB6-048C-E547-5E7B-ED2D0D81D81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EAEC6510-1BCE-E580-0768-6FA5A4B7EE50}"/>
              </a:ext>
            </a:extLst>
          </p:cNvPr>
          <p:cNvSpPr txBox="1"/>
          <p:nvPr/>
        </p:nvSpPr>
        <p:spPr>
          <a:xfrm>
            <a:off x="1232707" y="1139246"/>
            <a:ext cx="9628951" cy="50629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 a) Comparing the mean of two different groups:</a:t>
            </a:r>
          </a:p>
        </p:txBody>
      </p:sp>
      <p:sp>
        <p:nvSpPr>
          <p:cNvPr id="3" name="TextBox 2">
            <a:extLst>
              <a:ext uri="{FF2B5EF4-FFF2-40B4-BE49-F238E27FC236}">
                <a16:creationId xmlns:a16="http://schemas.microsoft.com/office/drawing/2014/main" id="{4BC9CCFD-3067-6844-1976-7472E3C24855}"/>
              </a:ext>
            </a:extLst>
          </p:cNvPr>
          <p:cNvSpPr txBox="1"/>
          <p:nvPr/>
        </p:nvSpPr>
        <p:spPr>
          <a:xfrm>
            <a:off x="1758390" y="487995"/>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graphicFrame>
        <p:nvGraphicFramePr>
          <p:cNvPr id="4" name="Table 3">
            <a:extLst>
              <a:ext uri="{FF2B5EF4-FFF2-40B4-BE49-F238E27FC236}">
                <a16:creationId xmlns:a16="http://schemas.microsoft.com/office/drawing/2014/main" id="{4D7149D9-5CCF-1C10-23E8-5E54A400AB73}"/>
              </a:ext>
            </a:extLst>
          </p:cNvPr>
          <p:cNvGraphicFramePr>
            <a:graphicFrameLocks noGrp="1"/>
          </p:cNvGraphicFramePr>
          <p:nvPr>
            <p:extLst>
              <p:ext uri="{D42A27DB-BD31-4B8C-83A1-F6EECF244321}">
                <p14:modId xmlns:p14="http://schemas.microsoft.com/office/powerpoint/2010/main" val="2436380211"/>
              </p:ext>
            </p:extLst>
          </p:nvPr>
        </p:nvGraphicFramePr>
        <p:xfrm>
          <a:off x="1726007" y="1855398"/>
          <a:ext cx="8642350" cy="4873795"/>
        </p:xfrm>
        <a:graphic>
          <a:graphicData uri="http://schemas.openxmlformats.org/drawingml/2006/table">
            <a:tbl>
              <a:tblPr/>
              <a:tblGrid>
                <a:gridCol w="1598873">
                  <a:extLst>
                    <a:ext uri="{9D8B030D-6E8A-4147-A177-3AD203B41FA5}">
                      <a16:colId xmlns:a16="http://schemas.microsoft.com/office/drawing/2014/main" val="20000"/>
                    </a:ext>
                  </a:extLst>
                </a:gridCol>
                <a:gridCol w="2679090">
                  <a:extLst>
                    <a:ext uri="{9D8B030D-6E8A-4147-A177-3AD203B41FA5}">
                      <a16:colId xmlns:a16="http://schemas.microsoft.com/office/drawing/2014/main" val="20001"/>
                    </a:ext>
                  </a:extLst>
                </a:gridCol>
                <a:gridCol w="823154">
                  <a:extLst>
                    <a:ext uri="{9D8B030D-6E8A-4147-A177-3AD203B41FA5}">
                      <a16:colId xmlns:a16="http://schemas.microsoft.com/office/drawing/2014/main" val="20002"/>
                    </a:ext>
                  </a:extLst>
                </a:gridCol>
                <a:gridCol w="811532">
                  <a:extLst>
                    <a:ext uri="{9D8B030D-6E8A-4147-A177-3AD203B41FA5}">
                      <a16:colId xmlns:a16="http://schemas.microsoft.com/office/drawing/2014/main" val="20003"/>
                    </a:ext>
                  </a:extLst>
                </a:gridCol>
                <a:gridCol w="885308">
                  <a:extLst>
                    <a:ext uri="{9D8B030D-6E8A-4147-A177-3AD203B41FA5}">
                      <a16:colId xmlns:a16="http://schemas.microsoft.com/office/drawing/2014/main" val="20004"/>
                    </a:ext>
                  </a:extLst>
                </a:gridCol>
                <a:gridCol w="959083">
                  <a:extLst>
                    <a:ext uri="{9D8B030D-6E8A-4147-A177-3AD203B41FA5}">
                      <a16:colId xmlns:a16="http://schemas.microsoft.com/office/drawing/2014/main" val="20005"/>
                    </a:ext>
                  </a:extLst>
                </a:gridCol>
                <a:gridCol w="885310">
                  <a:extLst>
                    <a:ext uri="{9D8B030D-6E8A-4147-A177-3AD203B41FA5}">
                      <a16:colId xmlns:a16="http://schemas.microsoft.com/office/drawing/2014/main" val="20006"/>
                    </a:ext>
                  </a:extLst>
                </a:gridCol>
              </a:tblGrid>
              <a:tr h="325502">
                <a:tc gridSpan="7">
                  <a:txBody>
                    <a:bodyPr/>
                    <a:lstStyle/>
                    <a:p>
                      <a:pPr indent="252095" algn="ctr" rtl="0">
                        <a:lnSpc>
                          <a:spcPts val="1600"/>
                        </a:lnSpc>
                        <a:spcAft>
                          <a:spcPts val="0"/>
                        </a:spcAft>
                      </a:pPr>
                      <a:r>
                        <a:rPr lang="en-US" sz="1600" b="1" dirty="0">
                          <a:solidFill>
                            <a:srgbClr val="000000"/>
                          </a:solidFill>
                          <a:effectLst/>
                          <a:latin typeface="Arial"/>
                          <a:ea typeface="Calibri"/>
                          <a:cs typeface="Traditional Arabic"/>
                        </a:rPr>
                        <a:t>Independent Samples Test</a:t>
                      </a:r>
                      <a:endParaRPr lang="en-US" sz="1600" dirty="0">
                        <a:solidFill>
                          <a:srgbClr val="000000"/>
                        </a:solidFill>
                        <a:effectLst/>
                        <a:latin typeface="Times New Roman"/>
                        <a:ea typeface="Calibri"/>
                        <a:cs typeface="Traditional Arabic"/>
                      </a:endParaRPr>
                    </a:p>
                  </a:txBody>
                  <a:tcPr marL="19053" marR="19053" marT="19050" marB="19050" anchor="ctr">
                    <a:lnL>
                      <a:noFill/>
                    </a:lnL>
                    <a:lnR>
                      <a:noFill/>
                    </a:lnR>
                    <a:lnT>
                      <a:noFill/>
                    </a:lnT>
                    <a:lnB w="1905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0"/>
                  </a:ext>
                </a:extLst>
              </a:tr>
              <a:tr h="915934">
                <a:tc rowSpan="2">
                  <a:txBody>
                    <a:bodyPr/>
                    <a:lstStyle/>
                    <a:p>
                      <a:pPr indent="252095" algn="l" rtl="0">
                        <a:lnSpc>
                          <a:spcPct val="120000"/>
                        </a:lnSpc>
                        <a:spcAft>
                          <a:spcPts val="0"/>
                        </a:spcAft>
                      </a:pPr>
                      <a:r>
                        <a:rPr lang="en-US" sz="1600" b="1" dirty="0">
                          <a:solidFill>
                            <a:srgbClr val="000000"/>
                          </a:solidFill>
                          <a:effectLst/>
                          <a:latin typeface="Arial"/>
                          <a:ea typeface="Calibri"/>
                          <a:cs typeface="Traditional Arabic"/>
                        </a:rPr>
                        <a:t>Variable</a:t>
                      </a:r>
                      <a:endParaRPr lang="en-US" sz="1600" dirty="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rowSpan="2">
                  <a:txBody>
                    <a:bodyPr/>
                    <a:lstStyle/>
                    <a:p>
                      <a:pPr indent="0" algn="l"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gridSpan="2">
                  <a:txBody>
                    <a:bodyPr/>
                    <a:lstStyle/>
                    <a:p>
                      <a:pPr indent="0" algn="ctr" rtl="0">
                        <a:lnSpc>
                          <a:spcPct val="120000"/>
                        </a:lnSpc>
                        <a:spcAft>
                          <a:spcPts val="0"/>
                        </a:spcAft>
                      </a:pPr>
                      <a:r>
                        <a:rPr lang="en-US" sz="1600" b="1" dirty="0" err="1">
                          <a:solidFill>
                            <a:srgbClr val="000000"/>
                          </a:solidFill>
                          <a:effectLst/>
                          <a:latin typeface="Arial"/>
                          <a:ea typeface="Calibri"/>
                          <a:cs typeface="Traditional Arabic"/>
                        </a:rPr>
                        <a:t>Levene's</a:t>
                      </a:r>
                      <a:r>
                        <a:rPr lang="en-US" sz="1600" b="1" dirty="0">
                          <a:solidFill>
                            <a:srgbClr val="000000"/>
                          </a:solidFill>
                          <a:effectLst/>
                          <a:latin typeface="Arial"/>
                          <a:ea typeface="Calibri"/>
                          <a:cs typeface="Traditional Arabic"/>
                        </a:rPr>
                        <a:t> Test for Equality of Variances</a:t>
                      </a:r>
                      <a:endParaRPr lang="en-US" sz="1600" dirty="0">
                        <a:solidFill>
                          <a:srgbClr val="000000"/>
                        </a:solidFill>
                        <a:effectLst/>
                        <a:latin typeface="Times New Roman"/>
                        <a:ea typeface="Calibri"/>
                        <a:cs typeface="Traditional Arabic"/>
                      </a:endParaRPr>
                    </a:p>
                  </a:txBody>
                  <a:tcPr marL="19053" marR="19053" marT="19050" marB="1905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gridSpan="3">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t-test for Equality of Means</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1"/>
                  </a:ext>
                </a:extLst>
              </a:tr>
              <a:tr h="495448">
                <a:tc vMerge="1">
                  <a:txBody>
                    <a:bodyPr/>
                    <a:lstStyle/>
                    <a:p>
                      <a:pPr rtl="1"/>
                      <a:endParaRPr lang="ar-SA"/>
                    </a:p>
                  </a:txBody>
                  <a:tcPr/>
                </a:tc>
                <a:tc vMerge="1">
                  <a:txBody>
                    <a:bodyPr/>
                    <a:lstStyle/>
                    <a:p>
                      <a:pPr rtl="1"/>
                      <a:endParaRPr lang="ar-SA"/>
                    </a:p>
                  </a:txBody>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F</a:t>
                      </a:r>
                      <a:endParaRPr lang="en-US" sz="1600" dirty="0">
                        <a:solidFill>
                          <a:srgbClr val="000000"/>
                        </a:solidFill>
                        <a:effectLst/>
                        <a:latin typeface="Times New Roman"/>
                        <a:ea typeface="Calibri"/>
                        <a:cs typeface="Traditional Arabic"/>
                      </a:endParaRPr>
                    </a:p>
                  </a:txBody>
                  <a:tcPr marL="19053" marR="19053" marT="19050" marB="19050" anchor="b">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Sig.</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t</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df</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Arial"/>
                          <a:ea typeface="Calibri"/>
                          <a:cs typeface="Traditional Arabic"/>
                        </a:rPr>
                        <a:t>Sig. </a:t>
                      </a:r>
                      <a:endParaRPr lang="en-US" sz="1600" dirty="0">
                        <a:solidFill>
                          <a:srgbClr val="000000"/>
                        </a:solidFill>
                        <a:effectLst/>
                        <a:latin typeface="Times New Roman"/>
                        <a:ea typeface="Calibri"/>
                        <a:cs typeface="Traditional Arabic"/>
                      </a:endParaRPr>
                    </a:p>
                  </a:txBody>
                  <a:tcPr marL="19053" marR="19053"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2"/>
                  </a:ext>
                </a:extLst>
              </a:tr>
              <a:tr h="330712">
                <a:tc rowSpan="2">
                  <a:txBody>
                    <a:bodyPr/>
                    <a:lstStyle/>
                    <a:p>
                      <a:pPr indent="252095" algn="ctr" rtl="1">
                        <a:lnSpc>
                          <a:spcPct val="150000"/>
                        </a:lnSpc>
                        <a:spcBef>
                          <a:spcPts val="600"/>
                        </a:spcBef>
                        <a:spcAft>
                          <a:spcPts val="0"/>
                        </a:spcAft>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.142</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.709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-.357</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.724</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3"/>
                  </a:ext>
                </a:extLst>
              </a:tr>
              <a:tr h="623323">
                <a:tc vMerge="1">
                  <a:txBody>
                    <a:bodyPr/>
                    <a:lstStyle/>
                    <a:p>
                      <a:pPr rtl="1"/>
                      <a:endParaRPr lang="ar-SA"/>
                    </a:p>
                  </a:txBody>
                  <a:tcPr/>
                </a:tc>
                <a:tc>
                  <a:txBody>
                    <a:bodyPr/>
                    <a:lstStyle/>
                    <a:p>
                      <a:pPr marL="70485" indent="0" algn="l" rtl="0">
                        <a:lnSpc>
                          <a:spcPct val="120000"/>
                        </a:lnSpc>
                        <a:spcAft>
                          <a:spcPts val="0"/>
                        </a:spcAft>
                      </a:pPr>
                      <a:r>
                        <a:rPr lang="en-US" sz="1600" dirty="0">
                          <a:solidFill>
                            <a:srgbClr val="000000"/>
                          </a:solidFill>
                          <a:effectLst/>
                          <a:latin typeface="Arial"/>
                          <a:ea typeface="Calibri"/>
                          <a:cs typeface="Traditional Arabic"/>
                        </a:rPr>
                        <a:t>Equal variances not assumed</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-.369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24.66</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.715</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30712">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kern="1200" dirty="0">
                          <a:solidFill>
                            <a:schemeClr val="tx1"/>
                          </a:solidFill>
                          <a:effectLst/>
                          <a:latin typeface="+mn-lt"/>
                          <a:ea typeface="+mn-ea"/>
                          <a:cs typeface="+mn-cs"/>
                        </a:rPr>
                        <a:t>professional affiliation </a:t>
                      </a:r>
                    </a:p>
                    <a:p>
                      <a:pPr indent="252095" algn="r" rtl="1">
                        <a:lnSpc>
                          <a:spcPct val="150000"/>
                        </a:lnSpc>
                        <a:spcAft>
                          <a:spcPts val="0"/>
                        </a:spcAft>
                      </a:pPr>
                      <a:r>
                        <a:rPr lang="ar-SA" sz="1600" b="1" dirty="0">
                          <a:solidFill>
                            <a:srgbClr val="000000"/>
                          </a:solidFill>
                          <a:effectLst/>
                          <a:latin typeface="Times New Roman"/>
                          <a:ea typeface="Calibri"/>
                          <a:cs typeface="Arial"/>
                        </a:rPr>
                        <a:t> </a:t>
                      </a:r>
                      <a:endParaRPr lang="en-US" sz="1600" dirty="0">
                        <a:solidFill>
                          <a:srgbClr val="000000"/>
                        </a:solidFill>
                        <a:effectLst/>
                        <a:latin typeface="Times New Roman"/>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dirty="0">
                          <a:solidFill>
                            <a:srgbClr val="000000"/>
                          </a:solidFill>
                          <a:effectLst/>
                          <a:latin typeface="Arial"/>
                          <a:ea typeface="Calibri"/>
                          <a:cs typeface="Traditional Arabic"/>
                        </a:rPr>
                        <a:t>Equal variances assumed</a:t>
                      </a:r>
                      <a:endParaRPr lang="en-US" sz="1600" dirty="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10.628</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.003</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-.223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.825</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623323">
                <a:tc vMerge="1">
                  <a:txBody>
                    <a:bodyPr/>
                    <a:lstStyle/>
                    <a:p>
                      <a:pPr rtl="1"/>
                      <a:endParaRPr lang="ar-SA"/>
                    </a:p>
                  </a:txBody>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not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-.264</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32.80</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.793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6"/>
                  </a:ext>
                </a:extLst>
              </a:tr>
              <a:tr h="330712">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p>
                      <a:pPr indent="252095" algn="r" rtl="1">
                        <a:lnSpc>
                          <a:spcPct val="150000"/>
                        </a:lnSpc>
                        <a:spcAft>
                          <a:spcPts val="0"/>
                        </a:spcAft>
                      </a:pPr>
                      <a:endParaRPr lang="en-US" sz="1600" dirty="0">
                        <a:solidFill>
                          <a:srgbClr val="000000"/>
                        </a:solidFill>
                        <a:effectLst/>
                        <a:latin typeface="Times New Roman"/>
                        <a:ea typeface="Calibri"/>
                        <a:cs typeface="Traditional Arabic"/>
                      </a:endParaRPr>
                    </a:p>
                  </a:txBody>
                  <a:tcPr marL="19053" marR="53984" marT="19050" marB="19050" anchor="ctr">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8.049</a:t>
                      </a:r>
                      <a:endParaRPr lang="en-US" sz="1600">
                        <a:solidFill>
                          <a:srgbClr val="000000"/>
                        </a:solidFill>
                        <a:effectLst/>
                        <a:latin typeface="Times New Roman"/>
                        <a:ea typeface="Calibri"/>
                        <a:cs typeface="Traditional Arabic"/>
                      </a:endParaRPr>
                    </a:p>
                  </a:txBody>
                  <a:tcPr marL="19053" marR="1905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.008</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a:solidFill>
                            <a:srgbClr val="000000"/>
                          </a:solidFill>
                          <a:effectLst/>
                          <a:latin typeface="Arial"/>
                          <a:ea typeface="Calibri"/>
                          <a:cs typeface="Traditional Arabic"/>
                        </a:rPr>
                        <a:t>-.891</a:t>
                      </a:r>
                      <a:endParaRPr lang="en-US" sz="160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33</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.380</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7"/>
                  </a:ext>
                </a:extLst>
              </a:tr>
              <a:tr h="623323">
                <a:tc vMerge="1">
                  <a:txBody>
                    <a:bodyPr/>
                    <a:lstStyle/>
                    <a:p>
                      <a:pPr rtl="1"/>
                      <a:endParaRPr lang="ar-SA"/>
                    </a:p>
                  </a:txBody>
                  <a:tcPr/>
                </a:tc>
                <a:tc>
                  <a:txBody>
                    <a:bodyPr/>
                    <a:lstStyle/>
                    <a:p>
                      <a:pPr marL="70485" indent="0" algn="l" rtl="0">
                        <a:lnSpc>
                          <a:spcPct val="120000"/>
                        </a:lnSpc>
                        <a:spcAft>
                          <a:spcPts val="0"/>
                        </a:spcAft>
                      </a:pPr>
                      <a:r>
                        <a:rPr lang="en-US" sz="1600">
                          <a:solidFill>
                            <a:srgbClr val="000000"/>
                          </a:solidFill>
                          <a:effectLst/>
                          <a:latin typeface="Arial"/>
                          <a:ea typeface="Calibri"/>
                          <a:cs typeface="Traditional Arabic"/>
                        </a:rPr>
                        <a:t>Equal variances not assumed</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imes New Roman"/>
                        </a:rPr>
                        <a:t> </a:t>
                      </a:r>
                      <a:endParaRPr lang="en-US" sz="1600">
                        <a:solidFill>
                          <a:srgbClr val="000000"/>
                        </a:solidFill>
                        <a:effectLst/>
                        <a:latin typeface="Times New Roman"/>
                        <a:ea typeface="Calibri"/>
                        <a:cs typeface="Traditional Arabic"/>
                      </a:endParaRPr>
                    </a:p>
                  </a:txBody>
                  <a:tcPr marL="19053" marR="19053"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-1.064</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32.89</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ts val="1600"/>
                        </a:lnSpc>
                        <a:spcAft>
                          <a:spcPts val="0"/>
                        </a:spcAft>
                      </a:pPr>
                      <a:r>
                        <a:rPr lang="en-US" sz="1600" dirty="0">
                          <a:solidFill>
                            <a:srgbClr val="000000"/>
                          </a:solidFill>
                          <a:effectLst/>
                          <a:latin typeface="Arial"/>
                          <a:ea typeface="Calibri"/>
                          <a:cs typeface="Traditional Arabic"/>
                        </a:rPr>
                        <a:t>.295</a:t>
                      </a:r>
                      <a:endParaRPr lang="en-US" sz="1600" dirty="0">
                        <a:solidFill>
                          <a:srgbClr val="000000"/>
                        </a:solidFill>
                        <a:effectLst/>
                        <a:latin typeface="Times New Roman"/>
                        <a:ea typeface="Calibri"/>
                        <a:cs typeface="Traditional Arabic"/>
                      </a:endParaRPr>
                    </a:p>
                  </a:txBody>
                  <a:tcPr marL="19053" marR="19053" marT="19050" marB="19050" anchor="ctr">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32477016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8F31B9-FD01-0CC0-B6E2-77FB47162DB3}"/>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A1D0B351-42B8-D31F-E764-666C44BDC8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A005A6F7-B6DC-FA07-B4A9-126BD91BC3CF}"/>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9F4C397D-A493-B6E7-0077-49B12279D5C0}"/>
              </a:ext>
            </a:extLst>
          </p:cNvPr>
          <p:cNvSpPr txBox="1"/>
          <p:nvPr/>
        </p:nvSpPr>
        <p:spPr>
          <a:xfrm>
            <a:off x="735285" y="1365752"/>
            <a:ext cx="9628951" cy="50629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 b)</a:t>
            </a:r>
            <a:r>
              <a:rPr lang="en-US" sz="2000" b="1" dirty="0"/>
              <a:t> One-way ANOVA</a:t>
            </a:r>
            <a:r>
              <a:rPr lang="en-US" sz="2000" b="1" i="0" dirty="0">
                <a:effectLst/>
              </a:rPr>
              <a:t>:</a:t>
            </a:r>
          </a:p>
        </p:txBody>
      </p:sp>
      <p:sp>
        <p:nvSpPr>
          <p:cNvPr id="3" name="TextBox 2">
            <a:extLst>
              <a:ext uri="{FF2B5EF4-FFF2-40B4-BE49-F238E27FC236}">
                <a16:creationId xmlns:a16="http://schemas.microsoft.com/office/drawing/2014/main" id="{E19C10B2-B616-C4B3-7A0F-B3369577516B}"/>
              </a:ext>
            </a:extLst>
          </p:cNvPr>
          <p:cNvSpPr txBox="1"/>
          <p:nvPr/>
        </p:nvSpPr>
        <p:spPr>
          <a:xfrm>
            <a:off x="1613174" y="544609"/>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pic>
        <p:nvPicPr>
          <p:cNvPr id="4" name="Picture 4">
            <a:extLst>
              <a:ext uri="{FF2B5EF4-FFF2-40B4-BE49-F238E27FC236}">
                <a16:creationId xmlns:a16="http://schemas.microsoft.com/office/drawing/2014/main" id="{8E814392-1D7B-8AE0-4780-D2D7CD4C38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57958" y="1995822"/>
            <a:ext cx="8280400" cy="4752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45968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764774-6F87-5E04-71A5-F23E22CA78FF}"/>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CD4C86D-9930-ED5F-E86D-028287BC09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829ED317-D693-CCAA-4946-77F3335D292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F1D9640C-4E56-3132-FFE1-C4A538B51096}"/>
              </a:ext>
            </a:extLst>
          </p:cNvPr>
          <p:cNvSpPr txBox="1"/>
          <p:nvPr/>
        </p:nvSpPr>
        <p:spPr>
          <a:xfrm>
            <a:off x="659568" y="1610200"/>
            <a:ext cx="11188692" cy="4093428"/>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b="1" i="0" dirty="0">
                <a:effectLst/>
              </a:rPr>
              <a:t>The </a:t>
            </a:r>
            <a:r>
              <a:rPr lang="en-US" sz="2000" b="1" dirty="0"/>
              <a:t>third</a:t>
            </a:r>
            <a:r>
              <a:rPr lang="en-US" sz="2000" b="1" i="0" dirty="0">
                <a:effectLst/>
              </a:rPr>
              <a:t> stage: b)</a:t>
            </a:r>
            <a:r>
              <a:rPr lang="en-US" sz="2000" b="1" dirty="0"/>
              <a:t> One-way ANOVA</a:t>
            </a:r>
            <a:r>
              <a:rPr lang="en-US" sz="2000" b="1" i="0" dirty="0">
                <a:effectLst/>
              </a:rPr>
              <a:t>:</a:t>
            </a:r>
          </a:p>
          <a:p>
            <a:r>
              <a:rPr lang="en-US" altLang="en-US" sz="2000" b="1" u="sng" dirty="0"/>
              <a:t>Sum of Squares:</a:t>
            </a:r>
            <a:endParaRPr lang="ar-SA" altLang="en-US" sz="2000" b="1" u="sng" dirty="0"/>
          </a:p>
          <a:p>
            <a:pPr lvl="1">
              <a:lnSpc>
                <a:spcPct val="150000"/>
              </a:lnSpc>
            </a:pPr>
            <a:r>
              <a:rPr lang="en-US" altLang="en-US" sz="2000" dirty="0"/>
              <a:t>- Between Groups</a:t>
            </a:r>
          </a:p>
          <a:p>
            <a:pPr lvl="1">
              <a:lnSpc>
                <a:spcPct val="150000"/>
              </a:lnSpc>
            </a:pPr>
            <a:r>
              <a:rPr lang="en-US" altLang="en-US" sz="2000" dirty="0"/>
              <a:t>- Within Groups </a:t>
            </a:r>
          </a:p>
          <a:p>
            <a:pPr marL="742950" lvl="1" indent="-285750">
              <a:lnSpc>
                <a:spcPct val="150000"/>
              </a:lnSpc>
              <a:buFont typeface="Arial" panose="020B0604020202020204" pitchFamily="34" charset="0"/>
              <a:buChar char="•"/>
            </a:pPr>
            <a:r>
              <a:rPr lang="en-US" altLang="en-US" sz="2000" dirty="0" err="1"/>
              <a:t>df</a:t>
            </a:r>
            <a:r>
              <a:rPr lang="en-US" altLang="en-US" sz="2000" dirty="0"/>
              <a:t> </a:t>
            </a:r>
          </a:p>
          <a:p>
            <a:pPr marL="742950" lvl="1" indent="-285750">
              <a:lnSpc>
                <a:spcPct val="150000"/>
              </a:lnSpc>
              <a:buFont typeface="Arial" panose="020B0604020202020204" pitchFamily="34" charset="0"/>
              <a:buChar char="•"/>
            </a:pPr>
            <a:r>
              <a:rPr lang="en-US" altLang="en-US" sz="2000" dirty="0"/>
              <a:t>Mean Square </a:t>
            </a:r>
          </a:p>
          <a:p>
            <a:pPr marL="742950" lvl="1" indent="-285750">
              <a:lnSpc>
                <a:spcPct val="150000"/>
              </a:lnSpc>
              <a:buFont typeface="Arial" panose="020B0604020202020204" pitchFamily="34" charset="0"/>
              <a:buChar char="•"/>
            </a:pPr>
            <a:r>
              <a:rPr lang="en-US" altLang="en-US" sz="2000" dirty="0"/>
              <a:t>F ratio</a:t>
            </a:r>
            <a:endParaRPr lang="en-US" sz="2000" b="1" i="0" dirty="0">
              <a:effectLst/>
            </a:endParaRPr>
          </a:p>
          <a:p>
            <a:pPr>
              <a:lnSpc>
                <a:spcPct val="150000"/>
              </a:lnSpc>
            </a:pPr>
            <a:r>
              <a:rPr lang="en-US" sz="2000" b="1" i="0" u="sng" dirty="0">
                <a:effectLst/>
              </a:rPr>
              <a:t>Null hypothesis</a:t>
            </a:r>
            <a:r>
              <a:rPr lang="en-US" sz="2000" b="1" i="0" dirty="0">
                <a:effectLst/>
              </a:rPr>
              <a:t>: </a:t>
            </a:r>
            <a:r>
              <a:rPr lang="en-US" sz="2000" i="0" dirty="0">
                <a:effectLst/>
              </a:rPr>
              <a:t>The means of the sampled populations are equal</a:t>
            </a:r>
            <a:r>
              <a:rPr lang="en-US" sz="2000" b="1" i="0" dirty="0">
                <a:effectLst/>
              </a:rPr>
              <a:t>.</a:t>
            </a:r>
          </a:p>
          <a:p>
            <a:pPr>
              <a:lnSpc>
                <a:spcPct val="150000"/>
              </a:lnSpc>
            </a:pPr>
            <a:r>
              <a:rPr lang="en-US" sz="2000" b="1" i="0" u="sng" dirty="0">
                <a:effectLst/>
              </a:rPr>
              <a:t>Alternative hypothesis: </a:t>
            </a:r>
            <a:r>
              <a:rPr lang="en-US" sz="2000" i="0" dirty="0">
                <a:effectLst/>
              </a:rPr>
              <a:t>There are at least two sampled populations with different means</a:t>
            </a:r>
            <a:r>
              <a:rPr lang="en-US" sz="2000" b="1" i="0" dirty="0">
                <a:effectLst/>
              </a:rPr>
              <a:t>.</a:t>
            </a:r>
          </a:p>
        </p:txBody>
      </p:sp>
      <p:sp>
        <p:nvSpPr>
          <p:cNvPr id="3" name="TextBox 2">
            <a:extLst>
              <a:ext uri="{FF2B5EF4-FFF2-40B4-BE49-F238E27FC236}">
                <a16:creationId xmlns:a16="http://schemas.microsoft.com/office/drawing/2014/main" id="{E66FC068-4619-D999-713A-90D3015A7B9D}"/>
              </a:ext>
            </a:extLst>
          </p:cNvPr>
          <p:cNvSpPr txBox="1"/>
          <p:nvPr/>
        </p:nvSpPr>
        <p:spPr>
          <a:xfrm>
            <a:off x="1799458" y="716363"/>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Tree>
    <p:extLst>
      <p:ext uri="{BB962C8B-B14F-4D97-AF65-F5344CB8AC3E}">
        <p14:creationId xmlns:p14="http://schemas.microsoft.com/office/powerpoint/2010/main" val="1922216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5E4EC7-B806-DD49-F520-D12FF285BACA}"/>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286545A8-5D61-59DC-B08C-6869987845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2EEF0259-E707-8778-BE21-7D7D78A096BC}"/>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A6F6E3C7-E35D-21BA-461D-9EA8A5EC92EE}"/>
              </a:ext>
            </a:extLst>
          </p:cNvPr>
          <p:cNvSpPr txBox="1"/>
          <p:nvPr/>
        </p:nvSpPr>
        <p:spPr>
          <a:xfrm>
            <a:off x="2219308" y="1365752"/>
            <a:ext cx="9628951" cy="506292"/>
          </a:xfrm>
          <a:prstGeom prst="rect">
            <a:avLst/>
          </a:prstGeom>
          <a:noFill/>
        </p:spPr>
        <p:txBody>
          <a:bodyPr wrap="square">
            <a:spAutoFit/>
          </a:bodyPr>
          <a:lstStyle/>
          <a:p>
            <a:pPr>
              <a:lnSpc>
                <a:spcPct val="150000"/>
              </a:lnSpc>
            </a:pPr>
            <a:endParaRPr lang="en-US" sz="2000" b="1" i="0" dirty="0">
              <a:effectLst/>
            </a:endParaRPr>
          </a:p>
        </p:txBody>
      </p:sp>
      <p:sp>
        <p:nvSpPr>
          <p:cNvPr id="3" name="TextBox 2">
            <a:extLst>
              <a:ext uri="{FF2B5EF4-FFF2-40B4-BE49-F238E27FC236}">
                <a16:creationId xmlns:a16="http://schemas.microsoft.com/office/drawing/2014/main" id="{F7E25395-7F34-AF66-5CB4-82FA5E8828BB}"/>
              </a:ext>
            </a:extLst>
          </p:cNvPr>
          <p:cNvSpPr txBox="1"/>
          <p:nvPr/>
        </p:nvSpPr>
        <p:spPr>
          <a:xfrm>
            <a:off x="1829435" y="596443"/>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graphicFrame>
        <p:nvGraphicFramePr>
          <p:cNvPr id="4" name="Table 3">
            <a:extLst>
              <a:ext uri="{FF2B5EF4-FFF2-40B4-BE49-F238E27FC236}">
                <a16:creationId xmlns:a16="http://schemas.microsoft.com/office/drawing/2014/main" id="{55DAF82D-96CF-3B2C-863D-1C728757D962}"/>
              </a:ext>
            </a:extLst>
          </p:cNvPr>
          <p:cNvGraphicFramePr>
            <a:graphicFrameLocks noGrp="1"/>
          </p:cNvGraphicFramePr>
          <p:nvPr>
            <p:extLst>
              <p:ext uri="{D42A27DB-BD31-4B8C-83A1-F6EECF244321}">
                <p14:modId xmlns:p14="http://schemas.microsoft.com/office/powerpoint/2010/main" val="831695395"/>
              </p:ext>
            </p:extLst>
          </p:nvPr>
        </p:nvGraphicFramePr>
        <p:xfrm>
          <a:off x="2096017" y="2150934"/>
          <a:ext cx="8362951" cy="4250340"/>
        </p:xfrm>
        <a:graphic>
          <a:graphicData uri="http://schemas.openxmlformats.org/drawingml/2006/table">
            <a:tbl>
              <a:tblPr/>
              <a:tblGrid>
                <a:gridCol w="1691941">
                  <a:extLst>
                    <a:ext uri="{9D8B030D-6E8A-4147-A177-3AD203B41FA5}">
                      <a16:colId xmlns:a16="http://schemas.microsoft.com/office/drawing/2014/main" val="20000"/>
                    </a:ext>
                  </a:extLst>
                </a:gridCol>
                <a:gridCol w="1691941">
                  <a:extLst>
                    <a:ext uri="{9D8B030D-6E8A-4147-A177-3AD203B41FA5}">
                      <a16:colId xmlns:a16="http://schemas.microsoft.com/office/drawing/2014/main" val="20001"/>
                    </a:ext>
                  </a:extLst>
                </a:gridCol>
                <a:gridCol w="1221226">
                  <a:extLst>
                    <a:ext uri="{9D8B030D-6E8A-4147-A177-3AD203B41FA5}">
                      <a16:colId xmlns:a16="http://schemas.microsoft.com/office/drawing/2014/main" val="20002"/>
                    </a:ext>
                  </a:extLst>
                </a:gridCol>
                <a:gridCol w="1173496">
                  <a:extLst>
                    <a:ext uri="{9D8B030D-6E8A-4147-A177-3AD203B41FA5}">
                      <a16:colId xmlns:a16="http://schemas.microsoft.com/office/drawing/2014/main" val="20003"/>
                    </a:ext>
                  </a:extLst>
                </a:gridCol>
                <a:gridCol w="1173496">
                  <a:extLst>
                    <a:ext uri="{9D8B030D-6E8A-4147-A177-3AD203B41FA5}">
                      <a16:colId xmlns:a16="http://schemas.microsoft.com/office/drawing/2014/main" val="20004"/>
                    </a:ext>
                  </a:extLst>
                </a:gridCol>
                <a:gridCol w="852554">
                  <a:extLst>
                    <a:ext uri="{9D8B030D-6E8A-4147-A177-3AD203B41FA5}">
                      <a16:colId xmlns:a16="http://schemas.microsoft.com/office/drawing/2014/main" val="20005"/>
                    </a:ext>
                  </a:extLst>
                </a:gridCol>
                <a:gridCol w="558297">
                  <a:extLst>
                    <a:ext uri="{9D8B030D-6E8A-4147-A177-3AD203B41FA5}">
                      <a16:colId xmlns:a16="http://schemas.microsoft.com/office/drawing/2014/main" val="20006"/>
                    </a:ext>
                  </a:extLst>
                </a:gridCol>
              </a:tblGrid>
              <a:tr h="330713">
                <a:tc gridSpan="7">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ANOVA</a:t>
                      </a:r>
                      <a:endParaRPr lang="en-US" sz="1600" dirty="0">
                        <a:solidFill>
                          <a:srgbClr val="000000"/>
                        </a:solidFill>
                        <a:effectLst/>
                        <a:latin typeface="Times New Roman"/>
                        <a:ea typeface="Calibri"/>
                        <a:cs typeface="Traditional Arabic"/>
                      </a:endParaRPr>
                    </a:p>
                  </a:txBody>
                  <a:tcPr marL="19049" marR="19049" marT="19050" marB="19050" anchor="ctr">
                    <a:lnL>
                      <a:noFill/>
                    </a:lnL>
                    <a:lnR>
                      <a:noFill/>
                    </a:lnR>
                    <a:lnT>
                      <a:noFill/>
                    </a:lnT>
                    <a:lnB w="19050" cap="flat" cmpd="sng" algn="ctr">
                      <a:solidFill>
                        <a:srgbClr val="000000"/>
                      </a:solidFill>
                      <a:prstDash val="solid"/>
                      <a:round/>
                      <a:headEnd type="none" w="med" len="med"/>
                      <a:tailEnd type="none" w="med" len="med"/>
                    </a:lnB>
                    <a:solidFill>
                      <a:srgbClr val="FFFFFF"/>
                    </a:solidFill>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tc hMerge="1">
                  <a:txBody>
                    <a:bodyPr/>
                    <a:lstStyle/>
                    <a:p>
                      <a:pPr rtl="1"/>
                      <a:endParaRPr lang="ar-SA"/>
                    </a:p>
                  </a:txBody>
                  <a:tcPr/>
                </a:tc>
                <a:extLst>
                  <a:ext uri="{0D108BD9-81ED-4DB2-BD59-A6C34878D82A}">
                    <a16:rowId xmlns:a16="http://schemas.microsoft.com/office/drawing/2014/main" val="10000"/>
                  </a:ext>
                </a:extLst>
              </a:tr>
              <a:tr h="623326">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Variable</a:t>
                      </a:r>
                      <a:endParaRPr lang="en-US" sz="1600" dirty="0">
                        <a:solidFill>
                          <a:srgbClr val="000000"/>
                        </a:solidFill>
                        <a:effectLst/>
                        <a:latin typeface="Times New Roman"/>
                        <a:ea typeface="Calibri"/>
                        <a:cs typeface="Traditional Arabic"/>
                      </a:endParaRPr>
                    </a:p>
                  </a:txBody>
                  <a:tcPr marL="19049" marR="19049"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b="1" dirty="0">
                          <a:solidFill>
                            <a:srgbClr val="000000"/>
                          </a:solidFill>
                          <a:effectLst/>
                          <a:latin typeface="Times New Roman"/>
                          <a:ea typeface="Calibri"/>
                          <a:cs typeface="Times New Roman"/>
                        </a:rPr>
                        <a:t> </a:t>
                      </a:r>
                      <a:endParaRPr lang="en-US" sz="1600" dirty="0">
                        <a:solidFill>
                          <a:srgbClr val="000000"/>
                        </a:solidFill>
                        <a:effectLst/>
                        <a:latin typeface="Times New Roman"/>
                        <a:ea typeface="Calibri"/>
                        <a:cs typeface="Traditional Arabic"/>
                      </a:endParaRP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Sum of Squares</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Df</a:t>
                      </a:r>
                      <a:endParaRPr lang="en-US" sz="1600" dirty="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Mean Square</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a:solidFill>
                            <a:srgbClr val="000000"/>
                          </a:solidFill>
                          <a:effectLst/>
                          <a:latin typeface="Arial"/>
                          <a:ea typeface="Calibri"/>
                          <a:cs typeface="Traditional Arabic"/>
                        </a:rPr>
                        <a:t>F</a:t>
                      </a:r>
                      <a:endParaRPr lang="en-US" sz="160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b="1" dirty="0">
                          <a:solidFill>
                            <a:srgbClr val="000000"/>
                          </a:solidFill>
                          <a:effectLst/>
                          <a:latin typeface="Arial"/>
                          <a:ea typeface="Calibri"/>
                          <a:cs typeface="Traditional Arabic"/>
                        </a:rPr>
                        <a:t>Sig.</a:t>
                      </a:r>
                      <a:endParaRPr lang="en-US" sz="1600" dirty="0">
                        <a:solidFill>
                          <a:srgbClr val="000000"/>
                        </a:solidFill>
                        <a:effectLst/>
                        <a:latin typeface="Times New Roman"/>
                        <a:ea typeface="Calibri"/>
                        <a:cs typeface="Traditional Arabic"/>
                      </a:endParaRPr>
                    </a:p>
                  </a:txBody>
                  <a:tcPr marL="19049" marR="19049" marT="19050" marB="19050" anchor="b">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1"/>
                  </a:ext>
                </a:extLst>
              </a:tr>
              <a:tr h="367290">
                <a:tc rowSpan="3">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effectLst/>
                          <a:latin typeface="+mn-lt"/>
                        </a:rPr>
                        <a:t>administrative affiliation </a:t>
                      </a:r>
                      <a:endParaRPr lang="en-US" sz="1600" dirty="0">
                        <a:solidFill>
                          <a:srgbClr val="000000"/>
                        </a:solidFill>
                        <a:effectLst/>
                        <a:latin typeface="+mn-lt"/>
                        <a:ea typeface="Calibri"/>
                        <a:cs typeface="Traditional Arabic"/>
                      </a:endParaRPr>
                    </a:p>
                    <a:p>
                      <a:pPr indent="252095" algn="r" rtl="1">
                        <a:lnSpc>
                          <a:spcPts val="1600"/>
                        </a:lnSpc>
                        <a:spcAft>
                          <a:spcPts val="0"/>
                        </a:spcAft>
                      </a:pPr>
                      <a:endParaRPr lang="en-US" sz="1600" dirty="0">
                        <a:solidFill>
                          <a:srgbClr val="000000"/>
                        </a:solidFill>
                        <a:effectLst/>
                        <a:latin typeface="Times New Roman"/>
                        <a:ea typeface="Calibri"/>
                        <a:cs typeface="Traditional Arabic"/>
                      </a:endParaRPr>
                    </a:p>
                    <a:p>
                      <a:pPr indent="252095" algn="r" rtl="1">
                        <a:lnSpc>
                          <a:spcPts val="1600"/>
                        </a:lnSpc>
                        <a:spcAft>
                          <a:spcPts val="0"/>
                        </a:spcAft>
                      </a:pPr>
                      <a:r>
                        <a:rPr lang="en-US" sz="1600" b="1" dirty="0">
                          <a:solidFill>
                            <a:srgbClr val="000000"/>
                          </a:solidFill>
                          <a:effectLst/>
                          <a:latin typeface="Arial"/>
                          <a:ea typeface="Calibri"/>
                          <a:cs typeface="Traditional Arabic"/>
                        </a:rPr>
                        <a:t> </a:t>
                      </a: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Between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20.858</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5.215</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29.031</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2"/>
                  </a:ext>
                </a:extLst>
              </a:tr>
              <a:tr h="330713">
                <a:tc vMerge="1">
                  <a:txBody>
                    <a:bodyPr/>
                    <a:lstStyle/>
                    <a:p>
                      <a:pPr rtl="1"/>
                      <a:endParaRPr lang="ar-SA"/>
                    </a:p>
                  </a:txBody>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Within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5.389</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.180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3"/>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26.247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4"/>
                  </a:ext>
                </a:extLst>
              </a:tr>
              <a:tr h="367290">
                <a:tc rowSpan="3">
                  <a:txBody>
                    <a:bodyPr/>
                    <a:lstStyle/>
                    <a:p>
                      <a:pPr marL="0" marR="0" lvl="0" indent="252095" algn="ctr" defTabSz="914400" rtl="1" eaLnBrk="1" fontAlgn="auto" latinLnBrk="0" hangingPunct="1">
                        <a:lnSpc>
                          <a:spcPct val="120000"/>
                        </a:lnSpc>
                        <a:spcBef>
                          <a:spcPts val="0"/>
                        </a:spcBef>
                        <a:spcAft>
                          <a:spcPts val="0"/>
                        </a:spcAft>
                        <a:buClrTx/>
                        <a:buSzTx/>
                        <a:buFontTx/>
                        <a:buNone/>
                        <a:tabLst/>
                        <a:defRPr/>
                      </a:pPr>
                      <a:r>
                        <a:rPr lang="en-US" sz="1600" b="1" dirty="0">
                          <a:solidFill>
                            <a:srgbClr val="000000"/>
                          </a:solidFill>
                          <a:effectLst/>
                          <a:latin typeface="Arial"/>
                          <a:ea typeface="Calibri"/>
                          <a:cs typeface="Traditional Arabic"/>
                        </a:rPr>
                        <a:t> </a:t>
                      </a:r>
                      <a:r>
                        <a:rPr lang="en-US" sz="1600" b="0" i="0" kern="1200" dirty="0">
                          <a:solidFill>
                            <a:schemeClr val="tx1"/>
                          </a:solidFill>
                          <a:effectLst/>
                          <a:latin typeface="+mn-lt"/>
                          <a:ea typeface="+mn-ea"/>
                          <a:cs typeface="+mn-cs"/>
                        </a:rPr>
                        <a:t>professional affiliation </a:t>
                      </a:r>
                    </a:p>
                    <a:p>
                      <a:pPr indent="252095" algn="r" rtl="1">
                        <a:lnSpc>
                          <a:spcPct val="120000"/>
                        </a:lnSpc>
                        <a:spcAft>
                          <a:spcPts val="0"/>
                        </a:spcAft>
                      </a:pP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Between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24.294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6.073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54.407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5"/>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Within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3.349</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.112</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6"/>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27.643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7"/>
                  </a:ext>
                </a:extLst>
              </a:tr>
              <a:tr h="367290">
                <a:tc rowSpan="3">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rgbClr val="000000"/>
                          </a:solidFill>
                          <a:effectLst/>
                          <a:latin typeface="Times New Roman"/>
                          <a:ea typeface="Calibri"/>
                          <a:cs typeface="Arial"/>
                        </a:rPr>
                        <a:t>Incentive System</a:t>
                      </a:r>
                    </a:p>
                    <a:p>
                      <a:pPr indent="252095" algn="r" rtl="1">
                        <a:lnSpc>
                          <a:spcPct val="150000"/>
                        </a:lnSpc>
                        <a:spcAft>
                          <a:spcPts val="0"/>
                        </a:spcAft>
                      </a:pPr>
                      <a:endParaRPr lang="en-US" sz="1600" dirty="0">
                        <a:solidFill>
                          <a:srgbClr val="000000"/>
                        </a:solidFill>
                        <a:effectLst/>
                        <a:latin typeface="Times New Roman"/>
                        <a:ea typeface="Calibri"/>
                        <a:cs typeface="Traditional Arabic"/>
                      </a:endParaRPr>
                    </a:p>
                  </a:txBody>
                  <a:tcPr marL="19049" marR="53973" marT="19050" marB="19050" anchor="ctr">
                    <a:lnL w="1905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l" rtl="0">
                        <a:lnSpc>
                          <a:spcPct val="120000"/>
                        </a:lnSpc>
                        <a:spcAft>
                          <a:spcPts val="0"/>
                        </a:spcAft>
                      </a:pPr>
                      <a:r>
                        <a:rPr lang="en-US" sz="1600" dirty="0">
                          <a:solidFill>
                            <a:srgbClr val="000000"/>
                          </a:solidFill>
                          <a:effectLst/>
                          <a:latin typeface="Arial"/>
                          <a:ea typeface="Calibri"/>
                          <a:cs typeface="Traditional Arabic"/>
                        </a:rPr>
                        <a:t>Between Groups</a:t>
                      </a:r>
                      <a:endParaRPr lang="en-US" sz="1600" dirty="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18.177</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4.544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48.408</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.000</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8"/>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Within Groups</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a:solidFill>
                            <a:srgbClr val="000000"/>
                          </a:solidFill>
                          <a:effectLst/>
                          <a:latin typeface="Times New Roman"/>
                          <a:ea typeface="Calibri"/>
                          <a:cs typeface="Traditional Arabic"/>
                        </a:rPr>
                        <a:t>2.816</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30</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.094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9"/>
                  </a:ext>
                </a:extLst>
              </a:tr>
              <a:tr h="330713">
                <a:tc vMerge="1">
                  <a:txBody>
                    <a:bodyPr/>
                    <a:lstStyle/>
                    <a:p>
                      <a:pPr rtl="1"/>
                      <a:endParaRPr lang="ar-SA"/>
                    </a:p>
                  </a:txBody>
                  <a:tcPr/>
                </a:tc>
                <a:tc>
                  <a:txBody>
                    <a:bodyPr/>
                    <a:lstStyle/>
                    <a:p>
                      <a:pPr indent="0" algn="l" rtl="0">
                        <a:lnSpc>
                          <a:spcPct val="120000"/>
                        </a:lnSpc>
                        <a:spcAft>
                          <a:spcPts val="0"/>
                        </a:spcAft>
                      </a:pPr>
                      <a:r>
                        <a:rPr lang="en-US" sz="1600">
                          <a:solidFill>
                            <a:srgbClr val="000000"/>
                          </a:solidFill>
                          <a:effectLst/>
                          <a:latin typeface="Arial"/>
                          <a:ea typeface="Calibri"/>
                          <a:cs typeface="Traditional Arabic"/>
                        </a:rPr>
                        <a:t>Total</a:t>
                      </a:r>
                      <a:endParaRPr lang="en-US" sz="1600">
                        <a:solidFill>
                          <a:srgbClr val="000000"/>
                        </a:solidFill>
                        <a:effectLst/>
                        <a:latin typeface="Times New Roman"/>
                        <a:ea typeface="Calibri"/>
                        <a:cs typeface="Traditional Arabic"/>
                      </a:endParaRPr>
                    </a:p>
                  </a:txBody>
                  <a:tcPr marL="53973"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a:solidFill>
                            <a:srgbClr val="000000"/>
                          </a:solidFill>
                          <a:effectLst/>
                          <a:latin typeface="Times New Roman"/>
                          <a:ea typeface="Calibri"/>
                          <a:cs typeface="Traditional Arabic"/>
                        </a:rPr>
                        <a:t>20.993</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a:solidFill>
                            <a:srgbClr val="000000"/>
                          </a:solidFill>
                          <a:effectLst/>
                          <a:latin typeface="Times New Roman"/>
                          <a:ea typeface="Calibri"/>
                          <a:cs typeface="Traditional Arabic"/>
                        </a:rPr>
                        <a:t>34</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20000"/>
                        </a:lnSpc>
                        <a:spcAft>
                          <a:spcPts val="0"/>
                        </a:spcAft>
                      </a:pPr>
                      <a:r>
                        <a:rPr lang="en-US" sz="1600" dirty="0">
                          <a:solidFill>
                            <a:srgbClr val="000000"/>
                          </a:solidFill>
                          <a:effectLst/>
                          <a:latin typeface="Times New Roman"/>
                          <a:ea typeface="Calibri"/>
                          <a:cs typeface="Traditional Arabic"/>
                        </a:rPr>
                        <a:t> </a:t>
                      </a:r>
                    </a:p>
                  </a:txBody>
                  <a:tcPr marL="19049" marR="19049" marT="19050" marB="19050">
                    <a:lnL w="1270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10"/>
                  </a:ext>
                </a:extLst>
              </a:tr>
            </a:tbl>
          </a:graphicData>
        </a:graphic>
      </p:graphicFrame>
      <p:sp>
        <p:nvSpPr>
          <p:cNvPr id="5" name="TextBox 4">
            <a:extLst>
              <a:ext uri="{FF2B5EF4-FFF2-40B4-BE49-F238E27FC236}">
                <a16:creationId xmlns:a16="http://schemas.microsoft.com/office/drawing/2014/main" id="{EA669C8A-C814-60EA-564B-0DA54D0861A8}"/>
              </a:ext>
            </a:extLst>
          </p:cNvPr>
          <p:cNvSpPr txBox="1"/>
          <p:nvPr/>
        </p:nvSpPr>
        <p:spPr>
          <a:xfrm>
            <a:off x="776880" y="1292776"/>
            <a:ext cx="11071379" cy="646331"/>
          </a:xfrm>
          <a:prstGeom prst="rect">
            <a:avLst/>
          </a:prstGeom>
          <a:noFill/>
        </p:spPr>
        <p:txBody>
          <a:bodyPr wrap="square">
            <a:spAutoFit/>
          </a:bodyPr>
          <a:lstStyle/>
          <a:p>
            <a:pPr algn="just"/>
            <a:r>
              <a:rPr lang="en-US" b="1" dirty="0"/>
              <a:t>b) One-way </a:t>
            </a:r>
            <a:r>
              <a:rPr lang="en-US" sz="1800" b="1" dirty="0"/>
              <a:t>ANOVA </a:t>
            </a:r>
            <a:r>
              <a:rPr lang="en-US" dirty="0"/>
              <a:t>The analysis of the variance test indicates that the value of F for the three variables is significant at 1%, which means that there is a significant difference in the averages of these variables according to qualification</a:t>
            </a:r>
          </a:p>
        </p:txBody>
      </p:sp>
    </p:spTree>
    <p:extLst>
      <p:ext uri="{BB962C8B-B14F-4D97-AF65-F5344CB8AC3E}">
        <p14:creationId xmlns:p14="http://schemas.microsoft.com/office/powerpoint/2010/main" val="91847640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C8864-F29D-58CB-2ADE-9E44BCD0E037}"/>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2C1F0BF4-4A0C-FEA4-3218-99BD0A76A4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D4906C45-8B76-9AB8-B439-4E2B62773533}"/>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7FD53A9C-E936-1E76-11D4-7D735FEC807C}"/>
              </a:ext>
            </a:extLst>
          </p:cNvPr>
          <p:cNvSpPr txBox="1"/>
          <p:nvPr/>
        </p:nvSpPr>
        <p:spPr>
          <a:xfrm>
            <a:off x="885186" y="1610200"/>
            <a:ext cx="9628951" cy="4247317"/>
          </a:xfrm>
          <a:prstGeom prst="rect">
            <a:avLst/>
          </a:prstGeom>
          <a:noFill/>
        </p:spPr>
        <p:txBody>
          <a:bodyPr wrap="square">
            <a:spAutoFit/>
          </a:bodyPr>
          <a:lstStyle/>
          <a:p>
            <a:pPr marL="342900" indent="-342900" algn="just">
              <a:lnSpc>
                <a:spcPct val="150000"/>
              </a:lnSpc>
              <a:buFont typeface="Wingdings" panose="05000000000000000000" pitchFamily="2" charset="2"/>
              <a:buChar char="v"/>
            </a:pPr>
            <a:r>
              <a:rPr lang="en-US" sz="2000" b="1" dirty="0"/>
              <a:t>C</a:t>
            </a:r>
            <a:r>
              <a:rPr lang="en-US" sz="2000" b="1" i="0" dirty="0">
                <a:effectLst/>
              </a:rPr>
              <a:t>) Measuring the correlation between variables: Correlation</a:t>
            </a:r>
          </a:p>
          <a:p>
            <a:pPr algn="just">
              <a:lnSpc>
                <a:spcPct val="200000"/>
              </a:lnSpc>
            </a:pPr>
            <a:r>
              <a:rPr lang="en-US" sz="2000" i="0" dirty="0">
                <a:effectLst/>
              </a:rPr>
              <a:t>- Correlation coefficient between +1 and -1</a:t>
            </a:r>
          </a:p>
          <a:p>
            <a:pPr algn="just">
              <a:lnSpc>
                <a:spcPct val="200000"/>
              </a:lnSpc>
            </a:pPr>
            <a:r>
              <a:rPr lang="en-US" sz="2000" i="0" dirty="0">
                <a:effectLst/>
              </a:rPr>
              <a:t>- Correlation coefficient between two variables between ± 0.01, ± 0.3 (</a:t>
            </a:r>
            <a:r>
              <a:rPr lang="en-US" sz="2000" b="1" i="0" dirty="0">
                <a:effectLst/>
              </a:rPr>
              <a:t>weak correlation)</a:t>
            </a:r>
          </a:p>
          <a:p>
            <a:pPr algn="just">
              <a:lnSpc>
                <a:spcPct val="200000"/>
              </a:lnSpc>
            </a:pPr>
            <a:r>
              <a:rPr lang="en-US" sz="2000" i="0" dirty="0">
                <a:effectLst/>
              </a:rPr>
              <a:t>- Correlation coefficient ranged from ±0.3, with ±0.6</a:t>
            </a:r>
          </a:p>
          <a:p>
            <a:pPr algn="just">
              <a:lnSpc>
                <a:spcPct val="200000"/>
              </a:lnSpc>
            </a:pPr>
            <a:r>
              <a:rPr lang="en-US" sz="2000" i="0" dirty="0">
                <a:effectLst/>
              </a:rPr>
              <a:t>- The correlation coefficient is between ±0.6 and ±0.99 (</a:t>
            </a:r>
            <a:r>
              <a:rPr lang="en-US" sz="2000" b="1" i="0" dirty="0">
                <a:effectLst/>
              </a:rPr>
              <a:t>strong correlation)</a:t>
            </a:r>
          </a:p>
          <a:p>
            <a:pPr algn="just">
              <a:lnSpc>
                <a:spcPct val="200000"/>
              </a:lnSpc>
            </a:pPr>
            <a:r>
              <a:rPr lang="en-US" sz="2000" i="0" dirty="0">
                <a:effectLst/>
              </a:rPr>
              <a:t>- Correlation coefficient = 1, </a:t>
            </a:r>
            <a:r>
              <a:rPr lang="en-US" sz="2000" b="1" i="0" dirty="0">
                <a:effectLst/>
              </a:rPr>
              <a:t>perfect correlation</a:t>
            </a:r>
          </a:p>
          <a:p>
            <a:pPr algn="just">
              <a:lnSpc>
                <a:spcPct val="200000"/>
              </a:lnSpc>
            </a:pPr>
            <a:r>
              <a:rPr lang="en-US" sz="2000" i="0" dirty="0">
                <a:effectLst/>
              </a:rPr>
              <a:t>- Pearson Correlation</a:t>
            </a:r>
          </a:p>
        </p:txBody>
      </p:sp>
      <p:sp>
        <p:nvSpPr>
          <p:cNvPr id="3" name="TextBox 2">
            <a:extLst>
              <a:ext uri="{FF2B5EF4-FFF2-40B4-BE49-F238E27FC236}">
                <a16:creationId xmlns:a16="http://schemas.microsoft.com/office/drawing/2014/main" id="{D9F01DD8-390D-49F1-A0BD-CC9B859FC824}"/>
              </a:ext>
            </a:extLst>
          </p:cNvPr>
          <p:cNvSpPr txBox="1"/>
          <p:nvPr/>
        </p:nvSpPr>
        <p:spPr>
          <a:xfrm>
            <a:off x="1934370" y="656403"/>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Tree>
    <p:extLst>
      <p:ext uri="{BB962C8B-B14F-4D97-AF65-F5344CB8AC3E}">
        <p14:creationId xmlns:p14="http://schemas.microsoft.com/office/powerpoint/2010/main" val="14017710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847EA7-DEF7-1AE5-5B41-E6B55C3EF249}"/>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1BB8D8CA-2ED2-0489-E19B-FE6BB37F53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CAC1BBC5-62A7-AA56-CFC9-AFB5A150659A}"/>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C484FE8B-03F1-EAB6-36CF-C90685260FA6}"/>
              </a:ext>
            </a:extLst>
          </p:cNvPr>
          <p:cNvSpPr txBox="1"/>
          <p:nvPr/>
        </p:nvSpPr>
        <p:spPr>
          <a:xfrm>
            <a:off x="2308955" y="1282651"/>
            <a:ext cx="9628951" cy="506292"/>
          </a:xfrm>
          <a:prstGeom prst="rect">
            <a:avLst/>
          </a:prstGeom>
          <a:noFill/>
        </p:spPr>
        <p:txBody>
          <a:bodyPr wrap="square">
            <a:spAutoFit/>
          </a:bodyPr>
          <a:lstStyle/>
          <a:p>
            <a:pPr>
              <a:lnSpc>
                <a:spcPct val="150000"/>
              </a:lnSpc>
            </a:pPr>
            <a:r>
              <a:rPr lang="en-US" sz="2000" b="1" dirty="0"/>
              <a:t>D) </a:t>
            </a:r>
            <a:r>
              <a:rPr lang="en-US" altLang="en-US" sz="2000" b="1" dirty="0">
                <a:cs typeface="Times New Roman" panose="02020603050405020304" pitchFamily="18" charset="0"/>
              </a:rPr>
              <a:t>Correlation</a:t>
            </a:r>
            <a:endParaRPr lang="en-US" sz="2000" b="1" i="0" dirty="0">
              <a:effectLst/>
            </a:endParaRPr>
          </a:p>
        </p:txBody>
      </p:sp>
      <p:sp>
        <p:nvSpPr>
          <p:cNvPr id="3" name="TextBox 2">
            <a:extLst>
              <a:ext uri="{FF2B5EF4-FFF2-40B4-BE49-F238E27FC236}">
                <a16:creationId xmlns:a16="http://schemas.microsoft.com/office/drawing/2014/main" id="{2500ADAA-60EA-9B93-39E4-35E151310CFA}"/>
              </a:ext>
            </a:extLst>
          </p:cNvPr>
          <p:cNvSpPr txBox="1"/>
          <p:nvPr/>
        </p:nvSpPr>
        <p:spPr>
          <a:xfrm>
            <a:off x="1964351" y="596443"/>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pic>
        <p:nvPicPr>
          <p:cNvPr id="4" name="Picture 2">
            <a:extLst>
              <a:ext uri="{FF2B5EF4-FFF2-40B4-BE49-F238E27FC236}">
                <a16:creationId xmlns:a16="http://schemas.microsoft.com/office/drawing/2014/main" id="{1B125019-F8AC-50D3-9BC8-E79BAC1784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81023" y="1890376"/>
            <a:ext cx="8442365" cy="4499266"/>
          </a:xfrm>
          <a:prstGeom prst="rect">
            <a:avLst/>
          </a:prstGeom>
          <a:no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019504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D2576-0491-23CC-2FA4-F493152114EB}"/>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A1F7C805-D4C0-F4ED-C94F-C250BE105B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77F5A6CE-5C76-28B2-17BF-3CDAA1E979AD}"/>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C2103A04-9AD3-8205-C59F-133AF14D456B}"/>
              </a:ext>
            </a:extLst>
          </p:cNvPr>
          <p:cNvSpPr txBox="1"/>
          <p:nvPr/>
        </p:nvSpPr>
        <p:spPr>
          <a:xfrm>
            <a:off x="2308955" y="1282651"/>
            <a:ext cx="9628951" cy="506292"/>
          </a:xfrm>
          <a:prstGeom prst="rect">
            <a:avLst/>
          </a:prstGeom>
          <a:noFill/>
        </p:spPr>
        <p:txBody>
          <a:bodyPr wrap="square">
            <a:spAutoFit/>
          </a:bodyPr>
          <a:lstStyle/>
          <a:p>
            <a:pPr>
              <a:lnSpc>
                <a:spcPct val="150000"/>
              </a:lnSpc>
            </a:pPr>
            <a:r>
              <a:rPr lang="en-US" sz="2000" b="1" dirty="0"/>
              <a:t>D) </a:t>
            </a:r>
            <a:r>
              <a:rPr lang="en-US" altLang="en-US" sz="2000" b="1" dirty="0">
                <a:cs typeface="Times New Roman" panose="02020603050405020304" pitchFamily="18" charset="0"/>
              </a:rPr>
              <a:t>Correlation</a:t>
            </a:r>
            <a:endParaRPr lang="en-US" sz="2000" b="1" i="0" dirty="0">
              <a:effectLst/>
            </a:endParaRPr>
          </a:p>
        </p:txBody>
      </p:sp>
      <p:sp>
        <p:nvSpPr>
          <p:cNvPr id="3" name="TextBox 2">
            <a:extLst>
              <a:ext uri="{FF2B5EF4-FFF2-40B4-BE49-F238E27FC236}">
                <a16:creationId xmlns:a16="http://schemas.microsoft.com/office/drawing/2014/main" id="{446C7704-F8AD-99C0-9D13-CBEB64B80256}"/>
              </a:ext>
            </a:extLst>
          </p:cNvPr>
          <p:cNvSpPr txBox="1"/>
          <p:nvPr/>
        </p:nvSpPr>
        <p:spPr>
          <a:xfrm>
            <a:off x="1758390" y="544609"/>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graphicFrame>
        <p:nvGraphicFramePr>
          <p:cNvPr id="4" name="Table 3">
            <a:extLst>
              <a:ext uri="{FF2B5EF4-FFF2-40B4-BE49-F238E27FC236}">
                <a16:creationId xmlns:a16="http://schemas.microsoft.com/office/drawing/2014/main" id="{2D0ACDED-149D-A805-56FC-CC490D1C0B2D}"/>
              </a:ext>
            </a:extLst>
          </p:cNvPr>
          <p:cNvGraphicFramePr>
            <a:graphicFrameLocks noGrp="1"/>
          </p:cNvGraphicFramePr>
          <p:nvPr>
            <p:extLst>
              <p:ext uri="{D42A27DB-BD31-4B8C-83A1-F6EECF244321}">
                <p14:modId xmlns:p14="http://schemas.microsoft.com/office/powerpoint/2010/main" val="2790723550"/>
              </p:ext>
            </p:extLst>
          </p:nvPr>
        </p:nvGraphicFramePr>
        <p:xfrm>
          <a:off x="1109273" y="2204822"/>
          <a:ext cx="9637940" cy="3975990"/>
        </p:xfrm>
        <a:graphic>
          <a:graphicData uri="http://schemas.openxmlformats.org/drawingml/2006/table">
            <a:tbl>
              <a:tblPr/>
              <a:tblGrid>
                <a:gridCol w="1738858">
                  <a:extLst>
                    <a:ext uri="{9D8B030D-6E8A-4147-A177-3AD203B41FA5}">
                      <a16:colId xmlns:a16="http://schemas.microsoft.com/office/drawing/2014/main" val="20000"/>
                    </a:ext>
                  </a:extLst>
                </a:gridCol>
                <a:gridCol w="2908092">
                  <a:extLst>
                    <a:ext uri="{9D8B030D-6E8A-4147-A177-3AD203B41FA5}">
                      <a16:colId xmlns:a16="http://schemas.microsoft.com/office/drawing/2014/main" val="20001"/>
                    </a:ext>
                  </a:extLst>
                </a:gridCol>
                <a:gridCol w="1265401">
                  <a:extLst>
                    <a:ext uri="{9D8B030D-6E8A-4147-A177-3AD203B41FA5}">
                      <a16:colId xmlns:a16="http://schemas.microsoft.com/office/drawing/2014/main" val="20002"/>
                    </a:ext>
                  </a:extLst>
                </a:gridCol>
                <a:gridCol w="1457839">
                  <a:extLst>
                    <a:ext uri="{9D8B030D-6E8A-4147-A177-3AD203B41FA5}">
                      <a16:colId xmlns:a16="http://schemas.microsoft.com/office/drawing/2014/main" val="20003"/>
                    </a:ext>
                  </a:extLst>
                </a:gridCol>
                <a:gridCol w="1376849">
                  <a:extLst>
                    <a:ext uri="{9D8B030D-6E8A-4147-A177-3AD203B41FA5}">
                      <a16:colId xmlns:a16="http://schemas.microsoft.com/office/drawing/2014/main" val="20004"/>
                    </a:ext>
                  </a:extLst>
                </a:gridCol>
                <a:gridCol w="890901">
                  <a:extLst>
                    <a:ext uri="{9D8B030D-6E8A-4147-A177-3AD203B41FA5}">
                      <a16:colId xmlns:a16="http://schemas.microsoft.com/office/drawing/2014/main" val="20005"/>
                    </a:ext>
                  </a:extLst>
                </a:gridCol>
              </a:tblGrid>
              <a:tr h="795198">
                <a:tc>
                  <a:txBody>
                    <a:bodyPr/>
                    <a:lstStyle/>
                    <a:p>
                      <a:pPr indent="0" algn="l" rtl="0">
                        <a:lnSpc>
                          <a:spcPct val="150000"/>
                        </a:lnSpc>
                        <a:spcAft>
                          <a:spcPts val="0"/>
                        </a:spcAft>
                      </a:pPr>
                      <a:r>
                        <a:rPr lang="en-US" sz="1600" dirty="0">
                          <a:solidFill>
                            <a:sysClr val="windowText" lastClr="000000"/>
                          </a:solidFill>
                          <a:effectLst/>
                          <a:latin typeface="Times New Roman"/>
                          <a:ea typeface="Calibri"/>
                          <a:cs typeface="Times New Roman"/>
                        </a:rPr>
                        <a:t> Variables </a:t>
                      </a:r>
                      <a:endParaRPr lang="en-US" sz="1600" dirty="0">
                        <a:solidFill>
                          <a:sysClr val="windowText" lastClr="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50000"/>
                        </a:lnSpc>
                        <a:spcAft>
                          <a:spcPts val="0"/>
                        </a:spcAft>
                      </a:pPr>
                      <a:r>
                        <a:rPr lang="en-US" sz="1600" b="1" dirty="0">
                          <a:solidFill>
                            <a:sysClr val="windowText" lastClr="000000"/>
                          </a:solidFill>
                          <a:effectLst/>
                          <a:latin typeface="Arial"/>
                          <a:ea typeface="Calibri"/>
                          <a:cs typeface="Traditional Arabic"/>
                        </a:rPr>
                        <a:t> </a:t>
                      </a:r>
                      <a:endParaRPr lang="en-US" sz="1600" dirty="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solidFill>
                            <a:sysClr val="windowText" lastClr="000000"/>
                          </a:solidFill>
                          <a:effectLst/>
                          <a:latin typeface="+mn-lt"/>
                        </a:rPr>
                        <a:t>administrative affiliation </a:t>
                      </a:r>
                      <a:endParaRPr lang="en-US" sz="1600" dirty="0">
                        <a:solidFill>
                          <a:sysClr val="windowText" lastClr="000000"/>
                        </a:solidFill>
                        <a:effectLst/>
                        <a:latin typeface="+mn-lt"/>
                        <a:ea typeface="Calibri"/>
                        <a:cs typeface="Traditional Arabic"/>
                      </a:endParaRPr>
                    </a:p>
                  </a:txBody>
                  <a:tcPr marL="36197" marR="36197" marT="0" marB="0" anchor="b">
                    <a:lnL w="19050" cap="flat" cmpd="sng" algn="ctr">
                      <a:solidFill>
                        <a:srgbClr val="000000"/>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50000"/>
                        </a:lnSpc>
                        <a:spcAft>
                          <a:spcPts val="0"/>
                        </a:spcAft>
                      </a:pPr>
                      <a:r>
                        <a:rPr lang="en-US" sz="1600" b="0" i="0" kern="1200" dirty="0">
                          <a:solidFill>
                            <a:sysClr val="windowText" lastClr="000000"/>
                          </a:solidFill>
                          <a:effectLst/>
                          <a:latin typeface="+mn-lt"/>
                          <a:ea typeface="+mn-ea"/>
                          <a:cs typeface="+mn-cs"/>
                        </a:rPr>
                        <a:t>professional affiliation </a:t>
                      </a:r>
                      <a:endParaRPr lang="en-US" sz="1600" dirty="0">
                        <a:solidFill>
                          <a:sysClr val="windowText" lastClr="000000"/>
                        </a:solidFill>
                        <a:effectLst/>
                        <a:latin typeface="Times New Roman"/>
                        <a:ea typeface="Calibri"/>
                        <a:cs typeface="Traditional Arabic"/>
                      </a:endParaRPr>
                    </a:p>
                  </a:txBody>
                  <a:tcPr marL="36197" marR="36197" marT="0" marB="0" anchor="b">
                    <a:lnL>
                      <a:noFill/>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ysClr val="windowText" lastClr="000000"/>
                          </a:solidFill>
                          <a:effectLst/>
                          <a:latin typeface="Times New Roman"/>
                          <a:ea typeface="Calibri"/>
                          <a:cs typeface="Arial"/>
                        </a:rPr>
                        <a:t>Incentive System</a:t>
                      </a:r>
                    </a:p>
                  </a:txBody>
                  <a:tcPr marL="36197" marR="36197" marT="0" marB="0" anchor="b">
                    <a:lnL>
                      <a:noFill/>
                    </a:lnL>
                    <a:lnR>
                      <a:noFill/>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tc>
                  <a:txBody>
                    <a:bodyPr/>
                    <a:lstStyle/>
                    <a:p>
                      <a:pPr indent="0" algn="ctr" rtl="1">
                        <a:lnSpc>
                          <a:spcPct val="150000"/>
                        </a:lnSpc>
                        <a:spcAft>
                          <a:spcPts val="0"/>
                        </a:spcAft>
                      </a:pPr>
                      <a:r>
                        <a:rPr lang="en-US" sz="1600" b="0" dirty="0">
                          <a:solidFill>
                            <a:sysClr val="windowText" lastClr="000000"/>
                          </a:solidFill>
                          <a:effectLst/>
                          <a:latin typeface="Times New Roman"/>
                          <a:ea typeface="Calibri"/>
                          <a:cs typeface="Arial"/>
                        </a:rPr>
                        <a:t>Monthly Income</a:t>
                      </a:r>
                      <a:endParaRPr lang="en-US" sz="1600" b="0" dirty="0">
                        <a:solidFill>
                          <a:sysClr val="windowText" lastClr="000000"/>
                        </a:solidFill>
                        <a:effectLst/>
                        <a:latin typeface="Times New Roman"/>
                        <a:ea typeface="Calibri"/>
                        <a:cs typeface="Traditional Arabic"/>
                      </a:endParaRPr>
                    </a:p>
                  </a:txBody>
                  <a:tcPr marL="36197" marR="36197" marT="0" marB="0" anchor="b">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000"/>
                  </a:ext>
                </a:extLst>
              </a:tr>
              <a:tr h="397599">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i="0" dirty="0">
                          <a:solidFill>
                            <a:sysClr val="windowText" lastClr="000000"/>
                          </a:solidFill>
                          <a:effectLst/>
                          <a:latin typeface="+mn-lt"/>
                        </a:rPr>
                        <a:t>administrative affiliation </a:t>
                      </a:r>
                      <a:endParaRPr lang="en-US" sz="1600" dirty="0">
                        <a:solidFill>
                          <a:sysClr val="windowText" lastClr="000000"/>
                        </a:solidFill>
                        <a:effectLst/>
                        <a:latin typeface="+mn-lt"/>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Pearson Correlation</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Arial"/>
                          <a:ea typeface="Calibri"/>
                          <a:cs typeface="Traditional Arabic"/>
                        </a:rPr>
                        <a:t>1</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a:noFill/>
                    </a:lnB>
                    <a:solidFill>
                      <a:srgbClr val="FFFFFF"/>
                    </a:solidFill>
                  </a:tcPr>
                </a:tc>
                <a:tc rowSpan="2">
                  <a:txBody>
                    <a:bodyPr/>
                    <a:lstStyle/>
                    <a:p>
                      <a:pPr indent="0" algn="ctr" rtl="0">
                        <a:lnSpc>
                          <a:spcPct val="150000"/>
                        </a:lnSpc>
                        <a:spcAft>
                          <a:spcPts val="0"/>
                        </a:spcAft>
                      </a:pPr>
                      <a:r>
                        <a:rPr lang="en-US" sz="1600">
                          <a:solidFill>
                            <a:sysClr val="windowText" lastClr="000000"/>
                          </a:solidFill>
                          <a:effectLst/>
                          <a:latin typeface="Arial"/>
                          <a:ea typeface="Calibri"/>
                          <a:cs typeface="Traditional Arabic"/>
                        </a:rPr>
                        <a:t> </a:t>
                      </a:r>
                      <a:endParaRPr lang="en-US" sz="1600">
                        <a:solidFill>
                          <a:sysClr val="windowText" lastClr="000000"/>
                        </a:solidFill>
                        <a:effectLst/>
                        <a:latin typeface="Times New Roman"/>
                        <a:ea typeface="Calibri"/>
                        <a:cs typeface="Traditional Arabic"/>
                      </a:endParaRPr>
                    </a:p>
                  </a:txBody>
                  <a:tcPr marL="68584" marR="68584" marT="0" marB="0">
                    <a:lnL>
                      <a:noFill/>
                    </a:lnL>
                    <a:lnR>
                      <a:noFill/>
                    </a:lnR>
                    <a:lnT w="19050" cap="flat" cmpd="sng" algn="ctr">
                      <a:solidFill>
                        <a:srgbClr val="000000"/>
                      </a:solidFill>
                      <a:prstDash val="solid"/>
                      <a:round/>
                      <a:headEnd type="none" w="med" len="med"/>
                      <a:tailEnd type="none" w="med" len="med"/>
                    </a:lnT>
                    <a:lnB>
                      <a:noFill/>
                    </a:lnB>
                    <a:solidFill>
                      <a:srgbClr val="FFFFFF"/>
                    </a:solidFill>
                  </a:tcPr>
                </a:tc>
                <a:tc rowSpan="4">
                  <a:txBody>
                    <a:bodyPr/>
                    <a:lstStyle/>
                    <a:p>
                      <a:pPr indent="0" algn="ctr" rtl="0">
                        <a:lnSpc>
                          <a:spcPct val="150000"/>
                        </a:lnSpc>
                        <a:spcAft>
                          <a:spcPts val="0"/>
                        </a:spcAft>
                      </a:pPr>
                      <a:r>
                        <a:rPr lang="en-US" sz="1600" dirty="0">
                          <a:solidFill>
                            <a:sysClr val="windowText" lastClr="000000"/>
                          </a:solidFill>
                          <a:effectLst/>
                          <a:latin typeface="Arial"/>
                          <a:ea typeface="Calibri"/>
                          <a:cs typeface="Traditional Arabic"/>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a:noFill/>
                    </a:lnR>
                    <a:lnT w="19050" cap="flat" cmpd="sng" algn="ctr">
                      <a:solidFill>
                        <a:srgbClr val="000000"/>
                      </a:solidFill>
                      <a:prstDash val="solid"/>
                      <a:round/>
                      <a:headEnd type="none" w="med" len="med"/>
                      <a:tailEnd type="none" w="med" len="med"/>
                    </a:lnT>
                    <a:lnB>
                      <a:noFill/>
                    </a:lnB>
                    <a:solidFill>
                      <a:srgbClr val="FFFFFF"/>
                    </a:solidFill>
                  </a:tcPr>
                </a:tc>
                <a:tc rowSpan="6">
                  <a:txBody>
                    <a:bodyPr/>
                    <a:lstStyle/>
                    <a:p>
                      <a:pPr indent="0" algn="ctr" rtl="0">
                        <a:lnSpc>
                          <a:spcPct val="150000"/>
                        </a:lnSpc>
                        <a:spcAft>
                          <a:spcPts val="0"/>
                        </a:spcAft>
                      </a:pPr>
                      <a:r>
                        <a:rPr lang="en-US" sz="1600" dirty="0">
                          <a:solidFill>
                            <a:sysClr val="windowText" lastClr="000000"/>
                          </a:solidFill>
                          <a:effectLst/>
                          <a:latin typeface="Arial"/>
                          <a:ea typeface="Calibri"/>
                          <a:cs typeface="Traditional Arabic"/>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w="12700" cap="flat" cmpd="sng" algn="ctr">
                      <a:solidFill>
                        <a:schemeClr val="tx1"/>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solidFill>
                      <a:srgbClr val="FFFFFF"/>
                    </a:solidFill>
                  </a:tcPr>
                </a:tc>
                <a:extLst>
                  <a:ext uri="{0D108BD9-81ED-4DB2-BD59-A6C34878D82A}">
                    <a16:rowId xmlns:a16="http://schemas.microsoft.com/office/drawing/2014/main" val="10001"/>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Sig. (2-tailed)</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 </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a:noFill/>
                    </a:lnR>
                    <a:lnT>
                      <a:noFill/>
                    </a:lnT>
                    <a:lnB>
                      <a:noFill/>
                    </a:lnB>
                    <a:solidFill>
                      <a:srgbClr val="FFFFFF"/>
                    </a:solidFill>
                  </a:tcPr>
                </a:tc>
                <a:tc vMerge="1">
                  <a:txBody>
                    <a:bodyPr/>
                    <a:lstStyle/>
                    <a:p>
                      <a:pPr rtl="1"/>
                      <a:endParaRPr lang="ar-SA"/>
                    </a:p>
                  </a:txBody>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2"/>
                  </a:ext>
                </a:extLst>
              </a:tr>
              <a:tr h="397599">
                <a:tc rowSpan="2">
                  <a:txBody>
                    <a:bodyPr/>
                    <a:lstStyle/>
                    <a:p>
                      <a:pPr indent="0" algn="ctr" rtl="1">
                        <a:lnSpc>
                          <a:spcPct val="150000"/>
                        </a:lnSpc>
                        <a:spcAft>
                          <a:spcPts val="0"/>
                        </a:spcAft>
                      </a:pPr>
                      <a:r>
                        <a:rPr lang="en-US" sz="1600" b="0" i="0" kern="1200" dirty="0">
                          <a:solidFill>
                            <a:sysClr val="windowText" lastClr="000000"/>
                          </a:solidFill>
                          <a:effectLst/>
                          <a:latin typeface="+mn-lt"/>
                          <a:ea typeface="+mn-ea"/>
                          <a:cs typeface="+mn-cs"/>
                        </a:rPr>
                        <a:t>professional affiliation </a:t>
                      </a:r>
                      <a:endParaRPr lang="en-US" sz="1600" dirty="0">
                        <a:solidFill>
                          <a:sysClr val="windowText" lastClr="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Pearson Correlation</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.841</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1</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3"/>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Sig. (2-tailed)</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a:noFill/>
                    </a:lnR>
                    <a:lnT>
                      <a:noFill/>
                    </a:lnT>
                    <a:lnB>
                      <a:noFill/>
                    </a:lnB>
                    <a:solidFill>
                      <a:srgbClr val="FFFFFF"/>
                    </a:solidFill>
                  </a:tcPr>
                </a:tc>
                <a:tc vMerge="1">
                  <a:txBody>
                    <a:bodyPr/>
                    <a:lstStyle/>
                    <a:p>
                      <a:pPr rtl="1"/>
                      <a:endParaRPr lang="ar-SA"/>
                    </a:p>
                  </a:txBody>
                  <a:tcPr/>
                </a:tc>
                <a:tc vMerge="1">
                  <a:txBody>
                    <a:bodyPr/>
                    <a:lstStyle/>
                    <a:p>
                      <a:pPr rtl="1"/>
                      <a:endParaRPr lang="ar-SA"/>
                    </a:p>
                  </a:txBody>
                  <a:tcPr/>
                </a:tc>
                <a:extLst>
                  <a:ext uri="{0D108BD9-81ED-4DB2-BD59-A6C34878D82A}">
                    <a16:rowId xmlns:a16="http://schemas.microsoft.com/office/drawing/2014/main" val="10004"/>
                  </a:ext>
                </a:extLst>
              </a:tr>
              <a:tr h="397599">
                <a:tc rowSpan="2">
                  <a:txBody>
                    <a:bodyPr/>
                    <a:lstStyle/>
                    <a:p>
                      <a:pPr marL="0" marR="0" lvl="0" indent="252095" algn="ctr" defTabSz="914400" rtl="1" eaLnBrk="1" fontAlgn="auto" latinLnBrk="0" hangingPunct="1">
                        <a:lnSpc>
                          <a:spcPct val="150000"/>
                        </a:lnSpc>
                        <a:spcBef>
                          <a:spcPts val="0"/>
                        </a:spcBef>
                        <a:spcAft>
                          <a:spcPts val="0"/>
                        </a:spcAft>
                        <a:buClrTx/>
                        <a:buSzTx/>
                        <a:buFontTx/>
                        <a:buNone/>
                        <a:tabLst/>
                        <a:defRPr/>
                      </a:pPr>
                      <a:r>
                        <a:rPr lang="en-US" sz="1600" b="0" kern="1200" dirty="0">
                          <a:solidFill>
                            <a:sysClr val="windowText" lastClr="000000"/>
                          </a:solidFill>
                          <a:effectLst/>
                          <a:latin typeface="Times New Roman"/>
                          <a:ea typeface="Calibri"/>
                          <a:cs typeface="Arial"/>
                        </a:rPr>
                        <a:t>Incentive System</a:t>
                      </a: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Pearson Correlation</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.840</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.901</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1</a:t>
                      </a:r>
                      <a:endParaRPr lang="en-US" sz="1600" dirty="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vMerge="1">
                  <a:txBody>
                    <a:bodyPr/>
                    <a:lstStyle/>
                    <a:p>
                      <a:pPr rtl="1"/>
                      <a:endParaRPr lang="ar-SA"/>
                    </a:p>
                  </a:txBody>
                  <a:tcPr/>
                </a:tc>
                <a:extLst>
                  <a:ext uri="{0D108BD9-81ED-4DB2-BD59-A6C34878D82A}">
                    <a16:rowId xmlns:a16="http://schemas.microsoft.com/office/drawing/2014/main" val="10005"/>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Sig. (2-tailed)</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a:noFill/>
                    </a:lnR>
                    <a:lnT>
                      <a:noFill/>
                    </a:lnT>
                    <a:lnB>
                      <a:noFill/>
                    </a:lnB>
                    <a:solidFill>
                      <a:srgbClr val="FFFFFF"/>
                    </a:solidFill>
                  </a:tcPr>
                </a:tc>
                <a:tc vMerge="1">
                  <a:txBody>
                    <a:bodyPr/>
                    <a:lstStyle/>
                    <a:p>
                      <a:pPr rtl="1"/>
                      <a:endParaRPr lang="ar-SA"/>
                    </a:p>
                  </a:txBody>
                  <a:tcPr/>
                </a:tc>
                <a:extLst>
                  <a:ext uri="{0D108BD9-81ED-4DB2-BD59-A6C34878D82A}">
                    <a16:rowId xmlns:a16="http://schemas.microsoft.com/office/drawing/2014/main" val="10006"/>
                  </a:ext>
                </a:extLst>
              </a:tr>
              <a:tr h="397599">
                <a:tc rowSpan="2">
                  <a:txBody>
                    <a:bodyPr/>
                    <a:lstStyle/>
                    <a:p>
                      <a:pPr indent="0" algn="ctr" rtl="1">
                        <a:lnSpc>
                          <a:spcPct val="150000"/>
                        </a:lnSpc>
                        <a:spcAft>
                          <a:spcPts val="0"/>
                        </a:spcAft>
                      </a:pPr>
                      <a:r>
                        <a:rPr lang="en-US" sz="1600" b="0" dirty="0">
                          <a:solidFill>
                            <a:sysClr val="windowText" lastClr="000000"/>
                          </a:solidFill>
                          <a:effectLst/>
                          <a:latin typeface="Times New Roman"/>
                          <a:ea typeface="Calibri"/>
                          <a:cs typeface="Arial"/>
                        </a:rPr>
                        <a:t>Monthly Income</a:t>
                      </a:r>
                      <a:endParaRPr lang="en-US" sz="1600" b="0" dirty="0">
                        <a:solidFill>
                          <a:sysClr val="windowText" lastClr="000000"/>
                        </a:solidFill>
                        <a:effectLst/>
                        <a:latin typeface="Times New Roman"/>
                        <a:ea typeface="Calibri"/>
                        <a:cs typeface="Traditional Arabic"/>
                      </a:endParaRPr>
                    </a:p>
                  </a:txBody>
                  <a:tcPr marL="68584" marR="68584" marT="0" marB="0">
                    <a:lnL w="12700" cap="flat" cmpd="sng" algn="ctr">
                      <a:solidFill>
                        <a:schemeClr val="tx1"/>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Pearson Correlation</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.781</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.846</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.789</a:t>
                      </a:r>
                      <a:r>
                        <a:rPr lang="en-US" sz="1600" baseline="30000">
                          <a:solidFill>
                            <a:sysClr val="windowText" lastClr="000000"/>
                          </a:solidFill>
                          <a:effectLst/>
                          <a:latin typeface="Times New Roman"/>
                          <a:ea typeface="Calibri"/>
                          <a:cs typeface="Times New Roman"/>
                        </a:rPr>
                        <a:t>**</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a:noFill/>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1</a:t>
                      </a:r>
                      <a:endParaRPr lang="en-US" sz="1600" dirty="0">
                        <a:solidFill>
                          <a:sysClr val="windowText" lastClr="000000"/>
                        </a:solidFill>
                        <a:effectLst/>
                        <a:latin typeface="Times New Roman"/>
                        <a:ea typeface="Calibri"/>
                        <a:cs typeface="Traditional Arabic"/>
                      </a:endParaRPr>
                    </a:p>
                  </a:txBody>
                  <a:tcPr marL="68584" marR="68584" marT="0" marB="0" anchor="ctr">
                    <a:lnL>
                      <a:noFill/>
                    </a:lnL>
                    <a:lnR w="12700" cap="flat" cmpd="sng" algn="ctr">
                      <a:solidFill>
                        <a:schemeClr val="tx1"/>
                      </a:solidFill>
                      <a:prstDash val="solid"/>
                      <a:round/>
                      <a:headEnd type="none" w="med" len="med"/>
                      <a:tailEnd type="none" w="med" len="med"/>
                    </a:lnR>
                    <a:lnT>
                      <a:noFill/>
                    </a:lnT>
                    <a:lnB>
                      <a:noFill/>
                    </a:lnB>
                    <a:solidFill>
                      <a:srgbClr val="FFFFFF"/>
                    </a:solidFill>
                  </a:tcPr>
                </a:tc>
                <a:extLst>
                  <a:ext uri="{0D108BD9-81ED-4DB2-BD59-A6C34878D82A}">
                    <a16:rowId xmlns:a16="http://schemas.microsoft.com/office/drawing/2014/main" val="10007"/>
                  </a:ext>
                </a:extLst>
              </a:tr>
              <a:tr h="397599">
                <a:tc vMerge="1">
                  <a:txBody>
                    <a:bodyPr/>
                    <a:lstStyle/>
                    <a:p>
                      <a:pPr rtl="1"/>
                      <a:endParaRPr lang="ar-SA"/>
                    </a:p>
                  </a:txBody>
                  <a:tcPr/>
                </a:tc>
                <a:tc>
                  <a:txBody>
                    <a:bodyPr/>
                    <a:lstStyle/>
                    <a:p>
                      <a:pPr indent="0" algn="l" rtl="0">
                        <a:lnSpc>
                          <a:spcPct val="150000"/>
                        </a:lnSpc>
                        <a:spcAft>
                          <a:spcPts val="0"/>
                        </a:spcAft>
                      </a:pPr>
                      <a:r>
                        <a:rPr lang="en-US" sz="1600">
                          <a:solidFill>
                            <a:sysClr val="windowText" lastClr="000000"/>
                          </a:solidFill>
                          <a:effectLst/>
                          <a:latin typeface="Arial"/>
                          <a:ea typeface="Calibri"/>
                          <a:cs typeface="Traditional Arabic"/>
                        </a:rPr>
                        <a:t>Sig. (2-tailed)</a:t>
                      </a:r>
                      <a:endParaRPr lang="en-US" sz="1600">
                        <a:solidFill>
                          <a:sysClr val="windowText" lastClr="000000"/>
                        </a:solidFill>
                        <a:effectLst/>
                        <a:latin typeface="Times New Roman"/>
                        <a:ea typeface="Calibri"/>
                        <a:cs typeface="Traditional Arabic"/>
                      </a:endParaRPr>
                    </a:p>
                  </a:txBody>
                  <a:tcPr marL="68584" marR="68584" marT="0" marB="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.000</a:t>
                      </a:r>
                      <a:endParaRPr lang="en-US" sz="1600" dirty="0">
                        <a:solidFill>
                          <a:sysClr val="windowText" lastClr="000000"/>
                        </a:solidFill>
                        <a:effectLst/>
                        <a:latin typeface="Times New Roman"/>
                        <a:ea typeface="Calibri"/>
                        <a:cs typeface="Traditional Arabic"/>
                      </a:endParaRPr>
                    </a:p>
                  </a:txBody>
                  <a:tcPr marL="68584" marR="68584" marT="0" marB="0" anchor="ctr">
                    <a:lnL w="19050" cap="flat" cmpd="sng" algn="ctr">
                      <a:solidFill>
                        <a:srgbClr val="000000"/>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ctr" rtl="0">
                        <a:lnSpc>
                          <a:spcPct val="150000"/>
                        </a:lnSpc>
                        <a:spcAft>
                          <a:spcPts val="0"/>
                        </a:spcAft>
                      </a:pPr>
                      <a:r>
                        <a:rPr lang="en-US" sz="1600">
                          <a:solidFill>
                            <a:sysClr val="windowText" lastClr="000000"/>
                          </a:solidFill>
                          <a:effectLst/>
                          <a:latin typeface="Times New Roman"/>
                          <a:ea typeface="Calibri"/>
                          <a:cs typeface="Times New Roman"/>
                        </a:rPr>
                        <a:t>.000</a:t>
                      </a:r>
                      <a:endParaRPr lang="en-US" sz="1600">
                        <a:solidFill>
                          <a:sysClr val="windowText" lastClr="000000"/>
                        </a:solidFill>
                        <a:effectLst/>
                        <a:latin typeface="Times New Roman"/>
                        <a:ea typeface="Calibri"/>
                        <a:cs typeface="Traditional Arabic"/>
                      </a:endParaRPr>
                    </a:p>
                  </a:txBody>
                  <a:tcPr marL="68584" marR="68584" marT="0" marB="0" anchor="ctr">
                    <a:lnL>
                      <a:noFill/>
                    </a:lnL>
                    <a:lnR>
                      <a:noFill/>
                    </a:lnR>
                    <a:lnT>
                      <a:noFill/>
                    </a:lnT>
                    <a:lnB w="12700" cap="flat" cmpd="sng" algn="ctr">
                      <a:solidFill>
                        <a:schemeClr val="tx1"/>
                      </a:solidFill>
                      <a:prstDash val="solid"/>
                      <a:round/>
                      <a:headEnd type="none" w="med" len="med"/>
                      <a:tailEnd type="none" w="med" len="med"/>
                    </a:lnB>
                    <a:solidFill>
                      <a:srgbClr val="FFFFFF"/>
                    </a:solidFill>
                  </a:tcPr>
                </a:tc>
                <a:tc>
                  <a:txBody>
                    <a:bodyPr/>
                    <a:lstStyle/>
                    <a:p>
                      <a:pPr indent="0" algn="ctr" rtl="0">
                        <a:lnSpc>
                          <a:spcPct val="150000"/>
                        </a:lnSpc>
                        <a:spcAft>
                          <a:spcPts val="0"/>
                        </a:spcAft>
                      </a:pPr>
                      <a:r>
                        <a:rPr lang="en-US" sz="1600" dirty="0">
                          <a:solidFill>
                            <a:sysClr val="windowText" lastClr="000000"/>
                          </a:solidFill>
                          <a:effectLst/>
                          <a:latin typeface="Times New Roman"/>
                          <a:ea typeface="Calibri"/>
                          <a:cs typeface="Times New Roman"/>
                        </a:rPr>
                        <a:t> </a:t>
                      </a:r>
                      <a:endParaRPr lang="en-US" sz="1600" dirty="0">
                        <a:solidFill>
                          <a:sysClr val="windowText" lastClr="000000"/>
                        </a:solidFill>
                        <a:effectLst/>
                        <a:latin typeface="Times New Roman"/>
                        <a:ea typeface="Calibri"/>
                        <a:cs typeface="Traditional Arabic"/>
                      </a:endParaRPr>
                    </a:p>
                  </a:txBody>
                  <a:tcPr marL="68584" marR="68584" marT="0" marB="0">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42522964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023D9-EBFC-C057-4536-25A2A24EBFA3}"/>
            </a:ext>
          </a:extLst>
        </p:cNvPr>
        <p:cNvGrpSpPr/>
        <p:nvPr/>
      </p:nvGrpSpPr>
      <p:grpSpPr>
        <a:xfrm>
          <a:off x="0" y="0"/>
          <a:ext cx="0" cy="0"/>
          <a:chOff x="0" y="0"/>
          <a:chExt cx="0" cy="0"/>
        </a:xfrm>
      </p:grpSpPr>
      <p:pic>
        <p:nvPicPr>
          <p:cNvPr id="6" name="Graphic 21">
            <a:extLst>
              <a:ext uri="{FF2B5EF4-FFF2-40B4-BE49-F238E27FC236}">
                <a16:creationId xmlns:a16="http://schemas.microsoft.com/office/drawing/2014/main" id="{57A5B85E-28FF-7DC2-F7D5-7EC71BC4CD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8" name="TextBox 7">
            <a:extLst>
              <a:ext uri="{FF2B5EF4-FFF2-40B4-BE49-F238E27FC236}">
                <a16:creationId xmlns:a16="http://schemas.microsoft.com/office/drawing/2014/main" id="{1E60F2F7-B39B-455D-A871-4A0A8339F67F}"/>
              </a:ext>
            </a:extLst>
          </p:cNvPr>
          <p:cNvSpPr txBox="1"/>
          <p:nvPr/>
        </p:nvSpPr>
        <p:spPr>
          <a:xfrm>
            <a:off x="2212197" y="1435656"/>
            <a:ext cx="9034300" cy="568745"/>
          </a:xfrm>
          <a:prstGeom prst="rect">
            <a:avLst/>
          </a:prstGeom>
          <a:noFill/>
        </p:spPr>
        <p:txBody>
          <a:bodyPr wrap="square">
            <a:spAutoFit/>
          </a:bodyPr>
          <a:lstStyle/>
          <a:p>
            <a:pPr algn="just">
              <a:lnSpc>
                <a:spcPct val="200000"/>
              </a:lnSpc>
            </a:pPr>
            <a:endParaRPr lang="en-US" b="0" i="0" dirty="0">
              <a:effectLst/>
              <a:latin typeface="Inter"/>
            </a:endParaRPr>
          </a:p>
        </p:txBody>
      </p:sp>
      <p:sp>
        <p:nvSpPr>
          <p:cNvPr id="2" name="TextBox 1">
            <a:extLst>
              <a:ext uri="{FF2B5EF4-FFF2-40B4-BE49-F238E27FC236}">
                <a16:creationId xmlns:a16="http://schemas.microsoft.com/office/drawing/2014/main" id="{B55198D3-C0B7-F8EF-DC7F-F205196E8565}"/>
              </a:ext>
            </a:extLst>
          </p:cNvPr>
          <p:cNvSpPr txBox="1"/>
          <p:nvPr/>
        </p:nvSpPr>
        <p:spPr>
          <a:xfrm>
            <a:off x="674557" y="1524515"/>
            <a:ext cx="11227491" cy="4236224"/>
          </a:xfrm>
          <a:prstGeom prst="rect">
            <a:avLst/>
          </a:prstGeom>
          <a:noFill/>
        </p:spPr>
        <p:txBody>
          <a:bodyPr wrap="square">
            <a:spAutoFit/>
          </a:bodyPr>
          <a:lstStyle/>
          <a:p>
            <a:pPr>
              <a:lnSpc>
                <a:spcPct val="150000"/>
              </a:lnSpc>
            </a:pPr>
            <a:r>
              <a:rPr lang="en-US" sz="2400" b="1" dirty="0"/>
              <a:t>E) Linear Regression analysis</a:t>
            </a:r>
          </a:p>
          <a:p>
            <a:pPr marL="342900" indent="-342900" algn="just">
              <a:lnSpc>
                <a:spcPct val="200000"/>
              </a:lnSpc>
              <a:buFont typeface="Arial" panose="020B0604020202020204" pitchFamily="34" charset="0"/>
              <a:buChar char="•"/>
            </a:pPr>
            <a:r>
              <a:rPr lang="en-US" sz="2400" b="1" i="0" dirty="0">
                <a:effectLst/>
              </a:rPr>
              <a:t>The causal relationship between the variables</a:t>
            </a:r>
          </a:p>
          <a:p>
            <a:pPr marL="342900" indent="-342900" algn="just">
              <a:lnSpc>
                <a:spcPct val="200000"/>
              </a:lnSpc>
              <a:buFont typeface="Arial" panose="020B0604020202020204" pitchFamily="34" charset="0"/>
              <a:buChar char="•"/>
            </a:pPr>
            <a:r>
              <a:rPr lang="en-US" sz="2400" b="1" i="0" dirty="0">
                <a:effectLst/>
              </a:rPr>
              <a:t>The dependent variable and the dependent variable (or variables).</a:t>
            </a:r>
          </a:p>
          <a:p>
            <a:pPr marL="342900" indent="-342900" algn="just">
              <a:lnSpc>
                <a:spcPct val="200000"/>
              </a:lnSpc>
              <a:buFont typeface="Arial" panose="020B0604020202020204" pitchFamily="34" charset="0"/>
              <a:buChar char="•"/>
            </a:pPr>
            <a:r>
              <a:rPr lang="en-US" sz="2400" b="1" i="0" dirty="0">
                <a:effectLst/>
              </a:rPr>
              <a:t>Simple linear regression: Y = a + b X + u</a:t>
            </a:r>
          </a:p>
          <a:p>
            <a:pPr marL="342900" indent="-342900" algn="just">
              <a:lnSpc>
                <a:spcPct val="200000"/>
              </a:lnSpc>
              <a:buFont typeface="Arial" panose="020B0604020202020204" pitchFamily="34" charset="0"/>
              <a:buChar char="•"/>
            </a:pPr>
            <a:r>
              <a:rPr lang="en-US" sz="2400" b="1" i="0" dirty="0">
                <a:effectLst/>
              </a:rPr>
              <a:t>Multiple linear regression:</a:t>
            </a:r>
          </a:p>
          <a:p>
            <a:pPr marL="342900" indent="-342900" algn="just">
              <a:lnSpc>
                <a:spcPct val="200000"/>
              </a:lnSpc>
              <a:buFont typeface="Arial" panose="020B0604020202020204" pitchFamily="34" charset="0"/>
              <a:buChar char="•"/>
            </a:pPr>
            <a:r>
              <a:rPr lang="en-US" sz="2400" b="1" i="0" dirty="0">
                <a:effectLst/>
              </a:rPr>
              <a:t>Y = a + b1X1 + b2X2 + b3X3 + .... + </a:t>
            </a:r>
            <a:r>
              <a:rPr lang="en-US" sz="2400" b="1" i="0" dirty="0" err="1">
                <a:effectLst/>
              </a:rPr>
              <a:t>bnXn</a:t>
            </a:r>
            <a:r>
              <a:rPr lang="en-US" sz="2400" b="1" i="0" dirty="0">
                <a:effectLst/>
              </a:rPr>
              <a:t> + u</a:t>
            </a:r>
          </a:p>
        </p:txBody>
      </p:sp>
      <p:sp>
        <p:nvSpPr>
          <p:cNvPr id="3" name="TextBox 2">
            <a:extLst>
              <a:ext uri="{FF2B5EF4-FFF2-40B4-BE49-F238E27FC236}">
                <a16:creationId xmlns:a16="http://schemas.microsoft.com/office/drawing/2014/main" id="{9AA1DABF-77AD-0A24-B160-941142E5F663}"/>
              </a:ext>
            </a:extLst>
          </p:cNvPr>
          <p:cNvSpPr txBox="1"/>
          <p:nvPr/>
        </p:nvSpPr>
        <p:spPr>
          <a:xfrm>
            <a:off x="1964350" y="641413"/>
            <a:ext cx="7667420" cy="584775"/>
          </a:xfrm>
          <a:prstGeom prst="rect">
            <a:avLst/>
          </a:prstGeom>
          <a:noFill/>
        </p:spPr>
        <p:txBody>
          <a:bodyPr wrap="none" rtlCol="0">
            <a:spAutoFit/>
          </a:bodyPr>
          <a:lstStyle/>
          <a:p>
            <a:r>
              <a:rPr lang="en-US" sz="3200" b="1" i="0" dirty="0">
                <a:solidFill>
                  <a:srgbClr val="00B0F0"/>
                </a:solidFill>
                <a:effectLst/>
              </a:rPr>
              <a:t>View and analyze data using SPSS Software</a:t>
            </a:r>
            <a:r>
              <a:rPr lang="en-US" sz="3200" b="1" dirty="0">
                <a:solidFill>
                  <a:srgbClr val="00B0F0"/>
                </a:solidFill>
                <a:cs typeface="Times New Roman" pitchFamily="18" charset="0"/>
              </a:rPr>
              <a:t>  </a:t>
            </a:r>
          </a:p>
        </p:txBody>
      </p:sp>
    </p:spTree>
    <p:extLst>
      <p:ext uri="{BB962C8B-B14F-4D97-AF65-F5344CB8AC3E}">
        <p14:creationId xmlns:p14="http://schemas.microsoft.com/office/powerpoint/2010/main" val="276510933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794" y="38865"/>
            <a:ext cx="12192000" cy="6843775"/>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9100"/>
    </mc:Choice>
    <mc:Fallback xmlns="">
      <p:transition spd="slow" advTm="1091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68DB3C4-5C3D-4498-8D75-0036334CC2EB}">
  <ds:schemaRefs>
    <ds:schemaRef ds:uri="http://schemas.microsoft.com/sharepoint/v3/contenttype/forms"/>
  </ds:schemaRefs>
</ds:datastoreItem>
</file>

<file path=customXml/itemProps2.xml><?xml version="1.0" encoding="utf-8"?>
<ds:datastoreItem xmlns:ds="http://schemas.openxmlformats.org/officeDocument/2006/customXml" ds:itemID="{971A7020-8BDB-4EFB-AC18-DD3860D03B3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D545394-9EEE-42D7-AAAC-3EE4E7836DBB}">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3127</TotalTime>
  <Words>1818</Words>
  <Application>Microsoft Office PowerPoint</Application>
  <PresentationFormat>Widescreen</PresentationFormat>
  <Paragraphs>391</Paragraphs>
  <Slides>38</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38</vt:i4>
      </vt:variant>
    </vt:vector>
  </HeadingPairs>
  <TitlesOfParts>
    <vt:vector size="48" baseType="lpstr">
      <vt:lpstr>Arial</vt:lpstr>
      <vt:lpstr>Calibri</vt:lpstr>
      <vt:lpstr>Calibri Light</vt:lpstr>
      <vt:lpstr>Inter</vt:lpstr>
      <vt:lpstr>Roboto</vt:lpstr>
      <vt:lpstr>Simplified Arabic</vt:lpstr>
      <vt:lpstr>Tajawal Medium</vt:lpstr>
      <vt:lpstr>Times New Roman</vt:lpstr>
      <vt:lpstr>Wingdings</vt:lpstr>
      <vt:lpstr>Office Theme</vt:lpstr>
      <vt:lpstr>PowerPoint Presentation</vt:lpstr>
      <vt:lpstr>PowerPoint Presentation</vt:lpstr>
      <vt:lpstr>PowerPoint Presentation</vt:lpstr>
      <vt:lpstr>PowerPoint Presentation</vt:lpstr>
      <vt:lpstr>Contents</vt:lpstr>
      <vt:lpstr>Contents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Usama Badawi</cp:lastModifiedBy>
  <cp:revision>41</cp:revision>
  <dcterms:created xsi:type="dcterms:W3CDTF">2023-04-29T09:08:00Z</dcterms:created>
  <dcterms:modified xsi:type="dcterms:W3CDTF">2024-02-26T19:04:37Z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