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49"/>
  </p:notesMasterIdLst>
  <p:sldIdLst>
    <p:sldId id="480" r:id="rId3"/>
    <p:sldId id="276" r:id="rId4"/>
    <p:sldId id="807" r:id="rId5"/>
    <p:sldId id="808" r:id="rId6"/>
    <p:sldId id="809" r:id="rId7"/>
    <p:sldId id="810" r:id="rId8"/>
    <p:sldId id="811" r:id="rId9"/>
    <p:sldId id="812" r:id="rId10"/>
    <p:sldId id="813" r:id="rId11"/>
    <p:sldId id="814" r:id="rId12"/>
    <p:sldId id="815" r:id="rId13"/>
    <p:sldId id="816" r:id="rId14"/>
    <p:sldId id="817" r:id="rId15"/>
    <p:sldId id="818" r:id="rId16"/>
    <p:sldId id="819" r:id="rId17"/>
    <p:sldId id="820" r:id="rId18"/>
    <p:sldId id="821" r:id="rId19"/>
    <p:sldId id="822" r:id="rId20"/>
    <p:sldId id="823" r:id="rId21"/>
    <p:sldId id="824" r:id="rId22"/>
    <p:sldId id="825" r:id="rId23"/>
    <p:sldId id="826" r:id="rId24"/>
    <p:sldId id="827" r:id="rId25"/>
    <p:sldId id="828" r:id="rId26"/>
    <p:sldId id="829" r:id="rId27"/>
    <p:sldId id="830" r:id="rId28"/>
    <p:sldId id="831" r:id="rId29"/>
    <p:sldId id="832" r:id="rId30"/>
    <p:sldId id="833" r:id="rId31"/>
    <p:sldId id="834" r:id="rId32"/>
    <p:sldId id="835" r:id="rId33"/>
    <p:sldId id="836" r:id="rId34"/>
    <p:sldId id="837" r:id="rId35"/>
    <p:sldId id="838" r:id="rId36"/>
    <p:sldId id="839" r:id="rId37"/>
    <p:sldId id="840" r:id="rId38"/>
    <p:sldId id="841" r:id="rId39"/>
    <p:sldId id="842" r:id="rId40"/>
    <p:sldId id="843" r:id="rId41"/>
    <p:sldId id="844" r:id="rId42"/>
    <p:sldId id="845" r:id="rId43"/>
    <p:sldId id="846" r:id="rId44"/>
    <p:sldId id="847" r:id="rId45"/>
    <p:sldId id="848" r:id="rId46"/>
    <p:sldId id="849"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807"/>
            <p14:sldId id="808"/>
            <p14:sldId id="809"/>
            <p14:sldId id="810"/>
            <p14:sldId id="811"/>
            <p14:sldId id="812"/>
            <p14:sldId id="813"/>
            <p14:sldId id="814"/>
            <p14:sldId id="815"/>
            <p14:sldId id="816"/>
            <p14:sldId id="817"/>
            <p14:sldId id="818"/>
            <p14:sldId id="819"/>
            <p14:sldId id="820"/>
            <p14:sldId id="821"/>
            <p14:sldId id="822"/>
            <p14:sldId id="823"/>
            <p14:sldId id="824"/>
            <p14:sldId id="825"/>
            <p14:sldId id="826"/>
            <p14:sldId id="827"/>
            <p14:sldId id="828"/>
            <p14:sldId id="829"/>
            <p14:sldId id="830"/>
            <p14:sldId id="831"/>
            <p14:sldId id="832"/>
            <p14:sldId id="833"/>
            <p14:sldId id="834"/>
            <p14:sldId id="835"/>
            <p14:sldId id="836"/>
            <p14:sldId id="837"/>
            <p14:sldId id="838"/>
            <p14:sldId id="839"/>
            <p14:sldId id="840"/>
            <p14:sldId id="841"/>
            <p14:sldId id="842"/>
            <p14:sldId id="843"/>
            <p14:sldId id="844"/>
            <p14:sldId id="845"/>
            <p14:sldId id="846"/>
            <p14:sldId id="847"/>
            <p14:sldId id="848"/>
            <p14:sldId id="84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05456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83433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784473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357935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058835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36774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58272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11173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71287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479254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268300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05181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904715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13993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09549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24975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705685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16402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47459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617882339"/>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55140" y="2294434"/>
            <a:ext cx="6182526"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Risk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7</a:t>
            </a:r>
          </a:p>
        </p:txBody>
      </p:sp>
      <p:sp>
        <p:nvSpPr>
          <p:cNvPr id="46" name="TextBox 45"/>
          <p:cNvSpPr txBox="1"/>
          <p:nvPr/>
        </p:nvSpPr>
        <p:spPr>
          <a:xfrm>
            <a:off x="329269" y="5104240"/>
            <a:ext cx="283603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PMG 510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Project Risk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Lecture Outlines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a:extLst>
              <a:ext uri="{FF2B5EF4-FFF2-40B4-BE49-F238E27FC236}">
                <a16:creationId xmlns:a16="http://schemas.microsoft.com/office/drawing/2014/main" id="{17C663D9-DEE9-1D71-ECB6-ADA93623176A}"/>
              </a:ext>
            </a:extLst>
          </p:cNvPr>
          <p:cNvSpPr txBox="1">
            <a:spLocks/>
          </p:cNvSpPr>
          <p:nvPr/>
        </p:nvSpPr>
        <p:spPr>
          <a:xfrm>
            <a:off x="2098840" y="1828800"/>
            <a:ext cx="8267449" cy="389561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Importance of insurance</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Types of insurance cover</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Evaluation of insurance needs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Purchase of insurance</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Captive insurance companies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Business continuity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effectLst/>
              <a:uLnTx/>
              <a:uFillTx/>
              <a:latin typeface="Calibri Light" panose="020F0302020204030204"/>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9" name="TextBox 8">
            <a:extLst>
              <a:ext uri="{FF2B5EF4-FFF2-40B4-BE49-F238E27FC236}">
                <a16:creationId xmlns:a16="http://schemas.microsoft.com/office/drawing/2014/main" id="{E2A9A18D-999D-F7DD-A0B7-5CFF28983AD2}"/>
              </a:ext>
            </a:extLst>
          </p:cNvPr>
          <p:cNvSpPr txBox="1"/>
          <p:nvPr/>
        </p:nvSpPr>
        <p:spPr>
          <a:xfrm>
            <a:off x="1226814" y="2681289"/>
            <a:ext cx="9902229" cy="317009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 contracts can require the insurance company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pay for losses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suffered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directly by the insured. </a:t>
            </a:r>
            <a:endParaRPr kumimoji="0" lang="ar-EG"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is first-party insurance and includes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property damage insurance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endParaRPr kumimoji="0" lang="ar-EG"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Other types of insurance contract the insurance company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pay compensation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other parties if they have been injured or suffer loss because of the activities of the insured. </a:t>
            </a:r>
            <a:endParaRPr kumimoji="0" lang="ar-EG"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is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third-party insurance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includes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motor third-party and public/general liability.</a:t>
            </a:r>
            <a:endParaRPr kumimoji="0" lang="en-US" sz="2000" b="1" i="0"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6010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8" name="TextBox 7">
            <a:extLst>
              <a:ext uri="{FF2B5EF4-FFF2-40B4-BE49-F238E27FC236}">
                <a16:creationId xmlns:a16="http://schemas.microsoft.com/office/drawing/2014/main" id="{2A579BB5-D3A7-979C-D3E1-DD7EAE25B9D0}"/>
              </a:ext>
            </a:extLst>
          </p:cNvPr>
          <p:cNvSpPr txBox="1"/>
          <p:nvPr/>
        </p:nvSpPr>
        <p:spPr>
          <a:xfrm>
            <a:off x="1013791" y="2686149"/>
            <a:ext cx="10164417" cy="255454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 contracts are contracts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utmost good faith.</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This means 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insured party is required to disclose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all information relevant to the insurance contract.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If this information has not been disclosed, the insurance company 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underwriter has the right to refuse to continue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provide insurance cover and may refuse to pay any claims that have arisen.</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748921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9" name="TextBox 8">
            <a:extLst>
              <a:ext uri="{FF2B5EF4-FFF2-40B4-BE49-F238E27FC236}">
                <a16:creationId xmlns:a16="http://schemas.microsoft.com/office/drawing/2014/main" id="{77929921-D334-77B8-4A71-B0591A66C042}"/>
              </a:ext>
            </a:extLst>
          </p:cNvPr>
          <p:cNvSpPr txBox="1"/>
          <p:nvPr/>
        </p:nvSpPr>
        <p:spPr>
          <a:xfrm>
            <a:off x="894549" y="2426356"/>
            <a:ext cx="10402901" cy="347787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are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advantages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disadvantages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associated with the use of insurance as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transfer mechanism.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advantages are: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provides indemnity against an expected loss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can reduce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uncertainty regarding hazard events that may occur</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can provide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economic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benefits to the insured, because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loss may be greater than the insurance premium.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Finally, insurance can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provide access to specialist services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part of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 premium.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These services may include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advice on loss control.</a:t>
            </a:r>
            <a:endParaRPr kumimoji="0" lang="en-US" sz="2000" b="1" i="0"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412562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8" name="TextBox 7">
            <a:extLst>
              <a:ext uri="{FF2B5EF4-FFF2-40B4-BE49-F238E27FC236}">
                <a16:creationId xmlns:a16="http://schemas.microsoft.com/office/drawing/2014/main" id="{3F75E464-DA36-7355-CAA9-618934495A55}"/>
              </a:ext>
            </a:extLst>
          </p:cNvPr>
          <p:cNvSpPr txBox="1"/>
          <p:nvPr/>
        </p:nvSpPr>
        <p:spPr>
          <a:xfrm>
            <a:off x="1152390" y="2635500"/>
            <a:ext cx="10164417"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disadvantages: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Include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delays often experienced in obtaining settlement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an insurance claim and the difficulties that can arise in quantifying the financial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costs associated with the loss.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may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 disputes regarding the extent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the cover that has been purchased and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exact terms and conditions of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insurance contract.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Finally, the insured may have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difficulty in deciding the limit of indemnity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is appropriate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liability exposures.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may result in under-insurance and the subsequent failure to have claims paid in full.</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702898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9" name="TextBox 8">
            <a:extLst>
              <a:ext uri="{FF2B5EF4-FFF2-40B4-BE49-F238E27FC236}">
                <a16:creationId xmlns:a16="http://schemas.microsoft.com/office/drawing/2014/main" id="{20CC75A5-A9AD-7468-EAD2-A77134101542}"/>
              </a:ext>
            </a:extLst>
          </p:cNvPr>
          <p:cNvSpPr txBox="1"/>
          <p:nvPr/>
        </p:nvSpPr>
        <p:spPr>
          <a:xfrm>
            <a:off x="1013791" y="2925757"/>
            <a:ext cx="10164417" cy="1631216"/>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There are alternatives to insurance when an organization </a:t>
            </a:r>
            <a:r>
              <a:rPr lang="en-US" sz="2000" b="1" u="sng" dirty="0">
                <a:solidFill>
                  <a:prstClr val="black"/>
                </a:solidFill>
                <a:latin typeface="Times New Roman" panose="02020603050405020304" pitchFamily="18" charset="0"/>
                <a:cs typeface="Times New Roman" panose="02020603050405020304" pitchFamily="18" charset="0"/>
              </a:rPr>
              <a:t>wishes to transfer the financial impact of a hazard event.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Alternatives to insurance are sometimes referred to </a:t>
            </a:r>
            <a:r>
              <a:rPr lang="en-US" sz="2000" b="1" u="sng" dirty="0">
                <a:solidFill>
                  <a:prstClr val="black"/>
                </a:solidFill>
                <a:latin typeface="Times New Roman" panose="02020603050405020304" pitchFamily="18" charset="0"/>
                <a:cs typeface="Times New Roman" panose="02020603050405020304" pitchFamily="18" charset="0"/>
              </a:rPr>
              <a:t>as alternative risk transfer or alternative risk financing techniques. </a:t>
            </a:r>
          </a:p>
        </p:txBody>
      </p:sp>
    </p:spTree>
    <p:extLst>
      <p:ext uri="{BB962C8B-B14F-4D97-AF65-F5344CB8AC3E}">
        <p14:creationId xmlns:p14="http://schemas.microsoft.com/office/powerpoint/2010/main" val="1470434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8" name="TextBox 7">
            <a:extLst>
              <a:ext uri="{FF2B5EF4-FFF2-40B4-BE49-F238E27FC236}">
                <a16:creationId xmlns:a16="http://schemas.microsoft.com/office/drawing/2014/main" id="{EF0084B9-C9F2-D3B4-C278-9F77290E296B}"/>
              </a:ext>
            </a:extLst>
          </p:cNvPr>
          <p:cNvSpPr txBox="1"/>
          <p:nvPr/>
        </p:nvSpPr>
        <p:spPr>
          <a:xfrm>
            <a:off x="1013791" y="2626879"/>
            <a:ext cx="10164417"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financing options available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an organization include: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conventional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insurance;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contractual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transfer of risk;</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captive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insurance companies;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pooling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of risks in mutual insurance companies;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derivatives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other financial instruments;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alternative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finance </a:t>
            </a:r>
            <a:r>
              <a:rPr kumimoji="0" lang="en-US" sz="2000" b="1" i="0" u="none"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mechanisms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single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premium insurance bonds.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368180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9" name="TextBox 8">
            <a:extLst>
              <a:ext uri="{FF2B5EF4-FFF2-40B4-BE49-F238E27FC236}">
                <a16:creationId xmlns:a16="http://schemas.microsoft.com/office/drawing/2014/main" id="{F071DE90-C6E0-D53E-F2BD-CB215894FE13}"/>
              </a:ext>
            </a:extLst>
          </p:cNvPr>
          <p:cNvSpPr txBox="1"/>
          <p:nvPr/>
        </p:nvSpPr>
        <p:spPr>
          <a:xfrm>
            <a:off x="1152390" y="2745143"/>
            <a:ext cx="10217426" cy="255454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retention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may be achieved by accepting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large excess or deductible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 an insurance policy, deciding not to insure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certain risk exposure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(self-insurance) or setting up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captive insurance company</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 number of organizations with similar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exposures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may decide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set up a joint captive insurance company.</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is often referred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risk pooling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or the establishment of a mutual insurance company.</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110896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8" name="TextBox 7">
            <a:extLst>
              <a:ext uri="{FF2B5EF4-FFF2-40B4-BE49-F238E27FC236}">
                <a16:creationId xmlns:a16="http://schemas.microsoft.com/office/drawing/2014/main" id="{426D0EE4-459E-039C-6D62-FBDD64CC7824}"/>
              </a:ext>
            </a:extLst>
          </p:cNvPr>
          <p:cNvSpPr txBox="1"/>
          <p:nvPr/>
        </p:nvSpPr>
        <p:spPr>
          <a:xfrm>
            <a:off x="942308" y="2617830"/>
            <a:ext cx="10007118" cy="317009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is a risk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transfer</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or risk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sharing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response. It represents an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after-the-event cost containment response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a risk.</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is most important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low-probability/ high-impact risks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such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destruction of assets or the payment of liability costs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well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repairing assets,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 is available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the cost of implementing disaster recovery plans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continuity plans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Insurance can also be purchased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cover the increased cost of operation.</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229312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9" name="TextBox 8">
            <a:extLst>
              <a:ext uri="{FF2B5EF4-FFF2-40B4-BE49-F238E27FC236}">
                <a16:creationId xmlns:a16="http://schemas.microsoft.com/office/drawing/2014/main" id="{C525A020-1956-D0B9-B550-09E5F89C4B4F}"/>
              </a:ext>
            </a:extLst>
          </p:cNvPr>
          <p:cNvSpPr txBox="1"/>
          <p:nvPr/>
        </p:nvSpPr>
        <p:spPr>
          <a:xfrm>
            <a:off x="1092441" y="2810272"/>
            <a:ext cx="10007118" cy="2554545"/>
          </a:xfrm>
          <a:prstGeom prst="rect">
            <a:avLst/>
          </a:prstGeom>
          <a:solidFill>
            <a:sysClr val="window" lastClr="FFFFFF">
              <a:lumMod val="75000"/>
            </a:sysClr>
          </a:solid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Chicago Fire of 1871</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At about 9 o’clock on the night of 8 October 1871, a fire started in a cowshed behind a Chicago home. It had been an unusually dry summer and the flames jumped quickly from house to house, then from street to street. The blaze raced along from the south-west to the north-east, enveloping the business district. Then the lumber capital of the world, Chicago was a city built primarily of wood.</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Chicago’s business district was indeed impressive. With the development of the railroad and the economic boom that followed the American Civil War (1861–65), the city thrived.</a:t>
            </a:r>
          </a:p>
        </p:txBody>
      </p:sp>
    </p:spTree>
    <p:extLst>
      <p:ext uri="{BB962C8B-B14F-4D97-AF65-F5344CB8AC3E}">
        <p14:creationId xmlns:p14="http://schemas.microsoft.com/office/powerpoint/2010/main" val="2561838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8" name="TextBox 7">
            <a:extLst>
              <a:ext uri="{FF2B5EF4-FFF2-40B4-BE49-F238E27FC236}">
                <a16:creationId xmlns:a16="http://schemas.microsoft.com/office/drawing/2014/main" id="{F39D0F46-3E69-9A0C-3B0F-26A957DE17CE}"/>
              </a:ext>
            </a:extLst>
          </p:cNvPr>
          <p:cNvSpPr txBox="1"/>
          <p:nvPr/>
        </p:nvSpPr>
        <p:spPr>
          <a:xfrm>
            <a:off x="1013791" y="2680216"/>
            <a:ext cx="10164417" cy="3170099"/>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But the fire raged through four square miles of the metropolis; it demolished factories, stores,  railroad depots, hotels, theatres and banks.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Flames burned ships in the Chicago River and consumed nearly all the city’s publishing and printing. In the end, property damage totaled $192 million. Nearly 300 people died in the blaze and 100,000 were made homeless.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rebuilding of Chicago was a tremendous endeavor. Insurance companies in the United States and Europe rose to the occasion, producing the sums they were obliged to pay for the damages. </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439928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Importance of insurance</a:t>
            </a:r>
          </a:p>
        </p:txBody>
      </p:sp>
      <p:sp>
        <p:nvSpPr>
          <p:cNvPr id="9" name="TextBox 8">
            <a:extLst>
              <a:ext uri="{FF2B5EF4-FFF2-40B4-BE49-F238E27FC236}">
                <a16:creationId xmlns:a16="http://schemas.microsoft.com/office/drawing/2014/main" id="{1D55DCD6-44EA-B427-FADE-17864D233485}"/>
              </a:ext>
            </a:extLst>
          </p:cNvPr>
          <p:cNvSpPr txBox="1"/>
          <p:nvPr/>
        </p:nvSpPr>
        <p:spPr>
          <a:xfrm>
            <a:off x="942308" y="3242432"/>
            <a:ext cx="10164417" cy="1631216"/>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Cities in the United States and abroad sent $5 million in relief funds,  and thousands of donated books replenished Chicago’s libraries.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Before long Chicago began to attract entrepreneurs, businessmen and well-known architects, who found ways to profit from the reconstruction efforts.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78851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insurance cover</a:t>
            </a:r>
          </a:p>
        </p:txBody>
      </p:sp>
      <p:sp>
        <p:nvSpPr>
          <p:cNvPr id="8" name="TextBox 7">
            <a:extLst>
              <a:ext uri="{FF2B5EF4-FFF2-40B4-BE49-F238E27FC236}">
                <a16:creationId xmlns:a16="http://schemas.microsoft.com/office/drawing/2014/main" id="{73E5C7EA-8097-3765-C4B0-34E9DB8246F2}"/>
              </a:ext>
            </a:extLst>
          </p:cNvPr>
          <p:cNvSpPr txBox="1"/>
          <p:nvPr/>
        </p:nvSpPr>
        <p:spPr>
          <a:xfrm>
            <a:off x="1013791" y="2810272"/>
            <a:ext cx="10164417" cy="255454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Generally speaking, there are three reasons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why an organization will wish to purchase insurance cover.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summary,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reasons for buying insurance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are as follows: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Mandatory legal and contractual obligations;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Balance sheet/profit and loss protection;</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Employee benefit/protection of employee assets.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0839805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insurance cover</a:t>
            </a:r>
          </a:p>
        </p:txBody>
      </p:sp>
      <p:sp>
        <p:nvSpPr>
          <p:cNvPr id="9" name="TextBox 8">
            <a:extLst>
              <a:ext uri="{FF2B5EF4-FFF2-40B4-BE49-F238E27FC236}">
                <a16:creationId xmlns:a16="http://schemas.microsoft.com/office/drawing/2014/main" id="{B9C0F93D-BD21-C0CF-25FD-99D3F44974F7}"/>
              </a:ext>
            </a:extLst>
          </p:cNvPr>
          <p:cNvSpPr txBox="1"/>
          <p:nvPr/>
        </p:nvSpPr>
        <p:spPr>
          <a:xfrm>
            <a:off x="848167" y="2698228"/>
            <a:ext cx="10495666"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 most cases, </a:t>
            </a:r>
            <a:r>
              <a:rPr lang="en-US" sz="2000" b="1" u="sng" dirty="0">
                <a:solidFill>
                  <a:prstClr val="black"/>
                </a:solidFill>
                <a:latin typeface="Times New Roman" panose="02020603050405020304" pitchFamily="18" charset="0"/>
                <a:cs typeface="Times New Roman" panose="02020603050405020304" pitchFamily="18" charset="0"/>
              </a:rPr>
              <a:t>the purchase of insurance is not compulsory</a:t>
            </a:r>
            <a:r>
              <a:rPr lang="en-US" sz="2000" dirty="0">
                <a:solidFill>
                  <a:prstClr val="black"/>
                </a:solidFill>
                <a:latin typeface="Times New Roman" panose="02020603050405020304" pitchFamily="18" charset="0"/>
                <a:cs typeface="Times New Roman" panose="02020603050405020304" pitchFamily="18" charset="0"/>
              </a:rPr>
              <a:t>. However, most </a:t>
            </a:r>
            <a:r>
              <a:rPr lang="en-US" sz="2000" b="1" dirty="0">
                <a:solidFill>
                  <a:prstClr val="black"/>
                </a:solidFill>
                <a:latin typeface="Times New Roman" panose="02020603050405020304" pitchFamily="18" charset="0"/>
                <a:cs typeface="Times New Roman" panose="02020603050405020304" pitchFamily="18" charset="0"/>
              </a:rPr>
              <a:t>countries</a:t>
            </a:r>
            <a:r>
              <a:rPr lang="en-US" sz="2000" dirty="0">
                <a:solidFill>
                  <a:prstClr val="black"/>
                </a:solidFill>
                <a:latin typeface="Times New Roman" panose="02020603050405020304" pitchFamily="18" charset="0"/>
                <a:cs typeface="Times New Roman" panose="02020603050405020304" pitchFamily="18" charset="0"/>
              </a:rPr>
              <a:t> make </a:t>
            </a:r>
            <a:r>
              <a:rPr lang="en-US" sz="2000" b="1" u="sng" dirty="0">
                <a:solidFill>
                  <a:prstClr val="black"/>
                </a:solidFill>
                <a:latin typeface="Times New Roman" panose="02020603050405020304" pitchFamily="18" charset="0"/>
                <a:cs typeface="Times New Roman" panose="02020603050405020304" pitchFamily="18" charset="0"/>
              </a:rPr>
              <a:t>the purchase of insurance compulsory in certain circumstances.</a:t>
            </a:r>
          </a:p>
          <a:p>
            <a:pPr marL="285750" indent="-285750" algn="just">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Typically, these are the liability classes, including insurance cover to </a:t>
            </a:r>
            <a:r>
              <a:rPr lang="en-US" sz="2000" b="1" u="sng" dirty="0">
                <a:solidFill>
                  <a:prstClr val="black"/>
                </a:solidFill>
                <a:latin typeface="Times New Roman" panose="02020603050405020304" pitchFamily="18" charset="0"/>
                <a:cs typeface="Times New Roman" panose="02020603050405020304" pitchFamily="18" charset="0"/>
              </a:rPr>
              <a:t>compensate injured employees and for the parties involved in road accidents</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Apart </a:t>
            </a:r>
            <a:r>
              <a:rPr lang="en-US" sz="2000" b="1" u="sng" dirty="0">
                <a:solidFill>
                  <a:prstClr val="black"/>
                </a:solidFill>
                <a:latin typeface="Times New Roman" panose="02020603050405020304" pitchFamily="18" charset="0"/>
                <a:cs typeface="Times New Roman" panose="02020603050405020304" pitchFamily="18" charset="0"/>
              </a:rPr>
              <a:t>from the compulsory classes</a:t>
            </a:r>
            <a:r>
              <a:rPr lang="en-US" sz="2000" dirty="0">
                <a:solidFill>
                  <a:prstClr val="black"/>
                </a:solidFill>
                <a:latin typeface="Times New Roman" panose="02020603050405020304" pitchFamily="18" charset="0"/>
                <a:cs typeface="Times New Roman" panose="02020603050405020304" pitchFamily="18" charset="0"/>
              </a:rPr>
              <a:t>, organizations can decide whether to purchase insurance. This decision will be based on </a:t>
            </a:r>
            <a:r>
              <a:rPr lang="en-US" sz="2000" b="1" u="sng" dirty="0">
                <a:solidFill>
                  <a:prstClr val="black"/>
                </a:solidFill>
                <a:latin typeface="Times New Roman" panose="02020603050405020304" pitchFamily="18" charset="0"/>
                <a:cs typeface="Times New Roman" panose="02020603050405020304" pitchFamily="18" charset="0"/>
              </a:rPr>
              <a:t>the assessment of the risk </a:t>
            </a:r>
            <a:r>
              <a:rPr lang="en-US" sz="2000" dirty="0">
                <a:solidFill>
                  <a:prstClr val="black"/>
                </a:solidFill>
                <a:latin typeface="Times New Roman" panose="02020603050405020304" pitchFamily="18" charset="0"/>
                <a:cs typeface="Times New Roman" panose="02020603050405020304" pitchFamily="18" charset="0"/>
              </a:rPr>
              <a:t>and whether </a:t>
            </a:r>
            <a:r>
              <a:rPr lang="en-US" sz="2000" b="1" u="sng" dirty="0">
                <a:solidFill>
                  <a:prstClr val="black"/>
                </a:solidFill>
                <a:latin typeface="Times New Roman" panose="02020603050405020304" pitchFamily="18" charset="0"/>
                <a:cs typeface="Times New Roman" panose="02020603050405020304" pitchFamily="18" charset="0"/>
              </a:rPr>
              <a:t>the nature and level of risk </a:t>
            </a:r>
            <a:r>
              <a:rPr lang="en-US" sz="2000" dirty="0">
                <a:solidFill>
                  <a:prstClr val="black"/>
                </a:solidFill>
                <a:latin typeface="Times New Roman" panose="02020603050405020304" pitchFamily="18" charset="0"/>
                <a:cs typeface="Times New Roman" panose="02020603050405020304" pitchFamily="18" charset="0"/>
              </a:rPr>
              <a:t>is within the hazard tolerance of the organization. </a:t>
            </a:r>
          </a:p>
        </p:txBody>
      </p:sp>
    </p:spTree>
    <p:extLst>
      <p:ext uri="{BB962C8B-B14F-4D97-AF65-F5344CB8AC3E}">
        <p14:creationId xmlns:p14="http://schemas.microsoft.com/office/powerpoint/2010/main" val="1086408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insurance cover</a:t>
            </a:r>
          </a:p>
        </p:txBody>
      </p:sp>
      <p:sp>
        <p:nvSpPr>
          <p:cNvPr id="8" name="TextBox 7">
            <a:extLst>
              <a:ext uri="{FF2B5EF4-FFF2-40B4-BE49-F238E27FC236}">
                <a16:creationId xmlns:a16="http://schemas.microsoft.com/office/drawing/2014/main" id="{09BCAD4C-0D22-07AD-D83F-904B87A92A0E}"/>
              </a:ext>
            </a:extLst>
          </p:cNvPr>
          <p:cNvSpPr txBox="1"/>
          <p:nvPr/>
        </p:nvSpPr>
        <p:spPr>
          <a:xfrm>
            <a:off x="1013791" y="3125389"/>
            <a:ext cx="10164417" cy="1631216"/>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cost of insurance (premium) and the extent of insurance coverage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are also important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considerations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when deciding whether to buy insurance.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Typically, insurance is purchased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low-likelihood/high-magnitude risks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such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flooding, hurricane damage and major fires.</a:t>
            </a:r>
            <a:endParaRPr kumimoji="0" lang="en-US" sz="2000" b="1" i="0"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812394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insurance cover</a:t>
            </a:r>
          </a:p>
        </p:txBody>
      </p:sp>
      <p:sp>
        <p:nvSpPr>
          <p:cNvPr id="9" name="TextBox 8">
            <a:extLst>
              <a:ext uri="{FF2B5EF4-FFF2-40B4-BE49-F238E27FC236}">
                <a16:creationId xmlns:a16="http://schemas.microsoft.com/office/drawing/2014/main" id="{58A62292-2721-8BB2-4B75-A5482FA4E6A2}"/>
              </a:ext>
            </a:extLst>
          </p:cNvPr>
          <p:cNvSpPr txBox="1"/>
          <p:nvPr/>
        </p:nvSpPr>
        <p:spPr>
          <a:xfrm>
            <a:off x="1152390" y="2594876"/>
            <a:ext cx="10007118" cy="3170099"/>
          </a:xfrm>
          <a:prstGeom prst="rect">
            <a:avLst/>
          </a:prstGeom>
          <a:solidFill>
            <a:sysClr val="window" lastClr="FFFFFF">
              <a:lumMod val="75000"/>
            </a:sysClr>
          </a:solid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Different types of insurance</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Mandatory, legal and contractual obligations</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Employers’ liability – compensation to employees injured at work</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Public liability – compensation to public or customers</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Motor third party – compensation following motor accident</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Product liability – compensation for damage or injury</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Professional indemnity – compensation to client for negligent advice</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Balance sheet/profit and loss protection</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Business premises – damage to premises by adverse events</a:t>
            </a: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Business interruption – loss of profit and increased cost of working</a:t>
            </a:r>
          </a:p>
        </p:txBody>
      </p:sp>
    </p:spTree>
    <p:extLst>
      <p:ext uri="{BB962C8B-B14F-4D97-AF65-F5344CB8AC3E}">
        <p14:creationId xmlns:p14="http://schemas.microsoft.com/office/powerpoint/2010/main" val="856043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insurance cover</a:t>
            </a:r>
          </a:p>
        </p:txBody>
      </p:sp>
      <p:sp>
        <p:nvSpPr>
          <p:cNvPr id="8" name="TextBox 7">
            <a:extLst>
              <a:ext uri="{FF2B5EF4-FFF2-40B4-BE49-F238E27FC236}">
                <a16:creationId xmlns:a16="http://schemas.microsoft.com/office/drawing/2014/main" id="{357F34A2-A734-2FEF-6829-5144C2DB030E}"/>
              </a:ext>
            </a:extLst>
          </p:cNvPr>
          <p:cNvSpPr txBox="1"/>
          <p:nvPr/>
        </p:nvSpPr>
        <p:spPr>
          <a:xfrm>
            <a:off x="1152390" y="2668832"/>
            <a:ext cx="9859181" cy="3170099"/>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Asset protection – losses, such as loss of cash, goods in transit, credit risk and fidelity guarantee (staff dishonesty)</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Motor accidental damage – repair of own vehicles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Terrorism – compensation for damage caused by terrorism</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Loss of a key person – compensation on loss of key staff member</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Employee benefit/protection of employee assets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Life and health – benefits to employees that can include: life cover, critical illness cover, income protection, private medical costs, permanent health cover, personal accident and travel injury/losses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Directors’ and officers’ liability – legal and compensation costs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3424493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insurance cover</a:t>
            </a:r>
          </a:p>
        </p:txBody>
      </p:sp>
      <p:sp>
        <p:nvSpPr>
          <p:cNvPr id="9" name="TextBox 8">
            <a:extLst>
              <a:ext uri="{FF2B5EF4-FFF2-40B4-BE49-F238E27FC236}">
                <a16:creationId xmlns:a16="http://schemas.microsoft.com/office/drawing/2014/main" id="{D7447BC3-14E3-42FD-6E1B-13B99470F871}"/>
              </a:ext>
            </a:extLst>
          </p:cNvPr>
          <p:cNvSpPr txBox="1"/>
          <p:nvPr/>
        </p:nvSpPr>
        <p:spPr>
          <a:xfrm>
            <a:off x="1013791" y="2567602"/>
            <a:ext cx="10164417" cy="3170099"/>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Consider the example of the insurance needs of a publisher. In relation to legal obligations, the company realizes that it has to buy employers’ liability insurance and motor third-party insurance.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Also, it is a requirement placed on magazine distributors by the wholesalers that the company purchases libel and slander insurance.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order to protect the balance sheet and profit and loss account, the company needs to purchase property damage and business interruption insurance, together with credit risk insurance and goods in transit insurance.</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079718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Evaluation of insurance needs</a:t>
            </a:r>
          </a:p>
        </p:txBody>
      </p:sp>
      <p:sp>
        <p:nvSpPr>
          <p:cNvPr id="8" name="TextBox 7">
            <a:extLst>
              <a:ext uri="{FF2B5EF4-FFF2-40B4-BE49-F238E27FC236}">
                <a16:creationId xmlns:a16="http://schemas.microsoft.com/office/drawing/2014/main" id="{51677192-9435-30E8-BA13-9DB43B2AAB6A}"/>
              </a:ext>
            </a:extLst>
          </p:cNvPr>
          <p:cNvSpPr txBox="1"/>
          <p:nvPr/>
        </p:nvSpPr>
        <p:spPr>
          <a:xfrm>
            <a:off x="942308" y="2925757"/>
            <a:ext cx="10164417" cy="224676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is a wide range of different types of insurance available and the specific activities and features of the organization will assist in deciding the scope of insurance that needs to be purchased.</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Sometimes, there is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shortage of insurance capacity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although the organization has decided that it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wishes to purchase that type of insurance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it may not be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available at an affordable cost.</a:t>
            </a:r>
            <a:endParaRPr kumimoji="0" lang="en-US" sz="2000" b="1" i="0"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208410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Evaluation of insurance needs</a:t>
            </a:r>
          </a:p>
        </p:txBody>
      </p:sp>
      <p:sp>
        <p:nvSpPr>
          <p:cNvPr id="9" name="TextBox 8">
            <a:extLst>
              <a:ext uri="{FF2B5EF4-FFF2-40B4-BE49-F238E27FC236}">
                <a16:creationId xmlns:a16="http://schemas.microsoft.com/office/drawing/2014/main" id="{6B71C289-3848-1A29-C3C2-FA7287BA641F}"/>
              </a:ext>
            </a:extLst>
          </p:cNvPr>
          <p:cNvSpPr txBox="1"/>
          <p:nvPr/>
        </p:nvSpPr>
        <p:spPr>
          <a:xfrm>
            <a:off x="1013791" y="2617830"/>
            <a:ext cx="10164417" cy="317009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has been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tendency</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 recent times for organizations to look at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whole portfolio of risks they face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This enterprise risk management approach to risk has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resulted in a careful review of how much insurance an organization wishes to purchase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For example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if there are significant risks within a project, but insurance is only available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limited risk exposures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purchase of insurance for only those limited risks may not be appropriate. The enterprise approach to risk management has reduced the use of insurance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risk control mechanism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some organizations.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018437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Purchase of insurance</a:t>
            </a:r>
          </a:p>
        </p:txBody>
      </p:sp>
      <p:sp>
        <p:nvSpPr>
          <p:cNvPr id="8" name="TextBox 7">
            <a:extLst>
              <a:ext uri="{FF2B5EF4-FFF2-40B4-BE49-F238E27FC236}">
                <a16:creationId xmlns:a16="http://schemas.microsoft.com/office/drawing/2014/main" id="{EB6D4609-5A88-14EF-D5B3-C1A322EDC0A6}"/>
              </a:ext>
            </a:extLst>
          </p:cNvPr>
          <p:cNvSpPr txBox="1"/>
          <p:nvPr/>
        </p:nvSpPr>
        <p:spPr>
          <a:xfrm>
            <a:off x="1013791" y="2792846"/>
            <a:ext cx="10164417"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looking at the purchase of insurance cover, the organization will need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consider the 6Cs of insurance buying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as follows: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ost;</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overage;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apacity;</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apabilities;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sng"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laims;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ompliance.</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540747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Purchase of insurance</a:t>
            </a:r>
          </a:p>
        </p:txBody>
      </p:sp>
      <p:sp>
        <p:nvSpPr>
          <p:cNvPr id="9" name="TextBox 8">
            <a:extLst>
              <a:ext uri="{FF2B5EF4-FFF2-40B4-BE49-F238E27FC236}">
                <a16:creationId xmlns:a16="http://schemas.microsoft.com/office/drawing/2014/main" id="{EBF2B833-1AA8-6F42-8393-A8A62AA5B6C6}"/>
              </a:ext>
            </a:extLst>
          </p:cNvPr>
          <p:cNvSpPr txBox="1"/>
          <p:nvPr/>
        </p:nvSpPr>
        <p:spPr>
          <a:xfrm>
            <a:off x="827362" y="2453350"/>
            <a:ext cx="10537276" cy="3477875"/>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a:t>
            </a:r>
            <a:r>
              <a:rPr lang="en-US" sz="2000" b="1" u="sng" dirty="0">
                <a:solidFill>
                  <a:prstClr val="black"/>
                </a:solidFill>
                <a:latin typeface="Times New Roman" panose="02020603050405020304" pitchFamily="18" charset="0"/>
                <a:cs typeface="Times New Roman" panose="02020603050405020304" pitchFamily="18" charset="0"/>
              </a:rPr>
              <a:t>cost of insurance </a:t>
            </a:r>
            <a:r>
              <a:rPr lang="en-US" sz="2000" dirty="0">
                <a:solidFill>
                  <a:prstClr val="black"/>
                </a:solidFill>
                <a:latin typeface="Times New Roman" panose="02020603050405020304" pitchFamily="18" charset="0"/>
                <a:cs typeface="Times New Roman" panose="02020603050405020304" pitchFamily="18" charset="0"/>
              </a:rPr>
              <a:t>is defined by </a:t>
            </a:r>
            <a:r>
              <a:rPr lang="en-US" sz="2000" b="1" u="sng" dirty="0">
                <a:solidFill>
                  <a:prstClr val="black"/>
                </a:solidFill>
                <a:latin typeface="Times New Roman" panose="02020603050405020304" pitchFamily="18" charset="0"/>
                <a:cs typeface="Times New Roman" panose="02020603050405020304" pitchFamily="18" charset="0"/>
              </a:rPr>
              <a:t>the insurance premium that is required from the organization.</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A second component of the cost </a:t>
            </a:r>
            <a:r>
              <a:rPr lang="en-US" sz="2000" dirty="0">
                <a:solidFill>
                  <a:prstClr val="black"/>
                </a:solidFill>
                <a:latin typeface="Times New Roman" panose="02020603050405020304" pitchFamily="18" charset="0"/>
                <a:cs typeface="Times New Roman" panose="02020603050405020304" pitchFamily="18" charset="0"/>
              </a:rPr>
              <a:t>is the level </a:t>
            </a:r>
            <a:r>
              <a:rPr lang="en-US" sz="2000" b="1" u="sng" dirty="0">
                <a:solidFill>
                  <a:prstClr val="black"/>
                </a:solidFill>
                <a:latin typeface="Times New Roman" panose="02020603050405020304" pitchFamily="18" charset="0"/>
                <a:cs typeface="Times New Roman" panose="02020603050405020304" pitchFamily="18" charset="0"/>
              </a:rPr>
              <a:t>of self-insurance </a:t>
            </a:r>
            <a:r>
              <a:rPr lang="en-US" sz="2000" dirty="0">
                <a:solidFill>
                  <a:prstClr val="black"/>
                </a:solidFill>
                <a:latin typeface="Times New Roman" panose="02020603050405020304" pitchFamily="18" charset="0"/>
                <a:cs typeface="Times New Roman" panose="02020603050405020304" pitchFamily="18" charset="0"/>
              </a:rPr>
              <a:t>(including excess or deductible) that is </a:t>
            </a:r>
            <a:r>
              <a:rPr lang="en-US" sz="2000" b="1" u="sng" dirty="0">
                <a:solidFill>
                  <a:prstClr val="black"/>
                </a:solidFill>
                <a:latin typeface="Times New Roman" panose="02020603050405020304" pitchFamily="18" charset="0"/>
                <a:cs typeface="Times New Roman" panose="02020603050405020304" pitchFamily="18" charset="0"/>
              </a:rPr>
              <a:t>imposed</a:t>
            </a:r>
            <a:r>
              <a:rPr lang="en-US" sz="2000" dirty="0">
                <a:solidFill>
                  <a:prstClr val="black"/>
                </a:solidFill>
                <a:latin typeface="Times New Roman" panose="02020603050405020304" pitchFamily="18" charset="0"/>
                <a:cs typeface="Times New Roman" panose="02020603050405020304" pitchFamily="18" charset="0"/>
              </a:rPr>
              <a:t> by the policy.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This means that if </a:t>
            </a:r>
            <a:r>
              <a:rPr lang="en-US" sz="2000" b="1" u="sng" dirty="0">
                <a:solidFill>
                  <a:prstClr val="black"/>
                </a:solidFill>
                <a:latin typeface="Times New Roman" panose="02020603050405020304" pitchFamily="18" charset="0"/>
                <a:cs typeface="Times New Roman" panose="02020603050405020304" pitchFamily="18" charset="0"/>
              </a:rPr>
              <a:t>a claim occurs</a:t>
            </a:r>
            <a:r>
              <a:rPr lang="en-US" sz="2000" dirty="0">
                <a:solidFill>
                  <a:prstClr val="black"/>
                </a:solidFill>
                <a:latin typeface="Times New Roman" panose="02020603050405020304" pitchFamily="18" charset="0"/>
                <a:cs typeface="Times New Roman" panose="02020603050405020304" pitchFamily="18" charset="0"/>
              </a:rPr>
              <a:t>, the organization will have to pay the first part of the </a:t>
            </a:r>
            <a:r>
              <a:rPr lang="en-US" sz="2000" b="1" u="sng" dirty="0">
                <a:solidFill>
                  <a:prstClr val="black"/>
                </a:solidFill>
                <a:latin typeface="Times New Roman" panose="02020603050405020304" pitchFamily="18" charset="0"/>
                <a:cs typeface="Times New Roman" panose="02020603050405020304" pitchFamily="18" charset="0"/>
              </a:rPr>
              <a:t>claim before receiving any money </a:t>
            </a:r>
            <a:r>
              <a:rPr lang="en-US" sz="2000" dirty="0">
                <a:solidFill>
                  <a:prstClr val="black"/>
                </a:solidFill>
                <a:latin typeface="Times New Roman" panose="02020603050405020304" pitchFamily="18" charset="0"/>
                <a:cs typeface="Times New Roman" panose="02020603050405020304" pitchFamily="18" charset="0"/>
              </a:rPr>
              <a:t>from the insurance company.</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Insurance policies usually have limitations, warranties and exclusions. These will state that claims </a:t>
            </a:r>
            <a:r>
              <a:rPr lang="en-US" sz="2000" b="1" u="sng" dirty="0">
                <a:solidFill>
                  <a:prstClr val="black"/>
                </a:solidFill>
                <a:latin typeface="Times New Roman" panose="02020603050405020304" pitchFamily="18" charset="0"/>
                <a:cs typeface="Times New Roman" panose="02020603050405020304" pitchFamily="18" charset="0"/>
              </a:rPr>
              <a:t>will be refused in certain circumstances. </a:t>
            </a:r>
          </a:p>
        </p:txBody>
      </p:sp>
    </p:spTree>
    <p:extLst>
      <p:ext uri="{BB962C8B-B14F-4D97-AF65-F5344CB8AC3E}">
        <p14:creationId xmlns:p14="http://schemas.microsoft.com/office/powerpoint/2010/main" val="3502389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Purchase of insurance</a:t>
            </a:r>
          </a:p>
        </p:txBody>
      </p:sp>
      <p:sp>
        <p:nvSpPr>
          <p:cNvPr id="8" name="TextBox 7">
            <a:extLst>
              <a:ext uri="{FF2B5EF4-FFF2-40B4-BE49-F238E27FC236}">
                <a16:creationId xmlns:a16="http://schemas.microsoft.com/office/drawing/2014/main" id="{0BFE4A3E-5E0E-EA19-4333-90682ABE0774}"/>
              </a:ext>
            </a:extLst>
          </p:cNvPr>
          <p:cNvSpPr txBox="1"/>
          <p:nvPr/>
        </p:nvSpPr>
        <p:spPr>
          <a:xfrm>
            <a:off x="1013791" y="2668832"/>
            <a:ext cx="10164417" cy="317009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These coverage issues need to be explored in detail by the organization purchasing the insurance to ensure that adequate coverage is available.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only reason for buying insurance is that claims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will be paid when one of the identified events occurs.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history of the particular insurance company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relation to the payment of claims and the reputation of that insurance company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will be important factors when deciding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which insurance company to appoint.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443025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Purchase of insurance</a:t>
            </a:r>
          </a:p>
        </p:txBody>
      </p:sp>
      <p:sp>
        <p:nvSpPr>
          <p:cNvPr id="9" name="TextBox 8">
            <a:extLst>
              <a:ext uri="{FF2B5EF4-FFF2-40B4-BE49-F238E27FC236}">
                <a16:creationId xmlns:a16="http://schemas.microsoft.com/office/drawing/2014/main" id="{409C0E06-9814-6DCE-0A29-2453497F3783}"/>
              </a:ext>
            </a:extLst>
          </p:cNvPr>
          <p:cNvSpPr txBox="1"/>
          <p:nvPr/>
        </p:nvSpPr>
        <p:spPr>
          <a:xfrm>
            <a:off x="1013791" y="2999479"/>
            <a:ext cx="10164417" cy="193899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very large organizations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 considerable assets, one insurance company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 its own may not be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willing to offer coverage up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the full value of those assets.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buying insurance, the organization will need to think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about the capacity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the insurance company is willing to offer in relation to the value of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assets/exposure that need to be insured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846417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Captive insurance companies</a:t>
            </a:r>
          </a:p>
        </p:txBody>
      </p:sp>
      <p:sp>
        <p:nvSpPr>
          <p:cNvPr id="8" name="TextBox 7">
            <a:extLst>
              <a:ext uri="{FF2B5EF4-FFF2-40B4-BE49-F238E27FC236}">
                <a16:creationId xmlns:a16="http://schemas.microsoft.com/office/drawing/2014/main" id="{2B306064-755A-16B8-0022-793A9611B95A}"/>
              </a:ext>
            </a:extLst>
          </p:cNvPr>
          <p:cNvSpPr txBox="1"/>
          <p:nvPr/>
        </p:nvSpPr>
        <p:spPr>
          <a:xfrm>
            <a:off x="1013791" y="2691051"/>
            <a:ext cx="10164417" cy="3170099"/>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A captive insurance company </a:t>
            </a:r>
            <a:r>
              <a:rPr lang="en-US" sz="2000" dirty="0">
                <a:solidFill>
                  <a:prstClr val="black"/>
                </a:solidFill>
                <a:latin typeface="Times New Roman" panose="02020603050405020304" pitchFamily="18" charset="0"/>
                <a:cs typeface="Times New Roman" panose="02020603050405020304" pitchFamily="18" charset="0"/>
              </a:rPr>
              <a:t>is an insurance company owned by an organization that is </a:t>
            </a:r>
            <a:r>
              <a:rPr lang="en-US" sz="2000" b="1" u="sng" dirty="0">
                <a:solidFill>
                  <a:prstClr val="black"/>
                </a:solidFill>
                <a:latin typeface="Times New Roman" panose="02020603050405020304" pitchFamily="18" charset="0"/>
                <a:cs typeface="Times New Roman" panose="02020603050405020304" pitchFamily="18" charset="0"/>
              </a:rPr>
              <a:t>not otherwise involved in insurance.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purpose of a captive insurance company is to provide insurance capacity for the organization by using </a:t>
            </a:r>
            <a:r>
              <a:rPr lang="en-US" sz="2000" b="1" u="sng" dirty="0">
                <a:solidFill>
                  <a:prstClr val="black"/>
                </a:solidFill>
                <a:latin typeface="Times New Roman" panose="02020603050405020304" pitchFamily="18" charset="0"/>
                <a:cs typeface="Times New Roman" panose="02020603050405020304" pitchFamily="18" charset="0"/>
              </a:rPr>
              <a:t>its internal financial resources </a:t>
            </a:r>
            <a:r>
              <a:rPr lang="en-US" sz="2000" dirty="0">
                <a:solidFill>
                  <a:prstClr val="black"/>
                </a:solidFill>
                <a:latin typeface="Times New Roman" panose="02020603050405020304" pitchFamily="18" charset="0"/>
                <a:cs typeface="Times New Roman" panose="02020603050405020304" pitchFamily="18" charset="0"/>
              </a:rPr>
              <a:t>to fund certain types of </a:t>
            </a:r>
            <a:r>
              <a:rPr lang="en-US" sz="2000" b="1" u="sng" dirty="0">
                <a:solidFill>
                  <a:prstClr val="black"/>
                </a:solidFill>
                <a:latin typeface="Times New Roman" panose="02020603050405020304" pitchFamily="18" charset="0"/>
                <a:cs typeface="Times New Roman" panose="02020603050405020304" pitchFamily="18" charset="0"/>
              </a:rPr>
              <a:t>anticipated losses or insurance claims.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organization that owns a captive insurance company is often referred to as </a:t>
            </a:r>
            <a:r>
              <a:rPr lang="en-US" sz="2000" b="1" u="sng" dirty="0">
                <a:solidFill>
                  <a:prstClr val="black"/>
                </a:solidFill>
                <a:latin typeface="Times New Roman" panose="02020603050405020304" pitchFamily="18" charset="0"/>
                <a:cs typeface="Times New Roman" panose="02020603050405020304" pitchFamily="18" charset="0"/>
              </a:rPr>
              <a:t>the parent of the captive</a:t>
            </a:r>
            <a:r>
              <a:rPr lang="en-US" sz="2000" dirty="0">
                <a:solidFill>
                  <a:prstClr val="black"/>
                </a:solidFill>
                <a:latin typeface="Times New Roman" panose="02020603050405020304" pitchFamily="18" charset="0"/>
                <a:cs typeface="Times New Roman" panose="02020603050405020304" pitchFamily="18" charset="0"/>
              </a:rPr>
              <a:t>, or </a:t>
            </a:r>
            <a:r>
              <a:rPr lang="en-US" sz="2000" b="1" u="sng" dirty="0">
                <a:solidFill>
                  <a:prstClr val="black"/>
                </a:solidFill>
                <a:latin typeface="Times New Roman" panose="02020603050405020304" pitchFamily="18" charset="0"/>
                <a:cs typeface="Times New Roman" panose="02020603050405020304" pitchFamily="18" charset="0"/>
              </a:rPr>
              <a:t>simply the parent organization.</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7038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Captive insurance companies</a:t>
            </a:r>
          </a:p>
        </p:txBody>
      </p:sp>
      <p:sp>
        <p:nvSpPr>
          <p:cNvPr id="9" name="TextBox 8">
            <a:extLst>
              <a:ext uri="{FF2B5EF4-FFF2-40B4-BE49-F238E27FC236}">
                <a16:creationId xmlns:a16="http://schemas.microsoft.com/office/drawing/2014/main" id="{6888B829-C9D0-0D38-3888-7043C62B0F11}"/>
              </a:ext>
            </a:extLst>
          </p:cNvPr>
          <p:cNvSpPr txBox="1"/>
          <p:nvPr/>
        </p:nvSpPr>
        <p:spPr>
          <a:xfrm>
            <a:off x="1152390" y="2792846"/>
            <a:ext cx="10164417"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general, captive insurance companies are domiciled in a location that has a favorable regulatory and accounting regime that encourages the establishment of captive insurance companies.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Domiciles for captive insurance companies include Guernsey, the Isle of Man, Gibraltar, Malta, Luxembourg, Bermuda and Ireland.</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theory, such a company may write insurance business directly into other countries, although compliance issues surrounding non-admitted policies may need to be carefully considered.</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218093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Captive insurance companies</a:t>
            </a:r>
          </a:p>
        </p:txBody>
      </p:sp>
      <p:pic>
        <p:nvPicPr>
          <p:cNvPr id="8" name="Picture 7">
            <a:extLst>
              <a:ext uri="{FF2B5EF4-FFF2-40B4-BE49-F238E27FC236}">
                <a16:creationId xmlns:a16="http://schemas.microsoft.com/office/drawing/2014/main" id="{E1F83DED-D5CD-954A-F81D-69A5DBB0531E}"/>
              </a:ext>
            </a:extLst>
          </p:cNvPr>
          <p:cNvPicPr>
            <a:picLocks noChangeAspect="1"/>
          </p:cNvPicPr>
          <p:nvPr/>
        </p:nvPicPr>
        <p:blipFill>
          <a:blip r:embed="rId3"/>
          <a:stretch>
            <a:fillRect/>
          </a:stretch>
        </p:blipFill>
        <p:spPr>
          <a:xfrm>
            <a:off x="3817554" y="2630401"/>
            <a:ext cx="5447071" cy="3208530"/>
          </a:xfrm>
          <a:prstGeom prst="rect">
            <a:avLst/>
          </a:prstGeom>
        </p:spPr>
      </p:pic>
    </p:spTree>
    <p:extLst>
      <p:ext uri="{BB962C8B-B14F-4D97-AF65-F5344CB8AC3E}">
        <p14:creationId xmlns:p14="http://schemas.microsoft.com/office/powerpoint/2010/main" val="375869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Captive insurance companies</a:t>
            </a:r>
          </a:p>
        </p:txBody>
      </p:sp>
      <p:sp>
        <p:nvSpPr>
          <p:cNvPr id="9" name="TextBox 8">
            <a:extLst>
              <a:ext uri="{FF2B5EF4-FFF2-40B4-BE49-F238E27FC236}">
                <a16:creationId xmlns:a16="http://schemas.microsoft.com/office/drawing/2014/main" id="{30DB45B5-DB3B-4953-641A-1E353AF3637F}"/>
              </a:ext>
            </a:extLst>
          </p:cNvPr>
          <p:cNvSpPr txBox="1"/>
          <p:nvPr/>
        </p:nvSpPr>
        <p:spPr>
          <a:xfrm>
            <a:off x="942308" y="2625013"/>
            <a:ext cx="10443446" cy="3154710"/>
          </a:xfrm>
          <a:prstGeom prst="rect">
            <a:avLst/>
          </a:prstGeom>
          <a:solidFill>
            <a:sysClr val="window" lastClr="FFFFFF">
              <a:lumMod val="6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Benefits of captive insurance companies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many years, large corporations have enjoyed many benefits from operating their own captive insurance companies. Most were established to provide coverage where insurance was unavailable or unreasonably priced.</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9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These insurance subsidiaries were often domiciled offshore, especially in Bermuda or the Cayman Islands.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management benefits of these captives were primary, but their tax advantages were also important. </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68355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Insurance and Risk Transfer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Captive insurance companies</a:t>
            </a:r>
          </a:p>
        </p:txBody>
      </p:sp>
      <p:sp>
        <p:nvSpPr>
          <p:cNvPr id="8" name="TextBox 7">
            <a:extLst>
              <a:ext uri="{FF2B5EF4-FFF2-40B4-BE49-F238E27FC236}">
                <a16:creationId xmlns:a16="http://schemas.microsoft.com/office/drawing/2014/main" id="{EF82DE12-0537-33C9-9DA0-F885C653562A}"/>
              </a:ext>
            </a:extLst>
          </p:cNvPr>
          <p:cNvSpPr txBox="1"/>
          <p:nvPr/>
        </p:nvSpPr>
        <p:spPr>
          <a:xfrm>
            <a:off x="942308" y="2546746"/>
            <a:ext cx="10399202" cy="3293209"/>
          </a:xfrm>
          <a:prstGeom prst="rect">
            <a:avLst/>
          </a:prstGeom>
          <a:solidFill>
            <a:sysClr val="window" lastClr="FFFFFF">
              <a:lumMod val="6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Benefits of captive insurance companies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properly structured and managed captive insurance company can provide the following benefits: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8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tax deduction for parent company for premium paid to captive;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opportunity to accumulate funds in a tax-</a:t>
            </a:r>
            <a:r>
              <a:rPr kumimoji="0" lang="en-US" sz="20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favoured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domicile;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distributions to captive owners at </a:t>
            </a:r>
            <a:r>
              <a:rPr kumimoji="0" lang="en-US" sz="20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favourable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income tax rates;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asset protection from the claims of business and personal creditors;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reduction in insurance premiums paid by the operating company;</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access to the lower-cost reinsurance market; and</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insuring risks that would otherwise be uninsurable.</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32728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762E6E67-E6D1-D78C-A539-6167775128BB}"/>
              </a:ext>
            </a:extLst>
          </p:cNvPr>
          <p:cNvSpPr txBox="1"/>
          <p:nvPr/>
        </p:nvSpPr>
        <p:spPr>
          <a:xfrm>
            <a:off x="1013791" y="2792846"/>
            <a:ext cx="10164417"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There has been considerable interest in the subjects of </a:t>
            </a:r>
            <a:r>
              <a:rPr lang="en-US" sz="2000" b="1" u="sng" dirty="0">
                <a:solidFill>
                  <a:prstClr val="black"/>
                </a:solidFill>
                <a:latin typeface="Times New Roman" panose="02020603050405020304" pitchFamily="18" charset="0"/>
                <a:cs typeface="Times New Roman" panose="02020603050405020304" pitchFamily="18" charset="0"/>
              </a:rPr>
              <a:t>business continuity planning (BCP) and disaster recovery planning (DRP) </a:t>
            </a:r>
            <a:r>
              <a:rPr lang="en-US" sz="2000" dirty="0">
                <a:solidFill>
                  <a:prstClr val="black"/>
                </a:solidFill>
                <a:latin typeface="Times New Roman" panose="02020603050405020304" pitchFamily="18" charset="0"/>
                <a:cs typeface="Times New Roman" panose="02020603050405020304" pitchFamily="18" charset="0"/>
              </a:rPr>
              <a:t>in recent times.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Several standards </a:t>
            </a:r>
            <a:r>
              <a:rPr lang="en-US" sz="2000" dirty="0">
                <a:solidFill>
                  <a:prstClr val="black"/>
                </a:solidFill>
                <a:latin typeface="Times New Roman" panose="02020603050405020304" pitchFamily="18" charset="0"/>
                <a:cs typeface="Times New Roman" panose="02020603050405020304" pitchFamily="18" charset="0"/>
              </a:rPr>
              <a:t>have been published around the world. This illustrates the importance of BCP as an integral part of risk management.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This increased </a:t>
            </a:r>
            <a:r>
              <a:rPr lang="en-US" sz="2000" b="1" u="sng" dirty="0">
                <a:solidFill>
                  <a:prstClr val="black"/>
                </a:solidFill>
                <a:latin typeface="Times New Roman" panose="02020603050405020304" pitchFamily="18" charset="0"/>
                <a:cs typeface="Times New Roman" panose="02020603050405020304" pitchFamily="18" charset="0"/>
              </a:rPr>
              <a:t>concern has been reinforced </a:t>
            </a:r>
            <a:r>
              <a:rPr lang="en-US" sz="2000" dirty="0">
                <a:solidFill>
                  <a:prstClr val="black"/>
                </a:solidFill>
                <a:latin typeface="Times New Roman" panose="02020603050405020304" pitchFamily="18" charset="0"/>
                <a:cs typeface="Times New Roman" panose="02020603050405020304" pitchFamily="18" charset="0"/>
              </a:rPr>
              <a:t>by the potential for major disruption posed by </a:t>
            </a:r>
            <a:r>
              <a:rPr lang="en-US" sz="2000" b="1" u="sng" dirty="0">
                <a:solidFill>
                  <a:prstClr val="black"/>
                </a:solidFill>
                <a:latin typeface="Times New Roman" panose="02020603050405020304" pitchFamily="18" charset="0"/>
                <a:cs typeface="Times New Roman" panose="02020603050405020304" pitchFamily="18" charset="0"/>
              </a:rPr>
              <a:t>extreme weather events, terrorist attacks, civil emergencies and the fear of a flu pandemic.</a:t>
            </a:r>
          </a:p>
        </p:txBody>
      </p:sp>
    </p:spTree>
    <p:extLst>
      <p:ext uri="{BB962C8B-B14F-4D97-AF65-F5344CB8AC3E}">
        <p14:creationId xmlns:p14="http://schemas.microsoft.com/office/powerpoint/2010/main" val="2018629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03B06F41-F6ED-AB57-7E3E-82CB68761BB6}"/>
              </a:ext>
            </a:extLst>
          </p:cNvPr>
          <p:cNvSpPr txBox="1"/>
          <p:nvPr/>
        </p:nvSpPr>
        <p:spPr>
          <a:xfrm>
            <a:off x="1013791" y="3224723"/>
            <a:ext cx="10164417" cy="193899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simple terms,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BCP is how an organization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prepares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future incidents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could jeopardize its existence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range of incidents that should be covered will include everything from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local events like fires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through to regional disruption such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earthquakes or national security incidents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extend to international events like terrorism and pandemics.   </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946518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A9058FC7-21D9-E0E3-9095-6380D43C23CB}"/>
              </a:ext>
            </a:extLst>
          </p:cNvPr>
          <p:cNvSpPr txBox="1"/>
          <p:nvPr/>
        </p:nvSpPr>
        <p:spPr>
          <a:xfrm>
            <a:off x="1144885" y="2864870"/>
            <a:ext cx="9902230" cy="224676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British Standard BS 31100:2011 defines BCP as: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 holistic management process that identifies potential threats to an organization and the impacts to business operations that those threats, if realized, might cause, and which provides a framework for building organizational resilience with the capability for an effective response to safeguard the interests of its key stakeholders, reputation, brand and value-creating activities.”</a:t>
            </a:r>
            <a:endParaRPr kumimoji="0" lang="en-US" sz="2000" b="0" i="1"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976142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887151EE-DFBB-A189-67F3-E79A7C19E820}"/>
              </a:ext>
            </a:extLst>
          </p:cNvPr>
          <p:cNvSpPr txBox="1"/>
          <p:nvPr/>
        </p:nvSpPr>
        <p:spPr>
          <a:xfrm>
            <a:off x="1109361" y="2810272"/>
            <a:ext cx="9973278"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 case of a serious incident such as loss of access to premises or the failure of a major part of an organization, it is important to have in place a well-defined, documented and tested </a:t>
            </a:r>
            <a:r>
              <a:rPr lang="en-US" sz="2000" b="1" u="sng" dirty="0">
                <a:solidFill>
                  <a:prstClr val="black"/>
                </a:solidFill>
                <a:latin typeface="Times New Roman" panose="02020603050405020304" pitchFamily="18" charset="0"/>
                <a:cs typeface="Times New Roman" panose="02020603050405020304" pitchFamily="18" charset="0"/>
              </a:rPr>
              <a:t>disaster recovery plan</a:t>
            </a:r>
            <a:r>
              <a:rPr lang="en-US" sz="2000" dirty="0">
                <a:solidFill>
                  <a:prstClr val="black"/>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Such plans inevitably focus on recovery of </a:t>
            </a:r>
            <a:r>
              <a:rPr lang="en-US" sz="2000" b="1" u="sng" dirty="0">
                <a:solidFill>
                  <a:prstClr val="black"/>
                </a:solidFill>
                <a:latin typeface="Times New Roman" panose="02020603050405020304" pitchFamily="18" charset="0"/>
                <a:cs typeface="Times New Roman" panose="02020603050405020304" pitchFamily="18" charset="0"/>
              </a:rPr>
              <a:t>access to IT systems and data, </a:t>
            </a:r>
            <a:r>
              <a:rPr lang="en-US" sz="2000" dirty="0">
                <a:solidFill>
                  <a:prstClr val="black"/>
                </a:solidFill>
                <a:latin typeface="Times New Roman" panose="02020603050405020304" pitchFamily="18" charset="0"/>
                <a:cs typeface="Times New Roman" panose="02020603050405020304" pitchFamily="18" charset="0"/>
              </a:rPr>
              <a:t>but also commonly cover the provision of </a:t>
            </a:r>
            <a:r>
              <a:rPr lang="en-US" sz="2000" b="1" u="sng" dirty="0">
                <a:solidFill>
                  <a:prstClr val="black"/>
                </a:solidFill>
                <a:latin typeface="Times New Roman" panose="02020603050405020304" pitchFamily="18" charset="0"/>
                <a:cs typeface="Times New Roman" panose="02020603050405020304" pitchFamily="18" charset="0"/>
              </a:rPr>
              <a:t>alternative premises (if needed)</a:t>
            </a:r>
            <a:r>
              <a:rPr lang="en-US" sz="2000" dirty="0">
                <a:solidFill>
                  <a:prstClr val="black"/>
                </a:solidFill>
                <a:latin typeface="Times New Roman" panose="02020603050405020304" pitchFamily="18" charset="0"/>
                <a:cs typeface="Times New Roman" panose="02020603050405020304" pitchFamily="18" charset="0"/>
              </a:rPr>
              <a:t> and other facilities, as well as setting out plans for communications with employees and with other </a:t>
            </a:r>
            <a:r>
              <a:rPr lang="en-US" sz="2000" b="1" u="sng" dirty="0">
                <a:solidFill>
                  <a:prstClr val="black"/>
                </a:solidFill>
                <a:latin typeface="Times New Roman" panose="02020603050405020304" pitchFamily="18" charset="0"/>
                <a:cs typeface="Times New Roman" panose="02020603050405020304" pitchFamily="18" charset="0"/>
              </a:rPr>
              <a:t>stakeholders such as suppliers, customers and the media at a time of crisis.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9173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107B6F3B-4869-1EE2-49D0-3537C7B64CB8}"/>
              </a:ext>
            </a:extLst>
          </p:cNvPr>
          <p:cNvSpPr txBox="1"/>
          <p:nvPr/>
        </p:nvSpPr>
        <p:spPr>
          <a:xfrm>
            <a:off x="942308" y="2966959"/>
            <a:ext cx="10164417" cy="224676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continuity plans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build upon this by setting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out longer-term plans for restoration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as usual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 the immediate aftermath of a disaster.</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continuity plan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an important part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the impact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hazard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incident.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plan should include arrangements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the damage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caused during the incident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containing the cost of recovery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from it.</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798068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1C2B667D-709A-F669-E983-6E08DC7A7F52}"/>
              </a:ext>
            </a:extLst>
          </p:cNvPr>
          <p:cNvSpPr txBox="1"/>
          <p:nvPr/>
        </p:nvSpPr>
        <p:spPr>
          <a:xfrm>
            <a:off x="1013791" y="2834104"/>
            <a:ext cx="10164417"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Disaster recovery plans </a:t>
            </a:r>
            <a:r>
              <a:rPr lang="en-US" sz="2000" dirty="0">
                <a:solidFill>
                  <a:prstClr val="black"/>
                </a:solidFill>
                <a:latin typeface="Times New Roman" panose="02020603050405020304" pitchFamily="18" charset="0"/>
                <a:cs typeface="Times New Roman" panose="02020603050405020304" pitchFamily="18" charset="0"/>
              </a:rPr>
              <a:t>are a particular component of </a:t>
            </a:r>
            <a:r>
              <a:rPr lang="en-US" sz="2000" b="1" u="sng" dirty="0">
                <a:solidFill>
                  <a:prstClr val="black"/>
                </a:solidFill>
                <a:latin typeface="Times New Roman" panose="02020603050405020304" pitchFamily="18" charset="0"/>
                <a:cs typeface="Times New Roman" panose="02020603050405020304" pitchFamily="18" charset="0"/>
              </a:rPr>
              <a:t>BCP</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FF0000"/>
                </a:solidFill>
                <a:latin typeface="Times New Roman" panose="02020603050405020304" pitchFamily="18" charset="0"/>
                <a:cs typeface="Times New Roman" panose="02020603050405020304" pitchFamily="18" charset="0"/>
              </a:rPr>
              <a:t>EX</a:t>
            </a:r>
            <a:r>
              <a:rPr lang="en-US" sz="2000" dirty="0">
                <a:solidFill>
                  <a:prstClr val="black"/>
                </a:solidFill>
                <a:latin typeface="Times New Roman" panose="02020603050405020304" pitchFamily="18" charset="0"/>
                <a:cs typeface="Times New Roman" panose="02020603050405020304" pitchFamily="18" charset="0"/>
              </a:rPr>
              <a:t>. If a computer system fails to operate correctly or data has become corrupted, the organization will need emergency procedures to ensure that the data can be recovered and/or ensure that the organization continues in existence.</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There may also be a wider need for a specific plan to manage any crisis that may result from an operational disaster.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71722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8A32E442-FF62-7CC1-624A-41412FE552D7}"/>
              </a:ext>
            </a:extLst>
          </p:cNvPr>
          <p:cNvSpPr txBox="1"/>
          <p:nvPr/>
        </p:nvSpPr>
        <p:spPr>
          <a:xfrm>
            <a:off x="1013791" y="3035206"/>
            <a:ext cx="10164417" cy="1631216"/>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main difference between the disaster recovery and crisis management plans is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disaster recovery plan will be mainly concerned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 actions to restore the infrastructure of the organization a</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nd a crisis plan will also be concerned with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external stakeholders and actions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to manage the associated stakeholder reaction and expectations.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497606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1175258E-9B6B-BF36-B305-A839935869F6}"/>
              </a:ext>
            </a:extLst>
          </p:cNvPr>
          <p:cNvSpPr txBox="1"/>
          <p:nvPr/>
        </p:nvSpPr>
        <p:spPr>
          <a:xfrm>
            <a:off x="942308" y="2711927"/>
            <a:ext cx="10007118" cy="3170099"/>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Many organizations are now taking the view that </a:t>
            </a:r>
            <a:r>
              <a:rPr lang="en-US" sz="2000" b="1" u="sng" dirty="0">
                <a:solidFill>
                  <a:prstClr val="black"/>
                </a:solidFill>
                <a:latin typeface="Times New Roman" panose="02020603050405020304" pitchFamily="18" charset="0"/>
                <a:cs typeface="Times New Roman" panose="02020603050405020304" pitchFamily="18" charset="0"/>
              </a:rPr>
              <a:t>BCP</a:t>
            </a:r>
            <a:r>
              <a:rPr lang="en-US" sz="2000" dirty="0">
                <a:solidFill>
                  <a:prstClr val="black"/>
                </a:solidFill>
                <a:latin typeface="Times New Roman" panose="02020603050405020304" pitchFamily="18" charset="0"/>
                <a:cs typeface="Times New Roman" panose="02020603050405020304" pitchFamily="18" charset="0"/>
              </a:rPr>
              <a:t> should be viewed as having </a:t>
            </a:r>
            <a:r>
              <a:rPr lang="en-US" sz="2000" u="sng" dirty="0">
                <a:solidFill>
                  <a:prstClr val="black"/>
                </a:solidFill>
                <a:latin typeface="Times New Roman" panose="02020603050405020304" pitchFamily="18" charset="0"/>
                <a:cs typeface="Times New Roman" panose="02020603050405020304" pitchFamily="18" charset="0"/>
              </a:rPr>
              <a:t>three</a:t>
            </a:r>
            <a:r>
              <a:rPr lang="en-US" sz="2000" dirty="0">
                <a:solidFill>
                  <a:prstClr val="black"/>
                </a:solidFill>
                <a:latin typeface="Times New Roman" panose="02020603050405020304" pitchFamily="18" charset="0"/>
                <a:cs typeface="Times New Roman" panose="02020603050405020304" pitchFamily="18" charset="0"/>
              </a:rPr>
              <a:t> components.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1- The </a:t>
            </a:r>
            <a:r>
              <a:rPr lang="en-US" sz="2000" b="1" dirty="0">
                <a:solidFill>
                  <a:prstClr val="black"/>
                </a:solidFill>
                <a:latin typeface="Times New Roman" panose="02020603050405020304" pitchFamily="18" charset="0"/>
                <a:cs typeface="Times New Roman" panose="02020603050405020304" pitchFamily="18" charset="0"/>
              </a:rPr>
              <a:t>first</a:t>
            </a:r>
            <a:r>
              <a:rPr lang="en-US" sz="2000" dirty="0">
                <a:solidFill>
                  <a:prstClr val="black"/>
                </a:solidFill>
                <a:latin typeface="Times New Roman" panose="02020603050405020304" pitchFamily="18" charset="0"/>
                <a:cs typeface="Times New Roman" panose="02020603050405020304" pitchFamily="18" charset="0"/>
              </a:rPr>
              <a:t> response to any major event </a:t>
            </a:r>
            <a:r>
              <a:rPr lang="en-US" sz="2000" b="1" u="sng" dirty="0">
                <a:solidFill>
                  <a:prstClr val="black"/>
                </a:solidFill>
                <a:latin typeface="Times New Roman" panose="02020603050405020304" pitchFamily="18" charset="0"/>
                <a:cs typeface="Times New Roman" panose="02020603050405020304" pitchFamily="18" charset="0"/>
              </a:rPr>
              <a:t>is to activate the crisis management plan to ensure appropriate response </a:t>
            </a:r>
            <a:r>
              <a:rPr lang="en-US" sz="2000" dirty="0">
                <a:solidFill>
                  <a:prstClr val="black"/>
                </a:solidFill>
                <a:latin typeface="Times New Roman" panose="02020603050405020304" pitchFamily="18" charset="0"/>
                <a:cs typeface="Times New Roman" panose="02020603050405020304" pitchFamily="18" charset="0"/>
              </a:rPr>
              <a:t>to the crisis and, in particular ensure that stakeholders are aware of the situation.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This will require </a:t>
            </a:r>
            <a:r>
              <a:rPr lang="en-US" sz="2000" b="1" u="sng" dirty="0">
                <a:solidFill>
                  <a:prstClr val="black"/>
                </a:solidFill>
                <a:latin typeface="Times New Roman" panose="02020603050405020304" pitchFamily="18" charset="0"/>
                <a:cs typeface="Times New Roman" panose="02020603050405020304" pitchFamily="18" charset="0"/>
              </a:rPr>
              <a:t>effective communication with all stakeholders</a:t>
            </a:r>
            <a:r>
              <a:rPr lang="en-US" sz="2000" dirty="0">
                <a:solidFill>
                  <a:prstClr val="black"/>
                </a:solidFill>
                <a:latin typeface="Times New Roman" panose="02020603050405020304" pitchFamily="18" charset="0"/>
                <a:cs typeface="Times New Roman" panose="02020603050405020304" pitchFamily="18" charset="0"/>
              </a:rPr>
              <a:t>, so that the </a:t>
            </a:r>
            <a:r>
              <a:rPr lang="en-US" sz="2000" b="1" u="sng" dirty="0">
                <a:solidFill>
                  <a:prstClr val="black"/>
                </a:solidFill>
                <a:latin typeface="Times New Roman" panose="02020603050405020304" pitchFamily="18" charset="0"/>
                <a:cs typeface="Times New Roman" panose="02020603050405020304" pitchFamily="18" charset="0"/>
              </a:rPr>
              <a:t>damage to reputation </a:t>
            </a:r>
            <a:r>
              <a:rPr lang="en-US" sz="2000" dirty="0">
                <a:solidFill>
                  <a:prstClr val="black"/>
                </a:solidFill>
                <a:latin typeface="Times New Roman" panose="02020603050405020304" pitchFamily="18" charset="0"/>
                <a:cs typeface="Times New Roman" panose="02020603050405020304" pitchFamily="18" charset="0"/>
              </a:rPr>
              <a:t>resulting from </a:t>
            </a:r>
            <a:r>
              <a:rPr lang="en-US" sz="2000" b="1" u="sng" dirty="0">
                <a:solidFill>
                  <a:prstClr val="black"/>
                </a:solidFill>
                <a:latin typeface="Times New Roman" panose="02020603050405020304" pitchFamily="18" charset="0"/>
                <a:cs typeface="Times New Roman" panose="02020603050405020304" pitchFamily="18" charset="0"/>
              </a:rPr>
              <a:t>the incident is kept to a minimum</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0298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B22941B2-B2C4-15AC-7175-946745B680E0}"/>
              </a:ext>
            </a:extLst>
          </p:cNvPr>
          <p:cNvSpPr txBox="1"/>
          <p:nvPr/>
        </p:nvSpPr>
        <p:spPr>
          <a:xfrm>
            <a:off x="942308" y="2617830"/>
            <a:ext cx="10007118" cy="317009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2-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secondly</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organization will then seek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recover from the event by implementation of a disaster recovery plan.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3- However, as the disaster recovery plan is being implemented, the organization will still need to consider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ongoing management of the crisis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organization should ensure that implementation of the disaster recovery plan is viewed as the second, but sometimes overlapping, stage of responding to the incident. In fact, in certain circumstances, it will only be possible to implement the disaster recovery plan once the immediate crisis has been contained.</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14591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49908340-FF03-CD65-B302-9FFABA1B057F}"/>
              </a:ext>
            </a:extLst>
          </p:cNvPr>
          <p:cNvSpPr txBox="1"/>
          <p:nvPr/>
        </p:nvSpPr>
        <p:spPr>
          <a:xfrm>
            <a:off x="1152390" y="2999479"/>
            <a:ext cx="9866846" cy="2554545"/>
          </a:xfrm>
          <a:prstGeom prst="rect">
            <a:avLst/>
          </a:prstGeom>
          <a:solidFill>
            <a:sysClr val="window" lastClr="FFFFFF">
              <a:lumMod val="75000"/>
            </a:sysClr>
          </a:solid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When implementation of the crisis management arrangements is well advanced, and the disaster recovery plan has been activated, the organization will then be able to turn its attention to </a:t>
            </a:r>
            <a:r>
              <a:rPr lang="en-US" sz="2000" b="1" u="sng" kern="0" dirty="0">
                <a:solidFill>
                  <a:prstClr val="black"/>
                </a:solidFill>
                <a:latin typeface="Times New Roman" panose="02020603050405020304" pitchFamily="18" charset="0"/>
                <a:cs typeface="Times New Roman" panose="02020603050405020304" pitchFamily="18" charset="0"/>
              </a:rPr>
              <a:t>the third and broader operational issue of business continuity. </a:t>
            </a:r>
          </a:p>
          <a:p>
            <a:pPr algn="just">
              <a:defRPr/>
            </a:pPr>
            <a:endParaRPr lang="en-US" sz="2000" kern="0" dirty="0">
              <a:solidFill>
                <a:prstClr val="black"/>
              </a:solidFill>
              <a:latin typeface="Times New Roman" panose="02020603050405020304" pitchFamily="18" charset="0"/>
              <a:cs typeface="Times New Roman" panose="02020603050405020304" pitchFamily="18" charset="0"/>
            </a:endParaRPr>
          </a:p>
          <a:p>
            <a:pPr algn="just">
              <a:defRPr/>
            </a:pPr>
            <a:r>
              <a:rPr lang="en-US" sz="2000" kern="0" dirty="0">
                <a:solidFill>
                  <a:srgbClr val="FF0000"/>
                </a:solidFill>
                <a:latin typeface="Times New Roman" panose="02020603050405020304" pitchFamily="18" charset="0"/>
                <a:cs typeface="Times New Roman" panose="02020603050405020304" pitchFamily="18" charset="0"/>
              </a:rPr>
              <a:t>An example </a:t>
            </a:r>
            <a:r>
              <a:rPr lang="en-US" sz="2000" kern="0" dirty="0">
                <a:solidFill>
                  <a:prstClr val="black"/>
                </a:solidFill>
                <a:latin typeface="Times New Roman" panose="02020603050405020304" pitchFamily="18" charset="0"/>
                <a:cs typeface="Times New Roman" panose="02020603050405020304" pitchFamily="18" charset="0"/>
              </a:rPr>
              <a:t>of this three-stage approach is when a serious road traffic accident occurs that obstructs a major road or highway. The initial response of the emergency services will be to deal with the crisis that may involve injuries to people and, in certain circumstances, a vehicle fire and/or other traffic travelling too fast towards the incident</a:t>
            </a:r>
          </a:p>
        </p:txBody>
      </p:sp>
    </p:spTree>
    <p:extLst>
      <p:ext uri="{BB962C8B-B14F-4D97-AF65-F5344CB8AC3E}">
        <p14:creationId xmlns:p14="http://schemas.microsoft.com/office/powerpoint/2010/main" val="2129862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78454611-F38C-9DC6-FB31-D50A03616678}"/>
              </a:ext>
            </a:extLst>
          </p:cNvPr>
          <p:cNvSpPr txBox="1"/>
          <p:nvPr/>
        </p:nvSpPr>
        <p:spPr>
          <a:xfrm>
            <a:off x="1013791" y="3224723"/>
            <a:ext cx="10164417" cy="1938992"/>
          </a:xfrm>
          <a:prstGeom prst="rect">
            <a:avLst/>
          </a:prstGeom>
          <a:solidFill>
            <a:sysClr val="window" lastClr="FFFFFF">
              <a:lumMod val="8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the immediate crisis has been contained, the disaster recovery phase can be implemented and this will include clearing the damaged vehicles and/ or repairing the road surface and crash barriers.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is only when these two stages have been completed that bringing the road back into use, or the business continuity aspect, can be addressed.</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480333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A1738001-B342-1753-1632-4F4A6DC7A7DC}"/>
              </a:ext>
            </a:extLst>
          </p:cNvPr>
          <p:cNvSpPr txBox="1"/>
          <p:nvPr/>
        </p:nvSpPr>
        <p:spPr>
          <a:xfrm>
            <a:off x="1152390" y="2614205"/>
            <a:ext cx="9859181" cy="3170099"/>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If the road traffic accident involved commercial vehicles or there was an allegation that a driver from the identified company caused the incident, the need for crisis management responses will extend to the road haulage or transportation company involved in the incident.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company should activate their crisis management plan to demonstrate social responsibility and to ensure minimum damage to their reputation.</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road haulage company may also wish to take action during the crisis to support other stakeholders, including the families of drivers who may have been injured in the incident.</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331903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A7068FA6-5C18-0ABE-A719-7BBA7EAD47CD}"/>
              </a:ext>
            </a:extLst>
          </p:cNvPr>
          <p:cNvSpPr txBox="1"/>
          <p:nvPr/>
        </p:nvSpPr>
        <p:spPr>
          <a:xfrm>
            <a:off x="942308" y="3429000"/>
            <a:ext cx="10164417" cy="1631216"/>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Next Figure  provides an illustration of a disaster recovery timeline and costs.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need to ensure adequate crisis management and effective communication with stakeholders covers the whole period of disruption (from point A to point D) and possibly beyond.</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29528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BF2CAF-B86D-8ADF-3230-573CE82DBCA8}"/>
              </a:ext>
            </a:extLst>
          </p:cNvPr>
          <p:cNvSpPr txBox="1"/>
          <p:nvPr/>
        </p:nvSpPr>
        <p:spPr>
          <a:xfrm>
            <a:off x="1384113" y="205418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pic>
        <p:nvPicPr>
          <p:cNvPr id="8" name="Picture 7">
            <a:extLst>
              <a:ext uri="{FF2B5EF4-FFF2-40B4-BE49-F238E27FC236}">
                <a16:creationId xmlns:a16="http://schemas.microsoft.com/office/drawing/2014/main" id="{DB7C7F04-2540-744A-3BAA-15A083DF9E54}"/>
              </a:ext>
            </a:extLst>
          </p:cNvPr>
          <p:cNvPicPr>
            <a:picLocks noChangeAspect="1"/>
          </p:cNvPicPr>
          <p:nvPr/>
        </p:nvPicPr>
        <p:blipFill>
          <a:blip r:embed="rId3"/>
          <a:stretch>
            <a:fillRect/>
          </a:stretch>
        </p:blipFill>
        <p:spPr>
          <a:xfrm>
            <a:off x="2996125" y="2617830"/>
            <a:ext cx="5849487" cy="3346522"/>
          </a:xfrm>
          <a:prstGeom prst="rect">
            <a:avLst/>
          </a:prstGeom>
          <a:solidFill>
            <a:sysClr val="window" lastClr="FFFFFF">
              <a:lumMod val="65000"/>
            </a:sysClr>
          </a:solidFill>
        </p:spPr>
      </p:pic>
    </p:spTree>
    <p:extLst>
      <p:ext uri="{BB962C8B-B14F-4D97-AF65-F5344CB8AC3E}">
        <p14:creationId xmlns:p14="http://schemas.microsoft.com/office/powerpoint/2010/main" val="3844768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Conclusion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a:extLst>
              <a:ext uri="{FF2B5EF4-FFF2-40B4-BE49-F238E27FC236}">
                <a16:creationId xmlns:a16="http://schemas.microsoft.com/office/drawing/2014/main" id="{A11C4E0D-21E2-3FFD-536B-BBA98D1E2A2A}"/>
              </a:ext>
            </a:extLst>
          </p:cNvPr>
          <p:cNvSpPr txBox="1">
            <a:spLocks/>
          </p:cNvSpPr>
          <p:nvPr/>
        </p:nvSpPr>
        <p:spPr>
          <a:xfrm>
            <a:off x="2187971" y="1929626"/>
            <a:ext cx="7787591" cy="39524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Importance of insurance</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Types of insurance cover</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Evaluation of insurance needs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Purchase of insurance</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Captive insurance companies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Business continuity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solidFill>
                <a:srgbClr val="002060"/>
              </a:solidFill>
              <a:effectLst/>
              <a:uLnTx/>
              <a:uFillTx/>
              <a:latin typeface="Calibri Light" panose="020F0302020204030204"/>
              <a:ea typeface="+mj-ea"/>
              <a:cs typeface="+mj-cs"/>
            </a:endParaRPr>
          </a:p>
        </p:txBody>
      </p:sp>
    </p:spTree>
    <p:extLst>
      <p:ext uri="{BB962C8B-B14F-4D97-AF65-F5344CB8AC3E}">
        <p14:creationId xmlns:p14="http://schemas.microsoft.com/office/powerpoint/2010/main" val="4085969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08A5787-D6AB-473A-B9D4-78BD7ADC365D}"/>
</file>

<file path=customXml/itemProps2.xml><?xml version="1.0" encoding="utf-8"?>
<ds:datastoreItem xmlns:ds="http://schemas.openxmlformats.org/officeDocument/2006/customXml" ds:itemID="{10C0B482-8B4A-47CC-AA1F-EC22E1ACE2AA}"/>
</file>

<file path=customXml/itemProps3.xml><?xml version="1.0" encoding="utf-8"?>
<ds:datastoreItem xmlns:ds="http://schemas.openxmlformats.org/officeDocument/2006/customXml" ds:itemID="{BF356358-6C50-439C-84DC-D09841E58F6F}"/>
</file>

<file path=docProps/app.xml><?xml version="1.0" encoding="utf-8"?>
<Properties xmlns="http://schemas.openxmlformats.org/officeDocument/2006/extended-properties" xmlns:vt="http://schemas.openxmlformats.org/officeDocument/2006/docPropsVTypes">
  <TotalTime>551</TotalTime>
  <Words>3669</Words>
  <Application>Microsoft Office PowerPoint</Application>
  <PresentationFormat>Widescreen</PresentationFormat>
  <Paragraphs>465</Paragraphs>
  <Slides>46</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46</vt:i4>
      </vt:variant>
    </vt:vector>
  </HeadingPairs>
  <TitlesOfParts>
    <vt:vector size="55"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121</cp:revision>
  <dcterms:created xsi:type="dcterms:W3CDTF">2023-04-29T09:08:00Z</dcterms:created>
  <dcterms:modified xsi:type="dcterms:W3CDTF">2024-05-31T12:12:57Z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