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5"/>
  </p:notesMasterIdLst>
  <p:sldIdLst>
    <p:sldId id="480" r:id="rId5"/>
    <p:sldId id="303" r:id="rId6"/>
    <p:sldId id="271" r:id="rId7"/>
    <p:sldId id="313" r:id="rId8"/>
    <p:sldId id="549" r:id="rId9"/>
    <p:sldId id="511" r:id="rId10"/>
    <p:sldId id="599" r:id="rId11"/>
    <p:sldId id="562" r:id="rId12"/>
    <p:sldId id="563" r:id="rId13"/>
    <p:sldId id="513" r:id="rId14"/>
    <p:sldId id="517" r:id="rId15"/>
    <p:sldId id="559" r:id="rId16"/>
    <p:sldId id="564" r:id="rId17"/>
    <p:sldId id="579" r:id="rId18"/>
    <p:sldId id="256" r:id="rId19"/>
    <p:sldId id="518" r:id="rId20"/>
    <p:sldId id="565" r:id="rId21"/>
    <p:sldId id="582" r:id="rId22"/>
    <p:sldId id="574" r:id="rId23"/>
    <p:sldId id="584" r:id="rId24"/>
    <p:sldId id="578" r:id="rId25"/>
    <p:sldId id="585" r:id="rId26"/>
    <p:sldId id="600" r:id="rId27"/>
    <p:sldId id="566" r:id="rId28"/>
    <p:sldId id="580" r:id="rId29"/>
    <p:sldId id="583" r:id="rId30"/>
    <p:sldId id="550" r:id="rId31"/>
    <p:sldId id="581" r:id="rId32"/>
    <p:sldId id="560" r:id="rId33"/>
    <p:sldId id="522" r:id="rId34"/>
    <p:sldId id="587" r:id="rId35"/>
    <p:sldId id="524" r:id="rId36"/>
    <p:sldId id="276" r:id="rId37"/>
    <p:sldId id="516" r:id="rId38"/>
    <p:sldId id="526" r:id="rId39"/>
    <p:sldId id="528" r:id="rId40"/>
    <p:sldId id="570" r:id="rId41"/>
    <p:sldId id="571" r:id="rId42"/>
    <p:sldId id="497" r:id="rId43"/>
    <p:sldId id="552" r:id="rId44"/>
    <p:sldId id="586" r:id="rId45"/>
    <p:sldId id="588" r:id="rId46"/>
    <p:sldId id="531" r:id="rId47"/>
    <p:sldId id="589" r:id="rId48"/>
    <p:sldId id="591" r:id="rId49"/>
    <p:sldId id="590" r:id="rId50"/>
    <p:sldId id="592" r:id="rId51"/>
    <p:sldId id="593" r:id="rId52"/>
    <p:sldId id="594" r:id="rId53"/>
    <p:sldId id="595" r:id="rId54"/>
    <p:sldId id="596" r:id="rId55"/>
    <p:sldId id="597" r:id="rId56"/>
    <p:sldId id="601" r:id="rId57"/>
    <p:sldId id="602" r:id="rId58"/>
    <p:sldId id="603" r:id="rId59"/>
    <p:sldId id="604" r:id="rId60"/>
    <p:sldId id="605" r:id="rId61"/>
    <p:sldId id="606" r:id="rId62"/>
    <p:sldId id="306"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99"/>
            <p14:sldId id="562"/>
            <p14:sldId id="563"/>
            <p14:sldId id="513"/>
            <p14:sldId id="517"/>
            <p14:sldId id="559"/>
            <p14:sldId id="564"/>
            <p14:sldId id="579"/>
            <p14:sldId id="256"/>
            <p14:sldId id="518"/>
            <p14:sldId id="565"/>
            <p14:sldId id="582"/>
            <p14:sldId id="574"/>
            <p14:sldId id="584"/>
            <p14:sldId id="578"/>
            <p14:sldId id="585"/>
            <p14:sldId id="600"/>
            <p14:sldId id="566"/>
            <p14:sldId id="580"/>
            <p14:sldId id="583"/>
            <p14:sldId id="550"/>
            <p14:sldId id="581"/>
            <p14:sldId id="560"/>
            <p14:sldId id="522"/>
            <p14:sldId id="587"/>
            <p14:sldId id="524"/>
            <p14:sldId id="276"/>
            <p14:sldId id="516"/>
            <p14:sldId id="526"/>
            <p14:sldId id="528"/>
            <p14:sldId id="570"/>
            <p14:sldId id="571"/>
            <p14:sldId id="497"/>
            <p14:sldId id="552"/>
            <p14:sldId id="586"/>
            <p14:sldId id="588"/>
            <p14:sldId id="531"/>
            <p14:sldId id="589"/>
            <p14:sldId id="591"/>
            <p14:sldId id="590"/>
            <p14:sldId id="592"/>
            <p14:sldId id="593"/>
            <p14:sldId id="594"/>
            <p14:sldId id="595"/>
            <p14:sldId id="596"/>
            <p14:sldId id="597"/>
            <p14:sldId id="601"/>
            <p14:sldId id="602"/>
            <p14:sldId id="603"/>
            <p14:sldId id="604"/>
            <p14:sldId id="605"/>
            <p14:sldId id="606"/>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8800"/>
    <a:srgbClr val="76E3FF"/>
    <a:srgbClr val="FFC1FB"/>
    <a:srgbClr val="A3DBFF"/>
    <a:srgbClr val="48599F"/>
    <a:srgbClr val="FCC704"/>
    <a:srgbClr val="FFC6C6"/>
    <a:srgbClr val="F58221"/>
    <a:srgbClr val="00AEEF"/>
    <a:srgbClr val="FFD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B4B98B0-60AC-42C2-AFA5-B58CD77FA1E5}" styleName="نمط فاتح 1 - تميي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بلا نمط، بلا شبكة">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FD0F851-EC5A-4D38-B0AD-8093EC10F338}" styleName="نمط فاتح 1 - تمييز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5" autoAdjust="0"/>
    <p:restoredTop sz="94660"/>
  </p:normalViewPr>
  <p:slideViewPr>
    <p:cSldViewPr snapToGrid="0">
      <p:cViewPr varScale="1">
        <p:scale>
          <a:sx n="64" d="100"/>
          <a:sy n="64" d="100"/>
        </p:scale>
        <p:origin x="96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168CEF-52F6-4E69-9FF0-5B7D9E549181}"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pPr rtl="1"/>
          <a:endParaRPr lang="ar-SY"/>
        </a:p>
      </dgm:t>
    </dgm:pt>
    <dgm:pt modelId="{8F8ADFEC-A6A1-42CF-BAFB-63E92362AA63}">
      <dgm:prSet custT="1"/>
      <dgm:spPr/>
      <dgm:t>
        <a:bodyPr/>
        <a:lstStyle/>
        <a:p>
          <a:pPr rtl="1"/>
          <a:r>
            <a:rPr lang="en-US" sz="1800" b="1" dirty="0">
              <a:solidFill>
                <a:srgbClr val="FFFF00"/>
              </a:solidFill>
              <a:latin typeface="Alexandria"/>
            </a:rPr>
            <a:t>Understanding market demand</a:t>
          </a:r>
          <a:r>
            <a:rPr lang="en-US" sz="1800" b="1" dirty="0">
              <a:latin typeface="Alexandria"/>
            </a:rPr>
            <a:t>:</a:t>
          </a:r>
          <a:r>
            <a:rPr lang="en-US" sz="1800" dirty="0">
              <a:latin typeface="Alexandria"/>
            </a:rPr>
            <a:t> Identify who the target users are, their preferences, purchasing power, and behavior.</a:t>
          </a:r>
          <a:endParaRPr lang="en-US" sz="1800" b="1" dirty="0">
            <a:latin typeface="Alexandria"/>
          </a:endParaRPr>
        </a:p>
      </dgm:t>
    </dgm:pt>
    <dgm:pt modelId="{4C60A14D-6368-49C9-B18E-94B090A3694D}" type="parTrans" cxnId="{1E8D5C26-492D-4EFF-A0C1-83A212FA2CB3}">
      <dgm:prSet/>
      <dgm:spPr/>
      <dgm:t>
        <a:bodyPr/>
        <a:lstStyle/>
        <a:p>
          <a:pPr rtl="1"/>
          <a:endParaRPr lang="ar-SY" sz="1800" b="1">
            <a:latin typeface="Alexandria"/>
          </a:endParaRPr>
        </a:p>
      </dgm:t>
    </dgm:pt>
    <dgm:pt modelId="{415AF011-4F67-49D8-9D0E-AABE1216258A}" type="sibTrans" cxnId="{1E8D5C26-492D-4EFF-A0C1-83A212FA2CB3}">
      <dgm:prSet custT="1"/>
      <dgm:spPr/>
      <dgm:t>
        <a:bodyPr/>
        <a:lstStyle/>
        <a:p>
          <a:pPr rtl="1"/>
          <a:endParaRPr lang="ar-SY" sz="1800" b="1">
            <a:latin typeface="Alexandria"/>
          </a:endParaRPr>
        </a:p>
      </dgm:t>
    </dgm:pt>
    <dgm:pt modelId="{FD9D8899-25E7-4C3C-9E67-22FC9CC151F5}">
      <dgm:prSet custT="1"/>
      <dgm:spPr/>
      <dgm:t>
        <a:bodyPr/>
        <a:lstStyle/>
        <a:p>
          <a:pPr rtl="1"/>
          <a:r>
            <a:rPr lang="en-US" sz="1800" b="1" dirty="0">
              <a:solidFill>
                <a:srgbClr val="FFFF00"/>
              </a:solidFill>
              <a:latin typeface="Alexandria"/>
            </a:rPr>
            <a:t>Evaluating supply conditions</a:t>
          </a:r>
          <a:r>
            <a:rPr lang="en-US" sz="1800" b="1" dirty="0">
              <a:latin typeface="Alexandria"/>
            </a:rPr>
            <a:t>:</a:t>
          </a:r>
          <a:r>
            <a:rPr lang="en-US" sz="1800" dirty="0">
              <a:latin typeface="Alexandria"/>
            </a:rPr>
            <a:t> Assess existing and future competition, including direct and indirect competitors.</a:t>
          </a:r>
          <a:endParaRPr lang="en-US" sz="1800" b="1" dirty="0">
            <a:latin typeface="Alexandria"/>
          </a:endParaRPr>
        </a:p>
      </dgm:t>
    </dgm:pt>
    <dgm:pt modelId="{182D0822-19DE-41DC-AC1F-944C11A2063E}" type="parTrans" cxnId="{91AB1E06-9DC5-47E7-84D2-592A2F4C1F40}">
      <dgm:prSet/>
      <dgm:spPr/>
      <dgm:t>
        <a:bodyPr/>
        <a:lstStyle/>
        <a:p>
          <a:pPr rtl="1"/>
          <a:endParaRPr lang="ar-SY" sz="1800" b="1">
            <a:latin typeface="Alexandria"/>
          </a:endParaRPr>
        </a:p>
      </dgm:t>
    </dgm:pt>
    <dgm:pt modelId="{DFAC7BC6-6A8F-44A4-9538-72B49ACAEB08}" type="sibTrans" cxnId="{91AB1E06-9DC5-47E7-84D2-592A2F4C1F40}">
      <dgm:prSet custT="1"/>
      <dgm:spPr/>
      <dgm:t>
        <a:bodyPr/>
        <a:lstStyle/>
        <a:p>
          <a:pPr rtl="1"/>
          <a:endParaRPr lang="ar-SY" sz="1800" b="1">
            <a:latin typeface="Alexandria"/>
          </a:endParaRPr>
        </a:p>
      </dgm:t>
    </dgm:pt>
    <dgm:pt modelId="{5EE762FD-6C7D-4A5C-A766-63AC3D465ABC}">
      <dgm:prSet custT="1"/>
      <dgm:spPr/>
      <dgm:t>
        <a:bodyPr/>
        <a:lstStyle/>
        <a:p>
          <a:pPr rtl="1"/>
          <a:r>
            <a:rPr lang="en-US" sz="1800" b="1" dirty="0">
              <a:solidFill>
                <a:srgbClr val="FFFF00"/>
              </a:solidFill>
              <a:latin typeface="Alexandria"/>
            </a:rPr>
            <a:t>Determining feasibility</a:t>
          </a:r>
          <a:r>
            <a:rPr lang="en-US" sz="1800" b="1" dirty="0">
              <a:latin typeface="Alexandria"/>
            </a:rPr>
            <a:t>:</a:t>
          </a:r>
          <a:r>
            <a:rPr lang="en-US" sz="1800" dirty="0">
              <a:latin typeface="Alexandria"/>
            </a:rPr>
            <a:t> Evaluate whether a proposed project is financially and operationally viable.</a:t>
          </a:r>
          <a:endParaRPr lang="en-US" sz="1800" b="1" dirty="0">
            <a:latin typeface="Alexandria"/>
          </a:endParaRPr>
        </a:p>
      </dgm:t>
    </dgm:pt>
    <dgm:pt modelId="{AB76F7A6-B453-46E5-8599-03FA677EBCDE}" type="parTrans" cxnId="{B8B016F2-C181-4C54-9144-2D4A37B7EF63}">
      <dgm:prSet/>
      <dgm:spPr/>
      <dgm:t>
        <a:bodyPr/>
        <a:lstStyle/>
        <a:p>
          <a:pPr rtl="1"/>
          <a:endParaRPr lang="ar-SY" sz="1800" b="1">
            <a:latin typeface="Alexandria"/>
          </a:endParaRPr>
        </a:p>
      </dgm:t>
    </dgm:pt>
    <dgm:pt modelId="{D89055C5-BD12-4800-8D4C-A182192ACF2A}" type="sibTrans" cxnId="{B8B016F2-C181-4C54-9144-2D4A37B7EF63}">
      <dgm:prSet custT="1"/>
      <dgm:spPr/>
      <dgm:t>
        <a:bodyPr/>
        <a:lstStyle/>
        <a:p>
          <a:pPr rtl="1"/>
          <a:endParaRPr lang="ar-SY" sz="1800" b="1">
            <a:latin typeface="Alexandria"/>
          </a:endParaRPr>
        </a:p>
      </dgm:t>
    </dgm:pt>
    <dgm:pt modelId="{F2108955-1A66-483E-8262-8234784ACF56}">
      <dgm:prSet custT="1"/>
      <dgm:spPr/>
      <dgm:t>
        <a:bodyPr/>
        <a:lstStyle/>
        <a:p>
          <a:pPr rtl="1"/>
          <a:r>
            <a:rPr lang="en-US" sz="1800" b="1" dirty="0">
              <a:solidFill>
                <a:srgbClr val="FFFF00"/>
              </a:solidFill>
              <a:latin typeface="Alexandria"/>
            </a:rPr>
            <a:t>Supporting strategic planning and maximize profit</a:t>
          </a:r>
          <a:r>
            <a:rPr lang="en-US" sz="1800" b="1" dirty="0">
              <a:latin typeface="Alexandria"/>
            </a:rPr>
            <a:t>:</a:t>
          </a:r>
          <a:r>
            <a:rPr lang="en-US" sz="1800" dirty="0">
              <a:latin typeface="Alexandria"/>
            </a:rPr>
            <a:t> Guide decisions related to project design, pricing, phasing, and positioning</a:t>
          </a:r>
          <a:endParaRPr lang="en-US" sz="1800" b="1" dirty="0">
            <a:latin typeface="Alexandria"/>
          </a:endParaRPr>
        </a:p>
      </dgm:t>
    </dgm:pt>
    <dgm:pt modelId="{786A6436-F7C9-4755-B4FC-E7CCCE666761}" type="parTrans" cxnId="{59E7399F-8B9F-4140-8D44-08228930CB48}">
      <dgm:prSet/>
      <dgm:spPr/>
      <dgm:t>
        <a:bodyPr/>
        <a:lstStyle/>
        <a:p>
          <a:pPr rtl="1"/>
          <a:endParaRPr lang="ar-SY" sz="1800" b="1">
            <a:latin typeface="Alexandria"/>
          </a:endParaRPr>
        </a:p>
      </dgm:t>
    </dgm:pt>
    <dgm:pt modelId="{231D6BEC-671C-4657-BD2E-28529A18E72B}" type="sibTrans" cxnId="{59E7399F-8B9F-4140-8D44-08228930CB48}">
      <dgm:prSet custT="1"/>
      <dgm:spPr/>
      <dgm:t>
        <a:bodyPr/>
        <a:lstStyle/>
        <a:p>
          <a:pPr rtl="1"/>
          <a:endParaRPr lang="ar-SY" sz="1800" b="1">
            <a:latin typeface="Alexandria"/>
          </a:endParaRPr>
        </a:p>
      </dgm:t>
    </dgm:pt>
    <dgm:pt modelId="{3C02B554-113A-47C2-911F-C45D8A9D08E5}">
      <dgm:prSet custT="1"/>
      <dgm:spPr>
        <a:solidFill>
          <a:srgbClr val="C00000"/>
        </a:solidFill>
      </dgm:spPr>
      <dgm:t>
        <a:bodyPr/>
        <a:lstStyle/>
        <a:p>
          <a:pPr rtl="1"/>
          <a:r>
            <a:rPr lang="en-US" sz="1800" b="1" dirty="0">
              <a:solidFill>
                <a:srgbClr val="FFFF00"/>
              </a:solidFill>
              <a:latin typeface="Alexandria"/>
            </a:rPr>
            <a:t>Risk reduction</a:t>
          </a:r>
          <a:r>
            <a:rPr lang="en-US" sz="1800" b="1" dirty="0">
              <a:latin typeface="Alexandria"/>
            </a:rPr>
            <a:t>:</a:t>
          </a:r>
          <a:r>
            <a:rPr lang="en-US" sz="1800" dirty="0">
              <a:latin typeface="Alexandria"/>
            </a:rPr>
            <a:t> Identify potential risks and uncertainties early in the development process</a:t>
          </a:r>
          <a:endParaRPr lang="en-US" sz="1800" b="1" dirty="0">
            <a:latin typeface="Alexandria"/>
          </a:endParaRPr>
        </a:p>
      </dgm:t>
    </dgm:pt>
    <dgm:pt modelId="{32BB0D6B-7547-4AC0-9762-C3E71566ED39}" type="parTrans" cxnId="{6171201E-68E4-4FBD-B1FB-E4831C6EC166}">
      <dgm:prSet/>
      <dgm:spPr/>
      <dgm:t>
        <a:bodyPr/>
        <a:lstStyle/>
        <a:p>
          <a:pPr rtl="1"/>
          <a:endParaRPr lang="ar-SY" sz="1800" b="1">
            <a:latin typeface="Alexandria"/>
          </a:endParaRPr>
        </a:p>
      </dgm:t>
    </dgm:pt>
    <dgm:pt modelId="{225AD130-6E52-4822-A62A-19ABFDFE5114}" type="sibTrans" cxnId="{6171201E-68E4-4FBD-B1FB-E4831C6EC166}">
      <dgm:prSet/>
      <dgm:spPr/>
      <dgm:t>
        <a:bodyPr/>
        <a:lstStyle/>
        <a:p>
          <a:pPr rtl="1"/>
          <a:endParaRPr lang="ar-SY" sz="1800" b="1">
            <a:latin typeface="Alexandria"/>
          </a:endParaRPr>
        </a:p>
      </dgm:t>
    </dgm:pt>
    <dgm:pt modelId="{AB4C0A33-F0E1-4271-BBCB-1BFAFCD4B646}" type="pres">
      <dgm:prSet presAssocID="{C3168CEF-52F6-4E69-9FF0-5B7D9E549181}" presName="linearFlow" presStyleCnt="0">
        <dgm:presLayoutVars>
          <dgm:resizeHandles val="exact"/>
        </dgm:presLayoutVars>
      </dgm:prSet>
      <dgm:spPr/>
    </dgm:pt>
    <dgm:pt modelId="{100FC56F-3EAF-4D1B-82B3-BF568BA9FFD7}" type="pres">
      <dgm:prSet presAssocID="{8F8ADFEC-A6A1-42CF-BAFB-63E92362AA63}" presName="node" presStyleLbl="node1" presStyleIdx="0" presStyleCnt="5" custScaleX="292013" custScaleY="87421">
        <dgm:presLayoutVars>
          <dgm:bulletEnabled val="1"/>
        </dgm:presLayoutVars>
      </dgm:prSet>
      <dgm:spPr/>
    </dgm:pt>
    <dgm:pt modelId="{F8CB758A-9D09-4640-ACFF-47859CAF7C51}" type="pres">
      <dgm:prSet presAssocID="{415AF011-4F67-49D8-9D0E-AABE1216258A}" presName="sibTrans" presStyleLbl="sibTrans2D1" presStyleIdx="0" presStyleCnt="4"/>
      <dgm:spPr/>
    </dgm:pt>
    <dgm:pt modelId="{D642A7F7-67ED-4516-BE67-34CE52F6F172}" type="pres">
      <dgm:prSet presAssocID="{415AF011-4F67-49D8-9D0E-AABE1216258A}" presName="connectorText" presStyleLbl="sibTrans2D1" presStyleIdx="0" presStyleCnt="4"/>
      <dgm:spPr/>
    </dgm:pt>
    <dgm:pt modelId="{8FF8522F-877C-4885-94CB-F7330A122C6D}" type="pres">
      <dgm:prSet presAssocID="{FD9D8899-25E7-4C3C-9E67-22FC9CC151F5}" presName="node" presStyleLbl="node1" presStyleIdx="1" presStyleCnt="5" custScaleX="292013" custScaleY="109809">
        <dgm:presLayoutVars>
          <dgm:bulletEnabled val="1"/>
        </dgm:presLayoutVars>
      </dgm:prSet>
      <dgm:spPr/>
    </dgm:pt>
    <dgm:pt modelId="{9DBDC668-9928-4B91-9123-94568685E583}" type="pres">
      <dgm:prSet presAssocID="{DFAC7BC6-6A8F-44A4-9538-72B49ACAEB08}" presName="sibTrans" presStyleLbl="sibTrans2D1" presStyleIdx="1" presStyleCnt="4"/>
      <dgm:spPr/>
    </dgm:pt>
    <dgm:pt modelId="{9479301E-3587-49D1-B440-B71B3BF66BF2}" type="pres">
      <dgm:prSet presAssocID="{DFAC7BC6-6A8F-44A4-9538-72B49ACAEB08}" presName="connectorText" presStyleLbl="sibTrans2D1" presStyleIdx="1" presStyleCnt="4"/>
      <dgm:spPr/>
    </dgm:pt>
    <dgm:pt modelId="{303B3154-F646-4EA8-9BBC-179053AE73C6}" type="pres">
      <dgm:prSet presAssocID="{5EE762FD-6C7D-4A5C-A766-63AC3D465ABC}" presName="node" presStyleLbl="node1" presStyleIdx="2" presStyleCnt="5" custScaleX="290653" custScaleY="85514">
        <dgm:presLayoutVars>
          <dgm:bulletEnabled val="1"/>
        </dgm:presLayoutVars>
      </dgm:prSet>
      <dgm:spPr/>
    </dgm:pt>
    <dgm:pt modelId="{59A0E379-CB30-47FD-A271-4CC3E36B3346}" type="pres">
      <dgm:prSet presAssocID="{D89055C5-BD12-4800-8D4C-A182192ACF2A}" presName="sibTrans" presStyleLbl="sibTrans2D1" presStyleIdx="2" presStyleCnt="4"/>
      <dgm:spPr/>
    </dgm:pt>
    <dgm:pt modelId="{E78F5DD8-281A-4DF7-AE99-98C505C18285}" type="pres">
      <dgm:prSet presAssocID="{D89055C5-BD12-4800-8D4C-A182192ACF2A}" presName="connectorText" presStyleLbl="sibTrans2D1" presStyleIdx="2" presStyleCnt="4"/>
      <dgm:spPr/>
    </dgm:pt>
    <dgm:pt modelId="{DC5DCAC6-D1AA-4781-AAC2-41DD195CFCF6}" type="pres">
      <dgm:prSet presAssocID="{F2108955-1A66-483E-8262-8234784ACF56}" presName="node" presStyleLbl="node1" presStyleIdx="3" presStyleCnt="5" custScaleX="287933" custScaleY="85591">
        <dgm:presLayoutVars>
          <dgm:bulletEnabled val="1"/>
        </dgm:presLayoutVars>
      </dgm:prSet>
      <dgm:spPr/>
    </dgm:pt>
    <dgm:pt modelId="{A4C6F8E1-9A96-4AB5-9069-5E91B06FF1BB}" type="pres">
      <dgm:prSet presAssocID="{231D6BEC-671C-4657-BD2E-28529A18E72B}" presName="sibTrans" presStyleLbl="sibTrans2D1" presStyleIdx="3" presStyleCnt="4"/>
      <dgm:spPr/>
    </dgm:pt>
    <dgm:pt modelId="{064BF43C-99D4-4527-9667-245224073370}" type="pres">
      <dgm:prSet presAssocID="{231D6BEC-671C-4657-BD2E-28529A18E72B}" presName="connectorText" presStyleLbl="sibTrans2D1" presStyleIdx="3" presStyleCnt="4"/>
      <dgm:spPr/>
    </dgm:pt>
    <dgm:pt modelId="{17422721-6C56-454D-9C5A-0F745B768B1D}" type="pres">
      <dgm:prSet presAssocID="{3C02B554-113A-47C2-911F-C45D8A9D08E5}" presName="node" presStyleLbl="node1" presStyleIdx="4" presStyleCnt="5" custScaleX="287933" custScaleY="115157">
        <dgm:presLayoutVars>
          <dgm:bulletEnabled val="1"/>
        </dgm:presLayoutVars>
      </dgm:prSet>
      <dgm:spPr/>
    </dgm:pt>
  </dgm:ptLst>
  <dgm:cxnLst>
    <dgm:cxn modelId="{91AB1E06-9DC5-47E7-84D2-592A2F4C1F40}" srcId="{C3168CEF-52F6-4E69-9FF0-5B7D9E549181}" destId="{FD9D8899-25E7-4C3C-9E67-22FC9CC151F5}" srcOrd="1" destOrd="0" parTransId="{182D0822-19DE-41DC-AC1F-944C11A2063E}" sibTransId="{DFAC7BC6-6A8F-44A4-9538-72B49ACAEB08}"/>
    <dgm:cxn modelId="{53E2D209-9728-4AEC-9A80-6EAE612E1F1A}" type="presOf" srcId="{415AF011-4F67-49D8-9D0E-AABE1216258A}" destId="{F8CB758A-9D09-4640-ACFF-47859CAF7C51}" srcOrd="0" destOrd="0" presId="urn:microsoft.com/office/officeart/2005/8/layout/process2"/>
    <dgm:cxn modelId="{BCC09312-66C4-4738-8DAB-56AA523800C2}" type="presOf" srcId="{F2108955-1A66-483E-8262-8234784ACF56}" destId="{DC5DCAC6-D1AA-4781-AAC2-41DD195CFCF6}" srcOrd="0" destOrd="0" presId="urn:microsoft.com/office/officeart/2005/8/layout/process2"/>
    <dgm:cxn modelId="{6171201E-68E4-4FBD-B1FB-E4831C6EC166}" srcId="{C3168CEF-52F6-4E69-9FF0-5B7D9E549181}" destId="{3C02B554-113A-47C2-911F-C45D8A9D08E5}" srcOrd="4" destOrd="0" parTransId="{32BB0D6B-7547-4AC0-9762-C3E71566ED39}" sibTransId="{225AD130-6E52-4822-A62A-19ABFDFE5114}"/>
    <dgm:cxn modelId="{4B704621-082A-4B19-98C3-C991B8403D71}" type="presOf" srcId="{5EE762FD-6C7D-4A5C-A766-63AC3D465ABC}" destId="{303B3154-F646-4EA8-9BBC-179053AE73C6}" srcOrd="0" destOrd="0" presId="urn:microsoft.com/office/officeart/2005/8/layout/process2"/>
    <dgm:cxn modelId="{1E8D5C26-492D-4EFF-A0C1-83A212FA2CB3}" srcId="{C3168CEF-52F6-4E69-9FF0-5B7D9E549181}" destId="{8F8ADFEC-A6A1-42CF-BAFB-63E92362AA63}" srcOrd="0" destOrd="0" parTransId="{4C60A14D-6368-49C9-B18E-94B090A3694D}" sibTransId="{415AF011-4F67-49D8-9D0E-AABE1216258A}"/>
    <dgm:cxn modelId="{85E6863B-3372-4A7D-B85D-E3F77E25E49F}" type="presOf" srcId="{DFAC7BC6-6A8F-44A4-9538-72B49ACAEB08}" destId="{9DBDC668-9928-4B91-9123-94568685E583}" srcOrd="0" destOrd="0" presId="urn:microsoft.com/office/officeart/2005/8/layout/process2"/>
    <dgm:cxn modelId="{59E7399F-8B9F-4140-8D44-08228930CB48}" srcId="{C3168CEF-52F6-4E69-9FF0-5B7D9E549181}" destId="{F2108955-1A66-483E-8262-8234784ACF56}" srcOrd="3" destOrd="0" parTransId="{786A6436-F7C9-4755-B4FC-E7CCCE666761}" sibTransId="{231D6BEC-671C-4657-BD2E-28529A18E72B}"/>
    <dgm:cxn modelId="{9F2871C4-E7AE-4095-AA23-65EDC7BAF5A9}" type="presOf" srcId="{231D6BEC-671C-4657-BD2E-28529A18E72B}" destId="{064BF43C-99D4-4527-9667-245224073370}" srcOrd="1" destOrd="0" presId="urn:microsoft.com/office/officeart/2005/8/layout/process2"/>
    <dgm:cxn modelId="{1F0FB3CE-2096-4636-9F19-F349297A17E5}" type="presOf" srcId="{8F8ADFEC-A6A1-42CF-BAFB-63E92362AA63}" destId="{100FC56F-3EAF-4D1B-82B3-BF568BA9FFD7}" srcOrd="0" destOrd="0" presId="urn:microsoft.com/office/officeart/2005/8/layout/process2"/>
    <dgm:cxn modelId="{8BE6BCCF-9958-47A0-93C7-3243A90F3AC2}" type="presOf" srcId="{415AF011-4F67-49D8-9D0E-AABE1216258A}" destId="{D642A7F7-67ED-4516-BE67-34CE52F6F172}" srcOrd="1" destOrd="0" presId="urn:microsoft.com/office/officeart/2005/8/layout/process2"/>
    <dgm:cxn modelId="{992BEDD4-9B83-49B5-AD2B-ADC8B0444398}" type="presOf" srcId="{3C02B554-113A-47C2-911F-C45D8A9D08E5}" destId="{17422721-6C56-454D-9C5A-0F745B768B1D}" srcOrd="0" destOrd="0" presId="urn:microsoft.com/office/officeart/2005/8/layout/process2"/>
    <dgm:cxn modelId="{18B474DA-1981-4516-8D90-67BBB8A542FE}" type="presOf" srcId="{FD9D8899-25E7-4C3C-9E67-22FC9CC151F5}" destId="{8FF8522F-877C-4885-94CB-F7330A122C6D}" srcOrd="0" destOrd="0" presId="urn:microsoft.com/office/officeart/2005/8/layout/process2"/>
    <dgm:cxn modelId="{5E4D8ADD-6A01-4895-BB49-9CC20265219B}" type="presOf" srcId="{C3168CEF-52F6-4E69-9FF0-5B7D9E549181}" destId="{AB4C0A33-F0E1-4271-BBCB-1BFAFCD4B646}" srcOrd="0" destOrd="0" presId="urn:microsoft.com/office/officeart/2005/8/layout/process2"/>
    <dgm:cxn modelId="{71CC58E5-1A08-4AE9-BBE3-B40953275862}" type="presOf" srcId="{D89055C5-BD12-4800-8D4C-A182192ACF2A}" destId="{E78F5DD8-281A-4DF7-AE99-98C505C18285}" srcOrd="1" destOrd="0" presId="urn:microsoft.com/office/officeart/2005/8/layout/process2"/>
    <dgm:cxn modelId="{420FF6ED-F97A-476B-99CC-8029209200D0}" type="presOf" srcId="{231D6BEC-671C-4657-BD2E-28529A18E72B}" destId="{A4C6F8E1-9A96-4AB5-9069-5E91B06FF1BB}" srcOrd="0" destOrd="0" presId="urn:microsoft.com/office/officeart/2005/8/layout/process2"/>
    <dgm:cxn modelId="{2274FCEF-8BF0-4645-97AB-9AB546F2A505}" type="presOf" srcId="{DFAC7BC6-6A8F-44A4-9538-72B49ACAEB08}" destId="{9479301E-3587-49D1-B440-B71B3BF66BF2}" srcOrd="1" destOrd="0" presId="urn:microsoft.com/office/officeart/2005/8/layout/process2"/>
    <dgm:cxn modelId="{B8B016F2-C181-4C54-9144-2D4A37B7EF63}" srcId="{C3168CEF-52F6-4E69-9FF0-5B7D9E549181}" destId="{5EE762FD-6C7D-4A5C-A766-63AC3D465ABC}" srcOrd="2" destOrd="0" parTransId="{AB76F7A6-B453-46E5-8599-03FA677EBCDE}" sibTransId="{D89055C5-BD12-4800-8D4C-A182192ACF2A}"/>
    <dgm:cxn modelId="{475A7DF2-314A-4262-AC9B-AF63A740F55D}" type="presOf" srcId="{D89055C5-BD12-4800-8D4C-A182192ACF2A}" destId="{59A0E379-CB30-47FD-A271-4CC3E36B3346}" srcOrd="0" destOrd="0" presId="urn:microsoft.com/office/officeart/2005/8/layout/process2"/>
    <dgm:cxn modelId="{D12583BD-C843-4F05-AEA1-C52B15C2EE23}" type="presParOf" srcId="{AB4C0A33-F0E1-4271-BBCB-1BFAFCD4B646}" destId="{100FC56F-3EAF-4D1B-82B3-BF568BA9FFD7}" srcOrd="0" destOrd="0" presId="urn:microsoft.com/office/officeart/2005/8/layout/process2"/>
    <dgm:cxn modelId="{E7B2D9B6-2EA0-413D-8306-556F1C5C4D8C}" type="presParOf" srcId="{AB4C0A33-F0E1-4271-BBCB-1BFAFCD4B646}" destId="{F8CB758A-9D09-4640-ACFF-47859CAF7C51}" srcOrd="1" destOrd="0" presId="urn:microsoft.com/office/officeart/2005/8/layout/process2"/>
    <dgm:cxn modelId="{00539C6B-D855-4D17-9896-8D3E719A39A7}" type="presParOf" srcId="{F8CB758A-9D09-4640-ACFF-47859CAF7C51}" destId="{D642A7F7-67ED-4516-BE67-34CE52F6F172}" srcOrd="0" destOrd="0" presId="urn:microsoft.com/office/officeart/2005/8/layout/process2"/>
    <dgm:cxn modelId="{94AA52D1-B1E3-40B0-86FB-9F3E9E897C32}" type="presParOf" srcId="{AB4C0A33-F0E1-4271-BBCB-1BFAFCD4B646}" destId="{8FF8522F-877C-4885-94CB-F7330A122C6D}" srcOrd="2" destOrd="0" presId="urn:microsoft.com/office/officeart/2005/8/layout/process2"/>
    <dgm:cxn modelId="{0615BA20-C702-4D3F-A599-C33437004275}" type="presParOf" srcId="{AB4C0A33-F0E1-4271-BBCB-1BFAFCD4B646}" destId="{9DBDC668-9928-4B91-9123-94568685E583}" srcOrd="3" destOrd="0" presId="urn:microsoft.com/office/officeart/2005/8/layout/process2"/>
    <dgm:cxn modelId="{9349F040-9A4B-445F-8ADD-FD6A33FEC185}" type="presParOf" srcId="{9DBDC668-9928-4B91-9123-94568685E583}" destId="{9479301E-3587-49D1-B440-B71B3BF66BF2}" srcOrd="0" destOrd="0" presId="urn:microsoft.com/office/officeart/2005/8/layout/process2"/>
    <dgm:cxn modelId="{68C61A54-0CB8-4C6E-9E89-FD9ADC32EA3E}" type="presParOf" srcId="{AB4C0A33-F0E1-4271-BBCB-1BFAFCD4B646}" destId="{303B3154-F646-4EA8-9BBC-179053AE73C6}" srcOrd="4" destOrd="0" presId="urn:microsoft.com/office/officeart/2005/8/layout/process2"/>
    <dgm:cxn modelId="{87325074-B1C6-4B90-A3E1-D01FCAAAE98A}" type="presParOf" srcId="{AB4C0A33-F0E1-4271-BBCB-1BFAFCD4B646}" destId="{59A0E379-CB30-47FD-A271-4CC3E36B3346}" srcOrd="5" destOrd="0" presId="urn:microsoft.com/office/officeart/2005/8/layout/process2"/>
    <dgm:cxn modelId="{AFBEB78C-7959-4201-A040-677408E1E86D}" type="presParOf" srcId="{59A0E379-CB30-47FD-A271-4CC3E36B3346}" destId="{E78F5DD8-281A-4DF7-AE99-98C505C18285}" srcOrd="0" destOrd="0" presId="urn:microsoft.com/office/officeart/2005/8/layout/process2"/>
    <dgm:cxn modelId="{AA7B9E40-CEB5-42EE-A8D6-D0071F5D7026}" type="presParOf" srcId="{AB4C0A33-F0E1-4271-BBCB-1BFAFCD4B646}" destId="{DC5DCAC6-D1AA-4781-AAC2-41DD195CFCF6}" srcOrd="6" destOrd="0" presId="urn:microsoft.com/office/officeart/2005/8/layout/process2"/>
    <dgm:cxn modelId="{65920D0D-84AA-4543-B680-05D15F82469C}" type="presParOf" srcId="{AB4C0A33-F0E1-4271-BBCB-1BFAFCD4B646}" destId="{A4C6F8E1-9A96-4AB5-9069-5E91B06FF1BB}" srcOrd="7" destOrd="0" presId="urn:microsoft.com/office/officeart/2005/8/layout/process2"/>
    <dgm:cxn modelId="{F81060B2-8935-47C0-80F8-F06AAD1964E4}" type="presParOf" srcId="{A4C6F8E1-9A96-4AB5-9069-5E91B06FF1BB}" destId="{064BF43C-99D4-4527-9667-245224073370}" srcOrd="0" destOrd="0" presId="urn:microsoft.com/office/officeart/2005/8/layout/process2"/>
    <dgm:cxn modelId="{BC135618-1E1D-43FC-877D-3A769268E867}" type="presParOf" srcId="{AB4C0A33-F0E1-4271-BBCB-1BFAFCD4B646}" destId="{17422721-6C56-454D-9C5A-0F745B768B1D}" srcOrd="8"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0FC56F-3EAF-4D1B-82B3-BF568BA9FFD7}">
      <dsp:nvSpPr>
        <dsp:cNvPr id="0" name=""/>
        <dsp:cNvSpPr/>
      </dsp:nvSpPr>
      <dsp:spPr>
        <a:xfrm>
          <a:off x="713191" y="2998"/>
          <a:ext cx="7127057" cy="5334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b="1" kern="1200" dirty="0">
              <a:solidFill>
                <a:srgbClr val="FFFF00"/>
              </a:solidFill>
              <a:latin typeface="Alexandria"/>
            </a:rPr>
            <a:t>Understanding market demand</a:t>
          </a:r>
          <a:r>
            <a:rPr lang="en-US" sz="1800" b="1" kern="1200" dirty="0">
              <a:latin typeface="Alexandria"/>
            </a:rPr>
            <a:t>:</a:t>
          </a:r>
          <a:r>
            <a:rPr lang="en-US" sz="1800" kern="1200" dirty="0">
              <a:latin typeface="Alexandria"/>
            </a:rPr>
            <a:t> Identify who the target users are, their preferences, purchasing power, and behavior.</a:t>
          </a:r>
          <a:endParaRPr lang="en-US" sz="1800" b="1" kern="1200" dirty="0">
            <a:latin typeface="Alexandria"/>
          </a:endParaRPr>
        </a:p>
      </dsp:txBody>
      <dsp:txXfrm>
        <a:off x="728814" y="18621"/>
        <a:ext cx="7095811" cy="502167"/>
      </dsp:txXfrm>
    </dsp:sp>
    <dsp:sp modelId="{F8CB758A-9D09-4640-ACFF-47859CAF7C51}">
      <dsp:nvSpPr>
        <dsp:cNvPr id="0" name=""/>
        <dsp:cNvSpPr/>
      </dsp:nvSpPr>
      <dsp:spPr>
        <a:xfrm rot="5400000">
          <a:off x="4162314" y="551665"/>
          <a:ext cx="228812" cy="27457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SY" sz="1800" b="1" kern="1200">
            <a:latin typeface="Alexandria"/>
          </a:endParaRPr>
        </a:p>
      </dsp:txBody>
      <dsp:txXfrm rot="-5400000">
        <a:off x="4194348" y="574546"/>
        <a:ext cx="164744" cy="160168"/>
      </dsp:txXfrm>
    </dsp:sp>
    <dsp:sp modelId="{8FF8522F-877C-4885-94CB-F7330A122C6D}">
      <dsp:nvSpPr>
        <dsp:cNvPr id="0" name=""/>
        <dsp:cNvSpPr/>
      </dsp:nvSpPr>
      <dsp:spPr>
        <a:xfrm>
          <a:off x="713191" y="841494"/>
          <a:ext cx="7127057" cy="67001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b="1" kern="1200" dirty="0">
              <a:solidFill>
                <a:srgbClr val="FFFF00"/>
              </a:solidFill>
              <a:latin typeface="Alexandria"/>
            </a:rPr>
            <a:t>Evaluating supply conditions</a:t>
          </a:r>
          <a:r>
            <a:rPr lang="en-US" sz="1800" b="1" kern="1200" dirty="0">
              <a:latin typeface="Alexandria"/>
            </a:rPr>
            <a:t>:</a:t>
          </a:r>
          <a:r>
            <a:rPr lang="en-US" sz="1800" kern="1200" dirty="0">
              <a:latin typeface="Alexandria"/>
            </a:rPr>
            <a:t> Assess existing and future competition, including direct and indirect competitors.</a:t>
          </a:r>
          <a:endParaRPr lang="en-US" sz="1800" b="1" kern="1200" dirty="0">
            <a:latin typeface="Alexandria"/>
          </a:endParaRPr>
        </a:p>
      </dsp:txBody>
      <dsp:txXfrm>
        <a:off x="732815" y="861118"/>
        <a:ext cx="7087809" cy="630769"/>
      </dsp:txXfrm>
    </dsp:sp>
    <dsp:sp modelId="{9DBDC668-9928-4B91-9123-94568685E583}">
      <dsp:nvSpPr>
        <dsp:cNvPr id="0" name=""/>
        <dsp:cNvSpPr/>
      </dsp:nvSpPr>
      <dsp:spPr>
        <a:xfrm rot="5400000">
          <a:off x="4162314" y="1526766"/>
          <a:ext cx="228812" cy="27457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SY" sz="1800" b="1" kern="1200">
            <a:latin typeface="Alexandria"/>
          </a:endParaRPr>
        </a:p>
      </dsp:txBody>
      <dsp:txXfrm rot="-5400000">
        <a:off x="4194348" y="1549647"/>
        <a:ext cx="164744" cy="160168"/>
      </dsp:txXfrm>
    </dsp:sp>
    <dsp:sp modelId="{303B3154-F646-4EA8-9BBC-179053AE73C6}">
      <dsp:nvSpPr>
        <dsp:cNvPr id="0" name=""/>
        <dsp:cNvSpPr/>
      </dsp:nvSpPr>
      <dsp:spPr>
        <a:xfrm>
          <a:off x="729788" y="1816594"/>
          <a:ext cx="7093864" cy="5217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b="1" kern="1200" dirty="0">
              <a:solidFill>
                <a:srgbClr val="FFFF00"/>
              </a:solidFill>
              <a:latin typeface="Alexandria"/>
            </a:rPr>
            <a:t>Determining feasibility</a:t>
          </a:r>
          <a:r>
            <a:rPr lang="en-US" sz="1800" b="1" kern="1200" dirty="0">
              <a:latin typeface="Alexandria"/>
            </a:rPr>
            <a:t>:</a:t>
          </a:r>
          <a:r>
            <a:rPr lang="en-US" sz="1800" kern="1200" dirty="0">
              <a:latin typeface="Alexandria"/>
            </a:rPr>
            <a:t> Evaluate whether a proposed project is financially and operationally viable.</a:t>
          </a:r>
          <a:endParaRPr lang="en-US" sz="1800" b="1" kern="1200" dirty="0">
            <a:latin typeface="Alexandria"/>
          </a:endParaRPr>
        </a:p>
      </dsp:txBody>
      <dsp:txXfrm>
        <a:off x="745070" y="1831876"/>
        <a:ext cx="7063300" cy="491213"/>
      </dsp:txXfrm>
    </dsp:sp>
    <dsp:sp modelId="{59A0E379-CB30-47FD-A271-4CC3E36B3346}">
      <dsp:nvSpPr>
        <dsp:cNvPr id="0" name=""/>
        <dsp:cNvSpPr/>
      </dsp:nvSpPr>
      <dsp:spPr>
        <a:xfrm rot="5400000">
          <a:off x="4162314" y="2353626"/>
          <a:ext cx="228812" cy="27457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SY" sz="1800" b="1" kern="1200">
            <a:latin typeface="Alexandria"/>
          </a:endParaRPr>
        </a:p>
      </dsp:txBody>
      <dsp:txXfrm rot="-5400000">
        <a:off x="4194348" y="2376507"/>
        <a:ext cx="164744" cy="160168"/>
      </dsp:txXfrm>
    </dsp:sp>
    <dsp:sp modelId="{DC5DCAC6-D1AA-4781-AAC2-41DD195CFCF6}">
      <dsp:nvSpPr>
        <dsp:cNvPr id="0" name=""/>
        <dsp:cNvSpPr/>
      </dsp:nvSpPr>
      <dsp:spPr>
        <a:xfrm>
          <a:off x="762981" y="2643455"/>
          <a:ext cx="7027478" cy="5222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b="1" kern="1200" dirty="0">
              <a:solidFill>
                <a:srgbClr val="FFFF00"/>
              </a:solidFill>
              <a:latin typeface="Alexandria"/>
            </a:rPr>
            <a:t>Supporting strategic planning and maximize profit</a:t>
          </a:r>
          <a:r>
            <a:rPr lang="en-US" sz="1800" b="1" kern="1200" dirty="0">
              <a:latin typeface="Alexandria"/>
            </a:rPr>
            <a:t>:</a:t>
          </a:r>
          <a:r>
            <a:rPr lang="en-US" sz="1800" kern="1200" dirty="0">
              <a:latin typeface="Alexandria"/>
            </a:rPr>
            <a:t> Guide decisions related to project design, pricing, phasing, and positioning</a:t>
          </a:r>
          <a:endParaRPr lang="en-US" sz="1800" b="1" kern="1200" dirty="0">
            <a:latin typeface="Alexandria"/>
          </a:endParaRPr>
        </a:p>
      </dsp:txBody>
      <dsp:txXfrm>
        <a:off x="778277" y="2658751"/>
        <a:ext cx="6996886" cy="491655"/>
      </dsp:txXfrm>
    </dsp:sp>
    <dsp:sp modelId="{A4C6F8E1-9A96-4AB5-9069-5E91B06FF1BB}">
      <dsp:nvSpPr>
        <dsp:cNvPr id="0" name=""/>
        <dsp:cNvSpPr/>
      </dsp:nvSpPr>
      <dsp:spPr>
        <a:xfrm rot="5400000">
          <a:off x="4162314" y="3180956"/>
          <a:ext cx="228812" cy="27457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SY" sz="1800" b="1" kern="1200">
            <a:latin typeface="Alexandria"/>
          </a:endParaRPr>
        </a:p>
      </dsp:txBody>
      <dsp:txXfrm rot="-5400000">
        <a:off x="4194348" y="3203837"/>
        <a:ext cx="164744" cy="160168"/>
      </dsp:txXfrm>
    </dsp:sp>
    <dsp:sp modelId="{17422721-6C56-454D-9C5A-0F745B768B1D}">
      <dsp:nvSpPr>
        <dsp:cNvPr id="0" name=""/>
        <dsp:cNvSpPr/>
      </dsp:nvSpPr>
      <dsp:spPr>
        <a:xfrm>
          <a:off x="762981" y="3470785"/>
          <a:ext cx="7027478" cy="702648"/>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b="1" kern="1200" dirty="0">
              <a:solidFill>
                <a:srgbClr val="FFFF00"/>
              </a:solidFill>
              <a:latin typeface="Alexandria"/>
            </a:rPr>
            <a:t>Risk reduction</a:t>
          </a:r>
          <a:r>
            <a:rPr lang="en-US" sz="1800" b="1" kern="1200" dirty="0">
              <a:latin typeface="Alexandria"/>
            </a:rPr>
            <a:t>:</a:t>
          </a:r>
          <a:r>
            <a:rPr lang="en-US" sz="1800" kern="1200" dirty="0">
              <a:latin typeface="Alexandria"/>
            </a:rPr>
            <a:t> Identify potential risks and uncertainties early in the development process</a:t>
          </a:r>
          <a:endParaRPr lang="en-US" sz="1800" b="1" kern="1200" dirty="0">
            <a:latin typeface="Alexandria"/>
          </a:endParaRPr>
        </a:p>
      </dsp:txBody>
      <dsp:txXfrm>
        <a:off x="783561" y="3491365"/>
        <a:ext cx="6986318" cy="661488"/>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12904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592666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808090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29218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2999154" cy="707886"/>
          </a:xfrm>
          <a:prstGeom prst="rect">
            <a:avLst/>
          </a:prstGeom>
          <a:noFill/>
        </p:spPr>
        <p:txBody>
          <a:bodyPr wrap="none" rtlCol="0">
            <a:spAutoFit/>
          </a:bodyPr>
          <a:lstStyle/>
          <a:p>
            <a:r>
              <a:rPr lang="en-US" sz="2000" dirty="0">
                <a:latin typeface="Alexandria" charset="0"/>
                <a:cs typeface="Alexandria" charset="0"/>
              </a:rPr>
              <a:t>REA 621</a:t>
            </a:r>
          </a:p>
          <a:p>
            <a:r>
              <a:rPr lang="en-US" sz="2000" dirty="0">
                <a:latin typeface="Alexandria" charset="0"/>
                <a:cs typeface="Alexandria" charset="0"/>
              </a:rPr>
              <a:t>Real Estate market analysis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2315"/>
    </mc:Choice>
    <mc:Fallback xmlns="">
      <p:transition spd="slow" advTm="1323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81075" y="3009283"/>
            <a:ext cx="6430781" cy="954813"/>
          </a:xfrm>
          <a:prstGeom prst="rect">
            <a:avLst/>
          </a:prstGeom>
          <a:noFill/>
        </p:spPr>
        <p:txBody>
          <a:bodyPr wrap="square" rtlCol="0">
            <a:spAutoFit/>
          </a:bodyPr>
          <a:lstStyle/>
          <a:p>
            <a:pPr>
              <a:lnSpc>
                <a:spcPts val="3300"/>
              </a:lnSpc>
            </a:pPr>
            <a:r>
              <a:rPr lang="en-US" sz="3600" b="1" dirty="0">
                <a:solidFill>
                  <a:srgbClr val="00B0F0"/>
                </a:solidFill>
                <a:latin typeface="Alexandria" charset="0"/>
              </a:rPr>
              <a:t>Preparing Market Analysis Reports</a:t>
            </a:r>
            <a:endParaRPr lang="en-US" sz="2800" b="1" dirty="0">
              <a:latin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70224" y="4802552"/>
            <a:ext cx="2999154" cy="707886"/>
          </a:xfrm>
          <a:prstGeom prst="rect">
            <a:avLst/>
          </a:prstGeom>
          <a:noFill/>
        </p:spPr>
        <p:txBody>
          <a:bodyPr wrap="none" rtlCol="0">
            <a:spAutoFit/>
          </a:bodyPr>
          <a:lstStyle/>
          <a:p>
            <a:r>
              <a:rPr lang="en-US" sz="2000" dirty="0">
                <a:latin typeface="Alexandria" charset="0"/>
                <a:cs typeface="Alexandria" charset="0"/>
              </a:rPr>
              <a:t>REA621</a:t>
            </a:r>
          </a:p>
          <a:p>
            <a:r>
              <a:rPr lang="en-US" sz="2000" dirty="0">
                <a:latin typeface="Alexandria" charset="0"/>
                <a:cs typeface="Alexandria" charset="0"/>
              </a:rPr>
              <a:t>Real Estate market analysis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15496" y="4884389"/>
            <a:ext cx="4949610" cy="1631216"/>
          </a:xfrm>
          <a:prstGeom prst="rect">
            <a:avLst/>
          </a:prstGeom>
          <a:noFill/>
        </p:spPr>
        <p:txBody>
          <a:bodyPr wrap="square">
            <a:spAutoFit/>
          </a:bodyPr>
          <a:lstStyle/>
          <a:p>
            <a:pPr algn="just"/>
            <a:r>
              <a:rPr lang="en-US" sz="2000" dirty="0"/>
              <a:t>This lecture presents a structured and professional methodology for preparing market analysis reports, including detailed content guidelines, analytical techniques, and a practical case study.</a:t>
            </a:r>
            <a:endParaRPr lang="en-US" sz="2000" dirty="0">
              <a:latin typeface="Alexandria"/>
            </a:endParaRP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211313" y="4151963"/>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456462" y="136944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61700" y="1793379"/>
            <a:ext cx="8417320" cy="3584058"/>
          </a:xfrm>
          <a:prstGeom prst="rect">
            <a:avLst/>
          </a:prstGeom>
          <a:noFill/>
        </p:spPr>
        <p:txBody>
          <a:bodyPr wrap="square" rtlCol="0">
            <a:spAutoFit/>
          </a:bodyPr>
          <a:lstStyle/>
          <a:p>
            <a:pPr>
              <a:lnSpc>
                <a:spcPct val="200000"/>
              </a:lnSpc>
            </a:pPr>
            <a:r>
              <a:rPr lang="en-US" sz="2000" dirty="0"/>
              <a:t>1. Introduction</a:t>
            </a:r>
            <a:endParaRPr lang="en-US" sz="2000" b="1" dirty="0">
              <a:latin typeface="Alexandria" charset="0"/>
            </a:endParaRPr>
          </a:p>
          <a:p>
            <a:pPr>
              <a:lnSpc>
                <a:spcPct val="200000"/>
              </a:lnSpc>
            </a:pPr>
            <a:r>
              <a:rPr lang="en-US" sz="2000" dirty="0"/>
              <a:t>2. Objectives of Market Analysis</a:t>
            </a:r>
          </a:p>
          <a:p>
            <a:pPr>
              <a:lnSpc>
                <a:spcPct val="200000"/>
              </a:lnSpc>
            </a:pPr>
            <a:r>
              <a:rPr lang="en-US" sz="2000" dirty="0"/>
              <a:t>3. Key Components of a Market Analysis Report</a:t>
            </a:r>
            <a:endParaRPr lang="en-US" sz="2000" dirty="0">
              <a:latin typeface="Alexandria"/>
            </a:endParaRPr>
          </a:p>
          <a:p>
            <a:pPr>
              <a:lnSpc>
                <a:spcPct val="200000"/>
              </a:lnSpc>
            </a:pPr>
            <a:r>
              <a:rPr lang="en-US" sz="2000" dirty="0"/>
              <a:t>4. Structure of a Market Analysis Report (Template)</a:t>
            </a:r>
          </a:p>
          <a:p>
            <a:pPr>
              <a:lnSpc>
                <a:spcPct val="200000"/>
              </a:lnSpc>
            </a:pPr>
            <a:r>
              <a:rPr lang="en-US" sz="2000" dirty="0">
                <a:latin typeface="Alexandria"/>
              </a:rPr>
              <a:t>5. Case study :Housing Real Estate Market Analysis Report</a:t>
            </a:r>
          </a:p>
          <a:p>
            <a:pPr>
              <a:lnSpc>
                <a:spcPct val="150000"/>
              </a:lnSpc>
            </a:pPr>
            <a:endParaRPr lang="en-US" sz="2000" dirty="0">
              <a:latin typeface="Alexandria"/>
            </a:endParaRP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endParaRPr lang="en-US" sz="4000" b="1" dirty="0">
              <a:solidFill>
                <a:schemeClr val="bg1"/>
              </a:solidFill>
              <a:latin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570236" y="1054324"/>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97655" y="1719579"/>
            <a:ext cx="8630054" cy="4401205"/>
          </a:xfrm>
          <a:prstGeom prst="rect">
            <a:avLst/>
          </a:prstGeom>
          <a:noFill/>
        </p:spPr>
        <p:txBody>
          <a:bodyPr wrap="square" rtlCol="0">
            <a:spAutoFit/>
          </a:bodyPr>
          <a:lstStyle/>
          <a:p>
            <a:r>
              <a:rPr lang="en-US" sz="2000" dirty="0">
                <a:latin typeface="Alexandria"/>
              </a:rPr>
              <a:t>By the end of the lecture, you will be able to:</a:t>
            </a:r>
          </a:p>
          <a:p>
            <a:r>
              <a:rPr lang="en-US" sz="2000" dirty="0">
                <a:latin typeface="Alexandria"/>
              </a:rPr>
              <a:t>•  </a:t>
            </a:r>
            <a:r>
              <a:rPr lang="en-US" sz="2000" b="1" dirty="0">
                <a:latin typeface="Alexandria"/>
              </a:rPr>
              <a:t>Collect</a:t>
            </a:r>
            <a:r>
              <a:rPr lang="en-US" sz="2000" dirty="0">
                <a:latin typeface="Alexandria"/>
              </a:rPr>
              <a:t> and evaluate relevant data from primary and secondary sources to support market insights. </a:t>
            </a:r>
          </a:p>
          <a:p>
            <a:r>
              <a:rPr lang="en-US" sz="2000" dirty="0">
                <a:latin typeface="Alexandria"/>
              </a:rPr>
              <a:t>•  </a:t>
            </a:r>
            <a:r>
              <a:rPr lang="en-US" sz="2000" b="1" dirty="0">
                <a:latin typeface="Alexandria"/>
              </a:rPr>
              <a:t>Apply</a:t>
            </a:r>
            <a:r>
              <a:rPr lang="en-US" sz="2000" dirty="0">
                <a:latin typeface="Alexandria"/>
              </a:rPr>
              <a:t> analytical tools and techniques to assess market trends, risks, and opportunities. </a:t>
            </a:r>
          </a:p>
          <a:p>
            <a:r>
              <a:rPr lang="en-US" sz="2000" dirty="0">
                <a:latin typeface="Alexandria"/>
              </a:rPr>
              <a:t>•  </a:t>
            </a:r>
            <a:r>
              <a:rPr lang="en-US" sz="2000" b="1" dirty="0">
                <a:latin typeface="Alexandria"/>
              </a:rPr>
              <a:t>Conduct</a:t>
            </a:r>
            <a:r>
              <a:rPr lang="en-US" sz="2000" dirty="0">
                <a:latin typeface="Alexandria"/>
              </a:rPr>
              <a:t> demand and supply analysis to estimate market gaps and potential absorption rates. </a:t>
            </a:r>
          </a:p>
          <a:p>
            <a:r>
              <a:rPr lang="en-US" sz="2000" dirty="0">
                <a:latin typeface="Alexandria"/>
              </a:rPr>
              <a:t>•  </a:t>
            </a:r>
            <a:r>
              <a:rPr lang="en-US" sz="2000" b="1" dirty="0">
                <a:latin typeface="Alexandria"/>
              </a:rPr>
              <a:t>Interpret</a:t>
            </a:r>
            <a:r>
              <a:rPr lang="en-US" sz="2000" dirty="0">
                <a:latin typeface="Alexandria"/>
              </a:rPr>
              <a:t> market indicators such as pricing, occupancy rates, and growth trends. </a:t>
            </a:r>
          </a:p>
          <a:p>
            <a:r>
              <a:rPr lang="en-US" sz="2000" dirty="0">
                <a:latin typeface="Alexandria"/>
              </a:rPr>
              <a:t>•  </a:t>
            </a:r>
            <a:r>
              <a:rPr lang="en-US" sz="2000" b="1" dirty="0">
                <a:latin typeface="Alexandria"/>
              </a:rPr>
              <a:t>Develop</a:t>
            </a:r>
            <a:r>
              <a:rPr lang="en-US" sz="2000" dirty="0">
                <a:latin typeface="Alexandria"/>
              </a:rPr>
              <a:t> evidence-based conclusions and recommendations aligned with project objectives. </a:t>
            </a:r>
          </a:p>
          <a:p>
            <a:r>
              <a:rPr lang="en-US" sz="2000" dirty="0">
                <a:latin typeface="Alexandria"/>
              </a:rPr>
              <a:t>•  </a:t>
            </a:r>
            <a:r>
              <a:rPr lang="en-US" sz="2000" b="1" dirty="0">
                <a:latin typeface="Alexandria"/>
              </a:rPr>
              <a:t>Present</a:t>
            </a:r>
            <a:r>
              <a:rPr lang="en-US" sz="2000" dirty="0">
                <a:latin typeface="Alexandria"/>
              </a:rPr>
              <a:t> findings in a structured, professional format suitable for stakeholders and decision-makers. </a:t>
            </a:r>
          </a:p>
          <a:p>
            <a:r>
              <a:rPr lang="en-US" sz="2000" dirty="0">
                <a:latin typeface="Alexandria"/>
              </a:rPr>
              <a:t>•  </a:t>
            </a:r>
            <a:r>
              <a:rPr lang="en-US" sz="2000" b="1" dirty="0">
                <a:latin typeface="Alexandria"/>
              </a:rPr>
              <a:t>Integrate</a:t>
            </a:r>
            <a:r>
              <a:rPr lang="en-US" sz="2000" dirty="0">
                <a:latin typeface="Alexandria"/>
              </a:rPr>
              <a:t> market analysis into feasibility and financial evaluation frameworks.</a:t>
            </a: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endParaRPr lang="en-US" sz="4000" b="1" dirty="0">
              <a:solidFill>
                <a:schemeClr val="bg1"/>
              </a:solidFill>
              <a:latin typeface="Alexandria" charset="0"/>
            </a:endParaRP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19120" y="933450"/>
            <a:ext cx="4408762" cy="46224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000" dirty="0">
                <a:solidFill>
                  <a:schemeClr val="tx1"/>
                </a:solidFill>
                <a:latin typeface="Alexandria"/>
              </a:rPr>
              <a:t>Market analysis is a fundamental component of real estate development, investment decision-making, and strategic planning.</a:t>
            </a:r>
          </a:p>
          <a:p>
            <a:pPr algn="ctr">
              <a:lnSpc>
                <a:spcPct val="150000"/>
              </a:lnSpc>
            </a:pPr>
            <a:r>
              <a:rPr lang="en-US" sz="2000" dirty="0">
                <a:solidFill>
                  <a:schemeClr val="tx1"/>
                </a:solidFill>
                <a:latin typeface="Alexandria"/>
              </a:rPr>
              <a:t> A well-prepared market analysis report provides a comprehensive understanding of market conditions, demand and supply dynamics, competitive positioning, and financial feasibility.</a:t>
            </a:r>
            <a:endParaRPr lang="id-ID" sz="2000" dirty="0">
              <a:solidFill>
                <a:schemeClr val="tx1"/>
              </a:solidFill>
              <a:latin typeface="Alexandria"/>
            </a:endParaRPr>
          </a:p>
        </p:txBody>
      </p:sp>
      <p:sp>
        <p:nvSpPr>
          <p:cNvPr id="7" name="Rectangle 6">
            <a:extLst>
              <a:ext uri="{FF2B5EF4-FFF2-40B4-BE49-F238E27FC236}">
                <a16:creationId xmlns:a16="http://schemas.microsoft.com/office/drawing/2014/main" id="{00409D73-08CA-85B8-D363-6BBA61235086}"/>
              </a:ext>
            </a:extLst>
          </p:cNvPr>
          <p:cNvSpPr/>
          <p:nvPr/>
        </p:nvSpPr>
        <p:spPr>
          <a:xfrm>
            <a:off x="6857210" y="3642567"/>
            <a:ext cx="4215670" cy="1545038"/>
          </a:xfrm>
          <a:prstGeom prst="rect">
            <a:avLst/>
          </a:prstGeom>
        </p:spPr>
        <p:txBody>
          <a:bodyPr wrap="square">
            <a:spAutoFit/>
          </a:bodyPr>
          <a:lstStyle/>
          <a:p>
            <a:pPr>
              <a:lnSpc>
                <a:spcPct val="120000"/>
              </a:lnSpc>
            </a:pPr>
            <a:r>
              <a:rPr lang="en-US" sz="2000" dirty="0">
                <a:latin typeface="Alexandria"/>
              </a:rPr>
              <a:t>It enables developers, investors, lenders, and policymakers to make informed decisions grounded in evidence rather than </a:t>
            </a:r>
            <a:r>
              <a:rPr lang="en-US" sz="2000" b="1" dirty="0">
                <a:latin typeface="Alexandria"/>
              </a:rPr>
              <a:t>assumptions</a:t>
            </a:r>
            <a:r>
              <a:rPr lang="en-US" sz="2000" dirty="0">
                <a:latin typeface="Alexandria"/>
              </a:rPr>
              <a:t>.</a:t>
            </a:r>
          </a:p>
        </p:txBody>
      </p:sp>
      <p:sp>
        <p:nvSpPr>
          <p:cNvPr id="18" name="Rectangle 17">
            <a:extLst>
              <a:ext uri="{FF2B5EF4-FFF2-40B4-BE49-F238E27FC236}">
                <a16:creationId xmlns:a16="http://schemas.microsoft.com/office/drawing/2014/main" id="{A1082B17-2446-9C5C-1227-64A9AE49DA08}"/>
              </a:ext>
            </a:extLst>
          </p:cNvPr>
          <p:cNvSpPr/>
          <p:nvPr/>
        </p:nvSpPr>
        <p:spPr>
          <a:xfrm>
            <a:off x="5437994" y="3444751"/>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670578"/>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عنصر نائب للصورة 8">
            <a:extLst>
              <a:ext uri="{FF2B5EF4-FFF2-40B4-BE49-F238E27FC236}">
                <a16:creationId xmlns:a16="http://schemas.microsoft.com/office/drawing/2014/main" id="{EA34B42D-35E5-071B-F62A-7BD6F4234073}"/>
              </a:ext>
            </a:extLst>
          </p:cNvPr>
          <p:cNvPicPr>
            <a:picLocks noGrp="1" noChangeAspect="1"/>
          </p:cNvPicPr>
          <p:nvPr>
            <p:ph type="pic" sz="quarter" idx="10"/>
          </p:nvPr>
        </p:nvPicPr>
        <p:blipFill>
          <a:blip r:embed="rId3"/>
          <a:srcRect t="8620" b="8620"/>
          <a:stretch>
            <a:fillRect/>
          </a:stretch>
        </p:blipFill>
        <p:spPr>
          <a:prstGeom prst="rect">
            <a:avLst/>
          </a:prstGeom>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6B6FD-B4FF-D27E-E48F-09E3CCAEB2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169770-F31C-31F8-9118-F8EE378B7081}"/>
              </a:ext>
            </a:extLst>
          </p:cNvPr>
          <p:cNvSpPr/>
          <p:nvPr/>
        </p:nvSpPr>
        <p:spPr>
          <a:xfrm>
            <a:off x="689640" y="1881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4F6213E-7A53-5078-4DDB-E632BBF90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2">
            <a:extLst>
              <a:ext uri="{FF2B5EF4-FFF2-40B4-BE49-F238E27FC236}">
                <a16:creationId xmlns:a16="http://schemas.microsoft.com/office/drawing/2014/main" id="{F7C5FA4D-FFEB-60C6-0C40-7187A6BAD557}"/>
              </a:ext>
            </a:extLst>
          </p:cNvPr>
          <p:cNvSpPr txBox="1"/>
          <p:nvPr/>
        </p:nvSpPr>
        <p:spPr>
          <a:xfrm>
            <a:off x="729561" y="1083696"/>
            <a:ext cx="8326179" cy="523220"/>
          </a:xfrm>
          <a:prstGeom prst="rect">
            <a:avLst/>
          </a:prstGeom>
          <a:noFill/>
        </p:spPr>
        <p:txBody>
          <a:bodyPr wrap="square" rtlCol="0">
            <a:spAutoFit/>
          </a:bodyPr>
          <a:lstStyle/>
          <a:p>
            <a:r>
              <a:rPr lang="en-US" sz="2800" dirty="0">
                <a:latin typeface="Alexandria"/>
              </a:rPr>
              <a:t>1. Introduction</a:t>
            </a:r>
          </a:p>
        </p:txBody>
      </p:sp>
      <p:sp>
        <p:nvSpPr>
          <p:cNvPr id="2" name="موجة مزدوجة 1">
            <a:extLst>
              <a:ext uri="{FF2B5EF4-FFF2-40B4-BE49-F238E27FC236}">
                <a16:creationId xmlns:a16="http://schemas.microsoft.com/office/drawing/2014/main" id="{6C167226-AE15-4F4B-4F2A-2436716EB17A}"/>
              </a:ext>
            </a:extLst>
          </p:cNvPr>
          <p:cNvSpPr/>
          <p:nvPr/>
        </p:nvSpPr>
        <p:spPr>
          <a:xfrm>
            <a:off x="1360212" y="2630905"/>
            <a:ext cx="8909102" cy="2311991"/>
          </a:xfrm>
          <a:prstGeom prst="doubleWave">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200" dirty="0">
                <a:solidFill>
                  <a:schemeClr val="tx1"/>
                </a:solidFill>
                <a:latin typeface="Alexandria"/>
              </a:rPr>
              <a:t>In increasingly complex and volatile real estate markets, the importance of </a:t>
            </a:r>
            <a:r>
              <a:rPr lang="en-US" sz="2200" b="1" dirty="0">
                <a:solidFill>
                  <a:schemeClr val="tx1"/>
                </a:solidFill>
                <a:latin typeface="Alexandria"/>
              </a:rPr>
              <a:t>rigorous analysis </a:t>
            </a:r>
            <a:r>
              <a:rPr lang="en-US" sz="2200" dirty="0">
                <a:solidFill>
                  <a:schemeClr val="tx1"/>
                </a:solidFill>
                <a:latin typeface="Alexandria"/>
              </a:rPr>
              <a:t>has grown significantly. </a:t>
            </a:r>
          </a:p>
          <a:p>
            <a:r>
              <a:rPr lang="en-US" sz="2200" dirty="0">
                <a:solidFill>
                  <a:schemeClr val="tx1"/>
                </a:solidFill>
                <a:latin typeface="Alexandria"/>
              </a:rPr>
              <a:t>Urbanization, technological change, demographic shifts, and economic uncertainty require </a:t>
            </a:r>
            <a:r>
              <a:rPr lang="en-US" sz="2200" b="1" dirty="0">
                <a:solidFill>
                  <a:schemeClr val="tx1"/>
                </a:solidFill>
                <a:latin typeface="Alexandria"/>
              </a:rPr>
              <a:t>more sophisticated approaches </a:t>
            </a:r>
            <a:r>
              <a:rPr lang="en-US" sz="2200" dirty="0">
                <a:solidFill>
                  <a:schemeClr val="tx1"/>
                </a:solidFill>
                <a:latin typeface="Alexandria"/>
              </a:rPr>
              <a:t>to understanding markets.</a:t>
            </a:r>
            <a:endParaRPr lang="en-US" sz="2200" b="1" dirty="0">
              <a:solidFill>
                <a:schemeClr val="tx1"/>
              </a:solidFill>
              <a:latin typeface="Alexandria"/>
            </a:endParaRPr>
          </a:p>
        </p:txBody>
      </p:sp>
    </p:spTree>
    <p:extLst>
      <p:ext uri="{BB962C8B-B14F-4D97-AF65-F5344CB8AC3E}">
        <p14:creationId xmlns:p14="http://schemas.microsoft.com/office/powerpoint/2010/main" val="422048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810A8-DECE-0DC4-197A-4B7F4675A8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EFDF53-3045-CB7E-F417-5D8383F00242}"/>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22C2C84-4F4D-8F52-C9C2-13A72A428A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2">
            <a:extLst>
              <a:ext uri="{FF2B5EF4-FFF2-40B4-BE49-F238E27FC236}">
                <a16:creationId xmlns:a16="http://schemas.microsoft.com/office/drawing/2014/main" id="{37ED3ADC-1FC1-2290-15C7-9190EEE7BAE8}"/>
              </a:ext>
            </a:extLst>
          </p:cNvPr>
          <p:cNvSpPr txBox="1"/>
          <p:nvPr/>
        </p:nvSpPr>
        <p:spPr>
          <a:xfrm>
            <a:off x="729561" y="1083696"/>
            <a:ext cx="8326179" cy="523220"/>
          </a:xfrm>
          <a:prstGeom prst="rect">
            <a:avLst/>
          </a:prstGeom>
          <a:noFill/>
        </p:spPr>
        <p:txBody>
          <a:bodyPr wrap="square" rtlCol="0">
            <a:spAutoFit/>
          </a:bodyPr>
          <a:lstStyle/>
          <a:p>
            <a:r>
              <a:rPr lang="en-US" sz="2800" dirty="0">
                <a:latin typeface="Alexandria"/>
              </a:rPr>
              <a:t>2.</a:t>
            </a:r>
            <a:r>
              <a:rPr lang="en-US" sz="2800" dirty="0"/>
              <a:t> Objectives of Market Analysis</a:t>
            </a:r>
            <a:endParaRPr lang="en-US" sz="2800" dirty="0">
              <a:latin typeface="Alexandria"/>
            </a:endParaRPr>
          </a:p>
        </p:txBody>
      </p:sp>
      <p:graphicFrame>
        <p:nvGraphicFramePr>
          <p:cNvPr id="4" name="رسم تخطيطي 3">
            <a:extLst>
              <a:ext uri="{FF2B5EF4-FFF2-40B4-BE49-F238E27FC236}">
                <a16:creationId xmlns:a16="http://schemas.microsoft.com/office/drawing/2014/main" id="{954D94EA-57D3-2C3E-522B-1B533E1682DE}"/>
              </a:ext>
            </a:extLst>
          </p:cNvPr>
          <p:cNvGraphicFramePr/>
          <p:nvPr>
            <p:extLst>
              <p:ext uri="{D42A27DB-BD31-4B8C-83A1-F6EECF244321}">
                <p14:modId xmlns:p14="http://schemas.microsoft.com/office/powerpoint/2010/main" val="3725339879"/>
              </p:ext>
            </p:extLst>
          </p:nvPr>
        </p:nvGraphicFramePr>
        <p:xfrm>
          <a:off x="2674017" y="1930344"/>
          <a:ext cx="8553441" cy="41764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6">
            <a:extLst>
              <a:ext uri="{FF2B5EF4-FFF2-40B4-BE49-F238E27FC236}">
                <a16:creationId xmlns:a16="http://schemas.microsoft.com/office/drawing/2014/main" id="{F0F8FE18-3EAB-C53F-A9E7-6DE0D1D47D8A}"/>
              </a:ext>
            </a:extLst>
          </p:cNvPr>
          <p:cNvSpPr/>
          <p:nvPr/>
        </p:nvSpPr>
        <p:spPr>
          <a:xfrm>
            <a:off x="964542" y="2692044"/>
            <a:ext cx="2157663" cy="2653034"/>
          </a:xfrm>
          <a:prstGeom prst="rect">
            <a:avLst/>
          </a:prstGeom>
          <a:solidFill>
            <a:schemeClr val="tx2">
              <a:lumMod val="20000"/>
              <a:lumOff val="80000"/>
            </a:schemeClr>
          </a:solidFill>
        </p:spPr>
        <p:txBody>
          <a:bodyPr wrap="square">
            <a:spAutoFit/>
          </a:bodyPr>
          <a:lstStyle/>
          <a:p>
            <a:pPr>
              <a:lnSpc>
                <a:spcPct val="120000"/>
              </a:lnSpc>
            </a:pPr>
            <a:r>
              <a:rPr lang="en-US" sz="2000" dirty="0"/>
              <a:t>The primary objectives of market analysis extend beyond simple data description and include:</a:t>
            </a:r>
            <a:endParaRPr lang="en-US" sz="2000" dirty="0">
              <a:latin typeface="Alexandria"/>
            </a:endParaRPr>
          </a:p>
        </p:txBody>
      </p:sp>
    </p:spTree>
    <p:extLst>
      <p:ext uri="{BB962C8B-B14F-4D97-AF65-F5344CB8AC3E}">
        <p14:creationId xmlns:p14="http://schemas.microsoft.com/office/powerpoint/2010/main" val="322052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5979A-BFBD-DD0C-24BA-C2CBF5BD0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91D4F-DCC4-413E-8242-D488F5505AEF}"/>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BE79FCB-987C-C777-30B7-7643A02ED9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2">
            <a:extLst>
              <a:ext uri="{FF2B5EF4-FFF2-40B4-BE49-F238E27FC236}">
                <a16:creationId xmlns:a16="http://schemas.microsoft.com/office/drawing/2014/main" id="{7BBFA457-1107-1961-D2F1-9B507F5756AD}"/>
              </a:ext>
            </a:extLst>
          </p:cNvPr>
          <p:cNvSpPr txBox="1"/>
          <p:nvPr/>
        </p:nvSpPr>
        <p:spPr>
          <a:xfrm>
            <a:off x="617280" y="865044"/>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rgbClr val="00B0F0"/>
                </a:solidFill>
                <a:latin typeface="Alexandria"/>
              </a:rPr>
              <a:t>Part 1- summary ,location and market </a:t>
            </a:r>
          </a:p>
        </p:txBody>
      </p:sp>
      <p:sp>
        <p:nvSpPr>
          <p:cNvPr id="2" name="Rectangle 1">
            <a:extLst>
              <a:ext uri="{FF2B5EF4-FFF2-40B4-BE49-F238E27FC236}">
                <a16:creationId xmlns:a16="http://schemas.microsoft.com/office/drawing/2014/main" id="{77068074-A193-9E33-4CE8-5595F24BF431}"/>
              </a:ext>
            </a:extLst>
          </p:cNvPr>
          <p:cNvSpPr/>
          <p:nvPr/>
        </p:nvSpPr>
        <p:spPr>
          <a:xfrm>
            <a:off x="1050758" y="2061699"/>
            <a:ext cx="10379242" cy="37126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endParaRPr lang="en-US" sz="2000" dirty="0">
              <a:solidFill>
                <a:schemeClr val="tx1"/>
              </a:solidFill>
            </a:endParaRPr>
          </a:p>
        </p:txBody>
      </p:sp>
      <p:sp>
        <p:nvSpPr>
          <p:cNvPr id="3" name="TextBox 47">
            <a:extLst>
              <a:ext uri="{FF2B5EF4-FFF2-40B4-BE49-F238E27FC236}">
                <a16:creationId xmlns:a16="http://schemas.microsoft.com/office/drawing/2014/main" id="{4FC2F085-E4A4-629A-E605-2C74389822CE}"/>
              </a:ext>
            </a:extLst>
          </p:cNvPr>
          <p:cNvSpPr txBox="1"/>
          <p:nvPr/>
        </p:nvSpPr>
        <p:spPr>
          <a:xfrm>
            <a:off x="762000" y="2125017"/>
            <a:ext cx="10379242" cy="3584058"/>
          </a:xfrm>
          <a:prstGeom prst="rect">
            <a:avLst/>
          </a:prstGeom>
          <a:noFill/>
        </p:spPr>
        <p:txBody>
          <a:bodyPr wrap="square" rtlCol="0">
            <a:spAutoFit/>
          </a:bodyPr>
          <a:lstStyle/>
          <a:p>
            <a:r>
              <a:rPr lang="en-US" sz="2000" b="1" dirty="0">
                <a:latin typeface="Alexandria"/>
              </a:rPr>
              <a:t>3.1 Executive Summary</a:t>
            </a:r>
          </a:p>
          <a:p>
            <a:pPr>
              <a:lnSpc>
                <a:spcPct val="150000"/>
              </a:lnSpc>
            </a:pPr>
            <a:r>
              <a:rPr lang="en-US" sz="2000" dirty="0">
                <a:latin typeface="Alexandria"/>
              </a:rPr>
              <a:t>The executive summary is a critical section that synthesizes the entire report. It should clearly present:</a:t>
            </a:r>
          </a:p>
          <a:p>
            <a:pPr marL="342900" indent="-342900">
              <a:lnSpc>
                <a:spcPct val="150000"/>
              </a:lnSpc>
              <a:buFont typeface="Wingdings" panose="05000000000000000000" pitchFamily="2" charset="2"/>
              <a:buChar char="Ø"/>
            </a:pPr>
            <a:r>
              <a:rPr lang="en-US" sz="2000" dirty="0">
                <a:latin typeface="Alexandria"/>
              </a:rPr>
              <a:t>Key findings</a:t>
            </a:r>
          </a:p>
          <a:p>
            <a:pPr marL="342900" indent="-342900">
              <a:lnSpc>
                <a:spcPct val="150000"/>
              </a:lnSpc>
              <a:buFont typeface="Wingdings" panose="05000000000000000000" pitchFamily="2" charset="2"/>
              <a:buChar char="Ø"/>
            </a:pPr>
            <a:r>
              <a:rPr lang="en-US" sz="2000" dirty="0">
                <a:latin typeface="Alexandria"/>
              </a:rPr>
              <a:t>Market opportunities</a:t>
            </a:r>
          </a:p>
          <a:p>
            <a:pPr marL="342900" indent="-342900">
              <a:lnSpc>
                <a:spcPct val="150000"/>
              </a:lnSpc>
              <a:buFont typeface="Wingdings" panose="05000000000000000000" pitchFamily="2" charset="2"/>
              <a:buChar char="Ø"/>
            </a:pPr>
            <a:r>
              <a:rPr lang="en-US" sz="2000" dirty="0">
                <a:latin typeface="Alexandria"/>
              </a:rPr>
              <a:t>Major risks</a:t>
            </a:r>
          </a:p>
          <a:p>
            <a:pPr marL="342900" indent="-342900">
              <a:lnSpc>
                <a:spcPct val="150000"/>
              </a:lnSpc>
              <a:buFont typeface="Wingdings" panose="05000000000000000000" pitchFamily="2" charset="2"/>
              <a:buChar char="Ø"/>
            </a:pPr>
            <a:r>
              <a:rPr lang="en-US" sz="2000" dirty="0">
                <a:latin typeface="Alexandria"/>
              </a:rPr>
              <a:t>Final recommendations</a:t>
            </a:r>
          </a:p>
          <a:p>
            <a:pPr>
              <a:lnSpc>
                <a:spcPct val="150000"/>
              </a:lnSpc>
            </a:pPr>
            <a:r>
              <a:rPr lang="en-US" sz="2000" dirty="0">
                <a:latin typeface="Alexandria"/>
              </a:rPr>
              <a:t>It is typically written last but placed at the beginning.</a:t>
            </a:r>
          </a:p>
        </p:txBody>
      </p:sp>
      <p:pic>
        <p:nvPicPr>
          <p:cNvPr id="4" name="صورة 3">
            <a:extLst>
              <a:ext uri="{FF2B5EF4-FFF2-40B4-BE49-F238E27FC236}">
                <a16:creationId xmlns:a16="http://schemas.microsoft.com/office/drawing/2014/main" id="{2F3FBAF8-210B-08E0-CBFF-E311BEB97849}"/>
              </a:ext>
            </a:extLst>
          </p:cNvPr>
          <p:cNvPicPr>
            <a:picLocks noChangeAspect="1"/>
          </p:cNvPicPr>
          <p:nvPr/>
        </p:nvPicPr>
        <p:blipFill>
          <a:blip r:embed="rId3"/>
          <a:stretch>
            <a:fillRect/>
          </a:stretch>
        </p:blipFill>
        <p:spPr>
          <a:xfrm>
            <a:off x="5646821" y="3429000"/>
            <a:ext cx="3523248" cy="1829379"/>
          </a:xfrm>
          <a:prstGeom prst="rect">
            <a:avLst/>
          </a:prstGeom>
        </p:spPr>
      </p:pic>
    </p:spTree>
    <p:extLst>
      <p:ext uri="{BB962C8B-B14F-4D97-AF65-F5344CB8AC3E}">
        <p14:creationId xmlns:p14="http://schemas.microsoft.com/office/powerpoint/2010/main" val="326441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89640" y="177292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Local conditions may not precisely mirror national trends. Not every metropolitan area benefits from a national economic boom, and some communities will survive a national recession relatively unscathed. As a result, real estate market studies usually give greater weight to metropolitan area economic indicators than to nationwide statistics.</a:t>
            </a: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C8496C7D-0EAB-AC4A-DC75-683E230BCA2B}"/>
              </a:ext>
            </a:extLst>
          </p:cNvPr>
          <p:cNvSpPr txBox="1"/>
          <p:nvPr/>
        </p:nvSpPr>
        <p:spPr>
          <a:xfrm>
            <a:off x="790192" y="2220879"/>
            <a:ext cx="6272800" cy="3737946"/>
          </a:xfrm>
          <a:prstGeom prst="rect">
            <a:avLst/>
          </a:prstGeom>
          <a:solidFill>
            <a:schemeClr val="bg1"/>
          </a:solidFill>
        </p:spPr>
        <p:txBody>
          <a:bodyPr wrap="square" rtlCol="0">
            <a:spAutoFit/>
          </a:bodyPr>
          <a:lstStyle/>
          <a:p>
            <a:pPr>
              <a:lnSpc>
                <a:spcPct val="150000"/>
              </a:lnSpc>
              <a:buNone/>
            </a:pPr>
            <a:r>
              <a:rPr lang="en-US" sz="2000" b="1" dirty="0">
                <a:latin typeface="Alexandria"/>
              </a:rPr>
              <a:t>3.2 Project Description</a:t>
            </a:r>
          </a:p>
          <a:p>
            <a:pPr>
              <a:lnSpc>
                <a:spcPct val="150000"/>
              </a:lnSpc>
              <a:buNone/>
            </a:pPr>
            <a:r>
              <a:rPr lang="en-US" sz="2000" dirty="0">
                <a:latin typeface="Alexandria"/>
              </a:rPr>
              <a:t>This section defines the proposed development:</a:t>
            </a:r>
          </a:p>
          <a:p>
            <a:pPr>
              <a:lnSpc>
                <a:spcPct val="150000"/>
              </a:lnSpc>
              <a:buFont typeface="Arial" panose="020B0604020202020204" pitchFamily="34" charset="0"/>
              <a:buChar char="•"/>
            </a:pPr>
            <a:r>
              <a:rPr lang="en-US" sz="2000" b="1" dirty="0">
                <a:latin typeface="Alexandria"/>
              </a:rPr>
              <a:t>Location and site characteristics </a:t>
            </a:r>
            <a:r>
              <a:rPr lang="ar-SY" sz="2000" dirty="0">
                <a:latin typeface="Alexandria"/>
              </a:rPr>
              <a:t>:</a:t>
            </a:r>
            <a:r>
              <a:rPr lang="en-US" sz="2000" dirty="0">
                <a:latin typeface="Alexandria"/>
              </a:rPr>
              <a:t>services, infrastructure</a:t>
            </a:r>
          </a:p>
          <a:p>
            <a:pPr>
              <a:lnSpc>
                <a:spcPct val="150000"/>
              </a:lnSpc>
              <a:buFont typeface="Arial" panose="020B0604020202020204" pitchFamily="34" charset="0"/>
              <a:buChar char="•"/>
            </a:pPr>
            <a:r>
              <a:rPr lang="en-US" sz="2000" dirty="0">
                <a:latin typeface="Alexandria"/>
              </a:rPr>
              <a:t>Project type (residential, commercial, mixed-use)</a:t>
            </a:r>
          </a:p>
          <a:p>
            <a:pPr>
              <a:lnSpc>
                <a:spcPct val="150000"/>
              </a:lnSpc>
              <a:buFont typeface="Arial" panose="020B0604020202020204" pitchFamily="34" charset="0"/>
              <a:buChar char="•"/>
            </a:pPr>
            <a:r>
              <a:rPr lang="en-US" sz="2000" dirty="0">
                <a:latin typeface="Alexandria"/>
              </a:rPr>
              <a:t>Size (land area, built-up area)</a:t>
            </a:r>
          </a:p>
          <a:p>
            <a:pPr>
              <a:lnSpc>
                <a:spcPct val="150000"/>
              </a:lnSpc>
              <a:buFont typeface="Arial" panose="020B0604020202020204" pitchFamily="34" charset="0"/>
              <a:buChar char="•"/>
            </a:pPr>
            <a:r>
              <a:rPr lang="en-US" sz="2000" dirty="0">
                <a:latin typeface="Alexandria"/>
              </a:rPr>
              <a:t>Components (units, retail space, offices)</a:t>
            </a:r>
          </a:p>
          <a:p>
            <a:pPr>
              <a:lnSpc>
                <a:spcPct val="150000"/>
              </a:lnSpc>
              <a:buNone/>
            </a:pPr>
            <a:r>
              <a:rPr lang="en-US" sz="2000" dirty="0">
                <a:latin typeface="Alexandria"/>
              </a:rPr>
              <a:t>Clarity here ensures alignment with the analysis that follows.</a:t>
            </a:r>
          </a:p>
        </p:txBody>
      </p:sp>
      <p:pic>
        <p:nvPicPr>
          <p:cNvPr id="4" name="صورة 3">
            <a:extLst>
              <a:ext uri="{FF2B5EF4-FFF2-40B4-BE49-F238E27FC236}">
                <a16:creationId xmlns:a16="http://schemas.microsoft.com/office/drawing/2014/main" id="{80066FA3-B3C6-3A05-8A8F-1DFDA9FD2405}"/>
              </a:ext>
            </a:extLst>
          </p:cNvPr>
          <p:cNvPicPr>
            <a:picLocks noChangeAspect="1"/>
          </p:cNvPicPr>
          <p:nvPr/>
        </p:nvPicPr>
        <p:blipFill>
          <a:blip r:embed="rId3"/>
          <a:stretch>
            <a:fillRect/>
          </a:stretch>
        </p:blipFill>
        <p:spPr>
          <a:xfrm>
            <a:off x="7163543" y="2660017"/>
            <a:ext cx="3667877" cy="2859670"/>
          </a:xfrm>
          <a:prstGeom prst="rect">
            <a:avLst/>
          </a:prstGeom>
        </p:spPr>
      </p:pic>
      <p:sp>
        <p:nvSpPr>
          <p:cNvPr id="8" name="TextBox 2">
            <a:extLst>
              <a:ext uri="{FF2B5EF4-FFF2-40B4-BE49-F238E27FC236}">
                <a16:creationId xmlns:a16="http://schemas.microsoft.com/office/drawing/2014/main" id="{EAA7B0FF-BE40-B1DB-BD61-2E58234E2182}"/>
              </a:ext>
            </a:extLst>
          </p:cNvPr>
          <p:cNvSpPr txBox="1"/>
          <p:nvPr/>
        </p:nvSpPr>
        <p:spPr>
          <a:xfrm>
            <a:off x="790192" y="818821"/>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rgbClr val="00B0F0"/>
                </a:solidFill>
                <a:latin typeface="Alexandria"/>
              </a:rPr>
              <a:t>Part 1- summary ,location and market </a:t>
            </a:r>
          </a:p>
        </p:txBody>
      </p:sp>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472900" y="20041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4.3 Macroeconomic Analysis</a:t>
            </a:r>
          </a:p>
        </p:txBody>
      </p:sp>
      <p:sp>
        <p:nvSpPr>
          <p:cNvPr id="48" name="TextBox 47">
            <a:extLst>
              <a:ext uri="{FF2B5EF4-FFF2-40B4-BE49-F238E27FC236}">
                <a16:creationId xmlns:a16="http://schemas.microsoft.com/office/drawing/2014/main" id="{60A3FC45-8244-7F64-D23E-F0AF60CF31A0}"/>
              </a:ext>
            </a:extLst>
          </p:cNvPr>
          <p:cNvSpPr txBox="1"/>
          <p:nvPr/>
        </p:nvSpPr>
        <p:spPr>
          <a:xfrm>
            <a:off x="1066800" y="2004157"/>
            <a:ext cx="6684361" cy="4199611"/>
          </a:xfrm>
          <a:prstGeom prst="rect">
            <a:avLst/>
          </a:prstGeom>
          <a:noFill/>
        </p:spPr>
        <p:txBody>
          <a:bodyPr wrap="square" rtlCol="0">
            <a:spAutoFit/>
          </a:bodyPr>
          <a:lstStyle/>
          <a:p>
            <a:pPr>
              <a:lnSpc>
                <a:spcPct val="150000"/>
              </a:lnSpc>
            </a:pPr>
            <a:r>
              <a:rPr lang="en-US" sz="2000" b="1" dirty="0">
                <a:latin typeface="Alexandria"/>
              </a:rPr>
              <a:t>3.3 Macroeconomic Analysis</a:t>
            </a:r>
          </a:p>
          <a:p>
            <a:pPr>
              <a:lnSpc>
                <a:spcPct val="150000"/>
              </a:lnSpc>
            </a:pPr>
            <a:r>
              <a:rPr lang="en-US" sz="2000" dirty="0">
                <a:latin typeface="Alexandria"/>
              </a:rPr>
              <a:t>Macroeconomic conditions strongly influence real estate markets. Key indicators include:</a:t>
            </a:r>
          </a:p>
          <a:p>
            <a:pPr marL="342900" indent="-342900">
              <a:lnSpc>
                <a:spcPct val="150000"/>
              </a:lnSpc>
              <a:buFont typeface="Wingdings" panose="05000000000000000000" pitchFamily="2" charset="2"/>
              <a:buChar char="Ø"/>
            </a:pPr>
            <a:r>
              <a:rPr lang="en-US" sz="2000" dirty="0">
                <a:latin typeface="Alexandria"/>
              </a:rPr>
              <a:t>GDP growth trends</a:t>
            </a:r>
          </a:p>
          <a:p>
            <a:pPr marL="342900" indent="-342900">
              <a:lnSpc>
                <a:spcPct val="150000"/>
              </a:lnSpc>
              <a:buFont typeface="Wingdings" panose="05000000000000000000" pitchFamily="2" charset="2"/>
              <a:buChar char="Ø"/>
            </a:pPr>
            <a:r>
              <a:rPr lang="en-US" sz="2000" dirty="0">
                <a:latin typeface="Alexandria"/>
              </a:rPr>
              <a:t>Employment and unemployment rates</a:t>
            </a:r>
          </a:p>
          <a:p>
            <a:pPr marL="342900" indent="-342900">
              <a:lnSpc>
                <a:spcPct val="150000"/>
              </a:lnSpc>
              <a:buFont typeface="Wingdings" panose="05000000000000000000" pitchFamily="2" charset="2"/>
              <a:buChar char="Ø"/>
            </a:pPr>
            <a:r>
              <a:rPr lang="en-US" sz="2000" dirty="0">
                <a:latin typeface="Alexandria"/>
              </a:rPr>
              <a:t>Inflation and interest rates</a:t>
            </a:r>
          </a:p>
          <a:p>
            <a:pPr marL="342900" indent="-342900">
              <a:lnSpc>
                <a:spcPct val="150000"/>
              </a:lnSpc>
              <a:buFont typeface="Wingdings" panose="05000000000000000000" pitchFamily="2" charset="2"/>
              <a:buChar char="Ø"/>
            </a:pPr>
            <a:r>
              <a:rPr lang="en-US" sz="2000" dirty="0">
                <a:latin typeface="Alexandria"/>
              </a:rPr>
              <a:t>Government policies and investment climate</a:t>
            </a:r>
          </a:p>
          <a:p>
            <a:pPr>
              <a:lnSpc>
                <a:spcPct val="150000"/>
              </a:lnSpc>
            </a:pPr>
            <a:r>
              <a:rPr lang="en-US" sz="2000" dirty="0">
                <a:latin typeface="Alexandria"/>
              </a:rPr>
              <a:t>This analysis helps assess overall market stability and growth potential.</a:t>
            </a: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266" name="Picture 2" descr="Magnifying Glass Stock Illustration ...">
            <a:extLst>
              <a:ext uri="{FF2B5EF4-FFF2-40B4-BE49-F238E27FC236}">
                <a16:creationId xmlns:a16="http://schemas.microsoft.com/office/drawing/2014/main" id="{F50EC965-A298-1C03-DE8F-3862AD14F7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2921" y="3000980"/>
            <a:ext cx="3445637" cy="22929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2">
            <a:extLst>
              <a:ext uri="{FF2B5EF4-FFF2-40B4-BE49-F238E27FC236}">
                <a16:creationId xmlns:a16="http://schemas.microsoft.com/office/drawing/2014/main" id="{70834447-1D9C-C0E7-927E-FD73EE0B64CF}"/>
              </a:ext>
            </a:extLst>
          </p:cNvPr>
          <p:cNvSpPr txBox="1"/>
          <p:nvPr/>
        </p:nvSpPr>
        <p:spPr>
          <a:xfrm>
            <a:off x="617280" y="865044"/>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rgbClr val="00B0F0"/>
                </a:solidFill>
                <a:latin typeface="Alexandria"/>
              </a:rPr>
              <a:t>Part 1- summary ,location and market </a:t>
            </a:r>
          </a:p>
        </p:txBody>
      </p:sp>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E894E-2CA0-326E-D1FA-2B4926E6C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8FC07C-91BD-DA4E-EDB7-DFEBB49C1031}"/>
              </a:ext>
            </a:extLst>
          </p:cNvPr>
          <p:cNvSpPr/>
          <p:nvPr/>
        </p:nvSpPr>
        <p:spPr>
          <a:xfrm>
            <a:off x="617280" y="1695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7" name="Graphic 21">
            <a:extLst>
              <a:ext uri="{FF2B5EF4-FFF2-40B4-BE49-F238E27FC236}">
                <a16:creationId xmlns:a16="http://schemas.microsoft.com/office/drawing/2014/main" id="{D94FB52F-3F59-94EB-9825-A7803F6732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BCB8A873-562D-100E-FD5C-638AB5133EDE}"/>
              </a:ext>
            </a:extLst>
          </p:cNvPr>
          <p:cNvSpPr txBox="1"/>
          <p:nvPr/>
        </p:nvSpPr>
        <p:spPr>
          <a:xfrm>
            <a:off x="850061" y="1758097"/>
            <a:ext cx="6359441" cy="4199611"/>
          </a:xfrm>
          <a:prstGeom prst="rect">
            <a:avLst/>
          </a:prstGeom>
          <a:solidFill>
            <a:schemeClr val="bg1"/>
          </a:solidFill>
        </p:spPr>
        <p:txBody>
          <a:bodyPr wrap="square" rtlCol="0">
            <a:spAutoFit/>
          </a:bodyPr>
          <a:lstStyle/>
          <a:p>
            <a:pPr>
              <a:lnSpc>
                <a:spcPct val="150000"/>
              </a:lnSpc>
            </a:pPr>
            <a:r>
              <a:rPr lang="en-US" sz="2000" b="1" dirty="0"/>
              <a:t>3.4 Demographic Analysis</a:t>
            </a:r>
          </a:p>
          <a:p>
            <a:pPr>
              <a:lnSpc>
                <a:spcPct val="150000"/>
              </a:lnSpc>
            </a:pPr>
            <a:r>
              <a:rPr lang="en-US" sz="2000" dirty="0"/>
              <a:t>Understanding population characteristics is essential:</a:t>
            </a:r>
          </a:p>
          <a:p>
            <a:pPr marL="342900" indent="-342900">
              <a:lnSpc>
                <a:spcPct val="150000"/>
              </a:lnSpc>
              <a:buFont typeface="Wingdings" panose="05000000000000000000" pitchFamily="2" charset="2"/>
              <a:buChar char="Ø"/>
            </a:pPr>
            <a:r>
              <a:rPr lang="en-US" sz="2000" dirty="0"/>
              <a:t>Population size and growth rate</a:t>
            </a:r>
          </a:p>
          <a:p>
            <a:pPr marL="342900" indent="-342900">
              <a:lnSpc>
                <a:spcPct val="150000"/>
              </a:lnSpc>
              <a:buFont typeface="Wingdings" panose="05000000000000000000" pitchFamily="2" charset="2"/>
              <a:buChar char="Ø"/>
            </a:pPr>
            <a:r>
              <a:rPr lang="en-US" sz="2000" dirty="0"/>
              <a:t>Household formation trends</a:t>
            </a:r>
          </a:p>
          <a:p>
            <a:pPr marL="342900" indent="-342900">
              <a:lnSpc>
                <a:spcPct val="150000"/>
              </a:lnSpc>
              <a:buFont typeface="Wingdings" panose="05000000000000000000" pitchFamily="2" charset="2"/>
              <a:buChar char="Ø"/>
            </a:pPr>
            <a:r>
              <a:rPr lang="en-US" sz="2000" dirty="0"/>
              <a:t>Income distribution</a:t>
            </a:r>
          </a:p>
          <a:p>
            <a:pPr marL="342900" indent="-342900">
              <a:lnSpc>
                <a:spcPct val="150000"/>
              </a:lnSpc>
              <a:buFont typeface="Wingdings" panose="05000000000000000000" pitchFamily="2" charset="2"/>
              <a:buChar char="Ø"/>
            </a:pPr>
            <a:r>
              <a:rPr lang="en-US" sz="2000" dirty="0"/>
              <a:t>Age structure</a:t>
            </a:r>
          </a:p>
          <a:p>
            <a:pPr marL="342900" indent="-342900">
              <a:lnSpc>
                <a:spcPct val="150000"/>
              </a:lnSpc>
              <a:buFont typeface="Wingdings" panose="05000000000000000000" pitchFamily="2" charset="2"/>
              <a:buChar char="Ø"/>
            </a:pPr>
            <a:r>
              <a:rPr lang="en-US" sz="2000" dirty="0"/>
              <a:t>Migration patterns</a:t>
            </a:r>
          </a:p>
          <a:p>
            <a:pPr>
              <a:lnSpc>
                <a:spcPct val="150000"/>
              </a:lnSpc>
            </a:pPr>
            <a:r>
              <a:rPr lang="en-US" sz="2000" b="1" dirty="0"/>
              <a:t>These factors directly influence housing demand and consumption patterns.</a:t>
            </a:r>
          </a:p>
        </p:txBody>
      </p:sp>
      <p:pic>
        <p:nvPicPr>
          <p:cNvPr id="5" name="صورة 4">
            <a:extLst>
              <a:ext uri="{FF2B5EF4-FFF2-40B4-BE49-F238E27FC236}">
                <a16:creationId xmlns:a16="http://schemas.microsoft.com/office/drawing/2014/main" id="{7FACD49E-AC4F-6825-8E2A-E609D666E6FE}"/>
              </a:ext>
            </a:extLst>
          </p:cNvPr>
          <p:cNvPicPr>
            <a:picLocks noChangeAspect="1"/>
          </p:cNvPicPr>
          <p:nvPr/>
        </p:nvPicPr>
        <p:blipFill>
          <a:blip r:embed="rId3"/>
          <a:stretch>
            <a:fillRect/>
          </a:stretch>
        </p:blipFill>
        <p:spPr>
          <a:xfrm>
            <a:off x="7442283" y="2333630"/>
            <a:ext cx="2962275" cy="2828925"/>
          </a:xfrm>
          <a:prstGeom prst="rect">
            <a:avLst/>
          </a:prstGeom>
        </p:spPr>
      </p:pic>
      <p:sp>
        <p:nvSpPr>
          <p:cNvPr id="8" name="TextBox 2">
            <a:extLst>
              <a:ext uri="{FF2B5EF4-FFF2-40B4-BE49-F238E27FC236}">
                <a16:creationId xmlns:a16="http://schemas.microsoft.com/office/drawing/2014/main" id="{30F55A20-28A7-3420-9CA4-9BFD83D2AFE1}"/>
              </a:ext>
            </a:extLst>
          </p:cNvPr>
          <p:cNvSpPr txBox="1"/>
          <p:nvPr/>
        </p:nvSpPr>
        <p:spPr>
          <a:xfrm>
            <a:off x="617280" y="792143"/>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rgbClr val="00B0F0"/>
                </a:solidFill>
                <a:latin typeface="Alexandria"/>
              </a:rPr>
              <a:t>Part 1- summary ,location and market </a:t>
            </a:r>
          </a:p>
        </p:txBody>
      </p:sp>
    </p:spTree>
    <p:extLst>
      <p:ext uri="{BB962C8B-B14F-4D97-AF65-F5344CB8AC3E}">
        <p14:creationId xmlns:p14="http://schemas.microsoft.com/office/powerpoint/2010/main" val="101656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A3A2B-01D6-ABF6-5126-84454DB9D8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46B9D7-8B18-9EE9-B717-2FA56D77B8A4}"/>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C7EF4A8-6C03-099B-26EB-D83CB9CDF9D2}"/>
              </a:ext>
            </a:extLst>
          </p:cNvPr>
          <p:cNvSpPr txBox="1"/>
          <p:nvPr/>
        </p:nvSpPr>
        <p:spPr>
          <a:xfrm>
            <a:off x="911824" y="1918756"/>
            <a:ext cx="6399365" cy="3737946"/>
          </a:xfrm>
          <a:prstGeom prst="rect">
            <a:avLst/>
          </a:prstGeom>
          <a:solidFill>
            <a:schemeClr val="bg1"/>
          </a:solidFill>
        </p:spPr>
        <p:txBody>
          <a:bodyPr wrap="square" rtlCol="0">
            <a:spAutoFit/>
          </a:bodyPr>
          <a:lstStyle/>
          <a:p>
            <a:pPr>
              <a:lnSpc>
                <a:spcPct val="150000"/>
              </a:lnSpc>
            </a:pPr>
            <a:r>
              <a:rPr lang="en-US" sz="2000" b="1" dirty="0">
                <a:latin typeface="Alexandria"/>
              </a:rPr>
              <a:t>3.5 Market Area Definition</a:t>
            </a:r>
          </a:p>
          <a:p>
            <a:pPr>
              <a:lnSpc>
                <a:spcPct val="150000"/>
              </a:lnSpc>
            </a:pPr>
            <a:r>
              <a:rPr lang="en-US" sz="2000" dirty="0">
                <a:latin typeface="Alexandria"/>
              </a:rPr>
              <a:t>Defining the market area ensures accurate analysis. It typically includes:</a:t>
            </a:r>
          </a:p>
          <a:p>
            <a:pPr>
              <a:lnSpc>
                <a:spcPct val="150000"/>
              </a:lnSpc>
            </a:pPr>
            <a:r>
              <a:rPr lang="en-US" sz="2000" b="1" dirty="0">
                <a:latin typeface="Alexandria"/>
              </a:rPr>
              <a:t>Primary market area:</a:t>
            </a:r>
            <a:r>
              <a:rPr lang="en-US" sz="2000" dirty="0">
                <a:latin typeface="Alexandria"/>
              </a:rPr>
              <a:t> Core demand zone</a:t>
            </a:r>
          </a:p>
          <a:p>
            <a:pPr>
              <a:lnSpc>
                <a:spcPct val="150000"/>
              </a:lnSpc>
            </a:pPr>
            <a:r>
              <a:rPr lang="en-US" sz="2000" b="1" dirty="0">
                <a:latin typeface="Alexandria"/>
              </a:rPr>
              <a:t>Secondary market area:</a:t>
            </a:r>
            <a:r>
              <a:rPr lang="en-US" sz="2000" dirty="0">
                <a:latin typeface="Alexandria"/>
              </a:rPr>
              <a:t> Supporting demand zone</a:t>
            </a:r>
          </a:p>
          <a:p>
            <a:pPr>
              <a:lnSpc>
                <a:spcPct val="150000"/>
              </a:lnSpc>
            </a:pPr>
            <a:r>
              <a:rPr lang="en-US" sz="2000" b="1" dirty="0">
                <a:latin typeface="Alexandria"/>
              </a:rPr>
              <a:t>Tertiary market area:</a:t>
            </a:r>
            <a:r>
              <a:rPr lang="en-US" sz="2000" dirty="0">
                <a:latin typeface="Alexandria"/>
              </a:rPr>
              <a:t> Peripheral influence zone</a:t>
            </a:r>
          </a:p>
          <a:p>
            <a:pPr>
              <a:lnSpc>
                <a:spcPct val="150000"/>
              </a:lnSpc>
            </a:pPr>
            <a:r>
              <a:rPr lang="en-US" sz="2000" dirty="0">
                <a:latin typeface="Alexandria"/>
              </a:rPr>
              <a:t>Clear boundaries help in collecting relevant data and avoiding bias.</a:t>
            </a:r>
          </a:p>
        </p:txBody>
      </p:sp>
      <p:pic>
        <p:nvPicPr>
          <p:cNvPr id="7" name="Graphic 21">
            <a:extLst>
              <a:ext uri="{FF2B5EF4-FFF2-40B4-BE49-F238E27FC236}">
                <a16:creationId xmlns:a16="http://schemas.microsoft.com/office/drawing/2014/main" id="{F375137D-6CCC-C327-C106-32F4D92F6B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BD25E154-69E3-7227-FE97-7943F5D15C80}"/>
              </a:ext>
            </a:extLst>
          </p:cNvPr>
          <p:cNvPicPr>
            <a:picLocks noChangeAspect="1"/>
          </p:cNvPicPr>
          <p:nvPr/>
        </p:nvPicPr>
        <p:blipFill>
          <a:blip r:embed="rId4"/>
          <a:srcRect l="32734" r="33403"/>
          <a:stretch>
            <a:fillRect/>
          </a:stretch>
        </p:blipFill>
        <p:spPr>
          <a:xfrm>
            <a:off x="7311190" y="2077248"/>
            <a:ext cx="3144252" cy="3267072"/>
          </a:xfrm>
          <a:prstGeom prst="rect">
            <a:avLst/>
          </a:prstGeom>
        </p:spPr>
      </p:pic>
      <p:sp>
        <p:nvSpPr>
          <p:cNvPr id="5" name="TextBox 2">
            <a:extLst>
              <a:ext uri="{FF2B5EF4-FFF2-40B4-BE49-F238E27FC236}">
                <a16:creationId xmlns:a16="http://schemas.microsoft.com/office/drawing/2014/main" id="{4D7B6DE3-1132-F301-6260-EFEE6DF93EA2}"/>
              </a:ext>
            </a:extLst>
          </p:cNvPr>
          <p:cNvSpPr txBox="1"/>
          <p:nvPr/>
        </p:nvSpPr>
        <p:spPr>
          <a:xfrm>
            <a:off x="617280" y="865044"/>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rgbClr val="00B0F0"/>
                </a:solidFill>
                <a:latin typeface="Alexandria"/>
              </a:rPr>
              <a:t>Part 1- summary ,location and market </a:t>
            </a:r>
          </a:p>
        </p:txBody>
      </p:sp>
    </p:spTree>
    <p:extLst>
      <p:ext uri="{BB962C8B-B14F-4D97-AF65-F5344CB8AC3E}">
        <p14:creationId xmlns:p14="http://schemas.microsoft.com/office/powerpoint/2010/main" val="25444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457D9-9094-7326-70B5-7E8BEE2171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D1DD4-4B31-1159-1FAD-F43C8C7E746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7CB3541-5E36-D794-C00C-510E8A768EA7}"/>
              </a:ext>
            </a:extLst>
          </p:cNvPr>
          <p:cNvSpPr txBox="1"/>
          <p:nvPr/>
        </p:nvSpPr>
        <p:spPr>
          <a:xfrm>
            <a:off x="762000" y="2015159"/>
            <a:ext cx="7002379" cy="3699474"/>
          </a:xfrm>
          <a:prstGeom prst="rect">
            <a:avLst/>
          </a:prstGeom>
          <a:solidFill>
            <a:schemeClr val="bg1"/>
          </a:solidFill>
        </p:spPr>
        <p:txBody>
          <a:bodyPr wrap="square" rtlCol="0">
            <a:spAutoFit/>
          </a:bodyPr>
          <a:lstStyle/>
          <a:p>
            <a:pPr>
              <a:lnSpc>
                <a:spcPct val="200000"/>
              </a:lnSpc>
            </a:pPr>
            <a:r>
              <a:rPr lang="en-US" sz="2000" b="1" dirty="0">
                <a:latin typeface="Alexandria"/>
              </a:rPr>
              <a:t>3.6 Demand Analysis</a:t>
            </a:r>
          </a:p>
          <a:p>
            <a:pPr>
              <a:lnSpc>
                <a:spcPct val="200000"/>
              </a:lnSpc>
            </a:pPr>
            <a:r>
              <a:rPr lang="en-US" sz="2000" dirty="0">
                <a:latin typeface="Alexandria"/>
              </a:rPr>
              <a:t>Demand analysis identifies market needs and drivers:</a:t>
            </a:r>
          </a:p>
          <a:p>
            <a:pPr marL="342900" indent="-342900">
              <a:lnSpc>
                <a:spcPct val="200000"/>
              </a:lnSpc>
              <a:buFont typeface="Wingdings" panose="05000000000000000000" pitchFamily="2" charset="2"/>
              <a:buChar char="Ø"/>
            </a:pPr>
            <a:r>
              <a:rPr lang="en-US" sz="2000" dirty="0">
                <a:latin typeface="Alexandria"/>
              </a:rPr>
              <a:t>Target segments (income groups, businesses)</a:t>
            </a:r>
          </a:p>
          <a:p>
            <a:pPr marL="342900" indent="-342900">
              <a:lnSpc>
                <a:spcPct val="200000"/>
              </a:lnSpc>
              <a:buFont typeface="Wingdings" panose="05000000000000000000" pitchFamily="2" charset="2"/>
              <a:buChar char="Ø"/>
            </a:pPr>
            <a:r>
              <a:rPr lang="en-US" sz="2000" dirty="0">
                <a:latin typeface="Alexandria"/>
              </a:rPr>
              <a:t>Demand drivers (population growth, economic expansion)</a:t>
            </a:r>
          </a:p>
          <a:p>
            <a:pPr marL="342900" indent="-342900">
              <a:lnSpc>
                <a:spcPct val="200000"/>
              </a:lnSpc>
              <a:buFont typeface="Wingdings" panose="05000000000000000000" pitchFamily="2" charset="2"/>
              <a:buChar char="Ø"/>
            </a:pPr>
            <a:r>
              <a:rPr lang="en-US" sz="2000" dirty="0">
                <a:latin typeface="Alexandria"/>
              </a:rPr>
              <a:t>Consumer preferences (unit size, amenities)</a:t>
            </a:r>
          </a:p>
          <a:p>
            <a:pPr>
              <a:lnSpc>
                <a:spcPct val="200000"/>
              </a:lnSpc>
            </a:pPr>
            <a:r>
              <a:rPr lang="en-US" sz="2000" dirty="0">
                <a:latin typeface="Alexandria"/>
              </a:rPr>
              <a:t>Quantifying demand is crucial for sizing the project correctly.</a:t>
            </a:r>
          </a:p>
        </p:txBody>
      </p:sp>
      <p:pic>
        <p:nvPicPr>
          <p:cNvPr id="7" name="Graphic 21">
            <a:extLst>
              <a:ext uri="{FF2B5EF4-FFF2-40B4-BE49-F238E27FC236}">
                <a16:creationId xmlns:a16="http://schemas.microsoft.com/office/drawing/2014/main" id="{D4DC4084-C4A8-AF46-4000-6EB0570EC5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E3D45F0E-2975-4B82-BFC4-10875884656E}"/>
              </a:ext>
            </a:extLst>
          </p:cNvPr>
          <p:cNvSpPr txBox="1"/>
          <p:nvPr/>
        </p:nvSpPr>
        <p:spPr>
          <a:xfrm>
            <a:off x="617280" y="807134"/>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rgbClr val="00B0F0"/>
                </a:solidFill>
                <a:latin typeface="Alexandria"/>
              </a:rPr>
              <a:t>Part 2- Demand analysis</a:t>
            </a:r>
          </a:p>
        </p:txBody>
      </p:sp>
      <p:pic>
        <p:nvPicPr>
          <p:cNvPr id="5" name="صورة 4">
            <a:extLst>
              <a:ext uri="{FF2B5EF4-FFF2-40B4-BE49-F238E27FC236}">
                <a16:creationId xmlns:a16="http://schemas.microsoft.com/office/drawing/2014/main" id="{FB60BC8D-096F-A144-9E9D-47BAB23572BB}"/>
              </a:ext>
            </a:extLst>
          </p:cNvPr>
          <p:cNvPicPr>
            <a:picLocks noChangeAspect="1"/>
          </p:cNvPicPr>
          <p:nvPr/>
        </p:nvPicPr>
        <p:blipFill>
          <a:blip r:embed="rId3"/>
          <a:stretch>
            <a:fillRect/>
          </a:stretch>
        </p:blipFill>
        <p:spPr>
          <a:xfrm>
            <a:off x="7379368" y="2837757"/>
            <a:ext cx="3672138" cy="2948991"/>
          </a:xfrm>
          <a:prstGeom prst="rect">
            <a:avLst/>
          </a:prstGeom>
        </p:spPr>
      </p:pic>
    </p:spTree>
    <p:extLst>
      <p:ext uri="{BB962C8B-B14F-4D97-AF65-F5344CB8AC3E}">
        <p14:creationId xmlns:p14="http://schemas.microsoft.com/office/powerpoint/2010/main" val="178668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1901514"/>
            <a:ext cx="5978805" cy="3737946"/>
          </a:xfrm>
          <a:prstGeom prst="rect">
            <a:avLst/>
          </a:prstGeom>
          <a:solidFill>
            <a:schemeClr val="bg1"/>
          </a:solidFill>
        </p:spPr>
        <p:txBody>
          <a:bodyPr wrap="square" rtlCol="0">
            <a:spAutoFit/>
          </a:bodyPr>
          <a:lstStyle/>
          <a:p>
            <a:pPr>
              <a:lnSpc>
                <a:spcPct val="150000"/>
              </a:lnSpc>
            </a:pPr>
            <a:r>
              <a:rPr lang="en-US" sz="2000" b="1" dirty="0">
                <a:latin typeface="Alexandria"/>
              </a:rPr>
              <a:t>3.7 Supply Analysis</a:t>
            </a:r>
          </a:p>
          <a:p>
            <a:pPr>
              <a:lnSpc>
                <a:spcPct val="150000"/>
              </a:lnSpc>
            </a:pPr>
            <a:r>
              <a:rPr lang="en-US" sz="2000" dirty="0">
                <a:latin typeface="Alexandria"/>
              </a:rPr>
              <a:t>Supply analysis evaluates current and future inventory:</a:t>
            </a:r>
          </a:p>
          <a:p>
            <a:pPr marL="342900" indent="-342900">
              <a:lnSpc>
                <a:spcPct val="150000"/>
              </a:lnSpc>
              <a:buFont typeface="Wingdings" panose="05000000000000000000" pitchFamily="2" charset="2"/>
              <a:buChar char="Ø"/>
            </a:pPr>
            <a:r>
              <a:rPr lang="en-US" sz="2000" dirty="0">
                <a:latin typeface="Alexandria"/>
              </a:rPr>
              <a:t>Existing stock (units, sqm)</a:t>
            </a:r>
          </a:p>
          <a:p>
            <a:pPr marL="342900" indent="-342900">
              <a:lnSpc>
                <a:spcPct val="150000"/>
              </a:lnSpc>
              <a:buFont typeface="Wingdings" panose="05000000000000000000" pitchFamily="2" charset="2"/>
              <a:buChar char="Ø"/>
            </a:pPr>
            <a:r>
              <a:rPr lang="en-US" sz="2000" dirty="0">
                <a:latin typeface="Alexandria"/>
              </a:rPr>
              <a:t>Vacancy rates</a:t>
            </a:r>
          </a:p>
          <a:p>
            <a:pPr marL="342900" indent="-342900">
              <a:lnSpc>
                <a:spcPct val="150000"/>
              </a:lnSpc>
              <a:buFont typeface="Wingdings" panose="05000000000000000000" pitchFamily="2" charset="2"/>
              <a:buChar char="Ø"/>
            </a:pPr>
            <a:r>
              <a:rPr lang="en-US" sz="2000" dirty="0">
                <a:latin typeface="Alexandria"/>
              </a:rPr>
              <a:t>Pipeline projects (under construction/planned)</a:t>
            </a:r>
          </a:p>
          <a:p>
            <a:pPr marL="342900" indent="-342900">
              <a:lnSpc>
                <a:spcPct val="150000"/>
              </a:lnSpc>
              <a:buFont typeface="Wingdings" panose="05000000000000000000" pitchFamily="2" charset="2"/>
              <a:buChar char="Ø"/>
            </a:pPr>
            <a:r>
              <a:rPr lang="en-US" sz="2000" dirty="0">
                <a:latin typeface="Alexandria"/>
              </a:rPr>
              <a:t>Historical supply trends</a:t>
            </a:r>
          </a:p>
          <a:p>
            <a:pPr>
              <a:lnSpc>
                <a:spcPct val="150000"/>
              </a:lnSpc>
            </a:pPr>
            <a:r>
              <a:rPr lang="en-US" sz="2000" dirty="0">
                <a:latin typeface="Alexandria"/>
              </a:rPr>
              <a:t>This helps determine whether the market is overbuilt, balanced, or undersupplied.</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
            <a:extLst>
              <a:ext uri="{FF2B5EF4-FFF2-40B4-BE49-F238E27FC236}">
                <a16:creationId xmlns:a16="http://schemas.microsoft.com/office/drawing/2014/main" id="{64ABB475-FEB3-18EF-AB32-3FE14022021B}"/>
              </a:ext>
            </a:extLst>
          </p:cNvPr>
          <p:cNvSpPr txBox="1"/>
          <p:nvPr/>
        </p:nvSpPr>
        <p:spPr>
          <a:xfrm>
            <a:off x="1201759" y="825171"/>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rgbClr val="00B0F0"/>
                </a:solidFill>
                <a:latin typeface="Alexandria"/>
              </a:rPr>
              <a:t>Part 3- supply and competitive analysis</a:t>
            </a:r>
          </a:p>
        </p:txBody>
      </p:sp>
      <p:pic>
        <p:nvPicPr>
          <p:cNvPr id="7" name="صورة 6">
            <a:extLst>
              <a:ext uri="{FF2B5EF4-FFF2-40B4-BE49-F238E27FC236}">
                <a16:creationId xmlns:a16="http://schemas.microsoft.com/office/drawing/2014/main" id="{4911E14C-2C74-E962-4BE3-BF14CB69DE27}"/>
              </a:ext>
            </a:extLst>
          </p:cNvPr>
          <p:cNvPicPr>
            <a:picLocks noChangeAspect="1"/>
          </p:cNvPicPr>
          <p:nvPr/>
        </p:nvPicPr>
        <p:blipFill>
          <a:blip r:embed="rId4"/>
          <a:stretch>
            <a:fillRect/>
          </a:stretch>
        </p:blipFill>
        <p:spPr>
          <a:xfrm>
            <a:off x="7311806" y="2807727"/>
            <a:ext cx="3229950" cy="206893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201759" y="164136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E34BAF31-1934-74C7-A7D0-1869DA4F31AE}"/>
              </a:ext>
            </a:extLst>
          </p:cNvPr>
          <p:cNvSpPr txBox="1"/>
          <p:nvPr/>
        </p:nvSpPr>
        <p:spPr>
          <a:xfrm>
            <a:off x="1515349" y="1656955"/>
            <a:ext cx="5751726" cy="4199611"/>
          </a:xfrm>
          <a:prstGeom prst="rect">
            <a:avLst/>
          </a:prstGeom>
          <a:solidFill>
            <a:schemeClr val="bg1"/>
          </a:solidFill>
        </p:spPr>
        <p:txBody>
          <a:bodyPr wrap="square" rtlCol="0">
            <a:spAutoFit/>
          </a:bodyPr>
          <a:lstStyle/>
          <a:p>
            <a:pPr>
              <a:lnSpc>
                <a:spcPct val="150000"/>
              </a:lnSpc>
            </a:pPr>
            <a:r>
              <a:rPr lang="en-US" sz="2000" b="1" dirty="0">
                <a:latin typeface="Alexandria"/>
              </a:rPr>
              <a:t>3.8 Competitive Analysis</a:t>
            </a:r>
          </a:p>
          <a:p>
            <a:pPr>
              <a:lnSpc>
                <a:spcPct val="150000"/>
              </a:lnSpc>
            </a:pPr>
            <a:r>
              <a:rPr lang="en-US" sz="2000" dirty="0">
                <a:latin typeface="Alexandria"/>
              </a:rPr>
              <a:t>This section benchmarks the project against competitors:</a:t>
            </a:r>
          </a:p>
          <a:p>
            <a:pPr marL="342900" indent="-342900">
              <a:lnSpc>
                <a:spcPct val="150000"/>
              </a:lnSpc>
              <a:buFont typeface="Wingdings" panose="05000000000000000000" pitchFamily="2" charset="2"/>
              <a:buChar char="Ø"/>
            </a:pPr>
            <a:r>
              <a:rPr lang="en-US" sz="2000" dirty="0">
                <a:latin typeface="Alexandria"/>
              </a:rPr>
              <a:t>Comparable projects</a:t>
            </a:r>
          </a:p>
          <a:p>
            <a:pPr marL="342900" indent="-342900">
              <a:lnSpc>
                <a:spcPct val="150000"/>
              </a:lnSpc>
              <a:buFont typeface="Wingdings" panose="05000000000000000000" pitchFamily="2" charset="2"/>
              <a:buChar char="Ø"/>
            </a:pPr>
            <a:r>
              <a:rPr lang="en-US" sz="2000" dirty="0">
                <a:latin typeface="Alexandria"/>
              </a:rPr>
              <a:t>Pricing ,rental and positioning,</a:t>
            </a:r>
            <a:r>
              <a:rPr lang="en-US" sz="2000" dirty="0"/>
              <a:t> Historical price trends</a:t>
            </a:r>
            <a:endParaRPr lang="en-US" sz="2000" dirty="0">
              <a:latin typeface="Alexandria"/>
            </a:endParaRPr>
          </a:p>
          <a:p>
            <a:pPr marL="342900" indent="-342900">
              <a:lnSpc>
                <a:spcPct val="150000"/>
              </a:lnSpc>
              <a:buFont typeface="Wingdings" panose="05000000000000000000" pitchFamily="2" charset="2"/>
              <a:buChar char="Ø"/>
            </a:pPr>
            <a:r>
              <a:rPr lang="en-US" sz="2000" dirty="0">
                <a:latin typeface="Alexandria"/>
              </a:rPr>
              <a:t>Strengths and weaknesses</a:t>
            </a:r>
          </a:p>
          <a:p>
            <a:pPr marL="342900" indent="-342900">
              <a:lnSpc>
                <a:spcPct val="150000"/>
              </a:lnSpc>
              <a:buFont typeface="Wingdings" panose="05000000000000000000" pitchFamily="2" charset="2"/>
              <a:buChar char="Ø"/>
            </a:pPr>
            <a:r>
              <a:rPr lang="en-US" sz="2000" dirty="0">
                <a:latin typeface="Alexandria"/>
              </a:rPr>
              <a:t>Market share</a:t>
            </a:r>
          </a:p>
          <a:p>
            <a:pPr marL="342900" indent="-342900">
              <a:lnSpc>
                <a:spcPct val="150000"/>
              </a:lnSpc>
              <a:buFont typeface="Wingdings" panose="05000000000000000000" pitchFamily="2" charset="2"/>
              <a:buChar char="Ø"/>
            </a:pPr>
            <a:r>
              <a:rPr lang="en-US" sz="2000" dirty="0"/>
              <a:t>Monthly/annual absorption rates</a:t>
            </a:r>
            <a:endParaRPr lang="en-US" sz="2000" dirty="0">
              <a:latin typeface="Alexandria"/>
            </a:endParaRPr>
          </a:p>
        </p:txBody>
      </p:sp>
      <p:pic>
        <p:nvPicPr>
          <p:cNvPr id="3" name="صورة 2">
            <a:extLst>
              <a:ext uri="{FF2B5EF4-FFF2-40B4-BE49-F238E27FC236}">
                <a16:creationId xmlns:a16="http://schemas.microsoft.com/office/drawing/2014/main" id="{496B970A-5015-EA46-D7C3-2DD0CC0F1B00}"/>
              </a:ext>
            </a:extLst>
          </p:cNvPr>
          <p:cNvPicPr>
            <a:picLocks noChangeAspect="1"/>
          </p:cNvPicPr>
          <p:nvPr/>
        </p:nvPicPr>
        <p:blipFill>
          <a:blip r:embed="rId3"/>
          <a:stretch>
            <a:fillRect/>
          </a:stretch>
        </p:blipFill>
        <p:spPr>
          <a:xfrm>
            <a:off x="6994358" y="2603532"/>
            <a:ext cx="3272590" cy="2321231"/>
          </a:xfrm>
          <a:prstGeom prst="rect">
            <a:avLst/>
          </a:prstGeom>
        </p:spPr>
      </p:pic>
      <p:sp>
        <p:nvSpPr>
          <p:cNvPr id="4" name="TextBox 2">
            <a:extLst>
              <a:ext uri="{FF2B5EF4-FFF2-40B4-BE49-F238E27FC236}">
                <a16:creationId xmlns:a16="http://schemas.microsoft.com/office/drawing/2014/main" id="{AD7506EA-365A-A220-D5B5-B563565D0DA7}"/>
              </a:ext>
            </a:extLst>
          </p:cNvPr>
          <p:cNvSpPr txBox="1"/>
          <p:nvPr/>
        </p:nvSpPr>
        <p:spPr>
          <a:xfrm>
            <a:off x="1201759" y="825171"/>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rgbClr val="00B0F0"/>
                </a:solidFill>
                <a:latin typeface="Alexandria"/>
              </a:rPr>
              <a:t>Part 3- supply and competitive analysis</a:t>
            </a:r>
          </a:p>
        </p:txBody>
      </p:sp>
    </p:spTree>
    <p:extLst>
      <p:ext uri="{BB962C8B-B14F-4D97-AF65-F5344CB8AC3E}">
        <p14:creationId xmlns:p14="http://schemas.microsoft.com/office/powerpoint/2010/main" val="3344012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971D4-A300-C503-43F0-C425E0A9D3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A5BE9D-7136-8ACD-C950-8A834CF407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1BC4B0-198E-B182-D719-08CBF66F857A}"/>
              </a:ext>
            </a:extLst>
          </p:cNvPr>
          <p:cNvSpPr/>
          <p:nvPr/>
        </p:nvSpPr>
        <p:spPr>
          <a:xfrm>
            <a:off x="1201757" y="1760280"/>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ECA3216-ADCE-D7AE-83FB-359FD2006B4F}"/>
              </a:ext>
            </a:extLst>
          </p:cNvPr>
          <p:cNvSpPr txBox="1"/>
          <p:nvPr/>
        </p:nvSpPr>
        <p:spPr>
          <a:xfrm>
            <a:off x="1519004" y="1969617"/>
            <a:ext cx="5533020" cy="3785652"/>
          </a:xfrm>
          <a:prstGeom prst="rect">
            <a:avLst/>
          </a:prstGeom>
          <a:solidFill>
            <a:schemeClr val="bg1"/>
          </a:solidFill>
        </p:spPr>
        <p:txBody>
          <a:bodyPr wrap="square" rtlCol="0">
            <a:spAutoFit/>
          </a:bodyPr>
          <a:lstStyle/>
          <a:p>
            <a:r>
              <a:rPr lang="en-US" sz="2000" b="1" dirty="0">
                <a:latin typeface="Alexandria"/>
              </a:rPr>
              <a:t>3.9 SWOT Analysis</a:t>
            </a:r>
          </a:p>
          <a:p>
            <a:r>
              <a:rPr lang="en-US" sz="2000" dirty="0">
                <a:latin typeface="Alexandria"/>
              </a:rPr>
              <a:t>A structured evaluation of:</a:t>
            </a:r>
          </a:p>
          <a:p>
            <a:pPr marL="342900" indent="-342900">
              <a:lnSpc>
                <a:spcPct val="200000"/>
              </a:lnSpc>
              <a:buFont typeface="Wingdings" panose="05000000000000000000" pitchFamily="2" charset="2"/>
              <a:buChar char="Ø"/>
            </a:pPr>
            <a:r>
              <a:rPr lang="en-US" sz="2000" dirty="0">
                <a:latin typeface="Alexandria"/>
              </a:rPr>
              <a:t>Strengths (e.g., location, design)</a:t>
            </a:r>
          </a:p>
          <a:p>
            <a:pPr marL="342900" indent="-342900">
              <a:lnSpc>
                <a:spcPct val="200000"/>
              </a:lnSpc>
              <a:buFont typeface="Wingdings" panose="05000000000000000000" pitchFamily="2" charset="2"/>
              <a:buChar char="Ø"/>
            </a:pPr>
            <a:r>
              <a:rPr lang="en-US" sz="2000" dirty="0">
                <a:latin typeface="Alexandria"/>
              </a:rPr>
              <a:t>Weaknesses (e.g., cost, competition)</a:t>
            </a:r>
          </a:p>
          <a:p>
            <a:pPr marL="342900" indent="-342900">
              <a:lnSpc>
                <a:spcPct val="200000"/>
              </a:lnSpc>
              <a:buFont typeface="Wingdings" panose="05000000000000000000" pitchFamily="2" charset="2"/>
              <a:buChar char="Ø"/>
            </a:pPr>
            <a:r>
              <a:rPr lang="en-US" sz="2000" dirty="0">
                <a:latin typeface="Alexandria"/>
              </a:rPr>
              <a:t>Opportunities (e.g., market growth)</a:t>
            </a:r>
          </a:p>
          <a:p>
            <a:pPr marL="342900" indent="-342900">
              <a:lnSpc>
                <a:spcPct val="200000"/>
              </a:lnSpc>
              <a:buFont typeface="Wingdings" panose="05000000000000000000" pitchFamily="2" charset="2"/>
              <a:buChar char="Ø"/>
            </a:pPr>
            <a:r>
              <a:rPr lang="en-US" sz="2000" dirty="0">
                <a:latin typeface="Alexandria"/>
              </a:rPr>
              <a:t>Threats (e.g., economic downturns)</a:t>
            </a:r>
          </a:p>
          <a:p>
            <a:r>
              <a:rPr lang="en-US" sz="2000" dirty="0">
                <a:latin typeface="Alexandria"/>
              </a:rPr>
              <a:t>This integrates insights from all previous sections.</a:t>
            </a:r>
          </a:p>
          <a:p>
            <a:endParaRPr lang="en-US" sz="2000" b="1" dirty="0">
              <a:solidFill>
                <a:schemeClr val="accent5"/>
              </a:solidFill>
              <a:latin typeface="Alexandria"/>
            </a:endParaRPr>
          </a:p>
        </p:txBody>
      </p:sp>
      <p:pic>
        <p:nvPicPr>
          <p:cNvPr id="5" name="Graphic 21">
            <a:extLst>
              <a:ext uri="{FF2B5EF4-FFF2-40B4-BE49-F238E27FC236}">
                <a16:creationId xmlns:a16="http://schemas.microsoft.com/office/drawing/2014/main" id="{221600A9-DE66-F9DB-AECC-D187604F7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42FE5FC2-A1AF-6C44-FCF9-9CFA2B0F5A8F}"/>
              </a:ext>
            </a:extLst>
          </p:cNvPr>
          <p:cNvPicPr>
            <a:picLocks noChangeAspect="1"/>
          </p:cNvPicPr>
          <p:nvPr/>
        </p:nvPicPr>
        <p:blipFill>
          <a:blip r:embed="rId3"/>
          <a:stretch>
            <a:fillRect/>
          </a:stretch>
        </p:blipFill>
        <p:spPr>
          <a:xfrm>
            <a:off x="6402554" y="2078536"/>
            <a:ext cx="3800225" cy="2846501"/>
          </a:xfrm>
          <a:prstGeom prst="rect">
            <a:avLst/>
          </a:prstGeom>
        </p:spPr>
      </p:pic>
      <p:sp>
        <p:nvSpPr>
          <p:cNvPr id="6" name="TextBox 2">
            <a:extLst>
              <a:ext uri="{FF2B5EF4-FFF2-40B4-BE49-F238E27FC236}">
                <a16:creationId xmlns:a16="http://schemas.microsoft.com/office/drawing/2014/main" id="{5333BCD5-7CA7-813F-978B-DAF69C56C124}"/>
              </a:ext>
            </a:extLst>
          </p:cNvPr>
          <p:cNvSpPr txBox="1"/>
          <p:nvPr/>
        </p:nvSpPr>
        <p:spPr>
          <a:xfrm>
            <a:off x="1201759" y="825171"/>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chemeClr val="accent5"/>
                </a:solidFill>
                <a:latin typeface="Alexandria"/>
              </a:rPr>
              <a:t>Part 3- </a:t>
            </a:r>
            <a:r>
              <a:rPr lang="en-US" sz="2800" dirty="0">
                <a:solidFill>
                  <a:srgbClr val="00B0F0"/>
                </a:solidFill>
                <a:latin typeface="Alexandria"/>
              </a:rPr>
              <a:t>supply and competitive analysis</a:t>
            </a:r>
            <a:endParaRPr lang="en-US" sz="2800" dirty="0">
              <a:latin typeface="Alexandria"/>
            </a:endParaRPr>
          </a:p>
        </p:txBody>
      </p:sp>
    </p:spTree>
    <p:extLst>
      <p:ext uri="{BB962C8B-B14F-4D97-AF65-F5344CB8AC3E}">
        <p14:creationId xmlns:p14="http://schemas.microsoft.com/office/powerpoint/2010/main" val="20833961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63A36-A308-D80E-A8B6-93E30CA45E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0EB47E-635C-31AA-7EF1-56E37178EAC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263248F-DEF4-AFC4-3183-269E4D4F9B6A}"/>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7716129-E329-20CF-9906-687B7B3C08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DBF4FC37-DF9C-F5FB-7B01-98A1655EAC58}"/>
              </a:ext>
            </a:extLst>
          </p:cNvPr>
          <p:cNvSpPr txBox="1"/>
          <p:nvPr/>
        </p:nvSpPr>
        <p:spPr>
          <a:xfrm>
            <a:off x="1519002" y="1795055"/>
            <a:ext cx="5938778" cy="4093428"/>
          </a:xfrm>
          <a:prstGeom prst="rect">
            <a:avLst/>
          </a:prstGeom>
          <a:solidFill>
            <a:schemeClr val="bg1"/>
          </a:solidFill>
        </p:spPr>
        <p:txBody>
          <a:bodyPr wrap="square" rtlCol="0">
            <a:spAutoFit/>
          </a:bodyPr>
          <a:lstStyle/>
          <a:p>
            <a:pPr>
              <a:buNone/>
            </a:pPr>
            <a:r>
              <a:rPr lang="en-US" sz="2000" b="1" dirty="0">
                <a:latin typeface="Alexandria"/>
              </a:rPr>
              <a:t>3.10Trend Analysis</a:t>
            </a:r>
          </a:p>
          <a:p>
            <a:pPr>
              <a:buNone/>
            </a:pPr>
            <a:r>
              <a:rPr lang="en-US" sz="2000" dirty="0">
                <a:latin typeface="Alexandria"/>
              </a:rPr>
              <a:t>Trend analysis examines how key market indicators evolve over time. It includes:</a:t>
            </a:r>
          </a:p>
          <a:p>
            <a:pPr>
              <a:buFont typeface="Arial" panose="020B0604020202020204" pitchFamily="34" charset="0"/>
              <a:buChar char="•"/>
            </a:pPr>
            <a:r>
              <a:rPr lang="en-US" sz="2000" dirty="0">
                <a:latin typeface="Alexandria"/>
              </a:rPr>
              <a:t>Price trends (sales and rental)</a:t>
            </a:r>
          </a:p>
          <a:p>
            <a:pPr>
              <a:buFont typeface="Arial" panose="020B0604020202020204" pitchFamily="34" charset="0"/>
              <a:buChar char="•"/>
            </a:pPr>
            <a:r>
              <a:rPr lang="en-US" sz="2000" dirty="0">
                <a:latin typeface="Alexandria"/>
              </a:rPr>
              <a:t>Supply growth trends</a:t>
            </a:r>
          </a:p>
          <a:p>
            <a:pPr>
              <a:buFont typeface="Arial" panose="020B0604020202020204" pitchFamily="34" charset="0"/>
              <a:buChar char="•"/>
            </a:pPr>
            <a:r>
              <a:rPr lang="en-US" sz="2000" dirty="0">
                <a:latin typeface="Alexandria"/>
              </a:rPr>
              <a:t>Demand shifts</a:t>
            </a:r>
          </a:p>
          <a:p>
            <a:pPr>
              <a:buFont typeface="Arial" panose="020B0604020202020204" pitchFamily="34" charset="0"/>
              <a:buChar char="•"/>
            </a:pPr>
            <a:r>
              <a:rPr lang="en-US" sz="2000" dirty="0">
                <a:latin typeface="Alexandria"/>
              </a:rPr>
              <a:t>Economic cycles</a:t>
            </a:r>
          </a:p>
          <a:p>
            <a:pPr>
              <a:buNone/>
            </a:pPr>
            <a:r>
              <a:rPr lang="en-US" sz="2000" dirty="0">
                <a:latin typeface="Alexandria"/>
              </a:rPr>
              <a:t>Understanding trends helps anticipate future conditions rather than relying solely on current data. For example, rising prices with declining absorption may indicate a market slowdown.</a:t>
            </a:r>
          </a:p>
          <a:p>
            <a:pPr>
              <a:buNone/>
            </a:pPr>
            <a:r>
              <a:rPr lang="en-US" sz="2000" dirty="0">
                <a:latin typeface="Alexandria"/>
              </a:rPr>
              <a:t>Trend analysis should cover at least 5–10 years where data is available.</a:t>
            </a:r>
          </a:p>
        </p:txBody>
      </p:sp>
      <p:pic>
        <p:nvPicPr>
          <p:cNvPr id="2" name="صورة 1">
            <a:extLst>
              <a:ext uri="{FF2B5EF4-FFF2-40B4-BE49-F238E27FC236}">
                <a16:creationId xmlns:a16="http://schemas.microsoft.com/office/drawing/2014/main" id="{43462A2D-60E4-1054-54E4-88931A7AE37D}"/>
              </a:ext>
            </a:extLst>
          </p:cNvPr>
          <p:cNvPicPr>
            <a:picLocks noChangeAspect="1"/>
          </p:cNvPicPr>
          <p:nvPr/>
        </p:nvPicPr>
        <p:blipFill>
          <a:blip r:embed="rId3"/>
          <a:stretch>
            <a:fillRect/>
          </a:stretch>
        </p:blipFill>
        <p:spPr>
          <a:xfrm>
            <a:off x="7248636" y="3510371"/>
            <a:ext cx="3371039" cy="2183571"/>
          </a:xfrm>
          <a:prstGeom prst="rect">
            <a:avLst/>
          </a:prstGeom>
        </p:spPr>
      </p:pic>
      <p:pic>
        <p:nvPicPr>
          <p:cNvPr id="6" name="صورة 5">
            <a:extLst>
              <a:ext uri="{FF2B5EF4-FFF2-40B4-BE49-F238E27FC236}">
                <a16:creationId xmlns:a16="http://schemas.microsoft.com/office/drawing/2014/main" id="{B5A6AF7C-15E0-967C-1D76-DEF907EB06DE}"/>
              </a:ext>
            </a:extLst>
          </p:cNvPr>
          <p:cNvPicPr>
            <a:picLocks noChangeAspect="1"/>
          </p:cNvPicPr>
          <p:nvPr/>
        </p:nvPicPr>
        <p:blipFill>
          <a:blip r:embed="rId4"/>
          <a:stretch>
            <a:fillRect/>
          </a:stretch>
        </p:blipFill>
        <p:spPr>
          <a:xfrm>
            <a:off x="7457780" y="1795055"/>
            <a:ext cx="2952750" cy="1552575"/>
          </a:xfrm>
          <a:prstGeom prst="rect">
            <a:avLst/>
          </a:prstGeom>
        </p:spPr>
      </p:pic>
      <p:sp>
        <p:nvSpPr>
          <p:cNvPr id="7" name="TextBox 2">
            <a:extLst>
              <a:ext uri="{FF2B5EF4-FFF2-40B4-BE49-F238E27FC236}">
                <a16:creationId xmlns:a16="http://schemas.microsoft.com/office/drawing/2014/main" id="{54729BB7-73D5-62C5-8CF7-FB01667A6F25}"/>
              </a:ext>
            </a:extLst>
          </p:cNvPr>
          <p:cNvSpPr txBox="1"/>
          <p:nvPr/>
        </p:nvSpPr>
        <p:spPr>
          <a:xfrm>
            <a:off x="1201759" y="825171"/>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rgbClr val="00B0F0"/>
                </a:solidFill>
                <a:latin typeface="Alexandria"/>
              </a:rPr>
              <a:t>Part 4- Trend &amp; Risk  Analysis </a:t>
            </a:r>
          </a:p>
        </p:txBody>
      </p:sp>
    </p:spTree>
    <p:extLst>
      <p:ext uri="{BB962C8B-B14F-4D97-AF65-F5344CB8AC3E}">
        <p14:creationId xmlns:p14="http://schemas.microsoft.com/office/powerpoint/2010/main" val="3147804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7B29B-EAB1-3E04-FCA2-37DDA03616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D2EB9C-5304-E3E6-4FE8-F1EBD9AEA1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5AB4966-20FD-C20E-54CD-D52A23F6A915}"/>
              </a:ext>
            </a:extLst>
          </p:cNvPr>
          <p:cNvSpPr/>
          <p:nvPr/>
        </p:nvSpPr>
        <p:spPr>
          <a:xfrm>
            <a:off x="977855" y="1641368"/>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a:latin typeface="Alexandria"/>
              </a:rPr>
              <a:t>FV = PV(1+r)^n</a:t>
            </a:r>
            <a:endParaRPr lang="en-US" dirty="0">
              <a:latin typeface="Alexandria"/>
            </a:endParaRPr>
          </a:p>
        </p:txBody>
      </p:sp>
      <p:pic>
        <p:nvPicPr>
          <p:cNvPr id="5" name="Graphic 21">
            <a:extLst>
              <a:ext uri="{FF2B5EF4-FFF2-40B4-BE49-F238E27FC236}">
                <a16:creationId xmlns:a16="http://schemas.microsoft.com/office/drawing/2014/main" id="{3C61A8C7-819E-E567-54DA-CA6A8581B5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3">
            <a:extLst>
              <a:ext uri="{FF2B5EF4-FFF2-40B4-BE49-F238E27FC236}">
                <a16:creationId xmlns:a16="http://schemas.microsoft.com/office/drawing/2014/main" id="{9E15529C-B3BF-C872-4991-D622FDCEEF39}"/>
              </a:ext>
            </a:extLst>
          </p:cNvPr>
          <p:cNvSpPr txBox="1"/>
          <p:nvPr/>
        </p:nvSpPr>
        <p:spPr>
          <a:xfrm>
            <a:off x="1182304" y="1827720"/>
            <a:ext cx="4288054" cy="4093428"/>
          </a:xfrm>
          <a:prstGeom prst="rect">
            <a:avLst/>
          </a:prstGeom>
          <a:solidFill>
            <a:schemeClr val="bg1"/>
          </a:solidFill>
        </p:spPr>
        <p:txBody>
          <a:bodyPr wrap="square" rtlCol="0">
            <a:spAutoFit/>
          </a:bodyPr>
          <a:lstStyle/>
          <a:p>
            <a:r>
              <a:rPr lang="en-US" sz="2000" b="1" dirty="0">
                <a:latin typeface="Alexandria"/>
              </a:rPr>
              <a:t>3.11 Risk Analysis</a:t>
            </a:r>
          </a:p>
          <a:p>
            <a:r>
              <a:rPr lang="en-US" sz="2000" dirty="0">
                <a:latin typeface="Alexandria"/>
              </a:rPr>
              <a:t>Risk analysis identifies uncertainties that may affect project success. Key risk categories include:</a:t>
            </a:r>
          </a:p>
          <a:p>
            <a:r>
              <a:rPr lang="en-US" sz="2000" b="1" dirty="0">
                <a:latin typeface="Alexandria"/>
              </a:rPr>
              <a:t>.1 Market Risk</a:t>
            </a:r>
          </a:p>
          <a:p>
            <a:pPr marL="342900" indent="-342900">
              <a:buFont typeface="Arial" panose="020B0604020202020204" pitchFamily="34" charset="0"/>
              <a:buChar char="•"/>
            </a:pPr>
            <a:r>
              <a:rPr lang="en-US" sz="2000" dirty="0">
                <a:latin typeface="Alexandria"/>
              </a:rPr>
              <a:t>Demand overestimation</a:t>
            </a:r>
          </a:p>
          <a:p>
            <a:pPr marL="342900" indent="-342900">
              <a:buFont typeface="Arial" panose="020B0604020202020204" pitchFamily="34" charset="0"/>
              <a:buChar char="•"/>
            </a:pPr>
            <a:r>
              <a:rPr lang="en-US" sz="2000" dirty="0">
                <a:latin typeface="Alexandria"/>
              </a:rPr>
              <a:t>Price volatility</a:t>
            </a:r>
          </a:p>
          <a:p>
            <a:r>
              <a:rPr lang="en-US" sz="2000" b="1" dirty="0">
                <a:latin typeface="Alexandria"/>
              </a:rPr>
              <a:t>.2 Financial Risk</a:t>
            </a:r>
          </a:p>
          <a:p>
            <a:pPr marL="342900" indent="-342900">
              <a:buFont typeface="Arial" panose="020B0604020202020204" pitchFamily="34" charset="0"/>
              <a:buChar char="•"/>
            </a:pPr>
            <a:r>
              <a:rPr lang="en-US" sz="2000" dirty="0">
                <a:latin typeface="Alexandria"/>
              </a:rPr>
              <a:t>Interest rate increases</a:t>
            </a:r>
          </a:p>
          <a:p>
            <a:pPr marL="342900" indent="-342900">
              <a:buFont typeface="Arial" panose="020B0604020202020204" pitchFamily="34" charset="0"/>
              <a:buChar char="•"/>
            </a:pPr>
            <a:r>
              <a:rPr lang="en-US" sz="2000" dirty="0">
                <a:latin typeface="Alexandria"/>
              </a:rPr>
              <a:t>Cost overruns</a:t>
            </a:r>
          </a:p>
          <a:p>
            <a:r>
              <a:rPr lang="en-US" sz="2000" b="1" dirty="0">
                <a:latin typeface="Alexandria"/>
              </a:rPr>
              <a:t>.3 Regulatory Risk</a:t>
            </a:r>
          </a:p>
          <a:p>
            <a:pPr marL="342900" indent="-342900">
              <a:buFont typeface="Arial" panose="020B0604020202020204" pitchFamily="34" charset="0"/>
              <a:buChar char="•"/>
            </a:pPr>
            <a:r>
              <a:rPr lang="en-US" sz="2000" dirty="0">
                <a:latin typeface="Alexandria"/>
              </a:rPr>
              <a:t>Changes in zoning laws</a:t>
            </a:r>
          </a:p>
          <a:p>
            <a:pPr marL="342900" indent="-342900">
              <a:buFont typeface="Arial" panose="020B0604020202020204" pitchFamily="34" charset="0"/>
              <a:buChar char="•"/>
            </a:pPr>
            <a:r>
              <a:rPr lang="en-US" sz="2000" dirty="0">
                <a:latin typeface="Alexandria"/>
              </a:rPr>
              <a:t>Approval delays</a:t>
            </a:r>
          </a:p>
        </p:txBody>
      </p:sp>
      <p:sp>
        <p:nvSpPr>
          <p:cNvPr id="2" name="TextBox 23">
            <a:extLst>
              <a:ext uri="{FF2B5EF4-FFF2-40B4-BE49-F238E27FC236}">
                <a16:creationId xmlns:a16="http://schemas.microsoft.com/office/drawing/2014/main" id="{E3A1DEC9-4DE8-E1B5-FF02-5A66F1BBA3DC}"/>
              </a:ext>
            </a:extLst>
          </p:cNvPr>
          <p:cNvSpPr txBox="1"/>
          <p:nvPr/>
        </p:nvSpPr>
        <p:spPr>
          <a:xfrm>
            <a:off x="5752954" y="1810598"/>
            <a:ext cx="4288054" cy="2862322"/>
          </a:xfrm>
          <a:prstGeom prst="rect">
            <a:avLst/>
          </a:prstGeom>
          <a:solidFill>
            <a:schemeClr val="bg1"/>
          </a:solidFill>
        </p:spPr>
        <p:txBody>
          <a:bodyPr wrap="square" rtlCol="0">
            <a:spAutoFit/>
          </a:bodyPr>
          <a:lstStyle/>
          <a:p>
            <a:r>
              <a:rPr lang="en-US" sz="2000" b="1" dirty="0">
                <a:latin typeface="Alexandria"/>
              </a:rPr>
              <a:t>.4 Operational Risk</a:t>
            </a:r>
          </a:p>
          <a:p>
            <a:pPr marL="342900" indent="-342900">
              <a:buFont typeface="Arial" panose="020B0604020202020204" pitchFamily="34" charset="0"/>
              <a:buChar char="•"/>
            </a:pPr>
            <a:r>
              <a:rPr lang="en-US" sz="2000" dirty="0">
                <a:latin typeface="Alexandria"/>
              </a:rPr>
              <a:t>Construction delays</a:t>
            </a:r>
          </a:p>
          <a:p>
            <a:pPr marL="342900" indent="-342900">
              <a:buFont typeface="Arial" panose="020B0604020202020204" pitchFamily="34" charset="0"/>
              <a:buChar char="•"/>
            </a:pPr>
            <a:r>
              <a:rPr lang="en-US" sz="2000" dirty="0">
                <a:latin typeface="Alexandria"/>
              </a:rPr>
              <a:t>Poor project management</a:t>
            </a:r>
          </a:p>
          <a:p>
            <a:r>
              <a:rPr lang="en-US" sz="2000" b="1" dirty="0">
                <a:latin typeface="Alexandria"/>
              </a:rPr>
              <a:t>.5 External Risk</a:t>
            </a:r>
          </a:p>
          <a:p>
            <a:pPr marL="342900" indent="-342900">
              <a:buFont typeface="Arial" panose="020B0604020202020204" pitchFamily="34" charset="0"/>
              <a:buChar char="•"/>
            </a:pPr>
            <a:r>
              <a:rPr lang="en-US" sz="2000" dirty="0">
                <a:latin typeface="Alexandria"/>
              </a:rPr>
              <a:t>Economic downturns</a:t>
            </a:r>
          </a:p>
          <a:p>
            <a:pPr marL="342900" indent="-342900">
              <a:buFont typeface="Arial" panose="020B0604020202020204" pitchFamily="34" charset="0"/>
              <a:buChar char="•"/>
            </a:pPr>
            <a:r>
              <a:rPr lang="en-US" sz="2000" dirty="0">
                <a:latin typeface="Alexandria"/>
              </a:rPr>
              <a:t>Political instability</a:t>
            </a:r>
          </a:p>
          <a:p>
            <a:r>
              <a:rPr lang="en-US" sz="2000" b="1" dirty="0">
                <a:solidFill>
                  <a:schemeClr val="accent2"/>
                </a:solidFill>
                <a:latin typeface="Alexandria"/>
              </a:rPr>
              <a:t>Risk mitigation strategies should be proposed, such as phased development or flexible design.</a:t>
            </a:r>
          </a:p>
        </p:txBody>
      </p:sp>
      <p:pic>
        <p:nvPicPr>
          <p:cNvPr id="8" name="صورة 7">
            <a:extLst>
              <a:ext uri="{FF2B5EF4-FFF2-40B4-BE49-F238E27FC236}">
                <a16:creationId xmlns:a16="http://schemas.microsoft.com/office/drawing/2014/main" id="{3E322C42-1CD0-6F5A-023B-7A92EBCFF35A}"/>
              </a:ext>
            </a:extLst>
          </p:cNvPr>
          <p:cNvPicPr>
            <a:picLocks noChangeAspect="1"/>
          </p:cNvPicPr>
          <p:nvPr/>
        </p:nvPicPr>
        <p:blipFill>
          <a:blip r:embed="rId3"/>
          <a:stretch>
            <a:fillRect/>
          </a:stretch>
        </p:blipFill>
        <p:spPr>
          <a:xfrm>
            <a:off x="5752954" y="4672920"/>
            <a:ext cx="2962275" cy="1543050"/>
          </a:xfrm>
          <a:prstGeom prst="rect">
            <a:avLst/>
          </a:prstGeom>
        </p:spPr>
      </p:pic>
      <p:sp>
        <p:nvSpPr>
          <p:cNvPr id="9" name="TextBox 2">
            <a:extLst>
              <a:ext uri="{FF2B5EF4-FFF2-40B4-BE49-F238E27FC236}">
                <a16:creationId xmlns:a16="http://schemas.microsoft.com/office/drawing/2014/main" id="{23554600-DCAD-C327-26B5-484D0A2AF4B6}"/>
              </a:ext>
            </a:extLst>
          </p:cNvPr>
          <p:cNvSpPr txBox="1"/>
          <p:nvPr/>
        </p:nvSpPr>
        <p:spPr>
          <a:xfrm>
            <a:off x="1201759" y="777045"/>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rgbClr val="00B0F0"/>
                </a:solidFill>
                <a:latin typeface="Alexandria"/>
              </a:rPr>
              <a:t>Part 4- Trend &amp; Risk  Analysis </a:t>
            </a:r>
          </a:p>
        </p:txBody>
      </p:sp>
    </p:spTree>
    <p:extLst>
      <p:ext uri="{BB962C8B-B14F-4D97-AF65-F5344CB8AC3E}">
        <p14:creationId xmlns:p14="http://schemas.microsoft.com/office/powerpoint/2010/main" val="26874160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84763-2F24-00C8-6AC1-C9E9AAFA32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76E61E-6E37-B9BD-329E-38BB97589D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46ADE21-25C9-213F-F7AC-90B49E41C2F2}"/>
              </a:ext>
            </a:extLst>
          </p:cNvPr>
          <p:cNvSpPr/>
          <p:nvPr/>
        </p:nvSpPr>
        <p:spPr>
          <a:xfrm>
            <a:off x="1201757" y="1718635"/>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23E9EA-3EB9-4A9E-99F3-0F8BC35055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171C5EED-2B50-6CB4-CE2F-F8DB019622A8}"/>
              </a:ext>
            </a:extLst>
          </p:cNvPr>
          <p:cNvSpPr txBox="1"/>
          <p:nvPr/>
        </p:nvSpPr>
        <p:spPr>
          <a:xfrm>
            <a:off x="6096000" y="2391650"/>
            <a:ext cx="4092316" cy="400110"/>
          </a:xfrm>
          <a:prstGeom prst="rect">
            <a:avLst/>
          </a:prstGeom>
          <a:solidFill>
            <a:schemeClr val="bg1"/>
          </a:solidFill>
        </p:spPr>
        <p:txBody>
          <a:bodyPr wrap="square" rtlCol="0">
            <a:spAutoFit/>
          </a:bodyPr>
          <a:lstStyle/>
          <a:p>
            <a:endParaRPr lang="en-US" sz="2000" dirty="0">
              <a:latin typeface="Alexandria"/>
            </a:endParaRPr>
          </a:p>
        </p:txBody>
      </p:sp>
      <p:sp>
        <p:nvSpPr>
          <p:cNvPr id="7" name="TextBox 23">
            <a:extLst>
              <a:ext uri="{FF2B5EF4-FFF2-40B4-BE49-F238E27FC236}">
                <a16:creationId xmlns:a16="http://schemas.microsoft.com/office/drawing/2014/main" id="{9A8EE8B4-8CFA-33AA-7469-2029C08B4FC7}"/>
              </a:ext>
            </a:extLst>
          </p:cNvPr>
          <p:cNvSpPr txBox="1"/>
          <p:nvPr/>
        </p:nvSpPr>
        <p:spPr>
          <a:xfrm>
            <a:off x="1422338" y="1914273"/>
            <a:ext cx="6646841" cy="3276282"/>
          </a:xfrm>
          <a:prstGeom prst="rect">
            <a:avLst/>
          </a:prstGeom>
          <a:solidFill>
            <a:schemeClr val="bg1"/>
          </a:solidFill>
        </p:spPr>
        <p:txBody>
          <a:bodyPr wrap="square" rtlCol="0">
            <a:spAutoFit/>
          </a:bodyPr>
          <a:lstStyle/>
          <a:p>
            <a:pPr>
              <a:lnSpc>
                <a:spcPct val="150000"/>
              </a:lnSpc>
              <a:buNone/>
            </a:pPr>
            <a:r>
              <a:rPr lang="en-US" sz="2000" b="1" dirty="0">
                <a:latin typeface="Alexandria"/>
              </a:rPr>
              <a:t>3.12 Financial Analysis (Optional but Recommended)</a:t>
            </a:r>
          </a:p>
          <a:p>
            <a:pPr>
              <a:lnSpc>
                <a:spcPct val="150000"/>
              </a:lnSpc>
              <a:buNone/>
            </a:pPr>
            <a:r>
              <a:rPr lang="en-US" sz="2000" dirty="0">
                <a:latin typeface="Alexandria"/>
              </a:rPr>
              <a:t>Includes:</a:t>
            </a:r>
          </a:p>
          <a:p>
            <a:pPr>
              <a:lnSpc>
                <a:spcPct val="150000"/>
              </a:lnSpc>
              <a:buFont typeface="Arial" panose="020B0604020202020204" pitchFamily="34" charset="0"/>
              <a:buChar char="•"/>
            </a:pPr>
            <a:r>
              <a:rPr lang="en-US" sz="2000" dirty="0">
                <a:latin typeface="Alexandria"/>
              </a:rPr>
              <a:t>Development costs</a:t>
            </a:r>
          </a:p>
          <a:p>
            <a:pPr>
              <a:lnSpc>
                <a:spcPct val="150000"/>
              </a:lnSpc>
              <a:buFont typeface="Arial" panose="020B0604020202020204" pitchFamily="34" charset="0"/>
              <a:buChar char="•"/>
            </a:pPr>
            <a:r>
              <a:rPr lang="en-US" sz="2000" dirty="0">
                <a:latin typeface="Alexandria"/>
              </a:rPr>
              <a:t>Revenue projections</a:t>
            </a:r>
          </a:p>
          <a:p>
            <a:pPr>
              <a:lnSpc>
                <a:spcPct val="150000"/>
              </a:lnSpc>
              <a:buFont typeface="Arial" panose="020B0604020202020204" pitchFamily="34" charset="0"/>
              <a:buChar char="•"/>
            </a:pPr>
            <a:r>
              <a:rPr lang="en-US" sz="2000" dirty="0">
                <a:latin typeface="Alexandria"/>
              </a:rPr>
              <a:t>Net present value (NPV)</a:t>
            </a:r>
          </a:p>
          <a:p>
            <a:pPr>
              <a:lnSpc>
                <a:spcPct val="150000"/>
              </a:lnSpc>
              <a:buFont typeface="Arial" panose="020B0604020202020204" pitchFamily="34" charset="0"/>
              <a:buChar char="•"/>
            </a:pPr>
            <a:r>
              <a:rPr lang="en-US" sz="2000" dirty="0">
                <a:latin typeface="Alexandria"/>
              </a:rPr>
              <a:t>Internal rate of return (IRR)</a:t>
            </a:r>
          </a:p>
          <a:p>
            <a:pPr>
              <a:lnSpc>
                <a:spcPct val="150000"/>
              </a:lnSpc>
              <a:buNone/>
            </a:pPr>
            <a:r>
              <a:rPr lang="en-US" sz="2000" dirty="0">
                <a:latin typeface="Alexandria"/>
              </a:rPr>
              <a:t>This translates market insights into financial outcomes.</a:t>
            </a:r>
          </a:p>
        </p:txBody>
      </p:sp>
      <p:pic>
        <p:nvPicPr>
          <p:cNvPr id="6" name="صورة 5">
            <a:extLst>
              <a:ext uri="{FF2B5EF4-FFF2-40B4-BE49-F238E27FC236}">
                <a16:creationId xmlns:a16="http://schemas.microsoft.com/office/drawing/2014/main" id="{83B3ED11-F299-78B9-DB6E-EB304DEC681C}"/>
              </a:ext>
            </a:extLst>
          </p:cNvPr>
          <p:cNvPicPr>
            <a:picLocks noChangeAspect="1"/>
          </p:cNvPicPr>
          <p:nvPr/>
        </p:nvPicPr>
        <p:blipFill>
          <a:blip r:embed="rId3"/>
          <a:stretch>
            <a:fillRect/>
          </a:stretch>
        </p:blipFill>
        <p:spPr>
          <a:xfrm>
            <a:off x="5937376" y="2531359"/>
            <a:ext cx="4502354" cy="2153904"/>
          </a:xfrm>
          <a:prstGeom prst="rect">
            <a:avLst/>
          </a:prstGeom>
        </p:spPr>
      </p:pic>
      <p:sp>
        <p:nvSpPr>
          <p:cNvPr id="8" name="TextBox 2">
            <a:extLst>
              <a:ext uri="{FF2B5EF4-FFF2-40B4-BE49-F238E27FC236}">
                <a16:creationId xmlns:a16="http://schemas.microsoft.com/office/drawing/2014/main" id="{222C4DE1-2E8B-BD9D-D24E-E40962F8FCED}"/>
              </a:ext>
            </a:extLst>
          </p:cNvPr>
          <p:cNvSpPr txBox="1"/>
          <p:nvPr/>
        </p:nvSpPr>
        <p:spPr>
          <a:xfrm>
            <a:off x="1201759" y="825171"/>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rgbClr val="00B0F0"/>
                </a:solidFill>
                <a:latin typeface="Alexandria"/>
              </a:rPr>
              <a:t>Part 5- Financial  Analysis (optional)</a:t>
            </a:r>
          </a:p>
        </p:txBody>
      </p:sp>
    </p:spTree>
    <p:extLst>
      <p:ext uri="{BB962C8B-B14F-4D97-AF65-F5344CB8AC3E}">
        <p14:creationId xmlns:p14="http://schemas.microsoft.com/office/powerpoint/2010/main" val="28670608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91DDC-3F11-0BAC-750C-A99474D37F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27A596-85F1-2380-A9C4-E1BE7AC8C0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07B6722-0EA5-301D-C08E-64EB96321F26}"/>
              </a:ext>
            </a:extLst>
          </p:cNvPr>
          <p:cNvSpPr/>
          <p:nvPr/>
        </p:nvSpPr>
        <p:spPr>
          <a:xfrm>
            <a:off x="975585" y="1777634"/>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E7219064-E3F9-83C6-BD89-6082EF41BF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D3D27623-FA81-AC5D-C91F-A2A67D396498}"/>
              </a:ext>
            </a:extLst>
          </p:cNvPr>
          <p:cNvSpPr txBox="1"/>
          <p:nvPr/>
        </p:nvSpPr>
        <p:spPr>
          <a:xfrm>
            <a:off x="1333001" y="1671327"/>
            <a:ext cx="8630918" cy="4315027"/>
          </a:xfrm>
          <a:prstGeom prst="rect">
            <a:avLst/>
          </a:prstGeom>
          <a:noFill/>
        </p:spPr>
        <p:txBody>
          <a:bodyPr wrap="square" rtlCol="0">
            <a:spAutoFit/>
          </a:bodyPr>
          <a:lstStyle/>
          <a:p>
            <a:pPr>
              <a:lnSpc>
                <a:spcPct val="200000"/>
              </a:lnSpc>
            </a:pPr>
            <a:r>
              <a:rPr lang="en-US" sz="2000" b="1" dirty="0">
                <a:latin typeface="Alexandria"/>
              </a:rPr>
              <a:t>3.13 Conclusions and Recommendations</a:t>
            </a:r>
          </a:p>
          <a:p>
            <a:pPr>
              <a:lnSpc>
                <a:spcPct val="200000"/>
              </a:lnSpc>
            </a:pPr>
            <a:r>
              <a:rPr lang="en-US" sz="2000" dirty="0">
                <a:latin typeface="Alexandria"/>
              </a:rPr>
              <a:t>This section provides:</a:t>
            </a:r>
          </a:p>
          <a:p>
            <a:pPr marL="342900" indent="-342900">
              <a:lnSpc>
                <a:spcPct val="200000"/>
              </a:lnSpc>
              <a:buFont typeface="Wingdings" panose="05000000000000000000" pitchFamily="2" charset="2"/>
              <a:buChar char="Ø"/>
            </a:pPr>
            <a:r>
              <a:rPr lang="en-US" sz="2000" dirty="0">
                <a:latin typeface="Alexandria"/>
              </a:rPr>
              <a:t>Clear go/no-go decision</a:t>
            </a:r>
          </a:p>
          <a:p>
            <a:pPr marL="342900" indent="-342900">
              <a:lnSpc>
                <a:spcPct val="200000"/>
              </a:lnSpc>
              <a:buFont typeface="Wingdings" panose="05000000000000000000" pitchFamily="2" charset="2"/>
              <a:buChar char="Ø"/>
            </a:pPr>
            <a:r>
              <a:rPr lang="en-US" sz="2000" dirty="0">
                <a:latin typeface="Alexandria"/>
              </a:rPr>
              <a:t>Optimal project mix</a:t>
            </a:r>
          </a:p>
          <a:p>
            <a:pPr marL="342900" indent="-342900">
              <a:lnSpc>
                <a:spcPct val="200000"/>
              </a:lnSpc>
              <a:buFont typeface="Wingdings" panose="05000000000000000000" pitchFamily="2" charset="2"/>
              <a:buChar char="Ø"/>
            </a:pPr>
            <a:r>
              <a:rPr lang="en-US" sz="2000" dirty="0">
                <a:latin typeface="Alexandria"/>
              </a:rPr>
              <a:t>Pricing strategy</a:t>
            </a:r>
          </a:p>
          <a:p>
            <a:pPr marL="342900" indent="-342900">
              <a:lnSpc>
                <a:spcPct val="200000"/>
              </a:lnSpc>
              <a:buFont typeface="Wingdings" panose="05000000000000000000" pitchFamily="2" charset="2"/>
              <a:buChar char="Ø"/>
            </a:pPr>
            <a:r>
              <a:rPr lang="en-US" sz="2000" dirty="0">
                <a:latin typeface="Alexandria"/>
              </a:rPr>
              <a:t>Phasing plan</a:t>
            </a:r>
          </a:p>
          <a:p>
            <a:pPr>
              <a:lnSpc>
                <a:spcPct val="200000"/>
              </a:lnSpc>
            </a:pPr>
            <a:r>
              <a:rPr lang="en-US" sz="2000" dirty="0">
                <a:latin typeface="Alexandria"/>
              </a:rPr>
              <a:t>Recommendations must be actionable and evidence-based.</a:t>
            </a:r>
          </a:p>
        </p:txBody>
      </p:sp>
      <p:sp>
        <p:nvSpPr>
          <p:cNvPr id="3" name="TextBox 2">
            <a:extLst>
              <a:ext uri="{FF2B5EF4-FFF2-40B4-BE49-F238E27FC236}">
                <a16:creationId xmlns:a16="http://schemas.microsoft.com/office/drawing/2014/main" id="{4128ADF1-FBF3-C5CF-FEAD-00500594387D}"/>
              </a:ext>
            </a:extLst>
          </p:cNvPr>
          <p:cNvSpPr txBox="1"/>
          <p:nvPr/>
        </p:nvSpPr>
        <p:spPr>
          <a:xfrm>
            <a:off x="1201759" y="823527"/>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pPr>
              <a:buNone/>
            </a:pPr>
            <a:r>
              <a:rPr lang="en-US" sz="2800" dirty="0">
                <a:solidFill>
                  <a:srgbClr val="00B0F0"/>
                </a:solidFill>
                <a:latin typeface="Alexandria"/>
              </a:rPr>
              <a:t>Part 6- Conclusions</a:t>
            </a:r>
          </a:p>
        </p:txBody>
      </p:sp>
      <p:pic>
        <p:nvPicPr>
          <p:cNvPr id="7" name="صورة 6">
            <a:extLst>
              <a:ext uri="{FF2B5EF4-FFF2-40B4-BE49-F238E27FC236}">
                <a16:creationId xmlns:a16="http://schemas.microsoft.com/office/drawing/2014/main" id="{9CACBBFF-252C-944C-F85D-567331B5E9E2}"/>
              </a:ext>
            </a:extLst>
          </p:cNvPr>
          <p:cNvPicPr>
            <a:picLocks noChangeAspect="1"/>
          </p:cNvPicPr>
          <p:nvPr/>
        </p:nvPicPr>
        <p:blipFill>
          <a:blip r:embed="rId3"/>
          <a:stretch>
            <a:fillRect/>
          </a:stretch>
        </p:blipFill>
        <p:spPr>
          <a:xfrm>
            <a:off x="5000624" y="2829065"/>
            <a:ext cx="3870659" cy="2251302"/>
          </a:xfrm>
          <a:prstGeom prst="rect">
            <a:avLst/>
          </a:prstGeom>
        </p:spPr>
      </p:pic>
    </p:spTree>
    <p:extLst>
      <p:ext uri="{BB962C8B-B14F-4D97-AF65-F5344CB8AC3E}">
        <p14:creationId xmlns:p14="http://schemas.microsoft.com/office/powerpoint/2010/main" val="2650807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0861C-E5A3-6E17-E544-697798EF83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90967D-D149-4BD2-28E3-34A97E075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AD32DA9-441D-1C27-0A66-26AC7238B83F}"/>
              </a:ext>
            </a:extLst>
          </p:cNvPr>
          <p:cNvSpPr/>
          <p:nvPr/>
        </p:nvSpPr>
        <p:spPr>
          <a:xfrm>
            <a:off x="933241" y="1796471"/>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Month    | Predicted Price ($/m²) |</a:t>
            </a:r>
          </a:p>
          <a:p>
            <a:pPr algn="ctr"/>
            <a:r>
              <a:rPr lang="en-US"/>
              <a:t>| -------- | ---------------------- |</a:t>
            </a:r>
          </a:p>
          <a:p>
            <a:pPr algn="ctr"/>
            <a:r>
              <a:rPr lang="en-US"/>
              <a:t>| Jan 2025 | 3,520                  |</a:t>
            </a:r>
          </a:p>
          <a:p>
            <a:pPr algn="ctr"/>
            <a:r>
              <a:rPr lang="en-US"/>
              <a:t>| Feb 2025 | 3,560                  |</a:t>
            </a:r>
          </a:p>
          <a:p>
            <a:pPr algn="ctr"/>
            <a:r>
              <a:rPr lang="en-US"/>
              <a:t>| Mar 2025 | 3,630                  |</a:t>
            </a:r>
          </a:p>
          <a:p>
            <a:pPr algn="ctr"/>
            <a:r>
              <a:rPr lang="en-US"/>
              <a:t>| Apr 2025 | 3,720                  |</a:t>
            </a:r>
          </a:p>
          <a:p>
            <a:pPr algn="ctr"/>
            <a:r>
              <a:rPr lang="en-US"/>
              <a:t>| May 2025 | 3,800                  |</a:t>
            </a:r>
            <a:endParaRPr lang="en-US" dirty="0"/>
          </a:p>
        </p:txBody>
      </p:sp>
      <p:pic>
        <p:nvPicPr>
          <p:cNvPr id="5" name="Graphic 21">
            <a:extLst>
              <a:ext uri="{FF2B5EF4-FFF2-40B4-BE49-F238E27FC236}">
                <a16:creationId xmlns:a16="http://schemas.microsoft.com/office/drawing/2014/main" id="{1058664C-326F-C130-2DEB-489F5403CD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A4FE83AC-286F-F549-827E-88568732E9D3}"/>
              </a:ext>
            </a:extLst>
          </p:cNvPr>
          <p:cNvSpPr txBox="1"/>
          <p:nvPr/>
        </p:nvSpPr>
        <p:spPr>
          <a:xfrm>
            <a:off x="1160971" y="2277384"/>
            <a:ext cx="8890290" cy="3477875"/>
          </a:xfrm>
          <a:prstGeom prst="rect">
            <a:avLst/>
          </a:prstGeom>
          <a:noFill/>
        </p:spPr>
        <p:txBody>
          <a:bodyPr wrap="square" rtlCol="0">
            <a:spAutoFit/>
          </a:bodyPr>
          <a:lstStyle/>
          <a:p>
            <a:r>
              <a:rPr lang="en-US" sz="2000" b="1" dirty="0">
                <a:latin typeface="Alexandria"/>
              </a:rPr>
              <a:t>Data Collection Methods</a:t>
            </a:r>
          </a:p>
          <a:p>
            <a:r>
              <a:rPr lang="en-US" sz="2000" b="1" dirty="0">
                <a:latin typeface="Alexandria"/>
              </a:rPr>
              <a:t>Primary Data</a:t>
            </a:r>
          </a:p>
          <a:p>
            <a:pPr marL="342900" indent="-342900">
              <a:buFont typeface="Arial" panose="020B0604020202020204" pitchFamily="34" charset="0"/>
              <a:buChar char="•"/>
            </a:pPr>
            <a:r>
              <a:rPr lang="en-US" sz="2000" dirty="0">
                <a:latin typeface="Alexandria"/>
              </a:rPr>
              <a:t>Surveys (buyers, tenants)</a:t>
            </a:r>
          </a:p>
          <a:p>
            <a:pPr marL="342900" indent="-342900">
              <a:buFont typeface="Arial" panose="020B0604020202020204" pitchFamily="34" charset="0"/>
              <a:buChar char="•"/>
            </a:pPr>
            <a:r>
              <a:rPr lang="en-US" sz="2000" dirty="0">
                <a:latin typeface="Alexandria"/>
              </a:rPr>
              <a:t>Interviews (developers, brokers)</a:t>
            </a:r>
          </a:p>
          <a:p>
            <a:pPr marL="342900" indent="-342900">
              <a:buFont typeface="Arial" panose="020B0604020202020204" pitchFamily="34" charset="0"/>
              <a:buChar char="•"/>
            </a:pPr>
            <a:r>
              <a:rPr lang="en-US" sz="2000" dirty="0">
                <a:latin typeface="Alexandria"/>
              </a:rPr>
              <a:t>Site visits and observations</a:t>
            </a:r>
          </a:p>
          <a:p>
            <a:r>
              <a:rPr lang="en-US" sz="2000" b="1" dirty="0">
                <a:latin typeface="Alexandria"/>
              </a:rPr>
              <a:t>Secondary Data</a:t>
            </a:r>
          </a:p>
          <a:p>
            <a:pPr marL="342900" indent="-342900">
              <a:buFont typeface="Arial" panose="020B0604020202020204" pitchFamily="34" charset="0"/>
              <a:buChar char="•"/>
            </a:pPr>
            <a:r>
              <a:rPr lang="en-US" sz="2000" dirty="0">
                <a:latin typeface="Alexandria"/>
              </a:rPr>
              <a:t>Government statistics</a:t>
            </a:r>
          </a:p>
          <a:p>
            <a:pPr marL="342900" indent="-342900">
              <a:buFont typeface="Arial" panose="020B0604020202020204" pitchFamily="34" charset="0"/>
              <a:buChar char="•"/>
            </a:pPr>
            <a:r>
              <a:rPr lang="en-US" sz="2000" dirty="0">
                <a:latin typeface="Alexandria"/>
              </a:rPr>
              <a:t>Real estate reports</a:t>
            </a:r>
          </a:p>
          <a:p>
            <a:pPr marL="342900" indent="-342900">
              <a:buFont typeface="Arial" panose="020B0604020202020204" pitchFamily="34" charset="0"/>
              <a:buChar char="•"/>
            </a:pPr>
            <a:r>
              <a:rPr lang="en-US" sz="2000" dirty="0">
                <a:latin typeface="Alexandria"/>
              </a:rPr>
              <a:t>Academic studies</a:t>
            </a:r>
          </a:p>
          <a:p>
            <a:pPr marL="342900" indent="-342900">
              <a:buFont typeface="Arial" panose="020B0604020202020204" pitchFamily="34" charset="0"/>
              <a:buChar char="•"/>
            </a:pPr>
            <a:r>
              <a:rPr lang="en-US" sz="2000" dirty="0">
                <a:latin typeface="Alexandria"/>
              </a:rPr>
              <a:t>Industry databases</a:t>
            </a:r>
          </a:p>
          <a:p>
            <a:pPr marL="342900" indent="-342900">
              <a:buFont typeface="Arial" panose="020B0604020202020204" pitchFamily="34" charset="0"/>
              <a:buChar char="•"/>
            </a:pPr>
            <a:r>
              <a:rPr lang="en-US" sz="2000" dirty="0">
                <a:latin typeface="Alexandria"/>
              </a:rPr>
              <a:t>Combining both ensures accuracy and reliability.</a:t>
            </a:r>
          </a:p>
        </p:txBody>
      </p:sp>
      <p:sp>
        <p:nvSpPr>
          <p:cNvPr id="4" name="TextBox 2">
            <a:extLst>
              <a:ext uri="{FF2B5EF4-FFF2-40B4-BE49-F238E27FC236}">
                <a16:creationId xmlns:a16="http://schemas.microsoft.com/office/drawing/2014/main" id="{6B642967-397D-6BD1-2DCA-810109A6506A}"/>
              </a:ext>
            </a:extLst>
          </p:cNvPr>
          <p:cNvSpPr txBox="1"/>
          <p:nvPr/>
        </p:nvSpPr>
        <p:spPr>
          <a:xfrm>
            <a:off x="933241" y="864972"/>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r>
              <a:rPr lang="en-US" sz="2800" b="1" dirty="0">
                <a:solidFill>
                  <a:srgbClr val="00B0F0"/>
                </a:solidFill>
                <a:latin typeface="Alexandria"/>
              </a:rPr>
              <a:t>Appendices</a:t>
            </a:r>
          </a:p>
        </p:txBody>
      </p:sp>
      <p:pic>
        <p:nvPicPr>
          <p:cNvPr id="6" name="صورة 5">
            <a:extLst>
              <a:ext uri="{FF2B5EF4-FFF2-40B4-BE49-F238E27FC236}">
                <a16:creationId xmlns:a16="http://schemas.microsoft.com/office/drawing/2014/main" id="{5D545BAE-77A0-49D7-C755-86170C7A1E0B}"/>
              </a:ext>
            </a:extLst>
          </p:cNvPr>
          <p:cNvPicPr>
            <a:picLocks noChangeAspect="1"/>
          </p:cNvPicPr>
          <p:nvPr/>
        </p:nvPicPr>
        <p:blipFill>
          <a:blip r:embed="rId3"/>
          <a:stretch>
            <a:fillRect/>
          </a:stretch>
        </p:blipFill>
        <p:spPr>
          <a:xfrm>
            <a:off x="5349290" y="2920455"/>
            <a:ext cx="4051384" cy="2191732"/>
          </a:xfrm>
          <a:prstGeom prst="rect">
            <a:avLst/>
          </a:prstGeom>
        </p:spPr>
      </p:pic>
    </p:spTree>
    <p:extLst>
      <p:ext uri="{BB962C8B-B14F-4D97-AF65-F5344CB8AC3E}">
        <p14:creationId xmlns:p14="http://schemas.microsoft.com/office/powerpoint/2010/main" val="29044347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69DE1-FBD5-B13B-0DE9-500B0D0EFC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CC7F4A-D73B-2A42-1E79-231125D203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373FC40-C61D-9696-E964-987D01177369}"/>
              </a:ext>
            </a:extLst>
          </p:cNvPr>
          <p:cNvSpPr/>
          <p:nvPr/>
        </p:nvSpPr>
        <p:spPr>
          <a:xfrm>
            <a:off x="701259" y="1941315"/>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Month    | Predicted Price ($/m²) |</a:t>
            </a:r>
          </a:p>
          <a:p>
            <a:pPr algn="ctr"/>
            <a:r>
              <a:rPr lang="en-US" dirty="0"/>
              <a:t>| -------- | ---------------------- |</a:t>
            </a:r>
          </a:p>
          <a:p>
            <a:pPr algn="ctr"/>
            <a:r>
              <a:rPr lang="en-US" dirty="0"/>
              <a:t>| Jan 2025 | 3,520                  |</a:t>
            </a:r>
          </a:p>
          <a:p>
            <a:pPr algn="ctr"/>
            <a:r>
              <a:rPr lang="en-US" dirty="0"/>
              <a:t>| Feb 2025 | 3,560                  |</a:t>
            </a:r>
          </a:p>
          <a:p>
            <a:pPr algn="ctr"/>
            <a:r>
              <a:rPr lang="en-US" dirty="0"/>
              <a:t>| Mar 2025 | 3,630                  |</a:t>
            </a:r>
          </a:p>
          <a:p>
            <a:pPr algn="ctr"/>
            <a:r>
              <a:rPr lang="en-US" dirty="0"/>
              <a:t>| Apr 2025 | 3,720                  |</a:t>
            </a:r>
          </a:p>
          <a:p>
            <a:pPr algn="ctr"/>
            <a:r>
              <a:rPr lang="en-US" dirty="0"/>
              <a:t>| May 2025 | 3,800                  |</a:t>
            </a:r>
          </a:p>
        </p:txBody>
      </p:sp>
      <p:pic>
        <p:nvPicPr>
          <p:cNvPr id="5" name="Graphic 21">
            <a:extLst>
              <a:ext uri="{FF2B5EF4-FFF2-40B4-BE49-F238E27FC236}">
                <a16:creationId xmlns:a16="http://schemas.microsoft.com/office/drawing/2014/main" id="{8D0B33BD-1805-5FA3-B42C-362B69DAB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E060819C-B905-7378-8473-C0292C26C73E}"/>
              </a:ext>
            </a:extLst>
          </p:cNvPr>
          <p:cNvSpPr txBox="1"/>
          <p:nvPr/>
        </p:nvSpPr>
        <p:spPr>
          <a:xfrm>
            <a:off x="1133121" y="2484122"/>
            <a:ext cx="5311289" cy="3170099"/>
          </a:xfrm>
          <a:prstGeom prst="rect">
            <a:avLst/>
          </a:prstGeom>
          <a:noFill/>
        </p:spPr>
        <p:txBody>
          <a:bodyPr wrap="square" rtlCol="0">
            <a:spAutoFit/>
          </a:bodyPr>
          <a:lstStyle/>
          <a:p>
            <a:r>
              <a:rPr lang="en-US" sz="2000" b="1" dirty="0">
                <a:latin typeface="Alexandria"/>
              </a:rPr>
              <a:t>Analytical Tools and Techniques</a:t>
            </a:r>
          </a:p>
          <a:p>
            <a:r>
              <a:rPr lang="en-US" sz="2000" dirty="0">
                <a:latin typeface="Alexandria"/>
              </a:rPr>
              <a:t>Common techniques include:</a:t>
            </a:r>
          </a:p>
          <a:p>
            <a:pPr marL="342900" indent="-342900">
              <a:buFont typeface="Arial" panose="020B0604020202020204" pitchFamily="34" charset="0"/>
              <a:buChar char="•"/>
            </a:pPr>
            <a:r>
              <a:rPr lang="en-US" sz="2000" b="1" dirty="0">
                <a:latin typeface="Alexandria"/>
              </a:rPr>
              <a:t>Trend analysis:</a:t>
            </a:r>
            <a:r>
              <a:rPr lang="en-US" sz="2000" dirty="0">
                <a:latin typeface="Alexandria"/>
              </a:rPr>
              <a:t> Identifying historical patterns</a:t>
            </a:r>
          </a:p>
          <a:p>
            <a:pPr marL="342900" indent="-342900">
              <a:buFont typeface="Arial" panose="020B0604020202020204" pitchFamily="34" charset="0"/>
              <a:buChar char="•"/>
            </a:pPr>
            <a:r>
              <a:rPr lang="en-US" sz="2000" b="1" dirty="0">
                <a:latin typeface="Alexandria"/>
              </a:rPr>
              <a:t>Comparative analysis:</a:t>
            </a:r>
            <a:r>
              <a:rPr lang="en-US" sz="2000" dirty="0">
                <a:latin typeface="Alexandria"/>
              </a:rPr>
              <a:t> Benchmarking against similar projects</a:t>
            </a:r>
          </a:p>
          <a:p>
            <a:pPr marL="342900" indent="-342900">
              <a:buFont typeface="Arial" panose="020B0604020202020204" pitchFamily="34" charset="0"/>
              <a:buChar char="•"/>
            </a:pPr>
            <a:r>
              <a:rPr lang="en-US" sz="2000" b="1" dirty="0">
                <a:latin typeface="Alexandria"/>
              </a:rPr>
              <a:t>Regression analysis:</a:t>
            </a:r>
            <a:r>
              <a:rPr lang="en-US" sz="2000" dirty="0">
                <a:latin typeface="Alexandria"/>
              </a:rPr>
              <a:t> Estimating relationships between variables</a:t>
            </a:r>
          </a:p>
          <a:p>
            <a:pPr marL="342900" indent="-342900">
              <a:buFont typeface="Arial" panose="020B0604020202020204" pitchFamily="34" charset="0"/>
              <a:buChar char="•"/>
            </a:pPr>
            <a:r>
              <a:rPr lang="en-US" sz="2000" b="1" dirty="0">
                <a:latin typeface="Alexandria"/>
              </a:rPr>
              <a:t>Scenario analysis:</a:t>
            </a:r>
            <a:r>
              <a:rPr lang="en-US" sz="2000" dirty="0">
                <a:latin typeface="Alexandria"/>
              </a:rPr>
              <a:t> Evaluating best-case and worst-case outcomes</a:t>
            </a:r>
          </a:p>
          <a:p>
            <a:r>
              <a:rPr lang="en-US" sz="2000" dirty="0">
                <a:latin typeface="Alexandria"/>
              </a:rPr>
              <a:t>Advanced tools improve forecasting accuracy.</a:t>
            </a:r>
          </a:p>
        </p:txBody>
      </p:sp>
      <p:sp>
        <p:nvSpPr>
          <p:cNvPr id="4" name="TextBox 2">
            <a:extLst>
              <a:ext uri="{FF2B5EF4-FFF2-40B4-BE49-F238E27FC236}">
                <a16:creationId xmlns:a16="http://schemas.microsoft.com/office/drawing/2014/main" id="{025D44D8-D73B-DB68-9F1E-B7213090AC6C}"/>
              </a:ext>
            </a:extLst>
          </p:cNvPr>
          <p:cNvSpPr txBox="1"/>
          <p:nvPr/>
        </p:nvSpPr>
        <p:spPr>
          <a:xfrm>
            <a:off x="933241" y="864972"/>
            <a:ext cx="8326179" cy="954107"/>
          </a:xfrm>
          <a:prstGeom prst="rect">
            <a:avLst/>
          </a:prstGeom>
          <a:noFill/>
        </p:spPr>
        <p:txBody>
          <a:bodyPr wrap="square" rtlCol="0">
            <a:spAutoFit/>
          </a:bodyPr>
          <a:lstStyle/>
          <a:p>
            <a:pPr>
              <a:buNone/>
            </a:pPr>
            <a:r>
              <a:rPr lang="en-US" sz="2800" dirty="0">
                <a:latin typeface="Alexandria"/>
              </a:rPr>
              <a:t>3. Key Components of a Market Analysis Report</a:t>
            </a:r>
          </a:p>
          <a:p>
            <a:r>
              <a:rPr lang="en-US" sz="2800" b="1" dirty="0">
                <a:solidFill>
                  <a:srgbClr val="00B0F0"/>
                </a:solidFill>
                <a:latin typeface="Alexandria"/>
              </a:rPr>
              <a:t>Appendices</a:t>
            </a:r>
          </a:p>
        </p:txBody>
      </p:sp>
      <p:pic>
        <p:nvPicPr>
          <p:cNvPr id="3" name="صورة 2">
            <a:extLst>
              <a:ext uri="{FF2B5EF4-FFF2-40B4-BE49-F238E27FC236}">
                <a16:creationId xmlns:a16="http://schemas.microsoft.com/office/drawing/2014/main" id="{7D5864CE-9B5D-0AF8-C075-8B005A97786E}"/>
              </a:ext>
            </a:extLst>
          </p:cNvPr>
          <p:cNvPicPr>
            <a:picLocks noChangeAspect="1"/>
          </p:cNvPicPr>
          <p:nvPr/>
        </p:nvPicPr>
        <p:blipFill>
          <a:blip r:embed="rId3"/>
          <a:stretch>
            <a:fillRect/>
          </a:stretch>
        </p:blipFill>
        <p:spPr>
          <a:xfrm>
            <a:off x="6644290" y="3061438"/>
            <a:ext cx="3350773" cy="2015468"/>
          </a:xfrm>
          <a:prstGeom prst="rect">
            <a:avLst/>
          </a:prstGeom>
        </p:spPr>
      </p:pic>
    </p:spTree>
    <p:extLst>
      <p:ext uri="{BB962C8B-B14F-4D97-AF65-F5344CB8AC3E}">
        <p14:creationId xmlns:p14="http://schemas.microsoft.com/office/powerpoint/2010/main" val="32421139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4A14F-F030-9E83-C3A6-C492F02EDB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240F05-9135-106C-3FD1-BA2D8E95D3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C4A5C7-2080-35B4-D1AB-101B5629C5D8}"/>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376254-4970-A923-C183-2B8D2A0DE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
            <a:extLst>
              <a:ext uri="{FF2B5EF4-FFF2-40B4-BE49-F238E27FC236}">
                <a16:creationId xmlns:a16="http://schemas.microsoft.com/office/drawing/2014/main" id="{0B99869C-EAB7-5A5F-D354-7DA71B58600D}"/>
              </a:ext>
            </a:extLst>
          </p:cNvPr>
          <p:cNvSpPr txBox="1"/>
          <p:nvPr/>
        </p:nvSpPr>
        <p:spPr>
          <a:xfrm>
            <a:off x="1201759" y="969517"/>
            <a:ext cx="9471238" cy="671851"/>
          </a:xfrm>
          <a:prstGeom prst="rect">
            <a:avLst/>
          </a:prstGeom>
          <a:noFill/>
        </p:spPr>
        <p:txBody>
          <a:bodyPr wrap="square" rtlCol="0">
            <a:spAutoFit/>
          </a:bodyPr>
          <a:lstStyle/>
          <a:p>
            <a:pPr>
              <a:lnSpc>
                <a:spcPct val="150000"/>
              </a:lnSpc>
            </a:pPr>
            <a:r>
              <a:rPr lang="en-US" sz="2800" dirty="0"/>
              <a:t>4. Structure of a Market Analysis Report (Template)</a:t>
            </a:r>
          </a:p>
        </p:txBody>
      </p:sp>
      <p:sp>
        <p:nvSpPr>
          <p:cNvPr id="3" name="TextBox 23">
            <a:extLst>
              <a:ext uri="{FF2B5EF4-FFF2-40B4-BE49-F238E27FC236}">
                <a16:creationId xmlns:a16="http://schemas.microsoft.com/office/drawing/2014/main" id="{AA94D74F-8F70-1149-9AE2-169EF39245F2}"/>
              </a:ext>
            </a:extLst>
          </p:cNvPr>
          <p:cNvSpPr txBox="1"/>
          <p:nvPr/>
        </p:nvSpPr>
        <p:spPr>
          <a:xfrm>
            <a:off x="1447094" y="1795478"/>
            <a:ext cx="4490284" cy="4093428"/>
          </a:xfrm>
          <a:prstGeom prst="rect">
            <a:avLst/>
          </a:prstGeom>
          <a:noFill/>
        </p:spPr>
        <p:txBody>
          <a:bodyPr wrap="square" rtlCol="0">
            <a:spAutoFit/>
          </a:bodyPr>
          <a:lstStyle/>
          <a:p>
            <a:r>
              <a:rPr lang="en-US" sz="2000" b="1" dirty="0">
                <a:solidFill>
                  <a:srgbClr val="00B0F0"/>
                </a:solidFill>
                <a:latin typeface="Alexandria"/>
              </a:rPr>
              <a:t>Part 1: summary ,location, market</a:t>
            </a:r>
          </a:p>
          <a:p>
            <a:pPr>
              <a:buFont typeface="+mj-lt"/>
              <a:buAutoNum type="arabicPeriod"/>
            </a:pPr>
            <a:r>
              <a:rPr lang="en-US" sz="2000" dirty="0">
                <a:latin typeface="Alexandria"/>
              </a:rPr>
              <a:t>Executive Summary</a:t>
            </a:r>
          </a:p>
          <a:p>
            <a:pPr>
              <a:buFont typeface="+mj-lt"/>
              <a:buAutoNum type="arabicPeriod"/>
            </a:pPr>
            <a:r>
              <a:rPr lang="en-US" sz="2000" dirty="0">
                <a:latin typeface="Alexandria"/>
              </a:rPr>
              <a:t>Project Overview</a:t>
            </a:r>
          </a:p>
          <a:p>
            <a:pPr>
              <a:buFont typeface="+mj-lt"/>
              <a:buAutoNum type="arabicPeriod"/>
            </a:pPr>
            <a:r>
              <a:rPr lang="en-US" sz="2000" dirty="0">
                <a:latin typeface="Alexandria"/>
              </a:rPr>
              <a:t>Economic Overview</a:t>
            </a:r>
          </a:p>
          <a:p>
            <a:pPr>
              <a:buFont typeface="+mj-lt"/>
              <a:buAutoNum type="arabicPeriod"/>
            </a:pPr>
            <a:r>
              <a:rPr lang="en-US" sz="2000" dirty="0">
                <a:latin typeface="Alexandria"/>
              </a:rPr>
              <a:t>Demographic Profile</a:t>
            </a:r>
          </a:p>
          <a:p>
            <a:pPr>
              <a:buFont typeface="+mj-lt"/>
              <a:buAutoNum type="arabicPeriod"/>
            </a:pPr>
            <a:r>
              <a:rPr lang="en-US" sz="2000" dirty="0">
                <a:latin typeface="Alexandria"/>
              </a:rPr>
              <a:t>Market Area Definition</a:t>
            </a:r>
          </a:p>
          <a:p>
            <a:r>
              <a:rPr lang="en-US" sz="2000" b="1" dirty="0">
                <a:solidFill>
                  <a:srgbClr val="00B0F0"/>
                </a:solidFill>
                <a:latin typeface="Alexandria"/>
              </a:rPr>
              <a:t>Part 2: Demand analysis</a:t>
            </a:r>
          </a:p>
          <a:p>
            <a:r>
              <a:rPr lang="en-US" sz="2000" dirty="0">
                <a:latin typeface="Alexandria"/>
              </a:rPr>
              <a:t>6.Demand  Analysis</a:t>
            </a:r>
          </a:p>
          <a:p>
            <a:r>
              <a:rPr lang="en-US" sz="2000" b="1" dirty="0">
                <a:solidFill>
                  <a:srgbClr val="00B0F0"/>
                </a:solidFill>
                <a:latin typeface="Alexandria"/>
              </a:rPr>
              <a:t>Part 3: Supply &amp; competitive analysis</a:t>
            </a:r>
          </a:p>
          <a:p>
            <a:r>
              <a:rPr lang="en-US" sz="2000" dirty="0">
                <a:latin typeface="Alexandria"/>
              </a:rPr>
              <a:t>7.Supply analysis</a:t>
            </a:r>
          </a:p>
          <a:p>
            <a:r>
              <a:rPr lang="en-US" sz="2000" dirty="0">
                <a:latin typeface="Alexandria"/>
              </a:rPr>
              <a:t>8.Competitive Analysis (Pricing, Absorption Analysis)</a:t>
            </a:r>
          </a:p>
          <a:p>
            <a:r>
              <a:rPr lang="en-US" sz="2000" dirty="0">
                <a:latin typeface="Alexandria"/>
              </a:rPr>
              <a:t>9. SWOT Analysis</a:t>
            </a:r>
          </a:p>
        </p:txBody>
      </p:sp>
      <p:sp>
        <p:nvSpPr>
          <p:cNvPr id="4" name="TextBox 23">
            <a:extLst>
              <a:ext uri="{FF2B5EF4-FFF2-40B4-BE49-F238E27FC236}">
                <a16:creationId xmlns:a16="http://schemas.microsoft.com/office/drawing/2014/main" id="{853A0930-4968-CA08-3C64-7B409A284EFC}"/>
              </a:ext>
            </a:extLst>
          </p:cNvPr>
          <p:cNvSpPr txBox="1"/>
          <p:nvPr/>
        </p:nvSpPr>
        <p:spPr>
          <a:xfrm>
            <a:off x="6637956" y="2064266"/>
            <a:ext cx="4035041" cy="2862322"/>
          </a:xfrm>
          <a:prstGeom prst="rect">
            <a:avLst/>
          </a:prstGeom>
          <a:noFill/>
        </p:spPr>
        <p:txBody>
          <a:bodyPr wrap="square" rtlCol="0">
            <a:spAutoFit/>
          </a:bodyPr>
          <a:lstStyle/>
          <a:p>
            <a:r>
              <a:rPr lang="en-US" sz="2000" b="1" dirty="0">
                <a:solidFill>
                  <a:srgbClr val="00B0F0"/>
                </a:solidFill>
                <a:latin typeface="Alexandria"/>
              </a:rPr>
              <a:t>Part 4 :Trend ,Risk Analysis</a:t>
            </a:r>
          </a:p>
          <a:p>
            <a:r>
              <a:rPr lang="en-US" sz="2000" dirty="0">
                <a:latin typeface="Alexandria"/>
              </a:rPr>
              <a:t>10.Trend analysis</a:t>
            </a:r>
          </a:p>
          <a:p>
            <a:r>
              <a:rPr lang="en-US" sz="2000" dirty="0">
                <a:latin typeface="Alexandria"/>
              </a:rPr>
              <a:t>11.Risk analysis</a:t>
            </a:r>
          </a:p>
          <a:p>
            <a:r>
              <a:rPr lang="en-US" sz="2000" b="1" dirty="0">
                <a:solidFill>
                  <a:srgbClr val="00B0F0"/>
                </a:solidFill>
                <a:latin typeface="Alexandria"/>
              </a:rPr>
              <a:t>Part 5 :Financial analysis (optional)</a:t>
            </a:r>
          </a:p>
          <a:p>
            <a:r>
              <a:rPr lang="en-US" sz="2000" dirty="0">
                <a:latin typeface="Alexandria"/>
              </a:rPr>
              <a:t>12.Financial Analysis</a:t>
            </a:r>
          </a:p>
          <a:p>
            <a:r>
              <a:rPr lang="en-US" sz="2000" b="1" dirty="0">
                <a:solidFill>
                  <a:srgbClr val="00B0F0"/>
                </a:solidFill>
                <a:latin typeface="Alexandria"/>
              </a:rPr>
              <a:t>Part 6: conclusions </a:t>
            </a:r>
          </a:p>
          <a:p>
            <a:r>
              <a:rPr lang="en-US" sz="2000" dirty="0">
                <a:latin typeface="Alexandria"/>
              </a:rPr>
              <a:t>13.Conclusions and Recommendations</a:t>
            </a:r>
          </a:p>
          <a:p>
            <a:r>
              <a:rPr lang="en-US" sz="2000" b="1" dirty="0">
                <a:solidFill>
                  <a:srgbClr val="00B0F0"/>
                </a:solidFill>
                <a:latin typeface="Alexandria"/>
              </a:rPr>
              <a:t>Appendices</a:t>
            </a:r>
          </a:p>
        </p:txBody>
      </p:sp>
      <p:pic>
        <p:nvPicPr>
          <p:cNvPr id="2" name="صورة 1">
            <a:extLst>
              <a:ext uri="{FF2B5EF4-FFF2-40B4-BE49-F238E27FC236}">
                <a16:creationId xmlns:a16="http://schemas.microsoft.com/office/drawing/2014/main" id="{3F8E5D85-CF84-41AC-1C34-8A5D6BADE6D7}"/>
              </a:ext>
            </a:extLst>
          </p:cNvPr>
          <p:cNvPicPr>
            <a:picLocks noChangeAspect="1"/>
          </p:cNvPicPr>
          <p:nvPr/>
        </p:nvPicPr>
        <p:blipFill>
          <a:blip r:embed="rId3"/>
          <a:stretch>
            <a:fillRect/>
          </a:stretch>
        </p:blipFill>
        <p:spPr>
          <a:xfrm>
            <a:off x="4644144" y="2207814"/>
            <a:ext cx="1819802" cy="1995983"/>
          </a:xfrm>
          <a:prstGeom prst="rect">
            <a:avLst/>
          </a:prstGeom>
        </p:spPr>
      </p:pic>
    </p:spTree>
    <p:extLst>
      <p:ext uri="{BB962C8B-B14F-4D97-AF65-F5344CB8AC3E}">
        <p14:creationId xmlns:p14="http://schemas.microsoft.com/office/powerpoint/2010/main" val="4026627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E4D45-12CE-AC83-CB07-FE0B92B278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90E2CD-BCED-581F-CE7E-962FAC2C0C6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C3EF37F-899C-5070-52CB-9F515F2C0F19}"/>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F9F6046-65AA-CD00-6BEB-DA5CCC7139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47">
            <a:extLst>
              <a:ext uri="{FF2B5EF4-FFF2-40B4-BE49-F238E27FC236}">
                <a16:creationId xmlns:a16="http://schemas.microsoft.com/office/drawing/2014/main" id="{B73CE77D-7F16-25B8-8998-79E9966C35F3}"/>
              </a:ext>
            </a:extLst>
          </p:cNvPr>
          <p:cNvSpPr txBox="1"/>
          <p:nvPr/>
        </p:nvSpPr>
        <p:spPr>
          <a:xfrm>
            <a:off x="1333001" y="1690275"/>
            <a:ext cx="9252977" cy="4093428"/>
          </a:xfrm>
          <a:prstGeom prst="rect">
            <a:avLst/>
          </a:prstGeom>
          <a:solidFill>
            <a:schemeClr val="bg1"/>
          </a:solidFill>
        </p:spPr>
        <p:txBody>
          <a:bodyPr wrap="square" rtlCol="0">
            <a:spAutoFit/>
          </a:bodyPr>
          <a:lstStyle/>
          <a:p>
            <a:r>
              <a:rPr lang="en-US" sz="2000" b="1" dirty="0">
                <a:latin typeface="Alexandria"/>
              </a:rPr>
              <a:t>Housing Real Estate Market Analysis Report</a:t>
            </a:r>
          </a:p>
          <a:p>
            <a:r>
              <a:rPr lang="en-US" sz="2000" b="1" dirty="0">
                <a:latin typeface="Alexandria"/>
              </a:rPr>
              <a:t>Project:</a:t>
            </a:r>
            <a:r>
              <a:rPr lang="en-US" sz="2000" dirty="0">
                <a:latin typeface="Alexandria"/>
              </a:rPr>
              <a:t> Mid-Income Residential Development</a:t>
            </a:r>
            <a:br>
              <a:rPr lang="en-US" sz="2000" dirty="0">
                <a:latin typeface="Alexandria"/>
              </a:rPr>
            </a:br>
            <a:r>
              <a:rPr lang="en-US" sz="2000" b="1" dirty="0">
                <a:latin typeface="Alexandria"/>
              </a:rPr>
              <a:t>Location:</a:t>
            </a:r>
            <a:r>
              <a:rPr lang="en-US" sz="2000" dirty="0">
                <a:latin typeface="Alexandria"/>
              </a:rPr>
              <a:t> Abu Dhabi, UAE</a:t>
            </a:r>
          </a:p>
          <a:p>
            <a:r>
              <a:rPr lang="en-US" sz="2000" b="1" dirty="0">
                <a:latin typeface="Alexandria"/>
              </a:rPr>
              <a:t>Part 1: Summary, Location, Market</a:t>
            </a:r>
          </a:p>
          <a:p>
            <a:r>
              <a:rPr lang="en-US" sz="2000" b="1" dirty="0">
                <a:latin typeface="Alexandria"/>
              </a:rPr>
              <a:t>1. Executive Summary</a:t>
            </a:r>
          </a:p>
          <a:p>
            <a:r>
              <a:rPr lang="en-US" sz="2000" dirty="0">
                <a:latin typeface="Alexandria"/>
              </a:rPr>
              <a:t>This report provides a comprehensive market analysis for a proposed residential housing development project. The analysis evaluates macroeconomic conditions, demographic trends, demand-supply dynamics, competitive positioning, and financial feasibility.</a:t>
            </a:r>
          </a:p>
          <a:p>
            <a:r>
              <a:rPr lang="en-US" sz="2000" b="1" dirty="0">
                <a:latin typeface="Alexandria"/>
              </a:rPr>
              <a:t>Key Findings</a:t>
            </a:r>
            <a:endParaRPr lang="en-US" sz="2000" dirty="0">
              <a:latin typeface="Alexandria"/>
            </a:endParaRPr>
          </a:p>
          <a:p>
            <a:pPr marL="342900" indent="-342900">
              <a:buFont typeface="Arial" panose="020B0604020202020204" pitchFamily="34" charset="0"/>
              <a:buChar char="•"/>
            </a:pPr>
            <a:r>
              <a:rPr lang="en-US" sz="2000" dirty="0">
                <a:latin typeface="Alexandria"/>
              </a:rPr>
              <a:t>Strong and growing housing demand driven by urbanization</a:t>
            </a:r>
          </a:p>
          <a:p>
            <a:pPr marL="342900" indent="-342900">
              <a:buFont typeface="Arial" panose="020B0604020202020204" pitchFamily="34" charset="0"/>
              <a:buChar char="•"/>
            </a:pPr>
            <a:r>
              <a:rPr lang="en-US" sz="2000" dirty="0">
                <a:latin typeface="Alexandria"/>
              </a:rPr>
              <a:t>Supply gap in affordable and mid-income housing</a:t>
            </a:r>
          </a:p>
          <a:p>
            <a:pPr marL="342900" indent="-342900">
              <a:buFont typeface="Arial" panose="020B0604020202020204" pitchFamily="34" charset="0"/>
              <a:buChar char="•"/>
            </a:pPr>
            <a:r>
              <a:rPr lang="en-US" sz="2000" dirty="0">
                <a:latin typeface="Alexandria"/>
              </a:rPr>
              <a:t>Favorable pricing trends supporting profitability</a:t>
            </a:r>
          </a:p>
        </p:txBody>
      </p:sp>
      <p:sp>
        <p:nvSpPr>
          <p:cNvPr id="7" name="TextBox 2">
            <a:extLst>
              <a:ext uri="{FF2B5EF4-FFF2-40B4-BE49-F238E27FC236}">
                <a16:creationId xmlns:a16="http://schemas.microsoft.com/office/drawing/2014/main" id="{182E9ED1-8A14-F9D9-5644-4B5D281188F0}"/>
              </a:ext>
            </a:extLst>
          </p:cNvPr>
          <p:cNvSpPr txBox="1"/>
          <p:nvPr/>
        </p:nvSpPr>
        <p:spPr>
          <a:xfrm>
            <a:off x="1204634" y="1021414"/>
            <a:ext cx="9416937" cy="954107"/>
          </a:xfrm>
          <a:prstGeom prst="rect">
            <a:avLst/>
          </a:prstGeom>
          <a:noFill/>
        </p:spPr>
        <p:txBody>
          <a:bodyPr wrap="square" rtlCol="0">
            <a:spAutoFit/>
          </a:bodyPr>
          <a:lstStyle/>
          <a:p>
            <a:r>
              <a:rPr lang="en-US" sz="2800" dirty="0">
                <a:latin typeface="Alexandria"/>
              </a:rPr>
              <a:t>5. Case study :Housing Real Estate Market Analysis Report</a:t>
            </a:r>
          </a:p>
          <a:p>
            <a:r>
              <a:rPr lang="en-US" sz="2800" dirty="0">
                <a:latin typeface="Alexandria"/>
              </a:rPr>
              <a:t> </a:t>
            </a:r>
          </a:p>
        </p:txBody>
      </p:sp>
      <p:sp>
        <p:nvSpPr>
          <p:cNvPr id="2" name="TextBox 2">
            <a:extLst>
              <a:ext uri="{FF2B5EF4-FFF2-40B4-BE49-F238E27FC236}">
                <a16:creationId xmlns:a16="http://schemas.microsoft.com/office/drawing/2014/main" id="{8CC93D38-918C-A46A-E0EF-1C8EC49B4B8B}"/>
              </a:ext>
            </a:extLst>
          </p:cNvPr>
          <p:cNvSpPr txBox="1"/>
          <p:nvPr/>
        </p:nvSpPr>
        <p:spPr>
          <a:xfrm>
            <a:off x="6970426" y="2126594"/>
            <a:ext cx="3615552"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1: Market</a:t>
            </a:r>
          </a:p>
        </p:txBody>
      </p:sp>
    </p:spTree>
    <p:extLst>
      <p:ext uri="{BB962C8B-B14F-4D97-AF65-F5344CB8AC3E}">
        <p14:creationId xmlns:p14="http://schemas.microsoft.com/office/powerpoint/2010/main" val="38704039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AB20C-3863-B314-1DEC-3277857469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DC89A5-3205-A597-1B19-3BF6AE58C38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01DA7F7-7017-B652-2FAD-CA18062AE433}"/>
              </a:ext>
            </a:extLst>
          </p:cNvPr>
          <p:cNvSpPr/>
          <p:nvPr/>
        </p:nvSpPr>
        <p:spPr>
          <a:xfrm>
            <a:off x="1161382" y="158867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IRR:</a:t>
            </a:r>
            <a:r>
              <a:rPr lang="en-US" dirty="0"/>
              <a:t> ≈ </a:t>
            </a:r>
            <a:r>
              <a:rPr lang="en-US" b="1" dirty="0"/>
              <a:t>9.4%</a:t>
            </a:r>
            <a:endParaRPr lang="en-US" dirty="0"/>
          </a:p>
        </p:txBody>
      </p:sp>
      <p:pic>
        <p:nvPicPr>
          <p:cNvPr id="5" name="Graphic 21">
            <a:extLst>
              <a:ext uri="{FF2B5EF4-FFF2-40B4-BE49-F238E27FC236}">
                <a16:creationId xmlns:a16="http://schemas.microsoft.com/office/drawing/2014/main" id="{EFB45524-2B08-2F08-D796-36A469D32E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7">
            <a:extLst>
              <a:ext uri="{FF2B5EF4-FFF2-40B4-BE49-F238E27FC236}">
                <a16:creationId xmlns:a16="http://schemas.microsoft.com/office/drawing/2014/main" id="{55125CC9-6694-1CEE-59A2-75C3C19E78F6}"/>
              </a:ext>
            </a:extLst>
          </p:cNvPr>
          <p:cNvSpPr txBox="1"/>
          <p:nvPr/>
        </p:nvSpPr>
        <p:spPr>
          <a:xfrm>
            <a:off x="1333002" y="1690275"/>
            <a:ext cx="9025202" cy="4093428"/>
          </a:xfrm>
          <a:prstGeom prst="rect">
            <a:avLst/>
          </a:prstGeom>
          <a:solidFill>
            <a:schemeClr val="bg1"/>
          </a:solidFill>
        </p:spPr>
        <p:txBody>
          <a:bodyPr wrap="square" rtlCol="0">
            <a:spAutoFit/>
          </a:bodyPr>
          <a:lstStyle/>
          <a:p>
            <a:r>
              <a:rPr lang="en-US" sz="2000" b="1" dirty="0"/>
              <a:t>Market Opportunities</a:t>
            </a:r>
            <a:endParaRPr lang="en-US" sz="2000" dirty="0"/>
          </a:p>
          <a:p>
            <a:pPr marL="342900" indent="-342900">
              <a:buFont typeface="Arial" panose="020B0604020202020204" pitchFamily="34" charset="0"/>
              <a:buChar char="•"/>
            </a:pPr>
            <a:r>
              <a:rPr lang="en-US" sz="2000" dirty="0"/>
              <a:t>Development of mid-income and affordable housing</a:t>
            </a:r>
          </a:p>
          <a:p>
            <a:pPr marL="342900" indent="-342900">
              <a:buFont typeface="Arial" panose="020B0604020202020204" pitchFamily="34" charset="0"/>
              <a:buChar char="•"/>
            </a:pPr>
            <a:r>
              <a:rPr lang="en-US" sz="2000" dirty="0"/>
              <a:t>Targeting young professionals and first-time buyers</a:t>
            </a:r>
          </a:p>
          <a:p>
            <a:pPr marL="342900" indent="-342900">
              <a:buFont typeface="Arial" panose="020B0604020202020204" pitchFamily="34" charset="0"/>
              <a:buChar char="•"/>
            </a:pPr>
            <a:r>
              <a:rPr lang="en-US" sz="2000" dirty="0"/>
              <a:t>Leveraging urban expansion corridors</a:t>
            </a:r>
          </a:p>
          <a:p>
            <a:r>
              <a:rPr lang="en-US" sz="2000" b="1" dirty="0"/>
              <a:t>Major Risks</a:t>
            </a:r>
            <a:endParaRPr lang="en-US" sz="2000" dirty="0"/>
          </a:p>
          <a:p>
            <a:pPr marL="342900" indent="-342900">
              <a:buFont typeface="Arial" panose="020B0604020202020204" pitchFamily="34" charset="0"/>
              <a:buChar char="•"/>
            </a:pPr>
            <a:r>
              <a:rPr lang="en-US" sz="2000" dirty="0"/>
              <a:t>Rising interest rates affecting affordability</a:t>
            </a:r>
          </a:p>
          <a:p>
            <a:pPr marL="342900" indent="-342900">
              <a:buFont typeface="Arial" panose="020B0604020202020204" pitchFamily="34" charset="0"/>
              <a:buChar char="•"/>
            </a:pPr>
            <a:r>
              <a:rPr lang="en-US" sz="2000" dirty="0"/>
              <a:t>Construction cost inflation</a:t>
            </a:r>
          </a:p>
          <a:p>
            <a:pPr marL="342900" indent="-342900">
              <a:buFont typeface="Arial" panose="020B0604020202020204" pitchFamily="34" charset="0"/>
              <a:buChar char="•"/>
            </a:pPr>
            <a:r>
              <a:rPr lang="en-US" sz="2000" dirty="0"/>
              <a:t>Potential future oversupply</a:t>
            </a:r>
          </a:p>
          <a:p>
            <a:r>
              <a:rPr lang="en-US" sz="2000" b="1" dirty="0"/>
              <a:t>Final Recommendations</a:t>
            </a:r>
            <a:endParaRPr lang="en-US" sz="2000" dirty="0"/>
          </a:p>
          <a:p>
            <a:pPr marL="342900" indent="-342900">
              <a:buFont typeface="Arial" panose="020B0604020202020204" pitchFamily="34" charset="0"/>
              <a:buChar char="•"/>
            </a:pPr>
            <a:r>
              <a:rPr lang="en-US" sz="2000" dirty="0"/>
              <a:t>Focus on high-demand unit types (1BR &amp; 2BR)</a:t>
            </a:r>
          </a:p>
          <a:p>
            <a:pPr marL="342900" indent="-342900">
              <a:buFont typeface="Arial" panose="020B0604020202020204" pitchFamily="34" charset="0"/>
              <a:buChar char="•"/>
            </a:pPr>
            <a:r>
              <a:rPr lang="en-US" sz="2000" dirty="0"/>
              <a:t>Implement phased development strategy</a:t>
            </a:r>
          </a:p>
          <a:p>
            <a:pPr marL="342900" indent="-342900">
              <a:buFont typeface="Arial" panose="020B0604020202020204" pitchFamily="34" charset="0"/>
              <a:buChar char="•"/>
            </a:pPr>
            <a:r>
              <a:rPr lang="en-US" sz="2000" dirty="0"/>
              <a:t>Maintain competitive pricing</a:t>
            </a:r>
          </a:p>
          <a:p>
            <a:pPr marL="342900" indent="-342900">
              <a:buFont typeface="Arial" panose="020B0604020202020204" pitchFamily="34" charset="0"/>
              <a:buChar char="•"/>
            </a:pPr>
            <a:r>
              <a:rPr lang="en-US" sz="2000" dirty="0"/>
              <a:t>Closely monitor economic indicators and risks</a:t>
            </a:r>
          </a:p>
        </p:txBody>
      </p:sp>
      <p:sp>
        <p:nvSpPr>
          <p:cNvPr id="61" name="TextBox 2">
            <a:extLst>
              <a:ext uri="{FF2B5EF4-FFF2-40B4-BE49-F238E27FC236}">
                <a16:creationId xmlns:a16="http://schemas.microsoft.com/office/drawing/2014/main" id="{243AEFB1-45D5-398F-A559-E543DEE196C9}"/>
              </a:ext>
            </a:extLst>
          </p:cNvPr>
          <p:cNvSpPr txBox="1"/>
          <p:nvPr/>
        </p:nvSpPr>
        <p:spPr>
          <a:xfrm>
            <a:off x="6891867" y="2642379"/>
            <a:ext cx="3615265"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1: Market</a:t>
            </a:r>
          </a:p>
        </p:txBody>
      </p:sp>
      <p:sp>
        <p:nvSpPr>
          <p:cNvPr id="62" name="TextBox 2">
            <a:extLst>
              <a:ext uri="{FF2B5EF4-FFF2-40B4-BE49-F238E27FC236}">
                <a16:creationId xmlns:a16="http://schemas.microsoft.com/office/drawing/2014/main" id="{12923325-0B89-AF0C-FFE2-CF98833D86DE}"/>
              </a:ext>
            </a:extLst>
          </p:cNvPr>
          <p:cNvSpPr txBox="1"/>
          <p:nvPr/>
        </p:nvSpPr>
        <p:spPr>
          <a:xfrm>
            <a:off x="1204634" y="1021414"/>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Tree>
    <p:extLst>
      <p:ext uri="{BB962C8B-B14F-4D97-AF65-F5344CB8AC3E}">
        <p14:creationId xmlns:p14="http://schemas.microsoft.com/office/powerpoint/2010/main" val="427374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FC9B9-E739-77D3-99FE-E835314D3F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BA3A9B-34AE-4B7E-E605-6EA5426F3F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CB622E-64B8-32FB-E416-82E22017DF0D}"/>
              </a:ext>
            </a:extLst>
          </p:cNvPr>
          <p:cNvSpPr/>
          <p:nvPr/>
        </p:nvSpPr>
        <p:spPr>
          <a:xfrm>
            <a:off x="1272946" y="150200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Component	DetailsProject Type	Residential (Mid-Income)Total Units	320Built-up Area	28,000 sqmTarget Market	Mid-income households</a:t>
            </a:r>
            <a:endParaRPr lang="en-US" dirty="0"/>
          </a:p>
        </p:txBody>
      </p:sp>
      <p:pic>
        <p:nvPicPr>
          <p:cNvPr id="5" name="Graphic 21">
            <a:extLst>
              <a:ext uri="{FF2B5EF4-FFF2-40B4-BE49-F238E27FC236}">
                <a16:creationId xmlns:a16="http://schemas.microsoft.com/office/drawing/2014/main" id="{EBB051D7-2B22-BA5F-87EA-4F17D8C88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47">
            <a:extLst>
              <a:ext uri="{FF2B5EF4-FFF2-40B4-BE49-F238E27FC236}">
                <a16:creationId xmlns:a16="http://schemas.microsoft.com/office/drawing/2014/main" id="{1D62F886-D4E5-C36A-D0B3-BE9B50680A7D}"/>
              </a:ext>
            </a:extLst>
          </p:cNvPr>
          <p:cNvSpPr txBox="1"/>
          <p:nvPr/>
        </p:nvSpPr>
        <p:spPr>
          <a:xfrm>
            <a:off x="1376595" y="1544634"/>
            <a:ext cx="9138451" cy="1938992"/>
          </a:xfrm>
          <a:prstGeom prst="rect">
            <a:avLst/>
          </a:prstGeom>
          <a:solidFill>
            <a:schemeClr val="bg1"/>
          </a:solidFill>
        </p:spPr>
        <p:txBody>
          <a:bodyPr wrap="square" rtlCol="0">
            <a:spAutoFit/>
          </a:bodyPr>
          <a:lstStyle/>
          <a:p>
            <a:r>
              <a:rPr lang="en-US" sz="2000" b="1" dirty="0">
                <a:latin typeface="Alexandria"/>
              </a:rPr>
              <a:t>2. Project Overview</a:t>
            </a:r>
          </a:p>
          <a:p>
            <a:r>
              <a:rPr lang="en-US" sz="2000" b="1" dirty="0">
                <a:latin typeface="Alexandria"/>
              </a:rPr>
              <a:t>Project Details</a:t>
            </a:r>
            <a:endParaRPr lang="en-US" sz="2000" dirty="0">
              <a:latin typeface="Alexandria"/>
            </a:endParaRPr>
          </a:p>
          <a:p>
            <a:r>
              <a:rPr lang="en-US" sz="2000" b="1" dirty="0">
                <a:latin typeface="Alexandria"/>
              </a:rPr>
              <a:t>Location Description</a:t>
            </a:r>
            <a:r>
              <a:rPr lang="en-US" sz="2000" dirty="0">
                <a:latin typeface="Alexandria"/>
              </a:rPr>
              <a:t> The project is located within a rapidly developing urban corridor characterized by strong connectivity to the city center and proximity to major employment hubs. The area is experiencing significant residential and commercial expansion, making it an attractive destination for both residents and investors.</a:t>
            </a:r>
            <a:endParaRPr lang="en-US" sz="2000" b="1" dirty="0">
              <a:latin typeface="Alexandria"/>
            </a:endParaRPr>
          </a:p>
        </p:txBody>
      </p:sp>
      <p:graphicFrame>
        <p:nvGraphicFramePr>
          <p:cNvPr id="12" name="جدول 11">
            <a:extLst>
              <a:ext uri="{FF2B5EF4-FFF2-40B4-BE49-F238E27FC236}">
                <a16:creationId xmlns:a16="http://schemas.microsoft.com/office/drawing/2014/main" id="{40A435DD-0BC6-2786-9BD1-858D8CA9C7F0}"/>
              </a:ext>
            </a:extLst>
          </p:cNvPr>
          <p:cNvGraphicFramePr>
            <a:graphicFrameLocks noGrp="1"/>
          </p:cNvGraphicFramePr>
          <p:nvPr>
            <p:extLst>
              <p:ext uri="{D42A27DB-BD31-4B8C-83A1-F6EECF244321}">
                <p14:modId xmlns:p14="http://schemas.microsoft.com/office/powerpoint/2010/main" val="1258760994"/>
              </p:ext>
            </p:extLst>
          </p:nvPr>
        </p:nvGraphicFramePr>
        <p:xfrm>
          <a:off x="1691388" y="3722221"/>
          <a:ext cx="8065958" cy="1828800"/>
        </p:xfrm>
        <a:graphic>
          <a:graphicData uri="http://schemas.openxmlformats.org/drawingml/2006/table">
            <a:tbl>
              <a:tblPr>
                <a:tableStyleId>{3B4B98B0-60AC-42C2-AFA5-B58CD77FA1E5}</a:tableStyleId>
              </a:tblPr>
              <a:tblGrid>
                <a:gridCol w="4032979">
                  <a:extLst>
                    <a:ext uri="{9D8B030D-6E8A-4147-A177-3AD203B41FA5}">
                      <a16:colId xmlns:a16="http://schemas.microsoft.com/office/drawing/2014/main" val="4247032428"/>
                    </a:ext>
                  </a:extLst>
                </a:gridCol>
                <a:gridCol w="4032979">
                  <a:extLst>
                    <a:ext uri="{9D8B030D-6E8A-4147-A177-3AD203B41FA5}">
                      <a16:colId xmlns:a16="http://schemas.microsoft.com/office/drawing/2014/main" val="3858705220"/>
                    </a:ext>
                  </a:extLst>
                </a:gridCol>
              </a:tblGrid>
              <a:tr h="0">
                <a:tc>
                  <a:txBody>
                    <a:bodyPr/>
                    <a:lstStyle/>
                    <a:p>
                      <a:pPr>
                        <a:buNone/>
                      </a:pPr>
                      <a:r>
                        <a:rPr lang="en-US" b="1" dirty="0"/>
                        <a:t>Disadvantage</a:t>
                      </a:r>
                      <a:endParaRPr lang="en-US" b="1" dirty="0">
                        <a:latin typeface="Alexandria"/>
                      </a:endParaRPr>
                    </a:p>
                  </a:txBody>
                  <a:tcPr anchor="ctr"/>
                </a:tc>
                <a:tc>
                  <a:txBody>
                    <a:bodyPr/>
                    <a:lstStyle/>
                    <a:p>
                      <a:pPr>
                        <a:buNone/>
                      </a:pPr>
                      <a:r>
                        <a:rPr lang="en-US" b="1" dirty="0"/>
                        <a:t>Impact</a:t>
                      </a:r>
                      <a:endParaRPr lang="en-US" b="1" dirty="0">
                        <a:latin typeface="Alexandria"/>
                      </a:endParaRPr>
                    </a:p>
                  </a:txBody>
                  <a:tcPr anchor="ctr"/>
                </a:tc>
                <a:extLst>
                  <a:ext uri="{0D108BD9-81ED-4DB2-BD59-A6C34878D82A}">
                    <a16:rowId xmlns:a16="http://schemas.microsoft.com/office/drawing/2014/main" val="861260205"/>
                  </a:ext>
                </a:extLst>
              </a:tr>
              <a:tr h="0">
                <a:tc>
                  <a:txBody>
                    <a:bodyPr/>
                    <a:lstStyle/>
                    <a:p>
                      <a:pPr>
                        <a:buNone/>
                      </a:pPr>
                      <a:r>
                        <a:rPr lang="en-US" dirty="0"/>
                        <a:t>Traffic congestion</a:t>
                      </a:r>
                      <a:endParaRPr lang="en-US" dirty="0">
                        <a:latin typeface="Alexandria"/>
                      </a:endParaRPr>
                    </a:p>
                  </a:txBody>
                  <a:tcPr anchor="ctr"/>
                </a:tc>
                <a:tc>
                  <a:txBody>
                    <a:bodyPr/>
                    <a:lstStyle/>
                    <a:p>
                      <a:pPr>
                        <a:buNone/>
                      </a:pPr>
                      <a:r>
                        <a:rPr lang="en-US" dirty="0"/>
                        <a:t>May affect accessibility</a:t>
                      </a:r>
                      <a:endParaRPr lang="en-US" dirty="0">
                        <a:latin typeface="Alexandria"/>
                      </a:endParaRPr>
                    </a:p>
                  </a:txBody>
                  <a:tcPr anchor="ctr"/>
                </a:tc>
                <a:extLst>
                  <a:ext uri="{0D108BD9-81ED-4DB2-BD59-A6C34878D82A}">
                    <a16:rowId xmlns:a16="http://schemas.microsoft.com/office/drawing/2014/main" val="3530222177"/>
                  </a:ext>
                </a:extLst>
              </a:tr>
              <a:tr h="0">
                <a:tc>
                  <a:txBody>
                    <a:bodyPr/>
                    <a:lstStyle/>
                    <a:p>
                      <a:pPr>
                        <a:buNone/>
                      </a:pPr>
                      <a:r>
                        <a:rPr lang="en-US" dirty="0"/>
                        <a:t>Ongoing construction</a:t>
                      </a:r>
                      <a:endParaRPr lang="en-US" dirty="0">
                        <a:latin typeface="Alexandria"/>
                      </a:endParaRPr>
                    </a:p>
                  </a:txBody>
                  <a:tcPr anchor="ctr"/>
                </a:tc>
                <a:tc>
                  <a:txBody>
                    <a:bodyPr/>
                    <a:lstStyle/>
                    <a:p>
                      <a:pPr>
                        <a:buNone/>
                      </a:pPr>
                      <a:r>
                        <a:rPr lang="en-US" dirty="0"/>
                        <a:t>Temporary disturbance</a:t>
                      </a:r>
                      <a:endParaRPr lang="en-US" dirty="0">
                        <a:latin typeface="Alexandria"/>
                      </a:endParaRPr>
                    </a:p>
                  </a:txBody>
                  <a:tcPr anchor="ctr"/>
                </a:tc>
                <a:extLst>
                  <a:ext uri="{0D108BD9-81ED-4DB2-BD59-A6C34878D82A}">
                    <a16:rowId xmlns:a16="http://schemas.microsoft.com/office/drawing/2014/main" val="2398328740"/>
                  </a:ext>
                </a:extLst>
              </a:tr>
              <a:tr h="0">
                <a:tc>
                  <a:txBody>
                    <a:bodyPr/>
                    <a:lstStyle/>
                    <a:p>
                      <a:pPr>
                        <a:buNone/>
                      </a:pPr>
                      <a:r>
                        <a:rPr lang="en-US"/>
                        <a:t>Increasing competition</a:t>
                      </a:r>
                      <a:endParaRPr lang="en-US">
                        <a:latin typeface="Alexandria"/>
                      </a:endParaRPr>
                    </a:p>
                  </a:txBody>
                  <a:tcPr anchor="ctr"/>
                </a:tc>
                <a:tc>
                  <a:txBody>
                    <a:bodyPr/>
                    <a:lstStyle/>
                    <a:p>
                      <a:pPr>
                        <a:buNone/>
                      </a:pPr>
                      <a:r>
                        <a:rPr lang="en-US" dirty="0"/>
                        <a:t>Pressure on prices</a:t>
                      </a:r>
                      <a:endParaRPr lang="ar-SY" dirty="0">
                        <a:latin typeface="Alexandria"/>
                      </a:endParaRPr>
                    </a:p>
                  </a:txBody>
                  <a:tcPr anchor="ctr"/>
                </a:tc>
                <a:extLst>
                  <a:ext uri="{0D108BD9-81ED-4DB2-BD59-A6C34878D82A}">
                    <a16:rowId xmlns:a16="http://schemas.microsoft.com/office/drawing/2014/main" val="624876840"/>
                  </a:ext>
                </a:extLst>
              </a:tr>
              <a:tr h="0">
                <a:tc>
                  <a:txBody>
                    <a:bodyPr/>
                    <a:lstStyle/>
                    <a:p>
                      <a:pPr>
                        <a:buNone/>
                      </a:pPr>
                      <a:r>
                        <a:rPr lang="en-US" dirty="0"/>
                        <a:t>Infrastructure strain</a:t>
                      </a:r>
                      <a:endParaRPr lang="en-US" dirty="0">
                        <a:latin typeface="Alexandria"/>
                      </a:endParaRPr>
                    </a:p>
                  </a:txBody>
                  <a:tcPr anchor="ctr"/>
                </a:tc>
                <a:tc>
                  <a:txBody>
                    <a:bodyPr/>
                    <a:lstStyle/>
                    <a:p>
                      <a:pPr>
                        <a:buNone/>
                      </a:pPr>
                      <a:r>
                        <a:rPr lang="en-US" dirty="0"/>
                        <a:t>Possible service pressure</a:t>
                      </a:r>
                      <a:endParaRPr lang="en-US" dirty="0">
                        <a:latin typeface="Alexandria"/>
                      </a:endParaRPr>
                    </a:p>
                  </a:txBody>
                  <a:tcPr anchor="ctr"/>
                </a:tc>
                <a:extLst>
                  <a:ext uri="{0D108BD9-81ED-4DB2-BD59-A6C34878D82A}">
                    <a16:rowId xmlns:a16="http://schemas.microsoft.com/office/drawing/2014/main" val="1734738086"/>
                  </a:ext>
                </a:extLst>
              </a:tr>
            </a:tbl>
          </a:graphicData>
        </a:graphic>
      </p:graphicFrame>
      <p:sp>
        <p:nvSpPr>
          <p:cNvPr id="13" name="TextBox 2">
            <a:extLst>
              <a:ext uri="{FF2B5EF4-FFF2-40B4-BE49-F238E27FC236}">
                <a16:creationId xmlns:a16="http://schemas.microsoft.com/office/drawing/2014/main" id="{EA50EA97-95BE-D103-8CF6-FD114D97277D}"/>
              </a:ext>
            </a:extLst>
          </p:cNvPr>
          <p:cNvSpPr txBox="1"/>
          <p:nvPr/>
        </p:nvSpPr>
        <p:spPr>
          <a:xfrm>
            <a:off x="1204634" y="1021414"/>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2" name="TextBox 2">
            <a:extLst>
              <a:ext uri="{FF2B5EF4-FFF2-40B4-BE49-F238E27FC236}">
                <a16:creationId xmlns:a16="http://schemas.microsoft.com/office/drawing/2014/main" id="{2673DD05-CAC9-69DC-3157-5087AA0AE62B}"/>
              </a:ext>
            </a:extLst>
          </p:cNvPr>
          <p:cNvSpPr txBox="1"/>
          <p:nvPr/>
        </p:nvSpPr>
        <p:spPr>
          <a:xfrm>
            <a:off x="6970716" y="1554839"/>
            <a:ext cx="3615552"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1: Market</a:t>
            </a:r>
          </a:p>
        </p:txBody>
      </p:sp>
    </p:spTree>
    <p:extLst>
      <p:ext uri="{BB962C8B-B14F-4D97-AF65-F5344CB8AC3E}">
        <p14:creationId xmlns:p14="http://schemas.microsoft.com/office/powerpoint/2010/main" val="11109101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C1683-F321-5A06-B185-382335B1F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52DDF3-B71E-D47A-A19D-230B2A9B61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B5C631-5661-C866-5EF4-FD4968CA1052}"/>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FDB3C9-74C2-6E1F-E495-4AC6ECFB28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جدول 2">
            <a:extLst>
              <a:ext uri="{FF2B5EF4-FFF2-40B4-BE49-F238E27FC236}">
                <a16:creationId xmlns:a16="http://schemas.microsoft.com/office/drawing/2014/main" id="{45B97144-98FC-22F5-4386-9EB44DB61D3D}"/>
              </a:ext>
            </a:extLst>
          </p:cNvPr>
          <p:cNvGraphicFramePr>
            <a:graphicFrameLocks noGrp="1"/>
          </p:cNvGraphicFramePr>
          <p:nvPr>
            <p:extLst>
              <p:ext uri="{D42A27DB-BD31-4B8C-83A1-F6EECF244321}">
                <p14:modId xmlns:p14="http://schemas.microsoft.com/office/powerpoint/2010/main" val="3104511900"/>
              </p:ext>
            </p:extLst>
          </p:nvPr>
        </p:nvGraphicFramePr>
        <p:xfrm>
          <a:off x="1700867" y="2375132"/>
          <a:ext cx="8424472" cy="3078480"/>
        </p:xfrm>
        <a:graphic>
          <a:graphicData uri="http://schemas.openxmlformats.org/drawingml/2006/table">
            <a:tbl>
              <a:tblPr>
                <a:tableStyleId>{3B4B98B0-60AC-42C2-AFA5-B58CD77FA1E5}</a:tableStyleId>
              </a:tblPr>
              <a:tblGrid>
                <a:gridCol w="4212236">
                  <a:extLst>
                    <a:ext uri="{9D8B030D-6E8A-4147-A177-3AD203B41FA5}">
                      <a16:colId xmlns:a16="http://schemas.microsoft.com/office/drawing/2014/main" val="3822160439"/>
                    </a:ext>
                  </a:extLst>
                </a:gridCol>
                <a:gridCol w="4212236">
                  <a:extLst>
                    <a:ext uri="{9D8B030D-6E8A-4147-A177-3AD203B41FA5}">
                      <a16:colId xmlns:a16="http://schemas.microsoft.com/office/drawing/2014/main" val="2853926510"/>
                    </a:ext>
                  </a:extLst>
                </a:gridCol>
              </a:tblGrid>
              <a:tr h="0">
                <a:tc>
                  <a:txBody>
                    <a:bodyPr/>
                    <a:lstStyle/>
                    <a:p>
                      <a:pPr>
                        <a:buNone/>
                      </a:pPr>
                      <a:r>
                        <a:rPr lang="en-US" sz="2000" b="1" dirty="0"/>
                        <a:t>Component</a:t>
                      </a:r>
                      <a:endParaRPr lang="en-US" sz="2000" b="1" dirty="0">
                        <a:latin typeface="Alexandria"/>
                      </a:endParaRPr>
                    </a:p>
                  </a:txBody>
                  <a:tcPr anchor="ctr"/>
                </a:tc>
                <a:tc>
                  <a:txBody>
                    <a:bodyPr/>
                    <a:lstStyle/>
                    <a:p>
                      <a:pPr>
                        <a:buNone/>
                      </a:pPr>
                      <a:r>
                        <a:rPr lang="en-US" sz="2000" b="1" dirty="0"/>
                        <a:t>Details</a:t>
                      </a:r>
                      <a:endParaRPr lang="en-US" sz="2000" b="1" dirty="0">
                        <a:latin typeface="Alexandria"/>
                      </a:endParaRPr>
                    </a:p>
                  </a:txBody>
                  <a:tcPr anchor="ctr"/>
                </a:tc>
                <a:extLst>
                  <a:ext uri="{0D108BD9-81ED-4DB2-BD59-A6C34878D82A}">
                    <a16:rowId xmlns:a16="http://schemas.microsoft.com/office/drawing/2014/main" val="1152601113"/>
                  </a:ext>
                </a:extLst>
              </a:tr>
              <a:tr h="0">
                <a:tc>
                  <a:txBody>
                    <a:bodyPr/>
                    <a:lstStyle/>
                    <a:p>
                      <a:pPr>
                        <a:buNone/>
                      </a:pPr>
                      <a:r>
                        <a:rPr lang="en-US" sz="2000"/>
                        <a:t>Project Type</a:t>
                      </a:r>
                      <a:endParaRPr lang="en-US" sz="2000">
                        <a:latin typeface="Alexandria"/>
                      </a:endParaRPr>
                    </a:p>
                  </a:txBody>
                  <a:tcPr anchor="ctr"/>
                </a:tc>
                <a:tc>
                  <a:txBody>
                    <a:bodyPr/>
                    <a:lstStyle/>
                    <a:p>
                      <a:pPr>
                        <a:buNone/>
                      </a:pPr>
                      <a:r>
                        <a:rPr lang="en-US" sz="2000"/>
                        <a:t>Residential (Mixed-income housing)</a:t>
                      </a:r>
                      <a:endParaRPr lang="en-US" sz="2000">
                        <a:latin typeface="Alexandria"/>
                      </a:endParaRPr>
                    </a:p>
                  </a:txBody>
                  <a:tcPr anchor="ctr"/>
                </a:tc>
                <a:extLst>
                  <a:ext uri="{0D108BD9-81ED-4DB2-BD59-A6C34878D82A}">
                    <a16:rowId xmlns:a16="http://schemas.microsoft.com/office/drawing/2014/main" val="2972298385"/>
                  </a:ext>
                </a:extLst>
              </a:tr>
              <a:tr h="0">
                <a:tc>
                  <a:txBody>
                    <a:bodyPr/>
                    <a:lstStyle/>
                    <a:p>
                      <a:pPr>
                        <a:buNone/>
                      </a:pPr>
                      <a:r>
                        <a:rPr lang="en-US" sz="2000" dirty="0"/>
                        <a:t>Development Scale</a:t>
                      </a:r>
                      <a:endParaRPr lang="en-US" sz="2000" dirty="0">
                        <a:latin typeface="Alexandria"/>
                      </a:endParaRPr>
                    </a:p>
                  </a:txBody>
                  <a:tcPr anchor="ctr"/>
                </a:tc>
                <a:tc>
                  <a:txBody>
                    <a:bodyPr/>
                    <a:lstStyle/>
                    <a:p>
                      <a:pPr>
                        <a:buNone/>
                      </a:pPr>
                      <a:r>
                        <a:rPr lang="en-US" sz="2000"/>
                        <a:t>Mid-rise apartment complex</a:t>
                      </a:r>
                      <a:endParaRPr lang="en-US" sz="2000">
                        <a:latin typeface="Alexandria"/>
                      </a:endParaRPr>
                    </a:p>
                  </a:txBody>
                  <a:tcPr anchor="ctr"/>
                </a:tc>
                <a:extLst>
                  <a:ext uri="{0D108BD9-81ED-4DB2-BD59-A6C34878D82A}">
                    <a16:rowId xmlns:a16="http://schemas.microsoft.com/office/drawing/2014/main" val="2044597372"/>
                  </a:ext>
                </a:extLst>
              </a:tr>
              <a:tr h="0">
                <a:tc>
                  <a:txBody>
                    <a:bodyPr/>
                    <a:lstStyle/>
                    <a:p>
                      <a:pPr>
                        <a:buNone/>
                      </a:pPr>
                      <a:r>
                        <a:rPr lang="en-US" sz="2000" dirty="0"/>
                        <a:t>Total Units</a:t>
                      </a:r>
                      <a:endParaRPr lang="en-US" sz="2000" dirty="0">
                        <a:latin typeface="Alexandria"/>
                      </a:endParaRPr>
                    </a:p>
                  </a:txBody>
                  <a:tcPr anchor="ctr"/>
                </a:tc>
                <a:tc>
                  <a:txBody>
                    <a:bodyPr/>
                    <a:lstStyle/>
                    <a:p>
                      <a:pPr>
                        <a:buNone/>
                      </a:pPr>
                      <a:r>
                        <a:rPr lang="en-US" sz="2000"/>
                        <a:t>250 units</a:t>
                      </a:r>
                      <a:endParaRPr lang="en-US" sz="2000">
                        <a:latin typeface="Alexandria"/>
                      </a:endParaRPr>
                    </a:p>
                  </a:txBody>
                  <a:tcPr anchor="ctr"/>
                </a:tc>
                <a:extLst>
                  <a:ext uri="{0D108BD9-81ED-4DB2-BD59-A6C34878D82A}">
                    <a16:rowId xmlns:a16="http://schemas.microsoft.com/office/drawing/2014/main" val="1357726445"/>
                  </a:ext>
                </a:extLst>
              </a:tr>
              <a:tr h="0">
                <a:tc>
                  <a:txBody>
                    <a:bodyPr/>
                    <a:lstStyle/>
                    <a:p>
                      <a:pPr>
                        <a:buNone/>
                      </a:pPr>
                      <a:r>
                        <a:rPr lang="en-US" sz="2000" dirty="0"/>
                        <a:t>Unit Mix</a:t>
                      </a:r>
                      <a:endParaRPr lang="en-US" sz="2000" dirty="0">
                        <a:latin typeface="Alexandria"/>
                      </a:endParaRPr>
                    </a:p>
                  </a:txBody>
                  <a:tcPr anchor="ctr"/>
                </a:tc>
                <a:tc>
                  <a:txBody>
                    <a:bodyPr/>
                    <a:lstStyle/>
                    <a:p>
                      <a:pPr>
                        <a:buNone/>
                      </a:pPr>
                      <a:r>
                        <a:rPr lang="es-ES" sz="2000"/>
                        <a:t>Studios (20%), 1BR (40%), 2BR (30%), 3BR (10%)</a:t>
                      </a:r>
                      <a:endParaRPr lang="es-ES" sz="2000">
                        <a:latin typeface="Alexandria"/>
                      </a:endParaRPr>
                    </a:p>
                  </a:txBody>
                  <a:tcPr anchor="ctr"/>
                </a:tc>
                <a:extLst>
                  <a:ext uri="{0D108BD9-81ED-4DB2-BD59-A6C34878D82A}">
                    <a16:rowId xmlns:a16="http://schemas.microsoft.com/office/drawing/2014/main" val="3610478748"/>
                  </a:ext>
                </a:extLst>
              </a:tr>
              <a:tr h="0">
                <a:tc>
                  <a:txBody>
                    <a:bodyPr/>
                    <a:lstStyle/>
                    <a:p>
                      <a:pPr>
                        <a:buNone/>
                      </a:pPr>
                      <a:r>
                        <a:rPr lang="en-US" sz="2000" dirty="0"/>
                        <a:t>Target Market</a:t>
                      </a:r>
                      <a:endParaRPr lang="en-US" sz="2000" dirty="0">
                        <a:latin typeface="Alexandria"/>
                      </a:endParaRPr>
                    </a:p>
                  </a:txBody>
                  <a:tcPr anchor="ctr"/>
                </a:tc>
                <a:tc>
                  <a:txBody>
                    <a:bodyPr/>
                    <a:lstStyle/>
                    <a:p>
                      <a:pPr>
                        <a:buNone/>
                      </a:pPr>
                      <a:r>
                        <a:rPr lang="en-US" sz="2000"/>
                        <a:t>Middle-income households</a:t>
                      </a:r>
                      <a:endParaRPr lang="en-US" sz="2000">
                        <a:latin typeface="Alexandria"/>
                      </a:endParaRPr>
                    </a:p>
                  </a:txBody>
                  <a:tcPr anchor="ctr"/>
                </a:tc>
                <a:extLst>
                  <a:ext uri="{0D108BD9-81ED-4DB2-BD59-A6C34878D82A}">
                    <a16:rowId xmlns:a16="http://schemas.microsoft.com/office/drawing/2014/main" val="3790731657"/>
                  </a:ext>
                </a:extLst>
              </a:tr>
              <a:tr h="0">
                <a:tc>
                  <a:txBody>
                    <a:bodyPr/>
                    <a:lstStyle/>
                    <a:p>
                      <a:pPr>
                        <a:buNone/>
                      </a:pPr>
                      <a:r>
                        <a:rPr lang="en-US" sz="2000" dirty="0"/>
                        <a:t>Development Timeline</a:t>
                      </a:r>
                      <a:endParaRPr lang="en-US" sz="2000" dirty="0">
                        <a:latin typeface="Alexandria"/>
                      </a:endParaRPr>
                    </a:p>
                  </a:txBody>
                  <a:tcPr anchor="ctr"/>
                </a:tc>
                <a:tc>
                  <a:txBody>
                    <a:bodyPr/>
                    <a:lstStyle/>
                    <a:p>
                      <a:pPr>
                        <a:buNone/>
                      </a:pPr>
                      <a:r>
                        <a:rPr lang="en-US" sz="2000" dirty="0"/>
                        <a:t>3–4 years</a:t>
                      </a:r>
                      <a:endParaRPr lang="en-US" sz="2000" dirty="0">
                        <a:latin typeface="Alexandria"/>
                      </a:endParaRPr>
                    </a:p>
                  </a:txBody>
                  <a:tcPr anchor="ctr"/>
                </a:tc>
                <a:extLst>
                  <a:ext uri="{0D108BD9-81ED-4DB2-BD59-A6C34878D82A}">
                    <a16:rowId xmlns:a16="http://schemas.microsoft.com/office/drawing/2014/main" val="3863880191"/>
                  </a:ext>
                </a:extLst>
              </a:tr>
            </a:tbl>
          </a:graphicData>
        </a:graphic>
      </p:graphicFrame>
      <p:sp>
        <p:nvSpPr>
          <p:cNvPr id="7" name="TextBox 47">
            <a:extLst>
              <a:ext uri="{FF2B5EF4-FFF2-40B4-BE49-F238E27FC236}">
                <a16:creationId xmlns:a16="http://schemas.microsoft.com/office/drawing/2014/main" id="{6E92785E-6250-1261-EB5A-EFEFB72B551B}"/>
              </a:ext>
            </a:extLst>
          </p:cNvPr>
          <p:cNvSpPr txBox="1"/>
          <p:nvPr/>
        </p:nvSpPr>
        <p:spPr>
          <a:xfrm>
            <a:off x="1526775" y="1802321"/>
            <a:ext cx="8921370" cy="400110"/>
          </a:xfrm>
          <a:prstGeom prst="rect">
            <a:avLst/>
          </a:prstGeom>
          <a:solidFill>
            <a:schemeClr val="accent1">
              <a:lumMod val="20000"/>
              <a:lumOff val="80000"/>
            </a:schemeClr>
          </a:solidFill>
        </p:spPr>
        <p:txBody>
          <a:bodyPr wrap="square" rtlCol="0">
            <a:spAutoFit/>
          </a:bodyPr>
          <a:lstStyle/>
          <a:p>
            <a:r>
              <a:rPr lang="en-US" sz="2000" b="1" dirty="0">
                <a:latin typeface="Alexandria"/>
              </a:rPr>
              <a:t>2. Project Overview</a:t>
            </a:r>
          </a:p>
        </p:txBody>
      </p:sp>
      <p:sp>
        <p:nvSpPr>
          <p:cNvPr id="8" name="TextBox 2">
            <a:extLst>
              <a:ext uri="{FF2B5EF4-FFF2-40B4-BE49-F238E27FC236}">
                <a16:creationId xmlns:a16="http://schemas.microsoft.com/office/drawing/2014/main" id="{908345E4-0E29-31CB-F918-3C2E848AED6A}"/>
              </a:ext>
            </a:extLst>
          </p:cNvPr>
          <p:cNvSpPr txBox="1"/>
          <p:nvPr/>
        </p:nvSpPr>
        <p:spPr>
          <a:xfrm>
            <a:off x="1204634" y="1021414"/>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2" name="TextBox 2">
            <a:extLst>
              <a:ext uri="{FF2B5EF4-FFF2-40B4-BE49-F238E27FC236}">
                <a16:creationId xmlns:a16="http://schemas.microsoft.com/office/drawing/2014/main" id="{D6DCB592-9854-F5CD-7270-7C63CBF50F24}"/>
              </a:ext>
            </a:extLst>
          </p:cNvPr>
          <p:cNvSpPr txBox="1"/>
          <p:nvPr/>
        </p:nvSpPr>
        <p:spPr>
          <a:xfrm>
            <a:off x="6901510" y="1742361"/>
            <a:ext cx="3615552"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1: Market</a:t>
            </a:r>
          </a:p>
        </p:txBody>
      </p:sp>
    </p:spTree>
    <p:extLst>
      <p:ext uri="{BB962C8B-B14F-4D97-AF65-F5344CB8AC3E}">
        <p14:creationId xmlns:p14="http://schemas.microsoft.com/office/powerpoint/2010/main" val="25630973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95B9F-C314-1EF4-7AD6-A39F2FD2C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EAFA8F-5510-33BF-4038-CE025FED320E}"/>
              </a:ext>
            </a:extLst>
          </p:cNvPr>
          <p:cNvSpPr/>
          <p:nvPr/>
        </p:nvSpPr>
        <p:spPr>
          <a:xfrm>
            <a:off x="689639" y="18303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A complete market study report should include a map that shows where the property sits within the metropolitan area or a major city. At a smaller scale, a map should show the boundaries of the primary and secondary market areas, location of the site, nearby interstate highways, and key </a:t>
            </a:r>
          </a:p>
        </p:txBody>
      </p:sp>
      <p:pic>
        <p:nvPicPr>
          <p:cNvPr id="7" name="Graphic 21">
            <a:extLst>
              <a:ext uri="{FF2B5EF4-FFF2-40B4-BE49-F238E27FC236}">
                <a16:creationId xmlns:a16="http://schemas.microsoft.com/office/drawing/2014/main" id="{9575325D-1C53-F76D-13D4-128C65F57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3">
            <a:extLst>
              <a:ext uri="{FF2B5EF4-FFF2-40B4-BE49-F238E27FC236}">
                <a16:creationId xmlns:a16="http://schemas.microsoft.com/office/drawing/2014/main" id="{4EF00885-A370-AA3B-216C-75AEBED4C55D}"/>
              </a:ext>
            </a:extLst>
          </p:cNvPr>
          <p:cNvSpPr txBox="1"/>
          <p:nvPr/>
        </p:nvSpPr>
        <p:spPr>
          <a:xfrm>
            <a:off x="964334" y="2209567"/>
            <a:ext cx="10263330" cy="1891287"/>
          </a:xfrm>
          <a:prstGeom prst="rect">
            <a:avLst/>
          </a:prstGeom>
          <a:noFill/>
        </p:spPr>
        <p:txBody>
          <a:bodyPr wrap="square" rtlCol="0">
            <a:spAutoFit/>
          </a:bodyPr>
          <a:lstStyle/>
          <a:p>
            <a:pPr>
              <a:lnSpc>
                <a:spcPct val="150000"/>
              </a:lnSpc>
            </a:pPr>
            <a:r>
              <a:rPr lang="en-US" sz="2000" b="1" dirty="0">
                <a:latin typeface="Alexandria"/>
              </a:rPr>
              <a:t>3.Macroeconomic Analysis</a:t>
            </a:r>
          </a:p>
          <a:p>
            <a:pPr>
              <a:lnSpc>
                <a:spcPct val="150000"/>
              </a:lnSpc>
            </a:pPr>
            <a:r>
              <a:rPr lang="en-US" sz="2000" dirty="0"/>
              <a:t>The consolidated indicators highlight a generally </a:t>
            </a:r>
            <a:r>
              <a:rPr lang="en-US" sz="2000" b="1" dirty="0"/>
              <a:t>supportive economic environment </a:t>
            </a:r>
            <a:r>
              <a:rPr lang="en-US" sz="2000" dirty="0"/>
              <a:t>for residential development, with strong growth and employment trends offset by rising inflation and interest rates, which may impact affordability and development costs.</a:t>
            </a:r>
            <a:endParaRPr lang="en-US" sz="2000" dirty="0">
              <a:latin typeface="Alexandria"/>
            </a:endParaRPr>
          </a:p>
        </p:txBody>
      </p:sp>
      <p:sp>
        <p:nvSpPr>
          <p:cNvPr id="3" name="TextBox 2">
            <a:extLst>
              <a:ext uri="{FF2B5EF4-FFF2-40B4-BE49-F238E27FC236}">
                <a16:creationId xmlns:a16="http://schemas.microsoft.com/office/drawing/2014/main" id="{7D5FC955-BFAB-0CCD-8574-B971B68C973A}"/>
              </a:ext>
            </a:extLst>
          </p:cNvPr>
          <p:cNvSpPr txBox="1"/>
          <p:nvPr/>
        </p:nvSpPr>
        <p:spPr>
          <a:xfrm>
            <a:off x="689639" y="1201296"/>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4" name="TextBox 2">
            <a:extLst>
              <a:ext uri="{FF2B5EF4-FFF2-40B4-BE49-F238E27FC236}">
                <a16:creationId xmlns:a16="http://schemas.microsoft.com/office/drawing/2014/main" id="{E5073B73-192B-9AEF-2F57-C9E63A319933}"/>
              </a:ext>
            </a:extLst>
          </p:cNvPr>
          <p:cNvSpPr txBox="1"/>
          <p:nvPr/>
        </p:nvSpPr>
        <p:spPr>
          <a:xfrm>
            <a:off x="7749460" y="1984998"/>
            <a:ext cx="3615552"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1: Market</a:t>
            </a:r>
          </a:p>
        </p:txBody>
      </p:sp>
      <p:pic>
        <p:nvPicPr>
          <p:cNvPr id="5" name="صورة 4">
            <a:extLst>
              <a:ext uri="{FF2B5EF4-FFF2-40B4-BE49-F238E27FC236}">
                <a16:creationId xmlns:a16="http://schemas.microsoft.com/office/drawing/2014/main" id="{C5E715F6-025E-C2F2-8EA2-2BC3BD289C0A}"/>
              </a:ext>
            </a:extLst>
          </p:cNvPr>
          <p:cNvPicPr>
            <a:picLocks noChangeAspect="1"/>
          </p:cNvPicPr>
          <p:nvPr/>
        </p:nvPicPr>
        <p:blipFill>
          <a:blip r:embed="rId3"/>
          <a:stretch>
            <a:fillRect/>
          </a:stretch>
        </p:blipFill>
        <p:spPr>
          <a:xfrm>
            <a:off x="4644230" y="4100854"/>
            <a:ext cx="2903538" cy="1891287"/>
          </a:xfrm>
          <a:prstGeom prst="rect">
            <a:avLst/>
          </a:prstGeom>
        </p:spPr>
      </p:pic>
    </p:spTree>
    <p:extLst>
      <p:ext uri="{BB962C8B-B14F-4D97-AF65-F5344CB8AC3E}">
        <p14:creationId xmlns:p14="http://schemas.microsoft.com/office/powerpoint/2010/main" val="1679447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048676" y="149795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جدول 1">
            <a:extLst>
              <a:ext uri="{FF2B5EF4-FFF2-40B4-BE49-F238E27FC236}">
                <a16:creationId xmlns:a16="http://schemas.microsoft.com/office/drawing/2014/main" id="{6ACA5CE2-2A7E-FBB8-2305-965D916B3D14}"/>
              </a:ext>
            </a:extLst>
          </p:cNvPr>
          <p:cNvGraphicFramePr>
            <a:graphicFrameLocks noGrp="1"/>
          </p:cNvGraphicFramePr>
          <p:nvPr>
            <p:extLst>
              <p:ext uri="{D42A27DB-BD31-4B8C-83A1-F6EECF244321}">
                <p14:modId xmlns:p14="http://schemas.microsoft.com/office/powerpoint/2010/main" val="4029263017"/>
              </p:ext>
            </p:extLst>
          </p:nvPr>
        </p:nvGraphicFramePr>
        <p:xfrm>
          <a:off x="1333001" y="2620342"/>
          <a:ext cx="8740390" cy="3173612"/>
        </p:xfrm>
        <a:graphic>
          <a:graphicData uri="http://schemas.openxmlformats.org/drawingml/2006/table">
            <a:tbl>
              <a:tblPr>
                <a:tableStyleId>{3B4B98B0-60AC-42C2-AFA5-B58CD77FA1E5}</a:tableStyleId>
              </a:tblPr>
              <a:tblGrid>
                <a:gridCol w="1748078">
                  <a:extLst>
                    <a:ext uri="{9D8B030D-6E8A-4147-A177-3AD203B41FA5}">
                      <a16:colId xmlns:a16="http://schemas.microsoft.com/office/drawing/2014/main" val="1597763530"/>
                    </a:ext>
                  </a:extLst>
                </a:gridCol>
                <a:gridCol w="1748078">
                  <a:extLst>
                    <a:ext uri="{9D8B030D-6E8A-4147-A177-3AD203B41FA5}">
                      <a16:colId xmlns:a16="http://schemas.microsoft.com/office/drawing/2014/main" val="3547566035"/>
                    </a:ext>
                  </a:extLst>
                </a:gridCol>
                <a:gridCol w="897086">
                  <a:extLst>
                    <a:ext uri="{9D8B030D-6E8A-4147-A177-3AD203B41FA5}">
                      <a16:colId xmlns:a16="http://schemas.microsoft.com/office/drawing/2014/main" val="1913249579"/>
                    </a:ext>
                  </a:extLst>
                </a:gridCol>
                <a:gridCol w="1274164">
                  <a:extLst>
                    <a:ext uri="{9D8B030D-6E8A-4147-A177-3AD203B41FA5}">
                      <a16:colId xmlns:a16="http://schemas.microsoft.com/office/drawing/2014/main" val="508089111"/>
                    </a:ext>
                  </a:extLst>
                </a:gridCol>
                <a:gridCol w="3072984">
                  <a:extLst>
                    <a:ext uri="{9D8B030D-6E8A-4147-A177-3AD203B41FA5}">
                      <a16:colId xmlns:a16="http://schemas.microsoft.com/office/drawing/2014/main" val="2167678936"/>
                    </a:ext>
                  </a:extLst>
                </a:gridCol>
              </a:tblGrid>
              <a:tr h="380742">
                <a:tc>
                  <a:txBody>
                    <a:bodyPr/>
                    <a:lstStyle/>
                    <a:p>
                      <a:pPr>
                        <a:buNone/>
                      </a:pPr>
                      <a:r>
                        <a:rPr lang="en-US" sz="1800" b="1" dirty="0"/>
                        <a:t>Indicator Category</a:t>
                      </a:r>
                    </a:p>
                  </a:txBody>
                  <a:tcPr marL="54392" marR="54392" marT="27196" marB="27196" anchor="ctr"/>
                </a:tc>
                <a:tc>
                  <a:txBody>
                    <a:bodyPr/>
                    <a:lstStyle/>
                    <a:p>
                      <a:pPr>
                        <a:buNone/>
                      </a:pPr>
                      <a:r>
                        <a:rPr lang="en-US" sz="1800" b="1" dirty="0"/>
                        <a:t>Indicator</a:t>
                      </a:r>
                    </a:p>
                  </a:txBody>
                  <a:tcPr marL="54392" marR="54392" marT="27196" marB="27196" anchor="ctr"/>
                </a:tc>
                <a:tc>
                  <a:txBody>
                    <a:bodyPr/>
                    <a:lstStyle/>
                    <a:p>
                      <a:pPr>
                        <a:buNone/>
                      </a:pPr>
                      <a:r>
                        <a:rPr lang="en-US" sz="1800" b="1" dirty="0"/>
                        <a:t>Value</a:t>
                      </a:r>
                    </a:p>
                  </a:txBody>
                  <a:tcPr marL="54392" marR="54392" marT="27196" marB="27196" anchor="ctr"/>
                </a:tc>
                <a:tc>
                  <a:txBody>
                    <a:bodyPr/>
                    <a:lstStyle/>
                    <a:p>
                      <a:pPr>
                        <a:buNone/>
                      </a:pPr>
                      <a:r>
                        <a:rPr lang="en-US" sz="1800" b="1" dirty="0"/>
                        <a:t>Trend</a:t>
                      </a:r>
                    </a:p>
                  </a:txBody>
                  <a:tcPr marL="54392" marR="54392" marT="27196" marB="27196" anchor="ctr"/>
                </a:tc>
                <a:tc>
                  <a:txBody>
                    <a:bodyPr/>
                    <a:lstStyle/>
                    <a:p>
                      <a:pPr>
                        <a:buNone/>
                      </a:pPr>
                      <a:r>
                        <a:rPr lang="en-US" sz="1800" b="1" dirty="0"/>
                        <a:t>Impact on Housing Market</a:t>
                      </a:r>
                    </a:p>
                  </a:txBody>
                  <a:tcPr marL="54392" marR="54392" marT="27196" marB="27196" anchor="ctr"/>
                </a:tc>
                <a:extLst>
                  <a:ext uri="{0D108BD9-81ED-4DB2-BD59-A6C34878D82A}">
                    <a16:rowId xmlns:a16="http://schemas.microsoft.com/office/drawing/2014/main" val="6126644"/>
                  </a:ext>
                </a:extLst>
              </a:tr>
              <a:tr h="543917">
                <a:tc>
                  <a:txBody>
                    <a:bodyPr/>
                    <a:lstStyle/>
                    <a:p>
                      <a:pPr>
                        <a:buNone/>
                      </a:pPr>
                      <a:r>
                        <a:rPr lang="en-US" sz="1800"/>
                        <a:t>Economic Growth</a:t>
                      </a:r>
                    </a:p>
                  </a:txBody>
                  <a:tcPr marL="54392" marR="54392" marT="27196" marB="27196" anchor="ctr"/>
                </a:tc>
                <a:tc>
                  <a:txBody>
                    <a:bodyPr/>
                    <a:lstStyle/>
                    <a:p>
                      <a:pPr>
                        <a:buNone/>
                      </a:pPr>
                      <a:r>
                        <a:rPr lang="en-US" sz="1800" dirty="0"/>
                        <a:t>GDP Growth</a:t>
                      </a:r>
                    </a:p>
                  </a:txBody>
                  <a:tcPr marL="54392" marR="54392" marT="27196" marB="27196" anchor="ctr"/>
                </a:tc>
                <a:tc>
                  <a:txBody>
                    <a:bodyPr/>
                    <a:lstStyle/>
                    <a:p>
                      <a:pPr>
                        <a:buNone/>
                      </a:pPr>
                      <a:r>
                        <a:rPr lang="en-US" sz="1800" dirty="0"/>
                        <a:t>3.2</a:t>
                      </a:r>
                      <a:r>
                        <a:rPr lang="ar-SY" sz="1800" dirty="0"/>
                        <a:t>%</a:t>
                      </a:r>
                    </a:p>
                  </a:txBody>
                  <a:tcPr marL="54392" marR="54392" marT="27196" marB="27196" anchor="ctr"/>
                </a:tc>
                <a:tc>
                  <a:txBody>
                    <a:bodyPr/>
                    <a:lstStyle/>
                    <a:p>
                      <a:pPr>
                        <a:buNone/>
                      </a:pPr>
                      <a:r>
                        <a:rPr lang="en-US" sz="1800" dirty="0"/>
                        <a:t>Increasing</a:t>
                      </a:r>
                    </a:p>
                  </a:txBody>
                  <a:tcPr marL="54392" marR="54392" marT="27196" marB="27196" anchor="ctr"/>
                </a:tc>
                <a:tc>
                  <a:txBody>
                    <a:bodyPr/>
                    <a:lstStyle/>
                    <a:p>
                      <a:pPr>
                        <a:buNone/>
                      </a:pPr>
                      <a:r>
                        <a:rPr lang="en-US" sz="1800" dirty="0"/>
                        <a:t>Supports housing demand and investment</a:t>
                      </a:r>
                    </a:p>
                  </a:txBody>
                  <a:tcPr marL="54392" marR="54392" marT="27196" marB="27196" anchor="ctr"/>
                </a:tc>
                <a:extLst>
                  <a:ext uri="{0D108BD9-81ED-4DB2-BD59-A6C34878D82A}">
                    <a16:rowId xmlns:a16="http://schemas.microsoft.com/office/drawing/2014/main" val="1156459254"/>
                  </a:ext>
                </a:extLst>
              </a:tr>
              <a:tr h="380742">
                <a:tc>
                  <a:txBody>
                    <a:bodyPr/>
                    <a:lstStyle/>
                    <a:p>
                      <a:pPr>
                        <a:buNone/>
                      </a:pPr>
                      <a:r>
                        <a:rPr lang="en-US" sz="1800"/>
                        <a:t>Labor Market</a:t>
                      </a:r>
                    </a:p>
                  </a:txBody>
                  <a:tcPr marL="54392" marR="54392" marT="27196" marB="27196" anchor="ctr"/>
                </a:tc>
                <a:tc>
                  <a:txBody>
                    <a:bodyPr/>
                    <a:lstStyle/>
                    <a:p>
                      <a:pPr>
                        <a:buNone/>
                      </a:pPr>
                      <a:r>
                        <a:rPr lang="en-US" sz="1800"/>
                        <a:t>Employment Growth</a:t>
                      </a:r>
                    </a:p>
                  </a:txBody>
                  <a:tcPr marL="54392" marR="54392" marT="27196" marB="27196" anchor="ctr"/>
                </a:tc>
                <a:tc>
                  <a:txBody>
                    <a:bodyPr/>
                    <a:lstStyle/>
                    <a:p>
                      <a:pPr>
                        <a:buNone/>
                      </a:pPr>
                      <a:r>
                        <a:rPr lang="en-US" sz="1800" dirty="0"/>
                        <a:t>2. 8 </a:t>
                      </a:r>
                      <a:r>
                        <a:rPr lang="ar-SY" sz="1800" dirty="0"/>
                        <a:t>%</a:t>
                      </a:r>
                    </a:p>
                  </a:txBody>
                  <a:tcPr marL="54392" marR="54392" marT="27196" marB="27196" anchor="ctr"/>
                </a:tc>
                <a:tc>
                  <a:txBody>
                    <a:bodyPr/>
                    <a:lstStyle/>
                    <a:p>
                      <a:pPr>
                        <a:buNone/>
                      </a:pPr>
                      <a:r>
                        <a:rPr lang="en-US" sz="1800" dirty="0"/>
                        <a:t>Positive</a:t>
                      </a:r>
                    </a:p>
                  </a:txBody>
                  <a:tcPr marL="54392" marR="54392" marT="27196" marB="27196" anchor="ctr"/>
                </a:tc>
                <a:tc>
                  <a:txBody>
                    <a:bodyPr/>
                    <a:lstStyle/>
                    <a:p>
                      <a:pPr>
                        <a:buNone/>
                      </a:pPr>
                      <a:r>
                        <a:rPr lang="en-US" sz="1800" dirty="0"/>
                        <a:t>Increases purchasing power</a:t>
                      </a:r>
                    </a:p>
                  </a:txBody>
                  <a:tcPr marL="54392" marR="54392" marT="27196" marB="27196" anchor="ctr"/>
                </a:tc>
                <a:extLst>
                  <a:ext uri="{0D108BD9-81ED-4DB2-BD59-A6C34878D82A}">
                    <a16:rowId xmlns:a16="http://schemas.microsoft.com/office/drawing/2014/main" val="740168176"/>
                  </a:ext>
                </a:extLst>
              </a:tr>
              <a:tr h="380742">
                <a:tc>
                  <a:txBody>
                    <a:bodyPr/>
                    <a:lstStyle/>
                    <a:p>
                      <a:pPr>
                        <a:buNone/>
                      </a:pPr>
                      <a:r>
                        <a:rPr lang="en-US" sz="1800"/>
                        <a:t>Labor Market</a:t>
                      </a:r>
                    </a:p>
                  </a:txBody>
                  <a:tcPr marL="54392" marR="54392" marT="27196" marB="27196" anchor="ctr"/>
                </a:tc>
                <a:tc>
                  <a:txBody>
                    <a:bodyPr/>
                    <a:lstStyle/>
                    <a:p>
                      <a:pPr>
                        <a:buNone/>
                      </a:pPr>
                      <a:r>
                        <a:rPr lang="en-US" sz="1800"/>
                        <a:t>Unemployment Rate</a:t>
                      </a:r>
                    </a:p>
                  </a:txBody>
                  <a:tcPr marL="54392" marR="54392" marT="27196" marB="27196" anchor="ctr"/>
                </a:tc>
                <a:tc>
                  <a:txBody>
                    <a:bodyPr/>
                    <a:lstStyle/>
                    <a:p>
                      <a:pPr>
                        <a:buNone/>
                      </a:pPr>
                      <a:r>
                        <a:rPr lang="en-US" sz="1800" dirty="0"/>
                        <a:t>6.5</a:t>
                      </a:r>
                      <a:r>
                        <a:rPr lang="ar-SY" sz="1800" dirty="0"/>
                        <a:t>%</a:t>
                      </a:r>
                    </a:p>
                  </a:txBody>
                  <a:tcPr marL="54392" marR="54392" marT="27196" marB="27196" anchor="ctr"/>
                </a:tc>
                <a:tc>
                  <a:txBody>
                    <a:bodyPr/>
                    <a:lstStyle/>
                    <a:p>
                      <a:pPr>
                        <a:buNone/>
                      </a:pPr>
                      <a:r>
                        <a:rPr lang="en-US" sz="1800"/>
                        <a:t>Decreasing</a:t>
                      </a:r>
                    </a:p>
                  </a:txBody>
                  <a:tcPr marL="54392" marR="54392" marT="27196" marB="27196" anchor="ctr"/>
                </a:tc>
                <a:tc>
                  <a:txBody>
                    <a:bodyPr/>
                    <a:lstStyle/>
                    <a:p>
                      <a:pPr>
                        <a:buNone/>
                      </a:pPr>
                      <a:r>
                        <a:rPr lang="en-US" sz="1800" dirty="0"/>
                        <a:t>Improves buyer confidence</a:t>
                      </a:r>
                    </a:p>
                  </a:txBody>
                  <a:tcPr marL="54392" marR="54392" marT="27196" marB="27196" anchor="ctr"/>
                </a:tc>
                <a:extLst>
                  <a:ext uri="{0D108BD9-81ED-4DB2-BD59-A6C34878D82A}">
                    <a16:rowId xmlns:a16="http://schemas.microsoft.com/office/drawing/2014/main" val="3056636862"/>
                  </a:ext>
                </a:extLst>
              </a:tr>
              <a:tr h="380742">
                <a:tc>
                  <a:txBody>
                    <a:bodyPr/>
                    <a:lstStyle/>
                    <a:p>
                      <a:pPr>
                        <a:buNone/>
                      </a:pPr>
                      <a:r>
                        <a:rPr lang="en-US" sz="1800"/>
                        <a:t>Price Stability</a:t>
                      </a:r>
                    </a:p>
                  </a:txBody>
                  <a:tcPr marL="54392" marR="54392" marT="27196" marB="27196" anchor="ctr"/>
                </a:tc>
                <a:tc>
                  <a:txBody>
                    <a:bodyPr/>
                    <a:lstStyle/>
                    <a:p>
                      <a:pPr>
                        <a:buNone/>
                      </a:pPr>
                      <a:r>
                        <a:rPr lang="en-US" sz="1800" dirty="0"/>
                        <a:t>Inflation Rate</a:t>
                      </a:r>
                    </a:p>
                  </a:txBody>
                  <a:tcPr marL="54392" marR="54392" marT="27196" marB="27196" anchor="ctr"/>
                </a:tc>
                <a:tc>
                  <a:txBody>
                    <a:bodyPr/>
                    <a:lstStyle/>
                    <a:p>
                      <a:pPr>
                        <a:buNone/>
                      </a:pPr>
                      <a:r>
                        <a:rPr lang="en-US" sz="1800" dirty="0"/>
                        <a:t>4.5</a:t>
                      </a:r>
                      <a:r>
                        <a:rPr lang="ar-SY" sz="1800" dirty="0"/>
                        <a:t>%</a:t>
                      </a:r>
                    </a:p>
                  </a:txBody>
                  <a:tcPr marL="54392" marR="54392" marT="27196" marB="27196" anchor="ctr"/>
                </a:tc>
                <a:tc>
                  <a:txBody>
                    <a:bodyPr/>
                    <a:lstStyle/>
                    <a:p>
                      <a:pPr>
                        <a:buNone/>
                      </a:pPr>
                      <a:r>
                        <a:rPr lang="en-US" sz="1800"/>
                        <a:t>Rising</a:t>
                      </a:r>
                    </a:p>
                  </a:txBody>
                  <a:tcPr marL="54392" marR="54392" marT="27196" marB="27196" anchor="ctr"/>
                </a:tc>
                <a:tc>
                  <a:txBody>
                    <a:bodyPr/>
                    <a:lstStyle/>
                    <a:p>
                      <a:pPr>
                        <a:buNone/>
                      </a:pPr>
                      <a:r>
                        <a:rPr lang="en-US" sz="1800" dirty="0"/>
                        <a:t>Increases construction costs</a:t>
                      </a:r>
                    </a:p>
                  </a:txBody>
                  <a:tcPr marL="54392" marR="54392" marT="27196" marB="27196" anchor="ctr"/>
                </a:tc>
                <a:extLst>
                  <a:ext uri="{0D108BD9-81ED-4DB2-BD59-A6C34878D82A}">
                    <a16:rowId xmlns:a16="http://schemas.microsoft.com/office/drawing/2014/main" val="468680104"/>
                  </a:ext>
                </a:extLst>
              </a:tr>
              <a:tr h="380742">
                <a:tc>
                  <a:txBody>
                    <a:bodyPr/>
                    <a:lstStyle/>
                    <a:p>
                      <a:pPr>
                        <a:buNone/>
                      </a:pPr>
                      <a:r>
                        <a:rPr lang="en-US" sz="1800"/>
                        <a:t>Financial Market</a:t>
                      </a:r>
                    </a:p>
                  </a:txBody>
                  <a:tcPr marL="54392" marR="54392" marT="27196" marB="27196" anchor="ctr"/>
                </a:tc>
                <a:tc>
                  <a:txBody>
                    <a:bodyPr/>
                    <a:lstStyle/>
                    <a:p>
                      <a:pPr>
                        <a:buNone/>
                      </a:pPr>
                      <a:r>
                        <a:rPr lang="en-US" sz="1800"/>
                        <a:t>Interest Rate</a:t>
                      </a:r>
                    </a:p>
                  </a:txBody>
                  <a:tcPr marL="54392" marR="54392" marT="27196" marB="27196" anchor="ctr"/>
                </a:tc>
                <a:tc>
                  <a:txBody>
                    <a:bodyPr/>
                    <a:lstStyle/>
                    <a:p>
                      <a:pPr>
                        <a:buNone/>
                      </a:pPr>
                      <a:r>
                        <a:rPr lang="en-US" sz="1800" dirty="0"/>
                        <a:t>5.5</a:t>
                      </a:r>
                      <a:r>
                        <a:rPr lang="ar-SY" sz="1800" dirty="0"/>
                        <a:t>%</a:t>
                      </a:r>
                    </a:p>
                  </a:txBody>
                  <a:tcPr marL="54392" marR="54392" marT="27196" marB="27196" anchor="ctr"/>
                </a:tc>
                <a:tc>
                  <a:txBody>
                    <a:bodyPr/>
                    <a:lstStyle/>
                    <a:p>
                      <a:pPr>
                        <a:buNone/>
                      </a:pPr>
                      <a:r>
                        <a:rPr lang="en-US" sz="1800"/>
                        <a:t>Rising</a:t>
                      </a:r>
                    </a:p>
                  </a:txBody>
                  <a:tcPr marL="54392" marR="54392" marT="27196" marB="27196" anchor="ctr"/>
                </a:tc>
                <a:tc>
                  <a:txBody>
                    <a:bodyPr/>
                    <a:lstStyle/>
                    <a:p>
                      <a:pPr>
                        <a:buNone/>
                      </a:pPr>
                      <a:r>
                        <a:rPr lang="en-US" sz="1800" dirty="0"/>
                        <a:t>Reduces mortgage affordability</a:t>
                      </a:r>
                    </a:p>
                  </a:txBody>
                  <a:tcPr marL="54392" marR="54392" marT="27196" marB="27196" anchor="ctr"/>
                </a:tc>
                <a:extLst>
                  <a:ext uri="{0D108BD9-81ED-4DB2-BD59-A6C34878D82A}">
                    <a16:rowId xmlns:a16="http://schemas.microsoft.com/office/drawing/2014/main" val="275772399"/>
                  </a:ext>
                </a:extLst>
              </a:tr>
            </a:tbl>
          </a:graphicData>
        </a:graphic>
      </p:graphicFrame>
      <p:sp>
        <p:nvSpPr>
          <p:cNvPr id="3" name="TextBox 2">
            <a:extLst>
              <a:ext uri="{FF2B5EF4-FFF2-40B4-BE49-F238E27FC236}">
                <a16:creationId xmlns:a16="http://schemas.microsoft.com/office/drawing/2014/main" id="{852477A8-9CF3-04D8-FE49-41C9D3A7B229}"/>
              </a:ext>
            </a:extLst>
          </p:cNvPr>
          <p:cNvSpPr txBox="1"/>
          <p:nvPr/>
        </p:nvSpPr>
        <p:spPr>
          <a:xfrm>
            <a:off x="1048676" y="922962"/>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8" name="TextBox 2">
            <a:extLst>
              <a:ext uri="{FF2B5EF4-FFF2-40B4-BE49-F238E27FC236}">
                <a16:creationId xmlns:a16="http://schemas.microsoft.com/office/drawing/2014/main" id="{7D746927-4332-7162-2224-BEC3A02419FC}"/>
              </a:ext>
            </a:extLst>
          </p:cNvPr>
          <p:cNvSpPr txBox="1"/>
          <p:nvPr/>
        </p:nvSpPr>
        <p:spPr>
          <a:xfrm>
            <a:off x="1216886" y="1822525"/>
            <a:ext cx="8376819" cy="523220"/>
          </a:xfrm>
          <a:prstGeom prst="rect">
            <a:avLst/>
          </a:prstGeom>
          <a:noFill/>
        </p:spPr>
        <p:txBody>
          <a:bodyPr wrap="square" rtlCol="0">
            <a:spAutoFit/>
          </a:bodyPr>
          <a:lstStyle/>
          <a:p>
            <a:r>
              <a:rPr lang="en-US" sz="2800" dirty="0"/>
              <a:t>Key Economic Indicators</a:t>
            </a:r>
            <a:endParaRPr lang="en-US" sz="2800" dirty="0">
              <a:latin typeface="Alexandria"/>
            </a:endParaRPr>
          </a:p>
        </p:txBody>
      </p:sp>
      <p:sp>
        <p:nvSpPr>
          <p:cNvPr id="4" name="TextBox 2">
            <a:extLst>
              <a:ext uri="{FF2B5EF4-FFF2-40B4-BE49-F238E27FC236}">
                <a16:creationId xmlns:a16="http://schemas.microsoft.com/office/drawing/2014/main" id="{E374BA5A-3023-E924-C959-BC185B9F7246}"/>
              </a:ext>
            </a:extLst>
          </p:cNvPr>
          <p:cNvSpPr txBox="1"/>
          <p:nvPr/>
        </p:nvSpPr>
        <p:spPr>
          <a:xfrm>
            <a:off x="6778874" y="1811192"/>
            <a:ext cx="3615552"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1: Market</a:t>
            </a:r>
          </a:p>
        </p:txBody>
      </p:sp>
    </p:spTree>
    <p:extLst>
      <p:ext uri="{BB962C8B-B14F-4D97-AF65-F5344CB8AC3E}">
        <p14:creationId xmlns:p14="http://schemas.microsoft.com/office/powerpoint/2010/main" val="41613487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7A88C-FA64-6DE5-B0A6-D92918C03C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5FD760-89D8-1C6E-CAFB-0113147295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8CFAD68-22A1-3D75-AE66-2836ECDE5A8D}"/>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729B6BC-7F81-BAF7-1AE2-6CB1F29BE5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4591FE7F-62FA-2600-C548-2BE262E3C1CF}"/>
              </a:ext>
            </a:extLst>
          </p:cNvPr>
          <p:cNvSpPr txBox="1"/>
          <p:nvPr/>
        </p:nvSpPr>
        <p:spPr>
          <a:xfrm>
            <a:off x="1204498" y="1875192"/>
            <a:ext cx="9034105" cy="3170099"/>
          </a:xfrm>
          <a:prstGeom prst="rect">
            <a:avLst/>
          </a:prstGeom>
          <a:noFill/>
        </p:spPr>
        <p:txBody>
          <a:bodyPr wrap="square" rtlCol="0">
            <a:spAutoFit/>
          </a:bodyPr>
          <a:lstStyle/>
          <a:p>
            <a:r>
              <a:rPr lang="en-US" sz="2000" b="1" dirty="0">
                <a:latin typeface="Alexandria"/>
              </a:rPr>
              <a:t>4. Demographic Profile</a:t>
            </a:r>
          </a:p>
          <a:p>
            <a:endParaRPr lang="en-US" sz="2000" b="1" dirty="0">
              <a:latin typeface="Alexandria"/>
            </a:endParaRPr>
          </a:p>
          <a:p>
            <a:r>
              <a:rPr lang="en-US" sz="2000" dirty="0">
                <a:latin typeface="Alexandria"/>
              </a:rPr>
              <a:t> Demographic factors such as population growth, household formation, income levels, age distribution, and migration patterns directly influence the type, size, and pricing of residential units.</a:t>
            </a:r>
          </a:p>
          <a:p>
            <a:endParaRPr lang="en-US" sz="2000" dirty="0">
              <a:latin typeface="Alexandria"/>
            </a:endParaRPr>
          </a:p>
          <a:p>
            <a:r>
              <a:rPr lang="en-US" sz="2000" dirty="0">
                <a:latin typeface="Alexandria"/>
              </a:rPr>
              <a:t>The subject market demonstrates </a:t>
            </a:r>
            <a:r>
              <a:rPr lang="en-US" sz="2000" b="1" dirty="0">
                <a:latin typeface="Alexandria"/>
              </a:rPr>
              <a:t>positive demographic fundamentals</a:t>
            </a:r>
            <a:r>
              <a:rPr lang="en-US" sz="2000" dirty="0">
                <a:latin typeface="Alexandria"/>
              </a:rPr>
              <a:t>, driven by steady population growth, increasing household formation, and ongoing urban migration trends. These factors collectively support sustained demand for residential housing, particularly in the mid-income segment.</a:t>
            </a:r>
          </a:p>
        </p:txBody>
      </p:sp>
      <p:sp>
        <p:nvSpPr>
          <p:cNvPr id="6" name="TextBox 2">
            <a:extLst>
              <a:ext uri="{FF2B5EF4-FFF2-40B4-BE49-F238E27FC236}">
                <a16:creationId xmlns:a16="http://schemas.microsoft.com/office/drawing/2014/main" id="{455FA96A-D53B-06FB-2A21-DF298B7F00F2}"/>
              </a:ext>
            </a:extLst>
          </p:cNvPr>
          <p:cNvSpPr txBox="1"/>
          <p:nvPr/>
        </p:nvSpPr>
        <p:spPr>
          <a:xfrm>
            <a:off x="1048676" y="974554"/>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2" name="TextBox 2">
            <a:extLst>
              <a:ext uri="{FF2B5EF4-FFF2-40B4-BE49-F238E27FC236}">
                <a16:creationId xmlns:a16="http://schemas.microsoft.com/office/drawing/2014/main" id="{F109621D-678C-F6B0-B25B-A1941E9A36D3}"/>
              </a:ext>
            </a:extLst>
          </p:cNvPr>
          <p:cNvSpPr txBox="1"/>
          <p:nvPr/>
        </p:nvSpPr>
        <p:spPr>
          <a:xfrm>
            <a:off x="6700963" y="1720951"/>
            <a:ext cx="3615552" cy="671851"/>
          </a:xfrm>
          <a:prstGeom prst="rect">
            <a:avLst/>
          </a:prstGeom>
          <a:solidFill>
            <a:schemeClr val="accent2">
              <a:lumMod val="20000"/>
              <a:lumOff val="80000"/>
            </a:schemeClr>
          </a:solidFill>
        </p:spPr>
        <p:txBody>
          <a:bodyPr wrap="square" rtlCol="0">
            <a:spAutoFit/>
          </a:bodyPr>
          <a:lstStyle/>
          <a:p>
            <a:pPr algn="ctr">
              <a:lnSpc>
                <a:spcPct val="150000"/>
              </a:lnSpc>
            </a:pPr>
            <a:r>
              <a:rPr lang="en-US" sz="2800" dirty="0">
                <a:solidFill>
                  <a:srgbClr val="FF0000"/>
                </a:solidFill>
              </a:rPr>
              <a:t>Part 1: Market</a:t>
            </a:r>
          </a:p>
        </p:txBody>
      </p:sp>
    </p:spTree>
    <p:extLst>
      <p:ext uri="{BB962C8B-B14F-4D97-AF65-F5344CB8AC3E}">
        <p14:creationId xmlns:p14="http://schemas.microsoft.com/office/powerpoint/2010/main" val="11895329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257561" y="174336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Case Study 1: Mid-Rise Residential Development</a:t>
            </a:r>
          </a:p>
          <a:p>
            <a:r>
              <a:rPr lang="en-US" dirty="0"/>
              <a:t>Project Summary:</a:t>
            </a:r>
          </a:p>
          <a:p>
            <a:r>
              <a:rPr lang="en-US" dirty="0"/>
              <a:t>60 units</a:t>
            </a:r>
          </a:p>
          <a:p>
            <a:r>
              <a:rPr lang="en-US" dirty="0"/>
              <a:t>3-year development</a:t>
            </a:r>
          </a:p>
          <a:p>
            <a:r>
              <a:rPr lang="en-US" dirty="0"/>
              <a:t>Total cost: $8 million</a:t>
            </a:r>
          </a:p>
          <a:p>
            <a:r>
              <a:rPr lang="en-US" dirty="0"/>
              <a:t>Expected sales: $10.5 million</a:t>
            </a:r>
          </a:p>
          <a:p>
            <a:r>
              <a:rPr lang="en-US" dirty="0"/>
              <a:t>IRR = 16%</a:t>
            </a:r>
            <a:br>
              <a:rPr lang="en-US" dirty="0"/>
            </a:br>
            <a:r>
              <a:rPr lang="en-US" dirty="0"/>
              <a:t>Required return = 15%</a:t>
            </a:r>
          </a:p>
          <a:p>
            <a:r>
              <a:rPr lang="en-US" dirty="0"/>
              <a:t>However, sensitivity analysis shows:</a:t>
            </a:r>
          </a:p>
          <a:p>
            <a:r>
              <a:rPr lang="en-US" dirty="0"/>
              <a:t>8% price drop → IRR falls to 11%</a:t>
            </a:r>
          </a:p>
          <a:p>
            <a:r>
              <a:rPr lang="en-US" dirty="0"/>
              <a:t>Conclusion:</a:t>
            </a:r>
            <a:br>
              <a:rPr lang="en-US" dirty="0"/>
            </a:br>
            <a:r>
              <a:rPr lang="en-US" dirty="0"/>
              <a:t>Project is feasible but highly sensitive to price fluctuations.</a:t>
            </a:r>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
            <a:extLst>
              <a:ext uri="{FF2B5EF4-FFF2-40B4-BE49-F238E27FC236}">
                <a16:creationId xmlns:a16="http://schemas.microsoft.com/office/drawing/2014/main" id="{EBDC10CF-155E-152B-413C-ADCC5007D069}"/>
              </a:ext>
            </a:extLst>
          </p:cNvPr>
          <p:cNvSpPr txBox="1"/>
          <p:nvPr/>
        </p:nvSpPr>
        <p:spPr>
          <a:xfrm>
            <a:off x="1401514" y="1204092"/>
            <a:ext cx="4334019" cy="523220"/>
          </a:xfrm>
          <a:prstGeom prst="rect">
            <a:avLst/>
          </a:prstGeom>
          <a:noFill/>
        </p:spPr>
        <p:txBody>
          <a:bodyPr wrap="square" rtlCol="0">
            <a:spAutoFit/>
          </a:bodyPr>
          <a:lstStyle/>
          <a:p>
            <a:r>
              <a:rPr lang="en-US" sz="2800" dirty="0"/>
              <a:t>Key Demographic Indicators</a:t>
            </a:r>
            <a:endParaRPr lang="en-US" sz="2800" dirty="0">
              <a:latin typeface="Alexandria"/>
            </a:endParaRPr>
          </a:p>
        </p:txBody>
      </p:sp>
      <p:graphicFrame>
        <p:nvGraphicFramePr>
          <p:cNvPr id="2" name="جدول 1">
            <a:extLst>
              <a:ext uri="{FF2B5EF4-FFF2-40B4-BE49-F238E27FC236}">
                <a16:creationId xmlns:a16="http://schemas.microsoft.com/office/drawing/2014/main" id="{FE94A915-E812-D4DC-5256-9DE13666B753}"/>
              </a:ext>
            </a:extLst>
          </p:cNvPr>
          <p:cNvGraphicFramePr>
            <a:graphicFrameLocks noGrp="1"/>
          </p:cNvGraphicFramePr>
          <p:nvPr>
            <p:extLst>
              <p:ext uri="{D42A27DB-BD31-4B8C-83A1-F6EECF244321}">
                <p14:modId xmlns:p14="http://schemas.microsoft.com/office/powerpoint/2010/main" val="3336574036"/>
              </p:ext>
            </p:extLst>
          </p:nvPr>
        </p:nvGraphicFramePr>
        <p:xfrm>
          <a:off x="1333001" y="1916608"/>
          <a:ext cx="9201796" cy="3941122"/>
        </p:xfrm>
        <a:graphic>
          <a:graphicData uri="http://schemas.openxmlformats.org/drawingml/2006/table">
            <a:tbl>
              <a:tblPr>
                <a:tableStyleId>{5FD0F851-EC5A-4D38-B0AD-8093EC10F338}</a:tableStyleId>
              </a:tblPr>
              <a:tblGrid>
                <a:gridCol w="1840359">
                  <a:extLst>
                    <a:ext uri="{9D8B030D-6E8A-4147-A177-3AD203B41FA5}">
                      <a16:colId xmlns:a16="http://schemas.microsoft.com/office/drawing/2014/main" val="2971926866"/>
                    </a:ext>
                  </a:extLst>
                </a:gridCol>
                <a:gridCol w="1840359">
                  <a:extLst>
                    <a:ext uri="{9D8B030D-6E8A-4147-A177-3AD203B41FA5}">
                      <a16:colId xmlns:a16="http://schemas.microsoft.com/office/drawing/2014/main" val="2849062984"/>
                    </a:ext>
                  </a:extLst>
                </a:gridCol>
                <a:gridCol w="1840359">
                  <a:extLst>
                    <a:ext uri="{9D8B030D-6E8A-4147-A177-3AD203B41FA5}">
                      <a16:colId xmlns:a16="http://schemas.microsoft.com/office/drawing/2014/main" val="355180472"/>
                    </a:ext>
                  </a:extLst>
                </a:gridCol>
                <a:gridCol w="1067936">
                  <a:extLst>
                    <a:ext uri="{9D8B030D-6E8A-4147-A177-3AD203B41FA5}">
                      <a16:colId xmlns:a16="http://schemas.microsoft.com/office/drawing/2014/main" val="2960576340"/>
                    </a:ext>
                  </a:extLst>
                </a:gridCol>
                <a:gridCol w="2612783">
                  <a:extLst>
                    <a:ext uri="{9D8B030D-6E8A-4147-A177-3AD203B41FA5}">
                      <a16:colId xmlns:a16="http://schemas.microsoft.com/office/drawing/2014/main" val="3610797453"/>
                    </a:ext>
                  </a:extLst>
                </a:gridCol>
              </a:tblGrid>
              <a:tr h="483482">
                <a:tc>
                  <a:txBody>
                    <a:bodyPr/>
                    <a:lstStyle/>
                    <a:p>
                      <a:pPr>
                        <a:buNone/>
                      </a:pPr>
                      <a:r>
                        <a:rPr lang="en-US" sz="1600" b="1" dirty="0"/>
                        <a:t>Indicator Category</a:t>
                      </a:r>
                    </a:p>
                  </a:txBody>
                  <a:tcPr marL="69069" marR="69069" marT="34534" marB="34534" anchor="ctr"/>
                </a:tc>
                <a:tc>
                  <a:txBody>
                    <a:bodyPr/>
                    <a:lstStyle/>
                    <a:p>
                      <a:pPr>
                        <a:buNone/>
                      </a:pPr>
                      <a:r>
                        <a:rPr lang="en-US" sz="1600" b="1" dirty="0"/>
                        <a:t>Indicator</a:t>
                      </a:r>
                    </a:p>
                  </a:txBody>
                  <a:tcPr marL="69069" marR="69069" marT="34534" marB="34534" anchor="ctr"/>
                </a:tc>
                <a:tc>
                  <a:txBody>
                    <a:bodyPr/>
                    <a:lstStyle/>
                    <a:p>
                      <a:pPr>
                        <a:buNone/>
                      </a:pPr>
                      <a:r>
                        <a:rPr lang="en-US" sz="1600" b="1" dirty="0"/>
                        <a:t>Value</a:t>
                      </a:r>
                    </a:p>
                  </a:txBody>
                  <a:tcPr marL="69069" marR="69069" marT="34534" marB="34534" anchor="ctr"/>
                </a:tc>
                <a:tc>
                  <a:txBody>
                    <a:bodyPr/>
                    <a:lstStyle/>
                    <a:p>
                      <a:pPr>
                        <a:buNone/>
                      </a:pPr>
                      <a:r>
                        <a:rPr lang="en-US" sz="1600" b="1" dirty="0"/>
                        <a:t>Trend</a:t>
                      </a:r>
                    </a:p>
                  </a:txBody>
                  <a:tcPr marL="69069" marR="69069" marT="34534" marB="34534" anchor="ctr"/>
                </a:tc>
                <a:tc>
                  <a:txBody>
                    <a:bodyPr/>
                    <a:lstStyle/>
                    <a:p>
                      <a:pPr>
                        <a:buNone/>
                      </a:pPr>
                      <a:r>
                        <a:rPr lang="en-US" sz="1600" b="1" dirty="0"/>
                        <a:t>Impact on Housing Market</a:t>
                      </a:r>
                    </a:p>
                  </a:txBody>
                  <a:tcPr marL="69069" marR="69069" marT="34534" marB="34534" anchor="ctr"/>
                </a:tc>
                <a:extLst>
                  <a:ext uri="{0D108BD9-81ED-4DB2-BD59-A6C34878D82A}">
                    <a16:rowId xmlns:a16="http://schemas.microsoft.com/office/drawing/2014/main" val="629051006"/>
                  </a:ext>
                </a:extLst>
              </a:tr>
              <a:tr h="483482">
                <a:tc>
                  <a:txBody>
                    <a:bodyPr/>
                    <a:lstStyle/>
                    <a:p>
                      <a:pPr>
                        <a:buNone/>
                      </a:pPr>
                      <a:r>
                        <a:rPr lang="en-US" sz="1600"/>
                        <a:t>Population</a:t>
                      </a:r>
                    </a:p>
                  </a:txBody>
                  <a:tcPr marL="69069" marR="69069" marT="34534" marB="34534" anchor="ctr"/>
                </a:tc>
                <a:tc>
                  <a:txBody>
                    <a:bodyPr/>
                    <a:lstStyle/>
                    <a:p>
                      <a:pPr>
                        <a:buNone/>
                      </a:pPr>
                      <a:r>
                        <a:rPr lang="en-US" sz="1600"/>
                        <a:t>Total Population</a:t>
                      </a:r>
                    </a:p>
                  </a:txBody>
                  <a:tcPr marL="69069" marR="69069" marT="34534" marB="34534" anchor="ctr"/>
                </a:tc>
                <a:tc>
                  <a:txBody>
                    <a:bodyPr/>
                    <a:lstStyle/>
                    <a:p>
                      <a:pPr>
                        <a:buNone/>
                      </a:pPr>
                      <a:r>
                        <a:rPr lang="en-US" sz="1600" dirty="0"/>
                        <a:t>1200000</a:t>
                      </a:r>
                      <a:endParaRPr lang="ar-SY" sz="1600" dirty="0"/>
                    </a:p>
                  </a:txBody>
                  <a:tcPr marL="69069" marR="69069" marT="34534" marB="34534" anchor="ctr"/>
                </a:tc>
                <a:tc>
                  <a:txBody>
                    <a:bodyPr/>
                    <a:lstStyle/>
                    <a:p>
                      <a:pPr>
                        <a:buNone/>
                      </a:pPr>
                      <a:r>
                        <a:rPr lang="en-US" sz="1600" dirty="0"/>
                        <a:t>Increasing</a:t>
                      </a:r>
                    </a:p>
                  </a:txBody>
                  <a:tcPr marL="69069" marR="69069" marT="34534" marB="34534" anchor="ctr"/>
                </a:tc>
                <a:tc>
                  <a:txBody>
                    <a:bodyPr/>
                    <a:lstStyle/>
                    <a:p>
                      <a:pPr>
                        <a:buNone/>
                      </a:pPr>
                      <a:r>
                        <a:rPr lang="en-US" sz="1600"/>
                        <a:t>Expands housing demand</a:t>
                      </a:r>
                    </a:p>
                  </a:txBody>
                  <a:tcPr marL="69069" marR="69069" marT="34534" marB="34534" anchor="ctr"/>
                </a:tc>
                <a:extLst>
                  <a:ext uri="{0D108BD9-81ED-4DB2-BD59-A6C34878D82A}">
                    <a16:rowId xmlns:a16="http://schemas.microsoft.com/office/drawing/2014/main" val="1824650361"/>
                  </a:ext>
                </a:extLst>
              </a:tr>
              <a:tr h="483482">
                <a:tc>
                  <a:txBody>
                    <a:bodyPr/>
                    <a:lstStyle/>
                    <a:p>
                      <a:pPr>
                        <a:buNone/>
                      </a:pPr>
                      <a:r>
                        <a:rPr lang="en-US" sz="1600"/>
                        <a:t>Population</a:t>
                      </a:r>
                    </a:p>
                  </a:txBody>
                  <a:tcPr marL="69069" marR="69069" marT="34534" marB="34534" anchor="ctr"/>
                </a:tc>
                <a:tc>
                  <a:txBody>
                    <a:bodyPr/>
                    <a:lstStyle/>
                    <a:p>
                      <a:pPr>
                        <a:buNone/>
                      </a:pPr>
                      <a:r>
                        <a:rPr lang="en-US" sz="1600" dirty="0"/>
                        <a:t>Growth Rate</a:t>
                      </a:r>
                    </a:p>
                  </a:txBody>
                  <a:tcPr marL="69069" marR="69069" marT="34534" marB="34534" anchor="ctr"/>
                </a:tc>
                <a:tc>
                  <a:txBody>
                    <a:bodyPr/>
                    <a:lstStyle/>
                    <a:p>
                      <a:pPr>
                        <a:buNone/>
                      </a:pPr>
                      <a:r>
                        <a:rPr lang="en-US" sz="1600"/>
                        <a:t>2.5% annually</a:t>
                      </a:r>
                    </a:p>
                  </a:txBody>
                  <a:tcPr marL="69069" marR="69069" marT="34534" marB="34534" anchor="ctr"/>
                </a:tc>
                <a:tc>
                  <a:txBody>
                    <a:bodyPr/>
                    <a:lstStyle/>
                    <a:p>
                      <a:pPr>
                        <a:buNone/>
                      </a:pPr>
                      <a:r>
                        <a:rPr lang="en-US" sz="1600" dirty="0"/>
                        <a:t>Strong</a:t>
                      </a:r>
                    </a:p>
                  </a:txBody>
                  <a:tcPr marL="69069" marR="69069" marT="34534" marB="34534" anchor="ctr"/>
                </a:tc>
                <a:tc>
                  <a:txBody>
                    <a:bodyPr/>
                    <a:lstStyle/>
                    <a:p>
                      <a:pPr>
                        <a:buNone/>
                      </a:pPr>
                      <a:r>
                        <a:rPr lang="en-US" sz="1600"/>
                        <a:t>Sustains long-term demand</a:t>
                      </a:r>
                    </a:p>
                  </a:txBody>
                  <a:tcPr marL="69069" marR="69069" marT="34534" marB="34534" anchor="ctr"/>
                </a:tc>
                <a:extLst>
                  <a:ext uri="{0D108BD9-81ED-4DB2-BD59-A6C34878D82A}">
                    <a16:rowId xmlns:a16="http://schemas.microsoft.com/office/drawing/2014/main" val="1347935794"/>
                  </a:ext>
                </a:extLst>
              </a:tr>
              <a:tr h="483482">
                <a:tc>
                  <a:txBody>
                    <a:bodyPr/>
                    <a:lstStyle/>
                    <a:p>
                      <a:pPr>
                        <a:buNone/>
                      </a:pPr>
                      <a:r>
                        <a:rPr lang="en-US" sz="1600"/>
                        <a:t>Households</a:t>
                      </a:r>
                    </a:p>
                  </a:txBody>
                  <a:tcPr marL="69069" marR="69069" marT="34534" marB="34534" anchor="ctr"/>
                </a:tc>
                <a:tc>
                  <a:txBody>
                    <a:bodyPr/>
                    <a:lstStyle/>
                    <a:p>
                      <a:pPr>
                        <a:buNone/>
                      </a:pPr>
                      <a:r>
                        <a:rPr lang="en-US" sz="1600"/>
                        <a:t>Household Formation</a:t>
                      </a:r>
                    </a:p>
                  </a:txBody>
                  <a:tcPr marL="69069" marR="69069" marT="34534" marB="34534" anchor="ctr"/>
                </a:tc>
                <a:tc>
                  <a:txBody>
                    <a:bodyPr/>
                    <a:lstStyle/>
                    <a:p>
                      <a:pPr>
                        <a:buNone/>
                      </a:pPr>
                      <a:r>
                        <a:rPr lang="en-US" sz="1600"/>
                        <a:t>4,800/year</a:t>
                      </a:r>
                    </a:p>
                  </a:txBody>
                  <a:tcPr marL="69069" marR="69069" marT="34534" marB="34534" anchor="ctr"/>
                </a:tc>
                <a:tc>
                  <a:txBody>
                    <a:bodyPr/>
                    <a:lstStyle/>
                    <a:p>
                      <a:pPr>
                        <a:buNone/>
                      </a:pPr>
                      <a:r>
                        <a:rPr lang="en-US" sz="1600"/>
                        <a:t>Increasing</a:t>
                      </a:r>
                    </a:p>
                  </a:txBody>
                  <a:tcPr marL="69069" marR="69069" marT="34534" marB="34534" anchor="ctr"/>
                </a:tc>
                <a:tc>
                  <a:txBody>
                    <a:bodyPr/>
                    <a:lstStyle/>
                    <a:p>
                      <a:pPr>
                        <a:buNone/>
                      </a:pPr>
                      <a:r>
                        <a:rPr lang="en-US" sz="1600" dirty="0"/>
                        <a:t>Drives new unit demand</a:t>
                      </a:r>
                    </a:p>
                  </a:txBody>
                  <a:tcPr marL="69069" marR="69069" marT="34534" marB="34534" anchor="ctr"/>
                </a:tc>
                <a:extLst>
                  <a:ext uri="{0D108BD9-81ED-4DB2-BD59-A6C34878D82A}">
                    <a16:rowId xmlns:a16="http://schemas.microsoft.com/office/drawing/2014/main" val="3325034437"/>
                  </a:ext>
                </a:extLst>
              </a:tr>
              <a:tr h="483482">
                <a:tc>
                  <a:txBody>
                    <a:bodyPr/>
                    <a:lstStyle/>
                    <a:p>
                      <a:pPr>
                        <a:buNone/>
                      </a:pPr>
                      <a:r>
                        <a:rPr lang="en-US" sz="1600"/>
                        <a:t>Income</a:t>
                      </a:r>
                    </a:p>
                  </a:txBody>
                  <a:tcPr marL="69069" marR="69069" marT="34534" marB="34534" anchor="ctr"/>
                </a:tc>
                <a:tc>
                  <a:txBody>
                    <a:bodyPr/>
                    <a:lstStyle/>
                    <a:p>
                      <a:pPr>
                        <a:buNone/>
                      </a:pPr>
                      <a:r>
                        <a:rPr lang="en-US" sz="1600" dirty="0"/>
                        <a:t>Annual income </a:t>
                      </a:r>
                      <a:endParaRPr lang="ar-SY" sz="1600" dirty="0"/>
                    </a:p>
                  </a:txBody>
                  <a:tcPr marL="69069" marR="69069" marT="34534" marB="34534" anchor="ctr"/>
                </a:tc>
                <a:tc>
                  <a:txBody>
                    <a:bodyPr/>
                    <a:lstStyle/>
                    <a:p>
                      <a:pPr>
                        <a:buNone/>
                      </a:pPr>
                      <a:r>
                        <a:rPr lang="ar-SY" sz="1600" dirty="0"/>
                        <a:t>$</a:t>
                      </a:r>
                      <a:r>
                        <a:rPr lang="en-US" sz="1600" dirty="0"/>
                        <a:t>25000</a:t>
                      </a:r>
                      <a:endParaRPr lang="ar-SY" sz="1600" dirty="0"/>
                    </a:p>
                  </a:txBody>
                  <a:tcPr marL="69069" marR="69069" marT="34534" marB="34534" anchor="ctr"/>
                </a:tc>
                <a:tc>
                  <a:txBody>
                    <a:bodyPr/>
                    <a:lstStyle/>
                    <a:p>
                      <a:pPr>
                        <a:buNone/>
                      </a:pPr>
                      <a:r>
                        <a:rPr lang="en-US" sz="1600"/>
                        <a:t>Moderate</a:t>
                      </a:r>
                    </a:p>
                  </a:txBody>
                  <a:tcPr marL="69069" marR="69069" marT="34534" marB="34534" anchor="ctr"/>
                </a:tc>
                <a:tc>
                  <a:txBody>
                    <a:bodyPr/>
                    <a:lstStyle/>
                    <a:p>
                      <a:pPr>
                        <a:buNone/>
                      </a:pPr>
                      <a:r>
                        <a:rPr lang="en-US" sz="1600" dirty="0"/>
                        <a:t>Determines affordability level</a:t>
                      </a:r>
                    </a:p>
                  </a:txBody>
                  <a:tcPr marL="69069" marR="69069" marT="34534" marB="34534" anchor="ctr"/>
                </a:tc>
                <a:extLst>
                  <a:ext uri="{0D108BD9-81ED-4DB2-BD59-A6C34878D82A}">
                    <a16:rowId xmlns:a16="http://schemas.microsoft.com/office/drawing/2014/main" val="1432923535"/>
                  </a:ext>
                </a:extLst>
              </a:tr>
              <a:tr h="483482">
                <a:tc>
                  <a:txBody>
                    <a:bodyPr/>
                    <a:lstStyle/>
                    <a:p>
                      <a:pPr>
                        <a:buNone/>
                      </a:pPr>
                      <a:r>
                        <a:rPr lang="en-US" sz="1600"/>
                        <a:t>Demographics</a:t>
                      </a:r>
                    </a:p>
                  </a:txBody>
                  <a:tcPr marL="69069" marR="69069" marT="34534" marB="34534" anchor="ctr"/>
                </a:tc>
                <a:tc>
                  <a:txBody>
                    <a:bodyPr/>
                    <a:lstStyle/>
                    <a:p>
                      <a:pPr>
                        <a:buNone/>
                      </a:pPr>
                      <a:r>
                        <a:rPr lang="en-US" sz="1600"/>
                        <a:t>Median Age</a:t>
                      </a:r>
                    </a:p>
                  </a:txBody>
                  <a:tcPr marL="69069" marR="69069" marT="34534" marB="34534" anchor="ctr"/>
                </a:tc>
                <a:tc>
                  <a:txBody>
                    <a:bodyPr/>
                    <a:lstStyle/>
                    <a:p>
                      <a:pPr>
                        <a:buNone/>
                      </a:pPr>
                      <a:r>
                        <a:rPr lang="en-US" sz="1600"/>
                        <a:t>32 years</a:t>
                      </a:r>
                    </a:p>
                  </a:txBody>
                  <a:tcPr marL="69069" marR="69069" marT="34534" marB="34534" anchor="ctr"/>
                </a:tc>
                <a:tc>
                  <a:txBody>
                    <a:bodyPr/>
                    <a:lstStyle/>
                    <a:p>
                      <a:pPr>
                        <a:buNone/>
                      </a:pPr>
                      <a:r>
                        <a:rPr lang="en-US" sz="1600"/>
                        <a:t>Young</a:t>
                      </a:r>
                    </a:p>
                  </a:txBody>
                  <a:tcPr marL="69069" marR="69069" marT="34534" marB="34534" anchor="ctr"/>
                </a:tc>
                <a:tc>
                  <a:txBody>
                    <a:bodyPr/>
                    <a:lstStyle/>
                    <a:p>
                      <a:pPr>
                        <a:buNone/>
                      </a:pPr>
                      <a:r>
                        <a:rPr lang="en-US" sz="1600" dirty="0"/>
                        <a:t>High demand for apartments</a:t>
                      </a:r>
                    </a:p>
                  </a:txBody>
                  <a:tcPr marL="69069" marR="69069" marT="34534" marB="34534" anchor="ctr"/>
                </a:tc>
                <a:extLst>
                  <a:ext uri="{0D108BD9-81ED-4DB2-BD59-A6C34878D82A}">
                    <a16:rowId xmlns:a16="http://schemas.microsoft.com/office/drawing/2014/main" val="313313578"/>
                  </a:ext>
                </a:extLst>
              </a:tr>
              <a:tr h="483482">
                <a:tc>
                  <a:txBody>
                    <a:bodyPr/>
                    <a:lstStyle/>
                    <a:p>
                      <a:pPr>
                        <a:buNone/>
                      </a:pPr>
                      <a:r>
                        <a:rPr lang="en-US" sz="1600" dirty="0"/>
                        <a:t>Demographics</a:t>
                      </a:r>
                    </a:p>
                  </a:txBody>
                  <a:tcPr marL="69069" marR="69069" marT="34534" marB="34534" anchor="ctr"/>
                </a:tc>
                <a:tc>
                  <a:txBody>
                    <a:bodyPr/>
                    <a:lstStyle/>
                    <a:p>
                      <a:pPr>
                        <a:buNone/>
                      </a:pPr>
                      <a:r>
                        <a:rPr lang="en-US" sz="1600" dirty="0"/>
                        <a:t>Household Size</a:t>
                      </a:r>
                    </a:p>
                  </a:txBody>
                  <a:tcPr marL="69069" marR="69069" marT="34534" marB="34534" anchor="ctr"/>
                </a:tc>
                <a:tc>
                  <a:txBody>
                    <a:bodyPr/>
                    <a:lstStyle/>
                    <a:p>
                      <a:pPr>
                        <a:buNone/>
                      </a:pPr>
                      <a:r>
                        <a:rPr lang="en-US" sz="1600" dirty="0"/>
                        <a:t>3.1 persons</a:t>
                      </a:r>
                    </a:p>
                  </a:txBody>
                  <a:tcPr marL="69069" marR="69069" marT="34534" marB="34534" anchor="ctr"/>
                </a:tc>
                <a:tc>
                  <a:txBody>
                    <a:bodyPr/>
                    <a:lstStyle/>
                    <a:p>
                      <a:pPr>
                        <a:buNone/>
                      </a:pPr>
                      <a:r>
                        <a:rPr lang="en-US" sz="1600" dirty="0"/>
                        <a:t>Stable</a:t>
                      </a:r>
                    </a:p>
                  </a:txBody>
                  <a:tcPr marL="69069" marR="69069" marT="34534" marB="34534" anchor="ctr"/>
                </a:tc>
                <a:tc>
                  <a:txBody>
                    <a:bodyPr/>
                    <a:lstStyle/>
                    <a:p>
                      <a:pPr>
                        <a:buNone/>
                      </a:pPr>
                      <a:r>
                        <a:rPr lang="en-US" sz="1600" dirty="0"/>
                        <a:t>Preference for 1–2BR units</a:t>
                      </a:r>
                    </a:p>
                  </a:txBody>
                  <a:tcPr marL="69069" marR="69069" marT="34534" marB="34534" anchor="ctr"/>
                </a:tc>
                <a:extLst>
                  <a:ext uri="{0D108BD9-81ED-4DB2-BD59-A6C34878D82A}">
                    <a16:rowId xmlns:a16="http://schemas.microsoft.com/office/drawing/2014/main" val="4133458164"/>
                  </a:ext>
                </a:extLst>
              </a:tr>
              <a:tr h="483482">
                <a:tc>
                  <a:txBody>
                    <a:bodyPr/>
                    <a:lstStyle/>
                    <a:p>
                      <a:pPr>
                        <a:buNone/>
                      </a:pPr>
                      <a:r>
                        <a:rPr lang="en-US" sz="1600"/>
                        <a:t>Migration</a:t>
                      </a:r>
                    </a:p>
                  </a:txBody>
                  <a:tcPr marL="69069" marR="69069" marT="34534" marB="34534" anchor="ctr"/>
                </a:tc>
                <a:tc>
                  <a:txBody>
                    <a:bodyPr/>
                    <a:lstStyle/>
                    <a:p>
                      <a:pPr>
                        <a:buNone/>
                      </a:pPr>
                      <a:r>
                        <a:rPr lang="en-US" sz="1600"/>
                        <a:t>Net Migration</a:t>
                      </a:r>
                    </a:p>
                  </a:txBody>
                  <a:tcPr marL="69069" marR="69069" marT="34534" marB="34534" anchor="ctr"/>
                </a:tc>
                <a:tc>
                  <a:txBody>
                    <a:bodyPr/>
                    <a:lstStyle/>
                    <a:p>
                      <a:pPr>
                        <a:buNone/>
                      </a:pPr>
                      <a:r>
                        <a:rPr lang="en-US" sz="1600"/>
                        <a:t>Positive</a:t>
                      </a:r>
                    </a:p>
                  </a:txBody>
                  <a:tcPr marL="69069" marR="69069" marT="34534" marB="34534" anchor="ctr"/>
                </a:tc>
                <a:tc>
                  <a:txBody>
                    <a:bodyPr/>
                    <a:lstStyle/>
                    <a:p>
                      <a:pPr>
                        <a:buNone/>
                      </a:pPr>
                      <a:r>
                        <a:rPr lang="en-US" sz="1600" dirty="0"/>
                        <a:t>Increasing</a:t>
                      </a:r>
                    </a:p>
                  </a:txBody>
                  <a:tcPr marL="69069" marR="69069" marT="34534" marB="34534" anchor="ctr"/>
                </a:tc>
                <a:tc>
                  <a:txBody>
                    <a:bodyPr/>
                    <a:lstStyle/>
                    <a:p>
                      <a:pPr>
                        <a:buNone/>
                      </a:pPr>
                      <a:r>
                        <a:rPr lang="en-US" sz="1600" dirty="0"/>
                        <a:t>Boosts urban demand</a:t>
                      </a:r>
                    </a:p>
                  </a:txBody>
                  <a:tcPr marL="69069" marR="69069" marT="34534" marB="34534" anchor="ctr"/>
                </a:tc>
                <a:extLst>
                  <a:ext uri="{0D108BD9-81ED-4DB2-BD59-A6C34878D82A}">
                    <a16:rowId xmlns:a16="http://schemas.microsoft.com/office/drawing/2014/main" val="1546834855"/>
                  </a:ext>
                </a:extLst>
              </a:tr>
            </a:tbl>
          </a:graphicData>
        </a:graphic>
      </p:graphicFrame>
      <p:sp>
        <p:nvSpPr>
          <p:cNvPr id="3" name="TextBox 2">
            <a:extLst>
              <a:ext uri="{FF2B5EF4-FFF2-40B4-BE49-F238E27FC236}">
                <a16:creationId xmlns:a16="http://schemas.microsoft.com/office/drawing/2014/main" id="{90C7FB99-0A2B-724E-B94B-B11D020548DB}"/>
              </a:ext>
            </a:extLst>
          </p:cNvPr>
          <p:cNvSpPr txBox="1"/>
          <p:nvPr/>
        </p:nvSpPr>
        <p:spPr>
          <a:xfrm>
            <a:off x="1333001" y="827023"/>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Tree>
    <p:extLst>
      <p:ext uri="{BB962C8B-B14F-4D97-AF65-F5344CB8AC3E}">
        <p14:creationId xmlns:p14="http://schemas.microsoft.com/office/powerpoint/2010/main" val="11608113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2D7BCC62-11E8-E527-4F59-B68D37058DA2}"/>
              </a:ext>
            </a:extLst>
          </p:cNvPr>
          <p:cNvSpPr txBox="1"/>
          <p:nvPr/>
        </p:nvSpPr>
        <p:spPr>
          <a:xfrm>
            <a:off x="986745" y="1970189"/>
            <a:ext cx="10218509" cy="3170099"/>
          </a:xfrm>
          <a:prstGeom prst="rect">
            <a:avLst/>
          </a:prstGeom>
          <a:solidFill>
            <a:schemeClr val="bg1"/>
          </a:solidFill>
        </p:spPr>
        <p:txBody>
          <a:bodyPr wrap="square" rtlCol="0">
            <a:spAutoFit/>
          </a:bodyPr>
          <a:lstStyle/>
          <a:p>
            <a:r>
              <a:rPr lang="en-US" sz="2000" b="1" dirty="0">
                <a:latin typeface="Alexandria"/>
              </a:rPr>
              <a:t>5. Market Area Definition</a:t>
            </a:r>
          </a:p>
          <a:p>
            <a:r>
              <a:rPr lang="en-US" sz="2000" dirty="0">
                <a:latin typeface="Alexandria"/>
              </a:rPr>
              <a:t>The market area represents the geographic zone from which the project will attract its primary buyers or tenants. It is typically segmented into primary, secondary, and tertiary zones based on proximity, accessibility, and market influence.</a:t>
            </a:r>
          </a:p>
          <a:p>
            <a:endParaRPr lang="en-US" sz="2000" dirty="0">
              <a:latin typeface="Alexandria"/>
            </a:endParaRPr>
          </a:p>
          <a:p>
            <a:r>
              <a:rPr lang="en-US" sz="2000" b="1" dirty="0">
                <a:solidFill>
                  <a:schemeClr val="accent2"/>
                </a:solidFill>
                <a:latin typeface="Alexandria"/>
              </a:rPr>
              <a:t>The subject project’s market area is defined based on :</a:t>
            </a:r>
          </a:p>
          <a:p>
            <a:pPr marL="342900" indent="-342900">
              <a:buFont typeface="Arial" panose="020B0604020202020204" pitchFamily="34" charset="0"/>
              <a:buChar char="•"/>
            </a:pPr>
            <a:r>
              <a:rPr lang="en-US" sz="2000" b="1" dirty="0">
                <a:solidFill>
                  <a:schemeClr val="accent2"/>
                </a:solidFill>
                <a:latin typeface="Alexandria"/>
              </a:rPr>
              <a:t>travel time</a:t>
            </a:r>
          </a:p>
          <a:p>
            <a:pPr marL="342900" indent="-342900">
              <a:buFont typeface="Arial" panose="020B0604020202020204" pitchFamily="34" charset="0"/>
              <a:buChar char="•"/>
            </a:pPr>
            <a:r>
              <a:rPr lang="en-US" sz="2000" b="1" dirty="0">
                <a:solidFill>
                  <a:schemeClr val="accent2"/>
                </a:solidFill>
                <a:latin typeface="Alexandria"/>
              </a:rPr>
              <a:t>Connectivity</a:t>
            </a:r>
          </a:p>
          <a:p>
            <a:pPr marL="342900" indent="-342900">
              <a:buFont typeface="Arial" panose="020B0604020202020204" pitchFamily="34" charset="0"/>
              <a:buChar char="•"/>
            </a:pPr>
            <a:r>
              <a:rPr lang="en-US" sz="2000" b="1" dirty="0">
                <a:solidFill>
                  <a:schemeClr val="accent2"/>
                </a:solidFill>
                <a:latin typeface="Alexandria"/>
              </a:rPr>
              <a:t> buyer behavior patterns </a:t>
            </a:r>
          </a:p>
          <a:p>
            <a:pPr marL="342900" indent="-342900">
              <a:buFont typeface="Arial" panose="020B0604020202020204" pitchFamily="34" charset="0"/>
              <a:buChar char="•"/>
            </a:pPr>
            <a:r>
              <a:rPr lang="en-US" sz="2000" b="1" dirty="0">
                <a:solidFill>
                  <a:schemeClr val="accent2"/>
                </a:solidFill>
                <a:latin typeface="Alexandria"/>
              </a:rPr>
              <a:t> administrative boundaries</a:t>
            </a:r>
          </a:p>
        </p:txBody>
      </p:sp>
      <p:sp>
        <p:nvSpPr>
          <p:cNvPr id="4" name="TextBox 2">
            <a:extLst>
              <a:ext uri="{FF2B5EF4-FFF2-40B4-BE49-F238E27FC236}">
                <a16:creationId xmlns:a16="http://schemas.microsoft.com/office/drawing/2014/main" id="{C29DD17C-8DA7-8238-42F5-BDC47C6ADC14}"/>
              </a:ext>
            </a:extLst>
          </p:cNvPr>
          <p:cNvSpPr txBox="1"/>
          <p:nvPr/>
        </p:nvSpPr>
        <p:spPr>
          <a:xfrm>
            <a:off x="617280" y="992181"/>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pic>
        <p:nvPicPr>
          <p:cNvPr id="3" name="صورة 2">
            <a:extLst>
              <a:ext uri="{FF2B5EF4-FFF2-40B4-BE49-F238E27FC236}">
                <a16:creationId xmlns:a16="http://schemas.microsoft.com/office/drawing/2014/main" id="{8EDF01D7-766A-448C-9FBC-7F0813285749}"/>
              </a:ext>
            </a:extLst>
          </p:cNvPr>
          <p:cNvPicPr>
            <a:picLocks noChangeAspect="1"/>
          </p:cNvPicPr>
          <p:nvPr/>
        </p:nvPicPr>
        <p:blipFill>
          <a:blip r:embed="rId3"/>
          <a:stretch>
            <a:fillRect/>
          </a:stretch>
        </p:blipFill>
        <p:spPr>
          <a:xfrm>
            <a:off x="7387695" y="3562114"/>
            <a:ext cx="2428875" cy="1885950"/>
          </a:xfrm>
          <a:prstGeom prst="rect">
            <a:avLst/>
          </a:prstGeom>
        </p:spPr>
      </p:pic>
      <p:sp>
        <p:nvSpPr>
          <p:cNvPr id="5" name="TextBox 2">
            <a:extLst>
              <a:ext uri="{FF2B5EF4-FFF2-40B4-BE49-F238E27FC236}">
                <a16:creationId xmlns:a16="http://schemas.microsoft.com/office/drawing/2014/main" id="{5902178A-CDA4-95C7-E348-5550DD0A70BE}"/>
              </a:ext>
            </a:extLst>
          </p:cNvPr>
          <p:cNvSpPr txBox="1"/>
          <p:nvPr/>
        </p:nvSpPr>
        <p:spPr>
          <a:xfrm>
            <a:off x="7814448" y="1775435"/>
            <a:ext cx="3615552"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1: Market</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38012" y="16608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Given that all 8 billion people on the planet must live somewhere, how do we organize ourselves?</a:t>
            </a: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مربع نص 8">
            <a:extLst>
              <a:ext uri="{FF2B5EF4-FFF2-40B4-BE49-F238E27FC236}">
                <a16:creationId xmlns:a16="http://schemas.microsoft.com/office/drawing/2014/main" id="{9B7044DF-04EB-651F-C2C5-8CB1A0C02694}"/>
              </a:ext>
            </a:extLst>
          </p:cNvPr>
          <p:cNvSpPr txBox="1"/>
          <p:nvPr/>
        </p:nvSpPr>
        <p:spPr>
          <a:xfrm>
            <a:off x="838200" y="2166446"/>
            <a:ext cx="7349698" cy="523220"/>
          </a:xfrm>
          <a:prstGeom prst="rect">
            <a:avLst/>
          </a:prstGeom>
          <a:noFill/>
        </p:spPr>
        <p:txBody>
          <a:bodyPr wrap="square">
            <a:spAutoFit/>
          </a:bodyPr>
          <a:lstStyle/>
          <a:p>
            <a:pPr lvl="0">
              <a:defRPr/>
            </a:pPr>
            <a:r>
              <a:rPr lang="en-US" sz="2800" dirty="0"/>
              <a:t>Market Area Structure</a:t>
            </a:r>
            <a:endParaRPr kumimoji="0" lang="en-US" sz="2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0" name="AutoShape 2" descr="What is Consumer Research? Definition, Methods and Examples">
            <a:extLst>
              <a:ext uri="{FF2B5EF4-FFF2-40B4-BE49-F238E27FC236}">
                <a16:creationId xmlns:a16="http://schemas.microsoft.com/office/drawing/2014/main" id="{196E4FF5-A256-6454-C5BB-3C66D7C0987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Y"/>
          </a:p>
        </p:txBody>
      </p:sp>
      <p:graphicFrame>
        <p:nvGraphicFramePr>
          <p:cNvPr id="2" name="جدول 1">
            <a:extLst>
              <a:ext uri="{FF2B5EF4-FFF2-40B4-BE49-F238E27FC236}">
                <a16:creationId xmlns:a16="http://schemas.microsoft.com/office/drawing/2014/main" id="{509AE5D9-1982-8A09-5192-8CF911BC74D8}"/>
              </a:ext>
            </a:extLst>
          </p:cNvPr>
          <p:cNvGraphicFramePr>
            <a:graphicFrameLocks noGrp="1"/>
          </p:cNvGraphicFramePr>
          <p:nvPr>
            <p:extLst>
              <p:ext uri="{D42A27DB-BD31-4B8C-83A1-F6EECF244321}">
                <p14:modId xmlns:p14="http://schemas.microsoft.com/office/powerpoint/2010/main" val="2198377043"/>
              </p:ext>
            </p:extLst>
          </p:nvPr>
        </p:nvGraphicFramePr>
        <p:xfrm>
          <a:off x="838200" y="2858294"/>
          <a:ext cx="9010340" cy="2560320"/>
        </p:xfrm>
        <a:graphic>
          <a:graphicData uri="http://schemas.openxmlformats.org/drawingml/2006/table">
            <a:tbl>
              <a:tblPr>
                <a:tableStyleId>{3B4B98B0-60AC-42C2-AFA5-B58CD77FA1E5}</a:tableStyleId>
              </a:tblPr>
              <a:tblGrid>
                <a:gridCol w="2252585">
                  <a:extLst>
                    <a:ext uri="{9D8B030D-6E8A-4147-A177-3AD203B41FA5}">
                      <a16:colId xmlns:a16="http://schemas.microsoft.com/office/drawing/2014/main" val="1324355454"/>
                    </a:ext>
                  </a:extLst>
                </a:gridCol>
                <a:gridCol w="2252585">
                  <a:extLst>
                    <a:ext uri="{9D8B030D-6E8A-4147-A177-3AD203B41FA5}">
                      <a16:colId xmlns:a16="http://schemas.microsoft.com/office/drawing/2014/main" val="3854910247"/>
                    </a:ext>
                  </a:extLst>
                </a:gridCol>
                <a:gridCol w="2252585">
                  <a:extLst>
                    <a:ext uri="{9D8B030D-6E8A-4147-A177-3AD203B41FA5}">
                      <a16:colId xmlns:a16="http://schemas.microsoft.com/office/drawing/2014/main" val="1923190278"/>
                    </a:ext>
                  </a:extLst>
                </a:gridCol>
                <a:gridCol w="2252585">
                  <a:extLst>
                    <a:ext uri="{9D8B030D-6E8A-4147-A177-3AD203B41FA5}">
                      <a16:colId xmlns:a16="http://schemas.microsoft.com/office/drawing/2014/main" val="2939949789"/>
                    </a:ext>
                  </a:extLst>
                </a:gridCol>
              </a:tblGrid>
              <a:tr h="0">
                <a:tc>
                  <a:txBody>
                    <a:bodyPr/>
                    <a:lstStyle/>
                    <a:p>
                      <a:pPr>
                        <a:buNone/>
                      </a:pPr>
                      <a:r>
                        <a:rPr lang="en-US" b="1" dirty="0"/>
                        <a:t>Market Zone</a:t>
                      </a:r>
                    </a:p>
                  </a:txBody>
                  <a:tcPr anchor="ctr"/>
                </a:tc>
                <a:tc>
                  <a:txBody>
                    <a:bodyPr/>
                    <a:lstStyle/>
                    <a:p>
                      <a:pPr>
                        <a:buNone/>
                      </a:pPr>
                      <a:r>
                        <a:rPr lang="en-US" b="1" dirty="0"/>
                        <a:t>Definition</a:t>
                      </a:r>
                    </a:p>
                  </a:txBody>
                  <a:tcPr anchor="ctr"/>
                </a:tc>
                <a:tc>
                  <a:txBody>
                    <a:bodyPr/>
                    <a:lstStyle/>
                    <a:p>
                      <a:pPr>
                        <a:buNone/>
                      </a:pPr>
                      <a:r>
                        <a:rPr lang="en-US" b="1" dirty="0"/>
                        <a:t>Distance / Travel Time</a:t>
                      </a:r>
                    </a:p>
                  </a:txBody>
                  <a:tcPr anchor="ctr"/>
                </a:tc>
                <a:tc>
                  <a:txBody>
                    <a:bodyPr/>
                    <a:lstStyle/>
                    <a:p>
                      <a:pPr>
                        <a:buNone/>
                      </a:pPr>
                      <a:r>
                        <a:rPr lang="en-US" b="1" dirty="0"/>
                        <a:t>Role in Demand</a:t>
                      </a:r>
                    </a:p>
                  </a:txBody>
                  <a:tcPr anchor="ctr"/>
                </a:tc>
                <a:extLst>
                  <a:ext uri="{0D108BD9-81ED-4DB2-BD59-A6C34878D82A}">
                    <a16:rowId xmlns:a16="http://schemas.microsoft.com/office/drawing/2014/main" val="755313558"/>
                  </a:ext>
                </a:extLst>
              </a:tr>
              <a:tr h="0">
                <a:tc>
                  <a:txBody>
                    <a:bodyPr/>
                    <a:lstStyle/>
                    <a:p>
                      <a:pPr>
                        <a:buNone/>
                      </a:pPr>
                      <a:r>
                        <a:rPr lang="en-US"/>
                        <a:t>Primary Market Area</a:t>
                      </a:r>
                    </a:p>
                  </a:txBody>
                  <a:tcPr anchor="ctr"/>
                </a:tc>
                <a:tc>
                  <a:txBody>
                    <a:bodyPr/>
                    <a:lstStyle/>
                    <a:p>
                      <a:pPr>
                        <a:buNone/>
                      </a:pPr>
                      <a:r>
                        <a:rPr lang="en-US" dirty="0"/>
                        <a:t>Core demand zone close to the project</a:t>
                      </a:r>
                    </a:p>
                  </a:txBody>
                  <a:tcPr anchor="ctr"/>
                </a:tc>
                <a:tc>
                  <a:txBody>
                    <a:bodyPr/>
                    <a:lstStyle/>
                    <a:p>
                      <a:pPr>
                        <a:buNone/>
                      </a:pPr>
                      <a:r>
                        <a:rPr lang="en-US"/>
                        <a:t>0–10 km / 10–20 min</a:t>
                      </a:r>
                    </a:p>
                  </a:txBody>
                  <a:tcPr anchor="ctr"/>
                </a:tc>
                <a:tc>
                  <a:txBody>
                    <a:bodyPr/>
                    <a:lstStyle/>
                    <a:p>
                      <a:pPr>
                        <a:buNone/>
                      </a:pPr>
                      <a:r>
                        <a:rPr lang="en-US"/>
                        <a:t>Main source of buyers (60–70%)</a:t>
                      </a:r>
                    </a:p>
                  </a:txBody>
                  <a:tcPr anchor="ctr"/>
                </a:tc>
                <a:extLst>
                  <a:ext uri="{0D108BD9-81ED-4DB2-BD59-A6C34878D82A}">
                    <a16:rowId xmlns:a16="http://schemas.microsoft.com/office/drawing/2014/main" val="3406594594"/>
                  </a:ext>
                </a:extLst>
              </a:tr>
              <a:tr h="0">
                <a:tc>
                  <a:txBody>
                    <a:bodyPr/>
                    <a:lstStyle/>
                    <a:p>
                      <a:pPr>
                        <a:buNone/>
                      </a:pPr>
                      <a:r>
                        <a:rPr lang="en-US"/>
                        <a:t>Secondary Market Area</a:t>
                      </a:r>
                    </a:p>
                  </a:txBody>
                  <a:tcPr anchor="ctr"/>
                </a:tc>
                <a:tc>
                  <a:txBody>
                    <a:bodyPr/>
                    <a:lstStyle/>
                    <a:p>
                      <a:pPr>
                        <a:buNone/>
                      </a:pPr>
                      <a:r>
                        <a:rPr lang="en-US"/>
                        <a:t>Surrounding supporting areas</a:t>
                      </a:r>
                    </a:p>
                  </a:txBody>
                  <a:tcPr anchor="ctr"/>
                </a:tc>
                <a:tc>
                  <a:txBody>
                    <a:bodyPr/>
                    <a:lstStyle/>
                    <a:p>
                      <a:pPr>
                        <a:buNone/>
                      </a:pPr>
                      <a:r>
                        <a:rPr lang="en-US"/>
                        <a:t>10–20 km / 20–35 min</a:t>
                      </a:r>
                    </a:p>
                  </a:txBody>
                  <a:tcPr anchor="ctr"/>
                </a:tc>
                <a:tc>
                  <a:txBody>
                    <a:bodyPr/>
                    <a:lstStyle/>
                    <a:p>
                      <a:pPr>
                        <a:buNone/>
                      </a:pPr>
                      <a:r>
                        <a:rPr lang="en-US"/>
                        <a:t>Additional demand (20–30%)</a:t>
                      </a:r>
                    </a:p>
                  </a:txBody>
                  <a:tcPr anchor="ctr"/>
                </a:tc>
                <a:extLst>
                  <a:ext uri="{0D108BD9-81ED-4DB2-BD59-A6C34878D82A}">
                    <a16:rowId xmlns:a16="http://schemas.microsoft.com/office/drawing/2014/main" val="2149694210"/>
                  </a:ext>
                </a:extLst>
              </a:tr>
              <a:tr h="0">
                <a:tc>
                  <a:txBody>
                    <a:bodyPr/>
                    <a:lstStyle/>
                    <a:p>
                      <a:pPr>
                        <a:buNone/>
                      </a:pPr>
                      <a:r>
                        <a:rPr lang="en-US"/>
                        <a:t>Tertiary Market Area</a:t>
                      </a:r>
                    </a:p>
                  </a:txBody>
                  <a:tcPr anchor="ctr"/>
                </a:tc>
                <a:tc>
                  <a:txBody>
                    <a:bodyPr/>
                    <a:lstStyle/>
                    <a:p>
                      <a:pPr>
                        <a:buNone/>
                      </a:pPr>
                      <a:r>
                        <a:rPr lang="en-US"/>
                        <a:t>Peripheral and suburban areas</a:t>
                      </a:r>
                    </a:p>
                  </a:txBody>
                  <a:tcPr anchor="ctr"/>
                </a:tc>
                <a:tc>
                  <a:txBody>
                    <a:bodyPr/>
                    <a:lstStyle/>
                    <a:p>
                      <a:pPr>
                        <a:buNone/>
                      </a:pPr>
                      <a:r>
                        <a:rPr lang="en-US"/>
                        <a:t>20–40 km / 35–60 min</a:t>
                      </a:r>
                    </a:p>
                  </a:txBody>
                  <a:tcPr anchor="ctr"/>
                </a:tc>
                <a:tc>
                  <a:txBody>
                    <a:bodyPr/>
                    <a:lstStyle/>
                    <a:p>
                      <a:pPr>
                        <a:buNone/>
                      </a:pPr>
                      <a:r>
                        <a:rPr lang="en-US" dirty="0"/>
                        <a:t>Limited demand (5–10%)</a:t>
                      </a:r>
                    </a:p>
                  </a:txBody>
                  <a:tcPr anchor="ctr"/>
                </a:tc>
                <a:extLst>
                  <a:ext uri="{0D108BD9-81ED-4DB2-BD59-A6C34878D82A}">
                    <a16:rowId xmlns:a16="http://schemas.microsoft.com/office/drawing/2014/main" val="1286880666"/>
                  </a:ext>
                </a:extLst>
              </a:tr>
            </a:tbl>
          </a:graphicData>
        </a:graphic>
      </p:graphicFrame>
      <p:sp>
        <p:nvSpPr>
          <p:cNvPr id="3" name="TextBox 2">
            <a:extLst>
              <a:ext uri="{FF2B5EF4-FFF2-40B4-BE49-F238E27FC236}">
                <a16:creationId xmlns:a16="http://schemas.microsoft.com/office/drawing/2014/main" id="{3E049E10-6010-B01F-5893-FD88DA03064D}"/>
              </a:ext>
            </a:extLst>
          </p:cNvPr>
          <p:cNvSpPr txBox="1"/>
          <p:nvPr/>
        </p:nvSpPr>
        <p:spPr>
          <a:xfrm>
            <a:off x="617280" y="992181"/>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4" name="TextBox 2">
            <a:extLst>
              <a:ext uri="{FF2B5EF4-FFF2-40B4-BE49-F238E27FC236}">
                <a16:creationId xmlns:a16="http://schemas.microsoft.com/office/drawing/2014/main" id="{D0AD5F31-67D3-9DA4-9154-50F5E33AE0E4}"/>
              </a:ext>
            </a:extLst>
          </p:cNvPr>
          <p:cNvSpPr txBox="1"/>
          <p:nvPr/>
        </p:nvSpPr>
        <p:spPr>
          <a:xfrm>
            <a:off x="6380122" y="1894565"/>
            <a:ext cx="3615552"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1: Market</a:t>
            </a:r>
          </a:p>
        </p:txBody>
      </p:sp>
    </p:spTree>
    <p:extLst>
      <p:ext uri="{BB962C8B-B14F-4D97-AF65-F5344CB8AC3E}">
        <p14:creationId xmlns:p14="http://schemas.microsoft.com/office/powerpoint/2010/main" val="12192043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7172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 Source                | % of Sessions |</a:t>
            </a:r>
          </a:p>
          <a:p>
            <a:pPr algn="ctr"/>
            <a:r>
              <a:rPr lang="en-US" dirty="0"/>
              <a:t>| --------------------- | ------------- |</a:t>
            </a:r>
          </a:p>
          <a:p>
            <a:pPr algn="ctr"/>
            <a:r>
              <a:rPr lang="en-US" dirty="0"/>
              <a:t>| Organic Search        | 41%           |</a:t>
            </a:r>
          </a:p>
          <a:p>
            <a:pPr algn="ctr"/>
            <a:r>
              <a:rPr lang="en-US" dirty="0"/>
              <a:t>| Paid Ads (Google Ads) | 27%           |</a:t>
            </a:r>
          </a:p>
          <a:p>
            <a:pPr algn="ctr"/>
            <a:r>
              <a:rPr lang="en-US" dirty="0"/>
              <a:t>| Social Media          | 18%           |</a:t>
            </a:r>
          </a:p>
          <a:p>
            <a:pPr algn="ctr"/>
            <a:r>
              <a:rPr lang="en-US" dirty="0"/>
              <a:t>| Direct                | 14%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3">
            <a:extLst>
              <a:ext uri="{FF2B5EF4-FFF2-40B4-BE49-F238E27FC236}">
                <a16:creationId xmlns:a16="http://schemas.microsoft.com/office/drawing/2014/main" id="{B87E7D9D-F0DF-501A-7E93-7E72D5C822B3}"/>
              </a:ext>
            </a:extLst>
          </p:cNvPr>
          <p:cNvSpPr txBox="1"/>
          <p:nvPr/>
        </p:nvSpPr>
        <p:spPr>
          <a:xfrm>
            <a:off x="762000" y="1990524"/>
            <a:ext cx="10387408" cy="1938992"/>
          </a:xfrm>
          <a:prstGeom prst="rect">
            <a:avLst/>
          </a:prstGeom>
          <a:solidFill>
            <a:schemeClr val="accent4">
              <a:lumMod val="20000"/>
              <a:lumOff val="80000"/>
            </a:schemeClr>
          </a:solidFill>
        </p:spPr>
        <p:txBody>
          <a:bodyPr wrap="square" rtlCol="0">
            <a:spAutoFit/>
          </a:bodyPr>
          <a:lstStyle/>
          <a:p>
            <a:r>
              <a:rPr lang="en-US" sz="2000" b="1" dirty="0">
                <a:latin typeface="Alexandria"/>
              </a:rPr>
              <a:t>6. Demand Analysis</a:t>
            </a:r>
          </a:p>
          <a:p>
            <a:r>
              <a:rPr lang="en-US" sz="2000" dirty="0">
                <a:latin typeface="Alexandria"/>
              </a:rPr>
              <a:t>The subject market demonstrates </a:t>
            </a:r>
            <a:r>
              <a:rPr lang="en-US" sz="2000" b="1" dirty="0">
                <a:latin typeface="Alexandria"/>
              </a:rPr>
              <a:t>solid demand fundamentals </a:t>
            </a:r>
            <a:r>
              <a:rPr lang="en-US" sz="2000" dirty="0">
                <a:latin typeface="Alexandria"/>
              </a:rPr>
              <a:t>supported by population growth, increasing household formation, and a strong middle-income base. Demand is primarily concentrated in affordable and mid-income housing segments, particularly for smaller unit types.</a:t>
            </a:r>
          </a:p>
          <a:p>
            <a:r>
              <a:rPr lang="en-US" sz="2000" b="1" dirty="0"/>
              <a:t>6.1 Target Market Segments :</a:t>
            </a:r>
            <a:r>
              <a:rPr lang="en-US" sz="2000" dirty="0"/>
              <a:t>The project targets a range of residential buyers segmented by income level, household type, and purchasing behavior.</a:t>
            </a:r>
          </a:p>
        </p:txBody>
      </p:sp>
      <p:graphicFrame>
        <p:nvGraphicFramePr>
          <p:cNvPr id="3" name="جدول 2">
            <a:extLst>
              <a:ext uri="{FF2B5EF4-FFF2-40B4-BE49-F238E27FC236}">
                <a16:creationId xmlns:a16="http://schemas.microsoft.com/office/drawing/2014/main" id="{43BF0094-3830-ADB2-3DA5-5EDCB0B31760}"/>
              </a:ext>
            </a:extLst>
          </p:cNvPr>
          <p:cNvGraphicFramePr>
            <a:graphicFrameLocks noGrp="1"/>
          </p:cNvGraphicFramePr>
          <p:nvPr>
            <p:extLst>
              <p:ext uri="{D42A27DB-BD31-4B8C-83A1-F6EECF244321}">
                <p14:modId xmlns:p14="http://schemas.microsoft.com/office/powerpoint/2010/main" val="2902250963"/>
              </p:ext>
            </p:extLst>
          </p:nvPr>
        </p:nvGraphicFramePr>
        <p:xfrm>
          <a:off x="866070" y="3995437"/>
          <a:ext cx="10515600" cy="2011680"/>
        </p:xfrm>
        <a:graphic>
          <a:graphicData uri="http://schemas.openxmlformats.org/drawingml/2006/table">
            <a:tbl>
              <a:tblPr>
                <a:tableStyleId>{3B4B98B0-60AC-42C2-AFA5-B58CD77FA1E5}</a:tableStyleId>
              </a:tblPr>
              <a:tblGrid>
                <a:gridCol w="2103120">
                  <a:extLst>
                    <a:ext uri="{9D8B030D-6E8A-4147-A177-3AD203B41FA5}">
                      <a16:colId xmlns:a16="http://schemas.microsoft.com/office/drawing/2014/main" val="1361167025"/>
                    </a:ext>
                  </a:extLst>
                </a:gridCol>
                <a:gridCol w="2103120">
                  <a:extLst>
                    <a:ext uri="{9D8B030D-6E8A-4147-A177-3AD203B41FA5}">
                      <a16:colId xmlns:a16="http://schemas.microsoft.com/office/drawing/2014/main" val="3885321836"/>
                    </a:ext>
                  </a:extLst>
                </a:gridCol>
                <a:gridCol w="2103120">
                  <a:extLst>
                    <a:ext uri="{9D8B030D-6E8A-4147-A177-3AD203B41FA5}">
                      <a16:colId xmlns:a16="http://schemas.microsoft.com/office/drawing/2014/main" val="18524800"/>
                    </a:ext>
                  </a:extLst>
                </a:gridCol>
                <a:gridCol w="2103120">
                  <a:extLst>
                    <a:ext uri="{9D8B030D-6E8A-4147-A177-3AD203B41FA5}">
                      <a16:colId xmlns:a16="http://schemas.microsoft.com/office/drawing/2014/main" val="959726361"/>
                    </a:ext>
                  </a:extLst>
                </a:gridCol>
                <a:gridCol w="2103120">
                  <a:extLst>
                    <a:ext uri="{9D8B030D-6E8A-4147-A177-3AD203B41FA5}">
                      <a16:colId xmlns:a16="http://schemas.microsoft.com/office/drawing/2014/main" val="1151530009"/>
                    </a:ext>
                  </a:extLst>
                </a:gridCol>
              </a:tblGrid>
              <a:tr h="0">
                <a:tc>
                  <a:txBody>
                    <a:bodyPr/>
                    <a:lstStyle/>
                    <a:p>
                      <a:pPr>
                        <a:buNone/>
                      </a:pPr>
                      <a:r>
                        <a:rPr lang="en-US" b="1" dirty="0"/>
                        <a:t>Segment</a:t>
                      </a:r>
                      <a:endParaRPr lang="en-US" b="1" dirty="0">
                        <a:latin typeface="Alexandria"/>
                      </a:endParaRPr>
                    </a:p>
                  </a:txBody>
                  <a:tcPr anchor="ctr"/>
                </a:tc>
                <a:tc>
                  <a:txBody>
                    <a:bodyPr/>
                    <a:lstStyle/>
                    <a:p>
                      <a:pPr>
                        <a:buNone/>
                      </a:pPr>
                      <a:r>
                        <a:rPr lang="en-US" b="1" dirty="0"/>
                        <a:t>Income Level</a:t>
                      </a:r>
                      <a:endParaRPr lang="en-US" b="1" dirty="0">
                        <a:latin typeface="Alexandria"/>
                      </a:endParaRPr>
                    </a:p>
                  </a:txBody>
                  <a:tcPr anchor="ctr"/>
                </a:tc>
                <a:tc>
                  <a:txBody>
                    <a:bodyPr/>
                    <a:lstStyle/>
                    <a:p>
                      <a:pPr>
                        <a:buNone/>
                      </a:pPr>
                      <a:r>
                        <a:rPr lang="en-US" b="1" dirty="0"/>
                        <a:t>Share</a:t>
                      </a:r>
                      <a:endParaRPr lang="en-US" b="1" dirty="0">
                        <a:latin typeface="Alexandria"/>
                      </a:endParaRPr>
                    </a:p>
                  </a:txBody>
                  <a:tcPr anchor="ctr"/>
                </a:tc>
                <a:tc>
                  <a:txBody>
                    <a:bodyPr/>
                    <a:lstStyle/>
                    <a:p>
                      <a:pPr>
                        <a:buNone/>
                      </a:pPr>
                      <a:r>
                        <a:rPr lang="en-US" b="1" dirty="0"/>
                        <a:t>Housing Needs</a:t>
                      </a:r>
                      <a:endParaRPr lang="en-US" b="1" dirty="0">
                        <a:latin typeface="Alexandria"/>
                      </a:endParaRPr>
                    </a:p>
                  </a:txBody>
                  <a:tcPr anchor="ctr"/>
                </a:tc>
                <a:tc>
                  <a:txBody>
                    <a:bodyPr/>
                    <a:lstStyle/>
                    <a:p>
                      <a:pPr>
                        <a:buNone/>
                      </a:pPr>
                      <a:r>
                        <a:rPr lang="en-US" b="1" dirty="0"/>
                        <a:t>Relevance to Project</a:t>
                      </a:r>
                      <a:endParaRPr lang="en-US" b="1" dirty="0">
                        <a:latin typeface="Alexandria"/>
                      </a:endParaRPr>
                    </a:p>
                  </a:txBody>
                  <a:tcPr anchor="ctr"/>
                </a:tc>
                <a:extLst>
                  <a:ext uri="{0D108BD9-81ED-4DB2-BD59-A6C34878D82A}">
                    <a16:rowId xmlns:a16="http://schemas.microsoft.com/office/drawing/2014/main" val="51172276"/>
                  </a:ext>
                </a:extLst>
              </a:tr>
              <a:tr h="0">
                <a:tc>
                  <a:txBody>
                    <a:bodyPr/>
                    <a:lstStyle/>
                    <a:p>
                      <a:pPr>
                        <a:buNone/>
                      </a:pPr>
                      <a:r>
                        <a:rPr lang="en-US"/>
                        <a:t>Low Income</a:t>
                      </a:r>
                      <a:endParaRPr lang="en-US">
                        <a:latin typeface="Alexandria"/>
                      </a:endParaRPr>
                    </a:p>
                  </a:txBody>
                  <a:tcPr anchor="ctr"/>
                </a:tc>
                <a:tc>
                  <a:txBody>
                    <a:bodyPr/>
                    <a:lstStyle/>
                    <a:p>
                      <a:pPr>
                        <a:buNone/>
                      </a:pPr>
                      <a:r>
                        <a:rPr lang="ar-SY" dirty="0"/>
                        <a:t>&gt;$</a:t>
                      </a:r>
                      <a:r>
                        <a:rPr lang="en-US" dirty="0"/>
                        <a:t>15000</a:t>
                      </a:r>
                      <a:endParaRPr lang="ar-SY" dirty="0">
                        <a:latin typeface="Alexandria"/>
                      </a:endParaRPr>
                    </a:p>
                  </a:txBody>
                  <a:tcPr anchor="ctr"/>
                </a:tc>
                <a:tc>
                  <a:txBody>
                    <a:bodyPr/>
                    <a:lstStyle/>
                    <a:p>
                      <a:pPr>
                        <a:buNone/>
                      </a:pPr>
                      <a:r>
                        <a:rPr lang="en-US" dirty="0"/>
                        <a:t>30</a:t>
                      </a:r>
                      <a:r>
                        <a:rPr lang="ar-SY" dirty="0"/>
                        <a:t>%</a:t>
                      </a:r>
                      <a:endParaRPr lang="ar-SY" dirty="0">
                        <a:latin typeface="Alexandria"/>
                      </a:endParaRPr>
                    </a:p>
                  </a:txBody>
                  <a:tcPr anchor="ctr"/>
                </a:tc>
                <a:tc>
                  <a:txBody>
                    <a:bodyPr/>
                    <a:lstStyle/>
                    <a:p>
                      <a:pPr>
                        <a:buNone/>
                      </a:pPr>
                      <a:r>
                        <a:rPr lang="en-US"/>
                        <a:t>Affordable housing</a:t>
                      </a:r>
                      <a:endParaRPr lang="en-US">
                        <a:latin typeface="Alexandria"/>
                      </a:endParaRPr>
                    </a:p>
                  </a:txBody>
                  <a:tcPr anchor="ctr"/>
                </a:tc>
                <a:tc>
                  <a:txBody>
                    <a:bodyPr/>
                    <a:lstStyle/>
                    <a:p>
                      <a:pPr>
                        <a:buNone/>
                      </a:pPr>
                      <a:r>
                        <a:rPr lang="en-US"/>
                        <a:t>Limited</a:t>
                      </a:r>
                      <a:endParaRPr lang="en-US">
                        <a:latin typeface="Alexandria"/>
                      </a:endParaRPr>
                    </a:p>
                  </a:txBody>
                  <a:tcPr anchor="ctr"/>
                </a:tc>
                <a:extLst>
                  <a:ext uri="{0D108BD9-81ED-4DB2-BD59-A6C34878D82A}">
                    <a16:rowId xmlns:a16="http://schemas.microsoft.com/office/drawing/2014/main" val="3538905122"/>
                  </a:ext>
                </a:extLst>
              </a:tr>
              <a:tr h="0">
                <a:tc>
                  <a:txBody>
                    <a:bodyPr/>
                    <a:lstStyle/>
                    <a:p>
                      <a:pPr>
                        <a:buNone/>
                      </a:pPr>
                      <a:r>
                        <a:rPr lang="en-US"/>
                        <a:t>Middle Income</a:t>
                      </a:r>
                      <a:endParaRPr lang="en-US">
                        <a:latin typeface="Alexandria"/>
                      </a:endParaRPr>
                    </a:p>
                  </a:txBody>
                  <a:tcPr anchor="ctr"/>
                </a:tc>
                <a:tc>
                  <a:txBody>
                    <a:bodyPr/>
                    <a:lstStyle/>
                    <a:p>
                      <a:pPr>
                        <a:buNone/>
                      </a:pPr>
                      <a:r>
                        <a:rPr lang="ar-SY" dirty="0"/>
                        <a:t>$</a:t>
                      </a:r>
                      <a:r>
                        <a:rPr lang="en-US" dirty="0"/>
                        <a:t>15000-40000</a:t>
                      </a:r>
                      <a:endParaRPr lang="ar-SY" dirty="0">
                        <a:latin typeface="Alexandria"/>
                      </a:endParaRPr>
                    </a:p>
                  </a:txBody>
                  <a:tcPr anchor="ctr"/>
                </a:tc>
                <a:tc>
                  <a:txBody>
                    <a:bodyPr/>
                    <a:lstStyle/>
                    <a:p>
                      <a:pPr>
                        <a:buNone/>
                      </a:pPr>
                      <a:r>
                        <a:rPr lang="en-US" dirty="0"/>
                        <a:t>50</a:t>
                      </a:r>
                      <a:r>
                        <a:rPr lang="ar-SY" dirty="0"/>
                        <a:t>%</a:t>
                      </a:r>
                      <a:endParaRPr lang="ar-SY" dirty="0">
                        <a:latin typeface="Alexandria"/>
                      </a:endParaRPr>
                    </a:p>
                  </a:txBody>
                  <a:tcPr anchor="ctr"/>
                </a:tc>
                <a:tc>
                  <a:txBody>
                    <a:bodyPr/>
                    <a:lstStyle/>
                    <a:p>
                      <a:pPr>
                        <a:buNone/>
                      </a:pPr>
                      <a:r>
                        <a:rPr lang="en-US"/>
                        <a:t>Apartments (1–2BR)</a:t>
                      </a:r>
                      <a:endParaRPr lang="en-US">
                        <a:latin typeface="Alexandria"/>
                      </a:endParaRPr>
                    </a:p>
                  </a:txBody>
                  <a:tcPr anchor="ctr"/>
                </a:tc>
                <a:tc>
                  <a:txBody>
                    <a:bodyPr/>
                    <a:lstStyle/>
                    <a:p>
                      <a:pPr>
                        <a:buNone/>
                      </a:pPr>
                      <a:r>
                        <a:rPr lang="en-US" b="1"/>
                        <a:t>Primary Target</a:t>
                      </a:r>
                      <a:endParaRPr lang="en-US">
                        <a:latin typeface="Alexandria"/>
                      </a:endParaRPr>
                    </a:p>
                  </a:txBody>
                  <a:tcPr anchor="ctr"/>
                </a:tc>
                <a:extLst>
                  <a:ext uri="{0D108BD9-81ED-4DB2-BD59-A6C34878D82A}">
                    <a16:rowId xmlns:a16="http://schemas.microsoft.com/office/drawing/2014/main" val="739046473"/>
                  </a:ext>
                </a:extLst>
              </a:tr>
              <a:tr h="0">
                <a:tc>
                  <a:txBody>
                    <a:bodyPr/>
                    <a:lstStyle/>
                    <a:p>
                      <a:pPr>
                        <a:buNone/>
                      </a:pPr>
                      <a:r>
                        <a:rPr lang="en-US"/>
                        <a:t>High Income</a:t>
                      </a:r>
                      <a:endParaRPr lang="en-US">
                        <a:latin typeface="Alexandria"/>
                      </a:endParaRPr>
                    </a:p>
                  </a:txBody>
                  <a:tcPr anchor="ctr"/>
                </a:tc>
                <a:tc>
                  <a:txBody>
                    <a:bodyPr/>
                    <a:lstStyle/>
                    <a:p>
                      <a:pPr>
                        <a:buNone/>
                      </a:pPr>
                      <a:r>
                        <a:rPr lang="ar-SY" dirty="0"/>
                        <a:t>&lt;$</a:t>
                      </a:r>
                      <a:r>
                        <a:rPr lang="en-US" dirty="0"/>
                        <a:t>40000</a:t>
                      </a:r>
                      <a:endParaRPr lang="ar-SY" dirty="0">
                        <a:latin typeface="Alexandria"/>
                      </a:endParaRPr>
                    </a:p>
                  </a:txBody>
                  <a:tcPr anchor="ctr"/>
                </a:tc>
                <a:tc>
                  <a:txBody>
                    <a:bodyPr/>
                    <a:lstStyle/>
                    <a:p>
                      <a:pPr>
                        <a:buNone/>
                      </a:pPr>
                      <a:r>
                        <a:rPr lang="en-US" dirty="0"/>
                        <a:t>20</a:t>
                      </a:r>
                      <a:r>
                        <a:rPr lang="ar-SY" dirty="0"/>
                        <a:t>%</a:t>
                      </a:r>
                      <a:endParaRPr lang="ar-SY" dirty="0">
                        <a:latin typeface="Alexandria"/>
                      </a:endParaRPr>
                    </a:p>
                  </a:txBody>
                  <a:tcPr anchor="ctr"/>
                </a:tc>
                <a:tc>
                  <a:txBody>
                    <a:bodyPr/>
                    <a:lstStyle/>
                    <a:p>
                      <a:pPr>
                        <a:buNone/>
                      </a:pPr>
                      <a:r>
                        <a:rPr lang="en-US"/>
                        <a:t>Larger / premium units</a:t>
                      </a:r>
                      <a:endParaRPr lang="en-US">
                        <a:latin typeface="Alexandria"/>
                      </a:endParaRPr>
                    </a:p>
                  </a:txBody>
                  <a:tcPr anchor="ctr"/>
                </a:tc>
                <a:tc>
                  <a:txBody>
                    <a:bodyPr/>
                    <a:lstStyle/>
                    <a:p>
                      <a:pPr>
                        <a:buNone/>
                      </a:pPr>
                      <a:r>
                        <a:rPr lang="en-US" dirty="0"/>
                        <a:t>Secondary</a:t>
                      </a:r>
                      <a:endParaRPr lang="en-US" dirty="0">
                        <a:latin typeface="Alexandria"/>
                      </a:endParaRPr>
                    </a:p>
                  </a:txBody>
                  <a:tcPr anchor="ctr"/>
                </a:tc>
                <a:extLst>
                  <a:ext uri="{0D108BD9-81ED-4DB2-BD59-A6C34878D82A}">
                    <a16:rowId xmlns:a16="http://schemas.microsoft.com/office/drawing/2014/main" val="1943158312"/>
                  </a:ext>
                </a:extLst>
              </a:tr>
            </a:tbl>
          </a:graphicData>
        </a:graphic>
      </p:graphicFrame>
      <p:sp>
        <p:nvSpPr>
          <p:cNvPr id="4" name="TextBox 2">
            <a:extLst>
              <a:ext uri="{FF2B5EF4-FFF2-40B4-BE49-F238E27FC236}">
                <a16:creationId xmlns:a16="http://schemas.microsoft.com/office/drawing/2014/main" id="{78D15AD3-9FB5-E84C-1A6B-272F8FF5DBCC}"/>
              </a:ext>
            </a:extLst>
          </p:cNvPr>
          <p:cNvSpPr txBox="1"/>
          <p:nvPr/>
        </p:nvSpPr>
        <p:spPr>
          <a:xfrm>
            <a:off x="617280" y="1080813"/>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5" name="TextBox 2">
            <a:extLst>
              <a:ext uri="{FF2B5EF4-FFF2-40B4-BE49-F238E27FC236}">
                <a16:creationId xmlns:a16="http://schemas.microsoft.com/office/drawing/2014/main" id="{18AE3EB5-D943-5379-D81C-19E30B31CA84}"/>
              </a:ext>
            </a:extLst>
          </p:cNvPr>
          <p:cNvSpPr txBox="1"/>
          <p:nvPr/>
        </p:nvSpPr>
        <p:spPr>
          <a:xfrm>
            <a:off x="7726187" y="1708872"/>
            <a:ext cx="3615552"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2: Demand</a:t>
            </a:r>
          </a:p>
        </p:txBody>
      </p:sp>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031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Amenity             | Importance Level |</a:t>
            </a:r>
          </a:p>
          <a:p>
            <a:pPr algn="ctr"/>
            <a:r>
              <a:rPr lang="en-US"/>
              <a:t>| ------------------- | ---------------- |</a:t>
            </a:r>
          </a:p>
          <a:p>
            <a:pPr algn="ctr"/>
            <a:r>
              <a:rPr lang="en-US"/>
              <a:t>| Parking             | High             |</a:t>
            </a:r>
          </a:p>
          <a:p>
            <a:pPr algn="ctr"/>
            <a:r>
              <a:rPr lang="en-US"/>
              <a:t>| Security            | High             |</a:t>
            </a:r>
          </a:p>
          <a:p>
            <a:pPr algn="ctr"/>
            <a:r>
              <a:rPr lang="en-US"/>
              <a:t>| Elevators           | High             |</a:t>
            </a:r>
          </a:p>
          <a:p>
            <a:pPr algn="ctr"/>
            <a:r>
              <a:rPr lang="en-US"/>
              <a:t>| Green Spaces        | Medium           |</a:t>
            </a:r>
          </a:p>
          <a:p>
            <a:pPr algn="ctr"/>
            <a:r>
              <a:rPr lang="en-US"/>
              <a:t>| Smart Home Features | Emerging         |</a:t>
            </a:r>
            <a:endParaRPr lang="en-US" dirty="0"/>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806651AD-5740-DEFB-311D-DCB5D9009085}"/>
              </a:ext>
            </a:extLst>
          </p:cNvPr>
          <p:cNvSpPr txBox="1"/>
          <p:nvPr/>
        </p:nvSpPr>
        <p:spPr>
          <a:xfrm>
            <a:off x="838200" y="2026147"/>
            <a:ext cx="9835057" cy="1015663"/>
          </a:xfrm>
          <a:prstGeom prst="rect">
            <a:avLst/>
          </a:prstGeom>
          <a:solidFill>
            <a:schemeClr val="bg2"/>
          </a:solidFill>
        </p:spPr>
        <p:txBody>
          <a:bodyPr wrap="square" rtlCol="0">
            <a:spAutoFit/>
          </a:bodyPr>
          <a:lstStyle/>
          <a:p>
            <a:r>
              <a:rPr lang="en-US" sz="2000" b="1" dirty="0">
                <a:latin typeface="Alexandria"/>
              </a:rPr>
              <a:t>Consumer Preferences</a:t>
            </a:r>
          </a:p>
          <a:p>
            <a:r>
              <a:rPr lang="en-US" sz="2000" dirty="0">
                <a:latin typeface="Alexandria"/>
              </a:rPr>
              <a:t>Understanding buyer preferences is essential for aligning the project design with market demand.</a:t>
            </a:r>
          </a:p>
        </p:txBody>
      </p:sp>
      <p:graphicFrame>
        <p:nvGraphicFramePr>
          <p:cNvPr id="4" name="جدول 3">
            <a:extLst>
              <a:ext uri="{FF2B5EF4-FFF2-40B4-BE49-F238E27FC236}">
                <a16:creationId xmlns:a16="http://schemas.microsoft.com/office/drawing/2014/main" id="{959336ED-FDB8-8B1E-A34D-ED7E70E22CA4}"/>
              </a:ext>
            </a:extLst>
          </p:cNvPr>
          <p:cNvGraphicFramePr>
            <a:graphicFrameLocks noGrp="1"/>
          </p:cNvGraphicFramePr>
          <p:nvPr>
            <p:extLst>
              <p:ext uri="{D42A27DB-BD31-4B8C-83A1-F6EECF244321}">
                <p14:modId xmlns:p14="http://schemas.microsoft.com/office/powerpoint/2010/main" val="3426584036"/>
              </p:ext>
            </p:extLst>
          </p:nvPr>
        </p:nvGraphicFramePr>
        <p:xfrm>
          <a:off x="742931" y="3361214"/>
          <a:ext cx="3044254" cy="2103120"/>
        </p:xfrm>
        <a:graphic>
          <a:graphicData uri="http://schemas.openxmlformats.org/drawingml/2006/table">
            <a:tbl>
              <a:tblPr>
                <a:tableStyleId>{3B4B98B0-60AC-42C2-AFA5-B58CD77FA1E5}</a:tableStyleId>
              </a:tblPr>
              <a:tblGrid>
                <a:gridCol w="1522127">
                  <a:extLst>
                    <a:ext uri="{9D8B030D-6E8A-4147-A177-3AD203B41FA5}">
                      <a16:colId xmlns:a16="http://schemas.microsoft.com/office/drawing/2014/main" val="3387081785"/>
                    </a:ext>
                  </a:extLst>
                </a:gridCol>
                <a:gridCol w="1522127">
                  <a:extLst>
                    <a:ext uri="{9D8B030D-6E8A-4147-A177-3AD203B41FA5}">
                      <a16:colId xmlns:a16="http://schemas.microsoft.com/office/drawing/2014/main" val="3512862107"/>
                    </a:ext>
                  </a:extLst>
                </a:gridCol>
              </a:tblGrid>
              <a:tr h="0">
                <a:tc>
                  <a:txBody>
                    <a:bodyPr/>
                    <a:lstStyle/>
                    <a:p>
                      <a:pPr>
                        <a:buNone/>
                      </a:pPr>
                      <a:r>
                        <a:rPr lang="en-US" b="1"/>
                        <a:t>Unit Type</a:t>
                      </a:r>
                    </a:p>
                  </a:txBody>
                  <a:tcPr anchor="ctr"/>
                </a:tc>
                <a:tc>
                  <a:txBody>
                    <a:bodyPr/>
                    <a:lstStyle/>
                    <a:p>
                      <a:pPr>
                        <a:buNone/>
                      </a:pPr>
                      <a:r>
                        <a:rPr lang="en-US" b="1" dirty="0"/>
                        <a:t>Demand Level</a:t>
                      </a:r>
                    </a:p>
                  </a:txBody>
                  <a:tcPr anchor="ctr"/>
                </a:tc>
                <a:extLst>
                  <a:ext uri="{0D108BD9-81ED-4DB2-BD59-A6C34878D82A}">
                    <a16:rowId xmlns:a16="http://schemas.microsoft.com/office/drawing/2014/main" val="1448963995"/>
                  </a:ext>
                </a:extLst>
              </a:tr>
              <a:tr h="0">
                <a:tc>
                  <a:txBody>
                    <a:bodyPr/>
                    <a:lstStyle/>
                    <a:p>
                      <a:pPr>
                        <a:buNone/>
                      </a:pPr>
                      <a:r>
                        <a:rPr lang="en-US"/>
                        <a:t>Studio</a:t>
                      </a:r>
                    </a:p>
                  </a:txBody>
                  <a:tcPr anchor="ctr"/>
                </a:tc>
                <a:tc>
                  <a:txBody>
                    <a:bodyPr/>
                    <a:lstStyle/>
                    <a:p>
                      <a:pPr>
                        <a:buNone/>
                      </a:pPr>
                      <a:r>
                        <a:rPr lang="en-US"/>
                        <a:t>Medium</a:t>
                      </a:r>
                    </a:p>
                  </a:txBody>
                  <a:tcPr anchor="ctr"/>
                </a:tc>
                <a:extLst>
                  <a:ext uri="{0D108BD9-81ED-4DB2-BD59-A6C34878D82A}">
                    <a16:rowId xmlns:a16="http://schemas.microsoft.com/office/drawing/2014/main" val="3116241861"/>
                  </a:ext>
                </a:extLst>
              </a:tr>
              <a:tr h="0">
                <a:tc>
                  <a:txBody>
                    <a:bodyPr/>
                    <a:lstStyle/>
                    <a:p>
                      <a:pPr>
                        <a:buNone/>
                      </a:pPr>
                      <a:r>
                        <a:rPr lang="en-US"/>
                        <a:t>1 Bedroom</a:t>
                      </a:r>
                    </a:p>
                  </a:txBody>
                  <a:tcPr anchor="ctr"/>
                </a:tc>
                <a:tc>
                  <a:txBody>
                    <a:bodyPr/>
                    <a:lstStyle/>
                    <a:p>
                      <a:pPr>
                        <a:buNone/>
                      </a:pPr>
                      <a:r>
                        <a:rPr lang="en-US"/>
                        <a:t>High</a:t>
                      </a:r>
                    </a:p>
                  </a:txBody>
                  <a:tcPr anchor="ctr"/>
                </a:tc>
                <a:extLst>
                  <a:ext uri="{0D108BD9-81ED-4DB2-BD59-A6C34878D82A}">
                    <a16:rowId xmlns:a16="http://schemas.microsoft.com/office/drawing/2014/main" val="3853145708"/>
                  </a:ext>
                </a:extLst>
              </a:tr>
              <a:tr h="0">
                <a:tc>
                  <a:txBody>
                    <a:bodyPr/>
                    <a:lstStyle/>
                    <a:p>
                      <a:pPr>
                        <a:buNone/>
                      </a:pPr>
                      <a:r>
                        <a:rPr lang="en-US"/>
                        <a:t>2 Bedroom</a:t>
                      </a:r>
                    </a:p>
                  </a:txBody>
                  <a:tcPr anchor="ctr"/>
                </a:tc>
                <a:tc>
                  <a:txBody>
                    <a:bodyPr/>
                    <a:lstStyle/>
                    <a:p>
                      <a:pPr>
                        <a:buNone/>
                      </a:pPr>
                      <a:r>
                        <a:rPr lang="en-US"/>
                        <a:t>High</a:t>
                      </a:r>
                    </a:p>
                  </a:txBody>
                  <a:tcPr anchor="ctr"/>
                </a:tc>
                <a:extLst>
                  <a:ext uri="{0D108BD9-81ED-4DB2-BD59-A6C34878D82A}">
                    <a16:rowId xmlns:a16="http://schemas.microsoft.com/office/drawing/2014/main" val="8334991"/>
                  </a:ext>
                </a:extLst>
              </a:tr>
              <a:tr h="0">
                <a:tc>
                  <a:txBody>
                    <a:bodyPr/>
                    <a:lstStyle/>
                    <a:p>
                      <a:pPr>
                        <a:buNone/>
                      </a:pPr>
                      <a:r>
                        <a:rPr lang="en-US"/>
                        <a:t>3 Bedroom</a:t>
                      </a:r>
                    </a:p>
                  </a:txBody>
                  <a:tcPr anchor="ctr"/>
                </a:tc>
                <a:tc>
                  <a:txBody>
                    <a:bodyPr/>
                    <a:lstStyle/>
                    <a:p>
                      <a:pPr>
                        <a:buNone/>
                      </a:pPr>
                      <a:r>
                        <a:rPr lang="en-US" dirty="0"/>
                        <a:t>Moderate</a:t>
                      </a:r>
                    </a:p>
                  </a:txBody>
                  <a:tcPr anchor="ctr"/>
                </a:tc>
                <a:extLst>
                  <a:ext uri="{0D108BD9-81ED-4DB2-BD59-A6C34878D82A}">
                    <a16:rowId xmlns:a16="http://schemas.microsoft.com/office/drawing/2014/main" val="740467666"/>
                  </a:ext>
                </a:extLst>
              </a:tr>
            </a:tbl>
          </a:graphicData>
        </a:graphic>
      </p:graphicFrame>
      <p:graphicFrame>
        <p:nvGraphicFramePr>
          <p:cNvPr id="7" name="جدول 6">
            <a:extLst>
              <a:ext uri="{FF2B5EF4-FFF2-40B4-BE49-F238E27FC236}">
                <a16:creationId xmlns:a16="http://schemas.microsoft.com/office/drawing/2014/main" id="{2F4DE1B7-3BE0-A792-317B-446539997E04}"/>
              </a:ext>
            </a:extLst>
          </p:cNvPr>
          <p:cNvGraphicFramePr>
            <a:graphicFrameLocks noGrp="1"/>
          </p:cNvGraphicFramePr>
          <p:nvPr>
            <p:extLst>
              <p:ext uri="{D42A27DB-BD31-4B8C-83A1-F6EECF244321}">
                <p14:modId xmlns:p14="http://schemas.microsoft.com/office/powerpoint/2010/main" val="3690676976"/>
              </p:ext>
            </p:extLst>
          </p:nvPr>
        </p:nvGraphicFramePr>
        <p:xfrm>
          <a:off x="3953417" y="3457645"/>
          <a:ext cx="3981708" cy="1980657"/>
        </p:xfrm>
        <a:graphic>
          <a:graphicData uri="http://schemas.openxmlformats.org/drawingml/2006/table">
            <a:tbl>
              <a:tblPr>
                <a:tableStyleId>{3B4B98B0-60AC-42C2-AFA5-B58CD77FA1E5}</a:tableStyleId>
              </a:tblPr>
              <a:tblGrid>
                <a:gridCol w="2129550">
                  <a:extLst>
                    <a:ext uri="{9D8B030D-6E8A-4147-A177-3AD203B41FA5}">
                      <a16:colId xmlns:a16="http://schemas.microsoft.com/office/drawing/2014/main" val="3971659611"/>
                    </a:ext>
                  </a:extLst>
                </a:gridCol>
                <a:gridCol w="1852158">
                  <a:extLst>
                    <a:ext uri="{9D8B030D-6E8A-4147-A177-3AD203B41FA5}">
                      <a16:colId xmlns:a16="http://schemas.microsoft.com/office/drawing/2014/main" val="40662827"/>
                    </a:ext>
                  </a:extLst>
                </a:gridCol>
              </a:tblGrid>
              <a:tr h="446859">
                <a:tc>
                  <a:txBody>
                    <a:bodyPr/>
                    <a:lstStyle/>
                    <a:p>
                      <a:pPr>
                        <a:buNone/>
                      </a:pPr>
                      <a:r>
                        <a:rPr lang="en-US" b="1" dirty="0"/>
                        <a:t>Unit Size</a:t>
                      </a:r>
                    </a:p>
                  </a:txBody>
                  <a:tcPr anchor="ctr"/>
                </a:tc>
                <a:tc>
                  <a:txBody>
                    <a:bodyPr/>
                    <a:lstStyle/>
                    <a:p>
                      <a:pPr>
                        <a:buNone/>
                      </a:pPr>
                      <a:r>
                        <a:rPr lang="en-US" b="1" dirty="0"/>
                        <a:t>Demand Trend</a:t>
                      </a:r>
                    </a:p>
                  </a:txBody>
                  <a:tcPr anchor="ctr"/>
                </a:tc>
                <a:extLst>
                  <a:ext uri="{0D108BD9-81ED-4DB2-BD59-A6C34878D82A}">
                    <a16:rowId xmlns:a16="http://schemas.microsoft.com/office/drawing/2014/main" val="1931212006"/>
                  </a:ext>
                </a:extLst>
              </a:tr>
              <a:tr h="446859">
                <a:tc>
                  <a:txBody>
                    <a:bodyPr/>
                    <a:lstStyle/>
                    <a:p>
                      <a:pPr>
                        <a:buNone/>
                      </a:pPr>
                      <a:r>
                        <a:rPr lang="en-US" dirty="0"/>
                        <a:t>Small (40–70 sqm)</a:t>
                      </a:r>
                    </a:p>
                  </a:txBody>
                  <a:tcPr anchor="ctr"/>
                </a:tc>
                <a:tc>
                  <a:txBody>
                    <a:bodyPr/>
                    <a:lstStyle/>
                    <a:p>
                      <a:pPr>
                        <a:buNone/>
                      </a:pPr>
                      <a:r>
                        <a:rPr lang="en-US" dirty="0"/>
                        <a:t>High</a:t>
                      </a:r>
                    </a:p>
                  </a:txBody>
                  <a:tcPr anchor="ctr"/>
                </a:tc>
                <a:extLst>
                  <a:ext uri="{0D108BD9-81ED-4DB2-BD59-A6C34878D82A}">
                    <a16:rowId xmlns:a16="http://schemas.microsoft.com/office/drawing/2014/main" val="1931170809"/>
                  </a:ext>
                </a:extLst>
              </a:tr>
              <a:tr h="446859">
                <a:tc>
                  <a:txBody>
                    <a:bodyPr/>
                    <a:lstStyle/>
                    <a:p>
                      <a:pPr>
                        <a:buNone/>
                      </a:pPr>
                      <a:r>
                        <a:rPr lang="en-US"/>
                        <a:t>Medium (70–110 sqm)</a:t>
                      </a:r>
                    </a:p>
                  </a:txBody>
                  <a:tcPr anchor="ctr"/>
                </a:tc>
                <a:tc>
                  <a:txBody>
                    <a:bodyPr/>
                    <a:lstStyle/>
                    <a:p>
                      <a:pPr>
                        <a:buNone/>
                      </a:pPr>
                      <a:r>
                        <a:rPr lang="en-US" dirty="0"/>
                        <a:t>High</a:t>
                      </a:r>
                    </a:p>
                  </a:txBody>
                  <a:tcPr anchor="ctr"/>
                </a:tc>
                <a:extLst>
                  <a:ext uri="{0D108BD9-81ED-4DB2-BD59-A6C34878D82A}">
                    <a16:rowId xmlns:a16="http://schemas.microsoft.com/office/drawing/2014/main" val="647894148"/>
                  </a:ext>
                </a:extLst>
              </a:tr>
              <a:tr h="446859">
                <a:tc>
                  <a:txBody>
                    <a:bodyPr/>
                    <a:lstStyle/>
                    <a:p>
                      <a:pPr>
                        <a:buNone/>
                      </a:pPr>
                      <a:r>
                        <a:rPr lang="en-US" dirty="0"/>
                        <a:t>Large (&gt;110 sqm)</a:t>
                      </a:r>
                    </a:p>
                  </a:txBody>
                  <a:tcPr anchor="ctr"/>
                </a:tc>
                <a:tc>
                  <a:txBody>
                    <a:bodyPr/>
                    <a:lstStyle/>
                    <a:p>
                      <a:pPr>
                        <a:buNone/>
                      </a:pPr>
                      <a:r>
                        <a:rPr lang="en-US" dirty="0"/>
                        <a:t>Moderate</a:t>
                      </a:r>
                    </a:p>
                  </a:txBody>
                  <a:tcPr anchor="ctr"/>
                </a:tc>
                <a:extLst>
                  <a:ext uri="{0D108BD9-81ED-4DB2-BD59-A6C34878D82A}">
                    <a16:rowId xmlns:a16="http://schemas.microsoft.com/office/drawing/2014/main" val="1513703374"/>
                  </a:ext>
                </a:extLst>
              </a:tr>
            </a:tbl>
          </a:graphicData>
        </a:graphic>
      </p:graphicFrame>
      <p:graphicFrame>
        <p:nvGraphicFramePr>
          <p:cNvPr id="8" name="جدول 7">
            <a:extLst>
              <a:ext uri="{FF2B5EF4-FFF2-40B4-BE49-F238E27FC236}">
                <a16:creationId xmlns:a16="http://schemas.microsoft.com/office/drawing/2014/main" id="{7CAF5E5A-AD57-0476-900E-497C016FC804}"/>
              </a:ext>
            </a:extLst>
          </p:cNvPr>
          <p:cNvGraphicFramePr>
            <a:graphicFrameLocks noGrp="1"/>
          </p:cNvGraphicFramePr>
          <p:nvPr>
            <p:extLst>
              <p:ext uri="{D42A27DB-BD31-4B8C-83A1-F6EECF244321}">
                <p14:modId xmlns:p14="http://schemas.microsoft.com/office/powerpoint/2010/main" val="688781843"/>
              </p:ext>
            </p:extLst>
          </p:nvPr>
        </p:nvGraphicFramePr>
        <p:xfrm>
          <a:off x="8096190" y="3076373"/>
          <a:ext cx="3191814" cy="2743200"/>
        </p:xfrm>
        <a:graphic>
          <a:graphicData uri="http://schemas.openxmlformats.org/drawingml/2006/table">
            <a:tbl>
              <a:tblPr>
                <a:tableStyleId>{3B4B98B0-60AC-42C2-AFA5-B58CD77FA1E5}</a:tableStyleId>
              </a:tblPr>
              <a:tblGrid>
                <a:gridCol w="1595907">
                  <a:extLst>
                    <a:ext uri="{9D8B030D-6E8A-4147-A177-3AD203B41FA5}">
                      <a16:colId xmlns:a16="http://schemas.microsoft.com/office/drawing/2014/main" val="3454859744"/>
                    </a:ext>
                  </a:extLst>
                </a:gridCol>
                <a:gridCol w="1595907">
                  <a:extLst>
                    <a:ext uri="{9D8B030D-6E8A-4147-A177-3AD203B41FA5}">
                      <a16:colId xmlns:a16="http://schemas.microsoft.com/office/drawing/2014/main" val="1917379350"/>
                    </a:ext>
                  </a:extLst>
                </a:gridCol>
              </a:tblGrid>
              <a:tr h="0">
                <a:tc>
                  <a:txBody>
                    <a:bodyPr/>
                    <a:lstStyle/>
                    <a:p>
                      <a:pPr>
                        <a:buNone/>
                      </a:pPr>
                      <a:r>
                        <a:rPr lang="en-US" b="1" dirty="0"/>
                        <a:t>Amenity</a:t>
                      </a:r>
                    </a:p>
                  </a:txBody>
                  <a:tcPr anchor="ctr"/>
                </a:tc>
                <a:tc>
                  <a:txBody>
                    <a:bodyPr/>
                    <a:lstStyle/>
                    <a:p>
                      <a:pPr>
                        <a:buNone/>
                      </a:pPr>
                      <a:r>
                        <a:rPr lang="en-US" b="1" dirty="0"/>
                        <a:t>Importance Level</a:t>
                      </a:r>
                    </a:p>
                  </a:txBody>
                  <a:tcPr anchor="ctr"/>
                </a:tc>
                <a:extLst>
                  <a:ext uri="{0D108BD9-81ED-4DB2-BD59-A6C34878D82A}">
                    <a16:rowId xmlns:a16="http://schemas.microsoft.com/office/drawing/2014/main" val="146747954"/>
                  </a:ext>
                </a:extLst>
              </a:tr>
              <a:tr h="0">
                <a:tc>
                  <a:txBody>
                    <a:bodyPr/>
                    <a:lstStyle/>
                    <a:p>
                      <a:pPr>
                        <a:buNone/>
                      </a:pPr>
                      <a:r>
                        <a:rPr lang="en-US"/>
                        <a:t>Parking</a:t>
                      </a:r>
                    </a:p>
                  </a:txBody>
                  <a:tcPr anchor="ctr"/>
                </a:tc>
                <a:tc>
                  <a:txBody>
                    <a:bodyPr/>
                    <a:lstStyle/>
                    <a:p>
                      <a:pPr>
                        <a:buNone/>
                      </a:pPr>
                      <a:r>
                        <a:rPr lang="en-US" dirty="0"/>
                        <a:t>High</a:t>
                      </a:r>
                    </a:p>
                  </a:txBody>
                  <a:tcPr anchor="ctr"/>
                </a:tc>
                <a:extLst>
                  <a:ext uri="{0D108BD9-81ED-4DB2-BD59-A6C34878D82A}">
                    <a16:rowId xmlns:a16="http://schemas.microsoft.com/office/drawing/2014/main" val="76914482"/>
                  </a:ext>
                </a:extLst>
              </a:tr>
              <a:tr h="0">
                <a:tc>
                  <a:txBody>
                    <a:bodyPr/>
                    <a:lstStyle/>
                    <a:p>
                      <a:pPr>
                        <a:buNone/>
                      </a:pPr>
                      <a:r>
                        <a:rPr lang="en-US"/>
                        <a:t>Security</a:t>
                      </a:r>
                    </a:p>
                  </a:txBody>
                  <a:tcPr anchor="ctr"/>
                </a:tc>
                <a:tc>
                  <a:txBody>
                    <a:bodyPr/>
                    <a:lstStyle/>
                    <a:p>
                      <a:pPr>
                        <a:buNone/>
                      </a:pPr>
                      <a:r>
                        <a:rPr lang="en-US" dirty="0"/>
                        <a:t>High</a:t>
                      </a:r>
                    </a:p>
                  </a:txBody>
                  <a:tcPr anchor="ctr"/>
                </a:tc>
                <a:extLst>
                  <a:ext uri="{0D108BD9-81ED-4DB2-BD59-A6C34878D82A}">
                    <a16:rowId xmlns:a16="http://schemas.microsoft.com/office/drawing/2014/main" val="3327072945"/>
                  </a:ext>
                </a:extLst>
              </a:tr>
              <a:tr h="0">
                <a:tc>
                  <a:txBody>
                    <a:bodyPr/>
                    <a:lstStyle/>
                    <a:p>
                      <a:pPr>
                        <a:buNone/>
                      </a:pPr>
                      <a:r>
                        <a:rPr lang="en-US"/>
                        <a:t>Elevators</a:t>
                      </a:r>
                    </a:p>
                  </a:txBody>
                  <a:tcPr anchor="ctr"/>
                </a:tc>
                <a:tc>
                  <a:txBody>
                    <a:bodyPr/>
                    <a:lstStyle/>
                    <a:p>
                      <a:pPr>
                        <a:buNone/>
                      </a:pPr>
                      <a:r>
                        <a:rPr lang="en-US" dirty="0"/>
                        <a:t>High</a:t>
                      </a:r>
                    </a:p>
                  </a:txBody>
                  <a:tcPr anchor="ctr"/>
                </a:tc>
                <a:extLst>
                  <a:ext uri="{0D108BD9-81ED-4DB2-BD59-A6C34878D82A}">
                    <a16:rowId xmlns:a16="http://schemas.microsoft.com/office/drawing/2014/main" val="3253653367"/>
                  </a:ext>
                </a:extLst>
              </a:tr>
              <a:tr h="0">
                <a:tc>
                  <a:txBody>
                    <a:bodyPr/>
                    <a:lstStyle/>
                    <a:p>
                      <a:pPr>
                        <a:buNone/>
                      </a:pPr>
                      <a:r>
                        <a:rPr lang="en-US"/>
                        <a:t>Green Spaces</a:t>
                      </a:r>
                    </a:p>
                  </a:txBody>
                  <a:tcPr anchor="ctr"/>
                </a:tc>
                <a:tc>
                  <a:txBody>
                    <a:bodyPr/>
                    <a:lstStyle/>
                    <a:p>
                      <a:pPr>
                        <a:buNone/>
                      </a:pPr>
                      <a:r>
                        <a:rPr lang="en-US"/>
                        <a:t>Medium</a:t>
                      </a:r>
                    </a:p>
                  </a:txBody>
                  <a:tcPr anchor="ctr"/>
                </a:tc>
                <a:extLst>
                  <a:ext uri="{0D108BD9-81ED-4DB2-BD59-A6C34878D82A}">
                    <a16:rowId xmlns:a16="http://schemas.microsoft.com/office/drawing/2014/main" val="3887425768"/>
                  </a:ext>
                </a:extLst>
              </a:tr>
              <a:tr h="0">
                <a:tc>
                  <a:txBody>
                    <a:bodyPr/>
                    <a:lstStyle/>
                    <a:p>
                      <a:pPr>
                        <a:buNone/>
                      </a:pPr>
                      <a:r>
                        <a:rPr lang="en-US"/>
                        <a:t>Smart Home Features</a:t>
                      </a:r>
                    </a:p>
                  </a:txBody>
                  <a:tcPr anchor="ctr"/>
                </a:tc>
                <a:tc>
                  <a:txBody>
                    <a:bodyPr/>
                    <a:lstStyle/>
                    <a:p>
                      <a:pPr>
                        <a:buNone/>
                      </a:pPr>
                      <a:r>
                        <a:rPr lang="en-US" dirty="0"/>
                        <a:t>Emerging</a:t>
                      </a:r>
                    </a:p>
                  </a:txBody>
                  <a:tcPr anchor="ctr"/>
                </a:tc>
                <a:extLst>
                  <a:ext uri="{0D108BD9-81ED-4DB2-BD59-A6C34878D82A}">
                    <a16:rowId xmlns:a16="http://schemas.microsoft.com/office/drawing/2014/main" val="1925722841"/>
                  </a:ext>
                </a:extLst>
              </a:tr>
            </a:tbl>
          </a:graphicData>
        </a:graphic>
      </p:graphicFrame>
      <p:sp>
        <p:nvSpPr>
          <p:cNvPr id="9" name="TextBox 2">
            <a:extLst>
              <a:ext uri="{FF2B5EF4-FFF2-40B4-BE49-F238E27FC236}">
                <a16:creationId xmlns:a16="http://schemas.microsoft.com/office/drawing/2014/main" id="{0D178D28-8733-9CD1-794A-79EF9EFD2D9B}"/>
              </a:ext>
            </a:extLst>
          </p:cNvPr>
          <p:cNvSpPr txBox="1"/>
          <p:nvPr/>
        </p:nvSpPr>
        <p:spPr>
          <a:xfrm>
            <a:off x="742931" y="1026099"/>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2" name="TextBox 2">
            <a:extLst>
              <a:ext uri="{FF2B5EF4-FFF2-40B4-BE49-F238E27FC236}">
                <a16:creationId xmlns:a16="http://schemas.microsoft.com/office/drawing/2014/main" id="{EF0311AD-20B2-01E1-7A51-FB9CC8615D78}"/>
              </a:ext>
            </a:extLst>
          </p:cNvPr>
          <p:cNvSpPr txBox="1"/>
          <p:nvPr/>
        </p:nvSpPr>
        <p:spPr>
          <a:xfrm>
            <a:off x="7738248" y="1619054"/>
            <a:ext cx="3615552"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2: Demand</a:t>
            </a:r>
          </a:p>
        </p:txBody>
      </p:sp>
    </p:spTree>
    <p:extLst>
      <p:ext uri="{BB962C8B-B14F-4D97-AF65-F5344CB8AC3E}">
        <p14:creationId xmlns:p14="http://schemas.microsoft.com/office/powerpoint/2010/main" val="17595790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B3808-FFB8-5F90-EC34-E7AEA4132F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4E9094-AFF3-19D6-126C-6368E10B5E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D6B6E88-73A0-3CFF-8723-CA85A8356AB5}"/>
              </a:ext>
            </a:extLst>
          </p:cNvPr>
          <p:cNvSpPr/>
          <p:nvPr/>
        </p:nvSpPr>
        <p:spPr>
          <a:xfrm>
            <a:off x="742931" y="159764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Priority Factor         | % Selecting as “Very Important” |</a:t>
            </a:r>
          </a:p>
          <a:p>
            <a:pPr algn="ctr"/>
            <a:r>
              <a:rPr lang="en-US" dirty="0"/>
              <a:t>| ----------------------- | ------------------------------- |</a:t>
            </a:r>
          </a:p>
          <a:p>
            <a:pPr algn="ctr"/>
            <a:r>
              <a:rPr lang="en-US" dirty="0"/>
              <a:t>| Proximity to work       | 72%                             |</a:t>
            </a:r>
          </a:p>
          <a:p>
            <a:pPr algn="ctr"/>
            <a:r>
              <a:rPr lang="en-US" dirty="0"/>
              <a:t>| Parking availability    | 65%                             |</a:t>
            </a:r>
          </a:p>
          <a:p>
            <a:pPr algn="ctr"/>
            <a:r>
              <a:rPr lang="en-US" dirty="0"/>
              <a:t>| Public transport access | 58%                             |</a:t>
            </a:r>
          </a:p>
          <a:p>
            <a:pPr algn="ctr"/>
            <a:r>
              <a:rPr lang="en-US" dirty="0"/>
              <a:t>| Security                | 76%                             |</a:t>
            </a:r>
          </a:p>
          <a:p>
            <a:pPr algn="ctr"/>
            <a:r>
              <a:rPr lang="en-US" dirty="0"/>
              <a:t>| Retail/services nearby  | 49%                             |</a:t>
            </a:r>
          </a:p>
        </p:txBody>
      </p:sp>
      <p:pic>
        <p:nvPicPr>
          <p:cNvPr id="5" name="Graphic 21">
            <a:extLst>
              <a:ext uri="{FF2B5EF4-FFF2-40B4-BE49-F238E27FC236}">
                <a16:creationId xmlns:a16="http://schemas.microsoft.com/office/drawing/2014/main" id="{55AEEC8C-39CB-99C3-257D-5341689E28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3B3CA575-475F-62DB-FE4B-8A5670A37F8D}"/>
              </a:ext>
            </a:extLst>
          </p:cNvPr>
          <p:cNvSpPr txBox="1"/>
          <p:nvPr/>
        </p:nvSpPr>
        <p:spPr>
          <a:xfrm>
            <a:off x="1109133" y="1849413"/>
            <a:ext cx="9973734" cy="1323439"/>
          </a:xfrm>
          <a:prstGeom prst="rect">
            <a:avLst/>
          </a:prstGeom>
          <a:solidFill>
            <a:schemeClr val="bg1"/>
          </a:solidFill>
        </p:spPr>
        <p:txBody>
          <a:bodyPr wrap="square" rtlCol="0">
            <a:spAutoFit/>
          </a:bodyPr>
          <a:lstStyle/>
          <a:p>
            <a:r>
              <a:rPr lang="en-US" sz="2000" b="1" dirty="0">
                <a:latin typeface="Alexandria"/>
              </a:rPr>
              <a:t>Estimated Housing Demand</a:t>
            </a:r>
          </a:p>
          <a:p>
            <a:r>
              <a:rPr lang="en-US" sz="2000" dirty="0">
                <a:latin typeface="Alexandria"/>
              </a:rPr>
              <a:t>Demand-Supply Gap (Preliminary)</a:t>
            </a:r>
            <a:endParaRPr lang="en-US" sz="2000" b="1" dirty="0">
              <a:latin typeface="Alexandria"/>
            </a:endParaRPr>
          </a:p>
          <a:p>
            <a:r>
              <a:rPr lang="en-US" sz="2000" dirty="0">
                <a:latin typeface="Alexandria"/>
              </a:rPr>
              <a:t>Based on demographic and market data, total annual housing demand can be estimated as follows:</a:t>
            </a:r>
          </a:p>
        </p:txBody>
      </p:sp>
      <p:graphicFrame>
        <p:nvGraphicFramePr>
          <p:cNvPr id="3" name="جدول 2">
            <a:extLst>
              <a:ext uri="{FF2B5EF4-FFF2-40B4-BE49-F238E27FC236}">
                <a16:creationId xmlns:a16="http://schemas.microsoft.com/office/drawing/2014/main" id="{26B8C74D-422D-D2C9-A1BE-22C22C3ACA16}"/>
              </a:ext>
            </a:extLst>
          </p:cNvPr>
          <p:cNvGraphicFramePr>
            <a:graphicFrameLocks noGrp="1"/>
          </p:cNvGraphicFramePr>
          <p:nvPr>
            <p:extLst>
              <p:ext uri="{D42A27DB-BD31-4B8C-83A1-F6EECF244321}">
                <p14:modId xmlns:p14="http://schemas.microsoft.com/office/powerpoint/2010/main" val="2542524259"/>
              </p:ext>
            </p:extLst>
          </p:nvPr>
        </p:nvGraphicFramePr>
        <p:xfrm>
          <a:off x="2485572" y="3338425"/>
          <a:ext cx="6372070" cy="1828800"/>
        </p:xfrm>
        <a:graphic>
          <a:graphicData uri="http://schemas.openxmlformats.org/drawingml/2006/table">
            <a:tbl>
              <a:tblPr>
                <a:tableStyleId>{3B4B98B0-60AC-42C2-AFA5-B58CD77FA1E5}</a:tableStyleId>
              </a:tblPr>
              <a:tblGrid>
                <a:gridCol w="3186035">
                  <a:extLst>
                    <a:ext uri="{9D8B030D-6E8A-4147-A177-3AD203B41FA5}">
                      <a16:colId xmlns:a16="http://schemas.microsoft.com/office/drawing/2014/main" val="1294256894"/>
                    </a:ext>
                  </a:extLst>
                </a:gridCol>
                <a:gridCol w="3186035">
                  <a:extLst>
                    <a:ext uri="{9D8B030D-6E8A-4147-A177-3AD203B41FA5}">
                      <a16:colId xmlns:a16="http://schemas.microsoft.com/office/drawing/2014/main" val="1635518112"/>
                    </a:ext>
                  </a:extLst>
                </a:gridCol>
              </a:tblGrid>
              <a:tr h="0">
                <a:tc>
                  <a:txBody>
                    <a:bodyPr/>
                    <a:lstStyle/>
                    <a:p>
                      <a:pPr>
                        <a:buNone/>
                      </a:pPr>
                      <a:r>
                        <a:rPr lang="en-US" b="1" dirty="0"/>
                        <a:t>Category</a:t>
                      </a:r>
                      <a:endParaRPr lang="en-US" b="1" dirty="0">
                        <a:latin typeface="Alexandria"/>
                      </a:endParaRPr>
                    </a:p>
                  </a:txBody>
                  <a:tcPr anchor="ctr"/>
                </a:tc>
                <a:tc>
                  <a:txBody>
                    <a:bodyPr/>
                    <a:lstStyle/>
                    <a:p>
                      <a:pPr>
                        <a:buNone/>
                      </a:pPr>
                      <a:r>
                        <a:rPr lang="en-US" b="1" dirty="0"/>
                        <a:t>Units per Year</a:t>
                      </a:r>
                      <a:endParaRPr lang="en-US" b="1" dirty="0">
                        <a:latin typeface="Alexandria"/>
                      </a:endParaRPr>
                    </a:p>
                  </a:txBody>
                  <a:tcPr anchor="ctr"/>
                </a:tc>
                <a:extLst>
                  <a:ext uri="{0D108BD9-81ED-4DB2-BD59-A6C34878D82A}">
                    <a16:rowId xmlns:a16="http://schemas.microsoft.com/office/drawing/2014/main" val="2789118759"/>
                  </a:ext>
                </a:extLst>
              </a:tr>
              <a:tr h="0">
                <a:tc>
                  <a:txBody>
                    <a:bodyPr/>
                    <a:lstStyle/>
                    <a:p>
                      <a:pPr>
                        <a:buNone/>
                      </a:pPr>
                      <a:r>
                        <a:rPr lang="en-US" dirty="0"/>
                        <a:t>Total Housing Demand</a:t>
                      </a:r>
                      <a:endParaRPr lang="en-US" dirty="0">
                        <a:latin typeface="Alexandria"/>
                      </a:endParaRPr>
                    </a:p>
                  </a:txBody>
                  <a:tcPr anchor="ctr"/>
                </a:tc>
                <a:tc>
                  <a:txBody>
                    <a:bodyPr/>
                    <a:lstStyle/>
                    <a:p>
                      <a:pPr>
                        <a:buNone/>
                      </a:pPr>
                      <a:r>
                        <a:rPr lang="en-US" dirty="0"/>
                        <a:t>5,000 units</a:t>
                      </a:r>
                      <a:endParaRPr lang="en-US" dirty="0">
                        <a:latin typeface="Alexandria"/>
                      </a:endParaRPr>
                    </a:p>
                  </a:txBody>
                  <a:tcPr anchor="ctr"/>
                </a:tc>
                <a:extLst>
                  <a:ext uri="{0D108BD9-81ED-4DB2-BD59-A6C34878D82A}">
                    <a16:rowId xmlns:a16="http://schemas.microsoft.com/office/drawing/2014/main" val="1274143052"/>
                  </a:ext>
                </a:extLst>
              </a:tr>
              <a:tr h="0">
                <a:tc>
                  <a:txBody>
                    <a:bodyPr/>
                    <a:lstStyle/>
                    <a:p>
                      <a:pPr>
                        <a:buNone/>
                      </a:pPr>
                      <a:r>
                        <a:rPr lang="en-US" dirty="0"/>
                        <a:t>Target Segment Demand</a:t>
                      </a:r>
                      <a:endParaRPr lang="en-US" dirty="0">
                        <a:latin typeface="Alexandria"/>
                      </a:endParaRPr>
                    </a:p>
                  </a:txBody>
                  <a:tcPr anchor="ctr"/>
                </a:tc>
                <a:tc>
                  <a:txBody>
                    <a:bodyPr/>
                    <a:lstStyle/>
                    <a:p>
                      <a:pPr>
                        <a:buNone/>
                      </a:pPr>
                      <a:r>
                        <a:rPr lang="en-US"/>
                        <a:t>2,000 units</a:t>
                      </a:r>
                      <a:endParaRPr lang="en-US">
                        <a:latin typeface="Alexandria"/>
                      </a:endParaRPr>
                    </a:p>
                  </a:txBody>
                  <a:tcPr anchor="ctr"/>
                </a:tc>
                <a:extLst>
                  <a:ext uri="{0D108BD9-81ED-4DB2-BD59-A6C34878D82A}">
                    <a16:rowId xmlns:a16="http://schemas.microsoft.com/office/drawing/2014/main" val="2445186108"/>
                  </a:ext>
                </a:extLst>
              </a:tr>
              <a:tr h="0">
                <a:tc>
                  <a:txBody>
                    <a:bodyPr/>
                    <a:lstStyle/>
                    <a:p>
                      <a:pPr>
                        <a:buNone/>
                      </a:pPr>
                      <a:r>
                        <a:rPr lang="en-US"/>
                        <a:t>Project Capture Rate</a:t>
                      </a:r>
                      <a:endParaRPr lang="en-US">
                        <a:latin typeface="Alexandria"/>
                      </a:endParaRPr>
                    </a:p>
                  </a:txBody>
                  <a:tcPr anchor="ctr"/>
                </a:tc>
                <a:tc>
                  <a:txBody>
                    <a:bodyPr/>
                    <a:lstStyle/>
                    <a:p>
                      <a:pPr>
                        <a:buNone/>
                      </a:pPr>
                      <a:r>
                        <a:rPr lang="en-US" dirty="0"/>
                        <a:t>3-5</a:t>
                      </a:r>
                      <a:r>
                        <a:rPr lang="ar-SY" dirty="0"/>
                        <a:t>%</a:t>
                      </a:r>
                      <a:endParaRPr lang="ar-SY" dirty="0">
                        <a:latin typeface="Alexandria"/>
                      </a:endParaRPr>
                    </a:p>
                  </a:txBody>
                  <a:tcPr anchor="ctr"/>
                </a:tc>
                <a:extLst>
                  <a:ext uri="{0D108BD9-81ED-4DB2-BD59-A6C34878D82A}">
                    <a16:rowId xmlns:a16="http://schemas.microsoft.com/office/drawing/2014/main" val="2458686460"/>
                  </a:ext>
                </a:extLst>
              </a:tr>
              <a:tr h="0">
                <a:tc>
                  <a:txBody>
                    <a:bodyPr/>
                    <a:lstStyle/>
                    <a:p>
                      <a:pPr>
                        <a:buNone/>
                      </a:pPr>
                      <a:r>
                        <a:rPr lang="en-US"/>
                        <a:t>Expected Sales Potential</a:t>
                      </a:r>
                      <a:endParaRPr lang="en-US">
                        <a:latin typeface="Alexandria"/>
                      </a:endParaRPr>
                    </a:p>
                  </a:txBody>
                  <a:tcPr anchor="ctr"/>
                </a:tc>
                <a:tc>
                  <a:txBody>
                    <a:bodyPr/>
                    <a:lstStyle/>
                    <a:p>
                      <a:pPr>
                        <a:buNone/>
                      </a:pPr>
                      <a:r>
                        <a:rPr lang="en-US" dirty="0"/>
                        <a:t>60–100 units/year</a:t>
                      </a:r>
                      <a:endParaRPr lang="en-US" dirty="0">
                        <a:latin typeface="Alexandria"/>
                      </a:endParaRPr>
                    </a:p>
                  </a:txBody>
                  <a:tcPr anchor="ctr"/>
                </a:tc>
                <a:extLst>
                  <a:ext uri="{0D108BD9-81ED-4DB2-BD59-A6C34878D82A}">
                    <a16:rowId xmlns:a16="http://schemas.microsoft.com/office/drawing/2014/main" val="369539927"/>
                  </a:ext>
                </a:extLst>
              </a:tr>
            </a:tbl>
          </a:graphicData>
        </a:graphic>
      </p:graphicFrame>
      <p:sp>
        <p:nvSpPr>
          <p:cNvPr id="7" name="TextBox 2">
            <a:extLst>
              <a:ext uri="{FF2B5EF4-FFF2-40B4-BE49-F238E27FC236}">
                <a16:creationId xmlns:a16="http://schemas.microsoft.com/office/drawing/2014/main" id="{7170A691-AFF0-6B3A-81EC-10C0A713C5F8}"/>
              </a:ext>
            </a:extLst>
          </p:cNvPr>
          <p:cNvSpPr txBox="1"/>
          <p:nvPr/>
        </p:nvSpPr>
        <p:spPr>
          <a:xfrm>
            <a:off x="742931" y="1051763"/>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2" name="TextBox 2">
            <a:extLst>
              <a:ext uri="{FF2B5EF4-FFF2-40B4-BE49-F238E27FC236}">
                <a16:creationId xmlns:a16="http://schemas.microsoft.com/office/drawing/2014/main" id="{181C6E02-8C41-D3F9-071A-8384AFF9C04B}"/>
              </a:ext>
            </a:extLst>
          </p:cNvPr>
          <p:cNvSpPr txBox="1"/>
          <p:nvPr/>
        </p:nvSpPr>
        <p:spPr>
          <a:xfrm>
            <a:off x="7650416" y="1740556"/>
            <a:ext cx="3615552"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2: Demand</a:t>
            </a:r>
          </a:p>
        </p:txBody>
      </p:sp>
    </p:spTree>
    <p:extLst>
      <p:ext uri="{BB962C8B-B14F-4D97-AF65-F5344CB8AC3E}">
        <p14:creationId xmlns:p14="http://schemas.microsoft.com/office/powerpoint/2010/main" val="31015686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1408A-B11F-AB3B-2BEF-C098513426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72E775-210B-97CF-065C-7F1F711217C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CA741B-2206-2DA5-9F3E-14747CBC320A}"/>
              </a:ext>
            </a:extLst>
          </p:cNvPr>
          <p:cNvSpPr/>
          <p:nvPr/>
        </p:nvSpPr>
        <p:spPr>
          <a:xfrm>
            <a:off x="843289" y="1644593"/>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r>
              <a:rPr lang="en-US" b="1" dirty="0">
                <a:latin typeface="Alexandria"/>
              </a:rPr>
              <a:t>Investment decision</a:t>
            </a:r>
          </a:p>
        </p:txBody>
      </p:sp>
      <p:pic>
        <p:nvPicPr>
          <p:cNvPr id="5" name="Graphic 21">
            <a:extLst>
              <a:ext uri="{FF2B5EF4-FFF2-40B4-BE49-F238E27FC236}">
                <a16:creationId xmlns:a16="http://schemas.microsoft.com/office/drawing/2014/main" id="{89DE18AF-6660-87AC-907F-019F727156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6" name="جدول 5">
            <a:extLst>
              <a:ext uri="{FF2B5EF4-FFF2-40B4-BE49-F238E27FC236}">
                <a16:creationId xmlns:a16="http://schemas.microsoft.com/office/drawing/2014/main" id="{ED7DCBBD-6D77-6E23-7E99-44252AA12CD8}"/>
              </a:ext>
            </a:extLst>
          </p:cNvPr>
          <p:cNvGraphicFramePr>
            <a:graphicFrameLocks noGrp="1"/>
          </p:cNvGraphicFramePr>
          <p:nvPr>
            <p:extLst>
              <p:ext uri="{D42A27DB-BD31-4B8C-83A1-F6EECF244321}">
                <p14:modId xmlns:p14="http://schemas.microsoft.com/office/powerpoint/2010/main" val="2146572169"/>
              </p:ext>
            </p:extLst>
          </p:nvPr>
        </p:nvGraphicFramePr>
        <p:xfrm>
          <a:off x="2248143" y="3512547"/>
          <a:ext cx="4713158" cy="1463040"/>
        </p:xfrm>
        <a:graphic>
          <a:graphicData uri="http://schemas.openxmlformats.org/drawingml/2006/table">
            <a:tbl>
              <a:tblPr>
                <a:tableStyleId>{3B4B98B0-60AC-42C2-AFA5-B58CD77FA1E5}</a:tableStyleId>
              </a:tblPr>
              <a:tblGrid>
                <a:gridCol w="2356579">
                  <a:extLst>
                    <a:ext uri="{9D8B030D-6E8A-4147-A177-3AD203B41FA5}">
                      <a16:colId xmlns:a16="http://schemas.microsoft.com/office/drawing/2014/main" val="2427100521"/>
                    </a:ext>
                  </a:extLst>
                </a:gridCol>
                <a:gridCol w="2356579">
                  <a:extLst>
                    <a:ext uri="{9D8B030D-6E8A-4147-A177-3AD203B41FA5}">
                      <a16:colId xmlns:a16="http://schemas.microsoft.com/office/drawing/2014/main" val="3766007274"/>
                    </a:ext>
                  </a:extLst>
                </a:gridCol>
              </a:tblGrid>
              <a:tr h="0">
                <a:tc>
                  <a:txBody>
                    <a:bodyPr/>
                    <a:lstStyle/>
                    <a:p>
                      <a:pPr>
                        <a:buNone/>
                      </a:pPr>
                      <a:r>
                        <a:rPr lang="en-US" b="1" dirty="0"/>
                        <a:t>Indicator</a:t>
                      </a:r>
                      <a:endParaRPr lang="en-US" b="1" dirty="0">
                        <a:latin typeface="Alexandria"/>
                      </a:endParaRPr>
                    </a:p>
                  </a:txBody>
                  <a:tcPr anchor="ctr"/>
                </a:tc>
                <a:tc>
                  <a:txBody>
                    <a:bodyPr/>
                    <a:lstStyle/>
                    <a:p>
                      <a:pPr>
                        <a:buNone/>
                      </a:pPr>
                      <a:r>
                        <a:rPr lang="en-US" b="1" dirty="0"/>
                        <a:t>Units</a:t>
                      </a:r>
                      <a:endParaRPr lang="en-US" b="1" dirty="0">
                        <a:latin typeface="Alexandria"/>
                      </a:endParaRPr>
                    </a:p>
                  </a:txBody>
                  <a:tcPr anchor="ctr"/>
                </a:tc>
                <a:extLst>
                  <a:ext uri="{0D108BD9-81ED-4DB2-BD59-A6C34878D82A}">
                    <a16:rowId xmlns:a16="http://schemas.microsoft.com/office/drawing/2014/main" val="4031366807"/>
                  </a:ext>
                </a:extLst>
              </a:tr>
              <a:tr h="0">
                <a:tc>
                  <a:txBody>
                    <a:bodyPr/>
                    <a:lstStyle/>
                    <a:p>
                      <a:pPr>
                        <a:buNone/>
                      </a:pPr>
                      <a:r>
                        <a:rPr lang="en-US" dirty="0"/>
                        <a:t>Annual Demand</a:t>
                      </a:r>
                      <a:endParaRPr lang="en-US" dirty="0">
                        <a:latin typeface="Alexandria"/>
                      </a:endParaRPr>
                    </a:p>
                  </a:txBody>
                  <a:tcPr anchor="ctr"/>
                </a:tc>
                <a:tc>
                  <a:txBody>
                    <a:bodyPr/>
                    <a:lstStyle/>
                    <a:p>
                      <a:pPr>
                        <a:buNone/>
                      </a:pPr>
                      <a:r>
                        <a:rPr lang="en-US" dirty="0"/>
                        <a:t>5000</a:t>
                      </a:r>
                      <a:endParaRPr lang="ar-SY" dirty="0">
                        <a:latin typeface="Alexandria"/>
                      </a:endParaRPr>
                    </a:p>
                  </a:txBody>
                  <a:tcPr anchor="ctr"/>
                </a:tc>
                <a:extLst>
                  <a:ext uri="{0D108BD9-81ED-4DB2-BD59-A6C34878D82A}">
                    <a16:rowId xmlns:a16="http://schemas.microsoft.com/office/drawing/2014/main" val="310997184"/>
                  </a:ext>
                </a:extLst>
              </a:tr>
              <a:tr h="0">
                <a:tc>
                  <a:txBody>
                    <a:bodyPr/>
                    <a:lstStyle/>
                    <a:p>
                      <a:pPr>
                        <a:buNone/>
                      </a:pPr>
                      <a:r>
                        <a:rPr lang="en-US"/>
                        <a:t>Annual Supply</a:t>
                      </a:r>
                      <a:endParaRPr lang="en-US">
                        <a:latin typeface="Alexandria"/>
                      </a:endParaRPr>
                    </a:p>
                  </a:txBody>
                  <a:tcPr anchor="ctr"/>
                </a:tc>
                <a:tc>
                  <a:txBody>
                    <a:bodyPr/>
                    <a:lstStyle/>
                    <a:p>
                      <a:pPr>
                        <a:buNone/>
                      </a:pPr>
                      <a:r>
                        <a:rPr lang="en-US" dirty="0"/>
                        <a:t>3500</a:t>
                      </a:r>
                      <a:endParaRPr lang="ar-SY" dirty="0">
                        <a:latin typeface="Alexandria"/>
                      </a:endParaRPr>
                    </a:p>
                  </a:txBody>
                  <a:tcPr anchor="ctr"/>
                </a:tc>
                <a:extLst>
                  <a:ext uri="{0D108BD9-81ED-4DB2-BD59-A6C34878D82A}">
                    <a16:rowId xmlns:a16="http://schemas.microsoft.com/office/drawing/2014/main" val="968480865"/>
                  </a:ext>
                </a:extLst>
              </a:tr>
              <a:tr h="0">
                <a:tc>
                  <a:txBody>
                    <a:bodyPr/>
                    <a:lstStyle/>
                    <a:p>
                      <a:pPr>
                        <a:buNone/>
                      </a:pPr>
                      <a:r>
                        <a:rPr lang="en-US"/>
                        <a:t>Gap</a:t>
                      </a:r>
                      <a:endParaRPr lang="en-US">
                        <a:latin typeface="Alexandria"/>
                      </a:endParaRPr>
                    </a:p>
                  </a:txBody>
                  <a:tcPr anchor="ctr"/>
                </a:tc>
                <a:tc>
                  <a:txBody>
                    <a:bodyPr/>
                    <a:lstStyle/>
                    <a:p>
                      <a:pPr>
                        <a:buNone/>
                      </a:pPr>
                      <a:r>
                        <a:rPr lang="en-US" dirty="0"/>
                        <a:t>1,500 units</a:t>
                      </a:r>
                      <a:endParaRPr lang="en-US" dirty="0">
                        <a:latin typeface="Alexandria"/>
                      </a:endParaRPr>
                    </a:p>
                  </a:txBody>
                  <a:tcPr anchor="ctr"/>
                </a:tc>
                <a:extLst>
                  <a:ext uri="{0D108BD9-81ED-4DB2-BD59-A6C34878D82A}">
                    <a16:rowId xmlns:a16="http://schemas.microsoft.com/office/drawing/2014/main" val="931595459"/>
                  </a:ext>
                </a:extLst>
              </a:tr>
            </a:tbl>
          </a:graphicData>
        </a:graphic>
      </p:graphicFrame>
      <p:sp>
        <p:nvSpPr>
          <p:cNvPr id="3" name="TextBox 23">
            <a:extLst>
              <a:ext uri="{FF2B5EF4-FFF2-40B4-BE49-F238E27FC236}">
                <a16:creationId xmlns:a16="http://schemas.microsoft.com/office/drawing/2014/main" id="{9F1D5DD1-E959-3B82-5913-D15FE70623FA}"/>
              </a:ext>
            </a:extLst>
          </p:cNvPr>
          <p:cNvSpPr txBox="1"/>
          <p:nvPr/>
        </p:nvSpPr>
        <p:spPr>
          <a:xfrm>
            <a:off x="1209491" y="1875077"/>
            <a:ext cx="9973734" cy="1323439"/>
          </a:xfrm>
          <a:prstGeom prst="rect">
            <a:avLst/>
          </a:prstGeom>
          <a:solidFill>
            <a:schemeClr val="bg1"/>
          </a:solidFill>
        </p:spPr>
        <p:txBody>
          <a:bodyPr wrap="square" rtlCol="0">
            <a:spAutoFit/>
          </a:bodyPr>
          <a:lstStyle/>
          <a:p>
            <a:r>
              <a:rPr lang="en-US" sz="2000" b="1" dirty="0">
                <a:latin typeface="Alexandria"/>
              </a:rPr>
              <a:t>.7 Supply Analysis</a:t>
            </a:r>
          </a:p>
          <a:p>
            <a:r>
              <a:rPr lang="en-US" sz="2000" b="1" dirty="0">
                <a:latin typeface="Alexandria"/>
              </a:rPr>
              <a:t>Demand-Supply Gap (Preliminary)</a:t>
            </a:r>
          </a:p>
          <a:p>
            <a:r>
              <a:rPr lang="en-US" sz="2000" dirty="0">
                <a:latin typeface="Alexandria"/>
              </a:rPr>
              <a:t>The market shows a </a:t>
            </a:r>
            <a:r>
              <a:rPr lang="en-US" sz="2000" b="1" dirty="0">
                <a:latin typeface="Alexandria"/>
              </a:rPr>
              <a:t>supply shortage</a:t>
            </a:r>
            <a:r>
              <a:rPr lang="en-US" sz="2000" dirty="0">
                <a:latin typeface="Alexandria"/>
              </a:rPr>
              <a:t>, particularly in the mid-income segment, creating a strong opportunity for new developments.</a:t>
            </a:r>
          </a:p>
        </p:txBody>
      </p:sp>
      <p:sp>
        <p:nvSpPr>
          <p:cNvPr id="7" name="TextBox 2">
            <a:extLst>
              <a:ext uri="{FF2B5EF4-FFF2-40B4-BE49-F238E27FC236}">
                <a16:creationId xmlns:a16="http://schemas.microsoft.com/office/drawing/2014/main" id="{33AEE0B4-8A6F-5719-7592-FE65965FE3EA}"/>
              </a:ext>
            </a:extLst>
          </p:cNvPr>
          <p:cNvSpPr txBox="1"/>
          <p:nvPr/>
        </p:nvSpPr>
        <p:spPr>
          <a:xfrm>
            <a:off x="843289" y="1035343"/>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2" name="TextBox 2">
            <a:extLst>
              <a:ext uri="{FF2B5EF4-FFF2-40B4-BE49-F238E27FC236}">
                <a16:creationId xmlns:a16="http://schemas.microsoft.com/office/drawing/2014/main" id="{FAEAF1F1-6D78-9C06-C046-0DAD4995A1C3}"/>
              </a:ext>
            </a:extLst>
          </p:cNvPr>
          <p:cNvSpPr txBox="1"/>
          <p:nvPr/>
        </p:nvSpPr>
        <p:spPr>
          <a:xfrm>
            <a:off x="5515859" y="1742722"/>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pic>
        <p:nvPicPr>
          <p:cNvPr id="4" name="صورة 3">
            <a:extLst>
              <a:ext uri="{FF2B5EF4-FFF2-40B4-BE49-F238E27FC236}">
                <a16:creationId xmlns:a16="http://schemas.microsoft.com/office/drawing/2014/main" id="{DEC3123C-5265-3063-2DB0-A9C6F43154C4}"/>
              </a:ext>
            </a:extLst>
          </p:cNvPr>
          <p:cNvPicPr>
            <a:picLocks noChangeAspect="1"/>
          </p:cNvPicPr>
          <p:nvPr/>
        </p:nvPicPr>
        <p:blipFill>
          <a:blip r:embed="rId3"/>
          <a:stretch>
            <a:fillRect/>
          </a:stretch>
        </p:blipFill>
        <p:spPr>
          <a:xfrm>
            <a:off x="7587279" y="3429000"/>
            <a:ext cx="3124200" cy="1466850"/>
          </a:xfrm>
          <a:prstGeom prst="rect">
            <a:avLst/>
          </a:prstGeom>
        </p:spPr>
      </p:pic>
    </p:spTree>
    <p:extLst>
      <p:ext uri="{BB962C8B-B14F-4D97-AF65-F5344CB8AC3E}">
        <p14:creationId xmlns:p14="http://schemas.microsoft.com/office/powerpoint/2010/main" val="14841709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3">
            <a:extLst>
              <a:ext uri="{FF2B5EF4-FFF2-40B4-BE49-F238E27FC236}">
                <a16:creationId xmlns:a16="http://schemas.microsoft.com/office/drawing/2014/main" id="{DC98F0C6-91EB-0143-230F-2C22629D1405}"/>
              </a:ext>
            </a:extLst>
          </p:cNvPr>
          <p:cNvSpPr txBox="1"/>
          <p:nvPr/>
        </p:nvSpPr>
        <p:spPr>
          <a:xfrm>
            <a:off x="708690" y="1853967"/>
            <a:ext cx="10645110" cy="1015663"/>
          </a:xfrm>
          <a:prstGeom prst="rect">
            <a:avLst/>
          </a:prstGeom>
          <a:solidFill>
            <a:schemeClr val="tx2">
              <a:lumMod val="20000"/>
              <a:lumOff val="80000"/>
            </a:schemeClr>
          </a:solidFill>
        </p:spPr>
        <p:txBody>
          <a:bodyPr wrap="square" rtlCol="0">
            <a:spAutoFit/>
          </a:bodyPr>
          <a:lstStyle/>
          <a:p>
            <a:r>
              <a:rPr lang="en-US" sz="2000" dirty="0">
                <a:latin typeface="Alexandria"/>
              </a:rPr>
              <a:t>The subject market shows a growing supply pipeline; however, current inventory remains insufficient to fully meet demand—particularly in the mid-income housing segment. This creates a favorable but competitive environment for new developments.</a:t>
            </a:r>
          </a:p>
        </p:txBody>
      </p:sp>
      <p:sp>
        <p:nvSpPr>
          <p:cNvPr id="2" name="TextBox 2">
            <a:extLst>
              <a:ext uri="{FF2B5EF4-FFF2-40B4-BE49-F238E27FC236}">
                <a16:creationId xmlns:a16="http://schemas.microsoft.com/office/drawing/2014/main" id="{0E15C965-C5D4-F2A3-0E56-1E1040ABD6E5}"/>
              </a:ext>
            </a:extLst>
          </p:cNvPr>
          <p:cNvSpPr txBox="1"/>
          <p:nvPr/>
        </p:nvSpPr>
        <p:spPr>
          <a:xfrm>
            <a:off x="708690" y="1076417"/>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graphicFrame>
        <p:nvGraphicFramePr>
          <p:cNvPr id="3" name="جدول 2">
            <a:extLst>
              <a:ext uri="{FF2B5EF4-FFF2-40B4-BE49-F238E27FC236}">
                <a16:creationId xmlns:a16="http://schemas.microsoft.com/office/drawing/2014/main" id="{E2E17260-F2B6-595C-D8DF-D83F9AC8C177}"/>
              </a:ext>
            </a:extLst>
          </p:cNvPr>
          <p:cNvGraphicFramePr>
            <a:graphicFrameLocks noGrp="1"/>
          </p:cNvGraphicFramePr>
          <p:nvPr>
            <p:extLst>
              <p:ext uri="{D42A27DB-BD31-4B8C-83A1-F6EECF244321}">
                <p14:modId xmlns:p14="http://schemas.microsoft.com/office/powerpoint/2010/main" val="2162961957"/>
              </p:ext>
            </p:extLst>
          </p:nvPr>
        </p:nvGraphicFramePr>
        <p:xfrm>
          <a:off x="838200" y="3829802"/>
          <a:ext cx="10515600" cy="1981200"/>
        </p:xfrm>
        <a:graphic>
          <a:graphicData uri="http://schemas.openxmlformats.org/drawingml/2006/table">
            <a:tbl>
              <a:tblPr>
                <a:tableStyleId>{3B4B98B0-60AC-42C2-AFA5-B58CD77FA1E5}</a:tableStyleId>
              </a:tblPr>
              <a:tblGrid>
                <a:gridCol w="2628900">
                  <a:extLst>
                    <a:ext uri="{9D8B030D-6E8A-4147-A177-3AD203B41FA5}">
                      <a16:colId xmlns:a16="http://schemas.microsoft.com/office/drawing/2014/main" val="3832006796"/>
                    </a:ext>
                  </a:extLst>
                </a:gridCol>
                <a:gridCol w="2628900">
                  <a:extLst>
                    <a:ext uri="{9D8B030D-6E8A-4147-A177-3AD203B41FA5}">
                      <a16:colId xmlns:a16="http://schemas.microsoft.com/office/drawing/2014/main" val="1354418480"/>
                    </a:ext>
                  </a:extLst>
                </a:gridCol>
                <a:gridCol w="2628900">
                  <a:extLst>
                    <a:ext uri="{9D8B030D-6E8A-4147-A177-3AD203B41FA5}">
                      <a16:colId xmlns:a16="http://schemas.microsoft.com/office/drawing/2014/main" val="689777195"/>
                    </a:ext>
                  </a:extLst>
                </a:gridCol>
                <a:gridCol w="2628900">
                  <a:extLst>
                    <a:ext uri="{9D8B030D-6E8A-4147-A177-3AD203B41FA5}">
                      <a16:colId xmlns:a16="http://schemas.microsoft.com/office/drawing/2014/main" val="328577510"/>
                    </a:ext>
                  </a:extLst>
                </a:gridCol>
              </a:tblGrid>
              <a:tr h="0">
                <a:tc>
                  <a:txBody>
                    <a:bodyPr/>
                    <a:lstStyle/>
                    <a:p>
                      <a:pPr>
                        <a:buNone/>
                      </a:pPr>
                      <a:r>
                        <a:rPr lang="en-US" sz="2000" b="1" dirty="0"/>
                        <a:t>Category</a:t>
                      </a:r>
                      <a:endParaRPr lang="en-US" sz="2000" b="1" dirty="0">
                        <a:latin typeface="Alexandria"/>
                      </a:endParaRPr>
                    </a:p>
                  </a:txBody>
                  <a:tcPr anchor="ctr"/>
                </a:tc>
                <a:tc>
                  <a:txBody>
                    <a:bodyPr/>
                    <a:lstStyle/>
                    <a:p>
                      <a:pPr>
                        <a:buNone/>
                      </a:pPr>
                      <a:r>
                        <a:rPr lang="en-US" sz="2000" b="1" dirty="0"/>
                        <a:t>Units</a:t>
                      </a:r>
                      <a:endParaRPr lang="en-US" sz="2000" b="1" dirty="0">
                        <a:latin typeface="Alexandria"/>
                      </a:endParaRPr>
                    </a:p>
                  </a:txBody>
                  <a:tcPr anchor="ctr"/>
                </a:tc>
                <a:tc>
                  <a:txBody>
                    <a:bodyPr/>
                    <a:lstStyle/>
                    <a:p>
                      <a:pPr>
                        <a:buNone/>
                      </a:pPr>
                      <a:r>
                        <a:rPr lang="en-US" sz="2000" b="1" dirty="0"/>
                        <a:t>Share</a:t>
                      </a:r>
                      <a:endParaRPr lang="en-US" sz="2000" b="1" dirty="0">
                        <a:latin typeface="Alexandria"/>
                      </a:endParaRPr>
                    </a:p>
                  </a:txBody>
                  <a:tcPr anchor="ctr"/>
                </a:tc>
                <a:tc>
                  <a:txBody>
                    <a:bodyPr/>
                    <a:lstStyle/>
                    <a:p>
                      <a:pPr>
                        <a:buNone/>
                      </a:pPr>
                      <a:r>
                        <a:rPr lang="en-US" sz="2000" b="1" dirty="0"/>
                        <a:t>Average Size (sqm)</a:t>
                      </a:r>
                      <a:endParaRPr lang="en-US" sz="2000" b="1" dirty="0">
                        <a:latin typeface="Alexandria"/>
                      </a:endParaRPr>
                    </a:p>
                  </a:txBody>
                  <a:tcPr anchor="ctr"/>
                </a:tc>
                <a:extLst>
                  <a:ext uri="{0D108BD9-81ED-4DB2-BD59-A6C34878D82A}">
                    <a16:rowId xmlns:a16="http://schemas.microsoft.com/office/drawing/2014/main" val="361030946"/>
                  </a:ext>
                </a:extLst>
              </a:tr>
              <a:tr h="0">
                <a:tc>
                  <a:txBody>
                    <a:bodyPr/>
                    <a:lstStyle/>
                    <a:p>
                      <a:pPr>
                        <a:buNone/>
                      </a:pPr>
                      <a:r>
                        <a:rPr lang="en-US" sz="2000"/>
                        <a:t>Apartments</a:t>
                      </a:r>
                      <a:endParaRPr lang="en-US" sz="2000">
                        <a:latin typeface="Alexandria"/>
                      </a:endParaRPr>
                    </a:p>
                  </a:txBody>
                  <a:tcPr anchor="ctr"/>
                </a:tc>
                <a:tc>
                  <a:txBody>
                    <a:bodyPr/>
                    <a:lstStyle/>
                    <a:p>
                      <a:pPr>
                        <a:buNone/>
                      </a:pPr>
                      <a:r>
                        <a:rPr lang="en-US" sz="2000" dirty="0"/>
                        <a:t>60000</a:t>
                      </a:r>
                      <a:endParaRPr lang="ar-SY" sz="2000" dirty="0">
                        <a:latin typeface="Alexandria"/>
                      </a:endParaRPr>
                    </a:p>
                  </a:txBody>
                  <a:tcPr anchor="ctr"/>
                </a:tc>
                <a:tc>
                  <a:txBody>
                    <a:bodyPr/>
                    <a:lstStyle/>
                    <a:p>
                      <a:pPr>
                        <a:buNone/>
                      </a:pPr>
                      <a:r>
                        <a:rPr lang="en-US" sz="2000" dirty="0"/>
                        <a:t>70 </a:t>
                      </a:r>
                      <a:r>
                        <a:rPr lang="ar-SY" sz="2000" dirty="0"/>
                        <a:t>%</a:t>
                      </a:r>
                      <a:endParaRPr lang="ar-SY" sz="2000" dirty="0">
                        <a:latin typeface="Alexandria"/>
                      </a:endParaRPr>
                    </a:p>
                  </a:txBody>
                  <a:tcPr anchor="ctr"/>
                </a:tc>
                <a:tc>
                  <a:txBody>
                    <a:bodyPr/>
                    <a:lstStyle/>
                    <a:p>
                      <a:pPr>
                        <a:buNone/>
                      </a:pPr>
                      <a:r>
                        <a:rPr lang="en-US" sz="2000"/>
                        <a:t>80 sqm</a:t>
                      </a:r>
                      <a:endParaRPr lang="en-US" sz="2000">
                        <a:latin typeface="Alexandria"/>
                      </a:endParaRPr>
                    </a:p>
                  </a:txBody>
                  <a:tcPr anchor="ctr"/>
                </a:tc>
                <a:extLst>
                  <a:ext uri="{0D108BD9-81ED-4DB2-BD59-A6C34878D82A}">
                    <a16:rowId xmlns:a16="http://schemas.microsoft.com/office/drawing/2014/main" val="714895547"/>
                  </a:ext>
                </a:extLst>
              </a:tr>
              <a:tr h="0">
                <a:tc>
                  <a:txBody>
                    <a:bodyPr/>
                    <a:lstStyle/>
                    <a:p>
                      <a:pPr>
                        <a:buNone/>
                      </a:pPr>
                      <a:r>
                        <a:rPr lang="en-US" sz="2000"/>
                        <a:t>Villas / Houses</a:t>
                      </a:r>
                      <a:endParaRPr lang="en-US" sz="2000">
                        <a:latin typeface="Alexandria"/>
                      </a:endParaRPr>
                    </a:p>
                  </a:txBody>
                  <a:tcPr anchor="ctr"/>
                </a:tc>
                <a:tc>
                  <a:txBody>
                    <a:bodyPr/>
                    <a:lstStyle/>
                    <a:p>
                      <a:pPr>
                        <a:buNone/>
                      </a:pPr>
                      <a:r>
                        <a:rPr lang="en-US" sz="2000" dirty="0"/>
                        <a:t>20000</a:t>
                      </a:r>
                      <a:endParaRPr lang="ar-SY" sz="2000" dirty="0">
                        <a:latin typeface="Alexandria"/>
                      </a:endParaRPr>
                    </a:p>
                  </a:txBody>
                  <a:tcPr anchor="ctr"/>
                </a:tc>
                <a:tc>
                  <a:txBody>
                    <a:bodyPr/>
                    <a:lstStyle/>
                    <a:p>
                      <a:pPr>
                        <a:buNone/>
                      </a:pPr>
                      <a:r>
                        <a:rPr lang="en-US" sz="2000" dirty="0"/>
                        <a:t>23 </a:t>
                      </a:r>
                      <a:r>
                        <a:rPr lang="ar-SY" sz="2000" dirty="0"/>
                        <a:t>%</a:t>
                      </a:r>
                      <a:endParaRPr lang="ar-SY" sz="2000" dirty="0">
                        <a:latin typeface="Alexandria"/>
                      </a:endParaRPr>
                    </a:p>
                  </a:txBody>
                  <a:tcPr anchor="ctr"/>
                </a:tc>
                <a:tc>
                  <a:txBody>
                    <a:bodyPr/>
                    <a:lstStyle/>
                    <a:p>
                      <a:pPr>
                        <a:buNone/>
                      </a:pPr>
                      <a:r>
                        <a:rPr lang="en-US" sz="2000" dirty="0"/>
                        <a:t>200 sqm</a:t>
                      </a:r>
                      <a:endParaRPr lang="en-US" sz="2000" dirty="0">
                        <a:latin typeface="Alexandria"/>
                      </a:endParaRPr>
                    </a:p>
                  </a:txBody>
                  <a:tcPr anchor="ctr"/>
                </a:tc>
                <a:extLst>
                  <a:ext uri="{0D108BD9-81ED-4DB2-BD59-A6C34878D82A}">
                    <a16:rowId xmlns:a16="http://schemas.microsoft.com/office/drawing/2014/main" val="1699750733"/>
                  </a:ext>
                </a:extLst>
              </a:tr>
              <a:tr h="0">
                <a:tc>
                  <a:txBody>
                    <a:bodyPr/>
                    <a:lstStyle/>
                    <a:p>
                      <a:pPr>
                        <a:buNone/>
                      </a:pPr>
                      <a:r>
                        <a:rPr lang="en-US" sz="2000"/>
                        <a:t>Other (Serviced, etc.)</a:t>
                      </a:r>
                      <a:endParaRPr lang="en-US" sz="2000">
                        <a:latin typeface="Alexandria"/>
                      </a:endParaRPr>
                    </a:p>
                  </a:txBody>
                  <a:tcPr anchor="ctr"/>
                </a:tc>
                <a:tc>
                  <a:txBody>
                    <a:bodyPr/>
                    <a:lstStyle/>
                    <a:p>
                      <a:pPr>
                        <a:buNone/>
                      </a:pPr>
                      <a:r>
                        <a:rPr lang="en-US" sz="2000" dirty="0"/>
                        <a:t>5000</a:t>
                      </a:r>
                      <a:endParaRPr lang="ar-SY" sz="2000" dirty="0">
                        <a:latin typeface="Alexandria"/>
                      </a:endParaRPr>
                    </a:p>
                  </a:txBody>
                  <a:tcPr anchor="ctr"/>
                </a:tc>
                <a:tc>
                  <a:txBody>
                    <a:bodyPr/>
                    <a:lstStyle/>
                    <a:p>
                      <a:pPr>
                        <a:buNone/>
                      </a:pPr>
                      <a:r>
                        <a:rPr lang="en-US" sz="2000" dirty="0"/>
                        <a:t>7 </a:t>
                      </a:r>
                      <a:r>
                        <a:rPr lang="ar-SY" sz="2000" dirty="0"/>
                        <a:t>%</a:t>
                      </a:r>
                      <a:endParaRPr lang="ar-SY" sz="2000" dirty="0">
                        <a:latin typeface="Alexandria"/>
                      </a:endParaRPr>
                    </a:p>
                  </a:txBody>
                  <a:tcPr anchor="ctr"/>
                </a:tc>
                <a:tc>
                  <a:txBody>
                    <a:bodyPr/>
                    <a:lstStyle/>
                    <a:p>
                      <a:pPr>
                        <a:buNone/>
                      </a:pPr>
                      <a:r>
                        <a:rPr lang="en-US" sz="2000"/>
                        <a:t>60 sqm</a:t>
                      </a:r>
                      <a:endParaRPr lang="en-US" sz="2000">
                        <a:latin typeface="Alexandria"/>
                      </a:endParaRPr>
                    </a:p>
                  </a:txBody>
                  <a:tcPr anchor="ctr"/>
                </a:tc>
                <a:extLst>
                  <a:ext uri="{0D108BD9-81ED-4DB2-BD59-A6C34878D82A}">
                    <a16:rowId xmlns:a16="http://schemas.microsoft.com/office/drawing/2014/main" val="2847382772"/>
                  </a:ext>
                </a:extLst>
              </a:tr>
              <a:tr h="0">
                <a:tc>
                  <a:txBody>
                    <a:bodyPr/>
                    <a:lstStyle/>
                    <a:p>
                      <a:pPr>
                        <a:buNone/>
                      </a:pPr>
                      <a:r>
                        <a:rPr lang="en-US" sz="2000" b="1"/>
                        <a:t>Total Stock</a:t>
                      </a:r>
                      <a:endParaRPr lang="en-US" sz="2000">
                        <a:latin typeface="Alexandria"/>
                      </a:endParaRPr>
                    </a:p>
                  </a:txBody>
                  <a:tcPr anchor="ctr"/>
                </a:tc>
                <a:tc>
                  <a:txBody>
                    <a:bodyPr/>
                    <a:lstStyle/>
                    <a:p>
                      <a:pPr>
                        <a:buNone/>
                      </a:pPr>
                      <a:r>
                        <a:rPr lang="en-US" sz="2000" b="1"/>
                        <a:t>85,000 units</a:t>
                      </a:r>
                      <a:endParaRPr lang="en-US" sz="2000">
                        <a:latin typeface="Alexandria"/>
                      </a:endParaRPr>
                    </a:p>
                  </a:txBody>
                  <a:tcPr anchor="ctr"/>
                </a:tc>
                <a:tc>
                  <a:txBody>
                    <a:bodyPr/>
                    <a:lstStyle/>
                    <a:p>
                      <a:pPr>
                        <a:buNone/>
                      </a:pPr>
                      <a:r>
                        <a:rPr lang="en-US" sz="2000" dirty="0"/>
                        <a:t>100 </a:t>
                      </a:r>
                      <a:r>
                        <a:rPr lang="ar-SY" sz="2000" dirty="0"/>
                        <a:t>%</a:t>
                      </a:r>
                      <a:endParaRPr lang="ar-SY" sz="2000" dirty="0">
                        <a:latin typeface="Alexandria"/>
                      </a:endParaRPr>
                    </a:p>
                  </a:txBody>
                  <a:tcPr anchor="ctr"/>
                </a:tc>
                <a:tc>
                  <a:txBody>
                    <a:bodyPr/>
                    <a:lstStyle/>
                    <a:p>
                      <a:pPr>
                        <a:buNone/>
                      </a:pPr>
                      <a:r>
                        <a:rPr lang="ar-SY" sz="2000" dirty="0"/>
                        <a:t>—</a:t>
                      </a:r>
                      <a:endParaRPr lang="ar-SY" sz="2000" dirty="0">
                        <a:latin typeface="Alexandria"/>
                      </a:endParaRPr>
                    </a:p>
                  </a:txBody>
                  <a:tcPr anchor="ctr"/>
                </a:tc>
                <a:extLst>
                  <a:ext uri="{0D108BD9-81ED-4DB2-BD59-A6C34878D82A}">
                    <a16:rowId xmlns:a16="http://schemas.microsoft.com/office/drawing/2014/main" val="1772661196"/>
                  </a:ext>
                </a:extLst>
              </a:tr>
            </a:tbl>
          </a:graphicData>
        </a:graphic>
      </p:graphicFrame>
      <p:sp>
        <p:nvSpPr>
          <p:cNvPr id="5" name="TextBox 23">
            <a:extLst>
              <a:ext uri="{FF2B5EF4-FFF2-40B4-BE49-F238E27FC236}">
                <a16:creationId xmlns:a16="http://schemas.microsoft.com/office/drawing/2014/main" id="{DFBD6776-0207-A5A7-F311-F5CEA4863DD1}"/>
              </a:ext>
            </a:extLst>
          </p:cNvPr>
          <p:cNvSpPr txBox="1"/>
          <p:nvPr/>
        </p:nvSpPr>
        <p:spPr>
          <a:xfrm>
            <a:off x="838200" y="3178236"/>
            <a:ext cx="10304820" cy="400110"/>
          </a:xfrm>
          <a:prstGeom prst="rect">
            <a:avLst/>
          </a:prstGeom>
          <a:solidFill>
            <a:schemeClr val="bg1"/>
          </a:solidFill>
        </p:spPr>
        <p:txBody>
          <a:bodyPr wrap="square" rtlCol="0">
            <a:spAutoFit/>
          </a:bodyPr>
          <a:lstStyle/>
          <a:p>
            <a:r>
              <a:rPr lang="en-US" sz="2000" b="1" dirty="0">
                <a:latin typeface="Alexandria"/>
              </a:rPr>
              <a:t>7.1 Existing Housing Stock</a:t>
            </a:r>
            <a:endParaRPr lang="en-US" sz="2000" dirty="0">
              <a:latin typeface="Alexandria"/>
            </a:endParaRPr>
          </a:p>
        </p:txBody>
      </p:sp>
      <p:sp>
        <p:nvSpPr>
          <p:cNvPr id="4" name="TextBox 2">
            <a:extLst>
              <a:ext uri="{FF2B5EF4-FFF2-40B4-BE49-F238E27FC236}">
                <a16:creationId xmlns:a16="http://schemas.microsoft.com/office/drawing/2014/main" id="{3CA01E10-E6F8-C77A-DAA5-97909AD4C428}"/>
              </a:ext>
            </a:extLst>
          </p:cNvPr>
          <p:cNvSpPr txBox="1"/>
          <p:nvPr/>
        </p:nvSpPr>
        <p:spPr>
          <a:xfrm>
            <a:off x="5320232" y="3003039"/>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spTree>
    <p:extLst>
      <p:ext uri="{BB962C8B-B14F-4D97-AF65-F5344CB8AC3E}">
        <p14:creationId xmlns:p14="http://schemas.microsoft.com/office/powerpoint/2010/main" val="2441072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18955-8B07-2F18-9DAA-C48800D0E9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760089-6C20-C61A-26DA-E233C43168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B573F0F-BE47-C694-8E95-3770ABEC58F0}"/>
              </a:ext>
            </a:extLst>
          </p:cNvPr>
          <p:cNvSpPr/>
          <p:nvPr/>
        </p:nvSpPr>
        <p:spPr>
          <a:xfrm>
            <a:off x="742931" y="1652328"/>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Segment        | Vacancy Rate | Market Condition  |</a:t>
            </a:r>
          </a:p>
          <a:p>
            <a:pPr algn="ctr"/>
            <a:r>
              <a:rPr lang="en-US"/>
              <a:t>| -------------- | ------------ | ----------------- |</a:t>
            </a:r>
          </a:p>
          <a:p>
            <a:pPr algn="ctr"/>
            <a:r>
              <a:rPr lang="en-US"/>
              <a:t>| Apartments     | 6%           | Balanced          |</a:t>
            </a:r>
          </a:p>
          <a:p>
            <a:pPr algn="ctr"/>
            <a:r>
              <a:rPr lang="en-US"/>
              <a:t>| Villas         | 8%           | Slight oversupply |</a:t>
            </a:r>
          </a:p>
          <a:p>
            <a:pPr algn="ctr"/>
            <a:r>
              <a:rPr lang="en-US"/>
              <a:t>| Overall Market | 6.5%         | Stable            |</a:t>
            </a:r>
          </a:p>
        </p:txBody>
      </p:sp>
      <p:pic>
        <p:nvPicPr>
          <p:cNvPr id="5" name="Graphic 21">
            <a:extLst>
              <a:ext uri="{FF2B5EF4-FFF2-40B4-BE49-F238E27FC236}">
                <a16:creationId xmlns:a16="http://schemas.microsoft.com/office/drawing/2014/main" id="{0F6CE119-7B0A-C61E-76DC-B2B2036D4A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47">
            <a:extLst>
              <a:ext uri="{FF2B5EF4-FFF2-40B4-BE49-F238E27FC236}">
                <a16:creationId xmlns:a16="http://schemas.microsoft.com/office/drawing/2014/main" id="{EBD7DD59-C30F-CCBA-ACA3-550244AB3702}"/>
              </a:ext>
            </a:extLst>
          </p:cNvPr>
          <p:cNvSpPr txBox="1"/>
          <p:nvPr/>
        </p:nvSpPr>
        <p:spPr>
          <a:xfrm>
            <a:off x="1043285" y="2012267"/>
            <a:ext cx="9861241" cy="400110"/>
          </a:xfrm>
          <a:prstGeom prst="rect">
            <a:avLst/>
          </a:prstGeom>
          <a:solidFill>
            <a:schemeClr val="tx2">
              <a:lumMod val="20000"/>
              <a:lumOff val="80000"/>
            </a:schemeClr>
          </a:solidFill>
        </p:spPr>
        <p:txBody>
          <a:bodyPr wrap="square" rtlCol="0">
            <a:spAutoFit/>
          </a:bodyPr>
          <a:lstStyle/>
          <a:p>
            <a:r>
              <a:rPr lang="en-US" sz="2000" b="1" dirty="0">
                <a:latin typeface="Alexandria"/>
              </a:rPr>
              <a:t>7.2 Vacancy Rates</a:t>
            </a:r>
          </a:p>
        </p:txBody>
      </p:sp>
      <p:graphicFrame>
        <p:nvGraphicFramePr>
          <p:cNvPr id="3" name="جدول 2">
            <a:extLst>
              <a:ext uri="{FF2B5EF4-FFF2-40B4-BE49-F238E27FC236}">
                <a16:creationId xmlns:a16="http://schemas.microsoft.com/office/drawing/2014/main" id="{A341D619-EB6C-FA76-6308-D2D5C954CDCD}"/>
              </a:ext>
            </a:extLst>
          </p:cNvPr>
          <p:cNvGraphicFramePr>
            <a:graphicFrameLocks noGrp="1"/>
          </p:cNvGraphicFramePr>
          <p:nvPr>
            <p:extLst>
              <p:ext uri="{D42A27DB-BD31-4B8C-83A1-F6EECF244321}">
                <p14:modId xmlns:p14="http://schemas.microsoft.com/office/powerpoint/2010/main" val="1182431428"/>
              </p:ext>
            </p:extLst>
          </p:nvPr>
        </p:nvGraphicFramePr>
        <p:xfrm>
          <a:off x="933469" y="2982584"/>
          <a:ext cx="10515600" cy="1463040"/>
        </p:xfrm>
        <a:graphic>
          <a:graphicData uri="http://schemas.openxmlformats.org/drawingml/2006/table">
            <a:tbl>
              <a:tblPr>
                <a:tableStyleId>{3B4B98B0-60AC-42C2-AFA5-B58CD77FA1E5}</a:tableStyleId>
              </a:tblPr>
              <a:tblGrid>
                <a:gridCol w="3505200">
                  <a:extLst>
                    <a:ext uri="{9D8B030D-6E8A-4147-A177-3AD203B41FA5}">
                      <a16:colId xmlns:a16="http://schemas.microsoft.com/office/drawing/2014/main" val="2609582197"/>
                    </a:ext>
                  </a:extLst>
                </a:gridCol>
                <a:gridCol w="3505200">
                  <a:extLst>
                    <a:ext uri="{9D8B030D-6E8A-4147-A177-3AD203B41FA5}">
                      <a16:colId xmlns:a16="http://schemas.microsoft.com/office/drawing/2014/main" val="483242554"/>
                    </a:ext>
                  </a:extLst>
                </a:gridCol>
                <a:gridCol w="3505200">
                  <a:extLst>
                    <a:ext uri="{9D8B030D-6E8A-4147-A177-3AD203B41FA5}">
                      <a16:colId xmlns:a16="http://schemas.microsoft.com/office/drawing/2014/main" val="849188831"/>
                    </a:ext>
                  </a:extLst>
                </a:gridCol>
              </a:tblGrid>
              <a:tr h="0">
                <a:tc>
                  <a:txBody>
                    <a:bodyPr/>
                    <a:lstStyle/>
                    <a:p>
                      <a:pPr>
                        <a:buNone/>
                      </a:pPr>
                      <a:r>
                        <a:rPr lang="en-US" b="1" dirty="0">
                          <a:latin typeface="Alexandria"/>
                        </a:rPr>
                        <a:t>Segment</a:t>
                      </a:r>
                    </a:p>
                  </a:txBody>
                  <a:tcPr anchor="ctr"/>
                </a:tc>
                <a:tc>
                  <a:txBody>
                    <a:bodyPr/>
                    <a:lstStyle/>
                    <a:p>
                      <a:pPr>
                        <a:buNone/>
                      </a:pPr>
                      <a:r>
                        <a:rPr lang="en-US" b="1" dirty="0">
                          <a:latin typeface="Alexandria"/>
                        </a:rPr>
                        <a:t>Vacancy Rate</a:t>
                      </a:r>
                    </a:p>
                  </a:txBody>
                  <a:tcPr anchor="ctr"/>
                </a:tc>
                <a:tc>
                  <a:txBody>
                    <a:bodyPr/>
                    <a:lstStyle/>
                    <a:p>
                      <a:pPr>
                        <a:buNone/>
                      </a:pPr>
                      <a:r>
                        <a:rPr lang="en-US" b="1" dirty="0">
                          <a:latin typeface="Alexandria"/>
                        </a:rPr>
                        <a:t>Market Condition</a:t>
                      </a:r>
                    </a:p>
                  </a:txBody>
                  <a:tcPr anchor="ctr"/>
                </a:tc>
                <a:extLst>
                  <a:ext uri="{0D108BD9-81ED-4DB2-BD59-A6C34878D82A}">
                    <a16:rowId xmlns:a16="http://schemas.microsoft.com/office/drawing/2014/main" val="1281493471"/>
                  </a:ext>
                </a:extLst>
              </a:tr>
              <a:tr h="129763">
                <a:tc>
                  <a:txBody>
                    <a:bodyPr/>
                    <a:lstStyle/>
                    <a:p>
                      <a:pPr>
                        <a:buNone/>
                      </a:pPr>
                      <a:r>
                        <a:rPr lang="en-US">
                          <a:latin typeface="Alexandria"/>
                        </a:rPr>
                        <a:t>Apartments</a:t>
                      </a:r>
                    </a:p>
                  </a:txBody>
                  <a:tcPr anchor="ctr"/>
                </a:tc>
                <a:tc>
                  <a:txBody>
                    <a:bodyPr/>
                    <a:lstStyle/>
                    <a:p>
                      <a:pPr>
                        <a:buNone/>
                      </a:pPr>
                      <a:r>
                        <a:rPr lang="en-US" dirty="0">
                          <a:latin typeface="Alexandria"/>
                        </a:rPr>
                        <a:t>6 </a:t>
                      </a:r>
                      <a:r>
                        <a:rPr lang="ar-SY" dirty="0">
                          <a:latin typeface="Alexandria"/>
                        </a:rPr>
                        <a:t>%</a:t>
                      </a:r>
                    </a:p>
                  </a:txBody>
                  <a:tcPr anchor="ctr"/>
                </a:tc>
                <a:tc>
                  <a:txBody>
                    <a:bodyPr/>
                    <a:lstStyle/>
                    <a:p>
                      <a:pPr>
                        <a:buNone/>
                      </a:pPr>
                      <a:r>
                        <a:rPr lang="en-US" dirty="0">
                          <a:latin typeface="Alexandria"/>
                        </a:rPr>
                        <a:t>Balanced</a:t>
                      </a:r>
                    </a:p>
                  </a:txBody>
                  <a:tcPr anchor="ctr"/>
                </a:tc>
                <a:extLst>
                  <a:ext uri="{0D108BD9-81ED-4DB2-BD59-A6C34878D82A}">
                    <a16:rowId xmlns:a16="http://schemas.microsoft.com/office/drawing/2014/main" val="2670422429"/>
                  </a:ext>
                </a:extLst>
              </a:tr>
              <a:tr h="0">
                <a:tc>
                  <a:txBody>
                    <a:bodyPr/>
                    <a:lstStyle/>
                    <a:p>
                      <a:pPr>
                        <a:buNone/>
                      </a:pPr>
                      <a:r>
                        <a:rPr lang="en-US" dirty="0">
                          <a:latin typeface="Alexandria"/>
                        </a:rPr>
                        <a:t>Villas</a:t>
                      </a:r>
                    </a:p>
                  </a:txBody>
                  <a:tcPr anchor="ctr"/>
                </a:tc>
                <a:tc>
                  <a:txBody>
                    <a:bodyPr/>
                    <a:lstStyle/>
                    <a:p>
                      <a:pPr>
                        <a:buNone/>
                      </a:pPr>
                      <a:r>
                        <a:rPr lang="ar-SY" dirty="0">
                          <a:latin typeface="Alexandria"/>
                        </a:rPr>
                        <a:t>%</a:t>
                      </a:r>
                      <a:r>
                        <a:rPr lang="en-US" sz="1800" kern="1200" dirty="0">
                          <a:solidFill>
                            <a:schemeClr val="tx1"/>
                          </a:solidFill>
                          <a:effectLst/>
                          <a:latin typeface="Alexandria"/>
                        </a:rPr>
                        <a:t>8</a:t>
                      </a:r>
                      <a:endParaRPr lang="ar-SY" dirty="0">
                        <a:latin typeface="Alexandria"/>
                      </a:endParaRPr>
                    </a:p>
                  </a:txBody>
                  <a:tcPr anchor="ctr"/>
                </a:tc>
                <a:tc>
                  <a:txBody>
                    <a:bodyPr/>
                    <a:lstStyle/>
                    <a:p>
                      <a:pPr>
                        <a:buNone/>
                      </a:pPr>
                      <a:r>
                        <a:rPr lang="en-US" dirty="0">
                          <a:latin typeface="Alexandria"/>
                        </a:rPr>
                        <a:t>Slight oversupply</a:t>
                      </a:r>
                    </a:p>
                  </a:txBody>
                  <a:tcPr anchor="ctr"/>
                </a:tc>
                <a:extLst>
                  <a:ext uri="{0D108BD9-81ED-4DB2-BD59-A6C34878D82A}">
                    <a16:rowId xmlns:a16="http://schemas.microsoft.com/office/drawing/2014/main" val="868011874"/>
                  </a:ext>
                </a:extLst>
              </a:tr>
              <a:tr h="0">
                <a:tc>
                  <a:txBody>
                    <a:bodyPr/>
                    <a:lstStyle/>
                    <a:p>
                      <a:pPr>
                        <a:buNone/>
                      </a:pPr>
                      <a:r>
                        <a:rPr lang="en-US">
                          <a:latin typeface="Alexandria"/>
                        </a:rPr>
                        <a:t>Overall Market</a:t>
                      </a:r>
                    </a:p>
                  </a:txBody>
                  <a:tcPr anchor="ctr"/>
                </a:tc>
                <a:tc>
                  <a:txBody>
                    <a:bodyPr/>
                    <a:lstStyle/>
                    <a:p>
                      <a:pPr>
                        <a:buNone/>
                      </a:pPr>
                      <a:r>
                        <a:rPr lang="en-US" dirty="0">
                          <a:latin typeface="Alexandria"/>
                        </a:rPr>
                        <a:t>6.5</a:t>
                      </a:r>
                      <a:r>
                        <a:rPr lang="ar-SY" dirty="0">
                          <a:latin typeface="Alexandria"/>
                        </a:rPr>
                        <a:t>%</a:t>
                      </a:r>
                    </a:p>
                  </a:txBody>
                  <a:tcPr anchor="ctr"/>
                </a:tc>
                <a:tc>
                  <a:txBody>
                    <a:bodyPr/>
                    <a:lstStyle/>
                    <a:p>
                      <a:pPr>
                        <a:buNone/>
                      </a:pPr>
                      <a:r>
                        <a:rPr lang="en-US" dirty="0">
                          <a:latin typeface="Alexandria"/>
                        </a:rPr>
                        <a:t>Stable</a:t>
                      </a:r>
                    </a:p>
                  </a:txBody>
                  <a:tcPr anchor="ctr"/>
                </a:tc>
                <a:extLst>
                  <a:ext uri="{0D108BD9-81ED-4DB2-BD59-A6C34878D82A}">
                    <a16:rowId xmlns:a16="http://schemas.microsoft.com/office/drawing/2014/main" val="1948076575"/>
                  </a:ext>
                </a:extLst>
              </a:tr>
            </a:tbl>
          </a:graphicData>
        </a:graphic>
      </p:graphicFrame>
      <p:sp>
        <p:nvSpPr>
          <p:cNvPr id="4" name="TextBox 2">
            <a:extLst>
              <a:ext uri="{FF2B5EF4-FFF2-40B4-BE49-F238E27FC236}">
                <a16:creationId xmlns:a16="http://schemas.microsoft.com/office/drawing/2014/main" id="{E47E39C9-D0DD-B444-8AB2-FCDF7F18A6BF}"/>
              </a:ext>
            </a:extLst>
          </p:cNvPr>
          <p:cNvSpPr txBox="1"/>
          <p:nvPr/>
        </p:nvSpPr>
        <p:spPr>
          <a:xfrm>
            <a:off x="708690" y="1076417"/>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2" name="TextBox 2">
            <a:extLst>
              <a:ext uri="{FF2B5EF4-FFF2-40B4-BE49-F238E27FC236}">
                <a16:creationId xmlns:a16="http://schemas.microsoft.com/office/drawing/2014/main" id="{424315D1-B88F-D9CA-1B46-D6BABB42791B}"/>
              </a:ext>
            </a:extLst>
          </p:cNvPr>
          <p:cNvSpPr txBox="1"/>
          <p:nvPr/>
        </p:nvSpPr>
        <p:spPr>
          <a:xfrm>
            <a:off x="5417158" y="1950712"/>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spTree>
    <p:extLst>
      <p:ext uri="{BB962C8B-B14F-4D97-AF65-F5344CB8AC3E}">
        <p14:creationId xmlns:p14="http://schemas.microsoft.com/office/powerpoint/2010/main" val="10351058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D3CBE-7D14-3ED5-1071-DE1DD2B8A4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9D2B5C-64DA-238F-4AF6-9314694F43E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B22C261-DA85-1E0C-EFC2-9E10E62F7D15}"/>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E792C72B-0987-5B86-20E9-55687BACB3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3">
            <a:extLst>
              <a:ext uri="{FF2B5EF4-FFF2-40B4-BE49-F238E27FC236}">
                <a16:creationId xmlns:a16="http://schemas.microsoft.com/office/drawing/2014/main" id="{BF7C94F4-DABD-54B3-89AB-0FAA29C8D4EA}"/>
              </a:ext>
            </a:extLst>
          </p:cNvPr>
          <p:cNvSpPr txBox="1"/>
          <p:nvPr/>
        </p:nvSpPr>
        <p:spPr>
          <a:xfrm>
            <a:off x="838200" y="1714485"/>
            <a:ext cx="10304820" cy="400110"/>
          </a:xfrm>
          <a:prstGeom prst="rect">
            <a:avLst/>
          </a:prstGeom>
          <a:solidFill>
            <a:schemeClr val="bg1"/>
          </a:solidFill>
        </p:spPr>
        <p:txBody>
          <a:bodyPr wrap="square" rtlCol="0">
            <a:spAutoFit/>
          </a:bodyPr>
          <a:lstStyle/>
          <a:p>
            <a:r>
              <a:rPr lang="en-US" sz="2000" b="1" dirty="0"/>
              <a:t>7.3 Pipeline Projects (Future Supply)</a:t>
            </a:r>
            <a:endParaRPr lang="en-US" sz="2000" b="1" dirty="0">
              <a:latin typeface="Alexandria"/>
            </a:endParaRPr>
          </a:p>
        </p:txBody>
      </p:sp>
      <p:graphicFrame>
        <p:nvGraphicFramePr>
          <p:cNvPr id="3" name="جدول 2">
            <a:extLst>
              <a:ext uri="{FF2B5EF4-FFF2-40B4-BE49-F238E27FC236}">
                <a16:creationId xmlns:a16="http://schemas.microsoft.com/office/drawing/2014/main" id="{ABFEC935-7912-82B1-8688-62CB3B0E8F2E}"/>
              </a:ext>
            </a:extLst>
          </p:cNvPr>
          <p:cNvGraphicFramePr>
            <a:graphicFrameLocks noGrp="1"/>
          </p:cNvGraphicFramePr>
          <p:nvPr>
            <p:extLst>
              <p:ext uri="{D42A27DB-BD31-4B8C-83A1-F6EECF244321}">
                <p14:modId xmlns:p14="http://schemas.microsoft.com/office/powerpoint/2010/main" val="3118726289"/>
              </p:ext>
            </p:extLst>
          </p:nvPr>
        </p:nvGraphicFramePr>
        <p:xfrm>
          <a:off x="838200" y="2548378"/>
          <a:ext cx="10515600" cy="1463040"/>
        </p:xfrm>
        <a:graphic>
          <a:graphicData uri="http://schemas.openxmlformats.org/drawingml/2006/table">
            <a:tbl>
              <a:tblPr>
                <a:tableStyleId>{3B4B98B0-60AC-42C2-AFA5-B58CD77FA1E5}</a:tableStyleId>
              </a:tblPr>
              <a:tblGrid>
                <a:gridCol w="3505200">
                  <a:extLst>
                    <a:ext uri="{9D8B030D-6E8A-4147-A177-3AD203B41FA5}">
                      <a16:colId xmlns:a16="http://schemas.microsoft.com/office/drawing/2014/main" val="1864423148"/>
                    </a:ext>
                  </a:extLst>
                </a:gridCol>
                <a:gridCol w="3505200">
                  <a:extLst>
                    <a:ext uri="{9D8B030D-6E8A-4147-A177-3AD203B41FA5}">
                      <a16:colId xmlns:a16="http://schemas.microsoft.com/office/drawing/2014/main" val="2269862173"/>
                    </a:ext>
                  </a:extLst>
                </a:gridCol>
                <a:gridCol w="3505200">
                  <a:extLst>
                    <a:ext uri="{9D8B030D-6E8A-4147-A177-3AD203B41FA5}">
                      <a16:colId xmlns:a16="http://schemas.microsoft.com/office/drawing/2014/main" val="1333222582"/>
                    </a:ext>
                  </a:extLst>
                </a:gridCol>
              </a:tblGrid>
              <a:tr h="0">
                <a:tc>
                  <a:txBody>
                    <a:bodyPr/>
                    <a:lstStyle/>
                    <a:p>
                      <a:pPr>
                        <a:buNone/>
                      </a:pPr>
                      <a:r>
                        <a:rPr lang="en-US" b="1" dirty="0"/>
                        <a:t>Status</a:t>
                      </a:r>
                      <a:endParaRPr lang="en-US" b="1" dirty="0">
                        <a:latin typeface="Alexandria"/>
                      </a:endParaRPr>
                    </a:p>
                  </a:txBody>
                  <a:tcPr anchor="ctr"/>
                </a:tc>
                <a:tc>
                  <a:txBody>
                    <a:bodyPr/>
                    <a:lstStyle/>
                    <a:p>
                      <a:pPr>
                        <a:buNone/>
                      </a:pPr>
                      <a:r>
                        <a:rPr lang="en-US" b="1" dirty="0"/>
                        <a:t>Units</a:t>
                      </a:r>
                      <a:endParaRPr lang="en-US" b="1" dirty="0">
                        <a:latin typeface="Alexandria"/>
                      </a:endParaRPr>
                    </a:p>
                  </a:txBody>
                  <a:tcPr anchor="ctr"/>
                </a:tc>
                <a:tc>
                  <a:txBody>
                    <a:bodyPr/>
                    <a:lstStyle/>
                    <a:p>
                      <a:pPr>
                        <a:buNone/>
                      </a:pPr>
                      <a:r>
                        <a:rPr lang="en-US" b="1" dirty="0"/>
                        <a:t>Expected Delivery</a:t>
                      </a:r>
                      <a:endParaRPr lang="en-US" b="1" dirty="0">
                        <a:latin typeface="Alexandria"/>
                      </a:endParaRPr>
                    </a:p>
                  </a:txBody>
                  <a:tcPr anchor="ctr"/>
                </a:tc>
                <a:extLst>
                  <a:ext uri="{0D108BD9-81ED-4DB2-BD59-A6C34878D82A}">
                    <a16:rowId xmlns:a16="http://schemas.microsoft.com/office/drawing/2014/main" val="1661976830"/>
                  </a:ext>
                </a:extLst>
              </a:tr>
              <a:tr h="0">
                <a:tc>
                  <a:txBody>
                    <a:bodyPr/>
                    <a:lstStyle/>
                    <a:p>
                      <a:pPr>
                        <a:buNone/>
                      </a:pPr>
                      <a:r>
                        <a:rPr lang="en-US"/>
                        <a:t>Under Construction</a:t>
                      </a:r>
                      <a:endParaRPr lang="en-US">
                        <a:latin typeface="Alexandria"/>
                      </a:endParaRPr>
                    </a:p>
                  </a:txBody>
                  <a:tcPr anchor="ctr"/>
                </a:tc>
                <a:tc>
                  <a:txBody>
                    <a:bodyPr/>
                    <a:lstStyle/>
                    <a:p>
                      <a:pPr>
                        <a:buNone/>
                      </a:pPr>
                      <a:r>
                        <a:rPr lang="en-US" dirty="0"/>
                        <a:t>2500</a:t>
                      </a:r>
                      <a:endParaRPr lang="ar-SY" dirty="0">
                        <a:latin typeface="Alexandria"/>
                      </a:endParaRPr>
                    </a:p>
                  </a:txBody>
                  <a:tcPr anchor="ctr"/>
                </a:tc>
                <a:tc>
                  <a:txBody>
                    <a:bodyPr/>
                    <a:lstStyle/>
                    <a:p>
                      <a:pPr>
                        <a:buNone/>
                      </a:pPr>
                      <a:r>
                        <a:rPr lang="en-US"/>
                        <a:t>1–2 years</a:t>
                      </a:r>
                      <a:endParaRPr lang="en-US">
                        <a:latin typeface="Alexandria"/>
                      </a:endParaRPr>
                    </a:p>
                  </a:txBody>
                  <a:tcPr anchor="ctr"/>
                </a:tc>
                <a:extLst>
                  <a:ext uri="{0D108BD9-81ED-4DB2-BD59-A6C34878D82A}">
                    <a16:rowId xmlns:a16="http://schemas.microsoft.com/office/drawing/2014/main" val="2762119234"/>
                  </a:ext>
                </a:extLst>
              </a:tr>
              <a:tr h="0">
                <a:tc>
                  <a:txBody>
                    <a:bodyPr/>
                    <a:lstStyle/>
                    <a:p>
                      <a:pPr>
                        <a:buNone/>
                      </a:pPr>
                      <a:r>
                        <a:rPr lang="en-US"/>
                        <a:t>Planned Projects</a:t>
                      </a:r>
                      <a:endParaRPr lang="en-US">
                        <a:latin typeface="Alexandria"/>
                      </a:endParaRPr>
                    </a:p>
                  </a:txBody>
                  <a:tcPr anchor="ctr"/>
                </a:tc>
                <a:tc>
                  <a:txBody>
                    <a:bodyPr/>
                    <a:lstStyle/>
                    <a:p>
                      <a:pPr>
                        <a:buNone/>
                      </a:pPr>
                      <a:r>
                        <a:rPr lang="en-US" dirty="0"/>
                        <a:t>4000</a:t>
                      </a:r>
                      <a:endParaRPr lang="ar-SY" dirty="0">
                        <a:latin typeface="Alexandria"/>
                      </a:endParaRPr>
                    </a:p>
                  </a:txBody>
                  <a:tcPr anchor="ctr"/>
                </a:tc>
                <a:tc>
                  <a:txBody>
                    <a:bodyPr/>
                    <a:lstStyle/>
                    <a:p>
                      <a:pPr>
                        <a:buNone/>
                      </a:pPr>
                      <a:r>
                        <a:rPr lang="en-US"/>
                        <a:t>3–5 years</a:t>
                      </a:r>
                      <a:endParaRPr lang="en-US">
                        <a:latin typeface="Alexandria"/>
                      </a:endParaRPr>
                    </a:p>
                  </a:txBody>
                  <a:tcPr anchor="ctr"/>
                </a:tc>
                <a:extLst>
                  <a:ext uri="{0D108BD9-81ED-4DB2-BD59-A6C34878D82A}">
                    <a16:rowId xmlns:a16="http://schemas.microsoft.com/office/drawing/2014/main" val="2414631089"/>
                  </a:ext>
                </a:extLst>
              </a:tr>
              <a:tr h="0">
                <a:tc>
                  <a:txBody>
                    <a:bodyPr/>
                    <a:lstStyle/>
                    <a:p>
                      <a:pPr>
                        <a:buNone/>
                      </a:pPr>
                      <a:r>
                        <a:rPr lang="en-US" b="1" dirty="0"/>
                        <a:t>Total Pipeline</a:t>
                      </a:r>
                      <a:endParaRPr lang="en-US" dirty="0">
                        <a:latin typeface="Alexandria"/>
                      </a:endParaRPr>
                    </a:p>
                  </a:txBody>
                  <a:tcPr anchor="ctr"/>
                </a:tc>
                <a:tc>
                  <a:txBody>
                    <a:bodyPr/>
                    <a:lstStyle/>
                    <a:p>
                      <a:pPr>
                        <a:buNone/>
                      </a:pPr>
                      <a:r>
                        <a:rPr lang="en-US" b="1"/>
                        <a:t>6,500 units</a:t>
                      </a:r>
                      <a:endParaRPr lang="en-US">
                        <a:latin typeface="Alexandria"/>
                      </a:endParaRPr>
                    </a:p>
                  </a:txBody>
                  <a:tcPr anchor="ctr"/>
                </a:tc>
                <a:tc>
                  <a:txBody>
                    <a:bodyPr/>
                    <a:lstStyle/>
                    <a:p>
                      <a:pPr>
                        <a:buNone/>
                      </a:pPr>
                      <a:r>
                        <a:rPr lang="ar-SY" dirty="0"/>
                        <a:t>—</a:t>
                      </a:r>
                      <a:endParaRPr lang="ar-SY" dirty="0">
                        <a:latin typeface="Alexandria"/>
                      </a:endParaRPr>
                    </a:p>
                  </a:txBody>
                  <a:tcPr anchor="ctr"/>
                </a:tc>
                <a:extLst>
                  <a:ext uri="{0D108BD9-81ED-4DB2-BD59-A6C34878D82A}">
                    <a16:rowId xmlns:a16="http://schemas.microsoft.com/office/drawing/2014/main" val="758014522"/>
                  </a:ext>
                </a:extLst>
              </a:tr>
            </a:tbl>
          </a:graphicData>
        </a:graphic>
      </p:graphicFrame>
      <p:sp>
        <p:nvSpPr>
          <p:cNvPr id="4" name="TextBox 2">
            <a:extLst>
              <a:ext uri="{FF2B5EF4-FFF2-40B4-BE49-F238E27FC236}">
                <a16:creationId xmlns:a16="http://schemas.microsoft.com/office/drawing/2014/main" id="{02A48666-16EA-FB2C-20DE-2EAD1FD490D6}"/>
              </a:ext>
            </a:extLst>
          </p:cNvPr>
          <p:cNvSpPr txBox="1"/>
          <p:nvPr/>
        </p:nvSpPr>
        <p:spPr>
          <a:xfrm>
            <a:off x="993503" y="1034909"/>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graphicFrame>
        <p:nvGraphicFramePr>
          <p:cNvPr id="6" name="جدول 5">
            <a:extLst>
              <a:ext uri="{FF2B5EF4-FFF2-40B4-BE49-F238E27FC236}">
                <a16:creationId xmlns:a16="http://schemas.microsoft.com/office/drawing/2014/main" id="{3799CB17-5E73-0394-8075-3C3DE67B8E42}"/>
              </a:ext>
            </a:extLst>
          </p:cNvPr>
          <p:cNvGraphicFramePr>
            <a:graphicFrameLocks noGrp="1"/>
          </p:cNvGraphicFramePr>
          <p:nvPr>
            <p:extLst>
              <p:ext uri="{D42A27DB-BD31-4B8C-83A1-F6EECF244321}">
                <p14:modId xmlns:p14="http://schemas.microsoft.com/office/powerpoint/2010/main" val="3382987636"/>
              </p:ext>
            </p:extLst>
          </p:nvPr>
        </p:nvGraphicFramePr>
        <p:xfrm>
          <a:off x="838200" y="4360051"/>
          <a:ext cx="10515600" cy="1463040"/>
        </p:xfrm>
        <a:graphic>
          <a:graphicData uri="http://schemas.openxmlformats.org/drawingml/2006/table">
            <a:tbl>
              <a:tblPr>
                <a:tableStyleId>{3B4B98B0-60AC-42C2-AFA5-B58CD77FA1E5}</a:tableStyleId>
              </a:tblPr>
              <a:tblGrid>
                <a:gridCol w="3505200">
                  <a:extLst>
                    <a:ext uri="{9D8B030D-6E8A-4147-A177-3AD203B41FA5}">
                      <a16:colId xmlns:a16="http://schemas.microsoft.com/office/drawing/2014/main" val="1959420295"/>
                    </a:ext>
                  </a:extLst>
                </a:gridCol>
                <a:gridCol w="3505200">
                  <a:extLst>
                    <a:ext uri="{9D8B030D-6E8A-4147-A177-3AD203B41FA5}">
                      <a16:colId xmlns:a16="http://schemas.microsoft.com/office/drawing/2014/main" val="388679623"/>
                    </a:ext>
                  </a:extLst>
                </a:gridCol>
                <a:gridCol w="3505200">
                  <a:extLst>
                    <a:ext uri="{9D8B030D-6E8A-4147-A177-3AD203B41FA5}">
                      <a16:colId xmlns:a16="http://schemas.microsoft.com/office/drawing/2014/main" val="3226413555"/>
                    </a:ext>
                  </a:extLst>
                </a:gridCol>
              </a:tblGrid>
              <a:tr h="0">
                <a:tc>
                  <a:txBody>
                    <a:bodyPr/>
                    <a:lstStyle/>
                    <a:p>
                      <a:pPr>
                        <a:buNone/>
                      </a:pPr>
                      <a:r>
                        <a:rPr lang="en-US" b="1" dirty="0"/>
                        <a:t>Segment</a:t>
                      </a:r>
                    </a:p>
                  </a:txBody>
                  <a:tcPr anchor="ctr"/>
                </a:tc>
                <a:tc>
                  <a:txBody>
                    <a:bodyPr/>
                    <a:lstStyle/>
                    <a:p>
                      <a:pPr>
                        <a:buNone/>
                      </a:pPr>
                      <a:r>
                        <a:rPr lang="en-US" b="1" dirty="0"/>
                        <a:t>Share</a:t>
                      </a:r>
                    </a:p>
                  </a:txBody>
                  <a:tcPr anchor="ctr"/>
                </a:tc>
                <a:tc>
                  <a:txBody>
                    <a:bodyPr/>
                    <a:lstStyle/>
                    <a:p>
                      <a:pPr>
                        <a:buNone/>
                      </a:pPr>
                      <a:r>
                        <a:rPr lang="en-US" b="1" dirty="0"/>
                        <a:t>Units</a:t>
                      </a:r>
                    </a:p>
                  </a:txBody>
                  <a:tcPr anchor="ctr"/>
                </a:tc>
                <a:extLst>
                  <a:ext uri="{0D108BD9-81ED-4DB2-BD59-A6C34878D82A}">
                    <a16:rowId xmlns:a16="http://schemas.microsoft.com/office/drawing/2014/main" val="2354265275"/>
                  </a:ext>
                </a:extLst>
              </a:tr>
              <a:tr h="0">
                <a:tc>
                  <a:txBody>
                    <a:bodyPr/>
                    <a:lstStyle/>
                    <a:p>
                      <a:pPr>
                        <a:buNone/>
                      </a:pPr>
                      <a:r>
                        <a:rPr lang="en-US" dirty="0"/>
                        <a:t>Apartments</a:t>
                      </a:r>
                    </a:p>
                  </a:txBody>
                  <a:tcPr anchor="ctr"/>
                </a:tc>
                <a:tc>
                  <a:txBody>
                    <a:bodyPr/>
                    <a:lstStyle/>
                    <a:p>
                      <a:pPr>
                        <a:buNone/>
                      </a:pPr>
                      <a:r>
                        <a:rPr lang="en-US" dirty="0"/>
                        <a:t>75 </a:t>
                      </a:r>
                      <a:r>
                        <a:rPr lang="ar-SY" dirty="0"/>
                        <a:t>%</a:t>
                      </a:r>
                    </a:p>
                  </a:txBody>
                  <a:tcPr anchor="ctr"/>
                </a:tc>
                <a:tc>
                  <a:txBody>
                    <a:bodyPr/>
                    <a:lstStyle/>
                    <a:p>
                      <a:pPr>
                        <a:buNone/>
                      </a:pPr>
                      <a:r>
                        <a:rPr lang="en-US" dirty="0"/>
                        <a:t>4875</a:t>
                      </a:r>
                      <a:endParaRPr lang="ar-SY" dirty="0"/>
                    </a:p>
                  </a:txBody>
                  <a:tcPr anchor="ctr"/>
                </a:tc>
                <a:extLst>
                  <a:ext uri="{0D108BD9-81ED-4DB2-BD59-A6C34878D82A}">
                    <a16:rowId xmlns:a16="http://schemas.microsoft.com/office/drawing/2014/main" val="231978739"/>
                  </a:ext>
                </a:extLst>
              </a:tr>
              <a:tr h="0">
                <a:tc>
                  <a:txBody>
                    <a:bodyPr/>
                    <a:lstStyle/>
                    <a:p>
                      <a:pPr>
                        <a:buNone/>
                      </a:pPr>
                      <a:r>
                        <a:rPr lang="en-US"/>
                        <a:t>Villas</a:t>
                      </a:r>
                    </a:p>
                  </a:txBody>
                  <a:tcPr anchor="ctr"/>
                </a:tc>
                <a:tc>
                  <a:txBody>
                    <a:bodyPr/>
                    <a:lstStyle/>
                    <a:p>
                      <a:pPr>
                        <a:buNone/>
                      </a:pPr>
                      <a:r>
                        <a:rPr lang="en-US" dirty="0"/>
                        <a:t>20 </a:t>
                      </a:r>
                      <a:r>
                        <a:rPr lang="ar-SY" dirty="0"/>
                        <a:t>%</a:t>
                      </a:r>
                    </a:p>
                  </a:txBody>
                  <a:tcPr anchor="ctr"/>
                </a:tc>
                <a:tc>
                  <a:txBody>
                    <a:bodyPr/>
                    <a:lstStyle/>
                    <a:p>
                      <a:pPr>
                        <a:buNone/>
                      </a:pPr>
                      <a:r>
                        <a:rPr lang="en-US" dirty="0"/>
                        <a:t>1300</a:t>
                      </a:r>
                      <a:endParaRPr lang="ar-SY" dirty="0"/>
                    </a:p>
                  </a:txBody>
                  <a:tcPr anchor="ctr"/>
                </a:tc>
                <a:extLst>
                  <a:ext uri="{0D108BD9-81ED-4DB2-BD59-A6C34878D82A}">
                    <a16:rowId xmlns:a16="http://schemas.microsoft.com/office/drawing/2014/main" val="3630328771"/>
                  </a:ext>
                </a:extLst>
              </a:tr>
              <a:tr h="0">
                <a:tc>
                  <a:txBody>
                    <a:bodyPr/>
                    <a:lstStyle/>
                    <a:p>
                      <a:pPr>
                        <a:buNone/>
                      </a:pPr>
                      <a:r>
                        <a:rPr lang="en-US"/>
                        <a:t>Other</a:t>
                      </a:r>
                    </a:p>
                  </a:txBody>
                  <a:tcPr anchor="ctr"/>
                </a:tc>
                <a:tc>
                  <a:txBody>
                    <a:bodyPr/>
                    <a:lstStyle/>
                    <a:p>
                      <a:pPr>
                        <a:buNone/>
                      </a:pPr>
                      <a:r>
                        <a:rPr lang="en-US" dirty="0"/>
                        <a:t>5 </a:t>
                      </a:r>
                      <a:r>
                        <a:rPr lang="ar-SY" dirty="0"/>
                        <a:t>%</a:t>
                      </a:r>
                    </a:p>
                  </a:txBody>
                  <a:tcPr anchor="ctr"/>
                </a:tc>
                <a:tc>
                  <a:txBody>
                    <a:bodyPr/>
                    <a:lstStyle/>
                    <a:p>
                      <a:pPr>
                        <a:buNone/>
                      </a:pPr>
                      <a:r>
                        <a:rPr lang="en-US" dirty="0"/>
                        <a:t>325</a:t>
                      </a:r>
                      <a:endParaRPr lang="ar-SY" dirty="0"/>
                    </a:p>
                  </a:txBody>
                  <a:tcPr anchor="ctr"/>
                </a:tc>
                <a:extLst>
                  <a:ext uri="{0D108BD9-81ED-4DB2-BD59-A6C34878D82A}">
                    <a16:rowId xmlns:a16="http://schemas.microsoft.com/office/drawing/2014/main" val="992462794"/>
                  </a:ext>
                </a:extLst>
              </a:tr>
            </a:tbl>
          </a:graphicData>
        </a:graphic>
      </p:graphicFrame>
      <p:sp>
        <p:nvSpPr>
          <p:cNvPr id="2" name="TextBox 2">
            <a:extLst>
              <a:ext uri="{FF2B5EF4-FFF2-40B4-BE49-F238E27FC236}">
                <a16:creationId xmlns:a16="http://schemas.microsoft.com/office/drawing/2014/main" id="{77607897-D8DB-1A52-F168-9E3D5798D0AB}"/>
              </a:ext>
            </a:extLst>
          </p:cNvPr>
          <p:cNvSpPr txBox="1"/>
          <p:nvPr/>
        </p:nvSpPr>
        <p:spPr>
          <a:xfrm>
            <a:off x="5320232" y="1712979"/>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spTree>
    <p:extLst>
      <p:ext uri="{BB962C8B-B14F-4D97-AF65-F5344CB8AC3E}">
        <p14:creationId xmlns:p14="http://schemas.microsoft.com/office/powerpoint/2010/main" val="1190442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43FCA-3EF9-5C74-F617-791E7F048F9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D915B8-4B32-6197-1B8A-5788499C0F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591F4A8-990E-18D3-D2D2-844723DFFA03}"/>
              </a:ext>
            </a:extLst>
          </p:cNvPr>
          <p:cNvSpPr/>
          <p:nvPr/>
        </p:nvSpPr>
        <p:spPr>
          <a:xfrm>
            <a:off x="742931" y="1619861"/>
            <a:ext cx="10706138" cy="409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Conc</a:t>
            </a:r>
          </a:p>
          <a:p>
            <a:endParaRPr lang="en-US" b="1" dirty="0"/>
          </a:p>
          <a:p>
            <a:endParaRPr lang="en-US" b="1" dirty="0"/>
          </a:p>
          <a:p>
            <a:endParaRPr lang="en-US" b="1" dirty="0"/>
          </a:p>
          <a:p>
            <a:endParaRPr lang="en-US" b="1" dirty="0"/>
          </a:p>
          <a:p>
            <a:endParaRPr lang="en-US" b="1" dirty="0"/>
          </a:p>
          <a:p>
            <a:endParaRPr lang="en-US" b="1" dirty="0"/>
          </a:p>
          <a:p>
            <a:endParaRPr lang="en-US" sz="2000" b="1" dirty="0">
              <a:solidFill>
                <a:schemeClr val="tx1"/>
              </a:solidFill>
              <a:latin typeface="Alexandria"/>
            </a:endParaRPr>
          </a:p>
          <a:p>
            <a:r>
              <a:rPr lang="en-US" sz="2000" b="1" dirty="0">
                <a:solidFill>
                  <a:schemeClr val="tx1"/>
                </a:solidFill>
                <a:latin typeface="Alexandria"/>
              </a:rPr>
              <a:t>conclusion of Supply Analysis</a:t>
            </a:r>
          </a:p>
          <a:p>
            <a:r>
              <a:rPr lang="en-US" sz="2000" dirty="0">
                <a:solidFill>
                  <a:schemeClr val="tx1"/>
                </a:solidFill>
                <a:latin typeface="Alexandria"/>
              </a:rPr>
              <a:t>The supply analysis indicates a </a:t>
            </a:r>
            <a:r>
              <a:rPr lang="en-US" sz="2000" b="1" dirty="0">
                <a:solidFill>
                  <a:schemeClr val="tx1"/>
                </a:solidFill>
                <a:latin typeface="Alexandria"/>
              </a:rPr>
              <a:t>competitive but not saturated market</a:t>
            </a:r>
            <a:r>
              <a:rPr lang="en-US" sz="2000" dirty="0">
                <a:solidFill>
                  <a:schemeClr val="tx1"/>
                </a:solidFill>
                <a:latin typeface="Alexandria"/>
              </a:rPr>
              <a:t>. While the current supply remains insufficient to meet demand, the growing pipeline introduces future competition risks. The project can successfully compete if it differentiates through pricing, unit mix, and location advantages</a:t>
            </a:r>
            <a:r>
              <a:rPr lang="en-US" sz="2000" dirty="0">
                <a:latin typeface="Alexandria"/>
              </a:rPr>
              <a:t>.</a:t>
            </a:r>
          </a:p>
        </p:txBody>
      </p:sp>
      <p:pic>
        <p:nvPicPr>
          <p:cNvPr id="5" name="Graphic 21">
            <a:extLst>
              <a:ext uri="{FF2B5EF4-FFF2-40B4-BE49-F238E27FC236}">
                <a16:creationId xmlns:a16="http://schemas.microsoft.com/office/drawing/2014/main" id="{1F2DE422-4F04-5419-F343-F550798906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3">
            <a:extLst>
              <a:ext uri="{FF2B5EF4-FFF2-40B4-BE49-F238E27FC236}">
                <a16:creationId xmlns:a16="http://schemas.microsoft.com/office/drawing/2014/main" id="{E7BE2E9E-038E-1308-15EB-8DE07B3DAD37}"/>
              </a:ext>
            </a:extLst>
          </p:cNvPr>
          <p:cNvSpPr txBox="1"/>
          <p:nvPr/>
        </p:nvSpPr>
        <p:spPr>
          <a:xfrm>
            <a:off x="838200" y="1628852"/>
            <a:ext cx="6787128" cy="400110"/>
          </a:xfrm>
          <a:prstGeom prst="rect">
            <a:avLst/>
          </a:prstGeom>
          <a:solidFill>
            <a:schemeClr val="bg1"/>
          </a:solidFill>
        </p:spPr>
        <p:txBody>
          <a:bodyPr wrap="square" rtlCol="0">
            <a:spAutoFit/>
          </a:bodyPr>
          <a:lstStyle/>
          <a:p>
            <a:r>
              <a:rPr lang="en-US" sz="2000" b="1" dirty="0"/>
              <a:t>7.4 Historical Supply Trends</a:t>
            </a:r>
            <a:endParaRPr lang="en-US" sz="2000" b="1" dirty="0">
              <a:latin typeface="Alexandria"/>
            </a:endParaRPr>
          </a:p>
        </p:txBody>
      </p:sp>
      <p:graphicFrame>
        <p:nvGraphicFramePr>
          <p:cNvPr id="4" name="جدول 3">
            <a:extLst>
              <a:ext uri="{FF2B5EF4-FFF2-40B4-BE49-F238E27FC236}">
                <a16:creationId xmlns:a16="http://schemas.microsoft.com/office/drawing/2014/main" id="{42FA89FE-6ECD-01FF-E108-7E84D0A91C04}"/>
              </a:ext>
            </a:extLst>
          </p:cNvPr>
          <p:cNvGraphicFramePr>
            <a:graphicFrameLocks noGrp="1"/>
          </p:cNvGraphicFramePr>
          <p:nvPr>
            <p:extLst>
              <p:ext uri="{D42A27DB-BD31-4B8C-83A1-F6EECF244321}">
                <p14:modId xmlns:p14="http://schemas.microsoft.com/office/powerpoint/2010/main" val="2514152805"/>
              </p:ext>
            </p:extLst>
          </p:nvPr>
        </p:nvGraphicFramePr>
        <p:xfrm>
          <a:off x="838200" y="2510620"/>
          <a:ext cx="10515600" cy="1463040"/>
        </p:xfrm>
        <a:graphic>
          <a:graphicData uri="http://schemas.openxmlformats.org/drawingml/2006/table">
            <a:tbl>
              <a:tblPr>
                <a:tableStyleId>{3B4B98B0-60AC-42C2-AFA5-B58CD77FA1E5}</a:tableStyleId>
              </a:tblPr>
              <a:tblGrid>
                <a:gridCol w="3505200">
                  <a:extLst>
                    <a:ext uri="{9D8B030D-6E8A-4147-A177-3AD203B41FA5}">
                      <a16:colId xmlns:a16="http://schemas.microsoft.com/office/drawing/2014/main" val="3574459424"/>
                    </a:ext>
                  </a:extLst>
                </a:gridCol>
                <a:gridCol w="3505200">
                  <a:extLst>
                    <a:ext uri="{9D8B030D-6E8A-4147-A177-3AD203B41FA5}">
                      <a16:colId xmlns:a16="http://schemas.microsoft.com/office/drawing/2014/main" val="1219237614"/>
                    </a:ext>
                  </a:extLst>
                </a:gridCol>
                <a:gridCol w="3505200">
                  <a:extLst>
                    <a:ext uri="{9D8B030D-6E8A-4147-A177-3AD203B41FA5}">
                      <a16:colId xmlns:a16="http://schemas.microsoft.com/office/drawing/2014/main" val="178727684"/>
                    </a:ext>
                  </a:extLst>
                </a:gridCol>
              </a:tblGrid>
              <a:tr h="0">
                <a:tc>
                  <a:txBody>
                    <a:bodyPr/>
                    <a:lstStyle/>
                    <a:p>
                      <a:pPr>
                        <a:buNone/>
                      </a:pPr>
                      <a:r>
                        <a:rPr lang="en-US" b="1" dirty="0"/>
                        <a:t>Year</a:t>
                      </a:r>
                      <a:endParaRPr lang="en-US" b="1" dirty="0">
                        <a:latin typeface="Alexandria"/>
                      </a:endParaRPr>
                    </a:p>
                  </a:txBody>
                  <a:tcPr anchor="ctr"/>
                </a:tc>
                <a:tc>
                  <a:txBody>
                    <a:bodyPr/>
                    <a:lstStyle/>
                    <a:p>
                      <a:pPr>
                        <a:buNone/>
                      </a:pPr>
                      <a:r>
                        <a:rPr lang="en-US" b="1" dirty="0"/>
                        <a:t>New Supply (Units)</a:t>
                      </a:r>
                      <a:endParaRPr lang="en-US" b="1" dirty="0">
                        <a:latin typeface="Alexandria"/>
                      </a:endParaRPr>
                    </a:p>
                  </a:txBody>
                  <a:tcPr anchor="ctr"/>
                </a:tc>
                <a:tc>
                  <a:txBody>
                    <a:bodyPr/>
                    <a:lstStyle/>
                    <a:p>
                      <a:pPr>
                        <a:buNone/>
                      </a:pPr>
                      <a:r>
                        <a:rPr lang="en-US" b="1" dirty="0"/>
                        <a:t>Trend</a:t>
                      </a:r>
                      <a:endParaRPr lang="en-US" b="1" dirty="0">
                        <a:latin typeface="Alexandria"/>
                      </a:endParaRPr>
                    </a:p>
                  </a:txBody>
                  <a:tcPr anchor="ctr"/>
                </a:tc>
                <a:extLst>
                  <a:ext uri="{0D108BD9-81ED-4DB2-BD59-A6C34878D82A}">
                    <a16:rowId xmlns:a16="http://schemas.microsoft.com/office/drawing/2014/main" val="2672329088"/>
                  </a:ext>
                </a:extLst>
              </a:tr>
              <a:tr h="0">
                <a:tc>
                  <a:txBody>
                    <a:bodyPr/>
                    <a:lstStyle/>
                    <a:p>
                      <a:pPr>
                        <a:buNone/>
                      </a:pPr>
                      <a:r>
                        <a:rPr lang="en-US"/>
                        <a:t>Year 1</a:t>
                      </a:r>
                      <a:endParaRPr lang="en-US">
                        <a:latin typeface="Alexandria"/>
                      </a:endParaRPr>
                    </a:p>
                  </a:txBody>
                  <a:tcPr anchor="ctr"/>
                </a:tc>
                <a:tc>
                  <a:txBody>
                    <a:bodyPr/>
                    <a:lstStyle/>
                    <a:p>
                      <a:pPr>
                        <a:buNone/>
                      </a:pPr>
                      <a:r>
                        <a:rPr lang="en-US" dirty="0"/>
                        <a:t>2000</a:t>
                      </a:r>
                      <a:endParaRPr lang="ar-SY" dirty="0">
                        <a:latin typeface="Alexandria"/>
                      </a:endParaRPr>
                    </a:p>
                  </a:txBody>
                  <a:tcPr anchor="ctr"/>
                </a:tc>
                <a:tc>
                  <a:txBody>
                    <a:bodyPr/>
                    <a:lstStyle/>
                    <a:p>
                      <a:pPr>
                        <a:buNone/>
                      </a:pPr>
                      <a:r>
                        <a:rPr lang="en-US" dirty="0"/>
                        <a:t>Moderate</a:t>
                      </a:r>
                      <a:endParaRPr lang="en-US" dirty="0">
                        <a:latin typeface="Alexandria"/>
                      </a:endParaRPr>
                    </a:p>
                  </a:txBody>
                  <a:tcPr anchor="ctr"/>
                </a:tc>
                <a:extLst>
                  <a:ext uri="{0D108BD9-81ED-4DB2-BD59-A6C34878D82A}">
                    <a16:rowId xmlns:a16="http://schemas.microsoft.com/office/drawing/2014/main" val="3136043633"/>
                  </a:ext>
                </a:extLst>
              </a:tr>
              <a:tr h="0">
                <a:tc>
                  <a:txBody>
                    <a:bodyPr/>
                    <a:lstStyle/>
                    <a:p>
                      <a:pPr>
                        <a:buNone/>
                      </a:pPr>
                      <a:r>
                        <a:rPr lang="en-US"/>
                        <a:t>Year 2</a:t>
                      </a:r>
                      <a:endParaRPr lang="en-US">
                        <a:latin typeface="Alexandria"/>
                      </a:endParaRPr>
                    </a:p>
                  </a:txBody>
                  <a:tcPr anchor="ctr"/>
                </a:tc>
                <a:tc>
                  <a:txBody>
                    <a:bodyPr/>
                    <a:lstStyle/>
                    <a:p>
                      <a:pPr>
                        <a:buNone/>
                      </a:pPr>
                      <a:r>
                        <a:rPr lang="en-US" dirty="0"/>
                        <a:t>2800</a:t>
                      </a:r>
                      <a:endParaRPr lang="ar-SY" dirty="0">
                        <a:latin typeface="Alexandria"/>
                      </a:endParaRPr>
                    </a:p>
                  </a:txBody>
                  <a:tcPr anchor="ctr"/>
                </a:tc>
                <a:tc>
                  <a:txBody>
                    <a:bodyPr/>
                    <a:lstStyle/>
                    <a:p>
                      <a:pPr>
                        <a:buNone/>
                      </a:pPr>
                      <a:r>
                        <a:rPr lang="en-US" dirty="0"/>
                        <a:t>Increasing</a:t>
                      </a:r>
                      <a:endParaRPr lang="en-US" dirty="0">
                        <a:latin typeface="Alexandria"/>
                      </a:endParaRPr>
                    </a:p>
                  </a:txBody>
                  <a:tcPr anchor="ctr"/>
                </a:tc>
                <a:extLst>
                  <a:ext uri="{0D108BD9-81ED-4DB2-BD59-A6C34878D82A}">
                    <a16:rowId xmlns:a16="http://schemas.microsoft.com/office/drawing/2014/main" val="1697972621"/>
                  </a:ext>
                </a:extLst>
              </a:tr>
              <a:tr h="0">
                <a:tc>
                  <a:txBody>
                    <a:bodyPr/>
                    <a:lstStyle/>
                    <a:p>
                      <a:pPr>
                        <a:buNone/>
                      </a:pPr>
                      <a:r>
                        <a:rPr lang="en-US" dirty="0"/>
                        <a:t>Year 3</a:t>
                      </a:r>
                      <a:endParaRPr lang="en-US" dirty="0">
                        <a:latin typeface="Alexandria"/>
                      </a:endParaRPr>
                    </a:p>
                  </a:txBody>
                  <a:tcPr anchor="ctr"/>
                </a:tc>
                <a:tc>
                  <a:txBody>
                    <a:bodyPr/>
                    <a:lstStyle/>
                    <a:p>
                      <a:pPr>
                        <a:buNone/>
                      </a:pPr>
                      <a:r>
                        <a:rPr lang="en-US" dirty="0"/>
                        <a:t>3500</a:t>
                      </a:r>
                      <a:endParaRPr lang="ar-SY" dirty="0">
                        <a:latin typeface="Alexandria"/>
                      </a:endParaRPr>
                    </a:p>
                  </a:txBody>
                  <a:tcPr anchor="ctr"/>
                </a:tc>
                <a:tc>
                  <a:txBody>
                    <a:bodyPr/>
                    <a:lstStyle/>
                    <a:p>
                      <a:pPr>
                        <a:buNone/>
                      </a:pPr>
                      <a:r>
                        <a:rPr lang="en-US" dirty="0"/>
                        <a:t>Strong growth</a:t>
                      </a:r>
                      <a:endParaRPr lang="en-US" dirty="0">
                        <a:latin typeface="Alexandria"/>
                      </a:endParaRPr>
                    </a:p>
                  </a:txBody>
                  <a:tcPr anchor="ctr"/>
                </a:tc>
                <a:extLst>
                  <a:ext uri="{0D108BD9-81ED-4DB2-BD59-A6C34878D82A}">
                    <a16:rowId xmlns:a16="http://schemas.microsoft.com/office/drawing/2014/main" val="2455847691"/>
                  </a:ext>
                </a:extLst>
              </a:tr>
            </a:tbl>
          </a:graphicData>
        </a:graphic>
      </p:graphicFrame>
      <p:sp>
        <p:nvSpPr>
          <p:cNvPr id="6" name="TextBox 2">
            <a:extLst>
              <a:ext uri="{FF2B5EF4-FFF2-40B4-BE49-F238E27FC236}">
                <a16:creationId xmlns:a16="http://schemas.microsoft.com/office/drawing/2014/main" id="{4B81BF27-FAFB-6BA6-4152-DE641DD287EF}"/>
              </a:ext>
            </a:extLst>
          </p:cNvPr>
          <p:cNvSpPr txBox="1"/>
          <p:nvPr/>
        </p:nvSpPr>
        <p:spPr>
          <a:xfrm>
            <a:off x="708690" y="1076417"/>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2" name="TextBox 2">
            <a:extLst>
              <a:ext uri="{FF2B5EF4-FFF2-40B4-BE49-F238E27FC236}">
                <a16:creationId xmlns:a16="http://schemas.microsoft.com/office/drawing/2014/main" id="{216ED108-7D1F-49F2-A7F7-8417E23824E2}"/>
              </a:ext>
            </a:extLst>
          </p:cNvPr>
          <p:cNvSpPr txBox="1"/>
          <p:nvPr/>
        </p:nvSpPr>
        <p:spPr>
          <a:xfrm>
            <a:off x="5320232" y="1712979"/>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spTree>
    <p:extLst>
      <p:ext uri="{BB962C8B-B14F-4D97-AF65-F5344CB8AC3E}">
        <p14:creationId xmlns:p14="http://schemas.microsoft.com/office/powerpoint/2010/main" val="24611325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8E53C996-E812-D485-6212-6A749EF8251C}"/>
              </a:ext>
            </a:extLst>
          </p:cNvPr>
          <p:cNvSpPr txBox="1"/>
          <p:nvPr/>
        </p:nvSpPr>
        <p:spPr>
          <a:xfrm>
            <a:off x="933469" y="1708386"/>
            <a:ext cx="9574636" cy="1323439"/>
          </a:xfrm>
          <a:prstGeom prst="rect">
            <a:avLst/>
          </a:prstGeom>
          <a:solidFill>
            <a:schemeClr val="bg1"/>
          </a:solidFill>
        </p:spPr>
        <p:txBody>
          <a:bodyPr wrap="square" rtlCol="0">
            <a:spAutoFit/>
          </a:bodyPr>
          <a:lstStyle/>
          <a:p>
            <a:r>
              <a:rPr lang="en-US" sz="2000" dirty="0"/>
              <a:t>The competitive landscape is characterized by a mix of mid-income and upper-mid residential developments, with increasing competition in apartment segments. However, differentiation in pricing, unit mix, and location remains a key success factor.</a:t>
            </a:r>
          </a:p>
          <a:p>
            <a:endParaRPr lang="en-US" sz="2000" dirty="0"/>
          </a:p>
        </p:txBody>
      </p:sp>
      <p:sp>
        <p:nvSpPr>
          <p:cNvPr id="4" name="TextBox 23">
            <a:extLst>
              <a:ext uri="{FF2B5EF4-FFF2-40B4-BE49-F238E27FC236}">
                <a16:creationId xmlns:a16="http://schemas.microsoft.com/office/drawing/2014/main" id="{84C83067-CD12-A418-6EDE-0FABDAF37CCA}"/>
              </a:ext>
            </a:extLst>
          </p:cNvPr>
          <p:cNvSpPr txBox="1"/>
          <p:nvPr/>
        </p:nvSpPr>
        <p:spPr>
          <a:xfrm>
            <a:off x="933469" y="2831468"/>
            <a:ext cx="8964510" cy="400110"/>
          </a:xfrm>
          <a:prstGeom prst="rect">
            <a:avLst/>
          </a:prstGeom>
          <a:solidFill>
            <a:schemeClr val="bg1"/>
          </a:solidFill>
        </p:spPr>
        <p:txBody>
          <a:bodyPr wrap="square" rtlCol="0">
            <a:spAutoFit/>
          </a:bodyPr>
          <a:lstStyle/>
          <a:p>
            <a:r>
              <a:rPr lang="en-US" sz="2000" b="1" dirty="0">
                <a:latin typeface="Alexandria"/>
              </a:rPr>
              <a:t>8.1 Comparable Projects</a:t>
            </a:r>
          </a:p>
        </p:txBody>
      </p:sp>
      <p:graphicFrame>
        <p:nvGraphicFramePr>
          <p:cNvPr id="6" name="جدول 5">
            <a:extLst>
              <a:ext uri="{FF2B5EF4-FFF2-40B4-BE49-F238E27FC236}">
                <a16:creationId xmlns:a16="http://schemas.microsoft.com/office/drawing/2014/main" id="{BF5106AD-1EDD-64EC-E1E5-9309D1B439D1}"/>
              </a:ext>
            </a:extLst>
          </p:cNvPr>
          <p:cNvGraphicFramePr>
            <a:graphicFrameLocks noGrp="1"/>
          </p:cNvGraphicFramePr>
          <p:nvPr>
            <p:extLst>
              <p:ext uri="{D42A27DB-BD31-4B8C-83A1-F6EECF244321}">
                <p14:modId xmlns:p14="http://schemas.microsoft.com/office/powerpoint/2010/main" val="1530383531"/>
              </p:ext>
            </p:extLst>
          </p:nvPr>
        </p:nvGraphicFramePr>
        <p:xfrm>
          <a:off x="838200" y="3431330"/>
          <a:ext cx="10515600" cy="2377440"/>
        </p:xfrm>
        <a:graphic>
          <a:graphicData uri="http://schemas.openxmlformats.org/drawingml/2006/table">
            <a:tbl>
              <a:tblPr>
                <a:tableStyleId>{3B4B98B0-60AC-42C2-AFA5-B58CD77FA1E5}</a:tableStyleId>
              </a:tblPr>
              <a:tblGrid>
                <a:gridCol w="1752600">
                  <a:extLst>
                    <a:ext uri="{9D8B030D-6E8A-4147-A177-3AD203B41FA5}">
                      <a16:colId xmlns:a16="http://schemas.microsoft.com/office/drawing/2014/main" val="177643907"/>
                    </a:ext>
                  </a:extLst>
                </a:gridCol>
                <a:gridCol w="1752600">
                  <a:extLst>
                    <a:ext uri="{9D8B030D-6E8A-4147-A177-3AD203B41FA5}">
                      <a16:colId xmlns:a16="http://schemas.microsoft.com/office/drawing/2014/main" val="1051786286"/>
                    </a:ext>
                  </a:extLst>
                </a:gridCol>
                <a:gridCol w="1752600">
                  <a:extLst>
                    <a:ext uri="{9D8B030D-6E8A-4147-A177-3AD203B41FA5}">
                      <a16:colId xmlns:a16="http://schemas.microsoft.com/office/drawing/2014/main" val="2884584582"/>
                    </a:ext>
                  </a:extLst>
                </a:gridCol>
                <a:gridCol w="1752600">
                  <a:extLst>
                    <a:ext uri="{9D8B030D-6E8A-4147-A177-3AD203B41FA5}">
                      <a16:colId xmlns:a16="http://schemas.microsoft.com/office/drawing/2014/main" val="2317242403"/>
                    </a:ext>
                  </a:extLst>
                </a:gridCol>
                <a:gridCol w="1752600">
                  <a:extLst>
                    <a:ext uri="{9D8B030D-6E8A-4147-A177-3AD203B41FA5}">
                      <a16:colId xmlns:a16="http://schemas.microsoft.com/office/drawing/2014/main" val="631902838"/>
                    </a:ext>
                  </a:extLst>
                </a:gridCol>
                <a:gridCol w="1752600">
                  <a:extLst>
                    <a:ext uri="{9D8B030D-6E8A-4147-A177-3AD203B41FA5}">
                      <a16:colId xmlns:a16="http://schemas.microsoft.com/office/drawing/2014/main" val="3138692615"/>
                    </a:ext>
                  </a:extLst>
                </a:gridCol>
              </a:tblGrid>
              <a:tr h="0">
                <a:tc>
                  <a:txBody>
                    <a:bodyPr/>
                    <a:lstStyle/>
                    <a:p>
                      <a:pPr>
                        <a:buNone/>
                      </a:pPr>
                      <a:r>
                        <a:rPr lang="en-US" b="1" dirty="0"/>
                        <a:t>Project</a:t>
                      </a:r>
                      <a:endParaRPr lang="en-US" b="1" dirty="0">
                        <a:latin typeface="Alexandria"/>
                      </a:endParaRPr>
                    </a:p>
                  </a:txBody>
                  <a:tcPr anchor="ctr"/>
                </a:tc>
                <a:tc>
                  <a:txBody>
                    <a:bodyPr/>
                    <a:lstStyle/>
                    <a:p>
                      <a:pPr>
                        <a:buNone/>
                      </a:pPr>
                      <a:r>
                        <a:rPr lang="en-US" b="1" dirty="0"/>
                        <a:t>Location</a:t>
                      </a:r>
                      <a:endParaRPr lang="en-US" b="1" dirty="0">
                        <a:latin typeface="Alexandria"/>
                      </a:endParaRPr>
                    </a:p>
                  </a:txBody>
                  <a:tcPr anchor="ctr"/>
                </a:tc>
                <a:tc>
                  <a:txBody>
                    <a:bodyPr/>
                    <a:lstStyle/>
                    <a:p>
                      <a:pPr>
                        <a:buNone/>
                      </a:pPr>
                      <a:r>
                        <a:rPr lang="en-US" b="1" dirty="0"/>
                        <a:t>Units</a:t>
                      </a:r>
                      <a:endParaRPr lang="en-US" b="1" dirty="0">
                        <a:latin typeface="Alexandria"/>
                      </a:endParaRPr>
                    </a:p>
                  </a:txBody>
                  <a:tcPr anchor="ctr"/>
                </a:tc>
                <a:tc>
                  <a:txBody>
                    <a:bodyPr/>
                    <a:lstStyle/>
                    <a:p>
                      <a:pPr>
                        <a:buNone/>
                      </a:pPr>
                      <a:r>
                        <a:rPr lang="en-US" b="1" dirty="0"/>
                        <a:t>Unit Type</a:t>
                      </a:r>
                      <a:endParaRPr lang="en-US" b="1" dirty="0">
                        <a:latin typeface="Alexandria"/>
                      </a:endParaRPr>
                    </a:p>
                  </a:txBody>
                  <a:tcPr anchor="ctr"/>
                </a:tc>
                <a:tc>
                  <a:txBody>
                    <a:bodyPr/>
                    <a:lstStyle/>
                    <a:p>
                      <a:pPr>
                        <a:buNone/>
                      </a:pPr>
                      <a:r>
                        <a:rPr lang="en-US" b="1" dirty="0"/>
                        <a:t>Price per sqm</a:t>
                      </a:r>
                      <a:endParaRPr lang="en-US" b="1" dirty="0">
                        <a:latin typeface="Alexandria"/>
                      </a:endParaRPr>
                    </a:p>
                  </a:txBody>
                  <a:tcPr anchor="ctr"/>
                </a:tc>
                <a:tc>
                  <a:txBody>
                    <a:bodyPr/>
                    <a:lstStyle/>
                    <a:p>
                      <a:pPr>
                        <a:buNone/>
                      </a:pPr>
                      <a:r>
                        <a:rPr lang="en-US" b="1" dirty="0"/>
                        <a:t>Status</a:t>
                      </a:r>
                      <a:endParaRPr lang="en-US" b="1" dirty="0">
                        <a:latin typeface="Alexandria"/>
                      </a:endParaRPr>
                    </a:p>
                  </a:txBody>
                  <a:tcPr anchor="ctr"/>
                </a:tc>
                <a:extLst>
                  <a:ext uri="{0D108BD9-81ED-4DB2-BD59-A6C34878D82A}">
                    <a16:rowId xmlns:a16="http://schemas.microsoft.com/office/drawing/2014/main" val="3231753349"/>
                  </a:ext>
                </a:extLst>
              </a:tr>
              <a:tr h="0">
                <a:tc>
                  <a:txBody>
                    <a:bodyPr/>
                    <a:lstStyle/>
                    <a:p>
                      <a:pPr>
                        <a:buNone/>
                      </a:pPr>
                      <a:r>
                        <a:rPr lang="en-US"/>
                        <a:t>Project A</a:t>
                      </a:r>
                      <a:endParaRPr lang="en-US">
                        <a:latin typeface="Alexandria"/>
                      </a:endParaRPr>
                    </a:p>
                  </a:txBody>
                  <a:tcPr anchor="ctr"/>
                </a:tc>
                <a:tc>
                  <a:txBody>
                    <a:bodyPr/>
                    <a:lstStyle/>
                    <a:p>
                      <a:pPr>
                        <a:buNone/>
                      </a:pPr>
                      <a:r>
                        <a:rPr lang="en-US"/>
                        <a:t>Primary Area</a:t>
                      </a:r>
                      <a:endParaRPr lang="en-US">
                        <a:latin typeface="Alexandria"/>
                      </a:endParaRPr>
                    </a:p>
                  </a:txBody>
                  <a:tcPr anchor="ctr"/>
                </a:tc>
                <a:tc>
                  <a:txBody>
                    <a:bodyPr/>
                    <a:lstStyle/>
                    <a:p>
                      <a:pPr>
                        <a:buNone/>
                      </a:pPr>
                      <a:r>
                        <a:rPr lang="en-US" dirty="0"/>
                        <a:t>300</a:t>
                      </a:r>
                      <a:endParaRPr lang="ar-SY" dirty="0">
                        <a:latin typeface="Alexandria"/>
                      </a:endParaRPr>
                    </a:p>
                  </a:txBody>
                  <a:tcPr anchor="ctr"/>
                </a:tc>
                <a:tc>
                  <a:txBody>
                    <a:bodyPr/>
                    <a:lstStyle/>
                    <a:p>
                      <a:pPr>
                        <a:buNone/>
                      </a:pPr>
                      <a:r>
                        <a:rPr lang="en-US"/>
                        <a:t>1–2BR</a:t>
                      </a:r>
                      <a:endParaRPr lang="en-US">
                        <a:latin typeface="Alexandria"/>
                      </a:endParaRPr>
                    </a:p>
                  </a:txBody>
                  <a:tcPr anchor="ctr"/>
                </a:tc>
                <a:tc>
                  <a:txBody>
                    <a:bodyPr/>
                    <a:lstStyle/>
                    <a:p>
                      <a:pPr>
                        <a:buNone/>
                      </a:pPr>
                      <a:r>
                        <a:rPr lang="ar-SY" dirty="0"/>
                        <a:t>$</a:t>
                      </a:r>
                      <a:r>
                        <a:rPr lang="en-US" dirty="0"/>
                        <a:t>1900</a:t>
                      </a:r>
                      <a:endParaRPr lang="ar-SY" dirty="0">
                        <a:latin typeface="Alexandria"/>
                      </a:endParaRPr>
                    </a:p>
                  </a:txBody>
                  <a:tcPr anchor="ctr"/>
                </a:tc>
                <a:tc>
                  <a:txBody>
                    <a:bodyPr/>
                    <a:lstStyle/>
                    <a:p>
                      <a:pPr>
                        <a:buNone/>
                      </a:pPr>
                      <a:r>
                        <a:rPr lang="en-US"/>
                        <a:t>Under Construction</a:t>
                      </a:r>
                      <a:endParaRPr lang="en-US">
                        <a:latin typeface="Alexandria"/>
                      </a:endParaRPr>
                    </a:p>
                  </a:txBody>
                  <a:tcPr anchor="ctr"/>
                </a:tc>
                <a:extLst>
                  <a:ext uri="{0D108BD9-81ED-4DB2-BD59-A6C34878D82A}">
                    <a16:rowId xmlns:a16="http://schemas.microsoft.com/office/drawing/2014/main" val="2547631903"/>
                  </a:ext>
                </a:extLst>
              </a:tr>
              <a:tr h="0">
                <a:tc>
                  <a:txBody>
                    <a:bodyPr/>
                    <a:lstStyle/>
                    <a:p>
                      <a:pPr>
                        <a:buNone/>
                      </a:pPr>
                      <a:r>
                        <a:rPr lang="en-US"/>
                        <a:t>Project B</a:t>
                      </a:r>
                      <a:endParaRPr lang="en-US">
                        <a:latin typeface="Alexandria"/>
                      </a:endParaRPr>
                    </a:p>
                  </a:txBody>
                  <a:tcPr anchor="ctr"/>
                </a:tc>
                <a:tc>
                  <a:txBody>
                    <a:bodyPr/>
                    <a:lstStyle/>
                    <a:p>
                      <a:pPr>
                        <a:buNone/>
                      </a:pPr>
                      <a:r>
                        <a:rPr lang="en-US"/>
                        <a:t>Primary Area</a:t>
                      </a:r>
                      <a:endParaRPr lang="en-US">
                        <a:latin typeface="Alexandria"/>
                      </a:endParaRPr>
                    </a:p>
                  </a:txBody>
                  <a:tcPr anchor="ctr"/>
                </a:tc>
                <a:tc>
                  <a:txBody>
                    <a:bodyPr/>
                    <a:lstStyle/>
                    <a:p>
                      <a:pPr>
                        <a:buNone/>
                      </a:pPr>
                      <a:r>
                        <a:rPr lang="en-US" dirty="0"/>
                        <a:t>220</a:t>
                      </a:r>
                      <a:endParaRPr lang="ar-SY" dirty="0">
                        <a:latin typeface="Alexandria"/>
                      </a:endParaRPr>
                    </a:p>
                  </a:txBody>
                  <a:tcPr anchor="ctr"/>
                </a:tc>
                <a:tc>
                  <a:txBody>
                    <a:bodyPr/>
                    <a:lstStyle/>
                    <a:p>
                      <a:pPr>
                        <a:buNone/>
                      </a:pPr>
                      <a:r>
                        <a:rPr lang="en-US"/>
                        <a:t>1–3BR</a:t>
                      </a:r>
                      <a:endParaRPr lang="en-US">
                        <a:latin typeface="Alexandria"/>
                      </a:endParaRPr>
                    </a:p>
                  </a:txBody>
                  <a:tcPr anchor="ctr"/>
                </a:tc>
                <a:tc>
                  <a:txBody>
                    <a:bodyPr/>
                    <a:lstStyle/>
                    <a:p>
                      <a:pPr>
                        <a:buNone/>
                      </a:pPr>
                      <a:r>
                        <a:rPr lang="ar-SY" dirty="0"/>
                        <a:t>$</a:t>
                      </a:r>
                      <a:r>
                        <a:rPr lang="en-US" dirty="0"/>
                        <a:t>2100</a:t>
                      </a:r>
                      <a:endParaRPr lang="ar-SY" dirty="0">
                        <a:latin typeface="Alexandria"/>
                      </a:endParaRPr>
                    </a:p>
                  </a:txBody>
                  <a:tcPr anchor="ctr"/>
                </a:tc>
                <a:tc>
                  <a:txBody>
                    <a:bodyPr/>
                    <a:lstStyle/>
                    <a:p>
                      <a:pPr>
                        <a:buNone/>
                      </a:pPr>
                      <a:r>
                        <a:rPr lang="en-US"/>
                        <a:t>Ready</a:t>
                      </a:r>
                      <a:endParaRPr lang="en-US">
                        <a:latin typeface="Alexandria"/>
                      </a:endParaRPr>
                    </a:p>
                  </a:txBody>
                  <a:tcPr anchor="ctr"/>
                </a:tc>
                <a:extLst>
                  <a:ext uri="{0D108BD9-81ED-4DB2-BD59-A6C34878D82A}">
                    <a16:rowId xmlns:a16="http://schemas.microsoft.com/office/drawing/2014/main" val="3940994500"/>
                  </a:ext>
                </a:extLst>
              </a:tr>
              <a:tr h="0">
                <a:tc>
                  <a:txBody>
                    <a:bodyPr/>
                    <a:lstStyle/>
                    <a:p>
                      <a:pPr>
                        <a:buNone/>
                      </a:pPr>
                      <a:r>
                        <a:rPr lang="en-US"/>
                        <a:t>Project C</a:t>
                      </a:r>
                      <a:endParaRPr lang="en-US">
                        <a:latin typeface="Alexandria"/>
                      </a:endParaRPr>
                    </a:p>
                  </a:txBody>
                  <a:tcPr anchor="ctr"/>
                </a:tc>
                <a:tc>
                  <a:txBody>
                    <a:bodyPr/>
                    <a:lstStyle/>
                    <a:p>
                      <a:pPr>
                        <a:buNone/>
                      </a:pPr>
                      <a:r>
                        <a:rPr lang="en-US"/>
                        <a:t>Secondary Area</a:t>
                      </a:r>
                      <a:endParaRPr lang="en-US">
                        <a:latin typeface="Alexandria"/>
                      </a:endParaRPr>
                    </a:p>
                  </a:txBody>
                  <a:tcPr anchor="ctr"/>
                </a:tc>
                <a:tc>
                  <a:txBody>
                    <a:bodyPr/>
                    <a:lstStyle/>
                    <a:p>
                      <a:pPr>
                        <a:buNone/>
                      </a:pPr>
                      <a:r>
                        <a:rPr lang="en-US" dirty="0"/>
                        <a:t>400</a:t>
                      </a:r>
                      <a:endParaRPr lang="ar-SY" dirty="0">
                        <a:latin typeface="Alexandria"/>
                      </a:endParaRPr>
                    </a:p>
                  </a:txBody>
                  <a:tcPr anchor="ctr"/>
                </a:tc>
                <a:tc>
                  <a:txBody>
                    <a:bodyPr/>
                    <a:lstStyle/>
                    <a:p>
                      <a:pPr>
                        <a:buNone/>
                      </a:pPr>
                      <a:r>
                        <a:rPr lang="en-US"/>
                        <a:t>1–2BR</a:t>
                      </a:r>
                      <a:endParaRPr lang="en-US">
                        <a:latin typeface="Alexandria"/>
                      </a:endParaRPr>
                    </a:p>
                  </a:txBody>
                  <a:tcPr anchor="ctr"/>
                </a:tc>
                <a:tc>
                  <a:txBody>
                    <a:bodyPr/>
                    <a:lstStyle/>
                    <a:p>
                      <a:pPr>
                        <a:buNone/>
                      </a:pPr>
                      <a:r>
                        <a:rPr lang="ar-SY" dirty="0"/>
                        <a:t>$</a:t>
                      </a:r>
                      <a:r>
                        <a:rPr lang="en-US" dirty="0"/>
                        <a:t>1700</a:t>
                      </a:r>
                      <a:endParaRPr lang="ar-SY" dirty="0">
                        <a:latin typeface="Alexandria"/>
                      </a:endParaRPr>
                    </a:p>
                  </a:txBody>
                  <a:tcPr anchor="ctr"/>
                </a:tc>
                <a:tc>
                  <a:txBody>
                    <a:bodyPr/>
                    <a:lstStyle/>
                    <a:p>
                      <a:pPr>
                        <a:buNone/>
                      </a:pPr>
                      <a:r>
                        <a:rPr lang="en-US"/>
                        <a:t>Under Construction</a:t>
                      </a:r>
                      <a:endParaRPr lang="en-US">
                        <a:latin typeface="Alexandria"/>
                      </a:endParaRPr>
                    </a:p>
                  </a:txBody>
                  <a:tcPr anchor="ctr"/>
                </a:tc>
                <a:extLst>
                  <a:ext uri="{0D108BD9-81ED-4DB2-BD59-A6C34878D82A}">
                    <a16:rowId xmlns:a16="http://schemas.microsoft.com/office/drawing/2014/main" val="374703167"/>
                  </a:ext>
                </a:extLst>
              </a:tr>
              <a:tr h="0">
                <a:tc>
                  <a:txBody>
                    <a:bodyPr/>
                    <a:lstStyle/>
                    <a:p>
                      <a:pPr>
                        <a:buNone/>
                      </a:pPr>
                      <a:r>
                        <a:rPr lang="en-US" dirty="0"/>
                        <a:t>Project D</a:t>
                      </a:r>
                      <a:endParaRPr lang="en-US" dirty="0">
                        <a:latin typeface="Alexandria"/>
                      </a:endParaRPr>
                    </a:p>
                  </a:txBody>
                  <a:tcPr anchor="ctr"/>
                </a:tc>
                <a:tc>
                  <a:txBody>
                    <a:bodyPr/>
                    <a:lstStyle/>
                    <a:p>
                      <a:pPr>
                        <a:buNone/>
                      </a:pPr>
                      <a:r>
                        <a:rPr lang="en-US" dirty="0"/>
                        <a:t>Secondary Area</a:t>
                      </a:r>
                      <a:endParaRPr lang="en-US" dirty="0">
                        <a:latin typeface="Alexandria"/>
                      </a:endParaRPr>
                    </a:p>
                  </a:txBody>
                  <a:tcPr anchor="ctr"/>
                </a:tc>
                <a:tc>
                  <a:txBody>
                    <a:bodyPr/>
                    <a:lstStyle/>
                    <a:p>
                      <a:pPr>
                        <a:buNone/>
                      </a:pPr>
                      <a:r>
                        <a:rPr lang="en-US" dirty="0"/>
                        <a:t>180</a:t>
                      </a:r>
                      <a:endParaRPr lang="ar-SY" dirty="0">
                        <a:latin typeface="Alexandria"/>
                      </a:endParaRPr>
                    </a:p>
                  </a:txBody>
                  <a:tcPr anchor="ctr"/>
                </a:tc>
                <a:tc>
                  <a:txBody>
                    <a:bodyPr/>
                    <a:lstStyle/>
                    <a:p>
                      <a:pPr>
                        <a:buNone/>
                      </a:pPr>
                      <a:r>
                        <a:rPr lang="en-US" dirty="0"/>
                        <a:t>2–3BR</a:t>
                      </a:r>
                      <a:endParaRPr lang="en-US" dirty="0">
                        <a:latin typeface="Alexandria"/>
                      </a:endParaRPr>
                    </a:p>
                  </a:txBody>
                  <a:tcPr anchor="ctr"/>
                </a:tc>
                <a:tc>
                  <a:txBody>
                    <a:bodyPr/>
                    <a:lstStyle/>
                    <a:p>
                      <a:pPr>
                        <a:buNone/>
                      </a:pPr>
                      <a:r>
                        <a:rPr lang="ar-SY" dirty="0"/>
                        <a:t>$</a:t>
                      </a:r>
                      <a:r>
                        <a:rPr lang="en-US" dirty="0"/>
                        <a:t>1600</a:t>
                      </a:r>
                      <a:endParaRPr lang="ar-SY" dirty="0">
                        <a:latin typeface="Alexandria"/>
                      </a:endParaRPr>
                    </a:p>
                  </a:txBody>
                  <a:tcPr anchor="ctr"/>
                </a:tc>
                <a:tc>
                  <a:txBody>
                    <a:bodyPr/>
                    <a:lstStyle/>
                    <a:p>
                      <a:pPr>
                        <a:buNone/>
                      </a:pPr>
                      <a:r>
                        <a:rPr lang="en-US" dirty="0"/>
                        <a:t>Ready</a:t>
                      </a:r>
                      <a:endParaRPr lang="en-US" dirty="0">
                        <a:latin typeface="Alexandria"/>
                      </a:endParaRPr>
                    </a:p>
                  </a:txBody>
                  <a:tcPr anchor="ctr"/>
                </a:tc>
                <a:extLst>
                  <a:ext uri="{0D108BD9-81ED-4DB2-BD59-A6C34878D82A}">
                    <a16:rowId xmlns:a16="http://schemas.microsoft.com/office/drawing/2014/main" val="1600265475"/>
                  </a:ext>
                </a:extLst>
              </a:tr>
            </a:tbl>
          </a:graphicData>
        </a:graphic>
      </p:graphicFrame>
      <p:sp>
        <p:nvSpPr>
          <p:cNvPr id="8" name="TextBox 2">
            <a:extLst>
              <a:ext uri="{FF2B5EF4-FFF2-40B4-BE49-F238E27FC236}">
                <a16:creationId xmlns:a16="http://schemas.microsoft.com/office/drawing/2014/main" id="{74A7056B-FF6E-1697-014B-08FA2B4534EE}"/>
              </a:ext>
            </a:extLst>
          </p:cNvPr>
          <p:cNvSpPr txBox="1"/>
          <p:nvPr/>
        </p:nvSpPr>
        <p:spPr>
          <a:xfrm>
            <a:off x="708690" y="1076417"/>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3" name="TextBox 2">
            <a:extLst>
              <a:ext uri="{FF2B5EF4-FFF2-40B4-BE49-F238E27FC236}">
                <a16:creationId xmlns:a16="http://schemas.microsoft.com/office/drawing/2014/main" id="{2251D768-ECCA-5208-08EB-F46669EB0DF5}"/>
              </a:ext>
            </a:extLst>
          </p:cNvPr>
          <p:cNvSpPr txBox="1"/>
          <p:nvPr/>
        </p:nvSpPr>
        <p:spPr>
          <a:xfrm>
            <a:off x="5720787" y="2672165"/>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spTree>
    <p:extLst>
      <p:ext uri="{BB962C8B-B14F-4D97-AF65-F5344CB8AC3E}">
        <p14:creationId xmlns:p14="http://schemas.microsoft.com/office/powerpoint/2010/main" val="16101694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C266E-F1F1-0A3D-9059-0C6A70F5FC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B465A1D-9A17-704D-0CA6-B3A9C3B6FA4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00E5DEE-B88E-EEDE-773E-D2960E443029}"/>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BC952EBB-73C7-8B99-97FD-D1F0D5E6E6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3">
            <a:extLst>
              <a:ext uri="{FF2B5EF4-FFF2-40B4-BE49-F238E27FC236}">
                <a16:creationId xmlns:a16="http://schemas.microsoft.com/office/drawing/2014/main" id="{770DAB26-ED11-E72A-497B-549E931727EA}"/>
              </a:ext>
            </a:extLst>
          </p:cNvPr>
          <p:cNvSpPr txBox="1"/>
          <p:nvPr/>
        </p:nvSpPr>
        <p:spPr>
          <a:xfrm>
            <a:off x="934907" y="2129435"/>
            <a:ext cx="6524671" cy="400110"/>
          </a:xfrm>
          <a:prstGeom prst="rect">
            <a:avLst/>
          </a:prstGeom>
          <a:solidFill>
            <a:schemeClr val="bg1"/>
          </a:solidFill>
        </p:spPr>
        <p:txBody>
          <a:bodyPr wrap="square" rtlCol="0">
            <a:spAutoFit/>
          </a:bodyPr>
          <a:lstStyle/>
          <a:p>
            <a:r>
              <a:rPr lang="en-US" sz="2000" b="1" dirty="0">
                <a:latin typeface="Alexandria"/>
              </a:rPr>
              <a:t>8.2Rental Levels</a:t>
            </a:r>
          </a:p>
        </p:txBody>
      </p:sp>
      <p:graphicFrame>
        <p:nvGraphicFramePr>
          <p:cNvPr id="3" name="جدول 2">
            <a:extLst>
              <a:ext uri="{FF2B5EF4-FFF2-40B4-BE49-F238E27FC236}">
                <a16:creationId xmlns:a16="http://schemas.microsoft.com/office/drawing/2014/main" id="{E657093B-C188-5D7D-9F70-90B6ED2C9F37}"/>
              </a:ext>
            </a:extLst>
          </p:cNvPr>
          <p:cNvGraphicFramePr>
            <a:graphicFrameLocks noGrp="1"/>
          </p:cNvGraphicFramePr>
          <p:nvPr>
            <p:extLst>
              <p:ext uri="{D42A27DB-BD31-4B8C-83A1-F6EECF244321}">
                <p14:modId xmlns:p14="http://schemas.microsoft.com/office/powerpoint/2010/main" val="435283490"/>
              </p:ext>
            </p:extLst>
          </p:nvPr>
        </p:nvGraphicFramePr>
        <p:xfrm>
          <a:off x="1819825" y="2849269"/>
          <a:ext cx="8305802" cy="1828800"/>
        </p:xfrm>
        <a:graphic>
          <a:graphicData uri="http://schemas.openxmlformats.org/drawingml/2006/table">
            <a:tbl>
              <a:tblPr>
                <a:tableStyleId>{3B4B98B0-60AC-42C2-AFA5-B58CD77FA1E5}</a:tableStyleId>
              </a:tblPr>
              <a:tblGrid>
                <a:gridCol w="4152901">
                  <a:extLst>
                    <a:ext uri="{9D8B030D-6E8A-4147-A177-3AD203B41FA5}">
                      <a16:colId xmlns:a16="http://schemas.microsoft.com/office/drawing/2014/main" val="3200177889"/>
                    </a:ext>
                  </a:extLst>
                </a:gridCol>
                <a:gridCol w="4152901">
                  <a:extLst>
                    <a:ext uri="{9D8B030D-6E8A-4147-A177-3AD203B41FA5}">
                      <a16:colId xmlns:a16="http://schemas.microsoft.com/office/drawing/2014/main" val="1897635357"/>
                    </a:ext>
                  </a:extLst>
                </a:gridCol>
              </a:tblGrid>
              <a:tr h="0">
                <a:tc>
                  <a:txBody>
                    <a:bodyPr/>
                    <a:lstStyle/>
                    <a:p>
                      <a:pPr>
                        <a:buNone/>
                      </a:pPr>
                      <a:r>
                        <a:rPr lang="en-US" b="1" dirty="0"/>
                        <a:t>Unit Type</a:t>
                      </a:r>
                    </a:p>
                  </a:txBody>
                  <a:tcPr anchor="ctr"/>
                </a:tc>
                <a:tc>
                  <a:txBody>
                    <a:bodyPr/>
                    <a:lstStyle/>
                    <a:p>
                      <a:pPr>
                        <a:buNone/>
                      </a:pPr>
                      <a:r>
                        <a:rPr lang="en-US" b="1" dirty="0"/>
                        <a:t>Monthly </a:t>
                      </a:r>
                      <a:r>
                        <a:rPr lang="en-US" b="1" dirty="0">
                          <a:latin typeface="Alexandria"/>
                        </a:rPr>
                        <a:t>Rent</a:t>
                      </a:r>
                    </a:p>
                  </a:txBody>
                  <a:tcPr anchor="ctr"/>
                </a:tc>
                <a:extLst>
                  <a:ext uri="{0D108BD9-81ED-4DB2-BD59-A6C34878D82A}">
                    <a16:rowId xmlns:a16="http://schemas.microsoft.com/office/drawing/2014/main" val="1267933764"/>
                  </a:ext>
                </a:extLst>
              </a:tr>
              <a:tr h="0">
                <a:tc>
                  <a:txBody>
                    <a:bodyPr/>
                    <a:lstStyle/>
                    <a:p>
                      <a:pPr>
                        <a:buNone/>
                      </a:pPr>
                      <a:r>
                        <a:rPr lang="en-US" dirty="0"/>
                        <a:t>Studio</a:t>
                      </a:r>
                    </a:p>
                  </a:txBody>
                  <a:tcPr anchor="ctr"/>
                </a:tc>
                <a:tc>
                  <a:txBody>
                    <a:bodyPr/>
                    <a:lstStyle/>
                    <a:p>
                      <a:pPr>
                        <a:buNone/>
                      </a:pPr>
                      <a:r>
                        <a:rPr lang="ar-SY" dirty="0"/>
                        <a:t>$</a:t>
                      </a:r>
                      <a:r>
                        <a:rPr lang="en-US" dirty="0"/>
                        <a:t>400-600 </a:t>
                      </a:r>
                      <a:r>
                        <a:rPr lang="ar-SY" dirty="0"/>
                        <a:t> $ </a:t>
                      </a:r>
                    </a:p>
                  </a:txBody>
                  <a:tcPr anchor="ctr"/>
                </a:tc>
                <a:extLst>
                  <a:ext uri="{0D108BD9-81ED-4DB2-BD59-A6C34878D82A}">
                    <a16:rowId xmlns:a16="http://schemas.microsoft.com/office/drawing/2014/main" val="831546510"/>
                  </a:ext>
                </a:extLst>
              </a:tr>
              <a:tr h="0">
                <a:tc>
                  <a:txBody>
                    <a:bodyPr/>
                    <a:lstStyle/>
                    <a:p>
                      <a:pPr>
                        <a:buNone/>
                      </a:pPr>
                      <a:r>
                        <a:rPr lang="en-US" dirty="0"/>
                        <a:t>1 Bedroom</a:t>
                      </a:r>
                    </a:p>
                  </a:txBody>
                  <a:tcPr anchor="ctr"/>
                </a:tc>
                <a:tc>
                  <a:txBody>
                    <a:bodyPr/>
                    <a:lstStyle/>
                    <a:p>
                      <a:pPr>
                        <a:buNone/>
                      </a:pPr>
                      <a:r>
                        <a:rPr lang="ar-SY" dirty="0"/>
                        <a:t>$</a:t>
                      </a:r>
                      <a:r>
                        <a:rPr lang="en-US" dirty="0"/>
                        <a:t>600 -900 </a:t>
                      </a:r>
                      <a:r>
                        <a:rPr lang="ar-SY" dirty="0"/>
                        <a:t>$</a:t>
                      </a:r>
                    </a:p>
                  </a:txBody>
                  <a:tcPr anchor="ctr"/>
                </a:tc>
                <a:extLst>
                  <a:ext uri="{0D108BD9-81ED-4DB2-BD59-A6C34878D82A}">
                    <a16:rowId xmlns:a16="http://schemas.microsoft.com/office/drawing/2014/main" val="3948782750"/>
                  </a:ext>
                </a:extLst>
              </a:tr>
              <a:tr h="0">
                <a:tc>
                  <a:txBody>
                    <a:bodyPr/>
                    <a:lstStyle/>
                    <a:p>
                      <a:pPr>
                        <a:buNone/>
                      </a:pPr>
                      <a:r>
                        <a:rPr lang="en-US" dirty="0"/>
                        <a:t>2 Bedroom</a:t>
                      </a:r>
                    </a:p>
                  </a:txBody>
                  <a:tcPr anchor="ctr"/>
                </a:tc>
                <a:tc>
                  <a:txBody>
                    <a:bodyPr/>
                    <a:lstStyle/>
                    <a:p>
                      <a:pPr>
                        <a:buNone/>
                      </a:pPr>
                      <a:r>
                        <a:rPr lang="ar-SY" dirty="0"/>
                        <a:t>$</a:t>
                      </a:r>
                      <a:r>
                        <a:rPr lang="en-US" dirty="0"/>
                        <a:t>900 -1300 </a:t>
                      </a:r>
                      <a:r>
                        <a:rPr lang="ar-SY" dirty="0"/>
                        <a:t> $</a:t>
                      </a:r>
                    </a:p>
                  </a:txBody>
                  <a:tcPr anchor="ctr"/>
                </a:tc>
                <a:extLst>
                  <a:ext uri="{0D108BD9-81ED-4DB2-BD59-A6C34878D82A}">
                    <a16:rowId xmlns:a16="http://schemas.microsoft.com/office/drawing/2014/main" val="1229008074"/>
                  </a:ext>
                </a:extLst>
              </a:tr>
              <a:tr h="0">
                <a:tc>
                  <a:txBody>
                    <a:bodyPr/>
                    <a:lstStyle/>
                    <a:p>
                      <a:pPr>
                        <a:buNone/>
                      </a:pPr>
                      <a:r>
                        <a:rPr lang="en-US" dirty="0"/>
                        <a:t>3 Bedroom</a:t>
                      </a:r>
                    </a:p>
                  </a:txBody>
                  <a:tcPr anchor="ctr"/>
                </a:tc>
                <a:tc>
                  <a:txBody>
                    <a:bodyPr/>
                    <a:lstStyle/>
                    <a:p>
                      <a:pPr>
                        <a:buNone/>
                      </a:pPr>
                      <a:r>
                        <a:rPr lang="ar-SY" dirty="0"/>
                        <a:t>$</a:t>
                      </a:r>
                      <a:r>
                        <a:rPr lang="en-US" dirty="0"/>
                        <a:t>1300-1800 </a:t>
                      </a:r>
                      <a:r>
                        <a:rPr lang="ar-SY" dirty="0"/>
                        <a:t> $</a:t>
                      </a:r>
                    </a:p>
                  </a:txBody>
                  <a:tcPr anchor="ctr"/>
                </a:tc>
                <a:extLst>
                  <a:ext uri="{0D108BD9-81ED-4DB2-BD59-A6C34878D82A}">
                    <a16:rowId xmlns:a16="http://schemas.microsoft.com/office/drawing/2014/main" val="3016770312"/>
                  </a:ext>
                </a:extLst>
              </a:tr>
            </a:tbl>
          </a:graphicData>
        </a:graphic>
      </p:graphicFrame>
      <p:sp>
        <p:nvSpPr>
          <p:cNvPr id="4" name="TextBox 2">
            <a:extLst>
              <a:ext uri="{FF2B5EF4-FFF2-40B4-BE49-F238E27FC236}">
                <a16:creationId xmlns:a16="http://schemas.microsoft.com/office/drawing/2014/main" id="{3015E233-4BF1-780F-38AA-025CD43A9491}"/>
              </a:ext>
            </a:extLst>
          </p:cNvPr>
          <p:cNvSpPr txBox="1"/>
          <p:nvPr/>
        </p:nvSpPr>
        <p:spPr>
          <a:xfrm>
            <a:off x="708690" y="1076417"/>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2" name="TextBox 2">
            <a:extLst>
              <a:ext uri="{FF2B5EF4-FFF2-40B4-BE49-F238E27FC236}">
                <a16:creationId xmlns:a16="http://schemas.microsoft.com/office/drawing/2014/main" id="{97EBC991-662B-9F91-7D82-4DBC406A06F5}"/>
              </a:ext>
            </a:extLst>
          </p:cNvPr>
          <p:cNvSpPr txBox="1"/>
          <p:nvPr/>
        </p:nvSpPr>
        <p:spPr>
          <a:xfrm>
            <a:off x="5417158" y="1857713"/>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spTree>
    <p:extLst>
      <p:ext uri="{BB962C8B-B14F-4D97-AF65-F5344CB8AC3E}">
        <p14:creationId xmlns:p14="http://schemas.microsoft.com/office/powerpoint/2010/main" val="6319447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CAA71B-7FF6-E911-AF4D-0EE09D4296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62476E-56D5-7839-8C50-A1DF77B310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47848E-452D-3C8F-C15A-BA4E18DA5BD5}"/>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F75D6597-2333-CE0E-4CE5-7C4BAC3451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250EC8D0-EA43-1C2B-959C-0040B299A624}"/>
              </a:ext>
            </a:extLst>
          </p:cNvPr>
          <p:cNvSpPr txBox="1"/>
          <p:nvPr/>
        </p:nvSpPr>
        <p:spPr>
          <a:xfrm>
            <a:off x="934907" y="2070302"/>
            <a:ext cx="9716160" cy="400110"/>
          </a:xfrm>
          <a:prstGeom prst="rect">
            <a:avLst/>
          </a:prstGeom>
          <a:solidFill>
            <a:schemeClr val="accent1">
              <a:lumMod val="20000"/>
              <a:lumOff val="80000"/>
            </a:schemeClr>
          </a:solidFill>
        </p:spPr>
        <p:txBody>
          <a:bodyPr wrap="square" rtlCol="0">
            <a:spAutoFit/>
          </a:bodyPr>
          <a:lstStyle/>
          <a:p>
            <a:r>
              <a:rPr lang="en-US" sz="2000" b="1" dirty="0">
                <a:latin typeface="Alexandria"/>
              </a:rPr>
              <a:t>8.3 Historical Price Trends</a:t>
            </a:r>
          </a:p>
        </p:txBody>
      </p:sp>
      <p:graphicFrame>
        <p:nvGraphicFramePr>
          <p:cNvPr id="3" name="جدول 2">
            <a:extLst>
              <a:ext uri="{FF2B5EF4-FFF2-40B4-BE49-F238E27FC236}">
                <a16:creationId xmlns:a16="http://schemas.microsoft.com/office/drawing/2014/main" id="{B71C96AB-882D-5BD2-F0B0-A3735AF731C0}"/>
              </a:ext>
            </a:extLst>
          </p:cNvPr>
          <p:cNvGraphicFramePr>
            <a:graphicFrameLocks noGrp="1"/>
          </p:cNvGraphicFramePr>
          <p:nvPr>
            <p:extLst>
              <p:ext uri="{D42A27DB-BD31-4B8C-83A1-F6EECF244321}">
                <p14:modId xmlns:p14="http://schemas.microsoft.com/office/powerpoint/2010/main" val="3809879337"/>
              </p:ext>
            </p:extLst>
          </p:nvPr>
        </p:nvGraphicFramePr>
        <p:xfrm>
          <a:off x="933469" y="2870616"/>
          <a:ext cx="9988530" cy="1584960"/>
        </p:xfrm>
        <a:graphic>
          <a:graphicData uri="http://schemas.openxmlformats.org/drawingml/2006/table">
            <a:tbl>
              <a:tblPr>
                <a:tableStyleId>{3B4B98B0-60AC-42C2-AFA5-B58CD77FA1E5}</a:tableStyleId>
              </a:tblPr>
              <a:tblGrid>
                <a:gridCol w="3329510">
                  <a:extLst>
                    <a:ext uri="{9D8B030D-6E8A-4147-A177-3AD203B41FA5}">
                      <a16:colId xmlns:a16="http://schemas.microsoft.com/office/drawing/2014/main" val="4048300506"/>
                    </a:ext>
                  </a:extLst>
                </a:gridCol>
                <a:gridCol w="3329510">
                  <a:extLst>
                    <a:ext uri="{9D8B030D-6E8A-4147-A177-3AD203B41FA5}">
                      <a16:colId xmlns:a16="http://schemas.microsoft.com/office/drawing/2014/main" val="2583815651"/>
                    </a:ext>
                  </a:extLst>
                </a:gridCol>
                <a:gridCol w="3329510">
                  <a:extLst>
                    <a:ext uri="{9D8B030D-6E8A-4147-A177-3AD203B41FA5}">
                      <a16:colId xmlns:a16="http://schemas.microsoft.com/office/drawing/2014/main" val="2186591039"/>
                    </a:ext>
                  </a:extLst>
                </a:gridCol>
              </a:tblGrid>
              <a:tr h="0">
                <a:tc>
                  <a:txBody>
                    <a:bodyPr/>
                    <a:lstStyle/>
                    <a:p>
                      <a:pPr>
                        <a:buNone/>
                      </a:pPr>
                      <a:r>
                        <a:rPr lang="en-US" sz="2000" b="1" dirty="0"/>
                        <a:t>Year</a:t>
                      </a:r>
                      <a:endParaRPr lang="en-US" sz="2000" b="1" dirty="0">
                        <a:latin typeface="Alexandria"/>
                      </a:endParaRPr>
                    </a:p>
                  </a:txBody>
                  <a:tcPr anchor="ctr"/>
                </a:tc>
                <a:tc>
                  <a:txBody>
                    <a:bodyPr/>
                    <a:lstStyle/>
                    <a:p>
                      <a:pPr>
                        <a:buNone/>
                      </a:pPr>
                      <a:r>
                        <a:rPr lang="en-US" sz="2000" b="1" dirty="0"/>
                        <a:t>Avg Price per sqm</a:t>
                      </a:r>
                      <a:endParaRPr lang="en-US" sz="2000" b="1" dirty="0">
                        <a:latin typeface="Alexandria"/>
                      </a:endParaRPr>
                    </a:p>
                  </a:txBody>
                  <a:tcPr anchor="ctr"/>
                </a:tc>
                <a:tc>
                  <a:txBody>
                    <a:bodyPr/>
                    <a:lstStyle/>
                    <a:p>
                      <a:pPr>
                        <a:buNone/>
                      </a:pPr>
                      <a:r>
                        <a:rPr lang="en-US" sz="2000" b="1" dirty="0"/>
                        <a:t>Growth Rate</a:t>
                      </a:r>
                      <a:endParaRPr lang="en-US" sz="2000" b="1" dirty="0">
                        <a:latin typeface="Alexandria"/>
                      </a:endParaRPr>
                    </a:p>
                  </a:txBody>
                  <a:tcPr anchor="ctr"/>
                </a:tc>
                <a:extLst>
                  <a:ext uri="{0D108BD9-81ED-4DB2-BD59-A6C34878D82A}">
                    <a16:rowId xmlns:a16="http://schemas.microsoft.com/office/drawing/2014/main" val="2697786527"/>
                  </a:ext>
                </a:extLst>
              </a:tr>
              <a:tr h="0">
                <a:tc>
                  <a:txBody>
                    <a:bodyPr/>
                    <a:lstStyle/>
                    <a:p>
                      <a:pPr>
                        <a:buNone/>
                      </a:pPr>
                      <a:r>
                        <a:rPr lang="en-US" sz="2000"/>
                        <a:t>Year 1</a:t>
                      </a:r>
                      <a:endParaRPr lang="en-US" sz="2000">
                        <a:latin typeface="Alexandria"/>
                      </a:endParaRPr>
                    </a:p>
                  </a:txBody>
                  <a:tcPr anchor="ctr"/>
                </a:tc>
                <a:tc>
                  <a:txBody>
                    <a:bodyPr/>
                    <a:lstStyle/>
                    <a:p>
                      <a:pPr>
                        <a:buNone/>
                      </a:pPr>
                      <a:r>
                        <a:rPr lang="ar-SY" sz="2000" dirty="0"/>
                        <a:t>$</a:t>
                      </a:r>
                      <a:r>
                        <a:rPr lang="en-US" sz="2000" dirty="0"/>
                        <a:t>1600</a:t>
                      </a:r>
                      <a:endParaRPr lang="ar-SY" sz="2000" dirty="0">
                        <a:latin typeface="Alexandria"/>
                      </a:endParaRPr>
                    </a:p>
                  </a:txBody>
                  <a:tcPr anchor="ctr"/>
                </a:tc>
                <a:tc>
                  <a:txBody>
                    <a:bodyPr/>
                    <a:lstStyle/>
                    <a:p>
                      <a:pPr>
                        <a:buNone/>
                      </a:pPr>
                      <a:r>
                        <a:rPr lang="ar-SY" sz="2000"/>
                        <a:t>—</a:t>
                      </a:r>
                      <a:endParaRPr lang="ar-SY" sz="2000">
                        <a:latin typeface="Alexandria"/>
                      </a:endParaRPr>
                    </a:p>
                  </a:txBody>
                  <a:tcPr anchor="ctr"/>
                </a:tc>
                <a:extLst>
                  <a:ext uri="{0D108BD9-81ED-4DB2-BD59-A6C34878D82A}">
                    <a16:rowId xmlns:a16="http://schemas.microsoft.com/office/drawing/2014/main" val="727525596"/>
                  </a:ext>
                </a:extLst>
              </a:tr>
              <a:tr h="0">
                <a:tc>
                  <a:txBody>
                    <a:bodyPr/>
                    <a:lstStyle/>
                    <a:p>
                      <a:pPr>
                        <a:buNone/>
                      </a:pPr>
                      <a:r>
                        <a:rPr lang="en-US" sz="2000"/>
                        <a:t>Year 2</a:t>
                      </a:r>
                      <a:endParaRPr lang="en-US" sz="2000">
                        <a:latin typeface="Alexandria"/>
                      </a:endParaRPr>
                    </a:p>
                  </a:txBody>
                  <a:tcPr anchor="ctr"/>
                </a:tc>
                <a:tc>
                  <a:txBody>
                    <a:bodyPr/>
                    <a:lstStyle/>
                    <a:p>
                      <a:pPr>
                        <a:buNone/>
                      </a:pPr>
                      <a:r>
                        <a:rPr lang="ar-SY" sz="2000" dirty="0"/>
                        <a:t>$</a:t>
                      </a:r>
                      <a:r>
                        <a:rPr lang="en-US" sz="2000" dirty="0"/>
                        <a:t>1700</a:t>
                      </a:r>
                      <a:endParaRPr lang="ar-SY" sz="2000" dirty="0">
                        <a:latin typeface="Alexandria"/>
                      </a:endParaRPr>
                    </a:p>
                  </a:txBody>
                  <a:tcPr anchor="ctr"/>
                </a:tc>
                <a:tc>
                  <a:txBody>
                    <a:bodyPr/>
                    <a:lstStyle/>
                    <a:p>
                      <a:pPr>
                        <a:buNone/>
                      </a:pPr>
                      <a:r>
                        <a:rPr lang="en-US" sz="2000" dirty="0"/>
                        <a:t>6.3 </a:t>
                      </a:r>
                      <a:r>
                        <a:rPr lang="ar-SY" sz="2000" dirty="0"/>
                        <a:t>%</a:t>
                      </a:r>
                      <a:endParaRPr lang="ar-SY" sz="2000" dirty="0">
                        <a:latin typeface="Alexandria"/>
                      </a:endParaRPr>
                    </a:p>
                  </a:txBody>
                  <a:tcPr anchor="ctr"/>
                </a:tc>
                <a:extLst>
                  <a:ext uri="{0D108BD9-81ED-4DB2-BD59-A6C34878D82A}">
                    <a16:rowId xmlns:a16="http://schemas.microsoft.com/office/drawing/2014/main" val="2634788913"/>
                  </a:ext>
                </a:extLst>
              </a:tr>
              <a:tr h="0">
                <a:tc>
                  <a:txBody>
                    <a:bodyPr/>
                    <a:lstStyle/>
                    <a:p>
                      <a:pPr>
                        <a:buNone/>
                      </a:pPr>
                      <a:r>
                        <a:rPr lang="en-US" sz="2000"/>
                        <a:t>Year 3</a:t>
                      </a:r>
                      <a:endParaRPr lang="en-US" sz="2000">
                        <a:latin typeface="Alexandria"/>
                      </a:endParaRPr>
                    </a:p>
                  </a:txBody>
                  <a:tcPr anchor="ctr"/>
                </a:tc>
                <a:tc>
                  <a:txBody>
                    <a:bodyPr/>
                    <a:lstStyle/>
                    <a:p>
                      <a:pPr>
                        <a:buNone/>
                      </a:pPr>
                      <a:r>
                        <a:rPr lang="ar-SY" sz="2000" dirty="0"/>
                        <a:t>$</a:t>
                      </a:r>
                      <a:r>
                        <a:rPr lang="en-US" sz="2000" dirty="0"/>
                        <a:t>1800</a:t>
                      </a:r>
                      <a:endParaRPr lang="ar-SY" sz="2000" dirty="0">
                        <a:latin typeface="Alexandria"/>
                      </a:endParaRPr>
                    </a:p>
                  </a:txBody>
                  <a:tcPr anchor="ctr"/>
                </a:tc>
                <a:tc>
                  <a:txBody>
                    <a:bodyPr/>
                    <a:lstStyle/>
                    <a:p>
                      <a:pPr>
                        <a:buNone/>
                      </a:pPr>
                      <a:r>
                        <a:rPr lang="en-US" sz="2000" dirty="0"/>
                        <a:t>5.9</a:t>
                      </a:r>
                      <a:r>
                        <a:rPr lang="ar-SY" sz="2000" dirty="0"/>
                        <a:t>%</a:t>
                      </a:r>
                      <a:endParaRPr lang="ar-SY" sz="2000" dirty="0">
                        <a:latin typeface="Alexandria"/>
                      </a:endParaRPr>
                    </a:p>
                  </a:txBody>
                  <a:tcPr anchor="ctr"/>
                </a:tc>
                <a:extLst>
                  <a:ext uri="{0D108BD9-81ED-4DB2-BD59-A6C34878D82A}">
                    <a16:rowId xmlns:a16="http://schemas.microsoft.com/office/drawing/2014/main" val="1934891669"/>
                  </a:ext>
                </a:extLst>
              </a:tr>
            </a:tbl>
          </a:graphicData>
        </a:graphic>
      </p:graphicFrame>
      <p:sp>
        <p:nvSpPr>
          <p:cNvPr id="4" name="TextBox 2">
            <a:extLst>
              <a:ext uri="{FF2B5EF4-FFF2-40B4-BE49-F238E27FC236}">
                <a16:creationId xmlns:a16="http://schemas.microsoft.com/office/drawing/2014/main" id="{ECFFFDF5-41CD-B3B3-0789-1AC9A7E1BC4C}"/>
              </a:ext>
            </a:extLst>
          </p:cNvPr>
          <p:cNvSpPr txBox="1"/>
          <p:nvPr/>
        </p:nvSpPr>
        <p:spPr>
          <a:xfrm>
            <a:off x="708690" y="1076417"/>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6" name="TextBox 2">
            <a:extLst>
              <a:ext uri="{FF2B5EF4-FFF2-40B4-BE49-F238E27FC236}">
                <a16:creationId xmlns:a16="http://schemas.microsoft.com/office/drawing/2014/main" id="{EC3DFC29-1725-7927-30C6-2815FDC82BF5}"/>
              </a:ext>
            </a:extLst>
          </p:cNvPr>
          <p:cNvSpPr txBox="1"/>
          <p:nvPr/>
        </p:nvSpPr>
        <p:spPr>
          <a:xfrm>
            <a:off x="5417158" y="2008747"/>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spTree>
    <p:extLst>
      <p:ext uri="{BB962C8B-B14F-4D97-AF65-F5344CB8AC3E}">
        <p14:creationId xmlns:p14="http://schemas.microsoft.com/office/powerpoint/2010/main" val="37866836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AE1DF-9454-4011-A24D-DEDE788423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95D407-C8EA-6D6D-6529-CCC397EBB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A82D0DB-A67A-19AE-3C06-EEDA19CDD6A8}"/>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8.6 Market Share Analysis</a:t>
            </a:r>
            <a:endParaRPr lang="en-US" dirty="0"/>
          </a:p>
        </p:txBody>
      </p:sp>
      <p:pic>
        <p:nvPicPr>
          <p:cNvPr id="5" name="Graphic 21">
            <a:extLst>
              <a:ext uri="{FF2B5EF4-FFF2-40B4-BE49-F238E27FC236}">
                <a16:creationId xmlns:a16="http://schemas.microsoft.com/office/drawing/2014/main" id="{5CD8D65C-782D-0A8D-18B9-531D8F5FB6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0B1401E0-90B2-7393-6FE7-F93B9C1606DE}"/>
              </a:ext>
            </a:extLst>
          </p:cNvPr>
          <p:cNvSpPr txBox="1"/>
          <p:nvPr/>
        </p:nvSpPr>
        <p:spPr>
          <a:xfrm>
            <a:off x="942341" y="1757652"/>
            <a:ext cx="10420534" cy="400110"/>
          </a:xfrm>
          <a:prstGeom prst="rect">
            <a:avLst/>
          </a:prstGeom>
          <a:solidFill>
            <a:schemeClr val="accent1">
              <a:lumMod val="20000"/>
              <a:lumOff val="80000"/>
            </a:schemeClr>
          </a:solidFill>
        </p:spPr>
        <p:txBody>
          <a:bodyPr wrap="square" rtlCol="0">
            <a:spAutoFit/>
          </a:bodyPr>
          <a:lstStyle/>
          <a:p>
            <a:r>
              <a:rPr lang="en-US" sz="2000" b="1" dirty="0">
                <a:latin typeface="Alexandria"/>
              </a:rPr>
              <a:t>8.6 Market Share Analysis</a:t>
            </a:r>
          </a:p>
        </p:txBody>
      </p:sp>
      <p:sp>
        <p:nvSpPr>
          <p:cNvPr id="3" name="TextBox 23">
            <a:extLst>
              <a:ext uri="{FF2B5EF4-FFF2-40B4-BE49-F238E27FC236}">
                <a16:creationId xmlns:a16="http://schemas.microsoft.com/office/drawing/2014/main" id="{D57AB12B-EC8A-F704-273D-6E31299CB93E}"/>
              </a:ext>
            </a:extLst>
          </p:cNvPr>
          <p:cNvSpPr txBox="1"/>
          <p:nvPr/>
        </p:nvSpPr>
        <p:spPr>
          <a:xfrm>
            <a:off x="894808" y="5038084"/>
            <a:ext cx="10420534" cy="400110"/>
          </a:xfrm>
          <a:prstGeom prst="rect">
            <a:avLst/>
          </a:prstGeom>
          <a:solidFill>
            <a:schemeClr val="accent4">
              <a:lumMod val="20000"/>
              <a:lumOff val="80000"/>
            </a:schemeClr>
          </a:solidFill>
        </p:spPr>
        <p:txBody>
          <a:bodyPr wrap="square" rtlCol="0">
            <a:spAutoFit/>
          </a:bodyPr>
          <a:lstStyle/>
          <a:p>
            <a:r>
              <a:rPr lang="en-US" sz="2000" b="1" dirty="0">
                <a:latin typeface="Alexandria"/>
              </a:rPr>
              <a:t>Subject Project (Expected Share):</a:t>
            </a:r>
            <a:r>
              <a:rPr lang="en-US" sz="2000" dirty="0">
                <a:latin typeface="Alexandria"/>
              </a:rPr>
              <a:t> 5–8%</a:t>
            </a:r>
          </a:p>
        </p:txBody>
      </p:sp>
      <p:graphicFrame>
        <p:nvGraphicFramePr>
          <p:cNvPr id="4" name="جدول 3">
            <a:extLst>
              <a:ext uri="{FF2B5EF4-FFF2-40B4-BE49-F238E27FC236}">
                <a16:creationId xmlns:a16="http://schemas.microsoft.com/office/drawing/2014/main" id="{A03DEF16-8D9B-6D3C-706D-B4DD87B949CA}"/>
              </a:ext>
            </a:extLst>
          </p:cNvPr>
          <p:cNvGraphicFramePr>
            <a:graphicFrameLocks noGrp="1"/>
          </p:cNvGraphicFramePr>
          <p:nvPr>
            <p:extLst>
              <p:ext uri="{D42A27DB-BD31-4B8C-83A1-F6EECF244321}">
                <p14:modId xmlns:p14="http://schemas.microsoft.com/office/powerpoint/2010/main" val="3445572701"/>
              </p:ext>
            </p:extLst>
          </p:nvPr>
        </p:nvGraphicFramePr>
        <p:xfrm>
          <a:off x="1333001" y="2505679"/>
          <a:ext cx="8957126" cy="2194560"/>
        </p:xfrm>
        <a:graphic>
          <a:graphicData uri="http://schemas.openxmlformats.org/drawingml/2006/table">
            <a:tbl>
              <a:tblPr>
                <a:tableStyleId>{3B4B98B0-60AC-42C2-AFA5-B58CD77FA1E5}</a:tableStyleId>
              </a:tblPr>
              <a:tblGrid>
                <a:gridCol w="4478563">
                  <a:extLst>
                    <a:ext uri="{9D8B030D-6E8A-4147-A177-3AD203B41FA5}">
                      <a16:colId xmlns:a16="http://schemas.microsoft.com/office/drawing/2014/main" val="1987485664"/>
                    </a:ext>
                  </a:extLst>
                </a:gridCol>
                <a:gridCol w="4478563">
                  <a:extLst>
                    <a:ext uri="{9D8B030D-6E8A-4147-A177-3AD203B41FA5}">
                      <a16:colId xmlns:a16="http://schemas.microsoft.com/office/drawing/2014/main" val="2079263198"/>
                    </a:ext>
                  </a:extLst>
                </a:gridCol>
              </a:tblGrid>
              <a:tr h="0">
                <a:tc>
                  <a:txBody>
                    <a:bodyPr/>
                    <a:lstStyle/>
                    <a:p>
                      <a:pPr>
                        <a:buNone/>
                      </a:pPr>
                      <a:r>
                        <a:rPr lang="en-US" b="1">
                          <a:latin typeface="Alexandria"/>
                        </a:rPr>
                        <a:t>Project</a:t>
                      </a:r>
                    </a:p>
                  </a:txBody>
                  <a:tcPr anchor="ctr"/>
                </a:tc>
                <a:tc>
                  <a:txBody>
                    <a:bodyPr/>
                    <a:lstStyle/>
                    <a:p>
                      <a:pPr>
                        <a:buNone/>
                      </a:pPr>
                      <a:r>
                        <a:rPr lang="en-US" b="1" dirty="0">
                          <a:latin typeface="Alexandria"/>
                        </a:rPr>
                        <a:t>Estimated Market Share</a:t>
                      </a:r>
                    </a:p>
                  </a:txBody>
                  <a:tcPr anchor="ctr"/>
                </a:tc>
                <a:extLst>
                  <a:ext uri="{0D108BD9-81ED-4DB2-BD59-A6C34878D82A}">
                    <a16:rowId xmlns:a16="http://schemas.microsoft.com/office/drawing/2014/main" val="2564893892"/>
                  </a:ext>
                </a:extLst>
              </a:tr>
              <a:tr h="0">
                <a:tc>
                  <a:txBody>
                    <a:bodyPr/>
                    <a:lstStyle/>
                    <a:p>
                      <a:pPr>
                        <a:buNone/>
                      </a:pPr>
                      <a:r>
                        <a:rPr lang="en-US" dirty="0">
                          <a:latin typeface="Alexandria"/>
                        </a:rPr>
                        <a:t>Project A</a:t>
                      </a:r>
                    </a:p>
                  </a:txBody>
                  <a:tcPr anchor="ctr"/>
                </a:tc>
                <a:tc>
                  <a:txBody>
                    <a:bodyPr/>
                    <a:lstStyle/>
                    <a:p>
                      <a:pPr>
                        <a:buNone/>
                      </a:pPr>
                      <a:r>
                        <a:rPr lang="en-US" dirty="0">
                          <a:latin typeface="Alexandria"/>
                        </a:rPr>
                        <a:t>20 </a:t>
                      </a:r>
                      <a:r>
                        <a:rPr lang="ar-SY" dirty="0">
                          <a:latin typeface="Alexandria"/>
                        </a:rPr>
                        <a:t>%</a:t>
                      </a:r>
                    </a:p>
                  </a:txBody>
                  <a:tcPr anchor="ctr"/>
                </a:tc>
                <a:extLst>
                  <a:ext uri="{0D108BD9-81ED-4DB2-BD59-A6C34878D82A}">
                    <a16:rowId xmlns:a16="http://schemas.microsoft.com/office/drawing/2014/main" val="2917325041"/>
                  </a:ext>
                </a:extLst>
              </a:tr>
              <a:tr h="0">
                <a:tc>
                  <a:txBody>
                    <a:bodyPr/>
                    <a:lstStyle/>
                    <a:p>
                      <a:pPr>
                        <a:buNone/>
                      </a:pPr>
                      <a:r>
                        <a:rPr lang="en-US">
                          <a:latin typeface="Alexandria"/>
                        </a:rPr>
                        <a:t>Project B</a:t>
                      </a:r>
                    </a:p>
                  </a:txBody>
                  <a:tcPr anchor="ctr"/>
                </a:tc>
                <a:tc>
                  <a:txBody>
                    <a:bodyPr/>
                    <a:lstStyle/>
                    <a:p>
                      <a:pPr>
                        <a:buNone/>
                      </a:pPr>
                      <a:r>
                        <a:rPr lang="en-US" dirty="0">
                          <a:latin typeface="Alexandria"/>
                        </a:rPr>
                        <a:t>18 </a:t>
                      </a:r>
                      <a:r>
                        <a:rPr lang="ar-SY" dirty="0">
                          <a:latin typeface="Alexandria"/>
                        </a:rPr>
                        <a:t>%</a:t>
                      </a:r>
                    </a:p>
                  </a:txBody>
                  <a:tcPr anchor="ctr"/>
                </a:tc>
                <a:extLst>
                  <a:ext uri="{0D108BD9-81ED-4DB2-BD59-A6C34878D82A}">
                    <a16:rowId xmlns:a16="http://schemas.microsoft.com/office/drawing/2014/main" val="2223946714"/>
                  </a:ext>
                </a:extLst>
              </a:tr>
              <a:tr h="0">
                <a:tc>
                  <a:txBody>
                    <a:bodyPr/>
                    <a:lstStyle/>
                    <a:p>
                      <a:pPr>
                        <a:buNone/>
                      </a:pPr>
                      <a:r>
                        <a:rPr lang="en-US" dirty="0">
                          <a:latin typeface="Alexandria"/>
                        </a:rPr>
                        <a:t>Project C</a:t>
                      </a:r>
                    </a:p>
                  </a:txBody>
                  <a:tcPr anchor="ctr"/>
                </a:tc>
                <a:tc>
                  <a:txBody>
                    <a:bodyPr/>
                    <a:lstStyle/>
                    <a:p>
                      <a:pPr>
                        <a:buNone/>
                      </a:pPr>
                      <a:r>
                        <a:rPr lang="en-US" dirty="0">
                          <a:latin typeface="Alexandria"/>
                        </a:rPr>
                        <a:t>25 </a:t>
                      </a:r>
                      <a:r>
                        <a:rPr lang="ar-SY" dirty="0">
                          <a:latin typeface="Alexandria"/>
                        </a:rPr>
                        <a:t>%</a:t>
                      </a:r>
                    </a:p>
                  </a:txBody>
                  <a:tcPr anchor="ctr"/>
                </a:tc>
                <a:extLst>
                  <a:ext uri="{0D108BD9-81ED-4DB2-BD59-A6C34878D82A}">
                    <a16:rowId xmlns:a16="http://schemas.microsoft.com/office/drawing/2014/main" val="3178029250"/>
                  </a:ext>
                </a:extLst>
              </a:tr>
              <a:tr h="0">
                <a:tc>
                  <a:txBody>
                    <a:bodyPr/>
                    <a:lstStyle/>
                    <a:p>
                      <a:pPr>
                        <a:buNone/>
                      </a:pPr>
                      <a:r>
                        <a:rPr lang="en-US">
                          <a:latin typeface="Alexandria"/>
                        </a:rPr>
                        <a:t>Project D</a:t>
                      </a:r>
                    </a:p>
                  </a:txBody>
                  <a:tcPr anchor="ctr"/>
                </a:tc>
                <a:tc>
                  <a:txBody>
                    <a:bodyPr/>
                    <a:lstStyle/>
                    <a:p>
                      <a:pPr>
                        <a:buNone/>
                      </a:pPr>
                      <a:r>
                        <a:rPr lang="en-US" dirty="0">
                          <a:latin typeface="Alexandria"/>
                        </a:rPr>
                        <a:t>12 </a:t>
                      </a:r>
                      <a:r>
                        <a:rPr lang="ar-SY" dirty="0">
                          <a:latin typeface="Alexandria"/>
                        </a:rPr>
                        <a:t>%</a:t>
                      </a:r>
                    </a:p>
                  </a:txBody>
                  <a:tcPr anchor="ctr"/>
                </a:tc>
                <a:extLst>
                  <a:ext uri="{0D108BD9-81ED-4DB2-BD59-A6C34878D82A}">
                    <a16:rowId xmlns:a16="http://schemas.microsoft.com/office/drawing/2014/main" val="2075587548"/>
                  </a:ext>
                </a:extLst>
              </a:tr>
              <a:tr h="0">
                <a:tc>
                  <a:txBody>
                    <a:bodyPr/>
                    <a:lstStyle/>
                    <a:p>
                      <a:pPr>
                        <a:buNone/>
                      </a:pPr>
                      <a:r>
                        <a:rPr lang="en-US">
                          <a:latin typeface="Alexandria"/>
                        </a:rPr>
                        <a:t>Others</a:t>
                      </a:r>
                    </a:p>
                  </a:txBody>
                  <a:tcPr anchor="ctr"/>
                </a:tc>
                <a:tc>
                  <a:txBody>
                    <a:bodyPr/>
                    <a:lstStyle/>
                    <a:p>
                      <a:pPr>
                        <a:buNone/>
                      </a:pPr>
                      <a:r>
                        <a:rPr lang="en-US" dirty="0">
                          <a:latin typeface="Alexandria"/>
                        </a:rPr>
                        <a:t>25 </a:t>
                      </a:r>
                      <a:r>
                        <a:rPr lang="ar-SY" dirty="0">
                          <a:latin typeface="Alexandria"/>
                        </a:rPr>
                        <a:t>%</a:t>
                      </a:r>
                    </a:p>
                  </a:txBody>
                  <a:tcPr anchor="ctr"/>
                </a:tc>
                <a:extLst>
                  <a:ext uri="{0D108BD9-81ED-4DB2-BD59-A6C34878D82A}">
                    <a16:rowId xmlns:a16="http://schemas.microsoft.com/office/drawing/2014/main" val="1915679406"/>
                  </a:ext>
                </a:extLst>
              </a:tr>
            </a:tbl>
          </a:graphicData>
        </a:graphic>
      </p:graphicFrame>
      <p:sp>
        <p:nvSpPr>
          <p:cNvPr id="6" name="TextBox 2">
            <a:extLst>
              <a:ext uri="{FF2B5EF4-FFF2-40B4-BE49-F238E27FC236}">
                <a16:creationId xmlns:a16="http://schemas.microsoft.com/office/drawing/2014/main" id="{705D2024-C406-F9BD-EF1F-8C253166E410}"/>
              </a:ext>
            </a:extLst>
          </p:cNvPr>
          <p:cNvSpPr txBox="1"/>
          <p:nvPr/>
        </p:nvSpPr>
        <p:spPr>
          <a:xfrm>
            <a:off x="708690" y="1076417"/>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7" name="TextBox 2">
            <a:extLst>
              <a:ext uri="{FF2B5EF4-FFF2-40B4-BE49-F238E27FC236}">
                <a16:creationId xmlns:a16="http://schemas.microsoft.com/office/drawing/2014/main" id="{F60D3FB9-8CEE-ACAC-17C0-E644FA6DFC06}"/>
              </a:ext>
            </a:extLst>
          </p:cNvPr>
          <p:cNvSpPr txBox="1"/>
          <p:nvPr/>
        </p:nvSpPr>
        <p:spPr>
          <a:xfrm>
            <a:off x="5417158" y="1857713"/>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spTree>
    <p:extLst>
      <p:ext uri="{BB962C8B-B14F-4D97-AF65-F5344CB8AC3E}">
        <p14:creationId xmlns:p14="http://schemas.microsoft.com/office/powerpoint/2010/main" val="20254886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C5796-2DD6-C5B1-1360-A785521F9E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D1398D-243E-C8C0-DEFE-6515460E3BB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07C6C64-4FB4-D91E-7C78-5FD59E1D6978}"/>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Metric          | Value         |</a:t>
            </a:r>
          </a:p>
          <a:p>
            <a:pPr algn="ctr"/>
            <a:r>
              <a:rPr lang="en-US" dirty="0"/>
              <a:t>| --------------- | ------------- |</a:t>
            </a:r>
          </a:p>
          <a:p>
            <a:pPr algn="ctr"/>
            <a:r>
              <a:rPr lang="en-US" dirty="0"/>
              <a:t>| Monthly Sales   | 8–12 units    |</a:t>
            </a:r>
          </a:p>
          <a:p>
            <a:pPr algn="ctr"/>
            <a:r>
              <a:rPr lang="en-US" dirty="0"/>
              <a:t>| Annual Sales    | 100–140 units |</a:t>
            </a:r>
          </a:p>
          <a:p>
            <a:pPr algn="ctr"/>
            <a:r>
              <a:rPr lang="en-US" dirty="0"/>
              <a:t>| Sell-out Period | 18–24 months  |</a:t>
            </a:r>
          </a:p>
        </p:txBody>
      </p:sp>
      <p:pic>
        <p:nvPicPr>
          <p:cNvPr id="5" name="Graphic 21">
            <a:extLst>
              <a:ext uri="{FF2B5EF4-FFF2-40B4-BE49-F238E27FC236}">
                <a16:creationId xmlns:a16="http://schemas.microsoft.com/office/drawing/2014/main" id="{C8412DCE-EF40-EEC5-F52A-B2E1C3C429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454DA03D-B3F3-1785-6C96-533A02EF87DA}"/>
              </a:ext>
            </a:extLst>
          </p:cNvPr>
          <p:cNvSpPr txBox="1"/>
          <p:nvPr/>
        </p:nvSpPr>
        <p:spPr>
          <a:xfrm>
            <a:off x="942341" y="1757652"/>
            <a:ext cx="10420534" cy="400110"/>
          </a:xfrm>
          <a:prstGeom prst="rect">
            <a:avLst/>
          </a:prstGeom>
          <a:solidFill>
            <a:schemeClr val="accent1">
              <a:lumMod val="20000"/>
              <a:lumOff val="80000"/>
            </a:schemeClr>
          </a:solidFill>
        </p:spPr>
        <p:txBody>
          <a:bodyPr wrap="square" rtlCol="0">
            <a:spAutoFit/>
          </a:bodyPr>
          <a:lstStyle/>
          <a:p>
            <a:r>
              <a:rPr lang="en-US" sz="2000" b="1" dirty="0">
                <a:latin typeface="Alexandria"/>
              </a:rPr>
              <a:t>8.7 Absorption Analysis (Sales Velocity)</a:t>
            </a:r>
          </a:p>
        </p:txBody>
      </p:sp>
      <p:graphicFrame>
        <p:nvGraphicFramePr>
          <p:cNvPr id="3" name="جدول 2">
            <a:extLst>
              <a:ext uri="{FF2B5EF4-FFF2-40B4-BE49-F238E27FC236}">
                <a16:creationId xmlns:a16="http://schemas.microsoft.com/office/drawing/2014/main" id="{377F41CB-45E3-C11D-96E9-A46726B46C3B}"/>
              </a:ext>
            </a:extLst>
          </p:cNvPr>
          <p:cNvGraphicFramePr>
            <a:graphicFrameLocks noGrp="1"/>
          </p:cNvGraphicFramePr>
          <p:nvPr>
            <p:extLst>
              <p:ext uri="{D42A27DB-BD31-4B8C-83A1-F6EECF244321}">
                <p14:modId xmlns:p14="http://schemas.microsoft.com/office/powerpoint/2010/main" val="1456490730"/>
              </p:ext>
            </p:extLst>
          </p:nvPr>
        </p:nvGraphicFramePr>
        <p:xfrm>
          <a:off x="942341" y="2295553"/>
          <a:ext cx="10515600" cy="146304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1226703337"/>
                    </a:ext>
                  </a:extLst>
                </a:gridCol>
                <a:gridCol w="5257800">
                  <a:extLst>
                    <a:ext uri="{9D8B030D-6E8A-4147-A177-3AD203B41FA5}">
                      <a16:colId xmlns:a16="http://schemas.microsoft.com/office/drawing/2014/main" val="3762618720"/>
                    </a:ext>
                  </a:extLst>
                </a:gridCol>
              </a:tblGrid>
              <a:tr h="0">
                <a:tc>
                  <a:txBody>
                    <a:bodyPr/>
                    <a:lstStyle/>
                    <a:p>
                      <a:pPr>
                        <a:buNone/>
                      </a:pPr>
                      <a:r>
                        <a:rPr lang="en-US" b="1" dirty="0"/>
                        <a:t>Indicator</a:t>
                      </a:r>
                    </a:p>
                  </a:txBody>
                  <a:tcPr anchor="ctr"/>
                </a:tc>
                <a:tc>
                  <a:txBody>
                    <a:bodyPr/>
                    <a:lstStyle/>
                    <a:p>
                      <a:pPr>
                        <a:buNone/>
                      </a:pPr>
                      <a:r>
                        <a:rPr lang="en-US" b="1" dirty="0"/>
                        <a:t>Value</a:t>
                      </a:r>
                    </a:p>
                  </a:txBody>
                  <a:tcPr anchor="ctr"/>
                </a:tc>
                <a:extLst>
                  <a:ext uri="{0D108BD9-81ED-4DB2-BD59-A6C34878D82A}">
                    <a16:rowId xmlns:a16="http://schemas.microsoft.com/office/drawing/2014/main" val="1647167944"/>
                  </a:ext>
                </a:extLst>
              </a:tr>
              <a:tr h="0">
                <a:tc>
                  <a:txBody>
                    <a:bodyPr/>
                    <a:lstStyle/>
                    <a:p>
                      <a:pPr>
                        <a:buNone/>
                      </a:pPr>
                      <a:r>
                        <a:rPr lang="en-US"/>
                        <a:t>Average Monthly Sales (per project)</a:t>
                      </a:r>
                    </a:p>
                  </a:txBody>
                  <a:tcPr anchor="ctr"/>
                </a:tc>
                <a:tc>
                  <a:txBody>
                    <a:bodyPr/>
                    <a:lstStyle/>
                    <a:p>
                      <a:pPr>
                        <a:buNone/>
                      </a:pPr>
                      <a:r>
                        <a:rPr lang="en-US"/>
                        <a:t>15–25 units</a:t>
                      </a:r>
                    </a:p>
                  </a:txBody>
                  <a:tcPr anchor="ctr"/>
                </a:tc>
                <a:extLst>
                  <a:ext uri="{0D108BD9-81ED-4DB2-BD59-A6C34878D82A}">
                    <a16:rowId xmlns:a16="http://schemas.microsoft.com/office/drawing/2014/main" val="4259181598"/>
                  </a:ext>
                </a:extLst>
              </a:tr>
              <a:tr h="0">
                <a:tc>
                  <a:txBody>
                    <a:bodyPr/>
                    <a:lstStyle/>
                    <a:p>
                      <a:pPr>
                        <a:buNone/>
                      </a:pPr>
                      <a:r>
                        <a:rPr lang="en-US"/>
                        <a:t>Annual Absorption</a:t>
                      </a:r>
                    </a:p>
                  </a:txBody>
                  <a:tcPr anchor="ctr"/>
                </a:tc>
                <a:tc>
                  <a:txBody>
                    <a:bodyPr/>
                    <a:lstStyle/>
                    <a:p>
                      <a:pPr>
                        <a:buNone/>
                      </a:pPr>
                      <a:r>
                        <a:rPr lang="en-US" dirty="0"/>
                        <a:t>180–300 units</a:t>
                      </a:r>
                    </a:p>
                  </a:txBody>
                  <a:tcPr anchor="ctr"/>
                </a:tc>
                <a:extLst>
                  <a:ext uri="{0D108BD9-81ED-4DB2-BD59-A6C34878D82A}">
                    <a16:rowId xmlns:a16="http://schemas.microsoft.com/office/drawing/2014/main" val="540724770"/>
                  </a:ext>
                </a:extLst>
              </a:tr>
              <a:tr h="0">
                <a:tc>
                  <a:txBody>
                    <a:bodyPr/>
                    <a:lstStyle/>
                    <a:p>
                      <a:pPr>
                        <a:buNone/>
                      </a:pPr>
                      <a:r>
                        <a:rPr lang="en-US"/>
                        <a:t>Average Sell-out Period</a:t>
                      </a:r>
                    </a:p>
                  </a:txBody>
                  <a:tcPr anchor="ctr"/>
                </a:tc>
                <a:tc>
                  <a:txBody>
                    <a:bodyPr/>
                    <a:lstStyle/>
                    <a:p>
                      <a:pPr>
                        <a:buNone/>
                      </a:pPr>
                      <a:r>
                        <a:rPr lang="en-US" dirty="0"/>
                        <a:t>12–18 months</a:t>
                      </a:r>
                    </a:p>
                  </a:txBody>
                  <a:tcPr anchor="ctr"/>
                </a:tc>
                <a:extLst>
                  <a:ext uri="{0D108BD9-81ED-4DB2-BD59-A6C34878D82A}">
                    <a16:rowId xmlns:a16="http://schemas.microsoft.com/office/drawing/2014/main" val="4132107183"/>
                  </a:ext>
                </a:extLst>
              </a:tr>
            </a:tbl>
          </a:graphicData>
        </a:graphic>
      </p:graphicFrame>
      <p:graphicFrame>
        <p:nvGraphicFramePr>
          <p:cNvPr id="4" name="جدول 3">
            <a:extLst>
              <a:ext uri="{FF2B5EF4-FFF2-40B4-BE49-F238E27FC236}">
                <a16:creationId xmlns:a16="http://schemas.microsoft.com/office/drawing/2014/main" id="{EFA5F893-5E52-B619-3B27-8E465A19E036}"/>
              </a:ext>
            </a:extLst>
          </p:cNvPr>
          <p:cNvGraphicFramePr>
            <a:graphicFrameLocks noGrp="1"/>
          </p:cNvGraphicFramePr>
          <p:nvPr>
            <p:extLst>
              <p:ext uri="{D42A27DB-BD31-4B8C-83A1-F6EECF244321}">
                <p14:modId xmlns:p14="http://schemas.microsoft.com/office/powerpoint/2010/main" val="3972474074"/>
              </p:ext>
            </p:extLst>
          </p:nvPr>
        </p:nvGraphicFramePr>
        <p:xfrm>
          <a:off x="942341" y="4464732"/>
          <a:ext cx="10515600" cy="146304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260664399"/>
                    </a:ext>
                  </a:extLst>
                </a:gridCol>
                <a:gridCol w="5257800">
                  <a:extLst>
                    <a:ext uri="{9D8B030D-6E8A-4147-A177-3AD203B41FA5}">
                      <a16:colId xmlns:a16="http://schemas.microsoft.com/office/drawing/2014/main" val="2330609718"/>
                    </a:ext>
                  </a:extLst>
                </a:gridCol>
              </a:tblGrid>
              <a:tr h="0">
                <a:tc>
                  <a:txBody>
                    <a:bodyPr/>
                    <a:lstStyle/>
                    <a:p>
                      <a:pPr>
                        <a:buNone/>
                      </a:pPr>
                      <a:r>
                        <a:rPr lang="en-US" b="1" dirty="0">
                          <a:latin typeface="Alexandria"/>
                        </a:rPr>
                        <a:t>Metric</a:t>
                      </a:r>
                    </a:p>
                  </a:txBody>
                  <a:tcPr anchor="ctr"/>
                </a:tc>
                <a:tc>
                  <a:txBody>
                    <a:bodyPr/>
                    <a:lstStyle/>
                    <a:p>
                      <a:pPr>
                        <a:buNone/>
                      </a:pPr>
                      <a:r>
                        <a:rPr lang="en-US" b="1" dirty="0">
                          <a:latin typeface="Alexandria"/>
                        </a:rPr>
                        <a:t>Value</a:t>
                      </a:r>
                    </a:p>
                  </a:txBody>
                  <a:tcPr anchor="ctr"/>
                </a:tc>
                <a:extLst>
                  <a:ext uri="{0D108BD9-81ED-4DB2-BD59-A6C34878D82A}">
                    <a16:rowId xmlns:a16="http://schemas.microsoft.com/office/drawing/2014/main" val="725988250"/>
                  </a:ext>
                </a:extLst>
              </a:tr>
              <a:tr h="0">
                <a:tc>
                  <a:txBody>
                    <a:bodyPr/>
                    <a:lstStyle/>
                    <a:p>
                      <a:pPr>
                        <a:buNone/>
                      </a:pPr>
                      <a:r>
                        <a:rPr lang="en-US" dirty="0">
                          <a:latin typeface="Alexandria"/>
                        </a:rPr>
                        <a:t>Monthly Sales</a:t>
                      </a:r>
                    </a:p>
                  </a:txBody>
                  <a:tcPr anchor="ctr"/>
                </a:tc>
                <a:tc>
                  <a:txBody>
                    <a:bodyPr/>
                    <a:lstStyle/>
                    <a:p>
                      <a:pPr>
                        <a:buNone/>
                      </a:pPr>
                      <a:r>
                        <a:rPr lang="en-US" dirty="0">
                          <a:latin typeface="Alexandria"/>
                        </a:rPr>
                        <a:t>8–12 units</a:t>
                      </a:r>
                    </a:p>
                  </a:txBody>
                  <a:tcPr anchor="ctr"/>
                </a:tc>
                <a:extLst>
                  <a:ext uri="{0D108BD9-81ED-4DB2-BD59-A6C34878D82A}">
                    <a16:rowId xmlns:a16="http://schemas.microsoft.com/office/drawing/2014/main" val="480236932"/>
                  </a:ext>
                </a:extLst>
              </a:tr>
              <a:tr h="0">
                <a:tc>
                  <a:txBody>
                    <a:bodyPr/>
                    <a:lstStyle/>
                    <a:p>
                      <a:pPr>
                        <a:buNone/>
                      </a:pPr>
                      <a:r>
                        <a:rPr lang="en-US">
                          <a:latin typeface="Alexandria"/>
                        </a:rPr>
                        <a:t>Annual Sales</a:t>
                      </a:r>
                    </a:p>
                  </a:txBody>
                  <a:tcPr anchor="ctr"/>
                </a:tc>
                <a:tc>
                  <a:txBody>
                    <a:bodyPr/>
                    <a:lstStyle/>
                    <a:p>
                      <a:pPr>
                        <a:buNone/>
                      </a:pPr>
                      <a:r>
                        <a:rPr lang="en-US" dirty="0">
                          <a:latin typeface="Alexandria"/>
                        </a:rPr>
                        <a:t>100–140 units</a:t>
                      </a:r>
                    </a:p>
                  </a:txBody>
                  <a:tcPr anchor="ctr"/>
                </a:tc>
                <a:extLst>
                  <a:ext uri="{0D108BD9-81ED-4DB2-BD59-A6C34878D82A}">
                    <a16:rowId xmlns:a16="http://schemas.microsoft.com/office/drawing/2014/main" val="3158555249"/>
                  </a:ext>
                </a:extLst>
              </a:tr>
              <a:tr h="0">
                <a:tc>
                  <a:txBody>
                    <a:bodyPr/>
                    <a:lstStyle/>
                    <a:p>
                      <a:pPr>
                        <a:buNone/>
                      </a:pPr>
                      <a:r>
                        <a:rPr lang="en-US">
                          <a:latin typeface="Alexandria"/>
                        </a:rPr>
                        <a:t>Sell-out Period</a:t>
                      </a:r>
                    </a:p>
                  </a:txBody>
                  <a:tcPr anchor="ctr"/>
                </a:tc>
                <a:tc>
                  <a:txBody>
                    <a:bodyPr/>
                    <a:lstStyle/>
                    <a:p>
                      <a:pPr>
                        <a:buNone/>
                      </a:pPr>
                      <a:r>
                        <a:rPr lang="en-US" dirty="0">
                          <a:latin typeface="Alexandria"/>
                        </a:rPr>
                        <a:t>18–24 months</a:t>
                      </a:r>
                    </a:p>
                  </a:txBody>
                  <a:tcPr anchor="ctr"/>
                </a:tc>
                <a:extLst>
                  <a:ext uri="{0D108BD9-81ED-4DB2-BD59-A6C34878D82A}">
                    <a16:rowId xmlns:a16="http://schemas.microsoft.com/office/drawing/2014/main" val="2801169812"/>
                  </a:ext>
                </a:extLst>
              </a:tr>
            </a:tbl>
          </a:graphicData>
        </a:graphic>
      </p:graphicFrame>
      <p:sp>
        <p:nvSpPr>
          <p:cNvPr id="7" name="TextBox 23">
            <a:extLst>
              <a:ext uri="{FF2B5EF4-FFF2-40B4-BE49-F238E27FC236}">
                <a16:creationId xmlns:a16="http://schemas.microsoft.com/office/drawing/2014/main" id="{0400910E-9B9F-0F47-B349-63E429AC2980}"/>
              </a:ext>
            </a:extLst>
          </p:cNvPr>
          <p:cNvSpPr txBox="1"/>
          <p:nvPr/>
        </p:nvSpPr>
        <p:spPr>
          <a:xfrm>
            <a:off x="829125" y="4038218"/>
            <a:ext cx="6755898" cy="400110"/>
          </a:xfrm>
          <a:prstGeom prst="rect">
            <a:avLst/>
          </a:prstGeom>
          <a:solidFill>
            <a:schemeClr val="accent4">
              <a:lumMod val="20000"/>
              <a:lumOff val="80000"/>
            </a:schemeClr>
          </a:solidFill>
        </p:spPr>
        <p:txBody>
          <a:bodyPr wrap="square" rtlCol="0">
            <a:spAutoFit/>
          </a:bodyPr>
          <a:lstStyle/>
          <a:p>
            <a:r>
              <a:rPr lang="en-US" sz="2000" b="1" dirty="0"/>
              <a:t>Subject Project Estimate</a:t>
            </a:r>
            <a:endParaRPr lang="en-US" sz="2000" dirty="0">
              <a:latin typeface="Alexandria"/>
            </a:endParaRPr>
          </a:p>
        </p:txBody>
      </p:sp>
      <p:sp>
        <p:nvSpPr>
          <p:cNvPr id="8" name="TextBox 2">
            <a:extLst>
              <a:ext uri="{FF2B5EF4-FFF2-40B4-BE49-F238E27FC236}">
                <a16:creationId xmlns:a16="http://schemas.microsoft.com/office/drawing/2014/main" id="{9552897A-ADB0-E0E7-B141-5EDA97D29A16}"/>
              </a:ext>
            </a:extLst>
          </p:cNvPr>
          <p:cNvSpPr txBox="1"/>
          <p:nvPr/>
        </p:nvSpPr>
        <p:spPr>
          <a:xfrm>
            <a:off x="708690" y="1076417"/>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sp>
        <p:nvSpPr>
          <p:cNvPr id="6" name="TextBox 2">
            <a:extLst>
              <a:ext uri="{FF2B5EF4-FFF2-40B4-BE49-F238E27FC236}">
                <a16:creationId xmlns:a16="http://schemas.microsoft.com/office/drawing/2014/main" id="{3FB27D6A-4223-875D-F1B3-05433CA95C36}"/>
              </a:ext>
            </a:extLst>
          </p:cNvPr>
          <p:cNvSpPr txBox="1"/>
          <p:nvPr/>
        </p:nvSpPr>
        <p:spPr>
          <a:xfrm>
            <a:off x="5417158" y="1767773"/>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spTree>
    <p:extLst>
      <p:ext uri="{BB962C8B-B14F-4D97-AF65-F5344CB8AC3E}">
        <p14:creationId xmlns:p14="http://schemas.microsoft.com/office/powerpoint/2010/main" val="38288466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D79D7-769D-5B4E-4459-584BD29826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157EEE-F41E-5765-AFBE-6668571B418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2A2A57A-97B5-9693-DDF4-21486A97DCFC}"/>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78BCFA52-15E7-C98B-2B5D-2E9E328FBD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91640030-2E03-2397-DEBF-B66D512581BD}"/>
              </a:ext>
            </a:extLst>
          </p:cNvPr>
          <p:cNvSpPr txBox="1"/>
          <p:nvPr/>
        </p:nvSpPr>
        <p:spPr>
          <a:xfrm>
            <a:off x="885733" y="1940192"/>
            <a:ext cx="10420534" cy="1938992"/>
          </a:xfrm>
          <a:prstGeom prst="rect">
            <a:avLst/>
          </a:prstGeom>
          <a:solidFill>
            <a:schemeClr val="accent4">
              <a:lumMod val="20000"/>
              <a:lumOff val="80000"/>
            </a:schemeClr>
          </a:solidFill>
        </p:spPr>
        <p:txBody>
          <a:bodyPr wrap="square" rtlCol="0">
            <a:spAutoFit/>
          </a:bodyPr>
          <a:lstStyle/>
          <a:p>
            <a:r>
              <a:rPr lang="en-US" sz="2000" b="1" dirty="0">
                <a:latin typeface="Alexandria"/>
              </a:rPr>
              <a:t>Conclusion of Competitive Analysis</a:t>
            </a:r>
          </a:p>
          <a:p>
            <a:r>
              <a:rPr lang="en-US" sz="2000" dirty="0">
                <a:latin typeface="Alexandria"/>
              </a:rPr>
              <a:t>The competitive analysis indicates a </a:t>
            </a:r>
            <a:r>
              <a:rPr lang="en-US" sz="2000" b="1" dirty="0">
                <a:latin typeface="Alexandria"/>
              </a:rPr>
              <a:t>dynamic and competitive market environment</a:t>
            </a:r>
            <a:r>
              <a:rPr lang="en-US" sz="2000" dirty="0">
                <a:latin typeface="Alexandria"/>
              </a:rPr>
              <a:t>, particularly in the apartment segment. While several strong competitors exist, the project can successfully position itself through competitive pricing, efficient unit mix, and strategic location advantages. Achieving optimal absorption will depend on pricing strategy, marketing effectiveness, and timing of market entry</a:t>
            </a:r>
          </a:p>
        </p:txBody>
      </p:sp>
      <p:sp>
        <p:nvSpPr>
          <p:cNvPr id="4" name="TextBox 2">
            <a:extLst>
              <a:ext uri="{FF2B5EF4-FFF2-40B4-BE49-F238E27FC236}">
                <a16:creationId xmlns:a16="http://schemas.microsoft.com/office/drawing/2014/main" id="{52C700ED-C551-647B-8CF8-61A64D0C3750}"/>
              </a:ext>
            </a:extLst>
          </p:cNvPr>
          <p:cNvSpPr txBox="1"/>
          <p:nvPr/>
        </p:nvSpPr>
        <p:spPr>
          <a:xfrm>
            <a:off x="708690" y="1076417"/>
            <a:ext cx="9416937" cy="523220"/>
          </a:xfrm>
          <a:prstGeom prst="rect">
            <a:avLst/>
          </a:prstGeom>
          <a:noFill/>
        </p:spPr>
        <p:txBody>
          <a:bodyPr wrap="square" rtlCol="0">
            <a:spAutoFit/>
          </a:bodyPr>
          <a:lstStyle/>
          <a:p>
            <a:r>
              <a:rPr lang="en-US" sz="2800" dirty="0">
                <a:latin typeface="Alexandria"/>
              </a:rPr>
              <a:t>5. Case study :Housing Real Estate Market Analysis Report</a:t>
            </a:r>
          </a:p>
        </p:txBody>
      </p:sp>
      <p:pic>
        <p:nvPicPr>
          <p:cNvPr id="2" name="صورة 1">
            <a:extLst>
              <a:ext uri="{FF2B5EF4-FFF2-40B4-BE49-F238E27FC236}">
                <a16:creationId xmlns:a16="http://schemas.microsoft.com/office/drawing/2014/main" id="{EEFFFC97-DF51-59ED-8322-0EDB1CA7FE73}"/>
              </a:ext>
            </a:extLst>
          </p:cNvPr>
          <p:cNvPicPr>
            <a:picLocks noChangeAspect="1"/>
          </p:cNvPicPr>
          <p:nvPr/>
        </p:nvPicPr>
        <p:blipFill>
          <a:blip r:embed="rId3"/>
          <a:stretch>
            <a:fillRect/>
          </a:stretch>
        </p:blipFill>
        <p:spPr>
          <a:xfrm>
            <a:off x="4667250" y="4199514"/>
            <a:ext cx="2857500" cy="1600200"/>
          </a:xfrm>
          <a:prstGeom prst="rect">
            <a:avLst/>
          </a:prstGeom>
        </p:spPr>
      </p:pic>
      <p:sp>
        <p:nvSpPr>
          <p:cNvPr id="6" name="TextBox 2">
            <a:extLst>
              <a:ext uri="{FF2B5EF4-FFF2-40B4-BE49-F238E27FC236}">
                <a16:creationId xmlns:a16="http://schemas.microsoft.com/office/drawing/2014/main" id="{A80E4663-F760-CCC8-05C4-5CD2D78FD8F0}"/>
              </a:ext>
            </a:extLst>
          </p:cNvPr>
          <p:cNvSpPr txBox="1"/>
          <p:nvPr/>
        </p:nvSpPr>
        <p:spPr>
          <a:xfrm>
            <a:off x="5417158" y="1680453"/>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spTree>
    <p:extLst>
      <p:ext uri="{BB962C8B-B14F-4D97-AF65-F5344CB8AC3E}">
        <p14:creationId xmlns:p14="http://schemas.microsoft.com/office/powerpoint/2010/main" val="312392536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0AB8B-79FC-6B1C-FAFD-965F4C307B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C28BAA-A8A8-E562-E9E6-7920824F34B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637788-6E1E-91F1-E16B-F61D2B242D30}"/>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5F043382-9232-A0FB-BD5F-867F2F1B06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AA93AC60-A968-2F18-986E-036AC46C47B3}"/>
              </a:ext>
            </a:extLst>
          </p:cNvPr>
          <p:cNvSpPr txBox="1"/>
          <p:nvPr/>
        </p:nvSpPr>
        <p:spPr>
          <a:xfrm>
            <a:off x="942341" y="1757652"/>
            <a:ext cx="10420534" cy="400110"/>
          </a:xfrm>
          <a:prstGeom prst="rect">
            <a:avLst/>
          </a:prstGeom>
          <a:solidFill>
            <a:schemeClr val="accent1">
              <a:lumMod val="20000"/>
              <a:lumOff val="80000"/>
            </a:schemeClr>
          </a:solidFill>
        </p:spPr>
        <p:txBody>
          <a:bodyPr wrap="square" rtlCol="0">
            <a:spAutoFit/>
          </a:bodyPr>
          <a:lstStyle/>
          <a:p>
            <a:r>
              <a:rPr lang="en-US" sz="2000" b="1" dirty="0"/>
              <a:t>9. SWOT Analysis</a:t>
            </a:r>
            <a:endParaRPr lang="en-US" sz="2000" b="1" dirty="0">
              <a:latin typeface="Alexandria"/>
            </a:endParaRPr>
          </a:p>
        </p:txBody>
      </p:sp>
      <p:sp>
        <p:nvSpPr>
          <p:cNvPr id="10" name="TextBox 2">
            <a:extLst>
              <a:ext uri="{FF2B5EF4-FFF2-40B4-BE49-F238E27FC236}">
                <a16:creationId xmlns:a16="http://schemas.microsoft.com/office/drawing/2014/main" id="{EB6ECD6F-4051-7C5B-CD0D-A3BD5400FF87}"/>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graphicFrame>
        <p:nvGraphicFramePr>
          <p:cNvPr id="4" name="جدول 3">
            <a:extLst>
              <a:ext uri="{FF2B5EF4-FFF2-40B4-BE49-F238E27FC236}">
                <a16:creationId xmlns:a16="http://schemas.microsoft.com/office/drawing/2014/main" id="{B5814445-1D56-E4F6-4B47-FD626C5544E9}"/>
              </a:ext>
            </a:extLst>
          </p:cNvPr>
          <p:cNvGraphicFramePr>
            <a:graphicFrameLocks noGrp="1"/>
          </p:cNvGraphicFramePr>
          <p:nvPr>
            <p:extLst>
              <p:ext uri="{D42A27DB-BD31-4B8C-83A1-F6EECF244321}">
                <p14:modId xmlns:p14="http://schemas.microsoft.com/office/powerpoint/2010/main" val="3839521208"/>
              </p:ext>
            </p:extLst>
          </p:nvPr>
        </p:nvGraphicFramePr>
        <p:xfrm>
          <a:off x="838200" y="2578376"/>
          <a:ext cx="10515600" cy="210312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514802090"/>
                    </a:ext>
                  </a:extLst>
                </a:gridCol>
                <a:gridCol w="5257800">
                  <a:extLst>
                    <a:ext uri="{9D8B030D-6E8A-4147-A177-3AD203B41FA5}">
                      <a16:colId xmlns:a16="http://schemas.microsoft.com/office/drawing/2014/main" val="586517319"/>
                    </a:ext>
                  </a:extLst>
                </a:gridCol>
              </a:tblGrid>
              <a:tr h="0">
                <a:tc>
                  <a:txBody>
                    <a:bodyPr/>
                    <a:lstStyle/>
                    <a:p>
                      <a:pPr>
                        <a:buNone/>
                      </a:pPr>
                      <a:r>
                        <a:rPr lang="en-US" b="1" dirty="0">
                          <a:latin typeface="Alexandria"/>
                        </a:rPr>
                        <a:t>Strengths</a:t>
                      </a:r>
                      <a:endParaRPr lang="en-US" dirty="0">
                        <a:latin typeface="Alexandria"/>
                      </a:endParaRPr>
                    </a:p>
                  </a:txBody>
                  <a:tcPr anchor="ctr"/>
                </a:tc>
                <a:tc>
                  <a:txBody>
                    <a:bodyPr/>
                    <a:lstStyle/>
                    <a:p>
                      <a:pPr>
                        <a:buNone/>
                      </a:pPr>
                      <a:r>
                        <a:rPr lang="en-US" b="1">
                          <a:latin typeface="Alexandria"/>
                        </a:rPr>
                        <a:t>Weaknesses</a:t>
                      </a:r>
                      <a:endParaRPr lang="en-US">
                        <a:latin typeface="Alexandria"/>
                      </a:endParaRPr>
                    </a:p>
                  </a:txBody>
                  <a:tcPr anchor="ctr"/>
                </a:tc>
                <a:extLst>
                  <a:ext uri="{0D108BD9-81ED-4DB2-BD59-A6C34878D82A}">
                    <a16:rowId xmlns:a16="http://schemas.microsoft.com/office/drawing/2014/main" val="987465937"/>
                  </a:ext>
                </a:extLst>
              </a:tr>
              <a:tr h="0">
                <a:tc>
                  <a:txBody>
                    <a:bodyPr/>
                    <a:lstStyle/>
                    <a:p>
                      <a:pPr>
                        <a:buNone/>
                      </a:pPr>
                      <a:r>
                        <a:rPr lang="en-US" dirty="0">
                          <a:latin typeface="Alexandria"/>
                        </a:rPr>
                        <a:t>Strategic location within a high-demand urban area</a:t>
                      </a:r>
                    </a:p>
                  </a:txBody>
                  <a:tcPr anchor="ctr"/>
                </a:tc>
                <a:tc>
                  <a:txBody>
                    <a:bodyPr/>
                    <a:lstStyle/>
                    <a:p>
                      <a:pPr>
                        <a:buNone/>
                      </a:pPr>
                      <a:r>
                        <a:rPr lang="en-US" dirty="0">
                          <a:latin typeface="Alexandria"/>
                        </a:rPr>
                        <a:t>Limited developer brand recognition</a:t>
                      </a:r>
                    </a:p>
                  </a:txBody>
                  <a:tcPr anchor="ctr"/>
                </a:tc>
                <a:extLst>
                  <a:ext uri="{0D108BD9-81ED-4DB2-BD59-A6C34878D82A}">
                    <a16:rowId xmlns:a16="http://schemas.microsoft.com/office/drawing/2014/main" val="958812030"/>
                  </a:ext>
                </a:extLst>
              </a:tr>
              <a:tr h="0">
                <a:tc>
                  <a:txBody>
                    <a:bodyPr/>
                    <a:lstStyle/>
                    <a:p>
                      <a:pPr>
                        <a:buNone/>
                      </a:pPr>
                      <a:r>
                        <a:rPr lang="en-US" dirty="0">
                          <a:latin typeface="Alexandria"/>
                        </a:rPr>
                        <a:t>Competitive pricing aligned with target market</a:t>
                      </a:r>
                    </a:p>
                  </a:txBody>
                  <a:tcPr anchor="ctr"/>
                </a:tc>
                <a:tc>
                  <a:txBody>
                    <a:bodyPr/>
                    <a:lstStyle/>
                    <a:p>
                      <a:pPr>
                        <a:buNone/>
                      </a:pPr>
                      <a:r>
                        <a:rPr lang="en-US" dirty="0">
                          <a:latin typeface="Alexandria"/>
                        </a:rPr>
                        <a:t>Exposure to rising construction costs</a:t>
                      </a:r>
                    </a:p>
                  </a:txBody>
                  <a:tcPr anchor="ctr"/>
                </a:tc>
                <a:extLst>
                  <a:ext uri="{0D108BD9-81ED-4DB2-BD59-A6C34878D82A}">
                    <a16:rowId xmlns:a16="http://schemas.microsoft.com/office/drawing/2014/main" val="4011695653"/>
                  </a:ext>
                </a:extLst>
              </a:tr>
              <a:tr h="0">
                <a:tc>
                  <a:txBody>
                    <a:bodyPr/>
                    <a:lstStyle/>
                    <a:p>
                      <a:pPr>
                        <a:buNone/>
                      </a:pPr>
                      <a:r>
                        <a:rPr lang="en-US">
                          <a:latin typeface="Alexandria"/>
                        </a:rPr>
                        <a:t>Efficient unit mix (focus on 1BR &amp; 2BR)</a:t>
                      </a:r>
                    </a:p>
                  </a:txBody>
                  <a:tcPr anchor="ctr"/>
                </a:tc>
                <a:tc>
                  <a:txBody>
                    <a:bodyPr/>
                    <a:lstStyle/>
                    <a:p>
                      <a:pPr>
                        <a:buNone/>
                      </a:pPr>
                      <a:r>
                        <a:rPr lang="en-US" dirty="0">
                          <a:latin typeface="Alexandria"/>
                        </a:rPr>
                        <a:t>Standard amenities compared to premium competitors</a:t>
                      </a:r>
                    </a:p>
                  </a:txBody>
                  <a:tcPr anchor="ctr"/>
                </a:tc>
                <a:extLst>
                  <a:ext uri="{0D108BD9-81ED-4DB2-BD59-A6C34878D82A}">
                    <a16:rowId xmlns:a16="http://schemas.microsoft.com/office/drawing/2014/main" val="1953069838"/>
                  </a:ext>
                </a:extLst>
              </a:tr>
              <a:tr h="0">
                <a:tc>
                  <a:txBody>
                    <a:bodyPr/>
                    <a:lstStyle/>
                    <a:p>
                      <a:pPr>
                        <a:buNone/>
                      </a:pPr>
                      <a:r>
                        <a:rPr lang="en-US">
                          <a:latin typeface="Alexandria"/>
                        </a:rPr>
                        <a:t>Strong accessibility and infrastructure</a:t>
                      </a:r>
                    </a:p>
                  </a:txBody>
                  <a:tcPr anchor="ctr"/>
                </a:tc>
                <a:tc>
                  <a:txBody>
                    <a:bodyPr/>
                    <a:lstStyle/>
                    <a:p>
                      <a:pPr>
                        <a:buNone/>
                      </a:pPr>
                      <a:r>
                        <a:rPr lang="en-US" dirty="0">
                          <a:latin typeface="Alexandria"/>
                        </a:rPr>
                        <a:t>Moderate financial flexibility</a:t>
                      </a:r>
                    </a:p>
                  </a:txBody>
                  <a:tcPr anchor="ctr"/>
                </a:tc>
                <a:extLst>
                  <a:ext uri="{0D108BD9-81ED-4DB2-BD59-A6C34878D82A}">
                    <a16:rowId xmlns:a16="http://schemas.microsoft.com/office/drawing/2014/main" val="2007570327"/>
                  </a:ext>
                </a:extLst>
              </a:tr>
            </a:tbl>
          </a:graphicData>
        </a:graphic>
      </p:graphicFrame>
      <p:sp>
        <p:nvSpPr>
          <p:cNvPr id="3" name="TextBox 2">
            <a:extLst>
              <a:ext uri="{FF2B5EF4-FFF2-40B4-BE49-F238E27FC236}">
                <a16:creationId xmlns:a16="http://schemas.microsoft.com/office/drawing/2014/main" id="{DC7E9290-598D-49F5-4417-0EE660848BF8}"/>
              </a:ext>
            </a:extLst>
          </p:cNvPr>
          <p:cNvSpPr txBox="1"/>
          <p:nvPr/>
        </p:nvSpPr>
        <p:spPr>
          <a:xfrm>
            <a:off x="5415501" y="1757652"/>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spTree>
    <p:extLst>
      <p:ext uri="{BB962C8B-B14F-4D97-AF65-F5344CB8AC3E}">
        <p14:creationId xmlns:p14="http://schemas.microsoft.com/office/powerpoint/2010/main" val="7755639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7A566-848B-CF0C-8D5E-E52E04A5E4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7F8468-06DB-3663-10B1-86182B0C46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7E2F0EA-8E77-E9C4-354A-1360D45061D4}"/>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Conclusion of SWOT Analysis</a:t>
            </a:r>
          </a:p>
          <a:p>
            <a:r>
              <a:rPr lang="en-US" dirty="0"/>
              <a:t>The SWOT analysis indicates that the project is </a:t>
            </a:r>
            <a:r>
              <a:rPr lang="en-US" b="1" dirty="0"/>
              <a:t>well-positioned to capitalize on strong market fundamentals</a:t>
            </a:r>
            <a:r>
              <a:rPr lang="en-US" dirty="0"/>
              <a:t>, particularly in the mid-income housing segment. While certain weaknesses and external risks exist, they can be effectively mitigated through strategic planning, competitive pricing, and careful execution.</a:t>
            </a:r>
          </a:p>
        </p:txBody>
      </p:sp>
      <p:pic>
        <p:nvPicPr>
          <p:cNvPr id="5" name="Graphic 21">
            <a:extLst>
              <a:ext uri="{FF2B5EF4-FFF2-40B4-BE49-F238E27FC236}">
                <a16:creationId xmlns:a16="http://schemas.microsoft.com/office/drawing/2014/main" id="{C1D3308C-02D8-72B2-06FF-B467D0DBEE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93042A27-DC8D-B706-1CB4-9A38380A0DD2}"/>
              </a:ext>
            </a:extLst>
          </p:cNvPr>
          <p:cNvSpPr txBox="1"/>
          <p:nvPr/>
        </p:nvSpPr>
        <p:spPr>
          <a:xfrm>
            <a:off x="885733" y="1764620"/>
            <a:ext cx="10420534" cy="400110"/>
          </a:xfrm>
          <a:prstGeom prst="rect">
            <a:avLst/>
          </a:prstGeom>
          <a:solidFill>
            <a:schemeClr val="accent1">
              <a:lumMod val="20000"/>
              <a:lumOff val="80000"/>
            </a:schemeClr>
          </a:solidFill>
        </p:spPr>
        <p:txBody>
          <a:bodyPr wrap="square" rtlCol="0">
            <a:spAutoFit/>
          </a:bodyPr>
          <a:lstStyle/>
          <a:p>
            <a:r>
              <a:rPr lang="en-US" sz="2000" b="1" dirty="0"/>
              <a:t>9. SWOT Analysis</a:t>
            </a:r>
            <a:endParaRPr lang="en-US" sz="2000" b="1" dirty="0">
              <a:latin typeface="Alexandria"/>
            </a:endParaRPr>
          </a:p>
        </p:txBody>
      </p:sp>
      <p:sp>
        <p:nvSpPr>
          <p:cNvPr id="10" name="TextBox 2">
            <a:extLst>
              <a:ext uri="{FF2B5EF4-FFF2-40B4-BE49-F238E27FC236}">
                <a16:creationId xmlns:a16="http://schemas.microsoft.com/office/drawing/2014/main" id="{475A1A78-AAF5-DFAC-63DF-B50F870AF055}"/>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graphicFrame>
        <p:nvGraphicFramePr>
          <p:cNvPr id="3" name="جدول 2">
            <a:extLst>
              <a:ext uri="{FF2B5EF4-FFF2-40B4-BE49-F238E27FC236}">
                <a16:creationId xmlns:a16="http://schemas.microsoft.com/office/drawing/2014/main" id="{B85ADB16-E6B1-9ACA-2A9D-006B53228956}"/>
              </a:ext>
            </a:extLst>
          </p:cNvPr>
          <p:cNvGraphicFramePr>
            <a:graphicFrameLocks noGrp="1"/>
          </p:cNvGraphicFramePr>
          <p:nvPr>
            <p:extLst>
              <p:ext uri="{D42A27DB-BD31-4B8C-83A1-F6EECF244321}">
                <p14:modId xmlns:p14="http://schemas.microsoft.com/office/powerpoint/2010/main" val="1146736890"/>
              </p:ext>
            </p:extLst>
          </p:nvPr>
        </p:nvGraphicFramePr>
        <p:xfrm>
          <a:off x="838200" y="2207303"/>
          <a:ext cx="10515600" cy="182880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451900616"/>
                    </a:ext>
                  </a:extLst>
                </a:gridCol>
                <a:gridCol w="5257800">
                  <a:extLst>
                    <a:ext uri="{9D8B030D-6E8A-4147-A177-3AD203B41FA5}">
                      <a16:colId xmlns:a16="http://schemas.microsoft.com/office/drawing/2014/main" val="243411136"/>
                    </a:ext>
                  </a:extLst>
                </a:gridCol>
              </a:tblGrid>
              <a:tr h="0">
                <a:tc>
                  <a:txBody>
                    <a:bodyPr/>
                    <a:lstStyle/>
                    <a:p>
                      <a:pPr>
                        <a:buNone/>
                      </a:pPr>
                      <a:r>
                        <a:rPr lang="en-US" b="1" dirty="0"/>
                        <a:t>Opportunities</a:t>
                      </a:r>
                      <a:endParaRPr lang="en-US" dirty="0"/>
                    </a:p>
                  </a:txBody>
                  <a:tcPr anchor="ctr"/>
                </a:tc>
                <a:tc>
                  <a:txBody>
                    <a:bodyPr/>
                    <a:lstStyle/>
                    <a:p>
                      <a:pPr>
                        <a:buNone/>
                      </a:pPr>
                      <a:r>
                        <a:rPr lang="en-US" b="1"/>
                        <a:t>Threats</a:t>
                      </a:r>
                      <a:endParaRPr lang="en-US"/>
                    </a:p>
                  </a:txBody>
                  <a:tcPr anchor="ctr"/>
                </a:tc>
                <a:extLst>
                  <a:ext uri="{0D108BD9-81ED-4DB2-BD59-A6C34878D82A}">
                    <a16:rowId xmlns:a16="http://schemas.microsoft.com/office/drawing/2014/main" val="1438143183"/>
                  </a:ext>
                </a:extLst>
              </a:tr>
              <a:tr h="0">
                <a:tc>
                  <a:txBody>
                    <a:bodyPr/>
                    <a:lstStyle/>
                    <a:p>
                      <a:pPr>
                        <a:buNone/>
                      </a:pPr>
                      <a:r>
                        <a:rPr lang="en-US" dirty="0"/>
                        <a:t>Growing population and urbanization</a:t>
                      </a:r>
                    </a:p>
                  </a:txBody>
                  <a:tcPr anchor="ctr"/>
                </a:tc>
                <a:tc>
                  <a:txBody>
                    <a:bodyPr/>
                    <a:lstStyle/>
                    <a:p>
                      <a:pPr>
                        <a:buNone/>
                      </a:pPr>
                      <a:r>
                        <a:rPr lang="en-US" dirty="0"/>
                        <a:t>Rising interest rates affecting affordability</a:t>
                      </a:r>
                    </a:p>
                  </a:txBody>
                  <a:tcPr anchor="ctr"/>
                </a:tc>
                <a:extLst>
                  <a:ext uri="{0D108BD9-81ED-4DB2-BD59-A6C34878D82A}">
                    <a16:rowId xmlns:a16="http://schemas.microsoft.com/office/drawing/2014/main" val="4194074573"/>
                  </a:ext>
                </a:extLst>
              </a:tr>
              <a:tr h="0">
                <a:tc>
                  <a:txBody>
                    <a:bodyPr/>
                    <a:lstStyle/>
                    <a:p>
                      <a:pPr>
                        <a:buNone/>
                      </a:pPr>
                      <a:r>
                        <a:rPr lang="en-US"/>
                        <a:t>Supply gap in mid-income housing</a:t>
                      </a:r>
                    </a:p>
                  </a:txBody>
                  <a:tcPr anchor="ctr"/>
                </a:tc>
                <a:tc>
                  <a:txBody>
                    <a:bodyPr/>
                    <a:lstStyle/>
                    <a:p>
                      <a:pPr>
                        <a:buNone/>
                      </a:pPr>
                      <a:r>
                        <a:rPr lang="en-US" dirty="0"/>
                        <a:t>Increasing competition from pipeline projects</a:t>
                      </a:r>
                    </a:p>
                  </a:txBody>
                  <a:tcPr anchor="ctr"/>
                </a:tc>
                <a:extLst>
                  <a:ext uri="{0D108BD9-81ED-4DB2-BD59-A6C34878D82A}">
                    <a16:rowId xmlns:a16="http://schemas.microsoft.com/office/drawing/2014/main" val="3570332353"/>
                  </a:ext>
                </a:extLst>
              </a:tr>
              <a:tr h="0">
                <a:tc>
                  <a:txBody>
                    <a:bodyPr/>
                    <a:lstStyle/>
                    <a:p>
                      <a:pPr>
                        <a:buNone/>
                      </a:pPr>
                      <a:r>
                        <a:rPr lang="en-US"/>
                        <a:t>Government support for housing development</a:t>
                      </a:r>
                    </a:p>
                  </a:txBody>
                  <a:tcPr anchor="ctr"/>
                </a:tc>
                <a:tc>
                  <a:txBody>
                    <a:bodyPr/>
                    <a:lstStyle/>
                    <a:p>
                      <a:pPr>
                        <a:buNone/>
                      </a:pPr>
                      <a:r>
                        <a:rPr lang="en-US" dirty="0"/>
                        <a:t>Economic slowdown or market correction</a:t>
                      </a:r>
                    </a:p>
                  </a:txBody>
                  <a:tcPr anchor="ctr"/>
                </a:tc>
                <a:extLst>
                  <a:ext uri="{0D108BD9-81ED-4DB2-BD59-A6C34878D82A}">
                    <a16:rowId xmlns:a16="http://schemas.microsoft.com/office/drawing/2014/main" val="3550266121"/>
                  </a:ext>
                </a:extLst>
              </a:tr>
              <a:tr h="0">
                <a:tc>
                  <a:txBody>
                    <a:bodyPr/>
                    <a:lstStyle/>
                    <a:p>
                      <a:pPr>
                        <a:buNone/>
                      </a:pPr>
                      <a:r>
                        <a:rPr lang="en-US" dirty="0"/>
                        <a:t>Increasing demand for smaller, affordable units</a:t>
                      </a:r>
                    </a:p>
                  </a:txBody>
                  <a:tcPr anchor="ctr"/>
                </a:tc>
                <a:tc>
                  <a:txBody>
                    <a:bodyPr/>
                    <a:lstStyle/>
                    <a:p>
                      <a:pPr>
                        <a:buNone/>
                      </a:pPr>
                      <a:r>
                        <a:rPr lang="en-US" dirty="0"/>
                        <a:t>Construction delays and cost escalation</a:t>
                      </a:r>
                    </a:p>
                  </a:txBody>
                  <a:tcPr anchor="ctr"/>
                </a:tc>
                <a:extLst>
                  <a:ext uri="{0D108BD9-81ED-4DB2-BD59-A6C34878D82A}">
                    <a16:rowId xmlns:a16="http://schemas.microsoft.com/office/drawing/2014/main" val="420180683"/>
                  </a:ext>
                </a:extLst>
              </a:tr>
            </a:tbl>
          </a:graphicData>
        </a:graphic>
      </p:graphicFrame>
      <p:sp>
        <p:nvSpPr>
          <p:cNvPr id="4" name="TextBox 23">
            <a:extLst>
              <a:ext uri="{FF2B5EF4-FFF2-40B4-BE49-F238E27FC236}">
                <a16:creationId xmlns:a16="http://schemas.microsoft.com/office/drawing/2014/main" id="{6E105F2F-131F-64CA-BBB4-C853A49F8803}"/>
              </a:ext>
            </a:extLst>
          </p:cNvPr>
          <p:cNvSpPr txBox="1"/>
          <p:nvPr/>
        </p:nvSpPr>
        <p:spPr>
          <a:xfrm>
            <a:off x="885733" y="4113244"/>
            <a:ext cx="10420534" cy="1631216"/>
          </a:xfrm>
          <a:prstGeom prst="rect">
            <a:avLst/>
          </a:prstGeom>
          <a:solidFill>
            <a:schemeClr val="accent1">
              <a:lumMod val="20000"/>
              <a:lumOff val="80000"/>
            </a:schemeClr>
          </a:solidFill>
        </p:spPr>
        <p:txBody>
          <a:bodyPr wrap="square" rtlCol="0">
            <a:spAutoFit/>
          </a:bodyPr>
          <a:lstStyle/>
          <a:p>
            <a:r>
              <a:rPr lang="en-US" sz="2000" b="1" dirty="0"/>
              <a:t>9Conclusion of SWOT Analysis</a:t>
            </a:r>
          </a:p>
          <a:p>
            <a:r>
              <a:rPr lang="en-US" sz="2000" dirty="0"/>
              <a:t>The SWOT analysis indicates that the project is </a:t>
            </a:r>
            <a:r>
              <a:rPr lang="en-US" sz="2000" b="1" dirty="0"/>
              <a:t>well-positioned to capitalize on strong market fundamentals</a:t>
            </a:r>
            <a:r>
              <a:rPr lang="en-US" sz="2000" dirty="0"/>
              <a:t>, particularly in the mid-income housing segment. While certain weaknesses and external risks exist, they can be effectively mitigated through strategic planning, competitive pricing, and careful execution.</a:t>
            </a:r>
          </a:p>
        </p:txBody>
      </p:sp>
      <p:sp>
        <p:nvSpPr>
          <p:cNvPr id="6" name="TextBox 2">
            <a:extLst>
              <a:ext uri="{FF2B5EF4-FFF2-40B4-BE49-F238E27FC236}">
                <a16:creationId xmlns:a16="http://schemas.microsoft.com/office/drawing/2014/main" id="{891A5490-8D4D-6A5D-414C-769BFF57A56E}"/>
              </a:ext>
            </a:extLst>
          </p:cNvPr>
          <p:cNvSpPr txBox="1"/>
          <p:nvPr/>
        </p:nvSpPr>
        <p:spPr>
          <a:xfrm>
            <a:off x="5391633" y="1703065"/>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3: Supply &amp; competitive analysis</a:t>
            </a:r>
          </a:p>
        </p:txBody>
      </p:sp>
    </p:spTree>
    <p:extLst>
      <p:ext uri="{BB962C8B-B14F-4D97-AF65-F5344CB8AC3E}">
        <p14:creationId xmlns:p14="http://schemas.microsoft.com/office/powerpoint/2010/main" val="21305540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378CF-BDB3-2010-38F8-E96AFE5CA1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178BC4-0DF3-CC86-49A5-B4AD8D4703C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01A84A4-F49B-DC13-8E47-B59960711D0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CAF1E6E7-E085-DB07-0EA1-400DD060A5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50D8BB0B-0B88-EC6A-D781-52BEBD07AC1F}"/>
              </a:ext>
            </a:extLst>
          </p:cNvPr>
          <p:cNvSpPr txBox="1"/>
          <p:nvPr/>
        </p:nvSpPr>
        <p:spPr>
          <a:xfrm>
            <a:off x="885733" y="1915704"/>
            <a:ext cx="10420534" cy="400110"/>
          </a:xfrm>
          <a:prstGeom prst="rect">
            <a:avLst/>
          </a:prstGeom>
          <a:solidFill>
            <a:schemeClr val="accent1">
              <a:lumMod val="20000"/>
              <a:lumOff val="80000"/>
            </a:schemeClr>
          </a:solidFill>
        </p:spPr>
        <p:txBody>
          <a:bodyPr wrap="square" rtlCol="0">
            <a:spAutoFit/>
          </a:bodyPr>
          <a:lstStyle/>
          <a:p>
            <a:r>
              <a:rPr lang="en-US" sz="2000" b="1" dirty="0">
                <a:latin typeface="Alexandria"/>
              </a:rPr>
              <a:t>9. Trend Analysis</a:t>
            </a:r>
          </a:p>
        </p:txBody>
      </p:sp>
      <p:sp>
        <p:nvSpPr>
          <p:cNvPr id="6" name="TextBox 2">
            <a:extLst>
              <a:ext uri="{FF2B5EF4-FFF2-40B4-BE49-F238E27FC236}">
                <a16:creationId xmlns:a16="http://schemas.microsoft.com/office/drawing/2014/main" id="{6FB8803B-9971-7346-5AC1-5C311A7789EB}"/>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graphicFrame>
        <p:nvGraphicFramePr>
          <p:cNvPr id="3" name="جدول 2">
            <a:extLst>
              <a:ext uri="{FF2B5EF4-FFF2-40B4-BE49-F238E27FC236}">
                <a16:creationId xmlns:a16="http://schemas.microsoft.com/office/drawing/2014/main" id="{AFCB4974-77D4-259C-57E3-896EF876396B}"/>
              </a:ext>
            </a:extLst>
          </p:cNvPr>
          <p:cNvGraphicFramePr>
            <a:graphicFrameLocks noGrp="1"/>
          </p:cNvGraphicFramePr>
          <p:nvPr>
            <p:extLst>
              <p:ext uri="{D42A27DB-BD31-4B8C-83A1-F6EECF244321}">
                <p14:modId xmlns:p14="http://schemas.microsoft.com/office/powerpoint/2010/main" val="429692319"/>
              </p:ext>
            </p:extLst>
          </p:nvPr>
        </p:nvGraphicFramePr>
        <p:xfrm>
          <a:off x="885733" y="2354779"/>
          <a:ext cx="10420536" cy="3386280"/>
        </p:xfrm>
        <a:graphic>
          <a:graphicData uri="http://schemas.openxmlformats.org/drawingml/2006/table">
            <a:tbl>
              <a:tblPr>
                <a:tableStyleId>{3B4B98B0-60AC-42C2-AFA5-B58CD77FA1E5}</a:tableStyleId>
              </a:tblPr>
              <a:tblGrid>
                <a:gridCol w="1736756">
                  <a:extLst>
                    <a:ext uri="{9D8B030D-6E8A-4147-A177-3AD203B41FA5}">
                      <a16:colId xmlns:a16="http://schemas.microsoft.com/office/drawing/2014/main" val="328879199"/>
                    </a:ext>
                  </a:extLst>
                </a:gridCol>
                <a:gridCol w="1736756">
                  <a:extLst>
                    <a:ext uri="{9D8B030D-6E8A-4147-A177-3AD203B41FA5}">
                      <a16:colId xmlns:a16="http://schemas.microsoft.com/office/drawing/2014/main" val="2653260608"/>
                    </a:ext>
                  </a:extLst>
                </a:gridCol>
                <a:gridCol w="1736756">
                  <a:extLst>
                    <a:ext uri="{9D8B030D-6E8A-4147-A177-3AD203B41FA5}">
                      <a16:colId xmlns:a16="http://schemas.microsoft.com/office/drawing/2014/main" val="282034682"/>
                    </a:ext>
                  </a:extLst>
                </a:gridCol>
                <a:gridCol w="1736756">
                  <a:extLst>
                    <a:ext uri="{9D8B030D-6E8A-4147-A177-3AD203B41FA5}">
                      <a16:colId xmlns:a16="http://schemas.microsoft.com/office/drawing/2014/main" val="2157834994"/>
                    </a:ext>
                  </a:extLst>
                </a:gridCol>
                <a:gridCol w="1736756">
                  <a:extLst>
                    <a:ext uri="{9D8B030D-6E8A-4147-A177-3AD203B41FA5}">
                      <a16:colId xmlns:a16="http://schemas.microsoft.com/office/drawing/2014/main" val="3381605039"/>
                    </a:ext>
                  </a:extLst>
                </a:gridCol>
                <a:gridCol w="1736756">
                  <a:extLst>
                    <a:ext uri="{9D8B030D-6E8A-4147-A177-3AD203B41FA5}">
                      <a16:colId xmlns:a16="http://schemas.microsoft.com/office/drawing/2014/main" val="4159121077"/>
                    </a:ext>
                  </a:extLst>
                </a:gridCol>
              </a:tblGrid>
              <a:tr h="516260">
                <a:tc>
                  <a:txBody>
                    <a:bodyPr/>
                    <a:lstStyle/>
                    <a:p>
                      <a:pPr>
                        <a:buNone/>
                      </a:pPr>
                      <a:r>
                        <a:rPr lang="en-US" sz="1800" b="1" dirty="0"/>
                        <a:t>Trend Category</a:t>
                      </a:r>
                      <a:endParaRPr lang="en-US" sz="1800" b="1" dirty="0">
                        <a:latin typeface="Alexandria"/>
                      </a:endParaRPr>
                    </a:p>
                  </a:txBody>
                  <a:tcPr marL="73751" marR="73751" marT="36876" marB="36876" anchor="ctr"/>
                </a:tc>
                <a:tc>
                  <a:txBody>
                    <a:bodyPr/>
                    <a:lstStyle/>
                    <a:p>
                      <a:pPr>
                        <a:buNone/>
                      </a:pPr>
                      <a:r>
                        <a:rPr lang="en-US" sz="1800" b="1"/>
                        <a:t>Indicator</a:t>
                      </a:r>
                      <a:endParaRPr lang="en-US" sz="1800" b="1">
                        <a:latin typeface="Alexandria"/>
                      </a:endParaRPr>
                    </a:p>
                  </a:txBody>
                  <a:tcPr marL="73751" marR="73751" marT="36876" marB="36876" anchor="ctr"/>
                </a:tc>
                <a:tc>
                  <a:txBody>
                    <a:bodyPr/>
                    <a:lstStyle/>
                    <a:p>
                      <a:pPr>
                        <a:buNone/>
                      </a:pPr>
                      <a:r>
                        <a:rPr lang="en-US" sz="1800" b="1" dirty="0"/>
                        <a:t>Historical Trend</a:t>
                      </a:r>
                      <a:endParaRPr lang="en-US" sz="1800" b="1" dirty="0">
                        <a:latin typeface="Alexandria"/>
                      </a:endParaRPr>
                    </a:p>
                  </a:txBody>
                  <a:tcPr marL="73751" marR="73751" marT="36876" marB="36876" anchor="ctr"/>
                </a:tc>
                <a:tc>
                  <a:txBody>
                    <a:bodyPr/>
                    <a:lstStyle/>
                    <a:p>
                      <a:pPr>
                        <a:buNone/>
                      </a:pPr>
                      <a:r>
                        <a:rPr lang="en-US" sz="1800" b="1" dirty="0"/>
                        <a:t>Current Status</a:t>
                      </a:r>
                      <a:endParaRPr lang="en-US" sz="1800" b="1" dirty="0">
                        <a:latin typeface="Alexandria"/>
                      </a:endParaRPr>
                    </a:p>
                  </a:txBody>
                  <a:tcPr marL="73751" marR="73751" marT="36876" marB="36876" anchor="ctr"/>
                </a:tc>
                <a:tc>
                  <a:txBody>
                    <a:bodyPr/>
                    <a:lstStyle/>
                    <a:p>
                      <a:pPr>
                        <a:buNone/>
                      </a:pPr>
                      <a:r>
                        <a:rPr lang="en-US" sz="1800" b="1" dirty="0"/>
                        <a:t>Future Outlook</a:t>
                      </a:r>
                      <a:endParaRPr lang="en-US" sz="1800" b="1" dirty="0">
                        <a:latin typeface="Alexandria"/>
                      </a:endParaRPr>
                    </a:p>
                  </a:txBody>
                  <a:tcPr marL="73751" marR="73751" marT="36876" marB="36876" anchor="ctr"/>
                </a:tc>
                <a:tc>
                  <a:txBody>
                    <a:bodyPr/>
                    <a:lstStyle/>
                    <a:p>
                      <a:pPr>
                        <a:buNone/>
                      </a:pPr>
                      <a:r>
                        <a:rPr lang="en-US" sz="1800" b="1" dirty="0"/>
                        <a:t>Impact on Project</a:t>
                      </a:r>
                      <a:endParaRPr lang="en-US" sz="1800" b="1" dirty="0">
                        <a:latin typeface="Alexandria"/>
                      </a:endParaRPr>
                    </a:p>
                  </a:txBody>
                  <a:tcPr marL="73751" marR="73751" marT="36876" marB="36876" anchor="ctr"/>
                </a:tc>
                <a:extLst>
                  <a:ext uri="{0D108BD9-81ED-4DB2-BD59-A6C34878D82A}">
                    <a16:rowId xmlns:a16="http://schemas.microsoft.com/office/drawing/2014/main" val="337856933"/>
                  </a:ext>
                </a:extLst>
              </a:tr>
              <a:tr h="737515">
                <a:tc>
                  <a:txBody>
                    <a:bodyPr/>
                    <a:lstStyle/>
                    <a:p>
                      <a:pPr>
                        <a:buNone/>
                      </a:pPr>
                      <a:r>
                        <a:rPr lang="en-US" sz="1800" b="1"/>
                        <a:t>Price Trends (Sales)</a:t>
                      </a:r>
                      <a:endParaRPr lang="en-US" sz="1800">
                        <a:latin typeface="Alexandria"/>
                      </a:endParaRPr>
                    </a:p>
                  </a:txBody>
                  <a:tcPr marL="73751" marR="73751" marT="36876" marB="36876" anchor="ctr"/>
                </a:tc>
                <a:tc>
                  <a:txBody>
                    <a:bodyPr/>
                    <a:lstStyle/>
                    <a:p>
                      <a:pPr>
                        <a:buNone/>
                      </a:pPr>
                      <a:r>
                        <a:rPr lang="en-US" sz="1800"/>
                        <a:t>Price per sqm</a:t>
                      </a:r>
                      <a:endParaRPr lang="en-US" sz="1800">
                        <a:latin typeface="Alexandria"/>
                      </a:endParaRPr>
                    </a:p>
                  </a:txBody>
                  <a:tcPr marL="73751" marR="73751" marT="36876" marB="36876" anchor="ctr"/>
                </a:tc>
                <a:tc>
                  <a:txBody>
                    <a:bodyPr/>
                    <a:lstStyle/>
                    <a:p>
                      <a:pPr>
                        <a:buNone/>
                      </a:pPr>
                      <a:r>
                        <a:rPr lang="en-US" sz="1800"/>
                        <a:t>Steady growth (5–7% annually)</a:t>
                      </a:r>
                      <a:endParaRPr lang="en-US" sz="1800">
                        <a:latin typeface="Alexandria"/>
                      </a:endParaRPr>
                    </a:p>
                  </a:txBody>
                  <a:tcPr marL="73751" marR="73751" marT="36876" marB="36876" anchor="ctr"/>
                </a:tc>
                <a:tc>
                  <a:txBody>
                    <a:bodyPr/>
                    <a:lstStyle/>
                    <a:p>
                      <a:pPr>
                        <a:buNone/>
                      </a:pPr>
                      <a:r>
                        <a:rPr lang="en-US" sz="1800"/>
                        <a:t>Increasing</a:t>
                      </a:r>
                      <a:endParaRPr lang="en-US" sz="1800">
                        <a:latin typeface="Alexandria"/>
                      </a:endParaRPr>
                    </a:p>
                  </a:txBody>
                  <a:tcPr marL="73751" marR="73751" marT="36876" marB="36876" anchor="ctr"/>
                </a:tc>
                <a:tc>
                  <a:txBody>
                    <a:bodyPr/>
                    <a:lstStyle/>
                    <a:p>
                      <a:pPr>
                        <a:buNone/>
                      </a:pPr>
                      <a:r>
                        <a:rPr lang="en-US" sz="1800" dirty="0"/>
                        <a:t>Moderate growth projected</a:t>
                      </a:r>
                      <a:endParaRPr lang="ar-SY" sz="1800" dirty="0">
                        <a:latin typeface="Alexandria"/>
                      </a:endParaRPr>
                    </a:p>
                  </a:txBody>
                  <a:tcPr marL="73751" marR="73751" marT="36876" marB="36876" anchor="ctr"/>
                </a:tc>
                <a:tc>
                  <a:txBody>
                    <a:bodyPr/>
                    <a:lstStyle/>
                    <a:p>
                      <a:pPr>
                        <a:buNone/>
                      </a:pPr>
                      <a:r>
                        <a:rPr lang="en-US" sz="1800"/>
                        <a:t>Supports revenue and profitability</a:t>
                      </a:r>
                      <a:endParaRPr lang="en-US" sz="1800">
                        <a:latin typeface="Alexandria"/>
                      </a:endParaRPr>
                    </a:p>
                  </a:txBody>
                  <a:tcPr marL="73751" marR="73751" marT="36876" marB="36876" anchor="ctr"/>
                </a:tc>
                <a:extLst>
                  <a:ext uri="{0D108BD9-81ED-4DB2-BD59-A6C34878D82A}">
                    <a16:rowId xmlns:a16="http://schemas.microsoft.com/office/drawing/2014/main" val="2666618311"/>
                  </a:ext>
                </a:extLst>
              </a:tr>
              <a:tr h="516260">
                <a:tc>
                  <a:txBody>
                    <a:bodyPr/>
                    <a:lstStyle/>
                    <a:p>
                      <a:pPr>
                        <a:buNone/>
                      </a:pPr>
                      <a:r>
                        <a:rPr lang="en-US" sz="1800" b="1"/>
                        <a:t>Supply Growth</a:t>
                      </a:r>
                      <a:endParaRPr lang="en-US" sz="1800">
                        <a:latin typeface="Alexandria"/>
                      </a:endParaRPr>
                    </a:p>
                  </a:txBody>
                  <a:tcPr marL="73751" marR="73751" marT="36876" marB="36876" anchor="ctr"/>
                </a:tc>
                <a:tc>
                  <a:txBody>
                    <a:bodyPr/>
                    <a:lstStyle/>
                    <a:p>
                      <a:pPr>
                        <a:buNone/>
                      </a:pPr>
                      <a:r>
                        <a:rPr lang="en-US" sz="1800"/>
                        <a:t>New supply delivery</a:t>
                      </a:r>
                      <a:endParaRPr lang="en-US" sz="1800">
                        <a:latin typeface="Alexandria"/>
                      </a:endParaRPr>
                    </a:p>
                  </a:txBody>
                  <a:tcPr marL="73751" marR="73751" marT="36876" marB="36876" anchor="ctr"/>
                </a:tc>
                <a:tc>
                  <a:txBody>
                    <a:bodyPr/>
                    <a:lstStyle/>
                    <a:p>
                      <a:pPr>
                        <a:buNone/>
                      </a:pPr>
                      <a:r>
                        <a:rPr lang="en-US" sz="1800" dirty="0"/>
                        <a:t>Increasing over last 3 years</a:t>
                      </a:r>
                      <a:endParaRPr lang="en-US" sz="1800" dirty="0">
                        <a:latin typeface="Alexandria"/>
                      </a:endParaRPr>
                    </a:p>
                  </a:txBody>
                  <a:tcPr marL="73751" marR="73751" marT="36876" marB="36876" anchor="ctr"/>
                </a:tc>
                <a:tc>
                  <a:txBody>
                    <a:bodyPr/>
                    <a:lstStyle/>
                    <a:p>
                      <a:pPr>
                        <a:buNone/>
                      </a:pPr>
                      <a:r>
                        <a:rPr lang="en-US" sz="1800" dirty="0"/>
                        <a:t>High pipeline</a:t>
                      </a:r>
                      <a:endParaRPr lang="en-US" sz="1800" dirty="0">
                        <a:latin typeface="Alexandria"/>
                      </a:endParaRPr>
                    </a:p>
                  </a:txBody>
                  <a:tcPr marL="73751" marR="73751" marT="36876" marB="36876" anchor="ctr"/>
                </a:tc>
                <a:tc>
                  <a:txBody>
                    <a:bodyPr/>
                    <a:lstStyle/>
                    <a:p>
                      <a:pPr>
                        <a:buNone/>
                      </a:pPr>
                      <a:r>
                        <a:rPr lang="en-US" sz="1800"/>
                        <a:t>Potential oversupply risk</a:t>
                      </a:r>
                      <a:endParaRPr lang="en-US" sz="1800">
                        <a:latin typeface="Alexandria"/>
                      </a:endParaRPr>
                    </a:p>
                  </a:txBody>
                  <a:tcPr marL="73751" marR="73751" marT="36876" marB="36876" anchor="ctr"/>
                </a:tc>
                <a:tc>
                  <a:txBody>
                    <a:bodyPr/>
                    <a:lstStyle/>
                    <a:p>
                      <a:pPr>
                        <a:buNone/>
                      </a:pPr>
                      <a:r>
                        <a:rPr lang="en-US" sz="1800" dirty="0"/>
                        <a:t>Requires careful timing</a:t>
                      </a:r>
                      <a:endParaRPr lang="en-US" sz="1800" dirty="0">
                        <a:latin typeface="Alexandria"/>
                      </a:endParaRPr>
                    </a:p>
                  </a:txBody>
                  <a:tcPr marL="73751" marR="73751" marT="36876" marB="36876" anchor="ctr"/>
                </a:tc>
                <a:extLst>
                  <a:ext uri="{0D108BD9-81ED-4DB2-BD59-A6C34878D82A}">
                    <a16:rowId xmlns:a16="http://schemas.microsoft.com/office/drawing/2014/main" val="3857999156"/>
                  </a:ext>
                </a:extLst>
              </a:tr>
              <a:tr h="516260">
                <a:tc>
                  <a:txBody>
                    <a:bodyPr/>
                    <a:lstStyle/>
                    <a:p>
                      <a:pPr>
                        <a:buNone/>
                      </a:pPr>
                      <a:r>
                        <a:rPr lang="en-US" sz="1800" b="1"/>
                        <a:t>Demand Shifts</a:t>
                      </a:r>
                      <a:endParaRPr lang="en-US" sz="1800">
                        <a:latin typeface="Alexandria"/>
                      </a:endParaRPr>
                    </a:p>
                  </a:txBody>
                  <a:tcPr marL="73751" marR="73751" marT="36876" marB="36876" anchor="ctr"/>
                </a:tc>
                <a:tc>
                  <a:txBody>
                    <a:bodyPr/>
                    <a:lstStyle/>
                    <a:p>
                      <a:pPr>
                        <a:buNone/>
                      </a:pPr>
                      <a:r>
                        <a:rPr lang="en-US" sz="1800"/>
                        <a:t>Unit preference</a:t>
                      </a:r>
                      <a:endParaRPr lang="en-US" sz="1800">
                        <a:latin typeface="Alexandria"/>
                      </a:endParaRPr>
                    </a:p>
                  </a:txBody>
                  <a:tcPr marL="73751" marR="73751" marT="36876" marB="36876" anchor="ctr"/>
                </a:tc>
                <a:tc>
                  <a:txBody>
                    <a:bodyPr/>
                    <a:lstStyle/>
                    <a:p>
                      <a:pPr>
                        <a:buNone/>
                      </a:pPr>
                      <a:r>
                        <a:rPr lang="en-US" sz="1800"/>
                        <a:t>Shift to smaller units</a:t>
                      </a:r>
                      <a:endParaRPr lang="en-US" sz="1800">
                        <a:latin typeface="Alexandria"/>
                      </a:endParaRPr>
                    </a:p>
                  </a:txBody>
                  <a:tcPr marL="73751" marR="73751" marT="36876" marB="36876" anchor="ctr"/>
                </a:tc>
                <a:tc>
                  <a:txBody>
                    <a:bodyPr/>
                    <a:lstStyle/>
                    <a:p>
                      <a:pPr>
                        <a:buNone/>
                      </a:pPr>
                      <a:r>
                        <a:rPr lang="en-US" sz="1800"/>
                        <a:t>High demand for 1–2BR</a:t>
                      </a:r>
                      <a:endParaRPr lang="en-US" sz="1800">
                        <a:latin typeface="Alexandria"/>
                      </a:endParaRPr>
                    </a:p>
                  </a:txBody>
                  <a:tcPr marL="73751" marR="73751" marT="36876" marB="36876" anchor="ctr"/>
                </a:tc>
                <a:tc>
                  <a:txBody>
                    <a:bodyPr/>
                    <a:lstStyle/>
                    <a:p>
                      <a:pPr>
                        <a:buNone/>
                      </a:pPr>
                      <a:r>
                        <a:rPr lang="en-US" sz="1800" dirty="0"/>
                        <a:t>Continuation of the trend</a:t>
                      </a:r>
                      <a:endParaRPr lang="ar-SY" sz="1800" dirty="0">
                        <a:latin typeface="Alexandria"/>
                      </a:endParaRPr>
                    </a:p>
                  </a:txBody>
                  <a:tcPr marL="73751" marR="73751" marT="36876" marB="36876" anchor="ctr"/>
                </a:tc>
                <a:tc>
                  <a:txBody>
                    <a:bodyPr/>
                    <a:lstStyle/>
                    <a:p>
                      <a:pPr>
                        <a:buNone/>
                      </a:pPr>
                      <a:r>
                        <a:rPr lang="en-US" sz="1800"/>
                        <a:t>Align with project mix</a:t>
                      </a:r>
                      <a:endParaRPr lang="en-US" sz="1800">
                        <a:latin typeface="Alexandria"/>
                      </a:endParaRPr>
                    </a:p>
                  </a:txBody>
                  <a:tcPr marL="73751" marR="73751" marT="36876" marB="36876" anchor="ctr"/>
                </a:tc>
                <a:extLst>
                  <a:ext uri="{0D108BD9-81ED-4DB2-BD59-A6C34878D82A}">
                    <a16:rowId xmlns:a16="http://schemas.microsoft.com/office/drawing/2014/main" val="738540504"/>
                  </a:ext>
                </a:extLst>
              </a:tr>
              <a:tr h="516260">
                <a:tc>
                  <a:txBody>
                    <a:bodyPr/>
                    <a:lstStyle/>
                    <a:p>
                      <a:pPr>
                        <a:buNone/>
                      </a:pPr>
                      <a:r>
                        <a:rPr lang="en-US" sz="1800" b="1" dirty="0"/>
                        <a:t>Economic Cycles</a:t>
                      </a:r>
                      <a:endParaRPr lang="en-US" sz="1800" dirty="0">
                        <a:latin typeface="Alexandria"/>
                      </a:endParaRPr>
                    </a:p>
                  </a:txBody>
                  <a:tcPr marL="73751" marR="73751" marT="36876" marB="36876" anchor="ctr"/>
                </a:tc>
                <a:tc>
                  <a:txBody>
                    <a:bodyPr/>
                    <a:lstStyle/>
                    <a:p>
                      <a:pPr>
                        <a:buNone/>
                      </a:pPr>
                      <a:r>
                        <a:rPr lang="en-US" sz="1800"/>
                        <a:t>Market phase</a:t>
                      </a:r>
                      <a:endParaRPr lang="en-US" sz="1800">
                        <a:latin typeface="Alexandria"/>
                      </a:endParaRPr>
                    </a:p>
                  </a:txBody>
                  <a:tcPr marL="73751" marR="73751" marT="36876" marB="36876" anchor="ctr"/>
                </a:tc>
                <a:tc>
                  <a:txBody>
                    <a:bodyPr/>
                    <a:lstStyle/>
                    <a:p>
                      <a:pPr>
                        <a:buNone/>
                      </a:pPr>
                      <a:r>
                        <a:rPr lang="en-US" sz="1800" dirty="0"/>
                        <a:t>Recovery → Growth</a:t>
                      </a:r>
                      <a:endParaRPr lang="en-US" sz="1800" dirty="0">
                        <a:latin typeface="Alexandria"/>
                      </a:endParaRPr>
                    </a:p>
                  </a:txBody>
                  <a:tcPr marL="73751" marR="73751" marT="36876" marB="36876" anchor="ctr"/>
                </a:tc>
                <a:tc>
                  <a:txBody>
                    <a:bodyPr/>
                    <a:lstStyle/>
                    <a:p>
                      <a:pPr>
                        <a:buNone/>
                      </a:pPr>
                      <a:r>
                        <a:rPr lang="en-US" sz="1800" dirty="0"/>
                        <a:t>Expansion phase</a:t>
                      </a:r>
                      <a:endParaRPr lang="en-US" sz="1800" dirty="0">
                        <a:latin typeface="Alexandria"/>
                      </a:endParaRPr>
                    </a:p>
                  </a:txBody>
                  <a:tcPr marL="73751" marR="73751" marT="36876" marB="36876" anchor="ctr"/>
                </a:tc>
                <a:tc>
                  <a:txBody>
                    <a:bodyPr/>
                    <a:lstStyle/>
                    <a:p>
                      <a:pPr>
                        <a:buNone/>
                      </a:pPr>
                      <a:r>
                        <a:rPr lang="en-US" sz="1800"/>
                        <a:t>Potential stabilization</a:t>
                      </a:r>
                      <a:endParaRPr lang="en-US" sz="1800">
                        <a:latin typeface="Alexandria"/>
                      </a:endParaRPr>
                    </a:p>
                  </a:txBody>
                  <a:tcPr marL="73751" marR="73751" marT="36876" marB="36876" anchor="ctr"/>
                </a:tc>
                <a:tc>
                  <a:txBody>
                    <a:bodyPr/>
                    <a:lstStyle/>
                    <a:p>
                      <a:pPr>
                        <a:buNone/>
                      </a:pPr>
                      <a:r>
                        <a:rPr lang="en-US" sz="1800" dirty="0"/>
                        <a:t>Positive but monitor risks</a:t>
                      </a:r>
                      <a:endParaRPr lang="en-US" sz="1800" dirty="0">
                        <a:latin typeface="Alexandria"/>
                      </a:endParaRPr>
                    </a:p>
                  </a:txBody>
                  <a:tcPr marL="73751" marR="73751" marT="36876" marB="36876" anchor="ctr"/>
                </a:tc>
                <a:extLst>
                  <a:ext uri="{0D108BD9-81ED-4DB2-BD59-A6C34878D82A}">
                    <a16:rowId xmlns:a16="http://schemas.microsoft.com/office/drawing/2014/main" val="3367122134"/>
                  </a:ext>
                </a:extLst>
              </a:tr>
            </a:tbl>
          </a:graphicData>
        </a:graphic>
      </p:graphicFrame>
      <p:sp>
        <p:nvSpPr>
          <p:cNvPr id="4" name="TextBox 2">
            <a:extLst>
              <a:ext uri="{FF2B5EF4-FFF2-40B4-BE49-F238E27FC236}">
                <a16:creationId xmlns:a16="http://schemas.microsoft.com/office/drawing/2014/main" id="{F9337FD6-9B04-2FE1-CB7E-DD9610781B5C}"/>
              </a:ext>
            </a:extLst>
          </p:cNvPr>
          <p:cNvSpPr txBox="1"/>
          <p:nvPr/>
        </p:nvSpPr>
        <p:spPr>
          <a:xfrm>
            <a:off x="5415501" y="1792594"/>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4: Trend , Risk  analysis</a:t>
            </a:r>
          </a:p>
        </p:txBody>
      </p:sp>
    </p:spTree>
    <p:extLst>
      <p:ext uri="{BB962C8B-B14F-4D97-AF65-F5344CB8AC3E}">
        <p14:creationId xmlns:p14="http://schemas.microsoft.com/office/powerpoint/2010/main" val="134002931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3B1AC-FE52-8E1F-4B5C-33D85097AC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8F9C76-7752-F871-4E7F-C03393432F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840E804-3FC7-2A3F-8FB6-C9351C79A14D}"/>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Rank | Risk                        | Severity  | Impact                           |</a:t>
            </a:r>
          </a:p>
          <a:p>
            <a:pPr algn="ctr"/>
            <a:r>
              <a:rPr lang="en-US" dirty="0"/>
              <a:t>| ---- | --------------------------- | --------- | -------------------------------- |</a:t>
            </a:r>
          </a:p>
          <a:p>
            <a:pPr algn="ctr"/>
            <a:r>
              <a:rPr lang="en-US" dirty="0"/>
              <a:t>| 1    | Interest rate increase      | Very High | Affects demand and affordability |</a:t>
            </a:r>
          </a:p>
          <a:p>
            <a:pPr algn="ctr"/>
            <a:r>
              <a:rPr lang="en-US" dirty="0"/>
              <a:t>| 2    | Construction cost inflation | Very High | Reduces profitability            |</a:t>
            </a:r>
          </a:p>
          <a:p>
            <a:pPr algn="ctr"/>
            <a:r>
              <a:rPr lang="en-US" dirty="0"/>
              <a:t>| 3    | Market oversupply           | High      | </a:t>
            </a:r>
            <a:r>
              <a:rPr lang="ar-SY" dirty="0"/>
              <a:t>ضغط على الأسعار                  |</a:t>
            </a:r>
          </a:p>
          <a:p>
            <a:pPr algn="ctr"/>
            <a:r>
              <a:rPr lang="ar-SY" dirty="0"/>
              <a:t>| 4    | </a:t>
            </a:r>
            <a:r>
              <a:rPr lang="en-US" dirty="0"/>
              <a:t>Construction delays         | High      | Delays revenue generation        |</a:t>
            </a:r>
          </a:p>
          <a:p>
            <a:pPr algn="ctr"/>
            <a:r>
              <a:rPr lang="en-US" dirty="0"/>
              <a:t>| 5    | Demand slowdown             | High      | Impacts absorption rates         |</a:t>
            </a:r>
          </a:p>
          <a:p>
            <a:pPr algn="ctr"/>
            <a:r>
              <a:rPr lang="en-US" dirty="0"/>
              <a:t>-------------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CA499CC1-3B1B-98D5-96B2-5A274C8D5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7D824409-4CD4-8124-9E44-E319FBADB2A0}"/>
              </a:ext>
            </a:extLst>
          </p:cNvPr>
          <p:cNvSpPr txBox="1"/>
          <p:nvPr/>
        </p:nvSpPr>
        <p:spPr>
          <a:xfrm>
            <a:off x="885733" y="1894696"/>
            <a:ext cx="10420534" cy="506292"/>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t>10.Key Risk Exposure</a:t>
            </a:r>
            <a:endParaRPr lang="en-US" sz="2000" b="1" dirty="0">
              <a:latin typeface="Alexandria"/>
            </a:endParaRPr>
          </a:p>
        </p:txBody>
      </p:sp>
      <p:sp>
        <p:nvSpPr>
          <p:cNvPr id="3" name="TextBox 2">
            <a:extLst>
              <a:ext uri="{FF2B5EF4-FFF2-40B4-BE49-F238E27FC236}">
                <a16:creationId xmlns:a16="http://schemas.microsoft.com/office/drawing/2014/main" id="{B4A3F10D-AD36-5C1C-7836-50B8473F2F27}"/>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graphicFrame>
        <p:nvGraphicFramePr>
          <p:cNvPr id="4" name="جدول 3">
            <a:extLst>
              <a:ext uri="{FF2B5EF4-FFF2-40B4-BE49-F238E27FC236}">
                <a16:creationId xmlns:a16="http://schemas.microsoft.com/office/drawing/2014/main" id="{A7DC5C21-649F-E465-595A-17A622A9377C}"/>
              </a:ext>
            </a:extLst>
          </p:cNvPr>
          <p:cNvGraphicFramePr>
            <a:graphicFrameLocks noGrp="1"/>
          </p:cNvGraphicFramePr>
          <p:nvPr>
            <p:extLst>
              <p:ext uri="{D42A27DB-BD31-4B8C-83A1-F6EECF244321}">
                <p14:modId xmlns:p14="http://schemas.microsoft.com/office/powerpoint/2010/main" val="2174260020"/>
              </p:ext>
            </p:extLst>
          </p:nvPr>
        </p:nvGraphicFramePr>
        <p:xfrm>
          <a:off x="838200" y="2492534"/>
          <a:ext cx="10515600" cy="3017520"/>
        </p:xfrm>
        <a:graphic>
          <a:graphicData uri="http://schemas.openxmlformats.org/drawingml/2006/table">
            <a:tbl>
              <a:tblPr>
                <a:tableStyleId>{3B4B98B0-60AC-42C2-AFA5-B58CD77FA1E5}</a:tableStyleId>
              </a:tblPr>
              <a:tblGrid>
                <a:gridCol w="2628900">
                  <a:extLst>
                    <a:ext uri="{9D8B030D-6E8A-4147-A177-3AD203B41FA5}">
                      <a16:colId xmlns:a16="http://schemas.microsoft.com/office/drawing/2014/main" val="1645720166"/>
                    </a:ext>
                  </a:extLst>
                </a:gridCol>
                <a:gridCol w="2628900">
                  <a:extLst>
                    <a:ext uri="{9D8B030D-6E8A-4147-A177-3AD203B41FA5}">
                      <a16:colId xmlns:a16="http://schemas.microsoft.com/office/drawing/2014/main" val="721915449"/>
                    </a:ext>
                  </a:extLst>
                </a:gridCol>
                <a:gridCol w="2628900">
                  <a:extLst>
                    <a:ext uri="{9D8B030D-6E8A-4147-A177-3AD203B41FA5}">
                      <a16:colId xmlns:a16="http://schemas.microsoft.com/office/drawing/2014/main" val="442342392"/>
                    </a:ext>
                  </a:extLst>
                </a:gridCol>
                <a:gridCol w="2628900">
                  <a:extLst>
                    <a:ext uri="{9D8B030D-6E8A-4147-A177-3AD203B41FA5}">
                      <a16:colId xmlns:a16="http://schemas.microsoft.com/office/drawing/2014/main" val="557736761"/>
                    </a:ext>
                  </a:extLst>
                </a:gridCol>
              </a:tblGrid>
              <a:tr h="0">
                <a:tc>
                  <a:txBody>
                    <a:bodyPr/>
                    <a:lstStyle/>
                    <a:p>
                      <a:pPr>
                        <a:buNone/>
                      </a:pPr>
                      <a:r>
                        <a:rPr lang="en-US" b="1" dirty="0"/>
                        <a:t>Rank</a:t>
                      </a:r>
                    </a:p>
                  </a:txBody>
                  <a:tcPr anchor="ctr"/>
                </a:tc>
                <a:tc>
                  <a:txBody>
                    <a:bodyPr/>
                    <a:lstStyle/>
                    <a:p>
                      <a:pPr>
                        <a:buNone/>
                      </a:pPr>
                      <a:r>
                        <a:rPr lang="en-US" b="1" dirty="0"/>
                        <a:t>Risk</a:t>
                      </a:r>
                    </a:p>
                  </a:txBody>
                  <a:tcPr anchor="ctr"/>
                </a:tc>
                <a:tc>
                  <a:txBody>
                    <a:bodyPr/>
                    <a:lstStyle/>
                    <a:p>
                      <a:pPr>
                        <a:buNone/>
                      </a:pPr>
                      <a:r>
                        <a:rPr lang="en-US" b="1" dirty="0"/>
                        <a:t>Severity</a:t>
                      </a:r>
                    </a:p>
                  </a:txBody>
                  <a:tcPr anchor="ctr"/>
                </a:tc>
                <a:tc>
                  <a:txBody>
                    <a:bodyPr/>
                    <a:lstStyle/>
                    <a:p>
                      <a:pPr>
                        <a:buNone/>
                      </a:pPr>
                      <a:r>
                        <a:rPr lang="en-US" b="1" dirty="0"/>
                        <a:t>Impact</a:t>
                      </a:r>
                    </a:p>
                  </a:txBody>
                  <a:tcPr anchor="ctr"/>
                </a:tc>
                <a:extLst>
                  <a:ext uri="{0D108BD9-81ED-4DB2-BD59-A6C34878D82A}">
                    <a16:rowId xmlns:a16="http://schemas.microsoft.com/office/drawing/2014/main" val="600159683"/>
                  </a:ext>
                </a:extLst>
              </a:tr>
              <a:tr h="0">
                <a:tc>
                  <a:txBody>
                    <a:bodyPr/>
                    <a:lstStyle/>
                    <a:p>
                      <a:pPr>
                        <a:buNone/>
                      </a:pPr>
                      <a:r>
                        <a:rPr lang="en-US" dirty="0"/>
                        <a:t>1</a:t>
                      </a:r>
                      <a:endParaRPr lang="ar-SY" dirty="0"/>
                    </a:p>
                  </a:txBody>
                  <a:tcPr anchor="ctr"/>
                </a:tc>
                <a:tc>
                  <a:txBody>
                    <a:bodyPr/>
                    <a:lstStyle/>
                    <a:p>
                      <a:pPr>
                        <a:buNone/>
                      </a:pPr>
                      <a:r>
                        <a:rPr lang="en-US"/>
                        <a:t>Interest rate increase</a:t>
                      </a:r>
                    </a:p>
                  </a:txBody>
                  <a:tcPr anchor="ctr"/>
                </a:tc>
                <a:tc>
                  <a:txBody>
                    <a:bodyPr/>
                    <a:lstStyle/>
                    <a:p>
                      <a:pPr>
                        <a:buNone/>
                      </a:pPr>
                      <a:r>
                        <a:rPr lang="en-US"/>
                        <a:t>Very High</a:t>
                      </a:r>
                    </a:p>
                  </a:txBody>
                  <a:tcPr anchor="ctr"/>
                </a:tc>
                <a:tc>
                  <a:txBody>
                    <a:bodyPr/>
                    <a:lstStyle/>
                    <a:p>
                      <a:pPr>
                        <a:buNone/>
                      </a:pPr>
                      <a:r>
                        <a:rPr lang="en-US"/>
                        <a:t>Affects demand and affordability</a:t>
                      </a:r>
                    </a:p>
                  </a:txBody>
                  <a:tcPr anchor="ctr"/>
                </a:tc>
                <a:extLst>
                  <a:ext uri="{0D108BD9-81ED-4DB2-BD59-A6C34878D82A}">
                    <a16:rowId xmlns:a16="http://schemas.microsoft.com/office/drawing/2014/main" val="2103595939"/>
                  </a:ext>
                </a:extLst>
              </a:tr>
              <a:tr h="0">
                <a:tc>
                  <a:txBody>
                    <a:bodyPr/>
                    <a:lstStyle/>
                    <a:p>
                      <a:pPr>
                        <a:buNone/>
                      </a:pPr>
                      <a:r>
                        <a:rPr lang="en-US" dirty="0"/>
                        <a:t>2</a:t>
                      </a:r>
                      <a:endParaRPr lang="ar-SY" dirty="0"/>
                    </a:p>
                  </a:txBody>
                  <a:tcPr anchor="ctr"/>
                </a:tc>
                <a:tc>
                  <a:txBody>
                    <a:bodyPr/>
                    <a:lstStyle/>
                    <a:p>
                      <a:pPr>
                        <a:buNone/>
                      </a:pPr>
                      <a:r>
                        <a:rPr lang="en-US"/>
                        <a:t>Construction cost inflation</a:t>
                      </a:r>
                    </a:p>
                  </a:txBody>
                  <a:tcPr anchor="ctr"/>
                </a:tc>
                <a:tc>
                  <a:txBody>
                    <a:bodyPr/>
                    <a:lstStyle/>
                    <a:p>
                      <a:pPr>
                        <a:buNone/>
                      </a:pPr>
                      <a:r>
                        <a:rPr lang="en-US"/>
                        <a:t>Very High</a:t>
                      </a:r>
                    </a:p>
                  </a:txBody>
                  <a:tcPr anchor="ctr"/>
                </a:tc>
                <a:tc>
                  <a:txBody>
                    <a:bodyPr/>
                    <a:lstStyle/>
                    <a:p>
                      <a:pPr>
                        <a:buNone/>
                      </a:pPr>
                      <a:r>
                        <a:rPr lang="en-US"/>
                        <a:t>Reduces profitability</a:t>
                      </a:r>
                    </a:p>
                  </a:txBody>
                  <a:tcPr anchor="ctr"/>
                </a:tc>
                <a:extLst>
                  <a:ext uri="{0D108BD9-81ED-4DB2-BD59-A6C34878D82A}">
                    <a16:rowId xmlns:a16="http://schemas.microsoft.com/office/drawing/2014/main" val="819503889"/>
                  </a:ext>
                </a:extLst>
              </a:tr>
              <a:tr h="0">
                <a:tc>
                  <a:txBody>
                    <a:bodyPr/>
                    <a:lstStyle/>
                    <a:p>
                      <a:pPr>
                        <a:buNone/>
                      </a:pPr>
                      <a:r>
                        <a:rPr lang="en-US" dirty="0"/>
                        <a:t>3</a:t>
                      </a:r>
                      <a:endParaRPr lang="ar-SY" dirty="0"/>
                    </a:p>
                  </a:txBody>
                  <a:tcPr anchor="ctr"/>
                </a:tc>
                <a:tc>
                  <a:txBody>
                    <a:bodyPr/>
                    <a:lstStyle/>
                    <a:p>
                      <a:pPr>
                        <a:buNone/>
                      </a:pPr>
                      <a:r>
                        <a:rPr lang="en-US"/>
                        <a:t>Market oversupply</a:t>
                      </a:r>
                    </a:p>
                  </a:txBody>
                  <a:tcPr anchor="ctr"/>
                </a:tc>
                <a:tc>
                  <a:txBody>
                    <a:bodyPr/>
                    <a:lstStyle/>
                    <a:p>
                      <a:pPr>
                        <a:buNone/>
                      </a:pPr>
                      <a:r>
                        <a:rPr lang="en-US"/>
                        <a:t>High</a:t>
                      </a:r>
                    </a:p>
                  </a:txBody>
                  <a:tcPr anchor="ctr"/>
                </a:tc>
                <a:tc>
                  <a:txBody>
                    <a:bodyPr/>
                    <a:lstStyle/>
                    <a:p>
                      <a:pPr>
                        <a:buNone/>
                      </a:pPr>
                      <a:r>
                        <a:rPr lang="en-US" dirty="0"/>
                        <a:t>Pressure on prices</a:t>
                      </a:r>
                      <a:endParaRPr lang="ar-SY" dirty="0"/>
                    </a:p>
                  </a:txBody>
                  <a:tcPr anchor="ctr"/>
                </a:tc>
                <a:extLst>
                  <a:ext uri="{0D108BD9-81ED-4DB2-BD59-A6C34878D82A}">
                    <a16:rowId xmlns:a16="http://schemas.microsoft.com/office/drawing/2014/main" val="3713000211"/>
                  </a:ext>
                </a:extLst>
              </a:tr>
              <a:tr h="0">
                <a:tc>
                  <a:txBody>
                    <a:bodyPr/>
                    <a:lstStyle/>
                    <a:p>
                      <a:pPr>
                        <a:buNone/>
                      </a:pPr>
                      <a:r>
                        <a:rPr lang="en-US" dirty="0"/>
                        <a:t>4</a:t>
                      </a:r>
                      <a:endParaRPr lang="ar-SY" dirty="0"/>
                    </a:p>
                  </a:txBody>
                  <a:tcPr anchor="ctr"/>
                </a:tc>
                <a:tc>
                  <a:txBody>
                    <a:bodyPr/>
                    <a:lstStyle/>
                    <a:p>
                      <a:pPr>
                        <a:buNone/>
                      </a:pPr>
                      <a:r>
                        <a:rPr lang="en-US"/>
                        <a:t>Construction delays</a:t>
                      </a:r>
                    </a:p>
                  </a:txBody>
                  <a:tcPr anchor="ctr"/>
                </a:tc>
                <a:tc>
                  <a:txBody>
                    <a:bodyPr/>
                    <a:lstStyle/>
                    <a:p>
                      <a:pPr>
                        <a:buNone/>
                      </a:pPr>
                      <a:r>
                        <a:rPr lang="en-US"/>
                        <a:t>High</a:t>
                      </a:r>
                    </a:p>
                  </a:txBody>
                  <a:tcPr anchor="ctr"/>
                </a:tc>
                <a:tc>
                  <a:txBody>
                    <a:bodyPr/>
                    <a:lstStyle/>
                    <a:p>
                      <a:pPr>
                        <a:buNone/>
                      </a:pPr>
                      <a:r>
                        <a:rPr lang="en-US"/>
                        <a:t>Delays revenue generation</a:t>
                      </a:r>
                    </a:p>
                  </a:txBody>
                  <a:tcPr anchor="ctr"/>
                </a:tc>
                <a:extLst>
                  <a:ext uri="{0D108BD9-81ED-4DB2-BD59-A6C34878D82A}">
                    <a16:rowId xmlns:a16="http://schemas.microsoft.com/office/drawing/2014/main" val="946224856"/>
                  </a:ext>
                </a:extLst>
              </a:tr>
              <a:tr h="0">
                <a:tc>
                  <a:txBody>
                    <a:bodyPr/>
                    <a:lstStyle/>
                    <a:p>
                      <a:pPr>
                        <a:buNone/>
                      </a:pPr>
                      <a:r>
                        <a:rPr lang="en-US" dirty="0"/>
                        <a:t>5</a:t>
                      </a:r>
                      <a:endParaRPr lang="ar-SY" dirty="0"/>
                    </a:p>
                  </a:txBody>
                  <a:tcPr anchor="ctr"/>
                </a:tc>
                <a:tc>
                  <a:txBody>
                    <a:bodyPr/>
                    <a:lstStyle/>
                    <a:p>
                      <a:pPr>
                        <a:buNone/>
                      </a:pPr>
                      <a:r>
                        <a:rPr lang="en-US"/>
                        <a:t>Demand slowdown</a:t>
                      </a:r>
                    </a:p>
                  </a:txBody>
                  <a:tcPr anchor="ctr"/>
                </a:tc>
                <a:tc>
                  <a:txBody>
                    <a:bodyPr/>
                    <a:lstStyle/>
                    <a:p>
                      <a:pPr>
                        <a:buNone/>
                      </a:pPr>
                      <a:r>
                        <a:rPr lang="en-US"/>
                        <a:t>High</a:t>
                      </a:r>
                    </a:p>
                  </a:txBody>
                  <a:tcPr anchor="ctr"/>
                </a:tc>
                <a:tc>
                  <a:txBody>
                    <a:bodyPr/>
                    <a:lstStyle/>
                    <a:p>
                      <a:pPr>
                        <a:buNone/>
                      </a:pPr>
                      <a:r>
                        <a:rPr lang="en-US" dirty="0"/>
                        <a:t>Impacts absorption rates</a:t>
                      </a:r>
                    </a:p>
                  </a:txBody>
                  <a:tcPr anchor="ctr"/>
                </a:tc>
                <a:extLst>
                  <a:ext uri="{0D108BD9-81ED-4DB2-BD59-A6C34878D82A}">
                    <a16:rowId xmlns:a16="http://schemas.microsoft.com/office/drawing/2014/main" val="955932828"/>
                  </a:ext>
                </a:extLst>
              </a:tr>
            </a:tbl>
          </a:graphicData>
        </a:graphic>
      </p:graphicFrame>
      <p:sp>
        <p:nvSpPr>
          <p:cNvPr id="6" name="TextBox 2">
            <a:extLst>
              <a:ext uri="{FF2B5EF4-FFF2-40B4-BE49-F238E27FC236}">
                <a16:creationId xmlns:a16="http://schemas.microsoft.com/office/drawing/2014/main" id="{7ABBBA7F-BB76-F76A-3682-EEF6856E59A5}"/>
              </a:ext>
            </a:extLst>
          </p:cNvPr>
          <p:cNvSpPr txBox="1"/>
          <p:nvPr/>
        </p:nvSpPr>
        <p:spPr>
          <a:xfrm>
            <a:off x="5415501" y="1792594"/>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4: Trend , Risk  analysis</a:t>
            </a:r>
          </a:p>
        </p:txBody>
      </p:sp>
    </p:spTree>
    <p:extLst>
      <p:ext uri="{BB962C8B-B14F-4D97-AF65-F5344CB8AC3E}">
        <p14:creationId xmlns:p14="http://schemas.microsoft.com/office/powerpoint/2010/main" val="338185035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1EC0C-ECA8-F545-52E9-DEE1BEEBEFC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2FC98D-7424-EDA9-6A43-9D18E0FC6B7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A24B68-0F45-4753-017F-0EECE8B477F9}"/>
              </a:ext>
            </a:extLst>
          </p:cNvPr>
          <p:cNvSpPr/>
          <p:nvPr/>
        </p:nvSpPr>
        <p:spPr>
          <a:xfrm>
            <a:off x="725072" y="15905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DDEBFE96-BF9E-F124-D440-E77D509039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CEAF4CFF-132B-68C3-EFD4-57EFF25F2657}"/>
              </a:ext>
            </a:extLst>
          </p:cNvPr>
          <p:cNvSpPr txBox="1"/>
          <p:nvPr/>
        </p:nvSpPr>
        <p:spPr>
          <a:xfrm>
            <a:off x="838200" y="1722819"/>
            <a:ext cx="10420534" cy="506292"/>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t>Risk Mitigation Strategies</a:t>
            </a:r>
            <a:endParaRPr lang="en-US" sz="2000" b="1" dirty="0">
              <a:latin typeface="Alexandria"/>
            </a:endParaRPr>
          </a:p>
        </p:txBody>
      </p:sp>
      <p:sp>
        <p:nvSpPr>
          <p:cNvPr id="3" name="TextBox 2">
            <a:extLst>
              <a:ext uri="{FF2B5EF4-FFF2-40B4-BE49-F238E27FC236}">
                <a16:creationId xmlns:a16="http://schemas.microsoft.com/office/drawing/2014/main" id="{55FE8FDE-D9B8-42BD-ACF7-D9A9DFE6FE6F}"/>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graphicFrame>
        <p:nvGraphicFramePr>
          <p:cNvPr id="6" name="جدول 5">
            <a:extLst>
              <a:ext uri="{FF2B5EF4-FFF2-40B4-BE49-F238E27FC236}">
                <a16:creationId xmlns:a16="http://schemas.microsoft.com/office/drawing/2014/main" id="{F5617F1E-FF6B-61B4-EE6A-C8EDB7B4ED16}"/>
              </a:ext>
            </a:extLst>
          </p:cNvPr>
          <p:cNvGraphicFramePr>
            <a:graphicFrameLocks noGrp="1"/>
          </p:cNvGraphicFramePr>
          <p:nvPr>
            <p:extLst>
              <p:ext uri="{D42A27DB-BD31-4B8C-83A1-F6EECF244321}">
                <p14:modId xmlns:p14="http://schemas.microsoft.com/office/powerpoint/2010/main" val="3323350621"/>
              </p:ext>
            </p:extLst>
          </p:nvPr>
        </p:nvGraphicFramePr>
        <p:xfrm>
          <a:off x="951328" y="2272330"/>
          <a:ext cx="9197676" cy="2194560"/>
        </p:xfrm>
        <a:graphic>
          <a:graphicData uri="http://schemas.openxmlformats.org/drawingml/2006/table">
            <a:tbl>
              <a:tblPr>
                <a:tableStyleId>{3B4B98B0-60AC-42C2-AFA5-B58CD77FA1E5}</a:tableStyleId>
              </a:tblPr>
              <a:tblGrid>
                <a:gridCol w="4598838">
                  <a:extLst>
                    <a:ext uri="{9D8B030D-6E8A-4147-A177-3AD203B41FA5}">
                      <a16:colId xmlns:a16="http://schemas.microsoft.com/office/drawing/2014/main" val="2902899972"/>
                    </a:ext>
                  </a:extLst>
                </a:gridCol>
                <a:gridCol w="4598838">
                  <a:extLst>
                    <a:ext uri="{9D8B030D-6E8A-4147-A177-3AD203B41FA5}">
                      <a16:colId xmlns:a16="http://schemas.microsoft.com/office/drawing/2014/main" val="3352909395"/>
                    </a:ext>
                  </a:extLst>
                </a:gridCol>
              </a:tblGrid>
              <a:tr h="0">
                <a:tc>
                  <a:txBody>
                    <a:bodyPr/>
                    <a:lstStyle/>
                    <a:p>
                      <a:pPr>
                        <a:buNone/>
                      </a:pPr>
                      <a:r>
                        <a:rPr lang="en-US" b="1" dirty="0"/>
                        <a:t>Risk</a:t>
                      </a:r>
                      <a:endParaRPr lang="en-US" b="1" dirty="0">
                        <a:latin typeface="Alexandria"/>
                      </a:endParaRPr>
                    </a:p>
                  </a:txBody>
                  <a:tcPr anchor="ctr"/>
                </a:tc>
                <a:tc>
                  <a:txBody>
                    <a:bodyPr/>
                    <a:lstStyle/>
                    <a:p>
                      <a:pPr>
                        <a:buNone/>
                      </a:pPr>
                      <a:r>
                        <a:rPr lang="en-US" b="1" dirty="0"/>
                        <a:t>Mitigation Strategy</a:t>
                      </a:r>
                      <a:endParaRPr lang="en-US" b="1" dirty="0">
                        <a:latin typeface="Alexandria"/>
                      </a:endParaRPr>
                    </a:p>
                  </a:txBody>
                  <a:tcPr anchor="ctr"/>
                </a:tc>
                <a:extLst>
                  <a:ext uri="{0D108BD9-81ED-4DB2-BD59-A6C34878D82A}">
                    <a16:rowId xmlns:a16="http://schemas.microsoft.com/office/drawing/2014/main" val="3434678903"/>
                  </a:ext>
                </a:extLst>
              </a:tr>
              <a:tr h="0">
                <a:tc>
                  <a:txBody>
                    <a:bodyPr/>
                    <a:lstStyle/>
                    <a:p>
                      <a:pPr>
                        <a:buNone/>
                      </a:pPr>
                      <a:r>
                        <a:rPr lang="en-US" dirty="0"/>
                        <a:t>Interest rates</a:t>
                      </a:r>
                      <a:endParaRPr lang="en-US" dirty="0">
                        <a:latin typeface="Alexandria"/>
                      </a:endParaRPr>
                    </a:p>
                  </a:txBody>
                  <a:tcPr anchor="ctr"/>
                </a:tc>
                <a:tc>
                  <a:txBody>
                    <a:bodyPr/>
                    <a:lstStyle/>
                    <a:p>
                      <a:pPr>
                        <a:buNone/>
                      </a:pPr>
                      <a:r>
                        <a:rPr lang="en-US" dirty="0"/>
                        <a:t>Flexible pricing and payment plans</a:t>
                      </a:r>
                      <a:endParaRPr lang="en-US" dirty="0">
                        <a:latin typeface="Alexandria"/>
                      </a:endParaRPr>
                    </a:p>
                  </a:txBody>
                  <a:tcPr anchor="ctr"/>
                </a:tc>
                <a:extLst>
                  <a:ext uri="{0D108BD9-81ED-4DB2-BD59-A6C34878D82A}">
                    <a16:rowId xmlns:a16="http://schemas.microsoft.com/office/drawing/2014/main" val="3497960171"/>
                  </a:ext>
                </a:extLst>
              </a:tr>
              <a:tr h="0">
                <a:tc>
                  <a:txBody>
                    <a:bodyPr/>
                    <a:lstStyle/>
                    <a:p>
                      <a:pPr>
                        <a:buNone/>
                      </a:pPr>
                      <a:r>
                        <a:rPr lang="en-US" dirty="0"/>
                        <a:t>Cost inflation</a:t>
                      </a:r>
                      <a:endParaRPr lang="en-US" dirty="0">
                        <a:latin typeface="Alexandria"/>
                      </a:endParaRPr>
                    </a:p>
                  </a:txBody>
                  <a:tcPr anchor="ctr"/>
                </a:tc>
                <a:tc>
                  <a:txBody>
                    <a:bodyPr/>
                    <a:lstStyle/>
                    <a:p>
                      <a:pPr>
                        <a:buNone/>
                      </a:pPr>
                      <a:r>
                        <a:rPr lang="en-US" dirty="0"/>
                        <a:t>Strong cost control and contracts</a:t>
                      </a:r>
                      <a:endParaRPr lang="en-US" dirty="0">
                        <a:latin typeface="Alexandria"/>
                      </a:endParaRPr>
                    </a:p>
                  </a:txBody>
                  <a:tcPr anchor="ctr"/>
                </a:tc>
                <a:extLst>
                  <a:ext uri="{0D108BD9-81ED-4DB2-BD59-A6C34878D82A}">
                    <a16:rowId xmlns:a16="http://schemas.microsoft.com/office/drawing/2014/main" val="1766319450"/>
                  </a:ext>
                </a:extLst>
              </a:tr>
              <a:tr h="0">
                <a:tc>
                  <a:txBody>
                    <a:bodyPr/>
                    <a:lstStyle/>
                    <a:p>
                      <a:pPr>
                        <a:buNone/>
                      </a:pPr>
                      <a:r>
                        <a:rPr lang="en-US" dirty="0"/>
                        <a:t>Oversupply</a:t>
                      </a:r>
                      <a:endParaRPr lang="en-US" dirty="0">
                        <a:latin typeface="Alexandria"/>
                      </a:endParaRPr>
                    </a:p>
                  </a:txBody>
                  <a:tcPr anchor="ctr"/>
                </a:tc>
                <a:tc>
                  <a:txBody>
                    <a:bodyPr/>
                    <a:lstStyle/>
                    <a:p>
                      <a:pPr>
                        <a:buNone/>
                      </a:pPr>
                      <a:r>
                        <a:rPr lang="en-US"/>
                        <a:t>Phased development approach</a:t>
                      </a:r>
                      <a:endParaRPr lang="en-US">
                        <a:latin typeface="Alexandria"/>
                      </a:endParaRPr>
                    </a:p>
                  </a:txBody>
                  <a:tcPr anchor="ctr"/>
                </a:tc>
                <a:extLst>
                  <a:ext uri="{0D108BD9-81ED-4DB2-BD59-A6C34878D82A}">
                    <a16:rowId xmlns:a16="http://schemas.microsoft.com/office/drawing/2014/main" val="194642341"/>
                  </a:ext>
                </a:extLst>
              </a:tr>
              <a:tr h="0">
                <a:tc>
                  <a:txBody>
                    <a:bodyPr/>
                    <a:lstStyle/>
                    <a:p>
                      <a:pPr>
                        <a:buNone/>
                      </a:pPr>
                      <a:r>
                        <a:rPr lang="en-US"/>
                        <a:t>Construction delays</a:t>
                      </a:r>
                      <a:endParaRPr lang="en-US">
                        <a:latin typeface="Alexandria"/>
                      </a:endParaRPr>
                    </a:p>
                  </a:txBody>
                  <a:tcPr anchor="ctr"/>
                </a:tc>
                <a:tc>
                  <a:txBody>
                    <a:bodyPr/>
                    <a:lstStyle/>
                    <a:p>
                      <a:pPr>
                        <a:buNone/>
                      </a:pPr>
                      <a:r>
                        <a:rPr lang="en-US"/>
                        <a:t>Reliable contractors and monitoring</a:t>
                      </a:r>
                      <a:endParaRPr lang="en-US">
                        <a:latin typeface="Alexandria"/>
                      </a:endParaRPr>
                    </a:p>
                  </a:txBody>
                  <a:tcPr anchor="ctr"/>
                </a:tc>
                <a:extLst>
                  <a:ext uri="{0D108BD9-81ED-4DB2-BD59-A6C34878D82A}">
                    <a16:rowId xmlns:a16="http://schemas.microsoft.com/office/drawing/2014/main" val="798512987"/>
                  </a:ext>
                </a:extLst>
              </a:tr>
              <a:tr h="0">
                <a:tc>
                  <a:txBody>
                    <a:bodyPr/>
                    <a:lstStyle/>
                    <a:p>
                      <a:pPr>
                        <a:buNone/>
                      </a:pPr>
                      <a:r>
                        <a:rPr lang="en-US"/>
                        <a:t>Demand risk</a:t>
                      </a:r>
                      <a:endParaRPr lang="en-US">
                        <a:latin typeface="Alexandria"/>
                      </a:endParaRPr>
                    </a:p>
                  </a:txBody>
                  <a:tcPr anchor="ctr"/>
                </a:tc>
                <a:tc>
                  <a:txBody>
                    <a:bodyPr/>
                    <a:lstStyle/>
                    <a:p>
                      <a:pPr>
                        <a:buNone/>
                      </a:pPr>
                      <a:r>
                        <a:rPr lang="en-US" dirty="0"/>
                        <a:t>Market-aligned unit mix</a:t>
                      </a:r>
                      <a:endParaRPr lang="en-US" dirty="0">
                        <a:latin typeface="Alexandria"/>
                      </a:endParaRPr>
                    </a:p>
                  </a:txBody>
                  <a:tcPr anchor="ctr"/>
                </a:tc>
                <a:extLst>
                  <a:ext uri="{0D108BD9-81ED-4DB2-BD59-A6C34878D82A}">
                    <a16:rowId xmlns:a16="http://schemas.microsoft.com/office/drawing/2014/main" val="4064609049"/>
                  </a:ext>
                </a:extLst>
              </a:tr>
            </a:tbl>
          </a:graphicData>
        </a:graphic>
      </p:graphicFrame>
      <p:sp>
        <p:nvSpPr>
          <p:cNvPr id="7" name="TextBox 23">
            <a:extLst>
              <a:ext uri="{FF2B5EF4-FFF2-40B4-BE49-F238E27FC236}">
                <a16:creationId xmlns:a16="http://schemas.microsoft.com/office/drawing/2014/main" id="{F75C5FE7-9E9A-093A-8EEB-45BF86AD487E}"/>
              </a:ext>
            </a:extLst>
          </p:cNvPr>
          <p:cNvSpPr txBox="1"/>
          <p:nvPr/>
        </p:nvSpPr>
        <p:spPr>
          <a:xfrm>
            <a:off x="820138" y="4510110"/>
            <a:ext cx="10420534" cy="1323439"/>
          </a:xfrm>
          <a:prstGeom prst="rect">
            <a:avLst/>
          </a:prstGeom>
          <a:solidFill>
            <a:schemeClr val="accent1">
              <a:lumMod val="20000"/>
              <a:lumOff val="80000"/>
            </a:schemeClr>
          </a:solidFill>
        </p:spPr>
        <p:txBody>
          <a:bodyPr wrap="square" rtlCol="0">
            <a:spAutoFit/>
          </a:bodyPr>
          <a:lstStyle/>
          <a:p>
            <a:r>
              <a:rPr lang="en-US" sz="2000" b="1" dirty="0">
                <a:latin typeface="Alexandria"/>
              </a:rPr>
              <a:t>Conclusion of Risk Analysis </a:t>
            </a:r>
            <a:r>
              <a:rPr lang="en-US" sz="2000" dirty="0">
                <a:latin typeface="Alexandria"/>
              </a:rPr>
              <a:t>The project is exposed to moderate-to-high risks, primarily driven by financial and market factors. The most critical risks include rising interest rates, construction cost inflation, and potential oversupply. However, these risks can be effectively managed through strategic planning, phased development, and flexible pricing strategies.</a:t>
            </a:r>
          </a:p>
        </p:txBody>
      </p:sp>
      <p:sp>
        <p:nvSpPr>
          <p:cNvPr id="4" name="TextBox 2">
            <a:extLst>
              <a:ext uri="{FF2B5EF4-FFF2-40B4-BE49-F238E27FC236}">
                <a16:creationId xmlns:a16="http://schemas.microsoft.com/office/drawing/2014/main" id="{27127C70-9800-9F64-5AC5-BD6ABF0B332D}"/>
              </a:ext>
            </a:extLst>
          </p:cNvPr>
          <p:cNvSpPr txBox="1"/>
          <p:nvPr/>
        </p:nvSpPr>
        <p:spPr>
          <a:xfrm>
            <a:off x="5415501" y="1792594"/>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4: Trend , Risk  analysis</a:t>
            </a:r>
          </a:p>
        </p:txBody>
      </p:sp>
    </p:spTree>
    <p:extLst>
      <p:ext uri="{BB962C8B-B14F-4D97-AF65-F5344CB8AC3E}">
        <p14:creationId xmlns:p14="http://schemas.microsoft.com/office/powerpoint/2010/main" val="11640800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15599-CA1E-DC28-0326-4F5E9D6265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7F8AFF-8A66-DA32-4E79-1F0BF9F452C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FCA7743-04A7-439B-FC06-35F5C09E22EC}"/>
              </a:ext>
            </a:extLst>
          </p:cNvPr>
          <p:cNvSpPr/>
          <p:nvPr/>
        </p:nvSpPr>
        <p:spPr>
          <a:xfrm>
            <a:off x="725072" y="15905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EBF17F12-5071-665E-8728-6514155AF3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13489705-95A6-FCFB-471A-E52D6A8055A8}"/>
              </a:ext>
            </a:extLst>
          </p:cNvPr>
          <p:cNvSpPr txBox="1"/>
          <p:nvPr/>
        </p:nvSpPr>
        <p:spPr>
          <a:xfrm>
            <a:off x="838200" y="1722819"/>
            <a:ext cx="10420534" cy="506292"/>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t>12.financial Performance (optional)</a:t>
            </a:r>
            <a:endParaRPr lang="en-US" sz="2000" b="1" dirty="0">
              <a:latin typeface="Alexandria"/>
            </a:endParaRPr>
          </a:p>
        </p:txBody>
      </p:sp>
      <p:sp>
        <p:nvSpPr>
          <p:cNvPr id="3" name="TextBox 2">
            <a:extLst>
              <a:ext uri="{FF2B5EF4-FFF2-40B4-BE49-F238E27FC236}">
                <a16:creationId xmlns:a16="http://schemas.microsoft.com/office/drawing/2014/main" id="{6F9E8B53-80DB-4791-F860-7CBEF4C16FA0}"/>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graphicFrame>
        <p:nvGraphicFramePr>
          <p:cNvPr id="4" name="جدول 3">
            <a:extLst>
              <a:ext uri="{FF2B5EF4-FFF2-40B4-BE49-F238E27FC236}">
                <a16:creationId xmlns:a16="http://schemas.microsoft.com/office/drawing/2014/main" id="{D2D4C123-3AF3-A40D-E81F-8E930E664656}"/>
              </a:ext>
            </a:extLst>
          </p:cNvPr>
          <p:cNvGraphicFramePr>
            <a:graphicFrameLocks noGrp="1"/>
          </p:cNvGraphicFramePr>
          <p:nvPr>
            <p:extLst>
              <p:ext uri="{D42A27DB-BD31-4B8C-83A1-F6EECF244321}">
                <p14:modId xmlns:p14="http://schemas.microsoft.com/office/powerpoint/2010/main" val="910055800"/>
              </p:ext>
            </p:extLst>
          </p:nvPr>
        </p:nvGraphicFramePr>
        <p:xfrm>
          <a:off x="838200" y="2575084"/>
          <a:ext cx="10515600" cy="2194560"/>
        </p:xfrm>
        <a:graphic>
          <a:graphicData uri="http://schemas.openxmlformats.org/drawingml/2006/table">
            <a:tbl>
              <a:tblPr>
                <a:tableStyleId>{3B4B98B0-60AC-42C2-AFA5-B58CD77FA1E5}</a:tableStyleId>
              </a:tblPr>
              <a:tblGrid>
                <a:gridCol w="3505200">
                  <a:extLst>
                    <a:ext uri="{9D8B030D-6E8A-4147-A177-3AD203B41FA5}">
                      <a16:colId xmlns:a16="http://schemas.microsoft.com/office/drawing/2014/main" val="974312912"/>
                    </a:ext>
                  </a:extLst>
                </a:gridCol>
                <a:gridCol w="3505200">
                  <a:extLst>
                    <a:ext uri="{9D8B030D-6E8A-4147-A177-3AD203B41FA5}">
                      <a16:colId xmlns:a16="http://schemas.microsoft.com/office/drawing/2014/main" val="2298450905"/>
                    </a:ext>
                  </a:extLst>
                </a:gridCol>
                <a:gridCol w="3505200">
                  <a:extLst>
                    <a:ext uri="{9D8B030D-6E8A-4147-A177-3AD203B41FA5}">
                      <a16:colId xmlns:a16="http://schemas.microsoft.com/office/drawing/2014/main" val="2966744807"/>
                    </a:ext>
                  </a:extLst>
                </a:gridCol>
              </a:tblGrid>
              <a:tr h="0">
                <a:tc>
                  <a:txBody>
                    <a:bodyPr/>
                    <a:lstStyle/>
                    <a:p>
                      <a:pPr>
                        <a:buNone/>
                      </a:pPr>
                      <a:r>
                        <a:rPr lang="en-US" b="1" dirty="0">
                          <a:latin typeface="Alexandria"/>
                        </a:rPr>
                        <a:t>Metric</a:t>
                      </a:r>
                    </a:p>
                  </a:txBody>
                  <a:tcPr anchor="ctr"/>
                </a:tc>
                <a:tc>
                  <a:txBody>
                    <a:bodyPr/>
                    <a:lstStyle/>
                    <a:p>
                      <a:pPr>
                        <a:buNone/>
                      </a:pPr>
                      <a:r>
                        <a:rPr lang="en-US" b="1" dirty="0">
                          <a:latin typeface="Alexandria"/>
                        </a:rPr>
                        <a:t>Value</a:t>
                      </a:r>
                    </a:p>
                  </a:txBody>
                  <a:tcPr anchor="ctr"/>
                </a:tc>
                <a:tc>
                  <a:txBody>
                    <a:bodyPr/>
                    <a:lstStyle/>
                    <a:p>
                      <a:pPr>
                        <a:buNone/>
                      </a:pPr>
                      <a:r>
                        <a:rPr lang="en-US" b="1" dirty="0">
                          <a:latin typeface="Alexandria"/>
                        </a:rPr>
                        <a:t>Assessment</a:t>
                      </a:r>
                    </a:p>
                  </a:txBody>
                  <a:tcPr anchor="ctr"/>
                </a:tc>
                <a:extLst>
                  <a:ext uri="{0D108BD9-81ED-4DB2-BD59-A6C34878D82A}">
                    <a16:rowId xmlns:a16="http://schemas.microsoft.com/office/drawing/2014/main" val="2126513959"/>
                  </a:ext>
                </a:extLst>
              </a:tr>
              <a:tr h="0">
                <a:tc>
                  <a:txBody>
                    <a:bodyPr/>
                    <a:lstStyle/>
                    <a:p>
                      <a:pPr>
                        <a:buNone/>
                      </a:pPr>
                      <a:r>
                        <a:rPr lang="en-US">
                          <a:latin typeface="Alexandria"/>
                        </a:rPr>
                        <a:t>Total Cost</a:t>
                      </a:r>
                    </a:p>
                  </a:txBody>
                  <a:tcPr anchor="ctr"/>
                </a:tc>
                <a:tc>
                  <a:txBody>
                    <a:bodyPr/>
                    <a:lstStyle/>
                    <a:p>
                      <a:pPr>
                        <a:buNone/>
                      </a:pPr>
                      <a:r>
                        <a:rPr lang="en-US" dirty="0">
                          <a:latin typeface="Alexandria"/>
                        </a:rPr>
                        <a:t>$55M</a:t>
                      </a:r>
                    </a:p>
                  </a:txBody>
                  <a:tcPr anchor="ctr"/>
                </a:tc>
                <a:tc>
                  <a:txBody>
                    <a:bodyPr/>
                    <a:lstStyle/>
                    <a:p>
                      <a:pPr>
                        <a:buNone/>
                      </a:pPr>
                      <a:r>
                        <a:rPr lang="en-US">
                          <a:latin typeface="Alexandria"/>
                        </a:rPr>
                        <a:t>Moderate</a:t>
                      </a:r>
                    </a:p>
                  </a:txBody>
                  <a:tcPr anchor="ctr"/>
                </a:tc>
                <a:extLst>
                  <a:ext uri="{0D108BD9-81ED-4DB2-BD59-A6C34878D82A}">
                    <a16:rowId xmlns:a16="http://schemas.microsoft.com/office/drawing/2014/main" val="3178517652"/>
                  </a:ext>
                </a:extLst>
              </a:tr>
              <a:tr h="0">
                <a:tc>
                  <a:txBody>
                    <a:bodyPr/>
                    <a:lstStyle/>
                    <a:p>
                      <a:pPr>
                        <a:buNone/>
                      </a:pPr>
                      <a:r>
                        <a:rPr lang="en-US">
                          <a:latin typeface="Alexandria"/>
                        </a:rPr>
                        <a:t>Total Revenue</a:t>
                      </a:r>
                    </a:p>
                  </a:txBody>
                  <a:tcPr anchor="ctr"/>
                </a:tc>
                <a:tc>
                  <a:txBody>
                    <a:bodyPr/>
                    <a:lstStyle/>
                    <a:p>
                      <a:pPr>
                        <a:buNone/>
                      </a:pPr>
                      <a:r>
                        <a:rPr lang="en-US" dirty="0">
                          <a:latin typeface="Alexandria"/>
                        </a:rPr>
                        <a:t>$75M</a:t>
                      </a:r>
                    </a:p>
                  </a:txBody>
                  <a:tcPr anchor="ctr"/>
                </a:tc>
                <a:tc>
                  <a:txBody>
                    <a:bodyPr/>
                    <a:lstStyle/>
                    <a:p>
                      <a:pPr>
                        <a:buNone/>
                      </a:pPr>
                      <a:r>
                        <a:rPr lang="en-US">
                          <a:latin typeface="Alexandria"/>
                        </a:rPr>
                        <a:t>Competitive</a:t>
                      </a:r>
                    </a:p>
                  </a:txBody>
                  <a:tcPr anchor="ctr"/>
                </a:tc>
                <a:extLst>
                  <a:ext uri="{0D108BD9-81ED-4DB2-BD59-A6C34878D82A}">
                    <a16:rowId xmlns:a16="http://schemas.microsoft.com/office/drawing/2014/main" val="1138886881"/>
                  </a:ext>
                </a:extLst>
              </a:tr>
              <a:tr h="0">
                <a:tc>
                  <a:txBody>
                    <a:bodyPr/>
                    <a:lstStyle/>
                    <a:p>
                      <a:pPr>
                        <a:buNone/>
                      </a:pPr>
                      <a:r>
                        <a:rPr lang="en-US">
                          <a:latin typeface="Alexandria"/>
                        </a:rPr>
                        <a:t>NPV</a:t>
                      </a:r>
                    </a:p>
                  </a:txBody>
                  <a:tcPr anchor="ctr"/>
                </a:tc>
                <a:tc>
                  <a:txBody>
                    <a:bodyPr/>
                    <a:lstStyle/>
                    <a:p>
                      <a:pPr>
                        <a:buNone/>
                      </a:pPr>
                      <a:r>
                        <a:rPr lang="en-US">
                          <a:latin typeface="Alexandria"/>
                        </a:rPr>
                        <a:t>$5M</a:t>
                      </a:r>
                    </a:p>
                  </a:txBody>
                  <a:tcPr anchor="ctr"/>
                </a:tc>
                <a:tc>
                  <a:txBody>
                    <a:bodyPr/>
                    <a:lstStyle/>
                    <a:p>
                      <a:pPr>
                        <a:buNone/>
                      </a:pPr>
                      <a:r>
                        <a:rPr lang="en-US">
                          <a:latin typeface="Alexandria"/>
                        </a:rPr>
                        <a:t>Positive</a:t>
                      </a:r>
                    </a:p>
                  </a:txBody>
                  <a:tcPr anchor="ctr"/>
                </a:tc>
                <a:extLst>
                  <a:ext uri="{0D108BD9-81ED-4DB2-BD59-A6C34878D82A}">
                    <a16:rowId xmlns:a16="http://schemas.microsoft.com/office/drawing/2014/main" val="2247673893"/>
                  </a:ext>
                </a:extLst>
              </a:tr>
              <a:tr h="0">
                <a:tc>
                  <a:txBody>
                    <a:bodyPr/>
                    <a:lstStyle/>
                    <a:p>
                      <a:pPr>
                        <a:buNone/>
                      </a:pPr>
                      <a:r>
                        <a:rPr lang="en-US">
                          <a:latin typeface="Alexandria"/>
                        </a:rPr>
                        <a:t>IRR</a:t>
                      </a:r>
                    </a:p>
                  </a:txBody>
                  <a:tcPr anchor="ctr"/>
                </a:tc>
                <a:tc>
                  <a:txBody>
                    <a:bodyPr/>
                    <a:lstStyle/>
                    <a:p>
                      <a:pPr>
                        <a:buNone/>
                      </a:pPr>
                      <a:r>
                        <a:rPr lang="en-US" dirty="0">
                          <a:latin typeface="Alexandria"/>
                        </a:rPr>
                        <a:t>14 </a:t>
                      </a:r>
                      <a:r>
                        <a:rPr lang="ar-SY" dirty="0">
                          <a:latin typeface="Alexandria"/>
                        </a:rPr>
                        <a:t>%</a:t>
                      </a:r>
                    </a:p>
                  </a:txBody>
                  <a:tcPr anchor="ctr"/>
                </a:tc>
                <a:tc>
                  <a:txBody>
                    <a:bodyPr/>
                    <a:lstStyle/>
                    <a:p>
                      <a:pPr>
                        <a:buNone/>
                      </a:pPr>
                      <a:r>
                        <a:rPr lang="en-US">
                          <a:latin typeface="Alexandria"/>
                        </a:rPr>
                        <a:t>Acceptable–Good</a:t>
                      </a:r>
                    </a:p>
                  </a:txBody>
                  <a:tcPr anchor="ctr"/>
                </a:tc>
                <a:extLst>
                  <a:ext uri="{0D108BD9-81ED-4DB2-BD59-A6C34878D82A}">
                    <a16:rowId xmlns:a16="http://schemas.microsoft.com/office/drawing/2014/main" val="806559044"/>
                  </a:ext>
                </a:extLst>
              </a:tr>
              <a:tr h="0">
                <a:tc>
                  <a:txBody>
                    <a:bodyPr/>
                    <a:lstStyle/>
                    <a:p>
                      <a:pPr>
                        <a:buNone/>
                      </a:pPr>
                      <a:r>
                        <a:rPr lang="en-US">
                          <a:latin typeface="Alexandria"/>
                        </a:rPr>
                        <a:t>Payback Period</a:t>
                      </a:r>
                    </a:p>
                  </a:txBody>
                  <a:tcPr anchor="ctr"/>
                </a:tc>
                <a:tc>
                  <a:txBody>
                    <a:bodyPr/>
                    <a:lstStyle/>
                    <a:p>
                      <a:pPr>
                        <a:buNone/>
                      </a:pPr>
                      <a:r>
                        <a:rPr lang="en-US">
                          <a:latin typeface="Alexandria"/>
                        </a:rPr>
                        <a:t>~4 years</a:t>
                      </a:r>
                    </a:p>
                  </a:txBody>
                  <a:tcPr anchor="ctr"/>
                </a:tc>
                <a:tc>
                  <a:txBody>
                    <a:bodyPr/>
                    <a:lstStyle/>
                    <a:p>
                      <a:pPr>
                        <a:buNone/>
                      </a:pPr>
                      <a:r>
                        <a:rPr lang="en-US" dirty="0">
                          <a:latin typeface="Alexandria"/>
                        </a:rPr>
                        <a:t>Reasonable</a:t>
                      </a:r>
                    </a:p>
                  </a:txBody>
                  <a:tcPr anchor="ctr"/>
                </a:tc>
                <a:extLst>
                  <a:ext uri="{0D108BD9-81ED-4DB2-BD59-A6C34878D82A}">
                    <a16:rowId xmlns:a16="http://schemas.microsoft.com/office/drawing/2014/main" val="9989571"/>
                  </a:ext>
                </a:extLst>
              </a:tr>
            </a:tbl>
          </a:graphicData>
        </a:graphic>
      </p:graphicFrame>
      <p:sp>
        <p:nvSpPr>
          <p:cNvPr id="6" name="TextBox 2">
            <a:extLst>
              <a:ext uri="{FF2B5EF4-FFF2-40B4-BE49-F238E27FC236}">
                <a16:creationId xmlns:a16="http://schemas.microsoft.com/office/drawing/2014/main" id="{7988F8D2-48A1-FD7B-DF3E-2B7386F2F66F}"/>
              </a:ext>
            </a:extLst>
          </p:cNvPr>
          <p:cNvSpPr txBox="1"/>
          <p:nvPr/>
        </p:nvSpPr>
        <p:spPr>
          <a:xfrm>
            <a:off x="5415501" y="1792594"/>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5: financial analysis</a:t>
            </a:r>
          </a:p>
        </p:txBody>
      </p:sp>
    </p:spTree>
    <p:extLst>
      <p:ext uri="{BB962C8B-B14F-4D97-AF65-F5344CB8AC3E}">
        <p14:creationId xmlns:p14="http://schemas.microsoft.com/office/powerpoint/2010/main" val="368883235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2A606-75CB-4794-4072-0CD7E9C783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25B2CBA-C88F-DD37-571F-CB87720AAF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F5EA893-C937-2DBF-46F3-A4F1C4B9FD87}"/>
              </a:ext>
            </a:extLst>
          </p:cNvPr>
          <p:cNvSpPr/>
          <p:nvPr/>
        </p:nvSpPr>
        <p:spPr>
          <a:xfrm>
            <a:off x="725072" y="15905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64F2273C-CBCA-4305-58F1-E32AA4840B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75209AA0-33FB-4D9A-D3D7-B0F39796CCA5}"/>
              </a:ext>
            </a:extLst>
          </p:cNvPr>
          <p:cNvSpPr txBox="1"/>
          <p:nvPr/>
        </p:nvSpPr>
        <p:spPr>
          <a:xfrm>
            <a:off x="838200" y="1722819"/>
            <a:ext cx="10420534" cy="506292"/>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t>Sensitivity Analysis (Key Risks Impact)</a:t>
            </a:r>
            <a:endParaRPr lang="en-US" sz="2000" b="1" dirty="0">
              <a:latin typeface="Alexandria"/>
            </a:endParaRPr>
          </a:p>
        </p:txBody>
      </p:sp>
      <p:sp>
        <p:nvSpPr>
          <p:cNvPr id="3" name="TextBox 2">
            <a:extLst>
              <a:ext uri="{FF2B5EF4-FFF2-40B4-BE49-F238E27FC236}">
                <a16:creationId xmlns:a16="http://schemas.microsoft.com/office/drawing/2014/main" id="{D7355E0E-09D2-73D2-78CE-CC0A9176EB90}"/>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graphicFrame>
        <p:nvGraphicFramePr>
          <p:cNvPr id="6" name="جدول 5">
            <a:extLst>
              <a:ext uri="{FF2B5EF4-FFF2-40B4-BE49-F238E27FC236}">
                <a16:creationId xmlns:a16="http://schemas.microsoft.com/office/drawing/2014/main" id="{15885C3E-AAC4-005D-071A-7213C65DC232}"/>
              </a:ext>
            </a:extLst>
          </p:cNvPr>
          <p:cNvGraphicFramePr>
            <a:graphicFrameLocks noGrp="1"/>
          </p:cNvGraphicFramePr>
          <p:nvPr>
            <p:extLst>
              <p:ext uri="{D42A27DB-BD31-4B8C-83A1-F6EECF244321}">
                <p14:modId xmlns:p14="http://schemas.microsoft.com/office/powerpoint/2010/main" val="881660023"/>
              </p:ext>
            </p:extLst>
          </p:nvPr>
        </p:nvGraphicFramePr>
        <p:xfrm>
          <a:off x="915610" y="2941889"/>
          <a:ext cx="10515600" cy="1584960"/>
        </p:xfrm>
        <a:graphic>
          <a:graphicData uri="http://schemas.openxmlformats.org/drawingml/2006/table">
            <a:tbl>
              <a:tblPr>
                <a:tableStyleId>{3B4B98B0-60AC-42C2-AFA5-B58CD77FA1E5}</a:tableStyleId>
              </a:tblPr>
              <a:tblGrid>
                <a:gridCol w="3505200">
                  <a:extLst>
                    <a:ext uri="{9D8B030D-6E8A-4147-A177-3AD203B41FA5}">
                      <a16:colId xmlns:a16="http://schemas.microsoft.com/office/drawing/2014/main" val="1915165521"/>
                    </a:ext>
                  </a:extLst>
                </a:gridCol>
                <a:gridCol w="3505200">
                  <a:extLst>
                    <a:ext uri="{9D8B030D-6E8A-4147-A177-3AD203B41FA5}">
                      <a16:colId xmlns:a16="http://schemas.microsoft.com/office/drawing/2014/main" val="262616358"/>
                    </a:ext>
                  </a:extLst>
                </a:gridCol>
                <a:gridCol w="3505200">
                  <a:extLst>
                    <a:ext uri="{9D8B030D-6E8A-4147-A177-3AD203B41FA5}">
                      <a16:colId xmlns:a16="http://schemas.microsoft.com/office/drawing/2014/main" val="3384323974"/>
                    </a:ext>
                  </a:extLst>
                </a:gridCol>
              </a:tblGrid>
              <a:tr h="0">
                <a:tc>
                  <a:txBody>
                    <a:bodyPr/>
                    <a:lstStyle/>
                    <a:p>
                      <a:pPr>
                        <a:buNone/>
                      </a:pPr>
                      <a:r>
                        <a:rPr lang="en-US" sz="2000" b="1" dirty="0"/>
                        <a:t>Scenario</a:t>
                      </a:r>
                      <a:endParaRPr lang="en-US" sz="2000" b="1" dirty="0">
                        <a:latin typeface="Alexandria"/>
                      </a:endParaRPr>
                    </a:p>
                  </a:txBody>
                  <a:tcPr anchor="ctr"/>
                </a:tc>
                <a:tc>
                  <a:txBody>
                    <a:bodyPr/>
                    <a:lstStyle/>
                    <a:p>
                      <a:pPr>
                        <a:buNone/>
                      </a:pPr>
                      <a:r>
                        <a:rPr lang="en-US" sz="2000" b="1" dirty="0"/>
                        <a:t>Impact on IRR</a:t>
                      </a:r>
                      <a:endParaRPr lang="en-US" sz="2000" b="1" dirty="0">
                        <a:latin typeface="Alexandria"/>
                      </a:endParaRPr>
                    </a:p>
                  </a:txBody>
                  <a:tcPr anchor="ctr"/>
                </a:tc>
                <a:tc>
                  <a:txBody>
                    <a:bodyPr/>
                    <a:lstStyle/>
                    <a:p>
                      <a:pPr>
                        <a:buNone/>
                      </a:pPr>
                      <a:r>
                        <a:rPr lang="en-US" sz="2000" b="1" dirty="0"/>
                        <a:t>Risk Level</a:t>
                      </a:r>
                      <a:endParaRPr lang="en-US" sz="2000" b="1" dirty="0">
                        <a:latin typeface="Alexandria"/>
                      </a:endParaRPr>
                    </a:p>
                  </a:txBody>
                  <a:tcPr anchor="ctr"/>
                </a:tc>
                <a:extLst>
                  <a:ext uri="{0D108BD9-81ED-4DB2-BD59-A6C34878D82A}">
                    <a16:rowId xmlns:a16="http://schemas.microsoft.com/office/drawing/2014/main" val="920674385"/>
                  </a:ext>
                </a:extLst>
              </a:tr>
              <a:tr h="0">
                <a:tc>
                  <a:txBody>
                    <a:bodyPr/>
                    <a:lstStyle/>
                    <a:p>
                      <a:pPr>
                        <a:buNone/>
                      </a:pPr>
                      <a:r>
                        <a:rPr lang="en-US" sz="2000"/>
                        <a:t>Price -10%</a:t>
                      </a:r>
                      <a:endParaRPr lang="en-US" sz="2000">
                        <a:latin typeface="Alexandria"/>
                      </a:endParaRPr>
                    </a:p>
                  </a:txBody>
                  <a:tcPr anchor="ctr"/>
                </a:tc>
                <a:tc>
                  <a:txBody>
                    <a:bodyPr/>
                    <a:lstStyle/>
                    <a:p>
                      <a:pPr>
                        <a:buNone/>
                      </a:pPr>
                      <a:r>
                        <a:rPr lang="en-US" sz="2000" dirty="0"/>
                        <a:t>IRR drops to 10%</a:t>
                      </a:r>
                      <a:endParaRPr lang="en-US" sz="2000" dirty="0">
                        <a:latin typeface="Alexandria"/>
                      </a:endParaRPr>
                    </a:p>
                  </a:txBody>
                  <a:tcPr anchor="ctr"/>
                </a:tc>
                <a:tc>
                  <a:txBody>
                    <a:bodyPr/>
                    <a:lstStyle/>
                    <a:p>
                      <a:pPr>
                        <a:buNone/>
                      </a:pPr>
                      <a:r>
                        <a:rPr lang="en-US" sz="2000"/>
                        <a:t>High</a:t>
                      </a:r>
                      <a:endParaRPr lang="en-US" sz="2000">
                        <a:latin typeface="Alexandria"/>
                      </a:endParaRPr>
                    </a:p>
                  </a:txBody>
                  <a:tcPr anchor="ctr"/>
                </a:tc>
                <a:extLst>
                  <a:ext uri="{0D108BD9-81ED-4DB2-BD59-A6C34878D82A}">
                    <a16:rowId xmlns:a16="http://schemas.microsoft.com/office/drawing/2014/main" val="1962279913"/>
                  </a:ext>
                </a:extLst>
              </a:tr>
              <a:tr h="0">
                <a:tc>
                  <a:txBody>
                    <a:bodyPr/>
                    <a:lstStyle/>
                    <a:p>
                      <a:pPr>
                        <a:buNone/>
                      </a:pPr>
                      <a:r>
                        <a:rPr lang="en-US" sz="2000"/>
                        <a:t>Cost +10%</a:t>
                      </a:r>
                      <a:endParaRPr lang="en-US" sz="2000">
                        <a:latin typeface="Alexandria"/>
                      </a:endParaRPr>
                    </a:p>
                  </a:txBody>
                  <a:tcPr anchor="ctr"/>
                </a:tc>
                <a:tc>
                  <a:txBody>
                    <a:bodyPr/>
                    <a:lstStyle/>
                    <a:p>
                      <a:pPr>
                        <a:buNone/>
                      </a:pPr>
                      <a:r>
                        <a:rPr lang="en-US" sz="2000"/>
                        <a:t>IRR drops to 11%</a:t>
                      </a:r>
                      <a:endParaRPr lang="en-US" sz="2000">
                        <a:latin typeface="Alexandria"/>
                      </a:endParaRPr>
                    </a:p>
                  </a:txBody>
                  <a:tcPr anchor="ctr"/>
                </a:tc>
                <a:tc>
                  <a:txBody>
                    <a:bodyPr/>
                    <a:lstStyle/>
                    <a:p>
                      <a:pPr>
                        <a:buNone/>
                      </a:pPr>
                      <a:r>
                        <a:rPr lang="en-US" sz="2000"/>
                        <a:t>Medium</a:t>
                      </a:r>
                      <a:endParaRPr lang="en-US" sz="2000">
                        <a:latin typeface="Alexandria"/>
                      </a:endParaRPr>
                    </a:p>
                  </a:txBody>
                  <a:tcPr anchor="ctr"/>
                </a:tc>
                <a:extLst>
                  <a:ext uri="{0D108BD9-81ED-4DB2-BD59-A6C34878D82A}">
                    <a16:rowId xmlns:a16="http://schemas.microsoft.com/office/drawing/2014/main" val="2639892849"/>
                  </a:ext>
                </a:extLst>
              </a:tr>
              <a:tr h="0">
                <a:tc>
                  <a:txBody>
                    <a:bodyPr/>
                    <a:lstStyle/>
                    <a:p>
                      <a:pPr>
                        <a:buNone/>
                      </a:pPr>
                      <a:r>
                        <a:rPr lang="en-US" sz="2000"/>
                        <a:t>Sales Delay</a:t>
                      </a:r>
                      <a:endParaRPr lang="en-US" sz="2000">
                        <a:latin typeface="Alexandria"/>
                      </a:endParaRPr>
                    </a:p>
                  </a:txBody>
                  <a:tcPr anchor="ctr"/>
                </a:tc>
                <a:tc>
                  <a:txBody>
                    <a:bodyPr/>
                    <a:lstStyle/>
                    <a:p>
                      <a:pPr>
                        <a:buNone/>
                      </a:pPr>
                      <a:r>
                        <a:rPr lang="en-US" sz="2000"/>
                        <a:t>IRR drops to 9%</a:t>
                      </a:r>
                      <a:endParaRPr lang="en-US" sz="2000">
                        <a:latin typeface="Alexandria"/>
                      </a:endParaRPr>
                    </a:p>
                  </a:txBody>
                  <a:tcPr anchor="ctr"/>
                </a:tc>
                <a:tc>
                  <a:txBody>
                    <a:bodyPr/>
                    <a:lstStyle/>
                    <a:p>
                      <a:pPr>
                        <a:buNone/>
                      </a:pPr>
                      <a:r>
                        <a:rPr lang="en-US" sz="2000" dirty="0"/>
                        <a:t>High</a:t>
                      </a:r>
                      <a:endParaRPr lang="en-US" sz="2000" dirty="0">
                        <a:latin typeface="Alexandria"/>
                      </a:endParaRPr>
                    </a:p>
                  </a:txBody>
                  <a:tcPr anchor="ctr"/>
                </a:tc>
                <a:extLst>
                  <a:ext uri="{0D108BD9-81ED-4DB2-BD59-A6C34878D82A}">
                    <a16:rowId xmlns:a16="http://schemas.microsoft.com/office/drawing/2014/main" val="301846232"/>
                  </a:ext>
                </a:extLst>
              </a:tr>
            </a:tbl>
          </a:graphicData>
        </a:graphic>
      </p:graphicFrame>
      <p:sp>
        <p:nvSpPr>
          <p:cNvPr id="4" name="TextBox 2">
            <a:extLst>
              <a:ext uri="{FF2B5EF4-FFF2-40B4-BE49-F238E27FC236}">
                <a16:creationId xmlns:a16="http://schemas.microsoft.com/office/drawing/2014/main" id="{D8BAC068-7196-8FBD-CC31-BA33208F8ED8}"/>
              </a:ext>
            </a:extLst>
          </p:cNvPr>
          <p:cNvSpPr txBox="1"/>
          <p:nvPr/>
        </p:nvSpPr>
        <p:spPr>
          <a:xfrm>
            <a:off x="5415501" y="1792594"/>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5: financial analysis</a:t>
            </a:r>
          </a:p>
        </p:txBody>
      </p:sp>
    </p:spTree>
    <p:extLst>
      <p:ext uri="{BB962C8B-B14F-4D97-AF65-F5344CB8AC3E}">
        <p14:creationId xmlns:p14="http://schemas.microsoft.com/office/powerpoint/2010/main" val="14139982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FE6F60-2013-9D27-C052-3234187A08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C80F10-D7CE-097E-1A9E-39157709CA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7B23F21-F328-D72F-B9CA-B1AD6AD119B1}"/>
              </a:ext>
            </a:extLst>
          </p:cNvPr>
          <p:cNvSpPr/>
          <p:nvPr/>
        </p:nvSpPr>
        <p:spPr>
          <a:xfrm>
            <a:off x="725072" y="15905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5AD08A72-7408-F3BB-B7DC-DEB4BCBFC7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7A1EBF86-804F-B469-FBBD-42687970A326}"/>
              </a:ext>
            </a:extLst>
          </p:cNvPr>
          <p:cNvSpPr txBox="1"/>
          <p:nvPr/>
        </p:nvSpPr>
        <p:spPr>
          <a:xfrm>
            <a:off x="838200" y="1722819"/>
            <a:ext cx="10420534" cy="506292"/>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t>Sensitivity Analysis (Key Risks Impact)</a:t>
            </a:r>
            <a:endParaRPr lang="en-US" sz="2000" b="1" dirty="0">
              <a:latin typeface="Alexandria"/>
            </a:endParaRPr>
          </a:p>
        </p:txBody>
      </p:sp>
      <p:sp>
        <p:nvSpPr>
          <p:cNvPr id="3" name="TextBox 2">
            <a:extLst>
              <a:ext uri="{FF2B5EF4-FFF2-40B4-BE49-F238E27FC236}">
                <a16:creationId xmlns:a16="http://schemas.microsoft.com/office/drawing/2014/main" id="{B8A6F53A-604E-007B-EE49-E0AB4AC3E05C}"/>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pic>
        <p:nvPicPr>
          <p:cNvPr id="4" name="صورة 3">
            <a:extLst>
              <a:ext uri="{FF2B5EF4-FFF2-40B4-BE49-F238E27FC236}">
                <a16:creationId xmlns:a16="http://schemas.microsoft.com/office/drawing/2014/main" id="{DD73593A-B595-8723-A67E-72D4641CEFF1}"/>
              </a:ext>
            </a:extLst>
          </p:cNvPr>
          <p:cNvPicPr>
            <a:picLocks noChangeAspect="1"/>
          </p:cNvPicPr>
          <p:nvPr/>
        </p:nvPicPr>
        <p:blipFill>
          <a:blip r:embed="rId3"/>
          <a:stretch>
            <a:fillRect/>
          </a:stretch>
        </p:blipFill>
        <p:spPr>
          <a:xfrm>
            <a:off x="4394978" y="4187760"/>
            <a:ext cx="2857500" cy="1600200"/>
          </a:xfrm>
          <a:prstGeom prst="rect">
            <a:avLst/>
          </a:prstGeom>
        </p:spPr>
      </p:pic>
      <p:sp>
        <p:nvSpPr>
          <p:cNvPr id="7" name="TextBox 2">
            <a:extLst>
              <a:ext uri="{FF2B5EF4-FFF2-40B4-BE49-F238E27FC236}">
                <a16:creationId xmlns:a16="http://schemas.microsoft.com/office/drawing/2014/main" id="{0E86227B-0015-0C7E-50FF-47CC28279144}"/>
              </a:ext>
            </a:extLst>
          </p:cNvPr>
          <p:cNvSpPr txBox="1"/>
          <p:nvPr/>
        </p:nvSpPr>
        <p:spPr>
          <a:xfrm>
            <a:off x="5415501" y="1792594"/>
            <a:ext cx="6033568"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5: financial analysis</a:t>
            </a:r>
          </a:p>
        </p:txBody>
      </p:sp>
      <p:sp>
        <p:nvSpPr>
          <p:cNvPr id="8" name="TextBox 23">
            <a:extLst>
              <a:ext uri="{FF2B5EF4-FFF2-40B4-BE49-F238E27FC236}">
                <a16:creationId xmlns:a16="http://schemas.microsoft.com/office/drawing/2014/main" id="{AAE8CBD7-26B5-A597-4220-8565CA16DC01}"/>
              </a:ext>
            </a:extLst>
          </p:cNvPr>
          <p:cNvSpPr txBox="1"/>
          <p:nvPr/>
        </p:nvSpPr>
        <p:spPr>
          <a:xfrm>
            <a:off x="838200" y="2457445"/>
            <a:ext cx="10420534" cy="1631216"/>
          </a:xfrm>
          <a:prstGeom prst="rect">
            <a:avLst/>
          </a:prstGeom>
          <a:solidFill>
            <a:schemeClr val="accent1">
              <a:lumMod val="20000"/>
              <a:lumOff val="80000"/>
            </a:schemeClr>
          </a:solidFill>
        </p:spPr>
        <p:txBody>
          <a:bodyPr wrap="square" rtlCol="0">
            <a:spAutoFit/>
          </a:bodyPr>
          <a:lstStyle/>
          <a:p>
            <a:r>
              <a:rPr lang="en-US" sz="2000" dirty="0">
                <a:latin typeface="Alexandria"/>
              </a:rPr>
              <a:t>The financial analysis indicates that the project is </a:t>
            </a:r>
            <a:r>
              <a:rPr lang="en-US" sz="2000" b="1" dirty="0">
                <a:latin typeface="Alexandria"/>
              </a:rPr>
              <a:t>moderately profitable with acceptable returns</a:t>
            </a:r>
            <a:r>
              <a:rPr lang="en-US" sz="2000" dirty="0">
                <a:latin typeface="Alexandria"/>
              </a:rPr>
              <a:t>, supported by a positive NPV and an IRR of approximately 14%. However, profitability is sensitive to pricing, cost control, and sales velocity.</a:t>
            </a:r>
          </a:p>
          <a:p>
            <a:r>
              <a:rPr lang="en-US" sz="2000" dirty="0">
                <a:latin typeface="Alexandria"/>
              </a:rPr>
              <a:t>Careful financial management, cost control, and market-aligned pricing strategies are essential to ensure the project achieves its expected returns.</a:t>
            </a:r>
          </a:p>
        </p:txBody>
      </p:sp>
    </p:spTree>
    <p:extLst>
      <p:ext uri="{BB962C8B-B14F-4D97-AF65-F5344CB8AC3E}">
        <p14:creationId xmlns:p14="http://schemas.microsoft.com/office/powerpoint/2010/main" val="83341596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217FC-846F-F6E0-03CD-82F8889CB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56241EB-A2F6-645A-5D9C-9558EADB0F7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1BECD2F-03AA-EE1B-D4FE-A73D6E4D9F59}"/>
              </a:ext>
            </a:extLst>
          </p:cNvPr>
          <p:cNvSpPr/>
          <p:nvPr/>
        </p:nvSpPr>
        <p:spPr>
          <a:xfrm>
            <a:off x="725072" y="15905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8DF55C78-CC20-16DE-1AD6-78080A74D0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F32291F9-0D0F-613F-5EAF-FE5F7942F181}"/>
              </a:ext>
            </a:extLst>
          </p:cNvPr>
          <p:cNvSpPr txBox="1"/>
          <p:nvPr/>
        </p:nvSpPr>
        <p:spPr>
          <a:xfrm>
            <a:off x="838200" y="1722819"/>
            <a:ext cx="10420534" cy="506292"/>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t>13. Strategic Recommendations Summary</a:t>
            </a:r>
            <a:endParaRPr lang="en-US" sz="2000" b="1" dirty="0">
              <a:latin typeface="Alexandria"/>
            </a:endParaRPr>
          </a:p>
        </p:txBody>
      </p:sp>
      <p:sp>
        <p:nvSpPr>
          <p:cNvPr id="3" name="TextBox 2">
            <a:extLst>
              <a:ext uri="{FF2B5EF4-FFF2-40B4-BE49-F238E27FC236}">
                <a16:creationId xmlns:a16="http://schemas.microsoft.com/office/drawing/2014/main" id="{F65893E8-0FAD-5FDB-9374-480D9FDA8467}"/>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graphicFrame>
        <p:nvGraphicFramePr>
          <p:cNvPr id="4" name="جدول 3">
            <a:extLst>
              <a:ext uri="{FF2B5EF4-FFF2-40B4-BE49-F238E27FC236}">
                <a16:creationId xmlns:a16="http://schemas.microsoft.com/office/drawing/2014/main" id="{30580FD3-716D-C593-4D06-E2FBA1212063}"/>
              </a:ext>
            </a:extLst>
          </p:cNvPr>
          <p:cNvGraphicFramePr>
            <a:graphicFrameLocks noGrp="1"/>
          </p:cNvGraphicFramePr>
          <p:nvPr>
            <p:extLst>
              <p:ext uri="{D42A27DB-BD31-4B8C-83A1-F6EECF244321}">
                <p14:modId xmlns:p14="http://schemas.microsoft.com/office/powerpoint/2010/main" val="617385594"/>
              </p:ext>
            </p:extLst>
          </p:nvPr>
        </p:nvGraphicFramePr>
        <p:xfrm>
          <a:off x="1684656" y="2663803"/>
          <a:ext cx="8727622" cy="2377440"/>
        </p:xfrm>
        <a:graphic>
          <a:graphicData uri="http://schemas.openxmlformats.org/drawingml/2006/table">
            <a:tbl>
              <a:tblPr>
                <a:tableStyleId>{3B4B98B0-60AC-42C2-AFA5-B58CD77FA1E5}</a:tableStyleId>
              </a:tblPr>
              <a:tblGrid>
                <a:gridCol w="4363811">
                  <a:extLst>
                    <a:ext uri="{9D8B030D-6E8A-4147-A177-3AD203B41FA5}">
                      <a16:colId xmlns:a16="http://schemas.microsoft.com/office/drawing/2014/main" val="841627169"/>
                    </a:ext>
                  </a:extLst>
                </a:gridCol>
                <a:gridCol w="4363811">
                  <a:extLst>
                    <a:ext uri="{9D8B030D-6E8A-4147-A177-3AD203B41FA5}">
                      <a16:colId xmlns:a16="http://schemas.microsoft.com/office/drawing/2014/main" val="1652230489"/>
                    </a:ext>
                  </a:extLst>
                </a:gridCol>
              </a:tblGrid>
              <a:tr h="0">
                <a:tc>
                  <a:txBody>
                    <a:bodyPr/>
                    <a:lstStyle/>
                    <a:p>
                      <a:pPr>
                        <a:buNone/>
                      </a:pPr>
                      <a:r>
                        <a:rPr lang="en-US" sz="2000" b="1" dirty="0">
                          <a:latin typeface="Alexandria"/>
                        </a:rPr>
                        <a:t>Strategic Area</a:t>
                      </a:r>
                    </a:p>
                  </a:txBody>
                  <a:tcPr anchor="ctr"/>
                </a:tc>
                <a:tc>
                  <a:txBody>
                    <a:bodyPr/>
                    <a:lstStyle/>
                    <a:p>
                      <a:pPr>
                        <a:buNone/>
                      </a:pPr>
                      <a:r>
                        <a:rPr lang="en-US" sz="2000" b="1" dirty="0">
                          <a:latin typeface="Alexandria"/>
                        </a:rPr>
                        <a:t>Recommendation</a:t>
                      </a:r>
                    </a:p>
                  </a:txBody>
                  <a:tcPr anchor="ctr"/>
                </a:tc>
                <a:extLst>
                  <a:ext uri="{0D108BD9-81ED-4DB2-BD59-A6C34878D82A}">
                    <a16:rowId xmlns:a16="http://schemas.microsoft.com/office/drawing/2014/main" val="3461302402"/>
                  </a:ext>
                </a:extLst>
              </a:tr>
              <a:tr h="0">
                <a:tc>
                  <a:txBody>
                    <a:bodyPr/>
                    <a:lstStyle/>
                    <a:p>
                      <a:pPr>
                        <a:buNone/>
                      </a:pPr>
                      <a:r>
                        <a:rPr lang="en-US" sz="2000" dirty="0">
                          <a:latin typeface="Alexandria"/>
                        </a:rPr>
                        <a:t>Market Positioning</a:t>
                      </a:r>
                    </a:p>
                  </a:txBody>
                  <a:tcPr anchor="ctr"/>
                </a:tc>
                <a:tc>
                  <a:txBody>
                    <a:bodyPr/>
                    <a:lstStyle/>
                    <a:p>
                      <a:pPr>
                        <a:buNone/>
                      </a:pPr>
                      <a:r>
                        <a:rPr lang="en-US" sz="2000">
                          <a:latin typeface="Alexandria"/>
                        </a:rPr>
                        <a:t>Focus on mid-income segment</a:t>
                      </a:r>
                    </a:p>
                  </a:txBody>
                  <a:tcPr anchor="ctr"/>
                </a:tc>
                <a:extLst>
                  <a:ext uri="{0D108BD9-81ED-4DB2-BD59-A6C34878D82A}">
                    <a16:rowId xmlns:a16="http://schemas.microsoft.com/office/drawing/2014/main" val="2267962513"/>
                  </a:ext>
                </a:extLst>
              </a:tr>
              <a:tr h="0">
                <a:tc>
                  <a:txBody>
                    <a:bodyPr/>
                    <a:lstStyle/>
                    <a:p>
                      <a:pPr>
                        <a:buNone/>
                      </a:pPr>
                      <a:r>
                        <a:rPr lang="en-US" sz="2000" dirty="0">
                          <a:latin typeface="Alexandria"/>
                        </a:rPr>
                        <a:t>Product Strategy</a:t>
                      </a:r>
                    </a:p>
                  </a:txBody>
                  <a:tcPr anchor="ctr"/>
                </a:tc>
                <a:tc>
                  <a:txBody>
                    <a:bodyPr/>
                    <a:lstStyle/>
                    <a:p>
                      <a:pPr>
                        <a:buNone/>
                      </a:pPr>
                      <a:r>
                        <a:rPr lang="en-US" sz="2000">
                          <a:latin typeface="Alexandria"/>
                        </a:rPr>
                        <a:t>Optimize smaller unit mix</a:t>
                      </a:r>
                    </a:p>
                  </a:txBody>
                  <a:tcPr anchor="ctr"/>
                </a:tc>
                <a:extLst>
                  <a:ext uri="{0D108BD9-81ED-4DB2-BD59-A6C34878D82A}">
                    <a16:rowId xmlns:a16="http://schemas.microsoft.com/office/drawing/2014/main" val="3794679270"/>
                  </a:ext>
                </a:extLst>
              </a:tr>
              <a:tr h="0">
                <a:tc>
                  <a:txBody>
                    <a:bodyPr/>
                    <a:lstStyle/>
                    <a:p>
                      <a:pPr>
                        <a:buNone/>
                      </a:pPr>
                      <a:r>
                        <a:rPr lang="en-US" sz="2000" dirty="0">
                          <a:latin typeface="Alexandria"/>
                        </a:rPr>
                        <a:t>Financial Strategy</a:t>
                      </a:r>
                    </a:p>
                  </a:txBody>
                  <a:tcPr anchor="ctr"/>
                </a:tc>
                <a:tc>
                  <a:txBody>
                    <a:bodyPr/>
                    <a:lstStyle/>
                    <a:p>
                      <a:pPr>
                        <a:buNone/>
                      </a:pPr>
                      <a:r>
                        <a:rPr lang="en-US" sz="2000">
                          <a:latin typeface="Alexandria"/>
                        </a:rPr>
                        <a:t>Control costs and monitor pricing</a:t>
                      </a:r>
                    </a:p>
                  </a:txBody>
                  <a:tcPr anchor="ctr"/>
                </a:tc>
                <a:extLst>
                  <a:ext uri="{0D108BD9-81ED-4DB2-BD59-A6C34878D82A}">
                    <a16:rowId xmlns:a16="http://schemas.microsoft.com/office/drawing/2014/main" val="1453518598"/>
                  </a:ext>
                </a:extLst>
              </a:tr>
              <a:tr h="0">
                <a:tc>
                  <a:txBody>
                    <a:bodyPr/>
                    <a:lstStyle/>
                    <a:p>
                      <a:pPr>
                        <a:buNone/>
                      </a:pPr>
                      <a:r>
                        <a:rPr lang="en-US" sz="2000" dirty="0">
                          <a:latin typeface="Alexandria"/>
                        </a:rPr>
                        <a:t>Risk Management</a:t>
                      </a:r>
                    </a:p>
                  </a:txBody>
                  <a:tcPr anchor="ctr"/>
                </a:tc>
                <a:tc>
                  <a:txBody>
                    <a:bodyPr/>
                    <a:lstStyle/>
                    <a:p>
                      <a:pPr>
                        <a:buNone/>
                      </a:pPr>
                      <a:r>
                        <a:rPr lang="en-US" sz="2000" dirty="0">
                          <a:latin typeface="Alexandria"/>
                        </a:rPr>
                        <a:t>Apply phased development</a:t>
                      </a:r>
                    </a:p>
                  </a:txBody>
                  <a:tcPr anchor="ctr"/>
                </a:tc>
                <a:extLst>
                  <a:ext uri="{0D108BD9-81ED-4DB2-BD59-A6C34878D82A}">
                    <a16:rowId xmlns:a16="http://schemas.microsoft.com/office/drawing/2014/main" val="46212778"/>
                  </a:ext>
                </a:extLst>
              </a:tr>
              <a:tr h="0">
                <a:tc>
                  <a:txBody>
                    <a:bodyPr/>
                    <a:lstStyle/>
                    <a:p>
                      <a:pPr>
                        <a:buNone/>
                      </a:pPr>
                      <a:r>
                        <a:rPr lang="en-US" sz="2000" dirty="0">
                          <a:latin typeface="Alexandria"/>
                        </a:rPr>
                        <a:t>Sales Strategy</a:t>
                      </a:r>
                    </a:p>
                  </a:txBody>
                  <a:tcPr anchor="ctr"/>
                </a:tc>
                <a:tc>
                  <a:txBody>
                    <a:bodyPr/>
                    <a:lstStyle/>
                    <a:p>
                      <a:pPr>
                        <a:buNone/>
                      </a:pPr>
                      <a:r>
                        <a:rPr lang="en-US" sz="2000" dirty="0">
                          <a:latin typeface="Alexandria"/>
                        </a:rPr>
                        <a:t>Aggressive early marketing</a:t>
                      </a:r>
                    </a:p>
                  </a:txBody>
                  <a:tcPr anchor="ctr"/>
                </a:tc>
                <a:extLst>
                  <a:ext uri="{0D108BD9-81ED-4DB2-BD59-A6C34878D82A}">
                    <a16:rowId xmlns:a16="http://schemas.microsoft.com/office/drawing/2014/main" val="2407950849"/>
                  </a:ext>
                </a:extLst>
              </a:tr>
            </a:tbl>
          </a:graphicData>
        </a:graphic>
      </p:graphicFrame>
      <p:sp>
        <p:nvSpPr>
          <p:cNvPr id="6" name="TextBox 2">
            <a:extLst>
              <a:ext uri="{FF2B5EF4-FFF2-40B4-BE49-F238E27FC236}">
                <a16:creationId xmlns:a16="http://schemas.microsoft.com/office/drawing/2014/main" id="{30C9AA5B-0F95-9F47-7642-3BFCF3A7E4B5}"/>
              </a:ext>
            </a:extLst>
          </p:cNvPr>
          <p:cNvSpPr txBox="1"/>
          <p:nvPr/>
        </p:nvSpPr>
        <p:spPr>
          <a:xfrm>
            <a:off x="7484533" y="1732634"/>
            <a:ext cx="3964536"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6: conclusion</a:t>
            </a:r>
          </a:p>
        </p:txBody>
      </p:sp>
    </p:spTree>
    <p:extLst>
      <p:ext uri="{BB962C8B-B14F-4D97-AF65-F5344CB8AC3E}">
        <p14:creationId xmlns:p14="http://schemas.microsoft.com/office/powerpoint/2010/main" val="330679613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50E4F-AD61-F4C6-36F9-3FDA71C291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40DD02-5CC8-5A35-C3BE-CB0B933FC05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555CF6A-22BA-1C2D-418F-8E4C201CDCFA}"/>
              </a:ext>
            </a:extLst>
          </p:cNvPr>
          <p:cNvSpPr/>
          <p:nvPr/>
        </p:nvSpPr>
        <p:spPr>
          <a:xfrm>
            <a:off x="725072" y="15905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F195D320-A94F-AF6E-9C23-2B794EB527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2878CF8B-793E-371C-60D0-4D8B41FE0C45}"/>
              </a:ext>
            </a:extLst>
          </p:cNvPr>
          <p:cNvSpPr txBox="1"/>
          <p:nvPr/>
        </p:nvSpPr>
        <p:spPr>
          <a:xfrm>
            <a:off x="838200" y="1722819"/>
            <a:ext cx="10420534" cy="506292"/>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t>13.Strategic Recommendations Summary</a:t>
            </a:r>
            <a:endParaRPr lang="en-US" sz="2000" b="1" dirty="0">
              <a:latin typeface="Alexandria"/>
            </a:endParaRPr>
          </a:p>
        </p:txBody>
      </p:sp>
      <p:sp>
        <p:nvSpPr>
          <p:cNvPr id="3" name="TextBox 2">
            <a:extLst>
              <a:ext uri="{FF2B5EF4-FFF2-40B4-BE49-F238E27FC236}">
                <a16:creationId xmlns:a16="http://schemas.microsoft.com/office/drawing/2014/main" id="{DDE6D239-5408-130F-DE62-74454FE8B1FF}"/>
              </a:ext>
            </a:extLst>
          </p:cNvPr>
          <p:cNvSpPr txBox="1"/>
          <p:nvPr/>
        </p:nvSpPr>
        <p:spPr>
          <a:xfrm>
            <a:off x="742931" y="1067341"/>
            <a:ext cx="10161595" cy="523220"/>
          </a:xfrm>
          <a:prstGeom prst="rect">
            <a:avLst/>
          </a:prstGeom>
          <a:noFill/>
        </p:spPr>
        <p:txBody>
          <a:bodyPr wrap="square" rtlCol="0">
            <a:spAutoFit/>
          </a:bodyPr>
          <a:lstStyle/>
          <a:p>
            <a:r>
              <a:rPr lang="en-US" sz="2800" dirty="0"/>
              <a:t>8</a:t>
            </a:r>
            <a:r>
              <a:rPr lang="en-US" sz="2800" dirty="0">
                <a:latin typeface="Alexandria"/>
              </a:rPr>
              <a:t>. </a:t>
            </a:r>
            <a:r>
              <a:rPr lang="en-US" sz="2800" dirty="0"/>
              <a:t>Case Study: Market Analysis for a Mixed-Use Development Project</a:t>
            </a:r>
            <a:endParaRPr lang="en-US" sz="2800" dirty="0">
              <a:latin typeface="Alexandria"/>
            </a:endParaRPr>
          </a:p>
        </p:txBody>
      </p:sp>
      <p:sp>
        <p:nvSpPr>
          <p:cNvPr id="6" name="Rectangle 5">
            <a:extLst>
              <a:ext uri="{FF2B5EF4-FFF2-40B4-BE49-F238E27FC236}">
                <a16:creationId xmlns:a16="http://schemas.microsoft.com/office/drawing/2014/main" id="{6B507483-C3FF-C2B5-F8AC-5502CD3DA0D9}"/>
              </a:ext>
            </a:extLst>
          </p:cNvPr>
          <p:cNvSpPr/>
          <p:nvPr/>
        </p:nvSpPr>
        <p:spPr>
          <a:xfrm>
            <a:off x="838200" y="2361369"/>
            <a:ext cx="10420534" cy="3170099"/>
          </a:xfrm>
          <a:prstGeom prst="rect">
            <a:avLst/>
          </a:prstGeom>
        </p:spPr>
        <p:txBody>
          <a:bodyPr wrap="square">
            <a:spAutoFit/>
          </a:bodyPr>
          <a:lstStyle/>
          <a:p>
            <a:r>
              <a:rPr lang="en-US" sz="2000" b="1" dirty="0">
                <a:latin typeface="Alexandria"/>
              </a:rPr>
              <a:t>Final Conclusion</a:t>
            </a:r>
          </a:p>
          <a:p>
            <a:r>
              <a:rPr lang="en-US" sz="2000" dirty="0">
                <a:latin typeface="Alexandria"/>
              </a:rPr>
              <a:t>The proposed residential project demonstrates </a:t>
            </a:r>
            <a:r>
              <a:rPr lang="en-US" sz="2000" b="1" dirty="0">
                <a:latin typeface="Alexandria"/>
              </a:rPr>
              <a:t>strong market potential and acceptable financial viability</a:t>
            </a:r>
            <a:r>
              <a:rPr lang="en-US" sz="2000" dirty="0">
                <a:latin typeface="Alexandria"/>
              </a:rPr>
              <a:t>. Demand fundamentals are solid, particularly in the mid-income segment, and current supply conditions provide a favorable entry opportunity.</a:t>
            </a:r>
          </a:p>
          <a:p>
            <a:r>
              <a:rPr lang="en-US" sz="2000" dirty="0">
                <a:latin typeface="Alexandria"/>
              </a:rPr>
              <a:t>While risks exist—particularly related to interest rates, construction costs, and future supply—they can be effectively mitigated through strategic planning, competitive pricing, and phased execution.</a:t>
            </a:r>
          </a:p>
          <a:p>
            <a:r>
              <a:rPr lang="en-US" sz="2000" b="1" dirty="0">
                <a:latin typeface="Alexandria"/>
              </a:rPr>
              <a:t>Final Recommendation:</a:t>
            </a:r>
          </a:p>
          <a:p>
            <a:br>
              <a:rPr lang="en-US" sz="2000" dirty="0">
                <a:latin typeface="Alexandria"/>
              </a:rPr>
            </a:br>
            <a:r>
              <a:rPr lang="en-US" sz="2000" dirty="0">
                <a:latin typeface="Alexandria"/>
              </a:rPr>
              <a:t>➡️ Proceed with development using a </a:t>
            </a:r>
            <a:r>
              <a:rPr lang="en-US" sz="2000" b="1" dirty="0">
                <a:latin typeface="Alexandria"/>
              </a:rPr>
              <a:t>phased, market-responsive strategy</a:t>
            </a:r>
            <a:r>
              <a:rPr lang="en-US" sz="2000" dirty="0">
                <a:latin typeface="Alexandria"/>
              </a:rPr>
              <a:t> to maximize returns and minimize risk.</a:t>
            </a:r>
          </a:p>
        </p:txBody>
      </p:sp>
      <p:sp>
        <p:nvSpPr>
          <p:cNvPr id="4" name="TextBox 2">
            <a:extLst>
              <a:ext uri="{FF2B5EF4-FFF2-40B4-BE49-F238E27FC236}">
                <a16:creationId xmlns:a16="http://schemas.microsoft.com/office/drawing/2014/main" id="{F05CD223-274C-BC3F-05D0-C514B98A2947}"/>
              </a:ext>
            </a:extLst>
          </p:cNvPr>
          <p:cNvSpPr txBox="1"/>
          <p:nvPr/>
        </p:nvSpPr>
        <p:spPr>
          <a:xfrm>
            <a:off x="7772399" y="1792594"/>
            <a:ext cx="3676669" cy="523220"/>
          </a:xfrm>
          <a:prstGeom prst="rect">
            <a:avLst/>
          </a:prstGeom>
          <a:solidFill>
            <a:schemeClr val="accent2">
              <a:lumMod val="20000"/>
              <a:lumOff val="80000"/>
            </a:schemeClr>
          </a:solidFill>
        </p:spPr>
        <p:txBody>
          <a:bodyPr wrap="square" rtlCol="0">
            <a:spAutoFit/>
          </a:bodyPr>
          <a:lstStyle/>
          <a:p>
            <a:pPr algn="ctr"/>
            <a:r>
              <a:rPr lang="en-US" sz="2800" dirty="0">
                <a:solidFill>
                  <a:srgbClr val="FF0000"/>
                </a:solidFill>
              </a:rPr>
              <a:t>Part 6: conclusion</a:t>
            </a:r>
          </a:p>
        </p:txBody>
      </p:sp>
    </p:spTree>
    <p:extLst>
      <p:ext uri="{BB962C8B-B14F-4D97-AF65-F5344CB8AC3E}">
        <p14:creationId xmlns:p14="http://schemas.microsoft.com/office/powerpoint/2010/main" val="6328271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9230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50428" y="1473883"/>
            <a:ext cx="4593974" cy="4661276"/>
          </a:xfrm>
          <a:prstGeom prst="rect">
            <a:avLst/>
          </a:prstGeom>
        </p:spPr>
        <p:txBody>
          <a:bodyPr wrap="square">
            <a:spAutoFit/>
          </a:bodyPr>
          <a:lstStyle/>
          <a:p>
            <a:pPr>
              <a:lnSpc>
                <a:spcPct val="150000"/>
              </a:lnSpc>
            </a:pPr>
            <a:r>
              <a:rPr lang="en-US" sz="2000" dirty="0"/>
              <a:t>A high-quality market analysis integrates multiple dimensions—including economic conditions, demographic trends, demand and supply dynamics, and competitive positioning—to provide a comprehensive understanding of the market. Equally important is the ability to apply appropriate analytical tools, evaluate data reliability, and recognize the limitations and assumptions underlying the analysis.</a:t>
            </a:r>
            <a:endParaRPr lang="en-US" sz="2000" dirty="0">
              <a:latin typeface="Alexandria"/>
            </a:endParaRPr>
          </a:p>
        </p:txBody>
      </p:sp>
      <p:sp>
        <p:nvSpPr>
          <p:cNvPr id="17" name="TextBox 16"/>
          <p:cNvSpPr txBox="1"/>
          <p:nvPr/>
        </p:nvSpPr>
        <p:spPr>
          <a:xfrm>
            <a:off x="1127299" y="96952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5">
            <a:extLst>
              <a:ext uri="{FF2B5EF4-FFF2-40B4-BE49-F238E27FC236}">
                <a16:creationId xmlns:a16="http://schemas.microsoft.com/office/drawing/2014/main" id="{2D70D25B-BDC2-9A6D-AC89-F9177F34F4DE}"/>
              </a:ext>
            </a:extLst>
          </p:cNvPr>
          <p:cNvSpPr/>
          <p:nvPr/>
        </p:nvSpPr>
        <p:spPr>
          <a:xfrm>
            <a:off x="6917578" y="3684555"/>
            <a:ext cx="4222539" cy="1015663"/>
          </a:xfrm>
          <a:prstGeom prst="rect">
            <a:avLst/>
          </a:prstGeom>
        </p:spPr>
        <p:txBody>
          <a:bodyPr wrap="square">
            <a:spAutoFit/>
          </a:bodyPr>
          <a:lstStyle/>
          <a:p>
            <a:pPr algn="ctr"/>
            <a:r>
              <a:rPr lang="en-US" sz="2000" b="1" dirty="0">
                <a:latin typeface="Alexandria"/>
              </a:rPr>
              <a:t>Exercise</a:t>
            </a:r>
          </a:p>
          <a:p>
            <a:pPr lvl="1"/>
            <a:r>
              <a:rPr lang="en-US" sz="2000" b="1" dirty="0">
                <a:solidFill>
                  <a:srgbClr val="00B0F0"/>
                </a:solidFill>
                <a:latin typeface="Alexandria" charset="0"/>
                <a:cs typeface="Alexandria" charset="0"/>
              </a:rPr>
              <a:t>Write market analysis report for proposed </a:t>
            </a:r>
            <a:r>
              <a:rPr lang="en-US" sz="2000" b="1" dirty="0">
                <a:latin typeface="Alexandria"/>
                <a:cs typeface="Alexandria" charset="0"/>
              </a:rPr>
              <a:t>project in your town?</a:t>
            </a:r>
            <a:endParaRPr lang="en-US" sz="1400" b="1" dirty="0">
              <a:latin typeface="Alexandria"/>
              <a:cs typeface="Alexandria" charset="0"/>
            </a:endParaRPr>
          </a:p>
        </p:txBody>
      </p:sp>
      <p:pic>
        <p:nvPicPr>
          <p:cNvPr id="5" name="عنصر نائب للصورة 4">
            <a:extLst>
              <a:ext uri="{FF2B5EF4-FFF2-40B4-BE49-F238E27FC236}">
                <a16:creationId xmlns:a16="http://schemas.microsoft.com/office/drawing/2014/main" id="{8277F295-B265-3543-CEA4-BE03D220E8F6}"/>
              </a:ext>
            </a:extLst>
          </p:cNvPr>
          <p:cNvPicPr>
            <a:picLocks noGrp="1" noChangeAspect="1"/>
          </p:cNvPicPr>
          <p:nvPr>
            <p:ph type="pic" sz="quarter" idx="10"/>
          </p:nvPr>
        </p:nvPicPr>
        <p:blipFill>
          <a:blip r:embed="rId3"/>
          <a:srcRect t="5100" b="5100"/>
          <a:stretch>
            <a:fillRect/>
          </a:stretch>
        </p:blipFill>
        <p:spPr>
          <a:prstGeom prst="rect">
            <a:avLst/>
          </a:prstGeom>
        </p:spPr>
      </p:pic>
    </p:spTree>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94C3F04B-C31B-4EA6-B7FF-C1F6F438DE73}"/>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69449</TotalTime>
  <Words>5106</Words>
  <Application>Microsoft Office PowerPoint</Application>
  <PresentationFormat>شاشة عريضة</PresentationFormat>
  <Paragraphs>970</Paragraphs>
  <Slides>60</Slides>
  <Notes>8</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60</vt:i4>
      </vt:variant>
    </vt:vector>
  </HeadingPairs>
  <TitlesOfParts>
    <vt:vector size="67"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486</cp:revision>
  <dcterms:created xsi:type="dcterms:W3CDTF">2023-04-29T09:08:00Z</dcterms:created>
  <dcterms:modified xsi:type="dcterms:W3CDTF">2026-04-01T10:55:19Z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