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6"/>
  </p:notesMasterIdLst>
  <p:sldIdLst>
    <p:sldId id="480" r:id="rId2"/>
    <p:sldId id="482" r:id="rId3"/>
    <p:sldId id="920" r:id="rId4"/>
    <p:sldId id="921" r:id="rId5"/>
    <p:sldId id="483" r:id="rId6"/>
    <p:sldId id="922" r:id="rId7"/>
    <p:sldId id="610" r:id="rId8"/>
    <p:sldId id="923" r:id="rId9"/>
    <p:sldId id="485" r:id="rId10"/>
    <p:sldId id="924" r:id="rId11"/>
    <p:sldId id="925" r:id="rId12"/>
    <p:sldId id="829" r:id="rId13"/>
    <p:sldId id="926" r:id="rId14"/>
    <p:sldId id="927" r:id="rId15"/>
    <p:sldId id="830" r:id="rId16"/>
    <p:sldId id="928" r:id="rId17"/>
    <p:sldId id="669" r:id="rId18"/>
    <p:sldId id="929" r:id="rId19"/>
    <p:sldId id="930" r:id="rId20"/>
    <p:sldId id="609" r:id="rId21"/>
    <p:sldId id="931" r:id="rId22"/>
    <p:sldId id="932" r:id="rId23"/>
    <p:sldId id="831" r:id="rId24"/>
    <p:sldId id="933" r:id="rId25"/>
    <p:sldId id="934" r:id="rId26"/>
    <p:sldId id="935" r:id="rId27"/>
    <p:sldId id="833" r:id="rId28"/>
    <p:sldId id="936" r:id="rId29"/>
    <p:sldId id="937" r:id="rId30"/>
    <p:sldId id="938" r:id="rId31"/>
    <p:sldId id="939" r:id="rId32"/>
    <p:sldId id="940" r:id="rId33"/>
    <p:sldId id="941" r:id="rId34"/>
    <p:sldId id="942" r:id="rId35"/>
    <p:sldId id="943" r:id="rId36"/>
    <p:sldId id="944" r:id="rId37"/>
    <p:sldId id="945" r:id="rId38"/>
    <p:sldId id="946" r:id="rId39"/>
    <p:sldId id="947" r:id="rId40"/>
    <p:sldId id="948" r:id="rId41"/>
    <p:sldId id="949" r:id="rId42"/>
    <p:sldId id="950" r:id="rId43"/>
    <p:sldId id="952" r:id="rId44"/>
    <p:sldId id="953" r:id="rId45"/>
    <p:sldId id="951" r:id="rId46"/>
    <p:sldId id="954" r:id="rId47"/>
    <p:sldId id="956" r:id="rId48"/>
    <p:sldId id="955" r:id="rId49"/>
    <p:sldId id="957" r:id="rId50"/>
    <p:sldId id="958" r:id="rId51"/>
    <p:sldId id="959" r:id="rId52"/>
    <p:sldId id="961" r:id="rId53"/>
    <p:sldId id="962" r:id="rId54"/>
    <p:sldId id="963" r:id="rId55"/>
    <p:sldId id="964" r:id="rId56"/>
    <p:sldId id="965" r:id="rId57"/>
    <p:sldId id="966" r:id="rId58"/>
    <p:sldId id="967" r:id="rId59"/>
    <p:sldId id="970" r:id="rId60"/>
    <p:sldId id="971" r:id="rId61"/>
    <p:sldId id="968" r:id="rId62"/>
    <p:sldId id="972" r:id="rId63"/>
    <p:sldId id="973" r:id="rId64"/>
    <p:sldId id="974" r:id="rId65"/>
    <p:sldId id="975" r:id="rId66"/>
    <p:sldId id="976" r:id="rId67"/>
    <p:sldId id="979" r:id="rId68"/>
    <p:sldId id="983" r:id="rId69"/>
    <p:sldId id="984" r:id="rId70"/>
    <p:sldId id="985" r:id="rId71"/>
    <p:sldId id="986" r:id="rId72"/>
    <p:sldId id="987" r:id="rId73"/>
    <p:sldId id="989" r:id="rId74"/>
    <p:sldId id="988" r:id="rId75"/>
    <p:sldId id="990" r:id="rId76"/>
    <p:sldId id="991" r:id="rId77"/>
    <p:sldId id="992" r:id="rId78"/>
    <p:sldId id="993" r:id="rId79"/>
    <p:sldId id="994" r:id="rId80"/>
    <p:sldId id="996" r:id="rId81"/>
    <p:sldId id="997" r:id="rId82"/>
    <p:sldId id="998" r:id="rId83"/>
    <p:sldId id="999" r:id="rId84"/>
    <p:sldId id="1000" r:id="rId85"/>
    <p:sldId id="1001" r:id="rId86"/>
    <p:sldId id="1002" r:id="rId87"/>
    <p:sldId id="1003" r:id="rId88"/>
    <p:sldId id="1004" r:id="rId89"/>
    <p:sldId id="1005" r:id="rId90"/>
    <p:sldId id="1006" r:id="rId91"/>
    <p:sldId id="1007" r:id="rId92"/>
    <p:sldId id="1008" r:id="rId93"/>
    <p:sldId id="1009" r:id="rId94"/>
    <p:sldId id="1010" r:id="rId95"/>
    <p:sldId id="1011" r:id="rId96"/>
    <p:sldId id="1012" r:id="rId97"/>
    <p:sldId id="1013" r:id="rId98"/>
    <p:sldId id="1014" r:id="rId99"/>
    <p:sldId id="1015" r:id="rId100"/>
    <p:sldId id="1016" r:id="rId101"/>
    <p:sldId id="1017" r:id="rId102"/>
    <p:sldId id="1019" r:id="rId103"/>
    <p:sldId id="1018" r:id="rId104"/>
    <p:sldId id="349" r:id="rId10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920"/>
            <p14:sldId id="921"/>
            <p14:sldId id="483"/>
            <p14:sldId id="922"/>
            <p14:sldId id="610"/>
            <p14:sldId id="923"/>
            <p14:sldId id="485"/>
            <p14:sldId id="924"/>
            <p14:sldId id="925"/>
            <p14:sldId id="829"/>
            <p14:sldId id="926"/>
            <p14:sldId id="927"/>
            <p14:sldId id="830"/>
            <p14:sldId id="928"/>
            <p14:sldId id="669"/>
            <p14:sldId id="929"/>
            <p14:sldId id="930"/>
            <p14:sldId id="609"/>
            <p14:sldId id="931"/>
            <p14:sldId id="932"/>
            <p14:sldId id="831"/>
            <p14:sldId id="933"/>
            <p14:sldId id="934"/>
            <p14:sldId id="935"/>
            <p14:sldId id="833"/>
            <p14:sldId id="936"/>
            <p14:sldId id="937"/>
            <p14:sldId id="938"/>
            <p14:sldId id="939"/>
            <p14:sldId id="940"/>
            <p14:sldId id="941"/>
            <p14:sldId id="942"/>
            <p14:sldId id="943"/>
            <p14:sldId id="944"/>
            <p14:sldId id="945"/>
            <p14:sldId id="946"/>
            <p14:sldId id="947"/>
            <p14:sldId id="948"/>
            <p14:sldId id="949"/>
            <p14:sldId id="950"/>
            <p14:sldId id="952"/>
            <p14:sldId id="953"/>
            <p14:sldId id="951"/>
            <p14:sldId id="954"/>
            <p14:sldId id="956"/>
            <p14:sldId id="955"/>
            <p14:sldId id="957"/>
            <p14:sldId id="958"/>
            <p14:sldId id="959"/>
            <p14:sldId id="961"/>
            <p14:sldId id="962"/>
            <p14:sldId id="963"/>
            <p14:sldId id="964"/>
            <p14:sldId id="965"/>
            <p14:sldId id="966"/>
            <p14:sldId id="967"/>
            <p14:sldId id="970"/>
            <p14:sldId id="971"/>
            <p14:sldId id="968"/>
            <p14:sldId id="972"/>
            <p14:sldId id="973"/>
            <p14:sldId id="974"/>
            <p14:sldId id="975"/>
            <p14:sldId id="976"/>
            <p14:sldId id="979"/>
            <p14:sldId id="983"/>
            <p14:sldId id="984"/>
            <p14:sldId id="985"/>
            <p14:sldId id="986"/>
            <p14:sldId id="987"/>
            <p14:sldId id="989"/>
            <p14:sldId id="988"/>
            <p14:sldId id="990"/>
            <p14:sldId id="991"/>
            <p14:sldId id="992"/>
            <p14:sldId id="993"/>
            <p14:sldId id="994"/>
            <p14:sldId id="996"/>
            <p14:sldId id="997"/>
            <p14:sldId id="998"/>
            <p14:sldId id="999"/>
            <p14:sldId id="1000"/>
            <p14:sldId id="1001"/>
            <p14:sldId id="1002"/>
            <p14:sldId id="1003"/>
            <p14:sldId id="1004"/>
            <p14:sldId id="1005"/>
            <p14:sldId id="1006"/>
            <p14:sldId id="1007"/>
            <p14:sldId id="1008"/>
            <p14:sldId id="1009"/>
            <p14:sldId id="1010"/>
            <p14:sldId id="1011"/>
            <p14:sldId id="1012"/>
            <p14:sldId id="1013"/>
            <p14:sldId id="1014"/>
            <p14:sldId id="1015"/>
            <p14:sldId id="1016"/>
            <p14:sldId id="1017"/>
            <p14:sldId id="1019"/>
            <p14:sldId id="101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4" d="100"/>
          <a:sy n="64" d="100"/>
        </p:scale>
        <p:origin x="95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07" Type="http://schemas.openxmlformats.org/officeDocument/2006/relationships/presProps" Target="presProps.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viewProps" Target="viewProps.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theme" Target="theme/theme1.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tableStyles" Target="tableStyles.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dirty="0"/>
          </a:p>
        </p:txBody>
      </p:sp>
    </p:spTree>
    <p:extLst>
      <p:ext uri="{BB962C8B-B14F-4D97-AF65-F5344CB8AC3E}">
        <p14:creationId xmlns:p14="http://schemas.microsoft.com/office/powerpoint/2010/main" val="36029277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dirty="0"/>
          </a:p>
        </p:txBody>
      </p:sp>
    </p:spTree>
    <p:extLst>
      <p:ext uri="{BB962C8B-B14F-4D97-AF65-F5344CB8AC3E}">
        <p14:creationId xmlns:p14="http://schemas.microsoft.com/office/powerpoint/2010/main" val="33529078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77</a:t>
            </a:fld>
            <a:endParaRPr lang="en-US"/>
          </a:p>
        </p:txBody>
      </p:sp>
    </p:spTree>
    <p:extLst>
      <p:ext uri="{BB962C8B-B14F-4D97-AF65-F5344CB8AC3E}">
        <p14:creationId xmlns:p14="http://schemas.microsoft.com/office/powerpoint/2010/main" val="36715313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78</a:t>
            </a:fld>
            <a:endParaRPr lang="en-US"/>
          </a:p>
        </p:txBody>
      </p:sp>
    </p:spTree>
    <p:extLst>
      <p:ext uri="{BB962C8B-B14F-4D97-AF65-F5344CB8AC3E}">
        <p14:creationId xmlns:p14="http://schemas.microsoft.com/office/powerpoint/2010/main" val="41438668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79</a:t>
            </a:fld>
            <a:endParaRPr lang="en-US"/>
          </a:p>
        </p:txBody>
      </p:sp>
    </p:spTree>
    <p:extLst>
      <p:ext uri="{BB962C8B-B14F-4D97-AF65-F5344CB8AC3E}">
        <p14:creationId xmlns:p14="http://schemas.microsoft.com/office/powerpoint/2010/main" val="18760251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80</a:t>
            </a:fld>
            <a:endParaRPr lang="en-US"/>
          </a:p>
        </p:txBody>
      </p:sp>
    </p:spTree>
    <p:extLst>
      <p:ext uri="{BB962C8B-B14F-4D97-AF65-F5344CB8AC3E}">
        <p14:creationId xmlns:p14="http://schemas.microsoft.com/office/powerpoint/2010/main" val="24525977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81</a:t>
            </a:fld>
            <a:endParaRPr lang="en-US"/>
          </a:p>
        </p:txBody>
      </p:sp>
    </p:spTree>
    <p:extLst>
      <p:ext uri="{BB962C8B-B14F-4D97-AF65-F5344CB8AC3E}">
        <p14:creationId xmlns:p14="http://schemas.microsoft.com/office/powerpoint/2010/main" val="22015484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82</a:t>
            </a:fld>
            <a:endParaRPr lang="en-US"/>
          </a:p>
        </p:txBody>
      </p:sp>
    </p:spTree>
    <p:extLst>
      <p:ext uri="{BB962C8B-B14F-4D97-AF65-F5344CB8AC3E}">
        <p14:creationId xmlns:p14="http://schemas.microsoft.com/office/powerpoint/2010/main" val="39075101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83</a:t>
            </a:fld>
            <a:endParaRPr lang="en-US"/>
          </a:p>
        </p:txBody>
      </p:sp>
    </p:spTree>
    <p:extLst>
      <p:ext uri="{BB962C8B-B14F-4D97-AF65-F5344CB8AC3E}">
        <p14:creationId xmlns:p14="http://schemas.microsoft.com/office/powerpoint/2010/main" val="39420111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84</a:t>
            </a:fld>
            <a:endParaRPr lang="en-US"/>
          </a:p>
        </p:txBody>
      </p:sp>
    </p:spTree>
    <p:extLst>
      <p:ext uri="{BB962C8B-B14F-4D97-AF65-F5344CB8AC3E}">
        <p14:creationId xmlns:p14="http://schemas.microsoft.com/office/powerpoint/2010/main" val="3217730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85</a:t>
            </a:fld>
            <a:endParaRPr lang="en-US"/>
          </a:p>
        </p:txBody>
      </p:sp>
    </p:spTree>
    <p:extLst>
      <p:ext uri="{BB962C8B-B14F-4D97-AF65-F5344CB8AC3E}">
        <p14:creationId xmlns:p14="http://schemas.microsoft.com/office/powerpoint/2010/main" val="23173395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86</a:t>
            </a:fld>
            <a:endParaRPr lang="en-US"/>
          </a:p>
        </p:txBody>
      </p:sp>
    </p:spTree>
    <p:extLst>
      <p:ext uri="{BB962C8B-B14F-4D97-AF65-F5344CB8AC3E}">
        <p14:creationId xmlns:p14="http://schemas.microsoft.com/office/powerpoint/2010/main" val="36317644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87</a:t>
            </a:fld>
            <a:endParaRPr lang="en-US"/>
          </a:p>
        </p:txBody>
      </p:sp>
    </p:spTree>
    <p:extLst>
      <p:ext uri="{BB962C8B-B14F-4D97-AF65-F5344CB8AC3E}">
        <p14:creationId xmlns:p14="http://schemas.microsoft.com/office/powerpoint/2010/main" val="22508858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88</a:t>
            </a:fld>
            <a:endParaRPr lang="en-US"/>
          </a:p>
        </p:txBody>
      </p:sp>
    </p:spTree>
    <p:extLst>
      <p:ext uri="{BB962C8B-B14F-4D97-AF65-F5344CB8AC3E}">
        <p14:creationId xmlns:p14="http://schemas.microsoft.com/office/powerpoint/2010/main" val="10300011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89</a:t>
            </a:fld>
            <a:endParaRPr lang="en-US"/>
          </a:p>
        </p:txBody>
      </p:sp>
    </p:spTree>
    <p:extLst>
      <p:ext uri="{BB962C8B-B14F-4D97-AF65-F5344CB8AC3E}">
        <p14:creationId xmlns:p14="http://schemas.microsoft.com/office/powerpoint/2010/main" val="25333870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91</a:t>
            </a:fld>
            <a:endParaRPr lang="en-US"/>
          </a:p>
        </p:txBody>
      </p:sp>
    </p:spTree>
    <p:extLst>
      <p:ext uri="{BB962C8B-B14F-4D97-AF65-F5344CB8AC3E}">
        <p14:creationId xmlns:p14="http://schemas.microsoft.com/office/powerpoint/2010/main" val="33838454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92</a:t>
            </a:fld>
            <a:endParaRPr lang="en-US"/>
          </a:p>
        </p:txBody>
      </p:sp>
    </p:spTree>
    <p:extLst>
      <p:ext uri="{BB962C8B-B14F-4D97-AF65-F5344CB8AC3E}">
        <p14:creationId xmlns:p14="http://schemas.microsoft.com/office/powerpoint/2010/main" val="12734853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93</a:t>
            </a:fld>
            <a:endParaRPr lang="en-US"/>
          </a:p>
        </p:txBody>
      </p:sp>
    </p:spTree>
    <p:extLst>
      <p:ext uri="{BB962C8B-B14F-4D97-AF65-F5344CB8AC3E}">
        <p14:creationId xmlns:p14="http://schemas.microsoft.com/office/powerpoint/2010/main" val="41658723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94</a:t>
            </a:fld>
            <a:endParaRPr lang="en-US"/>
          </a:p>
        </p:txBody>
      </p:sp>
    </p:spTree>
    <p:extLst>
      <p:ext uri="{BB962C8B-B14F-4D97-AF65-F5344CB8AC3E}">
        <p14:creationId xmlns:p14="http://schemas.microsoft.com/office/powerpoint/2010/main" val="13340437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95</a:t>
            </a:fld>
            <a:endParaRPr lang="en-US"/>
          </a:p>
        </p:txBody>
      </p:sp>
    </p:spTree>
    <p:extLst>
      <p:ext uri="{BB962C8B-B14F-4D97-AF65-F5344CB8AC3E}">
        <p14:creationId xmlns:p14="http://schemas.microsoft.com/office/powerpoint/2010/main" val="144053621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96</a:t>
            </a:fld>
            <a:endParaRPr lang="en-US"/>
          </a:p>
        </p:txBody>
      </p:sp>
    </p:spTree>
    <p:extLst>
      <p:ext uri="{BB962C8B-B14F-4D97-AF65-F5344CB8AC3E}">
        <p14:creationId xmlns:p14="http://schemas.microsoft.com/office/powerpoint/2010/main" val="299211041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97</a:t>
            </a:fld>
            <a:endParaRPr lang="en-US"/>
          </a:p>
        </p:txBody>
      </p:sp>
    </p:spTree>
    <p:extLst>
      <p:ext uri="{BB962C8B-B14F-4D97-AF65-F5344CB8AC3E}">
        <p14:creationId xmlns:p14="http://schemas.microsoft.com/office/powerpoint/2010/main" val="277045691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99</a:t>
            </a:fld>
            <a:endParaRPr lang="en-US"/>
          </a:p>
        </p:txBody>
      </p:sp>
    </p:spTree>
    <p:extLst>
      <p:ext uri="{BB962C8B-B14F-4D97-AF65-F5344CB8AC3E}">
        <p14:creationId xmlns:p14="http://schemas.microsoft.com/office/powerpoint/2010/main" val="32949719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100</a:t>
            </a:fld>
            <a:endParaRPr lang="en-US"/>
          </a:p>
        </p:txBody>
      </p:sp>
    </p:spTree>
    <p:extLst>
      <p:ext uri="{BB962C8B-B14F-4D97-AF65-F5344CB8AC3E}">
        <p14:creationId xmlns:p14="http://schemas.microsoft.com/office/powerpoint/2010/main" val="74880948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101</a:t>
            </a:fld>
            <a:endParaRPr lang="en-US"/>
          </a:p>
        </p:txBody>
      </p:sp>
    </p:spTree>
    <p:extLst>
      <p:ext uri="{BB962C8B-B14F-4D97-AF65-F5344CB8AC3E}">
        <p14:creationId xmlns:p14="http://schemas.microsoft.com/office/powerpoint/2010/main" val="207180878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102</a:t>
            </a:fld>
            <a:endParaRPr lang="en-US"/>
          </a:p>
        </p:txBody>
      </p:sp>
    </p:spTree>
    <p:extLst>
      <p:ext uri="{BB962C8B-B14F-4D97-AF65-F5344CB8AC3E}">
        <p14:creationId xmlns:p14="http://schemas.microsoft.com/office/powerpoint/2010/main" val="298129092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104</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92120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12/1/2023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6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61.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13.xml"/></Relationships>
</file>

<file path=ppt/slides/_rels/slide6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6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64.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13.xml"/></Relationships>
</file>

<file path=ppt/slides/_rels/slide65.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13.xml"/></Relationships>
</file>

<file path=ppt/slides/_rels/slide66.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13.xml"/></Relationships>
</file>

<file path=ppt/slides/_rels/slide6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6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6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7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7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7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7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7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7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7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7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7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8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8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8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8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8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8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8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8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8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90.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13.xml"/></Relationships>
</file>

<file path=ppt/slides/_rels/slide9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9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9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9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9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9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9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98.x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slideLayout" Target="../slideLayouts/slideLayout13.xml"/></Relationships>
</file>

<file path=ppt/slides/_rels/slide9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10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10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10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103.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Layout" Target="../slideLayouts/slideLayout13.xml"/></Relationships>
</file>

<file path=ppt/slides/_rels/slide104.xml.rels><?xml version="1.0" encoding="UTF-8" standalone="yes"?>
<Relationships xmlns="http://schemas.openxmlformats.org/package/2006/relationships"><Relationship Id="rId8" Type="http://schemas.openxmlformats.org/officeDocument/2006/relationships/image" Target="../media/image26.jpg"/><Relationship Id="rId3" Type="http://schemas.openxmlformats.org/officeDocument/2006/relationships/image" Target="../media/image22.png"/><Relationship Id="rId7"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14.xml"/><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200343" y="-525508"/>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830997"/>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Associate Professor: Ahmed Rageh Ismail</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9</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912703" cy="1015663"/>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ENT 636</a:t>
            </a:r>
          </a:p>
          <a:p>
            <a:r>
              <a:rPr lang="en-US" sz="2000" dirty="0">
                <a:solidFill>
                  <a:schemeClr val="bg1"/>
                </a:solidFill>
                <a:latin typeface="Times New Roman" panose="02020603050405020304" pitchFamily="18" charset="0"/>
                <a:cs typeface="Times New Roman" panose="02020603050405020304" pitchFamily="18" charset="0"/>
              </a:rPr>
              <a:t>Research Project</a:t>
            </a:r>
          </a:p>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53720" y="1572071"/>
            <a:ext cx="6989414"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Analyzing data qualitatively</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8175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Learning outcomes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5600" y="2095159"/>
            <a:ext cx="10812720" cy="4154984"/>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By the end of this chapter you should:</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 understand the diversity of qualitative data and the interactive nature of qualitative analysis;</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 identify the key aspects to consider when choosing a qualitative analysis technique and the main issues when preparing your qualitative data for analysis including using computer-aided qualitative data analysis software (CAQDAS);</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 transcribe a recorded interview or notes of an interview or observation and create a data file for analysis by computer;</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5097244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8175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Learning outcomes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5600" y="2095159"/>
            <a:ext cx="10812720" cy="3416320"/>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 choose from different analytical aids to help you to analyze your qualitative data, including keeping a reflective or reflexive journal;</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 select an appropriate analytical technique or combination of techniques for your research project to undertake qualitative data analysis;</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 identify the common functions of CAQDAS and describe the issues associated with its use.</a:t>
            </a:r>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149951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874E83A-5558-ECC6-EABF-4C6FF59B85FA}"/>
              </a:ext>
            </a:extLst>
          </p:cNvPr>
          <p:cNvPicPr>
            <a:picLocks noChangeAspect="1"/>
          </p:cNvPicPr>
          <p:nvPr/>
        </p:nvPicPr>
        <p:blipFill>
          <a:blip r:embed="rId2"/>
          <a:stretch>
            <a:fillRect/>
          </a:stretch>
        </p:blipFill>
        <p:spPr>
          <a:xfrm>
            <a:off x="2338467" y="65062"/>
            <a:ext cx="7555042" cy="6763662"/>
          </a:xfrm>
          <a:prstGeom prst="rect">
            <a:avLst/>
          </a:prstGeom>
        </p:spPr>
      </p:pic>
    </p:spTree>
    <p:extLst>
      <p:ext uri="{BB962C8B-B14F-4D97-AF65-F5344CB8AC3E}">
        <p14:creationId xmlns:p14="http://schemas.microsoft.com/office/powerpoint/2010/main" val="41495594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554379"/>
            <a:ext cx="6817580" cy="1384995"/>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 diversity of qualitative data, their</a:t>
            </a:r>
          </a:p>
          <a:p>
            <a:r>
              <a:rPr lang="en-US" sz="2800" b="1" dirty="0">
                <a:solidFill>
                  <a:schemeClr val="bg1"/>
                </a:solidFill>
                <a:latin typeface="Times New Roman" panose="02020603050405020304" pitchFamily="18" charset="0"/>
                <a:cs typeface="Times New Roman" panose="02020603050405020304" pitchFamily="18" charset="0"/>
              </a:rPr>
              <a:t>implications for analysis and the interactive</a:t>
            </a:r>
          </a:p>
          <a:p>
            <a:r>
              <a:rPr lang="en-US" sz="2800" b="1" dirty="0">
                <a:solidFill>
                  <a:schemeClr val="bg1"/>
                </a:solidFill>
                <a:latin typeface="Times New Roman" panose="02020603050405020304" pitchFamily="18" charset="0"/>
                <a:cs typeface="Times New Roman" panose="02020603050405020304" pitchFamily="18" charset="0"/>
              </a:rPr>
              <a:t>nature of this process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2125385"/>
            <a:ext cx="10541000" cy="4154984"/>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Diversity and analytical implications of qualitative data</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Qualitative data are derived from spoken words (verbal data), written, typed or printed words (textual data) and still or moving visual images (visual data). </a:t>
            </a:r>
            <a:r>
              <a:rPr lang="en-US" sz="2400" b="1" dirty="0">
                <a:solidFill>
                  <a:srgbClr val="2D3956"/>
                </a:solidFill>
                <a:latin typeface="Times New Roman" panose="02020603050405020304" pitchFamily="18" charset="0"/>
                <a:cs typeface="Times New Roman" panose="02020603050405020304" pitchFamily="18" charset="0"/>
              </a:rPr>
              <a:t>Verbal</a:t>
            </a:r>
            <a:r>
              <a:rPr lang="en-US" sz="2400" dirty="0">
                <a:solidFill>
                  <a:srgbClr val="2D3956"/>
                </a:solidFill>
                <a:latin typeface="Times New Roman" panose="02020603050405020304" pitchFamily="18" charset="0"/>
                <a:cs typeface="Times New Roman" panose="02020603050405020304" pitchFamily="18" charset="0"/>
              </a:rPr>
              <a:t> </a:t>
            </a:r>
            <a:r>
              <a:rPr lang="en-US" sz="2400" b="1" dirty="0">
                <a:solidFill>
                  <a:srgbClr val="2D3956"/>
                </a:solidFill>
                <a:latin typeface="Times New Roman" panose="02020603050405020304" pitchFamily="18" charset="0"/>
                <a:cs typeface="Times New Roman" panose="02020603050405020304" pitchFamily="18" charset="0"/>
              </a:rPr>
              <a:t>data</a:t>
            </a:r>
            <a:r>
              <a:rPr lang="en-US" sz="2400" dirty="0">
                <a:solidFill>
                  <a:srgbClr val="2D3956"/>
                </a:solidFill>
                <a:latin typeface="Times New Roman" panose="02020603050405020304" pitchFamily="18" charset="0"/>
                <a:cs typeface="Times New Roman" panose="02020603050405020304" pitchFamily="18" charset="0"/>
              </a:rPr>
              <a:t> are collected in the form of extended speech, which are passages of spoken words.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These may be audio recorded or derived from existing audio or audio-visual sources. These data are likely to be transcribed and turned into text but may still be classified as verbal data if they maintain their structural integrity as a verbatim account.</a:t>
            </a:r>
          </a:p>
          <a:p>
            <a:endParaRPr lang="en-US" sz="2400" b="1"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6582379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554379"/>
            <a:ext cx="6817580" cy="1384995"/>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 diversity of qualitative data, their</a:t>
            </a:r>
          </a:p>
          <a:p>
            <a:r>
              <a:rPr lang="en-US" sz="2800" b="1" dirty="0">
                <a:solidFill>
                  <a:schemeClr val="bg1"/>
                </a:solidFill>
                <a:latin typeface="Times New Roman" panose="02020603050405020304" pitchFamily="18" charset="0"/>
                <a:cs typeface="Times New Roman" panose="02020603050405020304" pitchFamily="18" charset="0"/>
              </a:rPr>
              <a:t>implications for analysis and the interactive</a:t>
            </a:r>
          </a:p>
          <a:p>
            <a:r>
              <a:rPr lang="en-US" sz="2800" b="1" dirty="0">
                <a:solidFill>
                  <a:schemeClr val="bg1"/>
                </a:solidFill>
                <a:latin typeface="Times New Roman" panose="02020603050405020304" pitchFamily="18" charset="0"/>
                <a:cs typeface="Times New Roman" panose="02020603050405020304" pitchFamily="18" charset="0"/>
              </a:rPr>
              <a:t>nature of this process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2125385"/>
            <a:ext cx="10541000" cy="2308324"/>
          </a:xfrm>
          <a:prstGeom prst="rect">
            <a:avLst/>
          </a:prstGeom>
          <a:noFill/>
        </p:spPr>
        <p:txBody>
          <a:bodyPr wrap="square" rtlCol="0">
            <a:spAutoFit/>
          </a:bodyPr>
          <a:lstStyle/>
          <a:p>
            <a:endParaRPr lang="en-US" sz="2400" b="1" dirty="0">
              <a:solidFill>
                <a:srgbClr val="2D3956"/>
              </a:solidFill>
              <a:latin typeface="Times New Roman" panose="02020603050405020304" pitchFamily="18" charset="0"/>
              <a:cs typeface="Times New Roman" panose="02020603050405020304" pitchFamily="18" charset="0"/>
            </a:endParaRPr>
          </a:p>
          <a:p>
            <a:r>
              <a:rPr lang="en-US" sz="2400" b="1" dirty="0">
                <a:solidFill>
                  <a:srgbClr val="2D3956"/>
                </a:solidFill>
                <a:latin typeface="Times New Roman" panose="02020603050405020304" pitchFamily="18" charset="0"/>
                <a:cs typeface="Times New Roman" panose="02020603050405020304" pitchFamily="18" charset="0"/>
              </a:rPr>
              <a:t>Textual</a:t>
            </a:r>
            <a:r>
              <a:rPr lang="en-US" sz="2400" dirty="0">
                <a:solidFill>
                  <a:srgbClr val="2D3956"/>
                </a:solidFill>
                <a:latin typeface="Times New Roman" panose="02020603050405020304" pitchFamily="18" charset="0"/>
                <a:cs typeface="Times New Roman" panose="02020603050405020304" pitchFamily="18" charset="0"/>
              </a:rPr>
              <a:t> </a:t>
            </a:r>
            <a:r>
              <a:rPr lang="en-US" sz="2400" b="1" dirty="0">
                <a:solidFill>
                  <a:srgbClr val="2D3956"/>
                </a:solidFill>
                <a:latin typeface="Times New Roman" panose="02020603050405020304" pitchFamily="18" charset="0"/>
                <a:cs typeface="Times New Roman" panose="02020603050405020304" pitchFamily="18" charset="0"/>
              </a:rPr>
              <a:t>data</a:t>
            </a:r>
            <a:r>
              <a:rPr lang="en-US" sz="2400" dirty="0">
                <a:solidFill>
                  <a:srgbClr val="2D3956"/>
                </a:solidFill>
                <a:latin typeface="Times New Roman" panose="02020603050405020304" pitchFamily="18" charset="0"/>
                <a:cs typeface="Times New Roman" panose="02020603050405020304" pitchFamily="18" charset="0"/>
              </a:rPr>
              <a:t> are collected as notes from interviews or observations, as written diaries and participant accounts, or derived from documents.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b="1" dirty="0">
                <a:solidFill>
                  <a:srgbClr val="2D3956"/>
                </a:solidFill>
                <a:latin typeface="Times New Roman" panose="02020603050405020304" pitchFamily="18" charset="0"/>
                <a:cs typeface="Times New Roman" panose="02020603050405020304" pitchFamily="18" charset="0"/>
              </a:rPr>
              <a:t>Visual</a:t>
            </a:r>
            <a:r>
              <a:rPr lang="en-US" sz="2400" dirty="0">
                <a:solidFill>
                  <a:srgbClr val="2D3956"/>
                </a:solidFill>
                <a:latin typeface="Times New Roman" panose="02020603050405020304" pitchFamily="18" charset="0"/>
                <a:cs typeface="Times New Roman" panose="02020603050405020304" pitchFamily="18" charset="0"/>
              </a:rPr>
              <a:t> </a:t>
            </a:r>
            <a:r>
              <a:rPr lang="en-US" sz="2400" b="1" dirty="0">
                <a:solidFill>
                  <a:srgbClr val="2D3956"/>
                </a:solidFill>
                <a:latin typeface="Times New Roman" panose="02020603050405020304" pitchFamily="18" charset="0"/>
                <a:cs typeface="Times New Roman" panose="02020603050405020304" pitchFamily="18" charset="0"/>
              </a:rPr>
              <a:t>data</a:t>
            </a:r>
            <a:r>
              <a:rPr lang="en-US" sz="2400" dirty="0">
                <a:solidFill>
                  <a:srgbClr val="2D3956"/>
                </a:solidFill>
                <a:latin typeface="Times New Roman" panose="02020603050405020304" pitchFamily="18" charset="0"/>
                <a:cs typeface="Times New Roman" panose="02020603050405020304" pitchFamily="18" charset="0"/>
              </a:rPr>
              <a:t> may be created or found in many forms including drawings, digital images and video. </a:t>
            </a:r>
            <a:endParaRPr lang="en-US" sz="2400" b="1"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6636164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40516"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 interactive nature of qualitative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021731"/>
            <a:ext cx="10541000" cy="3785652"/>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Data collection and data analysis are an interrelated and interactive set of processes in qualitative research. Analysis is undertaken during the collection of data as well as after it. This analysis helps to shape the direction of data collection, especially where you are following a more inductive or grounded approach.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Research propositions that emerge from your data in an inductive approach or those you commenced with at the start of your data collection in a deductive approach will be tested as you compare them with the data in your study. The key point here is the relative flexibility that this type of process permits you.</a:t>
            </a:r>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02176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40516"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 interactive nature of qualitative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021731"/>
            <a:ext cx="10541000" cy="4154984"/>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The interactive nature of data collection and analysis allows you to recognize important themes, patterns and relationships during data collection: in other words, to allow these to emerge from the process of data collection and analysis.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As part of this you are likely to have to re-categorize and re-code your existing data to see whether emergent themes, patterns and relationships are present in the cases where you have already collected data.</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You will also be able to adjust your future data collection to see whether related data exist in cases where you intend to conduct your research..</a:t>
            </a:r>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1057719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954107"/>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Key aspects to consider when choosing a</a:t>
            </a:r>
          </a:p>
          <a:p>
            <a:r>
              <a:rPr lang="en-US" sz="2800" b="1" dirty="0">
                <a:solidFill>
                  <a:schemeClr val="bg1"/>
                </a:solidFill>
                <a:latin typeface="Times New Roman" panose="02020603050405020304" pitchFamily="18" charset="0"/>
                <a:cs typeface="Times New Roman" panose="02020603050405020304" pitchFamily="18" charset="0"/>
              </a:rPr>
              <a:t>qualitative analysis technique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039262"/>
            <a:ext cx="10541000" cy="4154984"/>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Choosing a qualitative analysis technique can be confusing. Choice in qualitative analysis is not necessarily between a ‘right’ and ‘wrong’ technique. Some forms of qualitative analysis are not exclusive; in other words, you may have to choose between alternative ways to analyze your qualitative data, making this choice uncertain and possibly confusing.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Choice in qualitative analysis may also mean choosing two or more complementary ways to analyze your qualitative data, so that you gain more insights from your data than you would from using a single analytical technique. To achieve this you need to understand the nature of different techniques to be able to choose those which offer the possibility of complementary insights.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811781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954107"/>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Key aspects to consider when choosing a</a:t>
            </a:r>
          </a:p>
          <a:p>
            <a:r>
              <a:rPr lang="en-US" sz="2800" b="1" dirty="0">
                <a:solidFill>
                  <a:schemeClr val="bg1"/>
                </a:solidFill>
                <a:latin typeface="Times New Roman" panose="02020603050405020304" pitchFamily="18" charset="0"/>
                <a:cs typeface="Times New Roman" panose="02020603050405020304" pitchFamily="18" charset="0"/>
              </a:rPr>
              <a:t>qualitative analysis technique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039262"/>
            <a:ext cx="10541000" cy="3416320"/>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There are key aspects of different qualitative analysis techniques to help you to choose an appropriate technique, or combination of techniques that. These aspects relate to:</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 the methodological and philosophical basis of the research;</a:t>
            </a:r>
          </a:p>
          <a:p>
            <a:r>
              <a:rPr lang="en-US" sz="2400" dirty="0">
                <a:solidFill>
                  <a:srgbClr val="2D3956"/>
                </a:solidFill>
                <a:latin typeface="Times New Roman" panose="02020603050405020304" pitchFamily="18" charset="0"/>
                <a:cs typeface="Times New Roman" panose="02020603050405020304" pitchFamily="18" charset="0"/>
              </a:rPr>
              <a:t>• the approach to theory development used in the research;</a:t>
            </a:r>
          </a:p>
          <a:p>
            <a:r>
              <a:rPr lang="en-US" sz="2400" dirty="0">
                <a:solidFill>
                  <a:srgbClr val="2D3956"/>
                </a:solidFill>
                <a:latin typeface="Times New Roman" panose="02020603050405020304" pitchFamily="18" charset="0"/>
                <a:cs typeface="Times New Roman" panose="02020603050405020304" pitchFamily="18" charset="0"/>
              </a:rPr>
              <a:t>• the analytical approach used in the technique.</a:t>
            </a:r>
          </a:p>
          <a:p>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153088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9C936AB-669E-2B6E-3874-E2909833AFA1}"/>
              </a:ext>
            </a:extLst>
          </p:cNvPr>
          <p:cNvPicPr>
            <a:picLocks noChangeAspect="1"/>
          </p:cNvPicPr>
          <p:nvPr/>
        </p:nvPicPr>
        <p:blipFill>
          <a:blip r:embed="rId2"/>
          <a:stretch>
            <a:fillRect/>
          </a:stretch>
        </p:blipFill>
        <p:spPr>
          <a:xfrm>
            <a:off x="1169233" y="373854"/>
            <a:ext cx="10028419" cy="6218742"/>
          </a:xfrm>
          <a:prstGeom prst="rect">
            <a:avLst/>
          </a:prstGeom>
        </p:spPr>
      </p:pic>
    </p:spTree>
    <p:extLst>
      <p:ext uri="{BB962C8B-B14F-4D97-AF65-F5344CB8AC3E}">
        <p14:creationId xmlns:p14="http://schemas.microsoft.com/office/powerpoint/2010/main" val="4656081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954107"/>
          </a:xfrm>
          <a:prstGeom prst="rect">
            <a:avLst/>
          </a:prstGeom>
          <a:noFill/>
        </p:spPr>
        <p:txBody>
          <a:bodyPr wrap="square" rtlCol="0">
            <a:spAutoFit/>
          </a:bodyPr>
          <a:lstStyle/>
          <a:p>
            <a:r>
              <a:rPr lang="en-US" sz="2800" b="1">
                <a:solidFill>
                  <a:schemeClr val="bg1"/>
                </a:solidFill>
                <a:latin typeface="Times New Roman" panose="02020603050405020304" pitchFamily="18" charset="0"/>
                <a:cs typeface="Times New Roman" panose="02020603050405020304" pitchFamily="18" charset="0"/>
              </a:rPr>
              <a:t>The methodological and philosophical basis of the</a:t>
            </a:r>
          </a:p>
          <a:p>
            <a:r>
              <a:rPr lang="en-US" sz="2800" b="1">
                <a:solidFill>
                  <a:schemeClr val="bg1"/>
                </a:solidFill>
                <a:latin typeface="Times New Roman" panose="02020603050405020304" pitchFamily="18" charset="0"/>
                <a:cs typeface="Times New Roman" panose="02020603050405020304" pitchFamily="18" charset="0"/>
              </a:rPr>
              <a:t>research</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039262"/>
            <a:ext cx="10541000" cy="3785652"/>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Some qualitative research strategies are associated with a specific or prescriptive methodology.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Grounded Theory has a specific methodology. In order to use Grounded Theory Method you would need to follow each of the elements associated with this approach.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While the specific or prescriptive nature of this type of methodological approach may sometimes be portrayed as rigid, it provides you with a clear set of guidelines for your entire research project including the analytical technique.</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016189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954107"/>
          </a:xfrm>
          <a:prstGeom prst="rect">
            <a:avLst/>
          </a:prstGeom>
          <a:noFill/>
        </p:spPr>
        <p:txBody>
          <a:bodyPr wrap="square" rtlCol="0">
            <a:spAutoFit/>
          </a:bodyPr>
          <a:lstStyle/>
          <a:p>
            <a:r>
              <a:rPr lang="en-US" sz="2800" b="1">
                <a:solidFill>
                  <a:schemeClr val="bg1"/>
                </a:solidFill>
                <a:latin typeface="Times New Roman" panose="02020603050405020304" pitchFamily="18" charset="0"/>
                <a:cs typeface="Times New Roman" panose="02020603050405020304" pitchFamily="18" charset="0"/>
              </a:rPr>
              <a:t>The methodological and philosophical basis of the</a:t>
            </a:r>
          </a:p>
          <a:p>
            <a:r>
              <a:rPr lang="en-US" sz="2800" b="1">
                <a:solidFill>
                  <a:schemeClr val="bg1"/>
                </a:solidFill>
                <a:latin typeface="Times New Roman" panose="02020603050405020304" pitchFamily="18" charset="0"/>
                <a:cs typeface="Times New Roman" panose="02020603050405020304" pitchFamily="18" charset="0"/>
              </a:rPr>
              <a:t>research</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039262"/>
            <a:ext cx="10541000" cy="3785652"/>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You need to choose an analytical technique that is appropriate for his research philosophy and strategy.</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In doing this you will also be choosing an analytical technique that is appropriate for the nature of the data you collect. Where, for example, you use an interpretivist philosophy, it will be important to ensure that your choice of analytical technique(s) is compatible with this research philosophy.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In this example, you would need to allow the voices of your participants to emerge through your analysis, probably by including participant quotations.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95388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9103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954107"/>
          </a:xfrm>
          <a:prstGeom prst="rect">
            <a:avLst/>
          </a:prstGeom>
          <a:noFill/>
        </p:spPr>
        <p:txBody>
          <a:bodyPr wrap="square" rtlCol="0">
            <a:spAutoFit/>
          </a:bodyPr>
          <a:lstStyle/>
          <a:p>
            <a:r>
              <a:rPr lang="en-US" sz="2800" b="1">
                <a:solidFill>
                  <a:schemeClr val="bg1"/>
                </a:solidFill>
                <a:latin typeface="Times New Roman" panose="02020603050405020304" pitchFamily="18" charset="0"/>
                <a:cs typeface="Times New Roman" panose="02020603050405020304" pitchFamily="18" charset="0"/>
              </a:rPr>
              <a:t>The methodological and philosophical basis of the</a:t>
            </a:r>
          </a:p>
          <a:p>
            <a:r>
              <a:rPr lang="en-US" sz="2800" b="1">
                <a:solidFill>
                  <a:schemeClr val="bg1"/>
                </a:solidFill>
                <a:latin typeface="Times New Roman" panose="02020603050405020304" pitchFamily="18" charset="0"/>
                <a:cs typeface="Times New Roman" panose="02020603050405020304" pitchFamily="18" charset="0"/>
              </a:rPr>
              <a:t>research</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039262"/>
            <a:ext cx="10541000" cy="3046988"/>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An analytical technique concentrating on condensing participants' data to display them in a highly reduced and summarized form would be unlikely to be suitable for interpretivist research.</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You therefore need to ensure that your choice of analytical technique is suitable for and sympathetic to your research philosophy as well as your methodology.</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341416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954107"/>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 approach to theory development used</a:t>
            </a:r>
          </a:p>
          <a:p>
            <a:r>
              <a:rPr lang="en-US" sz="2800" b="1" dirty="0">
                <a:solidFill>
                  <a:schemeClr val="bg1"/>
                </a:solidFill>
                <a:latin typeface="Times New Roman" panose="02020603050405020304" pitchFamily="18" charset="0"/>
                <a:cs typeface="Times New Roman" panose="02020603050405020304" pitchFamily="18" charset="0"/>
              </a:rPr>
              <a:t>in the research</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039262"/>
            <a:ext cx="10541000" cy="4524315"/>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Theory is developed using either deductive, inductive or abductive reasoning.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Where you commence your research project using a deductive approach you will</a:t>
            </a:r>
          </a:p>
          <a:p>
            <a:r>
              <a:rPr lang="en-US" sz="2400" dirty="0">
                <a:solidFill>
                  <a:srgbClr val="2D3956"/>
                </a:solidFill>
                <a:latin typeface="Times New Roman" panose="02020603050405020304" pitchFamily="18" charset="0"/>
                <a:cs typeface="Times New Roman" panose="02020603050405020304" pitchFamily="18" charset="0"/>
              </a:rPr>
              <a:t>use existing theory to shape the qualitative research process and aspects of data analysis.</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Where you commence your research project using an inductive approach you will seek to build a theory that is grounded in your data.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Subsequently if, based on a surprising fact, you collect additional data to revise or modify an existing theory you would be using an abductive approach. </a:t>
            </a:r>
          </a:p>
          <a:p>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024556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954107"/>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 approach to theory development used</a:t>
            </a:r>
          </a:p>
          <a:p>
            <a:r>
              <a:rPr lang="en-US" sz="2800" b="1" dirty="0">
                <a:solidFill>
                  <a:schemeClr val="bg1"/>
                </a:solidFill>
                <a:latin typeface="Times New Roman" panose="02020603050405020304" pitchFamily="18" charset="0"/>
                <a:cs typeface="Times New Roman" panose="02020603050405020304" pitchFamily="18" charset="0"/>
              </a:rPr>
              <a:t>in the research</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039262"/>
            <a:ext cx="10541000" cy="3046988"/>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Some qualitative analysis techniques that will be discussed later are specifically associated with either a deductive or inductive approach, while others may be used more flexibly and pragmatically so that they are suitable for either</a:t>
            </a:r>
          </a:p>
          <a:p>
            <a:r>
              <a:rPr lang="en-US" sz="2400" dirty="0">
                <a:solidFill>
                  <a:srgbClr val="2D3956"/>
                </a:solidFill>
                <a:latin typeface="Times New Roman" panose="02020603050405020304" pitchFamily="18" charset="0"/>
                <a:cs typeface="Times New Roman" panose="02020603050405020304" pitchFamily="18" charset="0"/>
              </a:rPr>
              <a:t>approach.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In this way, these theoretically flexible techniques work equally well regardless</a:t>
            </a:r>
          </a:p>
          <a:p>
            <a:r>
              <a:rPr lang="en-US" sz="2400" dirty="0">
                <a:solidFill>
                  <a:srgbClr val="2D3956"/>
                </a:solidFill>
                <a:latin typeface="Times New Roman" panose="02020603050405020304" pitchFamily="18" charset="0"/>
                <a:cs typeface="Times New Roman" panose="02020603050405020304" pitchFamily="18" charset="0"/>
              </a:rPr>
              <a:t>of your approach to theory development.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1980675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995176"/>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 analytical approach used in the technique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110872"/>
            <a:ext cx="10541000" cy="2677656"/>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In this sub-section two aspects of qualitative analysis that distinguish analytical</a:t>
            </a:r>
          </a:p>
          <a:p>
            <a:r>
              <a:rPr lang="en-US" sz="2400" dirty="0">
                <a:solidFill>
                  <a:srgbClr val="2D3956"/>
                </a:solidFill>
                <a:latin typeface="Times New Roman" panose="02020603050405020304" pitchFamily="18" charset="0"/>
                <a:cs typeface="Times New Roman" panose="02020603050405020304" pitchFamily="18" charset="0"/>
              </a:rPr>
              <a:t>techniques are considered. These relate to:</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 data fragmentation and reduction versus maintaining data integrity;</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 analytical focus..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7043779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995176"/>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 analytical approach used in the technique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110872"/>
            <a:ext cx="10541000" cy="4154984"/>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Data fragmentation and reduction versus maintaining data integrity</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In qualitative data analysis, it is generally accepted that in order to analyze large amounts of non-standardized data it is necessary to fragment these data by coding and reorganizing them into analytical categories. This process often involves simplifying or reducing qualitative data by summarizing their meanings to be able to comprehend them and undertake further analysis.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Analytical techniques that fragment and sometimes reduce data to analyze them includes Thematic Analysis, Template Analysis, Grounded Theory Method and Data</a:t>
            </a:r>
          </a:p>
          <a:p>
            <a:r>
              <a:rPr lang="en-US" sz="2400" dirty="0">
                <a:solidFill>
                  <a:srgbClr val="2D3956"/>
                </a:solidFill>
                <a:latin typeface="Times New Roman" panose="02020603050405020304" pitchFamily="18" charset="0"/>
                <a:cs typeface="Times New Roman" panose="02020603050405020304" pitchFamily="18" charset="0"/>
              </a:rPr>
              <a:t>Display and Analysis.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4652726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995176"/>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 analytical approach used in the technique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110872"/>
            <a:ext cx="10541000" cy="3416320"/>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Where it is considered important to maintain the integrity of the data by analyzing them without engaging in fragmentation and rearrangement other, alternative, approaches can be used.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This is the case in Narrative Analysis, where the sequential and chronological</a:t>
            </a:r>
          </a:p>
          <a:p>
            <a:r>
              <a:rPr lang="en-US" sz="2400" dirty="0">
                <a:solidFill>
                  <a:srgbClr val="2D3956"/>
                </a:solidFill>
                <a:latin typeface="Times New Roman" panose="02020603050405020304" pitchFamily="18" charset="0"/>
                <a:cs typeface="Times New Roman" panose="02020603050405020304" pitchFamily="18" charset="0"/>
              </a:rPr>
              <a:t>nature of storied data is essential to and maintained during analysis. It is</a:t>
            </a:r>
          </a:p>
          <a:p>
            <a:r>
              <a:rPr lang="en-US" sz="2400" dirty="0">
                <a:solidFill>
                  <a:srgbClr val="2D3956"/>
                </a:solidFill>
                <a:latin typeface="Times New Roman" panose="02020603050405020304" pitchFamily="18" charset="0"/>
                <a:cs typeface="Times New Roman" panose="02020603050405020304" pitchFamily="18" charset="0"/>
              </a:rPr>
              <a:t>also likely to be the case in relation to Discourse Analysis, where analysis</a:t>
            </a:r>
          </a:p>
          <a:p>
            <a:r>
              <a:rPr lang="en-US" sz="2400" dirty="0">
                <a:solidFill>
                  <a:srgbClr val="2D3956"/>
                </a:solidFill>
                <a:latin typeface="Times New Roman" panose="02020603050405020304" pitchFamily="18" charset="0"/>
                <a:cs typeface="Times New Roman" panose="02020603050405020304" pitchFamily="18" charset="0"/>
              </a:rPr>
              <a:t>relies on the wholeness of data.</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027634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6165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a:solidFill>
                  <a:schemeClr val="bg1"/>
                </a:solidFill>
                <a:latin typeface="Times New Roman" panose="02020603050405020304" pitchFamily="18" charset="0"/>
                <a:cs typeface="Times New Roman" panose="02020603050405020304" pitchFamily="18" charset="0"/>
              </a:rPr>
              <a:t>Analytical focus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020209"/>
            <a:ext cx="10812720" cy="3785652"/>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The focus of analysis varies between qualitative analysis techniques. While a number of techniques focus on analyzing themes or topics in the data, some focus more specifically on analyzing actions or processes, and others on analyzing the use of language.</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This first analytical focus is referred to as thematic analysis. Some see thematic analysis as a generic approach rather than as a specific technique as it is used in various analytical approaches. In practice, there are a number of variants of thematic analysis, which can be used as standalone analytical techniques.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5323714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6165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a:solidFill>
                  <a:schemeClr val="bg1"/>
                </a:solidFill>
                <a:latin typeface="Times New Roman" panose="02020603050405020304" pitchFamily="18" charset="0"/>
                <a:cs typeface="Times New Roman" panose="02020603050405020304" pitchFamily="18" charset="0"/>
              </a:rPr>
              <a:t>Analytical focus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020209"/>
            <a:ext cx="10812720" cy="2677656"/>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Further standalone variants of thematic analysis include Template Analysis and Data Display and Analysis.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Thematic analysis is also used in some approaches to Grounded Theory Method, in Narrative Analysis, and may be used in Analytical Induction, Deductive Explanation Building and Visual Analysis.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2849655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A0C0FF9-7F82-74BD-7077-DC3D77CB4B3D}"/>
              </a:ext>
            </a:extLst>
          </p:cNvPr>
          <p:cNvPicPr>
            <a:picLocks noChangeAspect="1"/>
          </p:cNvPicPr>
          <p:nvPr/>
        </p:nvPicPr>
        <p:blipFill>
          <a:blip r:embed="rId2"/>
          <a:stretch>
            <a:fillRect/>
          </a:stretch>
        </p:blipFill>
        <p:spPr>
          <a:xfrm>
            <a:off x="1154243" y="329932"/>
            <a:ext cx="10118360" cy="6345414"/>
          </a:xfrm>
          <a:prstGeom prst="rect">
            <a:avLst/>
          </a:prstGeom>
        </p:spPr>
      </p:pic>
    </p:spTree>
    <p:extLst>
      <p:ext uri="{BB962C8B-B14F-4D97-AF65-F5344CB8AC3E}">
        <p14:creationId xmlns:p14="http://schemas.microsoft.com/office/powerpoint/2010/main" val="14862889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6165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Preparing your data for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020209"/>
            <a:ext cx="10812720" cy="4154984"/>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Transcribing qualitative data</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In qualitative research interviews, the interview is often audio-recorded and subsequently transcribed , that is, reproduced verbatim as a word-processed account.</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As an interviewer, you would be interested not only in what participants said, but in the way they said it as well. This means that the task of transcribing audio-recorded interviews is likely to be time-consuming as you will need not only to record exactly what was said and by whom, but also try to give an indication of the tone in which it was said and the participants' non-verbal communications.</a:t>
            </a:r>
          </a:p>
          <a:p>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2067931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1C7861C-F3DC-0F90-4742-09A188600F05}"/>
              </a:ext>
            </a:extLst>
          </p:cNvPr>
          <p:cNvPicPr>
            <a:picLocks noChangeAspect="1"/>
          </p:cNvPicPr>
          <p:nvPr/>
        </p:nvPicPr>
        <p:blipFill>
          <a:blip r:embed="rId2"/>
          <a:stretch>
            <a:fillRect/>
          </a:stretch>
        </p:blipFill>
        <p:spPr>
          <a:xfrm>
            <a:off x="2092934" y="298825"/>
            <a:ext cx="8006132" cy="6260350"/>
          </a:xfrm>
          <a:prstGeom prst="rect">
            <a:avLst/>
          </a:prstGeom>
        </p:spPr>
      </p:pic>
    </p:spTree>
    <p:extLst>
      <p:ext uri="{BB962C8B-B14F-4D97-AF65-F5344CB8AC3E}">
        <p14:creationId xmlns:p14="http://schemas.microsoft.com/office/powerpoint/2010/main" val="29049225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543B34B-913C-5971-1867-5F41F9A316F3}"/>
              </a:ext>
            </a:extLst>
          </p:cNvPr>
          <p:cNvPicPr>
            <a:picLocks noChangeAspect="1"/>
          </p:cNvPicPr>
          <p:nvPr/>
        </p:nvPicPr>
        <p:blipFill>
          <a:blip r:embed="rId2"/>
          <a:stretch>
            <a:fillRect/>
          </a:stretch>
        </p:blipFill>
        <p:spPr>
          <a:xfrm>
            <a:off x="1184223" y="1064302"/>
            <a:ext cx="9865048" cy="4709585"/>
          </a:xfrm>
          <a:prstGeom prst="rect">
            <a:avLst/>
          </a:prstGeom>
        </p:spPr>
      </p:pic>
    </p:spTree>
    <p:extLst>
      <p:ext uri="{BB962C8B-B14F-4D97-AF65-F5344CB8AC3E}">
        <p14:creationId xmlns:p14="http://schemas.microsoft.com/office/powerpoint/2010/main" val="36970697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A55DF21-72BE-5D11-F2BF-0BE5C8E07D07}"/>
              </a:ext>
            </a:extLst>
          </p:cNvPr>
          <p:cNvPicPr>
            <a:picLocks noChangeAspect="1"/>
          </p:cNvPicPr>
          <p:nvPr/>
        </p:nvPicPr>
        <p:blipFill>
          <a:blip r:embed="rId2"/>
          <a:stretch>
            <a:fillRect/>
          </a:stretch>
        </p:blipFill>
        <p:spPr>
          <a:xfrm>
            <a:off x="1154243" y="389538"/>
            <a:ext cx="9548734" cy="5873013"/>
          </a:xfrm>
          <a:prstGeom prst="rect">
            <a:avLst/>
          </a:prstGeom>
        </p:spPr>
      </p:pic>
    </p:spTree>
    <p:extLst>
      <p:ext uri="{BB962C8B-B14F-4D97-AF65-F5344CB8AC3E}">
        <p14:creationId xmlns:p14="http://schemas.microsoft.com/office/powerpoint/2010/main" val="119466243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6165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a:solidFill>
                  <a:schemeClr val="bg1"/>
                </a:solidFill>
                <a:latin typeface="Times New Roman" panose="02020603050405020304" pitchFamily="18" charset="0"/>
                <a:cs typeface="Times New Roman" panose="02020603050405020304" pitchFamily="18" charset="0"/>
              </a:rPr>
              <a:t>Preparing your data for analysis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484902"/>
            <a:ext cx="10812720" cy="3046988"/>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Using electronic textual data including scanned documents</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For some forms of textual data such as, for example, email interviews or electronic versions of documents, including organizational emails, blogs and web-based reports, your data may already be in electronic format.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Although these data have already been captured electronically, you are still likely to need to spend some time preparing them for analysis.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0696422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6165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a:solidFill>
                  <a:schemeClr val="bg1"/>
                </a:solidFill>
                <a:latin typeface="Times New Roman" panose="02020603050405020304" pitchFamily="18" charset="0"/>
                <a:cs typeface="Times New Roman" panose="02020603050405020304" pitchFamily="18" charset="0"/>
              </a:rPr>
              <a:t>Preparing your data for analysis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020209"/>
            <a:ext cx="10812720" cy="3785652"/>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This is likely to involve you in ensuring that, where necessary, the data are:</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 suitably anonymized, such as by using separate codes for yourself and different</a:t>
            </a:r>
          </a:p>
          <a:p>
            <a:r>
              <a:rPr lang="en-US" sz="2400" dirty="0">
                <a:solidFill>
                  <a:srgbClr val="2D3956"/>
                </a:solidFill>
                <a:latin typeface="Times New Roman" panose="02020603050405020304" pitchFamily="18" charset="0"/>
                <a:cs typeface="Times New Roman" panose="02020603050405020304" pitchFamily="18" charset="0"/>
              </a:rPr>
              <a:t>participants;</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 appropriately stored for analysis, for example one file for each interview, each meeting’s minutes or each organizational policy;</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 free of typographical errors that you may have introduced and, where these occurred,</a:t>
            </a:r>
          </a:p>
          <a:p>
            <a:r>
              <a:rPr lang="en-US" sz="2400" dirty="0">
                <a:solidFill>
                  <a:srgbClr val="2D3956"/>
                </a:solidFill>
                <a:latin typeface="Times New Roman" panose="02020603050405020304" pitchFamily="18" charset="0"/>
                <a:cs typeface="Times New Roman" panose="02020603050405020304" pitchFamily="18" charset="0"/>
              </a:rPr>
              <a:t>they have been ‘cleaned up’.</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0497347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6165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Thematic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020209"/>
            <a:ext cx="10812720" cy="4524315"/>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Introduction</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Thematic Analysis is a ‘foundational method for qualitative analysis’. The process of thematic analysis is found in other approaches to qualitative analysis, albeit in more particularized ways.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The essential purpose of this approach is to search for themes, or patterns, that occur across a data set (such as a series of interviews, observations, documents, diaries or websites being analyzed).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Thematic Analysis involves a researcher coding her or his qualitative data to identify themes or patterns for further analysis, related to his or her research question.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67611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6165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Thematic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020209"/>
            <a:ext cx="10812720" cy="4154984"/>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Thematic Analysis can be used to analyze large qualitative data sets, as well as smaller ones, leading to rich descriptions, explanations and theorizing. Thematic Analysis can be used to help you:</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1 comprehend often large and disparate amounts of qualitative data;</a:t>
            </a:r>
          </a:p>
          <a:p>
            <a:r>
              <a:rPr lang="en-US" sz="2400" dirty="0">
                <a:solidFill>
                  <a:srgbClr val="2D3956"/>
                </a:solidFill>
                <a:latin typeface="Times New Roman" panose="02020603050405020304" pitchFamily="18" charset="0"/>
                <a:cs typeface="Times New Roman" panose="02020603050405020304" pitchFamily="18" charset="0"/>
              </a:rPr>
              <a:t>2 integrate related data drawn from different transcripts and notes;</a:t>
            </a:r>
          </a:p>
          <a:p>
            <a:r>
              <a:rPr lang="en-US" sz="2400" dirty="0">
                <a:solidFill>
                  <a:srgbClr val="2D3956"/>
                </a:solidFill>
                <a:latin typeface="Times New Roman" panose="02020603050405020304" pitchFamily="18" charset="0"/>
                <a:cs typeface="Times New Roman" panose="02020603050405020304" pitchFamily="18" charset="0"/>
              </a:rPr>
              <a:t>3 identify key themes or patterns from a data set for further exploration;</a:t>
            </a:r>
          </a:p>
          <a:p>
            <a:r>
              <a:rPr lang="en-US" sz="2400" dirty="0">
                <a:solidFill>
                  <a:srgbClr val="2D3956"/>
                </a:solidFill>
                <a:latin typeface="Times New Roman" panose="02020603050405020304" pitchFamily="18" charset="0"/>
                <a:cs typeface="Times New Roman" panose="02020603050405020304" pitchFamily="18" charset="0"/>
              </a:rPr>
              <a:t>4 produce a thematic description of these data; and/or</a:t>
            </a:r>
          </a:p>
          <a:p>
            <a:r>
              <a:rPr lang="en-US" sz="2400" dirty="0">
                <a:solidFill>
                  <a:srgbClr val="2D3956"/>
                </a:solidFill>
                <a:latin typeface="Times New Roman" panose="02020603050405020304" pitchFamily="18" charset="0"/>
                <a:cs typeface="Times New Roman" panose="02020603050405020304" pitchFamily="18" charset="0"/>
              </a:rPr>
              <a:t>5 develop and test explanations and theories based on apparent thematic patterns or</a:t>
            </a:r>
          </a:p>
          <a:p>
            <a:r>
              <a:rPr lang="en-US" sz="2400" dirty="0">
                <a:solidFill>
                  <a:srgbClr val="2D3956"/>
                </a:solidFill>
                <a:latin typeface="Times New Roman" panose="02020603050405020304" pitchFamily="18" charset="0"/>
                <a:cs typeface="Times New Roman" panose="02020603050405020304" pitchFamily="18" charset="0"/>
              </a:rPr>
              <a:t>relationships;</a:t>
            </a:r>
          </a:p>
          <a:p>
            <a:r>
              <a:rPr lang="en-US" sz="2400" dirty="0">
                <a:solidFill>
                  <a:srgbClr val="2D3956"/>
                </a:solidFill>
                <a:latin typeface="Times New Roman" panose="02020603050405020304" pitchFamily="18" charset="0"/>
                <a:cs typeface="Times New Roman" panose="02020603050405020304" pitchFamily="18" charset="0"/>
              </a:rPr>
              <a:t>6 draw and verify conclusions.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5192617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93174"/>
            <a:ext cx="10812720" cy="5262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Thematic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1930269"/>
            <a:ext cx="10812720" cy="4893647"/>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Thematic Analysis is flexible as it is not tied to a particular research philosophy. You</a:t>
            </a:r>
          </a:p>
          <a:p>
            <a:r>
              <a:rPr lang="en-US" sz="2400" dirty="0">
                <a:solidFill>
                  <a:srgbClr val="2D3956"/>
                </a:solidFill>
                <a:latin typeface="Times New Roman" panose="02020603050405020304" pitchFamily="18" charset="0"/>
                <a:cs typeface="Times New Roman" panose="02020603050405020304" pitchFamily="18" charset="0"/>
              </a:rPr>
              <a:t>may use Thematic Analysis irrespective of whether you are adopting an objectivist or</a:t>
            </a:r>
          </a:p>
          <a:p>
            <a:r>
              <a:rPr lang="en-US" sz="2400" dirty="0">
                <a:solidFill>
                  <a:srgbClr val="2D3956"/>
                </a:solidFill>
                <a:latin typeface="Times New Roman" panose="02020603050405020304" pitchFamily="18" charset="0"/>
                <a:cs typeface="Times New Roman" panose="02020603050405020304" pitchFamily="18" charset="0"/>
              </a:rPr>
              <a:t>subjectivist position.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Your assumptions will, however, affect how you use it to interpret your data (which is why you should be explicit about your philosophical assumptions and remain reflexive through your research project). As a realist you may use Thematic Analysis to seek to understand factors underpinning human attitudes and actions.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Alternatively, as an interpretivist you may use it to explore different interpretations</a:t>
            </a:r>
          </a:p>
          <a:p>
            <a:r>
              <a:rPr lang="en-US" sz="2400" dirty="0">
                <a:solidFill>
                  <a:srgbClr val="2D3956"/>
                </a:solidFill>
                <a:latin typeface="Times New Roman" panose="02020603050405020304" pitchFamily="18" charset="0"/>
                <a:cs typeface="Times New Roman" panose="02020603050405020304" pitchFamily="18" charset="0"/>
              </a:rPr>
              <a:t>of a phenomenon. The reason why you may use Thematic Analysis irrespective of</a:t>
            </a:r>
          </a:p>
          <a:p>
            <a:r>
              <a:rPr lang="en-US" sz="2400" dirty="0">
                <a:solidFill>
                  <a:srgbClr val="2D3956"/>
                </a:solidFill>
                <a:latin typeface="Times New Roman" panose="02020603050405020304" pitchFamily="18" charset="0"/>
                <a:cs typeface="Times New Roman" panose="02020603050405020304" pitchFamily="18" charset="0"/>
              </a:rPr>
              <a:t>your philosophy relates to its development as a standalone analytical technique or process, rather than being part of a theoretically mounted methodological approach.</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15540" y="6334840"/>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7708126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6165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Thematic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020209"/>
            <a:ext cx="10812720" cy="3785652"/>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Procedure</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In practice, the procedure does not occur in a simple linear progression. Instead it is likely to occur in a concurrent and recursive fashion, involving you analyzing data as you collect them and going back over earlier data and analysis as you refine the way in which you code and categorize newly collected data and search for analytical themes.</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The procedure outlined here involves four elements: becoming familiar with your data;</a:t>
            </a:r>
          </a:p>
          <a:p>
            <a:r>
              <a:rPr lang="en-US" sz="2400" dirty="0">
                <a:solidFill>
                  <a:srgbClr val="2D3956"/>
                </a:solidFill>
                <a:latin typeface="Times New Roman" panose="02020603050405020304" pitchFamily="18" charset="0"/>
                <a:cs typeface="Times New Roman" panose="02020603050405020304" pitchFamily="18" charset="0"/>
              </a:rPr>
              <a:t>coding your data; searching for themes and recognizing relationships; refining themes and testing propositions.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7119489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6165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Thematic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020209"/>
            <a:ext cx="10812720" cy="3416320"/>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Becoming familiar with your data</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You will start to become familiar with your data as you produce transcripts of the interviews or observations you conduct, or as you read through documents or diaries or review visual images.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The act of transcribing a data item yourself, although laborious, allows you to develop familiarity. This should also prompt you to generate summaries, self-memos or</a:t>
            </a:r>
          </a:p>
          <a:p>
            <a:r>
              <a:rPr lang="en-US" sz="2400" dirty="0">
                <a:solidFill>
                  <a:srgbClr val="2D3956"/>
                </a:solidFill>
                <a:latin typeface="Times New Roman" panose="02020603050405020304" pitchFamily="18" charset="0"/>
                <a:cs typeface="Times New Roman" panose="02020603050405020304" pitchFamily="18" charset="0"/>
              </a:rPr>
              <a:t>entries in your notebook that aid your analysis.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060537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6165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Thematic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020209"/>
            <a:ext cx="10812720" cy="3416320"/>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Familiarization with your data involves a process of immersion that continues throughout your research project. You will need to read and re-read your data during your analysis.</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You will be interested to look for meanings, recurring themes and patterns in your</a:t>
            </a:r>
          </a:p>
          <a:p>
            <a:r>
              <a:rPr lang="en-US" sz="2400" dirty="0">
                <a:solidFill>
                  <a:srgbClr val="2D3956"/>
                </a:solidFill>
                <a:latin typeface="Times New Roman" panose="02020603050405020304" pitchFamily="18" charset="0"/>
                <a:cs typeface="Times New Roman" panose="02020603050405020304" pitchFamily="18" charset="0"/>
              </a:rPr>
              <a:t>data. Without familiarity, you will not be able to engage in the analytical procedures that follow. Producing transcripts and data familiarization are therefore important elements in analyzing data.</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17157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6165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Thematic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020209"/>
            <a:ext cx="10812720" cy="4154984"/>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Coding your data</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Coding is used to categorize data with similar meanings. Coding involves labelling each unit of data within a data item (such as a transcript or document) with a code that symbolizes or summarizes that extract's meaning.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Your purpose in undertaking this process is to make each piece of data in which you are interested accessible for further analysis. Qualitative data sets are frequently large and their content complex. A qualitative data set may include references to actions, behaviors, beliefs, conditions, events, ideas, interactions, outcomes, policies, relationships, strategies, etc.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0685220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6165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Thematic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020209"/>
            <a:ext cx="10812720" cy="4154984"/>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Without coding these data you may struggle to comprehend all of the meanings in your data in which you are interested. Coding is therefore an important means to manage your data so that you can rearrange and retrieve them under relevant codes.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This process effectively involves fragmenting your original data items and regrouping units of data with similar meanings together to be able to examine them in relation to other groups of similar units of data.</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The act of coding your data is therefore a vital element in data analysis, as you will see.</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792499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100ED7B-9D57-7B59-1ABC-224B7D00F1C6}"/>
              </a:ext>
            </a:extLst>
          </p:cNvPr>
          <p:cNvPicPr>
            <a:picLocks noChangeAspect="1"/>
          </p:cNvPicPr>
          <p:nvPr/>
        </p:nvPicPr>
        <p:blipFill>
          <a:blip r:embed="rId2"/>
          <a:stretch>
            <a:fillRect/>
          </a:stretch>
        </p:blipFill>
        <p:spPr>
          <a:xfrm>
            <a:off x="1159717" y="104932"/>
            <a:ext cx="9708151" cy="6583842"/>
          </a:xfrm>
          <a:prstGeom prst="rect">
            <a:avLst/>
          </a:prstGeom>
        </p:spPr>
      </p:pic>
    </p:spTree>
    <p:extLst>
      <p:ext uri="{BB962C8B-B14F-4D97-AF65-F5344CB8AC3E}">
        <p14:creationId xmlns:p14="http://schemas.microsoft.com/office/powerpoint/2010/main" val="60155899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A91665C-B42C-C831-22CD-07A767D13C52}"/>
              </a:ext>
            </a:extLst>
          </p:cNvPr>
          <p:cNvPicPr>
            <a:picLocks noChangeAspect="1"/>
          </p:cNvPicPr>
          <p:nvPr/>
        </p:nvPicPr>
        <p:blipFill>
          <a:blip r:embed="rId2"/>
          <a:stretch>
            <a:fillRect/>
          </a:stretch>
        </p:blipFill>
        <p:spPr>
          <a:xfrm>
            <a:off x="1229192" y="139145"/>
            <a:ext cx="9728794" cy="6576447"/>
          </a:xfrm>
          <a:prstGeom prst="rect">
            <a:avLst/>
          </a:prstGeom>
        </p:spPr>
      </p:pic>
    </p:spTree>
    <p:extLst>
      <p:ext uri="{BB962C8B-B14F-4D97-AF65-F5344CB8AC3E}">
        <p14:creationId xmlns:p14="http://schemas.microsoft.com/office/powerpoint/2010/main" val="57948348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6165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Thematic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020209"/>
            <a:ext cx="10812720" cy="3046988"/>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A </a:t>
            </a:r>
            <a:r>
              <a:rPr lang="en-US" sz="2400" b="1" dirty="0">
                <a:solidFill>
                  <a:srgbClr val="2D3956"/>
                </a:solidFill>
                <a:latin typeface="Times New Roman" panose="02020603050405020304" pitchFamily="18" charset="0"/>
                <a:cs typeface="Times New Roman" panose="02020603050405020304" pitchFamily="18" charset="0"/>
              </a:rPr>
              <a:t>code</a:t>
            </a:r>
            <a:r>
              <a:rPr lang="en-US" sz="2400" dirty="0">
                <a:solidFill>
                  <a:srgbClr val="2D3956"/>
                </a:solidFill>
                <a:latin typeface="Times New Roman" panose="02020603050405020304" pitchFamily="18" charset="0"/>
                <a:cs typeface="Times New Roman" panose="02020603050405020304" pitchFamily="18" charset="0"/>
              </a:rPr>
              <a:t> is a single word or a short phrase, which may also be abbreviated in use. A coded extract of data is referred to as a unit of data. A unit of data may be a number of words, a line of a transcript, a sentence, a number of sentences, a complete paragraph, other chunk of textual data, or visual image that is summed up by a particular code.</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The exact size of a unit of data will be determined by its meaning. Some units of data will overlap and some will be coded using more than one code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9612023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8936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Thematic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020209"/>
            <a:ext cx="10812720" cy="4893647"/>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If you think that a new piece of data has a similar meaning to a previously coded unit</a:t>
            </a:r>
          </a:p>
          <a:p>
            <a:r>
              <a:rPr lang="en-US" sz="2400" dirty="0">
                <a:solidFill>
                  <a:srgbClr val="2D3956"/>
                </a:solidFill>
                <a:latin typeface="Times New Roman" panose="02020603050405020304" pitchFamily="18" charset="0"/>
                <a:cs typeface="Times New Roman" panose="02020603050405020304" pitchFamily="18" charset="0"/>
              </a:rPr>
              <a:t>of data, it should be labelled with the same code. If you think that a new piece of data</a:t>
            </a:r>
          </a:p>
          <a:p>
            <a:r>
              <a:rPr lang="en-US" sz="2400" dirty="0">
                <a:solidFill>
                  <a:srgbClr val="2D3956"/>
                </a:solidFill>
                <a:latin typeface="Times New Roman" panose="02020603050405020304" pitchFamily="18" charset="0"/>
                <a:cs typeface="Times New Roman" panose="02020603050405020304" pitchFamily="18" charset="0"/>
              </a:rPr>
              <a:t>does not have a similar meaning to a previously coded unit of data, you will need to devise a new code for it.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Throughout the process of coding it will be important to keep a list of codes you are using and a working definition for each, to ensure consistency. At this point you may be asking two questions. </a:t>
            </a:r>
          </a:p>
          <a:p>
            <a:r>
              <a:rPr lang="en-US" sz="2400" dirty="0">
                <a:solidFill>
                  <a:srgbClr val="2D3956"/>
                </a:solidFill>
                <a:latin typeface="Times New Roman" panose="02020603050405020304" pitchFamily="18" charset="0"/>
                <a:cs typeface="Times New Roman" panose="02020603050405020304" pitchFamily="18" charset="0"/>
              </a:rPr>
              <a:t>How much of my data should I code – all or only some of it? </a:t>
            </a:r>
          </a:p>
          <a:p>
            <a:r>
              <a:rPr lang="en-US" sz="2400" dirty="0">
                <a:solidFill>
                  <a:srgbClr val="2D3956"/>
                </a:solidFill>
                <a:latin typeface="Times New Roman" panose="02020603050405020304" pitchFamily="18" charset="0"/>
                <a:cs typeface="Times New Roman" panose="02020603050405020304" pitchFamily="18" charset="0"/>
              </a:rPr>
              <a:t>Where should my codes come from? Both of these questions are related to your research approach and also to your research question – whether you are setting out to use an inductive or deductive approach and how well you have defined your research question.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0004096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6165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Thematic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020209"/>
            <a:ext cx="10812720" cy="3416320"/>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Where you use a purely inductive approach you will be likely to code all of it, as you explore all possible meanings in your data to guide the direction of your research. This search for meanings may also lead to finely detailed coding, where you find yourself coding smaller segments or units of data to capture every possible nuance.</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Where you use a purely deductive approach, you will commence with a framework of</a:t>
            </a:r>
          </a:p>
          <a:p>
            <a:r>
              <a:rPr lang="en-US" sz="2400" dirty="0">
                <a:solidFill>
                  <a:srgbClr val="2D3956"/>
                </a:solidFill>
                <a:latin typeface="Times New Roman" panose="02020603050405020304" pitchFamily="18" charset="0"/>
                <a:cs typeface="Times New Roman" panose="02020603050405020304" pitchFamily="18" charset="0"/>
              </a:rPr>
              <a:t>codes derived from prior conceptual or theoretical work. In this case you will commence coding by applying these prior codes to your data.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235313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6165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Thematic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020209"/>
            <a:ext cx="10812720" cy="3785652"/>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There are three main sources of codes which, dependent on your approach to theory development can be used on their own or in combination.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Codes may be:</a:t>
            </a:r>
          </a:p>
          <a:p>
            <a:r>
              <a:rPr lang="en-US" sz="2400" dirty="0">
                <a:solidFill>
                  <a:srgbClr val="2D3956"/>
                </a:solidFill>
                <a:latin typeface="Times New Roman" panose="02020603050405020304" pitchFamily="18" charset="0"/>
                <a:cs typeface="Times New Roman" panose="02020603050405020304" pitchFamily="18" charset="0"/>
              </a:rPr>
              <a:t>• actual terms used by your participants, recorded in your data. These are often referred</a:t>
            </a:r>
          </a:p>
          <a:p>
            <a:r>
              <a:rPr lang="en-US" sz="2400" dirty="0">
                <a:solidFill>
                  <a:srgbClr val="2D3956"/>
                </a:solidFill>
                <a:latin typeface="Times New Roman" panose="02020603050405020304" pitchFamily="18" charset="0"/>
                <a:cs typeface="Times New Roman" panose="02020603050405020304" pitchFamily="18" charset="0"/>
              </a:rPr>
              <a:t>to as ‘in vivo’ codes;</a:t>
            </a:r>
          </a:p>
          <a:p>
            <a:r>
              <a:rPr lang="en-US" sz="2400" dirty="0">
                <a:solidFill>
                  <a:srgbClr val="2D3956"/>
                </a:solidFill>
                <a:latin typeface="Times New Roman" panose="02020603050405020304" pitchFamily="18" charset="0"/>
                <a:cs typeface="Times New Roman" panose="02020603050405020304" pitchFamily="18" charset="0"/>
              </a:rPr>
              <a:t>• labels you develop from your data;</a:t>
            </a:r>
          </a:p>
          <a:p>
            <a:r>
              <a:rPr lang="en-US" sz="2400" dirty="0">
                <a:solidFill>
                  <a:srgbClr val="2D3956"/>
                </a:solidFill>
                <a:latin typeface="Times New Roman" panose="02020603050405020304" pitchFamily="18" charset="0"/>
                <a:cs typeface="Times New Roman" panose="02020603050405020304" pitchFamily="18" charset="0"/>
              </a:rPr>
              <a:t>• derived from existing theory and the literature. These are often referred to as ‘a priori’ codes.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0106932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F22E87A-89A1-51F4-8ABF-96138AC2F037}"/>
              </a:ext>
            </a:extLst>
          </p:cNvPr>
          <p:cNvPicPr>
            <a:picLocks noChangeAspect="1"/>
          </p:cNvPicPr>
          <p:nvPr/>
        </p:nvPicPr>
        <p:blipFill>
          <a:blip r:embed="rId2"/>
          <a:stretch>
            <a:fillRect/>
          </a:stretch>
        </p:blipFill>
        <p:spPr>
          <a:xfrm>
            <a:off x="869431" y="464858"/>
            <a:ext cx="10208300" cy="5789430"/>
          </a:xfrm>
          <a:prstGeom prst="rect">
            <a:avLst/>
          </a:prstGeom>
        </p:spPr>
      </p:pic>
    </p:spTree>
    <p:extLst>
      <p:ext uri="{BB962C8B-B14F-4D97-AF65-F5344CB8AC3E}">
        <p14:creationId xmlns:p14="http://schemas.microsoft.com/office/powerpoint/2010/main" val="71747538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6165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Thematic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020209"/>
            <a:ext cx="10812720" cy="3416320"/>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Coding is a simple but versatile and valuable tool. The process of coding allows you to</a:t>
            </a:r>
          </a:p>
          <a:p>
            <a:r>
              <a:rPr lang="en-US" sz="2400" dirty="0">
                <a:solidFill>
                  <a:srgbClr val="2D3956"/>
                </a:solidFill>
                <a:latin typeface="Times New Roman" panose="02020603050405020304" pitchFamily="18" charset="0"/>
                <a:cs typeface="Times New Roman" panose="02020603050405020304" pitchFamily="18" charset="0"/>
              </a:rPr>
              <a:t>link units of data that refer to the same aspect or meaning, or to link aspects or meanings that you want to compare and contrast. It allows you to rearrange your original data into groupings for the next stage of analysis.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Any unit of data may be coded with as many different codes as you think is appropriate, creating a web of connections to aid your analysis. It is often important to understand the context of the data you are analyzing.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75854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6165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Thematic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020209"/>
            <a:ext cx="10812720" cy="3416320"/>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Where it is important to include some contextual background, you can code larger units of data such as whole paragraphs, as opposed to smaller units such as a few</a:t>
            </a:r>
          </a:p>
          <a:p>
            <a:r>
              <a:rPr lang="en-US" sz="2400" dirty="0">
                <a:solidFill>
                  <a:srgbClr val="2D3956"/>
                </a:solidFill>
                <a:latin typeface="Times New Roman" panose="02020603050405020304" pitchFamily="18" charset="0"/>
                <a:cs typeface="Times New Roman" panose="02020603050405020304" pitchFamily="18" charset="0"/>
              </a:rPr>
              <a:t>words or single sentences.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You should also note that codes may be referred to as categories: these terms are sometimes used interchangeably and sometimes to refer to different aspects of the analytical process – see the next sub-section.</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661165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6165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Thematic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020209"/>
            <a:ext cx="10812720" cy="4154984"/>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Searching for themes and recognizing relationships</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The search for themes fully begins when you have coded all of your data set. At this</a:t>
            </a:r>
          </a:p>
          <a:p>
            <a:r>
              <a:rPr lang="en-US" sz="2400" dirty="0">
                <a:solidFill>
                  <a:srgbClr val="2D3956"/>
                </a:solidFill>
                <a:latin typeface="Times New Roman" panose="02020603050405020304" pitchFamily="18" charset="0"/>
                <a:cs typeface="Times New Roman" panose="02020603050405020304" pitchFamily="18" charset="0"/>
              </a:rPr>
              <a:t>point you will have a long list of codes that you have created to make sense of and draw meaning from your data.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Advice about the number of codes you might be working with at this point varies considerably. Some advice refers to working with up to 30 codes. Other advice refers to creating as many codes as you require to interpret every relevant meaning</a:t>
            </a:r>
          </a:p>
          <a:p>
            <a:r>
              <a:rPr lang="en-US" sz="2400" dirty="0">
                <a:solidFill>
                  <a:srgbClr val="2D3956"/>
                </a:solidFill>
                <a:latin typeface="Times New Roman" panose="02020603050405020304" pitchFamily="18" charset="0"/>
                <a:cs typeface="Times New Roman" panose="02020603050405020304" pitchFamily="18" charset="0"/>
              </a:rPr>
              <a:t>in your data. This may mean creating up to a couple of hundred codes, or possibly more.</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1114257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6165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Thematic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020209"/>
            <a:ext cx="10812720" cy="4154984"/>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Our view is that data should not be forced into a particular number of codes. The number of codes you create will be related to the meanings you wish to explore in your data set, the nature of your research approach and the focus of your research question.</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However, where you find yourself creating very large numbers of codes you will need to evaluate whether your coding is too detailed or whether you are trying to analyze too much data for your project.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Always refer back to your research question, research aim and research objectives to focus your approach to data analysis.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2192629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6165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Thematic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020209"/>
            <a:ext cx="10812720" cy="3785652"/>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This stage of analysis involves you searching for patterns and relationships in your long list of codes to create a short list of themes that relate to your research question. A </a:t>
            </a:r>
            <a:r>
              <a:rPr lang="en-US" sz="2400" b="1" dirty="0">
                <a:solidFill>
                  <a:srgbClr val="2D3956"/>
                </a:solidFill>
                <a:latin typeface="Times New Roman" panose="02020603050405020304" pitchFamily="18" charset="0"/>
                <a:cs typeface="Times New Roman" panose="02020603050405020304" pitchFamily="18" charset="0"/>
              </a:rPr>
              <a:t>theme</a:t>
            </a:r>
            <a:r>
              <a:rPr lang="en-US" sz="2400" dirty="0">
                <a:solidFill>
                  <a:srgbClr val="2D3956"/>
                </a:solidFill>
                <a:latin typeface="Times New Roman" panose="02020603050405020304" pitchFamily="18" charset="0"/>
                <a:cs typeface="Times New Roman" panose="02020603050405020304" pitchFamily="18" charset="0"/>
              </a:rPr>
              <a:t> is a broad category incorporating several codes that appear to be related to one another and which indicates an idea that is important to your research question.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A theme may also be a single code which indicates an idea that assumes general importance to your research question and is therefore elevated to become a theme. Searching for themes is part of the overall process of condensing your raw data, firstly by coding them and then grouping these coded data into analytic categories.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0285769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6165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Thematic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020209"/>
            <a:ext cx="10812720" cy="4154984"/>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Searching for themes involves you making judgements about your data and immersing</a:t>
            </a:r>
          </a:p>
          <a:p>
            <a:r>
              <a:rPr lang="en-US" sz="2400" dirty="0">
                <a:solidFill>
                  <a:srgbClr val="2D3956"/>
                </a:solidFill>
                <a:latin typeface="Times New Roman" panose="02020603050405020304" pitchFamily="18" charset="0"/>
                <a:cs typeface="Times New Roman" panose="02020603050405020304" pitchFamily="18" charset="0"/>
              </a:rPr>
              <a:t>yourself in them. You will be looking to see how the codes you have created might</a:t>
            </a:r>
          </a:p>
          <a:p>
            <a:r>
              <a:rPr lang="en-US" sz="2400" dirty="0">
                <a:solidFill>
                  <a:srgbClr val="2D3956"/>
                </a:solidFill>
                <a:latin typeface="Times New Roman" panose="02020603050405020304" pitchFamily="18" charset="0"/>
                <a:cs typeface="Times New Roman" panose="02020603050405020304" pitchFamily="18" charset="0"/>
              </a:rPr>
              <a:t>fit together to allow you to further your analysis. As you search these codes, some initial questions you may ask include:</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 What are the key concepts in these codes?</a:t>
            </a:r>
          </a:p>
          <a:p>
            <a:r>
              <a:rPr lang="en-US" sz="2400" dirty="0">
                <a:solidFill>
                  <a:srgbClr val="2D3956"/>
                </a:solidFill>
                <a:latin typeface="Times New Roman" panose="02020603050405020304" pitchFamily="18" charset="0"/>
                <a:cs typeface="Times New Roman" panose="02020603050405020304" pitchFamily="18" charset="0"/>
              </a:rPr>
              <a:t>• What, if anything, seems to be recurring in these codes?</a:t>
            </a:r>
          </a:p>
          <a:p>
            <a:r>
              <a:rPr lang="en-US" sz="2400" dirty="0">
                <a:solidFill>
                  <a:srgbClr val="2D3956"/>
                </a:solidFill>
                <a:latin typeface="Times New Roman" panose="02020603050405020304" pitchFamily="18" charset="0"/>
                <a:cs typeface="Times New Roman" panose="02020603050405020304" pitchFamily="18" charset="0"/>
              </a:rPr>
              <a:t>• What seems to be important, whether it recurs often or not?</a:t>
            </a:r>
          </a:p>
          <a:p>
            <a:r>
              <a:rPr lang="en-US" sz="2400" dirty="0">
                <a:solidFill>
                  <a:srgbClr val="2D3956"/>
                </a:solidFill>
                <a:latin typeface="Times New Roman" panose="02020603050405020304" pitchFamily="18" charset="0"/>
                <a:cs typeface="Times New Roman" panose="02020603050405020304" pitchFamily="18" charset="0"/>
              </a:rPr>
              <a:t>• What patterns and/or trends are evident in the coded data?</a:t>
            </a:r>
          </a:p>
          <a:p>
            <a:r>
              <a:rPr lang="en-US" sz="2400" dirty="0">
                <a:solidFill>
                  <a:srgbClr val="2D3956"/>
                </a:solidFill>
                <a:latin typeface="Times New Roman" panose="02020603050405020304" pitchFamily="18" charset="0"/>
                <a:cs typeface="Times New Roman" panose="02020603050405020304" pitchFamily="18" charset="0"/>
              </a:rPr>
              <a:t>• Which codes appear to be related?</a:t>
            </a:r>
          </a:p>
          <a:p>
            <a:r>
              <a:rPr lang="en-US" sz="2400" dirty="0">
                <a:solidFill>
                  <a:srgbClr val="2D3956"/>
                </a:solidFill>
                <a:latin typeface="Times New Roman" panose="02020603050405020304" pitchFamily="18" charset="0"/>
                <a:cs typeface="Times New Roman" panose="02020603050405020304" pitchFamily="18" charset="0"/>
              </a:rPr>
              <a:t>• How do a particular set of codes appear to be related?</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494729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6165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Thematic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020209"/>
            <a:ext cx="10812720" cy="3785652"/>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As you start to decide on themes to analyze your data further, some additional questions you may ask include:</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 What is the essence of each apparent theme?</a:t>
            </a:r>
          </a:p>
          <a:p>
            <a:r>
              <a:rPr lang="en-US" sz="2400" dirty="0">
                <a:solidFill>
                  <a:srgbClr val="2D3956"/>
                </a:solidFill>
                <a:latin typeface="Times New Roman" panose="02020603050405020304" pitchFamily="18" charset="0"/>
                <a:cs typeface="Times New Roman" panose="02020603050405020304" pitchFamily="18" charset="0"/>
              </a:rPr>
              <a:t>• How might themes be related to each other?</a:t>
            </a:r>
          </a:p>
          <a:p>
            <a:r>
              <a:rPr lang="en-US" sz="2400" dirty="0">
                <a:solidFill>
                  <a:srgbClr val="2D3956"/>
                </a:solidFill>
                <a:latin typeface="Times New Roman" panose="02020603050405020304" pitchFamily="18" charset="0"/>
                <a:cs typeface="Times New Roman" panose="02020603050405020304" pitchFamily="18" charset="0"/>
              </a:rPr>
              <a:t>• Which themes appear to be main themes and which appear to be sub-themes (related</a:t>
            </a:r>
          </a:p>
          <a:p>
            <a:r>
              <a:rPr lang="en-US" sz="2400" dirty="0">
                <a:solidFill>
                  <a:srgbClr val="2D3956"/>
                </a:solidFill>
                <a:latin typeface="Times New Roman" panose="02020603050405020304" pitchFamily="18" charset="0"/>
                <a:cs typeface="Times New Roman" panose="02020603050405020304" pitchFamily="18" charset="0"/>
              </a:rPr>
              <a:t>to a main theme)? There may also be third level themes evident in your analysis.</a:t>
            </a:r>
          </a:p>
          <a:p>
            <a:r>
              <a:rPr lang="en-US" sz="2400" dirty="0">
                <a:solidFill>
                  <a:srgbClr val="2D3956"/>
                </a:solidFill>
                <a:latin typeface="Times New Roman" panose="02020603050405020304" pitchFamily="18" charset="0"/>
                <a:cs typeface="Times New Roman" panose="02020603050405020304" pitchFamily="18" charset="0"/>
              </a:rPr>
              <a:t>• How may the relationship between themes be represented (as a hierarchy or a network) to produce a thematic map?</a:t>
            </a:r>
          </a:p>
          <a:p>
            <a:r>
              <a:rPr lang="en-US" sz="2400" dirty="0">
                <a:solidFill>
                  <a:srgbClr val="2D3956"/>
                </a:solidFill>
                <a:latin typeface="Times New Roman" panose="02020603050405020304" pitchFamily="18" charset="0"/>
                <a:cs typeface="Times New Roman" panose="02020603050405020304" pitchFamily="18" charset="0"/>
              </a:rPr>
              <a:t>• Is there an overarching theme (or more than one) that unites your analysis?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31794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6165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Thematic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020209"/>
            <a:ext cx="10812720" cy="3046988"/>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You should not expect this process to be unproblematic. In attempting to achieve a</a:t>
            </a:r>
          </a:p>
          <a:p>
            <a:r>
              <a:rPr lang="en-US" sz="2400" dirty="0">
                <a:solidFill>
                  <a:srgbClr val="2D3956"/>
                </a:solidFill>
                <a:latin typeface="Times New Roman" panose="02020603050405020304" pitchFamily="18" charset="0"/>
                <a:cs typeface="Times New Roman" panose="02020603050405020304" pitchFamily="18" charset="0"/>
              </a:rPr>
              <a:t>thorough understanding of your data set, some further questions you may ask include:</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 How well does this initial thematic map represent the relationships between themes?</a:t>
            </a:r>
          </a:p>
          <a:p>
            <a:r>
              <a:rPr lang="en-US" sz="2400" dirty="0">
                <a:solidFill>
                  <a:srgbClr val="2D3956"/>
                </a:solidFill>
                <a:latin typeface="Times New Roman" panose="02020603050405020304" pitchFamily="18" charset="0"/>
                <a:cs typeface="Times New Roman" panose="02020603050405020304" pitchFamily="18" charset="0"/>
              </a:rPr>
              <a:t>• Which themes, if any, do not fit within this thematic representation?</a:t>
            </a:r>
          </a:p>
          <a:p>
            <a:r>
              <a:rPr lang="en-US" sz="2400" dirty="0">
                <a:solidFill>
                  <a:srgbClr val="2D3956"/>
                </a:solidFill>
                <a:latin typeface="Times New Roman" panose="02020603050405020304" pitchFamily="18" charset="0"/>
                <a:cs typeface="Times New Roman" panose="02020603050405020304" pitchFamily="18" charset="0"/>
              </a:rPr>
              <a:t>• Does the way the data have been coded need to be revised; if so which data and how?</a:t>
            </a:r>
          </a:p>
          <a:p>
            <a:r>
              <a:rPr lang="en-US" sz="2400" dirty="0">
                <a:solidFill>
                  <a:srgbClr val="2D3956"/>
                </a:solidFill>
                <a:latin typeface="Times New Roman" panose="02020603050405020304" pitchFamily="18" charset="0"/>
                <a:cs typeface="Times New Roman" panose="02020603050405020304" pitchFamily="18" charset="0"/>
              </a:rPr>
              <a:t>• Which themes need to be refined, discarded or newly introduced?</a:t>
            </a:r>
          </a:p>
          <a:p>
            <a:r>
              <a:rPr lang="en-US" sz="2400" dirty="0">
                <a:solidFill>
                  <a:srgbClr val="2D3956"/>
                </a:solidFill>
                <a:latin typeface="Times New Roman" panose="02020603050405020304" pitchFamily="18" charset="0"/>
                <a:cs typeface="Times New Roman" panose="02020603050405020304" pitchFamily="18" charset="0"/>
              </a:rPr>
              <a:t>• How may the thematic representation be modified to represent my data better?</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494600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6165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Thematic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020209"/>
            <a:ext cx="10812720" cy="4893647"/>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Refining themes and testing propositions</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Refining themes and the relationships between them is likely to be an important part of</a:t>
            </a:r>
          </a:p>
          <a:p>
            <a:r>
              <a:rPr lang="en-US" sz="2400" dirty="0">
                <a:solidFill>
                  <a:srgbClr val="2D3956"/>
                </a:solidFill>
                <a:latin typeface="Times New Roman" panose="02020603050405020304" pitchFamily="18" charset="0"/>
                <a:cs typeface="Times New Roman" panose="02020603050405020304" pitchFamily="18" charset="0"/>
              </a:rPr>
              <a:t>your analytical process. The themes that you devise need to be part of a coherent set so</a:t>
            </a:r>
          </a:p>
          <a:p>
            <a:r>
              <a:rPr lang="en-US" sz="2400" dirty="0">
                <a:solidFill>
                  <a:srgbClr val="2D3956"/>
                </a:solidFill>
                <a:latin typeface="Times New Roman" panose="02020603050405020304" pitchFamily="18" charset="0"/>
                <a:cs typeface="Times New Roman" panose="02020603050405020304" pitchFamily="18" charset="0"/>
              </a:rPr>
              <a:t>that they provide you with a well-structured analytical framework to pursue your analysis.</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As you develop themes you should reorganize your coded data extracts under the relevant theme or sub-theme. This will help you to evaluate whether these coded data are meaningful to one another within their theme and whether (and how) themes are meaningful in relation to one another and in relation to your data set. </a:t>
            </a:r>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492194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6165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Thematic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020209"/>
            <a:ext cx="10812720" cy="4154984"/>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This is likely to be a developmental process, as you re-read and reorganize your data. As you continue to examine your data set, the codes you have used and the themes you devise to organize your coded data to answer your research question, you will be likely to refine these themes.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You may decide that some of your initial themes should be combined to make a new</a:t>
            </a:r>
          </a:p>
          <a:p>
            <a:r>
              <a:rPr lang="en-US" sz="2400" dirty="0">
                <a:solidFill>
                  <a:srgbClr val="2D3956"/>
                </a:solidFill>
                <a:latin typeface="Times New Roman" panose="02020603050405020304" pitchFamily="18" charset="0"/>
                <a:cs typeface="Times New Roman" panose="02020603050405020304" pitchFamily="18" charset="0"/>
              </a:rPr>
              <a:t>theme while others should be separated into different themes. You may also decide that</a:t>
            </a:r>
          </a:p>
          <a:p>
            <a:r>
              <a:rPr lang="en-US" sz="2400" dirty="0">
                <a:solidFill>
                  <a:srgbClr val="2D3956"/>
                </a:solidFill>
                <a:latin typeface="Times New Roman" panose="02020603050405020304" pitchFamily="18" charset="0"/>
                <a:cs typeface="Times New Roman" panose="02020603050405020304" pitchFamily="18" charset="0"/>
              </a:rPr>
              <a:t>some of your initial themes should be discarded.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Your decisions to make these changes will be based on re-reading the coded data that you have reorganized under each relevant theme.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1036184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6165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Thematic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020209"/>
            <a:ext cx="10812720" cy="3416320"/>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As you seek to reveal patterns within your data and to recognize relationships between</a:t>
            </a:r>
          </a:p>
          <a:p>
            <a:r>
              <a:rPr lang="en-US" sz="2400" dirty="0">
                <a:solidFill>
                  <a:srgbClr val="2D3956"/>
                </a:solidFill>
                <a:latin typeface="Times New Roman" panose="02020603050405020304" pitchFamily="18" charset="0"/>
                <a:cs typeface="Times New Roman" panose="02020603050405020304" pitchFamily="18" charset="0"/>
              </a:rPr>
              <a:t>themes, you will be able to develop testable propositions.</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The appearance of an apparent relationship or connection between themes will need to be tested if you are to be able to conclude that there is an actual relationship.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However, while this is sometimes referred to as ‘testing a hypothesis’, it is not the same as the statistical hypothesis or significance testing.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25107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C46FC7E-9174-5ACE-7690-0AB76678B9F6}"/>
              </a:ext>
            </a:extLst>
          </p:cNvPr>
          <p:cNvPicPr>
            <a:picLocks noChangeAspect="1"/>
          </p:cNvPicPr>
          <p:nvPr/>
        </p:nvPicPr>
        <p:blipFill>
          <a:blip r:embed="rId2"/>
          <a:stretch>
            <a:fillRect/>
          </a:stretch>
        </p:blipFill>
        <p:spPr>
          <a:xfrm>
            <a:off x="1084535" y="1154243"/>
            <a:ext cx="10270615" cy="4661941"/>
          </a:xfrm>
          <a:prstGeom prst="rect">
            <a:avLst/>
          </a:prstGeom>
        </p:spPr>
      </p:pic>
    </p:spTree>
    <p:extLst>
      <p:ext uri="{BB962C8B-B14F-4D97-AF65-F5344CB8AC3E}">
        <p14:creationId xmlns:p14="http://schemas.microsoft.com/office/powerpoint/2010/main" val="103564496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6165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Thematic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020209"/>
            <a:ext cx="10812720" cy="4524315"/>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It is important to test the propositions that emerge inductively from the data by seeking</a:t>
            </a:r>
          </a:p>
          <a:p>
            <a:r>
              <a:rPr lang="en-US" sz="2400" dirty="0">
                <a:solidFill>
                  <a:srgbClr val="2D3956"/>
                </a:solidFill>
                <a:latin typeface="Times New Roman" panose="02020603050405020304" pitchFamily="18" charset="0"/>
                <a:cs typeface="Times New Roman" panose="02020603050405020304" pitchFamily="18" charset="0"/>
              </a:rPr>
              <a:t>alternative explanations and negative examples that do not conform to the pattern or</a:t>
            </a:r>
          </a:p>
          <a:p>
            <a:r>
              <a:rPr lang="en-US" sz="2400" dirty="0">
                <a:solidFill>
                  <a:srgbClr val="2D3956"/>
                </a:solidFill>
                <a:latin typeface="Times New Roman" panose="02020603050405020304" pitchFamily="18" charset="0"/>
                <a:cs typeface="Times New Roman" panose="02020603050405020304" pitchFamily="18" charset="0"/>
              </a:rPr>
              <a:t>relationship being tested.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Alternative explanations frequently exist, and only by testing the propositions that you identify will you be able to move towards formulating valid conclusions and an explanatory theory, even a simple one.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‘the association of one variable with another is not sufficient ground for inferring a causal or any other connection between them’. The existence of an intervening</a:t>
            </a:r>
          </a:p>
          <a:p>
            <a:r>
              <a:rPr lang="en-US" sz="2400" dirty="0">
                <a:solidFill>
                  <a:srgbClr val="2D3956"/>
                </a:solidFill>
                <a:latin typeface="Times New Roman" panose="02020603050405020304" pitchFamily="18" charset="0"/>
                <a:cs typeface="Times New Roman" panose="02020603050405020304" pitchFamily="18" charset="0"/>
              </a:rPr>
              <a:t>variable may offer a more valid explanation of an association that is apparent in</a:t>
            </a:r>
          </a:p>
          <a:p>
            <a:r>
              <a:rPr lang="en-US" sz="2400" dirty="0">
                <a:solidFill>
                  <a:srgbClr val="2D3956"/>
                </a:solidFill>
                <a:latin typeface="Times New Roman" panose="02020603050405020304" pitchFamily="18" charset="0"/>
                <a:cs typeface="Times New Roman" panose="02020603050405020304" pitchFamily="18" charset="0"/>
              </a:rPr>
              <a:t>your data.</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224495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B89B571-8ED2-7222-35F8-F40D401880B2}"/>
              </a:ext>
            </a:extLst>
          </p:cNvPr>
          <p:cNvPicPr>
            <a:picLocks noChangeAspect="1"/>
          </p:cNvPicPr>
          <p:nvPr/>
        </p:nvPicPr>
        <p:blipFill>
          <a:blip r:embed="rId2"/>
          <a:stretch>
            <a:fillRect/>
          </a:stretch>
        </p:blipFill>
        <p:spPr>
          <a:xfrm>
            <a:off x="1049486" y="614597"/>
            <a:ext cx="10052714" cy="5606321"/>
          </a:xfrm>
          <a:prstGeom prst="rect">
            <a:avLst/>
          </a:prstGeom>
        </p:spPr>
      </p:pic>
    </p:spTree>
    <p:extLst>
      <p:ext uri="{BB962C8B-B14F-4D97-AF65-F5344CB8AC3E}">
        <p14:creationId xmlns:p14="http://schemas.microsoft.com/office/powerpoint/2010/main" val="40655528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6165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Thematic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020209"/>
            <a:ext cx="10812720" cy="4524315"/>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It is important to test the propositions that emerge inductively from the data by seeking</a:t>
            </a:r>
          </a:p>
          <a:p>
            <a:r>
              <a:rPr lang="en-US" sz="2400" dirty="0">
                <a:solidFill>
                  <a:srgbClr val="2D3956"/>
                </a:solidFill>
                <a:latin typeface="Times New Roman" panose="02020603050405020304" pitchFamily="18" charset="0"/>
                <a:cs typeface="Times New Roman" panose="02020603050405020304" pitchFamily="18" charset="0"/>
              </a:rPr>
              <a:t>alternative explanations and negative examples that do not conform to the pattern or</a:t>
            </a:r>
          </a:p>
          <a:p>
            <a:r>
              <a:rPr lang="en-US" sz="2400" dirty="0">
                <a:solidFill>
                  <a:srgbClr val="2D3956"/>
                </a:solidFill>
                <a:latin typeface="Times New Roman" panose="02020603050405020304" pitchFamily="18" charset="0"/>
                <a:cs typeface="Times New Roman" panose="02020603050405020304" pitchFamily="18" charset="0"/>
              </a:rPr>
              <a:t>relationship being tested.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Alternative explanations frequently exist, and only by testing the propositions that you identify will you be able to move towards formulating valid conclusions and an explanatory theory, even a simple one.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‘the association of one variable with another is not sufficient ground for inferring a causal or any other connection between them’. The existence of an intervening</a:t>
            </a:r>
          </a:p>
          <a:p>
            <a:r>
              <a:rPr lang="en-US" sz="2400" dirty="0">
                <a:solidFill>
                  <a:srgbClr val="2D3956"/>
                </a:solidFill>
                <a:latin typeface="Times New Roman" panose="02020603050405020304" pitchFamily="18" charset="0"/>
                <a:cs typeface="Times New Roman" panose="02020603050405020304" pitchFamily="18" charset="0"/>
              </a:rPr>
              <a:t>variable may offer a more valid explanation of an association that is apparent in</a:t>
            </a:r>
          </a:p>
          <a:p>
            <a:r>
              <a:rPr lang="en-US" sz="2400" dirty="0">
                <a:solidFill>
                  <a:srgbClr val="2D3956"/>
                </a:solidFill>
                <a:latin typeface="Times New Roman" panose="02020603050405020304" pitchFamily="18" charset="0"/>
                <a:cs typeface="Times New Roman" panose="02020603050405020304" pitchFamily="18" charset="0"/>
              </a:rPr>
              <a:t>your data.</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236973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6165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Grounded Theory Method</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020209"/>
            <a:ext cx="10812720" cy="4524315"/>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Introduction</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Grounded Theory Method is part of a wider methodological approach recognizing this as an emergent and systematic research strategy. It avoids using a priori codes derived from existing theory and commences inductively, by developing codes from the data collected.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Data collection and analysis are interrelated, with the concepts emerging from previously collected and analyzed data being used to direct future data collection. Grounded Theory is seen as systematic, or even prescriptive, because it sets out a number of research practices that should be followed. Its use in practice is criticized when researchers only implement some of these elements, not all.</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450037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6165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Grounded Theory Method</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020209"/>
            <a:ext cx="10812720" cy="4154984"/>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As discussed earlier, the elements of Grounded Theory as a research strategy include the early commencement of data collection, concurrent collection and</a:t>
            </a:r>
          </a:p>
          <a:p>
            <a:r>
              <a:rPr lang="en-US" sz="2400" dirty="0">
                <a:solidFill>
                  <a:srgbClr val="2D3956"/>
                </a:solidFill>
                <a:latin typeface="Times New Roman" panose="02020603050405020304" pitchFamily="18" charset="0"/>
                <a:cs typeface="Times New Roman" panose="02020603050405020304" pitchFamily="18" charset="0"/>
              </a:rPr>
              <a:t>analysis of data, development of codes from the data, and the use of constant comparison, self-memos, theoretical sampling, theoretical saturation and theoretical sensitivity, leading to the development of a theory that is grounded in the data.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In the Grounded Theory Method of Strauss and Corbin (1998) the disaggregation of data into units is called </a:t>
            </a:r>
            <a:r>
              <a:rPr lang="en-US" sz="2400" b="1" dirty="0">
                <a:solidFill>
                  <a:srgbClr val="2D3956"/>
                </a:solidFill>
                <a:latin typeface="Times New Roman" panose="02020603050405020304" pitchFamily="18" charset="0"/>
                <a:cs typeface="Times New Roman" panose="02020603050405020304" pitchFamily="18" charset="0"/>
              </a:rPr>
              <a:t>open</a:t>
            </a:r>
            <a:r>
              <a:rPr lang="en-US" sz="2400" dirty="0">
                <a:solidFill>
                  <a:srgbClr val="2D3956"/>
                </a:solidFill>
                <a:latin typeface="Times New Roman" panose="02020603050405020304" pitchFamily="18" charset="0"/>
                <a:cs typeface="Times New Roman" panose="02020603050405020304" pitchFamily="18" charset="0"/>
              </a:rPr>
              <a:t> </a:t>
            </a:r>
            <a:r>
              <a:rPr lang="en-US" sz="2400" b="1" dirty="0">
                <a:solidFill>
                  <a:srgbClr val="2D3956"/>
                </a:solidFill>
                <a:latin typeface="Times New Roman" panose="02020603050405020304" pitchFamily="18" charset="0"/>
                <a:cs typeface="Times New Roman" panose="02020603050405020304" pitchFamily="18" charset="0"/>
              </a:rPr>
              <a:t>coding</a:t>
            </a:r>
            <a:r>
              <a:rPr lang="en-US" sz="2400" dirty="0">
                <a:solidFill>
                  <a:srgbClr val="2D3956"/>
                </a:solidFill>
                <a:latin typeface="Times New Roman" panose="02020603050405020304" pitchFamily="18" charset="0"/>
                <a:cs typeface="Times New Roman" panose="02020603050405020304" pitchFamily="18" charset="0"/>
              </a:rPr>
              <a:t>, the process of recognizing relationships between categories is referred to as </a:t>
            </a:r>
            <a:r>
              <a:rPr lang="en-US" sz="2400" b="1" dirty="0">
                <a:solidFill>
                  <a:srgbClr val="2D3956"/>
                </a:solidFill>
                <a:latin typeface="Times New Roman" panose="02020603050405020304" pitchFamily="18" charset="0"/>
                <a:cs typeface="Times New Roman" panose="02020603050405020304" pitchFamily="18" charset="0"/>
              </a:rPr>
              <a:t>axial</a:t>
            </a:r>
            <a:r>
              <a:rPr lang="en-US" sz="2400" dirty="0">
                <a:solidFill>
                  <a:srgbClr val="2D3956"/>
                </a:solidFill>
                <a:latin typeface="Times New Roman" panose="02020603050405020304" pitchFamily="18" charset="0"/>
                <a:cs typeface="Times New Roman" panose="02020603050405020304" pitchFamily="18" charset="0"/>
              </a:rPr>
              <a:t> </a:t>
            </a:r>
            <a:r>
              <a:rPr lang="en-US" sz="2400" b="1" dirty="0">
                <a:solidFill>
                  <a:srgbClr val="2D3956"/>
                </a:solidFill>
                <a:latin typeface="Times New Roman" panose="02020603050405020304" pitchFamily="18" charset="0"/>
                <a:cs typeface="Times New Roman" panose="02020603050405020304" pitchFamily="18" charset="0"/>
              </a:rPr>
              <a:t>coding</a:t>
            </a:r>
            <a:r>
              <a:rPr lang="en-US" sz="2400" dirty="0">
                <a:solidFill>
                  <a:srgbClr val="2D3956"/>
                </a:solidFill>
                <a:latin typeface="Times New Roman" panose="02020603050405020304" pitchFamily="18" charset="0"/>
                <a:cs typeface="Times New Roman" panose="02020603050405020304" pitchFamily="18" charset="0"/>
              </a:rPr>
              <a:t>, and the integration of categories around a core category to develop a grounded theory is labelled </a:t>
            </a:r>
            <a:r>
              <a:rPr lang="en-US" sz="2400" b="1" dirty="0">
                <a:solidFill>
                  <a:srgbClr val="2D3956"/>
                </a:solidFill>
                <a:latin typeface="Times New Roman" panose="02020603050405020304" pitchFamily="18" charset="0"/>
                <a:cs typeface="Times New Roman" panose="02020603050405020304" pitchFamily="18" charset="0"/>
              </a:rPr>
              <a:t>selective</a:t>
            </a:r>
            <a:r>
              <a:rPr lang="en-US" sz="2400" dirty="0">
                <a:solidFill>
                  <a:srgbClr val="2D3956"/>
                </a:solidFill>
                <a:latin typeface="Times New Roman" panose="02020603050405020304" pitchFamily="18" charset="0"/>
                <a:cs typeface="Times New Roman" panose="02020603050405020304" pitchFamily="18" charset="0"/>
              </a:rPr>
              <a:t> </a:t>
            </a:r>
            <a:r>
              <a:rPr lang="en-US" sz="2400" b="1" dirty="0">
                <a:solidFill>
                  <a:srgbClr val="2D3956"/>
                </a:solidFill>
                <a:latin typeface="Times New Roman" panose="02020603050405020304" pitchFamily="18" charset="0"/>
                <a:cs typeface="Times New Roman" panose="02020603050405020304" pitchFamily="18" charset="0"/>
              </a:rPr>
              <a:t>coding</a:t>
            </a:r>
            <a:r>
              <a:rPr lang="en-US" sz="2400" dirty="0">
                <a:solidFill>
                  <a:srgbClr val="2D3956"/>
                </a:solidFill>
                <a:latin typeface="Times New Roman" panose="02020603050405020304" pitchFamily="18" charset="0"/>
                <a:cs typeface="Times New Roman" panose="02020603050405020304" pitchFamily="18" charset="0"/>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772481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44C223C-D225-D9DA-15E6-70D2EBCE4586}"/>
              </a:ext>
            </a:extLst>
          </p:cNvPr>
          <p:cNvPicPr>
            <a:picLocks noChangeAspect="1"/>
          </p:cNvPicPr>
          <p:nvPr/>
        </p:nvPicPr>
        <p:blipFill>
          <a:blip r:embed="rId2"/>
          <a:stretch>
            <a:fillRect/>
          </a:stretch>
        </p:blipFill>
        <p:spPr>
          <a:xfrm>
            <a:off x="1184223" y="279404"/>
            <a:ext cx="10043409" cy="6440172"/>
          </a:xfrm>
          <a:prstGeom prst="rect">
            <a:avLst/>
          </a:prstGeom>
        </p:spPr>
      </p:pic>
    </p:spTree>
    <p:extLst>
      <p:ext uri="{BB962C8B-B14F-4D97-AF65-F5344CB8AC3E}">
        <p14:creationId xmlns:p14="http://schemas.microsoft.com/office/powerpoint/2010/main" val="371348617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6165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Grounded Theory Method</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020209"/>
            <a:ext cx="10812720" cy="3785652"/>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Procedure</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Theoretical sampling is used to choose pertinent cases at each phase of data collection and analysis. An initial sample will be chosen that relates to your research question or topic.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Each further case will be selected to explore analytical ideas and categories emerging from coding data in the previous case or cases. The purpose of this will be to further the development of your codes and analytical categories to be able to explore relationships between these to develop a grounded theory.</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788394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6165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Grounded Theory Method</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020209"/>
            <a:ext cx="10812720" cy="4893647"/>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This is the process of constantly comparing the data being collected with</a:t>
            </a:r>
          </a:p>
          <a:p>
            <a:r>
              <a:rPr lang="en-US" sz="2400" dirty="0">
                <a:solidFill>
                  <a:srgbClr val="2D3956"/>
                </a:solidFill>
                <a:latin typeface="Times New Roman" panose="02020603050405020304" pitchFamily="18" charset="0"/>
                <a:cs typeface="Times New Roman" panose="02020603050405020304" pitchFamily="18" charset="0"/>
              </a:rPr>
              <a:t>the codes and categories being used, so as to aid the process of developing an emerging theory that will be thoroughly grounded in these data.</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Memo writing throughout your Grounded Theory study allows you to sum up, clarify and develop ideas that relate to the codes you develop, the categories you derive, the relationships between these, the emergence of theory and other aspects related to the conduct of your study. Theoretical sampling continues until theoretical saturation is reached. This will occur when data collection ceases to reveal new data that are relevant to a category, where the properties or dimensions of categories have become well developed and understood, and relationships between categories have been verified.</a:t>
            </a:r>
          </a:p>
          <a:p>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8986367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AC347D8-852C-16F5-ED0D-430DC48D8930}"/>
              </a:ext>
            </a:extLst>
          </p:cNvPr>
          <p:cNvPicPr>
            <a:picLocks noChangeAspect="1"/>
          </p:cNvPicPr>
          <p:nvPr/>
        </p:nvPicPr>
        <p:blipFill>
          <a:blip r:embed="rId2"/>
          <a:stretch>
            <a:fillRect/>
          </a:stretch>
        </p:blipFill>
        <p:spPr>
          <a:xfrm>
            <a:off x="543290" y="1484026"/>
            <a:ext cx="11126816" cy="3897443"/>
          </a:xfrm>
          <a:prstGeom prst="rect">
            <a:avLst/>
          </a:prstGeom>
        </p:spPr>
      </p:pic>
    </p:spTree>
    <p:extLst>
      <p:ext uri="{BB962C8B-B14F-4D97-AF65-F5344CB8AC3E}">
        <p14:creationId xmlns:p14="http://schemas.microsoft.com/office/powerpoint/2010/main" val="341481032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A088B04-B83D-5CB5-A7D5-5BABBA7BBBD3}"/>
              </a:ext>
            </a:extLst>
          </p:cNvPr>
          <p:cNvPicPr>
            <a:picLocks noChangeAspect="1"/>
          </p:cNvPicPr>
          <p:nvPr/>
        </p:nvPicPr>
        <p:blipFill>
          <a:blip r:embed="rId2"/>
          <a:stretch>
            <a:fillRect/>
          </a:stretch>
        </p:blipFill>
        <p:spPr>
          <a:xfrm>
            <a:off x="299803" y="1499015"/>
            <a:ext cx="11692328" cy="3852473"/>
          </a:xfrm>
          <a:prstGeom prst="rect">
            <a:avLst/>
          </a:prstGeom>
        </p:spPr>
      </p:pic>
    </p:spTree>
    <p:extLst>
      <p:ext uri="{BB962C8B-B14F-4D97-AF65-F5344CB8AC3E}">
        <p14:creationId xmlns:p14="http://schemas.microsoft.com/office/powerpoint/2010/main" val="396134094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E5DA384-F627-D014-ECC2-3F1D922D3D55}"/>
              </a:ext>
            </a:extLst>
          </p:cNvPr>
          <p:cNvPicPr>
            <a:picLocks noChangeAspect="1"/>
          </p:cNvPicPr>
          <p:nvPr/>
        </p:nvPicPr>
        <p:blipFill>
          <a:blip r:embed="rId2"/>
          <a:stretch>
            <a:fillRect/>
          </a:stretch>
        </p:blipFill>
        <p:spPr>
          <a:xfrm>
            <a:off x="1858780" y="150931"/>
            <a:ext cx="8259581" cy="6556137"/>
          </a:xfrm>
          <a:prstGeom prst="rect">
            <a:avLst/>
          </a:prstGeom>
        </p:spPr>
      </p:pic>
    </p:spTree>
    <p:extLst>
      <p:ext uri="{BB962C8B-B14F-4D97-AF65-F5344CB8AC3E}">
        <p14:creationId xmlns:p14="http://schemas.microsoft.com/office/powerpoint/2010/main" val="209659565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6165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Grounded Theory Method</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020209"/>
            <a:ext cx="10812720" cy="3416320"/>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Coding your data should lead you to identify analytical concepts and categories and</a:t>
            </a:r>
          </a:p>
          <a:p>
            <a:r>
              <a:rPr lang="en-US" sz="2400" dirty="0">
                <a:solidFill>
                  <a:srgbClr val="2D3956"/>
                </a:solidFill>
                <a:latin typeface="Times New Roman" panose="02020603050405020304" pitchFamily="18" charset="0"/>
                <a:cs typeface="Times New Roman" panose="02020603050405020304" pitchFamily="18" charset="0"/>
              </a:rPr>
              <a:t>help you to consider where data collection should be focused in the future (theoretical</a:t>
            </a:r>
          </a:p>
          <a:p>
            <a:r>
              <a:rPr lang="en-US" sz="2400" dirty="0">
                <a:solidFill>
                  <a:srgbClr val="2D3956"/>
                </a:solidFill>
                <a:latin typeface="Times New Roman" panose="02020603050405020304" pitchFamily="18" charset="0"/>
                <a:cs typeface="Times New Roman" panose="02020603050405020304" pitchFamily="18" charset="0"/>
              </a:rPr>
              <a:t>sampling). It may also help you to develop the focus of your research question.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Using a Grounded Theory strategy may mean that your initial research question is broadly focused, although still within manageable exploratory confines. As you develop a narrower focus through this process, you will be able to refine and limit the scope of your research question.</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5488292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6165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Grounded Theory Method</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020209"/>
            <a:ext cx="10812720" cy="4154984"/>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Focused coding</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Focused coding involves deciding which of your initial codes to use to develop the analytic and explanatory focus of your coded data. This results in a smaller number of codes being attached to larger units of data and may be seen as serving the same purpose as searching for themes in Thematic Analysis.</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Data from various initial codes are re-coded to a smaller number of more focused codes. During initial coding some of the codes you develop may appear to have greater analytic potential, to help you to explain your data and to develop a grounded theory related to your research question.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579525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6165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Grounded Theory Method</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020209"/>
            <a:ext cx="10812720" cy="3785652"/>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Selecting these codes will lead you to work through all of your coded data again to see if they are suitable to begin to develop a more explanatory focus.</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That codes with the capability to become focused codes, and to able to categorize larger units of your data, are likely to be those that proved to be the most</a:t>
            </a:r>
          </a:p>
          <a:p>
            <a:r>
              <a:rPr lang="en-US" sz="2400" dirty="0">
                <a:solidFill>
                  <a:srgbClr val="2D3956"/>
                </a:solidFill>
                <a:latin typeface="Times New Roman" panose="02020603050405020304" pitchFamily="18" charset="0"/>
                <a:cs typeface="Times New Roman" panose="02020603050405020304" pitchFamily="18" charset="0"/>
              </a:rPr>
              <a:t>important or frequently used during initial coding.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It is worth noting that codes which are frequently used during initial coding may not necessarily prove to have the greatest analytical potential, just as codes that become important may not have initially attracted large amounts of data.</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1978421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6165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Grounded Theory Method</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020209"/>
            <a:ext cx="10812720" cy="4524315"/>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Axial coding</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Axial coding refers to the process of looking for relationships between the categories of data that have emerged from open coding. It indicates a process of theoretical development.</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As relationships between categories are recognized, they are rearranged into a</a:t>
            </a:r>
          </a:p>
          <a:p>
            <a:r>
              <a:rPr lang="en-US" sz="2400" dirty="0">
                <a:solidFill>
                  <a:srgbClr val="2D3956"/>
                </a:solidFill>
                <a:latin typeface="Times New Roman" panose="02020603050405020304" pitchFamily="18" charset="0"/>
                <a:cs typeface="Times New Roman" panose="02020603050405020304" pitchFamily="18" charset="0"/>
              </a:rPr>
              <a:t>hierarchical form, with the emergence of subcategories. The essence of this approach is to explore and explain a phenomenon (a subject of your research) by identifying what is happening and why, the environmental factors that affect this (such as economic, technological, political, legal, social and cultural), how it is being managed within the context being examined, and the outcomes of action that has been taken.</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0705230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6165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Grounded Theory Method</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020209"/>
            <a:ext cx="10812720" cy="4154984"/>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Clearly, there will be a relationship between these aspects, or categories, and the purpose of your analysis will be to explain this.</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Once these relationships have been recognized, you will then seek to verify them</a:t>
            </a:r>
          </a:p>
          <a:p>
            <a:r>
              <a:rPr lang="en-US" sz="2400" dirty="0">
                <a:solidFill>
                  <a:srgbClr val="2D3956"/>
                </a:solidFill>
                <a:latin typeface="Times New Roman" panose="02020603050405020304" pitchFamily="18" charset="0"/>
                <a:cs typeface="Times New Roman" panose="02020603050405020304" pitchFamily="18" charset="0"/>
              </a:rPr>
              <a:t>against actual data that you have collected. Strauss and Corbin (1998) recommend that</a:t>
            </a:r>
          </a:p>
          <a:p>
            <a:r>
              <a:rPr lang="en-US" sz="2400" dirty="0">
                <a:solidFill>
                  <a:srgbClr val="2D3956"/>
                </a:solidFill>
                <a:latin typeface="Times New Roman" panose="02020603050405020304" pitchFamily="18" charset="0"/>
                <a:cs typeface="Times New Roman" panose="02020603050405020304" pitchFamily="18" charset="0"/>
              </a:rPr>
              <a:t>you undertake this by formulating questions or statements, which can then be phrased as hypotheses, to test these apparent relationships.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As you undertake this process you will be testing these hypotheses by looking for both supporting evidence and negative cases that demonstrate variations from these relationships.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1033637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6165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Grounded Theory Method</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634804"/>
            <a:ext cx="10812720" cy="3416320"/>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Selective coding</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After a lengthy period of data collection, which may take several months, you will have developed a number of principal categories and related subcategories. The stage that follows is called selective coding.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This is intended to identify one of these principal categories, which becomes known as the central or core category, in order to relate the other categories to this with the intention of integrating the research and developing a grounded theory.</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0391368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6165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Grounded Theory Method</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020209"/>
            <a:ext cx="10812720" cy="1938992"/>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In the previous stage the emphasis was placed on recognizing the relationships between categories and their subcategories. In this stage the emphasis is placed on recognizing and developing the relationships between the principal categories that have emerged from this grounded approach in order to develop an explanatory</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191529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4"/>
            <a:ext cx="10812720" cy="49355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Narrative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020209"/>
            <a:ext cx="10812720" cy="5262979"/>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Introduction</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Narrative Analysis is not a specific analytical technique, such as Thematic Analysis or Template Analysis (discussed earlier). Nor is Narrative Analysis part of a wider methodological approach, as with Grounded Theory Method. Instead Narrative Analysis is a collection of analytical approaches to analyze different aspects of narrative.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These may be combined in practice, depending on your research question and purpose, and the nature of your data. What these analytical approaches have in common is the preservation of the data’s narrative form. Unlike Thematic Analysis, Template Analysis or Grounded Theory Method, where original data are fragmented by coding and then assigned to analytical categories,</a:t>
            </a:r>
          </a:p>
          <a:p>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707886"/>
          </a:xfrm>
          <a:prstGeom prst="rect">
            <a:avLst/>
          </a:prstGeom>
          <a:noFill/>
        </p:spPr>
        <p:txBody>
          <a:bodyPr wrap="square" rtlCol="0">
            <a:spAutoFit/>
          </a:bodyPr>
          <a:lstStyle/>
          <a:p>
            <a:pPr algn="ctr"/>
            <a:r>
              <a:rPr lang="en-US" sz="2000" dirty="0">
                <a:solidFill>
                  <a:schemeClr val="bg1"/>
                </a:solidFill>
              </a:rPr>
              <a:t>Ww</a:t>
            </a:r>
          </a:p>
          <a:p>
            <a:pPr algn="ctr"/>
            <a:r>
              <a:rPr lang="en-US" sz="2000" dirty="0">
                <a:solidFill>
                  <a:schemeClr val="bg1"/>
                </a:solidFill>
              </a:rPr>
              <a:t>w.midocean.ae</a:t>
            </a:r>
          </a:p>
        </p:txBody>
      </p:sp>
    </p:spTree>
    <p:extLst>
      <p:ext uri="{BB962C8B-B14F-4D97-AF65-F5344CB8AC3E}">
        <p14:creationId xmlns:p14="http://schemas.microsoft.com/office/powerpoint/2010/main" val="1721069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4"/>
            <a:ext cx="10812720" cy="49355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Narrative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020209"/>
            <a:ext cx="10812720" cy="3785652"/>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Narrative data are preserved and analyzed as a whole unit or narrative sequence. Categories, themes and facets of content may still be identified and coded but this occurs from within a narrative. In Narrative Analysis it is important to preserve data within their narrated context to maintain the sequential and structural elements of each case.</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While a narrative tends to be analyzed as a whole, the nature of what constitutes a narrative varies considerably. Textual narratives may vary from a segment of text or speech to a whole life story provided by a narrator.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707886"/>
          </a:xfrm>
          <a:prstGeom prst="rect">
            <a:avLst/>
          </a:prstGeom>
          <a:noFill/>
        </p:spPr>
        <p:txBody>
          <a:bodyPr wrap="square" rtlCol="0">
            <a:spAutoFit/>
          </a:bodyPr>
          <a:lstStyle/>
          <a:p>
            <a:pPr algn="ctr"/>
            <a:r>
              <a:rPr lang="en-US" sz="2000" dirty="0">
                <a:solidFill>
                  <a:schemeClr val="bg1"/>
                </a:solidFill>
              </a:rPr>
              <a:t>Ww</a:t>
            </a:r>
          </a:p>
          <a:p>
            <a:pPr algn="ctr"/>
            <a:r>
              <a:rPr lang="en-US" sz="2000" dirty="0">
                <a:solidFill>
                  <a:schemeClr val="bg1"/>
                </a:solidFill>
              </a:rPr>
              <a:t>w.midocean.ae</a:t>
            </a:r>
          </a:p>
        </p:txBody>
      </p:sp>
    </p:spTree>
    <p:extLst>
      <p:ext uri="{BB962C8B-B14F-4D97-AF65-F5344CB8AC3E}">
        <p14:creationId xmlns:p14="http://schemas.microsoft.com/office/powerpoint/2010/main" val="1496462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4"/>
            <a:ext cx="10812720" cy="49355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Narrative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020209"/>
            <a:ext cx="10812720" cy="4524315"/>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Within this range of possibilities, analysis may focus on extracts from interview transcripts, which each provide a short narrative about a related topic or incident in which the researcher is interested.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These extracts will tend  to be short stories that have a clear purpose, encompassing a situation, an action and an outcome, expressed in a structure containing a beginning, middle and end. Analysis may also focus on passages of speech or dialogue, where the purpose is to analyze how the narrative is constructed.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In terms of extended narratives, analysis may focus on narrated accounts of life stories or organizational events, where emphasis is likely to be placed on sequential and structural elements.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707886"/>
          </a:xfrm>
          <a:prstGeom prst="rect">
            <a:avLst/>
          </a:prstGeom>
          <a:noFill/>
        </p:spPr>
        <p:txBody>
          <a:bodyPr wrap="square" rtlCol="0">
            <a:spAutoFit/>
          </a:bodyPr>
          <a:lstStyle/>
          <a:p>
            <a:pPr algn="ctr"/>
            <a:r>
              <a:rPr lang="en-US" sz="2000" dirty="0">
                <a:solidFill>
                  <a:schemeClr val="bg1"/>
                </a:solidFill>
              </a:rPr>
              <a:t>Ww</a:t>
            </a:r>
          </a:p>
          <a:p>
            <a:pPr algn="ctr"/>
            <a:r>
              <a:rPr lang="en-US" sz="2000" dirty="0">
                <a:solidFill>
                  <a:schemeClr val="bg1"/>
                </a:solidFill>
              </a:rPr>
              <a:t>w.midocean.ae</a:t>
            </a:r>
          </a:p>
        </p:txBody>
      </p:sp>
    </p:spTree>
    <p:extLst>
      <p:ext uri="{BB962C8B-B14F-4D97-AF65-F5344CB8AC3E}">
        <p14:creationId xmlns:p14="http://schemas.microsoft.com/office/powerpoint/2010/main" val="8058901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535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Narrative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020209"/>
            <a:ext cx="10812720" cy="4154984"/>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Analysis may also involve a researcher constructing a narrative from fragments of data collected from multiple sources, such as different documents or research interviews. A narrative may also be constructed from other narratives to provide a unified account to further analysis, sometimes referred to as re-storying.</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Because Narrative Analysis is a collection of analytical approaches, with variations</a:t>
            </a:r>
          </a:p>
          <a:p>
            <a:r>
              <a:rPr lang="en-US" sz="2400" dirty="0">
                <a:solidFill>
                  <a:srgbClr val="2D3956"/>
                </a:solidFill>
                <a:latin typeface="Times New Roman" panose="02020603050405020304" pitchFamily="18" charset="0"/>
                <a:cs typeface="Times New Roman" panose="02020603050405020304" pitchFamily="18" charset="0"/>
              </a:rPr>
              <a:t>evident in each approach in terms of the way they have been used in practice by researchers, it is not sensible to describe a procedural outline as we have done in earlier sections. </a:t>
            </a:r>
          </a:p>
          <a:p>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871913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535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Visual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020209"/>
            <a:ext cx="10812720" cy="4154984"/>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Introduction</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Visual research makes use of existing visual images, known as ‘found’ images, or images created by the researcher or research participants. Visual images may also be categorized as static, such as photographs and drawings; or moving, such as video, film and television.</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The scope for visual research is evident through the absolute prevalence of visual</a:t>
            </a:r>
          </a:p>
          <a:p>
            <a:r>
              <a:rPr lang="en-US" sz="2400" dirty="0">
                <a:solidFill>
                  <a:srgbClr val="2D3956"/>
                </a:solidFill>
                <a:latin typeface="Times New Roman" panose="02020603050405020304" pitchFamily="18" charset="0"/>
                <a:cs typeface="Times New Roman" panose="02020603050405020304" pitchFamily="18" charset="0"/>
              </a:rPr>
              <a:t>objects and practices in social life, including in the business and organizational environment.</a:t>
            </a:r>
          </a:p>
          <a:p>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3625980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95355"/>
            <a:ext cx="10812720" cy="4535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Visual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709755"/>
            <a:ext cx="10812720" cy="3046988"/>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In our consideration of visual research, we recognize the potentially powerful nature</a:t>
            </a:r>
          </a:p>
          <a:p>
            <a:r>
              <a:rPr lang="en-US" sz="2400" dirty="0">
                <a:solidFill>
                  <a:srgbClr val="2D3956"/>
                </a:solidFill>
                <a:latin typeface="Times New Roman" panose="02020603050405020304" pitchFamily="18" charset="0"/>
                <a:cs typeface="Times New Roman" panose="02020603050405020304" pitchFamily="18" charset="0"/>
              </a:rPr>
              <a:t>of visual images: as a ‘way of seeing’ or means to gain new insights or perspectives; as</a:t>
            </a:r>
          </a:p>
          <a:p>
            <a:r>
              <a:rPr lang="en-US" sz="2400" dirty="0">
                <a:solidFill>
                  <a:srgbClr val="2D3956"/>
                </a:solidFill>
                <a:latin typeface="Times New Roman" panose="02020603050405020304" pitchFamily="18" charset="0"/>
                <a:cs typeface="Times New Roman" panose="02020603050405020304" pitchFamily="18" charset="0"/>
              </a:rPr>
              <a:t>an effective way to record data including contextual data whose breadth and depth might otherwise be difficult to encapsulate and describe in a time constrained research situation; and as a representational form in their own right that may both complement and enhance textual description and analysis. However, the analysis of visual</a:t>
            </a:r>
          </a:p>
          <a:p>
            <a:r>
              <a:rPr lang="en-US" sz="2400" dirty="0">
                <a:solidFill>
                  <a:srgbClr val="2D3956"/>
                </a:solidFill>
                <a:latin typeface="Times New Roman" panose="02020603050405020304" pitchFamily="18" charset="0"/>
                <a:cs typeface="Times New Roman" panose="02020603050405020304" pitchFamily="18" charset="0"/>
              </a:rPr>
              <a:t>data is associated with particular analytical implications that make this a problematic</a:t>
            </a:r>
          </a:p>
          <a:p>
            <a:r>
              <a:rPr lang="en-US" sz="2400" dirty="0">
                <a:solidFill>
                  <a:srgbClr val="2D3956"/>
                </a:solidFill>
                <a:latin typeface="Times New Roman" panose="02020603050405020304" pitchFamily="18" charset="0"/>
                <a:cs typeface="Times New Roman" panose="02020603050405020304" pitchFamily="18" charset="0"/>
              </a:rPr>
              <a:t>research method.</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116700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95354"/>
            <a:ext cx="10812720" cy="48087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Visual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89640" y="2179741"/>
            <a:ext cx="10812720" cy="4524315"/>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While ‘a picture is worth a thousand words’, visual images are not capable of speaking</a:t>
            </a:r>
          </a:p>
          <a:p>
            <a:r>
              <a:rPr lang="en-US" sz="2400" dirty="0">
                <a:solidFill>
                  <a:srgbClr val="2D3956"/>
                </a:solidFill>
                <a:latin typeface="Times New Roman" panose="02020603050405020304" pitchFamily="18" charset="0"/>
                <a:cs typeface="Times New Roman" panose="02020603050405020304" pitchFamily="18" charset="0"/>
              </a:rPr>
              <a:t>for themselves. All images need to be interpreted, with implications at different levels.</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b="1" dirty="0">
                <a:solidFill>
                  <a:srgbClr val="2D3956"/>
                </a:solidFill>
                <a:latin typeface="Times New Roman" panose="02020603050405020304" pitchFamily="18" charset="0"/>
                <a:cs typeface="Times New Roman" panose="02020603050405020304" pitchFamily="18" charset="0"/>
              </a:rPr>
              <a:t>At the practical level</a:t>
            </a:r>
            <a:r>
              <a:rPr lang="en-US" sz="2400" dirty="0">
                <a:solidFill>
                  <a:srgbClr val="2D3956"/>
                </a:solidFill>
                <a:latin typeface="Times New Roman" panose="02020603050405020304" pitchFamily="18" charset="0"/>
                <a:cs typeface="Times New Roman" panose="02020603050405020304" pitchFamily="18" charset="0"/>
              </a:rPr>
              <a:t>, interpretation involves using words to describe and analyze an image, with the consequence in many cases that the image is displaced, leaving</a:t>
            </a:r>
          </a:p>
          <a:p>
            <a:r>
              <a:rPr lang="en-US" sz="2400" dirty="0">
                <a:solidFill>
                  <a:srgbClr val="2D3956"/>
                </a:solidFill>
                <a:latin typeface="Times New Roman" panose="02020603050405020304" pitchFamily="18" charset="0"/>
                <a:cs typeface="Times New Roman" panose="02020603050405020304" pitchFamily="18" charset="0"/>
              </a:rPr>
              <a:t>us solely with and entirely reliant on the interpretation offered in the textual description.</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b="1" dirty="0">
                <a:solidFill>
                  <a:srgbClr val="2D3956"/>
                </a:solidFill>
                <a:latin typeface="Times New Roman" panose="02020603050405020304" pitchFamily="18" charset="0"/>
                <a:cs typeface="Times New Roman" panose="02020603050405020304" pitchFamily="18" charset="0"/>
              </a:rPr>
              <a:t>At the explanatory level</a:t>
            </a:r>
            <a:r>
              <a:rPr lang="en-US" sz="2400" dirty="0">
                <a:solidFill>
                  <a:srgbClr val="2D3956"/>
                </a:solidFill>
                <a:latin typeface="Times New Roman" panose="02020603050405020304" pitchFamily="18" charset="0"/>
                <a:cs typeface="Times New Roman" panose="02020603050405020304" pitchFamily="18" charset="0"/>
              </a:rPr>
              <a:t>, this interpretation will only be one of many possible. The interpretation of an image will depend on the subjectivity of the interpreter</a:t>
            </a:r>
          </a:p>
          <a:p>
            <a:r>
              <a:rPr lang="en-US" sz="2400" dirty="0">
                <a:solidFill>
                  <a:srgbClr val="2D3956"/>
                </a:solidFill>
                <a:latin typeface="Times New Roman" panose="02020603050405020304" pitchFamily="18" charset="0"/>
                <a:cs typeface="Times New Roman" panose="02020603050405020304" pitchFamily="18" charset="0"/>
              </a:rPr>
              <a:t>and that any interpretation is likely to be contextual and time specific. Other people in</a:t>
            </a:r>
          </a:p>
          <a:p>
            <a:r>
              <a:rPr lang="en-US" sz="2400" dirty="0">
                <a:solidFill>
                  <a:srgbClr val="2D3956"/>
                </a:solidFill>
                <a:latin typeface="Times New Roman" panose="02020603050405020304" pitchFamily="18" charset="0"/>
                <a:cs typeface="Times New Roman" panose="02020603050405020304" pitchFamily="18" charset="0"/>
              </a:rPr>
              <a:t>different situations and at other times may offer different interpretations.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707886"/>
          </a:xfrm>
          <a:prstGeom prst="rect">
            <a:avLst/>
          </a:prstGeom>
          <a:noFill/>
        </p:spPr>
        <p:txBody>
          <a:bodyPr wrap="square" rtlCol="0">
            <a:spAutoFit/>
          </a:bodyPr>
          <a:lstStyle/>
          <a:p>
            <a:pPr algn="ctr"/>
            <a:r>
              <a:rPr lang="en-US" sz="2000" dirty="0">
                <a:solidFill>
                  <a:schemeClr val="bg1"/>
                </a:solidFill>
              </a:rPr>
              <a:t>Ww</a:t>
            </a:r>
          </a:p>
          <a:p>
            <a:pPr algn="ctr"/>
            <a:r>
              <a:rPr lang="en-US" sz="2000" dirty="0">
                <a:solidFill>
                  <a:schemeClr val="bg1"/>
                </a:solidFill>
              </a:rPr>
              <a:t>w.midocean.ae</a:t>
            </a:r>
          </a:p>
        </p:txBody>
      </p:sp>
    </p:spTree>
    <p:extLst>
      <p:ext uri="{BB962C8B-B14F-4D97-AF65-F5344CB8AC3E}">
        <p14:creationId xmlns:p14="http://schemas.microsoft.com/office/powerpoint/2010/main" val="42443372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57320" y="1631595"/>
            <a:ext cx="10812720" cy="5213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Visual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8310" y="1776150"/>
            <a:ext cx="10812720" cy="5262979"/>
          </a:xfrm>
          <a:prstGeom prst="rect">
            <a:avLst/>
          </a:prstGeom>
          <a:noFill/>
        </p:spPr>
        <p:txBody>
          <a:bodyPr wrap="square" rtlCol="0">
            <a:spAutoFit/>
          </a:bodyPr>
          <a:lstStyle/>
          <a:p>
            <a:r>
              <a:rPr lang="en-US" sz="2400" b="1" dirty="0">
                <a:solidFill>
                  <a:srgbClr val="2D3956"/>
                </a:solidFill>
                <a:latin typeface="Times New Roman" panose="02020603050405020304" pitchFamily="18" charset="0"/>
                <a:cs typeface="Times New Roman" panose="02020603050405020304" pitchFamily="18" charset="0"/>
              </a:rPr>
              <a:t>At the philosophical level</a:t>
            </a:r>
            <a:r>
              <a:rPr lang="en-US" sz="2400" dirty="0">
                <a:solidFill>
                  <a:srgbClr val="2D3956"/>
                </a:solidFill>
                <a:latin typeface="Times New Roman" panose="02020603050405020304" pitchFamily="18" charset="0"/>
                <a:cs typeface="Times New Roman" panose="02020603050405020304" pitchFamily="18" charset="0"/>
              </a:rPr>
              <a:t>, we may also question what the image represents. While</a:t>
            </a:r>
          </a:p>
          <a:p>
            <a:r>
              <a:rPr lang="en-US" sz="2400" dirty="0">
                <a:solidFill>
                  <a:srgbClr val="2D3956"/>
                </a:solidFill>
                <a:latin typeface="Times New Roman" panose="02020603050405020304" pitchFamily="18" charset="0"/>
                <a:cs typeface="Times New Roman" panose="02020603050405020304" pitchFamily="18" charset="0"/>
              </a:rPr>
              <a:t>visual images may be viewed superficially as just a way of making things visible, images are generally constructed or created by someone for an intended purpose or from a particular perspective, whether this is explicitly understood or not.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The use of images, especially digital or photographic ones, as a way to capture or reveal an underlying reality is therefore contested. From this perspective, images may be constructed to justify the assumptions and practices of those who commission their creation. These images will be carefully composed or constructed to achieve this desired effect. For others, images may spontaneously capture attributes of a situation, suggesting a view into a situated reality.  However, even where an image is apparently taken spontaneously in a natural setting, it will still be affected by its framing, depth of focus and point of view, with the consequence that different images may create different effects.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707886"/>
          </a:xfrm>
          <a:prstGeom prst="rect">
            <a:avLst/>
          </a:prstGeom>
          <a:noFill/>
        </p:spPr>
        <p:txBody>
          <a:bodyPr wrap="square" rtlCol="0">
            <a:spAutoFit/>
          </a:bodyPr>
          <a:lstStyle/>
          <a:p>
            <a:pPr algn="ctr"/>
            <a:r>
              <a:rPr lang="en-US" sz="2000" dirty="0">
                <a:solidFill>
                  <a:schemeClr val="bg1"/>
                </a:solidFill>
              </a:rPr>
              <a:t>Ww</a:t>
            </a:r>
          </a:p>
          <a:p>
            <a:pPr algn="ctr"/>
            <a:r>
              <a:rPr lang="en-US" sz="2000" dirty="0">
                <a:solidFill>
                  <a:schemeClr val="bg1"/>
                </a:solidFill>
              </a:rPr>
              <a:t>w.midocean.ae</a:t>
            </a:r>
          </a:p>
        </p:txBody>
      </p:sp>
    </p:spTree>
    <p:extLst>
      <p:ext uri="{BB962C8B-B14F-4D97-AF65-F5344CB8AC3E}">
        <p14:creationId xmlns:p14="http://schemas.microsoft.com/office/powerpoint/2010/main" val="8899709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57320" y="1631595"/>
            <a:ext cx="10812720" cy="52629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Visual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8310" y="1676080"/>
            <a:ext cx="10812720" cy="5262979"/>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Where you use found images or those created by others, you will find yourself in the</a:t>
            </a:r>
          </a:p>
          <a:p>
            <a:r>
              <a:rPr lang="en-US" sz="2400" dirty="0">
                <a:solidFill>
                  <a:srgbClr val="2D3956"/>
                </a:solidFill>
                <a:latin typeface="Times New Roman" panose="02020603050405020304" pitchFamily="18" charset="0"/>
                <a:cs typeface="Times New Roman" panose="02020603050405020304" pitchFamily="18" charset="0"/>
              </a:rPr>
              <a:t>situation of making a subjective interpretation of another person's subjective representation. In doing this you will also be creating a word-based interpretation of a visual representation.</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Without sufficient cultural or contextual understanding this will be problematic.</a:t>
            </a:r>
          </a:p>
          <a:p>
            <a:r>
              <a:rPr lang="en-US" sz="2400" dirty="0">
                <a:solidFill>
                  <a:srgbClr val="2D3956"/>
                </a:solidFill>
                <a:latin typeface="Times New Roman" panose="02020603050405020304" pitchFamily="18" charset="0"/>
                <a:cs typeface="Times New Roman" panose="02020603050405020304" pitchFamily="18" charset="0"/>
              </a:rPr>
              <a:t>To undertake this task less problematically, you will need to understand:</a:t>
            </a:r>
          </a:p>
          <a:p>
            <a:r>
              <a:rPr lang="en-US" sz="2400" dirty="0">
                <a:solidFill>
                  <a:srgbClr val="2D3956"/>
                </a:solidFill>
                <a:latin typeface="Times New Roman" panose="02020603050405020304" pitchFamily="18" charset="0"/>
                <a:cs typeface="Times New Roman" panose="02020603050405020304" pitchFamily="18" charset="0"/>
              </a:rPr>
              <a:t>• who took or created the image or images that you wish to analyze;</a:t>
            </a:r>
          </a:p>
          <a:p>
            <a:r>
              <a:rPr lang="en-US" sz="2400" dirty="0">
                <a:solidFill>
                  <a:srgbClr val="2D3956"/>
                </a:solidFill>
                <a:latin typeface="Times New Roman" panose="02020603050405020304" pitchFamily="18" charset="0"/>
                <a:cs typeface="Times New Roman" panose="02020603050405020304" pitchFamily="18" charset="0"/>
              </a:rPr>
              <a:t>• how these images were taken or created;</a:t>
            </a:r>
          </a:p>
          <a:p>
            <a:r>
              <a:rPr lang="en-US" sz="2400" dirty="0">
                <a:solidFill>
                  <a:srgbClr val="2D3956"/>
                </a:solidFill>
                <a:latin typeface="Times New Roman" panose="02020603050405020304" pitchFamily="18" charset="0"/>
                <a:cs typeface="Times New Roman" panose="02020603050405020304" pitchFamily="18" charset="0"/>
              </a:rPr>
              <a:t>• the purpose for which these images were taken or created;</a:t>
            </a:r>
          </a:p>
          <a:p>
            <a:r>
              <a:rPr lang="en-US" sz="2400" dirty="0">
                <a:solidFill>
                  <a:srgbClr val="2D3956"/>
                </a:solidFill>
                <a:latin typeface="Times New Roman" panose="02020603050405020304" pitchFamily="18" charset="0"/>
                <a:cs typeface="Times New Roman" panose="02020603050405020304" pitchFamily="18" charset="0"/>
              </a:rPr>
              <a:t>• how these images have been used previously;</a:t>
            </a:r>
          </a:p>
          <a:p>
            <a:r>
              <a:rPr lang="en-US" sz="2400" dirty="0">
                <a:solidFill>
                  <a:srgbClr val="2D3956"/>
                </a:solidFill>
                <a:latin typeface="Times New Roman" panose="02020603050405020304" pitchFamily="18" charset="0"/>
                <a:cs typeface="Times New Roman" panose="02020603050405020304" pitchFamily="18" charset="0"/>
              </a:rPr>
              <a:t>• any intended audience for these images, and;</a:t>
            </a:r>
          </a:p>
          <a:p>
            <a:r>
              <a:rPr lang="en-US" sz="2400" dirty="0">
                <a:solidFill>
                  <a:srgbClr val="2D3956"/>
                </a:solidFill>
                <a:latin typeface="Times New Roman" panose="02020603050405020304" pitchFamily="18" charset="0"/>
                <a:cs typeface="Times New Roman" panose="02020603050405020304" pitchFamily="18" charset="0"/>
              </a:rPr>
              <a:t>• the intended effect(s) of the image maker and those who commissioned these images.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707886"/>
          </a:xfrm>
          <a:prstGeom prst="rect">
            <a:avLst/>
          </a:prstGeom>
          <a:noFill/>
        </p:spPr>
        <p:txBody>
          <a:bodyPr wrap="square" rtlCol="0">
            <a:spAutoFit/>
          </a:bodyPr>
          <a:lstStyle/>
          <a:p>
            <a:pPr algn="ctr"/>
            <a:r>
              <a:rPr lang="en-US" sz="2000" dirty="0">
                <a:solidFill>
                  <a:schemeClr val="bg1"/>
                </a:solidFill>
              </a:rPr>
              <a:t>Ww</a:t>
            </a:r>
          </a:p>
          <a:p>
            <a:pPr algn="ctr"/>
            <a:r>
              <a:rPr lang="en-US" sz="2000" dirty="0">
                <a:solidFill>
                  <a:schemeClr val="bg1"/>
                </a:solidFill>
              </a:rPr>
              <a:t>w.midocean.ae</a:t>
            </a:r>
          </a:p>
        </p:txBody>
      </p:sp>
    </p:spTree>
    <p:extLst>
      <p:ext uri="{BB962C8B-B14F-4D97-AF65-F5344CB8AC3E}">
        <p14:creationId xmlns:p14="http://schemas.microsoft.com/office/powerpoint/2010/main" val="36989518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57320" y="1631595"/>
            <a:ext cx="10812720" cy="47691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Visual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8310" y="1676080"/>
            <a:ext cx="10812720" cy="4524315"/>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Overview</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There are several ways to analyze visual images, related to different analytical aims.</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These aims relate to analyzing visual images during interviews as a means to elicit</a:t>
            </a:r>
          </a:p>
          <a:p>
            <a:r>
              <a:rPr lang="en-US" sz="2400" dirty="0">
                <a:solidFill>
                  <a:srgbClr val="2D3956"/>
                </a:solidFill>
                <a:latin typeface="Times New Roman" panose="02020603050405020304" pitchFamily="18" charset="0"/>
                <a:cs typeface="Times New Roman" panose="02020603050405020304" pitchFamily="18" charset="0"/>
              </a:rPr>
              <a:t>further data,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analyzing images as visual data in their own right,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and using images as visual representations.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194048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57320" y="1631595"/>
            <a:ext cx="10812720" cy="47691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Visual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8310" y="1676080"/>
            <a:ext cx="10812720" cy="4524315"/>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Analyzing visual images as a means to elicit further data</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This technique involves a researcher finding or creating images, or asking a participant to create images, with the intention of asking the participant to interpret what</a:t>
            </a:r>
          </a:p>
          <a:p>
            <a:r>
              <a:rPr lang="en-US" sz="2400" dirty="0">
                <a:solidFill>
                  <a:srgbClr val="2D3956"/>
                </a:solidFill>
                <a:latin typeface="Times New Roman" panose="02020603050405020304" pitchFamily="18" charset="0"/>
                <a:cs typeface="Times New Roman" panose="02020603050405020304" pitchFamily="18" charset="0"/>
              </a:rPr>
              <a:t>she or he sees in each image.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In this way the participant is asked to analyze each image during the interview, based on his or her subjective interpretation and contextual knowledge of the setting shown.</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This quasi-analytical process involves visual images being used as an intermediary means to elicit further data rather than being analyzed as visual data in their own right.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522535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57320" y="1631595"/>
            <a:ext cx="10812720" cy="47691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Visual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8310" y="1676080"/>
            <a:ext cx="10812720" cy="4154984"/>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Analyzing images as visual data in their own right</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Where images are analyzed as visual data in their own right a number of analytical techniques may be used, drawn from a diverse range of disciplinary domains.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Some of these techniques to analyze visual images are data based and inductive, while others use an existing theoretical perspective through which to focus analysis. In this sub-section we briefly outline two approaches to analyze visual images.</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These are </a:t>
            </a:r>
            <a:r>
              <a:rPr lang="en-US" sz="2400" b="1" dirty="0">
                <a:solidFill>
                  <a:srgbClr val="2D3956"/>
                </a:solidFill>
                <a:latin typeface="Times New Roman" panose="02020603050405020304" pitchFamily="18" charset="0"/>
                <a:cs typeface="Times New Roman" panose="02020603050405020304" pitchFamily="18" charset="0"/>
              </a:rPr>
              <a:t>Content Analysis </a:t>
            </a:r>
            <a:r>
              <a:rPr lang="en-US" sz="2400" dirty="0">
                <a:solidFill>
                  <a:srgbClr val="2D3956"/>
                </a:solidFill>
                <a:latin typeface="Times New Roman" panose="02020603050405020304" pitchFamily="18" charset="0"/>
                <a:cs typeface="Times New Roman" panose="02020603050405020304" pitchFamily="18" charset="0"/>
              </a:rPr>
              <a:t>and </a:t>
            </a:r>
            <a:r>
              <a:rPr lang="en-US" sz="2400" b="1" dirty="0">
                <a:solidFill>
                  <a:srgbClr val="2D3956"/>
                </a:solidFill>
                <a:latin typeface="Times New Roman" panose="02020603050405020304" pitchFamily="18" charset="0"/>
                <a:cs typeface="Times New Roman" panose="02020603050405020304" pitchFamily="18" charset="0"/>
              </a:rPr>
              <a:t>Semiotic Analysis</a:t>
            </a:r>
            <a:r>
              <a:rPr lang="en-US" sz="2400" dirty="0">
                <a:solidFill>
                  <a:srgbClr val="2D3956"/>
                </a:solidFill>
                <a:latin typeface="Times New Roman" panose="02020603050405020304" pitchFamily="18" charset="0"/>
                <a:cs typeface="Times New Roman" panose="02020603050405020304" pitchFamily="18" charset="0"/>
              </a:rPr>
              <a: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7717222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57320" y="1631595"/>
            <a:ext cx="10812720" cy="47691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Visual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8310" y="1676080"/>
            <a:ext cx="10812720" cy="4893647"/>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Content analysis</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Content analysis is used to analyze large numbers of images and involves quantification of the visual data you derive from the images you analyze. This approach involves identifying categories of visual data in which you are interested in order to develop a systematic coding scheme, coding your visual images using this scheme and subsequently undertaking quantitative analysis.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If you decide to use Content Analysis you will need to be aware of its precise analytical rules and procedure, to which you will need to adhere. We outline this earlier. </a:t>
            </a:r>
          </a:p>
          <a:p>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0888274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57320" y="1631595"/>
            <a:ext cx="10812720" cy="47691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Visual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8310" y="1676080"/>
            <a:ext cx="10812720" cy="3416320"/>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Subsequent quantitative analysis ranges from calculating the frequency of different categories for a variable to examining relationships between variables created.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Four stages of Content Analysis when applied to the analysis of visual images. </a:t>
            </a:r>
          </a:p>
          <a:p>
            <a:r>
              <a:rPr lang="en-US" sz="2400" dirty="0">
                <a:solidFill>
                  <a:srgbClr val="2D3956"/>
                </a:solidFill>
                <a:latin typeface="Times New Roman" panose="02020603050405020304" pitchFamily="18" charset="0"/>
                <a:cs typeface="Times New Roman" panose="02020603050405020304" pitchFamily="18" charset="0"/>
              </a:rPr>
              <a:t>These are finding or creating the images you wish to analyze; </a:t>
            </a:r>
          </a:p>
          <a:p>
            <a:r>
              <a:rPr lang="en-US" sz="2400" dirty="0">
                <a:solidFill>
                  <a:srgbClr val="2D3956"/>
                </a:solidFill>
                <a:latin typeface="Times New Roman" panose="02020603050405020304" pitchFamily="18" charset="0"/>
                <a:cs typeface="Times New Roman" panose="02020603050405020304" pitchFamily="18" charset="0"/>
              </a:rPr>
              <a:t>Developing categories in order to be able to code your data; </a:t>
            </a:r>
          </a:p>
          <a:p>
            <a:r>
              <a:rPr lang="en-US" sz="2400" dirty="0">
                <a:solidFill>
                  <a:srgbClr val="2D3956"/>
                </a:solidFill>
                <a:latin typeface="Times New Roman" panose="02020603050405020304" pitchFamily="18" charset="0"/>
                <a:cs typeface="Times New Roman" panose="02020603050405020304" pitchFamily="18" charset="0"/>
              </a:rPr>
              <a:t>Coding your data; and analyzing them.</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06285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57320" y="1631595"/>
            <a:ext cx="10812720" cy="51386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Visual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8310" y="1558264"/>
            <a:ext cx="10812720" cy="5262979"/>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Semiotic analysis</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Semiotics is the study of signs. A sign is ‘something’ (a word, phrase, sound, cultural</a:t>
            </a:r>
          </a:p>
          <a:p>
            <a:r>
              <a:rPr lang="en-US" sz="2400" dirty="0">
                <a:solidFill>
                  <a:srgbClr val="2D3956"/>
                </a:solidFill>
                <a:latin typeface="Times New Roman" panose="02020603050405020304" pitchFamily="18" charset="0"/>
                <a:cs typeface="Times New Roman" panose="02020603050405020304" pitchFamily="18" charset="0"/>
              </a:rPr>
              <a:t>artefact or visual image) that stands for (represents) something other than itself. The inclusion of ‘something’ twice in this definition is intentional and important, as it indicates that a sign consists of two parts.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These are the </a:t>
            </a:r>
            <a:r>
              <a:rPr lang="en-US" sz="2400" b="1" dirty="0">
                <a:solidFill>
                  <a:srgbClr val="2D3956"/>
                </a:solidFill>
                <a:latin typeface="Times New Roman" panose="02020603050405020304" pitchFamily="18" charset="0"/>
                <a:cs typeface="Times New Roman" panose="02020603050405020304" pitchFamily="18" charset="0"/>
              </a:rPr>
              <a:t>signifier</a:t>
            </a:r>
            <a:r>
              <a:rPr lang="en-US" sz="2400" dirty="0">
                <a:solidFill>
                  <a:srgbClr val="2D3956"/>
                </a:solidFill>
                <a:latin typeface="Times New Roman" panose="02020603050405020304" pitchFamily="18" charset="0"/>
                <a:cs typeface="Times New Roman" panose="02020603050405020304" pitchFamily="18" charset="0"/>
              </a:rPr>
              <a:t> and the </a:t>
            </a:r>
            <a:r>
              <a:rPr lang="en-US" sz="2400" b="1" dirty="0">
                <a:solidFill>
                  <a:srgbClr val="2D3956"/>
                </a:solidFill>
                <a:latin typeface="Times New Roman" panose="02020603050405020304" pitchFamily="18" charset="0"/>
                <a:cs typeface="Times New Roman" panose="02020603050405020304" pitchFamily="18" charset="0"/>
              </a:rPr>
              <a:t>signified</a:t>
            </a:r>
            <a:r>
              <a:rPr lang="en-US" sz="2400" dirty="0">
                <a:solidFill>
                  <a:srgbClr val="2D3956"/>
                </a:solidFill>
                <a:latin typeface="Times New Roman" panose="02020603050405020304" pitchFamily="18" charset="0"/>
                <a:cs typeface="Times New Roman" panose="02020603050405020304" pitchFamily="18" charset="0"/>
              </a:rPr>
              <a:t>. The signifier is the word, phrase or sound used, or image or artefact shown and the signified is the concept or meaning suggested or implied in the sign. A simple and relatively straightforward example here might be the way in which images of some animals, birds and mythological creatures have been used in branding and advertisements as signs to indicate or represent objects such as power, strength, dependability or wisdom</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707886"/>
          </a:xfrm>
          <a:prstGeom prst="rect">
            <a:avLst/>
          </a:prstGeom>
          <a:noFill/>
        </p:spPr>
        <p:txBody>
          <a:bodyPr wrap="square" rtlCol="0">
            <a:spAutoFit/>
          </a:bodyPr>
          <a:lstStyle/>
          <a:p>
            <a:pPr algn="ctr"/>
            <a:r>
              <a:rPr lang="en-US" sz="2000" dirty="0">
                <a:solidFill>
                  <a:schemeClr val="bg1"/>
                </a:solidFill>
              </a:rPr>
              <a:t>Ww</a:t>
            </a:r>
          </a:p>
          <a:p>
            <a:pPr algn="ctr"/>
            <a:r>
              <a:rPr lang="en-US" sz="2000" dirty="0">
                <a:solidFill>
                  <a:schemeClr val="bg1"/>
                </a:solidFill>
              </a:rPr>
              <a:t>w.midocean.ae</a:t>
            </a:r>
          </a:p>
        </p:txBody>
      </p:sp>
    </p:spTree>
    <p:extLst>
      <p:ext uri="{BB962C8B-B14F-4D97-AF65-F5344CB8AC3E}">
        <p14:creationId xmlns:p14="http://schemas.microsoft.com/office/powerpoint/2010/main" val="28303501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57320" y="1631595"/>
            <a:ext cx="10812720" cy="47691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Visual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8310" y="1676080"/>
            <a:ext cx="10812720" cy="9694962"/>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Approaches to semiotics propose different ways to analyze signs. These approaches are based on the work of two foundational semioticians, the Swiss linguist Ferdinand de Saussure and the American philosopher Charles Sanders Peirce, whose work on pragmatism.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One typology from the work of Peirce differentiates between iconic, indexical and symbolic signs.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An iconic sign is one where the signifier resembles the object being signified. Using the example of road signs for tourist attractions. For example, the location of a historic house is signified by the image of a large house, the location of a castle by an icon that clearly resembles a castle, and so on!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An indexical sign</a:t>
            </a:r>
          </a:p>
          <a:p>
            <a:r>
              <a:rPr lang="en-US" sz="2400" dirty="0">
                <a:solidFill>
                  <a:srgbClr val="2D3956"/>
                </a:solidFill>
                <a:latin typeface="Times New Roman" panose="02020603050405020304" pitchFamily="18" charset="0"/>
                <a:cs typeface="Times New Roman" panose="02020603050405020304" pitchFamily="18" charset="0"/>
              </a:rPr>
              <a:t>inherently indicates the object being signified and we can also use the example of UK road</a:t>
            </a:r>
          </a:p>
          <a:p>
            <a:r>
              <a:rPr lang="en-US" sz="2400" dirty="0">
                <a:solidFill>
                  <a:srgbClr val="2D3956"/>
                </a:solidFill>
                <a:latin typeface="Times New Roman" panose="02020603050405020304" pitchFamily="18" charset="0"/>
                <a:cs typeface="Times New Roman" panose="02020603050405020304" pitchFamily="18" charset="0"/>
              </a:rPr>
              <a:t>signs for tourist attractions to illustrate this. The sign for a farm trail does not attempt to use</a:t>
            </a:r>
          </a:p>
          <a:p>
            <a:r>
              <a:rPr lang="en-US" sz="2400" dirty="0">
                <a:solidFill>
                  <a:srgbClr val="2D3956"/>
                </a:solidFill>
                <a:latin typeface="Times New Roman" panose="02020603050405020304" pitchFamily="18" charset="0"/>
                <a:cs typeface="Times New Roman" panose="02020603050405020304" pitchFamily="18" charset="0"/>
              </a:rPr>
              <a:t>an iconic representation (this would be too complex or confusing) but instead shows the</a:t>
            </a:r>
          </a:p>
          <a:p>
            <a:r>
              <a:rPr lang="en-US" sz="2400" dirty="0">
                <a:solidFill>
                  <a:srgbClr val="2D3956"/>
                </a:solidFill>
                <a:latin typeface="Times New Roman" panose="02020603050405020304" pitchFamily="18" charset="0"/>
                <a:cs typeface="Times New Roman" panose="02020603050405020304" pitchFamily="18" charset="0"/>
              </a:rPr>
              <a:t>image of a heavy horse to signify a farm. Likewise, the location of a zoo is signified by the</a:t>
            </a:r>
          </a:p>
          <a:p>
            <a:r>
              <a:rPr lang="en-US" sz="2400" dirty="0">
                <a:solidFill>
                  <a:srgbClr val="2D3956"/>
                </a:solidFill>
                <a:latin typeface="Times New Roman" panose="02020603050405020304" pitchFamily="18" charset="0"/>
                <a:cs typeface="Times New Roman" panose="02020603050405020304" pitchFamily="18" charset="0"/>
              </a:rPr>
              <a:t>image of an elephant and the location of a football ground by a football. Signs are often multimodal</a:t>
            </a:r>
          </a:p>
          <a:p>
            <a:r>
              <a:rPr lang="en-US" sz="2400" dirty="0">
                <a:solidFill>
                  <a:srgbClr val="2D3956"/>
                </a:solidFill>
                <a:latin typeface="Times New Roman" panose="02020603050405020304" pitchFamily="18" charset="0"/>
                <a:cs typeface="Times New Roman" panose="02020603050405020304" pitchFamily="18" charset="0"/>
              </a:rPr>
              <a:t>and roadside tourist signs are also a good example of this. In the UK roadside tourist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707886"/>
          </a:xfrm>
          <a:prstGeom prst="rect">
            <a:avLst/>
          </a:prstGeom>
          <a:noFill/>
        </p:spPr>
        <p:txBody>
          <a:bodyPr wrap="square" rtlCol="0">
            <a:spAutoFit/>
          </a:bodyPr>
          <a:lstStyle/>
          <a:p>
            <a:pPr algn="ctr"/>
            <a:endParaRPr lang="en-US" sz="2000" dirty="0">
              <a:solidFill>
                <a:schemeClr val="bg1"/>
              </a:solidFill>
            </a:endParaRPr>
          </a:p>
          <a:p>
            <a:pPr algn="ctr"/>
            <a:r>
              <a:rPr lang="en-US" sz="2000" dirty="0">
                <a:solidFill>
                  <a:schemeClr val="bg1"/>
                </a:solidFill>
              </a:rPr>
              <a:t>w.midocean.ae</a:t>
            </a:r>
          </a:p>
        </p:txBody>
      </p:sp>
    </p:spTree>
    <p:extLst>
      <p:ext uri="{BB962C8B-B14F-4D97-AF65-F5344CB8AC3E}">
        <p14:creationId xmlns:p14="http://schemas.microsoft.com/office/powerpoint/2010/main" val="20940271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4A62353-59DE-9AAC-3C71-53D6D23206D4}"/>
              </a:ext>
            </a:extLst>
          </p:cNvPr>
          <p:cNvPicPr>
            <a:picLocks noChangeAspect="1"/>
          </p:cNvPicPr>
          <p:nvPr/>
        </p:nvPicPr>
        <p:blipFill>
          <a:blip r:embed="rId2"/>
          <a:stretch>
            <a:fillRect/>
          </a:stretch>
        </p:blipFill>
        <p:spPr>
          <a:xfrm>
            <a:off x="2878113" y="280764"/>
            <a:ext cx="6835514" cy="6296472"/>
          </a:xfrm>
          <a:prstGeom prst="rect">
            <a:avLst/>
          </a:prstGeom>
        </p:spPr>
      </p:pic>
    </p:spTree>
    <p:extLst>
      <p:ext uri="{BB962C8B-B14F-4D97-AF65-F5344CB8AC3E}">
        <p14:creationId xmlns:p14="http://schemas.microsoft.com/office/powerpoint/2010/main" val="2292614625"/>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57320" y="1631595"/>
            <a:ext cx="10812720" cy="47691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Visual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8310" y="1676080"/>
            <a:ext cx="10812720" cy="3785652"/>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An indexical sign inherently indicates the object being signified and we can also use the example of UK road signs for tourist attractions to illustrate this. The sign for a farm trail does not attempt to use an iconic representation (this would be too complex or confusing) but instead shows the image of a heavy horse to signify a farm.</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Likewise, the location of a zoo is signified by the image of an elephant and the location of a football ground by a football. Signs are often multimodal and roadside tourist signs are also a good example of this.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707886"/>
          </a:xfrm>
          <a:prstGeom prst="rect">
            <a:avLst/>
          </a:prstGeom>
          <a:noFill/>
        </p:spPr>
        <p:txBody>
          <a:bodyPr wrap="square" rtlCol="0">
            <a:spAutoFit/>
          </a:bodyPr>
          <a:lstStyle/>
          <a:p>
            <a:pPr algn="ctr"/>
            <a:endParaRPr lang="en-US" sz="2000" dirty="0">
              <a:solidFill>
                <a:schemeClr val="bg1"/>
              </a:solidFill>
            </a:endParaRPr>
          </a:p>
          <a:p>
            <a:pPr algn="ctr"/>
            <a:r>
              <a:rPr lang="en-US" sz="2000" dirty="0">
                <a:solidFill>
                  <a:schemeClr val="bg1"/>
                </a:solidFill>
              </a:rPr>
              <a:t>w.midocean.ae</a:t>
            </a:r>
          </a:p>
        </p:txBody>
      </p:sp>
    </p:spTree>
    <p:extLst>
      <p:ext uri="{BB962C8B-B14F-4D97-AF65-F5344CB8AC3E}">
        <p14:creationId xmlns:p14="http://schemas.microsoft.com/office/powerpoint/2010/main" val="19446958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57320" y="1631595"/>
            <a:ext cx="10812720" cy="47691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Visual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8310" y="1676080"/>
            <a:ext cx="10812720" cy="4524315"/>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In the UK roadside tourist signs have a brown background and often include text. The use of color helps to signify the purpose of the sign and the use of text helps to anchor what is being signified.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While none of the examples used so far include text, some others combine signs and text on a brown background to anchor meaning. A symbolic sign is more abstract while still being capable of signifying meaning to those who see it through conventional understanding. For example, some other road signs use red, which is widely accepted as signifying danger or acting as a warning. Traffic signals in many countries are based on the use of three colors, red, amber and green, indicating symbolic signs which are widely understood by convention.</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7383563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57320" y="1631595"/>
            <a:ext cx="10812720" cy="47691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Visual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8310" y="1676080"/>
            <a:ext cx="10812720" cy="4893647"/>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Signs may also be classified as </a:t>
            </a:r>
            <a:r>
              <a:rPr lang="en-US" sz="2400" b="1" dirty="0">
                <a:solidFill>
                  <a:srgbClr val="2D3956"/>
                </a:solidFill>
                <a:latin typeface="Times New Roman" panose="02020603050405020304" pitchFamily="18" charset="0"/>
                <a:cs typeface="Times New Roman" panose="02020603050405020304" pitchFamily="18" charset="0"/>
              </a:rPr>
              <a:t>denotative</a:t>
            </a:r>
            <a:r>
              <a:rPr lang="en-US" sz="2400" dirty="0">
                <a:solidFill>
                  <a:srgbClr val="2D3956"/>
                </a:solidFill>
                <a:latin typeface="Times New Roman" panose="02020603050405020304" pitchFamily="18" charset="0"/>
                <a:cs typeface="Times New Roman" panose="02020603050405020304" pitchFamily="18" charset="0"/>
              </a:rPr>
              <a:t> and </a:t>
            </a:r>
            <a:r>
              <a:rPr lang="en-US" sz="2400" b="1" dirty="0">
                <a:solidFill>
                  <a:srgbClr val="2D3956"/>
                </a:solidFill>
                <a:latin typeface="Times New Roman" panose="02020603050405020304" pitchFamily="18" charset="0"/>
                <a:cs typeface="Times New Roman" panose="02020603050405020304" pitchFamily="18" charset="0"/>
              </a:rPr>
              <a:t>connotative</a:t>
            </a:r>
            <a:r>
              <a:rPr lang="en-US" sz="2400" dirty="0">
                <a:solidFill>
                  <a:srgbClr val="2D3956"/>
                </a:solidFill>
                <a:latin typeface="Times New Roman" panose="02020603050405020304" pitchFamily="18" charset="0"/>
                <a:cs typeface="Times New Roman" panose="02020603050405020304" pitchFamily="18" charset="0"/>
              </a:rPr>
              <a:t>. In a denotative sign the</a:t>
            </a:r>
          </a:p>
          <a:p>
            <a:r>
              <a:rPr lang="en-US" sz="2400" dirty="0">
                <a:solidFill>
                  <a:srgbClr val="2D3956"/>
                </a:solidFill>
                <a:latin typeface="Times New Roman" panose="02020603050405020304" pitchFamily="18" charset="0"/>
                <a:cs typeface="Times New Roman" panose="02020603050405020304" pitchFamily="18" charset="0"/>
              </a:rPr>
              <a:t>meaning being suggested or implied will be reasonably obvious or visible. For example, an image of a hotel bedroom on a hotel chain website will signify the quality of the furnishings and the amount of space in the room.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A connotative sign is either a substitute for or a part of the thing it stands for: for example, in many people's minds an image of a sunlit seashore and perfectly blue sky is associated with being on holiday and such an image may be shown on a holiday company's website to stand for a relaxing holiday, while an image of a table laid for dinner with a white cloth, silver cutlery, wine glasses, candles and flowers may be used to represent a high quality dining experience. An individual sign may also signify both denotative and connotative qualities.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2658749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57320" y="1631595"/>
            <a:ext cx="10812720" cy="47691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Visual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8310" y="1676080"/>
            <a:ext cx="10812720" cy="4893647"/>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Signs may also be classified as </a:t>
            </a:r>
            <a:r>
              <a:rPr lang="en-US" sz="2400" b="1" dirty="0">
                <a:solidFill>
                  <a:srgbClr val="2D3956"/>
                </a:solidFill>
                <a:latin typeface="Times New Roman" panose="02020603050405020304" pitchFamily="18" charset="0"/>
                <a:cs typeface="Times New Roman" panose="02020603050405020304" pitchFamily="18" charset="0"/>
              </a:rPr>
              <a:t>denotative</a:t>
            </a:r>
            <a:r>
              <a:rPr lang="en-US" sz="2400" dirty="0">
                <a:solidFill>
                  <a:srgbClr val="2D3956"/>
                </a:solidFill>
                <a:latin typeface="Times New Roman" panose="02020603050405020304" pitchFamily="18" charset="0"/>
                <a:cs typeface="Times New Roman" panose="02020603050405020304" pitchFamily="18" charset="0"/>
              </a:rPr>
              <a:t> and </a:t>
            </a:r>
            <a:r>
              <a:rPr lang="en-US" sz="2400" b="1" dirty="0">
                <a:solidFill>
                  <a:srgbClr val="2D3956"/>
                </a:solidFill>
                <a:latin typeface="Times New Roman" panose="02020603050405020304" pitchFamily="18" charset="0"/>
                <a:cs typeface="Times New Roman" panose="02020603050405020304" pitchFamily="18" charset="0"/>
              </a:rPr>
              <a:t>connotative</a:t>
            </a:r>
            <a:r>
              <a:rPr lang="en-US" sz="2400" dirty="0">
                <a:solidFill>
                  <a:srgbClr val="2D3956"/>
                </a:solidFill>
                <a:latin typeface="Times New Roman" panose="02020603050405020304" pitchFamily="18" charset="0"/>
                <a:cs typeface="Times New Roman" panose="02020603050405020304" pitchFamily="18" charset="0"/>
              </a:rPr>
              <a:t>. In a denotative sign the</a:t>
            </a:r>
          </a:p>
          <a:p>
            <a:r>
              <a:rPr lang="en-US" sz="2400" dirty="0">
                <a:solidFill>
                  <a:srgbClr val="2D3956"/>
                </a:solidFill>
                <a:latin typeface="Times New Roman" panose="02020603050405020304" pitchFamily="18" charset="0"/>
                <a:cs typeface="Times New Roman" panose="02020603050405020304" pitchFamily="18" charset="0"/>
              </a:rPr>
              <a:t>meaning being suggested or implied will be reasonably obvious or visible. For example, an image of a hotel bedroom on a hotel chain website will signify the quality of the furnishings and the amount of space in the room.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A connotative sign is either a substitute for or a part of the thing it stands for: for example, in many people's minds an image of a sunlit seashore and perfectly blue sky is associated with being on holiday and such an image may be shown on a holiday company's website to stand for a relaxing holiday, while an image of a table laid for dinner with a white cloth, silver cutlery, wine glasses, candles and flowers may be used to represent a high quality dining experience. An individual sign may also signify both denotative and connotative qualities.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223739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7260" y="1631595"/>
            <a:ext cx="10812720" cy="51692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Visual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8310" y="1676080"/>
            <a:ext cx="10812720" cy="9694962"/>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A further typology relates to the ways that signs work with one another. In this respect,</a:t>
            </a:r>
          </a:p>
          <a:p>
            <a:r>
              <a:rPr lang="en-US" sz="2400" dirty="0">
                <a:solidFill>
                  <a:srgbClr val="2D3956"/>
                </a:solidFill>
                <a:latin typeface="Times New Roman" panose="02020603050405020304" pitchFamily="18" charset="0"/>
                <a:cs typeface="Times New Roman" panose="02020603050405020304" pitchFamily="18" charset="0"/>
              </a:rPr>
              <a:t>semiotic analysis may be </a:t>
            </a:r>
            <a:r>
              <a:rPr lang="en-US" sz="2400" b="1" dirty="0">
                <a:solidFill>
                  <a:srgbClr val="2D3956"/>
                </a:solidFill>
                <a:latin typeface="Times New Roman" panose="02020603050405020304" pitchFamily="18" charset="0"/>
                <a:cs typeface="Times New Roman" panose="02020603050405020304" pitchFamily="18" charset="0"/>
              </a:rPr>
              <a:t>syntagmatic</a:t>
            </a:r>
            <a:r>
              <a:rPr lang="en-US" sz="2400" dirty="0">
                <a:solidFill>
                  <a:srgbClr val="2D3956"/>
                </a:solidFill>
                <a:latin typeface="Times New Roman" panose="02020603050405020304" pitchFamily="18" charset="0"/>
                <a:cs typeface="Times New Roman" panose="02020603050405020304" pitchFamily="18" charset="0"/>
              </a:rPr>
              <a:t> or </a:t>
            </a:r>
            <a:r>
              <a:rPr lang="en-US" sz="2400" b="1" dirty="0">
                <a:solidFill>
                  <a:srgbClr val="2D3956"/>
                </a:solidFill>
                <a:latin typeface="Times New Roman" panose="02020603050405020304" pitchFamily="18" charset="0"/>
                <a:cs typeface="Times New Roman" panose="02020603050405020304" pitchFamily="18" charset="0"/>
              </a:rPr>
              <a:t>paradigmatic</a:t>
            </a:r>
            <a:r>
              <a:rPr lang="en-US" sz="2400" dirty="0">
                <a:solidFill>
                  <a:srgbClr val="2D3956"/>
                </a:solidFill>
                <a:latin typeface="Times New Roman" panose="02020603050405020304" pitchFamily="18" charset="0"/>
                <a:cs typeface="Times New Roman" panose="02020603050405020304" pitchFamily="18" charset="0"/>
              </a:rPr>
              <a:t>.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Syntagmatic analysis explores relations between signs and the ways in which meanings are signified as different signs are combined into structures or sequences. This approach is used in the analysis of visual images. In a static image such as a printed advertisement signs become meaningful in relation to other signs that surround them in the advert.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The intention of an advertisement will be to transfer the signified meanings from one or more signs to other signs related to the product, so that, for example, signs associated with health and well-being may be projected in an advertisement for a food product that wishes to be seen as healthy and good for you.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Alternatively, participant produced images (Box 13.15) can be used to</a:t>
            </a:r>
          </a:p>
          <a:p>
            <a:r>
              <a:rPr lang="en-US" sz="2400" dirty="0">
                <a:solidFill>
                  <a:srgbClr val="2D3956"/>
                </a:solidFill>
                <a:latin typeface="Times New Roman" panose="02020603050405020304" pitchFamily="18" charset="0"/>
                <a:cs typeface="Times New Roman" panose="02020603050405020304" pitchFamily="18" charset="0"/>
              </a:rPr>
              <a:t>explore the meanings they give to a specified activity, in this example entrepreneurship. In</a:t>
            </a:r>
          </a:p>
          <a:p>
            <a:r>
              <a:rPr lang="en-US" sz="2400" dirty="0">
                <a:solidFill>
                  <a:srgbClr val="2D3956"/>
                </a:solidFill>
                <a:latin typeface="Times New Roman" panose="02020603050405020304" pitchFamily="18" charset="0"/>
                <a:cs typeface="Times New Roman" panose="02020603050405020304" pitchFamily="18" charset="0"/>
              </a:rPr>
              <a:t>moving images such as video and film, signs occur sequentially and become meaningful</a:t>
            </a:r>
          </a:p>
          <a:p>
            <a:r>
              <a:rPr lang="en-US" sz="2400" dirty="0">
                <a:solidFill>
                  <a:srgbClr val="2D3956"/>
                </a:solidFill>
                <a:latin typeface="Times New Roman" panose="02020603050405020304" pitchFamily="18" charset="0"/>
                <a:cs typeface="Times New Roman" panose="02020603050405020304" pitchFamily="18" charset="0"/>
              </a:rPr>
              <a:t>in relation to those that occur before and after them. In a similar way to the example we</a:t>
            </a:r>
          </a:p>
          <a:p>
            <a:r>
              <a:rPr lang="en-US" sz="2400" dirty="0">
                <a:solidFill>
                  <a:srgbClr val="2D3956"/>
                </a:solidFill>
                <a:latin typeface="Times New Roman" panose="02020603050405020304" pitchFamily="18" charset="0"/>
                <a:cs typeface="Times New Roman" panose="02020603050405020304" pitchFamily="18" charset="0"/>
              </a:rPr>
              <a:t>have just described, filmed advertisements such as television adverts may be </a:t>
            </a:r>
            <a:r>
              <a:rPr lang="en-US" sz="2400" dirty="0" err="1">
                <a:solidFill>
                  <a:srgbClr val="2D3956"/>
                </a:solidFill>
                <a:latin typeface="Times New Roman" panose="02020603050405020304" pitchFamily="18" charset="0"/>
                <a:cs typeface="Times New Roman" panose="02020603050405020304" pitchFamily="18" charset="0"/>
              </a:rPr>
              <a:t>analysed</a:t>
            </a:r>
            <a:r>
              <a:rPr lang="en-US" sz="2400" dirty="0">
                <a:solidFill>
                  <a:srgbClr val="2D3956"/>
                </a:solidFill>
                <a:latin typeface="Times New Roman" panose="02020603050405020304" pitchFamily="18" charset="0"/>
                <a:cs typeface="Times New Roman" panose="02020603050405020304" pitchFamily="18" charset="0"/>
              </a:rPr>
              <a:t> to</a:t>
            </a:r>
          </a:p>
          <a:p>
            <a:r>
              <a:rPr lang="en-US" sz="2400" dirty="0">
                <a:solidFill>
                  <a:srgbClr val="2D3956"/>
                </a:solidFill>
                <a:latin typeface="Times New Roman" panose="02020603050405020304" pitchFamily="18" charset="0"/>
                <a:cs typeface="Times New Roman" panose="02020603050405020304" pitchFamily="18" charset="0"/>
              </a:rPr>
              <a:t>explore how signs are used to signify meanings in relation to the product being promoted.</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793548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7260" y="1631595"/>
            <a:ext cx="10812720" cy="51692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Visual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8310" y="1676080"/>
            <a:ext cx="10812720" cy="3785652"/>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Alternatively, participant produced images can be used to explore the meanings they give to a specified activity, in this example entrepreneurship. In moving images such as video and film, signs occur sequentially and become meaningful in relation to those that occur before and after them.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In a similar way to the example we have just described, filmed advertisements such as television adverts may be analyzed to explore how signs are used to signify meanings in relation to the product being promoted.</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24990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7260" y="1631595"/>
            <a:ext cx="10812720" cy="51692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Visual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8310" y="1676080"/>
            <a:ext cx="10812720" cy="4524315"/>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Rather than focusing on structural or sequential relations between signs, </a:t>
            </a:r>
            <a:r>
              <a:rPr lang="en-US" sz="2400" b="1" dirty="0">
                <a:solidFill>
                  <a:srgbClr val="2D3956"/>
                </a:solidFill>
                <a:latin typeface="Times New Roman" panose="02020603050405020304" pitchFamily="18" charset="0"/>
                <a:cs typeface="Times New Roman" panose="02020603050405020304" pitchFamily="18" charset="0"/>
              </a:rPr>
              <a:t>paradigmatic</a:t>
            </a:r>
          </a:p>
          <a:p>
            <a:r>
              <a:rPr lang="en-US" sz="2400" dirty="0">
                <a:solidFill>
                  <a:srgbClr val="2D3956"/>
                </a:solidFill>
                <a:latin typeface="Times New Roman" panose="02020603050405020304" pitchFamily="18" charset="0"/>
                <a:cs typeface="Times New Roman" panose="02020603050405020304" pitchFamily="18" charset="0"/>
              </a:rPr>
              <a:t>analysis explores relations between signs by examining how the substitution of alternative signs for one sign will alter that sign's signified meaning in relation to other signs.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Using our example of the advertisement for a healthy food product, if those who commissioned this advert wanted to project the idea of fitness and bodybuilding in relation to consuming this food instead of health and well-being, the signs used to signify this intended meaning would alter and consequently affect the market for this product.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767722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726EAE3-3FDB-3036-5276-BE14FCA5F882}"/>
              </a:ext>
            </a:extLst>
          </p:cNvPr>
          <p:cNvPicPr>
            <a:picLocks noChangeAspect="1"/>
          </p:cNvPicPr>
          <p:nvPr/>
        </p:nvPicPr>
        <p:blipFill>
          <a:blip r:embed="rId2"/>
          <a:stretch>
            <a:fillRect/>
          </a:stretch>
        </p:blipFill>
        <p:spPr>
          <a:xfrm>
            <a:off x="2474614" y="377982"/>
            <a:ext cx="7242772" cy="6102036"/>
          </a:xfrm>
          <a:prstGeom prst="rect">
            <a:avLst/>
          </a:prstGeom>
        </p:spPr>
      </p:pic>
    </p:spTree>
    <p:extLst>
      <p:ext uri="{BB962C8B-B14F-4D97-AF65-F5344CB8AC3E}">
        <p14:creationId xmlns:p14="http://schemas.microsoft.com/office/powerpoint/2010/main" val="2679376719"/>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7260" y="1631595"/>
            <a:ext cx="10812720" cy="51692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Visual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8310" y="1676080"/>
            <a:ext cx="10812720" cy="3785652"/>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Attempting to comprehend and analyze signified meanings and their relations to other</a:t>
            </a:r>
          </a:p>
          <a:p>
            <a:r>
              <a:rPr lang="en-US" sz="2400" dirty="0">
                <a:solidFill>
                  <a:srgbClr val="2D3956"/>
                </a:solidFill>
                <a:latin typeface="Times New Roman" panose="02020603050405020304" pitchFamily="18" charset="0"/>
                <a:cs typeface="Times New Roman" panose="02020603050405020304" pitchFamily="18" charset="0"/>
              </a:rPr>
              <a:t>signs is likely to be difficult. This will be due to the complex or abstract nature of some signs and the complexity involved when such signs are used in relation to one another.</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Complexity leads to the likelihood of multiple meanings as signs are interpreted. Semioticians use a term for this: </a:t>
            </a:r>
            <a:r>
              <a:rPr lang="en-US" sz="2400" b="1" dirty="0">
                <a:solidFill>
                  <a:srgbClr val="2D3956"/>
                </a:solidFill>
                <a:latin typeface="Times New Roman" panose="02020603050405020304" pitchFamily="18" charset="0"/>
                <a:cs typeface="Times New Roman" panose="02020603050405020304" pitchFamily="18" charset="0"/>
              </a:rPr>
              <a:t>polysemy</a:t>
            </a:r>
            <a:r>
              <a:rPr lang="en-US" sz="2400" dirty="0">
                <a:solidFill>
                  <a:srgbClr val="2D3956"/>
                </a:solidFill>
                <a:latin typeface="Times New Roman" panose="02020603050405020304" pitchFamily="18" charset="0"/>
                <a:cs typeface="Times New Roman" panose="02020603050405020304" pitchFamily="18" charset="0"/>
              </a:rPr>
              <a:t>, or </a:t>
            </a:r>
            <a:r>
              <a:rPr lang="en-US" sz="2400" b="1" dirty="0">
                <a:solidFill>
                  <a:srgbClr val="2D3956"/>
                </a:solidFill>
                <a:latin typeface="Times New Roman" panose="02020603050405020304" pitchFamily="18" charset="0"/>
                <a:cs typeface="Times New Roman" panose="02020603050405020304" pitchFamily="18" charset="0"/>
              </a:rPr>
              <a:t>multiple</a:t>
            </a:r>
            <a:r>
              <a:rPr lang="en-US" sz="2400" dirty="0">
                <a:solidFill>
                  <a:srgbClr val="2D3956"/>
                </a:solidFill>
                <a:latin typeface="Times New Roman" panose="02020603050405020304" pitchFamily="18" charset="0"/>
                <a:cs typeface="Times New Roman" panose="02020603050405020304" pitchFamily="18" charset="0"/>
              </a:rPr>
              <a:t> </a:t>
            </a:r>
            <a:r>
              <a:rPr lang="en-US" sz="2400" b="1" dirty="0">
                <a:solidFill>
                  <a:srgbClr val="2D3956"/>
                </a:solidFill>
                <a:latin typeface="Times New Roman" panose="02020603050405020304" pitchFamily="18" charset="0"/>
                <a:cs typeface="Times New Roman" panose="02020603050405020304" pitchFamily="18" charset="0"/>
              </a:rPr>
              <a:t>meanings</a:t>
            </a:r>
            <a:r>
              <a:rPr lang="en-US" sz="2400" dirty="0">
                <a:solidFill>
                  <a:srgbClr val="2D3956"/>
                </a:solidFill>
                <a:latin typeface="Times New Roman" panose="02020603050405020304" pitchFamily="18" charset="0"/>
                <a:cs typeface="Times New Roman" panose="02020603050405020304" pitchFamily="18" charset="0"/>
              </a:rPr>
              <a:t>, and a sign with more than one meaning is </a:t>
            </a:r>
            <a:r>
              <a:rPr lang="en-US" sz="2400" b="1" dirty="0">
                <a:solidFill>
                  <a:srgbClr val="2D3956"/>
                </a:solidFill>
                <a:latin typeface="Times New Roman" panose="02020603050405020304" pitchFamily="18" charset="0"/>
                <a:cs typeface="Times New Roman" panose="02020603050405020304" pitchFamily="18" charset="0"/>
              </a:rPr>
              <a:t>polysemic</a:t>
            </a:r>
            <a:r>
              <a:rPr lang="en-US" sz="2400" dirty="0">
                <a:solidFill>
                  <a:srgbClr val="2D3956"/>
                </a:solidFill>
                <a:latin typeface="Times New Roman" panose="02020603050405020304" pitchFamily="18" charset="0"/>
                <a:cs typeface="Times New Roman" panose="02020603050405020304" pitchFamily="18" charset="0"/>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620540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7260" y="1631595"/>
            <a:ext cx="10812720" cy="51692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Visual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8310" y="1676080"/>
            <a:ext cx="10812720" cy="4893647"/>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However, while many signs and complex ones in particular are polysemic, their use and interpretation will be influenced by wider cultural and social conventions, such as the convention that red indicates danger).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These conventions refer to wider systems of meaning that reflect shared understandings and expectations. For example, identifiable groups such as accountants, entrepreneurs, human resource practitioners, marketing professionals and public relations practitioners will each share a set of conventionalized understandings that are referred to as a code , affecting the way members of that group understand their professional world and how to interpret signs and behave within it. </a:t>
            </a:r>
          </a:p>
          <a:p>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7415634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7260" y="1631595"/>
            <a:ext cx="10812720" cy="51692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Visual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8310" y="1676080"/>
            <a:ext cx="10812720" cy="3785652"/>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More broadly, codes of conventionalized understandings will operate at the societal level, affecting the ways in which signs are used and interpreted. Such codes will be influenced by prevailing ideologies or ways of thinking, known as </a:t>
            </a:r>
            <a:r>
              <a:rPr lang="en-US" sz="2400" b="1" dirty="0">
                <a:solidFill>
                  <a:srgbClr val="2D3956"/>
                </a:solidFill>
                <a:latin typeface="Times New Roman" panose="02020603050405020304" pitchFamily="18" charset="0"/>
                <a:cs typeface="Times New Roman" panose="02020603050405020304" pitchFamily="18" charset="0"/>
              </a:rPr>
              <a:t>dominant</a:t>
            </a:r>
            <a:r>
              <a:rPr lang="en-US" sz="2400" dirty="0">
                <a:solidFill>
                  <a:srgbClr val="2D3956"/>
                </a:solidFill>
                <a:latin typeface="Times New Roman" panose="02020603050405020304" pitchFamily="18" charset="0"/>
                <a:cs typeface="Times New Roman" panose="02020603050405020304" pitchFamily="18" charset="0"/>
              </a:rPr>
              <a:t> </a:t>
            </a:r>
            <a:r>
              <a:rPr lang="en-US" sz="2400" b="1" dirty="0">
                <a:solidFill>
                  <a:srgbClr val="2D3956"/>
                </a:solidFill>
                <a:latin typeface="Times New Roman" panose="02020603050405020304" pitchFamily="18" charset="0"/>
                <a:cs typeface="Times New Roman" panose="02020603050405020304" pitchFamily="18" charset="0"/>
              </a:rPr>
              <a:t>codes</a:t>
            </a:r>
            <a:r>
              <a:rPr lang="en-US" sz="2400" dirty="0">
                <a:solidFill>
                  <a:srgbClr val="2D3956"/>
                </a:solidFill>
                <a:latin typeface="Times New Roman" panose="02020603050405020304" pitchFamily="18" charset="0"/>
                <a:cs typeface="Times New Roman" panose="02020603050405020304" pitchFamily="18" charset="0"/>
              </a:rPr>
              <a:t>.</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However, while dominant codes will underpin the way in which many signs are used with the intention of producing an intended or preferred meaning, other interpretations will still exist and some of these will encompass a critical perspective about the use of signs to promote ideological interests.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12661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7260" y="1631595"/>
            <a:ext cx="10812720" cy="51692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914139"/>
            <a:ext cx="89778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Visual Analysis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8310" y="1676080"/>
            <a:ext cx="10812720" cy="5262979"/>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Using images as visual representations</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Visual images may also be used to represent analytical aspects and evoke meanings that would otherwise be difficult to convey in a research project. In this approach,</a:t>
            </a:r>
          </a:p>
          <a:p>
            <a:r>
              <a:rPr lang="en-US" sz="2400" dirty="0">
                <a:solidFill>
                  <a:srgbClr val="2D3956"/>
                </a:solidFill>
                <a:latin typeface="Times New Roman" panose="02020603050405020304" pitchFamily="18" charset="0"/>
                <a:cs typeface="Times New Roman" panose="02020603050405020304" pitchFamily="18" charset="0"/>
              </a:rPr>
              <a:t>selected images and text are combined in a research report, in order to enhance one</a:t>
            </a:r>
          </a:p>
          <a:p>
            <a:r>
              <a:rPr lang="en-US" sz="2400" dirty="0">
                <a:solidFill>
                  <a:srgbClr val="2D3956"/>
                </a:solidFill>
                <a:latin typeface="Times New Roman" panose="02020603050405020304" pitchFamily="18" charset="0"/>
                <a:cs typeface="Times New Roman" panose="02020603050405020304" pitchFamily="18" charset="0"/>
              </a:rPr>
              <a:t>another's ability to represent perspectives that would be difficult to describe using words alone.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Where photographic images and text are combined in this way this is referred to as</a:t>
            </a:r>
          </a:p>
          <a:p>
            <a:r>
              <a:rPr lang="en-US" sz="2400" dirty="0">
                <a:solidFill>
                  <a:srgbClr val="2D3956"/>
                </a:solidFill>
                <a:latin typeface="Times New Roman" panose="02020603050405020304" pitchFamily="18" charset="0"/>
                <a:cs typeface="Times New Roman" panose="02020603050405020304" pitchFamily="18" charset="0"/>
              </a:rPr>
              <a:t>a </a:t>
            </a:r>
            <a:r>
              <a:rPr lang="en-US" sz="2400" b="1" dirty="0">
                <a:solidFill>
                  <a:srgbClr val="2D3956"/>
                </a:solidFill>
                <a:latin typeface="Times New Roman" panose="02020603050405020304" pitchFamily="18" charset="0"/>
                <a:cs typeface="Times New Roman" panose="02020603050405020304" pitchFamily="18" charset="0"/>
              </a:rPr>
              <a:t>photo</a:t>
            </a:r>
            <a:r>
              <a:rPr lang="en-US" sz="2400" dirty="0">
                <a:solidFill>
                  <a:srgbClr val="2D3956"/>
                </a:solidFill>
                <a:latin typeface="Times New Roman" panose="02020603050405020304" pitchFamily="18" charset="0"/>
                <a:cs typeface="Times New Roman" panose="02020603050405020304" pitchFamily="18" charset="0"/>
              </a:rPr>
              <a:t> </a:t>
            </a:r>
            <a:r>
              <a:rPr lang="en-US" sz="2400" b="1" dirty="0">
                <a:solidFill>
                  <a:srgbClr val="2D3956"/>
                </a:solidFill>
                <a:latin typeface="Times New Roman" panose="02020603050405020304" pitchFamily="18" charset="0"/>
                <a:cs typeface="Times New Roman" panose="02020603050405020304" pitchFamily="18" charset="0"/>
              </a:rPr>
              <a:t>essay</a:t>
            </a:r>
            <a:r>
              <a:rPr lang="en-US" sz="2400" dirty="0">
                <a:solidFill>
                  <a:srgbClr val="2D3956"/>
                </a:solidFill>
                <a:latin typeface="Times New Roman" panose="02020603050405020304" pitchFamily="18" charset="0"/>
                <a:cs typeface="Times New Roman" panose="02020603050405020304" pitchFamily="18" charset="0"/>
              </a:rPr>
              <a:t> . In a video format, voice-over narration may be used to achieve a similar effect, referred to as a </a:t>
            </a:r>
            <a:r>
              <a:rPr lang="en-US" sz="2400" b="1" dirty="0">
                <a:solidFill>
                  <a:srgbClr val="2D3956"/>
                </a:solidFill>
                <a:latin typeface="Times New Roman" panose="02020603050405020304" pitchFamily="18" charset="0"/>
                <a:cs typeface="Times New Roman" panose="02020603050405020304" pitchFamily="18" charset="0"/>
              </a:rPr>
              <a:t>video</a:t>
            </a:r>
            <a:r>
              <a:rPr lang="en-US" sz="2400" dirty="0">
                <a:solidFill>
                  <a:srgbClr val="2D3956"/>
                </a:solidFill>
                <a:latin typeface="Times New Roman" panose="02020603050405020304" pitchFamily="18" charset="0"/>
                <a:cs typeface="Times New Roman" panose="02020603050405020304" pitchFamily="18" charset="0"/>
              </a:rPr>
              <a:t> </a:t>
            </a:r>
            <a:r>
              <a:rPr lang="en-US" sz="2400" b="1" dirty="0">
                <a:solidFill>
                  <a:srgbClr val="2D3956"/>
                </a:solidFill>
                <a:latin typeface="Times New Roman" panose="02020603050405020304" pitchFamily="18" charset="0"/>
                <a:cs typeface="Times New Roman" panose="02020603050405020304" pitchFamily="18" charset="0"/>
              </a:rPr>
              <a:t>essay</a:t>
            </a:r>
            <a:r>
              <a:rPr lang="en-US" sz="2400" dirty="0">
                <a:solidFill>
                  <a:srgbClr val="2D3956"/>
                </a:solidFill>
                <a:latin typeface="Times New Roman" panose="02020603050405020304" pitchFamily="18" charset="0"/>
                <a:cs typeface="Times New Roman" panose="02020603050405020304" pitchFamily="18" charset="0"/>
              </a:rPr>
              <a:t> . A digital document or multimedia website may also be created that will allow both static and moving images to be integrated with text.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715007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1B00551-01EA-4633-C2D6-83388E800E4F}"/>
              </a:ext>
            </a:extLst>
          </p:cNvPr>
          <p:cNvPicPr>
            <a:picLocks noChangeAspect="1"/>
          </p:cNvPicPr>
          <p:nvPr/>
        </p:nvPicPr>
        <p:blipFill>
          <a:blip r:embed="rId2"/>
          <a:stretch>
            <a:fillRect/>
          </a:stretch>
        </p:blipFill>
        <p:spPr>
          <a:xfrm>
            <a:off x="3476670" y="0"/>
            <a:ext cx="5238660" cy="6858000"/>
          </a:xfrm>
          <a:prstGeom prst="rect">
            <a:avLst/>
          </a:prstGeom>
        </p:spPr>
      </p:pic>
    </p:spTree>
    <p:extLst>
      <p:ext uri="{BB962C8B-B14F-4D97-AF65-F5344CB8AC3E}">
        <p14:creationId xmlns:p14="http://schemas.microsoft.com/office/powerpoint/2010/main" val="1442846523"/>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6362</TotalTime>
  <Words>9648</Words>
  <Application>Microsoft Office PowerPoint</Application>
  <PresentationFormat>Widescreen</PresentationFormat>
  <Paragraphs>921</Paragraphs>
  <Slides>104</Slides>
  <Notes>28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104</vt:i4>
      </vt:variant>
    </vt:vector>
  </HeadingPairs>
  <TitlesOfParts>
    <vt:vector size="109"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Rageh</cp:lastModifiedBy>
  <cp:revision>504</cp:revision>
  <dcterms:created xsi:type="dcterms:W3CDTF">2023-04-29T09:08:23Z</dcterms:created>
  <dcterms:modified xsi:type="dcterms:W3CDTF">2023-11-30T16:27:06Z</dcterms:modified>
</cp:coreProperties>
</file>