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537" r:id="rId4"/>
    <p:sldId id="568" r:id="rId5"/>
    <p:sldId id="567" r:id="rId6"/>
    <p:sldId id="566" r:id="rId7"/>
    <p:sldId id="565" r:id="rId8"/>
    <p:sldId id="564" r:id="rId9"/>
    <p:sldId id="563" r:id="rId10"/>
    <p:sldId id="562" r:id="rId11"/>
    <p:sldId id="561" r:id="rId12"/>
    <p:sldId id="560" r:id="rId13"/>
    <p:sldId id="557" r:id="rId14"/>
    <p:sldId id="559" r:id="rId15"/>
    <p:sldId id="558" r:id="rId16"/>
    <p:sldId id="556" r:id="rId17"/>
    <p:sldId id="555" r:id="rId18"/>
    <p:sldId id="554" r:id="rId19"/>
    <p:sldId id="553" r:id="rId20"/>
    <p:sldId id="552" r:id="rId21"/>
    <p:sldId id="551" r:id="rId22"/>
    <p:sldId id="550" r:id="rId23"/>
    <p:sldId id="549" r:id="rId24"/>
    <p:sldId id="547" r:id="rId25"/>
    <p:sldId id="548" r:id="rId26"/>
    <p:sldId id="546" r:id="rId27"/>
    <p:sldId id="545" r:id="rId28"/>
    <p:sldId id="544" r:id="rId29"/>
    <p:sldId id="543" r:id="rId30"/>
    <p:sldId id="542" r:id="rId31"/>
    <p:sldId id="541" r:id="rId32"/>
    <p:sldId id="540" r:id="rId33"/>
    <p:sldId id="538" r:id="rId34"/>
    <p:sldId id="539" r:id="rId35"/>
    <p:sldId id="536" r:id="rId36"/>
    <p:sldId id="534" r:id="rId37"/>
    <p:sldId id="532" r:id="rId38"/>
    <p:sldId id="571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37"/>
            <p14:sldId id="568"/>
            <p14:sldId id="567"/>
            <p14:sldId id="566"/>
            <p14:sldId id="565"/>
            <p14:sldId id="564"/>
            <p14:sldId id="563"/>
            <p14:sldId id="562"/>
            <p14:sldId id="561"/>
            <p14:sldId id="560"/>
            <p14:sldId id="557"/>
            <p14:sldId id="559"/>
            <p14:sldId id="558"/>
            <p14:sldId id="556"/>
            <p14:sldId id="555"/>
            <p14:sldId id="554"/>
            <p14:sldId id="553"/>
            <p14:sldId id="552"/>
            <p14:sldId id="551"/>
            <p14:sldId id="550"/>
            <p14:sldId id="549"/>
            <p14:sldId id="547"/>
            <p14:sldId id="548"/>
            <p14:sldId id="546"/>
            <p14:sldId id="545"/>
            <p14:sldId id="544"/>
            <p14:sldId id="543"/>
            <p14:sldId id="542"/>
            <p14:sldId id="541"/>
            <p14:sldId id="540"/>
            <p14:sldId id="538"/>
            <p14:sldId id="539"/>
            <p14:sldId id="536"/>
            <p14:sldId id="534"/>
            <p14:sldId id="532"/>
            <p14:sldId id="57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03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99990" y="4232260"/>
            <a:ext cx="72920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&amp; Understanding   Basic Financial Statements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247651"/>
            <a:ext cx="11817626" cy="62426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Arial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Arial"/>
                <a:sym typeface="Arial"/>
              </a:rPr>
              <a:t>Agenda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Purpose of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Balance Sheet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Income Statement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Retained Earnings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Cash Flows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Notes to the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Fundamental concepts and assumptions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Accrual vs. cash-basis accounting</a:t>
            </a:r>
          </a:p>
          <a:p>
            <a:pPr marL="76200"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53525" y="247651"/>
            <a:ext cx="1895474" cy="6667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19270" y="168965"/>
            <a:ext cx="11936895" cy="63312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400" dirty="0">
                <a:latin typeface="Times New Roman"/>
              </a:rPr>
              <a:t>How did the company obtain and use cash during the period?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5" y="57124"/>
            <a:ext cx="11887200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lang="en-US" altLang="en-US" sz="2800" b="1" kern="0" dirty="0">
                <a:solidFill>
                  <a:srgbClr val="000000"/>
                </a:solidFill>
                <a:latin typeface="Times New Roman"/>
                <a:cs typeface="Arial"/>
                <a:sym typeface="Arial"/>
              </a:rPr>
              <a:t> Balance sheet:</a:t>
            </a:r>
            <a:endParaRPr kumimoji="0" lang="en-US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Arial"/>
              <a:sym typeface="Arial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receivable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payable,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notes payable and mortgages payable, loan.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9452" y="129209"/>
            <a:ext cx="11956774" cy="637098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149087"/>
            <a:ext cx="11827565" cy="637098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DF45A9-3CEF-CEFE-AC06-4299A7F3C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47651"/>
            <a:ext cx="11817626" cy="62326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3C507-1877-AB53-C287-407CE9B88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247651"/>
            <a:ext cx="11936896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4F1AB-CDAD-0F2C-DB83-372ABB399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6" y="1283125"/>
            <a:ext cx="9098066" cy="42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03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6" y="247651"/>
            <a:ext cx="11857382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CB606-BBA6-6D22-6C48-5B97B95D6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1" y="1690569"/>
            <a:ext cx="8953500" cy="347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87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247651"/>
            <a:ext cx="11847444" cy="62326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6E427-CFA6-B24F-8FFF-21C4996CFD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159026"/>
            <a:ext cx="11827565" cy="631134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57124"/>
            <a:ext cx="11857382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6F258-B011-398C-DAC5-1B4F910C2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026" y="1143000"/>
            <a:ext cx="828783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49087"/>
            <a:ext cx="11887200" cy="62516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DBD7F-317B-514C-ED9C-8AE04D545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6" y="1052239"/>
            <a:ext cx="798194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29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247651"/>
            <a:ext cx="11827565" cy="62624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CE294-14C8-6962-C076-0D1DE3694A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824"/>
          <a:stretch/>
        </p:blipFill>
        <p:spPr>
          <a:xfrm>
            <a:off x="923926" y="1704975"/>
            <a:ext cx="9414026" cy="38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7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57124"/>
            <a:ext cx="11936896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A2A408-B5B2-5534-DA88-4196150F71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57"/>
          <a:stretch/>
        </p:blipFill>
        <p:spPr>
          <a:xfrm>
            <a:off x="2315819" y="1238250"/>
            <a:ext cx="7560362" cy="44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550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19270" y="149087"/>
            <a:ext cx="11966713" cy="634116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7A285-5E7D-B5AD-5215-60BA33C8D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49" y="895351"/>
            <a:ext cx="9196214" cy="49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3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247651"/>
            <a:ext cx="11827565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1A9A8-6EB9-A725-6B63-7F61E7ED9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1314815"/>
            <a:ext cx="8672445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4" y="247651"/>
            <a:ext cx="11797748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8EEB3-53B7-2A9B-80B0-55E00B23AC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16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68358" y="57124"/>
            <a:ext cx="11777868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FC3F58-75F0-9293-19CF-82FCBAFEE0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355559"/>
            <a:ext cx="8328604" cy="4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3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29209"/>
            <a:ext cx="11757991" cy="62715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441DB-656C-EAB5-F8C4-EA9FF6282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990" y="1387680"/>
            <a:ext cx="8719215" cy="45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7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168965"/>
            <a:ext cx="11847443" cy="63312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B7E2DF-671A-690C-A82A-B74C6C5D9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076" y="1375868"/>
            <a:ext cx="8058149" cy="424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586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09" y="247651"/>
            <a:ext cx="11817625" cy="622272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DDBA4-0CFB-9F3A-4C08-39DDE8228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2374171"/>
            <a:ext cx="8641987" cy="210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77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68965"/>
            <a:ext cx="11867322" cy="630140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6E57C-173D-7463-C776-FC2A1754C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1" y="1391776"/>
            <a:ext cx="8918794" cy="40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86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4" y="57124"/>
            <a:ext cx="11797748" cy="643312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6AA9B-2B7A-8768-649B-C0E0FC662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129209"/>
            <a:ext cx="11847443" cy="62715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604A93-714E-6EA3-CF71-633A2A3876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3" y="57124"/>
            <a:ext cx="11827565" cy="643312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alt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59026"/>
            <a:ext cx="11926957" cy="633122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CB616-3839-5BB0-5701-F28F61C0D4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04812" y="247650"/>
            <a:ext cx="11601658" cy="61531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Going Concern Assumption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44C22-F760-CF26-2F6C-609F91265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247651"/>
            <a:ext cx="11728173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B73521-3237-ACBF-05C4-76FC1E8A26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455157"/>
            <a:ext cx="8460721" cy="39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9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98175" y="247650"/>
            <a:ext cx="11559208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247651"/>
            <a:ext cx="11748053" cy="62624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 potential.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08113" y="129209"/>
            <a:ext cx="11678477" cy="637098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20794-E153-D525-F424-103D4A516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096" y="1124674"/>
            <a:ext cx="7967807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741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47651"/>
            <a:ext cx="11708296" cy="62426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12E85-37A9-4291-9034-CE6B47D84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674" y="1200150"/>
            <a:ext cx="7315201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48908C-B6A4-5662-9484-E130E81A4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04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168965"/>
            <a:ext cx="11797748" cy="62318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38137" y="247650"/>
            <a:ext cx="11747846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Accrual vs. Cash-Basis Accounting</a:t>
            </a:r>
          </a:p>
          <a:p>
            <a:pPr>
              <a:lnSpc>
                <a:spcPct val="150000"/>
              </a:lnSpc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endParaRPr lang="en-US" sz="4000" b="1" kern="0" dirty="0">
              <a:solidFill>
                <a:srgbClr val="000000"/>
              </a:solidFill>
              <a:latin typeface="Times New Roman"/>
              <a:ea typeface="+mj-ea"/>
              <a:cs typeface="+mj-cs"/>
            </a:endParaRPr>
          </a:p>
          <a:p>
            <a:pPr>
              <a:lnSpc>
                <a:spcPct val="150000"/>
              </a:lnSpc>
            </a:pPr>
            <a:endParaRPr lang="en-US" sz="3200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A81F8-5102-EF81-1F6F-51E554668B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" y="2352675"/>
            <a:ext cx="9295918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607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10" y="57124"/>
            <a:ext cx="11837504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                    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55A4C-1A05-04CC-1F80-8AAAA68F04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31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Thank you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848328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ECB460E-EA42-4330-A5ED-B051DF98AC75}"/>
</file>

<file path=customXml/itemProps2.xml><?xml version="1.0" encoding="utf-8"?>
<ds:datastoreItem xmlns:ds="http://schemas.openxmlformats.org/officeDocument/2006/customXml" ds:itemID="{810C6852-DBA6-46D5-8926-84C189A3A0BE}"/>
</file>

<file path=docProps/app.xml><?xml version="1.0" encoding="utf-8"?>
<Properties xmlns="http://schemas.openxmlformats.org/officeDocument/2006/extended-properties" xmlns:vt="http://schemas.openxmlformats.org/officeDocument/2006/docPropsVTypes">
  <TotalTime>1310</TotalTime>
  <Words>645</Words>
  <Application>Microsoft Office PowerPoint</Application>
  <PresentationFormat>Widescreen</PresentationFormat>
  <Paragraphs>125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Roboto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72</cp:revision>
  <dcterms:created xsi:type="dcterms:W3CDTF">2023-04-29T09:08:23Z</dcterms:created>
  <dcterms:modified xsi:type="dcterms:W3CDTF">2024-02-07T13:12:58Z</dcterms:modified>
</cp:coreProperties>
</file>