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558" r:id="rId6"/>
    <p:sldId id="482" r:id="rId7"/>
    <p:sldId id="483" r:id="rId8"/>
    <p:sldId id="570" r:id="rId9"/>
    <p:sldId id="484" r:id="rId10"/>
    <p:sldId id="580" r:id="rId11"/>
    <p:sldId id="572" r:id="rId12"/>
    <p:sldId id="559" r:id="rId13"/>
    <p:sldId id="560" r:id="rId14"/>
    <p:sldId id="561" r:id="rId15"/>
    <p:sldId id="564" r:id="rId16"/>
    <p:sldId id="496" r:id="rId17"/>
    <p:sldId id="567" r:id="rId18"/>
    <p:sldId id="566" r:id="rId19"/>
    <p:sldId id="565" r:id="rId20"/>
    <p:sldId id="485" r:id="rId21"/>
    <p:sldId id="581" r:id="rId22"/>
    <p:sldId id="582" r:id="rId23"/>
    <p:sldId id="519" r:id="rId24"/>
    <p:sldId id="488" r:id="rId25"/>
    <p:sldId id="489" r:id="rId26"/>
    <p:sldId id="490" r:id="rId27"/>
    <p:sldId id="491" r:id="rId28"/>
    <p:sldId id="492" r:id="rId29"/>
    <p:sldId id="493" r:id="rId30"/>
    <p:sldId id="494" r:id="rId31"/>
    <p:sldId id="495" r:id="rId32"/>
    <p:sldId id="497" r:id="rId33"/>
    <p:sldId id="498" r:id="rId34"/>
    <p:sldId id="499" r:id="rId35"/>
    <p:sldId id="500" r:id="rId36"/>
    <p:sldId id="501" r:id="rId37"/>
    <p:sldId id="589" r:id="rId38"/>
    <p:sldId id="502" r:id="rId39"/>
    <p:sldId id="503" r:id="rId40"/>
    <p:sldId id="504" r:id="rId41"/>
    <p:sldId id="505" r:id="rId42"/>
    <p:sldId id="506" r:id="rId43"/>
    <p:sldId id="507" r:id="rId44"/>
    <p:sldId id="508" r:id="rId45"/>
    <p:sldId id="509" r:id="rId46"/>
    <p:sldId id="510" r:id="rId47"/>
    <p:sldId id="591" r:id="rId48"/>
    <p:sldId id="568" r:id="rId49"/>
    <p:sldId id="31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482"/>
            <p14:sldId id="483"/>
            <p14:sldId id="570"/>
            <p14:sldId id="484"/>
            <p14:sldId id="580"/>
            <p14:sldId id="572"/>
            <p14:sldId id="559"/>
            <p14:sldId id="560"/>
            <p14:sldId id="561"/>
            <p14:sldId id="564"/>
            <p14:sldId id="496"/>
            <p14:sldId id="567"/>
            <p14:sldId id="566"/>
            <p14:sldId id="565"/>
            <p14:sldId id="485"/>
            <p14:sldId id="581"/>
            <p14:sldId id="582"/>
            <p14:sldId id="519"/>
            <p14:sldId id="488"/>
            <p14:sldId id="489"/>
            <p14:sldId id="490"/>
            <p14:sldId id="491"/>
            <p14:sldId id="492"/>
            <p14:sldId id="493"/>
            <p14:sldId id="494"/>
            <p14:sldId id="495"/>
            <p14:sldId id="497"/>
            <p14:sldId id="498"/>
            <p14:sldId id="499"/>
            <p14:sldId id="500"/>
            <p14:sldId id="501"/>
            <p14:sldId id="589"/>
            <p14:sldId id="502"/>
            <p14:sldId id="503"/>
            <p14:sldId id="504"/>
            <p14:sldId id="505"/>
            <p14:sldId id="506"/>
            <p14:sldId id="507"/>
            <p14:sldId id="508"/>
            <p14:sldId id="509"/>
            <p14:sldId id="510"/>
            <p14:sldId id="591"/>
            <p14:sldId id="56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99"/>
    <a:srgbClr val="852F4A"/>
    <a:srgbClr val="203E5F"/>
    <a:srgbClr val="00AEEF"/>
    <a:srgbClr val="2D3956"/>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43"/>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660237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72353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93854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51963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au.indeed.com/career-advice/career-development/smart-goals-marketing" TargetMode="External"/><Relationship Id="rId7" Type="http://schemas.openxmlformats.org/officeDocument/2006/relationships/hyperlink" Target="https://rockcontent.com/blog/marketing-concept/#:~:text=The%20selling%20concept%20is%20founded,convinced%20to%20make%20a%20purchase." TargetMode="External"/><Relationship Id="rId2" Type="http://schemas.openxmlformats.org/officeDocument/2006/relationships/image" Target="../media/image20.emf"/><Relationship Id="rId1" Type="http://schemas.openxmlformats.org/officeDocument/2006/relationships/slideLayout" Target="../slideLayouts/slideLayout14.xml"/><Relationship Id="rId6" Type="http://schemas.openxmlformats.org/officeDocument/2006/relationships/hyperlink" Target="https://www.qualtrics.com/experience-management/product/product-concept/" TargetMode="External"/><Relationship Id="rId5" Type="http://schemas.openxmlformats.org/officeDocument/2006/relationships/hyperlink" Target="https://medium.com/@DigitalVinay/product-concept-in-marketing-management-6de42d991b6e" TargetMode="External"/><Relationship Id="rId4" Type="http://schemas.openxmlformats.org/officeDocument/2006/relationships/hyperlink" Target="https://www.marketing91.com/marketing-management-process/" TargetMode="Externa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2.xml"/><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869678" y="-220337"/>
            <a:ext cx="7154794" cy="70342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Lecture –</a:t>
            </a:r>
            <a:r>
              <a:rPr lang="en-GB" sz="2400" b="1" dirty="0">
                <a:solidFill>
                  <a:schemeClr val="bg1"/>
                </a:solidFill>
                <a:cs typeface="Alexandria" charset="0"/>
              </a:rPr>
              <a:t>1</a:t>
            </a:r>
            <a:r>
              <a:rPr lang="en-US" sz="2400" b="1" dirty="0">
                <a:solidFill>
                  <a:schemeClr val="bg1"/>
                </a:solidFill>
                <a:cs typeface="Alexandria" charset="0"/>
              </a:rPr>
              <a:t>-</a:t>
            </a:r>
            <a:r>
              <a:rPr lang="en-GB" sz="2400" b="1" dirty="0">
                <a:latin typeface="Times New Roman" panose="02020603050405020304" pitchFamily="18" charset="0"/>
                <a:cs typeface="Times New Roman" panose="02020603050405020304" pitchFamily="18" charset="0"/>
              </a:rPr>
              <a:t>Introduction to Marketing Management</a:t>
            </a:r>
            <a:endParaRPr lang="en-US" sz="2400" b="1" dirty="0">
              <a:solidFill>
                <a:schemeClr val="bg1"/>
              </a:solidFill>
              <a:cs typeface="Alexandria" charset="0"/>
            </a:endParaRPr>
          </a:p>
        </p:txBody>
      </p:sp>
      <p:sp>
        <p:nvSpPr>
          <p:cNvPr id="11" name="Oval 10">
            <a:extLst>
              <a:ext uri="{FF2B5EF4-FFF2-40B4-BE49-F238E27FC236}">
                <a16:creationId xmlns:a16="http://schemas.microsoft.com/office/drawing/2014/main" id="{46F3C90B-EB3F-EA91-08C5-03400C278827}"/>
              </a:ext>
            </a:extLst>
          </p:cNvPr>
          <p:cNvSpPr/>
          <p:nvPr/>
        </p:nvSpPr>
        <p:spPr>
          <a:xfrm>
            <a:off x="7313693" y="125694"/>
            <a:ext cx="6266764" cy="6342205"/>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25071" y="2698093"/>
            <a:ext cx="7513537" cy="584775"/>
          </a:xfrm>
          <a:prstGeom prst="rect">
            <a:avLst/>
          </a:prstGeom>
          <a:solidFill>
            <a:schemeClr val="accent4">
              <a:lumMod val="20000"/>
              <a:lumOff val="80000"/>
            </a:schemeClr>
          </a:solidFill>
        </p:spPr>
        <p:txBody>
          <a:bodyPr wrap="square" rtlCol="0" anchor="b">
            <a:spAutoFit/>
          </a:bodyPr>
          <a:lstStyle/>
          <a:p>
            <a:pPr algn="ctr"/>
            <a:r>
              <a:rPr lang="en-GB" sz="3200" b="1" dirty="0">
                <a:latin typeface="Times New Roman" panose="02020603050405020304" pitchFamily="18" charset="0"/>
                <a:cs typeface="Times New Roman" panose="02020603050405020304" pitchFamily="18" charset="0"/>
              </a:rPr>
              <a:t>Introduction to Marketing Management</a:t>
            </a:r>
            <a:endParaRPr lang="en-US" sz="6600" b="1" dirty="0">
              <a:solidFill>
                <a:schemeClr val="accent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608768"/>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Graphic 21">
            <a:extLst>
              <a:ext uri="{FF2B5EF4-FFF2-40B4-BE49-F238E27FC236}">
                <a16:creationId xmlns:a16="http://schemas.microsoft.com/office/drawing/2014/main" id="{CC8DD95F-1A38-99E6-ABDA-BE19753146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6636" y="109382"/>
            <a:ext cx="2801972" cy="1030340"/>
          </a:xfrm>
          <a:prstGeom prst="rect">
            <a:avLst/>
          </a:prstGeom>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143220" y="1035587"/>
            <a:ext cx="11858794" cy="55811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01554"/>
            <a:ext cx="6841467" cy="5355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dirty="0">
                <a:solidFill>
                  <a:schemeClr val="tx1"/>
                </a:solidFill>
                <a:latin typeface="Times New Roman" panose="02020603050405020304" pitchFamily="18" charset="0"/>
                <a:ea typeface="+mn-ea"/>
                <a:cs typeface="Times New Roman" panose="02020603050405020304" pitchFamily="18" charset="0"/>
              </a:rPr>
              <a:t>Learning Outcomes</a:t>
            </a:r>
          </a:p>
        </p:txBody>
      </p:sp>
      <p:pic>
        <p:nvPicPr>
          <p:cNvPr id="2" name="Picture 1"/>
          <p:cNvPicPr>
            <a:picLocks noChangeAspect="1"/>
          </p:cNvPicPr>
          <p:nvPr/>
        </p:nvPicPr>
        <p:blipFill>
          <a:blip r:embed="rId3"/>
          <a:stretch>
            <a:fillRect/>
          </a:stretch>
        </p:blipFill>
        <p:spPr>
          <a:xfrm>
            <a:off x="377544" y="1156445"/>
            <a:ext cx="3176415"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4" name="TextBox 113">
            <a:extLst>
              <a:ext uri="{FF2B5EF4-FFF2-40B4-BE49-F238E27FC236}">
                <a16:creationId xmlns:a16="http://schemas.microsoft.com/office/drawing/2014/main" id="{232F3CD5-C64E-4EF2-922F-F9D9199665F9}"/>
              </a:ext>
            </a:extLst>
          </p:cNvPr>
          <p:cNvSpPr txBox="1"/>
          <p:nvPr/>
        </p:nvSpPr>
        <p:spPr>
          <a:xfrm>
            <a:off x="649877" y="1791332"/>
            <a:ext cx="2680526" cy="461665"/>
          </a:xfrm>
          <a:prstGeom prst="rect">
            <a:avLst/>
          </a:prstGeom>
          <a:noFill/>
        </p:spPr>
        <p:txBody>
          <a:bodyPr wrap="square" rtlCol="0">
            <a:spAutoFit/>
          </a:bodyPr>
          <a:lstStyle/>
          <a:p>
            <a:pPr lvl="0" algn="ctr"/>
            <a:r>
              <a:rPr lang="en-US" sz="2400" b="1" dirty="0">
                <a:solidFill>
                  <a:schemeClr val="accent2">
                    <a:lumMod val="40000"/>
                    <a:lumOff val="60000"/>
                  </a:schemeClr>
                </a:solidFill>
              </a:rPr>
              <a:t>What is Marketing?</a:t>
            </a:r>
            <a:endParaRPr lang="ar-SA" sz="2400" dirty="0">
              <a:solidFill>
                <a:schemeClr val="accent2">
                  <a:lumMod val="40000"/>
                  <a:lumOff val="60000"/>
                </a:schemeClr>
              </a:solidFill>
            </a:endParaRPr>
          </a:p>
        </p:txBody>
      </p:sp>
      <p:pic>
        <p:nvPicPr>
          <p:cNvPr id="116" name="Picture 115"/>
          <p:cNvPicPr>
            <a:picLocks noChangeAspect="1"/>
          </p:cNvPicPr>
          <p:nvPr/>
        </p:nvPicPr>
        <p:blipFill>
          <a:blip r:embed="rId3"/>
          <a:stretch>
            <a:fillRect/>
          </a:stretch>
        </p:blipFill>
        <p:spPr>
          <a:xfrm>
            <a:off x="4353998" y="1176533"/>
            <a:ext cx="3176415"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9" name="TextBox 108">
            <a:extLst>
              <a:ext uri="{FF2B5EF4-FFF2-40B4-BE49-F238E27FC236}">
                <a16:creationId xmlns:a16="http://schemas.microsoft.com/office/drawing/2014/main" id="{5856FDD3-0D16-49F0-A39A-3B3B57CD31FC}"/>
              </a:ext>
            </a:extLst>
          </p:cNvPr>
          <p:cNvSpPr txBox="1"/>
          <p:nvPr/>
        </p:nvSpPr>
        <p:spPr>
          <a:xfrm>
            <a:off x="4232810" y="1815253"/>
            <a:ext cx="3410739" cy="461665"/>
          </a:xfrm>
          <a:prstGeom prst="rect">
            <a:avLst/>
          </a:prstGeom>
          <a:noFill/>
        </p:spPr>
        <p:txBody>
          <a:bodyPr wrap="square" rtlCol="0">
            <a:spAutoFit/>
          </a:bodyPr>
          <a:lstStyle/>
          <a:p>
            <a:pPr lvl="0" algn="ctr"/>
            <a:r>
              <a:rPr lang="en-US" sz="2400" b="1" dirty="0">
                <a:solidFill>
                  <a:schemeClr val="accent2">
                    <a:lumMod val="40000"/>
                    <a:lumOff val="60000"/>
                  </a:schemeClr>
                </a:solidFill>
              </a:rPr>
              <a:t>Marketing Management</a:t>
            </a:r>
            <a:endParaRPr lang="ar-SA" sz="2400" dirty="0">
              <a:solidFill>
                <a:schemeClr val="accent2">
                  <a:lumMod val="40000"/>
                  <a:lumOff val="60000"/>
                </a:schemeClr>
              </a:solidFill>
            </a:endParaRPr>
          </a:p>
        </p:txBody>
      </p:sp>
      <p:pic>
        <p:nvPicPr>
          <p:cNvPr id="117" name="Picture 116"/>
          <p:cNvPicPr>
            <a:picLocks noChangeAspect="1"/>
          </p:cNvPicPr>
          <p:nvPr/>
        </p:nvPicPr>
        <p:blipFill>
          <a:blip r:embed="rId3"/>
          <a:stretch>
            <a:fillRect/>
          </a:stretch>
        </p:blipFill>
        <p:spPr>
          <a:xfrm>
            <a:off x="8330452" y="1176533"/>
            <a:ext cx="3176415" cy="1809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1" name="TextBox 110">
            <a:extLst>
              <a:ext uri="{FF2B5EF4-FFF2-40B4-BE49-F238E27FC236}">
                <a16:creationId xmlns:a16="http://schemas.microsoft.com/office/drawing/2014/main" id="{67E22C74-7F82-4D11-8A17-B3F77BC7303B}"/>
              </a:ext>
            </a:extLst>
          </p:cNvPr>
          <p:cNvSpPr txBox="1"/>
          <p:nvPr/>
        </p:nvSpPr>
        <p:spPr>
          <a:xfrm>
            <a:off x="8499690" y="1477118"/>
            <a:ext cx="2837938" cy="1261884"/>
          </a:xfrm>
          <a:prstGeom prst="rect">
            <a:avLst/>
          </a:prstGeom>
          <a:noFill/>
        </p:spPr>
        <p:txBody>
          <a:bodyPr wrap="square" rtlCol="0">
            <a:spAutoFit/>
          </a:bodyPr>
          <a:lstStyle/>
          <a:p>
            <a:pPr algn="ctr"/>
            <a:r>
              <a:rPr lang="en-US" altLang="ar-SA" sz="2400" b="1" dirty="0">
                <a:solidFill>
                  <a:schemeClr val="accent2">
                    <a:lumMod val="40000"/>
                    <a:lumOff val="60000"/>
                  </a:schemeClr>
                </a:solidFill>
              </a:rPr>
              <a:t>Marketing Management Tasks</a:t>
            </a:r>
          </a:p>
          <a:p>
            <a:pPr algn="ctr"/>
            <a:endParaRPr lang="en-US" sz="2800" dirty="0">
              <a:solidFill>
                <a:schemeClr val="accent2">
                  <a:lumMod val="40000"/>
                  <a:lumOff val="60000"/>
                </a:schemeClr>
              </a:solidFill>
            </a:endParaRPr>
          </a:p>
        </p:txBody>
      </p:sp>
      <p:pic>
        <p:nvPicPr>
          <p:cNvPr id="3" name="Graphic 21">
            <a:extLst>
              <a:ext uri="{FF2B5EF4-FFF2-40B4-BE49-F238E27FC236}">
                <a16:creationId xmlns:a16="http://schemas.microsoft.com/office/drawing/2014/main" id="{C12D8000-C4AA-BC4F-8ADE-06A59B46318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5812"/>
    </mc:Choice>
    <mc:Fallback xmlns="">
      <p:transition spd="slow" advTm="5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101"/>
                                        </p:tgtEl>
                                      </p:cBhvr>
                                    </p:animEffect>
                                    <p:set>
                                      <p:cBhvr>
                                        <p:cTn id="7"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7089094" y="41460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312" y="-1"/>
            <a:ext cx="2954655" cy="1067405"/>
          </a:xfrm>
          <a:prstGeom prst="rect">
            <a:avLst/>
          </a:prstGeom>
        </p:spPr>
      </p:pic>
      <p:pic>
        <p:nvPicPr>
          <p:cNvPr id="10" name="Picture Placeholder 4">
            <a:extLst>
              <a:ext uri="{FF2B5EF4-FFF2-40B4-BE49-F238E27FC236}">
                <a16:creationId xmlns:a16="http://schemas.microsoft.com/office/drawing/2014/main" id="{9016EF91-033B-4D37-AF13-BEC42859DAF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228529" cy="4979624"/>
          </a:xfrm>
        </p:spPr>
      </p:pic>
      <p:pic>
        <p:nvPicPr>
          <p:cNvPr id="1026" name="Picture 2" descr="What are Marketing Management Specialists vs. Marketing Services Experts? •  InHouse Marketing + Sustainabili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2772" y="1927573"/>
            <a:ext cx="7840087" cy="439810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9">
            <a:extLst>
              <a:ext uri="{FF2B5EF4-FFF2-40B4-BE49-F238E27FC236}">
                <a16:creationId xmlns:a16="http://schemas.microsoft.com/office/drawing/2014/main" id="{B87213F1-FB5E-4867-A48F-D68F67D7FD62}"/>
              </a:ext>
            </a:extLst>
          </p:cNvPr>
          <p:cNvSpPr/>
          <p:nvPr/>
        </p:nvSpPr>
        <p:spPr>
          <a:xfrm>
            <a:off x="4062772" y="1503620"/>
            <a:ext cx="782075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Lecture - 1-</a:t>
            </a:r>
            <a:r>
              <a:rPr lang="en-GB" sz="2400" b="1" dirty="0">
                <a:latin typeface="Times New Roman" panose="02020603050405020304" pitchFamily="18" charset="0"/>
                <a:cs typeface="Times New Roman" panose="02020603050405020304" pitchFamily="18" charset="0"/>
              </a:rPr>
              <a:t>Introduction to Marketing Management</a:t>
            </a:r>
            <a:endParaRPr lang="en-US" sz="2400" b="1" dirty="0">
              <a:solidFill>
                <a:schemeClr val="bg1"/>
              </a:solidFill>
              <a:cs typeface="Alexandria" charset="0"/>
            </a:endParaRPr>
          </a:p>
        </p:txBody>
      </p:sp>
      <p:pic>
        <p:nvPicPr>
          <p:cNvPr id="3" name="Graphic 21">
            <a:extLst>
              <a:ext uri="{FF2B5EF4-FFF2-40B4-BE49-F238E27FC236}">
                <a16:creationId xmlns:a16="http://schemas.microsoft.com/office/drawing/2014/main" id="{B7D473BC-CD43-CD83-17CF-7206F84473B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6716" y="170087"/>
            <a:ext cx="2801972" cy="1030340"/>
          </a:xfrm>
          <a:prstGeom prst="rect">
            <a:avLst/>
          </a:prstGeom>
        </p:spPr>
      </p:pic>
    </p:spTree>
    <p:extLst>
      <p:ext uri="{BB962C8B-B14F-4D97-AF65-F5344CB8AC3E}">
        <p14:creationId xmlns:p14="http://schemas.microsoft.com/office/powerpoint/2010/main" val="1733566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958467"/>
            <a:ext cx="12069549" cy="58995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3" name="Rectangle 2"/>
          <p:cNvSpPr/>
          <p:nvPr/>
        </p:nvSpPr>
        <p:spPr>
          <a:xfrm>
            <a:off x="1784706" y="257844"/>
            <a:ext cx="7309950"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The difference between market and marketing</a:t>
            </a:r>
          </a:p>
        </p:txBody>
      </p:sp>
      <p:pic>
        <p:nvPicPr>
          <p:cNvPr id="5" name="Picture 4"/>
          <p:cNvPicPr>
            <a:picLocks noChangeAspect="1"/>
          </p:cNvPicPr>
          <p:nvPr/>
        </p:nvPicPr>
        <p:blipFill>
          <a:blip r:embed="rId2"/>
          <a:stretch>
            <a:fillRect/>
          </a:stretch>
        </p:blipFill>
        <p:spPr>
          <a:xfrm>
            <a:off x="826266" y="1167790"/>
            <a:ext cx="10322804" cy="50807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 name="Graphic 21">
            <a:extLst>
              <a:ext uri="{FF2B5EF4-FFF2-40B4-BE49-F238E27FC236}">
                <a16:creationId xmlns:a16="http://schemas.microsoft.com/office/drawing/2014/main" id="{D9FF36C7-054F-DA43-A7BE-434B32300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4284"/>
            <a:ext cx="2801972" cy="1030340"/>
          </a:xfrm>
          <a:prstGeom prst="rect">
            <a:avLst/>
          </a:prstGeom>
        </p:spPr>
      </p:pic>
    </p:spTree>
    <p:extLst>
      <p:ext uri="{BB962C8B-B14F-4D97-AF65-F5344CB8AC3E}">
        <p14:creationId xmlns:p14="http://schemas.microsoft.com/office/powerpoint/2010/main" val="4288183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675" y="1013681"/>
            <a:ext cx="11803709"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050" name="Picture 2" descr="Market Supply and Market Dem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56295" y="2003352"/>
            <a:ext cx="2932055" cy="321147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430826" y="415381"/>
            <a:ext cx="3355406" cy="522259"/>
          </a:xfrm>
          <a:prstGeom prst="rect">
            <a:avLst/>
          </a:prstGeom>
        </p:spPr>
        <p:txBody>
          <a:bodyPr wrap="none">
            <a:spAutoFit/>
          </a:bodyPr>
          <a:lstStyle/>
          <a:p>
            <a:pPr>
              <a:lnSpc>
                <a:spcPct val="107000"/>
              </a:lnSpc>
              <a:spcAft>
                <a:spcPts val="800"/>
              </a:spcAft>
            </a:pPr>
            <a:r>
              <a:rPr lang="en-GB" sz="2800" b="1" dirty="0">
                <a:latin typeface="Times New Roman" panose="02020603050405020304" pitchFamily="18" charset="0"/>
                <a:ea typeface="Times New Roman" panose="02020603050405020304" pitchFamily="18" charset="0"/>
                <a:cs typeface="Times New Roman" panose="02020603050405020304" pitchFamily="18" charset="0"/>
              </a:rPr>
              <a:t>What is a Market?  </a:t>
            </a:r>
            <a:endParaRPr lang="en-GB" sz="2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63557" y="1294264"/>
            <a:ext cx="9287218" cy="3766672"/>
          </a:xfrm>
          <a:prstGeom prst="rect">
            <a:avLst/>
          </a:prstGeom>
        </p:spPr>
        <p:txBody>
          <a:bodyPr wrap="square">
            <a:spAutoFit/>
          </a:bodyPr>
          <a:lstStyle/>
          <a:p>
            <a:pPr marL="342900" indent="-342900">
              <a:lnSpc>
                <a:spcPct val="107000"/>
              </a:lnSpc>
              <a:spcAft>
                <a:spcPts val="800"/>
              </a:spcAft>
              <a:buFont typeface="Arial" panose="020B0604020202020204" pitchFamily="34" charset="0"/>
              <a:buChar char="•"/>
            </a:pPr>
            <a:r>
              <a:rPr lang="en-GB" sz="2400" dirty="0">
                <a:latin typeface="Times New Roman" panose="02020603050405020304" pitchFamily="18" charset="0"/>
                <a:ea typeface="Times New Roman" panose="02020603050405020304" pitchFamily="18" charset="0"/>
                <a:cs typeface="Times New Roman" panose="02020603050405020304" pitchFamily="18" charset="0"/>
              </a:rPr>
              <a:t>A 'market' is traditionally defined as a physical or virtual space where buyers and sellers interact to exchange goods and services. </a:t>
            </a:r>
          </a:p>
          <a:p>
            <a:pPr marL="342900" indent="-342900">
              <a:lnSpc>
                <a:spcPct val="107000"/>
              </a:lnSpc>
              <a:spcAft>
                <a:spcPts val="800"/>
              </a:spcAft>
              <a:buFont typeface="Arial" panose="020B0604020202020204" pitchFamily="34" charset="0"/>
              <a:buChar char="•"/>
            </a:pPr>
            <a:r>
              <a:rPr lang="en-GB" sz="2400" dirty="0">
                <a:latin typeface="Times New Roman" panose="02020603050405020304" pitchFamily="18" charset="0"/>
                <a:ea typeface="Times New Roman" panose="02020603050405020304" pitchFamily="18" charset="0"/>
                <a:cs typeface="Times New Roman" panose="02020603050405020304" pitchFamily="18" charset="0"/>
              </a:rPr>
              <a:t>This interaction is typically governed by the laws of supply and demand. </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en-GB" sz="2400" dirty="0">
                <a:latin typeface="Times New Roman" panose="02020603050405020304" pitchFamily="18" charset="0"/>
                <a:ea typeface="Times New Roman" panose="02020603050405020304" pitchFamily="18" charset="0"/>
                <a:cs typeface="Times New Roman" panose="02020603050405020304" pitchFamily="18" charset="0"/>
              </a:rPr>
              <a:t>The market is classified based on various factors:</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r>
              <a:rPr lang="en-GB" sz="2400" b="1" dirty="0">
                <a:solidFill>
                  <a:srgbClr val="852F4A"/>
                </a:solidFill>
                <a:latin typeface="Times New Roman" panose="02020603050405020304" pitchFamily="18" charset="0"/>
                <a:ea typeface="Times New Roman" panose="02020603050405020304" pitchFamily="18" charset="0"/>
                <a:cs typeface="Times New Roman" panose="02020603050405020304" pitchFamily="18" charset="0"/>
              </a:rPr>
              <a:t>Geographic Size</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Local, regional, national, or international markets.</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r>
              <a:rPr lang="en-GB" sz="2400" b="1" dirty="0">
                <a:solidFill>
                  <a:srgbClr val="852F4A"/>
                </a:solidFill>
                <a:latin typeface="Times New Roman" panose="02020603050405020304" pitchFamily="18" charset="0"/>
                <a:ea typeface="Times New Roman" panose="02020603050405020304" pitchFamily="18" charset="0"/>
                <a:cs typeface="Times New Roman" panose="02020603050405020304" pitchFamily="18" charset="0"/>
              </a:rPr>
              <a:t>Type of Customers</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Consumer, industrial, or reseller markets.</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r>
              <a:rPr lang="en-GB" sz="2400" b="1" dirty="0">
                <a:solidFill>
                  <a:srgbClr val="852F4A"/>
                </a:solidFill>
                <a:latin typeface="Times New Roman" panose="02020603050405020304" pitchFamily="18" charset="0"/>
                <a:ea typeface="Times New Roman" panose="02020603050405020304" pitchFamily="18" charset="0"/>
                <a:cs typeface="Times New Roman" panose="02020603050405020304" pitchFamily="18" charset="0"/>
              </a:rPr>
              <a:t>Type of Goods</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Commodities, financial, or real estate markets.</a:t>
            </a:r>
            <a:endParaRPr lang="en-GB"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73725" y="5511552"/>
            <a:ext cx="11204155" cy="830997"/>
          </a:xfrm>
          <a:prstGeom prst="rect">
            <a:avLst/>
          </a:prstGeom>
        </p:spPr>
        <p:txBody>
          <a:bodyPr wrap="square">
            <a:spAutoFit/>
          </a:bodyPr>
          <a:lstStyle/>
          <a:p>
            <a:pPr algn="ctr"/>
            <a:r>
              <a:rPr lang="en-GB" sz="2400" b="1" u="sng" dirty="0">
                <a:solidFill>
                  <a:srgbClr val="000099"/>
                </a:solidFill>
                <a:latin typeface="Times New Roman" panose="02020603050405020304" pitchFamily="18" charset="0"/>
                <a:cs typeface="Times New Roman" panose="02020603050405020304" pitchFamily="18" charset="0"/>
              </a:rPr>
              <a:t>Understanding the nature and dynamics of your market is a crucial step in creating an effective business strategy.</a:t>
            </a:r>
          </a:p>
        </p:txBody>
      </p:sp>
      <p:pic>
        <p:nvPicPr>
          <p:cNvPr id="2" name="Graphic 21">
            <a:extLst>
              <a:ext uri="{FF2B5EF4-FFF2-40B4-BE49-F238E27FC236}">
                <a16:creationId xmlns:a16="http://schemas.microsoft.com/office/drawing/2014/main" id="{4A5AF687-8270-35AA-93D5-8FE94BD40D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3353" y="25228"/>
            <a:ext cx="2801972" cy="1030340"/>
          </a:xfrm>
          <a:prstGeom prst="rect">
            <a:avLst/>
          </a:prstGeom>
        </p:spPr>
      </p:pic>
    </p:spTree>
    <p:extLst>
      <p:ext uri="{BB962C8B-B14F-4D97-AF65-F5344CB8AC3E}">
        <p14:creationId xmlns:p14="http://schemas.microsoft.com/office/powerpoint/2010/main" val="2420395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675" y="1013681"/>
            <a:ext cx="11803709"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4212396" y="336928"/>
            <a:ext cx="3276859" cy="553357"/>
          </a:xfrm>
          <a:prstGeom prst="rect">
            <a:avLst/>
          </a:prstGeom>
        </p:spPr>
        <p:txBody>
          <a:bodyPr wrap="none">
            <a:spAutoFit/>
          </a:bodyPr>
          <a:lstStyle/>
          <a:p>
            <a:pPr>
              <a:lnSpc>
                <a:spcPct val="107000"/>
              </a:lnSpc>
              <a:spcAft>
                <a:spcPts val="800"/>
              </a:spcAft>
            </a:pPr>
            <a:r>
              <a:rPr lang="en-GB"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What is Marketing?</a:t>
            </a:r>
            <a:endParaRPr lang="en-GB"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495759" y="1176463"/>
            <a:ext cx="11071951" cy="5037276"/>
          </a:xfrm>
          <a:prstGeom prst="rect">
            <a:avLst/>
          </a:prstGeom>
        </p:spPr>
        <p:txBody>
          <a:bodyPr wrap="square">
            <a:spAutoFit/>
          </a:bodyPr>
          <a:lstStyle/>
          <a:p>
            <a:pPr>
              <a:lnSpc>
                <a:spcPct val="150000"/>
              </a:lnSpc>
              <a:spcAft>
                <a:spcPts val="800"/>
              </a:spcAft>
            </a:pP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Marketing</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is an integral business function that involves identifying customer needs, and developing and delivering products or services to satisfy those needs. </a:t>
            </a:r>
          </a:p>
          <a:p>
            <a:pPr>
              <a:lnSpc>
                <a:spcPct val="150000"/>
              </a:lnSpc>
              <a:spcAft>
                <a:spcPts val="800"/>
              </a:spcAft>
            </a:pP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It</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is a broad and dynamic concept, encompassing:</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spcAft>
                <a:spcPts val="800"/>
              </a:spcAft>
              <a:buSzPts val="1000"/>
              <a:tabLst>
                <a:tab pos="457200" algn="l"/>
              </a:tabLst>
            </a:pP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Product</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Creating a product or service that meets customer needs.</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spcAft>
                <a:spcPts val="800"/>
              </a:spcAft>
              <a:buSzPts val="1000"/>
              <a:tabLst>
                <a:tab pos="457200" algn="l"/>
              </a:tabLst>
            </a:pP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Price</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Setting a price that customers are willing to pay, and that offers a good return on investment.</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spcAft>
                <a:spcPts val="800"/>
              </a:spcAft>
              <a:buSzPts val="1000"/>
              <a:tabLst>
                <a:tab pos="457200" algn="l"/>
              </a:tabLst>
            </a:pP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Place</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Choosing the best channels to sell the product or service.</a:t>
            </a: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Promotion</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 Communicating with potential customers about the product or service</a:t>
            </a:r>
            <a:endParaRPr lang="en-GB" sz="24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68DA25AE-8197-0F21-1402-A5EF98F9E4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3353" y="64732"/>
            <a:ext cx="2801972" cy="1030340"/>
          </a:xfrm>
          <a:prstGeom prst="rect">
            <a:avLst/>
          </a:prstGeom>
        </p:spPr>
      </p:pic>
    </p:spTree>
    <p:extLst>
      <p:ext uri="{BB962C8B-B14F-4D97-AF65-F5344CB8AC3E}">
        <p14:creationId xmlns:p14="http://schemas.microsoft.com/office/powerpoint/2010/main" val="287321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675" y="1013681"/>
            <a:ext cx="11803709"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p:cNvSpPr txBox="1">
            <a:spLocks noChangeArrowheads="1"/>
          </p:cNvSpPr>
          <p:nvPr/>
        </p:nvSpPr>
        <p:spPr>
          <a:xfrm>
            <a:off x="4215177" y="257844"/>
            <a:ext cx="3827136"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What is Marketing?, 1</a:t>
            </a: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490809" y="1579861"/>
            <a:ext cx="11326613" cy="3970318"/>
          </a:xfrm>
          <a:prstGeom prst="rect">
            <a:avLst/>
          </a:prstGeom>
        </p:spPr>
        <p:txBody>
          <a:bodyPr wrap="square">
            <a:spAutoFit/>
          </a:bodyPr>
          <a:lstStyle/>
          <a:p>
            <a:pPr marL="342900" indent="-342900">
              <a:lnSpc>
                <a:spcPct val="150000"/>
              </a:lnSpc>
              <a:buFont typeface="Wingdings" panose="05000000000000000000" pitchFamily="2" charset="2"/>
              <a:buChar char="v"/>
            </a:pPr>
            <a:r>
              <a:rPr lang="en-GB" sz="2400" b="1" dirty="0">
                <a:solidFill>
                  <a:srgbClr val="203E5F"/>
                </a:solidFill>
                <a:latin typeface="Times New Roman" panose="02020603050405020304" pitchFamily="18" charset="0"/>
                <a:cs typeface="Times New Roman" panose="02020603050405020304" pitchFamily="18" charset="0"/>
              </a:rPr>
              <a:t>Marketing is about identifying and meeting human and social needs. </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One of the shortest good definitions of marketing is </a:t>
            </a:r>
          </a:p>
          <a:p>
            <a:pPr algn="ctr">
              <a:lnSpc>
                <a:spcPct val="150000"/>
              </a:lnSpc>
            </a:pPr>
            <a:r>
              <a:rPr lang="en-GB" sz="2400" b="1" u="sng" spc="300" dirty="0">
                <a:solidFill>
                  <a:srgbClr val="C00000"/>
                </a:solidFill>
                <a:latin typeface="Times New Roman" panose="02020603050405020304" pitchFamily="18" charset="0"/>
                <a:cs typeface="Times New Roman" panose="02020603050405020304" pitchFamily="18" charset="0"/>
              </a:rPr>
              <a:t>“Meeting Needs Profitably.”</a:t>
            </a:r>
          </a:p>
          <a:p>
            <a:pPr marL="342900" indent="-342900">
              <a:lnSpc>
                <a:spcPct val="150000"/>
              </a:lnSpc>
              <a:buFont typeface="Wingdings" panose="05000000000000000000" pitchFamily="2" charset="2"/>
              <a:buChar char="v"/>
            </a:pPr>
            <a:r>
              <a:rPr lang="en-GB" sz="2400" b="1" dirty="0">
                <a:latin typeface="Times New Roman" panose="02020603050405020304" pitchFamily="18" charset="0"/>
                <a:cs typeface="Times New Roman" panose="02020603050405020304" pitchFamily="18" charset="0"/>
              </a:rPr>
              <a:t>The American Marketing Association offers the following formal definition: </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Marketing is the activity, set of institutions, and processes for creating, communicating, delivering, and exchanging offerings that have value for customers, clients, partners, and society at large. </a:t>
            </a:r>
          </a:p>
        </p:txBody>
      </p:sp>
      <p:pic>
        <p:nvPicPr>
          <p:cNvPr id="3" name="Graphic 21">
            <a:extLst>
              <a:ext uri="{FF2B5EF4-FFF2-40B4-BE49-F238E27FC236}">
                <a16:creationId xmlns:a16="http://schemas.microsoft.com/office/drawing/2014/main" id="{EA24F6CF-74DA-3864-889F-D489B29B91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412" y="55295"/>
            <a:ext cx="2801972" cy="1030340"/>
          </a:xfrm>
          <a:prstGeom prst="rect">
            <a:avLst/>
          </a:prstGeom>
        </p:spPr>
      </p:pic>
    </p:spTree>
    <p:extLst>
      <p:ext uri="{BB962C8B-B14F-4D97-AF65-F5344CB8AC3E}">
        <p14:creationId xmlns:p14="http://schemas.microsoft.com/office/powerpoint/2010/main" val="2522406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6675" y="1013681"/>
            <a:ext cx="11803709"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p:cNvSpPr txBox="1">
            <a:spLocks noChangeArrowheads="1"/>
          </p:cNvSpPr>
          <p:nvPr/>
        </p:nvSpPr>
        <p:spPr>
          <a:xfrm>
            <a:off x="4474526" y="359207"/>
            <a:ext cx="3887274"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What is Marketing?, 2</a:t>
            </a:r>
          </a:p>
        </p:txBody>
      </p:sp>
      <p:sp>
        <p:nvSpPr>
          <p:cNvPr id="12" name="Rectangle 3"/>
          <p:cNvSpPr txBox="1">
            <a:spLocks noChangeArrowheads="1"/>
          </p:cNvSpPr>
          <p:nvPr/>
        </p:nvSpPr>
        <p:spPr>
          <a:xfrm>
            <a:off x="366561" y="1156772"/>
            <a:ext cx="11514263" cy="4773378"/>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 typeface="Wingdings" panose="05000000000000000000" pitchFamily="2" charset="2"/>
              <a:buChar char="Ø"/>
            </a:pPr>
            <a:r>
              <a:rPr lang="en-US" altLang="ar-SA" sz="2400" b="1" dirty="0">
                <a:solidFill>
                  <a:srgbClr val="C00000"/>
                </a:solidFill>
                <a:latin typeface="Times New Roman" panose="02020603050405020304" pitchFamily="18" charset="0"/>
                <a:cs typeface="Times New Roman" panose="02020603050405020304" pitchFamily="18" charset="0"/>
              </a:rPr>
              <a:t>SO </a:t>
            </a:r>
          </a:p>
          <a:p>
            <a:pPr>
              <a:lnSpc>
                <a:spcPct val="150000"/>
              </a:lnSpc>
              <a:buFont typeface="Wingdings" panose="05000000000000000000" pitchFamily="2" charset="2"/>
              <a:buChar char="ü"/>
            </a:pPr>
            <a:r>
              <a:rPr lang="en-US" altLang="ar-SA" sz="2400" dirty="0">
                <a:latin typeface="Times New Roman" panose="02020603050405020304" pitchFamily="18" charset="0"/>
                <a:cs typeface="Times New Roman" panose="02020603050405020304" pitchFamily="18" charset="0"/>
              </a:rPr>
              <a:t>Marketing is the delivery of customer satisfaction at a profit.</a:t>
            </a:r>
          </a:p>
          <a:p>
            <a:pPr>
              <a:lnSpc>
                <a:spcPct val="150000"/>
              </a:lnSpc>
              <a:buFont typeface="Wingdings" panose="05000000000000000000" pitchFamily="2" charset="2"/>
              <a:buChar char="ü"/>
            </a:pPr>
            <a:r>
              <a:rPr lang="en-US" altLang="ar-SA" sz="2400" dirty="0">
                <a:latin typeface="Times New Roman" panose="02020603050405020304" pitchFamily="18" charset="0"/>
                <a:cs typeface="Times New Roman" panose="02020603050405020304" pitchFamily="18" charset="0"/>
              </a:rPr>
              <a:t> Marketing is an organizational function and a set of processes for creating, communicating, and delivering value to customers and for managing customer relationships in ways that benefit the organization and its stakeholders.</a:t>
            </a:r>
          </a:p>
          <a:p>
            <a:pPr>
              <a:lnSpc>
                <a:spcPct val="150000"/>
              </a:lnSpc>
              <a:buFont typeface="Wingdings" panose="05000000000000000000" pitchFamily="2" charset="2"/>
              <a:buChar char="ü"/>
            </a:pPr>
            <a:r>
              <a:rPr lang="en-US" altLang="ar-SA" sz="2400" dirty="0">
                <a:latin typeface="Times New Roman" panose="02020603050405020304" pitchFamily="18" charset="0"/>
                <a:cs typeface="Times New Roman" panose="02020603050405020304" pitchFamily="18" charset="0"/>
              </a:rPr>
              <a:t>Marketing is a social and managerial process by which individuals and groups obtain what they need and want through creating and exchanging products and value with others.</a:t>
            </a:r>
            <a:endParaRPr lang="en-US" altLang="ar-SA" sz="2400" dirty="0">
              <a:cs typeface="+mj-cs"/>
            </a:endParaRP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03DB1EEA-B229-D192-8E93-F071CDE997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3353" y="54887"/>
            <a:ext cx="2801972" cy="1030340"/>
          </a:xfrm>
          <a:prstGeom prst="rect">
            <a:avLst/>
          </a:prstGeom>
        </p:spPr>
      </p:pic>
    </p:spTree>
    <p:extLst>
      <p:ext uri="{BB962C8B-B14F-4D97-AF65-F5344CB8AC3E}">
        <p14:creationId xmlns:p14="http://schemas.microsoft.com/office/powerpoint/2010/main" val="980700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 calcmode="lin" valueType="num">
                                      <p:cBhvr>
                                        <p:cTn id="12"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 calcmode="lin" valueType="num">
                                      <p:cBhvr>
                                        <p:cTn id="20" dur="10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12">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1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 calcmode="lin" valueType="num">
                                      <p:cBhvr>
                                        <p:cTn id="28" dur="10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12">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1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2" fill="hold">
                      <p:stCondLst>
                        <p:cond delay="indefinite"/>
                      </p:stCondLst>
                      <p:childTnLst>
                        <p:par>
                          <p:cTn id="33" fill="hold">
                            <p:stCondLst>
                              <p:cond delay="0"/>
                            </p:stCondLst>
                            <p:childTnLst>
                              <p:par>
                                <p:cTn id="34" presetID="15" presetClass="entr" presetSubtype="0" fill="hold" grpId="0" nodeType="clickEffect">
                                  <p:stCondLst>
                                    <p:cond delay="0"/>
                                  </p:stCondLst>
                                  <p:childTnLst>
                                    <p:set>
                                      <p:cBhvr>
                                        <p:cTn id="35" dur="1" fill="hold">
                                          <p:stCondLst>
                                            <p:cond delay="0"/>
                                          </p:stCondLst>
                                        </p:cTn>
                                        <p:tgtEl>
                                          <p:spTgt spid="12">
                                            <p:txEl>
                                              <p:pRg st="3" end="3"/>
                                            </p:txEl>
                                          </p:spTgt>
                                        </p:tgtEl>
                                        <p:attrNameLst>
                                          <p:attrName>style.visibility</p:attrName>
                                        </p:attrNameLst>
                                      </p:cBhvr>
                                      <p:to>
                                        <p:strVal val="visible"/>
                                      </p:to>
                                    </p:set>
                                    <p:anim calcmode="lin" valueType="num">
                                      <p:cBhvr>
                                        <p:cTn id="36" dur="1000" fill="hold"/>
                                        <p:tgtEl>
                                          <p:spTgt spid="12">
                                            <p:txEl>
                                              <p:pRg st="3" end="3"/>
                                            </p:txEl>
                                          </p:spTgt>
                                        </p:tgtEl>
                                        <p:attrNameLst>
                                          <p:attrName>ppt_w</p:attrName>
                                        </p:attrNameLst>
                                      </p:cBhvr>
                                      <p:tavLst>
                                        <p:tav tm="0">
                                          <p:val>
                                            <p:fltVal val="0"/>
                                          </p:val>
                                        </p:tav>
                                        <p:tav tm="100000">
                                          <p:val>
                                            <p:strVal val="#ppt_w"/>
                                          </p:val>
                                        </p:tav>
                                      </p:tavLst>
                                    </p:anim>
                                    <p:anim calcmode="lin" valueType="num">
                                      <p:cBhvr>
                                        <p:cTn id="37" dur="1000" fill="hold"/>
                                        <p:tgtEl>
                                          <p:spTgt spid="12">
                                            <p:txEl>
                                              <p:pRg st="3" end="3"/>
                                            </p:txEl>
                                          </p:spTgt>
                                        </p:tgtEl>
                                        <p:attrNameLst>
                                          <p:attrName>ppt_h</p:attrName>
                                        </p:attrNameLst>
                                      </p:cBhvr>
                                      <p:tavLst>
                                        <p:tav tm="0">
                                          <p:val>
                                            <p:fltVal val="0"/>
                                          </p:val>
                                        </p:tav>
                                        <p:tav tm="100000">
                                          <p:val>
                                            <p:strVal val="#ppt_h"/>
                                          </p:val>
                                        </p:tav>
                                      </p:tavLst>
                                    </p:anim>
                                    <p:anim calcmode="lin" valueType="num">
                                      <p:cBhvr>
                                        <p:cTn id="38" dur="1000" fill="hold"/>
                                        <p:tgtEl>
                                          <p:spTgt spid="1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578" y="1013681"/>
            <a:ext cx="11610747"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p:cNvSpPr txBox="1">
            <a:spLocks noChangeArrowheads="1"/>
          </p:cNvSpPr>
          <p:nvPr/>
        </p:nvSpPr>
        <p:spPr>
          <a:xfrm>
            <a:off x="4868609" y="271071"/>
            <a:ext cx="2510166"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Pay Attention </a:t>
            </a:r>
          </a:p>
        </p:txBody>
      </p:sp>
      <p:sp>
        <p:nvSpPr>
          <p:cNvPr id="12" name="Rectangle 3"/>
          <p:cNvSpPr txBox="1">
            <a:spLocks noChangeArrowheads="1"/>
          </p:cNvSpPr>
          <p:nvPr/>
        </p:nvSpPr>
        <p:spPr>
          <a:xfrm>
            <a:off x="366561" y="1156772"/>
            <a:ext cx="11514263" cy="4773378"/>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endParaRPr lang="en-US" altLang="ar-SA" sz="2400" b="1" dirty="0">
              <a:solidFill>
                <a:srgbClr val="C00000"/>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366561" y="1064542"/>
            <a:ext cx="11450861" cy="4893647"/>
          </a:xfrm>
          <a:prstGeom prst="rect">
            <a:avLst/>
          </a:prstGeom>
        </p:spPr>
        <p:txBody>
          <a:bodyPr wrap="square">
            <a:spAutoFit/>
          </a:bodyPr>
          <a:lstStyle/>
          <a:p>
            <a:pPr algn="ctr">
              <a:lnSpc>
                <a:spcPct val="150000"/>
              </a:lnSpc>
            </a:pPr>
            <a:r>
              <a:rPr lang="en-GB" sz="2400" b="1" u="sng" dirty="0">
                <a:solidFill>
                  <a:srgbClr val="C00000"/>
                </a:solidFill>
                <a:latin typeface="Times New Roman" panose="02020603050405020304" pitchFamily="18" charset="0"/>
                <a:cs typeface="Times New Roman" panose="02020603050405020304" pitchFamily="18" charset="0"/>
              </a:rPr>
              <a:t>Social Definition of Marketing.</a:t>
            </a:r>
          </a:p>
          <a:p>
            <a:pPr>
              <a:lnSpc>
                <a:spcPct val="150000"/>
              </a:lnSpc>
            </a:pPr>
            <a:r>
              <a:rPr lang="en-GB" sz="2400" dirty="0">
                <a:latin typeface="Times New Roman" panose="02020603050405020304" pitchFamily="18" charset="0"/>
                <a:cs typeface="Times New Roman" panose="02020603050405020304" pitchFamily="18" charset="0"/>
              </a:rPr>
              <a:t>The social definition explains the role that marketing plays in society.</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Some see marketing as "providing a higher standard of living."</a:t>
            </a:r>
          </a:p>
          <a:p>
            <a:pPr marL="342900" indent="-342900">
              <a:lnSpc>
                <a:spcPct val="150000"/>
              </a:lnSpc>
              <a:buFont typeface="Wingdings" panose="05000000000000000000" pitchFamily="2" charset="2"/>
              <a:buChar char="ü"/>
            </a:pPr>
            <a:r>
              <a:rPr lang="en-GB" sz="2400" dirty="0">
                <a:latin typeface="Times New Roman" panose="02020603050405020304" pitchFamily="18" charset="0"/>
                <a:cs typeface="Times New Roman" panose="02020603050405020304" pitchFamily="18" charset="0"/>
              </a:rPr>
              <a:t>Others see marketing as a societal process through which individuals and groups get what they need and want by creating, offering, and freely exchanging products and services of value with others.</a:t>
            </a:r>
          </a:p>
          <a:p>
            <a:pPr algn="ctr"/>
            <a:r>
              <a:rPr lang="en-GB" sz="2400" b="1" dirty="0">
                <a:solidFill>
                  <a:srgbClr val="C00000"/>
                </a:solidFill>
                <a:latin typeface="Times New Roman" panose="02020603050405020304" pitchFamily="18" charset="0"/>
                <a:cs typeface="Times New Roman" panose="02020603050405020304" pitchFamily="18" charset="0"/>
              </a:rPr>
              <a:t>So pay attention....</a:t>
            </a:r>
          </a:p>
          <a:p>
            <a:pPr marL="342900" indent="-34290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Creating value between consumers and businesses and the importance of creating and sharing value have become important topics in the development of modern marketing thought.</a:t>
            </a:r>
          </a:p>
        </p:txBody>
      </p:sp>
      <p:pic>
        <p:nvPicPr>
          <p:cNvPr id="3" name="Graphic 21">
            <a:extLst>
              <a:ext uri="{FF2B5EF4-FFF2-40B4-BE49-F238E27FC236}">
                <a16:creationId xmlns:a16="http://schemas.microsoft.com/office/drawing/2014/main" id="{E5EB0282-4A60-6089-8451-98DD57C4DB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04893" y="59498"/>
            <a:ext cx="2801972" cy="1030340"/>
          </a:xfrm>
          <a:prstGeom prst="rect">
            <a:avLst/>
          </a:prstGeom>
        </p:spPr>
      </p:pic>
    </p:spTree>
    <p:extLst>
      <p:ext uri="{BB962C8B-B14F-4D97-AF65-F5344CB8AC3E}">
        <p14:creationId xmlns:p14="http://schemas.microsoft.com/office/powerpoint/2010/main" val="345741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nodePh="1">
                                  <p:stCondLst>
                                    <p:cond delay="0"/>
                                  </p:stCondLst>
                                  <p:endCondLst>
                                    <p:cond evt="begin" delay="0">
                                      <p:tn val="10"/>
                                    </p:cond>
                                  </p:endCondLst>
                                  <p:childTnLst>
                                    <p:set>
                                      <p:cBhvr>
                                        <p:cTn id="11" dur="1" fill="hold">
                                          <p:stCondLst>
                                            <p:cond delay="0"/>
                                          </p:stCondLst>
                                        </p:cTn>
                                        <p:tgtEl>
                                          <p:spTgt spid="12">
                                            <p:txEl>
                                              <p:pRg st="0" end="0"/>
                                            </p:txEl>
                                          </p:spTgt>
                                        </p:tgtEl>
                                        <p:attrNameLst>
                                          <p:attrName>style.visibility</p:attrName>
                                        </p:attrNameLst>
                                      </p:cBhvr>
                                      <p:to>
                                        <p:strVal val="visible"/>
                                      </p:to>
                                    </p:set>
                                    <p:anim calcmode="lin" valueType="num">
                                      <p:cBhvr>
                                        <p:cTn id="12"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628" y="1079408"/>
            <a:ext cx="11054744"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3"/>
          <p:cNvSpPr txBox="1">
            <a:spLocks noChangeArrowheads="1"/>
          </p:cNvSpPr>
          <p:nvPr/>
        </p:nvSpPr>
        <p:spPr>
          <a:xfrm>
            <a:off x="366561" y="1156772"/>
            <a:ext cx="11514263" cy="4773378"/>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GB" b="1" u="sng" dirty="0">
                <a:solidFill>
                  <a:srgbClr val="C00000"/>
                </a:solidFill>
                <a:latin typeface="Times New Roman" panose="02020603050405020304" pitchFamily="18" charset="0"/>
                <a:cs typeface="Times New Roman" panose="02020603050405020304" pitchFamily="18" charset="0"/>
              </a:rPr>
              <a:t>We can distinguish between </a:t>
            </a: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10" name="Rectangle 2"/>
          <p:cNvSpPr txBox="1">
            <a:spLocks noChangeArrowheads="1"/>
          </p:cNvSpPr>
          <p:nvPr/>
        </p:nvSpPr>
        <p:spPr>
          <a:xfrm>
            <a:off x="4868609" y="271071"/>
            <a:ext cx="3327940"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Pay Attention, 2 </a:t>
            </a:r>
          </a:p>
        </p:txBody>
      </p:sp>
      <p:sp>
        <p:nvSpPr>
          <p:cNvPr id="2" name="Right Brace 1"/>
          <p:cNvSpPr/>
          <p:nvPr/>
        </p:nvSpPr>
        <p:spPr>
          <a:xfrm rot="16200000">
            <a:off x="5530468" y="77117"/>
            <a:ext cx="1189822" cy="4693185"/>
          </a:xfrm>
          <a:prstGeom prst="righ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GB"/>
          </a:p>
        </p:txBody>
      </p:sp>
      <p:sp>
        <p:nvSpPr>
          <p:cNvPr id="3" name="Rectangle 2"/>
          <p:cNvSpPr/>
          <p:nvPr/>
        </p:nvSpPr>
        <p:spPr>
          <a:xfrm>
            <a:off x="6235547" y="2985571"/>
            <a:ext cx="4337178" cy="1200839"/>
          </a:xfrm>
          <a:prstGeom prst="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tIns="0" bIns="360000" rtlCol="0" anchor="t"/>
          <a:lstStyle/>
          <a:p>
            <a:pPr lvl="0" algn="ctr"/>
            <a:r>
              <a:rPr lang="en-GB" sz="2800" b="1" dirty="0">
                <a:solidFill>
                  <a:srgbClr val="002060"/>
                </a:solidFill>
                <a:latin typeface="Times New Roman" panose="02020603050405020304" pitchFamily="18" charset="0"/>
                <a:cs typeface="Times New Roman" panose="02020603050405020304" pitchFamily="18" charset="0"/>
              </a:rPr>
              <a:t>A social definition of marketing.</a:t>
            </a:r>
            <a:endParaRPr lang="en-US" altLang="ar-SA" sz="2800" b="1" dirty="0">
              <a:solidFill>
                <a:srgbClr val="002060"/>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1644333" y="2985571"/>
            <a:ext cx="4337178" cy="1200839"/>
          </a:xfrm>
          <a:prstGeom prst="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tIns="0" bIns="360000" rtlCol="0" anchor="t"/>
          <a:lstStyle/>
          <a:p>
            <a:pPr algn="ctr"/>
            <a:r>
              <a:rPr lang="en-GB" sz="2800" b="1" dirty="0">
                <a:solidFill>
                  <a:srgbClr val="002060"/>
                </a:solidFill>
                <a:latin typeface="Times New Roman" panose="02020603050405020304" pitchFamily="18" charset="0"/>
                <a:cs typeface="Times New Roman" panose="02020603050405020304" pitchFamily="18" charset="0"/>
              </a:rPr>
              <a:t>A managerial definition of marketing.</a:t>
            </a:r>
          </a:p>
        </p:txBody>
      </p:sp>
      <p:pic>
        <p:nvPicPr>
          <p:cNvPr id="4" name="Graphic 21">
            <a:extLst>
              <a:ext uri="{FF2B5EF4-FFF2-40B4-BE49-F238E27FC236}">
                <a16:creationId xmlns:a16="http://schemas.microsoft.com/office/drawing/2014/main" id="{90422A6E-F056-3B96-4DF2-CF9DA19E9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63718" y="126432"/>
            <a:ext cx="2801972" cy="1030340"/>
          </a:xfrm>
          <a:prstGeom prst="rect">
            <a:avLst/>
          </a:prstGeom>
        </p:spPr>
      </p:pic>
    </p:spTree>
    <p:extLst>
      <p:ext uri="{BB962C8B-B14F-4D97-AF65-F5344CB8AC3E}">
        <p14:creationId xmlns:p14="http://schemas.microsoft.com/office/powerpoint/2010/main" val="225738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p:cTn id="7"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4658" y="1130389"/>
            <a:ext cx="11855726"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4" name="Rectangle 3"/>
          <p:cNvSpPr/>
          <p:nvPr/>
        </p:nvSpPr>
        <p:spPr>
          <a:xfrm>
            <a:off x="4377940" y="253215"/>
            <a:ext cx="319670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What Is Marketed?</a:t>
            </a:r>
          </a:p>
        </p:txBody>
      </p:sp>
      <p:sp>
        <p:nvSpPr>
          <p:cNvPr id="5" name="Rectangle 4"/>
          <p:cNvSpPr/>
          <p:nvPr/>
        </p:nvSpPr>
        <p:spPr>
          <a:xfrm>
            <a:off x="3224945" y="1173163"/>
            <a:ext cx="6021200" cy="461665"/>
          </a:xfrm>
          <a:prstGeom prst="rect">
            <a:avLst/>
          </a:prstGeom>
        </p:spPr>
        <p:txBody>
          <a:bodyPr wrap="none">
            <a:spAutoFit/>
          </a:bodyPr>
          <a:lstStyle/>
          <a:p>
            <a:r>
              <a:rPr lang="en-GB" sz="2400" b="1" u="sng" dirty="0">
                <a:latin typeface="Times New Roman" panose="02020603050405020304" pitchFamily="18" charset="0"/>
                <a:cs typeface="Times New Roman" panose="02020603050405020304" pitchFamily="18" charset="0"/>
              </a:rPr>
              <a:t>Marketers market 10 main types of entities: </a:t>
            </a:r>
          </a:p>
        </p:txBody>
      </p:sp>
      <p:sp>
        <p:nvSpPr>
          <p:cNvPr id="6" name="Oval 5"/>
          <p:cNvSpPr/>
          <p:nvPr/>
        </p:nvSpPr>
        <p:spPr>
          <a:xfrm>
            <a:off x="232980" y="2386471"/>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imes New Roman" panose="02020603050405020304" pitchFamily="18" charset="0"/>
                <a:cs typeface="Times New Roman" panose="02020603050405020304" pitchFamily="18" charset="0"/>
              </a:rPr>
              <a:t>Goods</a:t>
            </a:r>
          </a:p>
        </p:txBody>
      </p:sp>
      <p:sp>
        <p:nvSpPr>
          <p:cNvPr id="15" name="Oval 14"/>
          <p:cNvSpPr/>
          <p:nvPr/>
        </p:nvSpPr>
        <p:spPr>
          <a:xfrm>
            <a:off x="7216048" y="2428284"/>
            <a:ext cx="2454424"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imes New Roman" panose="02020603050405020304" pitchFamily="18" charset="0"/>
                <a:cs typeface="Times New Roman" panose="02020603050405020304" pitchFamily="18" charset="0"/>
              </a:rPr>
              <a:t>experiences</a:t>
            </a:r>
          </a:p>
        </p:txBody>
      </p:sp>
      <p:sp>
        <p:nvSpPr>
          <p:cNvPr id="16" name="Oval 15"/>
          <p:cNvSpPr/>
          <p:nvPr/>
        </p:nvSpPr>
        <p:spPr>
          <a:xfrm>
            <a:off x="4951726" y="2407327"/>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imes New Roman" panose="02020603050405020304" pitchFamily="18" charset="0"/>
                <a:cs typeface="Times New Roman" panose="02020603050405020304" pitchFamily="18" charset="0"/>
              </a:rPr>
              <a:t>events</a:t>
            </a:r>
            <a:endParaRPr lang="en-GB" b="1" dirty="0">
              <a:latin typeface="Times New Roman" panose="02020603050405020304" pitchFamily="18" charset="0"/>
              <a:cs typeface="Times New Roman" panose="02020603050405020304" pitchFamily="18" charset="0"/>
            </a:endParaRPr>
          </a:p>
        </p:txBody>
      </p:sp>
      <p:sp>
        <p:nvSpPr>
          <p:cNvPr id="17" name="Oval 16"/>
          <p:cNvSpPr/>
          <p:nvPr/>
        </p:nvSpPr>
        <p:spPr>
          <a:xfrm>
            <a:off x="2582608" y="2386470"/>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imes New Roman" panose="02020603050405020304" pitchFamily="18" charset="0"/>
                <a:cs typeface="Times New Roman" panose="02020603050405020304" pitchFamily="18" charset="0"/>
              </a:rPr>
              <a:t>services</a:t>
            </a:r>
          </a:p>
        </p:txBody>
      </p:sp>
      <p:sp>
        <p:nvSpPr>
          <p:cNvPr id="20" name="Oval 19"/>
          <p:cNvSpPr/>
          <p:nvPr/>
        </p:nvSpPr>
        <p:spPr>
          <a:xfrm>
            <a:off x="9806010" y="2440379"/>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imes New Roman" panose="02020603050405020304" pitchFamily="18" charset="0"/>
                <a:cs typeface="Times New Roman" panose="02020603050405020304" pitchFamily="18" charset="0"/>
              </a:rPr>
              <a:t>persons</a:t>
            </a:r>
            <a:endParaRPr lang="en-GB" dirty="0">
              <a:latin typeface="Times New Roman" panose="02020603050405020304" pitchFamily="18" charset="0"/>
              <a:cs typeface="Times New Roman" panose="02020603050405020304" pitchFamily="18" charset="0"/>
            </a:endParaRPr>
          </a:p>
        </p:txBody>
      </p:sp>
      <p:sp>
        <p:nvSpPr>
          <p:cNvPr id="21" name="Oval 20"/>
          <p:cNvSpPr/>
          <p:nvPr/>
        </p:nvSpPr>
        <p:spPr>
          <a:xfrm>
            <a:off x="232980" y="4345626"/>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imes New Roman" panose="02020603050405020304" pitchFamily="18" charset="0"/>
                <a:cs typeface="Times New Roman" panose="02020603050405020304" pitchFamily="18" charset="0"/>
              </a:rPr>
              <a:t>places</a:t>
            </a:r>
          </a:p>
        </p:txBody>
      </p:sp>
      <p:sp>
        <p:nvSpPr>
          <p:cNvPr id="22" name="Oval 21"/>
          <p:cNvSpPr/>
          <p:nvPr/>
        </p:nvSpPr>
        <p:spPr>
          <a:xfrm>
            <a:off x="7378868" y="4387439"/>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imes New Roman" panose="02020603050405020304" pitchFamily="18" charset="0"/>
                <a:cs typeface="Times New Roman" panose="02020603050405020304" pitchFamily="18" charset="0"/>
              </a:rPr>
              <a:t>Information</a:t>
            </a:r>
          </a:p>
        </p:txBody>
      </p:sp>
      <p:sp>
        <p:nvSpPr>
          <p:cNvPr id="23" name="Oval 22"/>
          <p:cNvSpPr/>
          <p:nvPr/>
        </p:nvSpPr>
        <p:spPr>
          <a:xfrm>
            <a:off x="4951726" y="4377499"/>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Times New Roman" panose="02020603050405020304" pitchFamily="18" charset="0"/>
                <a:cs typeface="Times New Roman" panose="02020603050405020304" pitchFamily="18" charset="0"/>
              </a:rPr>
              <a:t>Organizations</a:t>
            </a:r>
          </a:p>
        </p:txBody>
      </p:sp>
      <p:sp>
        <p:nvSpPr>
          <p:cNvPr id="24" name="Oval 23"/>
          <p:cNvSpPr/>
          <p:nvPr/>
        </p:nvSpPr>
        <p:spPr>
          <a:xfrm>
            <a:off x="2660122" y="4356642"/>
            <a:ext cx="1997912"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latin typeface="Times New Roman" panose="02020603050405020304" pitchFamily="18" charset="0"/>
                <a:cs typeface="Times New Roman" panose="02020603050405020304" pitchFamily="18" charset="0"/>
              </a:rPr>
              <a:t>properties</a:t>
            </a:r>
          </a:p>
        </p:txBody>
      </p:sp>
      <p:sp>
        <p:nvSpPr>
          <p:cNvPr id="26" name="Oval 25"/>
          <p:cNvSpPr/>
          <p:nvPr/>
        </p:nvSpPr>
        <p:spPr>
          <a:xfrm>
            <a:off x="9806010" y="4421568"/>
            <a:ext cx="2049138" cy="14872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imes New Roman" panose="02020603050405020304" pitchFamily="18" charset="0"/>
                <a:cs typeface="Times New Roman" panose="02020603050405020304" pitchFamily="18" charset="0"/>
              </a:rPr>
              <a:t>Ideas</a:t>
            </a:r>
          </a:p>
        </p:txBody>
      </p:sp>
      <p:pic>
        <p:nvPicPr>
          <p:cNvPr id="2" name="Graphic 21">
            <a:extLst>
              <a:ext uri="{FF2B5EF4-FFF2-40B4-BE49-F238E27FC236}">
                <a16:creationId xmlns:a16="http://schemas.microsoft.com/office/drawing/2014/main" id="{A1708100-E5A7-C63A-8715-36743DD210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3015" y="41695"/>
            <a:ext cx="2801972" cy="1030340"/>
          </a:xfrm>
          <a:prstGeom prst="rect">
            <a:avLst/>
          </a:prstGeom>
        </p:spPr>
      </p:pic>
    </p:spTree>
    <p:extLst>
      <p:ext uri="{BB962C8B-B14F-4D97-AF65-F5344CB8AC3E}">
        <p14:creationId xmlns:p14="http://schemas.microsoft.com/office/powerpoint/2010/main" val="3602712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1000"/>
                                        <p:tgtEl>
                                          <p:spTgt spid="23"/>
                                        </p:tgtEl>
                                      </p:cBhvr>
                                    </p:animEffect>
                                    <p:anim calcmode="lin" valueType="num">
                                      <p:cBhvr>
                                        <p:cTn id="57" dur="1000" fill="hold"/>
                                        <p:tgtEl>
                                          <p:spTgt spid="23"/>
                                        </p:tgtEl>
                                        <p:attrNameLst>
                                          <p:attrName>ppt_x</p:attrName>
                                        </p:attrNameLst>
                                      </p:cBhvr>
                                      <p:tavLst>
                                        <p:tav tm="0">
                                          <p:val>
                                            <p:strVal val="#ppt_x"/>
                                          </p:val>
                                        </p:tav>
                                        <p:tav tm="100000">
                                          <p:val>
                                            <p:strVal val="#ppt_x"/>
                                          </p:val>
                                        </p:tav>
                                      </p:tavLst>
                                    </p:anim>
                                    <p:anim calcmode="lin" valueType="num">
                                      <p:cBhvr>
                                        <p:cTn id="5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6" grpId="0" animBg="1"/>
      <p:bldP spid="17" grpId="0" animBg="1"/>
      <p:bldP spid="20" grpId="0" animBg="1"/>
      <p:bldP spid="21" grpId="0" animBg="1"/>
      <p:bldP spid="22" grpId="0" animBg="1"/>
      <p:bldP spid="23" grpId="0" animBg="1"/>
      <p:bldP spid="24"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152" y="1101686"/>
            <a:ext cx="12010385" cy="5690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 Box 19"/>
          <p:cNvSpPr txBox="1">
            <a:spLocks noChangeArrowheads="1"/>
          </p:cNvSpPr>
          <p:nvPr/>
        </p:nvSpPr>
        <p:spPr bwMode="auto">
          <a:xfrm>
            <a:off x="404433" y="5552686"/>
            <a:ext cx="11077457" cy="571500"/>
          </a:xfrm>
          <a:prstGeom prst="rect">
            <a:avLst/>
          </a:prstGeom>
          <a:solidFill>
            <a:schemeClr val="accent2">
              <a:lumMod val="60000"/>
              <a:lumOff val="40000"/>
            </a:schemeClr>
          </a:solidFill>
          <a:ln w="9525">
            <a:solidFill>
              <a:srgbClr val="24A9E1"/>
            </a:solidFill>
            <a:miter lim="800000"/>
            <a:headEnd/>
            <a:tailEnd/>
          </a:ln>
        </p:spPr>
        <p:txBody>
          <a:bodyPr anchor="ctr"/>
          <a:lstStyle/>
          <a:p>
            <a:pPr algn="ctr" eaLnBrk="0" hangingPunct="0">
              <a:lnSpc>
                <a:spcPct val="150000"/>
              </a:lnSpc>
            </a:pPr>
            <a:r>
              <a:rPr lang="en-US" altLang="ar-SA" sz="2400" b="1" dirty="0">
                <a:solidFill>
                  <a:srgbClr val="C00000"/>
                </a:solidFill>
                <a:latin typeface="Times New Roman" panose="02020603050405020304" pitchFamily="18" charset="0"/>
              </a:rPr>
              <a:t>A simple marketing system  </a:t>
            </a:r>
          </a:p>
        </p:txBody>
      </p:sp>
      <p:sp>
        <p:nvSpPr>
          <p:cNvPr id="31" name="Rectangle 30"/>
          <p:cNvSpPr/>
          <p:nvPr/>
        </p:nvSpPr>
        <p:spPr>
          <a:xfrm>
            <a:off x="8862405" y="2165849"/>
            <a:ext cx="2619486" cy="2862322"/>
          </a:xfrm>
          <a:prstGeom prst="rect">
            <a:avLst/>
          </a:prstGeom>
          <a:ln>
            <a:solidFill>
              <a:srgbClr val="24A9E1"/>
            </a:solidFill>
          </a:ln>
        </p:spPr>
        <p:txBody>
          <a:bodyPr wrap="square">
            <a:spAutoFit/>
          </a:bodyPr>
          <a:lstStyle/>
          <a:p>
            <a:pPr lvl="0">
              <a:lnSpc>
                <a:spcPct val="150000"/>
              </a:lnSpc>
            </a:pPr>
            <a:r>
              <a:rPr lang="en-US" sz="2000" b="1" dirty="0"/>
              <a:t>Originally a “market” was a place where buyers and sellers gathered to exchange goods (such as a village square).</a:t>
            </a:r>
            <a:endParaRPr lang="ar-SA" sz="2000" b="1" dirty="0"/>
          </a:p>
        </p:txBody>
      </p:sp>
      <p:sp>
        <p:nvSpPr>
          <p:cNvPr id="4" name="Rectangle 3"/>
          <p:cNvSpPr/>
          <p:nvPr/>
        </p:nvSpPr>
        <p:spPr>
          <a:xfrm>
            <a:off x="1068426" y="1300735"/>
            <a:ext cx="10117991" cy="461665"/>
          </a:xfrm>
          <a:prstGeom prst="rect">
            <a:avLst/>
          </a:prstGeom>
        </p:spPr>
        <p:txBody>
          <a:bodyPr wrap="square">
            <a:spAutoFit/>
          </a:bodyPr>
          <a:lstStyle/>
          <a:p>
            <a:pPr algn="ctr"/>
            <a:r>
              <a:rPr lang="en-US" altLang="ar-SA" sz="2400" b="1" u="sng" dirty="0">
                <a:solidFill>
                  <a:srgbClr val="002060"/>
                </a:solidFill>
                <a:latin typeface="Times New Roman" panose="02020603050405020304" pitchFamily="18" charset="0"/>
                <a:cs typeface="Times New Roman" panose="02020603050405020304" pitchFamily="18" charset="0"/>
              </a:rPr>
              <a:t> The set of all actual and potential buyers of a product or service </a:t>
            </a:r>
            <a:endParaRPr lang="ar-SA" sz="2400" b="1" u="sng" dirty="0">
              <a:solidFill>
                <a:srgbClr val="002060"/>
              </a:solidFill>
              <a:latin typeface="Times New Roman" panose="02020603050405020304" pitchFamily="18" charset="0"/>
              <a:cs typeface="Times New Roman" panose="02020603050405020304" pitchFamily="18" charset="0"/>
            </a:endParaRPr>
          </a:p>
        </p:txBody>
      </p:sp>
      <p:sp>
        <p:nvSpPr>
          <p:cNvPr id="32" name="Rectangle 2"/>
          <p:cNvSpPr txBox="1">
            <a:spLocks noChangeArrowheads="1"/>
          </p:cNvSpPr>
          <p:nvPr/>
        </p:nvSpPr>
        <p:spPr>
          <a:xfrm>
            <a:off x="4189375" y="274882"/>
            <a:ext cx="3319037"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Markets </a:t>
            </a:r>
          </a:p>
        </p:txBody>
      </p:sp>
      <p:sp>
        <p:nvSpPr>
          <p:cNvPr id="37" name="Rectangle 36">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38" name="Picture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434" y="2084631"/>
            <a:ext cx="8254824" cy="3164471"/>
          </a:xfrm>
          <a:prstGeom prst="rect">
            <a:avLst/>
          </a:prstGeom>
        </p:spPr>
      </p:pic>
      <p:pic>
        <p:nvPicPr>
          <p:cNvPr id="2" name="Graphic 21">
            <a:extLst>
              <a:ext uri="{FF2B5EF4-FFF2-40B4-BE49-F238E27FC236}">
                <a16:creationId xmlns:a16="http://schemas.microsoft.com/office/drawing/2014/main" id="{2E749983-3A62-3FEF-153D-FD775BF49A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0876" y="117854"/>
            <a:ext cx="2801972" cy="1030340"/>
          </a:xfrm>
          <a:prstGeom prst="rect">
            <a:avLst/>
          </a:prstGeom>
        </p:spPr>
      </p:pic>
    </p:spTree>
    <p:extLst>
      <p:ext uri="{BB962C8B-B14F-4D97-AF65-F5344CB8AC3E}">
        <p14:creationId xmlns:p14="http://schemas.microsoft.com/office/powerpoint/2010/main" val="439485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to="" calcmode="lin" valueType="num">
                                      <p:cBhvr>
                                        <p:cTn id="7" dur="1" fill="hold"/>
                                        <p:tgtEl>
                                          <p:spTgt spid="30"/>
                                        </p:tgtEl>
                                        <p:attrNameLst>
                                          <p:attrName/>
                                        </p:attrNameLst>
                                      </p:cBhvr>
                                    </p:anim>
                                  </p:childTnLst>
                                </p:cTn>
                              </p:par>
                              <p:par>
                                <p:cTn id="8" presetID="50" presetClass="entr" presetSubtype="0" decel="10000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strVal val="#ppt_w+.3"/>
                                          </p:val>
                                        </p:tav>
                                        <p:tav tm="100000">
                                          <p:val>
                                            <p:strVal val="#ppt_w"/>
                                          </p:val>
                                        </p:tav>
                                      </p:tavLst>
                                    </p:anim>
                                    <p:anim calcmode="lin" valueType="num">
                                      <p:cBhvr>
                                        <p:cTn id="11" dur="1000" fill="hold"/>
                                        <p:tgtEl>
                                          <p:spTgt spid="32"/>
                                        </p:tgtEl>
                                        <p:attrNameLst>
                                          <p:attrName>ppt_h</p:attrName>
                                        </p:attrNameLst>
                                      </p:cBhvr>
                                      <p:tavLst>
                                        <p:tav tm="0">
                                          <p:val>
                                            <p:strVal val="#ppt_h"/>
                                          </p:val>
                                        </p:tav>
                                        <p:tav tm="100000">
                                          <p:val>
                                            <p:strVal val="#ppt_h"/>
                                          </p:val>
                                        </p:tav>
                                      </p:tavLst>
                                    </p:anim>
                                    <p:animEffect transition="in" filter="fade">
                                      <p:cBhvr>
                                        <p:cTn id="12"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8817" y="1247268"/>
            <a:ext cx="11344865" cy="5226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2" name="Rectangle 1"/>
          <p:cNvSpPr/>
          <p:nvPr/>
        </p:nvSpPr>
        <p:spPr>
          <a:xfrm>
            <a:off x="4688337" y="266872"/>
            <a:ext cx="2488182"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Who Markets?</a:t>
            </a:r>
          </a:p>
        </p:txBody>
      </p:sp>
      <p:sp>
        <p:nvSpPr>
          <p:cNvPr id="3" name="Rectangle 2"/>
          <p:cNvSpPr/>
          <p:nvPr/>
        </p:nvSpPr>
        <p:spPr>
          <a:xfrm>
            <a:off x="594912" y="1247268"/>
            <a:ext cx="11042415" cy="5078313"/>
          </a:xfrm>
          <a:prstGeom prst="rect">
            <a:avLst/>
          </a:prstGeom>
          <a:solidFill>
            <a:schemeClr val="accent1">
              <a:lumMod val="20000"/>
              <a:lumOff val="80000"/>
            </a:schemeClr>
          </a:solidFill>
        </p:spPr>
        <p:txBody>
          <a:bodyPr wrap="square">
            <a:spAutoFit/>
          </a:bodyPr>
          <a:lstStyle/>
          <a:p>
            <a:pPr marL="342900" indent="-342900">
              <a:lnSpc>
                <a:spcPct val="150000"/>
              </a:lnSpc>
              <a:buFont typeface="Wingdings" panose="05000000000000000000" pitchFamily="2" charset="2"/>
              <a:buChar char="ü"/>
            </a:pPr>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Marketers and Prospects A marketer is someone who seeks a response—attention, a purchase, a vote, a donation—from another party, called the prospect. </a:t>
            </a:r>
          </a:p>
          <a:p>
            <a:pPr marL="342900" indent="-342900">
              <a:lnSpc>
                <a:spcPct val="150000"/>
              </a:lnSpc>
              <a:buFont typeface="Wingdings" panose="05000000000000000000" pitchFamily="2" charset="2"/>
              <a:buChar char="ü"/>
            </a:pPr>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If two parties are seeking to sell something to each other, we call them both marketers.</a:t>
            </a:r>
            <a:endParaRPr lang="ar-EG"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ü"/>
            </a:pPr>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Just as production and logistics professionals are responsible for managing supply, marketers are responsible for managing demand. </a:t>
            </a:r>
          </a:p>
          <a:p>
            <a:pPr marL="342900" indent="-342900">
              <a:lnSpc>
                <a:spcPct val="150000"/>
              </a:lnSpc>
              <a:buFont typeface="Wingdings" panose="05000000000000000000" pitchFamily="2" charset="2"/>
              <a:buChar char="ü"/>
            </a:pPr>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They seek to influence the level, timing, and composition of demand to meet the organization’s goals. </a:t>
            </a:r>
            <a:endParaRPr lang="ar-EG"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ü"/>
            </a:pPr>
            <a:r>
              <a:rPr lang="en-GB"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There are eight possible demand scenarios, which are shown in the next slide:</a:t>
            </a:r>
          </a:p>
        </p:txBody>
      </p:sp>
    </p:spTree>
    <p:extLst>
      <p:ext uri="{BB962C8B-B14F-4D97-AF65-F5344CB8AC3E}">
        <p14:creationId xmlns:p14="http://schemas.microsoft.com/office/powerpoint/2010/main" val="1503252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692" y="1089722"/>
            <a:ext cx="11491163"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4455252" y="266872"/>
            <a:ext cx="3299301"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Eight demand states</a:t>
            </a:r>
          </a:p>
        </p:txBody>
      </p:sp>
      <p:sp>
        <p:nvSpPr>
          <p:cNvPr id="3" name="Rectangle 2"/>
          <p:cNvSpPr/>
          <p:nvPr/>
        </p:nvSpPr>
        <p:spPr>
          <a:xfrm>
            <a:off x="705080" y="1305079"/>
            <a:ext cx="11305304" cy="4524315"/>
          </a:xfrm>
          <a:prstGeom prst="rect">
            <a:avLst/>
          </a:prstGeom>
        </p:spPr>
        <p:txBody>
          <a:bodyPr wrap="square">
            <a:spAutoFit/>
          </a:bodyPr>
          <a:lstStyle/>
          <a:p>
            <a:pPr>
              <a:lnSpc>
                <a:spcPct val="150000"/>
              </a:lnSpc>
            </a:pPr>
            <a:r>
              <a:rPr lang="en-GB" sz="2400" b="1" u="sng" dirty="0">
                <a:latin typeface="Times New Roman" panose="02020603050405020304" pitchFamily="18" charset="0"/>
                <a:cs typeface="Times New Roman" panose="02020603050405020304" pitchFamily="18" charset="0"/>
              </a:rPr>
              <a:t>1.Negative demand</a:t>
            </a:r>
            <a:r>
              <a:rPr lang="en-GB" sz="2400" dirty="0">
                <a:latin typeface="Times New Roman" panose="02020603050405020304" pitchFamily="18" charset="0"/>
                <a:cs typeface="Times New Roman" panose="02020603050405020304" pitchFamily="18" charset="0"/>
              </a:rPr>
              <a:t>: </a:t>
            </a:r>
            <a:endParaRPr lang="ar-EG" sz="2400" dirty="0">
              <a:latin typeface="Times New Roman" panose="02020603050405020304" pitchFamily="18" charset="0"/>
              <a:cs typeface="Times New Roman" panose="02020603050405020304" pitchFamily="18" charset="0"/>
            </a:endParaRPr>
          </a:p>
          <a:p>
            <a:pPr>
              <a:lnSpc>
                <a:spcPct val="150000"/>
              </a:lnSpc>
            </a:pPr>
            <a:r>
              <a:rPr lang="en-GB" sz="2400" dirty="0">
                <a:solidFill>
                  <a:srgbClr val="002060"/>
                </a:solidFill>
                <a:latin typeface="Times New Roman" panose="02020603050405020304" pitchFamily="18" charset="0"/>
                <a:cs typeface="Times New Roman" panose="02020603050405020304" pitchFamily="18" charset="0"/>
              </a:rPr>
              <a:t>Consumers dislike the product and may even pay to avoid it.</a:t>
            </a:r>
          </a:p>
          <a:p>
            <a:pPr>
              <a:lnSpc>
                <a:spcPct val="150000"/>
              </a:lnSpc>
            </a:pPr>
            <a:r>
              <a:rPr lang="en-GB" sz="2400" b="1" u="sng" dirty="0">
                <a:latin typeface="Times New Roman" panose="02020603050405020304" pitchFamily="18" charset="0"/>
                <a:cs typeface="Times New Roman" panose="02020603050405020304" pitchFamily="18" charset="0"/>
              </a:rPr>
              <a:t>2. Non-existent demand: </a:t>
            </a:r>
            <a:endParaRPr lang="ar-EG" sz="2400" b="1" u="sng" dirty="0">
              <a:latin typeface="Times New Roman" panose="02020603050405020304" pitchFamily="18" charset="0"/>
              <a:cs typeface="Times New Roman" panose="02020603050405020304" pitchFamily="18" charset="0"/>
            </a:endParaRPr>
          </a:p>
          <a:p>
            <a:pPr>
              <a:lnSpc>
                <a:spcPct val="150000"/>
              </a:lnSpc>
            </a:pPr>
            <a:r>
              <a:rPr lang="en-GB" sz="2400" dirty="0">
                <a:solidFill>
                  <a:srgbClr val="002060"/>
                </a:solidFill>
                <a:latin typeface="Times New Roman" panose="02020603050405020304" pitchFamily="18" charset="0"/>
                <a:cs typeface="Times New Roman" panose="02020603050405020304" pitchFamily="18" charset="0"/>
              </a:rPr>
              <a:t>Consumers may be unaware of or uninterested in the product.</a:t>
            </a:r>
          </a:p>
          <a:p>
            <a:pPr>
              <a:lnSpc>
                <a:spcPct val="150000"/>
              </a:lnSpc>
            </a:pPr>
            <a:r>
              <a:rPr lang="en-GB" sz="2400" b="1" u="sng" dirty="0">
                <a:latin typeface="Times New Roman" panose="02020603050405020304" pitchFamily="18" charset="0"/>
                <a:cs typeface="Times New Roman" panose="02020603050405020304" pitchFamily="18" charset="0"/>
              </a:rPr>
              <a:t>3. Latent demand: </a:t>
            </a:r>
            <a:endParaRPr lang="ar-EG" sz="2400" b="1" u="sng" dirty="0">
              <a:latin typeface="Times New Roman" panose="02020603050405020304" pitchFamily="18" charset="0"/>
              <a:cs typeface="Times New Roman" panose="02020603050405020304" pitchFamily="18" charset="0"/>
            </a:endParaRPr>
          </a:p>
          <a:p>
            <a:pPr>
              <a:lnSpc>
                <a:spcPct val="150000"/>
              </a:lnSpc>
            </a:pPr>
            <a:r>
              <a:rPr lang="en-GB" sz="2400" dirty="0">
                <a:solidFill>
                  <a:srgbClr val="002060"/>
                </a:solidFill>
                <a:latin typeface="Times New Roman" panose="02020603050405020304" pitchFamily="18" charset="0"/>
                <a:cs typeface="Times New Roman" panose="02020603050405020304" pitchFamily="18" charset="0"/>
              </a:rPr>
              <a:t>Consumers may share a strong need that cannot be satisfied by an existing product.</a:t>
            </a:r>
          </a:p>
          <a:p>
            <a:pPr>
              <a:lnSpc>
                <a:spcPct val="150000"/>
              </a:lnSpc>
            </a:pPr>
            <a:r>
              <a:rPr lang="en-GB" sz="2400" b="1" u="sng" dirty="0">
                <a:latin typeface="Times New Roman" panose="02020603050405020304" pitchFamily="18" charset="0"/>
                <a:cs typeface="Times New Roman" panose="02020603050405020304" pitchFamily="18" charset="0"/>
              </a:rPr>
              <a:t>4. Declining demand</a:t>
            </a:r>
            <a:r>
              <a:rPr lang="ar-EG" sz="2400" b="1" u="sng" dirty="0">
                <a:latin typeface="Times New Roman" panose="02020603050405020304" pitchFamily="18" charset="0"/>
                <a:cs typeface="Times New Roman" panose="02020603050405020304" pitchFamily="18" charset="0"/>
              </a:rPr>
              <a:t>:</a:t>
            </a:r>
          </a:p>
          <a:p>
            <a:pPr>
              <a:lnSpc>
                <a:spcPct val="150000"/>
              </a:lnSpc>
            </a:pPr>
            <a:r>
              <a:rPr lang="en-GB" sz="2400" dirty="0">
                <a:solidFill>
                  <a:srgbClr val="002060"/>
                </a:solidFill>
                <a:latin typeface="Times New Roman" panose="02020603050405020304" pitchFamily="18" charset="0"/>
                <a:cs typeface="Times New Roman" panose="02020603050405020304" pitchFamily="18" charset="0"/>
              </a:rPr>
              <a:t>Consumers begin to buy the product less frequently or not at all.</a:t>
            </a:r>
          </a:p>
        </p:txBody>
      </p:sp>
      <p:pic>
        <p:nvPicPr>
          <p:cNvPr id="4" name="Graphic 21">
            <a:extLst>
              <a:ext uri="{FF2B5EF4-FFF2-40B4-BE49-F238E27FC236}">
                <a16:creationId xmlns:a16="http://schemas.microsoft.com/office/drawing/2014/main" id="{33FFBBFB-7B35-E338-30FE-2046172A1A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412" y="25228"/>
            <a:ext cx="2801972" cy="1030340"/>
          </a:xfrm>
          <a:prstGeom prst="rect">
            <a:avLst/>
          </a:prstGeom>
        </p:spPr>
      </p:pic>
    </p:spTree>
    <p:extLst>
      <p:ext uri="{BB962C8B-B14F-4D97-AF65-F5344CB8AC3E}">
        <p14:creationId xmlns:p14="http://schemas.microsoft.com/office/powerpoint/2010/main" val="247858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692" y="1089722"/>
            <a:ext cx="11428817" cy="5603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539827" y="1236092"/>
            <a:ext cx="11097991" cy="5139869"/>
          </a:xfrm>
          <a:prstGeom prst="rect">
            <a:avLst/>
          </a:prstGeom>
        </p:spPr>
        <p:txBody>
          <a:bodyPr wrap="square">
            <a:spAutoFit/>
          </a:bodyPr>
          <a:lstStyle/>
          <a:p>
            <a:pPr>
              <a:lnSpc>
                <a:spcPct val="150000"/>
              </a:lnSpc>
            </a:pPr>
            <a:r>
              <a:rPr lang="en-GB" sz="2400" b="1" u="sng" dirty="0">
                <a:latin typeface="Times New Roman" panose="02020603050405020304" pitchFamily="18" charset="0"/>
                <a:cs typeface="Times New Roman" panose="02020603050405020304" pitchFamily="18" charset="0"/>
              </a:rPr>
              <a:t>5. Irregular demand</a:t>
            </a:r>
            <a:r>
              <a:rPr lang="ar-EG" sz="2400" b="1" u="sng" dirty="0">
                <a:latin typeface="Times New Roman" panose="02020603050405020304" pitchFamily="18" charset="0"/>
                <a:cs typeface="Times New Roman" panose="02020603050405020304" pitchFamily="18" charset="0"/>
              </a:rPr>
              <a:t>:</a:t>
            </a:r>
          </a:p>
          <a:p>
            <a:pPr>
              <a:lnSpc>
                <a:spcPct val="150000"/>
              </a:lnSpc>
            </a:pPr>
            <a:r>
              <a:rPr lang="en-GB" sz="2400" dirty="0">
                <a:latin typeface="Times New Roman" panose="02020603050405020304" pitchFamily="18" charset="0"/>
                <a:cs typeface="Times New Roman" panose="02020603050405020304" pitchFamily="18" charset="0"/>
              </a:rPr>
              <a:t>Consumer purchases vary on a seasonal, monthly, weekly, daily, or even hourly basis.</a:t>
            </a:r>
          </a:p>
          <a:p>
            <a:pPr>
              <a:lnSpc>
                <a:spcPct val="150000"/>
              </a:lnSpc>
            </a:pPr>
            <a:r>
              <a:rPr lang="en-GB" sz="2400" b="1" u="sng" dirty="0">
                <a:latin typeface="Times New Roman" panose="02020603050405020304" pitchFamily="18" charset="0"/>
                <a:cs typeface="Times New Roman" panose="02020603050405020304" pitchFamily="18" charset="0"/>
              </a:rPr>
              <a:t>6. Full demand</a:t>
            </a:r>
            <a:r>
              <a:rPr lang="ar-EG" sz="2400" b="1" u="sng" dirty="0">
                <a:latin typeface="Times New Roman" panose="02020603050405020304" pitchFamily="18" charset="0"/>
                <a:cs typeface="Times New Roman" panose="02020603050405020304" pitchFamily="18" charset="0"/>
              </a:rPr>
              <a:t>:</a:t>
            </a:r>
          </a:p>
          <a:p>
            <a:pPr>
              <a:lnSpc>
                <a:spcPct val="150000"/>
              </a:lnSpc>
            </a:pPr>
            <a:r>
              <a:rPr lang="en-GB" sz="2400" dirty="0">
                <a:latin typeface="Times New Roman" panose="02020603050405020304" pitchFamily="18" charset="0"/>
                <a:cs typeface="Times New Roman" panose="02020603050405020304" pitchFamily="18" charset="0"/>
              </a:rPr>
              <a:t>Consumers are adequately buying all products put into the marketplace.</a:t>
            </a:r>
          </a:p>
          <a:p>
            <a:pPr>
              <a:lnSpc>
                <a:spcPct val="150000"/>
              </a:lnSpc>
            </a:pPr>
            <a:r>
              <a:rPr lang="en-GB" sz="2400" b="1" u="sng" dirty="0">
                <a:latin typeface="Times New Roman" panose="02020603050405020304" pitchFamily="18" charset="0"/>
                <a:cs typeface="Times New Roman" panose="02020603050405020304" pitchFamily="18" charset="0"/>
              </a:rPr>
              <a:t>7. Overfull demand</a:t>
            </a:r>
            <a:r>
              <a:rPr lang="ar-EG" sz="2400" b="1" u="sng" dirty="0">
                <a:latin typeface="Times New Roman" panose="02020603050405020304" pitchFamily="18" charset="0"/>
                <a:cs typeface="Times New Roman" panose="02020603050405020304" pitchFamily="18" charset="0"/>
              </a:rPr>
              <a:t>:</a:t>
            </a:r>
          </a:p>
          <a:p>
            <a:pPr>
              <a:lnSpc>
                <a:spcPct val="150000"/>
              </a:lnSpc>
            </a:pPr>
            <a:r>
              <a:rPr lang="en-GB" sz="2400" dirty="0">
                <a:latin typeface="Times New Roman" panose="02020603050405020304" pitchFamily="18" charset="0"/>
                <a:cs typeface="Times New Roman" panose="02020603050405020304" pitchFamily="18" charset="0"/>
              </a:rPr>
              <a:t>More consumers would like to buy the product than can be satisfied.</a:t>
            </a:r>
          </a:p>
          <a:p>
            <a:pPr>
              <a:lnSpc>
                <a:spcPct val="150000"/>
              </a:lnSpc>
            </a:pPr>
            <a:r>
              <a:rPr lang="en-GB" sz="2400" b="1" u="sng" dirty="0">
                <a:latin typeface="Times New Roman" panose="02020603050405020304" pitchFamily="18" charset="0"/>
                <a:cs typeface="Times New Roman" panose="02020603050405020304" pitchFamily="18" charset="0"/>
              </a:rPr>
              <a:t>8. Unwholesome demand</a:t>
            </a:r>
            <a:r>
              <a:rPr lang="ar-EG" sz="2400" b="1" u="sng" dirty="0">
                <a:latin typeface="Times New Roman" panose="02020603050405020304" pitchFamily="18" charset="0"/>
                <a:cs typeface="Times New Roman" panose="02020603050405020304" pitchFamily="18" charset="0"/>
              </a:rPr>
              <a:t>:</a:t>
            </a:r>
          </a:p>
          <a:p>
            <a:pPr>
              <a:lnSpc>
                <a:spcPct val="150000"/>
              </a:lnSpc>
            </a:pPr>
            <a:r>
              <a:rPr lang="en-GB" sz="2400" dirty="0">
                <a:latin typeface="Times New Roman" panose="02020603050405020304" pitchFamily="18" charset="0"/>
                <a:cs typeface="Times New Roman" panose="02020603050405020304" pitchFamily="18" charset="0"/>
              </a:rPr>
              <a:t>Consumers may be attracted to products that have undesirable social consequences.</a:t>
            </a:r>
            <a:endParaRPr lang="ar-EG" sz="2400" dirty="0">
              <a:latin typeface="Times New Roman" panose="02020603050405020304" pitchFamily="18" charset="0"/>
              <a:cs typeface="Times New Roman" panose="02020603050405020304" pitchFamily="18" charset="0"/>
            </a:endParaRPr>
          </a:p>
          <a:p>
            <a:pPr algn="ctr"/>
            <a:r>
              <a:rPr lang="en-GB" sz="2000" b="1" u="sng" dirty="0">
                <a:solidFill>
                  <a:srgbClr val="852F4A"/>
                </a:solidFill>
                <a:latin typeface="Times New Roman" panose="02020603050405020304" pitchFamily="18" charset="0"/>
                <a:cs typeface="Times New Roman" panose="02020603050405020304" pitchFamily="18" charset="0"/>
              </a:rPr>
              <a:t>In each case, marketers must identify the underlying cause(s) of the demand state and determine a plan of action to shift demand to a more desired state.</a:t>
            </a:r>
            <a:endParaRPr lang="en-GB"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4223898" y="266872"/>
            <a:ext cx="3299301"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Eight demand states</a:t>
            </a:r>
          </a:p>
        </p:txBody>
      </p:sp>
      <p:pic>
        <p:nvPicPr>
          <p:cNvPr id="3" name="Graphic 21">
            <a:extLst>
              <a:ext uri="{FF2B5EF4-FFF2-40B4-BE49-F238E27FC236}">
                <a16:creationId xmlns:a16="http://schemas.microsoft.com/office/drawing/2014/main" id="{4C169CE5-6E35-8463-F939-F468C998BB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8448" y="59382"/>
            <a:ext cx="2801972" cy="1030340"/>
          </a:xfrm>
          <a:prstGeom prst="rect">
            <a:avLst/>
          </a:prstGeom>
        </p:spPr>
      </p:pic>
    </p:spTree>
    <p:extLst>
      <p:ext uri="{BB962C8B-B14F-4D97-AF65-F5344CB8AC3E}">
        <p14:creationId xmlns:p14="http://schemas.microsoft.com/office/powerpoint/2010/main" val="612177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6027" y="1331460"/>
            <a:ext cx="11440391" cy="5235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4096334" y="184719"/>
            <a:ext cx="4055729"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The Goal of Marketing</a:t>
            </a:r>
          </a:p>
        </p:txBody>
      </p:sp>
      <p:sp>
        <p:nvSpPr>
          <p:cNvPr id="11" name="Rectangle 3"/>
          <p:cNvSpPr txBox="1">
            <a:spLocks noChangeArrowheads="1"/>
          </p:cNvSpPr>
          <p:nvPr/>
        </p:nvSpPr>
        <p:spPr>
          <a:xfrm>
            <a:off x="672151" y="2612168"/>
            <a:ext cx="10904093" cy="2230742"/>
          </a:xfrm>
          <a:prstGeom prst="rect">
            <a:avLst/>
          </a:prstGeom>
          <a:solidFill>
            <a:schemeClr val="accent2">
              <a:lumMod val="20000"/>
              <a:lumOff val="80000"/>
            </a:schemeClr>
          </a:solidFill>
          <a:ln>
            <a:solidFill>
              <a:srgbClr val="24A9E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altLang="ar-SA" sz="2600" b="1" dirty="0">
                <a:latin typeface="Times New Roman" panose="02020603050405020304" pitchFamily="18" charset="0"/>
                <a:cs typeface="Times New Roman" panose="02020603050405020304" pitchFamily="18" charset="0"/>
              </a:rPr>
              <a:t>  To attract new customer by promising superior value, and to keep current customers by delivering satisfaction.</a:t>
            </a:r>
          </a:p>
          <a:p>
            <a:pPr>
              <a:lnSpc>
                <a:spcPct val="15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 Success dependent upon marketing functions </a:t>
            </a:r>
            <a:endParaRPr lang="en-US" altLang="ar-SA" b="1" dirty="0"/>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4206503" y="5743774"/>
            <a:ext cx="3403496" cy="369332"/>
          </a:xfrm>
          <a:prstGeom prst="rect">
            <a:avLst/>
          </a:prstGeom>
          <a:ln>
            <a:solidFill>
              <a:srgbClr val="000000"/>
            </a:solidFill>
          </a:ln>
        </p:spPr>
        <p:txBody>
          <a:bodyPr wrap="none">
            <a:spAutoFit/>
          </a:bodyPr>
          <a:lstStyle/>
          <a:p>
            <a:r>
              <a:rPr lang="en-GB" b="1" dirty="0">
                <a:solidFill>
                  <a:srgbClr val="2D2D2D"/>
                </a:solidFill>
                <a:latin typeface="Indeed Sans"/>
              </a:rPr>
              <a:t>7 SMART goals for marketing</a:t>
            </a:r>
            <a:endParaRPr lang="en-GB" b="1" i="0" dirty="0">
              <a:solidFill>
                <a:srgbClr val="2D2D2D"/>
              </a:solidFill>
              <a:effectLst/>
              <a:latin typeface="Indeed Sans"/>
            </a:endParaRPr>
          </a:p>
        </p:txBody>
      </p:sp>
      <p:sp>
        <p:nvSpPr>
          <p:cNvPr id="14" name="Rectangle 13"/>
          <p:cNvSpPr/>
          <p:nvPr/>
        </p:nvSpPr>
        <p:spPr>
          <a:xfrm>
            <a:off x="4337586" y="1466873"/>
            <a:ext cx="2920992" cy="461665"/>
          </a:xfrm>
          <a:prstGeom prst="rect">
            <a:avLst/>
          </a:prstGeom>
          <a:ln>
            <a:solidFill>
              <a:schemeClr val="tx1"/>
            </a:solidFill>
          </a:ln>
        </p:spPr>
        <p:txBody>
          <a:bodyPr wrap="none">
            <a:spAutoFit/>
          </a:bodyPr>
          <a:lstStyle/>
          <a:p>
            <a:r>
              <a:rPr lang="en-GB" sz="2400" b="1" dirty="0">
                <a:solidFill>
                  <a:srgbClr val="2D2D2D"/>
                </a:solidFill>
                <a:latin typeface="Indeed Sans"/>
              </a:rPr>
              <a:t>General objectives</a:t>
            </a:r>
            <a:endParaRPr lang="en-GB" sz="2400" b="1" i="0" dirty="0">
              <a:solidFill>
                <a:srgbClr val="2D2D2D"/>
              </a:solidFill>
              <a:effectLst/>
              <a:latin typeface="Indeed Sans"/>
            </a:endParaRPr>
          </a:p>
        </p:txBody>
      </p:sp>
      <p:sp>
        <p:nvSpPr>
          <p:cNvPr id="3" name="Down Arrow 2"/>
          <p:cNvSpPr/>
          <p:nvPr/>
        </p:nvSpPr>
        <p:spPr>
          <a:xfrm>
            <a:off x="5442335" y="1983035"/>
            <a:ext cx="638978" cy="6059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Down Arrow 14"/>
          <p:cNvSpPr/>
          <p:nvPr/>
        </p:nvSpPr>
        <p:spPr>
          <a:xfrm>
            <a:off x="5423511" y="4920612"/>
            <a:ext cx="638978" cy="6059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Graphic 21">
            <a:extLst>
              <a:ext uri="{FF2B5EF4-FFF2-40B4-BE49-F238E27FC236}">
                <a16:creationId xmlns:a16="http://schemas.microsoft.com/office/drawing/2014/main" id="{EA3B5064-55A4-D184-8818-BB237DA1B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4921" y="82627"/>
            <a:ext cx="2801972" cy="1030340"/>
          </a:xfrm>
          <a:prstGeom prst="rect">
            <a:avLst/>
          </a:prstGeom>
        </p:spPr>
      </p:pic>
    </p:spTree>
    <p:extLst>
      <p:ext uri="{BB962C8B-B14F-4D97-AF65-F5344CB8AC3E}">
        <p14:creationId xmlns:p14="http://schemas.microsoft.com/office/powerpoint/2010/main" val="19217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linds(horizontal)">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linds(horizontal)">
                                      <p:cBhvr>
                                        <p:cTn id="18"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8595" y="1859913"/>
            <a:ext cx="11358407" cy="4724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2. Increase conversion and engagement</a:t>
            </a:r>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10" name="Rectangle 9"/>
          <p:cNvSpPr/>
          <p:nvPr/>
        </p:nvSpPr>
        <p:spPr>
          <a:xfrm>
            <a:off x="3303116" y="291040"/>
            <a:ext cx="5197257" cy="523220"/>
          </a:xfrm>
          <a:prstGeom prst="rect">
            <a:avLst/>
          </a:prstGeom>
          <a:solidFill>
            <a:schemeClr val="accent2">
              <a:lumMod val="20000"/>
              <a:lumOff val="80000"/>
            </a:schemeClr>
          </a:solidFill>
          <a:ln>
            <a:solidFill>
              <a:srgbClr val="000000"/>
            </a:solidFill>
          </a:ln>
          <a:effectLst>
            <a:outerShdw blurRad="50800" dist="38100" dir="5400000" algn="t" rotWithShape="0">
              <a:prstClr val="black">
                <a:alpha val="40000"/>
              </a:prstClr>
            </a:outerShdw>
          </a:effectLst>
        </p:spPr>
        <p:txBody>
          <a:bodyPr wrap="none">
            <a:spAutoFit/>
          </a:bodyPr>
          <a:lstStyle/>
          <a:p>
            <a:r>
              <a:rPr lang="en-GB" sz="2800" b="1" dirty="0">
                <a:solidFill>
                  <a:srgbClr val="2D2D2D"/>
                </a:solidFill>
                <a:latin typeface="Indeed Sans"/>
              </a:rPr>
              <a:t>7 SMART goals for marketing</a:t>
            </a:r>
            <a:endParaRPr lang="en-GB" sz="2800" b="1" i="0" dirty="0">
              <a:solidFill>
                <a:srgbClr val="2D2D2D"/>
              </a:solidFill>
              <a:effectLst/>
              <a:latin typeface="Indeed Sans"/>
            </a:endParaRPr>
          </a:p>
        </p:txBody>
      </p:sp>
      <p:sp>
        <p:nvSpPr>
          <p:cNvPr id="3" name="Rectangle 2"/>
          <p:cNvSpPr/>
          <p:nvPr/>
        </p:nvSpPr>
        <p:spPr>
          <a:xfrm>
            <a:off x="848295" y="1243985"/>
            <a:ext cx="10565175" cy="461665"/>
          </a:xfrm>
          <a:prstGeom prst="rect">
            <a:avLst/>
          </a:prstGeom>
          <a:solidFill>
            <a:schemeClr val="accent2">
              <a:lumMod val="20000"/>
              <a:lumOff val="80000"/>
            </a:schemeClr>
          </a:solidFill>
        </p:spPr>
        <p:txBody>
          <a:bodyPr wrap="square">
            <a:spAutoFit/>
          </a:bodyPr>
          <a:lstStyle/>
          <a:p>
            <a:pPr algn="ctr"/>
            <a:r>
              <a:rPr lang="en-GB" sz="2400" b="1" dirty="0">
                <a:solidFill>
                  <a:srgbClr val="002060"/>
                </a:solidFill>
                <a:latin typeface="Times New Roman" panose="02020603050405020304" pitchFamily="18" charset="0"/>
                <a:cs typeface="Times New Roman" panose="02020603050405020304" pitchFamily="18" charset="0"/>
              </a:rPr>
              <a:t>SMART goals are specific, measurable, attainable, relevant and time-bound. </a:t>
            </a:r>
          </a:p>
        </p:txBody>
      </p:sp>
      <p:sp>
        <p:nvSpPr>
          <p:cNvPr id="4" name="Rectangle 3"/>
          <p:cNvSpPr/>
          <p:nvPr/>
        </p:nvSpPr>
        <p:spPr>
          <a:xfrm>
            <a:off x="1305707" y="2100166"/>
            <a:ext cx="5809604" cy="461665"/>
          </a:xfrm>
          <a:prstGeom prst="rect">
            <a:avLst/>
          </a:prstGeom>
        </p:spPr>
        <p:txBody>
          <a:bodyPr wrap="none">
            <a:spAutoFit/>
          </a:bodyPr>
          <a:lstStyle/>
          <a:p>
            <a:r>
              <a:rPr lang="en-GB" sz="2400" b="1" dirty="0">
                <a:solidFill>
                  <a:srgbClr val="2D2D2D"/>
                </a:solidFill>
                <a:latin typeface="Indeed Sans"/>
              </a:rPr>
              <a:t>1. Promote new products and services</a:t>
            </a:r>
            <a:endParaRPr lang="en-GB" sz="2400" b="1" i="0" dirty="0">
              <a:solidFill>
                <a:srgbClr val="2D2D2D"/>
              </a:solidFill>
              <a:effectLst/>
              <a:latin typeface="Indeed Sans"/>
            </a:endParaRPr>
          </a:p>
        </p:txBody>
      </p:sp>
      <p:sp>
        <p:nvSpPr>
          <p:cNvPr id="5" name="Rectangle 4"/>
          <p:cNvSpPr/>
          <p:nvPr/>
        </p:nvSpPr>
        <p:spPr>
          <a:xfrm>
            <a:off x="1636217" y="2638835"/>
            <a:ext cx="6032421" cy="461665"/>
          </a:xfrm>
          <a:prstGeom prst="rect">
            <a:avLst/>
          </a:prstGeom>
        </p:spPr>
        <p:txBody>
          <a:bodyPr wrap="none">
            <a:spAutoFit/>
          </a:bodyPr>
          <a:lstStyle/>
          <a:p>
            <a:r>
              <a:rPr lang="en-GB" sz="2400" b="1" dirty="0">
                <a:solidFill>
                  <a:srgbClr val="2D2D2D"/>
                </a:solidFill>
                <a:latin typeface="Indeed Sans"/>
              </a:rPr>
              <a:t>2. Increase conversion and engagement</a:t>
            </a:r>
            <a:endParaRPr lang="en-GB" sz="2400" b="1" i="0" dirty="0">
              <a:solidFill>
                <a:srgbClr val="2D2D2D"/>
              </a:solidFill>
              <a:effectLst/>
              <a:latin typeface="Indeed Sans"/>
            </a:endParaRPr>
          </a:p>
        </p:txBody>
      </p:sp>
      <p:sp>
        <p:nvSpPr>
          <p:cNvPr id="6" name="Rectangle 5"/>
          <p:cNvSpPr/>
          <p:nvPr/>
        </p:nvSpPr>
        <p:spPr>
          <a:xfrm>
            <a:off x="1922652" y="3155470"/>
            <a:ext cx="4285147" cy="461665"/>
          </a:xfrm>
          <a:prstGeom prst="rect">
            <a:avLst/>
          </a:prstGeom>
        </p:spPr>
        <p:txBody>
          <a:bodyPr wrap="none">
            <a:spAutoFit/>
          </a:bodyPr>
          <a:lstStyle/>
          <a:p>
            <a:r>
              <a:rPr lang="en-GB" sz="2400" b="1" dirty="0">
                <a:solidFill>
                  <a:srgbClr val="2D2D2D"/>
                </a:solidFill>
                <a:latin typeface="Indeed Sans"/>
              </a:rPr>
              <a:t>3. Find new marketing leads</a:t>
            </a:r>
            <a:endParaRPr lang="en-GB" sz="2400" b="1" i="0" dirty="0">
              <a:solidFill>
                <a:srgbClr val="2D2D2D"/>
              </a:solidFill>
              <a:effectLst/>
              <a:latin typeface="Indeed Sans"/>
            </a:endParaRPr>
          </a:p>
        </p:txBody>
      </p:sp>
      <p:sp>
        <p:nvSpPr>
          <p:cNvPr id="11" name="Rectangle 10"/>
          <p:cNvSpPr/>
          <p:nvPr/>
        </p:nvSpPr>
        <p:spPr>
          <a:xfrm>
            <a:off x="2220110" y="3684305"/>
            <a:ext cx="5367175" cy="461665"/>
          </a:xfrm>
          <a:prstGeom prst="rect">
            <a:avLst/>
          </a:prstGeom>
        </p:spPr>
        <p:txBody>
          <a:bodyPr wrap="none">
            <a:spAutoFit/>
          </a:bodyPr>
          <a:lstStyle/>
          <a:p>
            <a:r>
              <a:rPr lang="da-DK" sz="2400" b="1" dirty="0">
                <a:solidFill>
                  <a:srgbClr val="2D2D2D"/>
                </a:solidFill>
                <a:latin typeface="Indeed Sans"/>
              </a:rPr>
              <a:t>4. Leverage social media marketing</a:t>
            </a:r>
            <a:endParaRPr lang="da-DK" sz="2400" b="1" i="0" dirty="0">
              <a:solidFill>
                <a:srgbClr val="2D2D2D"/>
              </a:solidFill>
              <a:effectLst/>
              <a:latin typeface="Indeed Sans"/>
            </a:endParaRPr>
          </a:p>
        </p:txBody>
      </p:sp>
      <p:sp>
        <p:nvSpPr>
          <p:cNvPr id="12" name="Rectangle 11"/>
          <p:cNvSpPr/>
          <p:nvPr/>
        </p:nvSpPr>
        <p:spPr>
          <a:xfrm>
            <a:off x="2539597" y="4222320"/>
            <a:ext cx="4990469" cy="461665"/>
          </a:xfrm>
          <a:prstGeom prst="rect">
            <a:avLst/>
          </a:prstGeom>
        </p:spPr>
        <p:txBody>
          <a:bodyPr wrap="none">
            <a:spAutoFit/>
          </a:bodyPr>
          <a:lstStyle/>
          <a:p>
            <a:r>
              <a:rPr lang="en-GB" sz="2400" b="1" dirty="0">
                <a:solidFill>
                  <a:srgbClr val="2D2D2D"/>
                </a:solidFill>
                <a:latin typeface="Indeed Sans"/>
              </a:rPr>
              <a:t>5. Improve customer satisfaction</a:t>
            </a:r>
            <a:endParaRPr lang="en-GB" sz="2400" b="1" i="0" dirty="0">
              <a:solidFill>
                <a:srgbClr val="2D2D2D"/>
              </a:solidFill>
              <a:effectLst/>
              <a:latin typeface="Indeed Sans"/>
            </a:endParaRPr>
          </a:p>
        </p:txBody>
      </p:sp>
      <p:sp>
        <p:nvSpPr>
          <p:cNvPr id="14" name="Rectangle 13"/>
          <p:cNvSpPr/>
          <p:nvPr/>
        </p:nvSpPr>
        <p:spPr>
          <a:xfrm>
            <a:off x="2848070" y="4785317"/>
            <a:ext cx="4950394" cy="461665"/>
          </a:xfrm>
          <a:prstGeom prst="rect">
            <a:avLst/>
          </a:prstGeom>
        </p:spPr>
        <p:txBody>
          <a:bodyPr wrap="none">
            <a:spAutoFit/>
          </a:bodyPr>
          <a:lstStyle/>
          <a:p>
            <a:r>
              <a:rPr lang="en-GB" sz="2400" b="1" dirty="0">
                <a:solidFill>
                  <a:srgbClr val="2D2D2D"/>
                </a:solidFill>
                <a:latin typeface="Indeed Sans"/>
              </a:rPr>
              <a:t>6. Establish a new brand identity</a:t>
            </a:r>
            <a:endParaRPr lang="en-GB" sz="2400" b="1" i="0" dirty="0">
              <a:solidFill>
                <a:srgbClr val="2D2D2D"/>
              </a:solidFill>
              <a:effectLst/>
              <a:latin typeface="Indeed Sans"/>
            </a:endParaRPr>
          </a:p>
        </p:txBody>
      </p:sp>
      <p:sp>
        <p:nvSpPr>
          <p:cNvPr id="15" name="Rectangle 14"/>
          <p:cNvSpPr/>
          <p:nvPr/>
        </p:nvSpPr>
        <p:spPr>
          <a:xfrm>
            <a:off x="3233662" y="5392382"/>
            <a:ext cx="4070345" cy="461665"/>
          </a:xfrm>
          <a:prstGeom prst="rect">
            <a:avLst/>
          </a:prstGeom>
        </p:spPr>
        <p:txBody>
          <a:bodyPr wrap="none">
            <a:spAutoFit/>
          </a:bodyPr>
          <a:lstStyle/>
          <a:p>
            <a:r>
              <a:rPr lang="en-GB" sz="2400" b="1" dirty="0">
                <a:solidFill>
                  <a:srgbClr val="2D2D2D"/>
                </a:solidFill>
                <a:latin typeface="Indeed Sans"/>
              </a:rPr>
              <a:t>7. Become a market leader</a:t>
            </a:r>
            <a:endParaRPr lang="en-GB" sz="2400" b="1" i="0" dirty="0">
              <a:solidFill>
                <a:srgbClr val="2D2D2D"/>
              </a:solidFill>
              <a:effectLst/>
              <a:latin typeface="Indeed Sans"/>
            </a:endParaRPr>
          </a:p>
        </p:txBody>
      </p:sp>
      <p:pic>
        <p:nvPicPr>
          <p:cNvPr id="2" name="Graphic 21">
            <a:extLst>
              <a:ext uri="{FF2B5EF4-FFF2-40B4-BE49-F238E27FC236}">
                <a16:creationId xmlns:a16="http://schemas.microsoft.com/office/drawing/2014/main" id="{81418B8B-7397-4E7E-97C9-6E10F9E2F0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3915" y="136514"/>
            <a:ext cx="2801972" cy="1030340"/>
          </a:xfrm>
          <a:prstGeom prst="rect">
            <a:avLst/>
          </a:prstGeom>
        </p:spPr>
      </p:pic>
    </p:spTree>
    <p:extLst>
      <p:ext uri="{BB962C8B-B14F-4D97-AF65-F5344CB8AC3E}">
        <p14:creationId xmlns:p14="http://schemas.microsoft.com/office/powerpoint/2010/main" val="297100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682" y="1455895"/>
            <a:ext cx="11283020" cy="4997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10" name="Rectangle 3"/>
          <p:cNvSpPr txBox="1">
            <a:spLocks noChangeArrowheads="1"/>
          </p:cNvSpPr>
          <p:nvPr/>
        </p:nvSpPr>
        <p:spPr>
          <a:xfrm>
            <a:off x="2419877" y="1455895"/>
            <a:ext cx="6781345" cy="4350455"/>
          </a:xfrm>
          <a:prstGeom prst="rect">
            <a:avLst/>
          </a:prstGeom>
          <a:ln>
            <a:noFill/>
            <a:miter lim="800000"/>
            <a:headEnd/>
            <a:tailEnd/>
          </a:ln>
          <a:effectLst>
            <a:outerShdw blurRad="50800" dist="38100" dir="10800000" algn="r" rotWithShape="0">
              <a:prstClr val="black">
                <a:alpha val="40000"/>
              </a:prstClr>
            </a:outerShdw>
          </a:effectLst>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Plays an important role in society</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Vital to business survival, profits and growth</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Offers career opportunities</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Affects your life every day</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Better-informed consumers</a:t>
            </a:r>
          </a:p>
          <a:p>
            <a:pPr marL="622300" indent="-622300">
              <a:lnSpc>
                <a:spcPct val="150000"/>
              </a:lnSpc>
              <a:buClr>
                <a:srgbClr val="B11738"/>
              </a:buClr>
              <a:buFont typeface="Wingdings" panose="05000000000000000000" pitchFamily="2" charset="2"/>
              <a:buChar char="u"/>
            </a:pPr>
            <a:r>
              <a:rPr lang="en-US" altLang="ar-SA" sz="2600" dirty="0">
                <a:latin typeface="Times New Roman" panose="02020603050405020304" pitchFamily="18" charset="0"/>
                <a:cs typeface="Times New Roman" panose="02020603050405020304" pitchFamily="18" charset="0"/>
              </a:rPr>
              <a:t>Demand for customer satisfaction</a:t>
            </a:r>
          </a:p>
          <a:p>
            <a:pPr marL="0" indent="0">
              <a:lnSpc>
                <a:spcPct val="150000"/>
              </a:lnSpc>
              <a:buNone/>
            </a:pPr>
            <a:endParaRPr lang="en-US" altLang="ar-SA" sz="2400" dirty="0"/>
          </a:p>
        </p:txBody>
      </p:sp>
      <p:sp>
        <p:nvSpPr>
          <p:cNvPr id="11" name="Rectangle 10"/>
          <p:cNvSpPr/>
          <p:nvPr/>
        </p:nvSpPr>
        <p:spPr>
          <a:xfrm>
            <a:off x="3577556" y="228009"/>
            <a:ext cx="4526479" cy="523220"/>
          </a:xfrm>
          <a:prstGeom prst="rect">
            <a:avLst/>
          </a:prstGeom>
          <a:noFill/>
          <a:effectLst>
            <a:glow rad="101600">
              <a:schemeClr val="accent5">
                <a:satMod val="175000"/>
                <a:alpha val="40000"/>
              </a:schemeClr>
            </a:glow>
            <a:outerShdw blurRad="50800" dist="38100" dir="2700000" algn="tl" rotWithShape="0">
              <a:prstClr val="black">
                <a:alpha val="40000"/>
              </a:prstClr>
            </a:outerShdw>
          </a:effectLst>
        </p:spPr>
        <p:txBody>
          <a:bodyPr wrap="square" rtlCol="0">
            <a:spAutoFit/>
          </a:bodyPr>
          <a:lstStyle/>
          <a:p>
            <a:r>
              <a:rPr lang="en-US" altLang="ar-SA" sz="2800" b="1" dirty="0">
                <a:latin typeface="Times New Roman" panose="02020603050405020304" pitchFamily="18" charset="0"/>
                <a:cs typeface="Times New Roman" panose="02020603050405020304" pitchFamily="18" charset="0"/>
              </a:rPr>
              <a:t>Why Study Marketing?</a:t>
            </a:r>
            <a:endParaRPr lang="ar-SA" sz="2800" b="1"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AC2C19B1-3727-38AB-5AC5-071201DF26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2017" y="293545"/>
            <a:ext cx="2801972" cy="1030340"/>
          </a:xfrm>
          <a:prstGeom prst="rect">
            <a:avLst/>
          </a:prstGeom>
        </p:spPr>
      </p:pic>
    </p:spTree>
    <p:extLst>
      <p:ext uri="{BB962C8B-B14F-4D97-AF65-F5344CB8AC3E}">
        <p14:creationId xmlns:p14="http://schemas.microsoft.com/office/powerpoint/2010/main" val="20059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4199" y="1508569"/>
            <a:ext cx="11151166" cy="4882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3"/>
          <p:cNvSpPr txBox="1">
            <a:spLocks noChangeArrowheads="1"/>
          </p:cNvSpPr>
          <p:nvPr/>
        </p:nvSpPr>
        <p:spPr>
          <a:xfrm>
            <a:off x="859218" y="1874123"/>
            <a:ext cx="11151166" cy="4517280"/>
          </a:xfrm>
          <a:prstGeom prst="rect">
            <a:avLst/>
          </a:prstGeom>
          <a:ln>
            <a:noFill/>
          </a:ln>
        </p:spPr>
        <p:txBody>
          <a:bodyPr vert="horz" lIns="92075" tIns="46038" rIns="92075"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defRPr/>
            </a:pPr>
            <a:r>
              <a:rPr lang="en-US" altLang="ar-SA" sz="2600" dirty="0">
                <a:latin typeface="Times New Roman" panose="02020603050405020304" pitchFamily="18" charset="0"/>
                <a:cs typeface="Times New Roman" panose="02020603050405020304" pitchFamily="18" charset="0"/>
              </a:rPr>
              <a:t>Marketing is the process by which companies create value for customers and build strong customer relationships to capture value from customers in return.</a:t>
            </a:r>
            <a:endParaRPr lang="en-GB" altLang="ar-SA" sz="26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defRPr/>
            </a:pPr>
            <a:r>
              <a:rPr lang="en-GB" altLang="ar-SA" sz="2600" dirty="0">
                <a:latin typeface="Times New Roman" panose="02020603050405020304" pitchFamily="18" charset="0"/>
                <a:cs typeface="Times New Roman" panose="02020603050405020304" pitchFamily="18" charset="0"/>
              </a:rPr>
              <a:t>‘Marketing is the management process that identifies, anticipate and satisfies customer requirements profitably’</a:t>
            </a:r>
          </a:p>
          <a:p>
            <a:pPr>
              <a:lnSpc>
                <a:spcPct val="150000"/>
              </a:lnSpc>
              <a:buFont typeface="Wingdings" panose="05000000000000000000" pitchFamily="2" charset="2"/>
              <a:buChar char="Ø"/>
              <a:defRPr/>
            </a:pPr>
            <a:r>
              <a:rPr lang="en-GB" altLang="ar-SA" sz="2600" dirty="0">
                <a:latin typeface="Times New Roman" panose="02020603050405020304" pitchFamily="18" charset="0"/>
                <a:cs typeface="Times New Roman" panose="02020603050405020304" pitchFamily="18" charset="0"/>
              </a:rPr>
              <a:t>‘The right product, in the right place, at the right time, and at the right price’</a:t>
            </a:r>
            <a:endParaRPr lang="en-US" altLang="ar-SA" sz="26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None/>
              <a:defRPr/>
            </a:pPr>
            <a:endParaRPr lang="en-GB" altLang="ar-SA" sz="2400" b="1" dirty="0">
              <a:cs typeface="+mj-cs"/>
            </a:endParaRPr>
          </a:p>
          <a:p>
            <a:pPr algn="ctr">
              <a:lnSpc>
                <a:spcPct val="150000"/>
              </a:lnSpc>
              <a:buFont typeface="Wingdings" panose="05000000000000000000" pitchFamily="2" charset="2"/>
              <a:buNone/>
              <a:defRPr/>
            </a:pPr>
            <a:endParaRPr lang="en-GB" altLang="ar-SA" sz="2400" dirty="0">
              <a:cs typeface="+mj-cs"/>
            </a:endParaRPr>
          </a:p>
        </p:txBody>
      </p:sp>
      <p:sp>
        <p:nvSpPr>
          <p:cNvPr id="17" name="Rectangle 2"/>
          <p:cNvSpPr txBox="1">
            <a:spLocks noChangeArrowheads="1"/>
          </p:cNvSpPr>
          <p:nvPr/>
        </p:nvSpPr>
        <p:spPr>
          <a:xfrm>
            <a:off x="3887869" y="308826"/>
            <a:ext cx="454382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Marketing Defined </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FC53A27B-2DD4-7157-3C28-4020FE7B1F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4148" y="243579"/>
            <a:ext cx="2801972" cy="1030340"/>
          </a:xfrm>
          <a:prstGeom prst="rect">
            <a:avLst/>
          </a:prstGeom>
        </p:spPr>
      </p:pic>
    </p:spTree>
    <p:extLst>
      <p:ext uri="{BB962C8B-B14F-4D97-AF65-F5344CB8AC3E}">
        <p14:creationId xmlns:p14="http://schemas.microsoft.com/office/powerpoint/2010/main" val="2641467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ox(in)">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autoUpdateAnimBg="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711" y="1465119"/>
            <a:ext cx="11305787" cy="489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4368928" y="297809"/>
            <a:ext cx="3457821"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pPr algn="l"/>
            <a:r>
              <a:rPr lang="en-US" altLang="ar-SA" sz="2800" dirty="0">
                <a:solidFill>
                  <a:schemeClr val="tx1"/>
                </a:solidFill>
              </a:rPr>
              <a:t>Marketing Defined </a:t>
            </a:r>
          </a:p>
        </p:txBody>
      </p:sp>
      <p:sp>
        <p:nvSpPr>
          <p:cNvPr id="11" name="Rectangle 3"/>
          <p:cNvSpPr txBox="1">
            <a:spLocks noChangeArrowheads="1"/>
          </p:cNvSpPr>
          <p:nvPr/>
        </p:nvSpPr>
        <p:spPr>
          <a:xfrm>
            <a:off x="568712" y="1583467"/>
            <a:ext cx="11305787" cy="4443919"/>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600" dirty="0">
                <a:latin typeface="Times New Roman" panose="02020603050405020304" pitchFamily="18" charset="0"/>
                <a:cs typeface="Times New Roman" panose="02020603050405020304" pitchFamily="18" charset="0"/>
              </a:rPr>
              <a:t>Marketers act as the customers’ voice within the firm and marketers are responsible for many more decisions than just advertising or sales: </a:t>
            </a:r>
          </a:p>
          <a:p>
            <a:pPr lvl="1" algn="just">
              <a:lnSpc>
                <a:spcPct val="150000"/>
              </a:lnSpc>
            </a:pPr>
            <a:r>
              <a:rPr lang="en-US" altLang="ar-SA" sz="2600" dirty="0">
                <a:latin typeface="Times New Roman" panose="02020603050405020304" pitchFamily="18" charset="0"/>
                <a:cs typeface="Times New Roman" panose="02020603050405020304" pitchFamily="18" charset="0"/>
              </a:rPr>
              <a:t>Analyze industries to identify emerging trends.</a:t>
            </a:r>
          </a:p>
          <a:p>
            <a:pPr lvl="1" algn="just">
              <a:lnSpc>
                <a:spcPct val="150000"/>
              </a:lnSpc>
            </a:pPr>
            <a:r>
              <a:rPr lang="en-US" altLang="ar-SA" sz="2600" dirty="0">
                <a:latin typeface="Times New Roman" panose="02020603050405020304" pitchFamily="18" charset="0"/>
                <a:cs typeface="Times New Roman" panose="02020603050405020304" pitchFamily="18" charset="0"/>
              </a:rPr>
              <a:t>Determine which national and international markets to enter or exit.</a:t>
            </a:r>
          </a:p>
          <a:p>
            <a:pPr lvl="1" algn="just">
              <a:lnSpc>
                <a:spcPct val="150000"/>
              </a:lnSpc>
            </a:pPr>
            <a:r>
              <a:rPr lang="en-US" altLang="ar-SA" sz="2600" dirty="0">
                <a:latin typeface="Times New Roman" panose="02020603050405020304" pitchFamily="18" charset="0"/>
                <a:cs typeface="Times New Roman" panose="02020603050405020304" pitchFamily="18" charset="0"/>
              </a:rPr>
              <a:t>Conduct research to understand consumer behavior.</a:t>
            </a:r>
          </a:p>
          <a:p>
            <a:pPr lvl="1">
              <a:lnSpc>
                <a:spcPct val="150000"/>
              </a:lnSpc>
            </a:pPr>
            <a:r>
              <a:rPr lang="en-US" altLang="ar-SA" sz="2600" dirty="0">
                <a:latin typeface="Times New Roman" panose="02020603050405020304" pitchFamily="18" charset="0"/>
                <a:cs typeface="Times New Roman" panose="02020603050405020304" pitchFamily="18" charset="0"/>
              </a:rPr>
              <a:t>Design integrated marketing mixes – products, prices, channels of distribution, and promotion programs.</a:t>
            </a:r>
            <a:endParaRPr lang="en-US" altLang="ar-SA" b="1" dirty="0">
              <a:solidFill>
                <a:srgbClr val="FF0000"/>
              </a:solidFill>
            </a:endParaRP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A3427F8C-1858-0986-36F6-D1440E300B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783" y="154242"/>
            <a:ext cx="2801972" cy="1030340"/>
          </a:xfrm>
          <a:prstGeom prst="rect">
            <a:avLst/>
          </a:prstGeom>
        </p:spPr>
      </p:pic>
    </p:spTree>
    <p:extLst>
      <p:ext uri="{BB962C8B-B14F-4D97-AF65-F5344CB8AC3E}">
        <p14:creationId xmlns:p14="http://schemas.microsoft.com/office/powerpoint/2010/main" val="307744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arn(in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barn(inHorizontal)">
                                      <p:cBhvr>
                                        <p:cTn id="3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uiExpand="1"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1297" y="1152167"/>
            <a:ext cx="11581515" cy="5397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3"/>
          <p:cNvSpPr txBox="1">
            <a:spLocks noChangeArrowheads="1"/>
          </p:cNvSpPr>
          <p:nvPr/>
        </p:nvSpPr>
        <p:spPr>
          <a:xfrm>
            <a:off x="568744" y="1250401"/>
            <a:ext cx="11166622" cy="489476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None/>
            </a:pPr>
            <a:r>
              <a:rPr lang="en-US" altLang="ar-SA" sz="3200" b="1" dirty="0">
                <a:effectLst>
                  <a:outerShdw blurRad="38100" dist="38100" dir="2700000" algn="tl">
                    <a:srgbClr val="000000">
                      <a:alpha val="43137"/>
                    </a:srgbClr>
                  </a:outerShdw>
                </a:effectLst>
                <a:cs typeface="+mj-cs"/>
              </a:rPr>
              <a:t>  </a:t>
            </a:r>
            <a:r>
              <a:rPr lang="en-US" altLang="ar-SA" sz="2600" b="1" dirty="0">
                <a:effectLst>
                  <a:outerShdw blurRad="38100" dist="38100" dir="2700000" algn="tl">
                    <a:srgbClr val="000000">
                      <a:alpha val="43137"/>
                    </a:srgbClr>
                  </a:outerShdw>
                </a:effectLst>
                <a:latin typeface="Times New Roman" panose="02020603050405020304" pitchFamily="18" charset="0"/>
                <a:cs typeface="+mj-cs"/>
              </a:rPr>
              <a:t>To explain marketing definition, we examine the following important terms : </a:t>
            </a:r>
          </a:p>
          <a:p>
            <a:pPr lvl="1">
              <a:lnSpc>
                <a:spcPct val="150000"/>
              </a:lnSpc>
              <a:buFont typeface="Wingdings" panose="05000000000000000000" pitchFamily="2" charset="2"/>
              <a:buChar char="§"/>
            </a:pPr>
            <a:r>
              <a:rPr lang="en-US" altLang="ar-SA" b="1" u="sng"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Needs, wants, and demands</a:t>
            </a:r>
          </a:p>
          <a:p>
            <a:pPr lvl="1">
              <a:lnSpc>
                <a:spcPct val="150000"/>
              </a:lnSpc>
              <a:buFont typeface="Wingdings" panose="05000000000000000000" pitchFamily="2" charset="2"/>
              <a:buChar char="§"/>
            </a:pPr>
            <a:r>
              <a:rPr lang="en-US" altLang="ar-SA" b="1" u="sng"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Products and services </a:t>
            </a:r>
          </a:p>
          <a:p>
            <a:pPr lvl="1">
              <a:lnSpc>
                <a:spcPct val="150000"/>
              </a:lnSpc>
              <a:buFont typeface="Wingdings" panose="05000000000000000000" pitchFamily="2" charset="2"/>
              <a:buChar char="§"/>
            </a:pPr>
            <a:r>
              <a:rPr lang="en-US" altLang="ar-SA" b="1" u="sng"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satisfaction and quality</a:t>
            </a:r>
          </a:p>
          <a:p>
            <a:pPr lvl="1">
              <a:lnSpc>
                <a:spcPct val="150000"/>
              </a:lnSpc>
              <a:buFont typeface="Wingdings" panose="05000000000000000000" pitchFamily="2" charset="2"/>
              <a:buChar char="§"/>
            </a:pPr>
            <a:r>
              <a:rPr lang="en-US" altLang="ar-SA" b="1" u="sng"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Exchange, transactions, and relationships</a:t>
            </a:r>
          </a:p>
          <a:p>
            <a:pPr lvl="1">
              <a:lnSpc>
                <a:spcPct val="150000"/>
              </a:lnSpc>
              <a:buFont typeface="Wingdings" panose="05000000000000000000" pitchFamily="2" charset="2"/>
              <a:buChar char="§"/>
            </a:pPr>
            <a:r>
              <a:rPr lang="en-US" altLang="ar-SA" b="1" u="sng" dirty="0">
                <a:solidFill>
                  <a:srgbClr val="00009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Markets </a:t>
            </a:r>
          </a:p>
        </p:txBody>
      </p:sp>
      <p:sp>
        <p:nvSpPr>
          <p:cNvPr id="11" name="Rectangle 10"/>
          <p:cNvSpPr/>
          <p:nvPr/>
        </p:nvSpPr>
        <p:spPr>
          <a:xfrm>
            <a:off x="3399362" y="308826"/>
            <a:ext cx="4553592" cy="523220"/>
          </a:xfrm>
          <a:prstGeom prst="rect">
            <a:avLst/>
          </a:prstGeom>
          <a:noFill/>
        </p:spPr>
        <p:txBody>
          <a:bodyPr wrap="square" rtlCol="0">
            <a:spAutoFit/>
          </a:bodyPr>
          <a:lstStyle/>
          <a:p>
            <a:r>
              <a:rPr lang="en-US" altLang="ar-SA" sz="2800" b="1" dirty="0">
                <a:latin typeface="Times New Roman" panose="02020603050405020304" pitchFamily="18" charset="0"/>
                <a:cs typeface="Times New Roman" panose="02020603050405020304" pitchFamily="18" charset="0"/>
              </a:rPr>
              <a:t>Marketing Defined cont. …. </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B1A9A23C-FC32-021B-9EB9-8D9C52A3F6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8839" y="118926"/>
            <a:ext cx="2801972" cy="1030340"/>
          </a:xfrm>
          <a:prstGeom prst="rect">
            <a:avLst/>
          </a:prstGeom>
        </p:spPr>
      </p:pic>
    </p:spTree>
    <p:extLst>
      <p:ext uri="{BB962C8B-B14F-4D97-AF65-F5344CB8AC3E}">
        <p14:creationId xmlns:p14="http://schemas.microsoft.com/office/powerpoint/2010/main" val="4217085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p:cTn id="13"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p:cTn id="19"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p:cTn id="2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p:cTn id="31"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p:cTn id="37"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1" y="1159432"/>
            <a:ext cx="11614184" cy="545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627101" y="257844"/>
            <a:ext cx="509019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Needs</a:t>
            </a:r>
            <a:r>
              <a:rPr lang="en-US" altLang="ar-SA" sz="2800" dirty="0">
                <a:solidFill>
                  <a:schemeClr val="tx1"/>
                </a:solidFill>
                <a:effectLst>
                  <a:outerShdw blurRad="38100" dist="38100" dir="2700000" algn="tl">
                    <a:srgbClr val="000000">
                      <a:alpha val="43137"/>
                    </a:srgbClr>
                  </a:outerShdw>
                </a:effectLst>
              </a:rPr>
              <a:t>, Wants, and Demands </a:t>
            </a:r>
          </a:p>
        </p:txBody>
      </p:sp>
      <p:sp>
        <p:nvSpPr>
          <p:cNvPr id="11" name="Rectangle 3"/>
          <p:cNvSpPr txBox="1">
            <a:spLocks noChangeArrowheads="1"/>
          </p:cNvSpPr>
          <p:nvPr/>
        </p:nvSpPr>
        <p:spPr>
          <a:xfrm>
            <a:off x="451692" y="1322478"/>
            <a:ext cx="11397407" cy="527662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Needs</a:t>
            </a:r>
            <a:r>
              <a:rPr lang="en-US" altLang="ar-SA" sz="2600" b="1" dirty="0">
                <a:solidFill>
                  <a:srgbClr val="C00000"/>
                </a:solidFill>
                <a:latin typeface="Times New Roman" panose="02020603050405020304" pitchFamily="18" charset="0"/>
                <a:cs typeface="Times New Roman" panose="02020603050405020304" pitchFamily="18" charset="0"/>
              </a:rPr>
              <a:t> </a:t>
            </a:r>
          </a:p>
          <a:p>
            <a:pPr algn="just">
              <a:lnSpc>
                <a:spcPct val="150000"/>
              </a:lnSpc>
            </a:pPr>
            <a:r>
              <a:rPr lang="en-US" altLang="ar-SA" sz="2600" dirty="0">
                <a:latin typeface="Times New Roman" panose="02020603050405020304" pitchFamily="18" charset="0"/>
                <a:cs typeface="Times New Roman" panose="02020603050405020304" pitchFamily="18" charset="0"/>
              </a:rPr>
              <a:t>The most basic concept underlying marketing is that of human needs.</a:t>
            </a:r>
          </a:p>
          <a:p>
            <a:pPr algn="just">
              <a:lnSpc>
                <a:spcPct val="150000"/>
              </a:lnSpc>
            </a:pPr>
            <a:r>
              <a:rPr lang="en-US" altLang="ar-SA" sz="2600" dirty="0">
                <a:latin typeface="Times New Roman" panose="02020603050405020304" pitchFamily="18" charset="0"/>
                <a:cs typeface="Times New Roman" panose="02020603050405020304" pitchFamily="18" charset="0"/>
              </a:rPr>
              <a:t>Human needs are states of felt deprivation.</a:t>
            </a:r>
          </a:p>
          <a:p>
            <a:pPr>
              <a:lnSpc>
                <a:spcPct val="150000"/>
              </a:lnSpc>
            </a:pPr>
            <a:r>
              <a:rPr lang="en-US" altLang="ar-SA" sz="2600" dirty="0">
                <a:latin typeface="Times New Roman" panose="02020603050405020304" pitchFamily="18" charset="0"/>
                <a:cs typeface="Times New Roman" panose="02020603050405020304" pitchFamily="18" charset="0"/>
              </a:rPr>
              <a:t>Human have many complex needs: </a:t>
            </a:r>
          </a:p>
          <a:p>
            <a:pPr lvl="1" algn="just">
              <a:lnSpc>
                <a:spcPct val="150000"/>
              </a:lnSpc>
            </a:pPr>
            <a:r>
              <a:rPr lang="en-US" altLang="ar-SA" sz="2600" dirty="0">
                <a:latin typeface="Times New Roman" panose="02020603050405020304" pitchFamily="18" charset="0"/>
                <a:cs typeface="Times New Roman" panose="02020603050405020304" pitchFamily="18" charset="0"/>
              </a:rPr>
              <a:t>Physical needs for food, clothing, warmth, and safety</a:t>
            </a:r>
          </a:p>
          <a:p>
            <a:pPr lvl="1" algn="just">
              <a:lnSpc>
                <a:spcPct val="150000"/>
              </a:lnSpc>
            </a:pPr>
            <a:r>
              <a:rPr lang="en-US" altLang="ar-SA" sz="2600" dirty="0">
                <a:latin typeface="Times New Roman" panose="02020603050405020304" pitchFamily="18" charset="0"/>
                <a:cs typeface="Times New Roman" panose="02020603050405020304" pitchFamily="18" charset="0"/>
              </a:rPr>
              <a:t>Social needs or belonging and affection </a:t>
            </a:r>
          </a:p>
          <a:p>
            <a:pPr lvl="1">
              <a:lnSpc>
                <a:spcPct val="150000"/>
              </a:lnSpc>
            </a:pPr>
            <a:r>
              <a:rPr lang="en-US" altLang="ar-SA" sz="2600" dirty="0">
                <a:latin typeface="Times New Roman" panose="02020603050405020304" pitchFamily="18" charset="0"/>
                <a:cs typeface="Times New Roman" panose="02020603050405020304" pitchFamily="18" charset="0"/>
              </a:rPr>
              <a:t>Individual needs for knowledge and self – expression </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1E5379D3-4CEB-E223-DA04-CA5252DD0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87664" y="49527"/>
            <a:ext cx="2801972" cy="1030340"/>
          </a:xfrm>
          <a:prstGeom prst="rect">
            <a:avLst/>
          </a:prstGeom>
        </p:spPr>
      </p:pic>
    </p:spTree>
    <p:extLst>
      <p:ext uri="{BB962C8B-B14F-4D97-AF65-F5344CB8AC3E}">
        <p14:creationId xmlns:p14="http://schemas.microsoft.com/office/powerpoint/2010/main" val="207989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19" dur="500"/>
                                        <p:tgtEl>
                                          <p:spTgt spid="11">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22" dur="500"/>
                                        <p:tgtEl>
                                          <p:spTgt spid="11">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25" dur="500"/>
                                        <p:tgtEl>
                                          <p:spTgt spid="11">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28" dur="500"/>
                                        <p:tgtEl>
                                          <p:spTgt spid="11">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31" dur="500"/>
                                        <p:tgtEl>
                                          <p:spTgt spid="11">
                                            <p:txEl>
                                              <p:pRg st="4" end="4"/>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randombar(horizontal)">
                                      <p:cBhvr>
                                        <p:cTn id="34" dur="500"/>
                                        <p:tgtEl>
                                          <p:spTgt spid="11">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randombar(horizontal)">
                                      <p:cBhvr>
                                        <p:cTn id="3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a:extLst>
              <a:ext uri="{FF2B5EF4-FFF2-40B4-BE49-F238E27FC236}">
                <a16:creationId xmlns:a16="http://schemas.microsoft.com/office/drawing/2014/main" id="{2BC869EB-5623-4AA1-9123-4AF9DF916049}"/>
              </a:ext>
            </a:extLst>
          </p:cNvPr>
          <p:cNvSpPr/>
          <p:nvPr/>
        </p:nvSpPr>
        <p:spPr>
          <a:xfrm>
            <a:off x="261569" y="1214495"/>
            <a:ext cx="11668861" cy="5385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341523" y="1157094"/>
            <a:ext cx="11668861" cy="5535647"/>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Wants</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Want are the form taken by human needs as they are shaped by culture and individual personality.</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People have almost unlimited wants but limited resources.</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They want to choose products that provide the most value and satisfaction for their money. </a:t>
            </a:r>
          </a:p>
          <a:p>
            <a:pPr algn="ctr">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Demands</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When backed by buying power, wants become demands.</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Consumers view products as bundles of benefits and choose products that give them the best bundle for their money.</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13" name="Rectangle 2"/>
          <p:cNvSpPr txBox="1">
            <a:spLocks noChangeArrowheads="1"/>
          </p:cNvSpPr>
          <p:nvPr/>
        </p:nvSpPr>
        <p:spPr>
          <a:xfrm>
            <a:off x="3627101" y="257844"/>
            <a:ext cx="509019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Needs, </a:t>
            </a:r>
            <a:r>
              <a:rPr lang="en-US" altLang="ar-SA" sz="2800" dirty="0">
                <a:solidFill>
                  <a:srgbClr val="C00000"/>
                </a:solidFill>
                <a:effectLst>
                  <a:outerShdw blurRad="38100" dist="38100" dir="2700000" algn="tl">
                    <a:srgbClr val="000000">
                      <a:alpha val="43137"/>
                    </a:srgbClr>
                  </a:outerShdw>
                </a:effectLst>
              </a:rPr>
              <a:t>Wants</a:t>
            </a:r>
            <a:r>
              <a:rPr lang="en-US" altLang="ar-SA" sz="2800" dirty="0">
                <a:solidFill>
                  <a:schemeClr val="tx1"/>
                </a:solidFill>
              </a:rPr>
              <a:t>, and </a:t>
            </a:r>
            <a:r>
              <a:rPr lang="en-US" altLang="ar-SA" sz="2800" dirty="0">
                <a:solidFill>
                  <a:srgbClr val="C00000"/>
                </a:solidFill>
                <a:effectLst>
                  <a:outerShdw blurRad="38100" dist="38100" dir="2700000" algn="tl">
                    <a:srgbClr val="000000">
                      <a:alpha val="43137"/>
                    </a:srgbClr>
                  </a:outerShdw>
                </a:effectLst>
              </a:rPr>
              <a:t>Demands</a:t>
            </a:r>
            <a:r>
              <a:rPr lang="en-US" altLang="ar-SA" sz="2800" dirty="0">
                <a:solidFill>
                  <a:schemeClr val="tx1"/>
                </a:solidFill>
              </a:rPr>
              <a:t> </a:t>
            </a:r>
          </a:p>
        </p:txBody>
      </p:sp>
      <p:pic>
        <p:nvPicPr>
          <p:cNvPr id="2" name="Graphic 21">
            <a:extLst>
              <a:ext uri="{FF2B5EF4-FFF2-40B4-BE49-F238E27FC236}">
                <a16:creationId xmlns:a16="http://schemas.microsoft.com/office/drawing/2014/main" id="{5D631776-51FF-01F3-51F1-1A690C6359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412" y="91570"/>
            <a:ext cx="2801972" cy="1030340"/>
          </a:xfrm>
          <a:prstGeom prst="rect">
            <a:avLst/>
          </a:prstGeom>
        </p:spPr>
      </p:pic>
    </p:spTree>
    <p:extLst>
      <p:ext uri="{BB962C8B-B14F-4D97-AF65-F5344CB8AC3E}">
        <p14:creationId xmlns:p14="http://schemas.microsoft.com/office/powerpoint/2010/main" val="2432530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arn(inHorizontal)">
                                      <p:cBhvr>
                                        <p:cTn id="7" dur="500"/>
                                        <p:tgtEl>
                                          <p:spTgt spid="11">
                                            <p:txEl>
                                              <p:pRg st="0" end="0"/>
                                            </p:txEl>
                                          </p:spTgt>
                                        </p:tgtEl>
                                      </p:cBhvr>
                                    </p:animEffect>
                                  </p:childTnLst>
                                </p:cTn>
                              </p:par>
                              <p:par>
                                <p:cTn id="8" presetID="16" presetClass="entr" presetSubtype="26" fill="hold"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barn(inHorizontal)">
                                      <p:cBhvr>
                                        <p:cTn id="10" dur="500"/>
                                        <p:tgtEl>
                                          <p:spTgt spid="11">
                                            <p:txEl>
                                              <p:pRg st="1" end="1"/>
                                            </p:txEl>
                                          </p:spTgt>
                                        </p:tgtEl>
                                      </p:cBhvr>
                                    </p:animEffect>
                                  </p:childTnLst>
                                </p:cTn>
                              </p:par>
                              <p:par>
                                <p:cTn id="11" presetID="16" presetClass="entr" presetSubtype="26" fill="hold"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barn(inHorizontal)">
                                      <p:cBhvr>
                                        <p:cTn id="13" dur="500"/>
                                        <p:tgtEl>
                                          <p:spTgt spid="11">
                                            <p:txEl>
                                              <p:pRg st="2" end="2"/>
                                            </p:txEl>
                                          </p:spTgt>
                                        </p:tgtEl>
                                      </p:cBhvr>
                                    </p:animEffect>
                                  </p:childTnLst>
                                </p:cTn>
                              </p:par>
                              <p:par>
                                <p:cTn id="14" presetID="16" presetClass="entr" presetSubtype="26" fill="hold" nodeType="with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Effect transition="in" filter="barn(inHorizontal)">
                                      <p:cBhvr>
                                        <p:cTn id="16" dur="500"/>
                                        <p:tgtEl>
                                          <p:spTgt spid="11">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11">
                                            <p:txEl>
                                              <p:pRg st="4" end="4"/>
                                            </p:txEl>
                                          </p:spTgt>
                                        </p:tgtEl>
                                        <p:attrNameLst>
                                          <p:attrName>style.visibility</p:attrName>
                                        </p:attrNameLst>
                                      </p:cBhvr>
                                      <p:to>
                                        <p:strVal val="visible"/>
                                      </p:to>
                                    </p:set>
                                    <p:animEffect transition="in" filter="dissolve">
                                      <p:cBhvr>
                                        <p:cTn id="21" dur="500"/>
                                        <p:tgtEl>
                                          <p:spTgt spid="11">
                                            <p:txEl>
                                              <p:pRg st="4" end="4"/>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11">
                                            <p:txEl>
                                              <p:pRg st="5" end="5"/>
                                            </p:txEl>
                                          </p:spTgt>
                                        </p:tgtEl>
                                        <p:attrNameLst>
                                          <p:attrName>style.visibility</p:attrName>
                                        </p:attrNameLst>
                                      </p:cBhvr>
                                      <p:to>
                                        <p:strVal val="visible"/>
                                      </p:to>
                                    </p:set>
                                    <p:animEffect transition="in" filter="dissolve">
                                      <p:cBhvr>
                                        <p:cTn id="24" dur="500"/>
                                        <p:tgtEl>
                                          <p:spTgt spid="11">
                                            <p:txEl>
                                              <p:pRg st="5" end="5"/>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11">
                                            <p:txEl>
                                              <p:pRg st="6" end="6"/>
                                            </p:txEl>
                                          </p:spTgt>
                                        </p:tgtEl>
                                        <p:attrNameLst>
                                          <p:attrName>style.visibility</p:attrName>
                                        </p:attrNameLst>
                                      </p:cBhvr>
                                      <p:to>
                                        <p:strVal val="visible"/>
                                      </p:to>
                                    </p:set>
                                    <p:animEffect transition="in" filter="dissolve">
                                      <p:cBhvr>
                                        <p:cTn id="27" dur="500"/>
                                        <p:tgtEl>
                                          <p:spTgt spid="11">
                                            <p:txEl>
                                              <p:pRg st="6" end="6"/>
                                            </p:txEl>
                                          </p:spTgt>
                                        </p:tgtEl>
                                      </p:cBhvr>
                                    </p:animEffect>
                                  </p:childTnLst>
                                </p:cTn>
                              </p:par>
                              <p:par>
                                <p:cTn id="28" presetID="53"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1"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checkerboard(across)">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160" y="1101816"/>
            <a:ext cx="11884258" cy="5563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783662" y="182406"/>
            <a:ext cx="4770203"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Products</a:t>
            </a:r>
            <a:r>
              <a:rPr lang="en-US" altLang="ar-SA" sz="2800" dirty="0">
                <a:solidFill>
                  <a:schemeClr val="tx1"/>
                </a:solidFill>
              </a:rPr>
              <a:t> and </a:t>
            </a:r>
            <a:r>
              <a:rPr lang="en-US" altLang="ar-SA" sz="2800" dirty="0">
                <a:solidFill>
                  <a:srgbClr val="C00000"/>
                </a:solidFill>
                <a:effectLst>
                  <a:outerShdw blurRad="38100" dist="38100" dir="2700000" algn="tl">
                    <a:srgbClr val="000000">
                      <a:alpha val="43137"/>
                    </a:srgbClr>
                  </a:outerShdw>
                </a:effectLst>
              </a:rPr>
              <a:t>Services</a:t>
            </a:r>
            <a:r>
              <a:rPr lang="en-US" altLang="ar-SA" sz="2800" dirty="0">
                <a:solidFill>
                  <a:schemeClr val="tx1"/>
                </a:solidFill>
              </a:rPr>
              <a:t> </a:t>
            </a:r>
          </a:p>
        </p:txBody>
      </p:sp>
      <p:sp>
        <p:nvSpPr>
          <p:cNvPr id="11" name="Rectangle 3"/>
          <p:cNvSpPr txBox="1">
            <a:spLocks noChangeArrowheads="1"/>
          </p:cNvSpPr>
          <p:nvPr/>
        </p:nvSpPr>
        <p:spPr>
          <a:xfrm>
            <a:off x="275422" y="1180669"/>
            <a:ext cx="11605403" cy="526419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a:t>
            </a:r>
            <a:endPar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Anything that can be offered to a market to satisfy a need or want.</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The concept of product is not limited to physical objects – anything capable of satisfying a need can be called a product. </a:t>
            </a:r>
          </a:p>
          <a:p>
            <a:pPr algn="ctr">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Services</a:t>
            </a:r>
            <a:r>
              <a:rPr lang="en-US" altLang="ar-SA" sz="24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
            </a:pPr>
            <a:r>
              <a:rPr lang="en-US" altLang="ar-SA" sz="2400" dirty="0">
                <a:latin typeface="Times New Roman" panose="02020603050405020304" pitchFamily="18" charset="0"/>
                <a:cs typeface="Times New Roman" panose="02020603050405020304" pitchFamily="18" charset="0"/>
              </a:rPr>
              <a:t>In addition to tangible goods, products also include services, which are activities or benefits offered for sale that are essentially intangible and do not result in the ownership of anything.</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4D30FE2D-2508-BE2D-B12C-F71924B96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106262"/>
            <a:ext cx="2801972" cy="1030340"/>
          </a:xfrm>
          <a:prstGeom prst="rect">
            <a:avLst/>
          </a:prstGeom>
        </p:spPr>
      </p:pic>
    </p:spTree>
    <p:extLst>
      <p:ext uri="{BB962C8B-B14F-4D97-AF65-F5344CB8AC3E}">
        <p14:creationId xmlns:p14="http://schemas.microsoft.com/office/powerpoint/2010/main" val="161400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diamond(in)">
                                      <p:cBhvr>
                                        <p:cTn id="15" dur="2000"/>
                                        <p:tgtEl>
                                          <p:spTgt spid="11">
                                            <p:txEl>
                                              <p:pRg st="1" end="1"/>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diamond(in)">
                                      <p:cBhvr>
                                        <p:cTn id="18" dur="2000"/>
                                        <p:tgtEl>
                                          <p:spTgt spid="11">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nodeType="click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anim calcmode="lin" valueType="num">
                                      <p:cBhvr>
                                        <p:cTn id="23"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11">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11">
                                            <p:txEl>
                                              <p:pRg st="3" end="3"/>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11">
                                            <p:txEl>
                                              <p:pRg st="4" end="4"/>
                                            </p:txEl>
                                          </p:spTgt>
                                        </p:tgtEl>
                                        <p:attrNameLst>
                                          <p:attrName>style.visibility</p:attrName>
                                        </p:attrNameLst>
                                      </p:cBhvr>
                                      <p:to>
                                        <p:strVal val="visible"/>
                                      </p:to>
                                    </p:set>
                                    <p:anim calcmode="lin" valueType="num">
                                      <p:cBhvr>
                                        <p:cTn id="28"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1">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117" y="1152442"/>
            <a:ext cx="12004713" cy="5567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2862469" y="321021"/>
            <a:ext cx="5627378"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Values</a:t>
            </a:r>
            <a:r>
              <a:rPr lang="en-US" altLang="ar-SA" sz="2800" dirty="0">
                <a:solidFill>
                  <a:schemeClr val="tx1"/>
                </a:solidFill>
              </a:rPr>
              <a:t>, </a:t>
            </a:r>
            <a:r>
              <a:rPr lang="en-US" altLang="ar-SA" sz="2800" dirty="0">
                <a:solidFill>
                  <a:srgbClr val="C00000"/>
                </a:solidFill>
                <a:effectLst>
                  <a:outerShdw blurRad="38100" dist="38100" dir="2700000" algn="tl">
                    <a:srgbClr val="000000">
                      <a:alpha val="43137"/>
                    </a:srgbClr>
                  </a:outerShdw>
                </a:effectLst>
              </a:rPr>
              <a:t>Satisfaction</a:t>
            </a:r>
            <a:r>
              <a:rPr lang="en-US" altLang="ar-SA" sz="2800" dirty="0">
                <a:solidFill>
                  <a:schemeClr val="tx1"/>
                </a:solidFill>
              </a:rPr>
              <a:t>, and Quality </a:t>
            </a:r>
          </a:p>
        </p:txBody>
      </p:sp>
      <p:sp>
        <p:nvSpPr>
          <p:cNvPr id="11" name="Rectangle 3"/>
          <p:cNvSpPr txBox="1">
            <a:spLocks noChangeArrowheads="1"/>
          </p:cNvSpPr>
          <p:nvPr/>
        </p:nvSpPr>
        <p:spPr>
          <a:xfrm>
            <a:off x="165253" y="1244899"/>
            <a:ext cx="11845131" cy="4765622"/>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Values</a:t>
            </a:r>
            <a:r>
              <a:rPr lang="en-US" altLang="ar-SA" sz="2400" dirty="0">
                <a:solidFill>
                  <a:srgbClr val="C00000"/>
                </a:solidFill>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
            </a:pPr>
            <a:r>
              <a:rPr lang="en-US" altLang="ar-SA" sz="2300" dirty="0">
                <a:latin typeface="Times New Roman" panose="02020603050405020304" pitchFamily="18" charset="0"/>
                <a:cs typeface="Times New Roman" panose="02020603050405020304" pitchFamily="18" charset="0"/>
              </a:rPr>
              <a:t>Customer value is the difference between the values the customer gains from owning and using a product and the costs of obtaining the products.</a:t>
            </a:r>
          </a:p>
          <a:p>
            <a:pPr>
              <a:lnSpc>
                <a:spcPct val="150000"/>
              </a:lnSpc>
              <a:buFont typeface="Wingdings" panose="05000000000000000000" pitchFamily="2" charset="2"/>
              <a:buChar char="§"/>
            </a:pPr>
            <a:r>
              <a:rPr lang="en-US" altLang="ar-SA" sz="2300" dirty="0">
                <a:latin typeface="Times New Roman" panose="02020603050405020304" pitchFamily="18" charset="0"/>
                <a:cs typeface="Times New Roman" panose="02020603050405020304" pitchFamily="18" charset="0"/>
              </a:rPr>
              <a:t>Customers often do not judge product value and costs accurately or objectively. They act on perceived value.</a:t>
            </a:r>
          </a:p>
          <a:p>
            <a:pPr algn="ctr">
              <a:buFont typeface="Wingdings" panose="05000000000000000000" pitchFamily="2" charset="2"/>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Satisfaction</a:t>
            </a:r>
            <a:r>
              <a:rPr lang="en-US" altLang="ar-SA" sz="24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
            </a:pPr>
            <a:r>
              <a:rPr lang="en-US" altLang="ar-SA" sz="2300" dirty="0">
                <a:latin typeface="Times New Roman" panose="02020603050405020304" pitchFamily="18" charset="0"/>
                <a:cs typeface="Times New Roman" panose="02020603050405020304" pitchFamily="18" charset="0"/>
              </a:rPr>
              <a:t>Customer satisfaction depends on a product’s perceived performance in delivering value relative to a buyer’s expectation.</a:t>
            </a:r>
          </a:p>
          <a:p>
            <a:pPr>
              <a:lnSpc>
                <a:spcPct val="150000"/>
              </a:lnSpc>
              <a:buFont typeface="Wingdings" panose="05000000000000000000" pitchFamily="2" charset="2"/>
              <a:buChar char="§"/>
            </a:pPr>
            <a:r>
              <a:rPr lang="en-US" altLang="ar-SA" sz="2300" dirty="0">
                <a:latin typeface="Times New Roman" panose="02020603050405020304" pitchFamily="18" charset="0"/>
                <a:cs typeface="Times New Roman" panose="02020603050405020304" pitchFamily="18" charset="0"/>
              </a:rPr>
              <a:t>If the product’s performance falls short of the customer’s expectations, the buyer is dissatisfied</a:t>
            </a:r>
            <a:r>
              <a:rPr lang="en-US" altLang="ar-SA" sz="2400" dirty="0">
                <a:latin typeface="Times New Roman" panose="02020603050405020304" pitchFamily="18" charset="0"/>
                <a:cs typeface="Times New Roman" panose="02020603050405020304" pitchFamily="18" charset="0"/>
              </a:rPr>
              <a:t>.</a:t>
            </a:r>
          </a:p>
        </p:txBody>
      </p:sp>
      <p:sp>
        <p:nvSpPr>
          <p:cNvPr id="12" name="Rectangle 11">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B958C410-B2B4-2441-CE86-D3532CCFB2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412" y="67461"/>
            <a:ext cx="2801972" cy="1030340"/>
          </a:xfrm>
          <a:prstGeom prst="rect">
            <a:avLst/>
          </a:prstGeom>
        </p:spPr>
      </p:pic>
    </p:spTree>
    <p:extLst>
      <p:ext uri="{BB962C8B-B14F-4D97-AF65-F5344CB8AC3E}">
        <p14:creationId xmlns:p14="http://schemas.microsoft.com/office/powerpoint/2010/main" val="410330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p:cTn id="12"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1">
                                            <p:txEl>
                                              <p:pRg st="0" end="0"/>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 calcmode="lin" valueType="num">
                                      <p:cBhvr>
                                        <p:cTn id="17" dur="5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11">
                                            <p:txEl>
                                              <p:pRg st="1" end="1"/>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 calcmode="lin" valueType="num">
                                      <p:cBhvr>
                                        <p:cTn id="2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1">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1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 calcmode="lin" valueType="num">
                                      <p:cBhvr additive="base">
                                        <p:cTn id="2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 calcmode="lin" valueType="num">
                                      <p:cBhvr additive="base">
                                        <p:cTn id="3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108" y="1057749"/>
            <a:ext cx="11895275"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286440" y="1227189"/>
            <a:ext cx="11594386" cy="5250729"/>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 typeface="Wingdings" panose="05000000000000000000" pitchFamily="2" charset="2"/>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p>
          <a:p>
            <a:pPr>
              <a:lnSpc>
                <a:spcPct val="150000"/>
              </a:lnSpc>
            </a:pPr>
            <a:r>
              <a:rPr lang="en-US" altLang="ar-SA" sz="2400" dirty="0">
                <a:latin typeface="Times New Roman" panose="02020603050405020304" pitchFamily="18" charset="0"/>
                <a:cs typeface="Times New Roman" panose="02020603050405020304" pitchFamily="18" charset="0"/>
              </a:rPr>
              <a:t>Customer satisfaction is closely linked to quality.</a:t>
            </a:r>
          </a:p>
          <a:p>
            <a:pPr>
              <a:lnSpc>
                <a:spcPct val="150000"/>
              </a:lnSpc>
            </a:pPr>
            <a:r>
              <a:rPr lang="en-US" altLang="ar-SA" sz="2400" dirty="0">
                <a:latin typeface="Times New Roman" panose="02020603050405020304" pitchFamily="18" charset="0"/>
                <a:cs typeface="Times New Roman" panose="02020603050405020304" pitchFamily="18" charset="0"/>
              </a:rPr>
              <a:t>Quality has a direct impact on product performance.</a:t>
            </a:r>
          </a:p>
          <a:p>
            <a:pPr>
              <a:lnSpc>
                <a:spcPct val="150000"/>
              </a:lnSpc>
            </a:pPr>
            <a:r>
              <a:rPr lang="en-US" altLang="ar-SA" sz="2400" dirty="0">
                <a:latin typeface="Times New Roman" panose="02020603050405020304" pitchFamily="18" charset="0"/>
                <a:cs typeface="Times New Roman" panose="02020603050405020304" pitchFamily="18" charset="0"/>
              </a:rPr>
              <a:t>Quality can be defined as “freedom from defects”.</a:t>
            </a:r>
          </a:p>
          <a:p>
            <a:pPr>
              <a:lnSpc>
                <a:spcPct val="150000"/>
              </a:lnSpc>
            </a:pPr>
            <a:r>
              <a:rPr lang="en-US" altLang="ar-SA" sz="2400" dirty="0">
                <a:latin typeface="Times New Roman" panose="02020603050405020304" pitchFamily="18" charset="0"/>
                <a:cs typeface="Times New Roman" panose="02020603050405020304" pitchFamily="18" charset="0"/>
              </a:rPr>
              <a:t>TQM programs designed to constantly improve the quality of products, services, and marketing processes.</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13" name="Rectangle 2"/>
          <p:cNvSpPr txBox="1">
            <a:spLocks noChangeArrowheads="1"/>
          </p:cNvSpPr>
          <p:nvPr/>
        </p:nvSpPr>
        <p:spPr>
          <a:xfrm>
            <a:off x="2862469" y="321021"/>
            <a:ext cx="5627378"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effectLst>
                  <a:outerShdw blurRad="38100" dist="38100" dir="2700000" algn="tl">
                    <a:srgbClr val="000000">
                      <a:alpha val="43137"/>
                    </a:srgbClr>
                  </a:outerShdw>
                </a:effectLst>
              </a:rPr>
              <a:t>Values</a:t>
            </a:r>
            <a:r>
              <a:rPr lang="en-US" altLang="ar-SA" sz="2800" dirty="0">
                <a:solidFill>
                  <a:schemeClr val="tx1"/>
                </a:solidFill>
              </a:rPr>
              <a:t>, </a:t>
            </a:r>
            <a:r>
              <a:rPr lang="en-US" altLang="ar-SA" sz="2800" dirty="0">
                <a:solidFill>
                  <a:schemeClr val="tx1"/>
                </a:solidFill>
                <a:effectLst>
                  <a:outerShdw blurRad="38100" dist="38100" dir="2700000" algn="tl">
                    <a:srgbClr val="000000">
                      <a:alpha val="43137"/>
                    </a:srgbClr>
                  </a:outerShdw>
                </a:effectLst>
              </a:rPr>
              <a:t>Satisfaction</a:t>
            </a:r>
            <a:r>
              <a:rPr lang="en-US" altLang="ar-SA" sz="2800" dirty="0">
                <a:solidFill>
                  <a:schemeClr val="tx1"/>
                </a:solidFill>
              </a:rPr>
              <a:t>, and </a:t>
            </a:r>
            <a:r>
              <a:rPr lang="en-US" altLang="ar-SA" sz="2800" dirty="0">
                <a:solidFill>
                  <a:srgbClr val="C00000"/>
                </a:solidFill>
                <a:effectLst>
                  <a:outerShdw blurRad="38100" dist="38100" dir="2700000" algn="tl">
                    <a:srgbClr val="000000">
                      <a:alpha val="43137"/>
                    </a:srgbClr>
                  </a:outerShdw>
                </a:effectLst>
              </a:rPr>
              <a:t>Quality</a:t>
            </a:r>
            <a:r>
              <a:rPr lang="en-US" altLang="ar-SA" sz="2800" dirty="0">
                <a:solidFill>
                  <a:schemeClr val="tx1"/>
                </a:solidFill>
              </a:rPr>
              <a:t> </a:t>
            </a:r>
          </a:p>
        </p:txBody>
      </p:sp>
      <p:pic>
        <p:nvPicPr>
          <p:cNvPr id="2" name="Graphic 21">
            <a:extLst>
              <a:ext uri="{FF2B5EF4-FFF2-40B4-BE49-F238E27FC236}">
                <a16:creationId xmlns:a16="http://schemas.microsoft.com/office/drawing/2014/main" id="{9B30B289-58CF-5A12-F98C-46A4C30DB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4920" y="90095"/>
            <a:ext cx="2801972" cy="1030340"/>
          </a:xfrm>
          <a:prstGeom prst="rect">
            <a:avLst/>
          </a:prstGeom>
        </p:spPr>
      </p:pic>
    </p:spTree>
    <p:extLst>
      <p:ext uri="{BB962C8B-B14F-4D97-AF65-F5344CB8AC3E}">
        <p14:creationId xmlns:p14="http://schemas.microsoft.com/office/powerpoint/2010/main" val="114924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arn(inHorizontal)">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barn(inHorizontal)">
                                      <p:cBhvr>
                                        <p:cTn id="12" dur="500"/>
                                        <p:tgtEl>
                                          <p:spTgt spid="11">
                                            <p:txEl>
                                              <p:pRg st="1" end="1"/>
                                            </p:txEl>
                                          </p:spTgt>
                                        </p:tgtEl>
                                      </p:cBhvr>
                                    </p:animEffect>
                                  </p:childTnLst>
                                </p:cTn>
                              </p:par>
                              <p:par>
                                <p:cTn id="13" presetID="16" presetClass="entr" presetSubtype="26" fill="hold" nodeType="with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arn(inHorizontal)">
                                      <p:cBhvr>
                                        <p:cTn id="15" dur="500"/>
                                        <p:tgtEl>
                                          <p:spTgt spid="11">
                                            <p:txEl>
                                              <p:pRg st="2" end="2"/>
                                            </p:txEl>
                                          </p:spTgt>
                                        </p:tgtEl>
                                      </p:cBhvr>
                                    </p:animEffect>
                                  </p:childTnLst>
                                </p:cTn>
                              </p:par>
                              <p:par>
                                <p:cTn id="16" presetID="16" presetClass="entr" presetSubtype="26" fill="hold" nodeType="withEffect">
                                  <p:stCondLst>
                                    <p:cond delay="0"/>
                                  </p:stCondLst>
                                  <p:childTnLst>
                                    <p:set>
                                      <p:cBhvr>
                                        <p:cTn id="17" dur="1" fill="hold">
                                          <p:stCondLst>
                                            <p:cond delay="0"/>
                                          </p:stCondLst>
                                        </p:cTn>
                                        <p:tgtEl>
                                          <p:spTgt spid="11">
                                            <p:txEl>
                                              <p:pRg st="3" end="3"/>
                                            </p:txEl>
                                          </p:spTgt>
                                        </p:tgtEl>
                                        <p:attrNameLst>
                                          <p:attrName>style.visibility</p:attrName>
                                        </p:attrNameLst>
                                      </p:cBhvr>
                                      <p:to>
                                        <p:strVal val="visible"/>
                                      </p:to>
                                    </p:set>
                                    <p:animEffect transition="in" filter="barn(inHorizontal)">
                                      <p:cBhvr>
                                        <p:cTn id="18" dur="500"/>
                                        <p:tgtEl>
                                          <p:spTgt spid="11">
                                            <p:txEl>
                                              <p:pRg st="3" end="3"/>
                                            </p:txEl>
                                          </p:spTgt>
                                        </p:tgtEl>
                                      </p:cBhvr>
                                    </p:animEffect>
                                  </p:childTnLst>
                                </p:cTn>
                              </p:par>
                              <p:par>
                                <p:cTn id="19" presetID="16" presetClass="entr" presetSubtype="26" fill="hold" nodeType="withEffect">
                                  <p:stCondLst>
                                    <p:cond delay="0"/>
                                  </p:stCondLst>
                                  <p:childTnLst>
                                    <p:set>
                                      <p:cBhvr>
                                        <p:cTn id="20" dur="1" fill="hold">
                                          <p:stCondLst>
                                            <p:cond delay="0"/>
                                          </p:stCondLst>
                                        </p:cTn>
                                        <p:tgtEl>
                                          <p:spTgt spid="11">
                                            <p:txEl>
                                              <p:pRg st="4" end="4"/>
                                            </p:txEl>
                                          </p:spTgt>
                                        </p:tgtEl>
                                        <p:attrNameLst>
                                          <p:attrName>style.visibility</p:attrName>
                                        </p:attrNameLst>
                                      </p:cBhvr>
                                      <p:to>
                                        <p:strVal val="visible"/>
                                      </p:to>
                                    </p:set>
                                    <p:animEffect transition="in" filter="barn(inHorizontal)">
                                      <p:cBhvr>
                                        <p:cTn id="21" dur="500"/>
                                        <p:tgtEl>
                                          <p:spTgt spid="11">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dissolv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202" y="1101687"/>
            <a:ext cx="11878182" cy="5591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2199208" y="308826"/>
            <a:ext cx="7154437"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Exchange, Transactions, and Relationships </a:t>
            </a:r>
          </a:p>
        </p:txBody>
      </p:sp>
      <p:sp>
        <p:nvSpPr>
          <p:cNvPr id="11" name="Rectangle 3"/>
          <p:cNvSpPr txBox="1">
            <a:spLocks noChangeArrowheads="1"/>
          </p:cNvSpPr>
          <p:nvPr/>
        </p:nvSpPr>
        <p:spPr>
          <a:xfrm>
            <a:off x="275423" y="1223663"/>
            <a:ext cx="11605402" cy="506696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 typeface="Wingdings" panose="05000000000000000000" pitchFamily="2" charset="2"/>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Exchange</a:t>
            </a:r>
            <a:r>
              <a:rPr lang="en-US" altLang="ar-SA" sz="24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nSpc>
                <a:spcPct val="150000"/>
              </a:lnSpc>
              <a:buFont typeface="Wingdings" panose="05000000000000000000" pitchFamily="2" charset="2"/>
              <a:buNone/>
            </a:pPr>
            <a:r>
              <a:rPr lang="en-US" altLang="ar-SA" sz="2400" dirty="0">
                <a:latin typeface="Times New Roman" panose="02020603050405020304" pitchFamily="18" charset="0"/>
                <a:cs typeface="Times New Roman" panose="02020603050405020304" pitchFamily="18" charset="0"/>
              </a:rPr>
              <a:t>The act of obtaining a desired object from someone by offering something in return </a:t>
            </a:r>
          </a:p>
          <a:p>
            <a:pPr algn="ctr">
              <a:lnSpc>
                <a:spcPct val="150000"/>
              </a:lnSpc>
              <a:buFont typeface="Wingdings" panose="05000000000000000000" pitchFamily="2" charset="2"/>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t>
            </a:r>
          </a:p>
          <a:p>
            <a:pPr>
              <a:lnSpc>
                <a:spcPct val="150000"/>
              </a:lnSpc>
            </a:pPr>
            <a:r>
              <a:rPr lang="en-US" altLang="ar-SA" sz="2400" dirty="0">
                <a:latin typeface="Times New Roman" panose="02020603050405020304" pitchFamily="18" charset="0"/>
                <a:cs typeface="Times New Roman" panose="02020603050405020304" pitchFamily="18" charset="0"/>
              </a:rPr>
              <a:t>A trade between two parties that involves at least two things of value, agreed – upon conditions a time of agreement, and a place of agreement. </a:t>
            </a:r>
          </a:p>
          <a:p>
            <a:pPr algn="ctr">
              <a:lnSpc>
                <a:spcPct val="150000"/>
              </a:lnSpc>
              <a:buFont typeface="Wingdings" panose="05000000000000000000" pitchFamily="2" charset="2"/>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Relationship marketing </a:t>
            </a:r>
          </a:p>
          <a:p>
            <a:pPr>
              <a:lnSpc>
                <a:spcPct val="150000"/>
              </a:lnSpc>
            </a:pPr>
            <a:r>
              <a:rPr lang="en-US" altLang="ar-SA" sz="2400" dirty="0">
                <a:latin typeface="Times New Roman" panose="02020603050405020304" pitchFamily="18" charset="0"/>
                <a:cs typeface="Times New Roman" panose="02020603050405020304" pitchFamily="18" charset="0"/>
              </a:rPr>
              <a:t>The process of creating, maintaining, and enhancing strong, value – laden relationships with customers and other stakeholders </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AB7EF99B-5B7A-B424-D90F-51414D71C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7826" y="83445"/>
            <a:ext cx="2801972" cy="1030340"/>
          </a:xfrm>
          <a:prstGeom prst="rect">
            <a:avLst/>
          </a:prstGeom>
        </p:spPr>
      </p:pic>
    </p:spTree>
    <p:extLst>
      <p:ext uri="{BB962C8B-B14F-4D97-AF65-F5344CB8AC3E}">
        <p14:creationId xmlns:p14="http://schemas.microsoft.com/office/powerpoint/2010/main" val="2635463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heel(4)">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wheel(4)">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16"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 calcmode="lin" valueType="num">
                                      <p:cBhvr>
                                        <p:cTn id="2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1">
                                            <p:txEl>
                                              <p:pRg st="2" end="2"/>
                                            </p:txEl>
                                          </p:spTgt>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 calcmode="lin" valueType="num">
                                      <p:cBhvr>
                                        <p:cTn id="26"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1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49" presetClass="entr" presetSubtype="0" decel="100000" fill="hold"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 calcmode="lin" valueType="num">
                                      <p:cBhvr>
                                        <p:cTn id="32"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33" dur="500" fill="hold"/>
                                        <p:tgtEl>
                                          <p:spTgt spid="11">
                                            <p:txEl>
                                              <p:pRg st="4" end="4"/>
                                            </p:txEl>
                                          </p:spTgt>
                                        </p:tgtEl>
                                        <p:attrNameLst>
                                          <p:attrName>ppt_h</p:attrName>
                                        </p:attrNameLst>
                                      </p:cBhvr>
                                      <p:tavLst>
                                        <p:tav tm="0">
                                          <p:val>
                                            <p:fltVal val="0"/>
                                          </p:val>
                                        </p:tav>
                                        <p:tav tm="100000">
                                          <p:val>
                                            <p:strVal val="#ppt_h"/>
                                          </p:val>
                                        </p:tav>
                                      </p:tavLst>
                                    </p:anim>
                                    <p:anim calcmode="lin" valueType="num">
                                      <p:cBhvr>
                                        <p:cTn id="34" dur="500" fill="hold"/>
                                        <p:tgtEl>
                                          <p:spTgt spid="11">
                                            <p:txEl>
                                              <p:pRg st="4" end="4"/>
                                            </p:txEl>
                                          </p:spTgt>
                                        </p:tgtEl>
                                        <p:attrNameLst>
                                          <p:attrName>style.rotation</p:attrName>
                                        </p:attrNameLst>
                                      </p:cBhvr>
                                      <p:tavLst>
                                        <p:tav tm="0">
                                          <p:val>
                                            <p:fltVal val="360"/>
                                          </p:val>
                                        </p:tav>
                                        <p:tav tm="100000">
                                          <p:val>
                                            <p:fltVal val="0"/>
                                          </p:val>
                                        </p:tav>
                                      </p:tavLst>
                                    </p:anim>
                                    <p:animEffect transition="in" filter="fade">
                                      <p:cBhvr>
                                        <p:cTn id="35" dur="500"/>
                                        <p:tgtEl>
                                          <p:spTgt spid="11">
                                            <p:txEl>
                                              <p:pRg st="4" end="4"/>
                                            </p:txEl>
                                          </p:spTgt>
                                        </p:tgtEl>
                                      </p:cBhvr>
                                    </p:animEffect>
                                  </p:childTnLst>
                                </p:cTn>
                              </p:par>
                              <p:par>
                                <p:cTn id="36" presetID="49" presetClass="entr" presetSubtype="0" decel="100000" fill="hold" nodeType="withEffect">
                                  <p:stCondLst>
                                    <p:cond delay="0"/>
                                  </p:stCondLst>
                                  <p:childTnLst>
                                    <p:set>
                                      <p:cBhvr>
                                        <p:cTn id="37" dur="1" fill="hold">
                                          <p:stCondLst>
                                            <p:cond delay="0"/>
                                          </p:stCondLst>
                                        </p:cTn>
                                        <p:tgtEl>
                                          <p:spTgt spid="11">
                                            <p:txEl>
                                              <p:pRg st="5" end="5"/>
                                            </p:txEl>
                                          </p:spTgt>
                                        </p:tgtEl>
                                        <p:attrNameLst>
                                          <p:attrName>style.visibility</p:attrName>
                                        </p:attrNameLst>
                                      </p:cBhvr>
                                      <p:to>
                                        <p:strVal val="visible"/>
                                      </p:to>
                                    </p:set>
                                    <p:anim calcmode="lin" valueType="num">
                                      <p:cBhvr>
                                        <p:cTn id="38" dur="500" fill="hold"/>
                                        <p:tgtEl>
                                          <p:spTgt spid="11">
                                            <p:txEl>
                                              <p:pRg st="5" end="5"/>
                                            </p:txEl>
                                          </p:spTgt>
                                        </p:tgtEl>
                                        <p:attrNameLst>
                                          <p:attrName>ppt_w</p:attrName>
                                        </p:attrNameLst>
                                      </p:cBhvr>
                                      <p:tavLst>
                                        <p:tav tm="0">
                                          <p:val>
                                            <p:fltVal val="0"/>
                                          </p:val>
                                        </p:tav>
                                        <p:tav tm="100000">
                                          <p:val>
                                            <p:strVal val="#ppt_w"/>
                                          </p:val>
                                        </p:tav>
                                      </p:tavLst>
                                    </p:anim>
                                    <p:anim calcmode="lin" valueType="num">
                                      <p:cBhvr>
                                        <p:cTn id="39" dur="500" fill="hold"/>
                                        <p:tgtEl>
                                          <p:spTgt spid="11">
                                            <p:txEl>
                                              <p:pRg st="5" end="5"/>
                                            </p:txEl>
                                          </p:spTgt>
                                        </p:tgtEl>
                                        <p:attrNameLst>
                                          <p:attrName>ppt_h</p:attrName>
                                        </p:attrNameLst>
                                      </p:cBhvr>
                                      <p:tavLst>
                                        <p:tav tm="0">
                                          <p:val>
                                            <p:fltVal val="0"/>
                                          </p:val>
                                        </p:tav>
                                        <p:tav tm="100000">
                                          <p:val>
                                            <p:strVal val="#ppt_h"/>
                                          </p:val>
                                        </p:tav>
                                      </p:tavLst>
                                    </p:anim>
                                    <p:anim calcmode="lin" valueType="num">
                                      <p:cBhvr>
                                        <p:cTn id="40" dur="500" fill="hold"/>
                                        <p:tgtEl>
                                          <p:spTgt spid="11">
                                            <p:txEl>
                                              <p:pRg st="5" end="5"/>
                                            </p:txEl>
                                          </p:spTgt>
                                        </p:tgtEl>
                                        <p:attrNameLst>
                                          <p:attrName>style.rotation</p:attrName>
                                        </p:attrNameLst>
                                      </p:cBhvr>
                                      <p:tavLst>
                                        <p:tav tm="0">
                                          <p:val>
                                            <p:fltVal val="360"/>
                                          </p:val>
                                        </p:tav>
                                        <p:tav tm="100000">
                                          <p:val>
                                            <p:fltVal val="0"/>
                                          </p:val>
                                        </p:tav>
                                      </p:tavLst>
                                    </p:anim>
                                    <p:animEffect transition="in" filter="fade">
                                      <p:cBhvr>
                                        <p:cTn id="41"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117" y="1112704"/>
            <a:ext cx="12004713" cy="5580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4002271" y="257844"/>
            <a:ext cx="4111258"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effectLst>
                  <a:outerShdw blurRad="38100" dist="38100" dir="2700000" algn="tl">
                    <a:srgbClr val="000000">
                      <a:alpha val="43137"/>
                    </a:srgbClr>
                  </a:outerShdw>
                </a:effectLst>
              </a:rPr>
              <a:t>Marketing Management</a:t>
            </a:r>
          </a:p>
        </p:txBody>
      </p:sp>
      <p:sp>
        <p:nvSpPr>
          <p:cNvPr id="11" name="Rectangle 3"/>
          <p:cNvSpPr txBox="1">
            <a:spLocks noChangeArrowheads="1"/>
          </p:cNvSpPr>
          <p:nvPr/>
        </p:nvSpPr>
        <p:spPr>
          <a:xfrm>
            <a:off x="358256" y="1450351"/>
            <a:ext cx="6505254" cy="4278419"/>
          </a:xfrm>
          <a:prstGeom prst="rect">
            <a:avLst/>
          </a:prstGeom>
          <a:solidFill>
            <a:schemeClr val="accent4">
              <a:lumMod val="40000"/>
              <a:lumOff val="60000"/>
            </a:schemeClr>
          </a:solidFill>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 typeface="Wingdings" panose="05000000000000000000" pitchFamily="2" charset="2"/>
              <a:buNone/>
            </a:pPr>
            <a:r>
              <a:rPr lang="en-US" altLang="ar-SA" b="1" dirty="0">
                <a:solidFill>
                  <a:srgbClr val="C00000"/>
                </a:solidFill>
                <a:effectLst>
                  <a:outerShdw blurRad="38100" dist="38100" dir="2700000" algn="tl">
                    <a:srgbClr val="000000">
                      <a:alpha val="43137"/>
                    </a:srgbClr>
                  </a:outerShdw>
                </a:effectLst>
                <a:cs typeface="+mj-cs"/>
              </a:rPr>
              <a:t>  </a:t>
            </a: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The analysis, planning, implementation, and control of programs designed to create, build, and maintain beneficial exchanges with target buyers for the purpose of achieving organizational objectives. </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Picture 1"/>
          <p:cNvPicPr>
            <a:picLocks noChangeAspect="1"/>
          </p:cNvPicPr>
          <p:nvPr/>
        </p:nvPicPr>
        <p:blipFill>
          <a:blip r:embed="rId2"/>
          <a:stretch>
            <a:fillRect/>
          </a:stretch>
        </p:blipFill>
        <p:spPr>
          <a:xfrm>
            <a:off x="6992079" y="1450352"/>
            <a:ext cx="4888746" cy="4278418"/>
          </a:xfrm>
          <a:prstGeom prst="rect">
            <a:avLst/>
          </a:prstGeom>
        </p:spPr>
      </p:pic>
      <p:pic>
        <p:nvPicPr>
          <p:cNvPr id="3" name="Graphic 21">
            <a:extLst>
              <a:ext uri="{FF2B5EF4-FFF2-40B4-BE49-F238E27FC236}">
                <a16:creationId xmlns:a16="http://schemas.microsoft.com/office/drawing/2014/main" id="{A8A1D74B-32B2-1E10-FEE9-6F2F5DAEA0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9858" y="25228"/>
            <a:ext cx="2801972" cy="1030340"/>
          </a:xfrm>
          <a:prstGeom prst="rect">
            <a:avLst/>
          </a:prstGeom>
        </p:spPr>
      </p:pic>
    </p:spTree>
    <p:extLst>
      <p:ext uri="{BB962C8B-B14F-4D97-AF65-F5344CB8AC3E}">
        <p14:creationId xmlns:p14="http://schemas.microsoft.com/office/powerpoint/2010/main" val="2222226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in)">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513" y="1079783"/>
            <a:ext cx="11925300" cy="5679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584798" y="276888"/>
            <a:ext cx="6808909" cy="523220"/>
          </a:xfrm>
          <a:prstGeom prst="rect">
            <a:avLst/>
          </a:prstGeom>
          <a:noFill/>
        </p:spPr>
        <p:txBody>
          <a:bodyPr wrap="square" rtlCol="0">
            <a:spAutoFit/>
          </a:bodyPr>
          <a:lstStyle/>
          <a:p>
            <a:pPr algn="ctr"/>
            <a:r>
              <a:rPr lang="en-US" altLang="ar-SA" sz="2800" b="1" dirty="0">
                <a:latin typeface="Times New Roman" panose="02020603050405020304" pitchFamily="18" charset="0"/>
                <a:cs typeface="Times New Roman" panose="02020603050405020304" pitchFamily="18" charset="0"/>
              </a:rPr>
              <a:t>What is Marketing Management?</a:t>
            </a:r>
            <a:endParaRPr lang="ar-SA" sz="2800" b="1" dirty="0">
              <a:latin typeface="Times New Roman" panose="02020603050405020304" pitchFamily="18" charset="0"/>
              <a:cs typeface="Times New Roman" panose="02020603050405020304" pitchFamily="18" charset="0"/>
            </a:endParaRPr>
          </a:p>
        </p:txBody>
      </p:sp>
      <p:sp>
        <p:nvSpPr>
          <p:cNvPr id="11" name="AutoShape 4"/>
          <p:cNvSpPr>
            <a:spLocks noChangeArrowheads="1"/>
          </p:cNvSpPr>
          <p:nvPr/>
        </p:nvSpPr>
        <p:spPr bwMode="auto">
          <a:xfrm>
            <a:off x="456634" y="2102067"/>
            <a:ext cx="11278732" cy="3539359"/>
          </a:xfrm>
          <a:prstGeom prst="roundRect">
            <a:avLst>
              <a:gd name="adj" fmla="val 16667"/>
            </a:avLst>
          </a:prstGeom>
          <a:solidFill>
            <a:schemeClr val="accent2">
              <a:lumMod val="20000"/>
              <a:lumOff val="80000"/>
            </a:schemeClr>
          </a:solidFill>
          <a:ln>
            <a:solidFill>
              <a:srgbClr val="24A9E1"/>
            </a:solidFill>
          </a:ln>
        </p:spPr>
        <p:txBody>
          <a:bodyPr vert="horz" lIns="91440" tIns="45720" rIns="91440" bIns="45720" rtlCol="0" anchor="t">
            <a:normAutofit/>
          </a:bodyPr>
          <a:lstStyle/>
          <a:p>
            <a:pPr marL="228600" indent="-228600" algn="ctr">
              <a:lnSpc>
                <a:spcPct val="200000"/>
              </a:lnSpc>
              <a:spcBef>
                <a:spcPts val="1000"/>
              </a:spcBef>
              <a:buFont typeface="Wingdings" panose="05000000000000000000" pitchFamily="2" charset="2"/>
              <a:buChar char="q"/>
            </a:pPr>
            <a:r>
              <a:rPr lang="en-US" altLang="ar-SA"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Marketing management is the art and science  of choosing target markets and getting, keeping, and growing  customers through creating, delivering, and communicating superior customer value.</a:t>
            </a: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96349C04-2FCE-729D-2ED0-87EC76D39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8841" y="43586"/>
            <a:ext cx="2801972" cy="1030340"/>
          </a:xfrm>
          <a:prstGeom prst="rect">
            <a:avLst/>
          </a:prstGeom>
        </p:spPr>
      </p:pic>
    </p:spTree>
    <p:extLst>
      <p:ext uri="{BB962C8B-B14F-4D97-AF65-F5344CB8AC3E}">
        <p14:creationId xmlns:p14="http://schemas.microsoft.com/office/powerpoint/2010/main" val="2079188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2014" y="1035716"/>
            <a:ext cx="11988799" cy="58443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2917863" y="257844"/>
            <a:ext cx="5516590"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effectLst>
                  <a:outerShdw blurRad="38100" dist="38100" dir="2700000" algn="tl">
                    <a:srgbClr val="000000">
                      <a:alpha val="43137"/>
                    </a:srgbClr>
                  </a:outerShdw>
                </a:effectLst>
              </a:rPr>
              <a:t>Marketing Management Tasks</a:t>
            </a:r>
          </a:p>
        </p:txBody>
      </p:sp>
      <p:sp>
        <p:nvSpPr>
          <p:cNvPr id="11" name="Rectangle 3"/>
          <p:cNvSpPr txBox="1">
            <a:spLocks noChangeArrowheads="1"/>
          </p:cNvSpPr>
          <p:nvPr/>
        </p:nvSpPr>
        <p:spPr>
          <a:xfrm>
            <a:off x="1109498" y="1144628"/>
            <a:ext cx="5462990" cy="2744326"/>
          </a:xfrm>
          <a:prstGeom prst="rect">
            <a:avLst/>
          </a:prstGeom>
          <a:ln>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marketing strategies</a:t>
            </a:r>
          </a:p>
          <a:p>
            <a:pPr>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Capturing marketing insights</a:t>
            </a:r>
          </a:p>
          <a:p>
            <a:pPr>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Connecting with customers</a:t>
            </a:r>
          </a:p>
          <a:p>
            <a:pPr>
              <a:lnSpc>
                <a:spcPct val="150000"/>
              </a:lnSpc>
              <a:buFont typeface="Wingdings" panose="05000000000000000000" pitchFamily="2" charset="2"/>
              <a:buChar char="Ø"/>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Building strong brands</a:t>
            </a:r>
          </a:p>
          <a:p>
            <a:pPr>
              <a:lnSpc>
                <a:spcPct val="150000"/>
              </a:lnSpc>
              <a:buFont typeface="Wingdings" panose="05000000000000000000" pitchFamily="2" charset="2"/>
              <a:buChar char="Ø"/>
            </a:pPr>
            <a:endParaRPr lang="en-US" altLang="ar-SA" b="1" dirty="0">
              <a:effectLst>
                <a:outerShdw blurRad="38100" dist="38100" dir="2700000" algn="tl">
                  <a:srgbClr val="000000">
                    <a:alpha val="43137"/>
                  </a:srgbClr>
                </a:outerShdw>
              </a:effectLst>
            </a:endParaRPr>
          </a:p>
        </p:txBody>
      </p:sp>
      <p:sp>
        <p:nvSpPr>
          <p:cNvPr id="12" name="Rectangle 4"/>
          <p:cNvSpPr txBox="1">
            <a:spLocks noChangeArrowheads="1"/>
          </p:cNvSpPr>
          <p:nvPr/>
        </p:nvSpPr>
        <p:spPr>
          <a:xfrm>
            <a:off x="1076446" y="3880560"/>
            <a:ext cx="5462990" cy="2801163"/>
          </a:xfrm>
          <a:prstGeom prst="rect">
            <a:avLst/>
          </a:prstGeom>
          <a:ln>
            <a:noFill/>
          </a:ln>
        </p:spPr>
        <p:txBody>
          <a:bodyPr vert="horz" lIns="91440" tIns="45720" rIns="91440" bIns="45720" rtlCol="0">
            <a:no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nSpc>
                <a:spcPct val="150000"/>
              </a:lnSpc>
            </a:pPr>
            <a:r>
              <a:rPr lang="en-US" altLang="ar-SA" sz="24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Shaping market offerings</a:t>
            </a:r>
          </a:p>
          <a:p>
            <a:pPr>
              <a:lnSpc>
                <a:spcPct val="150000"/>
              </a:lnSpc>
            </a:pPr>
            <a:r>
              <a:rPr lang="en-US" altLang="ar-SA" sz="24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Delivering value</a:t>
            </a:r>
          </a:p>
          <a:p>
            <a:pPr>
              <a:lnSpc>
                <a:spcPct val="150000"/>
              </a:lnSpc>
            </a:pPr>
            <a:r>
              <a:rPr lang="en-US" altLang="ar-SA" sz="24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Communicating value</a:t>
            </a:r>
          </a:p>
          <a:p>
            <a:pPr>
              <a:lnSpc>
                <a:spcPct val="150000"/>
              </a:lnSpc>
            </a:pPr>
            <a:r>
              <a:rPr lang="en-US" altLang="ar-SA" sz="24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long-term growth</a:t>
            </a:r>
          </a:p>
        </p:txBody>
      </p:sp>
      <p:sp>
        <p:nvSpPr>
          <p:cNvPr id="17" name="Rectangle 16">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Picture 1"/>
          <p:cNvPicPr>
            <a:picLocks noChangeAspect="1"/>
          </p:cNvPicPr>
          <p:nvPr/>
        </p:nvPicPr>
        <p:blipFill>
          <a:blip r:embed="rId2"/>
          <a:stretch>
            <a:fillRect/>
          </a:stretch>
        </p:blipFill>
        <p:spPr>
          <a:xfrm>
            <a:off x="6890490" y="1344058"/>
            <a:ext cx="4748270" cy="453894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3" name="Graphic 21">
            <a:extLst>
              <a:ext uri="{FF2B5EF4-FFF2-40B4-BE49-F238E27FC236}">
                <a16:creationId xmlns:a16="http://schemas.microsoft.com/office/drawing/2014/main" id="{101DFD91-8EAE-17AB-A6B7-1E06A0A248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884" y="0"/>
            <a:ext cx="2801972" cy="1030340"/>
          </a:xfrm>
          <a:prstGeom prst="rect">
            <a:avLst/>
          </a:prstGeom>
        </p:spPr>
      </p:pic>
    </p:spTree>
    <p:extLst>
      <p:ext uri="{BB962C8B-B14F-4D97-AF65-F5344CB8AC3E}">
        <p14:creationId xmlns:p14="http://schemas.microsoft.com/office/powerpoint/2010/main" val="419868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blinds(horizontal)">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blinds(horizontal)">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blinds(horizontal)">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blinds(horizontal)">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xEl>
                                              <p:pRg st="1" end="1"/>
                                            </p:txEl>
                                          </p:spTgt>
                                        </p:tgtEl>
                                        <p:attrNameLst>
                                          <p:attrName>style.visibility</p:attrName>
                                        </p:attrNameLst>
                                      </p:cBhvr>
                                      <p:to>
                                        <p:strVal val="visible"/>
                                      </p:to>
                                    </p:set>
                                    <p:animEffect transition="in" filter="blinds(horizontal)">
                                      <p:cBhvr>
                                        <p:cTn id="32" dur="500"/>
                                        <p:tgtEl>
                                          <p:spTgt spid="12">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xEl>
                                              <p:pRg st="2" end="2"/>
                                            </p:txEl>
                                          </p:spTgt>
                                        </p:tgtEl>
                                        <p:attrNameLst>
                                          <p:attrName>style.visibility</p:attrName>
                                        </p:attrNameLst>
                                      </p:cBhvr>
                                      <p:to>
                                        <p:strVal val="visible"/>
                                      </p:to>
                                    </p:set>
                                    <p:animEffect transition="in" filter="blinds(horizontal)">
                                      <p:cBhvr>
                                        <p:cTn id="37" dur="500"/>
                                        <p:tgtEl>
                                          <p:spTgt spid="12">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xEl>
                                              <p:pRg st="3" end="3"/>
                                            </p:txEl>
                                          </p:spTgt>
                                        </p:tgtEl>
                                        <p:attrNameLst>
                                          <p:attrName>style.visibility</p:attrName>
                                        </p:attrNameLst>
                                      </p:cBhvr>
                                      <p:to>
                                        <p:strVal val="visible"/>
                                      </p:to>
                                    </p:set>
                                    <p:animEffect transition="in" filter="blinds(horizontal)">
                                      <p:cBhvr>
                                        <p:cTn id="4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4237" y="1041831"/>
            <a:ext cx="11889198" cy="5717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135578" y="257844"/>
            <a:ext cx="5314360"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GB" altLang="ar-SA" sz="2800" dirty="0">
                <a:solidFill>
                  <a:schemeClr val="tx1"/>
                </a:solidFill>
              </a:rPr>
              <a:t>Marketing management process</a:t>
            </a:r>
            <a:endParaRPr lang="tr-TR" altLang="ar-SA" sz="2800" dirty="0">
              <a:solidFill>
                <a:schemeClr val="tx1"/>
              </a:solidFill>
            </a:endParaRPr>
          </a:p>
        </p:txBody>
      </p:sp>
      <p:sp>
        <p:nvSpPr>
          <p:cNvPr id="11" name="Rectangle 3"/>
          <p:cNvSpPr txBox="1">
            <a:spLocks noChangeArrowheads="1"/>
          </p:cNvSpPr>
          <p:nvPr/>
        </p:nvSpPr>
        <p:spPr>
          <a:xfrm>
            <a:off x="996673" y="1097045"/>
            <a:ext cx="5668532" cy="4802233"/>
          </a:xfrm>
          <a:prstGeom prst="rect">
            <a:avLst/>
          </a:prstGeom>
          <a:ln>
            <a:noFill/>
            <a:miter lim="800000"/>
            <a:headEnd/>
            <a:tailEnd/>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GB"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Analysis/Audit - where are we now?</a:t>
            </a:r>
          </a:p>
          <a:p>
            <a:pPr>
              <a:lnSpc>
                <a:spcPct val="150000"/>
              </a:lnSpc>
              <a:buFont typeface="Wingdings" panose="05000000000000000000" pitchFamily="2" charset="2"/>
              <a:buChar char="v"/>
            </a:pPr>
            <a:r>
              <a:rPr lang="en-GB"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  - where do we want to be?</a:t>
            </a:r>
          </a:p>
          <a:p>
            <a:pPr>
              <a:lnSpc>
                <a:spcPct val="150000"/>
              </a:lnSpc>
              <a:buFont typeface="Wingdings" panose="05000000000000000000" pitchFamily="2" charset="2"/>
              <a:buChar char="v"/>
            </a:pPr>
            <a:r>
              <a:rPr lang="en-GB"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 - which way is best?</a:t>
            </a:r>
          </a:p>
          <a:p>
            <a:pPr>
              <a:lnSpc>
                <a:spcPct val="150000"/>
              </a:lnSpc>
              <a:buFont typeface="Wingdings" panose="05000000000000000000" pitchFamily="2" charset="2"/>
              <a:buChar char="v"/>
            </a:pPr>
            <a:r>
              <a:rPr lang="en-GB"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 how do we get there?</a:t>
            </a:r>
          </a:p>
          <a:p>
            <a:pPr>
              <a:lnSpc>
                <a:spcPct val="150000"/>
              </a:lnSpc>
              <a:buFont typeface="Wingdings" panose="05000000000000000000" pitchFamily="2" charset="2"/>
              <a:buChar char="v"/>
            </a:pPr>
            <a:r>
              <a:rPr lang="en-GB"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 - Getting there</a:t>
            </a:r>
          </a:p>
          <a:p>
            <a:pPr>
              <a:lnSpc>
                <a:spcPct val="150000"/>
              </a:lnSpc>
              <a:buFont typeface="Wingdings" panose="05000000000000000000" pitchFamily="2" charset="2"/>
              <a:buChar char="v"/>
            </a:pPr>
            <a:r>
              <a:rPr lang="en-GB"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Control - Ensuring arrival</a:t>
            </a:r>
            <a:endParaRPr lang="tr-TR" altLang="ar-SA" sz="2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Picture 1"/>
          <p:cNvPicPr>
            <a:picLocks noChangeAspect="1"/>
          </p:cNvPicPr>
          <p:nvPr/>
        </p:nvPicPr>
        <p:blipFill>
          <a:blip r:embed="rId2"/>
          <a:stretch>
            <a:fillRect/>
          </a:stretch>
        </p:blipFill>
        <p:spPr>
          <a:xfrm>
            <a:off x="6665205" y="2213379"/>
            <a:ext cx="5215620" cy="3373916"/>
          </a:xfrm>
          <a:prstGeom prst="rect">
            <a:avLst/>
          </a:prstGeom>
        </p:spPr>
      </p:pic>
      <p:pic>
        <p:nvPicPr>
          <p:cNvPr id="3" name="Graphic 21">
            <a:extLst>
              <a:ext uri="{FF2B5EF4-FFF2-40B4-BE49-F238E27FC236}">
                <a16:creationId xmlns:a16="http://schemas.microsoft.com/office/drawing/2014/main" id="{FCE552FE-84BE-F4B1-5770-005AB7D1C7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41463" y="-16659"/>
            <a:ext cx="2801972" cy="1030340"/>
          </a:xfrm>
          <a:prstGeom prst="rect">
            <a:avLst/>
          </a:prstGeom>
        </p:spPr>
      </p:pic>
    </p:spTree>
    <p:extLst>
      <p:ext uri="{BB962C8B-B14F-4D97-AF65-F5344CB8AC3E}">
        <p14:creationId xmlns:p14="http://schemas.microsoft.com/office/powerpoint/2010/main" val="140026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185" y="1060168"/>
            <a:ext cx="11942284" cy="5616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051672" y="257844"/>
            <a:ext cx="5638742"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effectLst>
                  <a:outerShdw blurRad="38100" dist="38100" dir="2700000" algn="tl">
                    <a:srgbClr val="000000">
                      <a:alpha val="43137"/>
                    </a:srgbClr>
                  </a:outerShdw>
                </a:effectLst>
              </a:rPr>
              <a:t>Marketing Management Involves</a:t>
            </a:r>
          </a:p>
        </p:txBody>
      </p:sp>
      <p:sp>
        <p:nvSpPr>
          <p:cNvPr id="11" name="Rectangle 3"/>
          <p:cNvSpPr txBox="1">
            <a:spLocks noChangeArrowheads="1"/>
          </p:cNvSpPr>
          <p:nvPr/>
        </p:nvSpPr>
        <p:spPr>
          <a:xfrm>
            <a:off x="440676" y="1237571"/>
            <a:ext cx="11446524" cy="5008573"/>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ar-SA" sz="2400" b="1" u="sng" dirty="0">
                <a:solidFill>
                  <a:srgbClr val="C00000"/>
                </a:solidFill>
                <a:latin typeface="Times New Roman" panose="02020603050405020304" pitchFamily="18" charset="0"/>
                <a:cs typeface="Times New Roman" panose="02020603050405020304" pitchFamily="18" charset="0"/>
              </a:rPr>
              <a:t>Demand Management</a:t>
            </a:r>
          </a:p>
          <a:p>
            <a:pPr>
              <a:lnSpc>
                <a:spcPct val="150000"/>
              </a:lnSpc>
              <a:buFont typeface="Courier New" panose="02070309020205020404" pitchFamily="49" charset="0"/>
              <a:buChar char="o"/>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The organization has a desired level of demand for its products. At any point in time, There may be no demand, adequate demand, irregular demand, or too much demand, and marketing management must find ways to deal with these different demand states.</a:t>
            </a:r>
          </a:p>
          <a:p>
            <a:pPr algn="ctr"/>
            <a:r>
              <a:rPr lang="en-US" altLang="ar-SA" sz="2400" b="1" u="sng" dirty="0">
                <a:solidFill>
                  <a:srgbClr val="C00000"/>
                </a:solidFill>
                <a:latin typeface="Times New Roman" panose="02020603050405020304" pitchFamily="18" charset="0"/>
                <a:cs typeface="Times New Roman" panose="02020603050405020304" pitchFamily="18" charset="0"/>
              </a:rPr>
              <a:t>Building Profitable Customer Relationships</a:t>
            </a:r>
          </a:p>
          <a:p>
            <a:pPr>
              <a:lnSpc>
                <a:spcPct val="150000"/>
              </a:lnSpc>
              <a:buFont typeface="Courier New" panose="02070309020205020404" pitchFamily="49" charset="0"/>
              <a:buChar char="o"/>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Beyond designing strategies to attract new customers and create transactions with them, companies now are striving to retain current customers and build lasting customer relationships. </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B1A1367D-BC02-EC3E-841E-43B5844114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40356"/>
            <a:ext cx="2801972" cy="1030340"/>
          </a:xfrm>
          <a:prstGeom prst="rect">
            <a:avLst/>
          </a:prstGeom>
        </p:spPr>
      </p:pic>
    </p:spTree>
    <p:extLst>
      <p:ext uri="{BB962C8B-B14F-4D97-AF65-F5344CB8AC3E}">
        <p14:creationId xmlns:p14="http://schemas.microsoft.com/office/powerpoint/2010/main" val="274486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diamond(in)">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1026" name="Picture 2" descr="Five key concepts form the foundation of marketing:&#10;&#10;The production concept&#10;The product concept&#10;The selling concept&#10;The marketing concept&#10;The societal marketing concep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8576" y="1013681"/>
            <a:ext cx="7861609" cy="566389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162510" y="308826"/>
            <a:ext cx="6191118" cy="523220"/>
          </a:xfrm>
          <a:prstGeom prst="rect">
            <a:avLst/>
          </a:prstGeom>
        </p:spPr>
        <p:txBody>
          <a:bodyPr wrap="none">
            <a:spAutoFit/>
          </a:bodyPr>
          <a:lstStyle/>
          <a:p>
            <a:r>
              <a:rPr lang="en-GB" sz="2800" b="1" dirty="0">
                <a:solidFill>
                  <a:srgbClr val="C00000"/>
                </a:solidFill>
                <a:latin typeface="Modern No. 20" panose="02070704070505020303" pitchFamily="18" charset="0"/>
              </a:rPr>
              <a:t>What are the 5 main marketing concepts?</a:t>
            </a:r>
            <a:endParaRPr lang="en-GB" sz="2800" b="1" i="0" dirty="0">
              <a:solidFill>
                <a:srgbClr val="C00000"/>
              </a:solidFill>
              <a:effectLst/>
              <a:latin typeface="Modern No. 20" panose="02070704070505020303" pitchFamily="18" charset="0"/>
            </a:endParaRPr>
          </a:p>
        </p:txBody>
      </p:sp>
      <p:pic>
        <p:nvPicPr>
          <p:cNvPr id="3" name="Picture 2"/>
          <p:cNvPicPr>
            <a:picLocks noChangeAspect="1"/>
          </p:cNvPicPr>
          <p:nvPr/>
        </p:nvPicPr>
        <p:blipFill>
          <a:blip r:embed="rId3"/>
          <a:stretch>
            <a:fillRect/>
          </a:stretch>
        </p:blipFill>
        <p:spPr>
          <a:xfrm>
            <a:off x="9175187" y="1079743"/>
            <a:ext cx="2835197" cy="5256871"/>
          </a:xfrm>
          <a:prstGeom prst="rect">
            <a:avLst/>
          </a:prstGeom>
        </p:spPr>
      </p:pic>
      <p:pic>
        <p:nvPicPr>
          <p:cNvPr id="4" name="Graphic 21">
            <a:extLst>
              <a:ext uri="{FF2B5EF4-FFF2-40B4-BE49-F238E27FC236}">
                <a16:creationId xmlns:a16="http://schemas.microsoft.com/office/drawing/2014/main" id="{2BF802B6-CC26-41EF-B3A3-E5D5652A20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412" y="4284"/>
            <a:ext cx="2801972" cy="1030340"/>
          </a:xfrm>
          <a:prstGeom prst="rect">
            <a:avLst/>
          </a:prstGeom>
        </p:spPr>
      </p:pic>
    </p:spTree>
    <p:extLst>
      <p:ext uri="{BB962C8B-B14F-4D97-AF65-F5344CB8AC3E}">
        <p14:creationId xmlns:p14="http://schemas.microsoft.com/office/powerpoint/2010/main" val="1276991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204" y="1053498"/>
            <a:ext cx="11899900" cy="5639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2710149" y="257844"/>
            <a:ext cx="6111186"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chemeClr val="tx1"/>
                </a:solidFill>
              </a:rPr>
              <a:t>Marketing management philosophies</a:t>
            </a:r>
          </a:p>
        </p:txBody>
      </p:sp>
      <p:sp>
        <p:nvSpPr>
          <p:cNvPr id="11" name="Rectangle 3"/>
          <p:cNvSpPr txBox="1">
            <a:spLocks noChangeArrowheads="1"/>
          </p:cNvSpPr>
          <p:nvPr/>
        </p:nvSpPr>
        <p:spPr>
          <a:xfrm>
            <a:off x="374573" y="1230901"/>
            <a:ext cx="8273668" cy="496669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role that marketing plays within a company varies according to the overall strategy and philosophy of each firm. </a:t>
            </a:r>
          </a:p>
          <a:p>
            <a:pPr>
              <a:lnSpc>
                <a:spcPct val="150000"/>
              </a:lnSpc>
            </a:pPr>
            <a:r>
              <a:rPr lang="en-US" altLang="ar-SA" sz="2400" b="1" dirty="0">
                <a:latin typeface="Times New Roman" panose="02020603050405020304" pitchFamily="18" charset="0"/>
                <a:cs typeface="Times New Roman" panose="02020603050405020304" pitchFamily="18" charset="0"/>
              </a:rPr>
              <a:t>There are five alternative concepts under which organizations conduct their marketing activities: </a:t>
            </a:r>
          </a:p>
          <a:p>
            <a:pPr lvl="1" algn="just">
              <a:lnSpc>
                <a:spcPct val="100000"/>
              </a:lnSpc>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Production concept</a:t>
            </a:r>
          </a:p>
          <a:p>
            <a:pPr lvl="1" algn="just">
              <a:lnSpc>
                <a:spcPct val="100000"/>
              </a:lnSpc>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 concept </a:t>
            </a:r>
          </a:p>
          <a:p>
            <a:pPr lvl="1" algn="just">
              <a:lnSpc>
                <a:spcPct val="100000"/>
              </a:lnSpc>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Selling concept</a:t>
            </a:r>
          </a:p>
          <a:p>
            <a:pPr lvl="1" algn="just">
              <a:lnSpc>
                <a:spcPct val="100000"/>
              </a:lnSpc>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Marketing concept</a:t>
            </a:r>
          </a:p>
          <a:p>
            <a:pPr lvl="1">
              <a:lnSpc>
                <a:spcPct val="100000"/>
              </a:lnSpc>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Societal marketing concepts </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Picture 1"/>
          <p:cNvPicPr>
            <a:picLocks noChangeAspect="1"/>
          </p:cNvPicPr>
          <p:nvPr/>
        </p:nvPicPr>
        <p:blipFill>
          <a:blip r:embed="rId2"/>
          <a:stretch>
            <a:fillRect/>
          </a:stretch>
        </p:blipFill>
        <p:spPr>
          <a:xfrm>
            <a:off x="7676509" y="2566931"/>
            <a:ext cx="4333875" cy="3725698"/>
          </a:xfrm>
          <a:prstGeom prst="rect">
            <a:avLst/>
          </a:prstGeom>
        </p:spPr>
      </p:pic>
      <p:pic>
        <p:nvPicPr>
          <p:cNvPr id="3" name="Graphic 21">
            <a:extLst>
              <a:ext uri="{FF2B5EF4-FFF2-40B4-BE49-F238E27FC236}">
                <a16:creationId xmlns:a16="http://schemas.microsoft.com/office/drawing/2014/main" id="{9E4CC736-6FE2-D375-E863-A9E2A31C5C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7824" y="25228"/>
            <a:ext cx="2801972" cy="1030340"/>
          </a:xfrm>
          <a:prstGeom prst="rect">
            <a:avLst/>
          </a:prstGeom>
        </p:spPr>
      </p:pic>
    </p:spTree>
    <p:extLst>
      <p:ext uri="{BB962C8B-B14F-4D97-AF65-F5344CB8AC3E}">
        <p14:creationId xmlns:p14="http://schemas.microsoft.com/office/powerpoint/2010/main" val="3276784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heel(4)">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Effect transition="in" filter="barn(inHorizontal)">
                                      <p:cBhvr>
                                        <p:cTn id="20" dur="500"/>
                                        <p:tgtEl>
                                          <p:spTgt spid="11">
                                            <p:txEl>
                                              <p:pRg st="1" end="1"/>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arn(inHorizontal)">
                                      <p:cBhvr>
                                        <p:cTn id="23" dur="500"/>
                                        <p:tgtEl>
                                          <p:spTgt spid="11">
                                            <p:txEl>
                                              <p:pRg st="2" end="2"/>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Effect transition="in" filter="barn(inHorizontal)">
                                      <p:cBhvr>
                                        <p:cTn id="26" dur="500"/>
                                        <p:tgtEl>
                                          <p:spTgt spid="11">
                                            <p:txEl>
                                              <p:pRg st="3" end="3"/>
                                            </p:txEl>
                                          </p:spTgt>
                                        </p:tgtEl>
                                      </p:cBhvr>
                                    </p:animEffect>
                                  </p:childTnLst>
                                </p:cTn>
                              </p:par>
                              <p:par>
                                <p:cTn id="27" presetID="16" presetClass="entr" presetSubtype="26" fill="hold" nodeType="with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barn(inHorizontal)">
                                      <p:cBhvr>
                                        <p:cTn id="29" dur="500"/>
                                        <p:tgtEl>
                                          <p:spTgt spid="11">
                                            <p:txEl>
                                              <p:pRg st="4" end="4"/>
                                            </p:txEl>
                                          </p:spTgt>
                                        </p:tgtEl>
                                      </p:cBhvr>
                                    </p:animEffect>
                                  </p:childTnLst>
                                </p:cTn>
                              </p:par>
                              <p:par>
                                <p:cTn id="30" presetID="16" presetClass="entr" presetSubtype="26" fill="hold" nodeType="with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barn(inHorizontal)">
                                      <p:cBhvr>
                                        <p:cTn id="32" dur="500"/>
                                        <p:tgtEl>
                                          <p:spTgt spid="11">
                                            <p:txEl>
                                              <p:pRg st="5" end="5"/>
                                            </p:txEl>
                                          </p:spTgt>
                                        </p:tgtEl>
                                      </p:cBhvr>
                                    </p:animEffect>
                                  </p:childTnLst>
                                </p:cTn>
                              </p:par>
                              <p:par>
                                <p:cTn id="33" presetID="16" presetClass="entr" presetSubtype="26"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animEffect transition="in" filter="barn(inHorizontal)">
                                      <p:cBhvr>
                                        <p:cTn id="35"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8158" y="1057749"/>
            <a:ext cx="11887312" cy="5679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349969" y="257844"/>
            <a:ext cx="4179424" cy="523220"/>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1- Production Concept </a:t>
            </a:r>
          </a:p>
        </p:txBody>
      </p:sp>
      <p:sp>
        <p:nvSpPr>
          <p:cNvPr id="11" name="Rectangle 3"/>
          <p:cNvSpPr txBox="1">
            <a:spLocks noChangeArrowheads="1"/>
          </p:cNvSpPr>
          <p:nvPr/>
        </p:nvSpPr>
        <p:spPr>
          <a:xfrm>
            <a:off x="429658" y="1188692"/>
            <a:ext cx="11325340" cy="1730778"/>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buFont typeface="Wingdings" panose="05000000000000000000" pitchFamily="2" charset="2"/>
              <a:buChar char="§"/>
            </a:pPr>
            <a:r>
              <a:rPr lang="en-US" altLang="ar-SA" sz="2400"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The philosophy that consumers will favor products that are available and highly affordable and that management should therefore focus on improving production and distribution efficiency.</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231354" y="3195534"/>
            <a:ext cx="11523643" cy="3170099"/>
          </a:xfrm>
          <a:prstGeom prst="rect">
            <a:avLst/>
          </a:prstGeom>
        </p:spPr>
        <p:txBody>
          <a:bodyPr wrap="square">
            <a:spAutoFit/>
          </a:bodyPr>
          <a:lstStyle/>
          <a:p>
            <a:pPr marL="285750" indent="-285750">
              <a:buFont typeface="Arial" panose="020B0604020202020204" pitchFamily="34" charset="0"/>
              <a:buChar char="•"/>
            </a:pPr>
            <a:r>
              <a:rPr lang="en-GB" sz="2000" b="1" dirty="0"/>
              <a:t>Production Concept was originated in early mid-50s of the 20th century when capitalization was started and soon after origination of this concept, production oriented business dominated the market.</a:t>
            </a:r>
          </a:p>
          <a:p>
            <a:pPr marL="285750" indent="-285750">
              <a:buFont typeface="Arial" panose="020B0604020202020204" pitchFamily="34" charset="0"/>
              <a:buChar char="•"/>
            </a:pPr>
            <a:r>
              <a:rPr lang="en-GB" sz="2000" b="1" dirty="0"/>
              <a:t>During this era Businesses and industries were majorly focusing on the efficiency of production and manufacturing methods.</a:t>
            </a:r>
          </a:p>
          <a:p>
            <a:pPr marL="285750" indent="-285750">
              <a:buFont typeface="Arial" panose="020B0604020202020204" pitchFamily="34" charset="0"/>
              <a:buChar char="•"/>
            </a:pPr>
            <a:r>
              <a:rPr lang="en-GB" sz="2000" b="1" dirty="0"/>
              <a:t>The reason that Production was given major importance was because of “Says Law” which stated that, “Supply will creates its own Demand”(from the French economist Jean — Baptiste Say.)</a:t>
            </a:r>
          </a:p>
          <a:p>
            <a:pPr marL="285750" indent="-285750">
              <a:buFont typeface="Arial" panose="020B0604020202020204" pitchFamily="34" charset="0"/>
              <a:buChar char="•"/>
            </a:pPr>
            <a:r>
              <a:rPr lang="en-GB" sz="2000" b="1" dirty="0"/>
              <a:t>It was the time where channels of communications were very limited and traveling was the major issue. That’s why salesmen were the main source of advertising and marketing. The distribution of goods was also the problem during that period and there were less competition in the market. Therefore, the sale of goods wasn’t an issue!</a:t>
            </a:r>
          </a:p>
        </p:txBody>
      </p:sp>
      <p:pic>
        <p:nvPicPr>
          <p:cNvPr id="3" name="Graphic 21">
            <a:extLst>
              <a:ext uri="{FF2B5EF4-FFF2-40B4-BE49-F238E27FC236}">
                <a16:creationId xmlns:a16="http://schemas.microsoft.com/office/drawing/2014/main" id="{0AD79B3D-3A63-19D5-330B-7587FFEB45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3498" y="27409"/>
            <a:ext cx="2801972" cy="1030340"/>
          </a:xfrm>
          <a:prstGeom prst="rect">
            <a:avLst/>
          </a:prstGeom>
        </p:spPr>
      </p:pic>
    </p:spTree>
    <p:extLst>
      <p:ext uri="{BB962C8B-B14F-4D97-AF65-F5344CB8AC3E}">
        <p14:creationId xmlns:p14="http://schemas.microsoft.com/office/powerpoint/2010/main" val="1778244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out)">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9753" y="1101688"/>
            <a:ext cx="11899900" cy="5591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738899" y="182406"/>
            <a:ext cx="3401564"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2- Product Concept</a:t>
            </a:r>
          </a:p>
        </p:txBody>
      </p:sp>
      <p:sp>
        <p:nvSpPr>
          <p:cNvPr id="11" name="Rectangle 3"/>
          <p:cNvSpPr txBox="1">
            <a:spLocks noChangeArrowheads="1"/>
          </p:cNvSpPr>
          <p:nvPr/>
        </p:nvSpPr>
        <p:spPr>
          <a:xfrm>
            <a:off x="427014" y="1452383"/>
            <a:ext cx="11583370" cy="1179869"/>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spcAft>
                <a:spcPts val="600"/>
              </a:spcAft>
              <a:buFont typeface="Wingdings" panose="05000000000000000000" pitchFamily="2" charset="2"/>
              <a:buChar char="§"/>
            </a:pPr>
            <a:r>
              <a:rPr lang="en-US" altLang="ar-SA" sz="2400" b="1" dirty="0">
                <a:solidFill>
                  <a:srgbClr val="C00000"/>
                </a:solidFill>
                <a:effectLst>
                  <a:outerShdw blurRad="38100" dist="38100" dir="2700000" algn="tl">
                    <a:srgbClr val="000000">
                      <a:alpha val="43137"/>
                    </a:srgbClr>
                  </a:outerShdw>
                </a:effectLst>
                <a:cs typeface="+mj-cs"/>
              </a:rPr>
              <a:t>  </a:t>
            </a:r>
            <a:r>
              <a:rPr lang="en-US" altLang="ar-SA" sz="2400"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The philosophy that consumers will favour products that offer the most quality, </a:t>
            </a: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performance, and innovative features.</a:t>
            </a:r>
          </a:p>
          <a:p>
            <a:pPr marL="0" indent="0" algn="ctr">
              <a:lnSpc>
                <a:spcPct val="150000"/>
              </a:lnSpc>
              <a:buNone/>
            </a:pPr>
            <a:endParaRPr lang="en-US" altLang="ar-SA" sz="2400" b="1" dirty="0">
              <a:solidFill>
                <a:srgbClr val="C00000"/>
              </a:solidFill>
              <a:effectLst>
                <a:outerShdw blurRad="38100" dist="38100" dir="2700000" algn="tl">
                  <a:srgbClr val="000000">
                    <a:alpha val="43137"/>
                  </a:srgbClr>
                </a:outerShdw>
              </a:effectLst>
              <a:cs typeface="+mj-cs"/>
            </a:endParaRPr>
          </a:p>
        </p:txBody>
      </p:sp>
      <p:sp>
        <p:nvSpPr>
          <p:cNvPr id="8" name="Rectangle 7">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2" name="Rectangle 1"/>
          <p:cNvSpPr/>
          <p:nvPr/>
        </p:nvSpPr>
        <p:spPr>
          <a:xfrm>
            <a:off x="496718" y="3076366"/>
            <a:ext cx="3859576" cy="3416320"/>
          </a:xfrm>
          <a:prstGeom prst="rect">
            <a:avLst/>
          </a:prstGeom>
          <a:ln>
            <a:solidFill>
              <a:srgbClr val="000099"/>
            </a:solidFill>
          </a:ln>
        </p:spPr>
        <p:txBody>
          <a:bodyPr wrap="square">
            <a:spAutoFit/>
          </a:bodyPr>
          <a:lstStyle/>
          <a:p>
            <a:pPr algn="ctr">
              <a:lnSpc>
                <a:spcPct val="150000"/>
              </a:lnSpc>
            </a:pPr>
            <a:r>
              <a:rPr lang="en-GB" sz="2400" b="1" u="sng"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of product concepts</a:t>
            </a:r>
          </a:p>
          <a:p>
            <a:pPr>
              <a:lnSpc>
                <a:spcPct val="150000"/>
              </a:lnSpc>
            </a:pPr>
            <a:r>
              <a:rPr lang="en-GB" dirty="0">
                <a:solidFill>
                  <a:srgbClr val="000000"/>
                </a:solidFill>
                <a:latin typeface="benton-sans"/>
              </a:rPr>
              <a:t>There are many benefits to using product concepts:</a:t>
            </a:r>
          </a:p>
          <a:p>
            <a:pPr>
              <a:lnSpc>
                <a:spcPct val="150000"/>
              </a:lnSpc>
              <a:buFont typeface="Arial" panose="020B0604020202020204" pitchFamily="34" charset="0"/>
              <a:buChar char="•"/>
            </a:pPr>
            <a:r>
              <a:rPr lang="en-GB" sz="2000" b="1" dirty="0">
                <a:solidFill>
                  <a:srgbClr val="000000"/>
                </a:solidFill>
                <a:effectLst>
                  <a:outerShdw blurRad="38100" dist="38100" dir="2700000" algn="tl">
                    <a:srgbClr val="000000">
                      <a:alpha val="43137"/>
                    </a:srgbClr>
                  </a:outerShdw>
                </a:effectLst>
                <a:latin typeface="benton-sans"/>
              </a:rPr>
              <a:t>Quality over quantity</a:t>
            </a:r>
            <a:endParaRPr lang="en-GB" sz="2000" dirty="0">
              <a:solidFill>
                <a:srgbClr val="000000"/>
              </a:solidFill>
              <a:effectLst>
                <a:outerShdw blurRad="38100" dist="38100" dir="2700000" algn="tl">
                  <a:srgbClr val="000000">
                    <a:alpha val="43137"/>
                  </a:srgbClr>
                </a:outerShdw>
              </a:effectLst>
              <a:latin typeface="benton-sans"/>
            </a:endParaRPr>
          </a:p>
          <a:p>
            <a:pPr>
              <a:lnSpc>
                <a:spcPct val="150000"/>
              </a:lnSpc>
              <a:buFont typeface="Arial" panose="020B0604020202020204" pitchFamily="34" charset="0"/>
              <a:buChar char="•"/>
            </a:pPr>
            <a:r>
              <a:rPr lang="en-GB" sz="2000" b="1" dirty="0">
                <a:solidFill>
                  <a:srgbClr val="000000"/>
                </a:solidFill>
                <a:effectLst>
                  <a:outerShdw blurRad="38100" dist="38100" dir="2700000" algn="tl">
                    <a:srgbClr val="000000">
                      <a:alpha val="43137"/>
                    </a:srgbClr>
                  </a:outerShdw>
                </a:effectLst>
                <a:latin typeface="benton-sans"/>
              </a:rPr>
              <a:t>Develop curiosity</a:t>
            </a:r>
            <a:r>
              <a:rPr lang="en-GB" sz="2000" dirty="0">
                <a:solidFill>
                  <a:srgbClr val="000000"/>
                </a:solidFill>
                <a:effectLst>
                  <a:outerShdw blurRad="38100" dist="38100" dir="2700000" algn="tl">
                    <a:srgbClr val="000000">
                      <a:alpha val="43137"/>
                    </a:srgbClr>
                  </a:outerShdw>
                </a:effectLst>
                <a:latin typeface="benton-sans"/>
              </a:rPr>
              <a:t>.</a:t>
            </a:r>
          </a:p>
          <a:p>
            <a:pPr>
              <a:lnSpc>
                <a:spcPct val="150000"/>
              </a:lnSpc>
              <a:buFont typeface="Arial" panose="020B0604020202020204" pitchFamily="34" charset="0"/>
              <a:buChar char="•"/>
            </a:pPr>
            <a:r>
              <a:rPr lang="en-GB" sz="2000" b="1" dirty="0">
                <a:solidFill>
                  <a:srgbClr val="000000"/>
                </a:solidFill>
                <a:effectLst>
                  <a:outerShdw blurRad="38100" dist="38100" dir="2700000" algn="tl">
                    <a:srgbClr val="000000">
                      <a:alpha val="43137"/>
                    </a:srgbClr>
                  </a:outerShdw>
                </a:effectLst>
                <a:latin typeface="benton-sans"/>
              </a:rPr>
              <a:t>Increase margins</a:t>
            </a:r>
            <a:endParaRPr lang="en-GB" sz="2000" dirty="0">
              <a:solidFill>
                <a:srgbClr val="000000"/>
              </a:solidFill>
              <a:effectLst>
                <a:outerShdw blurRad="38100" dist="38100" dir="2700000" algn="tl">
                  <a:srgbClr val="000000">
                    <a:alpha val="43137"/>
                  </a:srgbClr>
                </a:outerShdw>
              </a:effectLst>
              <a:latin typeface="benton-sans"/>
            </a:endParaRPr>
          </a:p>
        </p:txBody>
      </p:sp>
      <p:sp>
        <p:nvSpPr>
          <p:cNvPr id="3" name="Rectangle 2"/>
          <p:cNvSpPr/>
          <p:nvPr/>
        </p:nvSpPr>
        <p:spPr>
          <a:xfrm>
            <a:off x="4546499" y="3076366"/>
            <a:ext cx="3888954" cy="3416320"/>
          </a:xfrm>
          <a:prstGeom prst="rect">
            <a:avLst/>
          </a:prstGeom>
          <a:ln>
            <a:solidFill>
              <a:srgbClr val="000099"/>
            </a:solidFill>
          </a:ln>
        </p:spPr>
        <p:txBody>
          <a:bodyPr wrap="square">
            <a:spAutoFit/>
          </a:bodyPr>
          <a:lstStyle/>
          <a:p>
            <a:pPr algn="ctr">
              <a:lnSpc>
                <a:spcPct val="150000"/>
              </a:lnSpc>
            </a:pPr>
            <a:r>
              <a:rPr lang="en-GB" sz="2400" b="1" u="sng"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 of product concepts</a:t>
            </a:r>
          </a:p>
          <a:p>
            <a:pPr>
              <a:lnSpc>
                <a:spcPct val="150000"/>
              </a:lnSpc>
            </a:pPr>
            <a:r>
              <a:rPr lang="en-GB" dirty="0">
                <a:solidFill>
                  <a:srgbClr val="000000"/>
                </a:solidFill>
                <a:latin typeface="benton-sans"/>
              </a:rPr>
              <a:t>The disadvantages of product concepts include:</a:t>
            </a:r>
          </a:p>
          <a:p>
            <a:pPr>
              <a:lnSpc>
                <a:spcPct val="150000"/>
              </a:lnSpc>
              <a:buFont typeface="Arial" panose="020B0604020202020204" pitchFamily="34" charset="0"/>
              <a:buChar char="•"/>
            </a:pPr>
            <a:r>
              <a:rPr lang="en-GB" sz="2000" b="1" dirty="0">
                <a:solidFill>
                  <a:srgbClr val="000000"/>
                </a:solidFill>
                <a:effectLst>
                  <a:outerShdw blurRad="38100" dist="38100" dir="2700000" algn="tl">
                    <a:srgbClr val="000000">
                      <a:alpha val="43137"/>
                    </a:srgbClr>
                  </a:outerShdw>
                </a:effectLst>
                <a:latin typeface="benton-sans"/>
              </a:rPr>
              <a:t>Irrelevant and impractical features</a:t>
            </a:r>
            <a:endParaRPr lang="en-GB" sz="2000" dirty="0">
              <a:solidFill>
                <a:srgbClr val="000000"/>
              </a:solidFill>
              <a:effectLst>
                <a:outerShdw blurRad="38100" dist="38100" dir="2700000" algn="tl">
                  <a:srgbClr val="000000">
                    <a:alpha val="43137"/>
                  </a:srgbClr>
                </a:outerShdw>
              </a:effectLst>
              <a:latin typeface="benton-sans"/>
            </a:endParaRPr>
          </a:p>
          <a:p>
            <a:pPr>
              <a:lnSpc>
                <a:spcPct val="150000"/>
              </a:lnSpc>
              <a:buFont typeface="Arial" panose="020B0604020202020204" pitchFamily="34" charset="0"/>
              <a:buChar char="•"/>
            </a:pPr>
            <a:r>
              <a:rPr lang="en-GB" sz="2000" b="1" dirty="0">
                <a:solidFill>
                  <a:srgbClr val="000000"/>
                </a:solidFill>
                <a:effectLst>
                  <a:outerShdw blurRad="38100" dist="38100" dir="2700000" algn="tl">
                    <a:srgbClr val="000000">
                      <a:alpha val="43137"/>
                    </a:srgbClr>
                  </a:outerShdw>
                </a:effectLst>
                <a:latin typeface="benton-sans"/>
              </a:rPr>
              <a:t>Price concerns</a:t>
            </a:r>
            <a:endParaRPr lang="en-GB" sz="2000" dirty="0">
              <a:solidFill>
                <a:srgbClr val="000000"/>
              </a:solidFill>
              <a:effectLst>
                <a:outerShdw blurRad="38100" dist="38100" dir="2700000" algn="tl">
                  <a:srgbClr val="000000">
                    <a:alpha val="43137"/>
                  </a:srgbClr>
                </a:outerShdw>
              </a:effectLst>
              <a:latin typeface="benton-sans"/>
            </a:endParaRPr>
          </a:p>
        </p:txBody>
      </p:sp>
      <p:sp>
        <p:nvSpPr>
          <p:cNvPr id="4" name="Rectangle 3"/>
          <p:cNvSpPr/>
          <p:nvPr/>
        </p:nvSpPr>
        <p:spPr>
          <a:xfrm>
            <a:off x="8746603" y="3078528"/>
            <a:ext cx="3048000" cy="3170099"/>
          </a:xfrm>
          <a:prstGeom prst="rect">
            <a:avLst/>
          </a:prstGeom>
          <a:solidFill>
            <a:schemeClr val="accent2">
              <a:lumMod val="20000"/>
              <a:lumOff val="80000"/>
            </a:schemeClr>
          </a:solidFill>
          <a:ln>
            <a:solidFill>
              <a:srgbClr val="002060"/>
            </a:solidFill>
          </a:ln>
        </p:spPr>
        <p:txBody>
          <a:bodyPr wrap="square">
            <a:spAutoFit/>
          </a:bodyPr>
          <a:lstStyle/>
          <a:p>
            <a:r>
              <a:rPr lang="en-GB"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 Concept Examples</a:t>
            </a:r>
          </a:p>
          <a:p>
            <a:r>
              <a:rPr lang="en-GB"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Samsung Foldable Displays In 2021, Samsung introduced a foldable display - the S Foldable Display - with a bi-fold design that opens to 7.2 inches., Now, Samsung is a leader in the communications market.</a:t>
            </a:r>
          </a:p>
        </p:txBody>
      </p:sp>
      <p:pic>
        <p:nvPicPr>
          <p:cNvPr id="5" name="Graphic 21">
            <a:extLst>
              <a:ext uri="{FF2B5EF4-FFF2-40B4-BE49-F238E27FC236}">
                <a16:creationId xmlns:a16="http://schemas.microsoft.com/office/drawing/2014/main" id="{0A9DE191-51AC-F4A6-D7FA-EAAE70120D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71348"/>
            <a:ext cx="2801972" cy="1030340"/>
          </a:xfrm>
          <a:prstGeom prst="rect">
            <a:avLst/>
          </a:prstGeom>
        </p:spPr>
      </p:pic>
    </p:spTree>
    <p:extLst>
      <p:ext uri="{BB962C8B-B14F-4D97-AF65-F5344CB8AC3E}">
        <p14:creationId xmlns:p14="http://schemas.microsoft.com/office/powerpoint/2010/main" val="178890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additive="base">
                                        <p:cTn id="12"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0988" y="1080587"/>
            <a:ext cx="11887200"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084044" y="182406"/>
            <a:ext cx="5184228" cy="523220"/>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3- Selling Concept </a:t>
            </a:r>
          </a:p>
        </p:txBody>
      </p:sp>
      <p:sp>
        <p:nvSpPr>
          <p:cNvPr id="11" name="Rectangle 3"/>
          <p:cNvSpPr txBox="1">
            <a:spLocks noChangeArrowheads="1"/>
          </p:cNvSpPr>
          <p:nvPr/>
        </p:nvSpPr>
        <p:spPr>
          <a:xfrm>
            <a:off x="401444" y="1207968"/>
            <a:ext cx="11479381" cy="5607434"/>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ar-SA" sz="2400" b="1" dirty="0">
                <a:latin typeface="Times New Roman" panose="02020603050405020304" pitchFamily="18" charset="0"/>
                <a:cs typeface="Times New Roman" panose="02020603050405020304" pitchFamily="18" charset="0"/>
              </a:rPr>
              <a:t>The idea that </a:t>
            </a:r>
            <a:r>
              <a:rPr lang="en-US" altLang="ar-SA" sz="2400" dirty="0">
                <a:latin typeface="Times New Roman" panose="02020603050405020304" pitchFamily="18" charset="0"/>
                <a:cs typeface="Times New Roman" panose="02020603050405020304" pitchFamily="18" charset="0"/>
              </a:rPr>
              <a:t>consumers will not buy enough of the organization’s products unless the organization undertakes a large – scale selling and promotion effort.</a:t>
            </a:r>
            <a:endParaRPr lang="ar-EG" altLang="ar-SA" sz="2400" dirty="0">
              <a:latin typeface="Times New Roman" panose="02020603050405020304" pitchFamily="18" charset="0"/>
              <a:cs typeface="Times New Roman" panose="02020603050405020304" pitchFamily="18" charset="0"/>
            </a:endParaRPr>
          </a:p>
          <a:p>
            <a:pPr>
              <a:lnSpc>
                <a:spcPct val="100000"/>
              </a:lnSpc>
            </a:pPr>
            <a:r>
              <a:rPr lang="en-GB" altLang="ar-SA" sz="2400" dirty="0">
                <a:latin typeface="Times New Roman" panose="02020603050405020304" pitchFamily="18" charset="0"/>
                <a:cs typeface="Times New Roman" panose="02020603050405020304" pitchFamily="18" charset="0"/>
              </a:rPr>
              <a:t>This concept assumes that customers tend to be resistant and need to be convinced to make a purchase. Marketing strategies rooted in the selling concept involve pervasive and continuous advertising efforts.</a:t>
            </a:r>
          </a:p>
          <a:p>
            <a:pPr>
              <a:lnSpc>
                <a:spcPct val="100000"/>
              </a:lnSpc>
            </a:pPr>
            <a:r>
              <a:rPr lang="en-GB" altLang="ar-SA" sz="2400" b="1" dirty="0">
                <a:latin typeface="Times New Roman" panose="02020603050405020304" pitchFamily="18" charset="0"/>
                <a:cs typeface="Times New Roman" panose="02020603050405020304" pitchFamily="18" charset="0"/>
              </a:rPr>
              <a:t>This approach is </a:t>
            </a:r>
            <a:r>
              <a:rPr lang="en-GB" altLang="ar-SA" sz="2400" dirty="0">
                <a:latin typeface="Times New Roman" panose="02020603050405020304" pitchFamily="18" charset="0"/>
                <a:cs typeface="Times New Roman" panose="02020603050405020304" pitchFamily="18" charset="0"/>
              </a:rPr>
              <a:t>commonly utilized by companies that have excess inventory and need to sell it in order to create space for new products.</a:t>
            </a:r>
            <a:endParaRPr lang="ar-EG" altLang="ar-SA" sz="2400"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v"/>
            </a:pPr>
            <a:r>
              <a:rPr lang="en-GB" altLang="ar-SA" sz="2400" b="1" u="sng" dirty="0">
                <a:latin typeface="Times New Roman" panose="02020603050405020304" pitchFamily="18" charset="0"/>
                <a:cs typeface="Times New Roman" panose="02020603050405020304" pitchFamily="18" charset="0"/>
              </a:rPr>
              <a:t>Examples of employing the selling concept include:</a:t>
            </a:r>
          </a:p>
          <a:p>
            <a:pPr>
              <a:lnSpc>
                <a:spcPct val="100000"/>
              </a:lnSpc>
            </a:pPr>
            <a:r>
              <a:rPr lang="en-GB" altLang="ar-SA" sz="2200" dirty="0">
                <a:latin typeface="Times New Roman" panose="02020603050405020304" pitchFamily="18" charset="0"/>
                <a:cs typeface="Times New Roman" panose="02020603050405020304" pitchFamily="18" charset="0"/>
              </a:rPr>
              <a:t>Brands that aggressively promote Black Friday (and Cyber Monday), such as Amazon, although many big brands also use very similar tactics.</a:t>
            </a:r>
          </a:p>
          <a:p>
            <a:pPr>
              <a:lnSpc>
                <a:spcPct val="100000"/>
              </a:lnSpc>
            </a:pPr>
            <a:r>
              <a:rPr lang="en-GB" altLang="ar-SA" sz="2200" dirty="0">
                <a:latin typeface="Times New Roman" panose="02020603050405020304" pitchFamily="18" charset="0"/>
                <a:cs typeface="Times New Roman" panose="02020603050405020304" pitchFamily="18" charset="0"/>
              </a:rPr>
              <a:t>Brands that heavily rely on email marketing — think of those that flood your inbox with daily emails that advertise discounts, sales, and special offers. These brands constantly strive to capture your attention with their latest deals.</a:t>
            </a:r>
          </a:p>
          <a:p>
            <a:pPr marL="0" indent="0">
              <a:lnSpc>
                <a:spcPct val="100000"/>
              </a:lnSpc>
              <a:buNone/>
            </a:pPr>
            <a:endParaRPr lang="en-US" altLang="ar-SA" sz="2400" dirty="0">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DD0148A9-3100-5FE2-0F8A-9841A9D490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216" y="50247"/>
            <a:ext cx="2801972" cy="1030340"/>
          </a:xfrm>
          <a:prstGeom prst="rect">
            <a:avLst/>
          </a:prstGeom>
        </p:spPr>
      </p:pic>
    </p:spTree>
    <p:extLst>
      <p:ext uri="{BB962C8B-B14F-4D97-AF65-F5344CB8AC3E}">
        <p14:creationId xmlns:p14="http://schemas.microsoft.com/office/powerpoint/2010/main" val="395020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up)">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wipe(up)">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wipe(up)">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wipe(up)">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wipe(up)">
                                      <p:cBhvr>
                                        <p:cTn id="32" dur="500"/>
                                        <p:tgtEl>
                                          <p:spTgt spid="1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Effect transition="in" filter="wipe(up)">
                                      <p:cBhvr>
                                        <p:cTn id="3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729" y="1092819"/>
            <a:ext cx="11990344" cy="5687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
          <p:cNvSpPr txBox="1">
            <a:spLocks noChangeArrowheads="1"/>
          </p:cNvSpPr>
          <p:nvPr/>
        </p:nvSpPr>
        <p:spPr>
          <a:xfrm>
            <a:off x="3322961" y="209968"/>
            <a:ext cx="4652087"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GB" altLang="ar-SA" sz="2800" dirty="0">
                <a:solidFill>
                  <a:srgbClr val="C00000"/>
                </a:solidFill>
                <a:effectLst>
                  <a:outerShdw blurRad="38100" dist="38100" dir="2700000" algn="tl">
                    <a:srgbClr val="000000">
                      <a:alpha val="43137"/>
                    </a:srgbClr>
                  </a:outerShdw>
                </a:effectLst>
              </a:rPr>
              <a:t>4- The </a:t>
            </a:r>
            <a:r>
              <a:rPr lang="en-US" altLang="ar-SA" sz="2800" dirty="0">
                <a:solidFill>
                  <a:srgbClr val="C00000"/>
                </a:solidFill>
                <a:effectLst>
                  <a:outerShdw blurRad="38100" dist="38100" dir="2700000" algn="tl">
                    <a:srgbClr val="000000">
                      <a:alpha val="43137"/>
                    </a:srgbClr>
                  </a:outerShdw>
                </a:effectLst>
              </a:rPr>
              <a:t>Marketing Concept </a:t>
            </a:r>
          </a:p>
        </p:txBody>
      </p:sp>
      <p:sp>
        <p:nvSpPr>
          <p:cNvPr id="11" name="Rectangle 3"/>
          <p:cNvSpPr txBox="1">
            <a:spLocks noChangeArrowheads="1"/>
          </p:cNvSpPr>
          <p:nvPr/>
        </p:nvSpPr>
        <p:spPr>
          <a:xfrm>
            <a:off x="234176" y="1198688"/>
            <a:ext cx="11776208" cy="5380531"/>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GB" altLang="ar-SA" sz="2400" dirty="0">
                <a:latin typeface="Times New Roman" panose="02020603050405020304" pitchFamily="18" charset="0"/>
                <a:cs typeface="Times New Roman" panose="02020603050405020304" pitchFamily="18" charset="0"/>
              </a:rPr>
              <a:t>While the selling concept is all about what the company wants or needs, the marketing concept focuses on the customer.</a:t>
            </a:r>
            <a:r>
              <a:rPr lang="en-US" altLang="ar-SA" sz="2400" dirty="0">
                <a:latin typeface="Times New Roman" panose="02020603050405020304" pitchFamily="18" charset="0"/>
                <a:cs typeface="Times New Roman" panose="02020603050405020304" pitchFamily="18" charset="0"/>
              </a:rPr>
              <a:t> </a:t>
            </a:r>
          </a:p>
          <a:p>
            <a:pPr>
              <a:lnSpc>
                <a:spcPct val="150000"/>
              </a:lnSpc>
              <a:buFont typeface="Wingdings" panose="05000000000000000000" pitchFamily="2" charset="2"/>
              <a:buChar char="v"/>
            </a:pPr>
            <a:r>
              <a:rPr lang="en-GB" altLang="ar-SA" sz="2400" dirty="0">
                <a:latin typeface="Times New Roman" panose="02020603050405020304" pitchFamily="18" charset="0"/>
                <a:cs typeface="Times New Roman" panose="02020603050405020304" pitchFamily="18" charset="0"/>
              </a:rPr>
              <a:t>Brands that utilize the marketing concept spend time getting to know their customer’s likes and dislikes. They understand what problems keep their customers awake at night and develop products and services to solve those issues.</a:t>
            </a:r>
          </a:p>
          <a:p>
            <a:pPr>
              <a:lnSpc>
                <a:spcPct val="150000"/>
              </a:lnSpc>
              <a:buFont typeface="Wingdings" panose="05000000000000000000" pitchFamily="2" charset="2"/>
              <a:buChar char="v"/>
            </a:pPr>
            <a:r>
              <a:rPr lang="en-GB" altLang="ar-SA" sz="2400" dirty="0">
                <a:latin typeface="Times New Roman" panose="02020603050405020304" pitchFamily="18" charset="0"/>
                <a:cs typeface="Times New Roman" panose="02020603050405020304" pitchFamily="18" charset="0"/>
              </a:rPr>
              <a:t>This is the approach you’ll see small businesses take. While they can’t compete on scale or price with more prominent brands, they can, through a deep understanding of their customer, fill the gaps in the market and meet a niche demand.</a:t>
            </a:r>
            <a:endParaRPr lang="en-US" altLang="ar-SA"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F026115-396F-4F68-8590-B896F10B38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CBD3C511-B730-556A-28FD-91B291CF9D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81149"/>
            <a:ext cx="2801972" cy="1030340"/>
          </a:xfrm>
          <a:prstGeom prst="rect">
            <a:avLst/>
          </a:prstGeom>
        </p:spPr>
      </p:pic>
      <p:pic>
        <p:nvPicPr>
          <p:cNvPr id="3" name="Graphic 21">
            <a:extLst>
              <a:ext uri="{FF2B5EF4-FFF2-40B4-BE49-F238E27FC236}">
                <a16:creationId xmlns:a16="http://schemas.microsoft.com/office/drawing/2014/main" id="{75842B59-804A-EDDE-25DF-C3DEC0DE63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Tree>
    <p:extLst>
      <p:ext uri="{BB962C8B-B14F-4D97-AF65-F5344CB8AC3E}">
        <p14:creationId xmlns:p14="http://schemas.microsoft.com/office/powerpoint/2010/main" val="1516293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strips(downLeft)">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strips(downLeft)">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strips(downLeft)">
                                      <p:cBhvr>
                                        <p:cTn id="23"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8421" y="1084494"/>
            <a:ext cx="11853746" cy="5773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p:cNvGrpSpPr>
          <p:nvPr/>
        </p:nvGrpSpPr>
        <p:grpSpPr bwMode="auto">
          <a:xfrm>
            <a:off x="613317" y="1533683"/>
            <a:ext cx="10805533" cy="2231086"/>
            <a:chOff x="1809" y="3060"/>
            <a:chExt cx="7731" cy="3529"/>
          </a:xfrm>
        </p:grpSpPr>
        <p:sp>
          <p:nvSpPr>
            <p:cNvPr id="11" name="AutoShape 3"/>
            <p:cNvSpPr>
              <a:spLocks noChangeArrowheads="1"/>
            </p:cNvSpPr>
            <p:nvPr/>
          </p:nvSpPr>
          <p:spPr bwMode="auto">
            <a:xfrm>
              <a:off x="2160" y="3600"/>
              <a:ext cx="7380" cy="2520"/>
            </a:xfrm>
            <a:prstGeom prst="rightArrow">
              <a:avLst>
                <a:gd name="adj1" fmla="val 50000"/>
                <a:gd name="adj2" fmla="val 73214"/>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sp>
          <p:nvSpPr>
            <p:cNvPr id="12" name="Text Box 4"/>
            <p:cNvSpPr txBox="1">
              <a:spLocks noChangeArrowheads="1"/>
            </p:cNvSpPr>
            <p:nvPr/>
          </p:nvSpPr>
          <p:spPr bwMode="auto">
            <a:xfrm>
              <a:off x="1809" y="450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600" b="1" u="sng" dirty="0">
                  <a:effectLst>
                    <a:outerShdw blurRad="38100" dist="38100" dir="2700000" algn="tl">
                      <a:srgbClr val="000000">
                        <a:alpha val="43137"/>
                      </a:srgbClr>
                    </a:outerShdw>
                  </a:effectLst>
                  <a:latin typeface="Times New Roman" panose="02020603050405020304" pitchFamily="18" charset="0"/>
                </a:rPr>
                <a:t>Factory</a:t>
              </a:r>
            </a:p>
          </p:txBody>
        </p:sp>
        <p:sp>
          <p:nvSpPr>
            <p:cNvPr id="13" name="Text Box 5"/>
            <p:cNvSpPr txBox="1">
              <a:spLocks noChangeArrowheads="1"/>
            </p:cNvSpPr>
            <p:nvPr/>
          </p:nvSpPr>
          <p:spPr bwMode="auto">
            <a:xfrm>
              <a:off x="3060" y="414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latin typeface="Times New Roman" panose="02020603050405020304" pitchFamily="18" charset="0"/>
              </a:endParaRPr>
            </a:p>
            <a:p>
              <a:pPr algn="ctr" eaLnBrk="0" hangingPunct="0"/>
              <a:r>
                <a:rPr lang="en-US" altLang="ar-SA" sz="1600" b="1" u="sng" dirty="0">
                  <a:latin typeface="Times New Roman" panose="02020603050405020304" pitchFamily="18" charset="0"/>
                </a:rPr>
                <a:t>Existing products</a:t>
              </a:r>
            </a:p>
          </p:txBody>
        </p:sp>
        <p:sp>
          <p:nvSpPr>
            <p:cNvPr id="14" name="Text Box 6"/>
            <p:cNvSpPr txBox="1">
              <a:spLocks noChangeArrowheads="1"/>
            </p:cNvSpPr>
            <p:nvPr/>
          </p:nvSpPr>
          <p:spPr bwMode="auto">
            <a:xfrm>
              <a:off x="4320" y="4051"/>
              <a:ext cx="1800" cy="1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latin typeface="Times New Roman" panose="02020603050405020304" pitchFamily="18" charset="0"/>
              </a:endParaRPr>
            </a:p>
            <a:p>
              <a:pPr algn="ctr" eaLnBrk="0" hangingPunct="0"/>
              <a:r>
                <a:rPr lang="en-US" altLang="ar-SA" sz="1600" b="1" u="sng" dirty="0">
                  <a:latin typeface="Times New Roman" panose="02020603050405020304" pitchFamily="18" charset="0"/>
                </a:rPr>
                <a:t>Selling </a:t>
              </a:r>
            </a:p>
            <a:p>
              <a:pPr algn="ctr" eaLnBrk="0" hangingPunct="0"/>
              <a:r>
                <a:rPr lang="en-US" altLang="ar-SA" sz="1600" b="1" u="sng" dirty="0">
                  <a:latin typeface="Times New Roman" panose="02020603050405020304" pitchFamily="18" charset="0"/>
                </a:rPr>
                <a:t>and promoting </a:t>
              </a:r>
            </a:p>
          </p:txBody>
        </p:sp>
        <p:sp>
          <p:nvSpPr>
            <p:cNvPr id="15" name="Text Box 7"/>
            <p:cNvSpPr txBox="1">
              <a:spLocks noChangeArrowheads="1"/>
            </p:cNvSpPr>
            <p:nvPr/>
          </p:nvSpPr>
          <p:spPr bwMode="auto">
            <a:xfrm>
              <a:off x="6174" y="4158"/>
              <a:ext cx="234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solidFill>
                  <a:srgbClr val="000000"/>
                </a:solidFill>
                <a:latin typeface="Times New Roman" panose="02020603050405020304" pitchFamily="18" charset="0"/>
              </a:endParaRPr>
            </a:p>
            <a:p>
              <a:pPr algn="ctr" eaLnBrk="0" hangingPunct="0"/>
              <a:r>
                <a:rPr lang="en-US" altLang="ar-SA" sz="1600" b="1" u="sng" dirty="0">
                  <a:solidFill>
                    <a:srgbClr val="000000"/>
                  </a:solidFill>
                  <a:latin typeface="Times New Roman" panose="02020603050405020304" pitchFamily="18" charset="0"/>
                </a:rPr>
                <a:t>Profits through sales volume </a:t>
              </a:r>
            </a:p>
          </p:txBody>
        </p:sp>
        <p:sp>
          <p:nvSpPr>
            <p:cNvPr id="16" name="Text Box 8"/>
            <p:cNvSpPr txBox="1">
              <a:spLocks noChangeArrowheads="1"/>
            </p:cNvSpPr>
            <p:nvPr/>
          </p:nvSpPr>
          <p:spPr bwMode="auto">
            <a:xfrm>
              <a:off x="1980" y="306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algn="ctr" eaLnBrk="0" hangingPunct="0"/>
              <a:r>
                <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rPr>
                <a:t>Starting point</a:t>
              </a:r>
            </a:p>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17" name="Text Box 9"/>
            <p:cNvSpPr txBox="1">
              <a:spLocks noChangeArrowheads="1"/>
            </p:cNvSpPr>
            <p:nvPr/>
          </p:nvSpPr>
          <p:spPr bwMode="auto">
            <a:xfrm>
              <a:off x="3162" y="3118"/>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algn="ctr" eaLnBrk="0" hangingPunct="0"/>
              <a:r>
                <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rPr>
                <a:t>Focus</a:t>
              </a:r>
            </a:p>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18" name="Text Box 10"/>
            <p:cNvSpPr txBox="1">
              <a:spLocks noChangeArrowheads="1"/>
            </p:cNvSpPr>
            <p:nvPr/>
          </p:nvSpPr>
          <p:spPr bwMode="auto">
            <a:xfrm>
              <a:off x="4404" y="3138"/>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algn="ctr" eaLnBrk="0" hangingPunct="0"/>
              <a:r>
                <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rPr>
                <a:t>Means</a:t>
              </a:r>
            </a:p>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19" name="Text Box 11"/>
            <p:cNvSpPr txBox="1">
              <a:spLocks noChangeArrowheads="1"/>
            </p:cNvSpPr>
            <p:nvPr/>
          </p:nvSpPr>
          <p:spPr bwMode="auto">
            <a:xfrm>
              <a:off x="6403" y="3203"/>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algn="ctr" eaLnBrk="0" hangingPunct="0"/>
              <a:r>
                <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rPr>
                <a:t>Ends</a:t>
              </a:r>
            </a:p>
            <a:p>
              <a:pPr algn="ctr" eaLnBrk="0" hangingPunct="0"/>
              <a:endParaRPr lang="en-US" altLang="ar-SA" sz="1600" b="1" u="sng"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0" name="Text Box 12"/>
            <p:cNvSpPr txBox="1">
              <a:spLocks noChangeArrowheads="1"/>
            </p:cNvSpPr>
            <p:nvPr/>
          </p:nvSpPr>
          <p:spPr bwMode="auto">
            <a:xfrm>
              <a:off x="3240" y="5644"/>
              <a:ext cx="3600" cy="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endParaRPr lang="en-US" altLang="ar-SA" b="1" dirty="0">
                <a:solidFill>
                  <a:srgbClr val="C00000"/>
                </a:solidFill>
                <a:latin typeface="Times New Roman" panose="02020603050405020304" pitchFamily="18" charset="0"/>
              </a:endParaRPr>
            </a:p>
            <a:p>
              <a:pPr algn="ctr" eaLnBrk="0" hangingPunct="0"/>
              <a:r>
                <a:rPr lang="en-US" altLang="ar-SA" b="1" dirty="0">
                  <a:solidFill>
                    <a:srgbClr val="C00000"/>
                  </a:solidFill>
                  <a:latin typeface="Times New Roman" panose="02020603050405020304" pitchFamily="18" charset="0"/>
                </a:rPr>
                <a:t>The selling concept</a:t>
              </a:r>
            </a:p>
            <a:p>
              <a:pPr algn="ctr" eaLnBrk="0" hangingPunct="0"/>
              <a:endParaRPr lang="en-US" altLang="ar-SA" b="1" dirty="0">
                <a:solidFill>
                  <a:srgbClr val="C00000"/>
                </a:solidFill>
                <a:latin typeface="Times New Roman" panose="02020603050405020304" pitchFamily="18" charset="0"/>
                <a:cs typeface="Nazanin" pitchFamily="10" charset="0"/>
              </a:endParaRPr>
            </a:p>
          </p:txBody>
        </p:sp>
      </p:grpSp>
      <p:grpSp>
        <p:nvGrpSpPr>
          <p:cNvPr id="21" name="Group 36"/>
          <p:cNvGrpSpPr>
            <a:grpSpLocks/>
          </p:cNvGrpSpPr>
          <p:nvPr/>
        </p:nvGrpSpPr>
        <p:grpSpPr bwMode="auto">
          <a:xfrm>
            <a:off x="613317" y="4122182"/>
            <a:ext cx="10805532" cy="2152655"/>
            <a:chOff x="761" y="2642"/>
            <a:chExt cx="3156" cy="1356"/>
          </a:xfrm>
        </p:grpSpPr>
        <p:sp>
          <p:nvSpPr>
            <p:cNvPr id="22" name="AutoShape 14"/>
            <p:cNvSpPr>
              <a:spLocks noChangeArrowheads="1"/>
            </p:cNvSpPr>
            <p:nvPr/>
          </p:nvSpPr>
          <p:spPr bwMode="auto">
            <a:xfrm>
              <a:off x="865" y="2642"/>
              <a:ext cx="3052" cy="1030"/>
            </a:xfrm>
            <a:prstGeom prst="rightArrow">
              <a:avLst>
                <a:gd name="adj1" fmla="val 50000"/>
                <a:gd name="adj2" fmla="val 74078"/>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grpSp>
          <p:nvGrpSpPr>
            <p:cNvPr id="23" name="Group 33"/>
            <p:cNvGrpSpPr>
              <a:grpSpLocks/>
            </p:cNvGrpSpPr>
            <p:nvPr/>
          </p:nvGrpSpPr>
          <p:grpSpPr bwMode="auto">
            <a:xfrm>
              <a:off x="761" y="2815"/>
              <a:ext cx="2746" cy="786"/>
              <a:chOff x="785" y="2859"/>
              <a:chExt cx="2651" cy="744"/>
            </a:xfrm>
          </p:grpSpPr>
          <p:sp>
            <p:nvSpPr>
              <p:cNvPr id="26" name="Text Box 15"/>
              <p:cNvSpPr txBox="1">
                <a:spLocks noChangeArrowheads="1"/>
              </p:cNvSpPr>
              <p:nvPr/>
            </p:nvSpPr>
            <p:spPr bwMode="auto">
              <a:xfrm>
                <a:off x="785" y="3027"/>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600" b="1" u="sng" dirty="0">
                    <a:effectLst>
                      <a:outerShdw blurRad="38100" dist="38100" dir="2700000" algn="tl">
                        <a:srgbClr val="000000">
                          <a:alpha val="43137"/>
                        </a:srgbClr>
                      </a:outerShdw>
                    </a:effectLst>
                    <a:latin typeface="Times New Roman" panose="02020603050405020304" pitchFamily="18" charset="0"/>
                  </a:rPr>
                  <a:t>Market</a:t>
                </a:r>
              </a:p>
            </p:txBody>
          </p:sp>
          <p:sp>
            <p:nvSpPr>
              <p:cNvPr id="27" name="Text Box 16"/>
              <p:cNvSpPr txBox="1">
                <a:spLocks noChangeArrowheads="1"/>
              </p:cNvSpPr>
              <p:nvPr/>
            </p:nvSpPr>
            <p:spPr bwMode="auto">
              <a:xfrm>
                <a:off x="1227"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effectLst>
                    <a:outerShdw blurRad="38100" dist="38100" dir="2700000" algn="tl">
                      <a:srgbClr val="000000">
                        <a:alpha val="43137"/>
                      </a:srgbClr>
                    </a:outerShdw>
                  </a:effectLst>
                  <a:latin typeface="Times New Roman" panose="02020603050405020304" pitchFamily="18" charset="0"/>
                </a:endParaRPr>
              </a:p>
              <a:p>
                <a:pPr algn="ctr" eaLnBrk="0" hangingPunct="0"/>
                <a:r>
                  <a:rPr lang="en-US" altLang="ar-SA" sz="1600" b="1" u="sng" dirty="0">
                    <a:effectLst>
                      <a:outerShdw blurRad="38100" dist="38100" dir="2700000" algn="tl">
                        <a:srgbClr val="000000">
                          <a:alpha val="43137"/>
                        </a:srgbClr>
                      </a:outerShdw>
                    </a:effectLst>
                    <a:latin typeface="Times New Roman" panose="02020603050405020304" pitchFamily="18" charset="0"/>
                  </a:rPr>
                  <a:t>Customer</a:t>
                </a:r>
              </a:p>
              <a:p>
                <a:pPr algn="ctr" eaLnBrk="0" hangingPunct="0"/>
                <a:r>
                  <a:rPr lang="en-US" altLang="ar-SA" sz="1600" b="1" u="sng" dirty="0">
                    <a:effectLst>
                      <a:outerShdw blurRad="38100" dist="38100" dir="2700000" algn="tl">
                        <a:srgbClr val="000000">
                          <a:alpha val="43137"/>
                        </a:srgbClr>
                      </a:outerShdw>
                    </a:effectLst>
                    <a:latin typeface="Times New Roman" panose="02020603050405020304" pitchFamily="18" charset="0"/>
                  </a:rPr>
                  <a:t> needs</a:t>
                </a:r>
              </a:p>
            </p:txBody>
          </p:sp>
          <p:sp>
            <p:nvSpPr>
              <p:cNvPr id="28" name="Text Box 17"/>
              <p:cNvSpPr txBox="1">
                <a:spLocks noChangeArrowheads="1"/>
              </p:cNvSpPr>
              <p:nvPr/>
            </p:nvSpPr>
            <p:spPr bwMode="auto">
              <a:xfrm>
                <a:off x="1865"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effectLst>
                    <a:outerShdw blurRad="38100" dist="38100" dir="2700000" algn="tl">
                      <a:srgbClr val="000000">
                        <a:alpha val="43137"/>
                      </a:srgbClr>
                    </a:outerShdw>
                  </a:effectLst>
                  <a:latin typeface="Times New Roman" panose="02020603050405020304" pitchFamily="18" charset="0"/>
                </a:endParaRPr>
              </a:p>
              <a:p>
                <a:pPr eaLnBrk="0" hangingPunct="0"/>
                <a:r>
                  <a:rPr lang="en-US" altLang="ar-SA" sz="1600" b="1" u="sng" dirty="0">
                    <a:effectLst>
                      <a:outerShdw blurRad="38100" dist="38100" dir="2700000" algn="tl">
                        <a:srgbClr val="000000">
                          <a:alpha val="43137"/>
                        </a:srgbClr>
                      </a:outerShdw>
                    </a:effectLst>
                    <a:latin typeface="Times New Roman" panose="02020603050405020304" pitchFamily="18" charset="0"/>
                  </a:rPr>
                  <a:t>Integrated marketing </a:t>
                </a:r>
              </a:p>
            </p:txBody>
          </p:sp>
          <p:sp>
            <p:nvSpPr>
              <p:cNvPr id="29" name="Text Box 18"/>
              <p:cNvSpPr txBox="1">
                <a:spLocks noChangeArrowheads="1"/>
              </p:cNvSpPr>
              <p:nvPr/>
            </p:nvSpPr>
            <p:spPr bwMode="auto">
              <a:xfrm>
                <a:off x="2474" y="2859"/>
                <a:ext cx="962"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600" b="1" u="sng" dirty="0">
                  <a:solidFill>
                    <a:srgbClr val="000000"/>
                  </a:solidFill>
                  <a:latin typeface="Times New Roman" panose="02020603050405020304" pitchFamily="18" charset="0"/>
                </a:endParaRPr>
              </a:p>
              <a:p>
                <a:pPr algn="ctr" eaLnBrk="0" hangingPunct="0"/>
                <a:r>
                  <a:rPr lang="en-US" altLang="ar-SA" sz="1600" b="1" u="sng" dirty="0">
                    <a:solidFill>
                      <a:srgbClr val="000000"/>
                    </a:solidFill>
                    <a:latin typeface="Times New Roman" panose="02020603050405020304" pitchFamily="18" charset="0"/>
                  </a:rPr>
                  <a:t>Profits through customer satisfaction</a:t>
                </a:r>
              </a:p>
            </p:txBody>
          </p:sp>
        </p:grpSp>
        <p:sp>
          <p:nvSpPr>
            <p:cNvPr id="24" name="Text Box 30"/>
            <p:cNvSpPr txBox="1">
              <a:spLocks noChangeArrowheads="1"/>
            </p:cNvSpPr>
            <p:nvPr/>
          </p:nvSpPr>
          <p:spPr bwMode="auto">
            <a:xfrm>
              <a:off x="1300" y="3481"/>
              <a:ext cx="1489"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b="1" dirty="0">
                <a:solidFill>
                  <a:srgbClr val="C00000"/>
                </a:solidFill>
                <a:latin typeface="Times New Roman" panose="02020603050405020304" pitchFamily="18" charset="0"/>
              </a:endParaRPr>
            </a:p>
            <a:p>
              <a:pPr algn="ctr" eaLnBrk="0" hangingPunct="0"/>
              <a:r>
                <a:rPr lang="en-US" altLang="ar-SA" b="1" dirty="0">
                  <a:solidFill>
                    <a:srgbClr val="C00000"/>
                  </a:solidFill>
                  <a:latin typeface="Times New Roman" panose="02020603050405020304" pitchFamily="18" charset="0"/>
                </a:rPr>
                <a:t>The marketing concept</a:t>
              </a:r>
            </a:p>
            <a:p>
              <a:pPr algn="ctr" eaLnBrk="0" hangingPunct="0"/>
              <a:endParaRPr lang="en-US" altLang="ar-SA" b="1" dirty="0">
                <a:solidFill>
                  <a:srgbClr val="C00000"/>
                </a:solidFill>
                <a:latin typeface="Times New Roman" panose="02020603050405020304" pitchFamily="18" charset="0"/>
              </a:endParaRPr>
            </a:p>
          </p:txBody>
        </p:sp>
      </p:grpSp>
      <p:sp>
        <p:nvSpPr>
          <p:cNvPr id="31" name="Rectangle 30"/>
          <p:cNvSpPr/>
          <p:nvPr/>
        </p:nvSpPr>
        <p:spPr>
          <a:xfrm>
            <a:off x="1580723" y="308432"/>
            <a:ext cx="8262600" cy="523220"/>
          </a:xfrm>
          <a:prstGeom prst="rect">
            <a:avLst/>
          </a:prstGeom>
          <a:noFill/>
        </p:spPr>
        <p:txBody>
          <a:bodyPr wrap="square" rtlCol="0">
            <a:spAutoFit/>
          </a:bodyPr>
          <a:lstStyle/>
          <a:p>
            <a:pPr algn="ctr"/>
            <a:r>
              <a:rPr lang="en-US" altLang="ar-SA" sz="2800" b="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selling and Marketing Concepts Contrasted </a:t>
            </a:r>
          </a:p>
        </p:txBody>
      </p:sp>
      <p:sp>
        <p:nvSpPr>
          <p:cNvPr id="32" name="Rectangle 31">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FF66F9FF-4F34-A26B-0650-E71D08293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2040" y="0"/>
            <a:ext cx="2801972" cy="1030340"/>
          </a:xfrm>
          <a:prstGeom prst="rect">
            <a:avLst/>
          </a:prstGeom>
        </p:spPr>
      </p:pic>
    </p:spTree>
    <p:extLst>
      <p:ext uri="{BB962C8B-B14F-4D97-AF65-F5344CB8AC3E}">
        <p14:creationId xmlns:p14="http://schemas.microsoft.com/office/powerpoint/2010/main" val="535052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 calcmode="lin" valueType="num">
                                      <p:cBhvr>
                                        <p:cTn id="14" dur="500" fill="hold"/>
                                        <p:tgtEl>
                                          <p:spTgt spid="21"/>
                                        </p:tgtEl>
                                        <p:attrNameLst>
                                          <p:attrName>style.rotation</p:attrName>
                                        </p:attrNameLst>
                                      </p:cBhvr>
                                      <p:tavLst>
                                        <p:tav tm="0">
                                          <p:val>
                                            <p:fltVal val="360"/>
                                          </p:val>
                                        </p:tav>
                                        <p:tav tm="100000">
                                          <p:val>
                                            <p:fltVal val="0"/>
                                          </p:val>
                                        </p:tav>
                                      </p:tavLst>
                                    </p:anim>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663" y="1058285"/>
            <a:ext cx="11987561" cy="5679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3"/>
          <p:cNvSpPr txBox="1">
            <a:spLocks noChangeArrowheads="1"/>
          </p:cNvSpPr>
          <p:nvPr/>
        </p:nvSpPr>
        <p:spPr>
          <a:xfrm>
            <a:off x="122663" y="1070622"/>
            <a:ext cx="11887721" cy="5441692"/>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GB" altLang="ar-SA" sz="2300" dirty="0">
                <a:latin typeface="Times New Roman" panose="02020603050405020304" pitchFamily="18" charset="0"/>
                <a:cs typeface="+mj-cs"/>
              </a:rPr>
              <a:t>The societal marketing concept takes the marketing concept further and is increasingly becoming the concept of choice when devising a marketing strategy. </a:t>
            </a:r>
          </a:p>
          <a:p>
            <a:pPr>
              <a:lnSpc>
                <a:spcPct val="100000"/>
              </a:lnSpc>
              <a:buFont typeface="Wingdings" panose="05000000000000000000" pitchFamily="2" charset="2"/>
              <a:buChar char="§"/>
            </a:pPr>
            <a:r>
              <a:rPr lang="en-GB" altLang="ar-SA" sz="2300" dirty="0">
                <a:latin typeface="Times New Roman" panose="02020603050405020304" pitchFamily="18" charset="0"/>
                <a:cs typeface="+mj-cs"/>
              </a:rPr>
              <a:t>This concept emphasizes focusing on meeting customers’ needs to solve their problems while ensuring no harm comes to them.</a:t>
            </a:r>
          </a:p>
          <a:p>
            <a:pPr>
              <a:lnSpc>
                <a:spcPct val="100000"/>
              </a:lnSpc>
              <a:buFont typeface="Wingdings" panose="05000000000000000000" pitchFamily="2" charset="2"/>
              <a:buChar char="§"/>
            </a:pPr>
            <a:r>
              <a:rPr lang="en-GB" altLang="ar-SA" sz="2300" dirty="0">
                <a:latin typeface="Times New Roman" panose="02020603050405020304" pitchFamily="18" charset="0"/>
                <a:cs typeface="+mj-cs"/>
              </a:rPr>
              <a:t>You should also provide this solution as ethically as you can.</a:t>
            </a:r>
          </a:p>
          <a:p>
            <a:pPr>
              <a:lnSpc>
                <a:spcPct val="150000"/>
              </a:lnSpc>
              <a:buFont typeface="Wingdings" panose="05000000000000000000" pitchFamily="2" charset="2"/>
              <a:buChar char="v"/>
            </a:pPr>
            <a:r>
              <a:rPr lang="en-GB" altLang="ar-SA" sz="2300" b="1" dirty="0">
                <a:latin typeface="Times New Roman" panose="02020603050405020304" pitchFamily="18" charset="0"/>
                <a:cs typeface="+mj-cs"/>
              </a:rPr>
              <a:t>Examples of brands and products that focus on this marketing concept include:</a:t>
            </a:r>
          </a:p>
          <a:p>
            <a:pPr>
              <a:lnSpc>
                <a:spcPct val="150000"/>
              </a:lnSpc>
              <a:buFont typeface="Wingdings" panose="05000000000000000000" pitchFamily="2" charset="2"/>
              <a:buChar char="§"/>
            </a:pPr>
            <a:r>
              <a:rPr lang="en-GB" altLang="ar-SA" sz="2300" dirty="0">
                <a:latin typeface="Times New Roman" panose="02020603050405020304" pitchFamily="18" charset="0"/>
                <a:cs typeface="+mj-cs"/>
              </a:rPr>
              <a:t>Herbivore and other beauty brands use organic ingredients and claim that their products are ethically produced and do not harm the environment</a:t>
            </a:r>
          </a:p>
          <a:p>
            <a:pPr>
              <a:lnSpc>
                <a:spcPct val="150000"/>
              </a:lnSpc>
              <a:buFont typeface="Wingdings" panose="05000000000000000000" pitchFamily="2" charset="2"/>
              <a:buChar char="§"/>
            </a:pPr>
            <a:r>
              <a:rPr lang="en-GB" altLang="ar-SA" sz="2300" dirty="0">
                <a:latin typeface="Times New Roman" panose="02020603050405020304" pitchFamily="18" charset="0"/>
                <a:cs typeface="+mj-cs"/>
              </a:rPr>
              <a:t>Reformation is a clothing brand that focuses on ethically made clothing produced without harm to nature.</a:t>
            </a:r>
            <a:r>
              <a:rPr lang="en-US" altLang="ar-SA" sz="2300" dirty="0">
                <a:latin typeface="Times New Roman" panose="02020603050405020304" pitchFamily="18" charset="0"/>
                <a:cs typeface="+mj-cs"/>
              </a:rPr>
              <a:t>  </a:t>
            </a:r>
          </a:p>
        </p:txBody>
      </p:sp>
      <p:sp>
        <p:nvSpPr>
          <p:cNvPr id="11" name="Rectangle 2"/>
          <p:cNvSpPr txBox="1">
            <a:spLocks noChangeArrowheads="1"/>
          </p:cNvSpPr>
          <p:nvPr/>
        </p:nvSpPr>
        <p:spPr>
          <a:xfrm>
            <a:off x="2388270" y="308826"/>
            <a:ext cx="7053182" cy="52322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2800" dirty="0">
                <a:solidFill>
                  <a:srgbClr val="C00000"/>
                </a:solidFill>
                <a:effectLst>
                  <a:outerShdw blurRad="38100" dist="38100" dir="2700000" algn="tl">
                    <a:srgbClr val="000000">
                      <a:alpha val="43137"/>
                    </a:srgbClr>
                  </a:outerShdw>
                </a:effectLst>
              </a:rPr>
              <a:t>5- The Societal Marketing Concept </a:t>
            </a:r>
          </a:p>
        </p:txBody>
      </p:sp>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EB2C9F62-15F7-8A7D-C0EF-81B7747F9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7365" y="25228"/>
            <a:ext cx="2801972" cy="1030340"/>
          </a:xfrm>
          <a:prstGeom prst="rect">
            <a:avLst/>
          </a:prstGeom>
        </p:spPr>
      </p:pic>
    </p:spTree>
    <p:extLst>
      <p:ext uri="{BB962C8B-B14F-4D97-AF65-F5344CB8AC3E}">
        <p14:creationId xmlns:p14="http://schemas.microsoft.com/office/powerpoint/2010/main" val="1469235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heckerboard(across)">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checkerboard(across)">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checkerboard(across)">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checkerboard(across)">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checkerboard(across)">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2592" y="1077825"/>
            <a:ext cx="12029321" cy="5780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3"/>
          <p:cNvGrpSpPr>
            <a:grpSpLocks/>
          </p:cNvGrpSpPr>
          <p:nvPr/>
        </p:nvGrpSpPr>
        <p:grpSpPr bwMode="auto">
          <a:xfrm>
            <a:off x="947854" y="1443405"/>
            <a:ext cx="10426390" cy="4717898"/>
            <a:chOff x="2520" y="4140"/>
            <a:chExt cx="7020" cy="5604"/>
          </a:xfrm>
        </p:grpSpPr>
        <p:sp>
          <p:nvSpPr>
            <p:cNvPr id="11" name="AutoShape 4"/>
            <p:cNvSpPr>
              <a:spLocks noChangeArrowheads="1"/>
            </p:cNvSpPr>
            <p:nvPr/>
          </p:nvSpPr>
          <p:spPr bwMode="auto">
            <a:xfrm>
              <a:off x="3586" y="5220"/>
              <a:ext cx="4918" cy="3600"/>
            </a:xfrm>
            <a:prstGeom prst="triangle">
              <a:avLst>
                <a:gd name="adj" fmla="val 50000"/>
              </a:avLst>
            </a:prstGeom>
            <a:solidFill>
              <a:schemeClr val="accent4">
                <a:lumMod val="40000"/>
                <a:lumOff val="60000"/>
              </a:schemeClr>
            </a:solidFill>
            <a:ln w="28575">
              <a:solidFill>
                <a:srgbClr val="002060"/>
              </a:solidFill>
              <a:miter lim="800000"/>
              <a:headEnd/>
              <a:tailEnd/>
            </a:ln>
          </p:spPr>
          <p:txBody>
            <a:bodyPr/>
            <a:lstStyle/>
            <a:p>
              <a:pPr algn="ctr" eaLnBrk="0" hangingPunct="0"/>
              <a:r>
                <a:rPr lang="en-US" altLang="ar-SA" sz="2400" b="1" u="sng" dirty="0">
                  <a:solidFill>
                    <a:srgbClr val="FF0000"/>
                  </a:solidFill>
                  <a:latin typeface="Times New Roman" panose="02020603050405020304" pitchFamily="18" charset="0"/>
                </a:rPr>
                <a:t>Societal marketing concept</a:t>
              </a:r>
            </a:p>
          </p:txBody>
        </p:sp>
        <p:sp>
          <p:nvSpPr>
            <p:cNvPr id="12" name="Text Box 5"/>
            <p:cNvSpPr txBox="1">
              <a:spLocks noChangeArrowheads="1"/>
            </p:cNvSpPr>
            <p:nvPr/>
          </p:nvSpPr>
          <p:spPr bwMode="auto">
            <a:xfrm>
              <a:off x="4500" y="4140"/>
              <a:ext cx="3060" cy="144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sz="2400" b="1" u="sng" dirty="0">
                  <a:latin typeface="Times New Roman" panose="02020603050405020304" pitchFamily="18" charset="0"/>
                </a:rPr>
                <a:t>Society</a:t>
              </a:r>
            </a:p>
            <a:p>
              <a:pPr algn="ctr" eaLnBrk="0" hangingPunct="0"/>
              <a:r>
                <a:rPr lang="en-US" altLang="ar-SA" sz="2400" b="1" u="sng" dirty="0">
                  <a:latin typeface="Nazanin" pitchFamily="10" charset="0"/>
                  <a:cs typeface="Nazanin" pitchFamily="10" charset="0"/>
                </a:rPr>
                <a:t>(</a:t>
              </a:r>
              <a:r>
                <a:rPr lang="en-US" altLang="ar-SA" sz="2400" b="1" u="sng" dirty="0">
                  <a:latin typeface="Times New Roman" panose="02020603050405020304" pitchFamily="18" charset="0"/>
                </a:rPr>
                <a:t>Human welfare)</a:t>
              </a:r>
            </a:p>
          </p:txBody>
        </p:sp>
        <p:sp>
          <p:nvSpPr>
            <p:cNvPr id="13" name="Text Box 6"/>
            <p:cNvSpPr txBox="1">
              <a:spLocks noChangeArrowheads="1"/>
            </p:cNvSpPr>
            <p:nvPr/>
          </p:nvSpPr>
          <p:spPr bwMode="auto">
            <a:xfrm>
              <a:off x="7851" y="8804"/>
              <a:ext cx="1689" cy="9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en-US"/>
              </a:defPPr>
              <a:lvl1pPr algn="ctr" eaLnBrk="0" hangingPunct="0">
                <a:defRPr sz="2400" b="1" u="sng">
                  <a:latin typeface="Times New Roman" panose="02020603050405020304" pitchFamily="18" charset="0"/>
                </a:defRPr>
              </a:lvl1pPr>
            </a:lstStyle>
            <a:p>
              <a:r>
                <a:rPr lang="en-US" altLang="ar-SA" dirty="0"/>
                <a:t>Company, (Profits)</a:t>
              </a:r>
            </a:p>
          </p:txBody>
        </p:sp>
        <p:sp>
          <p:nvSpPr>
            <p:cNvPr id="14" name="Text Box 7"/>
            <p:cNvSpPr txBox="1">
              <a:spLocks noChangeArrowheads="1"/>
            </p:cNvSpPr>
            <p:nvPr/>
          </p:nvSpPr>
          <p:spPr bwMode="auto">
            <a:xfrm>
              <a:off x="2520" y="8844"/>
              <a:ext cx="2035" cy="9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defPPr>
                <a:defRPr lang="en-US"/>
              </a:defPPr>
              <a:lvl1pPr algn="ctr" eaLnBrk="0" hangingPunct="0">
                <a:defRPr sz="2400" b="1" u="sng">
                  <a:latin typeface="Times New Roman" panose="02020603050405020304" pitchFamily="18" charset="0"/>
                </a:defRPr>
              </a:lvl1pPr>
            </a:lstStyle>
            <a:p>
              <a:r>
                <a:rPr lang="en-US" altLang="ar-SA" dirty="0"/>
                <a:t>Consumers, (Want satisfaction)</a:t>
              </a:r>
            </a:p>
          </p:txBody>
        </p:sp>
      </p:grpSp>
      <p:sp>
        <p:nvSpPr>
          <p:cNvPr id="15" name="Rectangle 14"/>
          <p:cNvSpPr/>
          <p:nvPr/>
        </p:nvSpPr>
        <p:spPr>
          <a:xfrm>
            <a:off x="2032000" y="123718"/>
            <a:ext cx="7543180" cy="954107"/>
          </a:xfrm>
          <a:prstGeom prst="rect">
            <a:avLst/>
          </a:prstGeom>
          <a:noFill/>
        </p:spPr>
        <p:txBody>
          <a:bodyPr wrap="square" rtlCol="0">
            <a:spAutoFit/>
          </a:bodyPr>
          <a:lstStyle/>
          <a:p>
            <a:pPr algn="ctr"/>
            <a:r>
              <a:rPr lang="en-US" altLang="ar-SA"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Three Considerations Underlying The Societal Marketing</a:t>
            </a:r>
            <a:endParaRPr lang="ar-SA"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411EC545-201B-DC4D-4964-CB5CD5EF40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07436" y="85602"/>
            <a:ext cx="2801972" cy="1030340"/>
          </a:xfrm>
          <a:prstGeom prst="rect">
            <a:avLst/>
          </a:prstGeom>
        </p:spPr>
      </p:pic>
    </p:spTree>
    <p:extLst>
      <p:ext uri="{BB962C8B-B14F-4D97-AF65-F5344CB8AC3E}">
        <p14:creationId xmlns:p14="http://schemas.microsoft.com/office/powerpoint/2010/main" val="4013498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2592" y="1130540"/>
            <a:ext cx="12014878" cy="5727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a:spLocks noChangeArrowheads="1"/>
          </p:cNvSpPr>
          <p:nvPr/>
        </p:nvSpPr>
        <p:spPr bwMode="auto">
          <a:xfrm>
            <a:off x="256477" y="1214890"/>
            <a:ext cx="11624347" cy="4124206"/>
          </a:xfrm>
          <a:prstGeom prst="rect">
            <a:avLst/>
          </a:prstGeom>
          <a:noFill/>
          <a:ln w="9525">
            <a:noFill/>
            <a:miter lim="800000"/>
            <a:headEnd/>
            <a:tailEnd/>
          </a:ln>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spcAft>
                <a:spcPts val="1200"/>
              </a:spcAft>
              <a:buFont typeface="Arial" panose="020B0604020202020204" pitchFamily="34" charset="0"/>
              <a:buChar char="•"/>
            </a:pPr>
            <a:r>
              <a:rPr lang="en-US" altLang="ar-SA" dirty="0">
                <a:latin typeface="Times New Roman" panose="02020603050405020304" pitchFamily="18" charset="0"/>
                <a:ea typeface="+mn-ea"/>
                <a:cs typeface="Times New Roman" panose="02020603050405020304" pitchFamily="18" charset="0"/>
              </a:rPr>
              <a:t>Interrelated activities working together to get products from producers to customers</a:t>
            </a:r>
          </a:p>
          <a:p>
            <a:pPr marL="914400" lvl="1" indent="-457200">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Product/Service management</a:t>
            </a:r>
          </a:p>
          <a:p>
            <a:pPr marL="914400" lvl="1" indent="-457200">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Marketing information management</a:t>
            </a:r>
          </a:p>
          <a:p>
            <a:pPr marL="914400" lvl="1" indent="-457200">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Pricing</a:t>
            </a:r>
          </a:p>
          <a:p>
            <a:pPr marL="914400" lvl="1" indent="-457200">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Channel management</a:t>
            </a:r>
          </a:p>
          <a:p>
            <a:pPr marL="914400" lvl="1" indent="-457200">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Promotion</a:t>
            </a:r>
          </a:p>
          <a:p>
            <a:pPr marL="914400" lvl="1" indent="-457200">
              <a:spcAft>
                <a:spcPts val="1200"/>
              </a:spcAft>
              <a:buClr>
                <a:srgbClr val="FF0000"/>
              </a:buClr>
              <a:buFont typeface="+mj-lt"/>
              <a:buAutoNum type="arabicPeriod"/>
            </a:pPr>
            <a:r>
              <a:rPr lang="en-US" altLang="ar-SA" dirty="0">
                <a:latin typeface="Times New Roman" panose="02020603050405020304" pitchFamily="18" charset="0"/>
                <a:ea typeface="+mn-ea"/>
                <a:cs typeface="Times New Roman" panose="02020603050405020304" pitchFamily="18" charset="0"/>
              </a:rPr>
              <a:t>Selling</a:t>
            </a:r>
          </a:p>
          <a:p>
            <a:pPr lvl="1">
              <a:spcAft>
                <a:spcPts val="1200"/>
              </a:spcAft>
              <a:buFont typeface="Wingdings" panose="05000000000000000000" pitchFamily="2" charset="2"/>
              <a:buChar char="Ø"/>
            </a:pPr>
            <a:endParaRPr lang="en-US" altLang="ar-SA" sz="2000" dirty="0">
              <a:solidFill>
                <a:srgbClr val="000000"/>
              </a:solidFill>
            </a:endParaRPr>
          </a:p>
        </p:txBody>
      </p:sp>
      <p:sp>
        <p:nvSpPr>
          <p:cNvPr id="11" name="Rectangle 10"/>
          <p:cNvSpPr/>
          <p:nvPr/>
        </p:nvSpPr>
        <p:spPr>
          <a:xfrm>
            <a:off x="2549090" y="252413"/>
            <a:ext cx="6589987" cy="523220"/>
          </a:xfrm>
          <a:prstGeom prst="rect">
            <a:avLst/>
          </a:prstGeom>
          <a:noFill/>
        </p:spPr>
        <p:txBody>
          <a:bodyPr wrap="square" rtlCol="0">
            <a:spAutoFit/>
          </a:bodyPr>
          <a:lstStyle/>
          <a:p>
            <a:pPr algn="ctr"/>
            <a:r>
              <a:rPr lang="en-US" altLang="ar-SA"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Marketing Functions? </a:t>
            </a:r>
          </a:p>
        </p:txBody>
      </p:sp>
      <p:pic>
        <p:nvPicPr>
          <p:cNvPr id="12" name="Picture 11" descr="MarketingWheel.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68650" y="1484990"/>
            <a:ext cx="5698794" cy="5207751"/>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2" name="Graphic 21">
            <a:extLst>
              <a:ext uri="{FF2B5EF4-FFF2-40B4-BE49-F238E27FC236}">
                <a16:creationId xmlns:a16="http://schemas.microsoft.com/office/drawing/2014/main" id="{77424578-4054-EE00-0E63-BC7E0C7996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8057" y="58025"/>
            <a:ext cx="2801972" cy="1030340"/>
          </a:xfrm>
          <a:prstGeom prst="rect">
            <a:avLst/>
          </a:prstGeom>
        </p:spPr>
      </p:pic>
    </p:spTree>
    <p:extLst>
      <p:ext uri="{BB962C8B-B14F-4D97-AF65-F5344CB8AC3E}">
        <p14:creationId xmlns:p14="http://schemas.microsoft.com/office/powerpoint/2010/main" val="122576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p:tgtEl>
                                          <p:spTgt spid="9">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9">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p:tgtEl>
                                          <p:spTgt spid="9">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p:tgtEl>
                                          <p:spTgt spid="9">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p:tgtEl>
                                          <p:spTgt spid="9">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p:tgtEl>
                                          <p:spTgt spid="9">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p:tgtEl>
                                          <p:spTgt spid="9">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9">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p:tgtEl>
                                          <p:spTgt spid="9">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9">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12"/>
                                        </p:tgtEl>
                                        <p:attrNameLst>
                                          <p:attrName>style.visibility</p:attrName>
                                        </p:attrNameLst>
                                      </p:cBhvr>
                                      <p:to>
                                        <p:strVal val="visible"/>
                                      </p:to>
                                    </p:set>
                                    <p:animEffect transition="in" filter="dissolve">
                                      <p:cBhvr>
                                        <p:cTn id="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2"/>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2BC869EB-5623-4AA1-9123-4AF9DF916049}"/>
              </a:ext>
            </a:extLst>
          </p:cNvPr>
          <p:cNvSpPr/>
          <p:nvPr/>
        </p:nvSpPr>
        <p:spPr>
          <a:xfrm>
            <a:off x="82592" y="1130540"/>
            <a:ext cx="12014878" cy="5727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sp>
        <p:nvSpPr>
          <p:cNvPr id="6" name="Rectangle 5"/>
          <p:cNvSpPr/>
          <p:nvPr/>
        </p:nvSpPr>
        <p:spPr>
          <a:xfrm>
            <a:off x="323385" y="2492518"/>
            <a:ext cx="11519209" cy="1569660"/>
          </a:xfrm>
          <a:prstGeom prst="rect">
            <a:avLst/>
          </a:prstGeom>
        </p:spPr>
        <p:txBody>
          <a:bodyPr wrap="square">
            <a:spAutoFit/>
          </a:bodyPr>
          <a:lstStyle/>
          <a:p>
            <a:pPr algn="ctr"/>
            <a:r>
              <a:rPr lang="en-GB" sz="4800" u="sng" dirty="0">
                <a:solidFill>
                  <a:srgbClr val="C00000"/>
                </a:solidFill>
                <a:latin typeface="Times New Roman" panose="02020603050405020304" pitchFamily="18" charset="0"/>
                <a:cs typeface="Times New Roman" panose="02020603050405020304" pitchFamily="18" charset="0"/>
              </a:rPr>
              <a:t>We will continue in our next lecture </a:t>
            </a:r>
            <a:r>
              <a:rPr lang="en-GB" sz="4800"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Marketing Management</a:t>
            </a:r>
          </a:p>
        </p:txBody>
      </p:sp>
      <p:pic>
        <p:nvPicPr>
          <p:cNvPr id="2" name="Graphic 21">
            <a:extLst>
              <a:ext uri="{FF2B5EF4-FFF2-40B4-BE49-F238E27FC236}">
                <a16:creationId xmlns:a16="http://schemas.microsoft.com/office/drawing/2014/main" id="{A1E28F1C-FDDD-B8CE-2501-C6EEF4972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8057" y="100200"/>
            <a:ext cx="2801972" cy="1030340"/>
          </a:xfrm>
          <a:prstGeom prst="rect">
            <a:avLst/>
          </a:prstGeom>
        </p:spPr>
      </p:pic>
    </p:spTree>
    <p:extLst>
      <p:ext uri="{BB962C8B-B14F-4D97-AF65-F5344CB8AC3E}">
        <p14:creationId xmlns:p14="http://schemas.microsoft.com/office/powerpoint/2010/main" val="19820612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A5DDC77E-68CD-4CA3-97F9-BACBFAF886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Picture 1"/>
          <p:cNvPicPr>
            <a:picLocks noChangeAspect="1"/>
          </p:cNvPicPr>
          <p:nvPr/>
        </p:nvPicPr>
        <p:blipFill>
          <a:blip r:embed="rId2"/>
          <a:stretch>
            <a:fillRect/>
          </a:stretch>
        </p:blipFill>
        <p:spPr>
          <a:xfrm>
            <a:off x="8758866" y="1722726"/>
            <a:ext cx="2760600" cy="3512600"/>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sp>
        <p:nvSpPr>
          <p:cNvPr id="8" name="Rectangle 7"/>
          <p:cNvSpPr/>
          <p:nvPr/>
        </p:nvSpPr>
        <p:spPr>
          <a:xfrm>
            <a:off x="548939" y="1763159"/>
            <a:ext cx="7790977" cy="2585323"/>
          </a:xfrm>
          <a:prstGeom prst="rect">
            <a:avLst/>
          </a:prstGeom>
        </p:spPr>
        <p:txBody>
          <a:bodyPr wrap="square">
            <a:spAutoFit/>
          </a:bodyPr>
          <a:lstStyle/>
          <a:p>
            <a:pPr marL="285750" indent="-285750">
              <a:lnSpc>
                <a:spcPct val="150000"/>
              </a:lnSpc>
              <a:buFont typeface="Wingdings" panose="05000000000000000000" pitchFamily="2" charset="2"/>
              <a:buChar char="§"/>
            </a:pPr>
            <a:r>
              <a:rPr lang="en-GB" dirty="0">
                <a:hlinkClick r:id="rId3"/>
              </a:rPr>
              <a:t>7 SMART Marketing Goals with Benefits (2024) | Indeed.com Australia</a:t>
            </a:r>
            <a:endParaRPr lang="en-GB" dirty="0"/>
          </a:p>
          <a:p>
            <a:pPr marL="285750" indent="-285750">
              <a:lnSpc>
                <a:spcPct val="150000"/>
              </a:lnSpc>
              <a:buFont typeface="Wingdings" panose="05000000000000000000" pitchFamily="2" charset="2"/>
              <a:buChar char="§"/>
            </a:pPr>
            <a:r>
              <a:rPr lang="en-GB" dirty="0">
                <a:hlinkClick r:id="rId4"/>
              </a:rPr>
              <a:t>Marketing Management Process: A 5-Step Guide | Marketing91</a:t>
            </a:r>
            <a:endParaRPr lang="en-GB" dirty="0"/>
          </a:p>
          <a:p>
            <a:pPr marL="285750" indent="-285750">
              <a:lnSpc>
                <a:spcPct val="150000"/>
              </a:lnSpc>
              <a:buFont typeface="Wingdings" panose="05000000000000000000" pitchFamily="2" charset="2"/>
              <a:buChar char="§"/>
            </a:pPr>
            <a:r>
              <a:rPr lang="en-GB" dirty="0">
                <a:hlinkClick r:id="rId5"/>
              </a:rPr>
              <a:t>Production Concept in Marketing Management. | by Digital Vinay | Medium</a:t>
            </a:r>
            <a:endParaRPr lang="en-GB" dirty="0"/>
          </a:p>
          <a:p>
            <a:pPr marL="285750" indent="-285750">
              <a:lnSpc>
                <a:spcPct val="150000"/>
              </a:lnSpc>
              <a:buFont typeface="Wingdings" panose="05000000000000000000" pitchFamily="2" charset="2"/>
              <a:buChar char="§"/>
            </a:pPr>
            <a:r>
              <a:rPr lang="fr-FR" dirty="0">
                <a:hlinkClick r:id="rId6"/>
              </a:rPr>
              <a:t>Product Concept: </a:t>
            </a:r>
            <a:r>
              <a:rPr lang="fr-FR" dirty="0" err="1">
                <a:hlinkClick r:id="rId6"/>
              </a:rPr>
              <a:t>Definition</a:t>
            </a:r>
            <a:r>
              <a:rPr lang="fr-FR" dirty="0">
                <a:hlinkClick r:id="rId6"/>
              </a:rPr>
              <a:t>, Types, </a:t>
            </a:r>
            <a:r>
              <a:rPr lang="fr-FR" dirty="0" err="1">
                <a:hlinkClick r:id="rId6"/>
              </a:rPr>
              <a:t>Examples</a:t>
            </a:r>
            <a:r>
              <a:rPr lang="fr-FR" dirty="0">
                <a:hlinkClick r:id="rId6"/>
              </a:rPr>
              <a:t> – </a:t>
            </a:r>
            <a:r>
              <a:rPr lang="fr-FR" dirty="0" err="1">
                <a:hlinkClick r:id="rId6"/>
              </a:rPr>
              <a:t>Qualtrics</a:t>
            </a:r>
            <a:endParaRPr lang="fr-FR" dirty="0"/>
          </a:p>
          <a:p>
            <a:pPr marL="285750" indent="-285750">
              <a:lnSpc>
                <a:spcPct val="150000"/>
              </a:lnSpc>
              <a:buFont typeface="Wingdings" panose="05000000000000000000" pitchFamily="2" charset="2"/>
              <a:buChar char="§"/>
            </a:pPr>
            <a:r>
              <a:rPr lang="en-GB" dirty="0">
                <a:hlinkClick r:id="rId7"/>
              </a:rPr>
              <a:t>Marketing 101 - The Five Marketing Concepts - Rock Content</a:t>
            </a:r>
            <a:endParaRPr lang="en-GB" dirty="0"/>
          </a:p>
          <a:p>
            <a:pPr marL="285750" indent="-285750">
              <a:lnSpc>
                <a:spcPct val="150000"/>
              </a:lnSpc>
              <a:buFont typeface="Wingdings" panose="05000000000000000000" pitchFamily="2" charset="2"/>
              <a:buChar char="§"/>
            </a:pPr>
            <a:endParaRPr lang="en-GB" dirty="0"/>
          </a:p>
        </p:txBody>
      </p:sp>
      <p:sp>
        <p:nvSpPr>
          <p:cNvPr id="9" name="Rectangle 8">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1</a:t>
            </a:r>
          </a:p>
        </p:txBody>
      </p:sp>
      <p:pic>
        <p:nvPicPr>
          <p:cNvPr id="4" name="Graphic 21">
            <a:extLst>
              <a:ext uri="{FF2B5EF4-FFF2-40B4-BE49-F238E27FC236}">
                <a16:creationId xmlns:a16="http://schemas.microsoft.com/office/drawing/2014/main" id="{82D32166-BEFC-4F49-3392-E34C4022A3F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1739" y="30311"/>
            <a:ext cx="2801972" cy="1030340"/>
          </a:xfrm>
          <a:prstGeom prst="rect">
            <a:avLst/>
          </a:prstGeom>
        </p:spPr>
      </p:pic>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3025" y="744129"/>
            <a:ext cx="10080608" cy="572431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C1B36B1E-237A-4556-9409-FCE5302E0803}"/>
              </a:ext>
            </a:extLst>
          </p:cNvPr>
          <p:cNvSpPr txBox="1"/>
          <p:nvPr/>
        </p:nvSpPr>
        <p:spPr>
          <a:xfrm rot="19575578">
            <a:off x="1793773" y="1519011"/>
            <a:ext cx="4524565" cy="584775"/>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Thanks for listening.</a:t>
            </a:r>
          </a:p>
        </p:txBody>
      </p:sp>
      <p:sp>
        <p:nvSpPr>
          <p:cNvPr id="3" name="Rectangle 2"/>
          <p:cNvSpPr/>
          <p:nvPr/>
        </p:nvSpPr>
        <p:spPr>
          <a:xfrm rot="19545903">
            <a:off x="2183462" y="1733370"/>
            <a:ext cx="6503670" cy="2610998"/>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Dr. Ayman Hassan</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8|0.8|0.3|0.3|0.8|0.4"/>
</p:tagLst>
</file>

<file path=ppt/tags/tag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E7C6E33-FF0B-44B3-97BC-0DB89798BB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49100919-8a76-4266-be0c-7dc583902cb4"/>
    <ds:schemaRef ds:uri="d13aca44-ef33-4cf4-9980-7f0b00e6eeb9"/>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1394</TotalTime>
  <Words>2815</Words>
  <Application>Microsoft Office PowerPoint</Application>
  <PresentationFormat>شاشة عريضة</PresentationFormat>
  <Paragraphs>390</Paragraphs>
  <Slides>46</Slides>
  <Notes>7</Notes>
  <HiddenSlides>0</HiddenSlides>
  <MMClips>0</MMClips>
  <ScaleCrop>false</ScaleCrop>
  <HeadingPairs>
    <vt:vector size="6" baseType="variant">
      <vt:variant>
        <vt:lpstr>الخطوط المستخدمة</vt:lpstr>
      </vt:variant>
      <vt:variant>
        <vt:i4>14</vt:i4>
      </vt:variant>
      <vt:variant>
        <vt:lpstr>نسق</vt:lpstr>
      </vt:variant>
      <vt:variant>
        <vt:i4>1</vt:i4>
      </vt:variant>
      <vt:variant>
        <vt:lpstr>عناوين الشرائح</vt:lpstr>
      </vt:variant>
      <vt:variant>
        <vt:i4>46</vt:i4>
      </vt:variant>
    </vt:vector>
  </HeadingPairs>
  <TitlesOfParts>
    <vt:vector size="61" baseType="lpstr">
      <vt:lpstr>Alexandria</vt:lpstr>
      <vt:lpstr>Arial</vt:lpstr>
      <vt:lpstr>benton-sans</vt:lpstr>
      <vt:lpstr>Calibri</vt:lpstr>
      <vt:lpstr>Calibri Light</vt:lpstr>
      <vt:lpstr>Courier New</vt:lpstr>
      <vt:lpstr>Indeed Sans</vt:lpstr>
      <vt:lpstr>Modern No. 20</vt:lpstr>
      <vt:lpstr>Monotype Corsiva</vt:lpstr>
      <vt:lpstr>Nazanin</vt:lpstr>
      <vt:lpstr>Roboto Light</vt:lpstr>
      <vt:lpstr>Times New Roman</vt:lpstr>
      <vt:lpstr>Vladimir Script</vt:lpstr>
      <vt:lpstr>Wingdings</vt:lpstr>
      <vt:lpstr>Office Theme</vt:lpstr>
      <vt:lpstr>عرض تقديمي في PowerPoint</vt:lpstr>
      <vt:lpstr>عرض تقديمي في PowerPoint</vt:lpstr>
      <vt:lpstr>Learning Outcomes</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463</cp:revision>
  <dcterms:created xsi:type="dcterms:W3CDTF">2023-04-29T09:08:00Z</dcterms:created>
  <dcterms:modified xsi:type="dcterms:W3CDTF">2024-09-29T18:42:50Z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