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1.xml" ContentType="application/vnd.openxmlformats-officedocument.presentationml.tags+xml"/>
  <Override PartName="/ppt/notesSlides/notesSlide18.xml" ContentType="application/vnd.openxmlformats-officedocument.presentationml.notesSlide+xml"/>
  <Override PartName="/ppt/tags/tag12.xml" ContentType="application/vnd.openxmlformats-officedocument.presentationml.tags+xml"/>
  <Override PartName="/ppt/notesSlides/notesSlide19.xml" ContentType="application/vnd.openxmlformats-officedocument.presentationml.notesSlide+xml"/>
  <Override PartName="/ppt/tags/tag13.xml" ContentType="application/vnd.openxmlformats-officedocument.presentationml.tags+xml"/>
  <Override PartName="/ppt/notesSlides/notesSlide20.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15.xml" ContentType="application/vnd.openxmlformats-officedocument.presentationml.tags+xml"/>
  <Override PartName="/ppt/notesSlides/notesSlide22.xml" ContentType="application/vnd.openxmlformats-officedocument.presentationml.notesSlide+xml"/>
  <Override PartName="/ppt/tags/tag16.xml" ContentType="application/vnd.openxmlformats-officedocument.presentationml.tags+xml"/>
  <Override PartName="/ppt/notesSlides/notesSlide23.xml" ContentType="application/vnd.openxmlformats-officedocument.presentationml.notesSlide+xml"/>
  <Override PartName="/ppt/tags/tag17.xml" ContentType="application/vnd.openxmlformats-officedocument.presentationml.tags+xml"/>
  <Override PartName="/ppt/notesSlides/notesSlide24.xml" ContentType="application/vnd.openxmlformats-officedocument.presentationml.notesSlide+xml"/>
  <Override PartName="/ppt/tags/tag18.xml" ContentType="application/vnd.openxmlformats-officedocument.presentationml.tags+xml"/>
  <Override PartName="/ppt/notesSlides/notesSlide2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20.xml" ContentType="application/vnd.openxmlformats-officedocument.presentationml.tags+xml"/>
  <Override PartName="/ppt/notesSlides/notesSlide27.xml" ContentType="application/vnd.openxmlformats-officedocument.presentationml.notesSlide+xml"/>
  <Override PartName="/ppt/tags/tag21.xml" ContentType="application/vnd.openxmlformats-officedocument.presentationml.tags+xml"/>
  <Override PartName="/ppt/notesSlides/notesSlide28.xml" ContentType="application/vnd.openxmlformats-officedocument.presentationml.notesSlide+xml"/>
  <Override PartName="/ppt/tags/tag22.xml" ContentType="application/vnd.openxmlformats-officedocument.presentationml.tags+xml"/>
  <Override PartName="/ppt/notesSlides/notesSlide29.xml" ContentType="application/vnd.openxmlformats-officedocument.presentationml.notesSlide+xml"/>
  <Override PartName="/ppt/tags/tag23.xml" ContentType="application/vnd.openxmlformats-officedocument.presentationml.tags+xml"/>
  <Override PartName="/ppt/notesSlides/notesSlide3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25.xml" ContentType="application/vnd.openxmlformats-officedocument.presentationml.tags+xml"/>
  <Override PartName="/ppt/notesSlides/notesSlide33.xml" ContentType="application/vnd.openxmlformats-officedocument.presentationml.notesSlide+xml"/>
  <Override PartName="/ppt/tags/tag26.xml" ContentType="application/vnd.openxmlformats-officedocument.presentationml.tags+xml"/>
  <Override PartName="/ppt/notesSlides/notesSlide34.xml" ContentType="application/vnd.openxmlformats-officedocument.presentationml.notesSlide+xml"/>
  <Override PartName="/ppt/tags/tag27.xml" ContentType="application/vnd.openxmlformats-officedocument.presentationml.tags+xml"/>
  <Override PartName="/ppt/notesSlides/notesSlide35.xml" ContentType="application/vnd.openxmlformats-officedocument.presentationml.notesSlide+xml"/>
  <Override PartName="/ppt/tags/tag28.xml" ContentType="application/vnd.openxmlformats-officedocument.presentationml.tags+xml"/>
  <Override PartName="/ppt/notesSlides/notesSlide36.xml" ContentType="application/vnd.openxmlformats-officedocument.presentationml.notesSlide+xml"/>
  <Override PartName="/ppt/tags/tag29.xml" ContentType="application/vnd.openxmlformats-officedocument.presentationml.tags+xml"/>
  <Override PartName="/ppt/notesSlides/notesSlide37.xml" ContentType="application/vnd.openxmlformats-officedocument.presentationml.notesSlide+xml"/>
  <Override PartName="/ppt/tags/tag30.xml" ContentType="application/vnd.openxmlformats-officedocument.presentationml.tags+xml"/>
  <Override PartName="/ppt/notesSlides/notesSlide38.xml" ContentType="application/vnd.openxmlformats-officedocument.presentationml.notesSlide+xml"/>
  <Override PartName="/ppt/tags/tag31.xml" ContentType="application/vnd.openxmlformats-officedocument.presentationml.tags+xml"/>
  <Override PartName="/ppt/notesSlides/notesSlide39.xml" ContentType="application/vnd.openxmlformats-officedocument.presentationml.notesSlide+xml"/>
  <Override PartName="/ppt/tags/tag32.xml" ContentType="application/vnd.openxmlformats-officedocument.presentationml.tags+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82" r:id="rId3"/>
    <p:sldId id="510" r:id="rId4"/>
    <p:sldId id="259" r:id="rId5"/>
    <p:sldId id="531" r:id="rId6"/>
    <p:sldId id="532" r:id="rId7"/>
    <p:sldId id="536" r:id="rId8"/>
    <p:sldId id="576" r:id="rId9"/>
    <p:sldId id="537" r:id="rId10"/>
    <p:sldId id="538" r:id="rId11"/>
    <p:sldId id="539" r:id="rId12"/>
    <p:sldId id="450" r:id="rId13"/>
    <p:sldId id="533" r:id="rId14"/>
    <p:sldId id="489" r:id="rId15"/>
    <p:sldId id="540" r:id="rId16"/>
    <p:sldId id="542" r:id="rId17"/>
    <p:sldId id="544" r:id="rId18"/>
    <p:sldId id="534" r:id="rId19"/>
    <p:sldId id="552" r:id="rId20"/>
    <p:sldId id="545" r:id="rId21"/>
    <p:sldId id="546" r:id="rId22"/>
    <p:sldId id="547" r:id="rId23"/>
    <p:sldId id="550" r:id="rId24"/>
    <p:sldId id="551" r:id="rId25"/>
    <p:sldId id="563" r:id="rId26"/>
    <p:sldId id="577" r:id="rId27"/>
    <p:sldId id="554" r:id="rId28"/>
    <p:sldId id="564" r:id="rId29"/>
    <p:sldId id="567" r:id="rId30"/>
    <p:sldId id="565" r:id="rId31"/>
    <p:sldId id="568" r:id="rId32"/>
    <p:sldId id="566" r:id="rId33"/>
    <p:sldId id="571" r:id="rId34"/>
    <p:sldId id="570" r:id="rId35"/>
    <p:sldId id="553" r:id="rId36"/>
    <p:sldId id="562" r:id="rId37"/>
    <p:sldId id="555" r:id="rId38"/>
    <p:sldId id="556" r:id="rId39"/>
    <p:sldId id="574" r:id="rId40"/>
    <p:sldId id="572" r:id="rId41"/>
    <p:sldId id="573" r:id="rId42"/>
    <p:sldId id="575" r:id="rId43"/>
    <p:sldId id="27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xmlns=""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896" autoAdjust="0"/>
    <p:restoredTop sz="66183" autoAdjust="0"/>
  </p:normalViewPr>
  <p:slideViewPr>
    <p:cSldViewPr snapToGrid="0">
      <p:cViewPr varScale="1">
        <p:scale>
          <a:sx n="47" d="100"/>
          <a:sy n="47" d="100"/>
        </p:scale>
        <p:origin x="-660" y="-1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09/03/2023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1674843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349015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544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228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4607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7</a:t>
            </a:fld>
            <a:endParaRPr lang="x-none"/>
          </a:p>
        </p:txBody>
      </p:sp>
    </p:spTree>
    <p:extLst>
      <p:ext uri="{BB962C8B-B14F-4D97-AF65-F5344CB8AC3E}">
        <p14:creationId xmlns:p14="http://schemas.microsoft.com/office/powerpoint/2010/main" val="467774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8272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06746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2021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13</a:t>
            </a:fld>
            <a:endParaRPr lang="x-none"/>
          </a:p>
        </p:txBody>
      </p:sp>
    </p:spTree>
    <p:extLst>
      <p:ext uri="{BB962C8B-B14F-4D97-AF65-F5344CB8AC3E}">
        <p14:creationId xmlns:p14="http://schemas.microsoft.com/office/powerpoint/2010/main" val="516628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89675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7150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7267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18</a:t>
            </a:fld>
            <a:endParaRPr lang="x-none"/>
          </a:p>
        </p:txBody>
      </p:sp>
    </p:spTree>
    <p:extLst>
      <p:ext uri="{BB962C8B-B14F-4D97-AF65-F5344CB8AC3E}">
        <p14:creationId xmlns:p14="http://schemas.microsoft.com/office/powerpoint/2010/main" val="3831331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9794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2464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0486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5633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58470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0322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6020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8960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6177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98351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72552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91958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6656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60656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34706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29792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76009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1884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0114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8345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247941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5207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42577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42</a:t>
            </a:fld>
            <a:endParaRPr lang="x-none"/>
          </a:p>
        </p:txBody>
      </p:sp>
    </p:spTree>
    <p:extLst>
      <p:ext uri="{BB962C8B-B14F-4D97-AF65-F5344CB8AC3E}">
        <p14:creationId xmlns:p14="http://schemas.microsoft.com/office/powerpoint/2010/main" val="221708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4.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5.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7"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7.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8.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9.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10.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11" Type="http://schemas.openxmlformats.org/officeDocument/2006/relationships/image" Target="../media/image22.svg"/><Relationship Id="rId5" Type="http://schemas.openxmlformats.org/officeDocument/2006/relationships/image" Target="../media/image8.png"/><Relationship Id="rId10" Type="http://schemas.openxmlformats.org/officeDocument/2006/relationships/image" Target="../media/image19.png"/><Relationship Id="rId4" Type="http://schemas.openxmlformats.org/officeDocument/2006/relationships/image" Target="../media/image7.emf"/><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12.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6.svg"/><Relationship Id="rId4" Type="http://schemas.openxmlformats.org/officeDocument/2006/relationships/image" Target="../media/image7.emf"/><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13.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8" Type="http://schemas.openxmlformats.org/officeDocument/2006/relationships/image" Target="../media/image29.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image" Target="../media/image32.emf"/><Relationship Id="rId5" Type="http://schemas.openxmlformats.org/officeDocument/2006/relationships/image" Target="../media/image9.emf"/><Relationship Id="rId10" Type="http://schemas.openxmlformats.org/officeDocument/2006/relationships/image" Target="../media/image31.emf"/><Relationship Id="rId4" Type="http://schemas.openxmlformats.org/officeDocument/2006/relationships/image" Target="../media/image8.png"/><Relationship Id="rId9" Type="http://schemas.openxmlformats.org/officeDocument/2006/relationships/image" Target="../media/image30.emf"/></Relationships>
</file>

<file path=ppt/slides/_rels/slide20.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18.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38.svg"/><Relationship Id="rId4" Type="http://schemas.openxmlformats.org/officeDocument/2006/relationships/image" Target="../media/image7.emf"/><Relationship Id="rId9" Type="http://schemas.openxmlformats.org/officeDocument/2006/relationships/image" Target="../media/image33.png"/></Relationships>
</file>

<file path=ppt/slides/_rels/slide2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19.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0.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40.svg"/><Relationship Id="rId4" Type="http://schemas.openxmlformats.org/officeDocument/2006/relationships/image" Target="../media/image7.emf"/><Relationship Id="rId9" Type="http://schemas.openxmlformats.org/officeDocument/2006/relationships/image" Target="../media/image34.png"/></Relationships>
</file>

<file path=ppt/slides/_rels/slide23.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1.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42.svg"/><Relationship Id="rId4" Type="http://schemas.openxmlformats.org/officeDocument/2006/relationships/image" Target="../media/image7.emf"/><Relationship Id="rId9" Type="http://schemas.openxmlformats.org/officeDocument/2006/relationships/image" Target="../media/image35.png"/></Relationships>
</file>

<file path=ppt/slides/_rels/slide24.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2.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 Id="rId9" Type="http://schemas.openxmlformats.org/officeDocument/2006/relationships/image" Target="../media/image36.png"/></Relationships>
</file>

<file path=ppt/slides/_rels/slide25.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3.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37.png"/><Relationship Id="rId4" Type="http://schemas.openxmlformats.org/officeDocument/2006/relationships/image" Target="../media/image7.emf"/><Relationship Id="rId9" Type="http://schemas.openxmlformats.org/officeDocument/2006/relationships/image" Target="../media/image36.png"/></Relationships>
</file>

<file path=ppt/slides/_rels/slide2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4.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37.png"/><Relationship Id="rId4" Type="http://schemas.openxmlformats.org/officeDocument/2006/relationships/image" Target="../media/image7.emf"/><Relationship Id="rId9" Type="http://schemas.openxmlformats.org/officeDocument/2006/relationships/image" Target="../media/image36.png"/></Relationships>
</file>

<file path=ppt/slides/_rels/slide27.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5.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18.svg"/><Relationship Id="rId4" Type="http://schemas.openxmlformats.org/officeDocument/2006/relationships/image" Target="../media/image7.emf"/><Relationship Id="rId9" Type="http://schemas.openxmlformats.org/officeDocument/2006/relationships/image" Target="../media/image16.png"/></Relationships>
</file>

<file path=ppt/slides/_rels/slide2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6.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7.emf"/><Relationship Id="rId9" Type="http://schemas.openxmlformats.org/officeDocument/2006/relationships/image" Target="../media/image19.png"/></Relationships>
</file>

<file path=ppt/slides/_rels/slide29.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7.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7.emf"/><Relationship Id="rId9" Type="http://schemas.openxmlformats.org/officeDocument/2006/relationships/image" Target="../media/image19.png"/></Relationships>
</file>

<file path=ppt/slides/_rels/slide30.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8.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6.svg"/><Relationship Id="rId4" Type="http://schemas.openxmlformats.org/officeDocument/2006/relationships/image" Target="../media/image7.emf"/><Relationship Id="rId9" Type="http://schemas.openxmlformats.org/officeDocument/2006/relationships/image" Target="../media/image22.png"/></Relationships>
</file>

<file path=ppt/slides/_rels/slide3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29.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6.svg"/><Relationship Id="rId4" Type="http://schemas.openxmlformats.org/officeDocument/2006/relationships/image" Target="../media/image7.emf"/><Relationship Id="rId9" Type="http://schemas.openxmlformats.org/officeDocument/2006/relationships/image" Target="../media/image22.png"/></Relationships>
</file>

<file path=ppt/slides/_rels/slide32.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0.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38.svg"/><Relationship Id="rId4" Type="http://schemas.openxmlformats.org/officeDocument/2006/relationships/image" Target="../media/image7.emf"/><Relationship Id="rId9" Type="http://schemas.openxmlformats.org/officeDocument/2006/relationships/image" Target="../media/image33.png"/></Relationships>
</file>

<file path=ppt/slides/_rels/slide33.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1.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38.svg"/><Relationship Id="rId4" Type="http://schemas.openxmlformats.org/officeDocument/2006/relationships/image" Target="../media/image7.emf"/><Relationship Id="rId9" Type="http://schemas.openxmlformats.org/officeDocument/2006/relationships/image" Target="../media/image33.png"/></Relationships>
</file>

<file path=ppt/slides/_rels/slide3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3.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2.svg"/><Relationship Id="rId4" Type="http://schemas.openxmlformats.org/officeDocument/2006/relationships/image" Target="../media/image7.emf"/><Relationship Id="rId9" Type="http://schemas.openxmlformats.org/officeDocument/2006/relationships/image" Target="../media/image19.png"/></Relationships>
</file>

<file path=ppt/slides/_rels/slide3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4.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6.svg"/><Relationship Id="rId4" Type="http://schemas.openxmlformats.org/officeDocument/2006/relationships/image" Target="../media/image7.emf"/><Relationship Id="rId9" Type="http://schemas.openxmlformats.org/officeDocument/2006/relationships/image" Target="../media/image22.png"/></Relationships>
</file>

<file path=ppt/slides/_rels/slide37.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5.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26.svg"/><Relationship Id="rId4" Type="http://schemas.openxmlformats.org/officeDocument/2006/relationships/image" Target="../media/image7.emf"/><Relationship Id="rId9" Type="http://schemas.openxmlformats.org/officeDocument/2006/relationships/image" Target="../media/image22.png"/></Relationships>
</file>

<file path=ppt/slides/_rels/slide38.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6.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png"/><Relationship Id="rId10" Type="http://schemas.openxmlformats.org/officeDocument/2006/relationships/image" Target="../media/image38.svg"/><Relationship Id="rId4" Type="http://schemas.openxmlformats.org/officeDocument/2006/relationships/image" Target="../media/image7.emf"/><Relationship Id="rId9" Type="http://schemas.openxmlformats.org/officeDocument/2006/relationships/image" Target="../media/image33.png"/></Relationships>
</file>

<file path=ppt/slides/_rels/slide39.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7.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8.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notesSlide" Target="../notesSlides/notesSlide39.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40.xml"/><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4.sv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31039" y="-144407"/>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4"/>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6"/>
          <a:stretch>
            <a:fillRect/>
          </a:stretch>
        </p:blipFill>
        <p:spPr>
          <a:xfrm>
            <a:off x="56389" y="4135117"/>
            <a:ext cx="7651717" cy="2722883"/>
          </a:xfrm>
          <a:prstGeom prst="rect">
            <a:avLst/>
          </a:prstGeom>
        </p:spPr>
      </p:pic>
      <p:pic>
        <p:nvPicPr>
          <p:cNvPr id="13" name="Picture 12"/>
          <p:cNvPicPr>
            <a:picLocks noChangeAspect="1"/>
          </p:cNvPicPr>
          <p:nvPr/>
        </p:nvPicPr>
        <p:blipFill>
          <a:blip r:embed="rId7"/>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xmlns=""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6</a:t>
            </a: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xmlns="" id="{636FBC6D-41E5-4EE0-AF9A-2BA091B997CE}"/>
              </a:ext>
            </a:extLst>
          </p:cNvPr>
          <p:cNvSpPr/>
          <p:nvPr/>
        </p:nvSpPr>
        <p:spPr>
          <a:xfrm>
            <a:off x="5676900" y="859536"/>
            <a:ext cx="6565900" cy="1985264"/>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xmlns="" id="{D2C9C183-5AA9-45B1-BB31-18E0A9E401AF}"/>
              </a:ext>
            </a:extLst>
          </p:cNvPr>
          <p:cNvSpPr/>
          <p:nvPr/>
        </p:nvSpPr>
        <p:spPr>
          <a:xfrm>
            <a:off x="5676900" y="4470400"/>
            <a:ext cx="6565900" cy="1784096"/>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xmlns="" id="{C32619D1-4F4F-4AB7-AC77-8B471C6588FE}"/>
              </a:ext>
            </a:extLst>
          </p:cNvPr>
          <p:cNvSpPr/>
          <p:nvPr/>
        </p:nvSpPr>
        <p:spPr>
          <a:xfrm>
            <a:off x="2428240" y="2522030"/>
            <a:ext cx="9814560" cy="3732466"/>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a:t>
            </a:r>
            <a:r>
              <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6</a:t>
            </a:r>
            <a:endPar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Categories of nonverbal messages and business Etiquette</a:t>
            </a:r>
            <a:r>
              <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 </a:t>
            </a: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in the online communication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xmlns=""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229486" y="457200"/>
            <a:ext cx="2647224" cy="2196980"/>
          </a:xfrm>
          <a:prstGeom prst="rect">
            <a:avLst/>
          </a:prstGeom>
        </p:spPr>
      </p:pic>
      <p:sp>
        <p:nvSpPr>
          <p:cNvPr id="9" name="Flowchart: Alternate Process 8">
            <a:extLst>
              <a:ext uri="{FF2B5EF4-FFF2-40B4-BE49-F238E27FC236}">
                <a16:creationId xmlns:a16="http://schemas.microsoft.com/office/drawing/2014/main" xmlns=""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xmlns=""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796205" y="40944"/>
            <a:ext cx="9723456" cy="1393376"/>
          </a:xfrm>
          <a:prstGeom prst="rect">
            <a:avLst/>
          </a:prstGeom>
        </p:spPr>
      </p:pic>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6</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5" name="Rectangle 14">
            <a:extLst>
              <a:ext uri="{FF2B5EF4-FFF2-40B4-BE49-F238E27FC236}">
                <a16:creationId xmlns:a16="http://schemas.microsoft.com/office/drawing/2014/main" xmlns="" id="{44EA4563-FC1E-234E-547D-11C3DB3B9748}"/>
              </a:ext>
            </a:extLst>
          </p:cNvPr>
          <p:cNvSpPr/>
          <p:nvPr/>
        </p:nvSpPr>
        <p:spPr bwMode="auto">
          <a:xfrm>
            <a:off x="2158113" y="52391"/>
            <a:ext cx="9640329" cy="1237679"/>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Test your knowledge for the previous lecture </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6" name="TextBox 5">
            <a:extLst>
              <a:ext uri="{FF2B5EF4-FFF2-40B4-BE49-F238E27FC236}">
                <a16:creationId xmlns:a16="http://schemas.microsoft.com/office/drawing/2014/main" xmlns="" id="{304E5903-7AC2-3B39-1AA8-EE47ECB97DC1}"/>
              </a:ext>
            </a:extLst>
          </p:cNvPr>
          <p:cNvSpPr txBox="1"/>
          <p:nvPr/>
        </p:nvSpPr>
        <p:spPr>
          <a:xfrm>
            <a:off x="1299411" y="1732547"/>
            <a:ext cx="9902229" cy="4087273"/>
          </a:xfrm>
          <a:prstGeom prst="rect">
            <a:avLst/>
          </a:prstGeom>
          <a:noFill/>
        </p:spPr>
        <p:txBody>
          <a:bodyPr wrap="square" rtlCol="0">
            <a:spAutoFit/>
          </a:bodyPr>
          <a:lstStyle/>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improve your listening skills </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Who are the effective listeners.</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about the listening process.</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the listening process barriers. </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Improving nonverbal communication</a:t>
            </a: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nonverbal signals </a:t>
            </a:r>
            <a:endParaRPr kumimoji="0" lang="ar-EG"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Develop your presentation skills.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21709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745" y="-313764"/>
            <a:ext cx="9533101" cy="1953688"/>
          </a:xfrm>
          <a:prstGeom prst="rect">
            <a:avLst/>
          </a:prstGeom>
        </p:spPr>
      </p:pic>
      <p:sp>
        <p:nvSpPr>
          <p:cNvPr id="7" name="TextBox 6"/>
          <p:cNvSpPr txBox="1"/>
          <p:nvPr/>
        </p:nvSpPr>
        <p:spPr>
          <a:xfrm>
            <a:off x="2658899" y="399075"/>
            <a:ext cx="5569063" cy="584775"/>
          </a:xfrm>
          <a:prstGeom prst="rect">
            <a:avLst/>
          </a:prstGeom>
          <a:noFill/>
        </p:spPr>
        <p:txBody>
          <a:bodyPr wrap="squar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Lecture 6</a:t>
            </a:r>
          </a:p>
        </p:txBody>
      </p:sp>
      <p:pic>
        <p:nvPicPr>
          <p:cNvPr id="12" name="Graphic 11" descr="Presentation with checklist with solid fill">
            <a:extLst>
              <a:ext uri="{FF2B5EF4-FFF2-40B4-BE49-F238E27FC236}">
                <a16:creationId xmlns:a16="http://schemas.microsoft.com/office/drawing/2014/main" xmlns="" id="{BADD79E2-DC19-D139-7198-31EABC5BFEF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8605960" y="1783456"/>
            <a:ext cx="3367820" cy="3367820"/>
          </a:xfrm>
          <a:prstGeom prst="rect">
            <a:avLst/>
          </a:prstGeom>
        </p:spPr>
      </p:pic>
      <p:sp>
        <p:nvSpPr>
          <p:cNvPr id="10" name="Content Placeholder 2">
            <a:extLst>
              <a:ext uri="{FF2B5EF4-FFF2-40B4-BE49-F238E27FC236}">
                <a16:creationId xmlns:a16="http://schemas.microsoft.com/office/drawing/2014/main" xmlns="" id="{78ECE995-CFA5-7E11-E4B7-6158CE741D50}"/>
              </a:ext>
            </a:extLst>
          </p:cNvPr>
          <p:cNvSpPr txBox="1">
            <a:spLocks/>
          </p:cNvSpPr>
          <p:nvPr/>
        </p:nvSpPr>
        <p:spPr bwMode="auto">
          <a:xfrm>
            <a:off x="575533" y="1706724"/>
            <a:ext cx="9004313" cy="446631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Categories of Nonverbal Communication</a:t>
            </a:r>
          </a:p>
          <a:p>
            <a:pPr marR="0" lvl="0" algn="l" defTabSz="914400" rtl="0" eaLnBrk="0" fontAlgn="base" latinLnBrk="0" hangingPunct="0">
              <a:spcBef>
                <a:spcPct val="20000"/>
              </a:spcBef>
              <a:spcAft>
                <a:spcPts val="600"/>
              </a:spcAft>
              <a:buClrTx/>
              <a:buSzTx/>
              <a:buFont typeface="Wingdings" panose="05000000000000000000" pitchFamily="2" charset="2"/>
              <a:buChar char="q"/>
              <a:tabLst/>
              <a:defRPr/>
            </a:pPr>
            <a:r>
              <a:rPr lang="en-US" b="0" kern="0" dirty="0">
                <a:solidFill>
                  <a:srgbClr val="000000"/>
                </a:solidFill>
                <a:effectLst>
                  <a:outerShdw blurRad="50800" dist="38100" dir="8100000" algn="tr" rotWithShape="0">
                    <a:srgbClr val="808080">
                      <a:alpha val="40000"/>
                    </a:srgbClr>
                  </a:outerShdw>
                </a:effectLst>
                <a:latin typeface="Arial"/>
              </a:rPr>
              <a:t>Identify nonverbal signals.</a:t>
            </a: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a:p>
            <a:pPr marR="0" lvl="0" algn="l" defTabSz="914400" rtl="0" eaLnBrk="0" fontAlgn="base" latinLnBrk="0" hangingPunct="0">
              <a:spcBef>
                <a:spcPct val="20000"/>
              </a:spcBef>
              <a:spcAft>
                <a:spcPts val="600"/>
              </a:spcAft>
              <a:buClrTx/>
              <a:buSzTx/>
              <a:buFont typeface="Wingdings" panose="05000000000000000000" pitchFamily="2" charset="2"/>
              <a:buChar char="q"/>
              <a:tabLst/>
              <a:defRPr/>
            </a:pPr>
            <a:r>
              <a:rPr lang="en-US" b="0" kern="0" dirty="0">
                <a:solidFill>
                  <a:srgbClr val="000000"/>
                </a:solidFill>
                <a:effectLst>
                  <a:outerShdw blurRad="50800" dist="38100" dir="8100000" algn="tr" rotWithShape="0">
                    <a:srgbClr val="808080">
                      <a:alpha val="40000"/>
                    </a:srgbClr>
                  </a:outerShdw>
                </a:effectLst>
                <a:latin typeface="Arial"/>
              </a:rPr>
              <a:t>Gestures and postures </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a:spcAft>
                <a:spcPts val="600"/>
              </a:spcAft>
              <a:buFont typeface="Wingdings" panose="05000000000000000000" pitchFamily="2" charset="2"/>
              <a:buChar char="q"/>
              <a:defRPr/>
            </a:pPr>
            <a:r>
              <a:rPr lang="en-US" b="0" kern="0" dirty="0">
                <a:solidFill>
                  <a:srgbClr val="000000"/>
                </a:solidFill>
                <a:effectLst>
                  <a:outerShdw blurRad="50800" dist="38100" dir="8100000" algn="tr" rotWithShape="0">
                    <a:srgbClr val="808080">
                      <a:alpha val="40000"/>
                    </a:srgbClr>
                  </a:outerShdw>
                </a:effectLst>
                <a:latin typeface="Arial"/>
              </a:rPr>
              <a:t>Misreading and Faking</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lvl="0">
              <a:spcAft>
                <a:spcPts val="600"/>
              </a:spcAft>
              <a:buFont typeface="Wingdings" panose="05000000000000000000" pitchFamily="2" charset="2"/>
              <a:buChar char="q"/>
              <a:defRPr/>
            </a:pPr>
            <a:r>
              <a:rPr lang="en-US" b="0" kern="0" dirty="0">
                <a:solidFill>
                  <a:srgbClr val="000000"/>
                </a:solidFill>
                <a:effectLst>
                  <a:outerShdw blurRad="50800" dist="38100" dir="8100000" algn="tr" rotWithShape="0">
                    <a:srgbClr val="808080">
                      <a:alpha val="40000"/>
                    </a:srgbClr>
                  </a:outerShdw>
                </a:effectLst>
                <a:latin typeface="Arial"/>
              </a:rPr>
              <a:t>Developing Your Business Etiquette.</a:t>
            </a:r>
          </a:p>
          <a:p>
            <a:pPr lvl="0">
              <a:spcAft>
                <a:spcPts val="600"/>
              </a:spcAft>
              <a:buFont typeface="Wingdings" panose="05000000000000000000" pitchFamily="2" charset="2"/>
              <a:buChar char="q"/>
              <a:defRPr/>
            </a:pPr>
            <a:r>
              <a:rPr lang="en-US" b="0" kern="0" dirty="0">
                <a:solidFill>
                  <a:srgbClr val="000000"/>
                </a:solidFill>
                <a:effectLst>
                  <a:outerShdw blurRad="50800" dist="38100" dir="8100000" algn="tr" rotWithShape="0">
                    <a:srgbClr val="808080">
                      <a:alpha val="40000"/>
                    </a:srgbClr>
                  </a:outerShdw>
                </a:effectLst>
                <a:latin typeface="Arial"/>
              </a:rPr>
              <a:t>How to communicate online.</a:t>
            </a:r>
          </a:p>
          <a:p>
            <a:pPr lvl="0">
              <a:spcAft>
                <a:spcPts val="600"/>
              </a:spcAft>
              <a:buFont typeface="Wingdings" panose="05000000000000000000" pitchFamily="2" charset="2"/>
              <a:buChar char="q"/>
              <a:defRPr/>
            </a:pPr>
            <a:endParaRPr lang="en-US" b="0" kern="0" dirty="0">
              <a:solidFill>
                <a:srgbClr val="000000"/>
              </a:solidFill>
              <a:effectLst>
                <a:outerShdw blurRad="50800" dist="38100" dir="8100000" algn="tr" rotWithShape="0">
                  <a:srgbClr val="808080">
                    <a:alpha val="40000"/>
                  </a:srgbClr>
                </a:outerShdw>
              </a:effectLst>
              <a:latin typeface="Arial"/>
            </a:endParaRPr>
          </a:p>
          <a:p>
            <a:pPr lvl="0">
              <a:spcAft>
                <a:spcPts val="600"/>
              </a:spcAft>
              <a:buFont typeface="Wingdings" panose="05000000000000000000" pitchFamily="2" charset="2"/>
              <a:buChar char="q"/>
              <a:defRPr/>
            </a:pPr>
            <a:r>
              <a:rPr lang="en-US" dirty="0">
                <a:solidFill>
                  <a:srgbClr val="FFFFFF"/>
                </a:solidFill>
              </a:rPr>
              <a:t>Business Etiquette</a:t>
            </a:r>
            <a:endParaRPr lang="en-US" b="0" kern="0" dirty="0">
              <a:solidFill>
                <a:srgbClr val="000000"/>
              </a:solidFill>
              <a:effectLst>
                <a:outerShdw blurRad="50800" dist="38100" dir="8100000" algn="tr" rotWithShape="0">
                  <a:srgbClr val="808080">
                    <a:alpha val="40000"/>
                  </a:srgbClr>
                </a:outerShdw>
              </a:effectLst>
              <a:latin typeface="Arial"/>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529229" y="113589"/>
            <a:ext cx="9816103" cy="1087670"/>
          </a:xfrm>
          <a:prstGeom prst="rect">
            <a:avLst/>
          </a:prstGeom>
        </p:spPr>
      </p:pic>
      <p:sp>
        <p:nvSpPr>
          <p:cNvPr id="13" name="Freeform 5"/>
          <p:cNvSpPr>
            <a:spLocks/>
          </p:cNvSpPr>
          <p:nvPr/>
        </p:nvSpPr>
        <p:spPr bwMode="auto">
          <a:xfrm>
            <a:off x="0" y="137502"/>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41906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1161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34601" y="1971313"/>
            <a:ext cx="269201" cy="35319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6" name="TextBox 25">
            <a:extLst>
              <a:ext uri="{FF2B5EF4-FFF2-40B4-BE49-F238E27FC236}">
                <a16:creationId xmlns:a16="http://schemas.microsoft.com/office/drawing/2014/main" xmlns="" id="{08A7A060-DA81-7F5A-4CBF-D7FFE48EB217}"/>
              </a:ext>
            </a:extLst>
          </p:cNvPr>
          <p:cNvSpPr txBox="1"/>
          <p:nvPr/>
        </p:nvSpPr>
        <p:spPr>
          <a:xfrm>
            <a:off x="2702774" y="486599"/>
            <a:ext cx="8897802"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Categories of Nonverbal Communication </a:t>
            </a:r>
          </a:p>
        </p:txBody>
      </p:sp>
      <p:sp>
        <p:nvSpPr>
          <p:cNvPr id="32" name="Rectangle 31">
            <a:extLst>
              <a:ext uri="{FF2B5EF4-FFF2-40B4-BE49-F238E27FC236}">
                <a16:creationId xmlns:a16="http://schemas.microsoft.com/office/drawing/2014/main" xmlns="" id="{2F6EAD8B-2CF4-8071-47A0-D53C43028818}"/>
              </a:ext>
            </a:extLst>
          </p:cNvPr>
          <p:cNvSpPr/>
          <p:nvPr/>
        </p:nvSpPr>
        <p:spPr bwMode="auto">
          <a:xfrm>
            <a:off x="2392687" y="1306931"/>
            <a:ext cx="7066146" cy="609600"/>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3200" b="1" u="sng" kern="0" dirty="0">
                <a:solidFill>
                  <a:srgbClr val="000000"/>
                </a:solidFill>
                <a:effectLst>
                  <a:outerShdw blurRad="50800" dist="38100" dir="8100000" algn="tr" rotWithShape="0">
                    <a:srgbClr val="4D4D4D">
                      <a:alpha val="40000"/>
                    </a:srgbClr>
                  </a:outerShdw>
                </a:effectLst>
                <a:latin typeface="Arial"/>
              </a:rPr>
              <a:t>Pay attention that: </a:t>
            </a:r>
            <a:endParaRPr kumimoji="0" lang="en-US" sz="3200" b="1" i="0" u="sng"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a typeface="+mn-ea"/>
              <a:cs typeface="+mn-cs"/>
            </a:endParaRPr>
          </a:p>
        </p:txBody>
      </p:sp>
      <p:sp>
        <p:nvSpPr>
          <p:cNvPr id="9" name="TextBox 8">
            <a:extLst>
              <a:ext uri="{FF2B5EF4-FFF2-40B4-BE49-F238E27FC236}">
                <a16:creationId xmlns:a16="http://schemas.microsoft.com/office/drawing/2014/main" xmlns="" id="{0B5ABAA4-BBBB-C60A-705E-352E45CC493D}"/>
              </a:ext>
            </a:extLst>
          </p:cNvPr>
          <p:cNvSpPr txBox="1"/>
          <p:nvPr/>
        </p:nvSpPr>
        <p:spPr>
          <a:xfrm>
            <a:off x="1529229" y="1770868"/>
            <a:ext cx="9291171" cy="4955203"/>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3200" b="1" kern="0" dirty="0">
                <a:solidFill>
                  <a:srgbClr val="000000"/>
                </a:solidFill>
                <a:effectLst>
                  <a:outerShdw blurRad="50800" dist="38100" dir="8100000" algn="tr" rotWithShape="0">
                    <a:srgbClr val="4D4D4D">
                      <a:alpha val="40000"/>
                    </a:srgbClr>
                  </a:outerShdw>
                </a:effectLst>
                <a:latin typeface="Arial"/>
              </a:rPr>
              <a:t>Nonverbal signals are powerful, they aren’t infallible </a:t>
            </a:r>
            <a:r>
              <a:rPr lang="ar-EG" sz="3200" b="1" kern="0" dirty="0">
                <a:solidFill>
                  <a:srgbClr val="000000"/>
                </a:solidFill>
                <a:effectLst>
                  <a:outerShdw blurRad="50800" dist="38100" dir="8100000" algn="tr" rotWithShape="0">
                    <a:srgbClr val="4D4D4D">
                      <a:alpha val="40000"/>
                    </a:srgbClr>
                  </a:outerShdw>
                </a:effectLst>
                <a:latin typeface="Arial"/>
              </a:rPr>
              <a:t>غير معصومة من الخطأ .</a:t>
            </a:r>
          </a:p>
          <a:p>
            <a:pPr marL="457200" indent="-457200" algn="just">
              <a:lnSpc>
                <a:spcPct val="150000"/>
              </a:lnSpc>
              <a:buFont typeface="Wingdings" panose="05000000000000000000" pitchFamily="2" charset="2"/>
              <a:buChar char="q"/>
            </a:pPr>
            <a:r>
              <a:rPr lang="en-US" altLang="ja-JP" sz="3200" b="1" kern="0" dirty="0">
                <a:solidFill>
                  <a:srgbClr val="000000"/>
                </a:solidFill>
                <a:effectLst>
                  <a:outerShdw blurRad="50800" dist="38100" dir="8100000" algn="tr" rotWithShape="0">
                    <a:srgbClr val="4D4D4D">
                      <a:alpha val="40000"/>
                    </a:srgbClr>
                  </a:outerShdw>
                </a:effectLst>
                <a:latin typeface="Arial"/>
              </a:rPr>
              <a:t>The range and variety of nonverbal signals is almost endless</a:t>
            </a:r>
            <a:r>
              <a:rPr lang="ar-EG" altLang="ja-JP" sz="3200" b="1" kern="0" dirty="0">
                <a:solidFill>
                  <a:srgbClr val="000000"/>
                </a:solidFill>
                <a:effectLst>
                  <a:outerShdw blurRad="50800" dist="38100" dir="8100000" algn="tr" rotWithShape="0">
                    <a:srgbClr val="4D4D4D">
                      <a:alpha val="40000"/>
                    </a:srgbClr>
                  </a:outerShdw>
                </a:effectLst>
                <a:latin typeface="Arial"/>
              </a:rPr>
              <a:t>.</a:t>
            </a:r>
          </a:p>
          <a:p>
            <a:pPr marL="457200" indent="-457200" algn="just">
              <a:lnSpc>
                <a:spcPct val="150000"/>
              </a:lnSpc>
              <a:buFont typeface="Wingdings" panose="05000000000000000000" pitchFamily="2" charset="2"/>
              <a:buChar char="q"/>
            </a:pPr>
            <a:r>
              <a:rPr lang="en-US" altLang="ja-JP" sz="3200" b="1" kern="0" dirty="0">
                <a:solidFill>
                  <a:srgbClr val="000000"/>
                </a:solidFill>
                <a:effectLst>
                  <a:outerShdw blurRad="50800" dist="38100" dir="8100000" algn="tr" rotWithShape="0">
                    <a:srgbClr val="4D4D4D">
                      <a:alpha val="40000"/>
                    </a:srgbClr>
                  </a:outerShdw>
                </a:effectLst>
                <a:latin typeface="Arial"/>
              </a:rPr>
              <a:t>you can understand the basics by studying six general categories</a:t>
            </a:r>
            <a:r>
              <a:rPr lang="ar-EG" altLang="ja-JP" sz="3200" b="1" kern="0" dirty="0">
                <a:solidFill>
                  <a:srgbClr val="000000"/>
                </a:solidFill>
                <a:effectLst>
                  <a:outerShdw blurRad="50800" dist="38100" dir="8100000" algn="tr" rotWithShape="0">
                    <a:srgbClr val="4D4D4D">
                      <a:alpha val="40000"/>
                    </a:srgbClr>
                  </a:outerShdw>
                </a:effectLst>
                <a:latin typeface="Arial"/>
              </a:rPr>
              <a:t>.</a:t>
            </a:r>
            <a:endParaRPr lang="en-US" altLang="ja-JP" sz="3200" b="1" kern="0" dirty="0">
              <a:solidFill>
                <a:srgbClr val="000000"/>
              </a:solidFill>
              <a:effectLst>
                <a:outerShdw blurRad="50800" dist="38100" dir="8100000" algn="tr" rotWithShape="0">
                  <a:srgbClr val="4D4D4D">
                    <a:alpha val="40000"/>
                  </a:srgbClr>
                </a:outerShdw>
              </a:effectLst>
              <a:latin typeface="Arial"/>
            </a:endParaRPr>
          </a:p>
          <a:p>
            <a:pPr marL="457200" indent="-457200">
              <a:buFont typeface="Wingdings" panose="05000000000000000000" pitchFamily="2" charset="2"/>
              <a:buChar char="q"/>
            </a:pPr>
            <a:endParaRPr lang="en-GB" sz="2800" dirty="0"/>
          </a:p>
        </p:txBody>
      </p:sp>
    </p:spTree>
    <p:custDataLst>
      <p:tags r:id="rId1"/>
    </p:custDataLst>
    <p:extLst>
      <p:ext uri="{BB962C8B-B14F-4D97-AF65-F5344CB8AC3E}">
        <p14:creationId xmlns:p14="http://schemas.microsoft.com/office/powerpoint/2010/main" val="2187198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529229" y="113589"/>
            <a:ext cx="9646771" cy="1087670"/>
          </a:xfrm>
          <a:prstGeom prst="rect">
            <a:avLst/>
          </a:prstGeom>
        </p:spPr>
      </p:pic>
      <p:sp>
        <p:nvSpPr>
          <p:cNvPr id="13" name="Freeform 5"/>
          <p:cNvSpPr>
            <a:spLocks/>
          </p:cNvSpPr>
          <p:nvPr/>
        </p:nvSpPr>
        <p:spPr bwMode="auto">
          <a:xfrm>
            <a:off x="0" y="137502"/>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41906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1161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34601" y="1971313"/>
            <a:ext cx="269201" cy="35319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xmlns="" id="{E273177B-CFE6-2188-028C-0C4B83B4235B}"/>
              </a:ext>
            </a:extLst>
          </p:cNvPr>
          <p:cNvSpPr txBox="1">
            <a:spLocks/>
          </p:cNvSpPr>
          <p:nvPr/>
        </p:nvSpPr>
        <p:spPr bwMode="auto">
          <a:xfrm>
            <a:off x="2070313" y="216560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Categories of Nonverbal Communication </a:t>
            </a:r>
          </a:p>
        </p:txBody>
      </p:sp>
    </p:spTree>
    <p:custDataLst>
      <p:tags r:id="rId1"/>
    </p:custDataLst>
    <p:extLst>
      <p:ext uri="{BB962C8B-B14F-4D97-AF65-F5344CB8AC3E}">
        <p14:creationId xmlns:p14="http://schemas.microsoft.com/office/powerpoint/2010/main" val="3300845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BB82780-BEB0-8641-57B1-DD689F94BE4B}"/>
              </a:ext>
            </a:extLst>
          </p:cNvPr>
          <p:cNvPicPr>
            <a:picLocks noChangeAspect="1"/>
          </p:cNvPicPr>
          <p:nvPr/>
        </p:nvPicPr>
        <p:blipFill rotWithShape="1">
          <a:blip r:embed="rId3"/>
          <a:srcRect l="10486" b="8581"/>
          <a:stretch/>
        </p:blipFill>
        <p:spPr>
          <a:xfrm>
            <a:off x="9224211" y="0"/>
            <a:ext cx="2967789" cy="5646821"/>
          </a:xfrm>
          <a:prstGeom prst="rect">
            <a:avLst/>
          </a:prstGeom>
        </p:spPr>
      </p:pic>
      <p:sp>
        <p:nvSpPr>
          <p:cNvPr id="5" name="TextBox 4">
            <a:extLst>
              <a:ext uri="{FF2B5EF4-FFF2-40B4-BE49-F238E27FC236}">
                <a16:creationId xmlns:a16="http://schemas.microsoft.com/office/drawing/2014/main" xmlns="" id="{0BCFAAC2-7037-789C-FB15-9741473ECF31}"/>
              </a:ext>
            </a:extLst>
          </p:cNvPr>
          <p:cNvSpPr txBox="1"/>
          <p:nvPr/>
        </p:nvSpPr>
        <p:spPr>
          <a:xfrm>
            <a:off x="326511" y="980321"/>
            <a:ext cx="8769361" cy="4973734"/>
          </a:xfrm>
          <a:prstGeom prst="rect">
            <a:avLst/>
          </a:prstGeom>
          <a:noFill/>
        </p:spPr>
        <p:txBody>
          <a:bodyPr wrap="square">
            <a:spAutoFit/>
          </a:bodyPr>
          <a:lstStyle/>
          <a:p>
            <a:pPr marL="571500" indent="-571500" algn="just">
              <a:lnSpc>
                <a:spcPct val="150000"/>
              </a:lnSpc>
              <a:buFont typeface="Wingdings" panose="05000000000000000000" pitchFamily="2" charset="2"/>
              <a:buChar char="q"/>
            </a:pPr>
            <a:r>
              <a:rPr lang="en-US" sz="3600" dirty="0">
                <a:ln>
                  <a:solidFill>
                    <a:srgbClr val="000000"/>
                  </a:solidFill>
                </a:ln>
                <a:solidFill>
                  <a:schemeClr val="tx2"/>
                </a:solidFill>
                <a:latin typeface="Tahoma"/>
              </a:rPr>
              <a:t>the following gesture</a:t>
            </a:r>
            <a:r>
              <a:rPr lang="ar-EG" sz="3600" dirty="0">
                <a:ln>
                  <a:solidFill>
                    <a:srgbClr val="000000"/>
                  </a:solidFill>
                </a:ln>
                <a:solidFill>
                  <a:schemeClr val="tx2"/>
                </a:solidFill>
                <a:latin typeface="Tahoma"/>
              </a:rPr>
              <a:t> </a:t>
            </a:r>
            <a:r>
              <a:rPr lang="en-US" sz="3600" dirty="0">
                <a:ln>
                  <a:solidFill>
                    <a:srgbClr val="000000"/>
                  </a:solidFill>
                </a:ln>
                <a:solidFill>
                  <a:schemeClr val="tx2"/>
                </a:solidFill>
                <a:latin typeface="Tahoma"/>
              </a:rPr>
              <a:t>consists of pulling the sides of the mouth</a:t>
            </a:r>
            <a:r>
              <a:rPr lang="ar-EG" sz="3600" dirty="0">
                <a:ln>
                  <a:solidFill>
                    <a:srgbClr val="000000"/>
                  </a:solidFill>
                </a:ln>
                <a:solidFill>
                  <a:schemeClr val="tx2"/>
                </a:solidFill>
                <a:latin typeface="Tahoma"/>
              </a:rPr>
              <a:t> </a:t>
            </a:r>
            <a:r>
              <a:rPr lang="en-US" sz="3600" dirty="0">
                <a:ln>
                  <a:solidFill>
                    <a:srgbClr val="000000"/>
                  </a:solidFill>
                </a:ln>
                <a:solidFill>
                  <a:schemeClr val="tx2"/>
                </a:solidFill>
                <a:latin typeface="Tahoma"/>
              </a:rPr>
              <a:t>upwards and usually showing the teeth.</a:t>
            </a:r>
            <a:endParaRPr lang="ar-EG" sz="3600" dirty="0">
              <a:ln>
                <a:solidFill>
                  <a:srgbClr val="000000"/>
                </a:solidFill>
              </a:ln>
              <a:solidFill>
                <a:schemeClr val="tx2"/>
              </a:solidFill>
              <a:latin typeface="Tahoma"/>
            </a:endParaRPr>
          </a:p>
          <a:p>
            <a:pPr marL="571500" indent="-571500" algn="just">
              <a:lnSpc>
                <a:spcPct val="150000"/>
              </a:lnSpc>
              <a:buFont typeface="Wingdings" panose="05000000000000000000" pitchFamily="2" charset="2"/>
              <a:buChar char="q"/>
            </a:pPr>
            <a:r>
              <a:rPr lang="en-US" sz="3600" dirty="0">
                <a:ln>
                  <a:solidFill>
                    <a:srgbClr val="000000"/>
                  </a:solidFill>
                </a:ln>
                <a:solidFill>
                  <a:schemeClr val="accent6">
                    <a:lumMod val="50000"/>
                  </a:schemeClr>
                </a:solidFill>
                <a:latin typeface="Tahoma"/>
              </a:rPr>
              <a:t>This gesture is universally known as Smiling and is recognized by just about anyone from any culture. </a:t>
            </a:r>
            <a:endParaRPr lang="ar-EG" sz="3600" dirty="0">
              <a:ln>
                <a:solidFill>
                  <a:srgbClr val="000000"/>
                </a:solidFill>
              </a:ln>
              <a:solidFill>
                <a:schemeClr val="accent6">
                  <a:lumMod val="50000"/>
                </a:schemeClr>
              </a:solidFill>
              <a:latin typeface="Tahoma"/>
            </a:endParaRPr>
          </a:p>
        </p:txBody>
      </p:sp>
      <p:sp>
        <p:nvSpPr>
          <p:cNvPr id="6" name="Rectangle 5">
            <a:extLst>
              <a:ext uri="{FF2B5EF4-FFF2-40B4-BE49-F238E27FC236}">
                <a16:creationId xmlns:a16="http://schemas.microsoft.com/office/drawing/2014/main" xmlns="" id="{B6247E68-77A5-E839-DFA1-F77F8665721C}"/>
              </a:ext>
            </a:extLst>
          </p:cNvPr>
          <p:cNvSpPr/>
          <p:nvPr/>
        </p:nvSpPr>
        <p:spPr bwMode="auto">
          <a:xfrm>
            <a:off x="753668" y="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Universal Gestures</a:t>
            </a:r>
          </a:p>
        </p:txBody>
      </p:sp>
      <p:pic>
        <p:nvPicPr>
          <p:cNvPr id="7" name="Picture 6">
            <a:extLst>
              <a:ext uri="{FF2B5EF4-FFF2-40B4-BE49-F238E27FC236}">
                <a16:creationId xmlns:a16="http://schemas.microsoft.com/office/drawing/2014/main" xmlns="" id="{F0065A4F-8F66-EB71-F77F-636DC48B698B}"/>
              </a:ext>
            </a:extLst>
          </p:cNvPr>
          <p:cNvPicPr>
            <a:picLocks noChangeAspect="1"/>
          </p:cNvPicPr>
          <p:nvPr/>
        </p:nvPicPr>
        <p:blipFill>
          <a:blip r:embed="rId4"/>
          <a:stretch>
            <a:fillRect/>
          </a:stretch>
        </p:blipFill>
        <p:spPr>
          <a:xfrm>
            <a:off x="2070313" y="6261288"/>
            <a:ext cx="9902229" cy="204838"/>
          </a:xfrm>
          <a:prstGeom prst="rect">
            <a:avLst/>
          </a:prstGeom>
        </p:spPr>
      </p:pic>
      <p:pic>
        <p:nvPicPr>
          <p:cNvPr id="8" name="Picture 7">
            <a:extLst>
              <a:ext uri="{FF2B5EF4-FFF2-40B4-BE49-F238E27FC236}">
                <a16:creationId xmlns:a16="http://schemas.microsoft.com/office/drawing/2014/main" xmlns="" id="{CBC8C926-2DA2-2F8B-4A39-D26D51EB5EF2}"/>
              </a:ext>
            </a:extLst>
          </p:cNvPr>
          <p:cNvPicPr>
            <a:picLocks noChangeAspect="1"/>
          </p:cNvPicPr>
          <p:nvPr/>
        </p:nvPicPr>
        <p:blipFill>
          <a:blip r:embed="rId5"/>
          <a:stretch>
            <a:fillRect/>
          </a:stretch>
        </p:blipFill>
        <p:spPr>
          <a:xfrm>
            <a:off x="157007" y="5836007"/>
            <a:ext cx="1225402" cy="1097375"/>
          </a:xfrm>
          <a:prstGeom prst="rect">
            <a:avLst/>
          </a:prstGeom>
        </p:spPr>
      </p:pic>
      <p:pic>
        <p:nvPicPr>
          <p:cNvPr id="2" name="Graphic 1" descr="Badge 1 with solid fill">
            <a:extLst>
              <a:ext uri="{FF2B5EF4-FFF2-40B4-BE49-F238E27FC236}">
                <a16:creationId xmlns:a16="http://schemas.microsoft.com/office/drawing/2014/main" xmlns="" id="{23433EDE-8677-246C-3C0B-0287EC166360}"/>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925209" y="65921"/>
            <a:ext cx="914400" cy="914400"/>
          </a:xfrm>
          <a:prstGeom prst="rect">
            <a:avLst/>
          </a:prstGeom>
        </p:spPr>
      </p:pic>
    </p:spTree>
    <p:extLst>
      <p:ext uri="{BB962C8B-B14F-4D97-AF65-F5344CB8AC3E}">
        <p14:creationId xmlns:p14="http://schemas.microsoft.com/office/powerpoint/2010/main" val="3783503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0BCFAAC2-7037-789C-FB15-9741473ECF31}"/>
              </a:ext>
            </a:extLst>
          </p:cNvPr>
          <p:cNvSpPr txBox="1"/>
          <p:nvPr/>
        </p:nvSpPr>
        <p:spPr>
          <a:xfrm>
            <a:off x="198175" y="1021993"/>
            <a:ext cx="8560813" cy="4965334"/>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3600" dirty="0">
                <a:ln>
                  <a:solidFill>
                    <a:srgbClr val="000000"/>
                  </a:solidFill>
                </a:ln>
                <a:solidFill>
                  <a:schemeClr val="tx2"/>
                </a:solidFill>
                <a:latin typeface="Tahoma"/>
              </a:rPr>
              <a:t>It is therefore easily recognized regardless of factors such as culture, language, education or nationality. </a:t>
            </a:r>
            <a:endParaRPr lang="ar-EG" sz="3600" dirty="0">
              <a:ln>
                <a:solidFill>
                  <a:srgbClr val="000000"/>
                </a:solidFill>
              </a:ln>
              <a:solidFill>
                <a:schemeClr val="tx2"/>
              </a:solidFill>
              <a:latin typeface="Tahoma"/>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3600" dirty="0">
                <a:ln>
                  <a:solidFill>
                    <a:srgbClr val="000000"/>
                  </a:solidFill>
                </a:ln>
                <a:solidFill>
                  <a:schemeClr val="tx2"/>
                </a:solidFill>
                <a:latin typeface="Tahoma"/>
              </a:rPr>
              <a:t>Recognition of</a:t>
            </a:r>
            <a:r>
              <a:rPr lang="ar-EG" sz="3600" dirty="0">
                <a:ln>
                  <a:solidFill>
                    <a:srgbClr val="000000"/>
                  </a:solidFill>
                </a:ln>
                <a:solidFill>
                  <a:schemeClr val="tx2"/>
                </a:solidFill>
                <a:latin typeface="Tahoma"/>
              </a:rPr>
              <a:t> </a:t>
            </a:r>
            <a:r>
              <a:rPr lang="en-US" sz="3600" dirty="0">
                <a:ln>
                  <a:solidFill>
                    <a:srgbClr val="000000"/>
                  </a:solidFill>
                </a:ln>
                <a:solidFill>
                  <a:schemeClr val="tx2"/>
                </a:solidFill>
                <a:latin typeface="Tahoma"/>
              </a:rPr>
              <a:t>universal gestures greatly increases the efficiency of </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3600" dirty="0">
                <a:ln>
                  <a:solidFill>
                    <a:srgbClr val="000000"/>
                  </a:solidFill>
                </a:ln>
                <a:solidFill>
                  <a:schemeClr val="tx2"/>
                </a:solidFill>
                <a:latin typeface="Tahoma"/>
              </a:rPr>
              <a:t>our communications.</a:t>
            </a:r>
            <a:endParaRPr lang="en-GB" sz="3600" dirty="0">
              <a:ln>
                <a:solidFill>
                  <a:srgbClr val="000000"/>
                </a:solidFill>
              </a:ln>
              <a:solidFill>
                <a:schemeClr val="tx2"/>
              </a:solidFill>
              <a:latin typeface="Tahoma"/>
            </a:endParaRPr>
          </a:p>
        </p:txBody>
      </p:sp>
      <p:sp>
        <p:nvSpPr>
          <p:cNvPr id="6" name="Rectangle 5">
            <a:extLst>
              <a:ext uri="{FF2B5EF4-FFF2-40B4-BE49-F238E27FC236}">
                <a16:creationId xmlns:a16="http://schemas.microsoft.com/office/drawing/2014/main" xmlns="" id="{B6247E68-77A5-E839-DFA1-F77F8665721C}"/>
              </a:ext>
            </a:extLst>
          </p:cNvPr>
          <p:cNvSpPr/>
          <p:nvPr/>
        </p:nvSpPr>
        <p:spPr bwMode="auto">
          <a:xfrm>
            <a:off x="456137" y="145693"/>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Universal Gestures</a:t>
            </a:r>
          </a:p>
        </p:txBody>
      </p:sp>
      <p:pic>
        <p:nvPicPr>
          <p:cNvPr id="7" name="Picture 6">
            <a:extLst>
              <a:ext uri="{FF2B5EF4-FFF2-40B4-BE49-F238E27FC236}">
                <a16:creationId xmlns:a16="http://schemas.microsoft.com/office/drawing/2014/main" xmlns="" id="{F0065A4F-8F66-EB71-F77F-636DC48B698B}"/>
              </a:ext>
            </a:extLst>
          </p:cNvPr>
          <p:cNvPicPr>
            <a:picLocks noChangeAspect="1"/>
          </p:cNvPicPr>
          <p:nvPr/>
        </p:nvPicPr>
        <p:blipFill>
          <a:blip r:embed="rId4"/>
          <a:stretch>
            <a:fillRect/>
          </a:stretch>
        </p:blipFill>
        <p:spPr>
          <a:xfrm>
            <a:off x="2070313" y="6261288"/>
            <a:ext cx="9902229" cy="204838"/>
          </a:xfrm>
          <a:prstGeom prst="rect">
            <a:avLst/>
          </a:prstGeom>
        </p:spPr>
      </p:pic>
      <p:pic>
        <p:nvPicPr>
          <p:cNvPr id="8" name="Picture 7">
            <a:extLst>
              <a:ext uri="{FF2B5EF4-FFF2-40B4-BE49-F238E27FC236}">
                <a16:creationId xmlns:a16="http://schemas.microsoft.com/office/drawing/2014/main" xmlns="" id="{CBC8C926-2DA2-2F8B-4A39-D26D51EB5EF2}"/>
              </a:ext>
            </a:extLst>
          </p:cNvPr>
          <p:cNvPicPr>
            <a:picLocks noChangeAspect="1"/>
          </p:cNvPicPr>
          <p:nvPr/>
        </p:nvPicPr>
        <p:blipFill>
          <a:blip r:embed="rId5"/>
          <a:stretch>
            <a:fillRect/>
          </a:stretch>
        </p:blipFill>
        <p:spPr>
          <a:xfrm>
            <a:off x="23696" y="5815019"/>
            <a:ext cx="1225402" cy="1097375"/>
          </a:xfrm>
          <a:prstGeom prst="rect">
            <a:avLst/>
          </a:prstGeom>
        </p:spPr>
      </p:pic>
      <p:pic>
        <p:nvPicPr>
          <p:cNvPr id="4" name="Video 2" title="Woman extending hand">
            <a:hlinkClick r:id="" action="ppaction://media"/>
            <a:extLst>
              <a:ext uri="{FF2B5EF4-FFF2-40B4-BE49-F238E27FC236}">
                <a16:creationId xmlns:a16="http://schemas.microsoft.com/office/drawing/2014/main" xmlns="" id="{6BF12918-6197-C368-B902-BB811A2D40B0}"/>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flipH="1">
            <a:off x="8262274" y="145693"/>
            <a:ext cx="4202441" cy="5614932"/>
          </a:xfrm>
          <a:prstGeom prst="rect">
            <a:avLst/>
          </a:prstGeom>
        </p:spPr>
      </p:pic>
    </p:spTree>
    <p:extLst>
      <p:ext uri="{BB962C8B-B14F-4D97-AF65-F5344CB8AC3E}">
        <p14:creationId xmlns:p14="http://schemas.microsoft.com/office/powerpoint/2010/main" val="340172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9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1579286" y="961513"/>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Misreading and Faking</a:t>
            </a:r>
          </a:p>
        </p:txBody>
      </p:sp>
      <p:pic>
        <p:nvPicPr>
          <p:cNvPr id="6" name="Picture 5">
            <a:extLst>
              <a:ext uri="{FF2B5EF4-FFF2-40B4-BE49-F238E27FC236}">
                <a16:creationId xmlns:a16="http://schemas.microsoft.com/office/drawing/2014/main" xmlns="" id="{0ADB6CFD-63F7-53DA-E426-ED8F78A33072}"/>
              </a:ext>
            </a:extLst>
          </p:cNvPr>
          <p:cNvPicPr>
            <a:picLocks noChangeAspect="1"/>
          </p:cNvPicPr>
          <p:nvPr/>
        </p:nvPicPr>
        <p:blipFill>
          <a:blip r:embed="rId9"/>
          <a:stretch>
            <a:fillRect/>
          </a:stretch>
        </p:blipFill>
        <p:spPr>
          <a:xfrm>
            <a:off x="8016298" y="1845511"/>
            <a:ext cx="3438442" cy="4267570"/>
          </a:xfrm>
          <a:prstGeom prst="rect">
            <a:avLst/>
          </a:prstGeom>
        </p:spPr>
      </p:pic>
      <p:sp>
        <p:nvSpPr>
          <p:cNvPr id="9" name="Rounded Rectangle 17">
            <a:extLst>
              <a:ext uri="{FF2B5EF4-FFF2-40B4-BE49-F238E27FC236}">
                <a16:creationId xmlns:a16="http://schemas.microsoft.com/office/drawing/2014/main" xmlns="" id="{E750D7C6-D753-6AEF-F26E-3CE3AC3C341C}"/>
              </a:ext>
            </a:extLst>
          </p:cNvPr>
          <p:cNvSpPr/>
          <p:nvPr/>
        </p:nvSpPr>
        <p:spPr bwMode="auto">
          <a:xfrm>
            <a:off x="1211745" y="2646131"/>
            <a:ext cx="6072108" cy="237405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600" dirty="0">
                <a:ln>
                  <a:solidFill>
                    <a:srgbClr val="000000"/>
                  </a:solidFill>
                </a:ln>
                <a:solidFill>
                  <a:schemeClr val="tx2"/>
                </a:solidFill>
                <a:latin typeface="Tahoma"/>
              </a:rPr>
              <a:t>When reading body language, always beware of misinterpretations</a:t>
            </a:r>
          </a:p>
        </p:txBody>
      </p:sp>
    </p:spTree>
    <p:custDataLst>
      <p:tags r:id="rId1"/>
    </p:custDataLst>
    <p:extLst>
      <p:ext uri="{BB962C8B-B14F-4D97-AF65-F5344CB8AC3E}">
        <p14:creationId xmlns:p14="http://schemas.microsoft.com/office/powerpoint/2010/main" val="265946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Misreading and Faking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xmlns="" id="{0ADB6CFD-63F7-53DA-E426-ED8F78A33072}"/>
              </a:ext>
            </a:extLst>
          </p:cNvPr>
          <p:cNvPicPr>
            <a:picLocks noChangeAspect="1"/>
          </p:cNvPicPr>
          <p:nvPr/>
        </p:nvPicPr>
        <p:blipFill>
          <a:blip r:embed="rId9"/>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xmlns="" id="{E750D7C6-D753-6AEF-F26E-3CE3AC3C341C}"/>
              </a:ext>
            </a:extLst>
          </p:cNvPr>
          <p:cNvSpPr/>
          <p:nvPr/>
        </p:nvSpPr>
        <p:spPr bwMode="auto">
          <a:xfrm>
            <a:off x="652263" y="2088828"/>
            <a:ext cx="7014912" cy="406530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eaLnBrk="0" fontAlgn="base" hangingPunct="0">
              <a:spcBef>
                <a:spcPct val="0"/>
              </a:spcBef>
              <a:spcAft>
                <a:spcPct val="0"/>
              </a:spcAft>
              <a:buFont typeface="Wingdings" panose="05000000000000000000" pitchFamily="2" charset="2"/>
              <a:buChar char="q"/>
              <a:defRPr/>
            </a:pPr>
            <a:r>
              <a:rPr lang="en-US" sz="3600" dirty="0">
                <a:ln>
                  <a:solidFill>
                    <a:srgbClr val="000000"/>
                  </a:solidFill>
                </a:ln>
                <a:solidFill>
                  <a:schemeClr val="accent6">
                    <a:lumMod val="50000"/>
                  </a:schemeClr>
                </a:solidFill>
                <a:latin typeface="Tahoma"/>
              </a:rPr>
              <a:t>A person might</a:t>
            </a:r>
            <a:r>
              <a:rPr lang="ar-EG" sz="3600" dirty="0">
                <a:ln>
                  <a:solidFill>
                    <a:srgbClr val="000000"/>
                  </a:solidFill>
                </a:ln>
                <a:solidFill>
                  <a:schemeClr val="accent6">
                    <a:lumMod val="50000"/>
                  </a:schemeClr>
                </a:solidFill>
                <a:latin typeface="Tahoma"/>
              </a:rPr>
              <a:t> </a:t>
            </a:r>
            <a:r>
              <a:rPr lang="en-US" sz="3600" dirty="0">
                <a:ln>
                  <a:solidFill>
                    <a:srgbClr val="000000"/>
                  </a:solidFill>
                </a:ln>
                <a:solidFill>
                  <a:schemeClr val="accent6">
                    <a:lumMod val="50000"/>
                  </a:schemeClr>
                </a:solidFill>
                <a:latin typeface="Tahoma"/>
              </a:rPr>
              <a:t>feel tired and use certain signals that should not be interpreted as bored or</a:t>
            </a:r>
            <a:r>
              <a:rPr lang="ar-EG" sz="3600" dirty="0">
                <a:ln>
                  <a:solidFill>
                    <a:srgbClr val="000000"/>
                  </a:solidFill>
                </a:ln>
                <a:solidFill>
                  <a:schemeClr val="accent6">
                    <a:lumMod val="50000"/>
                  </a:schemeClr>
                </a:solidFill>
                <a:latin typeface="Tahoma"/>
              </a:rPr>
              <a:t> </a:t>
            </a:r>
            <a:r>
              <a:rPr lang="en-US" sz="3600" dirty="0">
                <a:ln>
                  <a:solidFill>
                    <a:srgbClr val="000000"/>
                  </a:solidFill>
                </a:ln>
                <a:solidFill>
                  <a:schemeClr val="accent6">
                    <a:lumMod val="50000"/>
                  </a:schemeClr>
                </a:solidFill>
                <a:latin typeface="Tahoma"/>
              </a:rPr>
              <a:t>disinterested. </a:t>
            </a:r>
            <a:endParaRPr lang="ar-EG" sz="3600" dirty="0">
              <a:ln>
                <a:solidFill>
                  <a:srgbClr val="000000"/>
                </a:solidFill>
              </a:ln>
              <a:solidFill>
                <a:schemeClr val="accent6">
                  <a:lumMod val="50000"/>
                </a:schemeClr>
              </a:solidFill>
              <a:latin typeface="Tahoma"/>
            </a:endParaRPr>
          </a:p>
        </p:txBody>
      </p:sp>
    </p:spTree>
    <p:custDataLst>
      <p:tags r:id="rId1"/>
    </p:custDataLst>
    <p:extLst>
      <p:ext uri="{BB962C8B-B14F-4D97-AF65-F5344CB8AC3E}">
        <p14:creationId xmlns:p14="http://schemas.microsoft.com/office/powerpoint/2010/main" val="227408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Misreading and Faking</a:t>
            </a:r>
          </a:p>
        </p:txBody>
      </p:sp>
      <p:pic>
        <p:nvPicPr>
          <p:cNvPr id="6" name="Picture 5">
            <a:extLst>
              <a:ext uri="{FF2B5EF4-FFF2-40B4-BE49-F238E27FC236}">
                <a16:creationId xmlns:a16="http://schemas.microsoft.com/office/drawing/2014/main" xmlns="" id="{0ADB6CFD-63F7-53DA-E426-ED8F78A33072}"/>
              </a:ext>
            </a:extLst>
          </p:cNvPr>
          <p:cNvPicPr>
            <a:picLocks noChangeAspect="1"/>
          </p:cNvPicPr>
          <p:nvPr/>
        </p:nvPicPr>
        <p:blipFill>
          <a:blip r:embed="rId9"/>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xmlns="" id="{E750D7C6-D753-6AEF-F26E-3CE3AC3C341C}"/>
              </a:ext>
            </a:extLst>
          </p:cNvPr>
          <p:cNvSpPr/>
          <p:nvPr/>
        </p:nvSpPr>
        <p:spPr bwMode="auto">
          <a:xfrm>
            <a:off x="652263" y="2088828"/>
            <a:ext cx="7014912" cy="406530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lang="en-US" sz="3600" dirty="0">
                <a:ln>
                  <a:solidFill>
                    <a:srgbClr val="000000"/>
                  </a:solidFill>
                </a:ln>
                <a:solidFill>
                  <a:schemeClr val="accent6">
                    <a:lumMod val="50000"/>
                  </a:schemeClr>
                </a:solidFill>
                <a:latin typeface="Tahoma"/>
              </a:rPr>
              <a:t>A person might be wearing tight clothing that limits his or her</a:t>
            </a:r>
            <a:r>
              <a:rPr lang="ar-EG" sz="3600" dirty="0">
                <a:ln>
                  <a:solidFill>
                    <a:srgbClr val="000000"/>
                  </a:solidFill>
                </a:ln>
                <a:solidFill>
                  <a:schemeClr val="accent6">
                    <a:lumMod val="50000"/>
                  </a:schemeClr>
                </a:solidFill>
                <a:latin typeface="Tahoma"/>
              </a:rPr>
              <a:t> </a:t>
            </a:r>
            <a:r>
              <a:rPr lang="en-US" sz="3600" dirty="0">
                <a:ln>
                  <a:solidFill>
                    <a:srgbClr val="000000"/>
                  </a:solidFill>
                </a:ln>
                <a:solidFill>
                  <a:schemeClr val="accent6">
                    <a:lumMod val="50000"/>
                  </a:schemeClr>
                </a:solidFill>
                <a:latin typeface="Tahoma"/>
              </a:rPr>
              <a:t>movements and the kind of gestures they can make.</a:t>
            </a:r>
          </a:p>
        </p:txBody>
      </p:sp>
    </p:spTree>
    <p:custDataLst>
      <p:tags r:id="rId1"/>
    </p:custDataLst>
    <p:extLst>
      <p:ext uri="{BB962C8B-B14F-4D97-AF65-F5344CB8AC3E}">
        <p14:creationId xmlns:p14="http://schemas.microsoft.com/office/powerpoint/2010/main" val="3890818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Facial Expressions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xmlns="" id="{0ADB6CFD-63F7-53DA-E426-ED8F78A33072}"/>
              </a:ext>
            </a:extLst>
          </p:cNvPr>
          <p:cNvPicPr>
            <a:picLocks noChangeAspect="1"/>
          </p:cNvPicPr>
          <p:nvPr/>
        </p:nvPicPr>
        <p:blipFill>
          <a:blip r:embed="rId9"/>
          <a:stretch>
            <a:fillRect/>
          </a:stretch>
        </p:blipFill>
        <p:spPr>
          <a:xfrm>
            <a:off x="8101295" y="1779416"/>
            <a:ext cx="3438442" cy="4267570"/>
          </a:xfrm>
          <a:prstGeom prst="rect">
            <a:avLst/>
          </a:prstGeom>
        </p:spPr>
      </p:pic>
      <p:sp>
        <p:nvSpPr>
          <p:cNvPr id="19" name="Rounded Rectangle 17">
            <a:extLst>
              <a:ext uri="{FF2B5EF4-FFF2-40B4-BE49-F238E27FC236}">
                <a16:creationId xmlns:a16="http://schemas.microsoft.com/office/drawing/2014/main" xmlns="" id="{E82F04D1-9945-4D00-86B3-D8C454342204}"/>
              </a:ext>
            </a:extLst>
          </p:cNvPr>
          <p:cNvSpPr/>
          <p:nvPr/>
        </p:nvSpPr>
        <p:spPr bwMode="auto">
          <a:xfrm>
            <a:off x="891819" y="1998365"/>
            <a:ext cx="7548176" cy="38526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600" dirty="0">
                <a:ln>
                  <a:solidFill>
                    <a:srgbClr val="000000"/>
                  </a:solidFill>
                </a:ln>
                <a:solidFill>
                  <a:schemeClr val="accent6">
                    <a:lumMod val="50000"/>
                  </a:schemeClr>
                </a:solidFill>
                <a:latin typeface="Tahoma"/>
              </a:rPr>
              <a:t>Your face is the primary site for expressing your emotions; it reveals both the type and the intensity of your feelings. However, </a:t>
            </a:r>
            <a:r>
              <a:rPr lang="en-US" sz="3600" dirty="0">
                <a:ln>
                  <a:solidFill>
                    <a:srgbClr val="000000"/>
                  </a:solidFill>
                </a:ln>
                <a:solidFill>
                  <a:srgbClr val="FF0000"/>
                </a:solidFill>
                <a:latin typeface="Tahoma"/>
              </a:rPr>
              <a:t>facial signals </a:t>
            </a:r>
            <a:r>
              <a:rPr lang="en-US" sz="3600" dirty="0">
                <a:ln>
                  <a:solidFill>
                    <a:srgbClr val="000000"/>
                  </a:solidFill>
                </a:ln>
                <a:solidFill>
                  <a:schemeClr val="accent6">
                    <a:lumMod val="50000"/>
                  </a:schemeClr>
                </a:solidFill>
                <a:latin typeface="Tahoma"/>
              </a:rPr>
              <a:t>can vary widely from culture to culture. </a:t>
            </a:r>
          </a:p>
        </p:txBody>
      </p:sp>
      <p:pic>
        <p:nvPicPr>
          <p:cNvPr id="9" name="Graphic 8" descr="Badge with solid fill">
            <a:extLst>
              <a:ext uri="{FF2B5EF4-FFF2-40B4-BE49-F238E27FC236}">
                <a16:creationId xmlns:a16="http://schemas.microsoft.com/office/drawing/2014/main" xmlns="" id="{F5F3A0FF-8FD6-6FE1-51D0-C62FC9B8ADFD}"/>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1648793" y="1044850"/>
            <a:ext cx="914400" cy="914400"/>
          </a:xfrm>
          <a:prstGeom prst="rect">
            <a:avLst/>
          </a:prstGeom>
        </p:spPr>
      </p:pic>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19"/>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DB65D4B6-BB0B-48C6-BF6D-477CA2F63C6D}"/>
              </a:ext>
            </a:extLst>
          </p:cNvPr>
          <p:cNvPicPr>
            <a:picLocks noChangeAspect="1"/>
          </p:cNvPicPr>
          <p:nvPr/>
        </p:nvPicPr>
        <p:blipFill rotWithShape="1">
          <a:blip r:embed="rId3"/>
          <a:srcRect l="21282" t="6680" r="19438" b="46961"/>
          <a:stretch/>
        </p:blipFill>
        <p:spPr>
          <a:xfrm>
            <a:off x="6516952" y="0"/>
            <a:ext cx="5394431" cy="5844988"/>
          </a:xfrm>
          <a:prstGeom prst="rect">
            <a:avLst/>
          </a:prstGeom>
        </p:spPr>
      </p:pic>
      <p:pic>
        <p:nvPicPr>
          <p:cNvPr id="5" name="Picture 4">
            <a:extLst>
              <a:ext uri="{FF2B5EF4-FFF2-40B4-BE49-F238E27FC236}">
                <a16:creationId xmlns:a16="http://schemas.microsoft.com/office/drawing/2014/main" xmlns="" id="{8167532E-1BC9-61FF-3E35-15FB0D22FEF7}"/>
              </a:ext>
            </a:extLst>
          </p:cNvPr>
          <p:cNvPicPr>
            <a:picLocks noChangeAspect="1"/>
          </p:cNvPicPr>
          <p:nvPr/>
        </p:nvPicPr>
        <p:blipFill rotWithShape="1">
          <a:blip r:embed="rId4"/>
          <a:srcRect l="18332" t="22076" r="21312" b="10820"/>
          <a:stretch/>
        </p:blipFill>
        <p:spPr>
          <a:xfrm>
            <a:off x="0" y="260356"/>
            <a:ext cx="6340839" cy="4922640"/>
          </a:xfrm>
          <a:prstGeom prst="rect">
            <a:avLst/>
          </a:prstGeom>
        </p:spPr>
      </p:pic>
      <p:pic>
        <p:nvPicPr>
          <p:cNvPr id="2" name="Picture 1">
            <a:extLst>
              <a:ext uri="{FF2B5EF4-FFF2-40B4-BE49-F238E27FC236}">
                <a16:creationId xmlns:a16="http://schemas.microsoft.com/office/drawing/2014/main" xmlns="" id="{3F1D6F4D-66A8-2C07-68E8-C617F9F32E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263" y="5748542"/>
            <a:ext cx="1222425" cy="1096206"/>
          </a:xfrm>
          <a:prstGeom prst="rect">
            <a:avLst/>
          </a:prstGeom>
        </p:spPr>
      </p:pic>
      <p:pic>
        <p:nvPicPr>
          <p:cNvPr id="4" name="Picture 3">
            <a:extLst>
              <a:ext uri="{FF2B5EF4-FFF2-40B4-BE49-F238E27FC236}">
                <a16:creationId xmlns:a16="http://schemas.microsoft.com/office/drawing/2014/main" xmlns="" id="{594E9BEC-E764-C782-A72E-7EE4C3B6AA56}"/>
              </a:ext>
            </a:extLst>
          </p:cNvPr>
          <p:cNvPicPr>
            <a:picLocks noChangeAspect="1"/>
          </p:cNvPicPr>
          <p:nvPr/>
        </p:nvPicPr>
        <p:blipFill>
          <a:blip r:embed="rId6"/>
          <a:stretch>
            <a:fillRect/>
          </a:stretch>
        </p:blipFill>
        <p:spPr>
          <a:xfrm>
            <a:off x="2070313" y="6261288"/>
            <a:ext cx="9902229" cy="204838"/>
          </a:xfrm>
          <a:prstGeom prst="rect">
            <a:avLst/>
          </a:prstGeom>
        </p:spPr>
      </p:pic>
    </p:spTree>
    <p:extLst>
      <p:ext uri="{BB962C8B-B14F-4D97-AF65-F5344CB8AC3E}">
        <p14:creationId xmlns:p14="http://schemas.microsoft.com/office/powerpoint/2010/main" val="3236349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943495"/>
            <a:ext cx="7548176" cy="138276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Gesture and postures.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المواقف والإيماءات </a:t>
            </a: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497475" y="2498505"/>
            <a:ext cx="8084499" cy="366232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600" dirty="0">
                <a:ln>
                  <a:solidFill>
                    <a:srgbClr val="000000"/>
                  </a:solidFill>
                </a:ln>
                <a:solidFill>
                  <a:schemeClr val="accent6">
                    <a:lumMod val="50000"/>
                  </a:schemeClr>
                </a:solidFill>
                <a:latin typeface="Tahoma"/>
              </a:rPr>
              <a:t>Many gestures—a wave of the hand, for example—have a specific and intentional meaning. Other types of body movement are unintentional and express a more general message. </a:t>
            </a:r>
          </a:p>
        </p:txBody>
      </p:sp>
      <p:pic>
        <p:nvPicPr>
          <p:cNvPr id="8" name="Graphic 7" descr="Badge 3 with solid fill">
            <a:extLst>
              <a:ext uri="{FF2B5EF4-FFF2-40B4-BE49-F238E27FC236}">
                <a16:creationId xmlns:a16="http://schemas.microsoft.com/office/drawing/2014/main" xmlns="" id="{34C46E24-9253-10D3-8FE6-C2230931A413}"/>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990330" y="952771"/>
            <a:ext cx="914400" cy="914400"/>
          </a:xfrm>
          <a:prstGeom prst="rect">
            <a:avLst/>
          </a:prstGeom>
        </p:spPr>
      </p:pic>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1419064"/>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530087" y="1814333"/>
            <a:ext cx="1094629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Open gestures</a:t>
            </a: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r>
              <a:rPr lang="en-US" sz="4400" b="1" dirty="0">
                <a:ln>
                  <a:solidFill>
                    <a:srgbClr val="000000"/>
                  </a:solidFill>
                </a:ln>
                <a:solidFill>
                  <a:srgbClr val="C00000"/>
                </a:solidFill>
                <a:effectLst>
                  <a:outerShdw blurRad="38100" dist="76200" dir="2700000" algn="tl">
                    <a:srgbClr val="000000">
                      <a:alpha val="81176"/>
                    </a:srgbClr>
                  </a:outerShdw>
                </a:effectLst>
                <a:latin typeface="Tahoma"/>
              </a:rPr>
              <a:t>VS </a:t>
            </a:r>
            <a:r>
              <a:rPr lang="en-GB" sz="4400" b="1" dirty="0">
                <a:ln>
                  <a:solidFill>
                    <a:srgbClr val="000000"/>
                  </a:solidFill>
                </a:ln>
                <a:solidFill>
                  <a:srgbClr val="C00000"/>
                </a:solidFill>
                <a:effectLst>
                  <a:outerShdw blurRad="38100" dist="76200" dir="2700000" algn="tl">
                    <a:srgbClr val="000000">
                      <a:alpha val="81176"/>
                    </a:srgbClr>
                  </a:outerShdw>
                </a:effectLst>
                <a:latin typeface="Tahoma"/>
              </a:rPr>
              <a:t>Closed gestures</a:t>
            </a:r>
            <a:endParaRPr lang="en-US" sz="4400" b="1" dirty="0">
              <a:ln>
                <a:solidFill>
                  <a:srgbClr val="000000"/>
                </a:solidFill>
              </a:ln>
              <a:solidFill>
                <a:srgbClr val="C00000"/>
              </a:solidFill>
              <a:effectLst>
                <a:outerShdw blurRad="38100" dist="76200" dir="2700000" algn="tl">
                  <a:srgbClr val="000000">
                    <a:alpha val="81176"/>
                  </a:srgbClr>
                </a:outerShdw>
              </a:effectLst>
              <a:latin typeface="Tahoma"/>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2654694" y="2904935"/>
            <a:ext cx="6081270" cy="272513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3200" b="1" kern="0" dirty="0">
                <a:solidFill>
                  <a:srgbClr val="000000"/>
                </a:solidFill>
                <a:effectLst>
                  <a:outerShdw blurRad="50800" dist="38100" dir="8100000" algn="tr" rotWithShape="0">
                    <a:srgbClr val="808080">
                      <a:alpha val="40000"/>
                    </a:srgbClr>
                  </a:outerShdw>
                </a:effectLst>
                <a:latin typeface="Arial"/>
              </a:rPr>
              <a:t>An important quality of gestures is whether they are </a:t>
            </a:r>
            <a:r>
              <a:rPr lang="en-US" sz="3200" b="1" kern="0" dirty="0">
                <a:solidFill>
                  <a:schemeClr val="tx2"/>
                </a:solidFill>
                <a:effectLst>
                  <a:outerShdw blurRad="50800" dist="38100" dir="8100000" algn="tr" rotWithShape="0">
                    <a:srgbClr val="808080">
                      <a:alpha val="40000"/>
                    </a:srgbClr>
                  </a:outerShdw>
                </a:effectLst>
                <a:latin typeface="Arial"/>
              </a:rPr>
              <a:t>open</a:t>
            </a:r>
            <a:r>
              <a:rPr lang="en-US" sz="3200" b="1" kern="0" dirty="0">
                <a:solidFill>
                  <a:srgbClr val="000000"/>
                </a:solidFill>
                <a:effectLst>
                  <a:outerShdw blurRad="50800" dist="38100" dir="8100000" algn="tr" rotWithShape="0">
                    <a:srgbClr val="808080">
                      <a:alpha val="40000"/>
                    </a:srgbClr>
                  </a:outerShdw>
                </a:effectLst>
                <a:latin typeface="Arial"/>
              </a:rPr>
              <a:t> or </a:t>
            </a:r>
            <a:r>
              <a:rPr lang="en-US" sz="3200" b="1" kern="0" dirty="0">
                <a:solidFill>
                  <a:schemeClr val="tx2"/>
                </a:solidFill>
                <a:effectLst>
                  <a:outerShdw blurRad="50800" dist="38100" dir="8100000" algn="tr" rotWithShape="0">
                    <a:srgbClr val="808080">
                      <a:alpha val="40000"/>
                    </a:srgbClr>
                  </a:outerShdw>
                </a:effectLst>
                <a:latin typeface="Arial"/>
              </a:rPr>
              <a:t>closed.</a:t>
            </a:r>
            <a:endParaRPr kumimoji="0" lang="en-US" sz="3200" b="1" i="0" u="none" strike="noStrike" kern="0" cap="none" spc="0" normalizeH="0" baseline="0" noProof="0" dirty="0">
              <a:ln>
                <a:noFill/>
              </a:ln>
              <a:solidFill>
                <a:schemeClr val="tx2"/>
              </a:solidFill>
              <a:effectLst>
                <a:outerShdw blurRad="50800" dist="38100" dir="8100000" algn="tr" rotWithShape="0">
                  <a:srgbClr val="808080">
                    <a:alpha val="40000"/>
                  </a:srgbClr>
                </a:outerShdw>
              </a:effectLst>
              <a:uLnTx/>
              <a:uFillTx/>
              <a:latin typeface="Arial"/>
            </a:endParaRPr>
          </a:p>
        </p:txBody>
      </p:sp>
      <p:sp>
        <p:nvSpPr>
          <p:cNvPr id="12" name="TextBox 11">
            <a:extLst>
              <a:ext uri="{FF2B5EF4-FFF2-40B4-BE49-F238E27FC236}">
                <a16:creationId xmlns:a16="http://schemas.microsoft.com/office/drawing/2014/main" xmlns="" id="{8792E47D-AD5B-20C2-2364-0CCE0946CF5F}"/>
              </a:ext>
            </a:extLst>
          </p:cNvPr>
          <p:cNvSpPr txBox="1"/>
          <p:nvPr/>
        </p:nvSpPr>
        <p:spPr>
          <a:xfrm>
            <a:off x="2654694" y="168342"/>
            <a:ext cx="8397542" cy="1077218"/>
          </a:xfrm>
          <a:prstGeom prst="rect">
            <a:avLst/>
          </a:prstGeom>
          <a:noFill/>
        </p:spPr>
        <p:txBody>
          <a:bodyPr wrap="square">
            <a:spAutoFit/>
          </a:bodyPr>
          <a:lstStyle/>
          <a:p>
            <a:r>
              <a:rPr lang="en-US" sz="3200" b="1" kern="0" dirty="0">
                <a:solidFill>
                  <a:schemeClr val="bg1"/>
                </a:solidFill>
                <a:effectLst>
                  <a:outerShdw blurRad="50800" dist="38100" dir="8100000" algn="tr" rotWithShape="0">
                    <a:srgbClr val="808080">
                      <a:alpha val="40000"/>
                    </a:srgbClr>
                  </a:outerShdw>
                </a:effectLst>
                <a:latin typeface="Arial"/>
              </a:rPr>
              <a:t>Positive versus Negative Body</a:t>
            </a:r>
          </a:p>
          <a:p>
            <a:r>
              <a:rPr lang="en-US" sz="3200" b="1" kern="0" dirty="0">
                <a:solidFill>
                  <a:schemeClr val="bg1"/>
                </a:solidFill>
                <a:effectLst>
                  <a:outerShdw blurRad="50800" dist="38100" dir="8100000" algn="tr" rotWithShape="0">
                    <a:srgbClr val="808080">
                      <a:alpha val="40000"/>
                    </a:srgbClr>
                  </a:outerShdw>
                </a:effectLst>
                <a:latin typeface="Arial"/>
              </a:rPr>
              <a:t>Language</a:t>
            </a:r>
          </a:p>
        </p:txBody>
      </p:sp>
    </p:spTree>
    <p:custDataLst>
      <p:tags r:id="rId1"/>
    </p:custDataLst>
    <p:extLst>
      <p:ext uri="{BB962C8B-B14F-4D97-AF65-F5344CB8AC3E}">
        <p14:creationId xmlns:p14="http://schemas.microsoft.com/office/powerpoint/2010/main" val="2648979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1419064"/>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637559" y="1423972"/>
            <a:ext cx="8563267" cy="104536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chemeClr val="bg1"/>
                </a:solidFill>
                <a:effectLst>
                  <a:outerShdw blurRad="38100" dist="76200" dir="2700000" algn="tl">
                    <a:srgbClr val="000000">
                      <a:alpha val="81176"/>
                    </a:srgbClr>
                  </a:outerShdw>
                </a:effectLst>
                <a:uLnTx/>
                <a:uFillTx/>
                <a:latin typeface="Tahoma"/>
                <a:ea typeface="+mn-ea"/>
                <a:cs typeface="+mn-cs"/>
              </a:rPr>
              <a:t>are encouraging, inviting and non-aggressive.</a:t>
            </a:r>
          </a:p>
        </p:txBody>
      </p:sp>
      <p:sp>
        <p:nvSpPr>
          <p:cNvPr id="12" name="TextBox 11">
            <a:extLst>
              <a:ext uri="{FF2B5EF4-FFF2-40B4-BE49-F238E27FC236}">
                <a16:creationId xmlns:a16="http://schemas.microsoft.com/office/drawing/2014/main" xmlns="" id="{8792E47D-AD5B-20C2-2364-0CCE0946CF5F}"/>
              </a:ext>
            </a:extLst>
          </p:cNvPr>
          <p:cNvSpPr txBox="1"/>
          <p:nvPr/>
        </p:nvSpPr>
        <p:spPr>
          <a:xfrm>
            <a:off x="2654694" y="168342"/>
            <a:ext cx="839754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solidFill>
                    <a:srgbClr val="000000"/>
                  </a:solidFill>
                </a:ln>
                <a:solidFill>
                  <a:schemeClr val="bg1"/>
                </a:solidFill>
                <a:effectLst>
                  <a:outerShdw blurRad="38100" dist="76200" dir="2700000" algn="tl">
                    <a:srgbClr val="000000">
                      <a:alpha val="81176"/>
                    </a:srgbClr>
                  </a:outerShdw>
                </a:effectLst>
                <a:uLnTx/>
                <a:uFillTx/>
                <a:latin typeface="Tahoma"/>
                <a:ea typeface="+mn-ea"/>
                <a:cs typeface="+mn-cs"/>
              </a:rPr>
              <a:t>Open gestures</a:t>
            </a:r>
            <a:endParaRPr kumimoji="0" lang="en-US" sz="3200" b="1" i="0" u="none" strike="noStrike" kern="0" cap="none" spc="0" normalizeH="0" baseline="0" noProof="0" dirty="0">
              <a:ln>
                <a:noFill/>
              </a:ln>
              <a:solidFill>
                <a:schemeClr val="bg1"/>
              </a:solidFill>
              <a:effectLst>
                <a:outerShdw blurRad="50800" dist="38100" dir="8100000" algn="tr" rotWithShape="0">
                  <a:srgbClr val="808080">
                    <a:alpha val="40000"/>
                  </a:srgbClr>
                </a:outerShdw>
              </a:effectLst>
              <a:uLnTx/>
              <a:uFillTx/>
              <a:latin typeface="Arial"/>
              <a:ea typeface="+mn-ea"/>
              <a:cs typeface="+mn-cs"/>
            </a:endParaRPr>
          </a:p>
        </p:txBody>
      </p:sp>
      <p:pic>
        <p:nvPicPr>
          <p:cNvPr id="8" name="Picture 7">
            <a:extLst>
              <a:ext uri="{FF2B5EF4-FFF2-40B4-BE49-F238E27FC236}">
                <a16:creationId xmlns:a16="http://schemas.microsoft.com/office/drawing/2014/main" xmlns="" id="{42372A07-4894-017C-AF5F-55CFDD549196}"/>
              </a:ext>
            </a:extLst>
          </p:cNvPr>
          <p:cNvPicPr>
            <a:picLocks noChangeAspect="1"/>
          </p:cNvPicPr>
          <p:nvPr/>
        </p:nvPicPr>
        <p:blipFill rotWithShape="1">
          <a:blip r:embed="rId8"/>
          <a:srcRect l="27848" t="12435" r="26393" b="34928"/>
          <a:stretch/>
        </p:blipFill>
        <p:spPr>
          <a:xfrm>
            <a:off x="9539666" y="1729359"/>
            <a:ext cx="2014775" cy="3609818"/>
          </a:xfrm>
          <a:prstGeom prst="rect">
            <a:avLst/>
          </a:prstGeom>
        </p:spPr>
      </p:pic>
      <p:pic>
        <p:nvPicPr>
          <p:cNvPr id="15" name="Picture 14">
            <a:extLst>
              <a:ext uri="{FF2B5EF4-FFF2-40B4-BE49-F238E27FC236}">
                <a16:creationId xmlns:a16="http://schemas.microsoft.com/office/drawing/2014/main" xmlns="" id="{1C08597E-E41A-DBF4-31E6-DE3BAB1179EB}"/>
              </a:ext>
            </a:extLst>
          </p:cNvPr>
          <p:cNvPicPr>
            <a:picLocks noChangeAspect="1"/>
          </p:cNvPicPr>
          <p:nvPr/>
        </p:nvPicPr>
        <p:blipFill rotWithShape="1">
          <a:blip r:embed="rId9"/>
          <a:srcRect l="24276" t="33199" r="27935" b="25245"/>
          <a:stretch/>
        </p:blipFill>
        <p:spPr>
          <a:xfrm>
            <a:off x="1748842" y="2405331"/>
            <a:ext cx="7790824" cy="3791950"/>
          </a:xfrm>
          <a:prstGeom prst="rect">
            <a:avLst/>
          </a:prstGeom>
        </p:spPr>
      </p:pic>
    </p:spTree>
    <p:extLst>
      <p:ext uri="{BB962C8B-B14F-4D97-AF65-F5344CB8AC3E}">
        <p14:creationId xmlns:p14="http://schemas.microsoft.com/office/powerpoint/2010/main" val="2085041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1419064"/>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93" y="5918023"/>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803284" y="1423973"/>
            <a:ext cx="8397542" cy="141906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solidFill>
                    <a:srgbClr val="000000"/>
                  </a:solidFill>
                </a:ln>
                <a:solidFill>
                  <a:prstClr val="white"/>
                </a:solidFill>
                <a:effectLst>
                  <a:outerShdw blurRad="38100" dist="76200" dir="2700000" algn="tl">
                    <a:srgbClr val="000000">
                      <a:alpha val="81176"/>
                    </a:srgbClr>
                  </a:outerShdw>
                </a:effectLst>
                <a:uLnTx/>
                <a:uFillTx/>
                <a:latin typeface="Tahoma"/>
                <a:ea typeface="+mn-ea"/>
                <a:cs typeface="+mn-cs"/>
              </a:rPr>
              <a:t>are defensive and can easily be interpreted as aggressive. They may show that you feel you are under attack..</a:t>
            </a:r>
          </a:p>
        </p:txBody>
      </p:sp>
      <p:sp>
        <p:nvSpPr>
          <p:cNvPr id="12" name="TextBox 11">
            <a:extLst>
              <a:ext uri="{FF2B5EF4-FFF2-40B4-BE49-F238E27FC236}">
                <a16:creationId xmlns:a16="http://schemas.microsoft.com/office/drawing/2014/main" xmlns="" id="{8792E47D-AD5B-20C2-2364-0CCE0946CF5F}"/>
              </a:ext>
            </a:extLst>
          </p:cNvPr>
          <p:cNvSpPr txBox="1"/>
          <p:nvPr/>
        </p:nvSpPr>
        <p:spPr>
          <a:xfrm>
            <a:off x="2654694" y="168342"/>
            <a:ext cx="839754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solidFill>
                    <a:srgbClr val="000000"/>
                  </a:solidFill>
                </a:ln>
                <a:solidFill>
                  <a:prstClr val="white"/>
                </a:solidFill>
                <a:effectLst>
                  <a:outerShdw blurRad="38100" dist="76200" dir="2700000" algn="tl">
                    <a:srgbClr val="000000">
                      <a:alpha val="81176"/>
                    </a:srgbClr>
                  </a:outerShdw>
                </a:effectLst>
                <a:uLnTx/>
                <a:uFillTx/>
                <a:latin typeface="Tahoma"/>
                <a:ea typeface="+mn-ea"/>
                <a:cs typeface="+mn-cs"/>
              </a:rPr>
              <a:t>Closed gestures</a:t>
            </a:r>
            <a:endParaRPr kumimoji="0" lang="en-US" sz="3200" b="1" i="0" u="none" strike="noStrike" kern="0" cap="none" spc="0" normalizeH="0" baseline="0" noProof="0" dirty="0">
              <a:ln>
                <a:noFill/>
              </a:ln>
              <a:solidFill>
                <a:prstClr val="white"/>
              </a:solidFill>
              <a:effectLst>
                <a:outerShdw blurRad="50800" dist="38100" dir="8100000" algn="tr" rotWithShape="0">
                  <a:srgbClr val="808080">
                    <a:alpha val="40000"/>
                  </a:srgbClr>
                </a:outerShdw>
              </a:effectLst>
              <a:uLnTx/>
              <a:uFillTx/>
              <a:latin typeface="Arial"/>
              <a:ea typeface="+mn-ea"/>
              <a:cs typeface="+mn-cs"/>
            </a:endParaRPr>
          </a:p>
        </p:txBody>
      </p:sp>
      <p:pic>
        <p:nvPicPr>
          <p:cNvPr id="9" name="Picture 8">
            <a:extLst>
              <a:ext uri="{FF2B5EF4-FFF2-40B4-BE49-F238E27FC236}">
                <a16:creationId xmlns:a16="http://schemas.microsoft.com/office/drawing/2014/main" xmlns="" id="{A6CC7762-70BF-4D88-D43E-9DAC33582586}"/>
              </a:ext>
            </a:extLst>
          </p:cNvPr>
          <p:cNvPicPr>
            <a:picLocks noChangeAspect="1"/>
          </p:cNvPicPr>
          <p:nvPr/>
        </p:nvPicPr>
        <p:blipFill rotWithShape="1">
          <a:blip r:embed="rId8"/>
          <a:srcRect l="23005" t="12174" r="27621" b="36006"/>
          <a:stretch/>
        </p:blipFill>
        <p:spPr>
          <a:xfrm>
            <a:off x="9429753" y="1677601"/>
            <a:ext cx="2368281" cy="3553776"/>
          </a:xfrm>
          <a:prstGeom prst="rect">
            <a:avLst/>
          </a:prstGeom>
        </p:spPr>
      </p:pic>
      <p:pic>
        <p:nvPicPr>
          <p:cNvPr id="18" name="Picture 17">
            <a:extLst>
              <a:ext uri="{FF2B5EF4-FFF2-40B4-BE49-F238E27FC236}">
                <a16:creationId xmlns:a16="http://schemas.microsoft.com/office/drawing/2014/main" xmlns="" id="{D93E92F8-E17E-0DD7-B327-F2D5D724C264}"/>
              </a:ext>
            </a:extLst>
          </p:cNvPr>
          <p:cNvPicPr>
            <a:picLocks noChangeAspect="1"/>
          </p:cNvPicPr>
          <p:nvPr/>
        </p:nvPicPr>
        <p:blipFill rotWithShape="1">
          <a:blip r:embed="rId9"/>
          <a:srcRect l="21773" t="17656" r="27718" b="33689"/>
          <a:stretch/>
        </p:blipFill>
        <p:spPr>
          <a:xfrm>
            <a:off x="1325218" y="2694658"/>
            <a:ext cx="7875608" cy="3629926"/>
          </a:xfrm>
          <a:prstGeom prst="rect">
            <a:avLst/>
          </a:prstGeom>
        </p:spPr>
      </p:pic>
    </p:spTree>
    <p:extLst>
      <p:ext uri="{BB962C8B-B14F-4D97-AF65-F5344CB8AC3E}">
        <p14:creationId xmlns:p14="http://schemas.microsoft.com/office/powerpoint/2010/main" val="6977767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D646A8A3-1492-79AC-07D4-6017F9A76546}"/>
              </a:ext>
            </a:extLst>
          </p:cNvPr>
          <p:cNvPicPr>
            <a:picLocks noChangeAspect="1"/>
          </p:cNvPicPr>
          <p:nvPr/>
        </p:nvPicPr>
        <p:blipFill rotWithShape="1">
          <a:blip r:embed="rId3"/>
          <a:srcRect t="9495" b="47677"/>
          <a:stretch/>
        </p:blipFill>
        <p:spPr>
          <a:xfrm>
            <a:off x="7613471" y="1607128"/>
            <a:ext cx="4787076" cy="4641272"/>
          </a:xfrm>
          <a:prstGeom prst="rect">
            <a:avLst/>
          </a:prstGeom>
        </p:spPr>
      </p:pic>
      <p:sp>
        <p:nvSpPr>
          <p:cNvPr id="6" name="Rectangle 5">
            <a:extLst>
              <a:ext uri="{FF2B5EF4-FFF2-40B4-BE49-F238E27FC236}">
                <a16:creationId xmlns:a16="http://schemas.microsoft.com/office/drawing/2014/main" xmlns="" id="{D6E8811F-190F-EA97-114B-1F204BF40F7A}"/>
              </a:ext>
            </a:extLst>
          </p:cNvPr>
          <p:cNvSpPr/>
          <p:nvPr/>
        </p:nvSpPr>
        <p:spPr bwMode="auto">
          <a:xfrm>
            <a:off x="1330037" y="221673"/>
            <a:ext cx="5140036" cy="57148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Hands Clenched</a:t>
            </a:r>
          </a:p>
        </p:txBody>
      </p:sp>
      <p:pic>
        <p:nvPicPr>
          <p:cNvPr id="8" name="Picture 7">
            <a:extLst>
              <a:ext uri="{FF2B5EF4-FFF2-40B4-BE49-F238E27FC236}">
                <a16:creationId xmlns:a16="http://schemas.microsoft.com/office/drawing/2014/main" xmlns="" id="{2FCA8644-7F9E-D443-DC14-CB0CA65009A5}"/>
              </a:ext>
            </a:extLst>
          </p:cNvPr>
          <p:cNvPicPr>
            <a:picLocks noChangeAspect="1"/>
          </p:cNvPicPr>
          <p:nvPr/>
        </p:nvPicPr>
        <p:blipFill rotWithShape="1">
          <a:blip r:embed="rId4"/>
          <a:srcRect l="16934" t="32525" r="38409" b="11111"/>
          <a:stretch/>
        </p:blipFill>
        <p:spPr>
          <a:xfrm>
            <a:off x="630780" y="1447800"/>
            <a:ext cx="6982691" cy="4800600"/>
          </a:xfrm>
          <a:prstGeom prst="rect">
            <a:avLst/>
          </a:prstGeom>
        </p:spPr>
      </p:pic>
    </p:spTree>
    <p:extLst>
      <p:ext uri="{BB962C8B-B14F-4D97-AF65-F5344CB8AC3E}">
        <p14:creationId xmlns:p14="http://schemas.microsoft.com/office/powerpoint/2010/main" val="2884626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60012" y="62238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pic>
        <p:nvPicPr>
          <p:cNvPr id="8" name="Picture 7">
            <a:extLst>
              <a:ext uri="{FF2B5EF4-FFF2-40B4-BE49-F238E27FC236}">
                <a16:creationId xmlns:a16="http://schemas.microsoft.com/office/drawing/2014/main" xmlns="" id="{9B4A3128-F078-3364-4CAB-8D1AD67E0E6A}"/>
              </a:ext>
            </a:extLst>
          </p:cNvPr>
          <p:cNvPicPr>
            <a:picLocks noChangeAspect="1"/>
          </p:cNvPicPr>
          <p:nvPr/>
        </p:nvPicPr>
        <p:blipFill rotWithShape="1">
          <a:blip r:embed="rId8"/>
          <a:srcRect l="34777" t="10845" r="35695" b="46963"/>
          <a:stretch/>
        </p:blipFill>
        <p:spPr>
          <a:xfrm>
            <a:off x="6273640" y="-144379"/>
            <a:ext cx="2503701" cy="3902375"/>
          </a:xfrm>
          <a:prstGeom prst="rect">
            <a:avLst/>
          </a:prstGeom>
        </p:spPr>
      </p:pic>
      <p:pic>
        <p:nvPicPr>
          <p:cNvPr id="12" name="Picture 11">
            <a:extLst>
              <a:ext uri="{FF2B5EF4-FFF2-40B4-BE49-F238E27FC236}">
                <a16:creationId xmlns:a16="http://schemas.microsoft.com/office/drawing/2014/main" xmlns="" id="{52361EC8-D066-D325-6D03-09CF3C445011}"/>
              </a:ext>
            </a:extLst>
          </p:cNvPr>
          <p:cNvPicPr>
            <a:picLocks noChangeAspect="1"/>
          </p:cNvPicPr>
          <p:nvPr/>
        </p:nvPicPr>
        <p:blipFill rotWithShape="1">
          <a:blip r:embed="rId9"/>
          <a:srcRect l="26260" t="13064" r="26331" b="44253"/>
          <a:stretch/>
        </p:blipFill>
        <p:spPr>
          <a:xfrm>
            <a:off x="3686303" y="2204822"/>
            <a:ext cx="2409697" cy="3589452"/>
          </a:xfrm>
          <a:prstGeom prst="rect">
            <a:avLst/>
          </a:prstGeom>
        </p:spPr>
      </p:pic>
      <p:pic>
        <p:nvPicPr>
          <p:cNvPr id="18" name="Picture 17">
            <a:extLst>
              <a:ext uri="{FF2B5EF4-FFF2-40B4-BE49-F238E27FC236}">
                <a16:creationId xmlns:a16="http://schemas.microsoft.com/office/drawing/2014/main" xmlns="" id="{3197EBCC-1334-8A21-85CA-963563AE49C4}"/>
              </a:ext>
            </a:extLst>
          </p:cNvPr>
          <p:cNvPicPr>
            <a:picLocks noChangeAspect="1"/>
          </p:cNvPicPr>
          <p:nvPr/>
        </p:nvPicPr>
        <p:blipFill rotWithShape="1">
          <a:blip r:embed="rId10"/>
          <a:srcRect l="28992" t="12977" r="30820" b="48493"/>
          <a:stretch/>
        </p:blipFill>
        <p:spPr>
          <a:xfrm>
            <a:off x="9069452" y="1052928"/>
            <a:ext cx="2748783" cy="4300448"/>
          </a:xfrm>
          <a:prstGeom prst="rect">
            <a:avLst/>
          </a:prstGeom>
        </p:spPr>
      </p:pic>
      <p:pic>
        <p:nvPicPr>
          <p:cNvPr id="20" name="Picture 19">
            <a:extLst>
              <a:ext uri="{FF2B5EF4-FFF2-40B4-BE49-F238E27FC236}">
                <a16:creationId xmlns:a16="http://schemas.microsoft.com/office/drawing/2014/main" xmlns="" id="{53011F4F-C3D1-43FF-34A7-8842A9CF4FF9}"/>
              </a:ext>
            </a:extLst>
          </p:cNvPr>
          <p:cNvPicPr>
            <a:picLocks noChangeAspect="1"/>
          </p:cNvPicPr>
          <p:nvPr/>
        </p:nvPicPr>
        <p:blipFill rotWithShape="1">
          <a:blip r:embed="rId11"/>
          <a:srcRect l="17761" t="11478" r="23843" b="47749"/>
          <a:stretch/>
        </p:blipFill>
        <p:spPr>
          <a:xfrm>
            <a:off x="114970" y="1253512"/>
            <a:ext cx="2989096" cy="4000212"/>
          </a:xfrm>
          <a:prstGeom prst="rect">
            <a:avLst/>
          </a:prstGeom>
        </p:spPr>
      </p:pic>
    </p:spTree>
    <p:extLst>
      <p:ext uri="{BB962C8B-B14F-4D97-AF65-F5344CB8AC3E}">
        <p14:creationId xmlns:p14="http://schemas.microsoft.com/office/powerpoint/2010/main" val="3373920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6215"/>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447530" y="730362"/>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Vocal characteristics. </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53871" y="1777816"/>
            <a:ext cx="10084258" cy="378709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Your voice also carries both intentional and unintentional messages. </a:t>
            </a:r>
            <a:endParaRPr lang="ar-EG" sz="3200" dirty="0">
              <a:ln>
                <a:solidFill>
                  <a:srgbClr val="000000"/>
                </a:solidFill>
              </a:ln>
              <a:solidFill>
                <a:srgbClr val="C00000"/>
              </a:solidFill>
              <a:latin typeface="Tahoma"/>
            </a:endParaRPr>
          </a:p>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Your tone and volume, as well as your accent and speaking pace say a lot about who you are, your relationship with the audience, and the emotions underlying your words.</a:t>
            </a:r>
          </a:p>
        </p:txBody>
      </p:sp>
      <p:pic>
        <p:nvPicPr>
          <p:cNvPr id="6" name="Graphic 5" descr="Badge 4 with solid fill">
            <a:extLst>
              <a:ext uri="{FF2B5EF4-FFF2-40B4-BE49-F238E27FC236}">
                <a16:creationId xmlns:a16="http://schemas.microsoft.com/office/drawing/2014/main" xmlns="" id="{8E9AEADC-5C11-A997-DE57-80205C646192}"/>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140038" y="805914"/>
            <a:ext cx="914400" cy="914400"/>
          </a:xfrm>
          <a:prstGeom prst="rect">
            <a:avLst/>
          </a:prstGeom>
        </p:spPr>
      </p:pic>
    </p:spTree>
    <p:custDataLst>
      <p:tags r:id="rId1"/>
    </p:custDataLst>
    <p:extLst>
      <p:ext uri="{BB962C8B-B14F-4D97-AF65-F5344CB8AC3E}">
        <p14:creationId xmlns:p14="http://schemas.microsoft.com/office/powerpoint/2010/main" val="1768312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Vocal characteristics. </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735017" y="2061996"/>
            <a:ext cx="9863684" cy="390609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People respond to others based on their physical appearance,</a:t>
            </a:r>
          </a:p>
          <a:p>
            <a:pPr marL="457200" lvl="0" indent="-457200" algn="just" eaLnBrk="0" fontAlgn="base" hangingPunct="0">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 sometimes fairly and other times unfairly. Grooming, clothing, accessories, style—you can control all of these.</a:t>
            </a:r>
          </a:p>
          <a:p>
            <a:pPr marL="457200" lvl="0" indent="-457200" algn="just" eaLnBrk="0" fontAlgn="base" hangingPunct="0">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If your goal is to make a good impression, adopt the style of the people you want to impress.</a:t>
            </a:r>
          </a:p>
        </p:txBody>
      </p:sp>
    </p:spTree>
    <p:custDataLst>
      <p:tags r:id="rId1"/>
    </p:custDataLst>
    <p:extLst>
      <p:ext uri="{BB962C8B-B14F-4D97-AF65-F5344CB8AC3E}">
        <p14:creationId xmlns:p14="http://schemas.microsoft.com/office/powerpoint/2010/main" val="305805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Touch. </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189004" y="2048749"/>
            <a:ext cx="9302034" cy="326931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Touch is an important way to convey warmth, comfort, and reassurance. Touch is so powerful, in fact, that cultural customs govern touching behavior. </a:t>
            </a:r>
          </a:p>
        </p:txBody>
      </p:sp>
      <p:pic>
        <p:nvPicPr>
          <p:cNvPr id="11" name="Graphic 10" descr="Badge 5 with solid fill">
            <a:extLst>
              <a:ext uri="{FF2B5EF4-FFF2-40B4-BE49-F238E27FC236}">
                <a16:creationId xmlns:a16="http://schemas.microsoft.com/office/drawing/2014/main" xmlns="" id="{5BED3E8F-EAEC-A8B5-53FC-47AA34733CF3}"/>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447530" y="950734"/>
            <a:ext cx="914400" cy="914400"/>
          </a:xfrm>
          <a:prstGeom prst="rect">
            <a:avLst/>
          </a:prstGeom>
        </p:spPr>
      </p:pic>
    </p:spTree>
    <p:custDataLst>
      <p:tags r:id="rId1"/>
    </p:custDataLst>
    <p:extLst>
      <p:ext uri="{BB962C8B-B14F-4D97-AF65-F5344CB8AC3E}">
        <p14:creationId xmlns:p14="http://schemas.microsoft.com/office/powerpoint/2010/main" val="4231688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Time and space. </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279978" y="1937966"/>
            <a:ext cx="9632044" cy="37843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Time and space can be used to assert authority, imply intimacy </a:t>
            </a:r>
            <a:r>
              <a:rPr lang="ar-EG" sz="3200" dirty="0">
                <a:ln>
                  <a:solidFill>
                    <a:srgbClr val="000000"/>
                  </a:solidFill>
                </a:ln>
                <a:solidFill>
                  <a:srgbClr val="C00000"/>
                </a:solidFill>
                <a:latin typeface="Tahoma"/>
              </a:rPr>
              <a:t>العلاقة القوية</a:t>
            </a:r>
            <a:r>
              <a:rPr lang="en-US" sz="3200" dirty="0">
                <a:ln>
                  <a:solidFill>
                    <a:srgbClr val="000000"/>
                  </a:solidFill>
                </a:ln>
                <a:solidFill>
                  <a:srgbClr val="C00000"/>
                </a:solidFill>
                <a:latin typeface="Tahoma"/>
              </a:rPr>
              <a:t>, and send other nonverbal messages. </a:t>
            </a:r>
            <a:endParaRPr lang="ar-EG" sz="3200" dirty="0">
              <a:ln>
                <a:solidFill>
                  <a:srgbClr val="000000"/>
                </a:solidFill>
              </a:ln>
              <a:solidFill>
                <a:srgbClr val="C00000"/>
              </a:solidFill>
              <a:latin typeface="Tahoma"/>
            </a:endParaRPr>
          </a:p>
          <a:p>
            <a:pPr marL="457200" lvl="0" indent="-457200" algn="just" eaLnBrk="0" fontAlgn="base" hangingPunct="0">
              <a:lnSpc>
                <a:spcPct val="150000"/>
              </a:lnSpc>
              <a:spcBef>
                <a:spcPct val="0"/>
              </a:spcBef>
              <a:spcAft>
                <a:spcPct val="0"/>
              </a:spcAft>
              <a:buFont typeface="Wingdings" panose="05000000000000000000" pitchFamily="2" charset="2"/>
              <a:buChar char="q"/>
              <a:defRPr/>
            </a:pPr>
            <a:r>
              <a:rPr lang="en-US" sz="3200" dirty="0">
                <a:ln>
                  <a:solidFill>
                    <a:srgbClr val="000000"/>
                  </a:solidFill>
                </a:ln>
                <a:solidFill>
                  <a:srgbClr val="C00000"/>
                </a:solidFill>
                <a:latin typeface="Tahoma"/>
              </a:rPr>
              <a:t>Keep in mind that expectations regarding both time and space vary by culture. </a:t>
            </a:r>
          </a:p>
        </p:txBody>
      </p:sp>
      <p:pic>
        <p:nvPicPr>
          <p:cNvPr id="6" name="Graphic 5" descr="Badge 6 with solid fill">
            <a:extLst>
              <a:ext uri="{FF2B5EF4-FFF2-40B4-BE49-F238E27FC236}">
                <a16:creationId xmlns:a16="http://schemas.microsoft.com/office/drawing/2014/main" xmlns="" id="{42CD7A8A-6317-DDA6-10E1-40494A5FB12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070313" y="1084503"/>
            <a:ext cx="914400" cy="914400"/>
          </a:xfrm>
          <a:prstGeom prst="rect">
            <a:avLst/>
          </a:prstGeom>
        </p:spPr>
      </p:pic>
    </p:spTree>
    <p:custDataLst>
      <p:tags r:id="rId1"/>
    </p:custDataLst>
    <p:extLst>
      <p:ext uri="{BB962C8B-B14F-4D97-AF65-F5344CB8AC3E}">
        <p14:creationId xmlns:p14="http://schemas.microsoft.com/office/powerpoint/2010/main" val="60121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735017" y="2262607"/>
            <a:ext cx="9863684"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itle 5">
            <a:extLst>
              <a:ext uri="{FF2B5EF4-FFF2-40B4-BE49-F238E27FC236}">
                <a16:creationId xmlns:a16="http://schemas.microsoft.com/office/drawing/2014/main" xmlns="" id="{D38103E5-48F7-A661-8882-8102ECB914D3}"/>
              </a:ext>
            </a:extLst>
          </p:cNvPr>
          <p:cNvSpPr txBox="1">
            <a:spLocks/>
          </p:cNvSpPr>
          <p:nvPr/>
        </p:nvSpPr>
        <p:spPr bwMode="auto">
          <a:xfrm>
            <a:off x="1981200" y="2192537"/>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xmlns="" id="{5AADB0B1-E37D-E09F-0929-D75295B3D04C}"/>
              </a:ext>
            </a:extLst>
          </p:cNvPr>
          <p:cNvPicPr>
            <a:picLocks noChangeAspect="1"/>
          </p:cNvPicPr>
          <p:nvPr/>
        </p:nvPicPr>
        <p:blipFill>
          <a:blip r:embed="rId9"/>
          <a:stretch>
            <a:fillRect/>
          </a:stretch>
        </p:blipFill>
        <p:spPr>
          <a:xfrm>
            <a:off x="2321912" y="4821944"/>
            <a:ext cx="7547502" cy="871804"/>
          </a:xfrm>
          <a:prstGeom prst="rect">
            <a:avLst/>
          </a:prstGeom>
        </p:spPr>
      </p:pic>
    </p:spTree>
    <p:custDataLst>
      <p:tags r:id="rId1"/>
    </p:custDataLst>
    <p:extLst>
      <p:ext uri="{BB962C8B-B14F-4D97-AF65-F5344CB8AC3E}">
        <p14:creationId xmlns:p14="http://schemas.microsoft.com/office/powerpoint/2010/main" val="254486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xmlns="" id="{D38103E5-48F7-A661-8882-8102ECB914D3}"/>
              </a:ext>
            </a:extLst>
          </p:cNvPr>
          <p:cNvSpPr txBox="1">
            <a:spLocks/>
          </p:cNvSpPr>
          <p:nvPr/>
        </p:nvSpPr>
        <p:spPr bwMode="auto">
          <a:xfrm>
            <a:off x="1672842" y="1279125"/>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xmlns="" id="{5AADB0B1-E37D-E09F-0929-D75295B3D04C}"/>
              </a:ext>
            </a:extLst>
          </p:cNvPr>
          <p:cNvPicPr>
            <a:picLocks noChangeAspect="1"/>
          </p:cNvPicPr>
          <p:nvPr/>
        </p:nvPicPr>
        <p:blipFill>
          <a:blip r:embed="rId9"/>
          <a:stretch>
            <a:fillRect/>
          </a:stretch>
        </p:blipFill>
        <p:spPr>
          <a:xfrm>
            <a:off x="2321912" y="4862262"/>
            <a:ext cx="7547502" cy="871804"/>
          </a:xfrm>
          <a:prstGeom prst="rect">
            <a:avLst/>
          </a:prstGeom>
        </p:spPr>
      </p:pic>
      <p:pic>
        <p:nvPicPr>
          <p:cNvPr id="6" name="Picture 5">
            <a:extLst>
              <a:ext uri="{FF2B5EF4-FFF2-40B4-BE49-F238E27FC236}">
                <a16:creationId xmlns:a16="http://schemas.microsoft.com/office/drawing/2014/main" xmlns="" id="{45C767E4-D2BB-CCB5-31BD-EB134C985A09}"/>
              </a:ext>
            </a:extLst>
          </p:cNvPr>
          <p:cNvPicPr>
            <a:picLocks noChangeAspect="1"/>
          </p:cNvPicPr>
          <p:nvPr/>
        </p:nvPicPr>
        <p:blipFill>
          <a:blip r:embed="rId10"/>
          <a:stretch>
            <a:fillRect/>
          </a:stretch>
        </p:blipFill>
        <p:spPr>
          <a:xfrm>
            <a:off x="2447531" y="3494432"/>
            <a:ext cx="6351912" cy="1267491"/>
          </a:xfrm>
          <a:prstGeom prst="rect">
            <a:avLst/>
          </a:prstGeom>
        </p:spPr>
      </p:pic>
      <p:sp>
        <p:nvSpPr>
          <p:cNvPr id="9" name="Title 4">
            <a:extLst>
              <a:ext uri="{FF2B5EF4-FFF2-40B4-BE49-F238E27FC236}">
                <a16:creationId xmlns:a16="http://schemas.microsoft.com/office/drawing/2014/main" xmlns="" id="{876C91A2-6A95-57E1-8B03-9E896CF26F94}"/>
              </a:ext>
            </a:extLst>
          </p:cNvPr>
          <p:cNvSpPr txBox="1">
            <a:spLocks/>
          </p:cNvSpPr>
          <p:nvPr/>
        </p:nvSpPr>
        <p:spPr bwMode="auto">
          <a:xfrm>
            <a:off x="2749952" y="4862262"/>
            <a:ext cx="5747069"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Settings</a:t>
            </a:r>
          </a:p>
        </p:txBody>
      </p:sp>
    </p:spTree>
    <p:custDataLst>
      <p:tags r:id="rId1"/>
    </p:custDataLst>
    <p:extLst>
      <p:ext uri="{BB962C8B-B14F-4D97-AF65-F5344CB8AC3E}">
        <p14:creationId xmlns:p14="http://schemas.microsoft.com/office/powerpoint/2010/main" val="841784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xmlns="" id="{D38103E5-48F7-A661-8882-8102ECB914D3}"/>
              </a:ext>
            </a:extLst>
          </p:cNvPr>
          <p:cNvSpPr txBox="1">
            <a:spLocks/>
          </p:cNvSpPr>
          <p:nvPr/>
        </p:nvSpPr>
        <p:spPr bwMode="auto">
          <a:xfrm>
            <a:off x="1672842" y="1279125"/>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xmlns="" id="{5AADB0B1-E37D-E09F-0929-D75295B3D04C}"/>
              </a:ext>
            </a:extLst>
          </p:cNvPr>
          <p:cNvPicPr>
            <a:picLocks noChangeAspect="1"/>
          </p:cNvPicPr>
          <p:nvPr/>
        </p:nvPicPr>
        <p:blipFill>
          <a:blip r:embed="rId9"/>
          <a:stretch>
            <a:fillRect/>
          </a:stretch>
        </p:blipFill>
        <p:spPr>
          <a:xfrm>
            <a:off x="2321912" y="4862262"/>
            <a:ext cx="7547502" cy="871804"/>
          </a:xfrm>
          <a:prstGeom prst="rect">
            <a:avLst/>
          </a:prstGeom>
        </p:spPr>
      </p:pic>
      <p:pic>
        <p:nvPicPr>
          <p:cNvPr id="6" name="Picture 5">
            <a:extLst>
              <a:ext uri="{FF2B5EF4-FFF2-40B4-BE49-F238E27FC236}">
                <a16:creationId xmlns:a16="http://schemas.microsoft.com/office/drawing/2014/main" xmlns="" id="{45C767E4-D2BB-CCB5-31BD-EB134C985A09}"/>
              </a:ext>
            </a:extLst>
          </p:cNvPr>
          <p:cNvPicPr>
            <a:picLocks noChangeAspect="1"/>
          </p:cNvPicPr>
          <p:nvPr/>
        </p:nvPicPr>
        <p:blipFill>
          <a:blip r:embed="rId10"/>
          <a:stretch>
            <a:fillRect/>
          </a:stretch>
        </p:blipFill>
        <p:spPr>
          <a:xfrm>
            <a:off x="2447531" y="3494432"/>
            <a:ext cx="6351912" cy="1267491"/>
          </a:xfrm>
          <a:prstGeom prst="rect">
            <a:avLst/>
          </a:prstGeom>
        </p:spPr>
      </p:pic>
    </p:spTree>
    <p:custDataLst>
      <p:tags r:id="rId1"/>
    </p:custDataLst>
    <p:extLst>
      <p:ext uri="{BB962C8B-B14F-4D97-AF65-F5344CB8AC3E}">
        <p14:creationId xmlns:p14="http://schemas.microsoft.com/office/powerpoint/2010/main" val="160401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First Impressions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735017" y="2262607"/>
            <a:ext cx="9863684"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From business lunches to industry conferences, you represent your company when you are out in public.</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Make sure that your appearance and actions are appropriate to the situation.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First impressions last a long time, so get to know the customs of the culture when you meet new people. </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Graphic 5" descr="Badge 1 with solid fill">
            <a:extLst>
              <a:ext uri="{FF2B5EF4-FFF2-40B4-BE49-F238E27FC236}">
                <a16:creationId xmlns:a16="http://schemas.microsoft.com/office/drawing/2014/main" xmlns="" id="{F42C5FB9-7891-E35F-58E3-363DB361ED9B}"/>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458727" y="1171136"/>
            <a:ext cx="914400" cy="914400"/>
          </a:xfrm>
          <a:prstGeom prst="rect">
            <a:avLst/>
          </a:prstGeom>
        </p:spPr>
      </p:pic>
    </p:spTree>
    <p:custDataLst>
      <p:tags r:id="rId1"/>
    </p:custDataLst>
    <p:extLst>
      <p:ext uri="{BB962C8B-B14F-4D97-AF65-F5344CB8AC3E}">
        <p14:creationId xmlns:p14="http://schemas.microsoft.com/office/powerpoint/2010/main" val="2001858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073517"/>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a:t>
            </a:r>
            <a:r>
              <a:rPr lang="en-US" sz="4400" b="1" dirty="0">
                <a:ln>
                  <a:solidFill>
                    <a:srgbClr val="000000"/>
                  </a:solidFill>
                </a:ln>
                <a:solidFill>
                  <a:srgbClr val="C00000"/>
                </a:solidFill>
                <a:effectLst>
                  <a:outerShdw blurRad="38100" dist="76200" dir="2700000" algn="tl">
                    <a:srgbClr val="000000">
                      <a:alpha val="81176"/>
                    </a:srgbClr>
                  </a:outerShdw>
                </a:effectLst>
                <a:latin typeface="Tahoma"/>
              </a:rPr>
              <a:t>Appearance</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52481" y="1946729"/>
            <a:ext cx="9863684" cy="4465680"/>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Your personal appearance often has considerable impact on your career success.</a:t>
            </a:r>
          </a:p>
          <a:p>
            <a:pPr marL="457200" lvl="0" indent="-457200" algn="just" eaLnBrk="0" fontAlgn="base" hangingPunct="0">
              <a:spcBef>
                <a:spcPct val="0"/>
              </a:spcBef>
              <a:spcAft>
                <a:spcPct val="0"/>
              </a:spcAft>
              <a:buFont typeface="Wingdings" panose="05000000000000000000" pitchFamily="2" charset="2"/>
              <a:buChar char="q"/>
              <a:defRPr/>
            </a:pPr>
            <a:endParaRPr lang="en-US" sz="2800" b="1" kern="0" dirty="0">
              <a:solidFill>
                <a:srgbClr val="A5A5A5">
                  <a:lumMod val="50000"/>
                </a:srgbClr>
              </a:solidFill>
              <a:effectLst>
                <a:outerShdw blurRad="50800" dist="38100" dir="8100000" algn="tr" rotWithShape="0">
                  <a:srgbClr val="808080">
                    <a:alpha val="40000"/>
                  </a:srgbClr>
                </a:outerShdw>
              </a:effectLst>
              <a:latin typeface="Arial"/>
            </a:endParaRPr>
          </a:p>
          <a:p>
            <a:pPr lvl="0" algn="just" eaLnBrk="0" fontAlgn="base" hangingPunct="0">
              <a:spcBef>
                <a:spcPct val="0"/>
              </a:spcBef>
              <a:spcAft>
                <a:spcPct val="0"/>
              </a:spcAft>
              <a:defRPr/>
            </a:pPr>
            <a:endParaRPr lang="en-US"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Pay attention to the style of dress where you work and adjust your style to match.</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3" name="Graphic 32" descr="Badge with solid fill">
            <a:extLst>
              <a:ext uri="{FF2B5EF4-FFF2-40B4-BE49-F238E27FC236}">
                <a16:creationId xmlns:a16="http://schemas.microsoft.com/office/drawing/2014/main" xmlns="" id="{A38534CB-85AC-AD62-B1F3-753C5426B96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812590" y="1010652"/>
            <a:ext cx="914400" cy="914400"/>
          </a:xfrm>
          <a:prstGeom prst="rect">
            <a:avLst/>
          </a:prstGeom>
        </p:spPr>
      </p:pic>
    </p:spTree>
    <p:custDataLst>
      <p:tags r:id="rId1"/>
    </p:custDataLst>
    <p:extLst>
      <p:ext uri="{BB962C8B-B14F-4D97-AF65-F5344CB8AC3E}">
        <p14:creationId xmlns:p14="http://schemas.microsoft.com/office/powerpoint/2010/main" val="276129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073517"/>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Appearance</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52481" y="1946729"/>
            <a:ext cx="9863684" cy="4465680"/>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In addition to your clothing, grooming  </a:t>
            </a:r>
            <a:r>
              <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rPr>
              <a:t>الهيئة</a:t>
            </a: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 affects the impression you give others in the workplace.</a:t>
            </a: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lang="en-US"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R="0" lvl="0" algn="just" defTabSz="914400" rtl="0" eaLnBrk="0" fontAlgn="base" latinLnBrk="0" hangingPunct="0">
              <a:lnSpc>
                <a:spcPct val="100000"/>
              </a:lnSpc>
              <a:spcBef>
                <a:spcPct val="0"/>
              </a:spcBef>
              <a:spcAft>
                <a:spcPct val="0"/>
              </a:spcAft>
              <a:buClrTx/>
              <a:buSzTx/>
              <a:tabLst/>
              <a:defRPr/>
            </a:pPr>
            <a:endPar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Pay close attention to cleanliness and avoid using products with powerful or perfumed scents. </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3" name="Graphic 32" descr="Badge with solid fill">
            <a:extLst>
              <a:ext uri="{FF2B5EF4-FFF2-40B4-BE49-F238E27FC236}">
                <a16:creationId xmlns:a16="http://schemas.microsoft.com/office/drawing/2014/main" xmlns="" id="{A38534CB-85AC-AD62-B1F3-753C5426B96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812590" y="1010652"/>
            <a:ext cx="914400" cy="914400"/>
          </a:xfrm>
          <a:prstGeom prst="rect">
            <a:avLst/>
          </a:prstGeom>
        </p:spPr>
      </p:pic>
    </p:spTree>
    <p:custDataLst>
      <p:tags r:id="rId1"/>
    </p:custDataLst>
    <p:extLst>
      <p:ext uri="{BB962C8B-B14F-4D97-AF65-F5344CB8AC3E}">
        <p14:creationId xmlns:p14="http://schemas.microsoft.com/office/powerpoint/2010/main" val="314844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767947" y="1051840"/>
            <a:ext cx="7548176" cy="127442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Demeanor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السلوك الشخصي</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52481" y="2526873"/>
            <a:ext cx="9863684" cy="312534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is a vital element of workplace harmony.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lvl="0" algn="just" eaLnBrk="0" fontAlgn="base" hangingPunct="0">
              <a:spcBef>
                <a:spcPct val="0"/>
              </a:spcBef>
              <a:spcAft>
                <a:spcPct val="0"/>
              </a:spcAft>
              <a:defRPr/>
            </a:pP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No one expects you to be artificially upbeat </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يصطنع التفاؤل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every second of the day, but a single negative personality can make an entire office miserable and unproductive.</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Graphic 5" descr="Badge 3 with solid fill">
            <a:extLst>
              <a:ext uri="{FF2B5EF4-FFF2-40B4-BE49-F238E27FC236}">
                <a16:creationId xmlns:a16="http://schemas.microsoft.com/office/drawing/2014/main" xmlns="" id="{F94AEC4E-5225-F447-8D82-F1154581F5AB}"/>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001527" y="1066594"/>
            <a:ext cx="914400" cy="914400"/>
          </a:xfrm>
          <a:prstGeom prst="rect">
            <a:avLst/>
          </a:prstGeom>
        </p:spPr>
      </p:pic>
    </p:spTree>
    <p:custDataLst>
      <p:tags r:id="rId1"/>
    </p:custDataLst>
    <p:extLst>
      <p:ext uri="{BB962C8B-B14F-4D97-AF65-F5344CB8AC3E}">
        <p14:creationId xmlns:p14="http://schemas.microsoft.com/office/powerpoint/2010/main" val="161601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767947" y="1051840"/>
            <a:ext cx="7548176" cy="127442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Demeanor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Arial" panose="020B0604020202020204" pitchFamily="34" charset="0"/>
              </a:rPr>
              <a:t>السلوك الشخصي</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52481" y="2526873"/>
            <a:ext cx="9863684" cy="312534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rPr>
              <a:t>Every person in the company has a responsibility to contribute to a positive, energetic work environment.</a:t>
            </a: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Graphic 5" descr="Badge 3 with solid fill">
            <a:extLst>
              <a:ext uri="{FF2B5EF4-FFF2-40B4-BE49-F238E27FC236}">
                <a16:creationId xmlns:a16="http://schemas.microsoft.com/office/drawing/2014/main" xmlns="" id="{F94AEC4E-5225-F447-8D82-F1154581F5AB}"/>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001527" y="1066594"/>
            <a:ext cx="914400" cy="914400"/>
          </a:xfrm>
          <a:prstGeom prst="rect">
            <a:avLst/>
          </a:prstGeom>
        </p:spPr>
      </p:pic>
    </p:spTree>
    <p:custDataLst>
      <p:tags r:id="rId1"/>
    </p:custDataLst>
    <p:extLst>
      <p:ext uri="{BB962C8B-B14F-4D97-AF65-F5344CB8AC3E}">
        <p14:creationId xmlns:p14="http://schemas.microsoft.com/office/powerpoint/2010/main" val="26441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56162"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447530" y="94674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Phone Skills or Habits</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60175" y="2080209"/>
            <a:ext cx="9485518"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Phone skills will have a definite impact on your career success.</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lvl="0" algn="just" eaLnBrk="0" fontAlgn="base" hangingPunct="0">
              <a:spcBef>
                <a:spcPct val="0"/>
              </a:spcBef>
              <a:spcAft>
                <a:spcPct val="0"/>
              </a:spcAft>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Like every other aspect of communication, your phone habits say a lot about how much respect you have for the people around you</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because phone calls lack the visual richness of face-to-face conversations,</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2" name="Graphic 21" descr="Badge 4 with solid fill">
            <a:extLst>
              <a:ext uri="{FF2B5EF4-FFF2-40B4-BE49-F238E27FC236}">
                <a16:creationId xmlns:a16="http://schemas.microsoft.com/office/drawing/2014/main" xmlns="" id="{D0A9BACA-D59C-3F00-0CC2-D013E8F953DD}"/>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740294" y="961922"/>
            <a:ext cx="914400" cy="914400"/>
          </a:xfrm>
          <a:prstGeom prst="rect">
            <a:avLst/>
          </a:prstGeom>
        </p:spPr>
      </p:pic>
    </p:spTree>
    <p:custDataLst>
      <p:tags r:id="rId1"/>
    </p:custDataLst>
    <p:extLst>
      <p:ext uri="{BB962C8B-B14F-4D97-AF65-F5344CB8AC3E}">
        <p14:creationId xmlns:p14="http://schemas.microsoft.com/office/powerpoint/2010/main" val="801884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Phone Skills or Habits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340204" y="2130399"/>
            <a:ext cx="9485518"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you must rely on your attitude and tone of voice to convey confidence and professionalism. </a:t>
            </a: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Cell phones are a contentious point of etiquette in today’s workplace.</a:t>
            </a: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endParaRPr>
          </a:p>
          <a:p>
            <a:pPr marR="0" lvl="0" algn="just" defTabSz="914400" rtl="0" eaLnBrk="0" fontAlgn="base" latinLnBrk="0" hangingPunct="0">
              <a:lnSpc>
                <a:spcPct val="100000"/>
              </a:lnSpc>
              <a:spcBef>
                <a:spcPct val="0"/>
              </a:spcBef>
              <a:spcAft>
                <a:spcPct val="0"/>
              </a:spcAft>
              <a:buClrTx/>
              <a:buSzTx/>
              <a:tabLst/>
              <a:defRPr/>
            </a:pPr>
            <a:endParaRPr kumimoji="0" lang="ar-EG"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Don’t be surprised if you encounter policies restricting their use in offices or meeting rooms. </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the Workplace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2" name="Graphic 21" descr="Badge 4 with solid fill">
            <a:extLst>
              <a:ext uri="{FF2B5EF4-FFF2-40B4-BE49-F238E27FC236}">
                <a16:creationId xmlns:a16="http://schemas.microsoft.com/office/drawing/2014/main" xmlns="" id="{D0A9BACA-D59C-3F00-0CC2-D013E8F953DD}"/>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642311" y="1118273"/>
            <a:ext cx="914400" cy="914400"/>
          </a:xfrm>
          <a:prstGeom prst="rect">
            <a:avLst/>
          </a:prstGeom>
        </p:spPr>
      </p:pic>
    </p:spTree>
    <p:custDataLst>
      <p:tags r:id="rId1"/>
    </p:custDataLst>
    <p:extLst>
      <p:ext uri="{BB962C8B-B14F-4D97-AF65-F5344CB8AC3E}">
        <p14:creationId xmlns:p14="http://schemas.microsoft.com/office/powerpoint/2010/main" val="128556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 </a:t>
            </a:r>
          </a:p>
        </p:txBody>
      </p:sp>
      <p:sp>
        <p:nvSpPr>
          <p:cNvPr id="8" name="Title 5">
            <a:extLst>
              <a:ext uri="{FF2B5EF4-FFF2-40B4-BE49-F238E27FC236}">
                <a16:creationId xmlns:a16="http://schemas.microsoft.com/office/drawing/2014/main" xmlns="" id="{D38103E5-48F7-A661-8882-8102ECB914D3}"/>
              </a:ext>
            </a:extLst>
          </p:cNvPr>
          <p:cNvSpPr txBox="1">
            <a:spLocks/>
          </p:cNvSpPr>
          <p:nvPr/>
        </p:nvSpPr>
        <p:spPr bwMode="auto">
          <a:xfrm>
            <a:off x="1672842" y="1279125"/>
            <a:ext cx="7988033" cy="1640964"/>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Developing Your Business Etiquette</a:t>
            </a:r>
          </a:p>
        </p:txBody>
      </p:sp>
      <p:pic>
        <p:nvPicPr>
          <p:cNvPr id="11" name="Picture 10">
            <a:extLst>
              <a:ext uri="{FF2B5EF4-FFF2-40B4-BE49-F238E27FC236}">
                <a16:creationId xmlns:a16="http://schemas.microsoft.com/office/drawing/2014/main" xmlns="" id="{5AADB0B1-E37D-E09F-0929-D75295B3D04C}"/>
              </a:ext>
            </a:extLst>
          </p:cNvPr>
          <p:cNvPicPr>
            <a:picLocks noChangeAspect="1"/>
          </p:cNvPicPr>
          <p:nvPr/>
        </p:nvPicPr>
        <p:blipFill>
          <a:blip r:embed="rId8"/>
          <a:stretch>
            <a:fillRect/>
          </a:stretch>
        </p:blipFill>
        <p:spPr>
          <a:xfrm>
            <a:off x="2321912" y="4862262"/>
            <a:ext cx="7547502" cy="871804"/>
          </a:xfrm>
          <a:prstGeom prst="rect">
            <a:avLst/>
          </a:prstGeom>
        </p:spPr>
      </p:pic>
      <p:sp>
        <p:nvSpPr>
          <p:cNvPr id="12" name="Title 4">
            <a:extLst>
              <a:ext uri="{FF2B5EF4-FFF2-40B4-BE49-F238E27FC236}">
                <a16:creationId xmlns:a16="http://schemas.microsoft.com/office/drawing/2014/main" xmlns="" id="{D6C8E32D-F282-C6E2-94AD-3411BDC85336}"/>
              </a:ext>
            </a:extLst>
          </p:cNvPr>
          <p:cNvSpPr txBox="1">
            <a:spLocks/>
          </p:cNvSpPr>
          <p:nvPr/>
        </p:nvSpPr>
        <p:spPr bwMode="auto">
          <a:xfrm>
            <a:off x="2793323" y="3867834"/>
            <a:ext cx="5747069" cy="1050410"/>
          </a:xfrm>
          <a:prstGeom prst="rect">
            <a:avLst/>
          </a:prstGeom>
          <a:solidFill>
            <a:srgbClr val="000000">
              <a:lumMod val="95000"/>
              <a:lumOff val="5000"/>
            </a:srgbClr>
          </a:solidFill>
          <a:ln w="3175">
            <a:solidFill>
              <a:srgbClr val="FFFFFF">
                <a:lumMod val="95000"/>
              </a:srgbClr>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Settings</a:t>
            </a:r>
          </a:p>
        </p:txBody>
      </p:sp>
    </p:spTree>
    <p:extLst>
      <p:ext uri="{BB962C8B-B14F-4D97-AF65-F5344CB8AC3E}">
        <p14:creationId xmlns:p14="http://schemas.microsoft.com/office/powerpoint/2010/main" val="2872778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073517"/>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Personal Introductions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52481" y="1946729"/>
            <a:ext cx="9863684"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When introducing yourself, include a brief description of your role in the company.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lvl="0" algn="just" eaLnBrk="0" fontAlgn="base" hangingPunct="0">
              <a:spcBef>
                <a:spcPct val="0"/>
              </a:spcBef>
              <a:spcAft>
                <a:spcPct val="0"/>
              </a:spcAft>
              <a:defRPr/>
            </a:pP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When introducing two other people, speak both their first and last names clearly, and then try to offer some information (perhaps a shared professional interest) to help these two people ease into a conversation.</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Social settings </a:t>
            </a:r>
            <a:endParaRPr lang="en-GB" sz="1100" dirty="0"/>
          </a:p>
        </p:txBody>
      </p:sp>
      <p:pic>
        <p:nvPicPr>
          <p:cNvPr id="33" name="Graphic 32" descr="Badge with solid fill">
            <a:extLst>
              <a:ext uri="{FF2B5EF4-FFF2-40B4-BE49-F238E27FC236}">
                <a16:creationId xmlns:a16="http://schemas.microsoft.com/office/drawing/2014/main" xmlns="" id="{A38534CB-85AC-AD62-B1F3-753C5426B96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1812590" y="1010652"/>
            <a:ext cx="914400" cy="914400"/>
          </a:xfrm>
          <a:prstGeom prst="rect">
            <a:avLst/>
          </a:prstGeom>
        </p:spPr>
      </p:pic>
    </p:spTree>
    <p:custDataLst>
      <p:tags r:id="rId1"/>
    </p:custDataLst>
    <p:extLst>
      <p:ext uri="{BB962C8B-B14F-4D97-AF65-F5344CB8AC3E}">
        <p14:creationId xmlns:p14="http://schemas.microsoft.com/office/powerpoint/2010/main" val="3164940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97695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Business Meals</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86678" y="2131556"/>
            <a:ext cx="9432510"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knowing the basics of dining etiquette will make you more effective in these situations. </a:t>
            </a: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Choose foods that are easy to eat while you are trying to carry on a conversation.</a:t>
            </a: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L="457200" marR="0" lvl="0" indent="-45720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rPr>
              <a:t>Leave business papers under your chair until entrée plates have been removed; the business aspect of the meal usually doesn’t begin until then. </a:t>
            </a:r>
            <a:endParaRPr kumimoji="0" lang="ar-EG" sz="24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a:p>
            <a:pPr marR="0" lvl="0" algn="just" defTabSz="914400" rtl="0" eaLnBrk="0" fontAlgn="base" latinLnBrk="0" hangingPunct="0">
              <a:lnSpc>
                <a:spcPct val="100000"/>
              </a:lnSpc>
              <a:spcBef>
                <a:spcPct val="0"/>
              </a:spcBef>
              <a:spcAft>
                <a:spcPct val="0"/>
              </a:spcAft>
              <a:buClrTx/>
              <a:buSzTx/>
              <a:tabLst/>
              <a:defRPr/>
            </a:pPr>
            <a:endParaRPr kumimoji="0" lang="ar-EG" sz="2000" b="1" i="0" u="none" strike="noStrike" kern="0" cap="none" spc="0" normalizeH="0" baseline="0" noProof="0" dirty="0">
              <a:ln>
                <a:noFill/>
              </a:ln>
              <a:solidFill>
                <a:srgbClr val="A5A5A5">
                  <a:lumMod val="50000"/>
                </a:srgbClr>
              </a:solidFill>
              <a:effectLst>
                <a:outerShdw blurRad="50800" dist="38100" dir="8100000" algn="tr" rotWithShape="0">
                  <a:srgbClr val="808080">
                    <a:alpha val="40000"/>
                  </a:srgbClr>
                </a:outerShdw>
              </a:effectLst>
              <a:uLnTx/>
              <a:uFillTx/>
              <a:latin typeface="Arial"/>
              <a:ea typeface="+mn-ea"/>
              <a:cs typeface="Arial" panose="020B0604020202020204" pitchFamily="34" charset="0"/>
            </a:endParaRP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Social settings </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0" name="Graphic 19" descr="Badge 3 with solid fill">
            <a:extLst>
              <a:ext uri="{FF2B5EF4-FFF2-40B4-BE49-F238E27FC236}">
                <a16:creationId xmlns:a16="http://schemas.microsoft.com/office/drawing/2014/main" xmlns="" id="{FE6BF853-E9B7-3823-2364-D8ADA0C2DD8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654694" y="1092600"/>
            <a:ext cx="914400" cy="914400"/>
          </a:xfrm>
          <a:prstGeom prst="rect">
            <a:avLst/>
          </a:prstGeom>
        </p:spPr>
      </p:pic>
    </p:spTree>
    <p:custDataLst>
      <p:tags r:id="rId1"/>
    </p:custDataLst>
    <p:extLst>
      <p:ext uri="{BB962C8B-B14F-4D97-AF65-F5344CB8AC3E}">
        <p14:creationId xmlns:p14="http://schemas.microsoft.com/office/powerpoint/2010/main" val="294872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447530" y="119941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Business Meals</a:t>
            </a: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735017" y="2262607"/>
            <a:ext cx="9863684"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Finally, remember that business meals are a forum for business, period.</a:t>
            </a:r>
          </a:p>
          <a:p>
            <a:pPr marL="457200" lvl="0" indent="-457200" algn="just" eaLnBrk="0" fontAlgn="base" hangingPunct="0">
              <a:spcBef>
                <a:spcPct val="0"/>
              </a:spcBef>
              <a:spcAft>
                <a:spcPct val="0"/>
              </a:spcAft>
              <a:buFont typeface="Wingdings" panose="05000000000000000000" pitchFamily="2" charset="2"/>
              <a:buChar char="q"/>
              <a:defRPr/>
            </a:pP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Avoid topics that are likely to stir up emotions. </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Do not complain about work, avoid profanity</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تجنب الألفاظ النابية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and be careful with humor.</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Social settings </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0" name="Graphic 19" descr="Badge 3 with solid fill">
            <a:extLst>
              <a:ext uri="{FF2B5EF4-FFF2-40B4-BE49-F238E27FC236}">
                <a16:creationId xmlns:a16="http://schemas.microsoft.com/office/drawing/2014/main" xmlns="" id="{FE6BF853-E9B7-3823-2364-D8ADA0C2DD8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720574" y="1274164"/>
            <a:ext cx="914400" cy="914400"/>
          </a:xfrm>
          <a:prstGeom prst="rect">
            <a:avLst/>
          </a:prstGeom>
        </p:spPr>
      </p:pic>
    </p:spTree>
    <p:custDataLst>
      <p:tags r:id="rId1"/>
    </p:custDataLst>
    <p:extLst>
      <p:ext uri="{BB962C8B-B14F-4D97-AF65-F5344CB8AC3E}">
        <p14:creationId xmlns:p14="http://schemas.microsoft.com/office/powerpoint/2010/main" val="58812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xmlns="" id="{65505296-5E97-57F7-4853-473017EF1CBF}"/>
              </a:ext>
            </a:extLst>
          </p:cNvPr>
          <p:cNvSpPr/>
          <p:nvPr/>
        </p:nvSpPr>
        <p:spPr bwMode="auto">
          <a:xfrm>
            <a:off x="2321912" y="111876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rPr>
              <a:t>Cellular Phones</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060175" y="2080209"/>
            <a:ext cx="9485518"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Misuse of cell phones in restaurants and other public places is a common etiquette blunder </a:t>
            </a:r>
            <a:r>
              <a:rPr lang="ar-EG" sz="2800" b="1" kern="0" dirty="0">
                <a:solidFill>
                  <a:srgbClr val="A5A5A5">
                    <a:lumMod val="50000"/>
                  </a:srgbClr>
                </a:solidFill>
                <a:effectLst>
                  <a:outerShdw blurRad="50800" dist="38100" dir="8100000" algn="tr" rotWithShape="0">
                    <a:srgbClr val="808080">
                      <a:alpha val="40000"/>
                    </a:srgbClr>
                  </a:outerShdw>
                </a:effectLst>
                <a:latin typeface="Arial"/>
              </a:rPr>
              <a:t>خطأ </a:t>
            </a: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a:t>
            </a: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lvl="0" algn="just" eaLnBrk="0" fontAlgn="base" hangingPunct="0">
              <a:spcBef>
                <a:spcPct val="0"/>
              </a:spcBef>
              <a:spcAft>
                <a:spcPct val="0"/>
              </a:spcAft>
              <a:defRPr/>
            </a:pPr>
            <a:endParaRPr lang="ar-EG" sz="2800" b="1" kern="0" dirty="0">
              <a:solidFill>
                <a:srgbClr val="A5A5A5">
                  <a:lumMod val="50000"/>
                </a:srgbClr>
              </a:solidFill>
              <a:effectLst>
                <a:outerShdw blurRad="50800" dist="38100" dir="8100000" algn="tr" rotWithShape="0">
                  <a:srgbClr val="808080">
                    <a:alpha val="40000"/>
                  </a:srgbClr>
                </a:outerShdw>
              </a:effectLst>
              <a:latin typeface="Arial"/>
            </a:endParaRPr>
          </a:p>
          <a:p>
            <a:pPr marL="457200" lvl="0" indent="-457200" algn="just" eaLnBrk="0" fontAlgn="base" hangingPunct="0">
              <a:spcBef>
                <a:spcPct val="0"/>
              </a:spcBef>
              <a:spcAft>
                <a:spcPct val="0"/>
              </a:spcAft>
              <a:buFont typeface="Wingdings" panose="05000000000000000000" pitchFamily="2" charset="2"/>
              <a:buChar char="q"/>
              <a:defRPr/>
            </a:pPr>
            <a:r>
              <a:rPr lang="en-US" sz="2800" b="1" kern="0" dirty="0">
                <a:solidFill>
                  <a:srgbClr val="A5A5A5">
                    <a:lumMod val="50000"/>
                  </a:srgbClr>
                </a:solidFill>
                <a:effectLst>
                  <a:outerShdw blurRad="50800" dist="38100" dir="8100000" algn="tr" rotWithShape="0">
                    <a:srgbClr val="808080">
                      <a:alpha val="40000"/>
                    </a:srgbClr>
                  </a:outerShdw>
                </a:effectLst>
                <a:latin typeface="Arial"/>
              </a:rPr>
              <a:t> When you use your cell phone in public, you send the message that people around you are not as important as your call and that you do not respect your caller’s privacy.</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 Social settings </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2" name="Graphic 21" descr="Badge 4 with solid fill">
            <a:extLst>
              <a:ext uri="{FF2B5EF4-FFF2-40B4-BE49-F238E27FC236}">
                <a16:creationId xmlns:a16="http://schemas.microsoft.com/office/drawing/2014/main" xmlns="" id="{D0A9BACA-D59C-3F00-0CC2-D013E8F953DD}"/>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2660047" y="1051840"/>
            <a:ext cx="914400" cy="914400"/>
          </a:xfrm>
          <a:prstGeom prst="rect">
            <a:avLst/>
          </a:prstGeom>
        </p:spPr>
      </p:pic>
    </p:spTree>
    <p:custDataLst>
      <p:tags r:id="rId1"/>
    </p:custDataLst>
    <p:extLst>
      <p:ext uri="{BB962C8B-B14F-4D97-AF65-F5344CB8AC3E}">
        <p14:creationId xmlns:p14="http://schemas.microsoft.com/office/powerpoint/2010/main" val="705749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211745" y="1884537"/>
            <a:ext cx="9485518" cy="439158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Electronic media seem to be a fertile ground for poor etiquette. </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Making mistakes in online behavior can hurt your company or your career. </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Here are some guidelines to follow whenever you are representing your company while using electronic social media</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Communicating Online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94107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187145" y="1309668"/>
            <a:ext cx="9485518" cy="439158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Avoid personal attacks</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Stay focused on the original topic</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Do not present opinions as facts</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Use good grammar and punctuation</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Use updated virus protection</a:t>
            </a:r>
          </a:p>
          <a:p>
            <a:pPr marL="342900" lvl="0" indent="-342900" eaLnBrk="0" fontAlgn="base" hangingPunct="0">
              <a:lnSpc>
                <a:spcPct val="120000"/>
              </a:lnSpc>
              <a:spcBef>
                <a:spcPct val="20000"/>
              </a:spcBef>
              <a:spcAft>
                <a:spcPct val="0"/>
              </a:spcAft>
              <a:buFontTx/>
              <a:buChar char="•"/>
            </a:pPr>
            <a:r>
              <a:rPr lang="en-US" sz="3200" kern="0" dirty="0">
                <a:solidFill>
                  <a:srgbClr val="000000"/>
                </a:solidFill>
                <a:effectLst>
                  <a:outerShdw blurRad="50800" dist="38100" dir="8100000" algn="tr" rotWithShape="0">
                    <a:srgbClr val="808080">
                      <a:alpha val="40000"/>
                    </a:srgbClr>
                  </a:outerShdw>
                </a:effectLst>
                <a:latin typeface="Arial"/>
              </a:rPr>
              <a:t>Ask permission before chatting</a:t>
            </a: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Communicating Online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52302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r>
              <a:rPr kumimoji="0" lang="ar-EG"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6</a:t>
            </a: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767" y="5736756"/>
            <a:ext cx="1222425" cy="1096206"/>
          </a:xfrm>
          <a:prstGeom prst="rect">
            <a:avLst/>
          </a:prstGeom>
        </p:spPr>
      </p:pic>
      <p:pic>
        <p:nvPicPr>
          <p:cNvPr id="3" name="Picture 2"/>
          <p:cNvPicPr>
            <a:picLocks noChangeAspect="1"/>
          </p:cNvPicPr>
          <p:nvPr/>
        </p:nvPicPr>
        <p:blipFill>
          <a:blip r:embed="rId6"/>
          <a:stretch>
            <a:fillRect/>
          </a:stretch>
        </p:blipFill>
        <p:spPr>
          <a:xfrm>
            <a:off x="2070313" y="6261288"/>
            <a:ext cx="9902229" cy="204838"/>
          </a:xfrm>
          <a:prstGeom prst="rect">
            <a:avLst/>
          </a:prstGeom>
        </p:spPr>
      </p:pic>
      <p:pic>
        <p:nvPicPr>
          <p:cNvPr id="4" name="Picture 3"/>
          <p:cNvPicPr>
            <a:picLocks noChangeAspect="1"/>
          </p:cNvPicPr>
          <p:nvPr/>
        </p:nvPicPr>
        <p:blipFill>
          <a:blip r:embed="rId7"/>
          <a:stretch>
            <a:fillRect/>
          </a:stretch>
        </p:blipFill>
        <p:spPr>
          <a:xfrm>
            <a:off x="-26504" y="2204822"/>
            <a:ext cx="157118"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xmlns=""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xmlns="" id="{E750D7C6-D753-6AEF-F26E-3CE3AC3C341C}"/>
              </a:ext>
            </a:extLst>
          </p:cNvPr>
          <p:cNvSpPr/>
          <p:nvPr/>
        </p:nvSpPr>
        <p:spPr bwMode="auto">
          <a:xfrm>
            <a:off x="1211745" y="1884537"/>
            <a:ext cx="9485518" cy="370548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342900" marR="0" lvl="0" indent="-342900" algn="l" defTabSz="914400" rtl="0" eaLnBrk="0" fontAlgn="base" latinLnBrk="0" hangingPunct="0">
              <a:lnSpc>
                <a:spcPct val="120000"/>
              </a:lnSpc>
              <a:spcBef>
                <a:spcPct val="20000"/>
              </a:spcBef>
              <a:spcAft>
                <a:spcPct val="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8" name="TextBox 7">
            <a:extLst>
              <a:ext uri="{FF2B5EF4-FFF2-40B4-BE49-F238E27FC236}">
                <a16:creationId xmlns:a16="http://schemas.microsoft.com/office/drawing/2014/main" xmlns="" id="{E59CDFF6-E376-9454-42DC-0B5951B519DC}"/>
              </a:ext>
            </a:extLst>
          </p:cNvPr>
          <p:cNvSpPr txBox="1"/>
          <p:nvPr/>
        </p:nvSpPr>
        <p:spPr>
          <a:xfrm>
            <a:off x="2585050" y="143343"/>
            <a:ext cx="8213034"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Communicating Online</a:t>
            </a:r>
            <a:endParaRPr kumimoji="0" lang="en-GB" sz="11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Rectangle 4">
            <a:extLst>
              <a:ext uri="{FF2B5EF4-FFF2-40B4-BE49-F238E27FC236}">
                <a16:creationId xmlns:a16="http://schemas.microsoft.com/office/drawing/2014/main" xmlns="" id="{D3BBB54D-3D65-04F2-5678-8B6185627766}"/>
              </a:ext>
            </a:extLst>
          </p:cNvPr>
          <p:cNvSpPr txBox="1">
            <a:spLocks noChangeArrowheads="1"/>
          </p:cNvSpPr>
          <p:nvPr/>
        </p:nvSpPr>
        <p:spPr bwMode="auto">
          <a:xfrm>
            <a:off x="1759226" y="1470596"/>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Control language and emotions</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Avoid multitasking and IM</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Never assume privacy</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Avoid “reply all” in email</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Do not waste other people’s time</a:t>
            </a:r>
          </a:p>
          <a:p>
            <a:pPr marL="342900" marR="0" lvl="0" indent="-342900" algn="l" defTabSz="914400" rtl="0" eaLnBrk="0" fontAlgn="base" latinLnBrk="0" hangingPunct="0">
              <a:lnSpc>
                <a:spcPct val="12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Respect boundaries</a:t>
            </a:r>
          </a:p>
        </p:txBody>
      </p:sp>
    </p:spTree>
    <p:custDataLst>
      <p:tags r:id="rId1"/>
    </p:custDataLst>
    <p:extLst>
      <p:ext uri="{BB962C8B-B14F-4D97-AF65-F5344CB8AC3E}">
        <p14:creationId xmlns:p14="http://schemas.microsoft.com/office/powerpoint/2010/main" val="48141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5"/>
          <a:stretch>
            <a:fillRect/>
          </a:stretch>
        </p:blipFill>
        <p:spPr>
          <a:xfrm>
            <a:off x="2440788" y="595483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46745" y="-313764"/>
            <a:ext cx="9533101" cy="1953688"/>
          </a:xfrm>
          <a:prstGeom prst="rect">
            <a:avLst/>
          </a:prstGeom>
        </p:spPr>
      </p:pic>
      <p:sp>
        <p:nvSpPr>
          <p:cNvPr id="7" name="TextBox 6"/>
          <p:cNvSpPr txBox="1"/>
          <p:nvPr/>
        </p:nvSpPr>
        <p:spPr>
          <a:xfrm>
            <a:off x="2658899" y="399075"/>
            <a:ext cx="55690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6</a:t>
            </a:r>
          </a:p>
        </p:txBody>
      </p:sp>
      <p:pic>
        <p:nvPicPr>
          <p:cNvPr id="12" name="Graphic 11" descr="Presentation with checklist with solid fill">
            <a:extLst>
              <a:ext uri="{FF2B5EF4-FFF2-40B4-BE49-F238E27FC236}">
                <a16:creationId xmlns:a16="http://schemas.microsoft.com/office/drawing/2014/main" xmlns="" id="{BADD79E2-DC19-D139-7198-31EABC5BFEF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8605960" y="1783456"/>
            <a:ext cx="3367820" cy="3367820"/>
          </a:xfrm>
          <a:prstGeom prst="rect">
            <a:avLst/>
          </a:prstGeom>
        </p:spPr>
      </p:pic>
      <p:sp>
        <p:nvSpPr>
          <p:cNvPr id="10" name="Content Placeholder 2">
            <a:extLst>
              <a:ext uri="{FF2B5EF4-FFF2-40B4-BE49-F238E27FC236}">
                <a16:creationId xmlns:a16="http://schemas.microsoft.com/office/drawing/2014/main" xmlns="" id="{78ECE995-CFA5-7E11-E4B7-6158CE741D50}"/>
              </a:ext>
            </a:extLst>
          </p:cNvPr>
          <p:cNvSpPr txBox="1">
            <a:spLocks/>
          </p:cNvSpPr>
          <p:nvPr/>
        </p:nvSpPr>
        <p:spPr bwMode="auto">
          <a:xfrm>
            <a:off x="575533" y="1706724"/>
            <a:ext cx="9004313" cy="446631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Categories of Nonverbal Communication</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nonverbal signals.  </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Gestures and postures </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Misreading and Faking</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Developing Your Business Etiquette.</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communicate online.</a:t>
            </a: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FFFFFF"/>
                </a:solidFill>
                <a:effectLst/>
                <a:uLnTx/>
                <a:uFillTx/>
                <a:latin typeface="Calibri"/>
                <a:ea typeface="+mn-ea"/>
                <a:cs typeface="+mn-cs"/>
              </a:rPr>
              <a:t>Business Etiquette</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31470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xmlns=""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Alternate Process 5">
            <a:extLst>
              <a:ext uri="{FF2B5EF4-FFF2-40B4-BE49-F238E27FC236}">
                <a16:creationId xmlns:a16="http://schemas.microsoft.com/office/drawing/2014/main" xmlns=""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Alternate Process 6">
            <a:extLst>
              <a:ext uri="{FF2B5EF4-FFF2-40B4-BE49-F238E27FC236}">
                <a16:creationId xmlns:a16="http://schemas.microsoft.com/office/drawing/2014/main" xmlns=""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صورة 3">
            <a:extLst>
              <a:ext uri="{FF2B5EF4-FFF2-40B4-BE49-F238E27FC236}">
                <a16:creationId xmlns:a16="http://schemas.microsoft.com/office/drawing/2014/main" xmlns=""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xmlns=""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Alternate Process 9">
            <a:extLst>
              <a:ext uri="{FF2B5EF4-FFF2-40B4-BE49-F238E27FC236}">
                <a16:creationId xmlns:a16="http://schemas.microsoft.com/office/drawing/2014/main" xmlns=""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39E4E490-B2A6-4CE1-BD03-808F0A016F93}"/>
              </a:ext>
            </a:extLst>
          </p:cNvPr>
          <p:cNvSpPr txBox="1"/>
          <p:nvPr/>
        </p:nvSpPr>
        <p:spPr>
          <a:xfrm>
            <a:off x="6781800" y="3132604"/>
            <a:ext cx="4178300"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لكم كل الشكر والتقدير والاحترام،</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4|30|6.9|7.5|14.4|17.4|4.9"/>
</p:tagLst>
</file>

<file path=ppt/tags/tag2.xml><?xml version="1.0" encoding="utf-8"?>
<p:tagLst xmlns:a="http://schemas.openxmlformats.org/drawingml/2006/main" xmlns:r="http://schemas.openxmlformats.org/officeDocument/2006/relationships" xmlns:p="http://schemas.openxmlformats.org/presentationml/2006/main">
  <p:tag name="TIMING" val="|11.6|16.6|33.6|50.4|46.9|28.8"/>
</p:tagLst>
</file>

<file path=ppt/tags/tag3.xml><?xml version="1.0" encoding="utf-8"?>
<p:tagLst xmlns:a="http://schemas.openxmlformats.org/drawingml/2006/main" xmlns:r="http://schemas.openxmlformats.org/officeDocument/2006/relationships" xmlns:p="http://schemas.openxmlformats.org/presentationml/2006/main">
  <p:tag name="TIMING" val="|19.8|201|69.1"/>
</p:tagLst>
</file>

<file path=ppt/tags/tag4.xml><?xml version="1.0" encoding="utf-8"?>
<p:tagLst xmlns:a="http://schemas.openxmlformats.org/drawingml/2006/main" xmlns:r="http://schemas.openxmlformats.org/officeDocument/2006/relationships" xmlns:p="http://schemas.openxmlformats.org/presentationml/2006/main">
  <p:tag name="TIMING" val="|10.2"/>
</p:tagLst>
</file>

<file path=ppt/tags/tag5.xml><?xml version="1.0" encoding="utf-8"?>
<p:tagLst xmlns:a="http://schemas.openxmlformats.org/drawingml/2006/main" xmlns:r="http://schemas.openxmlformats.org/officeDocument/2006/relationships" xmlns:p="http://schemas.openxmlformats.org/presentationml/2006/main">
  <p:tag name="TIMING" val="|5.1"/>
</p:tagLst>
</file>

<file path=ppt/tags/tag6.xml><?xml version="1.0" encoding="utf-8"?>
<p:tagLst xmlns:a="http://schemas.openxmlformats.org/drawingml/2006/main" xmlns:r="http://schemas.openxmlformats.org/officeDocument/2006/relationships" xmlns:p="http://schemas.openxmlformats.org/presentationml/2006/main">
  <p:tag name="TIMING" val="|1.8"/>
</p:tagLst>
</file>

<file path=ppt/tags/tag7.xml><?xml version="1.0" encoding="utf-8"?>
<p:tagLst xmlns:a="http://schemas.openxmlformats.org/drawingml/2006/main" xmlns:r="http://schemas.openxmlformats.org/officeDocument/2006/relationships" xmlns:p="http://schemas.openxmlformats.org/presentationml/2006/main">
  <p:tag name="TIMING" val="|2.1"/>
</p:tagLst>
</file>

<file path=ppt/tags/tag8.xml><?xml version="1.0" encoding="utf-8"?>
<p:tagLst xmlns:a="http://schemas.openxmlformats.org/drawingml/2006/main" xmlns:r="http://schemas.openxmlformats.org/officeDocument/2006/relationships" xmlns:p="http://schemas.openxmlformats.org/presentationml/2006/main">
  <p:tag name="TIMING" val="|207"/>
</p:tagLst>
</file>

<file path=ppt/tags/tag9.xml><?xml version="1.0" encoding="utf-8"?>
<p:tagLst xmlns:a="http://schemas.openxmlformats.org/drawingml/2006/main" xmlns:r="http://schemas.openxmlformats.org/officeDocument/2006/relationships" xmlns:p="http://schemas.openxmlformats.org/presentationml/2006/main">
  <p:tag name="TIMING" val="|17.2"/>
</p:tagLst>
</file>

<file path=ppt/tags/tag10.xml><?xml version="1.0" encoding="utf-8"?>
<p:tagLst xmlns:a="http://schemas.openxmlformats.org/drawingml/2006/main" xmlns:r="http://schemas.openxmlformats.org/officeDocument/2006/relationships" xmlns:p="http://schemas.openxmlformats.org/presentationml/2006/main">
  <p:tag name="TIMING" val="|66.2"/>
</p:tagLst>
</file>

<file path=ppt/tags/tag11.xml><?xml version="1.0" encoding="utf-8"?>
<p:tagLst xmlns:a="http://schemas.openxmlformats.org/drawingml/2006/main" xmlns:r="http://schemas.openxmlformats.org/officeDocument/2006/relationships" xmlns:p="http://schemas.openxmlformats.org/presentationml/2006/main">
  <p:tag name="TIMING" val="|5.2"/>
</p:tagLst>
</file>

<file path=ppt/tags/tag12.xml><?xml version="1.0" encoding="utf-8"?>
<p:tagLst xmlns:a="http://schemas.openxmlformats.org/drawingml/2006/main" xmlns:r="http://schemas.openxmlformats.org/officeDocument/2006/relationships" xmlns:p="http://schemas.openxmlformats.org/presentationml/2006/main">
  <p:tag name="TIMING" val="|0.9"/>
</p:tagLst>
</file>

<file path=ppt/tags/tag13.xml><?xml version="1.0" encoding="utf-8"?>
<p:tagLst xmlns:a="http://schemas.openxmlformats.org/drawingml/2006/main" xmlns:r="http://schemas.openxmlformats.org/officeDocument/2006/relationships" xmlns:p="http://schemas.openxmlformats.org/presentationml/2006/main">
  <p:tag name="TIMING" val="|9.1"/>
</p:tagLst>
</file>

<file path=ppt/tags/tag14.xml><?xml version="1.0" encoding="utf-8"?>
<p:tagLst xmlns:a="http://schemas.openxmlformats.org/drawingml/2006/main" xmlns:r="http://schemas.openxmlformats.org/officeDocument/2006/relationships" xmlns:p="http://schemas.openxmlformats.org/presentationml/2006/main">
  <p:tag name="TIMING" val="|12.1"/>
</p:tagLst>
</file>

<file path=ppt/tags/tag15.xml><?xml version="1.0" encoding="utf-8"?>
<p:tagLst xmlns:a="http://schemas.openxmlformats.org/drawingml/2006/main" xmlns:r="http://schemas.openxmlformats.org/officeDocument/2006/relationships" xmlns:p="http://schemas.openxmlformats.org/presentationml/2006/main">
  <p:tag name="TIMING" val="|26.3"/>
</p:tagLst>
</file>

<file path=ppt/tags/tag16.xml><?xml version="1.0" encoding="utf-8"?>
<p:tagLst xmlns:a="http://schemas.openxmlformats.org/drawingml/2006/main" xmlns:r="http://schemas.openxmlformats.org/officeDocument/2006/relationships" xmlns:p="http://schemas.openxmlformats.org/presentationml/2006/main">
  <p:tag name="TIMING" val="|4.5|3.5"/>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88.4|1|71.6"/>
</p:tagLst>
</file>

<file path=ppt/tags/tag19.xml><?xml version="1.0" encoding="utf-8"?>
<p:tagLst xmlns:a="http://schemas.openxmlformats.org/drawingml/2006/main" xmlns:r="http://schemas.openxmlformats.org/officeDocument/2006/relationships" xmlns:p="http://schemas.openxmlformats.org/presentationml/2006/main">
  <p:tag name="TIMING" val="|2.7|1.7|43.3"/>
</p:tagLst>
</file>

<file path=ppt/tags/tag20.xml><?xml version="1.0" encoding="utf-8"?>
<p:tagLst xmlns:a="http://schemas.openxmlformats.org/drawingml/2006/main" xmlns:r="http://schemas.openxmlformats.org/officeDocument/2006/relationships" xmlns:p="http://schemas.openxmlformats.org/presentationml/2006/main">
  <p:tag name="TIMING" val="|1.6|3.7"/>
</p:tagLst>
</file>

<file path=ppt/tags/tag21.xml><?xml version="1.0" encoding="utf-8"?>
<p:tagLst xmlns:a="http://schemas.openxmlformats.org/drawingml/2006/main" xmlns:r="http://schemas.openxmlformats.org/officeDocument/2006/relationships" xmlns:p="http://schemas.openxmlformats.org/presentationml/2006/main">
  <p:tag name="TIMING" val="|9.9|1|13.5"/>
</p:tagLst>
</file>

<file path=ppt/tags/tag22.xml><?xml version="1.0" encoding="utf-8"?>
<p:tagLst xmlns:a="http://schemas.openxmlformats.org/drawingml/2006/main" xmlns:r="http://schemas.openxmlformats.org/officeDocument/2006/relationships" xmlns:p="http://schemas.openxmlformats.org/presentationml/2006/main">
  <p:tag name="TIMING" val="|0.6"/>
</p:tagLst>
</file>

<file path=ppt/tags/tag23.xml><?xml version="1.0" encoding="utf-8"?>
<p:tagLst xmlns:a="http://schemas.openxmlformats.org/drawingml/2006/main" xmlns:r="http://schemas.openxmlformats.org/officeDocument/2006/relationships" xmlns:p="http://schemas.openxmlformats.org/presentationml/2006/main">
  <p:tag name="TIMING" val="|13.5|1|10"/>
</p:tagLst>
</file>

<file path=ppt/tags/tag24.xml><?xml version="1.0" encoding="utf-8"?>
<p:tagLst xmlns:a="http://schemas.openxmlformats.org/drawingml/2006/main" xmlns:r="http://schemas.openxmlformats.org/officeDocument/2006/relationships" xmlns:p="http://schemas.openxmlformats.org/presentationml/2006/main">
  <p:tag name="TIMING" val="|1.1|1.1|52.3|34.2"/>
</p:tagLst>
</file>

<file path=ppt/tags/tag25.xml><?xml version="1.0" encoding="utf-8"?>
<p:tagLst xmlns:a="http://schemas.openxmlformats.org/drawingml/2006/main" xmlns:r="http://schemas.openxmlformats.org/officeDocument/2006/relationships" xmlns:p="http://schemas.openxmlformats.org/presentationml/2006/main">
  <p:tag name="TIMING" val="|9.2|0.9|52.7"/>
</p:tagLst>
</file>

<file path=ppt/tags/tag26.xml><?xml version="1.0" encoding="utf-8"?>
<p:tagLst xmlns:a="http://schemas.openxmlformats.org/drawingml/2006/main" xmlns:r="http://schemas.openxmlformats.org/officeDocument/2006/relationships" xmlns:p="http://schemas.openxmlformats.org/presentationml/2006/main">
  <p:tag name="TIMING" val="|5.1|3|54.1|47.9"/>
</p:tagLst>
</file>

<file path=ppt/tags/tag27.xml><?xml version="1.0" encoding="utf-8"?>
<p:tagLst xmlns:a="http://schemas.openxmlformats.org/drawingml/2006/main" xmlns:r="http://schemas.openxmlformats.org/officeDocument/2006/relationships" xmlns:p="http://schemas.openxmlformats.org/presentationml/2006/main">
  <p:tag name="TIMING" val="|1.3|1.6|15.7|43.3"/>
</p:tagLst>
</file>

<file path=ppt/tags/tag28.xml><?xml version="1.0" encoding="utf-8"?>
<p:tagLst xmlns:a="http://schemas.openxmlformats.org/drawingml/2006/main" xmlns:r="http://schemas.openxmlformats.org/officeDocument/2006/relationships" xmlns:p="http://schemas.openxmlformats.org/presentationml/2006/main">
  <p:tag name="TIMING" val="|3.4"/>
</p:tagLst>
</file>

<file path=ppt/tags/tag29.xml><?xml version="1.0" encoding="utf-8"?>
<p:tagLst xmlns:a="http://schemas.openxmlformats.org/drawingml/2006/main" xmlns:r="http://schemas.openxmlformats.org/officeDocument/2006/relationships" xmlns:p="http://schemas.openxmlformats.org/presentationml/2006/main">
  <p:tag name="TIMING" val="|9.2"/>
</p:tagLst>
</file>

<file path=ppt/tags/tag30.xml><?xml version="1.0" encoding="utf-8"?>
<p:tagLst xmlns:a="http://schemas.openxmlformats.org/drawingml/2006/main" xmlns:r="http://schemas.openxmlformats.org/officeDocument/2006/relationships" xmlns:p="http://schemas.openxmlformats.org/presentationml/2006/main">
  <p:tag name="TIMING" val="|0.9|12.5|17.1|33|56.7|37.4|25.5"/>
</p:tagLst>
</file>

<file path=ppt/tags/tag31.xml><?xml version="1.0" encoding="utf-8"?>
<p:tagLst xmlns:a="http://schemas.openxmlformats.org/drawingml/2006/main" xmlns:r="http://schemas.openxmlformats.org/officeDocument/2006/relationships" xmlns:p="http://schemas.openxmlformats.org/presentationml/2006/main">
  <p:tag name="TIMING" val="|1|24.7|44.8|20.8|47|42.3|70.5"/>
</p:tagLst>
</file>

<file path=ppt/tags/tag32.xml><?xml version="1.0" encoding="utf-8"?>
<p:tagLst xmlns:a="http://schemas.openxmlformats.org/drawingml/2006/main" xmlns:r="http://schemas.openxmlformats.org/officeDocument/2006/relationships" xmlns:p="http://schemas.openxmlformats.org/presentationml/2006/main">
  <p:tag name="TIMING" val="|10.1|3.5|3|4.7|9.7|1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7342</TotalTime>
  <Words>1375</Words>
  <Application>Microsoft Office PowerPoint</Application>
  <PresentationFormat>Custom</PresentationFormat>
  <Paragraphs>245</Paragraphs>
  <Slides>43</Slides>
  <Notes>40</Notes>
  <HiddenSlides>0</HiddenSlides>
  <MMClips>1</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PRESENTATION AND WRITING SKILLS         lecture No. 6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bahgat</cp:lastModifiedBy>
  <cp:revision>143</cp:revision>
  <dcterms:created xsi:type="dcterms:W3CDTF">2021-08-03T13:03:26Z</dcterms:created>
  <dcterms:modified xsi:type="dcterms:W3CDTF">2023-03-09T19:33:44Z</dcterms:modified>
</cp:coreProperties>
</file>