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6" r:id="rId2"/>
  </p:sldMasterIdLst>
  <p:notesMasterIdLst>
    <p:notesMasterId r:id="rId85"/>
  </p:notesMasterIdLst>
  <p:sldIdLst>
    <p:sldId id="480" r:id="rId3"/>
    <p:sldId id="303" r:id="rId4"/>
    <p:sldId id="313" r:id="rId5"/>
    <p:sldId id="856" r:id="rId6"/>
    <p:sldId id="858" r:id="rId7"/>
    <p:sldId id="859" r:id="rId8"/>
    <p:sldId id="860" r:id="rId9"/>
    <p:sldId id="877" r:id="rId10"/>
    <p:sldId id="874" r:id="rId11"/>
    <p:sldId id="876" r:id="rId12"/>
    <p:sldId id="875" r:id="rId13"/>
    <p:sldId id="861" r:id="rId14"/>
    <p:sldId id="863" r:id="rId15"/>
    <p:sldId id="862" r:id="rId16"/>
    <p:sldId id="864" r:id="rId17"/>
    <p:sldId id="865" r:id="rId18"/>
    <p:sldId id="866" r:id="rId19"/>
    <p:sldId id="867" r:id="rId20"/>
    <p:sldId id="868" r:id="rId21"/>
    <p:sldId id="871" r:id="rId22"/>
    <p:sldId id="869" r:id="rId23"/>
    <p:sldId id="873" r:id="rId24"/>
    <p:sldId id="882" r:id="rId25"/>
    <p:sldId id="883" r:id="rId26"/>
    <p:sldId id="870" r:id="rId27"/>
    <p:sldId id="774" r:id="rId28"/>
    <p:sldId id="806" r:id="rId29"/>
    <p:sldId id="807" r:id="rId30"/>
    <p:sldId id="808" r:id="rId31"/>
    <p:sldId id="809" r:id="rId32"/>
    <p:sldId id="810" r:id="rId33"/>
    <p:sldId id="811" r:id="rId34"/>
    <p:sldId id="812" r:id="rId35"/>
    <p:sldId id="813" r:id="rId36"/>
    <p:sldId id="814" r:id="rId37"/>
    <p:sldId id="815" r:id="rId38"/>
    <p:sldId id="816" r:id="rId39"/>
    <p:sldId id="817" r:id="rId40"/>
    <p:sldId id="818" r:id="rId41"/>
    <p:sldId id="819" r:id="rId42"/>
    <p:sldId id="820" r:id="rId43"/>
    <p:sldId id="821" r:id="rId44"/>
    <p:sldId id="822" r:id="rId45"/>
    <p:sldId id="823" r:id="rId46"/>
    <p:sldId id="824" r:id="rId47"/>
    <p:sldId id="825" r:id="rId48"/>
    <p:sldId id="826" r:id="rId49"/>
    <p:sldId id="827" r:id="rId50"/>
    <p:sldId id="828" r:id="rId51"/>
    <p:sldId id="829" r:id="rId52"/>
    <p:sldId id="830" r:id="rId53"/>
    <p:sldId id="831" r:id="rId54"/>
    <p:sldId id="832" r:id="rId55"/>
    <p:sldId id="833" r:id="rId56"/>
    <p:sldId id="834" r:id="rId57"/>
    <p:sldId id="835" r:id="rId58"/>
    <p:sldId id="836" r:id="rId59"/>
    <p:sldId id="837" r:id="rId60"/>
    <p:sldId id="838" r:id="rId61"/>
    <p:sldId id="839" r:id="rId62"/>
    <p:sldId id="840" r:id="rId63"/>
    <p:sldId id="841" r:id="rId64"/>
    <p:sldId id="842" r:id="rId65"/>
    <p:sldId id="843" r:id="rId66"/>
    <p:sldId id="844" r:id="rId67"/>
    <p:sldId id="845" r:id="rId68"/>
    <p:sldId id="846" r:id="rId69"/>
    <p:sldId id="847" r:id="rId70"/>
    <p:sldId id="848" r:id="rId71"/>
    <p:sldId id="850" r:id="rId72"/>
    <p:sldId id="851" r:id="rId73"/>
    <p:sldId id="881" r:id="rId74"/>
    <p:sldId id="878" r:id="rId75"/>
    <p:sldId id="879" r:id="rId76"/>
    <p:sldId id="880" r:id="rId77"/>
    <p:sldId id="852" r:id="rId78"/>
    <p:sldId id="854" r:id="rId79"/>
    <p:sldId id="853" r:id="rId80"/>
    <p:sldId id="884" r:id="rId81"/>
    <p:sldId id="885" r:id="rId82"/>
    <p:sldId id="805" r:id="rId83"/>
    <p:sldId id="349" r:id="rId8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856"/>
            <p14:sldId id="858"/>
            <p14:sldId id="859"/>
            <p14:sldId id="860"/>
            <p14:sldId id="877"/>
            <p14:sldId id="874"/>
            <p14:sldId id="876"/>
            <p14:sldId id="875"/>
            <p14:sldId id="861"/>
            <p14:sldId id="863"/>
            <p14:sldId id="862"/>
            <p14:sldId id="864"/>
            <p14:sldId id="865"/>
            <p14:sldId id="866"/>
            <p14:sldId id="867"/>
            <p14:sldId id="868"/>
            <p14:sldId id="871"/>
            <p14:sldId id="869"/>
            <p14:sldId id="873"/>
            <p14:sldId id="882"/>
            <p14:sldId id="883"/>
            <p14:sldId id="870"/>
            <p14:sldId id="774"/>
            <p14:sldId id="806"/>
            <p14:sldId id="807"/>
            <p14:sldId id="808"/>
            <p14:sldId id="809"/>
            <p14:sldId id="810"/>
            <p14:sldId id="811"/>
            <p14:sldId id="812"/>
            <p14:sldId id="813"/>
            <p14:sldId id="814"/>
            <p14:sldId id="815"/>
            <p14:sldId id="816"/>
            <p14:sldId id="817"/>
            <p14:sldId id="818"/>
            <p14:sldId id="819"/>
            <p14:sldId id="820"/>
            <p14:sldId id="821"/>
            <p14:sldId id="822"/>
            <p14:sldId id="823"/>
            <p14:sldId id="824"/>
            <p14:sldId id="825"/>
            <p14:sldId id="826"/>
            <p14:sldId id="827"/>
            <p14:sldId id="828"/>
            <p14:sldId id="829"/>
            <p14:sldId id="830"/>
            <p14:sldId id="831"/>
            <p14:sldId id="832"/>
            <p14:sldId id="833"/>
            <p14:sldId id="834"/>
            <p14:sldId id="835"/>
            <p14:sldId id="836"/>
            <p14:sldId id="837"/>
            <p14:sldId id="838"/>
            <p14:sldId id="839"/>
            <p14:sldId id="840"/>
            <p14:sldId id="841"/>
            <p14:sldId id="842"/>
            <p14:sldId id="843"/>
            <p14:sldId id="844"/>
            <p14:sldId id="845"/>
            <p14:sldId id="846"/>
            <p14:sldId id="847"/>
            <p14:sldId id="848"/>
            <p14:sldId id="850"/>
            <p14:sldId id="851"/>
            <p14:sldId id="881"/>
            <p14:sldId id="878"/>
            <p14:sldId id="879"/>
            <p14:sldId id="880"/>
            <p14:sldId id="852"/>
            <p14:sldId id="854"/>
            <p14:sldId id="853"/>
            <p14:sldId id="884"/>
            <p14:sldId id="885"/>
            <p14:sldId id="80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F0F0"/>
    <a:srgbClr val="00AEEF"/>
    <a:srgbClr val="FFD200"/>
    <a:srgbClr val="203E5F"/>
    <a:srgbClr val="F58221"/>
    <a:srgbClr val="000000"/>
    <a:srgbClr val="669BBC"/>
    <a:srgbClr val="2D3956"/>
    <a:srgbClr val="8E5A6D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5644" autoAdjust="0"/>
  </p:normalViewPr>
  <p:slideViewPr>
    <p:cSldViewPr snapToGrid="0">
      <p:cViewPr varScale="1">
        <p:scale>
          <a:sx n="63" d="100"/>
          <a:sy n="63" d="100"/>
        </p:scale>
        <p:origin x="1454" y="58"/>
      </p:cViewPr>
      <p:guideLst/>
    </p:cSldViewPr>
  </p:slideViewPr>
  <p:outlineViewPr>
    <p:cViewPr>
      <p:scale>
        <a:sx n="33" d="100"/>
        <a:sy n="33" d="100"/>
      </p:scale>
      <p:origin x="0" y="-1952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46" d="100"/>
          <a:sy n="46" d="100"/>
        </p:scale>
        <p:origin x="2728" y="5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tableStyles" Target="tableStyles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90" Type="http://schemas.openxmlformats.org/officeDocument/2006/relationships/customXml" Target="../customXml/item1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heme" Target="theme/theme1.xml"/><Relationship Id="rId91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viewProps" Target="viewProps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BFE5BB-3D2F-BBDB-3FB2-258CEB265F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3F4A20-92E2-CE3B-01AA-0E9BC07EC6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4ED545-FAF2-27E1-96EA-0DE4682952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BE969B-18EB-C4B5-A047-160578B59C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9606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5993C2-5BA9-8EE9-A593-1A6AFB2698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5A5F68-CB92-519C-687C-AF7B62D432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1BD51C-6A13-41FA-55BF-E6E1353ECE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3D2B42-720D-7268-95B6-30E2F0015F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5121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9B8709-9318-7D9F-F185-AEABFE43F1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24E0AC-359E-9AD2-901A-F85219388C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5376B9-93A2-649D-C3FE-B7D0630443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F2BEB0-EE63-7B2A-20B3-3750CB0A93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32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49FC33-A2D9-D369-D1E5-E99D9FF46A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56AA80-6004-FC89-EAED-1309009164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896E53-BAA2-54A2-9403-24F00086D1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96D4DF-29EB-277D-E9A5-245128CB91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7715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AD0B8E-8CA7-F191-3660-22F9722844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F844C4-C3A3-3DD8-3BFA-BF7072C1F7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B15DE3-1A9A-9DF2-E242-47304B68B0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7EB369-7A64-2F34-6DF2-F2FD7D02C1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3536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713927-9C52-4A5C-FA31-5DAC11460B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88E949-E298-5756-EC73-1A79DBEF4D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8A1E61-87E5-DFFA-DFF6-5DD3AB2E66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5A31DD-DB31-65E7-DBF9-9E23FFA267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0385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CFC87A-4F3E-D7DB-E74E-2C1409442A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F1C5BF-015C-ED6C-67B1-6D91B407AF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B6E423-7C0F-227C-01DF-E1EDEA8097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E90895-E6C3-343A-F326-DED6D6D848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7100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C55CB4-306C-D2C8-5F22-D41CE7D98E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4F6CCB-7831-D6BC-4EAA-B60401BD50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14FF5D-7117-30AD-1606-61498B7D30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70E2B4-592C-0BD0-6426-B18483C9ED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4342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365E45-D305-6EFC-2A3F-0A1820C607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2E25CD-0818-0EEA-920D-4A5307BF5B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5E0EC3-DC07-12FC-7626-DD2BD326D0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F3C803-1DC8-9DAA-7E1F-1930693046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5264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A5C25C-81B1-4546-BDDD-CD9C1683EC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933241-429E-DD2F-7DA3-78990F4BFB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39902A2-7826-6D3A-B25F-9B88B8FE61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9BA8DC-5D67-2C32-96B1-3502B8D987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1933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F6DA5-339C-7E8B-1853-A2241A5FDB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547AF6-117C-A6EE-69C6-23C3A80CC5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B9AD87-4F76-8760-BFE1-6B0C60C1BE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82BBFC-5C58-7C4C-2FF6-4D91012DDF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6593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B51F7F-1725-B6F9-CB72-5FFD8D0414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3B50E7-5B55-5215-EEB9-ED4CA03277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7E4CD2-68C1-6A54-A9F8-221AFF8142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364762-F24B-EDDF-FC70-35AB2F80D4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4797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FCBEC0-D9E1-D6F3-1DEE-7D129CA239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00BA3E-9732-F3C1-DC16-D0D5DC8EAD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B949A3-003C-D447-1302-F4A408A215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2FD39D-9DA5-425A-752C-DE3BD694AA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5018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3026ED-10D0-9E33-B928-7C4E7CE6C4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0F224E-A780-8029-4212-E113958485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3610DA-412E-0D82-51C2-9CAF4FE564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491348-8321-A11A-30FF-E6751FE40E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69232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1D597-E699-F552-1586-7B97502353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803A34-35E9-CCEB-51CE-834CDFE509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906824F-065B-A6E8-0901-6F1E6B509F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5E0464-14CF-DA47-FB8F-EF5C5937F0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067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4AE2FB-6504-FBF4-A613-5491BE8EDE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0EFD75-B0E6-645B-0ED6-602C429405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161D98-81FC-C0E3-29D9-8763B89A0E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CFADA1-7D85-DCBD-33A2-D05C6E548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4467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0B4C6D-A1B3-D768-F258-1394991B67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589573-1D07-DF37-3468-B295A74A38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CD5C5F-F6B7-040A-3B25-74D5F230AE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70197D-6CDC-3E4A-061A-5ADFA863D9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9307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77338-05BE-558D-86CC-49714B9659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89D9D6-0D81-F11A-BEB6-EC16FBB35F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5079C2-B87C-0BC2-C44B-F30A97D891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FE7A86-8E14-8F52-C0CE-F3B7428AF0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5520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54EF5E-95D8-3F61-933D-3B4E3E6A1C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4795A4-CA65-1EDB-F3E9-729FCD9844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0CEE81-023C-4B99-9430-DC91B1F1D2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DE400A-59ED-B0D4-4020-25B0F229A8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30157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54EF5E-95D8-3F61-933D-3B4E3E6A1C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4795A4-CA65-1EDB-F3E9-729FCD9844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0CEE81-023C-4B99-9430-DC91B1F1D2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DE400A-59ED-B0D4-4020-25B0F229A8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0783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54EF5E-95D8-3F61-933D-3B4E3E6A1C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4795A4-CA65-1EDB-F3E9-729FCD9844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0CEE81-023C-4B99-9430-DC91B1F1D2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DE400A-59ED-B0D4-4020-25B0F229A8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39142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7AA59A-AC07-1815-D673-76741302CA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07B17C-728D-238E-0C04-FC0535BFF4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612E87-CA37-6A70-2AD3-3598FBDC58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E905CC-850C-40CD-5C47-1DB99D82AB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71233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AB6FEC-52CA-202D-9015-13BE3488E2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2560E5-3470-2394-8043-58154213D1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1AC004-2040-0E0E-E1FF-F87C60A56F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40743D-B605-5B5F-8AD8-EDB23694CC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17894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3EA5E1-309D-48CD-A8D4-088DA2C878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2CBA65-9E05-2DDD-C3A7-0DFA90C4C9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05C4D9-4377-6EAE-825B-03750D5489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249F87-8A05-D200-2EF8-AAE92A9DEC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48541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70F466-D618-D06E-C61C-0351E1891D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C3492B-937C-EB8C-2A0B-52B3C2E702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C449C5-B87A-B6AB-D3B9-6DA2FDD0A9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7C9258-4747-0A38-B17C-E4D9BEFBE8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63578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4272DE-4128-8007-263B-340ADDF1B1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EE4F44-6668-2FCD-D9BA-F12ED27E42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AAB1D6-2B6E-2A18-7242-F41BF7CF36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D87970-CE32-C021-D236-2EDA553706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62049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B25EBA-5C0C-13DF-290A-41904C3A9B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3C9C0AF-5A2F-7E03-6760-F7F88B6005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AAD7BF-0167-CF11-F7E2-8F4E916C6A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F3E04E-1119-4D7B-53BA-31D1F21AFE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00531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DEE7E9-55F8-9AAF-4B44-A9CD369CE4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B750AD-3A8A-3C8C-ACC6-D6C75367E4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9E0363-1085-84DB-74D3-83C0967B5F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3482C7-D99B-CFB1-E87A-C2DE803D30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57870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F5F660-EE0D-2500-6265-14DB661E02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5E166E-032A-F0CE-47F8-8FBE249F84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E634BE-7B06-E84B-974D-72E3D0F0DA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EA63A0-5C2F-314F-543F-CE197E024A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86734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4D519E-175F-C65C-66E8-A5CDC589E4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76269C-7C10-07A0-CBCD-91C50E6A3B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A40CF7-ED3E-EA0A-03CD-D7B4F11A3C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0FD5DA-1878-C431-F11E-20DA8C1C29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68779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FA0765-425D-7A89-E5B3-FEABE47277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9BBDAC2-39D7-16D2-A72F-EDFD742AC4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11FC3B0-5CA6-F70F-C52A-13270E08F9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84C1F2-9035-50DC-9DEE-2904ACFDBC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60100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8267CB-33CB-0F61-99DA-ABE87C8B8F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3FADEE4-D4AB-DEB6-07F7-E4D3A014BF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ED15D8-ABE7-DD52-2A41-C56ABD0645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BA27A7-12CB-88B4-CEDE-CED7BD33A3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68135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CA6C89-B0CE-3B05-CD41-504C845E14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164B28-FBAA-DB83-1403-550FDA103D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DEAB44-3BF9-EC35-4478-931EDD59DD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C41C64-DDB6-4925-FCC6-3698BB58B1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12721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C543F5-B285-D20C-6E30-A8065F60D6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9CCAE0-1E41-5014-F08B-9AEFAB90CE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0A6803-B574-F8B8-C5D8-40904C3DD7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D7A5EF-01D6-BB82-DA0E-7817B42019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89452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DE623D-4416-3DBD-F85F-02F757ABD0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B01234-3482-5953-4A7F-F9F0939FD0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1B5F59-ECF8-A289-218E-E457BE6404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D725F9-48FF-09D7-9259-87A080C420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55377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5D437F-0635-0FCA-0286-818D13B338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FE7EFE-DF30-8ED7-EB4F-E75598FDE7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501105-9A19-ECDD-EFE4-8841982761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6E4804-F16B-1C43-DB64-B36D1DEB8C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87949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42FB8A-C56A-7B54-F0DB-8F078D86C3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459F8D-6C6F-1E71-93BD-74CCC9C4C2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8DEEAF-3C4A-9862-54DF-C1D7153605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B31383-BAFB-981A-54BD-AB8F96103D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59007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B9F007-10E5-50A8-01BD-5149DC48A6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072F55-87BF-5732-8A26-E34CDD2B7E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709AE2-868E-BAB3-C7F3-598FEB2F8A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BB85EF-6DEA-A0D1-FD08-BDC789BFE3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4719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35664B-A8B9-27A1-D95E-0E23DA7B99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E40F31-63D3-0A54-F779-04DEEF1053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B4CECD-0932-E938-D54C-0EBFF95988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8A98FE-FA57-13E7-52BD-C735E43AA9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55630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7AB07E-6D65-A836-58B2-CC9FD3BE96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AD79E7-9B52-1F9D-C261-39A3D9009B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E857DA-0C80-630A-AEFC-2A0E758E26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384418-CDF3-02BA-61E7-CA8CB449DBD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054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2B355A-3EC6-8E75-83D3-97985CADD7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DAA2F6-194A-4C8F-9988-593B90CE27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F97F35-AB85-CC1D-7DA6-2A78E532CF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0B646F-ED0F-48D2-EED5-142DF2E29B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81754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A77A09-6DF8-8B24-75BF-6E4A5AFBF9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FB8957-ED4B-F451-CE5F-D7804589BB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223A04-8279-013E-FF52-9C6E906A1A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5EEBD8-437B-375F-DABC-D03913F419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34152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0C18B5-B644-F2DA-B44A-1402495BD6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A6C82F-026D-9B23-E380-076434181D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70BBCD-AD4D-B536-B8D8-DF05F1774D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AB8F6E-C733-EFC2-C76D-10F7A00C0E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01876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7FB215-A927-AC87-9314-D481B2221F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A28AF8-1BA0-6D66-F821-335A7B003B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1CCCC1-C126-0EDE-AB83-E0BFF575B7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899B27-A26C-6B82-4441-C434F6E7A1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034469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019469-2424-FAEB-4944-D2DB83E3D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E32D77-1B48-2FB5-9E9E-3A9432DA62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BE9201-12D5-C5C5-7DB5-A8D49ECC57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ECCA7B-944F-75CE-D6B5-9686C36B5E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12598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857523-1F0E-BF54-1AF9-4AC2855911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36D109-D255-3B75-226B-67335D5041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A1AF2CF-3C5B-BDF1-039A-0983CA0278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0A5171-E983-E3EE-F3B3-04AB74A97E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858084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77A724-8FE2-CABA-0B7B-05743CC38B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3FF4354-43EF-6428-E6EE-F429C3349F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72F76B-BA11-108F-6524-AE5CD52A24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198AF6-AFB7-411C-40E9-C18818CFD0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482885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FE852D-4590-37DD-A6C5-C38DB95DB6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8360BC-3559-6624-C5E3-CB76CA6531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9C3A9C-9CF5-AB6A-4F9D-35A96BFBB5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55BE03-E90E-FF27-6735-E8FE6866F6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494741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592ACA-3017-2DA5-B6C0-3AC317B87F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12AF76-06C5-46B2-6813-F93AD50C2F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52E35E-AF8C-B885-6F15-CAE13B6C14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67C828-489B-F6E2-A9F7-CA368A4B77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133996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C57BE5-500A-0A20-849E-87C4F2F449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EF2A39-B642-03E3-C517-F94A7D5D93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6EF3D8-7D1B-A2FD-8830-374ED1C3F1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E93625-180F-5879-E41A-274A9F860C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880719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205469-B3E8-D008-2CCA-C4E5F33C78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B6362C-CBB7-803D-FFDB-7DCC373E45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AC2004-1428-C522-31A0-880EC46893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3DC2F8-BBBA-FFE1-5EE9-C0F00B1988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443115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930E56-C024-4D52-2452-A1A145A537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10A3F5-757C-4149-7D48-62F3933D2F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0ABE12-8FBE-8899-8048-D575892F39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13A935-850C-EC5B-69AD-1A5047185A1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5955488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4DC84F-3EBC-903A-5BB3-EC1C7A70C9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60D1AD-6091-DF6A-910B-225CEA331E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802E7F-2752-04FB-11F6-E92632F19C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DF4A14-332C-1352-199F-8F99DD7794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506029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07F222-F84C-380B-2E22-2B630B8B8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20C74A-F21E-3ADA-B571-385058E74F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11D121-C7F0-7CA7-B5A2-2A673CDE31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FB6E73-E00C-AFF0-ED05-CC06C99023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93409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407FB4-72CD-A7C3-D927-F708FC644F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CC498C-5450-5665-73D9-DAFAE8DB54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BC0F1E-A5AB-121E-33FE-6E1FF77DF1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9EE8EC-589A-D101-5AC4-83860D3809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505345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5AE81-06AD-550C-5A32-ACAD13C4B6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6426BCE-CACB-27E1-5E07-9A341D075B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2327D8-66E8-9A8A-8B7D-A668523C6A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05FD41-698C-CD08-5FC2-9BE6CC3DC0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555578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F5BA5E-5CE5-CA09-7399-298E82598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A0C692-67D5-3E00-D1A9-5F9D942E85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8E5DD2-F479-BEB2-A463-A3AEF1B236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25EB13-861A-97D6-2AB0-BA80970916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92579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17551F-B92B-8EFB-1D19-C4B90524E6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569BF8-0C81-79F4-845D-6FA31314EF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6710E8-438E-115D-6AE0-5DF643A7D2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01082F-986A-FBBF-553B-51260FCD48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301463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351D4E-2FC4-044F-35AB-666B3C34BB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734843-AF12-306E-8636-43A2A37B0B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E8EA7B-EAFE-1028-85A4-D2891BDCF0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50984B-17A4-FE2A-EF00-E97F892DC2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403704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18B057-ECB5-5C83-1102-A1C8068A37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DFD780-CE58-0BCF-A203-DD49E8E500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76611B-B767-0F4C-4D05-EB2A9667F0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A9D031-A58B-65F3-EA3B-A8EA15A423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949260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46E5E2-DB87-E650-84E8-28D57199C8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B59B03-6132-2632-0205-6BD9EDE0E7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DFC896-7710-BE3B-7C57-E45B80E1DE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6F6B82-6637-DFA2-90E4-3493A71D71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019185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73270-A061-9AFA-2956-146F551AEB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AE86B4-3751-E671-C428-4985A2FE50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526384A-B291-67CF-AD2A-70BAB832AA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ECA6FB-D941-747D-F9EE-F45BAE9086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033644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CB8FBF-9129-8255-B879-183AF946A6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3A5A19-1F32-432F-FFF5-68ECB8C2CE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A93B68-191D-6FA2-A7C0-D29B31113C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7D29B9-7A5F-3821-ACFA-3CC7176F5A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585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7B18C2-A39E-AC82-8443-31400ABF8C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E408D8-D95B-587A-5BAE-61F0018F68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F61735-C488-FDF9-E9F9-460DF2E72C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82A3B7-207B-2B76-E2B5-E418580187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562284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67EB3-3E45-0640-2E6B-A5139DF221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230967-1BC5-1B73-6190-F387D4D3D7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9BB5AC-39C3-C002-79FB-EE54D50C6F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A91819-FA9C-51CA-B3AD-D350BBECF4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687497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54A508-3418-16A0-78B8-B6EEDDC3F9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2BE3AE-2648-A6B3-B0E8-0D6982C262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65E74C-274A-151F-C70E-6D63888981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BF434D-9415-D808-D891-EAE315CF2C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032838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C6A4F1-419A-DFB4-43A9-FCF769BDBE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A987DC-AB7E-D764-3483-B0CEDE4D2A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C6E166-A24C-8779-084B-C347644A5C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7DFDFF-37AD-C0A8-7057-11DE1188E2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916752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DD647B-F2A7-BD3D-B0BE-E24345E912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B6C464-013E-EAB7-58F2-FD17C7414B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C8F228-454F-3944-BCEE-82EEA6705D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86B1FE-CD63-E788-C702-529715D965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525574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C6A4F1-419A-DFB4-43A9-FCF769BDBE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A987DC-AB7E-D764-3483-B0CEDE4D2A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C6E166-A24C-8779-084B-C347644A5C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7DFDFF-37AD-C0A8-7057-11DE1188E2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208481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7FC433-B268-8507-088E-A12A2C510A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DE266C-7FAA-94E8-4186-FD3F88C1C5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7C6EF6-9857-C58D-2372-6876AC9992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C9BD4B-42B5-8D50-79F6-0AB8A2B674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92763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5CD0D0-F1AA-AAAD-503C-34FB007D35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FE8D5B-D7F9-224D-2DA8-94B52C45E4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A0F7EB-7B4B-3F4E-1DA2-F2E97A6010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329429-4F57-236C-0E08-2AF9F17276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902242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FCED5B-6941-8718-9BBA-98A513E334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419330-2DF0-53FC-72FC-D3E4BD2C0E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CA19D9-38B5-2BB6-439D-5B1E07393C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AB460C-61DE-B881-6493-5383E70433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314931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AC2468-8F37-3622-F115-84B38089C1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C4B93C-2A98-2F89-85F7-C9C0A5C5A4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485778-F01F-A286-4005-39ADFAE647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5F73E5-79FF-1F0D-EA31-A1D41F6D2D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576734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13214-7BE0-02F2-FBD6-2F38701BBC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249024-DBA1-CAA4-83A1-0D674C47A8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505C8A7-9620-388C-6DE3-7EFFBC4B12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403A4A-1565-7F0A-A992-029CE80B06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084268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6B0A36-2A0D-9B1D-BB46-17434B841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45F076-E7C5-0F50-BDFB-581339DD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2F514C-AAB6-A42D-8B59-F30E7D5582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FDFDA0-E2A8-F78D-B008-1FF9681A1D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257091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6B0A36-2A0D-9B1D-BB46-17434B841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45F076-E7C5-0F50-BDFB-581339DD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2F514C-AAB6-A42D-8B59-F30E7D5582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FDFDA0-E2A8-F78D-B008-1FF9681A1D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505088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6B0A36-2A0D-9B1D-BB46-17434B841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45F076-E7C5-0F50-BDFB-581339DD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2F514C-AAB6-A42D-8B59-F30E7D5582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FDFDA0-E2A8-F78D-B008-1FF9681A1D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391131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D4ABDF-38DF-3A87-A227-7E7089A098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D7C304-D39D-4152-C50F-45881BA596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86C839-64B6-19CA-DC44-33FC648ECC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13B94C-B419-3342-B692-A0C01A8672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921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8987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1600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9506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2894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0544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3131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46366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61858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7328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3400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6906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8786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499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4173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2315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1336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81414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379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6.png"/><Relationship Id="rId12" Type="http://schemas.openxmlformats.org/officeDocument/2006/relationships/customXml" Target="../ink/ink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11" Type="http://schemas.openxmlformats.org/officeDocument/2006/relationships/customXml" Target="../ink/ink3.xml"/><Relationship Id="rId5" Type="http://schemas.openxmlformats.org/officeDocument/2006/relationships/customXml" Target="../ink/ink1.xml"/><Relationship Id="rId10" Type="http://schemas.openxmlformats.org/officeDocument/2006/relationships/image" Target="../media/image27.png"/><Relationship Id="rId4" Type="http://schemas.openxmlformats.org/officeDocument/2006/relationships/image" Target="../media/image14.png"/><Relationship Id="rId9" Type="http://schemas.openxmlformats.org/officeDocument/2006/relationships/customXml" Target="../ink/ink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customXml" Target="../ink/ink6.xml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11" Type="http://schemas.openxmlformats.org/officeDocument/2006/relationships/customXml" Target="../ink/ink8.xml"/><Relationship Id="rId10" Type="http://schemas.openxmlformats.org/officeDocument/2006/relationships/customXml" Target="../ink/ink7.xml"/><Relationship Id="rId4" Type="http://schemas.openxmlformats.org/officeDocument/2006/relationships/customXml" Target="../ink/ink5.xml"/><Relationship Id="rId9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customXml" Target="../ink/ink10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11" Type="http://schemas.openxmlformats.org/officeDocument/2006/relationships/customXml" Target="../ink/ink12.xml"/><Relationship Id="rId10" Type="http://schemas.openxmlformats.org/officeDocument/2006/relationships/customXml" Target="../ink/ink11.xml"/><Relationship Id="rId4" Type="http://schemas.openxmlformats.org/officeDocument/2006/relationships/customXml" Target="../ink/ink9.xml"/><Relationship Id="rId9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customXml" Target="../ink/ink14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11" Type="http://schemas.openxmlformats.org/officeDocument/2006/relationships/customXml" Target="../ink/ink16.xml"/><Relationship Id="rId10" Type="http://schemas.openxmlformats.org/officeDocument/2006/relationships/customXml" Target="../ink/ink15.xml"/><Relationship Id="rId4" Type="http://schemas.openxmlformats.org/officeDocument/2006/relationships/customXml" Target="../ink/ink13.xml"/><Relationship Id="rId9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customXml" Target="../ink/ink18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11" Type="http://schemas.openxmlformats.org/officeDocument/2006/relationships/customXml" Target="../ink/ink20.xml"/><Relationship Id="rId10" Type="http://schemas.openxmlformats.org/officeDocument/2006/relationships/customXml" Target="../ink/ink19.xml"/><Relationship Id="rId4" Type="http://schemas.openxmlformats.org/officeDocument/2006/relationships/customXml" Target="../ink/ink17.xml"/><Relationship Id="rId9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customXml" Target="../ink/ink22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11" Type="http://schemas.openxmlformats.org/officeDocument/2006/relationships/customXml" Target="../ink/ink24.xml"/><Relationship Id="rId10" Type="http://schemas.openxmlformats.org/officeDocument/2006/relationships/customXml" Target="../ink/ink23.xml"/><Relationship Id="rId4" Type="http://schemas.openxmlformats.org/officeDocument/2006/relationships/customXml" Target="../ink/ink21.xml"/><Relationship Id="rId9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customXml" Target="../ink/ink26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11" Type="http://schemas.openxmlformats.org/officeDocument/2006/relationships/customXml" Target="../ink/ink28.xml"/><Relationship Id="rId10" Type="http://schemas.openxmlformats.org/officeDocument/2006/relationships/customXml" Target="../ink/ink27.xml"/><Relationship Id="rId4" Type="http://schemas.openxmlformats.org/officeDocument/2006/relationships/customXml" Target="../ink/ink25.xml"/><Relationship Id="rId9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customXml" Target="../ink/ink30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11" Type="http://schemas.openxmlformats.org/officeDocument/2006/relationships/customXml" Target="../ink/ink32.xml"/><Relationship Id="rId10" Type="http://schemas.openxmlformats.org/officeDocument/2006/relationships/customXml" Target="../ink/ink31.xml"/><Relationship Id="rId4" Type="http://schemas.openxmlformats.org/officeDocument/2006/relationships/customXml" Target="../ink/ink29.xml"/><Relationship Id="rId9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customXml" Target="../ink/ink34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11" Type="http://schemas.openxmlformats.org/officeDocument/2006/relationships/customXml" Target="../ink/ink36.xml"/><Relationship Id="rId10" Type="http://schemas.openxmlformats.org/officeDocument/2006/relationships/customXml" Target="../ink/ink35.xml"/><Relationship Id="rId4" Type="http://schemas.openxmlformats.org/officeDocument/2006/relationships/customXml" Target="../ink/ink33.xml"/><Relationship Id="rId9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customXml" Target="../ink/ink38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11" Type="http://schemas.openxmlformats.org/officeDocument/2006/relationships/customXml" Target="../ink/ink40.xml"/><Relationship Id="rId10" Type="http://schemas.openxmlformats.org/officeDocument/2006/relationships/customXml" Target="../ink/ink39.xml"/><Relationship Id="rId4" Type="http://schemas.openxmlformats.org/officeDocument/2006/relationships/customXml" Target="../ink/ink37.xml"/><Relationship Id="rId9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customXml" Target="../ink/ink42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11" Type="http://schemas.openxmlformats.org/officeDocument/2006/relationships/customXml" Target="../ink/ink44.xml"/><Relationship Id="rId10" Type="http://schemas.openxmlformats.org/officeDocument/2006/relationships/customXml" Target="../ink/ink43.xml"/><Relationship Id="rId4" Type="http://schemas.openxmlformats.org/officeDocument/2006/relationships/customXml" Target="../ink/ink41.xml"/><Relationship Id="rId9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20.png"/><Relationship Id="rId3" Type="http://schemas.openxmlformats.org/officeDocument/2006/relationships/hyperlink" Target="https://cdimage.debian.org/debian-cd/current/amd64/iso-dvd/" TargetMode="External"/><Relationship Id="rId12" Type="http://schemas.openxmlformats.org/officeDocument/2006/relationships/customXml" Target="../ink/ink48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11" Type="http://schemas.openxmlformats.org/officeDocument/2006/relationships/customXml" Target="../ink/ink47.xml"/><Relationship Id="rId5" Type="http://schemas.openxmlformats.org/officeDocument/2006/relationships/customXml" Target="../ink/ink45.xml"/><Relationship Id="rId10" Type="http://schemas.openxmlformats.org/officeDocument/2006/relationships/image" Target="../media/image30.png"/><Relationship Id="rId4" Type="http://schemas.openxmlformats.org/officeDocument/2006/relationships/image" Target="../media/image6.png"/><Relationship Id="rId9" Type="http://schemas.openxmlformats.org/officeDocument/2006/relationships/customXml" Target="../ink/ink4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5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6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7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8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9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0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1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2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4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5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6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7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8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9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0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1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2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3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6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7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9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0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1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2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3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4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5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6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14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84.png"/><Relationship Id="rId4" Type="http://schemas.openxmlformats.org/officeDocument/2006/relationships/image" Target="../media/image8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671944" y="3336373"/>
            <a:ext cx="5216525" cy="3987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dirty="0">
                <a:latin typeface="Alexandria"/>
                <a:cs typeface="Alexandria" charset="0"/>
              </a:rPr>
              <a:t>Prepared by Dr. Ahmed Omar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207" y="58066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7213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IT391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System Administration 1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3EEA227-24AC-21BC-0409-6D0B0F4A2354}"/>
              </a:ext>
            </a:extLst>
          </p:cNvPr>
          <p:cNvSpPr txBox="1"/>
          <p:nvPr/>
        </p:nvSpPr>
        <p:spPr>
          <a:xfrm>
            <a:off x="766034" y="2296810"/>
            <a:ext cx="691933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en-US" sz="800" b="0" i="0" u="none" strike="noStrike" baseline="0" dirty="0">
              <a:latin typeface="Calibri" panose="020F0502020204030204" pitchFamily="34" charset="0"/>
            </a:endParaRPr>
          </a:p>
          <a:p>
            <a:r>
              <a:rPr lang="en-US" sz="4000" b="1" dirty="0">
                <a:latin typeface="Alexandria"/>
              </a:rPr>
              <a:t>System Administration 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393124" y="3163174"/>
            <a:ext cx="68588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Installing and Configuring Linux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Dr. Ahmed Omar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6559119" y="4958995"/>
            <a:ext cx="27213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IT391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System Administration 1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38883" y="1660127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Agenda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548283" y="1355737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906B191-BC80-69CD-AD2E-E43B163E2C53}"/>
              </a:ext>
            </a:extLst>
          </p:cNvPr>
          <p:cNvSpPr/>
          <p:nvPr/>
        </p:nvSpPr>
        <p:spPr>
          <a:xfrm>
            <a:off x="3548283" y="2428703"/>
            <a:ext cx="7413884" cy="37086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Comparing User Interfaces: CLI vs. GUI</a:t>
            </a:r>
            <a:endParaRPr lang="ar-EG" sz="2400" b="1" dirty="0">
              <a:solidFill>
                <a:schemeClr val="tx1"/>
              </a:solidFill>
              <a:latin typeface="Alexandria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Introduction to the Linux Operating System</a:t>
            </a:r>
            <a:endParaRPr lang="ar-EG" sz="2400" b="1" dirty="0">
              <a:solidFill>
                <a:schemeClr val="tx1"/>
              </a:solidFill>
              <a:latin typeface="Alexandria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The Linux Command Line Environment</a:t>
            </a:r>
            <a:endParaRPr lang="ar-EG" sz="2400" b="1" dirty="0">
              <a:solidFill>
                <a:schemeClr val="tx1"/>
              </a:solidFill>
              <a:latin typeface="Alexandria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Installing Linux in a Virtual Machine</a:t>
            </a:r>
            <a:endParaRPr lang="ar-EG" sz="2400" b="1" dirty="0">
              <a:solidFill>
                <a:schemeClr val="tx1"/>
              </a:solidFill>
              <a:latin typeface="Alexandria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Fundamental Linux Commands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8C37BC-3324-151A-64E3-A5A04D2965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F928835-B90E-CECC-9781-F568C79CF896}"/>
              </a:ext>
            </a:extLst>
          </p:cNvPr>
          <p:cNvSpPr/>
          <p:nvPr/>
        </p:nvSpPr>
        <p:spPr>
          <a:xfrm>
            <a:off x="364915" y="1658871"/>
            <a:ext cx="11462169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2"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CLI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: </a:t>
            </a:r>
            <a:r>
              <a:rPr lang="en-US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C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ommand </a:t>
            </a:r>
            <a:r>
              <a:rPr lang="en-US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L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ine </a:t>
            </a:r>
            <a:r>
              <a:rPr lang="en-US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I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nterface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allows users to interact with the computer using text commands.</a:t>
            </a: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lvl="2">
              <a:lnSpc>
                <a:spcPct val="150000"/>
              </a:lnSpc>
            </a:pP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lvl="2"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GUI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: </a:t>
            </a:r>
            <a:r>
              <a:rPr lang="en-US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G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raphical </a:t>
            </a:r>
            <a:r>
              <a:rPr lang="en-US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U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ser </a:t>
            </a:r>
            <a:r>
              <a:rPr lang="en-US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I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nterface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enables interaction through graphical elements like windows, icons, and menus. </a:t>
            </a: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lvl="2">
              <a:lnSpc>
                <a:spcPct val="150000"/>
              </a:lnSpc>
            </a:pP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Both have their use cases in modern computing.</a:t>
            </a:r>
          </a:p>
          <a:p>
            <a:pPr lvl="2"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B49B7E7-49BB-8D36-0EA7-35B7AD530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D94CB11-14CF-5E51-B689-D5BE569BF2B5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CLI vs GUI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35FBFCE-0B09-A286-2D3F-1D1A5BFABC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673" y="1920481"/>
            <a:ext cx="438920" cy="3429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8927A3-3874-904F-A01E-A5C4182B32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4673" y="3612111"/>
            <a:ext cx="438920" cy="384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346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D3BDFD-7EF6-81FD-32EB-F52983884C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8D20838-DFE9-7F5B-FE0E-95BB52672B51}"/>
              </a:ext>
            </a:extLst>
          </p:cNvPr>
          <p:cNvSpPr/>
          <p:nvPr/>
        </p:nvSpPr>
        <p:spPr>
          <a:xfrm>
            <a:off x="364915" y="1658871"/>
            <a:ext cx="11462169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2"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A238035-8EFD-FE89-0DC4-AED94FACC0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A66BA4-50CA-472B-5630-419379048A30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CLI vs GUI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304DCD-6AEA-F4F3-350C-7459F446A6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" y="1920481"/>
            <a:ext cx="11582400" cy="4035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2818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F40E37-167B-C885-14E9-4B8CB2E266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D82C258-5716-B252-E7FD-B9B56AABCF04}"/>
              </a:ext>
            </a:extLst>
          </p:cNvPr>
          <p:cNvSpPr/>
          <p:nvPr/>
        </p:nvSpPr>
        <p:spPr>
          <a:xfrm>
            <a:off x="364915" y="1658871"/>
            <a:ext cx="11462169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2"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DC05B10-8213-FD86-4866-96208F12EB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500F699-D0E1-9604-0762-4B8AB1FC21BE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When to Use CLI vs GUI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B60223-7902-B9D1-2C59-94F7004734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725" y="2052637"/>
            <a:ext cx="11258550" cy="3424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5081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A2B503-00DA-1B09-4279-CC55BB4194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210FAF6-A7E5-AF47-8E09-563070122F81}"/>
              </a:ext>
            </a:extLst>
          </p:cNvPr>
          <p:cNvSpPr/>
          <p:nvPr/>
        </p:nvSpPr>
        <p:spPr>
          <a:xfrm>
            <a:off x="364915" y="1658871"/>
            <a:ext cx="7356685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Linux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is an </a:t>
            </a:r>
            <a:r>
              <a:rPr lang="en-US" sz="2400" b="1" u="sng" dirty="0">
                <a:solidFill>
                  <a:schemeClr val="tx1"/>
                </a:solidFill>
                <a:latin typeface="Alexandria"/>
              </a:rPr>
              <a:t>open-source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operating system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kernel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that serves as the foundation for many different operating system distributions. Created by </a:t>
            </a:r>
            <a:r>
              <a:rPr lang="en-US" sz="2400" b="1" i="1" dirty="0">
                <a:solidFill>
                  <a:schemeClr val="tx1"/>
                </a:solidFill>
                <a:latin typeface="Alexandria"/>
              </a:rPr>
              <a:t>Linus Torvalds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in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1991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, Linux is based on </a:t>
            </a:r>
            <a:r>
              <a:rPr lang="en-US" sz="2400" b="1" i="1" dirty="0">
                <a:solidFill>
                  <a:schemeClr val="tx1"/>
                </a:solidFill>
                <a:latin typeface="Alexandria"/>
              </a:rPr>
              <a:t>Unix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principles and has become one of the most widely used operating systems in the world.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open-source software meaning anyone can view, modify, and distribute its source code. </a:t>
            </a:r>
          </a:p>
          <a:p>
            <a:pPr algn="just"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AC29B26-D001-2F2E-B11B-FBD7C8E40F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1328BF-567A-B4A8-4E57-4ABEC2F0FA69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What is Linux?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BDF9B51-D7D4-8430-B867-07B7AE4924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4802" y="2505027"/>
            <a:ext cx="3822283" cy="2514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607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ADFE92-E3AE-EE6E-C7D4-92D87F79B8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EB88080-5009-CEB4-D13F-68ED1FC9B71F}"/>
              </a:ext>
            </a:extLst>
          </p:cNvPr>
          <p:cNvSpPr/>
          <p:nvPr/>
        </p:nvSpPr>
        <p:spPr>
          <a:xfrm>
            <a:off x="364915" y="1658871"/>
            <a:ext cx="7356685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Linux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is a "</a:t>
            </a: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Unix-like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" operating system that was created from scratch to be a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free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and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open-source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alternative to the proprietary Unix systems.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Linux is the modern, open-source re-implementation of those ideas, which made the power of a Unix-like system accessible to everyone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.</a:t>
            </a: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B48C5F-7B95-A9D1-C713-3D41F15EB2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EF75B62-D792-7AA5-041B-6DA84B119034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What is Linux?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B86404C-EFC2-728A-B389-4A9808FBB1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4802" y="2505027"/>
            <a:ext cx="3822283" cy="2514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1629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04A95B-31E6-E0F0-4205-9110C4D602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94DA131-1174-CEB1-0E2E-3C1C5A05D1A0}"/>
              </a:ext>
            </a:extLst>
          </p:cNvPr>
          <p:cNvSpPr/>
          <p:nvPr/>
        </p:nvSpPr>
        <p:spPr>
          <a:xfrm>
            <a:off x="364915" y="1658871"/>
            <a:ext cx="11619076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The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kernel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is the core component of an operating system that acts as a bridge between applications and the computer's hardware. It's the most fundamental part of the OS that manages system resources and provides essential services.</a:t>
            </a:r>
          </a:p>
          <a:p>
            <a:pPr algn="just"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6CAB7B6-DE30-A137-9109-C206FE7C59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748F71-8E82-4138-4102-5EDAA0E69062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What is kernel?</a:t>
            </a:r>
          </a:p>
        </p:txBody>
      </p:sp>
    </p:spTree>
    <p:extLst>
      <p:ext uri="{BB962C8B-B14F-4D97-AF65-F5344CB8AC3E}">
        <p14:creationId xmlns:p14="http://schemas.microsoft.com/office/powerpoint/2010/main" val="24769802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1C18DC-00B6-C772-9735-487E7A6E39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AA55138-BCF3-2178-BB44-408FF4DD2C5D}"/>
              </a:ext>
            </a:extLst>
          </p:cNvPr>
          <p:cNvSpPr/>
          <p:nvPr/>
        </p:nvSpPr>
        <p:spPr>
          <a:xfrm>
            <a:off x="364915" y="1658871"/>
            <a:ext cx="11331785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A good way to understand the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kernel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is to think of it as the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brain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of the operating system. It manages all the essential, low-level operations that you rarely see but that are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critical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for the computer to function. </a:t>
            </a: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Just as your brain coordinates all your body's functions without you consciously thinking about it, the kernel manages the computer's resources behind the scenes.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77C3C65-C3E7-69FE-ED86-13ED6C779E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0FB0829-983E-C2E5-F8EF-2480409D9014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What is kernel?</a:t>
            </a:r>
          </a:p>
        </p:txBody>
      </p:sp>
    </p:spTree>
    <p:extLst>
      <p:ext uri="{BB962C8B-B14F-4D97-AF65-F5344CB8AC3E}">
        <p14:creationId xmlns:p14="http://schemas.microsoft.com/office/powerpoint/2010/main" val="18743336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277CFD-817E-A4D0-A8FE-04A14FD89F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483DE9C-90B6-8C64-1C1B-993C8601EC38}"/>
              </a:ext>
            </a:extLst>
          </p:cNvPr>
          <p:cNvSpPr/>
          <p:nvPr/>
        </p:nvSpPr>
        <p:spPr>
          <a:xfrm>
            <a:off x="364915" y="1658871"/>
            <a:ext cx="7356685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Key Functions of the Kernel:</a:t>
            </a:r>
            <a:endParaRPr lang="ar-EG" sz="2400" b="1" dirty="0">
              <a:solidFill>
                <a:schemeClr val="tx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Hardware Management</a:t>
            </a: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Resource Allocation</a:t>
            </a: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Process Management</a:t>
            </a: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Memory Management</a:t>
            </a: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Security and Access Control</a:t>
            </a: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System Calls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2822F8-DAAA-CE3D-F663-35AC17E669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5C609B-F71E-F745-12DB-429D4C6F6E66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What is kernel?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5560AB2-D2BF-8386-E609-E9E381A604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4802" y="2505027"/>
            <a:ext cx="3822283" cy="2514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59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0C76CA-02A9-22A6-B45F-369181912C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E12E2F4F-2EF4-09FB-BA33-D4A27239FD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557A930-D595-16AF-AEE4-18F0D0ECCEF3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Key Features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084033-DFC4-898A-50C8-FC275A2345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2890" y="1376083"/>
            <a:ext cx="6094140" cy="5341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0923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C29DD4-CE00-CD2D-875E-81EC4D577C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9E5FFB0-CD66-FAC4-641B-EFCCE813691D}"/>
              </a:ext>
            </a:extLst>
          </p:cNvPr>
          <p:cNvSpPr/>
          <p:nvPr/>
        </p:nvSpPr>
        <p:spPr>
          <a:xfrm>
            <a:off x="364915" y="1658871"/>
            <a:ext cx="6954031" cy="49301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333333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Linux follows a </a:t>
            </a:r>
            <a:r>
              <a:rPr lang="en-US" sz="2400" b="1" dirty="0">
                <a:solidFill>
                  <a:srgbClr val="333333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layered architecture </a:t>
            </a:r>
            <a:r>
              <a:rPr lang="en-US" sz="2400" dirty="0">
                <a:solidFill>
                  <a:srgbClr val="333333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design where each layer provides specific services to the layers above it.</a:t>
            </a:r>
            <a:endParaRPr 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AA256DD-F586-F42E-8DD4-E75FC6BDB4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975CEDF-9E61-5B6F-3986-752FA615DFB0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Architecture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7F62F01-3266-11AF-8491-F96A01F1C3E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458" b="859"/>
          <a:stretch>
            <a:fillRect/>
          </a:stretch>
        </p:blipFill>
        <p:spPr>
          <a:xfrm>
            <a:off x="7331906" y="1682010"/>
            <a:ext cx="4310248" cy="471194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2AD398B2-2FA1-6B41-CFAE-993DA8A63B69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2AD398B2-2FA1-6B41-CFAE-993DA8A63B69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B879E37A-8D50-0932-0BAB-61E8492D4317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B879E37A-8D50-0932-0BAB-61E8492D4317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650862E5-2CDB-85DB-3558-795635D72425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650862E5-2CDB-85DB-3558-795635D72425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6DFA3634-6564-6655-BDEC-7560DE4051CF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6DFA3634-6564-6655-BDEC-7560DE4051CF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889120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B0D839-3F29-7493-287D-A038C10D9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5B3660E-686C-D6D1-850C-61C8A66E5FC5}"/>
              </a:ext>
            </a:extLst>
          </p:cNvPr>
          <p:cNvSpPr/>
          <p:nvPr/>
        </p:nvSpPr>
        <p:spPr>
          <a:xfrm>
            <a:off x="364915" y="1658871"/>
            <a:ext cx="11619076" cy="49301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007ACC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Kernel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lexandria"/>
                <a:ea typeface="Noto Sans" pitchFamily="34" charset="-122"/>
                <a:cs typeface="Noto Sans" pitchFamily="34" charset="-120"/>
              </a:rPr>
              <a:t>The core of Linux that interfaces directly with hardware. Manages memory, processes, devices, and system calls.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400" b="1" dirty="0">
                <a:solidFill>
                  <a:srgbClr val="007ACC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Shell</a:t>
            </a:r>
          </a:p>
          <a:p>
            <a:r>
              <a:rPr lang="en-US" sz="2400" dirty="0">
                <a:solidFill>
                  <a:srgbClr val="333333"/>
                </a:solidFill>
                <a:latin typeface="Alexandria"/>
                <a:ea typeface="Noto Sans" pitchFamily="34" charset="-122"/>
                <a:cs typeface="Noto Sans" pitchFamily="34" charset="-120"/>
              </a:rPr>
              <a:t>Command interpreter that provides an interface between the user and the kernel. Executes commands and scripts.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007ACC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Application Layer</a:t>
            </a:r>
          </a:p>
          <a:p>
            <a:r>
              <a:rPr lang="en-US" sz="2400" dirty="0">
                <a:solidFill>
                  <a:srgbClr val="333333"/>
                </a:solidFill>
                <a:latin typeface="Alexandria"/>
                <a:ea typeface="Noto Sans" pitchFamily="34" charset="-122"/>
                <a:cs typeface="Noto Sans" pitchFamily="34" charset="-120"/>
              </a:rPr>
              <a:t>User applications, system utilities, and daemons (background services) that run on top of the shell and kernel.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007ACC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Hardware Interaction</a:t>
            </a:r>
          </a:p>
          <a:p>
            <a:r>
              <a:rPr lang="en-US" sz="2400" dirty="0">
                <a:solidFill>
                  <a:srgbClr val="333333"/>
                </a:solidFill>
                <a:latin typeface="Alexandria"/>
                <a:ea typeface="Noto Sans" pitchFamily="34" charset="-122"/>
                <a:cs typeface="Noto Sans" pitchFamily="34" charset="-120"/>
              </a:rPr>
              <a:t>The kernel manages hardware resources through schedulers, memory management, and device drivers.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8FB209D-282E-64CD-1E1F-0C930CC6CD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B1BC3BC-BBC7-C8E3-BB97-5F85D431FC3C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Architecture</a:t>
            </a:r>
          </a:p>
        </p:txBody>
      </p:sp>
    </p:spTree>
    <p:extLst>
      <p:ext uri="{BB962C8B-B14F-4D97-AF65-F5344CB8AC3E}">
        <p14:creationId xmlns:p14="http://schemas.microsoft.com/office/powerpoint/2010/main" val="23721895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64C507-5883-C50F-5065-4540C36746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18DD0F65-95FA-17CA-B531-BF2B52CAA02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1DD6551-B804-8831-DC0A-5D72769ECBF7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A Brief History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669FE21C-2C72-F432-80A9-231D08A84559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669FE21C-2C72-F432-80A9-231D08A8455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E6619940-38ED-3D39-9DCA-209AD379CCE6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E6619940-38ED-3D39-9DCA-209AD379CCE6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0120EC80-025C-4530-99AD-1C131702B527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0120EC80-025C-4530-99AD-1C131702B527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EF5282F-4C96-7198-0E7C-36042704DFF7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EF5282F-4C96-7198-0E7C-36042704DFF7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08381BA0-5977-5103-8EF8-4B0B5D606E3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18890" y="1639525"/>
            <a:ext cx="4960374" cy="503774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BA25F6E-6AA2-1CF1-C43D-B92FA7B340D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45141" y="2022734"/>
            <a:ext cx="6038850" cy="361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0226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55F92A-A1B5-F42F-1716-A8D0314E7B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F77B478-75D0-62C1-B4E8-AA55E8086E32}"/>
              </a:ext>
            </a:extLst>
          </p:cNvPr>
          <p:cNvSpPr/>
          <p:nvPr/>
        </p:nvSpPr>
        <p:spPr>
          <a:xfrm>
            <a:off x="364915" y="1658871"/>
            <a:ext cx="5614350" cy="49301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dirty="0">
                <a:solidFill>
                  <a:schemeClr val="tx1"/>
                </a:solidFill>
              </a:rPr>
              <a:t>A </a:t>
            </a:r>
            <a:r>
              <a:rPr lang="en-US" sz="2400" b="1" dirty="0">
                <a:solidFill>
                  <a:schemeClr val="tx1"/>
                </a:solidFill>
              </a:rPr>
              <a:t>Linux distribution </a:t>
            </a:r>
            <a:r>
              <a:rPr lang="en-US" sz="2400" dirty="0">
                <a:solidFill>
                  <a:schemeClr val="tx1"/>
                </a:solidFill>
              </a:rPr>
              <a:t>is an operating system built from the Linux kernel and a collection of software.</a:t>
            </a:r>
          </a:p>
          <a:p>
            <a:pPr algn="just"/>
            <a:endParaRPr lang="en-US" sz="2400" dirty="0">
              <a:solidFill>
                <a:schemeClr val="tx1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</a:rPr>
              <a:t>Over </a:t>
            </a:r>
            <a:r>
              <a:rPr lang="en-US" sz="2400" b="1" dirty="0">
                <a:solidFill>
                  <a:schemeClr val="tx1"/>
                </a:solidFill>
              </a:rPr>
              <a:t>600</a:t>
            </a:r>
            <a:r>
              <a:rPr lang="en-US" sz="2400" dirty="0">
                <a:solidFill>
                  <a:schemeClr val="tx1"/>
                </a:solidFill>
              </a:rPr>
              <a:t> active Linux distributions exist today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4075DCC-222D-0C0F-C634-A4AF363512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95F8630-63AE-06BB-B90B-E7DA3D375654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Distributions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D8F24B89-90A8-81F7-017A-B13069DAC9A4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D8F24B89-90A8-81F7-017A-B13069DAC9A4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DB7569DA-CC09-6FFA-45EF-4FFF051C5449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DB7569DA-CC09-6FFA-45EF-4FFF051C5449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2575DC6E-9C9B-F846-FA5A-F92CC20FF5AD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2575DC6E-9C9B-F846-FA5A-F92CC20FF5A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3B2A766F-1169-D4F2-5519-D960B714AA5D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3B2A766F-1169-D4F2-5519-D960B714AA5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5870C0D0-F83E-0904-0506-915CCD10C2C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096000" y="1083696"/>
            <a:ext cx="5619750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0294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AE254-08FE-B7FB-D9AD-7DE9C0298A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72C7984-3A88-8034-08A0-C6544F96578C}"/>
              </a:ext>
            </a:extLst>
          </p:cNvPr>
          <p:cNvSpPr/>
          <p:nvPr/>
        </p:nvSpPr>
        <p:spPr>
          <a:xfrm>
            <a:off x="364914" y="1658871"/>
            <a:ext cx="11065085" cy="49301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</a:rPr>
              <a:t>The </a:t>
            </a:r>
            <a:r>
              <a:rPr lang="en-US" sz="2400" b="1" u="sng" dirty="0">
                <a:solidFill>
                  <a:schemeClr val="tx1"/>
                </a:solidFill>
              </a:rPr>
              <a:t>terminal</a:t>
            </a:r>
            <a:r>
              <a:rPr lang="en-US" sz="2400" dirty="0">
                <a:solidFill>
                  <a:schemeClr val="tx1"/>
                </a:solidFill>
              </a:rPr>
              <a:t> is the program that provides a </a:t>
            </a:r>
            <a:r>
              <a:rPr lang="en-US" sz="2400" b="1" dirty="0">
                <a:solidFill>
                  <a:schemeClr val="tx1"/>
                </a:solidFill>
              </a:rPr>
              <a:t>text-based</a:t>
            </a:r>
            <a:r>
              <a:rPr lang="en-US" sz="2400" dirty="0">
                <a:solidFill>
                  <a:schemeClr val="tx1"/>
                </a:solidFill>
              </a:rPr>
              <a:t> interface window where you can </a:t>
            </a:r>
            <a:r>
              <a:rPr lang="en-US" sz="2400" b="1" dirty="0">
                <a:solidFill>
                  <a:schemeClr val="tx1"/>
                </a:solidFill>
              </a:rPr>
              <a:t>type</a:t>
            </a:r>
            <a:r>
              <a:rPr lang="en-US" sz="2400" dirty="0">
                <a:solidFill>
                  <a:schemeClr val="tx1"/>
                </a:solidFill>
              </a:rPr>
              <a:t> commands. It's essentially a text input/output environment that displays a command prompt and shows the results of commands you run. Think of it as the "window" or "screen" where you interact with the system through text.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B92F47-B474-257D-5184-FD8E7B52D4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B094C4A-C2C5-CF2B-B5CF-84BB5E743200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Terminology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F43AF6E7-3712-2F4F-4E0D-343F433B7C5A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F43AF6E7-3712-2F4F-4E0D-343F433B7C5A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2B3E77F4-12CD-214A-8F29-3F21728F89A6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2B3E77F4-12CD-214A-8F29-3F21728F89A6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D93E07FA-6520-AE93-7834-03363F93C9B7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D93E07FA-6520-AE93-7834-03363F93C9B7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7851901D-6D0C-A6C0-275C-35522270CDB9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7851901D-6D0C-A6C0-275C-35522270CDB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6428093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6AD2E1-0002-7377-0061-DDFCAE97D7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2A95C3E-DC0C-B9AF-B7FA-3DCBE9A50EEA}"/>
              </a:ext>
            </a:extLst>
          </p:cNvPr>
          <p:cNvSpPr/>
          <p:nvPr/>
        </p:nvSpPr>
        <p:spPr>
          <a:xfrm>
            <a:off x="364914" y="1658871"/>
            <a:ext cx="11065085" cy="49301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The </a:t>
            </a:r>
            <a:r>
              <a:rPr lang="en-US" sz="2400" b="1" u="sng" dirty="0">
                <a:solidFill>
                  <a:schemeClr val="tx1"/>
                </a:solidFill>
                <a:latin typeface="Alexandria"/>
              </a:rPr>
              <a:t>shell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is the command interpreter program that actually processes the commands you type in the terminal. When you type a command, the shell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reads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it,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interprets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what you want to do, executes the appropriate programs, and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returns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the results. The shell acts as an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intermediary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between you and the operating system kernel. It handles things like command parsing, variable expansion, and running programs.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1D8FCC-C7E2-6CDB-39F8-B2414B8A4D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9A75B6C-E81E-B1B0-D3B4-E5F1A812B2DD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Terminology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78E6A7D3-3F94-9EFD-095F-16B7BF8757F0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78E6A7D3-3F94-9EFD-095F-16B7BF8757F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924B0C89-03E4-06EA-7EF3-FC3ED30FBBA1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924B0C89-03E4-06EA-7EF3-FC3ED30FBBA1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2EFF31C5-4F82-9216-7270-EFBF155E2010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2EFF31C5-4F82-9216-7270-EFBF155E201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8A232BFD-838C-015B-04DB-9F233B896435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8A232BFD-838C-015B-04DB-9F233B896435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062205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B37C80-DB5D-ACAE-72BF-5DE7948DF9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FCB3D93-54B2-1E7F-BA33-057FCCD5B540}"/>
              </a:ext>
            </a:extLst>
          </p:cNvPr>
          <p:cNvSpPr/>
          <p:nvPr/>
        </p:nvSpPr>
        <p:spPr>
          <a:xfrm>
            <a:off x="364914" y="1658871"/>
            <a:ext cx="11065085" cy="49301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Bash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(Bourne Again Shell) is a specific type of shell - arguably the most popular and widely-used shell in Linux systems. It's the default shell on most Linux distributions. Bash includes features like command history, tab completion, scripting capabilities, and various built-in commands. Other shells include </a:t>
            </a:r>
            <a:r>
              <a:rPr lang="en-US" sz="2400" dirty="0" err="1">
                <a:solidFill>
                  <a:schemeClr val="tx1"/>
                </a:solidFill>
                <a:latin typeface="Alexandria"/>
              </a:rPr>
              <a:t>zsh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, fish, dash, and the original Bourne shell (</a:t>
            </a:r>
            <a:r>
              <a:rPr lang="en-US" sz="2400" dirty="0" err="1">
                <a:solidFill>
                  <a:schemeClr val="tx1"/>
                </a:solidFill>
                <a:latin typeface="Alexandria"/>
              </a:rPr>
              <a:t>sh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78B39AD-53DD-F736-6CB5-CAA35A72A5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B221266-3B15-9363-E93F-2E2345B5F69F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Terminology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746AF633-2B14-0C30-B6B8-933706BB4EF8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746AF633-2B14-0C30-B6B8-933706BB4EF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A4696172-1082-5EA6-125F-28C9B5BC45D1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A4696172-1082-5EA6-125F-28C9B5BC45D1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AEA2B47D-944C-B2E9-3CB2-D5CD4A62470D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AEA2B47D-944C-B2E9-3CB2-D5CD4A62470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D99B00A4-F2F6-6596-5004-23175D589439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D99B00A4-F2F6-6596-5004-23175D58943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76336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BF31AB-5805-849C-1DC1-12C92A8871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BB872F9-58B2-A1BF-3D1F-83AD03C8E450}"/>
              </a:ext>
            </a:extLst>
          </p:cNvPr>
          <p:cNvSpPr/>
          <p:nvPr/>
        </p:nvSpPr>
        <p:spPr>
          <a:xfrm>
            <a:off x="364914" y="1658871"/>
            <a:ext cx="11608277" cy="49301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409694C-F852-AE5A-0246-D91112E097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F8F0980-92F2-53A4-27E6-C9F0F1B39E0C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Terminology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EEBD0A6C-DE38-BDF1-80CC-D63398B7EB83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EEBD0A6C-DE38-BDF1-80CC-D63398B7EB83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FF74FC0F-F50C-9321-7CA1-6DD8D998F4CA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FF74FC0F-F50C-9321-7CA1-6DD8D998F4CA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93F9C037-DD4F-F212-A73A-4025A1663EA0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93F9C037-DD4F-F212-A73A-4025A1663EA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742506B2-3309-9729-5A95-465AA4824760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742506B2-3309-9729-5A95-465AA482476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213D99CD-158C-40C2-237D-2E5D5EAE839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9100" y="2200274"/>
            <a:ext cx="11353800" cy="343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9908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652931-06AA-E03C-89A1-006BDFF0BA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DBE0A26-494F-F749-D5C9-59416984DD10}"/>
              </a:ext>
            </a:extLst>
          </p:cNvPr>
          <p:cNvSpPr/>
          <p:nvPr/>
        </p:nvSpPr>
        <p:spPr>
          <a:xfrm>
            <a:off x="364914" y="1658871"/>
            <a:ext cx="11608277" cy="49301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How They Work Together: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You open a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terminal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application.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The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terminal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starts a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shell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program, which is usually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Bash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by default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You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type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a command into the terminal.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The shell (Bash)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interprets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the command and tells the operating system what to do.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The output of the command is then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displayed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back to you in the terminal window.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DA0B30D-E08E-A6F6-E503-C0F3EDC0A5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25D51D8-4555-8AD3-9FDB-1FC2C7E6DC0E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Terminology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3B1C8ABA-7644-B9F3-57DC-11E2903CED9B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3B1C8ABA-7644-B9F3-57DC-11E2903CED9B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FE27A0BF-2E58-6C16-E8F2-B323A31EAB98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FE27A0BF-2E58-6C16-E8F2-B323A31EAB98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CD6CC42B-7A9F-49E0-144C-6E66D4302C9B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CD6CC42B-7A9F-49E0-144C-6E66D4302C9B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B35DE67E-5F72-BB92-0BAF-0ABC2EB4C078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B35DE67E-5F72-BB92-0BAF-0ABC2EB4C07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49426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511113-5D6C-AF72-C334-6981CD057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9B27DFB8-D1F6-ED7E-1689-235EE0811D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8D1BAB-71ED-6ED7-B4B5-FEECCB9F95BB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Terminology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D1ECC931-1722-56B9-49AC-9B2BC4800FDF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D1ECC931-1722-56B9-49AC-9B2BC4800FDF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5049692A-A802-FFB1-F1FE-C2E9EE17B1CB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5049692A-A802-FFB1-F1FE-C2E9EE17B1CB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A747F7C7-EA6D-6E90-3FD2-FD41D41B6860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A747F7C7-EA6D-6E90-3FD2-FD41D41B686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6A714BA-E189-4E7A-98FD-27E0986B9CD8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6A714BA-E189-4E7A-98FD-27E0986B9CD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3F170649-737E-A926-51DD-7DCFB7397ED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683361" y="1538565"/>
            <a:ext cx="6376939" cy="515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3419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511113-5D6C-AF72-C334-6981CD057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9B27DFB8-D1F6-ED7E-1689-235EE0811D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8D1BAB-71ED-6ED7-B4B5-FEECCB9F95BB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Account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D1ECC931-1722-56B9-49AC-9B2BC4800FDF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D1ECC931-1722-56B9-49AC-9B2BC4800FDF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5049692A-A802-FFB1-F1FE-C2E9EE17B1CB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5049692A-A802-FFB1-F1FE-C2E9EE17B1CB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A747F7C7-EA6D-6E90-3FD2-FD41D41B6860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A747F7C7-EA6D-6E90-3FD2-FD41D41B686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6A714BA-E189-4E7A-98FD-27E0986B9CD8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6A714BA-E189-4E7A-98FD-27E0986B9CD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E579D0E-7476-E26B-E8D8-7B47A16C4CD6}"/>
              </a:ext>
            </a:extLst>
          </p:cNvPr>
          <p:cNvSpPr/>
          <p:nvPr/>
        </p:nvSpPr>
        <p:spPr>
          <a:xfrm>
            <a:off x="364914" y="1658871"/>
            <a:ext cx="11608277" cy="49301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800" b="1" u="sng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Root Account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800" b="1" dirty="0">
                <a:solidFill>
                  <a:schemeClr val="tx1"/>
                </a:solidFill>
                <a:latin typeface="Alexandria"/>
              </a:rPr>
              <a:t>Superuser</a:t>
            </a:r>
            <a:r>
              <a:rPr lang="en-US" altLang="en-US" sz="2800" dirty="0">
                <a:solidFill>
                  <a:schemeClr val="tx1"/>
                </a:solidFill>
                <a:latin typeface="Alexandria"/>
              </a:rPr>
              <a:t>: Has complete administrative control over the system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800" b="1" dirty="0">
                <a:solidFill>
                  <a:schemeClr val="tx1"/>
                </a:solidFill>
                <a:latin typeface="Alexandria"/>
              </a:rPr>
              <a:t>User ID (UID)</a:t>
            </a:r>
            <a:r>
              <a:rPr lang="en-US" altLang="en-US" sz="2800" dirty="0">
                <a:solidFill>
                  <a:schemeClr val="tx1"/>
                </a:solidFill>
                <a:latin typeface="Alexandria"/>
              </a:rPr>
              <a:t>: Always </a:t>
            </a:r>
            <a:r>
              <a:rPr lang="en-US" altLang="en-US" sz="2800" b="1" dirty="0">
                <a:solidFill>
                  <a:schemeClr val="tx1"/>
                </a:solidFill>
                <a:latin typeface="Alexandria"/>
              </a:rPr>
              <a:t>0</a:t>
            </a:r>
            <a:r>
              <a:rPr lang="en-US" altLang="en-US" sz="2800" dirty="0">
                <a:solidFill>
                  <a:schemeClr val="tx1"/>
                </a:solidFill>
                <a:latin typeface="Alexandria"/>
              </a:rPr>
              <a:t>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800" b="1" dirty="0">
                <a:solidFill>
                  <a:schemeClr val="tx1"/>
                </a:solidFill>
                <a:latin typeface="Alexandria"/>
              </a:rPr>
              <a:t>Privileges</a:t>
            </a:r>
            <a:r>
              <a:rPr lang="en-US" altLang="en-US" sz="2800" dirty="0">
                <a:solidFill>
                  <a:schemeClr val="tx1"/>
                </a:solidFill>
                <a:latin typeface="Alexandria"/>
              </a:rPr>
              <a:t>: Can access all files, modify system configurations, install/remove software, manage other users, and perform any system operation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800" b="1" dirty="0">
                <a:solidFill>
                  <a:schemeClr val="tx1"/>
                </a:solidFill>
                <a:latin typeface="Alexandria"/>
              </a:rPr>
              <a:t>Prompt</a:t>
            </a:r>
            <a:r>
              <a:rPr lang="en-US" altLang="en-US" sz="2800" dirty="0">
                <a:solidFill>
                  <a:schemeClr val="tx1"/>
                </a:solidFill>
                <a:latin typeface="Alexandria"/>
              </a:rPr>
              <a:t>: Typically shows </a:t>
            </a:r>
            <a:r>
              <a:rPr lang="en-US" altLang="en-US" sz="2800" b="1" dirty="0">
                <a:solidFill>
                  <a:schemeClr val="tx1"/>
                </a:solidFill>
                <a:latin typeface="Alexandria"/>
              </a:rPr>
              <a:t>#</a:t>
            </a:r>
            <a:r>
              <a:rPr lang="en-US" altLang="en-US" sz="2800" dirty="0">
                <a:solidFill>
                  <a:schemeClr val="tx1"/>
                </a:solidFill>
                <a:latin typeface="Alexandria"/>
              </a:rPr>
              <a:t> symbol </a:t>
            </a:r>
          </a:p>
          <a:p>
            <a:pPr indent="-4572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800" b="1" dirty="0">
                <a:solidFill>
                  <a:schemeClr val="tx1"/>
                </a:solidFill>
                <a:latin typeface="Alexandria"/>
              </a:rPr>
              <a:t>Home directory</a:t>
            </a:r>
            <a:r>
              <a:rPr lang="en-US" altLang="en-US" sz="2800" dirty="0">
                <a:solidFill>
                  <a:schemeClr val="tx1"/>
                </a:solidFill>
                <a:latin typeface="Alexandria"/>
              </a:rPr>
              <a:t>: Usually </a:t>
            </a:r>
            <a:r>
              <a:rPr lang="en-US" altLang="en-US" sz="2800" b="1" dirty="0">
                <a:solidFill>
                  <a:schemeClr val="tx1"/>
                </a:solidFill>
                <a:latin typeface="Alexandria"/>
              </a:rPr>
              <a:t>/root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800" b="1" dirty="0">
                <a:solidFill>
                  <a:schemeClr val="tx1"/>
                </a:solidFill>
                <a:latin typeface="Alexandria"/>
              </a:rPr>
              <a:t>Risk</a:t>
            </a:r>
            <a:r>
              <a:rPr lang="en-US" altLang="en-US" sz="2800" dirty="0">
                <a:solidFill>
                  <a:schemeClr val="tx1"/>
                </a:solidFill>
                <a:latin typeface="Alexandria"/>
              </a:rPr>
              <a:t>: Commands run as root can potentially damage or compromise the entire system </a:t>
            </a:r>
          </a:p>
          <a:p>
            <a:pPr algn="just">
              <a:lnSpc>
                <a:spcPct val="150000"/>
              </a:lnSpc>
            </a:pPr>
            <a:endParaRPr lang="en-US" sz="2400" b="1" dirty="0">
              <a:solidFill>
                <a:schemeClr val="tx1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1535276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511113-5D6C-AF72-C334-6981CD057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9B27DFB8-D1F6-ED7E-1689-235EE0811D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8D1BAB-71ED-6ED7-B4B5-FEECCB9F95BB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Account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D1ECC931-1722-56B9-49AC-9B2BC4800FDF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D1ECC931-1722-56B9-49AC-9B2BC4800FDF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5049692A-A802-FFB1-F1FE-C2E9EE17B1CB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5049692A-A802-FFB1-F1FE-C2E9EE17B1CB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A747F7C7-EA6D-6E90-3FD2-FD41D41B6860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A747F7C7-EA6D-6E90-3FD2-FD41D41B686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6A714BA-E189-4E7A-98FD-27E0986B9CD8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6A714BA-E189-4E7A-98FD-27E0986B9CD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E579D0E-7476-E26B-E8D8-7B47A16C4CD6}"/>
              </a:ext>
            </a:extLst>
          </p:cNvPr>
          <p:cNvSpPr/>
          <p:nvPr/>
        </p:nvSpPr>
        <p:spPr>
          <a:xfrm>
            <a:off x="364914" y="1658871"/>
            <a:ext cx="11608277" cy="49301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800" b="1" u="sng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Regular User Account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Limited privileges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Can only access their own files and perform non-administrative tasks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User ID (UID)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Typically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1000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and above for regular users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Restrictions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Cannot modify system files, install system-wide software, or access other users' private files without permission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Prompt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Typically shows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$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symbol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Home directory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Usually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/home/username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Safety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Mistakes are generally contained to the user's own files and space </a:t>
            </a:r>
          </a:p>
          <a:p>
            <a:pPr algn="just">
              <a:lnSpc>
                <a:spcPct val="150000"/>
              </a:lnSpc>
            </a:pPr>
            <a:endParaRPr lang="en-US" sz="2400" b="1" dirty="0">
              <a:solidFill>
                <a:schemeClr val="tx1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979312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F7AB4B-78E8-1F7C-FC86-8600C6ECE2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927F43E-BBB8-C093-B19C-6CF4E42E4782}"/>
              </a:ext>
            </a:extLst>
          </p:cNvPr>
          <p:cNvSpPr/>
          <p:nvPr/>
        </p:nvSpPr>
        <p:spPr>
          <a:xfrm>
            <a:off x="364914" y="1658871"/>
            <a:ext cx="11608277" cy="49301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2" algn="ctr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  <a:hlinkClick r:id="rId3"/>
              </a:rPr>
              <a:t>https://cdimage.debian.org/debian-cd/current/amd64/iso-dvd/</a:t>
            </a:r>
            <a:endParaRPr lang="en-US" sz="2400" dirty="0">
              <a:solidFill>
                <a:schemeClr val="tx1"/>
              </a:solidFill>
              <a:latin typeface="Alexandria"/>
            </a:endParaRPr>
          </a:p>
          <a:p>
            <a:pPr lvl="2" algn="ctr"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FAD8F79-3DDD-3081-B7DB-45624BA1E0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8119A9C-52E1-4710-19B8-7A3B02D52C39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Download ISO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49B5AA8C-5064-3065-EDE6-B99C97D4942C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49B5AA8C-5064-3065-EDE6-B99C97D4942C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263B8677-911F-5AD9-BBA5-1C18ABE7D5A1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263B8677-911F-5AD9-BBA5-1C18ABE7D5A1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B64281CA-F1CB-14A7-0372-12E4197856CB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B64281CA-F1CB-14A7-0372-12E4197856CB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76417C9F-795D-1C79-E99A-DE3A4A5F1047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76417C9F-795D-1C79-E99A-DE3A4A5F1047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p:pic>
        <p:nvPicPr>
          <p:cNvPr id="2" name="Picture 1">
            <a:extLst>
              <a:ext uri="{FF2B5EF4-FFF2-40B4-BE49-F238E27FC236}">
                <a16:creationId xmlns:a16="http://schemas.microsoft.com/office/drawing/2014/main" id="{8D1FABEB-4D67-F26D-1616-722EAC1B20F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231901" y="2360274"/>
            <a:ext cx="10532864" cy="398972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04FC2E6-F47D-3429-C5B8-5912A1740AB9}"/>
              </a:ext>
            </a:extLst>
          </p:cNvPr>
          <p:cNvSpPr/>
          <p:nvPr/>
        </p:nvSpPr>
        <p:spPr>
          <a:xfrm>
            <a:off x="1346200" y="6045200"/>
            <a:ext cx="2120900" cy="2286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0777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4ADF94-7F69-A017-936C-912E4B4D3F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31AC4BC-59C4-A7CE-49A5-BBCAD9EEC0D9}"/>
              </a:ext>
            </a:extLst>
          </p:cNvPr>
          <p:cNvSpPr/>
          <p:nvPr/>
        </p:nvSpPr>
        <p:spPr>
          <a:xfrm>
            <a:off x="364915" y="1658871"/>
            <a:ext cx="11462169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84942A3-EA42-9C01-489E-FD02EAEB60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755A68E-5D7A-9667-8C46-147F4F490584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Creating a new virtual machine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4FCF8D-0CD5-2408-E6AB-E0536E62B4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575" y="1658871"/>
            <a:ext cx="10594848" cy="3914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7476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18E1DB-0FB3-9760-1672-870067E367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11E5EA-7826-4ED2-6325-1FA5CD517481}"/>
              </a:ext>
            </a:extLst>
          </p:cNvPr>
          <p:cNvSpPr/>
          <p:nvPr/>
        </p:nvSpPr>
        <p:spPr>
          <a:xfrm>
            <a:off x="364915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Select Typical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79DCB17-798D-B6D3-B33F-8F1C8CAF2B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3F977A6-ACD1-6015-FF27-E44CFCC81B41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Creating a new virtual machine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05DD2D-84A3-FA93-A97E-A52686C666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0584" y="1606916"/>
            <a:ext cx="4800600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2149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4006E7-DA86-1137-6575-EB076487A0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12826D0-44F1-6BCF-FF3B-245543231ED7}"/>
              </a:ext>
            </a:extLst>
          </p:cNvPr>
          <p:cNvSpPr/>
          <p:nvPr/>
        </p:nvSpPr>
        <p:spPr>
          <a:xfrm>
            <a:off x="364915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Selecting the Linux ISO file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C0E8A9B-5EC0-8F9B-F5CD-0386AA9684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9860381-2DAD-8D8F-5125-DE09EE4F573E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Creating a new virtual machine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D80789-8E0A-5519-B439-0DE6C86C0D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1295" y="1257871"/>
            <a:ext cx="4810125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6477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FBE2CA-7CD9-FC0F-DA28-E4C73A855B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365B996-624A-C8A7-F75F-92EB517BA1FC}"/>
              </a:ext>
            </a:extLst>
          </p:cNvPr>
          <p:cNvSpPr/>
          <p:nvPr/>
        </p:nvSpPr>
        <p:spPr>
          <a:xfrm>
            <a:off x="535603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Type Name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Select Location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ED9AB2A-736D-A210-FE59-5455DAF045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D5A5268-B35E-8FAE-BF87-89B555CFE0FA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Creating a new virtual machine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930CBB-813E-7412-D197-7C34375B58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2509" y="1429135"/>
            <a:ext cx="4733925" cy="505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0542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55CEAC-18F9-6CEE-D081-7B72052E8D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C4BD208-3D79-579B-4C0A-77DA7914F95F}"/>
              </a:ext>
            </a:extLst>
          </p:cNvPr>
          <p:cNvSpPr/>
          <p:nvPr/>
        </p:nvSpPr>
        <p:spPr>
          <a:xfrm>
            <a:off x="535603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Chose Disk size (20 GB minimum)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Select Single File installation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B5C6A75-6F47-25BF-9341-E771E031AB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58A3A96-C53B-DD1D-7770-9F9FF3CE3FB7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Creating a new virtual machine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EC62F9-661E-C99D-41AC-AF90B72829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2121" y="1457710"/>
            <a:ext cx="4781550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9308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B8686E-F8A8-C262-8241-81B82A6F2C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D1B2822-D647-B7F8-F259-513C734651DE}"/>
              </a:ext>
            </a:extLst>
          </p:cNvPr>
          <p:cNvSpPr/>
          <p:nvPr/>
        </p:nvSpPr>
        <p:spPr>
          <a:xfrm>
            <a:off x="535603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You can customize hardware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6770B4E-D666-13A4-39AD-B137406F8A0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AEF7BAF-B7CD-985E-9CE0-49AD7B55F888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Creating a new virtual machine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2627FA2-4ABE-260E-A465-8329F796F3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6070" y="1345306"/>
            <a:ext cx="47053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5273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FA1BFE-1DBC-200C-41FB-AC1495311C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703C780-4C2A-D688-A147-DA78261742AE}"/>
              </a:ext>
            </a:extLst>
          </p:cNvPr>
          <p:cNvSpPr/>
          <p:nvPr/>
        </p:nvSpPr>
        <p:spPr>
          <a:xfrm>
            <a:off x="535603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Click Graphical Install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4E7D6B5-BD8F-6EF3-09C6-F50540D56C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C40E5C7-2790-F39E-A085-4DE09943CA60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AF05AD-268B-2E3E-6482-2378216952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1316" y="1658871"/>
            <a:ext cx="6162675" cy="458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0281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8E9D7B-0C15-7514-7F9E-EA6BF27F2D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2175B39-5E36-2B98-5B79-074A2C5A5597}"/>
              </a:ext>
            </a:extLst>
          </p:cNvPr>
          <p:cNvSpPr/>
          <p:nvPr/>
        </p:nvSpPr>
        <p:spPr>
          <a:xfrm>
            <a:off x="535603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Select Language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40567C0-0DD1-0329-8475-4A61F8E0299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2274320-1F38-E41D-1F60-257224EA5BF0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5703573-1AF0-E470-56FB-9E3ED733FF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2704" y="1875568"/>
            <a:ext cx="5903693" cy="4394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7381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F05617-3390-E5DA-CD79-775F1CE8DD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33E0CA0-21E4-C54A-BAB6-6B744118FF0C}"/>
              </a:ext>
            </a:extLst>
          </p:cNvPr>
          <p:cNvSpPr/>
          <p:nvPr/>
        </p:nvSpPr>
        <p:spPr>
          <a:xfrm>
            <a:off x="535603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Select Country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558FF50-1086-340E-9A7B-EC1BB74E8E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8C38DFB-3295-507F-3C31-B6661D20FDC0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FE75D1-F677-8FEE-A30F-998A788EA6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4343" y="1345306"/>
            <a:ext cx="6959648" cy="5198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6506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D14936-FDBA-2899-7DD3-758C707DD3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45C8735-E463-78D1-1071-CDA9B89D3CFB}"/>
              </a:ext>
            </a:extLst>
          </p:cNvPr>
          <p:cNvSpPr/>
          <p:nvPr/>
        </p:nvSpPr>
        <p:spPr>
          <a:xfrm>
            <a:off x="535603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Select keyboard Language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72AEEEF-9A57-870F-FFC5-76B8162E88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2834643-BD6B-A9F2-CE0A-D357EA3B81D5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9B470B-F6F8-6031-B924-A84A1B0B04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3100" y="1224915"/>
            <a:ext cx="7658100" cy="569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17743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0DF9FE-1B95-C10F-AD66-A151D50E03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26F76A-11AA-FF3D-1DDB-8EC16214E67C}"/>
              </a:ext>
            </a:extLst>
          </p:cNvPr>
          <p:cNvSpPr/>
          <p:nvPr/>
        </p:nvSpPr>
        <p:spPr>
          <a:xfrm>
            <a:off x="535603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Load installer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73A339-089B-D453-7F94-3AAB94C7CB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655C677-3752-8826-F73A-C2C06F3DF647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B39CCE-7E3B-6E38-6A9D-CFE3A3A962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21046" y="1448780"/>
            <a:ext cx="6957143" cy="524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00849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621D63-7074-BE75-7725-41BD92FFCB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1338512-967A-9A1B-D1D6-56690559EE7F}"/>
              </a:ext>
            </a:extLst>
          </p:cNvPr>
          <p:cNvSpPr/>
          <p:nvPr/>
        </p:nvSpPr>
        <p:spPr>
          <a:xfrm>
            <a:off x="535603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Write the server's name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81C8898-9EC7-17B4-0879-6C234EED7D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BA2CBD-167C-3FB2-534A-2A7A3CE43DE6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787198-CFA4-5157-BB12-B6E4219392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8277" y="1402728"/>
            <a:ext cx="6923723" cy="5186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8367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616B52-B87C-8EF0-85FB-F7964AA2B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99B2BB2-505E-58A2-2A2E-AAC07C392B85}"/>
              </a:ext>
            </a:extLst>
          </p:cNvPr>
          <p:cNvSpPr/>
          <p:nvPr/>
        </p:nvSpPr>
        <p:spPr>
          <a:xfrm>
            <a:off x="535603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If you want to join Domain, write its name or leave it blank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DE545B4-2061-181A-A426-1426F8D831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373D0D-C49E-9A25-5EDF-1F3CC3060D8A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9BF01D-4848-9268-1C41-2943CC63DB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0304" y="1478307"/>
            <a:ext cx="6711696" cy="5008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41712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9E6882-0CC1-6F79-5AD3-409CBE27BA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393D032-A4AA-4877-8041-77C2E3BDCEC1}"/>
              </a:ext>
            </a:extLst>
          </p:cNvPr>
          <p:cNvSpPr/>
          <p:nvPr/>
        </p:nvSpPr>
        <p:spPr>
          <a:xfrm>
            <a:off x="535603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The root password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Pw=root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C3BD18-9577-B49A-301F-9204D9B3CB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233273E-F2B2-9885-6C4A-43BF9364B5EC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1923CF-7715-82F0-88C4-EF125BD105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0628" y="1606916"/>
            <a:ext cx="6421372" cy="4828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1920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F9B5AC-7AB8-330E-1A3D-860C0E57BA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A95B3F3-13DA-FDA4-154E-CA1A00E2C6BA}"/>
              </a:ext>
            </a:extLst>
          </p:cNvPr>
          <p:cNvSpPr/>
          <p:nvPr/>
        </p:nvSpPr>
        <p:spPr>
          <a:xfrm>
            <a:off x="535603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Write user full name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153DA8-416A-A680-B8B5-8A59838AF9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42A65D4-774B-153A-5F25-939B04839915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03B567-BF76-F313-9CD5-8390A99AA2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7849" y="1595076"/>
            <a:ext cx="6544151" cy="4891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94304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1163B3-5D51-7F0A-4311-8A35C10AE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D5D3E17-CCDB-13A8-6437-3DA73E47B29C}"/>
              </a:ext>
            </a:extLst>
          </p:cNvPr>
          <p:cNvSpPr/>
          <p:nvPr/>
        </p:nvSpPr>
        <p:spPr>
          <a:xfrm>
            <a:off x="535603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Write user name used to login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B69B9F3-D6FD-E09E-30DD-3A8E1E2F68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79B265B-FDFD-CFAD-CE48-84F349FBF7C7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DFA652E-D346-AF83-9700-956C6CC040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8320" y="1658871"/>
            <a:ext cx="6182031" cy="4613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70564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E9A80F-AAC4-B943-2CD8-FB5188162B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C293888-97F3-DB57-EC81-41A6F00B292C}"/>
              </a:ext>
            </a:extLst>
          </p:cNvPr>
          <p:cNvSpPr/>
          <p:nvPr/>
        </p:nvSpPr>
        <p:spPr>
          <a:xfrm>
            <a:off x="535603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Write password for the user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CB85DC-1CD0-5905-3CB8-25952583C99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3D594F8-4CA0-6964-704F-6112BB4A730A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591271-695C-45B7-1283-7BFC0F3C5D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3420" y="1524238"/>
            <a:ext cx="6850571" cy="5097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38146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34A8E1-482C-81A0-A603-36BDC5EDC6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4D52768-F97E-D282-9B13-F7B8B5E8058A}"/>
              </a:ext>
            </a:extLst>
          </p:cNvPr>
          <p:cNvSpPr/>
          <p:nvPr/>
        </p:nvSpPr>
        <p:spPr>
          <a:xfrm>
            <a:off x="535603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Chose the </a:t>
            </a:r>
            <a:r>
              <a:rPr lang="en-US" sz="2400" b="1" u="sng" dirty="0">
                <a:solidFill>
                  <a:schemeClr val="tx1"/>
                </a:solidFill>
                <a:latin typeface="Alexandria"/>
              </a:rPr>
              <a:t>Partition disks :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how the hard drive will be organized to store the operating system files</a:t>
            </a:r>
          </a:p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Guided - use entire disk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E8DBB33-C349-DC7F-5A1B-42A93D84D8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9B37C73-83A2-0068-7BCD-CDF6D784724E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B7B1CC-42DB-6251-B4AB-70DC798B25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4309" y="1658871"/>
            <a:ext cx="6667691" cy="5027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20204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FA83D6-092A-7ED4-A39A-304D30614B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D910AD9-F927-60F6-D13F-2FC2D2AD6538}"/>
              </a:ext>
            </a:extLst>
          </p:cNvPr>
          <p:cNvSpPr/>
          <p:nvPr/>
        </p:nvSpPr>
        <p:spPr>
          <a:xfrm>
            <a:off x="535603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select the hard drive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AAF0AF5-9451-6042-292C-5F25DA737D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784995D-3593-68DA-8997-FCD98FC63B96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FF4188-E933-08A0-AA45-2E56DCE650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8320" y="1550479"/>
            <a:ext cx="6601137" cy="4936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75180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7D386C-F947-BE88-5233-15D9A83273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F8B8C05-51C7-A590-DB65-2509656C91A1}"/>
              </a:ext>
            </a:extLst>
          </p:cNvPr>
          <p:cNvSpPr/>
          <p:nvPr/>
        </p:nvSpPr>
        <p:spPr>
          <a:xfrm>
            <a:off x="535603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choose the partitioning scheme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EEB985C-9FCD-45C3-D9D6-195A6127E50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E3FB9FD-AF31-C917-F9FC-1668DE8844C0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1AAAA1-625B-A06D-6E6E-8BFA629415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2448" y="1345306"/>
            <a:ext cx="7079552" cy="5307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22697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0C3B5C-6E2A-3768-F862-9EB998450A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4E94594-0394-D196-12A3-6543ABB23B41}"/>
              </a:ext>
            </a:extLst>
          </p:cNvPr>
          <p:cNvSpPr/>
          <p:nvPr/>
        </p:nvSpPr>
        <p:spPr>
          <a:xfrm>
            <a:off x="535603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Partitioning Plan overview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F967FDE-FD93-AB76-615F-D00DAB81ED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D63E3F2-DC89-1246-5DBD-CA5AB16828A9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7B9611-8E4C-9102-D7FE-4FB4FEF9A1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0271" y="1442010"/>
            <a:ext cx="7041729" cy="526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79049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D3B549-8285-51B9-7B3D-96F5E2F305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BD2896D-EE17-6E4B-FC32-C880F6AAC66F}"/>
              </a:ext>
            </a:extLst>
          </p:cNvPr>
          <p:cNvSpPr/>
          <p:nvPr/>
        </p:nvSpPr>
        <p:spPr>
          <a:xfrm>
            <a:off x="535603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Confirm (Yes)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BEDC9DD-B4AD-38A1-B2D4-0F166AE9A3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53F2D9-C0AB-0DAD-B4B1-6FE0B93FDFF9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99B665-BAE9-B246-F391-64D7DE9057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3381" y="1191821"/>
            <a:ext cx="7238619" cy="5397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75769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C007F5-5B70-E7B3-A0EF-91F488072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10B5E77-369B-2EB1-28E8-B907A88E3172}"/>
              </a:ext>
            </a:extLst>
          </p:cNvPr>
          <p:cNvSpPr/>
          <p:nvPr/>
        </p:nvSpPr>
        <p:spPr>
          <a:xfrm>
            <a:off x="535603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no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2312141-6070-D12C-15F9-2108249CA5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08D4770-354C-FE1F-3380-BE749187D11B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057345-A2BA-B6CA-C2B5-69DAEC1AFF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3041" y="1083696"/>
            <a:ext cx="7600950" cy="568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07817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200ED-BF25-4631-C42F-15E83CB7F2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D64186F-0DA2-5EA4-1E6F-FFFBDFB75C99}"/>
              </a:ext>
            </a:extLst>
          </p:cNvPr>
          <p:cNvSpPr/>
          <p:nvPr/>
        </p:nvSpPr>
        <p:spPr>
          <a:xfrm>
            <a:off x="535603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Use network mirror : yes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24AD7C2-D180-2303-7A9C-31DB7F8A77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BC7CC50-94E8-55F4-1CD7-683126850DD2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7B1D209-17A7-AA6B-16C8-CAB8A4E465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2070" y="1285308"/>
            <a:ext cx="7059930" cy="5303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10542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9EC132-B0EB-3CB7-775D-5E01C67CD1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7CEEF31-6C2C-7EC9-662C-A633EE5F827C}"/>
              </a:ext>
            </a:extLst>
          </p:cNvPr>
          <p:cNvSpPr/>
          <p:nvPr/>
        </p:nvSpPr>
        <p:spPr>
          <a:xfrm>
            <a:off x="535603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Server country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D93B461-C98C-AA0E-D733-6811ED77E76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5CC0AC0-61A2-A4B6-6407-3E4B7D6C6896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569CC6-F0C0-D089-F71F-577B0D3CC8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7307" y="1574838"/>
            <a:ext cx="7064693" cy="5283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40294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DE5CB8-1D8E-80B5-2C81-AC5F408D4A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0CD843A-F81D-6E74-6723-B2FCCB51F565}"/>
              </a:ext>
            </a:extLst>
          </p:cNvPr>
          <p:cNvSpPr/>
          <p:nvPr/>
        </p:nvSpPr>
        <p:spPr>
          <a:xfrm>
            <a:off x="535603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Server name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27596C-68EF-2D35-3C43-9FB8B31C930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570F912-333B-99B8-27D4-4E1363657C6E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3B1382-3B1C-B8F9-A754-F46945B48D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7530" y="1505246"/>
            <a:ext cx="6804470" cy="513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71205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5C5F8D-8DDF-C50A-55BB-75684CB5B8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89BBE47-186B-2DA6-94FF-9E8335DCE6AE}"/>
              </a:ext>
            </a:extLst>
          </p:cNvPr>
          <p:cNvSpPr/>
          <p:nvPr/>
        </p:nvSpPr>
        <p:spPr>
          <a:xfrm>
            <a:off x="535603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Proxy : blank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F9A19D5-5586-E5DA-7856-D1713CB0A1C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157B724-81F9-A527-0399-7F5C5C562A89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CB9CB0-C683-1B37-BDA3-57A45234F4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7045" y="1319965"/>
            <a:ext cx="6874955" cy="5166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019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A75D7F-BAB9-88D3-5522-558108F7BB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8104F3F-290E-99F1-8102-C1828A602457}"/>
              </a:ext>
            </a:extLst>
          </p:cNvPr>
          <p:cNvSpPr/>
          <p:nvPr/>
        </p:nvSpPr>
        <p:spPr>
          <a:xfrm>
            <a:off x="2327827" y="1649016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b="1" dirty="0">
              <a:solidFill>
                <a:schemeClr val="accent1">
                  <a:lumMod val="75000"/>
                </a:schemeClr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1ADEACF-EE81-7A5C-1F35-9782296387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D2F0073-D7A3-F439-9B70-B0B230E7F078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B79714-9DE3-6C23-999C-DCEC45DC12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4960" y="1649016"/>
            <a:ext cx="9434703" cy="4847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91841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443280-946B-D8DE-3CCD-ED05C4D3CF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E8A6D6E-58AB-3BD6-E1D3-5F70FFCCC1A4}"/>
              </a:ext>
            </a:extLst>
          </p:cNvPr>
          <p:cNvSpPr/>
          <p:nvPr/>
        </p:nvSpPr>
        <p:spPr>
          <a:xfrm>
            <a:off x="381929" y="1712408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No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7D185E7-311D-49D7-F2C0-63719DAE406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8017C33-F6CE-A53D-BDE9-78DE9EB54BDE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1513EA-9879-FE77-B8A9-8D45729FE8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0856" y="1713460"/>
            <a:ext cx="6604088" cy="493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70947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BDF18F-9E0A-D82D-EE17-0C57CD3FC6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FED0477-B23C-0854-1C6C-96B390235956}"/>
              </a:ext>
            </a:extLst>
          </p:cNvPr>
          <p:cNvSpPr/>
          <p:nvPr/>
        </p:nvSpPr>
        <p:spPr>
          <a:xfrm>
            <a:off x="381929" y="1712408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Software selection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Continue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F3CF89F-87BB-F92F-D6A1-E05AA87235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8ACF736-6644-243F-19C0-A80ABB1F39CC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0EECC8-92D6-7228-7A49-A6E1396031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7792" y="1509043"/>
            <a:ext cx="6994208" cy="5234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54951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A02C7A-741C-3BD3-3ABD-832BA008AA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6791285-359F-53A9-2362-F6CA71703B7C}"/>
              </a:ext>
            </a:extLst>
          </p:cNvPr>
          <p:cNvSpPr/>
          <p:nvPr/>
        </p:nvSpPr>
        <p:spPr>
          <a:xfrm>
            <a:off x="381929" y="1712408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b="1" dirty="0">
              <a:solidFill>
                <a:schemeClr val="accent1">
                  <a:lumMod val="75000"/>
                </a:schemeClr>
              </a:solidFill>
              <a:latin typeface="Alexandria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A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boot loader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is the first program that runs when you turn on your computer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Install GRUB boot loader (yes)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2D691A7-B5B1-A16E-1903-5B97D58CDC2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95DC817-9F5E-6497-E38C-551633E64B89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2ED1E1-628C-8B80-9D8E-F8B33157E3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8267" y="1320273"/>
            <a:ext cx="7003733" cy="5220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1375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4B133B-2474-7845-C2B0-9596CE1E9C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73C8D7B-8D2E-67EF-7191-DE17E54A14D0}"/>
              </a:ext>
            </a:extLst>
          </p:cNvPr>
          <p:cNvSpPr/>
          <p:nvPr/>
        </p:nvSpPr>
        <p:spPr>
          <a:xfrm>
            <a:off x="381929" y="1712408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Select disk /dev/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  <a:latin typeface="Alexandria"/>
              </a:rPr>
              <a:t>sda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495CFAE-72A7-97AD-4D2E-1E76D66F96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7F27983-7720-3D5E-DB2F-DD688098FE28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D780B7-DE60-C461-8AB1-4E5B1B6247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3650" y="1606916"/>
            <a:ext cx="6416421" cy="4800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93114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0E5A57-0BDD-A78F-AEB1-743B177070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56C36F5-E451-7194-A8C4-08E230081919}"/>
              </a:ext>
            </a:extLst>
          </p:cNvPr>
          <p:cNvSpPr/>
          <p:nvPr/>
        </p:nvSpPr>
        <p:spPr>
          <a:xfrm>
            <a:off x="381929" y="1712408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continue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31ED57-58E0-5F1B-8223-E639FB24E3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40922D0-2BEB-71F6-BB15-F49D5BBB6992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4EC653-DA79-6FDF-4DAE-111CF216B0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6685" y="1689710"/>
            <a:ext cx="6513386" cy="4850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88102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58CD26-22D6-ADEE-3F4D-3D67155799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862C661-239D-F222-C08C-0C5E8792CFD5}"/>
              </a:ext>
            </a:extLst>
          </p:cNvPr>
          <p:cNvSpPr/>
          <p:nvPr/>
        </p:nvSpPr>
        <p:spPr>
          <a:xfrm>
            <a:off x="621792" y="3035808"/>
            <a:ext cx="3779520" cy="26456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Write user password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85D56E3-EF66-9934-F757-ECC12DE0BCE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BE03253-923F-0360-31AF-516E596A4572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Open Linux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8E3F4DC-CF52-E2A4-4E98-7A9A06650B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3232" y="2328672"/>
            <a:ext cx="6850633" cy="3677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94369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6C970B-39EF-38E9-C97E-8875FFC5A9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00E28CB-6068-CC1C-9554-C62810745182}"/>
              </a:ext>
            </a:extLst>
          </p:cNvPr>
          <p:cNvSpPr/>
          <p:nvPr/>
        </p:nvSpPr>
        <p:spPr>
          <a:xfrm>
            <a:off x="1243584" y="2731008"/>
            <a:ext cx="3084576" cy="18897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Next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3DD5D4-12F3-5667-7BDF-1DE53F3B32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1BA930B-E53A-254A-EBA6-57AF73A71F84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E8D272-4870-3DDD-3C84-B89579E538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5418" y="1606916"/>
            <a:ext cx="6744653" cy="5147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65939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2AFEA0-EEF8-92C3-F6A2-D44EF9D5DB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498A5FC-55F4-C88F-2308-6C8F83052BFA}"/>
              </a:ext>
            </a:extLst>
          </p:cNvPr>
          <p:cNvSpPr/>
          <p:nvPr/>
        </p:nvSpPr>
        <p:spPr>
          <a:xfrm>
            <a:off x="1243584" y="2731008"/>
            <a:ext cx="3084576" cy="18897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Next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E39913-40E2-C53F-D749-97ABDAC5C6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956207F-FDDB-1E1B-FC72-508390AC13FE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D3FA3B9-E3AF-AF8F-76C1-787C751B71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6525" y="1606916"/>
            <a:ext cx="6986506" cy="4461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59443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9C6F98-C520-BA99-CD12-5584D14FFA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8BEA20D-8604-296B-2D07-4956066208C0}"/>
              </a:ext>
            </a:extLst>
          </p:cNvPr>
          <p:cNvSpPr/>
          <p:nvPr/>
        </p:nvSpPr>
        <p:spPr>
          <a:xfrm>
            <a:off x="1243584" y="2731008"/>
            <a:ext cx="3084576" cy="18897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Next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42117E-ED44-7881-E569-DF59F785A3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6272B2-A7C6-A5DE-A2F9-2932C4FBD09C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1C82DA-3D63-AC6D-68F8-FF4ED123F5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3267" y="1479804"/>
            <a:ext cx="6436804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87961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0E956E-5FA7-1C88-1E92-5FBCF6E2A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9CB5CB6-7A1B-C927-15DD-B32B291CD0DC}"/>
              </a:ext>
            </a:extLst>
          </p:cNvPr>
          <p:cNvSpPr/>
          <p:nvPr/>
        </p:nvSpPr>
        <p:spPr>
          <a:xfrm>
            <a:off x="256032" y="2279904"/>
            <a:ext cx="3084576" cy="18897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Skip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58DB86-A507-4E5E-D35D-4CFB43A30B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D5BA5D2-38B0-982D-213A-CC2BBCDA83C2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2094AC-396A-AE4D-1731-DC9BA3FF72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8705" y="1838563"/>
            <a:ext cx="8732947" cy="4281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86348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F7865E-932F-8C77-8C7B-C8306009EA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4989A83-ED8A-C735-3F0C-8BEA0274264C}"/>
              </a:ext>
            </a:extLst>
          </p:cNvPr>
          <p:cNvSpPr/>
          <p:nvPr/>
        </p:nvSpPr>
        <p:spPr>
          <a:xfrm>
            <a:off x="182880" y="2374392"/>
            <a:ext cx="3084576" cy="18897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Start using Debian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BD93F18-5C35-5DDF-D7A8-C1DCEE0AA60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7DAC3EB-0C37-1674-F830-7F2EFFDFA762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Install Linux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42A929-CBD2-8533-ECF4-D8393ACDCD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52469" y="1711606"/>
            <a:ext cx="8439531" cy="5105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51251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094D49-D36D-2610-6D0D-C1CBBE04AE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86ACE07-6921-1973-47A9-45E0693A227A}"/>
              </a:ext>
            </a:extLst>
          </p:cNvPr>
          <p:cNvSpPr/>
          <p:nvPr/>
        </p:nvSpPr>
        <p:spPr>
          <a:xfrm>
            <a:off x="182880" y="2374392"/>
            <a:ext cx="3084576" cy="18897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Click Activities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57FD35B-1436-5508-274F-C650683DA1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DE3B1B6-0782-54B8-00EB-DD23CEA3D88D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Works with Linux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48FAAAF-9095-FCA9-DE66-2BD77E4C31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1366" y="1511808"/>
            <a:ext cx="8950634" cy="486447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DC13BD1-E2C7-1F0B-778C-D3DC371F5360}"/>
              </a:ext>
            </a:extLst>
          </p:cNvPr>
          <p:cNvSpPr/>
          <p:nvPr/>
        </p:nvSpPr>
        <p:spPr>
          <a:xfrm>
            <a:off x="3241366" y="1511808"/>
            <a:ext cx="672266" cy="26161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52732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A32BB1-8556-C080-E121-BE555AA0F5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1C66A5C-04B7-0AAC-2927-2AF2972BD986}"/>
              </a:ext>
            </a:extLst>
          </p:cNvPr>
          <p:cNvSpPr/>
          <p:nvPr/>
        </p:nvSpPr>
        <p:spPr>
          <a:xfrm>
            <a:off x="182880" y="2374392"/>
            <a:ext cx="3084576" cy="18897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Double click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D677A38-F2BD-5A7E-F146-45AE4FCC7FC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C11634D-B725-337C-77E0-FB22F312EB68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Works with Linux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3ADB38-8385-1A76-70F4-584C8C29AF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1366" y="1773418"/>
            <a:ext cx="9019836" cy="47484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9996F36-EC96-10A5-1B07-759ABCEA5F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2368" y="2964180"/>
            <a:ext cx="929640" cy="929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63529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BBF2FA-6300-156D-8A9E-19388C8EED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50504166-5F3A-D2EE-2A58-53F91EEABB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D4D9B39-9D81-C1FB-3025-D2397F56E1AB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Creating a new virtual machine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CDD4D09-20D4-A9BF-8222-609A372DD7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3904" y="1901952"/>
            <a:ext cx="8388096" cy="3989398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5A20DB53-3AA8-2A8F-D1FB-8FCC4B47D834}"/>
              </a:ext>
            </a:extLst>
          </p:cNvPr>
          <p:cNvSpPr/>
          <p:nvPr/>
        </p:nvSpPr>
        <p:spPr>
          <a:xfrm>
            <a:off x="11983991" y="1901952"/>
            <a:ext cx="208009" cy="18288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07460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7BA252-F434-9492-2BB8-5A5FE2A653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E752DBC-4BA8-A3F2-34AC-AE1CF12F6F36}"/>
              </a:ext>
            </a:extLst>
          </p:cNvPr>
          <p:cNvSpPr/>
          <p:nvPr/>
        </p:nvSpPr>
        <p:spPr>
          <a:xfrm>
            <a:off x="-134112" y="2275467"/>
            <a:ext cx="4255008" cy="30022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Click Activities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Type terminal in search box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48A896-0A31-F8D0-BE36-882373116F3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420FE5E-68C7-6A2E-B17F-17D95015ED39}"/>
              </a:ext>
            </a:extLst>
          </p:cNvPr>
          <p:cNvSpPr txBox="1"/>
          <p:nvPr/>
        </p:nvSpPr>
        <p:spPr>
          <a:xfrm>
            <a:off x="381929" y="1083696"/>
            <a:ext cx="609414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Open Terminal</a:t>
            </a:r>
          </a:p>
          <a:p>
            <a:endParaRPr lang="en-US" sz="2800" b="1" dirty="0">
              <a:latin typeface="Alexandria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29810E5-44C1-AFF0-C69B-EFAEF1DF91B0}"/>
              </a:ext>
            </a:extLst>
          </p:cNvPr>
          <p:cNvSpPr/>
          <p:nvPr/>
        </p:nvSpPr>
        <p:spPr>
          <a:xfrm>
            <a:off x="11983991" y="1901952"/>
            <a:ext cx="208009" cy="18288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FE2814-57C0-0C24-2BF4-94A7DB4383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2934" y="1606916"/>
            <a:ext cx="8053178" cy="4339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13532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47881F-4B29-F201-5F2D-EFD0AFA486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029DE81-8623-C16B-ACDA-8C54D653663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775" t="16929" r="30095" b="8560"/>
          <a:stretch>
            <a:fillRect/>
          </a:stretch>
        </p:blipFill>
        <p:spPr>
          <a:xfrm>
            <a:off x="6096000" y="2044167"/>
            <a:ext cx="5961888" cy="4617101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58B0C20-4D70-EC2A-345B-C12972037CEE}"/>
              </a:ext>
            </a:extLst>
          </p:cNvPr>
          <p:cNvSpPr/>
          <p:nvPr/>
        </p:nvSpPr>
        <p:spPr>
          <a:xfrm>
            <a:off x="245956" y="2263274"/>
            <a:ext cx="5752507" cy="43082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The Shell Prompt</a:t>
            </a:r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When you open a </a:t>
            </a: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terminal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, you'll see a line of text where you can start typing. This is called the </a:t>
            </a: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shell prompt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. It tells you that the system is ready for your commands.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19249B-B8E2-5549-6F88-620A622D752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8EB24EB-DD36-597B-0C43-BCDE7CFF4040}"/>
              </a:ext>
            </a:extLst>
          </p:cNvPr>
          <p:cNvSpPr txBox="1"/>
          <p:nvPr/>
        </p:nvSpPr>
        <p:spPr>
          <a:xfrm>
            <a:off x="3048930" y="1330835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Terminal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AD88D96-16BB-B13F-4073-2C7003F965BA}"/>
              </a:ext>
            </a:extLst>
          </p:cNvPr>
          <p:cNvSpPr/>
          <p:nvPr/>
        </p:nvSpPr>
        <p:spPr>
          <a:xfrm>
            <a:off x="6096000" y="2394420"/>
            <a:ext cx="1475232" cy="2878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79822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B854E5-ED02-021C-A96B-69AD3FE5B1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BD4E723-5D59-1BAE-B66A-416A98C6562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3911" r="74206" b="65923"/>
          <a:stretch>
            <a:fillRect/>
          </a:stretch>
        </p:blipFill>
        <p:spPr>
          <a:xfrm>
            <a:off x="5374867" y="2633471"/>
            <a:ext cx="5640723" cy="289369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9BA7797-F571-2850-9288-220B4C35E376}"/>
              </a:ext>
            </a:extLst>
          </p:cNvPr>
          <p:cNvSpPr/>
          <p:nvPr/>
        </p:nvSpPr>
        <p:spPr>
          <a:xfrm>
            <a:off x="245956" y="2263274"/>
            <a:ext cx="5128911" cy="43082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ahmed@debiansrv1:~$</a:t>
            </a:r>
          </a:p>
          <a:p>
            <a:r>
              <a:rPr lang="en-US" sz="2000" b="1" dirty="0">
                <a:solidFill>
                  <a:schemeClr val="tx1"/>
                </a:solidFill>
                <a:latin typeface="Alexandria"/>
              </a:rPr>
              <a:t>Let's break it down:</a:t>
            </a:r>
          </a:p>
          <a:p>
            <a:endParaRPr lang="en-US" sz="1200" b="1" dirty="0">
              <a:solidFill>
                <a:schemeClr val="tx1"/>
              </a:solidFill>
              <a:latin typeface="Alexandria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   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user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: The username of the currently logged-in user.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   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hostname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: The name of the computer you are working 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   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~/directory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: The current working directory. The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tilde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(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~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) is a shortcut for your </a:t>
            </a:r>
            <a:r>
              <a:rPr lang="en-US" sz="2000" b="1" dirty="0">
                <a:solidFill>
                  <a:schemeClr val="accent1"/>
                </a:solidFill>
                <a:latin typeface="Alexandria"/>
              </a:rPr>
              <a:t>home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directory.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    </a:t>
            </a:r>
            <a:r>
              <a:rPr 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$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: This symbol indicates that the shell is waiting for a command from a regular user.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#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for </a:t>
            </a:r>
            <a:r>
              <a:rPr lang="en-US" sz="2000" u="sng" dirty="0">
                <a:solidFill>
                  <a:schemeClr val="tx1"/>
                </a:solidFill>
                <a:latin typeface="Alexandria"/>
              </a:rPr>
              <a:t>root user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2291CBE-E107-F18D-E3EA-4D4284E3158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010DCB8-B865-1899-1E47-D677D17C899B}"/>
              </a:ext>
            </a:extLst>
          </p:cNvPr>
          <p:cNvSpPr txBox="1"/>
          <p:nvPr/>
        </p:nvSpPr>
        <p:spPr>
          <a:xfrm>
            <a:off x="3048930" y="1330835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Terminal </a:t>
            </a:r>
          </a:p>
        </p:txBody>
      </p:sp>
    </p:spTree>
    <p:extLst>
      <p:ext uri="{BB962C8B-B14F-4D97-AF65-F5344CB8AC3E}">
        <p14:creationId xmlns:p14="http://schemas.microsoft.com/office/powerpoint/2010/main" val="157225358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0BFD56-1808-BA26-579A-ECD0146E98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AD176B6-2C03-BDBE-BB34-0173F3EDF6C4}"/>
              </a:ext>
            </a:extLst>
          </p:cNvPr>
          <p:cNvSpPr/>
          <p:nvPr/>
        </p:nvSpPr>
        <p:spPr>
          <a:xfrm>
            <a:off x="245956" y="2263274"/>
            <a:ext cx="5128911" cy="43082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date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: </a:t>
            </a:r>
          </a:p>
          <a:p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Displays the current system date and time.</a:t>
            </a:r>
            <a:endParaRPr lang="en-US" sz="2800" u="sng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DD84EED-A453-1A54-8F70-0472AFFD94E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C255DF3-344E-53B0-6387-EB035843FDBC}"/>
              </a:ext>
            </a:extLst>
          </p:cNvPr>
          <p:cNvSpPr txBox="1"/>
          <p:nvPr/>
        </p:nvSpPr>
        <p:spPr>
          <a:xfrm>
            <a:off x="3048930" y="1330835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Commands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48D92F-1E80-D2B6-AA52-3A50A1121D9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61400"/>
          <a:stretch>
            <a:fillRect/>
          </a:stretch>
        </p:blipFill>
        <p:spPr>
          <a:xfrm>
            <a:off x="6315456" y="2444975"/>
            <a:ext cx="4706112" cy="2748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22266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B854E5-ED02-021C-A96B-69AD3FE5B1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9BA7797-F571-2850-9288-220B4C35E376}"/>
              </a:ext>
            </a:extLst>
          </p:cNvPr>
          <p:cNvSpPr/>
          <p:nvPr/>
        </p:nvSpPr>
        <p:spPr>
          <a:xfrm>
            <a:off x="245956" y="2263274"/>
            <a:ext cx="5128911" cy="43082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Linux commands are case-sensitive</a:t>
            </a:r>
          </a:p>
          <a:p>
            <a:r>
              <a:rPr lang="en-US" sz="2400" b="1" dirty="0">
                <a:solidFill>
                  <a:schemeClr val="tx1"/>
                </a:solidFill>
                <a:latin typeface="Alexandria"/>
              </a:rPr>
              <a:t>That means: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000" b="1" dirty="0">
              <a:solidFill>
                <a:schemeClr val="tx1"/>
              </a:solidFill>
              <a:latin typeface="Alexandria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    </a:t>
            </a:r>
            <a:r>
              <a:rPr 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Date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and </a:t>
            </a:r>
            <a:r>
              <a:rPr 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date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are not the same: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2291CBE-E107-F18D-E3EA-4D4284E315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010DCB8-B865-1899-1E47-D677D17C899B}"/>
              </a:ext>
            </a:extLst>
          </p:cNvPr>
          <p:cNvSpPr txBox="1"/>
          <p:nvPr/>
        </p:nvSpPr>
        <p:spPr>
          <a:xfrm>
            <a:off x="3048930" y="1330835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Terminal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20FE11-6CAB-40DB-2182-B0F9ACC54E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7280" y="3077908"/>
            <a:ext cx="6159089" cy="2319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94197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EB4455-96D2-BBAC-965A-93712161A9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0DD009A-89B4-6CB1-3906-3ADD3A5EBF10}"/>
              </a:ext>
            </a:extLst>
          </p:cNvPr>
          <p:cNvSpPr/>
          <p:nvPr/>
        </p:nvSpPr>
        <p:spPr>
          <a:xfrm>
            <a:off x="245956" y="2263274"/>
            <a:ext cx="5128911" cy="43082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8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cal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: </a:t>
            </a:r>
          </a:p>
          <a:p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Displays a simple 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calendar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 in the terminal.</a:t>
            </a:r>
            <a:endParaRPr lang="en-US" sz="2800" u="sng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DC55CD6-4FB8-81BC-A70D-457234576F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D4DF94E-FA47-C681-DEB0-CE13BE39B282}"/>
              </a:ext>
            </a:extLst>
          </p:cNvPr>
          <p:cNvSpPr txBox="1"/>
          <p:nvPr/>
        </p:nvSpPr>
        <p:spPr>
          <a:xfrm>
            <a:off x="3048930" y="1330835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Commands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1448B0-8E24-47A9-08D9-D131118A28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5887" y="3429000"/>
            <a:ext cx="4381500" cy="246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67764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5984BE-43E1-009A-804C-06627231A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D9B13A5-B04C-B29C-644F-DDDC1B2A0E7F}"/>
              </a:ext>
            </a:extLst>
          </p:cNvPr>
          <p:cNvSpPr/>
          <p:nvPr/>
        </p:nvSpPr>
        <p:spPr>
          <a:xfrm>
            <a:off x="245956" y="2263274"/>
            <a:ext cx="5128911" cy="43082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Cal 2025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: </a:t>
            </a:r>
          </a:p>
          <a:p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Shows the calendar for the year 2025</a:t>
            </a:r>
            <a:endParaRPr lang="en-US" sz="2800" u="sng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843E0B2-7A61-7400-37C2-E5E3D3A96B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77EA9CE-C172-8DFD-DA02-F0520F81AAC5}"/>
              </a:ext>
            </a:extLst>
          </p:cNvPr>
          <p:cNvSpPr txBox="1"/>
          <p:nvPr/>
        </p:nvSpPr>
        <p:spPr>
          <a:xfrm>
            <a:off x="3048930" y="1330835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Commands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C5D1AA-19FC-CB87-EEE4-0EEC38041B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4091" y="2351912"/>
            <a:ext cx="6819900" cy="421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67252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6B0A59-2108-3B10-F38D-342F8812BC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B81E655-8B7B-54FC-DF7D-0BD3D39D03AD}"/>
              </a:ext>
            </a:extLst>
          </p:cNvPr>
          <p:cNvSpPr/>
          <p:nvPr/>
        </p:nvSpPr>
        <p:spPr>
          <a:xfrm>
            <a:off x="245956" y="2263274"/>
            <a:ext cx="5582414" cy="43082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Clear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: </a:t>
            </a:r>
          </a:p>
          <a:p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clears the terminal screen and moves the cursor to the top-left corner.</a:t>
            </a:r>
          </a:p>
          <a:p>
            <a:endParaRPr lang="en-US" sz="2800" u="sng" dirty="0">
              <a:solidFill>
                <a:schemeClr val="accent1">
                  <a:lumMod val="75000"/>
                </a:schemeClr>
              </a:solidFill>
              <a:latin typeface="Alexandria"/>
            </a:endParaRPr>
          </a:p>
          <a:p>
            <a:r>
              <a:rPr lang="en-US" sz="2800" dirty="0">
                <a:solidFill>
                  <a:schemeClr val="tx1"/>
                </a:solidFill>
                <a:latin typeface="Alexandria"/>
              </a:rPr>
              <a:t> You can also use: 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Ctrl + L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A7192D2-BCAA-64C7-8392-1F1137C067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79FCA2D-A34D-1999-0B44-96BA9728D298}"/>
              </a:ext>
            </a:extLst>
          </p:cNvPr>
          <p:cNvSpPr txBox="1"/>
          <p:nvPr/>
        </p:nvSpPr>
        <p:spPr>
          <a:xfrm>
            <a:off x="3048930" y="1330835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Commands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31D13EA-C666-FAEB-E52F-6E557E0A93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8370" y="2426208"/>
            <a:ext cx="6285652" cy="4145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55248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F8917D-409A-C475-A90C-7E40D9B02B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F485C75-6105-5BF7-553B-27D48F1FEA29}"/>
              </a:ext>
            </a:extLst>
          </p:cNvPr>
          <p:cNvSpPr/>
          <p:nvPr/>
        </p:nvSpPr>
        <p:spPr>
          <a:xfrm>
            <a:off x="484474" y="2238890"/>
            <a:ext cx="5128911" cy="43082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whoami: </a:t>
            </a:r>
          </a:p>
          <a:p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Prints the 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username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 of the account you are currently using.</a:t>
            </a:r>
            <a:endParaRPr lang="en-US" sz="2800" u="sng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6C51E6A-9BA8-E7F7-4C47-9183E8E95E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F8A737-C3EB-646F-F809-EA5A6B7B7B82}"/>
              </a:ext>
            </a:extLst>
          </p:cNvPr>
          <p:cNvSpPr txBox="1"/>
          <p:nvPr/>
        </p:nvSpPr>
        <p:spPr>
          <a:xfrm>
            <a:off x="3048930" y="1330835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Commands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56C2658-2B2D-B689-354B-46492A6D56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8617" y="2876168"/>
            <a:ext cx="4931035" cy="2244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32141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E6B529-17AB-1B62-C715-518449F53E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64B9236-33D9-9CC9-D40A-C26D883F7569}"/>
              </a:ext>
            </a:extLst>
          </p:cNvPr>
          <p:cNvSpPr/>
          <p:nvPr/>
        </p:nvSpPr>
        <p:spPr>
          <a:xfrm>
            <a:off x="484474" y="2238890"/>
            <a:ext cx="5128911" cy="43082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su: </a:t>
            </a:r>
          </a:p>
          <a:p>
            <a:r>
              <a:rPr lang="en-US" sz="2800" dirty="0">
                <a:solidFill>
                  <a:schemeClr val="tx1"/>
                </a:solidFill>
                <a:latin typeface="Alexandria"/>
              </a:rPr>
              <a:t>Stands for "</a:t>
            </a:r>
            <a:r>
              <a:rPr lang="en-US" sz="2800" b="1" dirty="0">
                <a:solidFill>
                  <a:schemeClr val="tx1"/>
                </a:solidFill>
                <a:latin typeface="Alexandria"/>
              </a:rPr>
              <a:t>S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witch </a:t>
            </a:r>
            <a:r>
              <a:rPr lang="en-US" sz="2800" b="1" dirty="0">
                <a:solidFill>
                  <a:schemeClr val="tx1"/>
                </a:solidFill>
                <a:latin typeface="Alexandria"/>
              </a:rPr>
              <a:t>U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ser" It allows you to temporarily become another user. If you just type su, it will try to switch to the superuser (root).</a:t>
            </a:r>
            <a:endParaRPr lang="en-US" sz="2800" u="sng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65D5B1A-523E-96AD-7F28-4324EA3ADE8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2057E6A-B879-4466-F1D0-AD6E22E68151}"/>
              </a:ext>
            </a:extLst>
          </p:cNvPr>
          <p:cNvSpPr txBox="1"/>
          <p:nvPr/>
        </p:nvSpPr>
        <p:spPr>
          <a:xfrm>
            <a:off x="3048930" y="1330835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Commands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3175AE-BC6F-1FD2-C01D-B96D92FD28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7880" y="3042856"/>
            <a:ext cx="5940628" cy="1833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227602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BD95E7-6925-8E48-D7B2-61F1993BD4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FEB67E8-38C6-FE40-2F6F-FC0609BFCDE4}"/>
              </a:ext>
            </a:extLst>
          </p:cNvPr>
          <p:cNvSpPr/>
          <p:nvPr/>
        </p:nvSpPr>
        <p:spPr>
          <a:xfrm>
            <a:off x="484474" y="2238890"/>
            <a:ext cx="5128911" cy="43082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Switch to root user: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Su -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Su - root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  <a:p>
            <a:r>
              <a:rPr lang="en-US" sz="2800" dirty="0">
                <a:solidFill>
                  <a:schemeClr val="accent1"/>
                </a:solidFill>
                <a:latin typeface="Alexandria"/>
              </a:rPr>
              <a:t>Note the password will never appears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8B83B8-A929-D571-6501-86887F00E9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E23601B-CFA7-4521-DBA7-2DF7E38E7099}"/>
              </a:ext>
            </a:extLst>
          </p:cNvPr>
          <p:cNvSpPr txBox="1"/>
          <p:nvPr/>
        </p:nvSpPr>
        <p:spPr>
          <a:xfrm>
            <a:off x="3048930" y="1330835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Commands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B9D693-F526-51D5-7AE8-CA5ADE6D62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2806" y="2936938"/>
            <a:ext cx="5536129" cy="186671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46C0450-EFE9-DB23-5894-B25D81E348C2}"/>
              </a:ext>
            </a:extLst>
          </p:cNvPr>
          <p:cNvSpPr/>
          <p:nvPr/>
        </p:nvSpPr>
        <p:spPr>
          <a:xfrm>
            <a:off x="8924544" y="3998976"/>
            <a:ext cx="218526" cy="41452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98052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BD95E7-6925-8E48-D7B2-61F1993BD4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FEB67E8-38C6-FE40-2F6F-FC0609BFCDE4}"/>
              </a:ext>
            </a:extLst>
          </p:cNvPr>
          <p:cNvSpPr/>
          <p:nvPr/>
        </p:nvSpPr>
        <p:spPr>
          <a:xfrm>
            <a:off x="484474" y="2238890"/>
            <a:ext cx="5128911" cy="43082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🆔 ID (User ID)</a:t>
            </a:r>
          </a:p>
          <a:p>
            <a:endParaRPr lang="en-US" sz="2400" dirty="0">
              <a:solidFill>
                <a:schemeClr val="tx1"/>
              </a:solidFill>
              <a:latin typeface="Alexandria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It is a unique number assigned by the system to each user.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8B83B8-A929-D571-6501-86887F00E9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E23601B-CFA7-4521-DBA7-2DF7E38E7099}"/>
              </a:ext>
            </a:extLst>
          </p:cNvPr>
          <p:cNvSpPr txBox="1"/>
          <p:nvPr/>
        </p:nvSpPr>
        <p:spPr>
          <a:xfrm>
            <a:off x="3048930" y="1330835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Commands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EF7AF2-B303-F41B-7838-7DD4E0F596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9127" y="2733675"/>
            <a:ext cx="5276850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897CD56-98E0-B718-BD7C-52158203FE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9128" y="4333111"/>
            <a:ext cx="5276850" cy="865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381063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BD95E7-6925-8E48-D7B2-61F1993BD4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FEB67E8-38C6-FE40-2F6F-FC0609BFCDE4}"/>
              </a:ext>
            </a:extLst>
          </p:cNvPr>
          <p:cNvSpPr/>
          <p:nvPr/>
        </p:nvSpPr>
        <p:spPr>
          <a:xfrm>
            <a:off x="484474" y="2238890"/>
            <a:ext cx="5128911" cy="43082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pwd</a:t>
            </a: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  <a:p>
            <a:endParaRPr lang="en-US" sz="2400" dirty="0">
              <a:solidFill>
                <a:schemeClr val="tx1"/>
              </a:solidFill>
              <a:latin typeface="Alexandria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Print Working Directory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It shows the full (absolute) path of the current directory you are in.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8B83B8-A929-D571-6501-86887F00E9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E23601B-CFA7-4521-DBA7-2DF7E38E7099}"/>
              </a:ext>
            </a:extLst>
          </p:cNvPr>
          <p:cNvSpPr txBox="1"/>
          <p:nvPr/>
        </p:nvSpPr>
        <p:spPr>
          <a:xfrm>
            <a:off x="3048930" y="1330835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Commands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5999C2-A516-7DA8-21A6-D83981A941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8617" y="2898457"/>
            <a:ext cx="4772346" cy="97859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C2155D7-CC05-7DE5-E758-3D82A417C7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8617" y="4514646"/>
            <a:ext cx="4772346" cy="978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12719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425AC1-CF55-100D-B229-0A8E371BD2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1748D37-565C-5031-8DF7-13564708576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CEAFB62-6C51-39CA-4004-926B69E34F7F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Summary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96A61E3-791B-4F60-770D-7A0B2DB18A9A}"/>
              </a:ext>
            </a:extLst>
          </p:cNvPr>
          <p:cNvSpPr/>
          <p:nvPr/>
        </p:nvSpPr>
        <p:spPr>
          <a:xfrm>
            <a:off x="237994" y="1787236"/>
            <a:ext cx="10693241" cy="48213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chemeClr val="tx1"/>
                </a:solidFill>
                <a:latin typeface="Alexandria"/>
              </a:rPr>
              <a:t>CLI vs. GUI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chemeClr val="tx1"/>
                </a:solidFill>
                <a:latin typeface="Alexandria"/>
              </a:rPr>
              <a:t>Linux Fundamentals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chemeClr val="tx1"/>
                </a:solidFill>
                <a:latin typeface="Alexandria"/>
              </a:rPr>
              <a:t>Practical Installation of Debian Linux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chemeClr val="tx1"/>
                </a:solidFill>
                <a:latin typeface="Alexandria"/>
              </a:rPr>
              <a:t>Basic Linux Commands</a:t>
            </a:r>
          </a:p>
        </p:txBody>
      </p:sp>
    </p:spTree>
    <p:extLst>
      <p:ext uri="{BB962C8B-B14F-4D97-AF65-F5344CB8AC3E}">
        <p14:creationId xmlns:p14="http://schemas.microsoft.com/office/powerpoint/2010/main" val="313503448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8A22ECA-3AF1-4385-8849-81D0B4A4878D}"/>
</file>

<file path=customXml/itemProps2.xml><?xml version="1.0" encoding="utf-8"?>
<ds:datastoreItem xmlns:ds="http://schemas.openxmlformats.org/officeDocument/2006/customXml" ds:itemID="{7B81C129-C12E-442C-BA26-5B1DF26738FE}"/>
</file>

<file path=customXml/itemProps3.xml><?xml version="1.0" encoding="utf-8"?>
<ds:datastoreItem xmlns:ds="http://schemas.openxmlformats.org/officeDocument/2006/customXml" ds:itemID="{8AF6FC32-7559-4B03-8AF4-D56EBBE3387C}"/>
</file>

<file path=docProps/app.xml><?xml version="1.0" encoding="utf-8"?>
<Properties xmlns="http://schemas.openxmlformats.org/officeDocument/2006/extended-properties" xmlns:vt="http://schemas.openxmlformats.org/officeDocument/2006/docPropsVTypes">
  <TotalTime>7463</TotalTime>
  <Words>1656</Words>
  <Application>Microsoft Office PowerPoint</Application>
  <PresentationFormat>Widescreen</PresentationFormat>
  <Paragraphs>327</Paragraphs>
  <Slides>82</Slides>
  <Notes>81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82</vt:i4>
      </vt:variant>
    </vt:vector>
  </HeadingPairs>
  <TitlesOfParts>
    <vt:vector size="91" baseType="lpstr">
      <vt:lpstr>Alexandria</vt:lpstr>
      <vt:lpstr>Arial</vt:lpstr>
      <vt:lpstr>Calibri</vt:lpstr>
      <vt:lpstr>Calibri Light</vt:lpstr>
      <vt:lpstr>Noto Sans</vt:lpstr>
      <vt:lpstr>Roboto Light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Omar</cp:lastModifiedBy>
  <cp:revision>492</cp:revision>
  <dcterms:created xsi:type="dcterms:W3CDTF">2023-04-29T09:08:00Z</dcterms:created>
  <dcterms:modified xsi:type="dcterms:W3CDTF">2025-07-24T08:56:09Z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