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598" r:id="rId2"/>
    <p:sldId id="600" r:id="rId3"/>
    <p:sldId id="601" r:id="rId4"/>
    <p:sldId id="603" r:id="rId5"/>
    <p:sldId id="604" r:id="rId6"/>
    <p:sldId id="606" r:id="rId7"/>
    <p:sldId id="605"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625" r:id="rId27"/>
    <p:sldId id="626" r:id="rId28"/>
    <p:sldId id="627" r:id="rId29"/>
    <p:sldId id="628" r:id="rId30"/>
    <p:sldId id="629" r:id="rId31"/>
    <p:sldId id="630" r:id="rId32"/>
    <p:sldId id="631" r:id="rId33"/>
    <p:sldId id="632" r:id="rId34"/>
    <p:sldId id="633" r:id="rId35"/>
    <p:sldId id="634" r:id="rId36"/>
    <p:sldId id="636" r:id="rId37"/>
    <p:sldId id="635" r:id="rId38"/>
    <p:sldId id="637" r:id="rId39"/>
    <p:sldId id="638" r:id="rId40"/>
    <p:sldId id="639" r:id="rId41"/>
    <p:sldId id="640" r:id="rId42"/>
    <p:sldId id="641" r:id="rId43"/>
    <p:sldId id="642" r:id="rId44"/>
    <p:sldId id="643" r:id="rId45"/>
    <p:sldId id="644" r:id="rId46"/>
    <p:sldId id="645" r:id="rId47"/>
    <p:sldId id="646" r:id="rId48"/>
    <p:sldId id="647" r:id="rId49"/>
    <p:sldId id="648" r:id="rId50"/>
    <p:sldId id="649" r:id="rId51"/>
    <p:sldId id="650" r:id="rId52"/>
    <p:sldId id="651" r:id="rId53"/>
    <p:sldId id="652" r:id="rId54"/>
    <p:sldId id="653" r:id="rId55"/>
    <p:sldId id="654" r:id="rId56"/>
    <p:sldId id="655" r:id="rId57"/>
    <p:sldId id="656" r:id="rId58"/>
    <p:sldId id="657" r:id="rId59"/>
    <p:sldId id="590" r:id="rId60"/>
    <p:sldId id="591" r:id="rId61"/>
    <p:sldId id="602"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24A9E1"/>
    <a:srgbClr val="FF9518"/>
    <a:srgbClr val="0A1F61"/>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notesMaster" Target="notesMasters/notesMaster1.xml"/><Relationship Id="rId68"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16508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595876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575323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6967826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6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188383" y="5907670"/>
            <a:ext cx="3069815"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Vision and Communication</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2</a:t>
            </a:r>
          </a:p>
        </p:txBody>
      </p:sp>
    </p:spTree>
    <p:extLst>
      <p:ext uri="{BB962C8B-B14F-4D97-AF65-F5344CB8AC3E}">
        <p14:creationId xmlns:p14="http://schemas.microsoft.com/office/powerpoint/2010/main" val="2682324857"/>
      </p:ext>
    </p:extLst>
  </p:cSld>
  <p:clrMapOvr>
    <a:masterClrMapping/>
  </p:clrMapOvr>
  <mc:AlternateContent xmlns:mc="http://schemas.openxmlformats.org/markup-compatibility/2006" xmlns:p14="http://schemas.microsoft.com/office/powerpoint/2010/main">
    <mc:Choice Requires="p14">
      <p:transition spd="med" p14:dur="700" advTm="16000">
        <p:fade/>
      </p:transition>
    </mc:Choice>
    <mc:Fallback xmlns="">
      <p:transition spd="med" advTm="16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43298" y="748762"/>
            <a:ext cx="784870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5" name="TextBox 4">
            <a:extLst>
              <a:ext uri="{FF2B5EF4-FFF2-40B4-BE49-F238E27FC236}">
                <a16:creationId xmlns:a16="http://schemas.microsoft.com/office/drawing/2014/main" id="{1B0D37CC-888B-C49D-E260-3D7FA697D68C}"/>
              </a:ext>
            </a:extLst>
          </p:cNvPr>
          <p:cNvSpPr txBox="1"/>
          <p:nvPr/>
        </p:nvSpPr>
        <p:spPr>
          <a:xfrm>
            <a:off x="4981011" y="1401474"/>
            <a:ext cx="6357112" cy="4707764"/>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1270707350"/>
      </p:ext>
    </p:extLst>
  </p:cSld>
  <p:clrMapOvr>
    <a:masterClrMapping/>
  </p:clrMapOvr>
  <mc:AlternateContent xmlns:mc="http://schemas.openxmlformats.org/markup-compatibility/2006" xmlns:p14="http://schemas.microsoft.com/office/powerpoint/2010/main">
    <mc:Choice Requires="p14">
      <p:transition spd="med" p14:dur="700" advTm="32000">
        <p:fade/>
      </p:transition>
    </mc:Choice>
    <mc:Fallback xmlns="">
      <p:transition spd="med" advTm="3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505D4A7D-04D4-2828-6813-8CBA18D2D50C}"/>
              </a:ext>
            </a:extLst>
          </p:cNvPr>
          <p:cNvSpPr txBox="1"/>
          <p:nvPr/>
        </p:nvSpPr>
        <p:spPr>
          <a:xfrm>
            <a:off x="4774119" y="13053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develop and communicate your organization’s vision.</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understand people’s needs 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influence an audience successfully by using our overview of some general ideas behind the science of persuasion.</a:t>
            </a:r>
          </a:p>
        </p:txBody>
      </p:sp>
    </p:spTree>
    <p:extLst>
      <p:ext uri="{BB962C8B-B14F-4D97-AF65-F5344CB8AC3E}">
        <p14:creationId xmlns:p14="http://schemas.microsoft.com/office/powerpoint/2010/main" val="4238698172"/>
      </p:ext>
    </p:extLst>
  </p:cSld>
  <p:clrMapOvr>
    <a:masterClrMapping/>
  </p:clrMapOvr>
  <mc:AlternateContent xmlns:mc="http://schemas.openxmlformats.org/markup-compatibility/2006" xmlns:p14="http://schemas.microsoft.com/office/powerpoint/2010/main">
    <mc:Choice Requires="p14">
      <p:transition spd="med" p14:dur="700" advTm="31000">
        <p:fade/>
      </p:transition>
    </mc:Choice>
    <mc:Fallback xmlns="">
      <p:transition spd="med" advTm="31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stretch>
            <a:fillRect/>
          </a:stretch>
        </p:blipFill>
        <p:spPr>
          <a:xfrm>
            <a:off x="2798782" y="2630679"/>
            <a:ext cx="221078" cy="2503561"/>
          </a:xfrm>
          <a:prstGeom prst="rect">
            <a:avLst/>
          </a:prstGeom>
        </p:spPr>
      </p:pic>
      <p:pic>
        <p:nvPicPr>
          <p:cNvPr id="5" name="Picture 4"/>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Are you a Leader?</a:t>
            </a:r>
          </a:p>
        </p:txBody>
      </p:sp>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18502239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p:cNvSpPr txBox="1"/>
          <p:nvPr/>
        </p:nvSpPr>
        <p:spPr>
          <a:xfrm>
            <a:off x="2490357" y="1139291"/>
            <a:ext cx="332174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Are you a Leader?</a:t>
            </a:r>
          </a:p>
        </p:txBody>
      </p:sp>
      <p:sp>
        <p:nvSpPr>
          <p:cNvPr id="3" name="TextBox 2">
            <a:extLst>
              <a:ext uri="{FF2B5EF4-FFF2-40B4-BE49-F238E27FC236}">
                <a16:creationId xmlns:a16="http://schemas.microsoft.com/office/drawing/2014/main" id="{0C62D7DD-3BDA-1B1C-F3EF-A0607C9FE0E4}"/>
              </a:ext>
            </a:extLst>
          </p:cNvPr>
          <p:cNvSpPr txBox="1"/>
          <p:nvPr/>
        </p:nvSpPr>
        <p:spPr>
          <a:xfrm>
            <a:off x="119325" y="2122894"/>
            <a:ext cx="7143881" cy="2978508"/>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4" name="Picture 3">
            <a:extLst>
              <a:ext uri="{FF2B5EF4-FFF2-40B4-BE49-F238E27FC236}">
                <a16:creationId xmlns:a16="http://schemas.microsoft.com/office/drawing/2014/main" id="{91444DFE-B227-ACB5-9F98-4D8CE159C00A}"/>
              </a:ext>
            </a:extLst>
          </p:cNvPr>
          <p:cNvPicPr>
            <a:picLocks noChangeAspect="1"/>
          </p:cNvPicPr>
          <p:nvPr/>
        </p:nvPicPr>
        <p:blipFill>
          <a:blip r:embed="rId3">
            <a:extLst>
              <a:ext uri="{28A0092B-C50C-407E-A947-70E740481C1C}">
                <a14:useLocalDpi xmlns:a14="http://schemas.microsoft.com/office/drawing/2010/main" val="0"/>
              </a:ext>
            </a:extLst>
          </a:blip>
          <a:srcRect r="9614"/>
          <a:stretch/>
        </p:blipFill>
        <p:spPr>
          <a:xfrm>
            <a:off x="7052427" y="2646795"/>
            <a:ext cx="4181576" cy="2599575"/>
          </a:xfrm>
          <a:prstGeom prst="rect">
            <a:avLst/>
          </a:prstGeom>
        </p:spPr>
      </p:pic>
    </p:spTree>
    <p:extLst>
      <p:ext uri="{BB962C8B-B14F-4D97-AF65-F5344CB8AC3E}">
        <p14:creationId xmlns:p14="http://schemas.microsoft.com/office/powerpoint/2010/main" val="15687178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7C7F3-2DA5-2D10-604A-9486DD63237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69C57B2E-E20F-93A6-5124-8FCD5C00C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5BCF4F7-FCE2-BEEF-E0A0-B2512B76F2F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201F3BA-B188-A5EB-DD68-D67CD897D90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78E2C17C-167C-C682-A5F3-10C6E87A55C5}"/>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Be a Leader?</a:t>
            </a:r>
          </a:p>
        </p:txBody>
      </p:sp>
      <p:sp>
        <p:nvSpPr>
          <p:cNvPr id="9" name="TextBox 8">
            <a:extLst>
              <a:ext uri="{FF2B5EF4-FFF2-40B4-BE49-F238E27FC236}">
                <a16:creationId xmlns:a16="http://schemas.microsoft.com/office/drawing/2014/main" id="{2126A749-76B1-4A76-2562-A56B16F5545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766772685"/>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1AE0F-13EA-C3A7-C172-1D2F1F4696A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39CCE56-F489-050F-519F-09F7C1AA8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1CFFE24-2D0B-1E66-40B7-2D2417526B2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a:extLst>
              <a:ext uri="{FF2B5EF4-FFF2-40B4-BE49-F238E27FC236}">
                <a16:creationId xmlns:a16="http://schemas.microsoft.com/office/drawing/2014/main" id="{082F6D24-4651-9336-6742-0ECEFE65EB3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4D7F6D69-3447-4FF5-4F53-CE2E77ED921C}"/>
              </a:ext>
            </a:extLst>
          </p:cNvPr>
          <p:cNvSpPr txBox="1"/>
          <p:nvPr/>
        </p:nvSpPr>
        <p:spPr>
          <a:xfrm>
            <a:off x="1124907" y="2045950"/>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419781153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B20DE-ADE9-167F-2D33-FE44CD98C35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8FED9B3-9CFA-5129-BCA6-4BC816C7C4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4DF828C-95DB-9DAC-3F67-08FE7369F0E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6B31BA55-07E6-C85B-A692-FBA192C986E3}"/>
              </a:ext>
            </a:extLst>
          </p:cNvPr>
          <p:cNvSpPr txBox="1"/>
          <p:nvPr/>
        </p:nvSpPr>
        <p:spPr>
          <a:xfrm>
            <a:off x="651889" y="2186456"/>
            <a:ext cx="4338047"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When should you Lead?</a:t>
            </a:r>
          </a:p>
        </p:txBody>
      </p:sp>
      <p:sp>
        <p:nvSpPr>
          <p:cNvPr id="4" name="TextBox 3">
            <a:extLst>
              <a:ext uri="{FF2B5EF4-FFF2-40B4-BE49-F238E27FC236}">
                <a16:creationId xmlns:a16="http://schemas.microsoft.com/office/drawing/2014/main" id="{301F4063-C068-ABBD-9988-8D319B951084}"/>
              </a:ext>
            </a:extLst>
          </p:cNvPr>
          <p:cNvSpPr txBox="1"/>
          <p:nvPr/>
        </p:nvSpPr>
        <p:spPr>
          <a:xfrm>
            <a:off x="829157" y="2989978"/>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take initiative to improve a situation, you will almost always delight, relieve, and surprise people.</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don't have to take over someone's leadership role in order to help things go well. In fact, one way of helping a group function better is by supporting the official leader. You can do this by organizing others to help with the work, by listening to the leader, and by encouraging the leader when she or he feels discouraged.</a:t>
            </a:r>
          </a:p>
        </p:txBody>
      </p:sp>
      <p:sp>
        <p:nvSpPr>
          <p:cNvPr id="5" name="Title 1">
            <a:extLst>
              <a:ext uri="{FF2B5EF4-FFF2-40B4-BE49-F238E27FC236}">
                <a16:creationId xmlns:a16="http://schemas.microsoft.com/office/drawing/2014/main" id="{7098CEB6-13A6-81C1-54CD-D9C0AFE561D4}"/>
              </a:ext>
            </a:extLst>
          </p:cNvPr>
          <p:cNvSpPr txBox="1">
            <a:spLocks/>
          </p:cNvSpPr>
          <p:nvPr/>
        </p:nvSpPr>
        <p:spPr>
          <a:xfrm>
            <a:off x="5047086" y="2002832"/>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
        <p:nvSpPr>
          <p:cNvPr id="6" name="TextBox 5">
            <a:extLst>
              <a:ext uri="{FF2B5EF4-FFF2-40B4-BE49-F238E27FC236}">
                <a16:creationId xmlns:a16="http://schemas.microsoft.com/office/drawing/2014/main" id="{81B4DCA2-1BF7-A357-1549-2D6200C68CA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57445725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44545-F30C-83CE-B8DB-CA38F80B1CE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D03358-FDE6-3D20-CEAC-199D6335D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4142D33-3122-EAA7-DEA8-6130D141A1B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37645A39-E2F4-16B6-0265-6A81DF953D9E}"/>
              </a:ext>
            </a:extLst>
          </p:cNvPr>
          <p:cNvSpPr txBox="1"/>
          <p:nvPr/>
        </p:nvSpPr>
        <p:spPr>
          <a:xfrm>
            <a:off x="2490357" y="1756599"/>
            <a:ext cx="5993949"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How do people learn how to lead?</a:t>
            </a:r>
          </a:p>
        </p:txBody>
      </p:sp>
      <p:sp>
        <p:nvSpPr>
          <p:cNvPr id="2" name="TextBox 1">
            <a:extLst>
              <a:ext uri="{FF2B5EF4-FFF2-40B4-BE49-F238E27FC236}">
                <a16:creationId xmlns:a16="http://schemas.microsoft.com/office/drawing/2014/main" id="{45CBD521-85A2-2CF8-3827-847FC867CAD3}"/>
              </a:ext>
            </a:extLst>
          </p:cNvPr>
          <p:cNvSpPr txBox="1"/>
          <p:nvPr/>
        </p:nvSpPr>
        <p:spPr>
          <a:xfrm>
            <a:off x="708660" y="2279819"/>
            <a:ext cx="10584180" cy="3785652"/>
          </a:xfrm>
          <a:prstGeom prst="rect">
            <a:avLst/>
          </a:prstGeom>
          <a:noFill/>
        </p:spPr>
        <p:txBody>
          <a:bodyPr wrap="square" rtlCol="0">
            <a:spAutoFit/>
          </a:bodyPr>
          <a:lstStyle/>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You can become a leader by:</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Jumping in and practicing</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Observing others lead</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Finding a mentor</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Taking a class or workshop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p>
        </p:txBody>
      </p:sp>
      <p:sp>
        <p:nvSpPr>
          <p:cNvPr id="6" name="TextBox 5">
            <a:extLst>
              <a:ext uri="{FF2B5EF4-FFF2-40B4-BE49-F238E27FC236}">
                <a16:creationId xmlns:a16="http://schemas.microsoft.com/office/drawing/2014/main" id="{F8C38923-C3E9-322A-6076-8CBF66C606D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35936598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5A628-05CC-4FF0-756D-A608D6722F4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B1AD8A9-0B84-DF6D-4365-6B8979D50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53C7657-89CC-A5A6-DD88-B5F75F65F39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719B30D7-2F4D-AB63-1732-74F7316F1BA5}"/>
              </a:ext>
            </a:extLst>
          </p:cNvPr>
          <p:cNvSpPr txBox="1"/>
          <p:nvPr/>
        </p:nvSpPr>
        <p:spPr>
          <a:xfrm>
            <a:off x="1889760" y="1699449"/>
            <a:ext cx="9494520" cy="4401205"/>
          </a:xfrm>
          <a:prstGeom prst="rect">
            <a:avLst/>
          </a:prstGeom>
          <a:noFill/>
        </p:spPr>
        <p:txBody>
          <a:bodyPr wrap="square" rtlCol="0">
            <a:spAutoFit/>
          </a:bodyPr>
          <a:lstStyle/>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Dream big</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Listen to people</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Take responsibility</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
        <p:nvSpPr>
          <p:cNvPr id="5" name="TextBox 4">
            <a:extLst>
              <a:ext uri="{FF2B5EF4-FFF2-40B4-BE49-F238E27FC236}">
                <a16:creationId xmlns:a16="http://schemas.microsoft.com/office/drawing/2014/main" id="{A2CF36B9-5A27-F097-7D04-66D5D0AF676D}"/>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29999727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5AD41-5F18-D4C1-D2C8-2BB871DA8BE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03CE9B-7901-B155-E2B4-7EC1CB9A55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306A1B7-90E3-9A16-3F55-835DFB53754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75DAF0D-3182-7A7A-276F-0D42FFE797C3}"/>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257723F2-94C3-419E-D749-FEA02F82273A}"/>
              </a:ext>
            </a:extLst>
          </p:cNvPr>
          <p:cNvSpPr txBox="1"/>
          <p:nvPr/>
        </p:nvSpPr>
        <p:spPr>
          <a:xfrm>
            <a:off x="1421768" y="1700510"/>
            <a:ext cx="9645325" cy="4401205"/>
          </a:xfrm>
          <a:prstGeom prst="rect">
            <a:avLst/>
          </a:prstGeom>
          <a:noFill/>
        </p:spPr>
        <p:txBody>
          <a:bodyPr wrap="square" rtlCol="0">
            <a:spAutoFit/>
          </a:bodyPr>
          <a:lstStyle/>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Set goals</a:t>
            </a:r>
          </a:p>
          <a:p>
            <a:pPr marL="1485900"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short-term goals. That is how you carve a real path to your vision.</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individuals</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talents are not being well used? Is someone acting in a way that is divisive or is draining the group of its energy? Is there a person who needs some help learning how to work in a team?</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the group as a whole</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training to help it function better? Are there some policies the group needs to strengthen it?</a:t>
            </a:r>
          </a:p>
        </p:txBody>
      </p:sp>
    </p:spTree>
    <p:extLst>
      <p:ext uri="{BB962C8B-B14F-4D97-AF65-F5344CB8AC3E}">
        <p14:creationId xmlns:p14="http://schemas.microsoft.com/office/powerpoint/2010/main" val="188996230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F17D4-2324-E110-3464-F0267DC3EAB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4E4AFA-4D9C-7CF8-1522-47BDFFDC5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D21506A-79DA-890C-836A-D8558E6C4F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B68DA224-77BF-3782-A0AA-D1D4F7EE30CA}"/>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9" name="TextBox 8"/>
          <p:cNvSpPr txBox="1"/>
          <p:nvPr/>
        </p:nvSpPr>
        <p:spPr>
          <a:xfrm>
            <a:off x="1387797" y="1630869"/>
            <a:ext cx="9942186" cy="446276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32786385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FA9FA-2828-D0EB-8F89-A8F70B3EA6B6}"/>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C6588D-813F-177C-3408-4B1B2CE40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8BF46CA-CA3E-11D9-9010-DA911F9581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FBD2966-6B8C-4C16-5B80-41816961E671}"/>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p:cNvSpPr txBox="1"/>
          <p:nvPr/>
        </p:nvSpPr>
        <p:spPr>
          <a:xfrm>
            <a:off x="792190" y="2208301"/>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inexperienced person chair a small meeting and acquire new skills.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531432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E4333-953B-817E-7AA3-87FEDB656A5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3139A38-429E-9E29-8834-2EDE5326E0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0F3DE2DD-6A42-89B7-64DB-A4DB310C1ED9}"/>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5800408-3D83-7076-0620-D9E36EA32673}"/>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14780B75-94CC-EC97-1882-978F1C20209A}"/>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Leader’s Qualities</a:t>
            </a:r>
          </a:p>
        </p:txBody>
      </p:sp>
      <p:sp>
        <p:nvSpPr>
          <p:cNvPr id="9" name="TextBox 8">
            <a:extLst>
              <a:ext uri="{FF2B5EF4-FFF2-40B4-BE49-F238E27FC236}">
                <a16:creationId xmlns:a16="http://schemas.microsoft.com/office/drawing/2014/main" id="{786A1703-F31A-832D-3CB6-7B37C74B422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40190921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82838-ECAD-39FE-0CE0-E1D675EEC52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E120622-E36E-F8A7-EA57-261A5F9BD4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67E91E4-7A27-EE66-8C17-050DE0D70BF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2A565C2-4E27-4E1A-2E73-1549A01E4081}"/>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3" name="TextBox 2">
            <a:extLst>
              <a:ext uri="{FF2B5EF4-FFF2-40B4-BE49-F238E27FC236}">
                <a16:creationId xmlns:a16="http://schemas.microsoft.com/office/drawing/2014/main" id="{FCA485F6-74B5-E7B0-DBFA-FC5B813A745B}"/>
              </a:ext>
            </a:extLst>
          </p:cNvPr>
          <p:cNvSpPr txBox="1"/>
          <p:nvPr/>
        </p:nvSpPr>
        <p:spPr>
          <a:xfrm>
            <a:off x="2383638" y="175659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Tree>
    <p:extLst>
      <p:ext uri="{BB962C8B-B14F-4D97-AF65-F5344CB8AC3E}">
        <p14:creationId xmlns:p14="http://schemas.microsoft.com/office/powerpoint/2010/main" val="33801350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B4307-344F-72F6-3F89-C07E45212EF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ECC35E6-D5CC-CE97-1FBA-2A20FF981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3BAA3F-049F-9DBF-D706-B3FCF8A63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C94C855-35BA-D1AB-C0AE-B7A069EAEA45}"/>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9" name="TextBox 8"/>
          <p:cNvSpPr txBox="1"/>
          <p:nvPr/>
        </p:nvSpPr>
        <p:spPr>
          <a:xfrm>
            <a:off x="537210" y="2085421"/>
            <a:ext cx="10778491" cy="3926716"/>
          </a:xfrm>
          <a:prstGeom prst="rect">
            <a:avLst/>
          </a:prstGeom>
          <a:noFill/>
        </p:spPr>
        <p:txBody>
          <a:bodyPr wrap="square" rtlCol="0">
            <a:spAutoFit/>
          </a:bodyPr>
          <a:lstStyle/>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spTree>
    <p:extLst>
      <p:ext uri="{BB962C8B-B14F-4D97-AF65-F5344CB8AC3E}">
        <p14:creationId xmlns:p14="http://schemas.microsoft.com/office/powerpoint/2010/main" val="26695148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DCC9-76F8-1734-6EC6-F8F8FDC155E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F7C28F5-F534-3D44-E43A-7E6996B93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DDDD23A-961D-18F3-DD59-79B2E0EB2EE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1FF3EEC4-0B40-F85C-D9CC-9CD3FB1DA78F}"/>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E9FAA75D-BB9B-1D95-E6A7-083BA22B1F74}"/>
              </a:ext>
            </a:extLst>
          </p:cNvPr>
          <p:cNvSpPr txBox="1"/>
          <p:nvPr/>
        </p:nvSpPr>
        <p:spPr>
          <a:xfrm>
            <a:off x="660705" y="2110394"/>
            <a:ext cx="10676518" cy="3908762"/>
          </a:xfrm>
          <a:prstGeom prst="rect">
            <a:avLst/>
          </a:prstGeom>
          <a:noFill/>
        </p:spPr>
        <p:txBody>
          <a:bodyPr wrap="square" rtlCol="0">
            <a:spAutoFit/>
          </a:bodyPr>
          <a:lstStyle/>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Tree>
    <p:extLst>
      <p:ext uri="{BB962C8B-B14F-4D97-AF65-F5344CB8AC3E}">
        <p14:creationId xmlns:p14="http://schemas.microsoft.com/office/powerpoint/2010/main" val="31168702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84F77-9A31-7C1F-E04C-CED3BDD855F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955EC1FF-740D-4D4D-1F00-CF15A016D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82043EF-2FA2-2A1A-2485-FB19B515DD24}"/>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58343F96-3216-19D8-389D-A8879C6CA52B}"/>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C83D2081-3116-F78D-220A-7E4240BB9C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489B0EC4-57BF-F9E8-E7B9-71634C4D80A6}"/>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83678327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A8433-2E4A-DF8D-D120-171E8087B20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F4C20C6-C875-0296-6E14-16EA80A272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CCB4603-1E22-0EDB-8B23-469B1D5D55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6761159-6A2A-E1C8-26B3-CB21D233BAA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3" name="TextBox 2">
            <a:extLst>
              <a:ext uri="{FF2B5EF4-FFF2-40B4-BE49-F238E27FC236}">
                <a16:creationId xmlns:a16="http://schemas.microsoft.com/office/drawing/2014/main" id="{00C56048-670B-2D77-371B-16C65218BE18}"/>
              </a:ext>
            </a:extLst>
          </p:cNvPr>
          <p:cNvSpPr txBox="1"/>
          <p:nvPr/>
        </p:nvSpPr>
        <p:spPr>
          <a:xfrm>
            <a:off x="834389" y="2196779"/>
            <a:ext cx="10232703"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36683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57007-6798-3FDF-EA8D-398BF18B000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B07C607-DDCF-145E-3162-2C5D801B9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597147E-AD1B-465C-CA1C-B80B4AB420D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8243D6-4275-1364-3635-C077C3DAF96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8AD5EBA5-B9FD-6E29-E687-E0C09E1B19A5}"/>
              </a:ext>
            </a:extLst>
          </p:cNvPr>
          <p:cNvSpPr txBox="1"/>
          <p:nvPr/>
        </p:nvSpPr>
        <p:spPr>
          <a:xfrm>
            <a:off x="320380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Developing a Vision</a:t>
            </a:r>
          </a:p>
        </p:txBody>
      </p:sp>
      <p:sp>
        <p:nvSpPr>
          <p:cNvPr id="9" name="TextBox 8">
            <a:extLst>
              <a:ext uri="{FF2B5EF4-FFF2-40B4-BE49-F238E27FC236}">
                <a16:creationId xmlns:a16="http://schemas.microsoft.com/office/drawing/2014/main" id="{EB9F2DC0-C25C-70A6-A377-8094D7D2BB4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95262069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2BA10-1618-1866-14C4-300A01BFB93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31210E-806B-8F7B-35CA-B4909BB4F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54F6903-1AB0-A6C0-5240-D6D686FE401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0B9A745A-342F-D5A4-B1D9-FC0755D48434}"/>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a:extLst>
              <a:ext uri="{FF2B5EF4-FFF2-40B4-BE49-F238E27FC236}">
                <a16:creationId xmlns:a16="http://schemas.microsoft.com/office/drawing/2014/main" id="{9C59A5B6-6832-7EDA-3460-C992583B1C8A}"/>
              </a:ext>
            </a:extLst>
          </p:cNvPr>
          <p:cNvSpPr txBox="1"/>
          <p:nvPr/>
        </p:nvSpPr>
        <p:spPr>
          <a:xfrm>
            <a:off x="928213" y="2046058"/>
            <a:ext cx="10335573" cy="3977499"/>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a vision?</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the vision process?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172300439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B34AC-C6A2-C293-9D21-F6C7183E720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A0CB5EE-A300-38B3-41AA-B1C2BA3F45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A70742-FEDA-1361-E174-BCA0AD5AC3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30CFEE5-35ED-255D-E67B-94CDB66AA473}"/>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3" name="TextBox 2">
            <a:extLst>
              <a:ext uri="{FF2B5EF4-FFF2-40B4-BE49-F238E27FC236}">
                <a16:creationId xmlns:a16="http://schemas.microsoft.com/office/drawing/2014/main" id="{1AE365EE-3838-4464-BD57-0312881D360F}"/>
              </a:ext>
            </a:extLst>
          </p:cNvPr>
          <p:cNvSpPr txBox="1"/>
          <p:nvPr/>
        </p:nvSpPr>
        <p:spPr>
          <a:xfrm>
            <a:off x="993957" y="2217834"/>
            <a:ext cx="10442246" cy="307084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0215821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CCD29-BFAE-89A6-5969-768DEC89418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95F9126-FD06-3C0E-C438-8CAACBC9A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1B547BC-87C7-D843-890F-6EDD23B07A1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44CA3E47-6C74-8B0B-5302-3AF9622A1E9B}"/>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1565457" y="2034954"/>
            <a:ext cx="8504373"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How do you create a vision?</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Tree>
    <p:extLst>
      <p:ext uri="{BB962C8B-B14F-4D97-AF65-F5344CB8AC3E}">
        <p14:creationId xmlns:p14="http://schemas.microsoft.com/office/powerpoint/2010/main" val="213817852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8F7E0-A278-6D5F-E63B-20D108319584}"/>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9ECDD42-98D6-E581-D441-DF44146E65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322A895-7494-629E-189B-50DA39E17F82}"/>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10FBE41A-A025-80BE-A37F-D0EDBC617ABA}"/>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2EA0C65-B0C0-B0F7-E8C5-3E58D6853E7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9AC0A64F-35DE-8704-7A27-029F32E57872}"/>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37176415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5133D-8744-F7EB-3325-4E12FDEEC7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13D22E1-B1F5-4A45-29FF-D163E203F7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3BB0397-7DC7-58E7-2DFB-09A4F67D386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B4E2C98-721F-1401-5A50-F56E71A8653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354392" y="1811101"/>
            <a:ext cx="1000702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Exercise</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chemeClr val="accent1">
                    <a:lumMod val="75000"/>
                  </a:schemeClr>
                </a:solidFill>
                <a:latin typeface="Tajawal ExtraBold" panose="00000800000000000000" pitchFamily="2" charset="-78"/>
                <a:cs typeface="Tajawal ExtraBold" panose="00000800000000000000" pitchFamily="2" charset="-78"/>
              </a:rPr>
              <a:t>A vision for your own life is simply a picture of where you want to be in the future. And a vision for your community, group, or organization is simply your picture of where you want that group to be in the future.</a:t>
            </a:r>
          </a:p>
        </p:txBody>
      </p:sp>
    </p:spTree>
    <p:extLst>
      <p:ext uri="{BB962C8B-B14F-4D97-AF65-F5344CB8AC3E}">
        <p14:creationId xmlns:p14="http://schemas.microsoft.com/office/powerpoint/2010/main" val="336379352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5AB2D-37F0-6377-62B2-5E84D0A5FBF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148902-E6B8-46F6-DC91-C874283068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54BD628-3652-9205-3567-C8EFD6CFBC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C470DA6-CB97-41D9-F2E0-8D19768D5F18}"/>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887935" y="194351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 a leader, you have to help people take your vision and make it their own. This is an important step in bringing people together to work toward a common goal. </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Members of a group need to have a shared vision and a sense of ownership in order to be committed to the group. That is key in helping people stay with a group for a long time.</a:t>
            </a:r>
          </a:p>
        </p:txBody>
      </p:sp>
    </p:spTree>
    <p:extLst>
      <p:ext uri="{BB962C8B-B14F-4D97-AF65-F5344CB8AC3E}">
        <p14:creationId xmlns:p14="http://schemas.microsoft.com/office/powerpoint/2010/main" val="162204004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018B8-3856-EFAE-E511-4A850A52FE9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FE618370-134C-F9A7-2F71-36579B22A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E8280CF-9955-0273-9307-299DFF77659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6C2457-0215-18BD-3810-8D93761BE35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ADDF4A8C-4B63-F86B-50D6-383A1997EAC9}"/>
              </a:ext>
            </a:extLst>
          </p:cNvPr>
          <p:cNvSpPr txBox="1"/>
          <p:nvPr/>
        </p:nvSpPr>
        <p:spPr>
          <a:xfrm>
            <a:off x="3016099" y="3062042"/>
            <a:ext cx="6510395"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p:txBody>
      </p:sp>
      <p:sp>
        <p:nvSpPr>
          <p:cNvPr id="9" name="TextBox 8">
            <a:extLst>
              <a:ext uri="{FF2B5EF4-FFF2-40B4-BE49-F238E27FC236}">
                <a16:creationId xmlns:a16="http://schemas.microsoft.com/office/drawing/2014/main" id="{96077B5B-01D2-E683-DA32-DDDE27AA64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42934646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396DE-632F-CB4D-9392-11553415393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13C7208-892A-7F50-69B4-16651B1F3C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1CE4133-01F3-FC26-5BAE-D1F23AD13BF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9DFF333-2538-2EC5-8B89-551686E6CA9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28347" y="1400901"/>
            <a:ext cx="10035993"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Kinds of needs: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504461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36BAD-A909-DFFB-8464-EB4C6F402E9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AF242CA-96B7-4F68-BD17-6D7E8D618C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42B9164-44F7-CDA5-2220-E08DBCBA719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395A2A-E0D6-8526-B7E0-528A85FE8580}"/>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662487" y="2088163"/>
            <a:ext cx="10442246" cy="36305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morale high.</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3381639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53C9E-2898-9B22-3DE9-4E1C0058993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08E62FB-5078-E41F-A088-C8A2A064C5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6E39850-5588-C3CB-AE98-3548BD68A5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989EFE0-F73E-2752-2B60-9CA616F10FF2}"/>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80084" y="1760634"/>
            <a:ext cx="8761246" cy="413837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5096544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Influencing People</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4464307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67334-FB72-EC39-5E8C-3A76938A2E1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69A5D47-9913-B44C-C63E-2A5E6277E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B6390A3-3774-B6F6-DEF0-0BBDF6C7323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845A529-46C9-F96C-B989-AF4D9E2D32AF}"/>
              </a:ext>
            </a:extLst>
          </p:cNvPr>
          <p:cNvSpPr txBox="1"/>
          <p:nvPr/>
        </p:nvSpPr>
        <p:spPr>
          <a:xfrm>
            <a:off x="2490357" y="1139291"/>
            <a:ext cx="3379451"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Influencing People</a:t>
            </a:r>
          </a:p>
        </p:txBody>
      </p:sp>
      <p:sp>
        <p:nvSpPr>
          <p:cNvPr id="3" name="TextBox 2">
            <a:extLst>
              <a:ext uri="{FF2B5EF4-FFF2-40B4-BE49-F238E27FC236}">
                <a16:creationId xmlns:a16="http://schemas.microsoft.com/office/drawing/2014/main" id="{B477895F-E071-9C1A-C3B1-1AE9B6B7431D}"/>
              </a:ext>
            </a:extLst>
          </p:cNvPr>
          <p:cNvSpPr txBox="1"/>
          <p:nvPr/>
        </p:nvSpPr>
        <p:spPr>
          <a:xfrm>
            <a:off x="1865205" y="1756599"/>
            <a:ext cx="6971417" cy="408650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p:txBody>
      </p:sp>
      <p:pic>
        <p:nvPicPr>
          <p:cNvPr id="4" name="Picture 3"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9430" y="3486150"/>
            <a:ext cx="3319734" cy="2489801"/>
          </a:xfrm>
          <a:prstGeom prst="rect">
            <a:avLst/>
          </a:prstGeom>
        </p:spPr>
      </p:pic>
    </p:spTree>
    <p:extLst>
      <p:ext uri="{BB962C8B-B14F-4D97-AF65-F5344CB8AC3E}">
        <p14:creationId xmlns:p14="http://schemas.microsoft.com/office/powerpoint/2010/main" val="42232551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5214C-FF64-A71F-D5E1-92DA9CA9817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27211051-C582-7B5E-6426-4EBF2B7CAF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A6341A75-24C4-0191-DCC0-7049D9317ED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3F3FA2A-3C9F-F213-88E4-4E9B4FB71F2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F00BBDB3-4B31-F453-7349-FAF8A570E4A9}"/>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Communication</a:t>
            </a:r>
          </a:p>
        </p:txBody>
      </p:sp>
      <p:sp>
        <p:nvSpPr>
          <p:cNvPr id="9" name="TextBox 8">
            <a:extLst>
              <a:ext uri="{FF2B5EF4-FFF2-40B4-BE49-F238E27FC236}">
                <a16:creationId xmlns:a16="http://schemas.microsoft.com/office/drawing/2014/main" id="{EB5448CC-609D-81C0-049D-3DD5F7FAE57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75911474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1EC4E-20C2-F172-89D7-3E87141558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CD97430-C630-126A-E360-2C6C1414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69A4AE5-6168-4D22-CCD2-529E3DE6C96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EA8A617-0A6D-6FEA-8288-CF6B636663F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2" name="TextBox 1">
            <a:extLst>
              <a:ext uri="{FF2B5EF4-FFF2-40B4-BE49-F238E27FC236}">
                <a16:creationId xmlns:a16="http://schemas.microsoft.com/office/drawing/2014/main" id="{8CF7FED9-EBB4-7D8F-225A-C1BE44296E39}"/>
              </a:ext>
            </a:extLst>
          </p:cNvPr>
          <p:cNvSpPr txBox="1"/>
          <p:nvPr/>
        </p:nvSpPr>
        <p:spPr>
          <a:xfrm>
            <a:off x="844178" y="211160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458094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C74E-7898-E831-3839-4E942191C88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95EE29C-5E44-BC89-F9CB-CAFF3F8497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659B3C-E7F4-762F-AC0F-50ADA264E9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AFD5EE6-2327-56DE-0FFE-75A3D5BE604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9" name="TextBox 8"/>
          <p:cNvSpPr txBox="1"/>
          <p:nvPr/>
        </p:nvSpPr>
        <p:spPr>
          <a:xfrm>
            <a:off x="350163" y="1913971"/>
            <a:ext cx="10965538" cy="409221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200" b="1" i="1" dirty="0">
                <a:solidFill>
                  <a:schemeClr val="accent1">
                    <a:lumMod val="75000"/>
                  </a:schemeClr>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
        <p:nvSpPr>
          <p:cNvPr id="2" name="TextBox 1">
            <a:extLst>
              <a:ext uri="{FF2B5EF4-FFF2-40B4-BE49-F238E27FC236}">
                <a16:creationId xmlns:a16="http://schemas.microsoft.com/office/drawing/2014/main" id="{B4B80185-DF2E-6B1B-06A0-4332CD532FB2}"/>
              </a:ext>
            </a:extLst>
          </p:cNvPr>
          <p:cNvSpPr txBox="1"/>
          <p:nvPr/>
        </p:nvSpPr>
        <p:spPr>
          <a:xfrm>
            <a:off x="2511280" y="1626853"/>
            <a:ext cx="4628190" cy="461665"/>
          </a:xfrm>
          <a:prstGeom prst="rect">
            <a:avLst/>
          </a:prstGeom>
          <a:noFill/>
        </p:spPr>
        <p:txBody>
          <a:bodyPr wrap="none" rtlCol="0">
            <a:spAutoFit/>
          </a:bodyPr>
          <a:lstStyle/>
          <a:p>
            <a:r>
              <a:rPr lang="en-US" sz="2400" b="1" dirty="0">
                <a:solidFill>
                  <a:schemeClr val="accent1">
                    <a:lumMod val="75000"/>
                  </a:schemeClr>
                </a:solidFill>
                <a:latin typeface="Tajawal Medium" panose="00000600000000000000" pitchFamily="2" charset="-78"/>
                <a:cs typeface="Tajawal Medium" panose="00000600000000000000" pitchFamily="2" charset="-78"/>
              </a:rPr>
              <a:t>Importance of Communication</a:t>
            </a:r>
          </a:p>
        </p:txBody>
      </p:sp>
    </p:spTree>
    <p:extLst>
      <p:ext uri="{BB962C8B-B14F-4D97-AF65-F5344CB8AC3E}">
        <p14:creationId xmlns:p14="http://schemas.microsoft.com/office/powerpoint/2010/main" val="188438560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43C6B-6A60-EE8A-7CB2-77D5A2AB963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1E88283-D929-B5D0-34C7-5118DD8CCB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08B6C35-FC53-FF2D-0D04-4042292653C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36842BE5-E8BB-8E97-4740-151DF0E80FDD}"/>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425F8E77-A766-84F4-34A0-FDDDA13F7A98}"/>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sp>
        <p:nvSpPr>
          <p:cNvPr id="9" name="TextBox 8">
            <a:extLst>
              <a:ext uri="{FF2B5EF4-FFF2-40B4-BE49-F238E27FC236}">
                <a16:creationId xmlns:a16="http://schemas.microsoft.com/office/drawing/2014/main" id="{CF13B47F-ACA8-9063-AE93-D341704D02C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79364828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F0A70-6E8C-8961-E621-F169EC4FFA9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3D2104E-987E-1FC8-B85D-B32A7883B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6822F23-9B83-BA3B-55C5-22F873AAC15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F8C0AFC-54E9-FA1C-00AA-74CFD910737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5FF37012-1D16-4C9F-8715-B95090BCD77D}"/>
              </a:ext>
            </a:extLst>
          </p:cNvPr>
          <p:cNvSpPr txBox="1"/>
          <p:nvPr/>
        </p:nvSpPr>
        <p:spPr>
          <a:xfrm>
            <a:off x="876300" y="2085191"/>
            <a:ext cx="2412979"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3" name="Picture 2">
            <a:extLst>
              <a:ext uri="{FF2B5EF4-FFF2-40B4-BE49-F238E27FC236}">
                <a16:creationId xmlns:a16="http://schemas.microsoft.com/office/drawing/2014/main" id="{CA984279-9ADC-80B2-B008-25F631C37F4A}"/>
              </a:ext>
            </a:extLst>
          </p:cNvPr>
          <p:cNvPicPr>
            <a:picLocks noChangeAspect="1"/>
          </p:cNvPicPr>
          <p:nvPr/>
        </p:nvPicPr>
        <p:blipFill rotWithShape="1">
          <a:blip r:embed="rId3">
            <a:extLst>
              <a:ext uri="{28A0092B-C50C-407E-A947-70E740481C1C}">
                <a14:useLocalDpi xmlns:a14="http://schemas.microsoft.com/office/drawing/2010/main" val="0"/>
              </a:ext>
            </a:extLst>
          </a:blip>
          <a:srcRect b="8182"/>
          <a:stretch/>
        </p:blipFill>
        <p:spPr>
          <a:xfrm>
            <a:off x="3373937" y="2035372"/>
            <a:ext cx="7941763" cy="3683337"/>
          </a:xfrm>
          <a:prstGeom prst="rect">
            <a:avLst/>
          </a:prstGeom>
        </p:spPr>
      </p:pic>
    </p:spTree>
    <p:extLst>
      <p:ext uri="{BB962C8B-B14F-4D97-AF65-F5344CB8AC3E}">
        <p14:creationId xmlns:p14="http://schemas.microsoft.com/office/powerpoint/2010/main" val="12978119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9379F-2D6A-3E33-609E-2F0DA7F9734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63936B-0732-2C9C-C9CD-36B51E5737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11E0734-93EE-8903-6EA9-F68FAAC7DA0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5E2E37F-15EB-8D7A-9921-3CE16AF39E9D}"/>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1251511" y="1917593"/>
            <a:ext cx="9915599" cy="4092211"/>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6376849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4CED8-A45E-F3AF-DD41-F02731FA1DC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5DEBBAD-EE45-8DF8-9F31-57DD6F8789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3B6FFB8-1FE0-1D30-4D7E-076C79395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0BC8AC-AD05-BB72-B3C3-B59CBA3BB72E}"/>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1124907" y="2111890"/>
            <a:ext cx="10305093" cy="378251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222342488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D0014-0A0F-7532-CED4-E5574E1CDCB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EE26BC6-6226-7D71-755C-8159E7A374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6EEC22E-6CA8-D140-EC0E-B3B4950CFB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E45907B-F549-8090-D45E-9D920850975B}"/>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78686" y="2072987"/>
            <a:ext cx="10434628" cy="3907545"/>
          </a:xfrm>
          <a:prstGeom prst="rect">
            <a:avLst/>
          </a:prstGeom>
          <a:noFill/>
        </p:spPr>
        <p:txBody>
          <a:bodyPr wrap="square" rtlCol="0">
            <a:spAutoFit/>
          </a:bodyPr>
          <a:lstStyle/>
          <a:p>
            <a:pPr algn="just">
              <a:lnSpc>
                <a:spcPts val="3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338666756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B60C7-E155-6317-52E0-9D10619231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8BAD1A5-1122-1561-6DE2-20116DD5EA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6E6CB33-ECBE-E816-6A34-490A1D8B0B0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92D588D-A538-CEF0-4D3B-4BF6859DB48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804867" y="1996629"/>
            <a:ext cx="10453683" cy="384720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chemeClr val="accent1">
                    <a:lumMod val="75000"/>
                  </a:schemeClr>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16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14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272933400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4162-9E1A-5A83-BE3F-1EA550193C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D6C88BA-F6F1-A6CF-E658-2646F2564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76DC39-C1F5-C1F6-6D80-33177B20B16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6364E9E-BC47-FC88-8225-1743190DB4A6}"/>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15821" y="1993981"/>
            <a:ext cx="10560358" cy="4078104"/>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8571249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E53B7-92EC-73E1-2A06-926AA626D1E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AF8E391-F01C-BD09-540A-DD9B653651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D0ACE59-FBE1-E524-AC25-FC8EC4C8245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86DE5825-F747-68C5-E3D7-7A2F611A034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B675B058-9103-BAE2-4296-9473D37E3745}"/>
              </a:ext>
            </a:extLst>
          </p:cNvPr>
          <p:cNvSpPr txBox="1"/>
          <p:nvPr/>
        </p:nvSpPr>
        <p:spPr>
          <a:xfrm>
            <a:off x="815821" y="1993981"/>
            <a:ext cx="10560358" cy="3525389"/>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p:txBody>
      </p:sp>
    </p:spTree>
    <p:extLst>
      <p:ext uri="{BB962C8B-B14F-4D97-AF65-F5344CB8AC3E}">
        <p14:creationId xmlns:p14="http://schemas.microsoft.com/office/powerpoint/2010/main" val="393957383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AE11C-6DE5-6824-A12F-DFA3B78E45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E988701-856B-4809-4151-7095AAD0E6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4294CA5-A8BA-A6C8-4187-2AB809EDA3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1247E5D-F57A-4040-65C3-E053207BA36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0037A498-621A-9142-5506-2C2F06DE7981}"/>
              </a:ext>
            </a:extLst>
          </p:cNvPr>
          <p:cNvSpPr txBox="1"/>
          <p:nvPr/>
        </p:nvSpPr>
        <p:spPr>
          <a:xfrm>
            <a:off x="881073" y="1959691"/>
            <a:ext cx="10446058" cy="404604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860466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F4F8A-467B-D28D-0F53-3D598CD0C1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4B3B33-4A28-363D-BEC5-48B25D7A00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9254540-735E-BF53-8111-DD20C8CEB72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E298D91-1C5D-D240-BA1D-F7AC78FE1C0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0F24137-A663-CB93-BFBE-FA259B8C4582}"/>
              </a:ext>
            </a:extLst>
          </p:cNvPr>
          <p:cNvSpPr txBox="1"/>
          <p:nvPr/>
        </p:nvSpPr>
        <p:spPr>
          <a:xfrm>
            <a:off x="881073" y="2176861"/>
            <a:ext cx="10446058" cy="312271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46877841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8848B-C52D-55DB-4682-44DE9B654D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4E88FEA-1B76-9B5D-DC20-762829CE6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224AB19-AAE2-50CE-3CC5-5E959BF3FBE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2A72F27-5049-2A3E-1E6B-1949C8A03C9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76C5DF22-D4D8-E958-DFB5-2BE98CD8DCD2}"/>
              </a:ext>
            </a:extLst>
          </p:cNvPr>
          <p:cNvSpPr txBox="1"/>
          <p:nvPr/>
        </p:nvSpPr>
        <p:spPr>
          <a:xfrm>
            <a:off x="932567" y="1963619"/>
            <a:ext cx="10326865" cy="4083875"/>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93142210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E22B9-0154-9744-962C-1A5058A9928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6A6E71-27DC-B6D6-E18C-5FC07B477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929B288-45A0-CCA2-8A66-4D4AFDE266C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0218765-78A0-B1BA-AD79-421D8E796999}"/>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1B6474CD-6DED-3D5A-1319-B1230BCB00C9}"/>
              </a:ext>
            </a:extLst>
          </p:cNvPr>
          <p:cNvSpPr txBox="1"/>
          <p:nvPr/>
        </p:nvSpPr>
        <p:spPr>
          <a:xfrm>
            <a:off x="932567" y="1997909"/>
            <a:ext cx="10326865" cy="4032579"/>
          </a:xfrm>
          <a:prstGeom prst="rect">
            <a:avLst/>
          </a:prstGeom>
          <a:noFill/>
        </p:spPr>
        <p:txBody>
          <a:bodyPr wrap="square" rtlCol="0">
            <a:spAutoFit/>
          </a:bodyPr>
          <a:lstStyle/>
          <a:p>
            <a:pPr algn="just">
              <a:lnSpc>
                <a:spcPts val="31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lnSpc>
                <a:spcPts val="3100"/>
              </a:lnSpc>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98953255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E3E2-11A9-1822-9E05-8B292155A5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DF9128-C1F3-4FA7-B71F-D1E04D70FA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ACFA049-88FD-8CD9-6E3D-2D17AD30418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4720D76-4C2A-EB7E-C58E-648DC214400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66DA7A74-ECF8-3FD1-3E82-A5145020B52C}"/>
              </a:ext>
            </a:extLst>
          </p:cNvPr>
          <p:cNvSpPr txBox="1"/>
          <p:nvPr/>
        </p:nvSpPr>
        <p:spPr>
          <a:xfrm>
            <a:off x="932567" y="1997909"/>
            <a:ext cx="10326865" cy="3859454"/>
          </a:xfrm>
          <a:prstGeom prst="rect">
            <a:avLst/>
          </a:prstGeom>
          <a:noFill/>
        </p:spPr>
        <p:txBody>
          <a:bodyPr wrap="square" rtlCol="0">
            <a:spAutoFit/>
          </a:bodyPr>
          <a:lstStyle/>
          <a:p>
            <a:pPr algn="just">
              <a:lnSpc>
                <a:spcPts val="33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2178063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9823E-E47E-CF15-0EEE-406309C1D90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D26A91D-1D30-828C-BC9B-1A7EC3F59D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5FE2F6E-A641-7402-F244-2C1B1B80AEE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9DAD33F0-FF83-D46D-79DD-2BAD7B42D54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B799D454-A114-77D8-5B05-694C055BEBD2}"/>
              </a:ext>
            </a:extLst>
          </p:cNvPr>
          <p:cNvSpPr txBox="1"/>
          <p:nvPr/>
        </p:nvSpPr>
        <p:spPr>
          <a:xfrm>
            <a:off x="1107286" y="1993981"/>
            <a:ext cx="10185554" cy="4150047"/>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210675598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604EC-76DD-C569-271A-C21EABBBDA4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9389799-6C2C-F3A2-EE06-A8BE0AC42D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E188E8C-53EB-FEDA-4057-2184E2FBBB9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3B2A1ED-0516-8C95-A49D-7F62510D5F6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8E66B031-5C39-41A7-E677-BAEEB495B1E9}"/>
              </a:ext>
            </a:extLst>
          </p:cNvPr>
          <p:cNvSpPr txBox="1"/>
          <p:nvPr/>
        </p:nvSpPr>
        <p:spPr>
          <a:xfrm>
            <a:off x="2490357" y="1829604"/>
            <a:ext cx="520203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  There are four types</a:t>
            </a:r>
          </a:p>
        </p:txBody>
      </p:sp>
      <p:graphicFrame>
        <p:nvGraphicFramePr>
          <p:cNvPr id="2"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2501719714"/>
              </p:ext>
            </p:extLst>
          </p:nvPr>
        </p:nvGraphicFramePr>
        <p:xfrm>
          <a:off x="725646" y="2431826"/>
          <a:ext cx="10612916" cy="3436157"/>
        </p:xfrm>
        <a:graphic>
          <a:graphicData uri="http://schemas.openxmlformats.org/drawingml/2006/table">
            <a:tbl>
              <a:tblPr firstRow="1" bandRow="1">
                <a:tableStyleId>{69CF1AB2-1976-4502-BF36-3FF5EA218861}</a:tableStyleId>
              </a:tblPr>
              <a:tblGrid>
                <a:gridCol w="2653229">
                  <a:extLst>
                    <a:ext uri="{9D8B030D-6E8A-4147-A177-3AD203B41FA5}">
                      <a16:colId xmlns:a16="http://schemas.microsoft.com/office/drawing/2014/main" val="3323634545"/>
                    </a:ext>
                  </a:extLst>
                </a:gridCol>
                <a:gridCol w="2653229">
                  <a:extLst>
                    <a:ext uri="{9D8B030D-6E8A-4147-A177-3AD203B41FA5}">
                      <a16:colId xmlns:a16="http://schemas.microsoft.com/office/drawing/2014/main" val="3158055310"/>
                    </a:ext>
                  </a:extLst>
                </a:gridCol>
                <a:gridCol w="2653229">
                  <a:extLst>
                    <a:ext uri="{9D8B030D-6E8A-4147-A177-3AD203B41FA5}">
                      <a16:colId xmlns:a16="http://schemas.microsoft.com/office/drawing/2014/main" val="3535208616"/>
                    </a:ext>
                  </a:extLst>
                </a:gridCol>
                <a:gridCol w="2653229">
                  <a:extLst>
                    <a:ext uri="{9D8B030D-6E8A-4147-A177-3AD203B41FA5}">
                      <a16:colId xmlns:a16="http://schemas.microsoft.com/office/drawing/2014/main" val="1130261840"/>
                    </a:ext>
                  </a:extLst>
                </a:gridCol>
              </a:tblGrid>
              <a:tr h="70448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Psychological noise</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26863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140255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sz="1800"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sz="1800"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spTree>
    <p:extLst>
      <p:ext uri="{BB962C8B-B14F-4D97-AF65-F5344CB8AC3E}">
        <p14:creationId xmlns:p14="http://schemas.microsoft.com/office/powerpoint/2010/main" val="35681515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A11B8-4126-C3C8-BF48-AC4015454D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A19E733-BC0C-FBD7-BDAB-C1817F463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7693E6E-9519-3B8A-06D8-D3CCF792455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A8C4208A-76FD-1A98-A5AB-93379AF6FA67}"/>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698192" y="1961965"/>
            <a:ext cx="10711543" cy="413837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01878868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BC978-93A8-7ACE-88C2-CC583F9452E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A58143C-89F2-A9B2-EC29-0A34439D1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1ABCFA5-4A20-0ADD-49F7-0ED8768A3B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43CC6E7-F6B9-017A-F521-843E54285C9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0838F799-7403-DC83-3110-4D033BADDE2D}"/>
              </a:ext>
            </a:extLst>
          </p:cNvPr>
          <p:cNvSpPr txBox="1"/>
          <p:nvPr/>
        </p:nvSpPr>
        <p:spPr>
          <a:xfrm>
            <a:off x="842543" y="1963619"/>
            <a:ext cx="10552633" cy="4099905"/>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rgbClr val="EE8200"/>
                </a:solidFill>
                <a:latin typeface="Book Antiqua" panose="02040602050305030304" pitchFamily="18" charset="0"/>
              </a:rPr>
              <a:t>Why do we communicate?</a:t>
            </a:r>
            <a:r>
              <a:rPr lang="en-US" sz="2400" b="1" dirty="0">
                <a:solidFill>
                  <a:srgbClr val="EE8200"/>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11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00B050"/>
                </a:solidFill>
                <a:latin typeface="Book Antiqua" panose="02040602050305030304" pitchFamily="18" charset="0"/>
              </a:rPr>
              <a:t> is consequence or </a:t>
            </a: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00B050"/>
                </a:solidFill>
                <a:latin typeface="Book Antiqua" panose="02040602050305030304" pitchFamily="18" charset="0"/>
              </a:rPr>
              <a:t> of communication. </a:t>
            </a:r>
          </a:p>
          <a:p>
            <a:pPr algn="just">
              <a:lnSpc>
                <a:spcPct val="150000"/>
              </a:lnSpc>
            </a:pPr>
            <a:endParaRPr lang="en-US" sz="11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successful when we achieve the intended effect.</a:t>
            </a:r>
          </a:p>
        </p:txBody>
      </p:sp>
      <p:sp>
        <p:nvSpPr>
          <p:cNvPr id="3" name="Arrow: Bent-Up 2">
            <a:extLst>
              <a:ext uri="{FF2B5EF4-FFF2-40B4-BE49-F238E27FC236}">
                <a16:creationId xmlns:a16="http://schemas.microsoft.com/office/drawing/2014/main" id="{658A2B81-C45C-1373-1EA7-CEDC820D1680}"/>
              </a:ext>
            </a:extLst>
          </p:cNvPr>
          <p:cNvSpPr/>
          <p:nvPr/>
        </p:nvSpPr>
        <p:spPr>
          <a:xfrm rot="5400000">
            <a:off x="2163729" y="2962278"/>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210482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05BEE-EF73-397F-534E-3A9D025E73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9B7D64E-47D0-E396-8607-9DDE1D2A7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0AB4D4C-CF60-8749-3F41-66750D2D41F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9F63E6E-3C6B-8011-4709-105991E1F93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C02CD2B-659B-4236-DEE7-A50EF807BBED}"/>
              </a:ext>
            </a:extLst>
          </p:cNvPr>
          <p:cNvSpPr txBox="1"/>
          <p:nvPr/>
        </p:nvSpPr>
        <p:spPr>
          <a:xfrm>
            <a:off x="2490357" y="1829604"/>
            <a:ext cx="757947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4"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285227947"/>
              </p:ext>
            </p:extLst>
          </p:nvPr>
        </p:nvGraphicFramePr>
        <p:xfrm>
          <a:off x="856509" y="2333624"/>
          <a:ext cx="10333461" cy="3531779"/>
        </p:xfrm>
        <a:graphic>
          <a:graphicData uri="http://schemas.openxmlformats.org/drawingml/2006/table">
            <a:tbl>
              <a:tblPr firstRow="1" bandRow="1">
                <a:tableStyleId>{69CF1AB2-1976-4502-BF36-3FF5EA218861}</a:tableStyleId>
              </a:tblPr>
              <a:tblGrid>
                <a:gridCol w="3444487">
                  <a:extLst>
                    <a:ext uri="{9D8B030D-6E8A-4147-A177-3AD203B41FA5}">
                      <a16:colId xmlns:a16="http://schemas.microsoft.com/office/drawing/2014/main" val="3323634545"/>
                    </a:ext>
                  </a:extLst>
                </a:gridCol>
                <a:gridCol w="3444487">
                  <a:extLst>
                    <a:ext uri="{9D8B030D-6E8A-4147-A177-3AD203B41FA5}">
                      <a16:colId xmlns:a16="http://schemas.microsoft.com/office/drawing/2014/main" val="3158055310"/>
                    </a:ext>
                  </a:extLst>
                </a:gridCol>
                <a:gridCol w="3444487">
                  <a:extLst>
                    <a:ext uri="{9D8B030D-6E8A-4147-A177-3AD203B41FA5}">
                      <a16:colId xmlns:a16="http://schemas.microsoft.com/office/drawing/2014/main" val="3535208616"/>
                    </a:ext>
                  </a:extLst>
                </a:gridCol>
              </a:tblGrid>
              <a:tr h="59946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Cognitive effects</a:t>
                      </a:r>
                      <a:endParaRPr lang="ar-EG" sz="2000" b="1" u="none" dirty="0">
                        <a:solidFill>
                          <a:srgbClr val="EE82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dirty="0">
                          <a:solidFill>
                            <a:srgbClr val="EE8200"/>
                          </a:solidFill>
                          <a:latin typeface="Book Antiqua" panose="02040602050305030304" pitchFamily="18" charset="0"/>
                        </a:rPr>
                        <a:t>تأثيرات إدراكية</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Affective effects </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عاطفية</a:t>
                      </a:r>
                      <a:endParaRPr lang="en-US" sz="2000" b="1" u="none" kern="1200" dirty="0">
                        <a:solidFill>
                          <a:srgbClr val="EE82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Behavioral effects</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سلوكية</a:t>
                      </a:r>
                      <a:endParaRPr lang="en-US" sz="2000" b="1" u="none" kern="1200" dirty="0">
                        <a:solidFill>
                          <a:srgbClr val="EE82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12074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164201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spTree>
    <p:extLst>
      <p:ext uri="{BB962C8B-B14F-4D97-AF65-F5344CB8AC3E}">
        <p14:creationId xmlns:p14="http://schemas.microsoft.com/office/powerpoint/2010/main" val="221003523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FB24E-5B79-8077-EB45-1A4BC424B276}"/>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46C89A8-E67E-2C26-C974-4623393E68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346E6AF-789D-3D1E-0D21-24E7AEF9D67F}"/>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A61D81D2-9466-1499-D86D-E95A9ED386D8}"/>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052320D-62EC-28D2-CCD7-B5A4BCDA1C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2" name="TextBox 1">
            <a:extLst>
              <a:ext uri="{FF2B5EF4-FFF2-40B4-BE49-F238E27FC236}">
                <a16:creationId xmlns:a16="http://schemas.microsoft.com/office/drawing/2014/main" id="{EB441A1F-F723-08DA-4D8E-7902181D4A1B}"/>
              </a:ext>
            </a:extLst>
          </p:cNvPr>
          <p:cNvSpPr txBox="1"/>
          <p:nvPr/>
        </p:nvSpPr>
        <p:spPr>
          <a:xfrm>
            <a:off x="2438163" y="2259114"/>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3" name="Picture 2">
            <a:extLst>
              <a:ext uri="{FF2B5EF4-FFF2-40B4-BE49-F238E27FC236}">
                <a16:creationId xmlns:a16="http://schemas.microsoft.com/office/drawing/2014/main" id="{3B629D0A-F731-A786-A890-462D2DAA4AAD}"/>
              </a:ext>
            </a:extLst>
          </p:cNvPr>
          <p:cNvPicPr>
            <a:picLocks noChangeAspect="1"/>
          </p:cNvPicPr>
          <p:nvPr/>
        </p:nvPicPr>
        <p:blipFill>
          <a:blip r:embed="rId4">
            <a:extLst>
              <a:ext uri="{28A0092B-C50C-407E-A947-70E740481C1C}">
                <a14:useLocalDpi xmlns:a14="http://schemas.microsoft.com/office/drawing/2010/main" val="0"/>
              </a:ext>
            </a:extLst>
          </a:blip>
          <a:srcRect l="10141" r="13622"/>
          <a:stretch/>
        </p:blipFill>
        <p:spPr>
          <a:xfrm>
            <a:off x="3880031" y="3157259"/>
            <a:ext cx="5052060" cy="2854249"/>
          </a:xfrm>
          <a:prstGeom prst="rect">
            <a:avLst/>
          </a:prstGeom>
        </p:spPr>
      </p:pic>
    </p:spTree>
    <p:extLst>
      <p:ext uri="{BB962C8B-B14F-4D97-AF65-F5344CB8AC3E}">
        <p14:creationId xmlns:p14="http://schemas.microsoft.com/office/powerpoint/2010/main" val="336763057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87C66-3A94-060F-F59D-6D78B08DE55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EAB3662-BC84-99A6-CFD5-FFBFC54C32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E44784C-079B-96A8-8300-D257769EAF6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72EC72B-1A99-C39F-6582-7EE95F2675E0}"/>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397251CA-4520-015E-A9A9-DA16DDDE7114}"/>
              </a:ext>
            </a:extLst>
          </p:cNvPr>
          <p:cNvSpPr txBox="1"/>
          <p:nvPr/>
        </p:nvSpPr>
        <p:spPr>
          <a:xfrm>
            <a:off x="882125" y="1942395"/>
            <a:ext cx="10427749" cy="3682226"/>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80944146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DA518-3910-3ADC-7B29-2E638CFDE21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F6B90A9-8A84-E7EA-8F5B-5A455E392D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A7B1B88-DEB1-40FF-754C-103740D8E2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0E28930-3640-1682-79E7-DF4B28E62ED4}"/>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45A6CCC-F823-7A70-5FB9-2579B8F05FE9}"/>
              </a:ext>
            </a:extLst>
          </p:cNvPr>
          <p:cNvSpPr txBox="1"/>
          <p:nvPr/>
        </p:nvSpPr>
        <p:spPr>
          <a:xfrm>
            <a:off x="882125" y="1942395"/>
            <a:ext cx="10427749" cy="3785652"/>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7323579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FA812-500E-048C-1606-D1A5A678A7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1174FDF-C1DF-FA61-0F1D-AD3751E3F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89EA665-5B4D-6966-E098-EC81F1C9F75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C019DB12-EA47-A978-437A-FC3C0D678C8A}"/>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AF783E4-1D73-6087-A12D-4824D806A7FA}"/>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p:cNvSpPr txBox="1"/>
          <p:nvPr/>
        </p:nvSpPr>
        <p:spPr>
          <a:xfrm>
            <a:off x="767181" y="2102975"/>
            <a:ext cx="10427749" cy="3970318"/>
          </a:xfrm>
          <a:prstGeom prst="rect">
            <a:avLst/>
          </a:prstGeom>
          <a:noFill/>
        </p:spPr>
        <p:txBody>
          <a:bodyPr wrap="square" rtlCol="0">
            <a:spAutoFit/>
          </a:bodyPr>
          <a:lstStyle/>
          <a:p>
            <a:pPr algn="just"/>
            <a:r>
              <a:rPr lang="en-US" sz="2800" b="1" dirty="0">
                <a:solidFill>
                  <a:srgbClr val="EE8200"/>
                </a:solidFill>
                <a:cs typeface="Tajawal ExtraBold" panose="00000800000000000000" pitchFamily="2" charset="-78"/>
              </a:rPr>
              <a:t>Scale Statements</a:t>
            </a:r>
            <a:endParaRPr lang="en-US" sz="2000" b="1" dirty="0">
              <a:solidFill>
                <a:srgbClr val="EE8200"/>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Do you tend to seek out only those people who agree with your analysis of issues?</a:t>
            </a:r>
          </a:p>
          <a:p>
            <a:pPr marL="457200" indent="-457200" algn="just">
              <a:buAutoNum type="arabicPeriod"/>
            </a:pPr>
            <a:r>
              <a:rPr lang="en-US" sz="2800" b="1" dirty="0">
                <a:solidFill>
                  <a:srgbClr val="0A1F61"/>
                </a:solidFill>
                <a:cs typeface="Tajawal ExtraBold" panose="00000800000000000000" pitchFamily="2" charset="-78"/>
              </a:rPr>
              <a:t>Do you ignore most of the advice from coworkers about process improvements?</a:t>
            </a:r>
          </a:p>
          <a:p>
            <a:pPr marL="457200" indent="-457200" algn="just">
              <a:buAutoNum type="arabicPeriod"/>
            </a:pPr>
            <a:r>
              <a:rPr lang="en-US" sz="2800" b="1" dirty="0">
                <a:solidFill>
                  <a:srgbClr val="0A1F61"/>
                </a:solidFill>
                <a:cs typeface="Tajawal ExtraBold" panose="00000800000000000000" pitchFamily="2" charset="-78"/>
              </a:rPr>
              <a:t>Do your team members go along with what you say just to avoid an argument?</a:t>
            </a:r>
          </a:p>
          <a:p>
            <a:pPr marL="457200" indent="-457200" algn="just">
              <a:buAutoNum type="arabicPeriod"/>
            </a:pPr>
            <a:r>
              <a:rPr lang="en-US" sz="2800" b="1" dirty="0">
                <a:solidFill>
                  <a:srgbClr val="0A1F61"/>
                </a:solidFill>
                <a:cs typeface="Tajawal ExtraBold" panose="00000800000000000000" pitchFamily="2" charset="-78"/>
              </a:rPr>
              <a:t>Have people referred to you as "rigid" or "close-minded" on several occasions?</a:t>
            </a:r>
          </a:p>
        </p:txBody>
      </p:sp>
    </p:spTree>
    <p:extLst>
      <p:ext uri="{BB962C8B-B14F-4D97-AF65-F5344CB8AC3E}">
        <p14:creationId xmlns:p14="http://schemas.microsoft.com/office/powerpoint/2010/main" val="26515392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09434-2951-E43E-EA0C-C38A98CD5C4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7D69807-28F3-D256-1743-57B0478FA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AC231B9-D9F0-F1D9-450C-9996EC1DBAA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B7A873C-D3DD-1245-DE41-ED0756E1BA14}"/>
              </a:ext>
            </a:extLst>
          </p:cNvPr>
          <p:cNvSpPr txBox="1"/>
          <p:nvPr/>
        </p:nvSpPr>
        <p:spPr>
          <a:xfrm>
            <a:off x="2490357" y="1139291"/>
            <a:ext cx="5102679" cy="523220"/>
          </a:xfrm>
          <a:prstGeom prst="rect">
            <a:avLst/>
          </a:prstGeom>
          <a:noFill/>
        </p:spPr>
        <p:txBody>
          <a:bodyPr wrap="none" rtlCol="0">
            <a:spAutoFit/>
          </a:bodyPr>
          <a:lstStyle/>
          <a:p>
            <a:r>
              <a:rPr lang="en-US" sz="2800" b="1">
                <a:solidFill>
                  <a:srgbClr val="FF8C01"/>
                </a:solidFill>
                <a:latin typeface="Tajawal Medium" panose="00000600000000000000" pitchFamily="2" charset="-78"/>
                <a:cs typeface="Tajawal Medium" panose="00000600000000000000" pitchFamily="2" charset="-78"/>
              </a:rPr>
              <a:t>Leadership Self-Assessment</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8B9F507-CA96-CCE2-33AC-35A85D6E3145}"/>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a:extLst>
              <a:ext uri="{FF2B5EF4-FFF2-40B4-BE49-F238E27FC236}">
                <a16:creationId xmlns:a16="http://schemas.microsoft.com/office/drawing/2014/main" id="{3807E592-8EB6-77F1-B2B8-7B10AC1129E3}"/>
              </a:ext>
            </a:extLst>
          </p:cNvPr>
          <p:cNvSpPr txBox="1"/>
          <p:nvPr/>
        </p:nvSpPr>
        <p:spPr>
          <a:xfrm>
            <a:off x="767181" y="2102975"/>
            <a:ext cx="10427749" cy="3970318"/>
          </a:xfrm>
          <a:prstGeom prst="rect">
            <a:avLst/>
          </a:prstGeom>
          <a:noFill/>
        </p:spPr>
        <p:txBody>
          <a:bodyPr wrap="square" rtlCol="0">
            <a:spAutoFit/>
          </a:bodyPr>
          <a:lstStyle/>
          <a:p>
            <a:pPr algn="just"/>
            <a:r>
              <a:rPr lang="en-US" sz="2800" b="1" dirty="0">
                <a:solidFill>
                  <a:srgbClr val="EE8200"/>
                </a:solidFill>
                <a:cs typeface="Tajawal ExtraBold" panose="00000800000000000000" pitchFamily="2" charset="-78"/>
              </a:rPr>
              <a:t>Scale Statements</a:t>
            </a:r>
            <a:endParaRPr lang="en-US" sz="2000" b="1" dirty="0">
              <a:solidFill>
                <a:srgbClr val="EE8200"/>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presented with a new method, do you immediately look for a flaw?</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make up your mind early on with respect to an issue, and then hold firmly to your opinion?</a:t>
            </a:r>
          </a:p>
          <a:p>
            <a:pPr marL="514350" indent="-514350" algn="just">
              <a:buFont typeface="+mj-lt"/>
              <a:buAutoNum type="arabicPeriod" startAt="5"/>
            </a:pPr>
            <a:r>
              <a:rPr lang="en-US" sz="2800" b="1" dirty="0">
                <a:solidFill>
                  <a:srgbClr val="0A1F61"/>
                </a:solidFill>
                <a:cs typeface="Tajawal ExtraBold" panose="00000800000000000000" pitchFamily="2" charset="-78"/>
              </a:rPr>
              <a:t>When people disagree with you, do you tend to belittle them or become argumentative?</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often feel you are the only person in the group who really understands the problem?</a:t>
            </a:r>
          </a:p>
        </p:txBody>
      </p:sp>
    </p:spTree>
    <p:extLst>
      <p:ext uri="{BB962C8B-B14F-4D97-AF65-F5344CB8AC3E}">
        <p14:creationId xmlns:p14="http://schemas.microsoft.com/office/powerpoint/2010/main" val="348799336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9BF8C-E63D-5734-6056-06FC56137D24}"/>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CA004FBB-8894-09F7-2C9E-1ABBE2550A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439D1B-1B9B-2D45-F2FA-02DE19329410}"/>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F6376377-93FB-C1F5-59AE-A43FF9323357}"/>
              </a:ext>
            </a:extLst>
          </p:cNvPr>
          <p:cNvSpPr txBox="1"/>
          <p:nvPr/>
        </p:nvSpPr>
        <p:spPr>
          <a:xfrm>
            <a:off x="4106154" y="1312929"/>
            <a:ext cx="3323346" cy="577850"/>
          </a:xfrm>
          <a:prstGeom prst="rect">
            <a:avLst/>
          </a:prstGeom>
          <a:noFill/>
        </p:spPr>
        <p:txBody>
          <a:bodyPr wrap="square" rtlCol="0">
            <a:spAutoFit/>
          </a:bodyPr>
          <a:lstStyle/>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Conclusion</a:t>
            </a:r>
          </a:p>
        </p:txBody>
      </p:sp>
      <p:sp>
        <p:nvSpPr>
          <p:cNvPr id="6" name="TextBox 5">
            <a:extLst>
              <a:ext uri="{FF2B5EF4-FFF2-40B4-BE49-F238E27FC236}">
                <a16:creationId xmlns:a16="http://schemas.microsoft.com/office/drawing/2014/main" id="{C5D60EC5-797B-04E9-609C-4743A0886F7B}"/>
              </a:ext>
            </a:extLst>
          </p:cNvPr>
          <p:cNvSpPr txBox="1"/>
          <p:nvPr/>
        </p:nvSpPr>
        <p:spPr>
          <a:xfrm>
            <a:off x="5074476" y="2016309"/>
            <a:ext cx="6609174" cy="4415376"/>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3198342005"/>
      </p:ext>
    </p:extLst>
  </p:cSld>
  <p:clrMapOvr>
    <a:masterClrMapping/>
  </p:clrMapOvr>
  <mc:AlternateContent xmlns:mc="http://schemas.openxmlformats.org/markup-compatibility/2006" xmlns:p14="http://schemas.microsoft.com/office/powerpoint/2010/main">
    <mc:Choice Requires="p14">
      <p:transition spd="med" p14:dur="700" advTm="46000">
        <p:fade/>
      </p:transition>
    </mc:Choice>
    <mc:Fallback xmlns="">
      <p:transition spd="med" advTm="46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BAF943AB-D9B1-996B-6465-9279C73544F7}"/>
              </a:ext>
            </a:extLst>
          </p:cNvPr>
          <p:cNvSpPr txBox="1"/>
          <p:nvPr/>
        </p:nvSpPr>
        <p:spPr>
          <a:xfrm>
            <a:off x="3385474" y="2403389"/>
            <a:ext cx="8295986" cy="3785652"/>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Tree>
    <p:extLst>
      <p:ext uri="{BB962C8B-B14F-4D97-AF65-F5344CB8AC3E}">
        <p14:creationId xmlns:p14="http://schemas.microsoft.com/office/powerpoint/2010/main" val="3658336670"/>
      </p:ext>
    </p:extLst>
  </p:cSld>
  <p:clrMapOvr>
    <a:masterClrMapping/>
  </p:clrMapOvr>
  <mc:AlternateContent xmlns:mc="http://schemas.openxmlformats.org/markup-compatibility/2006" xmlns:p14="http://schemas.microsoft.com/office/powerpoint/2010/main">
    <mc:Choice Requires="p14">
      <p:transition spd="med" p14:dur="700" advTm="13180">
        <p:fade/>
      </p:transition>
    </mc:Choice>
    <mc:Fallback xmlns="">
      <p:transition spd="med" advTm="1318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6715158"/>
      </p:ext>
    </p:extLst>
  </p:cSld>
  <p:clrMapOvr>
    <a:masterClrMapping/>
  </p:clrMapOvr>
  <mc:AlternateContent xmlns:mc="http://schemas.openxmlformats.org/markup-compatibility/2006" xmlns:p14="http://schemas.microsoft.com/office/powerpoint/2010/main">
    <mc:Choice Requires="p14">
      <p:transition spd="med" p14:dur="700" advTm="11000">
        <p:fade/>
      </p:transition>
    </mc:Choice>
    <mc:Fallback xmlns="">
      <p:transition spd="med" advTm="11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BBF511-A2BD-4372-94E7-363DB4930249}"/>
</file>

<file path=customXml/itemProps2.xml><?xml version="1.0" encoding="utf-8"?>
<ds:datastoreItem xmlns:ds="http://schemas.openxmlformats.org/officeDocument/2006/customXml" ds:itemID="{52ED86F0-FC28-4620-BF89-26E989A93E76}"/>
</file>

<file path=customXml/itemProps3.xml><?xml version="1.0" encoding="utf-8"?>
<ds:datastoreItem xmlns:ds="http://schemas.openxmlformats.org/officeDocument/2006/customXml" ds:itemID="{3C9D918E-1A07-4737-915C-2090B79E2E54}"/>
</file>

<file path=docProps/app.xml><?xml version="1.0" encoding="utf-8"?>
<Properties xmlns="http://schemas.openxmlformats.org/officeDocument/2006/extended-properties" xmlns:vt="http://schemas.openxmlformats.org/officeDocument/2006/docPropsVTypes">
  <TotalTime>3995</TotalTime>
  <Words>3969</Words>
  <Application>Microsoft Office PowerPoint</Application>
  <PresentationFormat>Widescreen</PresentationFormat>
  <Paragraphs>402</Paragraphs>
  <Slides>61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61</vt:i4>
      </vt:variant>
    </vt:vector>
  </HeadingPairs>
  <TitlesOfParts>
    <vt:vector size="72" baseType="lpstr">
      <vt:lpstr>Alexandria</vt:lpstr>
      <vt:lpstr>Arial</vt:lpstr>
      <vt:lpstr>Book Antiqua</vt:lpstr>
      <vt:lpstr>Calibri</vt:lpstr>
      <vt:lpstr>Calibri Light</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101</cp:revision>
  <dcterms:created xsi:type="dcterms:W3CDTF">2021-08-03T13:03:26Z</dcterms:created>
  <dcterms:modified xsi:type="dcterms:W3CDTF">2025-01-29T06:06:43Z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