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4"/>
  </p:sldMasterIdLst>
  <p:notesMasterIdLst>
    <p:notesMasterId r:id="rId29"/>
  </p:notesMasterIdLst>
  <p:sldIdLst>
    <p:sldId id="480" r:id="rId5"/>
    <p:sldId id="487" r:id="rId6"/>
    <p:sldId id="442" r:id="rId7"/>
    <p:sldId id="441" r:id="rId8"/>
    <p:sldId id="423" r:id="rId9"/>
    <p:sldId id="500" r:id="rId10"/>
    <p:sldId id="501" r:id="rId11"/>
    <p:sldId id="502" r:id="rId12"/>
    <p:sldId id="509" r:id="rId13"/>
    <p:sldId id="510" r:id="rId14"/>
    <p:sldId id="508" r:id="rId15"/>
    <p:sldId id="511" r:id="rId16"/>
    <p:sldId id="422" r:id="rId17"/>
    <p:sldId id="433" r:id="rId18"/>
    <p:sldId id="432" r:id="rId19"/>
    <p:sldId id="294" r:id="rId20"/>
    <p:sldId id="515" r:id="rId21"/>
    <p:sldId id="517" r:id="rId22"/>
    <p:sldId id="518" r:id="rId23"/>
    <p:sldId id="513" r:id="rId24"/>
    <p:sldId id="514" r:id="rId25"/>
    <p:sldId id="516" r:id="rId26"/>
    <p:sldId id="521" r:id="rId27"/>
    <p:sldId id="482" r:id="rId28"/>
  </p:sldIdLst>
  <p:sldSz cx="12192000" cy="6858000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ser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681" autoAdjust="0"/>
    <p:restoredTop sz="50353" autoAdjust="0"/>
  </p:normalViewPr>
  <p:slideViewPr>
    <p:cSldViewPr snapToGrid="0">
      <p:cViewPr varScale="1">
        <p:scale>
          <a:sx n="53" d="100"/>
          <a:sy n="53" d="100"/>
        </p:scale>
        <p:origin x="184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commentAuthors" Target="commentAuthor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244917-CC98-7C53-6E94-AEEE687A837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5300"/>
          </a:xfrm>
          <a:prstGeom prst="rect">
            <a:avLst/>
          </a:prstGeom>
        </p:spPr>
        <p:txBody>
          <a:bodyPr vert="horz" lIns="86830" tIns="43414" rIns="86830" bIns="43414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100">
                <a:latin typeface="+mn-lt"/>
              </a:defRPr>
            </a:lvl1pPr>
          </a:lstStyle>
          <a:p>
            <a:pPr>
              <a:defRPr/>
            </a:pPr>
            <a:endParaRPr lang="ar-E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94654B-5A4B-ECFA-615E-39FDBF07A88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5300"/>
          </a:xfrm>
          <a:prstGeom prst="rect">
            <a:avLst/>
          </a:prstGeom>
        </p:spPr>
        <p:txBody>
          <a:bodyPr vert="horz" lIns="86830" tIns="43414" rIns="86830" bIns="43414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100">
                <a:latin typeface="+mn-lt"/>
              </a:defRPr>
            </a:lvl1pPr>
          </a:lstStyle>
          <a:p>
            <a:pPr>
              <a:defRPr/>
            </a:pPr>
            <a:fld id="{55B0ED80-7066-4B44-B35E-1508FB55B525}" type="datetimeFigureOut">
              <a:rPr lang="ar-EG"/>
              <a:pPr>
                <a:defRPr/>
              </a:pPr>
              <a:t>10‏/12‏/1447</a:t>
            </a:fld>
            <a:endParaRPr lang="ar-EG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E3A49EE-AD73-E440-682A-734C55D648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35075"/>
            <a:ext cx="5918200" cy="3330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6830" tIns="43414" rIns="86830" bIns="43414" rtlCol="0" anchor="ctr"/>
          <a:lstStyle/>
          <a:p>
            <a:pPr lvl="0"/>
            <a:endParaRPr lang="ar-EG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8DBA821-D2D5-210D-8EC3-20E8B44829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9450" y="4751388"/>
            <a:ext cx="5438775" cy="3887787"/>
          </a:xfrm>
          <a:prstGeom prst="rect">
            <a:avLst/>
          </a:prstGeom>
        </p:spPr>
        <p:txBody>
          <a:bodyPr vert="horz" wrap="square" lIns="86830" tIns="43414" rIns="86830" bIns="4341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CFDE2-9C3C-0409-3F73-5431877C945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377363"/>
            <a:ext cx="2946400" cy="495300"/>
          </a:xfrm>
          <a:prstGeom prst="rect">
            <a:avLst/>
          </a:prstGeom>
        </p:spPr>
        <p:txBody>
          <a:bodyPr vert="horz" lIns="86830" tIns="43414" rIns="86830" bIns="43414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100">
                <a:latin typeface="+mn-lt"/>
              </a:defRPr>
            </a:lvl1pPr>
          </a:lstStyle>
          <a:p>
            <a:pPr>
              <a:defRPr/>
            </a:pPr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F13692-B0C0-7CA2-6965-7B5A5C2E8E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49688" y="9377363"/>
            <a:ext cx="2946400" cy="495300"/>
          </a:xfrm>
          <a:prstGeom prst="rect">
            <a:avLst/>
          </a:prstGeom>
        </p:spPr>
        <p:txBody>
          <a:bodyPr vert="horz" wrap="square" lIns="86830" tIns="43414" rIns="86830" bIns="43414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100"/>
            </a:lvl1pPr>
          </a:lstStyle>
          <a:p>
            <a:pPr>
              <a:defRPr/>
            </a:pPr>
            <a:fld id="{F6E3FE71-7D78-4524-BE59-91AFB7F571EB}" type="slidenum">
              <a:rPr lang="ar-EG" altLang="en-US"/>
              <a:pPr>
                <a:defRPr/>
              </a:pPr>
              <a:t>‹#›</a:t>
            </a:fld>
            <a:endParaRPr lang="ar-EG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515938" rtl="0" eaLnBrk="0" fontAlgn="base" hangingPunct="0">
      <a:spcBef>
        <a:spcPct val="30000"/>
      </a:spcBef>
      <a:spcAft>
        <a:spcPct val="0"/>
      </a:spcAft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57175" algn="l" defTabSz="515938" rtl="0" eaLnBrk="0" fontAlgn="base" hangingPunct="0">
      <a:spcBef>
        <a:spcPct val="30000"/>
      </a:spcBef>
      <a:spcAft>
        <a:spcPct val="0"/>
      </a:spcAft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515938" algn="l" defTabSz="515938" rtl="0" eaLnBrk="0" fontAlgn="base" hangingPunct="0">
      <a:spcBef>
        <a:spcPct val="30000"/>
      </a:spcBef>
      <a:spcAft>
        <a:spcPct val="0"/>
      </a:spcAft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773113" algn="l" defTabSz="515938" rtl="0" eaLnBrk="0" fontAlgn="base" hangingPunct="0">
      <a:spcBef>
        <a:spcPct val="30000"/>
      </a:spcBef>
      <a:spcAft>
        <a:spcPct val="0"/>
      </a:spcAft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1031875" algn="l" defTabSz="515938" rtl="0" eaLnBrk="0" fontAlgn="base" hangingPunct="0">
      <a:spcBef>
        <a:spcPct val="30000"/>
      </a:spcBef>
      <a:spcAft>
        <a:spcPct val="0"/>
      </a:spcAft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290181" algn="l" defTabSz="516072" rtl="0" eaLnBrk="1" latinLnBrk="0" hangingPunct="1">
      <a:defRPr sz="677" kern="1200">
        <a:solidFill>
          <a:schemeClr val="tx1"/>
        </a:solidFill>
        <a:latin typeface="+mn-lt"/>
        <a:ea typeface="+mn-ea"/>
        <a:cs typeface="+mn-cs"/>
      </a:defRPr>
    </a:lvl6pPr>
    <a:lvl7pPr marL="1548217" algn="l" defTabSz="516072" rtl="0" eaLnBrk="1" latinLnBrk="0" hangingPunct="1">
      <a:defRPr sz="677" kern="1200">
        <a:solidFill>
          <a:schemeClr val="tx1"/>
        </a:solidFill>
        <a:latin typeface="+mn-lt"/>
        <a:ea typeface="+mn-ea"/>
        <a:cs typeface="+mn-cs"/>
      </a:defRPr>
    </a:lvl7pPr>
    <a:lvl8pPr marL="1806253" algn="l" defTabSz="516072" rtl="0" eaLnBrk="1" latinLnBrk="0" hangingPunct="1">
      <a:defRPr sz="677" kern="1200">
        <a:solidFill>
          <a:schemeClr val="tx1"/>
        </a:solidFill>
        <a:latin typeface="+mn-lt"/>
        <a:ea typeface="+mn-ea"/>
        <a:cs typeface="+mn-cs"/>
      </a:defRPr>
    </a:lvl8pPr>
    <a:lvl9pPr marL="2064290" algn="l" defTabSz="516072" rtl="0" eaLnBrk="1" latinLnBrk="0" hangingPunct="1">
      <a:defRPr sz="677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>
            <a:extLst>
              <a:ext uri="{FF2B5EF4-FFF2-40B4-BE49-F238E27FC236}">
                <a16:creationId xmlns:a16="http://schemas.microsoft.com/office/drawing/2014/main" id="{8C56EB0F-A8D4-017C-14DB-B8EF8D34043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03C71F-58A5-249B-CD76-2EBF3ED40D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677" dirty="0"/>
          </a:p>
        </p:txBody>
      </p:sp>
      <p:sp>
        <p:nvSpPr>
          <p:cNvPr id="15363" name="Slide Number Placeholder 3">
            <a:extLst>
              <a:ext uri="{FF2B5EF4-FFF2-40B4-BE49-F238E27FC236}">
                <a16:creationId xmlns:a16="http://schemas.microsoft.com/office/drawing/2014/main" id="{C9856FC0-36EA-1997-F0FC-C2382B13CB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6CB63F4-1FF0-4137-8F5B-98864D6DFC78}" type="slidenum">
              <a:rPr lang="en-US" altLang="en-US" smtClean="0"/>
              <a:pPr/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25F4EA8F-B131-67FC-12DB-C130D7C40B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BCD8A156-CD2B-EC7D-73F5-CF5AA59DBD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E3FE71-7D78-4524-BE59-91AFB7F571EB}" type="slidenum">
              <a:rPr lang="ar-EG" altLang="en-US" smtClean="0"/>
              <a:pPr>
                <a:defRPr/>
              </a:pPr>
              <a:t>4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14873516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E3FE71-7D78-4524-BE59-91AFB7F571EB}" type="slidenum">
              <a:rPr lang="ar-EG" altLang="en-US" smtClean="0"/>
              <a:pPr>
                <a:defRPr/>
              </a:pPr>
              <a:t>6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8088236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E3FE71-7D78-4524-BE59-91AFB7F571EB}" type="slidenum">
              <a:rPr lang="ar-EG" altLang="en-US" smtClean="0"/>
              <a:pPr>
                <a:defRPr/>
              </a:pPr>
              <a:t>7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24261298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E3FE71-7D78-4524-BE59-91AFB7F571EB}" type="slidenum">
              <a:rPr lang="ar-EG" altLang="en-US" smtClean="0"/>
              <a:pPr>
                <a:defRPr/>
              </a:pPr>
              <a:t>8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29368682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E3FE71-7D78-4524-BE59-91AFB7F571EB}" type="slidenum">
              <a:rPr lang="ar-EG" altLang="en-US" smtClean="0"/>
              <a:pPr>
                <a:defRPr/>
              </a:pPr>
              <a:t>9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24356427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E3FE71-7D78-4524-BE59-91AFB7F571EB}" type="slidenum">
              <a:rPr lang="ar-EG" altLang="en-US" smtClean="0"/>
              <a:pPr>
                <a:defRPr/>
              </a:pPr>
              <a:t>10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2129358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E3FE71-7D78-4524-BE59-91AFB7F571EB}" type="slidenum">
              <a:rPr lang="ar-EG" altLang="en-US" smtClean="0"/>
              <a:pPr>
                <a:defRPr/>
              </a:pPr>
              <a:t>11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27759085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E3FE71-7D78-4524-BE59-91AFB7F571EB}" type="slidenum">
              <a:rPr lang="ar-EG" altLang="en-US" smtClean="0"/>
              <a:pPr>
                <a:defRPr/>
              </a:pPr>
              <a:t>12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3262243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>
            <a:extLst>
              <a:ext uri="{FF2B5EF4-FFF2-40B4-BE49-F238E27FC236}">
                <a16:creationId xmlns:a16="http://schemas.microsoft.com/office/drawing/2014/main" id="{FD3C8314-E76E-FC6B-F8A1-6A36545DC4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47624546-7B07-7EAE-1274-73DDC2E0A1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>
            <a:extLst>
              <a:ext uri="{FF2B5EF4-FFF2-40B4-BE49-F238E27FC236}">
                <a16:creationId xmlns:a16="http://schemas.microsoft.com/office/drawing/2014/main" id="{C0EAA3EA-4D46-4D35-83A7-8F56F351013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4C84AB6-6FA9-0B7B-CD10-45A38206F4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>
            <a:extLst>
              <a:ext uri="{FF2B5EF4-FFF2-40B4-BE49-F238E27FC236}">
                <a16:creationId xmlns:a16="http://schemas.microsoft.com/office/drawing/2014/main" id="{7CAA6941-4C8D-8075-B237-ACF6456171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C37B6608-F1D4-5FEC-9B2D-70E7C77E7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>
            <a:extLst>
              <a:ext uri="{FF2B5EF4-FFF2-40B4-BE49-F238E27FC236}">
                <a16:creationId xmlns:a16="http://schemas.microsoft.com/office/drawing/2014/main" id="{F082975F-D7DE-7365-5C31-51C84BC33C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80C20DF6-C553-4660-F60A-A8B92BEC80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>
            <a:extLst>
              <a:ext uri="{FF2B5EF4-FFF2-40B4-BE49-F238E27FC236}">
                <a16:creationId xmlns:a16="http://schemas.microsoft.com/office/drawing/2014/main" id="{1D44D07E-7201-DDF9-807E-E17BD71A843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3A594A36-03C4-C7DA-D3FB-43BFDC2DFE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>
            <a:extLst>
              <a:ext uri="{FF2B5EF4-FFF2-40B4-BE49-F238E27FC236}">
                <a16:creationId xmlns:a16="http://schemas.microsoft.com/office/drawing/2014/main" id="{5D70692E-BA40-183B-69E4-D74BD29C54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7DD4230A-469B-3BA3-EA1E-E624F1AC0C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>
            <a:extLst>
              <a:ext uri="{FF2B5EF4-FFF2-40B4-BE49-F238E27FC236}">
                <a16:creationId xmlns:a16="http://schemas.microsoft.com/office/drawing/2014/main" id="{B07B1825-B44B-C50D-3E85-7458D708E0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2B5FACED-EA1B-6E1E-FA2B-89FE97DE46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93DB09C1-DF0E-ADC7-975E-CF0BBF9D34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0B846BC8-356A-614E-4B33-0D1E95B528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/>
          </a:p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sz="677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331840-B7B0-4977-AA0C-877B7E5E2A78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E39466-C7DC-4894-AD84-B910F50DEF4C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1309105074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87A354-C8E9-4FD3-920C-C4DBC44DE3AB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4B81BB-702A-488A-82C8-8FB9FB727AE7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346880229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AB1FB6-99CA-42A2-B4EF-449A1CF87793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D72315-DA03-4E1A-8C9E-E6ED6A4B71FF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795979159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A9F229-39DC-4E6D-83D0-FC1DBF81F934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9C3E45-CE51-414A-8347-5BF74F183C99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3360956340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7B8424-3A7D-4154-9468-2C053C3C05A9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A7BEA8-2B03-4AB6-BF4D-8D348180973E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379680402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DEAEBBE-1FDA-4CC1-9866-5B1B47ACF1E7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84D376-EC65-4BB7-8015-8580ADD32FC1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3088252645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D5889-2C5E-4518-9B36-8622550481AA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BF4C3B-7BDC-42DF-8FAA-06DD4C88B4B1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1637603217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9222EF-A600-484B-B893-C72F9846618C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089170-4AE3-4E9A-8939-7326651D6FB2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3973036102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EBD509-BC6A-4961-8381-6187B7930465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33DBD4-A143-4129-8D7D-73EB01F93065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3255843750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B499ED-0C2D-477F-A38B-F6A4B01CB941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33DA27-516C-4BD9-B106-A6583C8C4517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4019084883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52D3D0-3AFC-4B4D-9074-0642BACA8120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C4A902-6FE2-4461-9335-FA326D65E287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1983007053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193229043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76786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68559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89667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77135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4863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027082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rtlCol="0">
            <a:no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62063748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1200"/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2752045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CCFFB3B-651F-41E5-B4E3-FDCA1ADA4F72}" type="datetime8">
              <a:rPr lang="ar-EG" smtClean="0"/>
              <a:pPr>
                <a:defRPr/>
              </a:pPr>
              <a:t>26 أيار، 26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7176E27-B816-4254-B06A-138C9E00A5E7}" type="slidenum">
              <a:rPr lang="ar-EG" altLang="en-US" smtClean="0"/>
              <a:pPr>
                <a:defRPr/>
              </a:pPr>
              <a:t>‹#›</a:t>
            </a:fld>
            <a:endParaRPr lang="ar-EG" altLang="en-US"/>
          </a:p>
        </p:txBody>
      </p:sp>
    </p:spTree>
    <p:extLst>
      <p:ext uri="{BB962C8B-B14F-4D97-AF65-F5344CB8AC3E}">
        <p14:creationId xmlns:p14="http://schemas.microsoft.com/office/powerpoint/2010/main" val="4230831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  <p:sldLayoutId id="2147483881" r:id="rId18"/>
    <p:sldLayoutId id="2147483861" r:id="rId19"/>
    <p:sldLayoutId id="2147483862" r:id="rId20"/>
  </p:sldLayoutIdLst>
  <p:transition spd="slow">
    <p:fade/>
  </p:transition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audio" Target="../media/audio1.wav"/><Relationship Id="rId7" Type="http://schemas.openxmlformats.org/officeDocument/2006/relationships/image" Target="../media/image15.wmf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1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2.wav"/><Relationship Id="rId7" Type="http://schemas.openxmlformats.org/officeDocument/2006/relationships/image" Target="../media/image20.wmf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168C843E-8B27-50E0-7698-9C8142FB1997}"/>
              </a:ext>
            </a:extLst>
          </p:cNvPr>
          <p:cNvSpPr/>
          <p:nvPr/>
        </p:nvSpPr>
        <p:spPr>
          <a:xfrm>
            <a:off x="6211888" y="-720725"/>
            <a:ext cx="7624762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338" name="TextBox 29">
            <a:extLst>
              <a:ext uri="{FF2B5EF4-FFF2-40B4-BE49-F238E27FC236}">
                <a16:creationId xmlns:a16="http://schemas.microsoft.com/office/drawing/2014/main" id="{2F955308-7F19-C6DE-E3D0-50A3F4151F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588" y="3794125"/>
            <a:ext cx="5216525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>
                <a:latin typeface="Alexandria" pitchFamily="2" charset="-78"/>
                <a:cs typeface="Alexandria" pitchFamily="2" charset="-78"/>
              </a:rPr>
              <a:t>Prepared by </a:t>
            </a:r>
          </a:p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>
                <a:latin typeface="Alexandria" pitchFamily="2" charset="-78"/>
                <a:cs typeface="Alexandria" pitchFamily="2" charset="-78"/>
              </a:rPr>
              <a:t>Dr. Mohamed Hussein</a:t>
            </a:r>
          </a:p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latin typeface="Alexandria" pitchFamily="2" charset="-78"/>
                <a:cs typeface="Alexandria" pitchFamily="2" charset="-78"/>
              </a:rPr>
              <a:t>Assistant Professor of Accounting </a:t>
            </a:r>
          </a:p>
        </p:txBody>
      </p:sp>
      <p:sp>
        <p:nvSpPr>
          <p:cNvPr id="14339" name="TextBox 30">
            <a:extLst>
              <a:ext uri="{FF2B5EF4-FFF2-40B4-BE49-F238E27FC236}">
                <a16:creationId xmlns:a16="http://schemas.microsoft.com/office/drawing/2014/main" id="{2079E1AD-DE4E-7DA5-C33D-D0C9E594EC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263" y="2259013"/>
            <a:ext cx="4954587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4400" b="1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Introduction to Finance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5A455A60-4A7E-BDEE-0629-49CC8F40E34F}"/>
              </a:ext>
            </a:extLst>
          </p:cNvPr>
          <p:cNvSpPr/>
          <p:nvPr/>
        </p:nvSpPr>
        <p:spPr>
          <a:xfrm>
            <a:off x="1446926" y="5700713"/>
            <a:ext cx="4170443" cy="680042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Introduction Lecture </a:t>
            </a:r>
          </a:p>
        </p:txBody>
      </p:sp>
      <p:sp>
        <p:nvSpPr>
          <p:cNvPr id="14341" name="TextBox 45">
            <a:extLst>
              <a:ext uri="{FF2B5EF4-FFF2-40B4-BE49-F238E27FC236}">
                <a16:creationId xmlns:a16="http://schemas.microsoft.com/office/drawing/2014/main" id="{B2D42BF5-F545-76E8-03A0-C8D4217BC5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613" y="5103813"/>
            <a:ext cx="11636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u="sng">
                <a:latin typeface="Sakkal Majalla" panose="02000000000000000000" pitchFamily="2" charset="-78"/>
                <a:cs typeface="Calibri" panose="020F0502020204030204" pitchFamily="34" charset="0"/>
              </a:rPr>
              <a:t>MGM237</a:t>
            </a:r>
          </a:p>
        </p:txBody>
      </p:sp>
      <p:grpSp>
        <p:nvGrpSpPr>
          <p:cNvPr id="14" name="Oval 13">
            <a:extLst>
              <a:ext uri="{FF2B5EF4-FFF2-40B4-BE49-F238E27FC236}">
                <a16:creationId xmlns:a16="http://schemas.microsoft.com/office/drawing/2014/main" id="{C6E0D08D-60C8-5147-5CAB-2BC189BB00F5}"/>
              </a:ext>
            </a:extLst>
          </p:cNvPr>
          <p:cNvGrpSpPr>
            <a:grpSpLocks/>
          </p:cNvGrpSpPr>
          <p:nvPr/>
        </p:nvGrpSpPr>
        <p:grpSpPr bwMode="auto">
          <a:xfrm>
            <a:off x="6273800" y="-330200"/>
            <a:ext cx="7353300" cy="7429500"/>
            <a:chOff x="3952" y="-208"/>
            <a:chExt cx="4632" cy="4680"/>
          </a:xfrm>
        </p:grpSpPr>
        <p:pic>
          <p:nvPicPr>
            <p:cNvPr id="14342" name="Oval 13">
              <a:extLst>
                <a:ext uri="{FF2B5EF4-FFF2-40B4-BE49-F238E27FC236}">
                  <a16:creationId xmlns:a16="http://schemas.microsoft.com/office/drawing/2014/main" id="{B07F38F0-C532-09D7-36F0-7D3966127F5E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2" y="-208"/>
              <a:ext cx="4632" cy="46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343" name="Text Box 7">
              <a:extLst>
                <a:ext uri="{FF2B5EF4-FFF2-40B4-BE49-F238E27FC236}">
                  <a16:creationId xmlns:a16="http://schemas.microsoft.com/office/drawing/2014/main" id="{B0E6583F-B673-B25D-0C20-A6AA427BA50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38" y="482"/>
              <a:ext cx="3261" cy="3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14345" name="Graphic 21">
            <a:extLst>
              <a:ext uri="{FF2B5EF4-FFF2-40B4-BE49-F238E27FC236}">
                <a16:creationId xmlns:a16="http://schemas.microsoft.com/office/drawing/2014/main" id="{AF3F0665-C794-453A-3516-C37BF3846D3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95263" y="269875"/>
            <a:ext cx="2954337" cy="137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6" name="Picture 2" descr="A person in a suit&#10;&#10;Description automatically generated">
            <a:extLst>
              <a:ext uri="{FF2B5EF4-FFF2-40B4-BE49-F238E27FC236}">
                <a16:creationId xmlns:a16="http://schemas.microsoft.com/office/drawing/2014/main" id="{4D1A32A1-A5C9-2B95-2B63-9216DE0D6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8" y="2692400"/>
            <a:ext cx="1192212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0">
            <a:extLst>
              <a:ext uri="{FF2B5EF4-FFF2-40B4-BE49-F238E27FC236}">
                <a16:creationId xmlns:a16="http://schemas.microsoft.com/office/drawing/2014/main" id="{986F96F8-6DD0-5058-027F-0279F3C10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6387" name="Title 1">
            <a:extLst>
              <a:ext uri="{FF2B5EF4-FFF2-40B4-BE49-F238E27FC236}">
                <a16:creationId xmlns:a16="http://schemas.microsoft.com/office/drawing/2014/main" id="{8684E99A-22F4-DCDA-5A3B-CB02D464B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500" y="892175"/>
            <a:ext cx="10515600" cy="982663"/>
          </a:xfrm>
        </p:spPr>
        <p:txBody>
          <a:bodyPr/>
          <a:lstStyle/>
          <a:p>
            <a:r>
              <a:rPr lang="en-US" altLang="en-US" sz="3600" b="1" u="sng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Course Description:</a:t>
            </a:r>
          </a:p>
        </p:txBody>
      </p:sp>
      <p:sp>
        <p:nvSpPr>
          <p:cNvPr id="16388" name="TextBox 2">
            <a:extLst>
              <a:ext uri="{FF2B5EF4-FFF2-40B4-BE49-F238E27FC236}">
                <a16:creationId xmlns:a16="http://schemas.microsoft.com/office/drawing/2014/main" id="{8A636AAE-DDE7-F15D-3A26-019ED2530F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0950" y="1874838"/>
            <a:ext cx="10515600" cy="264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rtl="0" eaLnBrk="1" hangingPunct="1">
              <a:lnSpc>
                <a:spcPct val="115000"/>
              </a:lnSpc>
              <a:spcBef>
                <a:spcPct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</a:pPr>
            <a:r>
              <a:rPr lang="en-US" altLang="en-US" dirty="0">
                <a:latin typeface="Calibri (Body)"/>
              </a:rPr>
              <a:t>The course provides an overview of financial decision-making from the perspective of the corporate financial manager.</a:t>
            </a:r>
            <a:endParaRPr lang="ar-SA" altLang="en-US" dirty="0">
              <a:latin typeface="Calibri (Body)"/>
            </a:endParaRPr>
          </a:p>
          <a:p>
            <a:pPr algn="just" rtl="0" eaLnBrk="1" hangingPunct="1">
              <a:lnSpc>
                <a:spcPct val="115000"/>
              </a:lnSpc>
              <a:spcBef>
                <a:spcPct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</a:pPr>
            <a:r>
              <a:rPr lang="en-US" altLang="en-US" dirty="0">
                <a:latin typeface="Calibri (Body)"/>
              </a:rPr>
              <a:t>Students discover how managers maximize shareholders’ wealth by choosing the optimal allocation of capital and the optimal financial structure of the firm.</a:t>
            </a:r>
            <a:endParaRPr lang="ar-SA" altLang="en-US" dirty="0">
              <a:latin typeface="Calibri (Body)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D9EF3F6-110B-224A-C83B-4663464DD188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8CD09C6-3519-BD4D-4936-16BCFBC0BCC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3">
            <a:extLst>
              <a:ext uri="{FF2B5EF4-FFF2-40B4-BE49-F238E27FC236}">
                <a16:creationId xmlns:a16="http://schemas.microsoft.com/office/drawing/2014/main" id="{1E0D442F-D1E3-ED0D-6895-88AB5CB5F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294" y="680370"/>
            <a:ext cx="10201275" cy="1506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rtl="0" eaLnBrk="1" hangingPunct="1">
              <a:lnSpc>
                <a:spcPct val="115000"/>
              </a:lnSpc>
              <a:spcBef>
                <a:spcPct val="0"/>
              </a:spcBef>
              <a:spcAft>
                <a:spcPts val="800"/>
              </a:spcAft>
              <a:buFontTx/>
              <a:buNone/>
            </a:pPr>
            <a:r>
              <a:rPr lang="en-US" altLang="en-US" sz="3200" b="1" dirty="0">
                <a:solidFill>
                  <a:srgbClr val="2F5496"/>
                </a:solidFill>
                <a:cs typeface="Calibri" panose="020F0502020204030204" pitchFamily="34" charset="0"/>
              </a:rPr>
              <a:t>Required Textbook</a:t>
            </a:r>
            <a:r>
              <a:rPr lang="en-US" altLang="en-US" sz="2400" dirty="0">
                <a:solidFill>
                  <a:srgbClr val="2F5496"/>
                </a:solidFill>
                <a:cs typeface="Calibri" panose="020F0502020204030204" pitchFamily="34" charset="0"/>
              </a:rPr>
              <a:t>:</a:t>
            </a:r>
            <a:endParaRPr lang="en-US" altLang="en-US" sz="1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</a:pPr>
            <a:r>
              <a:rPr lang="en-US" altLang="en-US" sz="1800" b="1" dirty="0">
                <a:solidFill>
                  <a:srgbClr val="FF0000"/>
                </a:solidFill>
                <a:latin typeface="Cambria" panose="02040503050406030204" pitchFamily="18" charset="0"/>
                <a:cs typeface="Calibri" panose="020F0502020204030204" pitchFamily="34" charset="0"/>
              </a:rPr>
              <a:t>Introduction to Finance: Markets, Investments, and Financial Management by Ronald W. </a:t>
            </a:r>
            <a:r>
              <a:rPr lang="en-US" altLang="en-US" sz="1800" b="1" dirty="0" err="1">
                <a:solidFill>
                  <a:srgbClr val="FF0000"/>
                </a:solidFill>
                <a:latin typeface="Cambria" panose="02040503050406030204" pitchFamily="18" charset="0"/>
                <a:cs typeface="Calibri" panose="020F0502020204030204" pitchFamily="34" charset="0"/>
              </a:rPr>
              <a:t>Melicher</a:t>
            </a:r>
            <a:r>
              <a:rPr lang="en-US" altLang="en-US" sz="1800" b="1" dirty="0">
                <a:solidFill>
                  <a:srgbClr val="FF0000"/>
                </a:solidFill>
                <a:latin typeface="Cambria" panose="02040503050406030204" pitchFamily="18" charset="0"/>
                <a:cs typeface="Calibri" panose="020F0502020204030204" pitchFamily="34" charset="0"/>
              </a:rPr>
              <a:t>, Edgar A. Norton</a:t>
            </a:r>
            <a:endParaRPr lang="en-US" altLang="en-US" sz="1400" b="1" dirty="0"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1A21CD-6AA7-9E28-01F1-5E9BCF7860CF}"/>
              </a:ext>
            </a:extLst>
          </p:cNvPr>
          <p:cNvSpPr txBox="1"/>
          <p:nvPr/>
        </p:nvSpPr>
        <p:spPr>
          <a:xfrm>
            <a:off x="976545" y="2186907"/>
            <a:ext cx="8140210" cy="4730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2400" b="1" u="sng" dirty="0">
                <a:solidFill>
                  <a:srgbClr val="2F5496"/>
                </a:solidFill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Topics:</a:t>
            </a:r>
            <a:endParaRPr lang="en-US" sz="2400" b="1" dirty="0">
              <a:latin typeface="Calibri (Body)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 eaLnBrk="1" fontAlgn="auto" hangingPunct="1"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400" b="1" dirty="0"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An overview of finance </a:t>
            </a:r>
            <a:endParaRPr lang="ar-EG" sz="2400" b="1" dirty="0">
              <a:latin typeface="Calibri (Body)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just" eaLnBrk="1" fontAlgn="auto" hangingPunct="1"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400" b="1" dirty="0"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Financial Statements.</a:t>
            </a:r>
            <a:endParaRPr lang="ar-EG" sz="2400" b="1" dirty="0">
              <a:latin typeface="Calibri (Body)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just" eaLnBrk="1" fontAlgn="auto" hangingPunct="1"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400" b="1" dirty="0"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Financial Statements Analysis </a:t>
            </a:r>
          </a:p>
          <a:p>
            <a:pPr marL="342900" indent="-342900" algn="just" eaLnBrk="1" fontAlgn="auto" hangingPunct="1"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400" b="1" dirty="0"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Investing and Financing Decisions.</a:t>
            </a:r>
            <a:endParaRPr lang="en-US" sz="2400" b="1" dirty="0">
              <a:latin typeface="Calibri (Body)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 eaLnBrk="1" fontAlgn="auto" hangingPunct="1"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400" b="1" dirty="0"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Operating Decisions and the Income Statement.</a:t>
            </a:r>
            <a:endParaRPr lang="en-US" sz="2400" b="1" dirty="0">
              <a:latin typeface="Calibri (Body)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 eaLnBrk="1" fontAlgn="auto" hangingPunct="1"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400" b="1" dirty="0"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time value of money.</a:t>
            </a:r>
            <a:endParaRPr lang="en-US" sz="2400" b="1" dirty="0">
              <a:latin typeface="Calibri (Body)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Bef>
                <a:spcPts val="110"/>
              </a:spcBef>
              <a:buFont typeface="Symbol" pitchFamily="2" charset="2"/>
              <a:buChar char=""/>
              <a:tabLst>
                <a:tab pos="1206500" algn="l"/>
              </a:tabLst>
              <a:defRPr/>
            </a:pPr>
            <a:r>
              <a:rPr lang="en-US" sz="2400" b="1" dirty="0">
                <a:latin typeface="Calibri (Body)"/>
                <a:cs typeface="Calibri" panose="020F0502020204030204" pitchFamily="34" charset="0"/>
              </a:rPr>
              <a:t>Risk and return</a:t>
            </a:r>
            <a:endParaRPr lang="en-EG" sz="2400" b="1" dirty="0">
              <a:latin typeface="Calibri (Body)"/>
              <a:cs typeface="Calibri" panose="020F0502020204030204" pitchFamily="34" charset="0"/>
            </a:endParaRPr>
          </a:p>
          <a:p>
            <a:pPr marL="342900" indent="-342900" algn="just" eaLnBrk="1" fontAlgn="auto" hangingPunct="1"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400" b="1" dirty="0"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Earnings and cash flows.</a:t>
            </a:r>
            <a:endParaRPr lang="en-US" sz="2400" b="1" dirty="0">
              <a:latin typeface="Calibri (Body)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 eaLnBrk="1" fontAlgn="auto" hangingPunct="1"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400" b="1" dirty="0">
                <a:latin typeface="Calibri (Body)"/>
                <a:cs typeface="Calibri" panose="020F0502020204030204" pitchFamily="34" charset="0"/>
              </a:rPr>
              <a:t>The cost of capital.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02AF37-9538-BB80-550E-9EC293EE2095}"/>
              </a:ext>
            </a:extLst>
          </p:cNvPr>
          <p:cNvSpPr/>
          <p:nvPr/>
        </p:nvSpPr>
        <p:spPr>
          <a:xfrm>
            <a:off x="3266085" y="5751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CAADC4A-F535-79FE-47E8-CDA20CF3B75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0D10E8-2C49-9267-5406-AB1B8DF12277}"/>
              </a:ext>
            </a:extLst>
          </p:cNvPr>
          <p:cNvSpPr txBox="1"/>
          <p:nvPr/>
        </p:nvSpPr>
        <p:spPr>
          <a:xfrm>
            <a:off x="328613" y="885825"/>
            <a:ext cx="11512550" cy="526891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3600" b="1" u="sng" dirty="0">
                <a:solidFill>
                  <a:srgbClr val="C00000"/>
                </a:solidFill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Module Learning Outcomes:</a:t>
            </a:r>
            <a:endParaRPr lang="en-US" sz="2800" b="1" dirty="0">
              <a:solidFill>
                <a:srgbClr val="C00000"/>
              </a:solidFill>
              <a:latin typeface="Calibri (Body)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defRPr/>
            </a:pPr>
            <a:r>
              <a:rPr lang="en-US" sz="2800" b="1" u="sng" dirty="0">
                <a:latin typeface="Calibri (Body)"/>
              </a:rPr>
              <a:t>Students will learn how to: </a:t>
            </a:r>
          </a:p>
          <a:p>
            <a:pPr marL="342900" indent="-342900" algn="just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800" b="1" dirty="0">
                <a:latin typeface="Calibri (Body)"/>
              </a:rPr>
              <a:t>Evaluate investment opportunities.  </a:t>
            </a:r>
          </a:p>
          <a:p>
            <a:pPr marL="342900" indent="-342900" algn="just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800" b="1" dirty="0">
                <a:latin typeface="Calibri (Body)"/>
              </a:rPr>
              <a:t>Analyze a company’s financial statements to answer business questions.  </a:t>
            </a:r>
          </a:p>
          <a:p>
            <a:pPr marL="342900" indent="-342900" algn="just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800" b="1" dirty="0">
                <a:latin typeface="Calibri (Body)"/>
              </a:rPr>
              <a:t>Use financial formulas to evaluate cost of capital for decisions related to financing the operations of a corporation.  </a:t>
            </a:r>
          </a:p>
          <a:p>
            <a:pPr marL="342900" indent="-342900" algn="just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800" b="1" dirty="0">
                <a:latin typeface="Calibri (Body)"/>
              </a:rPr>
              <a:t>Anticipate corporate financial needs through budgeting and forecasting techniques.  </a:t>
            </a:r>
          </a:p>
          <a:p>
            <a:pPr marL="342900" indent="-342900" algn="just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Font typeface="Symbol" panose="05050102010706020507" pitchFamily="18" charset="2"/>
              <a:buChar char=""/>
              <a:defRPr/>
            </a:pPr>
            <a:r>
              <a:rPr lang="en-US" sz="2800" b="1" dirty="0">
                <a:latin typeface="Calibri (Body)"/>
              </a:rPr>
              <a:t>Explain working capital concepts.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ECCAC5-A603-54E0-CD48-8C33C43F7392}"/>
              </a:ext>
            </a:extLst>
          </p:cNvPr>
          <p:cNvSpPr/>
          <p:nvPr/>
        </p:nvSpPr>
        <p:spPr>
          <a:xfrm>
            <a:off x="3266085" y="5751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8AEA1A1-1289-AD54-009F-BC5DF40AFF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B/LO">
            <a:extLst>
              <a:ext uri="{FF2B5EF4-FFF2-40B4-BE49-F238E27FC236}">
                <a16:creationId xmlns:a16="http://schemas.microsoft.com/office/drawing/2014/main" id="{20001170-A8DA-CF3D-1C70-22C4C2391C7C}"/>
              </a:ext>
            </a:extLst>
          </p:cNvPr>
          <p:cNvSpPr txBox="1">
            <a:spLocks/>
          </p:cNvSpPr>
          <p:nvPr/>
        </p:nvSpPr>
        <p:spPr>
          <a:xfrm>
            <a:off x="257175" y="2139696"/>
            <a:ext cx="11598275" cy="409733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+mj-lt"/>
              <a:buNone/>
              <a:tabLst/>
              <a:defRPr sz="3000" b="0" i="0" kern="1200" baseline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520700" indent="-50800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 typeface="Arial"/>
              <a:buNone/>
              <a:tabLst/>
              <a:defRPr sz="2800" b="0" i="0" kern="1200" baseline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2pPr>
            <a:lvl3pPr marL="635000" marR="0" indent="-39528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+mj-lt"/>
              <a:buAutoNum type="arabicPeriod"/>
              <a:tabLst/>
              <a:defRPr sz="2800" b="0" i="0" kern="12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fontAlgn="auto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defRPr/>
            </a:pPr>
            <a:r>
              <a:rPr lang="en-US" sz="3200" b="1" dirty="0">
                <a:solidFill>
                  <a:srgbClr val="002060"/>
                </a:solidFill>
                <a:latin typeface="Calibri (Body)"/>
              </a:rPr>
              <a:t>Learning outcomes</a:t>
            </a:r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2600" b="1" dirty="0">
                <a:solidFill>
                  <a:srgbClr val="0070C0"/>
                </a:solidFill>
                <a:latin typeface="Calibri (Body)"/>
              </a:rPr>
              <a:t>LO 1</a:t>
            </a:r>
            <a:r>
              <a:rPr lang="en-US" sz="2600" dirty="0">
                <a:solidFill>
                  <a:srgbClr val="000000"/>
                </a:solidFill>
                <a:latin typeface="Calibri (Body)"/>
              </a:rPr>
              <a:t>	</a:t>
            </a:r>
            <a:r>
              <a:rPr lang="en-US" b="1" dirty="0">
                <a:latin typeface="Calibri (Body)"/>
                <a:ea typeface="+mn-ea"/>
                <a:cs typeface="+mn-cs"/>
              </a:rPr>
              <a:t>Introduction </a:t>
            </a:r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2600" b="1" dirty="0">
                <a:solidFill>
                  <a:srgbClr val="0070C0"/>
                </a:solidFill>
                <a:latin typeface="Calibri (Body)"/>
              </a:rPr>
              <a:t>LO 2 </a:t>
            </a:r>
            <a:r>
              <a:rPr lang="en-US" sz="2600" dirty="0">
                <a:solidFill>
                  <a:srgbClr val="000000"/>
                </a:solidFill>
                <a:latin typeface="Calibri (Body)"/>
              </a:rPr>
              <a:t>	</a:t>
            </a:r>
            <a:r>
              <a:rPr lang="en-US" b="1" dirty="0">
                <a:latin typeface="Calibri (Body)"/>
                <a:ea typeface="+mn-ea"/>
                <a:cs typeface="+mn-cs"/>
              </a:rPr>
              <a:t>Identify the Key Scholars of Finance.</a:t>
            </a:r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2600" b="1" dirty="0">
                <a:solidFill>
                  <a:srgbClr val="0070C0"/>
                </a:solidFill>
                <a:latin typeface="Calibri (Body)"/>
              </a:rPr>
              <a:t>LO 3</a:t>
            </a:r>
            <a:r>
              <a:rPr lang="en-US" sz="4400" dirty="0">
                <a:solidFill>
                  <a:srgbClr val="000000"/>
                </a:solidFill>
                <a:latin typeface="Calibri (Body)"/>
              </a:rPr>
              <a:t>	</a:t>
            </a:r>
            <a:r>
              <a:rPr lang="en-US" b="1" dirty="0">
                <a:latin typeface="Calibri (Body)"/>
                <a:ea typeface="+mn-ea"/>
                <a:cs typeface="+mn-cs"/>
              </a:rPr>
              <a:t>Identify the Historical Development of Finance </a:t>
            </a:r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2600" b="1" dirty="0">
                <a:solidFill>
                  <a:srgbClr val="0070C0"/>
                </a:solidFill>
                <a:latin typeface="Calibri (Body)"/>
              </a:rPr>
              <a:t>LO 4    </a:t>
            </a:r>
            <a:r>
              <a:rPr lang="en-US" b="1" dirty="0">
                <a:latin typeface="Calibri (Body)"/>
                <a:ea typeface="+mn-ea"/>
                <a:cs typeface="+mn-cs"/>
              </a:rPr>
              <a:t>Describe  the Finance Before and after 19</a:t>
            </a:r>
            <a:r>
              <a:rPr lang="en-US" b="1" baseline="30000" dirty="0">
                <a:latin typeface="Calibri (Body)"/>
                <a:ea typeface="+mn-ea"/>
                <a:cs typeface="+mn-cs"/>
              </a:rPr>
              <a:t>th</a:t>
            </a:r>
            <a:r>
              <a:rPr lang="en-US" b="1" dirty="0">
                <a:latin typeface="Calibri (Body)"/>
                <a:ea typeface="+mn-ea"/>
                <a:cs typeface="+mn-cs"/>
              </a:rPr>
              <a:t> Century. </a:t>
            </a:r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2600" b="1" dirty="0">
                <a:solidFill>
                  <a:srgbClr val="0070C0"/>
                </a:solidFill>
                <a:latin typeface="Calibri (Body)"/>
              </a:rPr>
              <a:t>LO 5 </a:t>
            </a:r>
            <a:r>
              <a:rPr lang="en-US" sz="2600" b="1" dirty="0">
                <a:solidFill>
                  <a:srgbClr val="990000"/>
                </a:solidFill>
                <a:latin typeface="Calibri (Body)"/>
              </a:rPr>
              <a:t>	</a:t>
            </a:r>
            <a:r>
              <a:rPr lang="en-US" b="1" dirty="0">
                <a:latin typeface="Calibri (Body)"/>
                <a:ea typeface="+mn-ea"/>
                <a:cs typeface="+mn-cs"/>
              </a:rPr>
              <a:t>Explain the different forms of business ownership.</a:t>
            </a:r>
          </a:p>
          <a:p>
            <a:pPr fontAlgn="auto">
              <a:lnSpc>
                <a:spcPct val="100000"/>
              </a:lnSpc>
              <a:spcAft>
                <a:spcPts val="0"/>
              </a:spcAft>
              <a:defRPr/>
            </a:pPr>
            <a:endParaRPr lang="en-US" b="1" dirty="0">
              <a:latin typeface="Times New Roman" panose="02020603050405020304" pitchFamily="18" charset="0"/>
              <a:ea typeface="+mn-ea"/>
              <a:cs typeface="+mn-cs"/>
            </a:endParaRPr>
          </a:p>
          <a:p>
            <a:pPr fontAlgn="auto">
              <a:lnSpc>
                <a:spcPct val="150000"/>
              </a:lnSpc>
              <a:spcAft>
                <a:spcPts val="0"/>
              </a:spcAft>
              <a:defRPr/>
            </a:pPr>
            <a:endParaRPr lang="en-US" b="1" dirty="0">
              <a:latin typeface="Times New Roman" panose="02020603050405020304" pitchFamily="18" charset="0"/>
              <a:ea typeface="+mn-ea"/>
              <a:cs typeface="+mn-cs"/>
            </a:endParaRPr>
          </a:p>
          <a:p>
            <a:pPr fontAlgn="auto">
              <a:lnSpc>
                <a:spcPct val="150000"/>
              </a:lnSpc>
              <a:spcAft>
                <a:spcPts val="0"/>
              </a:spcAft>
              <a:defRPr/>
            </a:pPr>
            <a:endParaRPr lang="en-US" b="1" dirty="0">
              <a:latin typeface="Times New Roman" panose="02020603050405020304" pitchFamily="18" charset="0"/>
              <a:ea typeface="+mn-ea"/>
              <a:cs typeface="+mn-cs"/>
            </a:endParaRPr>
          </a:p>
          <a:p>
            <a:pPr fontAlgn="auto">
              <a:lnSpc>
                <a:spcPct val="150000"/>
              </a:lnSpc>
              <a:spcAft>
                <a:spcPts val="0"/>
              </a:spcAft>
              <a:defRPr/>
            </a:pPr>
            <a:endParaRPr lang="en-US" b="1" dirty="0"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122B059-85EE-2061-AF0A-0A2BDA5A0076}"/>
              </a:ext>
            </a:extLst>
          </p:cNvPr>
          <p:cNvSpPr/>
          <p:nvPr/>
        </p:nvSpPr>
        <p:spPr>
          <a:xfrm>
            <a:off x="3266085" y="5751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BEB00399-6ED6-243D-6FC4-A260675ED9C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C2E01A-FD0E-9521-9C43-2B85556144D6}"/>
              </a:ext>
            </a:extLst>
          </p:cNvPr>
          <p:cNvSpPr txBox="1"/>
          <p:nvPr/>
        </p:nvSpPr>
        <p:spPr>
          <a:xfrm>
            <a:off x="328613" y="885825"/>
            <a:ext cx="11512550" cy="468153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3600" b="1" u="sng" dirty="0">
                <a:solidFill>
                  <a:srgbClr val="C00000"/>
                </a:solidFill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ar-SA" sz="3600" b="1" u="sng" dirty="0">
              <a:solidFill>
                <a:srgbClr val="C00000"/>
              </a:solidFill>
              <a:latin typeface="Calibri (Body)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Finance is a vital branch of economics focused on managing money and investments. </a:t>
            </a:r>
            <a:endParaRPr lang="ar-SA" sz="3200" dirty="0">
              <a:solidFill>
                <a:prstClr val="black"/>
              </a:solidFill>
              <a:latin typeface="Calibri (Body)"/>
            </a:endParaRP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Understanding its historical development is key to grasping its modern applications. </a:t>
            </a:r>
            <a:endParaRPr lang="ar-SA" sz="3200" dirty="0">
              <a:solidFill>
                <a:prstClr val="black"/>
              </a:solidFill>
              <a:latin typeface="Calibri (Body)"/>
            </a:endParaRP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This presentation provides an overview of the evolution of finance and the key scholars who have shaped the field.</a:t>
            </a:r>
            <a:endParaRPr lang="ar-SA" sz="3600" b="1" u="sng" dirty="0">
              <a:solidFill>
                <a:srgbClr val="C00000"/>
              </a:solidFill>
              <a:latin typeface="Calibri (Body)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endParaRPr lang="ar-SA" sz="3600" b="1" u="sng" dirty="0">
              <a:solidFill>
                <a:srgbClr val="C00000"/>
              </a:solidFill>
              <a:latin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1F4362-EE54-2D15-3984-6B7D24945B5A}"/>
              </a:ext>
            </a:extLst>
          </p:cNvPr>
          <p:cNvSpPr/>
          <p:nvPr/>
        </p:nvSpPr>
        <p:spPr>
          <a:xfrm>
            <a:off x="3266085" y="5751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26688E2-B1EF-F5A7-EF8C-7A384959B5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732EB4-7BB4-CBBE-5899-CAE1EA484EEB}"/>
              </a:ext>
            </a:extLst>
          </p:cNvPr>
          <p:cNvSpPr txBox="1"/>
          <p:nvPr/>
        </p:nvSpPr>
        <p:spPr>
          <a:xfrm>
            <a:off x="328613" y="885825"/>
            <a:ext cx="7556500" cy="506702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3600" b="1" u="sng" dirty="0">
                <a:solidFill>
                  <a:srgbClr val="C00000"/>
                </a:solidFill>
                <a:latin typeface="Calibri (Body)"/>
                <a:ea typeface="Calibri" panose="020F0502020204030204" pitchFamily="34" charset="0"/>
                <a:cs typeface="Calibri" panose="020F0502020204030204" pitchFamily="34" charset="0"/>
              </a:rPr>
              <a:t>Early Stage (Before the 19th Century)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During this period, finance was </a:t>
            </a: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primarily based on simple concepts </a:t>
            </a:r>
            <a:r>
              <a:rPr lang="en-US" sz="3200" dirty="0">
                <a:solidFill>
                  <a:prstClr val="black"/>
                </a:solidFill>
                <a:latin typeface="Calibri (Body)"/>
              </a:rPr>
              <a:t>related to </a:t>
            </a: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lending and borrowing </a:t>
            </a:r>
            <a:r>
              <a:rPr lang="en-US" sz="3200" dirty="0">
                <a:solidFill>
                  <a:prstClr val="black"/>
                </a:solidFill>
                <a:latin typeface="Calibri (Body)"/>
              </a:rPr>
              <a:t>and </a:t>
            </a: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calculating simple and compound interest</a:t>
            </a:r>
            <a:r>
              <a:rPr lang="en-US" sz="3200" dirty="0">
                <a:solidFill>
                  <a:prstClr val="black"/>
                </a:solidFill>
                <a:latin typeface="Calibri (Body)"/>
              </a:rPr>
              <a:t>. </a:t>
            </a:r>
            <a:endParaRPr lang="ar-SA" sz="3200" dirty="0">
              <a:solidFill>
                <a:prstClr val="black"/>
              </a:solidFill>
              <a:latin typeface="Calibri (Body)"/>
            </a:endParaRP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Money was used as </a:t>
            </a: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a medium of exchange</a:t>
            </a:r>
            <a:r>
              <a:rPr lang="en-US" sz="3200" dirty="0">
                <a:solidFill>
                  <a:prstClr val="black"/>
                </a:solidFill>
                <a:latin typeface="Calibri (Body)"/>
              </a:rPr>
              <a:t> and </a:t>
            </a: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a store of value</a:t>
            </a:r>
            <a:r>
              <a:rPr lang="en-US" sz="3200" dirty="0">
                <a:solidFill>
                  <a:prstClr val="black"/>
                </a:solidFill>
                <a:latin typeface="Calibri (Body)"/>
              </a:rPr>
              <a:t>. </a:t>
            </a:r>
            <a:endParaRPr lang="ar-EG" sz="3200" dirty="0">
              <a:solidFill>
                <a:prstClr val="black"/>
              </a:solidFill>
              <a:latin typeface="Calibri (Body)"/>
            </a:endParaRP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Financial practices </a:t>
            </a: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focused on trade, commercial finance, and banking.</a:t>
            </a:r>
          </a:p>
        </p:txBody>
      </p:sp>
      <p:pic>
        <p:nvPicPr>
          <p:cNvPr id="22531" name="Picture 2" descr="A collage of various antique images&#10;&#10;Description automatically generated">
            <a:extLst>
              <a:ext uri="{FF2B5EF4-FFF2-40B4-BE49-F238E27FC236}">
                <a16:creationId xmlns:a16="http://schemas.microsoft.com/office/drawing/2014/main" id="{70BD3951-A34E-6E0F-C364-E4DFCED7A5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536700"/>
            <a:ext cx="3816350" cy="377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D8ADEFB-9596-645B-CCA3-F2AAAD929E1B}"/>
              </a:ext>
            </a:extLst>
          </p:cNvPr>
          <p:cNvSpPr/>
          <p:nvPr/>
        </p:nvSpPr>
        <p:spPr>
          <a:xfrm>
            <a:off x="3266085" y="5751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70D4986C-F1DE-62E4-B63B-E32ED73CD67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DA096F5-02F0-4A3D-DCB6-0988E23C9424}"/>
              </a:ext>
            </a:extLst>
          </p:cNvPr>
          <p:cNvSpPr txBox="1"/>
          <p:nvPr/>
        </p:nvSpPr>
        <p:spPr>
          <a:xfrm>
            <a:off x="82296" y="1139827"/>
            <a:ext cx="8055117" cy="580466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In the 19th century</a:t>
            </a: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, financial theory began to crystallize within the framework of classical economic </a:t>
            </a:r>
            <a:r>
              <a:rPr lang="en-US" sz="3200" dirty="0">
                <a:solidFill>
                  <a:prstClr val="black"/>
                </a:solidFill>
                <a:latin typeface="Calibri (Body)"/>
              </a:rPr>
              <a:t>theories.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 </a:t>
            </a: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Key contributions include the development of the time value of money, financial analysis, risk management, and company valuation</a:t>
            </a:r>
            <a:r>
              <a:rPr lang="en-US" sz="3200" dirty="0">
                <a:solidFill>
                  <a:prstClr val="black"/>
                </a:solidFill>
                <a:latin typeface="Calibri (Body)"/>
              </a:rPr>
              <a:t>.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b="1" dirty="0">
                <a:solidFill>
                  <a:prstClr val="black"/>
                </a:solidFill>
                <a:latin typeface="Calibri (Body)"/>
              </a:rPr>
              <a:t>Key Scholar: David Ricardo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 (Body)"/>
              </a:rPr>
              <a:t> Discussed topics related to financial markets, interest rates, and their impact on the macroeconomy.</a:t>
            </a:r>
            <a:endParaRPr lang="ar-SA" sz="3200" b="1" u="sng" dirty="0">
              <a:solidFill>
                <a:srgbClr val="C00000"/>
              </a:solidFill>
              <a:latin typeface="Calibri (Body)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3555" name="Picture 2" descr="A person sitting at a table with a pen and paper&#10;&#10;Description automatically generated">
            <a:extLst>
              <a:ext uri="{FF2B5EF4-FFF2-40B4-BE49-F238E27FC236}">
                <a16:creationId xmlns:a16="http://schemas.microsoft.com/office/drawing/2014/main" id="{D292B570-1D56-BFF1-49F8-0FFE00F1B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7332" y="1933575"/>
            <a:ext cx="3566055" cy="380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TextBox 5">
            <a:extLst>
              <a:ext uri="{FF2B5EF4-FFF2-40B4-BE49-F238E27FC236}">
                <a16:creationId xmlns:a16="http://schemas.microsoft.com/office/drawing/2014/main" id="{223E26E3-D0BE-34CA-C9A3-BA01036188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" y="443982"/>
            <a:ext cx="9700703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15000"/>
              </a:lnSpc>
              <a:spcAft>
                <a:spcPts val="800"/>
              </a:spcAft>
            </a:pPr>
            <a:r>
              <a:rPr lang="en-US" altLang="en-US" sz="3600" b="1" u="sng" dirty="0">
                <a:solidFill>
                  <a:srgbClr val="C00000"/>
                </a:solidFill>
                <a:cs typeface="Calibri" panose="020F0502020204030204" pitchFamily="34" charset="0"/>
              </a:rPr>
              <a:t>19th Century: Beginning of Classical Finance</a:t>
            </a:r>
            <a:endParaRPr lang="ar-SA" altLang="en-US" sz="3600" b="1" u="sng" dirty="0">
              <a:solidFill>
                <a:srgbClr val="C00000"/>
              </a:solidFill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26894EE-3FA6-0809-C5DE-445F2C9F1336}"/>
              </a:ext>
            </a:extLst>
          </p:cNvPr>
          <p:cNvSpPr/>
          <p:nvPr/>
        </p:nvSpPr>
        <p:spPr>
          <a:xfrm>
            <a:off x="3266085" y="450122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8C4BA85A-AB3A-0B9D-D861-3076B0680A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11FB1A-C512-DC8F-9EA6-DA3CE06EC460}"/>
              </a:ext>
            </a:extLst>
          </p:cNvPr>
          <p:cNvSpPr txBox="1"/>
          <p:nvPr/>
        </p:nvSpPr>
        <p:spPr>
          <a:xfrm>
            <a:off x="-23813" y="2008188"/>
            <a:ext cx="8742363" cy="432733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This period marked a significant shift with the 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introduction of quantitative models in finance, such as asset pricing and risk models.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b="1" dirty="0">
                <a:solidFill>
                  <a:prstClr val="black"/>
                </a:solidFill>
                <a:latin typeface="Calibri"/>
              </a:rPr>
              <a:t>Key Scholars: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b="1" dirty="0">
                <a:solidFill>
                  <a:prstClr val="black"/>
                </a:solidFill>
                <a:latin typeface="Calibri"/>
              </a:rPr>
              <a:t>Harry Markowitz: Founder of the Modern Portfolio Theory (</a:t>
            </a:r>
            <a:r>
              <a:rPr lang="en-US" sz="3200" dirty="0">
                <a:solidFill>
                  <a:prstClr val="black"/>
                </a:solidFill>
                <a:latin typeface="Calibri"/>
              </a:rPr>
              <a:t>MPT) in 1952.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b="1" dirty="0">
                <a:solidFill>
                  <a:prstClr val="black"/>
                </a:solidFill>
                <a:latin typeface="Calibri"/>
              </a:rPr>
              <a:t>-William Sharpe: Developed the Capital Asset Pricing Model (CAPM). </a:t>
            </a:r>
            <a:endParaRPr lang="ar-SA" sz="32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603" name="TextBox 2">
            <a:extLst>
              <a:ext uri="{FF2B5EF4-FFF2-40B4-BE49-F238E27FC236}">
                <a16:creationId xmlns:a16="http://schemas.microsoft.com/office/drawing/2014/main" id="{6249327E-8231-468A-D0B6-13583C89D8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206375" y="1177952"/>
            <a:ext cx="12604750" cy="558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15000"/>
              </a:lnSpc>
              <a:spcAft>
                <a:spcPts val="800"/>
              </a:spcAft>
            </a:pPr>
            <a:r>
              <a:rPr lang="en-US" altLang="en-US" sz="2800" b="1" u="sng" dirty="0">
                <a:solidFill>
                  <a:srgbClr val="C00000"/>
                </a:solidFill>
                <a:cs typeface="Calibri" panose="020F0502020204030204" pitchFamily="34" charset="0"/>
              </a:rPr>
              <a:t>1950s and 1960s: Quantitative Finance and Asset Pricing Models</a:t>
            </a:r>
            <a:endParaRPr lang="ar-SA" altLang="en-US" sz="2800" b="1" u="sng" dirty="0">
              <a:solidFill>
                <a:srgbClr val="C00000"/>
              </a:solidFill>
              <a:cs typeface="Calibri" panose="020F0502020204030204" pitchFamily="34" charset="0"/>
            </a:endParaRPr>
          </a:p>
        </p:txBody>
      </p:sp>
      <p:pic>
        <p:nvPicPr>
          <p:cNvPr id="25604" name="Picture 5" descr="A collage of men in suits&#10;&#10;Description automatically generated">
            <a:extLst>
              <a:ext uri="{FF2B5EF4-FFF2-40B4-BE49-F238E27FC236}">
                <a16:creationId xmlns:a16="http://schemas.microsoft.com/office/drawing/2014/main" id="{34287C14-095B-6CEA-7B7A-B23EC233C8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9450" y="2008188"/>
            <a:ext cx="3606800" cy="395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A0EF3DB-6149-5293-C0A9-4BC06E678930}"/>
              </a:ext>
            </a:extLst>
          </p:cNvPr>
          <p:cNvSpPr/>
          <p:nvPr/>
        </p:nvSpPr>
        <p:spPr>
          <a:xfrm>
            <a:off x="3266085" y="552241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3E282DCF-ED14-A807-C3F6-1818470BB47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E7BCFE0-7A53-C72C-8A48-C5ABFA18D50F}"/>
              </a:ext>
            </a:extLst>
          </p:cNvPr>
          <p:cNvSpPr txBox="1"/>
          <p:nvPr/>
        </p:nvSpPr>
        <p:spPr>
          <a:xfrm>
            <a:off x="0" y="1545777"/>
            <a:ext cx="7791450" cy="531222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During this period, critics began to challenge the idea that financial markets are always efficient and perfect.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Key Scholars: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b="1" dirty="0">
                <a:solidFill>
                  <a:prstClr val="black"/>
                </a:solidFill>
                <a:latin typeface="Calibri"/>
              </a:rPr>
              <a:t>Eugene </a:t>
            </a:r>
            <a:r>
              <a:rPr lang="en-US" sz="3200" b="1" dirty="0" err="1">
                <a:solidFill>
                  <a:prstClr val="black"/>
                </a:solidFill>
                <a:latin typeface="Calibri"/>
              </a:rPr>
              <a:t>Fama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: Developed the Efficient Market Hypothesis </a:t>
            </a:r>
            <a:r>
              <a:rPr lang="en-US" sz="3200" dirty="0">
                <a:solidFill>
                  <a:prstClr val="black"/>
                </a:solidFill>
                <a:latin typeface="Calibri"/>
              </a:rPr>
              <a:t>(EMH). 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b="1" dirty="0">
                <a:solidFill>
                  <a:prstClr val="black"/>
                </a:solidFill>
                <a:latin typeface="Calibri"/>
              </a:rPr>
              <a:t>Daniel Kahneman </a:t>
            </a:r>
            <a:r>
              <a:rPr lang="en-US" sz="3200" dirty="0">
                <a:solidFill>
                  <a:prstClr val="black"/>
                </a:solidFill>
                <a:latin typeface="Calibri"/>
              </a:rPr>
              <a:t>and 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Amos Tversky</a:t>
            </a:r>
            <a:r>
              <a:rPr lang="en-US" sz="3200" dirty="0">
                <a:solidFill>
                  <a:prstClr val="black"/>
                </a:solidFill>
                <a:latin typeface="Calibri"/>
              </a:rPr>
              <a:t>: Conducted studies in 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behavioral psychology, leading to the establishment of Behavioral Finance. </a:t>
            </a:r>
            <a:endParaRPr lang="ar-SA" sz="36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627" name="TextBox 2">
            <a:extLst>
              <a:ext uri="{FF2B5EF4-FFF2-40B4-BE49-F238E27FC236}">
                <a16:creationId xmlns:a16="http://schemas.microsoft.com/office/drawing/2014/main" id="{CE4FB928-C2A2-83A0-9207-37BE0DA97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718098" y="733425"/>
            <a:ext cx="1129347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15000"/>
              </a:lnSpc>
              <a:spcAft>
                <a:spcPts val="800"/>
              </a:spcAft>
            </a:pPr>
            <a:r>
              <a:rPr lang="en-US" altLang="en-US" sz="3600" b="1" u="sng" dirty="0">
                <a:solidFill>
                  <a:srgbClr val="C00000"/>
                </a:solidFill>
                <a:cs typeface="Calibri" panose="020F0502020204030204" pitchFamily="34" charset="0"/>
              </a:rPr>
              <a:t>1970s and 1980s: Expansion of Behavioral Finance</a:t>
            </a:r>
            <a:endParaRPr lang="ar-SA" altLang="en-US" sz="3600" b="1" u="sng" dirty="0">
              <a:solidFill>
                <a:srgbClr val="C00000"/>
              </a:solidFill>
              <a:cs typeface="Calibri" panose="020F0502020204030204" pitchFamily="34" charset="0"/>
            </a:endParaRPr>
          </a:p>
        </p:txBody>
      </p:sp>
      <p:pic>
        <p:nvPicPr>
          <p:cNvPr id="26628" name="Picture 5" descr="A poster with a variety of men&#10;&#10;Description automatically generated with medium confidence">
            <a:extLst>
              <a:ext uri="{FF2B5EF4-FFF2-40B4-BE49-F238E27FC236}">
                <a16:creationId xmlns:a16="http://schemas.microsoft.com/office/drawing/2014/main" id="{122863AA-9132-F976-D07B-898F9BC296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9138" y="1876425"/>
            <a:ext cx="3640137" cy="390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C05EAFE-1737-188B-FD14-351A225DB1B8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64FF5F5C-36A0-2554-7F8C-9DDB66F840D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2F5988-7E3D-5749-A758-498B508CFAA3}"/>
              </a:ext>
            </a:extLst>
          </p:cNvPr>
          <p:cNvSpPr txBox="1"/>
          <p:nvPr/>
        </p:nvSpPr>
        <p:spPr>
          <a:xfrm>
            <a:off x="328613" y="1571625"/>
            <a:ext cx="7497762" cy="47212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The theoretical foundations of finance began to take more shape in the first half of the 20th century, especially within the Keynesian school.</a:t>
            </a:r>
            <a:endParaRPr lang="ar-EG" sz="3200" dirty="0">
              <a:solidFill>
                <a:prstClr val="black"/>
              </a:solidFill>
              <a:latin typeface="Calibri"/>
            </a:endParaRP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b="1" dirty="0">
                <a:solidFill>
                  <a:prstClr val="black"/>
                </a:solidFill>
                <a:latin typeface="Calibri"/>
              </a:rPr>
              <a:t>Key Scholar: John Maynard Keynes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- Focused on 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the role of financial markets in determining overall economic activity and developed ideas about investment, liquidity, and the role of central banks.</a:t>
            </a:r>
          </a:p>
        </p:txBody>
      </p:sp>
      <p:sp>
        <p:nvSpPr>
          <p:cNvPr id="24579" name="TextBox 2">
            <a:extLst>
              <a:ext uri="{FF2B5EF4-FFF2-40B4-BE49-F238E27FC236}">
                <a16:creationId xmlns:a16="http://schemas.microsoft.com/office/drawing/2014/main" id="{232111F2-CBE3-2203-B0FF-E8E73DB18F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17549"/>
            <a:ext cx="10240962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15000"/>
              </a:lnSpc>
              <a:spcAft>
                <a:spcPts val="800"/>
              </a:spcAft>
            </a:pPr>
            <a:r>
              <a:rPr lang="en-US" altLang="en-US" sz="4000" b="1" u="sng" dirty="0">
                <a:solidFill>
                  <a:srgbClr val="C00000"/>
                </a:solidFill>
                <a:cs typeface="Calibri" panose="020F0502020204030204" pitchFamily="34" charset="0"/>
              </a:rPr>
              <a:t>First Half of the 20th Century: Modern Finance</a:t>
            </a:r>
            <a:endParaRPr lang="ar-SA" altLang="en-US" sz="4000" b="1" u="sng" dirty="0">
              <a:solidFill>
                <a:srgbClr val="C00000"/>
              </a:solidFill>
              <a:cs typeface="Calibri" panose="020F0502020204030204" pitchFamily="34" charset="0"/>
            </a:endParaRPr>
          </a:p>
        </p:txBody>
      </p:sp>
      <p:pic>
        <p:nvPicPr>
          <p:cNvPr id="24580" name="Picture 5" descr="A person sitting at a desk with a pen and a book&#10;&#10;Description automatically generated">
            <a:extLst>
              <a:ext uri="{FF2B5EF4-FFF2-40B4-BE49-F238E27FC236}">
                <a16:creationId xmlns:a16="http://schemas.microsoft.com/office/drawing/2014/main" id="{BF3F89FD-F6B7-5459-B5F3-FF8CD8F469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7075" y="1773238"/>
            <a:ext cx="3516313" cy="398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C91383F-E680-ECCF-538A-A427E605A741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5303EEE4-9A9E-7563-64FB-D6EDE80C702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1A8457-6D92-0279-CE42-FD9F3A1FA86F}"/>
              </a:ext>
            </a:extLst>
          </p:cNvPr>
          <p:cNvSpPr txBox="1"/>
          <p:nvPr/>
        </p:nvSpPr>
        <p:spPr>
          <a:xfrm>
            <a:off x="66675" y="2193925"/>
            <a:ext cx="7650163" cy="373640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In modern times, finance has evolved significantly with the advent of financial technology 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(FinTech) </a:t>
            </a:r>
            <a:r>
              <a:rPr lang="en-US" sz="3200" dirty="0">
                <a:solidFill>
                  <a:prstClr val="black"/>
                </a:solidFill>
                <a:latin typeface="Calibri"/>
              </a:rPr>
              <a:t>and 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the use of big data and AI to analyze financial markets.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Key Scholar: 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Robert Shiller</a:t>
            </a:r>
          </a:p>
          <a:p>
            <a:pPr marL="342900" indent="-342900" eaLnBrk="1" fontAlgn="auto" hangingPunct="1">
              <a:spcBef>
                <a:spcPct val="20000"/>
              </a:spcBef>
              <a:spcAft>
                <a:spcPts val="0"/>
              </a:spcAft>
              <a:buFont typeface="Arial"/>
              <a:buChar char="•"/>
              <a:defRPr/>
            </a:pPr>
            <a:r>
              <a:rPr lang="en-US" sz="3200" dirty="0">
                <a:solidFill>
                  <a:prstClr val="black"/>
                </a:solidFill>
                <a:latin typeface="Calibri"/>
              </a:rPr>
              <a:t>- Known for his </a:t>
            </a:r>
            <a:r>
              <a:rPr lang="en-US" sz="3200" b="1" dirty="0">
                <a:solidFill>
                  <a:prstClr val="black"/>
                </a:solidFill>
                <a:latin typeface="Calibri"/>
              </a:rPr>
              <a:t>work on asset bubbles and rational expectations</a:t>
            </a:r>
            <a:r>
              <a:rPr lang="en-US" sz="3200" dirty="0">
                <a:solidFill>
                  <a:prstClr val="black"/>
                </a:solidFill>
                <a:latin typeface="Calibri"/>
              </a:rPr>
              <a:t>.</a:t>
            </a:r>
          </a:p>
        </p:txBody>
      </p:sp>
      <p:sp>
        <p:nvSpPr>
          <p:cNvPr id="27651" name="TextBox 2">
            <a:extLst>
              <a:ext uri="{FF2B5EF4-FFF2-40B4-BE49-F238E27FC236}">
                <a16:creationId xmlns:a16="http://schemas.microsoft.com/office/drawing/2014/main" id="{A5D1E4E1-A964-A065-8AD6-6CE16E57D0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566564" y="1092024"/>
            <a:ext cx="9948862" cy="758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15000"/>
              </a:lnSpc>
              <a:spcAft>
                <a:spcPts val="800"/>
              </a:spcAft>
            </a:pPr>
            <a:r>
              <a:rPr lang="en-US" altLang="en-US" sz="4000" b="1" u="sng" dirty="0">
                <a:solidFill>
                  <a:srgbClr val="C00000"/>
                </a:solidFill>
                <a:cs typeface="Calibri" panose="020F0502020204030204" pitchFamily="34" charset="0"/>
              </a:rPr>
              <a:t>Digital Finance and Artificial Intelligence</a:t>
            </a:r>
            <a:endParaRPr lang="ar-SA" altLang="en-US" sz="4000" b="1" u="sng" dirty="0">
              <a:solidFill>
                <a:srgbClr val="C00000"/>
              </a:solidFill>
              <a:cs typeface="Calibri" panose="020F0502020204030204" pitchFamily="34" charset="0"/>
            </a:endParaRPr>
          </a:p>
        </p:txBody>
      </p:sp>
      <p:pic>
        <p:nvPicPr>
          <p:cNvPr id="27652" name="Picture 5" descr="A person with a beard and various graphs and charts&#10;&#10;Description automatically generated">
            <a:extLst>
              <a:ext uri="{FF2B5EF4-FFF2-40B4-BE49-F238E27FC236}">
                <a16:creationId xmlns:a16="http://schemas.microsoft.com/office/drawing/2014/main" id="{A7B861D5-914D-DEE5-B424-3D79E4BE30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0" y="2193925"/>
            <a:ext cx="3906838" cy="385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CD76170-6D3F-3539-64E9-BEC9939D7C2E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41048845-EAAC-BB03-0E82-B5D9D5A064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">
            <a:extLst>
              <a:ext uri="{FF2B5EF4-FFF2-40B4-BE49-F238E27FC236}">
                <a16:creationId xmlns:a16="http://schemas.microsoft.com/office/drawing/2014/main" id="{CE857480-B6BE-9D0E-7CE2-21BE7887E3FE}"/>
              </a:ext>
            </a:extLst>
          </p:cNvPr>
          <p:cNvSpPr txBox="1">
            <a:spLocks/>
          </p:cNvSpPr>
          <p:nvPr/>
        </p:nvSpPr>
        <p:spPr bwMode="auto">
          <a:xfrm>
            <a:off x="271463" y="1014413"/>
            <a:ext cx="9023350" cy="646112"/>
          </a:xfrm>
          <a:prstGeom prst="rect">
            <a:avLst/>
          </a:pr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defTabSz="914400" eaLnBrk="1" hangingPunct="1">
              <a:spcBef>
                <a:spcPct val="0"/>
              </a:spcBef>
              <a:buFontTx/>
              <a:buNone/>
            </a:pPr>
            <a:r>
              <a:rPr lang="en-US" altLang="en-US" sz="4000" b="1">
                <a:solidFill>
                  <a:schemeClr val="bg1"/>
                </a:solidFill>
                <a:ea typeface="Source Sans Pro" panose="020B0503030403020204" pitchFamily="34" charset="0"/>
                <a:cs typeface="Calibri" panose="020F0502020204030204" pitchFamily="34" charset="0"/>
              </a:rPr>
              <a:t>Forms of Business Ownership</a:t>
            </a:r>
            <a:endParaRPr lang="en-US" altLang="en-US" sz="4400" b="1">
              <a:solidFill>
                <a:schemeClr val="bg1"/>
              </a:solidFill>
              <a:latin typeface="Calibri Light" panose="020F0302020204030204" pitchFamily="34" charset="0"/>
              <a:ea typeface="Source Sans Pro" panose="020B050303040302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4A113F5-A09A-41AB-2813-F6660E41CB76}"/>
              </a:ext>
            </a:extLst>
          </p:cNvPr>
          <p:cNvGraphicFramePr>
            <a:graphicFrameLocks noGrp="1"/>
          </p:cNvGraphicFramePr>
          <p:nvPr/>
        </p:nvGraphicFramePr>
        <p:xfrm>
          <a:off x="287338" y="1809750"/>
          <a:ext cx="11634788" cy="43783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8121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21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85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721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59276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76642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Proprietorship</a:t>
                      </a:r>
                      <a:endParaRPr lang="en-US" sz="2800" b="1" i="0" u="none" strike="noStrike" dirty="0">
                        <a:solidFill>
                          <a:schemeClr val="bg1"/>
                        </a:solidFill>
                        <a:effectLst/>
                        <a:latin typeface="Liberation Sans" panose="020B0604020202020204"/>
                      </a:endParaRPr>
                    </a:p>
                  </a:txBody>
                  <a:tcPr marL="4233" marR="4233" marT="91459" marB="9145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33" marR="4233" marT="91459" marB="91459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Partnership</a:t>
                      </a:r>
                      <a:endParaRPr lang="en-US" sz="2800" b="1" i="0" u="none" strike="noStrike" dirty="0">
                        <a:solidFill>
                          <a:schemeClr val="bg1"/>
                        </a:solidFill>
                        <a:effectLst/>
                        <a:latin typeface="Liberation Sans" panose="020B0604020202020204"/>
                      </a:endParaRPr>
                    </a:p>
                  </a:txBody>
                  <a:tcPr marL="4233" marR="4233" marT="91459" marB="91459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en-US" sz="2800" b="1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33" marR="4233" marT="91459" marB="91459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Corporation</a:t>
                      </a:r>
                      <a:endParaRPr lang="en-US" sz="2800" b="1" i="0" u="none" strike="noStrike" dirty="0">
                        <a:solidFill>
                          <a:schemeClr val="bg1"/>
                        </a:solidFill>
                        <a:effectLst/>
                        <a:latin typeface="Liberation Sans" panose="020B0604020202020204"/>
                      </a:endParaRPr>
                    </a:p>
                  </a:txBody>
                  <a:tcPr marL="4233" marR="4233" marT="91459" marB="91459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01683">
                <a:tc>
                  <a:txBody>
                    <a:bodyPr/>
                    <a:lstStyle/>
                    <a:p>
                      <a:pPr marL="0" indent="0" algn="l" rtl="1" fontAlgn="t">
                        <a:spcBef>
                          <a:spcPts val="900"/>
                        </a:spcBef>
                        <a:buClr>
                          <a:srgbClr val="99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en-US" sz="2200" b="1" u="none" strike="noStrike" dirty="0">
                          <a:effectLst/>
                        </a:rPr>
                        <a:t>Owned by </a:t>
                      </a:r>
                      <a:r>
                        <a:rPr lang="en-US" sz="22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one person</a:t>
                      </a:r>
                    </a:p>
                    <a:p>
                      <a:pPr marL="0" indent="0" algn="l" fontAlgn="t">
                        <a:spcBef>
                          <a:spcPts val="900"/>
                        </a:spcBef>
                        <a:buClr>
                          <a:srgbClr val="990000"/>
                        </a:buClr>
                        <a:buFont typeface="Arial" panose="020B0604020202020204" pitchFamily="34" charset="0"/>
                        <a:buNone/>
                      </a:pPr>
                      <a:r>
                        <a:rPr lang="en-US" sz="2200" b="1" u="none" strike="noStrike" dirty="0">
                          <a:effectLst/>
                        </a:rPr>
                        <a:t>Owner is often manager/operator</a:t>
                      </a:r>
                    </a:p>
                    <a:p>
                      <a:pPr marL="342900" indent="-342900" algn="l" fontAlgn="t">
                        <a:spcBef>
                          <a:spcPts val="900"/>
                        </a:spcBef>
                        <a:buClr>
                          <a:srgbClr val="99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u="none" strike="noStrike" dirty="0">
                          <a:effectLst/>
                        </a:rPr>
                        <a:t>Owner receives any profits, suffers any losses, </a:t>
                      </a:r>
                      <a:r>
                        <a:rPr lang="en-US" sz="22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and is personally liable for</a:t>
                      </a:r>
                      <a:r>
                        <a:rPr lang="en-US" sz="2200" b="1" u="none" strike="noStrike" baseline="0" dirty="0">
                          <a:solidFill>
                            <a:srgbClr val="C00000"/>
                          </a:solidFill>
                          <a:effectLst/>
                        </a:rPr>
                        <a:t> </a:t>
                      </a:r>
                      <a:r>
                        <a:rPr lang="en-US" sz="22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all debts</a:t>
                      </a:r>
                      <a:endParaRPr lang="en-US" sz="2200" b="1" i="0" u="none" strike="noStrike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33" marR="4233" marT="137188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900"/>
                        </a:spcBef>
                      </a:pPr>
                      <a:endParaRPr lang="en-US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33" marR="4233" marT="137188" marB="0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l" defTabSz="914400" rtl="0" eaLnBrk="1" fontAlgn="t" latinLnBrk="0" hangingPunct="1">
                        <a:spcBef>
                          <a:spcPts val="900"/>
                        </a:spcBef>
                        <a:buClr>
                          <a:srgbClr val="990000"/>
                        </a:buClr>
                        <a:buSzPct val="100000"/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Owned by </a:t>
                      </a:r>
                      <a:r>
                        <a:rPr lang="en-US" sz="2200" b="1" u="none" strike="noStrike" kern="12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two or more persons</a:t>
                      </a:r>
                    </a:p>
                    <a:p>
                      <a:pPr marL="342900" indent="-342900" algn="l" defTabSz="914400" rtl="0" eaLnBrk="1" fontAlgn="t" latinLnBrk="0" hangingPunct="1">
                        <a:spcBef>
                          <a:spcPts val="900"/>
                        </a:spcBef>
                        <a:buClr>
                          <a:srgbClr val="990000"/>
                        </a:buClr>
                        <a:buSzPct val="100000"/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Often retail and service-type businesses</a:t>
                      </a:r>
                    </a:p>
                    <a:p>
                      <a:pPr marL="342900" indent="-342900" algn="l" defTabSz="914400" rtl="0" eaLnBrk="1" fontAlgn="t" latinLnBrk="0" hangingPunct="1">
                        <a:spcBef>
                          <a:spcPts val="900"/>
                        </a:spcBef>
                        <a:buClr>
                          <a:srgbClr val="990000"/>
                        </a:buClr>
                        <a:buSzPct val="100000"/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Generally </a:t>
                      </a:r>
                      <a:r>
                        <a:rPr lang="en-US" sz="2200" b="1" u="none" strike="noStrike" kern="12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unlimited personal liability</a:t>
                      </a:r>
                    </a:p>
                  </a:txBody>
                  <a:tcPr marL="4233" marR="4233" marT="137188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900"/>
                        </a:spcBef>
                      </a:pPr>
                      <a:endParaRPr lang="en-US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233" marR="4233" marT="137188" marB="0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l" defTabSz="914400" rtl="0" eaLnBrk="1" fontAlgn="t" latinLnBrk="0" hangingPunct="1">
                        <a:spcBef>
                          <a:spcPts val="900"/>
                        </a:spcBef>
                        <a:buClr>
                          <a:srgbClr val="990000"/>
                        </a:buClr>
                        <a:buSzPct val="100000"/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Owned by </a:t>
                      </a:r>
                      <a:r>
                        <a:rPr lang="en-US" sz="2200" b="1" u="none" strike="noStrike" kern="12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shareholders</a:t>
                      </a:r>
                    </a:p>
                    <a:p>
                      <a:pPr marL="342900" indent="-342900" algn="l" defTabSz="914400" rtl="0" eaLnBrk="1" fontAlgn="t" latinLnBrk="0" hangingPunct="1">
                        <a:spcBef>
                          <a:spcPts val="900"/>
                        </a:spcBef>
                        <a:buClr>
                          <a:srgbClr val="990000"/>
                        </a:buClr>
                        <a:buSzPct val="100000"/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Separate legal entity organized under state corporation law</a:t>
                      </a:r>
                    </a:p>
                    <a:p>
                      <a:pPr marL="342900" indent="-342900" algn="l" defTabSz="914400" rtl="0" eaLnBrk="1" fontAlgn="t" latinLnBrk="0" hangingPunct="1">
                        <a:spcBef>
                          <a:spcPts val="900"/>
                        </a:spcBef>
                        <a:buClr>
                          <a:srgbClr val="990000"/>
                        </a:buClr>
                        <a:buSzPct val="100000"/>
                        <a:buFont typeface="Arial" panose="020B0604020202020204" pitchFamily="34" charset="0"/>
                        <a:buChar char="•"/>
                      </a:pPr>
                      <a:r>
                        <a:rPr lang="en-US" sz="2200" b="1" u="none" strike="noStrike" kern="1200" dirty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Limited liability</a:t>
                      </a:r>
                      <a:br>
                        <a:rPr lang="en-US" sz="22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2200" b="1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233" marR="4233" marT="137188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02E12E37-4552-C4EF-FE62-FEC2EA9F8F94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D9630CE1-FD5D-9865-CBEF-85DA512C54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>
            <a:extLst>
              <a:ext uri="{FF2B5EF4-FFF2-40B4-BE49-F238E27FC236}">
                <a16:creationId xmlns:a16="http://schemas.microsoft.com/office/drawing/2014/main" id="{ADDCE792-F3E1-D9D8-12AF-E7897B41EE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82700" y="936625"/>
            <a:ext cx="9601200" cy="612775"/>
          </a:xfrm>
          <a:prstGeom prst="rect">
            <a:avLst/>
          </a:prstGeom>
          <a:noFill/>
          <a:ln>
            <a:noFill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en-US" sz="34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rPr>
              <a:t>QUESTIONS ASKED BY </a:t>
            </a:r>
            <a:r>
              <a:rPr lang="en-GB" altLang="en-US" sz="3400" b="1" dirty="0">
                <a:solidFill>
                  <a:srgbClr val="C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rPr>
              <a:t>INTERNAL</a:t>
            </a:r>
            <a:r>
              <a:rPr lang="en-GB" altLang="en-US" sz="34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rPr>
              <a:t> USERS</a:t>
            </a:r>
            <a:endParaRPr lang="en-GB" altLang="en-US" sz="2800" b="1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</a:endParaRPr>
          </a:p>
        </p:txBody>
      </p:sp>
      <p:grpSp>
        <p:nvGrpSpPr>
          <p:cNvPr id="4" name="Group 39">
            <a:extLst>
              <a:ext uri="{FF2B5EF4-FFF2-40B4-BE49-F238E27FC236}">
                <a16:creationId xmlns:a16="http://schemas.microsoft.com/office/drawing/2014/main" id="{BE100FE2-DD6B-D27F-5D0B-EBC09436DFCD}"/>
              </a:ext>
            </a:extLst>
          </p:cNvPr>
          <p:cNvGrpSpPr>
            <a:grpSpLocks/>
          </p:cNvGrpSpPr>
          <p:nvPr/>
        </p:nvGrpSpPr>
        <p:grpSpPr bwMode="auto">
          <a:xfrm>
            <a:off x="584200" y="1858963"/>
            <a:ext cx="4410075" cy="2227262"/>
            <a:chOff x="45" y="1111"/>
            <a:chExt cx="2778" cy="1743"/>
          </a:xfrm>
        </p:grpSpPr>
        <p:grpSp>
          <p:nvGrpSpPr>
            <p:cNvPr id="29712" name="Group 33">
              <a:extLst>
                <a:ext uri="{FF2B5EF4-FFF2-40B4-BE49-F238E27FC236}">
                  <a16:creationId xmlns:a16="http://schemas.microsoft.com/office/drawing/2014/main" id="{DEF40370-6EE4-3744-37C3-12D968BC310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20" y="1111"/>
              <a:ext cx="808" cy="1241"/>
              <a:chOff x="920" y="1111"/>
              <a:chExt cx="1023" cy="1492"/>
            </a:xfrm>
          </p:grpSpPr>
          <p:sp>
            <p:nvSpPr>
              <p:cNvPr id="29714" name="Freeform 10">
                <a:extLst>
                  <a:ext uri="{FF2B5EF4-FFF2-40B4-BE49-F238E27FC236}">
                    <a16:creationId xmlns:a16="http://schemas.microsoft.com/office/drawing/2014/main" id="{34626919-8E79-7284-DF1E-3DC38E7A60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70" y="1269"/>
                <a:ext cx="316" cy="371"/>
              </a:xfrm>
              <a:custGeom>
                <a:avLst/>
                <a:gdLst>
                  <a:gd name="T0" fmla="*/ 231 w 316"/>
                  <a:gd name="T1" fmla="*/ 8 h 371"/>
                  <a:gd name="T2" fmla="*/ 217 w 316"/>
                  <a:gd name="T3" fmla="*/ 59 h 371"/>
                  <a:gd name="T4" fmla="*/ 113 w 316"/>
                  <a:gd name="T5" fmla="*/ 59 h 371"/>
                  <a:gd name="T6" fmla="*/ 38 w 316"/>
                  <a:gd name="T7" fmla="*/ 76 h 371"/>
                  <a:gd name="T8" fmla="*/ 11 w 316"/>
                  <a:gd name="T9" fmla="*/ 97 h 371"/>
                  <a:gd name="T10" fmla="*/ 0 w 316"/>
                  <a:gd name="T11" fmla="*/ 129 h 371"/>
                  <a:gd name="T12" fmla="*/ 15 w 316"/>
                  <a:gd name="T13" fmla="*/ 173 h 371"/>
                  <a:gd name="T14" fmla="*/ 0 w 316"/>
                  <a:gd name="T15" fmla="*/ 199 h 371"/>
                  <a:gd name="T16" fmla="*/ 19 w 316"/>
                  <a:gd name="T17" fmla="*/ 315 h 371"/>
                  <a:gd name="T18" fmla="*/ 25 w 316"/>
                  <a:gd name="T19" fmla="*/ 332 h 371"/>
                  <a:gd name="T20" fmla="*/ 21 w 316"/>
                  <a:gd name="T21" fmla="*/ 351 h 371"/>
                  <a:gd name="T22" fmla="*/ 28 w 316"/>
                  <a:gd name="T23" fmla="*/ 370 h 371"/>
                  <a:gd name="T24" fmla="*/ 77 w 316"/>
                  <a:gd name="T25" fmla="*/ 356 h 371"/>
                  <a:gd name="T26" fmla="*/ 131 w 316"/>
                  <a:gd name="T27" fmla="*/ 310 h 371"/>
                  <a:gd name="T28" fmla="*/ 250 w 316"/>
                  <a:gd name="T29" fmla="*/ 325 h 371"/>
                  <a:gd name="T30" fmla="*/ 275 w 316"/>
                  <a:gd name="T31" fmla="*/ 302 h 371"/>
                  <a:gd name="T32" fmla="*/ 267 w 316"/>
                  <a:gd name="T33" fmla="*/ 258 h 371"/>
                  <a:gd name="T34" fmla="*/ 275 w 316"/>
                  <a:gd name="T35" fmla="*/ 237 h 371"/>
                  <a:gd name="T36" fmla="*/ 275 w 316"/>
                  <a:gd name="T37" fmla="*/ 222 h 371"/>
                  <a:gd name="T38" fmla="*/ 261 w 316"/>
                  <a:gd name="T39" fmla="*/ 199 h 371"/>
                  <a:gd name="T40" fmla="*/ 267 w 316"/>
                  <a:gd name="T41" fmla="*/ 166 h 371"/>
                  <a:gd name="T42" fmla="*/ 258 w 316"/>
                  <a:gd name="T43" fmla="*/ 137 h 371"/>
                  <a:gd name="T44" fmla="*/ 291 w 316"/>
                  <a:gd name="T45" fmla="*/ 139 h 371"/>
                  <a:gd name="T46" fmla="*/ 315 w 316"/>
                  <a:gd name="T47" fmla="*/ 125 h 371"/>
                  <a:gd name="T48" fmla="*/ 296 w 316"/>
                  <a:gd name="T49" fmla="*/ 71 h 371"/>
                  <a:gd name="T50" fmla="*/ 304 w 316"/>
                  <a:gd name="T51" fmla="*/ 41 h 371"/>
                  <a:gd name="T52" fmla="*/ 291 w 316"/>
                  <a:gd name="T53" fmla="*/ 22 h 371"/>
                  <a:gd name="T54" fmla="*/ 258 w 316"/>
                  <a:gd name="T55" fmla="*/ 0 h 371"/>
                  <a:gd name="T56" fmla="*/ 231 w 316"/>
                  <a:gd name="T57" fmla="*/ 8 h 371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</a:gdLst>
                <a:ahLst/>
                <a:cxnLst>
                  <a:cxn ang="T58">
                    <a:pos x="T0" y="T1"/>
                  </a:cxn>
                  <a:cxn ang="T59">
                    <a:pos x="T2" y="T3"/>
                  </a:cxn>
                  <a:cxn ang="T60">
                    <a:pos x="T4" y="T5"/>
                  </a:cxn>
                  <a:cxn ang="T61">
                    <a:pos x="T6" y="T7"/>
                  </a:cxn>
                  <a:cxn ang="T62">
                    <a:pos x="T8" y="T9"/>
                  </a:cxn>
                  <a:cxn ang="T63">
                    <a:pos x="T10" y="T11"/>
                  </a:cxn>
                  <a:cxn ang="T64">
                    <a:pos x="T12" y="T13"/>
                  </a:cxn>
                  <a:cxn ang="T65">
                    <a:pos x="T14" y="T15"/>
                  </a:cxn>
                  <a:cxn ang="T66">
                    <a:pos x="T16" y="T17"/>
                  </a:cxn>
                  <a:cxn ang="T67">
                    <a:pos x="T18" y="T19"/>
                  </a:cxn>
                  <a:cxn ang="T68">
                    <a:pos x="T20" y="T21"/>
                  </a:cxn>
                  <a:cxn ang="T69">
                    <a:pos x="T22" y="T23"/>
                  </a:cxn>
                  <a:cxn ang="T70">
                    <a:pos x="T24" y="T25"/>
                  </a:cxn>
                  <a:cxn ang="T71">
                    <a:pos x="T26" y="T27"/>
                  </a:cxn>
                  <a:cxn ang="T72">
                    <a:pos x="T28" y="T29"/>
                  </a:cxn>
                  <a:cxn ang="T73">
                    <a:pos x="T30" y="T31"/>
                  </a:cxn>
                  <a:cxn ang="T74">
                    <a:pos x="T32" y="T33"/>
                  </a:cxn>
                  <a:cxn ang="T75">
                    <a:pos x="T34" y="T35"/>
                  </a:cxn>
                  <a:cxn ang="T76">
                    <a:pos x="T36" y="T37"/>
                  </a:cxn>
                  <a:cxn ang="T77">
                    <a:pos x="T38" y="T39"/>
                  </a:cxn>
                  <a:cxn ang="T78">
                    <a:pos x="T40" y="T41"/>
                  </a:cxn>
                  <a:cxn ang="T79">
                    <a:pos x="T42" y="T43"/>
                  </a:cxn>
                  <a:cxn ang="T80">
                    <a:pos x="T44" y="T45"/>
                  </a:cxn>
                  <a:cxn ang="T81">
                    <a:pos x="T46" y="T47"/>
                  </a:cxn>
                  <a:cxn ang="T82">
                    <a:pos x="T48" y="T49"/>
                  </a:cxn>
                  <a:cxn ang="T83">
                    <a:pos x="T50" y="T51"/>
                  </a:cxn>
                  <a:cxn ang="T84">
                    <a:pos x="T52" y="T53"/>
                  </a:cxn>
                  <a:cxn ang="T85">
                    <a:pos x="T54" y="T55"/>
                  </a:cxn>
                  <a:cxn ang="T86">
                    <a:pos x="T56" y="T57"/>
                  </a:cxn>
                </a:cxnLst>
                <a:rect l="0" t="0" r="r" b="b"/>
                <a:pathLst>
                  <a:path w="316" h="371">
                    <a:moveTo>
                      <a:pt x="231" y="8"/>
                    </a:moveTo>
                    <a:lnTo>
                      <a:pt x="217" y="59"/>
                    </a:lnTo>
                    <a:lnTo>
                      <a:pt x="113" y="59"/>
                    </a:lnTo>
                    <a:lnTo>
                      <a:pt x="38" y="76"/>
                    </a:lnTo>
                    <a:lnTo>
                      <a:pt x="11" y="97"/>
                    </a:lnTo>
                    <a:lnTo>
                      <a:pt x="0" y="129"/>
                    </a:lnTo>
                    <a:lnTo>
                      <a:pt x="15" y="173"/>
                    </a:lnTo>
                    <a:lnTo>
                      <a:pt x="0" y="199"/>
                    </a:lnTo>
                    <a:lnTo>
                      <a:pt x="19" y="315"/>
                    </a:lnTo>
                    <a:lnTo>
                      <a:pt x="25" y="332"/>
                    </a:lnTo>
                    <a:lnTo>
                      <a:pt x="21" y="351"/>
                    </a:lnTo>
                    <a:lnTo>
                      <a:pt x="28" y="370"/>
                    </a:lnTo>
                    <a:lnTo>
                      <a:pt x="77" y="356"/>
                    </a:lnTo>
                    <a:lnTo>
                      <a:pt x="131" y="310"/>
                    </a:lnTo>
                    <a:lnTo>
                      <a:pt x="250" y="325"/>
                    </a:lnTo>
                    <a:lnTo>
                      <a:pt x="275" y="302"/>
                    </a:lnTo>
                    <a:lnTo>
                      <a:pt x="267" y="258"/>
                    </a:lnTo>
                    <a:lnTo>
                      <a:pt x="275" y="237"/>
                    </a:lnTo>
                    <a:lnTo>
                      <a:pt x="275" y="222"/>
                    </a:lnTo>
                    <a:lnTo>
                      <a:pt x="261" y="199"/>
                    </a:lnTo>
                    <a:lnTo>
                      <a:pt x="267" y="166"/>
                    </a:lnTo>
                    <a:lnTo>
                      <a:pt x="258" y="137"/>
                    </a:lnTo>
                    <a:lnTo>
                      <a:pt x="291" y="139"/>
                    </a:lnTo>
                    <a:lnTo>
                      <a:pt x="315" y="125"/>
                    </a:lnTo>
                    <a:lnTo>
                      <a:pt x="296" y="71"/>
                    </a:lnTo>
                    <a:lnTo>
                      <a:pt x="304" y="41"/>
                    </a:lnTo>
                    <a:lnTo>
                      <a:pt x="291" y="22"/>
                    </a:lnTo>
                    <a:lnTo>
                      <a:pt x="258" y="0"/>
                    </a:lnTo>
                    <a:lnTo>
                      <a:pt x="231" y="8"/>
                    </a:lnTo>
                  </a:path>
                </a:pathLst>
              </a:custGeom>
              <a:solidFill>
                <a:srgbClr val="C7695C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15" name="Freeform 11">
                <a:extLst>
                  <a:ext uri="{FF2B5EF4-FFF2-40B4-BE49-F238E27FC236}">
                    <a16:creationId xmlns:a16="http://schemas.microsoft.com/office/drawing/2014/main" id="{99B7BA23-3D46-C967-4A3F-A840C4CC5F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03" y="2001"/>
                <a:ext cx="840" cy="591"/>
              </a:xfrm>
              <a:custGeom>
                <a:avLst/>
                <a:gdLst>
                  <a:gd name="T0" fmla="*/ 839 w 840"/>
                  <a:gd name="T1" fmla="*/ 375 h 591"/>
                  <a:gd name="T2" fmla="*/ 839 w 840"/>
                  <a:gd name="T3" fmla="*/ 0 h 591"/>
                  <a:gd name="T4" fmla="*/ 681 w 840"/>
                  <a:gd name="T5" fmla="*/ 337 h 591"/>
                  <a:gd name="T6" fmla="*/ 666 w 840"/>
                  <a:gd name="T7" fmla="*/ 337 h 591"/>
                  <a:gd name="T8" fmla="*/ 629 w 840"/>
                  <a:gd name="T9" fmla="*/ 314 h 591"/>
                  <a:gd name="T10" fmla="*/ 507 w 840"/>
                  <a:gd name="T11" fmla="*/ 271 h 591"/>
                  <a:gd name="T12" fmla="*/ 468 w 840"/>
                  <a:gd name="T13" fmla="*/ 258 h 591"/>
                  <a:gd name="T14" fmla="*/ 457 w 840"/>
                  <a:gd name="T15" fmla="*/ 258 h 591"/>
                  <a:gd name="T16" fmla="*/ 434 w 840"/>
                  <a:gd name="T17" fmla="*/ 281 h 591"/>
                  <a:gd name="T18" fmla="*/ 434 w 840"/>
                  <a:gd name="T19" fmla="*/ 310 h 591"/>
                  <a:gd name="T20" fmla="*/ 457 w 840"/>
                  <a:gd name="T21" fmla="*/ 342 h 591"/>
                  <a:gd name="T22" fmla="*/ 496 w 840"/>
                  <a:gd name="T23" fmla="*/ 375 h 591"/>
                  <a:gd name="T24" fmla="*/ 526 w 840"/>
                  <a:gd name="T25" fmla="*/ 389 h 591"/>
                  <a:gd name="T26" fmla="*/ 519 w 840"/>
                  <a:gd name="T27" fmla="*/ 435 h 591"/>
                  <a:gd name="T28" fmla="*/ 485 w 840"/>
                  <a:gd name="T29" fmla="*/ 460 h 591"/>
                  <a:gd name="T30" fmla="*/ 397 w 840"/>
                  <a:gd name="T31" fmla="*/ 478 h 591"/>
                  <a:gd name="T32" fmla="*/ 265 w 840"/>
                  <a:gd name="T33" fmla="*/ 416 h 591"/>
                  <a:gd name="T34" fmla="*/ 232 w 840"/>
                  <a:gd name="T35" fmla="*/ 375 h 591"/>
                  <a:gd name="T36" fmla="*/ 184 w 840"/>
                  <a:gd name="T37" fmla="*/ 356 h 591"/>
                  <a:gd name="T38" fmla="*/ 155 w 840"/>
                  <a:gd name="T39" fmla="*/ 356 h 591"/>
                  <a:gd name="T40" fmla="*/ 126 w 840"/>
                  <a:gd name="T41" fmla="*/ 375 h 591"/>
                  <a:gd name="T42" fmla="*/ 169 w 840"/>
                  <a:gd name="T43" fmla="*/ 416 h 591"/>
                  <a:gd name="T44" fmla="*/ 184 w 840"/>
                  <a:gd name="T45" fmla="*/ 444 h 591"/>
                  <a:gd name="T46" fmla="*/ 0 w 840"/>
                  <a:gd name="T47" fmla="*/ 444 h 591"/>
                  <a:gd name="T48" fmla="*/ 36 w 840"/>
                  <a:gd name="T49" fmla="*/ 499 h 591"/>
                  <a:gd name="T50" fmla="*/ 70 w 840"/>
                  <a:gd name="T51" fmla="*/ 531 h 591"/>
                  <a:gd name="T52" fmla="*/ 155 w 840"/>
                  <a:gd name="T53" fmla="*/ 576 h 591"/>
                  <a:gd name="T54" fmla="*/ 265 w 840"/>
                  <a:gd name="T55" fmla="*/ 576 h 591"/>
                  <a:gd name="T56" fmla="*/ 349 w 840"/>
                  <a:gd name="T57" fmla="*/ 590 h 591"/>
                  <a:gd name="T58" fmla="*/ 461 w 840"/>
                  <a:gd name="T59" fmla="*/ 567 h 591"/>
                  <a:gd name="T60" fmla="*/ 666 w 840"/>
                  <a:gd name="T61" fmla="*/ 510 h 591"/>
                  <a:gd name="T62" fmla="*/ 839 w 840"/>
                  <a:gd name="T63" fmla="*/ 375 h 591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840" h="591">
                    <a:moveTo>
                      <a:pt x="839" y="375"/>
                    </a:moveTo>
                    <a:lnTo>
                      <a:pt x="839" y="0"/>
                    </a:lnTo>
                    <a:lnTo>
                      <a:pt x="681" y="337"/>
                    </a:lnTo>
                    <a:lnTo>
                      <a:pt x="666" y="337"/>
                    </a:lnTo>
                    <a:lnTo>
                      <a:pt x="629" y="314"/>
                    </a:lnTo>
                    <a:lnTo>
                      <a:pt x="507" y="271"/>
                    </a:lnTo>
                    <a:lnTo>
                      <a:pt x="468" y="258"/>
                    </a:lnTo>
                    <a:lnTo>
                      <a:pt x="457" y="258"/>
                    </a:lnTo>
                    <a:lnTo>
                      <a:pt x="434" y="281"/>
                    </a:lnTo>
                    <a:lnTo>
                      <a:pt x="434" y="310"/>
                    </a:lnTo>
                    <a:lnTo>
                      <a:pt x="457" y="342"/>
                    </a:lnTo>
                    <a:lnTo>
                      <a:pt x="496" y="375"/>
                    </a:lnTo>
                    <a:lnTo>
                      <a:pt x="526" y="389"/>
                    </a:lnTo>
                    <a:lnTo>
                      <a:pt x="519" y="435"/>
                    </a:lnTo>
                    <a:lnTo>
                      <a:pt x="485" y="460"/>
                    </a:lnTo>
                    <a:lnTo>
                      <a:pt x="397" y="478"/>
                    </a:lnTo>
                    <a:lnTo>
                      <a:pt x="265" y="416"/>
                    </a:lnTo>
                    <a:lnTo>
                      <a:pt x="232" y="375"/>
                    </a:lnTo>
                    <a:lnTo>
                      <a:pt x="184" y="356"/>
                    </a:lnTo>
                    <a:lnTo>
                      <a:pt x="155" y="356"/>
                    </a:lnTo>
                    <a:lnTo>
                      <a:pt x="126" y="375"/>
                    </a:lnTo>
                    <a:lnTo>
                      <a:pt x="169" y="416"/>
                    </a:lnTo>
                    <a:lnTo>
                      <a:pt x="184" y="444"/>
                    </a:lnTo>
                    <a:lnTo>
                      <a:pt x="0" y="444"/>
                    </a:lnTo>
                    <a:lnTo>
                      <a:pt x="36" y="499"/>
                    </a:lnTo>
                    <a:lnTo>
                      <a:pt x="70" y="531"/>
                    </a:lnTo>
                    <a:lnTo>
                      <a:pt x="155" y="576"/>
                    </a:lnTo>
                    <a:lnTo>
                      <a:pt x="265" y="576"/>
                    </a:lnTo>
                    <a:lnTo>
                      <a:pt x="349" y="590"/>
                    </a:lnTo>
                    <a:lnTo>
                      <a:pt x="461" y="567"/>
                    </a:lnTo>
                    <a:lnTo>
                      <a:pt x="666" y="510"/>
                    </a:lnTo>
                    <a:lnTo>
                      <a:pt x="839" y="375"/>
                    </a:lnTo>
                  </a:path>
                </a:pathLst>
              </a:custGeom>
              <a:solidFill>
                <a:srgbClr val="C7695C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16" name="Freeform 12">
                <a:extLst>
                  <a:ext uri="{FF2B5EF4-FFF2-40B4-BE49-F238E27FC236}">
                    <a16:creationId xmlns:a16="http://schemas.microsoft.com/office/drawing/2014/main" id="{2B136DC9-F34E-A8AC-7E63-31EAE7FC58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74" y="1111"/>
                <a:ext cx="248" cy="214"/>
              </a:xfrm>
              <a:custGeom>
                <a:avLst/>
                <a:gdLst>
                  <a:gd name="T0" fmla="*/ 0 w 248"/>
                  <a:gd name="T1" fmla="*/ 55 h 214"/>
                  <a:gd name="T2" fmla="*/ 0 w 248"/>
                  <a:gd name="T3" fmla="*/ 64 h 214"/>
                  <a:gd name="T4" fmla="*/ 50 w 248"/>
                  <a:gd name="T5" fmla="*/ 165 h 214"/>
                  <a:gd name="T6" fmla="*/ 80 w 248"/>
                  <a:gd name="T7" fmla="*/ 213 h 214"/>
                  <a:gd name="T8" fmla="*/ 140 w 248"/>
                  <a:gd name="T9" fmla="*/ 208 h 214"/>
                  <a:gd name="T10" fmla="*/ 187 w 248"/>
                  <a:gd name="T11" fmla="*/ 210 h 214"/>
                  <a:gd name="T12" fmla="*/ 212 w 248"/>
                  <a:gd name="T13" fmla="*/ 210 h 214"/>
                  <a:gd name="T14" fmla="*/ 223 w 248"/>
                  <a:gd name="T15" fmla="*/ 160 h 214"/>
                  <a:gd name="T16" fmla="*/ 247 w 248"/>
                  <a:gd name="T17" fmla="*/ 110 h 214"/>
                  <a:gd name="T18" fmla="*/ 244 w 248"/>
                  <a:gd name="T19" fmla="*/ 95 h 214"/>
                  <a:gd name="T20" fmla="*/ 172 w 248"/>
                  <a:gd name="T21" fmla="*/ 68 h 214"/>
                  <a:gd name="T22" fmla="*/ 144 w 248"/>
                  <a:gd name="T23" fmla="*/ 10 h 214"/>
                  <a:gd name="T24" fmla="*/ 137 w 248"/>
                  <a:gd name="T25" fmla="*/ 0 h 214"/>
                  <a:gd name="T26" fmla="*/ 118 w 248"/>
                  <a:gd name="T27" fmla="*/ 0 h 214"/>
                  <a:gd name="T28" fmla="*/ 62 w 248"/>
                  <a:gd name="T29" fmla="*/ 41 h 214"/>
                  <a:gd name="T30" fmla="*/ 0 w 248"/>
                  <a:gd name="T31" fmla="*/ 55 h 2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248" h="214">
                    <a:moveTo>
                      <a:pt x="0" y="55"/>
                    </a:moveTo>
                    <a:lnTo>
                      <a:pt x="0" y="64"/>
                    </a:lnTo>
                    <a:lnTo>
                      <a:pt x="50" y="165"/>
                    </a:lnTo>
                    <a:lnTo>
                      <a:pt x="80" y="213"/>
                    </a:lnTo>
                    <a:lnTo>
                      <a:pt x="140" y="208"/>
                    </a:lnTo>
                    <a:lnTo>
                      <a:pt x="187" y="210"/>
                    </a:lnTo>
                    <a:lnTo>
                      <a:pt x="212" y="210"/>
                    </a:lnTo>
                    <a:lnTo>
                      <a:pt x="223" y="160"/>
                    </a:lnTo>
                    <a:lnTo>
                      <a:pt x="247" y="110"/>
                    </a:lnTo>
                    <a:lnTo>
                      <a:pt x="244" y="95"/>
                    </a:lnTo>
                    <a:lnTo>
                      <a:pt x="172" y="68"/>
                    </a:lnTo>
                    <a:lnTo>
                      <a:pt x="144" y="10"/>
                    </a:lnTo>
                    <a:lnTo>
                      <a:pt x="137" y="0"/>
                    </a:lnTo>
                    <a:lnTo>
                      <a:pt x="118" y="0"/>
                    </a:lnTo>
                    <a:lnTo>
                      <a:pt x="62" y="41"/>
                    </a:lnTo>
                    <a:lnTo>
                      <a:pt x="0" y="55"/>
                    </a:lnTo>
                  </a:path>
                </a:pathLst>
              </a:custGeom>
              <a:solidFill>
                <a:srgbClr val="FFF7E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17" name="Freeform 13">
                <a:extLst>
                  <a:ext uri="{FF2B5EF4-FFF2-40B4-BE49-F238E27FC236}">
                    <a16:creationId xmlns:a16="http://schemas.microsoft.com/office/drawing/2014/main" id="{FE417F82-8F6A-29A5-EAE1-692D0F35804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2" y="1578"/>
                <a:ext cx="849" cy="896"/>
              </a:xfrm>
              <a:custGeom>
                <a:avLst/>
                <a:gdLst>
                  <a:gd name="T0" fmla="*/ 4 w 849"/>
                  <a:gd name="T1" fmla="*/ 895 h 896"/>
                  <a:gd name="T2" fmla="*/ 0 w 849"/>
                  <a:gd name="T3" fmla="*/ 848 h 896"/>
                  <a:gd name="T4" fmla="*/ 55 w 849"/>
                  <a:gd name="T5" fmla="*/ 734 h 896"/>
                  <a:gd name="T6" fmla="*/ 66 w 849"/>
                  <a:gd name="T7" fmla="*/ 664 h 896"/>
                  <a:gd name="T8" fmla="*/ 76 w 849"/>
                  <a:gd name="T9" fmla="*/ 640 h 896"/>
                  <a:gd name="T10" fmla="*/ 69 w 849"/>
                  <a:gd name="T11" fmla="*/ 588 h 896"/>
                  <a:gd name="T12" fmla="*/ 72 w 849"/>
                  <a:gd name="T13" fmla="*/ 532 h 896"/>
                  <a:gd name="T14" fmla="*/ 110 w 849"/>
                  <a:gd name="T15" fmla="*/ 418 h 896"/>
                  <a:gd name="T16" fmla="*/ 136 w 849"/>
                  <a:gd name="T17" fmla="*/ 366 h 896"/>
                  <a:gd name="T18" fmla="*/ 125 w 849"/>
                  <a:gd name="T19" fmla="*/ 338 h 896"/>
                  <a:gd name="T20" fmla="*/ 128 w 849"/>
                  <a:gd name="T21" fmla="*/ 309 h 896"/>
                  <a:gd name="T22" fmla="*/ 140 w 849"/>
                  <a:gd name="T23" fmla="*/ 278 h 896"/>
                  <a:gd name="T24" fmla="*/ 147 w 849"/>
                  <a:gd name="T25" fmla="*/ 211 h 896"/>
                  <a:gd name="T26" fmla="*/ 183 w 849"/>
                  <a:gd name="T27" fmla="*/ 141 h 896"/>
                  <a:gd name="T28" fmla="*/ 219 w 849"/>
                  <a:gd name="T29" fmla="*/ 98 h 896"/>
                  <a:gd name="T30" fmla="*/ 274 w 849"/>
                  <a:gd name="T31" fmla="*/ 70 h 896"/>
                  <a:gd name="T32" fmla="*/ 327 w 849"/>
                  <a:gd name="T33" fmla="*/ 56 h 896"/>
                  <a:gd name="T34" fmla="*/ 385 w 849"/>
                  <a:gd name="T35" fmla="*/ 8 h 896"/>
                  <a:gd name="T36" fmla="*/ 452 w 849"/>
                  <a:gd name="T37" fmla="*/ 8 h 896"/>
                  <a:gd name="T38" fmla="*/ 485 w 849"/>
                  <a:gd name="T39" fmla="*/ 23 h 896"/>
                  <a:gd name="T40" fmla="*/ 547 w 849"/>
                  <a:gd name="T41" fmla="*/ 0 h 896"/>
                  <a:gd name="T42" fmla="*/ 624 w 849"/>
                  <a:gd name="T43" fmla="*/ 0 h 896"/>
                  <a:gd name="T44" fmla="*/ 702 w 849"/>
                  <a:gd name="T45" fmla="*/ 46 h 896"/>
                  <a:gd name="T46" fmla="*/ 735 w 849"/>
                  <a:gd name="T47" fmla="*/ 79 h 896"/>
                  <a:gd name="T48" fmla="*/ 779 w 849"/>
                  <a:gd name="T49" fmla="*/ 117 h 896"/>
                  <a:gd name="T50" fmla="*/ 811 w 849"/>
                  <a:gd name="T51" fmla="*/ 173 h 896"/>
                  <a:gd name="T52" fmla="*/ 819 w 849"/>
                  <a:gd name="T53" fmla="*/ 244 h 896"/>
                  <a:gd name="T54" fmla="*/ 845 w 849"/>
                  <a:gd name="T55" fmla="*/ 319 h 896"/>
                  <a:gd name="T56" fmla="*/ 848 w 849"/>
                  <a:gd name="T57" fmla="*/ 399 h 896"/>
                  <a:gd name="T58" fmla="*/ 837 w 849"/>
                  <a:gd name="T59" fmla="*/ 540 h 896"/>
                  <a:gd name="T60" fmla="*/ 848 w 849"/>
                  <a:gd name="T61" fmla="*/ 620 h 896"/>
                  <a:gd name="T62" fmla="*/ 805 w 849"/>
                  <a:gd name="T63" fmla="*/ 706 h 896"/>
                  <a:gd name="T64" fmla="*/ 644 w 849"/>
                  <a:gd name="T65" fmla="*/ 678 h 896"/>
                  <a:gd name="T66" fmla="*/ 613 w 849"/>
                  <a:gd name="T67" fmla="*/ 692 h 896"/>
                  <a:gd name="T68" fmla="*/ 613 w 849"/>
                  <a:gd name="T69" fmla="*/ 725 h 896"/>
                  <a:gd name="T70" fmla="*/ 636 w 849"/>
                  <a:gd name="T71" fmla="*/ 767 h 896"/>
                  <a:gd name="T72" fmla="*/ 702 w 849"/>
                  <a:gd name="T73" fmla="*/ 806 h 896"/>
                  <a:gd name="T74" fmla="*/ 694 w 849"/>
                  <a:gd name="T75" fmla="*/ 856 h 896"/>
                  <a:gd name="T76" fmla="*/ 665 w 849"/>
                  <a:gd name="T77" fmla="*/ 881 h 896"/>
                  <a:gd name="T78" fmla="*/ 577 w 849"/>
                  <a:gd name="T79" fmla="*/ 895 h 896"/>
                  <a:gd name="T80" fmla="*/ 441 w 849"/>
                  <a:gd name="T81" fmla="*/ 838 h 896"/>
                  <a:gd name="T82" fmla="*/ 418 w 849"/>
                  <a:gd name="T83" fmla="*/ 800 h 896"/>
                  <a:gd name="T84" fmla="*/ 378 w 849"/>
                  <a:gd name="T85" fmla="*/ 777 h 896"/>
                  <a:gd name="T86" fmla="*/ 334 w 849"/>
                  <a:gd name="T87" fmla="*/ 777 h 896"/>
                  <a:gd name="T88" fmla="*/ 313 w 849"/>
                  <a:gd name="T89" fmla="*/ 796 h 896"/>
                  <a:gd name="T90" fmla="*/ 353 w 849"/>
                  <a:gd name="T91" fmla="*/ 848 h 896"/>
                  <a:gd name="T92" fmla="*/ 353 w 849"/>
                  <a:gd name="T93" fmla="*/ 865 h 896"/>
                  <a:gd name="T94" fmla="*/ 110 w 849"/>
                  <a:gd name="T95" fmla="*/ 871 h 896"/>
                  <a:gd name="T96" fmla="*/ 29 w 849"/>
                  <a:gd name="T97" fmla="*/ 895 h 896"/>
                  <a:gd name="T98" fmla="*/ 4 w 849"/>
                  <a:gd name="T99" fmla="*/ 895 h 89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</a:gdLst>
                <a:ahLst/>
                <a:cxnLst>
                  <a:cxn ang="T100">
                    <a:pos x="T0" y="T1"/>
                  </a:cxn>
                  <a:cxn ang="T101">
                    <a:pos x="T2" y="T3"/>
                  </a:cxn>
                  <a:cxn ang="T102">
                    <a:pos x="T4" y="T5"/>
                  </a:cxn>
                  <a:cxn ang="T103">
                    <a:pos x="T6" y="T7"/>
                  </a:cxn>
                  <a:cxn ang="T104">
                    <a:pos x="T8" y="T9"/>
                  </a:cxn>
                  <a:cxn ang="T105">
                    <a:pos x="T10" y="T11"/>
                  </a:cxn>
                  <a:cxn ang="T106">
                    <a:pos x="T12" y="T13"/>
                  </a:cxn>
                  <a:cxn ang="T107">
                    <a:pos x="T14" y="T15"/>
                  </a:cxn>
                  <a:cxn ang="T108">
                    <a:pos x="T16" y="T17"/>
                  </a:cxn>
                  <a:cxn ang="T109">
                    <a:pos x="T18" y="T19"/>
                  </a:cxn>
                  <a:cxn ang="T110">
                    <a:pos x="T20" y="T21"/>
                  </a:cxn>
                  <a:cxn ang="T111">
                    <a:pos x="T22" y="T23"/>
                  </a:cxn>
                  <a:cxn ang="T112">
                    <a:pos x="T24" y="T25"/>
                  </a:cxn>
                  <a:cxn ang="T113">
                    <a:pos x="T26" y="T27"/>
                  </a:cxn>
                  <a:cxn ang="T114">
                    <a:pos x="T28" y="T29"/>
                  </a:cxn>
                  <a:cxn ang="T115">
                    <a:pos x="T30" y="T31"/>
                  </a:cxn>
                  <a:cxn ang="T116">
                    <a:pos x="T32" y="T33"/>
                  </a:cxn>
                  <a:cxn ang="T117">
                    <a:pos x="T34" y="T35"/>
                  </a:cxn>
                  <a:cxn ang="T118">
                    <a:pos x="T36" y="T37"/>
                  </a:cxn>
                  <a:cxn ang="T119">
                    <a:pos x="T38" y="T39"/>
                  </a:cxn>
                  <a:cxn ang="T120">
                    <a:pos x="T40" y="T41"/>
                  </a:cxn>
                  <a:cxn ang="T121">
                    <a:pos x="T42" y="T43"/>
                  </a:cxn>
                  <a:cxn ang="T122">
                    <a:pos x="T44" y="T45"/>
                  </a:cxn>
                  <a:cxn ang="T123">
                    <a:pos x="T46" y="T47"/>
                  </a:cxn>
                  <a:cxn ang="T124">
                    <a:pos x="T48" y="T49"/>
                  </a:cxn>
                  <a:cxn ang="T125">
                    <a:pos x="T50" y="T51"/>
                  </a:cxn>
                  <a:cxn ang="T126">
                    <a:pos x="T52" y="T53"/>
                  </a:cxn>
                  <a:cxn ang="T127">
                    <a:pos x="T54" y="T55"/>
                  </a:cxn>
                  <a:cxn ang="T128">
                    <a:pos x="T56" y="T57"/>
                  </a:cxn>
                  <a:cxn ang="T129">
                    <a:pos x="T58" y="T59"/>
                  </a:cxn>
                  <a:cxn ang="T130">
                    <a:pos x="T60" y="T61"/>
                  </a:cxn>
                  <a:cxn ang="T131">
                    <a:pos x="T62" y="T63"/>
                  </a:cxn>
                  <a:cxn ang="T132">
                    <a:pos x="T64" y="T65"/>
                  </a:cxn>
                  <a:cxn ang="T133">
                    <a:pos x="T66" y="T67"/>
                  </a:cxn>
                  <a:cxn ang="T134">
                    <a:pos x="T68" y="T69"/>
                  </a:cxn>
                  <a:cxn ang="T135">
                    <a:pos x="T70" y="T71"/>
                  </a:cxn>
                  <a:cxn ang="T136">
                    <a:pos x="T72" y="T73"/>
                  </a:cxn>
                  <a:cxn ang="T137">
                    <a:pos x="T74" y="T75"/>
                  </a:cxn>
                  <a:cxn ang="T138">
                    <a:pos x="T76" y="T77"/>
                  </a:cxn>
                  <a:cxn ang="T139">
                    <a:pos x="T78" y="T79"/>
                  </a:cxn>
                  <a:cxn ang="T140">
                    <a:pos x="T80" y="T81"/>
                  </a:cxn>
                  <a:cxn ang="T141">
                    <a:pos x="T82" y="T83"/>
                  </a:cxn>
                  <a:cxn ang="T142">
                    <a:pos x="T84" y="T85"/>
                  </a:cxn>
                  <a:cxn ang="T143">
                    <a:pos x="T86" y="T87"/>
                  </a:cxn>
                  <a:cxn ang="T144">
                    <a:pos x="T88" y="T89"/>
                  </a:cxn>
                  <a:cxn ang="T145">
                    <a:pos x="T90" y="T91"/>
                  </a:cxn>
                  <a:cxn ang="T146">
                    <a:pos x="T92" y="T93"/>
                  </a:cxn>
                  <a:cxn ang="T147">
                    <a:pos x="T94" y="T95"/>
                  </a:cxn>
                  <a:cxn ang="T148">
                    <a:pos x="T96" y="T97"/>
                  </a:cxn>
                  <a:cxn ang="T149">
                    <a:pos x="T98" y="T99"/>
                  </a:cxn>
                </a:cxnLst>
                <a:rect l="0" t="0" r="r" b="b"/>
                <a:pathLst>
                  <a:path w="849" h="896">
                    <a:moveTo>
                      <a:pt x="4" y="895"/>
                    </a:moveTo>
                    <a:lnTo>
                      <a:pt x="0" y="848"/>
                    </a:lnTo>
                    <a:lnTo>
                      <a:pt x="55" y="734"/>
                    </a:lnTo>
                    <a:lnTo>
                      <a:pt x="66" y="664"/>
                    </a:lnTo>
                    <a:lnTo>
                      <a:pt x="76" y="640"/>
                    </a:lnTo>
                    <a:lnTo>
                      <a:pt x="69" y="588"/>
                    </a:lnTo>
                    <a:lnTo>
                      <a:pt x="72" y="532"/>
                    </a:lnTo>
                    <a:lnTo>
                      <a:pt x="110" y="418"/>
                    </a:lnTo>
                    <a:lnTo>
                      <a:pt x="136" y="366"/>
                    </a:lnTo>
                    <a:lnTo>
                      <a:pt x="125" y="338"/>
                    </a:lnTo>
                    <a:lnTo>
                      <a:pt x="128" y="309"/>
                    </a:lnTo>
                    <a:lnTo>
                      <a:pt x="140" y="278"/>
                    </a:lnTo>
                    <a:lnTo>
                      <a:pt x="147" y="211"/>
                    </a:lnTo>
                    <a:lnTo>
                      <a:pt x="183" y="141"/>
                    </a:lnTo>
                    <a:lnTo>
                      <a:pt x="219" y="98"/>
                    </a:lnTo>
                    <a:lnTo>
                      <a:pt x="274" y="70"/>
                    </a:lnTo>
                    <a:lnTo>
                      <a:pt x="327" y="56"/>
                    </a:lnTo>
                    <a:lnTo>
                      <a:pt x="385" y="8"/>
                    </a:lnTo>
                    <a:lnTo>
                      <a:pt x="452" y="8"/>
                    </a:lnTo>
                    <a:lnTo>
                      <a:pt x="485" y="23"/>
                    </a:lnTo>
                    <a:lnTo>
                      <a:pt x="547" y="0"/>
                    </a:lnTo>
                    <a:lnTo>
                      <a:pt x="624" y="0"/>
                    </a:lnTo>
                    <a:lnTo>
                      <a:pt x="702" y="46"/>
                    </a:lnTo>
                    <a:lnTo>
                      <a:pt x="735" y="79"/>
                    </a:lnTo>
                    <a:lnTo>
                      <a:pt x="779" y="117"/>
                    </a:lnTo>
                    <a:lnTo>
                      <a:pt x="811" y="173"/>
                    </a:lnTo>
                    <a:lnTo>
                      <a:pt x="819" y="244"/>
                    </a:lnTo>
                    <a:lnTo>
                      <a:pt x="845" y="319"/>
                    </a:lnTo>
                    <a:lnTo>
                      <a:pt x="848" y="399"/>
                    </a:lnTo>
                    <a:lnTo>
                      <a:pt x="837" y="540"/>
                    </a:lnTo>
                    <a:lnTo>
                      <a:pt x="848" y="620"/>
                    </a:lnTo>
                    <a:lnTo>
                      <a:pt x="805" y="706"/>
                    </a:lnTo>
                    <a:lnTo>
                      <a:pt x="644" y="678"/>
                    </a:lnTo>
                    <a:lnTo>
                      <a:pt x="613" y="692"/>
                    </a:lnTo>
                    <a:lnTo>
                      <a:pt x="613" y="725"/>
                    </a:lnTo>
                    <a:lnTo>
                      <a:pt x="636" y="767"/>
                    </a:lnTo>
                    <a:lnTo>
                      <a:pt x="702" y="806"/>
                    </a:lnTo>
                    <a:lnTo>
                      <a:pt x="694" y="856"/>
                    </a:lnTo>
                    <a:lnTo>
                      <a:pt x="665" y="881"/>
                    </a:lnTo>
                    <a:lnTo>
                      <a:pt x="577" y="895"/>
                    </a:lnTo>
                    <a:lnTo>
                      <a:pt x="441" y="838"/>
                    </a:lnTo>
                    <a:lnTo>
                      <a:pt x="418" y="800"/>
                    </a:lnTo>
                    <a:lnTo>
                      <a:pt x="378" y="777"/>
                    </a:lnTo>
                    <a:lnTo>
                      <a:pt x="334" y="777"/>
                    </a:lnTo>
                    <a:lnTo>
                      <a:pt x="313" y="796"/>
                    </a:lnTo>
                    <a:lnTo>
                      <a:pt x="353" y="848"/>
                    </a:lnTo>
                    <a:lnTo>
                      <a:pt x="353" y="865"/>
                    </a:lnTo>
                    <a:lnTo>
                      <a:pt x="110" y="871"/>
                    </a:lnTo>
                    <a:lnTo>
                      <a:pt x="29" y="895"/>
                    </a:lnTo>
                    <a:lnTo>
                      <a:pt x="4" y="895"/>
                    </a:lnTo>
                  </a:path>
                </a:pathLst>
              </a:custGeom>
              <a:solidFill>
                <a:srgbClr val="FFF7E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18" name="Freeform 14">
                <a:extLst>
                  <a:ext uri="{FF2B5EF4-FFF2-40B4-BE49-F238E27FC236}">
                    <a16:creationId xmlns:a16="http://schemas.microsoft.com/office/drawing/2014/main" id="{1391655D-5853-ECB5-F2A5-B139809726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82" y="1268"/>
                <a:ext cx="393" cy="401"/>
              </a:xfrm>
              <a:custGeom>
                <a:avLst/>
                <a:gdLst>
                  <a:gd name="T0" fmla="*/ 165 w 393"/>
                  <a:gd name="T1" fmla="*/ 76 h 401"/>
                  <a:gd name="T2" fmla="*/ 185 w 393"/>
                  <a:gd name="T3" fmla="*/ 76 h 401"/>
                  <a:gd name="T4" fmla="*/ 207 w 393"/>
                  <a:gd name="T5" fmla="*/ 125 h 401"/>
                  <a:gd name="T6" fmla="*/ 176 w 393"/>
                  <a:gd name="T7" fmla="*/ 138 h 401"/>
                  <a:gd name="T8" fmla="*/ 142 w 393"/>
                  <a:gd name="T9" fmla="*/ 129 h 401"/>
                  <a:gd name="T10" fmla="*/ 120 w 393"/>
                  <a:gd name="T11" fmla="*/ 66 h 401"/>
                  <a:gd name="T12" fmla="*/ 86 w 393"/>
                  <a:gd name="T13" fmla="*/ 58 h 401"/>
                  <a:gd name="T14" fmla="*/ 117 w 393"/>
                  <a:gd name="T15" fmla="*/ 76 h 401"/>
                  <a:gd name="T16" fmla="*/ 108 w 393"/>
                  <a:gd name="T17" fmla="*/ 112 h 401"/>
                  <a:gd name="T18" fmla="*/ 6 w 393"/>
                  <a:gd name="T19" fmla="*/ 134 h 401"/>
                  <a:gd name="T20" fmla="*/ 124 w 393"/>
                  <a:gd name="T21" fmla="*/ 132 h 401"/>
                  <a:gd name="T22" fmla="*/ 154 w 393"/>
                  <a:gd name="T23" fmla="*/ 150 h 401"/>
                  <a:gd name="T24" fmla="*/ 152 w 393"/>
                  <a:gd name="T25" fmla="*/ 180 h 401"/>
                  <a:gd name="T26" fmla="*/ 123 w 393"/>
                  <a:gd name="T27" fmla="*/ 197 h 401"/>
                  <a:gd name="T28" fmla="*/ 146 w 393"/>
                  <a:gd name="T29" fmla="*/ 202 h 401"/>
                  <a:gd name="T30" fmla="*/ 161 w 393"/>
                  <a:gd name="T31" fmla="*/ 234 h 401"/>
                  <a:gd name="T32" fmla="*/ 156 w 393"/>
                  <a:gd name="T33" fmla="*/ 256 h 401"/>
                  <a:gd name="T34" fmla="*/ 82 w 393"/>
                  <a:gd name="T35" fmla="*/ 271 h 401"/>
                  <a:gd name="T36" fmla="*/ 107 w 393"/>
                  <a:gd name="T37" fmla="*/ 271 h 401"/>
                  <a:gd name="T38" fmla="*/ 150 w 393"/>
                  <a:gd name="T39" fmla="*/ 266 h 401"/>
                  <a:gd name="T40" fmla="*/ 160 w 393"/>
                  <a:gd name="T41" fmla="*/ 285 h 401"/>
                  <a:gd name="T42" fmla="*/ 154 w 393"/>
                  <a:gd name="T43" fmla="*/ 313 h 401"/>
                  <a:gd name="T44" fmla="*/ 107 w 393"/>
                  <a:gd name="T45" fmla="*/ 345 h 401"/>
                  <a:gd name="T46" fmla="*/ 117 w 393"/>
                  <a:gd name="T47" fmla="*/ 349 h 401"/>
                  <a:gd name="T48" fmla="*/ 208 w 393"/>
                  <a:gd name="T49" fmla="*/ 310 h 401"/>
                  <a:gd name="T50" fmla="*/ 301 w 393"/>
                  <a:gd name="T51" fmla="*/ 324 h 401"/>
                  <a:gd name="T52" fmla="*/ 366 w 393"/>
                  <a:gd name="T53" fmla="*/ 376 h 401"/>
                  <a:gd name="T54" fmla="*/ 368 w 393"/>
                  <a:gd name="T55" fmla="*/ 375 h 401"/>
                  <a:gd name="T56" fmla="*/ 301 w 393"/>
                  <a:gd name="T57" fmla="*/ 311 h 401"/>
                  <a:gd name="T58" fmla="*/ 221 w 393"/>
                  <a:gd name="T59" fmla="*/ 294 h 401"/>
                  <a:gd name="T60" fmla="*/ 170 w 393"/>
                  <a:gd name="T61" fmla="*/ 275 h 401"/>
                  <a:gd name="T62" fmla="*/ 170 w 393"/>
                  <a:gd name="T63" fmla="*/ 250 h 401"/>
                  <a:gd name="T64" fmla="*/ 165 w 393"/>
                  <a:gd name="T65" fmla="*/ 214 h 401"/>
                  <a:gd name="T66" fmla="*/ 167 w 393"/>
                  <a:gd name="T67" fmla="*/ 192 h 401"/>
                  <a:gd name="T68" fmla="*/ 167 w 393"/>
                  <a:gd name="T69" fmla="*/ 157 h 401"/>
                  <a:gd name="T70" fmla="*/ 172 w 393"/>
                  <a:gd name="T71" fmla="*/ 143 h 401"/>
                  <a:gd name="T72" fmla="*/ 211 w 393"/>
                  <a:gd name="T73" fmla="*/ 126 h 401"/>
                  <a:gd name="T74" fmla="*/ 192 w 393"/>
                  <a:gd name="T75" fmla="*/ 60 h 401"/>
                  <a:gd name="T76" fmla="*/ 197 w 393"/>
                  <a:gd name="T77" fmla="*/ 36 h 401"/>
                  <a:gd name="T78" fmla="*/ 152 w 393"/>
                  <a:gd name="T79" fmla="*/ 0 h 401"/>
                  <a:gd name="T80" fmla="*/ 123 w 393"/>
                  <a:gd name="T81" fmla="*/ 10 h 401"/>
                  <a:gd name="T82" fmla="*/ 152 w 393"/>
                  <a:gd name="T83" fmla="*/ 5 h 401"/>
                  <a:gd name="T84" fmla="*/ 192 w 393"/>
                  <a:gd name="T85" fmla="*/ 42 h 401"/>
                  <a:gd name="T86" fmla="*/ 165 w 393"/>
                  <a:gd name="T87" fmla="*/ 49 h 401"/>
                  <a:gd name="T88" fmla="*/ 158 w 393"/>
                  <a:gd name="T89" fmla="*/ 70 h 401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0" t="0" r="r" b="b"/>
                <a:pathLst>
                  <a:path w="393" h="401">
                    <a:moveTo>
                      <a:pt x="158" y="86"/>
                    </a:moveTo>
                    <a:lnTo>
                      <a:pt x="165" y="76"/>
                    </a:lnTo>
                    <a:lnTo>
                      <a:pt x="177" y="75"/>
                    </a:lnTo>
                    <a:lnTo>
                      <a:pt x="185" y="76"/>
                    </a:lnTo>
                    <a:lnTo>
                      <a:pt x="191" y="84"/>
                    </a:lnTo>
                    <a:lnTo>
                      <a:pt x="207" y="125"/>
                    </a:lnTo>
                    <a:lnTo>
                      <a:pt x="187" y="134"/>
                    </a:lnTo>
                    <a:lnTo>
                      <a:pt x="176" y="138"/>
                    </a:lnTo>
                    <a:lnTo>
                      <a:pt x="159" y="136"/>
                    </a:lnTo>
                    <a:lnTo>
                      <a:pt x="142" y="129"/>
                    </a:lnTo>
                    <a:lnTo>
                      <a:pt x="132" y="116"/>
                    </a:lnTo>
                    <a:lnTo>
                      <a:pt x="120" y="66"/>
                    </a:lnTo>
                    <a:lnTo>
                      <a:pt x="110" y="60"/>
                    </a:lnTo>
                    <a:lnTo>
                      <a:pt x="86" y="58"/>
                    </a:lnTo>
                    <a:lnTo>
                      <a:pt x="114" y="66"/>
                    </a:lnTo>
                    <a:lnTo>
                      <a:pt x="117" y="76"/>
                    </a:lnTo>
                    <a:lnTo>
                      <a:pt x="117" y="101"/>
                    </a:lnTo>
                    <a:lnTo>
                      <a:pt x="108" y="112"/>
                    </a:lnTo>
                    <a:lnTo>
                      <a:pt x="88" y="119"/>
                    </a:lnTo>
                    <a:lnTo>
                      <a:pt x="6" y="134"/>
                    </a:lnTo>
                    <a:lnTo>
                      <a:pt x="0" y="140"/>
                    </a:lnTo>
                    <a:lnTo>
                      <a:pt x="124" y="132"/>
                    </a:lnTo>
                    <a:lnTo>
                      <a:pt x="144" y="138"/>
                    </a:lnTo>
                    <a:lnTo>
                      <a:pt x="154" y="150"/>
                    </a:lnTo>
                    <a:lnTo>
                      <a:pt x="155" y="164"/>
                    </a:lnTo>
                    <a:lnTo>
                      <a:pt x="152" y="180"/>
                    </a:lnTo>
                    <a:lnTo>
                      <a:pt x="138" y="193"/>
                    </a:lnTo>
                    <a:lnTo>
                      <a:pt x="123" y="197"/>
                    </a:lnTo>
                    <a:lnTo>
                      <a:pt x="121" y="198"/>
                    </a:lnTo>
                    <a:lnTo>
                      <a:pt x="146" y="202"/>
                    </a:lnTo>
                    <a:lnTo>
                      <a:pt x="155" y="214"/>
                    </a:lnTo>
                    <a:lnTo>
                      <a:pt x="161" y="234"/>
                    </a:lnTo>
                    <a:lnTo>
                      <a:pt x="160" y="250"/>
                    </a:lnTo>
                    <a:lnTo>
                      <a:pt x="156" y="256"/>
                    </a:lnTo>
                    <a:lnTo>
                      <a:pt x="136" y="254"/>
                    </a:lnTo>
                    <a:lnTo>
                      <a:pt x="82" y="271"/>
                    </a:lnTo>
                    <a:lnTo>
                      <a:pt x="29" y="285"/>
                    </a:lnTo>
                    <a:lnTo>
                      <a:pt x="107" y="271"/>
                    </a:lnTo>
                    <a:lnTo>
                      <a:pt x="133" y="264"/>
                    </a:lnTo>
                    <a:lnTo>
                      <a:pt x="150" y="266"/>
                    </a:lnTo>
                    <a:lnTo>
                      <a:pt x="158" y="273"/>
                    </a:lnTo>
                    <a:lnTo>
                      <a:pt x="160" y="285"/>
                    </a:lnTo>
                    <a:lnTo>
                      <a:pt x="159" y="304"/>
                    </a:lnTo>
                    <a:lnTo>
                      <a:pt x="154" y="313"/>
                    </a:lnTo>
                    <a:lnTo>
                      <a:pt x="127" y="325"/>
                    </a:lnTo>
                    <a:lnTo>
                      <a:pt x="107" y="345"/>
                    </a:lnTo>
                    <a:lnTo>
                      <a:pt x="83" y="394"/>
                    </a:lnTo>
                    <a:lnTo>
                      <a:pt x="117" y="349"/>
                    </a:lnTo>
                    <a:lnTo>
                      <a:pt x="156" y="324"/>
                    </a:lnTo>
                    <a:lnTo>
                      <a:pt x="208" y="310"/>
                    </a:lnTo>
                    <a:lnTo>
                      <a:pt x="250" y="308"/>
                    </a:lnTo>
                    <a:lnTo>
                      <a:pt x="301" y="324"/>
                    </a:lnTo>
                    <a:lnTo>
                      <a:pt x="342" y="349"/>
                    </a:lnTo>
                    <a:lnTo>
                      <a:pt x="366" y="376"/>
                    </a:lnTo>
                    <a:lnTo>
                      <a:pt x="392" y="400"/>
                    </a:lnTo>
                    <a:lnTo>
                      <a:pt x="368" y="375"/>
                    </a:lnTo>
                    <a:lnTo>
                      <a:pt x="343" y="344"/>
                    </a:lnTo>
                    <a:lnTo>
                      <a:pt x="301" y="311"/>
                    </a:lnTo>
                    <a:lnTo>
                      <a:pt x="253" y="298"/>
                    </a:lnTo>
                    <a:lnTo>
                      <a:pt x="221" y="294"/>
                    </a:lnTo>
                    <a:lnTo>
                      <a:pt x="174" y="300"/>
                    </a:lnTo>
                    <a:lnTo>
                      <a:pt x="170" y="275"/>
                    </a:lnTo>
                    <a:lnTo>
                      <a:pt x="163" y="260"/>
                    </a:lnTo>
                    <a:lnTo>
                      <a:pt x="170" y="250"/>
                    </a:lnTo>
                    <a:lnTo>
                      <a:pt x="172" y="230"/>
                    </a:lnTo>
                    <a:lnTo>
                      <a:pt x="165" y="214"/>
                    </a:lnTo>
                    <a:lnTo>
                      <a:pt x="158" y="204"/>
                    </a:lnTo>
                    <a:lnTo>
                      <a:pt x="167" y="192"/>
                    </a:lnTo>
                    <a:lnTo>
                      <a:pt x="170" y="176"/>
                    </a:lnTo>
                    <a:lnTo>
                      <a:pt x="167" y="157"/>
                    </a:lnTo>
                    <a:lnTo>
                      <a:pt x="156" y="140"/>
                    </a:lnTo>
                    <a:lnTo>
                      <a:pt x="172" y="143"/>
                    </a:lnTo>
                    <a:lnTo>
                      <a:pt x="190" y="138"/>
                    </a:lnTo>
                    <a:lnTo>
                      <a:pt x="211" y="126"/>
                    </a:lnTo>
                    <a:lnTo>
                      <a:pt x="192" y="76"/>
                    </a:lnTo>
                    <a:lnTo>
                      <a:pt x="192" y="60"/>
                    </a:lnTo>
                    <a:lnTo>
                      <a:pt x="198" y="44"/>
                    </a:lnTo>
                    <a:lnTo>
                      <a:pt x="197" y="36"/>
                    </a:lnTo>
                    <a:lnTo>
                      <a:pt x="184" y="22"/>
                    </a:lnTo>
                    <a:lnTo>
                      <a:pt x="152" y="0"/>
                    </a:lnTo>
                    <a:lnTo>
                      <a:pt x="136" y="0"/>
                    </a:lnTo>
                    <a:lnTo>
                      <a:pt x="123" y="10"/>
                    </a:lnTo>
                    <a:lnTo>
                      <a:pt x="140" y="4"/>
                    </a:lnTo>
                    <a:lnTo>
                      <a:pt x="152" y="5"/>
                    </a:lnTo>
                    <a:lnTo>
                      <a:pt x="180" y="25"/>
                    </a:lnTo>
                    <a:lnTo>
                      <a:pt x="192" y="42"/>
                    </a:lnTo>
                    <a:lnTo>
                      <a:pt x="174" y="42"/>
                    </a:lnTo>
                    <a:lnTo>
                      <a:pt x="165" y="49"/>
                    </a:lnTo>
                    <a:lnTo>
                      <a:pt x="160" y="57"/>
                    </a:lnTo>
                    <a:lnTo>
                      <a:pt x="158" y="70"/>
                    </a:lnTo>
                    <a:lnTo>
                      <a:pt x="158" y="8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19" name="Freeform 15">
                <a:extLst>
                  <a:ext uri="{FF2B5EF4-FFF2-40B4-BE49-F238E27FC236}">
                    <a16:creationId xmlns:a16="http://schemas.microsoft.com/office/drawing/2014/main" id="{02BB4795-D3CE-E792-A419-B5A57181CF0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70" y="1470"/>
                <a:ext cx="121" cy="16"/>
              </a:xfrm>
              <a:custGeom>
                <a:avLst/>
                <a:gdLst>
                  <a:gd name="T0" fmla="*/ 120 w 121"/>
                  <a:gd name="T1" fmla="*/ 0 h 16"/>
                  <a:gd name="T2" fmla="*/ 98 w 121"/>
                  <a:gd name="T3" fmla="*/ 1 h 16"/>
                  <a:gd name="T4" fmla="*/ 48 w 121"/>
                  <a:gd name="T5" fmla="*/ 8 h 16"/>
                  <a:gd name="T6" fmla="*/ 4 w 121"/>
                  <a:gd name="T7" fmla="*/ 12 h 16"/>
                  <a:gd name="T8" fmla="*/ 0 w 121"/>
                  <a:gd name="T9" fmla="*/ 15 h 16"/>
                  <a:gd name="T10" fmla="*/ 50 w 121"/>
                  <a:gd name="T11" fmla="*/ 14 h 16"/>
                  <a:gd name="T12" fmla="*/ 100 w 121"/>
                  <a:gd name="T13" fmla="*/ 7 h 16"/>
                  <a:gd name="T14" fmla="*/ 120 w 121"/>
                  <a:gd name="T15" fmla="*/ 0 h 1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21" h="16">
                    <a:moveTo>
                      <a:pt x="120" y="0"/>
                    </a:moveTo>
                    <a:lnTo>
                      <a:pt x="98" y="1"/>
                    </a:lnTo>
                    <a:lnTo>
                      <a:pt x="48" y="8"/>
                    </a:lnTo>
                    <a:lnTo>
                      <a:pt x="4" y="12"/>
                    </a:lnTo>
                    <a:lnTo>
                      <a:pt x="0" y="15"/>
                    </a:lnTo>
                    <a:lnTo>
                      <a:pt x="50" y="14"/>
                    </a:lnTo>
                    <a:lnTo>
                      <a:pt x="100" y="7"/>
                    </a:lnTo>
                    <a:lnTo>
                      <a:pt x="120" y="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0" name="Freeform 16">
                <a:extLst>
                  <a:ext uri="{FF2B5EF4-FFF2-40B4-BE49-F238E27FC236}">
                    <a16:creationId xmlns:a16="http://schemas.microsoft.com/office/drawing/2014/main" id="{3ADC011E-5F9B-EB28-19C3-E40AB0FC33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62" y="1327"/>
                <a:ext cx="191" cy="115"/>
              </a:xfrm>
              <a:custGeom>
                <a:avLst/>
                <a:gdLst>
                  <a:gd name="T0" fmla="*/ 190 w 191"/>
                  <a:gd name="T1" fmla="*/ 2 h 115"/>
                  <a:gd name="T2" fmla="*/ 131 w 191"/>
                  <a:gd name="T3" fmla="*/ 2 h 115"/>
                  <a:gd name="T4" fmla="*/ 52 w 191"/>
                  <a:gd name="T5" fmla="*/ 20 h 115"/>
                  <a:gd name="T6" fmla="*/ 27 w 191"/>
                  <a:gd name="T7" fmla="*/ 36 h 115"/>
                  <a:gd name="T8" fmla="*/ 17 w 191"/>
                  <a:gd name="T9" fmla="*/ 52 h 115"/>
                  <a:gd name="T10" fmla="*/ 15 w 191"/>
                  <a:gd name="T11" fmla="*/ 66 h 115"/>
                  <a:gd name="T12" fmla="*/ 21 w 191"/>
                  <a:gd name="T13" fmla="*/ 77 h 115"/>
                  <a:gd name="T14" fmla="*/ 32 w 191"/>
                  <a:gd name="T15" fmla="*/ 80 h 115"/>
                  <a:gd name="T16" fmla="*/ 61 w 191"/>
                  <a:gd name="T17" fmla="*/ 80 h 115"/>
                  <a:gd name="T18" fmla="*/ 52 w 191"/>
                  <a:gd name="T19" fmla="*/ 97 h 115"/>
                  <a:gd name="T20" fmla="*/ 25 w 191"/>
                  <a:gd name="T21" fmla="*/ 114 h 115"/>
                  <a:gd name="T22" fmla="*/ 6 w 191"/>
                  <a:gd name="T23" fmla="*/ 92 h 115"/>
                  <a:gd name="T24" fmla="*/ 0 w 191"/>
                  <a:gd name="T25" fmla="*/ 71 h 115"/>
                  <a:gd name="T26" fmla="*/ 3 w 191"/>
                  <a:gd name="T27" fmla="*/ 56 h 115"/>
                  <a:gd name="T28" fmla="*/ 12 w 191"/>
                  <a:gd name="T29" fmla="*/ 38 h 115"/>
                  <a:gd name="T30" fmla="*/ 22 w 191"/>
                  <a:gd name="T31" fmla="*/ 30 h 115"/>
                  <a:gd name="T32" fmla="*/ 45 w 191"/>
                  <a:gd name="T33" fmla="*/ 16 h 115"/>
                  <a:gd name="T34" fmla="*/ 125 w 191"/>
                  <a:gd name="T35" fmla="*/ 0 h 115"/>
                  <a:gd name="T36" fmla="*/ 190 w 191"/>
                  <a:gd name="T37" fmla="*/ 2 h 115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91" h="115">
                    <a:moveTo>
                      <a:pt x="190" y="2"/>
                    </a:moveTo>
                    <a:lnTo>
                      <a:pt x="131" y="2"/>
                    </a:lnTo>
                    <a:lnTo>
                      <a:pt x="52" y="20"/>
                    </a:lnTo>
                    <a:lnTo>
                      <a:pt x="27" y="36"/>
                    </a:lnTo>
                    <a:lnTo>
                      <a:pt x="17" y="52"/>
                    </a:lnTo>
                    <a:lnTo>
                      <a:pt x="15" y="66"/>
                    </a:lnTo>
                    <a:lnTo>
                      <a:pt x="21" y="77"/>
                    </a:lnTo>
                    <a:lnTo>
                      <a:pt x="32" y="80"/>
                    </a:lnTo>
                    <a:lnTo>
                      <a:pt x="61" y="80"/>
                    </a:lnTo>
                    <a:lnTo>
                      <a:pt x="52" y="97"/>
                    </a:lnTo>
                    <a:lnTo>
                      <a:pt x="25" y="114"/>
                    </a:lnTo>
                    <a:lnTo>
                      <a:pt x="6" y="92"/>
                    </a:lnTo>
                    <a:lnTo>
                      <a:pt x="0" y="71"/>
                    </a:lnTo>
                    <a:lnTo>
                      <a:pt x="3" y="56"/>
                    </a:lnTo>
                    <a:lnTo>
                      <a:pt x="12" y="38"/>
                    </a:lnTo>
                    <a:lnTo>
                      <a:pt x="22" y="30"/>
                    </a:lnTo>
                    <a:lnTo>
                      <a:pt x="45" y="16"/>
                    </a:lnTo>
                    <a:lnTo>
                      <a:pt x="125" y="0"/>
                    </a:lnTo>
                    <a:lnTo>
                      <a:pt x="190" y="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1" name="Freeform 17">
                <a:extLst>
                  <a:ext uri="{FF2B5EF4-FFF2-40B4-BE49-F238E27FC236}">
                    <a16:creationId xmlns:a16="http://schemas.microsoft.com/office/drawing/2014/main" id="{1E0D0A68-C771-FD2C-9389-813FA9876FD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62" y="1454"/>
                <a:ext cx="76" cy="189"/>
              </a:xfrm>
              <a:custGeom>
                <a:avLst/>
                <a:gdLst>
                  <a:gd name="T0" fmla="*/ 17 w 76"/>
                  <a:gd name="T1" fmla="*/ 0 h 189"/>
                  <a:gd name="T2" fmla="*/ 13 w 76"/>
                  <a:gd name="T3" fmla="*/ 13 h 189"/>
                  <a:gd name="T4" fmla="*/ 14 w 76"/>
                  <a:gd name="T5" fmla="*/ 27 h 189"/>
                  <a:gd name="T6" fmla="*/ 22 w 76"/>
                  <a:gd name="T7" fmla="*/ 36 h 189"/>
                  <a:gd name="T8" fmla="*/ 37 w 76"/>
                  <a:gd name="T9" fmla="*/ 39 h 189"/>
                  <a:gd name="T10" fmla="*/ 58 w 76"/>
                  <a:gd name="T11" fmla="*/ 39 h 189"/>
                  <a:gd name="T12" fmla="*/ 72 w 76"/>
                  <a:gd name="T13" fmla="*/ 36 h 189"/>
                  <a:gd name="T14" fmla="*/ 59 w 76"/>
                  <a:gd name="T15" fmla="*/ 51 h 189"/>
                  <a:gd name="T16" fmla="*/ 44 w 76"/>
                  <a:gd name="T17" fmla="*/ 62 h 189"/>
                  <a:gd name="T18" fmla="*/ 27 w 76"/>
                  <a:gd name="T19" fmla="*/ 67 h 189"/>
                  <a:gd name="T20" fmla="*/ 22 w 76"/>
                  <a:gd name="T21" fmla="*/ 79 h 189"/>
                  <a:gd name="T22" fmla="*/ 22 w 76"/>
                  <a:gd name="T23" fmla="*/ 98 h 189"/>
                  <a:gd name="T24" fmla="*/ 24 w 76"/>
                  <a:gd name="T25" fmla="*/ 106 h 189"/>
                  <a:gd name="T26" fmla="*/ 33 w 76"/>
                  <a:gd name="T27" fmla="*/ 112 h 189"/>
                  <a:gd name="T28" fmla="*/ 48 w 76"/>
                  <a:gd name="T29" fmla="*/ 112 h 189"/>
                  <a:gd name="T30" fmla="*/ 64 w 76"/>
                  <a:gd name="T31" fmla="*/ 106 h 189"/>
                  <a:gd name="T32" fmla="*/ 75 w 76"/>
                  <a:gd name="T33" fmla="*/ 95 h 189"/>
                  <a:gd name="T34" fmla="*/ 71 w 76"/>
                  <a:gd name="T35" fmla="*/ 113 h 189"/>
                  <a:gd name="T36" fmla="*/ 57 w 76"/>
                  <a:gd name="T37" fmla="*/ 131 h 189"/>
                  <a:gd name="T38" fmla="*/ 41 w 76"/>
                  <a:gd name="T39" fmla="*/ 139 h 189"/>
                  <a:gd name="T40" fmla="*/ 33 w 76"/>
                  <a:gd name="T41" fmla="*/ 144 h 189"/>
                  <a:gd name="T42" fmla="*/ 30 w 76"/>
                  <a:gd name="T43" fmla="*/ 170 h 189"/>
                  <a:gd name="T44" fmla="*/ 35 w 76"/>
                  <a:gd name="T45" fmla="*/ 188 h 189"/>
                  <a:gd name="T46" fmla="*/ 26 w 76"/>
                  <a:gd name="T47" fmla="*/ 177 h 189"/>
                  <a:gd name="T48" fmla="*/ 24 w 76"/>
                  <a:gd name="T49" fmla="*/ 164 h 189"/>
                  <a:gd name="T50" fmla="*/ 26 w 76"/>
                  <a:gd name="T51" fmla="*/ 145 h 189"/>
                  <a:gd name="T52" fmla="*/ 13 w 76"/>
                  <a:gd name="T53" fmla="*/ 129 h 189"/>
                  <a:gd name="T54" fmla="*/ 7 w 76"/>
                  <a:gd name="T55" fmla="*/ 113 h 189"/>
                  <a:gd name="T56" fmla="*/ 7 w 76"/>
                  <a:gd name="T57" fmla="*/ 95 h 189"/>
                  <a:gd name="T58" fmla="*/ 12 w 76"/>
                  <a:gd name="T59" fmla="*/ 79 h 189"/>
                  <a:gd name="T60" fmla="*/ 4 w 76"/>
                  <a:gd name="T61" fmla="*/ 62 h 189"/>
                  <a:gd name="T62" fmla="*/ 0 w 76"/>
                  <a:gd name="T63" fmla="*/ 40 h 189"/>
                  <a:gd name="T64" fmla="*/ 2 w 76"/>
                  <a:gd name="T65" fmla="*/ 25 h 189"/>
                  <a:gd name="T66" fmla="*/ 7 w 76"/>
                  <a:gd name="T67" fmla="*/ 11 h 189"/>
                  <a:gd name="T68" fmla="*/ 17 w 76"/>
                  <a:gd name="T69" fmla="*/ 0 h 18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76" h="189">
                    <a:moveTo>
                      <a:pt x="17" y="0"/>
                    </a:moveTo>
                    <a:lnTo>
                      <a:pt x="13" y="13"/>
                    </a:lnTo>
                    <a:lnTo>
                      <a:pt x="14" y="27"/>
                    </a:lnTo>
                    <a:lnTo>
                      <a:pt x="22" y="36"/>
                    </a:lnTo>
                    <a:lnTo>
                      <a:pt x="37" y="39"/>
                    </a:lnTo>
                    <a:lnTo>
                      <a:pt x="58" y="39"/>
                    </a:lnTo>
                    <a:lnTo>
                      <a:pt x="72" y="36"/>
                    </a:lnTo>
                    <a:lnTo>
                      <a:pt x="59" y="51"/>
                    </a:lnTo>
                    <a:lnTo>
                      <a:pt x="44" y="62"/>
                    </a:lnTo>
                    <a:lnTo>
                      <a:pt x="27" y="67"/>
                    </a:lnTo>
                    <a:lnTo>
                      <a:pt x="22" y="79"/>
                    </a:lnTo>
                    <a:lnTo>
                      <a:pt x="22" y="98"/>
                    </a:lnTo>
                    <a:lnTo>
                      <a:pt x="24" y="106"/>
                    </a:lnTo>
                    <a:lnTo>
                      <a:pt x="33" y="112"/>
                    </a:lnTo>
                    <a:lnTo>
                      <a:pt x="48" y="112"/>
                    </a:lnTo>
                    <a:lnTo>
                      <a:pt x="64" y="106"/>
                    </a:lnTo>
                    <a:lnTo>
                      <a:pt x="75" y="95"/>
                    </a:lnTo>
                    <a:lnTo>
                      <a:pt x="71" y="113"/>
                    </a:lnTo>
                    <a:lnTo>
                      <a:pt x="57" y="131"/>
                    </a:lnTo>
                    <a:lnTo>
                      <a:pt x="41" y="139"/>
                    </a:lnTo>
                    <a:lnTo>
                      <a:pt x="33" y="144"/>
                    </a:lnTo>
                    <a:lnTo>
                      <a:pt x="30" y="170"/>
                    </a:lnTo>
                    <a:lnTo>
                      <a:pt x="35" y="188"/>
                    </a:lnTo>
                    <a:lnTo>
                      <a:pt x="26" y="177"/>
                    </a:lnTo>
                    <a:lnTo>
                      <a:pt x="24" y="164"/>
                    </a:lnTo>
                    <a:lnTo>
                      <a:pt x="26" y="145"/>
                    </a:lnTo>
                    <a:lnTo>
                      <a:pt x="13" y="129"/>
                    </a:lnTo>
                    <a:lnTo>
                      <a:pt x="7" y="113"/>
                    </a:lnTo>
                    <a:lnTo>
                      <a:pt x="7" y="95"/>
                    </a:lnTo>
                    <a:lnTo>
                      <a:pt x="12" y="79"/>
                    </a:lnTo>
                    <a:lnTo>
                      <a:pt x="4" y="62"/>
                    </a:lnTo>
                    <a:lnTo>
                      <a:pt x="0" y="40"/>
                    </a:lnTo>
                    <a:lnTo>
                      <a:pt x="2" y="25"/>
                    </a:lnTo>
                    <a:lnTo>
                      <a:pt x="7" y="11"/>
                    </a:lnTo>
                    <a:lnTo>
                      <a:pt x="17" y="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2" name="Freeform 18">
                <a:extLst>
                  <a:ext uri="{FF2B5EF4-FFF2-40B4-BE49-F238E27FC236}">
                    <a16:creationId xmlns:a16="http://schemas.microsoft.com/office/drawing/2014/main" id="{935743EF-37C9-49CE-8AC9-E16FC11B11D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72" y="1111"/>
                <a:ext cx="162" cy="105"/>
              </a:xfrm>
              <a:custGeom>
                <a:avLst/>
                <a:gdLst>
                  <a:gd name="T0" fmla="*/ 0 w 162"/>
                  <a:gd name="T1" fmla="*/ 53 h 105"/>
                  <a:gd name="T2" fmla="*/ 26 w 162"/>
                  <a:gd name="T3" fmla="*/ 40 h 105"/>
                  <a:gd name="T4" fmla="*/ 66 w 162"/>
                  <a:gd name="T5" fmla="*/ 31 h 105"/>
                  <a:gd name="T6" fmla="*/ 121 w 162"/>
                  <a:gd name="T7" fmla="*/ 0 h 105"/>
                  <a:gd name="T8" fmla="*/ 105 w 162"/>
                  <a:gd name="T9" fmla="*/ 18 h 105"/>
                  <a:gd name="T10" fmla="*/ 96 w 162"/>
                  <a:gd name="T11" fmla="*/ 40 h 105"/>
                  <a:gd name="T12" fmla="*/ 161 w 162"/>
                  <a:gd name="T13" fmla="*/ 47 h 105"/>
                  <a:gd name="T14" fmla="*/ 97 w 162"/>
                  <a:gd name="T15" fmla="*/ 63 h 105"/>
                  <a:gd name="T16" fmla="*/ 128 w 162"/>
                  <a:gd name="T17" fmla="*/ 87 h 105"/>
                  <a:gd name="T18" fmla="*/ 136 w 162"/>
                  <a:gd name="T19" fmla="*/ 98 h 105"/>
                  <a:gd name="T20" fmla="*/ 124 w 162"/>
                  <a:gd name="T21" fmla="*/ 104 h 105"/>
                  <a:gd name="T22" fmla="*/ 88 w 162"/>
                  <a:gd name="T23" fmla="*/ 102 h 105"/>
                  <a:gd name="T24" fmla="*/ 53 w 162"/>
                  <a:gd name="T25" fmla="*/ 91 h 105"/>
                  <a:gd name="T26" fmla="*/ 39 w 162"/>
                  <a:gd name="T27" fmla="*/ 83 h 105"/>
                  <a:gd name="T28" fmla="*/ 39 w 162"/>
                  <a:gd name="T29" fmla="*/ 76 h 105"/>
                  <a:gd name="T30" fmla="*/ 69 w 162"/>
                  <a:gd name="T31" fmla="*/ 59 h 105"/>
                  <a:gd name="T32" fmla="*/ 66 w 162"/>
                  <a:gd name="T33" fmla="*/ 52 h 105"/>
                  <a:gd name="T34" fmla="*/ 37 w 162"/>
                  <a:gd name="T35" fmla="*/ 47 h 105"/>
                  <a:gd name="T36" fmla="*/ 0 w 162"/>
                  <a:gd name="T37" fmla="*/ 53 h 105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62" h="105">
                    <a:moveTo>
                      <a:pt x="0" y="53"/>
                    </a:moveTo>
                    <a:lnTo>
                      <a:pt x="26" y="40"/>
                    </a:lnTo>
                    <a:lnTo>
                      <a:pt x="66" y="31"/>
                    </a:lnTo>
                    <a:lnTo>
                      <a:pt x="121" y="0"/>
                    </a:lnTo>
                    <a:lnTo>
                      <a:pt x="105" y="18"/>
                    </a:lnTo>
                    <a:lnTo>
                      <a:pt x="96" y="40"/>
                    </a:lnTo>
                    <a:lnTo>
                      <a:pt x="161" y="47"/>
                    </a:lnTo>
                    <a:lnTo>
                      <a:pt x="97" y="63"/>
                    </a:lnTo>
                    <a:lnTo>
                      <a:pt x="128" y="87"/>
                    </a:lnTo>
                    <a:lnTo>
                      <a:pt x="136" y="98"/>
                    </a:lnTo>
                    <a:lnTo>
                      <a:pt x="124" y="104"/>
                    </a:lnTo>
                    <a:lnTo>
                      <a:pt x="88" y="102"/>
                    </a:lnTo>
                    <a:lnTo>
                      <a:pt x="53" y="91"/>
                    </a:lnTo>
                    <a:lnTo>
                      <a:pt x="39" y="83"/>
                    </a:lnTo>
                    <a:lnTo>
                      <a:pt x="39" y="76"/>
                    </a:lnTo>
                    <a:lnTo>
                      <a:pt x="69" y="59"/>
                    </a:lnTo>
                    <a:lnTo>
                      <a:pt x="66" y="52"/>
                    </a:lnTo>
                    <a:lnTo>
                      <a:pt x="37" y="47"/>
                    </a:lnTo>
                    <a:lnTo>
                      <a:pt x="0" y="53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3" name="Freeform 19">
                <a:extLst>
                  <a:ext uri="{FF2B5EF4-FFF2-40B4-BE49-F238E27FC236}">
                    <a16:creationId xmlns:a16="http://schemas.microsoft.com/office/drawing/2014/main" id="{7147FA65-C25C-690E-FCBB-D803F1527A6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315" y="1111"/>
                <a:ext cx="103" cy="205"/>
              </a:xfrm>
              <a:custGeom>
                <a:avLst/>
                <a:gdLst>
                  <a:gd name="T0" fmla="*/ 51 w 103"/>
                  <a:gd name="T1" fmla="*/ 204 h 205"/>
                  <a:gd name="T2" fmla="*/ 73 w 103"/>
                  <a:gd name="T3" fmla="*/ 97 h 205"/>
                  <a:gd name="T4" fmla="*/ 102 w 103"/>
                  <a:gd name="T5" fmla="*/ 102 h 205"/>
                  <a:gd name="T6" fmla="*/ 102 w 103"/>
                  <a:gd name="T7" fmla="*/ 97 h 205"/>
                  <a:gd name="T8" fmla="*/ 73 w 103"/>
                  <a:gd name="T9" fmla="*/ 80 h 205"/>
                  <a:gd name="T10" fmla="*/ 38 w 103"/>
                  <a:gd name="T11" fmla="*/ 70 h 205"/>
                  <a:gd name="T12" fmla="*/ 17 w 103"/>
                  <a:gd name="T13" fmla="*/ 28 h 205"/>
                  <a:gd name="T14" fmla="*/ 0 w 103"/>
                  <a:gd name="T15" fmla="*/ 0 h 205"/>
                  <a:gd name="T16" fmla="*/ 17 w 103"/>
                  <a:gd name="T17" fmla="*/ 32 h 205"/>
                  <a:gd name="T18" fmla="*/ 32 w 103"/>
                  <a:gd name="T19" fmla="*/ 69 h 205"/>
                  <a:gd name="T20" fmla="*/ 44 w 103"/>
                  <a:gd name="T21" fmla="*/ 120 h 205"/>
                  <a:gd name="T22" fmla="*/ 49 w 103"/>
                  <a:gd name="T23" fmla="*/ 161 h 205"/>
                  <a:gd name="T24" fmla="*/ 51 w 103"/>
                  <a:gd name="T25" fmla="*/ 204 h 20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03" h="205">
                    <a:moveTo>
                      <a:pt x="51" y="204"/>
                    </a:moveTo>
                    <a:lnTo>
                      <a:pt x="73" y="97"/>
                    </a:lnTo>
                    <a:lnTo>
                      <a:pt x="102" y="102"/>
                    </a:lnTo>
                    <a:lnTo>
                      <a:pt x="102" y="97"/>
                    </a:lnTo>
                    <a:lnTo>
                      <a:pt x="73" y="80"/>
                    </a:lnTo>
                    <a:lnTo>
                      <a:pt x="38" y="70"/>
                    </a:lnTo>
                    <a:lnTo>
                      <a:pt x="17" y="28"/>
                    </a:lnTo>
                    <a:lnTo>
                      <a:pt x="0" y="0"/>
                    </a:lnTo>
                    <a:lnTo>
                      <a:pt x="17" y="32"/>
                    </a:lnTo>
                    <a:lnTo>
                      <a:pt x="32" y="69"/>
                    </a:lnTo>
                    <a:lnTo>
                      <a:pt x="44" y="120"/>
                    </a:lnTo>
                    <a:lnTo>
                      <a:pt x="49" y="161"/>
                    </a:lnTo>
                    <a:lnTo>
                      <a:pt x="51" y="20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4" name="Freeform 20">
                <a:extLst>
                  <a:ext uri="{FF2B5EF4-FFF2-40B4-BE49-F238E27FC236}">
                    <a16:creationId xmlns:a16="http://schemas.microsoft.com/office/drawing/2014/main" id="{37701F9E-2DA8-C61F-F226-4B05D2A8AD8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394" y="1225"/>
                <a:ext cx="28" cy="91"/>
              </a:xfrm>
              <a:custGeom>
                <a:avLst/>
                <a:gdLst>
                  <a:gd name="T0" fmla="*/ 0 w 28"/>
                  <a:gd name="T1" fmla="*/ 90 h 91"/>
                  <a:gd name="T2" fmla="*/ 27 w 28"/>
                  <a:gd name="T3" fmla="*/ 0 h 91"/>
                  <a:gd name="T4" fmla="*/ 6 w 28"/>
                  <a:gd name="T5" fmla="*/ 49 h 91"/>
                  <a:gd name="T6" fmla="*/ 0 w 28"/>
                  <a:gd name="T7" fmla="*/ 90 h 91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28" h="91">
                    <a:moveTo>
                      <a:pt x="0" y="90"/>
                    </a:moveTo>
                    <a:lnTo>
                      <a:pt x="27" y="0"/>
                    </a:lnTo>
                    <a:lnTo>
                      <a:pt x="6" y="49"/>
                    </a:lnTo>
                    <a:lnTo>
                      <a:pt x="0" y="9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5" name="Freeform 21">
                <a:extLst>
                  <a:ext uri="{FF2B5EF4-FFF2-40B4-BE49-F238E27FC236}">
                    <a16:creationId xmlns:a16="http://schemas.microsoft.com/office/drawing/2014/main" id="{6B120FDF-147A-A150-C5D6-64A73D33ACB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316" y="1223"/>
                <a:ext cx="15" cy="96"/>
              </a:xfrm>
              <a:custGeom>
                <a:avLst/>
                <a:gdLst>
                  <a:gd name="T0" fmla="*/ 0 w 15"/>
                  <a:gd name="T1" fmla="*/ 0 h 96"/>
                  <a:gd name="T2" fmla="*/ 7 w 15"/>
                  <a:gd name="T3" fmla="*/ 37 h 96"/>
                  <a:gd name="T4" fmla="*/ 14 w 15"/>
                  <a:gd name="T5" fmla="*/ 95 h 96"/>
                  <a:gd name="T6" fmla="*/ 8 w 15"/>
                  <a:gd name="T7" fmla="*/ 95 h 96"/>
                  <a:gd name="T8" fmla="*/ 6 w 15"/>
                  <a:gd name="T9" fmla="*/ 46 h 96"/>
                  <a:gd name="T10" fmla="*/ 0 w 15"/>
                  <a:gd name="T11" fmla="*/ 0 h 9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5" h="96">
                    <a:moveTo>
                      <a:pt x="0" y="0"/>
                    </a:moveTo>
                    <a:lnTo>
                      <a:pt x="7" y="37"/>
                    </a:lnTo>
                    <a:lnTo>
                      <a:pt x="14" y="95"/>
                    </a:lnTo>
                    <a:lnTo>
                      <a:pt x="8" y="95"/>
                    </a:lnTo>
                    <a:lnTo>
                      <a:pt x="6" y="4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6" name="Freeform 22">
                <a:extLst>
                  <a:ext uri="{FF2B5EF4-FFF2-40B4-BE49-F238E27FC236}">
                    <a16:creationId xmlns:a16="http://schemas.microsoft.com/office/drawing/2014/main" id="{2C918358-5486-6636-CABA-B5DBA609EC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72" y="1174"/>
                <a:ext cx="98" cy="152"/>
              </a:xfrm>
              <a:custGeom>
                <a:avLst/>
                <a:gdLst>
                  <a:gd name="T0" fmla="*/ 0 w 98"/>
                  <a:gd name="T1" fmla="*/ 0 h 152"/>
                  <a:gd name="T2" fmla="*/ 34 w 98"/>
                  <a:gd name="T3" fmla="*/ 62 h 152"/>
                  <a:gd name="T4" fmla="*/ 61 w 98"/>
                  <a:gd name="T5" fmla="*/ 117 h 152"/>
                  <a:gd name="T6" fmla="*/ 55 w 98"/>
                  <a:gd name="T7" fmla="*/ 82 h 152"/>
                  <a:gd name="T8" fmla="*/ 42 w 98"/>
                  <a:gd name="T9" fmla="*/ 45 h 152"/>
                  <a:gd name="T10" fmla="*/ 62 w 98"/>
                  <a:gd name="T11" fmla="*/ 92 h 152"/>
                  <a:gd name="T12" fmla="*/ 97 w 98"/>
                  <a:gd name="T13" fmla="*/ 145 h 152"/>
                  <a:gd name="T14" fmla="*/ 76 w 98"/>
                  <a:gd name="T15" fmla="*/ 151 h 152"/>
                  <a:gd name="T16" fmla="*/ 16 w 98"/>
                  <a:gd name="T17" fmla="*/ 39 h 152"/>
                  <a:gd name="T18" fmla="*/ 0 w 98"/>
                  <a:gd name="T19" fmla="*/ 0 h 15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98" h="152">
                    <a:moveTo>
                      <a:pt x="0" y="0"/>
                    </a:moveTo>
                    <a:lnTo>
                      <a:pt x="34" y="62"/>
                    </a:lnTo>
                    <a:lnTo>
                      <a:pt x="61" y="117"/>
                    </a:lnTo>
                    <a:lnTo>
                      <a:pt x="55" y="82"/>
                    </a:lnTo>
                    <a:lnTo>
                      <a:pt x="42" y="45"/>
                    </a:lnTo>
                    <a:lnTo>
                      <a:pt x="62" y="92"/>
                    </a:lnTo>
                    <a:lnTo>
                      <a:pt x="97" y="145"/>
                    </a:lnTo>
                    <a:lnTo>
                      <a:pt x="76" y="151"/>
                    </a:lnTo>
                    <a:lnTo>
                      <a:pt x="16" y="39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7" name="Freeform 23">
                <a:extLst>
                  <a:ext uri="{FF2B5EF4-FFF2-40B4-BE49-F238E27FC236}">
                    <a16:creationId xmlns:a16="http://schemas.microsoft.com/office/drawing/2014/main" id="{318E9E8A-5A90-9218-E82B-A75689D63EE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44" y="1568"/>
                <a:ext cx="393" cy="361"/>
              </a:xfrm>
              <a:custGeom>
                <a:avLst/>
                <a:gdLst>
                  <a:gd name="T0" fmla="*/ 353 w 393"/>
                  <a:gd name="T1" fmla="*/ 41 h 361"/>
                  <a:gd name="T2" fmla="*/ 316 w 393"/>
                  <a:gd name="T3" fmla="*/ 24 h 361"/>
                  <a:gd name="T4" fmla="*/ 281 w 393"/>
                  <a:gd name="T5" fmla="*/ 24 h 361"/>
                  <a:gd name="T6" fmla="*/ 238 w 393"/>
                  <a:gd name="T7" fmla="*/ 41 h 361"/>
                  <a:gd name="T8" fmla="*/ 204 w 393"/>
                  <a:gd name="T9" fmla="*/ 69 h 361"/>
                  <a:gd name="T10" fmla="*/ 172 w 393"/>
                  <a:gd name="T11" fmla="*/ 103 h 361"/>
                  <a:gd name="T12" fmla="*/ 120 w 393"/>
                  <a:gd name="T13" fmla="*/ 141 h 361"/>
                  <a:gd name="T14" fmla="*/ 168 w 393"/>
                  <a:gd name="T15" fmla="*/ 103 h 361"/>
                  <a:gd name="T16" fmla="*/ 189 w 393"/>
                  <a:gd name="T17" fmla="*/ 69 h 361"/>
                  <a:gd name="T18" fmla="*/ 126 w 393"/>
                  <a:gd name="T19" fmla="*/ 88 h 361"/>
                  <a:gd name="T20" fmla="*/ 91 w 393"/>
                  <a:gd name="T21" fmla="*/ 112 h 361"/>
                  <a:gd name="T22" fmla="*/ 58 w 393"/>
                  <a:gd name="T23" fmla="*/ 154 h 361"/>
                  <a:gd name="T24" fmla="*/ 39 w 393"/>
                  <a:gd name="T25" fmla="*/ 187 h 361"/>
                  <a:gd name="T26" fmla="*/ 25 w 393"/>
                  <a:gd name="T27" fmla="*/ 236 h 361"/>
                  <a:gd name="T28" fmla="*/ 24 w 393"/>
                  <a:gd name="T29" fmla="*/ 281 h 361"/>
                  <a:gd name="T30" fmla="*/ 20 w 393"/>
                  <a:gd name="T31" fmla="*/ 303 h 361"/>
                  <a:gd name="T32" fmla="*/ 7 w 393"/>
                  <a:gd name="T33" fmla="*/ 324 h 361"/>
                  <a:gd name="T34" fmla="*/ 7 w 393"/>
                  <a:gd name="T35" fmla="*/ 339 h 361"/>
                  <a:gd name="T36" fmla="*/ 12 w 393"/>
                  <a:gd name="T37" fmla="*/ 360 h 361"/>
                  <a:gd name="T38" fmla="*/ 2 w 393"/>
                  <a:gd name="T39" fmla="*/ 344 h 361"/>
                  <a:gd name="T40" fmla="*/ 0 w 393"/>
                  <a:gd name="T41" fmla="*/ 322 h 361"/>
                  <a:gd name="T42" fmla="*/ 12 w 393"/>
                  <a:gd name="T43" fmla="*/ 292 h 361"/>
                  <a:gd name="T44" fmla="*/ 16 w 393"/>
                  <a:gd name="T45" fmla="*/ 235 h 361"/>
                  <a:gd name="T46" fmla="*/ 44 w 393"/>
                  <a:gd name="T47" fmla="*/ 161 h 361"/>
                  <a:gd name="T48" fmla="*/ 82 w 393"/>
                  <a:gd name="T49" fmla="*/ 111 h 361"/>
                  <a:gd name="T50" fmla="*/ 128 w 393"/>
                  <a:gd name="T51" fmla="*/ 82 h 361"/>
                  <a:gd name="T52" fmla="*/ 193 w 393"/>
                  <a:gd name="T53" fmla="*/ 62 h 361"/>
                  <a:gd name="T54" fmla="*/ 211 w 393"/>
                  <a:gd name="T55" fmla="*/ 39 h 361"/>
                  <a:gd name="T56" fmla="*/ 238 w 393"/>
                  <a:gd name="T57" fmla="*/ 15 h 361"/>
                  <a:gd name="T58" fmla="*/ 266 w 393"/>
                  <a:gd name="T59" fmla="*/ 4 h 361"/>
                  <a:gd name="T60" fmla="*/ 298 w 393"/>
                  <a:gd name="T61" fmla="*/ 0 h 361"/>
                  <a:gd name="T62" fmla="*/ 330 w 393"/>
                  <a:gd name="T63" fmla="*/ 4 h 361"/>
                  <a:gd name="T64" fmla="*/ 356 w 393"/>
                  <a:gd name="T65" fmla="*/ 15 h 361"/>
                  <a:gd name="T66" fmla="*/ 370 w 393"/>
                  <a:gd name="T67" fmla="*/ 20 h 361"/>
                  <a:gd name="T68" fmla="*/ 392 w 393"/>
                  <a:gd name="T69" fmla="*/ 21 h 361"/>
                  <a:gd name="T70" fmla="*/ 353 w 393"/>
                  <a:gd name="T71" fmla="*/ 41 h 361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0" t="0" r="r" b="b"/>
                <a:pathLst>
                  <a:path w="393" h="361">
                    <a:moveTo>
                      <a:pt x="353" y="41"/>
                    </a:moveTo>
                    <a:lnTo>
                      <a:pt x="316" y="24"/>
                    </a:lnTo>
                    <a:lnTo>
                      <a:pt x="281" y="24"/>
                    </a:lnTo>
                    <a:lnTo>
                      <a:pt x="238" y="41"/>
                    </a:lnTo>
                    <a:lnTo>
                      <a:pt x="204" y="69"/>
                    </a:lnTo>
                    <a:lnTo>
                      <a:pt x="172" y="103"/>
                    </a:lnTo>
                    <a:lnTo>
                      <a:pt x="120" y="141"/>
                    </a:lnTo>
                    <a:lnTo>
                      <a:pt x="168" y="103"/>
                    </a:lnTo>
                    <a:lnTo>
                      <a:pt x="189" y="69"/>
                    </a:lnTo>
                    <a:lnTo>
                      <a:pt x="126" y="88"/>
                    </a:lnTo>
                    <a:lnTo>
                      <a:pt x="91" y="112"/>
                    </a:lnTo>
                    <a:lnTo>
                      <a:pt x="58" y="154"/>
                    </a:lnTo>
                    <a:lnTo>
                      <a:pt x="39" y="187"/>
                    </a:lnTo>
                    <a:lnTo>
                      <a:pt x="25" y="236"/>
                    </a:lnTo>
                    <a:lnTo>
                      <a:pt x="24" y="281"/>
                    </a:lnTo>
                    <a:lnTo>
                      <a:pt x="20" y="303"/>
                    </a:lnTo>
                    <a:lnTo>
                      <a:pt x="7" y="324"/>
                    </a:lnTo>
                    <a:lnTo>
                      <a:pt x="7" y="339"/>
                    </a:lnTo>
                    <a:lnTo>
                      <a:pt x="12" y="360"/>
                    </a:lnTo>
                    <a:lnTo>
                      <a:pt x="2" y="344"/>
                    </a:lnTo>
                    <a:lnTo>
                      <a:pt x="0" y="322"/>
                    </a:lnTo>
                    <a:lnTo>
                      <a:pt x="12" y="292"/>
                    </a:lnTo>
                    <a:lnTo>
                      <a:pt x="16" y="235"/>
                    </a:lnTo>
                    <a:lnTo>
                      <a:pt x="44" y="161"/>
                    </a:lnTo>
                    <a:lnTo>
                      <a:pt x="82" y="111"/>
                    </a:lnTo>
                    <a:lnTo>
                      <a:pt x="128" y="82"/>
                    </a:lnTo>
                    <a:lnTo>
                      <a:pt x="193" y="62"/>
                    </a:lnTo>
                    <a:lnTo>
                      <a:pt x="211" y="39"/>
                    </a:lnTo>
                    <a:lnTo>
                      <a:pt x="238" y="15"/>
                    </a:lnTo>
                    <a:lnTo>
                      <a:pt x="266" y="4"/>
                    </a:lnTo>
                    <a:lnTo>
                      <a:pt x="298" y="0"/>
                    </a:lnTo>
                    <a:lnTo>
                      <a:pt x="330" y="4"/>
                    </a:lnTo>
                    <a:lnTo>
                      <a:pt x="356" y="15"/>
                    </a:lnTo>
                    <a:lnTo>
                      <a:pt x="370" y="20"/>
                    </a:lnTo>
                    <a:lnTo>
                      <a:pt x="392" y="21"/>
                    </a:lnTo>
                    <a:lnTo>
                      <a:pt x="353" y="41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8" name="Freeform 24">
                <a:extLst>
                  <a:ext uri="{FF2B5EF4-FFF2-40B4-BE49-F238E27FC236}">
                    <a16:creationId xmlns:a16="http://schemas.microsoft.com/office/drawing/2014/main" id="{EE7B1D6F-2A72-9A20-CA68-25BD0E958A0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20" y="1936"/>
                <a:ext cx="166" cy="538"/>
              </a:xfrm>
              <a:custGeom>
                <a:avLst/>
                <a:gdLst>
                  <a:gd name="T0" fmla="*/ 131 w 166"/>
                  <a:gd name="T1" fmla="*/ 0 h 538"/>
                  <a:gd name="T2" fmla="*/ 146 w 166"/>
                  <a:gd name="T3" fmla="*/ 21 h 538"/>
                  <a:gd name="T4" fmla="*/ 161 w 166"/>
                  <a:gd name="T5" fmla="*/ 45 h 538"/>
                  <a:gd name="T6" fmla="*/ 165 w 166"/>
                  <a:gd name="T7" fmla="*/ 68 h 538"/>
                  <a:gd name="T8" fmla="*/ 161 w 166"/>
                  <a:gd name="T9" fmla="*/ 86 h 538"/>
                  <a:gd name="T10" fmla="*/ 154 w 166"/>
                  <a:gd name="T11" fmla="*/ 101 h 538"/>
                  <a:gd name="T12" fmla="*/ 143 w 166"/>
                  <a:gd name="T13" fmla="*/ 101 h 538"/>
                  <a:gd name="T14" fmla="*/ 133 w 166"/>
                  <a:gd name="T15" fmla="*/ 92 h 538"/>
                  <a:gd name="T16" fmla="*/ 115 w 166"/>
                  <a:gd name="T17" fmla="*/ 55 h 538"/>
                  <a:gd name="T18" fmla="*/ 94 w 166"/>
                  <a:gd name="T19" fmla="*/ 105 h 538"/>
                  <a:gd name="T20" fmla="*/ 77 w 166"/>
                  <a:gd name="T21" fmla="*/ 183 h 538"/>
                  <a:gd name="T22" fmla="*/ 75 w 166"/>
                  <a:gd name="T23" fmla="*/ 242 h 538"/>
                  <a:gd name="T24" fmla="*/ 85 w 166"/>
                  <a:gd name="T25" fmla="*/ 287 h 538"/>
                  <a:gd name="T26" fmla="*/ 67 w 166"/>
                  <a:gd name="T27" fmla="*/ 326 h 538"/>
                  <a:gd name="T28" fmla="*/ 66 w 166"/>
                  <a:gd name="T29" fmla="*/ 360 h 538"/>
                  <a:gd name="T30" fmla="*/ 71 w 166"/>
                  <a:gd name="T31" fmla="*/ 404 h 538"/>
                  <a:gd name="T32" fmla="*/ 81 w 166"/>
                  <a:gd name="T33" fmla="*/ 424 h 538"/>
                  <a:gd name="T34" fmla="*/ 61 w 166"/>
                  <a:gd name="T35" fmla="*/ 399 h 538"/>
                  <a:gd name="T36" fmla="*/ 27 w 166"/>
                  <a:gd name="T37" fmla="*/ 445 h 538"/>
                  <a:gd name="T38" fmla="*/ 7 w 166"/>
                  <a:gd name="T39" fmla="*/ 484 h 538"/>
                  <a:gd name="T40" fmla="*/ 3 w 166"/>
                  <a:gd name="T41" fmla="*/ 507 h 538"/>
                  <a:gd name="T42" fmla="*/ 4 w 166"/>
                  <a:gd name="T43" fmla="*/ 537 h 538"/>
                  <a:gd name="T44" fmla="*/ 0 w 166"/>
                  <a:gd name="T45" fmla="*/ 502 h 538"/>
                  <a:gd name="T46" fmla="*/ 3 w 166"/>
                  <a:gd name="T47" fmla="*/ 477 h 538"/>
                  <a:gd name="T48" fmla="*/ 20 w 166"/>
                  <a:gd name="T49" fmla="*/ 436 h 538"/>
                  <a:gd name="T50" fmla="*/ 42 w 166"/>
                  <a:gd name="T51" fmla="*/ 393 h 538"/>
                  <a:gd name="T52" fmla="*/ 55 w 166"/>
                  <a:gd name="T53" fmla="*/ 367 h 538"/>
                  <a:gd name="T54" fmla="*/ 57 w 166"/>
                  <a:gd name="T55" fmla="*/ 343 h 538"/>
                  <a:gd name="T56" fmla="*/ 59 w 166"/>
                  <a:gd name="T57" fmla="*/ 312 h 538"/>
                  <a:gd name="T58" fmla="*/ 67 w 166"/>
                  <a:gd name="T59" fmla="*/ 289 h 538"/>
                  <a:gd name="T60" fmla="*/ 71 w 166"/>
                  <a:gd name="T61" fmla="*/ 273 h 538"/>
                  <a:gd name="T62" fmla="*/ 67 w 166"/>
                  <a:gd name="T63" fmla="*/ 242 h 538"/>
                  <a:gd name="T64" fmla="*/ 67 w 166"/>
                  <a:gd name="T65" fmla="*/ 210 h 538"/>
                  <a:gd name="T66" fmla="*/ 71 w 166"/>
                  <a:gd name="T67" fmla="*/ 164 h 538"/>
                  <a:gd name="T68" fmla="*/ 81 w 166"/>
                  <a:gd name="T69" fmla="*/ 123 h 538"/>
                  <a:gd name="T70" fmla="*/ 96 w 166"/>
                  <a:gd name="T71" fmla="*/ 75 h 538"/>
                  <a:gd name="T72" fmla="*/ 117 w 166"/>
                  <a:gd name="T73" fmla="*/ 34 h 538"/>
                  <a:gd name="T74" fmla="*/ 126 w 166"/>
                  <a:gd name="T75" fmla="*/ 11 h 538"/>
                  <a:gd name="T76" fmla="*/ 131 w 166"/>
                  <a:gd name="T77" fmla="*/ 0 h 538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0" t="0" r="r" b="b"/>
                <a:pathLst>
                  <a:path w="166" h="538">
                    <a:moveTo>
                      <a:pt x="131" y="0"/>
                    </a:moveTo>
                    <a:lnTo>
                      <a:pt x="146" y="21"/>
                    </a:lnTo>
                    <a:lnTo>
                      <a:pt x="161" y="45"/>
                    </a:lnTo>
                    <a:lnTo>
                      <a:pt x="165" y="68"/>
                    </a:lnTo>
                    <a:lnTo>
                      <a:pt x="161" y="86"/>
                    </a:lnTo>
                    <a:lnTo>
                      <a:pt x="154" y="101"/>
                    </a:lnTo>
                    <a:lnTo>
                      <a:pt x="143" y="101"/>
                    </a:lnTo>
                    <a:lnTo>
                      <a:pt x="133" y="92"/>
                    </a:lnTo>
                    <a:lnTo>
                      <a:pt x="115" y="55"/>
                    </a:lnTo>
                    <a:lnTo>
                      <a:pt x="94" y="105"/>
                    </a:lnTo>
                    <a:lnTo>
                      <a:pt x="77" y="183"/>
                    </a:lnTo>
                    <a:lnTo>
                      <a:pt x="75" y="242"/>
                    </a:lnTo>
                    <a:lnTo>
                      <a:pt x="85" y="287"/>
                    </a:lnTo>
                    <a:lnTo>
                      <a:pt x="67" y="326"/>
                    </a:lnTo>
                    <a:lnTo>
                      <a:pt x="66" y="360"/>
                    </a:lnTo>
                    <a:lnTo>
                      <a:pt x="71" y="404"/>
                    </a:lnTo>
                    <a:lnTo>
                      <a:pt x="81" y="424"/>
                    </a:lnTo>
                    <a:lnTo>
                      <a:pt x="61" y="399"/>
                    </a:lnTo>
                    <a:lnTo>
                      <a:pt x="27" y="445"/>
                    </a:lnTo>
                    <a:lnTo>
                      <a:pt x="7" y="484"/>
                    </a:lnTo>
                    <a:lnTo>
                      <a:pt x="3" y="507"/>
                    </a:lnTo>
                    <a:lnTo>
                      <a:pt x="4" y="537"/>
                    </a:lnTo>
                    <a:lnTo>
                      <a:pt x="0" y="502"/>
                    </a:lnTo>
                    <a:lnTo>
                      <a:pt x="3" y="477"/>
                    </a:lnTo>
                    <a:lnTo>
                      <a:pt x="20" y="436"/>
                    </a:lnTo>
                    <a:lnTo>
                      <a:pt x="42" y="393"/>
                    </a:lnTo>
                    <a:lnTo>
                      <a:pt x="55" y="367"/>
                    </a:lnTo>
                    <a:lnTo>
                      <a:pt x="57" y="343"/>
                    </a:lnTo>
                    <a:lnTo>
                      <a:pt x="59" y="312"/>
                    </a:lnTo>
                    <a:lnTo>
                      <a:pt x="67" y="289"/>
                    </a:lnTo>
                    <a:lnTo>
                      <a:pt x="71" y="273"/>
                    </a:lnTo>
                    <a:lnTo>
                      <a:pt x="67" y="242"/>
                    </a:lnTo>
                    <a:lnTo>
                      <a:pt x="67" y="210"/>
                    </a:lnTo>
                    <a:lnTo>
                      <a:pt x="71" y="164"/>
                    </a:lnTo>
                    <a:lnTo>
                      <a:pt x="81" y="123"/>
                    </a:lnTo>
                    <a:lnTo>
                      <a:pt x="96" y="75"/>
                    </a:lnTo>
                    <a:lnTo>
                      <a:pt x="117" y="34"/>
                    </a:lnTo>
                    <a:lnTo>
                      <a:pt x="126" y="11"/>
                    </a:lnTo>
                    <a:lnTo>
                      <a:pt x="131" y="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29" name="Freeform 25">
                <a:extLst>
                  <a:ext uri="{FF2B5EF4-FFF2-40B4-BE49-F238E27FC236}">
                    <a16:creationId xmlns:a16="http://schemas.microsoft.com/office/drawing/2014/main" id="{03777D27-DDB0-2EA5-24BC-A210941153A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72" y="2004"/>
                <a:ext cx="371" cy="413"/>
              </a:xfrm>
              <a:custGeom>
                <a:avLst/>
                <a:gdLst>
                  <a:gd name="T0" fmla="*/ 0 w 371"/>
                  <a:gd name="T1" fmla="*/ 252 h 413"/>
                  <a:gd name="T2" fmla="*/ 42 w 371"/>
                  <a:gd name="T3" fmla="*/ 271 h 413"/>
                  <a:gd name="T4" fmla="*/ 59 w 371"/>
                  <a:gd name="T5" fmla="*/ 278 h 413"/>
                  <a:gd name="T6" fmla="*/ 42 w 371"/>
                  <a:gd name="T7" fmla="*/ 308 h 413"/>
                  <a:gd name="T8" fmla="*/ 8 w 371"/>
                  <a:gd name="T9" fmla="*/ 308 h 413"/>
                  <a:gd name="T10" fmla="*/ 45 w 371"/>
                  <a:gd name="T11" fmla="*/ 335 h 413"/>
                  <a:gd name="T12" fmla="*/ 102 w 371"/>
                  <a:gd name="T13" fmla="*/ 335 h 413"/>
                  <a:gd name="T14" fmla="*/ 114 w 371"/>
                  <a:gd name="T15" fmla="*/ 308 h 413"/>
                  <a:gd name="T16" fmla="*/ 180 w 371"/>
                  <a:gd name="T17" fmla="*/ 321 h 413"/>
                  <a:gd name="T18" fmla="*/ 206 w 371"/>
                  <a:gd name="T19" fmla="*/ 351 h 413"/>
                  <a:gd name="T20" fmla="*/ 206 w 371"/>
                  <a:gd name="T21" fmla="*/ 374 h 413"/>
                  <a:gd name="T22" fmla="*/ 190 w 371"/>
                  <a:gd name="T23" fmla="*/ 412 h 413"/>
                  <a:gd name="T24" fmla="*/ 217 w 371"/>
                  <a:gd name="T25" fmla="*/ 393 h 413"/>
                  <a:gd name="T26" fmla="*/ 228 w 371"/>
                  <a:gd name="T27" fmla="*/ 364 h 413"/>
                  <a:gd name="T28" fmla="*/ 240 w 371"/>
                  <a:gd name="T29" fmla="*/ 361 h 413"/>
                  <a:gd name="T30" fmla="*/ 214 w 371"/>
                  <a:gd name="T31" fmla="*/ 337 h 413"/>
                  <a:gd name="T32" fmla="*/ 228 w 371"/>
                  <a:gd name="T33" fmla="*/ 325 h 413"/>
                  <a:gd name="T34" fmla="*/ 274 w 371"/>
                  <a:gd name="T35" fmla="*/ 321 h 413"/>
                  <a:gd name="T36" fmla="*/ 231 w 371"/>
                  <a:gd name="T37" fmla="*/ 318 h 413"/>
                  <a:gd name="T38" fmla="*/ 254 w 371"/>
                  <a:gd name="T39" fmla="*/ 298 h 413"/>
                  <a:gd name="T40" fmla="*/ 370 w 371"/>
                  <a:gd name="T41" fmla="*/ 0 h 413"/>
                  <a:gd name="T42" fmla="*/ 278 w 371"/>
                  <a:gd name="T43" fmla="*/ 180 h 413"/>
                  <a:gd name="T44" fmla="*/ 217 w 371"/>
                  <a:gd name="T45" fmla="*/ 321 h 413"/>
                  <a:gd name="T46" fmla="*/ 206 w 371"/>
                  <a:gd name="T47" fmla="*/ 332 h 413"/>
                  <a:gd name="T48" fmla="*/ 187 w 371"/>
                  <a:gd name="T49" fmla="*/ 311 h 413"/>
                  <a:gd name="T50" fmla="*/ 214 w 371"/>
                  <a:gd name="T51" fmla="*/ 235 h 413"/>
                  <a:gd name="T52" fmla="*/ 214 w 371"/>
                  <a:gd name="T53" fmla="*/ 186 h 413"/>
                  <a:gd name="T54" fmla="*/ 184 w 371"/>
                  <a:gd name="T55" fmla="*/ 75 h 413"/>
                  <a:gd name="T56" fmla="*/ 190 w 371"/>
                  <a:gd name="T57" fmla="*/ 160 h 413"/>
                  <a:gd name="T58" fmla="*/ 180 w 371"/>
                  <a:gd name="T59" fmla="*/ 206 h 413"/>
                  <a:gd name="T60" fmla="*/ 158 w 371"/>
                  <a:gd name="T61" fmla="*/ 230 h 413"/>
                  <a:gd name="T62" fmla="*/ 124 w 371"/>
                  <a:gd name="T63" fmla="*/ 242 h 413"/>
                  <a:gd name="T64" fmla="*/ 94 w 371"/>
                  <a:gd name="T65" fmla="*/ 242 h 413"/>
                  <a:gd name="T66" fmla="*/ 81 w 371"/>
                  <a:gd name="T67" fmla="*/ 235 h 413"/>
                  <a:gd name="T68" fmla="*/ 100 w 371"/>
                  <a:gd name="T69" fmla="*/ 203 h 413"/>
                  <a:gd name="T70" fmla="*/ 109 w 371"/>
                  <a:gd name="T71" fmla="*/ 144 h 413"/>
                  <a:gd name="T72" fmla="*/ 86 w 371"/>
                  <a:gd name="T73" fmla="*/ 200 h 413"/>
                  <a:gd name="T74" fmla="*/ 66 w 371"/>
                  <a:gd name="T75" fmla="*/ 230 h 413"/>
                  <a:gd name="T76" fmla="*/ 40 w 371"/>
                  <a:gd name="T77" fmla="*/ 245 h 413"/>
                  <a:gd name="T78" fmla="*/ 17 w 371"/>
                  <a:gd name="T79" fmla="*/ 252 h 413"/>
                  <a:gd name="T80" fmla="*/ 0 w 371"/>
                  <a:gd name="T81" fmla="*/ 252 h 413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0" t="0" r="r" b="b"/>
                <a:pathLst>
                  <a:path w="371" h="413">
                    <a:moveTo>
                      <a:pt x="0" y="252"/>
                    </a:moveTo>
                    <a:lnTo>
                      <a:pt x="42" y="271"/>
                    </a:lnTo>
                    <a:lnTo>
                      <a:pt x="59" y="278"/>
                    </a:lnTo>
                    <a:lnTo>
                      <a:pt x="42" y="308"/>
                    </a:lnTo>
                    <a:lnTo>
                      <a:pt x="8" y="308"/>
                    </a:lnTo>
                    <a:lnTo>
                      <a:pt x="45" y="335"/>
                    </a:lnTo>
                    <a:lnTo>
                      <a:pt x="102" y="335"/>
                    </a:lnTo>
                    <a:lnTo>
                      <a:pt x="114" y="308"/>
                    </a:lnTo>
                    <a:lnTo>
                      <a:pt x="180" y="321"/>
                    </a:lnTo>
                    <a:lnTo>
                      <a:pt x="206" y="351"/>
                    </a:lnTo>
                    <a:lnTo>
                      <a:pt x="206" y="374"/>
                    </a:lnTo>
                    <a:lnTo>
                      <a:pt x="190" y="412"/>
                    </a:lnTo>
                    <a:lnTo>
                      <a:pt x="217" y="393"/>
                    </a:lnTo>
                    <a:lnTo>
                      <a:pt x="228" y="364"/>
                    </a:lnTo>
                    <a:lnTo>
                      <a:pt x="240" y="361"/>
                    </a:lnTo>
                    <a:lnTo>
                      <a:pt x="214" y="337"/>
                    </a:lnTo>
                    <a:lnTo>
                      <a:pt x="228" y="325"/>
                    </a:lnTo>
                    <a:lnTo>
                      <a:pt x="274" y="321"/>
                    </a:lnTo>
                    <a:lnTo>
                      <a:pt x="231" y="318"/>
                    </a:lnTo>
                    <a:lnTo>
                      <a:pt x="254" y="298"/>
                    </a:lnTo>
                    <a:lnTo>
                      <a:pt x="370" y="0"/>
                    </a:lnTo>
                    <a:lnTo>
                      <a:pt x="278" y="180"/>
                    </a:lnTo>
                    <a:lnTo>
                      <a:pt x="217" y="321"/>
                    </a:lnTo>
                    <a:lnTo>
                      <a:pt x="206" y="332"/>
                    </a:lnTo>
                    <a:lnTo>
                      <a:pt x="187" y="311"/>
                    </a:lnTo>
                    <a:lnTo>
                      <a:pt x="214" y="235"/>
                    </a:lnTo>
                    <a:lnTo>
                      <a:pt x="214" y="186"/>
                    </a:lnTo>
                    <a:lnTo>
                      <a:pt x="184" y="75"/>
                    </a:lnTo>
                    <a:lnTo>
                      <a:pt x="190" y="160"/>
                    </a:lnTo>
                    <a:lnTo>
                      <a:pt x="180" y="206"/>
                    </a:lnTo>
                    <a:lnTo>
                      <a:pt x="158" y="230"/>
                    </a:lnTo>
                    <a:lnTo>
                      <a:pt x="124" y="242"/>
                    </a:lnTo>
                    <a:lnTo>
                      <a:pt x="94" y="242"/>
                    </a:lnTo>
                    <a:lnTo>
                      <a:pt x="81" y="235"/>
                    </a:lnTo>
                    <a:lnTo>
                      <a:pt x="100" y="203"/>
                    </a:lnTo>
                    <a:lnTo>
                      <a:pt x="109" y="144"/>
                    </a:lnTo>
                    <a:lnTo>
                      <a:pt x="86" y="200"/>
                    </a:lnTo>
                    <a:lnTo>
                      <a:pt x="66" y="230"/>
                    </a:lnTo>
                    <a:lnTo>
                      <a:pt x="40" y="245"/>
                    </a:lnTo>
                    <a:lnTo>
                      <a:pt x="17" y="252"/>
                    </a:lnTo>
                    <a:lnTo>
                      <a:pt x="0" y="25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0" name="Freeform 26">
                <a:extLst>
                  <a:ext uri="{FF2B5EF4-FFF2-40B4-BE49-F238E27FC236}">
                    <a16:creationId xmlns:a16="http://schemas.microsoft.com/office/drawing/2014/main" id="{3ED567A2-DD70-84B4-99CE-D2AA02B4AC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538" y="2264"/>
                <a:ext cx="146" cy="194"/>
              </a:xfrm>
              <a:custGeom>
                <a:avLst/>
                <a:gdLst>
                  <a:gd name="T0" fmla="*/ 22 w 146"/>
                  <a:gd name="T1" fmla="*/ 0 h 194"/>
                  <a:gd name="T2" fmla="*/ 5 w 146"/>
                  <a:gd name="T3" fmla="*/ 15 h 194"/>
                  <a:gd name="T4" fmla="*/ 5 w 146"/>
                  <a:gd name="T5" fmla="*/ 42 h 194"/>
                  <a:gd name="T6" fmla="*/ 22 w 146"/>
                  <a:gd name="T7" fmla="*/ 75 h 194"/>
                  <a:gd name="T8" fmla="*/ 60 w 146"/>
                  <a:gd name="T9" fmla="*/ 107 h 194"/>
                  <a:gd name="T10" fmla="*/ 91 w 146"/>
                  <a:gd name="T11" fmla="*/ 109 h 194"/>
                  <a:gd name="T12" fmla="*/ 133 w 146"/>
                  <a:gd name="T13" fmla="*/ 139 h 194"/>
                  <a:gd name="T14" fmla="*/ 145 w 146"/>
                  <a:gd name="T15" fmla="*/ 158 h 194"/>
                  <a:gd name="T16" fmla="*/ 123 w 146"/>
                  <a:gd name="T17" fmla="*/ 139 h 194"/>
                  <a:gd name="T18" fmla="*/ 96 w 146"/>
                  <a:gd name="T19" fmla="*/ 132 h 194"/>
                  <a:gd name="T20" fmla="*/ 86 w 146"/>
                  <a:gd name="T21" fmla="*/ 174 h 194"/>
                  <a:gd name="T22" fmla="*/ 56 w 146"/>
                  <a:gd name="T23" fmla="*/ 193 h 194"/>
                  <a:gd name="T24" fmla="*/ 76 w 146"/>
                  <a:gd name="T25" fmla="*/ 170 h 194"/>
                  <a:gd name="T26" fmla="*/ 86 w 146"/>
                  <a:gd name="T27" fmla="*/ 119 h 194"/>
                  <a:gd name="T28" fmla="*/ 52 w 146"/>
                  <a:gd name="T29" fmla="*/ 109 h 194"/>
                  <a:gd name="T30" fmla="*/ 15 w 146"/>
                  <a:gd name="T31" fmla="*/ 81 h 194"/>
                  <a:gd name="T32" fmla="*/ 8 w 146"/>
                  <a:gd name="T33" fmla="*/ 58 h 194"/>
                  <a:gd name="T34" fmla="*/ 0 w 146"/>
                  <a:gd name="T35" fmla="*/ 46 h 194"/>
                  <a:gd name="T36" fmla="*/ 0 w 146"/>
                  <a:gd name="T37" fmla="*/ 19 h 194"/>
                  <a:gd name="T38" fmla="*/ 8 w 146"/>
                  <a:gd name="T39" fmla="*/ 7 h 194"/>
                  <a:gd name="T40" fmla="*/ 22 w 146"/>
                  <a:gd name="T41" fmla="*/ 0 h 194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146" h="194">
                    <a:moveTo>
                      <a:pt x="22" y="0"/>
                    </a:moveTo>
                    <a:lnTo>
                      <a:pt x="5" y="15"/>
                    </a:lnTo>
                    <a:lnTo>
                      <a:pt x="5" y="42"/>
                    </a:lnTo>
                    <a:lnTo>
                      <a:pt x="22" y="75"/>
                    </a:lnTo>
                    <a:lnTo>
                      <a:pt x="60" y="107"/>
                    </a:lnTo>
                    <a:lnTo>
                      <a:pt x="91" y="109"/>
                    </a:lnTo>
                    <a:lnTo>
                      <a:pt x="133" y="139"/>
                    </a:lnTo>
                    <a:lnTo>
                      <a:pt x="145" y="158"/>
                    </a:lnTo>
                    <a:lnTo>
                      <a:pt x="123" y="139"/>
                    </a:lnTo>
                    <a:lnTo>
                      <a:pt x="96" y="132"/>
                    </a:lnTo>
                    <a:lnTo>
                      <a:pt x="86" y="174"/>
                    </a:lnTo>
                    <a:lnTo>
                      <a:pt x="56" y="193"/>
                    </a:lnTo>
                    <a:lnTo>
                      <a:pt x="76" y="170"/>
                    </a:lnTo>
                    <a:lnTo>
                      <a:pt x="86" y="119"/>
                    </a:lnTo>
                    <a:lnTo>
                      <a:pt x="52" y="109"/>
                    </a:lnTo>
                    <a:lnTo>
                      <a:pt x="15" y="81"/>
                    </a:lnTo>
                    <a:lnTo>
                      <a:pt x="8" y="58"/>
                    </a:lnTo>
                    <a:lnTo>
                      <a:pt x="0" y="46"/>
                    </a:lnTo>
                    <a:lnTo>
                      <a:pt x="0" y="19"/>
                    </a:lnTo>
                    <a:lnTo>
                      <a:pt x="8" y="7"/>
                    </a:lnTo>
                    <a:lnTo>
                      <a:pt x="22" y="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1" name="Freeform 27">
                <a:extLst>
                  <a:ext uri="{FF2B5EF4-FFF2-40B4-BE49-F238E27FC236}">
                    <a16:creationId xmlns:a16="http://schemas.microsoft.com/office/drawing/2014/main" id="{1495D00A-A701-A244-6B86-B748BEE52B3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7" y="2355"/>
                <a:ext cx="824" cy="248"/>
              </a:xfrm>
              <a:custGeom>
                <a:avLst/>
                <a:gdLst>
                  <a:gd name="T0" fmla="*/ 731 w 824"/>
                  <a:gd name="T1" fmla="*/ 45 h 248"/>
                  <a:gd name="T2" fmla="*/ 666 w 824"/>
                  <a:gd name="T3" fmla="*/ 107 h 248"/>
                  <a:gd name="T4" fmla="*/ 570 w 824"/>
                  <a:gd name="T5" fmla="*/ 177 h 248"/>
                  <a:gd name="T6" fmla="*/ 355 w 824"/>
                  <a:gd name="T7" fmla="*/ 217 h 248"/>
                  <a:gd name="T8" fmla="*/ 193 w 824"/>
                  <a:gd name="T9" fmla="*/ 130 h 248"/>
                  <a:gd name="T10" fmla="*/ 159 w 824"/>
                  <a:gd name="T11" fmla="*/ 61 h 248"/>
                  <a:gd name="T12" fmla="*/ 142 w 824"/>
                  <a:gd name="T13" fmla="*/ 10 h 248"/>
                  <a:gd name="T14" fmla="*/ 219 w 824"/>
                  <a:gd name="T15" fmla="*/ 29 h 248"/>
                  <a:gd name="T16" fmla="*/ 237 w 824"/>
                  <a:gd name="T17" fmla="*/ 75 h 248"/>
                  <a:gd name="T18" fmla="*/ 317 w 824"/>
                  <a:gd name="T19" fmla="*/ 107 h 248"/>
                  <a:gd name="T20" fmla="*/ 380 w 824"/>
                  <a:gd name="T21" fmla="*/ 133 h 248"/>
                  <a:gd name="T22" fmla="*/ 467 w 824"/>
                  <a:gd name="T23" fmla="*/ 107 h 248"/>
                  <a:gd name="T24" fmla="*/ 385 w 824"/>
                  <a:gd name="T25" fmla="*/ 120 h 248"/>
                  <a:gd name="T26" fmla="*/ 270 w 824"/>
                  <a:gd name="T27" fmla="*/ 72 h 248"/>
                  <a:gd name="T28" fmla="*/ 237 w 824"/>
                  <a:gd name="T29" fmla="*/ 39 h 248"/>
                  <a:gd name="T30" fmla="*/ 174 w 824"/>
                  <a:gd name="T31" fmla="*/ 0 h 248"/>
                  <a:gd name="T32" fmla="*/ 103 w 824"/>
                  <a:gd name="T33" fmla="*/ 25 h 248"/>
                  <a:gd name="T34" fmla="*/ 154 w 824"/>
                  <a:gd name="T35" fmla="*/ 75 h 248"/>
                  <a:gd name="T36" fmla="*/ 89 w 824"/>
                  <a:gd name="T37" fmla="*/ 83 h 248"/>
                  <a:gd name="T38" fmla="*/ 41 w 824"/>
                  <a:gd name="T39" fmla="*/ 39 h 248"/>
                  <a:gd name="T40" fmla="*/ 0 w 824"/>
                  <a:gd name="T41" fmla="*/ 93 h 248"/>
                  <a:gd name="T42" fmla="*/ 103 w 824"/>
                  <a:gd name="T43" fmla="*/ 130 h 248"/>
                  <a:gd name="T44" fmla="*/ 170 w 824"/>
                  <a:gd name="T45" fmla="*/ 158 h 248"/>
                  <a:gd name="T46" fmla="*/ 198 w 824"/>
                  <a:gd name="T47" fmla="*/ 149 h 248"/>
                  <a:gd name="T48" fmla="*/ 319 w 824"/>
                  <a:gd name="T49" fmla="*/ 207 h 248"/>
                  <a:gd name="T50" fmla="*/ 309 w 824"/>
                  <a:gd name="T51" fmla="*/ 227 h 248"/>
                  <a:gd name="T52" fmla="*/ 231 w 824"/>
                  <a:gd name="T53" fmla="*/ 217 h 248"/>
                  <a:gd name="T54" fmla="*/ 156 w 824"/>
                  <a:gd name="T55" fmla="*/ 221 h 248"/>
                  <a:gd name="T56" fmla="*/ 93 w 824"/>
                  <a:gd name="T57" fmla="*/ 194 h 248"/>
                  <a:gd name="T58" fmla="*/ 31 w 824"/>
                  <a:gd name="T59" fmla="*/ 152 h 248"/>
                  <a:gd name="T60" fmla="*/ 146 w 824"/>
                  <a:gd name="T61" fmla="*/ 227 h 248"/>
                  <a:gd name="T62" fmla="*/ 234 w 824"/>
                  <a:gd name="T63" fmla="*/ 227 h 248"/>
                  <a:gd name="T64" fmla="*/ 340 w 824"/>
                  <a:gd name="T65" fmla="*/ 247 h 248"/>
                  <a:gd name="T66" fmla="*/ 401 w 824"/>
                  <a:gd name="T67" fmla="*/ 239 h 248"/>
                  <a:gd name="T68" fmla="*/ 461 w 824"/>
                  <a:gd name="T69" fmla="*/ 214 h 248"/>
                  <a:gd name="T70" fmla="*/ 674 w 824"/>
                  <a:gd name="T71" fmla="*/ 158 h 248"/>
                  <a:gd name="T72" fmla="*/ 812 w 824"/>
                  <a:gd name="T73" fmla="*/ 39 h 248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0" t="0" r="r" b="b"/>
                <a:pathLst>
                  <a:path w="824" h="248">
                    <a:moveTo>
                      <a:pt x="823" y="25"/>
                    </a:moveTo>
                    <a:lnTo>
                      <a:pt x="731" y="45"/>
                    </a:lnTo>
                    <a:lnTo>
                      <a:pt x="693" y="87"/>
                    </a:lnTo>
                    <a:lnTo>
                      <a:pt x="666" y="107"/>
                    </a:lnTo>
                    <a:lnTo>
                      <a:pt x="635" y="155"/>
                    </a:lnTo>
                    <a:lnTo>
                      <a:pt x="570" y="177"/>
                    </a:lnTo>
                    <a:lnTo>
                      <a:pt x="401" y="217"/>
                    </a:lnTo>
                    <a:lnTo>
                      <a:pt x="355" y="217"/>
                    </a:lnTo>
                    <a:lnTo>
                      <a:pt x="301" y="194"/>
                    </a:lnTo>
                    <a:lnTo>
                      <a:pt x="193" y="130"/>
                    </a:lnTo>
                    <a:lnTo>
                      <a:pt x="172" y="97"/>
                    </a:lnTo>
                    <a:lnTo>
                      <a:pt x="159" y="61"/>
                    </a:lnTo>
                    <a:lnTo>
                      <a:pt x="119" y="25"/>
                    </a:lnTo>
                    <a:lnTo>
                      <a:pt x="142" y="10"/>
                    </a:lnTo>
                    <a:lnTo>
                      <a:pt x="185" y="10"/>
                    </a:lnTo>
                    <a:lnTo>
                      <a:pt x="219" y="29"/>
                    </a:lnTo>
                    <a:lnTo>
                      <a:pt x="242" y="67"/>
                    </a:lnTo>
                    <a:lnTo>
                      <a:pt x="237" y="75"/>
                    </a:lnTo>
                    <a:lnTo>
                      <a:pt x="299" y="93"/>
                    </a:lnTo>
                    <a:lnTo>
                      <a:pt x="317" y="107"/>
                    </a:lnTo>
                    <a:lnTo>
                      <a:pt x="355" y="116"/>
                    </a:lnTo>
                    <a:lnTo>
                      <a:pt x="380" y="133"/>
                    </a:lnTo>
                    <a:lnTo>
                      <a:pt x="406" y="123"/>
                    </a:lnTo>
                    <a:lnTo>
                      <a:pt x="467" y="107"/>
                    </a:lnTo>
                    <a:lnTo>
                      <a:pt x="401" y="116"/>
                    </a:lnTo>
                    <a:lnTo>
                      <a:pt x="385" y="120"/>
                    </a:lnTo>
                    <a:lnTo>
                      <a:pt x="355" y="104"/>
                    </a:lnTo>
                    <a:lnTo>
                      <a:pt x="270" y="72"/>
                    </a:lnTo>
                    <a:lnTo>
                      <a:pt x="251" y="67"/>
                    </a:lnTo>
                    <a:lnTo>
                      <a:pt x="237" y="39"/>
                    </a:lnTo>
                    <a:lnTo>
                      <a:pt x="208" y="13"/>
                    </a:lnTo>
                    <a:lnTo>
                      <a:pt x="174" y="0"/>
                    </a:lnTo>
                    <a:lnTo>
                      <a:pt x="139" y="0"/>
                    </a:lnTo>
                    <a:lnTo>
                      <a:pt x="103" y="25"/>
                    </a:lnTo>
                    <a:lnTo>
                      <a:pt x="116" y="36"/>
                    </a:lnTo>
                    <a:lnTo>
                      <a:pt x="154" y="75"/>
                    </a:lnTo>
                    <a:lnTo>
                      <a:pt x="154" y="83"/>
                    </a:lnTo>
                    <a:lnTo>
                      <a:pt x="89" y="83"/>
                    </a:lnTo>
                    <a:lnTo>
                      <a:pt x="51" y="64"/>
                    </a:lnTo>
                    <a:lnTo>
                      <a:pt x="41" y="39"/>
                    </a:lnTo>
                    <a:lnTo>
                      <a:pt x="41" y="83"/>
                    </a:lnTo>
                    <a:lnTo>
                      <a:pt x="0" y="93"/>
                    </a:lnTo>
                    <a:lnTo>
                      <a:pt x="56" y="107"/>
                    </a:lnTo>
                    <a:lnTo>
                      <a:pt x="103" y="130"/>
                    </a:lnTo>
                    <a:lnTo>
                      <a:pt x="134" y="149"/>
                    </a:lnTo>
                    <a:lnTo>
                      <a:pt x="170" y="158"/>
                    </a:lnTo>
                    <a:lnTo>
                      <a:pt x="190" y="155"/>
                    </a:lnTo>
                    <a:lnTo>
                      <a:pt x="198" y="149"/>
                    </a:lnTo>
                    <a:lnTo>
                      <a:pt x="299" y="203"/>
                    </a:lnTo>
                    <a:lnTo>
                      <a:pt x="319" y="207"/>
                    </a:lnTo>
                    <a:lnTo>
                      <a:pt x="329" y="221"/>
                    </a:lnTo>
                    <a:lnTo>
                      <a:pt x="309" y="227"/>
                    </a:lnTo>
                    <a:lnTo>
                      <a:pt x="277" y="225"/>
                    </a:lnTo>
                    <a:lnTo>
                      <a:pt x="231" y="217"/>
                    </a:lnTo>
                    <a:lnTo>
                      <a:pt x="188" y="217"/>
                    </a:lnTo>
                    <a:lnTo>
                      <a:pt x="156" y="221"/>
                    </a:lnTo>
                    <a:lnTo>
                      <a:pt x="142" y="217"/>
                    </a:lnTo>
                    <a:lnTo>
                      <a:pt x="93" y="194"/>
                    </a:lnTo>
                    <a:lnTo>
                      <a:pt x="58" y="177"/>
                    </a:lnTo>
                    <a:lnTo>
                      <a:pt x="31" y="152"/>
                    </a:lnTo>
                    <a:lnTo>
                      <a:pt x="64" y="188"/>
                    </a:lnTo>
                    <a:lnTo>
                      <a:pt x="146" y="227"/>
                    </a:lnTo>
                    <a:lnTo>
                      <a:pt x="185" y="230"/>
                    </a:lnTo>
                    <a:lnTo>
                      <a:pt x="234" y="227"/>
                    </a:lnTo>
                    <a:lnTo>
                      <a:pt x="301" y="239"/>
                    </a:lnTo>
                    <a:lnTo>
                      <a:pt x="340" y="247"/>
                    </a:lnTo>
                    <a:lnTo>
                      <a:pt x="370" y="247"/>
                    </a:lnTo>
                    <a:lnTo>
                      <a:pt x="401" y="239"/>
                    </a:lnTo>
                    <a:lnTo>
                      <a:pt x="425" y="230"/>
                    </a:lnTo>
                    <a:lnTo>
                      <a:pt x="461" y="214"/>
                    </a:lnTo>
                    <a:lnTo>
                      <a:pt x="637" y="171"/>
                    </a:lnTo>
                    <a:lnTo>
                      <a:pt x="674" y="158"/>
                    </a:lnTo>
                    <a:lnTo>
                      <a:pt x="699" y="136"/>
                    </a:lnTo>
                    <a:lnTo>
                      <a:pt x="812" y="39"/>
                    </a:lnTo>
                    <a:lnTo>
                      <a:pt x="823" y="25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2" name="Freeform 28">
                <a:extLst>
                  <a:ext uri="{FF2B5EF4-FFF2-40B4-BE49-F238E27FC236}">
                    <a16:creationId xmlns:a16="http://schemas.microsoft.com/office/drawing/2014/main" id="{4EDF9E89-29D8-0580-3B23-8F2651AFCE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43" y="2441"/>
                <a:ext cx="228" cy="61"/>
              </a:xfrm>
              <a:custGeom>
                <a:avLst/>
                <a:gdLst>
                  <a:gd name="T0" fmla="*/ 0 w 228"/>
                  <a:gd name="T1" fmla="*/ 36 h 61"/>
                  <a:gd name="T2" fmla="*/ 63 w 228"/>
                  <a:gd name="T3" fmla="*/ 9 h 61"/>
                  <a:gd name="T4" fmla="*/ 128 w 228"/>
                  <a:gd name="T5" fmla="*/ 0 h 61"/>
                  <a:gd name="T6" fmla="*/ 187 w 228"/>
                  <a:gd name="T7" fmla="*/ 9 h 61"/>
                  <a:gd name="T8" fmla="*/ 227 w 228"/>
                  <a:gd name="T9" fmla="*/ 21 h 61"/>
                  <a:gd name="T10" fmla="*/ 185 w 228"/>
                  <a:gd name="T11" fmla="*/ 25 h 61"/>
                  <a:gd name="T12" fmla="*/ 181 w 228"/>
                  <a:gd name="T13" fmla="*/ 39 h 61"/>
                  <a:gd name="T14" fmla="*/ 190 w 228"/>
                  <a:gd name="T15" fmla="*/ 60 h 61"/>
                  <a:gd name="T16" fmla="*/ 156 w 228"/>
                  <a:gd name="T17" fmla="*/ 27 h 61"/>
                  <a:gd name="T18" fmla="*/ 143 w 228"/>
                  <a:gd name="T19" fmla="*/ 12 h 61"/>
                  <a:gd name="T20" fmla="*/ 68 w 228"/>
                  <a:gd name="T21" fmla="*/ 25 h 61"/>
                  <a:gd name="T22" fmla="*/ 0 w 228"/>
                  <a:gd name="T23" fmla="*/ 36 h 61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228" h="61">
                    <a:moveTo>
                      <a:pt x="0" y="36"/>
                    </a:moveTo>
                    <a:lnTo>
                      <a:pt x="63" y="9"/>
                    </a:lnTo>
                    <a:lnTo>
                      <a:pt x="128" y="0"/>
                    </a:lnTo>
                    <a:lnTo>
                      <a:pt x="187" y="9"/>
                    </a:lnTo>
                    <a:lnTo>
                      <a:pt x="227" y="21"/>
                    </a:lnTo>
                    <a:lnTo>
                      <a:pt x="185" y="25"/>
                    </a:lnTo>
                    <a:lnTo>
                      <a:pt x="181" y="39"/>
                    </a:lnTo>
                    <a:lnTo>
                      <a:pt x="190" y="60"/>
                    </a:lnTo>
                    <a:lnTo>
                      <a:pt x="156" y="27"/>
                    </a:lnTo>
                    <a:lnTo>
                      <a:pt x="143" y="12"/>
                    </a:lnTo>
                    <a:lnTo>
                      <a:pt x="68" y="25"/>
                    </a:lnTo>
                    <a:lnTo>
                      <a:pt x="0" y="3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3" name="Freeform 29">
                <a:extLst>
                  <a:ext uri="{FF2B5EF4-FFF2-40B4-BE49-F238E27FC236}">
                    <a16:creationId xmlns:a16="http://schemas.microsoft.com/office/drawing/2014/main" id="{A15767DD-F032-CF7D-9D66-4352A5127C8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091" y="2284"/>
                <a:ext cx="142" cy="94"/>
              </a:xfrm>
              <a:custGeom>
                <a:avLst/>
                <a:gdLst>
                  <a:gd name="T0" fmla="*/ 63 w 142"/>
                  <a:gd name="T1" fmla="*/ 93 h 94"/>
                  <a:gd name="T2" fmla="*/ 46 w 142"/>
                  <a:gd name="T3" fmla="*/ 87 h 94"/>
                  <a:gd name="T4" fmla="*/ 0 w 142"/>
                  <a:gd name="T5" fmla="*/ 75 h 94"/>
                  <a:gd name="T6" fmla="*/ 2 w 142"/>
                  <a:gd name="T7" fmla="*/ 56 h 94"/>
                  <a:gd name="T8" fmla="*/ 50 w 142"/>
                  <a:gd name="T9" fmla="*/ 29 h 94"/>
                  <a:gd name="T10" fmla="*/ 141 w 142"/>
                  <a:gd name="T11" fmla="*/ 0 h 94"/>
                  <a:gd name="T12" fmla="*/ 89 w 142"/>
                  <a:gd name="T13" fmla="*/ 34 h 94"/>
                  <a:gd name="T14" fmla="*/ 69 w 142"/>
                  <a:gd name="T15" fmla="*/ 65 h 94"/>
                  <a:gd name="T16" fmla="*/ 63 w 142"/>
                  <a:gd name="T17" fmla="*/ 84 h 94"/>
                  <a:gd name="T18" fmla="*/ 63 w 142"/>
                  <a:gd name="T19" fmla="*/ 93 h 94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142" h="94">
                    <a:moveTo>
                      <a:pt x="63" y="93"/>
                    </a:moveTo>
                    <a:lnTo>
                      <a:pt x="46" y="87"/>
                    </a:lnTo>
                    <a:lnTo>
                      <a:pt x="0" y="75"/>
                    </a:lnTo>
                    <a:lnTo>
                      <a:pt x="2" y="56"/>
                    </a:lnTo>
                    <a:lnTo>
                      <a:pt x="50" y="29"/>
                    </a:lnTo>
                    <a:lnTo>
                      <a:pt x="141" y="0"/>
                    </a:lnTo>
                    <a:lnTo>
                      <a:pt x="89" y="34"/>
                    </a:lnTo>
                    <a:lnTo>
                      <a:pt x="69" y="65"/>
                    </a:lnTo>
                    <a:lnTo>
                      <a:pt x="63" y="84"/>
                    </a:lnTo>
                    <a:lnTo>
                      <a:pt x="63" y="93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4" name="Freeform 30">
                <a:extLst>
                  <a:ext uri="{FF2B5EF4-FFF2-40B4-BE49-F238E27FC236}">
                    <a16:creationId xmlns:a16="http://schemas.microsoft.com/office/drawing/2014/main" id="{DAB791B8-F490-8F2D-2610-E9DA7A70FF8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08" y="1696"/>
                <a:ext cx="71" cy="395"/>
              </a:xfrm>
              <a:custGeom>
                <a:avLst/>
                <a:gdLst>
                  <a:gd name="T0" fmla="*/ 0 w 71"/>
                  <a:gd name="T1" fmla="*/ 0 h 395"/>
                  <a:gd name="T2" fmla="*/ 29 w 71"/>
                  <a:gd name="T3" fmla="*/ 40 h 395"/>
                  <a:gd name="T4" fmla="*/ 41 w 71"/>
                  <a:gd name="T5" fmla="*/ 82 h 395"/>
                  <a:gd name="T6" fmla="*/ 43 w 71"/>
                  <a:gd name="T7" fmla="*/ 124 h 395"/>
                  <a:gd name="T8" fmla="*/ 59 w 71"/>
                  <a:gd name="T9" fmla="*/ 168 h 395"/>
                  <a:gd name="T10" fmla="*/ 70 w 71"/>
                  <a:gd name="T11" fmla="*/ 225 h 395"/>
                  <a:gd name="T12" fmla="*/ 68 w 71"/>
                  <a:gd name="T13" fmla="*/ 291 h 395"/>
                  <a:gd name="T14" fmla="*/ 59 w 71"/>
                  <a:gd name="T15" fmla="*/ 354 h 395"/>
                  <a:gd name="T16" fmla="*/ 56 w 71"/>
                  <a:gd name="T17" fmla="*/ 394 h 395"/>
                  <a:gd name="T18" fmla="*/ 61 w 71"/>
                  <a:gd name="T19" fmla="*/ 310 h 395"/>
                  <a:gd name="T20" fmla="*/ 63 w 71"/>
                  <a:gd name="T21" fmla="*/ 264 h 395"/>
                  <a:gd name="T22" fmla="*/ 59 w 71"/>
                  <a:gd name="T23" fmla="*/ 208 h 395"/>
                  <a:gd name="T24" fmla="*/ 49 w 71"/>
                  <a:gd name="T25" fmla="*/ 163 h 395"/>
                  <a:gd name="T26" fmla="*/ 39 w 71"/>
                  <a:gd name="T27" fmla="*/ 129 h 395"/>
                  <a:gd name="T28" fmla="*/ 30 w 71"/>
                  <a:gd name="T29" fmla="*/ 100 h 395"/>
                  <a:gd name="T30" fmla="*/ 30 w 71"/>
                  <a:gd name="T31" fmla="*/ 79 h 395"/>
                  <a:gd name="T32" fmla="*/ 20 w 71"/>
                  <a:gd name="T33" fmla="*/ 36 h 395"/>
                  <a:gd name="T34" fmla="*/ 0 w 71"/>
                  <a:gd name="T35" fmla="*/ 0 h 395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0" t="0" r="r" b="b"/>
                <a:pathLst>
                  <a:path w="71" h="395">
                    <a:moveTo>
                      <a:pt x="0" y="0"/>
                    </a:moveTo>
                    <a:lnTo>
                      <a:pt x="29" y="40"/>
                    </a:lnTo>
                    <a:lnTo>
                      <a:pt x="41" y="82"/>
                    </a:lnTo>
                    <a:lnTo>
                      <a:pt x="43" y="124"/>
                    </a:lnTo>
                    <a:lnTo>
                      <a:pt x="59" y="168"/>
                    </a:lnTo>
                    <a:lnTo>
                      <a:pt x="70" y="225"/>
                    </a:lnTo>
                    <a:lnTo>
                      <a:pt x="68" y="291"/>
                    </a:lnTo>
                    <a:lnTo>
                      <a:pt x="59" y="354"/>
                    </a:lnTo>
                    <a:lnTo>
                      <a:pt x="56" y="394"/>
                    </a:lnTo>
                    <a:lnTo>
                      <a:pt x="61" y="310"/>
                    </a:lnTo>
                    <a:lnTo>
                      <a:pt x="63" y="264"/>
                    </a:lnTo>
                    <a:lnTo>
                      <a:pt x="59" y="208"/>
                    </a:lnTo>
                    <a:lnTo>
                      <a:pt x="49" y="163"/>
                    </a:lnTo>
                    <a:lnTo>
                      <a:pt x="39" y="129"/>
                    </a:lnTo>
                    <a:lnTo>
                      <a:pt x="30" y="100"/>
                    </a:lnTo>
                    <a:lnTo>
                      <a:pt x="30" y="79"/>
                    </a:lnTo>
                    <a:lnTo>
                      <a:pt x="2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5" name="Freeform 31">
                <a:extLst>
                  <a:ext uri="{FF2B5EF4-FFF2-40B4-BE49-F238E27FC236}">
                    <a16:creationId xmlns:a16="http://schemas.microsoft.com/office/drawing/2014/main" id="{B6DA8A7E-AA4A-7AFC-D655-92269C45E32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399" y="1738"/>
                <a:ext cx="65" cy="545"/>
              </a:xfrm>
              <a:custGeom>
                <a:avLst/>
                <a:gdLst>
                  <a:gd name="T0" fmla="*/ 30 w 65"/>
                  <a:gd name="T1" fmla="*/ 0 h 545"/>
                  <a:gd name="T2" fmla="*/ 28 w 65"/>
                  <a:gd name="T3" fmla="*/ 127 h 545"/>
                  <a:gd name="T4" fmla="*/ 16 w 65"/>
                  <a:gd name="T5" fmla="*/ 337 h 545"/>
                  <a:gd name="T6" fmla="*/ 0 w 65"/>
                  <a:gd name="T7" fmla="*/ 541 h 545"/>
                  <a:gd name="T8" fmla="*/ 35 w 65"/>
                  <a:gd name="T9" fmla="*/ 544 h 545"/>
                  <a:gd name="T10" fmla="*/ 45 w 65"/>
                  <a:gd name="T11" fmla="*/ 401 h 545"/>
                  <a:gd name="T12" fmla="*/ 63 w 65"/>
                  <a:gd name="T13" fmla="*/ 168 h 545"/>
                  <a:gd name="T14" fmla="*/ 64 w 65"/>
                  <a:gd name="T15" fmla="*/ 0 h 545"/>
                  <a:gd name="T16" fmla="*/ 30 w 65"/>
                  <a:gd name="T17" fmla="*/ 0 h 54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5" h="545">
                    <a:moveTo>
                      <a:pt x="30" y="0"/>
                    </a:moveTo>
                    <a:lnTo>
                      <a:pt x="28" y="127"/>
                    </a:lnTo>
                    <a:lnTo>
                      <a:pt x="16" y="337"/>
                    </a:lnTo>
                    <a:lnTo>
                      <a:pt x="0" y="541"/>
                    </a:lnTo>
                    <a:lnTo>
                      <a:pt x="35" y="544"/>
                    </a:lnTo>
                    <a:lnTo>
                      <a:pt x="45" y="401"/>
                    </a:lnTo>
                    <a:lnTo>
                      <a:pt x="63" y="168"/>
                    </a:lnTo>
                    <a:lnTo>
                      <a:pt x="64" y="0"/>
                    </a:lnTo>
                    <a:lnTo>
                      <a:pt x="30" y="0"/>
                    </a:lnTo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736" name="Freeform 32">
                <a:extLst>
                  <a:ext uri="{FF2B5EF4-FFF2-40B4-BE49-F238E27FC236}">
                    <a16:creationId xmlns:a16="http://schemas.microsoft.com/office/drawing/2014/main" id="{7F22BAAC-954C-FAFD-6F2D-FC86A3CCFF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296" y="1780"/>
                <a:ext cx="273" cy="452"/>
              </a:xfrm>
              <a:custGeom>
                <a:avLst/>
                <a:gdLst>
                  <a:gd name="T0" fmla="*/ 201 w 273"/>
                  <a:gd name="T1" fmla="*/ 93 h 452"/>
                  <a:gd name="T2" fmla="*/ 208 w 273"/>
                  <a:gd name="T3" fmla="*/ 118 h 452"/>
                  <a:gd name="T4" fmla="*/ 244 w 273"/>
                  <a:gd name="T5" fmla="*/ 126 h 452"/>
                  <a:gd name="T6" fmla="*/ 262 w 273"/>
                  <a:gd name="T7" fmla="*/ 88 h 452"/>
                  <a:gd name="T8" fmla="*/ 251 w 273"/>
                  <a:gd name="T9" fmla="*/ 45 h 452"/>
                  <a:gd name="T10" fmla="*/ 218 w 273"/>
                  <a:gd name="T11" fmla="*/ 8 h 452"/>
                  <a:gd name="T12" fmla="*/ 145 w 273"/>
                  <a:gd name="T13" fmla="*/ 0 h 452"/>
                  <a:gd name="T14" fmla="*/ 70 w 273"/>
                  <a:gd name="T15" fmla="*/ 35 h 452"/>
                  <a:gd name="T16" fmla="*/ 30 w 273"/>
                  <a:gd name="T17" fmla="*/ 101 h 452"/>
                  <a:gd name="T18" fmla="*/ 36 w 273"/>
                  <a:gd name="T19" fmla="*/ 177 h 452"/>
                  <a:gd name="T20" fmla="*/ 75 w 273"/>
                  <a:gd name="T21" fmla="*/ 228 h 452"/>
                  <a:gd name="T22" fmla="*/ 173 w 273"/>
                  <a:gd name="T23" fmla="*/ 277 h 452"/>
                  <a:gd name="T24" fmla="*/ 215 w 273"/>
                  <a:gd name="T25" fmla="*/ 315 h 452"/>
                  <a:gd name="T26" fmla="*/ 221 w 273"/>
                  <a:gd name="T27" fmla="*/ 363 h 452"/>
                  <a:gd name="T28" fmla="*/ 187 w 273"/>
                  <a:gd name="T29" fmla="*/ 398 h 452"/>
                  <a:gd name="T30" fmla="*/ 125 w 273"/>
                  <a:gd name="T31" fmla="*/ 411 h 452"/>
                  <a:gd name="T32" fmla="*/ 70 w 273"/>
                  <a:gd name="T33" fmla="*/ 395 h 452"/>
                  <a:gd name="T34" fmla="*/ 41 w 273"/>
                  <a:gd name="T35" fmla="*/ 351 h 452"/>
                  <a:gd name="T36" fmla="*/ 78 w 273"/>
                  <a:gd name="T37" fmla="*/ 332 h 452"/>
                  <a:gd name="T38" fmla="*/ 72 w 273"/>
                  <a:gd name="T39" fmla="*/ 287 h 452"/>
                  <a:gd name="T40" fmla="*/ 28 w 273"/>
                  <a:gd name="T41" fmla="*/ 284 h 452"/>
                  <a:gd name="T42" fmla="*/ 0 w 273"/>
                  <a:gd name="T43" fmla="*/ 332 h 452"/>
                  <a:gd name="T44" fmla="*/ 13 w 273"/>
                  <a:gd name="T45" fmla="*/ 398 h 452"/>
                  <a:gd name="T46" fmla="*/ 72 w 273"/>
                  <a:gd name="T47" fmla="*/ 443 h 452"/>
                  <a:gd name="T48" fmla="*/ 141 w 273"/>
                  <a:gd name="T49" fmla="*/ 451 h 452"/>
                  <a:gd name="T50" fmla="*/ 210 w 273"/>
                  <a:gd name="T51" fmla="*/ 430 h 452"/>
                  <a:gd name="T52" fmla="*/ 255 w 273"/>
                  <a:gd name="T53" fmla="*/ 378 h 452"/>
                  <a:gd name="T54" fmla="*/ 272 w 273"/>
                  <a:gd name="T55" fmla="*/ 305 h 452"/>
                  <a:gd name="T56" fmla="*/ 244 w 273"/>
                  <a:gd name="T57" fmla="*/ 235 h 452"/>
                  <a:gd name="T58" fmla="*/ 176 w 273"/>
                  <a:gd name="T59" fmla="*/ 174 h 452"/>
                  <a:gd name="T60" fmla="*/ 94 w 273"/>
                  <a:gd name="T61" fmla="*/ 129 h 452"/>
                  <a:gd name="T62" fmla="*/ 82 w 273"/>
                  <a:gd name="T63" fmla="*/ 83 h 452"/>
                  <a:gd name="T64" fmla="*/ 104 w 273"/>
                  <a:gd name="T65" fmla="*/ 45 h 452"/>
                  <a:gd name="T66" fmla="*/ 153 w 273"/>
                  <a:gd name="T67" fmla="*/ 32 h 452"/>
                  <a:gd name="T68" fmla="*/ 198 w 273"/>
                  <a:gd name="T69" fmla="*/ 53 h 452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273" h="452">
                    <a:moveTo>
                      <a:pt x="206" y="73"/>
                    </a:moveTo>
                    <a:lnTo>
                      <a:pt x="201" y="93"/>
                    </a:lnTo>
                    <a:lnTo>
                      <a:pt x="201" y="108"/>
                    </a:lnTo>
                    <a:lnTo>
                      <a:pt x="208" y="118"/>
                    </a:lnTo>
                    <a:lnTo>
                      <a:pt x="222" y="126"/>
                    </a:lnTo>
                    <a:lnTo>
                      <a:pt x="244" y="126"/>
                    </a:lnTo>
                    <a:lnTo>
                      <a:pt x="255" y="113"/>
                    </a:lnTo>
                    <a:lnTo>
                      <a:pt x="262" y="88"/>
                    </a:lnTo>
                    <a:lnTo>
                      <a:pt x="261" y="68"/>
                    </a:lnTo>
                    <a:lnTo>
                      <a:pt x="251" y="45"/>
                    </a:lnTo>
                    <a:lnTo>
                      <a:pt x="237" y="23"/>
                    </a:lnTo>
                    <a:lnTo>
                      <a:pt x="218" y="8"/>
                    </a:lnTo>
                    <a:lnTo>
                      <a:pt x="191" y="0"/>
                    </a:lnTo>
                    <a:lnTo>
                      <a:pt x="145" y="0"/>
                    </a:lnTo>
                    <a:lnTo>
                      <a:pt x="104" y="13"/>
                    </a:lnTo>
                    <a:lnTo>
                      <a:pt x="70" y="35"/>
                    </a:lnTo>
                    <a:lnTo>
                      <a:pt x="45" y="66"/>
                    </a:lnTo>
                    <a:lnTo>
                      <a:pt x="30" y="101"/>
                    </a:lnTo>
                    <a:lnTo>
                      <a:pt x="28" y="143"/>
                    </a:lnTo>
                    <a:lnTo>
                      <a:pt x="36" y="177"/>
                    </a:lnTo>
                    <a:lnTo>
                      <a:pt x="50" y="200"/>
                    </a:lnTo>
                    <a:lnTo>
                      <a:pt x="75" y="228"/>
                    </a:lnTo>
                    <a:lnTo>
                      <a:pt x="114" y="253"/>
                    </a:lnTo>
                    <a:lnTo>
                      <a:pt x="173" y="277"/>
                    </a:lnTo>
                    <a:lnTo>
                      <a:pt x="201" y="295"/>
                    </a:lnTo>
                    <a:lnTo>
                      <a:pt x="215" y="315"/>
                    </a:lnTo>
                    <a:lnTo>
                      <a:pt x="222" y="339"/>
                    </a:lnTo>
                    <a:lnTo>
                      <a:pt x="221" y="363"/>
                    </a:lnTo>
                    <a:lnTo>
                      <a:pt x="210" y="378"/>
                    </a:lnTo>
                    <a:lnTo>
                      <a:pt x="187" y="398"/>
                    </a:lnTo>
                    <a:lnTo>
                      <a:pt x="153" y="408"/>
                    </a:lnTo>
                    <a:lnTo>
                      <a:pt x="125" y="411"/>
                    </a:lnTo>
                    <a:lnTo>
                      <a:pt x="98" y="408"/>
                    </a:lnTo>
                    <a:lnTo>
                      <a:pt x="70" y="395"/>
                    </a:lnTo>
                    <a:lnTo>
                      <a:pt x="50" y="375"/>
                    </a:lnTo>
                    <a:lnTo>
                      <a:pt x="41" y="351"/>
                    </a:lnTo>
                    <a:lnTo>
                      <a:pt x="62" y="351"/>
                    </a:lnTo>
                    <a:lnTo>
                      <a:pt x="78" y="332"/>
                    </a:lnTo>
                    <a:lnTo>
                      <a:pt x="82" y="308"/>
                    </a:lnTo>
                    <a:lnTo>
                      <a:pt x="72" y="287"/>
                    </a:lnTo>
                    <a:lnTo>
                      <a:pt x="50" y="280"/>
                    </a:lnTo>
                    <a:lnTo>
                      <a:pt x="28" y="284"/>
                    </a:lnTo>
                    <a:lnTo>
                      <a:pt x="9" y="305"/>
                    </a:lnTo>
                    <a:lnTo>
                      <a:pt x="0" y="332"/>
                    </a:lnTo>
                    <a:lnTo>
                      <a:pt x="2" y="361"/>
                    </a:lnTo>
                    <a:lnTo>
                      <a:pt x="13" y="398"/>
                    </a:lnTo>
                    <a:lnTo>
                      <a:pt x="41" y="428"/>
                    </a:lnTo>
                    <a:lnTo>
                      <a:pt x="72" y="443"/>
                    </a:lnTo>
                    <a:lnTo>
                      <a:pt x="106" y="451"/>
                    </a:lnTo>
                    <a:lnTo>
                      <a:pt x="141" y="451"/>
                    </a:lnTo>
                    <a:lnTo>
                      <a:pt x="183" y="443"/>
                    </a:lnTo>
                    <a:lnTo>
                      <a:pt x="210" y="430"/>
                    </a:lnTo>
                    <a:lnTo>
                      <a:pt x="234" y="408"/>
                    </a:lnTo>
                    <a:lnTo>
                      <a:pt x="255" y="378"/>
                    </a:lnTo>
                    <a:lnTo>
                      <a:pt x="266" y="345"/>
                    </a:lnTo>
                    <a:lnTo>
                      <a:pt x="272" y="305"/>
                    </a:lnTo>
                    <a:lnTo>
                      <a:pt x="264" y="267"/>
                    </a:lnTo>
                    <a:lnTo>
                      <a:pt x="244" y="235"/>
                    </a:lnTo>
                    <a:lnTo>
                      <a:pt x="215" y="200"/>
                    </a:lnTo>
                    <a:lnTo>
                      <a:pt x="176" y="174"/>
                    </a:lnTo>
                    <a:lnTo>
                      <a:pt x="123" y="146"/>
                    </a:lnTo>
                    <a:lnTo>
                      <a:pt x="94" y="129"/>
                    </a:lnTo>
                    <a:lnTo>
                      <a:pt x="82" y="106"/>
                    </a:lnTo>
                    <a:lnTo>
                      <a:pt x="82" y="83"/>
                    </a:lnTo>
                    <a:lnTo>
                      <a:pt x="87" y="62"/>
                    </a:lnTo>
                    <a:lnTo>
                      <a:pt x="104" y="45"/>
                    </a:lnTo>
                    <a:lnTo>
                      <a:pt x="129" y="32"/>
                    </a:lnTo>
                    <a:lnTo>
                      <a:pt x="153" y="32"/>
                    </a:lnTo>
                    <a:lnTo>
                      <a:pt x="181" y="38"/>
                    </a:lnTo>
                    <a:lnTo>
                      <a:pt x="198" y="53"/>
                    </a:lnTo>
                    <a:lnTo>
                      <a:pt x="206" y="73"/>
                    </a:lnTo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ap="rnd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9713" name="Rectangle 34">
              <a:extLst>
                <a:ext uri="{FF2B5EF4-FFF2-40B4-BE49-F238E27FC236}">
                  <a16:creationId xmlns:a16="http://schemas.microsoft.com/office/drawing/2014/main" id="{229B5317-940C-3D43-AEEB-4407587167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" y="2565"/>
              <a:ext cx="2778" cy="2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algn="r" rtl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l" rtl="0" eaLnBrk="1" hangingPunct="1">
                <a:lnSpc>
                  <a:spcPct val="100000"/>
                </a:lnSpc>
                <a:spcBef>
                  <a:spcPct val="50000"/>
                </a:spcBef>
                <a:buFontTx/>
                <a:buNone/>
              </a:pPr>
              <a:r>
                <a:rPr lang="en-GB" altLang="en-US" sz="2400" b="1"/>
                <a:t>Is cash sufficient to pay bills?</a:t>
              </a:r>
              <a:endParaRPr lang="en-GB" altLang="en-US" sz="2400" b="1">
                <a:latin typeface="Book Antiqua" panose="02040602050305030304" pitchFamily="18" charset="0"/>
              </a:endParaRPr>
            </a:p>
          </p:txBody>
        </p:sp>
      </p:grpSp>
      <p:grpSp>
        <p:nvGrpSpPr>
          <p:cNvPr id="30" name="Group 40">
            <a:extLst>
              <a:ext uri="{FF2B5EF4-FFF2-40B4-BE49-F238E27FC236}">
                <a16:creationId xmlns:a16="http://schemas.microsoft.com/office/drawing/2014/main" id="{49468C89-D9B4-6131-E9CD-9F9DA2089CDC}"/>
              </a:ext>
            </a:extLst>
          </p:cNvPr>
          <p:cNvGrpSpPr>
            <a:grpSpLocks/>
          </p:cNvGrpSpPr>
          <p:nvPr/>
        </p:nvGrpSpPr>
        <p:grpSpPr bwMode="auto">
          <a:xfrm>
            <a:off x="6096000" y="1770063"/>
            <a:ext cx="5000625" cy="1841500"/>
            <a:chOff x="2865" y="1320"/>
            <a:chExt cx="3150" cy="1539"/>
          </a:xfrm>
        </p:grpSpPr>
        <p:pic>
          <p:nvPicPr>
            <p:cNvPr id="29710" name="Picture 35">
              <a:extLst>
                <a:ext uri="{FF2B5EF4-FFF2-40B4-BE49-F238E27FC236}">
                  <a16:creationId xmlns:a16="http://schemas.microsoft.com/office/drawing/2014/main" id="{C885D35F-F079-1F1D-04B2-7966E778746A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2" y="1320"/>
              <a:ext cx="1656" cy="7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711" name="Rectangle 36">
              <a:extLst>
                <a:ext uri="{FF2B5EF4-FFF2-40B4-BE49-F238E27FC236}">
                  <a16:creationId xmlns:a16="http://schemas.microsoft.com/office/drawing/2014/main" id="{6F8143EC-D5A3-5D59-04FF-EC96947A61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5" y="2337"/>
              <a:ext cx="3150" cy="5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algn="r" rtl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rtl="0" eaLnBrk="1" hangingPunct="1">
                <a:lnSpc>
                  <a:spcPct val="100000"/>
                </a:lnSpc>
                <a:spcBef>
                  <a:spcPct val="50000"/>
                </a:spcBef>
                <a:buFontTx/>
                <a:buNone/>
              </a:pPr>
              <a:r>
                <a:rPr lang="en-GB" altLang="en-US" sz="2400" b="1"/>
                <a:t>What is the cost of manufacturing each unit of product?</a:t>
              </a:r>
              <a:endParaRPr lang="en-GB" altLang="en-US" sz="2400" b="1">
                <a:latin typeface="Book Antiqua" panose="02040602050305030304" pitchFamily="18" charset="0"/>
              </a:endParaRPr>
            </a:p>
          </p:txBody>
        </p:sp>
      </p:grpSp>
      <p:grpSp>
        <p:nvGrpSpPr>
          <p:cNvPr id="33" name="Group 41">
            <a:extLst>
              <a:ext uri="{FF2B5EF4-FFF2-40B4-BE49-F238E27FC236}">
                <a16:creationId xmlns:a16="http://schemas.microsoft.com/office/drawing/2014/main" id="{06EE1F79-C5BB-E8C7-26D9-62C872DD04BB}"/>
              </a:ext>
            </a:extLst>
          </p:cNvPr>
          <p:cNvGrpSpPr>
            <a:grpSpLocks/>
          </p:cNvGrpSpPr>
          <p:nvPr/>
        </p:nvGrpSpPr>
        <p:grpSpPr bwMode="auto">
          <a:xfrm>
            <a:off x="552450" y="4149725"/>
            <a:ext cx="4829175" cy="2293938"/>
            <a:chOff x="45" y="3064"/>
            <a:chExt cx="3042" cy="1445"/>
          </a:xfrm>
        </p:grpSpPr>
        <p:sp>
          <p:nvSpPr>
            <p:cNvPr id="29708" name="Rectangle 4">
              <a:extLst>
                <a:ext uri="{FF2B5EF4-FFF2-40B4-BE49-F238E27FC236}">
                  <a16:creationId xmlns:a16="http://schemas.microsoft.com/office/drawing/2014/main" id="{93A69F96-C88E-B486-7AA2-C81057A640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" y="4065"/>
              <a:ext cx="3042" cy="4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algn="r" rtl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rtl="0" eaLnBrk="1" hangingPunct="1">
                <a:lnSpc>
                  <a:spcPct val="100000"/>
                </a:lnSpc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Can we afford to give employees pay raises this year?</a:t>
              </a:r>
              <a:endParaRPr lang="en-GB" altLang="en-US" sz="2000" b="1">
                <a:latin typeface="Book Antiqua" panose="02040602050305030304" pitchFamily="18" charset="0"/>
              </a:endParaRPr>
            </a:p>
          </p:txBody>
        </p:sp>
        <p:pic>
          <p:nvPicPr>
            <p:cNvPr id="29709" name="Picture 5">
              <a:extLst>
                <a:ext uri="{FF2B5EF4-FFF2-40B4-BE49-F238E27FC236}">
                  <a16:creationId xmlns:a16="http://schemas.microsoft.com/office/drawing/2014/main" id="{CFE5E1CA-E344-FAD0-4D37-D06BEEE23829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8" y="3064"/>
              <a:ext cx="1088" cy="9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6" name="Group 42">
            <a:extLst>
              <a:ext uri="{FF2B5EF4-FFF2-40B4-BE49-F238E27FC236}">
                <a16:creationId xmlns:a16="http://schemas.microsoft.com/office/drawing/2014/main" id="{62346B02-F88B-D5D5-0E04-B2E45B32EC7D}"/>
              </a:ext>
            </a:extLst>
          </p:cNvPr>
          <p:cNvGrpSpPr>
            <a:grpSpLocks/>
          </p:cNvGrpSpPr>
          <p:nvPr/>
        </p:nvGrpSpPr>
        <p:grpSpPr bwMode="auto">
          <a:xfrm>
            <a:off x="6553200" y="3844925"/>
            <a:ext cx="4543425" cy="2433638"/>
            <a:chOff x="3153" y="2976"/>
            <a:chExt cx="2862" cy="1533"/>
          </a:xfrm>
        </p:grpSpPr>
        <p:grpSp>
          <p:nvGrpSpPr>
            <p:cNvPr id="29703" name="Group 9">
              <a:extLst>
                <a:ext uri="{FF2B5EF4-FFF2-40B4-BE49-F238E27FC236}">
                  <a16:creationId xmlns:a16="http://schemas.microsoft.com/office/drawing/2014/main" id="{BFB53F11-866D-BA31-3518-04CAF60057C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28" y="2976"/>
              <a:ext cx="1944" cy="1056"/>
              <a:chOff x="3304" y="2832"/>
              <a:chExt cx="2528" cy="1320"/>
            </a:xfrm>
          </p:grpSpPr>
          <p:pic>
            <p:nvPicPr>
              <p:cNvPr id="29705" name="Picture 6">
                <a:extLst>
                  <a:ext uri="{FF2B5EF4-FFF2-40B4-BE49-F238E27FC236}">
                    <a16:creationId xmlns:a16="http://schemas.microsoft.com/office/drawing/2014/main" id="{DE2172C6-4712-3559-7496-28D7EFA07881}"/>
                  </a:ext>
                </a:extLst>
              </p:cNvPr>
              <p:cNvPicPr>
                <a:picLocks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48" y="2832"/>
                <a:ext cx="960" cy="11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 cmpd="dbl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9706" name="Picture 7">
                <a:extLst>
                  <a:ext uri="{FF2B5EF4-FFF2-40B4-BE49-F238E27FC236}">
                    <a16:creationId xmlns:a16="http://schemas.microsoft.com/office/drawing/2014/main" id="{68A287D3-E681-C72F-C4E7-B8554F662745}"/>
                  </a:ext>
                </a:extLst>
              </p:cNvPr>
              <p:cNvPicPr>
                <a:picLocks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88" y="3408"/>
                <a:ext cx="1344" cy="74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 cmpd="dbl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9707" name="Picture 8">
                <a:extLst>
                  <a:ext uri="{FF2B5EF4-FFF2-40B4-BE49-F238E27FC236}">
                    <a16:creationId xmlns:a16="http://schemas.microsoft.com/office/drawing/2014/main" id="{8AE7CA10-F5D1-657D-365A-CD0D1530A4F0}"/>
                  </a:ext>
                </a:extLst>
              </p:cNvPr>
              <p:cNvPicPr>
                <a:picLocks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04" y="3352"/>
                <a:ext cx="984" cy="7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 cmpd="dbl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9704" name="Rectangle 37">
              <a:extLst>
                <a:ext uri="{FF2B5EF4-FFF2-40B4-BE49-F238E27FC236}">
                  <a16:creationId xmlns:a16="http://schemas.microsoft.com/office/drawing/2014/main" id="{AA281A0E-633F-18F2-9268-B71C804968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53" y="4065"/>
              <a:ext cx="2862" cy="4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algn="r" rtl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rtl="0" eaLnBrk="1" hangingPunct="1">
                <a:lnSpc>
                  <a:spcPct val="100000"/>
                </a:lnSpc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Which product line is the most profitable?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BAD611EB-F123-FC41-DC4B-F701196E43F7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201BD39-1489-3E83-0FDE-2AE1092CC7B6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>
            <a:extLst>
              <a:ext uri="{FF2B5EF4-FFF2-40B4-BE49-F238E27FC236}">
                <a16:creationId xmlns:a16="http://schemas.microsoft.com/office/drawing/2014/main" id="{5270814E-5BD7-36D8-3938-EFE01E737B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4725" y="876300"/>
            <a:ext cx="9601200" cy="612775"/>
          </a:xfrm>
          <a:prstGeom prst="rect">
            <a:avLst/>
          </a:prstGeom>
          <a:noFill/>
          <a:ln>
            <a:noFill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en-US" sz="34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rPr>
              <a:t>QUESTIONS ASKED BY </a:t>
            </a:r>
            <a:r>
              <a:rPr lang="en-GB" altLang="en-US" sz="3400" b="1" dirty="0">
                <a:solidFill>
                  <a:srgbClr val="C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rPr>
              <a:t>EXTERNAL</a:t>
            </a:r>
            <a:r>
              <a:rPr lang="en-GB" altLang="en-US" sz="34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rPr>
              <a:t> USERS</a:t>
            </a:r>
            <a:endParaRPr lang="en-GB" altLang="en-US" sz="2800" b="1" dirty="0">
              <a:effectLst>
                <a:outerShdw blurRad="38100" dist="38100" dir="2700000" algn="tl">
                  <a:srgbClr val="FFFFFF"/>
                </a:outerShdw>
              </a:effectLst>
              <a:latin typeface="Arial" panose="020B0604020202020204" pitchFamily="34" charset="0"/>
            </a:endParaRPr>
          </a:p>
        </p:txBody>
      </p:sp>
      <p:grpSp>
        <p:nvGrpSpPr>
          <p:cNvPr id="4" name="Group 21">
            <a:extLst>
              <a:ext uri="{FF2B5EF4-FFF2-40B4-BE49-F238E27FC236}">
                <a16:creationId xmlns:a16="http://schemas.microsoft.com/office/drawing/2014/main" id="{6C267E30-66CF-7DC4-7F55-777BBF7F5150}"/>
              </a:ext>
            </a:extLst>
          </p:cNvPr>
          <p:cNvGrpSpPr>
            <a:grpSpLocks/>
          </p:cNvGrpSpPr>
          <p:nvPr/>
        </p:nvGrpSpPr>
        <p:grpSpPr bwMode="auto">
          <a:xfrm>
            <a:off x="677863" y="1373188"/>
            <a:ext cx="5405437" cy="2992437"/>
            <a:chOff x="384" y="1384"/>
            <a:chExt cx="2643" cy="1885"/>
          </a:xfrm>
        </p:grpSpPr>
        <p:pic>
          <p:nvPicPr>
            <p:cNvPr id="30737" name="Picture 4">
              <a:extLst>
                <a:ext uri="{FF2B5EF4-FFF2-40B4-BE49-F238E27FC236}">
                  <a16:creationId xmlns:a16="http://schemas.microsoft.com/office/drawing/2014/main" id="{199347BC-65AF-9237-B99F-7A7CEDC9694B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2" y="1384"/>
              <a:ext cx="1017" cy="12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738" name="Rectangle 5">
              <a:extLst>
                <a:ext uri="{FF2B5EF4-FFF2-40B4-BE49-F238E27FC236}">
                  <a16:creationId xmlns:a16="http://schemas.microsoft.com/office/drawing/2014/main" id="{C824F35A-0D7E-00DA-AD79-EAC858E7F8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" y="2747"/>
              <a:ext cx="2643" cy="5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algn="r" rtl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l" rtl="0" eaLnBrk="1" hangingPunct="1">
                <a:lnSpc>
                  <a:spcPct val="100000"/>
                </a:lnSpc>
                <a:spcBef>
                  <a:spcPct val="50000"/>
                </a:spcBef>
                <a:buFontTx/>
                <a:buNone/>
              </a:pPr>
              <a:r>
                <a:rPr lang="en-GB" altLang="en-US" sz="2400" b="1"/>
                <a:t>Is the company earning satisfactory income?</a:t>
              </a:r>
            </a:p>
          </p:txBody>
        </p:sp>
      </p:grpSp>
      <p:grpSp>
        <p:nvGrpSpPr>
          <p:cNvPr id="7" name="Group 22">
            <a:extLst>
              <a:ext uri="{FF2B5EF4-FFF2-40B4-BE49-F238E27FC236}">
                <a16:creationId xmlns:a16="http://schemas.microsoft.com/office/drawing/2014/main" id="{ACB061BF-3918-CE0C-2866-9A5F4E524AC5}"/>
              </a:ext>
            </a:extLst>
          </p:cNvPr>
          <p:cNvGrpSpPr>
            <a:grpSpLocks/>
          </p:cNvGrpSpPr>
          <p:nvPr/>
        </p:nvGrpSpPr>
        <p:grpSpPr bwMode="auto">
          <a:xfrm>
            <a:off x="6108700" y="1738313"/>
            <a:ext cx="4752975" cy="2281237"/>
            <a:chOff x="2973" y="1512"/>
            <a:chExt cx="2994" cy="1437"/>
          </a:xfrm>
        </p:grpSpPr>
        <p:pic>
          <p:nvPicPr>
            <p:cNvPr id="30735" name="Picture 12">
              <a:extLst>
                <a:ext uri="{FF2B5EF4-FFF2-40B4-BE49-F238E27FC236}">
                  <a16:creationId xmlns:a16="http://schemas.microsoft.com/office/drawing/2014/main" id="{7B0A96CC-986C-9E1F-7677-ED4802427546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6" y="1512"/>
              <a:ext cx="1400" cy="8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736" name="Rectangle 13">
              <a:extLst>
                <a:ext uri="{FF2B5EF4-FFF2-40B4-BE49-F238E27FC236}">
                  <a16:creationId xmlns:a16="http://schemas.microsoft.com/office/drawing/2014/main" id="{27AA067A-04BD-9754-34CC-BA0D95604B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73" y="2505"/>
              <a:ext cx="2994" cy="4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>
              <a:lvl1pPr algn="r" rtl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l" rtl="0" eaLnBrk="1" hangingPunct="1">
                <a:lnSpc>
                  <a:spcPct val="100000"/>
                </a:lnSpc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How does the company compare in size and profitability with its competitors?</a:t>
              </a:r>
            </a:p>
          </p:txBody>
        </p:sp>
      </p:grpSp>
      <p:grpSp>
        <p:nvGrpSpPr>
          <p:cNvPr id="10" name="Group 25">
            <a:extLst>
              <a:ext uri="{FF2B5EF4-FFF2-40B4-BE49-F238E27FC236}">
                <a16:creationId xmlns:a16="http://schemas.microsoft.com/office/drawing/2014/main" id="{B6C83FE1-5B0C-CA46-103D-C3F7B84377B5}"/>
              </a:ext>
            </a:extLst>
          </p:cNvPr>
          <p:cNvGrpSpPr>
            <a:grpSpLocks/>
          </p:cNvGrpSpPr>
          <p:nvPr/>
        </p:nvGrpSpPr>
        <p:grpSpPr bwMode="auto">
          <a:xfrm>
            <a:off x="1343025" y="4151313"/>
            <a:ext cx="8734425" cy="1882775"/>
            <a:chOff x="273" y="3168"/>
            <a:chExt cx="5502" cy="1186"/>
          </a:xfrm>
        </p:grpSpPr>
        <p:grpSp>
          <p:nvGrpSpPr>
            <p:cNvPr id="30726" name="Group 24">
              <a:extLst>
                <a:ext uri="{FF2B5EF4-FFF2-40B4-BE49-F238E27FC236}">
                  <a16:creationId xmlns:a16="http://schemas.microsoft.com/office/drawing/2014/main" id="{9DF5C8AB-1F9C-E6E7-285F-7CF79635C5A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3" y="3168"/>
              <a:ext cx="5502" cy="1186"/>
              <a:chOff x="273" y="3168"/>
              <a:chExt cx="5502" cy="1186"/>
            </a:xfrm>
          </p:grpSpPr>
          <p:sp>
            <p:nvSpPr>
              <p:cNvPr id="30728" name="Oval 16">
                <a:extLst>
                  <a:ext uri="{FF2B5EF4-FFF2-40B4-BE49-F238E27FC236}">
                    <a16:creationId xmlns:a16="http://schemas.microsoft.com/office/drawing/2014/main" id="{B4983D70-0853-B85E-B8DA-FD53407E9AB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560" y="3168"/>
                <a:ext cx="1056" cy="768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 cmpd="dbl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algn="r" rtl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 algn="r" rtl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 algn="r" rtl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 algn="r" rtl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 algn="r" rtl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algn="r" defTabSz="457200" rtl="1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algn="r" defTabSz="457200" rtl="1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algn="r" defTabSz="457200" rtl="1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algn="r" defTabSz="457200" rtl="1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algn="l" rtl="0"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1800"/>
              </a:p>
            </p:txBody>
          </p:sp>
          <p:grpSp>
            <p:nvGrpSpPr>
              <p:cNvPr id="30729" name="Group 23">
                <a:extLst>
                  <a:ext uri="{FF2B5EF4-FFF2-40B4-BE49-F238E27FC236}">
                    <a16:creationId xmlns:a16="http://schemas.microsoft.com/office/drawing/2014/main" id="{1A717223-CF1E-6817-0F5D-CD17129773C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73" y="3256"/>
                <a:ext cx="5502" cy="1098"/>
                <a:chOff x="273" y="3256"/>
                <a:chExt cx="5502" cy="1098"/>
              </a:xfrm>
            </p:grpSpPr>
            <p:grpSp>
              <p:nvGrpSpPr>
                <p:cNvPr id="30730" name="Group 9">
                  <a:extLst>
                    <a:ext uri="{FF2B5EF4-FFF2-40B4-BE49-F238E27FC236}">
                      <a16:creationId xmlns:a16="http://schemas.microsoft.com/office/drawing/2014/main" id="{B84F0387-0F8D-3718-B142-5F49C487324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1392" y="3424"/>
                  <a:ext cx="2856" cy="608"/>
                  <a:chOff x="1504" y="3424"/>
                  <a:chExt cx="3128" cy="656"/>
                </a:xfrm>
              </p:grpSpPr>
              <p:pic>
                <p:nvPicPr>
                  <p:cNvPr id="30733" name="Picture 7">
                    <a:extLst>
                      <a:ext uri="{FF2B5EF4-FFF2-40B4-BE49-F238E27FC236}">
                        <a16:creationId xmlns:a16="http://schemas.microsoft.com/office/drawing/2014/main" id="{6439EA11-0BD1-4199-658B-7E98059A859A}"/>
                      </a:ext>
                    </a:extLst>
                  </p:cNvPr>
                  <p:cNvPicPr>
                    <a:picLocks noChangeArrowheads="1"/>
                  </p:cNvPicPr>
                  <p:nvPr/>
                </p:nvPicPr>
                <p:blipFill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04" y="3424"/>
                    <a:ext cx="1232" cy="656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 cmpd="dbl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30734" name="Picture 8">
                    <a:extLst>
                      <a:ext uri="{FF2B5EF4-FFF2-40B4-BE49-F238E27FC236}">
                        <a16:creationId xmlns:a16="http://schemas.microsoft.com/office/drawing/2014/main" id="{989E03D0-EFA8-59EB-FB4B-D5032DE93281}"/>
                      </a:ext>
                    </a:extLst>
                  </p:cNvPr>
                  <p:cNvPicPr>
                    <a:picLocks noChangeArrowheads="1"/>
                  </p:cNvPicPr>
                  <p:nvPr/>
                </p:nvPicPr>
                <p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336" y="3616"/>
                    <a:ext cx="1296" cy="416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12700" cmpd="dbl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  <p:sp>
              <p:nvSpPr>
                <p:cNvPr id="30731" name="Rectangle 10">
                  <a:extLst>
                    <a:ext uri="{FF2B5EF4-FFF2-40B4-BE49-F238E27FC236}">
                      <a16:creationId xmlns:a16="http://schemas.microsoft.com/office/drawing/2014/main" id="{0E58E4F0-DBDD-00BE-4B24-140F941F3AC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73" y="4065"/>
                  <a:ext cx="5502" cy="28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cmpd="dbl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lIns="90488" tIns="44450" rIns="90488" bIns="44450">
                  <a:spAutoFit/>
                </a:bodyPr>
                <a:lstStyle>
                  <a:lvl1pPr algn="r" rtl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 algn="r" rtl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 algn="r" rtl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 algn="r" rtl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 algn="r" rtl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algn="r" defTabSz="457200" rtl="1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algn="r" defTabSz="457200" rtl="1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algn="r" defTabSz="457200" rtl="1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algn="r" defTabSz="457200" rtl="1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algn="l" rtl="0" eaLnBrk="1" hangingPunct="1">
                    <a:lnSpc>
                      <a:spcPct val="100000"/>
                    </a:lnSpc>
                    <a:spcBef>
                      <a:spcPct val="50000"/>
                    </a:spcBef>
                    <a:buFontTx/>
                    <a:buNone/>
                  </a:pPr>
                  <a:r>
                    <a:rPr lang="en-GB" altLang="en-US" sz="2400" b="1"/>
                    <a:t>Will the company be able to pay its debts as they come due?</a:t>
                  </a:r>
                </a:p>
              </p:txBody>
            </p:sp>
            <p:sp>
              <p:nvSpPr>
                <p:cNvPr id="30732" name="Rectangle 17">
                  <a:extLst>
                    <a:ext uri="{FF2B5EF4-FFF2-40B4-BE49-F238E27FC236}">
                      <a16:creationId xmlns:a16="http://schemas.microsoft.com/office/drawing/2014/main" id="{1AD33070-73B2-94F8-F42E-5344726A331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512" y="3256"/>
                  <a:ext cx="1230" cy="63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 cmpd="dbl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lIns="90488" tIns="44450" rIns="90488" bIns="44450">
                  <a:spAutoFit/>
                </a:bodyPr>
                <a:lstStyle>
                  <a:lvl1pPr algn="r" rtl="1"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 algn="r" rtl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 algn="r" rtl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 algn="r" rtl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 algn="r" rtl="1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algn="r" defTabSz="457200" rtl="1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algn="r" defTabSz="457200" rtl="1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algn="r" defTabSz="457200" rtl="1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algn="r" defTabSz="457200" rtl="1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algn="ctr" rtl="0" eaLnBrk="1" hangingPunct="1">
                    <a:lnSpc>
                      <a:spcPct val="100000"/>
                    </a:lnSpc>
                    <a:spcBef>
                      <a:spcPct val="50000"/>
                    </a:spcBef>
                    <a:buFontTx/>
                    <a:buNone/>
                  </a:pPr>
                  <a:r>
                    <a:rPr lang="en-GB" altLang="en-US" sz="2000" b="1">
                      <a:latin typeface="Arial" panose="020B0604020202020204" pitchFamily="34" charset="0"/>
                    </a:rPr>
                    <a:t>What do we do if they catch us?</a:t>
                  </a:r>
                </a:p>
              </p:txBody>
            </p:sp>
          </p:grpSp>
        </p:grpSp>
        <p:sp>
          <p:nvSpPr>
            <p:cNvPr id="30727" name="AutoShape 18">
              <a:extLst>
                <a:ext uri="{FF2B5EF4-FFF2-40B4-BE49-F238E27FC236}">
                  <a16:creationId xmlns:a16="http://schemas.microsoft.com/office/drawing/2014/main" id="{EAECFB85-37FF-B0FD-4EE0-D3B2824E008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640000">
              <a:off x="4332" y="3396"/>
              <a:ext cx="156" cy="456"/>
            </a:xfrm>
            <a:prstGeom prst="triangle">
              <a:avLst>
                <a:gd name="adj" fmla="val 49954"/>
              </a:avLst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mpd="dbl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r" rtl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algn="r" rtl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algn="r" defTabSz="457200" rtl="1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l" rtl="0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94E7258F-F69C-1B0A-885D-6D1B48CDA65C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0D50FC60-21AF-C50F-28AC-D512B73568E9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iveb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Text Box 20">
            <a:extLst>
              <a:ext uri="{FF2B5EF4-FFF2-40B4-BE49-F238E27FC236}">
                <a16:creationId xmlns:a16="http://schemas.microsoft.com/office/drawing/2014/main" id="{3F00EB0B-D7D0-96EC-0BE8-E468C2DDC8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71D3D0-2177-7E12-45AB-3B32753F2C0C}"/>
              </a:ext>
            </a:extLst>
          </p:cNvPr>
          <p:cNvSpPr txBox="1"/>
          <p:nvPr/>
        </p:nvSpPr>
        <p:spPr>
          <a:xfrm>
            <a:off x="350838" y="1020763"/>
            <a:ext cx="11512550" cy="540543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4400" b="1" u="sng" dirty="0">
                <a:solidFill>
                  <a:srgbClr val="C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Orientation</a:t>
            </a: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r" rtl="1">
              <a:buClr>
                <a:srgbClr val="212950"/>
              </a:buClr>
              <a:buSzPts val="2600"/>
              <a:buFont typeface="Arial" panose="020B0604020202020204" pitchFamily="34" charset="0"/>
              <a:buChar char="•"/>
              <a:defRPr/>
            </a:pPr>
            <a:r>
              <a:rPr lang="ar-SA" altLang="en-EG" sz="2400" b="1" dirty="0">
                <a:solidFill>
                  <a:srgbClr val="F27A1C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الفترة الزمنية التعليمية في الفصل الدراسي الصيف تكون </a:t>
            </a:r>
            <a:r>
              <a:rPr lang="ar-SA" altLang="en-EG" sz="2400" b="1" dirty="0">
                <a:solidFill>
                  <a:srgbClr val="24A9E1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مدة ١٣أسبوع</a:t>
            </a:r>
            <a:r>
              <a:rPr lang="ar-SA" altLang="en-EG" sz="2400" b="1" dirty="0">
                <a:solidFill>
                  <a:srgbClr val="F27A1C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algn="r" rtl="1">
              <a:buClr>
                <a:srgbClr val="212950"/>
              </a:buClr>
              <a:buSzPts val="2600"/>
              <a:defRPr/>
            </a:pPr>
            <a:r>
              <a:rPr lang="ar-SA" altLang="en-EG" sz="2400" b="1" dirty="0">
                <a:solidFill>
                  <a:srgbClr val="F27A1C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( منهم أسبوعين للاختبار النهائي)</a:t>
            </a:r>
          </a:p>
          <a:p>
            <a:pPr marL="457200" indent="-4572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تعتمد أوقات المحاضرات وحلقات النقاش علي </a:t>
            </a:r>
            <a:r>
              <a:rPr lang="ar-SA" sz="2400" b="1" dirty="0">
                <a:solidFill>
                  <a:schemeClr val="accent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توقيت مكة المكرمة 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لجميع البرامج. </a:t>
            </a:r>
            <a:endParaRPr lang="ar-SA" sz="24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457200" indent="-4572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مدة المحاضرة المسجلة </a:t>
            </a:r>
            <a:r>
              <a:rPr lang="ar-SA" sz="2400" b="1" dirty="0">
                <a:solidFill>
                  <a:schemeClr val="accent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٧٠- ٩٠ دقيقة 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ترفع على منصة  </a:t>
            </a:r>
            <a:b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Moodle</a:t>
            </a: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457200" indent="-4572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ترفع المحاضرة الأسبوعية على المنصة التعليمية </a:t>
            </a:r>
            <a:r>
              <a:rPr lang="en-US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Moodle</a:t>
            </a:r>
            <a:r>
              <a:rPr lang="ar-SA" sz="2400" b="1" dirty="0">
                <a:solidFill>
                  <a:schemeClr val="accent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يوم السبت  </a:t>
            </a:r>
            <a:r>
              <a:rPr lang="ar-SA" sz="2400" b="1" dirty="0">
                <a:solidFill>
                  <a:schemeClr val="accent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من كل أسبوع</a:t>
            </a:r>
            <a:r>
              <a:rPr lang="en-US" sz="2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</a:t>
            </a:r>
            <a:endParaRPr lang="ar-SA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457200" indent="-4572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rgbClr val="FF9518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حلقات النقاش 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وهي حلقات أسبوعية اختيارية للطالب وغرضها مناقشة ما تم طرحه في المحاضرة المسجلة لهذا الاسبوع. </a:t>
            </a: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(يرجي مراجعة الموعد والمدة الزمنية لكل مقرر حسب الجدول)</a:t>
            </a:r>
          </a:p>
          <a:p>
            <a:pPr marL="457200" indent="-4572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حلقات النقاش اختيارية.</a:t>
            </a:r>
            <a:endParaRPr lang="ar-SA" sz="2400" b="1" dirty="0">
              <a:solidFill>
                <a:srgbClr val="F27A1C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4AAA4E4-68DD-410B-7C83-6160C266AD04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87F54750-614D-0465-DE67-E081AA86E7E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20">
            <a:extLst>
              <a:ext uri="{FF2B5EF4-FFF2-40B4-BE49-F238E27FC236}">
                <a16:creationId xmlns:a16="http://schemas.microsoft.com/office/drawing/2014/main" id="{00A3812F-AD0E-BEAD-204F-BFD23DC727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88837D-941A-DE3C-BA72-C0D4FDE02D24}"/>
              </a:ext>
            </a:extLst>
          </p:cNvPr>
          <p:cNvSpPr txBox="1"/>
          <p:nvPr/>
        </p:nvSpPr>
        <p:spPr>
          <a:xfrm>
            <a:off x="350838" y="1020763"/>
            <a:ext cx="11512550" cy="24511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4400" b="1" u="sng" dirty="0">
                <a:solidFill>
                  <a:srgbClr val="C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Orientation</a:t>
            </a: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الأسبوع الأول هو </a:t>
            </a:r>
            <a:r>
              <a:rPr lang="ar-SA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أسبوع توجيهي</a:t>
            </a: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ويتم رفع كل ما يخص الفصل الدراسي على صفحة </a:t>
            </a:r>
            <a:r>
              <a:rPr lang="ar-SA" sz="2400" b="1" dirty="0" err="1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المودل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يرفع اختبار قصير به أسئلة عامة للطلاب من السهل حلها ويكون هذا الاختبار القصير بمثابة تدريب للطلاب على التوقيت وعدد الأسئلة.</a:t>
            </a:r>
            <a:endParaRPr lang="ar-SA" sz="24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45E1DD-3530-30E0-614F-21FF44B2D38E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CF18F724-F417-B848-749D-74B6E1BC37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20">
            <a:extLst>
              <a:ext uri="{FF2B5EF4-FFF2-40B4-BE49-F238E27FC236}">
                <a16:creationId xmlns:a16="http://schemas.microsoft.com/office/drawing/2014/main" id="{E7647038-E2D7-FEDD-ADFF-3CF0452202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5AF76E-A5F1-B6D7-D56E-3B778CF030C7}"/>
              </a:ext>
            </a:extLst>
          </p:cNvPr>
          <p:cNvSpPr txBox="1"/>
          <p:nvPr/>
        </p:nvSpPr>
        <p:spPr>
          <a:xfrm>
            <a:off x="350838" y="1020763"/>
            <a:ext cx="11512550" cy="25876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4400" b="1" u="sng" dirty="0">
                <a:solidFill>
                  <a:srgbClr val="C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Orientation</a:t>
            </a: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9940" name="Picture 3">
            <a:extLst>
              <a:ext uri="{FF2B5EF4-FFF2-40B4-BE49-F238E27FC236}">
                <a16:creationId xmlns:a16="http://schemas.microsoft.com/office/drawing/2014/main" id="{0C9939CC-3A17-0F70-DD29-D578BB9AF1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388" y="1846263"/>
            <a:ext cx="9883775" cy="3830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3847BD4-C5A4-50B8-F3D7-9E67D0B30241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410C3727-61A1-B1B3-7842-3F0CE504069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20">
            <a:extLst>
              <a:ext uri="{FF2B5EF4-FFF2-40B4-BE49-F238E27FC236}">
                <a16:creationId xmlns:a16="http://schemas.microsoft.com/office/drawing/2014/main" id="{C4DC7F41-BB7A-E513-69FF-8F7733BEA9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A7270E-3EFC-A77C-2AB5-6CD4F8BF518F}"/>
              </a:ext>
            </a:extLst>
          </p:cNvPr>
          <p:cNvSpPr txBox="1"/>
          <p:nvPr/>
        </p:nvSpPr>
        <p:spPr>
          <a:xfrm>
            <a:off x="350838" y="1020763"/>
            <a:ext cx="11512550" cy="20828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4400" b="1" u="sng" dirty="0">
                <a:solidFill>
                  <a:srgbClr val="C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Orientation</a:t>
            </a: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اللغة الأساسية في المحاضرات هي</a:t>
            </a:r>
            <a:r>
              <a:rPr lang="ar-SA" sz="2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اللغة الإنجليزية واللغة</a:t>
            </a:r>
            <a:r>
              <a:rPr lang="ar-SA" sz="2400" b="1" dirty="0">
                <a:solidFill>
                  <a:schemeClr val="accent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العربية.</a:t>
            </a: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b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الاختبارات </a:t>
            </a:r>
            <a:r>
              <a:rPr lang="ar-EG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  <a:r>
              <a:rPr lang="ar-SA" sz="2400" b="1" dirty="0">
                <a:solidFill>
                  <a:schemeClr val="accent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اللغة العربية.</a:t>
            </a: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اللغة الإنجليزية </a:t>
            </a:r>
            <a:endParaRPr lang="ar-SA" sz="2400" b="1" dirty="0">
              <a:solidFill>
                <a:schemeClr val="accent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endParaRPr lang="ar-SA" sz="24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10D674C-45E3-933D-ADE4-E0B76404B510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CED67596-BFF3-2356-B37F-472E5FB399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20">
            <a:extLst>
              <a:ext uri="{FF2B5EF4-FFF2-40B4-BE49-F238E27FC236}">
                <a16:creationId xmlns:a16="http://schemas.microsoft.com/office/drawing/2014/main" id="{C5FD0E5D-4964-F42D-177A-C49476DF8C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C2A710-18D4-DD60-5C2F-D53F13A1ADAC}"/>
              </a:ext>
            </a:extLst>
          </p:cNvPr>
          <p:cNvSpPr txBox="1"/>
          <p:nvPr/>
        </p:nvSpPr>
        <p:spPr>
          <a:xfrm>
            <a:off x="350838" y="1020763"/>
            <a:ext cx="11512550" cy="25876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4400" b="1" u="sng" dirty="0">
                <a:solidFill>
                  <a:srgbClr val="C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Orientation</a:t>
            </a: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4036" name="Picture 3">
            <a:extLst>
              <a:ext uri="{FF2B5EF4-FFF2-40B4-BE49-F238E27FC236}">
                <a16:creationId xmlns:a16="http://schemas.microsoft.com/office/drawing/2014/main" id="{6D098FA4-782C-AC35-B3D5-5BFFB6CFF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025" y="1930400"/>
            <a:ext cx="8718550" cy="3890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14C0FBD-65AD-AE78-C53C-A12F00171E0C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8B7F15A6-3492-9909-20BC-64E4C0B664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20">
            <a:extLst>
              <a:ext uri="{FF2B5EF4-FFF2-40B4-BE49-F238E27FC236}">
                <a16:creationId xmlns:a16="http://schemas.microsoft.com/office/drawing/2014/main" id="{39B10822-8CB5-C6E3-906E-77C3E9F3B3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5E5406-09E0-F8C0-14BA-8FF678AC6ACE}"/>
              </a:ext>
            </a:extLst>
          </p:cNvPr>
          <p:cNvSpPr txBox="1"/>
          <p:nvPr/>
        </p:nvSpPr>
        <p:spPr>
          <a:xfrm>
            <a:off x="350838" y="1020763"/>
            <a:ext cx="11512550" cy="392825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4400" b="1" u="sng" dirty="0">
                <a:solidFill>
                  <a:srgbClr val="C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Orientation</a:t>
            </a: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الاختبارات القصيرة (الأسبوعية)</a:t>
            </a: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يرفع</a:t>
            </a: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الاختبار القصير </a:t>
            </a: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أسبوعيا</a:t>
            </a: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في نفس موعد رفع المحاضرة يوم السبت من كل أسبوع في </a:t>
            </a:r>
            <a:r>
              <a:rPr lang="ar-SA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تمام الساعة العاشرة 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مساءً ويترك لمدة أسبوع ، ثم يغلق في يوم </a:t>
            </a:r>
            <a:r>
              <a:rPr lang="ar-SA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السبت الذي يليه تمام الساعة التاسعة مساءً.</a:t>
            </a:r>
            <a:br>
              <a:rPr lang="ar-SA" sz="2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أسئلة الاختبار القصير </a:t>
            </a:r>
            <a:r>
              <a:rPr lang="en-US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MCQ / true &amp; false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/ أسئلة صوتية</a:t>
            </a:r>
            <a:r>
              <a:rPr lang="ar-EG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+ بجانب مسائل </a:t>
            </a:r>
            <a:endParaRPr lang="ar-SA" sz="2400" b="1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تعد الإجابة على الاختبار القصير </a:t>
            </a: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بمثابة الحضور للطالب</a:t>
            </a:r>
            <a: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br>
              <a:rPr lang="ar-SA" sz="24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الاختبار القصير من </a:t>
            </a:r>
            <a:r>
              <a:rPr lang="ar-SA" sz="2400" b="1" dirty="0">
                <a:solidFill>
                  <a:srgbClr val="FF9518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٨ درجة / ٨ اسئلة. </a:t>
            </a:r>
            <a:r>
              <a:rPr lang="ar-EG" sz="2400" b="1" dirty="0">
                <a:solidFill>
                  <a:srgbClr val="FF9518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كل سؤال بدرجة</a:t>
            </a:r>
            <a:br>
              <a:rPr lang="ar-SA" sz="2400" b="1" dirty="0">
                <a:solidFill>
                  <a:srgbClr val="FF9518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فترة السماحية للاختبار القصير </a:t>
            </a:r>
            <a:r>
              <a:rPr lang="ar-EG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30دقيقة</a:t>
            </a:r>
            <a:endParaRPr lang="ar-SA" sz="2400" b="1" dirty="0">
              <a:solidFill>
                <a:srgbClr val="24A9E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32E5194-2EAE-B0A5-2BD5-85859C7603D4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343A6F04-2B31-B482-6E47-683E8721FE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Box 20">
            <a:extLst>
              <a:ext uri="{FF2B5EF4-FFF2-40B4-BE49-F238E27FC236}">
                <a16:creationId xmlns:a16="http://schemas.microsoft.com/office/drawing/2014/main" id="{B7ADC6D5-9C7F-1085-38BE-5F5A10BB04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050F6E-446D-4C78-31FE-9744E218BFC2}"/>
              </a:ext>
            </a:extLst>
          </p:cNvPr>
          <p:cNvSpPr txBox="1"/>
          <p:nvPr/>
        </p:nvSpPr>
        <p:spPr>
          <a:xfrm>
            <a:off x="350838" y="1020763"/>
            <a:ext cx="11512550" cy="39290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4400" b="1" u="sng" dirty="0">
                <a:solidFill>
                  <a:srgbClr val="C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Orientation</a:t>
            </a: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الاختبار النهائي</a:t>
            </a:r>
            <a:endParaRPr lang="ar-SA" sz="2400" b="1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 rtl="1">
              <a:defRPr/>
            </a:pPr>
            <a:endParaRPr lang="ar-SA" sz="2400" b="1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 rtl="1">
              <a:defRPr/>
            </a:pP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الاختبار النهائي سيكون من خلال </a:t>
            </a:r>
            <a:r>
              <a:rPr lang="ar-SA" sz="2400" b="1" dirty="0" err="1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المودل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US" sz="2400" b="1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 rtl="1">
              <a:defRPr/>
            </a:pPr>
            <a:b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أسئلة الاختبار النهائي </a:t>
            </a:r>
            <a:r>
              <a:rPr lang="en-US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/Matching / true &amp; false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MCQ</a:t>
            </a: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/ أسئلة صوتية</a:t>
            </a:r>
            <a:r>
              <a:rPr lang="ar-EG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+ مسائل </a:t>
            </a:r>
            <a:endParaRPr lang="en-US" sz="2400" b="1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r" rtl="1">
              <a:defRPr/>
            </a:pPr>
            <a:br>
              <a:rPr lang="en-US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400" b="1" dirty="0">
                <a:solidFill>
                  <a:schemeClr val="bg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الاختبار النهائي من </a:t>
            </a: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٢٠ درجة.</a:t>
            </a:r>
          </a:p>
          <a:p>
            <a:pPr marL="342900" indent="-342900" algn="r" rtl="1">
              <a:buFont typeface="Arial" panose="020B0604020202020204" pitchFamily="34" charset="0"/>
              <a:buChar char="•"/>
              <a:defRPr/>
            </a:pPr>
            <a:endParaRPr lang="ar-SA" sz="2400" b="1" dirty="0">
              <a:solidFill>
                <a:schemeClr val="bg1">
                  <a:lumMod val="5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B82AAB-A8B2-2C23-8E2E-535CEEABBA19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0A2ABC6F-4A5B-D4A8-1BDF-92F9EC01DF4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0">
            <a:extLst>
              <a:ext uri="{FF2B5EF4-FFF2-40B4-BE49-F238E27FC236}">
                <a16:creationId xmlns:a16="http://schemas.microsoft.com/office/drawing/2014/main" id="{C5F4237F-5080-5008-8069-283C105F85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0" y="4343400"/>
            <a:ext cx="2819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C8B51A-9212-1A41-B12D-3EDACB6C7AC3}"/>
              </a:ext>
            </a:extLst>
          </p:cNvPr>
          <p:cNvSpPr txBox="1"/>
          <p:nvPr/>
        </p:nvSpPr>
        <p:spPr>
          <a:xfrm>
            <a:off x="2843213" y="576263"/>
            <a:ext cx="5538787" cy="8255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defRPr/>
            </a:pPr>
            <a:r>
              <a:rPr lang="en-US" sz="4400" b="1" u="sng" dirty="0">
                <a:solidFill>
                  <a:srgbClr val="C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Orientation</a:t>
            </a:r>
            <a:endParaRPr lang="ar-SA" sz="4400" b="1" u="sng" dirty="0">
              <a:solidFill>
                <a:srgbClr val="C00000"/>
              </a:solidFill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D25127-CB16-10F6-A8E5-DC236524C4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2756" y="1557866"/>
            <a:ext cx="9979377" cy="530013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AF13C22-8662-7D90-FF39-3CF0E6250E37}"/>
              </a:ext>
            </a:extLst>
          </p:cNvPr>
          <p:cNvSpPr/>
          <p:nvPr/>
        </p:nvSpPr>
        <p:spPr>
          <a:xfrm>
            <a:off x="3266085" y="548573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4190D79-D0CC-8D42-E8A7-52978418670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8">
            <a:extLst>
              <a:ext uri="{FF2B5EF4-FFF2-40B4-BE49-F238E27FC236}">
                <a16:creationId xmlns:a16="http://schemas.microsoft.com/office/drawing/2014/main" id="{4EBBBDB1-7018-3C97-EE26-B4E1C4CB9534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0"/>
            <a:ext cx="12192000" cy="684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7CC765A0-605F-97F3-FBDA-B0F02667DB1E}"/>
              </a:ext>
            </a:extLst>
          </p:cNvPr>
          <p:cNvSpPr/>
          <p:nvPr/>
        </p:nvSpPr>
        <p:spPr>
          <a:xfrm flipH="1">
            <a:off x="6511925" y="3152775"/>
            <a:ext cx="5680075" cy="3705225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d-ID"/>
          </a:p>
        </p:txBody>
      </p:sp>
      <p:sp>
        <p:nvSpPr>
          <p:cNvPr id="52227" name="TextBox 9">
            <a:extLst>
              <a:ext uri="{FF2B5EF4-FFF2-40B4-BE49-F238E27FC236}">
                <a16:creationId xmlns:a16="http://schemas.microsoft.com/office/drawing/2014/main" id="{DBAA4EF5-00D8-FE68-17B0-0192B79AA1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6438" y="5707063"/>
            <a:ext cx="452437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4800" b="1">
                <a:solidFill>
                  <a:schemeClr val="bg1"/>
                </a:solidFill>
                <a:latin typeface="Alexandria" pitchFamily="2" charset="-78"/>
                <a:cs typeface="Alexandria" pitchFamily="2" charset="-78"/>
              </a:rPr>
              <a:t>Thank You</a:t>
            </a:r>
          </a:p>
        </p:txBody>
      </p:sp>
      <p:pic>
        <p:nvPicPr>
          <p:cNvPr id="52228" name="Graphic 12">
            <a:extLst>
              <a:ext uri="{FF2B5EF4-FFF2-40B4-BE49-F238E27FC236}">
                <a16:creationId xmlns:a16="http://schemas.microsoft.com/office/drawing/2014/main" id="{E6C1C251-5715-6A56-5E9F-D587426FAC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5800" y="6169025"/>
            <a:ext cx="227965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9DB8EF9F-44B1-C993-D502-DE9D31712BB9}"/>
              </a:ext>
            </a:extLst>
          </p:cNvPr>
          <p:cNvSpPr/>
          <p:nvPr/>
        </p:nvSpPr>
        <p:spPr>
          <a:xfrm rot="16200000" flipV="1">
            <a:off x="-2058987" y="4402137"/>
            <a:ext cx="3802062" cy="1096963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id-ID">
              <a:solidFill>
                <a:srgbClr val="669BBC"/>
              </a:solidFill>
            </a:endParaRPr>
          </a:p>
        </p:txBody>
      </p:sp>
      <p:pic>
        <p:nvPicPr>
          <p:cNvPr id="52230" name="Graphic 21">
            <a:extLst>
              <a:ext uri="{FF2B5EF4-FFF2-40B4-BE49-F238E27FC236}">
                <a16:creationId xmlns:a16="http://schemas.microsoft.com/office/drawing/2014/main" id="{94F2ADA3-9B0E-3F3F-F7CC-3D1295EEC865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530016" y="469208"/>
            <a:ext cx="2579688" cy="1204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1|0.9|0.8|1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.5|2.2"/>
</p:tagLst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B83A025B-46FC-8C45-B108-042FE21A2993}" vid="{612F6392-F881-8D49-A58D-1056CDE53E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446E4E4-D7E1-7343-90D3-4573702EE6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7E5A019-1B6D-41AB-9FA3-4E098C3062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5432DDC-6D0C-E746-A5DE-0CB4278A9333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24982</TotalTime>
  <Words>1080</Words>
  <Application>Microsoft Macintosh PowerPoint</Application>
  <PresentationFormat>Widescreen</PresentationFormat>
  <Paragraphs>135</Paragraphs>
  <Slides>24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8" baseType="lpstr">
      <vt:lpstr>Alexandria</vt:lpstr>
      <vt:lpstr>Arial</vt:lpstr>
      <vt:lpstr>Book Antiqua</vt:lpstr>
      <vt:lpstr>Calibri</vt:lpstr>
      <vt:lpstr>Calibri (Body)</vt:lpstr>
      <vt:lpstr>Calibri Light</vt:lpstr>
      <vt:lpstr>Cambria</vt:lpstr>
      <vt:lpstr>Liberation Sans</vt:lpstr>
      <vt:lpstr>Sakkal Majalla</vt:lpstr>
      <vt:lpstr>Source Sans Pro</vt:lpstr>
      <vt:lpstr>Symbol</vt:lpstr>
      <vt:lpstr>Tahoma</vt:lpstr>
      <vt:lpstr>Times New Roman</vt:lpstr>
      <vt:lpstr>Theme1</vt:lpstr>
      <vt:lpstr>PowerPoint Presentation</vt:lpstr>
      <vt:lpstr>Course Description: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Mohamed Hussein</cp:lastModifiedBy>
  <cp:revision>1066</cp:revision>
  <cp:lastPrinted>2021-04-19T13:59:41Z</cp:lastPrinted>
  <dcterms:created xsi:type="dcterms:W3CDTF">2020-10-26T19:32:15Z</dcterms:created>
  <dcterms:modified xsi:type="dcterms:W3CDTF">2026-05-26T04:03:21Z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  <property fmtid="{D5CDD505-2E9C-101B-9397-08002B2CF9AE}" pid="3" name="MSIP_Label_ea4c0c79-1302-4598-89cc-fc5f9b666c02_Enabled">
    <vt:lpwstr>true</vt:lpwstr>
  </property>
  <property fmtid="{D5CDD505-2E9C-101B-9397-08002B2CF9AE}" pid="4" name="MSIP_Label_ea4c0c79-1302-4598-89cc-fc5f9b666c02_SetDate">
    <vt:lpwstr>2026-05-26T03:17:58Z</vt:lpwstr>
  </property>
  <property fmtid="{D5CDD505-2E9C-101B-9397-08002B2CF9AE}" pid="5" name="MSIP_Label_ea4c0c79-1302-4598-89cc-fc5f9b666c02_Method">
    <vt:lpwstr>Standard</vt:lpwstr>
  </property>
  <property fmtid="{D5CDD505-2E9C-101B-9397-08002B2CF9AE}" pid="6" name="MSIP_Label_ea4c0c79-1302-4598-89cc-fc5f9b666c02_Name">
    <vt:lpwstr>defa4170-0d19-0005-0004-bc88714345d2</vt:lpwstr>
  </property>
  <property fmtid="{D5CDD505-2E9C-101B-9397-08002B2CF9AE}" pid="7" name="MSIP_Label_ea4c0c79-1302-4598-89cc-fc5f9b666c02_SiteId">
    <vt:lpwstr>d929240e-472e-4f27-9319-d188d429d45e</vt:lpwstr>
  </property>
  <property fmtid="{D5CDD505-2E9C-101B-9397-08002B2CF9AE}" pid="8" name="MSIP_Label_ea4c0c79-1302-4598-89cc-fc5f9b666c02_ActionId">
    <vt:lpwstr>f8c804fa-9641-4973-924b-086accb2b136</vt:lpwstr>
  </property>
  <property fmtid="{D5CDD505-2E9C-101B-9397-08002B2CF9AE}" pid="9" name="MSIP_Label_ea4c0c79-1302-4598-89cc-fc5f9b666c02_ContentBits">
    <vt:lpwstr>0</vt:lpwstr>
  </property>
  <property fmtid="{D5CDD505-2E9C-101B-9397-08002B2CF9AE}" pid="10" name="MSIP_Label_ea4c0c79-1302-4598-89cc-fc5f9b666c02_Tag">
    <vt:lpwstr>50, 3, 0, 1</vt:lpwstr>
  </property>
</Properties>
</file>