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4"/>
    <p:sldMasterId id="2147483693" r:id="rId5"/>
  </p:sldMasterIdLst>
  <p:notesMasterIdLst>
    <p:notesMasterId r:id="rId48"/>
  </p:notesMasterIdLst>
  <p:sldIdLst>
    <p:sldId id="498" r:id="rId6"/>
    <p:sldId id="1028" r:id="rId7"/>
    <p:sldId id="1131" r:id="rId8"/>
    <p:sldId id="1134" r:id="rId9"/>
    <p:sldId id="1135" r:id="rId10"/>
    <p:sldId id="1136" r:id="rId11"/>
    <p:sldId id="1137" r:id="rId12"/>
    <p:sldId id="1138" r:id="rId13"/>
    <p:sldId id="1139" r:id="rId14"/>
    <p:sldId id="1141" r:id="rId15"/>
    <p:sldId id="1140" r:id="rId16"/>
    <p:sldId id="1142" r:id="rId17"/>
    <p:sldId id="1143" r:id="rId18"/>
    <p:sldId id="1144" r:id="rId19"/>
    <p:sldId id="1145" r:id="rId20"/>
    <p:sldId id="1146" r:id="rId21"/>
    <p:sldId id="1147" r:id="rId22"/>
    <p:sldId id="1148" r:id="rId23"/>
    <p:sldId id="1149" r:id="rId24"/>
    <p:sldId id="1150" r:id="rId25"/>
    <p:sldId id="1151" r:id="rId26"/>
    <p:sldId id="1152" r:id="rId27"/>
    <p:sldId id="1153" r:id="rId28"/>
    <p:sldId id="1154" r:id="rId29"/>
    <p:sldId id="1156" r:id="rId30"/>
    <p:sldId id="1155" r:id="rId31"/>
    <p:sldId id="1157" r:id="rId32"/>
    <p:sldId id="1158" r:id="rId33"/>
    <p:sldId id="1159" r:id="rId34"/>
    <p:sldId id="1160" r:id="rId35"/>
    <p:sldId id="1161" r:id="rId36"/>
    <p:sldId id="1162" r:id="rId37"/>
    <p:sldId id="1163" r:id="rId38"/>
    <p:sldId id="1164" r:id="rId39"/>
    <p:sldId id="1165" r:id="rId40"/>
    <p:sldId id="1166" r:id="rId41"/>
    <p:sldId id="1167" r:id="rId42"/>
    <p:sldId id="1168" r:id="rId43"/>
    <p:sldId id="1169" r:id="rId44"/>
    <p:sldId id="1170" r:id="rId45"/>
    <p:sldId id="1171" r:id="rId46"/>
    <p:sldId id="483" r:id="rId4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85" userDrawn="1">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a:srgbClr val="B3EBFF"/>
    <a:srgbClr val="173F5F"/>
    <a:srgbClr val="00AEEF"/>
    <a:srgbClr val="33CC33"/>
    <a:srgbClr val="0094C6"/>
    <a:srgbClr val="00CC99"/>
    <a:srgbClr val="20639B"/>
    <a:srgbClr val="2D847B"/>
    <a:srgbClr val="F4CD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69" d="100"/>
          <a:sy n="69" d="100"/>
        </p:scale>
        <p:origin x="564" y="52"/>
      </p:cViewPr>
      <p:guideLst>
        <p:guide orient="horz" pos="2160"/>
        <p:guide pos="3885"/>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7" Type="http://schemas.openxmlformats.org/officeDocument/2006/relationships/slide" Target="slides/slide2.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90" Type="http://customschemas.google.com/relationships/presentationmetadata" Target="meta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8" Type="http://schemas.openxmlformats.org/officeDocument/2006/relationships/slide" Target="slides/slide3.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3/30/2026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3/30/2026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3/30/2026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0.png"/><Relationship Id="rId4" Type="http://schemas.openxmlformats.org/officeDocument/2006/relationships/image" Target="../media/image7.png"/><Relationship Id="rId9" Type="http://schemas.openxmlformats.org/officeDocument/2006/relationships/image" Target="../media/image13.sv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34.svg"/></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3.png"/><Relationship Id="rId1" Type="http://schemas.openxmlformats.org/officeDocument/2006/relationships/slideLayout" Target="../slideLayouts/slideLayout1.xml"/><Relationship Id="rId4" Type="http://schemas.microsoft.com/office/2007/relationships/hdphoto" Target="../media/hdphoto1.wdp"/></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3.png"/><Relationship Id="rId1" Type="http://schemas.openxmlformats.org/officeDocument/2006/relationships/slideLayout" Target="../slideLayouts/slideLayout1.xml"/><Relationship Id="rId4" Type="http://schemas.microsoft.com/office/2007/relationships/hdphoto" Target="../media/hdphoto2.wdp"/></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30.xml"/><Relationship Id="rId5" Type="http://schemas.openxmlformats.org/officeDocument/2006/relationships/image" Target="../media/image37.png"/><Relationship Id="rId4" Type="http://schemas.openxmlformats.org/officeDocument/2006/relationships/image" Target="../media/image7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SA"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8</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4" name="Oval 13"/>
          <p:cNvSpPr/>
          <p:nvPr/>
        </p:nvSpPr>
        <p:spPr>
          <a:xfrm>
            <a:off x="5950249" y="109252"/>
            <a:ext cx="6470051" cy="625569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26302" y="1613808"/>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a:t>
            </a:r>
            <a:r>
              <a:rPr lang="ar-SA" sz="2400" b="1" dirty="0">
                <a:solidFill>
                  <a:srgbClr val="0070C0"/>
                </a:solidFill>
                <a:latin typeface="Alexandria" pitchFamily="2" charset="-78"/>
                <a:cs typeface="Alexandria" pitchFamily="2" charset="-78"/>
              </a:rPr>
              <a:t>الثامنة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553685" y="5122151"/>
            <a:ext cx="5686425" cy="1223797"/>
          </a:xfrm>
          <a:prstGeom prst="rect">
            <a:avLst/>
          </a:prstGeom>
          <a:noFill/>
        </p:spPr>
        <p:txBody>
          <a:bodyPr wrap="square">
            <a:spAutoFit/>
          </a:bodyPr>
          <a:lstStyle/>
          <a:p>
            <a:pPr algn="ctr" rtl="1"/>
            <a:r>
              <a:rPr lang="ar-SA" sz="2800" b="1" dirty="0">
                <a:solidFill>
                  <a:srgbClr val="002060"/>
                </a:solidFill>
                <a:latin typeface="Alexandria" pitchFamily="2" charset="-78"/>
                <a:cs typeface="Alexandria" pitchFamily="2" charset="-78"/>
              </a:rPr>
              <a:t>المساءلة والتقييم والجودة في التعليم</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ar-SA" sz="4800" b="1" dirty="0">
                  <a:solidFill>
                    <a:srgbClr val="002060"/>
                  </a:solidFill>
                  <a:latin typeface="Times New Roman" panose="02020603050405020304" pitchFamily="18" charset="0"/>
                  <a:cs typeface="Times New Roman" panose="02020603050405020304" pitchFamily="18" charset="0"/>
                </a:rPr>
                <a:t>8</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26306" y="1295872"/>
              <a:ext cx="1238226" cy="307777"/>
            </a:xfrm>
            <a:prstGeom prst="rect">
              <a:avLst/>
            </a:prstGeom>
            <a:noFill/>
          </p:spPr>
          <p:txBody>
            <a:bodyPr wrap="square" rtlCol="0">
              <a:spAutoFit/>
            </a:bodyPr>
            <a:lstStyle/>
            <a:p>
              <a:pPr lvl="0" algn="ctr">
                <a:buClrTx/>
                <a:defRPr/>
              </a:pPr>
              <a:r>
                <a:rPr lang="ar-SA" b="1" dirty="0">
                  <a:solidFill>
                    <a:prstClr val="white"/>
                  </a:solidFill>
                  <a:latin typeface="Alexandria" pitchFamily="2" charset="-78"/>
                  <a:cs typeface="Alexandria" pitchFamily="2" charset="-78"/>
                </a:rPr>
                <a:t>المساءلة</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656808" y="2119820"/>
              <a:ext cx="1552135"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سمات وفوائد</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832578" y="2963678"/>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التقييم </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70060" y="3675632"/>
              <a:ext cx="1402972"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أهميته وأنواعه</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717955" y="4683576"/>
              <a:ext cx="139552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الجودة</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35686" y="5521072"/>
              <a:ext cx="141946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العلاقة</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338554"/>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التقييم التربوي، وأهميته، </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78931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lnSpc>
                <a:spcPct val="150000"/>
              </a:lnSpc>
            </a:pPr>
            <a:r>
              <a:rPr lang="ar-SA" dirty="0"/>
              <a:t>أهميتة التقييم، ودوره، وأنواعه،وأدواته</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9623" y="3697146"/>
            <a:ext cx="3217889" cy="78931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a:lnSpc>
                <a:spcPct val="150000"/>
              </a:lnSpc>
            </a:pPr>
            <a:r>
              <a:rPr lang="ar-SA" dirty="0"/>
              <a:t>الجودة في التعليم، ومفهومها، وأهدافها، وعناصرها</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7489872" y="4865514"/>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2883" y="3288947"/>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433775" cy="78931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a:lnSpc>
                <a:spcPct val="150000"/>
              </a:lnSpc>
            </a:pPr>
            <a:r>
              <a:rPr lang="ar-SA" dirty="0"/>
              <a:t>العلاقة بين المساءلة والتقييم والجودة في التعليم</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cstate="screen">
            <a:extLst>
              <a:ext uri="{28A0092B-C50C-407E-A947-70E740481C1C}">
                <a14:useLocalDpi xmlns:a14="http://schemas.microsoft.com/office/drawing/2010/main"/>
              </a:ext>
              <a:ext uri="{96DAC541-7B7A-43D3-8B79-37D633B846F1}">
                <asvg:svgBlip xmlns="" xmlns:asvg="http://schemas.microsoft.com/office/drawing/2016/SVG/main" r:embed="rId13"/>
              </a:ext>
            </a:extLst>
          </a:blip>
          <a:stretch>
            <a:fillRect/>
          </a:stretch>
        </p:blipFill>
        <p:spPr>
          <a:xfrm>
            <a:off x="7320527" y="3162437"/>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0470" y="188306"/>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a:t>
            </a:r>
            <a:r>
              <a:rPr lang="ar-SA" sz="2000" b="1" dirty="0">
                <a:solidFill>
                  <a:srgbClr val="00B0F0"/>
                </a:solidFill>
                <a:latin typeface="Alexandria" pitchFamily="2" charset="-78"/>
                <a:cs typeface="Alexandria" pitchFamily="2" charset="-78"/>
              </a:rPr>
              <a:t>الثامنة</a:t>
            </a:r>
            <a:r>
              <a:rPr lang="ar-EG" sz="2000" b="1" dirty="0">
                <a:solidFill>
                  <a:srgbClr val="00B0F0"/>
                </a:solidFill>
                <a:latin typeface="Alexandria" pitchFamily="2" charset="-78"/>
                <a:cs typeface="Alexandria" pitchFamily="2" charset="-78"/>
              </a:rPr>
              <a:t>: </a:t>
            </a:r>
            <a:r>
              <a:rPr lang="ar-SA" sz="1800" b="1" dirty="0">
                <a:solidFill>
                  <a:srgbClr val="002060"/>
                </a:solidFill>
                <a:latin typeface="Alexandria" pitchFamily="2" charset="-78"/>
                <a:cs typeface="Alexandria" pitchFamily="2" charset="-78"/>
              </a:rPr>
              <a:t>المساءلة والتقييم والجودة في التعليم</a:t>
            </a:r>
            <a:endParaRPr lang="en-US" sz="1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789319"/>
          </a:xfrm>
          <a:prstGeom prst="rect">
            <a:avLst/>
          </a:prstGeom>
          <a:noFill/>
        </p:spPr>
        <p:txBody>
          <a:bodyPr wrap="square" rtlCol="0">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SA" sz="1600" kern="1200" dirty="0">
                <a:solidFill>
                  <a:srgbClr val="002060"/>
                </a:solidFill>
                <a:latin typeface="Alexandria" pitchFamily="2" charset="-78"/>
                <a:cs typeface="Alexandria" pitchFamily="2" charset="-78"/>
              </a:rPr>
              <a:t>المساءلة وأهميتها، وأهدافها، ومبرراتها، وشروطها</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415729" y="3466811"/>
            <a:ext cx="3299146" cy="78931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lnSpc>
                <a:spcPct val="150000"/>
              </a:lnSpc>
            </a:pPr>
            <a:r>
              <a:rPr lang="ar-SA" dirty="0"/>
              <a:t>سمات المساءلة، وفوائدها، وآثارها السلبية، والمساءلة الذكية</a:t>
            </a:r>
            <a:endParaRPr lang="en-US" dirty="0"/>
          </a:p>
        </p:txBody>
      </p:sp>
    </p:spTree>
    <p:extLst>
      <p:ext uri="{BB962C8B-B14F-4D97-AF65-F5344CB8AC3E}">
        <p14:creationId xmlns:p14="http://schemas.microsoft.com/office/powerpoint/2010/main" val="1928014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par>
              <p:cTn id="155"/>
            </p:par>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2C30A2AB-94E6-BCB9-E6A4-1A601F1580F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6766" y="1052735"/>
            <a:ext cx="3961184" cy="554461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 1">
            <a:extLst>
              <a:ext uri="{FF2B5EF4-FFF2-40B4-BE49-F238E27FC236}">
                <a16:creationId xmlns:a16="http://schemas.microsoft.com/office/drawing/2014/main" id="{BEEE3EEC-DF5F-9D46-1D85-2BFDA7AC0646}"/>
              </a:ext>
            </a:extLst>
          </p:cNvPr>
          <p:cNvSpPr/>
          <p:nvPr/>
        </p:nvSpPr>
        <p:spPr>
          <a:xfrm>
            <a:off x="4337168" y="530812"/>
            <a:ext cx="1288814" cy="573490"/>
          </a:xfrm>
          <a:prstGeom prst="rect">
            <a:avLst/>
          </a:prstGeom>
          <a:noFill/>
          <a:ln/>
        </p:spPr>
        <p:txBody>
          <a:bodyPr wrap="none" lIns="0" tIns="0" rIns="0" bIns="0" rtlCol="0" anchor="t">
            <a:spAutoFit/>
          </a:bodyPr>
          <a:lstStyle/>
          <a:p>
            <a:pPr algn="r" rtl="1">
              <a:lnSpc>
                <a:spcPct val="150000"/>
              </a:lnSpc>
            </a:pPr>
            <a:r>
              <a:rPr lang="en-US" sz="2800" b="1" dirty="0">
                <a:solidFill>
                  <a:srgbClr val="00B0F0"/>
                </a:solidFill>
                <a:latin typeface="Alexandria" pitchFamily="2" charset="-78"/>
                <a:ea typeface="Instrument Sans Semi Bold" pitchFamily="34" charset="-122"/>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31C609F7-5595-A500-300B-A3B54B466000}"/>
              </a:ext>
            </a:extLst>
          </p:cNvPr>
          <p:cNvSpPr/>
          <p:nvPr/>
        </p:nvSpPr>
        <p:spPr>
          <a:xfrm>
            <a:off x="839416" y="1647649"/>
            <a:ext cx="6909118" cy="1066318"/>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تُعد المساءلة والتقييم والجودة من أهم الأدوات التي تعتمد عليها الأنظمة التعليمية الحديثة لتحقيق الكفاءة والفاعلية، إذ تمثل إطارًا متكاملًا يربط بين قياس الأداء وتحسينه بشكل مستمر.</a:t>
            </a:r>
            <a:endParaRPr lang="en-US" sz="1600" dirty="0">
              <a:latin typeface="Alexandria" pitchFamily="2" charset="-78"/>
              <a:cs typeface="Alexandria" pitchFamily="2" charset="-78"/>
            </a:endParaRPr>
          </a:p>
        </p:txBody>
      </p:sp>
      <p:sp>
        <p:nvSpPr>
          <p:cNvPr id="10" name="Text 3">
            <a:extLst>
              <a:ext uri="{FF2B5EF4-FFF2-40B4-BE49-F238E27FC236}">
                <a16:creationId xmlns:a16="http://schemas.microsoft.com/office/drawing/2014/main" id="{490486E6-9324-BEE4-8D50-B8C05F892074}"/>
              </a:ext>
            </a:extLst>
          </p:cNvPr>
          <p:cNvSpPr/>
          <p:nvPr/>
        </p:nvSpPr>
        <p:spPr>
          <a:xfrm>
            <a:off x="839416" y="2960840"/>
            <a:ext cx="6811969" cy="1066318"/>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كما تسهم هذه المفاهيم في تعزيز ثقافة مؤسسية قائمة على الشفافية والمسؤولية، وتدعم تطوير الممارسات التدريسية، وتوجيه الجهود نحو تحقيق أهداف تعليمية واضحة وقابلة للقياس.</a:t>
            </a:r>
            <a:endParaRPr lang="en-US" sz="1600"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0A5E9A3C-C0C6-B111-ADAD-C1DF9E9CE46E}"/>
              </a:ext>
            </a:extLst>
          </p:cNvPr>
          <p:cNvSpPr/>
          <p:nvPr/>
        </p:nvSpPr>
        <p:spPr>
          <a:xfrm>
            <a:off x="199362" y="4364249"/>
            <a:ext cx="6297018" cy="1804981"/>
          </a:xfrm>
          <a:prstGeom prst="rect">
            <a:avLst/>
          </a:prstGeom>
          <a:noFill/>
          <a:ln/>
        </p:spPr>
        <p:txBody>
          <a:bodyPr wrap="square" lIns="0" tIns="0" rIns="0" bIns="0" rtlCol="0" anchor="t">
            <a:spAutoFit/>
          </a:bodyPr>
          <a:lstStyle/>
          <a:p>
            <a:pPr marL="285750" indent="-285750" algn="r" rtl="1">
              <a:lnSpc>
                <a:spcPct val="150000"/>
              </a:lnSpc>
              <a:buClr>
                <a:schemeClr val="accent2">
                  <a:lumMod val="75000"/>
                </a:schemeClr>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تطوير الأداء التعليمي ورفع كفاءة المعلمين والمؤسسات</a:t>
            </a:r>
            <a:endParaRPr lang="en-US" sz="1600" dirty="0">
              <a:latin typeface="Alexandria" pitchFamily="2" charset="-78"/>
              <a:cs typeface="Alexandria" pitchFamily="2" charset="-78"/>
            </a:endParaRPr>
          </a:p>
          <a:p>
            <a:pPr marL="285750" indent="-285750" algn="r" rtl="1">
              <a:lnSpc>
                <a:spcPct val="150000"/>
              </a:lnSpc>
              <a:buClr>
                <a:schemeClr val="accent2">
                  <a:lumMod val="75000"/>
                </a:schemeClr>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تحسين مخرجات التعلم بما يتوافق مع متطلبات العصر</a:t>
            </a:r>
            <a:endParaRPr lang="en-US" sz="1600" dirty="0">
              <a:latin typeface="Alexandria" pitchFamily="2" charset="-78"/>
              <a:cs typeface="Alexandria" pitchFamily="2" charset="-78"/>
            </a:endParaRPr>
          </a:p>
          <a:p>
            <a:pPr marL="285750" indent="-285750" algn="r" rtl="1">
              <a:lnSpc>
                <a:spcPct val="150000"/>
              </a:lnSpc>
              <a:buClr>
                <a:schemeClr val="accent2">
                  <a:lumMod val="75000"/>
                </a:schemeClr>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تعزيز الشفافية والمساءلة داخل المؤسسات التعليمية</a:t>
            </a:r>
            <a:endParaRPr lang="en-US" sz="1600" dirty="0">
              <a:latin typeface="Alexandria" pitchFamily="2" charset="-78"/>
              <a:cs typeface="Alexandria" pitchFamily="2" charset="-78"/>
            </a:endParaRPr>
          </a:p>
          <a:p>
            <a:pPr marL="285750" indent="-285750" algn="r" rtl="1">
              <a:lnSpc>
                <a:spcPct val="150000"/>
              </a:lnSpc>
              <a:buClr>
                <a:schemeClr val="accent2">
                  <a:lumMod val="75000"/>
                </a:schemeClr>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دعم اتخاذ القرار التربوي المبني على البيانات</a:t>
            </a:r>
            <a:endParaRPr lang="en-US" sz="1600" dirty="0">
              <a:latin typeface="Alexandria" pitchFamily="2" charset="-78"/>
              <a:cs typeface="Alexandria" pitchFamily="2" charset="-78"/>
            </a:endParaRPr>
          </a:p>
          <a:p>
            <a:pPr marL="285750" indent="-285750" algn="r" rtl="1">
              <a:lnSpc>
                <a:spcPct val="150000"/>
              </a:lnSpc>
              <a:buClr>
                <a:schemeClr val="accent2">
                  <a:lumMod val="75000"/>
                </a:schemeClr>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تحقيق التحسين المستمر في العملية التعليمية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71422320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12" name="Text 0">
            <a:extLst>
              <a:ext uri="{FF2B5EF4-FFF2-40B4-BE49-F238E27FC236}">
                <a16:creationId xmlns:a16="http://schemas.microsoft.com/office/drawing/2014/main" id="{73461B9A-AFBE-11FE-F492-5CE561522AAE}"/>
              </a:ext>
            </a:extLst>
          </p:cNvPr>
          <p:cNvSpPr/>
          <p:nvPr/>
        </p:nvSpPr>
        <p:spPr>
          <a:xfrm>
            <a:off x="4703728" y="1222847"/>
            <a:ext cx="6838410" cy="491545"/>
          </a:xfrm>
          <a:prstGeom prst="rect">
            <a:avLst/>
          </a:prstGeom>
          <a:noFill/>
          <a:ln/>
        </p:spPr>
        <p:txBody>
          <a:bodyPr wrap="none" lIns="0" tIns="0" rIns="0" bIns="0" rtlCol="0" anchor="t">
            <a:spAutoFit/>
          </a:bodyPr>
          <a:lstStyle/>
          <a:p>
            <a:pPr algn="r" rtl="1">
              <a:lnSpc>
                <a:spcPct val="150000"/>
              </a:lnSpc>
            </a:pPr>
            <a:r>
              <a:rPr lang="en-US" sz="2400" b="1" dirty="0">
                <a:solidFill>
                  <a:srgbClr val="00B0F0"/>
                </a:solidFill>
                <a:latin typeface="Alexandria" pitchFamily="2" charset="-78"/>
                <a:ea typeface="Instrument Sans Semi Bold" pitchFamily="34" charset="-122"/>
                <a:cs typeface="Alexandria" pitchFamily="2" charset="-78"/>
              </a:rPr>
              <a:t>أهمية </a:t>
            </a:r>
            <a:r>
              <a:rPr lang="en-US" sz="2400" b="1" dirty="0" err="1">
                <a:solidFill>
                  <a:srgbClr val="00B0F0"/>
                </a:solidFill>
                <a:latin typeface="Alexandria" pitchFamily="2" charset="-78"/>
                <a:ea typeface="Instrument Sans Semi Bold" pitchFamily="34" charset="-122"/>
                <a:cs typeface="Alexandria" pitchFamily="2" charset="-78"/>
              </a:rPr>
              <a:t>المساءلة</a:t>
            </a:r>
            <a:r>
              <a:rPr lang="en-US" sz="2400" b="1" dirty="0">
                <a:solidFill>
                  <a:srgbClr val="00B0F0"/>
                </a:solidFill>
                <a:latin typeface="Alexandria" pitchFamily="2" charset="-78"/>
                <a:ea typeface="Instrument Sans Semi Bold" pitchFamily="34" charset="-122"/>
                <a:cs typeface="Alexandria" pitchFamily="2" charset="-78"/>
              </a:rPr>
              <a:t> </a:t>
            </a:r>
            <a:r>
              <a:rPr lang="en-US" sz="2400" b="1" dirty="0" err="1">
                <a:solidFill>
                  <a:srgbClr val="00B0F0"/>
                </a:solidFill>
                <a:latin typeface="Alexandria" pitchFamily="2" charset="-78"/>
                <a:ea typeface="Instrument Sans Semi Bold" pitchFamily="34" charset="-122"/>
                <a:cs typeface="Alexandria" pitchFamily="2" charset="-78"/>
              </a:rPr>
              <a:t>والتقيي</a:t>
            </a:r>
            <a:r>
              <a:rPr lang="ar-SA" sz="2400" b="1" dirty="0">
                <a:solidFill>
                  <a:srgbClr val="00B0F0"/>
                </a:solidFill>
                <a:latin typeface="Alexandria" pitchFamily="2" charset="-78"/>
                <a:ea typeface="Instrument Sans Semi Bold" pitchFamily="34" charset="-122"/>
                <a:cs typeface="Alexandria" pitchFamily="2" charset="-78"/>
              </a:rPr>
              <a:t>م والجودة في التعليم</a:t>
            </a:r>
            <a:r>
              <a:rPr lang="en-US" sz="2400" b="1" dirty="0">
                <a:solidFill>
                  <a:srgbClr val="00B0F0"/>
                </a:solidFill>
                <a:latin typeface="Alexandria" pitchFamily="2" charset="-78"/>
                <a:ea typeface="Instrument Sans Semi Bold" pitchFamily="34" charset="-122"/>
                <a:cs typeface="Alexandria" pitchFamily="2" charset="-78"/>
              </a:rPr>
              <a:t>:</a:t>
            </a:r>
            <a:endParaRPr lang="en-US" sz="2400" b="1" dirty="0">
              <a:solidFill>
                <a:srgbClr val="00B0F0"/>
              </a:solidFill>
              <a:latin typeface="Alexandria" pitchFamily="2" charset="-78"/>
              <a:cs typeface="Alexandria" pitchFamily="2" charset="-78"/>
            </a:endParaRPr>
          </a:p>
        </p:txBody>
      </p:sp>
      <p:sp>
        <p:nvSpPr>
          <p:cNvPr id="13" name="Text 1">
            <a:extLst>
              <a:ext uri="{FF2B5EF4-FFF2-40B4-BE49-F238E27FC236}">
                <a16:creationId xmlns:a16="http://schemas.microsoft.com/office/drawing/2014/main" id="{DF70F7FC-F19F-4322-88C0-7E18AF73E87F}"/>
              </a:ext>
            </a:extLst>
          </p:cNvPr>
          <p:cNvSpPr/>
          <p:nvPr/>
        </p:nvSpPr>
        <p:spPr>
          <a:xfrm>
            <a:off x="673120" y="1996713"/>
            <a:ext cx="1086901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تبرز أهمية هذا الموضوع في كونه يسهم في توجيه الأنظمة التعليمية نحو التحسين المستمر، وتعزيز قدرتها على التكيف مع التحديات المتجددة، وضمان تحقيق كفاءة وفاعلية أكبر في العملية التعليمية.</a:t>
            </a:r>
            <a:endParaRPr lang="en-US" dirty="0">
              <a:latin typeface="Alexandria" pitchFamily="2" charset="-78"/>
              <a:cs typeface="Alexandria" pitchFamily="2" charset="-78"/>
            </a:endParaRPr>
          </a:p>
        </p:txBody>
      </p:sp>
      <p:sp>
        <p:nvSpPr>
          <p:cNvPr id="14" name="Shape 2">
            <a:extLst>
              <a:ext uri="{FF2B5EF4-FFF2-40B4-BE49-F238E27FC236}">
                <a16:creationId xmlns:a16="http://schemas.microsoft.com/office/drawing/2014/main" id="{A3E86CE5-C9FF-3528-A92D-4CE2E3979C8B}"/>
              </a:ext>
            </a:extLst>
          </p:cNvPr>
          <p:cNvSpPr/>
          <p:nvPr/>
        </p:nvSpPr>
        <p:spPr>
          <a:xfrm>
            <a:off x="8017769" y="3004344"/>
            <a:ext cx="3512741" cy="1255613"/>
          </a:xfrm>
          <a:prstGeom prst="roundRect">
            <a:avLst>
              <a:gd name="adj" fmla="val 11855"/>
            </a:avLst>
          </a:prstGeom>
          <a:solidFill>
            <a:srgbClr val="FFFFFF"/>
          </a:solidFill>
          <a:ln w="22860">
            <a:solidFill>
              <a:srgbClr val="B4CCE3"/>
            </a:solidFill>
            <a:prstDash val="solid"/>
          </a:ln>
        </p:spPr>
      </p:sp>
      <p:sp>
        <p:nvSpPr>
          <p:cNvPr id="15" name="Text 3">
            <a:extLst>
              <a:ext uri="{FF2B5EF4-FFF2-40B4-BE49-F238E27FC236}">
                <a16:creationId xmlns:a16="http://schemas.microsoft.com/office/drawing/2014/main" id="{8761C5E5-FEE7-830B-58D7-891373B92497}"/>
              </a:ext>
            </a:extLst>
          </p:cNvPr>
          <p:cNvSpPr/>
          <p:nvPr/>
        </p:nvSpPr>
        <p:spPr>
          <a:xfrm>
            <a:off x="9278740" y="3188693"/>
            <a:ext cx="2067421" cy="258465"/>
          </a:xfrm>
          <a:prstGeom prst="rect">
            <a:avLst/>
          </a:prstGeom>
          <a:noFill/>
          <a:ln/>
        </p:spPr>
        <p:txBody>
          <a:bodyPr wrap="none" lIns="0" tIns="0" rIns="0" bIns="0" rtlCol="0" anchor="t"/>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تحسين المخرجات</a:t>
            </a:r>
            <a:endParaRPr lang="en-US" sz="1800" b="1" dirty="0">
              <a:solidFill>
                <a:schemeClr val="accent2">
                  <a:lumMod val="75000"/>
                </a:schemeClr>
              </a:solidFill>
              <a:latin typeface="Alexandria" pitchFamily="2" charset="-78"/>
              <a:cs typeface="Alexandria" pitchFamily="2" charset="-78"/>
            </a:endParaRPr>
          </a:p>
        </p:txBody>
      </p:sp>
      <p:sp>
        <p:nvSpPr>
          <p:cNvPr id="16" name="Text 4">
            <a:extLst>
              <a:ext uri="{FF2B5EF4-FFF2-40B4-BE49-F238E27FC236}">
                <a16:creationId xmlns:a16="http://schemas.microsoft.com/office/drawing/2014/main" id="{EBE45B8B-E0E2-EB31-4EF8-732CC78D4D93}"/>
              </a:ext>
            </a:extLst>
          </p:cNvPr>
          <p:cNvSpPr/>
          <p:nvPr/>
        </p:nvSpPr>
        <p:spPr>
          <a:xfrm>
            <a:off x="8328248" y="3546376"/>
            <a:ext cx="3017913"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الحاجة إلى تحسين مخرجات التعلم ورفع كفاءتها</a:t>
            </a:r>
            <a:endParaRPr lang="en-US" dirty="0">
              <a:latin typeface="Alexandria" pitchFamily="2" charset="-78"/>
              <a:cs typeface="Alexandria" pitchFamily="2" charset="-78"/>
            </a:endParaRPr>
          </a:p>
        </p:txBody>
      </p:sp>
      <p:sp>
        <p:nvSpPr>
          <p:cNvPr id="17" name="Shape 5">
            <a:extLst>
              <a:ext uri="{FF2B5EF4-FFF2-40B4-BE49-F238E27FC236}">
                <a16:creationId xmlns:a16="http://schemas.microsoft.com/office/drawing/2014/main" id="{AFAD2D98-C5D2-A718-6375-BB2489AE4026}"/>
              </a:ext>
            </a:extLst>
          </p:cNvPr>
          <p:cNvSpPr/>
          <p:nvPr/>
        </p:nvSpPr>
        <p:spPr>
          <a:xfrm>
            <a:off x="4339630" y="3004344"/>
            <a:ext cx="3512840" cy="1255613"/>
          </a:xfrm>
          <a:prstGeom prst="roundRect">
            <a:avLst>
              <a:gd name="adj" fmla="val 11855"/>
            </a:avLst>
          </a:prstGeom>
          <a:solidFill>
            <a:srgbClr val="FFFFFF"/>
          </a:solidFill>
          <a:ln w="22860">
            <a:solidFill>
              <a:srgbClr val="B4CCE3"/>
            </a:solidFill>
            <a:prstDash val="solid"/>
          </a:ln>
        </p:spPr>
      </p:sp>
      <p:sp>
        <p:nvSpPr>
          <p:cNvPr id="19" name="Text 6">
            <a:extLst>
              <a:ext uri="{FF2B5EF4-FFF2-40B4-BE49-F238E27FC236}">
                <a16:creationId xmlns:a16="http://schemas.microsoft.com/office/drawing/2014/main" id="{29E27939-6F6B-E98D-C7D6-E8AF26DFF731}"/>
              </a:ext>
            </a:extLst>
          </p:cNvPr>
          <p:cNvSpPr/>
          <p:nvPr/>
        </p:nvSpPr>
        <p:spPr>
          <a:xfrm>
            <a:off x="4874086" y="3188693"/>
            <a:ext cx="2794035"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ربط التعليم بسوق العمل</a:t>
            </a:r>
            <a:endParaRPr lang="en-US" sz="1800" b="1" dirty="0">
              <a:solidFill>
                <a:schemeClr val="accent2">
                  <a:lumMod val="75000"/>
                </a:schemeClr>
              </a:solidFill>
              <a:latin typeface="Alexandria" pitchFamily="2" charset="-78"/>
              <a:cs typeface="Alexandria" pitchFamily="2" charset="-78"/>
            </a:endParaRPr>
          </a:p>
        </p:txBody>
      </p:sp>
      <p:sp>
        <p:nvSpPr>
          <p:cNvPr id="20" name="Text 7">
            <a:extLst>
              <a:ext uri="{FF2B5EF4-FFF2-40B4-BE49-F238E27FC236}">
                <a16:creationId xmlns:a16="http://schemas.microsoft.com/office/drawing/2014/main" id="{0A0EB3A6-F02E-4ED6-57D9-3846BD57F1DE}"/>
              </a:ext>
            </a:extLst>
          </p:cNvPr>
          <p:cNvSpPr/>
          <p:nvPr/>
        </p:nvSpPr>
        <p:spPr>
          <a:xfrm>
            <a:off x="4523979" y="3546376"/>
            <a:ext cx="3144143"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ربط التعليم بمتطلبات سوق العمل والتنمية المستدامة</a:t>
            </a:r>
            <a:endParaRPr lang="en-US" dirty="0">
              <a:latin typeface="Alexandria" pitchFamily="2" charset="-78"/>
              <a:cs typeface="Alexandria" pitchFamily="2" charset="-78"/>
            </a:endParaRPr>
          </a:p>
        </p:txBody>
      </p:sp>
      <p:sp>
        <p:nvSpPr>
          <p:cNvPr id="21" name="Shape 8">
            <a:extLst>
              <a:ext uri="{FF2B5EF4-FFF2-40B4-BE49-F238E27FC236}">
                <a16:creationId xmlns:a16="http://schemas.microsoft.com/office/drawing/2014/main" id="{51E2F6F9-12B7-6B44-693F-88ECE04541D9}"/>
              </a:ext>
            </a:extLst>
          </p:cNvPr>
          <p:cNvSpPr/>
          <p:nvPr/>
        </p:nvSpPr>
        <p:spPr>
          <a:xfrm>
            <a:off x="661591" y="3004344"/>
            <a:ext cx="3512741" cy="1255613"/>
          </a:xfrm>
          <a:prstGeom prst="roundRect">
            <a:avLst>
              <a:gd name="adj" fmla="val 11855"/>
            </a:avLst>
          </a:prstGeom>
          <a:solidFill>
            <a:srgbClr val="FFFFFF"/>
          </a:solidFill>
          <a:ln w="22860">
            <a:solidFill>
              <a:srgbClr val="B4CCE3"/>
            </a:solidFill>
            <a:prstDash val="solid"/>
          </a:ln>
        </p:spPr>
      </p:sp>
      <p:sp>
        <p:nvSpPr>
          <p:cNvPr id="22" name="Text 9">
            <a:extLst>
              <a:ext uri="{FF2B5EF4-FFF2-40B4-BE49-F238E27FC236}">
                <a16:creationId xmlns:a16="http://schemas.microsoft.com/office/drawing/2014/main" id="{1EBDEC87-1A79-0CF8-1E55-CA9CD26F6280}"/>
              </a:ext>
            </a:extLst>
          </p:cNvPr>
          <p:cNvSpPr/>
          <p:nvPr/>
        </p:nvSpPr>
        <p:spPr>
          <a:xfrm>
            <a:off x="1228008" y="3188693"/>
            <a:ext cx="2761975"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القرار المبني على البيانات</a:t>
            </a:r>
            <a:endParaRPr lang="en-US" sz="1800" b="1" dirty="0">
              <a:solidFill>
                <a:schemeClr val="accent2">
                  <a:lumMod val="75000"/>
                </a:schemeClr>
              </a:solidFill>
              <a:latin typeface="Alexandria" pitchFamily="2" charset="-78"/>
              <a:cs typeface="Alexandria" pitchFamily="2" charset="-78"/>
            </a:endParaRPr>
          </a:p>
        </p:txBody>
      </p:sp>
      <p:sp>
        <p:nvSpPr>
          <p:cNvPr id="24" name="Text 10">
            <a:extLst>
              <a:ext uri="{FF2B5EF4-FFF2-40B4-BE49-F238E27FC236}">
                <a16:creationId xmlns:a16="http://schemas.microsoft.com/office/drawing/2014/main" id="{18843E7B-4D43-56A2-580C-8040E70D5526}"/>
              </a:ext>
            </a:extLst>
          </p:cNvPr>
          <p:cNvSpPr/>
          <p:nvPr/>
        </p:nvSpPr>
        <p:spPr>
          <a:xfrm>
            <a:off x="840776" y="3603715"/>
            <a:ext cx="3144145"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الاعتماد على البيانات في اتخاذ القرار التربوي</a:t>
            </a:r>
            <a:endParaRPr lang="en-US" dirty="0">
              <a:latin typeface="Alexandria" pitchFamily="2" charset="-78"/>
              <a:cs typeface="Alexandria" pitchFamily="2" charset="-78"/>
            </a:endParaRPr>
          </a:p>
        </p:txBody>
      </p:sp>
      <p:sp>
        <p:nvSpPr>
          <p:cNvPr id="26" name="Shape 11">
            <a:extLst>
              <a:ext uri="{FF2B5EF4-FFF2-40B4-BE49-F238E27FC236}">
                <a16:creationId xmlns:a16="http://schemas.microsoft.com/office/drawing/2014/main" id="{0B9F0BAE-186C-9FF3-1B77-EE675935F4D6}"/>
              </a:ext>
            </a:extLst>
          </p:cNvPr>
          <p:cNvSpPr/>
          <p:nvPr/>
        </p:nvSpPr>
        <p:spPr>
          <a:xfrm>
            <a:off x="6178748" y="4425256"/>
            <a:ext cx="5351760" cy="990997"/>
          </a:xfrm>
          <a:prstGeom prst="roundRect">
            <a:avLst>
              <a:gd name="adj" fmla="val 15021"/>
            </a:avLst>
          </a:prstGeom>
          <a:solidFill>
            <a:srgbClr val="FFFFFF"/>
          </a:solidFill>
          <a:ln w="22860">
            <a:solidFill>
              <a:srgbClr val="B4CCE3"/>
            </a:solidFill>
            <a:prstDash val="solid"/>
          </a:ln>
        </p:spPr>
      </p:sp>
      <p:sp>
        <p:nvSpPr>
          <p:cNvPr id="27" name="Text 12">
            <a:extLst>
              <a:ext uri="{FF2B5EF4-FFF2-40B4-BE49-F238E27FC236}">
                <a16:creationId xmlns:a16="http://schemas.microsoft.com/office/drawing/2014/main" id="{D8ED6E36-DB40-DAD2-648D-DBFF446EFBA1}"/>
              </a:ext>
            </a:extLst>
          </p:cNvPr>
          <p:cNvSpPr/>
          <p:nvPr/>
        </p:nvSpPr>
        <p:spPr>
          <a:xfrm>
            <a:off x="8959289" y="4609604"/>
            <a:ext cx="2386872"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التنافسية المؤسسية</a:t>
            </a:r>
            <a:endParaRPr lang="en-US" sz="1800" b="1" dirty="0">
              <a:solidFill>
                <a:schemeClr val="accent2">
                  <a:lumMod val="75000"/>
                </a:schemeClr>
              </a:solidFill>
              <a:latin typeface="Alexandria" pitchFamily="2" charset="-78"/>
              <a:cs typeface="Alexandria" pitchFamily="2" charset="-78"/>
            </a:endParaRPr>
          </a:p>
        </p:txBody>
      </p:sp>
      <p:sp>
        <p:nvSpPr>
          <p:cNvPr id="28" name="Text 13">
            <a:extLst>
              <a:ext uri="{FF2B5EF4-FFF2-40B4-BE49-F238E27FC236}">
                <a16:creationId xmlns:a16="http://schemas.microsoft.com/office/drawing/2014/main" id="{0451CCD7-F20E-D58B-6FAA-CE700D555D76}"/>
              </a:ext>
            </a:extLst>
          </p:cNvPr>
          <p:cNvSpPr/>
          <p:nvPr/>
        </p:nvSpPr>
        <p:spPr>
          <a:xfrm>
            <a:off x="6946476" y="5048346"/>
            <a:ext cx="4146968"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تعزيز القدرة على التنافسية بين المؤسسات التعليمية</a:t>
            </a:r>
            <a:endParaRPr lang="en-US" dirty="0">
              <a:latin typeface="Alexandria" pitchFamily="2" charset="-78"/>
              <a:cs typeface="Alexandria" pitchFamily="2" charset="-78"/>
            </a:endParaRPr>
          </a:p>
        </p:txBody>
      </p:sp>
      <p:sp>
        <p:nvSpPr>
          <p:cNvPr id="29" name="Shape 14">
            <a:extLst>
              <a:ext uri="{FF2B5EF4-FFF2-40B4-BE49-F238E27FC236}">
                <a16:creationId xmlns:a16="http://schemas.microsoft.com/office/drawing/2014/main" id="{C58EB265-7074-52E4-2EEE-5377495FBBB4}"/>
              </a:ext>
            </a:extLst>
          </p:cNvPr>
          <p:cNvSpPr/>
          <p:nvPr/>
        </p:nvSpPr>
        <p:spPr>
          <a:xfrm>
            <a:off x="661591" y="4425256"/>
            <a:ext cx="5351859" cy="990997"/>
          </a:xfrm>
          <a:prstGeom prst="roundRect">
            <a:avLst>
              <a:gd name="adj" fmla="val 15021"/>
            </a:avLst>
          </a:prstGeom>
          <a:solidFill>
            <a:srgbClr val="FFFFFF"/>
          </a:solidFill>
          <a:ln w="22860">
            <a:solidFill>
              <a:srgbClr val="B4CCE3"/>
            </a:solidFill>
            <a:prstDash val="solid"/>
          </a:ln>
        </p:spPr>
      </p:sp>
      <p:sp>
        <p:nvSpPr>
          <p:cNvPr id="30" name="Text 15">
            <a:extLst>
              <a:ext uri="{FF2B5EF4-FFF2-40B4-BE49-F238E27FC236}">
                <a16:creationId xmlns:a16="http://schemas.microsoft.com/office/drawing/2014/main" id="{C1A6C9F1-796F-9E04-D5DA-DA0A026B631C}"/>
              </a:ext>
            </a:extLst>
          </p:cNvPr>
          <p:cNvSpPr/>
          <p:nvPr/>
        </p:nvSpPr>
        <p:spPr>
          <a:xfrm>
            <a:off x="4089843" y="4609604"/>
            <a:ext cx="1739259"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الابتكار والتطوير</a:t>
            </a:r>
            <a:endParaRPr lang="en-US" sz="1800" b="1" dirty="0">
              <a:solidFill>
                <a:schemeClr val="accent2">
                  <a:lumMod val="75000"/>
                </a:schemeClr>
              </a:solidFill>
              <a:latin typeface="Alexandria" pitchFamily="2" charset="-78"/>
              <a:cs typeface="Alexandria" pitchFamily="2" charset="-78"/>
            </a:endParaRPr>
          </a:p>
        </p:txBody>
      </p:sp>
      <p:sp>
        <p:nvSpPr>
          <p:cNvPr id="31" name="Text 16">
            <a:extLst>
              <a:ext uri="{FF2B5EF4-FFF2-40B4-BE49-F238E27FC236}">
                <a16:creationId xmlns:a16="http://schemas.microsoft.com/office/drawing/2014/main" id="{A6103CFB-F433-5AB7-1CC6-0866AD192224}"/>
              </a:ext>
            </a:extLst>
          </p:cNvPr>
          <p:cNvSpPr/>
          <p:nvPr/>
        </p:nvSpPr>
        <p:spPr>
          <a:xfrm>
            <a:off x="1441168" y="5010063"/>
            <a:ext cx="3635611" cy="286745"/>
          </a:xfrm>
          <a:prstGeom prst="rect">
            <a:avLst/>
          </a:prstGeom>
          <a:noFill/>
          <a:ln/>
        </p:spPr>
        <p:txBody>
          <a:bodyPr wrap="non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دعم الابتكار والتطوير في الممارسات التعليمية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81824258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86DF23DB-DDE0-55AB-4308-ED24D409C34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51128" y="1154486"/>
            <a:ext cx="3992460" cy="535004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22957FC1-CFAF-D663-CE84-9E0C002E22FC}"/>
              </a:ext>
            </a:extLst>
          </p:cNvPr>
          <p:cNvSpPr/>
          <p:nvPr/>
        </p:nvSpPr>
        <p:spPr>
          <a:xfrm>
            <a:off x="1252438" y="3072408"/>
            <a:ext cx="5706070" cy="713184"/>
          </a:xfrm>
          <a:prstGeom prst="rect">
            <a:avLst/>
          </a:prstGeom>
          <a:noFill/>
          <a:ln/>
        </p:spPr>
        <p:txBody>
          <a:bodyPr wrap="none" lIns="0" tIns="0" rIns="0" bIns="0" rtlCol="0" anchor="t"/>
          <a:lstStyle/>
          <a:p>
            <a:pPr algn="r" rtl="1">
              <a:lnSpc>
                <a:spcPts val="5583"/>
              </a:lnSpc>
            </a:pPr>
            <a:r>
              <a:rPr lang="en-US" sz="4458" dirty="0">
                <a:solidFill>
                  <a:srgbClr val="00B0F0"/>
                </a:solidFill>
                <a:latin typeface="Alexandria" pitchFamily="2" charset="-78"/>
                <a:ea typeface="Instrument Sans Semi Bold" pitchFamily="34" charset="-122"/>
                <a:cs typeface="Alexandria" pitchFamily="2" charset="-78"/>
              </a:rPr>
              <a:t>المساءلة في التعليم</a:t>
            </a:r>
            <a:endParaRPr lang="en-US" sz="4458"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12593636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20F804FC-2852-4CAB-EE24-1972A1038694}"/>
              </a:ext>
            </a:extLst>
          </p:cNvPr>
          <p:cNvSpPr/>
          <p:nvPr/>
        </p:nvSpPr>
        <p:spPr>
          <a:xfrm>
            <a:off x="8825918" y="1393877"/>
            <a:ext cx="2678618" cy="491545"/>
          </a:xfrm>
          <a:prstGeom prst="rect">
            <a:avLst/>
          </a:prstGeom>
          <a:noFill/>
          <a:ln/>
        </p:spPr>
        <p:txBody>
          <a:bodyPr wrap="none" lIns="0" tIns="0" rIns="0" bIns="0" rtlCol="0" anchor="t">
            <a:spAutoFit/>
          </a:bodyPr>
          <a:lstStyle/>
          <a:p>
            <a:pPr algn="r" rtl="1">
              <a:lnSpc>
                <a:spcPct val="150000"/>
              </a:lnSpc>
            </a:pPr>
            <a:r>
              <a:rPr lang="en-US" sz="2400" b="1" dirty="0" err="1">
                <a:solidFill>
                  <a:srgbClr val="00B0F0"/>
                </a:solidFill>
                <a:latin typeface="Alexandria" pitchFamily="2" charset="-78"/>
                <a:ea typeface="Instrument Sans Semi Bold" pitchFamily="34" charset="-122"/>
                <a:cs typeface="Alexandria" pitchFamily="2" charset="-78"/>
              </a:rPr>
              <a:t>مفهوم</a:t>
            </a:r>
            <a:r>
              <a:rPr lang="en-US" sz="2400" b="1" dirty="0">
                <a:solidFill>
                  <a:srgbClr val="00B0F0"/>
                </a:solidFill>
                <a:latin typeface="Alexandria" pitchFamily="2" charset="-78"/>
                <a:ea typeface="Instrument Sans Semi Bold" pitchFamily="34" charset="-122"/>
                <a:cs typeface="Alexandria" pitchFamily="2" charset="-78"/>
              </a:rPr>
              <a:t> </a:t>
            </a:r>
            <a:r>
              <a:rPr lang="en-US" sz="2400" b="1" dirty="0" err="1">
                <a:solidFill>
                  <a:srgbClr val="00B0F0"/>
                </a:solidFill>
                <a:latin typeface="Alexandria" pitchFamily="2" charset="-78"/>
                <a:ea typeface="Instrument Sans Semi Bold" pitchFamily="34" charset="-122"/>
                <a:cs typeface="Alexandria" pitchFamily="2" charset="-78"/>
              </a:rPr>
              <a:t>المساءلة</a:t>
            </a:r>
            <a:r>
              <a:rPr lang="ar-SA" sz="2400" b="1" dirty="0">
                <a:solidFill>
                  <a:srgbClr val="00B0F0"/>
                </a:solidFill>
                <a:latin typeface="Alexandria" pitchFamily="2" charset="-78"/>
                <a:ea typeface="Instrument Sans Semi Bold" pitchFamily="34" charset="-122"/>
                <a:cs typeface="Alexandria" pitchFamily="2" charset="-78"/>
              </a:rPr>
              <a:t>:</a:t>
            </a:r>
            <a:endParaRPr lang="en-US" sz="2400" b="1" dirty="0">
              <a:solidFill>
                <a:srgbClr val="00B0F0"/>
              </a:solidFill>
              <a:latin typeface="Alexandria" pitchFamily="2" charset="-78"/>
              <a:cs typeface="Alexandria" pitchFamily="2" charset="-78"/>
            </a:endParaRPr>
          </a:p>
        </p:txBody>
      </p:sp>
      <p:sp>
        <p:nvSpPr>
          <p:cNvPr id="8" name="Text 2">
            <a:extLst>
              <a:ext uri="{FF2B5EF4-FFF2-40B4-BE49-F238E27FC236}">
                <a16:creationId xmlns:a16="http://schemas.microsoft.com/office/drawing/2014/main" id="{1774FB41-5CFD-8241-C723-A3F12719575A}"/>
              </a:ext>
            </a:extLst>
          </p:cNvPr>
          <p:cNvSpPr/>
          <p:nvPr/>
        </p:nvSpPr>
        <p:spPr>
          <a:xfrm>
            <a:off x="10386128" y="2227500"/>
            <a:ext cx="873637"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التعريف</a:t>
            </a:r>
            <a:endParaRPr lang="en-US" sz="1800"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19F45E3F-8DC3-0EAF-C114-BD7B8B0378CB}"/>
              </a:ext>
            </a:extLst>
          </p:cNvPr>
          <p:cNvSpPr/>
          <p:nvPr/>
        </p:nvSpPr>
        <p:spPr>
          <a:xfrm>
            <a:off x="1334488" y="2264779"/>
            <a:ext cx="8740725" cy="696986"/>
          </a:xfrm>
          <a:prstGeom prst="rect">
            <a:avLst/>
          </a:prstGeom>
          <a:noFill/>
          <a:ln/>
        </p:spPr>
        <p:txBody>
          <a:bodyPr wrap="square" lIns="0" tIns="0" rIns="0" bIns="0" rtlCol="0" anchor="t">
            <a:spAutoFit/>
          </a:bodyPr>
          <a:lstStyle/>
          <a:p>
            <a:pPr algn="ctr" rtl="1">
              <a:lnSpc>
                <a:spcPct val="150000"/>
              </a:lnSpc>
            </a:pPr>
            <a:r>
              <a:rPr lang="en-US" sz="1600" dirty="0">
                <a:solidFill>
                  <a:schemeClr val="accent1">
                    <a:lumMod val="50000"/>
                  </a:schemeClr>
                </a:solidFill>
                <a:latin typeface="Alexandria" pitchFamily="2" charset="-78"/>
                <a:ea typeface="Instrument Sans Medium" pitchFamily="34" charset="-122"/>
                <a:cs typeface="Alexandria" pitchFamily="2" charset="-78"/>
              </a:rPr>
              <a:t>تشير المساءلة إلى عملية منظمة تهدف إلى متابعة الأداء ومحاسبة الأفراد والمؤسسات في ضوء معايير ومؤشرات محددة مسبقًا، وذلك لضمان تحقيق الأهداف التعليمية بكفاءة وفاعلية.</a:t>
            </a:r>
            <a:endParaRPr lang="en-US" sz="1600" dirty="0">
              <a:solidFill>
                <a:schemeClr val="accent1">
                  <a:lumMod val="50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5BA45CEE-7DBA-9406-5BE6-BE357D8A774C}"/>
              </a:ext>
            </a:extLst>
          </p:cNvPr>
          <p:cNvSpPr/>
          <p:nvPr/>
        </p:nvSpPr>
        <p:spPr>
          <a:xfrm>
            <a:off x="689609" y="4531579"/>
            <a:ext cx="5140325" cy="1435649"/>
          </a:xfrm>
          <a:prstGeom prst="rect">
            <a:avLst/>
          </a:prstGeom>
          <a:noFill/>
          <a:ln/>
        </p:spPr>
        <p:txBody>
          <a:bodyPr wrap="square" lIns="0" tIns="0" rIns="0" bIns="0" rtlCol="0" anchor="t">
            <a:spAutoFit/>
          </a:bodyPr>
          <a:lstStyle/>
          <a:p>
            <a:pPr algn="ctr" rtl="1">
              <a:lnSpc>
                <a:spcPct val="150000"/>
              </a:lnSpc>
            </a:pPr>
            <a:r>
              <a:rPr lang="en-US" sz="1600" dirty="0">
                <a:solidFill>
                  <a:schemeClr val="accent2">
                    <a:lumMod val="75000"/>
                  </a:schemeClr>
                </a:solidFill>
                <a:latin typeface="Alexandria" pitchFamily="2" charset="-78"/>
                <a:ea typeface="Instrument Sans Medium" pitchFamily="34" charset="-122"/>
                <a:cs typeface="Alexandria" pitchFamily="2" charset="-78"/>
              </a:rPr>
              <a:t>كما تُعد المساءلة إطارًا يعزز ثقافة المسؤولية داخل المؤسسات التعليمية، ويشجع على الالتزام بالمعايير المهنية، ويُسهم في تحقيق الشفافية والعدالة في تقييم الأداء.</a:t>
            </a:r>
            <a:endParaRPr lang="en-US" sz="1600"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0904562D-5BC2-38C9-E437-D924E2F0A479}"/>
              </a:ext>
            </a:extLst>
          </p:cNvPr>
          <p:cNvSpPr/>
          <p:nvPr/>
        </p:nvSpPr>
        <p:spPr>
          <a:xfrm>
            <a:off x="9265140" y="3608444"/>
            <a:ext cx="2239396"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الخصائص الأساسية</a:t>
            </a:r>
            <a:endParaRPr lang="en-US" sz="1800"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AAF44F14-F54A-18F6-1DA7-19D422A45250}"/>
              </a:ext>
            </a:extLst>
          </p:cNvPr>
          <p:cNvSpPr/>
          <p:nvPr/>
        </p:nvSpPr>
        <p:spPr>
          <a:xfrm>
            <a:off x="6241178" y="4162247"/>
            <a:ext cx="5232797" cy="180498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sz="1600" dirty="0">
                <a:solidFill>
                  <a:srgbClr val="1E3063"/>
                </a:solidFill>
                <a:latin typeface="Alexandria" pitchFamily="2" charset="-78"/>
                <a:ea typeface="Instrument Sans Medium" pitchFamily="34" charset="-122"/>
                <a:cs typeface="Alexandria" pitchFamily="2" charset="-78"/>
              </a:rPr>
              <a:t>تعتمد على مؤشرات أداء واضحة وقابلة للقياس</a:t>
            </a:r>
            <a:endParaRPr lang="en-US" sz="1600" dirty="0">
              <a:latin typeface="Alexandria" pitchFamily="2" charset="-78"/>
              <a:cs typeface="Alexandria" pitchFamily="2" charset="-78"/>
            </a:endParaRPr>
          </a:p>
          <a:p>
            <a:pPr marL="285739" indent="-285739" algn="r" rtl="1">
              <a:lnSpc>
                <a:spcPct val="150000"/>
              </a:lnSpc>
              <a:buSzPct val="100000"/>
              <a:buChar char="•"/>
            </a:pPr>
            <a:r>
              <a:rPr lang="en-US" sz="1600" dirty="0">
                <a:solidFill>
                  <a:srgbClr val="1E3063"/>
                </a:solidFill>
                <a:latin typeface="Alexandria" pitchFamily="2" charset="-78"/>
                <a:ea typeface="Instrument Sans Medium" pitchFamily="34" charset="-122"/>
                <a:cs typeface="Alexandria" pitchFamily="2" charset="-78"/>
              </a:rPr>
              <a:t>ترتبط بالشفافية وإتاحة المعلومات لجميع الأطراف</a:t>
            </a:r>
            <a:endParaRPr lang="en-US" sz="1600" dirty="0">
              <a:latin typeface="Alexandria" pitchFamily="2" charset="-78"/>
              <a:cs typeface="Alexandria" pitchFamily="2" charset="-78"/>
            </a:endParaRPr>
          </a:p>
          <a:p>
            <a:pPr marL="285739" indent="-285739" algn="r" rtl="1">
              <a:lnSpc>
                <a:spcPct val="150000"/>
              </a:lnSpc>
              <a:buSzPct val="100000"/>
              <a:buChar char="•"/>
            </a:pPr>
            <a:r>
              <a:rPr lang="en-US" sz="1600" dirty="0">
                <a:solidFill>
                  <a:srgbClr val="1E3063"/>
                </a:solidFill>
                <a:latin typeface="Alexandria" pitchFamily="2" charset="-78"/>
                <a:ea typeface="Instrument Sans Medium" pitchFamily="34" charset="-122"/>
                <a:cs typeface="Alexandria" pitchFamily="2" charset="-78"/>
              </a:rPr>
              <a:t>تهدف إلى تحسين الأداء وليس العقاب فقط</a:t>
            </a:r>
            <a:endParaRPr lang="en-US" sz="1600" dirty="0">
              <a:latin typeface="Alexandria" pitchFamily="2" charset="-78"/>
              <a:cs typeface="Alexandria" pitchFamily="2" charset="-78"/>
            </a:endParaRPr>
          </a:p>
          <a:p>
            <a:pPr marL="285739" indent="-285739" algn="r" rtl="1">
              <a:lnSpc>
                <a:spcPct val="150000"/>
              </a:lnSpc>
              <a:buSzPct val="100000"/>
              <a:buChar char="•"/>
            </a:pPr>
            <a:r>
              <a:rPr lang="en-US" sz="1600" dirty="0">
                <a:solidFill>
                  <a:srgbClr val="1E3063"/>
                </a:solidFill>
                <a:latin typeface="Alexandria" pitchFamily="2" charset="-78"/>
                <a:ea typeface="Instrument Sans Medium" pitchFamily="34" charset="-122"/>
                <a:cs typeface="Alexandria" pitchFamily="2" charset="-78"/>
              </a:rPr>
              <a:t>تدعم اتخاذ القرار المبني على البيانات</a:t>
            </a:r>
            <a:endParaRPr lang="en-US" sz="1600" dirty="0">
              <a:latin typeface="Alexandria" pitchFamily="2" charset="-78"/>
              <a:cs typeface="Alexandria" pitchFamily="2" charset="-78"/>
            </a:endParaRPr>
          </a:p>
          <a:p>
            <a:pPr marL="285739" indent="-285739" algn="r" rtl="1">
              <a:lnSpc>
                <a:spcPct val="150000"/>
              </a:lnSpc>
              <a:buSzPct val="100000"/>
              <a:buChar char="•"/>
            </a:pPr>
            <a:r>
              <a:rPr lang="en-US" sz="1600" dirty="0">
                <a:solidFill>
                  <a:srgbClr val="1E3063"/>
                </a:solidFill>
                <a:latin typeface="Alexandria" pitchFamily="2" charset="-78"/>
                <a:ea typeface="Instrument Sans Medium" pitchFamily="34" charset="-122"/>
                <a:cs typeface="Alexandria" pitchFamily="2" charset="-78"/>
              </a:rPr>
              <a:t>تعزز المسؤولية الفردية والمؤسسية</a:t>
            </a:r>
            <a:endParaRPr lang="en-US" sz="1600" dirty="0">
              <a:latin typeface="Alexandria" pitchFamily="2" charset="-78"/>
              <a:cs typeface="Alexandria" pitchFamily="2" charset="-78"/>
            </a:endParaRPr>
          </a:p>
        </p:txBody>
      </p:sp>
      <p:cxnSp>
        <p:nvCxnSpPr>
          <p:cNvPr id="3" name="Straight Connector 2">
            <a:extLst>
              <a:ext uri="{FF2B5EF4-FFF2-40B4-BE49-F238E27FC236}">
                <a16:creationId xmlns:a16="http://schemas.microsoft.com/office/drawing/2014/main" id="{C65F3387-00CD-75C5-E0D9-2776C776370D}"/>
              </a:ext>
            </a:extLst>
          </p:cNvPr>
          <p:cNvCxnSpPr/>
          <p:nvPr/>
        </p:nvCxnSpPr>
        <p:spPr>
          <a:xfrm>
            <a:off x="6167438" y="3977135"/>
            <a:ext cx="0" cy="2334246"/>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368275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95133062-4061-71B6-3C23-D8A6F0EE1C48}"/>
              </a:ext>
            </a:extLst>
          </p:cNvPr>
          <p:cNvSpPr/>
          <p:nvPr/>
        </p:nvSpPr>
        <p:spPr>
          <a:xfrm>
            <a:off x="9072118" y="1126990"/>
            <a:ext cx="2524730" cy="491545"/>
          </a:xfrm>
          <a:prstGeom prst="rect">
            <a:avLst/>
          </a:prstGeom>
          <a:noFill/>
          <a:ln/>
        </p:spPr>
        <p:txBody>
          <a:bodyPr wrap="none" lIns="0" tIns="0" rIns="0" bIns="0" rtlCol="0" anchor="t">
            <a:spAutoFit/>
          </a:bodyPr>
          <a:lstStyle/>
          <a:p>
            <a:pPr algn="r" rtl="1">
              <a:lnSpc>
                <a:spcPct val="150000"/>
              </a:lnSpc>
            </a:pPr>
            <a:r>
              <a:rPr lang="en-US" sz="2400" b="1" dirty="0" err="1">
                <a:solidFill>
                  <a:srgbClr val="00B0F0"/>
                </a:solidFill>
                <a:latin typeface="Alexandria" pitchFamily="2" charset="-78"/>
                <a:ea typeface="Instrument Sans Semi Bold" pitchFamily="34" charset="-122"/>
                <a:cs typeface="Alexandria" pitchFamily="2" charset="-78"/>
              </a:rPr>
              <a:t>أهمية</a:t>
            </a:r>
            <a:r>
              <a:rPr lang="en-US" sz="2400" b="1" dirty="0">
                <a:solidFill>
                  <a:srgbClr val="00B0F0"/>
                </a:solidFill>
                <a:latin typeface="Alexandria" pitchFamily="2" charset="-78"/>
                <a:ea typeface="Instrument Sans Semi Bold" pitchFamily="34" charset="-122"/>
                <a:cs typeface="Alexandria" pitchFamily="2" charset="-78"/>
              </a:rPr>
              <a:t> </a:t>
            </a:r>
            <a:r>
              <a:rPr lang="en-US" sz="2400" b="1" dirty="0" err="1">
                <a:solidFill>
                  <a:srgbClr val="00B0F0"/>
                </a:solidFill>
                <a:latin typeface="Alexandria" pitchFamily="2" charset="-78"/>
                <a:ea typeface="Instrument Sans Semi Bold" pitchFamily="34" charset="-122"/>
                <a:cs typeface="Alexandria" pitchFamily="2" charset="-78"/>
              </a:rPr>
              <a:t>المساءلة</a:t>
            </a:r>
            <a:r>
              <a:rPr lang="ar-SA" sz="2400" b="1" dirty="0">
                <a:solidFill>
                  <a:srgbClr val="00B0F0"/>
                </a:solidFill>
                <a:latin typeface="Alexandria" pitchFamily="2" charset="-78"/>
                <a:ea typeface="Instrument Sans Semi Bold" pitchFamily="34" charset="-122"/>
                <a:cs typeface="Alexandria" pitchFamily="2" charset="-78"/>
              </a:rPr>
              <a:t>:</a:t>
            </a:r>
            <a:endParaRPr lang="en-US"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E78047AE-F191-95B7-7F4D-B3CB027DCBB8}"/>
              </a:ext>
            </a:extLst>
          </p:cNvPr>
          <p:cNvSpPr/>
          <p:nvPr/>
        </p:nvSpPr>
        <p:spPr>
          <a:xfrm>
            <a:off x="695921" y="1804599"/>
            <a:ext cx="10869018" cy="1066318"/>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تلعب المساءلة دورًا محوريًا في ضبط العملية التعليمية وضمان تحقيق الأهداف بكفاءة وفاعلية، حيث تسهم في توجيه الأداء نحو معايير محددة، وتعزز من وضوح المسؤوليات داخل المؤسسة التعليمية. كما تساعد في الكشف عن جوانب القوة والضعف، مما يدعم اتخاذ قرارات تربوية مبنية على بيانات دقيقة تسهم في تحسين جودة التعليم.</a:t>
            </a:r>
            <a:endParaRPr lang="en-US" sz="1600"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2062074C-EB74-DAE4-5473-1BEFB9053F5F}"/>
              </a:ext>
            </a:extLst>
          </p:cNvPr>
          <p:cNvSpPr/>
          <p:nvPr/>
        </p:nvSpPr>
        <p:spPr>
          <a:xfrm>
            <a:off x="8874016" y="3947260"/>
            <a:ext cx="2701060"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تحسين الأداء المؤسسي</a:t>
            </a:r>
            <a:endParaRPr lang="en-US" sz="1800" b="1"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019636C8-61EB-1668-DB09-6691CE89BF55}"/>
              </a:ext>
            </a:extLst>
          </p:cNvPr>
          <p:cNvSpPr/>
          <p:nvPr/>
        </p:nvSpPr>
        <p:spPr>
          <a:xfrm>
            <a:off x="8240961" y="4423441"/>
            <a:ext cx="3412794"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تحسين الأداء المؤسسي ورفع كفاءة العمل</a:t>
            </a:r>
            <a:endParaRPr lang="en-US" dirty="0">
              <a:latin typeface="Alexandria" pitchFamily="2" charset="-78"/>
              <a:cs typeface="Alexandria" pitchFamily="2" charset="-78"/>
            </a:endParaRPr>
          </a:p>
        </p:txBody>
      </p:sp>
      <p:sp>
        <p:nvSpPr>
          <p:cNvPr id="12" name="Text 4">
            <a:extLst>
              <a:ext uri="{FF2B5EF4-FFF2-40B4-BE49-F238E27FC236}">
                <a16:creationId xmlns:a16="http://schemas.microsoft.com/office/drawing/2014/main" id="{C6EF2A4D-242E-FEF8-EC96-573458E1A741}"/>
              </a:ext>
            </a:extLst>
          </p:cNvPr>
          <p:cNvSpPr/>
          <p:nvPr/>
        </p:nvSpPr>
        <p:spPr>
          <a:xfrm>
            <a:off x="6024657" y="3912559"/>
            <a:ext cx="1821012"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تعزيز المسؤولية</a:t>
            </a:r>
            <a:endParaRPr lang="en-US" sz="1800" b="1"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CC4FE74B-8870-ACA9-7821-F39F00B19D46}"/>
              </a:ext>
            </a:extLst>
          </p:cNvPr>
          <p:cNvSpPr/>
          <p:nvPr/>
        </p:nvSpPr>
        <p:spPr>
          <a:xfrm>
            <a:off x="4191218" y="4380397"/>
            <a:ext cx="3772139"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تعزيز المسؤولية الفردية والجماعية داخل المؤسسة</a:t>
            </a:r>
            <a:endParaRPr lang="en-US" dirty="0">
              <a:latin typeface="Alexandria" pitchFamily="2" charset="-78"/>
              <a:cs typeface="Alexandria" pitchFamily="2" charset="-78"/>
            </a:endParaRPr>
          </a:p>
        </p:txBody>
      </p:sp>
      <p:sp>
        <p:nvSpPr>
          <p:cNvPr id="15" name="Text 6">
            <a:extLst>
              <a:ext uri="{FF2B5EF4-FFF2-40B4-BE49-F238E27FC236}">
                <a16:creationId xmlns:a16="http://schemas.microsoft.com/office/drawing/2014/main" id="{D4969AB5-C8A6-394F-7692-BAB60F124BA1}"/>
              </a:ext>
            </a:extLst>
          </p:cNvPr>
          <p:cNvSpPr/>
          <p:nvPr/>
        </p:nvSpPr>
        <p:spPr>
          <a:xfrm>
            <a:off x="2380841" y="3893709"/>
            <a:ext cx="1683153"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دعم اتخاذ القرار</a:t>
            </a:r>
            <a:endParaRPr lang="en-US" sz="1800" b="1"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E27A52E4-DA8E-FED7-E259-864CDCFDE7B8}"/>
              </a:ext>
            </a:extLst>
          </p:cNvPr>
          <p:cNvSpPr/>
          <p:nvPr/>
        </p:nvSpPr>
        <p:spPr>
          <a:xfrm>
            <a:off x="766015" y="4449461"/>
            <a:ext cx="3380734"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دعم اتخاذ القرار التربوي المبني على البيانات</a:t>
            </a:r>
            <a:endParaRPr lang="en-US" dirty="0">
              <a:latin typeface="Alexandria" pitchFamily="2" charset="-78"/>
              <a:cs typeface="Alexandria" pitchFamily="2" charset="-78"/>
            </a:endParaRPr>
          </a:p>
        </p:txBody>
      </p:sp>
      <p:sp>
        <p:nvSpPr>
          <p:cNvPr id="19" name="Text 8">
            <a:extLst>
              <a:ext uri="{FF2B5EF4-FFF2-40B4-BE49-F238E27FC236}">
                <a16:creationId xmlns:a16="http://schemas.microsoft.com/office/drawing/2014/main" id="{ADE2E97D-D5C2-AA5E-5762-93830AA9652E}"/>
              </a:ext>
            </a:extLst>
          </p:cNvPr>
          <p:cNvSpPr/>
          <p:nvPr/>
        </p:nvSpPr>
        <p:spPr>
          <a:xfrm>
            <a:off x="5837105" y="5411687"/>
            <a:ext cx="1869102"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تحقيق الشفافية</a:t>
            </a:r>
            <a:endParaRPr lang="en-US" sz="1800" b="1" dirty="0">
              <a:solidFill>
                <a:schemeClr val="accent2">
                  <a:lumMod val="75000"/>
                </a:schemeClr>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527082F8-651C-E8FE-1A11-52D9070D570F}"/>
              </a:ext>
            </a:extLst>
          </p:cNvPr>
          <p:cNvSpPr/>
          <p:nvPr/>
        </p:nvSpPr>
        <p:spPr>
          <a:xfrm>
            <a:off x="5245019" y="6022575"/>
            <a:ext cx="2593659"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تحقيق الشفافية في تقييم الأداء</a:t>
            </a:r>
            <a:endParaRPr lang="en-US" dirty="0">
              <a:latin typeface="Alexandria" pitchFamily="2" charset="-78"/>
              <a:cs typeface="Alexandria" pitchFamily="2" charset="-78"/>
            </a:endParaRPr>
          </a:p>
        </p:txBody>
      </p:sp>
      <p:sp>
        <p:nvSpPr>
          <p:cNvPr id="22" name="Text 10">
            <a:extLst>
              <a:ext uri="{FF2B5EF4-FFF2-40B4-BE49-F238E27FC236}">
                <a16:creationId xmlns:a16="http://schemas.microsoft.com/office/drawing/2014/main" id="{97A18823-8C6E-AC8A-B113-9D3109C3B236}"/>
              </a:ext>
            </a:extLst>
          </p:cNvPr>
          <p:cNvSpPr/>
          <p:nvPr/>
        </p:nvSpPr>
        <p:spPr>
          <a:xfrm>
            <a:off x="2498422" y="5470746"/>
            <a:ext cx="1497206"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توجيه الجهود</a:t>
            </a:r>
            <a:endParaRPr lang="en-US" sz="1800" b="1" dirty="0">
              <a:solidFill>
                <a:schemeClr val="accent2">
                  <a:lumMod val="75000"/>
                </a:schemeClr>
              </a:solidFill>
              <a:latin typeface="Alexandria" pitchFamily="2" charset="-78"/>
              <a:cs typeface="Alexandria" pitchFamily="2" charset="-78"/>
            </a:endParaRPr>
          </a:p>
        </p:txBody>
      </p:sp>
      <p:sp>
        <p:nvSpPr>
          <p:cNvPr id="24" name="Text 11">
            <a:extLst>
              <a:ext uri="{FF2B5EF4-FFF2-40B4-BE49-F238E27FC236}">
                <a16:creationId xmlns:a16="http://schemas.microsoft.com/office/drawing/2014/main" id="{0A82A838-A86D-2051-2DBF-841176635766}"/>
              </a:ext>
            </a:extLst>
          </p:cNvPr>
          <p:cNvSpPr/>
          <p:nvPr/>
        </p:nvSpPr>
        <p:spPr>
          <a:xfrm>
            <a:off x="676247" y="6022575"/>
            <a:ext cx="3470502"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توجيه الجهود نحو تحقيق الأهداف التعليمية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716750504"/>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36ED693-ACAB-071E-7FAE-9B120E3F9933}"/>
              </a:ext>
            </a:extLst>
          </p:cNvPr>
          <p:cNvSpPr/>
          <p:nvPr/>
        </p:nvSpPr>
        <p:spPr>
          <a:xfrm>
            <a:off x="8994559" y="1347465"/>
            <a:ext cx="2535951" cy="460767"/>
          </a:xfrm>
          <a:prstGeom prst="rect">
            <a:avLst/>
          </a:prstGeom>
          <a:noFill/>
          <a:ln/>
        </p:spPr>
        <p:txBody>
          <a:bodyPr wrap="none" lIns="0" tIns="0" rIns="0" bIns="0" rtlCol="0" anchor="t">
            <a:spAutoFit/>
          </a:bodyPr>
          <a:lstStyle/>
          <a:p>
            <a:pPr algn="r" rtl="1">
              <a:lnSpc>
                <a:spcPts val="4042"/>
              </a:lnSpc>
            </a:pPr>
            <a:r>
              <a:rPr lang="en-US" sz="2400" b="1" dirty="0" err="1">
                <a:solidFill>
                  <a:srgbClr val="00B0F0"/>
                </a:solidFill>
                <a:latin typeface="Alexandria" pitchFamily="2" charset="-78"/>
                <a:ea typeface="Instrument Sans Semi Bold" pitchFamily="34" charset="-122"/>
                <a:cs typeface="Alexandria" pitchFamily="2" charset="-78"/>
              </a:rPr>
              <a:t>أهداف</a:t>
            </a:r>
            <a:r>
              <a:rPr lang="en-US" sz="2400" b="1" dirty="0">
                <a:solidFill>
                  <a:srgbClr val="00B0F0"/>
                </a:solidFill>
                <a:latin typeface="Alexandria" pitchFamily="2" charset="-78"/>
                <a:ea typeface="Instrument Sans Semi Bold" pitchFamily="34" charset="-122"/>
                <a:cs typeface="Alexandria" pitchFamily="2" charset="-78"/>
              </a:rPr>
              <a:t> </a:t>
            </a:r>
            <a:r>
              <a:rPr lang="en-US" sz="2400" b="1" dirty="0" err="1">
                <a:solidFill>
                  <a:srgbClr val="00B0F0"/>
                </a:solidFill>
                <a:latin typeface="Alexandria" pitchFamily="2" charset="-78"/>
                <a:ea typeface="Instrument Sans Semi Bold" pitchFamily="34" charset="-122"/>
                <a:cs typeface="Alexandria" pitchFamily="2" charset="-78"/>
              </a:rPr>
              <a:t>المساءلة</a:t>
            </a:r>
            <a:r>
              <a:rPr lang="ar-SA" sz="2400" b="1" dirty="0">
                <a:solidFill>
                  <a:srgbClr val="00B0F0"/>
                </a:solidFill>
                <a:latin typeface="Alexandria" pitchFamily="2" charset="-78"/>
                <a:ea typeface="Instrument Sans Semi Bold" pitchFamily="34" charset="-122"/>
                <a:cs typeface="Alexandria" pitchFamily="2" charset="-78"/>
              </a:rPr>
              <a:t>:</a:t>
            </a:r>
            <a:endParaRPr lang="en-US"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B1345B78-8AB2-3DFC-BEB4-F8D96C8616D9}"/>
              </a:ext>
            </a:extLst>
          </p:cNvPr>
          <p:cNvSpPr/>
          <p:nvPr/>
        </p:nvSpPr>
        <p:spPr>
          <a:xfrm>
            <a:off x="661490" y="1864010"/>
            <a:ext cx="10869018" cy="1066318"/>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تهدف المساءلة في التعليم إلى تحقيق التوازن بين متابعة الأداء وتحسينه، بحيث لا تقتصر على الرقابة فقط، بل تمتد لتكون أداة فاعلة في تطوير العمل التربوي. وتسهم المساءلة في توجيه الجهود نحو تحقيق الأهداف التعليمية، من خلال الاعتماد على معايير واضحة ومؤشرات أداء دقيقة تساعد في تقييم النتائج وتحسينها بشكل مستمر.</a:t>
            </a:r>
            <a:endParaRPr lang="en-US" sz="1600" dirty="0">
              <a:latin typeface="Alexandria" pitchFamily="2" charset="-78"/>
              <a:cs typeface="Alexandria" pitchFamily="2" charset="-78"/>
            </a:endParaRPr>
          </a:p>
        </p:txBody>
      </p:sp>
      <p:grpSp>
        <p:nvGrpSpPr>
          <p:cNvPr id="28" name="Group 27">
            <a:extLst>
              <a:ext uri="{FF2B5EF4-FFF2-40B4-BE49-F238E27FC236}">
                <a16:creationId xmlns:a16="http://schemas.microsoft.com/office/drawing/2014/main" id="{9F3F24D5-6F1B-9D70-A64A-6C7EF5E2BEB3}"/>
              </a:ext>
            </a:extLst>
          </p:cNvPr>
          <p:cNvGrpSpPr/>
          <p:nvPr/>
        </p:nvGrpSpPr>
        <p:grpSpPr>
          <a:xfrm>
            <a:off x="6226665" y="3199958"/>
            <a:ext cx="4650567" cy="372070"/>
            <a:chOff x="6879941" y="2910161"/>
            <a:chExt cx="4650567" cy="372070"/>
          </a:xfrm>
        </p:grpSpPr>
        <p:grpSp>
          <p:nvGrpSpPr>
            <p:cNvPr id="27" name="Group 26">
              <a:extLst>
                <a:ext uri="{FF2B5EF4-FFF2-40B4-BE49-F238E27FC236}">
                  <a16:creationId xmlns:a16="http://schemas.microsoft.com/office/drawing/2014/main" id="{C494F7CC-6627-D0E4-BDA0-A8E848547A14}"/>
                </a:ext>
              </a:extLst>
            </p:cNvPr>
            <p:cNvGrpSpPr/>
            <p:nvPr/>
          </p:nvGrpSpPr>
          <p:grpSpPr>
            <a:xfrm>
              <a:off x="11158438" y="2910161"/>
              <a:ext cx="372070" cy="372070"/>
              <a:chOff x="11158438" y="2910161"/>
              <a:chExt cx="372070" cy="372070"/>
            </a:xfrm>
          </p:grpSpPr>
          <p:sp>
            <p:nvSpPr>
              <p:cNvPr id="8" name="Shape 2">
                <a:extLst>
                  <a:ext uri="{FF2B5EF4-FFF2-40B4-BE49-F238E27FC236}">
                    <a16:creationId xmlns:a16="http://schemas.microsoft.com/office/drawing/2014/main" id="{1DE24AFD-34C4-47D0-BF0A-86F620A1C227}"/>
                  </a:ext>
                </a:extLst>
              </p:cNvPr>
              <p:cNvSpPr/>
              <p:nvPr/>
            </p:nvSpPr>
            <p:spPr>
              <a:xfrm>
                <a:off x="11158438" y="2910161"/>
                <a:ext cx="372070" cy="372070"/>
              </a:xfrm>
              <a:prstGeom prst="roundRect">
                <a:avLst>
                  <a:gd name="adj" fmla="val 40008"/>
                </a:avLst>
              </a:prstGeom>
              <a:solidFill>
                <a:srgbClr val="CEE6FD"/>
              </a:solidFill>
              <a:ln/>
            </p:spPr>
            <p:txBody>
              <a:bodyPr>
                <a:spAutoFit/>
              </a:bodyPr>
              <a:lstStyle/>
              <a:p>
                <a:endParaRPr lang="en-US"/>
              </a:p>
            </p:txBody>
          </p:sp>
          <p:sp>
            <p:nvSpPr>
              <p:cNvPr id="9" name="Text 3">
                <a:extLst>
                  <a:ext uri="{FF2B5EF4-FFF2-40B4-BE49-F238E27FC236}">
                    <a16:creationId xmlns:a16="http://schemas.microsoft.com/office/drawing/2014/main" id="{1C6264CC-7D47-1440-B537-36ADF474EE31}"/>
                  </a:ext>
                </a:extLst>
              </p:cNvPr>
              <p:cNvSpPr/>
              <p:nvPr/>
            </p:nvSpPr>
            <p:spPr>
              <a:xfrm>
                <a:off x="11294541" y="2998495"/>
                <a:ext cx="96180" cy="246093"/>
              </a:xfrm>
              <a:prstGeom prst="rect">
                <a:avLst/>
              </a:prstGeom>
              <a:noFill/>
              <a:ln/>
            </p:spPr>
            <p:txBody>
              <a:bodyPr wrap="none" lIns="0" tIns="0" rIns="0" bIns="0" rtlCol="0" anchor="t">
                <a:spAutoFit/>
              </a:bodyPr>
              <a:lstStyle/>
              <a:p>
                <a:pPr algn="ctr" rtl="1">
                  <a:lnSpc>
                    <a:spcPts val="1917"/>
                  </a:lnSpc>
                </a:pPr>
                <a:r>
                  <a:rPr lang="en-US" sz="2000" dirty="0">
                    <a:solidFill>
                      <a:srgbClr val="1E3063"/>
                    </a:solidFill>
                    <a:latin typeface="Alexandria" pitchFamily="2" charset="-78"/>
                    <a:ea typeface="Instrument Sans Semi Bold" pitchFamily="34" charset="-122"/>
                    <a:cs typeface="Alexandria" pitchFamily="2" charset="-78"/>
                  </a:rPr>
                  <a:t>1</a:t>
                </a:r>
                <a:endParaRPr lang="en-US" sz="2000" dirty="0">
                  <a:latin typeface="Alexandria" pitchFamily="2" charset="-78"/>
                  <a:cs typeface="Alexandria" pitchFamily="2" charset="-78"/>
                </a:endParaRPr>
              </a:p>
            </p:txBody>
          </p:sp>
        </p:grpSp>
        <p:sp>
          <p:nvSpPr>
            <p:cNvPr id="10" name="Text 4">
              <a:extLst>
                <a:ext uri="{FF2B5EF4-FFF2-40B4-BE49-F238E27FC236}">
                  <a16:creationId xmlns:a16="http://schemas.microsoft.com/office/drawing/2014/main" id="{3343702E-C774-E52E-C246-04196C82A5EB}"/>
                </a:ext>
              </a:extLst>
            </p:cNvPr>
            <p:cNvSpPr/>
            <p:nvPr/>
          </p:nvSpPr>
          <p:spPr>
            <a:xfrm>
              <a:off x="6879941" y="2987180"/>
              <a:ext cx="4098878" cy="243015"/>
            </a:xfrm>
            <a:prstGeom prst="rect">
              <a:avLst/>
            </a:prstGeom>
            <a:noFill/>
            <a:ln/>
          </p:spPr>
          <p:txBody>
            <a:bodyPr wrap="none" lIns="0" tIns="0" rIns="0" bIns="0" rtlCol="0" anchor="t">
              <a:spAutoFit/>
            </a:bodyPr>
            <a:lstStyle/>
            <a:p>
              <a:pPr algn="r" rtl="1">
                <a:lnSpc>
                  <a:spcPts val="2000"/>
                </a:lnSpc>
              </a:pPr>
              <a:r>
                <a:rPr lang="en-US" sz="1600" dirty="0">
                  <a:solidFill>
                    <a:srgbClr val="1E3063"/>
                  </a:solidFill>
                  <a:latin typeface="Alexandria" pitchFamily="2" charset="-78"/>
                  <a:ea typeface="Instrument Sans Semi Bold" pitchFamily="34" charset="-122"/>
                  <a:cs typeface="Alexandria" pitchFamily="2" charset="-78"/>
                </a:rPr>
                <a:t>متابعة الأداء التعليمي بشكل مستمر ومنظم</a:t>
              </a:r>
              <a:endParaRPr lang="en-US" sz="1600" dirty="0">
                <a:latin typeface="Alexandria" pitchFamily="2" charset="-78"/>
                <a:cs typeface="Alexandria" pitchFamily="2" charset="-78"/>
              </a:endParaRPr>
            </a:p>
          </p:txBody>
        </p:sp>
      </p:grpSp>
      <p:grpSp>
        <p:nvGrpSpPr>
          <p:cNvPr id="29" name="Group 28">
            <a:extLst>
              <a:ext uri="{FF2B5EF4-FFF2-40B4-BE49-F238E27FC236}">
                <a16:creationId xmlns:a16="http://schemas.microsoft.com/office/drawing/2014/main" id="{9E766DD2-7194-63C5-3C41-1EAD9559E2D0}"/>
              </a:ext>
            </a:extLst>
          </p:cNvPr>
          <p:cNvGrpSpPr/>
          <p:nvPr/>
        </p:nvGrpSpPr>
        <p:grpSpPr>
          <a:xfrm>
            <a:off x="5901984" y="3912805"/>
            <a:ext cx="4934404" cy="372070"/>
            <a:chOff x="6596104" y="3612927"/>
            <a:chExt cx="4934404" cy="372070"/>
          </a:xfrm>
        </p:grpSpPr>
        <p:grpSp>
          <p:nvGrpSpPr>
            <p:cNvPr id="26" name="Group 25">
              <a:extLst>
                <a:ext uri="{FF2B5EF4-FFF2-40B4-BE49-F238E27FC236}">
                  <a16:creationId xmlns:a16="http://schemas.microsoft.com/office/drawing/2014/main" id="{31C3F423-47B5-2A1F-BDF5-185A03A5FF09}"/>
                </a:ext>
              </a:extLst>
            </p:cNvPr>
            <p:cNvGrpSpPr/>
            <p:nvPr/>
          </p:nvGrpSpPr>
          <p:grpSpPr>
            <a:xfrm>
              <a:off x="11158438" y="3612927"/>
              <a:ext cx="372070" cy="372070"/>
              <a:chOff x="11158438" y="3612927"/>
              <a:chExt cx="372070" cy="372070"/>
            </a:xfrm>
          </p:grpSpPr>
          <p:sp>
            <p:nvSpPr>
              <p:cNvPr id="11" name="Shape 5">
                <a:extLst>
                  <a:ext uri="{FF2B5EF4-FFF2-40B4-BE49-F238E27FC236}">
                    <a16:creationId xmlns:a16="http://schemas.microsoft.com/office/drawing/2014/main" id="{B8C0DB39-51AB-5069-AE47-881ABD9FC17C}"/>
                  </a:ext>
                </a:extLst>
              </p:cNvPr>
              <p:cNvSpPr/>
              <p:nvPr/>
            </p:nvSpPr>
            <p:spPr>
              <a:xfrm>
                <a:off x="11158438" y="3612927"/>
                <a:ext cx="372070" cy="372070"/>
              </a:xfrm>
              <a:prstGeom prst="roundRect">
                <a:avLst>
                  <a:gd name="adj" fmla="val 40008"/>
                </a:avLst>
              </a:prstGeom>
              <a:solidFill>
                <a:srgbClr val="CEE6FD"/>
              </a:solidFill>
              <a:ln/>
            </p:spPr>
            <p:txBody>
              <a:bodyPr>
                <a:spAutoFit/>
              </a:bodyPr>
              <a:lstStyle/>
              <a:p>
                <a:endParaRPr lang="en-US"/>
              </a:p>
            </p:txBody>
          </p:sp>
          <p:sp>
            <p:nvSpPr>
              <p:cNvPr id="12" name="Text 6">
                <a:extLst>
                  <a:ext uri="{FF2B5EF4-FFF2-40B4-BE49-F238E27FC236}">
                    <a16:creationId xmlns:a16="http://schemas.microsoft.com/office/drawing/2014/main" id="{1B5916E2-2EB5-0FDB-DF6E-FD42974B6F34}"/>
                  </a:ext>
                </a:extLst>
              </p:cNvPr>
              <p:cNvSpPr/>
              <p:nvPr/>
            </p:nvSpPr>
            <p:spPr>
              <a:xfrm>
                <a:off x="11269132" y="3669779"/>
                <a:ext cx="141549" cy="246093"/>
              </a:xfrm>
              <a:prstGeom prst="rect">
                <a:avLst/>
              </a:prstGeom>
              <a:noFill/>
              <a:ln/>
            </p:spPr>
            <p:txBody>
              <a:bodyPr wrap="square" lIns="0" tIns="0" rIns="0" bIns="0" rtlCol="0" anchor="t">
                <a:spAutoFit/>
              </a:bodyPr>
              <a:lstStyle/>
              <a:p>
                <a:pPr algn="ctr" rtl="1">
                  <a:lnSpc>
                    <a:spcPts val="1917"/>
                  </a:lnSpc>
                </a:pPr>
                <a:r>
                  <a:rPr lang="en-US" sz="2000" dirty="0">
                    <a:solidFill>
                      <a:srgbClr val="1E3063"/>
                    </a:solidFill>
                    <a:latin typeface="Alexandria" pitchFamily="2" charset="-78"/>
                    <a:ea typeface="Instrument Sans Semi Bold" pitchFamily="34" charset="-122"/>
                    <a:cs typeface="Alexandria" pitchFamily="2" charset="-78"/>
                  </a:rPr>
                  <a:t>2</a:t>
                </a:r>
                <a:endParaRPr lang="en-US" sz="2000" dirty="0">
                  <a:latin typeface="Alexandria" pitchFamily="2" charset="-78"/>
                  <a:cs typeface="Alexandria" pitchFamily="2" charset="-78"/>
                </a:endParaRPr>
              </a:p>
            </p:txBody>
          </p:sp>
        </p:grpSp>
        <p:sp>
          <p:nvSpPr>
            <p:cNvPr id="13" name="Text 7">
              <a:extLst>
                <a:ext uri="{FF2B5EF4-FFF2-40B4-BE49-F238E27FC236}">
                  <a16:creationId xmlns:a16="http://schemas.microsoft.com/office/drawing/2014/main" id="{87BCE0C7-7082-B50F-1495-4C197B7BEBF8}"/>
                </a:ext>
              </a:extLst>
            </p:cNvPr>
            <p:cNvSpPr/>
            <p:nvPr/>
          </p:nvSpPr>
          <p:spPr>
            <a:xfrm>
              <a:off x="6596104" y="3669779"/>
              <a:ext cx="4397037" cy="243015"/>
            </a:xfrm>
            <a:prstGeom prst="rect">
              <a:avLst/>
            </a:prstGeom>
            <a:noFill/>
            <a:ln/>
          </p:spPr>
          <p:txBody>
            <a:bodyPr wrap="none" lIns="0" tIns="0" rIns="0" bIns="0" rtlCol="0" anchor="t">
              <a:spAutoFit/>
            </a:bodyPr>
            <a:lstStyle/>
            <a:p>
              <a:pPr algn="r" rtl="1">
                <a:lnSpc>
                  <a:spcPts val="2000"/>
                </a:lnSpc>
              </a:pPr>
              <a:r>
                <a:rPr lang="en-US" sz="1600" dirty="0">
                  <a:solidFill>
                    <a:srgbClr val="1E3063"/>
                  </a:solidFill>
                  <a:latin typeface="Alexandria" pitchFamily="2" charset="-78"/>
                  <a:ea typeface="Instrument Sans Semi Bold" pitchFamily="34" charset="-122"/>
                  <a:cs typeface="Alexandria" pitchFamily="2" charset="-78"/>
                </a:rPr>
                <a:t>ضمان تحقيق الأهداف التعليمية بكفاءة وفاعلية</a:t>
              </a:r>
              <a:endParaRPr lang="en-US" sz="1600" dirty="0">
                <a:latin typeface="Alexandria" pitchFamily="2" charset="-78"/>
                <a:cs typeface="Alexandria" pitchFamily="2" charset="-78"/>
              </a:endParaRPr>
            </a:p>
          </p:txBody>
        </p:sp>
      </p:grpSp>
      <p:grpSp>
        <p:nvGrpSpPr>
          <p:cNvPr id="30" name="Group 29">
            <a:extLst>
              <a:ext uri="{FF2B5EF4-FFF2-40B4-BE49-F238E27FC236}">
                <a16:creationId xmlns:a16="http://schemas.microsoft.com/office/drawing/2014/main" id="{F1FFA363-930C-8FB8-2D13-7D7288B33E8D}"/>
              </a:ext>
            </a:extLst>
          </p:cNvPr>
          <p:cNvGrpSpPr/>
          <p:nvPr/>
        </p:nvGrpSpPr>
        <p:grpSpPr>
          <a:xfrm>
            <a:off x="6434181" y="4585950"/>
            <a:ext cx="4402207" cy="372070"/>
            <a:chOff x="7128301" y="4315694"/>
            <a:chExt cx="4402207" cy="372070"/>
          </a:xfrm>
        </p:grpSpPr>
        <p:grpSp>
          <p:nvGrpSpPr>
            <p:cNvPr id="4" name="Group 3">
              <a:extLst>
                <a:ext uri="{FF2B5EF4-FFF2-40B4-BE49-F238E27FC236}">
                  <a16:creationId xmlns:a16="http://schemas.microsoft.com/office/drawing/2014/main" id="{88789C43-56CB-F506-C142-A557967D1521}"/>
                </a:ext>
              </a:extLst>
            </p:cNvPr>
            <p:cNvGrpSpPr/>
            <p:nvPr/>
          </p:nvGrpSpPr>
          <p:grpSpPr>
            <a:xfrm>
              <a:off x="11158438" y="4315694"/>
              <a:ext cx="372070" cy="372070"/>
              <a:chOff x="11158438" y="4315694"/>
              <a:chExt cx="372070" cy="372070"/>
            </a:xfrm>
          </p:grpSpPr>
          <p:sp>
            <p:nvSpPr>
              <p:cNvPr id="14" name="Shape 8">
                <a:extLst>
                  <a:ext uri="{FF2B5EF4-FFF2-40B4-BE49-F238E27FC236}">
                    <a16:creationId xmlns:a16="http://schemas.microsoft.com/office/drawing/2014/main" id="{16F837B7-EA0A-F722-9DBA-7B06030C91AC}"/>
                  </a:ext>
                </a:extLst>
              </p:cNvPr>
              <p:cNvSpPr/>
              <p:nvPr/>
            </p:nvSpPr>
            <p:spPr>
              <a:xfrm>
                <a:off x="11158438" y="4315694"/>
                <a:ext cx="372070" cy="372070"/>
              </a:xfrm>
              <a:prstGeom prst="roundRect">
                <a:avLst>
                  <a:gd name="adj" fmla="val 40008"/>
                </a:avLst>
              </a:prstGeom>
              <a:solidFill>
                <a:srgbClr val="CEE6FD"/>
              </a:solidFill>
              <a:ln/>
            </p:spPr>
            <p:txBody>
              <a:bodyPr>
                <a:spAutoFit/>
              </a:bodyPr>
              <a:lstStyle/>
              <a:p>
                <a:endParaRPr lang="en-US"/>
              </a:p>
            </p:txBody>
          </p:sp>
          <p:sp>
            <p:nvSpPr>
              <p:cNvPr id="15" name="Text 9">
                <a:extLst>
                  <a:ext uri="{FF2B5EF4-FFF2-40B4-BE49-F238E27FC236}">
                    <a16:creationId xmlns:a16="http://schemas.microsoft.com/office/drawing/2014/main" id="{CB604CE5-4091-A025-6EF7-4518D957C121}"/>
                  </a:ext>
                </a:extLst>
              </p:cNvPr>
              <p:cNvSpPr/>
              <p:nvPr/>
            </p:nvSpPr>
            <p:spPr>
              <a:xfrm>
                <a:off x="11269132" y="4407789"/>
                <a:ext cx="150682" cy="246093"/>
              </a:xfrm>
              <a:prstGeom prst="rect">
                <a:avLst/>
              </a:prstGeom>
              <a:noFill/>
              <a:ln/>
            </p:spPr>
            <p:txBody>
              <a:bodyPr wrap="none" lIns="0" tIns="0" rIns="0" bIns="0" rtlCol="0" anchor="t">
                <a:spAutoFit/>
              </a:bodyPr>
              <a:lstStyle/>
              <a:p>
                <a:pPr algn="ctr" rtl="1">
                  <a:lnSpc>
                    <a:spcPts val="1917"/>
                  </a:lnSpc>
                </a:pPr>
                <a:r>
                  <a:rPr lang="en-US" sz="2000" dirty="0">
                    <a:solidFill>
                      <a:srgbClr val="1E3063"/>
                    </a:solidFill>
                    <a:latin typeface="Alexandria" pitchFamily="2" charset="-78"/>
                    <a:ea typeface="Instrument Sans Semi Bold" pitchFamily="34" charset="-122"/>
                    <a:cs typeface="Alexandria" pitchFamily="2" charset="-78"/>
                  </a:rPr>
                  <a:t>3</a:t>
                </a:r>
                <a:endParaRPr lang="en-US" sz="2000" dirty="0">
                  <a:latin typeface="Alexandria" pitchFamily="2" charset="-78"/>
                  <a:cs typeface="Alexandria" pitchFamily="2" charset="-78"/>
                </a:endParaRPr>
              </a:p>
            </p:txBody>
          </p:sp>
        </p:grpSp>
        <p:sp>
          <p:nvSpPr>
            <p:cNvPr id="16" name="Text 10">
              <a:extLst>
                <a:ext uri="{FF2B5EF4-FFF2-40B4-BE49-F238E27FC236}">
                  <a16:creationId xmlns:a16="http://schemas.microsoft.com/office/drawing/2014/main" id="{BEE50374-9EC8-F88D-8A58-3BF3EA04E25D}"/>
                </a:ext>
              </a:extLst>
            </p:cNvPr>
            <p:cNvSpPr/>
            <p:nvPr/>
          </p:nvSpPr>
          <p:spPr>
            <a:xfrm>
              <a:off x="7128301" y="4372546"/>
              <a:ext cx="3864840" cy="243015"/>
            </a:xfrm>
            <a:prstGeom prst="rect">
              <a:avLst/>
            </a:prstGeom>
            <a:noFill/>
            <a:ln/>
          </p:spPr>
          <p:txBody>
            <a:bodyPr wrap="none" lIns="0" tIns="0" rIns="0" bIns="0" rtlCol="0" anchor="t">
              <a:spAutoFit/>
            </a:bodyPr>
            <a:lstStyle/>
            <a:p>
              <a:pPr algn="r" rtl="1">
                <a:lnSpc>
                  <a:spcPts val="2000"/>
                </a:lnSpc>
              </a:pPr>
              <a:r>
                <a:rPr lang="en-US" sz="1600" dirty="0">
                  <a:solidFill>
                    <a:srgbClr val="1E3063"/>
                  </a:solidFill>
                  <a:latin typeface="Alexandria" pitchFamily="2" charset="-78"/>
                  <a:ea typeface="Instrument Sans Semi Bold" pitchFamily="34" charset="-122"/>
                  <a:cs typeface="Alexandria" pitchFamily="2" charset="-78"/>
                </a:rPr>
                <a:t>رفع كفاءة العاملين والمؤسسات التعليمية</a:t>
              </a:r>
              <a:endParaRPr lang="en-US" sz="1600" dirty="0">
                <a:latin typeface="Alexandria" pitchFamily="2" charset="-78"/>
                <a:cs typeface="Alexandria" pitchFamily="2" charset="-78"/>
              </a:endParaRPr>
            </a:p>
          </p:txBody>
        </p:sp>
      </p:grpSp>
      <p:grpSp>
        <p:nvGrpSpPr>
          <p:cNvPr id="31" name="Group 30">
            <a:extLst>
              <a:ext uri="{FF2B5EF4-FFF2-40B4-BE49-F238E27FC236}">
                <a16:creationId xmlns:a16="http://schemas.microsoft.com/office/drawing/2014/main" id="{ABCF22BE-D9AD-0E5E-E21A-6CD6ECF98216}"/>
              </a:ext>
            </a:extLst>
          </p:cNvPr>
          <p:cNvGrpSpPr/>
          <p:nvPr/>
        </p:nvGrpSpPr>
        <p:grpSpPr>
          <a:xfrm>
            <a:off x="6470449" y="5253303"/>
            <a:ext cx="4374957" cy="372070"/>
            <a:chOff x="7155551" y="5018460"/>
            <a:chExt cx="4374957" cy="372070"/>
          </a:xfrm>
        </p:grpSpPr>
        <p:grpSp>
          <p:nvGrpSpPr>
            <p:cNvPr id="3" name="Group 2">
              <a:extLst>
                <a:ext uri="{FF2B5EF4-FFF2-40B4-BE49-F238E27FC236}">
                  <a16:creationId xmlns:a16="http://schemas.microsoft.com/office/drawing/2014/main" id="{B6AF254B-0506-BCB3-A4CA-86F9B8F485FD}"/>
                </a:ext>
              </a:extLst>
            </p:cNvPr>
            <p:cNvGrpSpPr/>
            <p:nvPr/>
          </p:nvGrpSpPr>
          <p:grpSpPr>
            <a:xfrm>
              <a:off x="11158438" y="5018460"/>
              <a:ext cx="372070" cy="372070"/>
              <a:chOff x="11158438" y="5018460"/>
              <a:chExt cx="372070" cy="372070"/>
            </a:xfrm>
          </p:grpSpPr>
          <p:sp>
            <p:nvSpPr>
              <p:cNvPr id="17" name="Shape 11">
                <a:extLst>
                  <a:ext uri="{FF2B5EF4-FFF2-40B4-BE49-F238E27FC236}">
                    <a16:creationId xmlns:a16="http://schemas.microsoft.com/office/drawing/2014/main" id="{7F8B8ED2-767D-275F-515D-B6BB522DA398}"/>
                  </a:ext>
                </a:extLst>
              </p:cNvPr>
              <p:cNvSpPr/>
              <p:nvPr/>
            </p:nvSpPr>
            <p:spPr>
              <a:xfrm>
                <a:off x="11158438" y="5018460"/>
                <a:ext cx="372070" cy="372070"/>
              </a:xfrm>
              <a:prstGeom prst="roundRect">
                <a:avLst>
                  <a:gd name="adj" fmla="val 40008"/>
                </a:avLst>
              </a:prstGeom>
              <a:solidFill>
                <a:srgbClr val="CEE6FD"/>
              </a:solidFill>
              <a:ln/>
            </p:spPr>
            <p:txBody>
              <a:bodyPr>
                <a:spAutoFit/>
              </a:bodyPr>
              <a:lstStyle/>
              <a:p>
                <a:endParaRPr lang="en-US"/>
              </a:p>
            </p:txBody>
          </p:sp>
          <p:sp>
            <p:nvSpPr>
              <p:cNvPr id="19" name="Text 12">
                <a:extLst>
                  <a:ext uri="{FF2B5EF4-FFF2-40B4-BE49-F238E27FC236}">
                    <a16:creationId xmlns:a16="http://schemas.microsoft.com/office/drawing/2014/main" id="{DEE9FD15-864D-CBFF-9567-7633F5DFB640}"/>
                  </a:ext>
                </a:extLst>
              </p:cNvPr>
              <p:cNvSpPr/>
              <p:nvPr/>
            </p:nvSpPr>
            <p:spPr>
              <a:xfrm>
                <a:off x="11256793" y="5085700"/>
                <a:ext cx="153888" cy="246093"/>
              </a:xfrm>
              <a:prstGeom prst="rect">
                <a:avLst/>
              </a:prstGeom>
              <a:noFill/>
              <a:ln/>
            </p:spPr>
            <p:txBody>
              <a:bodyPr wrap="none" lIns="0" tIns="0" rIns="0" bIns="0" rtlCol="0" anchor="t">
                <a:spAutoFit/>
              </a:bodyPr>
              <a:lstStyle/>
              <a:p>
                <a:pPr algn="ctr" rtl="1">
                  <a:lnSpc>
                    <a:spcPts val="1917"/>
                  </a:lnSpc>
                </a:pPr>
                <a:r>
                  <a:rPr lang="en-US" sz="2000" dirty="0">
                    <a:solidFill>
                      <a:srgbClr val="1E3063"/>
                    </a:solidFill>
                    <a:latin typeface="Alexandria" pitchFamily="2" charset="-78"/>
                    <a:ea typeface="Instrument Sans Semi Bold" pitchFamily="34" charset="-122"/>
                    <a:cs typeface="Alexandria" pitchFamily="2" charset="-78"/>
                  </a:rPr>
                  <a:t>4</a:t>
                </a:r>
                <a:endParaRPr lang="en-US" sz="2000" dirty="0">
                  <a:latin typeface="Alexandria" pitchFamily="2" charset="-78"/>
                  <a:cs typeface="Alexandria" pitchFamily="2" charset="-78"/>
                </a:endParaRPr>
              </a:p>
            </p:txBody>
          </p:sp>
        </p:grpSp>
        <p:sp>
          <p:nvSpPr>
            <p:cNvPr id="20" name="Text 13">
              <a:extLst>
                <a:ext uri="{FF2B5EF4-FFF2-40B4-BE49-F238E27FC236}">
                  <a16:creationId xmlns:a16="http://schemas.microsoft.com/office/drawing/2014/main" id="{D7DA4132-4202-B65D-B9CE-39865DAA6906}"/>
                </a:ext>
              </a:extLst>
            </p:cNvPr>
            <p:cNvSpPr/>
            <p:nvPr/>
          </p:nvSpPr>
          <p:spPr>
            <a:xfrm>
              <a:off x="7155551" y="5075313"/>
              <a:ext cx="3837589" cy="243015"/>
            </a:xfrm>
            <a:prstGeom prst="rect">
              <a:avLst/>
            </a:prstGeom>
            <a:noFill/>
            <a:ln/>
          </p:spPr>
          <p:txBody>
            <a:bodyPr wrap="none" lIns="0" tIns="0" rIns="0" bIns="0" rtlCol="0" anchor="t">
              <a:spAutoFit/>
            </a:bodyPr>
            <a:lstStyle/>
            <a:p>
              <a:pPr algn="r" rtl="1">
                <a:lnSpc>
                  <a:spcPts val="2000"/>
                </a:lnSpc>
              </a:pPr>
              <a:r>
                <a:rPr lang="en-US" sz="1600" dirty="0">
                  <a:solidFill>
                    <a:srgbClr val="1E3063"/>
                  </a:solidFill>
                  <a:latin typeface="Alexandria" pitchFamily="2" charset="-78"/>
                  <a:ea typeface="Instrument Sans Semi Bold" pitchFamily="34" charset="-122"/>
                  <a:cs typeface="Alexandria" pitchFamily="2" charset="-78"/>
                </a:rPr>
                <a:t>تحسين جودة العملية التعليمية ومخرجاتها</a:t>
              </a:r>
              <a:endParaRPr lang="en-US" sz="1600" dirty="0">
                <a:latin typeface="Alexandria" pitchFamily="2" charset="-78"/>
                <a:cs typeface="Alexandria" pitchFamily="2" charset="-78"/>
              </a:endParaRPr>
            </a:p>
          </p:txBody>
        </p:sp>
      </p:grpSp>
      <p:grpSp>
        <p:nvGrpSpPr>
          <p:cNvPr id="32" name="Group 31">
            <a:extLst>
              <a:ext uri="{FF2B5EF4-FFF2-40B4-BE49-F238E27FC236}">
                <a16:creationId xmlns:a16="http://schemas.microsoft.com/office/drawing/2014/main" id="{4AE6A3FF-A358-159D-E718-B12B582921BB}"/>
              </a:ext>
            </a:extLst>
          </p:cNvPr>
          <p:cNvGrpSpPr/>
          <p:nvPr/>
        </p:nvGrpSpPr>
        <p:grpSpPr>
          <a:xfrm>
            <a:off x="6736547" y="5966150"/>
            <a:ext cx="4108859" cy="372070"/>
            <a:chOff x="7421649" y="5721226"/>
            <a:chExt cx="4108859" cy="372070"/>
          </a:xfrm>
        </p:grpSpPr>
        <p:grpSp>
          <p:nvGrpSpPr>
            <p:cNvPr id="2" name="Group 1">
              <a:extLst>
                <a:ext uri="{FF2B5EF4-FFF2-40B4-BE49-F238E27FC236}">
                  <a16:creationId xmlns:a16="http://schemas.microsoft.com/office/drawing/2014/main" id="{0C222F6A-8692-173B-33BC-4CAE8BC582AD}"/>
                </a:ext>
              </a:extLst>
            </p:cNvPr>
            <p:cNvGrpSpPr/>
            <p:nvPr/>
          </p:nvGrpSpPr>
          <p:grpSpPr>
            <a:xfrm>
              <a:off x="11158438" y="5721226"/>
              <a:ext cx="372070" cy="372070"/>
              <a:chOff x="11158438" y="5721226"/>
              <a:chExt cx="372070" cy="372070"/>
            </a:xfrm>
          </p:grpSpPr>
          <p:sp>
            <p:nvSpPr>
              <p:cNvPr id="21" name="Shape 14">
                <a:extLst>
                  <a:ext uri="{FF2B5EF4-FFF2-40B4-BE49-F238E27FC236}">
                    <a16:creationId xmlns:a16="http://schemas.microsoft.com/office/drawing/2014/main" id="{243FAB69-1377-9B60-03ED-0EDD96AECB16}"/>
                  </a:ext>
                </a:extLst>
              </p:cNvPr>
              <p:cNvSpPr/>
              <p:nvPr/>
            </p:nvSpPr>
            <p:spPr>
              <a:xfrm>
                <a:off x="11158438" y="5721226"/>
                <a:ext cx="372070" cy="372070"/>
              </a:xfrm>
              <a:prstGeom prst="roundRect">
                <a:avLst>
                  <a:gd name="adj" fmla="val 40008"/>
                </a:avLst>
              </a:prstGeom>
              <a:solidFill>
                <a:srgbClr val="CEE6FD"/>
              </a:solidFill>
              <a:ln/>
            </p:spPr>
            <p:txBody>
              <a:bodyPr>
                <a:spAutoFit/>
              </a:bodyPr>
              <a:lstStyle/>
              <a:p>
                <a:endParaRPr lang="en-US"/>
              </a:p>
            </p:txBody>
          </p:sp>
          <p:sp>
            <p:nvSpPr>
              <p:cNvPr id="22" name="Text 15">
                <a:extLst>
                  <a:ext uri="{FF2B5EF4-FFF2-40B4-BE49-F238E27FC236}">
                    <a16:creationId xmlns:a16="http://schemas.microsoft.com/office/drawing/2014/main" id="{176EA736-982E-2284-D12A-3FD684EB40D1}"/>
                  </a:ext>
                </a:extLst>
              </p:cNvPr>
              <p:cNvSpPr/>
              <p:nvPr/>
            </p:nvSpPr>
            <p:spPr>
              <a:xfrm>
                <a:off x="11232024" y="5813321"/>
                <a:ext cx="158697" cy="246093"/>
              </a:xfrm>
              <a:prstGeom prst="rect">
                <a:avLst/>
              </a:prstGeom>
              <a:noFill/>
              <a:ln/>
            </p:spPr>
            <p:txBody>
              <a:bodyPr wrap="none" lIns="0" tIns="0" rIns="0" bIns="0" rtlCol="0" anchor="t">
                <a:spAutoFit/>
              </a:bodyPr>
              <a:lstStyle/>
              <a:p>
                <a:pPr algn="ctr" rtl="1">
                  <a:lnSpc>
                    <a:spcPts val="1917"/>
                  </a:lnSpc>
                </a:pPr>
                <a:r>
                  <a:rPr lang="en-US" sz="2000" dirty="0">
                    <a:solidFill>
                      <a:srgbClr val="1E3063"/>
                    </a:solidFill>
                    <a:latin typeface="Alexandria" pitchFamily="2" charset="-78"/>
                    <a:ea typeface="Instrument Sans Semi Bold" pitchFamily="34" charset="-122"/>
                    <a:cs typeface="Alexandria" pitchFamily="2" charset="-78"/>
                  </a:rPr>
                  <a:t>5</a:t>
                </a:r>
                <a:endParaRPr lang="en-US" sz="2000" dirty="0">
                  <a:latin typeface="Alexandria" pitchFamily="2" charset="-78"/>
                  <a:cs typeface="Alexandria" pitchFamily="2" charset="-78"/>
                </a:endParaRPr>
              </a:p>
            </p:txBody>
          </p:sp>
        </p:grpSp>
        <p:sp>
          <p:nvSpPr>
            <p:cNvPr id="24" name="Text 16">
              <a:extLst>
                <a:ext uri="{FF2B5EF4-FFF2-40B4-BE49-F238E27FC236}">
                  <a16:creationId xmlns:a16="http://schemas.microsoft.com/office/drawing/2014/main" id="{4A159C8C-694F-532C-60FD-7EE37A6BEC6D}"/>
                </a:ext>
              </a:extLst>
            </p:cNvPr>
            <p:cNvSpPr/>
            <p:nvPr/>
          </p:nvSpPr>
          <p:spPr>
            <a:xfrm>
              <a:off x="7421649" y="5778079"/>
              <a:ext cx="3571491" cy="243015"/>
            </a:xfrm>
            <a:prstGeom prst="rect">
              <a:avLst/>
            </a:prstGeom>
            <a:noFill/>
            <a:ln/>
          </p:spPr>
          <p:txBody>
            <a:bodyPr wrap="none" lIns="0" tIns="0" rIns="0" bIns="0" rtlCol="0" anchor="t">
              <a:spAutoFit/>
            </a:bodyPr>
            <a:lstStyle/>
            <a:p>
              <a:pPr algn="r" rtl="1">
                <a:lnSpc>
                  <a:spcPts val="2000"/>
                </a:lnSpc>
              </a:pPr>
              <a:r>
                <a:rPr lang="en-US" sz="1600" dirty="0">
                  <a:solidFill>
                    <a:srgbClr val="1E3063"/>
                  </a:solidFill>
                  <a:latin typeface="Alexandria" pitchFamily="2" charset="-78"/>
                  <a:ea typeface="Instrument Sans Semi Bold" pitchFamily="34" charset="-122"/>
                  <a:cs typeface="Alexandria" pitchFamily="2" charset="-78"/>
                </a:rPr>
                <a:t>دعم التطوير المهني والتحسين المستمر</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288290361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44C93EF-FE06-9665-A055-8D3DEBDF3219}"/>
              </a:ext>
            </a:extLst>
          </p:cNvPr>
          <p:cNvSpPr/>
          <p:nvPr/>
        </p:nvSpPr>
        <p:spPr>
          <a:xfrm>
            <a:off x="8587149" y="1130516"/>
            <a:ext cx="2971968" cy="573490"/>
          </a:xfrm>
          <a:prstGeom prst="rect">
            <a:avLst/>
          </a:prstGeom>
          <a:noFill/>
          <a:ln/>
        </p:spPr>
        <p:txBody>
          <a:bodyPr wrap="none" lIns="0" tIns="0" rIns="0" bIns="0" rtlCol="0" anchor="t">
            <a:spAutoFit/>
          </a:bodyPr>
          <a:lstStyle/>
          <a:p>
            <a:pPr algn="r" rtl="1">
              <a:lnSpc>
                <a:spcPct val="150000"/>
              </a:lnSpc>
            </a:pPr>
            <a:r>
              <a:rPr lang="en-US" sz="2800" b="1" dirty="0" err="1">
                <a:solidFill>
                  <a:srgbClr val="00B0F0"/>
                </a:solidFill>
                <a:latin typeface="Alexandria" pitchFamily="2" charset="-78"/>
                <a:ea typeface="Instrument Sans Semi Bold" pitchFamily="34" charset="-122"/>
                <a:cs typeface="Alexandria" pitchFamily="2" charset="-78"/>
              </a:rPr>
              <a:t>مبررات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المساءلة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783E6310-BF22-3197-E2A0-D1F0F07D5B52}"/>
              </a:ext>
            </a:extLst>
          </p:cNvPr>
          <p:cNvSpPr/>
          <p:nvPr/>
        </p:nvSpPr>
        <p:spPr>
          <a:xfrm>
            <a:off x="690099" y="1931326"/>
            <a:ext cx="10869018" cy="933076"/>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تنبع الحاجة إلى تطبيق المساءلة في التعليم من ضرورة ضمان جودة الأداء وتحسين نواتج التعلم بشكل مستمر، خاصة في ظل التحديات التي تواجه الأنظمة التعليمية الحديثة. فالمساءلة تمثل أداة أساسية للكشف عن جوانب القصور، وتصحيح المسار، وتوجيه الجهود نحو تحقيق الأهداف التعليمية بكفاءة وفاعلية، كما تسهم في تعزيز الثقة بين جميع الأطراف المعنية بالعملية التعليمية.</a:t>
            </a:r>
            <a:endParaRPr lang="en-US"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D13C15F9-A2BF-48A0-AF0C-EF3FE617141F}"/>
              </a:ext>
            </a:extLst>
          </p:cNvPr>
          <p:cNvSpPr/>
          <p:nvPr/>
        </p:nvSpPr>
        <p:spPr>
          <a:xfrm>
            <a:off x="8017769" y="3672136"/>
            <a:ext cx="3512741" cy="1255613"/>
          </a:xfrm>
          <a:prstGeom prst="roundRect">
            <a:avLst>
              <a:gd name="adj" fmla="val 7282"/>
            </a:avLst>
          </a:prstGeom>
          <a:solidFill>
            <a:srgbClr val="FFFFFF"/>
          </a:solidFill>
          <a:ln w="22860">
            <a:solidFill>
              <a:srgbClr val="B4CCE3"/>
            </a:solidFill>
            <a:prstDash val="solid"/>
          </a:ln>
        </p:spPr>
        <p:txBody>
          <a:bodyPr>
            <a:spAutoFit/>
          </a:bodyPr>
          <a:lstStyle/>
          <a:p>
            <a:endParaRPr lang="en-US"/>
          </a:p>
        </p:txBody>
      </p:sp>
      <p:sp>
        <p:nvSpPr>
          <p:cNvPr id="9" name="Shape 3">
            <a:extLst>
              <a:ext uri="{FF2B5EF4-FFF2-40B4-BE49-F238E27FC236}">
                <a16:creationId xmlns:a16="http://schemas.microsoft.com/office/drawing/2014/main" id="{B4DBA443-0150-EA5D-3AEF-31EF1E3C8117}"/>
              </a:ext>
            </a:extLst>
          </p:cNvPr>
          <p:cNvSpPr/>
          <p:nvPr/>
        </p:nvSpPr>
        <p:spPr>
          <a:xfrm>
            <a:off x="11473358" y="3672136"/>
            <a:ext cx="76200" cy="1255613"/>
          </a:xfrm>
          <a:prstGeom prst="roundRect">
            <a:avLst>
              <a:gd name="adj" fmla="val 195349"/>
            </a:avLst>
          </a:prstGeom>
          <a:solidFill>
            <a:srgbClr val="84C1FA"/>
          </a:solidFill>
          <a:ln/>
        </p:spPr>
        <p:txBody>
          <a:bodyPr>
            <a:spAutoFit/>
          </a:bodyPr>
          <a:lstStyle/>
          <a:p>
            <a:endParaRPr lang="en-US"/>
          </a:p>
        </p:txBody>
      </p:sp>
      <p:sp>
        <p:nvSpPr>
          <p:cNvPr id="10" name="Text 4">
            <a:extLst>
              <a:ext uri="{FF2B5EF4-FFF2-40B4-BE49-F238E27FC236}">
                <a16:creationId xmlns:a16="http://schemas.microsoft.com/office/drawing/2014/main" id="{17945932-3928-ECFB-5ED0-938970878EA1}"/>
              </a:ext>
            </a:extLst>
          </p:cNvPr>
          <p:cNvSpPr/>
          <p:nvPr/>
        </p:nvSpPr>
        <p:spPr>
          <a:xfrm>
            <a:off x="9567385" y="3856484"/>
            <a:ext cx="1721626"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تصحيح الأخطاء</a:t>
            </a:r>
            <a:endParaRPr lang="en-US" sz="1800"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5789D3B9-BD3E-98EE-1707-586105DA6022}"/>
              </a:ext>
            </a:extLst>
          </p:cNvPr>
          <p:cNvSpPr/>
          <p:nvPr/>
        </p:nvSpPr>
        <p:spPr>
          <a:xfrm>
            <a:off x="8202117" y="4214168"/>
            <a:ext cx="3086894"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تصحيح الأخطاء ومعالجة جوانب الضعف في الأداء</a:t>
            </a:r>
            <a:endParaRPr lang="en-US"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BFF6487D-D0D0-583A-64E9-586945AEB133}"/>
              </a:ext>
            </a:extLst>
          </p:cNvPr>
          <p:cNvSpPr/>
          <p:nvPr/>
        </p:nvSpPr>
        <p:spPr>
          <a:xfrm>
            <a:off x="4339630" y="3672136"/>
            <a:ext cx="3512840" cy="1255613"/>
          </a:xfrm>
          <a:prstGeom prst="roundRect">
            <a:avLst>
              <a:gd name="adj" fmla="val 7282"/>
            </a:avLst>
          </a:prstGeom>
          <a:solidFill>
            <a:srgbClr val="FFFFFF"/>
          </a:solidFill>
          <a:ln w="22860">
            <a:solidFill>
              <a:srgbClr val="B4CCE3"/>
            </a:solidFill>
            <a:prstDash val="solid"/>
          </a:ln>
        </p:spPr>
        <p:txBody>
          <a:bodyPr>
            <a:spAutoFit/>
          </a:bodyPr>
          <a:lstStyle/>
          <a:p>
            <a:endParaRPr lang="en-US"/>
          </a:p>
        </p:txBody>
      </p:sp>
      <p:sp>
        <p:nvSpPr>
          <p:cNvPr id="13" name="Shape 7">
            <a:extLst>
              <a:ext uri="{FF2B5EF4-FFF2-40B4-BE49-F238E27FC236}">
                <a16:creationId xmlns:a16="http://schemas.microsoft.com/office/drawing/2014/main" id="{FC614C62-A868-2F52-7EF4-6C6AE25EAAC2}"/>
              </a:ext>
            </a:extLst>
          </p:cNvPr>
          <p:cNvSpPr/>
          <p:nvPr/>
        </p:nvSpPr>
        <p:spPr>
          <a:xfrm>
            <a:off x="7795319" y="3672136"/>
            <a:ext cx="76200" cy="1255613"/>
          </a:xfrm>
          <a:prstGeom prst="roundRect">
            <a:avLst>
              <a:gd name="adj" fmla="val 195349"/>
            </a:avLst>
          </a:prstGeom>
          <a:solidFill>
            <a:srgbClr val="84C1FA"/>
          </a:solidFill>
          <a:ln/>
        </p:spPr>
        <p:txBody>
          <a:bodyPr>
            <a:spAutoFit/>
          </a:bodyPr>
          <a:lstStyle/>
          <a:p>
            <a:endParaRPr lang="en-US"/>
          </a:p>
        </p:txBody>
      </p:sp>
      <p:sp>
        <p:nvSpPr>
          <p:cNvPr id="14" name="Text 8">
            <a:extLst>
              <a:ext uri="{FF2B5EF4-FFF2-40B4-BE49-F238E27FC236}">
                <a16:creationId xmlns:a16="http://schemas.microsoft.com/office/drawing/2014/main" id="{19FE42DC-A56B-98B6-4860-581B73B5E92A}"/>
              </a:ext>
            </a:extLst>
          </p:cNvPr>
          <p:cNvSpPr/>
          <p:nvPr/>
        </p:nvSpPr>
        <p:spPr>
          <a:xfrm>
            <a:off x="6272463" y="3856484"/>
            <a:ext cx="1338508"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دعم التطوير</a:t>
            </a:r>
            <a:endParaRPr lang="en-US" sz="1800"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C5A8AAC0-C41D-11FD-DB82-0E2CA1152475}"/>
              </a:ext>
            </a:extLst>
          </p:cNvPr>
          <p:cNvSpPr/>
          <p:nvPr/>
        </p:nvSpPr>
        <p:spPr>
          <a:xfrm>
            <a:off x="4523979" y="4214168"/>
            <a:ext cx="3086993"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دعم التطوير والتحسين المستمر للعملية التعليمية</a:t>
            </a:r>
            <a:endParaRPr lang="en-US"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5A5FC261-BDA0-81C9-D5FE-11A7245A1AAE}"/>
              </a:ext>
            </a:extLst>
          </p:cNvPr>
          <p:cNvSpPr/>
          <p:nvPr/>
        </p:nvSpPr>
        <p:spPr>
          <a:xfrm>
            <a:off x="661591" y="3672136"/>
            <a:ext cx="3512741" cy="1255613"/>
          </a:xfrm>
          <a:prstGeom prst="roundRect">
            <a:avLst>
              <a:gd name="adj" fmla="val 7282"/>
            </a:avLst>
          </a:prstGeom>
          <a:solidFill>
            <a:srgbClr val="FFFFFF"/>
          </a:solidFill>
          <a:ln w="22860">
            <a:solidFill>
              <a:srgbClr val="B4CCE3"/>
            </a:solidFill>
            <a:prstDash val="solid"/>
          </a:ln>
        </p:spPr>
        <p:txBody>
          <a:bodyPr>
            <a:spAutoFit/>
          </a:bodyPr>
          <a:lstStyle/>
          <a:p>
            <a:endParaRPr lang="en-US"/>
          </a:p>
        </p:txBody>
      </p:sp>
      <p:sp>
        <p:nvSpPr>
          <p:cNvPr id="17" name="Shape 11">
            <a:extLst>
              <a:ext uri="{FF2B5EF4-FFF2-40B4-BE49-F238E27FC236}">
                <a16:creationId xmlns:a16="http://schemas.microsoft.com/office/drawing/2014/main" id="{3BAA6F88-E543-F41F-85AA-2626210EAAC1}"/>
              </a:ext>
            </a:extLst>
          </p:cNvPr>
          <p:cNvSpPr/>
          <p:nvPr/>
        </p:nvSpPr>
        <p:spPr>
          <a:xfrm>
            <a:off x="4117182" y="3672136"/>
            <a:ext cx="76200" cy="1255613"/>
          </a:xfrm>
          <a:prstGeom prst="roundRect">
            <a:avLst>
              <a:gd name="adj" fmla="val 195349"/>
            </a:avLst>
          </a:prstGeom>
          <a:solidFill>
            <a:srgbClr val="84C1FA"/>
          </a:solidFill>
          <a:ln/>
        </p:spPr>
        <p:txBody>
          <a:bodyPr>
            <a:spAutoFit/>
          </a:bodyPr>
          <a:lstStyle/>
          <a:p>
            <a:endParaRPr lang="en-US"/>
          </a:p>
        </p:txBody>
      </p:sp>
      <p:sp>
        <p:nvSpPr>
          <p:cNvPr id="19" name="Text 12">
            <a:extLst>
              <a:ext uri="{FF2B5EF4-FFF2-40B4-BE49-F238E27FC236}">
                <a16:creationId xmlns:a16="http://schemas.microsoft.com/office/drawing/2014/main" id="{B96DC559-A2DB-7BDC-AD6C-35E660AC1D8C}"/>
              </a:ext>
            </a:extLst>
          </p:cNvPr>
          <p:cNvSpPr/>
          <p:nvPr/>
        </p:nvSpPr>
        <p:spPr>
          <a:xfrm>
            <a:off x="2751419" y="3856484"/>
            <a:ext cx="1181414"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تعزيز الثقة</a:t>
            </a:r>
            <a:endParaRPr lang="en-US" sz="1800" b="1"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4B235D54-3DE7-2735-A179-03836F7804E0}"/>
              </a:ext>
            </a:extLst>
          </p:cNvPr>
          <p:cNvSpPr/>
          <p:nvPr/>
        </p:nvSpPr>
        <p:spPr>
          <a:xfrm>
            <a:off x="750873" y="4214167"/>
            <a:ext cx="3181961" cy="286745"/>
          </a:xfrm>
          <a:prstGeom prst="rect">
            <a:avLst/>
          </a:prstGeom>
          <a:noFill/>
          <a:ln/>
        </p:spPr>
        <p:txBody>
          <a:bodyPr wrap="non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تعزيز الثقة في مخرجات النظام التعليمي</a:t>
            </a:r>
            <a:endParaRPr lang="en-US" dirty="0">
              <a:latin typeface="Alexandria" pitchFamily="2" charset="-78"/>
              <a:cs typeface="Alexandria" pitchFamily="2" charset="-78"/>
            </a:endParaRPr>
          </a:p>
        </p:txBody>
      </p:sp>
      <p:sp>
        <p:nvSpPr>
          <p:cNvPr id="21" name="Shape 14">
            <a:extLst>
              <a:ext uri="{FF2B5EF4-FFF2-40B4-BE49-F238E27FC236}">
                <a16:creationId xmlns:a16="http://schemas.microsoft.com/office/drawing/2014/main" id="{5F7D7929-56DD-8F06-F836-8DC35F02B8ED}"/>
              </a:ext>
            </a:extLst>
          </p:cNvPr>
          <p:cNvSpPr/>
          <p:nvPr/>
        </p:nvSpPr>
        <p:spPr>
          <a:xfrm>
            <a:off x="7963693" y="5093047"/>
            <a:ext cx="3566818" cy="1151943"/>
          </a:xfrm>
          <a:prstGeom prst="roundRect">
            <a:avLst>
              <a:gd name="adj" fmla="val 9227"/>
            </a:avLst>
          </a:prstGeom>
          <a:solidFill>
            <a:srgbClr val="FFFFFF"/>
          </a:solidFill>
          <a:ln w="22860">
            <a:solidFill>
              <a:srgbClr val="B4CCE3"/>
            </a:solidFill>
            <a:prstDash val="solid"/>
          </a:ln>
        </p:spPr>
        <p:txBody>
          <a:bodyPr wrap="square">
            <a:spAutoFit/>
          </a:bodyPr>
          <a:lstStyle/>
          <a:p>
            <a:endParaRPr lang="en-US"/>
          </a:p>
        </p:txBody>
      </p:sp>
      <p:sp>
        <p:nvSpPr>
          <p:cNvPr id="22" name="Shape 15">
            <a:extLst>
              <a:ext uri="{FF2B5EF4-FFF2-40B4-BE49-F238E27FC236}">
                <a16:creationId xmlns:a16="http://schemas.microsoft.com/office/drawing/2014/main" id="{0C75F317-6444-4C6E-CDA4-5A132EE45642}"/>
              </a:ext>
            </a:extLst>
          </p:cNvPr>
          <p:cNvSpPr/>
          <p:nvPr/>
        </p:nvSpPr>
        <p:spPr>
          <a:xfrm>
            <a:off x="11473358" y="5093047"/>
            <a:ext cx="76200" cy="990997"/>
          </a:xfrm>
          <a:prstGeom prst="roundRect">
            <a:avLst>
              <a:gd name="adj" fmla="val 195349"/>
            </a:avLst>
          </a:prstGeom>
          <a:solidFill>
            <a:srgbClr val="84C1FA"/>
          </a:solidFill>
          <a:ln/>
        </p:spPr>
        <p:txBody>
          <a:bodyPr>
            <a:spAutoFit/>
          </a:bodyPr>
          <a:lstStyle/>
          <a:p>
            <a:endParaRPr lang="en-US"/>
          </a:p>
        </p:txBody>
      </p:sp>
      <p:sp>
        <p:nvSpPr>
          <p:cNvPr id="24" name="Text 16">
            <a:extLst>
              <a:ext uri="{FF2B5EF4-FFF2-40B4-BE49-F238E27FC236}">
                <a16:creationId xmlns:a16="http://schemas.microsoft.com/office/drawing/2014/main" id="{66C3A6A8-D23F-4151-D8B5-6D1E5B240831}"/>
              </a:ext>
            </a:extLst>
          </p:cNvPr>
          <p:cNvSpPr/>
          <p:nvPr/>
        </p:nvSpPr>
        <p:spPr>
          <a:xfrm>
            <a:off x="9831626" y="5178817"/>
            <a:ext cx="1529266"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ضمان الالتزام</a:t>
            </a:r>
            <a:endParaRPr lang="en-US" sz="1800" b="1" dirty="0">
              <a:solidFill>
                <a:schemeClr val="accent2">
                  <a:lumMod val="75000"/>
                </a:schemeClr>
              </a:solidFill>
              <a:latin typeface="Alexandria" pitchFamily="2" charset="-78"/>
              <a:cs typeface="Alexandria" pitchFamily="2" charset="-78"/>
            </a:endParaRPr>
          </a:p>
        </p:txBody>
      </p:sp>
      <p:sp>
        <p:nvSpPr>
          <p:cNvPr id="26" name="Text 17">
            <a:extLst>
              <a:ext uri="{FF2B5EF4-FFF2-40B4-BE49-F238E27FC236}">
                <a16:creationId xmlns:a16="http://schemas.microsoft.com/office/drawing/2014/main" id="{DD010C0D-57FC-707F-68B2-7C24A6B8270C}"/>
              </a:ext>
            </a:extLst>
          </p:cNvPr>
          <p:cNvSpPr/>
          <p:nvPr/>
        </p:nvSpPr>
        <p:spPr>
          <a:xfrm>
            <a:off x="8109943" y="5555238"/>
            <a:ext cx="3271242"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ضمان الالتزام بالمعايير والسياسات التعليمية</a:t>
            </a:r>
            <a:endParaRPr lang="en-US" dirty="0">
              <a:latin typeface="Alexandria" pitchFamily="2" charset="-78"/>
              <a:cs typeface="Alexandria" pitchFamily="2" charset="-78"/>
            </a:endParaRPr>
          </a:p>
        </p:txBody>
      </p:sp>
      <p:sp>
        <p:nvSpPr>
          <p:cNvPr id="27" name="Shape 18">
            <a:extLst>
              <a:ext uri="{FF2B5EF4-FFF2-40B4-BE49-F238E27FC236}">
                <a16:creationId xmlns:a16="http://schemas.microsoft.com/office/drawing/2014/main" id="{B332EE8D-0116-AE90-A4F5-A762B8B8C2E5}"/>
              </a:ext>
            </a:extLst>
          </p:cNvPr>
          <p:cNvSpPr/>
          <p:nvPr/>
        </p:nvSpPr>
        <p:spPr>
          <a:xfrm>
            <a:off x="4308854" y="5093047"/>
            <a:ext cx="3543616" cy="1218334"/>
          </a:xfrm>
          <a:prstGeom prst="roundRect">
            <a:avLst>
              <a:gd name="adj" fmla="val 9227"/>
            </a:avLst>
          </a:prstGeom>
          <a:solidFill>
            <a:srgbClr val="FFFFFF"/>
          </a:solidFill>
          <a:ln w="22860">
            <a:solidFill>
              <a:srgbClr val="B4CCE3"/>
            </a:solidFill>
            <a:prstDash val="solid"/>
          </a:ln>
        </p:spPr>
        <p:txBody>
          <a:bodyPr wrap="square">
            <a:spAutoFit/>
          </a:bodyPr>
          <a:lstStyle/>
          <a:p>
            <a:endParaRPr lang="en-US"/>
          </a:p>
        </p:txBody>
      </p:sp>
      <p:sp>
        <p:nvSpPr>
          <p:cNvPr id="28" name="Shape 19">
            <a:extLst>
              <a:ext uri="{FF2B5EF4-FFF2-40B4-BE49-F238E27FC236}">
                <a16:creationId xmlns:a16="http://schemas.microsoft.com/office/drawing/2014/main" id="{FCDEE277-6D06-9902-9327-D41F9A8D5023}"/>
              </a:ext>
            </a:extLst>
          </p:cNvPr>
          <p:cNvSpPr/>
          <p:nvPr/>
        </p:nvSpPr>
        <p:spPr>
          <a:xfrm>
            <a:off x="7795319" y="5093047"/>
            <a:ext cx="76200" cy="990997"/>
          </a:xfrm>
          <a:prstGeom prst="roundRect">
            <a:avLst>
              <a:gd name="adj" fmla="val 195349"/>
            </a:avLst>
          </a:prstGeom>
          <a:solidFill>
            <a:srgbClr val="84C1FA"/>
          </a:solidFill>
          <a:ln/>
        </p:spPr>
        <p:txBody>
          <a:bodyPr>
            <a:spAutoFit/>
          </a:bodyPr>
          <a:lstStyle/>
          <a:p>
            <a:endParaRPr lang="en-US"/>
          </a:p>
        </p:txBody>
      </p:sp>
      <p:sp>
        <p:nvSpPr>
          <p:cNvPr id="29" name="Text 20">
            <a:extLst>
              <a:ext uri="{FF2B5EF4-FFF2-40B4-BE49-F238E27FC236}">
                <a16:creationId xmlns:a16="http://schemas.microsoft.com/office/drawing/2014/main" id="{B8349FAB-DC1B-75F7-CA2E-F9EC4EE694F0}"/>
              </a:ext>
            </a:extLst>
          </p:cNvPr>
          <p:cNvSpPr/>
          <p:nvPr/>
        </p:nvSpPr>
        <p:spPr>
          <a:xfrm>
            <a:off x="6111228" y="5179718"/>
            <a:ext cx="1497206"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توجيه الجهود</a:t>
            </a:r>
            <a:endParaRPr lang="en-US" sz="1800" b="1" dirty="0">
              <a:solidFill>
                <a:schemeClr val="accent2">
                  <a:lumMod val="75000"/>
                </a:schemeClr>
              </a:solidFill>
              <a:latin typeface="Alexandria" pitchFamily="2" charset="-78"/>
              <a:cs typeface="Alexandria" pitchFamily="2" charset="-78"/>
            </a:endParaRPr>
          </a:p>
        </p:txBody>
      </p:sp>
      <p:sp>
        <p:nvSpPr>
          <p:cNvPr id="30" name="Text 21">
            <a:extLst>
              <a:ext uri="{FF2B5EF4-FFF2-40B4-BE49-F238E27FC236}">
                <a16:creationId xmlns:a16="http://schemas.microsoft.com/office/drawing/2014/main" id="{94A47755-BE37-18B1-52AB-783820C07179}"/>
              </a:ext>
            </a:extLst>
          </p:cNvPr>
          <p:cNvSpPr/>
          <p:nvPr/>
        </p:nvSpPr>
        <p:spPr>
          <a:xfrm>
            <a:off x="4339630" y="5635079"/>
            <a:ext cx="3271342"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توجيه الجهود نحو تحقيق نتائج تعليمية أفضل</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4075221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1ADFA460-33E2-8009-6D24-B0A36FE01BE0}"/>
              </a:ext>
            </a:extLst>
          </p:cNvPr>
          <p:cNvSpPr/>
          <p:nvPr/>
        </p:nvSpPr>
        <p:spPr>
          <a:xfrm>
            <a:off x="8684188" y="1195218"/>
            <a:ext cx="2858155" cy="473463"/>
          </a:xfrm>
          <a:prstGeom prst="rect">
            <a:avLst/>
          </a:prstGeom>
          <a:noFill/>
          <a:ln/>
        </p:spPr>
        <p:txBody>
          <a:bodyPr wrap="none" lIns="0" tIns="0" rIns="0" bIns="0" rtlCol="0" anchor="t">
            <a:spAutoFit/>
          </a:bodyPr>
          <a:lstStyle/>
          <a:p>
            <a:pPr algn="r" rtl="1">
              <a:lnSpc>
                <a:spcPts val="4042"/>
              </a:lnSpc>
            </a:pPr>
            <a:r>
              <a:rPr lang="en-US" sz="2800" b="1" dirty="0" err="1">
                <a:solidFill>
                  <a:srgbClr val="00B0F0"/>
                </a:solidFill>
                <a:latin typeface="Alexandria" pitchFamily="2" charset="-78"/>
                <a:ea typeface="Instrument Sans Semi Bold" pitchFamily="34" charset="-122"/>
                <a:cs typeface="Alexandria" pitchFamily="2" charset="-78"/>
              </a:rPr>
              <a:t>شروط</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المساءلة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FBBDFE9B-7F1A-E7D9-4442-D0C5D2309673}"/>
              </a:ext>
            </a:extLst>
          </p:cNvPr>
          <p:cNvSpPr/>
          <p:nvPr/>
        </p:nvSpPr>
        <p:spPr>
          <a:xfrm>
            <a:off x="732929" y="1789435"/>
            <a:ext cx="10869018" cy="529233"/>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تتطلب المساءلة الفعالة توافر مجموعة من الشروط الأساسية التي تضمن تطبيقها بشكل عادل ومثمر، بما يسهم في تحسين الأداء وتحقيق الأهداف التعليمية دون إحداث آثار سلبية.</a:t>
            </a:r>
            <a:endParaRPr lang="en-US"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468B61C0-1265-7504-7306-E1D4970C71D4}"/>
              </a:ext>
            </a:extLst>
          </p:cNvPr>
          <p:cNvSpPr/>
          <p:nvPr/>
        </p:nvSpPr>
        <p:spPr>
          <a:xfrm>
            <a:off x="8017769" y="2662808"/>
            <a:ext cx="3512741" cy="1217513"/>
          </a:xfrm>
          <a:prstGeom prst="roundRect">
            <a:avLst>
              <a:gd name="adj" fmla="val 12226"/>
            </a:avLst>
          </a:prstGeom>
          <a:solidFill>
            <a:srgbClr val="CEE6FD"/>
          </a:solidFill>
          <a:ln/>
        </p:spPr>
        <p:txBody>
          <a:bodyPr>
            <a:spAutoFit/>
          </a:bodyPr>
          <a:lstStyle/>
          <a:p>
            <a:endParaRPr lang="en-US"/>
          </a:p>
        </p:txBody>
      </p:sp>
      <p:sp>
        <p:nvSpPr>
          <p:cNvPr id="9" name="Text 3">
            <a:extLst>
              <a:ext uri="{FF2B5EF4-FFF2-40B4-BE49-F238E27FC236}">
                <a16:creationId xmlns:a16="http://schemas.microsoft.com/office/drawing/2014/main" id="{8F555A9E-A6CC-7159-7FE7-E48AFB59C3D1}"/>
              </a:ext>
            </a:extLst>
          </p:cNvPr>
          <p:cNvSpPr/>
          <p:nvPr/>
        </p:nvSpPr>
        <p:spPr>
          <a:xfrm>
            <a:off x="10491574" y="2828106"/>
            <a:ext cx="873637"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الوضوح</a:t>
            </a:r>
            <a:endParaRPr lang="en-US" sz="1800"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A7EE0C79-8015-87F3-A2DC-138FBBFED2E1}"/>
              </a:ext>
            </a:extLst>
          </p:cNvPr>
          <p:cNvSpPr/>
          <p:nvPr/>
        </p:nvSpPr>
        <p:spPr>
          <a:xfrm>
            <a:off x="8183067" y="3185789"/>
            <a:ext cx="3182144" cy="529233"/>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الوضوح في المعايير والمؤشرات المستخدمة في التقييم</a:t>
            </a:r>
            <a:endParaRPr lang="en-US"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FA4CBB7C-DA48-32F2-AFF1-1F9617575FFC}"/>
              </a:ext>
            </a:extLst>
          </p:cNvPr>
          <p:cNvSpPr/>
          <p:nvPr/>
        </p:nvSpPr>
        <p:spPr>
          <a:xfrm>
            <a:off x="4339630" y="2662808"/>
            <a:ext cx="3512840" cy="1217513"/>
          </a:xfrm>
          <a:prstGeom prst="roundRect">
            <a:avLst>
              <a:gd name="adj" fmla="val 12226"/>
            </a:avLst>
          </a:prstGeom>
          <a:solidFill>
            <a:srgbClr val="CEE6FD"/>
          </a:solidFill>
          <a:ln/>
        </p:spPr>
        <p:txBody>
          <a:bodyPr>
            <a:spAutoFit/>
          </a:bodyPr>
          <a:lstStyle/>
          <a:p>
            <a:endParaRPr lang="en-US"/>
          </a:p>
        </p:txBody>
      </p:sp>
      <p:sp>
        <p:nvSpPr>
          <p:cNvPr id="12" name="Text 6">
            <a:extLst>
              <a:ext uri="{FF2B5EF4-FFF2-40B4-BE49-F238E27FC236}">
                <a16:creationId xmlns:a16="http://schemas.microsoft.com/office/drawing/2014/main" id="{104FB3EE-608A-134F-E644-BB5B65DDEB75}"/>
              </a:ext>
            </a:extLst>
          </p:cNvPr>
          <p:cNvSpPr/>
          <p:nvPr/>
        </p:nvSpPr>
        <p:spPr>
          <a:xfrm>
            <a:off x="6901700" y="2828106"/>
            <a:ext cx="785471"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العدالة</a:t>
            </a:r>
            <a:endParaRPr lang="en-US" sz="1800" b="1" dirty="0">
              <a:solidFill>
                <a:schemeClr val="accent2">
                  <a:lumMod val="75000"/>
                </a:schemeClr>
              </a:solidFill>
              <a:latin typeface="Alexandria" pitchFamily="2" charset="-78"/>
              <a:cs typeface="Alexandria" pitchFamily="2" charset="-78"/>
            </a:endParaRPr>
          </a:p>
        </p:txBody>
      </p:sp>
      <p:sp>
        <p:nvSpPr>
          <p:cNvPr id="13" name="Text 7">
            <a:extLst>
              <a:ext uri="{FF2B5EF4-FFF2-40B4-BE49-F238E27FC236}">
                <a16:creationId xmlns:a16="http://schemas.microsoft.com/office/drawing/2014/main" id="{7B62975A-F5FE-A52B-C904-E3A8A5B1252F}"/>
              </a:ext>
            </a:extLst>
          </p:cNvPr>
          <p:cNvSpPr/>
          <p:nvPr/>
        </p:nvSpPr>
        <p:spPr>
          <a:xfrm>
            <a:off x="4504928" y="3185789"/>
            <a:ext cx="3182243" cy="515654"/>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العدالة في التطبيق على جميع الأفراد دون تحيز</a:t>
            </a:r>
            <a:endParaRPr lang="en-US"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F181A4D6-E377-FB41-6272-33BCE6C6450E}"/>
              </a:ext>
            </a:extLst>
          </p:cNvPr>
          <p:cNvSpPr/>
          <p:nvPr/>
        </p:nvSpPr>
        <p:spPr>
          <a:xfrm>
            <a:off x="661591" y="2662808"/>
            <a:ext cx="3512741" cy="1217513"/>
          </a:xfrm>
          <a:prstGeom prst="roundRect">
            <a:avLst>
              <a:gd name="adj" fmla="val 12226"/>
            </a:avLst>
          </a:prstGeom>
          <a:solidFill>
            <a:srgbClr val="CEE6FD"/>
          </a:solidFill>
          <a:ln/>
        </p:spPr>
        <p:txBody>
          <a:bodyPr>
            <a:spAutoFit/>
          </a:bodyPr>
          <a:lstStyle/>
          <a:p>
            <a:endParaRPr lang="en-US"/>
          </a:p>
        </p:txBody>
      </p:sp>
      <p:sp>
        <p:nvSpPr>
          <p:cNvPr id="15" name="Text 9">
            <a:extLst>
              <a:ext uri="{FF2B5EF4-FFF2-40B4-BE49-F238E27FC236}">
                <a16:creationId xmlns:a16="http://schemas.microsoft.com/office/drawing/2014/main" id="{D6782C76-F264-98F4-57FC-AD01DC8DA7B3}"/>
              </a:ext>
            </a:extLst>
          </p:cNvPr>
          <p:cNvSpPr/>
          <p:nvPr/>
        </p:nvSpPr>
        <p:spPr>
          <a:xfrm>
            <a:off x="2952654" y="2828106"/>
            <a:ext cx="1056379"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الشفافية</a:t>
            </a:r>
            <a:endParaRPr lang="en-US" sz="1800" b="1" dirty="0">
              <a:solidFill>
                <a:schemeClr val="accent2">
                  <a:lumMod val="75000"/>
                </a:schemeClr>
              </a:solidFill>
              <a:latin typeface="Alexandria" pitchFamily="2" charset="-78"/>
              <a:cs typeface="Alexandria" pitchFamily="2" charset="-78"/>
            </a:endParaRPr>
          </a:p>
        </p:txBody>
      </p:sp>
      <p:sp>
        <p:nvSpPr>
          <p:cNvPr id="16" name="Text 10">
            <a:extLst>
              <a:ext uri="{FF2B5EF4-FFF2-40B4-BE49-F238E27FC236}">
                <a16:creationId xmlns:a16="http://schemas.microsoft.com/office/drawing/2014/main" id="{7BD1B563-C757-9650-08F6-75DDBCCCC8A3}"/>
              </a:ext>
            </a:extLst>
          </p:cNvPr>
          <p:cNvSpPr/>
          <p:nvPr/>
        </p:nvSpPr>
        <p:spPr>
          <a:xfrm>
            <a:off x="1102790" y="3185789"/>
            <a:ext cx="2906244" cy="246349"/>
          </a:xfrm>
          <a:prstGeom prst="rect">
            <a:avLst/>
          </a:prstGeom>
          <a:noFill/>
          <a:ln/>
        </p:spPr>
        <p:txBody>
          <a:bodyPr wrap="none" lIns="0" tIns="0" rIns="0" bIns="0" rtlCol="0" anchor="t">
            <a:spAutoFit/>
          </a:bodyPr>
          <a:lstStyle/>
          <a:p>
            <a:pPr algn="r" rtl="1">
              <a:lnSpc>
                <a:spcPts val="2083"/>
              </a:lnSpc>
            </a:pPr>
            <a:r>
              <a:rPr lang="en-US" dirty="0">
                <a:solidFill>
                  <a:srgbClr val="1E3063"/>
                </a:solidFill>
                <a:latin typeface="Alexandria" pitchFamily="2" charset="-78"/>
                <a:ea typeface="Instrument Sans Medium" pitchFamily="34" charset="-122"/>
                <a:cs typeface="Alexandria" pitchFamily="2" charset="-78"/>
              </a:rPr>
              <a:t>الشفافية في عرض النتائج والإجراءات</a:t>
            </a:r>
            <a:endParaRPr lang="en-US" dirty="0">
              <a:latin typeface="Alexandria" pitchFamily="2" charset="-78"/>
              <a:cs typeface="Alexandria" pitchFamily="2" charset="-78"/>
            </a:endParaRPr>
          </a:p>
        </p:txBody>
      </p:sp>
      <p:sp>
        <p:nvSpPr>
          <p:cNvPr id="17" name="Shape 11">
            <a:extLst>
              <a:ext uri="{FF2B5EF4-FFF2-40B4-BE49-F238E27FC236}">
                <a16:creationId xmlns:a16="http://schemas.microsoft.com/office/drawing/2014/main" id="{FCD87351-4F26-20DF-4075-E48AE54FCC39}"/>
              </a:ext>
            </a:extLst>
          </p:cNvPr>
          <p:cNvSpPr/>
          <p:nvPr/>
        </p:nvSpPr>
        <p:spPr>
          <a:xfrm>
            <a:off x="8017769" y="4045619"/>
            <a:ext cx="3512741" cy="1217513"/>
          </a:xfrm>
          <a:prstGeom prst="roundRect">
            <a:avLst>
              <a:gd name="adj" fmla="val 12226"/>
            </a:avLst>
          </a:prstGeom>
          <a:solidFill>
            <a:srgbClr val="CEE6FD"/>
          </a:solidFill>
          <a:ln/>
        </p:spPr>
        <p:txBody>
          <a:bodyPr>
            <a:spAutoFit/>
          </a:bodyPr>
          <a:lstStyle/>
          <a:p>
            <a:endParaRPr lang="en-US"/>
          </a:p>
        </p:txBody>
      </p:sp>
      <p:sp>
        <p:nvSpPr>
          <p:cNvPr id="19" name="Text 12">
            <a:extLst>
              <a:ext uri="{FF2B5EF4-FFF2-40B4-BE49-F238E27FC236}">
                <a16:creationId xmlns:a16="http://schemas.microsoft.com/office/drawing/2014/main" id="{274DB53C-22A8-055F-37C8-47297DF86D6B}"/>
              </a:ext>
            </a:extLst>
          </p:cNvPr>
          <p:cNvSpPr/>
          <p:nvPr/>
        </p:nvSpPr>
        <p:spPr>
          <a:xfrm>
            <a:off x="9994643" y="4210918"/>
            <a:ext cx="1370568"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تحديد الأدوار</a:t>
            </a:r>
            <a:endParaRPr lang="en-US" sz="1800" b="1"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93A7C20D-0D16-D4C5-17C1-7126C6D01523}"/>
              </a:ext>
            </a:extLst>
          </p:cNvPr>
          <p:cNvSpPr/>
          <p:nvPr/>
        </p:nvSpPr>
        <p:spPr>
          <a:xfrm>
            <a:off x="8273019" y="4568602"/>
            <a:ext cx="3092192" cy="246349"/>
          </a:xfrm>
          <a:prstGeom prst="rect">
            <a:avLst/>
          </a:prstGeom>
          <a:noFill/>
          <a:ln/>
        </p:spPr>
        <p:txBody>
          <a:bodyPr wrap="none" lIns="0" tIns="0" rIns="0" bIns="0" rtlCol="0" anchor="t">
            <a:spAutoFit/>
          </a:bodyPr>
          <a:lstStyle/>
          <a:p>
            <a:pPr algn="r" rtl="1">
              <a:lnSpc>
                <a:spcPts val="2083"/>
              </a:lnSpc>
            </a:pPr>
            <a:r>
              <a:rPr lang="en-US" dirty="0">
                <a:solidFill>
                  <a:srgbClr val="1E3063"/>
                </a:solidFill>
                <a:latin typeface="Alexandria" pitchFamily="2" charset="-78"/>
                <a:ea typeface="Instrument Sans Medium" pitchFamily="34" charset="-122"/>
                <a:cs typeface="Alexandria" pitchFamily="2" charset="-78"/>
              </a:rPr>
              <a:t>تحديد الأدوار والمسؤوليات بشكل دقيق</a:t>
            </a:r>
            <a:endParaRPr lang="en-US" dirty="0">
              <a:latin typeface="Alexandria" pitchFamily="2" charset="-78"/>
              <a:cs typeface="Alexandria" pitchFamily="2" charset="-78"/>
            </a:endParaRPr>
          </a:p>
        </p:txBody>
      </p:sp>
      <p:sp>
        <p:nvSpPr>
          <p:cNvPr id="21" name="Shape 14">
            <a:extLst>
              <a:ext uri="{FF2B5EF4-FFF2-40B4-BE49-F238E27FC236}">
                <a16:creationId xmlns:a16="http://schemas.microsoft.com/office/drawing/2014/main" id="{F50952B7-2D2A-2BC2-5F50-72F750D44B05}"/>
              </a:ext>
            </a:extLst>
          </p:cNvPr>
          <p:cNvSpPr/>
          <p:nvPr/>
        </p:nvSpPr>
        <p:spPr>
          <a:xfrm>
            <a:off x="4339630" y="4045619"/>
            <a:ext cx="3512840" cy="1217513"/>
          </a:xfrm>
          <a:prstGeom prst="roundRect">
            <a:avLst>
              <a:gd name="adj" fmla="val 12226"/>
            </a:avLst>
          </a:prstGeom>
          <a:solidFill>
            <a:srgbClr val="CEE6FD"/>
          </a:solidFill>
          <a:ln/>
        </p:spPr>
        <p:txBody>
          <a:bodyPr>
            <a:spAutoFit/>
          </a:bodyPr>
          <a:lstStyle/>
          <a:p>
            <a:endParaRPr lang="en-US"/>
          </a:p>
        </p:txBody>
      </p:sp>
      <p:sp>
        <p:nvSpPr>
          <p:cNvPr id="22" name="Text 15">
            <a:extLst>
              <a:ext uri="{FF2B5EF4-FFF2-40B4-BE49-F238E27FC236}">
                <a16:creationId xmlns:a16="http://schemas.microsoft.com/office/drawing/2014/main" id="{1EDD9D23-B8DE-82A5-35EE-65EC22C1C1F6}"/>
              </a:ext>
            </a:extLst>
          </p:cNvPr>
          <p:cNvSpPr/>
          <p:nvPr/>
        </p:nvSpPr>
        <p:spPr>
          <a:xfrm>
            <a:off x="6419195" y="4210918"/>
            <a:ext cx="1267976"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الاستمرارية</a:t>
            </a:r>
            <a:endParaRPr lang="en-US" sz="1800" b="1" dirty="0">
              <a:solidFill>
                <a:schemeClr val="accent2">
                  <a:lumMod val="75000"/>
                </a:schemeClr>
              </a:solidFill>
              <a:latin typeface="Alexandria" pitchFamily="2" charset="-78"/>
              <a:cs typeface="Alexandria" pitchFamily="2" charset="-78"/>
            </a:endParaRPr>
          </a:p>
        </p:txBody>
      </p:sp>
      <p:sp>
        <p:nvSpPr>
          <p:cNvPr id="24" name="Text 16">
            <a:extLst>
              <a:ext uri="{FF2B5EF4-FFF2-40B4-BE49-F238E27FC236}">
                <a16:creationId xmlns:a16="http://schemas.microsoft.com/office/drawing/2014/main" id="{277E800E-A4C1-EC0F-7E51-273815694849}"/>
              </a:ext>
            </a:extLst>
          </p:cNvPr>
          <p:cNvSpPr/>
          <p:nvPr/>
        </p:nvSpPr>
        <p:spPr>
          <a:xfrm>
            <a:off x="4504929" y="4568602"/>
            <a:ext cx="3182243" cy="529233"/>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الاستمرارية في المتابعة وعدم الاكتفاء بالتقييم المؤقت</a:t>
            </a:r>
            <a:endParaRPr lang="en-US" dirty="0">
              <a:latin typeface="Alexandria" pitchFamily="2" charset="-78"/>
              <a:cs typeface="Alexandria" pitchFamily="2" charset="-78"/>
            </a:endParaRPr>
          </a:p>
        </p:txBody>
      </p:sp>
      <p:sp>
        <p:nvSpPr>
          <p:cNvPr id="26" name="Shape 17">
            <a:extLst>
              <a:ext uri="{FF2B5EF4-FFF2-40B4-BE49-F238E27FC236}">
                <a16:creationId xmlns:a16="http://schemas.microsoft.com/office/drawing/2014/main" id="{CCB8C3C1-E141-C87F-12E1-3064A4ECBADE}"/>
              </a:ext>
            </a:extLst>
          </p:cNvPr>
          <p:cNvSpPr/>
          <p:nvPr/>
        </p:nvSpPr>
        <p:spPr>
          <a:xfrm>
            <a:off x="661591" y="4045619"/>
            <a:ext cx="3512741" cy="1217513"/>
          </a:xfrm>
          <a:prstGeom prst="roundRect">
            <a:avLst>
              <a:gd name="adj" fmla="val 12226"/>
            </a:avLst>
          </a:prstGeom>
          <a:solidFill>
            <a:srgbClr val="CEE6FD"/>
          </a:solidFill>
          <a:ln/>
        </p:spPr>
        <p:txBody>
          <a:bodyPr>
            <a:spAutoFit/>
          </a:bodyPr>
          <a:lstStyle/>
          <a:p>
            <a:endParaRPr lang="en-US"/>
          </a:p>
        </p:txBody>
      </p:sp>
      <p:sp>
        <p:nvSpPr>
          <p:cNvPr id="27" name="Text 18">
            <a:extLst>
              <a:ext uri="{FF2B5EF4-FFF2-40B4-BE49-F238E27FC236}">
                <a16:creationId xmlns:a16="http://schemas.microsoft.com/office/drawing/2014/main" id="{9FFC656D-2741-30B7-8EE0-04EF76E9C7CC}"/>
              </a:ext>
            </a:extLst>
          </p:cNvPr>
          <p:cNvSpPr/>
          <p:nvPr/>
        </p:nvSpPr>
        <p:spPr>
          <a:xfrm>
            <a:off x="2240920" y="4210918"/>
            <a:ext cx="1768113"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البيانات الدقيقة</a:t>
            </a:r>
            <a:endParaRPr lang="en-US" sz="1800" b="1" dirty="0">
              <a:solidFill>
                <a:schemeClr val="accent2">
                  <a:lumMod val="75000"/>
                </a:schemeClr>
              </a:solidFill>
              <a:latin typeface="Alexandria" pitchFamily="2" charset="-78"/>
              <a:cs typeface="Alexandria" pitchFamily="2" charset="-78"/>
            </a:endParaRPr>
          </a:p>
        </p:txBody>
      </p:sp>
      <p:sp>
        <p:nvSpPr>
          <p:cNvPr id="28" name="Text 19">
            <a:extLst>
              <a:ext uri="{FF2B5EF4-FFF2-40B4-BE49-F238E27FC236}">
                <a16:creationId xmlns:a16="http://schemas.microsoft.com/office/drawing/2014/main" id="{4D879A04-0EE7-0A37-D1D8-DD72A31880B3}"/>
              </a:ext>
            </a:extLst>
          </p:cNvPr>
          <p:cNvSpPr/>
          <p:nvPr/>
        </p:nvSpPr>
        <p:spPr>
          <a:xfrm>
            <a:off x="732928" y="4568602"/>
            <a:ext cx="3276105" cy="515654"/>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توفير بيانات دقيقة وموثوقة لدعم الحكم على الأداء</a:t>
            </a:r>
            <a:endParaRPr lang="en-US" dirty="0">
              <a:latin typeface="Alexandria" pitchFamily="2" charset="-78"/>
              <a:cs typeface="Alexandria" pitchFamily="2" charset="-78"/>
            </a:endParaRPr>
          </a:p>
        </p:txBody>
      </p:sp>
      <p:sp>
        <p:nvSpPr>
          <p:cNvPr id="29" name="Shape 20">
            <a:extLst>
              <a:ext uri="{FF2B5EF4-FFF2-40B4-BE49-F238E27FC236}">
                <a16:creationId xmlns:a16="http://schemas.microsoft.com/office/drawing/2014/main" id="{6880F801-7B59-69D6-0F43-4D4790F35F0F}"/>
              </a:ext>
            </a:extLst>
          </p:cNvPr>
          <p:cNvSpPr/>
          <p:nvPr/>
        </p:nvSpPr>
        <p:spPr>
          <a:xfrm>
            <a:off x="661591" y="5428431"/>
            <a:ext cx="10868918" cy="952897"/>
          </a:xfrm>
          <a:prstGeom prst="roundRect">
            <a:avLst>
              <a:gd name="adj" fmla="val 15621"/>
            </a:avLst>
          </a:prstGeom>
          <a:solidFill>
            <a:srgbClr val="CEE6FD"/>
          </a:solidFill>
          <a:ln/>
        </p:spPr>
        <p:txBody>
          <a:bodyPr>
            <a:spAutoFit/>
          </a:bodyPr>
          <a:lstStyle/>
          <a:p>
            <a:endParaRPr lang="en-US"/>
          </a:p>
        </p:txBody>
      </p:sp>
      <p:sp>
        <p:nvSpPr>
          <p:cNvPr id="30" name="Text 21">
            <a:extLst>
              <a:ext uri="{FF2B5EF4-FFF2-40B4-BE49-F238E27FC236}">
                <a16:creationId xmlns:a16="http://schemas.microsoft.com/office/drawing/2014/main" id="{7831CA63-9919-9C52-B443-7491B3525BBD}"/>
              </a:ext>
            </a:extLst>
          </p:cNvPr>
          <p:cNvSpPr/>
          <p:nvPr/>
        </p:nvSpPr>
        <p:spPr>
          <a:xfrm>
            <a:off x="9816709" y="5593729"/>
            <a:ext cx="1548502"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البيئة الداعمة</a:t>
            </a:r>
            <a:endParaRPr lang="en-US" sz="1800" b="1" dirty="0">
              <a:solidFill>
                <a:schemeClr val="accent2">
                  <a:lumMod val="75000"/>
                </a:schemeClr>
              </a:solidFill>
              <a:latin typeface="Alexandria" pitchFamily="2" charset="-78"/>
              <a:cs typeface="Alexandria" pitchFamily="2" charset="-78"/>
            </a:endParaRPr>
          </a:p>
        </p:txBody>
      </p:sp>
      <p:sp>
        <p:nvSpPr>
          <p:cNvPr id="31" name="Text 22">
            <a:extLst>
              <a:ext uri="{FF2B5EF4-FFF2-40B4-BE49-F238E27FC236}">
                <a16:creationId xmlns:a16="http://schemas.microsoft.com/office/drawing/2014/main" id="{BC92B8F5-57E5-4ABB-2C7E-DB62E7D0234D}"/>
              </a:ext>
            </a:extLst>
          </p:cNvPr>
          <p:cNvSpPr/>
          <p:nvPr/>
        </p:nvSpPr>
        <p:spPr>
          <a:xfrm>
            <a:off x="7921961" y="5951413"/>
            <a:ext cx="3443250" cy="246349"/>
          </a:xfrm>
          <a:prstGeom prst="rect">
            <a:avLst/>
          </a:prstGeom>
          <a:noFill/>
          <a:ln/>
        </p:spPr>
        <p:txBody>
          <a:bodyPr wrap="non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وجود بيئة داعمة قائمة على الثقة والتعاون</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64598746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12B3A03A-F76F-6E0C-D341-7A070589EA40}"/>
              </a:ext>
            </a:extLst>
          </p:cNvPr>
          <p:cNvSpPr/>
          <p:nvPr/>
        </p:nvSpPr>
        <p:spPr>
          <a:xfrm>
            <a:off x="8566556" y="1064006"/>
            <a:ext cx="2963953" cy="573490"/>
          </a:xfrm>
          <a:prstGeom prst="rect">
            <a:avLst/>
          </a:prstGeom>
          <a:noFill/>
          <a:ln/>
        </p:spPr>
        <p:txBody>
          <a:bodyPr wrap="none" lIns="0" tIns="0" rIns="0" bIns="0" rtlCol="0" anchor="t">
            <a:spAutoFit/>
          </a:bodyPr>
          <a:lstStyle/>
          <a:p>
            <a:pPr algn="r" rtl="1">
              <a:lnSpc>
                <a:spcPct val="150000"/>
              </a:lnSpc>
            </a:pPr>
            <a:r>
              <a:rPr lang="en-US" sz="2800" b="1" dirty="0" err="1">
                <a:solidFill>
                  <a:srgbClr val="00B0F0"/>
                </a:solidFill>
                <a:latin typeface="Alexandria" pitchFamily="2" charset="-78"/>
                <a:ea typeface="Instrument Sans Semi Bold" pitchFamily="34" charset="-122"/>
                <a:cs typeface="Alexandria" pitchFamily="2" charset="-78"/>
              </a:rPr>
              <a:t>سمات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المساءلة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9E43EFE7-902B-1488-C7B0-5F0003FA24F1}"/>
              </a:ext>
            </a:extLst>
          </p:cNvPr>
          <p:cNvSpPr/>
          <p:nvPr/>
        </p:nvSpPr>
        <p:spPr>
          <a:xfrm>
            <a:off x="661492" y="1829630"/>
            <a:ext cx="1086901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تتميز المساءلة التربوية بعدة خصائص أساسية تجعلها أداة فعّالة في تحسين جودة التعليم وتطوير الأداء داخل المؤسسات التعليمية، حيث تعتمد على أسس علمية وتنظيمية واضحة تسهم في تحقيق الأهداف التربوية.</a:t>
            </a:r>
            <a:endParaRPr lang="en-US"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D85D1AB6-700C-21D1-9DC0-90AE2201E79B}"/>
              </a:ext>
            </a:extLst>
          </p:cNvPr>
          <p:cNvSpPr/>
          <p:nvPr/>
        </p:nvSpPr>
        <p:spPr>
          <a:xfrm>
            <a:off x="9826760" y="2843163"/>
            <a:ext cx="1083631"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الشمولية</a:t>
            </a:r>
            <a:endParaRPr lang="en-US" sz="1800" b="1"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36C00CB8-0399-8F42-5ACC-5D1AA04BAE67}"/>
              </a:ext>
            </a:extLst>
          </p:cNvPr>
          <p:cNvSpPr/>
          <p:nvPr/>
        </p:nvSpPr>
        <p:spPr>
          <a:xfrm>
            <a:off x="8045351" y="3200846"/>
            <a:ext cx="2865041"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الشمولية في تغطية جميع عناصر العملية التعليمية</a:t>
            </a:r>
            <a:endParaRPr lang="en-US" dirty="0">
              <a:latin typeface="Alexandria" pitchFamily="2" charset="-78"/>
              <a:cs typeface="Alexandria" pitchFamily="2" charset="-78"/>
            </a:endParaRPr>
          </a:p>
        </p:txBody>
      </p:sp>
      <p:sp>
        <p:nvSpPr>
          <p:cNvPr id="12" name="Text 4">
            <a:extLst>
              <a:ext uri="{FF2B5EF4-FFF2-40B4-BE49-F238E27FC236}">
                <a16:creationId xmlns:a16="http://schemas.microsoft.com/office/drawing/2014/main" id="{4E9D3954-DD83-7E6D-A80D-2E87DF93DE9D}"/>
              </a:ext>
            </a:extLst>
          </p:cNvPr>
          <p:cNvSpPr/>
          <p:nvPr/>
        </p:nvSpPr>
        <p:spPr>
          <a:xfrm>
            <a:off x="5912113" y="2843163"/>
            <a:ext cx="1306448"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الموضوعية</a:t>
            </a:r>
            <a:endParaRPr lang="en-US" sz="1800" b="1"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944B2592-65B3-FA5F-2FAF-AFACB9DCB733}"/>
              </a:ext>
            </a:extLst>
          </p:cNvPr>
          <p:cNvSpPr/>
          <p:nvPr/>
        </p:nvSpPr>
        <p:spPr>
          <a:xfrm>
            <a:off x="4353421" y="3200846"/>
            <a:ext cx="2865140"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الموضوعية في الحكم على الأداء بعيدًا عن التحيز</a:t>
            </a:r>
            <a:endParaRPr lang="en-US" dirty="0">
              <a:latin typeface="Alexandria" pitchFamily="2" charset="-78"/>
              <a:cs typeface="Alexandria" pitchFamily="2" charset="-78"/>
            </a:endParaRPr>
          </a:p>
        </p:txBody>
      </p:sp>
      <p:sp>
        <p:nvSpPr>
          <p:cNvPr id="15" name="Text 6">
            <a:extLst>
              <a:ext uri="{FF2B5EF4-FFF2-40B4-BE49-F238E27FC236}">
                <a16:creationId xmlns:a16="http://schemas.microsoft.com/office/drawing/2014/main" id="{0C532FFF-34DC-F811-B5C7-0FA1AD67138C}"/>
              </a:ext>
            </a:extLst>
          </p:cNvPr>
          <p:cNvSpPr/>
          <p:nvPr/>
        </p:nvSpPr>
        <p:spPr>
          <a:xfrm>
            <a:off x="2258655" y="2843163"/>
            <a:ext cx="1267976"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الاستمرارية</a:t>
            </a:r>
            <a:endParaRPr lang="en-US" sz="1800" b="1"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77420E55-CA85-630A-6F4A-8088C3340315}"/>
              </a:ext>
            </a:extLst>
          </p:cNvPr>
          <p:cNvSpPr/>
          <p:nvPr/>
        </p:nvSpPr>
        <p:spPr>
          <a:xfrm>
            <a:off x="661492" y="3200846"/>
            <a:ext cx="2865140"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الاستمرارية في المتابعة والتقييم بشكل منتظم</a:t>
            </a:r>
            <a:endParaRPr lang="en-US" dirty="0">
              <a:latin typeface="Alexandria" pitchFamily="2" charset="-78"/>
              <a:cs typeface="Alexandria" pitchFamily="2" charset="-78"/>
            </a:endParaRPr>
          </a:p>
        </p:txBody>
      </p:sp>
      <p:sp>
        <p:nvSpPr>
          <p:cNvPr id="19" name="Text 8">
            <a:extLst>
              <a:ext uri="{FF2B5EF4-FFF2-40B4-BE49-F238E27FC236}">
                <a16:creationId xmlns:a16="http://schemas.microsoft.com/office/drawing/2014/main" id="{31699729-8263-E893-3FD0-B8205469D738}"/>
              </a:ext>
            </a:extLst>
          </p:cNvPr>
          <p:cNvSpPr/>
          <p:nvPr/>
        </p:nvSpPr>
        <p:spPr>
          <a:xfrm>
            <a:off x="9275328" y="4060775"/>
            <a:ext cx="1635063"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وضوح المعايير</a:t>
            </a:r>
            <a:endParaRPr lang="en-US" sz="1800" b="1" dirty="0">
              <a:solidFill>
                <a:schemeClr val="accent2">
                  <a:lumMod val="75000"/>
                </a:schemeClr>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C75600B6-0A67-8923-C71C-D8C170B07417}"/>
              </a:ext>
            </a:extLst>
          </p:cNvPr>
          <p:cNvSpPr/>
          <p:nvPr/>
        </p:nvSpPr>
        <p:spPr>
          <a:xfrm>
            <a:off x="8045351" y="4418459"/>
            <a:ext cx="2865041"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وضوح المعايير والمؤشرات المستخدمة في المساءلة</a:t>
            </a:r>
            <a:endParaRPr lang="en-US" dirty="0">
              <a:latin typeface="Alexandria" pitchFamily="2" charset="-78"/>
              <a:cs typeface="Alexandria" pitchFamily="2" charset="-78"/>
            </a:endParaRPr>
          </a:p>
        </p:txBody>
      </p:sp>
      <p:sp>
        <p:nvSpPr>
          <p:cNvPr id="22" name="Text 10">
            <a:extLst>
              <a:ext uri="{FF2B5EF4-FFF2-40B4-BE49-F238E27FC236}">
                <a16:creationId xmlns:a16="http://schemas.microsoft.com/office/drawing/2014/main" id="{2C164810-565C-6A61-8452-FEF2370325BA}"/>
              </a:ext>
            </a:extLst>
          </p:cNvPr>
          <p:cNvSpPr/>
          <p:nvPr/>
        </p:nvSpPr>
        <p:spPr>
          <a:xfrm>
            <a:off x="4915045" y="4060775"/>
            <a:ext cx="2303516"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الاعتماد على البيانات</a:t>
            </a:r>
            <a:endParaRPr lang="en-US" sz="1800" b="1" dirty="0">
              <a:solidFill>
                <a:schemeClr val="accent2">
                  <a:lumMod val="75000"/>
                </a:schemeClr>
              </a:solidFill>
              <a:latin typeface="Alexandria" pitchFamily="2" charset="-78"/>
              <a:cs typeface="Alexandria" pitchFamily="2" charset="-78"/>
            </a:endParaRPr>
          </a:p>
        </p:txBody>
      </p:sp>
      <p:sp>
        <p:nvSpPr>
          <p:cNvPr id="24" name="Text 11">
            <a:extLst>
              <a:ext uri="{FF2B5EF4-FFF2-40B4-BE49-F238E27FC236}">
                <a16:creationId xmlns:a16="http://schemas.microsoft.com/office/drawing/2014/main" id="{25132E60-18FB-151C-9109-889E98354E6A}"/>
              </a:ext>
            </a:extLst>
          </p:cNvPr>
          <p:cNvSpPr/>
          <p:nvPr/>
        </p:nvSpPr>
        <p:spPr>
          <a:xfrm>
            <a:off x="4353421" y="4418459"/>
            <a:ext cx="2865140"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الاعتماد على بيانات وأدلة دقيقة في اتخاذ القرار</a:t>
            </a:r>
            <a:endParaRPr lang="en-US" dirty="0">
              <a:latin typeface="Alexandria" pitchFamily="2" charset="-78"/>
              <a:cs typeface="Alexandria" pitchFamily="2" charset="-78"/>
            </a:endParaRPr>
          </a:p>
        </p:txBody>
      </p:sp>
      <p:sp>
        <p:nvSpPr>
          <p:cNvPr id="27" name="Text 12">
            <a:extLst>
              <a:ext uri="{FF2B5EF4-FFF2-40B4-BE49-F238E27FC236}">
                <a16:creationId xmlns:a16="http://schemas.microsoft.com/office/drawing/2014/main" id="{6141C170-6937-55F9-CD81-A7F8B1C66B9E}"/>
              </a:ext>
            </a:extLst>
          </p:cNvPr>
          <p:cNvSpPr/>
          <p:nvPr/>
        </p:nvSpPr>
        <p:spPr>
          <a:xfrm>
            <a:off x="1912407" y="4060775"/>
            <a:ext cx="1614224"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إشراك الأطراف</a:t>
            </a:r>
            <a:endParaRPr lang="en-US" sz="1800" b="1" dirty="0">
              <a:solidFill>
                <a:schemeClr val="accent2">
                  <a:lumMod val="75000"/>
                </a:schemeClr>
              </a:solidFill>
              <a:latin typeface="Alexandria" pitchFamily="2" charset="-78"/>
              <a:cs typeface="Alexandria" pitchFamily="2" charset="-78"/>
            </a:endParaRPr>
          </a:p>
        </p:txBody>
      </p:sp>
      <p:sp>
        <p:nvSpPr>
          <p:cNvPr id="28" name="Text 13">
            <a:extLst>
              <a:ext uri="{FF2B5EF4-FFF2-40B4-BE49-F238E27FC236}">
                <a16:creationId xmlns:a16="http://schemas.microsoft.com/office/drawing/2014/main" id="{4372EFCA-7705-CE71-527B-37829E4C341B}"/>
              </a:ext>
            </a:extLst>
          </p:cNvPr>
          <p:cNvSpPr/>
          <p:nvPr/>
        </p:nvSpPr>
        <p:spPr>
          <a:xfrm>
            <a:off x="661492" y="4418459"/>
            <a:ext cx="2865140"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إشراك جميع الأطراف المعنية في عملية المساءلة</a:t>
            </a:r>
            <a:endParaRPr lang="en-US" dirty="0">
              <a:latin typeface="Alexandria" pitchFamily="2" charset="-78"/>
              <a:cs typeface="Alexandria" pitchFamily="2" charset="-78"/>
            </a:endParaRPr>
          </a:p>
        </p:txBody>
      </p:sp>
      <p:sp>
        <p:nvSpPr>
          <p:cNvPr id="30" name="Text 14">
            <a:extLst>
              <a:ext uri="{FF2B5EF4-FFF2-40B4-BE49-F238E27FC236}">
                <a16:creationId xmlns:a16="http://schemas.microsoft.com/office/drawing/2014/main" id="{C33F2DD4-DC71-B5FE-2916-F9205C218EE5}"/>
              </a:ext>
            </a:extLst>
          </p:cNvPr>
          <p:cNvSpPr/>
          <p:nvPr/>
        </p:nvSpPr>
        <p:spPr>
          <a:xfrm>
            <a:off x="2709098" y="5278388"/>
            <a:ext cx="817533"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المرونة</a:t>
            </a:r>
            <a:endParaRPr lang="en-US" sz="1800" b="1" dirty="0">
              <a:solidFill>
                <a:schemeClr val="accent2">
                  <a:lumMod val="75000"/>
                </a:schemeClr>
              </a:solidFill>
              <a:latin typeface="Alexandria" pitchFamily="2" charset="-78"/>
              <a:cs typeface="Alexandria" pitchFamily="2" charset="-78"/>
            </a:endParaRPr>
          </a:p>
        </p:txBody>
      </p:sp>
      <p:sp>
        <p:nvSpPr>
          <p:cNvPr id="31" name="Text 15">
            <a:extLst>
              <a:ext uri="{FF2B5EF4-FFF2-40B4-BE49-F238E27FC236}">
                <a16:creationId xmlns:a16="http://schemas.microsoft.com/office/drawing/2014/main" id="{B9DAB820-A16E-0FD4-71E1-A5B4913E8B63}"/>
              </a:ext>
            </a:extLst>
          </p:cNvPr>
          <p:cNvSpPr/>
          <p:nvPr/>
        </p:nvSpPr>
        <p:spPr>
          <a:xfrm>
            <a:off x="661492" y="5636071"/>
            <a:ext cx="2865140"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المرونة في التطبيق بما يتناسب مع طبيعة المؤسسة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794101176"/>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2925667-719D-9E49-2FD3-75BA5EFDB8DA}"/>
              </a:ext>
            </a:extLst>
          </p:cNvPr>
          <p:cNvSpPr/>
          <p:nvPr/>
        </p:nvSpPr>
        <p:spPr>
          <a:xfrm>
            <a:off x="3960900" y="641899"/>
            <a:ext cx="2717090" cy="426399"/>
          </a:xfrm>
          <a:prstGeom prst="rect">
            <a:avLst/>
          </a:prstGeom>
          <a:noFill/>
          <a:ln/>
        </p:spPr>
        <p:txBody>
          <a:bodyPr wrap="none" lIns="0" tIns="0" rIns="0" bIns="0" rtlCol="0" anchor="t">
            <a:spAutoFit/>
          </a:bodyPr>
          <a:lstStyle/>
          <a:p>
            <a:pPr algn="r" rtl="1">
              <a:lnSpc>
                <a:spcPts val="3542"/>
              </a:lnSpc>
            </a:pPr>
            <a:r>
              <a:rPr lang="en-US" sz="2800" b="1" dirty="0">
                <a:solidFill>
                  <a:srgbClr val="00B0F0"/>
                </a:solidFill>
                <a:latin typeface="Alexandria" pitchFamily="2" charset="-78"/>
                <a:ea typeface="Instrument Sans Semi Bold" pitchFamily="34" charset="-122"/>
                <a:cs typeface="Alexandria" pitchFamily="2" charset="-78"/>
              </a:rPr>
              <a:t>فوائد المساءلة</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AADC9F09-D5BA-EC8F-6DCB-F11EAC317757}"/>
              </a:ext>
            </a:extLst>
          </p:cNvPr>
          <p:cNvSpPr/>
          <p:nvPr/>
        </p:nvSpPr>
        <p:spPr>
          <a:xfrm>
            <a:off x="1201042" y="1551479"/>
            <a:ext cx="10302766"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تسهم المساءلة التربوية في تحسين الأداء العام للمؤسسات التعليمية، من خلال متابعة العمل وتحليل نتائجه بشكل مستمر، مما يساعد في تطوير الممارسات التعليمية وتحقيق أهداف التعلم بكفاءة أعلى.</a:t>
            </a:r>
            <a:endParaRPr lang="en-US" sz="1600"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3BC93635-A84A-CF89-E4BD-ACB88C724EA5}"/>
              </a:ext>
            </a:extLst>
          </p:cNvPr>
          <p:cNvSpPr/>
          <p:nvPr/>
        </p:nvSpPr>
        <p:spPr>
          <a:xfrm>
            <a:off x="7021566" y="3330956"/>
            <a:ext cx="4074834" cy="230832"/>
          </a:xfrm>
          <a:prstGeom prst="rect">
            <a:avLst/>
          </a:prstGeom>
          <a:noFill/>
          <a:ln/>
        </p:spPr>
        <p:txBody>
          <a:bodyPr wrap="none" lIns="0" tIns="0" rIns="0" bIns="0" rtlCol="0" anchor="t">
            <a:spAutoFit/>
          </a:bodyPr>
          <a:lstStyle/>
          <a:p>
            <a:pPr algn="r" rtl="1">
              <a:lnSpc>
                <a:spcPts val="1750"/>
              </a:lnSpc>
            </a:pPr>
            <a:r>
              <a:rPr lang="en-US" sz="1600" dirty="0">
                <a:solidFill>
                  <a:srgbClr val="1E3063"/>
                </a:solidFill>
                <a:latin typeface="Alexandria" pitchFamily="2" charset="-78"/>
                <a:ea typeface="Instrument Sans Semi Bold" pitchFamily="34" charset="-122"/>
                <a:cs typeface="Alexandria" pitchFamily="2" charset="-78"/>
              </a:rPr>
              <a:t>كشف نقاط الضعف ومعالجتها بشكل منهجي</a:t>
            </a:r>
            <a:endParaRPr lang="en-US" sz="1600"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5AC62899-1BDA-C397-9FD2-43D331563C02}"/>
              </a:ext>
            </a:extLst>
          </p:cNvPr>
          <p:cNvSpPr/>
          <p:nvPr/>
        </p:nvSpPr>
        <p:spPr>
          <a:xfrm>
            <a:off x="590655" y="3369341"/>
            <a:ext cx="4389022" cy="230832"/>
          </a:xfrm>
          <a:prstGeom prst="rect">
            <a:avLst/>
          </a:prstGeom>
          <a:noFill/>
          <a:ln/>
        </p:spPr>
        <p:txBody>
          <a:bodyPr wrap="none" lIns="0" tIns="0" rIns="0" bIns="0" rtlCol="0" anchor="t">
            <a:spAutoFit/>
          </a:bodyPr>
          <a:lstStyle/>
          <a:p>
            <a:pPr algn="r" rtl="1">
              <a:lnSpc>
                <a:spcPts val="1750"/>
              </a:lnSpc>
            </a:pPr>
            <a:r>
              <a:rPr lang="en-US" sz="1600" dirty="0">
                <a:solidFill>
                  <a:srgbClr val="1E3063"/>
                </a:solidFill>
                <a:latin typeface="Alexandria" pitchFamily="2" charset="-78"/>
                <a:ea typeface="Instrument Sans Semi Bold" pitchFamily="34" charset="-122"/>
                <a:cs typeface="Alexandria" pitchFamily="2" charset="-78"/>
              </a:rPr>
              <a:t>دعم اتخاذ القرار التربوي المبني على بيانات دقيقة</a:t>
            </a:r>
            <a:endParaRPr lang="en-US" sz="1600" dirty="0">
              <a:latin typeface="Alexandria" pitchFamily="2" charset="-78"/>
              <a:cs typeface="Alexandria" pitchFamily="2" charset="-78"/>
            </a:endParaRPr>
          </a:p>
        </p:txBody>
      </p:sp>
      <p:sp>
        <p:nvSpPr>
          <p:cNvPr id="13" name="Text 4">
            <a:extLst>
              <a:ext uri="{FF2B5EF4-FFF2-40B4-BE49-F238E27FC236}">
                <a16:creationId xmlns:a16="http://schemas.microsoft.com/office/drawing/2014/main" id="{D0AD2B02-182F-19F4-64C2-5448EF7D4F4F}"/>
              </a:ext>
            </a:extLst>
          </p:cNvPr>
          <p:cNvSpPr/>
          <p:nvPr/>
        </p:nvSpPr>
        <p:spPr>
          <a:xfrm>
            <a:off x="8557242" y="4234844"/>
            <a:ext cx="2539158" cy="230832"/>
          </a:xfrm>
          <a:prstGeom prst="rect">
            <a:avLst/>
          </a:prstGeom>
          <a:noFill/>
          <a:ln/>
        </p:spPr>
        <p:txBody>
          <a:bodyPr wrap="none" lIns="0" tIns="0" rIns="0" bIns="0" rtlCol="0" anchor="t">
            <a:spAutoFit/>
          </a:bodyPr>
          <a:lstStyle/>
          <a:p>
            <a:pPr algn="r" rtl="1">
              <a:lnSpc>
                <a:spcPts val="1750"/>
              </a:lnSpc>
            </a:pPr>
            <a:r>
              <a:rPr lang="en-US" sz="1417" dirty="0">
                <a:solidFill>
                  <a:srgbClr val="1E3063"/>
                </a:solidFill>
                <a:latin typeface="Alexandria" pitchFamily="2" charset="-78"/>
                <a:ea typeface="Instrument Sans Semi Bold" pitchFamily="34" charset="-122"/>
                <a:cs typeface="Alexandria" pitchFamily="2" charset="-78"/>
              </a:rPr>
              <a:t>تحسين جودة </a:t>
            </a:r>
            <a:r>
              <a:rPr lang="en-US" sz="1600" dirty="0">
                <a:solidFill>
                  <a:srgbClr val="1E3063"/>
                </a:solidFill>
                <a:latin typeface="Alexandria" pitchFamily="2" charset="-78"/>
                <a:ea typeface="Instrument Sans Semi Bold" pitchFamily="34" charset="-122"/>
                <a:cs typeface="Alexandria" pitchFamily="2" charset="-78"/>
              </a:rPr>
              <a:t>التعليم</a:t>
            </a:r>
            <a:r>
              <a:rPr lang="en-US" sz="1417" dirty="0">
                <a:solidFill>
                  <a:srgbClr val="1E3063"/>
                </a:solidFill>
                <a:latin typeface="Alexandria" pitchFamily="2" charset="-78"/>
                <a:ea typeface="Instrument Sans Semi Bold" pitchFamily="34" charset="-122"/>
                <a:cs typeface="Alexandria" pitchFamily="2" charset="-78"/>
              </a:rPr>
              <a:t> ومخرجاته</a:t>
            </a:r>
            <a:endParaRPr lang="en-US" sz="1417" dirty="0">
              <a:latin typeface="Alexandria" pitchFamily="2" charset="-78"/>
              <a:cs typeface="Alexandria" pitchFamily="2" charset="-78"/>
            </a:endParaRPr>
          </a:p>
        </p:txBody>
      </p:sp>
      <p:sp>
        <p:nvSpPr>
          <p:cNvPr id="15" name="Text 5">
            <a:extLst>
              <a:ext uri="{FF2B5EF4-FFF2-40B4-BE49-F238E27FC236}">
                <a16:creationId xmlns:a16="http://schemas.microsoft.com/office/drawing/2014/main" id="{C99E1151-7F90-0FDB-01C3-A1B865941EAD}"/>
              </a:ext>
            </a:extLst>
          </p:cNvPr>
          <p:cNvSpPr/>
          <p:nvPr/>
        </p:nvSpPr>
        <p:spPr>
          <a:xfrm>
            <a:off x="999420" y="4263435"/>
            <a:ext cx="3980257" cy="230832"/>
          </a:xfrm>
          <a:prstGeom prst="rect">
            <a:avLst/>
          </a:prstGeom>
          <a:noFill/>
          <a:ln/>
        </p:spPr>
        <p:txBody>
          <a:bodyPr wrap="none" lIns="0" tIns="0" rIns="0" bIns="0" rtlCol="0" anchor="t">
            <a:spAutoFit/>
          </a:bodyPr>
          <a:lstStyle/>
          <a:p>
            <a:pPr algn="r" rtl="1">
              <a:lnSpc>
                <a:spcPts val="1750"/>
              </a:lnSpc>
            </a:pPr>
            <a:r>
              <a:rPr lang="en-US" sz="1600" dirty="0">
                <a:solidFill>
                  <a:srgbClr val="1E3063"/>
                </a:solidFill>
                <a:latin typeface="Alexandria" pitchFamily="2" charset="-78"/>
                <a:ea typeface="Instrument Sans Semi Bold" pitchFamily="34" charset="-122"/>
                <a:cs typeface="Alexandria" pitchFamily="2" charset="-78"/>
              </a:rPr>
              <a:t>تعزيز الشفافية والمصداقية داخل المؤسسة</a:t>
            </a:r>
            <a:endParaRPr lang="en-US" sz="1600" dirty="0">
              <a:latin typeface="Alexandria" pitchFamily="2" charset="-78"/>
              <a:cs typeface="Alexandria" pitchFamily="2" charset="-78"/>
            </a:endParaRPr>
          </a:p>
        </p:txBody>
      </p:sp>
      <p:sp>
        <p:nvSpPr>
          <p:cNvPr id="17" name="Text 6">
            <a:extLst>
              <a:ext uri="{FF2B5EF4-FFF2-40B4-BE49-F238E27FC236}">
                <a16:creationId xmlns:a16="http://schemas.microsoft.com/office/drawing/2014/main" id="{749C1877-AEC1-360C-AAD1-F276BD843A5B}"/>
              </a:ext>
            </a:extLst>
          </p:cNvPr>
          <p:cNvSpPr/>
          <p:nvPr/>
        </p:nvSpPr>
        <p:spPr>
          <a:xfrm>
            <a:off x="7678798" y="5125237"/>
            <a:ext cx="3417602" cy="230832"/>
          </a:xfrm>
          <a:prstGeom prst="rect">
            <a:avLst/>
          </a:prstGeom>
          <a:noFill/>
          <a:ln/>
        </p:spPr>
        <p:txBody>
          <a:bodyPr wrap="none" lIns="0" tIns="0" rIns="0" bIns="0" rtlCol="0" anchor="t">
            <a:spAutoFit/>
          </a:bodyPr>
          <a:lstStyle/>
          <a:p>
            <a:pPr algn="r" rtl="1">
              <a:lnSpc>
                <a:spcPts val="1750"/>
              </a:lnSpc>
            </a:pPr>
            <a:r>
              <a:rPr lang="en-US" sz="1600" dirty="0">
                <a:solidFill>
                  <a:srgbClr val="1E3063"/>
                </a:solidFill>
                <a:latin typeface="Alexandria" pitchFamily="2" charset="-78"/>
                <a:ea typeface="Instrument Sans Semi Bold" pitchFamily="34" charset="-122"/>
                <a:cs typeface="Alexandria" pitchFamily="2" charset="-78"/>
              </a:rPr>
              <a:t>رفع مستوى المسؤولية لدى العاملين</a:t>
            </a:r>
            <a:endParaRPr lang="en-US" sz="1600" dirty="0">
              <a:latin typeface="Alexandria" pitchFamily="2" charset="-78"/>
              <a:cs typeface="Alexandria" pitchFamily="2" charset="-78"/>
            </a:endParaRPr>
          </a:p>
        </p:txBody>
      </p:sp>
      <p:sp>
        <p:nvSpPr>
          <p:cNvPr id="20" name="Text 7">
            <a:extLst>
              <a:ext uri="{FF2B5EF4-FFF2-40B4-BE49-F238E27FC236}">
                <a16:creationId xmlns:a16="http://schemas.microsoft.com/office/drawing/2014/main" id="{F5B3E8C2-DA27-F7F4-1DC0-5C54DB6BB5CE}"/>
              </a:ext>
            </a:extLst>
          </p:cNvPr>
          <p:cNvSpPr/>
          <p:nvPr/>
        </p:nvSpPr>
        <p:spPr>
          <a:xfrm>
            <a:off x="954850" y="5153841"/>
            <a:ext cx="3977051" cy="230832"/>
          </a:xfrm>
          <a:prstGeom prst="rect">
            <a:avLst/>
          </a:prstGeom>
          <a:noFill/>
          <a:ln/>
        </p:spPr>
        <p:txBody>
          <a:bodyPr wrap="none" lIns="0" tIns="0" rIns="0" bIns="0" rtlCol="0" anchor="t">
            <a:spAutoFit/>
          </a:bodyPr>
          <a:lstStyle/>
          <a:p>
            <a:pPr algn="r" rtl="1">
              <a:lnSpc>
                <a:spcPts val="1750"/>
              </a:lnSpc>
            </a:pPr>
            <a:r>
              <a:rPr lang="en-US" sz="1600" dirty="0">
                <a:solidFill>
                  <a:srgbClr val="1E3063"/>
                </a:solidFill>
                <a:latin typeface="Alexandria" pitchFamily="2" charset="-78"/>
                <a:ea typeface="Instrument Sans Semi Bold" pitchFamily="34" charset="-122"/>
                <a:cs typeface="Alexandria" pitchFamily="2" charset="-78"/>
              </a:rPr>
              <a:t>توجيه الجهود نحو تحقيق الأهداف التعليمية</a:t>
            </a:r>
            <a:endParaRPr lang="en-US" sz="1600" dirty="0">
              <a:latin typeface="Alexandria" pitchFamily="2" charset="-78"/>
              <a:cs typeface="Alexandria" pitchFamily="2" charset="-78"/>
            </a:endParaRPr>
          </a:p>
        </p:txBody>
      </p:sp>
      <p:sp>
        <p:nvSpPr>
          <p:cNvPr id="22" name="Text 8">
            <a:extLst>
              <a:ext uri="{FF2B5EF4-FFF2-40B4-BE49-F238E27FC236}">
                <a16:creationId xmlns:a16="http://schemas.microsoft.com/office/drawing/2014/main" id="{4D0BD0E8-1445-1CEE-0B81-31A382358571}"/>
              </a:ext>
            </a:extLst>
          </p:cNvPr>
          <p:cNvSpPr/>
          <p:nvPr/>
        </p:nvSpPr>
        <p:spPr>
          <a:xfrm>
            <a:off x="4195744" y="5939855"/>
            <a:ext cx="3943387" cy="230832"/>
          </a:xfrm>
          <a:prstGeom prst="rect">
            <a:avLst/>
          </a:prstGeom>
          <a:noFill/>
          <a:ln/>
        </p:spPr>
        <p:txBody>
          <a:bodyPr wrap="none" lIns="0" tIns="0" rIns="0" bIns="0" rtlCol="0" anchor="t">
            <a:spAutoFit/>
          </a:bodyPr>
          <a:lstStyle/>
          <a:p>
            <a:pPr algn="r" rtl="1">
              <a:lnSpc>
                <a:spcPts val="1750"/>
              </a:lnSpc>
            </a:pPr>
            <a:r>
              <a:rPr lang="en-US" sz="1600" dirty="0">
                <a:solidFill>
                  <a:srgbClr val="1E3063"/>
                </a:solidFill>
                <a:latin typeface="Alexandria" pitchFamily="2" charset="-78"/>
                <a:ea typeface="Instrument Sans Semi Bold" pitchFamily="34" charset="-122"/>
                <a:cs typeface="Alexandria" pitchFamily="2" charset="-78"/>
              </a:rPr>
              <a:t>دعم التحسين المستمر في الأداء المؤسسي</a:t>
            </a:r>
            <a:endParaRPr lang="en-US" sz="1600" dirty="0">
              <a:latin typeface="Alexandria" pitchFamily="2" charset="-78"/>
              <a:cs typeface="Alexandria" pitchFamily="2" charset="-78"/>
            </a:endParaRPr>
          </a:p>
        </p:txBody>
      </p:sp>
      <p:pic>
        <p:nvPicPr>
          <p:cNvPr id="24" name="Graphic 23" descr="Cursor with solid fill">
            <a:extLst>
              <a:ext uri="{FF2B5EF4-FFF2-40B4-BE49-F238E27FC236}">
                <a16:creationId xmlns:a16="http://schemas.microsoft.com/office/drawing/2014/main" id="{955B2EBF-8AE4-E036-34AB-0ECF91EB4D88}"/>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rot="18809515">
            <a:off x="11143915" y="3153368"/>
            <a:ext cx="561392" cy="561392"/>
          </a:xfrm>
          <a:prstGeom prst="rect">
            <a:avLst/>
          </a:prstGeom>
        </p:spPr>
      </p:pic>
      <p:pic>
        <p:nvPicPr>
          <p:cNvPr id="26" name="Graphic 25" descr="Cursor with solid fill">
            <a:extLst>
              <a:ext uri="{FF2B5EF4-FFF2-40B4-BE49-F238E27FC236}">
                <a16:creationId xmlns:a16="http://schemas.microsoft.com/office/drawing/2014/main" id="{6C7A6D57-2D95-E769-4FFE-AB7D41B4B871}"/>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rot="18809515">
            <a:off x="11180683" y="4049187"/>
            <a:ext cx="561392" cy="561392"/>
          </a:xfrm>
          <a:prstGeom prst="rect">
            <a:avLst/>
          </a:prstGeom>
        </p:spPr>
      </p:pic>
      <p:pic>
        <p:nvPicPr>
          <p:cNvPr id="27" name="Graphic 26" descr="Cursor with solid fill">
            <a:extLst>
              <a:ext uri="{FF2B5EF4-FFF2-40B4-BE49-F238E27FC236}">
                <a16:creationId xmlns:a16="http://schemas.microsoft.com/office/drawing/2014/main" id="{E456694E-421A-A6E5-1B36-DFA48FE9AA83}"/>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rot="18809515">
            <a:off x="11179117" y="4985291"/>
            <a:ext cx="561392" cy="561392"/>
          </a:xfrm>
          <a:prstGeom prst="rect">
            <a:avLst/>
          </a:prstGeom>
        </p:spPr>
      </p:pic>
      <p:pic>
        <p:nvPicPr>
          <p:cNvPr id="28" name="Graphic 27" descr="Cursor with solid fill">
            <a:extLst>
              <a:ext uri="{FF2B5EF4-FFF2-40B4-BE49-F238E27FC236}">
                <a16:creationId xmlns:a16="http://schemas.microsoft.com/office/drawing/2014/main" id="{50562E96-E1D9-6BB9-9486-B7141660D6B2}"/>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rot="18809515">
            <a:off x="8255263" y="5818262"/>
            <a:ext cx="561392" cy="561392"/>
          </a:xfrm>
          <a:prstGeom prst="rect">
            <a:avLst/>
          </a:prstGeom>
        </p:spPr>
      </p:pic>
      <p:pic>
        <p:nvPicPr>
          <p:cNvPr id="29" name="Graphic 28" descr="Cursor with solid fill">
            <a:extLst>
              <a:ext uri="{FF2B5EF4-FFF2-40B4-BE49-F238E27FC236}">
                <a16:creationId xmlns:a16="http://schemas.microsoft.com/office/drawing/2014/main" id="{572AC132-920F-C144-AF6A-3FDB1E537F6C}"/>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rot="18809515">
            <a:off x="5183571" y="3148304"/>
            <a:ext cx="561392" cy="561392"/>
          </a:xfrm>
          <a:prstGeom prst="rect">
            <a:avLst/>
          </a:prstGeom>
        </p:spPr>
      </p:pic>
      <p:pic>
        <p:nvPicPr>
          <p:cNvPr id="30" name="Graphic 29" descr="Cursor with solid fill">
            <a:extLst>
              <a:ext uri="{FF2B5EF4-FFF2-40B4-BE49-F238E27FC236}">
                <a16:creationId xmlns:a16="http://schemas.microsoft.com/office/drawing/2014/main" id="{CAB6183B-3ADD-D62B-4170-B583C8FC7786}"/>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rot="18809515">
            <a:off x="5215730" y="4100313"/>
            <a:ext cx="561392" cy="561392"/>
          </a:xfrm>
          <a:prstGeom prst="rect">
            <a:avLst/>
          </a:prstGeom>
        </p:spPr>
      </p:pic>
      <p:pic>
        <p:nvPicPr>
          <p:cNvPr id="31" name="Graphic 30" descr="Cursor with solid fill">
            <a:extLst>
              <a:ext uri="{FF2B5EF4-FFF2-40B4-BE49-F238E27FC236}">
                <a16:creationId xmlns:a16="http://schemas.microsoft.com/office/drawing/2014/main" id="{A351DA93-F162-5B54-2C64-FB3E57982DD8}"/>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rot="18809515">
            <a:off x="5171267" y="5018301"/>
            <a:ext cx="561392" cy="561392"/>
          </a:xfrm>
          <a:prstGeom prst="rect">
            <a:avLst/>
          </a:prstGeom>
        </p:spPr>
      </p:pic>
    </p:spTree>
    <p:extLst>
      <p:ext uri="{BB962C8B-B14F-4D97-AF65-F5344CB8AC3E}">
        <p14:creationId xmlns:p14="http://schemas.microsoft.com/office/powerpoint/2010/main" val="59172068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601E8A1-0AB4-7342-2F1C-D8070C356404}"/>
              </a:ext>
            </a:extLst>
          </p:cNvPr>
          <p:cNvSpPr/>
          <p:nvPr/>
        </p:nvSpPr>
        <p:spPr>
          <a:xfrm>
            <a:off x="7463689" y="1351783"/>
            <a:ext cx="4066819"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الآثار </a:t>
            </a:r>
            <a:r>
              <a:rPr lang="en-US" sz="2800" b="1" dirty="0" err="1">
                <a:solidFill>
                  <a:srgbClr val="00B0F0"/>
                </a:solidFill>
                <a:latin typeface="Alexandria" pitchFamily="2" charset="-78"/>
                <a:ea typeface="Instrument Sans Semi Bold" pitchFamily="34" charset="-122"/>
                <a:cs typeface="Alexandria" pitchFamily="2" charset="-78"/>
              </a:rPr>
              <a:t>السلبية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للمساءلة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1E28415D-1496-A2D3-233F-DC0DD43E2384}"/>
              </a:ext>
            </a:extLst>
          </p:cNvPr>
          <p:cNvSpPr/>
          <p:nvPr/>
        </p:nvSpPr>
        <p:spPr>
          <a:xfrm>
            <a:off x="807165" y="2009594"/>
            <a:ext cx="10763100"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رغم أهمية المساءلة في تحسين الأداء التعليمي، إلا أن تطبيقها بشكل غير متوازن قد يؤدي إلى بعض الآثار السلبية التي تؤثر على بيئة التعلم وجودة العملية التعليمية.</a:t>
            </a:r>
            <a:endParaRPr lang="en-US" sz="1600"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2CA167F5-BB99-2E50-0387-B64F81D1E2E2}"/>
              </a:ext>
            </a:extLst>
          </p:cNvPr>
          <p:cNvSpPr/>
          <p:nvPr/>
        </p:nvSpPr>
        <p:spPr>
          <a:xfrm>
            <a:off x="8017769" y="3164631"/>
            <a:ext cx="3512741" cy="1261963"/>
          </a:xfrm>
          <a:prstGeom prst="roundRect">
            <a:avLst>
              <a:gd name="adj" fmla="val 11796"/>
            </a:avLst>
          </a:prstGeom>
          <a:solidFill>
            <a:srgbClr val="FFFFFF"/>
          </a:solidFill>
          <a:ln w="22860">
            <a:solidFill>
              <a:srgbClr val="B4CCE3"/>
            </a:solidFill>
            <a:prstDash val="solid"/>
          </a:ln>
        </p:spPr>
        <p:txBody>
          <a:bodyPr>
            <a:spAutoFit/>
          </a:bodyPr>
          <a:lstStyle/>
          <a:p>
            <a:endParaRPr lang="en-US"/>
          </a:p>
        </p:txBody>
      </p:sp>
      <p:sp>
        <p:nvSpPr>
          <p:cNvPr id="9" name="Text 3">
            <a:extLst>
              <a:ext uri="{FF2B5EF4-FFF2-40B4-BE49-F238E27FC236}">
                <a16:creationId xmlns:a16="http://schemas.microsoft.com/office/drawing/2014/main" id="{B7384700-B24E-32C2-4EAC-FAD708ADF153}"/>
              </a:ext>
            </a:extLst>
          </p:cNvPr>
          <p:cNvSpPr/>
          <p:nvPr/>
        </p:nvSpPr>
        <p:spPr>
          <a:xfrm>
            <a:off x="8948069" y="3348979"/>
            <a:ext cx="2398092" cy="242182"/>
          </a:xfrm>
          <a:prstGeom prst="rect">
            <a:avLst/>
          </a:prstGeom>
          <a:noFill/>
          <a:ln/>
        </p:spPr>
        <p:txBody>
          <a:bodyPr wrap="none" lIns="0" tIns="0" rIns="0" bIns="0" rtlCol="0" anchor="t">
            <a:spAutoFit/>
          </a:bodyPr>
          <a:lstStyle/>
          <a:p>
            <a:pPr algn="r" rtl="1">
              <a:lnSpc>
                <a:spcPts val="2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 ضغط على المعلمين</a:t>
            </a:r>
            <a:endParaRPr lang="en-US" sz="1600"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991E06D7-8A12-2C01-E8B6-6968E3CE00FB}"/>
              </a:ext>
            </a:extLst>
          </p:cNvPr>
          <p:cNvSpPr/>
          <p:nvPr/>
        </p:nvSpPr>
        <p:spPr>
          <a:xfrm>
            <a:off x="8202117" y="3713014"/>
            <a:ext cx="3144044" cy="529233"/>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زيادة الضغط على المعلمين نتيجة التركيز على النتائج</a:t>
            </a:r>
            <a:endParaRPr lang="en-US"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E518C309-FC7B-9C61-3EB2-51D42AE2EA1A}"/>
              </a:ext>
            </a:extLst>
          </p:cNvPr>
          <p:cNvSpPr/>
          <p:nvPr/>
        </p:nvSpPr>
        <p:spPr>
          <a:xfrm>
            <a:off x="4339630" y="3164631"/>
            <a:ext cx="3512840" cy="1261963"/>
          </a:xfrm>
          <a:prstGeom prst="roundRect">
            <a:avLst>
              <a:gd name="adj" fmla="val 11796"/>
            </a:avLst>
          </a:prstGeom>
          <a:solidFill>
            <a:srgbClr val="FFFFFF"/>
          </a:solidFill>
          <a:ln w="22860">
            <a:solidFill>
              <a:srgbClr val="B4CCE3"/>
            </a:solidFill>
            <a:prstDash val="solid"/>
          </a:ln>
        </p:spPr>
        <p:txBody>
          <a:bodyPr>
            <a:spAutoFit/>
          </a:bodyPr>
          <a:lstStyle/>
          <a:p>
            <a:endParaRPr lang="en-US"/>
          </a:p>
        </p:txBody>
      </p:sp>
      <p:sp>
        <p:nvSpPr>
          <p:cNvPr id="12" name="Text 6">
            <a:extLst>
              <a:ext uri="{FF2B5EF4-FFF2-40B4-BE49-F238E27FC236}">
                <a16:creationId xmlns:a16="http://schemas.microsoft.com/office/drawing/2014/main" id="{EA9ACA93-5DC5-0CEA-BBE1-11CC1F6592B2}"/>
              </a:ext>
            </a:extLst>
          </p:cNvPr>
          <p:cNvSpPr/>
          <p:nvPr/>
        </p:nvSpPr>
        <p:spPr>
          <a:xfrm>
            <a:off x="4529442" y="3348979"/>
            <a:ext cx="3138680" cy="242182"/>
          </a:xfrm>
          <a:prstGeom prst="rect">
            <a:avLst/>
          </a:prstGeom>
          <a:noFill/>
          <a:ln/>
        </p:spPr>
        <p:txBody>
          <a:bodyPr wrap="none" lIns="0" tIns="0" rIns="0" bIns="0" rtlCol="0" anchor="t">
            <a:spAutoFit/>
          </a:bodyPr>
          <a:lstStyle/>
          <a:p>
            <a:pPr algn="r" rtl="1">
              <a:lnSpc>
                <a:spcPts val="2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 التركيز المفرط على الاختبارات</a:t>
            </a:r>
            <a:endParaRPr lang="en-US" sz="1600" b="1" dirty="0">
              <a:solidFill>
                <a:schemeClr val="accent2">
                  <a:lumMod val="75000"/>
                </a:schemeClr>
              </a:solidFill>
              <a:latin typeface="Alexandria" pitchFamily="2" charset="-78"/>
              <a:cs typeface="Alexandria" pitchFamily="2" charset="-78"/>
            </a:endParaRPr>
          </a:p>
        </p:txBody>
      </p:sp>
      <p:sp>
        <p:nvSpPr>
          <p:cNvPr id="13" name="Text 7">
            <a:extLst>
              <a:ext uri="{FF2B5EF4-FFF2-40B4-BE49-F238E27FC236}">
                <a16:creationId xmlns:a16="http://schemas.microsoft.com/office/drawing/2014/main" id="{7624BE08-B0CA-3ABB-8E0C-142074CF42FE}"/>
              </a:ext>
            </a:extLst>
          </p:cNvPr>
          <p:cNvSpPr/>
          <p:nvPr/>
        </p:nvSpPr>
        <p:spPr>
          <a:xfrm>
            <a:off x="4523979" y="3713014"/>
            <a:ext cx="3144143" cy="529233"/>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التركيز المفرط على الاختبارات على حساب التعلم الحقيقي</a:t>
            </a:r>
            <a:endParaRPr lang="en-US"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6B7DBEE8-7EA4-AEC1-D0CB-B46308C97E3C}"/>
              </a:ext>
            </a:extLst>
          </p:cNvPr>
          <p:cNvSpPr/>
          <p:nvPr/>
        </p:nvSpPr>
        <p:spPr>
          <a:xfrm>
            <a:off x="661591" y="3164631"/>
            <a:ext cx="3512741" cy="1261963"/>
          </a:xfrm>
          <a:prstGeom prst="roundRect">
            <a:avLst>
              <a:gd name="adj" fmla="val 11796"/>
            </a:avLst>
          </a:prstGeom>
          <a:solidFill>
            <a:srgbClr val="FFFFFF"/>
          </a:solidFill>
          <a:ln w="22860">
            <a:solidFill>
              <a:srgbClr val="B4CCE3"/>
            </a:solidFill>
            <a:prstDash val="solid"/>
          </a:ln>
        </p:spPr>
        <p:txBody>
          <a:bodyPr>
            <a:spAutoFit/>
          </a:bodyPr>
          <a:lstStyle/>
          <a:p>
            <a:endParaRPr lang="en-US"/>
          </a:p>
        </p:txBody>
      </p:sp>
      <p:sp>
        <p:nvSpPr>
          <p:cNvPr id="15" name="Text 9">
            <a:extLst>
              <a:ext uri="{FF2B5EF4-FFF2-40B4-BE49-F238E27FC236}">
                <a16:creationId xmlns:a16="http://schemas.microsoft.com/office/drawing/2014/main" id="{0AAD10D7-6B2E-D5C6-4B60-61A07E45B5A0}"/>
              </a:ext>
            </a:extLst>
          </p:cNvPr>
          <p:cNvSpPr/>
          <p:nvPr/>
        </p:nvSpPr>
        <p:spPr>
          <a:xfrm>
            <a:off x="1524564" y="3348979"/>
            <a:ext cx="2465419" cy="242182"/>
          </a:xfrm>
          <a:prstGeom prst="rect">
            <a:avLst/>
          </a:prstGeom>
          <a:noFill/>
          <a:ln/>
        </p:spPr>
        <p:txBody>
          <a:bodyPr wrap="none" lIns="0" tIns="0" rIns="0" bIns="0" rtlCol="0" anchor="t">
            <a:spAutoFit/>
          </a:bodyPr>
          <a:lstStyle/>
          <a:p>
            <a:pPr algn="r" rtl="1">
              <a:lnSpc>
                <a:spcPts val="2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 إهمال الفروق الفردية</a:t>
            </a:r>
            <a:endParaRPr lang="en-US" sz="1600" b="1" dirty="0">
              <a:solidFill>
                <a:schemeClr val="accent2">
                  <a:lumMod val="75000"/>
                </a:schemeClr>
              </a:solidFill>
              <a:latin typeface="Alexandria" pitchFamily="2" charset="-78"/>
              <a:cs typeface="Alexandria" pitchFamily="2" charset="-78"/>
            </a:endParaRPr>
          </a:p>
        </p:txBody>
      </p:sp>
      <p:sp>
        <p:nvSpPr>
          <p:cNvPr id="16" name="Text 10">
            <a:extLst>
              <a:ext uri="{FF2B5EF4-FFF2-40B4-BE49-F238E27FC236}">
                <a16:creationId xmlns:a16="http://schemas.microsoft.com/office/drawing/2014/main" id="{6A197A08-DD07-FD3A-AC97-AEAD0209EFAC}"/>
              </a:ext>
            </a:extLst>
          </p:cNvPr>
          <p:cNvSpPr/>
          <p:nvPr/>
        </p:nvSpPr>
        <p:spPr>
          <a:xfrm>
            <a:off x="1396325" y="3713013"/>
            <a:ext cx="2593659" cy="246349"/>
          </a:xfrm>
          <a:prstGeom prst="rect">
            <a:avLst/>
          </a:prstGeom>
          <a:noFill/>
          <a:ln/>
        </p:spPr>
        <p:txBody>
          <a:bodyPr wrap="non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إهمال الفروق الفردية بين الطلاب</a:t>
            </a:r>
            <a:endParaRPr lang="en-US" dirty="0">
              <a:latin typeface="Alexandria" pitchFamily="2" charset="-78"/>
              <a:cs typeface="Alexandria" pitchFamily="2" charset="-78"/>
            </a:endParaRPr>
          </a:p>
        </p:txBody>
      </p:sp>
      <p:sp>
        <p:nvSpPr>
          <p:cNvPr id="17" name="Shape 11">
            <a:extLst>
              <a:ext uri="{FF2B5EF4-FFF2-40B4-BE49-F238E27FC236}">
                <a16:creationId xmlns:a16="http://schemas.microsoft.com/office/drawing/2014/main" id="{07717DDF-1464-41D2-BA5F-64E6681E799E}"/>
              </a:ext>
            </a:extLst>
          </p:cNvPr>
          <p:cNvSpPr/>
          <p:nvPr/>
        </p:nvSpPr>
        <p:spPr>
          <a:xfrm>
            <a:off x="6178748" y="4591893"/>
            <a:ext cx="5351760" cy="997347"/>
          </a:xfrm>
          <a:prstGeom prst="roundRect">
            <a:avLst>
              <a:gd name="adj" fmla="val 14925"/>
            </a:avLst>
          </a:prstGeom>
          <a:solidFill>
            <a:srgbClr val="FFFFFF"/>
          </a:solidFill>
          <a:ln w="22860">
            <a:solidFill>
              <a:srgbClr val="B4CCE3"/>
            </a:solidFill>
            <a:prstDash val="solid"/>
          </a:ln>
        </p:spPr>
        <p:txBody>
          <a:bodyPr>
            <a:spAutoFit/>
          </a:bodyPr>
          <a:lstStyle/>
          <a:p>
            <a:endParaRPr lang="en-US"/>
          </a:p>
        </p:txBody>
      </p:sp>
      <p:sp>
        <p:nvSpPr>
          <p:cNvPr id="19" name="Text 12">
            <a:extLst>
              <a:ext uri="{FF2B5EF4-FFF2-40B4-BE49-F238E27FC236}">
                <a16:creationId xmlns:a16="http://schemas.microsoft.com/office/drawing/2014/main" id="{5ED3A8E1-C995-0798-B0FC-55808168DC3C}"/>
              </a:ext>
            </a:extLst>
          </p:cNvPr>
          <p:cNvSpPr/>
          <p:nvPr/>
        </p:nvSpPr>
        <p:spPr>
          <a:xfrm>
            <a:off x="9752776" y="4776241"/>
            <a:ext cx="1593385" cy="242182"/>
          </a:xfrm>
          <a:prstGeom prst="rect">
            <a:avLst/>
          </a:prstGeom>
          <a:noFill/>
          <a:ln/>
        </p:spPr>
        <p:txBody>
          <a:bodyPr wrap="none" lIns="0" tIns="0" rIns="0" bIns="0" rtlCol="0" anchor="t">
            <a:spAutoFit/>
          </a:bodyPr>
          <a:lstStyle/>
          <a:p>
            <a:pPr algn="r" rtl="1">
              <a:lnSpc>
                <a:spcPts val="2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 تقليل الإبداع</a:t>
            </a:r>
            <a:endParaRPr lang="en-US" sz="1600" b="1"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DA9E07F3-C24A-BE51-B941-CB08E606C675}"/>
              </a:ext>
            </a:extLst>
          </p:cNvPr>
          <p:cNvSpPr/>
          <p:nvPr/>
        </p:nvSpPr>
        <p:spPr>
          <a:xfrm>
            <a:off x="6989197" y="5140275"/>
            <a:ext cx="4356963" cy="246349"/>
          </a:xfrm>
          <a:prstGeom prst="rect">
            <a:avLst/>
          </a:prstGeom>
          <a:noFill/>
          <a:ln/>
        </p:spPr>
        <p:txBody>
          <a:bodyPr wrap="non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تقليل الإبداع في التدريس بسبب الالتزام الصارم بالمعايير</a:t>
            </a:r>
            <a:endParaRPr lang="en-US" dirty="0">
              <a:latin typeface="Alexandria" pitchFamily="2" charset="-78"/>
              <a:cs typeface="Alexandria" pitchFamily="2" charset="-78"/>
            </a:endParaRPr>
          </a:p>
        </p:txBody>
      </p:sp>
      <p:sp>
        <p:nvSpPr>
          <p:cNvPr id="21" name="Shape 14">
            <a:extLst>
              <a:ext uri="{FF2B5EF4-FFF2-40B4-BE49-F238E27FC236}">
                <a16:creationId xmlns:a16="http://schemas.microsoft.com/office/drawing/2014/main" id="{B2048893-B5AF-7617-8D98-4090ABF08979}"/>
              </a:ext>
            </a:extLst>
          </p:cNvPr>
          <p:cNvSpPr/>
          <p:nvPr/>
        </p:nvSpPr>
        <p:spPr>
          <a:xfrm>
            <a:off x="661591" y="4591893"/>
            <a:ext cx="5351859" cy="997347"/>
          </a:xfrm>
          <a:prstGeom prst="roundRect">
            <a:avLst>
              <a:gd name="adj" fmla="val 14925"/>
            </a:avLst>
          </a:prstGeom>
          <a:solidFill>
            <a:srgbClr val="FFFFFF"/>
          </a:solidFill>
          <a:ln w="22860">
            <a:solidFill>
              <a:srgbClr val="B4CCE3"/>
            </a:solidFill>
            <a:prstDash val="solid"/>
          </a:ln>
        </p:spPr>
        <p:txBody>
          <a:bodyPr>
            <a:spAutoFit/>
          </a:bodyPr>
          <a:lstStyle/>
          <a:p>
            <a:endParaRPr lang="en-US"/>
          </a:p>
        </p:txBody>
      </p:sp>
      <p:sp>
        <p:nvSpPr>
          <p:cNvPr id="22" name="Text 15">
            <a:extLst>
              <a:ext uri="{FF2B5EF4-FFF2-40B4-BE49-F238E27FC236}">
                <a16:creationId xmlns:a16="http://schemas.microsoft.com/office/drawing/2014/main" id="{317D1411-9B94-2391-BFBE-B5DDBB24CD4F}"/>
              </a:ext>
            </a:extLst>
          </p:cNvPr>
          <p:cNvSpPr/>
          <p:nvPr/>
        </p:nvSpPr>
        <p:spPr>
          <a:xfrm>
            <a:off x="4404033" y="4776241"/>
            <a:ext cx="1425069" cy="242182"/>
          </a:xfrm>
          <a:prstGeom prst="rect">
            <a:avLst/>
          </a:prstGeom>
          <a:noFill/>
          <a:ln/>
        </p:spPr>
        <p:txBody>
          <a:bodyPr wrap="none" lIns="0" tIns="0" rIns="0" bIns="0" rtlCol="0" anchor="t">
            <a:spAutoFit/>
          </a:bodyPr>
          <a:lstStyle/>
          <a:p>
            <a:pPr algn="r" rtl="1">
              <a:lnSpc>
                <a:spcPts val="2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 بيئة الخوف</a:t>
            </a:r>
            <a:endParaRPr lang="en-US" sz="1600" b="1" dirty="0">
              <a:solidFill>
                <a:schemeClr val="accent2">
                  <a:lumMod val="75000"/>
                </a:schemeClr>
              </a:solidFill>
              <a:latin typeface="Alexandria" pitchFamily="2" charset="-78"/>
              <a:cs typeface="Alexandria" pitchFamily="2" charset="-78"/>
            </a:endParaRPr>
          </a:p>
        </p:txBody>
      </p:sp>
      <p:sp>
        <p:nvSpPr>
          <p:cNvPr id="24" name="Text 16">
            <a:extLst>
              <a:ext uri="{FF2B5EF4-FFF2-40B4-BE49-F238E27FC236}">
                <a16:creationId xmlns:a16="http://schemas.microsoft.com/office/drawing/2014/main" id="{40F10BBD-8142-B226-61AD-56C38FFAAB66}"/>
              </a:ext>
            </a:extLst>
          </p:cNvPr>
          <p:cNvSpPr/>
          <p:nvPr/>
        </p:nvSpPr>
        <p:spPr>
          <a:xfrm>
            <a:off x="2297686" y="5140275"/>
            <a:ext cx="3531416" cy="246349"/>
          </a:xfrm>
          <a:prstGeom prst="rect">
            <a:avLst/>
          </a:prstGeom>
          <a:noFill/>
          <a:ln/>
        </p:spPr>
        <p:txBody>
          <a:bodyPr wrap="non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خلق بيئة عمل قائمة على الخوف بدل التحفيز</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98504209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BA71AC4E-7271-9882-E8CE-54DC4DF64A66}"/>
              </a:ext>
            </a:extLst>
          </p:cNvPr>
          <p:cNvSpPr/>
          <p:nvPr/>
        </p:nvSpPr>
        <p:spPr>
          <a:xfrm>
            <a:off x="7184769" y="1208732"/>
            <a:ext cx="4345741" cy="573490"/>
          </a:xfrm>
          <a:prstGeom prst="rect">
            <a:avLst/>
          </a:prstGeom>
          <a:noFill/>
          <a:ln/>
        </p:spPr>
        <p:txBody>
          <a:bodyPr wrap="none" lIns="0" tIns="0" rIns="0" bIns="0" rtlCol="0" anchor="t">
            <a:spAutoFit/>
          </a:bodyPr>
          <a:lstStyle/>
          <a:p>
            <a:pPr algn="r" rtl="1">
              <a:lnSpc>
                <a:spcPct val="150000"/>
              </a:lnSpc>
            </a:pPr>
            <a:r>
              <a:rPr lang="en-US" sz="2800" b="1" dirty="0">
                <a:solidFill>
                  <a:srgbClr val="00B0F0"/>
                </a:solidFill>
                <a:latin typeface="Alexandria" pitchFamily="2" charset="-78"/>
                <a:ea typeface="Instrument Sans Semi Bold" pitchFamily="34" charset="-122"/>
                <a:cs typeface="Alexandria" pitchFamily="2" charset="-78"/>
              </a:rPr>
              <a:t>دور القيادة </a:t>
            </a:r>
            <a:r>
              <a:rPr lang="en-US" sz="2800" b="1" dirty="0" err="1">
                <a:solidFill>
                  <a:srgbClr val="00B0F0"/>
                </a:solidFill>
                <a:latin typeface="Alexandria" pitchFamily="2" charset="-78"/>
                <a:ea typeface="Instrument Sans Semi Bold" pitchFamily="34" charset="-122"/>
                <a:cs typeface="Alexandria" pitchFamily="2" charset="-78"/>
              </a:rPr>
              <a:t>في</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المساءلة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C8D35BC0-7A41-3146-28C9-B4E0B956A76F}"/>
              </a:ext>
            </a:extLst>
          </p:cNvPr>
          <p:cNvSpPr/>
          <p:nvPr/>
        </p:nvSpPr>
        <p:spPr>
          <a:xfrm>
            <a:off x="899839" y="1907724"/>
            <a:ext cx="10557817"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تلعب القيادة التربوية دورًا محوريًا في نجاح تطبيق المساءلة، حيث تسهم في توجيه العمل المؤسسي نحو تحقيق الأهداف التعليمية، وتعزيز بيئة قائمة على الثقة والشفافية والتحسين المستمر.</a:t>
            </a:r>
            <a:endParaRPr lang="en-US" sz="1600"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9AF9E332-0626-B02A-A6FF-EF50297B6371}"/>
              </a:ext>
            </a:extLst>
          </p:cNvPr>
          <p:cNvSpPr/>
          <p:nvPr/>
        </p:nvSpPr>
        <p:spPr>
          <a:xfrm>
            <a:off x="8017769" y="2771428"/>
            <a:ext cx="3512741" cy="1614289"/>
          </a:xfrm>
          <a:prstGeom prst="roundRect">
            <a:avLst>
              <a:gd name="adj" fmla="val 9221"/>
            </a:avLst>
          </a:prstGeom>
          <a:solidFill>
            <a:srgbClr val="CEE6FD"/>
          </a:solidFill>
          <a:ln/>
        </p:spPr>
        <p:txBody>
          <a:bodyPr>
            <a:spAutoFit/>
          </a:bodyPr>
          <a:lstStyle/>
          <a:p>
            <a:endParaRPr lang="en-US"/>
          </a:p>
        </p:txBody>
      </p:sp>
      <p:sp>
        <p:nvSpPr>
          <p:cNvPr id="9" name="Shape 3">
            <a:extLst>
              <a:ext uri="{FF2B5EF4-FFF2-40B4-BE49-F238E27FC236}">
                <a16:creationId xmlns:a16="http://schemas.microsoft.com/office/drawing/2014/main" id="{34EDD67D-4A11-A946-EC92-8A6ECEE495F8}"/>
              </a:ext>
            </a:extLst>
          </p:cNvPr>
          <p:cNvSpPr/>
          <p:nvPr/>
        </p:nvSpPr>
        <p:spPr>
          <a:xfrm>
            <a:off x="10869117" y="2936726"/>
            <a:ext cx="496094" cy="496094"/>
          </a:xfrm>
          <a:prstGeom prst="roundRect">
            <a:avLst>
              <a:gd name="adj" fmla="val 15358451"/>
            </a:avLst>
          </a:prstGeom>
          <a:solidFill>
            <a:srgbClr val="84C1FA"/>
          </a:solidFill>
          <a:ln/>
        </p:spPr>
        <p:txBody>
          <a:bodyPr>
            <a:spAutoFit/>
          </a:bodyPr>
          <a:lstStyle/>
          <a:p>
            <a:endParaRPr lang="en-US"/>
          </a:p>
        </p:txBody>
      </p:sp>
      <p:sp>
        <p:nvSpPr>
          <p:cNvPr id="11" name="Text 4">
            <a:extLst>
              <a:ext uri="{FF2B5EF4-FFF2-40B4-BE49-F238E27FC236}">
                <a16:creationId xmlns:a16="http://schemas.microsoft.com/office/drawing/2014/main" id="{5ADB3FA1-6EB3-0770-76D5-40529FCE6A40}"/>
              </a:ext>
            </a:extLst>
          </p:cNvPr>
          <p:cNvSpPr/>
          <p:nvPr/>
        </p:nvSpPr>
        <p:spPr>
          <a:xfrm>
            <a:off x="8900503" y="3208570"/>
            <a:ext cx="1447512"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متابعة الأداء</a:t>
            </a:r>
            <a:endParaRPr lang="en-US" sz="1800"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0710F8EC-3F60-03A5-A2D2-FF2C93567711}"/>
              </a:ext>
            </a:extLst>
          </p:cNvPr>
          <p:cNvSpPr/>
          <p:nvPr/>
        </p:nvSpPr>
        <p:spPr>
          <a:xfrm>
            <a:off x="8572779" y="3815456"/>
            <a:ext cx="2792431" cy="286745"/>
          </a:xfrm>
          <a:prstGeom prst="rect">
            <a:avLst/>
          </a:prstGeom>
          <a:noFill/>
          <a:ln/>
        </p:spPr>
        <p:txBody>
          <a:bodyPr wrap="non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متابعة الأداء بشكل مستمر ومنظم</a:t>
            </a:r>
            <a:endParaRPr lang="en-US"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F8A113B9-4C28-886E-818F-460C86317672}"/>
              </a:ext>
            </a:extLst>
          </p:cNvPr>
          <p:cNvSpPr/>
          <p:nvPr/>
        </p:nvSpPr>
        <p:spPr>
          <a:xfrm>
            <a:off x="4339630" y="2771428"/>
            <a:ext cx="3512840" cy="1614289"/>
          </a:xfrm>
          <a:prstGeom prst="roundRect">
            <a:avLst>
              <a:gd name="adj" fmla="val 9221"/>
            </a:avLst>
          </a:prstGeom>
          <a:solidFill>
            <a:srgbClr val="CEE6FD"/>
          </a:solidFill>
          <a:ln/>
        </p:spPr>
        <p:txBody>
          <a:bodyPr>
            <a:spAutoFit/>
          </a:bodyPr>
          <a:lstStyle/>
          <a:p>
            <a:endParaRPr lang="en-US"/>
          </a:p>
        </p:txBody>
      </p:sp>
      <p:sp>
        <p:nvSpPr>
          <p:cNvPr id="14" name="Shape 7">
            <a:extLst>
              <a:ext uri="{FF2B5EF4-FFF2-40B4-BE49-F238E27FC236}">
                <a16:creationId xmlns:a16="http://schemas.microsoft.com/office/drawing/2014/main" id="{210CFB3E-1F43-F2B4-E026-E4863F1D8F1F}"/>
              </a:ext>
            </a:extLst>
          </p:cNvPr>
          <p:cNvSpPr/>
          <p:nvPr/>
        </p:nvSpPr>
        <p:spPr>
          <a:xfrm>
            <a:off x="7191078" y="2936726"/>
            <a:ext cx="496094" cy="496094"/>
          </a:xfrm>
          <a:prstGeom prst="roundRect">
            <a:avLst>
              <a:gd name="adj" fmla="val 15358451"/>
            </a:avLst>
          </a:prstGeom>
          <a:solidFill>
            <a:srgbClr val="84C1FA"/>
          </a:solidFill>
          <a:ln/>
        </p:spPr>
        <p:txBody>
          <a:bodyPr>
            <a:spAutoFit/>
          </a:bodyPr>
          <a:lstStyle/>
          <a:p>
            <a:endParaRPr lang="en-US"/>
          </a:p>
        </p:txBody>
      </p:sp>
      <p:sp>
        <p:nvSpPr>
          <p:cNvPr id="16" name="Text 8">
            <a:extLst>
              <a:ext uri="{FF2B5EF4-FFF2-40B4-BE49-F238E27FC236}">
                <a16:creationId xmlns:a16="http://schemas.microsoft.com/office/drawing/2014/main" id="{ED4ACF87-F6FE-0899-E5A8-C92218B92296}"/>
              </a:ext>
            </a:extLst>
          </p:cNvPr>
          <p:cNvSpPr/>
          <p:nvPr/>
        </p:nvSpPr>
        <p:spPr>
          <a:xfrm>
            <a:off x="5030766" y="3120999"/>
            <a:ext cx="1631857" cy="368691"/>
          </a:xfrm>
          <a:prstGeom prst="rect">
            <a:avLst/>
          </a:prstGeom>
          <a:noFill/>
          <a:ln/>
        </p:spPr>
        <p:txBody>
          <a:bodyPr wrap="none" lIns="0" tIns="0" rIns="0" bIns="0" rtlCol="0" anchor="t">
            <a:spAutoFit/>
          </a:bodyPr>
          <a:lstStyle/>
          <a:p>
            <a:pPr algn="ct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دعم المعلمين</a:t>
            </a:r>
            <a:endParaRPr lang="en-US" sz="1800" b="1" dirty="0">
              <a:solidFill>
                <a:schemeClr val="accent2">
                  <a:lumMod val="75000"/>
                </a:schemeClr>
              </a:solidFill>
              <a:latin typeface="Alexandria" pitchFamily="2" charset="-78"/>
              <a:cs typeface="Alexandria" pitchFamily="2" charset="-78"/>
            </a:endParaRPr>
          </a:p>
        </p:txBody>
      </p:sp>
      <p:sp>
        <p:nvSpPr>
          <p:cNvPr id="17" name="Text 9">
            <a:extLst>
              <a:ext uri="{FF2B5EF4-FFF2-40B4-BE49-F238E27FC236}">
                <a16:creationId xmlns:a16="http://schemas.microsoft.com/office/drawing/2014/main" id="{6967D196-CAD8-F171-23AF-486DFFCA3D9C}"/>
              </a:ext>
            </a:extLst>
          </p:cNvPr>
          <p:cNvSpPr/>
          <p:nvPr/>
        </p:nvSpPr>
        <p:spPr>
          <a:xfrm>
            <a:off x="4482215" y="3837382"/>
            <a:ext cx="3105016" cy="286745"/>
          </a:xfrm>
          <a:prstGeom prst="rect">
            <a:avLst/>
          </a:prstGeom>
          <a:noFill/>
          <a:ln/>
        </p:spPr>
        <p:txBody>
          <a:bodyPr wrap="non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دعم المعلمين وتوفير بيئة عمل محفزة</a:t>
            </a:r>
            <a:endParaRPr lang="en-US" dirty="0">
              <a:latin typeface="Alexandria" pitchFamily="2" charset="-78"/>
              <a:cs typeface="Alexandria" pitchFamily="2" charset="-78"/>
            </a:endParaRPr>
          </a:p>
        </p:txBody>
      </p:sp>
      <p:sp>
        <p:nvSpPr>
          <p:cNvPr id="19" name="Shape 10">
            <a:extLst>
              <a:ext uri="{FF2B5EF4-FFF2-40B4-BE49-F238E27FC236}">
                <a16:creationId xmlns:a16="http://schemas.microsoft.com/office/drawing/2014/main" id="{87622242-6DA6-C813-8587-DCBAE3770E83}"/>
              </a:ext>
            </a:extLst>
          </p:cNvPr>
          <p:cNvSpPr/>
          <p:nvPr/>
        </p:nvSpPr>
        <p:spPr>
          <a:xfrm>
            <a:off x="661591" y="2771428"/>
            <a:ext cx="3512741" cy="1614289"/>
          </a:xfrm>
          <a:prstGeom prst="roundRect">
            <a:avLst>
              <a:gd name="adj" fmla="val 9221"/>
            </a:avLst>
          </a:prstGeom>
          <a:solidFill>
            <a:srgbClr val="CEE6FD"/>
          </a:solidFill>
          <a:ln/>
        </p:spPr>
        <p:txBody>
          <a:bodyPr>
            <a:spAutoFit/>
          </a:bodyPr>
          <a:lstStyle/>
          <a:p>
            <a:endParaRPr lang="en-US"/>
          </a:p>
        </p:txBody>
      </p:sp>
      <p:sp>
        <p:nvSpPr>
          <p:cNvPr id="20" name="Shape 11">
            <a:extLst>
              <a:ext uri="{FF2B5EF4-FFF2-40B4-BE49-F238E27FC236}">
                <a16:creationId xmlns:a16="http://schemas.microsoft.com/office/drawing/2014/main" id="{DDDAC2A5-D8FA-5C96-0C05-96EDF0FBFCA7}"/>
              </a:ext>
            </a:extLst>
          </p:cNvPr>
          <p:cNvSpPr/>
          <p:nvPr/>
        </p:nvSpPr>
        <p:spPr>
          <a:xfrm>
            <a:off x="3512940" y="2936726"/>
            <a:ext cx="496094" cy="496094"/>
          </a:xfrm>
          <a:prstGeom prst="roundRect">
            <a:avLst>
              <a:gd name="adj" fmla="val 15358451"/>
            </a:avLst>
          </a:prstGeom>
          <a:solidFill>
            <a:srgbClr val="84C1FA"/>
          </a:solidFill>
          <a:ln/>
        </p:spPr>
        <p:txBody>
          <a:bodyPr>
            <a:spAutoFit/>
          </a:bodyPr>
          <a:lstStyle/>
          <a:p>
            <a:endParaRPr lang="en-US"/>
          </a:p>
        </p:txBody>
      </p:sp>
      <p:sp>
        <p:nvSpPr>
          <p:cNvPr id="22" name="Text 12">
            <a:extLst>
              <a:ext uri="{FF2B5EF4-FFF2-40B4-BE49-F238E27FC236}">
                <a16:creationId xmlns:a16="http://schemas.microsoft.com/office/drawing/2014/main" id="{DF910BA0-E996-2DE1-1105-66DBA1CFDE00}"/>
              </a:ext>
            </a:extLst>
          </p:cNvPr>
          <p:cNvSpPr/>
          <p:nvPr/>
        </p:nvSpPr>
        <p:spPr>
          <a:xfrm>
            <a:off x="617159" y="3208627"/>
            <a:ext cx="2787623"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قرارات مبنية على البيانات</a:t>
            </a:r>
            <a:endParaRPr lang="en-US" sz="1800" b="1" dirty="0">
              <a:solidFill>
                <a:schemeClr val="accent2">
                  <a:lumMod val="75000"/>
                </a:schemeClr>
              </a:solidFill>
              <a:latin typeface="Alexandria" pitchFamily="2" charset="-78"/>
              <a:cs typeface="Alexandria" pitchFamily="2" charset="-78"/>
            </a:endParaRPr>
          </a:p>
        </p:txBody>
      </p:sp>
      <p:sp>
        <p:nvSpPr>
          <p:cNvPr id="24" name="Text 13">
            <a:extLst>
              <a:ext uri="{FF2B5EF4-FFF2-40B4-BE49-F238E27FC236}">
                <a16:creationId xmlns:a16="http://schemas.microsoft.com/office/drawing/2014/main" id="{3177A648-5A8F-63EA-0F45-C4BD05323EF2}"/>
              </a:ext>
            </a:extLst>
          </p:cNvPr>
          <p:cNvSpPr/>
          <p:nvPr/>
        </p:nvSpPr>
        <p:spPr>
          <a:xfrm>
            <a:off x="972776" y="3926716"/>
            <a:ext cx="2899832" cy="286745"/>
          </a:xfrm>
          <a:prstGeom prst="rect">
            <a:avLst/>
          </a:prstGeom>
          <a:noFill/>
          <a:ln/>
        </p:spPr>
        <p:txBody>
          <a:bodyPr wrap="non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اتخاذ قرارات تربوية مبنية على البيانات</a:t>
            </a:r>
            <a:endParaRPr lang="en-US" dirty="0">
              <a:latin typeface="Alexandria" pitchFamily="2" charset="-78"/>
              <a:cs typeface="Alexandria" pitchFamily="2" charset="-78"/>
            </a:endParaRPr>
          </a:p>
        </p:txBody>
      </p:sp>
      <p:sp>
        <p:nvSpPr>
          <p:cNvPr id="26" name="Shape 14">
            <a:extLst>
              <a:ext uri="{FF2B5EF4-FFF2-40B4-BE49-F238E27FC236}">
                <a16:creationId xmlns:a16="http://schemas.microsoft.com/office/drawing/2014/main" id="{FAC7D460-001C-140B-2939-EE060D59AACE}"/>
              </a:ext>
            </a:extLst>
          </p:cNvPr>
          <p:cNvSpPr/>
          <p:nvPr/>
        </p:nvSpPr>
        <p:spPr>
          <a:xfrm>
            <a:off x="6178748" y="4551015"/>
            <a:ext cx="5351760" cy="1614289"/>
          </a:xfrm>
          <a:prstGeom prst="roundRect">
            <a:avLst>
              <a:gd name="adj" fmla="val 9221"/>
            </a:avLst>
          </a:prstGeom>
          <a:solidFill>
            <a:srgbClr val="CEE6FD"/>
          </a:solidFill>
          <a:ln/>
        </p:spPr>
        <p:txBody>
          <a:bodyPr>
            <a:spAutoFit/>
          </a:bodyPr>
          <a:lstStyle/>
          <a:p>
            <a:endParaRPr lang="en-US"/>
          </a:p>
        </p:txBody>
      </p:sp>
      <p:sp>
        <p:nvSpPr>
          <p:cNvPr id="27" name="Shape 15">
            <a:extLst>
              <a:ext uri="{FF2B5EF4-FFF2-40B4-BE49-F238E27FC236}">
                <a16:creationId xmlns:a16="http://schemas.microsoft.com/office/drawing/2014/main" id="{05E5F849-C88B-FD95-A7B5-F968F3AE6540}"/>
              </a:ext>
            </a:extLst>
          </p:cNvPr>
          <p:cNvSpPr/>
          <p:nvPr/>
        </p:nvSpPr>
        <p:spPr>
          <a:xfrm>
            <a:off x="10869117" y="4716314"/>
            <a:ext cx="496094" cy="496094"/>
          </a:xfrm>
          <a:prstGeom prst="roundRect">
            <a:avLst>
              <a:gd name="adj" fmla="val 15358451"/>
            </a:avLst>
          </a:prstGeom>
          <a:solidFill>
            <a:srgbClr val="84C1FA"/>
          </a:solidFill>
          <a:ln/>
        </p:spPr>
        <p:txBody>
          <a:bodyPr>
            <a:spAutoFit/>
          </a:bodyPr>
          <a:lstStyle/>
          <a:p>
            <a:endParaRPr lang="en-US"/>
          </a:p>
        </p:txBody>
      </p:sp>
      <p:sp>
        <p:nvSpPr>
          <p:cNvPr id="29" name="Text 16">
            <a:extLst>
              <a:ext uri="{FF2B5EF4-FFF2-40B4-BE49-F238E27FC236}">
                <a16:creationId xmlns:a16="http://schemas.microsoft.com/office/drawing/2014/main" id="{B7615BFB-476B-4149-D2B6-FD885B2E9211}"/>
              </a:ext>
            </a:extLst>
          </p:cNvPr>
          <p:cNvSpPr/>
          <p:nvPr/>
        </p:nvSpPr>
        <p:spPr>
          <a:xfrm>
            <a:off x="8792423" y="5028062"/>
            <a:ext cx="1497206" cy="368691"/>
          </a:xfrm>
          <a:prstGeom prst="rect">
            <a:avLst/>
          </a:prstGeom>
          <a:noFill/>
          <a:ln/>
        </p:spPr>
        <p:txBody>
          <a:bodyPr wrap="none" lIns="0" tIns="0" rIns="0" bIns="0" rtlCol="0" anchor="t">
            <a:spAutoFit/>
          </a:bodyPr>
          <a:lstStyle/>
          <a:p>
            <a:pPr algn="ct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توجيه الجهود</a:t>
            </a:r>
            <a:endParaRPr lang="en-US" sz="1800" b="1" dirty="0">
              <a:solidFill>
                <a:schemeClr val="accent2">
                  <a:lumMod val="75000"/>
                </a:schemeClr>
              </a:solidFill>
              <a:latin typeface="Alexandria" pitchFamily="2" charset="-78"/>
              <a:cs typeface="Alexandria" pitchFamily="2" charset="-78"/>
            </a:endParaRPr>
          </a:p>
        </p:txBody>
      </p:sp>
      <p:sp>
        <p:nvSpPr>
          <p:cNvPr id="30" name="Text 17">
            <a:extLst>
              <a:ext uri="{FF2B5EF4-FFF2-40B4-BE49-F238E27FC236}">
                <a16:creationId xmlns:a16="http://schemas.microsoft.com/office/drawing/2014/main" id="{C8EC7AB2-797F-18D7-6667-7A54DEE347C9}"/>
              </a:ext>
            </a:extLst>
          </p:cNvPr>
          <p:cNvSpPr/>
          <p:nvPr/>
        </p:nvSpPr>
        <p:spPr>
          <a:xfrm>
            <a:off x="7894709" y="5735389"/>
            <a:ext cx="3470501" cy="286745"/>
          </a:xfrm>
          <a:prstGeom prst="rect">
            <a:avLst/>
          </a:prstGeom>
          <a:noFill/>
          <a:ln/>
        </p:spPr>
        <p:txBody>
          <a:bodyPr wrap="non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توجيه الجهود نحو تحقيق الأهداف التعليمية</a:t>
            </a:r>
            <a:endParaRPr lang="en-US" dirty="0">
              <a:latin typeface="Alexandria" pitchFamily="2" charset="-78"/>
              <a:cs typeface="Alexandria" pitchFamily="2" charset="-78"/>
            </a:endParaRPr>
          </a:p>
        </p:txBody>
      </p:sp>
      <p:sp>
        <p:nvSpPr>
          <p:cNvPr id="31" name="Shape 18">
            <a:extLst>
              <a:ext uri="{FF2B5EF4-FFF2-40B4-BE49-F238E27FC236}">
                <a16:creationId xmlns:a16="http://schemas.microsoft.com/office/drawing/2014/main" id="{5A7FAE33-7DD2-3601-EFFE-8390EAB5559B}"/>
              </a:ext>
            </a:extLst>
          </p:cNvPr>
          <p:cNvSpPr/>
          <p:nvPr/>
        </p:nvSpPr>
        <p:spPr>
          <a:xfrm>
            <a:off x="661591" y="4551015"/>
            <a:ext cx="5351859" cy="1614289"/>
          </a:xfrm>
          <a:prstGeom prst="roundRect">
            <a:avLst>
              <a:gd name="adj" fmla="val 9221"/>
            </a:avLst>
          </a:prstGeom>
          <a:solidFill>
            <a:srgbClr val="CEE6FD"/>
          </a:solidFill>
          <a:ln/>
        </p:spPr>
        <p:txBody>
          <a:bodyPr>
            <a:spAutoFit/>
          </a:bodyPr>
          <a:lstStyle/>
          <a:p>
            <a:endParaRPr lang="en-US"/>
          </a:p>
        </p:txBody>
      </p:sp>
      <p:sp>
        <p:nvSpPr>
          <p:cNvPr id="32" name="Shape 19">
            <a:extLst>
              <a:ext uri="{FF2B5EF4-FFF2-40B4-BE49-F238E27FC236}">
                <a16:creationId xmlns:a16="http://schemas.microsoft.com/office/drawing/2014/main" id="{42EC6B9F-B630-9583-6E99-5C8E1E85ED49}"/>
              </a:ext>
            </a:extLst>
          </p:cNvPr>
          <p:cNvSpPr/>
          <p:nvPr/>
        </p:nvSpPr>
        <p:spPr>
          <a:xfrm>
            <a:off x="5352058" y="4716314"/>
            <a:ext cx="496094" cy="496094"/>
          </a:xfrm>
          <a:prstGeom prst="roundRect">
            <a:avLst>
              <a:gd name="adj" fmla="val 15358451"/>
            </a:avLst>
          </a:prstGeom>
          <a:solidFill>
            <a:srgbClr val="84C1FA"/>
          </a:solidFill>
          <a:ln/>
        </p:spPr>
        <p:txBody>
          <a:bodyPr>
            <a:spAutoFit/>
          </a:bodyPr>
          <a:lstStyle/>
          <a:p>
            <a:endParaRPr lang="en-US"/>
          </a:p>
        </p:txBody>
      </p:sp>
      <p:sp>
        <p:nvSpPr>
          <p:cNvPr id="34" name="Text 20">
            <a:extLst>
              <a:ext uri="{FF2B5EF4-FFF2-40B4-BE49-F238E27FC236}">
                <a16:creationId xmlns:a16="http://schemas.microsoft.com/office/drawing/2014/main" id="{A3690720-AA3D-226F-2665-0CFD07DE233B}"/>
              </a:ext>
            </a:extLst>
          </p:cNvPr>
          <p:cNvSpPr/>
          <p:nvPr/>
        </p:nvSpPr>
        <p:spPr>
          <a:xfrm>
            <a:off x="2860857" y="5005735"/>
            <a:ext cx="1928413"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ثقافة المسؤولية</a:t>
            </a:r>
            <a:endParaRPr lang="en-US" sz="1800" b="1" dirty="0">
              <a:solidFill>
                <a:schemeClr val="accent2">
                  <a:lumMod val="75000"/>
                </a:schemeClr>
              </a:solidFill>
              <a:latin typeface="Alexandria" pitchFamily="2" charset="-78"/>
              <a:cs typeface="Alexandria" pitchFamily="2" charset="-78"/>
            </a:endParaRPr>
          </a:p>
        </p:txBody>
      </p:sp>
      <p:sp>
        <p:nvSpPr>
          <p:cNvPr id="35" name="Text 21">
            <a:extLst>
              <a:ext uri="{FF2B5EF4-FFF2-40B4-BE49-F238E27FC236}">
                <a16:creationId xmlns:a16="http://schemas.microsoft.com/office/drawing/2014/main" id="{D81D9BFD-F99F-58EB-15F1-4805163B3F78}"/>
              </a:ext>
            </a:extLst>
          </p:cNvPr>
          <p:cNvSpPr/>
          <p:nvPr/>
        </p:nvSpPr>
        <p:spPr>
          <a:xfrm>
            <a:off x="2292592" y="5667128"/>
            <a:ext cx="3064942"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تعزيز ثقافة المسؤولية داخل المؤسسة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810026426"/>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60967" y="1105668"/>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E25E767D-32C1-1ADC-B644-9B3C0C01B616}"/>
              </a:ext>
            </a:extLst>
          </p:cNvPr>
          <p:cNvSpPr/>
          <p:nvPr/>
        </p:nvSpPr>
        <p:spPr>
          <a:xfrm>
            <a:off x="6459905" y="1533339"/>
            <a:ext cx="5089535" cy="460767"/>
          </a:xfrm>
          <a:prstGeom prst="rect">
            <a:avLst/>
          </a:prstGeom>
          <a:noFill/>
          <a:ln/>
        </p:spPr>
        <p:txBody>
          <a:bodyPr wrap="none" lIns="0" tIns="0" rIns="0" bIns="0" rtlCol="0" anchor="t">
            <a:spAutoFit/>
          </a:bodyPr>
          <a:lstStyle/>
          <a:p>
            <a:pPr algn="r" rtl="1">
              <a:lnSpc>
                <a:spcPts val="4042"/>
              </a:lnSpc>
            </a:pPr>
            <a:r>
              <a:rPr lang="en-US" sz="2400" b="1" dirty="0">
                <a:solidFill>
                  <a:srgbClr val="00B0F0"/>
                </a:solidFill>
                <a:latin typeface="Alexandria" pitchFamily="2" charset="-78"/>
                <a:ea typeface="Instrument Sans Semi Bold" pitchFamily="34" charset="-122"/>
                <a:cs typeface="Alexandria" pitchFamily="2" charset="-78"/>
              </a:rPr>
              <a:t>ممارسات قيادية </a:t>
            </a:r>
            <a:r>
              <a:rPr lang="en-US" sz="2400" b="1" dirty="0" err="1">
                <a:solidFill>
                  <a:srgbClr val="00B0F0"/>
                </a:solidFill>
                <a:latin typeface="Alexandria" pitchFamily="2" charset="-78"/>
                <a:ea typeface="Instrument Sans Semi Bold" pitchFamily="34" charset="-122"/>
                <a:cs typeface="Alexandria" pitchFamily="2" charset="-78"/>
              </a:rPr>
              <a:t>داعمة</a:t>
            </a:r>
            <a:r>
              <a:rPr lang="en-US" sz="2400" b="1" dirty="0">
                <a:solidFill>
                  <a:srgbClr val="00B0F0"/>
                </a:solidFill>
                <a:latin typeface="Alexandria" pitchFamily="2" charset="-78"/>
                <a:ea typeface="Instrument Sans Semi Bold" pitchFamily="34" charset="-122"/>
                <a:cs typeface="Alexandria" pitchFamily="2" charset="-78"/>
              </a:rPr>
              <a:t> </a:t>
            </a:r>
            <a:r>
              <a:rPr lang="en-US" sz="2400" b="1" dirty="0" err="1">
                <a:solidFill>
                  <a:srgbClr val="00B0F0"/>
                </a:solidFill>
                <a:latin typeface="Alexandria" pitchFamily="2" charset="-78"/>
                <a:ea typeface="Instrument Sans Semi Bold" pitchFamily="34" charset="-122"/>
                <a:cs typeface="Alexandria" pitchFamily="2" charset="-78"/>
              </a:rPr>
              <a:t>للمساءلة</a:t>
            </a:r>
            <a:r>
              <a:rPr lang="ar-SA" sz="2400" b="1" dirty="0">
                <a:solidFill>
                  <a:srgbClr val="00B0F0"/>
                </a:solidFill>
                <a:latin typeface="Alexandria" pitchFamily="2" charset="-78"/>
                <a:ea typeface="Instrument Sans Semi Bold" pitchFamily="34" charset="-122"/>
                <a:cs typeface="Alexandria" pitchFamily="2" charset="-78"/>
              </a:rPr>
              <a:t>:</a:t>
            </a:r>
            <a:endParaRPr lang="en-US"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3B31F4A5-09E0-6A21-D252-CBEAD30994FD}"/>
              </a:ext>
            </a:extLst>
          </p:cNvPr>
          <p:cNvSpPr/>
          <p:nvPr/>
        </p:nvSpPr>
        <p:spPr>
          <a:xfrm>
            <a:off x="1108439" y="2190857"/>
            <a:ext cx="10256771"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تسهم الممارسات القيادية الفعالة في تعزيز ثقافة المساءلة داخل المؤسسات التعليمية، من خلال توجيه الأداء وتحفيز العاملين نحو تحقيق الأهداف بجودة عالية.</a:t>
            </a:r>
            <a:endParaRPr lang="en-US" sz="1600" dirty="0">
              <a:latin typeface="Alexandria" pitchFamily="2" charset="-78"/>
              <a:cs typeface="Alexandria" pitchFamily="2" charset="-78"/>
            </a:endParaRPr>
          </a:p>
        </p:txBody>
      </p:sp>
      <p:grpSp>
        <p:nvGrpSpPr>
          <p:cNvPr id="38" name="Image 0" descr="preencoded.png">
            <a:extLst>
              <a:ext uri="{FF2B5EF4-FFF2-40B4-BE49-F238E27FC236}">
                <a16:creationId xmlns:a16="http://schemas.microsoft.com/office/drawing/2014/main" id="{878E1594-DD0A-067D-7456-05ACA4A2B07B}"/>
              </a:ext>
            </a:extLst>
          </p:cNvPr>
          <p:cNvGrpSpPr/>
          <p:nvPr/>
        </p:nvGrpSpPr>
        <p:grpSpPr>
          <a:xfrm>
            <a:off x="11083561" y="2906893"/>
            <a:ext cx="471906" cy="496355"/>
            <a:chOff x="11411026" y="3251436"/>
            <a:chExt cx="144441" cy="151812"/>
          </a:xfrm>
          <a:solidFill>
            <a:schemeClr val="accent2"/>
          </a:solidFill>
        </p:grpSpPr>
        <p:sp>
          <p:nvSpPr>
            <p:cNvPr id="39" name="Freeform: Shape 38">
              <a:extLst>
                <a:ext uri="{FF2B5EF4-FFF2-40B4-BE49-F238E27FC236}">
                  <a16:creationId xmlns:a16="http://schemas.microsoft.com/office/drawing/2014/main" id="{9534F7E4-342D-E7BA-AA8F-A468CA79497B}"/>
                </a:ext>
              </a:extLst>
            </p:cNvPr>
            <p:cNvSpPr/>
            <p:nvPr/>
          </p:nvSpPr>
          <p:spPr>
            <a:xfrm>
              <a:off x="11461015" y="3360261"/>
              <a:ext cx="94452" cy="24936"/>
            </a:xfrm>
            <a:custGeom>
              <a:avLst/>
              <a:gdLst>
                <a:gd name="connsiteX0" fmla="*/ 0 w 94452"/>
                <a:gd name="connsiteY0" fmla="*/ 7 h 24936"/>
                <a:gd name="connsiteX1" fmla="*/ 11660 w 94452"/>
                <a:gd name="connsiteY1" fmla="*/ 2424 h 24936"/>
                <a:gd name="connsiteX2" fmla="*/ 27045 w 94452"/>
                <a:gd name="connsiteY2" fmla="*/ 3081 h 24936"/>
                <a:gd name="connsiteX3" fmla="*/ 43991 w 94452"/>
                <a:gd name="connsiteY3" fmla="*/ 121 h 24936"/>
                <a:gd name="connsiteX4" fmla="*/ 52419 w 94452"/>
                <a:gd name="connsiteY4" fmla="*/ 481 h 24936"/>
                <a:gd name="connsiteX5" fmla="*/ 67674 w 94452"/>
                <a:gd name="connsiteY5" fmla="*/ 3409 h 24936"/>
                <a:gd name="connsiteX6" fmla="*/ 83979 w 94452"/>
                <a:gd name="connsiteY6" fmla="*/ 9930 h 24936"/>
                <a:gd name="connsiteX7" fmla="*/ 92409 w 94452"/>
                <a:gd name="connsiteY7" fmla="*/ 18012 h 24936"/>
                <a:gd name="connsiteX8" fmla="*/ 94381 w 94452"/>
                <a:gd name="connsiteY8" fmla="*/ 23476 h 24936"/>
                <a:gd name="connsiteX9" fmla="*/ 94452 w 94452"/>
                <a:gd name="connsiteY9" fmla="*/ 24937 h 24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4452" h="24936">
                  <a:moveTo>
                    <a:pt x="0" y="7"/>
                  </a:moveTo>
                  <a:cubicBezTo>
                    <a:pt x="2324" y="401"/>
                    <a:pt x="7982" y="1790"/>
                    <a:pt x="11660" y="2424"/>
                  </a:cubicBezTo>
                  <a:cubicBezTo>
                    <a:pt x="16881" y="3001"/>
                    <a:pt x="22553" y="3217"/>
                    <a:pt x="27045" y="3081"/>
                  </a:cubicBezTo>
                  <a:cubicBezTo>
                    <a:pt x="31575" y="2654"/>
                    <a:pt x="35503" y="1972"/>
                    <a:pt x="43991" y="121"/>
                  </a:cubicBezTo>
                  <a:cubicBezTo>
                    <a:pt x="45633" y="-85"/>
                    <a:pt x="47397" y="-66"/>
                    <a:pt x="52419" y="481"/>
                  </a:cubicBezTo>
                  <a:cubicBezTo>
                    <a:pt x="58018" y="1338"/>
                    <a:pt x="63195" y="2347"/>
                    <a:pt x="67674" y="3409"/>
                  </a:cubicBezTo>
                  <a:cubicBezTo>
                    <a:pt x="73824" y="5248"/>
                    <a:pt x="79133" y="7381"/>
                    <a:pt x="83979" y="9930"/>
                  </a:cubicBezTo>
                  <a:cubicBezTo>
                    <a:pt x="87498" y="12420"/>
                    <a:pt x="90164" y="14949"/>
                    <a:pt x="92409" y="18012"/>
                  </a:cubicBezTo>
                  <a:cubicBezTo>
                    <a:pt x="93269" y="19683"/>
                    <a:pt x="93959" y="21549"/>
                    <a:pt x="94381" y="23476"/>
                  </a:cubicBezTo>
                  <a:lnTo>
                    <a:pt x="94452" y="24937"/>
                  </a:lnTo>
                </a:path>
              </a:pathLst>
            </a:custGeom>
            <a:grpFill/>
            <a:ln w="10163" cap="rnd">
              <a:solidFill>
                <a:srgbClr val="1E3063"/>
              </a:solidFill>
              <a:prstDash val="solid"/>
              <a:round/>
            </a:ln>
          </p:spPr>
          <p:txBody>
            <a:bodyPr rtlCol="0" anchor="ctr"/>
            <a:lstStyle/>
            <a:p>
              <a:endParaRPr lang="en-US"/>
            </a:p>
          </p:txBody>
        </p:sp>
        <p:sp>
          <p:nvSpPr>
            <p:cNvPr id="40" name="Freeform: Shape 39">
              <a:extLst>
                <a:ext uri="{FF2B5EF4-FFF2-40B4-BE49-F238E27FC236}">
                  <a16:creationId xmlns:a16="http://schemas.microsoft.com/office/drawing/2014/main" id="{ECB09046-7D2A-951A-7072-7BC7F0BB2EF3}"/>
                </a:ext>
              </a:extLst>
            </p:cNvPr>
            <p:cNvSpPr/>
            <p:nvPr/>
          </p:nvSpPr>
          <p:spPr>
            <a:xfrm>
              <a:off x="11414333" y="3272532"/>
              <a:ext cx="43901" cy="18441"/>
            </a:xfrm>
            <a:custGeom>
              <a:avLst/>
              <a:gdLst>
                <a:gd name="connsiteX0" fmla="*/ 43901 w 43901"/>
                <a:gd name="connsiteY0" fmla="*/ 18441 h 18441"/>
                <a:gd name="connsiteX1" fmla="*/ 26993 w 43901"/>
                <a:gd name="connsiteY1" fmla="*/ 13701 h 18441"/>
                <a:gd name="connsiteX2" fmla="*/ 10140 w 43901"/>
                <a:gd name="connsiteY2" fmla="*/ 6171 h 18441"/>
                <a:gd name="connsiteX3" fmla="*/ 0 w 43901"/>
                <a:gd name="connsiteY3" fmla="*/ 0 h 18441"/>
              </a:gdLst>
              <a:ahLst/>
              <a:cxnLst>
                <a:cxn ang="0">
                  <a:pos x="connsiteX0" y="connsiteY0"/>
                </a:cxn>
                <a:cxn ang="0">
                  <a:pos x="connsiteX1" y="connsiteY1"/>
                </a:cxn>
                <a:cxn ang="0">
                  <a:pos x="connsiteX2" y="connsiteY2"/>
                </a:cxn>
                <a:cxn ang="0">
                  <a:pos x="connsiteX3" y="connsiteY3"/>
                </a:cxn>
              </a:cxnLst>
              <a:rect l="l" t="t" r="r" b="b"/>
              <a:pathLst>
                <a:path w="43901" h="18441">
                  <a:moveTo>
                    <a:pt x="43901" y="18441"/>
                  </a:moveTo>
                  <a:cubicBezTo>
                    <a:pt x="38405" y="17174"/>
                    <a:pt x="31905" y="15355"/>
                    <a:pt x="26993" y="13701"/>
                  </a:cubicBezTo>
                  <a:cubicBezTo>
                    <a:pt x="20443" y="11148"/>
                    <a:pt x="15067" y="8707"/>
                    <a:pt x="10140" y="6171"/>
                  </a:cubicBezTo>
                  <a:cubicBezTo>
                    <a:pt x="6838" y="4266"/>
                    <a:pt x="3458" y="2209"/>
                    <a:pt x="0" y="0"/>
                  </a:cubicBezTo>
                </a:path>
              </a:pathLst>
            </a:custGeom>
            <a:grpFill/>
            <a:ln w="10163" cap="rnd">
              <a:solidFill>
                <a:srgbClr val="1E3063"/>
              </a:solidFill>
              <a:prstDash val="solid"/>
              <a:round/>
            </a:ln>
          </p:spPr>
          <p:txBody>
            <a:bodyPr rtlCol="0" anchor="ctr"/>
            <a:lstStyle/>
            <a:p>
              <a:endParaRPr lang="en-US"/>
            </a:p>
          </p:txBody>
        </p:sp>
        <p:sp>
          <p:nvSpPr>
            <p:cNvPr id="41" name="Freeform: Shape 40">
              <a:extLst>
                <a:ext uri="{FF2B5EF4-FFF2-40B4-BE49-F238E27FC236}">
                  <a16:creationId xmlns:a16="http://schemas.microsoft.com/office/drawing/2014/main" id="{F113C16E-5FB9-8789-8C4A-E0FE3E9AFC0F}"/>
                </a:ext>
              </a:extLst>
            </p:cNvPr>
            <p:cNvSpPr/>
            <p:nvPr/>
          </p:nvSpPr>
          <p:spPr>
            <a:xfrm>
              <a:off x="11499842" y="3253566"/>
              <a:ext cx="15098" cy="37989"/>
            </a:xfrm>
            <a:custGeom>
              <a:avLst/>
              <a:gdLst>
                <a:gd name="connsiteX0" fmla="*/ 34 w 15098"/>
                <a:gd name="connsiteY0" fmla="*/ 0 h 37989"/>
                <a:gd name="connsiteX1" fmla="*/ 11501 w 15098"/>
                <a:gd name="connsiteY1" fmla="*/ 9292 h 37989"/>
                <a:gd name="connsiteX2" fmla="*/ 14976 w 15098"/>
                <a:gd name="connsiteY2" fmla="*/ 16365 h 37989"/>
                <a:gd name="connsiteX3" fmla="*/ 14240 w 15098"/>
                <a:gd name="connsiteY3" fmla="*/ 24434 h 37989"/>
                <a:gd name="connsiteX4" fmla="*/ 9859 w 15098"/>
                <a:gd name="connsiteY4" fmla="*/ 30859 h 37989"/>
                <a:gd name="connsiteX5" fmla="*/ 0 w 15098"/>
                <a:gd name="connsiteY5" fmla="*/ 37990 h 37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098" h="37989">
                  <a:moveTo>
                    <a:pt x="34" y="0"/>
                  </a:moveTo>
                  <a:cubicBezTo>
                    <a:pt x="7956" y="5745"/>
                    <a:pt x="9923" y="7517"/>
                    <a:pt x="11501" y="9292"/>
                  </a:cubicBezTo>
                  <a:cubicBezTo>
                    <a:pt x="13207" y="11795"/>
                    <a:pt x="14280" y="14050"/>
                    <a:pt x="14976" y="16365"/>
                  </a:cubicBezTo>
                  <a:cubicBezTo>
                    <a:pt x="15279" y="19299"/>
                    <a:pt x="15015" y="21893"/>
                    <a:pt x="14240" y="24434"/>
                  </a:cubicBezTo>
                  <a:cubicBezTo>
                    <a:pt x="13150" y="26687"/>
                    <a:pt x="11635" y="28881"/>
                    <a:pt x="9859" y="30859"/>
                  </a:cubicBezTo>
                  <a:cubicBezTo>
                    <a:pt x="8752" y="31827"/>
                    <a:pt x="5466" y="34204"/>
                    <a:pt x="0" y="37990"/>
                  </a:cubicBezTo>
                </a:path>
              </a:pathLst>
            </a:custGeom>
            <a:grpFill/>
            <a:ln w="10163" cap="rnd">
              <a:solidFill>
                <a:srgbClr val="1E3063"/>
              </a:solidFill>
              <a:prstDash val="solid"/>
              <a:round/>
            </a:ln>
          </p:spPr>
          <p:txBody>
            <a:bodyPr rtlCol="0" anchor="ctr"/>
            <a:lstStyle/>
            <a:p>
              <a:endParaRPr lang="en-US"/>
            </a:p>
          </p:txBody>
        </p:sp>
        <p:sp>
          <p:nvSpPr>
            <p:cNvPr id="42" name="Freeform: Shape 41">
              <a:extLst>
                <a:ext uri="{FF2B5EF4-FFF2-40B4-BE49-F238E27FC236}">
                  <a16:creationId xmlns:a16="http://schemas.microsoft.com/office/drawing/2014/main" id="{FAFBF1E1-351B-A614-A8AB-F565BB47AC57}"/>
                </a:ext>
              </a:extLst>
            </p:cNvPr>
            <p:cNvSpPr/>
            <p:nvPr/>
          </p:nvSpPr>
          <p:spPr>
            <a:xfrm>
              <a:off x="11451302" y="3253487"/>
              <a:ext cx="18451" cy="38735"/>
            </a:xfrm>
            <a:custGeom>
              <a:avLst/>
              <a:gdLst>
                <a:gd name="connsiteX0" fmla="*/ 18452 w 18451"/>
                <a:gd name="connsiteY0" fmla="*/ 38736 h 38735"/>
                <a:gd name="connsiteX1" fmla="*/ 4961 w 18451"/>
                <a:gd name="connsiteY1" fmla="*/ 30700 h 38735"/>
                <a:gd name="connsiteX2" fmla="*/ 390 w 18451"/>
                <a:gd name="connsiteY2" fmla="*/ 23286 h 38735"/>
                <a:gd name="connsiteX3" fmla="*/ 479 w 18451"/>
                <a:gd name="connsiteY3" fmla="*/ 14994 h 38735"/>
                <a:gd name="connsiteX4" fmla="*/ 4697 w 18451"/>
                <a:gd name="connsiteY4" fmla="*/ 8044 h 38735"/>
                <a:gd name="connsiteX5" fmla="*/ 15393 w 18451"/>
                <a:gd name="connsiteY5" fmla="*/ 0 h 38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451" h="38735">
                  <a:moveTo>
                    <a:pt x="18452" y="38736"/>
                  </a:moveTo>
                  <a:cubicBezTo>
                    <a:pt x="8670" y="33630"/>
                    <a:pt x="6834" y="32329"/>
                    <a:pt x="4961" y="30700"/>
                  </a:cubicBezTo>
                  <a:cubicBezTo>
                    <a:pt x="2766" y="28119"/>
                    <a:pt x="1360" y="25736"/>
                    <a:pt x="390" y="23286"/>
                  </a:cubicBezTo>
                  <a:cubicBezTo>
                    <a:pt x="-152" y="20494"/>
                    <a:pt x="-135" y="17905"/>
                    <a:pt x="479" y="14994"/>
                  </a:cubicBezTo>
                  <a:cubicBezTo>
                    <a:pt x="1768" y="12054"/>
                    <a:pt x="3336" y="9638"/>
                    <a:pt x="4697" y="8044"/>
                  </a:cubicBezTo>
                  <a:cubicBezTo>
                    <a:pt x="6169" y="6664"/>
                    <a:pt x="9734" y="3983"/>
                    <a:pt x="15393" y="0"/>
                  </a:cubicBezTo>
                </a:path>
              </a:pathLst>
            </a:custGeom>
            <a:grpFill/>
            <a:ln w="10163" cap="rnd">
              <a:solidFill>
                <a:srgbClr val="1E3063"/>
              </a:solidFill>
              <a:prstDash val="solid"/>
              <a:round/>
            </a:ln>
          </p:spPr>
          <p:txBody>
            <a:bodyPr rtlCol="0" anchor="ctr"/>
            <a:lstStyle/>
            <a:p>
              <a:endParaRPr lang="en-US"/>
            </a:p>
          </p:txBody>
        </p:sp>
        <p:sp>
          <p:nvSpPr>
            <p:cNvPr id="43" name="Freeform: Shape 42">
              <a:extLst>
                <a:ext uri="{FF2B5EF4-FFF2-40B4-BE49-F238E27FC236}">
                  <a16:creationId xmlns:a16="http://schemas.microsoft.com/office/drawing/2014/main" id="{FBE9DAC1-B2AA-6EAC-4638-6B891D282D43}"/>
                </a:ext>
              </a:extLst>
            </p:cNvPr>
            <p:cNvSpPr/>
            <p:nvPr/>
          </p:nvSpPr>
          <p:spPr>
            <a:xfrm>
              <a:off x="11411188" y="3360239"/>
              <a:ext cx="49204" cy="23313"/>
            </a:xfrm>
            <a:custGeom>
              <a:avLst/>
              <a:gdLst>
                <a:gd name="connsiteX0" fmla="*/ 0 w 49204"/>
                <a:gd name="connsiteY0" fmla="*/ 23314 h 23313"/>
                <a:gd name="connsiteX1" fmla="*/ 2698 w 49204"/>
                <a:gd name="connsiteY1" fmla="*/ 16809 h 23313"/>
                <a:gd name="connsiteX2" fmla="*/ 8769 w 49204"/>
                <a:gd name="connsiteY2" fmla="*/ 10955 h 23313"/>
                <a:gd name="connsiteX3" fmla="*/ 17619 w 49204"/>
                <a:gd name="connsiteY3" fmla="*/ 6333 h 23313"/>
                <a:gd name="connsiteX4" fmla="*/ 29946 w 49204"/>
                <a:gd name="connsiteY4" fmla="*/ 2594 h 23313"/>
                <a:gd name="connsiteX5" fmla="*/ 44628 w 49204"/>
                <a:gd name="connsiteY5" fmla="*/ 314 h 23313"/>
                <a:gd name="connsiteX6" fmla="*/ 49205 w 49204"/>
                <a:gd name="connsiteY6" fmla="*/ 0 h 23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204" h="23313">
                  <a:moveTo>
                    <a:pt x="0" y="23314"/>
                  </a:moveTo>
                  <a:cubicBezTo>
                    <a:pt x="493" y="21145"/>
                    <a:pt x="1375" y="18990"/>
                    <a:pt x="2698" y="16809"/>
                  </a:cubicBezTo>
                  <a:cubicBezTo>
                    <a:pt x="4484" y="14606"/>
                    <a:pt x="6846" y="12405"/>
                    <a:pt x="8769" y="10955"/>
                  </a:cubicBezTo>
                  <a:cubicBezTo>
                    <a:pt x="10898" y="9588"/>
                    <a:pt x="14229" y="7809"/>
                    <a:pt x="17619" y="6333"/>
                  </a:cubicBezTo>
                  <a:cubicBezTo>
                    <a:pt x="22138" y="4710"/>
                    <a:pt x="25498" y="3705"/>
                    <a:pt x="29946" y="2594"/>
                  </a:cubicBezTo>
                  <a:cubicBezTo>
                    <a:pt x="34474" y="1685"/>
                    <a:pt x="38992" y="969"/>
                    <a:pt x="44628" y="314"/>
                  </a:cubicBezTo>
                  <a:lnTo>
                    <a:pt x="49205" y="0"/>
                  </a:lnTo>
                </a:path>
              </a:pathLst>
            </a:custGeom>
            <a:grpFill/>
            <a:ln w="10163" cap="rnd">
              <a:solidFill>
                <a:srgbClr val="1E3063"/>
              </a:solidFill>
              <a:prstDash val="solid"/>
              <a:round/>
            </a:ln>
          </p:spPr>
          <p:txBody>
            <a:bodyPr rtlCol="0" anchor="ctr"/>
            <a:lstStyle/>
            <a:p>
              <a:endParaRPr lang="en-US"/>
            </a:p>
          </p:txBody>
        </p:sp>
        <p:sp>
          <p:nvSpPr>
            <p:cNvPr id="44" name="Freeform: Shape 43">
              <a:extLst>
                <a:ext uri="{FF2B5EF4-FFF2-40B4-BE49-F238E27FC236}">
                  <a16:creationId xmlns:a16="http://schemas.microsoft.com/office/drawing/2014/main" id="{61031449-DC03-92DC-232A-94BE1A43B45B}"/>
                </a:ext>
              </a:extLst>
            </p:cNvPr>
            <p:cNvSpPr/>
            <p:nvPr/>
          </p:nvSpPr>
          <p:spPr>
            <a:xfrm>
              <a:off x="11438498" y="3389891"/>
              <a:ext cx="11" cy="12907"/>
            </a:xfrm>
            <a:custGeom>
              <a:avLst/>
              <a:gdLst>
                <a:gd name="connsiteX0" fmla="*/ 0 w 11"/>
                <a:gd name="connsiteY0" fmla="*/ 12907 h 12907"/>
                <a:gd name="connsiteX1" fmla="*/ 12 w 11"/>
                <a:gd name="connsiteY1" fmla="*/ 0 h 12907"/>
              </a:gdLst>
              <a:ahLst/>
              <a:cxnLst>
                <a:cxn ang="0">
                  <a:pos x="connsiteX0" y="connsiteY0"/>
                </a:cxn>
                <a:cxn ang="0">
                  <a:pos x="connsiteX1" y="connsiteY1"/>
                </a:cxn>
              </a:cxnLst>
              <a:rect l="l" t="t" r="r" b="b"/>
              <a:pathLst>
                <a:path w="11" h="12907">
                  <a:moveTo>
                    <a:pt x="0" y="12907"/>
                  </a:moveTo>
                  <a:lnTo>
                    <a:pt x="12" y="0"/>
                  </a:lnTo>
                </a:path>
              </a:pathLst>
            </a:custGeom>
            <a:grpFill/>
            <a:ln w="10163" cap="rnd">
              <a:solidFill>
                <a:srgbClr val="1E3063"/>
              </a:solidFill>
              <a:prstDash val="solid"/>
              <a:round/>
            </a:ln>
          </p:spPr>
          <p:txBody>
            <a:bodyPr rtlCol="0" anchor="ctr"/>
            <a:lstStyle/>
            <a:p>
              <a:endParaRPr lang="en-US"/>
            </a:p>
          </p:txBody>
        </p:sp>
        <p:sp>
          <p:nvSpPr>
            <p:cNvPr id="45" name="Freeform: Shape 44">
              <a:extLst>
                <a:ext uri="{FF2B5EF4-FFF2-40B4-BE49-F238E27FC236}">
                  <a16:creationId xmlns:a16="http://schemas.microsoft.com/office/drawing/2014/main" id="{83BA3414-5DE7-83B5-982E-3032ADDAB0D7}"/>
                </a:ext>
              </a:extLst>
            </p:cNvPr>
            <p:cNvSpPr/>
            <p:nvPr/>
          </p:nvSpPr>
          <p:spPr>
            <a:xfrm>
              <a:off x="11527862" y="3389891"/>
              <a:ext cx="1" cy="12907"/>
            </a:xfrm>
            <a:custGeom>
              <a:avLst/>
              <a:gdLst>
                <a:gd name="connsiteX0" fmla="*/ 0 w 1"/>
                <a:gd name="connsiteY0" fmla="*/ 0 h 12907"/>
                <a:gd name="connsiteX1" fmla="*/ 1 w 1"/>
                <a:gd name="connsiteY1" fmla="*/ 12907 h 12907"/>
              </a:gdLst>
              <a:ahLst/>
              <a:cxnLst>
                <a:cxn ang="0">
                  <a:pos x="connsiteX0" y="connsiteY0"/>
                </a:cxn>
                <a:cxn ang="0">
                  <a:pos x="connsiteX1" y="connsiteY1"/>
                </a:cxn>
              </a:cxnLst>
              <a:rect l="l" t="t" r="r" b="b"/>
              <a:pathLst>
                <a:path w="1" h="12907">
                  <a:moveTo>
                    <a:pt x="0" y="0"/>
                  </a:moveTo>
                  <a:lnTo>
                    <a:pt x="1" y="12907"/>
                  </a:lnTo>
                </a:path>
              </a:pathLst>
            </a:custGeom>
            <a:grpFill/>
            <a:ln w="10163" cap="rnd">
              <a:solidFill>
                <a:srgbClr val="1E3063"/>
              </a:solidFill>
              <a:prstDash val="solid"/>
              <a:round/>
            </a:ln>
          </p:spPr>
          <p:txBody>
            <a:bodyPr rtlCol="0" anchor="ctr"/>
            <a:lstStyle/>
            <a:p>
              <a:endParaRPr lang="en-US"/>
            </a:p>
          </p:txBody>
        </p:sp>
        <p:sp>
          <p:nvSpPr>
            <p:cNvPr id="46" name="Freeform: Shape 45">
              <a:extLst>
                <a:ext uri="{FF2B5EF4-FFF2-40B4-BE49-F238E27FC236}">
                  <a16:creationId xmlns:a16="http://schemas.microsoft.com/office/drawing/2014/main" id="{CFA714C3-BB18-2ADE-D3EB-67544C501453}"/>
                </a:ext>
              </a:extLst>
            </p:cNvPr>
            <p:cNvSpPr/>
            <p:nvPr/>
          </p:nvSpPr>
          <p:spPr>
            <a:xfrm>
              <a:off x="11446491" y="3305163"/>
              <a:ext cx="73529" cy="47667"/>
            </a:xfrm>
            <a:custGeom>
              <a:avLst/>
              <a:gdLst>
                <a:gd name="connsiteX0" fmla="*/ 73529 w 73529"/>
                <a:gd name="connsiteY0" fmla="*/ 23834 h 47667"/>
                <a:gd name="connsiteX1" fmla="*/ 36765 w 73529"/>
                <a:gd name="connsiteY1" fmla="*/ 47668 h 47667"/>
                <a:gd name="connsiteX2" fmla="*/ 0 w 73529"/>
                <a:gd name="connsiteY2" fmla="*/ 23834 h 47667"/>
                <a:gd name="connsiteX3" fmla="*/ 36765 w 73529"/>
                <a:gd name="connsiteY3" fmla="*/ 0 h 47667"/>
                <a:gd name="connsiteX4" fmla="*/ 73529 w 73529"/>
                <a:gd name="connsiteY4" fmla="*/ 23834 h 476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529" h="47667">
                  <a:moveTo>
                    <a:pt x="73529" y="23834"/>
                  </a:moveTo>
                  <a:cubicBezTo>
                    <a:pt x="73529" y="36997"/>
                    <a:pt x="57069" y="47668"/>
                    <a:pt x="36765" y="47668"/>
                  </a:cubicBezTo>
                  <a:cubicBezTo>
                    <a:pt x="16460" y="47668"/>
                    <a:pt x="0" y="36997"/>
                    <a:pt x="0" y="23834"/>
                  </a:cubicBezTo>
                  <a:cubicBezTo>
                    <a:pt x="0" y="10671"/>
                    <a:pt x="16460" y="0"/>
                    <a:pt x="36765" y="0"/>
                  </a:cubicBezTo>
                  <a:cubicBezTo>
                    <a:pt x="57069" y="0"/>
                    <a:pt x="73529" y="10671"/>
                    <a:pt x="73529" y="23834"/>
                  </a:cubicBezTo>
                  <a:close/>
                </a:path>
              </a:pathLst>
            </a:custGeom>
            <a:grpFill/>
            <a:ln w="10163" cap="rnd">
              <a:solidFill>
                <a:srgbClr val="1E3063"/>
              </a:solidFill>
              <a:prstDash val="solid"/>
              <a:round/>
            </a:ln>
          </p:spPr>
          <p:txBody>
            <a:bodyPr rtlCol="0" anchor="ctr"/>
            <a:lstStyle/>
            <a:p>
              <a:endParaRPr lang="en-US"/>
            </a:p>
          </p:txBody>
        </p:sp>
        <p:sp>
          <p:nvSpPr>
            <p:cNvPr id="47" name="Freeform: Shape 46">
              <a:extLst>
                <a:ext uri="{FF2B5EF4-FFF2-40B4-BE49-F238E27FC236}">
                  <a16:creationId xmlns:a16="http://schemas.microsoft.com/office/drawing/2014/main" id="{163D02AB-29EF-85B8-AA2D-22CBE3083590}"/>
                </a:ext>
              </a:extLst>
            </p:cNvPr>
            <p:cNvSpPr/>
            <p:nvPr/>
          </p:nvSpPr>
          <p:spPr>
            <a:xfrm>
              <a:off x="11463363" y="3348971"/>
              <a:ext cx="1123" cy="483"/>
            </a:xfrm>
            <a:custGeom>
              <a:avLst/>
              <a:gdLst>
                <a:gd name="connsiteX0" fmla="*/ 0 w 1123"/>
                <a:gd name="connsiteY0" fmla="*/ 0 h 483"/>
                <a:gd name="connsiteX1" fmla="*/ 1123 w 1123"/>
                <a:gd name="connsiteY1" fmla="*/ 483 h 483"/>
              </a:gdLst>
              <a:ahLst/>
              <a:cxnLst>
                <a:cxn ang="0">
                  <a:pos x="connsiteX0" y="connsiteY0"/>
                </a:cxn>
                <a:cxn ang="0">
                  <a:pos x="connsiteX1" y="connsiteY1"/>
                </a:cxn>
              </a:cxnLst>
              <a:rect l="l" t="t" r="r" b="b"/>
              <a:pathLst>
                <a:path w="1123" h="483">
                  <a:moveTo>
                    <a:pt x="0" y="0"/>
                  </a:moveTo>
                  <a:lnTo>
                    <a:pt x="1123" y="483"/>
                  </a:lnTo>
                </a:path>
              </a:pathLst>
            </a:custGeom>
            <a:grpFill/>
            <a:ln w="10163" cap="rnd">
              <a:solidFill>
                <a:srgbClr val="1E3063"/>
              </a:solidFill>
              <a:prstDash val="solid"/>
              <a:round/>
            </a:ln>
          </p:spPr>
          <p:txBody>
            <a:bodyPr rtlCol="0" anchor="ctr"/>
            <a:lstStyle/>
            <a:p>
              <a:endParaRPr lang="en-US"/>
            </a:p>
          </p:txBody>
        </p:sp>
        <p:sp>
          <p:nvSpPr>
            <p:cNvPr id="48" name="Freeform: Shape 47">
              <a:extLst>
                <a:ext uri="{FF2B5EF4-FFF2-40B4-BE49-F238E27FC236}">
                  <a16:creationId xmlns:a16="http://schemas.microsoft.com/office/drawing/2014/main" id="{45820E47-DE57-3606-A380-836FA80C5DBD}"/>
                </a:ext>
              </a:extLst>
            </p:cNvPr>
            <p:cNvSpPr/>
            <p:nvPr/>
          </p:nvSpPr>
          <p:spPr>
            <a:xfrm>
              <a:off x="11411026" y="3383552"/>
              <a:ext cx="162" cy="19246"/>
            </a:xfrm>
            <a:custGeom>
              <a:avLst/>
              <a:gdLst>
                <a:gd name="connsiteX0" fmla="*/ 0 w 162"/>
                <a:gd name="connsiteY0" fmla="*/ 19246 h 19246"/>
                <a:gd name="connsiteX1" fmla="*/ 163 w 162"/>
                <a:gd name="connsiteY1" fmla="*/ 0 h 19246"/>
              </a:gdLst>
              <a:ahLst/>
              <a:cxnLst>
                <a:cxn ang="0">
                  <a:pos x="connsiteX0" y="connsiteY0"/>
                </a:cxn>
                <a:cxn ang="0">
                  <a:pos x="connsiteX1" y="connsiteY1"/>
                </a:cxn>
              </a:cxnLst>
              <a:rect l="l" t="t" r="r" b="b"/>
              <a:pathLst>
                <a:path w="162" h="19246">
                  <a:moveTo>
                    <a:pt x="0" y="19246"/>
                  </a:moveTo>
                  <a:lnTo>
                    <a:pt x="163" y="0"/>
                  </a:lnTo>
                </a:path>
              </a:pathLst>
            </a:custGeom>
            <a:grpFill/>
            <a:ln w="10163" cap="rnd">
              <a:solidFill>
                <a:srgbClr val="1E3063"/>
              </a:solidFill>
              <a:prstDash val="solid"/>
              <a:round/>
            </a:ln>
          </p:spPr>
          <p:txBody>
            <a:bodyPr rtlCol="0" anchor="ctr"/>
            <a:lstStyle/>
            <a:p>
              <a:endParaRPr lang="en-US"/>
            </a:p>
          </p:txBody>
        </p:sp>
        <p:sp>
          <p:nvSpPr>
            <p:cNvPr id="49" name="Freeform: Shape 48">
              <a:extLst>
                <a:ext uri="{FF2B5EF4-FFF2-40B4-BE49-F238E27FC236}">
                  <a16:creationId xmlns:a16="http://schemas.microsoft.com/office/drawing/2014/main" id="{9D8E591F-DF9E-5DED-615E-C57A6B40D904}"/>
                </a:ext>
              </a:extLst>
            </p:cNvPr>
            <p:cNvSpPr/>
            <p:nvPr/>
          </p:nvSpPr>
          <p:spPr>
            <a:xfrm>
              <a:off x="11460393" y="3360239"/>
              <a:ext cx="622" cy="29"/>
            </a:xfrm>
            <a:custGeom>
              <a:avLst/>
              <a:gdLst>
                <a:gd name="connsiteX0" fmla="*/ 0 w 622"/>
                <a:gd name="connsiteY0" fmla="*/ 0 h 29"/>
                <a:gd name="connsiteX1" fmla="*/ 622 w 622"/>
                <a:gd name="connsiteY1" fmla="*/ 29 h 29"/>
              </a:gdLst>
              <a:ahLst/>
              <a:cxnLst>
                <a:cxn ang="0">
                  <a:pos x="connsiteX0" y="connsiteY0"/>
                </a:cxn>
                <a:cxn ang="0">
                  <a:pos x="connsiteX1" y="connsiteY1"/>
                </a:cxn>
              </a:cxnLst>
              <a:rect l="l" t="t" r="r" b="b"/>
              <a:pathLst>
                <a:path w="622" h="29">
                  <a:moveTo>
                    <a:pt x="0" y="0"/>
                  </a:moveTo>
                  <a:lnTo>
                    <a:pt x="622" y="29"/>
                  </a:lnTo>
                </a:path>
              </a:pathLst>
            </a:custGeom>
            <a:grpFill/>
            <a:ln w="10163" cap="rnd">
              <a:solidFill>
                <a:srgbClr val="1E3063"/>
              </a:solidFill>
              <a:prstDash val="solid"/>
              <a:round/>
            </a:ln>
          </p:spPr>
          <p:txBody>
            <a:bodyPr rtlCol="0" anchor="ctr"/>
            <a:lstStyle/>
            <a:p>
              <a:endParaRPr lang="en-US"/>
            </a:p>
          </p:txBody>
        </p:sp>
        <p:sp>
          <p:nvSpPr>
            <p:cNvPr id="50" name="Freeform: Shape 49">
              <a:extLst>
                <a:ext uri="{FF2B5EF4-FFF2-40B4-BE49-F238E27FC236}">
                  <a16:creationId xmlns:a16="http://schemas.microsoft.com/office/drawing/2014/main" id="{13A953F3-3CA9-C287-ADF5-9FD426B9471B}"/>
                </a:ext>
              </a:extLst>
            </p:cNvPr>
            <p:cNvSpPr/>
            <p:nvPr/>
          </p:nvSpPr>
          <p:spPr>
            <a:xfrm>
              <a:off x="11472805" y="3269992"/>
              <a:ext cx="1166" cy="2768"/>
            </a:xfrm>
            <a:custGeom>
              <a:avLst/>
              <a:gdLst>
                <a:gd name="connsiteX0" fmla="*/ 1167 w 1166"/>
                <a:gd name="connsiteY0" fmla="*/ 0 h 2768"/>
                <a:gd name="connsiteX1" fmla="*/ 0 w 1166"/>
                <a:gd name="connsiteY1" fmla="*/ 2768 h 2768"/>
              </a:gdLst>
              <a:ahLst/>
              <a:cxnLst>
                <a:cxn ang="0">
                  <a:pos x="connsiteX0" y="connsiteY0"/>
                </a:cxn>
                <a:cxn ang="0">
                  <a:pos x="connsiteX1" y="connsiteY1"/>
                </a:cxn>
              </a:cxnLst>
              <a:rect l="l" t="t" r="r" b="b"/>
              <a:pathLst>
                <a:path w="1166" h="2768">
                  <a:moveTo>
                    <a:pt x="1167" y="0"/>
                  </a:moveTo>
                  <a:lnTo>
                    <a:pt x="0" y="2768"/>
                  </a:lnTo>
                </a:path>
              </a:pathLst>
            </a:custGeom>
            <a:grpFill/>
            <a:ln w="10163" cap="rnd">
              <a:solidFill>
                <a:srgbClr val="1E3063"/>
              </a:solidFill>
              <a:prstDash val="solid"/>
              <a:round/>
            </a:ln>
          </p:spPr>
          <p:txBody>
            <a:bodyPr rtlCol="0" anchor="ctr"/>
            <a:lstStyle/>
            <a:p>
              <a:endParaRPr lang="en-US"/>
            </a:p>
          </p:txBody>
        </p:sp>
        <p:sp>
          <p:nvSpPr>
            <p:cNvPr id="51" name="Freeform: Shape 50">
              <a:extLst>
                <a:ext uri="{FF2B5EF4-FFF2-40B4-BE49-F238E27FC236}">
                  <a16:creationId xmlns:a16="http://schemas.microsoft.com/office/drawing/2014/main" id="{01C3518F-B15C-BCFD-6472-F9E82B138985}"/>
                </a:ext>
              </a:extLst>
            </p:cNvPr>
            <p:cNvSpPr/>
            <p:nvPr/>
          </p:nvSpPr>
          <p:spPr>
            <a:xfrm>
              <a:off x="11473972" y="3269295"/>
              <a:ext cx="550" cy="696"/>
            </a:xfrm>
            <a:custGeom>
              <a:avLst/>
              <a:gdLst>
                <a:gd name="connsiteX0" fmla="*/ 0 w 550"/>
                <a:gd name="connsiteY0" fmla="*/ 696 h 696"/>
                <a:gd name="connsiteX1" fmla="*/ 551 w 550"/>
                <a:gd name="connsiteY1" fmla="*/ 0 h 696"/>
              </a:gdLst>
              <a:ahLst/>
              <a:cxnLst>
                <a:cxn ang="0">
                  <a:pos x="connsiteX0" y="connsiteY0"/>
                </a:cxn>
                <a:cxn ang="0">
                  <a:pos x="connsiteX1" y="connsiteY1"/>
                </a:cxn>
              </a:cxnLst>
              <a:rect l="l" t="t" r="r" b="b"/>
              <a:pathLst>
                <a:path w="550" h="696">
                  <a:moveTo>
                    <a:pt x="0" y="696"/>
                  </a:moveTo>
                  <a:lnTo>
                    <a:pt x="551" y="0"/>
                  </a:lnTo>
                </a:path>
              </a:pathLst>
            </a:custGeom>
            <a:grpFill/>
            <a:ln w="10163" cap="rnd">
              <a:solidFill>
                <a:srgbClr val="1E3063"/>
              </a:solidFill>
              <a:prstDash val="solid"/>
              <a:round/>
            </a:ln>
          </p:spPr>
          <p:txBody>
            <a:bodyPr rtlCol="0" anchor="ctr"/>
            <a:lstStyle/>
            <a:p>
              <a:endParaRPr lang="en-US"/>
            </a:p>
          </p:txBody>
        </p:sp>
        <p:sp>
          <p:nvSpPr>
            <p:cNvPr id="52" name="Freeform: Shape 51">
              <a:extLst>
                <a:ext uri="{FF2B5EF4-FFF2-40B4-BE49-F238E27FC236}">
                  <a16:creationId xmlns:a16="http://schemas.microsoft.com/office/drawing/2014/main" id="{3DA0E3A4-E20A-7E94-38D3-1F1B8D8FC45F}"/>
                </a:ext>
              </a:extLst>
            </p:cNvPr>
            <p:cNvSpPr/>
            <p:nvPr/>
          </p:nvSpPr>
          <p:spPr>
            <a:xfrm>
              <a:off x="11474523" y="3268595"/>
              <a:ext cx="721" cy="700"/>
            </a:xfrm>
            <a:custGeom>
              <a:avLst/>
              <a:gdLst>
                <a:gd name="connsiteX0" fmla="*/ 0 w 721"/>
                <a:gd name="connsiteY0" fmla="*/ 701 h 700"/>
                <a:gd name="connsiteX1" fmla="*/ 722 w 721"/>
                <a:gd name="connsiteY1" fmla="*/ 0 h 700"/>
              </a:gdLst>
              <a:ahLst/>
              <a:cxnLst>
                <a:cxn ang="0">
                  <a:pos x="connsiteX0" y="connsiteY0"/>
                </a:cxn>
                <a:cxn ang="0">
                  <a:pos x="connsiteX1" y="connsiteY1"/>
                </a:cxn>
              </a:cxnLst>
              <a:rect l="l" t="t" r="r" b="b"/>
              <a:pathLst>
                <a:path w="721" h="700">
                  <a:moveTo>
                    <a:pt x="0" y="701"/>
                  </a:moveTo>
                  <a:lnTo>
                    <a:pt x="722" y="0"/>
                  </a:lnTo>
                </a:path>
              </a:pathLst>
            </a:custGeom>
            <a:grpFill/>
            <a:ln w="10163" cap="rnd">
              <a:solidFill>
                <a:srgbClr val="1E3063"/>
              </a:solidFill>
              <a:prstDash val="solid"/>
              <a:round/>
            </a:ln>
          </p:spPr>
          <p:txBody>
            <a:bodyPr rtlCol="0" anchor="ctr"/>
            <a:lstStyle/>
            <a:p>
              <a:endParaRPr lang="en-US"/>
            </a:p>
          </p:txBody>
        </p:sp>
        <p:sp>
          <p:nvSpPr>
            <p:cNvPr id="53" name="Freeform: Shape 52">
              <a:extLst>
                <a:ext uri="{FF2B5EF4-FFF2-40B4-BE49-F238E27FC236}">
                  <a16:creationId xmlns:a16="http://schemas.microsoft.com/office/drawing/2014/main" id="{41ADBA70-5235-AD98-46F7-7C75812225D3}"/>
                </a:ext>
              </a:extLst>
            </p:cNvPr>
            <p:cNvSpPr/>
            <p:nvPr/>
          </p:nvSpPr>
          <p:spPr>
            <a:xfrm>
              <a:off x="11475244" y="3267964"/>
              <a:ext cx="862" cy="631"/>
            </a:xfrm>
            <a:custGeom>
              <a:avLst/>
              <a:gdLst>
                <a:gd name="connsiteX0" fmla="*/ 0 w 862"/>
                <a:gd name="connsiteY0" fmla="*/ 631 h 631"/>
                <a:gd name="connsiteX1" fmla="*/ 862 w 862"/>
                <a:gd name="connsiteY1" fmla="*/ 0 h 631"/>
              </a:gdLst>
              <a:ahLst/>
              <a:cxnLst>
                <a:cxn ang="0">
                  <a:pos x="connsiteX0" y="connsiteY0"/>
                </a:cxn>
                <a:cxn ang="0">
                  <a:pos x="connsiteX1" y="connsiteY1"/>
                </a:cxn>
              </a:cxnLst>
              <a:rect l="l" t="t" r="r" b="b"/>
              <a:pathLst>
                <a:path w="862" h="631">
                  <a:moveTo>
                    <a:pt x="0" y="631"/>
                  </a:moveTo>
                  <a:lnTo>
                    <a:pt x="862" y="0"/>
                  </a:lnTo>
                </a:path>
              </a:pathLst>
            </a:custGeom>
            <a:grpFill/>
            <a:ln w="10163" cap="rnd">
              <a:solidFill>
                <a:srgbClr val="1E3063"/>
              </a:solidFill>
              <a:prstDash val="solid"/>
              <a:round/>
            </a:ln>
          </p:spPr>
          <p:txBody>
            <a:bodyPr rtlCol="0" anchor="ctr"/>
            <a:lstStyle/>
            <a:p>
              <a:endParaRPr lang="en-US"/>
            </a:p>
          </p:txBody>
        </p:sp>
        <p:sp>
          <p:nvSpPr>
            <p:cNvPr id="54" name="Freeform: Shape 53">
              <a:extLst>
                <a:ext uri="{FF2B5EF4-FFF2-40B4-BE49-F238E27FC236}">
                  <a16:creationId xmlns:a16="http://schemas.microsoft.com/office/drawing/2014/main" id="{9FAC6DFA-F4B7-F03C-FEAB-73C22157C9E4}"/>
                </a:ext>
              </a:extLst>
            </p:cNvPr>
            <p:cNvSpPr/>
            <p:nvPr/>
          </p:nvSpPr>
          <p:spPr>
            <a:xfrm>
              <a:off x="11476107" y="3267410"/>
              <a:ext cx="972" cy="553"/>
            </a:xfrm>
            <a:custGeom>
              <a:avLst/>
              <a:gdLst>
                <a:gd name="connsiteX0" fmla="*/ 0 w 972"/>
                <a:gd name="connsiteY0" fmla="*/ 553 h 553"/>
                <a:gd name="connsiteX1" fmla="*/ 972 w 972"/>
                <a:gd name="connsiteY1" fmla="*/ 0 h 553"/>
              </a:gdLst>
              <a:ahLst/>
              <a:cxnLst>
                <a:cxn ang="0">
                  <a:pos x="connsiteX0" y="connsiteY0"/>
                </a:cxn>
                <a:cxn ang="0">
                  <a:pos x="connsiteX1" y="connsiteY1"/>
                </a:cxn>
              </a:cxnLst>
              <a:rect l="l" t="t" r="r" b="b"/>
              <a:pathLst>
                <a:path w="972" h="553">
                  <a:moveTo>
                    <a:pt x="0" y="553"/>
                  </a:moveTo>
                  <a:lnTo>
                    <a:pt x="972" y="0"/>
                  </a:lnTo>
                </a:path>
              </a:pathLst>
            </a:custGeom>
            <a:grpFill/>
            <a:ln w="10163" cap="rnd">
              <a:solidFill>
                <a:srgbClr val="1E3063"/>
              </a:solidFill>
              <a:prstDash val="solid"/>
              <a:round/>
            </a:ln>
          </p:spPr>
          <p:txBody>
            <a:bodyPr rtlCol="0" anchor="ctr"/>
            <a:lstStyle/>
            <a:p>
              <a:endParaRPr lang="en-US"/>
            </a:p>
          </p:txBody>
        </p:sp>
        <p:sp>
          <p:nvSpPr>
            <p:cNvPr id="55" name="Freeform: Shape 54">
              <a:extLst>
                <a:ext uri="{FF2B5EF4-FFF2-40B4-BE49-F238E27FC236}">
                  <a16:creationId xmlns:a16="http://schemas.microsoft.com/office/drawing/2014/main" id="{297A4761-E2C6-DE85-3863-7AAB09F49B4A}"/>
                </a:ext>
              </a:extLst>
            </p:cNvPr>
            <p:cNvSpPr/>
            <p:nvPr/>
          </p:nvSpPr>
          <p:spPr>
            <a:xfrm>
              <a:off x="11477079" y="3266971"/>
              <a:ext cx="1060" cy="439"/>
            </a:xfrm>
            <a:custGeom>
              <a:avLst/>
              <a:gdLst>
                <a:gd name="connsiteX0" fmla="*/ 0 w 1060"/>
                <a:gd name="connsiteY0" fmla="*/ 440 h 439"/>
                <a:gd name="connsiteX1" fmla="*/ 1060 w 1060"/>
                <a:gd name="connsiteY1" fmla="*/ 0 h 439"/>
              </a:gdLst>
              <a:ahLst/>
              <a:cxnLst>
                <a:cxn ang="0">
                  <a:pos x="connsiteX0" y="connsiteY0"/>
                </a:cxn>
                <a:cxn ang="0">
                  <a:pos x="connsiteX1" y="connsiteY1"/>
                </a:cxn>
              </a:cxnLst>
              <a:rect l="l" t="t" r="r" b="b"/>
              <a:pathLst>
                <a:path w="1060" h="439">
                  <a:moveTo>
                    <a:pt x="0" y="440"/>
                  </a:moveTo>
                  <a:lnTo>
                    <a:pt x="1060" y="0"/>
                  </a:lnTo>
                </a:path>
              </a:pathLst>
            </a:custGeom>
            <a:grpFill/>
            <a:ln w="10163" cap="rnd">
              <a:solidFill>
                <a:srgbClr val="1E3063"/>
              </a:solidFill>
              <a:prstDash val="solid"/>
              <a:round/>
            </a:ln>
          </p:spPr>
          <p:txBody>
            <a:bodyPr rtlCol="0" anchor="ctr"/>
            <a:lstStyle/>
            <a:p>
              <a:endParaRPr lang="en-US"/>
            </a:p>
          </p:txBody>
        </p:sp>
        <p:sp>
          <p:nvSpPr>
            <p:cNvPr id="56" name="Freeform: Shape 55">
              <a:extLst>
                <a:ext uri="{FF2B5EF4-FFF2-40B4-BE49-F238E27FC236}">
                  <a16:creationId xmlns:a16="http://schemas.microsoft.com/office/drawing/2014/main" id="{ADCBF69F-CC3E-385C-B257-10962DCDFFF0}"/>
                </a:ext>
              </a:extLst>
            </p:cNvPr>
            <p:cNvSpPr/>
            <p:nvPr/>
          </p:nvSpPr>
          <p:spPr>
            <a:xfrm>
              <a:off x="11478139" y="3266630"/>
              <a:ext cx="1086" cy="340"/>
            </a:xfrm>
            <a:custGeom>
              <a:avLst/>
              <a:gdLst>
                <a:gd name="connsiteX0" fmla="*/ 0 w 1086"/>
                <a:gd name="connsiteY0" fmla="*/ 341 h 340"/>
                <a:gd name="connsiteX1" fmla="*/ 1087 w 1086"/>
                <a:gd name="connsiteY1" fmla="*/ 0 h 340"/>
              </a:gdLst>
              <a:ahLst/>
              <a:cxnLst>
                <a:cxn ang="0">
                  <a:pos x="connsiteX0" y="connsiteY0"/>
                </a:cxn>
                <a:cxn ang="0">
                  <a:pos x="connsiteX1" y="connsiteY1"/>
                </a:cxn>
              </a:cxnLst>
              <a:rect l="l" t="t" r="r" b="b"/>
              <a:pathLst>
                <a:path w="1086" h="340">
                  <a:moveTo>
                    <a:pt x="0" y="341"/>
                  </a:moveTo>
                  <a:lnTo>
                    <a:pt x="1087" y="0"/>
                  </a:lnTo>
                </a:path>
              </a:pathLst>
            </a:custGeom>
            <a:grpFill/>
            <a:ln w="10163" cap="rnd">
              <a:solidFill>
                <a:srgbClr val="1E3063"/>
              </a:solidFill>
              <a:prstDash val="solid"/>
              <a:round/>
            </a:ln>
          </p:spPr>
          <p:txBody>
            <a:bodyPr rtlCol="0" anchor="ctr"/>
            <a:lstStyle/>
            <a:p>
              <a:endParaRPr lang="en-US"/>
            </a:p>
          </p:txBody>
        </p:sp>
        <p:sp>
          <p:nvSpPr>
            <p:cNvPr id="57" name="Freeform: Shape 56">
              <a:extLst>
                <a:ext uri="{FF2B5EF4-FFF2-40B4-BE49-F238E27FC236}">
                  <a16:creationId xmlns:a16="http://schemas.microsoft.com/office/drawing/2014/main" id="{FEA9A400-526A-4C54-8669-7D9EBE6F4FE4}"/>
                </a:ext>
              </a:extLst>
            </p:cNvPr>
            <p:cNvSpPr/>
            <p:nvPr/>
          </p:nvSpPr>
          <p:spPr>
            <a:xfrm>
              <a:off x="11479226" y="3266089"/>
              <a:ext cx="3357" cy="541"/>
            </a:xfrm>
            <a:custGeom>
              <a:avLst/>
              <a:gdLst>
                <a:gd name="connsiteX0" fmla="*/ 0 w 3357"/>
                <a:gd name="connsiteY0" fmla="*/ 541 h 541"/>
                <a:gd name="connsiteX1" fmla="*/ 3357 w 3357"/>
                <a:gd name="connsiteY1" fmla="*/ 0 h 541"/>
              </a:gdLst>
              <a:ahLst/>
              <a:cxnLst>
                <a:cxn ang="0">
                  <a:pos x="connsiteX0" y="connsiteY0"/>
                </a:cxn>
                <a:cxn ang="0">
                  <a:pos x="connsiteX1" y="connsiteY1"/>
                </a:cxn>
              </a:cxnLst>
              <a:rect l="l" t="t" r="r" b="b"/>
              <a:pathLst>
                <a:path w="3357" h="541">
                  <a:moveTo>
                    <a:pt x="0" y="541"/>
                  </a:moveTo>
                  <a:cubicBezTo>
                    <a:pt x="1508" y="146"/>
                    <a:pt x="2784" y="25"/>
                    <a:pt x="3357" y="0"/>
                  </a:cubicBezTo>
                </a:path>
              </a:pathLst>
            </a:custGeom>
            <a:grpFill/>
            <a:ln w="10163" cap="rnd">
              <a:solidFill>
                <a:srgbClr val="1E3063"/>
              </a:solidFill>
              <a:prstDash val="solid"/>
              <a:round/>
            </a:ln>
          </p:spPr>
          <p:txBody>
            <a:bodyPr rtlCol="0" anchor="ctr"/>
            <a:lstStyle/>
            <a:p>
              <a:endParaRPr lang="en-US"/>
            </a:p>
          </p:txBody>
        </p:sp>
        <p:sp>
          <p:nvSpPr>
            <p:cNvPr id="58" name="Freeform: Shape 57">
              <a:extLst>
                <a:ext uri="{FF2B5EF4-FFF2-40B4-BE49-F238E27FC236}">
                  <a16:creationId xmlns:a16="http://schemas.microsoft.com/office/drawing/2014/main" id="{338E7BE0-BBD3-4102-1BB5-6456AB14BB25}"/>
                </a:ext>
              </a:extLst>
            </p:cNvPr>
            <p:cNvSpPr/>
            <p:nvPr/>
          </p:nvSpPr>
          <p:spPr>
            <a:xfrm>
              <a:off x="11482583" y="3266083"/>
              <a:ext cx="2924" cy="220"/>
            </a:xfrm>
            <a:custGeom>
              <a:avLst/>
              <a:gdLst>
                <a:gd name="connsiteX0" fmla="*/ 0 w 2924"/>
                <a:gd name="connsiteY0" fmla="*/ 4 h 220"/>
                <a:gd name="connsiteX1" fmla="*/ 2925 w 2924"/>
                <a:gd name="connsiteY1" fmla="*/ 221 h 220"/>
              </a:gdLst>
              <a:ahLst/>
              <a:cxnLst>
                <a:cxn ang="0">
                  <a:pos x="connsiteX0" y="connsiteY0"/>
                </a:cxn>
                <a:cxn ang="0">
                  <a:pos x="connsiteX1" y="connsiteY1"/>
                </a:cxn>
              </a:cxnLst>
              <a:rect l="l" t="t" r="r" b="b"/>
              <a:pathLst>
                <a:path w="2924" h="220">
                  <a:moveTo>
                    <a:pt x="0" y="4"/>
                  </a:moveTo>
                  <a:cubicBezTo>
                    <a:pt x="986" y="-19"/>
                    <a:pt x="1972" y="54"/>
                    <a:pt x="2925" y="221"/>
                  </a:cubicBezTo>
                </a:path>
              </a:pathLst>
            </a:custGeom>
            <a:grpFill/>
            <a:ln w="10163" cap="rnd">
              <a:solidFill>
                <a:srgbClr val="1E3063"/>
              </a:solidFill>
              <a:prstDash val="solid"/>
              <a:round/>
            </a:ln>
          </p:spPr>
          <p:txBody>
            <a:bodyPr rtlCol="0" anchor="ctr"/>
            <a:lstStyle/>
            <a:p>
              <a:endParaRPr lang="en-US"/>
            </a:p>
          </p:txBody>
        </p:sp>
        <p:sp>
          <p:nvSpPr>
            <p:cNvPr id="59" name="Freeform: Shape 58">
              <a:extLst>
                <a:ext uri="{FF2B5EF4-FFF2-40B4-BE49-F238E27FC236}">
                  <a16:creationId xmlns:a16="http://schemas.microsoft.com/office/drawing/2014/main" id="{3B98F74C-7AF7-8325-5F74-916FE79993B5}"/>
                </a:ext>
              </a:extLst>
            </p:cNvPr>
            <p:cNvSpPr/>
            <p:nvPr/>
          </p:nvSpPr>
          <p:spPr>
            <a:xfrm>
              <a:off x="11485508" y="3266303"/>
              <a:ext cx="1114" cy="230"/>
            </a:xfrm>
            <a:custGeom>
              <a:avLst/>
              <a:gdLst>
                <a:gd name="connsiteX0" fmla="*/ 0 w 1114"/>
                <a:gd name="connsiteY0" fmla="*/ 0 h 230"/>
                <a:gd name="connsiteX1" fmla="*/ 1115 w 1114"/>
                <a:gd name="connsiteY1" fmla="*/ 230 h 230"/>
              </a:gdLst>
              <a:ahLst/>
              <a:cxnLst>
                <a:cxn ang="0">
                  <a:pos x="connsiteX0" y="connsiteY0"/>
                </a:cxn>
                <a:cxn ang="0">
                  <a:pos x="connsiteX1" y="connsiteY1"/>
                </a:cxn>
              </a:cxnLst>
              <a:rect l="l" t="t" r="r" b="b"/>
              <a:pathLst>
                <a:path w="1114" h="230">
                  <a:moveTo>
                    <a:pt x="0" y="0"/>
                  </a:moveTo>
                  <a:lnTo>
                    <a:pt x="1115" y="230"/>
                  </a:lnTo>
                </a:path>
              </a:pathLst>
            </a:custGeom>
            <a:grpFill/>
            <a:ln w="10163" cap="rnd">
              <a:solidFill>
                <a:srgbClr val="1E3063"/>
              </a:solidFill>
              <a:prstDash val="solid"/>
              <a:round/>
            </a:ln>
          </p:spPr>
          <p:txBody>
            <a:bodyPr rtlCol="0" anchor="ctr"/>
            <a:lstStyle/>
            <a:p>
              <a:endParaRPr lang="en-US"/>
            </a:p>
          </p:txBody>
        </p:sp>
        <p:sp>
          <p:nvSpPr>
            <p:cNvPr id="60" name="Freeform: Shape 59">
              <a:extLst>
                <a:ext uri="{FF2B5EF4-FFF2-40B4-BE49-F238E27FC236}">
                  <a16:creationId xmlns:a16="http://schemas.microsoft.com/office/drawing/2014/main" id="{60E1AB93-0570-D71F-E4B1-B8A5089B5A9B}"/>
                </a:ext>
              </a:extLst>
            </p:cNvPr>
            <p:cNvSpPr/>
            <p:nvPr/>
          </p:nvSpPr>
          <p:spPr>
            <a:xfrm>
              <a:off x="11486623" y="3266533"/>
              <a:ext cx="1136" cy="344"/>
            </a:xfrm>
            <a:custGeom>
              <a:avLst/>
              <a:gdLst>
                <a:gd name="connsiteX0" fmla="*/ 0 w 1136"/>
                <a:gd name="connsiteY0" fmla="*/ 0 h 344"/>
                <a:gd name="connsiteX1" fmla="*/ 1136 w 1136"/>
                <a:gd name="connsiteY1" fmla="*/ 345 h 344"/>
              </a:gdLst>
              <a:ahLst/>
              <a:cxnLst>
                <a:cxn ang="0">
                  <a:pos x="connsiteX0" y="connsiteY0"/>
                </a:cxn>
                <a:cxn ang="0">
                  <a:pos x="connsiteX1" y="connsiteY1"/>
                </a:cxn>
              </a:cxnLst>
              <a:rect l="l" t="t" r="r" b="b"/>
              <a:pathLst>
                <a:path w="1136" h="344">
                  <a:moveTo>
                    <a:pt x="0" y="0"/>
                  </a:moveTo>
                  <a:lnTo>
                    <a:pt x="1136" y="345"/>
                  </a:lnTo>
                </a:path>
              </a:pathLst>
            </a:custGeom>
            <a:grpFill/>
            <a:ln w="10163" cap="rnd">
              <a:solidFill>
                <a:srgbClr val="1E3063"/>
              </a:solidFill>
              <a:prstDash val="solid"/>
              <a:round/>
            </a:ln>
          </p:spPr>
          <p:txBody>
            <a:bodyPr rtlCol="0" anchor="ctr"/>
            <a:lstStyle/>
            <a:p>
              <a:endParaRPr lang="en-US"/>
            </a:p>
          </p:txBody>
        </p:sp>
        <p:sp>
          <p:nvSpPr>
            <p:cNvPr id="61" name="Freeform: Shape 60">
              <a:extLst>
                <a:ext uri="{FF2B5EF4-FFF2-40B4-BE49-F238E27FC236}">
                  <a16:creationId xmlns:a16="http://schemas.microsoft.com/office/drawing/2014/main" id="{38EE292E-7FEA-0B75-AB9A-8496F0134F5B}"/>
                </a:ext>
              </a:extLst>
            </p:cNvPr>
            <p:cNvSpPr/>
            <p:nvPr/>
          </p:nvSpPr>
          <p:spPr>
            <a:xfrm>
              <a:off x="11487759" y="3266878"/>
              <a:ext cx="1131" cy="479"/>
            </a:xfrm>
            <a:custGeom>
              <a:avLst/>
              <a:gdLst>
                <a:gd name="connsiteX0" fmla="*/ 0 w 1131"/>
                <a:gd name="connsiteY0" fmla="*/ 0 h 479"/>
                <a:gd name="connsiteX1" fmla="*/ 1131 w 1131"/>
                <a:gd name="connsiteY1" fmla="*/ 480 h 479"/>
              </a:gdLst>
              <a:ahLst/>
              <a:cxnLst>
                <a:cxn ang="0">
                  <a:pos x="connsiteX0" y="connsiteY0"/>
                </a:cxn>
                <a:cxn ang="0">
                  <a:pos x="connsiteX1" y="connsiteY1"/>
                </a:cxn>
              </a:cxnLst>
              <a:rect l="l" t="t" r="r" b="b"/>
              <a:pathLst>
                <a:path w="1131" h="479">
                  <a:moveTo>
                    <a:pt x="0" y="0"/>
                  </a:moveTo>
                  <a:lnTo>
                    <a:pt x="1131" y="480"/>
                  </a:lnTo>
                </a:path>
              </a:pathLst>
            </a:custGeom>
            <a:grpFill/>
            <a:ln w="10163" cap="rnd">
              <a:solidFill>
                <a:srgbClr val="1E3063"/>
              </a:solidFill>
              <a:prstDash val="solid"/>
              <a:round/>
            </a:ln>
          </p:spPr>
          <p:txBody>
            <a:bodyPr rtlCol="0" anchor="ctr"/>
            <a:lstStyle/>
            <a:p>
              <a:endParaRPr lang="en-US"/>
            </a:p>
          </p:txBody>
        </p:sp>
        <p:sp>
          <p:nvSpPr>
            <p:cNvPr id="62" name="Freeform: Shape 61">
              <a:extLst>
                <a:ext uri="{FF2B5EF4-FFF2-40B4-BE49-F238E27FC236}">
                  <a16:creationId xmlns:a16="http://schemas.microsoft.com/office/drawing/2014/main" id="{845983A8-5C20-216A-CAED-CEE94BD2842E}"/>
                </a:ext>
              </a:extLst>
            </p:cNvPr>
            <p:cNvSpPr/>
            <p:nvPr/>
          </p:nvSpPr>
          <p:spPr>
            <a:xfrm>
              <a:off x="11488890" y="3267357"/>
              <a:ext cx="1079" cy="597"/>
            </a:xfrm>
            <a:custGeom>
              <a:avLst/>
              <a:gdLst>
                <a:gd name="connsiteX0" fmla="*/ 0 w 1079"/>
                <a:gd name="connsiteY0" fmla="*/ 0 h 597"/>
                <a:gd name="connsiteX1" fmla="*/ 1079 w 1079"/>
                <a:gd name="connsiteY1" fmla="*/ 598 h 597"/>
              </a:gdLst>
              <a:ahLst/>
              <a:cxnLst>
                <a:cxn ang="0">
                  <a:pos x="connsiteX0" y="connsiteY0"/>
                </a:cxn>
                <a:cxn ang="0">
                  <a:pos x="connsiteX1" y="connsiteY1"/>
                </a:cxn>
              </a:cxnLst>
              <a:rect l="l" t="t" r="r" b="b"/>
              <a:pathLst>
                <a:path w="1079" h="597">
                  <a:moveTo>
                    <a:pt x="0" y="0"/>
                  </a:moveTo>
                  <a:lnTo>
                    <a:pt x="1079" y="598"/>
                  </a:lnTo>
                </a:path>
              </a:pathLst>
            </a:custGeom>
            <a:grpFill/>
            <a:ln w="10163" cap="rnd">
              <a:solidFill>
                <a:srgbClr val="1E3063"/>
              </a:solidFill>
              <a:prstDash val="solid"/>
              <a:round/>
            </a:ln>
          </p:spPr>
          <p:txBody>
            <a:bodyPr rtlCol="0" anchor="ctr"/>
            <a:lstStyle/>
            <a:p>
              <a:endParaRPr lang="en-US"/>
            </a:p>
          </p:txBody>
        </p:sp>
        <p:sp>
          <p:nvSpPr>
            <p:cNvPr id="63" name="Freeform: Shape 62">
              <a:extLst>
                <a:ext uri="{FF2B5EF4-FFF2-40B4-BE49-F238E27FC236}">
                  <a16:creationId xmlns:a16="http://schemas.microsoft.com/office/drawing/2014/main" id="{8610FF0E-5CE9-B78A-B898-3BD1E16FA6D8}"/>
                </a:ext>
              </a:extLst>
            </p:cNvPr>
            <p:cNvSpPr/>
            <p:nvPr/>
          </p:nvSpPr>
          <p:spPr>
            <a:xfrm>
              <a:off x="11489970" y="3267955"/>
              <a:ext cx="946" cy="691"/>
            </a:xfrm>
            <a:custGeom>
              <a:avLst/>
              <a:gdLst>
                <a:gd name="connsiteX0" fmla="*/ 0 w 946"/>
                <a:gd name="connsiteY0" fmla="*/ 0 h 691"/>
                <a:gd name="connsiteX1" fmla="*/ 946 w 946"/>
                <a:gd name="connsiteY1" fmla="*/ 691 h 691"/>
              </a:gdLst>
              <a:ahLst/>
              <a:cxnLst>
                <a:cxn ang="0">
                  <a:pos x="connsiteX0" y="connsiteY0"/>
                </a:cxn>
                <a:cxn ang="0">
                  <a:pos x="connsiteX1" y="connsiteY1"/>
                </a:cxn>
              </a:cxnLst>
              <a:rect l="l" t="t" r="r" b="b"/>
              <a:pathLst>
                <a:path w="946" h="691">
                  <a:moveTo>
                    <a:pt x="0" y="0"/>
                  </a:moveTo>
                  <a:lnTo>
                    <a:pt x="946" y="691"/>
                  </a:lnTo>
                </a:path>
              </a:pathLst>
            </a:custGeom>
            <a:grpFill/>
            <a:ln w="10163" cap="rnd">
              <a:solidFill>
                <a:srgbClr val="1E3063"/>
              </a:solidFill>
              <a:prstDash val="solid"/>
              <a:round/>
            </a:ln>
          </p:spPr>
          <p:txBody>
            <a:bodyPr rtlCol="0" anchor="ctr"/>
            <a:lstStyle/>
            <a:p>
              <a:endParaRPr lang="en-US"/>
            </a:p>
          </p:txBody>
        </p:sp>
        <p:sp>
          <p:nvSpPr>
            <p:cNvPr id="64" name="Freeform: Shape 63">
              <a:extLst>
                <a:ext uri="{FF2B5EF4-FFF2-40B4-BE49-F238E27FC236}">
                  <a16:creationId xmlns:a16="http://schemas.microsoft.com/office/drawing/2014/main" id="{18DD72A2-162E-949B-2EDA-B33CC31E8BD9}"/>
                </a:ext>
              </a:extLst>
            </p:cNvPr>
            <p:cNvSpPr/>
            <p:nvPr/>
          </p:nvSpPr>
          <p:spPr>
            <a:xfrm>
              <a:off x="11490916" y="3268646"/>
              <a:ext cx="751" cy="717"/>
            </a:xfrm>
            <a:custGeom>
              <a:avLst/>
              <a:gdLst>
                <a:gd name="connsiteX0" fmla="*/ 0 w 751"/>
                <a:gd name="connsiteY0" fmla="*/ 0 h 717"/>
                <a:gd name="connsiteX1" fmla="*/ 751 w 751"/>
                <a:gd name="connsiteY1" fmla="*/ 717 h 717"/>
              </a:gdLst>
              <a:ahLst/>
              <a:cxnLst>
                <a:cxn ang="0">
                  <a:pos x="connsiteX0" y="connsiteY0"/>
                </a:cxn>
                <a:cxn ang="0">
                  <a:pos x="connsiteX1" y="connsiteY1"/>
                </a:cxn>
              </a:cxnLst>
              <a:rect l="l" t="t" r="r" b="b"/>
              <a:pathLst>
                <a:path w="751" h="717">
                  <a:moveTo>
                    <a:pt x="0" y="0"/>
                  </a:moveTo>
                  <a:lnTo>
                    <a:pt x="751" y="717"/>
                  </a:lnTo>
                </a:path>
              </a:pathLst>
            </a:custGeom>
            <a:grpFill/>
            <a:ln w="10163" cap="rnd">
              <a:solidFill>
                <a:srgbClr val="1E3063"/>
              </a:solidFill>
              <a:prstDash val="solid"/>
              <a:round/>
            </a:ln>
          </p:spPr>
          <p:txBody>
            <a:bodyPr rtlCol="0" anchor="ctr"/>
            <a:lstStyle/>
            <a:p>
              <a:endParaRPr lang="en-US"/>
            </a:p>
          </p:txBody>
        </p:sp>
        <p:sp>
          <p:nvSpPr>
            <p:cNvPr id="65" name="Freeform: Shape 64">
              <a:extLst>
                <a:ext uri="{FF2B5EF4-FFF2-40B4-BE49-F238E27FC236}">
                  <a16:creationId xmlns:a16="http://schemas.microsoft.com/office/drawing/2014/main" id="{3AF1835F-8B0F-9599-496D-73B91DE48841}"/>
                </a:ext>
              </a:extLst>
            </p:cNvPr>
            <p:cNvSpPr/>
            <p:nvPr/>
          </p:nvSpPr>
          <p:spPr>
            <a:xfrm>
              <a:off x="11491667" y="3269363"/>
              <a:ext cx="561" cy="744"/>
            </a:xfrm>
            <a:custGeom>
              <a:avLst/>
              <a:gdLst>
                <a:gd name="connsiteX0" fmla="*/ 0 w 561"/>
                <a:gd name="connsiteY0" fmla="*/ 0 h 744"/>
                <a:gd name="connsiteX1" fmla="*/ 562 w 561"/>
                <a:gd name="connsiteY1" fmla="*/ 745 h 744"/>
              </a:gdLst>
              <a:ahLst/>
              <a:cxnLst>
                <a:cxn ang="0">
                  <a:pos x="connsiteX0" y="connsiteY0"/>
                </a:cxn>
                <a:cxn ang="0">
                  <a:pos x="connsiteX1" y="connsiteY1"/>
                </a:cxn>
              </a:cxnLst>
              <a:rect l="l" t="t" r="r" b="b"/>
              <a:pathLst>
                <a:path w="561" h="744">
                  <a:moveTo>
                    <a:pt x="0" y="0"/>
                  </a:moveTo>
                  <a:lnTo>
                    <a:pt x="562" y="745"/>
                  </a:lnTo>
                </a:path>
              </a:pathLst>
            </a:custGeom>
            <a:grpFill/>
            <a:ln w="10163" cap="rnd">
              <a:solidFill>
                <a:srgbClr val="1E3063"/>
              </a:solidFill>
              <a:prstDash val="solid"/>
              <a:round/>
            </a:ln>
          </p:spPr>
          <p:txBody>
            <a:bodyPr rtlCol="0" anchor="ctr"/>
            <a:lstStyle/>
            <a:p>
              <a:endParaRPr lang="en-US"/>
            </a:p>
          </p:txBody>
        </p:sp>
        <p:sp>
          <p:nvSpPr>
            <p:cNvPr id="66" name="Freeform: Shape 65">
              <a:extLst>
                <a:ext uri="{FF2B5EF4-FFF2-40B4-BE49-F238E27FC236}">
                  <a16:creationId xmlns:a16="http://schemas.microsoft.com/office/drawing/2014/main" id="{17ACCA1E-077B-F909-6452-DF846070D6CB}"/>
                </a:ext>
              </a:extLst>
            </p:cNvPr>
            <p:cNvSpPr/>
            <p:nvPr/>
          </p:nvSpPr>
          <p:spPr>
            <a:xfrm>
              <a:off x="11492229" y="3270108"/>
              <a:ext cx="391" cy="737"/>
            </a:xfrm>
            <a:custGeom>
              <a:avLst/>
              <a:gdLst>
                <a:gd name="connsiteX0" fmla="*/ 0 w 391"/>
                <a:gd name="connsiteY0" fmla="*/ 0 h 737"/>
                <a:gd name="connsiteX1" fmla="*/ 391 w 391"/>
                <a:gd name="connsiteY1" fmla="*/ 737 h 737"/>
              </a:gdLst>
              <a:ahLst/>
              <a:cxnLst>
                <a:cxn ang="0">
                  <a:pos x="connsiteX0" y="connsiteY0"/>
                </a:cxn>
                <a:cxn ang="0">
                  <a:pos x="connsiteX1" y="connsiteY1"/>
                </a:cxn>
              </a:cxnLst>
              <a:rect l="l" t="t" r="r" b="b"/>
              <a:pathLst>
                <a:path w="391" h="737">
                  <a:moveTo>
                    <a:pt x="0" y="0"/>
                  </a:moveTo>
                  <a:lnTo>
                    <a:pt x="391" y="737"/>
                  </a:lnTo>
                </a:path>
              </a:pathLst>
            </a:custGeom>
            <a:grpFill/>
            <a:ln w="10163" cap="rnd">
              <a:solidFill>
                <a:srgbClr val="1E3063"/>
              </a:solidFill>
              <a:prstDash val="solid"/>
              <a:round/>
            </a:ln>
          </p:spPr>
          <p:txBody>
            <a:bodyPr rtlCol="0" anchor="ctr"/>
            <a:lstStyle/>
            <a:p>
              <a:endParaRPr lang="en-US"/>
            </a:p>
          </p:txBody>
        </p:sp>
        <p:sp>
          <p:nvSpPr>
            <p:cNvPr id="67" name="Freeform: Shape 66">
              <a:extLst>
                <a:ext uri="{FF2B5EF4-FFF2-40B4-BE49-F238E27FC236}">
                  <a16:creationId xmlns:a16="http://schemas.microsoft.com/office/drawing/2014/main" id="{68D1896D-CF51-0B36-579A-AF2EC12237EA}"/>
                </a:ext>
              </a:extLst>
            </p:cNvPr>
            <p:cNvSpPr/>
            <p:nvPr/>
          </p:nvSpPr>
          <p:spPr>
            <a:xfrm>
              <a:off x="11492620" y="3270845"/>
              <a:ext cx="243" cy="745"/>
            </a:xfrm>
            <a:custGeom>
              <a:avLst/>
              <a:gdLst>
                <a:gd name="connsiteX0" fmla="*/ 0 w 243"/>
                <a:gd name="connsiteY0" fmla="*/ 0 h 745"/>
                <a:gd name="connsiteX1" fmla="*/ 243 w 243"/>
                <a:gd name="connsiteY1" fmla="*/ 745 h 745"/>
              </a:gdLst>
              <a:ahLst/>
              <a:cxnLst>
                <a:cxn ang="0">
                  <a:pos x="connsiteX0" y="connsiteY0"/>
                </a:cxn>
                <a:cxn ang="0">
                  <a:pos x="connsiteX1" y="connsiteY1"/>
                </a:cxn>
              </a:cxnLst>
              <a:rect l="l" t="t" r="r" b="b"/>
              <a:pathLst>
                <a:path w="243" h="745">
                  <a:moveTo>
                    <a:pt x="0" y="0"/>
                  </a:moveTo>
                  <a:lnTo>
                    <a:pt x="243" y="745"/>
                  </a:lnTo>
                </a:path>
              </a:pathLst>
            </a:custGeom>
            <a:grpFill/>
            <a:ln w="10163" cap="rnd">
              <a:solidFill>
                <a:srgbClr val="1E3063"/>
              </a:solidFill>
              <a:prstDash val="solid"/>
              <a:round/>
            </a:ln>
          </p:spPr>
          <p:txBody>
            <a:bodyPr rtlCol="0" anchor="ctr"/>
            <a:lstStyle/>
            <a:p>
              <a:endParaRPr lang="en-US"/>
            </a:p>
          </p:txBody>
        </p:sp>
        <p:sp>
          <p:nvSpPr>
            <p:cNvPr id="68" name="Freeform: Shape 67">
              <a:extLst>
                <a:ext uri="{FF2B5EF4-FFF2-40B4-BE49-F238E27FC236}">
                  <a16:creationId xmlns:a16="http://schemas.microsoft.com/office/drawing/2014/main" id="{42E31770-3986-5F57-7907-C8E891B7DE77}"/>
                </a:ext>
              </a:extLst>
            </p:cNvPr>
            <p:cNvSpPr/>
            <p:nvPr/>
          </p:nvSpPr>
          <p:spPr>
            <a:xfrm>
              <a:off x="11492864" y="3271590"/>
              <a:ext cx="101" cy="738"/>
            </a:xfrm>
            <a:custGeom>
              <a:avLst/>
              <a:gdLst>
                <a:gd name="connsiteX0" fmla="*/ 0 w 101"/>
                <a:gd name="connsiteY0" fmla="*/ 0 h 738"/>
                <a:gd name="connsiteX1" fmla="*/ 102 w 101"/>
                <a:gd name="connsiteY1" fmla="*/ 738 h 738"/>
              </a:gdLst>
              <a:ahLst/>
              <a:cxnLst>
                <a:cxn ang="0">
                  <a:pos x="connsiteX0" y="connsiteY0"/>
                </a:cxn>
                <a:cxn ang="0">
                  <a:pos x="connsiteX1" y="connsiteY1"/>
                </a:cxn>
              </a:cxnLst>
              <a:rect l="l" t="t" r="r" b="b"/>
              <a:pathLst>
                <a:path w="101" h="738">
                  <a:moveTo>
                    <a:pt x="0" y="0"/>
                  </a:moveTo>
                  <a:lnTo>
                    <a:pt x="102" y="738"/>
                  </a:lnTo>
                </a:path>
              </a:pathLst>
            </a:custGeom>
            <a:grpFill/>
            <a:ln w="10163" cap="rnd">
              <a:solidFill>
                <a:srgbClr val="1E3063"/>
              </a:solidFill>
              <a:prstDash val="solid"/>
              <a:round/>
            </a:ln>
          </p:spPr>
          <p:txBody>
            <a:bodyPr rtlCol="0" anchor="ctr"/>
            <a:lstStyle/>
            <a:p>
              <a:endParaRPr lang="en-US"/>
            </a:p>
          </p:txBody>
        </p:sp>
        <p:sp>
          <p:nvSpPr>
            <p:cNvPr id="69" name="Freeform: Shape 68">
              <a:extLst>
                <a:ext uri="{FF2B5EF4-FFF2-40B4-BE49-F238E27FC236}">
                  <a16:creationId xmlns:a16="http://schemas.microsoft.com/office/drawing/2014/main" id="{CB74A1B8-950F-12ED-F7D0-FF6FBFA38A0B}"/>
                </a:ext>
              </a:extLst>
            </p:cNvPr>
            <p:cNvSpPr/>
            <p:nvPr/>
          </p:nvSpPr>
          <p:spPr>
            <a:xfrm>
              <a:off x="11492925" y="3272329"/>
              <a:ext cx="40" cy="742"/>
            </a:xfrm>
            <a:custGeom>
              <a:avLst/>
              <a:gdLst>
                <a:gd name="connsiteX0" fmla="*/ 40 w 40"/>
                <a:gd name="connsiteY0" fmla="*/ 0 h 742"/>
                <a:gd name="connsiteX1" fmla="*/ 0 w 40"/>
                <a:gd name="connsiteY1" fmla="*/ 742 h 742"/>
              </a:gdLst>
              <a:ahLst/>
              <a:cxnLst>
                <a:cxn ang="0">
                  <a:pos x="connsiteX0" y="connsiteY0"/>
                </a:cxn>
                <a:cxn ang="0">
                  <a:pos x="connsiteX1" y="connsiteY1"/>
                </a:cxn>
              </a:cxnLst>
              <a:rect l="l" t="t" r="r" b="b"/>
              <a:pathLst>
                <a:path w="40" h="742">
                  <a:moveTo>
                    <a:pt x="40" y="0"/>
                  </a:moveTo>
                  <a:lnTo>
                    <a:pt x="0" y="742"/>
                  </a:lnTo>
                </a:path>
              </a:pathLst>
            </a:custGeom>
            <a:grpFill/>
            <a:ln w="10163" cap="rnd">
              <a:solidFill>
                <a:srgbClr val="1E3063"/>
              </a:solidFill>
              <a:prstDash val="solid"/>
              <a:round/>
            </a:ln>
          </p:spPr>
          <p:txBody>
            <a:bodyPr rtlCol="0" anchor="ctr"/>
            <a:lstStyle/>
            <a:p>
              <a:endParaRPr lang="en-US"/>
            </a:p>
          </p:txBody>
        </p:sp>
        <p:sp>
          <p:nvSpPr>
            <p:cNvPr id="70" name="Freeform: Shape 69">
              <a:extLst>
                <a:ext uri="{FF2B5EF4-FFF2-40B4-BE49-F238E27FC236}">
                  <a16:creationId xmlns:a16="http://schemas.microsoft.com/office/drawing/2014/main" id="{737FE3BF-BE49-0A31-CA46-915B9BEE964B}"/>
                </a:ext>
              </a:extLst>
            </p:cNvPr>
            <p:cNvSpPr/>
            <p:nvPr/>
          </p:nvSpPr>
          <p:spPr>
            <a:xfrm>
              <a:off x="11492747" y="3273071"/>
              <a:ext cx="178" cy="746"/>
            </a:xfrm>
            <a:custGeom>
              <a:avLst/>
              <a:gdLst>
                <a:gd name="connsiteX0" fmla="*/ 178 w 178"/>
                <a:gd name="connsiteY0" fmla="*/ 0 h 746"/>
                <a:gd name="connsiteX1" fmla="*/ 0 w 178"/>
                <a:gd name="connsiteY1" fmla="*/ 746 h 746"/>
              </a:gdLst>
              <a:ahLst/>
              <a:cxnLst>
                <a:cxn ang="0">
                  <a:pos x="connsiteX0" y="connsiteY0"/>
                </a:cxn>
                <a:cxn ang="0">
                  <a:pos x="connsiteX1" y="connsiteY1"/>
                </a:cxn>
              </a:cxnLst>
              <a:rect l="l" t="t" r="r" b="b"/>
              <a:pathLst>
                <a:path w="178" h="746">
                  <a:moveTo>
                    <a:pt x="178" y="0"/>
                  </a:moveTo>
                  <a:lnTo>
                    <a:pt x="0" y="746"/>
                  </a:lnTo>
                </a:path>
              </a:pathLst>
            </a:custGeom>
            <a:grpFill/>
            <a:ln w="10163" cap="rnd">
              <a:solidFill>
                <a:srgbClr val="1E3063"/>
              </a:solidFill>
              <a:prstDash val="solid"/>
              <a:round/>
            </a:ln>
          </p:spPr>
          <p:txBody>
            <a:bodyPr rtlCol="0" anchor="ctr"/>
            <a:lstStyle/>
            <a:p>
              <a:endParaRPr lang="en-US"/>
            </a:p>
          </p:txBody>
        </p:sp>
        <p:sp>
          <p:nvSpPr>
            <p:cNvPr id="71" name="Freeform: Shape 70">
              <a:extLst>
                <a:ext uri="{FF2B5EF4-FFF2-40B4-BE49-F238E27FC236}">
                  <a16:creationId xmlns:a16="http://schemas.microsoft.com/office/drawing/2014/main" id="{FC0AA93E-480D-7980-F16D-E987AF09FCC6}"/>
                </a:ext>
              </a:extLst>
            </p:cNvPr>
            <p:cNvSpPr/>
            <p:nvPr/>
          </p:nvSpPr>
          <p:spPr>
            <a:xfrm>
              <a:off x="11492410" y="3273817"/>
              <a:ext cx="336" cy="749"/>
            </a:xfrm>
            <a:custGeom>
              <a:avLst/>
              <a:gdLst>
                <a:gd name="connsiteX0" fmla="*/ 337 w 336"/>
                <a:gd name="connsiteY0" fmla="*/ 0 h 749"/>
                <a:gd name="connsiteX1" fmla="*/ 0 w 336"/>
                <a:gd name="connsiteY1" fmla="*/ 749 h 749"/>
              </a:gdLst>
              <a:ahLst/>
              <a:cxnLst>
                <a:cxn ang="0">
                  <a:pos x="connsiteX0" y="connsiteY0"/>
                </a:cxn>
                <a:cxn ang="0">
                  <a:pos x="connsiteX1" y="connsiteY1"/>
                </a:cxn>
              </a:cxnLst>
              <a:rect l="l" t="t" r="r" b="b"/>
              <a:pathLst>
                <a:path w="336" h="749">
                  <a:moveTo>
                    <a:pt x="337" y="0"/>
                  </a:moveTo>
                  <a:lnTo>
                    <a:pt x="0" y="749"/>
                  </a:lnTo>
                </a:path>
              </a:pathLst>
            </a:custGeom>
            <a:grpFill/>
            <a:ln w="10163" cap="rnd">
              <a:solidFill>
                <a:srgbClr val="1E3063"/>
              </a:solidFill>
              <a:prstDash val="solid"/>
              <a:round/>
            </a:ln>
          </p:spPr>
          <p:txBody>
            <a:bodyPr rtlCol="0" anchor="ctr"/>
            <a:lstStyle/>
            <a:p>
              <a:endParaRPr lang="en-US"/>
            </a:p>
          </p:txBody>
        </p:sp>
        <p:sp>
          <p:nvSpPr>
            <p:cNvPr id="72" name="Freeform: Shape 71">
              <a:extLst>
                <a:ext uri="{FF2B5EF4-FFF2-40B4-BE49-F238E27FC236}">
                  <a16:creationId xmlns:a16="http://schemas.microsoft.com/office/drawing/2014/main" id="{1A451D0F-841D-1515-3F14-C9F3579991C8}"/>
                </a:ext>
              </a:extLst>
            </p:cNvPr>
            <p:cNvSpPr/>
            <p:nvPr/>
          </p:nvSpPr>
          <p:spPr>
            <a:xfrm>
              <a:off x="11491887" y="3274566"/>
              <a:ext cx="523" cy="758"/>
            </a:xfrm>
            <a:custGeom>
              <a:avLst/>
              <a:gdLst>
                <a:gd name="connsiteX0" fmla="*/ 523 w 523"/>
                <a:gd name="connsiteY0" fmla="*/ 0 h 758"/>
                <a:gd name="connsiteX1" fmla="*/ 0 w 523"/>
                <a:gd name="connsiteY1" fmla="*/ 759 h 758"/>
              </a:gdLst>
              <a:ahLst/>
              <a:cxnLst>
                <a:cxn ang="0">
                  <a:pos x="connsiteX0" y="connsiteY0"/>
                </a:cxn>
                <a:cxn ang="0">
                  <a:pos x="connsiteX1" y="connsiteY1"/>
                </a:cxn>
              </a:cxnLst>
              <a:rect l="l" t="t" r="r" b="b"/>
              <a:pathLst>
                <a:path w="523" h="758">
                  <a:moveTo>
                    <a:pt x="523" y="0"/>
                  </a:moveTo>
                  <a:lnTo>
                    <a:pt x="0" y="759"/>
                  </a:lnTo>
                </a:path>
              </a:pathLst>
            </a:custGeom>
            <a:grpFill/>
            <a:ln w="10163" cap="rnd">
              <a:solidFill>
                <a:srgbClr val="1E3063"/>
              </a:solidFill>
              <a:prstDash val="solid"/>
              <a:round/>
            </a:ln>
          </p:spPr>
          <p:txBody>
            <a:bodyPr rtlCol="0" anchor="ctr"/>
            <a:lstStyle/>
            <a:p>
              <a:endParaRPr lang="en-US"/>
            </a:p>
          </p:txBody>
        </p:sp>
        <p:sp>
          <p:nvSpPr>
            <p:cNvPr id="73" name="Freeform: Shape 72">
              <a:extLst>
                <a:ext uri="{FF2B5EF4-FFF2-40B4-BE49-F238E27FC236}">
                  <a16:creationId xmlns:a16="http://schemas.microsoft.com/office/drawing/2014/main" id="{4117F9CA-9570-C1A1-61E7-FA464DE09EA7}"/>
                </a:ext>
              </a:extLst>
            </p:cNvPr>
            <p:cNvSpPr/>
            <p:nvPr/>
          </p:nvSpPr>
          <p:spPr>
            <a:xfrm>
              <a:off x="11491143" y="3275325"/>
              <a:ext cx="744" cy="761"/>
            </a:xfrm>
            <a:custGeom>
              <a:avLst/>
              <a:gdLst>
                <a:gd name="connsiteX0" fmla="*/ 744 w 744"/>
                <a:gd name="connsiteY0" fmla="*/ 0 h 761"/>
                <a:gd name="connsiteX1" fmla="*/ 0 w 744"/>
                <a:gd name="connsiteY1" fmla="*/ 762 h 761"/>
              </a:gdLst>
              <a:ahLst/>
              <a:cxnLst>
                <a:cxn ang="0">
                  <a:pos x="connsiteX0" y="connsiteY0"/>
                </a:cxn>
                <a:cxn ang="0">
                  <a:pos x="connsiteX1" y="connsiteY1"/>
                </a:cxn>
              </a:cxnLst>
              <a:rect l="l" t="t" r="r" b="b"/>
              <a:pathLst>
                <a:path w="744" h="761">
                  <a:moveTo>
                    <a:pt x="744" y="0"/>
                  </a:moveTo>
                  <a:lnTo>
                    <a:pt x="0" y="762"/>
                  </a:lnTo>
                </a:path>
              </a:pathLst>
            </a:custGeom>
            <a:grpFill/>
            <a:ln w="10163" cap="rnd">
              <a:solidFill>
                <a:srgbClr val="1E3063"/>
              </a:solidFill>
              <a:prstDash val="solid"/>
              <a:round/>
            </a:ln>
          </p:spPr>
          <p:txBody>
            <a:bodyPr rtlCol="0" anchor="ctr"/>
            <a:lstStyle/>
            <a:p>
              <a:endParaRPr lang="en-US"/>
            </a:p>
          </p:txBody>
        </p:sp>
        <p:sp>
          <p:nvSpPr>
            <p:cNvPr id="74" name="Freeform: Shape 73">
              <a:extLst>
                <a:ext uri="{FF2B5EF4-FFF2-40B4-BE49-F238E27FC236}">
                  <a16:creationId xmlns:a16="http://schemas.microsoft.com/office/drawing/2014/main" id="{F03AE67D-76E0-FC3C-3145-39F3B9A372E0}"/>
                </a:ext>
              </a:extLst>
            </p:cNvPr>
            <p:cNvSpPr/>
            <p:nvPr/>
          </p:nvSpPr>
          <p:spPr>
            <a:xfrm>
              <a:off x="11490190" y="3276087"/>
              <a:ext cx="952" cy="731"/>
            </a:xfrm>
            <a:custGeom>
              <a:avLst/>
              <a:gdLst>
                <a:gd name="connsiteX0" fmla="*/ 953 w 952"/>
                <a:gd name="connsiteY0" fmla="*/ 0 h 731"/>
                <a:gd name="connsiteX1" fmla="*/ 0 w 952"/>
                <a:gd name="connsiteY1" fmla="*/ 732 h 731"/>
              </a:gdLst>
              <a:ahLst/>
              <a:cxnLst>
                <a:cxn ang="0">
                  <a:pos x="connsiteX0" y="connsiteY0"/>
                </a:cxn>
                <a:cxn ang="0">
                  <a:pos x="connsiteX1" y="connsiteY1"/>
                </a:cxn>
              </a:cxnLst>
              <a:rect l="l" t="t" r="r" b="b"/>
              <a:pathLst>
                <a:path w="952" h="731">
                  <a:moveTo>
                    <a:pt x="953" y="0"/>
                  </a:moveTo>
                  <a:lnTo>
                    <a:pt x="0" y="732"/>
                  </a:lnTo>
                </a:path>
              </a:pathLst>
            </a:custGeom>
            <a:grpFill/>
            <a:ln w="10163" cap="rnd">
              <a:solidFill>
                <a:srgbClr val="1E3063"/>
              </a:solidFill>
              <a:prstDash val="solid"/>
              <a:round/>
            </a:ln>
          </p:spPr>
          <p:txBody>
            <a:bodyPr rtlCol="0" anchor="ctr"/>
            <a:lstStyle/>
            <a:p>
              <a:endParaRPr lang="en-US"/>
            </a:p>
          </p:txBody>
        </p:sp>
        <p:sp>
          <p:nvSpPr>
            <p:cNvPr id="75" name="Freeform: Shape 74">
              <a:extLst>
                <a:ext uri="{FF2B5EF4-FFF2-40B4-BE49-F238E27FC236}">
                  <a16:creationId xmlns:a16="http://schemas.microsoft.com/office/drawing/2014/main" id="{0F90B0A1-64E0-C89D-4310-AB105489CA8A}"/>
                </a:ext>
              </a:extLst>
            </p:cNvPr>
            <p:cNvSpPr/>
            <p:nvPr/>
          </p:nvSpPr>
          <p:spPr>
            <a:xfrm>
              <a:off x="11489073" y="3276818"/>
              <a:ext cx="1116" cy="643"/>
            </a:xfrm>
            <a:custGeom>
              <a:avLst/>
              <a:gdLst>
                <a:gd name="connsiteX0" fmla="*/ 1117 w 1116"/>
                <a:gd name="connsiteY0" fmla="*/ 0 h 643"/>
                <a:gd name="connsiteX1" fmla="*/ 0 w 1116"/>
                <a:gd name="connsiteY1" fmla="*/ 643 h 643"/>
              </a:gdLst>
              <a:ahLst/>
              <a:cxnLst>
                <a:cxn ang="0">
                  <a:pos x="connsiteX0" y="connsiteY0"/>
                </a:cxn>
                <a:cxn ang="0">
                  <a:pos x="connsiteX1" y="connsiteY1"/>
                </a:cxn>
              </a:cxnLst>
              <a:rect l="l" t="t" r="r" b="b"/>
              <a:pathLst>
                <a:path w="1116" h="643">
                  <a:moveTo>
                    <a:pt x="1117" y="0"/>
                  </a:moveTo>
                  <a:lnTo>
                    <a:pt x="0" y="643"/>
                  </a:lnTo>
                </a:path>
              </a:pathLst>
            </a:custGeom>
            <a:grpFill/>
            <a:ln w="10163" cap="rnd">
              <a:solidFill>
                <a:srgbClr val="1E3063"/>
              </a:solidFill>
              <a:prstDash val="solid"/>
              <a:round/>
            </a:ln>
          </p:spPr>
          <p:txBody>
            <a:bodyPr rtlCol="0" anchor="ctr"/>
            <a:lstStyle/>
            <a:p>
              <a:endParaRPr lang="en-US"/>
            </a:p>
          </p:txBody>
        </p:sp>
        <p:sp>
          <p:nvSpPr>
            <p:cNvPr id="76" name="Freeform: Shape 75">
              <a:extLst>
                <a:ext uri="{FF2B5EF4-FFF2-40B4-BE49-F238E27FC236}">
                  <a16:creationId xmlns:a16="http://schemas.microsoft.com/office/drawing/2014/main" id="{46CEAB9A-C29D-6A9E-C5EF-97ED258CC09A}"/>
                </a:ext>
              </a:extLst>
            </p:cNvPr>
            <p:cNvSpPr/>
            <p:nvPr/>
          </p:nvSpPr>
          <p:spPr>
            <a:xfrm>
              <a:off x="11487893" y="3277462"/>
              <a:ext cx="1180" cy="506"/>
            </a:xfrm>
            <a:custGeom>
              <a:avLst/>
              <a:gdLst>
                <a:gd name="connsiteX0" fmla="*/ 1181 w 1180"/>
                <a:gd name="connsiteY0" fmla="*/ 0 h 506"/>
                <a:gd name="connsiteX1" fmla="*/ 0 w 1180"/>
                <a:gd name="connsiteY1" fmla="*/ 506 h 506"/>
              </a:gdLst>
              <a:ahLst/>
              <a:cxnLst>
                <a:cxn ang="0">
                  <a:pos x="connsiteX0" y="connsiteY0"/>
                </a:cxn>
                <a:cxn ang="0">
                  <a:pos x="connsiteX1" y="connsiteY1"/>
                </a:cxn>
              </a:cxnLst>
              <a:rect l="l" t="t" r="r" b="b"/>
              <a:pathLst>
                <a:path w="1180" h="506">
                  <a:moveTo>
                    <a:pt x="1181" y="0"/>
                  </a:moveTo>
                  <a:lnTo>
                    <a:pt x="0" y="506"/>
                  </a:lnTo>
                </a:path>
              </a:pathLst>
            </a:custGeom>
            <a:grpFill/>
            <a:ln w="10163" cap="rnd">
              <a:solidFill>
                <a:srgbClr val="1E3063"/>
              </a:solidFill>
              <a:prstDash val="solid"/>
              <a:round/>
            </a:ln>
          </p:spPr>
          <p:txBody>
            <a:bodyPr rtlCol="0" anchor="ctr"/>
            <a:lstStyle/>
            <a:p>
              <a:endParaRPr lang="en-US"/>
            </a:p>
          </p:txBody>
        </p:sp>
        <p:sp>
          <p:nvSpPr>
            <p:cNvPr id="77" name="Freeform: Shape 76">
              <a:extLst>
                <a:ext uri="{FF2B5EF4-FFF2-40B4-BE49-F238E27FC236}">
                  <a16:creationId xmlns:a16="http://schemas.microsoft.com/office/drawing/2014/main" id="{3CD9944F-AC47-AF84-401A-70EFC56B8BBB}"/>
                </a:ext>
              </a:extLst>
            </p:cNvPr>
            <p:cNvSpPr/>
            <p:nvPr/>
          </p:nvSpPr>
          <p:spPr>
            <a:xfrm>
              <a:off x="11486697" y="3277968"/>
              <a:ext cx="1196" cy="362"/>
            </a:xfrm>
            <a:custGeom>
              <a:avLst/>
              <a:gdLst>
                <a:gd name="connsiteX0" fmla="*/ 1196 w 1196"/>
                <a:gd name="connsiteY0" fmla="*/ 0 h 362"/>
                <a:gd name="connsiteX1" fmla="*/ 0 w 1196"/>
                <a:gd name="connsiteY1" fmla="*/ 362 h 362"/>
              </a:gdLst>
              <a:ahLst/>
              <a:cxnLst>
                <a:cxn ang="0">
                  <a:pos x="connsiteX0" y="connsiteY0"/>
                </a:cxn>
                <a:cxn ang="0">
                  <a:pos x="connsiteX1" y="connsiteY1"/>
                </a:cxn>
              </a:cxnLst>
              <a:rect l="l" t="t" r="r" b="b"/>
              <a:pathLst>
                <a:path w="1196" h="362">
                  <a:moveTo>
                    <a:pt x="1196" y="0"/>
                  </a:moveTo>
                  <a:lnTo>
                    <a:pt x="0" y="362"/>
                  </a:lnTo>
                </a:path>
              </a:pathLst>
            </a:custGeom>
            <a:grpFill/>
            <a:ln w="10163" cap="rnd">
              <a:solidFill>
                <a:srgbClr val="1E3063"/>
              </a:solidFill>
              <a:prstDash val="solid"/>
              <a:round/>
            </a:ln>
          </p:spPr>
          <p:txBody>
            <a:bodyPr rtlCol="0" anchor="ctr"/>
            <a:lstStyle/>
            <a:p>
              <a:endParaRPr lang="en-US"/>
            </a:p>
          </p:txBody>
        </p:sp>
        <p:sp>
          <p:nvSpPr>
            <p:cNvPr id="78" name="Freeform: Shape 77">
              <a:extLst>
                <a:ext uri="{FF2B5EF4-FFF2-40B4-BE49-F238E27FC236}">
                  <a16:creationId xmlns:a16="http://schemas.microsoft.com/office/drawing/2014/main" id="{12397DF5-5AF5-F211-771D-30B621C495F5}"/>
                </a:ext>
              </a:extLst>
            </p:cNvPr>
            <p:cNvSpPr/>
            <p:nvPr/>
          </p:nvSpPr>
          <p:spPr>
            <a:xfrm>
              <a:off x="11485530" y="3278330"/>
              <a:ext cx="1166" cy="231"/>
            </a:xfrm>
            <a:custGeom>
              <a:avLst/>
              <a:gdLst>
                <a:gd name="connsiteX0" fmla="*/ 1167 w 1166"/>
                <a:gd name="connsiteY0" fmla="*/ 0 h 231"/>
                <a:gd name="connsiteX1" fmla="*/ 0 w 1166"/>
                <a:gd name="connsiteY1" fmla="*/ 232 h 231"/>
              </a:gdLst>
              <a:ahLst/>
              <a:cxnLst>
                <a:cxn ang="0">
                  <a:pos x="connsiteX0" y="connsiteY0"/>
                </a:cxn>
                <a:cxn ang="0">
                  <a:pos x="connsiteX1" y="connsiteY1"/>
                </a:cxn>
              </a:cxnLst>
              <a:rect l="l" t="t" r="r" b="b"/>
              <a:pathLst>
                <a:path w="1166" h="231">
                  <a:moveTo>
                    <a:pt x="1167" y="0"/>
                  </a:moveTo>
                  <a:lnTo>
                    <a:pt x="0" y="232"/>
                  </a:lnTo>
                </a:path>
              </a:pathLst>
            </a:custGeom>
            <a:grpFill/>
            <a:ln w="10163" cap="rnd">
              <a:solidFill>
                <a:srgbClr val="1E3063"/>
              </a:solidFill>
              <a:prstDash val="solid"/>
              <a:round/>
            </a:ln>
          </p:spPr>
          <p:txBody>
            <a:bodyPr rtlCol="0" anchor="ctr"/>
            <a:lstStyle/>
            <a:p>
              <a:endParaRPr lang="en-US"/>
            </a:p>
          </p:txBody>
        </p:sp>
        <p:sp>
          <p:nvSpPr>
            <p:cNvPr id="79" name="Freeform: Shape 78">
              <a:extLst>
                <a:ext uri="{FF2B5EF4-FFF2-40B4-BE49-F238E27FC236}">
                  <a16:creationId xmlns:a16="http://schemas.microsoft.com/office/drawing/2014/main" id="{BA868191-0C68-F68C-AB46-A3C0C19B3879}"/>
                </a:ext>
              </a:extLst>
            </p:cNvPr>
            <p:cNvSpPr/>
            <p:nvPr/>
          </p:nvSpPr>
          <p:spPr>
            <a:xfrm>
              <a:off x="11484389" y="3278561"/>
              <a:ext cx="1140" cy="129"/>
            </a:xfrm>
            <a:custGeom>
              <a:avLst/>
              <a:gdLst>
                <a:gd name="connsiteX0" fmla="*/ 1140 w 1140"/>
                <a:gd name="connsiteY0" fmla="*/ 0 h 129"/>
                <a:gd name="connsiteX1" fmla="*/ 0 w 1140"/>
                <a:gd name="connsiteY1" fmla="*/ 129 h 129"/>
              </a:gdLst>
              <a:ahLst/>
              <a:cxnLst>
                <a:cxn ang="0">
                  <a:pos x="connsiteX0" y="connsiteY0"/>
                </a:cxn>
                <a:cxn ang="0">
                  <a:pos x="connsiteX1" y="connsiteY1"/>
                </a:cxn>
              </a:cxnLst>
              <a:rect l="l" t="t" r="r" b="b"/>
              <a:pathLst>
                <a:path w="1140" h="129">
                  <a:moveTo>
                    <a:pt x="1140" y="0"/>
                  </a:moveTo>
                  <a:lnTo>
                    <a:pt x="0" y="129"/>
                  </a:lnTo>
                </a:path>
              </a:pathLst>
            </a:custGeom>
            <a:grpFill/>
            <a:ln w="10163" cap="rnd">
              <a:solidFill>
                <a:srgbClr val="1E3063"/>
              </a:solidFill>
              <a:prstDash val="solid"/>
              <a:round/>
            </a:ln>
          </p:spPr>
          <p:txBody>
            <a:bodyPr rtlCol="0" anchor="ctr"/>
            <a:lstStyle/>
            <a:p>
              <a:endParaRPr lang="en-US"/>
            </a:p>
          </p:txBody>
        </p:sp>
        <p:sp>
          <p:nvSpPr>
            <p:cNvPr id="80" name="Freeform: Shape 79">
              <a:extLst>
                <a:ext uri="{FF2B5EF4-FFF2-40B4-BE49-F238E27FC236}">
                  <a16:creationId xmlns:a16="http://schemas.microsoft.com/office/drawing/2014/main" id="{7FFE0CF4-2D19-6FE8-BA92-5ADBA4550090}"/>
                </a:ext>
              </a:extLst>
            </p:cNvPr>
            <p:cNvSpPr/>
            <p:nvPr/>
          </p:nvSpPr>
          <p:spPr>
            <a:xfrm>
              <a:off x="11483260" y="3278691"/>
              <a:ext cx="1129" cy="40"/>
            </a:xfrm>
            <a:custGeom>
              <a:avLst/>
              <a:gdLst>
                <a:gd name="connsiteX0" fmla="*/ 1130 w 1129"/>
                <a:gd name="connsiteY0" fmla="*/ 0 h 40"/>
                <a:gd name="connsiteX1" fmla="*/ 0 w 1129"/>
                <a:gd name="connsiteY1" fmla="*/ 41 h 40"/>
              </a:gdLst>
              <a:ahLst/>
              <a:cxnLst>
                <a:cxn ang="0">
                  <a:pos x="connsiteX0" y="connsiteY0"/>
                </a:cxn>
                <a:cxn ang="0">
                  <a:pos x="connsiteX1" y="connsiteY1"/>
                </a:cxn>
              </a:cxnLst>
              <a:rect l="l" t="t" r="r" b="b"/>
              <a:pathLst>
                <a:path w="1129" h="40">
                  <a:moveTo>
                    <a:pt x="1130" y="0"/>
                  </a:moveTo>
                  <a:lnTo>
                    <a:pt x="0" y="41"/>
                  </a:lnTo>
                </a:path>
              </a:pathLst>
            </a:custGeom>
            <a:grpFill/>
            <a:ln w="10163" cap="rnd">
              <a:solidFill>
                <a:srgbClr val="1E3063"/>
              </a:solidFill>
              <a:prstDash val="solid"/>
              <a:round/>
            </a:ln>
          </p:spPr>
          <p:txBody>
            <a:bodyPr rtlCol="0" anchor="ctr"/>
            <a:lstStyle/>
            <a:p>
              <a:endParaRPr lang="en-US"/>
            </a:p>
          </p:txBody>
        </p:sp>
        <p:sp>
          <p:nvSpPr>
            <p:cNvPr id="81" name="Freeform: Shape 80">
              <a:extLst>
                <a:ext uri="{FF2B5EF4-FFF2-40B4-BE49-F238E27FC236}">
                  <a16:creationId xmlns:a16="http://schemas.microsoft.com/office/drawing/2014/main" id="{DC8C7ABE-BE45-EAE6-E164-DF848D711D30}"/>
                </a:ext>
              </a:extLst>
            </p:cNvPr>
            <p:cNvSpPr/>
            <p:nvPr/>
          </p:nvSpPr>
          <p:spPr>
            <a:xfrm>
              <a:off x="11482141" y="3278696"/>
              <a:ext cx="1118" cy="36"/>
            </a:xfrm>
            <a:custGeom>
              <a:avLst/>
              <a:gdLst>
                <a:gd name="connsiteX0" fmla="*/ 1119 w 1118"/>
                <a:gd name="connsiteY0" fmla="*/ 36 h 36"/>
                <a:gd name="connsiteX1" fmla="*/ 0 w 1118"/>
                <a:gd name="connsiteY1" fmla="*/ 0 h 36"/>
              </a:gdLst>
              <a:ahLst/>
              <a:cxnLst>
                <a:cxn ang="0">
                  <a:pos x="connsiteX0" y="connsiteY0"/>
                </a:cxn>
                <a:cxn ang="0">
                  <a:pos x="connsiteX1" y="connsiteY1"/>
                </a:cxn>
              </a:cxnLst>
              <a:rect l="l" t="t" r="r" b="b"/>
              <a:pathLst>
                <a:path w="1118" h="36">
                  <a:moveTo>
                    <a:pt x="1119" y="36"/>
                  </a:moveTo>
                  <a:lnTo>
                    <a:pt x="0" y="0"/>
                  </a:lnTo>
                </a:path>
              </a:pathLst>
            </a:custGeom>
            <a:grpFill/>
            <a:ln w="10163" cap="rnd">
              <a:solidFill>
                <a:srgbClr val="1E3063"/>
              </a:solidFill>
              <a:prstDash val="solid"/>
              <a:round/>
            </a:ln>
          </p:spPr>
          <p:txBody>
            <a:bodyPr rtlCol="0" anchor="ctr"/>
            <a:lstStyle/>
            <a:p>
              <a:endParaRPr lang="en-US"/>
            </a:p>
          </p:txBody>
        </p:sp>
        <p:sp>
          <p:nvSpPr>
            <p:cNvPr id="82" name="Freeform: Shape 81">
              <a:extLst>
                <a:ext uri="{FF2B5EF4-FFF2-40B4-BE49-F238E27FC236}">
                  <a16:creationId xmlns:a16="http://schemas.microsoft.com/office/drawing/2014/main" id="{DBB24615-5972-442A-5BD0-ECC73743ED85}"/>
                </a:ext>
              </a:extLst>
            </p:cNvPr>
            <p:cNvSpPr/>
            <p:nvPr/>
          </p:nvSpPr>
          <p:spPr>
            <a:xfrm>
              <a:off x="11481012" y="3278577"/>
              <a:ext cx="1129" cy="118"/>
            </a:xfrm>
            <a:custGeom>
              <a:avLst/>
              <a:gdLst>
                <a:gd name="connsiteX0" fmla="*/ 1129 w 1129"/>
                <a:gd name="connsiteY0" fmla="*/ 118 h 118"/>
                <a:gd name="connsiteX1" fmla="*/ 0 w 1129"/>
                <a:gd name="connsiteY1" fmla="*/ 0 h 118"/>
              </a:gdLst>
              <a:ahLst/>
              <a:cxnLst>
                <a:cxn ang="0">
                  <a:pos x="connsiteX0" y="connsiteY0"/>
                </a:cxn>
                <a:cxn ang="0">
                  <a:pos x="connsiteX1" y="connsiteY1"/>
                </a:cxn>
              </a:cxnLst>
              <a:rect l="l" t="t" r="r" b="b"/>
              <a:pathLst>
                <a:path w="1129" h="118">
                  <a:moveTo>
                    <a:pt x="1129" y="118"/>
                  </a:moveTo>
                  <a:lnTo>
                    <a:pt x="0" y="0"/>
                  </a:lnTo>
                </a:path>
              </a:pathLst>
            </a:custGeom>
            <a:grpFill/>
            <a:ln w="10163" cap="rnd">
              <a:solidFill>
                <a:srgbClr val="1E3063"/>
              </a:solidFill>
              <a:prstDash val="solid"/>
              <a:round/>
            </a:ln>
          </p:spPr>
          <p:txBody>
            <a:bodyPr rtlCol="0" anchor="ctr"/>
            <a:lstStyle/>
            <a:p>
              <a:endParaRPr lang="en-US"/>
            </a:p>
          </p:txBody>
        </p:sp>
        <p:sp>
          <p:nvSpPr>
            <p:cNvPr id="83" name="Freeform: Shape 82">
              <a:extLst>
                <a:ext uri="{FF2B5EF4-FFF2-40B4-BE49-F238E27FC236}">
                  <a16:creationId xmlns:a16="http://schemas.microsoft.com/office/drawing/2014/main" id="{3A0E500B-F308-959E-8338-48C9E57100C5}"/>
                </a:ext>
              </a:extLst>
            </p:cNvPr>
            <p:cNvSpPr/>
            <p:nvPr/>
          </p:nvSpPr>
          <p:spPr>
            <a:xfrm>
              <a:off x="11479882" y="3278367"/>
              <a:ext cx="1130" cy="210"/>
            </a:xfrm>
            <a:custGeom>
              <a:avLst/>
              <a:gdLst>
                <a:gd name="connsiteX0" fmla="*/ 1130 w 1130"/>
                <a:gd name="connsiteY0" fmla="*/ 210 h 210"/>
                <a:gd name="connsiteX1" fmla="*/ 0 w 1130"/>
                <a:gd name="connsiteY1" fmla="*/ 0 h 210"/>
              </a:gdLst>
              <a:ahLst/>
              <a:cxnLst>
                <a:cxn ang="0">
                  <a:pos x="connsiteX0" y="connsiteY0"/>
                </a:cxn>
                <a:cxn ang="0">
                  <a:pos x="connsiteX1" y="connsiteY1"/>
                </a:cxn>
              </a:cxnLst>
              <a:rect l="l" t="t" r="r" b="b"/>
              <a:pathLst>
                <a:path w="1130" h="210">
                  <a:moveTo>
                    <a:pt x="1130" y="210"/>
                  </a:moveTo>
                  <a:lnTo>
                    <a:pt x="0" y="0"/>
                  </a:lnTo>
                </a:path>
              </a:pathLst>
            </a:custGeom>
            <a:grpFill/>
            <a:ln w="10163" cap="rnd">
              <a:solidFill>
                <a:srgbClr val="1E3063"/>
              </a:solidFill>
              <a:prstDash val="solid"/>
              <a:round/>
            </a:ln>
          </p:spPr>
          <p:txBody>
            <a:bodyPr rtlCol="0" anchor="ctr"/>
            <a:lstStyle/>
            <a:p>
              <a:endParaRPr lang="en-US"/>
            </a:p>
          </p:txBody>
        </p:sp>
        <p:sp>
          <p:nvSpPr>
            <p:cNvPr id="84" name="Freeform: Shape 83">
              <a:extLst>
                <a:ext uri="{FF2B5EF4-FFF2-40B4-BE49-F238E27FC236}">
                  <a16:creationId xmlns:a16="http://schemas.microsoft.com/office/drawing/2014/main" id="{297C9CDD-1931-3B63-59E3-4824DAC218F2}"/>
                </a:ext>
              </a:extLst>
            </p:cNvPr>
            <p:cNvSpPr/>
            <p:nvPr/>
          </p:nvSpPr>
          <p:spPr>
            <a:xfrm>
              <a:off x="11478756" y="3278053"/>
              <a:ext cx="1125" cy="314"/>
            </a:xfrm>
            <a:custGeom>
              <a:avLst/>
              <a:gdLst>
                <a:gd name="connsiteX0" fmla="*/ 1126 w 1125"/>
                <a:gd name="connsiteY0" fmla="*/ 314 h 314"/>
                <a:gd name="connsiteX1" fmla="*/ 0 w 1125"/>
                <a:gd name="connsiteY1" fmla="*/ 0 h 314"/>
              </a:gdLst>
              <a:ahLst/>
              <a:cxnLst>
                <a:cxn ang="0">
                  <a:pos x="connsiteX0" y="connsiteY0"/>
                </a:cxn>
                <a:cxn ang="0">
                  <a:pos x="connsiteX1" y="connsiteY1"/>
                </a:cxn>
              </a:cxnLst>
              <a:rect l="l" t="t" r="r" b="b"/>
              <a:pathLst>
                <a:path w="1125" h="314">
                  <a:moveTo>
                    <a:pt x="1126" y="314"/>
                  </a:moveTo>
                  <a:lnTo>
                    <a:pt x="0" y="0"/>
                  </a:lnTo>
                </a:path>
              </a:pathLst>
            </a:custGeom>
            <a:grpFill/>
            <a:ln w="10163" cap="rnd">
              <a:solidFill>
                <a:srgbClr val="1E3063"/>
              </a:solidFill>
              <a:prstDash val="solid"/>
              <a:round/>
            </a:ln>
          </p:spPr>
          <p:txBody>
            <a:bodyPr rtlCol="0" anchor="ctr"/>
            <a:lstStyle/>
            <a:p>
              <a:endParaRPr lang="en-US"/>
            </a:p>
          </p:txBody>
        </p:sp>
        <p:sp>
          <p:nvSpPr>
            <p:cNvPr id="85" name="Freeform: Shape 84">
              <a:extLst>
                <a:ext uri="{FF2B5EF4-FFF2-40B4-BE49-F238E27FC236}">
                  <a16:creationId xmlns:a16="http://schemas.microsoft.com/office/drawing/2014/main" id="{D990C6F2-194C-DF44-1725-B18CBA5E0258}"/>
                </a:ext>
              </a:extLst>
            </p:cNvPr>
            <p:cNvSpPr/>
            <p:nvPr/>
          </p:nvSpPr>
          <p:spPr>
            <a:xfrm>
              <a:off x="11477631" y="3277618"/>
              <a:ext cx="1125" cy="435"/>
            </a:xfrm>
            <a:custGeom>
              <a:avLst/>
              <a:gdLst>
                <a:gd name="connsiteX0" fmla="*/ 1125 w 1125"/>
                <a:gd name="connsiteY0" fmla="*/ 435 h 435"/>
                <a:gd name="connsiteX1" fmla="*/ 0 w 1125"/>
                <a:gd name="connsiteY1" fmla="*/ 0 h 435"/>
              </a:gdLst>
              <a:ahLst/>
              <a:cxnLst>
                <a:cxn ang="0">
                  <a:pos x="connsiteX0" y="connsiteY0"/>
                </a:cxn>
                <a:cxn ang="0">
                  <a:pos x="connsiteX1" y="connsiteY1"/>
                </a:cxn>
              </a:cxnLst>
              <a:rect l="l" t="t" r="r" b="b"/>
              <a:pathLst>
                <a:path w="1125" h="435">
                  <a:moveTo>
                    <a:pt x="1125" y="435"/>
                  </a:moveTo>
                  <a:lnTo>
                    <a:pt x="0" y="0"/>
                  </a:lnTo>
                </a:path>
              </a:pathLst>
            </a:custGeom>
            <a:grpFill/>
            <a:ln w="10163" cap="rnd">
              <a:solidFill>
                <a:srgbClr val="1E3063"/>
              </a:solidFill>
              <a:prstDash val="solid"/>
              <a:round/>
            </a:ln>
          </p:spPr>
          <p:txBody>
            <a:bodyPr rtlCol="0" anchor="ctr"/>
            <a:lstStyle/>
            <a:p>
              <a:endParaRPr lang="en-US"/>
            </a:p>
          </p:txBody>
        </p:sp>
        <p:sp>
          <p:nvSpPr>
            <p:cNvPr id="86" name="Freeform: Shape 85">
              <a:extLst>
                <a:ext uri="{FF2B5EF4-FFF2-40B4-BE49-F238E27FC236}">
                  <a16:creationId xmlns:a16="http://schemas.microsoft.com/office/drawing/2014/main" id="{413C70E8-2D69-9EBA-0788-4225B3D52DB7}"/>
                </a:ext>
              </a:extLst>
            </p:cNvPr>
            <p:cNvSpPr/>
            <p:nvPr/>
          </p:nvSpPr>
          <p:spPr>
            <a:xfrm>
              <a:off x="11476564" y="3277070"/>
              <a:ext cx="1066" cy="547"/>
            </a:xfrm>
            <a:custGeom>
              <a:avLst/>
              <a:gdLst>
                <a:gd name="connsiteX0" fmla="*/ 1067 w 1066"/>
                <a:gd name="connsiteY0" fmla="*/ 548 h 547"/>
                <a:gd name="connsiteX1" fmla="*/ 0 w 1066"/>
                <a:gd name="connsiteY1" fmla="*/ 0 h 547"/>
              </a:gdLst>
              <a:ahLst/>
              <a:cxnLst>
                <a:cxn ang="0">
                  <a:pos x="connsiteX0" y="connsiteY0"/>
                </a:cxn>
                <a:cxn ang="0">
                  <a:pos x="connsiteX1" y="connsiteY1"/>
                </a:cxn>
              </a:cxnLst>
              <a:rect l="l" t="t" r="r" b="b"/>
              <a:pathLst>
                <a:path w="1066" h="547">
                  <a:moveTo>
                    <a:pt x="1067" y="548"/>
                  </a:moveTo>
                  <a:lnTo>
                    <a:pt x="0" y="0"/>
                  </a:lnTo>
                </a:path>
              </a:pathLst>
            </a:custGeom>
            <a:grpFill/>
            <a:ln w="10163" cap="rnd">
              <a:solidFill>
                <a:srgbClr val="1E3063"/>
              </a:solidFill>
              <a:prstDash val="solid"/>
              <a:round/>
            </a:ln>
          </p:spPr>
          <p:txBody>
            <a:bodyPr rtlCol="0" anchor="ctr"/>
            <a:lstStyle/>
            <a:p>
              <a:endParaRPr lang="en-US"/>
            </a:p>
          </p:txBody>
        </p:sp>
        <p:sp>
          <p:nvSpPr>
            <p:cNvPr id="87" name="Freeform: Shape 86">
              <a:extLst>
                <a:ext uri="{FF2B5EF4-FFF2-40B4-BE49-F238E27FC236}">
                  <a16:creationId xmlns:a16="http://schemas.microsoft.com/office/drawing/2014/main" id="{08681432-1455-BCFA-474F-8D962CB9331A}"/>
                </a:ext>
              </a:extLst>
            </p:cNvPr>
            <p:cNvSpPr/>
            <p:nvPr/>
          </p:nvSpPr>
          <p:spPr>
            <a:xfrm>
              <a:off x="11475586" y="3276412"/>
              <a:ext cx="978" cy="658"/>
            </a:xfrm>
            <a:custGeom>
              <a:avLst/>
              <a:gdLst>
                <a:gd name="connsiteX0" fmla="*/ 978 w 978"/>
                <a:gd name="connsiteY0" fmla="*/ 658 h 658"/>
                <a:gd name="connsiteX1" fmla="*/ 0 w 978"/>
                <a:gd name="connsiteY1" fmla="*/ 0 h 658"/>
              </a:gdLst>
              <a:ahLst/>
              <a:cxnLst>
                <a:cxn ang="0">
                  <a:pos x="connsiteX0" y="connsiteY0"/>
                </a:cxn>
                <a:cxn ang="0">
                  <a:pos x="connsiteX1" y="connsiteY1"/>
                </a:cxn>
              </a:cxnLst>
              <a:rect l="l" t="t" r="r" b="b"/>
              <a:pathLst>
                <a:path w="978" h="658">
                  <a:moveTo>
                    <a:pt x="978" y="658"/>
                  </a:moveTo>
                  <a:lnTo>
                    <a:pt x="0" y="0"/>
                  </a:lnTo>
                </a:path>
              </a:pathLst>
            </a:custGeom>
            <a:grpFill/>
            <a:ln w="10163" cap="rnd">
              <a:solidFill>
                <a:srgbClr val="1E3063"/>
              </a:solidFill>
              <a:prstDash val="solid"/>
              <a:round/>
            </a:ln>
          </p:spPr>
          <p:txBody>
            <a:bodyPr rtlCol="0" anchor="ctr"/>
            <a:lstStyle/>
            <a:p>
              <a:endParaRPr lang="en-US"/>
            </a:p>
          </p:txBody>
        </p:sp>
        <p:sp>
          <p:nvSpPr>
            <p:cNvPr id="88" name="Freeform: Shape 87">
              <a:extLst>
                <a:ext uri="{FF2B5EF4-FFF2-40B4-BE49-F238E27FC236}">
                  <a16:creationId xmlns:a16="http://schemas.microsoft.com/office/drawing/2014/main" id="{FC55142A-FC6A-6EE8-7CD1-C22A737E8396}"/>
                </a:ext>
              </a:extLst>
            </p:cNvPr>
            <p:cNvSpPr/>
            <p:nvPr/>
          </p:nvSpPr>
          <p:spPr>
            <a:xfrm>
              <a:off x="11474776" y="3275689"/>
              <a:ext cx="809" cy="722"/>
            </a:xfrm>
            <a:custGeom>
              <a:avLst/>
              <a:gdLst>
                <a:gd name="connsiteX0" fmla="*/ 810 w 809"/>
                <a:gd name="connsiteY0" fmla="*/ 723 h 722"/>
                <a:gd name="connsiteX1" fmla="*/ 0 w 809"/>
                <a:gd name="connsiteY1" fmla="*/ 0 h 722"/>
              </a:gdLst>
              <a:ahLst/>
              <a:cxnLst>
                <a:cxn ang="0">
                  <a:pos x="connsiteX0" y="connsiteY0"/>
                </a:cxn>
                <a:cxn ang="0">
                  <a:pos x="connsiteX1" y="connsiteY1"/>
                </a:cxn>
              </a:cxnLst>
              <a:rect l="l" t="t" r="r" b="b"/>
              <a:pathLst>
                <a:path w="809" h="722">
                  <a:moveTo>
                    <a:pt x="810" y="723"/>
                  </a:moveTo>
                  <a:lnTo>
                    <a:pt x="0" y="0"/>
                  </a:lnTo>
                </a:path>
              </a:pathLst>
            </a:custGeom>
            <a:grpFill/>
            <a:ln w="10163" cap="rnd">
              <a:solidFill>
                <a:srgbClr val="1E3063"/>
              </a:solidFill>
              <a:prstDash val="solid"/>
              <a:round/>
            </a:ln>
          </p:spPr>
          <p:txBody>
            <a:bodyPr rtlCol="0" anchor="ctr"/>
            <a:lstStyle/>
            <a:p>
              <a:endParaRPr lang="en-US"/>
            </a:p>
          </p:txBody>
        </p:sp>
        <p:sp>
          <p:nvSpPr>
            <p:cNvPr id="89" name="Freeform: Shape 88">
              <a:extLst>
                <a:ext uri="{FF2B5EF4-FFF2-40B4-BE49-F238E27FC236}">
                  <a16:creationId xmlns:a16="http://schemas.microsoft.com/office/drawing/2014/main" id="{E38D5ACE-FEA0-635E-700B-76D6CB493BF4}"/>
                </a:ext>
              </a:extLst>
            </p:cNvPr>
            <p:cNvSpPr/>
            <p:nvPr/>
          </p:nvSpPr>
          <p:spPr>
            <a:xfrm>
              <a:off x="11472805" y="3272760"/>
              <a:ext cx="1970" cy="2929"/>
            </a:xfrm>
            <a:custGeom>
              <a:avLst/>
              <a:gdLst>
                <a:gd name="connsiteX0" fmla="*/ 1971 w 1970"/>
                <a:gd name="connsiteY0" fmla="*/ 2929 h 2929"/>
                <a:gd name="connsiteX1" fmla="*/ 0 w 1970"/>
                <a:gd name="connsiteY1" fmla="*/ 0 h 2929"/>
              </a:gdLst>
              <a:ahLst/>
              <a:cxnLst>
                <a:cxn ang="0">
                  <a:pos x="connsiteX0" y="connsiteY0"/>
                </a:cxn>
                <a:cxn ang="0">
                  <a:pos x="connsiteX1" y="connsiteY1"/>
                </a:cxn>
              </a:cxnLst>
              <a:rect l="l" t="t" r="r" b="b"/>
              <a:pathLst>
                <a:path w="1970" h="2929">
                  <a:moveTo>
                    <a:pt x="1971" y="2929"/>
                  </a:moveTo>
                  <a:lnTo>
                    <a:pt x="0" y="0"/>
                  </a:lnTo>
                </a:path>
              </a:pathLst>
            </a:custGeom>
            <a:grpFill/>
            <a:ln w="10163" cap="rnd">
              <a:solidFill>
                <a:srgbClr val="1E3063"/>
              </a:solidFill>
              <a:prstDash val="solid"/>
              <a:round/>
            </a:ln>
          </p:spPr>
          <p:txBody>
            <a:bodyPr rtlCol="0" anchor="ctr"/>
            <a:lstStyle/>
            <a:p>
              <a:endParaRPr lang="en-US"/>
            </a:p>
          </p:txBody>
        </p:sp>
        <p:sp>
          <p:nvSpPr>
            <p:cNvPr id="90" name="Freeform: Shape 89">
              <a:extLst>
                <a:ext uri="{FF2B5EF4-FFF2-40B4-BE49-F238E27FC236}">
                  <a16:creationId xmlns:a16="http://schemas.microsoft.com/office/drawing/2014/main" id="{D512900D-B340-DEEE-3C34-88E1DA4080F3}"/>
                </a:ext>
              </a:extLst>
            </p:cNvPr>
            <p:cNvSpPr/>
            <p:nvPr/>
          </p:nvSpPr>
          <p:spPr>
            <a:xfrm>
              <a:off x="11506843" y="3253843"/>
              <a:ext cx="44931" cy="18640"/>
            </a:xfrm>
            <a:custGeom>
              <a:avLst/>
              <a:gdLst>
                <a:gd name="connsiteX0" fmla="*/ 0 w 44931"/>
                <a:gd name="connsiteY0" fmla="*/ 0 h 18640"/>
                <a:gd name="connsiteX1" fmla="*/ 44932 w 44931"/>
                <a:gd name="connsiteY1" fmla="*/ 18640 h 18640"/>
              </a:gdLst>
              <a:ahLst/>
              <a:cxnLst>
                <a:cxn ang="0">
                  <a:pos x="connsiteX0" y="connsiteY0"/>
                </a:cxn>
                <a:cxn ang="0">
                  <a:pos x="connsiteX1" y="connsiteY1"/>
                </a:cxn>
              </a:cxnLst>
              <a:rect l="l" t="t" r="r" b="b"/>
              <a:pathLst>
                <a:path w="44931" h="18640">
                  <a:moveTo>
                    <a:pt x="0" y="0"/>
                  </a:moveTo>
                  <a:cubicBezTo>
                    <a:pt x="17187" y="3624"/>
                    <a:pt x="32655" y="10042"/>
                    <a:pt x="44932" y="18640"/>
                  </a:cubicBezTo>
                </a:path>
              </a:pathLst>
            </a:custGeom>
            <a:grpFill/>
            <a:ln w="10163" cap="rnd">
              <a:solidFill>
                <a:srgbClr val="1E3063"/>
              </a:solidFill>
              <a:prstDash val="solid"/>
              <a:round/>
            </a:ln>
          </p:spPr>
          <p:txBody>
            <a:bodyPr rtlCol="0" anchor="ctr"/>
            <a:lstStyle/>
            <a:p>
              <a:endParaRPr lang="en-US"/>
            </a:p>
          </p:txBody>
        </p:sp>
        <p:sp>
          <p:nvSpPr>
            <p:cNvPr id="91" name="Freeform: Shape 90">
              <a:extLst>
                <a:ext uri="{FF2B5EF4-FFF2-40B4-BE49-F238E27FC236}">
                  <a16:creationId xmlns:a16="http://schemas.microsoft.com/office/drawing/2014/main" id="{3125AD3A-96FE-4DCC-D8DE-24DA5AB0BFD4}"/>
                </a:ext>
              </a:extLst>
            </p:cNvPr>
            <p:cNvSpPr/>
            <p:nvPr/>
          </p:nvSpPr>
          <p:spPr>
            <a:xfrm>
              <a:off x="11508004" y="3272374"/>
              <a:ext cx="43894" cy="18684"/>
            </a:xfrm>
            <a:custGeom>
              <a:avLst/>
              <a:gdLst>
                <a:gd name="connsiteX0" fmla="*/ 0 w 43894"/>
                <a:gd name="connsiteY0" fmla="*/ 18684 h 18684"/>
                <a:gd name="connsiteX1" fmla="*/ 43894 w 43894"/>
                <a:gd name="connsiteY1" fmla="*/ 0 h 18684"/>
              </a:gdLst>
              <a:ahLst/>
              <a:cxnLst>
                <a:cxn ang="0">
                  <a:pos x="connsiteX0" y="connsiteY0"/>
                </a:cxn>
                <a:cxn ang="0">
                  <a:pos x="connsiteX1" y="connsiteY1"/>
                </a:cxn>
              </a:cxnLst>
              <a:rect l="l" t="t" r="r" b="b"/>
              <a:pathLst>
                <a:path w="43894" h="18684">
                  <a:moveTo>
                    <a:pt x="0" y="18684"/>
                  </a:moveTo>
                  <a:cubicBezTo>
                    <a:pt x="16951" y="15120"/>
                    <a:pt x="32112" y="8667"/>
                    <a:pt x="43894" y="0"/>
                  </a:cubicBezTo>
                </a:path>
              </a:pathLst>
            </a:custGeom>
            <a:grpFill/>
            <a:ln w="10163" cap="rnd">
              <a:solidFill>
                <a:srgbClr val="1E3063"/>
              </a:solidFill>
              <a:prstDash val="solid"/>
              <a:round/>
            </a:ln>
          </p:spPr>
          <p:txBody>
            <a:bodyPr rtlCol="0" anchor="ctr"/>
            <a:lstStyle/>
            <a:p>
              <a:endParaRPr lang="en-US"/>
            </a:p>
          </p:txBody>
        </p:sp>
        <p:sp>
          <p:nvSpPr>
            <p:cNvPr id="92" name="Freeform: Shape 91">
              <a:extLst>
                <a:ext uri="{FF2B5EF4-FFF2-40B4-BE49-F238E27FC236}">
                  <a16:creationId xmlns:a16="http://schemas.microsoft.com/office/drawing/2014/main" id="{55B72DFA-443B-8CC8-9800-C3110A295F77}"/>
                </a:ext>
              </a:extLst>
            </p:cNvPr>
            <p:cNvSpPr/>
            <p:nvPr/>
          </p:nvSpPr>
          <p:spPr>
            <a:xfrm>
              <a:off x="11414428" y="3254065"/>
              <a:ext cx="44029" cy="18524"/>
            </a:xfrm>
            <a:custGeom>
              <a:avLst/>
              <a:gdLst>
                <a:gd name="connsiteX0" fmla="*/ 44030 w 44029"/>
                <a:gd name="connsiteY0" fmla="*/ 0 h 18524"/>
                <a:gd name="connsiteX1" fmla="*/ 0 w 44029"/>
                <a:gd name="connsiteY1" fmla="*/ 18525 h 18524"/>
              </a:gdLst>
              <a:ahLst/>
              <a:cxnLst>
                <a:cxn ang="0">
                  <a:pos x="connsiteX0" y="connsiteY0"/>
                </a:cxn>
                <a:cxn ang="0">
                  <a:pos x="connsiteX1" y="connsiteY1"/>
                </a:cxn>
              </a:cxnLst>
              <a:rect l="l" t="t" r="r" b="b"/>
              <a:pathLst>
                <a:path w="44029" h="18524">
                  <a:moveTo>
                    <a:pt x="44030" y="0"/>
                  </a:moveTo>
                  <a:cubicBezTo>
                    <a:pt x="27287" y="3814"/>
                    <a:pt x="12192" y="10165"/>
                    <a:pt x="0" y="18525"/>
                  </a:cubicBezTo>
                </a:path>
              </a:pathLst>
            </a:custGeom>
            <a:grpFill/>
            <a:ln w="10163" cap="rnd">
              <a:solidFill>
                <a:srgbClr val="1E3063"/>
              </a:solidFill>
              <a:prstDash val="solid"/>
              <a:round/>
            </a:ln>
          </p:spPr>
          <p:txBody>
            <a:bodyPr rtlCol="0" anchor="ctr"/>
            <a:lstStyle/>
            <a:p>
              <a:endParaRPr lang="en-US"/>
            </a:p>
          </p:txBody>
        </p:sp>
        <p:sp>
          <p:nvSpPr>
            <p:cNvPr id="93" name="Freeform: Shape 92">
              <a:extLst>
                <a:ext uri="{FF2B5EF4-FFF2-40B4-BE49-F238E27FC236}">
                  <a16:creationId xmlns:a16="http://schemas.microsoft.com/office/drawing/2014/main" id="{B41AED78-824F-1B96-2987-AC6974BF17D4}"/>
                </a:ext>
              </a:extLst>
            </p:cNvPr>
            <p:cNvSpPr/>
            <p:nvPr/>
          </p:nvSpPr>
          <p:spPr>
            <a:xfrm>
              <a:off x="11465202" y="3251436"/>
              <a:ext cx="35888" cy="2462"/>
            </a:xfrm>
            <a:custGeom>
              <a:avLst/>
              <a:gdLst>
                <a:gd name="connsiteX0" fmla="*/ 0 w 35888"/>
                <a:gd name="connsiteY0" fmla="*/ 2456 h 2462"/>
                <a:gd name="connsiteX1" fmla="*/ 35889 w 35888"/>
                <a:gd name="connsiteY1" fmla="*/ 2463 h 2462"/>
              </a:gdLst>
              <a:ahLst/>
              <a:cxnLst>
                <a:cxn ang="0">
                  <a:pos x="connsiteX0" y="connsiteY0"/>
                </a:cxn>
                <a:cxn ang="0">
                  <a:pos x="connsiteX1" y="connsiteY1"/>
                </a:cxn>
              </a:cxnLst>
              <a:rect l="l" t="t" r="r" b="b"/>
              <a:pathLst>
                <a:path w="35888" h="2462">
                  <a:moveTo>
                    <a:pt x="0" y="2456"/>
                  </a:moveTo>
                  <a:cubicBezTo>
                    <a:pt x="11430" y="-821"/>
                    <a:pt x="24462" y="-819"/>
                    <a:pt x="35889" y="2463"/>
                  </a:cubicBezTo>
                </a:path>
              </a:pathLst>
            </a:custGeom>
            <a:grpFill/>
            <a:ln w="10163" cap="rnd">
              <a:solidFill>
                <a:srgbClr val="1E3063"/>
              </a:solidFill>
              <a:prstDash val="solid"/>
              <a:round/>
            </a:ln>
          </p:spPr>
          <p:txBody>
            <a:bodyPr rtlCol="0" anchor="ctr"/>
            <a:lstStyle/>
            <a:p>
              <a:endParaRPr lang="en-US"/>
            </a:p>
          </p:txBody>
        </p:sp>
        <p:sp>
          <p:nvSpPr>
            <p:cNvPr id="94" name="Freeform: Shape 93">
              <a:extLst>
                <a:ext uri="{FF2B5EF4-FFF2-40B4-BE49-F238E27FC236}">
                  <a16:creationId xmlns:a16="http://schemas.microsoft.com/office/drawing/2014/main" id="{F5188731-D55C-60B7-8A9E-26C51D7ED1A9}"/>
                </a:ext>
              </a:extLst>
            </p:cNvPr>
            <p:cNvSpPr/>
            <p:nvPr/>
          </p:nvSpPr>
          <p:spPr>
            <a:xfrm>
              <a:off x="11463812" y="3290847"/>
              <a:ext cx="37408" cy="2665"/>
            </a:xfrm>
            <a:custGeom>
              <a:avLst/>
              <a:gdLst>
                <a:gd name="connsiteX0" fmla="*/ 0 w 37408"/>
                <a:gd name="connsiteY0" fmla="*/ 0 h 2665"/>
                <a:gd name="connsiteX1" fmla="*/ 37409 w 37408"/>
                <a:gd name="connsiteY1" fmla="*/ 350 h 2665"/>
              </a:gdLst>
              <a:ahLst/>
              <a:cxnLst>
                <a:cxn ang="0">
                  <a:pos x="connsiteX0" y="connsiteY0"/>
                </a:cxn>
                <a:cxn ang="0">
                  <a:pos x="connsiteX1" y="connsiteY1"/>
                </a:cxn>
              </a:cxnLst>
              <a:rect l="l" t="t" r="r" b="b"/>
              <a:pathLst>
                <a:path w="37408" h="2665">
                  <a:moveTo>
                    <a:pt x="0" y="0"/>
                  </a:moveTo>
                  <a:cubicBezTo>
                    <a:pt x="11871" y="3428"/>
                    <a:pt x="25390" y="3554"/>
                    <a:pt x="37409" y="350"/>
                  </a:cubicBezTo>
                </a:path>
              </a:pathLst>
            </a:custGeom>
            <a:grpFill/>
            <a:ln w="10163" cap="rnd">
              <a:solidFill>
                <a:srgbClr val="1E3063"/>
              </a:solidFill>
              <a:prstDash val="solid"/>
              <a:round/>
            </a:ln>
          </p:spPr>
          <p:txBody>
            <a:bodyPr rtlCol="0" anchor="ctr"/>
            <a:lstStyle/>
            <a:p>
              <a:endParaRPr lang="en-US"/>
            </a:p>
          </p:txBody>
        </p:sp>
        <p:sp>
          <p:nvSpPr>
            <p:cNvPr id="95" name="Freeform: Shape 94">
              <a:extLst>
                <a:ext uri="{FF2B5EF4-FFF2-40B4-BE49-F238E27FC236}">
                  <a16:creationId xmlns:a16="http://schemas.microsoft.com/office/drawing/2014/main" id="{9BA629AF-38C0-D065-43AA-CF54BF462144}"/>
                </a:ext>
              </a:extLst>
            </p:cNvPr>
            <p:cNvSpPr/>
            <p:nvPr/>
          </p:nvSpPr>
          <p:spPr>
            <a:xfrm>
              <a:off x="11458234" y="3290862"/>
              <a:ext cx="5567" cy="110"/>
            </a:xfrm>
            <a:custGeom>
              <a:avLst/>
              <a:gdLst>
                <a:gd name="connsiteX0" fmla="*/ 0 w 5567"/>
                <a:gd name="connsiteY0" fmla="*/ 111 h 110"/>
                <a:gd name="connsiteX1" fmla="*/ 5567 w 5567"/>
                <a:gd name="connsiteY1" fmla="*/ 0 h 110"/>
              </a:gdLst>
              <a:ahLst/>
              <a:cxnLst>
                <a:cxn ang="0">
                  <a:pos x="connsiteX0" y="connsiteY0"/>
                </a:cxn>
                <a:cxn ang="0">
                  <a:pos x="connsiteX1" y="connsiteY1"/>
                </a:cxn>
              </a:cxnLst>
              <a:rect l="l" t="t" r="r" b="b"/>
              <a:pathLst>
                <a:path w="5567" h="110">
                  <a:moveTo>
                    <a:pt x="0" y="111"/>
                  </a:moveTo>
                  <a:lnTo>
                    <a:pt x="5567" y="0"/>
                  </a:lnTo>
                </a:path>
              </a:pathLst>
            </a:custGeom>
            <a:grpFill/>
            <a:ln w="10163" cap="rnd">
              <a:solidFill>
                <a:srgbClr val="1E3063"/>
              </a:solidFill>
              <a:prstDash val="solid"/>
              <a:round/>
            </a:ln>
          </p:spPr>
          <p:txBody>
            <a:bodyPr rtlCol="0" anchor="ctr"/>
            <a:lstStyle/>
            <a:p>
              <a:endParaRPr lang="en-US"/>
            </a:p>
          </p:txBody>
        </p:sp>
        <p:sp>
          <p:nvSpPr>
            <p:cNvPr id="96" name="Freeform: Shape 95">
              <a:extLst>
                <a:ext uri="{FF2B5EF4-FFF2-40B4-BE49-F238E27FC236}">
                  <a16:creationId xmlns:a16="http://schemas.microsoft.com/office/drawing/2014/main" id="{AE8D7E7E-CBD4-5957-A58F-C46917EFECA0}"/>
                </a:ext>
              </a:extLst>
            </p:cNvPr>
            <p:cNvSpPr/>
            <p:nvPr/>
          </p:nvSpPr>
          <p:spPr>
            <a:xfrm>
              <a:off x="11501110" y="3253871"/>
              <a:ext cx="5711" cy="16"/>
            </a:xfrm>
            <a:custGeom>
              <a:avLst/>
              <a:gdLst>
                <a:gd name="connsiteX0" fmla="*/ 5711 w 5711"/>
                <a:gd name="connsiteY0" fmla="*/ 16 h 16"/>
                <a:gd name="connsiteX1" fmla="*/ 0 w 5711"/>
                <a:gd name="connsiteY1" fmla="*/ 0 h 16"/>
              </a:gdLst>
              <a:ahLst/>
              <a:cxnLst>
                <a:cxn ang="0">
                  <a:pos x="connsiteX0" y="connsiteY0"/>
                </a:cxn>
                <a:cxn ang="0">
                  <a:pos x="connsiteX1" y="connsiteY1"/>
                </a:cxn>
              </a:cxnLst>
              <a:rect l="l" t="t" r="r" b="b"/>
              <a:pathLst>
                <a:path w="5711" h="16">
                  <a:moveTo>
                    <a:pt x="5711" y="16"/>
                  </a:moveTo>
                  <a:lnTo>
                    <a:pt x="0" y="0"/>
                  </a:lnTo>
                </a:path>
              </a:pathLst>
            </a:custGeom>
            <a:grpFill/>
            <a:ln w="10163" cap="rnd">
              <a:solidFill>
                <a:srgbClr val="1E3063"/>
              </a:solidFill>
              <a:prstDash val="solid"/>
              <a:round/>
            </a:ln>
          </p:spPr>
          <p:txBody>
            <a:bodyPr rtlCol="0" anchor="ctr"/>
            <a:lstStyle/>
            <a:p>
              <a:endParaRPr lang="en-US"/>
            </a:p>
          </p:txBody>
        </p:sp>
        <p:sp>
          <p:nvSpPr>
            <p:cNvPr id="97" name="Freeform: Shape 96">
              <a:extLst>
                <a:ext uri="{FF2B5EF4-FFF2-40B4-BE49-F238E27FC236}">
                  <a16:creationId xmlns:a16="http://schemas.microsoft.com/office/drawing/2014/main" id="{1B7089B9-6471-42D0-DDD1-B5A21032F672}"/>
                </a:ext>
              </a:extLst>
            </p:cNvPr>
            <p:cNvSpPr/>
            <p:nvPr/>
          </p:nvSpPr>
          <p:spPr>
            <a:xfrm>
              <a:off x="11501241" y="3291037"/>
              <a:ext cx="6752" cy="191"/>
            </a:xfrm>
            <a:custGeom>
              <a:avLst/>
              <a:gdLst>
                <a:gd name="connsiteX0" fmla="*/ 6753 w 6752"/>
                <a:gd name="connsiteY0" fmla="*/ 0 h 191"/>
                <a:gd name="connsiteX1" fmla="*/ 0 w 6752"/>
                <a:gd name="connsiteY1" fmla="*/ 191 h 191"/>
              </a:gdLst>
              <a:ahLst/>
              <a:cxnLst>
                <a:cxn ang="0">
                  <a:pos x="connsiteX0" y="connsiteY0"/>
                </a:cxn>
                <a:cxn ang="0">
                  <a:pos x="connsiteX1" y="connsiteY1"/>
                </a:cxn>
              </a:cxnLst>
              <a:rect l="l" t="t" r="r" b="b"/>
              <a:pathLst>
                <a:path w="6752" h="191">
                  <a:moveTo>
                    <a:pt x="6753" y="0"/>
                  </a:moveTo>
                  <a:lnTo>
                    <a:pt x="0" y="191"/>
                  </a:lnTo>
                </a:path>
              </a:pathLst>
            </a:custGeom>
            <a:grpFill/>
            <a:ln w="10163" cap="rnd">
              <a:solidFill>
                <a:srgbClr val="1E3063"/>
              </a:solidFill>
              <a:prstDash val="solid"/>
              <a:round/>
            </a:ln>
          </p:spPr>
          <p:txBody>
            <a:bodyPr rtlCol="0" anchor="ctr"/>
            <a:lstStyle/>
            <a:p>
              <a:endParaRPr lang="en-US"/>
            </a:p>
          </p:txBody>
        </p:sp>
        <p:sp>
          <p:nvSpPr>
            <p:cNvPr id="98" name="Freeform: Shape 97">
              <a:extLst>
                <a:ext uri="{FF2B5EF4-FFF2-40B4-BE49-F238E27FC236}">
                  <a16:creationId xmlns:a16="http://schemas.microsoft.com/office/drawing/2014/main" id="{91D149C7-38AB-3685-9B37-275669D5F0F3}"/>
                </a:ext>
              </a:extLst>
            </p:cNvPr>
            <p:cNvSpPr/>
            <p:nvPr/>
          </p:nvSpPr>
          <p:spPr>
            <a:xfrm>
              <a:off x="11458485" y="3253838"/>
              <a:ext cx="6679" cy="277"/>
            </a:xfrm>
            <a:custGeom>
              <a:avLst/>
              <a:gdLst>
                <a:gd name="connsiteX0" fmla="*/ 0 w 6679"/>
                <a:gd name="connsiteY0" fmla="*/ 278 h 277"/>
                <a:gd name="connsiteX1" fmla="*/ 6680 w 6679"/>
                <a:gd name="connsiteY1" fmla="*/ 0 h 277"/>
              </a:gdLst>
              <a:ahLst/>
              <a:cxnLst>
                <a:cxn ang="0">
                  <a:pos x="connsiteX0" y="connsiteY0"/>
                </a:cxn>
                <a:cxn ang="0">
                  <a:pos x="connsiteX1" y="connsiteY1"/>
                </a:cxn>
              </a:cxnLst>
              <a:rect l="l" t="t" r="r" b="b"/>
              <a:pathLst>
                <a:path w="6679" h="277">
                  <a:moveTo>
                    <a:pt x="0" y="278"/>
                  </a:moveTo>
                  <a:lnTo>
                    <a:pt x="6680" y="0"/>
                  </a:lnTo>
                </a:path>
              </a:pathLst>
            </a:custGeom>
            <a:grpFill/>
            <a:ln w="10163" cap="rnd">
              <a:solidFill>
                <a:srgbClr val="1E3063"/>
              </a:solidFill>
              <a:prstDash val="solid"/>
              <a:round/>
            </a:ln>
          </p:spPr>
          <p:txBody>
            <a:bodyPr rtlCol="0" anchor="ctr"/>
            <a:lstStyle/>
            <a:p>
              <a:endParaRPr lang="en-US"/>
            </a:p>
          </p:txBody>
        </p:sp>
        <p:sp>
          <p:nvSpPr>
            <p:cNvPr id="99" name="Freeform: Shape 98">
              <a:extLst>
                <a:ext uri="{FF2B5EF4-FFF2-40B4-BE49-F238E27FC236}">
                  <a16:creationId xmlns:a16="http://schemas.microsoft.com/office/drawing/2014/main" id="{44140D85-39D3-D1CD-AFD0-931D2CFB33A9}"/>
                </a:ext>
              </a:extLst>
            </p:cNvPr>
            <p:cNvSpPr/>
            <p:nvPr/>
          </p:nvSpPr>
          <p:spPr>
            <a:xfrm>
              <a:off x="11555456" y="3385198"/>
              <a:ext cx="11" cy="18050"/>
            </a:xfrm>
            <a:custGeom>
              <a:avLst/>
              <a:gdLst>
                <a:gd name="connsiteX0" fmla="*/ 11 w 11"/>
                <a:gd name="connsiteY0" fmla="*/ 0 h 18050"/>
                <a:gd name="connsiteX1" fmla="*/ 0 w 11"/>
                <a:gd name="connsiteY1" fmla="*/ 18051 h 18050"/>
              </a:gdLst>
              <a:ahLst/>
              <a:cxnLst>
                <a:cxn ang="0">
                  <a:pos x="connsiteX0" y="connsiteY0"/>
                </a:cxn>
                <a:cxn ang="0">
                  <a:pos x="connsiteX1" y="connsiteY1"/>
                </a:cxn>
              </a:cxnLst>
              <a:rect l="l" t="t" r="r" b="b"/>
              <a:pathLst>
                <a:path w="11" h="18050">
                  <a:moveTo>
                    <a:pt x="11" y="0"/>
                  </a:moveTo>
                  <a:lnTo>
                    <a:pt x="0" y="18051"/>
                  </a:lnTo>
                </a:path>
              </a:pathLst>
            </a:custGeom>
            <a:grpFill/>
            <a:ln w="10163" cap="rnd">
              <a:solidFill>
                <a:srgbClr val="1E3063"/>
              </a:solidFill>
              <a:prstDash val="solid"/>
              <a:round/>
            </a:ln>
          </p:spPr>
          <p:txBody>
            <a:bodyPr rtlCol="0" anchor="ctr"/>
            <a:lstStyle/>
            <a:p>
              <a:endParaRPr lang="en-US"/>
            </a:p>
          </p:txBody>
        </p:sp>
      </p:grpSp>
      <p:sp>
        <p:nvSpPr>
          <p:cNvPr id="9" name="Shape 2">
            <a:extLst>
              <a:ext uri="{FF2B5EF4-FFF2-40B4-BE49-F238E27FC236}">
                <a16:creationId xmlns:a16="http://schemas.microsoft.com/office/drawing/2014/main" id="{32F53A36-FA7A-EA9F-9253-B35B4481B3C4}"/>
              </a:ext>
            </a:extLst>
          </p:cNvPr>
          <p:cNvSpPr/>
          <p:nvPr/>
        </p:nvSpPr>
        <p:spPr>
          <a:xfrm>
            <a:off x="8017769" y="3492103"/>
            <a:ext cx="3512741" cy="19050"/>
          </a:xfrm>
          <a:prstGeom prst="rect">
            <a:avLst/>
          </a:prstGeom>
          <a:solidFill>
            <a:srgbClr val="84C1FA"/>
          </a:solidFill>
          <a:ln/>
        </p:spPr>
        <p:txBody>
          <a:bodyPr>
            <a:spAutoFit/>
          </a:bodyPr>
          <a:lstStyle/>
          <a:p>
            <a:endParaRPr lang="en-US"/>
          </a:p>
        </p:txBody>
      </p:sp>
      <p:sp>
        <p:nvSpPr>
          <p:cNvPr id="10" name="Text 3">
            <a:extLst>
              <a:ext uri="{FF2B5EF4-FFF2-40B4-BE49-F238E27FC236}">
                <a16:creationId xmlns:a16="http://schemas.microsoft.com/office/drawing/2014/main" id="{1D848137-5B05-14E9-ABEC-DA286D062D3B}"/>
              </a:ext>
            </a:extLst>
          </p:cNvPr>
          <p:cNvSpPr/>
          <p:nvPr/>
        </p:nvSpPr>
        <p:spPr>
          <a:xfrm>
            <a:off x="8132143" y="3612853"/>
            <a:ext cx="3398366" cy="243015"/>
          </a:xfrm>
          <a:prstGeom prst="rect">
            <a:avLst/>
          </a:prstGeom>
          <a:noFill/>
          <a:ln/>
        </p:spPr>
        <p:txBody>
          <a:bodyPr wrap="none" lIns="0" tIns="0" rIns="0" bIns="0" rtlCol="0" anchor="t">
            <a:spAutoFit/>
          </a:bodyPr>
          <a:lstStyle/>
          <a:p>
            <a:pPr algn="r" rtl="1">
              <a:lnSpc>
                <a:spcPts val="2000"/>
              </a:lnSpc>
            </a:pPr>
            <a:r>
              <a:rPr lang="en-US" sz="1600" dirty="0">
                <a:solidFill>
                  <a:srgbClr val="1E3063"/>
                </a:solidFill>
                <a:latin typeface="Alexandria" pitchFamily="2" charset="-78"/>
                <a:ea typeface="Instrument Sans Semi Bold" pitchFamily="34" charset="-122"/>
                <a:cs typeface="Alexandria" pitchFamily="2" charset="-78"/>
              </a:rPr>
              <a:t>الإشراف المستمر على الأداء التعليمي</a:t>
            </a:r>
            <a:endParaRPr lang="en-US" sz="1600" dirty="0">
              <a:latin typeface="Alexandria" pitchFamily="2" charset="-78"/>
              <a:cs typeface="Alexandria" pitchFamily="2" charset="-78"/>
            </a:endParaRPr>
          </a:p>
        </p:txBody>
      </p:sp>
      <p:grpSp>
        <p:nvGrpSpPr>
          <p:cNvPr id="117" name="Image 1" descr="preencoded.png">
            <a:extLst>
              <a:ext uri="{FF2B5EF4-FFF2-40B4-BE49-F238E27FC236}">
                <a16:creationId xmlns:a16="http://schemas.microsoft.com/office/drawing/2014/main" id="{4B714C0C-3E6C-C8ED-6CA4-E5A3E6F4E8BA}"/>
              </a:ext>
            </a:extLst>
          </p:cNvPr>
          <p:cNvGrpSpPr/>
          <p:nvPr/>
        </p:nvGrpSpPr>
        <p:grpSpPr>
          <a:xfrm>
            <a:off x="5303912" y="3002723"/>
            <a:ext cx="331083" cy="400023"/>
            <a:chOff x="5483045" y="3250802"/>
            <a:chExt cx="151950" cy="151944"/>
          </a:xfrm>
          <a:solidFill>
            <a:schemeClr val="accent2"/>
          </a:solidFill>
        </p:grpSpPr>
        <p:sp>
          <p:nvSpPr>
            <p:cNvPr id="118" name="Freeform: Shape 117">
              <a:extLst>
                <a:ext uri="{FF2B5EF4-FFF2-40B4-BE49-F238E27FC236}">
                  <a16:creationId xmlns:a16="http://schemas.microsoft.com/office/drawing/2014/main" id="{8C2AAA97-21B7-A10C-C8C6-27B337803D43}"/>
                </a:ext>
              </a:extLst>
            </p:cNvPr>
            <p:cNvSpPr/>
            <p:nvPr/>
          </p:nvSpPr>
          <p:spPr>
            <a:xfrm>
              <a:off x="5513896" y="3374986"/>
              <a:ext cx="22221" cy="9992"/>
            </a:xfrm>
            <a:custGeom>
              <a:avLst/>
              <a:gdLst>
                <a:gd name="connsiteX0" fmla="*/ 22221 w 22221"/>
                <a:gd name="connsiteY0" fmla="*/ 8363 h 9992"/>
                <a:gd name="connsiteX1" fmla="*/ 17597 w 22221"/>
                <a:gd name="connsiteY1" fmla="*/ 9992 h 9992"/>
                <a:gd name="connsiteX2" fmla="*/ 6280 w 22221"/>
                <a:gd name="connsiteY2" fmla="*/ 9541 h 9992"/>
                <a:gd name="connsiteX3" fmla="*/ 3195 w 22221"/>
                <a:gd name="connsiteY3" fmla="*/ 7465 h 9992"/>
                <a:gd name="connsiteX4" fmla="*/ 1352 w 22221"/>
                <a:gd name="connsiteY4" fmla="*/ 4306 h 9992"/>
                <a:gd name="connsiteX5" fmla="*/ 0 w 22221"/>
                <a:gd name="connsiteY5" fmla="*/ 0 h 9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221" h="9992">
                  <a:moveTo>
                    <a:pt x="22221" y="8363"/>
                  </a:moveTo>
                  <a:cubicBezTo>
                    <a:pt x="20951" y="9121"/>
                    <a:pt x="19701" y="9602"/>
                    <a:pt x="17597" y="9992"/>
                  </a:cubicBezTo>
                  <a:cubicBezTo>
                    <a:pt x="8850" y="10002"/>
                    <a:pt x="7202" y="9796"/>
                    <a:pt x="6280" y="9541"/>
                  </a:cubicBezTo>
                  <a:cubicBezTo>
                    <a:pt x="5069" y="8993"/>
                    <a:pt x="4335" y="8502"/>
                    <a:pt x="3195" y="7465"/>
                  </a:cubicBezTo>
                  <a:cubicBezTo>
                    <a:pt x="2416" y="6474"/>
                    <a:pt x="1859" y="5508"/>
                    <a:pt x="1352" y="4306"/>
                  </a:cubicBezTo>
                  <a:lnTo>
                    <a:pt x="0" y="0"/>
                  </a:lnTo>
                </a:path>
              </a:pathLst>
            </a:custGeom>
            <a:grpFill/>
            <a:ln w="6535" cap="rnd">
              <a:solidFill>
                <a:srgbClr val="1E3063"/>
              </a:solidFill>
              <a:prstDash val="solid"/>
              <a:round/>
            </a:ln>
          </p:spPr>
          <p:txBody>
            <a:bodyPr rtlCol="0" anchor="ctr"/>
            <a:lstStyle/>
            <a:p>
              <a:endParaRPr lang="en-US"/>
            </a:p>
          </p:txBody>
        </p:sp>
        <p:sp>
          <p:nvSpPr>
            <p:cNvPr id="119" name="Freeform: Shape 118">
              <a:extLst>
                <a:ext uri="{FF2B5EF4-FFF2-40B4-BE49-F238E27FC236}">
                  <a16:creationId xmlns:a16="http://schemas.microsoft.com/office/drawing/2014/main" id="{A480F4CF-0BEA-6CD6-1AF2-BC152C77F5D3}"/>
                </a:ext>
              </a:extLst>
            </p:cNvPr>
            <p:cNvSpPr/>
            <p:nvPr/>
          </p:nvSpPr>
          <p:spPr>
            <a:xfrm>
              <a:off x="5536117" y="3371415"/>
              <a:ext cx="2965" cy="11934"/>
            </a:xfrm>
            <a:custGeom>
              <a:avLst/>
              <a:gdLst>
                <a:gd name="connsiteX0" fmla="*/ 0 w 2965"/>
                <a:gd name="connsiteY0" fmla="*/ 11934 h 11934"/>
                <a:gd name="connsiteX1" fmla="*/ 2688 w 2965"/>
                <a:gd name="connsiteY1" fmla="*/ 7980 h 11934"/>
                <a:gd name="connsiteX2" fmla="*/ 2843 w 2965"/>
                <a:gd name="connsiteY2" fmla="*/ 3772 h 11934"/>
                <a:gd name="connsiteX3" fmla="*/ 1715 w 2965"/>
                <a:gd name="connsiteY3" fmla="*/ 0 h 11934"/>
              </a:gdLst>
              <a:ahLst/>
              <a:cxnLst>
                <a:cxn ang="0">
                  <a:pos x="connsiteX0" y="connsiteY0"/>
                </a:cxn>
                <a:cxn ang="0">
                  <a:pos x="connsiteX1" y="connsiteY1"/>
                </a:cxn>
                <a:cxn ang="0">
                  <a:pos x="connsiteX2" y="connsiteY2"/>
                </a:cxn>
                <a:cxn ang="0">
                  <a:pos x="connsiteX3" y="connsiteY3"/>
                </a:cxn>
              </a:cxnLst>
              <a:rect l="l" t="t" r="r" b="b"/>
              <a:pathLst>
                <a:path w="2965" h="11934">
                  <a:moveTo>
                    <a:pt x="0" y="11934"/>
                  </a:moveTo>
                  <a:cubicBezTo>
                    <a:pt x="1331" y="10590"/>
                    <a:pt x="2092" y="9409"/>
                    <a:pt x="2688" y="7980"/>
                  </a:cubicBezTo>
                  <a:cubicBezTo>
                    <a:pt x="2987" y="6652"/>
                    <a:pt x="3054" y="5373"/>
                    <a:pt x="2843" y="3772"/>
                  </a:cubicBezTo>
                  <a:lnTo>
                    <a:pt x="1715" y="0"/>
                  </a:lnTo>
                </a:path>
              </a:pathLst>
            </a:custGeom>
            <a:grpFill/>
            <a:ln w="6535" cap="rnd">
              <a:solidFill>
                <a:srgbClr val="1E3063"/>
              </a:solidFill>
              <a:prstDash val="solid"/>
              <a:round/>
            </a:ln>
          </p:spPr>
          <p:txBody>
            <a:bodyPr rtlCol="0" anchor="ctr"/>
            <a:lstStyle/>
            <a:p>
              <a:endParaRPr lang="en-US"/>
            </a:p>
          </p:txBody>
        </p:sp>
        <p:sp>
          <p:nvSpPr>
            <p:cNvPr id="120" name="Freeform: Shape 119">
              <a:extLst>
                <a:ext uri="{FF2B5EF4-FFF2-40B4-BE49-F238E27FC236}">
                  <a16:creationId xmlns:a16="http://schemas.microsoft.com/office/drawing/2014/main" id="{9B4A23BB-71F1-44EC-9B8C-529EB3B77DED}"/>
                </a:ext>
              </a:extLst>
            </p:cNvPr>
            <p:cNvSpPr/>
            <p:nvPr/>
          </p:nvSpPr>
          <p:spPr>
            <a:xfrm>
              <a:off x="5524993" y="3326118"/>
              <a:ext cx="5800" cy="23002"/>
            </a:xfrm>
            <a:custGeom>
              <a:avLst/>
              <a:gdLst>
                <a:gd name="connsiteX0" fmla="*/ 5801 w 5800"/>
                <a:gd name="connsiteY0" fmla="*/ 23002 h 23002"/>
                <a:gd name="connsiteX1" fmla="*/ 0 w 5800"/>
                <a:gd name="connsiteY1" fmla="*/ 0 h 23002"/>
              </a:gdLst>
              <a:ahLst/>
              <a:cxnLst>
                <a:cxn ang="0">
                  <a:pos x="connsiteX0" y="connsiteY0"/>
                </a:cxn>
                <a:cxn ang="0">
                  <a:pos x="connsiteX1" y="connsiteY1"/>
                </a:cxn>
              </a:cxnLst>
              <a:rect l="l" t="t" r="r" b="b"/>
              <a:pathLst>
                <a:path w="5800" h="23002">
                  <a:moveTo>
                    <a:pt x="5801" y="23002"/>
                  </a:moveTo>
                  <a:cubicBezTo>
                    <a:pt x="2803" y="12980"/>
                    <a:pt x="849" y="4484"/>
                    <a:pt x="0" y="0"/>
                  </a:cubicBezTo>
                </a:path>
              </a:pathLst>
            </a:custGeom>
            <a:grpFill/>
            <a:ln w="6535" cap="rnd">
              <a:solidFill>
                <a:srgbClr val="1E3063"/>
              </a:solidFill>
              <a:prstDash val="solid"/>
              <a:round/>
            </a:ln>
          </p:spPr>
          <p:txBody>
            <a:bodyPr rtlCol="0" anchor="ctr"/>
            <a:lstStyle/>
            <a:p>
              <a:endParaRPr lang="en-US"/>
            </a:p>
          </p:txBody>
        </p:sp>
        <p:sp>
          <p:nvSpPr>
            <p:cNvPr id="121" name="Freeform: Shape 120">
              <a:extLst>
                <a:ext uri="{FF2B5EF4-FFF2-40B4-BE49-F238E27FC236}">
                  <a16:creationId xmlns:a16="http://schemas.microsoft.com/office/drawing/2014/main" id="{A8E5CD85-F33F-659D-464C-8A2AA518CC61}"/>
                </a:ext>
              </a:extLst>
            </p:cNvPr>
            <p:cNvSpPr/>
            <p:nvPr/>
          </p:nvSpPr>
          <p:spPr>
            <a:xfrm>
              <a:off x="5529216" y="3251173"/>
              <a:ext cx="66279" cy="30572"/>
            </a:xfrm>
            <a:custGeom>
              <a:avLst/>
              <a:gdLst>
                <a:gd name="connsiteX0" fmla="*/ 66279 w 66279"/>
                <a:gd name="connsiteY0" fmla="*/ 0 h 30572"/>
                <a:gd name="connsiteX1" fmla="*/ 45090 w 66279"/>
                <a:gd name="connsiteY1" fmla="*/ 12394 h 30572"/>
                <a:gd name="connsiteX2" fmla="*/ 20154 w 66279"/>
                <a:gd name="connsiteY2" fmla="*/ 24379 h 30572"/>
                <a:gd name="connsiteX3" fmla="*/ 2956 w 66279"/>
                <a:gd name="connsiteY3" fmla="*/ 30083 h 30572"/>
                <a:gd name="connsiteX4" fmla="*/ 0 w 66279"/>
                <a:gd name="connsiteY4" fmla="*/ 30573 h 30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279" h="30572">
                  <a:moveTo>
                    <a:pt x="66279" y="0"/>
                  </a:moveTo>
                  <a:cubicBezTo>
                    <a:pt x="65028" y="674"/>
                    <a:pt x="61110" y="3169"/>
                    <a:pt x="45090" y="12394"/>
                  </a:cubicBezTo>
                  <a:cubicBezTo>
                    <a:pt x="36898" y="16752"/>
                    <a:pt x="30000" y="20106"/>
                    <a:pt x="20154" y="24379"/>
                  </a:cubicBezTo>
                  <a:cubicBezTo>
                    <a:pt x="12703" y="27222"/>
                    <a:pt x="5335" y="29509"/>
                    <a:pt x="2956" y="30083"/>
                  </a:cubicBezTo>
                  <a:lnTo>
                    <a:pt x="0" y="30573"/>
                  </a:lnTo>
                </a:path>
              </a:pathLst>
            </a:custGeom>
            <a:grpFill/>
            <a:ln w="6535" cap="rnd">
              <a:solidFill>
                <a:srgbClr val="1E3063"/>
              </a:solidFill>
              <a:prstDash val="solid"/>
              <a:round/>
            </a:ln>
          </p:spPr>
          <p:txBody>
            <a:bodyPr rtlCol="0" anchor="ctr"/>
            <a:lstStyle/>
            <a:p>
              <a:endParaRPr lang="en-US"/>
            </a:p>
          </p:txBody>
        </p:sp>
        <p:sp>
          <p:nvSpPr>
            <p:cNvPr id="122" name="Freeform: Shape 121">
              <a:extLst>
                <a:ext uri="{FF2B5EF4-FFF2-40B4-BE49-F238E27FC236}">
                  <a16:creationId xmlns:a16="http://schemas.microsoft.com/office/drawing/2014/main" id="{AAF9D66B-DB4B-0615-CA29-2CD3FE579C35}"/>
                </a:ext>
              </a:extLst>
            </p:cNvPr>
            <p:cNvSpPr/>
            <p:nvPr/>
          </p:nvSpPr>
          <p:spPr>
            <a:xfrm>
              <a:off x="5559004" y="3376332"/>
              <a:ext cx="13461" cy="9380"/>
            </a:xfrm>
            <a:custGeom>
              <a:avLst/>
              <a:gdLst>
                <a:gd name="connsiteX0" fmla="*/ 0 w 13461"/>
                <a:gd name="connsiteY0" fmla="*/ 0 h 9380"/>
                <a:gd name="connsiteX1" fmla="*/ 2250 w 13461"/>
                <a:gd name="connsiteY1" fmla="*/ 6231 h 9380"/>
                <a:gd name="connsiteX2" fmla="*/ 7602 w 13461"/>
                <a:gd name="connsiteY2" fmla="*/ 9203 h 9380"/>
                <a:gd name="connsiteX3" fmla="*/ 13461 w 13461"/>
                <a:gd name="connsiteY3" fmla="*/ 9381 h 9380"/>
              </a:gdLst>
              <a:ahLst/>
              <a:cxnLst>
                <a:cxn ang="0">
                  <a:pos x="connsiteX0" y="connsiteY0"/>
                </a:cxn>
                <a:cxn ang="0">
                  <a:pos x="connsiteX1" y="connsiteY1"/>
                </a:cxn>
                <a:cxn ang="0">
                  <a:pos x="connsiteX2" y="connsiteY2"/>
                </a:cxn>
                <a:cxn ang="0">
                  <a:pos x="connsiteX3" y="connsiteY3"/>
                </a:cxn>
              </a:cxnLst>
              <a:rect l="l" t="t" r="r" b="b"/>
              <a:pathLst>
                <a:path w="13461" h="9380">
                  <a:moveTo>
                    <a:pt x="0" y="0"/>
                  </a:moveTo>
                  <a:cubicBezTo>
                    <a:pt x="236" y="2291"/>
                    <a:pt x="1004" y="4405"/>
                    <a:pt x="2250" y="6231"/>
                  </a:cubicBezTo>
                  <a:cubicBezTo>
                    <a:pt x="3804" y="7636"/>
                    <a:pt x="5714" y="8671"/>
                    <a:pt x="7602" y="9203"/>
                  </a:cubicBezTo>
                  <a:cubicBezTo>
                    <a:pt x="8441" y="9287"/>
                    <a:pt x="10394" y="9346"/>
                    <a:pt x="13461" y="9381"/>
                  </a:cubicBezTo>
                </a:path>
              </a:pathLst>
            </a:custGeom>
            <a:grpFill/>
            <a:ln w="6535" cap="rnd">
              <a:solidFill>
                <a:srgbClr val="1E3063"/>
              </a:solidFill>
              <a:prstDash val="solid"/>
              <a:round/>
            </a:ln>
          </p:spPr>
          <p:txBody>
            <a:bodyPr rtlCol="0" anchor="ctr"/>
            <a:lstStyle/>
            <a:p>
              <a:endParaRPr lang="en-US"/>
            </a:p>
          </p:txBody>
        </p:sp>
        <p:sp>
          <p:nvSpPr>
            <p:cNvPr id="123" name="Freeform: Shape 122">
              <a:extLst>
                <a:ext uri="{FF2B5EF4-FFF2-40B4-BE49-F238E27FC236}">
                  <a16:creationId xmlns:a16="http://schemas.microsoft.com/office/drawing/2014/main" id="{7F80D13C-AA38-9601-00B6-261AECEA20BC}"/>
                </a:ext>
              </a:extLst>
            </p:cNvPr>
            <p:cNvSpPr/>
            <p:nvPr/>
          </p:nvSpPr>
          <p:spPr>
            <a:xfrm>
              <a:off x="5500695" y="3326231"/>
              <a:ext cx="28690" cy="34"/>
            </a:xfrm>
            <a:custGeom>
              <a:avLst/>
              <a:gdLst>
                <a:gd name="connsiteX0" fmla="*/ 28691 w 28690"/>
                <a:gd name="connsiteY0" fmla="*/ 34 h 34"/>
                <a:gd name="connsiteX1" fmla="*/ 0 w 28690"/>
                <a:gd name="connsiteY1" fmla="*/ 0 h 34"/>
              </a:gdLst>
              <a:ahLst/>
              <a:cxnLst>
                <a:cxn ang="0">
                  <a:pos x="connsiteX0" y="connsiteY0"/>
                </a:cxn>
                <a:cxn ang="0">
                  <a:pos x="connsiteX1" y="connsiteY1"/>
                </a:cxn>
              </a:cxnLst>
              <a:rect l="l" t="t" r="r" b="b"/>
              <a:pathLst>
                <a:path w="28690" h="34">
                  <a:moveTo>
                    <a:pt x="28691" y="34"/>
                  </a:moveTo>
                  <a:lnTo>
                    <a:pt x="0" y="0"/>
                  </a:lnTo>
                </a:path>
              </a:pathLst>
            </a:custGeom>
            <a:grpFill/>
            <a:ln w="6535" cap="rnd">
              <a:solidFill>
                <a:srgbClr val="1E3063"/>
              </a:solidFill>
              <a:prstDash val="solid"/>
              <a:round/>
            </a:ln>
          </p:spPr>
          <p:txBody>
            <a:bodyPr rtlCol="0" anchor="ctr"/>
            <a:lstStyle/>
            <a:p>
              <a:endParaRPr lang="en-US"/>
            </a:p>
          </p:txBody>
        </p:sp>
        <p:sp>
          <p:nvSpPr>
            <p:cNvPr id="124" name="Freeform: Shape 123">
              <a:extLst>
                <a:ext uri="{FF2B5EF4-FFF2-40B4-BE49-F238E27FC236}">
                  <a16:creationId xmlns:a16="http://schemas.microsoft.com/office/drawing/2014/main" id="{E06D443A-5733-A632-BA80-CA045ED0AC4D}"/>
                </a:ext>
              </a:extLst>
            </p:cNvPr>
            <p:cNvSpPr/>
            <p:nvPr/>
          </p:nvSpPr>
          <p:spPr>
            <a:xfrm>
              <a:off x="5601225" y="3284178"/>
              <a:ext cx="18468" cy="38942"/>
            </a:xfrm>
            <a:custGeom>
              <a:avLst/>
              <a:gdLst>
                <a:gd name="connsiteX0" fmla="*/ 0 w 18468"/>
                <a:gd name="connsiteY0" fmla="*/ 0 h 38942"/>
                <a:gd name="connsiteX1" fmla="*/ 18420 w 18468"/>
                <a:gd name="connsiteY1" fmla="*/ 21170 h 38942"/>
                <a:gd name="connsiteX2" fmla="*/ 3895 w 18468"/>
                <a:gd name="connsiteY2" fmla="*/ 38942 h 38942"/>
              </a:gdLst>
              <a:ahLst/>
              <a:cxnLst>
                <a:cxn ang="0">
                  <a:pos x="connsiteX0" y="connsiteY0"/>
                </a:cxn>
                <a:cxn ang="0">
                  <a:pos x="connsiteX1" y="connsiteY1"/>
                </a:cxn>
                <a:cxn ang="0">
                  <a:pos x="connsiteX2" y="connsiteY2"/>
                </a:cxn>
              </a:cxnLst>
              <a:rect l="l" t="t" r="r" b="b"/>
              <a:pathLst>
                <a:path w="18468" h="38942">
                  <a:moveTo>
                    <a:pt x="0" y="0"/>
                  </a:moveTo>
                  <a:cubicBezTo>
                    <a:pt x="10927" y="755"/>
                    <a:pt x="19174" y="10233"/>
                    <a:pt x="18420" y="21170"/>
                  </a:cubicBezTo>
                  <a:cubicBezTo>
                    <a:pt x="17840" y="29580"/>
                    <a:pt x="12016" y="36706"/>
                    <a:pt x="3895" y="38942"/>
                  </a:cubicBezTo>
                </a:path>
              </a:pathLst>
            </a:custGeom>
            <a:grpFill/>
            <a:ln w="6535" cap="rnd">
              <a:solidFill>
                <a:srgbClr val="1E3063"/>
              </a:solidFill>
              <a:prstDash val="solid"/>
              <a:round/>
            </a:ln>
          </p:spPr>
          <p:txBody>
            <a:bodyPr rtlCol="0" anchor="ctr"/>
            <a:lstStyle/>
            <a:p>
              <a:endParaRPr lang="en-US"/>
            </a:p>
          </p:txBody>
        </p:sp>
        <p:sp>
          <p:nvSpPr>
            <p:cNvPr id="125" name="Freeform: Shape 124">
              <a:extLst>
                <a:ext uri="{FF2B5EF4-FFF2-40B4-BE49-F238E27FC236}">
                  <a16:creationId xmlns:a16="http://schemas.microsoft.com/office/drawing/2014/main" id="{6D179641-A0F5-4F1C-2900-79E8B2B14375}"/>
                </a:ext>
              </a:extLst>
            </p:cNvPr>
            <p:cNvSpPr/>
            <p:nvPr/>
          </p:nvSpPr>
          <p:spPr>
            <a:xfrm>
              <a:off x="5600886" y="3252688"/>
              <a:ext cx="343" cy="70560"/>
            </a:xfrm>
            <a:custGeom>
              <a:avLst/>
              <a:gdLst>
                <a:gd name="connsiteX0" fmla="*/ 0 w 343"/>
                <a:gd name="connsiteY0" fmla="*/ 0 h 70560"/>
                <a:gd name="connsiteX1" fmla="*/ 344 w 343"/>
                <a:gd name="connsiteY1" fmla="*/ 70560 h 70560"/>
              </a:gdLst>
              <a:ahLst/>
              <a:cxnLst>
                <a:cxn ang="0">
                  <a:pos x="connsiteX0" y="connsiteY0"/>
                </a:cxn>
                <a:cxn ang="0">
                  <a:pos x="connsiteX1" y="connsiteY1"/>
                </a:cxn>
              </a:cxnLst>
              <a:rect l="l" t="t" r="r" b="b"/>
              <a:pathLst>
                <a:path w="343" h="70560">
                  <a:moveTo>
                    <a:pt x="0" y="0"/>
                  </a:moveTo>
                  <a:lnTo>
                    <a:pt x="344" y="70560"/>
                  </a:lnTo>
                </a:path>
              </a:pathLst>
            </a:custGeom>
            <a:grpFill/>
            <a:ln w="6535" cap="rnd">
              <a:solidFill>
                <a:srgbClr val="1E3063"/>
              </a:solidFill>
              <a:prstDash val="solid"/>
              <a:round/>
            </a:ln>
          </p:spPr>
          <p:txBody>
            <a:bodyPr rtlCol="0" anchor="ctr"/>
            <a:lstStyle/>
            <a:p>
              <a:endParaRPr lang="en-US"/>
            </a:p>
          </p:txBody>
        </p:sp>
        <p:sp>
          <p:nvSpPr>
            <p:cNvPr id="126" name="Freeform: Shape 125">
              <a:extLst>
                <a:ext uri="{FF2B5EF4-FFF2-40B4-BE49-F238E27FC236}">
                  <a16:creationId xmlns:a16="http://schemas.microsoft.com/office/drawing/2014/main" id="{E41A8AAF-FEFC-E75A-63DE-BB9317824E36}"/>
                </a:ext>
              </a:extLst>
            </p:cNvPr>
            <p:cNvSpPr/>
            <p:nvPr/>
          </p:nvSpPr>
          <p:spPr>
            <a:xfrm>
              <a:off x="5499989" y="3281746"/>
              <a:ext cx="29227" cy="508"/>
            </a:xfrm>
            <a:custGeom>
              <a:avLst/>
              <a:gdLst>
                <a:gd name="connsiteX0" fmla="*/ 29227 w 29227"/>
                <a:gd name="connsiteY0" fmla="*/ 0 h 508"/>
                <a:gd name="connsiteX1" fmla="*/ 0 w 29227"/>
                <a:gd name="connsiteY1" fmla="*/ 509 h 508"/>
              </a:gdLst>
              <a:ahLst/>
              <a:cxnLst>
                <a:cxn ang="0">
                  <a:pos x="connsiteX0" y="connsiteY0"/>
                </a:cxn>
                <a:cxn ang="0">
                  <a:pos x="connsiteX1" y="connsiteY1"/>
                </a:cxn>
              </a:cxnLst>
              <a:rect l="l" t="t" r="r" b="b"/>
              <a:pathLst>
                <a:path w="29227" h="508">
                  <a:moveTo>
                    <a:pt x="29227" y="0"/>
                  </a:moveTo>
                  <a:lnTo>
                    <a:pt x="0" y="509"/>
                  </a:lnTo>
                </a:path>
              </a:pathLst>
            </a:custGeom>
            <a:grpFill/>
            <a:ln w="6535" cap="rnd">
              <a:solidFill>
                <a:srgbClr val="1E3063"/>
              </a:solidFill>
              <a:prstDash val="solid"/>
              <a:round/>
            </a:ln>
          </p:spPr>
          <p:txBody>
            <a:bodyPr rtlCol="0" anchor="ctr"/>
            <a:lstStyle/>
            <a:p>
              <a:endParaRPr lang="en-US"/>
            </a:p>
          </p:txBody>
        </p:sp>
        <p:sp>
          <p:nvSpPr>
            <p:cNvPr id="127" name="Freeform: Shape 126">
              <a:extLst>
                <a:ext uri="{FF2B5EF4-FFF2-40B4-BE49-F238E27FC236}">
                  <a16:creationId xmlns:a16="http://schemas.microsoft.com/office/drawing/2014/main" id="{24EF6A9F-AF3F-1C9B-1EBA-CA3D266760B7}"/>
                </a:ext>
              </a:extLst>
            </p:cNvPr>
            <p:cNvSpPr/>
            <p:nvPr/>
          </p:nvSpPr>
          <p:spPr>
            <a:xfrm>
              <a:off x="5529049" y="3281746"/>
              <a:ext cx="167" cy="41633"/>
            </a:xfrm>
            <a:custGeom>
              <a:avLst/>
              <a:gdLst>
                <a:gd name="connsiteX0" fmla="*/ 168 w 167"/>
                <a:gd name="connsiteY0" fmla="*/ 0 h 41633"/>
                <a:gd name="connsiteX1" fmla="*/ 0 w 167"/>
                <a:gd name="connsiteY1" fmla="*/ 41633 h 41633"/>
              </a:gdLst>
              <a:ahLst/>
              <a:cxnLst>
                <a:cxn ang="0">
                  <a:pos x="connsiteX0" y="connsiteY0"/>
                </a:cxn>
                <a:cxn ang="0">
                  <a:pos x="connsiteX1" y="connsiteY1"/>
                </a:cxn>
              </a:cxnLst>
              <a:rect l="l" t="t" r="r" b="b"/>
              <a:pathLst>
                <a:path w="167" h="41633">
                  <a:moveTo>
                    <a:pt x="168" y="0"/>
                  </a:moveTo>
                  <a:lnTo>
                    <a:pt x="0" y="41633"/>
                  </a:lnTo>
                </a:path>
              </a:pathLst>
            </a:custGeom>
            <a:grpFill/>
            <a:ln w="6535" cap="rnd">
              <a:solidFill>
                <a:srgbClr val="1E3063"/>
              </a:solidFill>
              <a:prstDash val="solid"/>
              <a:round/>
            </a:ln>
          </p:spPr>
          <p:txBody>
            <a:bodyPr rtlCol="0" anchor="ctr"/>
            <a:lstStyle/>
            <a:p>
              <a:endParaRPr lang="en-US"/>
            </a:p>
          </p:txBody>
        </p:sp>
        <p:sp>
          <p:nvSpPr>
            <p:cNvPr id="128" name="Freeform: Shape 127">
              <a:extLst>
                <a:ext uri="{FF2B5EF4-FFF2-40B4-BE49-F238E27FC236}">
                  <a16:creationId xmlns:a16="http://schemas.microsoft.com/office/drawing/2014/main" id="{7D2E4C47-7A23-82C9-8EEB-D90835B5256D}"/>
                </a:ext>
              </a:extLst>
            </p:cNvPr>
            <p:cNvSpPr/>
            <p:nvPr/>
          </p:nvSpPr>
          <p:spPr>
            <a:xfrm>
              <a:off x="5595496" y="3250893"/>
              <a:ext cx="902" cy="280"/>
            </a:xfrm>
            <a:custGeom>
              <a:avLst/>
              <a:gdLst>
                <a:gd name="connsiteX0" fmla="*/ 0 w 902"/>
                <a:gd name="connsiteY0" fmla="*/ 280 h 280"/>
                <a:gd name="connsiteX1" fmla="*/ 903 w 902"/>
                <a:gd name="connsiteY1" fmla="*/ 0 h 280"/>
              </a:gdLst>
              <a:ahLst/>
              <a:cxnLst>
                <a:cxn ang="0">
                  <a:pos x="connsiteX0" y="connsiteY0"/>
                </a:cxn>
                <a:cxn ang="0">
                  <a:pos x="connsiteX1" y="connsiteY1"/>
                </a:cxn>
              </a:cxnLst>
              <a:rect l="l" t="t" r="r" b="b"/>
              <a:pathLst>
                <a:path w="902" h="280">
                  <a:moveTo>
                    <a:pt x="0" y="280"/>
                  </a:moveTo>
                  <a:cubicBezTo>
                    <a:pt x="294" y="165"/>
                    <a:pt x="595" y="71"/>
                    <a:pt x="903" y="0"/>
                  </a:cubicBezTo>
                </a:path>
              </a:pathLst>
            </a:custGeom>
            <a:grpFill/>
            <a:ln w="6535" cap="rnd">
              <a:solidFill>
                <a:srgbClr val="1E3063"/>
              </a:solidFill>
              <a:prstDash val="solid"/>
              <a:round/>
            </a:ln>
          </p:spPr>
          <p:txBody>
            <a:bodyPr rtlCol="0" anchor="ctr"/>
            <a:lstStyle/>
            <a:p>
              <a:endParaRPr lang="en-US"/>
            </a:p>
          </p:txBody>
        </p:sp>
        <p:sp>
          <p:nvSpPr>
            <p:cNvPr id="129" name="Freeform: Shape 128">
              <a:extLst>
                <a:ext uri="{FF2B5EF4-FFF2-40B4-BE49-F238E27FC236}">
                  <a16:creationId xmlns:a16="http://schemas.microsoft.com/office/drawing/2014/main" id="{D97D04B8-8C6D-6CEA-506D-84880DE78852}"/>
                </a:ext>
              </a:extLst>
            </p:cNvPr>
            <p:cNvSpPr/>
            <p:nvPr/>
          </p:nvSpPr>
          <p:spPr>
            <a:xfrm>
              <a:off x="5596399" y="3250826"/>
              <a:ext cx="434" cy="66"/>
            </a:xfrm>
            <a:custGeom>
              <a:avLst/>
              <a:gdLst>
                <a:gd name="connsiteX0" fmla="*/ 0 w 434"/>
                <a:gd name="connsiteY0" fmla="*/ 67 h 66"/>
                <a:gd name="connsiteX1" fmla="*/ 434 w 434"/>
                <a:gd name="connsiteY1" fmla="*/ 0 h 66"/>
              </a:gdLst>
              <a:ahLst/>
              <a:cxnLst>
                <a:cxn ang="0">
                  <a:pos x="connsiteX0" y="connsiteY0"/>
                </a:cxn>
                <a:cxn ang="0">
                  <a:pos x="connsiteX1" y="connsiteY1"/>
                </a:cxn>
              </a:cxnLst>
              <a:rect l="l" t="t" r="r" b="b"/>
              <a:pathLst>
                <a:path w="434" h="66">
                  <a:moveTo>
                    <a:pt x="0" y="67"/>
                  </a:moveTo>
                  <a:lnTo>
                    <a:pt x="434" y="0"/>
                  </a:lnTo>
                </a:path>
              </a:pathLst>
            </a:custGeom>
            <a:grpFill/>
            <a:ln w="6535" cap="rnd">
              <a:solidFill>
                <a:srgbClr val="1E3063"/>
              </a:solidFill>
              <a:prstDash val="solid"/>
              <a:round/>
            </a:ln>
          </p:spPr>
          <p:txBody>
            <a:bodyPr rtlCol="0" anchor="ctr"/>
            <a:lstStyle/>
            <a:p>
              <a:endParaRPr lang="en-US"/>
            </a:p>
          </p:txBody>
        </p:sp>
        <p:sp>
          <p:nvSpPr>
            <p:cNvPr id="130" name="Freeform: Shape 129">
              <a:extLst>
                <a:ext uri="{FF2B5EF4-FFF2-40B4-BE49-F238E27FC236}">
                  <a16:creationId xmlns:a16="http://schemas.microsoft.com/office/drawing/2014/main" id="{BABCFC43-FA46-AF7D-D5E2-83EEE20431FD}"/>
                </a:ext>
              </a:extLst>
            </p:cNvPr>
            <p:cNvSpPr/>
            <p:nvPr/>
          </p:nvSpPr>
          <p:spPr>
            <a:xfrm>
              <a:off x="5596833" y="3250802"/>
              <a:ext cx="696" cy="23"/>
            </a:xfrm>
            <a:custGeom>
              <a:avLst/>
              <a:gdLst>
                <a:gd name="connsiteX0" fmla="*/ 0 w 696"/>
                <a:gd name="connsiteY0" fmla="*/ 24 h 23"/>
                <a:gd name="connsiteX1" fmla="*/ 697 w 696"/>
                <a:gd name="connsiteY1" fmla="*/ 7 h 23"/>
              </a:gdLst>
              <a:ahLst/>
              <a:cxnLst>
                <a:cxn ang="0">
                  <a:pos x="connsiteX0" y="connsiteY0"/>
                </a:cxn>
                <a:cxn ang="0">
                  <a:pos x="connsiteX1" y="connsiteY1"/>
                </a:cxn>
              </a:cxnLst>
              <a:rect l="l" t="t" r="r" b="b"/>
              <a:pathLst>
                <a:path w="696" h="23">
                  <a:moveTo>
                    <a:pt x="0" y="24"/>
                  </a:moveTo>
                  <a:cubicBezTo>
                    <a:pt x="231" y="-1"/>
                    <a:pt x="464" y="-6"/>
                    <a:pt x="697" y="7"/>
                  </a:cubicBezTo>
                </a:path>
              </a:pathLst>
            </a:custGeom>
            <a:grpFill/>
            <a:ln w="6535" cap="rnd">
              <a:solidFill>
                <a:srgbClr val="1E3063"/>
              </a:solidFill>
              <a:prstDash val="solid"/>
              <a:round/>
            </a:ln>
          </p:spPr>
          <p:txBody>
            <a:bodyPr rtlCol="0" anchor="ctr"/>
            <a:lstStyle/>
            <a:p>
              <a:endParaRPr lang="en-US"/>
            </a:p>
          </p:txBody>
        </p:sp>
        <p:sp>
          <p:nvSpPr>
            <p:cNvPr id="131" name="Freeform: Shape 130">
              <a:extLst>
                <a:ext uri="{FF2B5EF4-FFF2-40B4-BE49-F238E27FC236}">
                  <a16:creationId xmlns:a16="http://schemas.microsoft.com/office/drawing/2014/main" id="{E97969A7-834F-D339-CA49-312202F398F3}"/>
                </a:ext>
              </a:extLst>
            </p:cNvPr>
            <p:cNvSpPr/>
            <p:nvPr/>
          </p:nvSpPr>
          <p:spPr>
            <a:xfrm>
              <a:off x="5597530" y="3250809"/>
              <a:ext cx="655" cy="99"/>
            </a:xfrm>
            <a:custGeom>
              <a:avLst/>
              <a:gdLst>
                <a:gd name="connsiteX0" fmla="*/ 0 w 655"/>
                <a:gd name="connsiteY0" fmla="*/ 0 h 99"/>
                <a:gd name="connsiteX1" fmla="*/ 655 w 655"/>
                <a:gd name="connsiteY1" fmla="*/ 99 h 99"/>
              </a:gdLst>
              <a:ahLst/>
              <a:cxnLst>
                <a:cxn ang="0">
                  <a:pos x="connsiteX0" y="connsiteY0"/>
                </a:cxn>
                <a:cxn ang="0">
                  <a:pos x="connsiteX1" y="connsiteY1"/>
                </a:cxn>
              </a:cxnLst>
              <a:rect l="l" t="t" r="r" b="b"/>
              <a:pathLst>
                <a:path w="655" h="99">
                  <a:moveTo>
                    <a:pt x="0" y="0"/>
                  </a:moveTo>
                  <a:cubicBezTo>
                    <a:pt x="221" y="15"/>
                    <a:pt x="440" y="48"/>
                    <a:pt x="655" y="99"/>
                  </a:cubicBezTo>
                </a:path>
              </a:pathLst>
            </a:custGeom>
            <a:grpFill/>
            <a:ln w="6535" cap="rnd">
              <a:solidFill>
                <a:srgbClr val="1E3063"/>
              </a:solidFill>
              <a:prstDash val="solid"/>
              <a:round/>
            </a:ln>
          </p:spPr>
          <p:txBody>
            <a:bodyPr rtlCol="0" anchor="ctr"/>
            <a:lstStyle/>
            <a:p>
              <a:endParaRPr lang="en-US"/>
            </a:p>
          </p:txBody>
        </p:sp>
        <p:sp>
          <p:nvSpPr>
            <p:cNvPr id="132" name="Freeform: Shape 131">
              <a:extLst>
                <a:ext uri="{FF2B5EF4-FFF2-40B4-BE49-F238E27FC236}">
                  <a16:creationId xmlns:a16="http://schemas.microsoft.com/office/drawing/2014/main" id="{20582525-5E6B-33A1-809F-21D66ED6BEAD}"/>
                </a:ext>
              </a:extLst>
            </p:cNvPr>
            <p:cNvSpPr/>
            <p:nvPr/>
          </p:nvSpPr>
          <p:spPr>
            <a:xfrm>
              <a:off x="5598185" y="3250909"/>
              <a:ext cx="398" cy="123"/>
            </a:xfrm>
            <a:custGeom>
              <a:avLst/>
              <a:gdLst>
                <a:gd name="connsiteX0" fmla="*/ 0 w 398"/>
                <a:gd name="connsiteY0" fmla="*/ 0 h 123"/>
                <a:gd name="connsiteX1" fmla="*/ 399 w 398"/>
                <a:gd name="connsiteY1" fmla="*/ 123 h 123"/>
              </a:gdLst>
              <a:ahLst/>
              <a:cxnLst>
                <a:cxn ang="0">
                  <a:pos x="connsiteX0" y="connsiteY0"/>
                </a:cxn>
                <a:cxn ang="0">
                  <a:pos x="connsiteX1" y="connsiteY1"/>
                </a:cxn>
              </a:cxnLst>
              <a:rect l="l" t="t" r="r" b="b"/>
              <a:pathLst>
                <a:path w="398" h="123">
                  <a:moveTo>
                    <a:pt x="0" y="0"/>
                  </a:moveTo>
                  <a:lnTo>
                    <a:pt x="399" y="123"/>
                  </a:lnTo>
                </a:path>
              </a:pathLst>
            </a:custGeom>
            <a:grpFill/>
            <a:ln w="6535" cap="rnd">
              <a:solidFill>
                <a:srgbClr val="1E3063"/>
              </a:solidFill>
              <a:prstDash val="solid"/>
              <a:round/>
            </a:ln>
          </p:spPr>
          <p:txBody>
            <a:bodyPr rtlCol="0" anchor="ctr"/>
            <a:lstStyle/>
            <a:p>
              <a:endParaRPr lang="en-US"/>
            </a:p>
          </p:txBody>
        </p:sp>
        <p:sp>
          <p:nvSpPr>
            <p:cNvPr id="133" name="Freeform: Shape 132">
              <a:extLst>
                <a:ext uri="{FF2B5EF4-FFF2-40B4-BE49-F238E27FC236}">
                  <a16:creationId xmlns:a16="http://schemas.microsoft.com/office/drawing/2014/main" id="{EFE5C4C9-9420-6F3D-1093-F9D5DE4424DC}"/>
                </a:ext>
              </a:extLst>
            </p:cNvPr>
            <p:cNvSpPr/>
            <p:nvPr/>
          </p:nvSpPr>
          <p:spPr>
            <a:xfrm>
              <a:off x="5598584" y="3251032"/>
              <a:ext cx="489" cy="210"/>
            </a:xfrm>
            <a:custGeom>
              <a:avLst/>
              <a:gdLst>
                <a:gd name="connsiteX0" fmla="*/ 0 w 489"/>
                <a:gd name="connsiteY0" fmla="*/ 0 h 210"/>
                <a:gd name="connsiteX1" fmla="*/ 489 w 489"/>
                <a:gd name="connsiteY1" fmla="*/ 211 h 210"/>
              </a:gdLst>
              <a:ahLst/>
              <a:cxnLst>
                <a:cxn ang="0">
                  <a:pos x="connsiteX0" y="connsiteY0"/>
                </a:cxn>
                <a:cxn ang="0">
                  <a:pos x="connsiteX1" y="connsiteY1"/>
                </a:cxn>
              </a:cxnLst>
              <a:rect l="l" t="t" r="r" b="b"/>
              <a:pathLst>
                <a:path w="489" h="210">
                  <a:moveTo>
                    <a:pt x="0" y="0"/>
                  </a:moveTo>
                  <a:lnTo>
                    <a:pt x="489" y="211"/>
                  </a:lnTo>
                </a:path>
              </a:pathLst>
            </a:custGeom>
            <a:grpFill/>
            <a:ln w="6535" cap="rnd">
              <a:solidFill>
                <a:srgbClr val="1E3063"/>
              </a:solidFill>
              <a:prstDash val="solid"/>
              <a:round/>
            </a:ln>
          </p:spPr>
          <p:txBody>
            <a:bodyPr rtlCol="0" anchor="ctr"/>
            <a:lstStyle/>
            <a:p>
              <a:endParaRPr lang="en-US"/>
            </a:p>
          </p:txBody>
        </p:sp>
        <p:sp>
          <p:nvSpPr>
            <p:cNvPr id="134" name="Freeform: Shape 133">
              <a:extLst>
                <a:ext uri="{FF2B5EF4-FFF2-40B4-BE49-F238E27FC236}">
                  <a16:creationId xmlns:a16="http://schemas.microsoft.com/office/drawing/2014/main" id="{3AB5D348-41A3-897B-3FC4-73E1B6794D15}"/>
                </a:ext>
              </a:extLst>
            </p:cNvPr>
            <p:cNvSpPr/>
            <p:nvPr/>
          </p:nvSpPr>
          <p:spPr>
            <a:xfrm>
              <a:off x="5599073" y="3251243"/>
              <a:ext cx="885" cy="581"/>
            </a:xfrm>
            <a:custGeom>
              <a:avLst/>
              <a:gdLst>
                <a:gd name="connsiteX0" fmla="*/ 0 w 885"/>
                <a:gd name="connsiteY0" fmla="*/ 0 h 581"/>
                <a:gd name="connsiteX1" fmla="*/ 885 w 885"/>
                <a:gd name="connsiteY1" fmla="*/ 582 h 581"/>
              </a:gdLst>
              <a:ahLst/>
              <a:cxnLst>
                <a:cxn ang="0">
                  <a:pos x="connsiteX0" y="connsiteY0"/>
                </a:cxn>
                <a:cxn ang="0">
                  <a:pos x="connsiteX1" y="connsiteY1"/>
                </a:cxn>
              </a:cxnLst>
              <a:rect l="l" t="t" r="r" b="b"/>
              <a:pathLst>
                <a:path w="885" h="581">
                  <a:moveTo>
                    <a:pt x="0" y="0"/>
                  </a:moveTo>
                  <a:cubicBezTo>
                    <a:pt x="308" y="173"/>
                    <a:pt x="604" y="368"/>
                    <a:pt x="885" y="582"/>
                  </a:cubicBezTo>
                </a:path>
              </a:pathLst>
            </a:custGeom>
            <a:grpFill/>
            <a:ln w="6535" cap="rnd">
              <a:solidFill>
                <a:srgbClr val="1E3063"/>
              </a:solidFill>
              <a:prstDash val="solid"/>
              <a:round/>
            </a:ln>
          </p:spPr>
          <p:txBody>
            <a:bodyPr rtlCol="0" anchor="ctr"/>
            <a:lstStyle/>
            <a:p>
              <a:endParaRPr lang="en-US"/>
            </a:p>
          </p:txBody>
        </p:sp>
        <p:sp>
          <p:nvSpPr>
            <p:cNvPr id="135" name="Freeform: Shape 134">
              <a:extLst>
                <a:ext uri="{FF2B5EF4-FFF2-40B4-BE49-F238E27FC236}">
                  <a16:creationId xmlns:a16="http://schemas.microsoft.com/office/drawing/2014/main" id="{CA61C405-DB86-5CE7-9D7D-F7DA5A20E03E}"/>
                </a:ext>
              </a:extLst>
            </p:cNvPr>
            <p:cNvSpPr/>
            <p:nvPr/>
          </p:nvSpPr>
          <p:spPr>
            <a:xfrm>
              <a:off x="5599958" y="3251824"/>
              <a:ext cx="928" cy="863"/>
            </a:xfrm>
            <a:custGeom>
              <a:avLst/>
              <a:gdLst>
                <a:gd name="connsiteX0" fmla="*/ 0 w 928"/>
                <a:gd name="connsiteY0" fmla="*/ 0 h 863"/>
                <a:gd name="connsiteX1" fmla="*/ 928 w 928"/>
                <a:gd name="connsiteY1" fmla="*/ 864 h 863"/>
              </a:gdLst>
              <a:ahLst/>
              <a:cxnLst>
                <a:cxn ang="0">
                  <a:pos x="connsiteX0" y="connsiteY0"/>
                </a:cxn>
                <a:cxn ang="0">
                  <a:pos x="connsiteX1" y="connsiteY1"/>
                </a:cxn>
              </a:cxnLst>
              <a:rect l="l" t="t" r="r" b="b"/>
              <a:pathLst>
                <a:path w="928" h="863">
                  <a:moveTo>
                    <a:pt x="0" y="0"/>
                  </a:moveTo>
                  <a:lnTo>
                    <a:pt x="928" y="864"/>
                  </a:lnTo>
                </a:path>
              </a:pathLst>
            </a:custGeom>
            <a:grpFill/>
            <a:ln w="6535" cap="rnd">
              <a:solidFill>
                <a:srgbClr val="1E3063"/>
              </a:solidFill>
              <a:prstDash val="solid"/>
              <a:round/>
            </a:ln>
          </p:spPr>
          <p:txBody>
            <a:bodyPr rtlCol="0" anchor="ctr"/>
            <a:lstStyle/>
            <a:p>
              <a:endParaRPr lang="en-US"/>
            </a:p>
          </p:txBody>
        </p:sp>
        <p:sp>
          <p:nvSpPr>
            <p:cNvPr id="136" name="Freeform: Shape 135">
              <a:extLst>
                <a:ext uri="{FF2B5EF4-FFF2-40B4-BE49-F238E27FC236}">
                  <a16:creationId xmlns:a16="http://schemas.microsoft.com/office/drawing/2014/main" id="{72EA78E2-FFD0-C515-2F68-A2BEBA6BACA4}"/>
                </a:ext>
              </a:extLst>
            </p:cNvPr>
            <p:cNvSpPr/>
            <p:nvPr/>
          </p:nvSpPr>
          <p:spPr>
            <a:xfrm>
              <a:off x="5529385" y="3326265"/>
              <a:ext cx="22207" cy="7260"/>
            </a:xfrm>
            <a:custGeom>
              <a:avLst/>
              <a:gdLst>
                <a:gd name="connsiteX0" fmla="*/ 22208 w 22207"/>
                <a:gd name="connsiteY0" fmla="*/ 7260 h 7260"/>
                <a:gd name="connsiteX1" fmla="*/ 0 w 22207"/>
                <a:gd name="connsiteY1" fmla="*/ 0 h 7260"/>
              </a:gdLst>
              <a:ahLst/>
              <a:cxnLst>
                <a:cxn ang="0">
                  <a:pos x="connsiteX0" y="connsiteY0"/>
                </a:cxn>
                <a:cxn ang="0">
                  <a:pos x="connsiteX1" y="connsiteY1"/>
                </a:cxn>
              </a:cxnLst>
              <a:rect l="l" t="t" r="r" b="b"/>
              <a:pathLst>
                <a:path w="22207" h="7260">
                  <a:moveTo>
                    <a:pt x="22208" y="7260"/>
                  </a:moveTo>
                  <a:lnTo>
                    <a:pt x="0" y="0"/>
                  </a:lnTo>
                </a:path>
              </a:pathLst>
            </a:custGeom>
            <a:grpFill/>
            <a:ln w="6535" cap="rnd">
              <a:solidFill>
                <a:srgbClr val="1E3063"/>
              </a:solidFill>
              <a:prstDash val="solid"/>
              <a:round/>
            </a:ln>
          </p:spPr>
          <p:txBody>
            <a:bodyPr rtlCol="0" anchor="ctr"/>
            <a:lstStyle/>
            <a:p>
              <a:endParaRPr lang="en-US"/>
            </a:p>
          </p:txBody>
        </p:sp>
        <p:sp>
          <p:nvSpPr>
            <p:cNvPr id="137" name="Freeform: Shape 136">
              <a:extLst>
                <a:ext uri="{FF2B5EF4-FFF2-40B4-BE49-F238E27FC236}">
                  <a16:creationId xmlns:a16="http://schemas.microsoft.com/office/drawing/2014/main" id="{114F0425-1EA2-FAE1-BCD6-456873DBA71D}"/>
                </a:ext>
              </a:extLst>
            </p:cNvPr>
            <p:cNvSpPr/>
            <p:nvPr/>
          </p:nvSpPr>
          <p:spPr>
            <a:xfrm>
              <a:off x="5529049" y="3323379"/>
              <a:ext cx="336" cy="2886"/>
            </a:xfrm>
            <a:custGeom>
              <a:avLst/>
              <a:gdLst>
                <a:gd name="connsiteX0" fmla="*/ 0 w 336"/>
                <a:gd name="connsiteY0" fmla="*/ 0 h 2886"/>
                <a:gd name="connsiteX1" fmla="*/ 337 w 336"/>
                <a:gd name="connsiteY1" fmla="*/ 2886 h 2886"/>
              </a:gdLst>
              <a:ahLst/>
              <a:cxnLst>
                <a:cxn ang="0">
                  <a:pos x="connsiteX0" y="connsiteY0"/>
                </a:cxn>
                <a:cxn ang="0">
                  <a:pos x="connsiteX1" y="connsiteY1"/>
                </a:cxn>
              </a:cxnLst>
              <a:rect l="l" t="t" r="r" b="b"/>
              <a:pathLst>
                <a:path w="336" h="2886">
                  <a:moveTo>
                    <a:pt x="0" y="0"/>
                  </a:moveTo>
                  <a:lnTo>
                    <a:pt x="337" y="2886"/>
                  </a:lnTo>
                </a:path>
              </a:pathLst>
            </a:custGeom>
            <a:grpFill/>
            <a:ln w="6535" cap="rnd">
              <a:solidFill>
                <a:srgbClr val="1E3063"/>
              </a:solidFill>
              <a:prstDash val="solid"/>
              <a:round/>
            </a:ln>
          </p:spPr>
          <p:txBody>
            <a:bodyPr rtlCol="0" anchor="ctr"/>
            <a:lstStyle/>
            <a:p>
              <a:endParaRPr lang="en-US"/>
            </a:p>
          </p:txBody>
        </p:sp>
        <p:sp>
          <p:nvSpPr>
            <p:cNvPr id="138" name="Freeform: Shape 137">
              <a:extLst>
                <a:ext uri="{FF2B5EF4-FFF2-40B4-BE49-F238E27FC236}">
                  <a16:creationId xmlns:a16="http://schemas.microsoft.com/office/drawing/2014/main" id="{8F877F67-FB3F-E982-3B84-B75C43264AA7}"/>
                </a:ext>
              </a:extLst>
            </p:cNvPr>
            <p:cNvSpPr/>
            <p:nvPr/>
          </p:nvSpPr>
          <p:spPr>
            <a:xfrm>
              <a:off x="5500695" y="3326231"/>
              <a:ext cx="13201" cy="48755"/>
            </a:xfrm>
            <a:custGeom>
              <a:avLst/>
              <a:gdLst>
                <a:gd name="connsiteX0" fmla="*/ 13202 w 13201"/>
                <a:gd name="connsiteY0" fmla="*/ 48755 h 48755"/>
                <a:gd name="connsiteX1" fmla="*/ 0 w 13201"/>
                <a:gd name="connsiteY1" fmla="*/ 0 h 48755"/>
              </a:gdLst>
              <a:ahLst/>
              <a:cxnLst>
                <a:cxn ang="0">
                  <a:pos x="connsiteX0" y="connsiteY0"/>
                </a:cxn>
                <a:cxn ang="0">
                  <a:pos x="connsiteX1" y="connsiteY1"/>
                </a:cxn>
              </a:cxnLst>
              <a:rect l="l" t="t" r="r" b="b"/>
              <a:pathLst>
                <a:path w="13201" h="48755">
                  <a:moveTo>
                    <a:pt x="13202" y="48755"/>
                  </a:moveTo>
                  <a:lnTo>
                    <a:pt x="0" y="0"/>
                  </a:lnTo>
                </a:path>
              </a:pathLst>
            </a:custGeom>
            <a:grpFill/>
            <a:ln w="6535" cap="rnd">
              <a:solidFill>
                <a:srgbClr val="1E3063"/>
              </a:solidFill>
              <a:prstDash val="solid"/>
              <a:round/>
            </a:ln>
          </p:spPr>
          <p:txBody>
            <a:bodyPr rtlCol="0" anchor="ctr"/>
            <a:lstStyle/>
            <a:p>
              <a:endParaRPr lang="en-US"/>
            </a:p>
          </p:txBody>
        </p:sp>
        <p:sp>
          <p:nvSpPr>
            <p:cNvPr id="139" name="Freeform: Shape 138">
              <a:extLst>
                <a:ext uri="{FF2B5EF4-FFF2-40B4-BE49-F238E27FC236}">
                  <a16:creationId xmlns:a16="http://schemas.microsoft.com/office/drawing/2014/main" id="{6DA75B10-157D-FF0C-926F-B7226A8E85FD}"/>
                </a:ext>
              </a:extLst>
            </p:cNvPr>
            <p:cNvSpPr/>
            <p:nvPr/>
          </p:nvSpPr>
          <p:spPr>
            <a:xfrm>
              <a:off x="5589956" y="3385671"/>
              <a:ext cx="35166" cy="2"/>
            </a:xfrm>
            <a:custGeom>
              <a:avLst/>
              <a:gdLst>
                <a:gd name="connsiteX0" fmla="*/ 0 w 35166"/>
                <a:gd name="connsiteY0" fmla="*/ 3 h 2"/>
                <a:gd name="connsiteX1" fmla="*/ 35166 w 35166"/>
                <a:gd name="connsiteY1" fmla="*/ 0 h 2"/>
              </a:gdLst>
              <a:ahLst/>
              <a:cxnLst>
                <a:cxn ang="0">
                  <a:pos x="connsiteX0" y="connsiteY0"/>
                </a:cxn>
                <a:cxn ang="0">
                  <a:pos x="connsiteX1" y="connsiteY1"/>
                </a:cxn>
              </a:cxnLst>
              <a:rect l="l" t="t" r="r" b="b"/>
              <a:pathLst>
                <a:path w="35166" h="2">
                  <a:moveTo>
                    <a:pt x="0" y="3"/>
                  </a:moveTo>
                  <a:lnTo>
                    <a:pt x="35166" y="0"/>
                  </a:lnTo>
                </a:path>
              </a:pathLst>
            </a:custGeom>
            <a:grpFill/>
            <a:ln w="6535" cap="rnd">
              <a:solidFill>
                <a:srgbClr val="1E3063"/>
              </a:solidFill>
              <a:prstDash val="solid"/>
              <a:round/>
            </a:ln>
          </p:spPr>
          <p:txBody>
            <a:bodyPr rtlCol="0" anchor="ctr"/>
            <a:lstStyle/>
            <a:p>
              <a:endParaRPr lang="en-US"/>
            </a:p>
          </p:txBody>
        </p:sp>
        <p:sp>
          <p:nvSpPr>
            <p:cNvPr id="140" name="Freeform: Shape 139">
              <a:extLst>
                <a:ext uri="{FF2B5EF4-FFF2-40B4-BE49-F238E27FC236}">
                  <a16:creationId xmlns:a16="http://schemas.microsoft.com/office/drawing/2014/main" id="{632AEC9D-DE25-D70A-AD86-B92F88F512CA}"/>
                </a:ext>
              </a:extLst>
            </p:cNvPr>
            <p:cNvSpPr/>
            <p:nvPr/>
          </p:nvSpPr>
          <p:spPr>
            <a:xfrm>
              <a:off x="5572628" y="3385674"/>
              <a:ext cx="17327" cy="17072"/>
            </a:xfrm>
            <a:custGeom>
              <a:avLst/>
              <a:gdLst>
                <a:gd name="connsiteX0" fmla="*/ 17327 w 17327"/>
                <a:gd name="connsiteY0" fmla="*/ 0 h 17072"/>
                <a:gd name="connsiteX1" fmla="*/ 0 w 17327"/>
                <a:gd name="connsiteY1" fmla="*/ 17073 h 17072"/>
              </a:gdLst>
              <a:ahLst/>
              <a:cxnLst>
                <a:cxn ang="0">
                  <a:pos x="connsiteX0" y="connsiteY0"/>
                </a:cxn>
                <a:cxn ang="0">
                  <a:pos x="connsiteX1" y="connsiteY1"/>
                </a:cxn>
              </a:cxnLst>
              <a:rect l="l" t="t" r="r" b="b"/>
              <a:pathLst>
                <a:path w="17327" h="17072">
                  <a:moveTo>
                    <a:pt x="17327" y="0"/>
                  </a:moveTo>
                  <a:lnTo>
                    <a:pt x="0" y="17073"/>
                  </a:lnTo>
                </a:path>
              </a:pathLst>
            </a:custGeom>
            <a:grpFill/>
            <a:ln w="6535" cap="rnd">
              <a:solidFill>
                <a:srgbClr val="1E3063"/>
              </a:solidFill>
              <a:prstDash val="solid"/>
              <a:round/>
            </a:ln>
          </p:spPr>
          <p:txBody>
            <a:bodyPr rtlCol="0" anchor="ctr"/>
            <a:lstStyle/>
            <a:p>
              <a:endParaRPr lang="en-US"/>
            </a:p>
          </p:txBody>
        </p:sp>
        <p:sp>
          <p:nvSpPr>
            <p:cNvPr id="141" name="Freeform: Shape 140">
              <a:extLst>
                <a:ext uri="{FF2B5EF4-FFF2-40B4-BE49-F238E27FC236}">
                  <a16:creationId xmlns:a16="http://schemas.microsoft.com/office/drawing/2014/main" id="{706CFAB8-6789-D204-E799-C9C81A151A52}"/>
                </a:ext>
              </a:extLst>
            </p:cNvPr>
            <p:cNvSpPr/>
            <p:nvPr/>
          </p:nvSpPr>
          <p:spPr>
            <a:xfrm>
              <a:off x="5530794" y="3349120"/>
              <a:ext cx="7038" cy="22294"/>
            </a:xfrm>
            <a:custGeom>
              <a:avLst/>
              <a:gdLst>
                <a:gd name="connsiteX0" fmla="*/ 7039 w 7038"/>
                <a:gd name="connsiteY0" fmla="*/ 22294 h 22294"/>
                <a:gd name="connsiteX1" fmla="*/ 0 w 7038"/>
                <a:gd name="connsiteY1" fmla="*/ 0 h 22294"/>
              </a:gdLst>
              <a:ahLst/>
              <a:cxnLst>
                <a:cxn ang="0">
                  <a:pos x="connsiteX0" y="connsiteY0"/>
                </a:cxn>
                <a:cxn ang="0">
                  <a:pos x="connsiteX1" y="connsiteY1"/>
                </a:cxn>
              </a:cxnLst>
              <a:rect l="l" t="t" r="r" b="b"/>
              <a:pathLst>
                <a:path w="7038" h="22294">
                  <a:moveTo>
                    <a:pt x="7039" y="22294"/>
                  </a:moveTo>
                  <a:lnTo>
                    <a:pt x="0" y="0"/>
                  </a:lnTo>
                </a:path>
              </a:pathLst>
            </a:custGeom>
            <a:grpFill/>
            <a:ln w="6535" cap="rnd">
              <a:solidFill>
                <a:srgbClr val="1E3063"/>
              </a:solidFill>
              <a:prstDash val="solid"/>
              <a:round/>
            </a:ln>
          </p:spPr>
          <p:txBody>
            <a:bodyPr rtlCol="0" anchor="ctr"/>
            <a:lstStyle/>
            <a:p>
              <a:endParaRPr lang="en-US"/>
            </a:p>
          </p:txBody>
        </p:sp>
        <p:sp>
          <p:nvSpPr>
            <p:cNvPr id="142" name="Freeform: Shape 141">
              <a:extLst>
                <a:ext uri="{FF2B5EF4-FFF2-40B4-BE49-F238E27FC236}">
                  <a16:creationId xmlns:a16="http://schemas.microsoft.com/office/drawing/2014/main" id="{33E8F1A9-B283-D00E-903C-49F8A6CE5694}"/>
                </a:ext>
              </a:extLst>
            </p:cNvPr>
            <p:cNvSpPr/>
            <p:nvPr/>
          </p:nvSpPr>
          <p:spPr>
            <a:xfrm>
              <a:off x="5572465" y="3385713"/>
              <a:ext cx="163" cy="17034"/>
            </a:xfrm>
            <a:custGeom>
              <a:avLst/>
              <a:gdLst>
                <a:gd name="connsiteX0" fmla="*/ 163 w 163"/>
                <a:gd name="connsiteY0" fmla="*/ 17034 h 17034"/>
                <a:gd name="connsiteX1" fmla="*/ 0 w 163"/>
                <a:gd name="connsiteY1" fmla="*/ 0 h 17034"/>
              </a:gdLst>
              <a:ahLst/>
              <a:cxnLst>
                <a:cxn ang="0">
                  <a:pos x="connsiteX0" y="connsiteY0"/>
                </a:cxn>
                <a:cxn ang="0">
                  <a:pos x="connsiteX1" y="connsiteY1"/>
                </a:cxn>
              </a:cxnLst>
              <a:rect l="l" t="t" r="r" b="b"/>
              <a:pathLst>
                <a:path w="163" h="17034">
                  <a:moveTo>
                    <a:pt x="163" y="17034"/>
                  </a:moveTo>
                  <a:lnTo>
                    <a:pt x="0" y="0"/>
                  </a:lnTo>
                </a:path>
              </a:pathLst>
            </a:custGeom>
            <a:grpFill/>
            <a:ln w="6535" cap="rnd">
              <a:solidFill>
                <a:srgbClr val="1E3063"/>
              </a:solidFill>
              <a:prstDash val="solid"/>
              <a:round/>
            </a:ln>
          </p:spPr>
          <p:txBody>
            <a:bodyPr rtlCol="0" anchor="ctr"/>
            <a:lstStyle/>
            <a:p>
              <a:endParaRPr lang="en-US"/>
            </a:p>
          </p:txBody>
        </p:sp>
        <p:sp>
          <p:nvSpPr>
            <p:cNvPr id="143" name="Freeform: Shape 142">
              <a:extLst>
                <a:ext uri="{FF2B5EF4-FFF2-40B4-BE49-F238E27FC236}">
                  <a16:creationId xmlns:a16="http://schemas.microsoft.com/office/drawing/2014/main" id="{33FF637F-88D2-0AD5-0C18-B3554941A163}"/>
                </a:ext>
              </a:extLst>
            </p:cNvPr>
            <p:cNvSpPr/>
            <p:nvPr/>
          </p:nvSpPr>
          <p:spPr>
            <a:xfrm>
              <a:off x="5483045" y="3282016"/>
              <a:ext cx="17638" cy="44263"/>
            </a:xfrm>
            <a:custGeom>
              <a:avLst/>
              <a:gdLst>
                <a:gd name="connsiteX0" fmla="*/ 16880 w 17638"/>
                <a:gd name="connsiteY0" fmla="*/ 0 h 44263"/>
                <a:gd name="connsiteX1" fmla="*/ 789 w 17638"/>
                <a:gd name="connsiteY1" fmla="*/ 27967 h 44263"/>
                <a:gd name="connsiteX2" fmla="*/ 17638 w 17638"/>
                <a:gd name="connsiteY2" fmla="*/ 44263 h 44263"/>
              </a:gdLst>
              <a:ahLst/>
              <a:cxnLst>
                <a:cxn ang="0">
                  <a:pos x="connsiteX0" y="connsiteY0"/>
                </a:cxn>
                <a:cxn ang="0">
                  <a:pos x="connsiteX1" y="connsiteY1"/>
                </a:cxn>
                <a:cxn ang="0">
                  <a:pos x="connsiteX2" y="connsiteY2"/>
                </a:cxn>
              </a:cxnLst>
              <a:rect l="l" t="t" r="r" b="b"/>
              <a:pathLst>
                <a:path w="17638" h="44263">
                  <a:moveTo>
                    <a:pt x="16880" y="0"/>
                  </a:moveTo>
                  <a:cubicBezTo>
                    <a:pt x="4721" y="3276"/>
                    <a:pt x="-2483" y="15797"/>
                    <a:pt x="789" y="27967"/>
                  </a:cubicBezTo>
                  <a:cubicBezTo>
                    <a:pt x="2974" y="36093"/>
                    <a:pt x="9450" y="42356"/>
                    <a:pt x="17638" y="44263"/>
                  </a:cubicBezTo>
                </a:path>
              </a:pathLst>
            </a:custGeom>
            <a:grpFill/>
            <a:ln w="6535" cap="rnd">
              <a:solidFill>
                <a:srgbClr val="1E3063"/>
              </a:solidFill>
              <a:prstDash val="solid"/>
              <a:round/>
            </a:ln>
          </p:spPr>
          <p:txBody>
            <a:bodyPr rtlCol="0" anchor="ctr"/>
            <a:lstStyle/>
            <a:p>
              <a:endParaRPr lang="en-US"/>
            </a:p>
          </p:txBody>
        </p:sp>
        <p:sp>
          <p:nvSpPr>
            <p:cNvPr id="144" name="Freeform: Shape 143">
              <a:extLst>
                <a:ext uri="{FF2B5EF4-FFF2-40B4-BE49-F238E27FC236}">
                  <a16:creationId xmlns:a16="http://schemas.microsoft.com/office/drawing/2014/main" id="{6757872E-F803-5AE5-89E1-F33CE7AE30A3}"/>
                </a:ext>
              </a:extLst>
            </p:cNvPr>
            <p:cNvSpPr/>
            <p:nvPr/>
          </p:nvSpPr>
          <p:spPr>
            <a:xfrm>
              <a:off x="5625121" y="3373866"/>
              <a:ext cx="9874" cy="11842"/>
            </a:xfrm>
            <a:custGeom>
              <a:avLst/>
              <a:gdLst>
                <a:gd name="connsiteX0" fmla="*/ 0 w 9874"/>
                <a:gd name="connsiteY0" fmla="*/ 11832 h 11842"/>
                <a:gd name="connsiteX1" fmla="*/ 9864 w 9874"/>
                <a:gd name="connsiteY1" fmla="*/ 2839 h 11842"/>
                <a:gd name="connsiteX2" fmla="*/ 9565 w 9874"/>
                <a:gd name="connsiteY2" fmla="*/ 0 h 11842"/>
              </a:gdLst>
              <a:ahLst/>
              <a:cxnLst>
                <a:cxn ang="0">
                  <a:pos x="connsiteX0" y="connsiteY0"/>
                </a:cxn>
                <a:cxn ang="0">
                  <a:pos x="connsiteX1" y="connsiteY1"/>
                </a:cxn>
                <a:cxn ang="0">
                  <a:pos x="connsiteX2" y="connsiteY2"/>
                </a:cxn>
              </a:cxnLst>
              <a:rect l="l" t="t" r="r" b="b"/>
              <a:pathLst>
                <a:path w="9874" h="11842">
                  <a:moveTo>
                    <a:pt x="0" y="11832"/>
                  </a:moveTo>
                  <a:cubicBezTo>
                    <a:pt x="5205" y="12075"/>
                    <a:pt x="9621" y="8049"/>
                    <a:pt x="9864" y="2839"/>
                  </a:cubicBezTo>
                  <a:cubicBezTo>
                    <a:pt x="9909" y="1883"/>
                    <a:pt x="9808" y="926"/>
                    <a:pt x="9565" y="0"/>
                  </a:cubicBezTo>
                </a:path>
              </a:pathLst>
            </a:custGeom>
            <a:grpFill/>
            <a:ln w="6535" cap="rnd">
              <a:solidFill>
                <a:srgbClr val="1E3063"/>
              </a:solidFill>
              <a:prstDash val="solid"/>
              <a:round/>
            </a:ln>
          </p:spPr>
          <p:txBody>
            <a:bodyPr rtlCol="0" anchor="ctr"/>
            <a:lstStyle/>
            <a:p>
              <a:endParaRPr lang="en-US"/>
            </a:p>
          </p:txBody>
        </p:sp>
        <p:sp>
          <p:nvSpPr>
            <p:cNvPr id="145" name="Freeform: Shape 144">
              <a:extLst>
                <a:ext uri="{FF2B5EF4-FFF2-40B4-BE49-F238E27FC236}">
                  <a16:creationId xmlns:a16="http://schemas.microsoft.com/office/drawing/2014/main" id="{F99372C7-728A-F2DE-A068-22554511D6D1}"/>
                </a:ext>
              </a:extLst>
            </p:cNvPr>
            <p:cNvSpPr/>
            <p:nvPr/>
          </p:nvSpPr>
          <p:spPr>
            <a:xfrm>
              <a:off x="5634905" y="3342780"/>
              <a:ext cx="1" cy="31028"/>
            </a:xfrm>
            <a:custGeom>
              <a:avLst/>
              <a:gdLst>
                <a:gd name="connsiteX0" fmla="*/ 0 w 1"/>
                <a:gd name="connsiteY0" fmla="*/ 31028 h 31028"/>
                <a:gd name="connsiteX1" fmla="*/ 1 w 1"/>
                <a:gd name="connsiteY1" fmla="*/ 0 h 31028"/>
              </a:gdLst>
              <a:ahLst/>
              <a:cxnLst>
                <a:cxn ang="0">
                  <a:pos x="connsiteX0" y="connsiteY0"/>
                </a:cxn>
                <a:cxn ang="0">
                  <a:pos x="connsiteX1" y="connsiteY1"/>
                </a:cxn>
              </a:cxnLst>
              <a:rect l="l" t="t" r="r" b="b"/>
              <a:pathLst>
                <a:path w="1" h="31028">
                  <a:moveTo>
                    <a:pt x="0" y="31028"/>
                  </a:moveTo>
                  <a:lnTo>
                    <a:pt x="1" y="0"/>
                  </a:lnTo>
                </a:path>
              </a:pathLst>
            </a:custGeom>
            <a:grpFill/>
            <a:ln w="6535" cap="rnd">
              <a:solidFill>
                <a:srgbClr val="1E3063"/>
              </a:solidFill>
              <a:prstDash val="solid"/>
              <a:round/>
            </a:ln>
          </p:spPr>
          <p:txBody>
            <a:bodyPr rtlCol="0" anchor="ctr"/>
            <a:lstStyle/>
            <a:p>
              <a:endParaRPr lang="en-US"/>
            </a:p>
          </p:txBody>
        </p:sp>
        <p:sp>
          <p:nvSpPr>
            <p:cNvPr id="146" name="Freeform: Shape 145">
              <a:extLst>
                <a:ext uri="{FF2B5EF4-FFF2-40B4-BE49-F238E27FC236}">
                  <a16:creationId xmlns:a16="http://schemas.microsoft.com/office/drawing/2014/main" id="{C135AAA3-0013-F0B8-C673-975A0F920F72}"/>
                </a:ext>
              </a:extLst>
            </p:cNvPr>
            <p:cNvSpPr/>
            <p:nvPr/>
          </p:nvSpPr>
          <p:spPr>
            <a:xfrm>
              <a:off x="5622962" y="3332658"/>
              <a:ext cx="11981" cy="10123"/>
            </a:xfrm>
            <a:custGeom>
              <a:avLst/>
              <a:gdLst>
                <a:gd name="connsiteX0" fmla="*/ 11967 w 11981"/>
                <a:gd name="connsiteY0" fmla="*/ 10123 h 10123"/>
                <a:gd name="connsiteX1" fmla="*/ 2892 w 11981"/>
                <a:gd name="connsiteY1" fmla="*/ 14 h 10123"/>
                <a:gd name="connsiteX2" fmla="*/ 0 w 11981"/>
                <a:gd name="connsiteY2" fmla="*/ 300 h 10123"/>
              </a:gdLst>
              <a:ahLst/>
              <a:cxnLst>
                <a:cxn ang="0">
                  <a:pos x="connsiteX0" y="connsiteY0"/>
                </a:cxn>
                <a:cxn ang="0">
                  <a:pos x="connsiteX1" y="connsiteY1"/>
                </a:cxn>
                <a:cxn ang="0">
                  <a:pos x="connsiteX2" y="connsiteY2"/>
                </a:cxn>
              </a:cxnLst>
              <a:rect l="l" t="t" r="r" b="b"/>
              <a:pathLst>
                <a:path w="11981" h="10123">
                  <a:moveTo>
                    <a:pt x="11967" y="10123"/>
                  </a:moveTo>
                  <a:cubicBezTo>
                    <a:pt x="12250" y="4823"/>
                    <a:pt x="8187" y="297"/>
                    <a:pt x="2892" y="14"/>
                  </a:cubicBezTo>
                  <a:cubicBezTo>
                    <a:pt x="1919" y="-38"/>
                    <a:pt x="944" y="58"/>
                    <a:pt x="0" y="300"/>
                  </a:cubicBezTo>
                </a:path>
              </a:pathLst>
            </a:custGeom>
            <a:grpFill/>
            <a:ln w="6535" cap="rnd">
              <a:solidFill>
                <a:srgbClr val="1E3063"/>
              </a:solidFill>
              <a:prstDash val="solid"/>
              <a:round/>
            </a:ln>
          </p:spPr>
          <p:txBody>
            <a:bodyPr rtlCol="0" anchor="ctr"/>
            <a:lstStyle/>
            <a:p>
              <a:endParaRPr lang="en-US"/>
            </a:p>
          </p:txBody>
        </p:sp>
        <p:sp>
          <p:nvSpPr>
            <p:cNvPr id="147" name="Freeform: Shape 146">
              <a:extLst>
                <a:ext uri="{FF2B5EF4-FFF2-40B4-BE49-F238E27FC236}">
                  <a16:creationId xmlns:a16="http://schemas.microsoft.com/office/drawing/2014/main" id="{CD5BFD84-7211-815C-ED42-31F6503CCF54}"/>
                </a:ext>
              </a:extLst>
            </p:cNvPr>
            <p:cNvSpPr/>
            <p:nvPr/>
          </p:nvSpPr>
          <p:spPr>
            <a:xfrm>
              <a:off x="5568517" y="3332743"/>
              <a:ext cx="54389" cy="2"/>
            </a:xfrm>
            <a:custGeom>
              <a:avLst/>
              <a:gdLst>
                <a:gd name="connsiteX0" fmla="*/ 54390 w 54389"/>
                <a:gd name="connsiteY0" fmla="*/ 0 h 2"/>
                <a:gd name="connsiteX1" fmla="*/ 0 w 54389"/>
                <a:gd name="connsiteY1" fmla="*/ 3 h 2"/>
              </a:gdLst>
              <a:ahLst/>
              <a:cxnLst>
                <a:cxn ang="0">
                  <a:pos x="connsiteX0" y="connsiteY0"/>
                </a:cxn>
                <a:cxn ang="0">
                  <a:pos x="connsiteX1" y="connsiteY1"/>
                </a:cxn>
              </a:cxnLst>
              <a:rect l="l" t="t" r="r" b="b"/>
              <a:pathLst>
                <a:path w="54389" h="2">
                  <a:moveTo>
                    <a:pt x="54390" y="0"/>
                  </a:moveTo>
                  <a:lnTo>
                    <a:pt x="0" y="3"/>
                  </a:lnTo>
                </a:path>
              </a:pathLst>
            </a:custGeom>
            <a:grpFill/>
            <a:ln w="6535" cap="rnd">
              <a:solidFill>
                <a:srgbClr val="1E3063"/>
              </a:solidFill>
              <a:prstDash val="solid"/>
              <a:round/>
            </a:ln>
          </p:spPr>
          <p:txBody>
            <a:bodyPr rtlCol="0" anchor="ctr"/>
            <a:lstStyle/>
            <a:p>
              <a:endParaRPr lang="en-US"/>
            </a:p>
          </p:txBody>
        </p:sp>
        <p:sp>
          <p:nvSpPr>
            <p:cNvPr id="148" name="Freeform: Shape 147">
              <a:extLst>
                <a:ext uri="{FF2B5EF4-FFF2-40B4-BE49-F238E27FC236}">
                  <a16:creationId xmlns:a16="http://schemas.microsoft.com/office/drawing/2014/main" id="{6E3E7844-2CE9-5C57-5C17-65EB8EEB5C4E}"/>
                </a:ext>
              </a:extLst>
            </p:cNvPr>
            <p:cNvSpPr/>
            <p:nvPr/>
          </p:nvSpPr>
          <p:spPr>
            <a:xfrm>
              <a:off x="5558985" y="3332749"/>
              <a:ext cx="9532" cy="10620"/>
            </a:xfrm>
            <a:custGeom>
              <a:avLst/>
              <a:gdLst>
                <a:gd name="connsiteX0" fmla="*/ 9533 w 9532"/>
                <a:gd name="connsiteY0" fmla="*/ 1 h 10620"/>
                <a:gd name="connsiteX1" fmla="*/ 1 w 9532"/>
                <a:gd name="connsiteY1" fmla="*/ 9300 h 10620"/>
                <a:gd name="connsiteX2" fmla="*/ 77 w 9532"/>
                <a:gd name="connsiteY2" fmla="*/ 10620 h 10620"/>
              </a:gdLst>
              <a:ahLst/>
              <a:cxnLst>
                <a:cxn ang="0">
                  <a:pos x="connsiteX0" y="connsiteY0"/>
                </a:cxn>
                <a:cxn ang="0">
                  <a:pos x="connsiteX1" y="connsiteY1"/>
                </a:cxn>
                <a:cxn ang="0">
                  <a:pos x="connsiteX2" y="connsiteY2"/>
                </a:cxn>
              </a:cxnLst>
              <a:rect l="l" t="t" r="r" b="b"/>
              <a:pathLst>
                <a:path w="9532" h="10620">
                  <a:moveTo>
                    <a:pt x="9533" y="1"/>
                  </a:moveTo>
                  <a:cubicBezTo>
                    <a:pt x="4335" y="-66"/>
                    <a:pt x="67" y="4098"/>
                    <a:pt x="1" y="9300"/>
                  </a:cubicBezTo>
                  <a:cubicBezTo>
                    <a:pt x="-5" y="9741"/>
                    <a:pt x="20" y="10183"/>
                    <a:pt x="77" y="10620"/>
                  </a:cubicBezTo>
                </a:path>
              </a:pathLst>
            </a:custGeom>
            <a:grpFill/>
            <a:ln w="6535" cap="rnd">
              <a:solidFill>
                <a:srgbClr val="1E3063"/>
              </a:solidFill>
              <a:prstDash val="solid"/>
              <a:round/>
            </a:ln>
          </p:spPr>
          <p:txBody>
            <a:bodyPr rtlCol="0" anchor="ctr"/>
            <a:lstStyle/>
            <a:p>
              <a:endParaRPr lang="en-US"/>
            </a:p>
          </p:txBody>
        </p:sp>
        <p:sp>
          <p:nvSpPr>
            <p:cNvPr id="149" name="Freeform: Shape 148">
              <a:extLst>
                <a:ext uri="{FF2B5EF4-FFF2-40B4-BE49-F238E27FC236}">
                  <a16:creationId xmlns:a16="http://schemas.microsoft.com/office/drawing/2014/main" id="{8D8068DC-AC29-E745-4874-C2BBBCA5CFE6}"/>
                </a:ext>
              </a:extLst>
            </p:cNvPr>
            <p:cNvSpPr/>
            <p:nvPr/>
          </p:nvSpPr>
          <p:spPr>
            <a:xfrm>
              <a:off x="5559004" y="3343376"/>
              <a:ext cx="148" cy="32955"/>
            </a:xfrm>
            <a:custGeom>
              <a:avLst/>
              <a:gdLst>
                <a:gd name="connsiteX0" fmla="*/ 0 w 148"/>
                <a:gd name="connsiteY0" fmla="*/ 0 h 32955"/>
                <a:gd name="connsiteX1" fmla="*/ 0 w 148"/>
                <a:gd name="connsiteY1" fmla="*/ 32956 h 32955"/>
              </a:gdLst>
              <a:ahLst/>
              <a:cxnLst>
                <a:cxn ang="0">
                  <a:pos x="connsiteX0" y="connsiteY0"/>
                </a:cxn>
                <a:cxn ang="0">
                  <a:pos x="connsiteX1" y="connsiteY1"/>
                </a:cxn>
              </a:cxnLst>
              <a:rect l="l" t="t" r="r" b="b"/>
              <a:pathLst>
                <a:path w="148" h="32955">
                  <a:moveTo>
                    <a:pt x="0" y="0"/>
                  </a:moveTo>
                  <a:lnTo>
                    <a:pt x="0" y="32956"/>
                  </a:lnTo>
                </a:path>
              </a:pathLst>
            </a:custGeom>
            <a:grpFill/>
            <a:ln w="6535" cap="rnd">
              <a:solidFill>
                <a:srgbClr val="1E3063"/>
              </a:solidFill>
              <a:prstDash val="solid"/>
              <a:round/>
            </a:ln>
          </p:spPr>
          <p:txBody>
            <a:bodyPr rtlCol="0" anchor="ctr"/>
            <a:lstStyle/>
            <a:p>
              <a:endParaRPr lang="en-US"/>
            </a:p>
          </p:txBody>
        </p:sp>
      </p:grpSp>
      <p:sp>
        <p:nvSpPr>
          <p:cNvPr id="12" name="Shape 4">
            <a:extLst>
              <a:ext uri="{FF2B5EF4-FFF2-40B4-BE49-F238E27FC236}">
                <a16:creationId xmlns:a16="http://schemas.microsoft.com/office/drawing/2014/main" id="{4F97CCE6-FD4A-FE71-4A2F-89DA5B56D2FE}"/>
              </a:ext>
            </a:extLst>
          </p:cNvPr>
          <p:cNvSpPr/>
          <p:nvPr/>
        </p:nvSpPr>
        <p:spPr>
          <a:xfrm>
            <a:off x="2135560" y="3492103"/>
            <a:ext cx="3512840" cy="19050"/>
          </a:xfrm>
          <a:prstGeom prst="rect">
            <a:avLst/>
          </a:prstGeom>
          <a:solidFill>
            <a:srgbClr val="84C1FA"/>
          </a:solidFill>
          <a:ln/>
        </p:spPr>
        <p:txBody>
          <a:bodyPr>
            <a:spAutoFit/>
          </a:bodyPr>
          <a:lstStyle/>
          <a:p>
            <a:endParaRPr lang="en-US"/>
          </a:p>
        </p:txBody>
      </p:sp>
      <p:sp>
        <p:nvSpPr>
          <p:cNvPr id="13" name="Text 5">
            <a:extLst>
              <a:ext uri="{FF2B5EF4-FFF2-40B4-BE49-F238E27FC236}">
                <a16:creationId xmlns:a16="http://schemas.microsoft.com/office/drawing/2014/main" id="{6D9D9E20-A128-DB27-584A-B7C7E7D33396}"/>
              </a:ext>
            </a:extLst>
          </p:cNvPr>
          <p:cNvSpPr/>
          <p:nvPr/>
        </p:nvSpPr>
        <p:spPr>
          <a:xfrm>
            <a:off x="2137825" y="3612853"/>
            <a:ext cx="3510576" cy="243015"/>
          </a:xfrm>
          <a:prstGeom prst="rect">
            <a:avLst/>
          </a:prstGeom>
          <a:noFill/>
          <a:ln/>
        </p:spPr>
        <p:txBody>
          <a:bodyPr wrap="none" lIns="0" tIns="0" rIns="0" bIns="0" rtlCol="0" anchor="t">
            <a:spAutoFit/>
          </a:bodyPr>
          <a:lstStyle/>
          <a:p>
            <a:pPr algn="r" rtl="1">
              <a:lnSpc>
                <a:spcPts val="2000"/>
              </a:lnSpc>
            </a:pPr>
            <a:r>
              <a:rPr lang="en-US" sz="1600" dirty="0">
                <a:solidFill>
                  <a:srgbClr val="1E3063"/>
                </a:solidFill>
                <a:latin typeface="Alexandria" pitchFamily="2" charset="-78"/>
                <a:ea typeface="Instrument Sans Semi Bold" pitchFamily="34" charset="-122"/>
                <a:cs typeface="Alexandria" pitchFamily="2" charset="-78"/>
              </a:rPr>
              <a:t>تقديم تغذية راجعة بنّاءة لتحسين الأداء</a:t>
            </a:r>
            <a:endParaRPr lang="en-US" sz="1600" dirty="0">
              <a:latin typeface="Alexandria" pitchFamily="2" charset="-78"/>
              <a:cs typeface="Alexandria" pitchFamily="2" charset="-78"/>
            </a:endParaRPr>
          </a:p>
        </p:txBody>
      </p:sp>
      <p:grpSp>
        <p:nvGrpSpPr>
          <p:cNvPr id="150" name="Image 2" descr="preencoded.png">
            <a:extLst>
              <a:ext uri="{FF2B5EF4-FFF2-40B4-BE49-F238E27FC236}">
                <a16:creationId xmlns:a16="http://schemas.microsoft.com/office/drawing/2014/main" id="{B49621B9-7E76-C0DD-B092-D3EA3B9DB6C5}"/>
              </a:ext>
            </a:extLst>
          </p:cNvPr>
          <p:cNvGrpSpPr/>
          <p:nvPr/>
        </p:nvGrpSpPr>
        <p:grpSpPr>
          <a:xfrm>
            <a:off x="4896585" y="4099063"/>
            <a:ext cx="441723" cy="441110"/>
            <a:chOff x="4896585" y="4099063"/>
            <a:chExt cx="441723" cy="441110"/>
          </a:xfrm>
          <a:solidFill>
            <a:schemeClr val="accent2"/>
          </a:solidFill>
        </p:grpSpPr>
        <p:sp>
          <p:nvSpPr>
            <p:cNvPr id="151" name="Freeform: Shape 150">
              <a:extLst>
                <a:ext uri="{FF2B5EF4-FFF2-40B4-BE49-F238E27FC236}">
                  <a16:creationId xmlns:a16="http://schemas.microsoft.com/office/drawing/2014/main" id="{4D5EAB95-577E-2DC2-9818-0BF2DCE950B5}"/>
                </a:ext>
              </a:extLst>
            </p:cNvPr>
            <p:cNvSpPr/>
            <p:nvPr/>
          </p:nvSpPr>
          <p:spPr>
            <a:xfrm>
              <a:off x="5252478" y="4099063"/>
              <a:ext cx="77591" cy="68978"/>
            </a:xfrm>
            <a:custGeom>
              <a:avLst/>
              <a:gdLst>
                <a:gd name="connsiteX0" fmla="*/ 28087 w 77591"/>
                <a:gd name="connsiteY0" fmla="*/ 68978 h 68978"/>
                <a:gd name="connsiteX1" fmla="*/ 12065 w 77591"/>
                <a:gd name="connsiteY1" fmla="*/ 61473 h 68978"/>
                <a:gd name="connsiteX2" fmla="*/ 4091 w 77591"/>
                <a:gd name="connsiteY2" fmla="*/ 52129 h 68978"/>
                <a:gd name="connsiteX3" fmla="*/ 0 w 77591"/>
                <a:gd name="connsiteY3" fmla="*/ 37515 h 68978"/>
                <a:gd name="connsiteX4" fmla="*/ 2901 w 77591"/>
                <a:gd name="connsiteY4" fmla="*/ 20408 h 68978"/>
                <a:gd name="connsiteX5" fmla="*/ 11480 w 77591"/>
                <a:gd name="connsiteY5" fmla="*/ 8655 h 68978"/>
                <a:gd name="connsiteX6" fmla="*/ 24183 w 77591"/>
                <a:gd name="connsiteY6" fmla="*/ 1675 h 68978"/>
                <a:gd name="connsiteX7" fmla="*/ 40411 w 77591"/>
                <a:gd name="connsiteY7" fmla="*/ 11 h 68978"/>
                <a:gd name="connsiteX8" fmla="*/ 57039 w 77591"/>
                <a:gd name="connsiteY8" fmla="*/ 4258 h 68978"/>
                <a:gd name="connsiteX9" fmla="*/ 69338 w 77591"/>
                <a:gd name="connsiteY9" fmla="*/ 13788 h 68978"/>
                <a:gd name="connsiteX10" fmla="*/ 75913 w 77591"/>
                <a:gd name="connsiteY10" fmla="*/ 26748 h 68978"/>
                <a:gd name="connsiteX11" fmla="*/ 77591 w 77591"/>
                <a:gd name="connsiteY11" fmla="*/ 37336 h 68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591" h="68978">
                  <a:moveTo>
                    <a:pt x="28087" y="68978"/>
                  </a:moveTo>
                  <a:cubicBezTo>
                    <a:pt x="19968" y="66033"/>
                    <a:pt x="16024" y="64228"/>
                    <a:pt x="12065" y="61473"/>
                  </a:cubicBezTo>
                  <a:cubicBezTo>
                    <a:pt x="9119" y="58831"/>
                    <a:pt x="6170" y="55369"/>
                    <a:pt x="4091" y="52129"/>
                  </a:cubicBezTo>
                  <a:cubicBezTo>
                    <a:pt x="1751" y="46990"/>
                    <a:pt x="633" y="42944"/>
                    <a:pt x="0" y="37515"/>
                  </a:cubicBezTo>
                  <a:cubicBezTo>
                    <a:pt x="222" y="30741"/>
                    <a:pt x="1239" y="25305"/>
                    <a:pt x="2901" y="20408"/>
                  </a:cubicBezTo>
                  <a:cubicBezTo>
                    <a:pt x="5417" y="15592"/>
                    <a:pt x="8216" y="11948"/>
                    <a:pt x="11480" y="8655"/>
                  </a:cubicBezTo>
                  <a:cubicBezTo>
                    <a:pt x="15780" y="5520"/>
                    <a:pt x="20120" y="3193"/>
                    <a:pt x="24183" y="1675"/>
                  </a:cubicBezTo>
                  <a:cubicBezTo>
                    <a:pt x="28776" y="534"/>
                    <a:pt x="34631" y="-91"/>
                    <a:pt x="40411" y="11"/>
                  </a:cubicBezTo>
                  <a:cubicBezTo>
                    <a:pt x="46607" y="836"/>
                    <a:pt x="52792" y="2505"/>
                    <a:pt x="57039" y="4258"/>
                  </a:cubicBezTo>
                  <a:cubicBezTo>
                    <a:pt x="61309" y="6644"/>
                    <a:pt x="65531" y="9832"/>
                    <a:pt x="69338" y="13788"/>
                  </a:cubicBezTo>
                  <a:cubicBezTo>
                    <a:pt x="72332" y="18115"/>
                    <a:pt x="74453" y="22432"/>
                    <a:pt x="75913" y="26748"/>
                  </a:cubicBezTo>
                  <a:cubicBezTo>
                    <a:pt x="76527" y="29588"/>
                    <a:pt x="77087" y="33117"/>
                    <a:pt x="77591" y="37336"/>
                  </a:cubicBezTo>
                </a:path>
              </a:pathLst>
            </a:custGeom>
            <a:grpFill/>
            <a:ln w="19395" cap="rnd">
              <a:solidFill>
                <a:srgbClr val="1E3063"/>
              </a:solidFill>
              <a:prstDash val="solid"/>
              <a:round/>
            </a:ln>
          </p:spPr>
          <p:txBody>
            <a:bodyPr rtlCol="0" anchor="ctr"/>
            <a:lstStyle/>
            <a:p>
              <a:endParaRPr lang="en-US"/>
            </a:p>
          </p:txBody>
        </p:sp>
        <p:sp>
          <p:nvSpPr>
            <p:cNvPr id="152" name="Freeform: Shape 151">
              <a:extLst>
                <a:ext uri="{FF2B5EF4-FFF2-40B4-BE49-F238E27FC236}">
                  <a16:creationId xmlns:a16="http://schemas.microsoft.com/office/drawing/2014/main" id="{70F2F5E6-5A0D-308F-72A1-A59FE360C363}"/>
                </a:ext>
              </a:extLst>
            </p:cNvPr>
            <p:cNvSpPr/>
            <p:nvPr/>
          </p:nvSpPr>
          <p:spPr>
            <a:xfrm>
              <a:off x="5204077" y="4264684"/>
              <a:ext cx="64860" cy="20726"/>
            </a:xfrm>
            <a:custGeom>
              <a:avLst/>
              <a:gdLst>
                <a:gd name="connsiteX0" fmla="*/ 64861 w 64860"/>
                <a:gd name="connsiteY0" fmla="*/ 0 h 20726"/>
                <a:gd name="connsiteX1" fmla="*/ 0 w 64860"/>
                <a:gd name="connsiteY1" fmla="*/ 20726 h 20726"/>
              </a:gdLst>
              <a:ahLst/>
              <a:cxnLst>
                <a:cxn ang="0">
                  <a:pos x="connsiteX0" y="connsiteY0"/>
                </a:cxn>
                <a:cxn ang="0">
                  <a:pos x="connsiteX1" y="connsiteY1"/>
                </a:cxn>
              </a:cxnLst>
              <a:rect l="l" t="t" r="r" b="b"/>
              <a:pathLst>
                <a:path w="64860" h="20726">
                  <a:moveTo>
                    <a:pt x="64861" y="0"/>
                  </a:moveTo>
                  <a:lnTo>
                    <a:pt x="0" y="20726"/>
                  </a:lnTo>
                </a:path>
              </a:pathLst>
            </a:custGeom>
            <a:grpFill/>
            <a:ln w="19395" cap="rnd">
              <a:solidFill>
                <a:srgbClr val="1E3063"/>
              </a:solidFill>
              <a:prstDash val="solid"/>
              <a:round/>
            </a:ln>
          </p:spPr>
          <p:txBody>
            <a:bodyPr rtlCol="0" anchor="ctr"/>
            <a:lstStyle/>
            <a:p>
              <a:endParaRPr lang="en-US"/>
            </a:p>
          </p:txBody>
        </p:sp>
        <p:sp>
          <p:nvSpPr>
            <p:cNvPr id="153" name="Freeform: Shape 152">
              <a:extLst>
                <a:ext uri="{FF2B5EF4-FFF2-40B4-BE49-F238E27FC236}">
                  <a16:creationId xmlns:a16="http://schemas.microsoft.com/office/drawing/2014/main" id="{96C50941-99F0-B1D0-B898-A905250794EA}"/>
                </a:ext>
              </a:extLst>
            </p:cNvPr>
            <p:cNvSpPr/>
            <p:nvPr/>
          </p:nvSpPr>
          <p:spPr>
            <a:xfrm>
              <a:off x="5084754" y="4305595"/>
              <a:ext cx="52988" cy="75596"/>
            </a:xfrm>
            <a:custGeom>
              <a:avLst/>
              <a:gdLst>
                <a:gd name="connsiteX0" fmla="*/ 52988 w 52988"/>
                <a:gd name="connsiteY0" fmla="*/ 0 h 75596"/>
                <a:gd name="connsiteX1" fmla="*/ 0 w 52988"/>
                <a:gd name="connsiteY1" fmla="*/ 75596 h 75596"/>
              </a:gdLst>
              <a:ahLst/>
              <a:cxnLst>
                <a:cxn ang="0">
                  <a:pos x="connsiteX0" y="connsiteY0"/>
                </a:cxn>
                <a:cxn ang="0">
                  <a:pos x="connsiteX1" y="connsiteY1"/>
                </a:cxn>
              </a:cxnLst>
              <a:rect l="l" t="t" r="r" b="b"/>
              <a:pathLst>
                <a:path w="52988" h="75596">
                  <a:moveTo>
                    <a:pt x="52988" y="0"/>
                  </a:moveTo>
                  <a:cubicBezTo>
                    <a:pt x="48850" y="1970"/>
                    <a:pt x="45332" y="5495"/>
                    <a:pt x="0" y="75596"/>
                  </a:cubicBezTo>
                </a:path>
              </a:pathLst>
            </a:custGeom>
            <a:grpFill/>
            <a:ln w="19395" cap="rnd">
              <a:solidFill>
                <a:srgbClr val="1E3063"/>
              </a:solidFill>
              <a:prstDash val="solid"/>
              <a:round/>
            </a:ln>
          </p:spPr>
          <p:txBody>
            <a:bodyPr rtlCol="0" anchor="ctr"/>
            <a:lstStyle/>
            <a:p>
              <a:endParaRPr lang="en-US"/>
            </a:p>
          </p:txBody>
        </p:sp>
        <p:sp>
          <p:nvSpPr>
            <p:cNvPr id="154" name="Freeform: Shape 153">
              <a:extLst>
                <a:ext uri="{FF2B5EF4-FFF2-40B4-BE49-F238E27FC236}">
                  <a16:creationId xmlns:a16="http://schemas.microsoft.com/office/drawing/2014/main" id="{33E9F994-03F3-993D-B5B5-54D62B9E7E2E}"/>
                </a:ext>
              </a:extLst>
            </p:cNvPr>
            <p:cNvSpPr/>
            <p:nvPr/>
          </p:nvSpPr>
          <p:spPr>
            <a:xfrm>
              <a:off x="4998434" y="4106121"/>
              <a:ext cx="168115" cy="175697"/>
            </a:xfrm>
            <a:custGeom>
              <a:avLst/>
              <a:gdLst>
                <a:gd name="connsiteX0" fmla="*/ 142374 w 168115"/>
                <a:gd name="connsiteY0" fmla="*/ 153168 h 175697"/>
                <a:gd name="connsiteX1" fmla="*/ 122722 w 168115"/>
                <a:gd name="connsiteY1" fmla="*/ 167331 h 175697"/>
                <a:gd name="connsiteX2" fmla="*/ 97845 w 168115"/>
                <a:gd name="connsiteY2" fmla="*/ 175137 h 175697"/>
                <a:gd name="connsiteX3" fmla="*/ 73052 w 168115"/>
                <a:gd name="connsiteY3" fmla="*/ 175181 h 175697"/>
                <a:gd name="connsiteX4" fmla="*/ 48238 w 168115"/>
                <a:gd name="connsiteY4" fmla="*/ 168103 h 175697"/>
                <a:gd name="connsiteX5" fmla="*/ 29545 w 168115"/>
                <a:gd name="connsiteY5" fmla="*/ 155665 h 175697"/>
                <a:gd name="connsiteX6" fmla="*/ 13238 w 168115"/>
                <a:gd name="connsiteY6" fmla="*/ 135033 h 175697"/>
                <a:gd name="connsiteX7" fmla="*/ 2970 w 168115"/>
                <a:gd name="connsiteY7" fmla="*/ 109623 h 175697"/>
                <a:gd name="connsiteX8" fmla="*/ 0 w 168115"/>
                <a:gd name="connsiteY8" fmla="*/ 84499 h 175697"/>
                <a:gd name="connsiteX9" fmla="*/ 4105 w 168115"/>
                <a:gd name="connsiteY9" fmla="*/ 58733 h 175697"/>
                <a:gd name="connsiteX10" fmla="*/ 14873 w 168115"/>
                <a:gd name="connsiteY10" fmla="*/ 36529 h 175697"/>
                <a:gd name="connsiteX11" fmla="*/ 33335 w 168115"/>
                <a:gd name="connsiteY11" fmla="*/ 16984 h 175697"/>
                <a:gd name="connsiteX12" fmla="*/ 55903 w 168115"/>
                <a:gd name="connsiteY12" fmla="*/ 4800 h 175697"/>
                <a:gd name="connsiteX13" fmla="*/ 80367 w 168115"/>
                <a:gd name="connsiteY13" fmla="*/ 4 h 175697"/>
                <a:gd name="connsiteX14" fmla="*/ 104664 w 168115"/>
                <a:gd name="connsiteY14" fmla="*/ 2072 h 175697"/>
                <a:gd name="connsiteX15" fmla="*/ 127482 w 168115"/>
                <a:gd name="connsiteY15" fmla="*/ 11398 h 175697"/>
                <a:gd name="connsiteX16" fmla="*/ 145636 w 168115"/>
                <a:gd name="connsiteY16" fmla="*/ 26788 h 175697"/>
                <a:gd name="connsiteX17" fmla="*/ 159865 w 168115"/>
                <a:gd name="connsiteY17" fmla="*/ 47802 h 175697"/>
                <a:gd name="connsiteX18" fmla="*/ 167263 w 168115"/>
                <a:gd name="connsiteY18" fmla="*/ 71089 h 175697"/>
                <a:gd name="connsiteX19" fmla="*/ 167656 w 168115"/>
                <a:gd name="connsiteY19" fmla="*/ 98612 h 175697"/>
                <a:gd name="connsiteX20" fmla="*/ 161454 w 168115"/>
                <a:gd name="connsiteY20" fmla="*/ 124054 h 175697"/>
                <a:gd name="connsiteX21" fmla="*/ 148033 w 168115"/>
                <a:gd name="connsiteY21" fmla="*/ 146947 h 175697"/>
                <a:gd name="connsiteX22" fmla="*/ 142374 w 168115"/>
                <a:gd name="connsiteY22" fmla="*/ 153168 h 175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68115" h="175697">
                  <a:moveTo>
                    <a:pt x="142374" y="153168"/>
                  </a:moveTo>
                  <a:cubicBezTo>
                    <a:pt x="135212" y="159395"/>
                    <a:pt x="129137" y="163678"/>
                    <a:pt x="122722" y="167331"/>
                  </a:cubicBezTo>
                  <a:cubicBezTo>
                    <a:pt x="114387" y="171004"/>
                    <a:pt x="106107" y="173540"/>
                    <a:pt x="97845" y="175137"/>
                  </a:cubicBezTo>
                  <a:cubicBezTo>
                    <a:pt x="89536" y="175869"/>
                    <a:pt x="81305" y="175884"/>
                    <a:pt x="73052" y="175181"/>
                  </a:cubicBezTo>
                  <a:cubicBezTo>
                    <a:pt x="64758" y="173712"/>
                    <a:pt x="56499" y="171424"/>
                    <a:pt x="48238" y="168103"/>
                  </a:cubicBezTo>
                  <a:cubicBezTo>
                    <a:pt x="41999" y="164819"/>
                    <a:pt x="35720" y="160701"/>
                    <a:pt x="29545" y="155665"/>
                  </a:cubicBezTo>
                  <a:cubicBezTo>
                    <a:pt x="23693" y="149774"/>
                    <a:pt x="18662" y="143514"/>
                    <a:pt x="13238" y="135033"/>
                  </a:cubicBezTo>
                  <a:cubicBezTo>
                    <a:pt x="8912" y="126484"/>
                    <a:pt x="5545" y="118092"/>
                    <a:pt x="2970" y="109623"/>
                  </a:cubicBezTo>
                  <a:cubicBezTo>
                    <a:pt x="1228" y="101225"/>
                    <a:pt x="227" y="92880"/>
                    <a:pt x="0" y="84499"/>
                  </a:cubicBezTo>
                  <a:cubicBezTo>
                    <a:pt x="545" y="76178"/>
                    <a:pt x="1829" y="67757"/>
                    <a:pt x="4105" y="58733"/>
                  </a:cubicBezTo>
                  <a:cubicBezTo>
                    <a:pt x="6905" y="51039"/>
                    <a:pt x="10972" y="42792"/>
                    <a:pt x="14873" y="36529"/>
                  </a:cubicBezTo>
                  <a:cubicBezTo>
                    <a:pt x="21520" y="27992"/>
                    <a:pt x="27157" y="22209"/>
                    <a:pt x="33335" y="16984"/>
                  </a:cubicBezTo>
                  <a:cubicBezTo>
                    <a:pt x="39506" y="12683"/>
                    <a:pt x="47788" y="8155"/>
                    <a:pt x="55903" y="4800"/>
                  </a:cubicBezTo>
                  <a:cubicBezTo>
                    <a:pt x="64153" y="2348"/>
                    <a:pt x="72362" y="760"/>
                    <a:pt x="80367" y="4"/>
                  </a:cubicBezTo>
                  <a:cubicBezTo>
                    <a:pt x="88159" y="-58"/>
                    <a:pt x="96395" y="589"/>
                    <a:pt x="104664" y="2072"/>
                  </a:cubicBezTo>
                  <a:cubicBezTo>
                    <a:pt x="110844" y="3812"/>
                    <a:pt x="119076" y="6989"/>
                    <a:pt x="127482" y="11398"/>
                  </a:cubicBezTo>
                  <a:cubicBezTo>
                    <a:pt x="133716" y="15651"/>
                    <a:pt x="139836" y="20824"/>
                    <a:pt x="145636" y="26788"/>
                  </a:cubicBezTo>
                  <a:cubicBezTo>
                    <a:pt x="150701" y="32996"/>
                    <a:pt x="156370" y="41396"/>
                    <a:pt x="159865" y="47802"/>
                  </a:cubicBezTo>
                  <a:cubicBezTo>
                    <a:pt x="163453" y="56236"/>
                    <a:pt x="165458" y="62639"/>
                    <a:pt x="167263" y="71089"/>
                  </a:cubicBezTo>
                  <a:cubicBezTo>
                    <a:pt x="168221" y="79556"/>
                    <a:pt x="168399" y="88016"/>
                    <a:pt x="167656" y="98612"/>
                  </a:cubicBezTo>
                  <a:cubicBezTo>
                    <a:pt x="166350" y="107065"/>
                    <a:pt x="164331" y="115534"/>
                    <a:pt x="161454" y="124054"/>
                  </a:cubicBezTo>
                  <a:cubicBezTo>
                    <a:pt x="157542" y="132586"/>
                    <a:pt x="153751" y="139071"/>
                    <a:pt x="148033" y="146947"/>
                  </a:cubicBezTo>
                  <a:cubicBezTo>
                    <a:pt x="145860" y="149586"/>
                    <a:pt x="143973" y="151660"/>
                    <a:pt x="142374" y="153168"/>
                  </a:cubicBezTo>
                </a:path>
              </a:pathLst>
            </a:custGeom>
            <a:grpFill/>
            <a:ln w="19395" cap="rnd">
              <a:solidFill>
                <a:srgbClr val="1E3063"/>
              </a:solidFill>
              <a:prstDash val="solid"/>
              <a:round/>
            </a:ln>
          </p:spPr>
          <p:txBody>
            <a:bodyPr rtlCol="0" anchor="ctr"/>
            <a:lstStyle/>
            <a:p>
              <a:endParaRPr lang="en-US"/>
            </a:p>
          </p:txBody>
        </p:sp>
        <p:sp>
          <p:nvSpPr>
            <p:cNvPr id="155" name="Freeform: Shape 154">
              <a:extLst>
                <a:ext uri="{FF2B5EF4-FFF2-40B4-BE49-F238E27FC236}">
                  <a16:creationId xmlns:a16="http://schemas.microsoft.com/office/drawing/2014/main" id="{825FD717-4F26-B33E-FF07-24FC3AD163B9}"/>
                </a:ext>
              </a:extLst>
            </p:cNvPr>
            <p:cNvSpPr/>
            <p:nvPr/>
          </p:nvSpPr>
          <p:spPr>
            <a:xfrm>
              <a:off x="4917099" y="4317453"/>
              <a:ext cx="68019" cy="67005"/>
            </a:xfrm>
            <a:custGeom>
              <a:avLst/>
              <a:gdLst>
                <a:gd name="connsiteX0" fmla="*/ 0 w 68019"/>
                <a:gd name="connsiteY0" fmla="*/ 67006 h 67005"/>
                <a:gd name="connsiteX1" fmla="*/ 13383 w 68019"/>
                <a:gd name="connsiteY1" fmla="*/ 34694 h 67005"/>
                <a:gd name="connsiteX2" fmla="*/ 26793 w 68019"/>
                <a:gd name="connsiteY2" fmla="*/ 20540 h 67005"/>
                <a:gd name="connsiteX3" fmla="*/ 53538 w 68019"/>
                <a:gd name="connsiteY3" fmla="*/ 4891 h 67005"/>
                <a:gd name="connsiteX4" fmla="*/ 68020 w 68019"/>
                <a:gd name="connsiteY4" fmla="*/ 0 h 670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19" h="67005">
                  <a:moveTo>
                    <a:pt x="0" y="67006"/>
                  </a:moveTo>
                  <a:cubicBezTo>
                    <a:pt x="3057" y="55074"/>
                    <a:pt x="7511" y="44183"/>
                    <a:pt x="13383" y="34694"/>
                  </a:cubicBezTo>
                  <a:cubicBezTo>
                    <a:pt x="17588" y="29455"/>
                    <a:pt x="21585" y="25234"/>
                    <a:pt x="26793" y="20540"/>
                  </a:cubicBezTo>
                  <a:cubicBezTo>
                    <a:pt x="31678" y="16757"/>
                    <a:pt x="41612" y="10502"/>
                    <a:pt x="53538" y="4891"/>
                  </a:cubicBezTo>
                  <a:lnTo>
                    <a:pt x="68020" y="0"/>
                  </a:lnTo>
                </a:path>
              </a:pathLst>
            </a:custGeom>
            <a:grpFill/>
            <a:ln w="19395" cap="rnd">
              <a:solidFill>
                <a:srgbClr val="1E3063"/>
              </a:solidFill>
              <a:prstDash val="solid"/>
              <a:round/>
            </a:ln>
          </p:spPr>
          <p:txBody>
            <a:bodyPr rtlCol="0" anchor="ctr"/>
            <a:lstStyle/>
            <a:p>
              <a:endParaRPr lang="en-US"/>
            </a:p>
          </p:txBody>
        </p:sp>
        <p:sp>
          <p:nvSpPr>
            <p:cNvPr id="156" name="Freeform: Shape 155">
              <a:extLst>
                <a:ext uri="{FF2B5EF4-FFF2-40B4-BE49-F238E27FC236}">
                  <a16:creationId xmlns:a16="http://schemas.microsoft.com/office/drawing/2014/main" id="{3317B288-4128-FD01-5086-896BF3FCC5B2}"/>
                </a:ext>
              </a:extLst>
            </p:cNvPr>
            <p:cNvSpPr/>
            <p:nvPr/>
          </p:nvSpPr>
          <p:spPr>
            <a:xfrm>
              <a:off x="5268938" y="4168041"/>
              <a:ext cx="11626" cy="96642"/>
            </a:xfrm>
            <a:custGeom>
              <a:avLst/>
              <a:gdLst>
                <a:gd name="connsiteX0" fmla="*/ 11626 w 11626"/>
                <a:gd name="connsiteY0" fmla="*/ 0 h 96642"/>
                <a:gd name="connsiteX1" fmla="*/ 0 w 11626"/>
                <a:gd name="connsiteY1" fmla="*/ 96642 h 96642"/>
              </a:gdLst>
              <a:ahLst/>
              <a:cxnLst>
                <a:cxn ang="0">
                  <a:pos x="connsiteX0" y="connsiteY0"/>
                </a:cxn>
                <a:cxn ang="0">
                  <a:pos x="connsiteX1" y="connsiteY1"/>
                </a:cxn>
              </a:cxnLst>
              <a:rect l="l" t="t" r="r" b="b"/>
              <a:pathLst>
                <a:path w="11626" h="96642">
                  <a:moveTo>
                    <a:pt x="11626" y="0"/>
                  </a:moveTo>
                  <a:lnTo>
                    <a:pt x="0" y="96642"/>
                  </a:lnTo>
                </a:path>
              </a:pathLst>
            </a:custGeom>
            <a:grpFill/>
            <a:ln w="19395" cap="rnd">
              <a:solidFill>
                <a:srgbClr val="1E3063"/>
              </a:solidFill>
              <a:prstDash val="solid"/>
              <a:round/>
            </a:ln>
          </p:spPr>
          <p:txBody>
            <a:bodyPr rtlCol="0" anchor="ctr"/>
            <a:lstStyle/>
            <a:p>
              <a:endParaRPr lang="en-US"/>
            </a:p>
          </p:txBody>
        </p:sp>
        <p:sp>
          <p:nvSpPr>
            <p:cNvPr id="157" name="Freeform: Shape 156">
              <a:extLst>
                <a:ext uri="{FF2B5EF4-FFF2-40B4-BE49-F238E27FC236}">
                  <a16:creationId xmlns:a16="http://schemas.microsoft.com/office/drawing/2014/main" id="{4192F1B1-5D01-7C53-4510-B67447C5E435}"/>
                </a:ext>
              </a:extLst>
            </p:cNvPr>
            <p:cNvSpPr/>
            <p:nvPr/>
          </p:nvSpPr>
          <p:spPr>
            <a:xfrm>
              <a:off x="5031304" y="4305653"/>
              <a:ext cx="52896" cy="74751"/>
            </a:xfrm>
            <a:custGeom>
              <a:avLst/>
              <a:gdLst>
                <a:gd name="connsiteX0" fmla="*/ 52897 w 52896"/>
                <a:gd name="connsiteY0" fmla="*/ 74752 h 74751"/>
                <a:gd name="connsiteX1" fmla="*/ 0 w 52896"/>
                <a:gd name="connsiteY1" fmla="*/ 0 h 74751"/>
              </a:gdLst>
              <a:ahLst/>
              <a:cxnLst>
                <a:cxn ang="0">
                  <a:pos x="connsiteX0" y="connsiteY0"/>
                </a:cxn>
                <a:cxn ang="0">
                  <a:pos x="connsiteX1" y="connsiteY1"/>
                </a:cxn>
              </a:cxnLst>
              <a:rect l="l" t="t" r="r" b="b"/>
              <a:pathLst>
                <a:path w="52896" h="74751">
                  <a:moveTo>
                    <a:pt x="52897" y="74752"/>
                  </a:moveTo>
                  <a:lnTo>
                    <a:pt x="0" y="0"/>
                  </a:lnTo>
                </a:path>
              </a:pathLst>
            </a:custGeom>
            <a:grpFill/>
            <a:ln w="19395" cap="rnd">
              <a:solidFill>
                <a:srgbClr val="1E3063"/>
              </a:solidFill>
              <a:prstDash val="solid"/>
              <a:round/>
            </a:ln>
          </p:spPr>
          <p:txBody>
            <a:bodyPr rtlCol="0" anchor="ctr"/>
            <a:lstStyle/>
            <a:p>
              <a:endParaRPr lang="en-US"/>
            </a:p>
          </p:txBody>
        </p:sp>
        <p:sp>
          <p:nvSpPr>
            <p:cNvPr id="158" name="Freeform: Shape 157">
              <a:extLst>
                <a:ext uri="{FF2B5EF4-FFF2-40B4-BE49-F238E27FC236}">
                  <a16:creationId xmlns:a16="http://schemas.microsoft.com/office/drawing/2014/main" id="{6658F07B-0EE6-BAF8-172C-C2C5B83DC811}"/>
                </a:ext>
              </a:extLst>
            </p:cNvPr>
            <p:cNvSpPr/>
            <p:nvPr/>
          </p:nvSpPr>
          <p:spPr>
            <a:xfrm>
              <a:off x="4896585" y="4384458"/>
              <a:ext cx="20513" cy="153752"/>
            </a:xfrm>
            <a:custGeom>
              <a:avLst/>
              <a:gdLst>
                <a:gd name="connsiteX0" fmla="*/ 0 w 20513"/>
                <a:gd name="connsiteY0" fmla="*/ 153753 h 153752"/>
                <a:gd name="connsiteX1" fmla="*/ 20514 w 20513"/>
                <a:gd name="connsiteY1" fmla="*/ 0 h 153752"/>
              </a:gdLst>
              <a:ahLst/>
              <a:cxnLst>
                <a:cxn ang="0">
                  <a:pos x="connsiteX0" y="connsiteY0"/>
                </a:cxn>
                <a:cxn ang="0">
                  <a:pos x="connsiteX1" y="connsiteY1"/>
                </a:cxn>
              </a:cxnLst>
              <a:rect l="l" t="t" r="r" b="b"/>
              <a:pathLst>
                <a:path w="20513" h="153752">
                  <a:moveTo>
                    <a:pt x="0" y="153753"/>
                  </a:moveTo>
                  <a:cubicBezTo>
                    <a:pt x="1430" y="110241"/>
                    <a:pt x="9236" y="51898"/>
                    <a:pt x="20514" y="0"/>
                  </a:cubicBezTo>
                </a:path>
              </a:pathLst>
            </a:custGeom>
            <a:grpFill/>
            <a:ln w="19395" cap="rnd">
              <a:solidFill>
                <a:srgbClr val="1E3063"/>
              </a:solidFill>
              <a:prstDash val="solid"/>
              <a:round/>
            </a:ln>
          </p:spPr>
          <p:txBody>
            <a:bodyPr rtlCol="0" anchor="ctr"/>
            <a:lstStyle/>
            <a:p>
              <a:endParaRPr lang="en-US"/>
            </a:p>
          </p:txBody>
        </p:sp>
        <p:sp>
          <p:nvSpPr>
            <p:cNvPr id="159" name="Freeform: Shape 158">
              <a:extLst>
                <a:ext uri="{FF2B5EF4-FFF2-40B4-BE49-F238E27FC236}">
                  <a16:creationId xmlns:a16="http://schemas.microsoft.com/office/drawing/2014/main" id="{FF28E583-3DAF-5E57-8680-52D4526E8017}"/>
                </a:ext>
              </a:extLst>
            </p:cNvPr>
            <p:cNvSpPr/>
            <p:nvPr/>
          </p:nvSpPr>
          <p:spPr>
            <a:xfrm>
              <a:off x="5084050" y="4382047"/>
              <a:ext cx="150" cy="156806"/>
            </a:xfrm>
            <a:custGeom>
              <a:avLst/>
              <a:gdLst>
                <a:gd name="connsiteX0" fmla="*/ 0 w 150"/>
                <a:gd name="connsiteY0" fmla="*/ 156807 h 156806"/>
                <a:gd name="connsiteX1" fmla="*/ 150 w 150"/>
                <a:gd name="connsiteY1" fmla="*/ 0 h 156806"/>
              </a:gdLst>
              <a:ahLst/>
              <a:cxnLst>
                <a:cxn ang="0">
                  <a:pos x="connsiteX0" y="connsiteY0"/>
                </a:cxn>
                <a:cxn ang="0">
                  <a:pos x="connsiteX1" y="connsiteY1"/>
                </a:cxn>
              </a:cxnLst>
              <a:rect l="l" t="t" r="r" b="b"/>
              <a:pathLst>
                <a:path w="150" h="156806">
                  <a:moveTo>
                    <a:pt x="0" y="156807"/>
                  </a:moveTo>
                  <a:lnTo>
                    <a:pt x="150" y="0"/>
                  </a:lnTo>
                </a:path>
              </a:pathLst>
            </a:custGeom>
            <a:grpFill/>
            <a:ln w="19395" cap="rnd">
              <a:solidFill>
                <a:srgbClr val="1E3063"/>
              </a:solidFill>
              <a:prstDash val="solid"/>
              <a:round/>
            </a:ln>
          </p:spPr>
          <p:txBody>
            <a:bodyPr rtlCol="0" anchor="ctr"/>
            <a:lstStyle/>
            <a:p>
              <a:endParaRPr lang="en-US"/>
            </a:p>
          </p:txBody>
        </p:sp>
        <p:sp>
          <p:nvSpPr>
            <p:cNvPr id="160" name="Freeform: Shape 159">
              <a:extLst>
                <a:ext uri="{FF2B5EF4-FFF2-40B4-BE49-F238E27FC236}">
                  <a16:creationId xmlns:a16="http://schemas.microsoft.com/office/drawing/2014/main" id="{56B6A3D9-D5E4-1EB5-4FB9-6B6719FE3258}"/>
                </a:ext>
              </a:extLst>
            </p:cNvPr>
            <p:cNvSpPr/>
            <p:nvPr/>
          </p:nvSpPr>
          <p:spPr>
            <a:xfrm>
              <a:off x="5184946" y="4395131"/>
              <a:ext cx="7354" cy="145042"/>
            </a:xfrm>
            <a:custGeom>
              <a:avLst/>
              <a:gdLst>
                <a:gd name="connsiteX0" fmla="*/ 0 w 7354"/>
                <a:gd name="connsiteY0" fmla="*/ 145042 h 145042"/>
                <a:gd name="connsiteX1" fmla="*/ 7355 w 7354"/>
                <a:gd name="connsiteY1" fmla="*/ 0 h 145042"/>
              </a:gdLst>
              <a:ahLst/>
              <a:cxnLst>
                <a:cxn ang="0">
                  <a:pos x="connsiteX0" y="connsiteY0"/>
                </a:cxn>
                <a:cxn ang="0">
                  <a:pos x="connsiteX1" y="connsiteY1"/>
                </a:cxn>
              </a:cxnLst>
              <a:rect l="l" t="t" r="r" b="b"/>
              <a:pathLst>
                <a:path w="7354" h="145042">
                  <a:moveTo>
                    <a:pt x="0" y="145042"/>
                  </a:moveTo>
                  <a:lnTo>
                    <a:pt x="7355" y="0"/>
                  </a:lnTo>
                </a:path>
              </a:pathLst>
            </a:custGeom>
            <a:grpFill/>
            <a:ln w="19395" cap="rnd">
              <a:solidFill>
                <a:srgbClr val="1E3063"/>
              </a:solidFill>
              <a:prstDash val="solid"/>
              <a:round/>
            </a:ln>
          </p:spPr>
          <p:txBody>
            <a:bodyPr rtlCol="0" anchor="ctr"/>
            <a:lstStyle/>
            <a:p>
              <a:endParaRPr lang="en-US"/>
            </a:p>
          </p:txBody>
        </p:sp>
        <p:sp>
          <p:nvSpPr>
            <p:cNvPr id="161" name="Freeform: Shape 160">
              <a:extLst>
                <a:ext uri="{FF2B5EF4-FFF2-40B4-BE49-F238E27FC236}">
                  <a16:creationId xmlns:a16="http://schemas.microsoft.com/office/drawing/2014/main" id="{8373CD10-0E06-7076-BBC9-5E90734B13D2}"/>
                </a:ext>
              </a:extLst>
            </p:cNvPr>
            <p:cNvSpPr/>
            <p:nvPr/>
          </p:nvSpPr>
          <p:spPr>
            <a:xfrm>
              <a:off x="5137742" y="4285410"/>
              <a:ext cx="66335" cy="20184"/>
            </a:xfrm>
            <a:custGeom>
              <a:avLst/>
              <a:gdLst>
                <a:gd name="connsiteX0" fmla="*/ 66335 w 66335"/>
                <a:gd name="connsiteY0" fmla="*/ 0 h 20184"/>
                <a:gd name="connsiteX1" fmla="*/ 0 w 66335"/>
                <a:gd name="connsiteY1" fmla="*/ 20185 h 20184"/>
              </a:gdLst>
              <a:ahLst/>
              <a:cxnLst>
                <a:cxn ang="0">
                  <a:pos x="connsiteX0" y="connsiteY0"/>
                </a:cxn>
                <a:cxn ang="0">
                  <a:pos x="connsiteX1" y="connsiteY1"/>
                </a:cxn>
              </a:cxnLst>
              <a:rect l="l" t="t" r="r" b="b"/>
              <a:pathLst>
                <a:path w="66335" h="20184">
                  <a:moveTo>
                    <a:pt x="66335" y="0"/>
                  </a:moveTo>
                  <a:lnTo>
                    <a:pt x="0" y="20185"/>
                  </a:lnTo>
                </a:path>
              </a:pathLst>
            </a:custGeom>
            <a:grpFill/>
            <a:ln w="19395" cap="rnd">
              <a:solidFill>
                <a:srgbClr val="1E3063"/>
              </a:solidFill>
              <a:prstDash val="solid"/>
              <a:round/>
            </a:ln>
          </p:spPr>
          <p:txBody>
            <a:bodyPr rtlCol="0" anchor="ctr"/>
            <a:lstStyle/>
            <a:p>
              <a:endParaRPr lang="en-US"/>
            </a:p>
          </p:txBody>
        </p:sp>
        <p:sp>
          <p:nvSpPr>
            <p:cNvPr id="162" name="Freeform: Shape 161">
              <a:extLst>
                <a:ext uri="{FF2B5EF4-FFF2-40B4-BE49-F238E27FC236}">
                  <a16:creationId xmlns:a16="http://schemas.microsoft.com/office/drawing/2014/main" id="{D5628FFF-4FBF-A74B-758E-E67134762F7F}"/>
                </a:ext>
              </a:extLst>
            </p:cNvPr>
            <p:cNvSpPr/>
            <p:nvPr/>
          </p:nvSpPr>
          <p:spPr>
            <a:xfrm>
              <a:off x="4985118" y="4305653"/>
              <a:ext cx="46185" cy="11800"/>
            </a:xfrm>
            <a:custGeom>
              <a:avLst/>
              <a:gdLst>
                <a:gd name="connsiteX0" fmla="*/ 0 w 46185"/>
                <a:gd name="connsiteY0" fmla="*/ 11800 h 11800"/>
                <a:gd name="connsiteX1" fmla="*/ 46185 w 46185"/>
                <a:gd name="connsiteY1" fmla="*/ 0 h 11800"/>
              </a:gdLst>
              <a:ahLst/>
              <a:cxnLst>
                <a:cxn ang="0">
                  <a:pos x="connsiteX0" y="connsiteY0"/>
                </a:cxn>
                <a:cxn ang="0">
                  <a:pos x="connsiteX1" y="connsiteY1"/>
                </a:cxn>
              </a:cxnLst>
              <a:rect l="l" t="t" r="r" b="b"/>
              <a:pathLst>
                <a:path w="46185" h="11800">
                  <a:moveTo>
                    <a:pt x="0" y="11800"/>
                  </a:moveTo>
                  <a:lnTo>
                    <a:pt x="46185" y="0"/>
                  </a:lnTo>
                </a:path>
              </a:pathLst>
            </a:custGeom>
            <a:grpFill/>
            <a:ln w="19395" cap="rnd">
              <a:solidFill>
                <a:srgbClr val="1E3063"/>
              </a:solidFill>
              <a:prstDash val="solid"/>
              <a:round/>
            </a:ln>
          </p:spPr>
          <p:txBody>
            <a:bodyPr rtlCol="0" anchor="ctr"/>
            <a:lstStyle/>
            <a:p>
              <a:endParaRPr lang="en-US"/>
            </a:p>
          </p:txBody>
        </p:sp>
        <p:sp>
          <p:nvSpPr>
            <p:cNvPr id="163" name="Freeform: Shape 162">
              <a:extLst>
                <a:ext uri="{FF2B5EF4-FFF2-40B4-BE49-F238E27FC236}">
                  <a16:creationId xmlns:a16="http://schemas.microsoft.com/office/drawing/2014/main" id="{57A5F16C-2DA5-A5A3-7E9D-DFB72B89EC5D}"/>
                </a:ext>
              </a:extLst>
            </p:cNvPr>
            <p:cNvSpPr/>
            <p:nvPr/>
          </p:nvSpPr>
          <p:spPr>
            <a:xfrm>
              <a:off x="4975200" y="4414396"/>
              <a:ext cx="77" cy="125226"/>
            </a:xfrm>
            <a:custGeom>
              <a:avLst/>
              <a:gdLst>
                <a:gd name="connsiteX0" fmla="*/ 0 w 77"/>
                <a:gd name="connsiteY0" fmla="*/ 125227 h 125226"/>
                <a:gd name="connsiteX1" fmla="*/ 77 w 77"/>
                <a:gd name="connsiteY1" fmla="*/ 0 h 125226"/>
              </a:gdLst>
              <a:ahLst/>
              <a:cxnLst>
                <a:cxn ang="0">
                  <a:pos x="connsiteX0" y="connsiteY0"/>
                </a:cxn>
                <a:cxn ang="0">
                  <a:pos x="connsiteX1" y="connsiteY1"/>
                </a:cxn>
              </a:cxnLst>
              <a:rect l="l" t="t" r="r" b="b"/>
              <a:pathLst>
                <a:path w="77" h="125226">
                  <a:moveTo>
                    <a:pt x="0" y="125227"/>
                  </a:moveTo>
                  <a:lnTo>
                    <a:pt x="77" y="0"/>
                  </a:lnTo>
                </a:path>
              </a:pathLst>
            </a:custGeom>
            <a:grpFill/>
            <a:ln w="19395" cap="rnd">
              <a:solidFill>
                <a:srgbClr val="1E3063"/>
              </a:solidFill>
              <a:prstDash val="solid"/>
              <a:round/>
            </a:ln>
          </p:spPr>
          <p:txBody>
            <a:bodyPr rtlCol="0" anchor="ctr"/>
            <a:lstStyle/>
            <a:p>
              <a:endParaRPr lang="en-US"/>
            </a:p>
          </p:txBody>
        </p:sp>
        <p:sp>
          <p:nvSpPr>
            <p:cNvPr id="164" name="Freeform: Shape 163">
              <a:extLst>
                <a:ext uri="{FF2B5EF4-FFF2-40B4-BE49-F238E27FC236}">
                  <a16:creationId xmlns:a16="http://schemas.microsoft.com/office/drawing/2014/main" id="{F545CDB7-17E3-8008-A491-9C95D2EFA295}"/>
                </a:ext>
              </a:extLst>
            </p:cNvPr>
            <p:cNvSpPr/>
            <p:nvPr/>
          </p:nvSpPr>
          <p:spPr>
            <a:xfrm>
              <a:off x="5330069" y="4136399"/>
              <a:ext cx="8239" cy="143641"/>
            </a:xfrm>
            <a:custGeom>
              <a:avLst/>
              <a:gdLst>
                <a:gd name="connsiteX0" fmla="*/ 0 w 8239"/>
                <a:gd name="connsiteY0" fmla="*/ 0 h 143641"/>
                <a:gd name="connsiteX1" fmla="*/ 8239 w 8239"/>
                <a:gd name="connsiteY1" fmla="*/ 143642 h 143641"/>
              </a:gdLst>
              <a:ahLst/>
              <a:cxnLst>
                <a:cxn ang="0">
                  <a:pos x="connsiteX0" y="connsiteY0"/>
                </a:cxn>
                <a:cxn ang="0">
                  <a:pos x="connsiteX1" y="connsiteY1"/>
                </a:cxn>
              </a:cxnLst>
              <a:rect l="l" t="t" r="r" b="b"/>
              <a:pathLst>
                <a:path w="8239" h="143641">
                  <a:moveTo>
                    <a:pt x="0" y="0"/>
                  </a:moveTo>
                  <a:lnTo>
                    <a:pt x="8239" y="143642"/>
                  </a:lnTo>
                </a:path>
              </a:pathLst>
            </a:custGeom>
            <a:grpFill/>
            <a:ln w="19395" cap="rnd">
              <a:solidFill>
                <a:srgbClr val="1E3063"/>
              </a:solidFill>
              <a:prstDash val="solid"/>
              <a:round/>
            </a:ln>
          </p:spPr>
          <p:txBody>
            <a:bodyPr rtlCol="0" anchor="ctr"/>
            <a:lstStyle/>
            <a:p>
              <a:endParaRPr lang="en-US"/>
            </a:p>
          </p:txBody>
        </p:sp>
        <p:sp>
          <p:nvSpPr>
            <p:cNvPr id="165" name="Freeform: Shape 164">
              <a:extLst>
                <a:ext uri="{FF2B5EF4-FFF2-40B4-BE49-F238E27FC236}">
                  <a16:creationId xmlns:a16="http://schemas.microsoft.com/office/drawing/2014/main" id="{42003776-705D-5D92-EFDC-27E59BDE2199}"/>
                </a:ext>
              </a:extLst>
            </p:cNvPr>
            <p:cNvSpPr/>
            <p:nvPr/>
          </p:nvSpPr>
          <p:spPr>
            <a:xfrm>
              <a:off x="5300834" y="4280040"/>
              <a:ext cx="37474" cy="49668"/>
            </a:xfrm>
            <a:custGeom>
              <a:avLst/>
              <a:gdLst>
                <a:gd name="connsiteX0" fmla="*/ 37474 w 37474"/>
                <a:gd name="connsiteY0" fmla="*/ 0 h 49668"/>
                <a:gd name="connsiteX1" fmla="*/ 0 w 37474"/>
                <a:gd name="connsiteY1" fmla="*/ 49668 h 49668"/>
              </a:gdLst>
              <a:ahLst/>
              <a:cxnLst>
                <a:cxn ang="0">
                  <a:pos x="connsiteX0" y="connsiteY0"/>
                </a:cxn>
                <a:cxn ang="0">
                  <a:pos x="connsiteX1" y="connsiteY1"/>
                </a:cxn>
              </a:cxnLst>
              <a:rect l="l" t="t" r="r" b="b"/>
              <a:pathLst>
                <a:path w="37474" h="49668">
                  <a:moveTo>
                    <a:pt x="37474" y="0"/>
                  </a:moveTo>
                  <a:cubicBezTo>
                    <a:pt x="37438" y="17755"/>
                    <a:pt x="18827" y="39982"/>
                    <a:pt x="0" y="49668"/>
                  </a:cubicBezTo>
                </a:path>
              </a:pathLst>
            </a:custGeom>
            <a:grpFill/>
            <a:ln w="19395" cap="rnd">
              <a:solidFill>
                <a:srgbClr val="1E3063"/>
              </a:solidFill>
              <a:prstDash val="solid"/>
              <a:round/>
            </a:ln>
          </p:spPr>
          <p:txBody>
            <a:bodyPr rtlCol="0" anchor="ctr"/>
            <a:lstStyle/>
            <a:p>
              <a:endParaRPr lang="en-US"/>
            </a:p>
          </p:txBody>
        </p:sp>
        <p:sp>
          <p:nvSpPr>
            <p:cNvPr id="166" name="Freeform: Shape 165">
              <a:extLst>
                <a:ext uri="{FF2B5EF4-FFF2-40B4-BE49-F238E27FC236}">
                  <a16:creationId xmlns:a16="http://schemas.microsoft.com/office/drawing/2014/main" id="{C77D3FBD-8568-241F-06CD-3AE61C65493D}"/>
                </a:ext>
              </a:extLst>
            </p:cNvPr>
            <p:cNvSpPr/>
            <p:nvPr/>
          </p:nvSpPr>
          <p:spPr>
            <a:xfrm>
              <a:off x="5192300" y="4329709"/>
              <a:ext cx="108533" cy="65422"/>
            </a:xfrm>
            <a:custGeom>
              <a:avLst/>
              <a:gdLst>
                <a:gd name="connsiteX0" fmla="*/ 108534 w 108533"/>
                <a:gd name="connsiteY0" fmla="*/ 0 h 65422"/>
                <a:gd name="connsiteX1" fmla="*/ 0 w 108533"/>
                <a:gd name="connsiteY1" fmla="*/ 65423 h 65422"/>
              </a:gdLst>
              <a:ahLst/>
              <a:cxnLst>
                <a:cxn ang="0">
                  <a:pos x="connsiteX0" y="connsiteY0"/>
                </a:cxn>
                <a:cxn ang="0">
                  <a:pos x="connsiteX1" y="connsiteY1"/>
                </a:cxn>
              </a:cxnLst>
              <a:rect l="l" t="t" r="r" b="b"/>
              <a:pathLst>
                <a:path w="108533" h="65422">
                  <a:moveTo>
                    <a:pt x="108534" y="0"/>
                  </a:moveTo>
                  <a:lnTo>
                    <a:pt x="0" y="65423"/>
                  </a:lnTo>
                </a:path>
              </a:pathLst>
            </a:custGeom>
            <a:grpFill/>
            <a:ln w="19395" cap="rnd">
              <a:solidFill>
                <a:srgbClr val="1E3063"/>
              </a:solidFill>
              <a:prstDash val="solid"/>
              <a:round/>
            </a:ln>
          </p:spPr>
          <p:txBody>
            <a:bodyPr rtlCol="0" anchor="ctr"/>
            <a:lstStyle/>
            <a:p>
              <a:endParaRPr lang="en-US"/>
            </a:p>
          </p:txBody>
        </p:sp>
      </p:grpSp>
      <p:sp>
        <p:nvSpPr>
          <p:cNvPr id="15" name="Shape 6">
            <a:extLst>
              <a:ext uri="{FF2B5EF4-FFF2-40B4-BE49-F238E27FC236}">
                <a16:creationId xmlns:a16="http://schemas.microsoft.com/office/drawing/2014/main" id="{E08A5FB3-D580-3989-D595-F234C01DD56B}"/>
              </a:ext>
            </a:extLst>
          </p:cNvPr>
          <p:cNvSpPr/>
          <p:nvPr/>
        </p:nvSpPr>
        <p:spPr>
          <a:xfrm>
            <a:off x="1863179" y="4649411"/>
            <a:ext cx="3512741" cy="19050"/>
          </a:xfrm>
          <a:prstGeom prst="rect">
            <a:avLst/>
          </a:prstGeom>
          <a:solidFill>
            <a:srgbClr val="84C1FA"/>
          </a:solidFill>
          <a:ln/>
        </p:spPr>
        <p:txBody>
          <a:bodyPr>
            <a:spAutoFit/>
          </a:bodyPr>
          <a:lstStyle/>
          <a:p>
            <a:endParaRPr lang="en-US"/>
          </a:p>
        </p:txBody>
      </p:sp>
      <p:sp>
        <p:nvSpPr>
          <p:cNvPr id="16" name="Text 7">
            <a:extLst>
              <a:ext uri="{FF2B5EF4-FFF2-40B4-BE49-F238E27FC236}">
                <a16:creationId xmlns:a16="http://schemas.microsoft.com/office/drawing/2014/main" id="{ECBBB4D0-929F-0EFF-FF95-22E6520E57C3}"/>
              </a:ext>
            </a:extLst>
          </p:cNvPr>
          <p:cNvSpPr/>
          <p:nvPr/>
        </p:nvSpPr>
        <p:spPr>
          <a:xfrm>
            <a:off x="1855726" y="4770161"/>
            <a:ext cx="3520194" cy="243015"/>
          </a:xfrm>
          <a:prstGeom prst="rect">
            <a:avLst/>
          </a:prstGeom>
          <a:noFill/>
          <a:ln/>
        </p:spPr>
        <p:txBody>
          <a:bodyPr wrap="none" lIns="0" tIns="0" rIns="0" bIns="0" rtlCol="0" anchor="t">
            <a:spAutoFit/>
          </a:bodyPr>
          <a:lstStyle/>
          <a:p>
            <a:pPr algn="r" rtl="1">
              <a:lnSpc>
                <a:spcPts val="2000"/>
              </a:lnSpc>
            </a:pPr>
            <a:r>
              <a:rPr lang="en-US" sz="1600" dirty="0">
                <a:solidFill>
                  <a:srgbClr val="1E3063"/>
                </a:solidFill>
                <a:latin typeface="Alexandria" pitchFamily="2" charset="-78"/>
                <a:ea typeface="Instrument Sans Semi Bold" pitchFamily="34" charset="-122"/>
                <a:cs typeface="Alexandria" pitchFamily="2" charset="-78"/>
              </a:rPr>
              <a:t>تحفيز العاملين وتشجيعهم على التطوير</a:t>
            </a:r>
            <a:endParaRPr lang="en-US" sz="1600" dirty="0">
              <a:latin typeface="Alexandria" pitchFamily="2" charset="-78"/>
              <a:cs typeface="Alexandria" pitchFamily="2" charset="-78"/>
            </a:endParaRPr>
          </a:p>
        </p:txBody>
      </p:sp>
      <p:grpSp>
        <p:nvGrpSpPr>
          <p:cNvPr id="100" name="Image 3" descr="preencoded.png">
            <a:extLst>
              <a:ext uri="{FF2B5EF4-FFF2-40B4-BE49-F238E27FC236}">
                <a16:creationId xmlns:a16="http://schemas.microsoft.com/office/drawing/2014/main" id="{8CA30C22-93BB-52F4-1F74-38628A0946F9}"/>
              </a:ext>
            </a:extLst>
          </p:cNvPr>
          <p:cNvGrpSpPr/>
          <p:nvPr/>
        </p:nvGrpSpPr>
        <p:grpSpPr>
          <a:xfrm>
            <a:off x="10940882" y="4791592"/>
            <a:ext cx="669096" cy="478488"/>
            <a:chOff x="11365808" y="5142625"/>
            <a:chExt cx="151816" cy="149703"/>
          </a:xfrm>
          <a:noFill/>
        </p:grpSpPr>
        <p:sp>
          <p:nvSpPr>
            <p:cNvPr id="101" name="Freeform: Shape 100">
              <a:extLst>
                <a:ext uri="{FF2B5EF4-FFF2-40B4-BE49-F238E27FC236}">
                  <a16:creationId xmlns:a16="http://schemas.microsoft.com/office/drawing/2014/main" id="{E3C56107-5E2B-D984-3671-677655CA3055}"/>
                </a:ext>
              </a:extLst>
            </p:cNvPr>
            <p:cNvSpPr/>
            <p:nvPr/>
          </p:nvSpPr>
          <p:spPr>
            <a:xfrm>
              <a:off x="11406491" y="5225943"/>
              <a:ext cx="20872" cy="33919"/>
            </a:xfrm>
            <a:custGeom>
              <a:avLst/>
              <a:gdLst>
                <a:gd name="connsiteX0" fmla="*/ 20872 w 20872"/>
                <a:gd name="connsiteY0" fmla="*/ 33919 h 33919"/>
                <a:gd name="connsiteX1" fmla="*/ 20008 w 20872"/>
                <a:gd name="connsiteY1" fmla="*/ 16483 h 33919"/>
                <a:gd name="connsiteX2" fmla="*/ 17356 w 20872"/>
                <a:gd name="connsiteY2" fmla="*/ 10384 h 33919"/>
                <a:gd name="connsiteX3" fmla="*/ 11641 w 20872"/>
                <a:gd name="connsiteY3" fmla="*/ 3905 h 33919"/>
                <a:gd name="connsiteX4" fmla="*/ 4929 w 20872"/>
                <a:gd name="connsiteY4" fmla="*/ 443 h 33919"/>
                <a:gd name="connsiteX5" fmla="*/ 0 w 20872"/>
                <a:gd name="connsiteY5" fmla="*/ 0 h 339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872" h="33919">
                  <a:moveTo>
                    <a:pt x="20872" y="33919"/>
                  </a:moveTo>
                  <a:cubicBezTo>
                    <a:pt x="20740" y="21500"/>
                    <a:pt x="20451" y="18791"/>
                    <a:pt x="20008" y="16483"/>
                  </a:cubicBezTo>
                  <a:cubicBezTo>
                    <a:pt x="19445" y="14674"/>
                    <a:pt x="18739" y="12963"/>
                    <a:pt x="17356" y="10384"/>
                  </a:cubicBezTo>
                  <a:cubicBezTo>
                    <a:pt x="15484" y="7675"/>
                    <a:pt x="13930" y="5922"/>
                    <a:pt x="11641" y="3905"/>
                  </a:cubicBezTo>
                  <a:cubicBezTo>
                    <a:pt x="9165" y="2207"/>
                    <a:pt x="6922" y="1085"/>
                    <a:pt x="4929" y="443"/>
                  </a:cubicBezTo>
                  <a:cubicBezTo>
                    <a:pt x="3376" y="215"/>
                    <a:pt x="1733" y="67"/>
                    <a:pt x="0" y="0"/>
                  </a:cubicBezTo>
                </a:path>
              </a:pathLst>
            </a:custGeom>
            <a:noFill/>
            <a:ln w="6588" cap="rnd">
              <a:solidFill>
                <a:srgbClr val="1E3063"/>
              </a:solidFill>
              <a:prstDash val="solid"/>
              <a:round/>
            </a:ln>
          </p:spPr>
          <p:txBody>
            <a:bodyPr rtlCol="0" anchor="ctr"/>
            <a:lstStyle/>
            <a:p>
              <a:endParaRPr lang="en-US"/>
            </a:p>
          </p:txBody>
        </p:sp>
        <p:sp>
          <p:nvSpPr>
            <p:cNvPr id="102" name="Freeform: Shape 101">
              <a:extLst>
                <a:ext uri="{FF2B5EF4-FFF2-40B4-BE49-F238E27FC236}">
                  <a16:creationId xmlns:a16="http://schemas.microsoft.com/office/drawing/2014/main" id="{F544FCB1-8EF3-C645-5A4A-A3E8A68CC301}"/>
                </a:ext>
              </a:extLst>
            </p:cNvPr>
            <p:cNvSpPr/>
            <p:nvPr/>
          </p:nvSpPr>
          <p:spPr>
            <a:xfrm>
              <a:off x="11497213" y="5225945"/>
              <a:ext cx="20411" cy="33999"/>
            </a:xfrm>
            <a:custGeom>
              <a:avLst/>
              <a:gdLst>
                <a:gd name="connsiteX0" fmla="*/ 20411 w 20411"/>
                <a:gd name="connsiteY0" fmla="*/ 34000 h 33999"/>
                <a:gd name="connsiteX1" fmla="*/ 19979 w 20411"/>
                <a:gd name="connsiteY1" fmla="*/ 18480 h 33999"/>
                <a:gd name="connsiteX2" fmla="*/ 17658 w 20411"/>
                <a:gd name="connsiteY2" fmla="*/ 11596 h 33999"/>
                <a:gd name="connsiteX3" fmla="*/ 13260 w 20411"/>
                <a:gd name="connsiteY3" fmla="*/ 5592 h 33999"/>
                <a:gd name="connsiteX4" fmla="*/ 7264 w 20411"/>
                <a:gd name="connsiteY4" fmla="*/ 1388 h 33999"/>
                <a:gd name="connsiteX5" fmla="*/ 0 w 20411"/>
                <a:gd name="connsiteY5" fmla="*/ 0 h 33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411" h="33999">
                  <a:moveTo>
                    <a:pt x="20411" y="34000"/>
                  </a:moveTo>
                  <a:cubicBezTo>
                    <a:pt x="20402" y="23853"/>
                    <a:pt x="20252" y="20785"/>
                    <a:pt x="19979" y="18480"/>
                  </a:cubicBezTo>
                  <a:cubicBezTo>
                    <a:pt x="19487" y="16176"/>
                    <a:pt x="18710" y="13859"/>
                    <a:pt x="17658" y="11596"/>
                  </a:cubicBezTo>
                  <a:cubicBezTo>
                    <a:pt x="16759" y="10035"/>
                    <a:pt x="15170" y="7753"/>
                    <a:pt x="13260" y="5592"/>
                  </a:cubicBezTo>
                  <a:cubicBezTo>
                    <a:pt x="11243" y="3826"/>
                    <a:pt x="9247" y="2442"/>
                    <a:pt x="7264" y="1388"/>
                  </a:cubicBezTo>
                  <a:cubicBezTo>
                    <a:pt x="4592" y="471"/>
                    <a:pt x="2638" y="122"/>
                    <a:pt x="0" y="0"/>
                  </a:cubicBezTo>
                </a:path>
              </a:pathLst>
            </a:custGeom>
            <a:noFill/>
            <a:ln w="6588" cap="rnd">
              <a:solidFill>
                <a:srgbClr val="1E3063"/>
              </a:solidFill>
              <a:prstDash val="solid"/>
              <a:round/>
            </a:ln>
          </p:spPr>
          <p:txBody>
            <a:bodyPr rtlCol="0" anchor="ctr"/>
            <a:lstStyle/>
            <a:p>
              <a:endParaRPr lang="en-US"/>
            </a:p>
          </p:txBody>
        </p:sp>
        <p:sp>
          <p:nvSpPr>
            <p:cNvPr id="103" name="Freeform: Shape 102">
              <a:extLst>
                <a:ext uri="{FF2B5EF4-FFF2-40B4-BE49-F238E27FC236}">
                  <a16:creationId xmlns:a16="http://schemas.microsoft.com/office/drawing/2014/main" id="{621CD670-645A-1865-10C3-CCF7F6C107BC}"/>
                </a:ext>
              </a:extLst>
            </p:cNvPr>
            <p:cNvSpPr/>
            <p:nvPr/>
          </p:nvSpPr>
          <p:spPr>
            <a:xfrm>
              <a:off x="11365808" y="5226172"/>
              <a:ext cx="17919" cy="33556"/>
            </a:xfrm>
            <a:custGeom>
              <a:avLst/>
              <a:gdLst>
                <a:gd name="connsiteX0" fmla="*/ 17920 w 17919"/>
                <a:gd name="connsiteY0" fmla="*/ 0 h 33556"/>
                <a:gd name="connsiteX1" fmla="*/ 11652 w 17919"/>
                <a:gd name="connsiteY1" fmla="*/ 2126 h 33556"/>
                <a:gd name="connsiteX2" fmla="*/ 5895 w 17919"/>
                <a:gd name="connsiteY2" fmla="*/ 7083 h 33556"/>
                <a:gd name="connsiteX3" fmla="*/ 2054 w 17919"/>
                <a:gd name="connsiteY3" fmla="*/ 13506 h 33556"/>
                <a:gd name="connsiteX4" fmla="*/ 430 w 17919"/>
                <a:gd name="connsiteY4" fmla="*/ 19728 h 33556"/>
                <a:gd name="connsiteX5" fmla="*/ 0 w 17919"/>
                <a:gd name="connsiteY5" fmla="*/ 33556 h 33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919" h="33556">
                  <a:moveTo>
                    <a:pt x="17920" y="0"/>
                  </a:moveTo>
                  <a:cubicBezTo>
                    <a:pt x="15671" y="353"/>
                    <a:pt x="13711" y="1030"/>
                    <a:pt x="11652" y="2126"/>
                  </a:cubicBezTo>
                  <a:cubicBezTo>
                    <a:pt x="9414" y="3671"/>
                    <a:pt x="7460" y="5381"/>
                    <a:pt x="5895" y="7083"/>
                  </a:cubicBezTo>
                  <a:cubicBezTo>
                    <a:pt x="4477" y="8989"/>
                    <a:pt x="3040" y="11405"/>
                    <a:pt x="2054" y="13506"/>
                  </a:cubicBezTo>
                  <a:cubicBezTo>
                    <a:pt x="1393" y="15351"/>
                    <a:pt x="794" y="17627"/>
                    <a:pt x="430" y="19728"/>
                  </a:cubicBezTo>
                  <a:cubicBezTo>
                    <a:pt x="149" y="24157"/>
                    <a:pt x="6" y="28766"/>
                    <a:pt x="0" y="33556"/>
                  </a:cubicBezTo>
                </a:path>
              </a:pathLst>
            </a:custGeom>
            <a:noFill/>
            <a:ln w="6588" cap="rnd">
              <a:solidFill>
                <a:srgbClr val="1E3063"/>
              </a:solidFill>
              <a:prstDash val="solid"/>
              <a:round/>
            </a:ln>
          </p:spPr>
          <p:txBody>
            <a:bodyPr rtlCol="0" anchor="ctr"/>
            <a:lstStyle/>
            <a:p>
              <a:endParaRPr lang="en-US"/>
            </a:p>
          </p:txBody>
        </p:sp>
        <p:sp>
          <p:nvSpPr>
            <p:cNvPr id="104" name="Freeform: Shape 103">
              <a:extLst>
                <a:ext uri="{FF2B5EF4-FFF2-40B4-BE49-F238E27FC236}">
                  <a16:creationId xmlns:a16="http://schemas.microsoft.com/office/drawing/2014/main" id="{67907C25-1466-6AD5-9408-51AABC653A28}"/>
                </a:ext>
              </a:extLst>
            </p:cNvPr>
            <p:cNvSpPr/>
            <p:nvPr/>
          </p:nvSpPr>
          <p:spPr>
            <a:xfrm>
              <a:off x="11456267" y="5226239"/>
              <a:ext cx="17043" cy="33632"/>
            </a:xfrm>
            <a:custGeom>
              <a:avLst/>
              <a:gdLst>
                <a:gd name="connsiteX0" fmla="*/ 17044 w 17043"/>
                <a:gd name="connsiteY0" fmla="*/ 0 h 33632"/>
                <a:gd name="connsiteX1" fmla="*/ 10793 w 17043"/>
                <a:gd name="connsiteY1" fmla="*/ 2617 h 33632"/>
                <a:gd name="connsiteX2" fmla="*/ 5593 w 17043"/>
                <a:gd name="connsiteY2" fmla="*/ 7427 h 33632"/>
                <a:gd name="connsiteX3" fmla="*/ 2019 w 17043"/>
                <a:gd name="connsiteY3" fmla="*/ 13514 h 33632"/>
                <a:gd name="connsiteX4" fmla="*/ 155 w 17043"/>
                <a:gd name="connsiteY4" fmla="*/ 23306 h 33632"/>
                <a:gd name="connsiteX5" fmla="*/ 0 w 17043"/>
                <a:gd name="connsiteY5" fmla="*/ 33633 h 33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043" h="33632">
                  <a:moveTo>
                    <a:pt x="17044" y="0"/>
                  </a:moveTo>
                  <a:cubicBezTo>
                    <a:pt x="14723" y="622"/>
                    <a:pt x="12744" y="1474"/>
                    <a:pt x="10793" y="2617"/>
                  </a:cubicBezTo>
                  <a:cubicBezTo>
                    <a:pt x="8820" y="4096"/>
                    <a:pt x="6848" y="5969"/>
                    <a:pt x="5593" y="7427"/>
                  </a:cubicBezTo>
                  <a:cubicBezTo>
                    <a:pt x="3991" y="9686"/>
                    <a:pt x="2711" y="11978"/>
                    <a:pt x="2019" y="13514"/>
                  </a:cubicBezTo>
                  <a:cubicBezTo>
                    <a:pt x="1243" y="15754"/>
                    <a:pt x="466" y="19520"/>
                    <a:pt x="155" y="23306"/>
                  </a:cubicBezTo>
                  <a:lnTo>
                    <a:pt x="0" y="33633"/>
                  </a:lnTo>
                </a:path>
              </a:pathLst>
            </a:custGeom>
            <a:noFill/>
            <a:ln w="6588" cap="rnd">
              <a:solidFill>
                <a:srgbClr val="1E3063"/>
              </a:solidFill>
              <a:prstDash val="solid"/>
              <a:round/>
            </a:ln>
          </p:spPr>
          <p:txBody>
            <a:bodyPr rtlCol="0" anchor="ctr"/>
            <a:lstStyle/>
            <a:p>
              <a:endParaRPr lang="en-US"/>
            </a:p>
          </p:txBody>
        </p:sp>
        <p:sp>
          <p:nvSpPr>
            <p:cNvPr id="105" name="Freeform: Shape 104">
              <a:extLst>
                <a:ext uri="{FF2B5EF4-FFF2-40B4-BE49-F238E27FC236}">
                  <a16:creationId xmlns:a16="http://schemas.microsoft.com/office/drawing/2014/main" id="{BF7EAED2-7790-D0C9-8FF1-7EAA7705F163}"/>
                </a:ext>
              </a:extLst>
            </p:cNvPr>
            <p:cNvSpPr/>
            <p:nvPr/>
          </p:nvSpPr>
          <p:spPr>
            <a:xfrm>
              <a:off x="11365808" y="5259728"/>
              <a:ext cx="61555" cy="134"/>
            </a:xfrm>
            <a:custGeom>
              <a:avLst/>
              <a:gdLst>
                <a:gd name="connsiteX0" fmla="*/ 61556 w 61555"/>
                <a:gd name="connsiteY0" fmla="*/ 134 h 134"/>
                <a:gd name="connsiteX1" fmla="*/ 0 w 61555"/>
                <a:gd name="connsiteY1" fmla="*/ 0 h 134"/>
              </a:gdLst>
              <a:ahLst/>
              <a:cxnLst>
                <a:cxn ang="0">
                  <a:pos x="connsiteX0" y="connsiteY0"/>
                </a:cxn>
                <a:cxn ang="0">
                  <a:pos x="connsiteX1" y="connsiteY1"/>
                </a:cxn>
              </a:cxnLst>
              <a:rect l="l" t="t" r="r" b="b"/>
              <a:pathLst>
                <a:path w="61555" h="134">
                  <a:moveTo>
                    <a:pt x="61556" y="134"/>
                  </a:moveTo>
                  <a:lnTo>
                    <a:pt x="0" y="0"/>
                  </a:lnTo>
                </a:path>
              </a:pathLst>
            </a:custGeom>
            <a:noFill/>
            <a:ln w="6588" cap="rnd">
              <a:solidFill>
                <a:srgbClr val="1E3063"/>
              </a:solidFill>
              <a:prstDash val="solid"/>
              <a:round/>
            </a:ln>
          </p:spPr>
          <p:txBody>
            <a:bodyPr rtlCol="0" anchor="ctr"/>
            <a:lstStyle/>
            <a:p>
              <a:endParaRPr lang="en-US"/>
            </a:p>
          </p:txBody>
        </p:sp>
        <p:sp>
          <p:nvSpPr>
            <p:cNvPr id="106" name="Freeform: Shape 105">
              <a:extLst>
                <a:ext uri="{FF2B5EF4-FFF2-40B4-BE49-F238E27FC236}">
                  <a16:creationId xmlns:a16="http://schemas.microsoft.com/office/drawing/2014/main" id="{C363FC1B-2CB2-D2DB-FEA3-4E34022ACE74}"/>
                </a:ext>
              </a:extLst>
            </p:cNvPr>
            <p:cNvSpPr/>
            <p:nvPr/>
          </p:nvSpPr>
          <p:spPr>
            <a:xfrm>
              <a:off x="11468195" y="5176055"/>
              <a:ext cx="37725" cy="43553"/>
            </a:xfrm>
            <a:custGeom>
              <a:avLst/>
              <a:gdLst>
                <a:gd name="connsiteX0" fmla="*/ 37725 w 37725"/>
                <a:gd name="connsiteY0" fmla="*/ 21777 h 43553"/>
                <a:gd name="connsiteX1" fmla="*/ 18863 w 37725"/>
                <a:gd name="connsiteY1" fmla="*/ 43554 h 43553"/>
                <a:gd name="connsiteX2" fmla="*/ 0 w 37725"/>
                <a:gd name="connsiteY2" fmla="*/ 21777 h 43553"/>
                <a:gd name="connsiteX3" fmla="*/ 18863 w 37725"/>
                <a:gd name="connsiteY3" fmla="*/ 0 h 43553"/>
                <a:gd name="connsiteX4" fmla="*/ 37725 w 37725"/>
                <a:gd name="connsiteY4" fmla="*/ 21777 h 4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25" h="43553">
                  <a:moveTo>
                    <a:pt x="37725" y="21777"/>
                  </a:moveTo>
                  <a:cubicBezTo>
                    <a:pt x="37725" y="33804"/>
                    <a:pt x="29280" y="43554"/>
                    <a:pt x="18863" y="43554"/>
                  </a:cubicBezTo>
                  <a:cubicBezTo>
                    <a:pt x="8445" y="43554"/>
                    <a:pt x="0" y="33804"/>
                    <a:pt x="0" y="21777"/>
                  </a:cubicBezTo>
                  <a:cubicBezTo>
                    <a:pt x="0" y="9750"/>
                    <a:pt x="8445" y="0"/>
                    <a:pt x="18863" y="0"/>
                  </a:cubicBezTo>
                  <a:cubicBezTo>
                    <a:pt x="29280" y="0"/>
                    <a:pt x="37725" y="9750"/>
                    <a:pt x="37725" y="21777"/>
                  </a:cubicBezTo>
                  <a:close/>
                </a:path>
              </a:pathLst>
            </a:custGeom>
            <a:solidFill>
              <a:schemeClr val="accent2"/>
            </a:solidFill>
            <a:ln w="6588" cap="rnd">
              <a:solidFill>
                <a:srgbClr val="1E3063"/>
              </a:solidFill>
              <a:prstDash val="solid"/>
              <a:round/>
            </a:ln>
          </p:spPr>
          <p:txBody>
            <a:bodyPr rtlCol="0" anchor="ctr"/>
            <a:lstStyle/>
            <a:p>
              <a:endParaRPr lang="en-US" dirty="0"/>
            </a:p>
          </p:txBody>
        </p:sp>
        <p:sp>
          <p:nvSpPr>
            <p:cNvPr id="107" name="Freeform: Shape 106">
              <a:extLst>
                <a:ext uri="{FF2B5EF4-FFF2-40B4-BE49-F238E27FC236}">
                  <a16:creationId xmlns:a16="http://schemas.microsoft.com/office/drawing/2014/main" id="{4667B36B-F478-30DB-ECCB-3EBC044F4D47}"/>
                </a:ext>
              </a:extLst>
            </p:cNvPr>
            <p:cNvSpPr/>
            <p:nvPr/>
          </p:nvSpPr>
          <p:spPr>
            <a:xfrm>
              <a:off x="11398071" y="5142625"/>
              <a:ext cx="90172" cy="23477"/>
            </a:xfrm>
            <a:custGeom>
              <a:avLst/>
              <a:gdLst>
                <a:gd name="connsiteX0" fmla="*/ 0 w 90172"/>
                <a:gd name="connsiteY0" fmla="*/ 20770 h 23477"/>
                <a:gd name="connsiteX1" fmla="*/ 88653 w 90172"/>
                <a:gd name="connsiteY1" fmla="*/ 21629 h 23477"/>
                <a:gd name="connsiteX2" fmla="*/ 90172 w 90172"/>
                <a:gd name="connsiteY2" fmla="*/ 23477 h 23477"/>
              </a:gdLst>
              <a:ahLst/>
              <a:cxnLst>
                <a:cxn ang="0">
                  <a:pos x="connsiteX0" y="connsiteY0"/>
                </a:cxn>
                <a:cxn ang="0">
                  <a:pos x="connsiteX1" y="connsiteY1"/>
                </a:cxn>
                <a:cxn ang="0">
                  <a:pos x="connsiteX2" y="connsiteY2"/>
                </a:cxn>
              </a:cxnLst>
              <a:rect l="l" t="t" r="r" b="b"/>
              <a:pathLst>
                <a:path w="90172" h="23477">
                  <a:moveTo>
                    <a:pt x="0" y="20770"/>
                  </a:moveTo>
                  <a:cubicBezTo>
                    <a:pt x="24686" y="-7255"/>
                    <a:pt x="64378" y="-6871"/>
                    <a:pt x="88653" y="21629"/>
                  </a:cubicBezTo>
                  <a:cubicBezTo>
                    <a:pt x="89169" y="22235"/>
                    <a:pt x="89675" y="22851"/>
                    <a:pt x="90172" y="23477"/>
                  </a:cubicBezTo>
                </a:path>
              </a:pathLst>
            </a:custGeom>
            <a:noFill/>
            <a:ln w="6588" cap="rnd">
              <a:solidFill>
                <a:srgbClr val="1E3063"/>
              </a:solidFill>
              <a:prstDash val="solid"/>
              <a:round/>
            </a:ln>
          </p:spPr>
          <p:txBody>
            <a:bodyPr rtlCol="0" anchor="ctr"/>
            <a:lstStyle/>
            <a:p>
              <a:endParaRPr lang="en-US"/>
            </a:p>
          </p:txBody>
        </p:sp>
        <p:sp>
          <p:nvSpPr>
            <p:cNvPr id="108" name="Freeform: Shape 107">
              <a:extLst>
                <a:ext uri="{FF2B5EF4-FFF2-40B4-BE49-F238E27FC236}">
                  <a16:creationId xmlns:a16="http://schemas.microsoft.com/office/drawing/2014/main" id="{152404B1-B193-C2D5-0498-ABF659A76AF6}"/>
                </a:ext>
              </a:extLst>
            </p:cNvPr>
            <p:cNvSpPr/>
            <p:nvPr/>
          </p:nvSpPr>
          <p:spPr>
            <a:xfrm>
              <a:off x="11473837" y="5166784"/>
              <a:ext cx="14271" cy="17"/>
            </a:xfrm>
            <a:custGeom>
              <a:avLst/>
              <a:gdLst>
                <a:gd name="connsiteX0" fmla="*/ 0 w 14271"/>
                <a:gd name="connsiteY0" fmla="*/ 17 h 17"/>
                <a:gd name="connsiteX1" fmla="*/ 14272 w 14271"/>
                <a:gd name="connsiteY1" fmla="*/ 0 h 17"/>
              </a:gdLst>
              <a:ahLst/>
              <a:cxnLst>
                <a:cxn ang="0">
                  <a:pos x="connsiteX0" y="connsiteY0"/>
                </a:cxn>
                <a:cxn ang="0">
                  <a:pos x="connsiteX1" y="connsiteY1"/>
                </a:cxn>
              </a:cxnLst>
              <a:rect l="l" t="t" r="r" b="b"/>
              <a:pathLst>
                <a:path w="14271" h="17">
                  <a:moveTo>
                    <a:pt x="0" y="17"/>
                  </a:moveTo>
                  <a:lnTo>
                    <a:pt x="14272" y="0"/>
                  </a:lnTo>
                </a:path>
              </a:pathLst>
            </a:custGeom>
            <a:noFill/>
            <a:ln w="6588" cap="rnd">
              <a:solidFill>
                <a:srgbClr val="1E3063"/>
              </a:solidFill>
              <a:prstDash val="solid"/>
              <a:round/>
            </a:ln>
          </p:spPr>
          <p:txBody>
            <a:bodyPr rtlCol="0" anchor="ctr"/>
            <a:lstStyle/>
            <a:p>
              <a:endParaRPr lang="en-US"/>
            </a:p>
          </p:txBody>
        </p:sp>
        <p:sp>
          <p:nvSpPr>
            <p:cNvPr id="109" name="Freeform: Shape 108">
              <a:extLst>
                <a:ext uri="{FF2B5EF4-FFF2-40B4-BE49-F238E27FC236}">
                  <a16:creationId xmlns:a16="http://schemas.microsoft.com/office/drawing/2014/main" id="{5EC9BD07-C8B6-D216-1090-161C69FCE995}"/>
                </a:ext>
              </a:extLst>
            </p:cNvPr>
            <p:cNvSpPr/>
            <p:nvPr/>
          </p:nvSpPr>
          <p:spPr>
            <a:xfrm>
              <a:off x="11486718" y="5151787"/>
              <a:ext cx="1344" cy="14506"/>
            </a:xfrm>
            <a:custGeom>
              <a:avLst/>
              <a:gdLst>
                <a:gd name="connsiteX0" fmla="*/ 0 w 1344"/>
                <a:gd name="connsiteY0" fmla="*/ 0 h 14506"/>
                <a:gd name="connsiteX1" fmla="*/ 1344 w 1344"/>
                <a:gd name="connsiteY1" fmla="*/ 14506 h 14506"/>
              </a:gdLst>
              <a:ahLst/>
              <a:cxnLst>
                <a:cxn ang="0">
                  <a:pos x="connsiteX0" y="connsiteY0"/>
                </a:cxn>
                <a:cxn ang="0">
                  <a:pos x="connsiteX1" y="connsiteY1"/>
                </a:cxn>
              </a:cxnLst>
              <a:rect l="l" t="t" r="r" b="b"/>
              <a:pathLst>
                <a:path w="1344" h="14506">
                  <a:moveTo>
                    <a:pt x="0" y="0"/>
                  </a:moveTo>
                  <a:lnTo>
                    <a:pt x="1344" y="14506"/>
                  </a:lnTo>
                </a:path>
              </a:pathLst>
            </a:custGeom>
            <a:noFill/>
            <a:ln w="6588" cap="rnd">
              <a:solidFill>
                <a:srgbClr val="1E3063"/>
              </a:solidFill>
              <a:prstDash val="solid"/>
              <a:round/>
            </a:ln>
          </p:spPr>
          <p:txBody>
            <a:bodyPr rtlCol="0" anchor="ctr"/>
            <a:lstStyle/>
            <a:p>
              <a:endParaRPr lang="en-US"/>
            </a:p>
          </p:txBody>
        </p:sp>
        <p:sp>
          <p:nvSpPr>
            <p:cNvPr id="110" name="Freeform: Shape 109">
              <a:extLst>
                <a:ext uri="{FF2B5EF4-FFF2-40B4-BE49-F238E27FC236}">
                  <a16:creationId xmlns:a16="http://schemas.microsoft.com/office/drawing/2014/main" id="{F06A0347-4C46-6834-A55F-6EE997699D48}"/>
                </a:ext>
              </a:extLst>
            </p:cNvPr>
            <p:cNvSpPr/>
            <p:nvPr/>
          </p:nvSpPr>
          <p:spPr>
            <a:xfrm>
              <a:off x="11377760" y="5176056"/>
              <a:ext cx="37703" cy="43527"/>
            </a:xfrm>
            <a:custGeom>
              <a:avLst/>
              <a:gdLst>
                <a:gd name="connsiteX0" fmla="*/ 37703 w 37703"/>
                <a:gd name="connsiteY0" fmla="*/ 21764 h 43527"/>
                <a:gd name="connsiteX1" fmla="*/ 18852 w 37703"/>
                <a:gd name="connsiteY1" fmla="*/ 43528 h 43527"/>
                <a:gd name="connsiteX2" fmla="*/ 0 w 37703"/>
                <a:gd name="connsiteY2" fmla="*/ 21764 h 43527"/>
                <a:gd name="connsiteX3" fmla="*/ 18852 w 37703"/>
                <a:gd name="connsiteY3" fmla="*/ 0 h 43527"/>
                <a:gd name="connsiteX4" fmla="*/ 37703 w 37703"/>
                <a:gd name="connsiteY4" fmla="*/ 21764 h 435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03" h="43527">
                  <a:moveTo>
                    <a:pt x="37703" y="21764"/>
                  </a:moveTo>
                  <a:cubicBezTo>
                    <a:pt x="37703" y="33784"/>
                    <a:pt x="29263" y="43528"/>
                    <a:pt x="18852" y="43528"/>
                  </a:cubicBezTo>
                  <a:cubicBezTo>
                    <a:pt x="8440" y="43528"/>
                    <a:pt x="0" y="33784"/>
                    <a:pt x="0" y="21764"/>
                  </a:cubicBezTo>
                  <a:cubicBezTo>
                    <a:pt x="0" y="9744"/>
                    <a:pt x="8440" y="0"/>
                    <a:pt x="18852" y="0"/>
                  </a:cubicBezTo>
                  <a:cubicBezTo>
                    <a:pt x="29263" y="0"/>
                    <a:pt x="37703" y="9744"/>
                    <a:pt x="37703" y="21764"/>
                  </a:cubicBezTo>
                  <a:close/>
                </a:path>
              </a:pathLst>
            </a:custGeom>
            <a:solidFill>
              <a:schemeClr val="accent2"/>
            </a:solidFill>
            <a:ln w="6588" cap="rnd">
              <a:solidFill>
                <a:srgbClr val="1E3063"/>
              </a:solidFill>
              <a:prstDash val="solid"/>
              <a:round/>
            </a:ln>
          </p:spPr>
          <p:txBody>
            <a:bodyPr rtlCol="0" anchor="ctr"/>
            <a:lstStyle/>
            <a:p>
              <a:endParaRPr lang="en-US"/>
            </a:p>
          </p:txBody>
        </p:sp>
        <p:sp>
          <p:nvSpPr>
            <p:cNvPr id="111" name="Freeform: Shape 110">
              <a:extLst>
                <a:ext uri="{FF2B5EF4-FFF2-40B4-BE49-F238E27FC236}">
                  <a16:creationId xmlns:a16="http://schemas.microsoft.com/office/drawing/2014/main" id="{83AF31BD-DD6A-4F5A-C4FD-31A428C4B01A}"/>
                </a:ext>
              </a:extLst>
            </p:cNvPr>
            <p:cNvSpPr/>
            <p:nvPr/>
          </p:nvSpPr>
          <p:spPr>
            <a:xfrm>
              <a:off x="11395636" y="5268526"/>
              <a:ext cx="13693" cy="4"/>
            </a:xfrm>
            <a:custGeom>
              <a:avLst/>
              <a:gdLst>
                <a:gd name="connsiteX0" fmla="*/ 0 w 13693"/>
                <a:gd name="connsiteY0" fmla="*/ 4 h 4"/>
                <a:gd name="connsiteX1" fmla="*/ 13694 w 13693"/>
                <a:gd name="connsiteY1" fmla="*/ 0 h 4"/>
              </a:gdLst>
              <a:ahLst/>
              <a:cxnLst>
                <a:cxn ang="0">
                  <a:pos x="connsiteX0" y="connsiteY0"/>
                </a:cxn>
                <a:cxn ang="0">
                  <a:pos x="connsiteX1" y="connsiteY1"/>
                </a:cxn>
              </a:cxnLst>
              <a:rect l="l" t="t" r="r" b="b"/>
              <a:pathLst>
                <a:path w="13693" h="4">
                  <a:moveTo>
                    <a:pt x="0" y="4"/>
                  </a:moveTo>
                  <a:lnTo>
                    <a:pt x="13694" y="0"/>
                  </a:lnTo>
                </a:path>
              </a:pathLst>
            </a:custGeom>
            <a:noFill/>
            <a:ln w="6588" cap="rnd">
              <a:solidFill>
                <a:srgbClr val="1E3063"/>
              </a:solidFill>
              <a:prstDash val="solid"/>
              <a:round/>
            </a:ln>
          </p:spPr>
          <p:txBody>
            <a:bodyPr rtlCol="0" anchor="ctr"/>
            <a:lstStyle/>
            <a:p>
              <a:endParaRPr lang="en-US"/>
            </a:p>
          </p:txBody>
        </p:sp>
        <p:sp>
          <p:nvSpPr>
            <p:cNvPr id="112" name="Freeform: Shape 111">
              <a:extLst>
                <a:ext uri="{FF2B5EF4-FFF2-40B4-BE49-F238E27FC236}">
                  <a16:creationId xmlns:a16="http://schemas.microsoft.com/office/drawing/2014/main" id="{AE4C7B55-92EB-F451-309B-214450502783}"/>
                </a:ext>
              </a:extLst>
            </p:cNvPr>
            <p:cNvSpPr/>
            <p:nvPr/>
          </p:nvSpPr>
          <p:spPr>
            <a:xfrm>
              <a:off x="11395738" y="5269600"/>
              <a:ext cx="1306" cy="13585"/>
            </a:xfrm>
            <a:custGeom>
              <a:avLst/>
              <a:gdLst>
                <a:gd name="connsiteX0" fmla="*/ 0 w 1306"/>
                <a:gd name="connsiteY0" fmla="*/ 0 h 13585"/>
                <a:gd name="connsiteX1" fmla="*/ 1306 w 1306"/>
                <a:gd name="connsiteY1" fmla="*/ 13585 h 13585"/>
              </a:gdLst>
              <a:ahLst/>
              <a:cxnLst>
                <a:cxn ang="0">
                  <a:pos x="connsiteX0" y="connsiteY0"/>
                </a:cxn>
                <a:cxn ang="0">
                  <a:pos x="connsiteX1" y="connsiteY1"/>
                </a:cxn>
              </a:cxnLst>
              <a:rect l="l" t="t" r="r" b="b"/>
              <a:pathLst>
                <a:path w="1306" h="13585">
                  <a:moveTo>
                    <a:pt x="0" y="0"/>
                  </a:moveTo>
                  <a:lnTo>
                    <a:pt x="1306" y="13585"/>
                  </a:lnTo>
                </a:path>
              </a:pathLst>
            </a:custGeom>
            <a:noFill/>
            <a:ln w="6588" cap="rnd">
              <a:solidFill>
                <a:srgbClr val="1E3063"/>
              </a:solidFill>
              <a:prstDash val="solid"/>
              <a:round/>
            </a:ln>
          </p:spPr>
          <p:txBody>
            <a:bodyPr rtlCol="0" anchor="ctr"/>
            <a:lstStyle/>
            <a:p>
              <a:endParaRPr lang="en-US"/>
            </a:p>
          </p:txBody>
        </p:sp>
        <p:sp>
          <p:nvSpPr>
            <p:cNvPr id="113" name="Freeform: Shape 112">
              <a:extLst>
                <a:ext uri="{FF2B5EF4-FFF2-40B4-BE49-F238E27FC236}">
                  <a16:creationId xmlns:a16="http://schemas.microsoft.com/office/drawing/2014/main" id="{ABCD6ED2-0D47-1B1B-289E-939A40FE1E32}"/>
                </a:ext>
              </a:extLst>
            </p:cNvPr>
            <p:cNvSpPr/>
            <p:nvPr/>
          </p:nvSpPr>
          <p:spPr>
            <a:xfrm>
              <a:off x="11395853" y="5269475"/>
              <a:ext cx="89791" cy="22854"/>
            </a:xfrm>
            <a:custGeom>
              <a:avLst/>
              <a:gdLst>
                <a:gd name="connsiteX0" fmla="*/ 0 w 89791"/>
                <a:gd name="connsiteY0" fmla="*/ 0 h 22854"/>
                <a:gd name="connsiteX1" fmla="*/ 89066 w 89791"/>
                <a:gd name="connsiteY1" fmla="*/ 3052 h 22854"/>
                <a:gd name="connsiteX2" fmla="*/ 89792 w 89791"/>
                <a:gd name="connsiteY2" fmla="*/ 2250 h 22854"/>
              </a:gdLst>
              <a:ahLst/>
              <a:cxnLst>
                <a:cxn ang="0">
                  <a:pos x="connsiteX0" y="connsiteY0"/>
                </a:cxn>
                <a:cxn ang="0">
                  <a:pos x="connsiteX1" y="connsiteY1"/>
                </a:cxn>
                <a:cxn ang="0">
                  <a:pos x="connsiteX2" y="connsiteY2"/>
                </a:cxn>
              </a:cxnLst>
              <a:rect l="l" t="t" r="r" b="b"/>
              <a:pathLst>
                <a:path w="89791" h="22854">
                  <a:moveTo>
                    <a:pt x="0" y="0"/>
                  </a:moveTo>
                  <a:cubicBezTo>
                    <a:pt x="23865" y="29237"/>
                    <a:pt x="63741" y="30604"/>
                    <a:pt x="89066" y="3052"/>
                  </a:cubicBezTo>
                  <a:cubicBezTo>
                    <a:pt x="89310" y="2787"/>
                    <a:pt x="89552" y="2520"/>
                    <a:pt x="89792" y="2250"/>
                  </a:cubicBezTo>
                </a:path>
              </a:pathLst>
            </a:custGeom>
            <a:noFill/>
            <a:ln w="6588" cap="rnd">
              <a:solidFill>
                <a:srgbClr val="1E3063"/>
              </a:solidFill>
              <a:prstDash val="solid"/>
              <a:round/>
            </a:ln>
          </p:spPr>
          <p:txBody>
            <a:bodyPr rtlCol="0" anchor="ctr"/>
            <a:lstStyle/>
            <a:p>
              <a:endParaRPr lang="en-US"/>
            </a:p>
          </p:txBody>
        </p:sp>
        <p:sp>
          <p:nvSpPr>
            <p:cNvPr id="114" name="Freeform: Shape 113">
              <a:extLst>
                <a:ext uri="{FF2B5EF4-FFF2-40B4-BE49-F238E27FC236}">
                  <a16:creationId xmlns:a16="http://schemas.microsoft.com/office/drawing/2014/main" id="{B4D2F558-AC15-DE70-3824-35FB6974393D}"/>
                </a:ext>
              </a:extLst>
            </p:cNvPr>
            <p:cNvSpPr/>
            <p:nvPr/>
          </p:nvSpPr>
          <p:spPr>
            <a:xfrm>
              <a:off x="11456267" y="5259872"/>
              <a:ext cx="61356" cy="73"/>
            </a:xfrm>
            <a:custGeom>
              <a:avLst/>
              <a:gdLst>
                <a:gd name="connsiteX0" fmla="*/ 61357 w 61356"/>
                <a:gd name="connsiteY0" fmla="*/ 73 h 73"/>
                <a:gd name="connsiteX1" fmla="*/ 0 w 61356"/>
                <a:gd name="connsiteY1" fmla="*/ 0 h 73"/>
              </a:gdLst>
              <a:ahLst/>
              <a:cxnLst>
                <a:cxn ang="0">
                  <a:pos x="connsiteX0" y="connsiteY0"/>
                </a:cxn>
                <a:cxn ang="0">
                  <a:pos x="connsiteX1" y="connsiteY1"/>
                </a:cxn>
              </a:cxnLst>
              <a:rect l="l" t="t" r="r" b="b"/>
              <a:pathLst>
                <a:path w="61356" h="73">
                  <a:moveTo>
                    <a:pt x="61357" y="73"/>
                  </a:moveTo>
                  <a:lnTo>
                    <a:pt x="0" y="0"/>
                  </a:lnTo>
                </a:path>
              </a:pathLst>
            </a:custGeom>
            <a:noFill/>
            <a:ln w="6588" cap="rnd">
              <a:solidFill>
                <a:srgbClr val="1E3063"/>
              </a:solidFill>
              <a:prstDash val="solid"/>
              <a:round/>
            </a:ln>
          </p:spPr>
          <p:txBody>
            <a:bodyPr rtlCol="0" anchor="ctr"/>
            <a:lstStyle/>
            <a:p>
              <a:endParaRPr lang="en-US"/>
            </a:p>
          </p:txBody>
        </p:sp>
        <p:sp>
          <p:nvSpPr>
            <p:cNvPr id="115" name="Freeform: Shape 114">
              <a:extLst>
                <a:ext uri="{FF2B5EF4-FFF2-40B4-BE49-F238E27FC236}">
                  <a16:creationId xmlns:a16="http://schemas.microsoft.com/office/drawing/2014/main" id="{CC04B434-2812-97DC-FC22-F794791D4507}"/>
                </a:ext>
              </a:extLst>
            </p:cNvPr>
            <p:cNvSpPr/>
            <p:nvPr/>
          </p:nvSpPr>
          <p:spPr>
            <a:xfrm>
              <a:off x="11383727" y="5225943"/>
              <a:ext cx="22763" cy="228"/>
            </a:xfrm>
            <a:custGeom>
              <a:avLst/>
              <a:gdLst>
                <a:gd name="connsiteX0" fmla="*/ 22764 w 22763"/>
                <a:gd name="connsiteY0" fmla="*/ 0 h 228"/>
                <a:gd name="connsiteX1" fmla="*/ 0 w 22763"/>
                <a:gd name="connsiteY1" fmla="*/ 229 h 228"/>
              </a:gdLst>
              <a:ahLst/>
              <a:cxnLst>
                <a:cxn ang="0">
                  <a:pos x="connsiteX0" y="connsiteY0"/>
                </a:cxn>
                <a:cxn ang="0">
                  <a:pos x="connsiteX1" y="connsiteY1"/>
                </a:cxn>
              </a:cxnLst>
              <a:rect l="l" t="t" r="r" b="b"/>
              <a:pathLst>
                <a:path w="22763" h="228">
                  <a:moveTo>
                    <a:pt x="22764" y="0"/>
                  </a:moveTo>
                  <a:lnTo>
                    <a:pt x="0" y="229"/>
                  </a:lnTo>
                </a:path>
              </a:pathLst>
            </a:custGeom>
            <a:noFill/>
            <a:ln w="6588" cap="rnd">
              <a:solidFill>
                <a:srgbClr val="1E3063"/>
              </a:solidFill>
              <a:prstDash val="solid"/>
              <a:round/>
            </a:ln>
          </p:spPr>
          <p:txBody>
            <a:bodyPr rtlCol="0" anchor="ctr"/>
            <a:lstStyle/>
            <a:p>
              <a:endParaRPr lang="en-US"/>
            </a:p>
          </p:txBody>
        </p:sp>
        <p:sp>
          <p:nvSpPr>
            <p:cNvPr id="116" name="Freeform: Shape 115">
              <a:extLst>
                <a:ext uri="{FF2B5EF4-FFF2-40B4-BE49-F238E27FC236}">
                  <a16:creationId xmlns:a16="http://schemas.microsoft.com/office/drawing/2014/main" id="{141C3FD4-D7D6-21A3-3631-90B82F037CA2}"/>
                </a:ext>
              </a:extLst>
            </p:cNvPr>
            <p:cNvSpPr/>
            <p:nvPr/>
          </p:nvSpPr>
          <p:spPr>
            <a:xfrm>
              <a:off x="11473311" y="5225945"/>
              <a:ext cx="23901" cy="293"/>
            </a:xfrm>
            <a:custGeom>
              <a:avLst/>
              <a:gdLst>
                <a:gd name="connsiteX0" fmla="*/ 23902 w 23901"/>
                <a:gd name="connsiteY0" fmla="*/ 0 h 293"/>
                <a:gd name="connsiteX1" fmla="*/ 0 w 23901"/>
                <a:gd name="connsiteY1" fmla="*/ 294 h 293"/>
              </a:gdLst>
              <a:ahLst/>
              <a:cxnLst>
                <a:cxn ang="0">
                  <a:pos x="connsiteX0" y="connsiteY0"/>
                </a:cxn>
                <a:cxn ang="0">
                  <a:pos x="connsiteX1" y="connsiteY1"/>
                </a:cxn>
              </a:cxnLst>
              <a:rect l="l" t="t" r="r" b="b"/>
              <a:pathLst>
                <a:path w="23901" h="293">
                  <a:moveTo>
                    <a:pt x="23902" y="0"/>
                  </a:moveTo>
                  <a:lnTo>
                    <a:pt x="0" y="294"/>
                  </a:lnTo>
                </a:path>
              </a:pathLst>
            </a:custGeom>
            <a:noFill/>
            <a:ln w="6588" cap="rnd">
              <a:solidFill>
                <a:srgbClr val="1E3063"/>
              </a:solidFill>
              <a:prstDash val="solid"/>
              <a:round/>
            </a:ln>
          </p:spPr>
          <p:txBody>
            <a:bodyPr rtlCol="0" anchor="ctr"/>
            <a:lstStyle/>
            <a:p>
              <a:endParaRPr lang="en-US"/>
            </a:p>
          </p:txBody>
        </p:sp>
      </p:grpSp>
      <p:sp>
        <p:nvSpPr>
          <p:cNvPr id="19" name="Shape 8">
            <a:extLst>
              <a:ext uri="{FF2B5EF4-FFF2-40B4-BE49-F238E27FC236}">
                <a16:creationId xmlns:a16="http://schemas.microsoft.com/office/drawing/2014/main" id="{1C94FCC3-4858-3AE0-7CFC-76CC97623704}"/>
              </a:ext>
            </a:extLst>
          </p:cNvPr>
          <p:cNvSpPr/>
          <p:nvPr/>
        </p:nvSpPr>
        <p:spPr>
          <a:xfrm>
            <a:off x="6178748" y="5369492"/>
            <a:ext cx="5351760" cy="19050"/>
          </a:xfrm>
          <a:prstGeom prst="rect">
            <a:avLst/>
          </a:prstGeom>
          <a:solidFill>
            <a:srgbClr val="84C1FA"/>
          </a:solidFill>
          <a:ln/>
        </p:spPr>
        <p:txBody>
          <a:bodyPr>
            <a:spAutoFit/>
          </a:bodyPr>
          <a:lstStyle/>
          <a:p>
            <a:endParaRPr lang="en-US"/>
          </a:p>
        </p:txBody>
      </p:sp>
      <p:sp>
        <p:nvSpPr>
          <p:cNvPr id="20" name="Text 9">
            <a:extLst>
              <a:ext uri="{FF2B5EF4-FFF2-40B4-BE49-F238E27FC236}">
                <a16:creationId xmlns:a16="http://schemas.microsoft.com/office/drawing/2014/main" id="{DBB45F0D-28C0-84E0-D842-8AF82D2E64BF}"/>
              </a:ext>
            </a:extLst>
          </p:cNvPr>
          <p:cNvSpPr/>
          <p:nvPr/>
        </p:nvSpPr>
        <p:spPr>
          <a:xfrm>
            <a:off x="8359769" y="5490241"/>
            <a:ext cx="3170740" cy="243015"/>
          </a:xfrm>
          <a:prstGeom prst="rect">
            <a:avLst/>
          </a:prstGeom>
          <a:noFill/>
          <a:ln/>
        </p:spPr>
        <p:txBody>
          <a:bodyPr wrap="none" lIns="0" tIns="0" rIns="0" bIns="0" rtlCol="0" anchor="t">
            <a:spAutoFit/>
          </a:bodyPr>
          <a:lstStyle/>
          <a:p>
            <a:pPr algn="r" rtl="1">
              <a:lnSpc>
                <a:spcPts val="2000"/>
              </a:lnSpc>
            </a:pPr>
            <a:r>
              <a:rPr lang="en-US" sz="1600" dirty="0">
                <a:solidFill>
                  <a:srgbClr val="1E3063"/>
                </a:solidFill>
                <a:latin typeface="Alexandria" pitchFamily="2" charset="-78"/>
                <a:ea typeface="Instrument Sans Semi Bold" pitchFamily="34" charset="-122"/>
                <a:cs typeface="Alexandria" pitchFamily="2" charset="-78"/>
              </a:rPr>
              <a:t>دعم العمل التعاوني بين المعلمين</a:t>
            </a:r>
            <a:endParaRPr lang="en-US" sz="1600" dirty="0">
              <a:latin typeface="Alexandria" pitchFamily="2" charset="-78"/>
              <a:cs typeface="Alexandria" pitchFamily="2" charset="-78"/>
            </a:endParaRPr>
          </a:p>
        </p:txBody>
      </p:sp>
      <p:grpSp>
        <p:nvGrpSpPr>
          <p:cNvPr id="2" name="Image 4" descr="preencoded.png">
            <a:extLst>
              <a:ext uri="{FF2B5EF4-FFF2-40B4-BE49-F238E27FC236}">
                <a16:creationId xmlns:a16="http://schemas.microsoft.com/office/drawing/2014/main" id="{6362BE4B-0722-1B8C-8899-E163FF0A4643}"/>
              </a:ext>
            </a:extLst>
          </p:cNvPr>
          <p:cNvGrpSpPr/>
          <p:nvPr/>
        </p:nvGrpSpPr>
        <p:grpSpPr>
          <a:xfrm>
            <a:off x="5498749" y="5344240"/>
            <a:ext cx="481628" cy="439880"/>
            <a:chOff x="5848152" y="4181277"/>
            <a:chExt cx="151989" cy="151872"/>
          </a:xfrm>
          <a:solidFill>
            <a:schemeClr val="accent2"/>
          </a:solidFill>
        </p:grpSpPr>
        <p:sp>
          <p:nvSpPr>
            <p:cNvPr id="3" name="Freeform: Shape 2">
              <a:extLst>
                <a:ext uri="{FF2B5EF4-FFF2-40B4-BE49-F238E27FC236}">
                  <a16:creationId xmlns:a16="http://schemas.microsoft.com/office/drawing/2014/main" id="{10957B44-85F6-2D3A-7836-5612252E4903}"/>
                </a:ext>
              </a:extLst>
            </p:cNvPr>
            <p:cNvSpPr/>
            <p:nvPr/>
          </p:nvSpPr>
          <p:spPr>
            <a:xfrm>
              <a:off x="5909447" y="4181389"/>
              <a:ext cx="26945" cy="4721"/>
            </a:xfrm>
            <a:custGeom>
              <a:avLst/>
              <a:gdLst>
                <a:gd name="connsiteX0" fmla="*/ 26945 w 26945"/>
                <a:gd name="connsiteY0" fmla="*/ 1 h 4721"/>
                <a:gd name="connsiteX1" fmla="*/ 16842 w 26945"/>
                <a:gd name="connsiteY1" fmla="*/ 559 h 4721"/>
                <a:gd name="connsiteX2" fmla="*/ 11783 w 26945"/>
                <a:gd name="connsiteY2" fmla="*/ 4079 h 4721"/>
                <a:gd name="connsiteX3" fmla="*/ 5905 w 26945"/>
                <a:gd name="connsiteY3" fmla="*/ 4628 h 4721"/>
                <a:gd name="connsiteX4" fmla="*/ 2678 w 26945"/>
                <a:gd name="connsiteY4" fmla="*/ 2872 h 4721"/>
                <a:gd name="connsiteX5" fmla="*/ 0 w 26945"/>
                <a:gd name="connsiteY5" fmla="*/ 157 h 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45" h="4721">
                  <a:moveTo>
                    <a:pt x="26945" y="1"/>
                  </a:moveTo>
                  <a:cubicBezTo>
                    <a:pt x="19956" y="-17"/>
                    <a:pt x="18079" y="151"/>
                    <a:pt x="16842" y="559"/>
                  </a:cubicBezTo>
                  <a:cubicBezTo>
                    <a:pt x="16221" y="895"/>
                    <a:pt x="13090" y="3355"/>
                    <a:pt x="11783" y="4079"/>
                  </a:cubicBezTo>
                  <a:cubicBezTo>
                    <a:pt x="9809" y="4677"/>
                    <a:pt x="7859" y="4850"/>
                    <a:pt x="5905" y="4628"/>
                  </a:cubicBezTo>
                  <a:cubicBezTo>
                    <a:pt x="4591" y="4166"/>
                    <a:pt x="3937" y="3813"/>
                    <a:pt x="2678" y="2872"/>
                  </a:cubicBezTo>
                  <a:lnTo>
                    <a:pt x="0" y="157"/>
                  </a:lnTo>
                </a:path>
              </a:pathLst>
            </a:custGeom>
            <a:grpFill/>
            <a:ln w="6547" cap="rnd">
              <a:solidFill>
                <a:srgbClr val="1E3063"/>
              </a:solidFill>
              <a:prstDash val="solid"/>
              <a:round/>
            </a:ln>
          </p:spPr>
          <p:txBody>
            <a:bodyPr rtlCol="0" anchor="ctr"/>
            <a:lstStyle/>
            <a:p>
              <a:endParaRPr lang="en-US"/>
            </a:p>
          </p:txBody>
        </p:sp>
        <p:sp>
          <p:nvSpPr>
            <p:cNvPr id="4" name="Freeform: Shape 3">
              <a:extLst>
                <a:ext uri="{FF2B5EF4-FFF2-40B4-BE49-F238E27FC236}">
                  <a16:creationId xmlns:a16="http://schemas.microsoft.com/office/drawing/2014/main" id="{CF65A67B-84D1-D328-00A6-0EBF2BBCD5F7}"/>
                </a:ext>
              </a:extLst>
            </p:cNvPr>
            <p:cNvSpPr/>
            <p:nvPr/>
          </p:nvSpPr>
          <p:spPr>
            <a:xfrm>
              <a:off x="5848152" y="4199671"/>
              <a:ext cx="38184" cy="16571"/>
            </a:xfrm>
            <a:custGeom>
              <a:avLst/>
              <a:gdLst>
                <a:gd name="connsiteX0" fmla="*/ 38185 w 38184"/>
                <a:gd name="connsiteY0" fmla="*/ 14567 h 16571"/>
                <a:gd name="connsiteX1" fmla="*/ 37609 w 38184"/>
                <a:gd name="connsiteY1" fmla="*/ 7664 h 16571"/>
                <a:gd name="connsiteX2" fmla="*/ 35477 w 38184"/>
                <a:gd name="connsiteY2" fmla="*/ 3468 h 16571"/>
                <a:gd name="connsiteX3" fmla="*/ 31478 w 38184"/>
                <a:gd name="connsiteY3" fmla="*/ 644 h 16571"/>
                <a:gd name="connsiteX4" fmla="*/ 25785 w 38184"/>
                <a:gd name="connsiteY4" fmla="*/ 0 h 16571"/>
                <a:gd name="connsiteX5" fmla="*/ 16607 w 38184"/>
                <a:gd name="connsiteY5" fmla="*/ 2168 h 16571"/>
                <a:gd name="connsiteX6" fmla="*/ 10862 w 38184"/>
                <a:gd name="connsiteY6" fmla="*/ 6090 h 16571"/>
                <a:gd name="connsiteX7" fmla="*/ 0 w 38184"/>
                <a:gd name="connsiteY7" fmla="*/ 16571 h 16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184" h="16571">
                  <a:moveTo>
                    <a:pt x="38185" y="14567"/>
                  </a:moveTo>
                  <a:cubicBezTo>
                    <a:pt x="37947" y="12234"/>
                    <a:pt x="37870" y="9286"/>
                    <a:pt x="37609" y="7664"/>
                  </a:cubicBezTo>
                  <a:cubicBezTo>
                    <a:pt x="36865" y="5560"/>
                    <a:pt x="36211" y="4419"/>
                    <a:pt x="35477" y="3468"/>
                  </a:cubicBezTo>
                  <a:cubicBezTo>
                    <a:pt x="34515" y="2487"/>
                    <a:pt x="33578" y="1746"/>
                    <a:pt x="31478" y="644"/>
                  </a:cubicBezTo>
                  <a:cubicBezTo>
                    <a:pt x="30266" y="285"/>
                    <a:pt x="28992" y="76"/>
                    <a:pt x="25785" y="0"/>
                  </a:cubicBezTo>
                  <a:cubicBezTo>
                    <a:pt x="22895" y="303"/>
                    <a:pt x="20099" y="910"/>
                    <a:pt x="16607" y="2168"/>
                  </a:cubicBezTo>
                  <a:cubicBezTo>
                    <a:pt x="14256" y="3459"/>
                    <a:pt x="12744" y="4518"/>
                    <a:pt x="10862" y="6090"/>
                  </a:cubicBezTo>
                  <a:cubicBezTo>
                    <a:pt x="6988" y="10059"/>
                    <a:pt x="3367" y="13553"/>
                    <a:pt x="0" y="16571"/>
                  </a:cubicBezTo>
                </a:path>
              </a:pathLst>
            </a:custGeom>
            <a:grpFill/>
            <a:ln w="6547" cap="rnd">
              <a:solidFill>
                <a:srgbClr val="1E3063"/>
              </a:solidFill>
              <a:prstDash val="solid"/>
              <a:round/>
            </a:ln>
          </p:spPr>
          <p:txBody>
            <a:bodyPr rtlCol="0" anchor="ctr"/>
            <a:lstStyle/>
            <a:p>
              <a:endParaRPr lang="en-US"/>
            </a:p>
          </p:txBody>
        </p:sp>
        <p:sp>
          <p:nvSpPr>
            <p:cNvPr id="26" name="Freeform: Shape 25">
              <a:extLst>
                <a:ext uri="{FF2B5EF4-FFF2-40B4-BE49-F238E27FC236}">
                  <a16:creationId xmlns:a16="http://schemas.microsoft.com/office/drawing/2014/main" id="{BAF003D8-7E24-7822-C4EB-D4DDD189D6EB}"/>
                </a:ext>
              </a:extLst>
            </p:cNvPr>
            <p:cNvSpPr/>
            <p:nvPr/>
          </p:nvSpPr>
          <p:spPr>
            <a:xfrm>
              <a:off x="5924223" y="4257775"/>
              <a:ext cx="75917" cy="75374"/>
            </a:xfrm>
            <a:custGeom>
              <a:avLst/>
              <a:gdLst>
                <a:gd name="connsiteX0" fmla="*/ 56443 w 75917"/>
                <a:gd name="connsiteY0" fmla="*/ 70743 h 75374"/>
                <a:gd name="connsiteX1" fmla="*/ 46503 w 75917"/>
                <a:gd name="connsiteY1" fmla="*/ 74532 h 75374"/>
                <a:gd name="connsiteX2" fmla="*/ 35519 w 75917"/>
                <a:gd name="connsiteY2" fmla="*/ 75369 h 75374"/>
                <a:gd name="connsiteX3" fmla="*/ 24755 w 75917"/>
                <a:gd name="connsiteY3" fmla="*/ 73068 h 75374"/>
                <a:gd name="connsiteX4" fmla="*/ 14950 w 75917"/>
                <a:gd name="connsiteY4" fmla="*/ 67673 h 75374"/>
                <a:gd name="connsiteX5" fmla="*/ 7096 w 75917"/>
                <a:gd name="connsiteY5" fmla="*/ 59641 h 75374"/>
                <a:gd name="connsiteX6" fmla="*/ 2084 w 75917"/>
                <a:gd name="connsiteY6" fmla="*/ 50078 h 75374"/>
                <a:gd name="connsiteX7" fmla="*/ 0 w 75917"/>
                <a:gd name="connsiteY7" fmla="*/ 38802 h 75374"/>
                <a:gd name="connsiteX8" fmla="*/ 1152 w 75917"/>
                <a:gd name="connsiteY8" fmla="*/ 27838 h 75374"/>
                <a:gd name="connsiteX9" fmla="*/ 5492 w 75917"/>
                <a:gd name="connsiteY9" fmla="*/ 17647 h 75374"/>
                <a:gd name="connsiteX10" fmla="*/ 12706 w 75917"/>
                <a:gd name="connsiteY10" fmla="*/ 9220 h 75374"/>
                <a:gd name="connsiteX11" fmla="*/ 21925 w 75917"/>
                <a:gd name="connsiteY11" fmla="*/ 3307 h 75374"/>
                <a:gd name="connsiteX12" fmla="*/ 32357 w 75917"/>
                <a:gd name="connsiteY12" fmla="*/ 248 h 75374"/>
                <a:gd name="connsiteX13" fmla="*/ 43594 w 75917"/>
                <a:gd name="connsiteY13" fmla="*/ 286 h 75374"/>
                <a:gd name="connsiteX14" fmla="*/ 54715 w 75917"/>
                <a:gd name="connsiteY14" fmla="*/ 3662 h 75374"/>
                <a:gd name="connsiteX15" fmla="*/ 63985 w 75917"/>
                <a:gd name="connsiteY15" fmla="*/ 9856 h 75374"/>
                <a:gd name="connsiteX16" fmla="*/ 70999 w 75917"/>
                <a:gd name="connsiteY16" fmla="*/ 18598 h 75374"/>
                <a:gd name="connsiteX17" fmla="*/ 75145 w 75917"/>
                <a:gd name="connsiteY17" fmla="*/ 29387 h 75374"/>
                <a:gd name="connsiteX18" fmla="*/ 75893 w 75917"/>
                <a:gd name="connsiteY18" fmla="*/ 40808 h 75374"/>
                <a:gd name="connsiteX19" fmla="*/ 73450 w 75917"/>
                <a:gd name="connsiteY19" fmla="*/ 51423 h 75374"/>
                <a:gd name="connsiteX20" fmla="*/ 68081 w 75917"/>
                <a:gd name="connsiteY20" fmla="*/ 60816 h 75374"/>
                <a:gd name="connsiteX21" fmla="*/ 59835 w 75917"/>
                <a:gd name="connsiteY21" fmla="*/ 68630 h 75374"/>
                <a:gd name="connsiteX22" fmla="*/ 56443 w 75917"/>
                <a:gd name="connsiteY22" fmla="*/ 70743 h 753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5917" h="75374">
                  <a:moveTo>
                    <a:pt x="56443" y="70743"/>
                  </a:moveTo>
                  <a:cubicBezTo>
                    <a:pt x="53091" y="72393"/>
                    <a:pt x="49955" y="73581"/>
                    <a:pt x="46503" y="74532"/>
                  </a:cubicBezTo>
                  <a:cubicBezTo>
                    <a:pt x="42856" y="75172"/>
                    <a:pt x="39958" y="75412"/>
                    <a:pt x="35519" y="75369"/>
                  </a:cubicBezTo>
                  <a:cubicBezTo>
                    <a:pt x="31866" y="74955"/>
                    <a:pt x="28147" y="74153"/>
                    <a:pt x="24755" y="73068"/>
                  </a:cubicBezTo>
                  <a:cubicBezTo>
                    <a:pt x="21232" y="71554"/>
                    <a:pt x="18064" y="69809"/>
                    <a:pt x="14950" y="67673"/>
                  </a:cubicBezTo>
                  <a:cubicBezTo>
                    <a:pt x="12272" y="65437"/>
                    <a:pt x="9771" y="62922"/>
                    <a:pt x="7096" y="59641"/>
                  </a:cubicBezTo>
                  <a:cubicBezTo>
                    <a:pt x="5241" y="56839"/>
                    <a:pt x="3394" y="53318"/>
                    <a:pt x="2084" y="50078"/>
                  </a:cubicBezTo>
                  <a:cubicBezTo>
                    <a:pt x="1108" y="46743"/>
                    <a:pt x="333" y="42648"/>
                    <a:pt x="0" y="38802"/>
                  </a:cubicBezTo>
                  <a:cubicBezTo>
                    <a:pt x="49" y="34819"/>
                    <a:pt x="454" y="31187"/>
                    <a:pt x="1152" y="27838"/>
                  </a:cubicBezTo>
                  <a:cubicBezTo>
                    <a:pt x="2299" y="24152"/>
                    <a:pt x="3564" y="21144"/>
                    <a:pt x="5492" y="17647"/>
                  </a:cubicBezTo>
                  <a:cubicBezTo>
                    <a:pt x="7515" y="14749"/>
                    <a:pt x="9964" y="11851"/>
                    <a:pt x="12706" y="9220"/>
                  </a:cubicBezTo>
                  <a:cubicBezTo>
                    <a:pt x="15140" y="7277"/>
                    <a:pt x="18496" y="5081"/>
                    <a:pt x="21925" y="3307"/>
                  </a:cubicBezTo>
                  <a:cubicBezTo>
                    <a:pt x="25289" y="1956"/>
                    <a:pt x="28855" y="915"/>
                    <a:pt x="32357" y="248"/>
                  </a:cubicBezTo>
                  <a:cubicBezTo>
                    <a:pt x="36262" y="-101"/>
                    <a:pt x="40046" y="-76"/>
                    <a:pt x="43594" y="286"/>
                  </a:cubicBezTo>
                  <a:cubicBezTo>
                    <a:pt x="47629" y="1101"/>
                    <a:pt x="51284" y="2230"/>
                    <a:pt x="54715" y="3662"/>
                  </a:cubicBezTo>
                  <a:cubicBezTo>
                    <a:pt x="57985" y="5407"/>
                    <a:pt x="61086" y="7478"/>
                    <a:pt x="63985" y="9856"/>
                  </a:cubicBezTo>
                  <a:cubicBezTo>
                    <a:pt x="66544" y="12428"/>
                    <a:pt x="68721" y="15101"/>
                    <a:pt x="70999" y="18598"/>
                  </a:cubicBezTo>
                  <a:cubicBezTo>
                    <a:pt x="72820" y="22220"/>
                    <a:pt x="74155" y="25729"/>
                    <a:pt x="75145" y="29387"/>
                  </a:cubicBezTo>
                  <a:cubicBezTo>
                    <a:pt x="75756" y="33042"/>
                    <a:pt x="76001" y="36588"/>
                    <a:pt x="75893" y="40808"/>
                  </a:cubicBezTo>
                  <a:cubicBezTo>
                    <a:pt x="75409" y="44556"/>
                    <a:pt x="74608" y="47957"/>
                    <a:pt x="73450" y="51423"/>
                  </a:cubicBezTo>
                  <a:cubicBezTo>
                    <a:pt x="71975" y="54709"/>
                    <a:pt x="70107" y="57967"/>
                    <a:pt x="68081" y="60816"/>
                  </a:cubicBezTo>
                  <a:cubicBezTo>
                    <a:pt x="65576" y="63720"/>
                    <a:pt x="63110" y="66076"/>
                    <a:pt x="59835" y="68630"/>
                  </a:cubicBezTo>
                  <a:lnTo>
                    <a:pt x="56443" y="70743"/>
                  </a:lnTo>
                </a:path>
              </a:pathLst>
            </a:custGeom>
            <a:grpFill/>
            <a:ln w="6547" cap="rnd">
              <a:solidFill>
                <a:srgbClr val="1E3063"/>
              </a:solidFill>
              <a:prstDash val="solid"/>
              <a:round/>
            </a:ln>
          </p:spPr>
          <p:txBody>
            <a:bodyPr rtlCol="0" anchor="ctr"/>
            <a:lstStyle/>
            <a:p>
              <a:endParaRPr lang="en-US"/>
            </a:p>
          </p:txBody>
        </p:sp>
        <p:sp>
          <p:nvSpPr>
            <p:cNvPr id="27" name="Freeform: Shape 26">
              <a:extLst>
                <a:ext uri="{FF2B5EF4-FFF2-40B4-BE49-F238E27FC236}">
                  <a16:creationId xmlns:a16="http://schemas.microsoft.com/office/drawing/2014/main" id="{F63EC20A-000A-CA95-8A37-5DA79FC2B515}"/>
                </a:ext>
              </a:extLst>
            </p:cNvPr>
            <p:cNvSpPr/>
            <p:nvPr/>
          </p:nvSpPr>
          <p:spPr>
            <a:xfrm>
              <a:off x="5888154" y="4301362"/>
              <a:ext cx="19383" cy="16638"/>
            </a:xfrm>
            <a:custGeom>
              <a:avLst/>
              <a:gdLst>
                <a:gd name="connsiteX0" fmla="*/ 19384 w 19383"/>
                <a:gd name="connsiteY0" fmla="*/ 6334 h 16638"/>
                <a:gd name="connsiteX1" fmla="*/ 18324 w 19383"/>
                <a:gd name="connsiteY1" fmla="*/ 12783 h 16638"/>
                <a:gd name="connsiteX2" fmla="*/ 16071 w 19383"/>
                <a:gd name="connsiteY2" fmla="*/ 15129 h 16638"/>
                <a:gd name="connsiteX3" fmla="*/ 10877 w 19383"/>
                <a:gd name="connsiteY3" fmla="*/ 16638 h 16638"/>
                <a:gd name="connsiteX4" fmla="*/ 3242 w 19383"/>
                <a:gd name="connsiteY4" fmla="*/ 15000 h 16638"/>
                <a:gd name="connsiteX5" fmla="*/ 196 w 19383"/>
                <a:gd name="connsiteY5" fmla="*/ 10743 h 16638"/>
                <a:gd name="connsiteX6" fmla="*/ 209 w 19383"/>
                <a:gd name="connsiteY6" fmla="*/ 0 h 16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83" h="16638">
                  <a:moveTo>
                    <a:pt x="19384" y="6334"/>
                  </a:moveTo>
                  <a:cubicBezTo>
                    <a:pt x="19381" y="9522"/>
                    <a:pt x="18973" y="11452"/>
                    <a:pt x="18324" y="12783"/>
                  </a:cubicBezTo>
                  <a:cubicBezTo>
                    <a:pt x="17859" y="13455"/>
                    <a:pt x="16712" y="14653"/>
                    <a:pt x="16071" y="15129"/>
                  </a:cubicBezTo>
                  <a:cubicBezTo>
                    <a:pt x="14075" y="16073"/>
                    <a:pt x="12784" y="16401"/>
                    <a:pt x="10877" y="16638"/>
                  </a:cubicBezTo>
                  <a:cubicBezTo>
                    <a:pt x="7702" y="16522"/>
                    <a:pt x="5161" y="15961"/>
                    <a:pt x="3242" y="15000"/>
                  </a:cubicBezTo>
                  <a:cubicBezTo>
                    <a:pt x="2006" y="13936"/>
                    <a:pt x="1017" y="12656"/>
                    <a:pt x="196" y="10743"/>
                  </a:cubicBezTo>
                  <a:cubicBezTo>
                    <a:pt x="-40" y="9491"/>
                    <a:pt x="-94" y="8241"/>
                    <a:pt x="209" y="0"/>
                  </a:cubicBezTo>
                </a:path>
              </a:pathLst>
            </a:custGeom>
            <a:grpFill/>
            <a:ln w="6547" cap="rnd">
              <a:solidFill>
                <a:srgbClr val="1E3063"/>
              </a:solidFill>
              <a:prstDash val="solid"/>
              <a:round/>
            </a:ln>
          </p:spPr>
          <p:txBody>
            <a:bodyPr rtlCol="0" anchor="ctr"/>
            <a:lstStyle/>
            <a:p>
              <a:endParaRPr lang="en-US"/>
            </a:p>
          </p:txBody>
        </p:sp>
        <p:sp>
          <p:nvSpPr>
            <p:cNvPr id="28" name="Freeform: Shape 27">
              <a:extLst>
                <a:ext uri="{FF2B5EF4-FFF2-40B4-BE49-F238E27FC236}">
                  <a16:creationId xmlns:a16="http://schemas.microsoft.com/office/drawing/2014/main" id="{33D1C190-78A5-2E89-A030-DAC1801FDEC6}"/>
                </a:ext>
              </a:extLst>
            </p:cNvPr>
            <p:cNvSpPr/>
            <p:nvPr/>
          </p:nvSpPr>
          <p:spPr>
            <a:xfrm>
              <a:off x="5848152" y="4181277"/>
              <a:ext cx="35553" cy="34966"/>
            </a:xfrm>
            <a:custGeom>
              <a:avLst/>
              <a:gdLst>
                <a:gd name="connsiteX0" fmla="*/ 35553 w 35553"/>
                <a:gd name="connsiteY0" fmla="*/ 0 h 34966"/>
                <a:gd name="connsiteX1" fmla="*/ 25475 w 35553"/>
                <a:gd name="connsiteY1" fmla="*/ 1862 h 34966"/>
                <a:gd name="connsiteX2" fmla="*/ 16170 w 35553"/>
                <a:gd name="connsiteY2" fmla="*/ 6438 h 34966"/>
                <a:gd name="connsiteX3" fmla="*/ 8229 w 35553"/>
                <a:gd name="connsiteY3" fmla="*/ 13449 h 34966"/>
                <a:gd name="connsiteX4" fmla="*/ 2703 w 35553"/>
                <a:gd name="connsiteY4" fmla="*/ 22323 h 34966"/>
                <a:gd name="connsiteX5" fmla="*/ 301 w 35553"/>
                <a:gd name="connsiteY5" fmla="*/ 30721 h 34966"/>
                <a:gd name="connsiteX6" fmla="*/ 0 w 35553"/>
                <a:gd name="connsiteY6" fmla="*/ 34966 h 34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553" h="34966">
                  <a:moveTo>
                    <a:pt x="35553" y="0"/>
                  </a:moveTo>
                  <a:cubicBezTo>
                    <a:pt x="32659" y="269"/>
                    <a:pt x="28880" y="913"/>
                    <a:pt x="25475" y="1862"/>
                  </a:cubicBezTo>
                  <a:cubicBezTo>
                    <a:pt x="22170" y="3109"/>
                    <a:pt x="19488" y="4449"/>
                    <a:pt x="16170" y="6438"/>
                  </a:cubicBezTo>
                  <a:cubicBezTo>
                    <a:pt x="13408" y="8462"/>
                    <a:pt x="10568" y="10964"/>
                    <a:pt x="8229" y="13449"/>
                  </a:cubicBezTo>
                  <a:cubicBezTo>
                    <a:pt x="6046" y="16273"/>
                    <a:pt x="4224" y="19223"/>
                    <a:pt x="2703" y="22323"/>
                  </a:cubicBezTo>
                  <a:cubicBezTo>
                    <a:pt x="1464" y="25654"/>
                    <a:pt x="656" y="28702"/>
                    <a:pt x="301" y="30721"/>
                  </a:cubicBezTo>
                  <a:lnTo>
                    <a:pt x="0" y="34966"/>
                  </a:lnTo>
                </a:path>
              </a:pathLst>
            </a:custGeom>
            <a:grpFill/>
            <a:ln w="6547" cap="rnd">
              <a:solidFill>
                <a:srgbClr val="1E3063"/>
              </a:solidFill>
              <a:prstDash val="solid"/>
              <a:round/>
            </a:ln>
          </p:spPr>
          <p:txBody>
            <a:bodyPr rtlCol="0" anchor="ctr"/>
            <a:lstStyle/>
            <a:p>
              <a:endParaRPr lang="en-US"/>
            </a:p>
          </p:txBody>
        </p:sp>
        <p:sp>
          <p:nvSpPr>
            <p:cNvPr id="29" name="Freeform: Shape 28">
              <a:extLst>
                <a:ext uri="{FF2B5EF4-FFF2-40B4-BE49-F238E27FC236}">
                  <a16:creationId xmlns:a16="http://schemas.microsoft.com/office/drawing/2014/main" id="{2767FBB4-2597-A5E9-600C-1A3B27559545}"/>
                </a:ext>
              </a:extLst>
            </p:cNvPr>
            <p:cNvSpPr/>
            <p:nvPr/>
          </p:nvSpPr>
          <p:spPr>
            <a:xfrm>
              <a:off x="5886336" y="4214094"/>
              <a:ext cx="21139" cy="143"/>
            </a:xfrm>
            <a:custGeom>
              <a:avLst/>
              <a:gdLst>
                <a:gd name="connsiteX0" fmla="*/ 21140 w 21139"/>
                <a:gd name="connsiteY0" fmla="*/ 0 h 143"/>
                <a:gd name="connsiteX1" fmla="*/ 0 w 21139"/>
                <a:gd name="connsiteY1" fmla="*/ 144 h 143"/>
              </a:gdLst>
              <a:ahLst/>
              <a:cxnLst>
                <a:cxn ang="0">
                  <a:pos x="connsiteX0" y="connsiteY0"/>
                </a:cxn>
                <a:cxn ang="0">
                  <a:pos x="connsiteX1" y="connsiteY1"/>
                </a:cxn>
              </a:cxnLst>
              <a:rect l="l" t="t" r="r" b="b"/>
              <a:pathLst>
                <a:path w="21139" h="143">
                  <a:moveTo>
                    <a:pt x="21140" y="0"/>
                  </a:moveTo>
                  <a:lnTo>
                    <a:pt x="0" y="144"/>
                  </a:lnTo>
                </a:path>
              </a:pathLst>
            </a:custGeom>
            <a:grpFill/>
            <a:ln w="6547" cap="rnd">
              <a:solidFill>
                <a:srgbClr val="1E3063"/>
              </a:solidFill>
              <a:prstDash val="solid"/>
              <a:round/>
            </a:ln>
          </p:spPr>
          <p:txBody>
            <a:bodyPr rtlCol="0" anchor="ctr"/>
            <a:lstStyle/>
            <a:p>
              <a:endParaRPr lang="en-US"/>
            </a:p>
          </p:txBody>
        </p:sp>
        <p:sp>
          <p:nvSpPr>
            <p:cNvPr id="30" name="Freeform: Shape 29">
              <a:extLst>
                <a:ext uri="{FF2B5EF4-FFF2-40B4-BE49-F238E27FC236}">
                  <a16:creationId xmlns:a16="http://schemas.microsoft.com/office/drawing/2014/main" id="{7F00D60C-696E-5D84-ED49-E1A8D79A8E9E}"/>
                </a:ext>
              </a:extLst>
            </p:cNvPr>
            <p:cNvSpPr/>
            <p:nvPr/>
          </p:nvSpPr>
          <p:spPr>
            <a:xfrm>
              <a:off x="5904225" y="4214274"/>
              <a:ext cx="3313" cy="93423"/>
            </a:xfrm>
            <a:custGeom>
              <a:avLst/>
              <a:gdLst>
                <a:gd name="connsiteX0" fmla="*/ 0 w 3313"/>
                <a:gd name="connsiteY0" fmla="*/ 0 h 93423"/>
                <a:gd name="connsiteX1" fmla="*/ 3313 w 3313"/>
                <a:gd name="connsiteY1" fmla="*/ 93423 h 93423"/>
              </a:gdLst>
              <a:ahLst/>
              <a:cxnLst>
                <a:cxn ang="0">
                  <a:pos x="connsiteX0" y="connsiteY0"/>
                </a:cxn>
                <a:cxn ang="0">
                  <a:pos x="connsiteX1" y="connsiteY1"/>
                </a:cxn>
              </a:cxnLst>
              <a:rect l="l" t="t" r="r" b="b"/>
              <a:pathLst>
                <a:path w="3313" h="93423">
                  <a:moveTo>
                    <a:pt x="0" y="0"/>
                  </a:moveTo>
                  <a:lnTo>
                    <a:pt x="3313" y="93423"/>
                  </a:lnTo>
                </a:path>
              </a:pathLst>
            </a:custGeom>
            <a:grpFill/>
            <a:ln w="6547" cap="rnd">
              <a:solidFill>
                <a:srgbClr val="1E3063"/>
              </a:solidFill>
              <a:prstDash val="solid"/>
              <a:round/>
            </a:ln>
          </p:spPr>
          <p:txBody>
            <a:bodyPr rtlCol="0" anchor="ctr"/>
            <a:lstStyle/>
            <a:p>
              <a:endParaRPr lang="en-US"/>
            </a:p>
          </p:txBody>
        </p:sp>
        <p:sp>
          <p:nvSpPr>
            <p:cNvPr id="31" name="Freeform: Shape 30">
              <a:extLst>
                <a:ext uri="{FF2B5EF4-FFF2-40B4-BE49-F238E27FC236}">
                  <a16:creationId xmlns:a16="http://schemas.microsoft.com/office/drawing/2014/main" id="{367C8D12-6CEB-3C55-604D-4856758612A5}"/>
                </a:ext>
              </a:extLst>
            </p:cNvPr>
            <p:cNvSpPr/>
            <p:nvPr/>
          </p:nvSpPr>
          <p:spPr>
            <a:xfrm>
              <a:off x="5883705" y="4181277"/>
              <a:ext cx="25742" cy="270"/>
            </a:xfrm>
            <a:custGeom>
              <a:avLst/>
              <a:gdLst>
                <a:gd name="connsiteX0" fmla="*/ 25742 w 25742"/>
                <a:gd name="connsiteY0" fmla="*/ 270 h 270"/>
                <a:gd name="connsiteX1" fmla="*/ 0 w 25742"/>
                <a:gd name="connsiteY1" fmla="*/ 0 h 270"/>
              </a:gdLst>
              <a:ahLst/>
              <a:cxnLst>
                <a:cxn ang="0">
                  <a:pos x="connsiteX0" y="connsiteY0"/>
                </a:cxn>
                <a:cxn ang="0">
                  <a:pos x="connsiteX1" y="connsiteY1"/>
                </a:cxn>
              </a:cxnLst>
              <a:rect l="l" t="t" r="r" b="b"/>
              <a:pathLst>
                <a:path w="25742" h="270">
                  <a:moveTo>
                    <a:pt x="25742" y="270"/>
                  </a:moveTo>
                  <a:lnTo>
                    <a:pt x="0" y="0"/>
                  </a:lnTo>
                </a:path>
              </a:pathLst>
            </a:custGeom>
            <a:grpFill/>
            <a:ln w="6547" cap="rnd">
              <a:solidFill>
                <a:srgbClr val="1E3063"/>
              </a:solidFill>
              <a:prstDash val="solid"/>
              <a:round/>
            </a:ln>
          </p:spPr>
          <p:txBody>
            <a:bodyPr rtlCol="0" anchor="ctr"/>
            <a:lstStyle/>
            <a:p>
              <a:endParaRPr lang="en-US"/>
            </a:p>
          </p:txBody>
        </p:sp>
        <p:sp>
          <p:nvSpPr>
            <p:cNvPr id="32" name="Freeform: Shape 31">
              <a:extLst>
                <a:ext uri="{FF2B5EF4-FFF2-40B4-BE49-F238E27FC236}">
                  <a16:creationId xmlns:a16="http://schemas.microsoft.com/office/drawing/2014/main" id="{881F8022-10D0-06B2-2300-BBCF355468F3}"/>
                </a:ext>
              </a:extLst>
            </p:cNvPr>
            <p:cNvSpPr/>
            <p:nvPr/>
          </p:nvSpPr>
          <p:spPr>
            <a:xfrm>
              <a:off x="5936392" y="4181391"/>
              <a:ext cx="163" cy="27648"/>
            </a:xfrm>
            <a:custGeom>
              <a:avLst/>
              <a:gdLst>
                <a:gd name="connsiteX0" fmla="*/ 163 w 163"/>
                <a:gd name="connsiteY0" fmla="*/ 27648 h 27648"/>
                <a:gd name="connsiteX1" fmla="*/ 0 w 163"/>
                <a:gd name="connsiteY1" fmla="*/ 0 h 27648"/>
              </a:gdLst>
              <a:ahLst/>
              <a:cxnLst>
                <a:cxn ang="0">
                  <a:pos x="connsiteX0" y="connsiteY0"/>
                </a:cxn>
                <a:cxn ang="0">
                  <a:pos x="connsiteX1" y="connsiteY1"/>
                </a:cxn>
              </a:cxnLst>
              <a:rect l="l" t="t" r="r" b="b"/>
              <a:pathLst>
                <a:path w="163" h="27648">
                  <a:moveTo>
                    <a:pt x="163" y="27648"/>
                  </a:moveTo>
                  <a:lnTo>
                    <a:pt x="0" y="0"/>
                  </a:lnTo>
                </a:path>
              </a:pathLst>
            </a:custGeom>
            <a:grpFill/>
            <a:ln w="6547" cap="rnd">
              <a:solidFill>
                <a:srgbClr val="1E3063"/>
              </a:solidFill>
              <a:prstDash val="solid"/>
              <a:round/>
            </a:ln>
          </p:spPr>
          <p:txBody>
            <a:bodyPr rtlCol="0" anchor="ctr"/>
            <a:lstStyle/>
            <a:p>
              <a:endParaRPr lang="en-US"/>
            </a:p>
          </p:txBody>
        </p:sp>
        <p:sp>
          <p:nvSpPr>
            <p:cNvPr id="33" name="Freeform: Shape 32">
              <a:extLst>
                <a:ext uri="{FF2B5EF4-FFF2-40B4-BE49-F238E27FC236}">
                  <a16:creationId xmlns:a16="http://schemas.microsoft.com/office/drawing/2014/main" id="{13862A11-6DA7-3522-91B9-782AF0D2530C}"/>
                </a:ext>
              </a:extLst>
            </p:cNvPr>
            <p:cNvSpPr/>
            <p:nvPr/>
          </p:nvSpPr>
          <p:spPr>
            <a:xfrm>
              <a:off x="5926246" y="4208573"/>
              <a:ext cx="10309" cy="465"/>
            </a:xfrm>
            <a:custGeom>
              <a:avLst/>
              <a:gdLst>
                <a:gd name="connsiteX0" fmla="*/ 10310 w 10309"/>
                <a:gd name="connsiteY0" fmla="*/ 466 h 465"/>
                <a:gd name="connsiteX1" fmla="*/ 0 w 10309"/>
                <a:gd name="connsiteY1" fmla="*/ 0 h 465"/>
              </a:gdLst>
              <a:ahLst/>
              <a:cxnLst>
                <a:cxn ang="0">
                  <a:pos x="connsiteX0" y="connsiteY0"/>
                </a:cxn>
                <a:cxn ang="0">
                  <a:pos x="connsiteX1" y="connsiteY1"/>
                </a:cxn>
              </a:cxnLst>
              <a:rect l="l" t="t" r="r" b="b"/>
              <a:pathLst>
                <a:path w="10309" h="465">
                  <a:moveTo>
                    <a:pt x="10310" y="466"/>
                  </a:moveTo>
                  <a:lnTo>
                    <a:pt x="0" y="0"/>
                  </a:lnTo>
                </a:path>
              </a:pathLst>
            </a:custGeom>
            <a:grpFill/>
            <a:ln w="6547" cap="rnd">
              <a:solidFill>
                <a:srgbClr val="1E3063"/>
              </a:solidFill>
              <a:prstDash val="solid"/>
              <a:round/>
            </a:ln>
          </p:spPr>
          <p:txBody>
            <a:bodyPr rtlCol="0" anchor="ctr"/>
            <a:lstStyle/>
            <a:p>
              <a:endParaRPr lang="en-US"/>
            </a:p>
          </p:txBody>
        </p:sp>
        <p:sp>
          <p:nvSpPr>
            <p:cNvPr id="34" name="Freeform: Shape 33">
              <a:extLst>
                <a:ext uri="{FF2B5EF4-FFF2-40B4-BE49-F238E27FC236}">
                  <a16:creationId xmlns:a16="http://schemas.microsoft.com/office/drawing/2014/main" id="{1BC47B2C-6D25-07E1-6A42-543F3AB53552}"/>
                </a:ext>
              </a:extLst>
            </p:cNvPr>
            <p:cNvSpPr/>
            <p:nvPr/>
          </p:nvSpPr>
          <p:spPr>
            <a:xfrm>
              <a:off x="5907588" y="4203868"/>
              <a:ext cx="18528" cy="10223"/>
            </a:xfrm>
            <a:custGeom>
              <a:avLst/>
              <a:gdLst>
                <a:gd name="connsiteX0" fmla="*/ 18528 w 18528"/>
                <a:gd name="connsiteY0" fmla="*/ 4784 h 10223"/>
                <a:gd name="connsiteX1" fmla="*/ 4786 w 18528"/>
                <a:gd name="connsiteY1" fmla="*/ 1465 h 10223"/>
                <a:gd name="connsiteX2" fmla="*/ 3 w 18528"/>
                <a:gd name="connsiteY2" fmla="*/ 10223 h 10223"/>
              </a:gdLst>
              <a:ahLst/>
              <a:cxnLst>
                <a:cxn ang="0">
                  <a:pos x="connsiteX0" y="connsiteY0"/>
                </a:cxn>
                <a:cxn ang="0">
                  <a:pos x="connsiteX1" y="connsiteY1"/>
                </a:cxn>
                <a:cxn ang="0">
                  <a:pos x="connsiteX2" y="connsiteY2"/>
                </a:cxn>
              </a:cxnLst>
              <a:rect l="l" t="t" r="r" b="b"/>
              <a:pathLst>
                <a:path w="18528" h="10223">
                  <a:moveTo>
                    <a:pt x="18528" y="4784"/>
                  </a:moveTo>
                  <a:cubicBezTo>
                    <a:pt x="15651" y="76"/>
                    <a:pt x="9498" y="-1410"/>
                    <a:pt x="4786" y="1465"/>
                  </a:cubicBezTo>
                  <a:cubicBezTo>
                    <a:pt x="1742" y="3323"/>
                    <a:pt x="-81" y="6660"/>
                    <a:pt x="3" y="10223"/>
                  </a:cubicBezTo>
                </a:path>
              </a:pathLst>
            </a:custGeom>
            <a:grpFill/>
            <a:ln w="6547" cap="rnd">
              <a:solidFill>
                <a:srgbClr val="1E3063"/>
              </a:solidFill>
              <a:prstDash val="solid"/>
              <a:round/>
            </a:ln>
          </p:spPr>
          <p:txBody>
            <a:bodyPr rtlCol="0" anchor="ctr"/>
            <a:lstStyle/>
            <a:p>
              <a:endParaRPr lang="en-US"/>
            </a:p>
          </p:txBody>
        </p:sp>
        <p:sp>
          <p:nvSpPr>
            <p:cNvPr id="35" name="Freeform: Shape 34">
              <a:extLst>
                <a:ext uri="{FF2B5EF4-FFF2-40B4-BE49-F238E27FC236}">
                  <a16:creationId xmlns:a16="http://schemas.microsoft.com/office/drawing/2014/main" id="{D8F1D841-A1A7-A585-66C0-CAC45908B374}"/>
                </a:ext>
              </a:extLst>
            </p:cNvPr>
            <p:cNvSpPr/>
            <p:nvPr/>
          </p:nvSpPr>
          <p:spPr>
            <a:xfrm>
              <a:off x="5955609" y="4279820"/>
              <a:ext cx="29355" cy="29344"/>
            </a:xfrm>
            <a:custGeom>
              <a:avLst/>
              <a:gdLst>
                <a:gd name="connsiteX0" fmla="*/ 29356 w 29355"/>
                <a:gd name="connsiteY0" fmla="*/ 0 h 29344"/>
                <a:gd name="connsiteX1" fmla="*/ 0 w 29355"/>
                <a:gd name="connsiteY1" fmla="*/ 29344 h 29344"/>
              </a:gdLst>
              <a:ahLst/>
              <a:cxnLst>
                <a:cxn ang="0">
                  <a:pos x="connsiteX0" y="connsiteY0"/>
                </a:cxn>
                <a:cxn ang="0">
                  <a:pos x="connsiteX1" y="connsiteY1"/>
                </a:cxn>
              </a:cxnLst>
              <a:rect l="l" t="t" r="r" b="b"/>
              <a:pathLst>
                <a:path w="29355" h="29344">
                  <a:moveTo>
                    <a:pt x="29356" y="0"/>
                  </a:moveTo>
                  <a:lnTo>
                    <a:pt x="0" y="29344"/>
                  </a:lnTo>
                </a:path>
              </a:pathLst>
            </a:custGeom>
            <a:grpFill/>
            <a:ln w="6547" cap="rnd">
              <a:solidFill>
                <a:srgbClr val="1E3063"/>
              </a:solidFill>
              <a:prstDash val="solid"/>
              <a:round/>
            </a:ln>
          </p:spPr>
          <p:txBody>
            <a:bodyPr rtlCol="0" anchor="ctr"/>
            <a:lstStyle/>
            <a:p>
              <a:endParaRPr lang="en-US"/>
            </a:p>
          </p:txBody>
        </p:sp>
        <p:sp>
          <p:nvSpPr>
            <p:cNvPr id="36" name="Freeform: Shape 35">
              <a:extLst>
                <a:ext uri="{FF2B5EF4-FFF2-40B4-BE49-F238E27FC236}">
                  <a16:creationId xmlns:a16="http://schemas.microsoft.com/office/drawing/2014/main" id="{F20FF943-12B4-3E1B-A78D-FDD67793EDE0}"/>
                </a:ext>
              </a:extLst>
            </p:cNvPr>
            <p:cNvSpPr/>
            <p:nvPr/>
          </p:nvSpPr>
          <p:spPr>
            <a:xfrm>
              <a:off x="5940674" y="4294365"/>
              <a:ext cx="14934" cy="14799"/>
            </a:xfrm>
            <a:custGeom>
              <a:avLst/>
              <a:gdLst>
                <a:gd name="connsiteX0" fmla="*/ 0 w 14934"/>
                <a:gd name="connsiteY0" fmla="*/ 0 h 14799"/>
                <a:gd name="connsiteX1" fmla="*/ 14935 w 14934"/>
                <a:gd name="connsiteY1" fmla="*/ 14800 h 14799"/>
              </a:gdLst>
              <a:ahLst/>
              <a:cxnLst>
                <a:cxn ang="0">
                  <a:pos x="connsiteX0" y="connsiteY0"/>
                </a:cxn>
                <a:cxn ang="0">
                  <a:pos x="connsiteX1" y="connsiteY1"/>
                </a:cxn>
              </a:cxnLst>
              <a:rect l="l" t="t" r="r" b="b"/>
              <a:pathLst>
                <a:path w="14934" h="14799">
                  <a:moveTo>
                    <a:pt x="0" y="0"/>
                  </a:moveTo>
                  <a:lnTo>
                    <a:pt x="14935" y="14800"/>
                  </a:lnTo>
                </a:path>
              </a:pathLst>
            </a:custGeom>
            <a:grpFill/>
            <a:ln w="6547" cap="rnd">
              <a:solidFill>
                <a:srgbClr val="1E3063"/>
              </a:solidFill>
              <a:prstDash val="solid"/>
              <a:round/>
            </a:ln>
          </p:spPr>
          <p:txBody>
            <a:bodyPr rtlCol="0" anchor="ctr"/>
            <a:lstStyle/>
            <a:p>
              <a:endParaRPr lang="en-US"/>
            </a:p>
          </p:txBody>
        </p:sp>
        <p:sp>
          <p:nvSpPr>
            <p:cNvPr id="37" name="Freeform: Shape 36">
              <a:extLst>
                <a:ext uri="{FF2B5EF4-FFF2-40B4-BE49-F238E27FC236}">
                  <a16:creationId xmlns:a16="http://schemas.microsoft.com/office/drawing/2014/main" id="{1FB4E9B0-EE42-EE2F-C35C-3035E7097CE8}"/>
                </a:ext>
              </a:extLst>
            </p:cNvPr>
            <p:cNvSpPr/>
            <p:nvPr/>
          </p:nvSpPr>
          <p:spPr>
            <a:xfrm>
              <a:off x="5888364" y="4214257"/>
              <a:ext cx="2705" cy="87104"/>
            </a:xfrm>
            <a:custGeom>
              <a:avLst/>
              <a:gdLst>
                <a:gd name="connsiteX0" fmla="*/ 0 w 2705"/>
                <a:gd name="connsiteY0" fmla="*/ 87105 h 87104"/>
                <a:gd name="connsiteX1" fmla="*/ 2706 w 2705"/>
                <a:gd name="connsiteY1" fmla="*/ 0 h 87104"/>
              </a:gdLst>
              <a:ahLst/>
              <a:cxnLst>
                <a:cxn ang="0">
                  <a:pos x="connsiteX0" y="connsiteY0"/>
                </a:cxn>
                <a:cxn ang="0">
                  <a:pos x="connsiteX1" y="connsiteY1"/>
                </a:cxn>
              </a:cxnLst>
              <a:rect l="l" t="t" r="r" b="b"/>
              <a:pathLst>
                <a:path w="2705" h="87104">
                  <a:moveTo>
                    <a:pt x="0" y="87105"/>
                  </a:moveTo>
                  <a:lnTo>
                    <a:pt x="2706" y="0"/>
                  </a:lnTo>
                </a:path>
              </a:pathLst>
            </a:custGeom>
            <a:grpFill/>
            <a:ln w="6547" cap="rnd">
              <a:solidFill>
                <a:srgbClr val="1E3063"/>
              </a:solidFill>
              <a:prstDash val="solid"/>
              <a:round/>
            </a:ln>
          </p:spPr>
          <p:txBody>
            <a:bodyPr rtlCol="0" anchor="ctr"/>
            <a:lstStyle/>
            <a:p>
              <a:endParaRPr lang="en-US"/>
            </a:p>
          </p:txBody>
        </p:sp>
      </p:grpSp>
      <p:sp>
        <p:nvSpPr>
          <p:cNvPr id="22" name="Shape 10">
            <a:extLst>
              <a:ext uri="{FF2B5EF4-FFF2-40B4-BE49-F238E27FC236}">
                <a16:creationId xmlns:a16="http://schemas.microsoft.com/office/drawing/2014/main" id="{B22069D3-4B65-B033-A651-B6DF1BE812B2}"/>
              </a:ext>
            </a:extLst>
          </p:cNvPr>
          <p:cNvSpPr/>
          <p:nvPr/>
        </p:nvSpPr>
        <p:spPr>
          <a:xfrm>
            <a:off x="641826" y="5873548"/>
            <a:ext cx="5351859" cy="19050"/>
          </a:xfrm>
          <a:prstGeom prst="rect">
            <a:avLst/>
          </a:prstGeom>
          <a:solidFill>
            <a:srgbClr val="84C1FA"/>
          </a:solidFill>
          <a:ln/>
        </p:spPr>
        <p:txBody>
          <a:bodyPr>
            <a:spAutoFit/>
          </a:bodyPr>
          <a:lstStyle/>
          <a:p>
            <a:endParaRPr lang="en-US"/>
          </a:p>
        </p:txBody>
      </p:sp>
      <p:sp>
        <p:nvSpPr>
          <p:cNvPr id="24" name="Text 11">
            <a:extLst>
              <a:ext uri="{FF2B5EF4-FFF2-40B4-BE49-F238E27FC236}">
                <a16:creationId xmlns:a16="http://schemas.microsoft.com/office/drawing/2014/main" id="{308131E7-C5DC-C098-D744-1B9452EFA813}"/>
              </a:ext>
            </a:extLst>
          </p:cNvPr>
          <p:cNvSpPr/>
          <p:nvPr/>
        </p:nvSpPr>
        <p:spPr>
          <a:xfrm>
            <a:off x="3215680" y="5994297"/>
            <a:ext cx="2778005" cy="243015"/>
          </a:xfrm>
          <a:prstGeom prst="rect">
            <a:avLst/>
          </a:prstGeom>
          <a:noFill/>
          <a:ln/>
        </p:spPr>
        <p:txBody>
          <a:bodyPr wrap="none" lIns="0" tIns="0" rIns="0" bIns="0" rtlCol="0" anchor="t">
            <a:spAutoFit/>
          </a:bodyPr>
          <a:lstStyle/>
          <a:p>
            <a:pPr algn="r" rtl="1">
              <a:lnSpc>
                <a:spcPts val="2000"/>
              </a:lnSpc>
            </a:pPr>
            <a:r>
              <a:rPr lang="en-US" sz="1600" dirty="0">
                <a:solidFill>
                  <a:srgbClr val="1E3063"/>
                </a:solidFill>
                <a:latin typeface="Alexandria" pitchFamily="2" charset="-78"/>
                <a:ea typeface="Instrument Sans Semi Bold" pitchFamily="34" charset="-122"/>
                <a:cs typeface="Alexandria" pitchFamily="2" charset="-78"/>
              </a:rPr>
              <a:t>متابعة تنفيذ الخطط التعليمية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16574586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lexandria" pitchFamily="2" charset="-78"/>
              <a:cs typeface="Alexandria" pitchFamily="2" charset="-78"/>
            </a:endParaRPr>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8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B9923E55-26A5-EF67-B777-050B3AEF757C}"/>
              </a:ext>
            </a:extLst>
          </p:cNvPr>
          <p:cNvSpPr/>
          <p:nvPr/>
        </p:nvSpPr>
        <p:spPr>
          <a:xfrm>
            <a:off x="6408852" y="1559071"/>
            <a:ext cx="5128007"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المساءلة وسيلة </a:t>
            </a:r>
            <a:r>
              <a:rPr lang="en-US" sz="2800" b="1" dirty="0" err="1">
                <a:solidFill>
                  <a:srgbClr val="00B0F0"/>
                </a:solidFill>
                <a:latin typeface="Alexandria" pitchFamily="2" charset="-78"/>
                <a:ea typeface="Instrument Sans Semi Bold" pitchFamily="34" charset="-122"/>
                <a:cs typeface="Alexandria" pitchFamily="2" charset="-78"/>
              </a:rPr>
              <a:t>وليست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غاية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117FDA2C-5836-E15C-8550-473C06E234ED}"/>
              </a:ext>
            </a:extLst>
          </p:cNvPr>
          <p:cNvGrpSpPr/>
          <p:nvPr/>
        </p:nvGrpSpPr>
        <p:grpSpPr>
          <a:xfrm>
            <a:off x="5951984" y="2603976"/>
            <a:ext cx="5470922" cy="1878906"/>
            <a:chOff x="542429" y="2871887"/>
            <a:chExt cx="5470922" cy="1878906"/>
          </a:xfrm>
        </p:grpSpPr>
        <p:sp>
          <p:nvSpPr>
            <p:cNvPr id="7" name="Shape 1">
              <a:extLst>
                <a:ext uri="{FF2B5EF4-FFF2-40B4-BE49-F238E27FC236}">
                  <a16:creationId xmlns:a16="http://schemas.microsoft.com/office/drawing/2014/main" id="{3519C302-DFCA-FC6B-2086-22DB89FE063F}"/>
                </a:ext>
              </a:extLst>
            </p:cNvPr>
            <p:cNvSpPr/>
            <p:nvPr/>
          </p:nvSpPr>
          <p:spPr>
            <a:xfrm>
              <a:off x="542429" y="2871887"/>
              <a:ext cx="5470922" cy="1878906"/>
            </a:xfrm>
            <a:prstGeom prst="roundRect">
              <a:avLst>
                <a:gd name="adj" fmla="val 12676"/>
              </a:avLst>
            </a:prstGeom>
            <a:solidFill>
              <a:schemeClr val="accent1">
                <a:lumMod val="40000"/>
                <a:lumOff val="60000"/>
              </a:schemeClr>
            </a:solidFill>
            <a:ln/>
          </p:spPr>
          <p:txBody>
            <a:bodyPr/>
            <a:lstStyle/>
            <a:p>
              <a:endParaRPr lang="en-US" dirty="0"/>
            </a:p>
          </p:txBody>
        </p:sp>
        <p:sp>
          <p:nvSpPr>
            <p:cNvPr id="8" name="Text 2">
              <a:extLst>
                <a:ext uri="{FF2B5EF4-FFF2-40B4-BE49-F238E27FC236}">
                  <a16:creationId xmlns:a16="http://schemas.microsoft.com/office/drawing/2014/main" id="{889F0D77-82A4-AB79-2571-1D1F44E6A2A0}"/>
                </a:ext>
              </a:extLst>
            </p:cNvPr>
            <p:cNvSpPr/>
            <p:nvPr/>
          </p:nvSpPr>
          <p:spPr>
            <a:xfrm>
              <a:off x="3780632" y="3037185"/>
              <a:ext cx="2067421" cy="258465"/>
            </a:xfrm>
            <a:prstGeom prst="rect">
              <a:avLst/>
            </a:prstGeom>
            <a:noFill/>
            <a:ln/>
          </p:spPr>
          <p:txBody>
            <a:bodyPr wrap="none" lIns="0" tIns="0" rIns="0" bIns="0" rtlCol="0" anchor="t"/>
            <a:lstStyle/>
            <a:p>
              <a:pPr algn="r" rtl="1">
                <a:lnSpc>
                  <a:spcPts val="2000"/>
                </a:lnSpc>
              </a:pPr>
              <a:r>
                <a:rPr lang="en-US" sz="1800" dirty="0">
                  <a:solidFill>
                    <a:schemeClr val="accent2">
                      <a:lumMod val="75000"/>
                    </a:schemeClr>
                  </a:solidFill>
                  <a:latin typeface="Alexandria" pitchFamily="2" charset="-78"/>
                  <a:ea typeface="Instrument Sans Semi Bold" pitchFamily="34" charset="-122"/>
                  <a:cs typeface="Alexandria" pitchFamily="2" charset="-78"/>
                </a:rPr>
                <a:t>المفهوم </a:t>
              </a:r>
              <a:r>
                <a:rPr lang="en-US" sz="1800" dirty="0" err="1">
                  <a:solidFill>
                    <a:schemeClr val="accent2">
                      <a:lumMod val="75000"/>
                    </a:schemeClr>
                  </a:solidFill>
                  <a:latin typeface="Alexandria" pitchFamily="2" charset="-78"/>
                  <a:ea typeface="Instrument Sans Semi Bold" pitchFamily="34" charset="-122"/>
                  <a:cs typeface="Alexandria" pitchFamily="2" charset="-78"/>
                </a:rPr>
                <a:t>الصحيح</a:t>
              </a:r>
              <a:r>
                <a:rPr lang="en-US" sz="1800" dirty="0">
                  <a:solidFill>
                    <a:schemeClr val="accent2">
                      <a:lumMod val="75000"/>
                    </a:schemeClr>
                  </a:solidFill>
                  <a:latin typeface="Alexandria" pitchFamily="2" charset="-78"/>
                  <a:ea typeface="Instrument Sans Semi Bold" pitchFamily="34" charset="-122"/>
                  <a:cs typeface="Alexandria" pitchFamily="2" charset="-78"/>
                </a:rPr>
                <a:t> </a:t>
              </a:r>
              <a:r>
                <a:rPr lang="en-US" sz="1800" dirty="0" err="1">
                  <a:solidFill>
                    <a:schemeClr val="accent2">
                      <a:lumMod val="75000"/>
                    </a:schemeClr>
                  </a:solidFill>
                  <a:latin typeface="Alexandria" pitchFamily="2" charset="-78"/>
                  <a:ea typeface="Instrument Sans Semi Bold" pitchFamily="34" charset="-122"/>
                  <a:cs typeface="Alexandria" pitchFamily="2" charset="-78"/>
                </a:rPr>
                <a:t>للمساءلة</a:t>
              </a:r>
              <a:r>
                <a:rPr lang="ar-SA" sz="1800" dirty="0">
                  <a:solidFill>
                    <a:schemeClr val="accent2">
                      <a:lumMod val="75000"/>
                    </a:schemeClr>
                  </a:solidFill>
                  <a:latin typeface="Alexandria" pitchFamily="2" charset="-78"/>
                  <a:ea typeface="Instrument Sans Semi Bold" pitchFamily="34" charset="-122"/>
                  <a:cs typeface="Alexandria" pitchFamily="2" charset="-78"/>
                </a:rPr>
                <a:t>:</a:t>
              </a:r>
              <a:endParaRPr lang="en-US" sz="1800"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C6C5B844-7936-667B-90DE-C40DDB159646}"/>
                </a:ext>
              </a:extLst>
            </p:cNvPr>
            <p:cNvSpPr/>
            <p:nvPr/>
          </p:nvSpPr>
          <p:spPr>
            <a:xfrm>
              <a:off x="707728" y="3399303"/>
              <a:ext cx="5140325" cy="1256241"/>
            </a:xfrm>
            <a:prstGeom prst="rect">
              <a:avLst/>
            </a:prstGeom>
            <a:noFill/>
            <a:ln/>
          </p:spPr>
          <p:txBody>
            <a:bodyPr wrap="square" lIns="0" tIns="0" rIns="0" bIns="0" rtlCol="0" anchor="t">
              <a:spAutoFit/>
            </a:bodyPr>
            <a:lstStyle/>
            <a:p>
              <a:pPr algn="ctr" rtl="1">
                <a:lnSpc>
                  <a:spcPct val="150000"/>
                </a:lnSpc>
              </a:pPr>
              <a:r>
                <a:rPr lang="en-US" dirty="0">
                  <a:solidFill>
                    <a:schemeClr val="tx1"/>
                  </a:solidFill>
                  <a:latin typeface="Alexandria" pitchFamily="2" charset="-78"/>
                  <a:ea typeface="Instrument Sans Medium" pitchFamily="34" charset="-122"/>
                  <a:cs typeface="Alexandria" pitchFamily="2" charset="-78"/>
                </a:rPr>
                <a:t>المساءلة في التعليم لا تُعد هدفًا بحد ذاتها، بل هي أداة تُستخدم لتوجيه الأداء وتحسين جودة العملية التعليمية، من خلال الاستفادة من نتائج التقييم في تطوير الممارسات التربوية وتحقيق أهداف التعلم.</a:t>
              </a:r>
              <a:endParaRPr lang="en-US" dirty="0">
                <a:solidFill>
                  <a:schemeClr val="tx1"/>
                </a:solidFill>
                <a:latin typeface="Alexandria" pitchFamily="2" charset="-78"/>
                <a:cs typeface="Alexandria" pitchFamily="2" charset="-78"/>
              </a:endParaRPr>
            </a:p>
          </p:txBody>
        </p:sp>
      </p:grpSp>
      <p:sp>
        <p:nvSpPr>
          <p:cNvPr id="10" name="Text 4">
            <a:extLst>
              <a:ext uri="{FF2B5EF4-FFF2-40B4-BE49-F238E27FC236}">
                <a16:creationId xmlns:a16="http://schemas.microsoft.com/office/drawing/2014/main" id="{32EC20B6-47D2-6426-818F-FA09B11C7331}"/>
              </a:ext>
            </a:extLst>
          </p:cNvPr>
          <p:cNvSpPr/>
          <p:nvPr/>
        </p:nvSpPr>
        <p:spPr>
          <a:xfrm>
            <a:off x="3166930" y="4267858"/>
            <a:ext cx="2067421" cy="258465"/>
          </a:xfrm>
          <a:prstGeom prst="rect">
            <a:avLst/>
          </a:prstGeom>
          <a:noFill/>
          <a:ln/>
        </p:spPr>
        <p:txBody>
          <a:bodyPr wrap="none" lIns="0" tIns="0" rIns="0" bIns="0" rtlCol="0" anchor="t"/>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المبادئ الأساسية</a:t>
            </a:r>
            <a:endParaRPr lang="en-US" sz="1800"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D656A809-73D6-DABA-2DD0-BF83B9CDEFC2}"/>
              </a:ext>
            </a:extLst>
          </p:cNvPr>
          <p:cNvSpPr/>
          <p:nvPr/>
        </p:nvSpPr>
        <p:spPr>
          <a:xfrm>
            <a:off x="306781" y="4869160"/>
            <a:ext cx="5232797" cy="1435649"/>
          </a:xfrm>
          <a:prstGeom prst="rect">
            <a:avLst/>
          </a:prstGeom>
          <a:noFill/>
          <a:ln/>
        </p:spPr>
        <p:txBody>
          <a:bodyPr wrap="square" lIns="0" tIns="0" rIns="0" bIns="0" rtlCol="0" anchor="t">
            <a:spAutoFit/>
          </a:bodyPr>
          <a:lstStyle/>
          <a:p>
            <a:pPr marL="285750" indent="-285750" algn="r" rtl="1">
              <a:lnSpc>
                <a:spcPct val="150000"/>
              </a:lnSpc>
              <a:buClr>
                <a:schemeClr val="accent2">
                  <a:lumMod val="75000"/>
                </a:schemeClr>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وسيلة لتحسين الأداء التعليمي وتطويره</a:t>
            </a:r>
            <a:endParaRPr lang="en-US" sz="1600" dirty="0">
              <a:latin typeface="Alexandria" pitchFamily="2" charset="-78"/>
              <a:cs typeface="Alexandria" pitchFamily="2" charset="-78"/>
            </a:endParaRPr>
          </a:p>
          <a:p>
            <a:pPr marL="285750" indent="-285750" algn="r" rtl="1">
              <a:lnSpc>
                <a:spcPct val="150000"/>
              </a:lnSpc>
              <a:buClr>
                <a:schemeClr val="accent2">
                  <a:lumMod val="75000"/>
                </a:schemeClr>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ليست غاية في حد ذاتها أو مجرد إجراء رقابي</a:t>
            </a:r>
            <a:endParaRPr lang="en-US" sz="1600" dirty="0">
              <a:latin typeface="Alexandria" pitchFamily="2" charset="-78"/>
              <a:cs typeface="Alexandria" pitchFamily="2" charset="-78"/>
            </a:endParaRPr>
          </a:p>
          <a:p>
            <a:pPr marL="285750" indent="-285750" algn="r" rtl="1">
              <a:lnSpc>
                <a:spcPct val="150000"/>
              </a:lnSpc>
              <a:buClr>
                <a:schemeClr val="accent2">
                  <a:lumMod val="75000"/>
                </a:schemeClr>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تهدف إلى دعم التحسين المستمر وليس العقاب</a:t>
            </a:r>
            <a:endParaRPr lang="en-US" sz="1600" dirty="0">
              <a:latin typeface="Alexandria" pitchFamily="2" charset="-78"/>
              <a:cs typeface="Alexandria" pitchFamily="2" charset="-78"/>
            </a:endParaRPr>
          </a:p>
          <a:p>
            <a:pPr marL="285750" indent="-285750" algn="r" rtl="1">
              <a:lnSpc>
                <a:spcPct val="150000"/>
              </a:lnSpc>
              <a:buClr>
                <a:schemeClr val="accent2">
                  <a:lumMod val="75000"/>
                </a:schemeClr>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تساعد في توجيه الجهود نحو تحقيق الجودة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96805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87F82B3-B574-5623-373E-D19BFA8E5751}"/>
              </a:ext>
            </a:extLst>
          </p:cNvPr>
          <p:cNvSpPr/>
          <p:nvPr/>
        </p:nvSpPr>
        <p:spPr>
          <a:xfrm>
            <a:off x="6909053" y="1382712"/>
            <a:ext cx="4621457" cy="491545"/>
          </a:xfrm>
          <a:prstGeom prst="rect">
            <a:avLst/>
          </a:prstGeom>
          <a:noFill/>
          <a:ln/>
        </p:spPr>
        <p:txBody>
          <a:bodyPr wrap="none" lIns="0" tIns="0" rIns="0" bIns="0" rtlCol="0" anchor="t">
            <a:spAutoFit/>
          </a:bodyPr>
          <a:lstStyle/>
          <a:p>
            <a:pPr algn="r" rtl="1">
              <a:lnSpc>
                <a:spcPct val="150000"/>
              </a:lnSpc>
            </a:pPr>
            <a:r>
              <a:rPr lang="en-US" sz="2400" b="1" dirty="0">
                <a:solidFill>
                  <a:srgbClr val="00B0F0"/>
                </a:solidFill>
                <a:latin typeface="Alexandria" pitchFamily="2" charset="-78"/>
                <a:ea typeface="Instrument Sans Semi Bold" pitchFamily="34" charset="-122"/>
                <a:cs typeface="Alexandria" pitchFamily="2" charset="-78"/>
              </a:rPr>
              <a:t>ما المقصود بالمساءلة الذكية؟</a:t>
            </a:r>
            <a:endParaRPr lang="en-US"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094269D4-091F-3C9D-2EB2-329E7950BDEB}"/>
              </a:ext>
            </a:extLst>
          </p:cNvPr>
          <p:cNvSpPr/>
          <p:nvPr/>
        </p:nvSpPr>
        <p:spPr>
          <a:xfrm>
            <a:off x="9289321" y="2080831"/>
            <a:ext cx="2075889"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Medium" pitchFamily="34" charset="-122"/>
                <a:cs typeface="Alexandria" pitchFamily="2" charset="-78"/>
              </a:rPr>
              <a:t>المساءلة الذكية هي:</a:t>
            </a:r>
            <a:endParaRPr lang="en-US" sz="1600" b="1" dirty="0">
              <a:solidFill>
                <a:schemeClr val="accent2">
                  <a:lumMod val="75000"/>
                </a:schemeClr>
              </a:solidFill>
              <a:latin typeface="Alexandria" pitchFamily="2" charset="-78"/>
              <a:cs typeface="Alexandria" pitchFamily="2" charset="-78"/>
            </a:endParaRPr>
          </a:p>
        </p:txBody>
      </p:sp>
      <p:sp>
        <p:nvSpPr>
          <p:cNvPr id="8" name="Shape 2">
            <a:extLst>
              <a:ext uri="{FF2B5EF4-FFF2-40B4-BE49-F238E27FC236}">
                <a16:creationId xmlns:a16="http://schemas.microsoft.com/office/drawing/2014/main" id="{5A9A9D39-CF02-3142-30C6-6394255DE1F6}"/>
              </a:ext>
            </a:extLst>
          </p:cNvPr>
          <p:cNvSpPr/>
          <p:nvPr/>
        </p:nvSpPr>
        <p:spPr>
          <a:xfrm>
            <a:off x="641689" y="2672631"/>
            <a:ext cx="10869018" cy="1905794"/>
          </a:xfrm>
          <a:prstGeom prst="roundRect">
            <a:avLst>
              <a:gd name="adj" fmla="val 7811"/>
            </a:avLst>
          </a:prstGeom>
          <a:solidFill>
            <a:srgbClr val="CEE6FD"/>
          </a:solidFill>
          <a:ln/>
        </p:spPr>
        <p:txBody>
          <a:bodyPr>
            <a:spAutoFit/>
          </a:bodyPr>
          <a:lstStyle/>
          <a:p>
            <a:endParaRPr lang="en-US"/>
          </a:p>
        </p:txBody>
      </p:sp>
      <p:sp>
        <p:nvSpPr>
          <p:cNvPr id="9" name="Shape 3">
            <a:extLst>
              <a:ext uri="{FF2B5EF4-FFF2-40B4-BE49-F238E27FC236}">
                <a16:creationId xmlns:a16="http://schemas.microsoft.com/office/drawing/2014/main" id="{2E35010D-FCA2-EC8C-7689-284E0793585D}"/>
              </a:ext>
            </a:extLst>
          </p:cNvPr>
          <p:cNvSpPr/>
          <p:nvPr/>
        </p:nvSpPr>
        <p:spPr>
          <a:xfrm>
            <a:off x="6096000" y="2680792"/>
            <a:ext cx="5434508" cy="952897"/>
          </a:xfrm>
          <a:prstGeom prst="roundRect">
            <a:avLst>
              <a:gd name="adj" fmla="val 15621"/>
            </a:avLst>
          </a:prstGeom>
          <a:solidFill>
            <a:srgbClr val="CEE6FD"/>
          </a:solidFill>
          <a:ln/>
        </p:spPr>
        <p:txBody>
          <a:bodyPr>
            <a:spAutoFit/>
          </a:bodyPr>
          <a:lstStyle/>
          <a:p>
            <a:endParaRPr lang="en-US"/>
          </a:p>
        </p:txBody>
      </p:sp>
      <p:sp>
        <p:nvSpPr>
          <p:cNvPr id="10" name="Text 4">
            <a:extLst>
              <a:ext uri="{FF2B5EF4-FFF2-40B4-BE49-F238E27FC236}">
                <a16:creationId xmlns:a16="http://schemas.microsoft.com/office/drawing/2014/main" id="{641ADD7A-31B2-DE45-E322-94E5E2A8D350}"/>
              </a:ext>
            </a:extLst>
          </p:cNvPr>
          <p:cNvSpPr/>
          <p:nvPr/>
        </p:nvSpPr>
        <p:spPr>
          <a:xfrm>
            <a:off x="10005865" y="2846090"/>
            <a:ext cx="1359346"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نظام متطور</a:t>
            </a:r>
            <a:endParaRPr lang="en-US" sz="1800"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565D2AD3-8033-A940-C57B-6EFEB026D647}"/>
              </a:ext>
            </a:extLst>
          </p:cNvPr>
          <p:cNvSpPr/>
          <p:nvPr/>
        </p:nvSpPr>
        <p:spPr>
          <a:xfrm>
            <a:off x="9645187" y="3203773"/>
            <a:ext cx="1720023" cy="327654"/>
          </a:xfrm>
          <a:prstGeom prst="rect">
            <a:avLst/>
          </a:prstGeom>
          <a:noFill/>
          <a:ln/>
        </p:spPr>
        <p:txBody>
          <a:bodyPr wrap="none" lIns="0" tIns="0" rIns="0" bIns="0" rtlCol="0" anchor="t">
            <a:spAutoFit/>
          </a:bodyPr>
          <a:lstStyle/>
          <a:p>
            <a:pPr algn="r" rtl="1">
              <a:lnSpc>
                <a:spcPct val="150000"/>
              </a:lnSpc>
            </a:pPr>
            <a:r>
              <a:rPr lang="en-US" sz="1600" dirty="0">
                <a:solidFill>
                  <a:srgbClr val="1E3063"/>
                </a:solidFill>
                <a:latin typeface="Alexandria" pitchFamily="2" charset="-78"/>
                <a:ea typeface="Instrument Sans Medium" pitchFamily="34" charset="-122"/>
                <a:cs typeface="Alexandria" pitchFamily="2" charset="-78"/>
              </a:rPr>
              <a:t>يعتمد على البيانات</a:t>
            </a:r>
            <a:endParaRPr lang="en-US" sz="1600"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8AA603DA-8F35-685B-8281-10C4E07028E0}"/>
              </a:ext>
            </a:extLst>
          </p:cNvPr>
          <p:cNvSpPr/>
          <p:nvPr/>
        </p:nvSpPr>
        <p:spPr>
          <a:xfrm>
            <a:off x="661492" y="2680792"/>
            <a:ext cx="5434508" cy="952897"/>
          </a:xfrm>
          <a:prstGeom prst="rect">
            <a:avLst/>
          </a:prstGeom>
          <a:solidFill>
            <a:srgbClr val="CEE6FD"/>
          </a:solidFill>
          <a:ln/>
        </p:spPr>
        <p:txBody>
          <a:bodyPr>
            <a:spAutoFit/>
          </a:bodyPr>
          <a:lstStyle/>
          <a:p>
            <a:endParaRPr lang="en-US"/>
          </a:p>
        </p:txBody>
      </p:sp>
      <p:sp>
        <p:nvSpPr>
          <p:cNvPr id="13" name="Shape 7">
            <a:extLst>
              <a:ext uri="{FF2B5EF4-FFF2-40B4-BE49-F238E27FC236}">
                <a16:creationId xmlns:a16="http://schemas.microsoft.com/office/drawing/2014/main" id="{3B2182C3-250E-5C7F-F649-891632847D40}"/>
              </a:ext>
            </a:extLst>
          </p:cNvPr>
          <p:cNvSpPr/>
          <p:nvPr/>
        </p:nvSpPr>
        <p:spPr>
          <a:xfrm>
            <a:off x="661492" y="2680792"/>
            <a:ext cx="19050" cy="952897"/>
          </a:xfrm>
          <a:prstGeom prst="roundRect">
            <a:avLst>
              <a:gd name="adj" fmla="val 781396"/>
            </a:avLst>
          </a:prstGeom>
          <a:solidFill>
            <a:srgbClr val="B4CCE3"/>
          </a:solidFill>
          <a:ln/>
        </p:spPr>
        <p:txBody>
          <a:bodyPr>
            <a:spAutoFit/>
          </a:bodyPr>
          <a:lstStyle/>
          <a:p>
            <a:endParaRPr lang="en-US"/>
          </a:p>
        </p:txBody>
      </p:sp>
      <p:sp>
        <p:nvSpPr>
          <p:cNvPr id="14" name="Text 8">
            <a:extLst>
              <a:ext uri="{FF2B5EF4-FFF2-40B4-BE49-F238E27FC236}">
                <a16:creationId xmlns:a16="http://schemas.microsoft.com/office/drawing/2014/main" id="{1EFAF055-192E-283A-2242-FE0EB3C70381}"/>
              </a:ext>
            </a:extLst>
          </p:cNvPr>
          <p:cNvSpPr/>
          <p:nvPr/>
        </p:nvSpPr>
        <p:spPr>
          <a:xfrm>
            <a:off x="4465556" y="2846090"/>
            <a:ext cx="1465146"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تحسين الأداء</a:t>
            </a:r>
            <a:endParaRPr lang="en-US" sz="1800"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623A11E6-5C03-D437-152E-00F3C0869169}"/>
              </a:ext>
            </a:extLst>
          </p:cNvPr>
          <p:cNvSpPr/>
          <p:nvPr/>
        </p:nvSpPr>
        <p:spPr>
          <a:xfrm>
            <a:off x="2918659" y="3203773"/>
            <a:ext cx="3012043" cy="327654"/>
          </a:xfrm>
          <a:prstGeom prst="rect">
            <a:avLst/>
          </a:prstGeom>
          <a:noFill/>
          <a:ln/>
        </p:spPr>
        <p:txBody>
          <a:bodyPr wrap="none" lIns="0" tIns="0" rIns="0" bIns="0" rtlCol="0" anchor="t">
            <a:spAutoFit/>
          </a:bodyPr>
          <a:lstStyle/>
          <a:p>
            <a:pPr algn="r" rtl="1">
              <a:lnSpc>
                <a:spcPct val="150000"/>
              </a:lnSpc>
            </a:pPr>
            <a:r>
              <a:rPr lang="en-US" sz="1600" dirty="0">
                <a:solidFill>
                  <a:srgbClr val="1E3063"/>
                </a:solidFill>
                <a:latin typeface="Alexandria" pitchFamily="2" charset="-78"/>
                <a:ea typeface="Instrument Sans Medium" pitchFamily="34" charset="-122"/>
                <a:cs typeface="Alexandria" pitchFamily="2" charset="-78"/>
              </a:rPr>
              <a:t>يركز على تحسين الأداء لا معاقبته</a:t>
            </a:r>
            <a:endParaRPr lang="en-US" sz="1600"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69C5FF8B-FDA5-D26E-8796-7D81EAF3786A}"/>
              </a:ext>
            </a:extLst>
          </p:cNvPr>
          <p:cNvSpPr/>
          <p:nvPr/>
        </p:nvSpPr>
        <p:spPr>
          <a:xfrm>
            <a:off x="6115802" y="3633688"/>
            <a:ext cx="5434508" cy="952897"/>
          </a:xfrm>
          <a:prstGeom prst="rect">
            <a:avLst/>
          </a:prstGeom>
          <a:solidFill>
            <a:srgbClr val="CEE6FD"/>
          </a:solidFill>
          <a:ln/>
        </p:spPr>
        <p:txBody>
          <a:bodyPr>
            <a:spAutoFit/>
          </a:bodyPr>
          <a:lstStyle/>
          <a:p>
            <a:endParaRPr lang="en-US"/>
          </a:p>
        </p:txBody>
      </p:sp>
      <p:sp>
        <p:nvSpPr>
          <p:cNvPr id="17" name="Shape 11">
            <a:extLst>
              <a:ext uri="{FF2B5EF4-FFF2-40B4-BE49-F238E27FC236}">
                <a16:creationId xmlns:a16="http://schemas.microsoft.com/office/drawing/2014/main" id="{2884516F-1DF4-3508-99E6-FF757F5EBB9E}"/>
              </a:ext>
            </a:extLst>
          </p:cNvPr>
          <p:cNvSpPr/>
          <p:nvPr/>
        </p:nvSpPr>
        <p:spPr>
          <a:xfrm>
            <a:off x="6096000" y="3633688"/>
            <a:ext cx="5434508" cy="19050"/>
          </a:xfrm>
          <a:prstGeom prst="roundRect">
            <a:avLst>
              <a:gd name="adj" fmla="val 781396"/>
            </a:avLst>
          </a:prstGeom>
          <a:solidFill>
            <a:srgbClr val="B4CCE3"/>
          </a:solidFill>
          <a:ln/>
        </p:spPr>
        <p:txBody>
          <a:bodyPr>
            <a:spAutoFit/>
          </a:bodyPr>
          <a:lstStyle/>
          <a:p>
            <a:endParaRPr lang="en-US"/>
          </a:p>
        </p:txBody>
      </p:sp>
      <p:sp>
        <p:nvSpPr>
          <p:cNvPr id="19" name="Text 12">
            <a:extLst>
              <a:ext uri="{FF2B5EF4-FFF2-40B4-BE49-F238E27FC236}">
                <a16:creationId xmlns:a16="http://schemas.microsoft.com/office/drawing/2014/main" id="{46D90AF5-F2A0-7F80-EC49-EECF242D003B}"/>
              </a:ext>
            </a:extLst>
          </p:cNvPr>
          <p:cNvSpPr/>
          <p:nvPr/>
        </p:nvSpPr>
        <p:spPr>
          <a:xfrm>
            <a:off x="9640379" y="3798987"/>
            <a:ext cx="1724832"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مؤشرات دقيقة</a:t>
            </a:r>
            <a:endParaRPr lang="en-US" sz="1800" b="1"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9F84B2BF-0D1D-31E3-A584-61DE3EF1E66A}"/>
              </a:ext>
            </a:extLst>
          </p:cNvPr>
          <p:cNvSpPr/>
          <p:nvPr/>
        </p:nvSpPr>
        <p:spPr>
          <a:xfrm>
            <a:off x="8111113" y="4156670"/>
            <a:ext cx="3254097" cy="327654"/>
          </a:xfrm>
          <a:prstGeom prst="rect">
            <a:avLst/>
          </a:prstGeom>
          <a:noFill/>
          <a:ln/>
        </p:spPr>
        <p:txBody>
          <a:bodyPr wrap="none" lIns="0" tIns="0" rIns="0" bIns="0" rtlCol="0" anchor="t">
            <a:spAutoFit/>
          </a:bodyPr>
          <a:lstStyle/>
          <a:p>
            <a:pPr algn="r" rtl="1">
              <a:lnSpc>
                <a:spcPct val="150000"/>
              </a:lnSpc>
            </a:pPr>
            <a:r>
              <a:rPr lang="en-US" sz="1600" dirty="0">
                <a:solidFill>
                  <a:srgbClr val="1E3063"/>
                </a:solidFill>
                <a:latin typeface="Alexandria" pitchFamily="2" charset="-78"/>
                <a:ea typeface="Instrument Sans Medium" pitchFamily="34" charset="-122"/>
                <a:cs typeface="Alexandria" pitchFamily="2" charset="-78"/>
              </a:rPr>
              <a:t>يستخدم مؤشرات دقيقة لاتخاذ القرار</a:t>
            </a:r>
            <a:endParaRPr lang="en-US" sz="1600" dirty="0">
              <a:latin typeface="Alexandria" pitchFamily="2" charset="-78"/>
              <a:cs typeface="Alexandria" pitchFamily="2" charset="-78"/>
            </a:endParaRPr>
          </a:p>
        </p:txBody>
      </p:sp>
      <p:sp>
        <p:nvSpPr>
          <p:cNvPr id="22" name="Shape 15">
            <a:extLst>
              <a:ext uri="{FF2B5EF4-FFF2-40B4-BE49-F238E27FC236}">
                <a16:creationId xmlns:a16="http://schemas.microsoft.com/office/drawing/2014/main" id="{2F683E43-1746-6FA8-95F3-C5A553CD9EE6}"/>
              </a:ext>
            </a:extLst>
          </p:cNvPr>
          <p:cNvSpPr/>
          <p:nvPr/>
        </p:nvSpPr>
        <p:spPr>
          <a:xfrm>
            <a:off x="661492" y="3633688"/>
            <a:ext cx="19050" cy="952897"/>
          </a:xfrm>
          <a:prstGeom prst="roundRect">
            <a:avLst>
              <a:gd name="adj" fmla="val 781396"/>
            </a:avLst>
          </a:prstGeom>
          <a:solidFill>
            <a:srgbClr val="B4CCE3"/>
          </a:solidFill>
          <a:ln/>
        </p:spPr>
        <p:txBody>
          <a:bodyPr>
            <a:spAutoFit/>
          </a:bodyPr>
          <a:lstStyle/>
          <a:p>
            <a:endParaRPr lang="en-US"/>
          </a:p>
        </p:txBody>
      </p:sp>
      <p:sp>
        <p:nvSpPr>
          <p:cNvPr id="24" name="Shape 16">
            <a:extLst>
              <a:ext uri="{FF2B5EF4-FFF2-40B4-BE49-F238E27FC236}">
                <a16:creationId xmlns:a16="http://schemas.microsoft.com/office/drawing/2014/main" id="{2E943928-4417-2CBE-3E50-6123C58258E1}"/>
              </a:ext>
            </a:extLst>
          </p:cNvPr>
          <p:cNvSpPr/>
          <p:nvPr/>
        </p:nvSpPr>
        <p:spPr>
          <a:xfrm>
            <a:off x="661492" y="3633688"/>
            <a:ext cx="5434508" cy="19050"/>
          </a:xfrm>
          <a:prstGeom prst="roundRect">
            <a:avLst>
              <a:gd name="adj" fmla="val 781396"/>
            </a:avLst>
          </a:prstGeom>
          <a:solidFill>
            <a:srgbClr val="B4CCE3"/>
          </a:solidFill>
          <a:ln/>
        </p:spPr>
        <p:txBody>
          <a:bodyPr>
            <a:spAutoFit/>
          </a:bodyPr>
          <a:lstStyle/>
          <a:p>
            <a:endParaRPr lang="en-US"/>
          </a:p>
        </p:txBody>
      </p:sp>
      <p:sp>
        <p:nvSpPr>
          <p:cNvPr id="26" name="Text 17">
            <a:extLst>
              <a:ext uri="{FF2B5EF4-FFF2-40B4-BE49-F238E27FC236}">
                <a16:creationId xmlns:a16="http://schemas.microsoft.com/office/drawing/2014/main" id="{FC719CD7-5083-37AF-2673-E06E7F944075}"/>
              </a:ext>
            </a:extLst>
          </p:cNvPr>
          <p:cNvSpPr/>
          <p:nvPr/>
        </p:nvSpPr>
        <p:spPr>
          <a:xfrm>
            <a:off x="4194649" y="3798987"/>
            <a:ext cx="1736053"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التعلم المستمر</a:t>
            </a:r>
            <a:endParaRPr lang="en-US" sz="1800" b="1" dirty="0">
              <a:solidFill>
                <a:schemeClr val="accent2">
                  <a:lumMod val="75000"/>
                </a:schemeClr>
              </a:solidFill>
              <a:latin typeface="Alexandria" pitchFamily="2" charset="-78"/>
              <a:cs typeface="Alexandria" pitchFamily="2" charset="-78"/>
            </a:endParaRPr>
          </a:p>
        </p:txBody>
      </p:sp>
      <p:sp>
        <p:nvSpPr>
          <p:cNvPr id="27" name="Text 18">
            <a:extLst>
              <a:ext uri="{FF2B5EF4-FFF2-40B4-BE49-F238E27FC236}">
                <a16:creationId xmlns:a16="http://schemas.microsoft.com/office/drawing/2014/main" id="{8250342E-B7C5-1F0D-7B34-156635E66ED6}"/>
              </a:ext>
            </a:extLst>
          </p:cNvPr>
          <p:cNvSpPr/>
          <p:nvPr/>
        </p:nvSpPr>
        <p:spPr>
          <a:xfrm>
            <a:off x="2533938" y="4156670"/>
            <a:ext cx="3396764" cy="327654"/>
          </a:xfrm>
          <a:prstGeom prst="rect">
            <a:avLst/>
          </a:prstGeom>
          <a:noFill/>
          <a:ln/>
        </p:spPr>
        <p:txBody>
          <a:bodyPr wrap="none" lIns="0" tIns="0" rIns="0" bIns="0" rtlCol="0" anchor="t">
            <a:spAutoFit/>
          </a:bodyPr>
          <a:lstStyle/>
          <a:p>
            <a:pPr algn="r" rtl="1">
              <a:lnSpc>
                <a:spcPct val="150000"/>
              </a:lnSpc>
            </a:pPr>
            <a:r>
              <a:rPr lang="en-US" sz="1600" dirty="0">
                <a:solidFill>
                  <a:srgbClr val="1E3063"/>
                </a:solidFill>
                <a:latin typeface="Alexandria" pitchFamily="2" charset="-78"/>
                <a:ea typeface="Instrument Sans Medium" pitchFamily="34" charset="-122"/>
                <a:cs typeface="Alexandria" pitchFamily="2" charset="-78"/>
              </a:rPr>
              <a:t>يدعم التعلم المستمر داخل المؤسسة</a:t>
            </a:r>
            <a:endParaRPr lang="en-US" sz="1600" dirty="0">
              <a:latin typeface="Alexandria" pitchFamily="2" charset="-78"/>
              <a:cs typeface="Alexandria" pitchFamily="2" charset="-78"/>
            </a:endParaRPr>
          </a:p>
        </p:txBody>
      </p:sp>
      <p:sp>
        <p:nvSpPr>
          <p:cNvPr id="28" name="Shape 19">
            <a:extLst>
              <a:ext uri="{FF2B5EF4-FFF2-40B4-BE49-F238E27FC236}">
                <a16:creationId xmlns:a16="http://schemas.microsoft.com/office/drawing/2014/main" id="{0B609DB3-04BC-ED37-35F2-F080DCC438C5}"/>
              </a:ext>
            </a:extLst>
          </p:cNvPr>
          <p:cNvSpPr/>
          <p:nvPr/>
        </p:nvSpPr>
        <p:spPr>
          <a:xfrm>
            <a:off x="661492" y="4772620"/>
            <a:ext cx="10869018" cy="702668"/>
          </a:xfrm>
          <a:prstGeom prst="roundRect">
            <a:avLst>
              <a:gd name="adj" fmla="val 21184"/>
            </a:avLst>
          </a:prstGeom>
          <a:solidFill>
            <a:srgbClr val="B5DAFC"/>
          </a:solidFill>
          <a:ln/>
        </p:spPr>
        <p:txBody>
          <a:bodyPr>
            <a:spAutoFit/>
          </a:bodyPr>
          <a:lstStyle/>
          <a:p>
            <a:endParaRPr lang="en-US"/>
          </a:p>
        </p:txBody>
      </p:sp>
      <p:pic>
        <p:nvPicPr>
          <p:cNvPr id="29" name="Image 0" descr="preencoded.png">
            <a:extLst>
              <a:ext uri="{FF2B5EF4-FFF2-40B4-BE49-F238E27FC236}">
                <a16:creationId xmlns:a16="http://schemas.microsoft.com/office/drawing/2014/main" id="{FC2F7018-5ED5-1870-72FE-4BF46D88CEB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6790" y="5018683"/>
            <a:ext cx="206673" cy="165298"/>
          </a:xfrm>
          <a:prstGeom prst="rect">
            <a:avLst/>
          </a:prstGeom>
        </p:spPr>
      </p:pic>
      <p:sp>
        <p:nvSpPr>
          <p:cNvPr id="30" name="Text 20">
            <a:extLst>
              <a:ext uri="{FF2B5EF4-FFF2-40B4-BE49-F238E27FC236}">
                <a16:creationId xmlns:a16="http://schemas.microsoft.com/office/drawing/2014/main" id="{D9AECE47-F4C9-15FE-7512-33D7BFBA9898}"/>
              </a:ext>
            </a:extLst>
          </p:cNvPr>
          <p:cNvSpPr/>
          <p:nvPr/>
        </p:nvSpPr>
        <p:spPr>
          <a:xfrm>
            <a:off x="5161589" y="4979194"/>
            <a:ext cx="6203621" cy="327654"/>
          </a:xfrm>
          <a:prstGeom prst="rect">
            <a:avLst/>
          </a:prstGeom>
          <a:noFill/>
          <a:ln/>
        </p:spPr>
        <p:txBody>
          <a:bodyPr wrap="none" lIns="0" tIns="0" rIns="0" bIns="0" rtlCol="0" anchor="t">
            <a:spAutoFit/>
          </a:bodyPr>
          <a:lstStyle/>
          <a:p>
            <a:pPr algn="r" rtl="1">
              <a:lnSpc>
                <a:spcPct val="150000"/>
              </a:lnSpc>
            </a:pPr>
            <a:r>
              <a:rPr lang="en-US" sz="1600" b="1" dirty="0" err="1">
                <a:solidFill>
                  <a:schemeClr val="accent2">
                    <a:lumMod val="75000"/>
                  </a:schemeClr>
                </a:solidFill>
                <a:latin typeface="Alexandria" pitchFamily="2" charset="-78"/>
                <a:ea typeface="Instrument Sans Medium" pitchFamily="34" charset="-122"/>
                <a:cs typeface="Alexandria" pitchFamily="2" charset="-78"/>
              </a:rPr>
              <a:t>خلاصة</a:t>
            </a:r>
            <a:r>
              <a:rPr lang="en-US" sz="1600" b="1" dirty="0">
                <a:solidFill>
                  <a:schemeClr val="accent2">
                    <a:lumMod val="75000"/>
                  </a:schemeClr>
                </a:solidFill>
                <a:latin typeface="Alexandria" pitchFamily="2" charset="-78"/>
                <a:ea typeface="Instrument Sans Medium" pitchFamily="34" charset="-122"/>
                <a:cs typeface="Alexandria" pitchFamily="2" charset="-78"/>
              </a:rPr>
              <a:t>: </a:t>
            </a:r>
            <a:r>
              <a:rPr lang="ar-SA" sz="1600" b="1" dirty="0">
                <a:solidFill>
                  <a:schemeClr val="accent2">
                    <a:lumMod val="75000"/>
                  </a:schemeClr>
                </a:solidFill>
                <a:latin typeface="Alexandria" pitchFamily="2" charset="-78"/>
                <a:ea typeface="Instrument Sans Medium" pitchFamily="34" charset="-122"/>
                <a:cs typeface="Alexandria" pitchFamily="2" charset="-78"/>
              </a:rPr>
              <a:t>       </a:t>
            </a:r>
            <a:r>
              <a:rPr lang="en-US" sz="1600" dirty="0" err="1">
                <a:latin typeface="Alexandria" pitchFamily="2" charset="-78"/>
                <a:ea typeface="Instrument Sans Medium" pitchFamily="34" charset="-122"/>
                <a:cs typeface="Alexandria" pitchFamily="2" charset="-78"/>
              </a:rPr>
              <a:t>المساءلة</a:t>
            </a:r>
            <a:r>
              <a:rPr lang="en-US" sz="1600" dirty="0">
                <a:latin typeface="Alexandria" pitchFamily="2" charset="-78"/>
                <a:ea typeface="Instrument Sans Medium" pitchFamily="34" charset="-122"/>
                <a:cs typeface="Alexandria" pitchFamily="2" charset="-78"/>
              </a:rPr>
              <a:t> الذكية = مساءلة قائمة على البيانات والتحسين</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50053402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00183" y="1155868"/>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B5A2637-0F40-1355-9F33-285530120334}"/>
              </a:ext>
            </a:extLst>
          </p:cNvPr>
          <p:cNvSpPr/>
          <p:nvPr/>
        </p:nvSpPr>
        <p:spPr>
          <a:xfrm>
            <a:off x="6883341" y="1155869"/>
            <a:ext cx="4653518" cy="630044"/>
          </a:xfrm>
          <a:prstGeom prst="rect">
            <a:avLst/>
          </a:prstGeom>
          <a:noFill/>
          <a:ln/>
        </p:spPr>
        <p:txBody>
          <a:bodyPr wrap="none" lIns="0" tIns="0" rIns="0" bIns="0" rtlCol="0" anchor="t">
            <a:spAutoFit/>
          </a:bodyPr>
          <a:lstStyle/>
          <a:p>
            <a:pPr algn="r" rtl="1">
              <a:lnSpc>
                <a:spcPct val="200000"/>
              </a:lnSpc>
            </a:pPr>
            <a:r>
              <a:rPr lang="en-US" sz="2400" b="1" dirty="0">
                <a:solidFill>
                  <a:srgbClr val="00B0F0"/>
                </a:solidFill>
                <a:latin typeface="Alexandria" pitchFamily="2" charset="-78"/>
                <a:ea typeface="Instrument Sans Semi Bold" pitchFamily="34" charset="-122"/>
                <a:cs typeface="Alexandria" pitchFamily="2" charset="-78"/>
              </a:rPr>
              <a:t>شروط ومعايير </a:t>
            </a:r>
            <a:r>
              <a:rPr lang="en-US" sz="2400" b="1" dirty="0" err="1">
                <a:solidFill>
                  <a:srgbClr val="00B0F0"/>
                </a:solidFill>
                <a:latin typeface="Alexandria" pitchFamily="2" charset="-78"/>
                <a:ea typeface="Instrument Sans Semi Bold" pitchFamily="34" charset="-122"/>
                <a:cs typeface="Alexandria" pitchFamily="2" charset="-78"/>
              </a:rPr>
              <a:t>المساءلة</a:t>
            </a:r>
            <a:r>
              <a:rPr lang="en-US" sz="2400" b="1" dirty="0">
                <a:solidFill>
                  <a:srgbClr val="00B0F0"/>
                </a:solidFill>
                <a:latin typeface="Alexandria" pitchFamily="2" charset="-78"/>
                <a:ea typeface="Instrument Sans Semi Bold" pitchFamily="34" charset="-122"/>
                <a:cs typeface="Alexandria" pitchFamily="2" charset="-78"/>
              </a:rPr>
              <a:t> </a:t>
            </a:r>
            <a:r>
              <a:rPr lang="en-US" sz="2400" b="1" dirty="0" err="1">
                <a:solidFill>
                  <a:srgbClr val="00B0F0"/>
                </a:solidFill>
                <a:latin typeface="Alexandria" pitchFamily="2" charset="-78"/>
                <a:ea typeface="Instrument Sans Semi Bold" pitchFamily="34" charset="-122"/>
                <a:cs typeface="Alexandria" pitchFamily="2" charset="-78"/>
              </a:rPr>
              <a:t>الذكية</a:t>
            </a:r>
            <a:r>
              <a:rPr lang="ar-SA" sz="2400" b="1" dirty="0">
                <a:solidFill>
                  <a:srgbClr val="00B0F0"/>
                </a:solidFill>
                <a:latin typeface="Alexandria" pitchFamily="2" charset="-78"/>
                <a:ea typeface="Instrument Sans Semi Bold" pitchFamily="34" charset="-122"/>
                <a:cs typeface="Alexandria" pitchFamily="2" charset="-78"/>
              </a:rPr>
              <a:t>:</a:t>
            </a:r>
            <a:endParaRPr lang="en-US"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38F9D970-F718-0D8C-EEF3-A4CE7DDC58C6}"/>
              </a:ext>
            </a:extLst>
          </p:cNvPr>
          <p:cNvSpPr/>
          <p:nvPr/>
        </p:nvSpPr>
        <p:spPr>
          <a:xfrm>
            <a:off x="8029172" y="2113160"/>
            <a:ext cx="3353482" cy="472565"/>
          </a:xfrm>
          <a:prstGeom prst="rect">
            <a:avLst/>
          </a:prstGeom>
          <a:noFill/>
          <a:ln/>
        </p:spPr>
        <p:txBody>
          <a:bodyPr wrap="none" lIns="0" tIns="0" rIns="0" bIns="0" rtlCol="0" anchor="t">
            <a:spAutoFit/>
          </a:bodyPr>
          <a:lstStyle/>
          <a:p>
            <a:pPr algn="r" rtl="1">
              <a:lnSpc>
                <a:spcPct val="20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شروط تطبيق المساءلة الذكية</a:t>
            </a:r>
            <a:endParaRPr lang="en-US" sz="1800" b="1" dirty="0">
              <a:solidFill>
                <a:schemeClr val="accent2">
                  <a:lumMod val="75000"/>
                </a:schemeClr>
              </a:solidFill>
              <a:latin typeface="Alexandria" pitchFamily="2" charset="-78"/>
              <a:cs typeface="Alexandria" pitchFamily="2" charset="-78"/>
            </a:endParaRPr>
          </a:p>
        </p:txBody>
      </p:sp>
      <p:sp>
        <p:nvSpPr>
          <p:cNvPr id="8" name="Text 2">
            <a:extLst>
              <a:ext uri="{FF2B5EF4-FFF2-40B4-BE49-F238E27FC236}">
                <a16:creationId xmlns:a16="http://schemas.microsoft.com/office/drawing/2014/main" id="{E41B7C51-6BE5-C3AE-3E53-910DDA80011F}"/>
              </a:ext>
            </a:extLst>
          </p:cNvPr>
          <p:cNvSpPr/>
          <p:nvPr/>
        </p:nvSpPr>
        <p:spPr>
          <a:xfrm>
            <a:off x="6096000" y="2801628"/>
            <a:ext cx="5232797" cy="2389757"/>
          </a:xfrm>
          <a:prstGeom prst="rect">
            <a:avLst/>
          </a:prstGeom>
          <a:noFill/>
          <a:ln/>
        </p:spPr>
        <p:txBody>
          <a:bodyPr wrap="square" lIns="0" tIns="0" rIns="0" bIns="0" rtlCol="0" anchor="t">
            <a:spAutoFit/>
          </a:bodyPr>
          <a:lstStyle/>
          <a:p>
            <a:pPr marL="285739" indent="-285739" algn="r" rtl="1">
              <a:lnSpc>
                <a:spcPct val="200000"/>
              </a:lnSpc>
              <a:buSzPct val="100000"/>
              <a:buChar char="•"/>
            </a:pPr>
            <a:r>
              <a:rPr lang="en-US" sz="1600" dirty="0">
                <a:solidFill>
                  <a:srgbClr val="1E3063"/>
                </a:solidFill>
                <a:latin typeface="Alexandria" pitchFamily="2" charset="-78"/>
                <a:ea typeface="Instrument Sans Medium" pitchFamily="34" charset="-122"/>
                <a:cs typeface="Alexandria" pitchFamily="2" charset="-78"/>
              </a:rPr>
              <a:t>بناء الثقة بين جميع الأطراف</a:t>
            </a:r>
            <a:endParaRPr lang="en-US" sz="1600" dirty="0">
              <a:latin typeface="Alexandria" pitchFamily="2" charset="-78"/>
              <a:cs typeface="Alexandria" pitchFamily="2" charset="-78"/>
            </a:endParaRPr>
          </a:p>
          <a:p>
            <a:pPr marL="285739" indent="-285739" algn="r" rtl="1">
              <a:lnSpc>
                <a:spcPct val="200000"/>
              </a:lnSpc>
              <a:buSzPct val="100000"/>
              <a:buChar char="•"/>
            </a:pPr>
            <a:r>
              <a:rPr lang="en-US" sz="1600" dirty="0">
                <a:solidFill>
                  <a:srgbClr val="1E3063"/>
                </a:solidFill>
                <a:latin typeface="Alexandria" pitchFamily="2" charset="-78"/>
                <a:ea typeface="Instrument Sans Medium" pitchFamily="34" charset="-122"/>
                <a:cs typeface="Alexandria" pitchFamily="2" charset="-78"/>
              </a:rPr>
              <a:t>إشراك المعلمين في عملية التقييم</a:t>
            </a:r>
            <a:endParaRPr lang="en-US" sz="1600" dirty="0">
              <a:latin typeface="Alexandria" pitchFamily="2" charset="-78"/>
              <a:cs typeface="Alexandria" pitchFamily="2" charset="-78"/>
            </a:endParaRPr>
          </a:p>
          <a:p>
            <a:pPr marL="285739" indent="-285739" algn="r" rtl="1">
              <a:lnSpc>
                <a:spcPct val="200000"/>
              </a:lnSpc>
              <a:buSzPct val="100000"/>
              <a:buChar char="•"/>
            </a:pPr>
            <a:r>
              <a:rPr lang="en-US" sz="1600" dirty="0">
                <a:solidFill>
                  <a:srgbClr val="1E3063"/>
                </a:solidFill>
                <a:latin typeface="Alexandria" pitchFamily="2" charset="-78"/>
                <a:ea typeface="Instrument Sans Medium" pitchFamily="34" charset="-122"/>
                <a:cs typeface="Alexandria" pitchFamily="2" charset="-78"/>
              </a:rPr>
              <a:t>تشجيع المبادرة وتحمل المسؤولية</a:t>
            </a:r>
            <a:endParaRPr lang="en-US" sz="1600" dirty="0">
              <a:latin typeface="Alexandria" pitchFamily="2" charset="-78"/>
              <a:cs typeface="Alexandria" pitchFamily="2" charset="-78"/>
            </a:endParaRPr>
          </a:p>
          <a:p>
            <a:pPr marL="285739" indent="-285739" algn="r" rtl="1">
              <a:lnSpc>
                <a:spcPct val="200000"/>
              </a:lnSpc>
              <a:buSzPct val="100000"/>
              <a:buChar char="•"/>
            </a:pPr>
            <a:r>
              <a:rPr lang="en-US" sz="1600" dirty="0">
                <a:solidFill>
                  <a:srgbClr val="1E3063"/>
                </a:solidFill>
                <a:latin typeface="Alexandria" pitchFamily="2" charset="-78"/>
                <a:ea typeface="Instrument Sans Medium" pitchFamily="34" charset="-122"/>
                <a:cs typeface="Alexandria" pitchFamily="2" charset="-78"/>
              </a:rPr>
              <a:t>التركيز على التحسين وليس العقاب</a:t>
            </a:r>
            <a:endParaRPr lang="en-US" sz="1600" dirty="0">
              <a:latin typeface="Alexandria" pitchFamily="2" charset="-78"/>
              <a:cs typeface="Alexandria" pitchFamily="2" charset="-78"/>
            </a:endParaRPr>
          </a:p>
          <a:p>
            <a:pPr marL="285739" indent="-285739" algn="r" rtl="1">
              <a:lnSpc>
                <a:spcPct val="200000"/>
              </a:lnSpc>
              <a:buSzPct val="100000"/>
              <a:buChar char="•"/>
            </a:pPr>
            <a:r>
              <a:rPr lang="en-US" sz="1600" dirty="0">
                <a:solidFill>
                  <a:srgbClr val="1E3063"/>
                </a:solidFill>
                <a:latin typeface="Alexandria" pitchFamily="2" charset="-78"/>
                <a:ea typeface="Instrument Sans Medium" pitchFamily="34" charset="-122"/>
                <a:cs typeface="Alexandria" pitchFamily="2" charset="-78"/>
              </a:rPr>
              <a:t>الاعتماد على بيانات دقيقة</a:t>
            </a:r>
            <a:endParaRPr lang="en-US" sz="1600"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DA086099-EAAF-FFFF-3E5D-02F1AEFCB51B}"/>
              </a:ext>
            </a:extLst>
          </p:cNvPr>
          <p:cNvSpPr/>
          <p:nvPr/>
        </p:nvSpPr>
        <p:spPr>
          <a:xfrm>
            <a:off x="2027904" y="2139529"/>
            <a:ext cx="2576026" cy="472565"/>
          </a:xfrm>
          <a:prstGeom prst="rect">
            <a:avLst/>
          </a:prstGeom>
          <a:noFill/>
          <a:ln/>
        </p:spPr>
        <p:txBody>
          <a:bodyPr wrap="none" lIns="0" tIns="0" rIns="0" bIns="0" rtlCol="0" anchor="t">
            <a:spAutoFit/>
          </a:bodyPr>
          <a:lstStyle/>
          <a:p>
            <a:pPr algn="r" rtl="1">
              <a:lnSpc>
                <a:spcPct val="20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معايير المساءلة الذكية</a:t>
            </a:r>
            <a:endParaRPr lang="en-US" sz="1800"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CEBFDC88-72A0-0F0D-DE6B-B3850A8B3A06}"/>
              </a:ext>
            </a:extLst>
          </p:cNvPr>
          <p:cNvSpPr/>
          <p:nvPr/>
        </p:nvSpPr>
        <p:spPr>
          <a:xfrm>
            <a:off x="551384" y="2806317"/>
            <a:ext cx="5232797" cy="2064155"/>
          </a:xfrm>
          <a:prstGeom prst="rect">
            <a:avLst/>
          </a:prstGeom>
          <a:noFill/>
          <a:ln/>
        </p:spPr>
        <p:txBody>
          <a:bodyPr wrap="square" lIns="0" tIns="0" rIns="0" bIns="0" rtlCol="0" anchor="t">
            <a:spAutoFit/>
          </a:bodyPr>
          <a:lstStyle/>
          <a:p>
            <a:pPr marL="285739" indent="-285739" algn="r" rtl="1">
              <a:lnSpc>
                <a:spcPct val="250000"/>
              </a:lnSpc>
              <a:buSzPct val="100000"/>
              <a:buChar char="•"/>
            </a:pPr>
            <a:r>
              <a:rPr lang="en-US" b="1" dirty="0">
                <a:solidFill>
                  <a:srgbClr val="1E3063"/>
                </a:solidFill>
                <a:latin typeface="Alexandria" pitchFamily="2" charset="-78"/>
                <a:ea typeface="Instrument Sans Medium" pitchFamily="34" charset="-122"/>
                <a:cs typeface="Alexandria" pitchFamily="2" charset="-78"/>
              </a:rPr>
              <a:t>المشاركة والمسؤولية:</a:t>
            </a:r>
            <a:r>
              <a:rPr lang="en-US" dirty="0">
                <a:solidFill>
                  <a:srgbClr val="1E3063"/>
                </a:solidFill>
                <a:latin typeface="Alexandria" pitchFamily="2" charset="-78"/>
                <a:ea typeface="Instrument Sans Medium" pitchFamily="34" charset="-122"/>
                <a:cs typeface="Alexandria" pitchFamily="2" charset="-78"/>
              </a:rPr>
              <a:t> </a:t>
            </a:r>
            <a:r>
              <a:rPr lang="ar-SA" dirty="0">
                <a:solidFill>
                  <a:srgbClr val="1E3063"/>
                </a:solidFill>
                <a:latin typeface="Alexandria" pitchFamily="2" charset="-78"/>
                <a:ea typeface="Instrument Sans Medium" pitchFamily="34" charset="-122"/>
                <a:cs typeface="Alexandria" pitchFamily="2" charset="-78"/>
              </a:rPr>
              <a:t> </a:t>
            </a:r>
            <a:r>
              <a:rPr lang="en-US" dirty="0" err="1">
                <a:solidFill>
                  <a:srgbClr val="1E3063"/>
                </a:solidFill>
                <a:latin typeface="Alexandria" pitchFamily="2" charset="-78"/>
                <a:ea typeface="Instrument Sans Medium" pitchFamily="34" charset="-122"/>
                <a:cs typeface="Alexandria" pitchFamily="2" charset="-78"/>
              </a:rPr>
              <a:t>إشراك</a:t>
            </a:r>
            <a:r>
              <a:rPr lang="en-US" dirty="0">
                <a:solidFill>
                  <a:srgbClr val="1E3063"/>
                </a:solidFill>
                <a:latin typeface="Alexandria" pitchFamily="2" charset="-78"/>
                <a:ea typeface="Instrument Sans Medium" pitchFamily="34" charset="-122"/>
                <a:cs typeface="Alexandria" pitchFamily="2" charset="-78"/>
              </a:rPr>
              <a:t> جميع الأطراف في التقييم</a:t>
            </a:r>
            <a:endParaRPr lang="en-US" dirty="0">
              <a:latin typeface="Alexandria" pitchFamily="2" charset="-78"/>
              <a:cs typeface="Alexandria" pitchFamily="2" charset="-78"/>
            </a:endParaRPr>
          </a:p>
          <a:p>
            <a:pPr marL="285739" indent="-285739" algn="r" rtl="1">
              <a:lnSpc>
                <a:spcPct val="250000"/>
              </a:lnSpc>
              <a:buSzPct val="100000"/>
              <a:buChar char="•"/>
            </a:pPr>
            <a:r>
              <a:rPr lang="en-US" b="1" dirty="0">
                <a:solidFill>
                  <a:srgbClr val="1E3063"/>
                </a:solidFill>
                <a:latin typeface="Alexandria" pitchFamily="2" charset="-78"/>
                <a:ea typeface="Instrument Sans Medium" pitchFamily="34" charset="-122"/>
                <a:cs typeface="Alexandria" pitchFamily="2" charset="-78"/>
              </a:rPr>
              <a:t>التركيز على </a:t>
            </a:r>
            <a:r>
              <a:rPr lang="en-US" b="1" dirty="0" err="1">
                <a:solidFill>
                  <a:srgbClr val="1E3063"/>
                </a:solidFill>
                <a:latin typeface="Alexandria" pitchFamily="2" charset="-78"/>
                <a:ea typeface="Instrument Sans Medium" pitchFamily="34" charset="-122"/>
                <a:cs typeface="Alexandria" pitchFamily="2" charset="-78"/>
              </a:rPr>
              <a:t>جودة</a:t>
            </a:r>
            <a:r>
              <a:rPr lang="en-US" b="1" dirty="0">
                <a:solidFill>
                  <a:srgbClr val="1E3063"/>
                </a:solidFill>
                <a:latin typeface="Alexandria" pitchFamily="2" charset="-78"/>
                <a:ea typeface="Instrument Sans Medium" pitchFamily="34" charset="-122"/>
                <a:cs typeface="Alexandria" pitchFamily="2" charset="-78"/>
              </a:rPr>
              <a:t> </a:t>
            </a:r>
            <a:r>
              <a:rPr lang="en-US" b="1" dirty="0" err="1">
                <a:solidFill>
                  <a:srgbClr val="1E3063"/>
                </a:solidFill>
                <a:latin typeface="Alexandria" pitchFamily="2" charset="-78"/>
                <a:ea typeface="Instrument Sans Medium" pitchFamily="34" charset="-122"/>
                <a:cs typeface="Alexandria" pitchFamily="2" charset="-78"/>
              </a:rPr>
              <a:t>التعلم</a:t>
            </a:r>
            <a:r>
              <a:rPr lang="en-US" b="1" dirty="0">
                <a:solidFill>
                  <a:srgbClr val="1E3063"/>
                </a:solidFill>
                <a:latin typeface="Alexandria" pitchFamily="2" charset="-78"/>
                <a:ea typeface="Instrument Sans Medium" pitchFamily="34" charset="-122"/>
                <a:cs typeface="Alexandria" pitchFamily="2" charset="-78"/>
              </a:rPr>
              <a:t>:</a:t>
            </a:r>
            <a:r>
              <a:rPr lang="en-US" dirty="0">
                <a:solidFill>
                  <a:srgbClr val="1E3063"/>
                </a:solidFill>
                <a:latin typeface="Alexandria" pitchFamily="2" charset="-78"/>
                <a:ea typeface="Instrument Sans Medium" pitchFamily="34" charset="-122"/>
                <a:cs typeface="Alexandria" pitchFamily="2" charset="-78"/>
              </a:rPr>
              <a:t> </a:t>
            </a:r>
            <a:r>
              <a:rPr lang="ar-SA" dirty="0">
                <a:solidFill>
                  <a:srgbClr val="1E3063"/>
                </a:solidFill>
                <a:latin typeface="Alexandria" pitchFamily="2" charset="-78"/>
                <a:ea typeface="Instrument Sans Medium" pitchFamily="34" charset="-122"/>
                <a:cs typeface="Alexandria" pitchFamily="2" charset="-78"/>
              </a:rPr>
              <a:t> </a:t>
            </a:r>
            <a:r>
              <a:rPr lang="en-US" dirty="0" err="1">
                <a:solidFill>
                  <a:srgbClr val="1E3063"/>
                </a:solidFill>
                <a:latin typeface="Alexandria" pitchFamily="2" charset="-78"/>
                <a:ea typeface="Instrument Sans Medium" pitchFamily="34" charset="-122"/>
                <a:cs typeface="Alexandria" pitchFamily="2" charset="-78"/>
              </a:rPr>
              <a:t>تحسين</a:t>
            </a:r>
            <a:r>
              <a:rPr lang="en-US" dirty="0">
                <a:solidFill>
                  <a:srgbClr val="1E3063"/>
                </a:solidFill>
                <a:latin typeface="Alexandria" pitchFamily="2" charset="-78"/>
                <a:ea typeface="Instrument Sans Medium" pitchFamily="34" charset="-122"/>
                <a:cs typeface="Alexandria" pitchFamily="2" charset="-78"/>
              </a:rPr>
              <a:t> نواتج التعلم</a:t>
            </a:r>
            <a:endParaRPr lang="en-US" dirty="0">
              <a:latin typeface="Alexandria" pitchFamily="2" charset="-78"/>
              <a:cs typeface="Alexandria" pitchFamily="2" charset="-78"/>
            </a:endParaRPr>
          </a:p>
          <a:p>
            <a:pPr marL="285739" indent="-285739" algn="r" rtl="1">
              <a:lnSpc>
                <a:spcPct val="250000"/>
              </a:lnSpc>
              <a:buSzPct val="100000"/>
              <a:buChar char="•"/>
            </a:pPr>
            <a:r>
              <a:rPr lang="en-US" b="1" dirty="0">
                <a:solidFill>
                  <a:srgbClr val="1E3063"/>
                </a:solidFill>
                <a:latin typeface="Alexandria" pitchFamily="2" charset="-78"/>
                <a:ea typeface="Instrument Sans Medium" pitchFamily="34" charset="-122"/>
                <a:cs typeface="Alexandria" pitchFamily="2" charset="-78"/>
              </a:rPr>
              <a:t>تنوع مؤشرات الأداء:</a:t>
            </a:r>
            <a:r>
              <a:rPr lang="en-US" dirty="0">
                <a:solidFill>
                  <a:srgbClr val="1E3063"/>
                </a:solidFill>
                <a:latin typeface="Alexandria" pitchFamily="2" charset="-78"/>
                <a:ea typeface="Instrument Sans Medium" pitchFamily="34" charset="-122"/>
                <a:cs typeface="Alexandria" pitchFamily="2" charset="-78"/>
              </a:rPr>
              <a:t> </a:t>
            </a:r>
            <a:r>
              <a:rPr lang="ar-SA" dirty="0">
                <a:solidFill>
                  <a:srgbClr val="1E3063"/>
                </a:solidFill>
                <a:latin typeface="Alexandria" pitchFamily="2" charset="-78"/>
                <a:ea typeface="Instrument Sans Medium" pitchFamily="34" charset="-122"/>
                <a:cs typeface="Alexandria" pitchFamily="2" charset="-78"/>
              </a:rPr>
              <a:t> </a:t>
            </a:r>
            <a:r>
              <a:rPr lang="en-US" dirty="0" err="1">
                <a:solidFill>
                  <a:srgbClr val="1E3063"/>
                </a:solidFill>
                <a:latin typeface="Alexandria" pitchFamily="2" charset="-78"/>
                <a:ea typeface="Instrument Sans Medium" pitchFamily="34" charset="-122"/>
                <a:cs typeface="Alexandria" pitchFamily="2" charset="-78"/>
              </a:rPr>
              <a:t>استخدام</a:t>
            </a:r>
            <a:r>
              <a:rPr lang="en-US" dirty="0">
                <a:solidFill>
                  <a:srgbClr val="1E3063"/>
                </a:solidFill>
                <a:latin typeface="Alexandria" pitchFamily="2" charset="-78"/>
                <a:ea typeface="Instrument Sans Medium" pitchFamily="34" charset="-122"/>
                <a:cs typeface="Alexandria" pitchFamily="2" charset="-78"/>
              </a:rPr>
              <a:t> أدوات تقييم متعددة</a:t>
            </a:r>
            <a:endParaRPr lang="en-US" dirty="0">
              <a:latin typeface="Alexandria" pitchFamily="2" charset="-78"/>
              <a:cs typeface="Alexandria" pitchFamily="2" charset="-78"/>
            </a:endParaRPr>
          </a:p>
          <a:p>
            <a:pPr marL="285739" indent="-285739" algn="r" rtl="1">
              <a:lnSpc>
                <a:spcPct val="250000"/>
              </a:lnSpc>
              <a:buSzPct val="100000"/>
              <a:buChar char="•"/>
            </a:pPr>
            <a:r>
              <a:rPr lang="en-US" b="1" dirty="0">
                <a:solidFill>
                  <a:srgbClr val="1E3063"/>
                </a:solidFill>
                <a:latin typeface="Alexandria" pitchFamily="2" charset="-78"/>
                <a:ea typeface="Instrument Sans Medium" pitchFamily="34" charset="-122"/>
                <a:cs typeface="Alexandria" pitchFamily="2" charset="-78"/>
              </a:rPr>
              <a:t>الاعتماد على البيانات:</a:t>
            </a:r>
            <a:r>
              <a:rPr lang="en-US" dirty="0">
                <a:solidFill>
                  <a:srgbClr val="1E3063"/>
                </a:solidFill>
                <a:latin typeface="Alexandria" pitchFamily="2" charset="-78"/>
                <a:ea typeface="Instrument Sans Medium" pitchFamily="34" charset="-122"/>
                <a:cs typeface="Alexandria" pitchFamily="2" charset="-78"/>
              </a:rPr>
              <a:t> </a:t>
            </a:r>
            <a:r>
              <a:rPr lang="ar-SA" dirty="0">
                <a:solidFill>
                  <a:srgbClr val="1E3063"/>
                </a:solidFill>
                <a:latin typeface="Alexandria" pitchFamily="2" charset="-78"/>
                <a:ea typeface="Instrument Sans Medium" pitchFamily="34" charset="-122"/>
                <a:cs typeface="Alexandria" pitchFamily="2" charset="-78"/>
              </a:rPr>
              <a:t> </a:t>
            </a:r>
            <a:r>
              <a:rPr lang="en-US" dirty="0" err="1">
                <a:solidFill>
                  <a:srgbClr val="1E3063"/>
                </a:solidFill>
                <a:latin typeface="Alexandria" pitchFamily="2" charset="-78"/>
                <a:ea typeface="Instrument Sans Medium" pitchFamily="34" charset="-122"/>
                <a:cs typeface="Alexandria" pitchFamily="2" charset="-78"/>
              </a:rPr>
              <a:t>اتخاذ</a:t>
            </a:r>
            <a:r>
              <a:rPr lang="en-US" dirty="0">
                <a:solidFill>
                  <a:srgbClr val="1E3063"/>
                </a:solidFill>
                <a:latin typeface="Alexandria" pitchFamily="2" charset="-78"/>
                <a:ea typeface="Instrument Sans Medium" pitchFamily="34" charset="-122"/>
                <a:cs typeface="Alexandria" pitchFamily="2" charset="-78"/>
              </a:rPr>
              <a:t> قرارات مبنية على الأدلة</a:t>
            </a:r>
            <a:endParaRPr lang="en-US" dirty="0">
              <a:latin typeface="Alexandria" pitchFamily="2" charset="-78"/>
              <a:cs typeface="Alexandria" pitchFamily="2" charset="-78"/>
            </a:endParaRPr>
          </a:p>
        </p:txBody>
      </p:sp>
      <p:cxnSp>
        <p:nvCxnSpPr>
          <p:cNvPr id="3" name="Straight Connector 2">
            <a:extLst>
              <a:ext uri="{FF2B5EF4-FFF2-40B4-BE49-F238E27FC236}">
                <a16:creationId xmlns:a16="http://schemas.microsoft.com/office/drawing/2014/main" id="{28483733-222F-FE58-0B0F-FD0F07B7722E}"/>
              </a:ext>
            </a:extLst>
          </p:cNvPr>
          <p:cNvCxnSpPr>
            <a:cxnSpLocks/>
          </p:cNvCxnSpPr>
          <p:nvPr/>
        </p:nvCxnSpPr>
        <p:spPr>
          <a:xfrm>
            <a:off x="6456040" y="2375811"/>
            <a:ext cx="0" cy="2815574"/>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658736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A5983A1A-D973-B563-54F2-1DB8C219F7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1384" y="1235485"/>
            <a:ext cx="3804688" cy="514584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1DA9C9D6-6C6E-8EF1-F5CF-FE97DF1592C4}"/>
              </a:ext>
            </a:extLst>
          </p:cNvPr>
          <p:cNvSpPr/>
          <p:nvPr/>
        </p:nvSpPr>
        <p:spPr>
          <a:xfrm>
            <a:off x="6744072" y="2546384"/>
            <a:ext cx="3319820" cy="665375"/>
          </a:xfrm>
          <a:prstGeom prst="rect">
            <a:avLst/>
          </a:prstGeom>
          <a:noFill/>
          <a:ln/>
        </p:spPr>
        <p:txBody>
          <a:bodyPr wrap="none" lIns="0" tIns="0" rIns="0" bIns="0" rtlCol="0" anchor="t">
            <a:spAutoFit/>
          </a:bodyPr>
          <a:lstStyle/>
          <a:p>
            <a:pPr algn="r" rtl="1">
              <a:lnSpc>
                <a:spcPts val="5583"/>
              </a:lnSpc>
            </a:pPr>
            <a:r>
              <a:rPr lang="en-US" sz="4000" dirty="0">
                <a:solidFill>
                  <a:srgbClr val="00B0F0"/>
                </a:solidFill>
                <a:latin typeface="Alexandria" pitchFamily="2" charset="-78"/>
                <a:ea typeface="Instrument Sans Semi Bold" pitchFamily="34" charset="-122"/>
                <a:cs typeface="Alexandria" pitchFamily="2" charset="-78"/>
              </a:rPr>
              <a:t>التقييم التربوي</a:t>
            </a:r>
            <a:endParaRPr lang="en-US" sz="40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9C342806-6F5A-8986-316C-AF3DDF0BE49C}"/>
              </a:ext>
            </a:extLst>
          </p:cNvPr>
          <p:cNvSpPr/>
          <p:nvPr/>
        </p:nvSpPr>
        <p:spPr>
          <a:xfrm>
            <a:off x="4871864" y="3628548"/>
            <a:ext cx="6364608" cy="1026563"/>
          </a:xfrm>
          <a:prstGeom prst="rect">
            <a:avLst/>
          </a:prstGeom>
          <a:noFill/>
          <a:ln/>
        </p:spPr>
        <p:txBody>
          <a:bodyPr wrap="square" lIns="0" tIns="0" rIns="0" bIns="0" rtlCol="0" anchor="t">
            <a:spAutoFit/>
          </a:bodyPr>
          <a:lstStyle/>
          <a:p>
            <a:pPr algn="ctr" rtl="1">
              <a:lnSpc>
                <a:spcPct val="200000"/>
              </a:lnSpc>
            </a:pPr>
            <a:r>
              <a:rPr lang="en-US" sz="1800" dirty="0">
                <a:solidFill>
                  <a:srgbClr val="1E3063"/>
                </a:solidFill>
                <a:latin typeface="Alexandria" pitchFamily="2" charset="-78"/>
                <a:ea typeface="Instrument Sans Medium" pitchFamily="34" charset="-122"/>
                <a:cs typeface="Alexandria" pitchFamily="2" charset="-78"/>
              </a:rPr>
              <a:t>يرتبط مفهوم المساءلة بشكل مباشر بنتائج التقييم، مما يجعل التقييم أساسًا في الحكم على الأداء.</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393007164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5F0B02F-11FA-C620-A456-7EB764B8BCD6}"/>
              </a:ext>
            </a:extLst>
          </p:cNvPr>
          <p:cNvSpPr/>
          <p:nvPr/>
        </p:nvSpPr>
        <p:spPr>
          <a:xfrm>
            <a:off x="8805404" y="1357014"/>
            <a:ext cx="2725106" cy="473463"/>
          </a:xfrm>
          <a:prstGeom prst="rect">
            <a:avLst/>
          </a:prstGeom>
          <a:noFill/>
          <a:ln/>
        </p:spPr>
        <p:txBody>
          <a:bodyPr wrap="none" lIns="0" tIns="0" rIns="0" bIns="0" rtlCol="0" anchor="t">
            <a:spAutoFit/>
          </a:bodyPr>
          <a:lstStyle/>
          <a:p>
            <a:pPr algn="r" rtl="1">
              <a:lnSpc>
                <a:spcPts val="4042"/>
              </a:lnSpc>
            </a:pPr>
            <a:r>
              <a:rPr lang="en-US" sz="2800" b="1" dirty="0" err="1">
                <a:solidFill>
                  <a:srgbClr val="00B0F0"/>
                </a:solidFill>
                <a:latin typeface="Alexandria" pitchFamily="2" charset="-78"/>
                <a:ea typeface="Instrument Sans Semi Bold" pitchFamily="34" charset="-122"/>
                <a:cs typeface="Alexandria" pitchFamily="2" charset="-78"/>
              </a:rPr>
              <a:t>مفهوم</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التقييم</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ED79D556-51A2-41ED-030C-24F7C3F4B275}"/>
              </a:ext>
            </a:extLst>
          </p:cNvPr>
          <p:cNvSpPr/>
          <p:nvPr/>
        </p:nvSpPr>
        <p:spPr>
          <a:xfrm>
            <a:off x="661492" y="1938738"/>
            <a:ext cx="10869018"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التقييم هو عملية منظمة تهدف إلى جمع وتحليل بيانات حول أداء المتعلمين، من أجل فهم مستوى تحقق الأهداف التعليمية واتخاذ قرارات تسهم في تحسين عملية التعلم والتعليم بشكل مستمر.</a:t>
            </a:r>
            <a:endParaRPr lang="en-US" sz="1600"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7225B29C-DEF3-5A67-099A-2AFDE00BAAAA}"/>
              </a:ext>
            </a:extLst>
          </p:cNvPr>
          <p:cNvSpPr/>
          <p:nvPr/>
        </p:nvSpPr>
        <p:spPr>
          <a:xfrm>
            <a:off x="6178650" y="3167757"/>
            <a:ext cx="5351859" cy="1220093"/>
          </a:xfrm>
          <a:prstGeom prst="roundRect">
            <a:avLst>
              <a:gd name="adj" fmla="val 7495"/>
            </a:avLst>
          </a:prstGeom>
          <a:solidFill>
            <a:srgbClr val="FFFFFF"/>
          </a:solidFill>
          <a:ln/>
        </p:spPr>
        <p:txBody>
          <a:bodyPr>
            <a:spAutoFit/>
          </a:bodyPr>
          <a:lstStyle/>
          <a:p>
            <a:endParaRPr lang="en-US"/>
          </a:p>
        </p:txBody>
      </p:sp>
      <p:sp>
        <p:nvSpPr>
          <p:cNvPr id="9" name="Shape 3">
            <a:extLst>
              <a:ext uri="{FF2B5EF4-FFF2-40B4-BE49-F238E27FC236}">
                <a16:creationId xmlns:a16="http://schemas.microsoft.com/office/drawing/2014/main" id="{9776A9DC-E8B9-B4FC-AAD9-F30A0AE4164D}"/>
              </a:ext>
            </a:extLst>
          </p:cNvPr>
          <p:cNvSpPr/>
          <p:nvPr/>
        </p:nvSpPr>
        <p:spPr>
          <a:xfrm>
            <a:off x="6178650" y="3148707"/>
            <a:ext cx="5351859" cy="76200"/>
          </a:xfrm>
          <a:prstGeom prst="roundRect">
            <a:avLst>
              <a:gd name="adj" fmla="val 195349"/>
            </a:avLst>
          </a:prstGeom>
          <a:solidFill>
            <a:srgbClr val="84C1FA"/>
          </a:solidFill>
          <a:ln/>
        </p:spPr>
        <p:txBody>
          <a:bodyPr>
            <a:spAutoFit/>
          </a:bodyPr>
          <a:lstStyle/>
          <a:p>
            <a:endParaRPr lang="en-US"/>
          </a:p>
        </p:txBody>
      </p:sp>
      <p:sp>
        <p:nvSpPr>
          <p:cNvPr id="10" name="Shape 4">
            <a:extLst>
              <a:ext uri="{FF2B5EF4-FFF2-40B4-BE49-F238E27FC236}">
                <a16:creationId xmlns:a16="http://schemas.microsoft.com/office/drawing/2014/main" id="{5ED9B1D5-4450-23A9-BF55-44CD41FDDD4F}"/>
              </a:ext>
            </a:extLst>
          </p:cNvPr>
          <p:cNvSpPr/>
          <p:nvPr/>
        </p:nvSpPr>
        <p:spPr>
          <a:xfrm>
            <a:off x="8606532" y="2919710"/>
            <a:ext cx="496094" cy="496094"/>
          </a:xfrm>
          <a:prstGeom prst="roundRect">
            <a:avLst>
              <a:gd name="adj" fmla="val 153600"/>
            </a:avLst>
          </a:prstGeom>
          <a:solidFill>
            <a:srgbClr val="84C1FA"/>
          </a:solidFill>
          <a:ln/>
        </p:spPr>
        <p:txBody>
          <a:bodyPr>
            <a:spAutoFit/>
          </a:bodyPr>
          <a:lstStyle/>
          <a:p>
            <a:endParaRPr lang="en-US"/>
          </a:p>
        </p:txBody>
      </p:sp>
      <p:sp>
        <p:nvSpPr>
          <p:cNvPr id="12" name="Text 5">
            <a:extLst>
              <a:ext uri="{FF2B5EF4-FFF2-40B4-BE49-F238E27FC236}">
                <a16:creationId xmlns:a16="http://schemas.microsoft.com/office/drawing/2014/main" id="{12D6E8F2-C9E3-8E1E-7BE8-2EE9666046D2}"/>
              </a:ext>
            </a:extLst>
          </p:cNvPr>
          <p:cNvSpPr/>
          <p:nvPr/>
        </p:nvSpPr>
        <p:spPr>
          <a:xfrm>
            <a:off x="9230197" y="3581201"/>
            <a:ext cx="2115964"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الاعتماد على الأدلة</a:t>
            </a:r>
            <a:endParaRPr lang="en-US" sz="1800" b="1"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3EA87BF7-0860-5352-5543-3E0E1FE2B149}"/>
              </a:ext>
            </a:extLst>
          </p:cNvPr>
          <p:cNvSpPr/>
          <p:nvPr/>
        </p:nvSpPr>
        <p:spPr>
          <a:xfrm>
            <a:off x="6600056" y="3800040"/>
            <a:ext cx="4883368" cy="60991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يعتمد التقييم على الأدلة والبيانات الموضوعية في الحكم على الأداء، بما يساعد على الوصول إلى نتائج أكثر دقة ووضوحًا.</a:t>
            </a:r>
            <a:endParaRPr lang="en-US" dirty="0">
              <a:latin typeface="Alexandria" pitchFamily="2" charset="-78"/>
              <a:cs typeface="Alexandria" pitchFamily="2" charset="-78"/>
            </a:endParaRPr>
          </a:p>
        </p:txBody>
      </p:sp>
      <p:sp>
        <p:nvSpPr>
          <p:cNvPr id="14" name="Shape 7">
            <a:extLst>
              <a:ext uri="{FF2B5EF4-FFF2-40B4-BE49-F238E27FC236}">
                <a16:creationId xmlns:a16="http://schemas.microsoft.com/office/drawing/2014/main" id="{07C2AD16-C7FC-9558-2557-227415FF1ED0}"/>
              </a:ext>
            </a:extLst>
          </p:cNvPr>
          <p:cNvSpPr/>
          <p:nvPr/>
        </p:nvSpPr>
        <p:spPr>
          <a:xfrm>
            <a:off x="661492" y="3167757"/>
            <a:ext cx="5351859" cy="1220093"/>
          </a:xfrm>
          <a:prstGeom prst="roundRect">
            <a:avLst>
              <a:gd name="adj" fmla="val 7495"/>
            </a:avLst>
          </a:prstGeom>
          <a:solidFill>
            <a:srgbClr val="FFFFFF"/>
          </a:solidFill>
          <a:ln/>
        </p:spPr>
        <p:txBody>
          <a:bodyPr>
            <a:spAutoFit/>
          </a:bodyPr>
          <a:lstStyle/>
          <a:p>
            <a:endParaRPr lang="en-US"/>
          </a:p>
        </p:txBody>
      </p:sp>
      <p:sp>
        <p:nvSpPr>
          <p:cNvPr id="15" name="Shape 8">
            <a:extLst>
              <a:ext uri="{FF2B5EF4-FFF2-40B4-BE49-F238E27FC236}">
                <a16:creationId xmlns:a16="http://schemas.microsoft.com/office/drawing/2014/main" id="{9D274CA3-E6A5-062F-E04C-58EA2F1E60B8}"/>
              </a:ext>
            </a:extLst>
          </p:cNvPr>
          <p:cNvSpPr/>
          <p:nvPr/>
        </p:nvSpPr>
        <p:spPr>
          <a:xfrm>
            <a:off x="661492" y="3148707"/>
            <a:ext cx="5351859" cy="76200"/>
          </a:xfrm>
          <a:prstGeom prst="roundRect">
            <a:avLst>
              <a:gd name="adj" fmla="val 195349"/>
            </a:avLst>
          </a:prstGeom>
          <a:solidFill>
            <a:srgbClr val="84C1FA"/>
          </a:solidFill>
          <a:ln/>
        </p:spPr>
        <p:txBody>
          <a:bodyPr>
            <a:spAutoFit/>
          </a:bodyPr>
          <a:lstStyle/>
          <a:p>
            <a:endParaRPr lang="en-US"/>
          </a:p>
        </p:txBody>
      </p:sp>
      <p:sp>
        <p:nvSpPr>
          <p:cNvPr id="16" name="Shape 9">
            <a:extLst>
              <a:ext uri="{FF2B5EF4-FFF2-40B4-BE49-F238E27FC236}">
                <a16:creationId xmlns:a16="http://schemas.microsoft.com/office/drawing/2014/main" id="{498D1D4C-BA1C-DB72-5B81-A04150059150}"/>
              </a:ext>
            </a:extLst>
          </p:cNvPr>
          <p:cNvSpPr/>
          <p:nvPr/>
        </p:nvSpPr>
        <p:spPr>
          <a:xfrm>
            <a:off x="3089375" y="2919710"/>
            <a:ext cx="496094" cy="496094"/>
          </a:xfrm>
          <a:prstGeom prst="roundRect">
            <a:avLst>
              <a:gd name="adj" fmla="val 153600"/>
            </a:avLst>
          </a:prstGeom>
          <a:solidFill>
            <a:srgbClr val="84C1FA"/>
          </a:solidFill>
          <a:ln/>
        </p:spPr>
        <p:txBody>
          <a:bodyPr>
            <a:spAutoFit/>
          </a:bodyPr>
          <a:lstStyle/>
          <a:p>
            <a:endParaRPr lang="en-US"/>
          </a:p>
        </p:txBody>
      </p:sp>
      <p:sp>
        <p:nvSpPr>
          <p:cNvPr id="19" name="Text 10">
            <a:extLst>
              <a:ext uri="{FF2B5EF4-FFF2-40B4-BE49-F238E27FC236}">
                <a16:creationId xmlns:a16="http://schemas.microsoft.com/office/drawing/2014/main" id="{C37FC395-DDC2-B2CE-142C-A8F6600F986F}"/>
              </a:ext>
            </a:extLst>
          </p:cNvPr>
          <p:cNvSpPr/>
          <p:nvPr/>
        </p:nvSpPr>
        <p:spPr>
          <a:xfrm>
            <a:off x="4379887" y="3581201"/>
            <a:ext cx="1449116"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اتخاذ القرارات</a:t>
            </a:r>
            <a:endParaRPr lang="en-US" sz="1800" b="1" dirty="0">
              <a:solidFill>
                <a:schemeClr val="accent2">
                  <a:lumMod val="75000"/>
                </a:schemeClr>
              </a:solidFill>
              <a:latin typeface="Alexandria" pitchFamily="2" charset="-78"/>
              <a:cs typeface="Alexandria" pitchFamily="2" charset="-78"/>
            </a:endParaRPr>
          </a:p>
        </p:txBody>
      </p:sp>
      <p:sp>
        <p:nvSpPr>
          <p:cNvPr id="20" name="Text 11">
            <a:extLst>
              <a:ext uri="{FF2B5EF4-FFF2-40B4-BE49-F238E27FC236}">
                <a16:creationId xmlns:a16="http://schemas.microsoft.com/office/drawing/2014/main" id="{B57AB249-7E8A-A211-2D66-A5F9AD8ED10A}"/>
              </a:ext>
            </a:extLst>
          </p:cNvPr>
          <p:cNvSpPr/>
          <p:nvPr/>
        </p:nvSpPr>
        <p:spPr>
          <a:xfrm>
            <a:off x="1273210" y="3887519"/>
            <a:ext cx="4128422" cy="515654"/>
          </a:xfrm>
          <a:prstGeom prst="rect">
            <a:avLst/>
          </a:prstGeom>
          <a:noFill/>
          <a:ln/>
        </p:spPr>
        <p:txBody>
          <a:bodyPr wrap="square" lIns="0" tIns="0" rIns="0" bIns="0" rtlCol="0" anchor="t">
            <a:spAutoFit/>
          </a:bodyPr>
          <a:lstStyle/>
          <a:p>
            <a:pPr algn="ctr" rtl="1">
              <a:lnSpc>
                <a:spcPts val="2083"/>
              </a:lnSpc>
            </a:pPr>
            <a:r>
              <a:rPr lang="ar-SA" dirty="0">
                <a:solidFill>
                  <a:srgbClr val="1E3063"/>
                </a:solidFill>
                <a:latin typeface="Alexandria" pitchFamily="2" charset="-78"/>
                <a:ea typeface="Instrument Sans Medium" pitchFamily="34" charset="-122"/>
                <a:cs typeface="Alexandria" pitchFamily="2" charset="-78"/>
              </a:rPr>
              <a:t>يساعد التقييم في اتخاذ قرارات تربوية مناسبة، تستند إلى نتائج واضحة تدعم تحسين التعلم وتطوير الأداء.</a:t>
            </a:r>
            <a:endParaRPr lang="en-US" dirty="0">
              <a:latin typeface="Alexandria" pitchFamily="2" charset="-78"/>
              <a:cs typeface="Alexandria" pitchFamily="2" charset="-78"/>
            </a:endParaRPr>
          </a:p>
        </p:txBody>
      </p:sp>
      <p:sp>
        <p:nvSpPr>
          <p:cNvPr id="21" name="Shape 12">
            <a:extLst>
              <a:ext uri="{FF2B5EF4-FFF2-40B4-BE49-F238E27FC236}">
                <a16:creationId xmlns:a16="http://schemas.microsoft.com/office/drawing/2014/main" id="{FF5A9B94-8375-5854-657A-17BECC2C6F67}"/>
              </a:ext>
            </a:extLst>
          </p:cNvPr>
          <p:cNvSpPr/>
          <p:nvPr/>
        </p:nvSpPr>
        <p:spPr>
          <a:xfrm>
            <a:off x="6178650" y="4801195"/>
            <a:ext cx="5351859" cy="1220093"/>
          </a:xfrm>
          <a:prstGeom prst="roundRect">
            <a:avLst>
              <a:gd name="adj" fmla="val 7495"/>
            </a:avLst>
          </a:prstGeom>
          <a:solidFill>
            <a:srgbClr val="FFFFFF"/>
          </a:solidFill>
          <a:ln/>
        </p:spPr>
        <p:txBody>
          <a:bodyPr>
            <a:spAutoFit/>
          </a:bodyPr>
          <a:lstStyle/>
          <a:p>
            <a:endParaRPr lang="en-US"/>
          </a:p>
        </p:txBody>
      </p:sp>
      <p:sp>
        <p:nvSpPr>
          <p:cNvPr id="22" name="Shape 13">
            <a:extLst>
              <a:ext uri="{FF2B5EF4-FFF2-40B4-BE49-F238E27FC236}">
                <a16:creationId xmlns:a16="http://schemas.microsoft.com/office/drawing/2014/main" id="{5EBBA86F-11D0-47D3-5BB7-EDF2C3AA5AC8}"/>
              </a:ext>
            </a:extLst>
          </p:cNvPr>
          <p:cNvSpPr/>
          <p:nvPr/>
        </p:nvSpPr>
        <p:spPr>
          <a:xfrm>
            <a:off x="6178650" y="4782145"/>
            <a:ext cx="5351859" cy="76200"/>
          </a:xfrm>
          <a:prstGeom prst="roundRect">
            <a:avLst>
              <a:gd name="adj" fmla="val 195349"/>
            </a:avLst>
          </a:prstGeom>
          <a:solidFill>
            <a:srgbClr val="84C1FA"/>
          </a:solidFill>
          <a:ln/>
        </p:spPr>
        <p:txBody>
          <a:bodyPr>
            <a:spAutoFit/>
          </a:bodyPr>
          <a:lstStyle/>
          <a:p>
            <a:endParaRPr lang="en-US"/>
          </a:p>
        </p:txBody>
      </p:sp>
      <p:sp>
        <p:nvSpPr>
          <p:cNvPr id="24" name="Shape 14">
            <a:extLst>
              <a:ext uri="{FF2B5EF4-FFF2-40B4-BE49-F238E27FC236}">
                <a16:creationId xmlns:a16="http://schemas.microsoft.com/office/drawing/2014/main" id="{8DCE0C8C-6F81-D094-1A21-66FE9FC5D1B9}"/>
              </a:ext>
            </a:extLst>
          </p:cNvPr>
          <p:cNvSpPr/>
          <p:nvPr/>
        </p:nvSpPr>
        <p:spPr>
          <a:xfrm>
            <a:off x="8606532" y="4553148"/>
            <a:ext cx="496094" cy="496094"/>
          </a:xfrm>
          <a:prstGeom prst="roundRect">
            <a:avLst>
              <a:gd name="adj" fmla="val 153600"/>
            </a:avLst>
          </a:prstGeom>
          <a:solidFill>
            <a:srgbClr val="84C1FA"/>
          </a:solidFill>
          <a:ln/>
        </p:spPr>
        <p:txBody>
          <a:bodyPr>
            <a:spAutoFit/>
          </a:bodyPr>
          <a:lstStyle/>
          <a:p>
            <a:endParaRPr lang="en-US"/>
          </a:p>
        </p:txBody>
      </p:sp>
      <p:sp>
        <p:nvSpPr>
          <p:cNvPr id="27" name="Text 15">
            <a:extLst>
              <a:ext uri="{FF2B5EF4-FFF2-40B4-BE49-F238E27FC236}">
                <a16:creationId xmlns:a16="http://schemas.microsoft.com/office/drawing/2014/main" id="{95B13B88-0005-357E-23FC-F7F1CA548158}"/>
              </a:ext>
            </a:extLst>
          </p:cNvPr>
          <p:cNvSpPr/>
          <p:nvPr/>
        </p:nvSpPr>
        <p:spPr>
          <a:xfrm>
            <a:off x="9158061" y="5214639"/>
            <a:ext cx="2188100"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تحسين نواتج التعلم</a:t>
            </a:r>
            <a:endParaRPr lang="en-US" sz="1800" b="1" dirty="0">
              <a:solidFill>
                <a:schemeClr val="accent2">
                  <a:lumMod val="75000"/>
                </a:schemeClr>
              </a:solidFill>
              <a:latin typeface="Alexandria" pitchFamily="2" charset="-78"/>
              <a:cs typeface="Alexandria" pitchFamily="2" charset="-78"/>
            </a:endParaRPr>
          </a:p>
        </p:txBody>
      </p:sp>
      <p:sp>
        <p:nvSpPr>
          <p:cNvPr id="28" name="Text 16">
            <a:extLst>
              <a:ext uri="{FF2B5EF4-FFF2-40B4-BE49-F238E27FC236}">
                <a16:creationId xmlns:a16="http://schemas.microsoft.com/office/drawing/2014/main" id="{2BE98519-1523-73E7-AA04-7F11728245CC}"/>
              </a:ext>
            </a:extLst>
          </p:cNvPr>
          <p:cNvSpPr/>
          <p:nvPr/>
        </p:nvSpPr>
        <p:spPr>
          <a:xfrm>
            <a:off x="6973549" y="5639661"/>
            <a:ext cx="4509875" cy="515654"/>
          </a:xfrm>
          <a:prstGeom prst="rect">
            <a:avLst/>
          </a:prstGeom>
          <a:noFill/>
          <a:ln/>
        </p:spPr>
        <p:txBody>
          <a:bodyPr wrap="square" lIns="0" tIns="0" rIns="0" bIns="0" rtlCol="0" anchor="t">
            <a:spAutoFit/>
          </a:bodyPr>
          <a:lstStyle/>
          <a:p>
            <a:pPr algn="ctr" rtl="1">
              <a:lnSpc>
                <a:spcPts val="2083"/>
              </a:lnSpc>
            </a:pPr>
            <a:r>
              <a:rPr lang="ar-SA" dirty="0">
                <a:solidFill>
                  <a:srgbClr val="1E3063"/>
                </a:solidFill>
                <a:latin typeface="Alexandria" pitchFamily="2" charset="-78"/>
                <a:ea typeface="Instrument Sans Medium" pitchFamily="34" charset="-122"/>
                <a:cs typeface="Alexandria" pitchFamily="2" charset="-78"/>
              </a:rPr>
              <a:t>يسهم التقييم في تحسين نواتج التعلم وتطويرها، من خلال توجيه العملية التعليمية نحو تحقيق الأهداف بكفاءة أكبر.</a:t>
            </a:r>
            <a:endParaRPr lang="en-US" dirty="0">
              <a:latin typeface="Alexandria" pitchFamily="2" charset="-78"/>
              <a:cs typeface="Alexandria" pitchFamily="2" charset="-78"/>
            </a:endParaRPr>
          </a:p>
        </p:txBody>
      </p:sp>
      <p:sp>
        <p:nvSpPr>
          <p:cNvPr id="29" name="Shape 17">
            <a:extLst>
              <a:ext uri="{FF2B5EF4-FFF2-40B4-BE49-F238E27FC236}">
                <a16:creationId xmlns:a16="http://schemas.microsoft.com/office/drawing/2014/main" id="{049BA488-1B75-40AF-6AB7-682B4E14AFF5}"/>
              </a:ext>
            </a:extLst>
          </p:cNvPr>
          <p:cNvSpPr/>
          <p:nvPr/>
        </p:nvSpPr>
        <p:spPr>
          <a:xfrm>
            <a:off x="661492" y="4801195"/>
            <a:ext cx="5351859" cy="1220093"/>
          </a:xfrm>
          <a:prstGeom prst="roundRect">
            <a:avLst>
              <a:gd name="adj" fmla="val 7495"/>
            </a:avLst>
          </a:prstGeom>
          <a:solidFill>
            <a:srgbClr val="FFFFFF"/>
          </a:solidFill>
          <a:ln/>
        </p:spPr>
        <p:txBody>
          <a:bodyPr>
            <a:spAutoFit/>
          </a:bodyPr>
          <a:lstStyle/>
          <a:p>
            <a:endParaRPr lang="en-US"/>
          </a:p>
        </p:txBody>
      </p:sp>
      <p:sp>
        <p:nvSpPr>
          <p:cNvPr id="30" name="Shape 18">
            <a:extLst>
              <a:ext uri="{FF2B5EF4-FFF2-40B4-BE49-F238E27FC236}">
                <a16:creationId xmlns:a16="http://schemas.microsoft.com/office/drawing/2014/main" id="{A25F7704-56B5-F892-5ECA-5A84E9ECD3A7}"/>
              </a:ext>
            </a:extLst>
          </p:cNvPr>
          <p:cNvSpPr/>
          <p:nvPr/>
        </p:nvSpPr>
        <p:spPr>
          <a:xfrm>
            <a:off x="661492" y="4782145"/>
            <a:ext cx="5351859" cy="76200"/>
          </a:xfrm>
          <a:prstGeom prst="roundRect">
            <a:avLst>
              <a:gd name="adj" fmla="val 195349"/>
            </a:avLst>
          </a:prstGeom>
          <a:solidFill>
            <a:srgbClr val="84C1FA"/>
          </a:solidFill>
          <a:ln/>
        </p:spPr>
        <p:txBody>
          <a:bodyPr>
            <a:spAutoFit/>
          </a:bodyPr>
          <a:lstStyle/>
          <a:p>
            <a:endParaRPr lang="en-US"/>
          </a:p>
        </p:txBody>
      </p:sp>
      <p:sp>
        <p:nvSpPr>
          <p:cNvPr id="31" name="Shape 19">
            <a:extLst>
              <a:ext uri="{FF2B5EF4-FFF2-40B4-BE49-F238E27FC236}">
                <a16:creationId xmlns:a16="http://schemas.microsoft.com/office/drawing/2014/main" id="{F9685F18-F227-00CB-403D-FD4B76B466A2}"/>
              </a:ext>
            </a:extLst>
          </p:cNvPr>
          <p:cNvSpPr/>
          <p:nvPr/>
        </p:nvSpPr>
        <p:spPr>
          <a:xfrm>
            <a:off x="3089375" y="4553148"/>
            <a:ext cx="496094" cy="496094"/>
          </a:xfrm>
          <a:prstGeom prst="roundRect">
            <a:avLst>
              <a:gd name="adj" fmla="val 153600"/>
            </a:avLst>
          </a:prstGeom>
          <a:solidFill>
            <a:srgbClr val="84C1FA"/>
          </a:solidFill>
          <a:ln/>
        </p:spPr>
        <p:txBody>
          <a:bodyPr>
            <a:spAutoFit/>
          </a:bodyPr>
          <a:lstStyle/>
          <a:p>
            <a:endParaRPr lang="en-US"/>
          </a:p>
        </p:txBody>
      </p:sp>
      <p:sp>
        <p:nvSpPr>
          <p:cNvPr id="33" name="Text 20">
            <a:extLst>
              <a:ext uri="{FF2B5EF4-FFF2-40B4-BE49-F238E27FC236}">
                <a16:creationId xmlns:a16="http://schemas.microsoft.com/office/drawing/2014/main" id="{876D6004-E298-F2A1-C373-FDD949A18301}"/>
              </a:ext>
            </a:extLst>
          </p:cNvPr>
          <p:cNvSpPr/>
          <p:nvPr/>
        </p:nvSpPr>
        <p:spPr>
          <a:xfrm>
            <a:off x="2866653" y="5214639"/>
            <a:ext cx="2962349"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كشف نقاط القوة والضعف</a:t>
            </a:r>
            <a:endParaRPr lang="en-US" sz="1800" b="1" dirty="0">
              <a:solidFill>
                <a:schemeClr val="accent2">
                  <a:lumMod val="75000"/>
                </a:schemeClr>
              </a:solidFill>
              <a:latin typeface="Alexandria" pitchFamily="2" charset="-78"/>
              <a:cs typeface="Alexandria" pitchFamily="2" charset="-78"/>
            </a:endParaRPr>
          </a:p>
        </p:txBody>
      </p:sp>
      <p:sp>
        <p:nvSpPr>
          <p:cNvPr id="34" name="Text 21">
            <a:extLst>
              <a:ext uri="{FF2B5EF4-FFF2-40B4-BE49-F238E27FC236}">
                <a16:creationId xmlns:a16="http://schemas.microsoft.com/office/drawing/2014/main" id="{9809ACEB-AA2B-4B2B-5E3A-DE4F88A04E35}"/>
              </a:ext>
            </a:extLst>
          </p:cNvPr>
          <p:cNvSpPr/>
          <p:nvPr/>
        </p:nvSpPr>
        <p:spPr>
          <a:xfrm>
            <a:off x="983432" y="5603560"/>
            <a:ext cx="4330126" cy="784958"/>
          </a:xfrm>
          <a:prstGeom prst="rect">
            <a:avLst/>
          </a:prstGeom>
          <a:noFill/>
          <a:ln/>
        </p:spPr>
        <p:txBody>
          <a:bodyPr wrap="square" lIns="0" tIns="0" rIns="0" bIns="0" rtlCol="0" anchor="t">
            <a:spAutoFit/>
          </a:bodyPr>
          <a:lstStyle/>
          <a:p>
            <a:pPr algn="ctr" rtl="1">
              <a:lnSpc>
                <a:spcPts val="2083"/>
              </a:lnSpc>
            </a:pPr>
            <a:r>
              <a:rPr lang="ar-SA" dirty="0">
                <a:solidFill>
                  <a:srgbClr val="1E3063"/>
                </a:solidFill>
                <a:latin typeface="Alexandria" pitchFamily="2" charset="-78"/>
                <a:ea typeface="Instrument Sans Medium" pitchFamily="34" charset="-122"/>
                <a:cs typeface="Alexandria" pitchFamily="2" charset="-78"/>
              </a:rPr>
              <a:t>يكشف التقييم عن جوانب القوة لدى المتعلمين لتعزيزها، كما يحدد جوانب الضعف للعمل على معالجتها.</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389209252"/>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2CF9AD11-D70D-BE16-2EDF-4CFBF54E113E}"/>
              </a:ext>
            </a:extLst>
          </p:cNvPr>
          <p:cNvSpPr/>
          <p:nvPr/>
        </p:nvSpPr>
        <p:spPr>
          <a:xfrm>
            <a:off x="8984939" y="1208199"/>
            <a:ext cx="2545570" cy="573490"/>
          </a:xfrm>
          <a:prstGeom prst="rect">
            <a:avLst/>
          </a:prstGeom>
          <a:noFill/>
          <a:ln/>
        </p:spPr>
        <p:txBody>
          <a:bodyPr wrap="none" lIns="0" tIns="0" rIns="0" bIns="0" rtlCol="0" anchor="t">
            <a:spAutoFit/>
          </a:bodyPr>
          <a:lstStyle/>
          <a:p>
            <a:pPr algn="r" rtl="1">
              <a:lnSpc>
                <a:spcPct val="150000"/>
              </a:lnSpc>
            </a:pPr>
            <a:r>
              <a:rPr lang="en-US" sz="2800" b="1" dirty="0" err="1">
                <a:solidFill>
                  <a:srgbClr val="00B0F0"/>
                </a:solidFill>
                <a:latin typeface="Alexandria" pitchFamily="2" charset="-78"/>
                <a:ea typeface="Instrument Sans Semi Bold" pitchFamily="34" charset="-122"/>
                <a:cs typeface="Alexandria" pitchFamily="2" charset="-78"/>
              </a:rPr>
              <a:t>أهمية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التقييم</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0116BE56-A26D-8D04-7741-8EC1E665BD90}"/>
              </a:ext>
            </a:extLst>
          </p:cNvPr>
          <p:cNvSpPr/>
          <p:nvPr/>
        </p:nvSpPr>
        <p:spPr>
          <a:xfrm>
            <a:off x="1126230" y="1934279"/>
            <a:ext cx="10389742"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يُعد التقييم أداة رئيسة في تحسين العملية التعليمية، حيث يسهم في قياس مستوى أداء المتعلمين، وتوجيه العملية التعليمية نحو تحقيق الأهداف المرجوة بكفاءة وفاعلية.</a:t>
            </a:r>
            <a:endParaRPr lang="en-US" sz="1600"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37DEE59D-8A28-1184-147A-71E75BA4B055}"/>
              </a:ext>
            </a:extLst>
          </p:cNvPr>
          <p:cNvSpPr/>
          <p:nvPr/>
        </p:nvSpPr>
        <p:spPr>
          <a:xfrm>
            <a:off x="6225186" y="3042444"/>
            <a:ext cx="5305323" cy="1142548"/>
          </a:xfrm>
          <a:prstGeom prst="roundRect">
            <a:avLst>
              <a:gd name="adj" fmla="val 41657"/>
            </a:avLst>
          </a:prstGeom>
          <a:solidFill>
            <a:srgbClr val="CEE6FD"/>
          </a:solidFill>
          <a:ln/>
        </p:spPr>
        <p:txBody>
          <a:bodyPr wrap="square">
            <a:spAutoFit/>
          </a:bodyPr>
          <a:lstStyle/>
          <a:p>
            <a:endParaRPr lang="en-US"/>
          </a:p>
        </p:txBody>
      </p:sp>
      <p:sp>
        <p:nvSpPr>
          <p:cNvPr id="9" name="Text 3">
            <a:extLst>
              <a:ext uri="{FF2B5EF4-FFF2-40B4-BE49-F238E27FC236}">
                <a16:creationId xmlns:a16="http://schemas.microsoft.com/office/drawing/2014/main" id="{46A1F17E-BC21-AF0F-0AF0-3EE9AB4B37F0}"/>
              </a:ext>
            </a:extLst>
          </p:cNvPr>
          <p:cNvSpPr/>
          <p:nvPr/>
        </p:nvSpPr>
        <p:spPr>
          <a:xfrm>
            <a:off x="9092688" y="3057549"/>
            <a:ext cx="2069477"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قياس مستوى الأداء</a:t>
            </a:r>
            <a:endParaRPr lang="en-US" sz="1625"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ECF11F9A-D5EB-5417-AE18-FD36C7438FD2}"/>
              </a:ext>
            </a:extLst>
          </p:cNvPr>
          <p:cNvSpPr/>
          <p:nvPr/>
        </p:nvSpPr>
        <p:spPr>
          <a:xfrm>
            <a:off x="6399186" y="3447454"/>
            <a:ext cx="4981179" cy="60991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يساعد التقييم في قياس مستوى أداء المتعلمين، وتحديد مدى تحقق الأهداف التعليمية بصورة واضحة.</a:t>
            </a:r>
            <a:endParaRPr lang="en-US"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CE59B709-C7BE-DDE8-DDE8-8F8A702E6BA9}"/>
              </a:ext>
            </a:extLst>
          </p:cNvPr>
          <p:cNvSpPr/>
          <p:nvPr/>
        </p:nvSpPr>
        <p:spPr>
          <a:xfrm>
            <a:off x="737378" y="2981845"/>
            <a:ext cx="5351860" cy="1142548"/>
          </a:xfrm>
          <a:prstGeom prst="roundRect">
            <a:avLst>
              <a:gd name="adj" fmla="val 41657"/>
            </a:avLst>
          </a:prstGeom>
          <a:solidFill>
            <a:srgbClr val="CEE6FD"/>
          </a:solidFill>
          <a:ln/>
        </p:spPr>
        <p:txBody>
          <a:bodyPr wrap="square">
            <a:spAutoFit/>
          </a:bodyPr>
          <a:lstStyle/>
          <a:p>
            <a:endParaRPr lang="en-US"/>
          </a:p>
        </p:txBody>
      </p:sp>
      <p:sp>
        <p:nvSpPr>
          <p:cNvPr id="12" name="Text 6">
            <a:extLst>
              <a:ext uri="{FF2B5EF4-FFF2-40B4-BE49-F238E27FC236}">
                <a16:creationId xmlns:a16="http://schemas.microsoft.com/office/drawing/2014/main" id="{88D3F18F-72C2-24AB-B23B-0163CCC962CC}"/>
              </a:ext>
            </a:extLst>
          </p:cNvPr>
          <p:cNvSpPr/>
          <p:nvPr/>
        </p:nvSpPr>
        <p:spPr>
          <a:xfrm>
            <a:off x="3448061" y="3046504"/>
            <a:ext cx="2250617"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تطوير أساليب التدريس</a:t>
            </a:r>
            <a:endParaRPr lang="en-US" sz="1625" b="1" dirty="0">
              <a:solidFill>
                <a:schemeClr val="accent2">
                  <a:lumMod val="75000"/>
                </a:schemeClr>
              </a:solidFill>
              <a:latin typeface="Alexandria" pitchFamily="2" charset="-78"/>
              <a:cs typeface="Alexandria" pitchFamily="2" charset="-78"/>
            </a:endParaRPr>
          </a:p>
        </p:txBody>
      </p:sp>
      <p:sp>
        <p:nvSpPr>
          <p:cNvPr id="13" name="Text 7">
            <a:extLst>
              <a:ext uri="{FF2B5EF4-FFF2-40B4-BE49-F238E27FC236}">
                <a16:creationId xmlns:a16="http://schemas.microsoft.com/office/drawing/2014/main" id="{206A05AD-E7C5-0F98-E9FD-8B8EB8CDE819}"/>
              </a:ext>
            </a:extLst>
          </p:cNvPr>
          <p:cNvSpPr/>
          <p:nvPr/>
        </p:nvSpPr>
        <p:spPr>
          <a:xfrm>
            <a:off x="636379" y="3466922"/>
            <a:ext cx="5186562" cy="60991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يساعد التقييم على تطوير أساليب التدريس وتحسين الممارسات التعليمية بما يتناسب مع احتياجات المتعلمين.</a:t>
            </a:r>
            <a:endParaRPr lang="en-US"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CCF6F2ED-55C2-E91A-0DF4-0A8D79C6247F}"/>
              </a:ext>
            </a:extLst>
          </p:cNvPr>
          <p:cNvSpPr/>
          <p:nvPr/>
        </p:nvSpPr>
        <p:spPr>
          <a:xfrm>
            <a:off x="6167438" y="4852367"/>
            <a:ext cx="5363071" cy="1240929"/>
          </a:xfrm>
          <a:prstGeom prst="roundRect">
            <a:avLst>
              <a:gd name="adj" fmla="val 41657"/>
            </a:avLst>
          </a:prstGeom>
          <a:solidFill>
            <a:srgbClr val="CEE6FD"/>
          </a:solidFill>
          <a:ln/>
        </p:spPr>
        <p:txBody>
          <a:bodyPr wrap="square">
            <a:spAutoFit/>
          </a:bodyPr>
          <a:lstStyle/>
          <a:p>
            <a:endParaRPr lang="en-US"/>
          </a:p>
        </p:txBody>
      </p:sp>
      <p:sp>
        <p:nvSpPr>
          <p:cNvPr id="15" name="Text 9">
            <a:extLst>
              <a:ext uri="{FF2B5EF4-FFF2-40B4-BE49-F238E27FC236}">
                <a16:creationId xmlns:a16="http://schemas.microsoft.com/office/drawing/2014/main" id="{6859AAF0-2D95-C713-2FED-1110DA34284D}"/>
              </a:ext>
            </a:extLst>
          </p:cNvPr>
          <p:cNvSpPr/>
          <p:nvPr/>
        </p:nvSpPr>
        <p:spPr>
          <a:xfrm>
            <a:off x="9766133" y="4893520"/>
            <a:ext cx="1519647"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دعم اتخاذ القرار</a:t>
            </a:r>
            <a:endParaRPr lang="en-US" sz="1625" b="1" dirty="0">
              <a:solidFill>
                <a:schemeClr val="accent2">
                  <a:lumMod val="75000"/>
                </a:schemeClr>
              </a:solidFill>
              <a:latin typeface="Alexandria" pitchFamily="2" charset="-78"/>
              <a:cs typeface="Alexandria" pitchFamily="2" charset="-78"/>
            </a:endParaRPr>
          </a:p>
        </p:txBody>
      </p:sp>
      <p:sp>
        <p:nvSpPr>
          <p:cNvPr id="16" name="Text 10">
            <a:extLst>
              <a:ext uri="{FF2B5EF4-FFF2-40B4-BE49-F238E27FC236}">
                <a16:creationId xmlns:a16="http://schemas.microsoft.com/office/drawing/2014/main" id="{D64A5A95-F7EB-BE5E-EAFD-955D2290B973}"/>
              </a:ext>
            </a:extLst>
          </p:cNvPr>
          <p:cNvSpPr/>
          <p:nvPr/>
        </p:nvSpPr>
        <p:spPr>
          <a:xfrm>
            <a:off x="6279993" y="5306136"/>
            <a:ext cx="5082634" cy="60991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يسهم التقييم في دعم اتخاذ القرار التربوي، من خلال توفير بيانات دقيقة تساعد على اختيار الإجراءات المناسبة.</a:t>
            </a:r>
            <a:endParaRPr lang="en-US" dirty="0">
              <a:latin typeface="Alexandria" pitchFamily="2" charset="-78"/>
              <a:cs typeface="Alexandria" pitchFamily="2" charset="-78"/>
            </a:endParaRPr>
          </a:p>
        </p:txBody>
      </p:sp>
      <p:sp>
        <p:nvSpPr>
          <p:cNvPr id="17" name="Shape 11">
            <a:extLst>
              <a:ext uri="{FF2B5EF4-FFF2-40B4-BE49-F238E27FC236}">
                <a16:creationId xmlns:a16="http://schemas.microsoft.com/office/drawing/2014/main" id="{A4F6C5C7-08EC-043D-3CDC-205CB1B34EFC}"/>
              </a:ext>
            </a:extLst>
          </p:cNvPr>
          <p:cNvSpPr/>
          <p:nvPr/>
        </p:nvSpPr>
        <p:spPr>
          <a:xfrm>
            <a:off x="636379" y="4893520"/>
            <a:ext cx="5398885" cy="1127768"/>
          </a:xfrm>
          <a:prstGeom prst="roundRect">
            <a:avLst>
              <a:gd name="adj" fmla="val 41657"/>
            </a:avLst>
          </a:prstGeom>
          <a:solidFill>
            <a:srgbClr val="CEE6FD"/>
          </a:solidFill>
          <a:ln/>
        </p:spPr>
        <p:txBody>
          <a:bodyPr wrap="square">
            <a:spAutoFit/>
          </a:bodyPr>
          <a:lstStyle/>
          <a:p>
            <a:endParaRPr lang="en-US"/>
          </a:p>
        </p:txBody>
      </p:sp>
      <p:sp>
        <p:nvSpPr>
          <p:cNvPr id="19" name="Text 12">
            <a:extLst>
              <a:ext uri="{FF2B5EF4-FFF2-40B4-BE49-F238E27FC236}">
                <a16:creationId xmlns:a16="http://schemas.microsoft.com/office/drawing/2014/main" id="{4B712E23-0BAD-7042-AC5B-9F8EE3A64321}"/>
              </a:ext>
            </a:extLst>
          </p:cNvPr>
          <p:cNvSpPr/>
          <p:nvPr/>
        </p:nvSpPr>
        <p:spPr>
          <a:xfrm>
            <a:off x="3203000" y="4911375"/>
            <a:ext cx="2412520"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متابعة تقدم المتعلمين</a:t>
            </a:r>
            <a:endParaRPr lang="en-US" sz="1625" b="1"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C92747AD-1C4E-D35E-EF9A-EA85FBB30672}"/>
              </a:ext>
            </a:extLst>
          </p:cNvPr>
          <p:cNvSpPr/>
          <p:nvPr/>
        </p:nvSpPr>
        <p:spPr>
          <a:xfrm>
            <a:off x="845870" y="5289227"/>
            <a:ext cx="5032095" cy="60991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يُستخدم التقييم في متابعة تقدم المتعلمين بشكل مستمر، والكشف عن مدى تطور أدائهم مع مرور الوقت.</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6723233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1069" y="1102738"/>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82A9734-39B2-B50F-9B7E-B71F567F6298}"/>
              </a:ext>
            </a:extLst>
          </p:cNvPr>
          <p:cNvSpPr/>
          <p:nvPr/>
        </p:nvSpPr>
        <p:spPr>
          <a:xfrm>
            <a:off x="9545992" y="1165522"/>
            <a:ext cx="1984518" cy="473463"/>
          </a:xfrm>
          <a:prstGeom prst="rect">
            <a:avLst/>
          </a:prstGeom>
          <a:noFill/>
          <a:ln/>
        </p:spPr>
        <p:txBody>
          <a:bodyPr wrap="none" lIns="0" tIns="0" rIns="0" bIns="0" rtlCol="0" anchor="t">
            <a:spAutoFit/>
          </a:bodyPr>
          <a:lstStyle/>
          <a:p>
            <a:pPr algn="r" rtl="1">
              <a:lnSpc>
                <a:spcPts val="4042"/>
              </a:lnSpc>
            </a:pPr>
            <a:r>
              <a:rPr lang="en-US" sz="2800" b="1" dirty="0" err="1">
                <a:solidFill>
                  <a:srgbClr val="00B0F0"/>
                </a:solidFill>
                <a:latin typeface="Alexandria" pitchFamily="2" charset="-78"/>
                <a:ea typeface="Instrument Sans Semi Bold" pitchFamily="34" charset="-122"/>
                <a:cs typeface="Alexandria" pitchFamily="2" charset="-78"/>
              </a:rPr>
              <a:t>دور</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التقييم</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F420AC13-E7A1-8332-8516-04ED03D6C7C0}"/>
              </a:ext>
            </a:extLst>
          </p:cNvPr>
          <p:cNvSpPr/>
          <p:nvPr/>
        </p:nvSpPr>
        <p:spPr>
          <a:xfrm>
            <a:off x="463720" y="1823954"/>
            <a:ext cx="11080853" cy="521938"/>
          </a:xfrm>
          <a:prstGeom prst="rect">
            <a:avLst/>
          </a:prstGeom>
          <a:noFill/>
          <a:ln/>
        </p:spPr>
        <p:txBody>
          <a:bodyPr wrap="square" lIns="0" tIns="0" rIns="0" bIns="0" rtlCol="0" anchor="t">
            <a:spAutoFit/>
          </a:bodyPr>
          <a:lstStyle/>
          <a:p>
            <a:pPr algn="ctr" rtl="1">
              <a:lnSpc>
                <a:spcPts val="2083"/>
              </a:lnSpc>
            </a:pPr>
            <a:r>
              <a:rPr lang="ar-SA" sz="1600" dirty="0">
                <a:solidFill>
                  <a:srgbClr val="1E3063"/>
                </a:solidFill>
                <a:latin typeface="Alexandria" pitchFamily="2" charset="-78"/>
                <a:ea typeface="Instrument Sans Medium" pitchFamily="34" charset="-122"/>
                <a:cs typeface="Alexandria" pitchFamily="2" charset="-78"/>
              </a:rPr>
              <a:t>يساعد التقييم في تحديد مستوى الطلاب وتحليل أدائهم، مما يسهم في تحسين التعلم وتطوير العملية التعليمية بصورة مستمرة وهادفة.</a:t>
            </a:r>
            <a:endParaRPr lang="en-US" sz="1600" dirty="0">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208D473C-EAA1-8A6C-1426-68289E65471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0" y="2463602"/>
            <a:ext cx="5434508" cy="661492"/>
          </a:xfrm>
          <a:prstGeom prst="rect">
            <a:avLst/>
          </a:prstGeom>
        </p:spPr>
      </p:pic>
      <p:sp>
        <p:nvSpPr>
          <p:cNvPr id="9" name="Text 2">
            <a:extLst>
              <a:ext uri="{FF2B5EF4-FFF2-40B4-BE49-F238E27FC236}">
                <a16:creationId xmlns:a16="http://schemas.microsoft.com/office/drawing/2014/main" id="{C23B65FE-41EA-A7BF-1EFC-2771C83F32C2}"/>
              </a:ext>
            </a:extLst>
          </p:cNvPr>
          <p:cNvSpPr/>
          <p:nvPr/>
        </p:nvSpPr>
        <p:spPr>
          <a:xfrm>
            <a:off x="9454430" y="3290392"/>
            <a:ext cx="1910781"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كشف نقاط القوة</a:t>
            </a:r>
            <a:endParaRPr lang="en-US" sz="1800" b="1"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8B55D7AD-2696-18ED-ED71-5FD4C93D48A3}"/>
              </a:ext>
            </a:extLst>
          </p:cNvPr>
          <p:cNvSpPr/>
          <p:nvPr/>
        </p:nvSpPr>
        <p:spPr>
          <a:xfrm>
            <a:off x="6374702" y="3712170"/>
            <a:ext cx="4999984" cy="515654"/>
          </a:xfrm>
          <a:prstGeom prst="rect">
            <a:avLst/>
          </a:prstGeom>
          <a:noFill/>
          <a:ln/>
        </p:spPr>
        <p:txBody>
          <a:bodyPr wrap="square" lIns="0" tIns="0" rIns="0" bIns="0" rtlCol="0" anchor="t">
            <a:spAutoFit/>
          </a:bodyPr>
          <a:lstStyle/>
          <a:p>
            <a:pPr algn="ctr" rtl="1">
              <a:lnSpc>
                <a:spcPts val="2083"/>
              </a:lnSpc>
            </a:pPr>
            <a:r>
              <a:rPr lang="ar-SA" dirty="0">
                <a:solidFill>
                  <a:srgbClr val="1E3063"/>
                </a:solidFill>
                <a:latin typeface="Alexandria" pitchFamily="2" charset="-78"/>
                <a:ea typeface="Instrument Sans Medium" pitchFamily="34" charset="-122"/>
                <a:cs typeface="Alexandria" pitchFamily="2" charset="-78"/>
              </a:rPr>
              <a:t>يساعد التقييم في كشف نقاط القوة لدى الطلاب، والعمل على تعزيزها وتنميتها لتحقيق أداء أفضل.</a:t>
            </a:r>
            <a:endParaRPr lang="en-US" dirty="0">
              <a:latin typeface="Alexandria" pitchFamily="2" charset="-78"/>
              <a:cs typeface="Alexandria" pitchFamily="2" charset="-78"/>
            </a:endParaRPr>
          </a:p>
        </p:txBody>
      </p:sp>
      <p:pic>
        <p:nvPicPr>
          <p:cNvPr id="11" name="Image 1" descr="preencoded.png">
            <a:extLst>
              <a:ext uri="{FF2B5EF4-FFF2-40B4-BE49-F238E27FC236}">
                <a16:creationId xmlns:a16="http://schemas.microsoft.com/office/drawing/2014/main" id="{2DB2BAA0-4180-B3D1-F58F-56665F8DBBC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61492" y="2463602"/>
            <a:ext cx="5434508" cy="661492"/>
          </a:xfrm>
          <a:prstGeom prst="rect">
            <a:avLst/>
          </a:prstGeom>
        </p:spPr>
      </p:pic>
      <p:sp>
        <p:nvSpPr>
          <p:cNvPr id="12" name="Text 4">
            <a:extLst>
              <a:ext uri="{FF2B5EF4-FFF2-40B4-BE49-F238E27FC236}">
                <a16:creationId xmlns:a16="http://schemas.microsoft.com/office/drawing/2014/main" id="{3912F857-2735-BC5D-6627-C7F18A78E5E7}"/>
              </a:ext>
            </a:extLst>
          </p:cNvPr>
          <p:cNvSpPr/>
          <p:nvPr/>
        </p:nvSpPr>
        <p:spPr>
          <a:xfrm>
            <a:off x="4372582" y="3290392"/>
            <a:ext cx="1558120"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تحسين التعلم</a:t>
            </a:r>
            <a:endParaRPr lang="en-US" sz="1800" b="1"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5374EC52-9D2C-9858-7045-E5802A474D92}"/>
              </a:ext>
            </a:extLst>
          </p:cNvPr>
          <p:cNvSpPr/>
          <p:nvPr/>
        </p:nvSpPr>
        <p:spPr>
          <a:xfrm>
            <a:off x="826790" y="3648075"/>
            <a:ext cx="5103912" cy="515654"/>
          </a:xfrm>
          <a:prstGeom prst="rect">
            <a:avLst/>
          </a:prstGeom>
          <a:noFill/>
          <a:ln/>
        </p:spPr>
        <p:txBody>
          <a:bodyPr wrap="square" lIns="0" tIns="0" rIns="0" bIns="0" rtlCol="0" anchor="t">
            <a:spAutoFit/>
          </a:bodyPr>
          <a:lstStyle/>
          <a:p>
            <a:pPr algn="ctr" rtl="1">
              <a:lnSpc>
                <a:spcPts val="2083"/>
              </a:lnSpc>
            </a:pPr>
            <a:r>
              <a:rPr lang="ar-SA" dirty="0">
                <a:solidFill>
                  <a:srgbClr val="1E3063"/>
                </a:solidFill>
                <a:latin typeface="Alexandria" pitchFamily="2" charset="-78"/>
                <a:ea typeface="Instrument Sans Medium" pitchFamily="34" charset="-122"/>
                <a:cs typeface="Alexandria" pitchFamily="2" charset="-78"/>
              </a:rPr>
              <a:t>يدعم التقييم تحسين التعلم من خلال التغذية الراجعة المستمرة، التي تساعد الطلاب على تطوير أدائهم بشكل أفضل.</a:t>
            </a:r>
            <a:endParaRPr lang="en-US" dirty="0">
              <a:latin typeface="Alexandria" pitchFamily="2" charset="-78"/>
              <a:cs typeface="Alexandria" pitchFamily="2" charset="-78"/>
            </a:endParaRPr>
          </a:p>
        </p:txBody>
      </p:sp>
      <p:pic>
        <p:nvPicPr>
          <p:cNvPr id="14" name="Image 2" descr="preencoded.png">
            <a:extLst>
              <a:ext uri="{FF2B5EF4-FFF2-40B4-BE49-F238E27FC236}">
                <a16:creationId xmlns:a16="http://schemas.microsoft.com/office/drawing/2014/main" id="{2DDE3E58-0A3E-BA90-E480-86342E1FC80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67709" y="4340450"/>
            <a:ext cx="5434508" cy="661492"/>
          </a:xfrm>
          <a:prstGeom prst="rect">
            <a:avLst/>
          </a:prstGeom>
        </p:spPr>
      </p:pic>
      <p:sp>
        <p:nvSpPr>
          <p:cNvPr id="15" name="Text 6">
            <a:extLst>
              <a:ext uri="{FF2B5EF4-FFF2-40B4-BE49-F238E27FC236}">
                <a16:creationId xmlns:a16="http://schemas.microsoft.com/office/drawing/2014/main" id="{644BC9AF-229F-F5BC-1F1C-88A61E4EC8F7}"/>
              </a:ext>
            </a:extLst>
          </p:cNvPr>
          <p:cNvSpPr/>
          <p:nvPr/>
        </p:nvSpPr>
        <p:spPr>
          <a:xfrm>
            <a:off x="8893550" y="5218970"/>
            <a:ext cx="2513510"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معالجة جوانب الضعف</a:t>
            </a:r>
            <a:endParaRPr lang="en-US" sz="1800" b="1"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C21D7198-8F4B-2A2C-D419-D0210CC71049}"/>
              </a:ext>
            </a:extLst>
          </p:cNvPr>
          <p:cNvSpPr/>
          <p:nvPr/>
        </p:nvSpPr>
        <p:spPr>
          <a:xfrm>
            <a:off x="6681540" y="5692478"/>
            <a:ext cx="4693146" cy="515654"/>
          </a:xfrm>
          <a:prstGeom prst="rect">
            <a:avLst/>
          </a:prstGeom>
          <a:noFill/>
          <a:ln/>
        </p:spPr>
        <p:txBody>
          <a:bodyPr wrap="square" lIns="0" tIns="0" rIns="0" bIns="0" rtlCol="0" anchor="t">
            <a:spAutoFit/>
          </a:bodyPr>
          <a:lstStyle/>
          <a:p>
            <a:pPr algn="ctr" rtl="1">
              <a:lnSpc>
                <a:spcPts val="2083"/>
              </a:lnSpc>
            </a:pPr>
            <a:r>
              <a:rPr lang="ar-SA" dirty="0">
                <a:solidFill>
                  <a:srgbClr val="1E3063"/>
                </a:solidFill>
                <a:latin typeface="Alexandria" pitchFamily="2" charset="-78"/>
                <a:ea typeface="Instrument Sans Medium" pitchFamily="34" charset="-122"/>
                <a:cs typeface="Alexandria" pitchFamily="2" charset="-78"/>
              </a:rPr>
              <a:t>يسهم التقييم في تحديد جوانب الضعف بدقة، مما يساعد على وضع حلول مناسبة لمعالجتها وتحسين مستوى التعلم.</a:t>
            </a:r>
            <a:endParaRPr lang="en-US" dirty="0">
              <a:latin typeface="Alexandria" pitchFamily="2" charset="-78"/>
              <a:cs typeface="Alexandria" pitchFamily="2" charset="-78"/>
            </a:endParaRPr>
          </a:p>
        </p:txBody>
      </p:sp>
      <p:pic>
        <p:nvPicPr>
          <p:cNvPr id="17" name="Image 3" descr="preencoded.png">
            <a:extLst>
              <a:ext uri="{FF2B5EF4-FFF2-40B4-BE49-F238E27FC236}">
                <a16:creationId xmlns:a16="http://schemas.microsoft.com/office/drawing/2014/main" id="{5287280F-A3A4-39AF-6927-41C2F6B2114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1492" y="4323176"/>
            <a:ext cx="5434508" cy="661492"/>
          </a:xfrm>
          <a:prstGeom prst="rect">
            <a:avLst/>
          </a:prstGeom>
        </p:spPr>
      </p:pic>
      <p:sp>
        <p:nvSpPr>
          <p:cNvPr id="19" name="Text 8">
            <a:extLst>
              <a:ext uri="{FF2B5EF4-FFF2-40B4-BE49-F238E27FC236}">
                <a16:creationId xmlns:a16="http://schemas.microsoft.com/office/drawing/2014/main" id="{201EA9BF-3B04-94C4-057E-0A54295BA05D}"/>
              </a:ext>
            </a:extLst>
          </p:cNvPr>
          <p:cNvSpPr/>
          <p:nvPr/>
        </p:nvSpPr>
        <p:spPr>
          <a:xfrm>
            <a:off x="4372582" y="5076082"/>
            <a:ext cx="1513236"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توجيه المعلم</a:t>
            </a:r>
            <a:endParaRPr lang="en-US" sz="1800" b="1" dirty="0">
              <a:solidFill>
                <a:schemeClr val="accent2">
                  <a:lumMod val="75000"/>
                </a:schemeClr>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CA0F8AB0-CDE4-46F5-AA78-74977E01A833}"/>
              </a:ext>
            </a:extLst>
          </p:cNvPr>
          <p:cNvSpPr/>
          <p:nvPr/>
        </p:nvSpPr>
        <p:spPr>
          <a:xfrm>
            <a:off x="817314" y="5747750"/>
            <a:ext cx="5236874" cy="515654"/>
          </a:xfrm>
          <a:prstGeom prst="rect">
            <a:avLst/>
          </a:prstGeom>
          <a:noFill/>
          <a:ln/>
        </p:spPr>
        <p:txBody>
          <a:bodyPr wrap="square" lIns="0" tIns="0" rIns="0" bIns="0" rtlCol="0" anchor="t">
            <a:spAutoFit/>
          </a:bodyPr>
          <a:lstStyle/>
          <a:p>
            <a:pPr algn="ctr" rtl="1">
              <a:lnSpc>
                <a:spcPts val="2083"/>
              </a:lnSpc>
            </a:pPr>
            <a:r>
              <a:rPr lang="ar-SA" dirty="0">
                <a:solidFill>
                  <a:srgbClr val="1E3063"/>
                </a:solidFill>
                <a:latin typeface="Alexandria" pitchFamily="2" charset="-78"/>
                <a:ea typeface="Instrument Sans Medium" pitchFamily="34" charset="-122"/>
                <a:cs typeface="Alexandria" pitchFamily="2" charset="-78"/>
              </a:rPr>
              <a:t>يساعد التقييم المعلم على اختيار أساليب تدريس مناسبة، وتعديل طرائق التعليم بما يتوافق مع احتياجات الطلاب.</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28042452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0F65284-EC62-F457-1091-5F39C16FA7D6}"/>
              </a:ext>
            </a:extLst>
          </p:cNvPr>
          <p:cNvSpPr/>
          <p:nvPr/>
        </p:nvSpPr>
        <p:spPr>
          <a:xfrm>
            <a:off x="8856514" y="1179398"/>
            <a:ext cx="2543966" cy="573490"/>
          </a:xfrm>
          <a:prstGeom prst="rect">
            <a:avLst/>
          </a:prstGeom>
          <a:noFill/>
          <a:ln/>
        </p:spPr>
        <p:txBody>
          <a:bodyPr wrap="none" lIns="0" tIns="0" rIns="0" bIns="0" rtlCol="0" anchor="t">
            <a:spAutoFit/>
          </a:bodyPr>
          <a:lstStyle/>
          <a:p>
            <a:pPr algn="r" rtl="1">
              <a:lnSpc>
                <a:spcPct val="150000"/>
              </a:lnSpc>
            </a:pPr>
            <a:r>
              <a:rPr lang="en-US" sz="2800" b="1" dirty="0" err="1">
                <a:solidFill>
                  <a:srgbClr val="00B0F0"/>
                </a:solidFill>
                <a:latin typeface="Alexandria" pitchFamily="2" charset="-78"/>
                <a:ea typeface="Instrument Sans Semi Bold" pitchFamily="34" charset="-122"/>
                <a:cs typeface="Alexandria" pitchFamily="2" charset="-78"/>
              </a:rPr>
              <a:t>مبادئ</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التقييم</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3F469E30-EF41-961F-902D-6B6A92FA3980}"/>
              </a:ext>
            </a:extLst>
          </p:cNvPr>
          <p:cNvSpPr/>
          <p:nvPr/>
        </p:nvSpPr>
        <p:spPr>
          <a:xfrm>
            <a:off x="1436227" y="1815367"/>
            <a:ext cx="9210839"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يعتمد التقييم الجيد على مجموعة من المبادئ الأساسية التي تضمن دقة النتائج وموضوعيتها، وتسهم في تحقيق عدالة وفاعلية العملية التعليمية.</a:t>
            </a:r>
            <a:endParaRPr lang="en-US" sz="1600"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64DFEAD1-AD56-AEDA-4FCC-F250DA5B9974}"/>
              </a:ext>
            </a:extLst>
          </p:cNvPr>
          <p:cNvSpPr/>
          <p:nvPr/>
        </p:nvSpPr>
        <p:spPr>
          <a:xfrm>
            <a:off x="6178650" y="3042444"/>
            <a:ext cx="5351859" cy="952897"/>
          </a:xfrm>
          <a:prstGeom prst="roundRect">
            <a:avLst>
              <a:gd name="adj" fmla="val 15621"/>
            </a:avLst>
          </a:prstGeom>
          <a:solidFill>
            <a:srgbClr val="CEE6FD"/>
          </a:solidFill>
          <a:ln/>
        </p:spPr>
        <p:txBody>
          <a:bodyPr>
            <a:spAutoFit/>
          </a:bodyPr>
          <a:lstStyle/>
          <a:p>
            <a:endParaRPr lang="en-US"/>
          </a:p>
        </p:txBody>
      </p:sp>
      <p:sp>
        <p:nvSpPr>
          <p:cNvPr id="9" name="Text 3">
            <a:extLst>
              <a:ext uri="{FF2B5EF4-FFF2-40B4-BE49-F238E27FC236}">
                <a16:creationId xmlns:a16="http://schemas.microsoft.com/office/drawing/2014/main" id="{1E886CFC-D1D3-E2DD-33D4-444A450C337E}"/>
              </a:ext>
            </a:extLst>
          </p:cNvPr>
          <p:cNvSpPr/>
          <p:nvPr/>
        </p:nvSpPr>
        <p:spPr>
          <a:xfrm>
            <a:off x="10615008" y="3002540"/>
            <a:ext cx="785472"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الصدق</a:t>
            </a:r>
            <a:endParaRPr lang="en-US" sz="1800"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BDF0A489-1B3E-B67E-929E-D8063E1ED92D}"/>
              </a:ext>
            </a:extLst>
          </p:cNvPr>
          <p:cNvSpPr/>
          <p:nvPr/>
        </p:nvSpPr>
        <p:spPr>
          <a:xfrm>
            <a:off x="6282443" y="3356533"/>
            <a:ext cx="5082634" cy="60991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يعني أن يقيس التقييم ما وُضع من أجله بدقة، بحيث يعكس المستوى الحقيقي لأداء المتعلمين.</a:t>
            </a:r>
            <a:endParaRPr lang="en-US"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74F85995-B54F-7781-8844-649F2DCB5F37}"/>
              </a:ext>
            </a:extLst>
          </p:cNvPr>
          <p:cNvSpPr/>
          <p:nvPr/>
        </p:nvSpPr>
        <p:spPr>
          <a:xfrm>
            <a:off x="661492" y="3042444"/>
            <a:ext cx="5351859" cy="952897"/>
          </a:xfrm>
          <a:prstGeom prst="roundRect">
            <a:avLst>
              <a:gd name="adj" fmla="val 15621"/>
            </a:avLst>
          </a:prstGeom>
          <a:solidFill>
            <a:srgbClr val="CEE6FD"/>
          </a:solidFill>
          <a:ln/>
        </p:spPr>
        <p:txBody>
          <a:bodyPr>
            <a:spAutoFit/>
          </a:bodyPr>
          <a:lstStyle/>
          <a:p>
            <a:endParaRPr lang="en-US"/>
          </a:p>
        </p:txBody>
      </p:sp>
      <p:sp>
        <p:nvSpPr>
          <p:cNvPr id="12" name="Text 6">
            <a:extLst>
              <a:ext uri="{FF2B5EF4-FFF2-40B4-BE49-F238E27FC236}">
                <a16:creationId xmlns:a16="http://schemas.microsoft.com/office/drawing/2014/main" id="{3D1737E3-41D2-2A2D-8280-1434CD8B1888}"/>
              </a:ext>
            </a:extLst>
          </p:cNvPr>
          <p:cNvSpPr/>
          <p:nvPr/>
        </p:nvSpPr>
        <p:spPr>
          <a:xfrm>
            <a:off x="5063776" y="2987842"/>
            <a:ext cx="760164" cy="368691"/>
          </a:xfrm>
          <a:prstGeom prst="rect">
            <a:avLst/>
          </a:prstGeom>
          <a:noFill/>
          <a:ln/>
        </p:spPr>
        <p:txBody>
          <a:bodyPr wrap="squar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الثبات</a:t>
            </a:r>
            <a:endParaRPr lang="en-US" sz="1800" b="1" dirty="0">
              <a:solidFill>
                <a:schemeClr val="accent2">
                  <a:lumMod val="75000"/>
                </a:schemeClr>
              </a:solidFill>
              <a:latin typeface="Alexandria" pitchFamily="2" charset="-78"/>
              <a:cs typeface="Alexandria" pitchFamily="2" charset="-78"/>
            </a:endParaRPr>
          </a:p>
        </p:txBody>
      </p:sp>
      <p:sp>
        <p:nvSpPr>
          <p:cNvPr id="13" name="Text 7">
            <a:extLst>
              <a:ext uri="{FF2B5EF4-FFF2-40B4-BE49-F238E27FC236}">
                <a16:creationId xmlns:a16="http://schemas.microsoft.com/office/drawing/2014/main" id="{788637EF-AD85-44A8-9F26-FD06B745CC76}"/>
              </a:ext>
            </a:extLst>
          </p:cNvPr>
          <p:cNvSpPr/>
          <p:nvPr/>
        </p:nvSpPr>
        <p:spPr>
          <a:xfrm>
            <a:off x="969298" y="3289237"/>
            <a:ext cx="5021130" cy="60991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يعني أن يعطي التقييم نتائج متقاربة ومتسقة عند تكراره في الظروف نفسها.</a:t>
            </a:r>
            <a:endParaRPr lang="en-US"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5998979C-ED28-0337-4C05-3760BB45F125}"/>
              </a:ext>
            </a:extLst>
          </p:cNvPr>
          <p:cNvSpPr/>
          <p:nvPr/>
        </p:nvSpPr>
        <p:spPr>
          <a:xfrm>
            <a:off x="6178650" y="4204295"/>
            <a:ext cx="5351859" cy="952897"/>
          </a:xfrm>
          <a:prstGeom prst="roundRect">
            <a:avLst>
              <a:gd name="adj" fmla="val 15621"/>
            </a:avLst>
          </a:prstGeom>
          <a:solidFill>
            <a:srgbClr val="CEE6FD"/>
          </a:solidFill>
          <a:ln/>
        </p:spPr>
        <p:txBody>
          <a:bodyPr>
            <a:spAutoFit/>
          </a:bodyPr>
          <a:lstStyle/>
          <a:p>
            <a:endParaRPr lang="en-US"/>
          </a:p>
        </p:txBody>
      </p:sp>
      <p:sp>
        <p:nvSpPr>
          <p:cNvPr id="15" name="Text 9">
            <a:extLst>
              <a:ext uri="{FF2B5EF4-FFF2-40B4-BE49-F238E27FC236}">
                <a16:creationId xmlns:a16="http://schemas.microsoft.com/office/drawing/2014/main" id="{4C435CD1-A12E-F22C-F719-CEF46C3C109C}"/>
              </a:ext>
            </a:extLst>
          </p:cNvPr>
          <p:cNvSpPr/>
          <p:nvPr/>
        </p:nvSpPr>
        <p:spPr>
          <a:xfrm>
            <a:off x="10579606" y="4125084"/>
            <a:ext cx="785471"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العدالة</a:t>
            </a:r>
            <a:endParaRPr lang="en-US" sz="1800" b="1" dirty="0">
              <a:solidFill>
                <a:schemeClr val="accent2">
                  <a:lumMod val="75000"/>
                </a:schemeClr>
              </a:solidFill>
              <a:latin typeface="Alexandria" pitchFamily="2" charset="-78"/>
              <a:cs typeface="Alexandria" pitchFamily="2" charset="-78"/>
            </a:endParaRPr>
          </a:p>
        </p:txBody>
      </p:sp>
      <p:sp>
        <p:nvSpPr>
          <p:cNvPr id="16" name="Text 10">
            <a:extLst>
              <a:ext uri="{FF2B5EF4-FFF2-40B4-BE49-F238E27FC236}">
                <a16:creationId xmlns:a16="http://schemas.microsoft.com/office/drawing/2014/main" id="{AB699FE6-20E4-1FA5-3340-0599E06DF518}"/>
              </a:ext>
            </a:extLst>
          </p:cNvPr>
          <p:cNvSpPr/>
          <p:nvPr/>
        </p:nvSpPr>
        <p:spPr>
          <a:xfrm>
            <a:off x="6099163" y="4462347"/>
            <a:ext cx="5272045" cy="60991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تعني مراعاة الفروق الفردية بين المتعلمين، وتوفير فرص متكافئة تضمن تقييمهم بصورة منصفة.</a:t>
            </a:r>
            <a:endParaRPr lang="en-US" dirty="0">
              <a:latin typeface="Alexandria" pitchFamily="2" charset="-78"/>
              <a:cs typeface="Alexandria" pitchFamily="2" charset="-78"/>
            </a:endParaRPr>
          </a:p>
        </p:txBody>
      </p:sp>
      <p:sp>
        <p:nvSpPr>
          <p:cNvPr id="17" name="Shape 11">
            <a:extLst>
              <a:ext uri="{FF2B5EF4-FFF2-40B4-BE49-F238E27FC236}">
                <a16:creationId xmlns:a16="http://schemas.microsoft.com/office/drawing/2014/main" id="{AE3592CA-435A-D5CF-C731-377BD0BE8AD2}"/>
              </a:ext>
            </a:extLst>
          </p:cNvPr>
          <p:cNvSpPr/>
          <p:nvPr/>
        </p:nvSpPr>
        <p:spPr>
          <a:xfrm>
            <a:off x="661492" y="4160639"/>
            <a:ext cx="5351859" cy="952897"/>
          </a:xfrm>
          <a:prstGeom prst="roundRect">
            <a:avLst>
              <a:gd name="adj" fmla="val 15621"/>
            </a:avLst>
          </a:prstGeom>
          <a:solidFill>
            <a:srgbClr val="CEE6FD"/>
          </a:solidFill>
          <a:ln/>
        </p:spPr>
        <p:txBody>
          <a:bodyPr>
            <a:spAutoFit/>
          </a:bodyPr>
          <a:lstStyle/>
          <a:p>
            <a:endParaRPr lang="en-US"/>
          </a:p>
        </p:txBody>
      </p:sp>
      <p:sp>
        <p:nvSpPr>
          <p:cNvPr id="19" name="Text 12">
            <a:extLst>
              <a:ext uri="{FF2B5EF4-FFF2-40B4-BE49-F238E27FC236}">
                <a16:creationId xmlns:a16="http://schemas.microsoft.com/office/drawing/2014/main" id="{FF8876D5-60E7-1F50-F849-CB66EBADEFFE}"/>
              </a:ext>
            </a:extLst>
          </p:cNvPr>
          <p:cNvSpPr/>
          <p:nvPr/>
        </p:nvSpPr>
        <p:spPr>
          <a:xfrm>
            <a:off x="4536026" y="4066862"/>
            <a:ext cx="1306448"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الموضوعية</a:t>
            </a:r>
            <a:endParaRPr lang="en-US" sz="1800" b="1"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8E7E87B5-5E8D-3673-5086-60FC0153BE5D}"/>
              </a:ext>
            </a:extLst>
          </p:cNvPr>
          <p:cNvSpPr/>
          <p:nvPr/>
        </p:nvSpPr>
        <p:spPr>
          <a:xfrm>
            <a:off x="743295" y="4456099"/>
            <a:ext cx="5080645" cy="605056"/>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تعتمد على استخدام معايير واضحة ومحددة في الحكم على الأداء، بعيدًا عن التحيز أو التأثر بالآراء الشخصية.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6825061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94338" y="409082"/>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9B7667B1-98F6-8169-9B9C-074B6E407C0E}"/>
              </a:ext>
            </a:extLst>
          </p:cNvPr>
          <p:cNvSpPr/>
          <p:nvPr/>
        </p:nvSpPr>
        <p:spPr>
          <a:xfrm>
            <a:off x="4447829" y="608626"/>
            <a:ext cx="2159245" cy="348429"/>
          </a:xfrm>
          <a:prstGeom prst="rect">
            <a:avLst/>
          </a:prstGeom>
          <a:noFill/>
          <a:ln/>
        </p:spPr>
        <p:txBody>
          <a:bodyPr wrap="none" lIns="0" tIns="0" rIns="0" bIns="0" rtlCol="0" anchor="t">
            <a:spAutoFit/>
          </a:bodyPr>
          <a:lstStyle/>
          <a:p>
            <a:pPr algn="r" rtl="1">
              <a:lnSpc>
                <a:spcPts val="2667"/>
              </a:lnSpc>
            </a:pPr>
            <a:r>
              <a:rPr lang="en-US" sz="2800" b="1" dirty="0">
                <a:solidFill>
                  <a:srgbClr val="00B0F0"/>
                </a:solidFill>
                <a:latin typeface="Alexandria" pitchFamily="2" charset="-78"/>
                <a:ea typeface="Instrument Sans Semi Bold" pitchFamily="34" charset="-122"/>
                <a:cs typeface="Alexandria" pitchFamily="2" charset="-78"/>
              </a:rPr>
              <a:t>أنواع التقييم</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15945C01-4750-A720-C321-5BB0630C74E8}"/>
              </a:ext>
            </a:extLst>
          </p:cNvPr>
          <p:cNvSpPr/>
          <p:nvPr/>
        </p:nvSpPr>
        <p:spPr>
          <a:xfrm>
            <a:off x="7862761" y="1408056"/>
            <a:ext cx="4044482" cy="1229311"/>
          </a:xfrm>
          <a:prstGeom prst="rect">
            <a:avLst/>
          </a:prstGeom>
          <a:noFill/>
          <a:ln/>
        </p:spPr>
        <p:txBody>
          <a:bodyPr wrap="square" lIns="0" tIns="0" rIns="0" bIns="0" rtlCol="0" anchor="t">
            <a:spAutoFit/>
          </a:bodyPr>
          <a:lstStyle/>
          <a:p>
            <a:pPr algn="ctr" rtl="1">
              <a:lnSpc>
                <a:spcPct val="200000"/>
              </a:lnSpc>
            </a:pPr>
            <a:r>
              <a:rPr lang="en-US" dirty="0">
                <a:solidFill>
                  <a:srgbClr val="1E3063"/>
                </a:solidFill>
                <a:latin typeface="Alexandria" pitchFamily="2" charset="-78"/>
                <a:ea typeface="Instrument Sans Medium" pitchFamily="34" charset="-122"/>
                <a:cs typeface="Alexandria" pitchFamily="2" charset="-78"/>
              </a:rPr>
              <a:t>يمكن تصنيف التقييم حسب توقيته إلى عدة أنواع، حيث يهدف كل نوع إلى تحقيق غرض محدد يسهم في تحسين عملية التعلم وتعزيز فاعليتها.</a:t>
            </a:r>
            <a:endParaRPr lang="en-US" dirty="0">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F2EAB3FE-4690-E4DA-4DDB-35E851CDF79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7457" y="1017646"/>
            <a:ext cx="11322645" cy="5666978"/>
          </a:xfrm>
          <a:prstGeom prst="rect">
            <a:avLst/>
          </a:prstGeom>
        </p:spPr>
      </p:pic>
      <p:sp>
        <p:nvSpPr>
          <p:cNvPr id="9" name="Text 2">
            <a:extLst>
              <a:ext uri="{FF2B5EF4-FFF2-40B4-BE49-F238E27FC236}">
                <a16:creationId xmlns:a16="http://schemas.microsoft.com/office/drawing/2014/main" id="{2250633E-09D2-185F-F33A-37DC7EE6884A}"/>
              </a:ext>
            </a:extLst>
          </p:cNvPr>
          <p:cNvSpPr/>
          <p:nvPr/>
        </p:nvSpPr>
        <p:spPr>
          <a:xfrm>
            <a:off x="7968208" y="3510231"/>
            <a:ext cx="2126530" cy="318132"/>
          </a:xfrm>
          <a:prstGeom prst="rect">
            <a:avLst/>
          </a:prstGeom>
          <a:noFill/>
          <a:ln/>
        </p:spPr>
        <p:txBody>
          <a:bodyPr wrap="none" lIns="0" tIns="0" rIns="0" bIns="0" rtlCol="0" anchor="t"/>
          <a:lstStyle/>
          <a:p>
            <a:pPr algn="ctr" rtl="1">
              <a:lnSpc>
                <a:spcPts val="2500"/>
              </a:lnSpc>
            </a:pPr>
            <a:r>
              <a:rPr lang="en-US" sz="2000" dirty="0">
                <a:solidFill>
                  <a:srgbClr val="1E3063"/>
                </a:solidFill>
                <a:latin typeface="Alexandria" pitchFamily="2" charset="-78"/>
                <a:ea typeface="Instrument Sans Semi Bold" pitchFamily="34" charset="-122"/>
                <a:cs typeface="Alexandria" pitchFamily="2" charset="-78"/>
              </a:rPr>
              <a:t>دعم وتدعيم</a:t>
            </a:r>
            <a:endParaRPr lang="en-US" sz="2000" dirty="0">
              <a:latin typeface="Alexandria" pitchFamily="2" charset="-78"/>
              <a:cs typeface="Alexandria" pitchFamily="2" charset="-78"/>
            </a:endParaRPr>
          </a:p>
        </p:txBody>
      </p:sp>
      <p:sp>
        <p:nvSpPr>
          <p:cNvPr id="10" name="Text 3">
            <a:extLst>
              <a:ext uri="{FF2B5EF4-FFF2-40B4-BE49-F238E27FC236}">
                <a16:creationId xmlns:a16="http://schemas.microsoft.com/office/drawing/2014/main" id="{7FB48FF8-F03D-DC7C-AA37-9F2CA2405E5A}"/>
              </a:ext>
            </a:extLst>
          </p:cNvPr>
          <p:cNvSpPr/>
          <p:nvPr/>
        </p:nvSpPr>
        <p:spPr>
          <a:xfrm>
            <a:off x="4004076" y="6069950"/>
            <a:ext cx="2545051" cy="318131"/>
          </a:xfrm>
          <a:prstGeom prst="rect">
            <a:avLst/>
          </a:prstGeom>
          <a:noFill/>
          <a:ln/>
        </p:spPr>
        <p:txBody>
          <a:bodyPr wrap="none" lIns="0" tIns="0" rIns="0" bIns="0" rtlCol="0" anchor="t"/>
          <a:lstStyle/>
          <a:p>
            <a:pPr algn="ctr" rtl="1">
              <a:lnSpc>
                <a:spcPts val="2500"/>
              </a:lnSpc>
            </a:pPr>
            <a:r>
              <a:rPr lang="en-US" sz="2000" dirty="0">
                <a:solidFill>
                  <a:srgbClr val="1E3063"/>
                </a:solidFill>
                <a:latin typeface="Alexandria" pitchFamily="2" charset="-78"/>
                <a:ea typeface="Instrument Sans Semi Bold" pitchFamily="34" charset="-122"/>
                <a:cs typeface="Alexandria" pitchFamily="2" charset="-78"/>
              </a:rPr>
              <a:t>نتائج نهائية</a:t>
            </a:r>
            <a:endParaRPr lang="en-US" sz="2000"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A38799A5-93B4-2D7C-9A2E-F98AD1C0FCF3}"/>
              </a:ext>
            </a:extLst>
          </p:cNvPr>
          <p:cNvSpPr/>
          <p:nvPr/>
        </p:nvSpPr>
        <p:spPr>
          <a:xfrm>
            <a:off x="386526" y="3246355"/>
            <a:ext cx="1338057" cy="945002"/>
          </a:xfrm>
          <a:prstGeom prst="rect">
            <a:avLst/>
          </a:prstGeom>
          <a:noFill/>
          <a:ln/>
        </p:spPr>
        <p:txBody>
          <a:bodyPr wrap="square" lIns="0" tIns="0" rIns="0" bIns="0" rtlCol="0" anchor="t">
            <a:spAutoFit/>
          </a:bodyPr>
          <a:lstStyle/>
          <a:p>
            <a:pPr algn="ctr" rtl="1">
              <a:lnSpc>
                <a:spcPts val="2500"/>
              </a:lnSpc>
            </a:pPr>
            <a:r>
              <a:rPr lang="en-US" sz="2000" dirty="0">
                <a:solidFill>
                  <a:srgbClr val="1E3063"/>
                </a:solidFill>
                <a:latin typeface="Alexandria" pitchFamily="2" charset="-78"/>
                <a:ea typeface="Instrument Sans Semi Bold" pitchFamily="34" charset="-122"/>
                <a:cs typeface="Alexandria" pitchFamily="2" charset="-78"/>
              </a:rPr>
              <a:t>تغذية راجعة فورية</a:t>
            </a:r>
            <a:endParaRPr lang="en-US" sz="2000" dirty="0">
              <a:latin typeface="Alexandria" pitchFamily="2" charset="-78"/>
              <a:cs typeface="Alexandria" pitchFamily="2" charset="-78"/>
            </a:endParaRPr>
          </a:p>
        </p:txBody>
      </p:sp>
      <p:sp>
        <p:nvSpPr>
          <p:cNvPr id="12" name="Text 5">
            <a:extLst>
              <a:ext uri="{FF2B5EF4-FFF2-40B4-BE49-F238E27FC236}">
                <a16:creationId xmlns:a16="http://schemas.microsoft.com/office/drawing/2014/main" id="{793399BC-CDAF-FFF3-6300-1DF5C05F60B6}"/>
              </a:ext>
            </a:extLst>
          </p:cNvPr>
          <p:cNvSpPr/>
          <p:nvPr/>
        </p:nvSpPr>
        <p:spPr>
          <a:xfrm>
            <a:off x="4007965" y="1237972"/>
            <a:ext cx="2545050" cy="318132"/>
          </a:xfrm>
          <a:prstGeom prst="rect">
            <a:avLst/>
          </a:prstGeom>
          <a:noFill/>
          <a:ln/>
        </p:spPr>
        <p:txBody>
          <a:bodyPr wrap="none" lIns="0" tIns="0" rIns="0" bIns="0" rtlCol="0" anchor="t"/>
          <a:lstStyle/>
          <a:p>
            <a:pPr algn="ctr" rtl="1">
              <a:lnSpc>
                <a:spcPts val="2500"/>
              </a:lnSpc>
            </a:pPr>
            <a:r>
              <a:rPr lang="en-US" sz="2000" dirty="0">
                <a:solidFill>
                  <a:srgbClr val="1E3063"/>
                </a:solidFill>
                <a:latin typeface="Alexandria" pitchFamily="2" charset="-78"/>
                <a:ea typeface="Instrument Sans Semi Bold" pitchFamily="34" charset="-122"/>
                <a:cs typeface="Alexandria" pitchFamily="2" charset="-78"/>
              </a:rPr>
              <a:t>معلومات قبلية</a:t>
            </a:r>
            <a:endParaRPr lang="en-US" sz="2000" dirty="0">
              <a:latin typeface="Alexandria" pitchFamily="2" charset="-78"/>
              <a:cs typeface="Alexandria" pitchFamily="2" charset="-78"/>
            </a:endParaRPr>
          </a:p>
        </p:txBody>
      </p:sp>
      <p:sp>
        <p:nvSpPr>
          <p:cNvPr id="13" name="Text 6">
            <a:extLst>
              <a:ext uri="{FF2B5EF4-FFF2-40B4-BE49-F238E27FC236}">
                <a16:creationId xmlns:a16="http://schemas.microsoft.com/office/drawing/2014/main" id="{BB42F3D6-C536-39B8-90DE-59249055648D}"/>
              </a:ext>
            </a:extLst>
          </p:cNvPr>
          <p:cNvSpPr/>
          <p:nvPr/>
        </p:nvSpPr>
        <p:spPr>
          <a:xfrm>
            <a:off x="5418355" y="5044794"/>
            <a:ext cx="3178485" cy="410369"/>
          </a:xfrm>
          <a:prstGeom prst="rect">
            <a:avLst/>
          </a:prstGeom>
          <a:noFill/>
          <a:ln/>
        </p:spPr>
        <p:txBody>
          <a:bodyPr wrap="square" lIns="0" tIns="0" rIns="0" bIns="0" rtlCol="0" anchor="t">
            <a:spAutoFit/>
          </a:bodyPr>
          <a:lstStyle/>
          <a:p>
            <a:pPr algn="ctr" rtl="1">
              <a:lnSpc>
                <a:spcPts val="1625"/>
              </a:lnSpc>
            </a:pPr>
            <a:r>
              <a:rPr lang="en-US" sz="1600" dirty="0" err="1">
                <a:solidFill>
                  <a:srgbClr val="1E3063"/>
                </a:solidFill>
                <a:latin typeface="Alexandria" pitchFamily="2" charset="-78"/>
                <a:cs typeface="Alexandria" pitchFamily="2" charset="-78"/>
              </a:rPr>
              <a:t>تقييم</a:t>
            </a:r>
            <a:r>
              <a:rPr lang="en-US" sz="1600" dirty="0">
                <a:solidFill>
                  <a:srgbClr val="1E3063"/>
                </a:solidFill>
                <a:latin typeface="Alexandria" pitchFamily="2" charset="-78"/>
                <a:cs typeface="Alexandria" pitchFamily="2" charset="-78"/>
              </a:rPr>
              <a:t> </a:t>
            </a:r>
            <a:r>
              <a:rPr lang="en-US" sz="1600" dirty="0" err="1">
                <a:solidFill>
                  <a:srgbClr val="1E3063"/>
                </a:solidFill>
                <a:latin typeface="Alexandria" pitchFamily="2" charset="-78"/>
                <a:cs typeface="Alexandria" pitchFamily="2" charset="-78"/>
              </a:rPr>
              <a:t>ختامي</a:t>
            </a:r>
            <a:endParaRPr lang="ar-SA" sz="1600" dirty="0">
              <a:solidFill>
                <a:srgbClr val="1E3063"/>
              </a:solidFill>
              <a:latin typeface="Alexandria" pitchFamily="2" charset="-78"/>
              <a:cs typeface="Alexandria" pitchFamily="2" charset="-78"/>
            </a:endParaRPr>
          </a:p>
          <a:p>
            <a:pPr algn="ctr" rtl="1">
              <a:lnSpc>
                <a:spcPts val="1625"/>
              </a:lnSpc>
            </a:pPr>
            <a:r>
              <a:rPr lang="en-US" sz="1600" dirty="0">
                <a:solidFill>
                  <a:srgbClr val="1E3063"/>
                </a:solidFill>
                <a:latin typeface="Alexandria" pitchFamily="2" charset="-78"/>
                <a:cs typeface="Alexandria" pitchFamily="2" charset="-78"/>
              </a:rPr>
              <a:t> </a:t>
            </a:r>
            <a:r>
              <a:rPr lang="en-US" sz="1600" dirty="0" err="1">
                <a:solidFill>
                  <a:srgbClr val="1E3063"/>
                </a:solidFill>
                <a:latin typeface="Alexandria" pitchFamily="2" charset="-78"/>
                <a:cs typeface="Alexandria" pitchFamily="2" charset="-78"/>
              </a:rPr>
              <a:t>قياس</a:t>
            </a:r>
            <a:r>
              <a:rPr lang="en-US" sz="1600" dirty="0">
                <a:solidFill>
                  <a:srgbClr val="1E3063"/>
                </a:solidFill>
                <a:latin typeface="Alexandria" pitchFamily="2" charset="-78"/>
                <a:cs typeface="Alexandria" pitchFamily="2" charset="-78"/>
              </a:rPr>
              <a:t> تحقيق الأهداف بعد التعلم</a:t>
            </a:r>
          </a:p>
        </p:txBody>
      </p:sp>
      <p:sp>
        <p:nvSpPr>
          <p:cNvPr id="15" name="Text 7">
            <a:extLst>
              <a:ext uri="{FF2B5EF4-FFF2-40B4-BE49-F238E27FC236}">
                <a16:creationId xmlns:a16="http://schemas.microsoft.com/office/drawing/2014/main" id="{25CBBB3D-9105-AB54-0301-B0BFFB28B7BB}"/>
              </a:ext>
            </a:extLst>
          </p:cNvPr>
          <p:cNvSpPr/>
          <p:nvPr/>
        </p:nvSpPr>
        <p:spPr>
          <a:xfrm>
            <a:off x="2287973" y="4984678"/>
            <a:ext cx="2183088" cy="421701"/>
          </a:xfrm>
          <a:prstGeom prst="rect">
            <a:avLst/>
          </a:prstGeom>
          <a:noFill/>
          <a:ln/>
        </p:spPr>
        <p:txBody>
          <a:bodyPr wrap="square" lIns="0" tIns="0" rIns="0" bIns="0" rtlCol="0" anchor="t">
            <a:spAutoFit/>
          </a:bodyPr>
          <a:lstStyle/>
          <a:p>
            <a:pPr algn="ctr" rtl="1">
              <a:lnSpc>
                <a:spcPts val="1625"/>
              </a:lnSpc>
            </a:pPr>
            <a:r>
              <a:rPr lang="en-US" sz="1600" dirty="0">
                <a:solidFill>
                  <a:srgbClr val="1E3063"/>
                </a:solidFill>
                <a:latin typeface="Alexandria" pitchFamily="2" charset="-78"/>
                <a:cs typeface="Alexandria" pitchFamily="2" charset="-78"/>
              </a:rPr>
              <a:t>أنشطة </a:t>
            </a:r>
            <a:r>
              <a:rPr lang="en-US" sz="1600" dirty="0" err="1">
                <a:solidFill>
                  <a:srgbClr val="1E3063"/>
                </a:solidFill>
                <a:latin typeface="Alexandria" pitchFamily="2" charset="-78"/>
                <a:cs typeface="Alexandria" pitchFamily="2" charset="-78"/>
              </a:rPr>
              <a:t>داعمة</a:t>
            </a:r>
            <a:r>
              <a:rPr lang="en-US" sz="1600" dirty="0">
                <a:solidFill>
                  <a:srgbClr val="1E3063"/>
                </a:solidFill>
                <a:latin typeface="Alexandria" pitchFamily="2" charset="-78"/>
                <a:cs typeface="Alexandria" pitchFamily="2" charset="-78"/>
              </a:rPr>
              <a:t> </a:t>
            </a:r>
            <a:endParaRPr lang="ar-SA" sz="1600" dirty="0">
              <a:solidFill>
                <a:srgbClr val="1E3063"/>
              </a:solidFill>
              <a:latin typeface="Alexandria" pitchFamily="2" charset="-78"/>
              <a:cs typeface="Alexandria" pitchFamily="2" charset="-78"/>
            </a:endParaRPr>
          </a:p>
          <a:p>
            <a:pPr algn="ctr" rtl="1">
              <a:lnSpc>
                <a:spcPts val="1625"/>
              </a:lnSpc>
            </a:pPr>
            <a:r>
              <a:rPr lang="en-US" sz="1600" dirty="0" err="1">
                <a:solidFill>
                  <a:srgbClr val="1E3063"/>
                </a:solidFill>
                <a:latin typeface="Alexandria" pitchFamily="2" charset="-78"/>
                <a:cs typeface="Alexandria" pitchFamily="2" charset="-78"/>
              </a:rPr>
              <a:t>متابعة</a:t>
            </a:r>
            <a:r>
              <a:rPr lang="en-US" sz="1600" dirty="0">
                <a:solidFill>
                  <a:srgbClr val="1E3063"/>
                </a:solidFill>
                <a:latin typeface="Alexandria" pitchFamily="2" charset="-78"/>
                <a:cs typeface="Alexandria" pitchFamily="2" charset="-78"/>
              </a:rPr>
              <a:t> ومراجعة إضافية</a:t>
            </a:r>
          </a:p>
        </p:txBody>
      </p:sp>
      <p:sp>
        <p:nvSpPr>
          <p:cNvPr id="17" name="Text 8">
            <a:extLst>
              <a:ext uri="{FF2B5EF4-FFF2-40B4-BE49-F238E27FC236}">
                <a16:creationId xmlns:a16="http://schemas.microsoft.com/office/drawing/2014/main" id="{B6478091-1753-D554-8AB3-47D35234C79C}"/>
              </a:ext>
            </a:extLst>
          </p:cNvPr>
          <p:cNvSpPr/>
          <p:nvPr/>
        </p:nvSpPr>
        <p:spPr>
          <a:xfrm>
            <a:off x="2233688" y="3062379"/>
            <a:ext cx="2500353" cy="410369"/>
          </a:xfrm>
          <a:prstGeom prst="rect">
            <a:avLst/>
          </a:prstGeom>
          <a:noFill/>
          <a:ln/>
        </p:spPr>
        <p:txBody>
          <a:bodyPr wrap="square" lIns="0" tIns="0" rIns="0" bIns="0" rtlCol="0" anchor="t">
            <a:spAutoFit/>
          </a:bodyPr>
          <a:lstStyle/>
          <a:p>
            <a:pPr algn="ctr" rtl="1">
              <a:lnSpc>
                <a:spcPts val="1625"/>
              </a:lnSpc>
            </a:pPr>
            <a:r>
              <a:rPr lang="en-US" sz="1600" dirty="0">
                <a:solidFill>
                  <a:srgbClr val="1E3063"/>
                </a:solidFill>
                <a:latin typeface="Alexandria" pitchFamily="2" charset="-78"/>
                <a:cs typeface="Alexandria" pitchFamily="2" charset="-78"/>
              </a:rPr>
              <a:t>تقييم </a:t>
            </a:r>
            <a:r>
              <a:rPr lang="en-US" sz="1600" dirty="0" err="1">
                <a:solidFill>
                  <a:srgbClr val="1E3063"/>
                </a:solidFill>
                <a:latin typeface="Alexandria" pitchFamily="2" charset="-78"/>
                <a:cs typeface="Alexandria" pitchFamily="2" charset="-78"/>
              </a:rPr>
              <a:t>تكويني</a:t>
            </a:r>
            <a:r>
              <a:rPr lang="en-US" sz="1600" dirty="0">
                <a:solidFill>
                  <a:srgbClr val="1E3063"/>
                </a:solidFill>
                <a:latin typeface="Alexandria" pitchFamily="2" charset="-78"/>
                <a:cs typeface="Alexandria" pitchFamily="2" charset="-78"/>
              </a:rPr>
              <a:t> </a:t>
            </a:r>
            <a:endParaRPr lang="ar-SA" sz="1600" dirty="0">
              <a:solidFill>
                <a:srgbClr val="1E3063"/>
              </a:solidFill>
              <a:latin typeface="Alexandria" pitchFamily="2" charset="-78"/>
              <a:cs typeface="Alexandria" pitchFamily="2" charset="-78"/>
            </a:endParaRPr>
          </a:p>
          <a:p>
            <a:pPr algn="ctr" rtl="1">
              <a:lnSpc>
                <a:spcPts val="1625"/>
              </a:lnSpc>
            </a:pPr>
            <a:r>
              <a:rPr lang="en-US" sz="1600" dirty="0" err="1">
                <a:solidFill>
                  <a:srgbClr val="1E3063"/>
                </a:solidFill>
                <a:latin typeface="Alexandria" pitchFamily="2" charset="-78"/>
                <a:cs typeface="Alexandria" pitchFamily="2" charset="-78"/>
              </a:rPr>
              <a:t>تحسين</a:t>
            </a:r>
            <a:r>
              <a:rPr lang="en-US" sz="1600" dirty="0">
                <a:solidFill>
                  <a:srgbClr val="1E3063"/>
                </a:solidFill>
                <a:latin typeface="Alexandria" pitchFamily="2" charset="-78"/>
                <a:cs typeface="Alexandria" pitchFamily="2" charset="-78"/>
              </a:rPr>
              <a:t> مستمر أثناء التعلم</a:t>
            </a:r>
          </a:p>
        </p:txBody>
      </p:sp>
      <p:sp>
        <p:nvSpPr>
          <p:cNvPr id="20" name="Text 9">
            <a:extLst>
              <a:ext uri="{FF2B5EF4-FFF2-40B4-BE49-F238E27FC236}">
                <a16:creationId xmlns:a16="http://schemas.microsoft.com/office/drawing/2014/main" id="{F4474B81-8B90-7F0B-D507-54E2FDD10D1B}"/>
              </a:ext>
            </a:extLst>
          </p:cNvPr>
          <p:cNvSpPr/>
          <p:nvPr/>
        </p:nvSpPr>
        <p:spPr>
          <a:xfrm>
            <a:off x="5418059" y="3069960"/>
            <a:ext cx="2378031" cy="410369"/>
          </a:xfrm>
          <a:prstGeom prst="rect">
            <a:avLst/>
          </a:prstGeom>
          <a:noFill/>
          <a:ln/>
        </p:spPr>
        <p:txBody>
          <a:bodyPr wrap="square" lIns="0" tIns="0" rIns="0" bIns="0" rtlCol="0" anchor="t">
            <a:spAutoFit/>
          </a:bodyPr>
          <a:lstStyle/>
          <a:p>
            <a:pPr algn="ctr" rtl="1">
              <a:lnSpc>
                <a:spcPts val="1625"/>
              </a:lnSpc>
            </a:pPr>
            <a:r>
              <a:rPr lang="en-US" sz="1600" dirty="0" err="1">
                <a:solidFill>
                  <a:srgbClr val="1E3063"/>
                </a:solidFill>
                <a:latin typeface="Alexandria" pitchFamily="2" charset="-78"/>
                <a:ea typeface="Instrument Sans Medium" pitchFamily="34" charset="-122"/>
                <a:cs typeface="Alexandria" pitchFamily="2" charset="-78"/>
              </a:rPr>
              <a:t>تقييم</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قبلي</a:t>
            </a:r>
            <a:endParaRPr lang="ar-SA" sz="1600" dirty="0">
              <a:solidFill>
                <a:srgbClr val="1E3063"/>
              </a:solidFill>
              <a:latin typeface="Alexandria" pitchFamily="2" charset="-78"/>
              <a:ea typeface="Instrument Sans Medium" pitchFamily="34" charset="-122"/>
              <a:cs typeface="Alexandria" pitchFamily="2" charset="-78"/>
            </a:endParaRPr>
          </a:p>
          <a:p>
            <a:pPr algn="ctr" rtl="1">
              <a:lnSpc>
                <a:spcPts val="1625"/>
              </a:lnSpc>
            </a:pPr>
            <a:r>
              <a:rPr lang="en-US" sz="1600" dirty="0" err="1">
                <a:solidFill>
                  <a:srgbClr val="1E3063"/>
                </a:solidFill>
                <a:latin typeface="Alexandria" pitchFamily="2" charset="-78"/>
                <a:ea typeface="Instrument Sans Medium" pitchFamily="34" charset="-122"/>
                <a:cs typeface="Alexandria" pitchFamily="2" charset="-78"/>
              </a:rPr>
              <a:t>تحديد</a:t>
            </a:r>
            <a:r>
              <a:rPr lang="en-US" sz="1600" dirty="0">
                <a:solidFill>
                  <a:srgbClr val="1E3063"/>
                </a:solidFill>
                <a:latin typeface="Alexandria" pitchFamily="2" charset="-78"/>
                <a:ea typeface="Instrument Sans Medium" pitchFamily="34" charset="-122"/>
                <a:cs typeface="Alexandria" pitchFamily="2" charset="-78"/>
              </a:rPr>
              <a:t> مستوى الطلاب</a:t>
            </a:r>
            <a:endParaRPr lang="en-US" sz="1600" dirty="0">
              <a:latin typeface="Alexandria" pitchFamily="2" charset="-78"/>
              <a:cs typeface="Alexandria" pitchFamily="2" charset="-78"/>
            </a:endParaRPr>
          </a:p>
        </p:txBody>
      </p:sp>
      <p:sp>
        <p:nvSpPr>
          <p:cNvPr id="22" name="Text 10">
            <a:extLst>
              <a:ext uri="{FF2B5EF4-FFF2-40B4-BE49-F238E27FC236}">
                <a16:creationId xmlns:a16="http://schemas.microsoft.com/office/drawing/2014/main" id="{C6361BC0-C8ED-3FF6-1C1A-3872AC75E683}"/>
              </a:ext>
            </a:extLst>
          </p:cNvPr>
          <p:cNvSpPr/>
          <p:nvPr/>
        </p:nvSpPr>
        <p:spPr>
          <a:xfrm>
            <a:off x="7832557" y="5753479"/>
            <a:ext cx="3909786" cy="609911"/>
          </a:xfrm>
          <a:prstGeom prst="rect">
            <a:avLst/>
          </a:prstGeom>
          <a:noFill/>
          <a:ln/>
        </p:spPr>
        <p:txBody>
          <a:bodyPr wrap="square" lIns="0" tIns="0" rIns="0" bIns="0" rtlCol="0" anchor="t">
            <a:spAutoFit/>
          </a:bodyPr>
          <a:lstStyle/>
          <a:p>
            <a:pPr algn="r" rtl="1">
              <a:lnSpc>
                <a:spcPct val="150000"/>
              </a:lnSpc>
            </a:pPr>
            <a:r>
              <a:rPr lang="en-US" dirty="0">
                <a:solidFill>
                  <a:schemeClr val="accent2">
                    <a:lumMod val="75000"/>
                  </a:schemeClr>
                </a:solidFill>
                <a:latin typeface="Alexandria" pitchFamily="2" charset="-78"/>
                <a:cs typeface="Alexandria" pitchFamily="2" charset="-78"/>
              </a:rPr>
              <a:t>يساعد هذا التنوع في تقديم صورة شاملة عن أداء المتعلمين في مختلف مراحل العملية التعليمية</a:t>
            </a:r>
            <a:r>
              <a:rPr lang="en-US" sz="1100" dirty="0">
                <a:solidFill>
                  <a:schemeClr val="accent2">
                    <a:lumMod val="75000"/>
                  </a:schemeClr>
                </a:solidFill>
                <a:latin typeface="Alexandria" pitchFamily="2" charset="-78"/>
                <a:ea typeface="Instrument Sans Medium" pitchFamily="34" charset="-122"/>
                <a:cs typeface="Alexandria" pitchFamily="2" charset="-78"/>
              </a:rPr>
              <a:t>.</a:t>
            </a:r>
            <a:endParaRPr lang="en-US" sz="1100" dirty="0">
              <a:solidFill>
                <a:schemeClr val="accent2">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344754265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CD62AC52-A39A-119A-9E83-7A8C50417FD9}"/>
              </a:ext>
            </a:extLst>
          </p:cNvPr>
          <p:cNvSpPr/>
          <p:nvPr/>
        </p:nvSpPr>
        <p:spPr>
          <a:xfrm>
            <a:off x="6761388" y="1431949"/>
            <a:ext cx="4788170"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التقييم </a:t>
            </a:r>
            <a:r>
              <a:rPr lang="en-US" sz="2800" b="1" dirty="0" err="1">
                <a:solidFill>
                  <a:srgbClr val="00B0F0"/>
                </a:solidFill>
                <a:latin typeface="Alexandria" pitchFamily="2" charset="-78"/>
                <a:ea typeface="Instrument Sans Semi Bold" pitchFamily="34" charset="-122"/>
                <a:cs typeface="Alexandria" pitchFamily="2" charset="-78"/>
              </a:rPr>
              <a:t>القبلي</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والتشخيصي</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grpSp>
        <p:nvGrpSpPr>
          <p:cNvPr id="4" name="Group 3">
            <a:extLst>
              <a:ext uri="{FF2B5EF4-FFF2-40B4-BE49-F238E27FC236}">
                <a16:creationId xmlns:a16="http://schemas.microsoft.com/office/drawing/2014/main" id="{088123C8-7043-BF23-E24B-C6BDEE4D4A97}"/>
              </a:ext>
            </a:extLst>
          </p:cNvPr>
          <p:cNvGrpSpPr/>
          <p:nvPr/>
        </p:nvGrpSpPr>
        <p:grpSpPr>
          <a:xfrm>
            <a:off x="1084790" y="2473268"/>
            <a:ext cx="3531889" cy="1520230"/>
            <a:chOff x="4339630" y="3092549"/>
            <a:chExt cx="3531889" cy="1520230"/>
          </a:xfrm>
        </p:grpSpPr>
        <p:sp>
          <p:nvSpPr>
            <p:cNvPr id="11" name="Shape 5">
              <a:extLst>
                <a:ext uri="{FF2B5EF4-FFF2-40B4-BE49-F238E27FC236}">
                  <a16:creationId xmlns:a16="http://schemas.microsoft.com/office/drawing/2014/main" id="{EC253045-AC78-D152-2BC1-BF851D5635E7}"/>
                </a:ext>
              </a:extLst>
            </p:cNvPr>
            <p:cNvSpPr/>
            <p:nvPr/>
          </p:nvSpPr>
          <p:spPr>
            <a:xfrm>
              <a:off x="4339630" y="3092549"/>
              <a:ext cx="3512840" cy="1520230"/>
            </a:xfrm>
            <a:prstGeom prst="roundRect">
              <a:avLst>
                <a:gd name="adj" fmla="val 6015"/>
              </a:avLst>
            </a:prstGeom>
            <a:solidFill>
              <a:srgbClr val="FFFFFF"/>
            </a:solidFill>
            <a:ln w="22860">
              <a:solidFill>
                <a:srgbClr val="B4CCE3"/>
              </a:solidFill>
              <a:prstDash val="solid"/>
            </a:ln>
          </p:spPr>
          <p:txBody>
            <a:bodyPr>
              <a:spAutoFit/>
            </a:bodyPr>
            <a:lstStyle/>
            <a:p>
              <a:endParaRPr lang="en-US"/>
            </a:p>
          </p:txBody>
        </p:sp>
        <p:sp>
          <p:nvSpPr>
            <p:cNvPr id="12" name="Shape 6">
              <a:extLst>
                <a:ext uri="{FF2B5EF4-FFF2-40B4-BE49-F238E27FC236}">
                  <a16:creationId xmlns:a16="http://schemas.microsoft.com/office/drawing/2014/main" id="{865EDFA5-86B1-CA83-31C4-C25D979ADFCD}"/>
                </a:ext>
              </a:extLst>
            </p:cNvPr>
            <p:cNvSpPr/>
            <p:nvPr/>
          </p:nvSpPr>
          <p:spPr>
            <a:xfrm>
              <a:off x="7724608" y="3092549"/>
              <a:ext cx="146911" cy="1520230"/>
            </a:xfrm>
            <a:prstGeom prst="roundRect">
              <a:avLst>
                <a:gd name="adj" fmla="val 195349"/>
              </a:avLst>
            </a:prstGeom>
            <a:solidFill>
              <a:srgbClr val="84C1FA"/>
            </a:solidFill>
            <a:ln/>
          </p:spPr>
          <p:txBody>
            <a:bodyPr wrap="square">
              <a:spAutoFit/>
            </a:bodyPr>
            <a:lstStyle/>
            <a:p>
              <a:endParaRPr lang="en-US"/>
            </a:p>
          </p:txBody>
        </p:sp>
        <p:sp>
          <p:nvSpPr>
            <p:cNvPr id="13" name="Text 7">
              <a:extLst>
                <a:ext uri="{FF2B5EF4-FFF2-40B4-BE49-F238E27FC236}">
                  <a16:creationId xmlns:a16="http://schemas.microsoft.com/office/drawing/2014/main" id="{770BE8A5-10BC-4404-89A1-B8373D198DF0}"/>
                </a:ext>
              </a:extLst>
            </p:cNvPr>
            <p:cNvSpPr/>
            <p:nvPr/>
          </p:nvSpPr>
          <p:spPr>
            <a:xfrm>
              <a:off x="5511036" y="3276898"/>
              <a:ext cx="2099935"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التقييم التشخيصي</a:t>
              </a:r>
              <a:endParaRPr lang="en-US" sz="1800" b="1" dirty="0">
                <a:solidFill>
                  <a:schemeClr val="accent2">
                    <a:lumMod val="75000"/>
                  </a:schemeClr>
                </a:solidFill>
                <a:latin typeface="Alexandria" pitchFamily="2" charset="-78"/>
                <a:cs typeface="Alexandria" pitchFamily="2" charset="-78"/>
              </a:endParaRPr>
            </a:p>
          </p:txBody>
        </p:sp>
        <p:sp>
          <p:nvSpPr>
            <p:cNvPr id="14" name="Text 8">
              <a:extLst>
                <a:ext uri="{FF2B5EF4-FFF2-40B4-BE49-F238E27FC236}">
                  <a16:creationId xmlns:a16="http://schemas.microsoft.com/office/drawing/2014/main" id="{C9178725-5D98-E487-E955-30147F7102BC}"/>
                </a:ext>
              </a:extLst>
            </p:cNvPr>
            <p:cNvSpPr/>
            <p:nvPr/>
          </p:nvSpPr>
          <p:spPr>
            <a:xfrm>
              <a:off x="4523979" y="3634582"/>
              <a:ext cx="3086993" cy="793849"/>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يُستخدم للكشف عن نقاط القوة والضعف لدى الطلاب، وتشخيص الصعوبات التي قد تؤثر في تعلمهم.</a:t>
              </a:r>
              <a:endParaRPr lang="en-US" dirty="0">
                <a:latin typeface="Alexandria" pitchFamily="2" charset="-78"/>
                <a:cs typeface="Alexandria" pitchFamily="2" charset="-78"/>
              </a:endParaRPr>
            </a:p>
          </p:txBody>
        </p:sp>
      </p:grpSp>
      <p:grpSp>
        <p:nvGrpSpPr>
          <p:cNvPr id="21" name="Group 20">
            <a:extLst>
              <a:ext uri="{FF2B5EF4-FFF2-40B4-BE49-F238E27FC236}">
                <a16:creationId xmlns:a16="http://schemas.microsoft.com/office/drawing/2014/main" id="{D3510830-6080-E7E4-3AE6-3C290A841659}"/>
              </a:ext>
            </a:extLst>
          </p:cNvPr>
          <p:cNvGrpSpPr/>
          <p:nvPr/>
        </p:nvGrpSpPr>
        <p:grpSpPr>
          <a:xfrm>
            <a:off x="4394867" y="4644279"/>
            <a:ext cx="3546881" cy="1548959"/>
            <a:chOff x="661591" y="3092549"/>
            <a:chExt cx="3546881" cy="1548959"/>
          </a:xfrm>
        </p:grpSpPr>
        <p:sp>
          <p:nvSpPr>
            <p:cNvPr id="15" name="Shape 9">
              <a:extLst>
                <a:ext uri="{FF2B5EF4-FFF2-40B4-BE49-F238E27FC236}">
                  <a16:creationId xmlns:a16="http://schemas.microsoft.com/office/drawing/2014/main" id="{0EC63DF5-E143-47F8-C41C-2865FBFEAC78}"/>
                </a:ext>
              </a:extLst>
            </p:cNvPr>
            <p:cNvSpPr/>
            <p:nvPr/>
          </p:nvSpPr>
          <p:spPr>
            <a:xfrm>
              <a:off x="661591" y="3092549"/>
              <a:ext cx="3512741" cy="1520230"/>
            </a:xfrm>
            <a:prstGeom prst="roundRect">
              <a:avLst>
                <a:gd name="adj" fmla="val 6015"/>
              </a:avLst>
            </a:prstGeom>
            <a:solidFill>
              <a:srgbClr val="FFFFFF"/>
            </a:solidFill>
            <a:ln w="22860">
              <a:solidFill>
                <a:srgbClr val="B4CCE3"/>
              </a:solidFill>
              <a:prstDash val="solid"/>
            </a:ln>
          </p:spPr>
          <p:txBody>
            <a:bodyPr>
              <a:spAutoFit/>
            </a:bodyPr>
            <a:lstStyle/>
            <a:p>
              <a:endParaRPr lang="en-US"/>
            </a:p>
          </p:txBody>
        </p:sp>
        <p:grpSp>
          <p:nvGrpSpPr>
            <p:cNvPr id="20" name="Group 19">
              <a:extLst>
                <a:ext uri="{FF2B5EF4-FFF2-40B4-BE49-F238E27FC236}">
                  <a16:creationId xmlns:a16="http://schemas.microsoft.com/office/drawing/2014/main" id="{46B61B7C-E694-C730-6A24-648907BB5E04}"/>
                </a:ext>
              </a:extLst>
            </p:cNvPr>
            <p:cNvGrpSpPr/>
            <p:nvPr/>
          </p:nvGrpSpPr>
          <p:grpSpPr>
            <a:xfrm>
              <a:off x="861030" y="3121278"/>
              <a:ext cx="3347442" cy="1520230"/>
              <a:chOff x="845940" y="3092549"/>
              <a:chExt cx="3347442" cy="1520230"/>
            </a:xfrm>
          </p:grpSpPr>
          <p:sp>
            <p:nvSpPr>
              <p:cNvPr id="16" name="Shape 10">
                <a:extLst>
                  <a:ext uri="{FF2B5EF4-FFF2-40B4-BE49-F238E27FC236}">
                    <a16:creationId xmlns:a16="http://schemas.microsoft.com/office/drawing/2014/main" id="{0FDC55F3-AFEC-773F-1A89-F7EAAB746655}"/>
                  </a:ext>
                </a:extLst>
              </p:cNvPr>
              <p:cNvSpPr/>
              <p:nvPr/>
            </p:nvSpPr>
            <p:spPr>
              <a:xfrm>
                <a:off x="4067025" y="3092549"/>
                <a:ext cx="126357" cy="1520230"/>
              </a:xfrm>
              <a:prstGeom prst="roundRect">
                <a:avLst>
                  <a:gd name="adj" fmla="val 195349"/>
                </a:avLst>
              </a:prstGeom>
              <a:solidFill>
                <a:srgbClr val="84C1FA"/>
              </a:solidFill>
              <a:ln/>
            </p:spPr>
            <p:txBody>
              <a:bodyPr wrap="square">
                <a:spAutoFit/>
              </a:bodyPr>
              <a:lstStyle/>
              <a:p>
                <a:endParaRPr lang="en-US"/>
              </a:p>
            </p:txBody>
          </p:sp>
          <p:sp>
            <p:nvSpPr>
              <p:cNvPr id="17" name="Text 11">
                <a:extLst>
                  <a:ext uri="{FF2B5EF4-FFF2-40B4-BE49-F238E27FC236}">
                    <a16:creationId xmlns:a16="http://schemas.microsoft.com/office/drawing/2014/main" id="{2366DA64-4049-3B10-A34F-240ED55372F0}"/>
                  </a:ext>
                </a:extLst>
              </p:cNvPr>
              <p:cNvSpPr/>
              <p:nvPr/>
            </p:nvSpPr>
            <p:spPr>
              <a:xfrm>
                <a:off x="2082967" y="3276898"/>
                <a:ext cx="1849866"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تحديد الاحتياجات</a:t>
                </a:r>
                <a:endParaRPr lang="en-US" sz="1800"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1AC08AC4-52E4-41AA-1328-3ABBC7E974D7}"/>
                  </a:ext>
                </a:extLst>
              </p:cNvPr>
              <p:cNvSpPr/>
              <p:nvPr/>
            </p:nvSpPr>
            <p:spPr>
              <a:xfrm>
                <a:off x="845940" y="3634582"/>
                <a:ext cx="3086894" cy="793849"/>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يساعد في تحديد احتياجات الطلاب التعليمية، واختيار الأساليب والأنشطة المناسبة لتقديم الدعم اللازم لهم.</a:t>
                </a:r>
                <a:endParaRPr lang="en-US" dirty="0">
                  <a:latin typeface="Alexandria" pitchFamily="2" charset="-78"/>
                  <a:cs typeface="Alexandria" pitchFamily="2" charset="-78"/>
                </a:endParaRPr>
              </a:p>
            </p:txBody>
          </p:sp>
        </p:grpSp>
      </p:grpSp>
      <p:grpSp>
        <p:nvGrpSpPr>
          <p:cNvPr id="3" name="Group 2">
            <a:extLst>
              <a:ext uri="{FF2B5EF4-FFF2-40B4-BE49-F238E27FC236}">
                <a16:creationId xmlns:a16="http://schemas.microsoft.com/office/drawing/2014/main" id="{0100C3B3-19F6-65F0-660A-0CC5A483E511}"/>
              </a:ext>
            </a:extLst>
          </p:cNvPr>
          <p:cNvGrpSpPr/>
          <p:nvPr/>
        </p:nvGrpSpPr>
        <p:grpSpPr>
          <a:xfrm>
            <a:off x="7815391" y="2474259"/>
            <a:ext cx="3512741" cy="1530802"/>
            <a:chOff x="8048543" y="2176194"/>
            <a:chExt cx="3512741" cy="1530802"/>
          </a:xfrm>
        </p:grpSpPr>
        <p:grpSp>
          <p:nvGrpSpPr>
            <p:cNvPr id="2" name="Group 1">
              <a:extLst>
                <a:ext uri="{FF2B5EF4-FFF2-40B4-BE49-F238E27FC236}">
                  <a16:creationId xmlns:a16="http://schemas.microsoft.com/office/drawing/2014/main" id="{E3CD9D67-0CBF-7623-8CB9-630722188F79}"/>
                </a:ext>
              </a:extLst>
            </p:cNvPr>
            <p:cNvGrpSpPr/>
            <p:nvPr/>
          </p:nvGrpSpPr>
          <p:grpSpPr>
            <a:xfrm>
              <a:off x="8048543" y="2186766"/>
              <a:ext cx="3512741" cy="1520230"/>
              <a:chOff x="8017769" y="3092549"/>
              <a:chExt cx="3512741" cy="1520230"/>
            </a:xfrm>
          </p:grpSpPr>
          <p:sp>
            <p:nvSpPr>
              <p:cNvPr id="7" name="Shape 1">
                <a:extLst>
                  <a:ext uri="{FF2B5EF4-FFF2-40B4-BE49-F238E27FC236}">
                    <a16:creationId xmlns:a16="http://schemas.microsoft.com/office/drawing/2014/main" id="{AB75661E-5C8B-CDCB-B9FE-04AD56352855}"/>
                  </a:ext>
                </a:extLst>
              </p:cNvPr>
              <p:cNvSpPr/>
              <p:nvPr/>
            </p:nvSpPr>
            <p:spPr>
              <a:xfrm>
                <a:off x="8017769" y="3092549"/>
                <a:ext cx="3512741" cy="1520230"/>
              </a:xfrm>
              <a:prstGeom prst="roundRect">
                <a:avLst>
                  <a:gd name="adj" fmla="val 6015"/>
                </a:avLst>
              </a:prstGeom>
              <a:solidFill>
                <a:srgbClr val="FFFFFF"/>
              </a:solidFill>
              <a:ln w="22860">
                <a:solidFill>
                  <a:srgbClr val="B4CCE3"/>
                </a:solidFill>
                <a:prstDash val="solid"/>
              </a:ln>
            </p:spPr>
            <p:txBody>
              <a:bodyPr>
                <a:spAutoFit/>
              </a:bodyPr>
              <a:lstStyle/>
              <a:p>
                <a:endParaRPr lang="en-US"/>
              </a:p>
            </p:txBody>
          </p:sp>
          <p:sp>
            <p:nvSpPr>
              <p:cNvPr id="9" name="Text 3">
                <a:extLst>
                  <a:ext uri="{FF2B5EF4-FFF2-40B4-BE49-F238E27FC236}">
                    <a16:creationId xmlns:a16="http://schemas.microsoft.com/office/drawing/2014/main" id="{21874952-9823-E5FA-74CE-3D5D974CDB80}"/>
                  </a:ext>
                </a:extLst>
              </p:cNvPr>
              <p:cNvSpPr/>
              <p:nvPr/>
            </p:nvSpPr>
            <p:spPr>
              <a:xfrm>
                <a:off x="9708449" y="3276898"/>
                <a:ext cx="1580562"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التقييم القبلي</a:t>
                </a:r>
                <a:endParaRPr lang="en-US" sz="1800"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415FF544-317E-4845-BA5C-8007AA9989C3}"/>
                  </a:ext>
                </a:extLst>
              </p:cNvPr>
              <p:cNvSpPr/>
              <p:nvPr/>
            </p:nvSpPr>
            <p:spPr>
              <a:xfrm>
                <a:off x="8202117" y="3634582"/>
                <a:ext cx="3086894" cy="784958"/>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يهدف إلى تحديد مستوى الطلاب قبل بدء التعلم، ومعرفة ما لديهم من خبرات ومهارات سابقة.</a:t>
                </a:r>
                <a:endParaRPr lang="en-US" dirty="0">
                  <a:latin typeface="Alexandria" pitchFamily="2" charset="-78"/>
                  <a:cs typeface="Alexandria" pitchFamily="2" charset="-78"/>
                </a:endParaRPr>
              </a:p>
            </p:txBody>
          </p:sp>
        </p:grpSp>
        <p:sp>
          <p:nvSpPr>
            <p:cNvPr id="8" name="Shape 2">
              <a:extLst>
                <a:ext uri="{FF2B5EF4-FFF2-40B4-BE49-F238E27FC236}">
                  <a16:creationId xmlns:a16="http://schemas.microsoft.com/office/drawing/2014/main" id="{E0916ADE-FE3F-1092-97BE-4AC60DE9692E}"/>
                </a:ext>
              </a:extLst>
            </p:cNvPr>
            <p:cNvSpPr/>
            <p:nvPr/>
          </p:nvSpPr>
          <p:spPr>
            <a:xfrm>
              <a:off x="11366323" y="2176194"/>
              <a:ext cx="175897" cy="1520230"/>
            </a:xfrm>
            <a:prstGeom prst="roundRect">
              <a:avLst>
                <a:gd name="adj" fmla="val 195349"/>
              </a:avLst>
            </a:prstGeom>
            <a:solidFill>
              <a:srgbClr val="84C1FA"/>
            </a:solidFill>
            <a:ln/>
          </p:spPr>
          <p:txBody>
            <a:bodyPr wrap="square">
              <a:spAutoFit/>
            </a:bodyPr>
            <a:lstStyle/>
            <a:p>
              <a:endParaRPr lang="en-US"/>
            </a:p>
          </p:txBody>
        </p:sp>
      </p:grpSp>
    </p:spTree>
    <p:extLst>
      <p:ext uri="{BB962C8B-B14F-4D97-AF65-F5344CB8AC3E}">
        <p14:creationId xmlns:p14="http://schemas.microsoft.com/office/powerpoint/2010/main" val="77882936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2A0D0F8C-3FC1-2D61-8A62-F72437F31142}"/>
              </a:ext>
            </a:extLst>
          </p:cNvPr>
          <p:cNvSpPr/>
          <p:nvPr/>
        </p:nvSpPr>
        <p:spPr>
          <a:xfrm>
            <a:off x="8567349" y="1315313"/>
            <a:ext cx="2887009" cy="573490"/>
          </a:xfrm>
          <a:prstGeom prst="rect">
            <a:avLst/>
          </a:prstGeom>
          <a:noFill/>
          <a:ln/>
        </p:spPr>
        <p:txBody>
          <a:bodyPr wrap="none" lIns="0" tIns="0" rIns="0" bIns="0" rtlCol="0" anchor="t">
            <a:spAutoFit/>
          </a:bodyPr>
          <a:lstStyle/>
          <a:p>
            <a:pPr algn="r" rtl="1">
              <a:lnSpc>
                <a:spcPct val="150000"/>
              </a:lnSpc>
            </a:pPr>
            <a:r>
              <a:rPr lang="en-US" sz="2800" b="1" dirty="0" err="1">
                <a:solidFill>
                  <a:srgbClr val="00B0F0"/>
                </a:solidFill>
                <a:latin typeface="Alexandria" pitchFamily="2" charset="-78"/>
                <a:ea typeface="Instrument Sans Semi Bold" pitchFamily="34" charset="-122"/>
                <a:cs typeface="Alexandria" pitchFamily="2" charset="-78"/>
              </a:rPr>
              <a:t>التقييم</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التكويني</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E2C13B23-F426-D6D8-7C17-15FCED5BD471}"/>
              </a:ext>
            </a:extLst>
          </p:cNvPr>
          <p:cNvGrpSpPr/>
          <p:nvPr/>
        </p:nvGrpSpPr>
        <p:grpSpPr>
          <a:xfrm>
            <a:off x="5951984" y="2083338"/>
            <a:ext cx="4343598" cy="1498600"/>
            <a:chOff x="542429" y="3062089"/>
            <a:chExt cx="4343598" cy="1498600"/>
          </a:xfrm>
        </p:grpSpPr>
        <p:sp>
          <p:nvSpPr>
            <p:cNvPr id="7" name="Shape 1">
              <a:extLst>
                <a:ext uri="{FF2B5EF4-FFF2-40B4-BE49-F238E27FC236}">
                  <a16:creationId xmlns:a16="http://schemas.microsoft.com/office/drawing/2014/main" id="{0A186475-0184-EA03-B65A-014A411E291F}"/>
                </a:ext>
              </a:extLst>
            </p:cNvPr>
            <p:cNvSpPr/>
            <p:nvPr/>
          </p:nvSpPr>
          <p:spPr>
            <a:xfrm>
              <a:off x="542429" y="3062089"/>
              <a:ext cx="4343598" cy="1498600"/>
            </a:xfrm>
            <a:prstGeom prst="roundRect">
              <a:avLst>
                <a:gd name="adj" fmla="val 15893"/>
              </a:avLst>
            </a:prstGeom>
            <a:solidFill>
              <a:schemeClr val="accent1">
                <a:lumMod val="40000"/>
                <a:lumOff val="60000"/>
              </a:schemeClr>
            </a:solidFill>
            <a:ln/>
          </p:spPr>
          <p:txBody>
            <a:bodyPr>
              <a:spAutoFit/>
            </a:bodyPr>
            <a:lstStyle/>
            <a:p>
              <a:endParaRPr lang="en-US"/>
            </a:p>
          </p:txBody>
        </p:sp>
        <p:sp>
          <p:nvSpPr>
            <p:cNvPr id="8" name="Text 2">
              <a:extLst>
                <a:ext uri="{FF2B5EF4-FFF2-40B4-BE49-F238E27FC236}">
                  <a16:creationId xmlns:a16="http://schemas.microsoft.com/office/drawing/2014/main" id="{48F528D3-555F-CE76-337F-7250550DF855}"/>
                </a:ext>
              </a:extLst>
            </p:cNvPr>
            <p:cNvSpPr/>
            <p:nvPr/>
          </p:nvSpPr>
          <p:spPr>
            <a:xfrm>
              <a:off x="3847092" y="3227388"/>
              <a:ext cx="873637"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التعريف</a:t>
              </a:r>
              <a:endParaRPr lang="en-US" sz="1800"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2C302432-52F5-EC2C-D561-30968D191452}"/>
                </a:ext>
              </a:extLst>
            </p:cNvPr>
            <p:cNvSpPr/>
            <p:nvPr/>
          </p:nvSpPr>
          <p:spPr>
            <a:xfrm>
              <a:off x="707727" y="3651151"/>
              <a:ext cx="4013002" cy="696986"/>
            </a:xfrm>
            <a:prstGeom prst="rect">
              <a:avLst/>
            </a:prstGeom>
            <a:noFill/>
            <a:ln/>
          </p:spPr>
          <p:txBody>
            <a:bodyPr wrap="square" lIns="0" tIns="0" rIns="0" bIns="0" rtlCol="0" anchor="t">
              <a:spAutoFit/>
            </a:bodyPr>
            <a:lstStyle/>
            <a:p>
              <a:pPr algn="ctr" rtl="1">
                <a:lnSpc>
                  <a:spcPct val="150000"/>
                </a:lnSpc>
              </a:pPr>
              <a:r>
                <a:rPr lang="en-US" sz="1600" dirty="0">
                  <a:solidFill>
                    <a:srgbClr val="002060"/>
                  </a:solidFill>
                  <a:latin typeface="Alexandria" pitchFamily="2" charset="-78"/>
                  <a:ea typeface="Instrument Sans Medium" pitchFamily="34" charset="-122"/>
                  <a:cs typeface="Alexandria" pitchFamily="2" charset="-78"/>
                </a:rPr>
                <a:t>يتم أثناء عملية التعلم بهدف متابعة تقدم الطلاب وتحسين أدائهم بشكل مستمر.</a:t>
              </a:r>
              <a:endParaRPr lang="en-US" sz="1600" dirty="0">
                <a:solidFill>
                  <a:srgbClr val="002060"/>
                </a:solidFill>
                <a:latin typeface="Alexandria" pitchFamily="2" charset="-78"/>
                <a:cs typeface="Alexandria" pitchFamily="2" charset="-78"/>
              </a:endParaRPr>
            </a:p>
          </p:txBody>
        </p:sp>
      </p:grpSp>
      <p:grpSp>
        <p:nvGrpSpPr>
          <p:cNvPr id="3" name="Group 2">
            <a:extLst>
              <a:ext uri="{FF2B5EF4-FFF2-40B4-BE49-F238E27FC236}">
                <a16:creationId xmlns:a16="http://schemas.microsoft.com/office/drawing/2014/main" id="{FF2B9BCA-C795-A8ED-4175-A2AA78AFB5D0}"/>
              </a:ext>
            </a:extLst>
          </p:cNvPr>
          <p:cNvGrpSpPr/>
          <p:nvPr/>
        </p:nvGrpSpPr>
        <p:grpSpPr>
          <a:xfrm>
            <a:off x="1127448" y="4171000"/>
            <a:ext cx="9298913" cy="1949309"/>
            <a:chOff x="5176739" y="3227388"/>
            <a:chExt cx="6360021" cy="1949309"/>
          </a:xfrm>
        </p:grpSpPr>
        <p:sp>
          <p:nvSpPr>
            <p:cNvPr id="10" name="Text 4">
              <a:extLst>
                <a:ext uri="{FF2B5EF4-FFF2-40B4-BE49-F238E27FC236}">
                  <a16:creationId xmlns:a16="http://schemas.microsoft.com/office/drawing/2014/main" id="{078E6EA0-4FFA-26AD-6A93-1EC9DBE97003}"/>
                </a:ext>
              </a:extLst>
            </p:cNvPr>
            <p:cNvSpPr/>
            <p:nvPr/>
          </p:nvSpPr>
          <p:spPr>
            <a:xfrm>
              <a:off x="10766005" y="3227388"/>
              <a:ext cx="770755"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الخصائص</a:t>
              </a:r>
              <a:endParaRPr lang="en-US" sz="1800"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E87CF458-05F8-8767-3FCB-C01DEDCA3C7E}"/>
                </a:ext>
              </a:extLst>
            </p:cNvPr>
            <p:cNvSpPr/>
            <p:nvPr/>
          </p:nvSpPr>
          <p:spPr>
            <a:xfrm>
              <a:off x="5176739" y="3651151"/>
              <a:ext cx="6360021" cy="1525546"/>
            </a:xfrm>
            <a:prstGeom prst="rect">
              <a:avLst/>
            </a:prstGeom>
            <a:noFill/>
            <a:ln/>
          </p:spPr>
          <p:txBody>
            <a:bodyPr wrap="square" lIns="0" tIns="0" rIns="0" bIns="0" rtlCol="0" anchor="t">
              <a:spAutoFit/>
            </a:bodyPr>
            <a:lstStyle/>
            <a:p>
              <a:pPr marL="285739" indent="-285739" algn="r" rtl="1">
                <a:lnSpc>
                  <a:spcPct val="250000"/>
                </a:lnSpc>
                <a:buSzPct val="100000"/>
                <a:buChar char="•"/>
              </a:pPr>
              <a:r>
                <a:rPr lang="en-US" b="1" dirty="0">
                  <a:solidFill>
                    <a:srgbClr val="1E3063"/>
                  </a:solidFill>
                  <a:latin typeface="Alexandria" pitchFamily="2" charset="-78"/>
                  <a:ea typeface="Instrument Sans Medium" pitchFamily="34" charset="-122"/>
                  <a:cs typeface="Alexandria" pitchFamily="2" charset="-78"/>
                </a:rPr>
                <a:t>مستمر:</a:t>
              </a:r>
              <a:r>
                <a:rPr lang="en-US" dirty="0">
                  <a:solidFill>
                    <a:srgbClr val="1E3063"/>
                  </a:solidFill>
                  <a:latin typeface="Alexandria" pitchFamily="2" charset="-78"/>
                  <a:ea typeface="Instrument Sans Medium" pitchFamily="34" charset="-122"/>
                  <a:cs typeface="Alexandria" pitchFamily="2" charset="-78"/>
                </a:rPr>
                <a:t> يرافق التعلم في مراحله المختلفة، ولا يقتصر على وقت أو موقف محدد.</a:t>
              </a:r>
              <a:endParaRPr lang="en-US" dirty="0">
                <a:latin typeface="Alexandria" pitchFamily="2" charset="-78"/>
                <a:cs typeface="Alexandria" pitchFamily="2" charset="-78"/>
              </a:endParaRPr>
            </a:p>
            <a:p>
              <a:pPr marL="285739" indent="-285739" algn="r" rtl="1">
                <a:lnSpc>
                  <a:spcPct val="250000"/>
                </a:lnSpc>
                <a:buSzPct val="100000"/>
                <a:buChar char="•"/>
              </a:pPr>
              <a:r>
                <a:rPr lang="en-US" b="1" dirty="0">
                  <a:solidFill>
                    <a:srgbClr val="1E3063"/>
                  </a:solidFill>
                  <a:latin typeface="Alexandria" pitchFamily="2" charset="-78"/>
                  <a:ea typeface="Instrument Sans Medium" pitchFamily="34" charset="-122"/>
                  <a:cs typeface="Alexandria" pitchFamily="2" charset="-78"/>
                </a:rPr>
                <a:t>يساعد على التطوير:</a:t>
              </a:r>
              <a:r>
                <a:rPr lang="en-US" dirty="0">
                  <a:solidFill>
                    <a:srgbClr val="1E3063"/>
                  </a:solidFill>
                  <a:latin typeface="Alexandria" pitchFamily="2" charset="-78"/>
                  <a:ea typeface="Instrument Sans Medium" pitchFamily="34" charset="-122"/>
                  <a:cs typeface="Alexandria" pitchFamily="2" charset="-78"/>
                </a:rPr>
                <a:t> يسهم في تحسين مستوى الطلاب، ومعالجة جوانب الضعف، وتعزيز جوانب القوة لديهم.</a:t>
              </a:r>
              <a:endParaRPr lang="en-US" dirty="0">
                <a:latin typeface="Alexandria" pitchFamily="2" charset="-78"/>
                <a:cs typeface="Alexandria" pitchFamily="2" charset="-78"/>
              </a:endParaRPr>
            </a:p>
          </p:txBody>
        </p:sp>
      </p:grpSp>
      <p:pic>
        <p:nvPicPr>
          <p:cNvPr id="12" name="Picture 11">
            <a:extLst>
              <a:ext uri="{FF2B5EF4-FFF2-40B4-BE49-F238E27FC236}">
                <a16:creationId xmlns:a16="http://schemas.microsoft.com/office/drawing/2014/main" id="{39CDC624-F3B4-B33F-CE51-2F59F7DA677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5460" b="96552" l="9483" r="97414">
                        <a14:foregroundMark x1="30172" y1="27586" x2="30172" y2="27586"/>
                        <a14:foregroundMark x1="27011" y1="39655" x2="27011" y2="39655"/>
                        <a14:foregroundMark x1="27011" y1="43678" x2="27011" y2="43678"/>
                        <a14:foregroundMark x1="26437" y1="47126" x2="26437" y2="47126"/>
                        <a14:foregroundMark x1="27011" y1="39368" x2="27011" y2="39368"/>
                        <a14:foregroundMark x1="31609" y1="43391" x2="31609" y2="43391"/>
                        <a14:foregroundMark x1="27874" y1="41379" x2="27874" y2="41379"/>
                        <a14:foregroundMark x1="29023" y1="54310" x2="29023" y2="54310"/>
                        <a14:foregroundMark x1="31322" y1="58046" x2="31322" y2="58046"/>
                        <a14:foregroundMark x1="31897" y1="62644" x2="31897" y2="62644"/>
                        <a14:foregroundMark x1="29310" y1="57759" x2="29310" y2="57759"/>
                        <a14:foregroundMark x1="27299" y1="60632" x2="27299" y2="60632"/>
                        <a14:foregroundMark x1="31609" y1="71552" x2="31609" y2="71552"/>
                        <a14:foregroundMark x1="32471" y1="68103" x2="32471" y2="68103"/>
                        <a14:foregroundMark x1="32759" y1="71839" x2="32759" y2="71839"/>
                        <a14:foregroundMark x1="33046" y1="74425" x2="33046" y2="74425"/>
                        <a14:foregroundMark x1="68103" y1="58908" x2="68103" y2="58908"/>
                        <a14:foregroundMark x1="70115" y1="57759" x2="70115" y2="57759"/>
                        <a14:foregroundMark x1="69253" y1="56897" x2="69253" y2="56897"/>
                        <a14:foregroundMark x1="72414" y1="57759" x2="72414" y2="57759"/>
                        <a14:foregroundMark x1="63218" y1="39368" x2="63218" y2="39368"/>
                        <a14:foregroundMark x1="74138" y1="30172" x2="74138" y2="30172"/>
                        <a14:foregroundMark x1="69540" y1="23851" x2="69540" y2="23851"/>
                        <a14:foregroundMark x1="69253" y1="38793" x2="69253" y2="38793"/>
                        <a14:foregroundMark x1="28448" y1="67241" x2="28448" y2="67241"/>
                        <a14:foregroundMark x1="33908" y1="72414" x2="33908" y2="72414"/>
                        <a14:foregroundMark x1="33908" y1="69828" x2="33908" y2="69828"/>
                        <a14:foregroundMark x1="32759" y1="58621" x2="32759" y2="58621"/>
                        <a14:foregroundMark x1="33621" y1="72701" x2="33621" y2="72701"/>
                        <a14:foregroundMark x1="34195" y1="77011" x2="34195" y2="77011"/>
                        <a14:foregroundMark x1="32759" y1="56609" x2="32759" y2="56609"/>
                        <a14:foregroundMark x1="27011" y1="7759" x2="27011" y2="7759"/>
                        <a14:foregroundMark x1="72126" y1="5747" x2="72989" y2="5460"/>
                        <a14:foregroundMark x1="84195" y1="78448" x2="84195" y2="78448"/>
                        <a14:foregroundMark x1="88793" y1="85057" x2="88793" y2="85057"/>
                        <a14:foregroundMark x1="91092" y1="95977" x2="91092" y2="95977"/>
                        <a14:foregroundMark x1="85345" y1="82759" x2="85345" y2="82759"/>
                        <a14:foregroundMark x1="83621" y1="85632" x2="83621" y2="85632"/>
                        <a14:foregroundMark x1="91954" y1="79310" x2="91954" y2="79310"/>
                        <a14:foregroundMark x1="88218" y1="73851" x2="88218" y2="73851"/>
                        <a14:foregroundMark x1="97414" y1="78448" x2="97414" y2="78448"/>
                        <a14:foregroundMark x1="95690" y1="90230" x2="95690" y2="90230"/>
                        <a14:foregroundMark x1="95690" y1="96552" x2="95690" y2="96552"/>
                      </a14:backgroundRemoval>
                    </a14:imgEffect>
                  </a14:imgLayer>
                </a14:imgProps>
              </a:ext>
            </a:extLst>
          </a:blip>
          <a:stretch>
            <a:fillRect/>
          </a:stretch>
        </p:blipFill>
        <p:spPr>
          <a:xfrm>
            <a:off x="948055" y="1726091"/>
            <a:ext cx="2305141" cy="2305141"/>
          </a:xfrm>
          <a:prstGeom prst="rect">
            <a:avLst/>
          </a:prstGeom>
        </p:spPr>
      </p:pic>
    </p:spTree>
    <p:extLst>
      <p:ext uri="{BB962C8B-B14F-4D97-AF65-F5344CB8AC3E}">
        <p14:creationId xmlns:p14="http://schemas.microsoft.com/office/powerpoint/2010/main" val="51437181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1C14D54A-FB21-97BC-0115-4B8E00887B10}"/>
              </a:ext>
            </a:extLst>
          </p:cNvPr>
          <p:cNvSpPr/>
          <p:nvPr/>
        </p:nvSpPr>
        <p:spPr>
          <a:xfrm>
            <a:off x="8739422" y="1200227"/>
            <a:ext cx="2797241" cy="573490"/>
          </a:xfrm>
          <a:prstGeom prst="rect">
            <a:avLst/>
          </a:prstGeom>
          <a:noFill/>
          <a:ln/>
        </p:spPr>
        <p:txBody>
          <a:bodyPr wrap="none" lIns="0" tIns="0" rIns="0" bIns="0" rtlCol="0" anchor="t">
            <a:spAutoFit/>
          </a:bodyPr>
          <a:lstStyle/>
          <a:p>
            <a:pPr algn="r" rtl="1">
              <a:lnSpc>
                <a:spcPct val="150000"/>
              </a:lnSpc>
            </a:pPr>
            <a:r>
              <a:rPr lang="en-US" sz="2800" b="1" dirty="0" err="1">
                <a:solidFill>
                  <a:srgbClr val="00B0F0"/>
                </a:solidFill>
                <a:latin typeface="Alexandria" pitchFamily="2" charset="-78"/>
                <a:ea typeface="Instrument Sans Semi Bold" pitchFamily="34" charset="-122"/>
                <a:cs typeface="Alexandria" pitchFamily="2" charset="-78"/>
              </a:rPr>
              <a:t>التقييم</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الختامي</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52AD708C-8D05-1B33-B52E-C7EEF28EA9B1}"/>
              </a:ext>
            </a:extLst>
          </p:cNvPr>
          <p:cNvSpPr/>
          <p:nvPr/>
        </p:nvSpPr>
        <p:spPr>
          <a:xfrm>
            <a:off x="6744072" y="1948858"/>
            <a:ext cx="4760531" cy="1482781"/>
          </a:xfrm>
          <a:prstGeom prst="roundRect">
            <a:avLst>
              <a:gd name="adj" fmla="val 10043"/>
            </a:avLst>
          </a:prstGeom>
          <a:solidFill>
            <a:srgbClr val="CEE6FD"/>
          </a:solidFill>
          <a:ln/>
        </p:spPr>
        <p:txBody>
          <a:bodyPr wrap="square">
            <a:spAutoFit/>
          </a:bodyPr>
          <a:lstStyle/>
          <a:p>
            <a:endParaRPr lang="en-US"/>
          </a:p>
        </p:txBody>
      </p:sp>
      <p:sp>
        <p:nvSpPr>
          <p:cNvPr id="8" name="Text 2">
            <a:extLst>
              <a:ext uri="{FF2B5EF4-FFF2-40B4-BE49-F238E27FC236}">
                <a16:creationId xmlns:a16="http://schemas.microsoft.com/office/drawing/2014/main" id="{B9F8CFC3-9B94-2DF0-9367-D58E5F55E75A}"/>
              </a:ext>
            </a:extLst>
          </p:cNvPr>
          <p:cNvSpPr/>
          <p:nvPr/>
        </p:nvSpPr>
        <p:spPr>
          <a:xfrm>
            <a:off x="10465667" y="2114808"/>
            <a:ext cx="873637"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التعريف</a:t>
            </a:r>
            <a:endParaRPr lang="en-US" sz="1800"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409C5A32-6DD9-A9BF-15B5-4F8887E043DA}"/>
              </a:ext>
            </a:extLst>
          </p:cNvPr>
          <p:cNvSpPr/>
          <p:nvPr/>
        </p:nvSpPr>
        <p:spPr>
          <a:xfrm>
            <a:off x="6985367" y="2565515"/>
            <a:ext cx="4353937"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يتم بعد انتهاء عملية التعلم؛ لقياس النتائج التي حققها الطلاب، والتأكد من مستوى تعلمهم النهائي.</a:t>
            </a:r>
            <a:endParaRPr lang="en-US" dirty="0">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26F00244-F592-4C30-840F-0EE063614A38}"/>
              </a:ext>
            </a:extLst>
          </p:cNvPr>
          <p:cNvGrpSpPr/>
          <p:nvPr/>
        </p:nvGrpSpPr>
        <p:grpSpPr>
          <a:xfrm>
            <a:off x="5226582" y="4347338"/>
            <a:ext cx="3512840" cy="1482130"/>
            <a:chOff x="4339630" y="3111599"/>
            <a:chExt cx="3512840" cy="1482130"/>
          </a:xfrm>
        </p:grpSpPr>
        <p:sp>
          <p:nvSpPr>
            <p:cNvPr id="10" name="Shape 4">
              <a:extLst>
                <a:ext uri="{FF2B5EF4-FFF2-40B4-BE49-F238E27FC236}">
                  <a16:creationId xmlns:a16="http://schemas.microsoft.com/office/drawing/2014/main" id="{5F9E2677-6929-EE7D-E8D1-740EBBD7908E}"/>
                </a:ext>
              </a:extLst>
            </p:cNvPr>
            <p:cNvSpPr/>
            <p:nvPr/>
          </p:nvSpPr>
          <p:spPr>
            <a:xfrm>
              <a:off x="4339630" y="3111599"/>
              <a:ext cx="3512840" cy="1482130"/>
            </a:xfrm>
            <a:prstGeom prst="roundRect">
              <a:avLst>
                <a:gd name="adj" fmla="val 10043"/>
              </a:avLst>
            </a:prstGeom>
            <a:solidFill>
              <a:srgbClr val="CEE6FD"/>
            </a:solidFill>
            <a:ln/>
          </p:spPr>
          <p:txBody>
            <a:bodyPr>
              <a:spAutoFit/>
            </a:bodyPr>
            <a:lstStyle/>
            <a:p>
              <a:endParaRPr lang="en-US"/>
            </a:p>
          </p:txBody>
        </p:sp>
        <p:sp>
          <p:nvSpPr>
            <p:cNvPr id="11" name="Text 5">
              <a:extLst>
                <a:ext uri="{FF2B5EF4-FFF2-40B4-BE49-F238E27FC236}">
                  <a16:creationId xmlns:a16="http://schemas.microsoft.com/office/drawing/2014/main" id="{C2474A46-B8A3-1A47-088E-2AEA9A5AED55}"/>
                </a:ext>
              </a:extLst>
            </p:cNvPr>
            <p:cNvSpPr/>
            <p:nvPr/>
          </p:nvSpPr>
          <p:spPr>
            <a:xfrm>
              <a:off x="6941774" y="3276898"/>
              <a:ext cx="745397" cy="368691"/>
            </a:xfrm>
            <a:prstGeom prst="rect">
              <a:avLst/>
            </a:prstGeom>
            <a:noFill/>
            <a:ln/>
          </p:spPr>
          <p:txBody>
            <a:bodyPr wrap="none" lIns="0" tIns="0" rIns="0" bIns="0" rtlCol="0" anchor="t">
              <a:spAutoFit/>
            </a:bodyPr>
            <a:lstStyle/>
            <a:p>
              <a:pPr algn="r" rtl="1">
                <a:lnSpc>
                  <a:spcPct val="150000"/>
                </a:lnSpc>
              </a:pPr>
              <a:r>
                <a:rPr lang="en-US" sz="1800" b="1" dirty="0" err="1">
                  <a:solidFill>
                    <a:schemeClr val="accent2">
                      <a:lumMod val="75000"/>
                    </a:schemeClr>
                  </a:solidFill>
                  <a:latin typeface="Alexandria" pitchFamily="2" charset="-78"/>
                  <a:ea typeface="Instrument Sans Semi Bold" pitchFamily="34" charset="-122"/>
                  <a:cs typeface="Alexandria" pitchFamily="2" charset="-78"/>
                </a:rPr>
                <a:t>نهائي</a:t>
              </a:r>
              <a:r>
                <a:rPr lang="en-US" sz="1800" b="1" dirty="0">
                  <a:solidFill>
                    <a:schemeClr val="accent2">
                      <a:lumMod val="75000"/>
                    </a:schemeClr>
                  </a:solidFill>
                  <a:latin typeface="Alexandria" pitchFamily="2" charset="-78"/>
                  <a:ea typeface="Instrument Sans Semi Bold" pitchFamily="34" charset="-122"/>
                  <a:cs typeface="Alexandria" pitchFamily="2" charset="-78"/>
                </a:rPr>
                <a:t>: </a:t>
              </a:r>
              <a:endParaRPr lang="en-US" sz="1800"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B62C2AE8-62C1-FA49-40A1-9B49D62B062A}"/>
                </a:ext>
              </a:extLst>
            </p:cNvPr>
            <p:cNvSpPr/>
            <p:nvPr/>
          </p:nvSpPr>
          <p:spPr>
            <a:xfrm>
              <a:off x="4495462" y="3789120"/>
              <a:ext cx="3182243"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يأتي في نهاية فترة التعلم أو بعد الانتهاء من الوحدة أو المقرر الدراسي.</a:t>
              </a:r>
              <a:endParaRPr lang="en-US" dirty="0">
                <a:latin typeface="Alexandria" pitchFamily="2" charset="-78"/>
                <a:cs typeface="Alexandria" pitchFamily="2" charset="-78"/>
              </a:endParaRPr>
            </a:p>
          </p:txBody>
        </p:sp>
      </p:grpSp>
      <p:grpSp>
        <p:nvGrpSpPr>
          <p:cNvPr id="3" name="Group 2">
            <a:extLst>
              <a:ext uri="{FF2B5EF4-FFF2-40B4-BE49-F238E27FC236}">
                <a16:creationId xmlns:a16="http://schemas.microsoft.com/office/drawing/2014/main" id="{67B3696A-D7CF-7E47-6CD6-5889F6BA6D86}"/>
              </a:ext>
            </a:extLst>
          </p:cNvPr>
          <p:cNvGrpSpPr/>
          <p:nvPr/>
        </p:nvGrpSpPr>
        <p:grpSpPr>
          <a:xfrm>
            <a:off x="993816" y="1932006"/>
            <a:ext cx="3743762" cy="1715920"/>
            <a:chOff x="661591" y="3111599"/>
            <a:chExt cx="3512741" cy="1482130"/>
          </a:xfrm>
        </p:grpSpPr>
        <p:sp>
          <p:nvSpPr>
            <p:cNvPr id="13" name="Shape 7">
              <a:extLst>
                <a:ext uri="{FF2B5EF4-FFF2-40B4-BE49-F238E27FC236}">
                  <a16:creationId xmlns:a16="http://schemas.microsoft.com/office/drawing/2014/main" id="{53A79FD4-75D3-AB1E-0D18-053A321F3795}"/>
                </a:ext>
              </a:extLst>
            </p:cNvPr>
            <p:cNvSpPr/>
            <p:nvPr/>
          </p:nvSpPr>
          <p:spPr>
            <a:xfrm>
              <a:off x="661591" y="3111599"/>
              <a:ext cx="3512741" cy="1482130"/>
            </a:xfrm>
            <a:prstGeom prst="roundRect">
              <a:avLst>
                <a:gd name="adj" fmla="val 10043"/>
              </a:avLst>
            </a:prstGeom>
            <a:solidFill>
              <a:srgbClr val="CEE6FD"/>
            </a:solidFill>
            <a:ln/>
          </p:spPr>
          <p:txBody>
            <a:bodyPr>
              <a:spAutoFit/>
            </a:bodyPr>
            <a:lstStyle/>
            <a:p>
              <a:endParaRPr lang="en-US"/>
            </a:p>
          </p:txBody>
        </p:sp>
        <p:sp>
          <p:nvSpPr>
            <p:cNvPr id="14" name="Text 8">
              <a:extLst>
                <a:ext uri="{FF2B5EF4-FFF2-40B4-BE49-F238E27FC236}">
                  <a16:creationId xmlns:a16="http://schemas.microsoft.com/office/drawing/2014/main" id="{2E353441-1FD0-1F7F-69BC-1F560AF95309}"/>
                </a:ext>
              </a:extLst>
            </p:cNvPr>
            <p:cNvSpPr/>
            <p:nvPr/>
          </p:nvSpPr>
          <p:spPr>
            <a:xfrm>
              <a:off x="1521173" y="3188745"/>
              <a:ext cx="2487861"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يقيس تحقيق الأهداف</a:t>
              </a:r>
              <a:endParaRPr lang="en-US" sz="1800"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F89F00A0-F975-0A5D-1AE3-849806CBE6C7}"/>
                </a:ext>
              </a:extLst>
            </p:cNvPr>
            <p:cNvSpPr/>
            <p:nvPr/>
          </p:nvSpPr>
          <p:spPr>
            <a:xfrm>
              <a:off x="661591" y="3634582"/>
              <a:ext cx="3347443" cy="933076"/>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يُستخدم لمعرفة مدى تحقق الأهداف التعليمية، والحكم على مستوى إتقان الطلاب للمحتوى الدراسي.</a:t>
              </a:r>
              <a:endParaRPr lang="en-US" dirty="0">
                <a:latin typeface="Alexandria" pitchFamily="2" charset="-78"/>
                <a:cs typeface="Alexandria" pitchFamily="2" charset="-78"/>
              </a:endParaRPr>
            </a:p>
          </p:txBody>
        </p:sp>
      </p:grpSp>
      <p:pic>
        <p:nvPicPr>
          <p:cNvPr id="16" name="Picture 15">
            <a:extLst>
              <a:ext uri="{FF2B5EF4-FFF2-40B4-BE49-F238E27FC236}">
                <a16:creationId xmlns:a16="http://schemas.microsoft.com/office/drawing/2014/main" id="{891619F9-4586-0450-CBC8-D6C4DD9C306E}"/>
              </a:ext>
            </a:extLst>
          </p:cNvPr>
          <p:cNvPicPr>
            <a:picLocks noChangeAspect="1"/>
          </p:cNvPicPr>
          <p:nvPr/>
        </p:nvPicPr>
        <p:blipFill>
          <a:blip r:embed="rId3"/>
          <a:stretch>
            <a:fillRect/>
          </a:stretch>
        </p:blipFill>
        <p:spPr>
          <a:xfrm flipH="1">
            <a:off x="529987" y="4011960"/>
            <a:ext cx="3849572" cy="2274066"/>
          </a:xfrm>
          <a:prstGeom prst="rect">
            <a:avLst/>
          </a:prstGeom>
        </p:spPr>
      </p:pic>
    </p:spTree>
    <p:extLst>
      <p:ext uri="{BB962C8B-B14F-4D97-AF65-F5344CB8AC3E}">
        <p14:creationId xmlns:p14="http://schemas.microsoft.com/office/powerpoint/2010/main" val="300408415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FB8E8AF-A806-082D-8FBF-B9FC314C301F}"/>
              </a:ext>
            </a:extLst>
          </p:cNvPr>
          <p:cNvSpPr/>
          <p:nvPr/>
        </p:nvSpPr>
        <p:spPr>
          <a:xfrm>
            <a:off x="9133669" y="1407424"/>
            <a:ext cx="2439770" cy="573490"/>
          </a:xfrm>
          <a:prstGeom prst="rect">
            <a:avLst/>
          </a:prstGeom>
          <a:noFill/>
          <a:ln/>
        </p:spPr>
        <p:txBody>
          <a:bodyPr wrap="none" lIns="0" tIns="0" rIns="0" bIns="0" rtlCol="0" anchor="t">
            <a:spAutoFit/>
          </a:bodyPr>
          <a:lstStyle/>
          <a:p>
            <a:pPr algn="r" rtl="1">
              <a:lnSpc>
                <a:spcPct val="150000"/>
              </a:lnSpc>
            </a:pPr>
            <a:r>
              <a:rPr lang="en-US" sz="2800" b="1" dirty="0" err="1">
                <a:solidFill>
                  <a:srgbClr val="00B0F0"/>
                </a:solidFill>
                <a:latin typeface="Alexandria" pitchFamily="2" charset="-78"/>
                <a:ea typeface="Instrument Sans Semi Bold" pitchFamily="34" charset="-122"/>
                <a:cs typeface="Alexandria" pitchFamily="2" charset="-78"/>
              </a:rPr>
              <a:t>أدوات</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التقييم</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3DFD4949-3776-D77F-4C27-37057B3B228D}"/>
              </a:ext>
            </a:extLst>
          </p:cNvPr>
          <p:cNvSpPr/>
          <p:nvPr/>
        </p:nvSpPr>
        <p:spPr>
          <a:xfrm>
            <a:off x="1123720" y="2113647"/>
            <a:ext cx="9782457" cy="60991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تتنوع أدوات التقييم المستخدمة في التعليم بحسب هدف التقييم، وطبيعة المهارات والمعارف المراد قياسها، مما يساعد على تكوين صورة أكثر شمولًا عن مستوى تعلم الطلاب وأدائهم.</a:t>
            </a:r>
            <a:endParaRPr lang="en-US"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0270391D-1CA5-2480-7AAB-A39043E5E8B9}"/>
              </a:ext>
            </a:extLst>
          </p:cNvPr>
          <p:cNvSpPr/>
          <p:nvPr/>
        </p:nvSpPr>
        <p:spPr>
          <a:xfrm>
            <a:off x="10028739" y="3502223"/>
            <a:ext cx="881652"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اختبارات</a:t>
            </a:r>
            <a:endParaRPr lang="en-US" sz="1800" b="1"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E4EADDC0-4496-20C5-38F2-1C2DAD41A61F}"/>
              </a:ext>
            </a:extLst>
          </p:cNvPr>
          <p:cNvSpPr/>
          <p:nvPr/>
        </p:nvSpPr>
        <p:spPr>
          <a:xfrm>
            <a:off x="8485385" y="4161688"/>
            <a:ext cx="3399834" cy="125624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تُستخدم لقياس مدى تحصيل الطلاب وفهمهم للمحتوى الدراسي، سواء في صورة شفهية أو تحريرية، كما تساعد في تحديد مستوى الإنجاز بدقة.</a:t>
            </a:r>
            <a:endParaRPr lang="en-US" dirty="0">
              <a:latin typeface="Alexandria" pitchFamily="2" charset="-78"/>
              <a:cs typeface="Alexandria" pitchFamily="2" charset="-78"/>
            </a:endParaRPr>
          </a:p>
        </p:txBody>
      </p:sp>
      <p:sp>
        <p:nvSpPr>
          <p:cNvPr id="12" name="Text 4">
            <a:extLst>
              <a:ext uri="{FF2B5EF4-FFF2-40B4-BE49-F238E27FC236}">
                <a16:creationId xmlns:a16="http://schemas.microsoft.com/office/drawing/2014/main" id="{4C42314A-9740-D1D5-78FD-B90E6C57F676}"/>
              </a:ext>
            </a:extLst>
          </p:cNvPr>
          <p:cNvSpPr/>
          <p:nvPr/>
        </p:nvSpPr>
        <p:spPr>
          <a:xfrm>
            <a:off x="6300040" y="3502223"/>
            <a:ext cx="918521"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ملاحظة</a:t>
            </a:r>
            <a:endParaRPr lang="en-US" sz="1800" b="1"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0F50BF81-FB3A-1DF7-8238-99821D264F9D}"/>
              </a:ext>
            </a:extLst>
          </p:cNvPr>
          <p:cNvSpPr/>
          <p:nvPr/>
        </p:nvSpPr>
        <p:spPr>
          <a:xfrm>
            <a:off x="4685714" y="4157846"/>
            <a:ext cx="2865140" cy="125624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تُسهم في متابعة أداء الطلاب وسلوكهم ومهاراتهم أثناء المواقف التعليمية المختلفة، وتفيد في تقويم الجوانب العملية والتطبيقية.</a:t>
            </a:r>
            <a:endParaRPr lang="en-US" dirty="0">
              <a:latin typeface="Alexandria" pitchFamily="2" charset="-78"/>
              <a:cs typeface="Alexandria" pitchFamily="2" charset="-78"/>
            </a:endParaRPr>
          </a:p>
        </p:txBody>
      </p:sp>
      <p:sp>
        <p:nvSpPr>
          <p:cNvPr id="15" name="Text 6">
            <a:extLst>
              <a:ext uri="{FF2B5EF4-FFF2-40B4-BE49-F238E27FC236}">
                <a16:creationId xmlns:a16="http://schemas.microsoft.com/office/drawing/2014/main" id="{9804B00B-60E7-C1BA-96AC-9A2A54A47B9E}"/>
              </a:ext>
            </a:extLst>
          </p:cNvPr>
          <p:cNvSpPr/>
          <p:nvPr/>
        </p:nvSpPr>
        <p:spPr>
          <a:xfrm>
            <a:off x="2244228" y="3502223"/>
            <a:ext cx="1282403"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ملفات إنجاز</a:t>
            </a:r>
            <a:endParaRPr lang="en-US" sz="1800" b="1"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A903FA82-107C-66A7-ED1C-BBCC46DC88B4}"/>
              </a:ext>
            </a:extLst>
          </p:cNvPr>
          <p:cNvSpPr/>
          <p:nvPr/>
        </p:nvSpPr>
        <p:spPr>
          <a:xfrm>
            <a:off x="532073" y="4157846"/>
            <a:ext cx="2865140" cy="1256241"/>
          </a:xfrm>
          <a:prstGeom prst="rect">
            <a:avLst/>
          </a:prstGeom>
          <a:noFill/>
          <a:ln/>
        </p:spPr>
        <p:txBody>
          <a:bodyPr wrap="square" lIns="0" tIns="0" rIns="0" bIns="0" rtlCol="0" anchor="t">
            <a:spAutoFit/>
          </a:bodyPr>
          <a:lstStyle/>
          <a:p>
            <a:pPr algn="r" rtl="1">
              <a:lnSpc>
                <a:spcPct val="150000"/>
              </a:lnSpc>
            </a:pPr>
            <a:r>
              <a:rPr lang="ar-SA" dirty="0">
                <a:solidFill>
                  <a:srgbClr val="1E3063"/>
                </a:solidFill>
                <a:latin typeface="Alexandria" pitchFamily="2" charset="-78"/>
                <a:ea typeface="Instrument Sans Medium" pitchFamily="34" charset="-122"/>
                <a:cs typeface="Alexandria" pitchFamily="2" charset="-78"/>
              </a:rPr>
              <a:t>تُستخدم لجمع أعمال الطلاب ونماذج من أدائهم وإنجازاتهم، بهدف إظهار مدى تقدمهم وتطور مستواهم مع مرور الوقت.</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604273517"/>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16EA6872-D894-0E24-8E9D-23258FEBD5D1}"/>
              </a:ext>
            </a:extLst>
          </p:cNvPr>
          <p:cNvSpPr/>
          <p:nvPr/>
        </p:nvSpPr>
        <p:spPr>
          <a:xfrm>
            <a:off x="8803615" y="1272641"/>
            <a:ext cx="2598468" cy="573490"/>
          </a:xfrm>
          <a:prstGeom prst="rect">
            <a:avLst/>
          </a:prstGeom>
          <a:noFill/>
          <a:ln/>
        </p:spPr>
        <p:txBody>
          <a:bodyPr wrap="none" lIns="0" tIns="0" rIns="0" bIns="0" rtlCol="0" anchor="t">
            <a:spAutoFit/>
          </a:bodyPr>
          <a:lstStyle/>
          <a:p>
            <a:pPr algn="r" rtl="1">
              <a:lnSpc>
                <a:spcPct val="150000"/>
              </a:lnSpc>
            </a:pPr>
            <a:r>
              <a:rPr lang="en-US" sz="2800" b="1" dirty="0" err="1">
                <a:solidFill>
                  <a:srgbClr val="00B0F0"/>
                </a:solidFill>
                <a:latin typeface="Alexandria" pitchFamily="2" charset="-78"/>
                <a:ea typeface="Instrument Sans Semi Bold" pitchFamily="34" charset="-122"/>
                <a:cs typeface="Alexandria" pitchFamily="2" charset="-78"/>
              </a:rPr>
              <a:t>أمثلة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تطبيقية</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2D236F3B-EBF5-7B3D-4E7F-704FFB676DEF}"/>
              </a:ext>
            </a:extLst>
          </p:cNvPr>
          <p:cNvSpPr/>
          <p:nvPr/>
        </p:nvSpPr>
        <p:spPr>
          <a:xfrm>
            <a:off x="1847528" y="1989995"/>
            <a:ext cx="8598546" cy="696986"/>
          </a:xfrm>
          <a:prstGeom prst="rect">
            <a:avLst/>
          </a:prstGeom>
          <a:noFill/>
          <a:ln/>
        </p:spPr>
        <p:txBody>
          <a:bodyPr wrap="square" lIns="0" tIns="0" rIns="0" bIns="0" rtlCol="0" anchor="t">
            <a:spAutoFit/>
          </a:bodyPr>
          <a:lstStyle/>
          <a:p>
            <a:pPr algn="ctr" rtl="1">
              <a:lnSpc>
                <a:spcPct val="150000"/>
              </a:lnSpc>
            </a:pPr>
            <a:r>
              <a:rPr lang="ar-SA" sz="1600" dirty="0">
                <a:solidFill>
                  <a:srgbClr val="1E3063"/>
                </a:solidFill>
                <a:latin typeface="Alexandria" pitchFamily="2" charset="-78"/>
                <a:ea typeface="Instrument Sans Medium" pitchFamily="34" charset="-122"/>
                <a:cs typeface="Alexandria" pitchFamily="2" charset="-78"/>
              </a:rPr>
              <a:t>تُستخدم أدوات تقييم متنوعة وفقًا لهدف التقييم وطبيعة نواتج التعلم المراد قياسها، مما يساعد على اختيار الأداة الأنسب للحكم على أداء الطلاب.</a:t>
            </a:r>
            <a:endParaRPr lang="en-US" sz="1600"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91EA487F-36EA-0556-1B31-08745EF343C8}"/>
              </a:ext>
            </a:extLst>
          </p:cNvPr>
          <p:cNvSpPr/>
          <p:nvPr/>
        </p:nvSpPr>
        <p:spPr>
          <a:xfrm>
            <a:off x="8121696" y="3314699"/>
            <a:ext cx="3408814" cy="2270659"/>
          </a:xfrm>
          <a:prstGeom prst="roundRect">
            <a:avLst>
              <a:gd name="adj" fmla="val 9751"/>
            </a:avLst>
          </a:prstGeom>
          <a:solidFill>
            <a:srgbClr val="FFFFFF"/>
          </a:solidFill>
          <a:ln w="22860">
            <a:solidFill>
              <a:srgbClr val="B4CCE3"/>
            </a:solidFill>
            <a:prstDash val="solid"/>
          </a:ln>
        </p:spPr>
        <p:txBody>
          <a:bodyPr wrap="square">
            <a:spAutoFit/>
          </a:bodyPr>
          <a:lstStyle/>
          <a:p>
            <a:endParaRPr lang="en-US"/>
          </a:p>
        </p:txBody>
      </p:sp>
      <p:sp>
        <p:nvSpPr>
          <p:cNvPr id="9" name="Text 3">
            <a:extLst>
              <a:ext uri="{FF2B5EF4-FFF2-40B4-BE49-F238E27FC236}">
                <a16:creationId xmlns:a16="http://schemas.microsoft.com/office/drawing/2014/main" id="{B19DCDDD-C261-16E4-3C0A-FD4AD2568BF5}"/>
              </a:ext>
            </a:extLst>
          </p:cNvPr>
          <p:cNvSpPr/>
          <p:nvPr/>
        </p:nvSpPr>
        <p:spPr>
          <a:xfrm>
            <a:off x="9403320" y="3499048"/>
            <a:ext cx="1942841" cy="367729"/>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 اختبار تحصيلي</a:t>
            </a:r>
            <a:endParaRPr lang="en-US" sz="1800"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8EB514D8-9324-2822-5B48-37DF9547E7D2}"/>
              </a:ext>
            </a:extLst>
          </p:cNvPr>
          <p:cNvSpPr/>
          <p:nvPr/>
        </p:nvSpPr>
        <p:spPr>
          <a:xfrm>
            <a:off x="8286955" y="4168037"/>
            <a:ext cx="3144044" cy="125624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يُستخدم لقياس مدى فهم الطلاب للمعلومات والمعارف التي تم تعلمها خلال فترة دراسية معينة، وتحديد مستوى تحصيلهم بدقة.</a:t>
            </a:r>
            <a:endParaRPr lang="en-US"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37B93D39-19E3-4AFE-045C-0A1CAF60894D}"/>
              </a:ext>
            </a:extLst>
          </p:cNvPr>
          <p:cNvSpPr/>
          <p:nvPr/>
        </p:nvSpPr>
        <p:spPr>
          <a:xfrm>
            <a:off x="4523978" y="3314700"/>
            <a:ext cx="3328491" cy="2270658"/>
          </a:xfrm>
          <a:prstGeom prst="roundRect">
            <a:avLst>
              <a:gd name="adj" fmla="val 9751"/>
            </a:avLst>
          </a:prstGeom>
          <a:solidFill>
            <a:srgbClr val="FFFFFF"/>
          </a:solidFill>
          <a:ln w="22860">
            <a:solidFill>
              <a:srgbClr val="B4CCE3"/>
            </a:solidFill>
            <a:prstDash val="solid"/>
          </a:ln>
        </p:spPr>
        <p:txBody>
          <a:bodyPr wrap="square">
            <a:spAutoFit/>
          </a:bodyPr>
          <a:lstStyle/>
          <a:p>
            <a:endParaRPr lang="en-US"/>
          </a:p>
        </p:txBody>
      </p:sp>
      <p:sp>
        <p:nvSpPr>
          <p:cNvPr id="12" name="Text 6">
            <a:extLst>
              <a:ext uri="{FF2B5EF4-FFF2-40B4-BE49-F238E27FC236}">
                <a16:creationId xmlns:a16="http://schemas.microsoft.com/office/drawing/2014/main" id="{C960C16E-C8D7-B5D5-5738-EC322922D905}"/>
              </a:ext>
            </a:extLst>
          </p:cNvPr>
          <p:cNvSpPr/>
          <p:nvPr/>
        </p:nvSpPr>
        <p:spPr>
          <a:xfrm>
            <a:off x="6502737" y="3499048"/>
            <a:ext cx="1165384" cy="367729"/>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 مشروع</a:t>
            </a:r>
            <a:endParaRPr lang="en-US" sz="1800" b="1" dirty="0">
              <a:solidFill>
                <a:schemeClr val="accent2">
                  <a:lumMod val="75000"/>
                </a:schemeClr>
              </a:solidFill>
              <a:latin typeface="Alexandria" pitchFamily="2" charset="-78"/>
              <a:cs typeface="Alexandria" pitchFamily="2" charset="-78"/>
            </a:endParaRPr>
          </a:p>
        </p:txBody>
      </p:sp>
      <p:sp>
        <p:nvSpPr>
          <p:cNvPr id="13" name="Text 7">
            <a:extLst>
              <a:ext uri="{FF2B5EF4-FFF2-40B4-BE49-F238E27FC236}">
                <a16:creationId xmlns:a16="http://schemas.microsoft.com/office/drawing/2014/main" id="{9EC8001D-A398-6104-0CD7-7BE12B86A2D9}"/>
              </a:ext>
            </a:extLst>
          </p:cNvPr>
          <p:cNvSpPr/>
          <p:nvPr/>
        </p:nvSpPr>
        <p:spPr>
          <a:xfrm>
            <a:off x="4684953" y="4230810"/>
            <a:ext cx="3144143" cy="933076"/>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يُكلَّف به الطلاب لتطبيق ما تعلموه عمليًا، وإبراز قدرتهم على التحليل والتنظيم والإبداع في إنجاز المهمة.</a:t>
            </a:r>
            <a:endParaRPr lang="en-US"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E57129D5-4F2E-E856-5D12-469FEF1AF846}"/>
              </a:ext>
            </a:extLst>
          </p:cNvPr>
          <p:cNvSpPr/>
          <p:nvPr/>
        </p:nvSpPr>
        <p:spPr>
          <a:xfrm>
            <a:off x="913550" y="3314699"/>
            <a:ext cx="3260782" cy="2270659"/>
          </a:xfrm>
          <a:prstGeom prst="roundRect">
            <a:avLst>
              <a:gd name="adj" fmla="val 9751"/>
            </a:avLst>
          </a:prstGeom>
          <a:solidFill>
            <a:srgbClr val="FFFFFF"/>
          </a:solidFill>
          <a:ln w="22860">
            <a:solidFill>
              <a:srgbClr val="B4CCE3"/>
            </a:solidFill>
            <a:prstDash val="solid"/>
          </a:ln>
        </p:spPr>
        <p:txBody>
          <a:bodyPr wrap="square">
            <a:spAutoFit/>
          </a:bodyPr>
          <a:lstStyle/>
          <a:p>
            <a:endParaRPr lang="en-US"/>
          </a:p>
        </p:txBody>
      </p:sp>
      <p:sp>
        <p:nvSpPr>
          <p:cNvPr id="15" name="Text 9">
            <a:extLst>
              <a:ext uri="{FF2B5EF4-FFF2-40B4-BE49-F238E27FC236}">
                <a16:creationId xmlns:a16="http://schemas.microsoft.com/office/drawing/2014/main" id="{60CA26F0-3351-416B-D9DF-6F3974FABF67}"/>
              </a:ext>
            </a:extLst>
          </p:cNvPr>
          <p:cNvSpPr/>
          <p:nvPr/>
        </p:nvSpPr>
        <p:spPr>
          <a:xfrm>
            <a:off x="3020166" y="3499048"/>
            <a:ext cx="969817" cy="367729"/>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 عرض</a:t>
            </a:r>
            <a:endParaRPr lang="en-US" sz="1800" b="1" dirty="0">
              <a:solidFill>
                <a:schemeClr val="accent2">
                  <a:lumMod val="75000"/>
                </a:schemeClr>
              </a:solidFill>
              <a:latin typeface="Alexandria" pitchFamily="2" charset="-78"/>
              <a:cs typeface="Alexandria" pitchFamily="2" charset="-78"/>
            </a:endParaRPr>
          </a:p>
        </p:txBody>
      </p:sp>
      <p:sp>
        <p:nvSpPr>
          <p:cNvPr id="16" name="Text 10">
            <a:extLst>
              <a:ext uri="{FF2B5EF4-FFF2-40B4-BE49-F238E27FC236}">
                <a16:creationId xmlns:a16="http://schemas.microsoft.com/office/drawing/2014/main" id="{52B3446C-A9BE-DB3F-19BD-5162D4B7707D}"/>
              </a:ext>
            </a:extLst>
          </p:cNvPr>
          <p:cNvSpPr/>
          <p:nvPr/>
        </p:nvSpPr>
        <p:spPr>
          <a:xfrm>
            <a:off x="913550" y="4219660"/>
            <a:ext cx="3144044" cy="125624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يُستخدم لقياس قدرة الطلاب على تقديم المعلومات بوضوح، والتعبير عنها بأسلوب منظم أمام الآخرين، مع تنمية مهارات التواصل والثقة بالنفس.</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01474710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0E28420-6A7E-851E-69F2-D9EE05EA1886}"/>
              </a:ext>
            </a:extLst>
          </p:cNvPr>
          <p:cNvSpPr/>
          <p:nvPr/>
        </p:nvSpPr>
        <p:spPr>
          <a:xfrm>
            <a:off x="8664153" y="1300022"/>
            <a:ext cx="2887009" cy="573490"/>
          </a:xfrm>
          <a:prstGeom prst="rect">
            <a:avLst/>
          </a:prstGeom>
          <a:noFill/>
          <a:ln/>
        </p:spPr>
        <p:txBody>
          <a:bodyPr wrap="none" lIns="0" tIns="0" rIns="0" bIns="0" rtlCol="0" anchor="t">
            <a:spAutoFit/>
          </a:bodyPr>
          <a:lstStyle/>
          <a:p>
            <a:pPr algn="r" rtl="1">
              <a:lnSpc>
                <a:spcPct val="150000"/>
              </a:lnSpc>
            </a:pPr>
            <a:r>
              <a:rPr lang="en-US" sz="2800" b="1" dirty="0" err="1">
                <a:solidFill>
                  <a:srgbClr val="00B0F0"/>
                </a:solidFill>
                <a:latin typeface="Alexandria" pitchFamily="2" charset="-78"/>
                <a:ea typeface="Instrument Sans Semi Bold" pitchFamily="34" charset="-122"/>
                <a:cs typeface="Alexandria" pitchFamily="2" charset="-78"/>
              </a:rPr>
              <a:t>القياس</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والاختبار</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AC888E71-7F82-36BC-5832-CEB6636CE824}"/>
              </a:ext>
            </a:extLst>
          </p:cNvPr>
          <p:cNvSpPr/>
          <p:nvPr/>
        </p:nvSpPr>
        <p:spPr>
          <a:xfrm>
            <a:off x="1874329" y="2025214"/>
            <a:ext cx="8859466" cy="696986"/>
          </a:xfrm>
          <a:prstGeom prst="rect">
            <a:avLst/>
          </a:prstGeom>
          <a:noFill/>
          <a:ln/>
        </p:spPr>
        <p:txBody>
          <a:bodyPr wrap="square" lIns="0" tIns="0" rIns="0" bIns="0" rtlCol="0" anchor="t">
            <a:spAutoFit/>
          </a:bodyPr>
          <a:lstStyle/>
          <a:p>
            <a:pPr algn="ctr" rtl="1">
              <a:lnSpc>
                <a:spcPct val="150000"/>
              </a:lnSpc>
            </a:pPr>
            <a:r>
              <a:rPr lang="ar-SA" sz="1600" dirty="0">
                <a:solidFill>
                  <a:srgbClr val="1E3063"/>
                </a:solidFill>
                <a:latin typeface="Alexandria" pitchFamily="2" charset="-78"/>
                <a:ea typeface="Instrument Sans Medium" pitchFamily="34" charset="-122"/>
                <a:cs typeface="Alexandria" pitchFamily="2" charset="-78"/>
              </a:rPr>
              <a:t>يمثل القياس والاختبار أساس عملية التقييم، إذ يُستخدمان في جمع المعلومات والحكم على مستوى تعلم الطلاب وأدائهم، بما يساعد على فهم النتائج واتخاذ قرارات تربوية مناسبة.</a:t>
            </a:r>
            <a:endParaRPr lang="en-US" sz="1600" dirty="0">
              <a:latin typeface="Alexandria" pitchFamily="2" charset="-78"/>
              <a:cs typeface="Alexandria" pitchFamily="2" charset="-78"/>
            </a:endParaRPr>
          </a:p>
        </p:txBody>
      </p:sp>
      <p:sp>
        <p:nvSpPr>
          <p:cNvPr id="2" name="Rectangle: Rounded Corners 1">
            <a:extLst>
              <a:ext uri="{FF2B5EF4-FFF2-40B4-BE49-F238E27FC236}">
                <a16:creationId xmlns:a16="http://schemas.microsoft.com/office/drawing/2014/main" id="{D0AE68C3-527C-23D1-565B-199E5842BC3A}"/>
              </a:ext>
            </a:extLst>
          </p:cNvPr>
          <p:cNvSpPr/>
          <p:nvPr/>
        </p:nvSpPr>
        <p:spPr>
          <a:xfrm>
            <a:off x="6312023" y="3062889"/>
            <a:ext cx="5400601" cy="2128978"/>
          </a:xfrm>
          <a:prstGeom prst="roundRect">
            <a:avLst/>
          </a:prstGeom>
          <a:solidFill>
            <a:srgbClr val="B3EB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 5">
            <a:extLst>
              <a:ext uri="{FF2B5EF4-FFF2-40B4-BE49-F238E27FC236}">
                <a16:creationId xmlns:a16="http://schemas.microsoft.com/office/drawing/2014/main" id="{2A41C51B-F7DD-60AE-B229-4F4F94C89153}"/>
              </a:ext>
            </a:extLst>
          </p:cNvPr>
          <p:cNvSpPr/>
          <p:nvPr/>
        </p:nvSpPr>
        <p:spPr>
          <a:xfrm>
            <a:off x="8430458" y="3209259"/>
            <a:ext cx="1248740"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الاختبار أداة</a:t>
            </a:r>
            <a:endParaRPr lang="en-US" sz="1800"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4280FCA5-E0B8-9B80-80E3-C1C9941260B0}"/>
              </a:ext>
            </a:extLst>
          </p:cNvPr>
          <p:cNvSpPr/>
          <p:nvPr/>
        </p:nvSpPr>
        <p:spPr>
          <a:xfrm>
            <a:off x="6384082" y="3851749"/>
            <a:ext cx="5232797" cy="1066318"/>
          </a:xfrm>
          <a:prstGeom prst="rect">
            <a:avLst/>
          </a:prstGeom>
          <a:noFill/>
          <a:ln/>
        </p:spPr>
        <p:txBody>
          <a:bodyPr wrap="square" lIns="0" tIns="0" rIns="0" bIns="0" rtlCol="0" anchor="t">
            <a:spAutoFit/>
          </a:bodyPr>
          <a:lstStyle/>
          <a:p>
            <a:pPr algn="ctr" rtl="1">
              <a:lnSpc>
                <a:spcPct val="150000"/>
              </a:lnSpc>
            </a:pPr>
            <a:r>
              <a:rPr lang="ar-SA" sz="1600" dirty="0">
                <a:solidFill>
                  <a:srgbClr val="1E3063"/>
                </a:solidFill>
                <a:latin typeface="Alexandria" pitchFamily="2" charset="-78"/>
                <a:ea typeface="Instrument Sans Medium" pitchFamily="34" charset="-122"/>
                <a:cs typeface="Alexandria" pitchFamily="2" charset="-78"/>
              </a:rPr>
              <a:t>يُعد الاختبار أداة من أدوات القياس، ويُستخدم للكشف عن مدى تحقق الأهداف التعليمية لدى الطلاب، وقياس مستوى فهمهم ومعارفهم ومهاراتهم.</a:t>
            </a:r>
            <a:endParaRPr lang="en-US" sz="1600" dirty="0">
              <a:latin typeface="Alexandria" pitchFamily="2" charset="-78"/>
              <a:cs typeface="Alexandria" pitchFamily="2" charset="-78"/>
            </a:endParaRPr>
          </a:p>
        </p:txBody>
      </p:sp>
      <p:sp>
        <p:nvSpPr>
          <p:cNvPr id="14" name="Rectangle: Rounded Corners 13">
            <a:extLst>
              <a:ext uri="{FF2B5EF4-FFF2-40B4-BE49-F238E27FC236}">
                <a16:creationId xmlns:a16="http://schemas.microsoft.com/office/drawing/2014/main" id="{628DC7A3-E68A-E07D-BDB6-529E97FE0EA9}"/>
              </a:ext>
            </a:extLst>
          </p:cNvPr>
          <p:cNvSpPr/>
          <p:nvPr/>
        </p:nvSpPr>
        <p:spPr>
          <a:xfrm>
            <a:off x="709825" y="3062889"/>
            <a:ext cx="5400601" cy="2128978"/>
          </a:xfrm>
          <a:prstGeom prst="roundRect">
            <a:avLst/>
          </a:prstGeom>
          <a:solidFill>
            <a:srgbClr val="B3EB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3">
            <a:extLst>
              <a:ext uri="{FF2B5EF4-FFF2-40B4-BE49-F238E27FC236}">
                <a16:creationId xmlns:a16="http://schemas.microsoft.com/office/drawing/2014/main" id="{A17E8CF4-430F-D043-A215-29635DCFA16D}"/>
              </a:ext>
            </a:extLst>
          </p:cNvPr>
          <p:cNvSpPr/>
          <p:nvPr/>
        </p:nvSpPr>
        <p:spPr>
          <a:xfrm>
            <a:off x="2485114" y="3155195"/>
            <a:ext cx="1524456"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القياس رقمي</a:t>
            </a:r>
            <a:endParaRPr lang="en-US" sz="1800"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F4890856-A606-D6C7-C2A6-9019164DF538}"/>
              </a:ext>
            </a:extLst>
          </p:cNvPr>
          <p:cNvSpPr/>
          <p:nvPr/>
        </p:nvSpPr>
        <p:spPr>
          <a:xfrm>
            <a:off x="809511" y="3867009"/>
            <a:ext cx="5140325" cy="1066318"/>
          </a:xfrm>
          <a:prstGeom prst="rect">
            <a:avLst/>
          </a:prstGeom>
          <a:noFill/>
          <a:ln/>
        </p:spPr>
        <p:txBody>
          <a:bodyPr wrap="square" lIns="0" tIns="0" rIns="0" bIns="0" rtlCol="0" anchor="t">
            <a:spAutoFit/>
          </a:bodyPr>
          <a:lstStyle/>
          <a:p>
            <a:pPr algn="ctr" rtl="1">
              <a:lnSpc>
                <a:spcPct val="150000"/>
              </a:lnSpc>
            </a:pPr>
            <a:r>
              <a:rPr lang="ar-SA" sz="1600" dirty="0">
                <a:solidFill>
                  <a:srgbClr val="1E3063"/>
                </a:solidFill>
                <a:latin typeface="Alexandria" pitchFamily="2" charset="-78"/>
                <a:cs typeface="Alexandria" pitchFamily="2" charset="-78"/>
              </a:rPr>
              <a:t>يعبر القياس عن النتائج بصورة رقمية أو كمية، مما يساعد في تحديد مستوى الطالب بدقة، وتسهيل مقارنة الأداء وتحليل النتائج</a:t>
            </a:r>
            <a:r>
              <a:rPr lang="ar-SA" dirty="0">
                <a:solidFill>
                  <a:srgbClr val="E8EEFC"/>
                </a:solidFill>
                <a:latin typeface="Alexandria" pitchFamily="2" charset="-78"/>
                <a:ea typeface="Instrument Sans Medium" pitchFamily="34" charset="-122"/>
                <a:cs typeface="Alexandria" pitchFamily="2" charset="-78"/>
              </a:rPr>
              <a:t>.</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11855089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C526EAC0-3A0C-3C06-1044-1DD761DDE9D8}"/>
              </a:ext>
            </a:extLst>
          </p:cNvPr>
          <p:cNvSpPr/>
          <p:nvPr/>
        </p:nvSpPr>
        <p:spPr>
          <a:xfrm>
            <a:off x="9999204" y="1490024"/>
            <a:ext cx="1388201" cy="573490"/>
          </a:xfrm>
          <a:prstGeom prst="rect">
            <a:avLst/>
          </a:prstGeom>
          <a:noFill/>
          <a:ln/>
        </p:spPr>
        <p:txBody>
          <a:bodyPr wrap="none" lIns="0" tIns="0" rIns="0" bIns="0" rtlCol="0" anchor="t">
            <a:spAutoFit/>
          </a:bodyPr>
          <a:lstStyle/>
          <a:p>
            <a:pPr algn="r" rtl="1">
              <a:lnSpc>
                <a:spcPct val="150000"/>
              </a:lnSpc>
            </a:pPr>
            <a:r>
              <a:rPr lang="en-US" sz="2800" b="1" dirty="0" err="1">
                <a:solidFill>
                  <a:srgbClr val="00B0F0"/>
                </a:solidFill>
                <a:latin typeface="Alexandria" pitchFamily="2" charset="-78"/>
                <a:ea typeface="Instrument Sans Semi Bold" pitchFamily="34" charset="-122"/>
                <a:cs typeface="Alexandria" pitchFamily="2" charset="-78"/>
              </a:rPr>
              <a:t>التقويم</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382E8D0F-06A4-9F16-F611-A1A0A8007BA4}"/>
              </a:ext>
            </a:extLst>
          </p:cNvPr>
          <p:cNvSpPr/>
          <p:nvPr/>
        </p:nvSpPr>
        <p:spPr>
          <a:xfrm>
            <a:off x="1918023" y="2293083"/>
            <a:ext cx="8498830" cy="696986"/>
          </a:xfrm>
          <a:prstGeom prst="rect">
            <a:avLst/>
          </a:prstGeom>
          <a:noFill/>
          <a:ln/>
        </p:spPr>
        <p:txBody>
          <a:bodyPr wrap="square" lIns="0" tIns="0" rIns="0" bIns="0" rtlCol="0" anchor="t">
            <a:spAutoFit/>
          </a:bodyPr>
          <a:lstStyle/>
          <a:p>
            <a:pPr algn="ctr" rtl="1">
              <a:lnSpc>
                <a:spcPct val="150000"/>
              </a:lnSpc>
            </a:pPr>
            <a:r>
              <a:rPr lang="ar-SA" sz="1600" dirty="0">
                <a:solidFill>
                  <a:srgbClr val="1E3063"/>
                </a:solidFill>
                <a:latin typeface="Alexandria" pitchFamily="2" charset="-78"/>
                <a:ea typeface="Instrument Sans Medium" pitchFamily="34" charset="-122"/>
                <a:cs typeface="Alexandria" pitchFamily="2" charset="-78"/>
              </a:rPr>
              <a:t>هو عملية إصدار حكم على النتائج والمعلومات التي يتم جمعها من خلال القياس والتقييم، بهدف معرفة مدى تحقق الأهداف التعليمية واتخاذ قرارات مناسبة تسهم في تحسين الأداء.</a:t>
            </a:r>
            <a:endParaRPr lang="en-US" sz="1600"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636E2BAC-56F1-8120-6C06-D0F1FED27250}"/>
              </a:ext>
            </a:extLst>
          </p:cNvPr>
          <p:cNvSpPr/>
          <p:nvPr/>
        </p:nvSpPr>
        <p:spPr>
          <a:xfrm>
            <a:off x="1156446" y="4077072"/>
            <a:ext cx="7488278" cy="1404872"/>
          </a:xfrm>
          <a:prstGeom prst="rect">
            <a:avLst/>
          </a:prstGeom>
          <a:noFill/>
          <a:ln/>
        </p:spPr>
        <p:txBody>
          <a:bodyPr wrap="square" lIns="0" tIns="0" rIns="0" bIns="0" rtlCol="0" anchor="t">
            <a:spAutoFit/>
          </a:bodyPr>
          <a:lstStyle/>
          <a:p>
            <a:pPr algn="ctr" rtl="1">
              <a:lnSpc>
                <a:spcPct val="200000"/>
              </a:lnSpc>
            </a:pPr>
            <a:r>
              <a:rPr lang="ar-SA" sz="1600" dirty="0">
                <a:solidFill>
                  <a:srgbClr val="1E3063"/>
                </a:solidFill>
                <a:latin typeface="Alexandria" pitchFamily="2" charset="-78"/>
                <a:ea typeface="Instrument Sans Medium" pitchFamily="34" charset="-122"/>
                <a:cs typeface="Alexandria" pitchFamily="2" charset="-78"/>
              </a:rPr>
              <a:t>ولا يقتصر التقويم على إصدار الحكم فقط، بل يمتد إلى تطوير العملية التعليمية من خلال تعزيز نقاط القوة، وتحديد جوانب الضعف ومعالجتها، بما يساعد على رفع كفاءة التعلم وتحسين نتائج الطلاب بصورة مستمرة.</a:t>
            </a:r>
            <a:endParaRPr lang="en-US" sz="1600" dirty="0">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E25A3515-8A06-4E8A-3642-3FEBE6532051}"/>
              </a:ext>
            </a:extLst>
          </p:cNvPr>
          <p:cNvPicPr>
            <a:picLocks noChangeAspect="1"/>
          </p:cNvPicPr>
          <p:nvPr/>
        </p:nvPicPr>
        <p:blipFill>
          <a:blip r:embed="rId3" cstate="screen">
            <a:extLst>
              <a:ext uri="{BEBA8EAE-BF5A-486C-A8C5-ECC9F3942E4B}">
                <a14:imgProps xmlns:a14="http://schemas.microsoft.com/office/drawing/2010/main">
                  <a14:imgLayer r:embed="rId4">
                    <a14:imgEffect>
                      <a14:backgroundRemoval t="10000" b="97895" l="9889" r="99444">
                        <a14:foregroundMark x1="44111" y1="10789" x2="44111" y2="10789"/>
                        <a14:foregroundMark x1="9889" y1="42763" x2="9889" y2="42763"/>
                        <a14:foregroundMark x1="74444" y1="76711" x2="74444" y2="76711"/>
                        <a14:foregroundMark x1="86333" y1="86447" x2="86333" y2="86447"/>
                        <a14:foregroundMark x1="86333" y1="86447" x2="86333" y2="86447"/>
                        <a14:foregroundMark x1="86333" y1="86447" x2="86333" y2="86447"/>
                        <a14:foregroundMark x1="86111" y1="89211" x2="86111" y2="89211"/>
                        <a14:foregroundMark x1="87000" y1="90132" x2="87000" y2="90132"/>
                        <a14:foregroundMark x1="88889" y1="92763" x2="88889" y2="92763"/>
                        <a14:foregroundMark x1="91778" y1="95658" x2="91778" y2="95658"/>
                        <a14:foregroundMark x1="94889" y1="95395" x2="94889" y2="95395"/>
                        <a14:foregroundMark x1="95889" y1="97763" x2="95889" y2="97763"/>
                        <a14:foregroundMark x1="99444" y1="97895" x2="99444" y2="97895"/>
                        <a14:foregroundMark x1="75889" y1="81447" x2="75889" y2="81447"/>
                        <a14:foregroundMark x1="73333" y1="76974" x2="73333" y2="76974"/>
                        <a14:foregroundMark x1="20333" y1="10000" x2="20333" y2="10000"/>
                      </a14:backgroundRemoval>
                    </a14:imgEffect>
                  </a14:imgLayer>
                </a14:imgProps>
              </a:ext>
              <a:ext uri="{28A0092B-C50C-407E-A947-70E740481C1C}">
                <a14:useLocalDpi xmlns:a14="http://schemas.microsoft.com/office/drawing/2010/main"/>
              </a:ext>
            </a:extLst>
          </a:blip>
          <a:stretch>
            <a:fillRect/>
          </a:stretch>
        </p:blipFill>
        <p:spPr>
          <a:xfrm>
            <a:off x="8644724" y="3717032"/>
            <a:ext cx="3139909" cy="2692977"/>
          </a:xfrm>
          <a:prstGeom prst="rect">
            <a:avLst/>
          </a:prstGeom>
        </p:spPr>
      </p:pic>
    </p:spTree>
    <p:extLst>
      <p:ext uri="{BB962C8B-B14F-4D97-AF65-F5344CB8AC3E}">
        <p14:creationId xmlns:p14="http://schemas.microsoft.com/office/powerpoint/2010/main" val="175234638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8692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8"/>
            <a:ext cx="11435562" cy="55134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E1B6EF40-0CE8-7492-7136-B215B82F35B6}"/>
              </a:ext>
            </a:extLst>
          </p:cNvPr>
          <p:cNvSpPr/>
          <p:nvPr/>
        </p:nvSpPr>
        <p:spPr>
          <a:xfrm>
            <a:off x="6445782" y="1206150"/>
            <a:ext cx="5084726"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العلاقة بين </a:t>
            </a:r>
            <a:r>
              <a:rPr lang="en-US" sz="2800" b="1" dirty="0" err="1">
                <a:solidFill>
                  <a:srgbClr val="00B0F0"/>
                </a:solidFill>
                <a:latin typeface="Alexandria" pitchFamily="2" charset="-78"/>
                <a:ea typeface="Instrument Sans Semi Bold" pitchFamily="34" charset="-122"/>
                <a:cs typeface="Alexandria" pitchFamily="2" charset="-78"/>
              </a:rPr>
              <a:t>المفاهيم</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الأربعة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CF6BE151-A9C7-6804-3A11-F909881BCB63}"/>
              </a:ext>
            </a:extLst>
          </p:cNvPr>
          <p:cNvSpPr/>
          <p:nvPr/>
        </p:nvSpPr>
        <p:spPr>
          <a:xfrm>
            <a:off x="661492" y="1774420"/>
            <a:ext cx="10869018"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تبدأ العملية بالاختبار بوصفه أداة لجمع المعلومات، ثم يأتي القياس لتحويل هذه المعلومات إلى نتائج رقمية، وبعد ذلك يُستخدم التقييم لتفسير هذه النتائج، وأخيرًا يأتي التقويم لإصدار الحكم واتخاذ قرارات تسهم في تحسين العملية التعليمية.</a:t>
            </a:r>
            <a:endParaRPr lang="en-US" sz="1600" dirty="0">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F92F730D-5387-E451-77B1-A48D6799B90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0" y="2701899"/>
            <a:ext cx="5434508" cy="661492"/>
          </a:xfrm>
          <a:prstGeom prst="rect">
            <a:avLst/>
          </a:prstGeom>
        </p:spPr>
      </p:pic>
      <p:sp>
        <p:nvSpPr>
          <p:cNvPr id="9" name="Text 2">
            <a:extLst>
              <a:ext uri="{FF2B5EF4-FFF2-40B4-BE49-F238E27FC236}">
                <a16:creationId xmlns:a16="http://schemas.microsoft.com/office/drawing/2014/main" id="{1FB69F40-27D8-A5D3-7778-E06768A55FD0}"/>
              </a:ext>
            </a:extLst>
          </p:cNvPr>
          <p:cNvSpPr/>
          <p:nvPr/>
        </p:nvSpPr>
        <p:spPr>
          <a:xfrm>
            <a:off x="10674316" y="3528689"/>
            <a:ext cx="690895"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الاختبار</a:t>
            </a:r>
            <a:endParaRPr lang="en-US" sz="1625" b="1"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3F83ED93-3F5B-999A-71D5-49C20C41C1D0}"/>
              </a:ext>
            </a:extLst>
          </p:cNvPr>
          <p:cNvSpPr/>
          <p:nvPr/>
        </p:nvSpPr>
        <p:spPr>
          <a:xfrm>
            <a:off x="6426357" y="3886373"/>
            <a:ext cx="4938853" cy="246349"/>
          </a:xfrm>
          <a:prstGeom prst="rect">
            <a:avLst/>
          </a:prstGeom>
          <a:noFill/>
          <a:ln/>
        </p:spPr>
        <p:txBody>
          <a:bodyPr wrap="none" lIns="0" tIns="0" rIns="0" bIns="0" rtlCol="0" anchor="t">
            <a:spAutoFit/>
          </a:bodyPr>
          <a:lstStyle/>
          <a:p>
            <a:pPr algn="r" rtl="1">
              <a:lnSpc>
                <a:spcPts val="2083"/>
              </a:lnSpc>
            </a:pPr>
            <a:r>
              <a:rPr lang="en-US" dirty="0">
                <a:solidFill>
                  <a:srgbClr val="1E3063"/>
                </a:solidFill>
                <a:latin typeface="Alexandria" pitchFamily="2" charset="-78"/>
                <a:ea typeface="Instrument Sans Medium" pitchFamily="34" charset="-122"/>
                <a:cs typeface="Alexandria" pitchFamily="2" charset="-78"/>
              </a:rPr>
              <a:t>أداة تُستخدم لجمع البيانات عن مستوى أداء الطلاب وتحصيلهم</a:t>
            </a:r>
            <a:endParaRPr lang="en-US" dirty="0">
              <a:latin typeface="Alexandria" pitchFamily="2" charset="-78"/>
              <a:cs typeface="Alexandria" pitchFamily="2" charset="-78"/>
            </a:endParaRPr>
          </a:p>
        </p:txBody>
      </p:sp>
      <p:pic>
        <p:nvPicPr>
          <p:cNvPr id="11" name="Image 1" descr="preencoded.png">
            <a:extLst>
              <a:ext uri="{FF2B5EF4-FFF2-40B4-BE49-F238E27FC236}">
                <a16:creationId xmlns:a16="http://schemas.microsoft.com/office/drawing/2014/main" id="{B57FE114-4CEC-516A-BE9C-506865E65D2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61492" y="2701899"/>
            <a:ext cx="5434508" cy="661492"/>
          </a:xfrm>
          <a:prstGeom prst="rect">
            <a:avLst/>
          </a:prstGeom>
        </p:spPr>
      </p:pic>
      <p:sp>
        <p:nvSpPr>
          <p:cNvPr id="12" name="Text 4">
            <a:extLst>
              <a:ext uri="{FF2B5EF4-FFF2-40B4-BE49-F238E27FC236}">
                <a16:creationId xmlns:a16="http://schemas.microsoft.com/office/drawing/2014/main" id="{E2531421-1E83-9A10-1157-3776069FAB72}"/>
              </a:ext>
            </a:extLst>
          </p:cNvPr>
          <p:cNvSpPr/>
          <p:nvPr/>
        </p:nvSpPr>
        <p:spPr>
          <a:xfrm>
            <a:off x="5188511" y="3528689"/>
            <a:ext cx="742191" cy="243015"/>
          </a:xfrm>
          <a:prstGeom prst="rect">
            <a:avLst/>
          </a:prstGeom>
          <a:noFill/>
          <a:ln/>
        </p:spPr>
        <p:txBody>
          <a:bodyPr wrap="none" lIns="0" tIns="0" rIns="0" bIns="0" rtlCol="0" anchor="t">
            <a:spAutoFit/>
          </a:bodyPr>
          <a:lstStyle/>
          <a:p>
            <a:pPr algn="r" rtl="1">
              <a:lnSpc>
                <a:spcPts val="2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القياس</a:t>
            </a:r>
            <a:endParaRPr lang="en-US" sz="1600" b="1"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A8894046-BA07-63BE-8FDE-D187B2D3B77A}"/>
              </a:ext>
            </a:extLst>
          </p:cNvPr>
          <p:cNvSpPr/>
          <p:nvPr/>
        </p:nvSpPr>
        <p:spPr>
          <a:xfrm>
            <a:off x="1185813" y="3886373"/>
            <a:ext cx="4744889" cy="246349"/>
          </a:xfrm>
          <a:prstGeom prst="rect">
            <a:avLst/>
          </a:prstGeom>
          <a:noFill/>
          <a:ln/>
        </p:spPr>
        <p:txBody>
          <a:bodyPr wrap="none" lIns="0" tIns="0" rIns="0" bIns="0" rtlCol="0" anchor="t">
            <a:spAutoFit/>
          </a:bodyPr>
          <a:lstStyle/>
          <a:p>
            <a:pPr algn="r" rtl="1">
              <a:lnSpc>
                <a:spcPts val="2083"/>
              </a:lnSpc>
            </a:pPr>
            <a:r>
              <a:rPr lang="en-US" dirty="0">
                <a:solidFill>
                  <a:srgbClr val="1E3063"/>
                </a:solidFill>
                <a:latin typeface="Alexandria" pitchFamily="2" charset="-78"/>
                <a:ea typeface="Instrument Sans Medium" pitchFamily="34" charset="-122"/>
                <a:cs typeface="Alexandria" pitchFamily="2" charset="-78"/>
              </a:rPr>
              <a:t>تُحوَّل النتائج إلى درجات أو بيانات رقمية يمكن الاستفادة منها</a:t>
            </a:r>
            <a:endParaRPr lang="en-US" dirty="0">
              <a:latin typeface="Alexandria" pitchFamily="2" charset="-78"/>
              <a:cs typeface="Alexandria" pitchFamily="2" charset="-78"/>
            </a:endParaRPr>
          </a:p>
        </p:txBody>
      </p:sp>
      <p:pic>
        <p:nvPicPr>
          <p:cNvPr id="14" name="Image 2" descr="preencoded.png">
            <a:extLst>
              <a:ext uri="{FF2B5EF4-FFF2-40B4-BE49-F238E27FC236}">
                <a16:creationId xmlns:a16="http://schemas.microsoft.com/office/drawing/2014/main" id="{EB130CFA-F853-3988-55E8-0B472437EEA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96000" y="4316288"/>
            <a:ext cx="5434508" cy="661492"/>
          </a:xfrm>
          <a:prstGeom prst="rect">
            <a:avLst/>
          </a:prstGeom>
        </p:spPr>
      </p:pic>
      <p:sp>
        <p:nvSpPr>
          <p:cNvPr id="15" name="Text 6">
            <a:extLst>
              <a:ext uri="{FF2B5EF4-FFF2-40B4-BE49-F238E27FC236}">
                <a16:creationId xmlns:a16="http://schemas.microsoft.com/office/drawing/2014/main" id="{E025F0C2-E20A-3AAF-BCA4-1F4D26281BE5}"/>
              </a:ext>
            </a:extLst>
          </p:cNvPr>
          <p:cNvSpPr/>
          <p:nvPr/>
        </p:nvSpPr>
        <p:spPr>
          <a:xfrm>
            <a:off x="10640654" y="5143078"/>
            <a:ext cx="724557"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التقييم</a:t>
            </a:r>
            <a:endParaRPr lang="en-US" sz="1625" b="1"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4477FF26-8111-167E-312E-A177869D0E1E}"/>
              </a:ext>
            </a:extLst>
          </p:cNvPr>
          <p:cNvSpPr/>
          <p:nvPr/>
        </p:nvSpPr>
        <p:spPr>
          <a:xfrm>
            <a:off x="6816080" y="5431978"/>
            <a:ext cx="4549130"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يعتمد على نتائج القياس في تفسير مستوى الطلاب ومعرفة مدى تحقق الأهداف</a:t>
            </a:r>
            <a:endParaRPr lang="en-US" dirty="0">
              <a:latin typeface="Alexandria" pitchFamily="2" charset="-78"/>
              <a:cs typeface="Alexandria" pitchFamily="2" charset="-78"/>
            </a:endParaRPr>
          </a:p>
        </p:txBody>
      </p:sp>
      <p:pic>
        <p:nvPicPr>
          <p:cNvPr id="17" name="Image 3" descr="preencoded.png">
            <a:extLst>
              <a:ext uri="{FF2B5EF4-FFF2-40B4-BE49-F238E27FC236}">
                <a16:creationId xmlns:a16="http://schemas.microsoft.com/office/drawing/2014/main" id="{CD274912-3DCB-87DA-9893-2E1A842BA08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1492" y="4316288"/>
            <a:ext cx="5434508" cy="661492"/>
          </a:xfrm>
          <a:prstGeom prst="rect">
            <a:avLst/>
          </a:prstGeom>
        </p:spPr>
      </p:pic>
      <p:sp>
        <p:nvSpPr>
          <p:cNvPr id="19" name="Text 8">
            <a:extLst>
              <a:ext uri="{FF2B5EF4-FFF2-40B4-BE49-F238E27FC236}">
                <a16:creationId xmlns:a16="http://schemas.microsoft.com/office/drawing/2014/main" id="{24571E8B-9263-C57F-00FB-BF9E94CB4CB9}"/>
              </a:ext>
            </a:extLst>
          </p:cNvPr>
          <p:cNvSpPr/>
          <p:nvPr/>
        </p:nvSpPr>
        <p:spPr>
          <a:xfrm>
            <a:off x="5175687" y="5143078"/>
            <a:ext cx="755015"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التقويم</a:t>
            </a:r>
            <a:endParaRPr lang="en-US" sz="1625" b="1" dirty="0">
              <a:solidFill>
                <a:schemeClr val="accent2">
                  <a:lumMod val="75000"/>
                </a:schemeClr>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36AC92BF-6B26-C14D-0AAB-475190BCCA0F}"/>
              </a:ext>
            </a:extLst>
          </p:cNvPr>
          <p:cNvSpPr/>
          <p:nvPr/>
        </p:nvSpPr>
        <p:spPr>
          <a:xfrm>
            <a:off x="826790" y="5443287"/>
            <a:ext cx="5103912" cy="515654"/>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إصدار حكم على النتائج واتخاذ قرارات مناسبة بهدف تحسين الأداء وتطوير التعلم</a:t>
            </a:r>
            <a:endParaRPr lang="en-US" dirty="0">
              <a:latin typeface="Alexandria" pitchFamily="2" charset="-78"/>
              <a:cs typeface="Alexandria" pitchFamily="2" charset="-78"/>
            </a:endParaRPr>
          </a:p>
        </p:txBody>
      </p:sp>
      <p:sp>
        <p:nvSpPr>
          <p:cNvPr id="21" name="Text 10">
            <a:extLst>
              <a:ext uri="{FF2B5EF4-FFF2-40B4-BE49-F238E27FC236}">
                <a16:creationId xmlns:a16="http://schemas.microsoft.com/office/drawing/2014/main" id="{088E1FBD-4212-FC20-4815-65C163CFDB6F}"/>
              </a:ext>
            </a:extLst>
          </p:cNvPr>
          <p:cNvSpPr/>
          <p:nvPr/>
        </p:nvSpPr>
        <p:spPr>
          <a:xfrm>
            <a:off x="583377" y="6253135"/>
            <a:ext cx="11168122" cy="242952"/>
          </a:xfrm>
          <a:prstGeom prst="rect">
            <a:avLst/>
          </a:prstGeom>
          <a:noFill/>
          <a:ln/>
        </p:spPr>
        <p:txBody>
          <a:bodyPr wrap="none" lIns="0" tIns="0" rIns="0" bIns="0" rtlCol="0" anchor="t">
            <a:spAutoFit/>
          </a:bodyPr>
          <a:lstStyle/>
          <a:p>
            <a:pPr algn="ctr" rtl="1">
              <a:lnSpc>
                <a:spcPts val="2083"/>
              </a:lnSpc>
            </a:pPr>
            <a:r>
              <a:rPr lang="en-US" sz="1292" b="1" dirty="0">
                <a:solidFill>
                  <a:schemeClr val="accent1">
                    <a:lumMod val="75000"/>
                  </a:schemeClr>
                </a:solidFill>
                <a:latin typeface="Alexandria" pitchFamily="2" charset="-78"/>
                <a:ea typeface="Instrument Sans Medium" pitchFamily="34" charset="-122"/>
                <a:cs typeface="Alexandria" pitchFamily="2" charset="-78"/>
              </a:rPr>
              <a:t>تمثل هذه المفاهيم سلسلة مترابطة ومتكاملة، حيث يؤدي كل مفهوم دورًا محددًا في فهم مستوى تعلم الطلاب وتحسين العملية التعليمية.</a:t>
            </a:r>
            <a:endParaRPr lang="en-US" sz="1292" b="1" dirty="0">
              <a:solidFill>
                <a:schemeClr val="accent1">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362492951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04387"/>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42689700-EF03-1215-D479-E89CC8915EE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86256" y="1052907"/>
            <a:ext cx="3889176" cy="545300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6B6ECBDB-1DB5-6DEC-5EBF-2964CCBB4A9E}"/>
              </a:ext>
            </a:extLst>
          </p:cNvPr>
          <p:cNvSpPr/>
          <p:nvPr/>
        </p:nvSpPr>
        <p:spPr>
          <a:xfrm>
            <a:off x="1647283" y="1988840"/>
            <a:ext cx="5038239" cy="1170320"/>
          </a:xfrm>
          <a:prstGeom prst="rect">
            <a:avLst/>
          </a:prstGeom>
          <a:noFill/>
          <a:ln/>
        </p:spPr>
        <p:txBody>
          <a:bodyPr wrap="none" lIns="0" tIns="0" rIns="0" bIns="0" rtlCol="0" anchor="t">
            <a:spAutoFit/>
          </a:bodyPr>
          <a:lstStyle/>
          <a:p>
            <a:pPr algn="ctr" rtl="1">
              <a:lnSpc>
                <a:spcPct val="200000"/>
              </a:lnSpc>
            </a:pPr>
            <a:r>
              <a:rPr lang="en-US" sz="4458" b="1" dirty="0">
                <a:solidFill>
                  <a:srgbClr val="00B0F0"/>
                </a:solidFill>
                <a:latin typeface="Alexandria" pitchFamily="2" charset="-78"/>
                <a:ea typeface="Instrument Sans Semi Bold" pitchFamily="34" charset="-122"/>
                <a:cs typeface="Alexandria" pitchFamily="2" charset="-78"/>
              </a:rPr>
              <a:t>الجودة في التعليم</a:t>
            </a:r>
            <a:endParaRPr lang="en-US" sz="4458"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91659E9E-1B80-31B7-4271-90F59637968A}"/>
              </a:ext>
            </a:extLst>
          </p:cNvPr>
          <p:cNvSpPr/>
          <p:nvPr/>
        </p:nvSpPr>
        <p:spPr>
          <a:xfrm>
            <a:off x="903587" y="3501008"/>
            <a:ext cx="6297018" cy="2389757"/>
          </a:xfrm>
          <a:prstGeom prst="rect">
            <a:avLst/>
          </a:prstGeom>
          <a:noFill/>
          <a:ln/>
        </p:spPr>
        <p:txBody>
          <a:bodyPr wrap="square" lIns="0" tIns="0" rIns="0" bIns="0" rtlCol="0" anchor="t">
            <a:spAutoFit/>
          </a:bodyPr>
          <a:lstStyle/>
          <a:p>
            <a:pPr algn="ctr" rtl="1">
              <a:lnSpc>
                <a:spcPct val="200000"/>
              </a:lnSpc>
            </a:pPr>
            <a:r>
              <a:rPr lang="en-US" sz="1600" dirty="0">
                <a:solidFill>
                  <a:srgbClr val="1E3063"/>
                </a:solidFill>
                <a:latin typeface="Alexandria" pitchFamily="2" charset="-78"/>
                <a:ea typeface="Instrument Sans Medium" pitchFamily="34" charset="-122"/>
                <a:cs typeface="Alexandria" pitchFamily="2" charset="-78"/>
              </a:rPr>
              <a:t>تُعد الجودة في التعليم من أهم العوامل التي تسهم في تحسين مخرجات العملية التعليمية، إذ تهدف إلى تقديم تعليم فعّال يحقق الأهداف المنشودة بكفاءة. كما تساعد على تطوير أداء المعلمين والطلاب، وتحسين المناهج وبيئة التعلم، بما يضمن الوصول إلى تعليم أفضل ومستوى تحصيل أعلى.</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47307842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2C89F7B9-195B-77CC-A1FD-5A46D5EB5DFE}"/>
              </a:ext>
            </a:extLst>
          </p:cNvPr>
          <p:cNvSpPr/>
          <p:nvPr/>
        </p:nvSpPr>
        <p:spPr>
          <a:xfrm>
            <a:off x="8890364" y="1314407"/>
            <a:ext cx="2640146" cy="573490"/>
          </a:xfrm>
          <a:prstGeom prst="rect">
            <a:avLst/>
          </a:prstGeom>
          <a:noFill/>
          <a:ln/>
        </p:spPr>
        <p:txBody>
          <a:bodyPr wrap="none" lIns="0" tIns="0" rIns="0" bIns="0" rtlCol="0" anchor="t">
            <a:spAutoFit/>
          </a:bodyPr>
          <a:lstStyle/>
          <a:p>
            <a:pPr algn="r" rtl="1">
              <a:lnSpc>
                <a:spcPct val="150000"/>
              </a:lnSpc>
            </a:pPr>
            <a:r>
              <a:rPr lang="en-US" sz="2800" b="1" dirty="0" err="1">
                <a:solidFill>
                  <a:srgbClr val="00B0F0"/>
                </a:solidFill>
                <a:latin typeface="Alexandria" pitchFamily="2" charset="-78"/>
                <a:ea typeface="Instrument Sans Semi Bold" pitchFamily="34" charset="-122"/>
                <a:cs typeface="Alexandria" pitchFamily="2" charset="-78"/>
              </a:rPr>
              <a:t>مفهوم</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الجودة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6E4EFE36-C63B-6FF6-D725-AF8306AE32B6}"/>
              </a:ext>
            </a:extLst>
          </p:cNvPr>
          <p:cNvSpPr/>
          <p:nvPr/>
        </p:nvSpPr>
        <p:spPr>
          <a:xfrm>
            <a:off x="950895" y="2118021"/>
            <a:ext cx="10547078" cy="1435649"/>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تشير الجودة إلى تحقيق معايير عالية في التعليم، من خلال تقديم تعلم فعّال يراعي الأهداف التعليمية ويحققها بكفاءة. كما ترتبط الجودة بتحسين عناصر العملية التعليمية كافة، مثل المناهج، وطرق التدريس، وأساليب التقويم، وبيئة التعلم، بما يسهم في رفع مستوى الأداء وتحسين نواتج التعلم. وتهدف الجودة أيضًا إلى الوصول إلى تعليم متميز يلبي احتياجات المتعلمين والمجتمع.</a:t>
            </a:r>
            <a:endParaRPr lang="en-US" sz="1600" dirty="0">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1AFA6338-3CB6-6954-F771-12BB246F5366}"/>
              </a:ext>
            </a:extLst>
          </p:cNvPr>
          <p:cNvGrpSpPr/>
          <p:nvPr/>
        </p:nvGrpSpPr>
        <p:grpSpPr>
          <a:xfrm>
            <a:off x="8095081" y="4205148"/>
            <a:ext cx="3512741" cy="1878906"/>
            <a:chOff x="8017769" y="3403204"/>
            <a:chExt cx="3512741" cy="1878906"/>
          </a:xfrm>
        </p:grpSpPr>
        <p:sp>
          <p:nvSpPr>
            <p:cNvPr id="8" name="Shape 2">
              <a:extLst>
                <a:ext uri="{FF2B5EF4-FFF2-40B4-BE49-F238E27FC236}">
                  <a16:creationId xmlns:a16="http://schemas.microsoft.com/office/drawing/2014/main" id="{F90232F8-B91A-2376-BEED-D27A1DF9CFA7}"/>
                </a:ext>
              </a:extLst>
            </p:cNvPr>
            <p:cNvSpPr/>
            <p:nvPr/>
          </p:nvSpPr>
          <p:spPr>
            <a:xfrm>
              <a:off x="8017769" y="3403204"/>
              <a:ext cx="3512741" cy="1878906"/>
            </a:xfrm>
            <a:prstGeom prst="roundRect">
              <a:avLst>
                <a:gd name="adj" fmla="val 7922"/>
              </a:avLst>
            </a:prstGeom>
            <a:solidFill>
              <a:srgbClr val="CEE6FD"/>
            </a:solidFill>
            <a:ln/>
          </p:spPr>
          <p:txBody>
            <a:bodyPr>
              <a:spAutoFit/>
            </a:bodyPr>
            <a:lstStyle/>
            <a:p>
              <a:endParaRPr lang="en-US"/>
            </a:p>
          </p:txBody>
        </p:sp>
        <p:sp>
          <p:nvSpPr>
            <p:cNvPr id="9" name="Shape 3">
              <a:extLst>
                <a:ext uri="{FF2B5EF4-FFF2-40B4-BE49-F238E27FC236}">
                  <a16:creationId xmlns:a16="http://schemas.microsoft.com/office/drawing/2014/main" id="{DBFA2639-AAB4-29C0-2C13-D843E771701E}"/>
                </a:ext>
              </a:extLst>
            </p:cNvPr>
            <p:cNvSpPr/>
            <p:nvPr/>
          </p:nvSpPr>
          <p:spPr>
            <a:xfrm>
              <a:off x="10869117" y="3568502"/>
              <a:ext cx="496094" cy="496094"/>
            </a:xfrm>
            <a:prstGeom prst="roundRect">
              <a:avLst>
                <a:gd name="adj" fmla="val 15358451"/>
              </a:avLst>
            </a:prstGeom>
            <a:solidFill>
              <a:srgbClr val="84C1FA"/>
            </a:solidFill>
            <a:ln/>
          </p:spPr>
          <p:txBody>
            <a:bodyPr>
              <a:spAutoFit/>
            </a:bodyPr>
            <a:lstStyle/>
            <a:p>
              <a:endParaRPr lang="en-US"/>
            </a:p>
          </p:txBody>
        </p:sp>
        <p:sp>
          <p:nvSpPr>
            <p:cNvPr id="11" name="Text 4">
              <a:extLst>
                <a:ext uri="{FF2B5EF4-FFF2-40B4-BE49-F238E27FC236}">
                  <a16:creationId xmlns:a16="http://schemas.microsoft.com/office/drawing/2014/main" id="{9D2A70D9-4BC0-978F-EF78-8A7057D2F454}"/>
                </a:ext>
              </a:extLst>
            </p:cNvPr>
            <p:cNvSpPr/>
            <p:nvPr/>
          </p:nvSpPr>
          <p:spPr>
            <a:xfrm>
              <a:off x="9037128" y="3802765"/>
              <a:ext cx="1327287"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معايير عالية</a:t>
              </a:r>
              <a:endParaRPr lang="en-US" sz="1800"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516F3EE4-F4A8-7859-7F6A-E66B65A17D90}"/>
                </a:ext>
              </a:extLst>
            </p:cNvPr>
            <p:cNvSpPr/>
            <p:nvPr/>
          </p:nvSpPr>
          <p:spPr>
            <a:xfrm>
              <a:off x="8641344" y="4497415"/>
              <a:ext cx="2457403"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تحقيق معايير عالية في التعليم</a:t>
              </a:r>
              <a:endParaRPr lang="en-US" dirty="0">
                <a:latin typeface="Alexandria" pitchFamily="2" charset="-78"/>
                <a:cs typeface="Alexandria" pitchFamily="2" charset="-78"/>
              </a:endParaRPr>
            </a:p>
          </p:txBody>
        </p:sp>
      </p:grpSp>
      <p:grpSp>
        <p:nvGrpSpPr>
          <p:cNvPr id="3" name="Group 2">
            <a:extLst>
              <a:ext uri="{FF2B5EF4-FFF2-40B4-BE49-F238E27FC236}">
                <a16:creationId xmlns:a16="http://schemas.microsoft.com/office/drawing/2014/main" id="{79EE440C-DEDE-3076-F90D-8775E1CC8062}"/>
              </a:ext>
            </a:extLst>
          </p:cNvPr>
          <p:cNvGrpSpPr/>
          <p:nvPr/>
        </p:nvGrpSpPr>
        <p:grpSpPr>
          <a:xfrm>
            <a:off x="4468424" y="4205148"/>
            <a:ext cx="3512840" cy="1878906"/>
            <a:chOff x="4339630" y="3403204"/>
            <a:chExt cx="3512840" cy="1878906"/>
          </a:xfrm>
        </p:grpSpPr>
        <p:sp>
          <p:nvSpPr>
            <p:cNvPr id="13" name="Shape 6">
              <a:extLst>
                <a:ext uri="{FF2B5EF4-FFF2-40B4-BE49-F238E27FC236}">
                  <a16:creationId xmlns:a16="http://schemas.microsoft.com/office/drawing/2014/main" id="{5046F94D-E8F4-2888-C6FA-9426EB126385}"/>
                </a:ext>
              </a:extLst>
            </p:cNvPr>
            <p:cNvSpPr/>
            <p:nvPr/>
          </p:nvSpPr>
          <p:spPr>
            <a:xfrm>
              <a:off x="4339630" y="3403204"/>
              <a:ext cx="3512840" cy="1878906"/>
            </a:xfrm>
            <a:prstGeom prst="roundRect">
              <a:avLst>
                <a:gd name="adj" fmla="val 7922"/>
              </a:avLst>
            </a:prstGeom>
            <a:solidFill>
              <a:srgbClr val="CEE6FD"/>
            </a:solidFill>
            <a:ln/>
          </p:spPr>
          <p:txBody>
            <a:bodyPr>
              <a:spAutoFit/>
            </a:bodyPr>
            <a:lstStyle/>
            <a:p>
              <a:endParaRPr lang="en-US"/>
            </a:p>
          </p:txBody>
        </p:sp>
        <p:sp>
          <p:nvSpPr>
            <p:cNvPr id="14" name="Shape 7">
              <a:extLst>
                <a:ext uri="{FF2B5EF4-FFF2-40B4-BE49-F238E27FC236}">
                  <a16:creationId xmlns:a16="http://schemas.microsoft.com/office/drawing/2014/main" id="{3915707E-0EEF-CE85-8E21-3E0F1C1D467D}"/>
                </a:ext>
              </a:extLst>
            </p:cNvPr>
            <p:cNvSpPr/>
            <p:nvPr/>
          </p:nvSpPr>
          <p:spPr>
            <a:xfrm>
              <a:off x="7191078" y="3568502"/>
              <a:ext cx="496094" cy="496094"/>
            </a:xfrm>
            <a:prstGeom prst="roundRect">
              <a:avLst>
                <a:gd name="adj" fmla="val 15358451"/>
              </a:avLst>
            </a:prstGeom>
            <a:solidFill>
              <a:srgbClr val="84C1FA"/>
            </a:solidFill>
            <a:ln/>
          </p:spPr>
          <p:txBody>
            <a:bodyPr>
              <a:spAutoFit/>
            </a:bodyPr>
            <a:lstStyle/>
            <a:p>
              <a:endParaRPr lang="en-US"/>
            </a:p>
          </p:txBody>
        </p:sp>
        <p:sp>
          <p:nvSpPr>
            <p:cNvPr id="16" name="Text 8">
              <a:extLst>
                <a:ext uri="{FF2B5EF4-FFF2-40B4-BE49-F238E27FC236}">
                  <a16:creationId xmlns:a16="http://schemas.microsoft.com/office/drawing/2014/main" id="{3F228356-F7FA-7FED-7920-036549BFCA3E}"/>
                </a:ext>
              </a:extLst>
            </p:cNvPr>
            <p:cNvSpPr/>
            <p:nvPr/>
          </p:nvSpPr>
          <p:spPr>
            <a:xfrm>
              <a:off x="5029448" y="3813587"/>
              <a:ext cx="1695978"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تحسين العناصر</a:t>
              </a:r>
              <a:endParaRPr lang="en-US" sz="1800" b="1" dirty="0">
                <a:solidFill>
                  <a:schemeClr val="accent2">
                    <a:lumMod val="75000"/>
                  </a:schemeClr>
                </a:solidFill>
                <a:latin typeface="Alexandria" pitchFamily="2" charset="-78"/>
                <a:cs typeface="Alexandria" pitchFamily="2" charset="-78"/>
              </a:endParaRPr>
            </a:p>
          </p:txBody>
        </p:sp>
        <p:sp>
          <p:nvSpPr>
            <p:cNvPr id="17" name="Text 9">
              <a:extLst>
                <a:ext uri="{FF2B5EF4-FFF2-40B4-BE49-F238E27FC236}">
                  <a16:creationId xmlns:a16="http://schemas.microsoft.com/office/drawing/2014/main" id="{5FA481E7-D192-1366-E0AD-03340F06402C}"/>
                </a:ext>
              </a:extLst>
            </p:cNvPr>
            <p:cNvSpPr/>
            <p:nvPr/>
          </p:nvSpPr>
          <p:spPr>
            <a:xfrm>
              <a:off x="4455038" y="4406955"/>
              <a:ext cx="3232134"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تحسين المناهج وطرق التدريس وأساليب التقويم</a:t>
              </a:r>
              <a:endParaRPr lang="en-US" dirty="0">
                <a:latin typeface="Alexandria" pitchFamily="2" charset="-78"/>
                <a:cs typeface="Alexandria" pitchFamily="2" charset="-78"/>
              </a:endParaRPr>
            </a:p>
          </p:txBody>
        </p:sp>
      </p:grpSp>
      <p:grpSp>
        <p:nvGrpSpPr>
          <p:cNvPr id="4" name="Group 3">
            <a:extLst>
              <a:ext uri="{FF2B5EF4-FFF2-40B4-BE49-F238E27FC236}">
                <a16:creationId xmlns:a16="http://schemas.microsoft.com/office/drawing/2014/main" id="{612DB1AC-DE52-C2AE-D2F9-246A586F1DA2}"/>
              </a:ext>
            </a:extLst>
          </p:cNvPr>
          <p:cNvGrpSpPr/>
          <p:nvPr/>
        </p:nvGrpSpPr>
        <p:grpSpPr>
          <a:xfrm>
            <a:off x="729201" y="4190341"/>
            <a:ext cx="3512741" cy="1878906"/>
            <a:chOff x="661591" y="3403204"/>
            <a:chExt cx="3512741" cy="1878906"/>
          </a:xfrm>
        </p:grpSpPr>
        <p:sp>
          <p:nvSpPr>
            <p:cNvPr id="19" name="Shape 10">
              <a:extLst>
                <a:ext uri="{FF2B5EF4-FFF2-40B4-BE49-F238E27FC236}">
                  <a16:creationId xmlns:a16="http://schemas.microsoft.com/office/drawing/2014/main" id="{AF5E51D7-8819-6018-F781-E96BF25A8236}"/>
                </a:ext>
              </a:extLst>
            </p:cNvPr>
            <p:cNvSpPr/>
            <p:nvPr/>
          </p:nvSpPr>
          <p:spPr>
            <a:xfrm>
              <a:off x="661591" y="3403204"/>
              <a:ext cx="3512741" cy="1878906"/>
            </a:xfrm>
            <a:prstGeom prst="roundRect">
              <a:avLst>
                <a:gd name="adj" fmla="val 7922"/>
              </a:avLst>
            </a:prstGeom>
            <a:solidFill>
              <a:srgbClr val="CEE6FD"/>
            </a:solidFill>
            <a:ln/>
          </p:spPr>
          <p:txBody>
            <a:bodyPr>
              <a:spAutoFit/>
            </a:bodyPr>
            <a:lstStyle/>
            <a:p>
              <a:endParaRPr lang="en-US"/>
            </a:p>
          </p:txBody>
        </p:sp>
        <p:sp>
          <p:nvSpPr>
            <p:cNvPr id="20" name="Shape 11">
              <a:extLst>
                <a:ext uri="{FF2B5EF4-FFF2-40B4-BE49-F238E27FC236}">
                  <a16:creationId xmlns:a16="http://schemas.microsoft.com/office/drawing/2014/main" id="{4DE79E02-C98F-09D6-0D07-A743915BD92F}"/>
                </a:ext>
              </a:extLst>
            </p:cNvPr>
            <p:cNvSpPr/>
            <p:nvPr/>
          </p:nvSpPr>
          <p:spPr>
            <a:xfrm>
              <a:off x="3512940" y="3568502"/>
              <a:ext cx="496094" cy="496094"/>
            </a:xfrm>
            <a:prstGeom prst="roundRect">
              <a:avLst>
                <a:gd name="adj" fmla="val 15358451"/>
              </a:avLst>
            </a:prstGeom>
            <a:solidFill>
              <a:srgbClr val="84C1FA"/>
            </a:solidFill>
            <a:ln/>
          </p:spPr>
          <p:txBody>
            <a:bodyPr>
              <a:spAutoFit/>
            </a:bodyPr>
            <a:lstStyle/>
            <a:p>
              <a:endParaRPr lang="en-US"/>
            </a:p>
          </p:txBody>
        </p:sp>
        <p:sp>
          <p:nvSpPr>
            <p:cNvPr id="22" name="Text 12">
              <a:extLst>
                <a:ext uri="{FF2B5EF4-FFF2-40B4-BE49-F238E27FC236}">
                  <a16:creationId xmlns:a16="http://schemas.microsoft.com/office/drawing/2014/main" id="{DD9D036E-5996-90B1-EC07-BE8AB6B41132}"/>
                </a:ext>
              </a:extLst>
            </p:cNvPr>
            <p:cNvSpPr/>
            <p:nvPr/>
          </p:nvSpPr>
          <p:spPr>
            <a:xfrm>
              <a:off x="1295866" y="3782222"/>
              <a:ext cx="1763303"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تلبية الاحتياجات</a:t>
              </a:r>
              <a:endParaRPr lang="en-US" sz="1800" b="1" dirty="0">
                <a:solidFill>
                  <a:schemeClr val="accent2">
                    <a:lumMod val="75000"/>
                  </a:schemeClr>
                </a:solidFill>
                <a:latin typeface="Alexandria" pitchFamily="2" charset="-78"/>
                <a:cs typeface="Alexandria" pitchFamily="2" charset="-78"/>
              </a:endParaRPr>
            </a:p>
          </p:txBody>
        </p:sp>
        <p:sp>
          <p:nvSpPr>
            <p:cNvPr id="24" name="Text 13">
              <a:extLst>
                <a:ext uri="{FF2B5EF4-FFF2-40B4-BE49-F238E27FC236}">
                  <a16:creationId xmlns:a16="http://schemas.microsoft.com/office/drawing/2014/main" id="{EDBE246A-E7AB-525F-6088-31FCD6CE7C12}"/>
                </a:ext>
              </a:extLst>
            </p:cNvPr>
            <p:cNvSpPr/>
            <p:nvPr/>
          </p:nvSpPr>
          <p:spPr>
            <a:xfrm>
              <a:off x="773651" y="4413430"/>
              <a:ext cx="3182144"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الوصول إلى تعليم متميز يلبي احتياجات المتعلمين والمجتمع</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1281421160"/>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247307"/>
            <a:ext cx="11435562" cy="5258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0EEDD7AD-C44B-8F25-706A-6258B320FDC2}"/>
              </a:ext>
            </a:extLst>
          </p:cNvPr>
          <p:cNvSpPr/>
          <p:nvPr/>
        </p:nvSpPr>
        <p:spPr>
          <a:xfrm>
            <a:off x="2902185" y="594835"/>
            <a:ext cx="4390626"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أهداف الجودة في التعليم</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4B86DCAD-41D5-65B5-49D9-816CDED6B559}"/>
              </a:ext>
            </a:extLst>
          </p:cNvPr>
          <p:cNvSpPr/>
          <p:nvPr/>
        </p:nvSpPr>
        <p:spPr>
          <a:xfrm>
            <a:off x="991735" y="1571423"/>
            <a:ext cx="10547078" cy="1066318"/>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تُعد الجودة في التعليم عنصرًا أساسيًا في تطوير العملية التعليمية والارتقاء بمخرجاتها، إذ تهدف إلى تحقيق تعليم فعّال يقوم على معايير واضحة ومستوى عالٍ من الأداء. كما تسهم الجودة في تحسين المناهج، وطرق التدريس، وأساليب التقويم، وتوفير بيئة تعليمية مناسبة تساعد على تنمية قدرات المتعلمين وتحقيق الأهداف التعليمية بكفاءة.</a:t>
            </a:r>
            <a:endParaRPr lang="en-US" sz="1600" dirty="0">
              <a:latin typeface="Alexandria" pitchFamily="2" charset="-78"/>
              <a:cs typeface="Alexandria" pitchFamily="2" charset="-78"/>
            </a:endParaRPr>
          </a:p>
        </p:txBody>
      </p:sp>
      <p:grpSp>
        <p:nvGrpSpPr>
          <p:cNvPr id="31" name="Group 30">
            <a:extLst>
              <a:ext uri="{FF2B5EF4-FFF2-40B4-BE49-F238E27FC236}">
                <a16:creationId xmlns:a16="http://schemas.microsoft.com/office/drawing/2014/main" id="{83EBD33E-E7F6-D8C1-70CB-E90F88E320F3}"/>
              </a:ext>
            </a:extLst>
          </p:cNvPr>
          <p:cNvGrpSpPr/>
          <p:nvPr/>
        </p:nvGrpSpPr>
        <p:grpSpPr>
          <a:xfrm>
            <a:off x="6816080" y="3149725"/>
            <a:ext cx="4195421" cy="372070"/>
            <a:chOff x="7335087" y="2267347"/>
            <a:chExt cx="4195421" cy="372070"/>
          </a:xfrm>
        </p:grpSpPr>
        <p:sp>
          <p:nvSpPr>
            <p:cNvPr id="8" name="Shape 2">
              <a:extLst>
                <a:ext uri="{FF2B5EF4-FFF2-40B4-BE49-F238E27FC236}">
                  <a16:creationId xmlns:a16="http://schemas.microsoft.com/office/drawing/2014/main" id="{1355C3AD-92A1-302F-FDBA-380ACEED09B9}"/>
                </a:ext>
              </a:extLst>
            </p:cNvPr>
            <p:cNvSpPr/>
            <p:nvPr/>
          </p:nvSpPr>
          <p:spPr>
            <a:xfrm>
              <a:off x="11158438" y="2267347"/>
              <a:ext cx="372070" cy="372070"/>
            </a:xfrm>
            <a:prstGeom prst="roundRect">
              <a:avLst>
                <a:gd name="adj" fmla="val 40008"/>
              </a:avLst>
            </a:prstGeom>
            <a:solidFill>
              <a:srgbClr val="CEE6FD"/>
            </a:solidFill>
            <a:ln/>
          </p:spPr>
          <p:txBody>
            <a:bodyPr>
              <a:spAutoFit/>
            </a:bodyPr>
            <a:lstStyle/>
            <a:p>
              <a:endParaRPr lang="en-US"/>
            </a:p>
          </p:txBody>
        </p:sp>
        <p:sp>
          <p:nvSpPr>
            <p:cNvPr id="9" name="Text 3">
              <a:extLst>
                <a:ext uri="{FF2B5EF4-FFF2-40B4-BE49-F238E27FC236}">
                  <a16:creationId xmlns:a16="http://schemas.microsoft.com/office/drawing/2014/main" id="{DF769A24-B40A-38EA-2BDE-6F584A27A697}"/>
                </a:ext>
              </a:extLst>
            </p:cNvPr>
            <p:cNvSpPr/>
            <p:nvPr/>
          </p:nvSpPr>
          <p:spPr>
            <a:xfrm>
              <a:off x="11305120" y="2341442"/>
              <a:ext cx="92974" cy="243656"/>
            </a:xfrm>
            <a:prstGeom prst="rect">
              <a:avLst/>
            </a:prstGeom>
            <a:noFill/>
            <a:ln/>
          </p:spPr>
          <p:txBody>
            <a:bodyPr wrap="none" lIns="0" tIns="0" rIns="0" bIns="0" rtlCol="0" anchor="t">
              <a:spAutoFit/>
            </a:bodyPr>
            <a:lstStyle/>
            <a:p>
              <a:pPr algn="ctr" rtl="1">
                <a:lnSpc>
                  <a:spcPts val="1917"/>
                </a:lnSpc>
              </a:pPr>
              <a:r>
                <a:rPr lang="en-US" sz="1917" dirty="0">
                  <a:solidFill>
                    <a:srgbClr val="1E3063"/>
                  </a:solidFill>
                  <a:latin typeface="Alexandria" pitchFamily="2" charset="-78"/>
                  <a:ea typeface="Instrument Sans Semi Bold" pitchFamily="34" charset="-122"/>
                  <a:cs typeface="Alexandria" pitchFamily="2" charset="-78"/>
                </a:rPr>
                <a:t>1</a:t>
              </a:r>
              <a:endParaRPr lang="en-US" sz="1917"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806C3E89-7E34-A2C7-CBB2-7B54488E8873}"/>
                </a:ext>
              </a:extLst>
            </p:cNvPr>
            <p:cNvSpPr/>
            <p:nvPr/>
          </p:nvSpPr>
          <p:spPr>
            <a:xfrm>
              <a:off x="7335087" y="2324199"/>
              <a:ext cx="3658053" cy="243849"/>
            </a:xfrm>
            <a:prstGeom prst="rect">
              <a:avLst/>
            </a:prstGeom>
            <a:noFill/>
            <a:ln/>
          </p:spPr>
          <p:txBody>
            <a:bodyPr wrap="none" lIns="0" tIns="0" rIns="0" bIns="0" rtlCol="0" anchor="t">
              <a:spAutoFit/>
            </a:bodyPr>
            <a:lstStyle/>
            <a:p>
              <a:pPr algn="r" rtl="1">
                <a:lnSpc>
                  <a:spcPts val="2000"/>
                </a:lnSpc>
              </a:pPr>
              <a:r>
                <a:rPr lang="en-US" sz="1625" dirty="0">
                  <a:solidFill>
                    <a:srgbClr val="1E3063"/>
                  </a:solidFill>
                  <a:latin typeface="Alexandria" pitchFamily="2" charset="-78"/>
                  <a:ea typeface="Instrument Sans Semi Bold" pitchFamily="34" charset="-122"/>
                  <a:cs typeface="Alexandria" pitchFamily="2" charset="-78"/>
                </a:rPr>
                <a:t>تحسين العملية التعليمية بشكل مستمر</a:t>
              </a:r>
              <a:endParaRPr lang="en-US" sz="1625" dirty="0">
                <a:latin typeface="Alexandria" pitchFamily="2" charset="-78"/>
                <a:cs typeface="Alexandria" pitchFamily="2" charset="-78"/>
              </a:endParaRPr>
            </a:p>
          </p:txBody>
        </p:sp>
      </p:grpSp>
      <p:grpSp>
        <p:nvGrpSpPr>
          <p:cNvPr id="30" name="Group 29">
            <a:extLst>
              <a:ext uri="{FF2B5EF4-FFF2-40B4-BE49-F238E27FC236}">
                <a16:creationId xmlns:a16="http://schemas.microsoft.com/office/drawing/2014/main" id="{78940064-9FD8-EE5B-CB07-819267382CBB}"/>
              </a:ext>
            </a:extLst>
          </p:cNvPr>
          <p:cNvGrpSpPr/>
          <p:nvPr/>
        </p:nvGrpSpPr>
        <p:grpSpPr>
          <a:xfrm>
            <a:off x="991735" y="3184016"/>
            <a:ext cx="3666431" cy="372070"/>
            <a:chOff x="7864077" y="2970113"/>
            <a:chExt cx="3666431" cy="372070"/>
          </a:xfrm>
        </p:grpSpPr>
        <p:sp>
          <p:nvSpPr>
            <p:cNvPr id="11" name="Shape 5">
              <a:extLst>
                <a:ext uri="{FF2B5EF4-FFF2-40B4-BE49-F238E27FC236}">
                  <a16:creationId xmlns:a16="http://schemas.microsoft.com/office/drawing/2014/main" id="{EB3A3BF7-6E51-5358-8A11-D4C7F76A5A74}"/>
                </a:ext>
              </a:extLst>
            </p:cNvPr>
            <p:cNvSpPr/>
            <p:nvPr/>
          </p:nvSpPr>
          <p:spPr>
            <a:xfrm>
              <a:off x="11158438" y="2970113"/>
              <a:ext cx="372070" cy="372070"/>
            </a:xfrm>
            <a:prstGeom prst="roundRect">
              <a:avLst>
                <a:gd name="adj" fmla="val 40008"/>
              </a:avLst>
            </a:prstGeom>
            <a:solidFill>
              <a:srgbClr val="CEE6FD"/>
            </a:solidFill>
            <a:ln/>
          </p:spPr>
          <p:txBody>
            <a:bodyPr>
              <a:spAutoFit/>
            </a:bodyPr>
            <a:lstStyle/>
            <a:p>
              <a:endParaRPr lang="en-US"/>
            </a:p>
          </p:txBody>
        </p:sp>
        <p:sp>
          <p:nvSpPr>
            <p:cNvPr id="12" name="Text 6">
              <a:extLst>
                <a:ext uri="{FF2B5EF4-FFF2-40B4-BE49-F238E27FC236}">
                  <a16:creationId xmlns:a16="http://schemas.microsoft.com/office/drawing/2014/main" id="{5B39E874-DD6A-D8A8-D133-DE12D5776BF2}"/>
                </a:ext>
              </a:extLst>
            </p:cNvPr>
            <p:cNvSpPr/>
            <p:nvPr/>
          </p:nvSpPr>
          <p:spPr>
            <a:xfrm>
              <a:off x="11280576" y="3050730"/>
              <a:ext cx="144270" cy="243656"/>
            </a:xfrm>
            <a:prstGeom prst="rect">
              <a:avLst/>
            </a:prstGeom>
            <a:noFill/>
            <a:ln/>
          </p:spPr>
          <p:txBody>
            <a:bodyPr wrap="none" lIns="0" tIns="0" rIns="0" bIns="0" rtlCol="0" anchor="t">
              <a:spAutoFit/>
            </a:bodyPr>
            <a:lstStyle/>
            <a:p>
              <a:pPr algn="ctr" rtl="1">
                <a:lnSpc>
                  <a:spcPts val="1917"/>
                </a:lnSpc>
              </a:pPr>
              <a:r>
                <a:rPr lang="en-US" sz="1917" dirty="0">
                  <a:solidFill>
                    <a:srgbClr val="1E3063"/>
                  </a:solidFill>
                  <a:latin typeface="Alexandria" pitchFamily="2" charset="-78"/>
                  <a:ea typeface="Instrument Sans Semi Bold" pitchFamily="34" charset="-122"/>
                  <a:cs typeface="Alexandria" pitchFamily="2" charset="-78"/>
                </a:rPr>
                <a:t>2</a:t>
              </a:r>
              <a:endParaRPr lang="en-US" sz="1917" dirty="0">
                <a:latin typeface="Alexandria" pitchFamily="2" charset="-78"/>
                <a:cs typeface="Alexandria" pitchFamily="2" charset="-78"/>
              </a:endParaRPr>
            </a:p>
          </p:txBody>
        </p:sp>
        <p:sp>
          <p:nvSpPr>
            <p:cNvPr id="13" name="Text 7">
              <a:extLst>
                <a:ext uri="{FF2B5EF4-FFF2-40B4-BE49-F238E27FC236}">
                  <a16:creationId xmlns:a16="http://schemas.microsoft.com/office/drawing/2014/main" id="{23EF70C3-5A10-89A5-8312-357870E85C24}"/>
                </a:ext>
              </a:extLst>
            </p:cNvPr>
            <p:cNvSpPr/>
            <p:nvPr/>
          </p:nvSpPr>
          <p:spPr>
            <a:xfrm>
              <a:off x="7864077" y="3026966"/>
              <a:ext cx="3129063" cy="243849"/>
            </a:xfrm>
            <a:prstGeom prst="rect">
              <a:avLst/>
            </a:prstGeom>
            <a:noFill/>
            <a:ln/>
          </p:spPr>
          <p:txBody>
            <a:bodyPr wrap="none" lIns="0" tIns="0" rIns="0" bIns="0" rtlCol="0" anchor="t">
              <a:spAutoFit/>
            </a:bodyPr>
            <a:lstStyle/>
            <a:p>
              <a:pPr algn="r" rtl="1">
                <a:lnSpc>
                  <a:spcPts val="2000"/>
                </a:lnSpc>
              </a:pPr>
              <a:r>
                <a:rPr lang="en-US" sz="1625" dirty="0">
                  <a:solidFill>
                    <a:srgbClr val="1E3063"/>
                  </a:solidFill>
                  <a:latin typeface="Alexandria" pitchFamily="2" charset="-78"/>
                  <a:ea typeface="Instrument Sans Semi Bold" pitchFamily="34" charset="-122"/>
                  <a:cs typeface="Alexandria" pitchFamily="2" charset="-78"/>
                </a:rPr>
                <a:t>رفع كفاءة أداء المعلمين والطلاب</a:t>
              </a:r>
              <a:endParaRPr lang="en-US" sz="1625" dirty="0">
                <a:latin typeface="Alexandria" pitchFamily="2" charset="-78"/>
                <a:cs typeface="Alexandria" pitchFamily="2" charset="-78"/>
              </a:endParaRPr>
            </a:p>
          </p:txBody>
        </p:sp>
      </p:grpSp>
      <p:grpSp>
        <p:nvGrpSpPr>
          <p:cNvPr id="29" name="Group 28">
            <a:extLst>
              <a:ext uri="{FF2B5EF4-FFF2-40B4-BE49-F238E27FC236}">
                <a16:creationId xmlns:a16="http://schemas.microsoft.com/office/drawing/2014/main" id="{A6D5A8D5-C709-A69E-EEDE-5D02C2B86804}"/>
              </a:ext>
            </a:extLst>
          </p:cNvPr>
          <p:cNvGrpSpPr/>
          <p:nvPr/>
        </p:nvGrpSpPr>
        <p:grpSpPr>
          <a:xfrm>
            <a:off x="7776381" y="4417543"/>
            <a:ext cx="3248046" cy="372070"/>
            <a:chOff x="8282462" y="3672880"/>
            <a:chExt cx="3248046" cy="372070"/>
          </a:xfrm>
        </p:grpSpPr>
        <p:sp>
          <p:nvSpPr>
            <p:cNvPr id="14" name="Shape 8">
              <a:extLst>
                <a:ext uri="{FF2B5EF4-FFF2-40B4-BE49-F238E27FC236}">
                  <a16:creationId xmlns:a16="http://schemas.microsoft.com/office/drawing/2014/main" id="{1C1A1CAF-E406-7411-3E3A-E333C83494CE}"/>
                </a:ext>
              </a:extLst>
            </p:cNvPr>
            <p:cNvSpPr/>
            <p:nvPr/>
          </p:nvSpPr>
          <p:spPr>
            <a:xfrm>
              <a:off x="11158438" y="3672880"/>
              <a:ext cx="372070" cy="372070"/>
            </a:xfrm>
            <a:prstGeom prst="roundRect">
              <a:avLst>
                <a:gd name="adj" fmla="val 40008"/>
              </a:avLst>
            </a:prstGeom>
            <a:solidFill>
              <a:srgbClr val="CEE6FD"/>
            </a:solidFill>
            <a:ln/>
          </p:spPr>
          <p:txBody>
            <a:bodyPr>
              <a:spAutoFit/>
            </a:bodyPr>
            <a:lstStyle/>
            <a:p>
              <a:endParaRPr lang="en-US"/>
            </a:p>
          </p:txBody>
        </p:sp>
        <p:sp>
          <p:nvSpPr>
            <p:cNvPr id="15" name="Text 9">
              <a:extLst>
                <a:ext uri="{FF2B5EF4-FFF2-40B4-BE49-F238E27FC236}">
                  <a16:creationId xmlns:a16="http://schemas.microsoft.com/office/drawing/2014/main" id="{354950EB-6A63-A5BF-3B06-AF024A6A199E}"/>
                </a:ext>
              </a:extLst>
            </p:cNvPr>
            <p:cNvSpPr/>
            <p:nvPr/>
          </p:nvSpPr>
          <p:spPr>
            <a:xfrm>
              <a:off x="11279472" y="3777916"/>
              <a:ext cx="144270" cy="243656"/>
            </a:xfrm>
            <a:prstGeom prst="rect">
              <a:avLst/>
            </a:prstGeom>
            <a:noFill/>
            <a:ln/>
          </p:spPr>
          <p:txBody>
            <a:bodyPr wrap="none" lIns="0" tIns="0" rIns="0" bIns="0" rtlCol="0" anchor="t">
              <a:spAutoFit/>
            </a:bodyPr>
            <a:lstStyle/>
            <a:p>
              <a:pPr algn="ctr" rtl="1">
                <a:lnSpc>
                  <a:spcPts val="1917"/>
                </a:lnSpc>
              </a:pPr>
              <a:r>
                <a:rPr lang="en-US" sz="1917" dirty="0">
                  <a:solidFill>
                    <a:srgbClr val="1E3063"/>
                  </a:solidFill>
                  <a:latin typeface="Alexandria" pitchFamily="2" charset="-78"/>
                  <a:ea typeface="Instrument Sans Semi Bold" pitchFamily="34" charset="-122"/>
                  <a:cs typeface="Alexandria" pitchFamily="2" charset="-78"/>
                </a:rPr>
                <a:t>3</a:t>
              </a:r>
              <a:endParaRPr lang="en-US" sz="1917" dirty="0">
                <a:latin typeface="Alexandria" pitchFamily="2" charset="-78"/>
                <a:cs typeface="Alexandria" pitchFamily="2" charset="-78"/>
              </a:endParaRPr>
            </a:p>
          </p:txBody>
        </p:sp>
        <p:sp>
          <p:nvSpPr>
            <p:cNvPr id="16" name="Text 10">
              <a:extLst>
                <a:ext uri="{FF2B5EF4-FFF2-40B4-BE49-F238E27FC236}">
                  <a16:creationId xmlns:a16="http://schemas.microsoft.com/office/drawing/2014/main" id="{113049D4-4F22-BED2-6091-E921B473C097}"/>
                </a:ext>
              </a:extLst>
            </p:cNvPr>
            <p:cNvSpPr/>
            <p:nvPr/>
          </p:nvSpPr>
          <p:spPr>
            <a:xfrm>
              <a:off x="8282462" y="3729732"/>
              <a:ext cx="2710678" cy="243849"/>
            </a:xfrm>
            <a:prstGeom prst="rect">
              <a:avLst/>
            </a:prstGeom>
            <a:noFill/>
            <a:ln/>
          </p:spPr>
          <p:txBody>
            <a:bodyPr wrap="none" lIns="0" tIns="0" rIns="0" bIns="0" rtlCol="0" anchor="t">
              <a:spAutoFit/>
            </a:bodyPr>
            <a:lstStyle/>
            <a:p>
              <a:pPr algn="r" rtl="1">
                <a:lnSpc>
                  <a:spcPts val="2000"/>
                </a:lnSpc>
              </a:pPr>
              <a:r>
                <a:rPr lang="en-US" sz="1625" dirty="0">
                  <a:solidFill>
                    <a:srgbClr val="1E3063"/>
                  </a:solidFill>
                  <a:latin typeface="Alexandria" pitchFamily="2" charset="-78"/>
                  <a:ea typeface="Instrument Sans Semi Bold" pitchFamily="34" charset="-122"/>
                  <a:cs typeface="Alexandria" pitchFamily="2" charset="-78"/>
                </a:rPr>
                <a:t>تطوير المناهج وطرق التدريس</a:t>
              </a:r>
              <a:endParaRPr lang="en-US" sz="1625" dirty="0">
                <a:latin typeface="Alexandria" pitchFamily="2" charset="-78"/>
                <a:cs typeface="Alexandria" pitchFamily="2" charset="-78"/>
              </a:endParaRPr>
            </a:p>
          </p:txBody>
        </p:sp>
      </p:grpSp>
      <p:grpSp>
        <p:nvGrpSpPr>
          <p:cNvPr id="4" name="Group 3">
            <a:extLst>
              <a:ext uri="{FF2B5EF4-FFF2-40B4-BE49-F238E27FC236}">
                <a16:creationId xmlns:a16="http://schemas.microsoft.com/office/drawing/2014/main" id="{B7B0A41F-A5EE-0CAF-BAB3-1829D236FB44}"/>
              </a:ext>
            </a:extLst>
          </p:cNvPr>
          <p:cNvGrpSpPr/>
          <p:nvPr/>
        </p:nvGrpSpPr>
        <p:grpSpPr>
          <a:xfrm>
            <a:off x="594192" y="4466731"/>
            <a:ext cx="4063974" cy="372070"/>
            <a:chOff x="7466534" y="4375646"/>
            <a:chExt cx="4063974" cy="372070"/>
          </a:xfrm>
        </p:grpSpPr>
        <p:sp>
          <p:nvSpPr>
            <p:cNvPr id="17" name="Shape 11">
              <a:extLst>
                <a:ext uri="{FF2B5EF4-FFF2-40B4-BE49-F238E27FC236}">
                  <a16:creationId xmlns:a16="http://schemas.microsoft.com/office/drawing/2014/main" id="{8511DF3F-5EDF-035B-448A-67146BAA7667}"/>
                </a:ext>
              </a:extLst>
            </p:cNvPr>
            <p:cNvSpPr/>
            <p:nvPr/>
          </p:nvSpPr>
          <p:spPr>
            <a:xfrm>
              <a:off x="11158438" y="4375646"/>
              <a:ext cx="372070" cy="372070"/>
            </a:xfrm>
            <a:prstGeom prst="roundRect">
              <a:avLst>
                <a:gd name="adj" fmla="val 40008"/>
              </a:avLst>
            </a:prstGeom>
            <a:solidFill>
              <a:srgbClr val="CEE6FD"/>
            </a:solidFill>
            <a:ln/>
          </p:spPr>
          <p:txBody>
            <a:bodyPr>
              <a:spAutoFit/>
            </a:bodyPr>
            <a:lstStyle/>
            <a:p>
              <a:endParaRPr lang="en-US"/>
            </a:p>
          </p:txBody>
        </p:sp>
        <p:sp>
          <p:nvSpPr>
            <p:cNvPr id="19" name="Text 12">
              <a:extLst>
                <a:ext uri="{FF2B5EF4-FFF2-40B4-BE49-F238E27FC236}">
                  <a16:creationId xmlns:a16="http://schemas.microsoft.com/office/drawing/2014/main" id="{E5A1BAEF-F496-7714-A657-B185F2BBCE9F}"/>
                </a:ext>
              </a:extLst>
            </p:cNvPr>
            <p:cNvSpPr/>
            <p:nvPr/>
          </p:nvSpPr>
          <p:spPr>
            <a:xfrm>
              <a:off x="11276266" y="4456971"/>
              <a:ext cx="147476" cy="243656"/>
            </a:xfrm>
            <a:prstGeom prst="rect">
              <a:avLst/>
            </a:prstGeom>
            <a:noFill/>
            <a:ln/>
          </p:spPr>
          <p:txBody>
            <a:bodyPr wrap="none" lIns="0" tIns="0" rIns="0" bIns="0" rtlCol="0" anchor="t">
              <a:spAutoFit/>
            </a:bodyPr>
            <a:lstStyle/>
            <a:p>
              <a:pPr algn="ctr" rtl="1">
                <a:lnSpc>
                  <a:spcPts val="1917"/>
                </a:lnSpc>
              </a:pPr>
              <a:r>
                <a:rPr lang="en-US" sz="1917" dirty="0">
                  <a:solidFill>
                    <a:srgbClr val="1E3063"/>
                  </a:solidFill>
                  <a:latin typeface="Alexandria" pitchFamily="2" charset="-78"/>
                  <a:ea typeface="Instrument Sans Semi Bold" pitchFamily="34" charset="-122"/>
                  <a:cs typeface="Alexandria" pitchFamily="2" charset="-78"/>
                </a:rPr>
                <a:t>4</a:t>
              </a:r>
              <a:endParaRPr lang="en-US" sz="1917" dirty="0">
                <a:latin typeface="Alexandria" pitchFamily="2" charset="-78"/>
                <a:cs typeface="Alexandria" pitchFamily="2" charset="-78"/>
              </a:endParaRPr>
            </a:p>
          </p:txBody>
        </p:sp>
        <p:sp>
          <p:nvSpPr>
            <p:cNvPr id="20" name="Text 13">
              <a:extLst>
                <a:ext uri="{FF2B5EF4-FFF2-40B4-BE49-F238E27FC236}">
                  <a16:creationId xmlns:a16="http://schemas.microsoft.com/office/drawing/2014/main" id="{EF4A985E-63AB-DF89-5964-397AFE3BA8C1}"/>
                </a:ext>
              </a:extLst>
            </p:cNvPr>
            <p:cNvSpPr/>
            <p:nvPr/>
          </p:nvSpPr>
          <p:spPr>
            <a:xfrm>
              <a:off x="7466534" y="4432498"/>
              <a:ext cx="3526606" cy="243849"/>
            </a:xfrm>
            <a:prstGeom prst="rect">
              <a:avLst/>
            </a:prstGeom>
            <a:noFill/>
            <a:ln/>
          </p:spPr>
          <p:txBody>
            <a:bodyPr wrap="none" lIns="0" tIns="0" rIns="0" bIns="0" rtlCol="0" anchor="t">
              <a:spAutoFit/>
            </a:bodyPr>
            <a:lstStyle/>
            <a:p>
              <a:pPr algn="r" rtl="1">
                <a:lnSpc>
                  <a:spcPts val="2000"/>
                </a:lnSpc>
              </a:pPr>
              <a:r>
                <a:rPr lang="en-US" sz="1625" dirty="0">
                  <a:solidFill>
                    <a:srgbClr val="1E3063"/>
                  </a:solidFill>
                  <a:latin typeface="Alexandria" pitchFamily="2" charset="-78"/>
                  <a:ea typeface="Instrument Sans Semi Bold" pitchFamily="34" charset="-122"/>
                  <a:cs typeface="Alexandria" pitchFamily="2" charset="-78"/>
                </a:rPr>
                <a:t>تحسين نواتج التعلم والتحصيل الدراسي</a:t>
              </a:r>
              <a:endParaRPr lang="en-US" sz="1625" dirty="0">
                <a:latin typeface="Alexandria" pitchFamily="2" charset="-78"/>
                <a:cs typeface="Alexandria" pitchFamily="2" charset="-78"/>
              </a:endParaRPr>
            </a:p>
          </p:txBody>
        </p:sp>
      </p:grpSp>
      <p:grpSp>
        <p:nvGrpSpPr>
          <p:cNvPr id="3" name="Group 2">
            <a:extLst>
              <a:ext uri="{FF2B5EF4-FFF2-40B4-BE49-F238E27FC236}">
                <a16:creationId xmlns:a16="http://schemas.microsoft.com/office/drawing/2014/main" id="{B8291E75-7941-B423-FE38-47685F62BD9E}"/>
              </a:ext>
            </a:extLst>
          </p:cNvPr>
          <p:cNvGrpSpPr/>
          <p:nvPr/>
        </p:nvGrpSpPr>
        <p:grpSpPr>
          <a:xfrm>
            <a:off x="7209538" y="5823715"/>
            <a:ext cx="3844364" cy="372070"/>
            <a:chOff x="7686144" y="5078413"/>
            <a:chExt cx="3844364" cy="372070"/>
          </a:xfrm>
        </p:grpSpPr>
        <p:sp>
          <p:nvSpPr>
            <p:cNvPr id="21" name="Shape 14">
              <a:extLst>
                <a:ext uri="{FF2B5EF4-FFF2-40B4-BE49-F238E27FC236}">
                  <a16:creationId xmlns:a16="http://schemas.microsoft.com/office/drawing/2014/main" id="{0E0D9614-C12C-D0C3-4C40-8EFE3123D3F7}"/>
                </a:ext>
              </a:extLst>
            </p:cNvPr>
            <p:cNvSpPr/>
            <p:nvPr/>
          </p:nvSpPr>
          <p:spPr>
            <a:xfrm>
              <a:off x="11158438" y="5078413"/>
              <a:ext cx="372070" cy="372070"/>
            </a:xfrm>
            <a:prstGeom prst="roundRect">
              <a:avLst>
                <a:gd name="adj" fmla="val 40008"/>
              </a:avLst>
            </a:prstGeom>
            <a:solidFill>
              <a:srgbClr val="CEE6FD"/>
            </a:solidFill>
            <a:ln/>
          </p:spPr>
          <p:txBody>
            <a:bodyPr>
              <a:spAutoFit/>
            </a:bodyPr>
            <a:lstStyle/>
            <a:p>
              <a:endParaRPr lang="en-US"/>
            </a:p>
          </p:txBody>
        </p:sp>
        <p:sp>
          <p:nvSpPr>
            <p:cNvPr id="22" name="Text 15">
              <a:extLst>
                <a:ext uri="{FF2B5EF4-FFF2-40B4-BE49-F238E27FC236}">
                  <a16:creationId xmlns:a16="http://schemas.microsoft.com/office/drawing/2014/main" id="{2144E172-6B80-3297-7BAB-70F0374103C3}"/>
                </a:ext>
              </a:extLst>
            </p:cNvPr>
            <p:cNvSpPr/>
            <p:nvPr/>
          </p:nvSpPr>
          <p:spPr>
            <a:xfrm>
              <a:off x="11268330" y="5147639"/>
              <a:ext cx="152285" cy="243656"/>
            </a:xfrm>
            <a:prstGeom prst="rect">
              <a:avLst/>
            </a:prstGeom>
            <a:noFill/>
            <a:ln/>
          </p:spPr>
          <p:txBody>
            <a:bodyPr wrap="none" lIns="0" tIns="0" rIns="0" bIns="0" rtlCol="0" anchor="t">
              <a:spAutoFit/>
            </a:bodyPr>
            <a:lstStyle/>
            <a:p>
              <a:pPr algn="ctr" rtl="1">
                <a:lnSpc>
                  <a:spcPts val="1917"/>
                </a:lnSpc>
              </a:pPr>
              <a:r>
                <a:rPr lang="en-US" sz="1917" dirty="0">
                  <a:solidFill>
                    <a:srgbClr val="1E3063"/>
                  </a:solidFill>
                  <a:latin typeface="Alexandria" pitchFamily="2" charset="-78"/>
                  <a:ea typeface="Instrument Sans Semi Bold" pitchFamily="34" charset="-122"/>
                  <a:cs typeface="Alexandria" pitchFamily="2" charset="-78"/>
                </a:rPr>
                <a:t>5</a:t>
              </a:r>
              <a:endParaRPr lang="en-US" sz="1917" dirty="0">
                <a:latin typeface="Alexandria" pitchFamily="2" charset="-78"/>
                <a:cs typeface="Alexandria" pitchFamily="2" charset="-78"/>
              </a:endParaRPr>
            </a:p>
          </p:txBody>
        </p:sp>
        <p:sp>
          <p:nvSpPr>
            <p:cNvPr id="24" name="Text 16">
              <a:extLst>
                <a:ext uri="{FF2B5EF4-FFF2-40B4-BE49-F238E27FC236}">
                  <a16:creationId xmlns:a16="http://schemas.microsoft.com/office/drawing/2014/main" id="{B54DC406-7A4E-4414-E250-8E907D76C19C}"/>
                </a:ext>
              </a:extLst>
            </p:cNvPr>
            <p:cNvSpPr/>
            <p:nvPr/>
          </p:nvSpPr>
          <p:spPr>
            <a:xfrm>
              <a:off x="7686144" y="5135265"/>
              <a:ext cx="3306996" cy="243849"/>
            </a:xfrm>
            <a:prstGeom prst="rect">
              <a:avLst/>
            </a:prstGeom>
            <a:noFill/>
            <a:ln/>
          </p:spPr>
          <p:txBody>
            <a:bodyPr wrap="none" lIns="0" tIns="0" rIns="0" bIns="0" rtlCol="0" anchor="t">
              <a:spAutoFit/>
            </a:bodyPr>
            <a:lstStyle/>
            <a:p>
              <a:pPr algn="r" rtl="1">
                <a:lnSpc>
                  <a:spcPts val="2000"/>
                </a:lnSpc>
              </a:pPr>
              <a:r>
                <a:rPr lang="en-US" sz="1625" dirty="0">
                  <a:solidFill>
                    <a:srgbClr val="1E3063"/>
                  </a:solidFill>
                  <a:latin typeface="Alexandria" pitchFamily="2" charset="-78"/>
                  <a:ea typeface="Instrument Sans Semi Bold" pitchFamily="34" charset="-122"/>
                  <a:cs typeface="Alexandria" pitchFamily="2" charset="-78"/>
                </a:rPr>
                <a:t>تلبية احتياجات المتعلمين والمجتمع</a:t>
              </a:r>
              <a:endParaRPr lang="en-US" sz="1625" dirty="0">
                <a:latin typeface="Alexandria" pitchFamily="2" charset="-78"/>
                <a:cs typeface="Alexandria" pitchFamily="2" charset="-78"/>
              </a:endParaRPr>
            </a:p>
          </p:txBody>
        </p:sp>
      </p:grpSp>
      <p:grpSp>
        <p:nvGrpSpPr>
          <p:cNvPr id="2" name="Group 1">
            <a:extLst>
              <a:ext uri="{FF2B5EF4-FFF2-40B4-BE49-F238E27FC236}">
                <a16:creationId xmlns:a16="http://schemas.microsoft.com/office/drawing/2014/main" id="{908C09B2-FD90-22AB-C203-D36BC1EF6459}"/>
              </a:ext>
            </a:extLst>
          </p:cNvPr>
          <p:cNvGrpSpPr/>
          <p:nvPr/>
        </p:nvGrpSpPr>
        <p:grpSpPr>
          <a:xfrm>
            <a:off x="1195317" y="5830973"/>
            <a:ext cx="3462849" cy="372070"/>
            <a:chOff x="8067659" y="5781179"/>
            <a:chExt cx="3462849" cy="372070"/>
          </a:xfrm>
        </p:grpSpPr>
        <p:sp>
          <p:nvSpPr>
            <p:cNvPr id="26" name="Shape 17">
              <a:extLst>
                <a:ext uri="{FF2B5EF4-FFF2-40B4-BE49-F238E27FC236}">
                  <a16:creationId xmlns:a16="http://schemas.microsoft.com/office/drawing/2014/main" id="{F9461290-F86B-9D91-842E-B2A5269D1D9F}"/>
                </a:ext>
              </a:extLst>
            </p:cNvPr>
            <p:cNvSpPr/>
            <p:nvPr/>
          </p:nvSpPr>
          <p:spPr>
            <a:xfrm>
              <a:off x="11158438" y="5781179"/>
              <a:ext cx="372070" cy="372070"/>
            </a:xfrm>
            <a:prstGeom prst="roundRect">
              <a:avLst>
                <a:gd name="adj" fmla="val 40008"/>
              </a:avLst>
            </a:prstGeom>
            <a:solidFill>
              <a:srgbClr val="CEE6FD"/>
            </a:solidFill>
            <a:ln/>
          </p:spPr>
          <p:txBody>
            <a:bodyPr>
              <a:spAutoFit/>
            </a:bodyPr>
            <a:lstStyle/>
            <a:p>
              <a:endParaRPr lang="en-US"/>
            </a:p>
          </p:txBody>
        </p:sp>
        <p:sp>
          <p:nvSpPr>
            <p:cNvPr id="27" name="Text 18">
              <a:extLst>
                <a:ext uri="{FF2B5EF4-FFF2-40B4-BE49-F238E27FC236}">
                  <a16:creationId xmlns:a16="http://schemas.microsoft.com/office/drawing/2014/main" id="{F4DCB0D3-01F1-774F-C737-727967CC61A9}"/>
                </a:ext>
              </a:extLst>
            </p:cNvPr>
            <p:cNvSpPr/>
            <p:nvPr/>
          </p:nvSpPr>
          <p:spPr>
            <a:xfrm>
              <a:off x="11266727" y="5874266"/>
              <a:ext cx="155492" cy="243656"/>
            </a:xfrm>
            <a:prstGeom prst="rect">
              <a:avLst/>
            </a:prstGeom>
            <a:noFill/>
            <a:ln/>
          </p:spPr>
          <p:txBody>
            <a:bodyPr wrap="none" lIns="0" tIns="0" rIns="0" bIns="0" rtlCol="0" anchor="t">
              <a:spAutoFit/>
            </a:bodyPr>
            <a:lstStyle/>
            <a:p>
              <a:pPr algn="ctr" rtl="1">
                <a:lnSpc>
                  <a:spcPts val="1917"/>
                </a:lnSpc>
              </a:pPr>
              <a:r>
                <a:rPr lang="en-US" sz="1917" dirty="0">
                  <a:solidFill>
                    <a:srgbClr val="1E3063"/>
                  </a:solidFill>
                  <a:latin typeface="Alexandria" pitchFamily="2" charset="-78"/>
                  <a:ea typeface="Instrument Sans Semi Bold" pitchFamily="34" charset="-122"/>
                  <a:cs typeface="Alexandria" pitchFamily="2" charset="-78"/>
                </a:rPr>
                <a:t>6</a:t>
              </a:r>
              <a:endParaRPr lang="en-US" sz="1917" dirty="0">
                <a:latin typeface="Alexandria" pitchFamily="2" charset="-78"/>
                <a:cs typeface="Alexandria" pitchFamily="2" charset="-78"/>
              </a:endParaRPr>
            </a:p>
          </p:txBody>
        </p:sp>
        <p:sp>
          <p:nvSpPr>
            <p:cNvPr id="28" name="Text 19">
              <a:extLst>
                <a:ext uri="{FF2B5EF4-FFF2-40B4-BE49-F238E27FC236}">
                  <a16:creationId xmlns:a16="http://schemas.microsoft.com/office/drawing/2014/main" id="{C8B2AD57-976B-0238-F247-EAB589EE3168}"/>
                </a:ext>
              </a:extLst>
            </p:cNvPr>
            <p:cNvSpPr/>
            <p:nvPr/>
          </p:nvSpPr>
          <p:spPr>
            <a:xfrm>
              <a:off x="8067659" y="5838032"/>
              <a:ext cx="2925481" cy="243849"/>
            </a:xfrm>
            <a:prstGeom prst="rect">
              <a:avLst/>
            </a:prstGeom>
            <a:noFill/>
            <a:ln/>
          </p:spPr>
          <p:txBody>
            <a:bodyPr wrap="none" lIns="0" tIns="0" rIns="0" bIns="0" rtlCol="0" anchor="t">
              <a:spAutoFit/>
            </a:bodyPr>
            <a:lstStyle/>
            <a:p>
              <a:pPr algn="r" rtl="1">
                <a:lnSpc>
                  <a:spcPts val="2000"/>
                </a:lnSpc>
              </a:pPr>
              <a:r>
                <a:rPr lang="en-US" sz="1625" dirty="0">
                  <a:solidFill>
                    <a:srgbClr val="1E3063"/>
                  </a:solidFill>
                  <a:latin typeface="Alexandria" pitchFamily="2" charset="-78"/>
                  <a:ea typeface="Instrument Sans Semi Bold" pitchFamily="34" charset="-122"/>
                  <a:cs typeface="Alexandria" pitchFamily="2" charset="-78"/>
                </a:rPr>
                <a:t>الوصول إلى تعليم فعّال ومتميز</a:t>
              </a:r>
              <a:endParaRPr lang="en-US" sz="1625" dirty="0">
                <a:latin typeface="Alexandria" pitchFamily="2" charset="-78"/>
                <a:cs typeface="Alexandria" pitchFamily="2" charset="-78"/>
              </a:endParaRPr>
            </a:p>
          </p:txBody>
        </p:sp>
      </p:grpSp>
    </p:spTree>
    <p:extLst>
      <p:ext uri="{BB962C8B-B14F-4D97-AF65-F5344CB8AC3E}">
        <p14:creationId xmlns:p14="http://schemas.microsoft.com/office/powerpoint/2010/main" val="225344930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9CC08273-511F-20CC-A0A4-7F5B356F52C8}"/>
              </a:ext>
            </a:extLst>
          </p:cNvPr>
          <p:cNvSpPr/>
          <p:nvPr/>
        </p:nvSpPr>
        <p:spPr>
          <a:xfrm>
            <a:off x="9129532" y="1195870"/>
            <a:ext cx="2374048" cy="473463"/>
          </a:xfrm>
          <a:prstGeom prst="rect">
            <a:avLst/>
          </a:prstGeom>
          <a:noFill/>
          <a:ln/>
        </p:spPr>
        <p:txBody>
          <a:bodyPr wrap="none" lIns="0" tIns="0" rIns="0" bIns="0" rtlCol="0" anchor="t">
            <a:spAutoFit/>
          </a:bodyPr>
          <a:lstStyle/>
          <a:p>
            <a:pPr algn="r" rtl="1">
              <a:lnSpc>
                <a:spcPts val="4042"/>
              </a:lnSpc>
            </a:pPr>
            <a:r>
              <a:rPr lang="en-US" sz="2800" b="1" dirty="0" err="1">
                <a:solidFill>
                  <a:srgbClr val="00B0F0"/>
                </a:solidFill>
                <a:latin typeface="Alexandria" pitchFamily="2" charset="-78"/>
                <a:ea typeface="Instrument Sans Semi Bold" pitchFamily="34" charset="-122"/>
                <a:cs typeface="Alexandria" pitchFamily="2" charset="-78"/>
              </a:rPr>
              <a:t>عناصر</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الجودة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F14831E1-0980-D992-0217-9738314203AB}"/>
              </a:ext>
            </a:extLst>
          </p:cNvPr>
          <p:cNvSpPr/>
          <p:nvPr/>
        </p:nvSpPr>
        <p:spPr>
          <a:xfrm>
            <a:off x="783326" y="1744727"/>
            <a:ext cx="10869018" cy="933076"/>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تعتمد الجودة في التعليم على عدة عناصر أساسية تسهم في نجاح العملية التعليمية وتحقيق أهدافها بكفاءة. وتشمل هذه العناصر وضوح الأهداف التعليمية، وتطوير المناهج، وكفاءة المعلم، واستخدام أساليب تدريس مناسبة، وتنوع أدوات التقويم، إضافة إلى توفير بيئة تعليمية داعمة ومحفزة للتعلم. ويساعد تكامل هذه العناصر على تحسين الأداء، ورفع مستوى التحصيل، والوصول إلى تعليم أكثر فاعلية وتميزًا.</a:t>
            </a:r>
            <a:endParaRPr lang="en-US"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C4CFA1D6-8C0D-AD97-57C4-C95322FAD92D}"/>
              </a:ext>
            </a:extLst>
          </p:cNvPr>
          <p:cNvSpPr/>
          <p:nvPr/>
        </p:nvSpPr>
        <p:spPr>
          <a:xfrm>
            <a:off x="8127875" y="2976016"/>
            <a:ext cx="3512741" cy="952897"/>
          </a:xfrm>
          <a:prstGeom prst="roundRect">
            <a:avLst>
              <a:gd name="adj" fmla="val 15621"/>
            </a:avLst>
          </a:prstGeom>
          <a:solidFill>
            <a:srgbClr val="CEE6FD"/>
          </a:solidFill>
          <a:ln/>
        </p:spPr>
        <p:txBody>
          <a:bodyPr>
            <a:spAutoFit/>
          </a:bodyPr>
          <a:lstStyle/>
          <a:p>
            <a:endParaRPr lang="en-US"/>
          </a:p>
        </p:txBody>
      </p:sp>
      <p:sp>
        <p:nvSpPr>
          <p:cNvPr id="9" name="Text 3">
            <a:extLst>
              <a:ext uri="{FF2B5EF4-FFF2-40B4-BE49-F238E27FC236}">
                <a16:creationId xmlns:a16="http://schemas.microsoft.com/office/drawing/2014/main" id="{D8162374-E501-F56C-CFC1-F91EEAF995CB}"/>
              </a:ext>
            </a:extLst>
          </p:cNvPr>
          <p:cNvSpPr/>
          <p:nvPr/>
        </p:nvSpPr>
        <p:spPr>
          <a:xfrm>
            <a:off x="9974689" y="3061802"/>
            <a:ext cx="1518044"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وضوح الأهداف</a:t>
            </a:r>
            <a:endParaRPr lang="en-US" sz="1625"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46958626-DB19-8334-858B-9FEFE4E1187D}"/>
              </a:ext>
            </a:extLst>
          </p:cNvPr>
          <p:cNvSpPr/>
          <p:nvPr/>
        </p:nvSpPr>
        <p:spPr>
          <a:xfrm>
            <a:off x="8234307" y="3330833"/>
            <a:ext cx="3243515" cy="512256"/>
          </a:xfrm>
          <a:prstGeom prst="rect">
            <a:avLst/>
          </a:prstGeom>
          <a:noFill/>
          <a:ln/>
        </p:spPr>
        <p:txBody>
          <a:bodyPr wrap="square" lIns="0" tIns="0" rIns="0" bIns="0" rtlCol="0" anchor="t">
            <a:spAutoFit/>
          </a:bodyPr>
          <a:lstStyle/>
          <a:p>
            <a:pPr algn="ctr" rtl="1">
              <a:lnSpc>
                <a:spcPts val="2083"/>
              </a:lnSpc>
            </a:pPr>
            <a:r>
              <a:rPr lang="ar-SA" sz="1292" dirty="0">
                <a:solidFill>
                  <a:srgbClr val="1E3063"/>
                </a:solidFill>
                <a:latin typeface="Alexandria" pitchFamily="2" charset="-78"/>
                <a:ea typeface="Instrument Sans Medium" pitchFamily="34" charset="-122"/>
                <a:cs typeface="Alexandria" pitchFamily="2" charset="-78"/>
              </a:rPr>
              <a:t>تحديد أهداف تعليمية واضحة ومحددة توجه العملية التعليمية.</a:t>
            </a:r>
            <a:endParaRPr lang="en-US" sz="1292"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3D0534DE-F225-41BC-AE09-5052068582FC}"/>
              </a:ext>
            </a:extLst>
          </p:cNvPr>
          <p:cNvSpPr/>
          <p:nvPr/>
        </p:nvSpPr>
        <p:spPr>
          <a:xfrm>
            <a:off x="4479888" y="2966077"/>
            <a:ext cx="3512840" cy="952897"/>
          </a:xfrm>
          <a:prstGeom prst="roundRect">
            <a:avLst>
              <a:gd name="adj" fmla="val 15621"/>
            </a:avLst>
          </a:prstGeom>
          <a:solidFill>
            <a:srgbClr val="CEE6FD"/>
          </a:solidFill>
          <a:ln/>
        </p:spPr>
        <p:txBody>
          <a:bodyPr>
            <a:spAutoFit/>
          </a:bodyPr>
          <a:lstStyle/>
          <a:p>
            <a:endParaRPr lang="en-US"/>
          </a:p>
        </p:txBody>
      </p:sp>
      <p:sp>
        <p:nvSpPr>
          <p:cNvPr id="12" name="Text 6">
            <a:extLst>
              <a:ext uri="{FF2B5EF4-FFF2-40B4-BE49-F238E27FC236}">
                <a16:creationId xmlns:a16="http://schemas.microsoft.com/office/drawing/2014/main" id="{6F7E37A2-2CD7-EB50-C493-34FD6257954C}"/>
              </a:ext>
            </a:extLst>
          </p:cNvPr>
          <p:cNvSpPr/>
          <p:nvPr/>
        </p:nvSpPr>
        <p:spPr>
          <a:xfrm>
            <a:off x="6416461" y="3072953"/>
            <a:ext cx="1389804"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جودة المناهج</a:t>
            </a:r>
            <a:endParaRPr lang="en-US" sz="1625" b="1" dirty="0">
              <a:solidFill>
                <a:schemeClr val="accent2">
                  <a:lumMod val="75000"/>
                </a:schemeClr>
              </a:solidFill>
              <a:latin typeface="Alexandria" pitchFamily="2" charset="-78"/>
              <a:cs typeface="Alexandria" pitchFamily="2" charset="-78"/>
            </a:endParaRPr>
          </a:p>
        </p:txBody>
      </p:sp>
      <p:sp>
        <p:nvSpPr>
          <p:cNvPr id="13" name="Text 7">
            <a:extLst>
              <a:ext uri="{FF2B5EF4-FFF2-40B4-BE49-F238E27FC236}">
                <a16:creationId xmlns:a16="http://schemas.microsoft.com/office/drawing/2014/main" id="{AB0ABC4C-647F-324C-B524-933227A4D2AA}"/>
              </a:ext>
            </a:extLst>
          </p:cNvPr>
          <p:cNvSpPr/>
          <p:nvPr/>
        </p:nvSpPr>
        <p:spPr>
          <a:xfrm>
            <a:off x="4468032" y="3356667"/>
            <a:ext cx="3347542" cy="512256"/>
          </a:xfrm>
          <a:prstGeom prst="rect">
            <a:avLst/>
          </a:prstGeom>
          <a:noFill/>
          <a:ln/>
        </p:spPr>
        <p:txBody>
          <a:bodyPr wrap="square" lIns="0" tIns="0" rIns="0" bIns="0" rtlCol="0" anchor="t">
            <a:spAutoFit/>
          </a:bodyPr>
          <a:lstStyle/>
          <a:p>
            <a:pPr algn="ctr" rtl="1">
              <a:lnSpc>
                <a:spcPts val="2083"/>
              </a:lnSpc>
            </a:pPr>
            <a:r>
              <a:rPr lang="ar-SA" sz="1292" dirty="0">
                <a:solidFill>
                  <a:srgbClr val="1E3063"/>
                </a:solidFill>
                <a:latin typeface="Alexandria" pitchFamily="2" charset="-78"/>
                <a:ea typeface="Instrument Sans Medium" pitchFamily="34" charset="-122"/>
                <a:cs typeface="Alexandria" pitchFamily="2" charset="-78"/>
              </a:rPr>
              <a:t>تقديم محتوى تعليمي منظم وحديث يلبي احتياجات المتعلمين.</a:t>
            </a:r>
            <a:endParaRPr lang="en-US" sz="1292"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83F896C8-10D6-E934-733D-3B5597F2DBD9}"/>
              </a:ext>
            </a:extLst>
          </p:cNvPr>
          <p:cNvSpPr/>
          <p:nvPr/>
        </p:nvSpPr>
        <p:spPr>
          <a:xfrm>
            <a:off x="771697" y="2976016"/>
            <a:ext cx="3512741" cy="952897"/>
          </a:xfrm>
          <a:prstGeom prst="roundRect">
            <a:avLst>
              <a:gd name="adj" fmla="val 15621"/>
            </a:avLst>
          </a:prstGeom>
          <a:solidFill>
            <a:srgbClr val="CEE6FD"/>
          </a:solidFill>
          <a:ln/>
        </p:spPr>
        <p:txBody>
          <a:bodyPr>
            <a:spAutoFit/>
          </a:bodyPr>
          <a:lstStyle/>
          <a:p>
            <a:endParaRPr lang="en-US"/>
          </a:p>
        </p:txBody>
      </p:sp>
      <p:sp>
        <p:nvSpPr>
          <p:cNvPr id="15" name="Text 9">
            <a:extLst>
              <a:ext uri="{FF2B5EF4-FFF2-40B4-BE49-F238E27FC236}">
                <a16:creationId xmlns:a16="http://schemas.microsoft.com/office/drawing/2014/main" id="{AB625340-8927-D1E0-8D22-363245E214CB}"/>
              </a:ext>
            </a:extLst>
          </p:cNvPr>
          <p:cNvSpPr/>
          <p:nvPr/>
        </p:nvSpPr>
        <p:spPr>
          <a:xfrm>
            <a:off x="2775974" y="3081721"/>
            <a:ext cx="1372172"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كفاءة المعلم</a:t>
            </a:r>
            <a:endParaRPr lang="en-US" sz="1625" b="1" dirty="0">
              <a:solidFill>
                <a:schemeClr val="accent2">
                  <a:lumMod val="75000"/>
                </a:schemeClr>
              </a:solidFill>
              <a:latin typeface="Alexandria" pitchFamily="2" charset="-78"/>
              <a:cs typeface="Alexandria" pitchFamily="2" charset="-78"/>
            </a:endParaRPr>
          </a:p>
        </p:txBody>
      </p:sp>
      <p:sp>
        <p:nvSpPr>
          <p:cNvPr id="16" name="Text 10">
            <a:extLst>
              <a:ext uri="{FF2B5EF4-FFF2-40B4-BE49-F238E27FC236}">
                <a16:creationId xmlns:a16="http://schemas.microsoft.com/office/drawing/2014/main" id="{19ED8C0A-06F0-4DCC-2A86-ED4491038B2C}"/>
              </a:ext>
            </a:extLst>
          </p:cNvPr>
          <p:cNvSpPr/>
          <p:nvPr/>
        </p:nvSpPr>
        <p:spPr>
          <a:xfrm>
            <a:off x="940430" y="3385427"/>
            <a:ext cx="3207716" cy="512256"/>
          </a:xfrm>
          <a:prstGeom prst="rect">
            <a:avLst/>
          </a:prstGeom>
          <a:noFill/>
          <a:ln/>
        </p:spPr>
        <p:txBody>
          <a:bodyPr wrap="square" lIns="0" tIns="0" rIns="0" bIns="0" rtlCol="0" anchor="t">
            <a:spAutoFit/>
          </a:bodyPr>
          <a:lstStyle/>
          <a:p>
            <a:pPr algn="ctr" rtl="1">
              <a:lnSpc>
                <a:spcPts val="2083"/>
              </a:lnSpc>
            </a:pPr>
            <a:r>
              <a:rPr lang="ar-SA" sz="1292" dirty="0">
                <a:solidFill>
                  <a:srgbClr val="1E3063"/>
                </a:solidFill>
                <a:latin typeface="Alexandria" pitchFamily="2" charset="-78"/>
                <a:ea typeface="Instrument Sans Medium" pitchFamily="34" charset="-122"/>
                <a:cs typeface="Alexandria" pitchFamily="2" charset="-78"/>
              </a:rPr>
              <a:t>امتلاك المعلم مهارات علمية وتربوية تسهم في تحسين التعلم.</a:t>
            </a:r>
            <a:endParaRPr lang="en-US" sz="1292" dirty="0">
              <a:latin typeface="Alexandria" pitchFamily="2" charset="-78"/>
              <a:cs typeface="Alexandria" pitchFamily="2" charset="-78"/>
            </a:endParaRPr>
          </a:p>
        </p:txBody>
      </p:sp>
      <p:sp>
        <p:nvSpPr>
          <p:cNvPr id="17" name="Shape 11">
            <a:extLst>
              <a:ext uri="{FF2B5EF4-FFF2-40B4-BE49-F238E27FC236}">
                <a16:creationId xmlns:a16="http://schemas.microsoft.com/office/drawing/2014/main" id="{049B4E5F-BC04-8FD9-E58C-E8C8CBB3F147}"/>
              </a:ext>
            </a:extLst>
          </p:cNvPr>
          <p:cNvSpPr/>
          <p:nvPr/>
        </p:nvSpPr>
        <p:spPr>
          <a:xfrm>
            <a:off x="8127875" y="4094211"/>
            <a:ext cx="3512741" cy="952897"/>
          </a:xfrm>
          <a:prstGeom prst="roundRect">
            <a:avLst>
              <a:gd name="adj" fmla="val 15621"/>
            </a:avLst>
          </a:prstGeom>
          <a:solidFill>
            <a:srgbClr val="CEE6FD"/>
          </a:solidFill>
          <a:ln/>
        </p:spPr>
        <p:txBody>
          <a:bodyPr>
            <a:spAutoFit/>
          </a:bodyPr>
          <a:lstStyle/>
          <a:p>
            <a:endParaRPr lang="en-US"/>
          </a:p>
        </p:txBody>
      </p:sp>
      <p:sp>
        <p:nvSpPr>
          <p:cNvPr id="19" name="Text 12">
            <a:extLst>
              <a:ext uri="{FF2B5EF4-FFF2-40B4-BE49-F238E27FC236}">
                <a16:creationId xmlns:a16="http://schemas.microsoft.com/office/drawing/2014/main" id="{3EFECCC4-CBD9-C217-C7D9-3ECC22C159B7}"/>
              </a:ext>
            </a:extLst>
          </p:cNvPr>
          <p:cNvSpPr/>
          <p:nvPr/>
        </p:nvSpPr>
        <p:spPr>
          <a:xfrm>
            <a:off x="9625234" y="4168334"/>
            <a:ext cx="1867499"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تنوع طرق التدريس</a:t>
            </a:r>
            <a:endParaRPr lang="en-US" sz="1625" b="1"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0ED0C444-0172-E907-ED49-91E0BF771714}"/>
              </a:ext>
            </a:extLst>
          </p:cNvPr>
          <p:cNvSpPr/>
          <p:nvPr/>
        </p:nvSpPr>
        <p:spPr>
          <a:xfrm>
            <a:off x="8249218" y="4478954"/>
            <a:ext cx="3243515" cy="512256"/>
          </a:xfrm>
          <a:prstGeom prst="rect">
            <a:avLst/>
          </a:prstGeom>
          <a:noFill/>
          <a:ln/>
        </p:spPr>
        <p:txBody>
          <a:bodyPr wrap="square" lIns="0" tIns="0" rIns="0" bIns="0" rtlCol="0" anchor="t">
            <a:spAutoFit/>
          </a:bodyPr>
          <a:lstStyle/>
          <a:p>
            <a:pPr algn="ctr" rtl="1">
              <a:lnSpc>
                <a:spcPts val="2083"/>
              </a:lnSpc>
            </a:pPr>
            <a:r>
              <a:rPr lang="ar-SA" sz="1292" dirty="0">
                <a:solidFill>
                  <a:srgbClr val="1E3063"/>
                </a:solidFill>
                <a:latin typeface="Alexandria" pitchFamily="2" charset="-78"/>
                <a:ea typeface="Instrument Sans Medium" pitchFamily="34" charset="-122"/>
                <a:cs typeface="Alexandria" pitchFamily="2" charset="-78"/>
              </a:rPr>
              <a:t>استخدام أساليب تدريس متنوعة تناسب قدرات واحتياجات الطلاب.</a:t>
            </a:r>
            <a:endParaRPr lang="en-US" sz="1292" dirty="0">
              <a:latin typeface="Alexandria" pitchFamily="2" charset="-78"/>
              <a:cs typeface="Alexandria" pitchFamily="2" charset="-78"/>
            </a:endParaRPr>
          </a:p>
        </p:txBody>
      </p:sp>
      <p:sp>
        <p:nvSpPr>
          <p:cNvPr id="21" name="Shape 14">
            <a:extLst>
              <a:ext uri="{FF2B5EF4-FFF2-40B4-BE49-F238E27FC236}">
                <a16:creationId xmlns:a16="http://schemas.microsoft.com/office/drawing/2014/main" id="{ACE96168-4549-5B10-BEFB-46C5FAFD7D6E}"/>
              </a:ext>
            </a:extLst>
          </p:cNvPr>
          <p:cNvSpPr/>
          <p:nvPr/>
        </p:nvSpPr>
        <p:spPr>
          <a:xfrm>
            <a:off x="4449736" y="4094211"/>
            <a:ext cx="3512840" cy="952897"/>
          </a:xfrm>
          <a:prstGeom prst="roundRect">
            <a:avLst>
              <a:gd name="adj" fmla="val 15621"/>
            </a:avLst>
          </a:prstGeom>
          <a:solidFill>
            <a:srgbClr val="CEE6FD"/>
          </a:solidFill>
          <a:ln/>
        </p:spPr>
        <p:txBody>
          <a:bodyPr>
            <a:spAutoFit/>
          </a:bodyPr>
          <a:lstStyle/>
          <a:p>
            <a:endParaRPr lang="en-US"/>
          </a:p>
        </p:txBody>
      </p:sp>
      <p:sp>
        <p:nvSpPr>
          <p:cNvPr id="22" name="Text 15">
            <a:extLst>
              <a:ext uri="{FF2B5EF4-FFF2-40B4-BE49-F238E27FC236}">
                <a16:creationId xmlns:a16="http://schemas.microsoft.com/office/drawing/2014/main" id="{CC30DCCE-C991-433F-E9C2-DACF613B44FB}"/>
              </a:ext>
            </a:extLst>
          </p:cNvPr>
          <p:cNvSpPr/>
          <p:nvPr/>
        </p:nvSpPr>
        <p:spPr>
          <a:xfrm>
            <a:off x="6113185" y="4149296"/>
            <a:ext cx="1702389"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التقويم المناسب</a:t>
            </a:r>
            <a:endParaRPr lang="en-US" sz="1625" b="1" dirty="0">
              <a:solidFill>
                <a:schemeClr val="accent2">
                  <a:lumMod val="75000"/>
                </a:schemeClr>
              </a:solidFill>
              <a:latin typeface="Alexandria" pitchFamily="2" charset="-78"/>
              <a:cs typeface="Alexandria" pitchFamily="2" charset="-78"/>
            </a:endParaRPr>
          </a:p>
        </p:txBody>
      </p:sp>
      <p:sp>
        <p:nvSpPr>
          <p:cNvPr id="24" name="Text 16">
            <a:extLst>
              <a:ext uri="{FF2B5EF4-FFF2-40B4-BE49-F238E27FC236}">
                <a16:creationId xmlns:a16="http://schemas.microsoft.com/office/drawing/2014/main" id="{1E7E2B2F-6973-4E35-5F6C-E3DA1D73A3E2}"/>
              </a:ext>
            </a:extLst>
          </p:cNvPr>
          <p:cNvSpPr/>
          <p:nvPr/>
        </p:nvSpPr>
        <p:spPr>
          <a:xfrm>
            <a:off x="4528844" y="4478954"/>
            <a:ext cx="3243614" cy="512256"/>
          </a:xfrm>
          <a:prstGeom prst="rect">
            <a:avLst/>
          </a:prstGeom>
          <a:noFill/>
          <a:ln/>
        </p:spPr>
        <p:txBody>
          <a:bodyPr wrap="square" lIns="0" tIns="0" rIns="0" bIns="0" rtlCol="0" anchor="t">
            <a:spAutoFit/>
          </a:bodyPr>
          <a:lstStyle/>
          <a:p>
            <a:pPr algn="ctr" rtl="1">
              <a:lnSpc>
                <a:spcPts val="2083"/>
              </a:lnSpc>
            </a:pPr>
            <a:r>
              <a:rPr lang="ar-SA" sz="1292" dirty="0">
                <a:solidFill>
                  <a:srgbClr val="1E3063"/>
                </a:solidFill>
                <a:latin typeface="Alexandria" pitchFamily="2" charset="-78"/>
                <a:ea typeface="Instrument Sans Medium" pitchFamily="34" charset="-122"/>
                <a:cs typeface="Alexandria" pitchFamily="2" charset="-78"/>
              </a:rPr>
              <a:t>استخدام أدوات تقويم فعالة لقياس الأداء وتحسينه.</a:t>
            </a:r>
            <a:endParaRPr lang="en-US" sz="1292" dirty="0">
              <a:latin typeface="Alexandria" pitchFamily="2" charset="-78"/>
              <a:cs typeface="Alexandria" pitchFamily="2" charset="-78"/>
            </a:endParaRPr>
          </a:p>
        </p:txBody>
      </p:sp>
      <p:sp>
        <p:nvSpPr>
          <p:cNvPr id="26" name="Shape 17">
            <a:extLst>
              <a:ext uri="{FF2B5EF4-FFF2-40B4-BE49-F238E27FC236}">
                <a16:creationId xmlns:a16="http://schemas.microsoft.com/office/drawing/2014/main" id="{6BD7CB5E-6116-756D-E2C0-8C2579035CF9}"/>
              </a:ext>
            </a:extLst>
          </p:cNvPr>
          <p:cNvSpPr/>
          <p:nvPr/>
        </p:nvSpPr>
        <p:spPr>
          <a:xfrm>
            <a:off x="771697" y="4094211"/>
            <a:ext cx="3512741" cy="952897"/>
          </a:xfrm>
          <a:prstGeom prst="roundRect">
            <a:avLst>
              <a:gd name="adj" fmla="val 15621"/>
            </a:avLst>
          </a:prstGeom>
          <a:solidFill>
            <a:srgbClr val="CEE6FD"/>
          </a:solidFill>
          <a:ln/>
        </p:spPr>
        <p:txBody>
          <a:bodyPr>
            <a:spAutoFit/>
          </a:bodyPr>
          <a:lstStyle/>
          <a:p>
            <a:endParaRPr lang="en-US"/>
          </a:p>
        </p:txBody>
      </p:sp>
      <p:sp>
        <p:nvSpPr>
          <p:cNvPr id="27" name="Text 18">
            <a:extLst>
              <a:ext uri="{FF2B5EF4-FFF2-40B4-BE49-F238E27FC236}">
                <a16:creationId xmlns:a16="http://schemas.microsoft.com/office/drawing/2014/main" id="{CB676A1A-8ED5-1ED8-E245-5C24DE1BF621}"/>
              </a:ext>
            </a:extLst>
          </p:cNvPr>
          <p:cNvSpPr/>
          <p:nvPr/>
        </p:nvSpPr>
        <p:spPr>
          <a:xfrm>
            <a:off x="2528959" y="4259511"/>
            <a:ext cx="1590180"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البيئة التعليمية</a:t>
            </a:r>
            <a:endParaRPr lang="en-US" sz="1625" b="1" dirty="0">
              <a:solidFill>
                <a:schemeClr val="accent2">
                  <a:lumMod val="75000"/>
                </a:schemeClr>
              </a:solidFill>
              <a:latin typeface="Alexandria" pitchFamily="2" charset="-78"/>
              <a:cs typeface="Alexandria" pitchFamily="2" charset="-78"/>
            </a:endParaRPr>
          </a:p>
        </p:txBody>
      </p:sp>
      <p:sp>
        <p:nvSpPr>
          <p:cNvPr id="28" name="Text 19">
            <a:extLst>
              <a:ext uri="{FF2B5EF4-FFF2-40B4-BE49-F238E27FC236}">
                <a16:creationId xmlns:a16="http://schemas.microsoft.com/office/drawing/2014/main" id="{3140A84A-9A4A-779D-61C9-115FFFBFB19D}"/>
              </a:ext>
            </a:extLst>
          </p:cNvPr>
          <p:cNvSpPr/>
          <p:nvPr/>
        </p:nvSpPr>
        <p:spPr>
          <a:xfrm>
            <a:off x="816953" y="4617194"/>
            <a:ext cx="3302187" cy="242952"/>
          </a:xfrm>
          <a:prstGeom prst="rect">
            <a:avLst/>
          </a:prstGeom>
          <a:noFill/>
          <a:ln/>
        </p:spPr>
        <p:txBody>
          <a:bodyPr wrap="none" lIns="0" tIns="0" rIns="0" bIns="0" rtlCol="0" anchor="t">
            <a:spAutoFit/>
          </a:bodyPr>
          <a:lstStyle/>
          <a:p>
            <a:pPr algn="r" rtl="1">
              <a:lnSpc>
                <a:spcPts val="2083"/>
              </a:lnSpc>
            </a:pPr>
            <a:r>
              <a:rPr lang="ar-SA" sz="1292" dirty="0">
                <a:solidFill>
                  <a:srgbClr val="1E3063"/>
                </a:solidFill>
                <a:latin typeface="Alexandria" pitchFamily="2" charset="-78"/>
                <a:ea typeface="Instrument Sans Medium" pitchFamily="34" charset="-122"/>
                <a:cs typeface="Alexandria" pitchFamily="2" charset="-78"/>
              </a:rPr>
              <a:t>توفير بيئة تعليمية محفزة وآمنة تدعم التعلم.</a:t>
            </a:r>
            <a:endParaRPr lang="en-US" sz="1292" dirty="0">
              <a:latin typeface="Alexandria" pitchFamily="2" charset="-78"/>
              <a:cs typeface="Alexandria" pitchFamily="2" charset="-78"/>
            </a:endParaRPr>
          </a:p>
        </p:txBody>
      </p:sp>
      <p:sp>
        <p:nvSpPr>
          <p:cNvPr id="29" name="Shape 20">
            <a:extLst>
              <a:ext uri="{FF2B5EF4-FFF2-40B4-BE49-F238E27FC236}">
                <a16:creationId xmlns:a16="http://schemas.microsoft.com/office/drawing/2014/main" id="{62273F2F-47B5-5454-2A94-C53927E40986}"/>
              </a:ext>
            </a:extLst>
          </p:cNvPr>
          <p:cNvSpPr/>
          <p:nvPr/>
        </p:nvSpPr>
        <p:spPr>
          <a:xfrm>
            <a:off x="771697" y="5212407"/>
            <a:ext cx="10868918" cy="952897"/>
          </a:xfrm>
          <a:prstGeom prst="roundRect">
            <a:avLst>
              <a:gd name="adj" fmla="val 15621"/>
            </a:avLst>
          </a:prstGeom>
          <a:solidFill>
            <a:srgbClr val="CEE6FD"/>
          </a:solidFill>
          <a:ln/>
        </p:spPr>
        <p:txBody>
          <a:bodyPr>
            <a:spAutoFit/>
          </a:bodyPr>
          <a:lstStyle/>
          <a:p>
            <a:endParaRPr lang="en-US"/>
          </a:p>
        </p:txBody>
      </p:sp>
      <p:sp>
        <p:nvSpPr>
          <p:cNvPr id="30" name="Text 21">
            <a:extLst>
              <a:ext uri="{FF2B5EF4-FFF2-40B4-BE49-F238E27FC236}">
                <a16:creationId xmlns:a16="http://schemas.microsoft.com/office/drawing/2014/main" id="{DDDB1DFD-0F49-79B2-A305-E94605973AEE}"/>
              </a:ext>
            </a:extLst>
          </p:cNvPr>
          <p:cNvSpPr/>
          <p:nvPr/>
        </p:nvSpPr>
        <p:spPr>
          <a:xfrm>
            <a:off x="9673542" y="5377706"/>
            <a:ext cx="1801775"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التحسين المستمر</a:t>
            </a:r>
            <a:endParaRPr lang="en-US" sz="1625" b="1" dirty="0">
              <a:solidFill>
                <a:schemeClr val="accent2">
                  <a:lumMod val="75000"/>
                </a:schemeClr>
              </a:solidFill>
              <a:latin typeface="Alexandria" pitchFamily="2" charset="-78"/>
              <a:cs typeface="Alexandria" pitchFamily="2" charset="-78"/>
            </a:endParaRPr>
          </a:p>
        </p:txBody>
      </p:sp>
      <p:sp>
        <p:nvSpPr>
          <p:cNvPr id="31" name="Text 22">
            <a:extLst>
              <a:ext uri="{FF2B5EF4-FFF2-40B4-BE49-F238E27FC236}">
                <a16:creationId xmlns:a16="http://schemas.microsoft.com/office/drawing/2014/main" id="{C032EF84-BD2D-9873-6A0E-65662D4E75A9}"/>
              </a:ext>
            </a:extLst>
          </p:cNvPr>
          <p:cNvSpPr/>
          <p:nvPr/>
        </p:nvSpPr>
        <p:spPr>
          <a:xfrm>
            <a:off x="6424254" y="5735389"/>
            <a:ext cx="5051063" cy="242952"/>
          </a:xfrm>
          <a:prstGeom prst="rect">
            <a:avLst/>
          </a:prstGeom>
          <a:noFill/>
          <a:ln/>
        </p:spPr>
        <p:txBody>
          <a:bodyPr wrap="none" lIns="0" tIns="0" rIns="0" bIns="0" rtlCol="0" anchor="t">
            <a:spAutoFit/>
          </a:bodyPr>
          <a:lstStyle/>
          <a:p>
            <a:pPr algn="r" rtl="1">
              <a:lnSpc>
                <a:spcPts val="2083"/>
              </a:lnSpc>
            </a:pPr>
            <a:r>
              <a:rPr lang="ar-SA" sz="1292" dirty="0">
                <a:solidFill>
                  <a:srgbClr val="1E3063"/>
                </a:solidFill>
                <a:latin typeface="Alexandria" pitchFamily="2" charset="-78"/>
                <a:ea typeface="Instrument Sans Medium" pitchFamily="34" charset="-122"/>
                <a:cs typeface="Alexandria" pitchFamily="2" charset="-78"/>
              </a:rPr>
              <a:t>العمل على تطوير العملية التعليمية بشكل دائم لتحقيق جودة أفضل.</a:t>
            </a:r>
            <a:endParaRPr lang="en-US" sz="1292" dirty="0">
              <a:latin typeface="Alexandria" pitchFamily="2" charset="-78"/>
              <a:cs typeface="Alexandria" pitchFamily="2" charset="-78"/>
            </a:endParaRPr>
          </a:p>
        </p:txBody>
      </p:sp>
    </p:spTree>
    <p:extLst>
      <p:ext uri="{BB962C8B-B14F-4D97-AF65-F5344CB8AC3E}">
        <p14:creationId xmlns:p14="http://schemas.microsoft.com/office/powerpoint/2010/main" val="399859092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96873"/>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9A3B6E6B-D227-4B16-B95E-515DAB19CEBE}"/>
              </a:ext>
            </a:extLst>
          </p:cNvPr>
          <p:cNvSpPr/>
          <p:nvPr/>
        </p:nvSpPr>
        <p:spPr>
          <a:xfrm>
            <a:off x="9068296" y="1177032"/>
            <a:ext cx="2462214" cy="573490"/>
          </a:xfrm>
          <a:prstGeom prst="rect">
            <a:avLst/>
          </a:prstGeom>
          <a:noFill/>
          <a:ln/>
        </p:spPr>
        <p:txBody>
          <a:bodyPr wrap="none" lIns="0" tIns="0" rIns="0" bIns="0" rtlCol="0" anchor="t">
            <a:spAutoFit/>
          </a:bodyPr>
          <a:lstStyle/>
          <a:p>
            <a:pPr algn="r" rtl="1">
              <a:lnSpc>
                <a:spcPct val="150000"/>
              </a:lnSpc>
            </a:pPr>
            <a:r>
              <a:rPr lang="en-US" sz="2800" b="1" dirty="0" err="1">
                <a:solidFill>
                  <a:srgbClr val="00B0F0"/>
                </a:solidFill>
                <a:latin typeface="Alexandria" pitchFamily="2" charset="-78"/>
                <a:ea typeface="Instrument Sans Semi Bold" pitchFamily="34" charset="-122"/>
                <a:cs typeface="Alexandria" pitchFamily="2" charset="-78"/>
              </a:rPr>
              <a:t>ضمان</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الجودة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59BCA4B6-58DF-015A-F403-85683BB29C23}"/>
              </a:ext>
            </a:extLst>
          </p:cNvPr>
          <p:cNvSpPr/>
          <p:nvPr/>
        </p:nvSpPr>
        <p:spPr>
          <a:xfrm>
            <a:off x="594231" y="1767686"/>
            <a:ext cx="10869018" cy="1435649"/>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يتطلب تحقيق الجودة وجود نظام متابعة مستمر يهدف إلى التأكد من تطبيق المعايير التعليمية بصورة صحيحة ومنظمة. ويساعد ضمان الجودة على تقويم الأداء، واكتشاف جوانب القوة والضعف، والعمل على تحسين العملية التعليمية بشكل دائم. كما يسهم في رفع كفاءة المؤسسات التعليمية، وتحقيق الأهداف المنشودة، والوصول إلى مستوى تعليمي أفضل وأكثر فاعلية.</a:t>
            </a:r>
            <a:endParaRPr lang="en-US" sz="1600" dirty="0">
              <a:latin typeface="Alexandria" pitchFamily="2" charset="-78"/>
              <a:cs typeface="Alexandria" pitchFamily="2" charset="-78"/>
            </a:endParaRPr>
          </a:p>
        </p:txBody>
      </p:sp>
      <p:grpSp>
        <p:nvGrpSpPr>
          <p:cNvPr id="4" name="Group 3">
            <a:extLst>
              <a:ext uri="{FF2B5EF4-FFF2-40B4-BE49-F238E27FC236}">
                <a16:creationId xmlns:a16="http://schemas.microsoft.com/office/drawing/2014/main" id="{88C7824F-B209-AC4C-0169-845ED9502AC9}"/>
              </a:ext>
            </a:extLst>
          </p:cNvPr>
          <p:cNvGrpSpPr/>
          <p:nvPr/>
        </p:nvGrpSpPr>
        <p:grpSpPr>
          <a:xfrm>
            <a:off x="8027941" y="3481544"/>
            <a:ext cx="3531789" cy="1255613"/>
            <a:chOff x="8017769" y="3004344"/>
            <a:chExt cx="3531789" cy="1255613"/>
          </a:xfrm>
        </p:grpSpPr>
        <p:sp>
          <p:nvSpPr>
            <p:cNvPr id="8" name="Shape 2">
              <a:extLst>
                <a:ext uri="{FF2B5EF4-FFF2-40B4-BE49-F238E27FC236}">
                  <a16:creationId xmlns:a16="http://schemas.microsoft.com/office/drawing/2014/main" id="{2AF8394B-F55B-2FEC-634F-07B4EC859502}"/>
                </a:ext>
              </a:extLst>
            </p:cNvPr>
            <p:cNvSpPr/>
            <p:nvPr/>
          </p:nvSpPr>
          <p:spPr>
            <a:xfrm>
              <a:off x="8017769" y="3004344"/>
              <a:ext cx="3512741" cy="1255613"/>
            </a:xfrm>
            <a:prstGeom prst="roundRect">
              <a:avLst>
                <a:gd name="adj" fmla="val 7282"/>
              </a:avLst>
            </a:prstGeom>
            <a:solidFill>
              <a:srgbClr val="FFFFFF"/>
            </a:solidFill>
            <a:ln w="22860">
              <a:solidFill>
                <a:srgbClr val="B4CCE3"/>
              </a:solidFill>
              <a:prstDash val="solid"/>
            </a:ln>
          </p:spPr>
          <p:txBody>
            <a:bodyPr>
              <a:spAutoFit/>
            </a:bodyPr>
            <a:lstStyle/>
            <a:p>
              <a:endParaRPr lang="en-US"/>
            </a:p>
          </p:txBody>
        </p:sp>
        <p:sp>
          <p:nvSpPr>
            <p:cNvPr id="9" name="Shape 3">
              <a:extLst>
                <a:ext uri="{FF2B5EF4-FFF2-40B4-BE49-F238E27FC236}">
                  <a16:creationId xmlns:a16="http://schemas.microsoft.com/office/drawing/2014/main" id="{A6493ADA-19C9-F02D-7855-D4438242211E}"/>
                </a:ext>
              </a:extLst>
            </p:cNvPr>
            <p:cNvSpPr/>
            <p:nvPr/>
          </p:nvSpPr>
          <p:spPr>
            <a:xfrm>
              <a:off x="11473358" y="3004344"/>
              <a:ext cx="76200" cy="1255613"/>
            </a:xfrm>
            <a:prstGeom prst="roundRect">
              <a:avLst>
                <a:gd name="adj" fmla="val 195349"/>
              </a:avLst>
            </a:prstGeom>
            <a:solidFill>
              <a:srgbClr val="84C1FA"/>
            </a:solidFill>
            <a:ln/>
          </p:spPr>
          <p:txBody>
            <a:bodyPr>
              <a:spAutoFit/>
            </a:bodyPr>
            <a:lstStyle/>
            <a:p>
              <a:endParaRPr lang="en-US"/>
            </a:p>
          </p:txBody>
        </p:sp>
        <p:sp>
          <p:nvSpPr>
            <p:cNvPr id="10" name="Text 4">
              <a:extLst>
                <a:ext uri="{FF2B5EF4-FFF2-40B4-BE49-F238E27FC236}">
                  <a16:creationId xmlns:a16="http://schemas.microsoft.com/office/drawing/2014/main" id="{B90CE302-45C2-EE0E-8746-9E7D2E710FB4}"/>
                </a:ext>
              </a:extLst>
            </p:cNvPr>
            <p:cNvSpPr/>
            <p:nvPr/>
          </p:nvSpPr>
          <p:spPr>
            <a:xfrm>
              <a:off x="8749853" y="3188693"/>
              <a:ext cx="2539158"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المتابعة المستمرة للأداء</a:t>
              </a:r>
              <a:endParaRPr lang="en-US" sz="1625"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A6BA83D6-A1FF-3FC1-E1FE-56B2413C3244}"/>
                </a:ext>
              </a:extLst>
            </p:cNvPr>
            <p:cNvSpPr/>
            <p:nvPr/>
          </p:nvSpPr>
          <p:spPr>
            <a:xfrm>
              <a:off x="8271465" y="3546375"/>
              <a:ext cx="3017546" cy="562975"/>
            </a:xfrm>
            <a:prstGeom prst="rect">
              <a:avLst/>
            </a:prstGeom>
            <a:noFill/>
            <a:ln/>
          </p:spPr>
          <p:txBody>
            <a:bodyPr wrap="square" lIns="0" tIns="0" rIns="0" bIns="0" rtlCol="0" anchor="t">
              <a:spAutoFit/>
            </a:bodyPr>
            <a:lstStyle/>
            <a:p>
              <a:pPr algn="ctr" rtl="1">
                <a:lnSpc>
                  <a:spcPct val="150000"/>
                </a:lnSpc>
              </a:pPr>
              <a:r>
                <a:rPr lang="en-US" sz="1292" dirty="0">
                  <a:solidFill>
                    <a:srgbClr val="1E3063"/>
                  </a:solidFill>
                  <a:latin typeface="Alexandria" pitchFamily="2" charset="-78"/>
                  <a:ea typeface="Instrument Sans Medium" pitchFamily="34" charset="-122"/>
                  <a:cs typeface="Alexandria" pitchFamily="2" charset="-78"/>
                </a:rPr>
                <a:t>رصد الأداء بشكل منتظم لضمان الالتزام بالمعايير</a:t>
              </a:r>
              <a:endParaRPr lang="en-US" sz="1292" dirty="0">
                <a:latin typeface="Alexandria" pitchFamily="2" charset="-78"/>
                <a:cs typeface="Alexandria" pitchFamily="2" charset="-78"/>
              </a:endParaRPr>
            </a:p>
          </p:txBody>
        </p:sp>
      </p:grpSp>
      <p:grpSp>
        <p:nvGrpSpPr>
          <p:cNvPr id="31" name="Group 30">
            <a:extLst>
              <a:ext uri="{FF2B5EF4-FFF2-40B4-BE49-F238E27FC236}">
                <a16:creationId xmlns:a16="http://schemas.microsoft.com/office/drawing/2014/main" id="{7614A581-71C7-2A05-E2F3-09D613ED5F3F}"/>
              </a:ext>
            </a:extLst>
          </p:cNvPr>
          <p:cNvGrpSpPr/>
          <p:nvPr/>
        </p:nvGrpSpPr>
        <p:grpSpPr>
          <a:xfrm>
            <a:off x="4319082" y="3467605"/>
            <a:ext cx="3531889" cy="1255613"/>
            <a:chOff x="4339630" y="3004344"/>
            <a:chExt cx="3531889" cy="1255613"/>
          </a:xfrm>
        </p:grpSpPr>
        <p:sp>
          <p:nvSpPr>
            <p:cNvPr id="12" name="Shape 6">
              <a:extLst>
                <a:ext uri="{FF2B5EF4-FFF2-40B4-BE49-F238E27FC236}">
                  <a16:creationId xmlns:a16="http://schemas.microsoft.com/office/drawing/2014/main" id="{7E3AB538-175C-4D9C-5C2B-AB956C8D8ED6}"/>
                </a:ext>
              </a:extLst>
            </p:cNvPr>
            <p:cNvSpPr/>
            <p:nvPr/>
          </p:nvSpPr>
          <p:spPr>
            <a:xfrm>
              <a:off x="4339630" y="3004344"/>
              <a:ext cx="3512840" cy="1255613"/>
            </a:xfrm>
            <a:prstGeom prst="roundRect">
              <a:avLst>
                <a:gd name="adj" fmla="val 7282"/>
              </a:avLst>
            </a:prstGeom>
            <a:solidFill>
              <a:srgbClr val="FFFFFF"/>
            </a:solidFill>
            <a:ln w="22860">
              <a:solidFill>
                <a:srgbClr val="B4CCE3"/>
              </a:solidFill>
              <a:prstDash val="solid"/>
            </a:ln>
          </p:spPr>
          <p:txBody>
            <a:bodyPr>
              <a:spAutoFit/>
            </a:bodyPr>
            <a:lstStyle/>
            <a:p>
              <a:endParaRPr lang="en-US"/>
            </a:p>
          </p:txBody>
        </p:sp>
        <p:sp>
          <p:nvSpPr>
            <p:cNvPr id="13" name="Shape 7">
              <a:extLst>
                <a:ext uri="{FF2B5EF4-FFF2-40B4-BE49-F238E27FC236}">
                  <a16:creationId xmlns:a16="http://schemas.microsoft.com/office/drawing/2014/main" id="{9B140178-AAC3-9E12-D1AE-ABA0C6688C8C}"/>
                </a:ext>
              </a:extLst>
            </p:cNvPr>
            <p:cNvSpPr/>
            <p:nvPr/>
          </p:nvSpPr>
          <p:spPr>
            <a:xfrm>
              <a:off x="7795319" y="3004344"/>
              <a:ext cx="76200" cy="1255613"/>
            </a:xfrm>
            <a:prstGeom prst="roundRect">
              <a:avLst>
                <a:gd name="adj" fmla="val 195349"/>
              </a:avLst>
            </a:prstGeom>
            <a:solidFill>
              <a:srgbClr val="84C1FA"/>
            </a:solidFill>
            <a:ln/>
          </p:spPr>
          <p:txBody>
            <a:bodyPr>
              <a:spAutoFit/>
            </a:bodyPr>
            <a:lstStyle/>
            <a:p>
              <a:endParaRPr lang="en-US"/>
            </a:p>
          </p:txBody>
        </p:sp>
        <p:sp>
          <p:nvSpPr>
            <p:cNvPr id="14" name="Text 8">
              <a:extLst>
                <a:ext uri="{FF2B5EF4-FFF2-40B4-BE49-F238E27FC236}">
                  <a16:creationId xmlns:a16="http://schemas.microsoft.com/office/drawing/2014/main" id="{16C74DCB-F769-D78C-0819-C5746309E4FC}"/>
                </a:ext>
              </a:extLst>
            </p:cNvPr>
            <p:cNvSpPr/>
            <p:nvPr/>
          </p:nvSpPr>
          <p:spPr>
            <a:xfrm>
              <a:off x="5068607" y="3188693"/>
              <a:ext cx="2542364"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تطبيق المعايير التعليمية</a:t>
              </a:r>
              <a:endParaRPr lang="en-US" sz="1625"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8CBA3258-466C-63C4-1D35-762E9A44D5BB}"/>
                </a:ext>
              </a:extLst>
            </p:cNvPr>
            <p:cNvSpPr/>
            <p:nvPr/>
          </p:nvSpPr>
          <p:spPr>
            <a:xfrm>
              <a:off x="4406814" y="3546375"/>
              <a:ext cx="3204158" cy="562975"/>
            </a:xfrm>
            <a:prstGeom prst="rect">
              <a:avLst/>
            </a:prstGeom>
            <a:noFill/>
            <a:ln/>
          </p:spPr>
          <p:txBody>
            <a:bodyPr wrap="square" lIns="0" tIns="0" rIns="0" bIns="0" rtlCol="0" anchor="t">
              <a:spAutoFit/>
            </a:bodyPr>
            <a:lstStyle/>
            <a:p>
              <a:pPr algn="ctr" rtl="1">
                <a:lnSpc>
                  <a:spcPct val="150000"/>
                </a:lnSpc>
              </a:pPr>
              <a:r>
                <a:rPr lang="en-US" sz="1292" dirty="0">
                  <a:solidFill>
                    <a:srgbClr val="1E3063"/>
                  </a:solidFill>
                  <a:latin typeface="Alexandria" pitchFamily="2" charset="-78"/>
                  <a:ea typeface="Instrument Sans Medium" pitchFamily="34" charset="-122"/>
                  <a:cs typeface="Alexandria" pitchFamily="2" charset="-78"/>
                </a:rPr>
                <a:t>ضمان تطبيق المعايير بصورة صحيحة ومنظمة</a:t>
              </a:r>
              <a:endParaRPr lang="en-US" sz="1292" dirty="0">
                <a:latin typeface="Alexandria" pitchFamily="2" charset="-78"/>
                <a:cs typeface="Alexandria" pitchFamily="2" charset="-78"/>
              </a:endParaRPr>
            </a:p>
          </p:txBody>
        </p:sp>
      </p:grpSp>
      <p:grpSp>
        <p:nvGrpSpPr>
          <p:cNvPr id="32" name="Group 31">
            <a:extLst>
              <a:ext uri="{FF2B5EF4-FFF2-40B4-BE49-F238E27FC236}">
                <a16:creationId xmlns:a16="http://schemas.microsoft.com/office/drawing/2014/main" id="{A74F105D-14F4-2325-9703-A7EA46330DFD}"/>
              </a:ext>
            </a:extLst>
          </p:cNvPr>
          <p:cNvGrpSpPr/>
          <p:nvPr/>
        </p:nvGrpSpPr>
        <p:grpSpPr>
          <a:xfrm>
            <a:off x="651318" y="3470445"/>
            <a:ext cx="3531791" cy="1255613"/>
            <a:chOff x="661591" y="3004344"/>
            <a:chExt cx="3531791" cy="1255613"/>
          </a:xfrm>
        </p:grpSpPr>
        <p:sp>
          <p:nvSpPr>
            <p:cNvPr id="16" name="Shape 10">
              <a:extLst>
                <a:ext uri="{FF2B5EF4-FFF2-40B4-BE49-F238E27FC236}">
                  <a16:creationId xmlns:a16="http://schemas.microsoft.com/office/drawing/2014/main" id="{503EBB2B-3419-C79D-F552-DD5B5D1B207C}"/>
                </a:ext>
              </a:extLst>
            </p:cNvPr>
            <p:cNvSpPr/>
            <p:nvPr/>
          </p:nvSpPr>
          <p:spPr>
            <a:xfrm>
              <a:off x="661591" y="3004344"/>
              <a:ext cx="3512741" cy="1255613"/>
            </a:xfrm>
            <a:prstGeom prst="roundRect">
              <a:avLst>
                <a:gd name="adj" fmla="val 7282"/>
              </a:avLst>
            </a:prstGeom>
            <a:solidFill>
              <a:srgbClr val="FFFFFF"/>
            </a:solidFill>
            <a:ln w="22860">
              <a:solidFill>
                <a:srgbClr val="B4CCE3"/>
              </a:solidFill>
              <a:prstDash val="solid"/>
            </a:ln>
          </p:spPr>
          <p:txBody>
            <a:bodyPr>
              <a:spAutoFit/>
            </a:bodyPr>
            <a:lstStyle/>
            <a:p>
              <a:endParaRPr lang="en-US"/>
            </a:p>
          </p:txBody>
        </p:sp>
        <p:sp>
          <p:nvSpPr>
            <p:cNvPr id="17" name="Shape 11">
              <a:extLst>
                <a:ext uri="{FF2B5EF4-FFF2-40B4-BE49-F238E27FC236}">
                  <a16:creationId xmlns:a16="http://schemas.microsoft.com/office/drawing/2014/main" id="{F689A0FB-A85F-41C7-C5BD-DB1D12DAD0F2}"/>
                </a:ext>
              </a:extLst>
            </p:cNvPr>
            <p:cNvSpPr/>
            <p:nvPr/>
          </p:nvSpPr>
          <p:spPr>
            <a:xfrm>
              <a:off x="4117182" y="3004344"/>
              <a:ext cx="76200" cy="1255613"/>
            </a:xfrm>
            <a:prstGeom prst="roundRect">
              <a:avLst>
                <a:gd name="adj" fmla="val 195349"/>
              </a:avLst>
            </a:prstGeom>
            <a:solidFill>
              <a:srgbClr val="84C1FA"/>
            </a:solidFill>
            <a:ln/>
          </p:spPr>
          <p:txBody>
            <a:bodyPr>
              <a:spAutoFit/>
            </a:bodyPr>
            <a:lstStyle/>
            <a:p>
              <a:endParaRPr lang="en-US"/>
            </a:p>
          </p:txBody>
        </p:sp>
        <p:sp>
          <p:nvSpPr>
            <p:cNvPr id="19" name="Text 12">
              <a:extLst>
                <a:ext uri="{FF2B5EF4-FFF2-40B4-BE49-F238E27FC236}">
                  <a16:creationId xmlns:a16="http://schemas.microsoft.com/office/drawing/2014/main" id="{4BFC755A-350A-354E-5143-BAD9A755F87A}"/>
                </a:ext>
              </a:extLst>
            </p:cNvPr>
            <p:cNvSpPr/>
            <p:nvPr/>
          </p:nvSpPr>
          <p:spPr>
            <a:xfrm>
              <a:off x="1337571" y="3188693"/>
              <a:ext cx="2595262"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تحسين العملية التعليمية</a:t>
              </a:r>
              <a:endParaRPr lang="en-US" sz="1625" b="1"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B4C02E94-4EE7-5F36-36E7-A3F37E09D75D}"/>
                </a:ext>
              </a:extLst>
            </p:cNvPr>
            <p:cNvSpPr/>
            <p:nvPr/>
          </p:nvSpPr>
          <p:spPr>
            <a:xfrm>
              <a:off x="845940" y="3546376"/>
              <a:ext cx="3086894" cy="562975"/>
            </a:xfrm>
            <a:prstGeom prst="rect">
              <a:avLst/>
            </a:prstGeom>
            <a:noFill/>
            <a:ln/>
          </p:spPr>
          <p:txBody>
            <a:bodyPr wrap="square" lIns="0" tIns="0" rIns="0" bIns="0" rtlCol="0" anchor="t">
              <a:spAutoFit/>
            </a:bodyPr>
            <a:lstStyle/>
            <a:p>
              <a:pPr algn="r" rtl="1">
                <a:lnSpc>
                  <a:spcPct val="150000"/>
                </a:lnSpc>
              </a:pPr>
              <a:r>
                <a:rPr lang="en-US" sz="1292" dirty="0">
                  <a:solidFill>
                    <a:srgbClr val="1E3063"/>
                  </a:solidFill>
                  <a:latin typeface="Alexandria" pitchFamily="2" charset="-78"/>
                  <a:ea typeface="Instrument Sans Medium" pitchFamily="34" charset="-122"/>
                  <a:cs typeface="Alexandria" pitchFamily="2" charset="-78"/>
                </a:rPr>
                <a:t>العمل الدائم على تطوير وتحسين العملية التعليمية</a:t>
              </a:r>
              <a:endParaRPr lang="en-US" sz="1292" dirty="0">
                <a:latin typeface="Alexandria" pitchFamily="2" charset="-78"/>
                <a:cs typeface="Alexandria" pitchFamily="2" charset="-78"/>
              </a:endParaRPr>
            </a:p>
          </p:txBody>
        </p:sp>
      </p:grpSp>
      <p:grpSp>
        <p:nvGrpSpPr>
          <p:cNvPr id="2" name="Group 1">
            <a:extLst>
              <a:ext uri="{FF2B5EF4-FFF2-40B4-BE49-F238E27FC236}">
                <a16:creationId xmlns:a16="http://schemas.microsoft.com/office/drawing/2014/main" id="{9BBA6F1A-DBFB-AF65-50F2-235E3F26DE6D}"/>
              </a:ext>
            </a:extLst>
          </p:cNvPr>
          <p:cNvGrpSpPr/>
          <p:nvPr/>
        </p:nvGrpSpPr>
        <p:grpSpPr>
          <a:xfrm>
            <a:off x="7464152" y="5063813"/>
            <a:ext cx="3531789" cy="1255613"/>
            <a:chOff x="8017769" y="4425256"/>
            <a:chExt cx="3531789" cy="1255613"/>
          </a:xfrm>
        </p:grpSpPr>
        <p:sp>
          <p:nvSpPr>
            <p:cNvPr id="21" name="Shape 14">
              <a:extLst>
                <a:ext uri="{FF2B5EF4-FFF2-40B4-BE49-F238E27FC236}">
                  <a16:creationId xmlns:a16="http://schemas.microsoft.com/office/drawing/2014/main" id="{5A4C286F-5AFE-CFEF-3E2B-A06DB433824E}"/>
                </a:ext>
              </a:extLst>
            </p:cNvPr>
            <p:cNvSpPr/>
            <p:nvPr/>
          </p:nvSpPr>
          <p:spPr>
            <a:xfrm>
              <a:off x="8017769" y="4425256"/>
              <a:ext cx="3512741" cy="1255613"/>
            </a:xfrm>
            <a:prstGeom prst="roundRect">
              <a:avLst>
                <a:gd name="adj" fmla="val 7282"/>
              </a:avLst>
            </a:prstGeom>
            <a:solidFill>
              <a:srgbClr val="FFFFFF"/>
            </a:solidFill>
            <a:ln w="22860">
              <a:solidFill>
                <a:srgbClr val="B4CCE3"/>
              </a:solidFill>
              <a:prstDash val="solid"/>
            </a:ln>
          </p:spPr>
          <p:txBody>
            <a:bodyPr>
              <a:spAutoFit/>
            </a:bodyPr>
            <a:lstStyle/>
            <a:p>
              <a:endParaRPr lang="en-US"/>
            </a:p>
          </p:txBody>
        </p:sp>
        <p:sp>
          <p:nvSpPr>
            <p:cNvPr id="22" name="Shape 15">
              <a:extLst>
                <a:ext uri="{FF2B5EF4-FFF2-40B4-BE49-F238E27FC236}">
                  <a16:creationId xmlns:a16="http://schemas.microsoft.com/office/drawing/2014/main" id="{3B2A3BCA-782C-9740-5073-9E4B65B06DF9}"/>
                </a:ext>
              </a:extLst>
            </p:cNvPr>
            <p:cNvSpPr/>
            <p:nvPr/>
          </p:nvSpPr>
          <p:spPr>
            <a:xfrm>
              <a:off x="11473358" y="4425256"/>
              <a:ext cx="76200" cy="1255613"/>
            </a:xfrm>
            <a:prstGeom prst="roundRect">
              <a:avLst>
                <a:gd name="adj" fmla="val 195349"/>
              </a:avLst>
            </a:prstGeom>
            <a:solidFill>
              <a:srgbClr val="84C1FA"/>
            </a:solidFill>
            <a:ln/>
          </p:spPr>
          <p:txBody>
            <a:bodyPr>
              <a:spAutoFit/>
            </a:bodyPr>
            <a:lstStyle/>
            <a:p>
              <a:endParaRPr lang="en-US"/>
            </a:p>
          </p:txBody>
        </p:sp>
        <p:sp>
          <p:nvSpPr>
            <p:cNvPr id="24" name="Text 16">
              <a:extLst>
                <a:ext uri="{FF2B5EF4-FFF2-40B4-BE49-F238E27FC236}">
                  <a16:creationId xmlns:a16="http://schemas.microsoft.com/office/drawing/2014/main" id="{483809C1-2E35-25E7-F063-635E8A72D6AB}"/>
                </a:ext>
              </a:extLst>
            </p:cNvPr>
            <p:cNvSpPr/>
            <p:nvPr/>
          </p:nvSpPr>
          <p:spPr>
            <a:xfrm>
              <a:off x="8094225" y="4609604"/>
              <a:ext cx="3194785"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الكشف عن نقاط القوة والضعف</a:t>
              </a:r>
              <a:endParaRPr lang="en-US" sz="1625" b="1" dirty="0">
                <a:solidFill>
                  <a:schemeClr val="accent2">
                    <a:lumMod val="75000"/>
                  </a:schemeClr>
                </a:solidFill>
                <a:latin typeface="Alexandria" pitchFamily="2" charset="-78"/>
                <a:cs typeface="Alexandria" pitchFamily="2" charset="-78"/>
              </a:endParaRPr>
            </a:p>
          </p:txBody>
        </p:sp>
        <p:sp>
          <p:nvSpPr>
            <p:cNvPr id="26" name="Text 17">
              <a:extLst>
                <a:ext uri="{FF2B5EF4-FFF2-40B4-BE49-F238E27FC236}">
                  <a16:creationId xmlns:a16="http://schemas.microsoft.com/office/drawing/2014/main" id="{83534F83-7767-FDEC-CCFE-DC3F312F1DC6}"/>
                </a:ext>
              </a:extLst>
            </p:cNvPr>
            <p:cNvSpPr/>
            <p:nvPr/>
          </p:nvSpPr>
          <p:spPr>
            <a:xfrm>
              <a:off x="8202117" y="4967288"/>
              <a:ext cx="3086894" cy="562975"/>
            </a:xfrm>
            <a:prstGeom prst="rect">
              <a:avLst/>
            </a:prstGeom>
            <a:noFill/>
            <a:ln/>
          </p:spPr>
          <p:txBody>
            <a:bodyPr wrap="square" lIns="0" tIns="0" rIns="0" bIns="0" rtlCol="0" anchor="t">
              <a:spAutoFit/>
            </a:bodyPr>
            <a:lstStyle/>
            <a:p>
              <a:pPr algn="r" rtl="1">
                <a:lnSpc>
                  <a:spcPct val="150000"/>
                </a:lnSpc>
              </a:pPr>
              <a:r>
                <a:rPr lang="en-US" sz="1292" dirty="0">
                  <a:solidFill>
                    <a:srgbClr val="1E3063"/>
                  </a:solidFill>
                  <a:latin typeface="Alexandria" pitchFamily="2" charset="-78"/>
                  <a:ea typeface="Instrument Sans Medium" pitchFamily="34" charset="-122"/>
                  <a:cs typeface="Alexandria" pitchFamily="2" charset="-78"/>
                </a:rPr>
                <a:t>تحديد مواطن التميز والقصور لاتخاذ الإجراءات المناسبة</a:t>
              </a:r>
              <a:endParaRPr lang="en-US" sz="1292" dirty="0">
                <a:latin typeface="Alexandria" pitchFamily="2" charset="-78"/>
                <a:cs typeface="Alexandria" pitchFamily="2" charset="-78"/>
              </a:endParaRPr>
            </a:p>
          </p:txBody>
        </p:sp>
      </p:grpSp>
      <p:grpSp>
        <p:nvGrpSpPr>
          <p:cNvPr id="3" name="Group 2">
            <a:extLst>
              <a:ext uri="{FF2B5EF4-FFF2-40B4-BE49-F238E27FC236}">
                <a16:creationId xmlns:a16="http://schemas.microsoft.com/office/drawing/2014/main" id="{CCB01B7E-53B9-3598-2AFE-F6B7088A424D}"/>
              </a:ext>
            </a:extLst>
          </p:cNvPr>
          <p:cNvGrpSpPr/>
          <p:nvPr/>
        </p:nvGrpSpPr>
        <p:grpSpPr>
          <a:xfrm>
            <a:off x="1487488" y="5053161"/>
            <a:ext cx="3531889" cy="1255613"/>
            <a:chOff x="4339630" y="4425256"/>
            <a:chExt cx="3531889" cy="1255613"/>
          </a:xfrm>
        </p:grpSpPr>
        <p:sp>
          <p:nvSpPr>
            <p:cNvPr id="27" name="Shape 18">
              <a:extLst>
                <a:ext uri="{FF2B5EF4-FFF2-40B4-BE49-F238E27FC236}">
                  <a16:creationId xmlns:a16="http://schemas.microsoft.com/office/drawing/2014/main" id="{11442027-9674-B00C-C69E-96C53A335012}"/>
                </a:ext>
              </a:extLst>
            </p:cNvPr>
            <p:cNvSpPr/>
            <p:nvPr/>
          </p:nvSpPr>
          <p:spPr>
            <a:xfrm>
              <a:off x="4339630" y="4425256"/>
              <a:ext cx="3512840" cy="1255613"/>
            </a:xfrm>
            <a:prstGeom prst="roundRect">
              <a:avLst>
                <a:gd name="adj" fmla="val 7282"/>
              </a:avLst>
            </a:prstGeom>
            <a:solidFill>
              <a:srgbClr val="FFFFFF"/>
            </a:solidFill>
            <a:ln w="22860">
              <a:solidFill>
                <a:srgbClr val="B4CCE3"/>
              </a:solidFill>
              <a:prstDash val="solid"/>
            </a:ln>
          </p:spPr>
          <p:txBody>
            <a:bodyPr>
              <a:spAutoFit/>
            </a:bodyPr>
            <a:lstStyle/>
            <a:p>
              <a:endParaRPr lang="en-US"/>
            </a:p>
          </p:txBody>
        </p:sp>
        <p:sp>
          <p:nvSpPr>
            <p:cNvPr id="28" name="Shape 19">
              <a:extLst>
                <a:ext uri="{FF2B5EF4-FFF2-40B4-BE49-F238E27FC236}">
                  <a16:creationId xmlns:a16="http://schemas.microsoft.com/office/drawing/2014/main" id="{B05871FA-FBC6-A047-1F35-1D1AD928A72B}"/>
                </a:ext>
              </a:extLst>
            </p:cNvPr>
            <p:cNvSpPr/>
            <p:nvPr/>
          </p:nvSpPr>
          <p:spPr>
            <a:xfrm>
              <a:off x="7795319" y="4425256"/>
              <a:ext cx="76200" cy="1255613"/>
            </a:xfrm>
            <a:prstGeom prst="roundRect">
              <a:avLst>
                <a:gd name="adj" fmla="val 195349"/>
              </a:avLst>
            </a:prstGeom>
            <a:solidFill>
              <a:srgbClr val="84C1FA"/>
            </a:solidFill>
            <a:ln/>
          </p:spPr>
          <p:txBody>
            <a:bodyPr>
              <a:spAutoFit/>
            </a:bodyPr>
            <a:lstStyle/>
            <a:p>
              <a:endParaRPr lang="en-US"/>
            </a:p>
          </p:txBody>
        </p:sp>
        <p:sp>
          <p:nvSpPr>
            <p:cNvPr id="29" name="Text 20">
              <a:extLst>
                <a:ext uri="{FF2B5EF4-FFF2-40B4-BE49-F238E27FC236}">
                  <a16:creationId xmlns:a16="http://schemas.microsoft.com/office/drawing/2014/main" id="{3864F115-4DF9-AFE0-FDF2-82256A4A5115}"/>
                </a:ext>
              </a:extLst>
            </p:cNvPr>
            <p:cNvSpPr/>
            <p:nvPr/>
          </p:nvSpPr>
          <p:spPr>
            <a:xfrm>
              <a:off x="5012503" y="4609604"/>
              <a:ext cx="2598468"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رفع كفاءة الأداء التعليمي</a:t>
              </a:r>
              <a:endParaRPr lang="en-US" sz="1625" b="1" dirty="0">
                <a:solidFill>
                  <a:schemeClr val="accent2">
                    <a:lumMod val="75000"/>
                  </a:schemeClr>
                </a:solidFill>
                <a:latin typeface="Alexandria" pitchFamily="2" charset="-78"/>
                <a:cs typeface="Alexandria" pitchFamily="2" charset="-78"/>
              </a:endParaRPr>
            </a:p>
          </p:txBody>
        </p:sp>
        <p:sp>
          <p:nvSpPr>
            <p:cNvPr id="30" name="Text 21">
              <a:extLst>
                <a:ext uri="{FF2B5EF4-FFF2-40B4-BE49-F238E27FC236}">
                  <a16:creationId xmlns:a16="http://schemas.microsoft.com/office/drawing/2014/main" id="{60BE1372-F3A1-A59F-EBAE-C5B24AFC039D}"/>
                </a:ext>
              </a:extLst>
            </p:cNvPr>
            <p:cNvSpPr/>
            <p:nvPr/>
          </p:nvSpPr>
          <p:spPr>
            <a:xfrm>
              <a:off x="4523979" y="4967288"/>
              <a:ext cx="3086993" cy="562975"/>
            </a:xfrm>
            <a:prstGeom prst="rect">
              <a:avLst/>
            </a:prstGeom>
            <a:noFill/>
            <a:ln/>
          </p:spPr>
          <p:txBody>
            <a:bodyPr wrap="square" lIns="0" tIns="0" rIns="0" bIns="0" rtlCol="0" anchor="t">
              <a:spAutoFit/>
            </a:bodyPr>
            <a:lstStyle/>
            <a:p>
              <a:pPr algn="r" rtl="1">
                <a:lnSpc>
                  <a:spcPct val="150000"/>
                </a:lnSpc>
              </a:pPr>
              <a:r>
                <a:rPr lang="en-US" sz="1292" dirty="0">
                  <a:solidFill>
                    <a:srgbClr val="1E3063"/>
                  </a:solidFill>
                  <a:latin typeface="Alexandria" pitchFamily="2" charset="-78"/>
                  <a:ea typeface="Instrument Sans Medium" pitchFamily="34" charset="-122"/>
                  <a:cs typeface="Alexandria" pitchFamily="2" charset="-78"/>
                </a:rPr>
                <a:t>الارتقاء بمستوى الأداء في جميع عناصر العملية التعليمية</a:t>
              </a:r>
              <a:endParaRPr lang="en-US" sz="1292" dirty="0">
                <a:latin typeface="Alexandria" pitchFamily="2" charset="-78"/>
                <a:cs typeface="Alexandria" pitchFamily="2" charset="-78"/>
              </a:endParaRPr>
            </a:p>
          </p:txBody>
        </p:sp>
      </p:grpSp>
    </p:spTree>
    <p:extLst>
      <p:ext uri="{BB962C8B-B14F-4D97-AF65-F5344CB8AC3E}">
        <p14:creationId xmlns:p14="http://schemas.microsoft.com/office/powerpoint/2010/main" val="193303625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39616" y="446958"/>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507B47EF-2F19-4131-724B-25876FE9869A}"/>
              </a:ext>
            </a:extLst>
          </p:cNvPr>
          <p:cNvSpPr/>
          <p:nvPr/>
        </p:nvSpPr>
        <p:spPr>
          <a:xfrm>
            <a:off x="3727513" y="568365"/>
            <a:ext cx="3415407" cy="426839"/>
          </a:xfrm>
          <a:prstGeom prst="rect">
            <a:avLst/>
          </a:prstGeom>
          <a:noFill/>
          <a:ln/>
        </p:spPr>
        <p:txBody>
          <a:bodyPr wrap="none" lIns="0" tIns="0" rIns="0" bIns="0" rtlCol="0" anchor="t"/>
          <a:lstStyle/>
          <a:p>
            <a:pPr algn="r" rtl="1">
              <a:lnSpc>
                <a:spcPts val="3333"/>
              </a:lnSpc>
            </a:pPr>
            <a:r>
              <a:rPr lang="en-US" sz="2800" b="1" dirty="0">
                <a:solidFill>
                  <a:srgbClr val="00B0F0"/>
                </a:solidFill>
                <a:latin typeface="Alexandria" pitchFamily="2" charset="-78"/>
                <a:ea typeface="Instrument Sans Semi Bold" pitchFamily="34" charset="-122"/>
                <a:cs typeface="Alexandria" pitchFamily="2" charset="-78"/>
              </a:rPr>
              <a:t>التحسين المستمر</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C1E74B6D-7ACD-E90E-BA58-B6BD0EF92534}"/>
              </a:ext>
            </a:extLst>
          </p:cNvPr>
          <p:cNvSpPr/>
          <p:nvPr/>
        </p:nvSpPr>
        <p:spPr>
          <a:xfrm>
            <a:off x="1585112" y="1474699"/>
            <a:ext cx="8675452" cy="194925"/>
          </a:xfrm>
          <a:prstGeom prst="rect">
            <a:avLst/>
          </a:prstGeom>
          <a:noFill/>
          <a:ln/>
        </p:spPr>
        <p:txBody>
          <a:bodyPr wrap="none" lIns="0" tIns="0" rIns="0" bIns="0" rtlCol="0" anchor="t">
            <a:spAutoFit/>
          </a:bodyPr>
          <a:lstStyle/>
          <a:p>
            <a:pPr algn="ctr" rtl="1">
              <a:lnSpc>
                <a:spcPts val="1542"/>
              </a:lnSpc>
            </a:pPr>
            <a:r>
              <a:rPr lang="en-US" sz="1600" dirty="0">
                <a:solidFill>
                  <a:srgbClr val="1E3063"/>
                </a:solidFill>
                <a:latin typeface="Alexandria" pitchFamily="2" charset="-78"/>
                <a:ea typeface="Instrument Sans Medium" pitchFamily="34" charset="-122"/>
                <a:cs typeface="Alexandria" pitchFamily="2" charset="-78"/>
              </a:rPr>
              <a:t>هو عملية تطوير دائمة تهدف إلى رفع كفاءة العملية التعليمية وتحسين نتائجها بصورة متواصلة.</a:t>
            </a:r>
            <a:endParaRPr lang="en-US" sz="1600"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F03FE659-07D8-287A-733A-07B3939C756E}"/>
              </a:ext>
            </a:extLst>
          </p:cNvPr>
          <p:cNvSpPr/>
          <p:nvPr/>
        </p:nvSpPr>
        <p:spPr>
          <a:xfrm>
            <a:off x="9973973" y="2010242"/>
            <a:ext cx="1707654" cy="213419"/>
          </a:xfrm>
          <a:prstGeom prst="rect">
            <a:avLst/>
          </a:prstGeom>
          <a:noFill/>
          <a:ln/>
        </p:spPr>
        <p:txBody>
          <a:bodyPr wrap="none" lIns="0" tIns="0" rIns="0" bIns="0" rtlCol="0" anchor="t"/>
          <a:lstStyle/>
          <a:p>
            <a:pPr algn="r" rtl="1">
              <a:lnSpc>
                <a:spcPts val="1667"/>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فكرته الأساسية:</a:t>
            </a:r>
            <a:endParaRPr lang="en-US" sz="1600" b="1" dirty="0">
              <a:solidFill>
                <a:schemeClr val="accent2">
                  <a:lumMod val="75000"/>
                </a:schemeClr>
              </a:solidFill>
              <a:latin typeface="Alexandria" pitchFamily="2" charset="-78"/>
              <a:cs typeface="Alexandria" pitchFamily="2" charset="-78"/>
            </a:endParaRPr>
          </a:p>
        </p:txBody>
      </p:sp>
      <p:pic>
        <p:nvPicPr>
          <p:cNvPr id="10" name="Image 0" descr="preencoded.png">
            <a:extLst>
              <a:ext uri="{FF2B5EF4-FFF2-40B4-BE49-F238E27FC236}">
                <a16:creationId xmlns:a16="http://schemas.microsoft.com/office/drawing/2014/main" id="{798E3B29-A37C-9F23-56F4-35B29844E95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74219" y="1990553"/>
            <a:ext cx="7940996" cy="3113087"/>
          </a:xfrm>
          <a:prstGeom prst="rect">
            <a:avLst/>
          </a:prstGeom>
        </p:spPr>
      </p:pic>
      <p:sp>
        <p:nvSpPr>
          <p:cNvPr id="11" name="Text 4">
            <a:extLst>
              <a:ext uri="{FF2B5EF4-FFF2-40B4-BE49-F238E27FC236}">
                <a16:creationId xmlns:a16="http://schemas.microsoft.com/office/drawing/2014/main" id="{E8FA40F7-A613-D43C-3FFA-6C15AEC77E2C}"/>
              </a:ext>
            </a:extLst>
          </p:cNvPr>
          <p:cNvSpPr/>
          <p:nvPr/>
        </p:nvSpPr>
        <p:spPr>
          <a:xfrm>
            <a:off x="8197916" y="2204788"/>
            <a:ext cx="1942326" cy="312159"/>
          </a:xfrm>
          <a:prstGeom prst="rect">
            <a:avLst/>
          </a:prstGeom>
          <a:noFill/>
          <a:ln/>
        </p:spPr>
        <p:txBody>
          <a:bodyPr wrap="none" lIns="0" tIns="0" rIns="0" bIns="0" rtlCol="0" anchor="t"/>
          <a:lstStyle/>
          <a:p>
            <a:pPr algn="ctr" rtl="1">
              <a:lnSpc>
                <a:spcPts val="2417"/>
              </a:lnSpc>
            </a:pPr>
            <a:r>
              <a:rPr lang="en-US" sz="1958" dirty="0">
                <a:solidFill>
                  <a:srgbClr val="091C53"/>
                </a:solidFill>
                <a:latin typeface="Alexandria" pitchFamily="2" charset="-78"/>
                <a:ea typeface="Instrument Sans Semi Bold" pitchFamily="34" charset="-122"/>
                <a:cs typeface="Alexandria" pitchFamily="2" charset="-78"/>
              </a:rPr>
              <a:t>التخطيط</a:t>
            </a:r>
            <a:endParaRPr lang="en-US" sz="1958" dirty="0">
              <a:latin typeface="Alexandria" pitchFamily="2" charset="-78"/>
              <a:cs typeface="Alexandria" pitchFamily="2" charset="-78"/>
            </a:endParaRPr>
          </a:p>
        </p:txBody>
      </p:sp>
      <p:sp>
        <p:nvSpPr>
          <p:cNvPr id="12" name="Text 5">
            <a:extLst>
              <a:ext uri="{FF2B5EF4-FFF2-40B4-BE49-F238E27FC236}">
                <a16:creationId xmlns:a16="http://schemas.microsoft.com/office/drawing/2014/main" id="{0B793452-FC70-27C4-C0C0-28B412A84F19}"/>
              </a:ext>
            </a:extLst>
          </p:cNvPr>
          <p:cNvSpPr/>
          <p:nvPr/>
        </p:nvSpPr>
        <p:spPr>
          <a:xfrm>
            <a:off x="1976785" y="2129725"/>
            <a:ext cx="1942325" cy="312159"/>
          </a:xfrm>
          <a:prstGeom prst="rect">
            <a:avLst/>
          </a:prstGeom>
          <a:noFill/>
          <a:ln/>
        </p:spPr>
        <p:txBody>
          <a:bodyPr wrap="none" lIns="0" tIns="0" rIns="0" bIns="0" rtlCol="0" anchor="t"/>
          <a:lstStyle/>
          <a:p>
            <a:pPr algn="r" rtl="1">
              <a:lnSpc>
                <a:spcPts val="2417"/>
              </a:lnSpc>
            </a:pPr>
            <a:r>
              <a:rPr lang="en-US" sz="1958" dirty="0">
                <a:solidFill>
                  <a:srgbClr val="091C53"/>
                </a:solidFill>
                <a:latin typeface="Alexandria" pitchFamily="2" charset="-78"/>
                <a:ea typeface="Instrument Sans Semi Bold" pitchFamily="34" charset="-122"/>
                <a:cs typeface="Alexandria" pitchFamily="2" charset="-78"/>
              </a:rPr>
              <a:t>التنفيذ</a:t>
            </a:r>
            <a:endParaRPr lang="en-US" sz="1958" dirty="0">
              <a:latin typeface="Alexandria" pitchFamily="2" charset="-78"/>
              <a:cs typeface="Alexandria" pitchFamily="2" charset="-78"/>
            </a:endParaRPr>
          </a:p>
        </p:txBody>
      </p:sp>
      <p:sp>
        <p:nvSpPr>
          <p:cNvPr id="13" name="Text 6">
            <a:extLst>
              <a:ext uri="{FF2B5EF4-FFF2-40B4-BE49-F238E27FC236}">
                <a16:creationId xmlns:a16="http://schemas.microsoft.com/office/drawing/2014/main" id="{099B8F84-0350-9351-B007-4FB2927D9E65}"/>
              </a:ext>
            </a:extLst>
          </p:cNvPr>
          <p:cNvSpPr/>
          <p:nvPr/>
        </p:nvSpPr>
        <p:spPr>
          <a:xfrm>
            <a:off x="1853770" y="4644369"/>
            <a:ext cx="1942325" cy="312160"/>
          </a:xfrm>
          <a:prstGeom prst="rect">
            <a:avLst/>
          </a:prstGeom>
          <a:noFill/>
          <a:ln/>
        </p:spPr>
        <p:txBody>
          <a:bodyPr wrap="none" lIns="0" tIns="0" rIns="0" bIns="0" rtlCol="0" anchor="t"/>
          <a:lstStyle/>
          <a:p>
            <a:pPr algn="r" rtl="1">
              <a:lnSpc>
                <a:spcPts val="2417"/>
              </a:lnSpc>
            </a:pPr>
            <a:r>
              <a:rPr lang="en-US" sz="1958" dirty="0">
                <a:solidFill>
                  <a:srgbClr val="091C53"/>
                </a:solidFill>
                <a:latin typeface="Alexandria" pitchFamily="2" charset="-78"/>
                <a:ea typeface="Instrument Sans Semi Bold" pitchFamily="34" charset="-122"/>
                <a:cs typeface="Alexandria" pitchFamily="2" charset="-78"/>
              </a:rPr>
              <a:t>المتابعة والتقويم</a:t>
            </a:r>
            <a:endParaRPr lang="en-US" sz="1958" dirty="0">
              <a:latin typeface="Alexandria" pitchFamily="2" charset="-78"/>
              <a:cs typeface="Alexandria" pitchFamily="2" charset="-78"/>
            </a:endParaRPr>
          </a:p>
        </p:txBody>
      </p:sp>
      <p:sp>
        <p:nvSpPr>
          <p:cNvPr id="14" name="Text 7">
            <a:extLst>
              <a:ext uri="{FF2B5EF4-FFF2-40B4-BE49-F238E27FC236}">
                <a16:creationId xmlns:a16="http://schemas.microsoft.com/office/drawing/2014/main" id="{78F88AA9-1F7F-9254-94BE-B03D34574269}"/>
              </a:ext>
            </a:extLst>
          </p:cNvPr>
          <p:cNvSpPr/>
          <p:nvPr/>
        </p:nvSpPr>
        <p:spPr>
          <a:xfrm>
            <a:off x="8564144" y="4724565"/>
            <a:ext cx="1942326" cy="312160"/>
          </a:xfrm>
          <a:prstGeom prst="rect">
            <a:avLst/>
          </a:prstGeom>
          <a:noFill/>
          <a:ln/>
        </p:spPr>
        <p:txBody>
          <a:bodyPr wrap="none" lIns="0" tIns="0" rIns="0" bIns="0" rtlCol="0" anchor="t"/>
          <a:lstStyle/>
          <a:p>
            <a:pPr rtl="1">
              <a:lnSpc>
                <a:spcPts val="2417"/>
              </a:lnSpc>
            </a:pPr>
            <a:r>
              <a:rPr lang="en-US" sz="1958" dirty="0">
                <a:solidFill>
                  <a:srgbClr val="091C53"/>
                </a:solidFill>
                <a:latin typeface="Alexandria" pitchFamily="2" charset="-78"/>
                <a:ea typeface="Instrument Sans Semi Bold" pitchFamily="34" charset="-122"/>
                <a:cs typeface="Alexandria" pitchFamily="2" charset="-78"/>
              </a:rPr>
              <a:t>التحسينات اللازمة</a:t>
            </a:r>
            <a:endParaRPr lang="en-US" sz="1958" dirty="0">
              <a:latin typeface="Alexandria" pitchFamily="2" charset="-78"/>
              <a:cs typeface="Alexandria" pitchFamily="2" charset="-78"/>
            </a:endParaRPr>
          </a:p>
        </p:txBody>
      </p:sp>
      <p:sp>
        <p:nvSpPr>
          <p:cNvPr id="15" name="Text 8">
            <a:extLst>
              <a:ext uri="{FF2B5EF4-FFF2-40B4-BE49-F238E27FC236}">
                <a16:creationId xmlns:a16="http://schemas.microsoft.com/office/drawing/2014/main" id="{D91C1170-D09F-1E76-7961-0D0992B3BB8A}"/>
              </a:ext>
            </a:extLst>
          </p:cNvPr>
          <p:cNvSpPr/>
          <p:nvPr/>
        </p:nvSpPr>
        <p:spPr>
          <a:xfrm>
            <a:off x="1189566" y="5679724"/>
            <a:ext cx="10110302"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تبدأ العملية بـ </a:t>
            </a:r>
            <a:r>
              <a:rPr lang="en-US" b="1" dirty="0">
                <a:solidFill>
                  <a:schemeClr val="accent2">
                    <a:lumMod val="75000"/>
                  </a:schemeClr>
                </a:solidFill>
                <a:latin typeface="Alexandria" pitchFamily="2" charset="-78"/>
                <a:ea typeface="Instrument Sans Medium" pitchFamily="34" charset="-122"/>
                <a:cs typeface="Alexandria" pitchFamily="2" charset="-78"/>
              </a:rPr>
              <a:t>التخطيط</a:t>
            </a:r>
            <a:r>
              <a:rPr lang="en-US" dirty="0">
                <a:solidFill>
                  <a:srgbClr val="1E3063"/>
                </a:solidFill>
                <a:latin typeface="Alexandria" pitchFamily="2" charset="-78"/>
                <a:ea typeface="Instrument Sans Medium" pitchFamily="34" charset="-122"/>
                <a:cs typeface="Alexandria" pitchFamily="2" charset="-78"/>
              </a:rPr>
              <a:t>، ثم </a:t>
            </a:r>
            <a:r>
              <a:rPr lang="en-US" b="1" dirty="0">
                <a:solidFill>
                  <a:schemeClr val="accent2">
                    <a:lumMod val="75000"/>
                  </a:schemeClr>
                </a:solidFill>
                <a:latin typeface="Alexandria" pitchFamily="2" charset="-78"/>
                <a:ea typeface="Instrument Sans Medium" pitchFamily="34" charset="-122"/>
                <a:cs typeface="Alexandria" pitchFamily="2" charset="-78"/>
              </a:rPr>
              <a:t>التنفيذ</a:t>
            </a:r>
            <a:r>
              <a:rPr lang="en-US" dirty="0">
                <a:solidFill>
                  <a:srgbClr val="1E3063"/>
                </a:solidFill>
                <a:latin typeface="Alexandria" pitchFamily="2" charset="-78"/>
                <a:ea typeface="Instrument Sans Medium" pitchFamily="34" charset="-122"/>
                <a:cs typeface="Alexandria" pitchFamily="2" charset="-78"/>
              </a:rPr>
              <a:t>، يلي ذلك </a:t>
            </a:r>
            <a:r>
              <a:rPr lang="en-US" b="1" dirty="0">
                <a:solidFill>
                  <a:schemeClr val="accent2">
                    <a:lumMod val="75000"/>
                  </a:schemeClr>
                </a:solidFill>
                <a:latin typeface="Alexandria" pitchFamily="2" charset="-78"/>
                <a:ea typeface="Instrument Sans Medium" pitchFamily="34" charset="-122"/>
                <a:cs typeface="Alexandria" pitchFamily="2" charset="-78"/>
              </a:rPr>
              <a:t>المتابعة والتقويم</a:t>
            </a:r>
            <a:r>
              <a:rPr lang="en-US" dirty="0">
                <a:solidFill>
                  <a:srgbClr val="1E3063"/>
                </a:solidFill>
                <a:latin typeface="Alexandria" pitchFamily="2" charset="-78"/>
                <a:ea typeface="Instrument Sans Medium" pitchFamily="34" charset="-122"/>
                <a:cs typeface="Alexandria" pitchFamily="2" charset="-78"/>
              </a:rPr>
              <a:t>، ثم إدخال </a:t>
            </a:r>
            <a:r>
              <a:rPr lang="en-US" b="1" dirty="0">
                <a:solidFill>
                  <a:schemeClr val="accent2">
                    <a:lumMod val="75000"/>
                  </a:schemeClr>
                </a:solidFill>
                <a:latin typeface="Alexandria" pitchFamily="2" charset="-78"/>
                <a:ea typeface="Instrument Sans Medium" pitchFamily="34" charset="-122"/>
                <a:cs typeface="Alexandria" pitchFamily="2" charset="-78"/>
              </a:rPr>
              <a:t>التحسينات </a:t>
            </a:r>
            <a:r>
              <a:rPr lang="en-US" b="1" dirty="0" err="1">
                <a:solidFill>
                  <a:schemeClr val="accent2">
                    <a:lumMod val="75000"/>
                  </a:schemeClr>
                </a:solidFill>
                <a:latin typeface="Alexandria" pitchFamily="2" charset="-78"/>
                <a:ea typeface="Instrument Sans Medium" pitchFamily="34" charset="-122"/>
                <a:cs typeface="Alexandria" pitchFamily="2" charset="-78"/>
              </a:rPr>
              <a:t>اللازمة</a:t>
            </a:r>
            <a:r>
              <a:rPr lang="en-US" dirty="0">
                <a:solidFill>
                  <a:srgbClr val="1E3063"/>
                </a:solidFill>
                <a:latin typeface="Alexandria" pitchFamily="2" charset="-78"/>
                <a:ea typeface="Instrument Sans Medium" pitchFamily="34" charset="-122"/>
                <a:cs typeface="Alexandria" pitchFamily="2" charset="-78"/>
              </a:rPr>
              <a:t>،</a:t>
            </a:r>
          </a:p>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 وبعدها تتكرر الدورة من جديد للوصول إلى أداء أفضل وجودة أعلى.</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4526801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0D9CDB64-9BA3-E1B7-3905-C49C1BCF74A3}"/>
              </a:ext>
            </a:extLst>
          </p:cNvPr>
          <p:cNvSpPr/>
          <p:nvPr/>
        </p:nvSpPr>
        <p:spPr>
          <a:xfrm>
            <a:off x="2685139" y="1336773"/>
            <a:ext cx="8845370"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العلاقة بين المساءلة والتقييم والجودة </a:t>
            </a:r>
            <a:r>
              <a:rPr lang="en-US" sz="2800" b="1" dirty="0" err="1">
                <a:solidFill>
                  <a:srgbClr val="00B0F0"/>
                </a:solidFill>
                <a:latin typeface="Alexandria" pitchFamily="2" charset="-78"/>
                <a:ea typeface="Instrument Sans Semi Bold" pitchFamily="34" charset="-122"/>
                <a:cs typeface="Alexandria" pitchFamily="2" charset="-78"/>
              </a:rPr>
              <a:t>في</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التعليم</a:t>
            </a:r>
            <a:r>
              <a:rPr lang="en-US"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2229F7A7-1B34-A21E-166A-32524AFB48B0}"/>
              </a:ext>
            </a:extLst>
          </p:cNvPr>
          <p:cNvSpPr/>
          <p:nvPr/>
        </p:nvSpPr>
        <p:spPr>
          <a:xfrm>
            <a:off x="826789" y="1938190"/>
            <a:ext cx="10636459"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تبدأ العملية بـ </a:t>
            </a:r>
            <a:r>
              <a:rPr lang="en-US" sz="1600" b="1" dirty="0">
                <a:solidFill>
                  <a:schemeClr val="accent2">
                    <a:lumMod val="75000"/>
                  </a:schemeClr>
                </a:solidFill>
                <a:latin typeface="Alexandria" pitchFamily="2" charset="-78"/>
                <a:ea typeface="Instrument Sans Medium" pitchFamily="34" charset="-122"/>
                <a:cs typeface="Alexandria" pitchFamily="2" charset="-78"/>
              </a:rPr>
              <a:t>المساءلة</a:t>
            </a:r>
            <a:r>
              <a:rPr lang="en-US" sz="1600" dirty="0">
                <a:solidFill>
                  <a:srgbClr val="1E3063"/>
                </a:solidFill>
                <a:latin typeface="Alexandria" pitchFamily="2" charset="-78"/>
                <a:ea typeface="Instrument Sans Medium" pitchFamily="34" charset="-122"/>
                <a:cs typeface="Alexandria" pitchFamily="2" charset="-78"/>
              </a:rPr>
              <a:t> التي تؤكد أهمية تحمل المسؤولية ومتابعة الأداء، ثم يأتي </a:t>
            </a:r>
            <a:r>
              <a:rPr lang="en-US" sz="1600" b="1" dirty="0">
                <a:solidFill>
                  <a:schemeClr val="accent2">
                    <a:lumMod val="75000"/>
                  </a:schemeClr>
                </a:solidFill>
                <a:latin typeface="Alexandria" pitchFamily="2" charset="-78"/>
                <a:ea typeface="Instrument Sans Medium" pitchFamily="34" charset="-122"/>
                <a:cs typeface="Alexandria" pitchFamily="2" charset="-78"/>
              </a:rPr>
              <a:t>التقييم</a:t>
            </a:r>
            <a:r>
              <a:rPr lang="en-US" sz="1600" dirty="0">
                <a:solidFill>
                  <a:srgbClr val="1E3063"/>
                </a:solidFill>
                <a:latin typeface="Alexandria" pitchFamily="2" charset="-78"/>
                <a:ea typeface="Instrument Sans Medium" pitchFamily="34" charset="-122"/>
                <a:cs typeface="Alexandria" pitchFamily="2" charset="-78"/>
              </a:rPr>
              <a:t> لقياس مستوى الإنجاز وتحديد نقاط القوة والضعف، وفي النهاية تتحقق </a:t>
            </a:r>
            <a:r>
              <a:rPr lang="en-US" sz="1600" b="1" dirty="0">
                <a:solidFill>
                  <a:schemeClr val="accent2">
                    <a:lumMod val="75000"/>
                  </a:schemeClr>
                </a:solidFill>
                <a:latin typeface="Alexandria" pitchFamily="2" charset="-78"/>
                <a:ea typeface="Instrument Sans Medium" pitchFamily="34" charset="-122"/>
                <a:cs typeface="Alexandria" pitchFamily="2" charset="-78"/>
              </a:rPr>
              <a:t>الجودة</a:t>
            </a:r>
            <a:r>
              <a:rPr lang="en-US" sz="1600" dirty="0">
                <a:solidFill>
                  <a:srgbClr val="1E3063"/>
                </a:solidFill>
                <a:latin typeface="Alexandria" pitchFamily="2" charset="-78"/>
                <a:ea typeface="Instrument Sans Medium" pitchFamily="34" charset="-122"/>
                <a:cs typeface="Alexandria" pitchFamily="2" charset="-78"/>
              </a:rPr>
              <a:t> من خلال تحسين الأداء وتطوير العملية التعليمية.</a:t>
            </a:r>
            <a:endParaRPr lang="en-US" sz="1600" dirty="0">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38DDE9EA-B74A-6588-F9A3-5C6CD40D906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17769" y="3395562"/>
            <a:ext cx="3512741" cy="952500"/>
          </a:xfrm>
          <a:prstGeom prst="rect">
            <a:avLst/>
          </a:prstGeom>
        </p:spPr>
      </p:pic>
      <p:sp>
        <p:nvSpPr>
          <p:cNvPr id="9" name="Text 2">
            <a:extLst>
              <a:ext uri="{FF2B5EF4-FFF2-40B4-BE49-F238E27FC236}">
                <a16:creationId xmlns:a16="http://schemas.microsoft.com/office/drawing/2014/main" id="{0B156E03-0D55-FBE8-A669-B2DB03AF3225}"/>
              </a:ext>
            </a:extLst>
          </p:cNvPr>
          <p:cNvSpPr/>
          <p:nvPr/>
        </p:nvSpPr>
        <p:spPr>
          <a:xfrm>
            <a:off x="10408218" y="4056955"/>
            <a:ext cx="956993" cy="243849"/>
          </a:xfrm>
          <a:prstGeom prst="rect">
            <a:avLst/>
          </a:prstGeom>
          <a:noFill/>
          <a:ln/>
        </p:spPr>
        <p:txBody>
          <a:bodyPr wrap="none" lIns="0" tIns="0" rIns="0" bIns="0" rtlCol="0" anchor="t">
            <a:spAutoFit/>
          </a:bodyPr>
          <a:lstStyle/>
          <a:p>
            <a:pPr algn="r" rtl="1">
              <a:lnSpc>
                <a:spcPts val="2000"/>
              </a:lnSpc>
            </a:pPr>
            <a:r>
              <a:rPr lang="en-US" sz="1625" b="1" dirty="0">
                <a:solidFill>
                  <a:srgbClr val="0070C0"/>
                </a:solidFill>
                <a:latin typeface="Alexandria" pitchFamily="2" charset="-78"/>
                <a:ea typeface="Instrument Sans Semi Bold" pitchFamily="34" charset="-122"/>
                <a:cs typeface="Alexandria" pitchFamily="2" charset="-78"/>
              </a:rPr>
              <a:t>المساءلة</a:t>
            </a:r>
            <a:endParaRPr lang="en-US" sz="1625" b="1" dirty="0">
              <a:solidFill>
                <a:srgbClr val="0070C0"/>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E0089807-B227-BA04-D6B0-A3E8170F9C44}"/>
              </a:ext>
            </a:extLst>
          </p:cNvPr>
          <p:cNvSpPr/>
          <p:nvPr/>
        </p:nvSpPr>
        <p:spPr>
          <a:xfrm>
            <a:off x="8834069" y="4414638"/>
            <a:ext cx="2531142" cy="246349"/>
          </a:xfrm>
          <a:prstGeom prst="rect">
            <a:avLst/>
          </a:prstGeom>
          <a:noFill/>
          <a:ln/>
        </p:spPr>
        <p:txBody>
          <a:bodyPr wrap="non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تحمل المسؤولية ومتابعة الأداء</a:t>
            </a:r>
            <a:endParaRPr lang="en-US" dirty="0">
              <a:latin typeface="Alexandria" pitchFamily="2" charset="-78"/>
              <a:cs typeface="Alexandria" pitchFamily="2" charset="-78"/>
            </a:endParaRPr>
          </a:p>
        </p:txBody>
      </p:sp>
      <p:pic>
        <p:nvPicPr>
          <p:cNvPr id="11" name="Image 1" descr="preencoded.png">
            <a:extLst>
              <a:ext uri="{FF2B5EF4-FFF2-40B4-BE49-F238E27FC236}">
                <a16:creationId xmlns:a16="http://schemas.microsoft.com/office/drawing/2014/main" id="{4F087AEC-00EC-7A9E-2EC7-4ECFCDEC8B1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39630" y="3147516"/>
            <a:ext cx="3512840" cy="952500"/>
          </a:xfrm>
          <a:prstGeom prst="rect">
            <a:avLst/>
          </a:prstGeom>
        </p:spPr>
      </p:pic>
      <p:sp>
        <p:nvSpPr>
          <p:cNvPr id="12" name="Text 4">
            <a:extLst>
              <a:ext uri="{FF2B5EF4-FFF2-40B4-BE49-F238E27FC236}">
                <a16:creationId xmlns:a16="http://schemas.microsoft.com/office/drawing/2014/main" id="{9B6439B7-2AC4-1A94-F2FC-65A3AF29D096}"/>
              </a:ext>
            </a:extLst>
          </p:cNvPr>
          <p:cNvSpPr/>
          <p:nvPr/>
        </p:nvSpPr>
        <p:spPr>
          <a:xfrm>
            <a:off x="6962614" y="3808908"/>
            <a:ext cx="724557" cy="243849"/>
          </a:xfrm>
          <a:prstGeom prst="rect">
            <a:avLst/>
          </a:prstGeom>
          <a:noFill/>
          <a:ln/>
        </p:spPr>
        <p:txBody>
          <a:bodyPr wrap="none" lIns="0" tIns="0" rIns="0" bIns="0" rtlCol="0" anchor="t">
            <a:spAutoFit/>
          </a:bodyPr>
          <a:lstStyle/>
          <a:p>
            <a:pPr algn="r" rtl="1">
              <a:lnSpc>
                <a:spcPts val="2000"/>
              </a:lnSpc>
            </a:pPr>
            <a:r>
              <a:rPr lang="en-US" sz="1625" b="1" dirty="0">
                <a:solidFill>
                  <a:srgbClr val="CC00CC"/>
                </a:solidFill>
                <a:latin typeface="Alexandria" pitchFamily="2" charset="-78"/>
                <a:ea typeface="Instrument Sans Semi Bold" pitchFamily="34" charset="-122"/>
                <a:cs typeface="Alexandria" pitchFamily="2" charset="-78"/>
              </a:rPr>
              <a:t>التقييم</a:t>
            </a:r>
            <a:endParaRPr lang="en-US" sz="1625" b="1" dirty="0">
              <a:solidFill>
                <a:srgbClr val="CC00CC"/>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D3EE16AD-B205-B48B-DF6C-74CB1859F1A8}"/>
              </a:ext>
            </a:extLst>
          </p:cNvPr>
          <p:cNvSpPr/>
          <p:nvPr/>
        </p:nvSpPr>
        <p:spPr>
          <a:xfrm>
            <a:off x="4511824" y="4166591"/>
            <a:ext cx="333003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قياس مستوى الإنجاز وتحديد نقاط القوة والضعف</a:t>
            </a:r>
            <a:endParaRPr lang="en-US" dirty="0">
              <a:latin typeface="Alexandria" pitchFamily="2" charset="-78"/>
              <a:cs typeface="Alexandria" pitchFamily="2" charset="-78"/>
            </a:endParaRPr>
          </a:p>
        </p:txBody>
      </p:sp>
      <p:pic>
        <p:nvPicPr>
          <p:cNvPr id="14" name="Image 2" descr="preencoded.png">
            <a:extLst>
              <a:ext uri="{FF2B5EF4-FFF2-40B4-BE49-F238E27FC236}">
                <a16:creationId xmlns:a16="http://schemas.microsoft.com/office/drawing/2014/main" id="{2D434403-568C-8774-7500-E4781EA30D0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1591" y="2899469"/>
            <a:ext cx="3512741" cy="952500"/>
          </a:xfrm>
          <a:prstGeom prst="rect">
            <a:avLst/>
          </a:prstGeom>
        </p:spPr>
      </p:pic>
      <p:sp>
        <p:nvSpPr>
          <p:cNvPr id="15" name="Text 6">
            <a:extLst>
              <a:ext uri="{FF2B5EF4-FFF2-40B4-BE49-F238E27FC236}">
                <a16:creationId xmlns:a16="http://schemas.microsoft.com/office/drawing/2014/main" id="{0EB2393C-A703-442E-FC18-8DA155CFD437}"/>
              </a:ext>
            </a:extLst>
          </p:cNvPr>
          <p:cNvSpPr/>
          <p:nvPr/>
        </p:nvSpPr>
        <p:spPr>
          <a:xfrm>
            <a:off x="3334168" y="3560861"/>
            <a:ext cx="674865" cy="243849"/>
          </a:xfrm>
          <a:prstGeom prst="rect">
            <a:avLst/>
          </a:prstGeom>
          <a:noFill/>
          <a:ln/>
        </p:spPr>
        <p:txBody>
          <a:bodyPr wrap="none" lIns="0" tIns="0" rIns="0" bIns="0" rtlCol="0" anchor="t">
            <a:spAutoFit/>
          </a:bodyPr>
          <a:lstStyle/>
          <a:p>
            <a:pPr algn="r" rtl="1">
              <a:lnSpc>
                <a:spcPts val="2000"/>
              </a:lnSpc>
            </a:pPr>
            <a:r>
              <a:rPr lang="en-US" sz="1625" b="1" dirty="0">
                <a:solidFill>
                  <a:srgbClr val="FF5000"/>
                </a:solidFill>
                <a:latin typeface="Alexandria" pitchFamily="2" charset="-78"/>
                <a:ea typeface="Instrument Sans Semi Bold" pitchFamily="34" charset="-122"/>
                <a:cs typeface="Alexandria" pitchFamily="2" charset="-78"/>
              </a:rPr>
              <a:t>الجودة</a:t>
            </a:r>
            <a:endParaRPr lang="en-US" sz="1625" b="1" dirty="0">
              <a:latin typeface="Alexandria" pitchFamily="2" charset="-78"/>
              <a:cs typeface="Alexandria" pitchFamily="2" charset="-78"/>
            </a:endParaRPr>
          </a:p>
        </p:txBody>
      </p:sp>
      <p:sp>
        <p:nvSpPr>
          <p:cNvPr id="16" name="Text 7">
            <a:extLst>
              <a:ext uri="{FF2B5EF4-FFF2-40B4-BE49-F238E27FC236}">
                <a16:creationId xmlns:a16="http://schemas.microsoft.com/office/drawing/2014/main" id="{7154EC14-470D-314D-47A3-6EAA6836B843}"/>
              </a:ext>
            </a:extLst>
          </p:cNvPr>
          <p:cNvSpPr/>
          <p:nvPr/>
        </p:nvSpPr>
        <p:spPr>
          <a:xfrm>
            <a:off x="1037067" y="3918545"/>
            <a:ext cx="3092193" cy="246349"/>
          </a:xfrm>
          <a:prstGeom prst="rect">
            <a:avLst/>
          </a:prstGeom>
          <a:noFill/>
          <a:ln/>
        </p:spPr>
        <p:txBody>
          <a:bodyPr wrap="non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تحسين الأداء وتطوير العملية التعليمية</a:t>
            </a:r>
            <a:endParaRPr lang="en-US" dirty="0">
              <a:latin typeface="Alexandria" pitchFamily="2" charset="-78"/>
              <a:cs typeface="Alexandria" pitchFamily="2" charset="-78"/>
            </a:endParaRPr>
          </a:p>
        </p:txBody>
      </p:sp>
      <p:sp>
        <p:nvSpPr>
          <p:cNvPr id="17" name="Shape 8">
            <a:extLst>
              <a:ext uri="{FF2B5EF4-FFF2-40B4-BE49-F238E27FC236}">
                <a16:creationId xmlns:a16="http://schemas.microsoft.com/office/drawing/2014/main" id="{CCA287AE-9831-4639-874D-52CB9EF4FB53}"/>
              </a:ext>
            </a:extLst>
          </p:cNvPr>
          <p:cNvSpPr/>
          <p:nvPr/>
        </p:nvSpPr>
        <p:spPr>
          <a:xfrm>
            <a:off x="661492" y="5030588"/>
            <a:ext cx="10869018" cy="702668"/>
          </a:xfrm>
          <a:prstGeom prst="roundRect">
            <a:avLst>
              <a:gd name="adj" fmla="val 21184"/>
            </a:avLst>
          </a:prstGeom>
          <a:solidFill>
            <a:srgbClr val="B5DAFC"/>
          </a:solidFill>
          <a:ln/>
        </p:spPr>
        <p:txBody>
          <a:bodyPr>
            <a:spAutoFit/>
          </a:bodyPr>
          <a:lstStyle/>
          <a:p>
            <a:endParaRPr lang="en-US"/>
          </a:p>
        </p:txBody>
      </p:sp>
      <p:sp>
        <p:nvSpPr>
          <p:cNvPr id="20" name="Text 9">
            <a:extLst>
              <a:ext uri="{FF2B5EF4-FFF2-40B4-BE49-F238E27FC236}">
                <a16:creationId xmlns:a16="http://schemas.microsoft.com/office/drawing/2014/main" id="{BEEB50FB-BB1D-92F1-958C-D478D702F08B}"/>
              </a:ext>
            </a:extLst>
          </p:cNvPr>
          <p:cNvSpPr/>
          <p:nvPr/>
        </p:nvSpPr>
        <p:spPr>
          <a:xfrm>
            <a:off x="1529330" y="5280240"/>
            <a:ext cx="9170780" cy="252633"/>
          </a:xfrm>
          <a:prstGeom prst="rect">
            <a:avLst/>
          </a:prstGeom>
          <a:noFill/>
          <a:ln/>
        </p:spPr>
        <p:txBody>
          <a:bodyPr wrap="none" lIns="0" tIns="0" rIns="0" bIns="0" rtlCol="0" anchor="t">
            <a:spAutoFit/>
          </a:bodyPr>
          <a:lstStyle/>
          <a:p>
            <a:pPr algn="ctr" rtl="1">
              <a:lnSpc>
                <a:spcPts val="2083"/>
              </a:lnSpc>
            </a:pPr>
            <a:r>
              <a:rPr lang="en-US" sz="1600" dirty="0">
                <a:latin typeface="Alexandria" pitchFamily="2" charset="-78"/>
                <a:ea typeface="Instrument Sans Medium" pitchFamily="34" charset="-122"/>
                <a:cs typeface="Alexandria" pitchFamily="2" charset="-78"/>
              </a:rPr>
              <a:t>كلما كانت المساءلة واضحة، أصبح التقييم أكثر فاعلية، واقتربت المؤسسة التعليمية من تحقيق الجودة.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29128633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56914" y="111024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EFFCB6EA-5240-AEDD-267E-C3877A5C0C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03746" y="1073340"/>
            <a:ext cx="3852090" cy="54847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4E1DEA9F-31D7-C76A-0884-2F7ECD5252DA}"/>
              </a:ext>
            </a:extLst>
          </p:cNvPr>
          <p:cNvSpPr/>
          <p:nvPr/>
        </p:nvSpPr>
        <p:spPr>
          <a:xfrm>
            <a:off x="6450102" y="1210878"/>
            <a:ext cx="1298432" cy="573490"/>
          </a:xfrm>
          <a:prstGeom prst="rect">
            <a:avLst/>
          </a:prstGeom>
          <a:noFill/>
          <a:ln/>
        </p:spPr>
        <p:txBody>
          <a:bodyPr wrap="none" lIns="0" tIns="0" rIns="0" bIns="0" rtlCol="0" anchor="t">
            <a:spAutoFit/>
          </a:bodyPr>
          <a:lstStyle/>
          <a:p>
            <a:pPr algn="r" rtl="1">
              <a:lnSpc>
                <a:spcPct val="150000"/>
              </a:lnSpc>
            </a:pPr>
            <a:r>
              <a:rPr lang="en-US" sz="2800" b="1" dirty="0">
                <a:solidFill>
                  <a:srgbClr val="00B0F0"/>
                </a:solidFill>
                <a:latin typeface="Alexandria" pitchFamily="2" charset="-78"/>
                <a:ea typeface="Instrument Sans Semi Bold" pitchFamily="34" charset="-122"/>
                <a:cs typeface="Alexandria" pitchFamily="2" charset="-78"/>
              </a:rPr>
              <a:t>الخاتمة</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39FD0FB5-E26F-3C58-E976-DF4601DF6076}"/>
              </a:ext>
            </a:extLst>
          </p:cNvPr>
          <p:cNvSpPr/>
          <p:nvPr/>
        </p:nvSpPr>
        <p:spPr>
          <a:xfrm>
            <a:off x="699593" y="1910570"/>
            <a:ext cx="7074769" cy="1435649"/>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تشكل المساءلة والتقييم والجودة في التعليم منظومة متكاملة تسهم في تطوير العملية التعليمية وتحسين مخرجاتها. ويكمن النجاح الحقيقي في توظيف نتائج التقييم بصورة فعالة؛ من أجل تحسين الأداء، ومعالجة جوانب الضعف، وتعزيز نقاط القوة، بما يقود إلى تعليم أكثر كفاءة وجودة.</a:t>
            </a:r>
            <a:endParaRPr lang="en-US" sz="1600"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5055F541-9891-C906-2573-BE87AB5F1DF1}"/>
              </a:ext>
            </a:extLst>
          </p:cNvPr>
          <p:cNvSpPr/>
          <p:nvPr/>
        </p:nvSpPr>
        <p:spPr>
          <a:xfrm>
            <a:off x="930718" y="3717564"/>
            <a:ext cx="3148508" cy="1217513"/>
          </a:xfrm>
          <a:prstGeom prst="rect">
            <a:avLst/>
          </a:prstGeom>
          <a:solidFill>
            <a:srgbClr val="CEE6FD"/>
          </a:solidFill>
          <a:ln/>
        </p:spPr>
        <p:txBody>
          <a:bodyPr>
            <a:spAutoFit/>
          </a:bodyPr>
          <a:lstStyle/>
          <a:p>
            <a:endParaRPr lang="en-US"/>
          </a:p>
        </p:txBody>
      </p:sp>
      <p:sp>
        <p:nvSpPr>
          <p:cNvPr id="14" name="Shape 7">
            <a:extLst>
              <a:ext uri="{FF2B5EF4-FFF2-40B4-BE49-F238E27FC236}">
                <a16:creationId xmlns:a16="http://schemas.microsoft.com/office/drawing/2014/main" id="{00D74BB4-5D06-5928-4C40-2C50AFFBA9AD}"/>
              </a:ext>
            </a:extLst>
          </p:cNvPr>
          <p:cNvSpPr/>
          <p:nvPr/>
        </p:nvSpPr>
        <p:spPr>
          <a:xfrm>
            <a:off x="661492" y="3216077"/>
            <a:ext cx="19050" cy="1217513"/>
          </a:xfrm>
          <a:prstGeom prst="roundRect">
            <a:avLst>
              <a:gd name="adj" fmla="val 781396"/>
            </a:avLst>
          </a:prstGeom>
          <a:solidFill>
            <a:srgbClr val="B4CCE3"/>
          </a:solidFill>
          <a:ln/>
        </p:spPr>
        <p:txBody>
          <a:bodyPr>
            <a:spAutoFit/>
          </a:bodyPr>
          <a:lstStyle/>
          <a:p>
            <a:endParaRPr lang="en-US"/>
          </a:p>
        </p:txBody>
      </p:sp>
      <p:sp>
        <p:nvSpPr>
          <p:cNvPr id="10" name="Shape 3">
            <a:extLst>
              <a:ext uri="{FF2B5EF4-FFF2-40B4-BE49-F238E27FC236}">
                <a16:creationId xmlns:a16="http://schemas.microsoft.com/office/drawing/2014/main" id="{5611541A-22AF-BF90-621B-5C8FEAF89D1E}"/>
              </a:ext>
            </a:extLst>
          </p:cNvPr>
          <p:cNvSpPr/>
          <p:nvPr/>
        </p:nvSpPr>
        <p:spPr>
          <a:xfrm>
            <a:off x="4358487" y="3743463"/>
            <a:ext cx="3148508" cy="1217513"/>
          </a:xfrm>
          <a:prstGeom prst="roundRect">
            <a:avLst>
              <a:gd name="adj" fmla="val 12226"/>
            </a:avLst>
          </a:prstGeom>
          <a:solidFill>
            <a:srgbClr val="CEE6FD"/>
          </a:solidFill>
          <a:ln/>
        </p:spPr>
        <p:txBody>
          <a:bodyPr>
            <a:spAutoFit/>
          </a:bodyPr>
          <a:lstStyle/>
          <a:p>
            <a:endParaRPr lang="en-US"/>
          </a:p>
        </p:txBody>
      </p:sp>
      <p:sp>
        <p:nvSpPr>
          <p:cNvPr id="11" name="Text 4">
            <a:extLst>
              <a:ext uri="{FF2B5EF4-FFF2-40B4-BE49-F238E27FC236}">
                <a16:creationId xmlns:a16="http://schemas.microsoft.com/office/drawing/2014/main" id="{A48816B7-8371-8003-C6A5-76BFC4662C0A}"/>
              </a:ext>
            </a:extLst>
          </p:cNvPr>
          <p:cNvSpPr/>
          <p:nvPr/>
        </p:nvSpPr>
        <p:spPr>
          <a:xfrm>
            <a:off x="6317770" y="3844576"/>
            <a:ext cx="956993"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المساءلة</a:t>
            </a:r>
            <a:endParaRPr lang="en-US" sz="1625" b="1" dirty="0">
              <a:solidFill>
                <a:schemeClr val="accent2">
                  <a:lumMod val="75000"/>
                </a:schemeClr>
              </a:solidFill>
              <a:latin typeface="Alexandria" pitchFamily="2" charset="-78"/>
              <a:cs typeface="Alexandria" pitchFamily="2" charset="-78"/>
            </a:endParaRPr>
          </a:p>
        </p:txBody>
      </p:sp>
      <p:grpSp>
        <p:nvGrpSpPr>
          <p:cNvPr id="3" name="Group 2">
            <a:extLst>
              <a:ext uri="{FF2B5EF4-FFF2-40B4-BE49-F238E27FC236}">
                <a16:creationId xmlns:a16="http://schemas.microsoft.com/office/drawing/2014/main" id="{F0E253A1-A615-07BF-E276-17E39CCF6031}"/>
              </a:ext>
            </a:extLst>
          </p:cNvPr>
          <p:cNvGrpSpPr/>
          <p:nvPr/>
        </p:nvGrpSpPr>
        <p:grpSpPr>
          <a:xfrm>
            <a:off x="1002923" y="3824833"/>
            <a:ext cx="6297018" cy="1119769"/>
            <a:chOff x="661492" y="3332871"/>
            <a:chExt cx="6297018" cy="1119769"/>
          </a:xfrm>
        </p:grpSpPr>
        <p:sp>
          <p:nvSpPr>
            <p:cNvPr id="12" name="Text 5">
              <a:extLst>
                <a:ext uri="{FF2B5EF4-FFF2-40B4-BE49-F238E27FC236}">
                  <a16:creationId xmlns:a16="http://schemas.microsoft.com/office/drawing/2014/main" id="{CF9178D6-2D91-FA35-0364-2BFAA83C081D}"/>
                </a:ext>
              </a:extLst>
            </p:cNvPr>
            <p:cNvSpPr/>
            <p:nvPr/>
          </p:nvSpPr>
          <p:spPr>
            <a:xfrm>
              <a:off x="4139234" y="3739057"/>
              <a:ext cx="2653976"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منظومة متكاملة لتطوير العملية التعليمية</a:t>
              </a:r>
              <a:endParaRPr lang="en-US" dirty="0">
                <a:latin typeface="Alexandria" pitchFamily="2" charset="-78"/>
                <a:cs typeface="Alexandria" pitchFamily="2" charset="-78"/>
              </a:endParaRPr>
            </a:p>
          </p:txBody>
        </p:sp>
        <p:sp>
          <p:nvSpPr>
            <p:cNvPr id="15" name="Text 8">
              <a:extLst>
                <a:ext uri="{FF2B5EF4-FFF2-40B4-BE49-F238E27FC236}">
                  <a16:creationId xmlns:a16="http://schemas.microsoft.com/office/drawing/2014/main" id="{F6CCEBAF-0D9C-C681-1F42-80EEA0473AA5}"/>
                </a:ext>
              </a:extLst>
            </p:cNvPr>
            <p:cNvSpPr/>
            <p:nvPr/>
          </p:nvSpPr>
          <p:spPr>
            <a:xfrm>
              <a:off x="2816497" y="3332871"/>
              <a:ext cx="724557"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التقييم</a:t>
              </a:r>
              <a:endParaRPr lang="en-US" sz="1625" b="1" dirty="0">
                <a:solidFill>
                  <a:schemeClr val="accent2">
                    <a:lumMod val="75000"/>
                  </a:schemeClr>
                </a:solidFill>
                <a:latin typeface="Alexandria" pitchFamily="2" charset="-78"/>
                <a:cs typeface="Alexandria" pitchFamily="2" charset="-78"/>
              </a:endParaRPr>
            </a:p>
          </p:txBody>
        </p:sp>
        <p:sp>
          <p:nvSpPr>
            <p:cNvPr id="16" name="Text 9">
              <a:extLst>
                <a:ext uri="{FF2B5EF4-FFF2-40B4-BE49-F238E27FC236}">
                  <a16:creationId xmlns:a16="http://schemas.microsoft.com/office/drawing/2014/main" id="{BCB763D4-025F-7CF0-B304-E2298FF5967F}"/>
                </a:ext>
              </a:extLst>
            </p:cNvPr>
            <p:cNvSpPr/>
            <p:nvPr/>
          </p:nvSpPr>
          <p:spPr>
            <a:xfrm>
              <a:off x="826790" y="3739059"/>
              <a:ext cx="2817912"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توظيف النتائج لتحسين الأداء ومعالجة الضعف</a:t>
              </a:r>
              <a:endParaRPr lang="en-US" dirty="0">
                <a:latin typeface="Alexandria" pitchFamily="2" charset="-78"/>
                <a:cs typeface="Alexandria" pitchFamily="2" charset="-78"/>
              </a:endParaRPr>
            </a:p>
          </p:txBody>
        </p:sp>
        <p:sp>
          <p:nvSpPr>
            <p:cNvPr id="19" name="Shape 11">
              <a:extLst>
                <a:ext uri="{FF2B5EF4-FFF2-40B4-BE49-F238E27FC236}">
                  <a16:creationId xmlns:a16="http://schemas.microsoft.com/office/drawing/2014/main" id="{02753214-3E8F-A5C9-A40B-F4FEDF230818}"/>
                </a:ext>
              </a:extLst>
            </p:cNvPr>
            <p:cNvSpPr/>
            <p:nvPr/>
          </p:nvSpPr>
          <p:spPr>
            <a:xfrm>
              <a:off x="661492" y="4433590"/>
              <a:ext cx="6297018" cy="19050"/>
            </a:xfrm>
            <a:prstGeom prst="roundRect">
              <a:avLst>
                <a:gd name="adj" fmla="val 781396"/>
              </a:avLst>
            </a:prstGeom>
            <a:solidFill>
              <a:srgbClr val="B4CCE3"/>
            </a:solidFill>
            <a:ln/>
          </p:spPr>
          <p:txBody>
            <a:bodyPr>
              <a:spAutoFit/>
            </a:bodyPr>
            <a:lstStyle/>
            <a:p>
              <a:endParaRPr lang="en-US"/>
            </a:p>
          </p:txBody>
        </p:sp>
      </p:grpSp>
      <p:grpSp>
        <p:nvGrpSpPr>
          <p:cNvPr id="2" name="Group 1">
            <a:extLst>
              <a:ext uri="{FF2B5EF4-FFF2-40B4-BE49-F238E27FC236}">
                <a16:creationId xmlns:a16="http://schemas.microsoft.com/office/drawing/2014/main" id="{F76D8D8B-F289-7F5F-2F64-2B2F3970B155}"/>
              </a:ext>
            </a:extLst>
          </p:cNvPr>
          <p:cNvGrpSpPr/>
          <p:nvPr/>
        </p:nvGrpSpPr>
        <p:grpSpPr>
          <a:xfrm>
            <a:off x="930718" y="5376962"/>
            <a:ext cx="6297018" cy="952897"/>
            <a:chOff x="661492" y="4433590"/>
            <a:chExt cx="6297018" cy="952897"/>
          </a:xfrm>
        </p:grpSpPr>
        <p:sp>
          <p:nvSpPr>
            <p:cNvPr id="17" name="Shape 10">
              <a:extLst>
                <a:ext uri="{FF2B5EF4-FFF2-40B4-BE49-F238E27FC236}">
                  <a16:creationId xmlns:a16="http://schemas.microsoft.com/office/drawing/2014/main" id="{2FF39655-B146-D8C0-5B46-2BD6EBDD68BE}"/>
                </a:ext>
              </a:extLst>
            </p:cNvPr>
            <p:cNvSpPr/>
            <p:nvPr/>
          </p:nvSpPr>
          <p:spPr>
            <a:xfrm>
              <a:off x="661492" y="4433590"/>
              <a:ext cx="6297018" cy="952897"/>
            </a:xfrm>
            <a:prstGeom prst="rect">
              <a:avLst/>
            </a:prstGeom>
            <a:solidFill>
              <a:srgbClr val="CEE6FD"/>
            </a:solidFill>
            <a:ln/>
          </p:spPr>
          <p:txBody>
            <a:bodyPr>
              <a:spAutoFit/>
            </a:bodyPr>
            <a:lstStyle/>
            <a:p>
              <a:endParaRPr lang="en-US"/>
            </a:p>
          </p:txBody>
        </p:sp>
        <p:sp>
          <p:nvSpPr>
            <p:cNvPr id="20" name="Text 12">
              <a:extLst>
                <a:ext uri="{FF2B5EF4-FFF2-40B4-BE49-F238E27FC236}">
                  <a16:creationId xmlns:a16="http://schemas.microsoft.com/office/drawing/2014/main" id="{0E740358-3493-8EAF-25F0-5BC2F1B5D0B5}"/>
                </a:ext>
              </a:extLst>
            </p:cNvPr>
            <p:cNvSpPr/>
            <p:nvPr/>
          </p:nvSpPr>
          <p:spPr>
            <a:xfrm>
              <a:off x="6090983" y="4528657"/>
              <a:ext cx="674865"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الجودة</a:t>
              </a:r>
              <a:endParaRPr lang="en-US" sz="1625" b="1" dirty="0">
                <a:solidFill>
                  <a:schemeClr val="accent2">
                    <a:lumMod val="75000"/>
                  </a:schemeClr>
                </a:solidFill>
                <a:latin typeface="Alexandria" pitchFamily="2" charset="-78"/>
                <a:cs typeface="Alexandria" pitchFamily="2" charset="-78"/>
              </a:endParaRPr>
            </a:p>
          </p:txBody>
        </p:sp>
        <p:sp>
          <p:nvSpPr>
            <p:cNvPr id="21" name="Text 13">
              <a:extLst>
                <a:ext uri="{FF2B5EF4-FFF2-40B4-BE49-F238E27FC236}">
                  <a16:creationId xmlns:a16="http://schemas.microsoft.com/office/drawing/2014/main" id="{FF94F374-7734-1DB2-0F17-A2F6A1C4432E}"/>
                </a:ext>
              </a:extLst>
            </p:cNvPr>
            <p:cNvSpPr/>
            <p:nvPr/>
          </p:nvSpPr>
          <p:spPr>
            <a:xfrm>
              <a:off x="3141458" y="4936274"/>
              <a:ext cx="3624390" cy="286745"/>
            </a:xfrm>
            <a:prstGeom prst="rect">
              <a:avLst/>
            </a:prstGeom>
            <a:noFill/>
            <a:ln/>
          </p:spPr>
          <p:txBody>
            <a:bodyPr wrap="non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تعليم أكثر كفاءة وجودة للمتعلمين والمجتمع</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38277953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0D1BE09-40A2-4398-AEC5-EEC88BBC9A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50ABA5A-DC78-4AF7-8E1B-743888095B72}">
  <ds:schemaRefs>
    <ds:schemaRef ds:uri="http://schemas.microsoft.com/sharepoint/v3/contenttype/forms"/>
  </ds:schemaRefs>
</ds:datastoreItem>
</file>

<file path=customXml/itemProps3.xml><?xml version="1.0" encoding="utf-8"?>
<ds:datastoreItem xmlns:ds="http://schemas.openxmlformats.org/officeDocument/2006/customXml" ds:itemID="{0C5A0AB4-5E19-4D83-8409-59CEDDE018F8}">
  <ds:schemaRefs>
    <ds:schemaRef ds:uri="http://purl.org/dc/dcmitype/"/>
    <ds:schemaRef ds:uri="49100919-8a76-4266-be0c-7dc583902cb4"/>
    <ds:schemaRef ds:uri="http://schemas.openxmlformats.org/package/2006/metadata/core-properties"/>
    <ds:schemaRef ds:uri="d13aca44-ef33-4cf4-9980-7f0b00e6eeb9"/>
    <ds:schemaRef ds:uri="http://purl.org/dc/elements/1.1/"/>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46305</TotalTime>
  <Words>3185</Words>
  <Application>Microsoft Office PowerPoint</Application>
  <PresentationFormat>Widescreen</PresentationFormat>
  <Paragraphs>396</Paragraphs>
  <Slides>42</Slides>
  <Notes>1</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42</vt:i4>
      </vt:variant>
    </vt:vector>
  </HeadingPairs>
  <TitlesOfParts>
    <vt:vector size="54" baseType="lpstr">
      <vt:lpstr>Alexandria</vt:lpstr>
      <vt:lpstr>Arial</vt:lpstr>
      <vt:lpstr>Calibri</vt:lpstr>
      <vt:lpstr>Calibri Light</vt:lpstr>
      <vt:lpstr>Century Gothic</vt:lpstr>
      <vt:lpstr>Instrument Sans Medium</vt:lpstr>
      <vt:lpstr>Instrument Sans Semi Bold</vt:lpstr>
      <vt:lpstr>Roboto Light</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Dr.Rehab El-shafie</dc:creator>
  <cp:lastModifiedBy>Dr. Nour Affour</cp:lastModifiedBy>
  <cp:revision>535</cp:revision>
  <dcterms:created xsi:type="dcterms:W3CDTF">2023-04-29T09:08:23Z</dcterms:created>
  <dcterms:modified xsi:type="dcterms:W3CDTF">2026-03-30T17:00:11Z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