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276" r:id="rId3"/>
    <p:sldId id="481" r:id="rId4"/>
    <p:sldId id="482" r:id="rId5"/>
    <p:sldId id="483" r:id="rId6"/>
    <p:sldId id="484" r:id="rId7"/>
    <p:sldId id="485" r:id="rId8"/>
    <p:sldId id="486" r:id="rId9"/>
    <p:sldId id="487" r:id="rId10"/>
    <p:sldId id="488" r:id="rId11"/>
    <p:sldId id="489" r:id="rId12"/>
    <p:sldId id="490" r:id="rId13"/>
    <p:sldId id="491" r:id="rId14"/>
    <p:sldId id="492" r:id="rId15"/>
    <p:sldId id="493" r:id="rId16"/>
    <p:sldId id="494" r:id="rId17"/>
    <p:sldId id="495" r:id="rId18"/>
    <p:sldId id="505" r:id="rId19"/>
    <p:sldId id="506" r:id="rId20"/>
    <p:sldId id="507" r:id="rId21"/>
    <p:sldId id="508" r:id="rId22"/>
    <p:sldId id="509" r:id="rId23"/>
    <p:sldId id="510" r:id="rId24"/>
    <p:sldId id="511" r:id="rId25"/>
    <p:sldId id="512" r:id="rId26"/>
    <p:sldId id="496" r:id="rId27"/>
    <p:sldId id="497" r:id="rId28"/>
    <p:sldId id="498" r:id="rId29"/>
    <p:sldId id="499" r:id="rId30"/>
    <p:sldId id="500" r:id="rId31"/>
    <p:sldId id="501" r:id="rId32"/>
    <p:sldId id="502" r:id="rId33"/>
    <p:sldId id="503" r:id="rId34"/>
    <p:sldId id="513" r:id="rId35"/>
    <p:sldId id="514" r:id="rId36"/>
    <p:sldId id="515" r:id="rId37"/>
    <p:sldId id="516" r:id="rId38"/>
    <p:sldId id="517" r:id="rId39"/>
    <p:sldId id="518" r:id="rId40"/>
    <p:sldId id="504" r:id="rId41"/>
    <p:sldId id="519" r:id="rId42"/>
    <p:sldId id="520" r:id="rId43"/>
    <p:sldId id="521" r:id="rId44"/>
    <p:sldId id="527" r:id="rId45"/>
    <p:sldId id="522" r:id="rId46"/>
    <p:sldId id="524" r:id="rId47"/>
    <p:sldId id="525" r:id="rId48"/>
    <p:sldId id="528" r:id="rId49"/>
    <p:sldId id="529" r:id="rId50"/>
    <p:sldId id="526" r:id="rId51"/>
    <p:sldId id="523" r:id="rId52"/>
    <p:sldId id="530" r:id="rId53"/>
    <p:sldId id="533" r:id="rId54"/>
    <p:sldId id="534" r:id="rId55"/>
    <p:sldId id="536" r:id="rId56"/>
    <p:sldId id="531" r:id="rId57"/>
    <p:sldId id="535" r:id="rId58"/>
    <p:sldId id="532" r:id="rId59"/>
    <p:sldId id="3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481"/>
            <p14:sldId id="482"/>
            <p14:sldId id="483"/>
            <p14:sldId id="484"/>
            <p14:sldId id="485"/>
            <p14:sldId id="486"/>
            <p14:sldId id="487"/>
            <p14:sldId id="488"/>
            <p14:sldId id="489"/>
            <p14:sldId id="490"/>
            <p14:sldId id="491"/>
            <p14:sldId id="492"/>
            <p14:sldId id="493"/>
            <p14:sldId id="494"/>
            <p14:sldId id="495"/>
            <p14:sldId id="505"/>
            <p14:sldId id="506"/>
            <p14:sldId id="507"/>
            <p14:sldId id="508"/>
            <p14:sldId id="509"/>
            <p14:sldId id="510"/>
            <p14:sldId id="511"/>
            <p14:sldId id="512"/>
            <p14:sldId id="496"/>
            <p14:sldId id="497"/>
            <p14:sldId id="498"/>
            <p14:sldId id="499"/>
            <p14:sldId id="500"/>
            <p14:sldId id="501"/>
            <p14:sldId id="502"/>
            <p14:sldId id="503"/>
            <p14:sldId id="513"/>
            <p14:sldId id="514"/>
            <p14:sldId id="515"/>
            <p14:sldId id="516"/>
            <p14:sldId id="517"/>
            <p14:sldId id="518"/>
            <p14:sldId id="504"/>
            <p14:sldId id="519"/>
            <p14:sldId id="520"/>
            <p14:sldId id="521"/>
            <p14:sldId id="527"/>
            <p14:sldId id="522"/>
            <p14:sldId id="524"/>
            <p14:sldId id="525"/>
            <p14:sldId id="528"/>
            <p14:sldId id="529"/>
            <p14:sldId id="526"/>
            <p14:sldId id="523"/>
            <p14:sldId id="530"/>
            <p14:sldId id="533"/>
            <p14:sldId id="534"/>
            <p14:sldId id="536"/>
            <p14:sldId id="531"/>
            <p14:sldId id="535"/>
            <p14:sldId id="5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49" d="100"/>
          <a:sy n="49" d="100"/>
        </p:scale>
        <p:origin x="58" y="5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image" Target="../media/image17.wmf"/></Relationships>
</file>

<file path=ppt/slides/_rels/slide43.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hyperlink" Target="https://project-management-knowledge.com/definitions/p/process/" TargetMode="External"/><Relationship Id="rId2" Type="http://schemas.openxmlformats.org/officeDocument/2006/relationships/image" Target="../media/image3.png"/><Relationship Id="rId1" Type="http://schemas.openxmlformats.org/officeDocument/2006/relationships/slideLayout" Target="../slideLayouts/slideLayout13.xml"/><Relationship Id="rId4" Type="http://schemas.openxmlformats.org/officeDocument/2006/relationships/hyperlink" Target="https://project-management-knowledge.com/definitions/s/schedule/"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svg"/><Relationship Id="rId2" Type="http://schemas.openxmlformats.org/officeDocument/2006/relationships/image" Target="../media/image23.jpeg"/><Relationship Id="rId1" Type="http://schemas.openxmlformats.org/officeDocument/2006/relationships/slideLayout" Target="../slideLayouts/slideLayout14.xml"/><Relationship Id="rId6" Type="http://schemas.openxmlformats.org/officeDocument/2006/relationships/image" Target="../media/image26.png"/><Relationship Id="rId5" Type="http://schemas.openxmlformats.org/officeDocument/2006/relationships/image" Target="../media/image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103953" y="1852888"/>
            <a:ext cx="583146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Foundations of Project </a:t>
            </a:r>
          </a:p>
          <a:p>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3953" y="545419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Chapter 7</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94617" y="3839551"/>
            <a:ext cx="4801531" cy="707886"/>
          </a:xfrm>
          <a:prstGeom prst="rect">
            <a:avLst/>
          </a:prstGeom>
          <a:noFill/>
        </p:spPr>
        <p:txBody>
          <a:bodyPr wrap="square" rtlCol="0">
            <a:spAutoFit/>
          </a:bodyPr>
          <a:lstStyle/>
          <a:p>
            <a:r>
              <a:rPr lang="en-US" sz="2000" b="1" dirty="0">
                <a:latin typeface="Times New Roman" panose="02020603050405020304" pitchFamily="18" charset="0"/>
                <a:cs typeface="Times New Roman" panose="02020603050405020304" pitchFamily="18" charset="0"/>
              </a:rPr>
              <a:t>PMG 101</a:t>
            </a:r>
          </a:p>
          <a:p>
            <a:r>
              <a:rPr lang="en-US" sz="2000" b="1" dirty="0">
                <a:latin typeface="Times New Roman" panose="02020603050405020304" pitchFamily="18" charset="0"/>
                <a:cs typeface="Times New Roman" panose="02020603050405020304" pitchFamily="18" charset="0"/>
              </a:rPr>
              <a:t>Project Scope Management</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itle 1">
            <a:extLst>
              <a:ext uri="{FF2B5EF4-FFF2-40B4-BE49-F238E27FC236}">
                <a16:creationId xmlns:a16="http://schemas.microsoft.com/office/drawing/2014/main" id="{2A8840B4-4F51-C96C-72DD-52E39B0FB46A}"/>
              </a:ext>
            </a:extLst>
          </p:cNvPr>
          <p:cNvSpPr txBox="1">
            <a:spLocks/>
          </p:cNvSpPr>
          <p:nvPr/>
        </p:nvSpPr>
        <p:spPr>
          <a:xfrm>
            <a:off x="1579726" y="1"/>
            <a:ext cx="8402474"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Did your project ask for this?</a:t>
            </a:r>
            <a:endParaRPr lang="en-US" altLang="en-US" sz="4000" dirty="0">
              <a:effectLst>
                <a:outerShdw blurRad="38100" dist="38100" dir="2700000" algn="tl">
                  <a:srgbClr val="C0C0C0"/>
                </a:outerShdw>
              </a:effectLst>
            </a:endParaRPr>
          </a:p>
        </p:txBody>
      </p:sp>
      <p:pic>
        <p:nvPicPr>
          <p:cNvPr id="9" name="Picture 4" descr="http://www.skinz.org/cars/lamborghini-wallpapers/lamborghini-concept-car-wallpapers-2.jpg">
            <a:extLst>
              <a:ext uri="{FF2B5EF4-FFF2-40B4-BE49-F238E27FC236}">
                <a16:creationId xmlns:a16="http://schemas.microsoft.com/office/drawing/2014/main" id="{C129E478-B80B-2675-EC81-35F14E9A73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2313" y="1484314"/>
            <a:ext cx="8896737"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DCBACD98-E08A-0D6D-605E-00E619799D42}"/>
              </a:ext>
            </a:extLst>
          </p:cNvPr>
          <p:cNvSpPr txBox="1">
            <a:spLocks/>
          </p:cNvSpPr>
          <p:nvPr/>
        </p:nvSpPr>
        <p:spPr>
          <a:xfrm>
            <a:off x="1699304" y="165259"/>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dirty="0">
                <a:effectLst>
                  <a:outerShdw blurRad="38100" dist="38100" dir="2700000" algn="tl">
                    <a:srgbClr val="C0C0C0"/>
                  </a:outerShdw>
                </a:effectLst>
              </a:rPr>
              <a:t>…And end up building this instead?</a:t>
            </a:r>
          </a:p>
        </p:txBody>
      </p:sp>
      <p:pic>
        <p:nvPicPr>
          <p:cNvPr id="8" name="Picture 8" descr="بالصور أجمل السيارات صغيرة الحجم في العالم">
            <a:extLst>
              <a:ext uri="{FF2B5EF4-FFF2-40B4-BE49-F238E27FC236}">
                <a16:creationId xmlns:a16="http://schemas.microsoft.com/office/drawing/2014/main" id="{3437B7E3-3CFD-495F-512A-C1C9CCE11B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4137704" y="2038509"/>
            <a:ext cx="6096000" cy="3429000"/>
          </a:xfrm>
          <a:prstGeom prst="rect">
            <a:avLst/>
          </a:prstGeom>
          <a:noFill/>
        </p:spPr>
      </p:pic>
    </p:spTree>
    <p:extLst>
      <p:ext uri="{BB962C8B-B14F-4D97-AF65-F5344CB8AC3E}">
        <p14:creationId xmlns:p14="http://schemas.microsoft.com/office/powerpoint/2010/main" val="14281969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3C3B0152-62E1-42FA-854F-E9B03AFE7320}"/>
              </a:ext>
            </a:extLst>
          </p:cNvPr>
          <p:cNvSpPr txBox="1">
            <a:spLocks/>
          </p:cNvSpPr>
          <p:nvPr/>
        </p:nvSpPr>
        <p:spPr>
          <a:xfrm>
            <a:off x="3276600" y="2130426"/>
            <a:ext cx="6400800" cy="14700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a:effectLst>
                  <a:outerShdw blurRad="38100" dist="38100" dir="2700000" algn="tl">
                    <a:srgbClr val="C0C0C0"/>
                  </a:outerShdw>
                </a:effectLst>
              </a:rPr>
              <a:t>Why does it happen?</a:t>
            </a:r>
            <a:endParaRPr lang="en-US" altLang="en-US" sz="4000" dirty="0">
              <a:effectLst>
                <a:outerShdw blurRad="38100" dist="38100" dir="2700000" algn="tl">
                  <a:srgbClr val="C0C0C0"/>
                </a:outerShdw>
              </a:effectLst>
            </a:endParaRPr>
          </a:p>
        </p:txBody>
      </p:sp>
    </p:spTree>
    <p:extLst>
      <p:ext uri="{BB962C8B-B14F-4D97-AF65-F5344CB8AC3E}">
        <p14:creationId xmlns:p14="http://schemas.microsoft.com/office/powerpoint/2010/main" val="3600324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FFC674C9-EB46-58EC-5280-A2385D69CDD1}"/>
              </a:ext>
            </a:extLst>
          </p:cNvPr>
          <p:cNvSpPr txBox="1">
            <a:spLocks noChangeArrowheads="1"/>
          </p:cNvSpPr>
          <p:nvPr/>
        </p:nvSpPr>
        <p:spPr>
          <a:xfrm>
            <a:off x="1744304" y="268963"/>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548C59DF-7B8C-48E2-1861-7FFEF312DEC5}"/>
              </a:ext>
            </a:extLst>
          </p:cNvPr>
          <p:cNvSpPr txBox="1">
            <a:spLocks noChangeArrowheads="1"/>
          </p:cNvSpPr>
          <p:nvPr/>
        </p:nvSpPr>
        <p:spPr>
          <a:xfrm>
            <a:off x="3115904" y="1335763"/>
            <a:ext cx="757078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a:t>Definitions of scope management</a:t>
            </a:r>
          </a:p>
          <a:p>
            <a:r>
              <a:rPr lang="en-GB" altLang="en-US"/>
              <a:t>Why scope management is important</a:t>
            </a:r>
          </a:p>
          <a:p>
            <a:r>
              <a:rPr lang="en-GB" altLang="en-US"/>
              <a:t>Elements of scope management</a:t>
            </a:r>
          </a:p>
          <a:p>
            <a:r>
              <a:rPr lang="en-GB" altLang="en-US"/>
              <a:t>‘Concept development’</a:t>
            </a:r>
          </a:p>
          <a:p>
            <a:r>
              <a:rPr lang="en-GB" altLang="en-US"/>
              <a:t>‘Detailed definition’</a:t>
            </a:r>
          </a:p>
          <a:p>
            <a:r>
              <a:rPr lang="en-GB" altLang="en-US"/>
              <a:t>WBS</a:t>
            </a:r>
          </a:p>
          <a:p>
            <a:r>
              <a:rPr lang="en-GB" altLang="en-US"/>
              <a:t>Change control</a:t>
            </a:r>
          </a:p>
          <a:p>
            <a:endParaRPr lang="en-US" altLang="en-US"/>
          </a:p>
        </p:txBody>
      </p:sp>
      <p:pic>
        <p:nvPicPr>
          <p:cNvPr id="11" name="Picture 15" descr="MCj03340960000[1]">
            <a:extLst>
              <a:ext uri="{FF2B5EF4-FFF2-40B4-BE49-F238E27FC236}">
                <a16:creationId xmlns:a16="http://schemas.microsoft.com/office/drawing/2014/main" id="{572923C2-9B36-FA00-2E0D-2C2362184A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1655" y="3639225"/>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4125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D8A5D93-3B48-C54B-510E-451A92DB05EB}"/>
              </a:ext>
            </a:extLst>
          </p:cNvPr>
          <p:cNvSpPr txBox="1">
            <a:spLocks noChangeArrowheads="1"/>
          </p:cNvSpPr>
          <p:nvPr/>
        </p:nvSpPr>
        <p:spPr>
          <a:xfrm>
            <a:off x="1612466" y="427039"/>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Project scope management</a:t>
            </a:r>
            <a:endParaRPr lang="en-US" altLang="en-US" dirty="0"/>
          </a:p>
        </p:txBody>
      </p:sp>
      <p:sp>
        <p:nvSpPr>
          <p:cNvPr id="8" name="Rectangle 3">
            <a:extLst>
              <a:ext uri="{FF2B5EF4-FFF2-40B4-BE49-F238E27FC236}">
                <a16:creationId xmlns:a16="http://schemas.microsoft.com/office/drawing/2014/main" id="{CFA439EC-103A-391F-CD0F-8DC0FF09DC76}"/>
              </a:ext>
            </a:extLst>
          </p:cNvPr>
          <p:cNvSpPr txBox="1">
            <a:spLocks noChangeArrowheads="1"/>
          </p:cNvSpPr>
          <p:nvPr/>
        </p:nvSpPr>
        <p:spPr>
          <a:xfrm>
            <a:off x="2984067" y="1493839"/>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	“Defining and controlling </a:t>
            </a:r>
            <a:r>
              <a:rPr lang="en-GB" altLang="en-US">
                <a:solidFill>
                  <a:schemeClr val="folHlink"/>
                </a:solidFill>
              </a:rPr>
              <a:t>what is</a:t>
            </a:r>
            <a:r>
              <a:rPr lang="en-GB" altLang="en-US"/>
              <a:t> and </a:t>
            </a:r>
            <a:r>
              <a:rPr lang="en-GB" altLang="en-US">
                <a:solidFill>
                  <a:schemeClr val="folHlink"/>
                </a:solidFill>
              </a:rPr>
              <a:t>what is not</a:t>
            </a:r>
            <a:r>
              <a:rPr lang="en-GB" altLang="en-US"/>
              <a:t> included in the project”</a:t>
            </a:r>
            <a:r>
              <a:rPr lang="en-US" altLang="en-US"/>
              <a:t>.</a:t>
            </a:r>
          </a:p>
          <a:p>
            <a:pPr>
              <a:buFontTx/>
              <a:buNone/>
            </a:pPr>
            <a:endParaRPr lang="en-GB" altLang="en-US"/>
          </a:p>
          <a:p>
            <a:pPr>
              <a:buFontTx/>
              <a:buNone/>
            </a:pPr>
            <a:r>
              <a:rPr lang="en-GB" altLang="en-US"/>
              <a:t>	</a:t>
            </a:r>
            <a:r>
              <a:rPr lang="en-US" altLang="en-US"/>
              <a:t>“Project scope helps transform the idea of the project into a working concept”.</a:t>
            </a:r>
            <a:endParaRPr lang="en-US" altLang="en-US" i="1"/>
          </a:p>
          <a:p>
            <a:endParaRPr lang="en-US" altLang="en-US" dirty="0"/>
          </a:p>
        </p:txBody>
      </p:sp>
      <p:pic>
        <p:nvPicPr>
          <p:cNvPr id="11" name="Picture 4" descr="MCj00788020000[1]">
            <a:extLst>
              <a:ext uri="{FF2B5EF4-FFF2-40B4-BE49-F238E27FC236}">
                <a16:creationId xmlns:a16="http://schemas.microsoft.com/office/drawing/2014/main" id="{7E6EF137-4E8F-F194-7EFC-ED4D4E450AB1}"/>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flipH="1">
            <a:off x="9430837" y="4289412"/>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341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A1DBBFC-7387-D67A-4904-A189D6B5F393}"/>
              </a:ext>
            </a:extLst>
          </p:cNvPr>
          <p:cNvSpPr txBox="1">
            <a:spLocks noChangeArrowheads="1"/>
          </p:cNvSpPr>
          <p:nvPr/>
        </p:nvSpPr>
        <p:spPr>
          <a:xfrm>
            <a:off x="1693180" y="165259"/>
            <a:ext cx="11001578" cy="8998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A change management perspective</a:t>
            </a:r>
            <a:endParaRPr lang="en-US" altLang="en-US" sz="4000" dirty="0"/>
          </a:p>
        </p:txBody>
      </p:sp>
      <p:sp>
        <p:nvSpPr>
          <p:cNvPr id="8" name="Rectangle 3">
            <a:extLst>
              <a:ext uri="{FF2B5EF4-FFF2-40B4-BE49-F238E27FC236}">
                <a16:creationId xmlns:a16="http://schemas.microsoft.com/office/drawing/2014/main" id="{D6742106-164C-51E3-03DF-AA33D3A22283}"/>
              </a:ext>
            </a:extLst>
          </p:cNvPr>
          <p:cNvSpPr txBox="1">
            <a:spLocks noChangeArrowheads="1"/>
          </p:cNvSpPr>
          <p:nvPr/>
        </p:nvSpPr>
        <p:spPr>
          <a:xfrm>
            <a:off x="2613035" y="1232059"/>
            <a:ext cx="8916499" cy="35632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Why do we need to manage scope?</a:t>
            </a:r>
          </a:p>
          <a:p>
            <a:pPr marL="609600" indent="-609600"/>
            <a:endParaRPr lang="en-US" altLang="en-US" sz="3600"/>
          </a:p>
          <a:p>
            <a:pPr marL="609600" indent="-609600" algn="just"/>
            <a:r>
              <a:rPr lang="en-US" altLang="en-US" sz="3600"/>
              <a:t>Changes in the scope of a project affect all the other project management  functions and are therefore important to all parties involved</a:t>
            </a:r>
          </a:p>
        </p:txBody>
      </p:sp>
      <p:pic>
        <p:nvPicPr>
          <p:cNvPr id="11" name="Picture 4" descr="j0288976">
            <a:extLst>
              <a:ext uri="{FF2B5EF4-FFF2-40B4-BE49-F238E27FC236}">
                <a16:creationId xmlns:a16="http://schemas.microsoft.com/office/drawing/2014/main" id="{C4527611-86F1-1980-414F-AABFCF815E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19357" y="4300698"/>
            <a:ext cx="3291643" cy="1711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35927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8999" y="200159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FCB10E4-C9A5-C976-5E3D-FD8277AFE41E}"/>
              </a:ext>
            </a:extLst>
          </p:cNvPr>
          <p:cNvSpPr txBox="1">
            <a:spLocks noChangeArrowheads="1"/>
          </p:cNvSpPr>
          <p:nvPr/>
        </p:nvSpPr>
        <p:spPr>
          <a:xfrm>
            <a:off x="1699304" y="277634"/>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Changes in scope may affect:</a:t>
            </a:r>
          </a:p>
        </p:txBody>
      </p:sp>
      <p:sp>
        <p:nvSpPr>
          <p:cNvPr id="8" name="Rectangle 3">
            <a:extLst>
              <a:ext uri="{FF2B5EF4-FFF2-40B4-BE49-F238E27FC236}">
                <a16:creationId xmlns:a16="http://schemas.microsoft.com/office/drawing/2014/main" id="{16BCCC1D-30A0-16E9-6293-DD142A442DB4}"/>
              </a:ext>
            </a:extLst>
          </p:cNvPr>
          <p:cNvSpPr txBox="1">
            <a:spLocks noChangeArrowheads="1"/>
          </p:cNvSpPr>
          <p:nvPr/>
        </p:nvSpPr>
        <p:spPr>
          <a:xfrm>
            <a:off x="1847850" y="1196976"/>
            <a:ext cx="84963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90600" lvl="1" indent="-533400"/>
            <a:r>
              <a:rPr lang="en-US" altLang="en-US" dirty="0"/>
              <a:t>the schedule (more work or less work)</a:t>
            </a:r>
          </a:p>
          <a:p>
            <a:pPr marL="990600" lvl="1" indent="-533400"/>
            <a:r>
              <a:rPr lang="en-US" altLang="en-US" dirty="0"/>
              <a:t>the cost (more or less resources needed, spec changes)</a:t>
            </a:r>
          </a:p>
          <a:p>
            <a:pPr marL="990600" lvl="1" indent="-533400"/>
            <a:r>
              <a:rPr lang="en-US" altLang="en-US" dirty="0"/>
              <a:t>the quality (changes may be unacceptable to customer)</a:t>
            </a:r>
          </a:p>
          <a:p>
            <a:pPr marL="990600" lvl="1" indent="-533400"/>
            <a:r>
              <a:rPr lang="en-US" altLang="en-US" dirty="0"/>
              <a:t>the human resources (more or less staff)</a:t>
            </a:r>
          </a:p>
          <a:p>
            <a:pPr marL="990600" lvl="1" indent="-533400"/>
            <a:r>
              <a:rPr lang="en-US" altLang="en-US" dirty="0"/>
              <a:t>Communication management (need for simple v sophisticated system)</a:t>
            </a:r>
          </a:p>
          <a:p>
            <a:pPr marL="990600" lvl="1" indent="-533400"/>
            <a:r>
              <a:rPr lang="en-GB" altLang="en-US" dirty="0"/>
              <a:t>the risk exposure (might increase or decrease)</a:t>
            </a:r>
            <a:endParaRPr lang="en-US" altLang="en-US" sz="3200" b="1" dirty="0"/>
          </a:p>
        </p:txBody>
      </p:sp>
      <p:pic>
        <p:nvPicPr>
          <p:cNvPr id="11" name="Picture 4" descr="j0078718">
            <a:extLst>
              <a:ext uri="{FF2B5EF4-FFF2-40B4-BE49-F238E27FC236}">
                <a16:creationId xmlns:a16="http://schemas.microsoft.com/office/drawing/2014/main" id="{4330B677-7378-1F8F-52B6-F02F7E98E9F0}"/>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852598" y="3771528"/>
            <a:ext cx="20605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9936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CF709BB-48DD-76A5-F0E2-A5C19DE73FD0}"/>
              </a:ext>
            </a:extLst>
          </p:cNvPr>
          <p:cNvSpPr txBox="1">
            <a:spLocks noChangeArrowheads="1"/>
          </p:cNvSpPr>
          <p:nvPr/>
        </p:nvSpPr>
        <p:spPr>
          <a:xfrm>
            <a:off x="1981200" y="539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b="1"/>
              <a:t>Scope Management cuts across all Phases of the Project Life cycle</a:t>
            </a:r>
            <a:endParaRPr lang="en-US" altLang="en-US" sz="3600" dirty="0"/>
          </a:p>
        </p:txBody>
      </p:sp>
      <p:graphicFrame>
        <p:nvGraphicFramePr>
          <p:cNvPr id="8" name="Group 31">
            <a:extLst>
              <a:ext uri="{FF2B5EF4-FFF2-40B4-BE49-F238E27FC236}">
                <a16:creationId xmlns:a16="http://schemas.microsoft.com/office/drawing/2014/main" id="{8DC797DF-171A-1AFE-067B-3D03DD752A4C}"/>
              </a:ext>
            </a:extLst>
          </p:cNvPr>
          <p:cNvGraphicFramePr>
            <a:graphicFrameLocks/>
          </p:cNvGraphicFramePr>
          <p:nvPr>
            <p:extLst>
              <p:ext uri="{D42A27DB-BD31-4B8C-83A1-F6EECF244321}">
                <p14:modId xmlns:p14="http://schemas.microsoft.com/office/powerpoint/2010/main" val="455666898"/>
              </p:ext>
            </p:extLst>
          </p:nvPr>
        </p:nvGraphicFramePr>
        <p:xfrm>
          <a:off x="1981201" y="1497013"/>
          <a:ext cx="8435975" cy="3803650"/>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16125">
                  <a:extLst>
                    <a:ext uri="{9D8B030D-6E8A-4147-A177-3AD203B41FA5}">
                      <a16:colId xmlns:a16="http://schemas.microsoft.com/office/drawing/2014/main" val="20003"/>
                    </a:ext>
                  </a:extLst>
                </a:gridCol>
              </a:tblGrid>
              <a:tr h="1541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Initiation</a:t>
                      </a:r>
                      <a:endParaRPr kumimoji="0" lang="en-US" sz="2800" b="1" i="0" u="none" strike="noStrike" cap="none" normalizeH="0" baseline="0">
                        <a:ln>
                          <a:noFill/>
                        </a:ln>
                        <a:solidFill>
                          <a:schemeClr val="folHlink"/>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Planning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execution and control</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closing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621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Project definition</a:t>
                      </a:r>
                      <a:endParaRPr kumimoji="0" lang="en-US" sz="24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Scheduling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Reporting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Commission</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11" name="Text Box 20">
            <a:extLst>
              <a:ext uri="{FF2B5EF4-FFF2-40B4-BE49-F238E27FC236}">
                <a16:creationId xmlns:a16="http://schemas.microsoft.com/office/drawing/2014/main" id="{271E19B8-F290-B8EC-382D-F0FE56F5202D}"/>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Project life cycle</a:t>
            </a:r>
            <a:endParaRPr lang="en-US" altLang="en-US" sz="2400">
              <a:cs typeface="Arial" panose="020B0604020202020204" pitchFamily="34" charset="0"/>
            </a:endParaRPr>
          </a:p>
        </p:txBody>
      </p:sp>
      <p:sp>
        <p:nvSpPr>
          <p:cNvPr id="12" name="Line 21">
            <a:extLst>
              <a:ext uri="{FF2B5EF4-FFF2-40B4-BE49-F238E27FC236}">
                <a16:creationId xmlns:a16="http://schemas.microsoft.com/office/drawing/2014/main" id="{0953D982-5046-0A79-EFBA-F1A7387E1247}"/>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
        <p:nvSpPr>
          <p:cNvPr id="13" name="Line 22">
            <a:extLst>
              <a:ext uri="{FF2B5EF4-FFF2-40B4-BE49-F238E27FC236}">
                <a16:creationId xmlns:a16="http://schemas.microsoft.com/office/drawing/2014/main" id="{9CB077DA-7E0C-4FC8-B6A6-676EA128DB00}"/>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1739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B334B9-AADD-04D6-833C-2F0513C9CAD7}"/>
              </a:ext>
            </a:extLst>
          </p:cNvPr>
          <p:cNvSpPr txBox="1">
            <a:spLocks noChangeArrowheads="1"/>
          </p:cNvSpPr>
          <p:nvPr/>
        </p:nvSpPr>
        <p:spPr>
          <a:xfrm>
            <a:off x="1520651" y="314967"/>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 comprises:</a:t>
            </a:r>
            <a:endParaRPr lang="en-US" altLang="en-US" dirty="0"/>
          </a:p>
        </p:txBody>
      </p:sp>
      <p:sp>
        <p:nvSpPr>
          <p:cNvPr id="8" name="Rectangle 3">
            <a:extLst>
              <a:ext uri="{FF2B5EF4-FFF2-40B4-BE49-F238E27FC236}">
                <a16:creationId xmlns:a16="http://schemas.microsoft.com/office/drawing/2014/main" id="{4C473CD2-D208-CF6B-3472-E5E882250798}"/>
              </a:ext>
            </a:extLst>
          </p:cNvPr>
          <p:cNvSpPr txBox="1">
            <a:spLocks noChangeArrowheads="1"/>
          </p:cNvSpPr>
          <p:nvPr/>
        </p:nvSpPr>
        <p:spPr>
          <a:xfrm>
            <a:off x="2892252" y="1381767"/>
            <a:ext cx="69945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project initiation</a:t>
            </a:r>
          </a:p>
          <a:p>
            <a:pPr marL="609600" indent="-609600"/>
            <a:r>
              <a:rPr lang="en-US" altLang="en-US" sz="3600"/>
              <a:t>scope planning</a:t>
            </a:r>
          </a:p>
          <a:p>
            <a:pPr marL="609600" indent="-609600"/>
            <a:r>
              <a:rPr lang="en-US" altLang="en-US" sz="3600"/>
              <a:t>scope definition</a:t>
            </a:r>
          </a:p>
          <a:p>
            <a:pPr marL="609600" indent="-609600"/>
            <a:r>
              <a:rPr lang="en-US" altLang="en-US" sz="3600"/>
              <a:t>scope verification</a:t>
            </a:r>
          </a:p>
          <a:p>
            <a:pPr marL="609600" indent="-609600"/>
            <a:r>
              <a:rPr lang="en-US" altLang="en-US" sz="3600"/>
              <a:t>scope change control</a:t>
            </a:r>
          </a:p>
        </p:txBody>
      </p:sp>
      <p:pic>
        <p:nvPicPr>
          <p:cNvPr id="11" name="Picture 6" descr="MCj00787190000[1]">
            <a:extLst>
              <a:ext uri="{FF2B5EF4-FFF2-40B4-BE49-F238E27FC236}">
                <a16:creationId xmlns:a16="http://schemas.microsoft.com/office/drawing/2014/main" id="{3496097B-61EF-0BB0-0368-5070B2E6645E}"/>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10384549" y="4425782"/>
            <a:ext cx="4937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8">
            <a:extLst>
              <a:ext uri="{FF2B5EF4-FFF2-40B4-BE49-F238E27FC236}">
                <a16:creationId xmlns:a16="http://schemas.microsoft.com/office/drawing/2014/main" id="{CAE69DC2-2536-F969-61EB-DE2D6E852D1C}"/>
              </a:ext>
            </a:extLst>
          </p:cNvPr>
          <p:cNvSpPr>
            <a:spLocks/>
          </p:cNvSpPr>
          <p:nvPr/>
        </p:nvSpPr>
        <p:spPr bwMode="auto">
          <a:xfrm>
            <a:off x="7007052" y="1597668"/>
            <a:ext cx="144463" cy="935037"/>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3" name="Text Box 9">
            <a:extLst>
              <a:ext uri="{FF2B5EF4-FFF2-40B4-BE49-F238E27FC236}">
                <a16:creationId xmlns:a16="http://schemas.microsoft.com/office/drawing/2014/main" id="{BC7EB636-FF33-D525-E41E-F30D07B82C57}"/>
              </a:ext>
            </a:extLst>
          </p:cNvPr>
          <p:cNvSpPr txBox="1">
            <a:spLocks noChangeArrowheads="1"/>
          </p:cNvSpPr>
          <p:nvPr/>
        </p:nvSpPr>
        <p:spPr bwMode="auto">
          <a:xfrm>
            <a:off x="7294390" y="1788167"/>
            <a:ext cx="3367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Concept development</a:t>
            </a:r>
            <a:endParaRPr lang="en-US" altLang="en-US" sz="2400" b="1">
              <a:cs typeface="Arial" panose="020B0604020202020204" pitchFamily="34" charset="0"/>
            </a:endParaRPr>
          </a:p>
        </p:txBody>
      </p:sp>
      <p:sp>
        <p:nvSpPr>
          <p:cNvPr id="14" name="AutoShape 10">
            <a:extLst>
              <a:ext uri="{FF2B5EF4-FFF2-40B4-BE49-F238E27FC236}">
                <a16:creationId xmlns:a16="http://schemas.microsoft.com/office/drawing/2014/main" id="{133D3CBC-9ABF-65F4-773B-AA9B9DF96D39}"/>
              </a:ext>
            </a:extLst>
          </p:cNvPr>
          <p:cNvSpPr>
            <a:spLocks/>
          </p:cNvSpPr>
          <p:nvPr/>
        </p:nvSpPr>
        <p:spPr bwMode="auto">
          <a:xfrm>
            <a:off x="7367414" y="2894654"/>
            <a:ext cx="144462" cy="935038"/>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cs typeface="Arial" panose="020B0604020202020204" pitchFamily="34" charset="0"/>
            </a:endParaRPr>
          </a:p>
        </p:txBody>
      </p:sp>
      <p:sp>
        <p:nvSpPr>
          <p:cNvPr id="15" name="Text Box 11">
            <a:extLst>
              <a:ext uri="{FF2B5EF4-FFF2-40B4-BE49-F238E27FC236}">
                <a16:creationId xmlns:a16="http://schemas.microsoft.com/office/drawing/2014/main" id="{33D9BF6D-0E5E-C736-85BD-BA0BDAA2C8D5}"/>
              </a:ext>
            </a:extLst>
          </p:cNvPr>
          <p:cNvSpPr txBox="1">
            <a:spLocks noChangeArrowheads="1"/>
          </p:cNvSpPr>
          <p:nvPr/>
        </p:nvSpPr>
        <p:spPr bwMode="auto">
          <a:xfrm>
            <a:off x="7654752" y="3108967"/>
            <a:ext cx="3686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cs typeface="Arial" panose="020B0604020202020204" pitchFamily="34" charset="0"/>
              </a:rPr>
              <a:t>Getting the detail sorted</a:t>
            </a:r>
            <a:endParaRPr lang="en-US" altLang="en-US" sz="2400" b="1">
              <a:cs typeface="Arial" panose="020B0604020202020204" pitchFamily="34" charset="0"/>
            </a:endParaRPr>
          </a:p>
        </p:txBody>
      </p:sp>
    </p:spTree>
    <p:extLst>
      <p:ext uri="{BB962C8B-B14F-4D97-AF65-F5344CB8AC3E}">
        <p14:creationId xmlns:p14="http://schemas.microsoft.com/office/powerpoint/2010/main" val="55675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E2F825E-97D3-AD78-41F4-E0D312CD8FE3}"/>
              </a:ext>
            </a:extLst>
          </p:cNvPr>
          <p:cNvSpPr txBox="1">
            <a:spLocks noChangeArrowheads="1"/>
          </p:cNvSpPr>
          <p:nvPr/>
        </p:nvSpPr>
        <p:spPr>
          <a:xfrm>
            <a:off x="2003350" y="27850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Management</a:t>
            </a:r>
            <a:endParaRPr lang="en-US" altLang="en-US" dirty="0"/>
          </a:p>
        </p:txBody>
      </p:sp>
      <p:graphicFrame>
        <p:nvGraphicFramePr>
          <p:cNvPr id="8" name="Group 71">
            <a:extLst>
              <a:ext uri="{FF2B5EF4-FFF2-40B4-BE49-F238E27FC236}">
                <a16:creationId xmlns:a16="http://schemas.microsoft.com/office/drawing/2014/main" id="{BE1BC411-D1E2-B3A3-A1C6-523F3CADF25F}"/>
              </a:ext>
            </a:extLst>
          </p:cNvPr>
          <p:cNvGraphicFramePr>
            <a:graphicFrameLocks/>
          </p:cNvGraphicFramePr>
          <p:nvPr>
            <p:extLst>
              <p:ext uri="{D42A27DB-BD31-4B8C-83A1-F6EECF244321}">
                <p14:modId xmlns:p14="http://schemas.microsoft.com/office/powerpoint/2010/main" val="610425697"/>
              </p:ext>
            </p:extLst>
          </p:nvPr>
        </p:nvGraphicFramePr>
        <p:xfrm>
          <a:off x="1591228" y="1345306"/>
          <a:ext cx="9930772" cy="4594225"/>
        </p:xfrm>
        <a:graphic>
          <a:graphicData uri="http://schemas.openxmlformats.org/drawingml/2006/table">
            <a:tbl>
              <a:tblPr/>
              <a:tblGrid>
                <a:gridCol w="2988584">
                  <a:extLst>
                    <a:ext uri="{9D8B030D-6E8A-4147-A177-3AD203B41FA5}">
                      <a16:colId xmlns:a16="http://schemas.microsoft.com/office/drawing/2014/main" val="20000"/>
                    </a:ext>
                  </a:extLst>
                </a:gridCol>
                <a:gridCol w="6942188">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formalizing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3287097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6085" y="1244727"/>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ED15AE-019A-87C2-2DB5-CD15DC50BFC4}"/>
              </a:ext>
            </a:extLst>
          </p:cNvPr>
          <p:cNvSpPr txBox="1">
            <a:spLocks noChangeArrowheads="1"/>
          </p:cNvSpPr>
          <p:nvPr/>
        </p:nvSpPr>
        <p:spPr>
          <a:xfrm>
            <a:off x="1981200" y="276385"/>
            <a:ext cx="109728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Project scope management</a:t>
            </a:r>
          </a:p>
        </p:txBody>
      </p:sp>
      <p:sp>
        <p:nvSpPr>
          <p:cNvPr id="8" name="Rectangle 5">
            <a:extLst>
              <a:ext uri="{FF2B5EF4-FFF2-40B4-BE49-F238E27FC236}">
                <a16:creationId xmlns:a16="http://schemas.microsoft.com/office/drawing/2014/main" id="{4685E6DB-E628-BCDD-F3DD-0F23F790D7F4}"/>
              </a:ext>
            </a:extLst>
          </p:cNvPr>
          <p:cNvSpPr txBox="1">
            <a:spLocks noChangeArrowheads="1"/>
          </p:cNvSpPr>
          <p:nvPr/>
        </p:nvSpPr>
        <p:spPr>
          <a:xfrm>
            <a:off x="1981200" y="1600201"/>
            <a:ext cx="866775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GB" altLang="en-US" dirty="0"/>
              <a:t>Initiation and planning are about</a:t>
            </a:r>
            <a:r>
              <a:rPr lang="ar-EG" altLang="en-US" dirty="0"/>
              <a:t> </a:t>
            </a:r>
            <a:r>
              <a:rPr lang="en-GB" altLang="en-US" dirty="0"/>
              <a:t>developing the concept of the project</a:t>
            </a:r>
          </a:p>
          <a:p>
            <a:endParaRPr lang="en-GB" altLang="en-US" dirty="0"/>
          </a:p>
          <a:p>
            <a:r>
              <a:rPr lang="en-US" altLang="en-US" dirty="0"/>
              <a:t>Entails</a:t>
            </a:r>
            <a:r>
              <a:rPr lang="ar-EG" altLang="en-US" dirty="0"/>
              <a:t>يستلزم </a:t>
            </a:r>
            <a:r>
              <a:rPr lang="en-US" altLang="en-US" dirty="0"/>
              <a:t> the identifying and defining the projects objectives and goals, as provided by the project sponsor or owner</a:t>
            </a:r>
            <a:endParaRPr lang="en-GB" altLang="en-US" dirty="0"/>
          </a:p>
          <a:p>
            <a:endParaRPr lang="en-GB" altLang="en-US" dirty="0"/>
          </a:p>
          <a:p>
            <a:endParaRPr lang="en-US" altLang="en-US" dirty="0"/>
          </a:p>
        </p:txBody>
      </p:sp>
    </p:spTree>
    <p:extLst>
      <p:ext uri="{BB962C8B-B14F-4D97-AF65-F5344CB8AC3E}">
        <p14:creationId xmlns:p14="http://schemas.microsoft.com/office/powerpoint/2010/main" val="2255999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F689C41-7F87-9C97-DDCF-8B446993476E}"/>
              </a:ext>
            </a:extLst>
          </p:cNvPr>
          <p:cNvSpPr txBox="1">
            <a:spLocks noChangeArrowheads="1"/>
          </p:cNvSpPr>
          <p:nvPr/>
        </p:nvSpPr>
        <p:spPr>
          <a:xfrm>
            <a:off x="1754608" y="268963"/>
            <a:ext cx="1093873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a:t>
            </a:r>
            <a:endParaRPr lang="en-US" altLang="en-US" dirty="0"/>
          </a:p>
        </p:txBody>
      </p:sp>
      <p:graphicFrame>
        <p:nvGraphicFramePr>
          <p:cNvPr id="8" name="Group 27">
            <a:extLst>
              <a:ext uri="{FF2B5EF4-FFF2-40B4-BE49-F238E27FC236}">
                <a16:creationId xmlns:a16="http://schemas.microsoft.com/office/drawing/2014/main" id="{B7162267-592A-B251-853A-B0D0A2783B52}"/>
              </a:ext>
            </a:extLst>
          </p:cNvPr>
          <p:cNvGraphicFramePr>
            <a:graphicFrameLocks/>
          </p:cNvGraphicFramePr>
          <p:nvPr>
            <p:extLst>
              <p:ext uri="{D42A27DB-BD31-4B8C-83A1-F6EECF244321}">
                <p14:modId xmlns:p14="http://schemas.microsoft.com/office/powerpoint/2010/main" val="2362615125"/>
              </p:ext>
            </p:extLst>
          </p:nvPr>
        </p:nvGraphicFramePr>
        <p:xfrm>
          <a:off x="670000" y="1232576"/>
          <a:ext cx="10785092" cy="4568827"/>
        </p:xfrm>
        <a:graphic>
          <a:graphicData uri="http://schemas.openxmlformats.org/drawingml/2006/table">
            <a:tbl>
              <a:tblPr/>
              <a:tblGrid>
                <a:gridCol w="2888570">
                  <a:extLst>
                    <a:ext uri="{9D8B030D-6E8A-4147-A177-3AD203B41FA5}">
                      <a16:colId xmlns:a16="http://schemas.microsoft.com/office/drawing/2014/main" val="20000"/>
                    </a:ext>
                  </a:extLst>
                </a:gridCol>
                <a:gridCol w="7896522">
                  <a:extLst>
                    <a:ext uri="{9D8B030D-6E8A-4147-A177-3AD203B41FA5}">
                      <a16:colId xmlns:a16="http://schemas.microsoft.com/office/drawing/2014/main" val="20001"/>
                    </a:ext>
                  </a:extLst>
                </a:gridCol>
              </a:tblGrid>
              <a:tr h="115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initiation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folHlink"/>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a:ln>
                          <a:noFill/>
                        </a:ln>
                        <a:solidFill>
                          <a:schemeClr val="folHlink"/>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2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0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verification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change control</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460084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1100B14-5E7E-0600-E4BC-61898DE26031}"/>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4800"/>
              <a:t>Project Initiation – step 1</a:t>
            </a:r>
            <a:endParaRPr lang="en-US" altLang="en-US" sz="4800" dirty="0"/>
          </a:p>
        </p:txBody>
      </p:sp>
      <p:sp>
        <p:nvSpPr>
          <p:cNvPr id="8" name="Rectangle 3">
            <a:extLst>
              <a:ext uri="{FF2B5EF4-FFF2-40B4-BE49-F238E27FC236}">
                <a16:creationId xmlns:a16="http://schemas.microsoft.com/office/drawing/2014/main" id="{C57593C2-9DA9-0261-57A8-364A06887AA8}"/>
              </a:ext>
            </a:extLst>
          </p:cNvPr>
          <p:cNvSpPr txBox="1">
            <a:spLocks noChangeArrowheads="1"/>
          </p:cNvSpPr>
          <p:nvPr/>
        </p:nvSpPr>
        <p:spPr>
          <a:xfrm>
            <a:off x="1631951" y="1341439"/>
            <a:ext cx="5472113" cy="42195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pPr>
            <a:r>
              <a:rPr lang="en-US" altLang="en-US" sz="2400"/>
              <a:t>One of the most important parts of project initiation is to </a:t>
            </a:r>
            <a:r>
              <a:rPr lang="en-US" altLang="en-US">
                <a:solidFill>
                  <a:schemeClr val="folHlink"/>
                </a:solidFill>
              </a:rPr>
              <a:t>define the project</a:t>
            </a:r>
          </a:p>
          <a:p>
            <a:pPr marL="609600" indent="-609600">
              <a:lnSpc>
                <a:spcPct val="80000"/>
              </a:lnSpc>
            </a:pPr>
            <a:r>
              <a:rPr lang="en-GB" altLang="en-US" sz="2400"/>
              <a:t>Determines the time, cost, quality and resource requirements</a:t>
            </a:r>
          </a:p>
          <a:p>
            <a:pPr marL="609600" indent="-609600">
              <a:lnSpc>
                <a:spcPct val="80000"/>
              </a:lnSpc>
            </a:pPr>
            <a:r>
              <a:rPr lang="en-GB" altLang="en-US" sz="2400"/>
              <a:t>Determines the scope of the project 	(what’s in/out)</a:t>
            </a:r>
          </a:p>
          <a:p>
            <a:pPr marL="609600" indent="-609600">
              <a:lnSpc>
                <a:spcPct val="80000"/>
              </a:lnSpc>
            </a:pPr>
            <a:r>
              <a:rPr lang="en-US" altLang="en-US" sz="2400"/>
              <a:t>Usually only happens after feasibility study completed</a:t>
            </a:r>
          </a:p>
          <a:p>
            <a:pPr marL="609600" indent="-609600">
              <a:lnSpc>
                <a:spcPct val="80000"/>
              </a:lnSpc>
            </a:pPr>
            <a:r>
              <a:rPr lang="en-US" altLang="en-US" sz="2400"/>
              <a:t>Typical </a:t>
            </a:r>
            <a:r>
              <a:rPr lang="en-US" altLang="en-US" sz="2400" i="1"/>
              <a:t>inputs</a:t>
            </a:r>
            <a:r>
              <a:rPr lang="en-US" altLang="en-US" sz="2400"/>
              <a:t> to project initiation: </a:t>
            </a:r>
          </a:p>
          <a:p>
            <a:pPr marL="990600" lvl="1" indent="-533400">
              <a:lnSpc>
                <a:spcPct val="80000"/>
              </a:lnSpc>
            </a:pPr>
            <a:r>
              <a:rPr lang="en-US" altLang="en-US" sz="2000"/>
              <a:t>the product/service description</a:t>
            </a:r>
          </a:p>
          <a:p>
            <a:pPr marL="990600" lvl="1" indent="-533400">
              <a:lnSpc>
                <a:spcPct val="80000"/>
              </a:lnSpc>
            </a:pPr>
            <a:r>
              <a:rPr lang="en-US" altLang="en-US" sz="2000"/>
              <a:t>the strategic plan of the organization</a:t>
            </a:r>
          </a:p>
          <a:p>
            <a:pPr marL="990600" lvl="1" indent="-533400">
              <a:lnSpc>
                <a:spcPct val="80000"/>
              </a:lnSpc>
            </a:pPr>
            <a:r>
              <a:rPr lang="en-US" altLang="en-US" sz="2000"/>
              <a:t>relevant historical information about similar projects</a:t>
            </a:r>
          </a:p>
          <a:p>
            <a:pPr marL="609600" indent="-609600">
              <a:lnSpc>
                <a:spcPct val="80000"/>
              </a:lnSpc>
            </a:pPr>
            <a:endParaRPr lang="en-US" altLang="en-US" sz="2400"/>
          </a:p>
          <a:p>
            <a:pPr marL="609600" indent="-609600">
              <a:lnSpc>
                <a:spcPct val="80000"/>
              </a:lnSpc>
              <a:buFont typeface="Arial" panose="020B0604020202020204" pitchFamily="34" charset="0"/>
              <a:buNone/>
            </a:pPr>
            <a:endParaRPr lang="en-US" altLang="en-US" sz="2400" dirty="0"/>
          </a:p>
        </p:txBody>
      </p:sp>
      <p:graphicFrame>
        <p:nvGraphicFramePr>
          <p:cNvPr id="11" name="Group 32">
            <a:extLst>
              <a:ext uri="{FF2B5EF4-FFF2-40B4-BE49-F238E27FC236}">
                <a16:creationId xmlns:a16="http://schemas.microsoft.com/office/drawing/2014/main" id="{06AFC87C-99FE-0709-D6B0-DC2CA37065AE}"/>
              </a:ext>
            </a:extLst>
          </p:cNvPr>
          <p:cNvGraphicFramePr>
            <a:graphicFrameLocks noGrp="1"/>
          </p:cNvGraphicFramePr>
          <p:nvPr/>
        </p:nvGraphicFramePr>
        <p:xfrm>
          <a:off x="7094539" y="2276476"/>
          <a:ext cx="3394075" cy="2055813"/>
        </p:xfrm>
        <a:graphic>
          <a:graphicData uri="http://schemas.openxmlformats.org/drawingml/2006/table">
            <a:tbl>
              <a:tblPr/>
              <a:tblGrid>
                <a:gridCol w="849312">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9313">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8229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Initiation</a:t>
                      </a:r>
                      <a:endParaRPr kumimoji="0" lang="en-US" sz="1200" b="0" i="0" u="none" strike="noStrike" cap="none" normalizeH="0" baseline="0">
                        <a:ln>
                          <a:noFill/>
                        </a:ln>
                        <a:solidFill>
                          <a:schemeClr val="folHlink"/>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Planning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execution and control</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closing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328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Project definition</a:t>
                      </a:r>
                      <a:endParaRPr kumimoji="0" lang="en-US" sz="900" b="0" i="0" u="none" strike="noStrike" cap="none" normalizeH="0" baseline="0">
                        <a:ln>
                          <a:noFill/>
                        </a:ln>
                        <a:solidFill>
                          <a:schemeClr val="tx1"/>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Scheduling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Reporting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Commission</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pic>
        <p:nvPicPr>
          <p:cNvPr id="12" name="Picture 35" descr="MCj00787080000[1]">
            <a:extLst>
              <a:ext uri="{FF2B5EF4-FFF2-40B4-BE49-F238E27FC236}">
                <a16:creationId xmlns:a16="http://schemas.microsoft.com/office/drawing/2014/main" id="{F009E781-8B2E-42CC-A10A-B2317F1222C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680325" y="4522788"/>
            <a:ext cx="2211388" cy="207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2583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Rectangle 3">
            <a:extLst>
              <a:ext uri="{FF2B5EF4-FFF2-40B4-BE49-F238E27FC236}">
                <a16:creationId xmlns:a16="http://schemas.microsoft.com/office/drawing/2014/main" id="{69BFFA3F-B532-7810-281B-319FEAAF4829}"/>
              </a:ext>
            </a:extLst>
          </p:cNvPr>
          <p:cNvSpPr txBox="1">
            <a:spLocks noChangeArrowheads="1"/>
          </p:cNvSpPr>
          <p:nvPr/>
        </p:nvSpPr>
        <p:spPr>
          <a:xfrm>
            <a:off x="1847850" y="1782763"/>
            <a:ext cx="84963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4000"/>
              <a:t>Once the project definition has been completed and the scope identified, </a:t>
            </a:r>
            <a:r>
              <a:rPr lang="en-US" altLang="en-US" sz="4000">
                <a:solidFill>
                  <a:schemeClr val="folHlink"/>
                </a:solidFill>
              </a:rPr>
              <a:t>documenting and getting approval</a:t>
            </a:r>
            <a:r>
              <a:rPr lang="en-US" altLang="en-US" sz="4000"/>
              <a:t> of the scope is the next stage</a:t>
            </a:r>
          </a:p>
        </p:txBody>
      </p:sp>
      <p:sp>
        <p:nvSpPr>
          <p:cNvPr id="9" name="Rectangle 5">
            <a:extLst>
              <a:ext uri="{FF2B5EF4-FFF2-40B4-BE49-F238E27FC236}">
                <a16:creationId xmlns:a16="http://schemas.microsoft.com/office/drawing/2014/main" id="{F1AB4406-1A34-6593-7807-9B5510FE825C}"/>
              </a:ext>
            </a:extLst>
          </p:cNvPr>
          <p:cNvSpPr txBox="1">
            <a:spLocks noChangeArrowheads="1"/>
          </p:cNvSpPr>
          <p:nvPr/>
        </p:nvSpPr>
        <p:spPr>
          <a:xfrm>
            <a:off x="1668463" y="269875"/>
            <a:ext cx="90360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Project Initiation – step 2</a:t>
            </a:r>
            <a:endParaRPr lang="en-US" altLang="en-US" dirty="0"/>
          </a:p>
        </p:txBody>
      </p:sp>
      <p:pic>
        <p:nvPicPr>
          <p:cNvPr id="13" name="Picture 6" descr="MCj00787680000[1]">
            <a:extLst>
              <a:ext uri="{FF2B5EF4-FFF2-40B4-BE49-F238E27FC236}">
                <a16:creationId xmlns:a16="http://schemas.microsoft.com/office/drawing/2014/main" id="{EE110EE6-20DC-45BD-4C58-A4FF08B820FA}"/>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175500" y="4437063"/>
            <a:ext cx="212725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3746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864BC7-3058-2CB0-F628-0B5A8526EC3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6000"/>
              <a:t>Tools and techniques </a:t>
            </a:r>
            <a:endParaRPr lang="en-US" altLang="en-US" sz="6000" dirty="0"/>
          </a:p>
        </p:txBody>
      </p:sp>
      <p:sp>
        <p:nvSpPr>
          <p:cNvPr id="3" name="Rectangle 3">
            <a:extLst>
              <a:ext uri="{FF2B5EF4-FFF2-40B4-BE49-F238E27FC236}">
                <a16:creationId xmlns:a16="http://schemas.microsoft.com/office/drawing/2014/main" id="{4FA5E1DD-F2C3-B222-9003-08B49B607A1E}"/>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i="1"/>
              <a:t>Tools and techniques</a:t>
            </a:r>
            <a:r>
              <a:rPr lang="en-US" altLang="en-US" sz="3600"/>
              <a:t> for </a:t>
            </a:r>
            <a:r>
              <a:rPr lang="en-US" altLang="en-US" sz="3600">
                <a:solidFill>
                  <a:schemeClr val="folHlink"/>
                </a:solidFill>
              </a:rPr>
              <a:t>project initiation</a:t>
            </a:r>
            <a:r>
              <a:rPr lang="en-US" altLang="en-US" sz="3600"/>
              <a:t> can be in the form of decision models such as: </a:t>
            </a:r>
          </a:p>
          <a:p>
            <a:pPr marL="990600" lvl="1" indent="-533400">
              <a:buFont typeface="Arial" panose="020B0604020202020204" pitchFamily="34" charset="0"/>
              <a:buNone/>
            </a:pPr>
            <a:r>
              <a:rPr lang="en-US" altLang="en-US" sz="3600"/>
              <a:t>a) benefit measurement methods </a:t>
            </a:r>
            <a:r>
              <a:rPr lang="en-US" altLang="en-US"/>
              <a:t>(comparative, scoring models)</a:t>
            </a:r>
          </a:p>
          <a:p>
            <a:pPr marL="990600" lvl="1" indent="-533400">
              <a:buFont typeface="Arial" panose="020B0604020202020204" pitchFamily="34" charset="0"/>
              <a:buNone/>
            </a:pPr>
            <a:r>
              <a:rPr lang="en-US" altLang="en-US" sz="3600"/>
              <a:t>b) constrained optimization methods</a:t>
            </a:r>
          </a:p>
          <a:p>
            <a:pPr marL="1752600" lvl="3" indent="-381000">
              <a:buFont typeface="Arial" panose="020B0604020202020204" pitchFamily="34" charset="0"/>
              <a:buNone/>
            </a:pPr>
            <a:r>
              <a:rPr lang="en-GB" altLang="en-US" sz="2400"/>
              <a:t>(mathematical models)</a:t>
            </a:r>
            <a:endParaRPr lang="en-US" altLang="en-US" sz="2400"/>
          </a:p>
          <a:p>
            <a:pPr marL="990600" lvl="1" indent="-533400">
              <a:buFont typeface="Arial" panose="020B0604020202020204" pitchFamily="34" charset="0"/>
              <a:buNone/>
            </a:pPr>
            <a:r>
              <a:rPr lang="en-GB" altLang="en-US" sz="3600"/>
              <a:t>c) </a:t>
            </a:r>
            <a:r>
              <a:rPr lang="en-US" altLang="en-US" sz="3600"/>
              <a:t>expert judgement</a:t>
            </a:r>
          </a:p>
        </p:txBody>
      </p:sp>
    </p:spTree>
    <p:extLst>
      <p:ext uri="{BB962C8B-B14F-4D97-AF65-F5344CB8AC3E}">
        <p14:creationId xmlns:p14="http://schemas.microsoft.com/office/powerpoint/2010/main" val="2711910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8651C9E-1786-8FE8-318F-4A1E0A27235D}"/>
              </a:ext>
            </a:extLst>
          </p:cNvPr>
          <p:cNvSpPr txBox="1">
            <a:spLocks noChangeArrowheads="1"/>
          </p:cNvSpPr>
          <p:nvPr/>
        </p:nvSpPr>
        <p:spPr>
          <a:xfrm>
            <a:off x="1847850" y="274638"/>
            <a:ext cx="8362950" cy="107463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Project Initiation</a:t>
            </a:r>
            <a:endParaRPr lang="en-US" altLang="en-US" sz="4000" dirty="0"/>
          </a:p>
        </p:txBody>
      </p:sp>
      <p:sp>
        <p:nvSpPr>
          <p:cNvPr id="3" name="Rectangle 3">
            <a:extLst>
              <a:ext uri="{FF2B5EF4-FFF2-40B4-BE49-F238E27FC236}">
                <a16:creationId xmlns:a16="http://schemas.microsoft.com/office/drawing/2014/main" id="{1B656AC4-D813-0F42-6C87-267F28827C39}"/>
              </a:ext>
            </a:extLst>
          </p:cNvPr>
          <p:cNvSpPr txBox="1">
            <a:spLocks noChangeArrowheads="1"/>
          </p:cNvSpPr>
          <p:nvPr/>
        </p:nvSpPr>
        <p:spPr>
          <a:xfrm>
            <a:off x="1847850" y="1341438"/>
            <a:ext cx="8820150" cy="4255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3600"/>
              <a:t>The </a:t>
            </a:r>
            <a:r>
              <a:rPr lang="en-US" altLang="en-US" sz="3600" i="1">
                <a:solidFill>
                  <a:schemeClr val="folHlink"/>
                </a:solidFill>
              </a:rPr>
              <a:t>outputs</a:t>
            </a:r>
            <a:r>
              <a:rPr lang="en-US" altLang="en-US" sz="3600"/>
              <a:t> from project initiation are:</a:t>
            </a:r>
          </a:p>
          <a:p>
            <a:pPr marL="609600" indent="-609600"/>
            <a:r>
              <a:rPr lang="en-US" altLang="en-US" sz="3600"/>
              <a:t>the project charter</a:t>
            </a:r>
          </a:p>
          <a:p>
            <a:pPr marL="609600" indent="-609600"/>
            <a:r>
              <a:rPr lang="en-US" altLang="en-US" sz="3600"/>
              <a:t>Final</a:t>
            </a:r>
            <a:r>
              <a:rPr lang="en-GB" altLang="en-US" sz="3600"/>
              <a:t> product description</a:t>
            </a:r>
            <a:endParaRPr lang="en-US" altLang="en-US" sz="3600"/>
          </a:p>
          <a:p>
            <a:pPr marL="609600" indent="-609600"/>
            <a:r>
              <a:rPr lang="en-GB" altLang="en-US" sz="3600"/>
              <a:t>list of assumptions and constraints</a:t>
            </a:r>
          </a:p>
          <a:p>
            <a:pPr marL="609600" indent="-609600"/>
            <a:r>
              <a:rPr lang="en-US" altLang="en-US" sz="3600"/>
              <a:t>the appointment of a project manager</a:t>
            </a:r>
            <a:endParaRPr lang="en-US" altLang="en-US" sz="3600" dirty="0"/>
          </a:p>
        </p:txBody>
      </p:sp>
      <p:pic>
        <p:nvPicPr>
          <p:cNvPr id="8" name="Picture 4" descr="MCj00786290000[1]">
            <a:extLst>
              <a:ext uri="{FF2B5EF4-FFF2-40B4-BE49-F238E27FC236}">
                <a16:creationId xmlns:a16="http://schemas.microsoft.com/office/drawing/2014/main" id="{BE22BBA8-A17A-C5AA-FE4F-034D13716025}"/>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7751763" y="4508500"/>
            <a:ext cx="1801812" cy="171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80030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E2964712-CBBF-CAC1-19C5-5A9E17AD58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What is a Project Charter?</a:t>
            </a:r>
            <a:endParaRPr lang="en-US" altLang="en-US" sz="4000" dirty="0"/>
          </a:p>
        </p:txBody>
      </p:sp>
      <p:sp>
        <p:nvSpPr>
          <p:cNvPr id="3" name="Rectangle 3">
            <a:extLst>
              <a:ext uri="{FF2B5EF4-FFF2-40B4-BE49-F238E27FC236}">
                <a16:creationId xmlns:a16="http://schemas.microsoft.com/office/drawing/2014/main" id="{BE5D49B9-F082-9A1E-0FC3-BDCB30193D85}"/>
              </a:ext>
            </a:extLst>
          </p:cNvPr>
          <p:cNvSpPr txBox="1">
            <a:spLocks noChangeArrowheads="1"/>
          </p:cNvSpPr>
          <p:nvPr/>
        </p:nvSpPr>
        <p:spPr>
          <a:xfrm>
            <a:off x="1847850" y="1341438"/>
            <a:ext cx="72009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a:t>Document that formally recognizes the project. </a:t>
            </a:r>
            <a:r>
              <a:rPr lang="en-GB" altLang="en-US"/>
              <a:t>Includes:</a:t>
            </a:r>
          </a:p>
          <a:p>
            <a:pPr marL="990600" lvl="1" indent="-533400"/>
            <a:r>
              <a:rPr lang="en-GB" altLang="en-US"/>
              <a:t>references to other relevant documents</a:t>
            </a:r>
          </a:p>
          <a:p>
            <a:pPr marL="990600" lvl="1" indent="-533400"/>
            <a:r>
              <a:rPr lang="en-US" altLang="en-US"/>
              <a:t>problem/ business needs statement</a:t>
            </a:r>
          </a:p>
          <a:p>
            <a:pPr marL="990600" lvl="1" indent="-533400">
              <a:buSzPct val="140000"/>
            </a:pPr>
            <a:r>
              <a:rPr lang="en-GB" altLang="en-US"/>
              <a:t>description of the project to be undertaken</a:t>
            </a:r>
            <a:r>
              <a:rPr lang="en-US" altLang="en-US"/>
              <a:t> </a:t>
            </a:r>
          </a:p>
          <a:p>
            <a:pPr marL="990600" lvl="1" indent="-533400">
              <a:buSzPct val="140000"/>
            </a:pPr>
            <a:r>
              <a:rPr lang="en-US" altLang="en-US"/>
              <a:t>project objectives</a:t>
            </a:r>
          </a:p>
          <a:p>
            <a:pPr marL="990600" lvl="1" indent="-533400">
              <a:buSzPct val="140000"/>
            </a:pPr>
            <a:r>
              <a:rPr lang="en-US" altLang="en-US"/>
              <a:t>constraints and assumptions</a:t>
            </a:r>
          </a:p>
          <a:p>
            <a:pPr marL="990600" lvl="1" indent="-533400">
              <a:buSzPct val="140000"/>
            </a:pPr>
            <a:endParaRPr lang="en-US" altLang="en-US"/>
          </a:p>
        </p:txBody>
      </p:sp>
    </p:spTree>
    <p:extLst>
      <p:ext uri="{BB962C8B-B14F-4D97-AF65-F5344CB8AC3E}">
        <p14:creationId xmlns:p14="http://schemas.microsoft.com/office/powerpoint/2010/main" val="1826564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1">
            <a:extLst>
              <a:ext uri="{FF2B5EF4-FFF2-40B4-BE49-F238E27FC236}">
                <a16:creationId xmlns:a16="http://schemas.microsoft.com/office/drawing/2014/main" id="{B2928EEC-7B96-3290-ECEF-DDB37FDB12A8}"/>
              </a:ext>
            </a:extLst>
          </p:cNvPr>
          <p:cNvSpPr txBox="1">
            <a:spLocks/>
          </p:cNvSpPr>
          <p:nvPr/>
        </p:nvSpPr>
        <p:spPr>
          <a:xfrm>
            <a:off x="2222500" y="2247900"/>
            <a:ext cx="7747000" cy="4349750"/>
          </a:xfrm>
          <a:prstGeom prst="rect">
            <a:avLst/>
          </a:prstGeom>
        </p:spPr>
        <p:txBody>
          <a:bodyPr rtlCol="0">
            <a:normAutofit fontScale="4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ZA" dirty="0"/>
          </a:p>
          <a:p>
            <a:pPr marL="0" indent="0" algn="just">
              <a:buFont typeface="Arial" panose="020B0604020202020204" pitchFamily="34" charset="0"/>
              <a:buNone/>
              <a:defRPr/>
            </a:pPr>
            <a:r>
              <a:rPr lang="en-US" sz="5500" dirty="0"/>
              <a:t>A project charter is a document that formally recognizes the existence of a project and provides a summary of the project objectives and management.  It authorizes the project manager to use organizational resources to complete the project. </a:t>
            </a:r>
            <a:endParaRPr lang="en-ZA" sz="5500" dirty="0"/>
          </a:p>
          <a:p>
            <a:pPr marL="365760" indent="-365760" algn="just">
              <a:defRPr/>
            </a:pPr>
            <a:endParaRPr lang="en-ZA" sz="4600" dirty="0"/>
          </a:p>
          <a:p>
            <a:pPr marL="0" indent="0" algn="just">
              <a:buFont typeface="Arial" panose="020B0604020202020204" pitchFamily="34" charset="0"/>
              <a:buNone/>
              <a:defRPr/>
            </a:pPr>
            <a:r>
              <a:rPr lang="en-US" sz="5500" dirty="0"/>
              <a:t> </a:t>
            </a:r>
            <a:r>
              <a:rPr lang="en-US" sz="5500" b="1" dirty="0"/>
              <a:t>Contents of a Project Charter</a:t>
            </a:r>
            <a:endParaRPr lang="en-ZA" sz="5500" dirty="0"/>
          </a:p>
          <a:p>
            <a:pPr marL="0" indent="0" algn="just">
              <a:buFont typeface="Arial" panose="020B0604020202020204" pitchFamily="34" charset="0"/>
              <a:buNone/>
              <a:defRPr/>
            </a:pPr>
            <a:r>
              <a:rPr lang="en-US" sz="5500" b="1" dirty="0"/>
              <a:t> </a:t>
            </a:r>
            <a:endParaRPr lang="en-ZA" sz="5500" dirty="0"/>
          </a:p>
          <a:p>
            <a:pPr marL="365760" indent="-365760" algn="just">
              <a:defRPr/>
            </a:pPr>
            <a:r>
              <a:rPr lang="en-US" sz="5500" dirty="0"/>
              <a:t>Contents of a project charter will vary to meet individual project needs. Let’s look at the typical information that is included in a project charter;</a:t>
            </a:r>
            <a:endParaRPr lang="en-ZA" sz="5500" dirty="0"/>
          </a:p>
          <a:p>
            <a:pPr marL="365760" indent="-365760" algn="just">
              <a:defRPr/>
            </a:pPr>
            <a:r>
              <a:rPr lang="en-GB" sz="5500" dirty="0"/>
              <a:t>Project title and date of authorization</a:t>
            </a:r>
            <a:endParaRPr lang="en-ZA" sz="5500" dirty="0"/>
          </a:p>
          <a:p>
            <a:pPr marL="365760" indent="-365760" algn="just">
              <a:defRPr/>
            </a:pPr>
            <a:r>
              <a:rPr lang="en-GB" sz="5500" dirty="0"/>
              <a:t>Project start date</a:t>
            </a:r>
            <a:endParaRPr lang="en-ZA" sz="5500" dirty="0"/>
          </a:p>
        </p:txBody>
      </p:sp>
      <p:sp>
        <p:nvSpPr>
          <p:cNvPr id="9" name="Title 1">
            <a:extLst>
              <a:ext uri="{FF2B5EF4-FFF2-40B4-BE49-F238E27FC236}">
                <a16:creationId xmlns:a16="http://schemas.microsoft.com/office/drawing/2014/main" id="{FB768614-EF93-C913-23CC-0748DEC61B12}"/>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spTree>
    <p:extLst>
      <p:ext uri="{BB962C8B-B14F-4D97-AF65-F5344CB8AC3E}">
        <p14:creationId xmlns:p14="http://schemas.microsoft.com/office/powerpoint/2010/main" val="2795238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Content Placeholder 1">
            <a:extLst>
              <a:ext uri="{FF2B5EF4-FFF2-40B4-BE49-F238E27FC236}">
                <a16:creationId xmlns:a16="http://schemas.microsoft.com/office/drawing/2014/main" id="{41F20FEC-4ECD-8EAD-697A-55F0746044DF}"/>
              </a:ext>
            </a:extLst>
          </p:cNvPr>
          <p:cNvSpPr txBox="1">
            <a:spLocks/>
          </p:cNvSpPr>
          <p:nvPr/>
        </p:nvSpPr>
        <p:spPr>
          <a:xfrm>
            <a:off x="2222500" y="2247900"/>
            <a:ext cx="7747000" cy="4349750"/>
          </a:xfrm>
          <a:prstGeom prst="rect">
            <a:avLst/>
          </a:prstGeom>
        </p:spPr>
        <p:txBody>
          <a:bodyPr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65760" indent="-365760" algn="just">
              <a:defRPr/>
            </a:pPr>
            <a:r>
              <a:rPr lang="en-GB"/>
              <a:t>Project finish date</a:t>
            </a:r>
            <a:endParaRPr lang="en-ZA"/>
          </a:p>
          <a:p>
            <a:pPr marL="365760" indent="-365760" algn="just">
              <a:defRPr/>
            </a:pPr>
            <a:r>
              <a:rPr lang="en-GB"/>
              <a:t>Other schedule information (if available)</a:t>
            </a:r>
            <a:endParaRPr lang="en-ZA"/>
          </a:p>
          <a:p>
            <a:pPr marL="365760" indent="-365760" algn="just">
              <a:defRPr/>
            </a:pPr>
            <a:r>
              <a:rPr lang="en-GB"/>
              <a:t>Budget information</a:t>
            </a:r>
            <a:endParaRPr lang="en-ZA"/>
          </a:p>
          <a:p>
            <a:pPr marL="365760" indent="-365760" algn="just">
              <a:defRPr/>
            </a:pPr>
            <a:r>
              <a:rPr lang="en-GB"/>
              <a:t>Project manager (name and contact information)</a:t>
            </a:r>
            <a:endParaRPr lang="en-ZA"/>
          </a:p>
          <a:p>
            <a:pPr marL="365760" indent="-365760" algn="just">
              <a:defRPr/>
            </a:pPr>
            <a:r>
              <a:rPr lang="en-GB"/>
              <a:t>Project objectives (brief description of what the main objectives are for a project)</a:t>
            </a:r>
            <a:endParaRPr lang="en-ZA"/>
          </a:p>
          <a:p>
            <a:pPr marL="365760" indent="-365760" algn="just">
              <a:defRPr/>
            </a:pPr>
            <a:r>
              <a:rPr lang="en-GB"/>
              <a:t>Approach (description of how the project objectives are met, list of important assumptions, and often references to related documents).</a:t>
            </a:r>
            <a:endParaRPr lang="en-ZA"/>
          </a:p>
          <a:p>
            <a:pPr marL="365760" indent="-365760" algn="just">
              <a:defRPr/>
            </a:pPr>
            <a:r>
              <a:rPr lang="en-GB"/>
              <a:t>Roles and responsibilities (names, roles, positions and contact information.</a:t>
            </a:r>
            <a:endParaRPr lang="en-ZA"/>
          </a:p>
          <a:p>
            <a:pPr marL="365760" indent="-365760" algn="just">
              <a:defRPr/>
            </a:pPr>
            <a:r>
              <a:rPr lang="en-GB"/>
              <a:t>Sign-off</a:t>
            </a:r>
            <a:endParaRPr lang="en-ZA"/>
          </a:p>
          <a:p>
            <a:pPr marL="365760" indent="-365760" algn="just">
              <a:defRPr/>
            </a:pPr>
            <a:r>
              <a:rPr lang="en-US"/>
              <a:t>Comments (allows stakeholders to document important information they want to add)</a:t>
            </a:r>
            <a:endParaRPr lang="en-ZA"/>
          </a:p>
          <a:p>
            <a:pPr marL="0" indent="0">
              <a:buFont typeface="Arial" panose="020B0604020202020204" pitchFamily="34" charset="0"/>
              <a:buNone/>
              <a:defRPr/>
            </a:pPr>
            <a:endParaRPr lang="en-ZA" b="1" i="1" dirty="0"/>
          </a:p>
        </p:txBody>
      </p:sp>
      <p:sp>
        <p:nvSpPr>
          <p:cNvPr id="3" name="Title 1">
            <a:extLst>
              <a:ext uri="{FF2B5EF4-FFF2-40B4-BE49-F238E27FC236}">
                <a16:creationId xmlns:a16="http://schemas.microsoft.com/office/drawing/2014/main" id="{BA6F1D26-95AA-3F28-FF85-7A04E09B54A9}"/>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schemeClr val="tx1"/>
                </a:solidFill>
                <a:latin typeface="Book Antiqua"/>
              </a:rPr>
              <a:t>Contents of a Project Charter</a:t>
            </a:r>
            <a:endParaRPr lang="en-ZA" sz="4400" dirty="0">
              <a:solidFill>
                <a:schemeClr val="tx1"/>
              </a:solidFill>
              <a:latin typeface="Book Antiqua"/>
            </a:endParaRPr>
          </a:p>
        </p:txBody>
      </p:sp>
    </p:spTree>
    <p:extLst>
      <p:ext uri="{BB962C8B-B14F-4D97-AF65-F5344CB8AC3E}">
        <p14:creationId xmlns:p14="http://schemas.microsoft.com/office/powerpoint/2010/main" val="3298788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4C3930-FCB7-11BC-686B-6A362A0E4C3D}"/>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Project Charter Example?</a:t>
            </a:r>
            <a:endParaRPr lang="en-US" altLang="en-US" sz="4000" dirty="0"/>
          </a:p>
        </p:txBody>
      </p:sp>
      <p:pic>
        <p:nvPicPr>
          <p:cNvPr id="3" name="Picture 3">
            <a:extLst>
              <a:ext uri="{FF2B5EF4-FFF2-40B4-BE49-F238E27FC236}">
                <a16:creationId xmlns:a16="http://schemas.microsoft.com/office/drawing/2014/main" id="{5275E9B6-1C4A-AB4C-CA5E-0FA60555D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188" y="1628775"/>
            <a:ext cx="83169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1635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9" descr="Tbl05-02.bmp">
            <a:extLst>
              <a:ext uri="{FF2B5EF4-FFF2-40B4-BE49-F238E27FC236}">
                <a16:creationId xmlns:a16="http://schemas.microsoft.com/office/drawing/2014/main" id="{F3D0B304-B2C8-0D4D-693C-0811B3E20065}"/>
              </a:ext>
            </a:extLst>
          </p:cNvPr>
          <p:cNvPicPr>
            <a:picLocks noChangeAspect="1"/>
          </p:cNvPicPr>
          <p:nvPr/>
        </p:nvPicPr>
        <p:blipFill>
          <a:blip r:embed="rId3" cstate="screen">
            <a:extLst>
              <a:ext uri="{28A0092B-C50C-407E-A947-70E740481C1C}">
                <a14:useLocalDpi xmlns:a14="http://schemas.microsoft.com/office/drawing/2010/main" val="0"/>
              </a:ext>
            </a:extLst>
          </a:blip>
          <a:srcRect t="2380"/>
          <a:stretch>
            <a:fillRect/>
          </a:stretch>
        </p:blipFill>
        <p:spPr bwMode="auto">
          <a:xfrm>
            <a:off x="670000" y="1381767"/>
            <a:ext cx="11097839" cy="4514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65326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5A8F0D4-E7C5-C72D-0B1C-3CF6C79EC46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graphicFrame>
        <p:nvGraphicFramePr>
          <p:cNvPr id="3" name="Group 24">
            <a:extLst>
              <a:ext uri="{FF2B5EF4-FFF2-40B4-BE49-F238E27FC236}">
                <a16:creationId xmlns:a16="http://schemas.microsoft.com/office/drawing/2014/main" id="{59A24D5F-996A-E2B7-7D7F-7C635C6F7B16}"/>
              </a:ext>
            </a:extLst>
          </p:cNvPr>
          <p:cNvGraphicFramePr>
            <a:graphicFrameLocks/>
          </p:cNvGraphicFramePr>
          <p:nvPr>
            <p:extLst>
              <p:ext uri="{D42A27DB-BD31-4B8C-83A1-F6EECF244321}">
                <p14:modId xmlns:p14="http://schemas.microsoft.com/office/powerpoint/2010/main" val="3655141666"/>
              </p:ext>
            </p:extLst>
          </p:nvPr>
        </p:nvGraphicFramePr>
        <p:xfrm>
          <a:off x="1242832" y="1341439"/>
          <a:ext cx="8885418" cy="4878386"/>
        </p:xfrm>
        <a:graphic>
          <a:graphicData uri="http://schemas.openxmlformats.org/drawingml/2006/table">
            <a:tbl>
              <a:tblPr/>
              <a:tblGrid>
                <a:gridCol w="2613584">
                  <a:extLst>
                    <a:ext uri="{9D8B030D-6E8A-4147-A177-3AD203B41FA5}">
                      <a16:colId xmlns:a16="http://schemas.microsoft.com/office/drawing/2014/main" val="20000"/>
                    </a:ext>
                  </a:extLst>
                </a:gridCol>
                <a:gridCol w="6271834">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5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1458931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E74679-6FF0-49A7-A8D9-F7EF9A1EADA6}"/>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Scope Planning</a:t>
            </a:r>
            <a:endParaRPr lang="en-US" altLang="en-US" sz="4000" dirty="0"/>
          </a:p>
        </p:txBody>
      </p:sp>
      <p:sp>
        <p:nvSpPr>
          <p:cNvPr id="3" name="Rectangle 3">
            <a:extLst>
              <a:ext uri="{FF2B5EF4-FFF2-40B4-BE49-F238E27FC236}">
                <a16:creationId xmlns:a16="http://schemas.microsoft.com/office/drawing/2014/main" id="{97EF8CC8-281D-C17A-5CA3-9F906086B469}"/>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GB" altLang="en-US" sz="3600"/>
              <a:t>	Inputs to this stage are the outputs from the project initiation process</a:t>
            </a:r>
          </a:p>
          <a:p>
            <a:pPr marL="990600" lvl="1" indent="-533400"/>
            <a:r>
              <a:rPr lang="en-US" altLang="en-US" sz="3200"/>
              <a:t>the project charter</a:t>
            </a:r>
          </a:p>
          <a:p>
            <a:pPr marL="990600" lvl="1" indent="-533400"/>
            <a:r>
              <a:rPr lang="en-GB" altLang="en-US" sz="3200"/>
              <a:t>the product description</a:t>
            </a:r>
            <a:endParaRPr lang="en-US" altLang="en-US" sz="3200"/>
          </a:p>
          <a:p>
            <a:pPr marL="990600" lvl="1" indent="-533400"/>
            <a:r>
              <a:rPr lang="en-GB" altLang="en-US" sz="3200"/>
              <a:t>list of assumptions and constraints</a:t>
            </a:r>
          </a:p>
          <a:p>
            <a:pPr marL="990600" lvl="1" indent="-533400"/>
            <a:r>
              <a:rPr lang="en-US" altLang="en-US" sz="3200"/>
              <a:t>the appointment of a project manager</a:t>
            </a:r>
          </a:p>
          <a:p>
            <a:pPr marL="990600" lvl="1" indent="-533400">
              <a:buFont typeface="Arial" panose="020B0604020202020204" pitchFamily="34" charset="0"/>
              <a:buNone/>
            </a:pPr>
            <a:endParaRPr lang="en-US" altLang="en-US" sz="3200"/>
          </a:p>
          <a:p>
            <a:pPr marL="609600" indent="-609600">
              <a:buFont typeface="Arial" panose="020B0604020202020204" pitchFamily="34" charset="0"/>
              <a:buNone/>
            </a:pPr>
            <a:endParaRPr lang="en-US" altLang="en-US" sz="3600" dirty="0"/>
          </a:p>
        </p:txBody>
      </p:sp>
    </p:spTree>
    <p:extLst>
      <p:ext uri="{BB962C8B-B14F-4D97-AF65-F5344CB8AC3E}">
        <p14:creationId xmlns:p14="http://schemas.microsoft.com/office/powerpoint/2010/main" val="1494646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61E8E64-4199-4F07-3DF0-FA6070579C1E}"/>
              </a:ext>
            </a:extLst>
          </p:cNvPr>
          <p:cNvSpPr txBox="1">
            <a:spLocks noChangeArrowheads="1"/>
          </p:cNvSpPr>
          <p:nvPr/>
        </p:nvSpPr>
        <p:spPr>
          <a:xfrm>
            <a:off x="1847850" y="188913"/>
            <a:ext cx="8820150" cy="6477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Tools &amp; Techniques for Scope Planning</a:t>
            </a:r>
            <a:endParaRPr lang="en-US" altLang="en-US" sz="4000" dirty="0"/>
          </a:p>
        </p:txBody>
      </p:sp>
      <p:sp>
        <p:nvSpPr>
          <p:cNvPr id="3" name="Rectangle 3">
            <a:extLst>
              <a:ext uri="{FF2B5EF4-FFF2-40B4-BE49-F238E27FC236}">
                <a16:creationId xmlns:a16="http://schemas.microsoft.com/office/drawing/2014/main" id="{6C6B7EB0-4E00-C993-9B11-25EE89F8E868}"/>
              </a:ext>
            </a:extLst>
          </p:cNvPr>
          <p:cNvSpPr txBox="1">
            <a:spLocks noChangeArrowheads="1"/>
          </p:cNvSpPr>
          <p:nvPr/>
        </p:nvSpPr>
        <p:spPr>
          <a:xfrm>
            <a:off x="1558925" y="1268414"/>
            <a:ext cx="9036050" cy="45989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defRPr/>
            </a:pPr>
            <a:r>
              <a:rPr lang="en-GB" altLang="en-US" sz="2300" b="1">
                <a:solidFill>
                  <a:schemeClr val="folHlink"/>
                </a:solidFill>
              </a:rPr>
              <a:t>Product analysis</a:t>
            </a:r>
            <a:r>
              <a:rPr lang="en-GB" altLang="en-US" sz="2300"/>
              <a:t>: developing a better understanding of the product you want at the end of the project.</a:t>
            </a:r>
          </a:p>
          <a:p>
            <a:pPr algn="just">
              <a:defRPr/>
            </a:pPr>
            <a:r>
              <a:rPr lang="en-US" sz="2300"/>
              <a:t>It involves examining product features, costs, availability, quality, appearance and other aspects. Product analysis is conducted by potential buyers, by product managers attempting to understand competitors and by third party reviewers.</a:t>
            </a:r>
          </a:p>
          <a:p>
            <a:pPr marL="0" indent="0">
              <a:lnSpc>
                <a:spcPct val="70000"/>
              </a:lnSpc>
              <a:buFont typeface="Arial" panose="020B0604020202020204" pitchFamily="34" charset="0"/>
              <a:buNone/>
              <a:defRPr/>
            </a:pPr>
            <a:r>
              <a:rPr lang="en-US" sz="2300"/>
              <a:t> </a:t>
            </a:r>
          </a:p>
          <a:p>
            <a:pPr>
              <a:defRPr/>
            </a:pPr>
            <a:r>
              <a:rPr lang="en-US" sz="2300"/>
              <a:t>It can also be used as part of product design to convert a high-level product description into project deliverables and requirements. It involves all facts of the product, its purpose, its operation, and its characteristics.</a:t>
            </a:r>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GB" altLang="en-US"/>
          </a:p>
          <a:p>
            <a:pPr marL="609600" indent="-609600">
              <a:buFont typeface="Arial" panose="020B0604020202020204" pitchFamily="34" charset="0"/>
              <a:buNone/>
              <a:defRPr/>
            </a:pPr>
            <a:endParaRPr lang="en-US" altLang="en-US" dirty="0"/>
          </a:p>
        </p:txBody>
      </p:sp>
    </p:spTree>
    <p:extLst>
      <p:ext uri="{BB962C8B-B14F-4D97-AF65-F5344CB8AC3E}">
        <p14:creationId xmlns:p14="http://schemas.microsoft.com/office/powerpoint/2010/main" val="2054285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53FC58D7-CB19-7CDE-A2BA-302D62C27628}"/>
              </a:ext>
            </a:extLst>
          </p:cNvPr>
          <p:cNvSpPr txBox="1">
            <a:spLocks noChangeArrowheads="1"/>
          </p:cNvSpPr>
          <p:nvPr/>
        </p:nvSpPr>
        <p:spPr>
          <a:xfrm>
            <a:off x="1558926" y="1"/>
            <a:ext cx="8428839" cy="64293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endParaRPr lang="en-US" b="1" dirty="0">
              <a:solidFill>
                <a:srgbClr val="202122"/>
              </a:solidFill>
            </a:endParaRPr>
          </a:p>
          <a:p>
            <a:pPr marL="0" indent="0" algn="ctr">
              <a:buFont typeface="Arial" panose="020B0604020202020204" pitchFamily="34" charset="0"/>
              <a:buNone/>
              <a:defRPr/>
            </a:pPr>
            <a:r>
              <a:rPr lang="en-US" altLang="en-US" sz="4000" dirty="0">
                <a:ea typeface="+mj-ea"/>
                <a:cs typeface="+mj-cs"/>
              </a:rPr>
              <a:t>Tools &amp; Techniques for Scope Planning</a:t>
            </a:r>
            <a:endParaRPr lang="en-GB" altLang="en-US" b="1" dirty="0"/>
          </a:p>
          <a:p>
            <a:pPr marL="609600" indent="-609600">
              <a:buFont typeface="Arial" panose="020B0604020202020204" pitchFamily="34" charset="0"/>
              <a:buNone/>
              <a:defRPr/>
            </a:pPr>
            <a:r>
              <a:rPr lang="en-GB" altLang="en-US" b="1" dirty="0">
                <a:solidFill>
                  <a:schemeClr val="folHlink"/>
                </a:solidFill>
              </a:rPr>
              <a:t>Alternatives identification</a:t>
            </a:r>
            <a:r>
              <a:rPr lang="en-GB" altLang="en-US" dirty="0"/>
              <a:t> – generating alternative ways of getting the solution.</a:t>
            </a:r>
          </a:p>
          <a:p>
            <a:pPr marL="609600" indent="-609600">
              <a:buFont typeface="Arial" panose="020B0604020202020204" pitchFamily="34" charset="0"/>
              <a:buNone/>
              <a:defRPr/>
            </a:pPr>
            <a:endParaRPr lang="en-GB" altLang="en-US" dirty="0"/>
          </a:p>
          <a:p>
            <a:pPr marL="609600" indent="-609600">
              <a:buFont typeface="Arial" panose="020B0604020202020204" pitchFamily="34" charset="0"/>
              <a:buNone/>
              <a:defRPr/>
            </a:pPr>
            <a:r>
              <a:rPr lang="en-GB" altLang="en-US" b="1" dirty="0">
                <a:solidFill>
                  <a:schemeClr val="folHlink"/>
                </a:solidFill>
              </a:rPr>
              <a:t>Cost-benefit analysis</a:t>
            </a:r>
            <a:r>
              <a:rPr lang="en-GB" altLang="en-US" dirty="0"/>
              <a:t> – estimating tangible and intangible costs of the various alternatives.</a:t>
            </a:r>
          </a:p>
          <a:p>
            <a:pPr marL="609600" indent="-609600">
              <a:buFont typeface="Arial" panose="020B0604020202020204" pitchFamily="34" charset="0"/>
              <a:buNone/>
              <a:defRPr/>
            </a:pPr>
            <a:endParaRPr lang="en-GB" altLang="en-US" b="1" dirty="0">
              <a:solidFill>
                <a:schemeClr val="folHlink"/>
              </a:solidFill>
            </a:endParaRPr>
          </a:p>
          <a:p>
            <a:pPr marL="609600" indent="-609600">
              <a:buFont typeface="Arial" panose="020B0604020202020204" pitchFamily="34" charset="0"/>
              <a:buNone/>
              <a:defRPr/>
            </a:pPr>
            <a:r>
              <a:rPr lang="en-GB" altLang="en-US" b="1" dirty="0">
                <a:solidFill>
                  <a:schemeClr val="folHlink"/>
                </a:solidFill>
              </a:rPr>
              <a:t>Expert judgement</a:t>
            </a:r>
            <a:r>
              <a:rPr lang="en-GB" altLang="en-US" dirty="0"/>
              <a:t> – to assess the inputs.</a:t>
            </a:r>
          </a:p>
          <a:p>
            <a:pPr marL="0" indent="0" algn="just">
              <a:buFont typeface="Arial" panose="020B0604020202020204" pitchFamily="34" charset="0"/>
              <a:buNone/>
              <a:defRPr/>
            </a:pPr>
            <a:endParaRPr lang="en-US" altLang="en-US" dirty="0"/>
          </a:p>
        </p:txBody>
      </p:sp>
    </p:spTree>
    <p:extLst>
      <p:ext uri="{BB962C8B-B14F-4D97-AF65-F5344CB8AC3E}">
        <p14:creationId xmlns:p14="http://schemas.microsoft.com/office/powerpoint/2010/main" val="1156185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E84BAB7-2BB4-92E8-E67C-8FB13C65A19A}"/>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D3FA54C8-C482-7DA8-5661-4AF05EDFCCC5}"/>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buFont typeface="Arial" panose="020B0604020202020204" pitchFamily="34" charset="0"/>
              <a:buNone/>
            </a:pPr>
            <a:r>
              <a:rPr lang="en-US" altLang="en-US" sz="4000"/>
              <a:t>2 main outputs</a:t>
            </a:r>
          </a:p>
          <a:p>
            <a:pPr marL="609600" indent="-609600">
              <a:buFont typeface="Arial" panose="020B0604020202020204" pitchFamily="34" charset="0"/>
              <a:buNone/>
            </a:pPr>
            <a:endParaRPr lang="en-US" altLang="en-US" sz="4000"/>
          </a:p>
          <a:p>
            <a:pPr marL="609600" indent="-609600"/>
            <a:r>
              <a:rPr lang="en-US" altLang="en-US" sz="4000"/>
              <a:t>Scope statement</a:t>
            </a:r>
            <a:r>
              <a:rPr lang="en-US" altLang="en-US" sz="3600"/>
              <a:t> </a:t>
            </a:r>
          </a:p>
          <a:p>
            <a:pPr marL="609600" indent="-609600"/>
            <a:r>
              <a:rPr lang="en-GB" altLang="en-US" sz="4000"/>
              <a:t>Scope management plan</a:t>
            </a:r>
          </a:p>
          <a:p>
            <a:pPr marL="609600" indent="-609600">
              <a:buFont typeface="Arial" panose="020B0604020202020204" pitchFamily="34" charset="0"/>
              <a:buNone/>
            </a:pPr>
            <a:endParaRPr lang="en-GB" altLang="en-US" sz="4000"/>
          </a:p>
        </p:txBody>
      </p:sp>
    </p:spTree>
    <p:extLst>
      <p:ext uri="{BB962C8B-B14F-4D97-AF65-F5344CB8AC3E}">
        <p14:creationId xmlns:p14="http://schemas.microsoft.com/office/powerpoint/2010/main" val="229180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3B7259E-1DB0-F715-89CB-74C4C7F20692}"/>
              </a:ext>
            </a:extLst>
          </p:cNvPr>
          <p:cNvSpPr txBox="1">
            <a:spLocks noChangeArrowheads="1"/>
          </p:cNvSpPr>
          <p:nvPr/>
        </p:nvSpPr>
        <p:spPr>
          <a:xfrm>
            <a:off x="1416050" y="274638"/>
            <a:ext cx="879475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85000"/>
              </a:lnSpc>
              <a:defRPr/>
            </a:pPr>
            <a:r>
              <a:rPr lang="en-US" altLang="en-US">
                <a:effectLst>
                  <a:outerShdw blurRad="38100" dist="38100" dir="2700000" algn="tl">
                    <a:srgbClr val="C0C0C0"/>
                  </a:outerShdw>
                </a:effectLst>
              </a:rPr>
              <a:t>Definition: </a:t>
            </a:r>
            <a:r>
              <a:rPr lang="en-US" altLang="en-US" i="1">
                <a:solidFill>
                  <a:schemeClr val="accent2"/>
                </a:solidFill>
                <a:effectLst>
                  <a:outerShdw blurRad="38100" dist="38100" dir="2700000" algn="tl">
                    <a:srgbClr val="C0C0C0"/>
                  </a:outerShdw>
                </a:effectLst>
              </a:rPr>
              <a:t>Project</a:t>
            </a:r>
            <a:r>
              <a:rPr lang="en-US" altLang="en-US">
                <a:effectLst>
                  <a:outerShdw blurRad="38100" dist="38100" dir="2700000" algn="tl">
                    <a:srgbClr val="C0C0C0"/>
                  </a:outerShdw>
                </a:effectLst>
              </a:rPr>
              <a:t> </a:t>
            </a:r>
            <a:r>
              <a:rPr lang="en-US" altLang="en-US" i="1">
                <a:solidFill>
                  <a:schemeClr val="accent2"/>
                </a:solidFill>
                <a:effectLst>
                  <a:outerShdw blurRad="38100" dist="38100" dir="2700000" algn="tl">
                    <a:srgbClr val="C0C0C0"/>
                  </a:outerShdw>
                </a:effectLst>
              </a:rPr>
              <a:t>Scope Statement</a:t>
            </a:r>
            <a:endParaRPr lang="en-US" altLang="en-US" i="1" dirty="0">
              <a:solidFill>
                <a:schemeClr val="accent2"/>
              </a:solidFill>
              <a:effectLst>
                <a:outerShdw blurRad="38100" dist="38100" dir="2700000" algn="tl">
                  <a:srgbClr val="C0C0C0"/>
                </a:outerShdw>
              </a:effectLst>
            </a:endParaRPr>
          </a:p>
        </p:txBody>
      </p:sp>
      <p:sp>
        <p:nvSpPr>
          <p:cNvPr id="3" name="Rectangle 3">
            <a:extLst>
              <a:ext uri="{FF2B5EF4-FFF2-40B4-BE49-F238E27FC236}">
                <a16:creationId xmlns:a16="http://schemas.microsoft.com/office/drawing/2014/main" id="{FEB1265F-1398-59EA-5EEC-BEE7B089CD64}"/>
              </a:ext>
            </a:extLst>
          </p:cNvPr>
          <p:cNvSpPr txBox="1">
            <a:spLocks noChangeArrowheads="1"/>
          </p:cNvSpPr>
          <p:nvPr/>
        </p:nvSpPr>
        <p:spPr>
          <a:xfrm>
            <a:off x="2135188" y="1666875"/>
            <a:ext cx="8229600" cy="40655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ct val="0"/>
              </a:spcBef>
              <a:buFont typeface="Arial" panose="020B0604020202020204" pitchFamily="34" charset="0"/>
              <a:buNone/>
              <a:tabLst>
                <a:tab pos="3371850" algn="l"/>
              </a:tabLst>
            </a:pPr>
            <a:r>
              <a:rPr lang="en-US" altLang="en-US" i="1">
                <a:cs typeface="Times New Roman" panose="02020603050405020304" pitchFamily="18" charset="0"/>
              </a:rPr>
              <a:t>The narrative description of the project scope, including major deliverables, project objectives, project assumptions, project constraints, and a statement of work, that provides a documented basis for making future project decisions and for confirming or developing a common understanding of project scope among the stakeholders.</a:t>
            </a:r>
            <a:endParaRPr lang="en-US" altLang="en-US" i="1"/>
          </a:p>
          <a:p>
            <a:pPr marL="0" indent="0">
              <a:spcBef>
                <a:spcPct val="0"/>
              </a:spcBef>
              <a:buFont typeface="Arial" panose="020B0604020202020204" pitchFamily="34" charset="0"/>
              <a:buNone/>
              <a:tabLst>
                <a:tab pos="3371850" algn="l"/>
              </a:tabLst>
            </a:pPr>
            <a:endParaRPr lang="en-US" altLang="en-US"/>
          </a:p>
          <a:p>
            <a:pPr marL="0" indent="0" algn="r">
              <a:spcBef>
                <a:spcPct val="0"/>
              </a:spcBef>
              <a:buFont typeface="Arial" panose="020B0604020202020204" pitchFamily="34" charset="0"/>
              <a:buNone/>
              <a:tabLst>
                <a:tab pos="3371850" algn="l"/>
              </a:tabLst>
            </a:pPr>
            <a:br>
              <a:rPr lang="en-US" altLang="en-US" sz="2100"/>
            </a:br>
            <a:endParaRPr lang="en-US" altLang="en-US" sz="2100" dirty="0"/>
          </a:p>
        </p:txBody>
      </p:sp>
    </p:spTree>
    <p:extLst>
      <p:ext uri="{BB962C8B-B14F-4D97-AF65-F5344CB8AC3E}">
        <p14:creationId xmlns:p14="http://schemas.microsoft.com/office/powerpoint/2010/main" val="54902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C636ED8-CD9A-0DEC-F880-9A8AF5F37795}"/>
              </a:ext>
            </a:extLst>
          </p:cNvPr>
          <p:cNvSpPr>
            <a:spLocks noChangeArrowheads="1"/>
          </p:cNvSpPr>
          <p:nvPr/>
        </p:nvSpPr>
        <p:spPr bwMode="auto">
          <a:xfrm>
            <a:off x="1958975" y="1889126"/>
            <a:ext cx="7766050" cy="44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There will always be change in a project, and factors that you have no control over. </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In a dynamic world, and a dynamic industry…</a:t>
            </a:r>
          </a:p>
          <a:p>
            <a:pPr algn="ctr" rtl="0" fontAlgn="base">
              <a:spcBef>
                <a:spcPct val="50000"/>
              </a:spcBef>
              <a:spcAft>
                <a:spcPct val="0"/>
              </a:spcAft>
              <a:buClr>
                <a:srgbClr val="66CCFF"/>
              </a:buClr>
              <a:buNone/>
            </a:pPr>
            <a:endParaRPr lang="en-US" altLang="en-US" b="1" i="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latin typeface="Times New Roman" panose="02020603050405020304" pitchFamily="18" charset="0"/>
                <a:cs typeface="Times New Roman" panose="02020603050405020304" pitchFamily="18" charset="0"/>
              </a:rPr>
              <a:t>…Change is unavoidable.</a:t>
            </a:r>
            <a:r>
              <a:rPr lang="en-US" altLang="en-US" b="1" dirty="0">
                <a:latin typeface="Times New Roman" panose="02020603050405020304" pitchFamily="18" charset="0"/>
                <a:cs typeface="Times New Roman" panose="02020603050405020304" pitchFamily="18" charset="0"/>
              </a:rPr>
              <a:t> </a:t>
            </a:r>
          </a:p>
        </p:txBody>
      </p:sp>
      <p:sp>
        <p:nvSpPr>
          <p:cNvPr id="3" name="Rectangle 3">
            <a:extLst>
              <a:ext uri="{FF2B5EF4-FFF2-40B4-BE49-F238E27FC236}">
                <a16:creationId xmlns:a16="http://schemas.microsoft.com/office/drawing/2014/main" id="{CD1B34CE-C66F-A84A-C92C-C83B03A3F901}"/>
              </a:ext>
            </a:extLst>
          </p:cNvPr>
          <p:cNvSpPr txBox="1">
            <a:spLocks noChangeArrowheads="1"/>
          </p:cNvSpPr>
          <p:nvPr/>
        </p:nvSpPr>
        <p:spPr>
          <a:xfrm>
            <a:off x="2176464" y="228600"/>
            <a:ext cx="7839075" cy="1040083"/>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862943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92EE8C3B-EA48-B946-4ADD-65F9951F6B90}"/>
              </a:ext>
            </a:extLst>
          </p:cNvPr>
          <p:cNvSpPr>
            <a:spLocks noChangeArrowheads="1"/>
          </p:cNvSpPr>
          <p:nvPr/>
        </p:nvSpPr>
        <p:spPr bwMode="auto">
          <a:xfrm>
            <a:off x="1887538" y="2209800"/>
            <a:ext cx="7764462" cy="4237038"/>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Change Control is a huge responsibility of a Project Manager. </a:t>
            </a:r>
          </a:p>
          <a:p>
            <a:pPr algn="ctr" rtl="0" eaLnBrk="0" fontAlgn="base" hangingPunct="0">
              <a:spcBef>
                <a:spcPct val="50000"/>
              </a:spcBef>
              <a:spcAft>
                <a:spcPct val="0"/>
              </a:spcAft>
              <a:buClr>
                <a:srgbClr val="66CCFF"/>
              </a:buClr>
              <a:defRPr/>
            </a:pPr>
            <a:endParaRPr lang="en-US" sz="3200" b="1" dirty="0">
              <a:latin typeface="Times New Roman" pitchFamily="18" charset="0"/>
              <a:cs typeface="Times New Roman" pitchFamily="18" charset="0"/>
            </a:endParaRPr>
          </a:p>
          <a:p>
            <a:pPr algn="ctr" rtl="0" eaLnBrk="0" fontAlgn="base" hangingPunct="0">
              <a:spcBef>
                <a:spcPct val="50000"/>
              </a:spcBef>
              <a:spcAft>
                <a:spcPct val="0"/>
              </a:spcAft>
              <a:buClr>
                <a:srgbClr val="66CCFF"/>
              </a:buClr>
              <a:defRPr/>
            </a:pPr>
            <a:r>
              <a:rPr lang="en-US" sz="3200" b="1" dirty="0">
                <a:latin typeface="Times New Roman" pitchFamily="18" charset="0"/>
                <a:cs typeface="Times New Roman" pitchFamily="18" charset="0"/>
              </a:rPr>
              <a:t>You must control changes to the project’s Schedule, Scope, and the impact on its Resources </a:t>
            </a:r>
          </a:p>
          <a:p>
            <a:pPr algn="l" rtl="0" eaLnBrk="0" fontAlgn="base" hangingPunct="0">
              <a:spcBef>
                <a:spcPct val="50000"/>
              </a:spcBef>
              <a:spcAft>
                <a:spcPct val="0"/>
              </a:spcAft>
              <a:buClr>
                <a:srgbClr val="66CCFF"/>
              </a:buClr>
              <a:defRPr/>
            </a:pPr>
            <a:endParaRPr lang="en-US" sz="3200" b="1" dirty="0">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EDF1D042-3593-7284-DA9B-EC0A0D6BD1A4}"/>
              </a:ext>
            </a:extLst>
          </p:cNvPr>
          <p:cNvSpPr txBox="1">
            <a:spLocks noChangeArrowheads="1"/>
          </p:cNvSpPr>
          <p:nvPr/>
        </p:nvSpPr>
        <p:spPr>
          <a:xfrm>
            <a:off x="2176464" y="2286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effectLst>
                  <a:outerShdw blurRad="38100" dist="38100" dir="2700000" algn="tl">
                    <a:srgbClr val="C0C0C0"/>
                  </a:outerShdw>
                </a:effectLst>
              </a:rPr>
              <a:t>Scope Management</a:t>
            </a:r>
            <a:endParaRPr lang="en-US" altLang="en-US" b="1" dirty="0">
              <a:effectLst>
                <a:outerShdw blurRad="38100" dist="38100" dir="2700000" algn="tl">
                  <a:srgbClr val="C0C0C0"/>
                </a:outerShdw>
              </a:effectLst>
            </a:endParaRPr>
          </a:p>
        </p:txBody>
      </p:sp>
    </p:spTree>
    <p:extLst>
      <p:ext uri="{BB962C8B-B14F-4D97-AF65-F5344CB8AC3E}">
        <p14:creationId xmlns:p14="http://schemas.microsoft.com/office/powerpoint/2010/main" val="3097780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CEC348B-1D7A-9C84-5C50-00116EC02FF1}"/>
              </a:ext>
            </a:extLst>
          </p:cNvPr>
          <p:cNvSpPr>
            <a:spLocks noChangeArrowheads="1"/>
          </p:cNvSpPr>
          <p:nvPr/>
        </p:nvSpPr>
        <p:spPr bwMode="auto">
          <a:xfrm>
            <a:off x="2176463" y="2514600"/>
            <a:ext cx="7766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solidFill>
                  <a:srgbClr val="FF0000"/>
                </a:solidFill>
                <a:latin typeface="Times New Roman" panose="02020603050405020304" pitchFamily="18" charset="0"/>
                <a:cs typeface="Times New Roman" panose="02020603050405020304" pitchFamily="18" charset="0"/>
              </a:rPr>
              <a:t>Scope Creep </a:t>
            </a:r>
            <a:r>
              <a:rPr lang="en-US" altLang="en-US" b="1" dirty="0">
                <a:latin typeface="Times New Roman" panose="02020603050405020304" pitchFamily="18" charset="0"/>
                <a:cs typeface="Times New Roman" panose="02020603050405020304" pitchFamily="18" charset="0"/>
              </a:rPr>
              <a:t>is the tendency for the requirements of a project to grow past the initial Scope Statement and Verification</a:t>
            </a:r>
          </a:p>
          <a:p>
            <a:pPr algn="ctr" rtl="0" fontAlgn="base">
              <a:spcBef>
                <a:spcPct val="50000"/>
              </a:spcBef>
              <a:spcAft>
                <a:spcPct val="0"/>
              </a:spcAft>
              <a:buClr>
                <a:srgbClr val="66CCFF"/>
              </a:buClr>
              <a:buNone/>
            </a:pPr>
            <a:endParaRPr lang="en-US" altLang="en-US" b="1" dirty="0">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dirty="0">
                <a:latin typeface="Times New Roman" panose="02020603050405020304" pitchFamily="18" charset="0"/>
                <a:cs typeface="Times New Roman" panose="02020603050405020304" pitchFamily="18" charset="0"/>
              </a:rPr>
              <a:t>According to the Standish Group, it is the </a:t>
            </a:r>
            <a:r>
              <a:rPr lang="en-US" altLang="en-US" b="1" i="1" dirty="0">
                <a:latin typeface="Times New Roman" panose="02020603050405020304" pitchFamily="18" charset="0"/>
                <a:cs typeface="Times New Roman" panose="02020603050405020304" pitchFamily="18" charset="0"/>
              </a:rPr>
              <a:t>third</a:t>
            </a:r>
            <a:r>
              <a:rPr lang="en-US" altLang="en-US" b="1" dirty="0">
                <a:latin typeface="Times New Roman" panose="02020603050405020304" pitchFamily="18" charset="0"/>
                <a:cs typeface="Times New Roman" panose="02020603050405020304" pitchFamily="18" charset="0"/>
              </a:rPr>
              <a:t> most common Project Problem! </a:t>
            </a:r>
          </a:p>
        </p:txBody>
      </p:sp>
      <p:sp>
        <p:nvSpPr>
          <p:cNvPr id="3" name="Rectangle 3">
            <a:extLst>
              <a:ext uri="{FF2B5EF4-FFF2-40B4-BE49-F238E27FC236}">
                <a16:creationId xmlns:a16="http://schemas.microsoft.com/office/drawing/2014/main" id="{A0E842AD-1EC4-1239-CFC7-05BE14CF50B2}"/>
              </a:ext>
            </a:extLst>
          </p:cNvPr>
          <p:cNvSpPr txBox="1">
            <a:spLocks noChangeArrowheads="1"/>
          </p:cNvSpPr>
          <p:nvPr/>
        </p:nvSpPr>
        <p:spPr>
          <a:xfrm>
            <a:off x="2105025" y="381000"/>
            <a:ext cx="7837488"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3200" b="1">
                <a:effectLst>
                  <a:outerShdw blurRad="38100" dist="38100" dir="2700000" algn="tl">
                    <a:srgbClr val="C0C0C0"/>
                  </a:outerShdw>
                </a:effectLst>
              </a:rPr>
              <a:t>Scope Management</a:t>
            </a:r>
            <a:endParaRPr lang="en-US" altLang="en-US" sz="3200" b="1" dirty="0">
              <a:effectLst>
                <a:outerShdw blurRad="38100" dist="38100" dir="2700000" algn="tl">
                  <a:srgbClr val="C0C0C0"/>
                </a:outerShdw>
              </a:effectLst>
            </a:endParaRPr>
          </a:p>
        </p:txBody>
      </p:sp>
    </p:spTree>
    <p:extLst>
      <p:ext uri="{BB962C8B-B14F-4D97-AF65-F5344CB8AC3E}">
        <p14:creationId xmlns:p14="http://schemas.microsoft.com/office/powerpoint/2010/main" val="1305911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440914D-AC5E-492A-EF64-E5859F444FED}"/>
              </a:ext>
            </a:extLst>
          </p:cNvPr>
          <p:cNvSpPr>
            <a:spLocks noChangeArrowheads="1"/>
          </p:cNvSpPr>
          <p:nvPr/>
        </p:nvSpPr>
        <p:spPr bwMode="auto">
          <a:xfrm>
            <a:off x="2176463" y="1981201"/>
            <a:ext cx="7766050" cy="3749675"/>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FF0000"/>
                </a:solidFill>
                <a:latin typeface="Times New Roman" pitchFamily="18" charset="0"/>
                <a:cs typeface="Times New Roman" pitchFamily="18" charset="0"/>
              </a:rPr>
              <a:t>Scope Creep</a:t>
            </a:r>
            <a:r>
              <a:rPr lang="en-US" sz="3200" b="1" dirty="0">
                <a:solidFill>
                  <a:srgbClr val="CCFFFF"/>
                </a:solidFill>
                <a:latin typeface="Times New Roman" pitchFamily="18" charset="0"/>
                <a:cs typeface="Times New Roman" pitchFamily="18" charset="0"/>
              </a:rPr>
              <a:t> </a:t>
            </a:r>
            <a:r>
              <a:rPr lang="en-US" sz="3200" b="1" dirty="0">
                <a:latin typeface="Times New Roman" pitchFamily="18" charset="0"/>
                <a:cs typeface="Times New Roman" pitchFamily="18" charset="0"/>
              </a:rPr>
              <a:t>is one of the reasons why you must: </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spend the necessary time in the definition of the project’s scope</a:t>
            </a:r>
          </a:p>
          <a:p>
            <a:pPr algn="ctr" rtl="0" eaLnBrk="0" fontAlgn="base" hangingPunct="0">
              <a:spcBef>
                <a:spcPct val="50000"/>
              </a:spcBef>
              <a:spcAft>
                <a:spcPct val="0"/>
              </a:spcAft>
              <a:buClr>
                <a:srgbClr val="FF0000"/>
              </a:buClr>
              <a:buFont typeface="Wingdings" pitchFamily="2" charset="2"/>
              <a:buChar char="Ø"/>
              <a:defRPr/>
            </a:pPr>
            <a:r>
              <a:rPr lang="en-US" sz="3200" b="1" dirty="0">
                <a:latin typeface="Times New Roman" pitchFamily="18" charset="0"/>
                <a:cs typeface="Times New Roman" pitchFamily="18" charset="0"/>
              </a:rPr>
              <a:t>verify the scope with the stakeholders.</a:t>
            </a:r>
          </a:p>
          <a:p>
            <a:pPr algn="l" rtl="0" eaLnBrk="0" fontAlgn="base" hangingPunct="0">
              <a:spcBef>
                <a:spcPct val="50000"/>
              </a:spcBef>
              <a:spcAft>
                <a:spcPct val="0"/>
              </a:spcAft>
              <a:buClr>
                <a:srgbClr val="66CCFF"/>
              </a:buClr>
              <a:defRPr/>
            </a:pPr>
            <a:endParaRPr lang="en-US" sz="3200" b="1" dirty="0">
              <a:solidFill>
                <a:srgbClr val="CCFFFF"/>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3" name="Rectangle 3">
            <a:extLst>
              <a:ext uri="{FF2B5EF4-FFF2-40B4-BE49-F238E27FC236}">
                <a16:creationId xmlns:a16="http://schemas.microsoft.com/office/drawing/2014/main" id="{6E7DB8E4-86A4-2FA0-A219-B6CF9F0CC557}"/>
              </a:ext>
            </a:extLst>
          </p:cNvPr>
          <p:cNvSpPr txBox="1">
            <a:spLocks noChangeArrowheads="1"/>
          </p:cNvSpPr>
          <p:nvPr/>
        </p:nvSpPr>
        <p:spPr>
          <a:xfrm>
            <a:off x="2176464" y="304800"/>
            <a:ext cx="7839075" cy="11430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3200" b="1"/>
              <a:t>Scope Management</a:t>
            </a:r>
            <a:endParaRPr lang="en-US" altLang="en-US" sz="3200" b="1" dirty="0"/>
          </a:p>
        </p:txBody>
      </p:sp>
    </p:spTree>
    <p:extLst>
      <p:ext uri="{BB962C8B-B14F-4D97-AF65-F5344CB8AC3E}">
        <p14:creationId xmlns:p14="http://schemas.microsoft.com/office/powerpoint/2010/main" val="1881592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657C1D0-B29D-3A07-20C7-81A465288685}"/>
              </a:ext>
            </a:extLst>
          </p:cNvPr>
          <p:cNvSpPr txBox="1">
            <a:spLocks noChangeArrowheads="1"/>
          </p:cNvSpPr>
          <p:nvPr/>
        </p:nvSpPr>
        <p:spPr>
          <a:xfrm>
            <a:off x="1516582" y="274638"/>
            <a:ext cx="869421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37EB4F67-C175-ACB6-76DC-D640F8C2FF8A}"/>
              </a:ext>
            </a:extLst>
          </p:cNvPr>
          <p:cNvSpPr txBox="1">
            <a:spLocks noChangeArrowheads="1"/>
          </p:cNvSpPr>
          <p:nvPr/>
        </p:nvSpPr>
        <p:spPr>
          <a:xfrm>
            <a:off x="1744304" y="1196976"/>
            <a:ext cx="8383946"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buFont typeface="Arial" panose="020B0604020202020204" pitchFamily="34" charset="0"/>
              <a:buNone/>
            </a:pPr>
            <a:r>
              <a:rPr lang="en-US" altLang="en-US" dirty="0"/>
              <a:t>A scope statement includes/refers to:</a:t>
            </a:r>
          </a:p>
          <a:p>
            <a:pPr marL="609600" indent="-609600">
              <a:lnSpc>
                <a:spcPct val="80000"/>
              </a:lnSpc>
              <a:buFont typeface="Arial" panose="020B0604020202020204" pitchFamily="34" charset="0"/>
              <a:buNone/>
            </a:pPr>
            <a:r>
              <a:rPr lang="en-GB" altLang="en-US" dirty="0">
                <a:solidFill>
                  <a:schemeClr val="folHlink"/>
                </a:solidFill>
              </a:rPr>
              <a:t>Project justification</a:t>
            </a:r>
            <a:r>
              <a:rPr lang="en-GB" altLang="en-US" dirty="0"/>
              <a:t> – the business need</a:t>
            </a:r>
          </a:p>
          <a:p>
            <a:pPr marL="609600" indent="-609600">
              <a:lnSpc>
                <a:spcPct val="80000"/>
              </a:lnSpc>
              <a:buFont typeface="Arial" panose="020B0604020202020204" pitchFamily="34" charset="0"/>
              <a:buNone/>
            </a:pPr>
            <a:r>
              <a:rPr lang="en-GB" altLang="en-US" dirty="0">
                <a:solidFill>
                  <a:schemeClr val="folHlink"/>
                </a:solidFill>
              </a:rPr>
              <a:t>Project product</a:t>
            </a:r>
            <a:r>
              <a:rPr lang="en-GB" altLang="en-US" dirty="0"/>
              <a:t> – the product that the project is expected to produce</a:t>
            </a:r>
          </a:p>
          <a:p>
            <a:pPr marL="609600" indent="-609600">
              <a:lnSpc>
                <a:spcPct val="80000"/>
              </a:lnSpc>
              <a:buFont typeface="Arial" panose="020B0604020202020204" pitchFamily="34" charset="0"/>
              <a:buNone/>
            </a:pPr>
            <a:r>
              <a:rPr lang="en-GB" altLang="en-US" dirty="0">
                <a:solidFill>
                  <a:schemeClr val="folHlink"/>
                </a:solidFill>
              </a:rPr>
              <a:t>Project deliverables</a:t>
            </a:r>
            <a:r>
              <a:rPr lang="en-GB" altLang="en-US" dirty="0"/>
              <a:t> – a list of the sub products at each of the stages in the project life cycle</a:t>
            </a:r>
          </a:p>
          <a:p>
            <a:pPr marL="609600" indent="-609600">
              <a:lnSpc>
                <a:spcPct val="80000"/>
              </a:lnSpc>
              <a:buFont typeface="Arial" panose="020B0604020202020204" pitchFamily="34" charset="0"/>
              <a:buNone/>
            </a:pPr>
            <a:r>
              <a:rPr lang="en-GB" altLang="en-US" dirty="0">
                <a:solidFill>
                  <a:schemeClr val="folHlink"/>
                </a:solidFill>
              </a:rPr>
              <a:t>Project objectives</a:t>
            </a:r>
            <a:r>
              <a:rPr lang="en-GB" altLang="en-US" dirty="0"/>
              <a:t> – quantifiable criteria that must be met for the project to be considered successful – cost, quality, delivery as a minimum</a:t>
            </a:r>
          </a:p>
          <a:p>
            <a:pPr marL="609600" indent="-609600">
              <a:lnSpc>
                <a:spcPct val="80000"/>
              </a:lnSpc>
              <a:buFont typeface="Arial" panose="020B0604020202020204" pitchFamily="34" charset="0"/>
              <a:buNone/>
            </a:pPr>
            <a:r>
              <a:rPr lang="en-GB" altLang="en-US" b="1" dirty="0"/>
              <a:t>In many companies this is part of the project charter</a:t>
            </a:r>
            <a:endParaRPr lang="en-US" altLang="en-US" b="1" dirty="0"/>
          </a:p>
        </p:txBody>
      </p:sp>
    </p:spTree>
    <p:extLst>
      <p:ext uri="{BB962C8B-B14F-4D97-AF65-F5344CB8AC3E}">
        <p14:creationId xmlns:p14="http://schemas.microsoft.com/office/powerpoint/2010/main" val="3259399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BE9201C2-E2F2-CDC9-BDA4-E013996BAD4B}"/>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2800"/>
              <a:t>Example: Deliverables, millstones and tasks </a:t>
            </a:r>
            <a:endParaRPr lang="en-US" altLang="en-US" sz="2800" dirty="0"/>
          </a:p>
        </p:txBody>
      </p:sp>
      <p:sp>
        <p:nvSpPr>
          <p:cNvPr id="3" name="Rectangle 3">
            <a:extLst>
              <a:ext uri="{FF2B5EF4-FFF2-40B4-BE49-F238E27FC236}">
                <a16:creationId xmlns:a16="http://schemas.microsoft.com/office/drawing/2014/main" id="{5A5BF2ED-C055-24A3-701C-B1F23CD70A9B}"/>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endParaRPr lang="en-GB" altLang="en-US" sz="2400"/>
          </a:p>
          <a:p>
            <a:pPr marL="609600" indent="-609600" algn="just">
              <a:buFont typeface="Arial" panose="020B0604020202020204" pitchFamily="34" charset="0"/>
              <a:buNone/>
            </a:pPr>
            <a:r>
              <a:rPr lang="en-US" altLang="en-US" sz="2400"/>
              <a:t>Example: For a rebranding project, the initiation phase will cover many </a:t>
            </a:r>
            <a:r>
              <a:rPr lang="en-US" altLang="en-US" sz="2400" u="sng"/>
              <a:t>tasks</a:t>
            </a:r>
            <a:r>
              <a:rPr lang="en-US" altLang="en-US" sz="2400"/>
              <a:t>, such as focus groups to gather ideas on the new branding and creative brainstorming sessions. A </a:t>
            </a:r>
            <a:r>
              <a:rPr lang="en-US" altLang="en-US" sz="2400" u="sng"/>
              <a:t>milestone</a:t>
            </a:r>
            <a:r>
              <a:rPr lang="en-US" altLang="en-US" sz="2400"/>
              <a:t> at the end of the initiation phase would mark the team’s readiness to move to the planning phase.</a:t>
            </a:r>
          </a:p>
          <a:p>
            <a:pPr marL="609600" indent="-609600" algn="just">
              <a:lnSpc>
                <a:spcPct val="80000"/>
              </a:lnSpc>
              <a:buFont typeface="Arial" panose="020B0604020202020204" pitchFamily="34" charset="0"/>
              <a:buNone/>
            </a:pPr>
            <a:endParaRPr lang="en-US" altLang="en-US" sz="2400"/>
          </a:p>
          <a:p>
            <a:pPr marL="609600" indent="-609600" algn="just">
              <a:buFont typeface="Arial" panose="020B0604020202020204" pitchFamily="34" charset="0"/>
              <a:buNone/>
            </a:pPr>
            <a:r>
              <a:rPr lang="en-US" altLang="en-US" sz="2400" u="sng"/>
              <a:t>Deliverables</a:t>
            </a:r>
            <a:r>
              <a:rPr lang="en-US" altLang="en-US" sz="2400"/>
              <a:t> for the rebranding project could include the updated style guide PDF and associated logo files. The completion of these projects is worth noting (and even celebrating!), so the marketing manager could add a milestone denoting that achievement.</a:t>
            </a:r>
          </a:p>
          <a:p>
            <a:pPr marL="609600" indent="-609600" algn="just">
              <a:buFont typeface="Arial" panose="020B0604020202020204" pitchFamily="34" charset="0"/>
              <a:buNone/>
            </a:pPr>
            <a:endParaRPr lang="en-US" altLang="en-US" sz="2400"/>
          </a:p>
          <a:p>
            <a:pPr marL="609600" indent="-609600" algn="just">
              <a:buFont typeface="Arial" panose="020B0604020202020204" pitchFamily="34" charset="0"/>
              <a:buNone/>
            </a:pPr>
            <a:endParaRPr lang="en-GB" altLang="en-US" sz="2400"/>
          </a:p>
        </p:txBody>
      </p:sp>
    </p:spTree>
    <p:extLst>
      <p:ext uri="{BB962C8B-B14F-4D97-AF65-F5344CB8AC3E}">
        <p14:creationId xmlns:p14="http://schemas.microsoft.com/office/powerpoint/2010/main" val="3777868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C4FFCD68-72FB-30FE-3708-40492427C27F}"/>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a:t>Deliverables and millstones </a:t>
            </a:r>
          </a:p>
        </p:txBody>
      </p:sp>
      <p:sp>
        <p:nvSpPr>
          <p:cNvPr id="3" name="Rectangle 3">
            <a:extLst>
              <a:ext uri="{FF2B5EF4-FFF2-40B4-BE49-F238E27FC236}">
                <a16:creationId xmlns:a16="http://schemas.microsoft.com/office/drawing/2014/main" id="{6644868C-41DC-8CC1-B0BD-E3D5A3552CFF}"/>
              </a:ext>
            </a:extLst>
          </p:cNvPr>
          <p:cNvSpPr txBox="1">
            <a:spLocks noChangeArrowheads="1"/>
          </p:cNvSpPr>
          <p:nvPr/>
        </p:nvSpPr>
        <p:spPr>
          <a:xfrm>
            <a:off x="1524001" y="1196976"/>
            <a:ext cx="9109075" cy="460851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gn="just">
              <a:buFont typeface="Arial" panose="020B0604020202020204" pitchFamily="34" charset="0"/>
              <a:buNone/>
            </a:pPr>
            <a:r>
              <a:rPr lang="en-GB" altLang="en-US" sz="2400" b="1" dirty="0"/>
              <a:t>Project deliverables: a list of the sub products at each of the stages in the project life cycle.</a:t>
            </a:r>
          </a:p>
          <a:p>
            <a:pPr marL="609600" indent="-609600" algn="just">
              <a:lnSpc>
                <a:spcPct val="70000"/>
              </a:lnSpc>
              <a:buFont typeface="Arial" panose="020B0604020202020204" pitchFamily="34" charset="0"/>
              <a:buNone/>
            </a:pPr>
            <a:endParaRPr lang="en-GB" altLang="en-US" sz="2400" b="1" dirty="0"/>
          </a:p>
          <a:p>
            <a:pPr marL="609600" indent="-609600" algn="just">
              <a:buFont typeface="Arial" panose="020B0604020202020204" pitchFamily="34" charset="0"/>
              <a:buNone/>
            </a:pPr>
            <a:r>
              <a:rPr lang="en-US" altLang="en-US" sz="2400" b="1" dirty="0"/>
              <a:t>Milestones 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p>
            <a:pPr marL="609600" indent="-609600" algn="just">
              <a:buFont typeface="Arial" panose="020B0604020202020204" pitchFamily="34" charset="0"/>
              <a:buNone/>
            </a:pPr>
            <a:r>
              <a:rPr lang="en-US" altLang="en-US" sz="2400" b="1" u="sng" dirty="0"/>
              <a:t>A project deliverable </a:t>
            </a:r>
            <a:r>
              <a:rPr lang="en-US" altLang="en-US" sz="2400" b="1" dirty="0"/>
              <a:t>is a product or result, whereas </a:t>
            </a:r>
            <a:r>
              <a:rPr lang="en-US" altLang="en-US" sz="2400" b="1" u="sng" dirty="0"/>
              <a:t>a milestone </a:t>
            </a:r>
            <a:r>
              <a:rPr lang="en-US" altLang="en-US" sz="2400" b="1" dirty="0"/>
              <a:t>is a moment in time. Deliverables are sometimes evidence of the completion of a milestone.</a:t>
            </a:r>
            <a:endParaRPr lang="en-GB" altLang="en-US" sz="2400" b="1" dirty="0"/>
          </a:p>
        </p:txBody>
      </p:sp>
    </p:spTree>
    <p:extLst>
      <p:ext uri="{BB962C8B-B14F-4D97-AF65-F5344CB8AC3E}">
        <p14:creationId xmlns:p14="http://schemas.microsoft.com/office/powerpoint/2010/main" val="2653745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F71FCA5-59D8-399A-8702-5F4CAB271200}"/>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Outputs from Scope Planning</a:t>
            </a:r>
            <a:endParaRPr lang="en-US" altLang="en-US" sz="4000" dirty="0"/>
          </a:p>
        </p:txBody>
      </p:sp>
      <p:sp>
        <p:nvSpPr>
          <p:cNvPr id="3" name="Rectangle 3">
            <a:extLst>
              <a:ext uri="{FF2B5EF4-FFF2-40B4-BE49-F238E27FC236}">
                <a16:creationId xmlns:a16="http://schemas.microsoft.com/office/drawing/2014/main" id="{0A9995D1-8631-6C0C-26D1-C309880E9902}"/>
              </a:ext>
            </a:extLst>
          </p:cNvPr>
          <p:cNvSpPr txBox="1">
            <a:spLocks noChangeArrowheads="1"/>
          </p:cNvSpPr>
          <p:nvPr/>
        </p:nvSpPr>
        <p:spPr>
          <a:xfrm>
            <a:off x="1847850" y="1341438"/>
            <a:ext cx="88201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r>
              <a:rPr lang="en-US" altLang="en-US" sz="3600"/>
              <a:t>Scope management plan – part of the overall project plan</a:t>
            </a:r>
          </a:p>
          <a:p>
            <a:pPr marL="990600" lvl="1" indent="-533400"/>
            <a:r>
              <a:rPr lang="en-US" altLang="en-US" sz="3200"/>
              <a:t>Describes how the scope will be managed and how scope changes will be integrated into the project</a:t>
            </a:r>
          </a:p>
          <a:p>
            <a:pPr marL="990600" lvl="1" indent="-533400"/>
            <a:r>
              <a:rPr lang="en-GB" altLang="en-US" sz="3200"/>
              <a:t>May be formal or informal</a:t>
            </a:r>
            <a:endParaRPr lang="en-US" altLang="en-US" dirty="0"/>
          </a:p>
        </p:txBody>
      </p:sp>
    </p:spTree>
    <p:extLst>
      <p:ext uri="{BB962C8B-B14F-4D97-AF65-F5344CB8AC3E}">
        <p14:creationId xmlns:p14="http://schemas.microsoft.com/office/powerpoint/2010/main" val="4253719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093D228-2778-094E-A410-DD29072A5AD5}"/>
              </a:ext>
            </a:extLst>
          </p:cNvPr>
          <p:cNvSpPr txBox="1">
            <a:spLocks noChangeArrowheads="1"/>
          </p:cNvSpPr>
          <p:nvPr/>
        </p:nvSpPr>
        <p:spPr>
          <a:xfrm>
            <a:off x="1595016" y="274638"/>
            <a:ext cx="9987383"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t>Scope Planning</a:t>
            </a:r>
            <a:endParaRPr lang="en-US" altLang="en-US" dirty="0"/>
          </a:p>
        </p:txBody>
      </p:sp>
      <p:sp>
        <p:nvSpPr>
          <p:cNvPr id="3" name="Rectangle 4">
            <a:extLst>
              <a:ext uri="{FF2B5EF4-FFF2-40B4-BE49-F238E27FC236}">
                <a16:creationId xmlns:a16="http://schemas.microsoft.com/office/drawing/2014/main" id="{A18E03DE-9AB1-C76D-51F1-40528EB0B4A8}"/>
              </a:ext>
            </a:extLst>
          </p:cNvPr>
          <p:cNvSpPr txBox="1">
            <a:spLocks noChangeArrowheads="1"/>
          </p:cNvSpPr>
          <p:nvPr/>
        </p:nvSpPr>
        <p:spPr>
          <a:xfrm>
            <a:off x="981001" y="1290638"/>
            <a:ext cx="9126612"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i="1" dirty="0"/>
              <a:t>Scope statement</a:t>
            </a:r>
            <a:endParaRPr lang="en-US" altLang="en-US" dirty="0"/>
          </a:p>
          <a:p>
            <a:r>
              <a:rPr lang="en-US" altLang="en-US" dirty="0"/>
              <a:t>Once the definition has been completed and the scope has been established, the documentation and approval of the project parameters are necessary. </a:t>
            </a:r>
          </a:p>
          <a:p>
            <a:r>
              <a:rPr lang="en-US" altLang="en-US" dirty="0"/>
              <a:t>This will serve as a control document for the duration of the project.</a:t>
            </a:r>
          </a:p>
        </p:txBody>
      </p:sp>
    </p:spTree>
    <p:extLst>
      <p:ext uri="{BB962C8B-B14F-4D97-AF65-F5344CB8AC3E}">
        <p14:creationId xmlns:p14="http://schemas.microsoft.com/office/powerpoint/2010/main" val="506458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18E1589-60C7-4724-6167-6B1BFBC244C1}"/>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dirty="0"/>
              <a:t>Next stage in Scope Management</a:t>
            </a:r>
          </a:p>
        </p:txBody>
      </p:sp>
      <p:sp>
        <p:nvSpPr>
          <p:cNvPr id="3" name="Rectangle 4">
            <a:extLst>
              <a:ext uri="{FF2B5EF4-FFF2-40B4-BE49-F238E27FC236}">
                <a16:creationId xmlns:a16="http://schemas.microsoft.com/office/drawing/2014/main" id="{468AE03B-CC0D-8C73-D34A-E53564B1B2E9}"/>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a:t>Once the concept has been developed and agreed, the next stage is to put the meat on the bone….</a:t>
            </a:r>
            <a:endParaRPr lang="en-US" altLang="en-US"/>
          </a:p>
        </p:txBody>
      </p:sp>
      <p:pic>
        <p:nvPicPr>
          <p:cNvPr id="8" name="Picture 5" descr="MCj04039110000[1]">
            <a:extLst>
              <a:ext uri="{FF2B5EF4-FFF2-40B4-BE49-F238E27FC236}">
                <a16:creationId xmlns:a16="http://schemas.microsoft.com/office/drawing/2014/main" id="{2AA17F72-C96D-CF84-F956-E097E27AED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4873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B819360-53C0-300C-A9C4-211D8CDE2529}"/>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Definition</a:t>
            </a:r>
          </a:p>
        </p:txBody>
      </p:sp>
      <p:graphicFrame>
        <p:nvGraphicFramePr>
          <p:cNvPr id="3" name="Group 26">
            <a:extLst>
              <a:ext uri="{FF2B5EF4-FFF2-40B4-BE49-F238E27FC236}">
                <a16:creationId xmlns:a16="http://schemas.microsoft.com/office/drawing/2014/main" id="{35D5BBFC-9970-CC9B-9FEB-75A267888410}"/>
              </a:ext>
            </a:extLst>
          </p:cNvPr>
          <p:cNvGraphicFramePr>
            <a:graphicFrameLocks/>
          </p:cNvGraphicFramePr>
          <p:nvPr>
            <p:extLst>
              <p:ext uri="{D42A27DB-BD31-4B8C-83A1-F6EECF244321}">
                <p14:modId xmlns:p14="http://schemas.microsoft.com/office/powerpoint/2010/main" val="2508277496"/>
              </p:ext>
            </p:extLst>
          </p:nvPr>
        </p:nvGraphicFramePr>
        <p:xfrm>
          <a:off x="804041" y="1341438"/>
          <a:ext cx="10428197" cy="4876799"/>
        </p:xfrm>
        <a:graphic>
          <a:graphicData uri="http://schemas.openxmlformats.org/drawingml/2006/table">
            <a:tbl>
              <a:tblPr/>
              <a:tblGrid>
                <a:gridCol w="3067381">
                  <a:extLst>
                    <a:ext uri="{9D8B030D-6E8A-4147-A177-3AD203B41FA5}">
                      <a16:colId xmlns:a16="http://schemas.microsoft.com/office/drawing/2014/main" val="20000"/>
                    </a:ext>
                  </a:extLst>
                </a:gridCol>
                <a:gridCol w="7360816">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 subdividing the major project deliverables into smaller more manageable deliverables</a:t>
                      </a:r>
                      <a:endParaRPr kumimoji="0" lang="en-US" sz="400" b="0" i="0" u="none" strike="noStrike" cap="none" normalizeH="0" baseline="0">
                        <a:ln>
                          <a:noFill/>
                        </a:ln>
                        <a:solidFill>
                          <a:schemeClr val="folHlink"/>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7841527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3F6739B-9624-7372-21A3-FAEF4025591D}"/>
              </a:ext>
            </a:extLst>
          </p:cNvPr>
          <p:cNvSpPr txBox="1">
            <a:spLocks noChangeArrowheads="1"/>
          </p:cNvSpPr>
          <p:nvPr/>
        </p:nvSpPr>
        <p:spPr>
          <a:xfrm>
            <a:off x="1696512" y="274638"/>
            <a:ext cx="9885887"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a:t>
            </a:r>
          </a:p>
        </p:txBody>
      </p:sp>
      <p:sp>
        <p:nvSpPr>
          <p:cNvPr id="3" name="Rectangle 3">
            <a:extLst>
              <a:ext uri="{FF2B5EF4-FFF2-40B4-BE49-F238E27FC236}">
                <a16:creationId xmlns:a16="http://schemas.microsoft.com/office/drawing/2014/main" id="{8387F62E-3C2B-A6A5-9634-74BF5FBD7690}"/>
              </a:ext>
            </a:extLst>
          </p:cNvPr>
          <p:cNvSpPr txBox="1">
            <a:spLocks noChangeArrowheads="1"/>
          </p:cNvSpPr>
          <p:nvPr/>
        </p:nvSpPr>
        <p:spPr>
          <a:xfrm>
            <a:off x="1981200" y="1268413"/>
            <a:ext cx="728345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b="1">
                <a:solidFill>
                  <a:schemeClr val="folHlink"/>
                </a:solidFill>
              </a:rPr>
              <a:t>Scope definition</a:t>
            </a:r>
            <a:r>
              <a:rPr lang="en-US" altLang="en-US" b="1"/>
              <a:t> involves subdividing the deliverables into smaller, more manageable components, in order to improve accuracy, controls and to allocate responsibilities</a:t>
            </a:r>
          </a:p>
          <a:p>
            <a:pPr marL="0" indent="0">
              <a:buFont typeface="Arial" panose="020B0604020202020204" pitchFamily="34" charset="0"/>
              <a:buNone/>
              <a:defRPr/>
            </a:pPr>
            <a:endParaRPr lang="en-US" altLang="en-US" b="1"/>
          </a:p>
          <a:p>
            <a:pPr marL="609600" indent="-609600">
              <a:defRPr/>
            </a:pPr>
            <a:r>
              <a:rPr lang="en-US" altLang="en-US" b="1" i="1"/>
              <a:t>Inputs</a:t>
            </a:r>
            <a:r>
              <a:rPr lang="en-US" altLang="en-US" b="1"/>
              <a:t> would be the scope statement, planning outputs and historical information on lessons learnt .</a:t>
            </a:r>
          </a:p>
          <a:p>
            <a:pPr marL="609600" indent="-609600">
              <a:defRPr/>
            </a:pPr>
            <a:endParaRPr lang="en-US" altLang="en-US" b="1" i="1" dirty="0"/>
          </a:p>
        </p:txBody>
      </p:sp>
      <p:graphicFrame>
        <p:nvGraphicFramePr>
          <p:cNvPr id="8" name="Object 4">
            <a:extLst>
              <a:ext uri="{FF2B5EF4-FFF2-40B4-BE49-F238E27FC236}">
                <a16:creationId xmlns:a16="http://schemas.microsoft.com/office/drawing/2014/main" id="{77D60253-13E9-C128-3F39-AF8C638FD46C}"/>
              </a:ext>
            </a:extLst>
          </p:cNvPr>
          <p:cNvGraphicFramePr>
            <a:graphicFrameLocks noChangeAspect="1"/>
          </p:cNvGraphicFramePr>
          <p:nvPr/>
        </p:nvGraphicFramePr>
        <p:xfrm>
          <a:off x="8401050" y="4799014"/>
          <a:ext cx="1936750" cy="1366837"/>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4996" name="Object 4">
                        <a:extLst>
                          <a:ext uri="{FF2B5EF4-FFF2-40B4-BE49-F238E27FC236}">
                            <a16:creationId xmlns:a16="http://schemas.microsoft.com/office/drawing/2014/main" id="{C8B729BB-D708-4991-A19C-471A11B13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4799014"/>
                        <a:ext cx="1936750"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69162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1" y="1569819"/>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602C448-070D-3E05-C339-E0D082DE6AAC}"/>
              </a:ext>
            </a:extLst>
          </p:cNvPr>
          <p:cNvSpPr txBox="1">
            <a:spLocks noChangeArrowheads="1"/>
          </p:cNvSpPr>
          <p:nvPr/>
        </p:nvSpPr>
        <p:spPr>
          <a:xfrm>
            <a:off x="1981200" y="444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b="1" dirty="0"/>
              <a:t>Scope Definition </a:t>
            </a:r>
            <a:br>
              <a:rPr lang="en-US" altLang="en-US" sz="4000" b="1" dirty="0"/>
            </a:br>
            <a:r>
              <a:rPr lang="en-US" altLang="en-US" sz="4000" b="1" dirty="0"/>
              <a:t>– Tools &amp; Techniques</a:t>
            </a:r>
          </a:p>
        </p:txBody>
      </p:sp>
      <p:sp>
        <p:nvSpPr>
          <p:cNvPr id="3" name="Rectangle 3">
            <a:extLst>
              <a:ext uri="{FF2B5EF4-FFF2-40B4-BE49-F238E27FC236}">
                <a16:creationId xmlns:a16="http://schemas.microsoft.com/office/drawing/2014/main" id="{25838CDC-BE27-46E8-78D5-861284DFDEB2}"/>
              </a:ext>
            </a:extLst>
          </p:cNvPr>
          <p:cNvSpPr txBox="1">
            <a:spLocks noChangeArrowheads="1"/>
          </p:cNvSpPr>
          <p:nvPr/>
        </p:nvSpPr>
        <p:spPr>
          <a:xfrm>
            <a:off x="1981201" y="1600201"/>
            <a:ext cx="764381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defRPr/>
            </a:pPr>
            <a:r>
              <a:rPr lang="en-US" altLang="en-US" sz="3600"/>
              <a:t>Work breakdown structure (WBS)</a:t>
            </a:r>
          </a:p>
          <a:p>
            <a:pPr marL="0" indent="0">
              <a:buFont typeface="Arial" panose="020B0604020202020204" pitchFamily="34" charset="0"/>
              <a:buNone/>
              <a:defRPr/>
            </a:pPr>
            <a:endParaRPr lang="en-US" altLang="en-US" sz="3600"/>
          </a:p>
          <a:p>
            <a:pPr marL="609600" indent="-609600">
              <a:defRPr/>
            </a:pPr>
            <a:r>
              <a:rPr lang="en-GB" altLang="en-US" sz="3600"/>
              <a:t>Bill of Materials</a:t>
            </a:r>
            <a:endParaRPr lang="en-US" altLang="en-US" sz="3600" dirty="0"/>
          </a:p>
        </p:txBody>
      </p:sp>
    </p:spTree>
    <p:extLst>
      <p:ext uri="{BB962C8B-B14F-4D97-AF65-F5344CB8AC3E}">
        <p14:creationId xmlns:p14="http://schemas.microsoft.com/office/powerpoint/2010/main" val="3298094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B75B667-2B29-E638-0204-BEA5E8399450}"/>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Work Breakdown Structure</a:t>
            </a:r>
          </a:p>
        </p:txBody>
      </p:sp>
      <p:sp>
        <p:nvSpPr>
          <p:cNvPr id="3" name="Rectangle 3">
            <a:extLst>
              <a:ext uri="{FF2B5EF4-FFF2-40B4-BE49-F238E27FC236}">
                <a16:creationId xmlns:a16="http://schemas.microsoft.com/office/drawing/2014/main" id="{41991E38-3641-CA0A-008F-C476D5FDBA09}"/>
              </a:ext>
            </a:extLst>
          </p:cNvPr>
          <p:cNvSpPr txBox="1">
            <a:spLocks noChangeArrowheads="1"/>
          </p:cNvSpPr>
          <p:nvPr/>
        </p:nvSpPr>
        <p:spPr>
          <a:xfrm>
            <a:off x="1981201" y="1600201"/>
            <a:ext cx="62023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a:t>WBS = breaking down the project into a cohesive set of concurrent and  specific tasks</a:t>
            </a:r>
          </a:p>
          <a:p>
            <a:pPr>
              <a:buFontTx/>
              <a:buNone/>
            </a:pPr>
            <a:endParaRPr lang="en-US" altLang="en-US"/>
          </a:p>
          <a:p>
            <a:pPr>
              <a:buFontTx/>
              <a:buNone/>
            </a:pPr>
            <a:r>
              <a:rPr lang="en-US" altLang="en-US"/>
              <a:t>Often you can use WBS templates from previous projects.</a:t>
            </a:r>
            <a:endParaRPr lang="en-US" altLang="en-US">
              <a:solidFill>
                <a:srgbClr val="FF0000"/>
              </a:solidFill>
            </a:endParaRPr>
          </a:p>
          <a:p>
            <a:pPr>
              <a:buFontTx/>
              <a:buNone/>
            </a:pPr>
            <a:endParaRPr lang="en-US" altLang="en-US"/>
          </a:p>
        </p:txBody>
      </p:sp>
      <p:graphicFrame>
        <p:nvGraphicFramePr>
          <p:cNvPr id="8" name="Object 4">
            <a:extLst>
              <a:ext uri="{FF2B5EF4-FFF2-40B4-BE49-F238E27FC236}">
                <a16:creationId xmlns:a16="http://schemas.microsoft.com/office/drawing/2014/main" id="{6FEA3FB0-D9A2-A725-0F47-8029EC76F1F3}"/>
              </a:ext>
            </a:extLst>
          </p:cNvPr>
          <p:cNvGraphicFramePr>
            <a:graphicFrameLocks noChangeAspect="1"/>
          </p:cNvGraphicFramePr>
          <p:nvPr/>
        </p:nvGraphicFramePr>
        <p:xfrm>
          <a:off x="8472488" y="2492375"/>
          <a:ext cx="1936750" cy="1366838"/>
        </p:xfrm>
        <a:graphic>
          <a:graphicData uri="http://schemas.openxmlformats.org/presentationml/2006/ole">
            <mc:AlternateContent xmlns:mc="http://schemas.openxmlformats.org/markup-compatibility/2006">
              <mc:Choice xmlns:v="urn:schemas-microsoft-com:vml" Requires="v">
                <p:oleObj r:id="rId3" imgW="1936750" imgH="1366838" progId="">
                  <p:embed/>
                </p:oleObj>
              </mc:Choice>
              <mc:Fallback>
                <p:oleObj r:id="rId3" imgW="1936750" imgH="1366838" progId="">
                  <p:embed/>
                  <p:pic>
                    <p:nvPicPr>
                      <p:cNvPr id="87044" name="Object 4">
                        <a:extLst>
                          <a:ext uri="{FF2B5EF4-FFF2-40B4-BE49-F238E27FC236}">
                            <a16:creationId xmlns:a16="http://schemas.microsoft.com/office/drawing/2014/main" id="{2427F247-FEA1-47B9-90DB-95FD23AD7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488" y="2492375"/>
                        <a:ext cx="193675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660372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97D22DA-C587-A8A5-72FD-09123B74918E}"/>
              </a:ext>
            </a:extLst>
          </p:cNvPr>
          <p:cNvSpPr txBox="1">
            <a:spLocks noChangeArrowheads="1"/>
          </p:cNvSpPr>
          <p:nvPr/>
        </p:nvSpPr>
        <p:spPr>
          <a:xfrm>
            <a:off x="2144110" y="274638"/>
            <a:ext cx="943829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WBS</a:t>
            </a:r>
          </a:p>
        </p:txBody>
      </p:sp>
      <p:sp>
        <p:nvSpPr>
          <p:cNvPr id="3" name="Rectangle 4">
            <a:extLst>
              <a:ext uri="{FF2B5EF4-FFF2-40B4-BE49-F238E27FC236}">
                <a16:creationId xmlns:a16="http://schemas.microsoft.com/office/drawing/2014/main" id="{6DEE1B28-4992-0BD1-635B-1F1882F22E7E}"/>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Through the use of the work breakdown structure (WBS) the project can be structured into controllable segments </a:t>
            </a:r>
          </a:p>
        </p:txBody>
      </p:sp>
      <p:pic>
        <p:nvPicPr>
          <p:cNvPr id="8" name="Picture 5" descr="BD10016_">
            <a:extLst>
              <a:ext uri="{FF2B5EF4-FFF2-40B4-BE49-F238E27FC236}">
                <a16:creationId xmlns:a16="http://schemas.microsoft.com/office/drawing/2014/main" id="{91A0D656-94EB-8967-B0D7-0993C74777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3860801"/>
            <a:ext cx="1878012"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49714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E37DF374-4D23-5D53-600D-1F06D30FDE27}"/>
              </a:ext>
            </a:extLst>
          </p:cNvPr>
          <p:cNvSpPr txBox="1">
            <a:spLocks noChangeArrowheads="1"/>
          </p:cNvSpPr>
          <p:nvPr/>
        </p:nvSpPr>
        <p:spPr>
          <a:xfrm>
            <a:off x="5267326" y="5589589"/>
            <a:ext cx="4176713" cy="646331"/>
          </a:xfrm>
          <a:prstGeom prst="rect">
            <a:avLst/>
          </a:prstGeom>
          <a:solidFill>
            <a:srgbClr val="CCFFCC"/>
          </a:solidFill>
        </p:spPr>
        <p:txBody>
          <a:bodyPr>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en-US" sz="2000" dirty="0"/>
              <a:t>	Work Packages are individual project activities</a:t>
            </a:r>
          </a:p>
        </p:txBody>
      </p:sp>
      <p:grpSp>
        <p:nvGrpSpPr>
          <p:cNvPr id="3" name="Group 4">
            <a:extLst>
              <a:ext uri="{FF2B5EF4-FFF2-40B4-BE49-F238E27FC236}">
                <a16:creationId xmlns:a16="http://schemas.microsoft.com/office/drawing/2014/main" id="{09205E86-5A57-7B5C-936B-E7EB934DA722}"/>
              </a:ext>
            </a:extLst>
          </p:cNvPr>
          <p:cNvGrpSpPr>
            <a:grpSpLocks/>
          </p:cNvGrpSpPr>
          <p:nvPr/>
        </p:nvGrpSpPr>
        <p:grpSpPr bwMode="auto">
          <a:xfrm>
            <a:off x="1703389" y="1190625"/>
            <a:ext cx="5221287" cy="4953000"/>
            <a:chOff x="113" y="958"/>
            <a:chExt cx="3289" cy="3120"/>
          </a:xfrm>
        </p:grpSpPr>
        <p:grpSp>
          <p:nvGrpSpPr>
            <p:cNvPr id="8" name="Group 5">
              <a:extLst>
                <a:ext uri="{FF2B5EF4-FFF2-40B4-BE49-F238E27FC236}">
                  <a16:creationId xmlns:a16="http://schemas.microsoft.com/office/drawing/2014/main" id="{CB6F066C-AF11-B552-0C0A-23EB9D26C49F}"/>
                </a:ext>
              </a:extLst>
            </p:cNvPr>
            <p:cNvGrpSpPr>
              <a:grpSpLocks/>
            </p:cNvGrpSpPr>
            <p:nvPr/>
          </p:nvGrpSpPr>
          <p:grpSpPr bwMode="auto">
            <a:xfrm>
              <a:off x="240" y="958"/>
              <a:ext cx="3072" cy="3120"/>
              <a:chOff x="240" y="958"/>
              <a:chExt cx="3072" cy="3120"/>
            </a:xfrm>
          </p:grpSpPr>
          <p:sp>
            <p:nvSpPr>
              <p:cNvPr id="29" name="Text Box 6">
                <a:extLst>
                  <a:ext uri="{FF2B5EF4-FFF2-40B4-BE49-F238E27FC236}">
                    <a16:creationId xmlns:a16="http://schemas.microsoft.com/office/drawing/2014/main" id="{9D588513-FD24-F44F-5997-6B11EDABB7E5}"/>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30" name="Text Box 7">
                <a:extLst>
                  <a:ext uri="{FF2B5EF4-FFF2-40B4-BE49-F238E27FC236}">
                    <a16:creationId xmlns:a16="http://schemas.microsoft.com/office/drawing/2014/main" id="{B5EAD53C-6652-8989-8809-4477D04320A0}"/>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31" name="Text Box 8">
                <a:extLst>
                  <a:ext uri="{FF2B5EF4-FFF2-40B4-BE49-F238E27FC236}">
                    <a16:creationId xmlns:a16="http://schemas.microsoft.com/office/drawing/2014/main" id="{081A0A09-B70C-F326-CFC2-444622D14FB0}"/>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32" name="Text Box 9">
                <a:extLst>
                  <a:ext uri="{FF2B5EF4-FFF2-40B4-BE49-F238E27FC236}">
                    <a16:creationId xmlns:a16="http://schemas.microsoft.com/office/drawing/2014/main" id="{6068C40F-262C-5053-DA67-2DCFB18AD528}"/>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33" name="Text Box 10">
                <a:extLst>
                  <a:ext uri="{FF2B5EF4-FFF2-40B4-BE49-F238E27FC236}">
                    <a16:creationId xmlns:a16="http://schemas.microsoft.com/office/drawing/2014/main" id="{F2419BA0-E549-9A91-28FB-8A493BA983A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34" name="Text Box 11">
                <a:extLst>
                  <a:ext uri="{FF2B5EF4-FFF2-40B4-BE49-F238E27FC236}">
                    <a16:creationId xmlns:a16="http://schemas.microsoft.com/office/drawing/2014/main" id="{73A69AE5-62AB-F70E-A520-561415C33686}"/>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35" name="Text Box 12">
                <a:extLst>
                  <a:ext uri="{FF2B5EF4-FFF2-40B4-BE49-F238E27FC236}">
                    <a16:creationId xmlns:a16="http://schemas.microsoft.com/office/drawing/2014/main" id="{ABB55D62-AB93-870C-7F9F-0CE09BC35E9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36" name="Text Box 13">
                <a:extLst>
                  <a:ext uri="{FF2B5EF4-FFF2-40B4-BE49-F238E27FC236}">
                    <a16:creationId xmlns:a16="http://schemas.microsoft.com/office/drawing/2014/main" id="{CD36E37E-A3B2-65BF-C69E-65233FBD30BA}"/>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37" name="Text Box 14">
                <a:extLst>
                  <a:ext uri="{FF2B5EF4-FFF2-40B4-BE49-F238E27FC236}">
                    <a16:creationId xmlns:a16="http://schemas.microsoft.com/office/drawing/2014/main" id="{39ECC810-E401-F939-5158-A670B604F40F}"/>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38" name="Text Box 15">
                <a:extLst>
                  <a:ext uri="{FF2B5EF4-FFF2-40B4-BE49-F238E27FC236}">
                    <a16:creationId xmlns:a16="http://schemas.microsoft.com/office/drawing/2014/main" id="{3D8AEB72-361E-E177-4800-0ED31855B9E4}"/>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39" name="Text Box 16">
                <a:extLst>
                  <a:ext uri="{FF2B5EF4-FFF2-40B4-BE49-F238E27FC236}">
                    <a16:creationId xmlns:a16="http://schemas.microsoft.com/office/drawing/2014/main" id="{36294C07-EDF4-6285-6497-4A8DA1651BFA}"/>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9" name="Group 17">
              <a:extLst>
                <a:ext uri="{FF2B5EF4-FFF2-40B4-BE49-F238E27FC236}">
                  <a16:creationId xmlns:a16="http://schemas.microsoft.com/office/drawing/2014/main" id="{36A07281-EBDC-D329-65EE-728ABA899EB9}"/>
                </a:ext>
              </a:extLst>
            </p:cNvPr>
            <p:cNvGrpSpPr>
              <a:grpSpLocks/>
            </p:cNvGrpSpPr>
            <p:nvPr/>
          </p:nvGrpSpPr>
          <p:grpSpPr bwMode="auto">
            <a:xfrm>
              <a:off x="113" y="1205"/>
              <a:ext cx="3289" cy="2792"/>
              <a:chOff x="113" y="1205"/>
              <a:chExt cx="3289" cy="2792"/>
            </a:xfrm>
          </p:grpSpPr>
          <p:grpSp>
            <p:nvGrpSpPr>
              <p:cNvPr id="11" name="Group 18">
                <a:extLst>
                  <a:ext uri="{FF2B5EF4-FFF2-40B4-BE49-F238E27FC236}">
                    <a16:creationId xmlns:a16="http://schemas.microsoft.com/office/drawing/2014/main" id="{B117C5D8-E9B2-52E7-D498-2D2093C26751}"/>
                  </a:ext>
                </a:extLst>
              </p:cNvPr>
              <p:cNvGrpSpPr>
                <a:grpSpLocks/>
              </p:cNvGrpSpPr>
              <p:nvPr/>
            </p:nvGrpSpPr>
            <p:grpSpPr bwMode="auto">
              <a:xfrm>
                <a:off x="1632" y="1729"/>
                <a:ext cx="193" cy="912"/>
                <a:chOff x="1632" y="1729"/>
                <a:chExt cx="193" cy="912"/>
              </a:xfrm>
            </p:grpSpPr>
            <p:sp>
              <p:nvSpPr>
                <p:cNvPr id="26" name="Line 19">
                  <a:extLst>
                    <a:ext uri="{FF2B5EF4-FFF2-40B4-BE49-F238E27FC236}">
                      <a16:creationId xmlns:a16="http://schemas.microsoft.com/office/drawing/2014/main" id="{6D1BBA12-7266-BB7F-1469-F2422EF51498}"/>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7" name="Line 20">
                  <a:extLst>
                    <a:ext uri="{FF2B5EF4-FFF2-40B4-BE49-F238E27FC236}">
                      <a16:creationId xmlns:a16="http://schemas.microsoft.com/office/drawing/2014/main" id="{487A5A4C-2177-977F-52D7-12BF918CAC89}"/>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8" name="Line 21">
                  <a:extLst>
                    <a:ext uri="{FF2B5EF4-FFF2-40B4-BE49-F238E27FC236}">
                      <a16:creationId xmlns:a16="http://schemas.microsoft.com/office/drawing/2014/main" id="{CDFA2B0B-C4BA-FA0B-71E5-E759C1D8F9DA}"/>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12" name="Group 22">
                <a:extLst>
                  <a:ext uri="{FF2B5EF4-FFF2-40B4-BE49-F238E27FC236}">
                    <a16:creationId xmlns:a16="http://schemas.microsoft.com/office/drawing/2014/main" id="{0330A786-645D-8FA2-5C0A-7A3D60DD5847}"/>
                  </a:ext>
                </a:extLst>
              </p:cNvPr>
              <p:cNvGrpSpPr>
                <a:grpSpLocks/>
              </p:cNvGrpSpPr>
              <p:nvPr/>
            </p:nvGrpSpPr>
            <p:grpSpPr bwMode="auto">
              <a:xfrm>
                <a:off x="363" y="1729"/>
                <a:ext cx="205" cy="1384"/>
                <a:chOff x="363" y="1729"/>
                <a:chExt cx="205" cy="1384"/>
              </a:xfrm>
            </p:grpSpPr>
            <p:sp>
              <p:nvSpPr>
                <p:cNvPr id="21" name="Line 23">
                  <a:extLst>
                    <a:ext uri="{FF2B5EF4-FFF2-40B4-BE49-F238E27FC236}">
                      <a16:creationId xmlns:a16="http://schemas.microsoft.com/office/drawing/2014/main" id="{3FE8FEBA-9775-A5A8-1B4A-6DCCD1BB433E}"/>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2" name="Line 24">
                  <a:extLst>
                    <a:ext uri="{FF2B5EF4-FFF2-40B4-BE49-F238E27FC236}">
                      <a16:creationId xmlns:a16="http://schemas.microsoft.com/office/drawing/2014/main" id="{2776A3E0-02FF-7F96-BFFF-91421E63A113}"/>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3" name="Line 25">
                  <a:extLst>
                    <a:ext uri="{FF2B5EF4-FFF2-40B4-BE49-F238E27FC236}">
                      <a16:creationId xmlns:a16="http://schemas.microsoft.com/office/drawing/2014/main" id="{CC60B808-56C3-9655-2778-A9A701F8D445}"/>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4" name="Line 26">
                  <a:extLst>
                    <a:ext uri="{FF2B5EF4-FFF2-40B4-BE49-F238E27FC236}">
                      <a16:creationId xmlns:a16="http://schemas.microsoft.com/office/drawing/2014/main" id="{6F1C449D-FE05-BF14-F3AA-FCEA28992CC1}"/>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13" name="Line 27">
                <a:extLst>
                  <a:ext uri="{FF2B5EF4-FFF2-40B4-BE49-F238E27FC236}">
                    <a16:creationId xmlns:a16="http://schemas.microsoft.com/office/drawing/2014/main" id="{F8A43DF6-FF53-94B4-D2D9-EB6BC7F540AA}"/>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4" name="Line 28">
                <a:extLst>
                  <a:ext uri="{FF2B5EF4-FFF2-40B4-BE49-F238E27FC236}">
                    <a16:creationId xmlns:a16="http://schemas.microsoft.com/office/drawing/2014/main" id="{0261D488-6182-2665-1C6F-7FA0564AF0DE}"/>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5" name="Line 29">
                <a:extLst>
                  <a:ext uri="{FF2B5EF4-FFF2-40B4-BE49-F238E27FC236}">
                    <a16:creationId xmlns:a16="http://schemas.microsoft.com/office/drawing/2014/main" id="{427582A5-683F-322A-190D-4E5314E7A7B1}"/>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6" name="Line 30">
                <a:extLst>
                  <a:ext uri="{FF2B5EF4-FFF2-40B4-BE49-F238E27FC236}">
                    <a16:creationId xmlns:a16="http://schemas.microsoft.com/office/drawing/2014/main" id="{08E3F2FA-B457-895E-70D1-225128099DF6}"/>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7" name="Line 31">
                <a:extLst>
                  <a:ext uri="{FF2B5EF4-FFF2-40B4-BE49-F238E27FC236}">
                    <a16:creationId xmlns:a16="http://schemas.microsoft.com/office/drawing/2014/main" id="{EA582FCD-A79E-5E89-91BF-B67E824FC7A3}"/>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8" name="Line 32">
                <a:extLst>
                  <a:ext uri="{FF2B5EF4-FFF2-40B4-BE49-F238E27FC236}">
                    <a16:creationId xmlns:a16="http://schemas.microsoft.com/office/drawing/2014/main" id="{FB70320F-42E1-51DD-05F7-0396F2724EBF}"/>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19" name="Line 33">
                <a:extLst>
                  <a:ext uri="{FF2B5EF4-FFF2-40B4-BE49-F238E27FC236}">
                    <a16:creationId xmlns:a16="http://schemas.microsoft.com/office/drawing/2014/main" id="{8BF050FC-805F-F9CB-5D55-B2EB7801BF33}"/>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20" name="Line 34">
                <a:extLst>
                  <a:ext uri="{FF2B5EF4-FFF2-40B4-BE49-F238E27FC236}">
                    <a16:creationId xmlns:a16="http://schemas.microsoft.com/office/drawing/2014/main" id="{9E7C17FC-BAF8-2B54-8691-81332F959E57}"/>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40" name="Rectangle 35">
            <a:extLst>
              <a:ext uri="{FF2B5EF4-FFF2-40B4-BE49-F238E27FC236}">
                <a16:creationId xmlns:a16="http://schemas.microsoft.com/office/drawing/2014/main" id="{EAC75D15-CE24-C89D-86D4-4833F06AECEB}"/>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dirty="0">
                <a:solidFill>
                  <a:srgbClr val="003366"/>
                </a:solidFill>
                <a:cs typeface="Arial" panose="020B0604020202020204" pitchFamily="34" charset="0"/>
              </a:rPr>
              <a:t>	</a:t>
            </a:r>
            <a:r>
              <a:rPr lang="en-US" altLang="en-US" sz="2000" dirty="0">
                <a:solidFill>
                  <a:srgbClr val="003366"/>
                </a:solidFill>
                <a:cs typeface="Arial" panose="020B0604020202020204" pitchFamily="34" charset="0"/>
              </a:rPr>
              <a:t>Deliverables are major project components</a:t>
            </a:r>
          </a:p>
        </p:txBody>
      </p:sp>
      <p:sp>
        <p:nvSpPr>
          <p:cNvPr id="41" name="Rectangle 38">
            <a:extLst>
              <a:ext uri="{FF2B5EF4-FFF2-40B4-BE49-F238E27FC236}">
                <a16:creationId xmlns:a16="http://schemas.microsoft.com/office/drawing/2014/main" id="{7AA99FF7-A12F-68D9-6763-ED8AB9867385}"/>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sp>
        <p:nvSpPr>
          <p:cNvPr id="42" name="Rectangle 41">
            <a:extLst>
              <a:ext uri="{FF2B5EF4-FFF2-40B4-BE49-F238E27FC236}">
                <a16:creationId xmlns:a16="http://schemas.microsoft.com/office/drawing/2014/main" id="{C085584E-6A98-5943-8E82-DD59E35085BC}"/>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sp>
        <p:nvSpPr>
          <p:cNvPr id="43" name="Rectangle 45">
            <a:extLst>
              <a:ext uri="{FF2B5EF4-FFF2-40B4-BE49-F238E27FC236}">
                <a16:creationId xmlns:a16="http://schemas.microsoft.com/office/drawing/2014/main" id="{6438B0B9-0157-309E-9FE9-A531F77E15DC}"/>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WBS Illustrated</a:t>
            </a:r>
            <a:endParaRPr lang="en-US" altLang="en-US" dirty="0"/>
          </a:p>
        </p:txBody>
      </p:sp>
    </p:spTree>
    <p:extLst>
      <p:ext uri="{BB962C8B-B14F-4D97-AF65-F5344CB8AC3E}">
        <p14:creationId xmlns:p14="http://schemas.microsoft.com/office/powerpoint/2010/main" val="193251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140D7349-A0A1-DA33-7C51-589D9BE1AB07}"/>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Example of “Having a Party”</a:t>
            </a:r>
            <a:endParaRPr lang="en-GB" altLang="en-US" baseline="-25000" dirty="0"/>
          </a:p>
        </p:txBody>
      </p:sp>
      <p:sp>
        <p:nvSpPr>
          <p:cNvPr id="3" name="Text Box 3">
            <a:extLst>
              <a:ext uri="{FF2B5EF4-FFF2-40B4-BE49-F238E27FC236}">
                <a16:creationId xmlns:a16="http://schemas.microsoft.com/office/drawing/2014/main" id="{BAA94D0F-1D6D-F467-0A66-B675F66E2E62}"/>
              </a:ext>
            </a:extLst>
          </p:cNvPr>
          <p:cNvSpPr txBox="1">
            <a:spLocks noChangeArrowheads="1"/>
          </p:cNvSpPr>
          <p:nvPr/>
        </p:nvSpPr>
        <p:spPr bwMode="auto">
          <a:xfrm>
            <a:off x="1774825" y="1168401"/>
            <a:ext cx="8496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cs typeface="Arial" panose="020B0604020202020204" pitchFamily="34" charset="0"/>
              </a:rPr>
              <a:t>Imagine your project is having a party</a:t>
            </a:r>
          </a:p>
          <a:p>
            <a:pPr algn="l" rtl="0" fontAlgn="base">
              <a:spcBef>
                <a:spcPct val="0"/>
              </a:spcBef>
              <a:spcAft>
                <a:spcPct val="0"/>
              </a:spcAft>
              <a:buNone/>
            </a:pPr>
            <a:r>
              <a:rPr lang="en-GB" altLang="en-US" sz="2400">
                <a:cs typeface="Arial" panose="020B0604020202020204" pitchFamily="34" charset="0"/>
              </a:rPr>
              <a:t>The top level is having a party</a:t>
            </a:r>
          </a:p>
          <a:p>
            <a:pPr algn="l" rtl="0" fontAlgn="base">
              <a:spcBef>
                <a:spcPct val="0"/>
              </a:spcBef>
              <a:spcAft>
                <a:spcPct val="0"/>
              </a:spcAft>
              <a:buNone/>
            </a:pPr>
            <a:r>
              <a:rPr lang="en-GB" altLang="en-US" sz="2400">
                <a:cs typeface="Arial" panose="020B0604020202020204" pitchFamily="34" charset="0"/>
              </a:rPr>
              <a:t>This may break down into several elements or sub-projects  - including sorting out the food, sorting out the venue, inviting the guests etc</a:t>
            </a:r>
          </a:p>
          <a:p>
            <a:pPr algn="l" rtl="0" fontAlgn="base">
              <a:spcBef>
                <a:spcPct val="0"/>
              </a:spcBef>
              <a:spcAft>
                <a:spcPct val="0"/>
              </a:spcAft>
              <a:buNone/>
            </a:pPr>
            <a:r>
              <a:rPr lang="en-GB" altLang="en-US" sz="2400">
                <a:cs typeface="Arial" panose="020B0604020202020204" pitchFamily="34" charset="0"/>
              </a:rPr>
              <a:t>Let’s take one of these elements – sorting out the food</a:t>
            </a:r>
          </a:p>
          <a:p>
            <a:pPr algn="l" rtl="0" fontAlgn="base">
              <a:spcBef>
                <a:spcPct val="0"/>
              </a:spcBef>
              <a:spcAft>
                <a:spcPct val="0"/>
              </a:spcAft>
              <a:buNone/>
            </a:pPr>
            <a:r>
              <a:rPr lang="en-GB" altLang="en-US" sz="2400">
                <a:cs typeface="Arial" panose="020B0604020202020204" pitchFamily="34" charset="0"/>
              </a:rPr>
              <a:t>It can be broken down into several tasks – including baking a cake</a:t>
            </a:r>
          </a:p>
          <a:p>
            <a:pPr algn="l" rtl="0" fontAlgn="base">
              <a:spcBef>
                <a:spcPct val="0"/>
              </a:spcBef>
              <a:spcAft>
                <a:spcPct val="0"/>
              </a:spcAft>
              <a:buNone/>
            </a:pPr>
            <a:r>
              <a:rPr lang="en-GB" altLang="en-US" sz="2400">
                <a:cs typeface="Arial" panose="020B0604020202020204" pitchFamily="34" charset="0"/>
              </a:rPr>
              <a:t>Baking a cake can be broken down into several activities, including finding suitable dishes for baking, measuring out the ingredients, baking in the oven, removing and leaving to cool…..</a:t>
            </a:r>
            <a:endParaRPr lang="en-US" altLang="en-US" sz="2400">
              <a:cs typeface="Arial" panose="020B0604020202020204" pitchFamily="34" charset="0"/>
            </a:endParaRPr>
          </a:p>
        </p:txBody>
      </p:sp>
      <p:pic>
        <p:nvPicPr>
          <p:cNvPr id="8" name="Picture 4" descr="MCj04106170000[1]">
            <a:extLst>
              <a:ext uri="{FF2B5EF4-FFF2-40B4-BE49-F238E27FC236}">
                <a16:creationId xmlns:a16="http://schemas.microsoft.com/office/drawing/2014/main" id="{85FD7BC1-B22B-3F33-1218-CE89BC052946}"/>
              </a:ext>
            </a:extLst>
          </p:cNvPr>
          <p:cNvPicPr>
            <a:picLocks noChangeAspect="1" noChangeArrowheads="1"/>
          </p:cNvPicPr>
          <p:nvPr/>
        </p:nvPicPr>
        <p:blipFill>
          <a:blip r:embed="rId3" cstate="screen">
            <a:extLst>
              <a:ext uri="{28A0092B-C50C-407E-A947-70E740481C1C}">
                <a14:useLocalDpi xmlns:a14="http://schemas.microsoft.com/office/drawing/2010/main" val="0"/>
              </a:ext>
            </a:extLst>
          </a:blip>
          <a:srcRect/>
          <a:stretch>
            <a:fillRect/>
          </a:stretch>
        </p:blipFill>
        <p:spPr bwMode="auto">
          <a:xfrm>
            <a:off x="8975726" y="5310188"/>
            <a:ext cx="13319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96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5D6AA94F-3827-8B26-2088-E9989808FC68}"/>
              </a:ext>
            </a:extLst>
          </p:cNvPr>
          <p:cNvSpPr txBox="1">
            <a:spLocks noChangeArrowheads="1"/>
          </p:cNvSpPr>
          <p:nvPr/>
        </p:nvSpPr>
        <p:spPr>
          <a:xfrm>
            <a:off x="2209800" y="232166"/>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a:latin typeface="BureauGrotCond Book"/>
              </a:rPr>
              <a:t>WBS benefits</a:t>
            </a:r>
            <a:endParaRPr lang="en-US" altLang="en-US" dirty="0">
              <a:latin typeface="BureauGrotCond Book"/>
            </a:endParaRPr>
          </a:p>
        </p:txBody>
      </p:sp>
      <p:sp>
        <p:nvSpPr>
          <p:cNvPr id="3" name="مربع نص 7">
            <a:extLst>
              <a:ext uri="{FF2B5EF4-FFF2-40B4-BE49-F238E27FC236}">
                <a16:creationId xmlns:a16="http://schemas.microsoft.com/office/drawing/2014/main" id="{346ADDC8-F8AF-D994-356E-74DBCBFAD4FC}"/>
              </a:ext>
            </a:extLst>
          </p:cNvPr>
          <p:cNvSpPr txBox="1">
            <a:spLocks noChangeArrowheads="1"/>
          </p:cNvSpPr>
          <p:nvPr/>
        </p:nvSpPr>
        <p:spPr bwMode="auto">
          <a:xfrm>
            <a:off x="1549401" y="1252930"/>
            <a:ext cx="9020175" cy="557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defines and organizes the work required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facilitates the quick development of a schedule by allocating effort estimates to specific sections of the WBS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potential scope risks if it has a branch that is not well defined</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visual of entire scope</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identify communication points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be used to show and assign accountabilities and responsibilities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show control points and milestones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way to estimates project costs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ensures no important deliverables are forgotten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can assist with resource allocation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proven and repeatable approach to planning projects</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 tool for team brainstorming and collaboration</a:t>
            </a:r>
          </a:p>
          <a:p>
            <a:pPr algn="l" rtl="0" eaLnBrk="0" fontAlgn="base" hangingPunct="0">
              <a:spcBef>
                <a:spcPct val="0"/>
              </a:spcBef>
              <a:spcAft>
                <a:spcPct val="0"/>
              </a:spcAft>
              <a:buFont typeface="Arial" panose="020B0604020202020204" pitchFamily="34" charset="0"/>
              <a:buChar char="•"/>
            </a:pPr>
            <a:r>
              <a:rPr lang="en-US" altLang="en-US" sz="2000" dirty="0">
                <a:latin typeface="Georgia" panose="02040502050405020303" pitchFamily="18" charset="0"/>
              </a:rPr>
              <a:t>it provides an opportunity to engage the team and make them feel invested in the planning</a:t>
            </a:r>
          </a:p>
          <a:p>
            <a:pPr algn="l" rtl="0" eaLnBrk="0" fontAlgn="base" hangingPunct="0">
              <a:spcBef>
                <a:spcPct val="0"/>
              </a:spcBef>
              <a:spcAft>
                <a:spcPct val="0"/>
              </a:spcAft>
            </a:pPr>
            <a:endParaRPr lang="en-US" altLang="en-US" dirty="0">
              <a:latin typeface="Georgia" panose="02040502050405020303" pitchFamily="18" charset="0"/>
            </a:endParaRPr>
          </a:p>
          <a:p>
            <a:pPr algn="l" rtl="0" eaLnBrk="0" fontAlgn="base" hangingPunct="0">
              <a:spcBef>
                <a:spcPct val="0"/>
              </a:spcBef>
              <a:spcAft>
                <a:spcPct val="0"/>
              </a:spcAft>
            </a:pPr>
            <a:endParaRPr lang="en-US" altLang="en-US" dirty="0"/>
          </a:p>
        </p:txBody>
      </p:sp>
    </p:spTree>
    <p:extLst>
      <p:ext uri="{BB962C8B-B14F-4D97-AF65-F5344CB8AC3E}">
        <p14:creationId xmlns:p14="http://schemas.microsoft.com/office/powerpoint/2010/main" val="173571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3">
            <a:extLst>
              <a:ext uri="{FF2B5EF4-FFF2-40B4-BE49-F238E27FC236}">
                <a16:creationId xmlns:a16="http://schemas.microsoft.com/office/drawing/2014/main" id="{AC8B4652-AC38-7BDA-6664-08F359D86F36}"/>
              </a:ext>
            </a:extLst>
          </p:cNvPr>
          <p:cNvSpPr txBox="1">
            <a:spLocks noChangeArrowheads="1"/>
          </p:cNvSpPr>
          <p:nvPr/>
        </p:nvSpPr>
        <p:spPr>
          <a:xfrm>
            <a:off x="2209800" y="381000"/>
            <a:ext cx="77724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Your chance now……</a:t>
            </a:r>
            <a:endParaRPr lang="en-GB" altLang="en-US" baseline="-25000" dirty="0"/>
          </a:p>
        </p:txBody>
      </p:sp>
      <p:sp>
        <p:nvSpPr>
          <p:cNvPr id="3" name="Text Box 72">
            <a:extLst>
              <a:ext uri="{FF2B5EF4-FFF2-40B4-BE49-F238E27FC236}">
                <a16:creationId xmlns:a16="http://schemas.microsoft.com/office/drawing/2014/main" id="{1CD7B749-CFAD-661A-85D3-EC5E2B060E9F}"/>
              </a:ext>
            </a:extLst>
          </p:cNvPr>
          <p:cNvSpPr txBox="1">
            <a:spLocks noChangeArrowheads="1"/>
          </p:cNvSpPr>
          <p:nvPr/>
        </p:nvSpPr>
        <p:spPr bwMode="auto">
          <a:xfrm>
            <a:off x="1992314" y="1508125"/>
            <a:ext cx="7488237"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3600">
                <a:cs typeface="Arial" panose="020B0604020202020204" pitchFamily="34" charset="0"/>
              </a:rPr>
              <a:t>In groups, produce a WBS for ‘producing a group assignment for the Project management class’</a:t>
            </a:r>
          </a:p>
          <a:p>
            <a:pPr algn="ctr" rtl="0" fontAlgn="base">
              <a:spcBef>
                <a:spcPct val="0"/>
              </a:spcBef>
              <a:spcAft>
                <a:spcPct val="0"/>
              </a:spcAft>
              <a:buNone/>
            </a:pPr>
            <a:endParaRPr lang="en-GB" altLang="en-US" sz="3600">
              <a:cs typeface="Arial" panose="020B0604020202020204" pitchFamily="34" charset="0"/>
            </a:endParaRPr>
          </a:p>
          <a:p>
            <a:pPr algn="ctr" rtl="0" fontAlgn="base">
              <a:spcBef>
                <a:spcPct val="0"/>
              </a:spcBef>
              <a:spcAft>
                <a:spcPct val="0"/>
              </a:spcAft>
              <a:buNone/>
            </a:pPr>
            <a:r>
              <a:rPr lang="en-GB" altLang="en-US" sz="3600">
                <a:cs typeface="Arial" panose="020B0604020202020204" pitchFamily="34" charset="0"/>
              </a:rPr>
              <a:t>Assume the output for this is an assignment that meets requirements</a:t>
            </a:r>
            <a:endParaRPr lang="en-US" altLang="en-US" sz="3600">
              <a:cs typeface="Arial" panose="020B0604020202020204" pitchFamily="34" charset="0"/>
            </a:endParaRPr>
          </a:p>
        </p:txBody>
      </p:sp>
    </p:spTree>
    <p:extLst>
      <p:ext uri="{BB962C8B-B14F-4D97-AF65-F5344CB8AC3E}">
        <p14:creationId xmlns:p14="http://schemas.microsoft.com/office/powerpoint/2010/main" val="4211854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AE5E02BC-C023-3336-D61F-0D9E7994D4DA}"/>
              </a:ext>
            </a:extLst>
          </p:cNvPr>
          <p:cNvSpPr txBox="1">
            <a:spLocks noChangeArrowheads="1"/>
          </p:cNvSpPr>
          <p:nvPr/>
        </p:nvSpPr>
        <p:spPr>
          <a:xfrm>
            <a:off x="1720542" y="274638"/>
            <a:ext cx="9861858"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01CD0DE1-CE2E-0E62-5033-DEED79ACD081}"/>
              </a:ext>
            </a:extLst>
          </p:cNvPr>
          <p:cNvSpPr txBox="1">
            <a:spLocks noChangeArrowheads="1"/>
          </p:cNvSpPr>
          <p:nvPr/>
        </p:nvSpPr>
        <p:spPr>
          <a:xfrm>
            <a:off x="1558926" y="1217613"/>
            <a:ext cx="9001125"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defRPr/>
            </a:pPr>
            <a:r>
              <a:rPr lang="en-US" sz="2850">
                <a:latin typeface="+mj-lt"/>
              </a:rPr>
              <a:t>A bill of materials (BOM) is a formal and complete hierarchal documentation of the specific items that need to be included in a finished product. This list can include specific components, assemblies, and subassemblies. Bills of materials can be drafted at the onset of a project as part of the estimating and budgeting </a:t>
            </a:r>
            <a:r>
              <a:rPr lang="en-US" sz="2850">
                <a:latin typeface="+mj-lt"/>
                <a:hlinkClick r:id="rId3">
                  <a:extLst>
                    <a:ext uri="{A12FA001-AC4F-418D-AE19-62706E023703}">
                      <ahyp:hlinkClr xmlns:ahyp="http://schemas.microsoft.com/office/drawing/2018/hyperlinkcolor" val="tx"/>
                    </a:ext>
                  </a:extLst>
                </a:hlinkClick>
              </a:rPr>
              <a:t>process and</a:t>
            </a:r>
            <a:r>
              <a:rPr lang="en-US" sz="2850">
                <a:latin typeface="+mj-lt"/>
              </a:rPr>
              <a:t> can also be used in the determination of </a:t>
            </a:r>
            <a:r>
              <a:rPr lang="en-US" sz="2850">
                <a:latin typeface="+mj-lt"/>
                <a:hlinkClick r:id="rId4">
                  <a:extLst>
                    <a:ext uri="{A12FA001-AC4F-418D-AE19-62706E023703}">
                      <ahyp:hlinkClr xmlns:ahyp="http://schemas.microsoft.com/office/drawing/2018/hyperlinkcolor" val="tx"/>
                    </a:ext>
                  </a:extLst>
                </a:hlinkClick>
              </a:rPr>
              <a:t>scheduling</a:t>
            </a:r>
            <a:r>
              <a:rPr lang="en-US" sz="2850">
                <a:latin typeface="+mj-lt"/>
              </a:rPr>
              <a:t>. Bills of materials are used in a number of different industries. </a:t>
            </a:r>
            <a:endParaRPr lang="en-GB" altLang="en-US" sz="2850">
              <a:latin typeface="+mj-lt"/>
            </a:endParaRPr>
          </a:p>
          <a:p>
            <a:pPr marL="0" indent="0" algn="just">
              <a:buFont typeface="Arial" panose="020B0604020202020204" pitchFamily="34" charset="0"/>
              <a:buNone/>
              <a:defRPr/>
            </a:pPr>
            <a:endParaRPr lang="en-US" altLang="en-US">
              <a:latin typeface="+mj-lt"/>
            </a:endParaRPr>
          </a:p>
          <a:p>
            <a:pPr>
              <a:defRPr/>
            </a:pPr>
            <a:endParaRPr lang="en-US" altLang="en-US" sz="3600" dirty="0"/>
          </a:p>
        </p:txBody>
      </p:sp>
    </p:spTree>
    <p:extLst>
      <p:ext uri="{BB962C8B-B14F-4D97-AF65-F5344CB8AC3E}">
        <p14:creationId xmlns:p14="http://schemas.microsoft.com/office/powerpoint/2010/main" val="30234181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33F11DE4-063F-626B-62AB-B6469FF0AB6F}"/>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Bill of materials</a:t>
            </a:r>
          </a:p>
        </p:txBody>
      </p:sp>
      <p:sp>
        <p:nvSpPr>
          <p:cNvPr id="3" name="Rectangle 3">
            <a:extLst>
              <a:ext uri="{FF2B5EF4-FFF2-40B4-BE49-F238E27FC236}">
                <a16:creationId xmlns:a16="http://schemas.microsoft.com/office/drawing/2014/main" id="{F45928B1-E57F-E472-847C-314EB7368CD8}"/>
              </a:ext>
            </a:extLst>
          </p:cNvPr>
          <p:cNvSpPr txBox="1">
            <a:spLocks noChangeArrowheads="1"/>
          </p:cNvSpPr>
          <p:nvPr/>
        </p:nvSpPr>
        <p:spPr>
          <a:xfrm>
            <a:off x="1558926" y="765175"/>
            <a:ext cx="9001125" cy="49784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endParaRPr lang="en-US" altLang="en-US">
              <a:solidFill>
                <a:srgbClr val="FFFFFF"/>
              </a:solidFill>
              <a:latin typeface="+mj-lt"/>
            </a:endParaRPr>
          </a:p>
          <a:p>
            <a:pPr algn="just">
              <a:defRPr/>
            </a:pPr>
            <a:r>
              <a:rPr lang="en-US" altLang="en-US" sz="245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endParaRPr lang="en-US" altLang="en-US" sz="2450" dirty="0"/>
          </a:p>
        </p:txBody>
      </p:sp>
      <p:pic>
        <p:nvPicPr>
          <p:cNvPr id="8" name="صورة 1">
            <a:extLst>
              <a:ext uri="{FF2B5EF4-FFF2-40B4-BE49-F238E27FC236}">
                <a16:creationId xmlns:a16="http://schemas.microsoft.com/office/drawing/2014/main" id="{AF299EA7-1FC7-7738-E79A-2E6D02A4B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077" y="4378325"/>
            <a:ext cx="4464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6466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4" descr="NCV 4 Project Management Hands-On Support Slide Show - Module 2">
            <a:extLst>
              <a:ext uri="{FF2B5EF4-FFF2-40B4-BE49-F238E27FC236}">
                <a16:creationId xmlns:a16="http://schemas.microsoft.com/office/drawing/2014/main" id="{829E365A-286B-4EDC-3A85-66AFC1E76D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56272"/>
            <a:ext cx="12140419" cy="5501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95838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8926814B-048C-6E66-1CE3-375FE7BEC1A7}"/>
              </a:ext>
            </a:extLst>
          </p:cNvPr>
          <p:cNvSpPr txBox="1">
            <a:spLocks noChangeArrowheads="1"/>
          </p:cNvSpPr>
          <p:nvPr/>
        </p:nvSpPr>
        <p:spPr>
          <a:xfrm>
            <a:off x="1744304" y="274638"/>
            <a:ext cx="9838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Verification</a:t>
            </a:r>
          </a:p>
        </p:txBody>
      </p:sp>
      <p:graphicFrame>
        <p:nvGraphicFramePr>
          <p:cNvPr id="3" name="Group 3">
            <a:extLst>
              <a:ext uri="{FF2B5EF4-FFF2-40B4-BE49-F238E27FC236}">
                <a16:creationId xmlns:a16="http://schemas.microsoft.com/office/drawing/2014/main" id="{0490878D-CCE3-F9C0-B845-3827984020E1}"/>
              </a:ext>
            </a:extLst>
          </p:cNvPr>
          <p:cNvGraphicFramePr>
            <a:graphicFrameLocks/>
          </p:cNvGraphicFramePr>
          <p:nvPr>
            <p:extLst>
              <p:ext uri="{D42A27DB-BD31-4B8C-83A1-F6EECF244321}">
                <p14:modId xmlns:p14="http://schemas.microsoft.com/office/powerpoint/2010/main" val="2574856186"/>
              </p:ext>
            </p:extLst>
          </p:nvPr>
        </p:nvGraphicFramePr>
        <p:xfrm>
          <a:off x="670000" y="1341439"/>
          <a:ext cx="9458250" cy="4594225"/>
        </p:xfrm>
        <a:graphic>
          <a:graphicData uri="http://schemas.openxmlformats.org/drawingml/2006/table">
            <a:tbl>
              <a:tblPr/>
              <a:tblGrid>
                <a:gridCol w="2782078">
                  <a:extLst>
                    <a:ext uri="{9D8B030D-6E8A-4147-A177-3AD203B41FA5}">
                      <a16:colId xmlns:a16="http://schemas.microsoft.com/office/drawing/2014/main" val="20000"/>
                    </a:ext>
                  </a:extLst>
                </a:gridCol>
                <a:gridCol w="6676172">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formalising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85541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72ACEC65-3B78-1B65-CD09-49F304DED625}"/>
              </a:ext>
            </a:extLst>
          </p:cNvPr>
          <p:cNvSpPr txBox="1">
            <a:spLocks noChangeArrowheads="1"/>
          </p:cNvSpPr>
          <p:nvPr/>
        </p:nvSpPr>
        <p:spPr>
          <a:xfrm>
            <a:off x="1591228" y="274638"/>
            <a:ext cx="9991172"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b="1" dirty="0"/>
              <a:t>Scope Verification</a:t>
            </a:r>
          </a:p>
        </p:txBody>
      </p:sp>
      <p:sp>
        <p:nvSpPr>
          <p:cNvPr id="3" name="Rectangle 3">
            <a:extLst>
              <a:ext uri="{FF2B5EF4-FFF2-40B4-BE49-F238E27FC236}">
                <a16:creationId xmlns:a16="http://schemas.microsoft.com/office/drawing/2014/main" id="{AC5A5DB4-3B97-C95D-0EA8-DF0196C49F2F}"/>
              </a:ext>
            </a:extLst>
          </p:cNvPr>
          <p:cNvSpPr txBox="1">
            <a:spLocks noChangeArrowheads="1"/>
          </p:cNvSpPr>
          <p:nvPr/>
        </p:nvSpPr>
        <p:spPr>
          <a:xfrm>
            <a:off x="609600" y="1600201"/>
            <a:ext cx="109728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3600"/>
              <a:t>Formalising acceptance by stakeholders</a:t>
            </a:r>
          </a:p>
          <a:p>
            <a:r>
              <a:rPr lang="en-GB" altLang="en-US" sz="3600"/>
              <a:t>Requires the outputs from the previous stages of the scope management</a:t>
            </a:r>
            <a:endParaRPr lang="en-US" altLang="en-US" sz="3600"/>
          </a:p>
          <a:p>
            <a:endParaRPr lang="en-GB" altLang="en-US" sz="3600"/>
          </a:p>
          <a:p>
            <a:endParaRPr lang="en-US" altLang="en-US" sz="3600"/>
          </a:p>
          <a:p>
            <a:endParaRPr lang="en-US" altLang="en-US" sz="3600"/>
          </a:p>
        </p:txBody>
      </p:sp>
      <p:pic>
        <p:nvPicPr>
          <p:cNvPr id="8" name="صورة 1">
            <a:extLst>
              <a:ext uri="{FF2B5EF4-FFF2-40B4-BE49-F238E27FC236}">
                <a16:creationId xmlns:a16="http://schemas.microsoft.com/office/drawing/2014/main" id="{597A12C8-B263-8AFA-A756-426FBB9849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388" y="4292600"/>
            <a:ext cx="2667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1732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768AE54-BC4C-4BA7-697A-48A4A9716272}"/>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graphicFrame>
        <p:nvGraphicFramePr>
          <p:cNvPr id="3" name="Group 23">
            <a:extLst>
              <a:ext uri="{FF2B5EF4-FFF2-40B4-BE49-F238E27FC236}">
                <a16:creationId xmlns:a16="http://schemas.microsoft.com/office/drawing/2014/main" id="{A4EF8257-EE3C-0339-E6B9-EFF13A45F48F}"/>
              </a:ext>
            </a:extLst>
          </p:cNvPr>
          <p:cNvGraphicFramePr>
            <a:graphicFrameLocks/>
          </p:cNvGraphicFramePr>
          <p:nvPr>
            <p:extLst>
              <p:ext uri="{D42A27DB-BD31-4B8C-83A1-F6EECF244321}">
                <p14:modId xmlns:p14="http://schemas.microsoft.com/office/powerpoint/2010/main" val="1694501672"/>
              </p:ext>
            </p:extLst>
          </p:nvPr>
        </p:nvGraphicFramePr>
        <p:xfrm>
          <a:off x="609600" y="1341439"/>
          <a:ext cx="9518650" cy="4568826"/>
        </p:xfrm>
        <a:graphic>
          <a:graphicData uri="http://schemas.openxmlformats.org/drawingml/2006/table">
            <a:tbl>
              <a:tblPr/>
              <a:tblGrid>
                <a:gridCol w="2799845">
                  <a:extLst>
                    <a:ext uri="{9D8B030D-6E8A-4147-A177-3AD203B41FA5}">
                      <a16:colId xmlns:a16="http://schemas.microsoft.com/office/drawing/2014/main" val="20000"/>
                    </a:ext>
                  </a:extLst>
                </a:gridCol>
                <a:gridCol w="6718805">
                  <a:extLst>
                    <a:ext uri="{9D8B030D-6E8A-4147-A177-3AD203B41FA5}">
                      <a16:colId xmlns:a16="http://schemas.microsoft.com/office/drawing/2014/main" val="20001"/>
                    </a:ext>
                  </a:extLst>
                </a:gridCol>
              </a:tblGrid>
              <a:tr h="9936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initiation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planning</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82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88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change control</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folHlink"/>
                          </a:solidFill>
                          <a:effectLst/>
                          <a:latin typeface="Arial" charset="0"/>
                        </a:rPr>
                        <a:t>controlling changes to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0966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C8FDEA3-81B7-743F-EE76-47C03BEEB506}"/>
              </a:ext>
            </a:extLst>
          </p:cNvPr>
          <p:cNvSpPr txBox="1">
            <a:spLocks noChangeArrowheads="1"/>
          </p:cNvSpPr>
          <p:nvPr/>
        </p:nvSpPr>
        <p:spPr>
          <a:xfrm>
            <a:off x="1612466" y="274638"/>
            <a:ext cx="996993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t>Scope Change Control</a:t>
            </a:r>
          </a:p>
        </p:txBody>
      </p:sp>
      <p:sp>
        <p:nvSpPr>
          <p:cNvPr id="3" name="Rectangle 3">
            <a:extLst>
              <a:ext uri="{FF2B5EF4-FFF2-40B4-BE49-F238E27FC236}">
                <a16:creationId xmlns:a16="http://schemas.microsoft.com/office/drawing/2014/main" id="{1512A13B-1C72-2611-DEBD-A1215E8C0091}"/>
              </a:ext>
            </a:extLst>
          </p:cNvPr>
          <p:cNvSpPr txBox="1">
            <a:spLocks noChangeArrowheads="1"/>
          </p:cNvSpPr>
          <p:nvPr/>
        </p:nvSpPr>
        <p:spPr>
          <a:xfrm>
            <a:off x="851338" y="1600201"/>
            <a:ext cx="9816663"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en-US" altLang="en-US" dirty="0"/>
              <a:t>A very important part of project management</a:t>
            </a:r>
          </a:p>
          <a:p>
            <a:pPr>
              <a:lnSpc>
                <a:spcPct val="150000"/>
              </a:lnSpc>
            </a:pPr>
            <a:r>
              <a:rPr lang="en-GB" altLang="en-US" dirty="0"/>
              <a:t>Determine and manage any changes that occur</a:t>
            </a:r>
          </a:p>
          <a:p>
            <a:pPr>
              <a:lnSpc>
                <a:spcPct val="150000"/>
              </a:lnSpc>
            </a:pPr>
            <a:r>
              <a:rPr lang="en-GB" altLang="en-US" dirty="0"/>
              <a:t>Normally a change request is submitted to the project office</a:t>
            </a:r>
            <a:endParaRPr lang="en-US" altLang="en-US" dirty="0"/>
          </a:p>
          <a:p>
            <a:endParaRPr lang="en-US" altLang="en-US" sz="3600" dirty="0"/>
          </a:p>
        </p:txBody>
      </p:sp>
    </p:spTree>
    <p:extLst>
      <p:ext uri="{BB962C8B-B14F-4D97-AF65-F5344CB8AC3E}">
        <p14:creationId xmlns:p14="http://schemas.microsoft.com/office/powerpoint/2010/main" val="3035539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60BEB075-D295-11F9-05CA-4AF17826DE06}"/>
              </a:ext>
            </a:extLst>
          </p:cNvPr>
          <p:cNvSpPr txBox="1">
            <a:spLocks noChangeArrowheads="1"/>
          </p:cNvSpPr>
          <p:nvPr/>
        </p:nvSpPr>
        <p:spPr>
          <a:xfrm>
            <a:off x="1981200" y="219075"/>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a:t>Exercise 1</a:t>
            </a:r>
            <a:endParaRPr lang="en-US" altLang="en-US" dirty="0"/>
          </a:p>
        </p:txBody>
      </p:sp>
      <p:sp>
        <p:nvSpPr>
          <p:cNvPr id="3" name="Rectangle 3">
            <a:extLst>
              <a:ext uri="{FF2B5EF4-FFF2-40B4-BE49-F238E27FC236}">
                <a16:creationId xmlns:a16="http://schemas.microsoft.com/office/drawing/2014/main" id="{341CE876-D2A6-DF06-74D2-58B9F1403DB8}"/>
              </a:ext>
            </a:extLst>
          </p:cNvPr>
          <p:cNvSpPr txBox="1">
            <a:spLocks noChangeArrowheads="1"/>
          </p:cNvSpPr>
          <p:nvPr/>
        </p:nvSpPr>
        <p:spPr>
          <a:xfrm>
            <a:off x="1981200" y="1341438"/>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a:t>1.  Name some things in a project that could be affected by changes in scope</a:t>
            </a:r>
          </a:p>
          <a:p>
            <a:pPr>
              <a:lnSpc>
                <a:spcPct val="80000"/>
              </a:lnSpc>
              <a:buFontTx/>
              <a:buNone/>
            </a:pPr>
            <a:endParaRPr lang="en-GB" altLang="en-US"/>
          </a:p>
          <a:p>
            <a:pPr>
              <a:lnSpc>
                <a:spcPct val="80000"/>
              </a:lnSpc>
              <a:buFontTx/>
              <a:buNone/>
            </a:pPr>
            <a:r>
              <a:rPr lang="en-GB" altLang="en-US"/>
              <a:t>2. Name and describe the 2 elements of scope management that deal with concept development’?</a:t>
            </a:r>
          </a:p>
          <a:p>
            <a:pPr>
              <a:lnSpc>
                <a:spcPct val="80000"/>
              </a:lnSpc>
              <a:buFontTx/>
              <a:buNone/>
            </a:pPr>
            <a:endParaRPr lang="en-GB" altLang="en-US"/>
          </a:p>
          <a:p>
            <a:pPr>
              <a:lnSpc>
                <a:spcPct val="80000"/>
              </a:lnSpc>
              <a:buFontTx/>
              <a:buNone/>
            </a:pPr>
            <a:r>
              <a:rPr lang="en-GB" altLang="en-US"/>
              <a:t>3. Name and describe the 2 elements that deal with providing the detail?</a:t>
            </a:r>
          </a:p>
          <a:p>
            <a:pPr>
              <a:lnSpc>
                <a:spcPct val="80000"/>
              </a:lnSpc>
              <a:buFontTx/>
              <a:buNone/>
            </a:pPr>
            <a:endParaRPr lang="en-GB" altLang="en-US"/>
          </a:p>
          <a:p>
            <a:pPr>
              <a:lnSpc>
                <a:spcPct val="80000"/>
              </a:lnSpc>
              <a:buFontTx/>
              <a:buNone/>
            </a:pPr>
            <a:r>
              <a:rPr lang="en-GB" altLang="en-US"/>
              <a:t>4. What is the most common tool for helping define the detail?</a:t>
            </a:r>
            <a:endParaRPr lang="en-US" altLang="en-US" sz="2400"/>
          </a:p>
        </p:txBody>
      </p:sp>
    </p:spTree>
    <p:extLst>
      <p:ext uri="{BB962C8B-B14F-4D97-AF65-F5344CB8AC3E}">
        <p14:creationId xmlns:p14="http://schemas.microsoft.com/office/powerpoint/2010/main" val="4155033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4DE0CB3F-D5C3-09DB-8B3C-DA73C1FC64B6}"/>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0F912708-4437-F26A-8B8E-1FE089CB4024}"/>
              </a:ext>
            </a:extLst>
          </p:cNvPr>
          <p:cNvSpPr txBox="1">
            <a:spLocks noChangeArrowheads="1"/>
          </p:cNvSpPr>
          <p:nvPr/>
        </p:nvSpPr>
        <p:spPr>
          <a:xfrm>
            <a:off x="1631950" y="1196975"/>
            <a:ext cx="9036050" cy="403225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FontTx/>
              <a:buNone/>
            </a:pPr>
            <a:r>
              <a:rPr lang="en-GB" altLang="en-US" sz="2400">
                <a:solidFill>
                  <a:schemeClr val="folHlink"/>
                </a:solidFill>
              </a:rPr>
              <a:t>1. Name some things in a project that could be affected by changes in scope</a:t>
            </a:r>
          </a:p>
          <a:p>
            <a:pPr lvl="1">
              <a:lnSpc>
                <a:spcPct val="80000"/>
              </a:lnSpc>
            </a:pPr>
            <a:r>
              <a:rPr lang="en-US" altLang="en-US" sz="2000"/>
              <a:t>the schedule (more work or less work)</a:t>
            </a:r>
          </a:p>
          <a:p>
            <a:pPr lvl="1">
              <a:lnSpc>
                <a:spcPct val="80000"/>
              </a:lnSpc>
            </a:pPr>
            <a:r>
              <a:rPr lang="en-US" altLang="en-US" sz="2000"/>
              <a:t>the cost (more or less resources needed, spec changes)</a:t>
            </a:r>
          </a:p>
          <a:p>
            <a:pPr lvl="1">
              <a:lnSpc>
                <a:spcPct val="80000"/>
              </a:lnSpc>
            </a:pPr>
            <a:r>
              <a:rPr lang="en-US" altLang="en-US" sz="2000"/>
              <a:t>the quality (changes may be unacceptable to customer)</a:t>
            </a:r>
          </a:p>
          <a:p>
            <a:pPr lvl="1">
              <a:lnSpc>
                <a:spcPct val="80000"/>
              </a:lnSpc>
            </a:pPr>
            <a:r>
              <a:rPr lang="en-US" altLang="en-US" sz="2000"/>
              <a:t>the human resources (more or less staff)</a:t>
            </a:r>
          </a:p>
          <a:p>
            <a:pPr lvl="1">
              <a:lnSpc>
                <a:spcPct val="80000"/>
              </a:lnSpc>
            </a:pPr>
            <a:r>
              <a:rPr lang="en-US" altLang="en-US" sz="2000"/>
              <a:t>Communication management (need for simple v sophisticated system)</a:t>
            </a:r>
          </a:p>
          <a:p>
            <a:pPr lvl="1">
              <a:lnSpc>
                <a:spcPct val="80000"/>
              </a:lnSpc>
            </a:pPr>
            <a:r>
              <a:rPr lang="en-GB" altLang="en-US" sz="2000"/>
              <a:t>the risk exposure (might increase or decrease)</a:t>
            </a:r>
            <a:endParaRPr lang="en-GB" altLang="en-US">
              <a:solidFill>
                <a:schemeClr val="folHlink"/>
              </a:solidFill>
            </a:endParaRPr>
          </a:p>
          <a:p>
            <a:pPr>
              <a:lnSpc>
                <a:spcPct val="80000"/>
              </a:lnSpc>
              <a:buFontTx/>
              <a:buNone/>
            </a:pPr>
            <a:r>
              <a:rPr lang="en-GB" altLang="en-US" sz="2400">
                <a:solidFill>
                  <a:schemeClr val="folHlink"/>
                </a:solidFill>
              </a:rPr>
              <a:t>2. Name the 2 elements of scope management that deal with</a:t>
            </a:r>
            <a:r>
              <a:rPr lang="en-GB" altLang="en-US" sz="2400"/>
              <a:t> </a:t>
            </a:r>
            <a:r>
              <a:rPr lang="en-GB" altLang="en-US" sz="2400">
                <a:solidFill>
                  <a:schemeClr val="folHlink"/>
                </a:solidFill>
              </a:rPr>
              <a:t>concept development’?</a:t>
            </a:r>
          </a:p>
          <a:p>
            <a:pPr>
              <a:lnSpc>
                <a:spcPct val="80000"/>
              </a:lnSpc>
            </a:pPr>
            <a:r>
              <a:rPr lang="en-US" altLang="en-US" sz="2400"/>
              <a:t>Project initiation – committing the organisation to begin the next phase of the project</a:t>
            </a:r>
          </a:p>
          <a:p>
            <a:pPr>
              <a:lnSpc>
                <a:spcPct val="80000"/>
              </a:lnSpc>
            </a:pPr>
            <a:r>
              <a:rPr lang="en-US" altLang="en-US" sz="2400"/>
              <a:t>Scope planning – developing a written scope statement as the basis for future project decisions</a:t>
            </a:r>
            <a:endParaRPr lang="en-US" altLang="en-US" sz="2000">
              <a:solidFill>
                <a:schemeClr val="folHlink"/>
              </a:solidFill>
            </a:endParaRPr>
          </a:p>
          <a:p>
            <a:pPr>
              <a:lnSpc>
                <a:spcPct val="80000"/>
              </a:lnSpc>
              <a:buFontTx/>
              <a:buNone/>
            </a:pPr>
            <a:endParaRPr lang="en-GB" altLang="en-US" sz="1800">
              <a:solidFill>
                <a:schemeClr val="folHlink"/>
              </a:solidFill>
            </a:endParaRPr>
          </a:p>
          <a:p>
            <a:pPr>
              <a:lnSpc>
                <a:spcPct val="80000"/>
              </a:lnSpc>
            </a:pPr>
            <a:endParaRPr lang="en-US" altLang="en-US" sz="1800" dirty="0"/>
          </a:p>
        </p:txBody>
      </p:sp>
    </p:spTree>
    <p:extLst>
      <p:ext uri="{BB962C8B-B14F-4D97-AF65-F5344CB8AC3E}">
        <p14:creationId xmlns:p14="http://schemas.microsoft.com/office/powerpoint/2010/main" val="2570823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D39E2557-B51E-3AFD-5A61-D710776AC0AF}"/>
              </a:ext>
            </a:extLst>
          </p:cNvPr>
          <p:cNvSpPr txBox="1">
            <a:spLocks noChangeArrowheads="1"/>
          </p:cNvSpPr>
          <p:nvPr/>
        </p:nvSpPr>
        <p:spPr>
          <a:xfrm>
            <a:off x="1699304" y="274638"/>
            <a:ext cx="9883096"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dirty="0"/>
              <a:t>Answers</a:t>
            </a:r>
            <a:endParaRPr lang="en-US" altLang="en-US" dirty="0"/>
          </a:p>
        </p:txBody>
      </p:sp>
      <p:sp>
        <p:nvSpPr>
          <p:cNvPr id="3" name="Rectangle 3">
            <a:extLst>
              <a:ext uri="{FF2B5EF4-FFF2-40B4-BE49-F238E27FC236}">
                <a16:creationId xmlns:a16="http://schemas.microsoft.com/office/drawing/2014/main" id="{63AF2526-8FA3-4D3F-C87A-1ACE5E2C5E84}"/>
              </a:ext>
            </a:extLst>
          </p:cNvPr>
          <p:cNvSpPr txBox="1">
            <a:spLocks noChangeArrowheads="1"/>
          </p:cNvSpPr>
          <p:nvPr/>
        </p:nvSpPr>
        <p:spPr>
          <a:xfrm>
            <a:off x="1981200" y="1268413"/>
            <a:ext cx="8229600"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GB" altLang="en-US" b="1">
                <a:solidFill>
                  <a:schemeClr val="folHlink"/>
                </a:solidFill>
              </a:rPr>
              <a:t>3. </a:t>
            </a:r>
            <a:r>
              <a:rPr lang="en-GB" altLang="en-US">
                <a:solidFill>
                  <a:schemeClr val="folHlink"/>
                </a:solidFill>
              </a:rPr>
              <a:t>Name the 2 elements that deal with providing the detail?</a:t>
            </a:r>
          </a:p>
          <a:p>
            <a:pPr lvl="1"/>
            <a:r>
              <a:rPr lang="en-US" altLang="en-US"/>
              <a:t>scope definition – subdividing the major project deliverables into smaller more manageable deliverables</a:t>
            </a:r>
          </a:p>
          <a:p>
            <a:pPr lvl="1"/>
            <a:r>
              <a:rPr lang="en-US" altLang="en-US"/>
              <a:t>scope verification – formalising acceptance of the project scope</a:t>
            </a:r>
            <a:endParaRPr lang="en-GB" altLang="en-US" sz="2000"/>
          </a:p>
          <a:p>
            <a:pPr>
              <a:buFontTx/>
              <a:buNone/>
            </a:pPr>
            <a:r>
              <a:rPr lang="en-GB" altLang="en-US">
                <a:solidFill>
                  <a:schemeClr val="folHlink"/>
                </a:solidFill>
              </a:rPr>
              <a:t>4. What is the most common tool for helping define the detail?</a:t>
            </a:r>
            <a:endParaRPr lang="en-US" altLang="en-US">
              <a:solidFill>
                <a:schemeClr val="folHlink"/>
              </a:solidFill>
            </a:endParaRPr>
          </a:p>
          <a:p>
            <a:pPr lvl="1">
              <a:buFontTx/>
              <a:buNone/>
            </a:pPr>
            <a:r>
              <a:rPr lang="en-GB" altLang="en-US"/>
              <a:t>Work breakdown structure (WBS)</a:t>
            </a:r>
          </a:p>
          <a:p>
            <a:endParaRPr lang="en-US" altLang="en-US" sz="2400" dirty="0"/>
          </a:p>
        </p:txBody>
      </p:sp>
    </p:spTree>
    <p:extLst>
      <p:ext uri="{BB962C8B-B14F-4D97-AF65-F5344CB8AC3E}">
        <p14:creationId xmlns:p14="http://schemas.microsoft.com/office/powerpoint/2010/main" val="17461928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8009" y="1215890"/>
            <a:ext cx="11559830" cy="50120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6771" y="1145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08009" y="1902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16085" y="45843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70000" y="1973941"/>
            <a:ext cx="10541000" cy="923330"/>
          </a:xfrm>
          <a:prstGeom prst="rect">
            <a:avLst/>
          </a:prstGeom>
          <a:noFill/>
        </p:spPr>
        <p:txBody>
          <a:bodyPr wrap="square" rtlCol="0">
            <a:spAutoFit/>
          </a:bodyPr>
          <a:lstStyle/>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2">
            <a:extLst>
              <a:ext uri="{FF2B5EF4-FFF2-40B4-BE49-F238E27FC236}">
                <a16:creationId xmlns:a16="http://schemas.microsoft.com/office/drawing/2014/main" id="{0A7BBB98-B8C8-FB5D-62C3-296AC40F6822}"/>
              </a:ext>
            </a:extLst>
          </p:cNvPr>
          <p:cNvSpPr txBox="1">
            <a:spLocks noChangeArrowheads="1"/>
          </p:cNvSpPr>
          <p:nvPr/>
        </p:nvSpPr>
        <p:spPr>
          <a:xfrm>
            <a:off x="1847850" y="274638"/>
            <a:ext cx="836295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sz="4000"/>
              <a:t>Exercise 2</a:t>
            </a:r>
            <a:endParaRPr lang="en-US" altLang="en-US" sz="4000" dirty="0"/>
          </a:p>
        </p:txBody>
      </p:sp>
      <p:sp>
        <p:nvSpPr>
          <p:cNvPr id="3" name="Rectangle 3">
            <a:extLst>
              <a:ext uri="{FF2B5EF4-FFF2-40B4-BE49-F238E27FC236}">
                <a16:creationId xmlns:a16="http://schemas.microsoft.com/office/drawing/2014/main" id="{526D88F3-2791-E7AF-C8E9-5EA50C6B1AAD}"/>
              </a:ext>
            </a:extLst>
          </p:cNvPr>
          <p:cNvSpPr txBox="1">
            <a:spLocks noChangeArrowheads="1"/>
          </p:cNvSpPr>
          <p:nvPr/>
        </p:nvSpPr>
        <p:spPr>
          <a:xfrm>
            <a:off x="1847850" y="1341438"/>
            <a:ext cx="8135938" cy="45259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09600" indent="-609600">
              <a:lnSpc>
                <a:spcPct val="80000"/>
              </a:lnSpc>
              <a:defRPr/>
            </a:pPr>
            <a:r>
              <a:rPr lang="en-GB" altLang="en-US"/>
              <a:t>Imagine you have a project which is ‘producing a group assignment for Project Management’</a:t>
            </a:r>
            <a:endParaRPr lang="en-US" altLang="en-US"/>
          </a:p>
          <a:p>
            <a:pPr marL="609600" indent="-609600">
              <a:lnSpc>
                <a:spcPct val="80000"/>
              </a:lnSpc>
              <a:defRPr/>
            </a:pPr>
            <a:endParaRPr lang="en-US" altLang="en-US"/>
          </a:p>
          <a:p>
            <a:pPr marL="609600" indent="-609600">
              <a:lnSpc>
                <a:spcPct val="80000"/>
              </a:lnSpc>
              <a:defRPr/>
            </a:pPr>
            <a:r>
              <a:rPr lang="en-US" altLang="en-US"/>
              <a:t>Outline what would be in the </a:t>
            </a:r>
            <a:r>
              <a:rPr lang="en-US" altLang="en-US" b="1">
                <a:solidFill>
                  <a:schemeClr val="folHlink"/>
                </a:solidFill>
              </a:rPr>
              <a:t>Project Charter</a:t>
            </a:r>
            <a:r>
              <a:rPr lang="en-US" altLang="en-US"/>
              <a:t> including</a:t>
            </a:r>
            <a:r>
              <a:rPr lang="en-GB" altLang="en-US"/>
              <a:t>:</a:t>
            </a:r>
          </a:p>
          <a:p>
            <a:pPr marL="990600" lvl="1" indent="-533400">
              <a:lnSpc>
                <a:spcPct val="80000"/>
              </a:lnSpc>
              <a:defRPr/>
            </a:pPr>
            <a:r>
              <a:rPr lang="en-GB" altLang="en-US"/>
              <a:t>references to other relevant documents</a:t>
            </a:r>
          </a:p>
          <a:p>
            <a:pPr marL="990600" lvl="1" indent="-533400">
              <a:lnSpc>
                <a:spcPct val="80000"/>
              </a:lnSpc>
              <a:defRPr/>
            </a:pPr>
            <a:r>
              <a:rPr lang="en-US" altLang="en-US"/>
              <a:t>problem/ business needs statement</a:t>
            </a:r>
          </a:p>
          <a:p>
            <a:pPr marL="990600" lvl="1" indent="-533400">
              <a:lnSpc>
                <a:spcPct val="80000"/>
              </a:lnSpc>
              <a:buSzPct val="140000"/>
              <a:defRPr/>
            </a:pPr>
            <a:r>
              <a:rPr lang="en-GB" altLang="en-US"/>
              <a:t>description of the project to be undertaken</a:t>
            </a:r>
            <a:r>
              <a:rPr lang="en-US" altLang="en-US"/>
              <a:t> </a:t>
            </a:r>
          </a:p>
          <a:p>
            <a:pPr marL="990600" lvl="1" indent="-533400">
              <a:lnSpc>
                <a:spcPct val="80000"/>
              </a:lnSpc>
              <a:buSzPct val="140000"/>
              <a:defRPr/>
            </a:pPr>
            <a:r>
              <a:rPr lang="en-US" altLang="en-US"/>
              <a:t>project objectives</a:t>
            </a:r>
          </a:p>
          <a:p>
            <a:pPr marL="990600" lvl="1" indent="-533400">
              <a:lnSpc>
                <a:spcPct val="80000"/>
              </a:lnSpc>
              <a:buSzPct val="140000"/>
              <a:defRPr/>
            </a:pPr>
            <a:r>
              <a:rPr lang="en-US" altLang="en-US"/>
              <a:t>constraints and assumptions</a:t>
            </a:r>
          </a:p>
          <a:p>
            <a:pPr marL="457200" lvl="1" indent="0">
              <a:lnSpc>
                <a:spcPct val="80000"/>
              </a:lnSpc>
              <a:buSzPct val="140000"/>
              <a:buFont typeface="Arial" panose="020B0604020202020204" pitchFamily="34" charset="0"/>
              <a:buNone/>
              <a:defRPr/>
            </a:pPr>
            <a:endParaRPr lang="en-US" altLang="en-US">
              <a:solidFill>
                <a:srgbClr val="FF0000"/>
              </a:solidFill>
            </a:endParaRPr>
          </a:p>
          <a:p>
            <a:pPr marL="990600" lvl="1" indent="-533400">
              <a:lnSpc>
                <a:spcPct val="80000"/>
              </a:lnSpc>
              <a:buSzPct val="140000"/>
              <a:defRPr/>
            </a:pPr>
            <a:endParaRPr lang="en-US" altLang="en-US" dirty="0"/>
          </a:p>
        </p:txBody>
      </p:sp>
    </p:spTree>
    <p:extLst>
      <p:ext uri="{BB962C8B-B14F-4D97-AF65-F5344CB8AC3E}">
        <p14:creationId xmlns:p14="http://schemas.microsoft.com/office/powerpoint/2010/main" val="7119644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1048</TotalTime>
  <Words>3186</Words>
  <Application>Microsoft Office PowerPoint</Application>
  <PresentationFormat>Widescreen</PresentationFormat>
  <Paragraphs>600</Paragraphs>
  <Slides>59</Slides>
  <Notes>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0</vt:i4>
      </vt:variant>
      <vt:variant>
        <vt:lpstr>Slide Titles</vt:lpstr>
      </vt:variant>
      <vt:variant>
        <vt:i4>59</vt:i4>
      </vt:variant>
    </vt:vector>
  </HeadingPairs>
  <TitlesOfParts>
    <vt:vector size="68" baseType="lpstr">
      <vt:lpstr>Arial</vt:lpstr>
      <vt:lpstr>Book Antiqua</vt:lpstr>
      <vt:lpstr>BureauGrotCond Book</vt:lpstr>
      <vt:lpstr>Calibri</vt:lpstr>
      <vt:lpstr>Calibri Light</vt:lpstr>
      <vt:lpstr>Georgia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21</cp:revision>
  <dcterms:created xsi:type="dcterms:W3CDTF">2023-04-29T09:08:23Z</dcterms:created>
  <dcterms:modified xsi:type="dcterms:W3CDTF">2023-11-16T08:53:39Z</dcterms:modified>
</cp:coreProperties>
</file>