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8.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27.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53.xml" ContentType="application/vnd.openxmlformats-officedocument.presentationml.slide+xml"/>
  <Override PartName="/ppt/slides/slide50.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23.xml" ContentType="application/vnd.openxmlformats-officedocument.presentationml.notesSlide+xml"/>
  <Override PartName="/ppt/notesSlides/notesSlide15.xml" ContentType="application/vnd.openxmlformats-officedocument.presentationml.notesSlide+xml"/>
  <Override PartName="/ppt/notesSlides/notesSlide25.xml" ContentType="application/vnd.openxmlformats-officedocument.presentationml.notesSlide+xml"/>
  <Override PartName="/ppt/notesSlides/notesSlide39.xml" ContentType="application/vnd.openxmlformats-officedocument.presentationml.notesSlide+xml"/>
  <Override PartName="/ppt/notesSlides/notesSlide24.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34.xml" ContentType="application/vnd.openxmlformats-officedocument.presentationml.notesSlide+xml"/>
  <Override PartName="/ppt/notesSlides/notesSlide38.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30.xml" ContentType="application/vnd.openxmlformats-officedocument.presentationml.notesSlide+xml"/>
  <Override PartName="/ppt/notesSlides/notesSlide33.xml" ContentType="application/vnd.openxmlformats-officedocument.presentationml.notesSlide+xml"/>
  <Override PartName="/ppt/notesSlides/notesSlide29.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578" r:id="rId2"/>
    <p:sldId id="271" r:id="rId3"/>
    <p:sldId id="574" r:id="rId4"/>
    <p:sldId id="313" r:id="rId5"/>
    <p:sldId id="481" r:id="rId6"/>
    <p:sldId id="482" r:id="rId7"/>
    <p:sldId id="569" r:id="rId8"/>
    <p:sldId id="484" r:id="rId9"/>
    <p:sldId id="485" r:id="rId10"/>
    <p:sldId id="487" r:id="rId11"/>
    <p:sldId id="489" r:id="rId12"/>
    <p:sldId id="490" r:id="rId13"/>
    <p:sldId id="570" r:id="rId14"/>
    <p:sldId id="491" r:id="rId15"/>
    <p:sldId id="537" r:id="rId16"/>
    <p:sldId id="538" r:id="rId17"/>
    <p:sldId id="539" r:id="rId18"/>
    <p:sldId id="540" r:id="rId19"/>
    <p:sldId id="541" r:id="rId20"/>
    <p:sldId id="542" r:id="rId21"/>
    <p:sldId id="543" r:id="rId22"/>
    <p:sldId id="544" r:id="rId23"/>
    <p:sldId id="545" r:id="rId24"/>
    <p:sldId id="546" r:id="rId25"/>
    <p:sldId id="547" r:id="rId26"/>
    <p:sldId id="548" r:id="rId27"/>
    <p:sldId id="549" r:id="rId28"/>
    <p:sldId id="577" r:id="rId29"/>
    <p:sldId id="571" r:id="rId30"/>
    <p:sldId id="550" r:id="rId31"/>
    <p:sldId id="551" r:id="rId32"/>
    <p:sldId id="552" r:id="rId33"/>
    <p:sldId id="553" r:id="rId34"/>
    <p:sldId id="554" r:id="rId35"/>
    <p:sldId id="555" r:id="rId36"/>
    <p:sldId id="572" r:id="rId37"/>
    <p:sldId id="556" r:id="rId38"/>
    <p:sldId id="557" r:id="rId39"/>
    <p:sldId id="558" r:id="rId40"/>
    <p:sldId id="559" r:id="rId41"/>
    <p:sldId id="573" r:id="rId42"/>
    <p:sldId id="560" r:id="rId43"/>
    <p:sldId id="561" r:id="rId44"/>
    <p:sldId id="562" r:id="rId45"/>
    <p:sldId id="563" r:id="rId46"/>
    <p:sldId id="564" r:id="rId47"/>
    <p:sldId id="565" r:id="rId48"/>
    <p:sldId id="566" r:id="rId49"/>
    <p:sldId id="567" r:id="rId50"/>
    <p:sldId id="568" r:id="rId51"/>
    <p:sldId id="575" r:id="rId52"/>
    <p:sldId id="57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8"/>
            <p14:sldId id="271"/>
            <p14:sldId id="574"/>
            <p14:sldId id="313"/>
            <p14:sldId id="481"/>
            <p14:sldId id="482"/>
            <p14:sldId id="569"/>
            <p14:sldId id="484"/>
            <p14:sldId id="485"/>
            <p14:sldId id="487"/>
            <p14:sldId id="489"/>
            <p14:sldId id="490"/>
            <p14:sldId id="570"/>
            <p14:sldId id="491"/>
            <p14:sldId id="537"/>
            <p14:sldId id="538"/>
            <p14:sldId id="539"/>
            <p14:sldId id="540"/>
            <p14:sldId id="541"/>
            <p14:sldId id="542"/>
            <p14:sldId id="543"/>
            <p14:sldId id="544"/>
            <p14:sldId id="545"/>
            <p14:sldId id="546"/>
            <p14:sldId id="547"/>
            <p14:sldId id="548"/>
            <p14:sldId id="549"/>
            <p14:sldId id="577"/>
            <p14:sldId id="571"/>
            <p14:sldId id="550"/>
            <p14:sldId id="551"/>
            <p14:sldId id="552"/>
            <p14:sldId id="553"/>
            <p14:sldId id="554"/>
            <p14:sldId id="555"/>
            <p14:sldId id="572"/>
            <p14:sldId id="556"/>
            <p14:sldId id="557"/>
            <p14:sldId id="558"/>
            <p14:sldId id="559"/>
            <p14:sldId id="573"/>
            <p14:sldId id="560"/>
            <p14:sldId id="561"/>
            <p14:sldId id="562"/>
            <p14:sldId id="563"/>
            <p14:sldId id="564"/>
            <p14:sldId id="565"/>
            <p14:sldId id="566"/>
            <p14:sldId id="567"/>
            <p14:sldId id="568"/>
            <p14:sldId id="575"/>
            <p14:sldId id="576"/>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A1F61"/>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50" d="100"/>
          <a:sy n="50" d="100"/>
        </p:scale>
        <p:origin x="-1392" y="-41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1/7/2025</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834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1/7/2025</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12.xml"/><Relationship Id="rId10" Type="http://schemas.openxmlformats.org/officeDocument/2006/relationships/image" Target="../media/image4.png"/><Relationship Id="rId9"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youtu.be/sIGCCj9fOHk?si=D6g_Uih1ZC7my4xs" TargetMode="External"/><Relationship Id="rId4" Type="http://schemas.openxmlformats.org/officeDocument/2006/relationships/image" Target="../media/image15.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3</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2225308"/>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7170157" y="1273306"/>
            <a:ext cx="2589170"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عناصر المزيج </a:t>
            </a:r>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التسويقى</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14" name="Rectangle 13">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6" name="Rectangle 15">
            <a:extLst>
              <a:ext uri="{FF2B5EF4-FFF2-40B4-BE49-F238E27FC236}">
                <a16:creationId xmlns="" xmlns:a16="http://schemas.microsoft.com/office/drawing/2014/main" id="{6FE380F3-A68B-26EA-9084-2C15BB9E43F9}"/>
              </a:ext>
            </a:extLst>
          </p:cNvPr>
          <p:cNvSpPr/>
          <p:nvPr/>
        </p:nvSpPr>
        <p:spPr>
          <a:xfrm>
            <a:off x="4879207" y="115040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5015933" y="1186152"/>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5000707" y="1401017"/>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34064"/>
    </mc:Choice>
    <mc:Fallback xmlns="">
      <p:transition spd="slow" advTm="340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a:solidFill>
            <a:schemeClr val="bg1">
              <a:lumMod val="85000"/>
              <a:alpha val="50000"/>
            </a:schemeClr>
          </a:solidFill>
        </p:spPr>
      </p:pic>
      <p:sp>
        <p:nvSpPr>
          <p:cNvPr id="3" name="Rounded Rectangle 2"/>
          <p:cNvSpPr/>
          <p:nvPr/>
        </p:nvSpPr>
        <p:spPr>
          <a:xfrm>
            <a:off x="8405386" y="1323064"/>
            <a:ext cx="3778587" cy="57311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883934"/>
            <a:ext cx="8417320" cy="424731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عناصر المزيج التسويقى.</a:t>
            </a:r>
          </a:p>
          <a:p>
            <a:pPr marL="911225" indent="-280988" algn="just" rtl="1">
              <a:lnSpc>
                <a:spcPct val="150000"/>
              </a:lnSpc>
              <a:buSzPct val="180000"/>
              <a:buFont typeface="Arial" pitchFamily="34" charset="0"/>
              <a:buChar char="•"/>
            </a:pPr>
            <a:r>
              <a:rPr lang="ar-EG" sz="2000" b="1" dirty="0" smtClean="0">
                <a:latin typeface="Tajawal ExtraBold" panose="00000800000000000000" pitchFamily="2" charset="-78"/>
                <a:cs typeface="+mj-cs"/>
              </a:rPr>
              <a:t>المنتج.</a:t>
            </a:r>
          </a:p>
          <a:p>
            <a:pPr marL="1320800" indent="-342900" algn="just" rtl="1">
              <a:lnSpc>
                <a:spcPct val="150000"/>
              </a:lnSpc>
              <a:buSzPct val="100000"/>
              <a:buFont typeface="Wingdings" pitchFamily="2" charset="2"/>
              <a:buChar char="Ø"/>
              <a:tabLst>
                <a:tab pos="393700" algn="l"/>
              </a:tabLst>
            </a:pPr>
            <a:r>
              <a:rPr lang="ar-EG" sz="2000" b="1" dirty="0">
                <a:latin typeface="Tajawal ExtraBold" panose="00000800000000000000" pitchFamily="2" charset="-78"/>
                <a:cs typeface="+mj-cs"/>
              </a:rPr>
              <a:t> </a:t>
            </a:r>
            <a:r>
              <a:rPr lang="ar-EG" sz="2000" b="1" dirty="0" smtClean="0">
                <a:latin typeface="Tajawal ExtraBold" panose="00000800000000000000" pitchFamily="2" charset="-78"/>
                <a:cs typeface="+mj-cs"/>
              </a:rPr>
              <a:t> المنتج الجديد.</a:t>
            </a:r>
          </a:p>
          <a:p>
            <a:pPr marL="1320800" indent="-342900" algn="just" rtl="1">
              <a:lnSpc>
                <a:spcPct val="150000"/>
              </a:lnSpc>
              <a:buSzPct val="100000"/>
              <a:buFont typeface="Wingdings" pitchFamily="2" charset="2"/>
              <a:buChar char="Ø"/>
              <a:tabLst>
                <a:tab pos="393700" algn="l"/>
              </a:tabLst>
            </a:pPr>
            <a:r>
              <a:rPr lang="ar-EG" sz="2000" b="1" dirty="0" smtClean="0">
                <a:latin typeface="Tajawal ExtraBold" panose="00000800000000000000" pitchFamily="2" charset="-78"/>
                <a:cs typeface="+mj-cs"/>
              </a:rPr>
              <a:t>  دورة حياة المنتج.</a:t>
            </a:r>
          </a:p>
          <a:p>
            <a:pPr marL="1320800" indent="-342900" algn="just" rtl="1">
              <a:lnSpc>
                <a:spcPct val="150000"/>
              </a:lnSpc>
              <a:buSzPct val="100000"/>
              <a:buFont typeface="Wingdings" pitchFamily="2" charset="2"/>
              <a:buChar char="Ø"/>
              <a:tabLst>
                <a:tab pos="393700" algn="l"/>
              </a:tabLst>
            </a:pPr>
            <a:r>
              <a:rPr lang="ar-EG" sz="2000" b="1" dirty="0" smtClean="0">
                <a:latin typeface="Tajawal ExtraBold" panose="00000800000000000000" pitchFamily="2" charset="-78"/>
                <a:cs typeface="+mj-cs"/>
              </a:rPr>
              <a:t>  السياسات الاستراتيجية خلال دورة حياة المنتج.</a:t>
            </a:r>
          </a:p>
          <a:p>
            <a:pPr marL="1320800" indent="-342900" algn="just" rtl="1">
              <a:lnSpc>
                <a:spcPct val="150000"/>
              </a:lnSpc>
              <a:buSzPct val="100000"/>
              <a:buFont typeface="Wingdings" pitchFamily="2" charset="2"/>
              <a:buChar char="Ø"/>
              <a:tabLst>
                <a:tab pos="393700" algn="l"/>
              </a:tabLst>
            </a:pPr>
            <a:r>
              <a:rPr lang="ar-EG" sz="2000" b="1" dirty="0" smtClean="0">
                <a:latin typeface="Tajawal ExtraBold" panose="00000800000000000000" pitchFamily="2" charset="-78"/>
                <a:cs typeface="+mj-cs"/>
              </a:rPr>
              <a:t>  أنواع السلع الاستهلاكية </a:t>
            </a:r>
          </a:p>
          <a:p>
            <a:pPr marL="457200" indent="-457200" algn="just" rtl="1">
              <a:lnSpc>
                <a:spcPct val="150000"/>
              </a:lnSpc>
              <a:buSzPct val="180000"/>
              <a:buFont typeface="+mj-lt"/>
              <a:buAutoNum type="arabicPeriod" startAt="3"/>
            </a:pPr>
            <a:r>
              <a:rPr lang="ar-EG" sz="2000" b="1" dirty="0" smtClean="0">
                <a:latin typeface="Tajawal ExtraBold" panose="00000800000000000000" pitchFamily="2" charset="-78"/>
                <a:cs typeface="+mj-cs"/>
              </a:rPr>
              <a:t>الخاتمة. </a:t>
            </a:r>
          </a:p>
          <a:p>
            <a:pPr marL="457200" indent="-457200" algn="just" rtl="1">
              <a:lnSpc>
                <a:spcPct val="150000"/>
              </a:lnSpc>
              <a:buSzPct val="180000"/>
              <a:buFont typeface="+mj-lt"/>
              <a:buAutoNum type="arabicPeriod" startAt="4"/>
            </a:pPr>
            <a:r>
              <a:rPr lang="ar-EG" sz="2000" b="1" dirty="0" smtClean="0">
                <a:latin typeface="Tajawal ExtraBold" panose="00000800000000000000" pitchFamily="2" charset="-78"/>
                <a:cs typeface="+mj-cs"/>
              </a:rPr>
              <a:t>المراجع.</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26789480"/>
      </p:ext>
    </p:extLst>
  </p:cSld>
  <p:clrMapOvr>
    <a:masterClrMapping/>
  </p:clrMapOvr>
  <mc:AlternateContent xmlns:mc="http://schemas.openxmlformats.org/markup-compatibility/2006" xmlns:p14="http://schemas.microsoft.com/office/powerpoint/2010/main">
    <mc:Choice Requires="p14">
      <p:transition spd="slow" p14:dur="2000" advTm="73292"/>
    </mc:Choice>
    <mc:Fallback xmlns="">
      <p:transition spd="slow" advTm="7329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effectLst>
                  <a:outerShdw blurRad="38100" dist="38100" dir="2700000" algn="tl">
                    <a:srgbClr val="000000">
                      <a:alpha val="43137"/>
                    </a:srgbClr>
                  </a:outerShdw>
                </a:effectLst>
              </a:rPr>
              <a:t>تمهيد</a:t>
            </a:r>
            <a:endParaRPr lang="en-US"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398570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ajawal ExtraBold" panose="00000800000000000000" pitchFamily="2" charset="-78"/>
                <a:cs typeface="+mj-cs"/>
              </a:rPr>
              <a:t>يعتبر الإعلان هو الجزء المرئي الواضح من الأنشطة التسويقية ككل </a:t>
            </a:r>
            <a:r>
              <a:rPr lang="en-US" sz="2200" b="1" dirty="0">
                <a:latin typeface="Times New Roman" pitchFamily="18" charset="0"/>
                <a:cs typeface="+mj-cs"/>
              </a:rPr>
              <a:t>Adv. is only the tip of the iceberg</a:t>
            </a:r>
            <a:r>
              <a:rPr lang="en-US" sz="2200" b="1" dirty="0">
                <a:latin typeface="Tajawal ExtraBold" panose="00000800000000000000" pitchFamily="2" charset="-78"/>
                <a:cs typeface="+mj-cs"/>
              </a:rPr>
              <a:t> </a:t>
            </a:r>
            <a:r>
              <a:rPr lang="ar-EG" sz="2200" b="1" dirty="0" smtClean="0">
                <a:latin typeface="Tajawal ExtraBold" panose="00000800000000000000" pitchFamily="2" charset="-78"/>
                <a:cs typeface="+mj-cs"/>
              </a:rPr>
              <a:t> وبالتالي </a:t>
            </a:r>
            <a:r>
              <a:rPr lang="ar-EG" sz="2200" b="1" dirty="0">
                <a:latin typeface="Tajawal ExtraBold" panose="00000800000000000000" pitchFamily="2" charset="-78"/>
                <a:cs typeface="+mj-cs"/>
              </a:rPr>
              <a:t>لا يمكن فهم العملية الإعلانية إلا إذا نظرنا إليها من خلال عمليات أشمل وهي الفكر التسويقي عموماً.</a:t>
            </a:r>
          </a:p>
          <a:p>
            <a:pPr marL="342900" indent="-342900" algn="just" rtl="1">
              <a:lnSpc>
                <a:spcPct val="150000"/>
              </a:lnSpc>
              <a:buFont typeface="Arial" pitchFamily="34" charset="0"/>
              <a:buChar char="•"/>
            </a:pPr>
            <a:r>
              <a:rPr lang="ar-EG" sz="2200" b="1" dirty="0">
                <a:latin typeface="Tajawal ExtraBold" panose="00000800000000000000" pitchFamily="2" charset="-78"/>
                <a:cs typeface="+mj-cs"/>
              </a:rPr>
              <a:t>ويشتمل النشاط التسويقي على عدة عناصر ومتغيرات متفاعلة معاً تمثل في مجموعها المكونات الأساسية للمزيج </a:t>
            </a:r>
            <a:r>
              <a:rPr lang="ar-EG" sz="2200" b="1" dirty="0" smtClean="0">
                <a:latin typeface="Tajawal ExtraBold" panose="00000800000000000000" pitchFamily="2" charset="-78"/>
                <a:cs typeface="+mj-cs"/>
              </a:rPr>
              <a:t>التسويقي</a:t>
            </a:r>
            <a:r>
              <a:rPr lang="en-US" sz="2200" b="1" dirty="0" smtClean="0">
                <a:latin typeface="Times New Roman" pitchFamily="18" charset="0"/>
                <a:cs typeface="+mj-cs"/>
              </a:rPr>
              <a:t>Marketing </a:t>
            </a:r>
            <a:r>
              <a:rPr lang="en-US" sz="2200" b="1" dirty="0">
                <a:latin typeface="Times New Roman" pitchFamily="18" charset="0"/>
                <a:cs typeface="+mj-cs"/>
              </a:rPr>
              <a:t>Mix </a:t>
            </a:r>
            <a:r>
              <a:rPr lang="ar-EG" sz="2200" b="1" dirty="0" smtClean="0">
                <a:latin typeface="Times New Roman" pitchFamily="18" charset="0"/>
                <a:cs typeface="+mj-cs"/>
              </a:rPr>
              <a:t> </a:t>
            </a:r>
            <a:r>
              <a:rPr lang="ar-EG" sz="2200" b="1" dirty="0" smtClean="0">
                <a:latin typeface="Tajawal ExtraBold" panose="00000800000000000000" pitchFamily="2" charset="-78"/>
                <a:cs typeface="+mj-cs"/>
              </a:rPr>
              <a:t>ومن </a:t>
            </a:r>
            <a:r>
              <a:rPr lang="ar-EG" sz="2200" b="1" dirty="0">
                <a:latin typeface="Tajawal ExtraBold" panose="00000800000000000000" pitchFamily="2" charset="-78"/>
                <a:cs typeface="+mj-cs"/>
              </a:rPr>
              <a:t>أهم هذه المكونات: الترويج الذي يشتمل بدوره على مجموعة من العناصر والمكونات يطلق عليها المزيج الترويجي ومن بينها الإعلان.</a:t>
            </a:r>
          </a:p>
          <a:p>
            <a:endParaRPr lang="en-US" sz="220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18140"/>
    </mc:Choice>
    <mc:Fallback xmlns="">
      <p:transition spd="slow" advTm="11814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عناصر المزيج </a:t>
            </a:r>
            <a:r>
              <a:rPr lang="ar-EG" sz="2100" b="1" dirty="0" smtClean="0">
                <a:solidFill>
                  <a:srgbClr val="00B0F0"/>
                </a:solidFill>
                <a:effectLst>
                  <a:outerShdw blurRad="38100" dist="38100" dir="2700000" algn="tl">
                    <a:srgbClr val="000000">
                      <a:alpha val="43137"/>
                    </a:srgbClr>
                  </a:outerShdw>
                </a:effectLst>
                <a:cs typeface="+mj-cs"/>
              </a:rPr>
              <a:t>التسويقى</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34313"/>
            <a:ext cx="8417320" cy="4154984"/>
          </a:xfrm>
          <a:prstGeom prst="rect">
            <a:avLst/>
          </a:prstGeom>
          <a:noFill/>
        </p:spPr>
        <p:txBody>
          <a:bodyPr wrap="square" rtlCol="0">
            <a:spAutoFit/>
          </a:bodyPr>
          <a:lstStyle/>
          <a:p>
            <a:pPr marL="457200" indent="-457200" algn="just" rtl="1">
              <a:lnSpc>
                <a:spcPct val="150000"/>
              </a:lnSpc>
              <a:buFont typeface="Arial" pitchFamily="34" charset="0"/>
              <a:buChar char="•"/>
            </a:pPr>
            <a:r>
              <a:rPr lang="ar-EG" sz="2200" spc="50" dirty="0">
                <a:latin typeface="Times New Roman" pitchFamily="18" charset="0"/>
                <a:cs typeface="Times New Roman" pitchFamily="18" charset="0"/>
              </a:rPr>
              <a:t>ويعنى المزيج التسويقي </a:t>
            </a:r>
            <a:r>
              <a:rPr lang="en-US" sz="2200" b="1" spc="50" dirty="0">
                <a:latin typeface="Times New Roman" pitchFamily="18" charset="0"/>
                <a:cs typeface="Times New Roman" pitchFamily="18" charset="0"/>
              </a:rPr>
              <a:t>Marketing Mix</a:t>
            </a:r>
            <a:r>
              <a:rPr lang="en-US" sz="2200" spc="50" dirty="0">
                <a:latin typeface="Times New Roman" pitchFamily="18" charset="0"/>
                <a:cs typeface="Times New Roman" pitchFamily="18" charset="0"/>
              </a:rPr>
              <a:t> </a:t>
            </a:r>
            <a:r>
              <a:rPr lang="ar-EG" sz="2200" spc="50" dirty="0" smtClean="0">
                <a:latin typeface="Times New Roman" pitchFamily="18" charset="0"/>
                <a:cs typeface="Times New Roman" pitchFamily="18" charset="0"/>
              </a:rPr>
              <a:t> مجموعة </a:t>
            </a:r>
            <a:r>
              <a:rPr lang="ar-EG" sz="2200" spc="50" dirty="0">
                <a:latin typeface="Times New Roman" pitchFamily="18" charset="0"/>
                <a:cs typeface="Times New Roman" pitchFamily="18" charset="0"/>
              </a:rPr>
              <a:t>الأنشطة التسويقية المتكاملة والمترابطة والتي تعتمد على بعضها البعض بغرض أداء الوظيفة التسويقية على النحو المخطط لها، ويتكون المزيج التسويقي من أربعة عناصر أساسية يطلق </a:t>
            </a:r>
            <a:r>
              <a:rPr lang="ar-EG" sz="2200" spc="50" dirty="0" smtClean="0">
                <a:latin typeface="Times New Roman" pitchFamily="18" charset="0"/>
                <a:cs typeface="Times New Roman" pitchFamily="18" charset="0"/>
              </a:rPr>
              <a:t>عليه</a:t>
            </a:r>
            <a:r>
              <a:rPr lang="en-US" sz="2200" spc="50" dirty="0" smtClean="0">
                <a:latin typeface="Times New Roman" pitchFamily="18" charset="0"/>
                <a:cs typeface="Times New Roman" pitchFamily="18" charset="0"/>
              </a:rPr>
              <a:t>  4p’s of Marketing</a:t>
            </a:r>
            <a:r>
              <a:rPr lang="ar-EG" sz="2200" spc="50" dirty="0" smtClean="0">
                <a:latin typeface="Times New Roman" pitchFamily="18" charset="0"/>
                <a:cs typeface="Times New Roman" pitchFamily="18" charset="0"/>
              </a:rPr>
              <a:t> وهي</a:t>
            </a:r>
            <a:r>
              <a:rPr lang="ar-EG" sz="2200" spc="50" dirty="0">
                <a:latin typeface="Times New Roman" pitchFamily="18" charset="0"/>
                <a:cs typeface="Times New Roman" pitchFamily="18" charset="0"/>
              </a:rPr>
              <a:t>:</a:t>
            </a:r>
          </a:p>
          <a:p>
            <a:pPr marL="457200" indent="-457200" algn="just" rtl="1">
              <a:lnSpc>
                <a:spcPct val="150000"/>
              </a:lnSpc>
              <a:buFont typeface="+mj-lt"/>
              <a:buAutoNum type="arabicPeriod"/>
            </a:pPr>
            <a:r>
              <a:rPr lang="ar-EG" sz="2200" dirty="0">
                <a:latin typeface="Times New Roman" pitchFamily="18" charset="0"/>
                <a:cs typeface="Times New Roman" pitchFamily="18" charset="0"/>
              </a:rPr>
              <a:t>المنتج </a:t>
            </a:r>
            <a:r>
              <a:rPr lang="en-US" sz="2200" dirty="0">
                <a:latin typeface="Times New Roman" pitchFamily="18" charset="0"/>
                <a:cs typeface="Times New Roman" pitchFamily="18" charset="0"/>
              </a:rPr>
              <a:t>Product </a:t>
            </a:r>
          </a:p>
          <a:p>
            <a:pPr marL="457200" indent="-457200" algn="just" rtl="1">
              <a:lnSpc>
                <a:spcPct val="150000"/>
              </a:lnSpc>
              <a:buFont typeface="+mj-lt"/>
              <a:buAutoNum type="arabicPeriod"/>
            </a:pPr>
            <a:r>
              <a:rPr lang="ar-EG" sz="2200" dirty="0">
                <a:latin typeface="Times New Roman" pitchFamily="18" charset="0"/>
                <a:cs typeface="Times New Roman" pitchFamily="18" charset="0"/>
              </a:rPr>
              <a:t>السعر    </a:t>
            </a:r>
            <a:r>
              <a:rPr lang="en-US" sz="2200" dirty="0">
                <a:latin typeface="Times New Roman" pitchFamily="18" charset="0"/>
                <a:cs typeface="Times New Roman" pitchFamily="18" charset="0"/>
              </a:rPr>
              <a:t>Price</a:t>
            </a:r>
          </a:p>
          <a:p>
            <a:pPr marL="457200" indent="-457200" algn="just" rtl="1">
              <a:lnSpc>
                <a:spcPct val="150000"/>
              </a:lnSpc>
              <a:buFont typeface="+mj-lt"/>
              <a:buAutoNum type="arabicPeriod" startAt="3"/>
            </a:pPr>
            <a:r>
              <a:rPr lang="ar-EG" sz="2200" dirty="0">
                <a:latin typeface="Times New Roman" pitchFamily="18" charset="0"/>
                <a:cs typeface="Times New Roman" pitchFamily="18" charset="0"/>
              </a:rPr>
              <a:t>التوزيع </a:t>
            </a:r>
            <a:r>
              <a:rPr lang="en-US" sz="2200" dirty="0">
                <a:latin typeface="Times New Roman" pitchFamily="18" charset="0"/>
                <a:cs typeface="Times New Roman" pitchFamily="18" charset="0"/>
              </a:rPr>
              <a:t>Place  </a:t>
            </a:r>
          </a:p>
          <a:p>
            <a:pPr marL="457200" indent="-457200" algn="just" rtl="1">
              <a:lnSpc>
                <a:spcPct val="150000"/>
              </a:lnSpc>
              <a:buFont typeface="+mj-lt"/>
              <a:buAutoNum type="arabicPeriod" startAt="3"/>
            </a:pPr>
            <a:r>
              <a:rPr lang="ar-EG" sz="2200" dirty="0">
                <a:latin typeface="Times New Roman" pitchFamily="18" charset="0"/>
                <a:cs typeface="Times New Roman" pitchFamily="18" charset="0"/>
              </a:rPr>
              <a:t>الترويج  </a:t>
            </a:r>
            <a:r>
              <a:rPr lang="en-US" sz="2200" dirty="0">
                <a:latin typeface="Times New Roman" pitchFamily="18" charset="0"/>
                <a:cs typeface="Times New Roman" pitchFamily="18" charset="0"/>
              </a:rPr>
              <a:t>Promotion</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44740"/>
    </mc:Choice>
    <mc:Fallback xmlns="">
      <p:transition spd="slow" advTm="4474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عناصر المزيج التسويقى</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617739" y="2985288"/>
            <a:ext cx="8417320" cy="1133965"/>
          </a:xfrm>
          <a:prstGeom prst="rect">
            <a:avLst/>
          </a:prstGeom>
          <a:noFill/>
        </p:spPr>
        <p:txBody>
          <a:bodyPr wrap="square" rtlCol="0">
            <a:spAutoFit/>
          </a:bodyPr>
          <a:lstStyle/>
          <a:p>
            <a:pPr marL="342900" indent="-342900" algn="just" rtl="1">
              <a:lnSpc>
                <a:spcPct val="150000"/>
              </a:lnSpc>
              <a:buSzPct val="100000"/>
              <a:buFont typeface="Arial" pitchFamily="34" charset="0"/>
              <a:buChar char="•"/>
            </a:pPr>
            <a:r>
              <a:rPr lang="ar-EG" sz="2400" b="1" dirty="0" smtClean="0">
                <a:latin typeface="Times New Roman" pitchFamily="18" charset="0"/>
                <a:cs typeface="Times New Roman" pitchFamily="18" charset="0"/>
              </a:rPr>
              <a:t>ويتم </a:t>
            </a:r>
            <a:r>
              <a:rPr lang="ar-EG" sz="2400" b="1" dirty="0">
                <a:latin typeface="Times New Roman" pitchFamily="18" charset="0"/>
                <a:cs typeface="Times New Roman" pitchFamily="18" charset="0"/>
              </a:rPr>
              <a:t>استخدام تصنيف الـ </a:t>
            </a:r>
            <a:r>
              <a:rPr lang="en-US" sz="2400" b="1" dirty="0" smtClean="0">
                <a:latin typeface="Times New Roman" pitchFamily="18" charset="0"/>
                <a:cs typeface="Times New Roman" pitchFamily="18" charset="0"/>
              </a:rPr>
              <a:t>P’s</a:t>
            </a:r>
            <a:r>
              <a:rPr lang="ar-EG" sz="2400" b="1" dirty="0">
                <a:latin typeface="Times New Roman" pitchFamily="18" charset="0"/>
                <a:cs typeface="Times New Roman" pitchFamily="18" charset="0"/>
              </a:rPr>
              <a:t>4</a:t>
            </a:r>
            <a:r>
              <a:rPr lang="en-US" sz="2400" b="1" dirty="0" smtClean="0">
                <a:latin typeface="Times New Roman" pitchFamily="18" charset="0"/>
                <a:cs typeface="Times New Roman" pitchFamily="18" charset="0"/>
              </a:rPr>
              <a:t> </a:t>
            </a:r>
            <a:r>
              <a:rPr lang="ar-EG" sz="2400" b="1" dirty="0" smtClean="0">
                <a:latin typeface="Times New Roman" pitchFamily="18" charset="0"/>
                <a:cs typeface="Times New Roman" pitchFamily="18" charset="0"/>
              </a:rPr>
              <a:t>في </a:t>
            </a:r>
            <a:r>
              <a:rPr lang="ar-EG" sz="2400" b="1" dirty="0">
                <a:latin typeface="Times New Roman" pitchFamily="18" charset="0"/>
                <a:cs typeface="Times New Roman" pitchFamily="18" charset="0"/>
              </a:rPr>
              <a:t>مناقشة استراتيجيات التسويق، ويمكن تناول هذه العناصر على النحو التالي:</a:t>
            </a: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 name="Picture 2"/>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16038"/>
          <a:stretch/>
        </p:blipFill>
        <p:spPr>
          <a:xfrm>
            <a:off x="5108028" y="3862452"/>
            <a:ext cx="4559710" cy="3168969"/>
          </a:xfrm>
          <a:prstGeom prst="rect">
            <a:avLst/>
          </a:prstGeom>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3359620"/>
      </p:ext>
    </p:extLst>
  </p:cSld>
  <p:clrMapOvr>
    <a:masterClrMapping/>
  </p:clrMapOvr>
  <mc:AlternateContent xmlns:mc="http://schemas.openxmlformats.org/markup-compatibility/2006" xmlns:p14="http://schemas.microsoft.com/office/powerpoint/2010/main">
    <mc:Choice Requires="p14">
      <p:transition spd="slow" p14:dur="2000" advTm="23149"/>
    </mc:Choice>
    <mc:Fallback xmlns="">
      <p:transition spd="slow" advTm="2314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127760" y="1123950"/>
            <a:ext cx="9931780" cy="4610100"/>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950091" y="1273306"/>
            <a:ext cx="790601" cy="461665"/>
          </a:xfrm>
          <a:prstGeom prst="rect">
            <a:avLst/>
          </a:prstGeom>
          <a:noFill/>
        </p:spPr>
        <p:txBody>
          <a:bodyPr wrap="none" rtlCol="0">
            <a:spAutoFit/>
          </a:bodyPr>
          <a:lstStyle/>
          <a:p>
            <a:pPr algn="just"/>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المنتج</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14" name="Rectangle 13">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6" name="Rectangle 15">
            <a:extLst>
              <a:ext uri="{FF2B5EF4-FFF2-40B4-BE49-F238E27FC236}">
                <a16:creationId xmlns="" xmlns:a16="http://schemas.microsoft.com/office/drawing/2014/main" id="{6FE380F3-A68B-26EA-9084-2C15BB9E43F9}"/>
              </a:ext>
            </a:extLst>
          </p:cNvPr>
          <p:cNvSpPr/>
          <p:nvPr/>
        </p:nvSpPr>
        <p:spPr>
          <a:xfrm>
            <a:off x="4879207" y="11041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5015933" y="1139862"/>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5000707" y="1354727"/>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63127911"/>
      </p:ext>
    </p:extLst>
  </p:cSld>
  <p:clrMapOvr>
    <a:masterClrMapping/>
  </p:clrMapOvr>
  <mc:AlternateContent xmlns:mc="http://schemas.openxmlformats.org/markup-compatibility/2006" xmlns:p14="http://schemas.microsoft.com/office/powerpoint/2010/main">
    <mc:Choice Requires="p14">
      <p:transition spd="slow" p14:dur="2000" advTm="14340"/>
    </mc:Choice>
    <mc:Fallback xmlns="">
      <p:transition spd="slow" advTm="14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1902367"/>
          </a:xfrm>
          <a:prstGeom prst="rect">
            <a:avLst/>
          </a:prstGeom>
          <a:solidFill>
            <a:schemeClr val="bg1">
              <a:lumMod val="85000"/>
              <a:alpha val="0"/>
            </a:schemeClr>
          </a:solidFill>
          <a:effectLst>
            <a:softEdge rad="127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08037" y="1428065"/>
            <a:ext cx="4113898" cy="415498"/>
          </a:xfrm>
          <a:prstGeom prst="rect">
            <a:avLst/>
          </a:prstGeom>
          <a:noFill/>
        </p:spPr>
        <p:txBody>
          <a:bodyPr wrap="square" rtlCol="0">
            <a:spAutoFit/>
          </a:bodyPr>
          <a:lstStyle/>
          <a:p>
            <a:pPr algn="ctr"/>
            <a:r>
              <a:rPr lang="ar-EG" sz="2100" b="1" dirty="0" smtClean="0">
                <a:solidFill>
                  <a:srgbClr val="00B0F0"/>
                </a:solidFill>
                <a:effectLst>
                  <a:outerShdw blurRad="38100" dist="38100" dir="2700000" algn="tl">
                    <a:srgbClr val="000000">
                      <a:alpha val="43137"/>
                    </a:srgbClr>
                  </a:outerShdw>
                </a:effectLst>
                <a:cs typeface="+mj-cs"/>
              </a:rPr>
              <a:t>المنتج </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93260"/>
            <a:ext cx="8417320" cy="3808735"/>
          </a:xfrm>
          <a:prstGeom prst="rect">
            <a:avLst/>
          </a:prstGeom>
          <a:noFill/>
        </p:spPr>
        <p:txBody>
          <a:bodyPr wrap="square" rtlCol="0">
            <a:spAutoFit/>
          </a:bodyPr>
          <a:lstStyle/>
          <a:p>
            <a:pPr algn="just" rtl="1">
              <a:lnSpc>
                <a:spcPct val="150000"/>
              </a:lnSpc>
            </a:pPr>
            <a:r>
              <a:rPr lang="ar-EG" sz="2300" b="1" dirty="0">
                <a:latin typeface="Times New Roman" pitchFamily="18" charset="0"/>
                <a:cs typeface="Times New Roman" pitchFamily="18" charset="0"/>
              </a:rPr>
              <a:t>(1) المنتج: </a:t>
            </a:r>
            <a:r>
              <a:rPr lang="en-US" sz="2300" b="1" dirty="0">
                <a:latin typeface="Times New Roman" pitchFamily="18" charset="0"/>
                <a:cs typeface="Times New Roman" pitchFamily="18" charset="0"/>
              </a:rPr>
              <a:t>Product</a:t>
            </a:r>
          </a:p>
          <a:p>
            <a:pPr algn="just" rtl="1">
              <a:lnSpc>
                <a:spcPct val="150000"/>
              </a:lnSpc>
            </a:pPr>
            <a:r>
              <a:rPr lang="ar-EG" sz="2300" dirty="0" smtClean="0">
                <a:latin typeface="Times New Roman" pitchFamily="18" charset="0"/>
                <a:cs typeface="Times New Roman" pitchFamily="18" charset="0"/>
              </a:rPr>
              <a:t>	يعتبر </a:t>
            </a:r>
            <a:r>
              <a:rPr lang="ar-EG" sz="2300" dirty="0">
                <a:latin typeface="Times New Roman" pitchFamily="18" charset="0"/>
                <a:cs typeface="Times New Roman" pitchFamily="18" charset="0"/>
              </a:rPr>
              <a:t>المنتج (سلعة أو خدمة) نقطة البدء في المزيج التسويقي والذي تتوقف عليه أشكال وأساليب العناصر الأخرى المكونة للمزيج التسويقي. ويحتل المنتج أو الخدمة مكانة متميزة في العملية التسويقية، ولهذا السبب نجد المسئولين الرئيسيين يشتركون مع أفراد التسويق في صياغة وتصميم سياسة المنتجات، وهدف الجميع هو تحقيق التوافق بين المنتجات واحتياجات المستهلك، وكما يقول خبراء التسويق "المستهلك الراضي هو خير إعلان لنا".</a:t>
            </a:r>
          </a:p>
        </p:txBody>
      </p:sp>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3131327"/>
      </p:ext>
    </p:extLst>
  </p:cSld>
  <p:clrMapOvr>
    <a:masterClrMapping/>
  </p:clrMapOvr>
  <mc:AlternateContent xmlns:mc="http://schemas.openxmlformats.org/markup-compatibility/2006" xmlns:p14="http://schemas.microsoft.com/office/powerpoint/2010/main">
    <mc:Choice Requires="p14">
      <p:transition spd="slow" p14:dur="2000" advTm="164693"/>
    </mc:Choice>
    <mc:Fallback xmlns="">
      <p:transition spd="slow" advTm="16469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473" cy="181742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23263"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415498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مفهوم المنتج</a:t>
            </a:r>
            <a:r>
              <a:rPr lang="ar-EG" sz="2200" b="1" dirty="0" smtClean="0">
                <a:latin typeface="Times New Roman" pitchFamily="18" charset="0"/>
                <a:cs typeface="Times New Roman" pitchFamily="18" charset="0"/>
              </a:rPr>
              <a:t>:</a:t>
            </a:r>
          </a:p>
          <a:p>
            <a:pPr lvl="1" algn="just" rtl="1">
              <a:lnSpc>
                <a:spcPct val="150000"/>
              </a:lnSpc>
            </a:pPr>
            <a:r>
              <a:rPr lang="ar-EG" sz="2200" dirty="0">
                <a:latin typeface="Times New Roman" pitchFamily="18" charset="0"/>
                <a:cs typeface="Times New Roman" pitchFamily="18" charset="0"/>
              </a:rPr>
              <a:t>من الأسئلة الوجيهة التي تواجه المهتمين بمادة التسويق هو المعنى المقصود بالسلعة فمثلاً بالنسبة لقيام منتج ما ببيع سيارة قام بإنتاجها – ما هو المقصود بالسلعة (أي السيارة) في هذا المفهوم ؟ أهو مجموعة من الأجزاء المكونة للسيارة من صفائح الصلب والزجاج والمحرك والأبواب والمقاعد .. إلخ أم هي شيء آخر غير ذلك؟ وبمعنى أصح لزم علينا فهم مضمون السلعة من وجهة نظر المستهلك، إذ يتوقف على هذا الفهم إدراك تصرفاته إزاءها ودوافع شرائه لها.</a:t>
            </a:r>
          </a:p>
          <a:p>
            <a:pPr lvl="1" algn="just" rtl="1">
              <a:lnSpc>
                <a:spcPct val="150000"/>
              </a:lnSpc>
            </a:pPr>
            <a:endParaRPr lang="ar-EG" sz="2200" b="1" dirty="0">
              <a:latin typeface="Times New Roman" pitchFamily="18" charset="0"/>
              <a:cs typeface="Times New Roman" pitchFamily="18" charset="0"/>
            </a:endParaRPr>
          </a:p>
        </p:txBody>
      </p:sp>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2211938"/>
      </p:ext>
    </p:extLst>
  </p:cSld>
  <p:clrMapOvr>
    <a:masterClrMapping/>
  </p:clrMapOvr>
  <mc:AlternateContent xmlns:mc="http://schemas.openxmlformats.org/markup-compatibility/2006" xmlns:p14="http://schemas.microsoft.com/office/powerpoint/2010/main">
    <mc:Choice Requires="p14">
      <p:transition spd="slow" p14:dur="2000" advTm="74475"/>
    </mc:Choice>
    <mc:Fallback xmlns="">
      <p:transition spd="slow" advTm="7447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81092"/>
          </a:xfrm>
          <a:prstGeom prst="rect">
            <a:avLst/>
          </a:prstGeom>
          <a:solidFill>
            <a:schemeClr val="bg1">
              <a:lumMod val="85000"/>
              <a:alpha val="0"/>
            </a:schemeClr>
          </a:solidFill>
          <a:ln>
            <a:noFill/>
          </a:ln>
          <a:effectLst>
            <a:softEdge rad="381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257070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dirty="0">
                <a:latin typeface="Times New Roman" pitchFamily="18" charset="0"/>
                <a:cs typeface="Times New Roman" pitchFamily="18" charset="0"/>
              </a:rPr>
              <a:t>وفي الحقيقة نرى أن السلعة من وجهة نظر المستهلك ماهي إلا مجموعة الخدمات أو "حزمة المنافع" التي يحصل عليه المستهلك من شراء السلعة واستعمالها، والتي تشمل منافعها الاستعمالية والاجتماعية والمعنوية، والسلعة في هذا المفهوم لا تقتصر على مجموعة الصفات المادية التي تكونها فحسب بل تشمل بصفة خاصة الفوائد والمنافع التي تعود على مستهلكيها نتيجة لاستعمالها.</a:t>
            </a: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3417443" y="1370818"/>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055014"/>
      </p:ext>
    </p:extLst>
  </p:cSld>
  <p:clrMapOvr>
    <a:masterClrMapping/>
  </p:clrMapOvr>
  <mc:AlternateContent xmlns:mc="http://schemas.openxmlformats.org/markup-compatibility/2006" xmlns:p14="http://schemas.microsoft.com/office/powerpoint/2010/main">
    <mc:Choice Requires="p14">
      <p:transition spd="slow" p14:dur="2000" advTm="109166"/>
    </mc:Choice>
    <mc:Fallback xmlns="">
      <p:transition spd="slow" advTm="10916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29617"/>
            <a:ext cx="3385474" cy="1918079"/>
          </a:xfrm>
          <a:prstGeom prst="rect">
            <a:avLst/>
          </a:prstGeom>
          <a:solidFill>
            <a:schemeClr val="bg1">
              <a:lumMod val="85000"/>
              <a:alpha val="0"/>
            </a:schemeClr>
          </a:solidFill>
          <a:ln>
            <a:noFill/>
          </a:ln>
          <a:effectLst>
            <a:softEdge rad="254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dirty="0">
                <a:latin typeface="Simplified Arabic" pitchFamily="18" charset="-78"/>
                <a:cs typeface="+mj-cs"/>
              </a:rPr>
              <a:t>ونتيجة لذلك يمكن تعريف المنتج بأنه: </a:t>
            </a:r>
            <a:r>
              <a:rPr lang="ar-EG" sz="2200" b="1" dirty="0">
                <a:latin typeface="Simplified Arabic" pitchFamily="18" charset="-78"/>
                <a:cs typeface="+mj-cs"/>
              </a:rPr>
              <a:t>" مجموعة من الصفات الملموسة وغير الملموسة بما في ذلك العبوة واللون والسعر وسمعة ومكانة وخدمات المنتج التي يقبلها المشتري كعرض مشبع للحاجة"، والفكرة الجوهرية في هذا التعريف أن المستهلكين يشترون ما هو أكثر من مجموعة الصفات المادية، إنهم يشترون أساساً إشباعاً للحاجة، ولهذا فإن المشروع يبيع منافع المنتج وليس المنتج في حد ذاته، فعلى سبيل المثال الشركات السياحية لا تبيع رحلة مدتها أسبوعين إلى مكان ما ولكن تبيع الراحة والمتعة وفرص مقابلة الآخرين وتحصيل المعرفة والتعلم.</a:t>
            </a: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3981837" y="138380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8964564"/>
      </p:ext>
    </p:extLst>
  </p:cSld>
  <p:clrMapOvr>
    <a:masterClrMapping/>
  </p:clrMapOvr>
  <mc:AlternateContent xmlns:mc="http://schemas.openxmlformats.org/markup-compatibility/2006" xmlns:p14="http://schemas.microsoft.com/office/powerpoint/2010/main">
    <mc:Choice Requires="p14">
      <p:transition spd="slow" p14:dur="2000" advTm="102201"/>
    </mc:Choice>
    <mc:Fallback xmlns="">
      <p:transition spd="slow" advTm="10220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473" cy="190236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51202" y="2532006"/>
            <a:ext cx="8417320" cy="3647152"/>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ولذلك فالفهم الصحيح لمعنى السلعة من وجهة نظر المستهلك يتطلب التعرف على حاجاته ورغباته الظاهرة والكامنة التي تقوم هذه السلعة </a:t>
            </a:r>
            <a:r>
              <a:rPr lang="ar-EG" sz="2200" b="1" dirty="0" smtClean="0">
                <a:latin typeface="Simplified Arabic" pitchFamily="18" charset="-78"/>
                <a:cs typeface="+mj-cs"/>
              </a:rPr>
              <a:t>باشباعها</a:t>
            </a:r>
            <a:r>
              <a:rPr lang="ar-EG" sz="2200" b="1" dirty="0">
                <a:latin typeface="Simplified Arabic" pitchFamily="18" charset="-78"/>
                <a:cs typeface="+mj-cs"/>
              </a:rPr>
              <a:t>.</a:t>
            </a:r>
          </a:p>
          <a:p>
            <a:pPr algn="just" rtl="1">
              <a:lnSpc>
                <a:spcPct val="150000"/>
              </a:lnSpc>
            </a:pPr>
            <a:r>
              <a:rPr lang="ar-EG" sz="2200" b="1" dirty="0">
                <a:latin typeface="Simplified Arabic" pitchFamily="18" charset="-78"/>
                <a:cs typeface="+mj-cs"/>
              </a:rPr>
              <a:t>وفي هذا الصدد نجد أن المنتج الذي يقدمه المشروع يتكون من ثلاثة مستويات وهي:</a:t>
            </a:r>
          </a:p>
          <a:p>
            <a:pPr marL="457200" indent="-457200" algn="just" rtl="1">
              <a:lnSpc>
                <a:spcPct val="150000"/>
              </a:lnSpc>
              <a:buFont typeface="+mj-lt"/>
              <a:buAutoNum type="arabicPeriod"/>
            </a:pPr>
            <a:r>
              <a:rPr lang="ar-EG" sz="2200" b="1" dirty="0">
                <a:latin typeface="Simplified Arabic" pitchFamily="18" charset="-78"/>
                <a:cs typeface="+mj-cs"/>
              </a:rPr>
              <a:t>المنتج نفسه: وهو عبارة عن المواصفات المادية التي تكون جوهر السلعة أو الخدمة.</a:t>
            </a:r>
          </a:p>
          <a:p>
            <a:pPr marL="457200" indent="-457200" algn="just" rtl="1">
              <a:lnSpc>
                <a:spcPct val="150000"/>
              </a:lnSpc>
              <a:buFont typeface="+mj-lt"/>
              <a:buAutoNum type="arabicPeriod"/>
            </a:pPr>
            <a:r>
              <a:rPr lang="ar-EG" sz="2200" b="1" dirty="0">
                <a:latin typeface="Simplified Arabic" pitchFamily="18" charset="-78"/>
                <a:cs typeface="+mj-cs"/>
              </a:rPr>
              <a:t>الملامح المكملة للمنتج: وتشمل العبوة، والعلامة التجارية، والاسم التجاري.</a:t>
            </a:r>
          </a:p>
          <a:p>
            <a:pPr marL="457200" indent="-457200" algn="just" rtl="1">
              <a:lnSpc>
                <a:spcPct val="150000"/>
              </a:lnSpc>
              <a:buFont typeface="+mj-lt"/>
              <a:buAutoNum type="arabicPeriod"/>
            </a:pPr>
            <a:r>
              <a:rPr lang="ar-EG" sz="2200" b="1" dirty="0">
                <a:latin typeface="Simplified Arabic" pitchFamily="18" charset="-78"/>
                <a:cs typeface="+mj-cs"/>
              </a:rPr>
              <a:t>الخدمات المتعلقة بالمنتج: وتشمل الضمان، وخدمة الصيانة والإصلاح وتوفير قطع الغيار، وتعليمات التشغيل أو الاستعمال، ومعالجة الشكاوى.</a:t>
            </a:r>
          </a:p>
        </p:txBody>
      </p:sp>
      <p:sp>
        <p:nvSpPr>
          <p:cNvPr id="17" name="TextBox 16">
            <a:extLst>
              <a:ext uri="{FF2B5EF4-FFF2-40B4-BE49-F238E27FC236}">
                <a16:creationId xmlns="" xmlns:a16="http://schemas.microsoft.com/office/drawing/2014/main" id="{904B7CA6-23A4-2E24-5FFC-ECEA38831F6A}"/>
              </a:ext>
            </a:extLst>
          </p:cNvPr>
          <p:cNvSpPr txBox="1"/>
          <p:nvPr/>
        </p:nvSpPr>
        <p:spPr>
          <a:xfrm>
            <a:off x="4267199" y="1335074"/>
            <a:ext cx="2876551" cy="427425"/>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a:t>
            </a:r>
          </a:p>
        </p:txBody>
      </p:sp>
      <p:sp>
        <p:nvSpPr>
          <p:cNvPr id="18" name="Rectangle 1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10375415"/>
      </p:ext>
    </p:extLst>
  </p:cSld>
  <p:clrMapOvr>
    <a:masterClrMapping/>
  </p:clrMapOvr>
  <mc:AlternateContent xmlns:mc="http://schemas.openxmlformats.org/markup-compatibility/2006" xmlns:p14="http://schemas.microsoft.com/office/powerpoint/2010/main">
    <mc:Choice Requires="p14">
      <p:transition spd="slow" p14:dur="2000" advTm="121519"/>
    </mc:Choice>
    <mc:Fallback xmlns="">
      <p:transition spd="slow" advTm="12151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465491" y="1273306"/>
            <a:ext cx="1473480" cy="461665"/>
          </a:xfrm>
          <a:prstGeom prst="rect">
            <a:avLst/>
          </a:prstGeom>
          <a:noFill/>
        </p:spPr>
        <p:txBody>
          <a:bodyPr wrap="none" rtlCol="0">
            <a:spAutoFit/>
          </a:bodyPr>
          <a:lstStyle/>
          <a:p>
            <a:pPr algn="just"/>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المنتج الجديد</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14" name="Rectangle 13">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6" name="Rectangle 15">
            <a:extLst>
              <a:ext uri="{FF2B5EF4-FFF2-40B4-BE49-F238E27FC236}">
                <a16:creationId xmlns="" xmlns:a16="http://schemas.microsoft.com/office/drawing/2014/main" id="{6FE380F3-A68B-26EA-9084-2C15BB9E43F9}"/>
              </a:ext>
            </a:extLst>
          </p:cNvPr>
          <p:cNvSpPr/>
          <p:nvPr/>
        </p:nvSpPr>
        <p:spPr>
          <a:xfrm>
            <a:off x="4879207" y="11231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5015933" y="1158912"/>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5000707" y="1373777"/>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0232988"/>
      </p:ext>
    </p:extLst>
  </p:cSld>
  <p:clrMapOvr>
    <a:masterClrMapping/>
  </p:clrMapOvr>
  <mc:AlternateContent xmlns:mc="http://schemas.openxmlformats.org/markup-compatibility/2006" xmlns:p14="http://schemas.microsoft.com/office/powerpoint/2010/main">
    <mc:Choice Requires="p14">
      <p:transition spd="slow" p14:dur="2000" advTm="33536"/>
    </mc:Choice>
    <mc:Fallback xmlns="">
      <p:transition spd="slow" advTm="335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728561"/>
            <a:ext cx="8417320" cy="1641796"/>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ما هو المنتج الجديد ؟</a:t>
            </a:r>
          </a:p>
          <a:p>
            <a:pPr marL="342900" indent="-342900" algn="just" rtl="1">
              <a:lnSpc>
                <a:spcPct val="150000"/>
              </a:lnSpc>
              <a:buFont typeface="Arial" pitchFamily="34" charset="0"/>
              <a:buChar char="•"/>
            </a:pPr>
            <a:r>
              <a:rPr lang="ar-EG" sz="2400" dirty="0">
                <a:latin typeface="Simplified Arabic" pitchFamily="18" charset="-78"/>
                <a:cs typeface="+mj-cs"/>
              </a:rPr>
              <a:t>وفي هذا الصدد لا نحتاج إلى البحث عن تعريف محدد بل نستطيع أن نميز بين أكثر من مستوى محتمل من المنتجات الجديدة</a:t>
            </a:r>
            <a:r>
              <a:rPr lang="ar-EG" sz="2400" dirty="0" smtClean="0">
                <a:latin typeface="Simplified Arabic" pitchFamily="18" charset="-78"/>
                <a:cs typeface="+mj-cs"/>
              </a:rPr>
              <a:t>.</a:t>
            </a:r>
            <a:endParaRPr lang="ar-EG" sz="2400" dirty="0">
              <a:latin typeface="Simplified Arabic" pitchFamily="18" charset="-78"/>
              <a:cs typeface="+mj-cs"/>
            </a:endParaRP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23570"/>
      </p:ext>
    </p:extLst>
  </p:cSld>
  <p:clrMapOvr>
    <a:masterClrMapping/>
  </p:clrMapOvr>
  <mc:AlternateContent xmlns:mc="http://schemas.openxmlformats.org/markup-compatibility/2006" xmlns:p14="http://schemas.microsoft.com/office/powerpoint/2010/main">
    <mc:Choice Requires="p14">
      <p:transition spd="slow" p14:dur="2000" advTm="24087"/>
    </mc:Choice>
    <mc:Fallback xmlns="">
      <p:transition spd="slow" advTm="2408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3993401"/>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ومن مستويات المنتجات الجديدة ما يلي:</a:t>
            </a:r>
          </a:p>
          <a:p>
            <a:pPr marL="457200" indent="-457200" algn="just" rtl="1">
              <a:lnSpc>
                <a:spcPct val="150000"/>
              </a:lnSpc>
              <a:buFont typeface="+mj-lt"/>
              <a:buAutoNum type="arabicPeriod"/>
            </a:pPr>
            <a:r>
              <a:rPr lang="ar-EG" sz="2100" dirty="0">
                <a:latin typeface="Simplified Arabic" pitchFamily="18" charset="-78"/>
                <a:cs typeface="+mj-cs"/>
              </a:rPr>
              <a:t>المنتجات التي تعبر عن ابتكار أو اختراع حقيقي، ومن الأمثلة على ذلك الوصول إلى دواء جديد.</a:t>
            </a:r>
          </a:p>
          <a:p>
            <a:pPr marL="457200" indent="-457200" algn="just" rtl="1">
              <a:lnSpc>
                <a:spcPct val="150000"/>
              </a:lnSpc>
              <a:buFont typeface="+mj-lt"/>
              <a:buAutoNum type="arabicPeriod"/>
            </a:pPr>
            <a:r>
              <a:rPr lang="ar-EG" sz="2100" dirty="0">
                <a:latin typeface="Simplified Arabic" pitchFamily="18" charset="-78"/>
                <a:cs typeface="+mj-cs"/>
              </a:rPr>
              <a:t>البدائل للمنتجات الحالية والتي تختلف عنها بشكل ظاهر وينتمي إلى هذه الفئة الموديلات الجديدة من السيارات وكذلك موضات الملابس الجاهزة.</a:t>
            </a:r>
          </a:p>
          <a:p>
            <a:pPr algn="just" rtl="1">
              <a:lnSpc>
                <a:spcPct val="150000"/>
              </a:lnSpc>
            </a:pPr>
            <a:r>
              <a:rPr lang="ar-EG" sz="2100" dirty="0">
                <a:latin typeface="Simplified Arabic" pitchFamily="18" charset="-78"/>
                <a:cs typeface="+mj-cs"/>
              </a:rPr>
              <a:t>قد يكون المعيار الأساسي في اعتبار منتج معين جديداً هو نظرة السوق إليه. فإذا اعتبر المشترون أن منتجاً معيناً يختلف جوهرياً عن السلع المنافسة في بعض خصائصه كالمظهر أو الأداء فهو منتج جديد.</a:t>
            </a: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90368923"/>
      </p:ext>
    </p:extLst>
  </p:cSld>
  <p:clrMapOvr>
    <a:masterClrMapping/>
  </p:clrMapOvr>
  <mc:AlternateContent xmlns:mc="http://schemas.openxmlformats.org/markup-compatibility/2006" xmlns:p14="http://schemas.microsoft.com/office/powerpoint/2010/main">
    <mc:Choice Requires="p14">
      <p:transition spd="slow" p14:dur="2000" advTm="158351"/>
    </mc:Choice>
    <mc:Fallback xmlns="">
      <p:transition spd="slow" advTm="158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2123658"/>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تقديم المنتجات الجديدة:</a:t>
            </a:r>
          </a:p>
          <a:p>
            <a:pPr algn="just" rtl="1">
              <a:lnSpc>
                <a:spcPct val="150000"/>
              </a:lnSpc>
            </a:pPr>
            <a:r>
              <a:rPr lang="en-US" sz="2200" dirty="0" smtClean="0">
                <a:latin typeface="Simplified Arabic" pitchFamily="18" charset="-78"/>
                <a:cs typeface="+mj-cs"/>
              </a:rPr>
              <a:t>	</a:t>
            </a:r>
            <a:r>
              <a:rPr lang="ar-EG" sz="2200" dirty="0" smtClean="0">
                <a:latin typeface="Simplified Arabic" pitchFamily="18" charset="-78"/>
                <a:cs typeface="+mj-cs"/>
              </a:rPr>
              <a:t>على </a:t>
            </a:r>
            <a:r>
              <a:rPr lang="ar-EG" sz="2200" dirty="0">
                <a:latin typeface="Simplified Arabic" pitchFamily="18" charset="-78"/>
                <a:cs typeface="+mj-cs"/>
              </a:rPr>
              <a:t>الرغم من أن تخطيط المنتجات الجديدة يعتبر حاسماً في استمرار المشروع في المدى الطويل، فإن تقديم منتجات جديدة ينطوي على درجة عالية من المخاطرة ليس في احتمال فشل المنتج نفسه فقط، ولكن في تأثير هذا الفشل على المشروع ككل.</a:t>
            </a:r>
          </a:p>
        </p:txBody>
      </p:sp>
      <p:pic>
        <p:nvPicPr>
          <p:cNvPr id="20"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5" name="TextBox 14">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5655215"/>
      </p:ext>
    </p:extLst>
  </p:cSld>
  <p:clrMapOvr>
    <a:masterClrMapping/>
  </p:clrMapOvr>
  <mc:AlternateContent xmlns:mc="http://schemas.openxmlformats.org/markup-compatibility/2006" xmlns:p14="http://schemas.microsoft.com/office/powerpoint/2010/main">
    <mc:Choice Requires="p14">
      <p:transition spd="slow" p14:dur="2000" advTm="98963"/>
    </mc:Choice>
    <mc:Fallback xmlns="">
      <p:transition spd="slow" advTm="9896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1920598"/>
            <a:ext cx="8417320" cy="493981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dirty="0" smtClean="0">
                <a:effectLst>
                  <a:outerShdw blurRad="38100" dist="38100" dir="2700000" algn="tl">
                    <a:srgbClr val="000000">
                      <a:alpha val="43137"/>
                    </a:srgbClr>
                  </a:outerShdw>
                </a:effectLst>
                <a:latin typeface="Simplified Arabic" pitchFamily="18" charset="-78"/>
                <a:cs typeface="+mj-cs"/>
              </a:rPr>
              <a:t>دوافع تقديم منتجات جديدة :</a:t>
            </a:r>
          </a:p>
          <a:p>
            <a:pPr marL="693738" indent="-457200" algn="just" rtl="1">
              <a:lnSpc>
                <a:spcPct val="150000"/>
              </a:lnSpc>
              <a:buFont typeface="+mj-lt"/>
              <a:buAutoNum type="arabicPeriod"/>
            </a:pPr>
            <a:r>
              <a:rPr lang="ar-EG" sz="2100" b="1" dirty="0" smtClean="0">
                <a:effectLst>
                  <a:outerShdw blurRad="38100" dist="38100" dir="2700000" algn="tl">
                    <a:srgbClr val="000000">
                      <a:alpha val="43137"/>
                    </a:srgbClr>
                  </a:outerShdw>
                </a:effectLst>
                <a:latin typeface="Simplified Arabic" pitchFamily="18" charset="-78"/>
                <a:cs typeface="+mj-cs"/>
              </a:rPr>
              <a:t>المنتجات </a:t>
            </a:r>
            <a:r>
              <a:rPr lang="ar-EG" sz="2100" b="1" dirty="0">
                <a:effectLst>
                  <a:outerShdw blurRad="38100" dist="38100" dir="2700000" algn="tl">
                    <a:srgbClr val="000000">
                      <a:alpha val="43137"/>
                    </a:srgbClr>
                  </a:outerShdw>
                </a:effectLst>
                <a:latin typeface="Simplified Arabic" pitchFamily="18" charset="-78"/>
                <a:cs typeface="+mj-cs"/>
              </a:rPr>
              <a:t>لها دورة حياة:</a:t>
            </a:r>
            <a:r>
              <a:rPr lang="ar-EG" sz="2100" b="1" dirty="0">
                <a:latin typeface="Simplified Arabic" pitchFamily="18" charset="-78"/>
                <a:cs typeface="+mj-cs"/>
              </a:rPr>
              <a:t> فكما رأينا أن المنتجات تمر بدورة حياة تشبه حياة الإنسان، فهي تنمو وتتدهور وأخيراً يحل محلها منتج جديد.</a:t>
            </a:r>
          </a:p>
          <a:p>
            <a:pPr marL="693738" indent="-457200" algn="just" rtl="1">
              <a:lnSpc>
                <a:spcPct val="150000"/>
              </a:lnSpc>
              <a:buFont typeface="+mj-lt"/>
              <a:buAutoNum type="arabicPeriod"/>
            </a:pPr>
            <a:r>
              <a:rPr lang="ar-EG" sz="2100" b="1" dirty="0">
                <a:effectLst>
                  <a:outerShdw blurRad="38100" dist="38100" dir="2700000" algn="tl">
                    <a:srgbClr val="000000">
                      <a:alpha val="43137"/>
                    </a:srgbClr>
                  </a:outerShdw>
                </a:effectLst>
                <a:latin typeface="Simplified Arabic" pitchFamily="18" charset="-78"/>
                <a:cs typeface="+mj-cs"/>
              </a:rPr>
              <a:t>المنتجات محدد أساسي للربح: </a:t>
            </a:r>
            <a:r>
              <a:rPr lang="ar-EG" sz="2100" b="1" dirty="0">
                <a:latin typeface="Simplified Arabic" pitchFamily="18" charset="-78"/>
                <a:cs typeface="+mj-cs"/>
              </a:rPr>
              <a:t>فالمنتجات الجديدة ضرورية للمحافظة على معدل الربح المتوقع.</a:t>
            </a:r>
          </a:p>
          <a:p>
            <a:pPr marL="693738" indent="-457200" algn="just" rtl="1">
              <a:lnSpc>
                <a:spcPct val="150000"/>
              </a:lnSpc>
              <a:buFont typeface="+mj-lt"/>
              <a:buAutoNum type="arabicPeriod"/>
            </a:pPr>
            <a:r>
              <a:rPr lang="ar-EG" sz="2100" b="1" dirty="0">
                <a:effectLst>
                  <a:outerShdw blurRad="38100" dist="38100" dir="2700000" algn="tl">
                    <a:srgbClr val="000000">
                      <a:alpha val="43137"/>
                    </a:srgbClr>
                  </a:outerShdw>
                </a:effectLst>
                <a:latin typeface="Simplified Arabic" pitchFamily="18" charset="-78"/>
                <a:cs typeface="+mj-cs"/>
              </a:rPr>
              <a:t>المنتجات الجديدة ضرورية للنمو: </a:t>
            </a:r>
            <a:r>
              <a:rPr lang="ar-EG" sz="2100" b="1" dirty="0">
                <a:latin typeface="Simplified Arabic" pitchFamily="18" charset="-78"/>
                <a:cs typeface="+mj-cs"/>
              </a:rPr>
              <a:t>فالشعار الذي يجب أن تضعه الإدارة دائماً نصب عينيها هو "ابتكر أو مت".</a:t>
            </a:r>
          </a:p>
          <a:p>
            <a:pPr marL="693738" indent="-457200" algn="just" rtl="1">
              <a:lnSpc>
                <a:spcPct val="150000"/>
              </a:lnSpc>
              <a:buFont typeface="+mj-lt"/>
              <a:buAutoNum type="arabicPeriod"/>
            </a:pPr>
            <a:r>
              <a:rPr lang="ar-EG" sz="2100" b="1" dirty="0">
                <a:effectLst>
                  <a:outerShdw blurRad="38100" dist="38100" dir="2700000" algn="tl">
                    <a:srgbClr val="000000">
                      <a:alpha val="43137"/>
                    </a:srgbClr>
                  </a:outerShdw>
                </a:effectLst>
                <a:latin typeface="Simplified Arabic" pitchFamily="18" charset="-78"/>
                <a:cs typeface="+mj-cs"/>
              </a:rPr>
              <a:t>الاعتبارات المتعلقة بالموارد والبيئة:</a:t>
            </a:r>
            <a:r>
              <a:rPr lang="ar-EG" sz="2100" b="1" dirty="0">
                <a:latin typeface="Simplified Arabic" pitchFamily="18" charset="-78"/>
                <a:cs typeface="+mj-cs"/>
              </a:rPr>
              <a:t> وتؤثر بشكل متزايد على القرارات المتعلقة بالمنتج، حيث لا ينبغي إهدار موارد المجتمع أو الإسراف فيها.</a:t>
            </a:r>
          </a:p>
          <a:p>
            <a:pPr algn="just" rtl="1">
              <a:lnSpc>
                <a:spcPct val="150000"/>
              </a:lnSpc>
            </a:pPr>
            <a:endParaRPr lang="ar-EG" sz="2100" b="1" dirty="0">
              <a:latin typeface="Simplified Arabic" pitchFamily="18" charset="-78"/>
              <a:cs typeface="+mj-cs"/>
            </a:endParaRP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6012288"/>
      </p:ext>
    </p:extLst>
  </p:cSld>
  <p:clrMapOvr>
    <a:masterClrMapping/>
  </p:clrMapOvr>
  <mc:AlternateContent xmlns:mc="http://schemas.openxmlformats.org/markup-compatibility/2006" xmlns:p14="http://schemas.microsoft.com/office/powerpoint/2010/main">
    <mc:Choice Requires="p14">
      <p:transition spd="slow" p14:dur="2000" advTm="239013"/>
    </mc:Choice>
    <mc:Fallback xmlns="">
      <p:transition spd="slow" advTm="23901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45564"/>
            <a:ext cx="8417320" cy="450123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Simplified Arabic" pitchFamily="18" charset="-78"/>
                <a:cs typeface="+mj-cs"/>
              </a:rPr>
              <a:t>ويتطلب تقديم المنتجات الجديدة التعامل مع مجموعة من الظروف والصعوبات ومن بينها ما يلي:</a:t>
            </a:r>
          </a:p>
          <a:p>
            <a:pPr marL="457200" indent="-457200" algn="just" rtl="1">
              <a:lnSpc>
                <a:spcPct val="150000"/>
              </a:lnSpc>
              <a:buFont typeface="+mj-lt"/>
              <a:buAutoNum type="arabicPeriod"/>
            </a:pPr>
            <a:r>
              <a:rPr lang="ar-EG" sz="2100" b="1" dirty="0">
                <a:latin typeface="Simplified Arabic" pitchFamily="18" charset="-78"/>
                <a:cs typeface="+mj-cs"/>
              </a:rPr>
              <a:t>قصر الوقت المتاح لتخطيط المنتجات.    </a:t>
            </a:r>
          </a:p>
          <a:p>
            <a:pPr marL="457200" indent="-457200" algn="just" rtl="1">
              <a:lnSpc>
                <a:spcPct val="150000"/>
              </a:lnSpc>
              <a:buFont typeface="+mj-lt"/>
              <a:buAutoNum type="arabicPeriod"/>
            </a:pPr>
            <a:r>
              <a:rPr lang="ar-EG" sz="2100" b="1" dirty="0">
                <a:latin typeface="Simplified Arabic" pitchFamily="18" charset="-78"/>
                <a:cs typeface="+mj-cs"/>
              </a:rPr>
              <a:t>ضخامة رأس المال المطلوب.</a:t>
            </a:r>
          </a:p>
          <a:p>
            <a:pPr marL="457200" indent="-457200" algn="just" rtl="1">
              <a:lnSpc>
                <a:spcPct val="150000"/>
              </a:lnSpc>
              <a:buFont typeface="+mj-lt"/>
              <a:buAutoNum type="arabicPeriod"/>
            </a:pPr>
            <a:r>
              <a:rPr lang="ar-EG" sz="2100" b="1" dirty="0">
                <a:latin typeface="Simplified Arabic" pitchFamily="18" charset="-78"/>
                <a:cs typeface="+mj-cs"/>
              </a:rPr>
              <a:t>ارتفاع معدل فشل المنتجات.       </a:t>
            </a:r>
          </a:p>
          <a:p>
            <a:pPr marL="457200" indent="-457200" algn="just" rtl="1">
              <a:lnSpc>
                <a:spcPct val="150000"/>
              </a:lnSpc>
              <a:buFont typeface="+mj-lt"/>
              <a:buAutoNum type="arabicPeriod"/>
            </a:pPr>
            <a:r>
              <a:rPr lang="ar-EG" sz="2100" b="1" dirty="0">
                <a:latin typeface="Simplified Arabic" pitchFamily="18" charset="-78"/>
                <a:cs typeface="+mj-cs"/>
              </a:rPr>
              <a:t>قصر دورة حياة المنتج.</a:t>
            </a:r>
          </a:p>
          <a:p>
            <a:pPr marL="457200" indent="-457200" algn="just" rtl="1">
              <a:lnSpc>
                <a:spcPct val="150000"/>
              </a:lnSpc>
              <a:buFont typeface="+mj-lt"/>
              <a:buAutoNum type="arabicPeriod"/>
            </a:pPr>
            <a:r>
              <a:rPr lang="ar-EG" sz="2100" b="1" dirty="0">
                <a:latin typeface="Simplified Arabic" pitchFamily="18" charset="-78"/>
                <a:cs typeface="+mj-cs"/>
              </a:rPr>
              <a:t>تناقص حجم السوق المستهدف.         </a:t>
            </a:r>
          </a:p>
          <a:p>
            <a:pPr marL="457200" indent="-457200" algn="just" rtl="1">
              <a:lnSpc>
                <a:spcPct val="150000"/>
              </a:lnSpc>
              <a:buFont typeface="+mj-lt"/>
              <a:buAutoNum type="arabicPeriod"/>
            </a:pPr>
            <a:r>
              <a:rPr lang="ar-EG" sz="2100" b="1" dirty="0">
                <a:latin typeface="Simplified Arabic" pitchFamily="18" charset="-78"/>
                <a:cs typeface="+mj-cs"/>
              </a:rPr>
              <a:t>مقاومة المستهلك.</a:t>
            </a:r>
          </a:p>
          <a:p>
            <a:pPr marL="342900" indent="-342900" algn="just" rtl="1">
              <a:lnSpc>
                <a:spcPct val="150000"/>
              </a:lnSpc>
              <a:buFont typeface="Arial" pitchFamily="34" charset="0"/>
              <a:buChar char="•"/>
            </a:pPr>
            <a:endParaRPr lang="ar-EG" sz="2100" b="1" dirty="0">
              <a:latin typeface="Simplified Arabic" pitchFamily="18" charset="-78"/>
              <a:cs typeface="+mj-cs"/>
            </a:endParaRP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65038502"/>
      </p:ext>
    </p:extLst>
  </p:cSld>
  <p:clrMapOvr>
    <a:masterClrMapping/>
  </p:clrMapOvr>
  <mc:AlternateContent xmlns:mc="http://schemas.openxmlformats.org/markup-compatibility/2006" xmlns:p14="http://schemas.microsoft.com/office/powerpoint/2010/main">
    <mc:Choice Requires="p14">
      <p:transition spd="slow" p14:dur="2000" advTm="125573"/>
    </mc:Choice>
    <mc:Fallback xmlns="">
      <p:transition spd="slow" advTm="12557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4085734"/>
          </a:xfrm>
          <a:prstGeom prst="rect">
            <a:avLst/>
          </a:prstGeom>
          <a:noFill/>
        </p:spPr>
        <p:txBody>
          <a:bodyPr wrap="square" rtlCol="0">
            <a:spAutoFit/>
          </a:bodyPr>
          <a:lstStyle/>
          <a:p>
            <a:pPr marL="342900" indent="-342900" algn="r" rtl="1">
              <a:lnSpc>
                <a:spcPct val="150000"/>
              </a:lnSpc>
              <a:buFont typeface="Arial" pitchFamily="34" charset="0"/>
              <a:buChar char="•"/>
            </a:pPr>
            <a:r>
              <a:rPr lang="ar-EG" sz="2200" b="1" dirty="0">
                <a:latin typeface="Simplified Arabic" pitchFamily="18" charset="-78"/>
                <a:cs typeface="+mj-cs"/>
              </a:rPr>
              <a:t>عملية تخطيط المنتجات الجديدة:</a:t>
            </a:r>
            <a:br>
              <a:rPr lang="ar-EG" sz="2200" b="1" dirty="0">
                <a:latin typeface="Simplified Arabic" pitchFamily="18" charset="-78"/>
                <a:cs typeface="+mj-cs"/>
              </a:rPr>
            </a:br>
            <a:r>
              <a:rPr lang="ar-EG" sz="2200" b="1" dirty="0" smtClean="0">
                <a:latin typeface="Simplified Arabic" pitchFamily="18" charset="-78"/>
                <a:cs typeface="+mj-cs"/>
              </a:rPr>
              <a:t>	يمكن </a:t>
            </a:r>
            <a:r>
              <a:rPr lang="ar-EG" sz="2200" b="1" dirty="0">
                <a:latin typeface="Simplified Arabic" pitchFamily="18" charset="-78"/>
                <a:cs typeface="+mj-cs"/>
              </a:rPr>
              <a:t>تقسيم دور التسويق في عملية تخطيط المنتجات إلى ست مراحل </a:t>
            </a:r>
            <a:r>
              <a:rPr lang="ar-EG" sz="2200" b="1" dirty="0" smtClean="0">
                <a:latin typeface="Simplified Arabic" pitchFamily="18" charset="-78"/>
                <a:cs typeface="+mj-cs"/>
              </a:rPr>
              <a:t>هي:</a:t>
            </a:r>
          </a:p>
          <a:p>
            <a:pPr marL="457200" indent="-457200" algn="r" rtl="1">
              <a:lnSpc>
                <a:spcPct val="150000"/>
              </a:lnSpc>
              <a:buFont typeface="+mj-lt"/>
              <a:buAutoNum type="arabicPeriod"/>
            </a:pPr>
            <a:r>
              <a:rPr lang="ar-EG" sz="2400" b="1" dirty="0" smtClean="0">
                <a:latin typeface="Simplified Arabic" pitchFamily="18" charset="-78"/>
                <a:cs typeface="+mj-cs"/>
              </a:rPr>
              <a:t>البحث </a:t>
            </a:r>
            <a:r>
              <a:rPr lang="ar-EG" sz="2400" b="1" dirty="0">
                <a:latin typeface="Simplified Arabic" pitchFamily="18" charset="-78"/>
                <a:cs typeface="+mj-cs"/>
              </a:rPr>
              <a:t>عن أفكار </a:t>
            </a:r>
            <a:r>
              <a:rPr lang="en-US" sz="2400" b="1" dirty="0">
                <a:latin typeface="Simplified Arabic" pitchFamily="18" charset="-78"/>
                <a:cs typeface="+mj-cs"/>
              </a:rPr>
              <a:t>Idea Search :</a:t>
            </a:r>
          </a:p>
          <a:p>
            <a:pPr marL="457200" indent="-457200" algn="just" rtl="1">
              <a:lnSpc>
                <a:spcPct val="150000"/>
              </a:lnSpc>
              <a:buFont typeface="Arial" pitchFamily="34" charset="0"/>
              <a:buChar char="•"/>
            </a:pPr>
            <a:r>
              <a:rPr lang="ar-EG" sz="2100" b="1" dirty="0">
                <a:latin typeface="Simplified Arabic" pitchFamily="18" charset="-78"/>
                <a:cs typeface="+mj-cs"/>
              </a:rPr>
              <a:t>تنبع المنتجات الجديدة من الأفكار. ومعنى ذلك أنه كلما زاد عدد الأفكار التي يجمعها المشروع كلما زادت فرصته في تقديم منتجات جديدة ناجحة.</a:t>
            </a:r>
          </a:p>
          <a:p>
            <a:pPr marL="457200" indent="-457200" algn="just" rtl="1">
              <a:lnSpc>
                <a:spcPct val="150000"/>
              </a:lnSpc>
              <a:buFont typeface="Arial" pitchFamily="34" charset="0"/>
              <a:buChar char="•"/>
            </a:pPr>
            <a:r>
              <a:rPr lang="ar-EG" sz="2100" b="1" dirty="0">
                <a:latin typeface="Simplified Arabic" pitchFamily="18" charset="-78"/>
                <a:cs typeface="+mj-cs"/>
              </a:rPr>
              <a:t>وتأتي الأفكار من خارج الشركة مثل المنافسين والمستهلكين والموزعين والباحثين والفنيين، كما قد تأتي من داخل الشركة مثل رجل البيع، وإدارة بحوث التسويق، وإدارة البحوث والتطوير</a:t>
            </a:r>
            <a:r>
              <a:rPr lang="ar-EG" sz="2100" b="1" dirty="0" smtClean="0">
                <a:latin typeface="Simplified Arabic" pitchFamily="18" charset="-78"/>
                <a:cs typeface="+mj-cs"/>
              </a:rPr>
              <a:t>.</a:t>
            </a:r>
            <a:endParaRPr lang="ar-EG" sz="2100" b="1" dirty="0">
              <a:latin typeface="Simplified Arabic" pitchFamily="18" charset="-78"/>
              <a:cs typeface="+mj-cs"/>
            </a:endParaRP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6018550"/>
      </p:ext>
    </p:extLst>
  </p:cSld>
  <p:clrMapOvr>
    <a:masterClrMapping/>
  </p:clrMapOvr>
  <mc:AlternateContent xmlns:mc="http://schemas.openxmlformats.org/markup-compatibility/2006" xmlns:p14="http://schemas.microsoft.com/office/powerpoint/2010/main">
    <mc:Choice Requires="p14">
      <p:transition spd="slow" p14:dur="2000" advTm="145864"/>
    </mc:Choice>
    <mc:Fallback xmlns="">
      <p:transition spd="slow" advTm="14586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3139321"/>
          </a:xfrm>
          <a:prstGeom prst="rect">
            <a:avLst/>
          </a:prstGeom>
          <a:noFill/>
        </p:spPr>
        <p:txBody>
          <a:bodyPr wrap="square" rtlCol="0">
            <a:spAutoFit/>
          </a:bodyPr>
          <a:lstStyle/>
          <a:p>
            <a:pPr algn="r" rtl="1">
              <a:lnSpc>
                <a:spcPct val="150000"/>
              </a:lnSpc>
            </a:pPr>
            <a:r>
              <a:rPr lang="ar-EG" sz="2200" b="1" dirty="0">
                <a:latin typeface="Simplified Arabic" pitchFamily="18" charset="-78"/>
                <a:cs typeface="+mj-cs"/>
              </a:rPr>
              <a:t>2- تنقية الأفكار </a:t>
            </a:r>
            <a:r>
              <a:rPr lang="en-US" sz="2200" b="1" dirty="0">
                <a:latin typeface="Simplified Arabic" pitchFamily="18" charset="-78"/>
                <a:cs typeface="+mj-cs"/>
              </a:rPr>
              <a:t>Screening :</a:t>
            </a:r>
          </a:p>
          <a:p>
            <a:pPr marL="342900" indent="-342900" algn="r" rtl="1">
              <a:lnSpc>
                <a:spcPct val="150000"/>
              </a:lnSpc>
              <a:buFont typeface="Arial" pitchFamily="34" charset="0"/>
              <a:buChar char="•"/>
            </a:pPr>
            <a:r>
              <a:rPr lang="ar-EG" sz="2200" dirty="0">
                <a:latin typeface="Simplified Arabic" pitchFamily="18" charset="-78"/>
                <a:cs typeface="+mj-cs"/>
              </a:rPr>
              <a:t>بعد أن يتم جمع الأفكار فإن مهمة المراحل التالية هي حذف واستبعاد جميع الأفكار التي لا تثبت جدواها, وتعتبر مرحلة التنقية أكثر المراحل التي يتم فيها الاستبعاد وقد تستبعد الفكرة لأن الربح المتوقع من المنتج منخفض أو أن المخاطرة عالية أو أن متطلبات إنتاجه أكثر مما يتوفر لدى الشركة حالياً.</a:t>
            </a:r>
          </a:p>
          <a:p>
            <a:pPr marL="342900" indent="-342900" algn="r" rtl="1">
              <a:lnSpc>
                <a:spcPct val="150000"/>
              </a:lnSpc>
              <a:buFont typeface="Arial" pitchFamily="34" charset="0"/>
              <a:buChar char="•"/>
            </a:pPr>
            <a:endParaRPr lang="ar-EG" sz="2200" b="1" dirty="0">
              <a:latin typeface="Simplified Arabic" pitchFamily="18" charset="-78"/>
              <a:cs typeface="+mj-cs"/>
            </a:endParaRP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4240895"/>
      </p:ext>
    </p:extLst>
  </p:cSld>
  <p:clrMapOvr>
    <a:masterClrMapping/>
  </p:clrMapOvr>
  <mc:AlternateContent xmlns:mc="http://schemas.openxmlformats.org/markup-compatibility/2006" xmlns:p14="http://schemas.microsoft.com/office/powerpoint/2010/main">
    <mc:Choice Requires="p14">
      <p:transition spd="slow" p14:dur="2000" advTm="77226"/>
    </mc:Choice>
    <mc:Fallback xmlns="">
      <p:transition spd="slow" advTm="7722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2631490"/>
          </a:xfrm>
          <a:prstGeom prst="rect">
            <a:avLst/>
          </a:prstGeom>
          <a:noFill/>
        </p:spPr>
        <p:txBody>
          <a:bodyPr wrap="square" rtlCol="0">
            <a:spAutoFit/>
          </a:bodyPr>
          <a:lstStyle/>
          <a:p>
            <a:pPr algn="r" rtl="1">
              <a:lnSpc>
                <a:spcPct val="150000"/>
              </a:lnSpc>
            </a:pPr>
            <a:r>
              <a:rPr lang="ar-EG" sz="2200" b="1" dirty="0">
                <a:latin typeface="Simplified Arabic" pitchFamily="18" charset="-78"/>
                <a:cs typeface="+mj-cs"/>
              </a:rPr>
              <a:t>3- التقييم الاقتصادي </a:t>
            </a:r>
            <a:r>
              <a:rPr lang="en-US" sz="2200" b="1" dirty="0">
                <a:latin typeface="Simplified Arabic" pitchFamily="18" charset="-78"/>
                <a:cs typeface="+mj-cs"/>
              </a:rPr>
              <a:t>Economic Analysis :</a:t>
            </a:r>
          </a:p>
          <a:p>
            <a:pPr algn="just" rtl="1">
              <a:lnSpc>
                <a:spcPct val="150000"/>
              </a:lnSpc>
            </a:pPr>
            <a:r>
              <a:rPr lang="ar-EG" sz="2200" dirty="0">
                <a:latin typeface="Simplified Arabic" pitchFamily="18" charset="-78"/>
                <a:cs typeface="+mj-cs"/>
              </a:rPr>
              <a:t>تعتبر هذه المرحلة من عملية تخطيط المنتجات محاولة للتنبؤ بالنتائج الاقتصادية للمنتج وتأثيره على المشروع ككل. وبمقارنة جميع التكاليف المترتبة على المنتج بالإيرادات يمكن تحديد المنتجات التي تجتاز هذه المرحلة.</a:t>
            </a:r>
          </a:p>
          <a:p>
            <a:pPr algn="r" rtl="1">
              <a:lnSpc>
                <a:spcPct val="150000"/>
              </a:lnSpc>
            </a:pPr>
            <a:endParaRPr lang="ar-EG" sz="2200" b="1" dirty="0">
              <a:latin typeface="Simplified Arabic" pitchFamily="18" charset="-78"/>
              <a:cs typeface="+mj-cs"/>
            </a:endParaRP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8845098"/>
      </p:ext>
    </p:extLst>
  </p:cSld>
  <p:clrMapOvr>
    <a:masterClrMapping/>
  </p:clrMapOvr>
  <mc:AlternateContent xmlns:mc="http://schemas.openxmlformats.org/markup-compatibility/2006" xmlns:p14="http://schemas.microsoft.com/office/powerpoint/2010/main">
    <mc:Choice Requires="p14">
      <p:transition spd="slow" p14:dur="2000" advTm="70718"/>
    </mc:Choice>
    <mc:Fallback xmlns="">
      <p:transition spd="slow" advTm="7071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1896475"/>
            <a:ext cx="8417320" cy="2631490"/>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4- اختبار السوق </a:t>
            </a:r>
            <a:r>
              <a:rPr lang="en-US" sz="2200" b="1" dirty="0">
                <a:latin typeface="Simplified Arabic" pitchFamily="18" charset="-78"/>
                <a:cs typeface="+mj-cs"/>
              </a:rPr>
              <a:t>Market Testing :</a:t>
            </a:r>
          </a:p>
          <a:p>
            <a:pPr marL="342900" indent="-342900" algn="just" rtl="1">
              <a:lnSpc>
                <a:spcPct val="150000"/>
              </a:lnSpc>
              <a:buFont typeface="Arial" pitchFamily="34" charset="0"/>
              <a:buChar char="•"/>
            </a:pPr>
            <a:r>
              <a:rPr lang="ar-EG" sz="2200" dirty="0">
                <a:latin typeface="Simplified Arabic" pitchFamily="18" charset="-78"/>
                <a:cs typeface="+mj-cs"/>
              </a:rPr>
              <a:t>تعتبر اختبارات السوق أداة بحثية هامة في تطوير </a:t>
            </a:r>
            <a:r>
              <a:rPr lang="ar-EG" sz="2200" dirty="0" smtClean="0">
                <a:latin typeface="Simplified Arabic" pitchFamily="18" charset="-78"/>
                <a:cs typeface="+mj-cs"/>
              </a:rPr>
              <a:t>المنتج؛ حيث يمكن </a:t>
            </a:r>
            <a:r>
              <a:rPr lang="ar-EG" sz="2200" dirty="0">
                <a:latin typeface="Simplified Arabic" pitchFamily="18" charset="-78"/>
                <a:cs typeface="+mj-cs"/>
              </a:rPr>
              <a:t>استخدامها للتنبؤ </a:t>
            </a:r>
            <a:r>
              <a:rPr lang="ar-EG" sz="2200" dirty="0" smtClean="0">
                <a:latin typeface="Simplified Arabic" pitchFamily="18" charset="-78"/>
                <a:cs typeface="+mj-cs"/>
              </a:rPr>
              <a:t>بما إذا </a:t>
            </a:r>
            <a:r>
              <a:rPr lang="ar-EG" sz="2200" dirty="0">
                <a:latin typeface="Simplified Arabic" pitchFamily="18" charset="-78"/>
                <a:cs typeface="+mj-cs"/>
              </a:rPr>
              <a:t>كان المنتج صالحاً من الناحية الفنية وجذاباً من الناحية التجارية، وتزداد أهمية اختبار المنتج في السوق الفعلية وذلك لتحديد نقاط القوة والضعف في المنتج ومعرفة ردود أفعال المشترين.</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738359" y="4374580"/>
            <a:ext cx="8417320" cy="1615827"/>
          </a:xfrm>
          <a:prstGeom prst="rect">
            <a:avLst/>
          </a:prstGeom>
          <a:noFill/>
        </p:spPr>
        <p:txBody>
          <a:bodyPr wrap="square" rtlCol="0">
            <a:spAutoFit/>
          </a:bodyPr>
          <a:lstStyle/>
          <a:p>
            <a:pPr algn="just" rtl="1">
              <a:lnSpc>
                <a:spcPct val="150000"/>
              </a:lnSpc>
            </a:pPr>
            <a:r>
              <a:rPr lang="ar-EG" sz="2200" b="1" dirty="0" smtClean="0">
                <a:latin typeface="Simplified Arabic" pitchFamily="18" charset="-78"/>
                <a:cs typeface="+mj-cs"/>
              </a:rPr>
              <a:t>5- الاستغلال </a:t>
            </a:r>
            <a:r>
              <a:rPr lang="ar-EG" sz="2200" b="1" dirty="0">
                <a:latin typeface="Simplified Arabic" pitchFamily="18" charset="-78"/>
                <a:cs typeface="+mj-cs"/>
              </a:rPr>
              <a:t>التجاري:</a:t>
            </a:r>
          </a:p>
          <a:p>
            <a:pPr marL="342900" indent="-342900" algn="just" rtl="1">
              <a:lnSpc>
                <a:spcPct val="150000"/>
              </a:lnSpc>
              <a:buFont typeface="Arial" pitchFamily="34" charset="0"/>
              <a:buChar char="•"/>
            </a:pPr>
            <a:r>
              <a:rPr lang="ar-EG" sz="2200" spc="20" dirty="0">
                <a:latin typeface="Simplified Arabic" pitchFamily="18" charset="-78"/>
                <a:cs typeface="+mj-cs"/>
              </a:rPr>
              <a:t>المقصود بها تقديم المنتج للسوق فإذا أسفر الاختبار عن </a:t>
            </a:r>
            <a:r>
              <a:rPr lang="ar-EG" sz="2200" spc="20" dirty="0" smtClean="0">
                <a:latin typeface="Simplified Arabic" pitchFamily="18" charset="-78"/>
                <a:cs typeface="+mj-cs"/>
              </a:rPr>
              <a:t>نجاح </a:t>
            </a:r>
            <a:r>
              <a:rPr lang="ar-EG" sz="2200" spc="20" dirty="0">
                <a:latin typeface="Simplified Arabic" pitchFamily="18" charset="-78"/>
                <a:cs typeface="+mj-cs"/>
              </a:rPr>
              <a:t>المنتج؛ فإنه يجب على الشركة اتخاذ قرار بتقديم المنتج للسوق.</a:t>
            </a:r>
          </a:p>
        </p:txBody>
      </p:sp>
      <p:pic>
        <p:nvPicPr>
          <p:cNvPr id="19"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20" name="TextBox 19">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8" name="Rectangle 1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2" name="Rectangle 2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3" name="TextBox 22">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4" name="TextBox 23">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32210496"/>
      </p:ext>
    </p:extLst>
  </p:cSld>
  <p:clrMapOvr>
    <a:masterClrMapping/>
  </p:clrMapOvr>
  <mc:AlternateContent xmlns:mc="http://schemas.openxmlformats.org/markup-compatibility/2006" xmlns:p14="http://schemas.microsoft.com/office/powerpoint/2010/main">
    <mc:Choice Requires="p14">
      <p:transition spd="slow" p14:dur="2000" advTm="161881"/>
    </mc:Choice>
    <mc:Fallback xmlns="">
      <p:transition spd="slow" advTm="16188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6"/>
            </a:pPr>
            <a:r>
              <a:rPr lang="ar-EG" sz="2200" b="1" dirty="0">
                <a:latin typeface="Simplified Arabic" pitchFamily="18" charset="-78"/>
                <a:cs typeface="+mj-cs"/>
              </a:rPr>
              <a:t>مزيج المنتجات وخط المنتجات:</a:t>
            </a:r>
          </a:p>
          <a:p>
            <a:pPr marL="342900" indent="-342900" algn="just" rtl="1">
              <a:lnSpc>
                <a:spcPct val="150000"/>
              </a:lnSpc>
              <a:buFont typeface="Arial" pitchFamily="34" charset="0"/>
              <a:buChar char="•"/>
            </a:pPr>
            <a:r>
              <a:rPr lang="ar-EG" sz="2200" b="1" dirty="0">
                <a:latin typeface="Simplified Arabic" pitchFamily="18" charset="-78"/>
                <a:cs typeface="+mj-cs"/>
              </a:rPr>
              <a:t>هناك عدد من المصطلحات التي يجب التفرقة بينها مثل:</a:t>
            </a:r>
          </a:p>
          <a:p>
            <a:pPr marL="457200" indent="-457200" algn="just" rtl="1">
              <a:lnSpc>
                <a:spcPct val="150000"/>
              </a:lnSpc>
              <a:buFont typeface="+mj-lt"/>
              <a:buAutoNum type="arabicPeriod"/>
            </a:pPr>
            <a:r>
              <a:rPr lang="ar-EG" sz="2200" b="1" dirty="0">
                <a:latin typeface="Simplified Arabic" pitchFamily="18" charset="-78"/>
                <a:cs typeface="+mj-cs"/>
              </a:rPr>
              <a:t>خط المنتجات </a:t>
            </a:r>
            <a:r>
              <a:rPr lang="en-US" sz="2200" b="1" dirty="0">
                <a:latin typeface="Simplified Arabic" pitchFamily="18" charset="-78"/>
                <a:cs typeface="+mj-cs"/>
              </a:rPr>
              <a:t>Product Line :</a:t>
            </a:r>
          </a:p>
          <a:p>
            <a:pPr algn="just" rtl="1">
              <a:lnSpc>
                <a:spcPct val="150000"/>
              </a:lnSpc>
            </a:pPr>
            <a:r>
              <a:rPr lang="ar-EG" sz="2200" dirty="0">
                <a:latin typeface="Simplified Arabic" pitchFamily="18" charset="-78"/>
                <a:cs typeface="+mj-cs"/>
              </a:rPr>
              <a:t>وهو مجموعة المنتجات الفردية التي توجد بينها علاقة معينة، وقد تكون هذه العلاقة اشتراكها في نفس الخامات أو العمليات الإنتاجية أو توزيعها من خلال نفس منافذ التوزيع.</a:t>
            </a: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9089736"/>
      </p:ext>
    </p:extLst>
  </p:cSld>
  <p:clrMapOvr>
    <a:masterClrMapping/>
  </p:clrMapOvr>
  <mc:AlternateContent xmlns:mc="http://schemas.openxmlformats.org/markup-compatibility/2006" xmlns:p14="http://schemas.microsoft.com/office/powerpoint/2010/main">
    <mc:Choice Requires="p14">
      <p:transition spd="slow" p14:dur="2000" advTm="54384"/>
    </mc:Choice>
    <mc:Fallback xmlns="">
      <p:transition spd="slow" advTm="5438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3647152"/>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200" b="1" dirty="0">
                <a:latin typeface="Simplified Arabic" pitchFamily="18" charset="-78"/>
                <a:cs typeface="+mj-cs"/>
              </a:rPr>
              <a:t>مزيج المنتجات </a:t>
            </a:r>
            <a:r>
              <a:rPr lang="en-US" sz="2200" b="1" dirty="0">
                <a:latin typeface="Simplified Arabic" pitchFamily="18" charset="-78"/>
                <a:cs typeface="+mj-cs"/>
              </a:rPr>
              <a:t>Product Mix :</a:t>
            </a:r>
          </a:p>
          <a:p>
            <a:pPr marL="342900" indent="-342900" algn="just" rtl="1">
              <a:lnSpc>
                <a:spcPct val="150000"/>
              </a:lnSpc>
              <a:buFont typeface="Arial" pitchFamily="34" charset="0"/>
              <a:buChar char="•"/>
            </a:pPr>
            <a:r>
              <a:rPr lang="ar-EG" sz="2200" b="1" dirty="0">
                <a:latin typeface="Simplified Arabic" pitchFamily="18" charset="-78"/>
                <a:cs typeface="+mj-cs"/>
              </a:rPr>
              <a:t>أما مزيج المنتجات فيضم التشكيلة الكاملة لجميع ما يقدمه المشروع من خطوط منتجات.</a:t>
            </a:r>
          </a:p>
          <a:p>
            <a:pPr marL="342900" indent="-342900" algn="just" rtl="1">
              <a:lnSpc>
                <a:spcPct val="150000"/>
              </a:lnSpc>
              <a:buFont typeface="Arial" pitchFamily="34" charset="0"/>
              <a:buChar char="•"/>
            </a:pPr>
            <a:r>
              <a:rPr lang="ar-EG" sz="2200" b="1" dirty="0">
                <a:latin typeface="Simplified Arabic" pitchFamily="18" charset="-78"/>
                <a:cs typeface="+mj-cs"/>
              </a:rPr>
              <a:t>أبعاد مزيج المنتجات:</a:t>
            </a:r>
          </a:p>
          <a:p>
            <a:pPr marL="342900" indent="-342900" algn="just" rtl="1">
              <a:lnSpc>
                <a:spcPct val="150000"/>
              </a:lnSpc>
              <a:buFont typeface="Arial" pitchFamily="34" charset="0"/>
              <a:buChar char="•"/>
            </a:pPr>
            <a:r>
              <a:rPr lang="ar-EG" sz="2200" b="1" dirty="0" smtClean="0">
                <a:latin typeface="Simplified Arabic" pitchFamily="18" charset="-78"/>
                <a:cs typeface="+mj-cs"/>
              </a:rPr>
              <a:t>وتشمل </a:t>
            </a:r>
            <a:r>
              <a:rPr lang="ar-EG" sz="2200" b="1" dirty="0">
                <a:latin typeface="Simplified Arabic" pitchFamily="18" charset="-78"/>
                <a:cs typeface="+mj-cs"/>
              </a:rPr>
              <a:t>هذه الأبعاد ما يلي:</a:t>
            </a:r>
          </a:p>
          <a:p>
            <a:pPr marL="514350" indent="-514350" algn="just" rtl="1">
              <a:lnSpc>
                <a:spcPct val="150000"/>
              </a:lnSpc>
              <a:buFont typeface="+mj-lt"/>
              <a:buAutoNum type="alphaUcPeriod"/>
            </a:pPr>
            <a:r>
              <a:rPr lang="ar-EG" sz="2200" b="1" dirty="0">
                <a:latin typeface="Simplified Arabic" pitchFamily="18" charset="-78"/>
                <a:cs typeface="+mj-cs"/>
              </a:rPr>
              <a:t>اتساع مزيج المنتجات:</a:t>
            </a:r>
          </a:p>
          <a:p>
            <a:pPr marL="342900" indent="-342900" algn="just" rtl="1">
              <a:lnSpc>
                <a:spcPct val="150000"/>
              </a:lnSpc>
              <a:buFont typeface="Arial" pitchFamily="34" charset="0"/>
              <a:buChar char="•"/>
            </a:pPr>
            <a:r>
              <a:rPr lang="ar-EG" sz="2200" b="1" dirty="0">
                <a:latin typeface="Simplified Arabic" pitchFamily="18" charset="-78"/>
                <a:cs typeface="+mj-cs"/>
              </a:rPr>
              <a:t>وهو عدد خطوط منتجات الشركة، وقد يكون لدى الشركة خطاً واحداً أو عدداً كبيراً من الخطوط</a:t>
            </a:r>
            <a:r>
              <a:rPr lang="ar-EG" sz="2200" b="1" dirty="0" smtClean="0">
                <a:latin typeface="Simplified Arabic" pitchFamily="18" charset="-78"/>
                <a:cs typeface="+mj-cs"/>
              </a:rPr>
              <a:t>.</a:t>
            </a:r>
            <a:endParaRPr lang="ar-EG" sz="2200" b="1" dirty="0">
              <a:latin typeface="Simplified Arabic" pitchFamily="18" charset="-78"/>
              <a:cs typeface="+mj-cs"/>
            </a:endParaRP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7124802"/>
      </p:ext>
    </p:extLst>
  </p:cSld>
  <p:clrMapOvr>
    <a:masterClrMapping/>
  </p:clrMapOvr>
  <mc:AlternateContent xmlns:mc="http://schemas.openxmlformats.org/markup-compatibility/2006" xmlns:p14="http://schemas.microsoft.com/office/powerpoint/2010/main">
    <mc:Choice Requires="p14">
      <p:transition spd="slow" p14:dur="2000" advTm="56513"/>
    </mc:Choice>
    <mc:Fallback xmlns="">
      <p:transition spd="slow" advTm="5651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39263"/>
            <a:ext cx="8417320" cy="4154984"/>
          </a:xfrm>
          <a:prstGeom prst="rect">
            <a:avLst/>
          </a:prstGeom>
          <a:noFill/>
        </p:spPr>
        <p:txBody>
          <a:bodyPr wrap="square" rtlCol="0">
            <a:spAutoFit/>
          </a:bodyPr>
          <a:lstStyle/>
          <a:p>
            <a:pPr marL="514350" indent="-514350" algn="just" rtl="1">
              <a:lnSpc>
                <a:spcPct val="150000"/>
              </a:lnSpc>
              <a:buFont typeface="+mj-lt"/>
              <a:buAutoNum type="alphaUcPeriod" startAt="2"/>
            </a:pPr>
            <a:r>
              <a:rPr lang="ar-EG" sz="2200" b="1" dirty="0">
                <a:latin typeface="Simplified Arabic" pitchFamily="18" charset="-78"/>
                <a:cs typeface="+mj-cs"/>
              </a:rPr>
              <a:t>عمق مزيج المنتجات:</a:t>
            </a:r>
          </a:p>
          <a:p>
            <a:pPr marL="457200" indent="-457200" algn="just" rtl="1">
              <a:lnSpc>
                <a:spcPct val="150000"/>
              </a:lnSpc>
              <a:buFont typeface="Arial" pitchFamily="34" charset="0"/>
              <a:buChar char="•"/>
            </a:pPr>
            <a:r>
              <a:rPr lang="ar-EG" sz="2200" dirty="0">
                <a:latin typeface="Simplified Arabic" pitchFamily="18" charset="-78"/>
                <a:cs typeface="+mj-cs"/>
              </a:rPr>
              <a:t>وهو عدد المنتجات الفردية في كل خط أو المدى بين عدد المنتجات في أقل خط وعددها في أكبر خط، ويرى البعض أن عمق مزيج المنتجات عبارة عن متوسط عدد المنتجات الفردية لخط المنتجات، أي مجموع عدد المنتجات الفردية مقسوماً على عدد خطوط المنتجات.</a:t>
            </a:r>
          </a:p>
          <a:p>
            <a:pPr marL="514350" indent="-514350" algn="just" rtl="1">
              <a:lnSpc>
                <a:spcPct val="150000"/>
              </a:lnSpc>
              <a:buFont typeface="+mj-lt"/>
              <a:buAutoNum type="alphaUcPeriod" startAt="3"/>
            </a:pPr>
            <a:r>
              <a:rPr lang="ar-EG" sz="2200" b="1" dirty="0">
                <a:latin typeface="Simplified Arabic" pitchFamily="18" charset="-78"/>
                <a:cs typeface="+mj-cs"/>
              </a:rPr>
              <a:t>اتساق مزيج المنتجات:</a:t>
            </a:r>
          </a:p>
          <a:p>
            <a:pPr marL="457200" indent="-457200" algn="just" rtl="1">
              <a:lnSpc>
                <a:spcPct val="150000"/>
              </a:lnSpc>
              <a:buFont typeface="Arial" pitchFamily="34" charset="0"/>
              <a:buChar char="•"/>
            </a:pPr>
            <a:r>
              <a:rPr lang="ar-EG" sz="2200" dirty="0">
                <a:latin typeface="Simplified Arabic" pitchFamily="18" charset="-78"/>
                <a:cs typeface="+mj-cs"/>
              </a:rPr>
              <a:t>هو مقياس لدرجة الترابط بين خطوط المنتجات من ناحية سلوك المستهلك، منافذ التوزيع، أو الخصائص الأخرى.</a:t>
            </a:r>
          </a:p>
          <a:p>
            <a:pPr marL="457200" indent="-457200" algn="just" rtl="1">
              <a:lnSpc>
                <a:spcPct val="150000"/>
              </a:lnSpc>
              <a:buFont typeface="+mj-lt"/>
              <a:buAutoNum type="romanUcPeriod" startAt="3"/>
            </a:pPr>
            <a:endParaRPr lang="ar-EG" sz="2200" b="1" dirty="0">
              <a:latin typeface="Simplified Arabic" pitchFamily="18" charset="-78"/>
              <a:cs typeface="+mj-cs"/>
            </a:endParaRP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17954345"/>
      </p:ext>
    </p:extLst>
  </p:cSld>
  <p:clrMapOvr>
    <a:masterClrMapping/>
  </p:clrMapOvr>
  <mc:AlternateContent xmlns:mc="http://schemas.openxmlformats.org/markup-compatibility/2006" xmlns:p14="http://schemas.microsoft.com/office/powerpoint/2010/main">
    <mc:Choice Requires="p14">
      <p:transition spd="slow" p14:dur="2000" advTm="65877"/>
    </mc:Choice>
    <mc:Fallback xmlns="">
      <p:transition spd="slow" advTm="6587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210734"/>
            <a:ext cx="8417320" cy="4154984"/>
          </a:xfrm>
          <a:prstGeom prst="rect">
            <a:avLst/>
          </a:prstGeom>
          <a:noFill/>
        </p:spPr>
        <p:txBody>
          <a:bodyPr wrap="square" rtlCol="0">
            <a:spAutoFit/>
          </a:bodyPr>
          <a:lstStyle/>
          <a:p>
            <a:pPr marL="514350" indent="-514350" algn="just" rtl="1">
              <a:lnSpc>
                <a:spcPct val="150000"/>
              </a:lnSpc>
              <a:buFont typeface="+mj-lt"/>
              <a:buAutoNum type="alphaUcPeriod" startAt="4"/>
            </a:pPr>
            <a:r>
              <a:rPr lang="ar-EG" sz="2200" b="1" dirty="0">
                <a:latin typeface="Simplified Arabic" pitchFamily="18" charset="-78"/>
                <a:cs typeface="+mj-cs"/>
              </a:rPr>
              <a:t>مزيج المنتجات أو أهداف المشروع:</a:t>
            </a:r>
          </a:p>
          <a:p>
            <a:pPr marL="514350" indent="-514350" algn="just" rtl="1">
              <a:lnSpc>
                <a:spcPct val="150000"/>
              </a:lnSpc>
              <a:buFont typeface="Arial" pitchFamily="34" charset="0"/>
              <a:buChar char="•"/>
            </a:pPr>
            <a:r>
              <a:rPr lang="ar-EG" sz="2200" b="1" spc="30" dirty="0">
                <a:latin typeface="Simplified Arabic" pitchFamily="18" charset="-78"/>
                <a:cs typeface="+mj-cs"/>
              </a:rPr>
              <a:t>سبق أن ذكرنا أن مبرر وجود واستمرار المشروع هو توفير السلع والخدمات للمستهلكين، وهناك علاقة مباشرة بين قدرته على القيام بذلك بكفاءة والأهداف التسويقية التي تحكم مزيج المنتجات.</a:t>
            </a:r>
          </a:p>
          <a:p>
            <a:pPr marL="514350" indent="-514350" algn="just" rtl="1">
              <a:lnSpc>
                <a:spcPct val="150000"/>
              </a:lnSpc>
              <a:buFont typeface="Arial" pitchFamily="34" charset="0"/>
              <a:buChar char="•"/>
            </a:pPr>
            <a:r>
              <a:rPr lang="ar-EG" sz="2200" b="1" dirty="0">
                <a:latin typeface="Simplified Arabic" pitchFamily="18" charset="-78"/>
                <a:cs typeface="+mj-cs"/>
              </a:rPr>
              <a:t>وهذه الأهداف هي: نمو المبيعات، واستقرار المبيعات، والأرباح.</a:t>
            </a:r>
          </a:p>
          <a:p>
            <a:pPr marL="514350" indent="-514350" algn="just" rtl="1">
              <a:lnSpc>
                <a:spcPct val="150000"/>
              </a:lnSpc>
              <a:buFont typeface="+mj-lt"/>
              <a:buAutoNum type="alphaUcPeriod" startAt="5"/>
            </a:pPr>
            <a:r>
              <a:rPr lang="ar-EG" sz="2200" b="1" dirty="0">
                <a:latin typeface="Simplified Arabic" pitchFamily="18" charset="-78"/>
                <a:cs typeface="+mj-cs"/>
              </a:rPr>
              <a:t>نمو المبيعات:</a:t>
            </a:r>
          </a:p>
          <a:p>
            <a:pPr marL="514350" indent="-514350" algn="just" rtl="1">
              <a:lnSpc>
                <a:spcPct val="150000"/>
              </a:lnSpc>
              <a:buFont typeface="Arial" pitchFamily="34" charset="0"/>
              <a:buChar char="•"/>
            </a:pPr>
            <a:r>
              <a:rPr lang="ar-EG" sz="2200" b="1" dirty="0">
                <a:latin typeface="Simplified Arabic" pitchFamily="18" charset="-78"/>
                <a:cs typeface="+mj-cs"/>
              </a:rPr>
              <a:t>يستطيع المشروع تحقيق هدف نمو المبيعات عن طريق زيادة حصته في الأسواق الحالية أو عن طريق إيجاد أسواق جديدة.</a:t>
            </a:r>
          </a:p>
        </p:txBody>
      </p:sp>
      <p:pic>
        <p:nvPicPr>
          <p:cNvPr id="18"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9" name="TextBox 18">
            <a:extLst>
              <a:ext uri="{FF2B5EF4-FFF2-40B4-BE49-F238E27FC236}">
                <a16:creationId xmlns="" xmlns:a16="http://schemas.microsoft.com/office/drawing/2014/main" id="{904B7CA6-23A4-2E24-5FFC-ECEA38831F6A}"/>
              </a:ext>
            </a:extLst>
          </p:cNvPr>
          <p:cNvSpPr txBox="1"/>
          <p:nvPr/>
        </p:nvSpPr>
        <p:spPr>
          <a:xfrm>
            <a:off x="3979346" y="141698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231620"/>
      </p:ext>
    </p:extLst>
  </p:cSld>
  <p:clrMapOvr>
    <a:masterClrMapping/>
  </p:clrMapOvr>
  <mc:AlternateContent xmlns:mc="http://schemas.openxmlformats.org/markup-compatibility/2006" xmlns:p14="http://schemas.microsoft.com/office/powerpoint/2010/main">
    <mc:Choice Requires="p14">
      <p:transition spd="slow" p14:dur="2000" advTm="84935"/>
    </mc:Choice>
    <mc:Fallback xmlns="">
      <p:transition spd="slow" advTm="8493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139321"/>
          </a:xfrm>
          <a:prstGeom prst="rect">
            <a:avLst/>
          </a:prstGeom>
          <a:noFill/>
        </p:spPr>
        <p:txBody>
          <a:bodyPr wrap="square" rtlCol="0">
            <a:spAutoFit/>
          </a:bodyPr>
          <a:lstStyle/>
          <a:p>
            <a:pPr marL="514350" indent="-514350" algn="just" rtl="1">
              <a:lnSpc>
                <a:spcPct val="150000"/>
              </a:lnSpc>
              <a:buFont typeface="+mj-lt"/>
              <a:buAutoNum type="alphaUcPeriod" startAt="6"/>
            </a:pPr>
            <a:r>
              <a:rPr lang="ar-EG" sz="2200" b="1" dirty="0">
                <a:latin typeface="Simplified Arabic" pitchFamily="18" charset="-78"/>
                <a:cs typeface="+mj-cs"/>
              </a:rPr>
              <a:t>استقرار المبيعات:</a:t>
            </a:r>
          </a:p>
          <a:p>
            <a:pPr algn="just" rtl="1">
              <a:lnSpc>
                <a:spcPct val="150000"/>
              </a:lnSpc>
            </a:pPr>
            <a:r>
              <a:rPr lang="ar-EG" sz="2200" b="1" dirty="0" smtClean="0">
                <a:latin typeface="Simplified Arabic" pitchFamily="18" charset="-78"/>
                <a:cs typeface="+mj-cs"/>
              </a:rPr>
              <a:t>	فالمبيعات </a:t>
            </a:r>
            <a:r>
              <a:rPr lang="ar-EG" sz="2200" b="1" dirty="0">
                <a:latin typeface="Simplified Arabic" pitchFamily="18" charset="-78"/>
                <a:cs typeface="+mj-cs"/>
              </a:rPr>
              <a:t>المستقرة تسمح بتخطيط أكثر كفاءة لجميع مراحل الإنتاج والتسويق.</a:t>
            </a:r>
          </a:p>
          <a:p>
            <a:pPr marL="514350" indent="-514350" algn="just" rtl="1">
              <a:lnSpc>
                <a:spcPct val="150000"/>
              </a:lnSpc>
              <a:buFont typeface="+mj-lt"/>
              <a:buAutoNum type="alphaUcPeriod" startAt="7"/>
            </a:pPr>
            <a:r>
              <a:rPr lang="ar-EG" sz="2200" b="1" dirty="0">
                <a:latin typeface="Simplified Arabic" pitchFamily="18" charset="-78"/>
                <a:cs typeface="+mj-cs"/>
              </a:rPr>
              <a:t>الأرباح:</a:t>
            </a:r>
          </a:p>
          <a:p>
            <a:pPr algn="just" rtl="1">
              <a:lnSpc>
                <a:spcPct val="150000"/>
              </a:lnSpc>
            </a:pPr>
            <a:r>
              <a:rPr lang="ar-EG" sz="2200" b="1" dirty="0" smtClean="0">
                <a:latin typeface="Simplified Arabic" pitchFamily="18" charset="-78"/>
                <a:cs typeface="+mj-cs"/>
              </a:rPr>
              <a:t>	حيث </a:t>
            </a:r>
            <a:r>
              <a:rPr lang="ar-EG" sz="2200" b="1" dirty="0">
                <a:latin typeface="Simplified Arabic" pitchFamily="18" charset="-78"/>
                <a:cs typeface="+mj-cs"/>
              </a:rPr>
              <a:t>تعتبر الأرباح مقياساً أساسياً لنجاح المشروع.</a:t>
            </a:r>
          </a:p>
          <a:p>
            <a:pPr marL="514350" indent="-514350" algn="just" rtl="1">
              <a:lnSpc>
                <a:spcPct val="150000"/>
              </a:lnSpc>
              <a:buFont typeface="+mj-lt"/>
              <a:buAutoNum type="romanUcPeriod" startAt="4"/>
            </a:pPr>
            <a:endParaRPr lang="ar-EG" sz="2200" b="1" dirty="0">
              <a:latin typeface="Simplified Arabic" pitchFamily="18" charset="-78"/>
              <a:cs typeface="+mj-cs"/>
            </a:endParaRPr>
          </a:p>
          <a:p>
            <a:pPr marL="514350" indent="-514350" algn="just" rtl="1">
              <a:lnSpc>
                <a:spcPct val="150000"/>
              </a:lnSpc>
              <a:buFont typeface="+mj-lt"/>
              <a:buAutoNum type="romanUcPeriod" startAt="4"/>
            </a:pPr>
            <a:endParaRPr lang="ar-EG" sz="2200" b="1" dirty="0">
              <a:latin typeface="Simplified Arabic" pitchFamily="18" charset="-78"/>
              <a:cs typeface="+mj-cs"/>
            </a:endParaRPr>
          </a:p>
        </p:txBody>
      </p:sp>
      <p:pic>
        <p:nvPicPr>
          <p:cNvPr id="20"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5" name="TextBox 14">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7529325"/>
      </p:ext>
    </p:extLst>
  </p:cSld>
  <p:clrMapOvr>
    <a:masterClrMapping/>
  </p:clrMapOvr>
  <mc:AlternateContent xmlns:mc="http://schemas.openxmlformats.org/markup-compatibility/2006" xmlns:p14="http://schemas.microsoft.com/office/powerpoint/2010/main">
    <mc:Choice Requires="p14">
      <p:transition spd="slow" p14:dur="2000" advTm="56482"/>
    </mc:Choice>
    <mc:Fallback xmlns="">
      <p:transition spd="slow" advTm="5648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161582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u="sng" dirty="0" smtClean="0">
                <a:latin typeface="Simplified Arabic" pitchFamily="18" charset="-78"/>
                <a:cs typeface="+mj-cs"/>
              </a:rPr>
              <a:t>حالة عملية عن المنتج الجديد: </a:t>
            </a:r>
          </a:p>
          <a:p>
            <a:pPr algn="just" rtl="1">
              <a:lnSpc>
                <a:spcPct val="150000"/>
              </a:lnSpc>
            </a:pPr>
            <a:endParaRPr lang="ar-EG" sz="2200" b="1" u="sng" dirty="0">
              <a:solidFill>
                <a:srgbClr val="0A1F61"/>
              </a:solidFill>
              <a:latin typeface="Simplified Arabic" pitchFamily="18" charset="-78"/>
              <a:cs typeface="+mj-cs"/>
            </a:endParaRPr>
          </a:p>
          <a:p>
            <a:pPr marL="514350" indent="-514350" algn="just" rtl="1">
              <a:lnSpc>
                <a:spcPct val="150000"/>
              </a:lnSpc>
              <a:buFont typeface="+mj-lt"/>
              <a:buAutoNum type="romanUcPeriod" startAt="4"/>
            </a:pPr>
            <a:endParaRPr lang="ar-EG" sz="2200" b="1" dirty="0">
              <a:solidFill>
                <a:srgbClr val="0A1F61"/>
              </a:solidFill>
              <a:latin typeface="Simplified Arabic" pitchFamily="18" charset="-78"/>
              <a:cs typeface="+mj-cs"/>
            </a:endParaRPr>
          </a:p>
        </p:txBody>
      </p:sp>
      <p:pic>
        <p:nvPicPr>
          <p:cNvPr id="20"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23" y="1335074"/>
            <a:ext cx="3385474" cy="2043287"/>
          </a:xfrm>
          <a:prstGeom prst="rect">
            <a:avLst/>
          </a:prstGeom>
          <a:solidFill>
            <a:schemeClr val="bg1">
              <a:lumMod val="85000"/>
              <a:alpha val="0"/>
            </a:schemeClr>
          </a:solidFill>
        </p:spPr>
      </p:pic>
      <p:sp>
        <p:nvSpPr>
          <p:cNvPr id="15" name="TextBox 14">
            <a:extLst>
              <a:ext uri="{FF2B5EF4-FFF2-40B4-BE49-F238E27FC236}">
                <a16:creationId xmlns="" xmlns:a16="http://schemas.microsoft.com/office/drawing/2014/main" id="{904B7CA6-23A4-2E24-5FFC-ECEA38831F6A}"/>
              </a:ext>
            </a:extLst>
          </p:cNvPr>
          <p:cNvSpPr txBox="1"/>
          <p:nvPr/>
        </p:nvSpPr>
        <p:spPr>
          <a:xfrm>
            <a:off x="3979346"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المنتج الجديد</a:t>
            </a:r>
          </a:p>
        </p:txBody>
      </p:sp>
      <p:pic>
        <p:nvPicPr>
          <p:cNvPr id="1026" name="Picture 2" descr="D:\Work\IAEMS 2\الاتصال التسويقى\Lecture 3\Case Study\Untitle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9104" y="3254895"/>
            <a:ext cx="4070978" cy="20862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TextBox 3"/>
          <p:cNvSpPr txBox="1"/>
          <p:nvPr/>
        </p:nvSpPr>
        <p:spPr>
          <a:xfrm>
            <a:off x="4577136" y="5420023"/>
            <a:ext cx="5938463" cy="677108"/>
          </a:xfrm>
          <a:prstGeom prst="rect">
            <a:avLst/>
          </a:prstGeom>
          <a:noFill/>
        </p:spPr>
        <p:txBody>
          <a:bodyPr wrap="square" rtlCol="0">
            <a:spAutoFit/>
          </a:bodyPr>
          <a:lstStyle/>
          <a:p>
            <a:pPr algn="ctr"/>
            <a:r>
              <a:rPr lang="en-US" sz="2000" b="1" dirty="0" smtClean="0">
                <a:latin typeface="Simplified Arabic" pitchFamily="18" charset="-78"/>
                <a:cs typeface="Simplified Arabic" pitchFamily="18" charset="-78"/>
              </a:rPr>
              <a:t> Nawy</a:t>
            </a:r>
            <a:r>
              <a:rPr lang="ar-EG" sz="2000" b="1" dirty="0" smtClean="0">
                <a:latin typeface="Simplified Arabic" pitchFamily="18" charset="-78"/>
                <a:cs typeface="Simplified Arabic" pitchFamily="18" charset="-78"/>
              </a:rPr>
              <a:t>إعلان تطبيق </a:t>
            </a:r>
          </a:p>
          <a:p>
            <a:pPr algn="ctr"/>
            <a:r>
              <a:rPr lang="en-US" b="1" dirty="0">
                <a:solidFill>
                  <a:schemeClr val="accent1">
                    <a:lumMod val="50000"/>
                  </a:schemeClr>
                </a:solidFill>
                <a:latin typeface="Simplified Arabic" pitchFamily="18" charset="-78"/>
                <a:cs typeface="Simplified Arabic" pitchFamily="18" charset="-78"/>
                <a:hlinkClick r:id="rId5"/>
              </a:rPr>
              <a:t>https://</a:t>
            </a:r>
            <a:r>
              <a:rPr lang="en-US" b="1" dirty="0" smtClean="0">
                <a:solidFill>
                  <a:schemeClr val="accent1">
                    <a:lumMod val="50000"/>
                  </a:schemeClr>
                </a:solidFill>
                <a:latin typeface="Simplified Arabic" pitchFamily="18" charset="-78"/>
                <a:cs typeface="Simplified Arabic" pitchFamily="18" charset="-78"/>
                <a:hlinkClick r:id="rId5"/>
              </a:rPr>
              <a:t>youtu.be/sIGCCj9fOHk?si=D6g_Uih1ZC7my4xs</a:t>
            </a:r>
            <a:r>
              <a:rPr lang="en-US" b="1" dirty="0" smtClean="0">
                <a:solidFill>
                  <a:schemeClr val="accent1">
                    <a:lumMod val="50000"/>
                  </a:schemeClr>
                </a:solidFill>
                <a:latin typeface="Simplified Arabic" pitchFamily="18" charset="-78"/>
                <a:cs typeface="Simplified Arabic" pitchFamily="18" charset="-78"/>
              </a:rPr>
              <a:t> </a:t>
            </a:r>
            <a:endParaRPr lang="en-US" b="1" dirty="0">
              <a:solidFill>
                <a:schemeClr val="accent1">
                  <a:lumMod val="50000"/>
                </a:schemeClr>
              </a:solidFill>
              <a:latin typeface="Simplified Arabic" pitchFamily="18" charset="-78"/>
              <a:cs typeface="Simplified Arabic" pitchFamily="18" charset="-78"/>
            </a:endParaRPr>
          </a:p>
        </p:txBody>
      </p:sp>
      <p:sp>
        <p:nvSpPr>
          <p:cNvPr id="19" name="Rectangle 18">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2" name="Rectangle 2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3" name="TextBox 22">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4" name="TextBox 23">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86459836"/>
      </p:ext>
    </p:extLst>
  </p:cSld>
  <p:clrMapOvr>
    <a:masterClrMapping/>
  </p:clrMapOvr>
  <mc:AlternateContent xmlns:mc="http://schemas.openxmlformats.org/markup-compatibility/2006" xmlns:p14="http://schemas.microsoft.com/office/powerpoint/2010/main">
    <mc:Choice Requires="p14">
      <p:transition spd="slow" p14:dur="2000" advTm="82543"/>
    </mc:Choice>
    <mc:Fallback xmlns="">
      <p:transition spd="slow" advTm="8254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8799"/>
          <a:stretch/>
        </p:blipFill>
        <p:spPr>
          <a:xfrm>
            <a:off x="2282118" y="901942"/>
            <a:ext cx="7780312" cy="5718671"/>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381026" y="1273306"/>
            <a:ext cx="1928733" cy="461665"/>
          </a:xfrm>
          <a:prstGeom prst="rect">
            <a:avLst/>
          </a:prstGeom>
          <a:noFill/>
        </p:spPr>
        <p:txBody>
          <a:bodyPr wrap="none" rtlCol="0">
            <a:spAutoFit/>
          </a:bodyPr>
          <a:lstStyle/>
          <a:p>
            <a:pPr algn="just"/>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دورة حياة المنتج </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12" name="Rectangle 11">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4" name="Rectangle 13">
            <a:extLst>
              <a:ext uri="{FF2B5EF4-FFF2-40B4-BE49-F238E27FC236}">
                <a16:creationId xmlns="" xmlns:a16="http://schemas.microsoft.com/office/drawing/2014/main" id="{6FE380F3-A68B-26EA-9084-2C15BB9E43F9}"/>
              </a:ext>
            </a:extLst>
          </p:cNvPr>
          <p:cNvSpPr/>
          <p:nvPr/>
        </p:nvSpPr>
        <p:spPr>
          <a:xfrm>
            <a:off x="4948637" y="86823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5085363" y="90397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5070137" y="1118839"/>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97001404"/>
      </p:ext>
    </p:extLst>
  </p:cSld>
  <p:clrMapOvr>
    <a:masterClrMapping/>
  </p:clrMapOvr>
  <mc:AlternateContent xmlns:mc="http://schemas.openxmlformats.org/markup-compatibility/2006" xmlns:p14="http://schemas.microsoft.com/office/powerpoint/2010/main">
    <mc:Choice Requires="p14">
      <p:transition spd="slow" p14:dur="2000" advTm="5567"/>
    </mc:Choice>
    <mc:Fallback xmlns="">
      <p:transition spd="slow" advTm="55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5887" y="1160961"/>
            <a:ext cx="2850129" cy="285583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139321"/>
          </a:xfrm>
          <a:prstGeom prst="rect">
            <a:avLst/>
          </a:prstGeom>
          <a:noFill/>
        </p:spPr>
        <p:txBody>
          <a:bodyPr wrap="square" rtlCol="0">
            <a:spAutoFit/>
          </a:bodyPr>
          <a:lstStyle/>
          <a:p>
            <a:pPr marL="514350" indent="-514350" algn="just" rtl="1">
              <a:lnSpc>
                <a:spcPct val="150000"/>
              </a:lnSpc>
              <a:buFont typeface="Arial" pitchFamily="34" charset="0"/>
              <a:buChar char="•"/>
            </a:pPr>
            <a:r>
              <a:rPr lang="ar-EG" sz="2200" b="1" dirty="0">
                <a:latin typeface="Simplified Arabic" pitchFamily="18" charset="-78"/>
                <a:cs typeface="+mj-cs"/>
              </a:rPr>
              <a:t>دورة حياة المنتج </a:t>
            </a:r>
            <a:r>
              <a:rPr lang="en-US" sz="2200" b="1" dirty="0">
                <a:latin typeface="Simplified Arabic" pitchFamily="18" charset="-78"/>
                <a:cs typeface="+mj-cs"/>
              </a:rPr>
              <a:t>Product Life Cycle :</a:t>
            </a:r>
          </a:p>
          <a:p>
            <a:pPr algn="just" rtl="1">
              <a:lnSpc>
                <a:spcPct val="150000"/>
              </a:lnSpc>
            </a:pPr>
            <a:r>
              <a:rPr lang="ar-EG" sz="2200" b="1" dirty="0" smtClean="0">
                <a:latin typeface="Simplified Arabic" pitchFamily="18" charset="-78"/>
                <a:cs typeface="+mj-cs"/>
              </a:rPr>
              <a:t>	دورة </a:t>
            </a:r>
            <a:r>
              <a:rPr lang="ar-EG" sz="2200" b="1" dirty="0">
                <a:latin typeface="Simplified Arabic" pitchFamily="18" charset="-78"/>
                <a:cs typeface="+mj-cs"/>
              </a:rPr>
              <a:t>حياة السلعة مفهوم يستخدم كثيراً لتوضيح والتنبؤ بحجم المبيعات بالنسبة للسلعة، وكذلك أشكال البيع التي تتخذها عبر الوقت، حيث تمر السلعة من خلال سلسلة من المراحل المنطقية التي تشبه مراحل حياة الإنسان والتي تبدأ من لحظة الميلاد مروراً بالنمو والنضج الذي يسبق حدوث التدهور ثم الموت. ولكل مرحلة من تلك المراحل سماتها واستراتيجيات التعامل معها.</a:t>
            </a:r>
          </a:p>
        </p:txBody>
      </p:sp>
      <p:sp>
        <p:nvSpPr>
          <p:cNvPr id="17" name="TextBox 16">
            <a:extLst>
              <a:ext uri="{FF2B5EF4-FFF2-40B4-BE49-F238E27FC236}">
                <a16:creationId xmlns="" xmlns:a16="http://schemas.microsoft.com/office/drawing/2014/main" id="{904B7CA6-23A4-2E24-5FFC-ECEA38831F6A}"/>
              </a:ext>
            </a:extLst>
          </p:cNvPr>
          <p:cNvSpPr txBox="1"/>
          <p:nvPr/>
        </p:nvSpPr>
        <p:spPr>
          <a:xfrm>
            <a:off x="3807042"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دورة حياة المنتج </a:t>
            </a:r>
          </a:p>
        </p:txBody>
      </p:sp>
      <p:sp>
        <p:nvSpPr>
          <p:cNvPr id="18" name="Rectangle 1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87470098"/>
      </p:ext>
    </p:extLst>
  </p:cSld>
  <p:clrMapOvr>
    <a:masterClrMapping/>
  </p:clrMapOvr>
  <mc:AlternateContent xmlns:mc="http://schemas.openxmlformats.org/markup-compatibility/2006" xmlns:p14="http://schemas.microsoft.com/office/powerpoint/2010/main">
    <mc:Choice Requires="p14">
      <p:transition spd="slow" p14:dur="2000" advTm="144647"/>
    </mc:Choice>
    <mc:Fallback xmlns="">
      <p:transition spd="slow" advTm="14464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5887" y="1160961"/>
            <a:ext cx="2850129" cy="285583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grpSp>
        <p:nvGrpSpPr>
          <p:cNvPr id="15" name="Group 21"/>
          <p:cNvGrpSpPr>
            <a:grpSpLocks/>
          </p:cNvGrpSpPr>
          <p:nvPr/>
        </p:nvGrpSpPr>
        <p:grpSpPr bwMode="auto">
          <a:xfrm>
            <a:off x="3627266" y="2805113"/>
            <a:ext cx="8515350" cy="2914650"/>
            <a:chOff x="244" y="2320"/>
            <a:chExt cx="5363" cy="1836"/>
          </a:xfrm>
        </p:grpSpPr>
        <p:sp>
          <p:nvSpPr>
            <p:cNvPr id="16" name="Line 5"/>
            <p:cNvSpPr>
              <a:spLocks noChangeShapeType="1"/>
            </p:cNvSpPr>
            <p:nvPr/>
          </p:nvSpPr>
          <p:spPr bwMode="auto">
            <a:xfrm>
              <a:off x="244" y="3450"/>
              <a:ext cx="5363"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7" name="Line 6"/>
            <p:cNvSpPr>
              <a:spLocks noChangeShapeType="1"/>
            </p:cNvSpPr>
            <p:nvPr/>
          </p:nvSpPr>
          <p:spPr bwMode="auto">
            <a:xfrm flipV="1">
              <a:off x="2165" y="2884"/>
              <a:ext cx="0" cy="56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 name="Line 7"/>
            <p:cNvSpPr>
              <a:spLocks noChangeShapeType="1"/>
            </p:cNvSpPr>
            <p:nvPr/>
          </p:nvSpPr>
          <p:spPr bwMode="auto">
            <a:xfrm flipV="1">
              <a:off x="2865" y="2603"/>
              <a:ext cx="0" cy="847"/>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9" name="Line 8"/>
            <p:cNvSpPr>
              <a:spLocks noChangeShapeType="1"/>
            </p:cNvSpPr>
            <p:nvPr/>
          </p:nvSpPr>
          <p:spPr bwMode="auto">
            <a:xfrm flipV="1">
              <a:off x="3348" y="2603"/>
              <a:ext cx="0" cy="847"/>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 name="Line 9"/>
            <p:cNvSpPr>
              <a:spLocks noChangeShapeType="1"/>
            </p:cNvSpPr>
            <p:nvPr/>
          </p:nvSpPr>
          <p:spPr bwMode="auto">
            <a:xfrm flipV="1">
              <a:off x="4001" y="2461"/>
              <a:ext cx="0" cy="989"/>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 name="Freeform 10"/>
            <p:cNvSpPr>
              <a:spLocks/>
            </p:cNvSpPr>
            <p:nvPr/>
          </p:nvSpPr>
          <p:spPr bwMode="auto">
            <a:xfrm>
              <a:off x="1259" y="2461"/>
              <a:ext cx="3043" cy="989"/>
            </a:xfrm>
            <a:custGeom>
              <a:avLst/>
              <a:gdLst>
                <a:gd name="T0" fmla="*/ 0 w 3420"/>
                <a:gd name="T1" fmla="*/ 989 h 1290"/>
                <a:gd name="T2" fmla="*/ 641 w 3420"/>
                <a:gd name="T3" fmla="*/ 575 h 1290"/>
                <a:gd name="T4" fmla="*/ 1441 w 3420"/>
                <a:gd name="T5" fmla="*/ 161 h 1290"/>
                <a:gd name="T6" fmla="*/ 2242 w 3420"/>
                <a:gd name="T7" fmla="*/ 23 h 1290"/>
                <a:gd name="T8" fmla="*/ 2883 w 3420"/>
                <a:gd name="T9" fmla="*/ 23 h 1290"/>
                <a:gd name="T10" fmla="*/ 3043 w 3420"/>
                <a:gd name="T11" fmla="*/ 23 h 12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20" h="1290">
                  <a:moveTo>
                    <a:pt x="0" y="1290"/>
                  </a:moveTo>
                  <a:cubicBezTo>
                    <a:pt x="225" y="1110"/>
                    <a:pt x="450" y="930"/>
                    <a:pt x="720" y="750"/>
                  </a:cubicBezTo>
                  <a:cubicBezTo>
                    <a:pt x="990" y="570"/>
                    <a:pt x="1320" y="330"/>
                    <a:pt x="1620" y="210"/>
                  </a:cubicBezTo>
                  <a:cubicBezTo>
                    <a:pt x="1920" y="90"/>
                    <a:pt x="2250" y="60"/>
                    <a:pt x="2520" y="30"/>
                  </a:cubicBezTo>
                  <a:cubicBezTo>
                    <a:pt x="2790" y="0"/>
                    <a:pt x="3090" y="30"/>
                    <a:pt x="3240" y="30"/>
                  </a:cubicBezTo>
                  <a:cubicBezTo>
                    <a:pt x="3390" y="30"/>
                    <a:pt x="3390" y="30"/>
                    <a:pt x="3420" y="30"/>
                  </a:cubicBezTo>
                </a:path>
              </a:pathLst>
            </a:custGeom>
            <a:noFill/>
            <a:ln w="38100"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22" name="Line 11"/>
            <p:cNvSpPr>
              <a:spLocks noChangeShapeType="1"/>
            </p:cNvSpPr>
            <p:nvPr/>
          </p:nvSpPr>
          <p:spPr bwMode="auto">
            <a:xfrm flipV="1">
              <a:off x="824" y="2320"/>
              <a:ext cx="0" cy="113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23" name="Text Box 12"/>
            <p:cNvSpPr txBox="1">
              <a:spLocks noChangeArrowheads="1"/>
            </p:cNvSpPr>
            <p:nvPr/>
          </p:nvSpPr>
          <p:spPr bwMode="auto">
            <a:xfrm>
              <a:off x="401" y="2661"/>
              <a:ext cx="435" cy="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1400" b="1">
                  <a:latin typeface="Times New Roman" pitchFamily="18" charset="0"/>
                  <a:cs typeface="Times New Roman" pitchFamily="18" charset="0"/>
                </a:rPr>
                <a:t>المبيعات</a:t>
              </a:r>
              <a:endParaRPr lang="en-US" sz="1400" dirty="0"/>
            </a:p>
          </p:txBody>
        </p:sp>
        <p:sp>
          <p:nvSpPr>
            <p:cNvPr id="24" name="Text Box 13"/>
            <p:cNvSpPr txBox="1">
              <a:spLocks noChangeArrowheads="1"/>
            </p:cNvSpPr>
            <p:nvPr/>
          </p:nvSpPr>
          <p:spPr bwMode="auto">
            <a:xfrm>
              <a:off x="1210" y="3096"/>
              <a:ext cx="1015"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1600">
                  <a:latin typeface="Times New Roman" pitchFamily="18" charset="0"/>
                  <a:cs typeface="Times New Roman" pitchFamily="18" charset="0"/>
                </a:rPr>
                <a:t>التقديم</a:t>
              </a:r>
              <a:endParaRPr lang="en-US" sz="1600" dirty="0"/>
            </a:p>
          </p:txBody>
        </p:sp>
        <p:sp>
          <p:nvSpPr>
            <p:cNvPr id="26" name="Text Box 14"/>
            <p:cNvSpPr txBox="1">
              <a:spLocks noChangeArrowheads="1"/>
            </p:cNvSpPr>
            <p:nvPr/>
          </p:nvSpPr>
          <p:spPr bwMode="auto">
            <a:xfrm>
              <a:off x="1866" y="2956"/>
              <a:ext cx="1015"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000" dirty="0">
                  <a:latin typeface="Times New Roman" pitchFamily="18" charset="0"/>
                  <a:cs typeface="Times New Roman" pitchFamily="18" charset="0"/>
                </a:rPr>
                <a:t>النمو</a:t>
              </a:r>
              <a:endParaRPr lang="en-US" sz="2000" dirty="0"/>
            </a:p>
          </p:txBody>
        </p:sp>
        <p:sp>
          <p:nvSpPr>
            <p:cNvPr id="27" name="Text Box 15"/>
            <p:cNvSpPr txBox="1">
              <a:spLocks noChangeArrowheads="1"/>
            </p:cNvSpPr>
            <p:nvPr/>
          </p:nvSpPr>
          <p:spPr bwMode="auto">
            <a:xfrm>
              <a:off x="2881" y="2698"/>
              <a:ext cx="1015"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000" dirty="0">
                  <a:latin typeface="Times New Roman" pitchFamily="18" charset="0"/>
                  <a:cs typeface="Times New Roman" pitchFamily="18" charset="0"/>
                </a:rPr>
                <a:t>النضج</a:t>
              </a:r>
              <a:endParaRPr lang="en-US" sz="2000" dirty="0"/>
            </a:p>
          </p:txBody>
        </p:sp>
        <p:sp>
          <p:nvSpPr>
            <p:cNvPr id="30" name="Text Box 16"/>
            <p:cNvSpPr txBox="1">
              <a:spLocks noChangeArrowheads="1"/>
            </p:cNvSpPr>
            <p:nvPr/>
          </p:nvSpPr>
          <p:spPr bwMode="auto">
            <a:xfrm>
              <a:off x="4158" y="3026"/>
              <a:ext cx="1014"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000">
                  <a:latin typeface="Times New Roman" pitchFamily="18" charset="0"/>
                  <a:cs typeface="Times New Roman" pitchFamily="18" charset="0"/>
                </a:rPr>
                <a:t>التدهور</a:t>
              </a:r>
              <a:endParaRPr lang="en-US" sz="2000" dirty="0"/>
            </a:p>
          </p:txBody>
        </p:sp>
        <p:sp>
          <p:nvSpPr>
            <p:cNvPr id="31" name="Text Box 17"/>
            <p:cNvSpPr txBox="1">
              <a:spLocks noChangeArrowheads="1"/>
            </p:cNvSpPr>
            <p:nvPr/>
          </p:nvSpPr>
          <p:spPr bwMode="auto">
            <a:xfrm>
              <a:off x="389" y="3450"/>
              <a:ext cx="1015" cy="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000">
                  <a:latin typeface="Times New Roman" pitchFamily="18" charset="0"/>
                  <a:cs typeface="Times New Roman" pitchFamily="18" charset="0"/>
                </a:rPr>
                <a:t>الوقت</a:t>
              </a:r>
              <a:endParaRPr lang="en-US" sz="2000" dirty="0"/>
            </a:p>
          </p:txBody>
        </p:sp>
        <p:sp>
          <p:nvSpPr>
            <p:cNvPr id="35" name="Line 18"/>
            <p:cNvSpPr>
              <a:spLocks noChangeShapeType="1"/>
            </p:cNvSpPr>
            <p:nvPr/>
          </p:nvSpPr>
          <p:spPr bwMode="auto">
            <a:xfrm>
              <a:off x="3397" y="2617"/>
              <a:ext cx="1484" cy="446"/>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8" name="Text Box 20"/>
            <p:cNvSpPr txBox="1">
              <a:spLocks noChangeArrowheads="1"/>
            </p:cNvSpPr>
            <p:nvPr/>
          </p:nvSpPr>
          <p:spPr bwMode="auto">
            <a:xfrm>
              <a:off x="1259" y="3732"/>
              <a:ext cx="3333" cy="424"/>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ar-SA" sz="2000">
                  <a:latin typeface="Times New Roman" pitchFamily="18" charset="0"/>
                  <a:cs typeface="Times New Roman" pitchFamily="18" charset="0"/>
                </a:rPr>
                <a:t>( دورة حياة السلعة )</a:t>
              </a:r>
              <a:endParaRPr lang="en-US" sz="2000" dirty="0"/>
            </a:p>
          </p:txBody>
        </p:sp>
      </p:grpSp>
      <p:sp>
        <p:nvSpPr>
          <p:cNvPr id="42" name="TextBox 41">
            <a:extLst>
              <a:ext uri="{FF2B5EF4-FFF2-40B4-BE49-F238E27FC236}">
                <a16:creationId xmlns="" xmlns:a16="http://schemas.microsoft.com/office/drawing/2014/main" id="{904B7CA6-23A4-2E24-5FFC-ECEA38831F6A}"/>
              </a:ext>
            </a:extLst>
          </p:cNvPr>
          <p:cNvSpPr txBox="1"/>
          <p:nvPr/>
        </p:nvSpPr>
        <p:spPr>
          <a:xfrm>
            <a:off x="3807042"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دورة حياة المنتج </a:t>
            </a:r>
          </a:p>
        </p:txBody>
      </p:sp>
      <p:sp>
        <p:nvSpPr>
          <p:cNvPr id="33" name="Rectangle 32">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1" name="Rectangle 4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44" name="TextBox 4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45" name="TextBox 44">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74686238"/>
      </p:ext>
    </p:extLst>
  </p:cSld>
  <p:clrMapOvr>
    <a:masterClrMapping/>
  </p:clrMapOvr>
  <mc:AlternateContent xmlns:mc="http://schemas.openxmlformats.org/markup-compatibility/2006" xmlns:p14="http://schemas.microsoft.com/office/powerpoint/2010/main">
    <mc:Choice Requires="p14">
      <p:transition spd="slow" p14:dur="2000" advTm="177434"/>
    </mc:Choice>
    <mc:Fallback xmlns="">
      <p:transition spd="slow" advTm="177434"/>
    </mc:Fallback>
  </mc:AlternateContent>
  <p:timing>
    <p:tnLst>
      <p:par>
        <p:cTn id="1" dur="indefinite" restart="never" nodeType="tmRoot"/>
      </p:par>
    </p:tnLst>
  </p:timing>
  <p:extLst mod="1"/>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1997650"/>
            <a:ext cx="8417320" cy="4339650"/>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أولاً: مرحلة تقديم السلعة:</a:t>
            </a:r>
          </a:p>
          <a:p>
            <a:pPr algn="just" rtl="1">
              <a:lnSpc>
                <a:spcPct val="150000"/>
              </a:lnSpc>
            </a:pPr>
            <a:r>
              <a:rPr lang="ar-EG" sz="2000" dirty="0" smtClean="0">
                <a:latin typeface="Simplified Arabic" pitchFamily="18" charset="-78"/>
                <a:cs typeface="+mj-cs"/>
              </a:rPr>
              <a:t>	حيث </a:t>
            </a:r>
            <a:r>
              <a:rPr lang="ar-EG" sz="2000" dirty="0">
                <a:latin typeface="Simplified Arabic" pitchFamily="18" charset="-78"/>
                <a:cs typeface="+mj-cs"/>
              </a:rPr>
              <a:t>يتم تقديم السلعة إلى السوق، وتتصف هذه المرحلة بانخفاض المبيعات، ويتصف سعر السلعة في هذه المرحلة بالارتفاع لعدة أسباب أهمها ارتفاع تكاليف الإنتاج لانخفاض عدد الوحدات المنتجة وارتفاع تكاليف الترويج وكثافته لضرورة تعريف المستهلك، ويلاحظ سلبية منحنى الأرباح في مرحلة تقديم السلعة. وتتصف هذه المرحلة بقلة عدد متاجر التجزئة التي تبيع السلعة، وقيام المنتج بإنتاج شكل واحد أو عدد قليل من أشكال السلعة والاقتصار على المستهلكين الأكثر ميلاً للشراء والأكثر مقدرة على الدفع. وقد يحاول المشروع تعطيل المنافسة في هذه المرحلة عن طريق تخفيض السعر وقبول تحمل بعض الخسائر.</a:t>
            </a:r>
          </a:p>
          <a:p>
            <a:pPr marL="514350" indent="-514350" algn="just" rtl="1">
              <a:lnSpc>
                <a:spcPct val="150000"/>
              </a:lnSpc>
              <a:buFont typeface="+mj-lt"/>
              <a:buAutoNum type="romanUcPeriod" startAt="4"/>
            </a:pPr>
            <a:endParaRPr lang="ar-EG" sz="2200" b="1" dirty="0">
              <a:latin typeface="Simplified Arabic" pitchFamily="18" charset="-78"/>
              <a:cs typeface="+mj-cs"/>
            </a:endParaRP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3807042"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دورة حياة المنتج </a:t>
            </a:r>
          </a:p>
        </p:txBody>
      </p:sp>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5887" y="1160961"/>
            <a:ext cx="2850129" cy="2855830"/>
          </a:xfrm>
          <a:prstGeom prst="rect">
            <a:avLst/>
          </a:prstGeom>
          <a:solidFill>
            <a:schemeClr val="bg1">
              <a:lumMod val="85000"/>
              <a:alpha val="0"/>
            </a:schemeClr>
          </a:solidFill>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2702687"/>
      </p:ext>
    </p:extLst>
  </p:cSld>
  <p:clrMapOvr>
    <a:masterClrMapping/>
  </p:clrMapOvr>
  <mc:AlternateContent xmlns:mc="http://schemas.openxmlformats.org/markup-compatibility/2006" xmlns:p14="http://schemas.microsoft.com/office/powerpoint/2010/main">
    <mc:Choice Requires="p14">
      <p:transition spd="slow" p14:dur="2000" advTm="246420"/>
    </mc:Choice>
    <mc:Fallback xmlns="">
      <p:transition spd="slow" advTm="24642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5887" y="1160961"/>
            <a:ext cx="2850129" cy="285583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877985"/>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ثانياً: مرحلة نمو السلعة:</a:t>
            </a:r>
          </a:p>
          <a:p>
            <a:pPr algn="just" rtl="1">
              <a:lnSpc>
                <a:spcPct val="150000"/>
              </a:lnSpc>
            </a:pPr>
            <a:r>
              <a:rPr lang="ar-EG" sz="2000" dirty="0">
                <a:latin typeface="Simplified Arabic" pitchFamily="18" charset="-78"/>
                <a:cs typeface="+mj-cs"/>
              </a:rPr>
              <a:t>حيث يبدأ الارتفاع المضطرد في حجم مبيعات السلعة نظراً لإقبال المستهلكين الحاليين على شرائها بالإضافة إلى كسب مشترين جدد، ويبدأ المشروع في إدخال تحسينات عديدة على السلعة وتطويرها بالإضافة إلى البحث عن أجزاء جديدة من سوق السلعة لخدمتها وإمكانية اتباع سياسة التجزئة نظراً لنمو حجم السوق الكلي. بالإضافة إلى البحث عن منافذ توزيع جديدة للوصول إلى تغطية أعم للسوق وينتقل الإعلان من الوظيفة التعريفية إلى الوظيفة التنافسية، ويبدأ المشروع في اتباع سياسة التخفيض الطفيف لسعر السلعة على مراحل زمنية. ويتصف منحنى المبيعات بالارتفاع المستمر وبسرعة.</a:t>
            </a:r>
          </a:p>
          <a:p>
            <a:pPr algn="just" rtl="1">
              <a:lnSpc>
                <a:spcPct val="150000"/>
              </a:lnSpc>
            </a:pPr>
            <a:endParaRPr lang="ar-EG" sz="2200" b="1" dirty="0">
              <a:latin typeface="Simplified Arabic" pitchFamily="18" charset="-78"/>
              <a:cs typeface="+mj-cs"/>
            </a:endParaRP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3807042"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دورة حياة المنتج </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610017"/>
      </p:ext>
    </p:extLst>
  </p:cSld>
  <p:clrMapOvr>
    <a:masterClrMapping/>
  </p:clrMapOvr>
  <mc:AlternateContent xmlns:mc="http://schemas.openxmlformats.org/markup-compatibility/2006" xmlns:p14="http://schemas.microsoft.com/office/powerpoint/2010/main">
    <mc:Choice Requires="p14">
      <p:transition spd="slow" p14:dur="2000" advTm="122391"/>
    </mc:Choice>
    <mc:Fallback xmlns="">
      <p:transition spd="slow" advTm="12239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5887" y="1160961"/>
            <a:ext cx="2850129" cy="285583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877985"/>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ثالثاً: مرحلة نضوج السلعة:</a:t>
            </a:r>
          </a:p>
          <a:p>
            <a:pPr algn="just" rtl="1">
              <a:lnSpc>
                <a:spcPct val="150000"/>
              </a:lnSpc>
            </a:pPr>
            <a:r>
              <a:rPr lang="ar-EG" sz="2000" dirty="0">
                <a:latin typeface="Simplified Arabic" pitchFamily="18" charset="-78"/>
                <a:cs typeface="+mj-cs"/>
              </a:rPr>
              <a:t>إن آجلاً أو عاجلاً يتخذ الطلب على السلعة صورة الاستقرار أولاً وبعدها يبدأ هذا الطلب في الميل إلى الانكماش وتطول مدة هذه المرحلة بالمقارنة بالمراحل الأخرى، وعادةً ما تقسم هذه المرحلة إلى مراحل فرعية هي: مرحلة النضوج الصاعد ومرحلة النضوج المستمر ومرحلة النضوج المنحدر. وتتصف هذه المرحلة بوجود فائض إنتاج من السلعة وزيادة المنافسة نتيجة تراكم هذا الفائض ومن ثم الاتجاه نحو تخفيض السعر للتخلص من المخزون، ويتخذ الإعلان الشكل التذكيري وقد يحاول المشروع تطوير السلعة لإطالة دورة حياتها أو محاولة إيجاد استخدامات جديدة لها.</a:t>
            </a:r>
          </a:p>
          <a:p>
            <a:pPr algn="just" rtl="1">
              <a:lnSpc>
                <a:spcPct val="150000"/>
              </a:lnSpc>
            </a:pPr>
            <a:endParaRPr lang="ar-EG" sz="2200" b="1" dirty="0">
              <a:latin typeface="Simplified Arabic" pitchFamily="18" charset="-78"/>
              <a:cs typeface="+mj-cs"/>
            </a:endParaRP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3807042"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دورة حياة المنتج </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10108365"/>
      </p:ext>
    </p:extLst>
  </p:cSld>
  <p:clrMapOvr>
    <a:masterClrMapping/>
  </p:clrMapOvr>
  <mc:AlternateContent xmlns:mc="http://schemas.openxmlformats.org/markup-compatibility/2006" xmlns:p14="http://schemas.microsoft.com/office/powerpoint/2010/main">
    <mc:Choice Requires="p14">
      <p:transition spd="slow" p14:dur="2000" advTm="164892"/>
    </mc:Choice>
    <mc:Fallback xmlns="">
      <p:transition spd="slow" advTm="16489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5887" y="1160961"/>
            <a:ext cx="2850129" cy="285583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647152"/>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رابعاً: مرحلة تدهور السلعة:</a:t>
            </a:r>
          </a:p>
          <a:p>
            <a:pPr algn="just" rtl="1">
              <a:lnSpc>
                <a:spcPct val="150000"/>
              </a:lnSpc>
            </a:pPr>
            <a:r>
              <a:rPr lang="ar-EG" sz="2200" dirty="0">
                <a:latin typeface="Simplified Arabic" pitchFamily="18" charset="-78"/>
                <a:cs typeface="+mj-cs"/>
              </a:rPr>
              <a:t>حيث تدخل السلعة </a:t>
            </a:r>
            <a:r>
              <a:rPr lang="ar-EG" sz="2200" dirty="0" smtClean="0">
                <a:latin typeface="Simplified Arabic" pitchFamily="18" charset="-78"/>
                <a:cs typeface="+mj-cs"/>
              </a:rPr>
              <a:t>منحنى </a:t>
            </a:r>
            <a:r>
              <a:rPr lang="ar-EG" sz="2200" dirty="0">
                <a:latin typeface="Simplified Arabic" pitchFamily="18" charset="-78"/>
                <a:cs typeface="+mj-cs"/>
              </a:rPr>
              <a:t>الانخفاض </a:t>
            </a:r>
            <a:r>
              <a:rPr lang="ar-EG" sz="2200" dirty="0" smtClean="0">
                <a:latin typeface="Simplified Arabic" pitchFamily="18" charset="-78"/>
                <a:cs typeface="+mj-cs"/>
              </a:rPr>
              <a:t>في </a:t>
            </a:r>
            <a:r>
              <a:rPr lang="ar-EG" sz="2200" dirty="0">
                <a:latin typeface="Simplified Arabic" pitchFamily="18" charset="-78"/>
                <a:cs typeface="+mj-cs"/>
              </a:rPr>
              <a:t>حجم مبيعاتها وقد يحدث هذا الانخفاض على مدى زمني طويل أو قد يتم بشكل سريع. ويبدأ عدد من المشروعات ترك ميدان إنتاج السلعة. كما تبدأ المشروعات القائمة في تقليل عدد الأشكال المختلفة من السلعة. كما تقوم المشروعات بسحب سلعها من الأسواق الضعيفة ومنافذ التوزيع الواهنة. ويتم اتباع سياسة تخفيض السعر كوسيلة لترويج المبيعات وتنكمش ميزانية الترويج بدرجة كبيرة.</a:t>
            </a:r>
          </a:p>
          <a:p>
            <a:pPr algn="just" rtl="1">
              <a:lnSpc>
                <a:spcPct val="150000"/>
              </a:lnSpc>
            </a:pPr>
            <a:endParaRPr lang="ar-EG" sz="2200" b="1" dirty="0">
              <a:latin typeface="Simplified Arabic" pitchFamily="18" charset="-78"/>
              <a:cs typeface="+mj-cs"/>
            </a:endParaRP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3807042"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دورة حياة المنتج </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33712667"/>
      </p:ext>
    </p:extLst>
  </p:cSld>
  <p:clrMapOvr>
    <a:masterClrMapping/>
  </p:clrMapOvr>
  <mc:AlternateContent xmlns:mc="http://schemas.openxmlformats.org/markup-compatibility/2006" xmlns:p14="http://schemas.microsoft.com/office/powerpoint/2010/main">
    <mc:Choice Requires="p14">
      <p:transition spd="slow" p14:dur="2000" advTm="126973"/>
    </mc:Choice>
    <mc:Fallback xmlns="">
      <p:transition spd="slow" advTm="12697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187805" y="1273306"/>
            <a:ext cx="4806124" cy="400110"/>
          </a:xfrm>
          <a:prstGeom prst="rect">
            <a:avLst/>
          </a:prstGeom>
          <a:noFill/>
        </p:spPr>
        <p:txBody>
          <a:bodyPr wrap="none" rtlCol="0">
            <a:spAutoFit/>
          </a:bodyPr>
          <a:lstStyle/>
          <a:p>
            <a:pPr algn="just"/>
            <a:r>
              <a:rPr lang="ar-EG" sz="20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السياسات التسويقية الاستراتيجية خلال دورة حياة المنتج</a:t>
            </a:r>
          </a:p>
        </p:txBody>
      </p:sp>
      <p:sp>
        <p:nvSpPr>
          <p:cNvPr id="14" name="Rectangle 13">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6" name="Rectangle 15">
            <a:extLst>
              <a:ext uri="{FF2B5EF4-FFF2-40B4-BE49-F238E27FC236}">
                <a16:creationId xmlns="" xmlns:a16="http://schemas.microsoft.com/office/drawing/2014/main" id="{6FE380F3-A68B-26EA-9084-2C15BB9E43F9}"/>
              </a:ext>
            </a:extLst>
          </p:cNvPr>
          <p:cNvSpPr/>
          <p:nvPr/>
        </p:nvSpPr>
        <p:spPr>
          <a:xfrm>
            <a:off x="4877103" y="10882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5013829" y="112395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4998603" y="1338815"/>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2339842"/>
      </p:ext>
    </p:extLst>
  </p:cSld>
  <p:clrMapOvr>
    <a:masterClrMapping/>
  </p:clrMapOvr>
  <mc:AlternateContent xmlns:mc="http://schemas.openxmlformats.org/markup-compatibility/2006" xmlns:p14="http://schemas.microsoft.com/office/powerpoint/2010/main">
    <mc:Choice Requires="p14">
      <p:transition spd="slow" p14:dur="2000" advTm="21903"/>
    </mc:Choice>
    <mc:Fallback xmlns="">
      <p:transition spd="slow" advTm="219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288701"/>
            <a:ext cx="8417320" cy="5032147"/>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السياسات التسويقية الاستراتيجية خلال دورة حياة </a:t>
            </a:r>
            <a:r>
              <a:rPr lang="ar-EG" sz="2200" b="1" dirty="0" smtClean="0">
                <a:latin typeface="Simplified Arabic" pitchFamily="18" charset="-78"/>
                <a:cs typeface="+mj-cs"/>
              </a:rPr>
              <a:t>المنتج:</a:t>
            </a:r>
            <a:endParaRPr lang="ar-EG" sz="2200" b="1" dirty="0">
              <a:latin typeface="Simplified Arabic" pitchFamily="18" charset="-78"/>
              <a:cs typeface="+mj-cs"/>
            </a:endParaRPr>
          </a:p>
          <a:p>
            <a:pPr algn="just" rtl="1">
              <a:lnSpc>
                <a:spcPct val="150000"/>
              </a:lnSpc>
            </a:pPr>
            <a:r>
              <a:rPr lang="ar-EG" sz="2100" b="1" dirty="0" smtClean="0">
                <a:latin typeface="Simplified Arabic" pitchFamily="18" charset="-78"/>
                <a:cs typeface="+mj-cs"/>
              </a:rPr>
              <a:t>(</a:t>
            </a:r>
            <a:r>
              <a:rPr lang="ar-EG" sz="2100" b="1" dirty="0">
                <a:latin typeface="Simplified Arabic" pitchFamily="18" charset="-78"/>
                <a:cs typeface="+mj-cs"/>
              </a:rPr>
              <a:t>1) السعر:</a:t>
            </a:r>
          </a:p>
          <a:p>
            <a:pPr algn="just" rtl="1">
              <a:lnSpc>
                <a:spcPct val="150000"/>
              </a:lnSpc>
            </a:pPr>
            <a:r>
              <a:rPr lang="ar-EG" sz="2100" dirty="0" smtClean="0">
                <a:latin typeface="Simplified Arabic" pitchFamily="18" charset="-78"/>
                <a:cs typeface="+mj-cs"/>
              </a:rPr>
              <a:t>يبدأ </a:t>
            </a:r>
            <a:r>
              <a:rPr lang="ar-EG" sz="2100" dirty="0">
                <a:latin typeface="Simplified Arabic" pitchFamily="18" charset="-78"/>
                <a:cs typeface="+mj-cs"/>
              </a:rPr>
              <a:t>المشروع عادةً باستخدام السعر المرتفع عند تقديم السلعة وينتهي المشروع في المرحلتين الأخيرتين إلى تخفيض السعر واتباع سياسة السعر المنخفض.</a:t>
            </a:r>
          </a:p>
          <a:p>
            <a:pPr algn="just" rtl="1">
              <a:lnSpc>
                <a:spcPct val="150000"/>
              </a:lnSpc>
            </a:pPr>
            <a:r>
              <a:rPr lang="ar-EG" sz="2100" b="1" dirty="0">
                <a:latin typeface="Simplified Arabic" pitchFamily="18" charset="-78"/>
                <a:cs typeface="+mj-cs"/>
              </a:rPr>
              <a:t>(2) منافذ التوزيع:</a:t>
            </a:r>
          </a:p>
          <a:p>
            <a:pPr algn="just" rtl="1">
              <a:lnSpc>
                <a:spcPct val="150000"/>
              </a:lnSpc>
            </a:pPr>
            <a:r>
              <a:rPr lang="ar-EG" sz="2100" dirty="0" smtClean="0">
                <a:latin typeface="Simplified Arabic" pitchFamily="18" charset="-78"/>
                <a:cs typeface="+mj-cs"/>
              </a:rPr>
              <a:t>يبدأ </a:t>
            </a:r>
            <a:r>
              <a:rPr lang="ar-EG" sz="2100" dirty="0">
                <a:latin typeface="Simplified Arabic" pitchFamily="18" charset="-78"/>
                <a:cs typeface="+mj-cs"/>
              </a:rPr>
              <a:t>توزيع السلعة الجديدة عن طريق اتباع سياسة التغطية الانتقائية للسوق ثم يزيد عدد الموزعين زيادة ملحوظة خلال مرحلتي النمو ثم يبدأ الموزعون أخيراً بالتخلي عن السلعة في مرحلة التدهور.</a:t>
            </a:r>
          </a:p>
          <a:p>
            <a:pPr algn="just" rtl="1">
              <a:lnSpc>
                <a:spcPct val="150000"/>
              </a:lnSpc>
            </a:pPr>
            <a:endParaRPr lang="ar-EG" sz="2200" b="1" dirty="0">
              <a:latin typeface="Simplified Arabic" pitchFamily="18" charset="-78"/>
              <a:cs typeface="+mj-cs"/>
            </a:endParaRPr>
          </a:p>
          <a:p>
            <a:pPr algn="just" rtl="1">
              <a:lnSpc>
                <a:spcPct val="150000"/>
              </a:lnSpc>
            </a:pPr>
            <a:endParaRPr lang="ar-EG" sz="2200" dirty="0">
              <a:latin typeface="Simplified Arabic" pitchFamily="18" charset="-78"/>
              <a:cs typeface="+mj-cs"/>
            </a:endParaRPr>
          </a:p>
          <a:p>
            <a:pPr algn="just" rtl="1">
              <a:lnSpc>
                <a:spcPct val="150000"/>
              </a:lnSpc>
            </a:pPr>
            <a:endParaRPr lang="ar-EG" sz="2200" b="1" dirty="0">
              <a:latin typeface="Simplified Arabic" pitchFamily="18" charset="-78"/>
              <a:cs typeface="+mj-cs"/>
            </a:endParaRP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577135" y="1428065"/>
            <a:ext cx="5346009"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السياسات التسويقية الاستراتيجية خلال دورة حياة </a:t>
            </a:r>
            <a:r>
              <a:rPr lang="ar-EG" sz="2100" b="1" dirty="0" smtClean="0">
                <a:solidFill>
                  <a:srgbClr val="00B0F0"/>
                </a:solidFill>
                <a:effectLst>
                  <a:outerShdw blurRad="38100" dist="38100" dir="2700000" algn="tl">
                    <a:srgbClr val="000000">
                      <a:alpha val="43137"/>
                    </a:srgbClr>
                  </a:outerShdw>
                </a:effectLst>
                <a:cs typeface="+mj-cs"/>
              </a:rPr>
              <a:t>المنتج</a:t>
            </a:r>
            <a:endParaRPr lang="ar-EG" sz="2100" b="1" dirty="0">
              <a:solidFill>
                <a:srgbClr val="00B0F0"/>
              </a:solidFill>
              <a:effectLst>
                <a:outerShdw blurRad="38100" dist="38100" dir="2700000" algn="tl">
                  <a:srgbClr val="000000">
                    <a:alpha val="43137"/>
                  </a:srgbClr>
                </a:outerShdw>
              </a:effectLst>
              <a:cs typeface="+mj-cs"/>
            </a:endParaRP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48222737"/>
      </p:ext>
    </p:extLst>
  </p:cSld>
  <p:clrMapOvr>
    <a:masterClrMapping/>
  </p:clrMapOvr>
  <mc:AlternateContent xmlns:mc="http://schemas.openxmlformats.org/markup-compatibility/2006" xmlns:p14="http://schemas.microsoft.com/office/powerpoint/2010/main">
    <mc:Choice Requires="p14">
      <p:transition spd="slow" p14:dur="2000" advTm="112965"/>
    </mc:Choice>
    <mc:Fallback xmlns="">
      <p:transition spd="slow" advTm="11296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647152"/>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(3) الترويج:</a:t>
            </a:r>
          </a:p>
          <a:p>
            <a:pPr algn="just" rtl="1">
              <a:lnSpc>
                <a:spcPct val="150000"/>
              </a:lnSpc>
            </a:pPr>
            <a:r>
              <a:rPr lang="ar-EG" sz="2200" dirty="0" smtClean="0">
                <a:latin typeface="Simplified Arabic" pitchFamily="18" charset="-78"/>
                <a:cs typeface="+mj-cs"/>
              </a:rPr>
              <a:t>	يستخدم </a:t>
            </a:r>
            <a:r>
              <a:rPr lang="ar-EG" sz="2200" dirty="0">
                <a:latin typeface="Simplified Arabic" pitchFamily="18" charset="-78"/>
                <a:cs typeface="+mj-cs"/>
              </a:rPr>
              <a:t>الإعلان التعريفي المكثف عند بداية تقديم السلعة، ثم تتحول طبيعته إلى النوع التنافسي أو المقارن خلال فترة النمو والنضوج، ثم يتحول مرة أخرى إلى النوع التذكيري في مرحلة التدهور. كذلك تختلف نوعية هذا الترويج من مرحلة إلى أخرى فقد يعتمد المشروع على استخدام الإعلان في المرحلتين الأولى والثانية ثم يزيد اعتماده على طرق الترويج الأخرى كالخصومات </a:t>
            </a:r>
            <a:r>
              <a:rPr lang="ar-EG" sz="2200" dirty="0" smtClean="0">
                <a:latin typeface="Simplified Arabic" pitchFamily="18" charset="-78"/>
                <a:cs typeface="+mj-cs"/>
              </a:rPr>
              <a:t>والمسابقات </a:t>
            </a:r>
            <a:r>
              <a:rPr lang="ar-EG" sz="2200" dirty="0">
                <a:latin typeface="Simplified Arabic" pitchFamily="18" charset="-78"/>
                <a:cs typeface="+mj-cs"/>
              </a:rPr>
              <a:t>في المرحلتين الثالثة والرابعة.</a:t>
            </a:r>
          </a:p>
          <a:p>
            <a:pPr algn="just" rtl="1">
              <a:lnSpc>
                <a:spcPct val="150000"/>
              </a:lnSpc>
            </a:pPr>
            <a:endParaRPr lang="ar-EG" sz="2200" b="1" dirty="0">
              <a:latin typeface="Simplified Arabic" pitchFamily="18" charset="-78"/>
              <a:cs typeface="+mj-cs"/>
            </a:endParaRP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4577135" y="1428065"/>
            <a:ext cx="5346009"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السياسات التسويقية الاستراتيجية خلال دورة حياة </a:t>
            </a:r>
            <a:r>
              <a:rPr lang="ar-EG" sz="2100" b="1" dirty="0" smtClean="0">
                <a:solidFill>
                  <a:srgbClr val="00B0F0"/>
                </a:solidFill>
                <a:effectLst>
                  <a:outerShdw blurRad="38100" dist="38100" dir="2700000" algn="tl">
                    <a:srgbClr val="000000">
                      <a:alpha val="43137"/>
                    </a:srgbClr>
                  </a:outerShdw>
                </a:effectLst>
                <a:cs typeface="+mj-cs"/>
              </a:rPr>
              <a:t>المنتج</a:t>
            </a:r>
            <a:endParaRPr lang="ar-EG" sz="2100" b="1" dirty="0">
              <a:solidFill>
                <a:srgbClr val="00B0F0"/>
              </a:solidFill>
              <a:effectLst>
                <a:outerShdw blurRad="38100" dist="38100" dir="2700000" algn="tl">
                  <a:srgbClr val="000000">
                    <a:alpha val="43137"/>
                  </a:srgbClr>
                </a:outerShdw>
              </a:effectLst>
              <a:cs typeface="+mj-cs"/>
            </a:endParaRPr>
          </a:p>
        </p:txBody>
      </p:sp>
      <p:pic>
        <p:nvPicPr>
          <p:cNvPr id="22"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605458"/>
      </p:ext>
    </p:extLst>
  </p:cSld>
  <p:clrMapOvr>
    <a:masterClrMapping/>
  </p:clrMapOvr>
  <mc:AlternateContent xmlns:mc="http://schemas.openxmlformats.org/markup-compatibility/2006" xmlns:p14="http://schemas.microsoft.com/office/powerpoint/2010/main">
    <mc:Choice Requires="p14">
      <p:transition spd="slow" p14:dur="2000" advTm="136716"/>
    </mc:Choice>
    <mc:Fallback xmlns="">
      <p:transition spd="slow" advTm="13671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139321"/>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(4) السلعة:</a:t>
            </a:r>
          </a:p>
          <a:p>
            <a:pPr algn="just" rtl="1">
              <a:lnSpc>
                <a:spcPct val="150000"/>
              </a:lnSpc>
            </a:pPr>
            <a:r>
              <a:rPr lang="ar-EG" sz="2200" dirty="0" smtClean="0">
                <a:latin typeface="Simplified Arabic" pitchFamily="18" charset="-78"/>
                <a:cs typeface="+mj-cs"/>
              </a:rPr>
              <a:t>	يقتصر </a:t>
            </a:r>
            <a:r>
              <a:rPr lang="ar-EG" sz="2200" dirty="0">
                <a:latin typeface="Simplified Arabic" pitchFamily="18" charset="-78"/>
                <a:cs typeface="+mj-cs"/>
              </a:rPr>
              <a:t>إنتاج المشروع في بداية تقديم </a:t>
            </a:r>
            <a:r>
              <a:rPr lang="ar-EG" sz="2200" dirty="0" smtClean="0">
                <a:latin typeface="Simplified Arabic" pitchFamily="18" charset="-78"/>
                <a:cs typeface="+mj-cs"/>
              </a:rPr>
              <a:t>السلعة </a:t>
            </a:r>
            <a:r>
              <a:rPr lang="ar-EG" sz="2200" dirty="0">
                <a:latin typeface="Simplified Arabic" pitchFamily="18" charset="-78"/>
                <a:cs typeface="+mj-cs"/>
              </a:rPr>
              <a:t>على شكل واحد أو عدد قليل جداً من الأشكال، تليه محاولة للمشروع لإضافة خصائص جديدة للسلعة وإنتاج أشكال مختلفة منها خلال مرحلتي النمو والنضوج ثم يعود المشروع مرة أخرى في المرحلة الأخيرة إلى الاقتصار على شكل واحد أو عدد قليل من أشكال السلعة.</a:t>
            </a:r>
          </a:p>
          <a:p>
            <a:pPr algn="just" rtl="1">
              <a:lnSpc>
                <a:spcPct val="150000"/>
              </a:lnSpc>
            </a:pPr>
            <a:endParaRPr lang="ar-EG" sz="2200" b="1" dirty="0">
              <a:latin typeface="Simplified Arabic" pitchFamily="18" charset="-78"/>
              <a:cs typeface="+mj-cs"/>
            </a:endParaRP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4577135" y="1428065"/>
            <a:ext cx="5346009"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السياسات التسويقية الاستراتيجية خلال دورة حياة </a:t>
            </a:r>
            <a:r>
              <a:rPr lang="ar-EG" sz="2100" b="1" dirty="0" smtClean="0">
                <a:solidFill>
                  <a:srgbClr val="00B0F0"/>
                </a:solidFill>
                <a:effectLst>
                  <a:outerShdw blurRad="38100" dist="38100" dir="2700000" algn="tl">
                    <a:srgbClr val="000000">
                      <a:alpha val="43137"/>
                    </a:srgbClr>
                  </a:outerShdw>
                </a:effectLst>
                <a:cs typeface="+mj-cs"/>
              </a:rPr>
              <a:t>المنتج</a:t>
            </a:r>
            <a:endParaRPr lang="ar-EG" sz="2100" b="1" dirty="0">
              <a:solidFill>
                <a:srgbClr val="00B0F0"/>
              </a:solidFill>
              <a:effectLst>
                <a:outerShdw blurRad="38100" dist="38100" dir="2700000" algn="tl">
                  <a:srgbClr val="000000">
                    <a:alpha val="43137"/>
                  </a:srgbClr>
                </a:outerShdw>
              </a:effectLst>
              <a:cs typeface="+mj-cs"/>
            </a:endParaRP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6405930"/>
      </p:ext>
    </p:extLst>
  </p:cSld>
  <p:clrMapOvr>
    <a:masterClrMapping/>
  </p:clrMapOvr>
  <mc:AlternateContent xmlns:mc="http://schemas.openxmlformats.org/markup-compatibility/2006" xmlns:p14="http://schemas.microsoft.com/office/powerpoint/2010/main">
    <mc:Choice Requires="p14">
      <p:transition spd="slow" p14:dur="2000" advTm="66036"/>
    </mc:Choice>
    <mc:Fallback xmlns="">
      <p:transition spd="slow" advTm="6603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2062872"/>
          </a:xfrm>
          <a:prstGeom prst="rect">
            <a:avLst/>
          </a:prstGeom>
          <a:noFill/>
        </p:spPr>
        <p:txBody>
          <a:bodyPr wrap="square" rtlCol="0">
            <a:spAutoFit/>
          </a:bodyPr>
          <a:lstStyle/>
          <a:p>
            <a:pPr algn="just" rtl="1">
              <a:lnSpc>
                <a:spcPct val="150000"/>
              </a:lnSpc>
            </a:pPr>
            <a:r>
              <a:rPr lang="ar-EG" sz="2200" dirty="0">
                <a:latin typeface="Simplified Arabic" pitchFamily="18" charset="-78"/>
                <a:cs typeface="+mj-cs"/>
              </a:rPr>
              <a:t>ومن السياسات التي يمكن اتباعها عند وصول السلعة إلى مرحلة النضوج واقترابها من مرحلة التدهور قيام المشروع بمحاولة عمل التعديلات الجوهرية على خصائص السلعة حتى يمكن خلقها من جديد ويتدخل إدراك المستهلك بوجه خاص في نجاح أو فشل هذه السياسة إذ يتوقف على هذا الإدراك اقتناع المستهلك بحداثة أو قدم السلعة المعدلة.</a:t>
            </a: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4577135" y="1428065"/>
            <a:ext cx="5346009"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السياسات التسويقية الاستراتيجية خلال دورة حياة </a:t>
            </a:r>
            <a:r>
              <a:rPr lang="ar-EG" sz="2100" b="1" dirty="0" smtClean="0">
                <a:solidFill>
                  <a:srgbClr val="00B0F0"/>
                </a:solidFill>
                <a:effectLst>
                  <a:outerShdw blurRad="38100" dist="38100" dir="2700000" algn="tl">
                    <a:srgbClr val="000000">
                      <a:alpha val="43137"/>
                    </a:srgbClr>
                  </a:outerShdw>
                </a:effectLst>
                <a:cs typeface="+mj-cs"/>
              </a:rPr>
              <a:t>المنتج</a:t>
            </a:r>
            <a:endParaRPr lang="ar-EG" sz="2100" b="1" dirty="0">
              <a:solidFill>
                <a:srgbClr val="00B0F0"/>
              </a:solidFill>
              <a:effectLst>
                <a:outerShdw blurRad="38100" dist="38100" dir="2700000" algn="tl">
                  <a:srgbClr val="000000">
                    <a:alpha val="43137"/>
                  </a:srgbClr>
                </a:outerShdw>
              </a:effectLst>
              <a:cs typeface="+mj-cs"/>
            </a:endParaRP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6727487"/>
      </p:ext>
    </p:extLst>
  </p:cSld>
  <p:clrMapOvr>
    <a:masterClrMapping/>
  </p:clrMapOvr>
  <mc:AlternateContent xmlns:mc="http://schemas.openxmlformats.org/markup-compatibility/2006" xmlns:p14="http://schemas.microsoft.com/office/powerpoint/2010/main">
    <mc:Choice Requires="p14">
      <p:transition spd="slow" p14:dur="2000" advTm="78804"/>
    </mc:Choice>
    <mc:Fallback xmlns="">
      <p:transition spd="slow" advTm="7880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972121" y="1117694"/>
            <a:ext cx="8243057" cy="4636720"/>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460155" y="1273306"/>
            <a:ext cx="2130711" cy="400110"/>
          </a:xfrm>
          <a:prstGeom prst="rect">
            <a:avLst/>
          </a:prstGeom>
          <a:noFill/>
        </p:spPr>
        <p:txBody>
          <a:bodyPr wrap="none" rtlCol="0">
            <a:spAutoFit/>
          </a:bodyPr>
          <a:lstStyle/>
          <a:p>
            <a:pPr algn="just"/>
            <a:r>
              <a:rPr lang="ar-EG" sz="20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أنواع السلع الاستهلاكية</a:t>
            </a:r>
          </a:p>
        </p:txBody>
      </p:sp>
      <p:sp>
        <p:nvSpPr>
          <p:cNvPr id="12" name="Rectangle 11">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4" name="Rectangle 13">
            <a:extLst>
              <a:ext uri="{FF2B5EF4-FFF2-40B4-BE49-F238E27FC236}">
                <a16:creationId xmlns="" xmlns:a16="http://schemas.microsoft.com/office/drawing/2014/main" id="{6FE380F3-A68B-26EA-9084-2C15BB9E43F9}"/>
              </a:ext>
            </a:extLst>
          </p:cNvPr>
          <p:cNvSpPr/>
          <p:nvPr/>
        </p:nvSpPr>
        <p:spPr>
          <a:xfrm>
            <a:off x="4853387" y="115040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4990113" y="1186152"/>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4974887" y="1401017"/>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16524678"/>
      </p:ext>
    </p:extLst>
  </p:cSld>
  <p:clrMapOvr>
    <a:masterClrMapping/>
  </p:clrMapOvr>
  <mc:AlternateContent xmlns:mc="http://schemas.openxmlformats.org/markup-compatibility/2006" xmlns:p14="http://schemas.microsoft.com/office/powerpoint/2010/main">
    <mc:Choice Requires="p14">
      <p:transition spd="slow" p14:dur="2000" advTm="21794"/>
    </mc:Choice>
    <mc:Fallback xmlns="">
      <p:transition spd="slow" advTm="2179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508653"/>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أنواع السلع الاستهلاكية:</a:t>
            </a:r>
          </a:p>
          <a:p>
            <a:pPr algn="just" rtl="1">
              <a:lnSpc>
                <a:spcPct val="150000"/>
              </a:lnSpc>
            </a:pPr>
            <a:r>
              <a:rPr lang="ar-EG" sz="2100" dirty="0" smtClean="0">
                <a:latin typeface="Simplified Arabic" pitchFamily="18" charset="-78"/>
                <a:cs typeface="+mj-cs"/>
              </a:rPr>
              <a:t>	عادةً </a:t>
            </a:r>
            <a:r>
              <a:rPr lang="ar-EG" sz="2100" dirty="0">
                <a:latin typeface="Simplified Arabic" pitchFamily="18" charset="-78"/>
                <a:cs typeface="+mj-cs"/>
              </a:rPr>
              <a:t>ما يفرق رجال التسويق بين السلع الاستهلاكية </a:t>
            </a:r>
            <a:r>
              <a:rPr lang="en-US" sz="2100" dirty="0" smtClean="0">
                <a:latin typeface="Simplified Arabic" pitchFamily="18" charset="-78"/>
                <a:cs typeface="+mj-cs"/>
              </a:rPr>
              <a:t> </a:t>
            </a:r>
            <a:r>
              <a:rPr lang="en-US" sz="2100" dirty="0" smtClean="0">
                <a:latin typeface="Times New Roman" pitchFamily="18" charset="0"/>
                <a:cs typeface="Times New Roman" pitchFamily="18" charset="0"/>
              </a:rPr>
              <a:t>Consumer </a:t>
            </a:r>
            <a:r>
              <a:rPr lang="en-US" sz="2100" dirty="0">
                <a:latin typeface="Times New Roman" pitchFamily="18" charset="0"/>
                <a:cs typeface="Times New Roman" pitchFamily="18" charset="0"/>
              </a:rPr>
              <a:t>Goods </a:t>
            </a:r>
            <a:r>
              <a:rPr lang="ar-EG" sz="2100" dirty="0">
                <a:latin typeface="Simplified Arabic" pitchFamily="18" charset="-78"/>
                <a:cs typeface="+mj-cs"/>
              </a:rPr>
              <a:t>والسلع الصناعية </a:t>
            </a:r>
            <a:r>
              <a:rPr lang="en-US" sz="2100" dirty="0">
                <a:latin typeface="Simplified Arabic" pitchFamily="18" charset="-78"/>
                <a:cs typeface="+mj-cs"/>
              </a:rPr>
              <a:t>Industrial Goods ، </a:t>
            </a:r>
            <a:r>
              <a:rPr lang="ar-EG" sz="2100" dirty="0">
                <a:latin typeface="Simplified Arabic" pitchFamily="18" charset="-78"/>
                <a:cs typeface="+mj-cs"/>
              </a:rPr>
              <a:t>والمشتري الصناعي هو في الحقيقة مستهلك ولكن أنشطة البيع الصناعي يحثها ويوجهها احتياجات المنظمات والمشروعات الصناعية وليست الاحتياجات الفردية. والمستهلك الذي يعنينا هو المستهلك الذي يشتري السلع أو الخدمات لاستخداماته الشخصية أو العائلية. ولا توجد ضوابط نظرية حاسمة لتصنيف السلع الاستهلاكية، ويمكن أن نفهم على نحو أفضل تطبيقات الإعلان بالنسبة لنوعية السلع إذا قسمناها حسب طريقة شراء المستهلك لها. </a:t>
            </a: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pic>
        <p:nvPicPr>
          <p:cNvPr id="2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1765097"/>
      </p:ext>
    </p:extLst>
  </p:cSld>
  <p:clrMapOvr>
    <a:masterClrMapping/>
  </p:clrMapOvr>
  <mc:AlternateContent xmlns:mc="http://schemas.openxmlformats.org/markup-compatibility/2006" xmlns:p14="http://schemas.microsoft.com/office/powerpoint/2010/main">
    <mc:Choice Requires="p14">
      <p:transition spd="slow" p14:dur="2000" advTm="69576"/>
    </mc:Choice>
    <mc:Fallback xmlns="">
      <p:transition spd="slow" advTm="6957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2631490"/>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وعلى هذا جرى تقسيم السلع الاستهلاكية إلى ثلاث فئات أساسية هي:</a:t>
            </a:r>
          </a:p>
          <a:p>
            <a:pPr marL="520700" indent="220663" algn="just" rtl="1">
              <a:lnSpc>
                <a:spcPct val="150000"/>
              </a:lnSpc>
              <a:buFont typeface="+mj-lt"/>
              <a:buAutoNum type="arabicPeriod"/>
            </a:pPr>
            <a:r>
              <a:rPr lang="ar-EG" sz="2200" dirty="0" smtClean="0">
                <a:latin typeface="Simplified Arabic" pitchFamily="18" charset="-78"/>
                <a:cs typeface="+mj-cs"/>
              </a:rPr>
              <a:t>	السلع </a:t>
            </a:r>
            <a:r>
              <a:rPr lang="ar-EG" sz="2200" dirty="0">
                <a:latin typeface="Simplified Arabic" pitchFamily="18" charset="-78"/>
                <a:cs typeface="+mj-cs"/>
              </a:rPr>
              <a:t>الاستقرابية </a:t>
            </a:r>
            <a:r>
              <a:rPr lang="en-US" sz="2200" dirty="0">
                <a:latin typeface="Simplified Arabic" pitchFamily="18" charset="-78"/>
                <a:cs typeface="+mj-cs"/>
              </a:rPr>
              <a:t>Convenience goods</a:t>
            </a:r>
          </a:p>
          <a:p>
            <a:pPr marL="1939925" indent="-457200" algn="just" rtl="1">
              <a:lnSpc>
                <a:spcPct val="150000"/>
              </a:lnSpc>
              <a:buFont typeface="+mj-lt"/>
              <a:buAutoNum type="arabicPeriod"/>
            </a:pPr>
            <a:r>
              <a:rPr lang="ar-EG" sz="2200" dirty="0" smtClean="0">
                <a:latin typeface="Simplified Arabic" pitchFamily="18" charset="-78"/>
                <a:cs typeface="+mj-cs"/>
              </a:rPr>
              <a:t>سلع </a:t>
            </a:r>
            <a:r>
              <a:rPr lang="ar-EG" sz="2200" dirty="0">
                <a:latin typeface="Simplified Arabic" pitchFamily="18" charset="-78"/>
                <a:cs typeface="+mj-cs"/>
              </a:rPr>
              <a:t>التسوق </a:t>
            </a:r>
            <a:r>
              <a:rPr lang="en-US" sz="2200" dirty="0">
                <a:latin typeface="Simplified Arabic" pitchFamily="18" charset="-78"/>
                <a:cs typeface="+mj-cs"/>
              </a:rPr>
              <a:t>Shopping goods</a:t>
            </a:r>
          </a:p>
          <a:p>
            <a:pPr marL="2632075" indent="-457200" algn="just" rtl="1">
              <a:lnSpc>
                <a:spcPct val="150000"/>
              </a:lnSpc>
              <a:buFont typeface="+mj-lt"/>
              <a:buAutoNum type="arabicPeriod"/>
            </a:pPr>
            <a:r>
              <a:rPr lang="ar-EG" sz="2200" dirty="0" smtClean="0">
                <a:latin typeface="Simplified Arabic" pitchFamily="18" charset="-78"/>
                <a:cs typeface="+mj-cs"/>
              </a:rPr>
              <a:t>السلع </a:t>
            </a:r>
            <a:r>
              <a:rPr lang="ar-EG" sz="2200" dirty="0">
                <a:latin typeface="Simplified Arabic" pitchFamily="18" charset="-78"/>
                <a:cs typeface="+mj-cs"/>
              </a:rPr>
              <a:t>الخاصة </a:t>
            </a:r>
            <a:r>
              <a:rPr lang="en-US" sz="2200" dirty="0">
                <a:latin typeface="Simplified Arabic" pitchFamily="18" charset="-78"/>
                <a:cs typeface="+mj-cs"/>
              </a:rPr>
              <a:t>Special goods</a:t>
            </a:r>
          </a:p>
          <a:p>
            <a:pPr algn="just" rtl="1">
              <a:lnSpc>
                <a:spcPct val="150000"/>
              </a:lnSpc>
            </a:pPr>
            <a:endParaRPr lang="en-US" sz="2200" dirty="0">
              <a:latin typeface="Simplified Arabic" pitchFamily="18" charset="-78"/>
              <a:cs typeface="+mj-cs"/>
            </a:endParaRP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pic>
        <p:nvPicPr>
          <p:cNvPr id="20"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54563035"/>
      </p:ext>
    </p:extLst>
  </p:cSld>
  <p:clrMapOvr>
    <a:masterClrMapping/>
  </p:clrMapOvr>
  <mc:AlternateContent xmlns:mc="http://schemas.openxmlformats.org/markup-compatibility/2006" xmlns:p14="http://schemas.microsoft.com/office/powerpoint/2010/main">
    <mc:Choice Requires="p14">
      <p:transition spd="slow" p14:dur="2000" advTm="22462"/>
    </mc:Choice>
    <mc:Fallback xmlns="">
      <p:transition spd="slow" advTm="2246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1065676"/>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ولكل فئة من هذه الفئات خصائصه التسويقية التي تساعد في توجيه وتوظيف الإعلان، وذلك كما يتضح فيما يلي:</a:t>
            </a:r>
            <a:r>
              <a:rPr lang="ar-EG" sz="2200" b="1" dirty="0" smtClean="0">
                <a:latin typeface="Simplified Arabic" pitchFamily="18" charset="-78"/>
                <a:cs typeface="+mj-cs"/>
              </a:rPr>
              <a:t>	</a:t>
            </a:r>
            <a:endParaRPr lang="en-US" sz="2200" b="1" dirty="0">
              <a:latin typeface="Simplified Arabic" pitchFamily="18" charset="-78"/>
              <a:cs typeface="+mj-cs"/>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3566067"/>
            <a:ext cx="8417320" cy="2723823"/>
          </a:xfrm>
          <a:prstGeom prst="rect">
            <a:avLst/>
          </a:prstGeom>
          <a:noFill/>
        </p:spPr>
        <p:txBody>
          <a:bodyPr wrap="square" rtlCol="0">
            <a:spAutoFit/>
          </a:bodyPr>
          <a:lstStyle/>
          <a:p>
            <a:pPr algn="just" rtl="1">
              <a:lnSpc>
                <a:spcPct val="150000"/>
              </a:lnSpc>
            </a:pPr>
            <a:r>
              <a:rPr lang="ar-EG" sz="1900" b="1" dirty="0">
                <a:latin typeface="Simplified Arabic" pitchFamily="18" charset="-78"/>
                <a:cs typeface="+mj-cs"/>
              </a:rPr>
              <a:t>1- السلع </a:t>
            </a:r>
            <a:r>
              <a:rPr lang="ar-EG" sz="1900" b="1" dirty="0" smtClean="0">
                <a:latin typeface="Simplified Arabic" pitchFamily="18" charset="-78"/>
                <a:cs typeface="+mj-cs"/>
              </a:rPr>
              <a:t>الاستقرابية: وهي </a:t>
            </a:r>
            <a:r>
              <a:rPr lang="ar-EG" sz="1900" b="1" dirty="0">
                <a:latin typeface="Simplified Arabic" pitchFamily="18" charset="-78"/>
                <a:cs typeface="+mj-cs"/>
              </a:rPr>
              <a:t>السلع رخيصة الثمن ومتشابهة إلى حد كبير في شكلها، وليست كبيرة في شكلها المادي، ويظهر المستهلك بصفة عامة تفضيلاً لبعض علاماتها التجارية وعادةً ما يتكرر شراؤها بصفة منتظمة مثل السجائر ومعجون الأسنان وكريم الحلاقة والمشروبات الغازية والمياه الصحية.. إلخ ، وتتسم هذه السلع بأنها ليست كبيرة في شكلها المادي وعادةً ما يظهر المستهلك تفضيلاً لبعض علاماتها التجارية، ويتكرر شراؤها بشكل منتظم إلى حدٍ ما، ويشتريها المستهلك عندما يحتاجها على نحو سريع بقدر الإمكان، وبأعلى درجة من </a:t>
            </a:r>
            <a:r>
              <a:rPr lang="ar-EG" sz="1900" b="1" dirty="0" smtClean="0">
                <a:latin typeface="Simplified Arabic" pitchFamily="18" charset="-78"/>
                <a:cs typeface="+mj-cs"/>
              </a:rPr>
              <a:t>الألفه، </a:t>
            </a:r>
            <a:r>
              <a:rPr lang="ar-EG" sz="1900" b="1" dirty="0">
                <a:latin typeface="Simplified Arabic" pitchFamily="18" charset="-78"/>
                <a:cs typeface="+mj-cs"/>
              </a:rPr>
              <a:t>ويطلبها باسمها، وعادةً لا يبذل جهداً في البحث عن غيرها</a:t>
            </a:r>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pic>
        <p:nvPicPr>
          <p:cNvPr id="20"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23" name="Rectangle 22">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5" name="Rectangle 24">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6" name="TextBox 25">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7" name="TextBox 26">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5607680"/>
      </p:ext>
    </p:extLst>
  </p:cSld>
  <p:clrMapOvr>
    <a:masterClrMapping/>
  </p:clrMapOvr>
  <mc:AlternateContent xmlns:mc="http://schemas.openxmlformats.org/markup-compatibility/2006" xmlns:p14="http://schemas.microsoft.com/office/powerpoint/2010/main">
    <mc:Choice Requires="p14">
      <p:transition spd="slow" p14:dur="2000" advTm="92673"/>
    </mc:Choice>
    <mc:Fallback xmlns="">
      <p:transition spd="slow" advTm="9267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2631490"/>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 ويلعب الإعلان دوراً أساسياً في تذكير المستهلك باسم العلامة التجارية وتمييزها، ويقل دور البائع، وتلعب التعبئة واسم العلامة التجارية دوراً في توفير الفرص البيعية، وكقاعدة يعرض البائعون وتجار التجزئة عدة علامات تجارية متنافسة ولا يتوقع منهم الإعلان عن علاماتها التجارية، ويتحمل المنتج أو الوكيل المحلي أعباء الجهود التسويقية والإعلانية عن هذه السلع.</a:t>
            </a: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4814487"/>
      </p:ext>
    </p:extLst>
  </p:cSld>
  <p:clrMapOvr>
    <a:masterClrMapping/>
  </p:clrMapOvr>
  <mc:AlternateContent xmlns:mc="http://schemas.openxmlformats.org/markup-compatibility/2006" xmlns:p14="http://schemas.microsoft.com/office/powerpoint/2010/main">
    <mc:Choice Requires="p14">
      <p:transition spd="slow" p14:dur="2000" advTm="63858"/>
    </mc:Choice>
    <mc:Fallback xmlns="">
      <p:transition spd="slow" advTm="6385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647152"/>
          </a:xfrm>
          <a:prstGeom prst="rect">
            <a:avLst/>
          </a:prstGeom>
          <a:noFill/>
        </p:spPr>
        <p:txBody>
          <a:bodyPr wrap="square" rtlCol="0">
            <a:spAutoFit/>
          </a:bodyPr>
          <a:lstStyle/>
          <a:p>
            <a:pPr algn="just" rtl="1">
              <a:lnSpc>
                <a:spcPct val="150000"/>
              </a:lnSpc>
            </a:pPr>
            <a:r>
              <a:rPr lang="ar-EG" sz="2200" b="1" dirty="0">
                <a:latin typeface="Simplified Arabic" pitchFamily="18" charset="-78"/>
                <a:cs typeface="+mj-cs"/>
              </a:rPr>
              <a:t>2- سلع التسوق:</a:t>
            </a:r>
          </a:p>
          <a:p>
            <a:pPr algn="just" rtl="1">
              <a:lnSpc>
                <a:spcPct val="150000"/>
              </a:lnSpc>
            </a:pPr>
            <a:r>
              <a:rPr lang="ar-EG" sz="2200" dirty="0" smtClean="0">
                <a:latin typeface="Simplified Arabic" pitchFamily="18" charset="-78"/>
                <a:cs typeface="+mj-cs"/>
              </a:rPr>
              <a:t>	وهي </a:t>
            </a:r>
            <a:r>
              <a:rPr lang="ar-EG" sz="2200" dirty="0">
                <a:latin typeface="Simplified Arabic" pitchFamily="18" charset="-78"/>
                <a:cs typeface="+mj-cs"/>
              </a:rPr>
              <a:t>السلع التي يخرج المستهلك للتسوق من أجلها، </a:t>
            </a:r>
            <a:r>
              <a:rPr lang="ar-EG" sz="2200" dirty="0" smtClean="0">
                <a:latin typeface="Simplified Arabic" pitchFamily="18" charset="-78"/>
                <a:cs typeface="+mj-cs"/>
              </a:rPr>
              <a:t>ويزور عدة </a:t>
            </a:r>
            <a:r>
              <a:rPr lang="ar-EG" sz="2200" dirty="0">
                <a:latin typeface="Simplified Arabic" pitchFamily="18" charset="-78"/>
                <a:cs typeface="+mj-cs"/>
              </a:rPr>
              <a:t>متاجر للمقارنة بين الأسعار والنوعيات والأشكال والمزايا، ومن أمثلتها مستحضرات التجميل النسائية والملابس الجاهزة والأثاث المنزلي والحُلي .. إلخ. ويرتبط خروج المستهلك للتسوق بالمنفعة التي يعتقد أنه سيحصل عليها من استثمار وقته وجهده في البحث عنها، وغالباً لا يكون لدى المستهلك معلومات كثيرة عن السلعة ويسعى من خلال زياراته لمنافذ التوزيع والمتاجر إلى استكمال أو زيادة معلوماته.</a:t>
            </a: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10921174"/>
      </p:ext>
    </p:extLst>
  </p:cSld>
  <p:clrMapOvr>
    <a:masterClrMapping/>
  </p:clrMapOvr>
  <mc:AlternateContent xmlns:mc="http://schemas.openxmlformats.org/markup-compatibility/2006" xmlns:p14="http://schemas.microsoft.com/office/powerpoint/2010/main">
    <mc:Choice Requires="p14">
      <p:transition spd="slow" p14:dur="2000" advTm="75553"/>
    </mc:Choice>
    <mc:Fallback xmlns="">
      <p:transition spd="slow" advTm="7555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22544"/>
            <a:ext cx="8417320" cy="424731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mj-cs"/>
              </a:rPr>
              <a:t>ولا يتم شراء هذه السلع بصورة متكررة، ولكن في كل مرة يحتاج فيها المستهلك إلى هذه السلع أو يرغب في شرائها فإنه يخرج لزيارة منافذ التوزيع للبحث عن الأفضل واستكمال معلوماته أو زيادتها قبل اتخاذ قرار الشراء.</a:t>
            </a:r>
          </a:p>
          <a:p>
            <a:pPr marL="342900" indent="-342900" algn="just" rtl="1">
              <a:lnSpc>
                <a:spcPct val="150000"/>
              </a:lnSpc>
              <a:buFont typeface="Arial" pitchFamily="34" charset="0"/>
              <a:buChar char="•"/>
            </a:pPr>
            <a:r>
              <a:rPr lang="ar-EG" sz="2000" dirty="0">
                <a:latin typeface="Simplified Arabic" pitchFamily="18" charset="-78"/>
                <a:cs typeface="+mj-cs"/>
              </a:rPr>
              <a:t>وتقتضي اعتبارات تسويق هذه السلع استخدام عدد من منافذ التوزيع أقل بكثير مما تقتضيها اعتبارات تسويق السلع الاستقرابية الميسرة، لأن المستهلك هو الذي يتخذ زمام المبادرة ويخرج للبحث عنها، ولا تشترى بصورة متكررة أو على فترات متقاربة. ومن ثم تباع هذه النوعية من السلع في المتاجر الكبيرة والقريبة من بعضها البعض بحيث يتمكن المشتري من المقارنة بينها بسهولة.</a:t>
            </a:r>
          </a:p>
          <a:p>
            <a:pPr marL="342900" indent="-342900" algn="just" rtl="1">
              <a:lnSpc>
                <a:spcPct val="150000"/>
              </a:lnSpc>
              <a:buFont typeface="Arial" pitchFamily="34" charset="0"/>
              <a:buChar char="•"/>
            </a:pPr>
            <a:endParaRPr lang="ar-EG" sz="2000" dirty="0">
              <a:latin typeface="Simplified Arabic" pitchFamily="18" charset="-78"/>
              <a:cs typeface="+mj-cs"/>
            </a:endParaRPr>
          </a:p>
          <a:p>
            <a:pPr marL="342900" indent="-342900" algn="just" rtl="1">
              <a:lnSpc>
                <a:spcPct val="150000"/>
              </a:lnSpc>
              <a:buFont typeface="Arial" pitchFamily="34" charset="0"/>
              <a:buChar char="•"/>
            </a:pPr>
            <a:endParaRPr lang="ar-EG" sz="2000" dirty="0">
              <a:latin typeface="Simplified Arabic" pitchFamily="18" charset="-78"/>
              <a:cs typeface="+mj-cs"/>
            </a:endParaRP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20" name="Rectangle 19">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2" name="Rectangle 2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3" name="TextBox 22">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4" name="TextBox 23">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47975416"/>
      </p:ext>
    </p:extLst>
  </p:cSld>
  <p:clrMapOvr>
    <a:masterClrMapping/>
  </p:clrMapOvr>
  <mc:AlternateContent xmlns:mc="http://schemas.openxmlformats.org/markup-compatibility/2006" xmlns:p14="http://schemas.microsoft.com/office/powerpoint/2010/main">
    <mc:Choice Requires="p14">
      <p:transition spd="slow" p14:dur="2000" advTm="128193"/>
    </mc:Choice>
    <mc:Fallback xmlns="">
      <p:transition spd="slow" advTm="12819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03781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latin typeface="Simplified Arabic" pitchFamily="18" charset="-78"/>
                <a:cs typeface="+mj-cs"/>
              </a:rPr>
              <a:t>وطالما أن المنتج أو السوق يعتمد على عدد قليل من منافذ البيع أو المتاجر، فإنه يعتمد بصورة أقل على تجار الجملة، ويحتفظ بعلاقات مباشرة مع تجار التجزئة. و ا</a:t>
            </a:r>
            <a:r>
              <a:rPr lang="ar-EG" sz="2100" dirty="0" smtClean="0">
                <a:latin typeface="Simplified Arabic" pitchFamily="18" charset="-78"/>
                <a:cs typeface="+mj-cs"/>
              </a:rPr>
              <a:t>سم </a:t>
            </a:r>
            <a:r>
              <a:rPr lang="ar-EG" sz="2100" dirty="0">
                <a:latin typeface="Simplified Arabic" pitchFamily="18" charset="-78"/>
                <a:cs typeface="+mj-cs"/>
              </a:rPr>
              <a:t>المتجر وشهرته وسمعته أهمية كبيرة في تسويق هذه السلع، وقد يفوق اسم المتجر في أهميته اسم المنتج أو السوق حيث يلعب اسم المتجر دوراً أساسياً في القرار الشرائي للمستهلك، وهذا يؤثر بدوره على الجهود الترويجية حيث يتحمل تجار التجزئة أغلب الجهود الإعلانية.</a:t>
            </a:r>
          </a:p>
          <a:p>
            <a:pPr marL="342900" indent="-342900" algn="just" rtl="1">
              <a:lnSpc>
                <a:spcPct val="150000"/>
              </a:lnSpc>
              <a:buFont typeface="Arial" pitchFamily="34" charset="0"/>
              <a:buChar char="•"/>
            </a:pPr>
            <a:endParaRPr lang="ar-EG" sz="2000" dirty="0">
              <a:latin typeface="Simplified Arabic" pitchFamily="18" charset="-78"/>
              <a:cs typeface="+mj-cs"/>
            </a:endParaRP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69926564"/>
      </p:ext>
    </p:extLst>
  </p:cSld>
  <p:clrMapOvr>
    <a:masterClrMapping/>
  </p:clrMapOvr>
  <mc:AlternateContent xmlns:mc="http://schemas.openxmlformats.org/markup-compatibility/2006" xmlns:p14="http://schemas.microsoft.com/office/powerpoint/2010/main">
    <mc:Choice Requires="p14">
      <p:transition spd="slow" p14:dur="2000" advTm="78714"/>
    </mc:Choice>
    <mc:Fallback xmlns="">
      <p:transition spd="slow" advTm="7871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3554819"/>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200" b="1" dirty="0" smtClean="0">
                <a:latin typeface="Simplified Arabic" pitchFamily="18" charset="-78"/>
                <a:cs typeface="+mj-cs"/>
              </a:rPr>
              <a:t>السلع الخاصة :</a:t>
            </a:r>
            <a:endParaRPr lang="ar-EG" sz="2200" b="1" dirty="0">
              <a:latin typeface="Simplified Arabic" pitchFamily="18" charset="-78"/>
              <a:cs typeface="+mj-cs"/>
            </a:endParaRPr>
          </a:p>
          <a:p>
            <a:pPr algn="just" rtl="1">
              <a:lnSpc>
                <a:spcPct val="150000"/>
              </a:lnSpc>
            </a:pPr>
            <a:r>
              <a:rPr lang="ar-EG" sz="2100" dirty="0" smtClean="0">
                <a:latin typeface="Simplified Arabic" pitchFamily="18" charset="-78"/>
                <a:cs typeface="+mj-cs"/>
              </a:rPr>
              <a:t>	يعتبر </a:t>
            </a:r>
            <a:r>
              <a:rPr lang="ar-EG" sz="2100" dirty="0">
                <a:latin typeface="Simplified Arabic" pitchFamily="18" charset="-78"/>
                <a:cs typeface="+mj-cs"/>
              </a:rPr>
              <a:t>إصرار المستهلك ومثابرته في البحث عن علامات تجارية معينة خاصية مميزة للسلع الخاصة. وتشبه هذه السلع سلع التسوق إلى حدٍ ما، ومن أمثلتها: الملابس مرتفعة الثمن، والمنتجات الغذائية الخاصة، والأجهزة الكهربائية الدقيقة، وآلات التصوير، والأدوات الكهربائية المنزلية، والسيارات. وتشبه هذه السلع الاستقرابية من حيث توافر كم كبير من المعلومات عنها قبل الشروع في الشراء، وتشبه سلع التسوق من حيث رغبة المستهلك في الانتقال بين منافذ التوزيع بحثاً عن علامة تجارية معينة. </a:t>
            </a: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93570026"/>
      </p:ext>
    </p:extLst>
  </p:cSld>
  <p:clrMapOvr>
    <a:masterClrMapping/>
  </p:clrMapOvr>
  <mc:AlternateContent xmlns:mc="http://schemas.openxmlformats.org/markup-compatibility/2006" xmlns:p14="http://schemas.microsoft.com/office/powerpoint/2010/main">
    <mc:Choice Requires="p14">
      <p:transition spd="slow" p14:dur="2000" advTm="63813"/>
    </mc:Choice>
    <mc:Fallback xmlns="">
      <p:transition spd="slow" advTm="63813"/>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8876"/>
            <a:ext cx="8417320" cy="294272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latin typeface="Simplified Arabic" pitchFamily="18" charset="-78"/>
                <a:cs typeface="+mj-cs"/>
              </a:rPr>
              <a:t>ويتطلب ذلك من المنتج أو المسوِّق أن يدقق في اختيار منافذ التوزيع، وغالباً ما يقصرون بيع السلعة على منفذ توزيع واحد في كل منطقة كنوع من الامتياز لهذا المتجر أو المنفذ، وهذا بدوره يوجد علاقة وثيقة بين المنتج ومنفذ البيع، ويذكر منفذ التوزيع أو تاجر التجزئة اسم المنتج على الدوام في إعلاناته المحلية، في حين يتولى المنتج دفع نسبة مئوية من تكلفة الإعلان التي يتحملها تاجر التجزئة في إعلاناته المحلية. وبالمثل يشير المنتج إلى أسماء تجار التجزئة في إعلاناته التي تغطي السوق الكلي.</a:t>
            </a: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185414" y="1409392"/>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أنواع السلع الاستهلاكية</a:t>
            </a:r>
          </a:p>
        </p:txBody>
      </p:sp>
      <p:pic>
        <p:nvPicPr>
          <p:cNvPr id="20"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84088" y="899652"/>
            <a:ext cx="3950080" cy="2221920"/>
          </a:xfrm>
          <a:prstGeom prst="rect">
            <a:avLst/>
          </a:prstGeom>
          <a:solidFill>
            <a:schemeClr val="bg1">
              <a:lumMod val="85000"/>
              <a:alpha val="0"/>
            </a:schemeClr>
          </a:solidFill>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475132"/>
      </p:ext>
    </p:extLst>
  </p:cSld>
  <p:clrMapOvr>
    <a:masterClrMapping/>
  </p:clrMapOvr>
  <mc:AlternateContent xmlns:mc="http://schemas.openxmlformats.org/markup-compatibility/2006" xmlns:p14="http://schemas.microsoft.com/office/powerpoint/2010/main">
    <mc:Choice Requires="p14">
      <p:transition spd="slow" p14:dur="2000" advTm="75024"/>
    </mc:Choice>
    <mc:Fallback xmlns="">
      <p:transition spd="slow" advTm="75024"/>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462486"/>
          </a:xfrm>
          <a:prstGeom prst="rect">
            <a:avLst/>
          </a:prstGeom>
          <a:noFill/>
        </p:spPr>
        <p:txBody>
          <a:bodyPr wrap="square" rtlCol="0">
            <a:spAutoFit/>
          </a:bodyPr>
          <a:lstStyle/>
          <a:p>
            <a:pPr algn="just" rtl="1">
              <a:lnSpc>
                <a:spcPct val="150000"/>
              </a:lnSpc>
            </a:pPr>
            <a:r>
              <a:rPr lang="ar-EG" sz="2100" b="1" spc="20" dirty="0" smtClean="0">
                <a:latin typeface="Simplified Arabic" pitchFamily="18" charset="-78"/>
                <a:cs typeface="+mj-cs"/>
              </a:rPr>
              <a:t>قدمت المحاضرة الثالثة شرح عن أولى عناصر المزيج التسويقى وهو المنتج، حيث أوضحت المحاضرة ما المقصود بالمنتج الجديد. وما هى دورة حياة السلعة. وما هى السياسات الاستراتيجية خلال دورة حياة المنتج، بالاضافة إلى أنواع السلع الاستهلاكية التى كان تضم كلًا </a:t>
            </a:r>
            <a:r>
              <a:rPr lang="ar-EG" sz="2100" b="1" spc="20" dirty="0">
                <a:latin typeface="Simplified Arabic" pitchFamily="18" charset="-78"/>
                <a:cs typeface="+mj-cs"/>
              </a:rPr>
              <a:t>من </a:t>
            </a:r>
            <a:r>
              <a:rPr lang="ar-EG" sz="2100" b="1" spc="20" dirty="0" smtClean="0">
                <a:latin typeface="Simplified Arabic" pitchFamily="18" charset="-78"/>
                <a:cs typeface="+mj-cs"/>
              </a:rPr>
              <a:t>السلع </a:t>
            </a:r>
            <a:r>
              <a:rPr lang="ar-EG" sz="2100" b="1" spc="20" dirty="0">
                <a:latin typeface="Simplified Arabic" pitchFamily="18" charset="-78"/>
                <a:cs typeface="+mj-cs"/>
              </a:rPr>
              <a:t>الاستقرابية </a:t>
            </a:r>
            <a:r>
              <a:rPr lang="en-US" sz="2100" b="1" spc="20" dirty="0">
                <a:latin typeface="Simplified Arabic" pitchFamily="18" charset="-78"/>
                <a:cs typeface="+mj-cs"/>
              </a:rPr>
              <a:t>Convenience </a:t>
            </a:r>
            <a:r>
              <a:rPr lang="en-US" sz="2100" b="1" spc="20" dirty="0" smtClean="0">
                <a:latin typeface="Simplified Arabic" pitchFamily="18" charset="-78"/>
                <a:cs typeface="+mj-cs"/>
              </a:rPr>
              <a:t>goods</a:t>
            </a:r>
            <a:r>
              <a:rPr lang="ar-EG" sz="2100" b="1" spc="20" dirty="0" smtClean="0">
                <a:latin typeface="Simplified Arabic" pitchFamily="18" charset="-78"/>
                <a:cs typeface="+mj-cs"/>
              </a:rPr>
              <a:t>، سلع </a:t>
            </a:r>
            <a:r>
              <a:rPr lang="ar-EG" sz="2100" b="1" spc="20" dirty="0">
                <a:latin typeface="Simplified Arabic" pitchFamily="18" charset="-78"/>
                <a:cs typeface="+mj-cs"/>
              </a:rPr>
              <a:t>التسوق </a:t>
            </a:r>
            <a:r>
              <a:rPr lang="en-US" sz="2100" b="1" spc="20" dirty="0">
                <a:latin typeface="Simplified Arabic" pitchFamily="18" charset="-78"/>
                <a:cs typeface="+mj-cs"/>
              </a:rPr>
              <a:t>Shopping </a:t>
            </a:r>
            <a:r>
              <a:rPr lang="en-US" sz="2100" b="1" spc="20" dirty="0" smtClean="0">
                <a:latin typeface="Simplified Arabic" pitchFamily="18" charset="-78"/>
                <a:cs typeface="+mj-cs"/>
              </a:rPr>
              <a:t>goods</a:t>
            </a:r>
            <a:r>
              <a:rPr lang="ar-EG" sz="2100" b="1" spc="20" dirty="0" smtClean="0">
                <a:latin typeface="Simplified Arabic" pitchFamily="18" charset="-78"/>
                <a:cs typeface="+mj-cs"/>
              </a:rPr>
              <a:t>، السلع </a:t>
            </a:r>
            <a:r>
              <a:rPr lang="ar-EG" sz="2100" b="1" spc="20" dirty="0">
                <a:latin typeface="Simplified Arabic" pitchFamily="18" charset="-78"/>
                <a:cs typeface="+mj-cs"/>
              </a:rPr>
              <a:t>الخاصة </a:t>
            </a:r>
            <a:r>
              <a:rPr lang="en-US" sz="2100" b="1" spc="20" dirty="0">
                <a:latin typeface="Simplified Arabic" pitchFamily="18" charset="-78"/>
                <a:cs typeface="+mj-cs"/>
              </a:rPr>
              <a:t>Special </a:t>
            </a:r>
            <a:r>
              <a:rPr lang="en-US" sz="2100" b="1" spc="20" dirty="0" smtClean="0">
                <a:latin typeface="Simplified Arabic" pitchFamily="18" charset="-78"/>
                <a:cs typeface="+mj-cs"/>
              </a:rPr>
              <a:t>goods</a:t>
            </a:r>
            <a:r>
              <a:rPr lang="ar-EG" sz="2100" b="1" spc="20" dirty="0">
                <a:latin typeface="Simplified Arabic" pitchFamily="18" charset="-78"/>
                <a:cs typeface="+mj-cs"/>
              </a:rPr>
              <a:t>.</a:t>
            </a:r>
            <a:endParaRPr lang="en-US" sz="2100" b="1" spc="20" dirty="0">
              <a:latin typeface="Simplified Arabic" pitchFamily="18" charset="-78"/>
              <a:cs typeface="+mj-cs"/>
            </a:endParaRPr>
          </a:p>
          <a:p>
            <a:pPr algn="just" rtl="1">
              <a:lnSpc>
                <a:spcPct val="150000"/>
              </a:lnSpc>
            </a:pPr>
            <a:endParaRPr lang="ar-EG" sz="2100" b="1" dirty="0">
              <a:latin typeface="Simplified Arabic" pitchFamily="18" charset="-78"/>
              <a:cs typeface="+mj-cs"/>
            </a:endParaRPr>
          </a:p>
          <a:p>
            <a:pPr algn="just" rtl="1">
              <a:lnSpc>
                <a:spcPct val="150000"/>
              </a:lnSpc>
            </a:pPr>
            <a:endParaRPr lang="ar-EG" sz="2000" b="1" dirty="0">
              <a:latin typeface="Simplified Arabic" pitchFamily="18" charset="-78"/>
              <a:cs typeface="Simplified Arabic" pitchFamily="18" charset="-78"/>
            </a:endParaRPr>
          </a:p>
        </p:txBody>
      </p:sp>
      <p:sp>
        <p:nvSpPr>
          <p:cNvPr id="18" name="Rectangle 1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80645343"/>
      </p:ext>
    </p:extLst>
  </p:cSld>
  <p:clrMapOvr>
    <a:masterClrMapping/>
  </p:clrMapOvr>
  <mc:AlternateContent xmlns:mc="http://schemas.openxmlformats.org/markup-compatibility/2006" xmlns:p14="http://schemas.microsoft.com/office/powerpoint/2010/main">
    <mc:Choice Requires="p14">
      <p:transition spd="slow" p14:dur="2000" advTm="42852"/>
    </mc:Choice>
    <mc:Fallback xmlns="">
      <p:transition spd="slow" advTm="42852"/>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1477328"/>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سلوى </a:t>
            </a:r>
            <a:r>
              <a:rPr lang="ar-EG" sz="2000" b="1" dirty="0">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p>
        </p:txBody>
      </p:sp>
      <p:sp>
        <p:nvSpPr>
          <p:cNvPr id="18" name="Rectangle 1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70317501"/>
      </p:ext>
    </p:extLst>
  </p:cSld>
  <p:clrMapOvr>
    <a:masterClrMapping/>
  </p:clrMapOvr>
  <mc:AlternateContent xmlns:mc="http://schemas.openxmlformats.org/markup-compatibility/2006" xmlns:p14="http://schemas.microsoft.com/office/powerpoint/2010/main">
    <mc:Choice Requires="p14">
      <p:transition spd="slow" p14:dur="2000" advTm="6249"/>
    </mc:Choice>
    <mc:Fallback xmlns="">
      <p:transition spd="slow" advTm="6249"/>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252" y="0"/>
            <a:ext cx="12192000" cy="6873766"/>
          </a:xfrm>
          <a:prstGeom prst="rect">
            <a:avLst/>
          </a:prstGeom>
        </p:spPr>
      </p:pic>
      <p:sp>
        <p:nvSpPr>
          <p:cNvPr id="15" name="Right Triangle 14"/>
          <p:cNvSpPr/>
          <p:nvPr/>
        </p:nvSpPr>
        <p:spPr>
          <a:xfrm flipH="1">
            <a:off x="6510393" y="314444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Parallelogram 13"/>
          <p:cNvSpPr/>
          <p:nvPr/>
        </p:nvSpPr>
        <p:spPr>
          <a:xfrm rot="16200000" flipV="1">
            <a:off x="-2061196" y="439276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58" y="194546"/>
            <a:ext cx="2580006" cy="1204686"/>
          </a:xfrm>
          <a:prstGeom prst="rect">
            <a:avLst/>
          </a:prstGeom>
        </p:spPr>
      </p:pic>
      <p:sp>
        <p:nvSpPr>
          <p:cNvPr id="18" name="TextBox 17">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9" name="Graphic 12">
            <a:extLst>
              <a:ext uri="{FF2B5EF4-FFF2-40B4-BE49-F238E27FC236}">
                <a16:creationId xmlns:a16="http://schemas.microsoft.com/office/drawing/2014/main" xmlns="" id="{6632DC9F-5757-0B8A-BF9A-324C5DCF66B9}"/>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576180" y="6168740"/>
            <a:ext cx="2279266" cy="38405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8259"/>
    </mc:Choice>
    <mc:Fallback xmlns="">
      <p:transition spd="slow" advTm="1825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62A683-75DD-4CE0-908F-47E45A5E9914}"/>
</file>

<file path=customXml/itemProps2.xml><?xml version="1.0" encoding="utf-8"?>
<ds:datastoreItem xmlns:ds="http://schemas.openxmlformats.org/officeDocument/2006/customXml" ds:itemID="{2269DA67-042E-4CFC-8442-21A1CB372152}"/>
</file>

<file path=customXml/itemProps3.xml><?xml version="1.0" encoding="utf-8"?>
<ds:datastoreItem xmlns:ds="http://schemas.openxmlformats.org/officeDocument/2006/customXml" ds:itemID="{44D20E46-52AB-4683-95C4-42CDFB196BBA}"/>
</file>

<file path=docProps/app.xml><?xml version="1.0" encoding="utf-8"?>
<Properties xmlns="http://schemas.openxmlformats.org/officeDocument/2006/extended-properties" xmlns:vt="http://schemas.openxmlformats.org/officeDocument/2006/docPropsVTypes">
  <TotalTime>1782</TotalTime>
  <Words>2479</Words>
  <Application>Microsoft Office PowerPoint</Application>
  <PresentationFormat>Custom</PresentationFormat>
  <Paragraphs>339</Paragraphs>
  <Slides>53</Slides>
  <Notes>46</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99</cp:revision>
  <dcterms:created xsi:type="dcterms:W3CDTF">2023-04-29T09:08:23Z</dcterms:created>
  <dcterms:modified xsi:type="dcterms:W3CDTF">2025-01-07T13:18:34Z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