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0"/>
  </p:notesMasterIdLst>
  <p:sldIdLst>
    <p:sldId id="480" r:id="rId5"/>
    <p:sldId id="496" r:id="rId6"/>
    <p:sldId id="271" r:id="rId7"/>
    <p:sldId id="256" r:id="rId8"/>
    <p:sldId id="503" r:id="rId9"/>
    <p:sldId id="504" r:id="rId10"/>
    <p:sldId id="505" r:id="rId11"/>
    <p:sldId id="506" r:id="rId12"/>
    <p:sldId id="507" r:id="rId13"/>
    <p:sldId id="508" r:id="rId14"/>
    <p:sldId id="509" r:id="rId15"/>
    <p:sldId id="510" r:id="rId16"/>
    <p:sldId id="511" r:id="rId17"/>
    <p:sldId id="512" r:id="rId18"/>
    <p:sldId id="513" r:id="rId19"/>
    <p:sldId id="514" r:id="rId20"/>
    <p:sldId id="515" r:id="rId21"/>
    <p:sldId id="516" r:id="rId22"/>
    <p:sldId id="517" r:id="rId23"/>
    <p:sldId id="518" r:id="rId24"/>
    <p:sldId id="519" r:id="rId25"/>
    <p:sldId id="520" r:id="rId26"/>
    <p:sldId id="500" r:id="rId27"/>
    <p:sldId id="497" r:id="rId28"/>
    <p:sldId id="521" r:id="rId29"/>
    <p:sldId id="522" r:id="rId30"/>
    <p:sldId id="523" r:id="rId31"/>
    <p:sldId id="524" r:id="rId32"/>
    <p:sldId id="525" r:id="rId33"/>
    <p:sldId id="501" r:id="rId34"/>
    <p:sldId id="498" r:id="rId35"/>
    <p:sldId id="526" r:id="rId36"/>
    <p:sldId id="527" r:id="rId37"/>
    <p:sldId id="528" r:id="rId38"/>
    <p:sldId id="34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6"/>
            <p14:sldId id="271"/>
            <p14:sldId id="256"/>
            <p14:sldId id="503"/>
            <p14:sldId id="504"/>
            <p14:sldId id="505"/>
            <p14:sldId id="506"/>
            <p14:sldId id="507"/>
            <p14:sldId id="508"/>
            <p14:sldId id="509"/>
            <p14:sldId id="510"/>
            <p14:sldId id="511"/>
            <p14:sldId id="512"/>
            <p14:sldId id="513"/>
            <p14:sldId id="514"/>
            <p14:sldId id="515"/>
            <p14:sldId id="516"/>
            <p14:sldId id="517"/>
            <p14:sldId id="518"/>
            <p14:sldId id="519"/>
            <p14:sldId id="520"/>
            <p14:sldId id="500"/>
            <p14:sldId id="497"/>
            <p14:sldId id="521"/>
            <p14:sldId id="522"/>
            <p14:sldId id="523"/>
            <p14:sldId id="524"/>
            <p14:sldId id="525"/>
            <p14:sldId id="501"/>
            <p14:sldId id="498"/>
            <p14:sldId id="526"/>
            <p14:sldId id="527"/>
            <p14:sldId id="52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0" y="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29-Sep-24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29-Sep-24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29-Sep-24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29-Sep-24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29-Sep-24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29-Sep-24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29-Sep-24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29-Sep-24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29-Sep-24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29-Sep-24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29-Sep-24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29-Sep-24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29-Sep-24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Merna Emad</a:t>
            </a:r>
            <a:endParaRPr lang="en-US" sz="2000" dirty="0">
              <a:latin typeface="Alexandria" charset="0"/>
              <a:cs typeface="Alexandria" charset="0"/>
            </a:endParaRPr>
          </a:p>
        </p:txBody>
      </p:sp>
      <p:sp>
        <p:nvSpPr>
          <p:cNvPr id="31" name="TextBox 30"/>
          <p:cNvSpPr txBox="1"/>
          <p:nvPr/>
        </p:nvSpPr>
        <p:spPr>
          <a:xfrm>
            <a:off x="45272" y="2113349"/>
            <a:ext cx="6082114" cy="769441"/>
          </a:xfrm>
          <a:prstGeom prst="rect">
            <a:avLst/>
          </a:prstGeom>
          <a:noFill/>
        </p:spPr>
        <p:txBody>
          <a:bodyPr wrap="none" rtlCol="0">
            <a:spAutoFit/>
          </a:bodyPr>
          <a:lstStyle/>
          <a:p>
            <a:r>
              <a:rPr lang="en-US" sz="4400" b="1" dirty="0" smtClean="0">
                <a:solidFill>
                  <a:srgbClr val="00B0F0"/>
                </a:solidFill>
                <a:latin typeface="Alexandria" charset="0"/>
                <a:cs typeface="Alexandria" charset="0"/>
              </a:rPr>
              <a:t>Communication Skills</a:t>
            </a:r>
            <a:endParaRPr lang="en-US" sz="44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1</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295547" cy="400110"/>
          </a:xfrm>
          <a:prstGeom prst="rect">
            <a:avLst/>
          </a:prstGeom>
          <a:noFill/>
        </p:spPr>
        <p:txBody>
          <a:bodyPr wrap="none" rtlCol="0">
            <a:spAutoFit/>
          </a:bodyPr>
          <a:lstStyle/>
          <a:p>
            <a:r>
              <a:rPr lang="en-US" sz="2000" dirty="0" smtClean="0">
                <a:latin typeface="Alexandria" charset="0"/>
                <a:cs typeface="Alexandria" charset="0"/>
              </a:rPr>
              <a:t>CMM 201</a:t>
            </a:r>
            <a:endParaRPr lang="en-US" sz="20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p:cNvSpPr/>
          <p:nvPr/>
        </p:nvSpPr>
        <p:spPr>
          <a:xfrm>
            <a:off x="506179" y="3905490"/>
            <a:ext cx="2795821" cy="863250"/>
          </a:xfrm>
          <a:prstGeom prst="rect">
            <a:avLst/>
          </a:prstGeom>
        </p:spPr>
        <p:txBody>
          <a:bodyPr wrap="square">
            <a:spAutoFit/>
          </a:bodyPr>
          <a:lstStyle/>
          <a:p>
            <a:pPr algn="ctr">
              <a:lnSpc>
                <a:spcPct val="107000"/>
              </a:lnSpc>
            </a:pPr>
            <a:r>
              <a:rPr lang="en-US" sz="2400" b="1" dirty="0">
                <a:solidFill>
                  <a:srgbClr val="000000"/>
                </a:solidFill>
                <a:latin typeface="Times New Roman" panose="02020603050405020304" pitchFamily="18" charset="0"/>
                <a:ea typeface="Calibri" panose="020F0502020204030204" pitchFamily="34" charset="0"/>
                <a:cs typeface="Arial" panose="020B0604020202020204" pitchFamily="34" charset="0"/>
              </a:rPr>
              <a:t>Understanding </a:t>
            </a:r>
            <a:r>
              <a:rPr lang="en-US" sz="2400" b="1" dirty="0" smtClean="0">
                <a:solidFill>
                  <a:srgbClr val="000000"/>
                </a:solidFill>
                <a:latin typeface="Times New Roman" panose="02020603050405020304" pitchFamily="18" charset="0"/>
                <a:ea typeface="Calibri" panose="020F0502020204030204" pitchFamily="34" charset="0"/>
                <a:cs typeface="Arial" panose="020B0604020202020204" pitchFamily="34" charset="0"/>
              </a:rPr>
              <a:t>Communications</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
        <p:nvSpPr>
          <p:cNvPr id="7" name="Rectangle 6"/>
          <p:cNvSpPr/>
          <p:nvPr/>
        </p:nvSpPr>
        <p:spPr>
          <a:xfrm>
            <a:off x="3817480" y="3895776"/>
            <a:ext cx="1979030" cy="1200329"/>
          </a:xfrm>
          <a:prstGeom prst="rect">
            <a:avLst/>
          </a:prstGeom>
        </p:spPr>
        <p:txBody>
          <a:bodyPr wrap="square">
            <a:spAutoFit/>
          </a:bodyPr>
          <a:lstStyle/>
          <a:p>
            <a:pPr algn="ctr"/>
            <a:r>
              <a:rPr lang="en-US" sz="2400" b="1" dirty="0">
                <a:solidFill>
                  <a:srgbClr val="000000"/>
                </a:solidFill>
                <a:latin typeface="Times New Roman" panose="02020603050405020304" pitchFamily="18" charset="0"/>
                <a:ea typeface="Calibri" panose="020F0502020204030204" pitchFamily="34" charset="0"/>
                <a:cs typeface="Arial" panose="020B0604020202020204" pitchFamily="34" charset="0"/>
              </a:rPr>
              <a:t>Social Media and Technology</a:t>
            </a:r>
            <a:endParaRPr lang="en-US" sz="2400" dirty="0"/>
          </a:p>
        </p:txBody>
      </p:sp>
      <p:sp>
        <p:nvSpPr>
          <p:cNvPr id="8" name="Rectangle 7"/>
          <p:cNvSpPr/>
          <p:nvPr/>
        </p:nvSpPr>
        <p:spPr>
          <a:xfrm>
            <a:off x="6200140" y="3905490"/>
            <a:ext cx="2919889" cy="882678"/>
          </a:xfrm>
          <a:prstGeom prst="rect">
            <a:avLst/>
          </a:prstGeom>
        </p:spPr>
        <p:txBody>
          <a:bodyPr wrap="square">
            <a:spAutoFit/>
          </a:bodyPr>
          <a:lstStyle/>
          <a:p>
            <a:pPr algn="ctr">
              <a:lnSpc>
                <a:spcPct val="107000"/>
              </a:lnSpc>
            </a:pPr>
            <a:r>
              <a:rPr lang="en-US" sz="2400" b="1" dirty="0">
                <a:solidFill>
                  <a:srgbClr val="000000"/>
                </a:solidFill>
                <a:latin typeface="Times New Roman" panose="02020603050405020304" pitchFamily="18" charset="0"/>
                <a:ea typeface="Calibri" panose="020F0502020204030204" pitchFamily="34" charset="0"/>
                <a:cs typeface="Arial" panose="020B0604020202020204" pitchFamily="34" charset="0"/>
              </a:rPr>
              <a:t>Communication Apprehension </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
        <p:nvSpPr>
          <p:cNvPr id="9" name="Rectangle 8"/>
          <p:cNvSpPr/>
          <p:nvPr/>
        </p:nvSpPr>
        <p:spPr>
          <a:xfrm>
            <a:off x="9433559" y="3914445"/>
            <a:ext cx="2370507" cy="882678"/>
          </a:xfrm>
          <a:prstGeom prst="rect">
            <a:avLst/>
          </a:prstGeom>
        </p:spPr>
        <p:txBody>
          <a:bodyPr wrap="square">
            <a:spAutoFit/>
          </a:bodyPr>
          <a:lstStyle/>
          <a:p>
            <a:pPr algn="ctr">
              <a:lnSpc>
                <a:spcPct val="107000"/>
              </a:lnSpc>
            </a:pPr>
            <a:r>
              <a:rPr lang="en-US" sz="2400" b="1" dirty="0">
                <a:solidFill>
                  <a:srgbClr val="000000"/>
                </a:solidFill>
                <a:latin typeface="Times New Roman" panose="02020603050405020304" pitchFamily="18" charset="0"/>
                <a:ea typeface="Calibri" panose="020F0502020204030204" pitchFamily="34" charset="0"/>
                <a:cs typeface="Arial" panose="020B0604020202020204" pitchFamily="34" charset="0"/>
              </a:rPr>
              <a:t>Communication Ethics </a:t>
            </a:r>
            <a:endParaRPr lang="en-US" sz="2000" dirty="0">
              <a:latin typeface="Calibri" panose="020F0502020204030204" pitchFamily="34" charset="0"/>
              <a:ea typeface="Calibri" panose="020F0502020204030204" pitchFamily="34" charset="0"/>
              <a:cs typeface="Arial" panose="020B0604020202020204" pitchFamily="34" charset="0"/>
            </a:endParaRPr>
          </a:p>
        </p:txBody>
      </p:sp>
      <p:sp>
        <p:nvSpPr>
          <p:cNvPr id="10" name="Rectangle 9"/>
          <p:cNvSpPr/>
          <p:nvPr/>
        </p:nvSpPr>
        <p:spPr>
          <a:xfrm>
            <a:off x="761999" y="1659852"/>
            <a:ext cx="2275493" cy="1116972"/>
          </a:xfrm>
          <a:prstGeom prst="rect">
            <a:avLst/>
          </a:prstGeom>
          <a:solidFill>
            <a:schemeClr val="bg1">
              <a:lumMod val="85000"/>
            </a:schemeClr>
          </a:solidFill>
        </p:spPr>
        <p:txBody>
          <a:bodyPr wrap="square">
            <a:spAutoFit/>
          </a:bodyPr>
          <a:lstStyle/>
          <a:p>
            <a:pPr algn="r" rtl="1">
              <a:lnSpc>
                <a:spcPct val="107000"/>
              </a:lnSpc>
              <a:spcAft>
                <a:spcPts val="800"/>
              </a:spcAft>
            </a:pPr>
            <a:r>
              <a:rPr lang="ar-EG" sz="2800" b="1" dirty="0">
                <a:latin typeface="Calibri" panose="020F0502020204030204" pitchFamily="34" charset="0"/>
                <a:ea typeface="Calibri" panose="020F0502020204030204" pitchFamily="34" charset="0"/>
              </a:rPr>
              <a:t>فهم </a:t>
            </a:r>
            <a:r>
              <a:rPr lang="ar-EG" sz="2800" b="1" dirty="0" smtClean="0">
                <a:latin typeface="Calibri" panose="020F0502020204030204" pitchFamily="34" charset="0"/>
                <a:ea typeface="Calibri" panose="020F0502020204030204" pitchFamily="34" charset="0"/>
              </a:rPr>
              <a:t>الاتصالات</a:t>
            </a:r>
          </a:p>
          <a:p>
            <a:pPr algn="r" rtl="1">
              <a:lnSpc>
                <a:spcPct val="107000"/>
              </a:lnSpc>
              <a:spcAft>
                <a:spcPts val="800"/>
              </a:spcAft>
            </a:pPr>
            <a:endParaRPr lang="ar-EG" sz="2800" b="1" dirty="0">
              <a:latin typeface="Calibri" panose="020F0502020204030204" pitchFamily="34" charset="0"/>
              <a:ea typeface="Calibri" panose="020F0502020204030204" pitchFamily="34" charset="0"/>
              <a:cs typeface="Arial" panose="020B0604020202020204" pitchFamily="34" charset="0"/>
            </a:endParaRPr>
          </a:p>
        </p:txBody>
      </p:sp>
      <p:sp>
        <p:nvSpPr>
          <p:cNvPr id="18" name="Rectangle 17"/>
          <p:cNvSpPr/>
          <p:nvPr/>
        </p:nvSpPr>
        <p:spPr>
          <a:xfrm>
            <a:off x="3477471" y="1358359"/>
            <a:ext cx="2659048" cy="1384995"/>
          </a:xfrm>
          <a:prstGeom prst="rect">
            <a:avLst/>
          </a:prstGeom>
          <a:solidFill>
            <a:schemeClr val="bg1">
              <a:lumMod val="85000"/>
            </a:schemeClr>
          </a:solidFill>
        </p:spPr>
        <p:txBody>
          <a:bodyPr wrap="square">
            <a:spAutoFit/>
          </a:bodyPr>
          <a:lstStyle/>
          <a:p>
            <a:pPr algn="ctr" rtl="1"/>
            <a:r>
              <a:rPr lang="ar-EG" sz="2800" b="1" dirty="0"/>
              <a:t>التواصل الاجتماعي </a:t>
            </a:r>
            <a:r>
              <a:rPr lang="ar-EG" sz="2800" b="1" dirty="0" smtClean="0"/>
              <a:t>والتكنولوجيا</a:t>
            </a:r>
          </a:p>
          <a:p>
            <a:pPr algn="ctr" rtl="1"/>
            <a:endParaRPr lang="en-US" sz="2800" b="1" dirty="0"/>
          </a:p>
        </p:txBody>
      </p:sp>
      <p:sp>
        <p:nvSpPr>
          <p:cNvPr id="19" name="Rectangle 18"/>
          <p:cNvSpPr/>
          <p:nvPr/>
        </p:nvSpPr>
        <p:spPr>
          <a:xfrm>
            <a:off x="6476073" y="1676587"/>
            <a:ext cx="2368021" cy="1083502"/>
          </a:xfrm>
          <a:prstGeom prst="rect">
            <a:avLst/>
          </a:prstGeom>
          <a:solidFill>
            <a:schemeClr val="bg1">
              <a:lumMod val="85000"/>
            </a:schemeClr>
          </a:solidFill>
        </p:spPr>
        <p:txBody>
          <a:bodyPr wrap="none">
            <a:spAutoFit/>
          </a:bodyPr>
          <a:lstStyle/>
          <a:p>
            <a:pPr algn="r" rtl="1">
              <a:lnSpc>
                <a:spcPct val="107000"/>
              </a:lnSpc>
              <a:spcAft>
                <a:spcPts val="800"/>
              </a:spcAft>
            </a:pPr>
            <a:r>
              <a:rPr lang="ar-EG" sz="2800" b="1" dirty="0" smtClean="0">
                <a:latin typeface="Calibri" panose="020F0502020204030204" pitchFamily="34" charset="0"/>
                <a:ea typeface="Calibri" panose="020F0502020204030204" pitchFamily="34" charset="0"/>
              </a:rPr>
              <a:t>الخجل من التواصل</a:t>
            </a:r>
          </a:p>
          <a:p>
            <a:pPr algn="r" rtl="1">
              <a:lnSpc>
                <a:spcPct val="107000"/>
              </a:lnSpc>
              <a:spcAft>
                <a:spcPts val="800"/>
              </a:spcAft>
            </a:pPr>
            <a:endParaRPr lang="ar-EG" sz="2800" b="1" dirty="0">
              <a:latin typeface="Calibri" panose="020F0502020204030204" pitchFamily="34" charset="0"/>
              <a:ea typeface="Calibri" panose="020F0502020204030204" pitchFamily="34" charset="0"/>
              <a:cs typeface="Arial" panose="020B0604020202020204" pitchFamily="34" charset="0"/>
            </a:endParaRPr>
          </a:p>
        </p:txBody>
      </p:sp>
      <p:sp>
        <p:nvSpPr>
          <p:cNvPr id="20" name="Rectangle 19"/>
          <p:cNvSpPr/>
          <p:nvPr/>
        </p:nvSpPr>
        <p:spPr>
          <a:xfrm>
            <a:off x="9497493" y="1622116"/>
            <a:ext cx="2209323" cy="1083502"/>
          </a:xfrm>
          <a:prstGeom prst="rect">
            <a:avLst/>
          </a:prstGeom>
          <a:solidFill>
            <a:schemeClr val="bg1">
              <a:lumMod val="85000"/>
            </a:schemeClr>
          </a:solidFill>
        </p:spPr>
        <p:txBody>
          <a:bodyPr wrap="none">
            <a:spAutoFit/>
          </a:bodyPr>
          <a:lstStyle/>
          <a:p>
            <a:pPr algn="r" rtl="1">
              <a:lnSpc>
                <a:spcPct val="107000"/>
              </a:lnSpc>
              <a:spcAft>
                <a:spcPts val="800"/>
              </a:spcAft>
            </a:pPr>
            <a:r>
              <a:rPr lang="ar-EG" sz="2800" b="1" dirty="0" smtClean="0">
                <a:latin typeface="Calibri" panose="020F0502020204030204" pitchFamily="34" charset="0"/>
                <a:ea typeface="Calibri" panose="020F0502020204030204" pitchFamily="34" charset="0"/>
              </a:rPr>
              <a:t>أخلاقيات التواصل</a:t>
            </a:r>
          </a:p>
          <a:p>
            <a:pPr algn="r" rtl="1">
              <a:lnSpc>
                <a:spcPct val="107000"/>
              </a:lnSpc>
              <a:spcAft>
                <a:spcPts val="800"/>
              </a:spcAft>
            </a:pPr>
            <a:endParaRPr lang="ar-EG" sz="2800" b="1" dirty="0">
              <a:latin typeface="Calibri" panose="020F0502020204030204" pitchFamily="34" charset="0"/>
              <a:ea typeface="Calibri" panose="020F0502020204030204" pitchFamily="34" charset="0"/>
              <a:cs typeface="Arial" panose="020B0604020202020204" pitchFamily="34" charset="0"/>
            </a:endParaRP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0431" y="1775113"/>
            <a:ext cx="12263119" cy="3863171"/>
          </a:xfrm>
          <a:prstGeom prst="rect">
            <a:avLst/>
          </a:prstGeom>
        </p:spPr>
      </p:pic>
      <p:sp>
        <p:nvSpPr>
          <p:cNvPr id="14" name="Rectangle: Rounded Corners 22"/>
          <p:cNvSpPr/>
          <p:nvPr/>
        </p:nvSpPr>
        <p:spPr>
          <a:xfrm>
            <a:off x="9031772" y="0"/>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Rounded Corners 24"/>
          <p:cNvSpPr/>
          <p:nvPr/>
        </p:nvSpPr>
        <p:spPr>
          <a:xfrm>
            <a:off x="9207854" y="617697"/>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9149086" y="243840"/>
            <a:ext cx="4102679" cy="5573488"/>
          </a:xfrm>
        </p:spPr>
      </p:pic>
    </p:spTree>
    <p:extLst>
      <p:ext uri="{BB962C8B-B14F-4D97-AF65-F5344CB8AC3E}">
        <p14:creationId xmlns:p14="http://schemas.microsoft.com/office/powerpoint/2010/main" val="15622996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856084"/>
            <a:ext cx="5775940" cy="523220"/>
          </a:xfrm>
          <a:prstGeom prst="rect">
            <a:avLst/>
          </a:prstGeom>
          <a:noFill/>
        </p:spPr>
        <p:txBody>
          <a:bodyPr wrap="none" rtlCol="0">
            <a:spAutoFit/>
          </a:bodyPr>
          <a:lstStyle/>
          <a:p>
            <a:r>
              <a:rPr lang="en-US" sz="2800" b="1" dirty="0" smtClean="0">
                <a:solidFill>
                  <a:srgbClr val="00B0F0"/>
                </a:solidFill>
                <a:latin typeface="Alexandria" charset="0"/>
                <a:cs typeface="Alexandria" charset="0"/>
              </a:rPr>
              <a:t>Understanding Communications</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7938971" y="151495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6739" y="60584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523594" y="100726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5760431" y="545600"/>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193040" y="1394128"/>
            <a:ext cx="4267200" cy="5016758"/>
          </a:xfrm>
          <a:prstGeom prst="rect">
            <a:avLst/>
          </a:prstGeom>
        </p:spPr>
        <p:txBody>
          <a:bodyPr wrap="square">
            <a:spAutoFit/>
          </a:bodyPr>
          <a:lstStyle/>
          <a:p>
            <a:pPr>
              <a:spcBef>
                <a:spcPts val="1800"/>
              </a:spcBef>
              <a:spcAft>
                <a:spcPts val="1500"/>
              </a:spcAft>
            </a:pPr>
            <a:r>
              <a:rPr lang="en-US" sz="2000" dirty="0">
                <a:latin typeface="Times New Roman" panose="02020603050405020304" pitchFamily="18" charset="0"/>
                <a:ea typeface="Times New Roman" panose="02020603050405020304" pitchFamily="18" charset="0"/>
                <a:cs typeface="Times New Roman" panose="02020603050405020304" pitchFamily="18" charset="0"/>
              </a:rPr>
              <a:t>Communication is the collaborative process of using messages to create and participate in social reality. The most important aspects of our lives—our individual identities, relationships, organizations, communities, cultures, and ideas—are accomplished through com­munication. Each of these aspects is a part of social reality, or the set of social judgments members of a group agree upon. Social realities emerge through social interaction. Therefore, communication enables us to actualize possi­bility and achieve change and growth, both for ourselves and for our communities.</a:t>
            </a:r>
            <a:endParaRPr lang="en-US" sz="2000" b="1" dirty="0">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Rectangle 5"/>
          <p:cNvSpPr/>
          <p:nvPr/>
        </p:nvSpPr>
        <p:spPr>
          <a:xfrm>
            <a:off x="4691955" y="1556869"/>
            <a:ext cx="3464560" cy="4093428"/>
          </a:xfrm>
          <a:prstGeom prst="rect">
            <a:avLst/>
          </a:prstGeom>
        </p:spPr>
        <p:txBody>
          <a:bodyPr wrap="square">
            <a:spAutoFit/>
          </a:bodyPr>
          <a:lstStyle/>
          <a:p>
            <a:pPr algn="r" rtl="1"/>
            <a:r>
              <a:rPr lang="ar-EG" sz="2000" dirty="0"/>
              <a:t>التواصل هو عملية تعاونية تستخدم الرسائل لخلق والمشاركة في الواقع الاجتماعي. جوانب حياتنا الأكثر أهمية—هوياتنا الفردية، علاقاتنا، منظماتنا، مجتمعاتنا، ثقافاتنا، وأفكارنا—تحقق من خلال التواصل. كل من هذه الجوانب هي جزء من الواقع الاجتماعي، أو مجموعة الأحكام الاجتماعية التي يتفق عليها أعضاء المجموعة. تنبثق الحقائق الاجتماعية من خلال التفاعل الاجتماعي. لذلك، يمكّننا التواصل من تحقيق الإمكانيات وإحداث التغيير والنمو، سواء لأنفسنا أو لمجتمعاتنا.</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arn(inVertical)">
                                      <p:cBhvr>
                                        <p:cTn id="10" dur="500"/>
                                        <p:tgtEl>
                                          <p:spTgt spid="11"/>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4"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510565" y="66142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97080"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5733917" y="605848"/>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4801314"/>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The word </a:t>
            </a:r>
            <a:r>
              <a:rPr lang="en-US" i="1" dirty="0">
                <a:latin typeface="Times New Roman" panose="02020603050405020304" pitchFamily="18" charset="0"/>
                <a:cs typeface="Times New Roman" panose="02020603050405020304" pitchFamily="18" charset="0"/>
              </a:rPr>
              <a:t>communication </a:t>
            </a:r>
            <a:r>
              <a:rPr lang="en-US" dirty="0">
                <a:latin typeface="Times New Roman" panose="02020603050405020304" pitchFamily="18" charset="0"/>
                <a:cs typeface="Times New Roman" panose="02020603050405020304" pitchFamily="18" charset="0"/>
              </a:rPr>
              <a:t>comes from the Latin prefix </a:t>
            </a:r>
            <a:r>
              <a:rPr lang="en-US" i="1" dirty="0">
                <a:latin typeface="Times New Roman" panose="02020603050405020304" pitchFamily="18" charset="0"/>
                <a:cs typeface="Times New Roman" panose="02020603050405020304" pitchFamily="18" charset="0"/>
              </a:rPr>
              <a:t>co- </a:t>
            </a:r>
            <a:r>
              <a:rPr lang="en-US" dirty="0">
                <a:latin typeface="Times New Roman" panose="02020603050405020304" pitchFamily="18" charset="0"/>
                <a:cs typeface="Times New Roman" panose="02020603050405020304" pitchFamily="18" charset="0"/>
              </a:rPr>
              <a:t>(with, or together) and root word </a:t>
            </a:r>
            <a:r>
              <a:rPr lang="en-US" i="1" dirty="0" err="1">
                <a:latin typeface="Times New Roman" panose="02020603050405020304" pitchFamily="18" charset="0"/>
                <a:cs typeface="Times New Roman" panose="02020603050405020304" pitchFamily="18" charset="0"/>
              </a:rPr>
              <a:t>munia</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(sharing, giving, servicing). Therefore, communication requires the involvement of others. Just like many other things that you cannot do without the cooperation of others, such as sing a duet, be in a marriage, or count as a bas­ketball team, you cannot communicate by yourself. Communication is a collective activity in which people work jointly to create and share meaning. Although we sometimes say “I communicated” or “You communicated,” in reality, communica­tion is not something that an I or a You can do alone. Communication must be accomplished by a We.</a:t>
            </a:r>
          </a:p>
        </p:txBody>
      </p:sp>
      <p:sp>
        <p:nvSpPr>
          <p:cNvPr id="6" name="Rectangle 5"/>
          <p:cNvSpPr/>
          <p:nvPr/>
        </p:nvSpPr>
        <p:spPr>
          <a:xfrm>
            <a:off x="4665441" y="1617117"/>
            <a:ext cx="3464560" cy="5016758"/>
          </a:xfrm>
          <a:prstGeom prst="rect">
            <a:avLst/>
          </a:prstGeom>
        </p:spPr>
        <p:txBody>
          <a:bodyPr wrap="square">
            <a:spAutoFit/>
          </a:bodyPr>
          <a:lstStyle/>
          <a:p>
            <a:pPr algn="r" rtl="1"/>
            <a:r>
              <a:rPr lang="ar-EG" sz="2000" dirty="0"/>
              <a:t>تأتي كلمة "التواصل" من البادئة اللاتينية "</a:t>
            </a:r>
            <a:r>
              <a:rPr lang="en-US" sz="2000" dirty="0"/>
              <a:t>co-" (</a:t>
            </a:r>
            <a:r>
              <a:rPr lang="ar-EG" sz="2000" dirty="0"/>
              <a:t>معًا) وكلمة الجذر "</a:t>
            </a:r>
            <a:r>
              <a:rPr lang="en-US" sz="2000" dirty="0" err="1"/>
              <a:t>munia</a:t>
            </a:r>
            <a:r>
              <a:rPr lang="en-US" sz="2000" dirty="0"/>
              <a:t>" (</a:t>
            </a:r>
            <a:r>
              <a:rPr lang="ar-EG" sz="2000" dirty="0"/>
              <a:t>المشاركة، العطاء، الخدمة). لذا، يتطلب التواصل مشاركة الآخرين. تمامًا كما هو الحال مع العديد من الأشياء الأخرى التي لا يمكنك القيام بها دون تعاون الآخرين، مثل الغناء في دويتو، أو أن تكون في زواج، أو العد كفريق كرة سلة، لا يمكنك التواصل بمفردك. التواصل هو نشاط جماعي يعمل فيه الناس معًا لخلق ومشاركة المعنى. على الرغم من أننا نقول أحيانًا "لقد تواصلت" أو "لقد تواصلتِ"، فإن التواصل في الحقيقة ليس شيئًا يمكن أن يقوم به "أنا" أو "أنت" بمفردهما. يجب أن يتم التواصل من خلال "نحن".</a:t>
            </a:r>
            <a:endParaRPr lang="en-US" sz="2000" dirty="0"/>
          </a:p>
        </p:txBody>
      </p:sp>
      <p:sp>
        <p:nvSpPr>
          <p:cNvPr id="8" name="Rectangle 7"/>
          <p:cNvSpPr/>
          <p:nvPr/>
        </p:nvSpPr>
        <p:spPr>
          <a:xfrm>
            <a:off x="486438" y="1392300"/>
            <a:ext cx="3326552" cy="369332"/>
          </a:xfrm>
          <a:prstGeom prst="rect">
            <a:avLst/>
          </a:prstGeom>
        </p:spPr>
        <p:txBody>
          <a:bodyPr wrap="none">
            <a:spAutoFit/>
          </a:bodyPr>
          <a:lstStyle/>
          <a:p>
            <a:pPr>
              <a:spcAft>
                <a:spcPts val="400"/>
              </a:spcAft>
            </a:pPr>
            <a:r>
              <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Communication is collaborative</a:t>
            </a:r>
          </a:p>
        </p:txBody>
      </p:sp>
      <p:sp>
        <p:nvSpPr>
          <p:cNvPr id="12" name="Rectangle 11"/>
          <p:cNvSpPr/>
          <p:nvPr/>
        </p:nvSpPr>
        <p:spPr>
          <a:xfrm>
            <a:off x="5733917" y="1201619"/>
            <a:ext cx="1863011" cy="369332"/>
          </a:xfrm>
          <a:prstGeom prst="rect">
            <a:avLst/>
          </a:prstGeom>
        </p:spPr>
        <p:txBody>
          <a:bodyPr wrap="none">
            <a:spAutoFit/>
          </a:bodyPr>
          <a:lstStyle/>
          <a:p>
            <a:pPr>
              <a:spcAft>
                <a:spcPts val="400"/>
              </a:spcAft>
            </a:pPr>
            <a:r>
              <a:rPr lang="ar-EG"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التواصل عملية تعاونية</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6962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855637" y="68198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61437" y="1045379"/>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5839793" y="635171"/>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3170099"/>
          </a:xfrm>
          <a:prstGeom prst="rect">
            <a:avLst/>
          </a:prstGeom>
        </p:spPr>
        <p:txBody>
          <a:bodyPr wrap="square">
            <a:spAutoFit/>
          </a:bodyPr>
          <a:lstStyle/>
          <a:p>
            <a:pPr>
              <a:spcBef>
                <a:spcPts val="1800"/>
              </a:spcBef>
              <a:spcAft>
                <a:spcPts val="1500"/>
              </a:spcAft>
            </a:pPr>
            <a:r>
              <a:rPr lang="en-US" sz="2000" dirty="0">
                <a:latin typeface="Times New Roman" panose="02020603050405020304" pitchFamily="18" charset="0"/>
                <a:ea typeface="Calibri" panose="020F0502020204030204" pitchFamily="34" charset="0"/>
                <a:cs typeface="Times New Roman" panose="02020603050405020304" pitchFamily="18" charset="0"/>
              </a:rPr>
              <a:t>Communication is a dynamic, ongoing process. Unlike a thing, which is static, a process unfolds over time. As individuals exchange and interpret messages, their communication develops a particular history. The messages used in the past influ­ence the nature and the interpretation of the messages used in the present and the future.</a:t>
            </a:r>
          </a:p>
        </p:txBody>
      </p:sp>
      <p:sp>
        <p:nvSpPr>
          <p:cNvPr id="6" name="Rectangle 5"/>
          <p:cNvSpPr/>
          <p:nvPr/>
        </p:nvSpPr>
        <p:spPr>
          <a:xfrm>
            <a:off x="4771317" y="1969979"/>
            <a:ext cx="3464560" cy="2554545"/>
          </a:xfrm>
          <a:prstGeom prst="rect">
            <a:avLst/>
          </a:prstGeom>
        </p:spPr>
        <p:txBody>
          <a:bodyPr wrap="square">
            <a:spAutoFit/>
          </a:bodyPr>
          <a:lstStyle/>
          <a:p>
            <a:pPr algn="r" rtl="1"/>
            <a:r>
              <a:rPr lang="ar-EG" sz="2000" dirty="0"/>
              <a:t>التواصل هو عملية ديناميكية ومستمرّة. على عكس الشيء الذي يكون ثابتًا، فإن العملية تتطور مع مرور الوقت. مع تبادل الأفراد وتفسير الرسائل، تتطور عملية التواصل لتشكل تاريخًا معينًا. تؤثر الرسائل المستخدمة في الماضي على طبيعة وتفسير الرسائل المستخدمة في الحاضر والمستقبل.</a:t>
            </a:r>
            <a:endParaRPr lang="en-US" sz="2000" dirty="0"/>
          </a:p>
        </p:txBody>
      </p:sp>
      <p:sp>
        <p:nvSpPr>
          <p:cNvPr id="8" name="Rectangle 7"/>
          <p:cNvSpPr/>
          <p:nvPr/>
        </p:nvSpPr>
        <p:spPr>
          <a:xfrm>
            <a:off x="486438" y="1392300"/>
            <a:ext cx="2770951" cy="369332"/>
          </a:xfrm>
          <a:prstGeom prst="rect">
            <a:avLst/>
          </a:prstGeom>
        </p:spPr>
        <p:txBody>
          <a:bodyPr wrap="none">
            <a:spAutoFit/>
          </a:bodyPr>
          <a:lstStyle/>
          <a:p>
            <a:pPr>
              <a:spcAft>
                <a:spcPts val="400"/>
              </a:spcAft>
            </a:pPr>
            <a:r>
              <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Communication is </a:t>
            </a:r>
            <a:r>
              <a:rPr lang="en-US"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process</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p:cNvSpPr/>
          <p:nvPr/>
        </p:nvSpPr>
        <p:spPr>
          <a:xfrm>
            <a:off x="6036855" y="1332958"/>
            <a:ext cx="1550424" cy="369332"/>
          </a:xfrm>
          <a:prstGeom prst="rect">
            <a:avLst/>
          </a:prstGeom>
        </p:spPr>
        <p:txBody>
          <a:bodyPr wrap="none">
            <a:spAutoFit/>
          </a:bodyPr>
          <a:lstStyle/>
          <a:p>
            <a:pPr>
              <a:spcAft>
                <a:spcPts val="400"/>
              </a:spcAft>
            </a:pPr>
            <a:r>
              <a:rPr lang="ar-EG"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التواصل هو عملية</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4522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08100" y="71027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61437" y="1067513"/>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6006119" y="655413"/>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2554545"/>
          </a:xfrm>
          <a:prstGeom prst="rect">
            <a:avLst/>
          </a:prstGeom>
        </p:spPr>
        <p:txBody>
          <a:bodyPr wrap="square">
            <a:spAutoFit/>
          </a:bodyPr>
          <a:lstStyle/>
          <a:p>
            <a:r>
              <a:rPr lang="en-US" sz="2000" dirty="0">
                <a:latin typeface="Times New Roman" panose="02020603050405020304" pitchFamily="18" charset="0"/>
                <a:cs typeface="Times New Roman" panose="02020603050405020304" pitchFamily="18" charset="0"/>
              </a:rPr>
              <a:t>Messages rely on a common system of symbols, signs, and gestures to carry information and to generate shared mean­ings between participants. Individuals give unique contribu­tions to communication interactions in the form of the verbal and/or nonverbal messages they use.</a:t>
            </a:r>
          </a:p>
        </p:txBody>
      </p:sp>
      <p:sp>
        <p:nvSpPr>
          <p:cNvPr id="6" name="Rectangle 5"/>
          <p:cNvSpPr/>
          <p:nvPr/>
        </p:nvSpPr>
        <p:spPr>
          <a:xfrm>
            <a:off x="4586126" y="2023764"/>
            <a:ext cx="3464560" cy="1938992"/>
          </a:xfrm>
          <a:prstGeom prst="rect">
            <a:avLst/>
          </a:prstGeom>
        </p:spPr>
        <p:txBody>
          <a:bodyPr wrap="square">
            <a:spAutoFit/>
          </a:bodyPr>
          <a:lstStyle/>
          <a:p>
            <a:pPr algn="r" rtl="1"/>
            <a:r>
              <a:rPr lang="ar-EG" sz="2000" dirty="0"/>
              <a:t>تعتمد الرسائل على نظام مشترك من الرموز والإشارات والإيماءات لنقل المعلومات وتوليد المعاني المشتركة بين المشاركين. يقدم الأفراد مساهمات فريدة في تفاعلات الاتصال في شكل رسائل لفظية و/أو غير لفظية يستخدمونها.</a:t>
            </a:r>
            <a:endParaRPr lang="en-US" sz="2000" dirty="0"/>
          </a:p>
        </p:txBody>
      </p:sp>
      <p:sp>
        <p:nvSpPr>
          <p:cNvPr id="8" name="Rectangle 7"/>
          <p:cNvSpPr/>
          <p:nvPr/>
        </p:nvSpPr>
        <p:spPr>
          <a:xfrm>
            <a:off x="486438" y="1392300"/>
            <a:ext cx="3608680" cy="369332"/>
          </a:xfrm>
          <a:prstGeom prst="rect">
            <a:avLst/>
          </a:prstGeom>
        </p:spPr>
        <p:txBody>
          <a:bodyPr wrap="none">
            <a:spAutoFit/>
          </a:bodyPr>
          <a:lstStyle/>
          <a:p>
            <a:pPr>
              <a:spcAft>
                <a:spcPts val="400"/>
              </a:spcAft>
            </a:pPr>
            <a:r>
              <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Communication involves Messages</a:t>
            </a:r>
          </a:p>
        </p:txBody>
      </p:sp>
      <p:sp>
        <p:nvSpPr>
          <p:cNvPr id="12" name="Rectangle 11"/>
          <p:cNvSpPr/>
          <p:nvPr/>
        </p:nvSpPr>
        <p:spPr>
          <a:xfrm>
            <a:off x="5608120" y="1360973"/>
            <a:ext cx="2210862" cy="369332"/>
          </a:xfrm>
          <a:prstGeom prst="rect">
            <a:avLst/>
          </a:prstGeom>
        </p:spPr>
        <p:txBody>
          <a:bodyPr wrap="none">
            <a:spAutoFit/>
          </a:bodyPr>
          <a:lstStyle/>
          <a:p>
            <a:pPr>
              <a:spcAft>
                <a:spcPts val="400"/>
              </a:spcAft>
            </a:pPr>
            <a:r>
              <a:rPr lang="ar-EG"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التواصل يحتوي على رسائل</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778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630783" y="648421"/>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461437" y="1067513"/>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5934219" y="678438"/>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4524315"/>
          </a:xfrm>
          <a:prstGeom prst="rect">
            <a:avLst/>
          </a:prstGeom>
        </p:spPr>
        <p:txBody>
          <a:bodyPr wrap="square">
            <a:spAutoFit/>
          </a:bodyPr>
          <a:lstStyle/>
          <a:p>
            <a:r>
              <a:rPr lang="en-US" dirty="0" smtClean="0">
                <a:latin typeface="Times New Roman" panose="02020603050405020304" pitchFamily="18" charset="0"/>
                <a:cs typeface="Times New Roman" panose="02020603050405020304" pitchFamily="18" charset="0"/>
              </a:rPr>
              <a:t>communication </a:t>
            </a:r>
            <a:r>
              <a:rPr lang="en-US" dirty="0">
                <a:latin typeface="Times New Roman" panose="02020603050405020304" pitchFamily="18" charset="0"/>
                <a:cs typeface="Times New Roman" panose="02020603050405020304" pitchFamily="18" charset="0"/>
              </a:rPr>
              <a:t>allows us to participate, or take part, in social reality. When people communicate, they rely on shared understandings to accomplish objectives. Communication allows us to entertain, persuade, inform, comfort, regulate, and support one another. </a:t>
            </a:r>
            <a:r>
              <a:rPr lang="en-US" dirty="0" smtClean="0">
                <a:latin typeface="Times New Roman" panose="02020603050405020304" pitchFamily="18" charset="0"/>
                <a:cs typeface="Times New Roman" panose="02020603050405020304" pitchFamily="18" charset="0"/>
              </a:rPr>
              <a:t>The </a:t>
            </a:r>
            <a:r>
              <a:rPr lang="en-US" dirty="0">
                <a:latin typeface="Times New Roman" panose="02020603050405020304" pitchFamily="18" charset="0"/>
                <a:cs typeface="Times New Roman" panose="02020603050405020304" pitchFamily="18" charset="0"/>
              </a:rPr>
              <a:t>ancient Greeks referred to the making and doing functions of communication as </a:t>
            </a:r>
            <a:r>
              <a:rPr lang="en-US" i="1" dirty="0" err="1">
                <a:latin typeface="Times New Roman" panose="02020603050405020304" pitchFamily="18" charset="0"/>
                <a:cs typeface="Times New Roman" panose="02020603050405020304" pitchFamily="18" charset="0"/>
              </a:rPr>
              <a:t>poiesis</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and </a:t>
            </a:r>
            <a:r>
              <a:rPr lang="en-US" i="1" dirty="0">
                <a:latin typeface="Times New Roman" panose="02020603050405020304" pitchFamily="18" charset="0"/>
                <a:cs typeface="Times New Roman" panose="02020603050405020304" pitchFamily="18" charset="0"/>
              </a:rPr>
              <a:t>praxis. </a:t>
            </a:r>
            <a:r>
              <a:rPr lang="en-US" dirty="0">
                <a:latin typeface="Times New Roman" panose="02020603050405020304" pitchFamily="18" charset="0"/>
                <a:cs typeface="Times New Roman" panose="02020603050405020304" pitchFamily="18" charset="0"/>
              </a:rPr>
              <a:t>Historically, most scholars and everyday people have paid more attention to communication praxis, or how communi­cation can be used as an instrument to accomplish things. Recently, however, the creative (</a:t>
            </a:r>
            <a:r>
              <a:rPr lang="en-US" dirty="0" err="1">
                <a:latin typeface="Times New Roman" panose="02020603050405020304" pitchFamily="18" charset="0"/>
                <a:cs typeface="Times New Roman" panose="02020603050405020304" pitchFamily="18" charset="0"/>
              </a:rPr>
              <a:t>poiesis</a:t>
            </a:r>
            <a:r>
              <a:rPr lang="en-US" dirty="0">
                <a:latin typeface="Times New Roman" panose="02020603050405020304" pitchFamily="18" charset="0"/>
                <a:cs typeface="Times New Roman" panose="02020603050405020304" pitchFamily="18" charset="0"/>
              </a:rPr>
              <a:t>) aspect of communication has received greater appreciation. </a:t>
            </a:r>
          </a:p>
        </p:txBody>
      </p:sp>
      <p:sp>
        <p:nvSpPr>
          <p:cNvPr id="6" name="Rectangle 5"/>
          <p:cNvSpPr/>
          <p:nvPr/>
        </p:nvSpPr>
        <p:spPr>
          <a:xfrm>
            <a:off x="4865743" y="1909159"/>
            <a:ext cx="3464560" cy="4708981"/>
          </a:xfrm>
          <a:prstGeom prst="rect">
            <a:avLst/>
          </a:prstGeom>
        </p:spPr>
        <p:txBody>
          <a:bodyPr wrap="square">
            <a:spAutoFit/>
          </a:bodyPr>
          <a:lstStyle/>
          <a:p>
            <a:pPr algn="r" rtl="1"/>
            <a:r>
              <a:rPr lang="ar-EG" sz="2000" dirty="0"/>
              <a:t>إن التواصل يسمح لنا بالمشاركة أو الانخراط في الواقع الاجتماعي. فعندما يتواصل الناس، فإنهم يعتمدون على التفاهمات المشتركة لتحقيق الأهداف. كما يسمح لنا التواصل بالترفيه والإقناع وإعلام الآخرين وتشجيعهم وتنظيمهم ودعم بعضهم البعض. وقد أشار الإغريق القدماء إلى وظائف صنع وفعل التواصل على أنها "الشعر" و"الممارسة". ومن الناحية التاريخية، أولى معظم العلماء والناس العاديين اهتمامًا أكبر بممارسة التواصل، أو كيف يمكن استخدام التواصل كأداة لإنجاز الأشياء. ولكن في الآونة الأخيرة، حظي الجانب الإبداعي (الشعر) من التواصل بتقدير أكبر.</a:t>
            </a:r>
            <a:endParaRPr lang="en-US" sz="2000" dirty="0"/>
          </a:p>
        </p:txBody>
      </p:sp>
      <p:sp>
        <p:nvSpPr>
          <p:cNvPr id="8" name="Rectangle 7"/>
          <p:cNvSpPr/>
          <p:nvPr/>
        </p:nvSpPr>
        <p:spPr>
          <a:xfrm>
            <a:off x="486438" y="1392300"/>
            <a:ext cx="3352200" cy="369332"/>
          </a:xfrm>
          <a:prstGeom prst="rect">
            <a:avLst/>
          </a:prstGeom>
        </p:spPr>
        <p:txBody>
          <a:bodyPr wrap="none">
            <a:spAutoFit/>
          </a:bodyPr>
          <a:lstStyle/>
          <a:p>
            <a:pPr>
              <a:spcAft>
                <a:spcPts val="400"/>
              </a:spcAft>
            </a:pPr>
            <a:r>
              <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Communication is participatory</a:t>
            </a:r>
          </a:p>
        </p:txBody>
      </p:sp>
      <p:sp>
        <p:nvSpPr>
          <p:cNvPr id="12" name="Rectangle 11"/>
          <p:cNvSpPr/>
          <p:nvPr/>
        </p:nvSpPr>
        <p:spPr>
          <a:xfrm>
            <a:off x="6266037" y="1335418"/>
            <a:ext cx="1880643" cy="369332"/>
          </a:xfrm>
          <a:prstGeom prst="rect">
            <a:avLst/>
          </a:prstGeom>
        </p:spPr>
        <p:txBody>
          <a:bodyPr wrap="none">
            <a:spAutoFit/>
          </a:bodyPr>
          <a:lstStyle/>
          <a:p>
            <a:pPr>
              <a:spcAft>
                <a:spcPts val="400"/>
              </a:spcAft>
            </a:pPr>
            <a:r>
              <a:rPr lang="ar-EG"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التواصل يتطلب اشتراك</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9438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950063" y="73820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538465"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659702" cy="369332"/>
          </a:xfrm>
          <a:prstGeom prst="rect">
            <a:avLst/>
          </a:prstGeom>
        </p:spPr>
        <p:txBody>
          <a:bodyPr wrap="none">
            <a:spAutoFit/>
          </a:bodyPr>
          <a:lstStyle/>
          <a:p>
            <a:pPr>
              <a:spcAft>
                <a:spcPts val="400"/>
              </a:spcAft>
            </a:pPr>
            <a:r>
              <a:rPr lang="en-US" b="1" dirty="0">
                <a:latin typeface="Times New Roman" panose="02020603050405020304" pitchFamily="18" charset="0"/>
                <a:ea typeface="Calibri" panose="020F0502020204030204" pitchFamily="34" charset="0"/>
                <a:cs typeface="Times New Roman" panose="02020603050405020304" pitchFamily="18" charset="0"/>
              </a:rPr>
              <a:t>Communication Defined </a:t>
            </a:r>
          </a:p>
        </p:txBody>
      </p:sp>
      <p:sp>
        <p:nvSpPr>
          <p:cNvPr id="11" name="Rectangle 10"/>
          <p:cNvSpPr/>
          <p:nvPr/>
        </p:nvSpPr>
        <p:spPr>
          <a:xfrm>
            <a:off x="5839317" y="661242"/>
            <a:ext cx="1327608" cy="369332"/>
          </a:xfrm>
          <a:prstGeom prst="rect">
            <a:avLst/>
          </a:prstGeom>
        </p:spPr>
        <p:txBody>
          <a:bodyPr wrap="none">
            <a:spAutoFit/>
          </a:bodyPr>
          <a:lstStyle/>
          <a:p>
            <a:pPr>
              <a:spcAft>
                <a:spcPts val="400"/>
              </a:spcAft>
            </a:pPr>
            <a:r>
              <a:rPr lang="ar-EG" b="1" dirty="0" smtClean="0">
                <a:latin typeface="Times New Roman" panose="02020603050405020304" pitchFamily="18" charset="0"/>
                <a:ea typeface="Calibri" panose="020F0502020204030204" pitchFamily="34" charset="0"/>
                <a:cs typeface="Times New Roman" panose="02020603050405020304" pitchFamily="18" charset="0"/>
              </a:rPr>
              <a:t>تعريف التواصل</a:t>
            </a:r>
            <a:endParaRPr lang="en-US"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3970318"/>
          </a:xfrm>
          <a:prstGeom prst="rect">
            <a:avLst/>
          </a:prstGeom>
        </p:spPr>
        <p:txBody>
          <a:bodyPr wrap="square">
            <a:spAutoFit/>
          </a:bodyPr>
          <a:lstStyle/>
          <a:p>
            <a:r>
              <a:rPr lang="en-US" dirty="0">
                <a:latin typeface="Times New Roman" panose="02020603050405020304" pitchFamily="18" charset="0"/>
                <a:ea typeface="Tahoma" panose="020B0604030504040204" pitchFamily="34" charset="0"/>
                <a:cs typeface="Times New Roman" panose="02020603050405020304" pitchFamily="18" charset="0"/>
              </a:rPr>
              <a:t>Creativity is the act of transforming new and imagined ideas into reality. It sometimes appears that the process of communication merely conveys information about the world “as it is,” or that the messages we use simply describe a reality that already exists. In actuality, communication shapes and creates new social realities for ourselves and for oth­ers. Anyone who has witnessed the power of a label such as bully, loser, or genius to alter perceptions and reinforce behaviors has seen firsthand the ways in which communication creates reality.</a:t>
            </a:r>
          </a:p>
        </p:txBody>
      </p:sp>
      <p:sp>
        <p:nvSpPr>
          <p:cNvPr id="6" name="Rectangle 5"/>
          <p:cNvSpPr/>
          <p:nvPr/>
        </p:nvSpPr>
        <p:spPr>
          <a:xfrm>
            <a:off x="4865743" y="1570951"/>
            <a:ext cx="3464560" cy="4093428"/>
          </a:xfrm>
          <a:prstGeom prst="rect">
            <a:avLst/>
          </a:prstGeom>
        </p:spPr>
        <p:txBody>
          <a:bodyPr wrap="square">
            <a:spAutoFit/>
          </a:bodyPr>
          <a:lstStyle/>
          <a:p>
            <a:pPr algn="r" rtl="1"/>
            <a:r>
              <a:rPr lang="ar-EG" sz="2000" dirty="0"/>
              <a:t>الإبداع هو عملية تحويل الأفكار الجديدة والمتخيلة إلى واقع. ويبدو أحياناً أن عملية الاتصال لا تقوم إلا بنقل المعلومات عن العالم "كما هو"، أو أن الرسائل التي نستخدمها تصف ببساطة واقعاً موجوداً بالفعل. ولكن في واقع الأمر، تعمل الاتصالات على تشكيل وخلق حقائق اجتماعية جديدة لأنفسنا وللآخرين. وأي شخص شهد قوة تسمية مثل "المتنمر" أو "الخاسر" أو "العبقري" في تغيير التصورات وتعزيز السلوكيات قد رأى بنفسه الطرق التي تعمل بها الاتصالات على خلق الواقع.</a:t>
            </a:r>
            <a:endParaRPr lang="en-US" sz="2000" dirty="0"/>
          </a:p>
        </p:txBody>
      </p:sp>
      <p:sp>
        <p:nvSpPr>
          <p:cNvPr id="8" name="Rectangle 7"/>
          <p:cNvSpPr/>
          <p:nvPr/>
        </p:nvSpPr>
        <p:spPr>
          <a:xfrm>
            <a:off x="378348" y="1201619"/>
            <a:ext cx="2886368" cy="369332"/>
          </a:xfrm>
          <a:prstGeom prst="rect">
            <a:avLst/>
          </a:prstGeom>
        </p:spPr>
        <p:txBody>
          <a:bodyPr wrap="none">
            <a:spAutoFit/>
          </a:bodyPr>
          <a:lstStyle/>
          <a:p>
            <a:pPr>
              <a:spcAft>
                <a:spcPts val="400"/>
              </a:spcAft>
            </a:pPr>
            <a:r>
              <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Communication is </a:t>
            </a:r>
            <a:r>
              <a:rPr lang="en-US"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Creative</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p:cNvSpPr/>
          <p:nvPr/>
        </p:nvSpPr>
        <p:spPr>
          <a:xfrm>
            <a:off x="6661908" y="1134566"/>
            <a:ext cx="1343638" cy="369332"/>
          </a:xfrm>
          <a:prstGeom prst="rect">
            <a:avLst/>
          </a:prstGeom>
        </p:spPr>
        <p:txBody>
          <a:bodyPr wrap="none">
            <a:spAutoFit/>
          </a:bodyPr>
          <a:lstStyle/>
          <a:p>
            <a:pPr>
              <a:spcAft>
                <a:spcPts val="400"/>
              </a:spcAft>
            </a:pPr>
            <a:r>
              <a:rPr lang="ar-EG" b="1" dirty="0" smtClean="0">
                <a:solidFill>
                  <a:srgbClr val="00B0F0"/>
                </a:solidFill>
                <a:latin typeface="Times New Roman" panose="02020603050405020304" pitchFamily="18" charset="0"/>
                <a:ea typeface="Calibri" panose="020F0502020204030204" pitchFamily="34" charset="0"/>
                <a:cs typeface="Times New Roman" panose="02020603050405020304" pitchFamily="18" charset="0"/>
              </a:rPr>
              <a:t>التواصل إبداعي</a:t>
            </a:r>
            <a:endParaRPr lang="en-US" b="1" dirty="0">
              <a:solidFill>
                <a:srgbClr val="00B0F0"/>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3887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barn(inVertical)">
                                      <p:cBhvr>
                                        <p:cTn id="7" dur="500"/>
                                        <p:tgtEl>
                                          <p:spTgt spid="1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arn(inVertical)">
                                      <p:cBhvr>
                                        <p:cTn id="10" dur="500"/>
                                        <p:tgtEl>
                                          <p:spTgt spid="8"/>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2820196" cy="400110"/>
          </a:xfrm>
          <a:prstGeom prst="rect">
            <a:avLst/>
          </a:prstGeom>
        </p:spPr>
        <p:txBody>
          <a:bodyPr wrap="none">
            <a:spAutoFit/>
          </a:bodyPr>
          <a:lstStyle/>
          <a:p>
            <a:pPr>
              <a:spcAft>
                <a:spcPts val="400"/>
              </a:spcAft>
            </a:pPr>
            <a:r>
              <a:rPr lang="en-US" sz="2000" b="1" dirty="0" smtClean="0">
                <a:latin typeface="Times New Roman" panose="02020603050405020304" pitchFamily="18" charset="0"/>
                <a:ea typeface="Calibri" panose="020F0502020204030204" pitchFamily="34" charset="0"/>
                <a:cs typeface="Times New Roman" panose="02020603050405020304" pitchFamily="18" charset="0"/>
              </a:rPr>
              <a:t>Communication process</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Rectangle 10"/>
          <p:cNvSpPr/>
          <p:nvPr/>
        </p:nvSpPr>
        <p:spPr>
          <a:xfrm>
            <a:off x="6307762" y="635554"/>
            <a:ext cx="139974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عملية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3876254"/>
          </a:xfrm>
          <a:prstGeom prst="rect">
            <a:avLst/>
          </a:prstGeom>
        </p:spPr>
        <p:txBody>
          <a:bodyPr wrap="square">
            <a:spAutoFit/>
          </a:bodyPr>
          <a:lstStyle/>
          <a:p>
            <a:pPr marL="285750" indent="-285750">
              <a:lnSpc>
                <a:spcPct val="107000"/>
              </a:lnSpc>
              <a:spcAft>
                <a:spcPts val="800"/>
              </a:spcAft>
              <a:buFont typeface="Arial" panose="020B0604020202020204" pitchFamily="34" charset="0"/>
              <a:buChar char="•"/>
            </a:pPr>
            <a:r>
              <a:rPr lang="en-US" sz="2000" dirty="0">
                <a:latin typeface="Times New Roman" panose="02020603050405020304" pitchFamily="18" charset="0"/>
                <a:ea typeface="Calibri" panose="020F0502020204030204" pitchFamily="34" charset="0"/>
                <a:cs typeface="Times New Roman" panose="02020603050405020304" pitchFamily="18" charset="0"/>
              </a:rPr>
              <a:t>The sender decides the message to be </a:t>
            </a:r>
            <a:r>
              <a:rPr lang="en-US" sz="2000" dirty="0" smtClean="0">
                <a:latin typeface="Times New Roman" panose="02020603050405020304" pitchFamily="18" charset="0"/>
                <a:ea typeface="Calibri" panose="020F0502020204030204" pitchFamily="34" charset="0"/>
                <a:cs typeface="Times New Roman" panose="02020603050405020304" pitchFamily="18" charset="0"/>
              </a:rPr>
              <a:t>transmitted</a:t>
            </a:r>
            <a:br>
              <a:rPr lang="en-US" sz="2000" dirty="0" smtClean="0">
                <a:latin typeface="Times New Roman" panose="02020603050405020304" pitchFamily="18" charset="0"/>
                <a:ea typeface="Calibri" panose="020F0502020204030204" pitchFamily="34"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sender encodes the message</a:t>
            </a:r>
          </a:p>
          <a:p>
            <a:pPr marL="285750" indent="-285750">
              <a:lnSpc>
                <a:spcPct val="107000"/>
              </a:lnSpc>
              <a:spcAft>
                <a:spcPts val="8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sender selects the a appropriate channel of communication</a:t>
            </a:r>
          </a:p>
          <a:p>
            <a:pPr marL="285750" indent="-285750">
              <a:lnSpc>
                <a:spcPct val="107000"/>
              </a:lnSpc>
              <a:spcAft>
                <a:spcPts val="8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receiver receives the message</a:t>
            </a:r>
          </a:p>
          <a:p>
            <a:pPr marL="285750" indent="-285750">
              <a:lnSpc>
                <a:spcPct val="107000"/>
              </a:lnSpc>
              <a:spcAft>
                <a:spcPts val="8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receiver decodes the message </a:t>
            </a:r>
          </a:p>
          <a:p>
            <a:pPr marL="285750" indent="-285750">
              <a:lnSpc>
                <a:spcPct val="107000"/>
              </a:lnSpc>
              <a:spcAft>
                <a:spcPts val="800"/>
              </a:spcAft>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receiver provides feedback to the sender</a:t>
            </a:r>
          </a:p>
          <a:p>
            <a:pPr marL="285750" indent="-285750">
              <a:lnSpc>
                <a:spcPct val="107000"/>
              </a:lnSpc>
              <a:spcAft>
                <a:spcPts val="800"/>
              </a:spcAft>
              <a:buFont typeface="Arial" panose="020B0604020202020204" pitchFamily="34" charset="0"/>
              <a:buChar char="•"/>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4668889" y="1909159"/>
            <a:ext cx="3464560" cy="3785652"/>
          </a:xfrm>
          <a:prstGeom prst="rect">
            <a:avLst/>
          </a:prstGeom>
        </p:spPr>
        <p:txBody>
          <a:bodyPr wrap="square">
            <a:spAutoFit/>
          </a:bodyPr>
          <a:lstStyle/>
          <a:p>
            <a:pPr marL="342900" indent="-342900" algn="r" rtl="1">
              <a:buFont typeface="Arial" panose="020B0604020202020204" pitchFamily="34" charset="0"/>
              <a:buChar char="•"/>
            </a:pPr>
            <a:r>
              <a:rPr lang="ar-EG" sz="2400" dirty="0"/>
              <a:t>يقرر المرسل الرسالة التي سيتم إرسالها، ويقوم المرسل بتشفير الرسالة</a:t>
            </a:r>
          </a:p>
          <a:p>
            <a:pPr marL="342900" indent="-342900" algn="r" rtl="1">
              <a:buFont typeface="Arial" panose="020B0604020202020204" pitchFamily="34" charset="0"/>
              <a:buChar char="•"/>
            </a:pPr>
            <a:r>
              <a:rPr lang="ar-EG" sz="2400" dirty="0"/>
              <a:t>ويختار المرسل قناة الاتصال المناسبة</a:t>
            </a:r>
          </a:p>
          <a:p>
            <a:pPr marL="342900" indent="-342900" algn="r" rtl="1">
              <a:buFont typeface="Arial" panose="020B0604020202020204" pitchFamily="34" charset="0"/>
              <a:buChar char="•"/>
            </a:pPr>
            <a:r>
              <a:rPr lang="ar-EG" sz="2400" dirty="0"/>
              <a:t>ويستقبل المستقبل الرسالة</a:t>
            </a:r>
          </a:p>
          <a:p>
            <a:pPr marL="342900" indent="-342900" algn="r" rtl="1">
              <a:buFont typeface="Arial" panose="020B0604020202020204" pitchFamily="34" charset="0"/>
              <a:buChar char="•"/>
            </a:pPr>
            <a:r>
              <a:rPr lang="ar-EG" sz="2400" dirty="0"/>
              <a:t>ويقوم المستقبل بفك تشفير الرسالة</a:t>
            </a:r>
          </a:p>
          <a:p>
            <a:pPr marL="342900" indent="-342900" algn="r" rtl="1">
              <a:buFont typeface="Arial" panose="020B0604020202020204" pitchFamily="34" charset="0"/>
              <a:buChar char="•"/>
            </a:pPr>
            <a:r>
              <a:rPr lang="ar-EG" sz="2400" dirty="0"/>
              <a:t>ويقدم المستقبل تغذية راجعة للمرسل</a:t>
            </a:r>
            <a:endParaRPr lang="en-US" sz="2400" dirty="0"/>
          </a:p>
        </p:txBody>
      </p:sp>
      <p:sp>
        <p:nvSpPr>
          <p:cNvPr id="16" name="Rectangle 15"/>
          <p:cNvSpPr/>
          <p:nvPr/>
        </p:nvSpPr>
        <p:spPr>
          <a:xfrm>
            <a:off x="819863" y="667403"/>
            <a:ext cx="2820196" cy="400110"/>
          </a:xfrm>
          <a:prstGeom prst="rect">
            <a:avLst/>
          </a:prstGeom>
        </p:spPr>
        <p:txBody>
          <a:bodyPr wrap="none">
            <a:spAutoFit/>
          </a:bodyPr>
          <a:lstStyle/>
          <a:p>
            <a:pPr>
              <a:spcAft>
                <a:spcPts val="400"/>
              </a:spcAft>
            </a:pPr>
            <a:r>
              <a:rPr lang="en-US" sz="2000" b="1" dirty="0" smtClean="0">
                <a:latin typeface="Times New Roman" panose="02020603050405020304" pitchFamily="18" charset="0"/>
                <a:ea typeface="Calibri" panose="020F0502020204030204" pitchFamily="34" charset="0"/>
                <a:cs typeface="Times New Roman" panose="02020603050405020304" pitchFamily="18" charset="0"/>
              </a:rPr>
              <a:t>Communication process</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7" name="Rectangle 16"/>
          <p:cNvSpPr/>
          <p:nvPr/>
        </p:nvSpPr>
        <p:spPr>
          <a:xfrm>
            <a:off x="6307762" y="641535"/>
            <a:ext cx="139974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عملية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92757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500"/>
                                        <p:tgtEl>
                                          <p:spTgt spid="17"/>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25"/>
                                        </p:tgtEl>
                                        <p:attrNameLst>
                                          <p:attrName>style.visibility</p:attrName>
                                        </p:attrNameLst>
                                      </p:cBhvr>
                                      <p:to>
                                        <p:strVal val="visible"/>
                                      </p:to>
                                    </p:set>
                                    <p:animEffect transition="in" filter="barn(inVertical)">
                                      <p:cBhvr>
                                        <p:cTn id="13" dur="500"/>
                                        <p:tgtEl>
                                          <p:spTgt spid="25"/>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arn(inVertical)">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7" grpId="0" animBg="1"/>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39330"/>
            <a:ext cx="7900983" cy="591867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1436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0800" y="1909159"/>
            <a:ext cx="4267200" cy="3854710"/>
          </a:xfrm>
          <a:prstGeom prst="rect">
            <a:avLst/>
          </a:prstGeom>
        </p:spPr>
        <p:txBody>
          <a:bodyPr wrap="square">
            <a:spAutoFit/>
          </a:bodyPr>
          <a:lstStyle/>
          <a:p>
            <a:pPr marL="342900" lvl="0" indent="-342900">
              <a:lnSpc>
                <a:spcPct val="107000"/>
              </a:lnSpc>
              <a:spcAft>
                <a:spcPts val="800"/>
              </a:spcAft>
              <a:buFont typeface="Arial" panose="020B0604020202020204" pitchFamily="34" charset="0"/>
              <a:buChar char="•"/>
              <a:tabLst>
                <a:tab pos="457200" algn="l"/>
              </a:tabLst>
            </a:pPr>
            <a:r>
              <a:rPr lang="en-US" sz="2000" b="1" dirty="0" smtClean="0">
                <a:latin typeface="Times New Roman" panose="02020603050405020304" pitchFamily="18" charset="0"/>
                <a:ea typeface="Times New Roman" panose="02020603050405020304" pitchFamily="18" charset="0"/>
                <a:cs typeface="Times New Roman" panose="02020603050405020304" pitchFamily="18" charset="0"/>
              </a:rPr>
              <a:t>Sender</a:t>
            </a:r>
            <a:endParaRPr lang="ar-EG" sz="2000" b="1"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Message</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Channel</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Receiver</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Feedback</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Environment</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Context</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tabLst>
                <a:tab pos="457200" algn="l"/>
              </a:tabLst>
            </a:pPr>
            <a:r>
              <a:rPr lang="en-US" sz="2000" b="1" dirty="0">
                <a:latin typeface="Times New Roman" panose="02020603050405020304" pitchFamily="18" charset="0"/>
                <a:ea typeface="Times New Roman" panose="02020603050405020304" pitchFamily="18" charset="0"/>
                <a:cs typeface="Times New Roman" panose="02020603050405020304" pitchFamily="18" charset="0"/>
              </a:rPr>
              <a:t>Interference</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4668889" y="1909159"/>
            <a:ext cx="3464560" cy="3046988"/>
          </a:xfrm>
          <a:prstGeom prst="rect">
            <a:avLst/>
          </a:prstGeom>
        </p:spPr>
        <p:txBody>
          <a:bodyPr wrap="square">
            <a:spAutoFit/>
          </a:bodyPr>
          <a:lstStyle/>
          <a:p>
            <a:pPr marL="342900" indent="-342900" algn="r" rtl="1">
              <a:buFont typeface="Arial" panose="020B0604020202020204" pitchFamily="34" charset="0"/>
              <a:buChar char="•"/>
            </a:pPr>
            <a:r>
              <a:rPr lang="ar-EG" sz="2400" dirty="0"/>
              <a:t>المرسل</a:t>
            </a:r>
          </a:p>
          <a:p>
            <a:pPr marL="342900" indent="-342900" algn="r" rtl="1">
              <a:buFont typeface="Arial" panose="020B0604020202020204" pitchFamily="34" charset="0"/>
              <a:buChar char="•"/>
            </a:pPr>
            <a:r>
              <a:rPr lang="ar-EG" sz="2400" dirty="0"/>
              <a:t>الرسالة</a:t>
            </a:r>
          </a:p>
          <a:p>
            <a:pPr marL="342900" indent="-342900" algn="r" rtl="1">
              <a:buFont typeface="Arial" panose="020B0604020202020204" pitchFamily="34" charset="0"/>
              <a:buChar char="•"/>
            </a:pPr>
            <a:r>
              <a:rPr lang="ar-EG" sz="2400" dirty="0"/>
              <a:t>القناة</a:t>
            </a:r>
          </a:p>
          <a:p>
            <a:pPr marL="342900" indent="-342900" algn="r" rtl="1">
              <a:buFont typeface="Arial" panose="020B0604020202020204" pitchFamily="34" charset="0"/>
              <a:buChar char="•"/>
            </a:pPr>
            <a:r>
              <a:rPr lang="ar-EG" sz="2400" dirty="0"/>
              <a:t>المستقبل</a:t>
            </a:r>
          </a:p>
          <a:p>
            <a:pPr marL="342900" indent="-342900" algn="r" rtl="1">
              <a:buFont typeface="Arial" panose="020B0604020202020204" pitchFamily="34" charset="0"/>
              <a:buChar char="•"/>
            </a:pPr>
            <a:r>
              <a:rPr lang="ar-EG" sz="2400" dirty="0"/>
              <a:t>التغذية </a:t>
            </a:r>
            <a:r>
              <a:rPr lang="ar-EG" sz="2400" dirty="0" smtClean="0"/>
              <a:t>المرجعية</a:t>
            </a:r>
            <a:endParaRPr lang="ar-EG" sz="2400" dirty="0"/>
          </a:p>
          <a:p>
            <a:pPr marL="342900" indent="-342900" algn="r" rtl="1">
              <a:buFont typeface="Arial" panose="020B0604020202020204" pitchFamily="34" charset="0"/>
              <a:buChar char="•"/>
            </a:pPr>
            <a:r>
              <a:rPr lang="ar-EG" sz="2400" dirty="0"/>
              <a:t>البيئة</a:t>
            </a:r>
          </a:p>
          <a:p>
            <a:pPr marL="342900" indent="-342900" algn="r" rtl="1">
              <a:buFont typeface="Arial" panose="020B0604020202020204" pitchFamily="34" charset="0"/>
              <a:buChar char="•"/>
            </a:pPr>
            <a:r>
              <a:rPr lang="ar-EG" sz="2400" dirty="0"/>
              <a:t>السياق</a:t>
            </a:r>
          </a:p>
          <a:p>
            <a:pPr marL="342900" indent="-342900" algn="r" rtl="1">
              <a:buFont typeface="Arial" panose="020B0604020202020204" pitchFamily="34" charset="0"/>
              <a:buChar char="•"/>
            </a:pPr>
            <a:r>
              <a:rPr lang="ar-EG" sz="2400" dirty="0" smtClean="0"/>
              <a:t>الضوضاء</a:t>
            </a:r>
            <a:endParaRPr lang="en-US" sz="2400" dirty="0"/>
          </a:p>
        </p:txBody>
      </p:sp>
      <p:pic>
        <p:nvPicPr>
          <p:cNvPr id="14" name="Picture 13"/>
          <p:cNvPicPr/>
          <p:nvPr/>
        </p:nvPicPr>
        <p:blipFill>
          <a:blip r:embed="rId3">
            <a:extLst>
              <a:ext uri="{28A0092B-C50C-407E-A947-70E740481C1C}">
                <a14:useLocalDpi xmlns:a14="http://schemas.microsoft.com/office/drawing/2010/main" val="0"/>
              </a:ext>
            </a:extLst>
          </a:blip>
          <a:stretch>
            <a:fillRect/>
          </a:stretch>
        </p:blipFill>
        <p:spPr>
          <a:xfrm>
            <a:off x="2268374" y="1545667"/>
            <a:ext cx="3937390" cy="3808653"/>
          </a:xfrm>
          <a:prstGeom prst="rect">
            <a:avLst/>
          </a:prstGeom>
          <a:ln>
            <a:noFill/>
          </a:ln>
          <a:effectLst>
            <a:softEdge rad="112500"/>
          </a:effectLst>
        </p:spPr>
      </p:pic>
    </p:spTree>
    <p:extLst>
      <p:ext uri="{BB962C8B-B14F-4D97-AF65-F5344CB8AC3E}">
        <p14:creationId xmlns:p14="http://schemas.microsoft.com/office/powerpoint/2010/main" val="5361166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a:t>Sender</a:t>
            </a:r>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المُرسل</a:t>
            </a:r>
            <a:endParaRPr lang="en-US" sz="2000" b="1" dirty="0"/>
          </a:p>
        </p:txBody>
      </p:sp>
      <p:sp>
        <p:nvSpPr>
          <p:cNvPr id="12" name="Rectangle 11"/>
          <p:cNvSpPr/>
          <p:nvPr/>
        </p:nvSpPr>
        <p:spPr>
          <a:xfrm>
            <a:off x="269084" y="1496370"/>
            <a:ext cx="3728720" cy="1754326"/>
          </a:xfrm>
          <a:prstGeom prst="rect">
            <a:avLst/>
          </a:prstGeom>
        </p:spPr>
        <p:txBody>
          <a:bodyPr wrap="square">
            <a:spAutoFit/>
          </a:bodyPr>
          <a:lstStyle/>
          <a:p>
            <a:r>
              <a:rPr lang="en-US" smtClean="0"/>
              <a:t>He/she is the one who wants to share information with someone else, usually for some intended purpose. The Sender is responsible for "encoding" the information into a message and then transmitting it.</a:t>
            </a:r>
            <a:endParaRPr lang="en-US" dirty="0"/>
          </a:p>
        </p:txBody>
      </p:sp>
      <p:sp>
        <p:nvSpPr>
          <p:cNvPr id="13" name="Rectangle 12"/>
          <p:cNvSpPr/>
          <p:nvPr/>
        </p:nvSpPr>
        <p:spPr>
          <a:xfrm>
            <a:off x="4610681" y="1666855"/>
            <a:ext cx="3910146" cy="1200329"/>
          </a:xfrm>
          <a:prstGeom prst="rect">
            <a:avLst/>
          </a:prstGeom>
        </p:spPr>
        <p:txBody>
          <a:bodyPr wrap="square">
            <a:spAutoFit/>
          </a:bodyPr>
          <a:lstStyle/>
          <a:p>
            <a:pPr algn="r" rtl="1"/>
            <a:r>
              <a:rPr lang="en-US" dirty="0" err="1"/>
              <a:t>هو</a:t>
            </a:r>
            <a:r>
              <a:rPr lang="en-US" dirty="0"/>
              <a:t> </a:t>
            </a:r>
            <a:r>
              <a:rPr lang="en-US" dirty="0" err="1"/>
              <a:t>الشخص</a:t>
            </a:r>
            <a:r>
              <a:rPr lang="en-US" dirty="0"/>
              <a:t> </a:t>
            </a:r>
            <a:r>
              <a:rPr lang="en-US" dirty="0" err="1"/>
              <a:t>الذي</a:t>
            </a:r>
            <a:r>
              <a:rPr lang="en-US" dirty="0"/>
              <a:t> </a:t>
            </a:r>
            <a:r>
              <a:rPr lang="en-US" dirty="0" err="1"/>
              <a:t>يرغب</a:t>
            </a:r>
            <a:r>
              <a:rPr lang="en-US" dirty="0"/>
              <a:t> </a:t>
            </a:r>
            <a:r>
              <a:rPr lang="en-US" dirty="0" err="1"/>
              <a:t>في</a:t>
            </a:r>
            <a:r>
              <a:rPr lang="en-US" dirty="0"/>
              <a:t> </a:t>
            </a:r>
            <a:r>
              <a:rPr lang="en-US" dirty="0" err="1"/>
              <a:t>مشاركة</a:t>
            </a:r>
            <a:r>
              <a:rPr lang="en-US" dirty="0"/>
              <a:t> </a:t>
            </a:r>
            <a:r>
              <a:rPr lang="en-US" dirty="0" err="1"/>
              <a:t>المعلومات</a:t>
            </a:r>
            <a:r>
              <a:rPr lang="en-US" dirty="0"/>
              <a:t> </a:t>
            </a:r>
            <a:r>
              <a:rPr lang="en-US" dirty="0" err="1"/>
              <a:t>مع</a:t>
            </a:r>
            <a:r>
              <a:rPr lang="en-US" dirty="0"/>
              <a:t> </a:t>
            </a:r>
            <a:r>
              <a:rPr lang="en-US" dirty="0" err="1"/>
              <a:t>شخص</a:t>
            </a:r>
            <a:r>
              <a:rPr lang="en-US" dirty="0"/>
              <a:t> </a:t>
            </a:r>
            <a:r>
              <a:rPr lang="en-US" dirty="0" err="1"/>
              <a:t>آخر</a:t>
            </a:r>
            <a:r>
              <a:rPr lang="en-US" dirty="0"/>
              <a:t>، </a:t>
            </a:r>
            <a:r>
              <a:rPr lang="en-US" dirty="0" err="1"/>
              <a:t>وعادةً</a:t>
            </a:r>
            <a:r>
              <a:rPr lang="en-US" dirty="0"/>
              <a:t> </a:t>
            </a:r>
            <a:r>
              <a:rPr lang="en-US" dirty="0" err="1"/>
              <a:t>ما</a:t>
            </a:r>
            <a:r>
              <a:rPr lang="en-US" dirty="0"/>
              <a:t> </a:t>
            </a:r>
            <a:r>
              <a:rPr lang="en-US" dirty="0" err="1"/>
              <a:t>يكون</a:t>
            </a:r>
            <a:r>
              <a:rPr lang="en-US" dirty="0"/>
              <a:t> </a:t>
            </a:r>
            <a:r>
              <a:rPr lang="en-US" dirty="0" err="1"/>
              <a:t>ذلك</a:t>
            </a:r>
            <a:r>
              <a:rPr lang="en-US" dirty="0"/>
              <a:t> </a:t>
            </a:r>
            <a:r>
              <a:rPr lang="en-US" dirty="0" err="1"/>
              <a:t>لغرض</a:t>
            </a:r>
            <a:r>
              <a:rPr lang="en-US" dirty="0"/>
              <a:t> </a:t>
            </a:r>
            <a:r>
              <a:rPr lang="en-US" dirty="0" err="1"/>
              <a:t>مقصود</a:t>
            </a:r>
            <a:r>
              <a:rPr lang="en-US" dirty="0"/>
              <a:t>. </a:t>
            </a:r>
            <a:r>
              <a:rPr lang="en-US" dirty="0" err="1"/>
              <a:t>ويكون</a:t>
            </a:r>
            <a:r>
              <a:rPr lang="en-US" dirty="0"/>
              <a:t> </a:t>
            </a:r>
            <a:r>
              <a:rPr lang="en-US" dirty="0" err="1"/>
              <a:t>المرسل</a:t>
            </a:r>
            <a:r>
              <a:rPr lang="en-US" dirty="0"/>
              <a:t> </a:t>
            </a:r>
            <a:r>
              <a:rPr lang="en-US" dirty="0" err="1"/>
              <a:t>مسؤولاً</a:t>
            </a:r>
            <a:r>
              <a:rPr lang="en-US" dirty="0"/>
              <a:t> </a:t>
            </a:r>
            <a:r>
              <a:rPr lang="en-US" dirty="0" err="1"/>
              <a:t>عن</a:t>
            </a:r>
            <a:r>
              <a:rPr lang="en-US" dirty="0"/>
              <a:t> "</a:t>
            </a:r>
            <a:r>
              <a:rPr lang="en-US" dirty="0" err="1"/>
              <a:t>ترميز</a:t>
            </a:r>
            <a:r>
              <a:rPr lang="en-US" dirty="0"/>
              <a:t>" </a:t>
            </a:r>
            <a:r>
              <a:rPr lang="en-US" dirty="0" err="1"/>
              <a:t>المعلومات</a:t>
            </a:r>
            <a:r>
              <a:rPr lang="en-US" dirty="0"/>
              <a:t> </a:t>
            </a:r>
            <a:r>
              <a:rPr lang="en-US" dirty="0" err="1"/>
              <a:t>في</a:t>
            </a:r>
            <a:r>
              <a:rPr lang="en-US" dirty="0"/>
              <a:t> </a:t>
            </a:r>
            <a:r>
              <a:rPr lang="en-US" dirty="0" err="1"/>
              <a:t>رسالة</a:t>
            </a:r>
            <a:r>
              <a:rPr lang="en-US" dirty="0"/>
              <a:t> </a:t>
            </a:r>
            <a:r>
              <a:rPr lang="en-US" dirty="0" err="1"/>
              <a:t>ثم</a:t>
            </a:r>
            <a:r>
              <a:rPr lang="en-US" dirty="0"/>
              <a:t> </a:t>
            </a:r>
            <a:r>
              <a:rPr lang="en-US" dirty="0" err="1"/>
              <a:t>إرسالها</a:t>
            </a:r>
            <a:r>
              <a:rPr lang="en-US" dirty="0"/>
              <a:t>.</a:t>
            </a:r>
          </a:p>
        </p:txBody>
      </p:sp>
      <p:sp>
        <p:nvSpPr>
          <p:cNvPr id="19" name="Rectangle 18"/>
          <p:cNvSpPr/>
          <p:nvPr/>
        </p:nvSpPr>
        <p:spPr>
          <a:xfrm>
            <a:off x="-40640" y="3218656"/>
            <a:ext cx="4368644" cy="369332"/>
          </a:xfrm>
          <a:prstGeom prst="rect">
            <a:avLst/>
          </a:prstGeom>
          <a:solidFill>
            <a:schemeClr val="accent5">
              <a:lumMod val="60000"/>
              <a:lumOff val="40000"/>
            </a:schemeClr>
          </a:solidFill>
        </p:spPr>
        <p:txBody>
          <a:bodyPr wrap="square">
            <a:spAutoFit/>
          </a:bodyPr>
          <a:lstStyle/>
          <a:p>
            <a:pPr algn="ctr"/>
            <a:r>
              <a:rPr lang="en-US" b="1" dirty="0" smtClean="0"/>
              <a:t>Encoding</a:t>
            </a:r>
            <a:endParaRPr lang="en-US" b="1" dirty="0"/>
          </a:p>
        </p:txBody>
      </p:sp>
      <p:sp>
        <p:nvSpPr>
          <p:cNvPr id="20" name="Rectangle 19"/>
          <p:cNvSpPr/>
          <p:nvPr/>
        </p:nvSpPr>
        <p:spPr>
          <a:xfrm>
            <a:off x="4523594" y="3218656"/>
            <a:ext cx="4165600" cy="369332"/>
          </a:xfrm>
          <a:prstGeom prst="rect">
            <a:avLst/>
          </a:prstGeom>
          <a:solidFill>
            <a:schemeClr val="accent5">
              <a:lumMod val="60000"/>
              <a:lumOff val="40000"/>
            </a:schemeClr>
          </a:solidFill>
        </p:spPr>
        <p:txBody>
          <a:bodyPr wrap="square">
            <a:spAutoFit/>
          </a:bodyPr>
          <a:lstStyle/>
          <a:p>
            <a:pPr algn="ctr"/>
            <a:r>
              <a:rPr lang="ar-EG" b="1" dirty="0" smtClean="0"/>
              <a:t>تشفير</a:t>
            </a:r>
            <a:endParaRPr lang="en-US" b="1" dirty="0"/>
          </a:p>
        </p:txBody>
      </p:sp>
      <p:sp>
        <p:nvSpPr>
          <p:cNvPr id="15" name="Rectangle 14"/>
          <p:cNvSpPr/>
          <p:nvPr/>
        </p:nvSpPr>
        <p:spPr>
          <a:xfrm>
            <a:off x="7338" y="3650343"/>
            <a:ext cx="4320666" cy="3139321"/>
          </a:xfrm>
          <a:prstGeom prst="rect">
            <a:avLst/>
          </a:prstGeom>
        </p:spPr>
        <p:txBody>
          <a:bodyPr wrap="square">
            <a:spAutoFit/>
          </a:bodyPr>
          <a:lstStyle/>
          <a:p>
            <a:r>
              <a:rPr lang="en-US" dirty="0"/>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sp>
        <p:nvSpPr>
          <p:cNvPr id="17" name="Rectangle 16"/>
          <p:cNvSpPr/>
          <p:nvPr/>
        </p:nvSpPr>
        <p:spPr>
          <a:xfrm>
            <a:off x="4560429" y="3900924"/>
            <a:ext cx="4010650" cy="2308324"/>
          </a:xfrm>
          <a:prstGeom prst="rect">
            <a:avLst/>
          </a:prstGeom>
        </p:spPr>
        <p:txBody>
          <a:bodyPr wrap="square">
            <a:spAutoFit/>
          </a:bodyPr>
          <a:lstStyle/>
          <a:p>
            <a:pPr algn="r" rtl="1"/>
            <a:r>
              <a:rPr lang="ar-EG" dirty="0" smtClean="0"/>
              <a:t>التشفير</a:t>
            </a:r>
            <a:r>
              <a:rPr lang="en-US" dirty="0" smtClean="0"/>
              <a:t> </a:t>
            </a:r>
            <a:r>
              <a:rPr lang="en-US" dirty="0" err="1"/>
              <a:t>هو</a:t>
            </a:r>
            <a:r>
              <a:rPr lang="en-US" dirty="0"/>
              <a:t> </a:t>
            </a:r>
            <a:r>
              <a:rPr lang="en-US" dirty="0" err="1"/>
              <a:t>وضع</a:t>
            </a:r>
            <a:r>
              <a:rPr lang="en-US" dirty="0"/>
              <a:t> </a:t>
            </a:r>
            <a:r>
              <a:rPr lang="en-US" dirty="0" err="1"/>
              <a:t>الرسالة</a:t>
            </a:r>
            <a:r>
              <a:rPr lang="en-US" dirty="0"/>
              <a:t> </a:t>
            </a:r>
            <a:r>
              <a:rPr lang="en-US" dirty="0" err="1"/>
              <a:t>المستهدفة</a:t>
            </a:r>
            <a:r>
              <a:rPr lang="en-US" dirty="0"/>
              <a:t> </a:t>
            </a:r>
            <a:r>
              <a:rPr lang="en-US" dirty="0" err="1"/>
              <a:t>في</a:t>
            </a:r>
            <a:r>
              <a:rPr lang="en-US" dirty="0"/>
              <a:t> </a:t>
            </a:r>
            <a:r>
              <a:rPr lang="en-US" dirty="0" err="1"/>
              <a:t>وسيلة</a:t>
            </a:r>
            <a:r>
              <a:rPr lang="en-US" dirty="0"/>
              <a:t> </a:t>
            </a:r>
            <a:r>
              <a:rPr lang="en-US" dirty="0" err="1"/>
              <a:t>مناسبة</a:t>
            </a:r>
            <a:r>
              <a:rPr lang="en-US" dirty="0"/>
              <a:t> </a:t>
            </a:r>
            <a:r>
              <a:rPr lang="en-US" dirty="0" err="1"/>
              <a:t>قد</a:t>
            </a:r>
            <a:r>
              <a:rPr lang="en-US" dirty="0"/>
              <a:t> </a:t>
            </a:r>
            <a:r>
              <a:rPr lang="en-US" dirty="0" err="1"/>
              <a:t>تكون</a:t>
            </a:r>
            <a:r>
              <a:rPr lang="en-US" dirty="0"/>
              <a:t> </a:t>
            </a:r>
            <a:r>
              <a:rPr lang="en-US" dirty="0" err="1"/>
              <a:t>لفظية</a:t>
            </a:r>
            <a:r>
              <a:rPr lang="en-US" dirty="0"/>
              <a:t> </a:t>
            </a:r>
            <a:r>
              <a:rPr lang="en-US" dirty="0" err="1"/>
              <a:t>أو</a:t>
            </a:r>
            <a:r>
              <a:rPr lang="en-US" dirty="0"/>
              <a:t> </a:t>
            </a:r>
            <a:r>
              <a:rPr lang="en-US" dirty="0" err="1"/>
              <a:t>غير</a:t>
            </a:r>
            <a:r>
              <a:rPr lang="en-US" dirty="0"/>
              <a:t> </a:t>
            </a:r>
            <a:r>
              <a:rPr lang="en-US" dirty="0" err="1"/>
              <a:t>لفظية</a:t>
            </a:r>
            <a:r>
              <a:rPr lang="en-US" dirty="0"/>
              <a:t> </a:t>
            </a:r>
            <a:r>
              <a:rPr lang="en-US" dirty="0" err="1"/>
              <a:t>حسب</a:t>
            </a:r>
            <a:r>
              <a:rPr lang="en-US" dirty="0"/>
              <a:t> </a:t>
            </a:r>
            <a:r>
              <a:rPr lang="en-US" dirty="0" err="1"/>
              <a:t>الموقف</a:t>
            </a:r>
            <a:r>
              <a:rPr lang="en-US" dirty="0"/>
              <a:t> </a:t>
            </a:r>
            <a:r>
              <a:rPr lang="en-US" dirty="0" err="1"/>
              <a:t>والوقت</a:t>
            </a:r>
            <a:r>
              <a:rPr lang="en-US" dirty="0"/>
              <a:t> </a:t>
            </a:r>
            <a:r>
              <a:rPr lang="en-US" dirty="0" err="1"/>
              <a:t>والمكان</a:t>
            </a:r>
            <a:r>
              <a:rPr lang="en-US" dirty="0"/>
              <a:t> </a:t>
            </a:r>
            <a:r>
              <a:rPr lang="en-US" dirty="0" err="1"/>
              <a:t>وطبيعة</a:t>
            </a:r>
            <a:r>
              <a:rPr lang="en-US" dirty="0"/>
              <a:t> </a:t>
            </a:r>
            <a:r>
              <a:rPr lang="en-US" dirty="0" err="1"/>
              <a:t>الرسالة</a:t>
            </a:r>
            <a:r>
              <a:rPr lang="en-US" dirty="0"/>
              <a:t> </a:t>
            </a:r>
            <a:r>
              <a:rPr lang="en-US" dirty="0" err="1"/>
              <a:t>المراد</a:t>
            </a:r>
            <a:r>
              <a:rPr lang="en-US" dirty="0"/>
              <a:t> </a:t>
            </a:r>
            <a:r>
              <a:rPr lang="en-US" dirty="0" err="1"/>
              <a:t>إرسالها</a:t>
            </a:r>
            <a:r>
              <a:rPr lang="en-US" dirty="0"/>
              <a:t>. </a:t>
            </a:r>
            <a:r>
              <a:rPr lang="en-US" dirty="0" err="1"/>
              <a:t>يضع</a:t>
            </a:r>
            <a:r>
              <a:rPr lang="en-US" dirty="0"/>
              <a:t> </a:t>
            </a:r>
            <a:r>
              <a:rPr lang="en-US" dirty="0" err="1"/>
              <a:t>المرسل</a:t>
            </a:r>
            <a:r>
              <a:rPr lang="en-US" dirty="0"/>
              <a:t> </a:t>
            </a:r>
            <a:r>
              <a:rPr lang="en-US" dirty="0" err="1"/>
              <a:t>الرسالة</a:t>
            </a:r>
            <a:r>
              <a:rPr lang="en-US" dirty="0"/>
              <a:t> </a:t>
            </a:r>
            <a:r>
              <a:rPr lang="en-US" dirty="0" err="1"/>
              <a:t>في</a:t>
            </a:r>
            <a:r>
              <a:rPr lang="en-US" dirty="0"/>
              <a:t> </a:t>
            </a:r>
            <a:r>
              <a:rPr lang="en-US" dirty="0" err="1"/>
              <a:t>سلسلة</a:t>
            </a:r>
            <a:r>
              <a:rPr lang="en-US" dirty="0"/>
              <a:t> </a:t>
            </a:r>
            <a:r>
              <a:rPr lang="en-US" dirty="0" err="1"/>
              <a:t>من</a:t>
            </a:r>
            <a:r>
              <a:rPr lang="en-US" dirty="0"/>
              <a:t> </a:t>
            </a:r>
            <a:r>
              <a:rPr lang="en-US" dirty="0" err="1"/>
              <a:t>الرموز</a:t>
            </a:r>
            <a:r>
              <a:rPr lang="en-US" dirty="0"/>
              <a:t> </a:t>
            </a:r>
            <a:r>
              <a:rPr lang="en-US" dirty="0" err="1"/>
              <a:t>أو</a:t>
            </a:r>
            <a:r>
              <a:rPr lang="en-US" dirty="0"/>
              <a:t> </a:t>
            </a:r>
            <a:r>
              <a:rPr lang="en-US" dirty="0" err="1"/>
              <a:t>الصور</a:t>
            </a:r>
            <a:r>
              <a:rPr lang="en-US" dirty="0"/>
              <a:t> </a:t>
            </a:r>
            <a:r>
              <a:rPr lang="en-US" dirty="0" err="1"/>
              <a:t>أو</a:t>
            </a:r>
            <a:r>
              <a:rPr lang="en-US" dirty="0"/>
              <a:t> </a:t>
            </a:r>
            <a:r>
              <a:rPr lang="en-US" dirty="0" err="1"/>
              <a:t>الكلمات</a:t>
            </a:r>
            <a:r>
              <a:rPr lang="en-US" dirty="0"/>
              <a:t> </a:t>
            </a:r>
            <a:r>
              <a:rPr lang="en-US" dirty="0" err="1"/>
              <a:t>التي</a:t>
            </a:r>
            <a:r>
              <a:rPr lang="en-US" dirty="0"/>
              <a:t> </a:t>
            </a:r>
            <a:r>
              <a:rPr lang="en-US" dirty="0" err="1"/>
              <a:t>سيتم</a:t>
            </a:r>
            <a:r>
              <a:rPr lang="en-US" dirty="0"/>
              <a:t> </a:t>
            </a:r>
            <a:r>
              <a:rPr lang="en-US" dirty="0" err="1"/>
              <a:t>توصيلها</a:t>
            </a:r>
            <a:r>
              <a:rPr lang="en-US" dirty="0"/>
              <a:t> </a:t>
            </a:r>
            <a:r>
              <a:rPr lang="en-US" dirty="0" err="1"/>
              <a:t>إلى</a:t>
            </a:r>
            <a:r>
              <a:rPr lang="en-US" dirty="0"/>
              <a:t> </a:t>
            </a:r>
            <a:r>
              <a:rPr lang="en-US" dirty="0" err="1"/>
              <a:t>المتلقي</a:t>
            </a:r>
            <a:r>
              <a:rPr lang="en-US" dirty="0"/>
              <a:t> </a:t>
            </a:r>
            <a:r>
              <a:rPr lang="en-US" dirty="0" err="1"/>
              <a:t>المقصود</a:t>
            </a:r>
            <a:r>
              <a:rPr lang="en-US" dirty="0"/>
              <a:t>. </a:t>
            </a:r>
            <a:r>
              <a:rPr lang="ar-EG" dirty="0" smtClean="0"/>
              <a:t>التشفير</a:t>
            </a:r>
            <a:r>
              <a:rPr lang="en-US" dirty="0" smtClean="0"/>
              <a:t> </a:t>
            </a:r>
            <a:r>
              <a:rPr lang="en-US" dirty="0" err="1"/>
              <a:t>هو</a:t>
            </a:r>
            <a:r>
              <a:rPr lang="en-US" dirty="0"/>
              <a:t> </a:t>
            </a:r>
            <a:r>
              <a:rPr lang="en-US" dirty="0" err="1"/>
              <a:t>خطوة</a:t>
            </a:r>
            <a:r>
              <a:rPr lang="en-US" dirty="0"/>
              <a:t> </a:t>
            </a:r>
            <a:r>
              <a:rPr lang="en-US" dirty="0" err="1"/>
              <a:t>مهمة</a:t>
            </a:r>
            <a:r>
              <a:rPr lang="en-US" dirty="0"/>
              <a:t> </a:t>
            </a:r>
            <a:r>
              <a:rPr lang="en-US" dirty="0" err="1"/>
              <a:t>في</a:t>
            </a:r>
            <a:r>
              <a:rPr lang="en-US" dirty="0"/>
              <a:t> </a:t>
            </a:r>
            <a:r>
              <a:rPr lang="en-US" dirty="0" err="1"/>
              <a:t>عملية</a:t>
            </a:r>
            <a:r>
              <a:rPr lang="en-US" dirty="0"/>
              <a:t> </a:t>
            </a:r>
            <a:r>
              <a:rPr lang="en-US" dirty="0" err="1"/>
              <a:t>الاتصال</a:t>
            </a:r>
            <a:r>
              <a:rPr lang="en-US" dirty="0"/>
              <a:t> </a:t>
            </a:r>
            <a:r>
              <a:rPr lang="en-US" dirty="0" err="1"/>
              <a:t>حيث</a:t>
            </a:r>
            <a:r>
              <a:rPr lang="en-US" dirty="0"/>
              <a:t> </a:t>
            </a:r>
            <a:r>
              <a:rPr lang="en-US" dirty="0" err="1"/>
              <a:t>أن</a:t>
            </a:r>
            <a:r>
              <a:rPr lang="en-US" dirty="0"/>
              <a:t> </a:t>
            </a:r>
            <a:r>
              <a:rPr lang="ar-EG" dirty="0" smtClean="0"/>
              <a:t>التشفير</a:t>
            </a:r>
            <a:r>
              <a:rPr lang="en-US" dirty="0" smtClean="0"/>
              <a:t> </a:t>
            </a:r>
            <a:r>
              <a:rPr lang="en-US" dirty="0" err="1"/>
              <a:t>الخاطئ</a:t>
            </a:r>
            <a:r>
              <a:rPr lang="en-US" dirty="0"/>
              <a:t> </a:t>
            </a:r>
            <a:r>
              <a:rPr lang="en-US" dirty="0" err="1"/>
              <a:t>وغير</a:t>
            </a:r>
            <a:r>
              <a:rPr lang="en-US" dirty="0"/>
              <a:t> </a:t>
            </a:r>
            <a:r>
              <a:rPr lang="en-US" dirty="0" err="1"/>
              <a:t>المناسب</a:t>
            </a:r>
            <a:r>
              <a:rPr lang="en-US" dirty="0"/>
              <a:t> </a:t>
            </a:r>
            <a:r>
              <a:rPr lang="en-US" dirty="0" err="1"/>
              <a:t>قد</a:t>
            </a:r>
            <a:r>
              <a:rPr lang="en-US" dirty="0"/>
              <a:t> </a:t>
            </a:r>
            <a:r>
              <a:rPr lang="en-US" dirty="0" err="1"/>
              <a:t>يفشل</a:t>
            </a:r>
            <a:r>
              <a:rPr lang="en-US" dirty="0"/>
              <a:t> </a:t>
            </a:r>
            <a:r>
              <a:rPr lang="en-US" dirty="0" err="1"/>
              <a:t>القصد</a:t>
            </a:r>
            <a:r>
              <a:rPr lang="en-US" dirty="0"/>
              <a:t> </a:t>
            </a:r>
            <a:r>
              <a:rPr lang="en-US" dirty="0" err="1"/>
              <a:t>الحقيقي</a:t>
            </a:r>
            <a:r>
              <a:rPr lang="en-US" dirty="0"/>
              <a:t> </a:t>
            </a:r>
            <a:r>
              <a:rPr lang="en-US" dirty="0" err="1"/>
              <a:t>لعملية</a:t>
            </a:r>
            <a:r>
              <a:rPr lang="en-US" dirty="0"/>
              <a:t> </a:t>
            </a:r>
            <a:r>
              <a:rPr lang="en-US" dirty="0" err="1"/>
              <a:t>الاتصال</a:t>
            </a:r>
            <a:r>
              <a:rPr lang="en-US" dirty="0"/>
              <a:t>.</a:t>
            </a:r>
          </a:p>
        </p:txBody>
      </p:sp>
    </p:spTree>
    <p:extLst>
      <p:ext uri="{BB962C8B-B14F-4D97-AF65-F5344CB8AC3E}">
        <p14:creationId xmlns:p14="http://schemas.microsoft.com/office/powerpoint/2010/main" val="4075631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 calcmode="lin" valueType="num">
                                      <p:cBhvr additive="base">
                                        <p:cTn id="15" dur="500" fill="hold"/>
                                        <p:tgtEl>
                                          <p:spTgt spid="12"/>
                                        </p:tgtEl>
                                        <p:attrNameLst>
                                          <p:attrName>ppt_x</p:attrName>
                                        </p:attrNameLst>
                                      </p:cBhvr>
                                      <p:tavLst>
                                        <p:tav tm="0">
                                          <p:val>
                                            <p:strVal val="#ppt_x"/>
                                          </p:val>
                                        </p:tav>
                                        <p:tav tm="100000">
                                          <p:val>
                                            <p:strVal val="#ppt_x"/>
                                          </p:val>
                                        </p:tav>
                                      </p:tavLst>
                                    </p:anim>
                                    <p:anim calcmode="lin" valueType="num">
                                      <p:cBhvr additive="base">
                                        <p:cTn id="16" dur="500" fill="hold"/>
                                        <p:tgtEl>
                                          <p:spTgt spid="12"/>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 calcmode="lin" valueType="num">
                                      <p:cBhvr additive="base">
                                        <p:cTn id="23" dur="500" fill="hold"/>
                                        <p:tgtEl>
                                          <p:spTgt spid="16"/>
                                        </p:tgtEl>
                                        <p:attrNameLst>
                                          <p:attrName>ppt_x</p:attrName>
                                        </p:attrNameLst>
                                      </p:cBhvr>
                                      <p:tavLst>
                                        <p:tav tm="0">
                                          <p:val>
                                            <p:strVal val="#ppt_x"/>
                                          </p:val>
                                        </p:tav>
                                        <p:tav tm="100000">
                                          <p:val>
                                            <p:strVal val="#ppt_x"/>
                                          </p:val>
                                        </p:tav>
                                      </p:tavLst>
                                    </p:anim>
                                    <p:anim calcmode="lin" valueType="num">
                                      <p:cBhvr additive="base">
                                        <p:cTn id="24" dur="500" fill="hold"/>
                                        <p:tgtEl>
                                          <p:spTgt spid="16"/>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9"/>
                                        </p:tgtEl>
                                        <p:attrNameLst>
                                          <p:attrName>style.visibility</p:attrName>
                                        </p:attrNameLst>
                                      </p:cBhvr>
                                      <p:to>
                                        <p:strVal val="visible"/>
                                      </p:to>
                                    </p:set>
                                    <p:anim calcmode="lin" valueType="num">
                                      <p:cBhvr additive="base">
                                        <p:cTn id="33" dur="500" fill="hold"/>
                                        <p:tgtEl>
                                          <p:spTgt spid="19"/>
                                        </p:tgtEl>
                                        <p:attrNameLst>
                                          <p:attrName>ppt_x</p:attrName>
                                        </p:attrNameLst>
                                      </p:cBhvr>
                                      <p:tavLst>
                                        <p:tav tm="0">
                                          <p:val>
                                            <p:strVal val="#ppt_x"/>
                                          </p:val>
                                        </p:tav>
                                        <p:tav tm="100000">
                                          <p:val>
                                            <p:strVal val="#ppt_x"/>
                                          </p:val>
                                        </p:tav>
                                      </p:tavLst>
                                    </p:anim>
                                    <p:anim calcmode="lin" valueType="num">
                                      <p:cBhvr additive="base">
                                        <p:cTn id="34" dur="500" fill="hold"/>
                                        <p:tgtEl>
                                          <p:spTgt spid="19"/>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ppt_x"/>
                                          </p:val>
                                        </p:tav>
                                        <p:tav tm="100000">
                                          <p:val>
                                            <p:strVal val="#ppt_x"/>
                                          </p:val>
                                        </p:tav>
                                      </p:tavLst>
                                    </p:anim>
                                    <p:anim calcmode="lin" valueType="num">
                                      <p:cBhvr additive="base">
                                        <p:cTn id="42" dur="500" fill="hold"/>
                                        <p:tgtEl>
                                          <p:spTgt spid="17"/>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0"/>
                                        </p:tgtEl>
                                        <p:attrNameLst>
                                          <p:attrName>style.visibility</p:attrName>
                                        </p:attrNameLst>
                                      </p:cBhvr>
                                      <p:to>
                                        <p:strVal val="visible"/>
                                      </p:to>
                                    </p:set>
                                    <p:anim calcmode="lin" valueType="num">
                                      <p:cBhvr additive="base">
                                        <p:cTn id="45" dur="500" fill="hold"/>
                                        <p:tgtEl>
                                          <p:spTgt spid="20"/>
                                        </p:tgtEl>
                                        <p:attrNameLst>
                                          <p:attrName>ppt_x</p:attrName>
                                        </p:attrNameLst>
                                      </p:cBhvr>
                                      <p:tavLst>
                                        <p:tav tm="0">
                                          <p:val>
                                            <p:strVal val="#ppt_x"/>
                                          </p:val>
                                        </p:tav>
                                        <p:tav tm="100000">
                                          <p:val>
                                            <p:strVal val="#ppt_x"/>
                                          </p:val>
                                        </p:tav>
                                      </p:tavLst>
                                    </p:anim>
                                    <p:anim calcmode="lin" valueType="num">
                                      <p:cBhvr additive="base">
                                        <p:cTn id="46"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8" grpId="0" animBg="1"/>
      <p:bldP spid="16" grpId="0" animBg="1"/>
      <p:bldP spid="12" grpId="0"/>
      <p:bldP spid="13" grpId="0"/>
      <p:bldP spid="19" grpId="0" animBg="1"/>
      <p:bldP spid="20" grpId="0" animBg="1"/>
      <p:bldP spid="15"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smtClean="0"/>
              <a:t>Message</a:t>
            </a:r>
            <a:endParaRPr lang="en-US" b="1" dirty="0"/>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الرسالة</a:t>
            </a:r>
            <a:endParaRPr lang="en-US" sz="2000" b="1" dirty="0"/>
          </a:p>
        </p:txBody>
      </p:sp>
      <p:sp>
        <p:nvSpPr>
          <p:cNvPr id="12" name="Rectangle 11"/>
          <p:cNvSpPr/>
          <p:nvPr/>
        </p:nvSpPr>
        <p:spPr>
          <a:xfrm>
            <a:off x="269084" y="1496370"/>
            <a:ext cx="3728720" cy="1200329"/>
          </a:xfrm>
          <a:prstGeom prst="rect">
            <a:avLst/>
          </a:prstGeom>
        </p:spPr>
        <p:txBody>
          <a:bodyPr wrap="square">
            <a:spAutoFit/>
          </a:bodyPr>
          <a:lstStyle/>
          <a:p>
            <a:r>
              <a:rPr lang="en-US" dirty="0"/>
              <a:t>The Message is the encoded information the Sender wants to share with the Receiver.</a:t>
            </a:r>
          </a:p>
          <a:p>
            <a:endParaRPr lang="en-US" dirty="0"/>
          </a:p>
        </p:txBody>
      </p:sp>
      <p:sp>
        <p:nvSpPr>
          <p:cNvPr id="13" name="Rectangle 12"/>
          <p:cNvSpPr/>
          <p:nvPr/>
        </p:nvSpPr>
        <p:spPr>
          <a:xfrm>
            <a:off x="4610681" y="1666855"/>
            <a:ext cx="3910146" cy="646331"/>
          </a:xfrm>
          <a:prstGeom prst="rect">
            <a:avLst/>
          </a:prstGeom>
        </p:spPr>
        <p:txBody>
          <a:bodyPr wrap="square">
            <a:spAutoFit/>
          </a:bodyPr>
          <a:lstStyle/>
          <a:p>
            <a:pPr algn="r" rtl="1"/>
            <a:r>
              <a:rPr lang="ar-EG" dirty="0"/>
              <a:t>الرسالة هي المعلومات المشفرة التي يريد المرسل مشاركتها مع المتلقي.</a:t>
            </a:r>
            <a:endParaRPr lang="en-US" dirty="0"/>
          </a:p>
        </p:txBody>
      </p:sp>
      <p:sp>
        <p:nvSpPr>
          <p:cNvPr id="19" name="Rectangle 18"/>
          <p:cNvSpPr/>
          <p:nvPr/>
        </p:nvSpPr>
        <p:spPr>
          <a:xfrm>
            <a:off x="-60960" y="2397509"/>
            <a:ext cx="4368644" cy="369332"/>
          </a:xfrm>
          <a:prstGeom prst="rect">
            <a:avLst/>
          </a:prstGeom>
          <a:solidFill>
            <a:schemeClr val="accent5">
              <a:lumMod val="60000"/>
              <a:lumOff val="40000"/>
            </a:schemeClr>
          </a:solidFill>
        </p:spPr>
        <p:txBody>
          <a:bodyPr wrap="square">
            <a:spAutoFit/>
          </a:bodyPr>
          <a:lstStyle/>
          <a:p>
            <a:pPr algn="ctr"/>
            <a:r>
              <a:rPr lang="en-US" b="1" dirty="0" smtClean="0"/>
              <a:t>Channel</a:t>
            </a:r>
            <a:endParaRPr lang="en-US" b="1" dirty="0"/>
          </a:p>
        </p:txBody>
      </p:sp>
      <p:sp>
        <p:nvSpPr>
          <p:cNvPr id="20" name="Rectangle 19"/>
          <p:cNvSpPr/>
          <p:nvPr/>
        </p:nvSpPr>
        <p:spPr>
          <a:xfrm>
            <a:off x="4523594" y="2403758"/>
            <a:ext cx="4165600" cy="369332"/>
          </a:xfrm>
          <a:prstGeom prst="rect">
            <a:avLst/>
          </a:prstGeom>
          <a:solidFill>
            <a:schemeClr val="accent5">
              <a:lumMod val="60000"/>
              <a:lumOff val="40000"/>
            </a:schemeClr>
          </a:solidFill>
        </p:spPr>
        <p:txBody>
          <a:bodyPr wrap="square">
            <a:spAutoFit/>
          </a:bodyPr>
          <a:lstStyle/>
          <a:p>
            <a:pPr algn="ctr"/>
            <a:r>
              <a:rPr lang="ar-EG" b="1" dirty="0" smtClean="0"/>
              <a:t>القناة</a:t>
            </a:r>
            <a:endParaRPr lang="en-US" b="1" dirty="0"/>
          </a:p>
        </p:txBody>
      </p:sp>
      <p:sp>
        <p:nvSpPr>
          <p:cNvPr id="17" name="Rectangle 16"/>
          <p:cNvSpPr/>
          <p:nvPr/>
        </p:nvSpPr>
        <p:spPr>
          <a:xfrm>
            <a:off x="4510177" y="2977559"/>
            <a:ext cx="4010650" cy="646331"/>
          </a:xfrm>
          <a:prstGeom prst="rect">
            <a:avLst/>
          </a:prstGeom>
        </p:spPr>
        <p:txBody>
          <a:bodyPr wrap="square">
            <a:spAutoFit/>
          </a:bodyPr>
          <a:lstStyle/>
          <a:p>
            <a:pPr algn="r" rtl="1"/>
            <a:r>
              <a:rPr lang="ar-EG" dirty="0"/>
              <a:t>القناة هي الطريقة التي تنتقل بها الرسالة أو الرسائل بين المرسل والمستقبل.</a:t>
            </a:r>
            <a:endParaRPr lang="en-US" dirty="0"/>
          </a:p>
        </p:txBody>
      </p:sp>
      <p:sp>
        <p:nvSpPr>
          <p:cNvPr id="4" name="Rectangle 3"/>
          <p:cNvSpPr/>
          <p:nvPr/>
        </p:nvSpPr>
        <p:spPr>
          <a:xfrm>
            <a:off x="-71432" y="2895490"/>
            <a:ext cx="4163206" cy="923330"/>
          </a:xfrm>
          <a:prstGeom prst="rect">
            <a:avLst/>
          </a:prstGeom>
        </p:spPr>
        <p:txBody>
          <a:bodyPr wrap="square">
            <a:spAutoFit/>
          </a:bodyPr>
          <a:lstStyle/>
          <a:p>
            <a:r>
              <a:rPr lang="en-US" dirty="0"/>
              <a:t>The channel is the way in which a message or messages travel between sender and receiver.</a:t>
            </a:r>
          </a:p>
        </p:txBody>
      </p:sp>
      <p:sp>
        <p:nvSpPr>
          <p:cNvPr id="6" name="Rectangle 5"/>
          <p:cNvSpPr/>
          <p:nvPr/>
        </p:nvSpPr>
        <p:spPr>
          <a:xfrm>
            <a:off x="-96965" y="4061927"/>
            <a:ext cx="4539279" cy="2585323"/>
          </a:xfrm>
          <a:prstGeom prst="rect">
            <a:avLst/>
          </a:prstGeom>
        </p:spPr>
        <p:txBody>
          <a:bodyPr wrap="square">
            <a:spAutoFit/>
          </a:bodyPr>
          <a:lstStyle/>
          <a:p>
            <a:r>
              <a:rPr lang="en-US" b="1" u="sng" dirty="0">
                <a:effectLst>
                  <a:outerShdw blurRad="38100" dist="38100" dir="2700000" algn="tl">
                    <a:srgbClr val="000000">
                      <a:alpha val="43137"/>
                    </a:srgbClr>
                  </a:outerShdw>
                </a:effectLst>
              </a:rPr>
              <a:t>Channel Credibility</a:t>
            </a:r>
          </a:p>
          <a:p>
            <a:r>
              <a:rPr lang="en-US" dirty="0"/>
              <a:t> It is the expertness and trustworthiness of a channel as perceived by the receivers. Channel credibility is directly linked to communicator and audience characteristics however, print media are perceived by member of upper socio– economic grouping as being more credible, while television is perceived as more credible by lower socio-economic groupings.</a:t>
            </a:r>
          </a:p>
        </p:txBody>
      </p:sp>
      <p:sp>
        <p:nvSpPr>
          <p:cNvPr id="14" name="Rectangle 13"/>
          <p:cNvSpPr/>
          <p:nvPr/>
        </p:nvSpPr>
        <p:spPr>
          <a:xfrm>
            <a:off x="4558566" y="4108025"/>
            <a:ext cx="4027952" cy="2308324"/>
          </a:xfrm>
          <a:prstGeom prst="rect">
            <a:avLst/>
          </a:prstGeom>
        </p:spPr>
        <p:txBody>
          <a:bodyPr wrap="square">
            <a:spAutoFit/>
          </a:bodyPr>
          <a:lstStyle/>
          <a:p>
            <a:pPr algn="r" rtl="1"/>
            <a:r>
              <a:rPr lang="en-US" b="1" u="sng" dirty="0" err="1">
                <a:effectLst>
                  <a:outerShdw blurRad="38100" dist="38100" dir="2700000" algn="tl">
                    <a:srgbClr val="000000">
                      <a:alpha val="43137"/>
                    </a:srgbClr>
                  </a:outerShdw>
                </a:effectLst>
              </a:rPr>
              <a:t>مصداقية</a:t>
            </a:r>
            <a:r>
              <a:rPr lang="en-US" b="1" u="sng" dirty="0">
                <a:effectLst>
                  <a:outerShdw blurRad="38100" dist="38100" dir="2700000" algn="tl">
                    <a:srgbClr val="000000">
                      <a:alpha val="43137"/>
                    </a:srgbClr>
                  </a:outerShdw>
                </a:effectLst>
              </a:rPr>
              <a:t> </a:t>
            </a:r>
            <a:r>
              <a:rPr lang="en-US" b="1" u="sng" dirty="0" err="1">
                <a:effectLst>
                  <a:outerShdw blurRad="38100" dist="38100" dir="2700000" algn="tl">
                    <a:srgbClr val="000000">
                      <a:alpha val="43137"/>
                    </a:srgbClr>
                  </a:outerShdw>
                </a:effectLst>
              </a:rPr>
              <a:t>القناة</a:t>
            </a:r>
            <a:endParaRPr lang="en-US" b="1" u="sng" dirty="0">
              <a:effectLst>
                <a:outerShdw blurRad="38100" dist="38100" dir="2700000" algn="tl">
                  <a:srgbClr val="000000">
                    <a:alpha val="43137"/>
                  </a:srgbClr>
                </a:outerShdw>
              </a:effectLst>
            </a:endParaRPr>
          </a:p>
          <a:p>
            <a:pPr algn="r" rtl="1"/>
            <a:r>
              <a:rPr lang="en-US" dirty="0" err="1"/>
              <a:t>إنها</a:t>
            </a:r>
            <a:r>
              <a:rPr lang="en-US" dirty="0"/>
              <a:t> </a:t>
            </a:r>
            <a:r>
              <a:rPr lang="en-US" dirty="0" err="1"/>
              <a:t>خبرة</a:t>
            </a:r>
            <a:r>
              <a:rPr lang="en-US" dirty="0"/>
              <a:t> </a:t>
            </a:r>
            <a:r>
              <a:rPr lang="en-US" dirty="0" err="1"/>
              <a:t>القناة</a:t>
            </a:r>
            <a:r>
              <a:rPr lang="en-US" dirty="0"/>
              <a:t> </a:t>
            </a:r>
            <a:r>
              <a:rPr lang="en-US" dirty="0" err="1"/>
              <a:t>وجدارتها</a:t>
            </a:r>
            <a:r>
              <a:rPr lang="en-US" dirty="0"/>
              <a:t> </a:t>
            </a:r>
            <a:r>
              <a:rPr lang="en-US" dirty="0" err="1"/>
              <a:t>بالثقة</a:t>
            </a:r>
            <a:r>
              <a:rPr lang="en-US" dirty="0"/>
              <a:t> </a:t>
            </a:r>
            <a:r>
              <a:rPr lang="en-US" dirty="0" err="1"/>
              <a:t>كما</a:t>
            </a:r>
            <a:r>
              <a:rPr lang="en-US" dirty="0"/>
              <a:t> </a:t>
            </a:r>
            <a:r>
              <a:rPr lang="en-US" dirty="0" err="1"/>
              <a:t>يراها</a:t>
            </a:r>
            <a:r>
              <a:rPr lang="en-US" dirty="0"/>
              <a:t> </a:t>
            </a:r>
            <a:r>
              <a:rPr lang="en-US" dirty="0" err="1"/>
              <a:t>المتلقون</a:t>
            </a:r>
            <a:r>
              <a:rPr lang="en-US" dirty="0"/>
              <a:t>. </a:t>
            </a:r>
            <a:r>
              <a:rPr lang="en-US" dirty="0" err="1"/>
              <a:t>ترتبط</a:t>
            </a:r>
            <a:r>
              <a:rPr lang="en-US" dirty="0"/>
              <a:t> </a:t>
            </a:r>
            <a:r>
              <a:rPr lang="en-US" dirty="0" err="1"/>
              <a:t>مصداقية</a:t>
            </a:r>
            <a:r>
              <a:rPr lang="en-US" dirty="0"/>
              <a:t> </a:t>
            </a:r>
            <a:r>
              <a:rPr lang="en-US" dirty="0" err="1"/>
              <a:t>القناة</a:t>
            </a:r>
            <a:r>
              <a:rPr lang="en-US" dirty="0"/>
              <a:t> </a:t>
            </a:r>
            <a:r>
              <a:rPr lang="en-US" dirty="0" err="1"/>
              <a:t>بشكل</a:t>
            </a:r>
            <a:r>
              <a:rPr lang="en-US" dirty="0"/>
              <a:t> </a:t>
            </a:r>
            <a:r>
              <a:rPr lang="en-US" dirty="0" err="1"/>
              <a:t>مباشر</a:t>
            </a:r>
            <a:r>
              <a:rPr lang="en-US" dirty="0"/>
              <a:t> </a:t>
            </a:r>
            <a:r>
              <a:rPr lang="en-US" dirty="0" err="1"/>
              <a:t>بخصائص</a:t>
            </a:r>
            <a:r>
              <a:rPr lang="en-US" dirty="0"/>
              <a:t> </a:t>
            </a:r>
            <a:r>
              <a:rPr lang="en-US" dirty="0" err="1"/>
              <a:t>المتصل</a:t>
            </a:r>
            <a:r>
              <a:rPr lang="en-US" dirty="0"/>
              <a:t> </a:t>
            </a:r>
            <a:r>
              <a:rPr lang="en-US" dirty="0" err="1"/>
              <a:t>والجمهور</a:t>
            </a:r>
            <a:r>
              <a:rPr lang="en-US" dirty="0"/>
              <a:t>، </a:t>
            </a:r>
            <a:r>
              <a:rPr lang="en-US" dirty="0" err="1"/>
              <a:t>ومع</a:t>
            </a:r>
            <a:r>
              <a:rPr lang="en-US" dirty="0"/>
              <a:t> </a:t>
            </a:r>
            <a:r>
              <a:rPr lang="en-US" dirty="0" err="1"/>
              <a:t>ذلك</a:t>
            </a:r>
            <a:r>
              <a:rPr lang="en-US" dirty="0"/>
              <a:t>، </a:t>
            </a:r>
            <a:r>
              <a:rPr lang="en-US" dirty="0" err="1"/>
              <a:t>يُنظر</a:t>
            </a:r>
            <a:r>
              <a:rPr lang="en-US" dirty="0"/>
              <a:t> </a:t>
            </a:r>
            <a:r>
              <a:rPr lang="en-US" dirty="0" err="1"/>
              <a:t>إلى</a:t>
            </a:r>
            <a:r>
              <a:rPr lang="en-US" dirty="0"/>
              <a:t> </a:t>
            </a:r>
            <a:r>
              <a:rPr lang="en-US" dirty="0" err="1"/>
              <a:t>وسائل</a:t>
            </a:r>
            <a:r>
              <a:rPr lang="en-US" dirty="0"/>
              <a:t> </a:t>
            </a:r>
            <a:r>
              <a:rPr lang="en-US" dirty="0" err="1"/>
              <a:t>الإعلام</a:t>
            </a:r>
            <a:r>
              <a:rPr lang="en-US" dirty="0"/>
              <a:t> </a:t>
            </a:r>
            <a:r>
              <a:rPr lang="en-US" dirty="0" err="1"/>
              <a:t>المطبوعة</a:t>
            </a:r>
            <a:r>
              <a:rPr lang="en-US" dirty="0"/>
              <a:t> </a:t>
            </a:r>
            <a:r>
              <a:rPr lang="en-US" dirty="0" err="1"/>
              <a:t>من</a:t>
            </a:r>
            <a:r>
              <a:rPr lang="en-US" dirty="0"/>
              <a:t> </a:t>
            </a:r>
            <a:r>
              <a:rPr lang="en-US" dirty="0" err="1"/>
              <a:t>قبل</a:t>
            </a:r>
            <a:r>
              <a:rPr lang="en-US" dirty="0"/>
              <a:t> </a:t>
            </a:r>
            <a:r>
              <a:rPr lang="en-US" dirty="0" err="1"/>
              <a:t>أعضاء</a:t>
            </a:r>
            <a:r>
              <a:rPr lang="en-US" dirty="0"/>
              <a:t> </a:t>
            </a:r>
            <a:r>
              <a:rPr lang="en-US" dirty="0" err="1"/>
              <a:t>المجموعة</a:t>
            </a:r>
            <a:r>
              <a:rPr lang="en-US" dirty="0"/>
              <a:t> </a:t>
            </a:r>
            <a:r>
              <a:rPr lang="en-US" dirty="0" err="1"/>
              <a:t>الاجتماعية</a:t>
            </a:r>
            <a:r>
              <a:rPr lang="en-US" dirty="0"/>
              <a:t> </a:t>
            </a:r>
            <a:r>
              <a:rPr lang="en-US" dirty="0" err="1"/>
              <a:t>والاقتصادية</a:t>
            </a:r>
            <a:r>
              <a:rPr lang="en-US" dirty="0"/>
              <a:t> </a:t>
            </a:r>
            <a:r>
              <a:rPr lang="en-US" dirty="0" err="1"/>
              <a:t>العليا</a:t>
            </a:r>
            <a:r>
              <a:rPr lang="en-US" dirty="0"/>
              <a:t> </a:t>
            </a:r>
            <a:r>
              <a:rPr lang="en-US" dirty="0" err="1"/>
              <a:t>على</a:t>
            </a:r>
            <a:r>
              <a:rPr lang="en-US" dirty="0"/>
              <a:t> </a:t>
            </a:r>
            <a:r>
              <a:rPr lang="en-US" dirty="0" err="1"/>
              <a:t>أنها</a:t>
            </a:r>
            <a:r>
              <a:rPr lang="en-US" dirty="0"/>
              <a:t> </a:t>
            </a:r>
            <a:r>
              <a:rPr lang="en-US" dirty="0" err="1"/>
              <a:t>أكثر</a:t>
            </a:r>
            <a:r>
              <a:rPr lang="en-US" dirty="0"/>
              <a:t> </a:t>
            </a:r>
            <a:r>
              <a:rPr lang="en-US" dirty="0" err="1"/>
              <a:t>مصداقية</a:t>
            </a:r>
            <a:r>
              <a:rPr lang="en-US" dirty="0"/>
              <a:t>، </a:t>
            </a:r>
            <a:r>
              <a:rPr lang="en-US" dirty="0" err="1"/>
              <a:t>في</a:t>
            </a:r>
            <a:r>
              <a:rPr lang="en-US" dirty="0"/>
              <a:t> </a:t>
            </a:r>
            <a:r>
              <a:rPr lang="en-US" dirty="0" err="1"/>
              <a:t>حين</a:t>
            </a:r>
            <a:r>
              <a:rPr lang="en-US" dirty="0"/>
              <a:t> </a:t>
            </a:r>
            <a:r>
              <a:rPr lang="en-US" dirty="0" err="1"/>
              <a:t>يُنظر</a:t>
            </a:r>
            <a:r>
              <a:rPr lang="en-US" dirty="0"/>
              <a:t> </a:t>
            </a:r>
            <a:r>
              <a:rPr lang="en-US" dirty="0" err="1"/>
              <a:t>إلى</a:t>
            </a:r>
            <a:r>
              <a:rPr lang="en-US" dirty="0"/>
              <a:t> </a:t>
            </a:r>
            <a:r>
              <a:rPr lang="en-US" dirty="0" err="1"/>
              <a:t>التلفزيون</a:t>
            </a:r>
            <a:r>
              <a:rPr lang="en-US" dirty="0"/>
              <a:t> </a:t>
            </a:r>
            <a:r>
              <a:rPr lang="en-US" dirty="0" err="1"/>
              <a:t>على</a:t>
            </a:r>
            <a:r>
              <a:rPr lang="en-US" dirty="0"/>
              <a:t> </a:t>
            </a:r>
            <a:r>
              <a:rPr lang="en-US" dirty="0" err="1"/>
              <a:t>أنه</a:t>
            </a:r>
            <a:r>
              <a:rPr lang="en-US" dirty="0"/>
              <a:t> </a:t>
            </a:r>
            <a:r>
              <a:rPr lang="en-US" dirty="0" err="1"/>
              <a:t>أكثر</a:t>
            </a:r>
            <a:r>
              <a:rPr lang="en-US" dirty="0"/>
              <a:t> </a:t>
            </a:r>
            <a:r>
              <a:rPr lang="en-US" dirty="0" err="1"/>
              <a:t>مصداقية</a:t>
            </a:r>
            <a:r>
              <a:rPr lang="en-US" dirty="0"/>
              <a:t> </a:t>
            </a:r>
            <a:r>
              <a:rPr lang="en-US" dirty="0" err="1"/>
              <a:t>من</a:t>
            </a:r>
            <a:r>
              <a:rPr lang="en-US" dirty="0"/>
              <a:t> </a:t>
            </a:r>
            <a:r>
              <a:rPr lang="en-US" dirty="0" err="1"/>
              <a:t>قبل</a:t>
            </a:r>
            <a:r>
              <a:rPr lang="en-US" dirty="0"/>
              <a:t> </a:t>
            </a:r>
            <a:r>
              <a:rPr lang="en-US" dirty="0" err="1"/>
              <a:t>المجموعات</a:t>
            </a:r>
            <a:r>
              <a:rPr lang="en-US" dirty="0"/>
              <a:t> </a:t>
            </a:r>
            <a:r>
              <a:rPr lang="en-US" dirty="0" err="1"/>
              <a:t>الاجتماعية</a:t>
            </a:r>
            <a:r>
              <a:rPr lang="en-US" dirty="0"/>
              <a:t> </a:t>
            </a:r>
            <a:r>
              <a:rPr lang="en-US" dirty="0" err="1"/>
              <a:t>والاقتصادية</a:t>
            </a:r>
            <a:r>
              <a:rPr lang="en-US" dirty="0"/>
              <a:t> </a:t>
            </a:r>
            <a:r>
              <a:rPr lang="en-US" dirty="0" err="1"/>
              <a:t>الدنيا</a:t>
            </a:r>
            <a:r>
              <a:rPr lang="en-US" dirty="0"/>
              <a:t>.</a:t>
            </a:r>
          </a:p>
        </p:txBody>
      </p:sp>
    </p:spTree>
    <p:extLst>
      <p:ext uri="{BB962C8B-B14F-4D97-AF65-F5344CB8AC3E}">
        <p14:creationId xmlns:p14="http://schemas.microsoft.com/office/powerpoint/2010/main" val="1956012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additive="base">
                                        <p:cTn id="33" dur="500" fill="hold"/>
                                        <p:tgtEl>
                                          <p:spTgt spid="17"/>
                                        </p:tgtEl>
                                        <p:attrNameLst>
                                          <p:attrName>ppt_x</p:attrName>
                                        </p:attrNameLst>
                                      </p:cBhvr>
                                      <p:tavLst>
                                        <p:tav tm="0">
                                          <p:val>
                                            <p:strVal val="#ppt_x"/>
                                          </p:val>
                                        </p:tav>
                                        <p:tav tm="100000">
                                          <p:val>
                                            <p:strVal val="#ppt_x"/>
                                          </p:val>
                                        </p:tav>
                                      </p:tavLst>
                                    </p:anim>
                                    <p:anim calcmode="lin" valueType="num">
                                      <p:cBhvr additive="base">
                                        <p:cTn id="34" dur="500" fill="hold"/>
                                        <p:tgtEl>
                                          <p:spTgt spid="1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barn(inVertical)">
                                      <p:cBhvr>
                                        <p:cTn id="43" dur="500"/>
                                        <p:tgtEl>
                                          <p:spTgt spid="14"/>
                                        </p:tgtEl>
                                      </p:cBhvr>
                                    </p:animEffect>
                                  </p:childTnLst>
                                </p:cTn>
                              </p:par>
                              <p:par>
                                <p:cTn id="44" presetID="16" presetClass="entr" presetSubtype="21" fill="hold" grpId="0" nodeType="with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barn(inVertical)">
                                      <p:cBhvr>
                                        <p:cTn id="4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6" grpId="0" animBg="1"/>
      <p:bldP spid="12" grpId="0"/>
      <p:bldP spid="13" grpId="0"/>
      <p:bldP spid="19" grpId="0" animBg="1"/>
      <p:bldP spid="20" grpId="0" animBg="1"/>
      <p:bldP spid="17" grpId="0"/>
      <p:bldP spid="4" grpId="0"/>
      <p:bldP spid="6"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9" name="Rectangle 18"/>
          <p:cNvSpPr/>
          <p:nvPr/>
        </p:nvSpPr>
        <p:spPr>
          <a:xfrm>
            <a:off x="-71432" y="1096617"/>
            <a:ext cx="4368644" cy="369332"/>
          </a:xfrm>
          <a:prstGeom prst="rect">
            <a:avLst/>
          </a:prstGeom>
          <a:solidFill>
            <a:schemeClr val="accent5">
              <a:lumMod val="60000"/>
              <a:lumOff val="40000"/>
            </a:schemeClr>
          </a:solidFill>
        </p:spPr>
        <p:txBody>
          <a:bodyPr wrap="square">
            <a:spAutoFit/>
          </a:bodyPr>
          <a:lstStyle/>
          <a:p>
            <a:pPr algn="ctr"/>
            <a:r>
              <a:rPr lang="en-US" b="1" dirty="0" smtClean="0"/>
              <a:t>Channel</a:t>
            </a:r>
            <a:endParaRPr lang="en-US" b="1" dirty="0"/>
          </a:p>
        </p:txBody>
      </p:sp>
      <p:sp>
        <p:nvSpPr>
          <p:cNvPr id="20" name="Rectangle 19"/>
          <p:cNvSpPr/>
          <p:nvPr/>
        </p:nvSpPr>
        <p:spPr>
          <a:xfrm>
            <a:off x="4523594" y="1061532"/>
            <a:ext cx="4165600" cy="369332"/>
          </a:xfrm>
          <a:prstGeom prst="rect">
            <a:avLst/>
          </a:prstGeom>
          <a:solidFill>
            <a:schemeClr val="accent5">
              <a:lumMod val="60000"/>
              <a:lumOff val="40000"/>
            </a:schemeClr>
          </a:solidFill>
        </p:spPr>
        <p:txBody>
          <a:bodyPr wrap="square">
            <a:spAutoFit/>
          </a:bodyPr>
          <a:lstStyle/>
          <a:p>
            <a:pPr algn="ctr"/>
            <a:r>
              <a:rPr lang="ar-EG" b="1" dirty="0" smtClean="0"/>
              <a:t>القناة</a:t>
            </a:r>
            <a:endParaRPr lang="en-US" b="1" dirty="0"/>
          </a:p>
        </p:txBody>
      </p:sp>
      <p:sp>
        <p:nvSpPr>
          <p:cNvPr id="17" name="Rectangle 16"/>
          <p:cNvSpPr/>
          <p:nvPr/>
        </p:nvSpPr>
        <p:spPr>
          <a:xfrm>
            <a:off x="4523594" y="1519799"/>
            <a:ext cx="4010650" cy="646331"/>
          </a:xfrm>
          <a:prstGeom prst="rect">
            <a:avLst/>
          </a:prstGeom>
        </p:spPr>
        <p:txBody>
          <a:bodyPr wrap="square">
            <a:spAutoFit/>
          </a:bodyPr>
          <a:lstStyle/>
          <a:p>
            <a:pPr algn="r" rtl="1"/>
            <a:r>
              <a:rPr lang="ar-EG" dirty="0"/>
              <a:t>القناة هي الطريقة التي تنتقل بها الرسالة أو الرسائل بين المرسل والمستقبل.</a:t>
            </a:r>
            <a:endParaRPr lang="en-US" dirty="0"/>
          </a:p>
        </p:txBody>
      </p:sp>
      <p:sp>
        <p:nvSpPr>
          <p:cNvPr id="4" name="Rectangle 3"/>
          <p:cNvSpPr/>
          <p:nvPr/>
        </p:nvSpPr>
        <p:spPr>
          <a:xfrm>
            <a:off x="-71432" y="1576445"/>
            <a:ext cx="4163206" cy="923330"/>
          </a:xfrm>
          <a:prstGeom prst="rect">
            <a:avLst/>
          </a:prstGeom>
        </p:spPr>
        <p:txBody>
          <a:bodyPr wrap="square">
            <a:spAutoFit/>
          </a:bodyPr>
          <a:lstStyle/>
          <a:p>
            <a:r>
              <a:rPr lang="en-US" dirty="0"/>
              <a:t>The channel is the way in which a message or messages travel between sender and receiver.</a:t>
            </a:r>
          </a:p>
        </p:txBody>
      </p:sp>
      <p:sp>
        <p:nvSpPr>
          <p:cNvPr id="6" name="Rectangle 5"/>
          <p:cNvSpPr/>
          <p:nvPr/>
        </p:nvSpPr>
        <p:spPr>
          <a:xfrm>
            <a:off x="-96965" y="2967071"/>
            <a:ext cx="4539279" cy="1754326"/>
          </a:xfrm>
          <a:prstGeom prst="rect">
            <a:avLst/>
          </a:prstGeom>
        </p:spPr>
        <p:txBody>
          <a:bodyPr wrap="square">
            <a:spAutoFit/>
          </a:bodyPr>
          <a:lstStyle/>
          <a:p>
            <a:r>
              <a:rPr lang="en-US" b="1" u="sng" dirty="0">
                <a:effectLst>
                  <a:outerShdw blurRad="38100" dist="38100" dir="2700000" algn="tl">
                    <a:srgbClr val="000000">
                      <a:alpha val="43137"/>
                    </a:srgbClr>
                  </a:outerShdw>
                </a:effectLst>
              </a:rPr>
              <a:t>Channel feedback</a:t>
            </a:r>
          </a:p>
          <a:p>
            <a:r>
              <a:rPr lang="en-US" dirty="0"/>
              <a:t>It is known as the opportunity a channel provides for the receiver to respond immediately and to affect the source of the message in communication process. Face-to-face communication tends to facilitate</a:t>
            </a:r>
          </a:p>
        </p:txBody>
      </p:sp>
      <p:sp>
        <p:nvSpPr>
          <p:cNvPr id="14" name="Rectangle 13"/>
          <p:cNvSpPr/>
          <p:nvPr/>
        </p:nvSpPr>
        <p:spPr>
          <a:xfrm>
            <a:off x="4442314" y="3035708"/>
            <a:ext cx="4027952" cy="1631216"/>
          </a:xfrm>
          <a:prstGeom prst="rect">
            <a:avLst/>
          </a:prstGeom>
        </p:spPr>
        <p:txBody>
          <a:bodyPr wrap="square">
            <a:spAutoFit/>
          </a:bodyPr>
          <a:lstStyle/>
          <a:p>
            <a:pPr algn="r" rtl="1"/>
            <a:r>
              <a:rPr lang="ar-EG" sz="2000" b="1" u="sng" dirty="0">
                <a:effectLst>
                  <a:outerShdw blurRad="38100" dist="38100" dir="2700000" algn="tl">
                    <a:srgbClr val="000000">
                      <a:alpha val="43137"/>
                    </a:srgbClr>
                  </a:outerShdw>
                </a:effectLst>
              </a:rPr>
              <a:t>التغذية </a:t>
            </a:r>
            <a:r>
              <a:rPr lang="ar-EG" sz="2000" b="1" u="sng" dirty="0" smtClean="0">
                <a:effectLst>
                  <a:outerShdw blurRad="38100" dist="38100" dir="2700000" algn="tl">
                    <a:srgbClr val="000000">
                      <a:alpha val="43137"/>
                    </a:srgbClr>
                  </a:outerShdw>
                </a:effectLst>
              </a:rPr>
              <a:t>المرجعية </a:t>
            </a:r>
            <a:r>
              <a:rPr lang="ar-EG" sz="2000" b="1" u="sng" dirty="0">
                <a:effectLst>
                  <a:outerShdw blurRad="38100" dist="38100" dir="2700000" algn="tl">
                    <a:srgbClr val="000000">
                      <a:alpha val="43137"/>
                    </a:srgbClr>
                  </a:outerShdw>
                </a:effectLst>
              </a:rPr>
              <a:t>من القناة</a:t>
            </a:r>
          </a:p>
          <a:p>
            <a:pPr algn="r" rtl="1"/>
            <a:r>
              <a:rPr lang="ar-EG" sz="2000" dirty="0"/>
              <a:t>تُعرف بأنها الفرصة التي توفرها القناة للمستقبل للاستجابة الفورية والتأثير على مصدر الرسالة في عملية الاتصال. يميل الاتصال وجهاً لوجه إلى تسهيل</a:t>
            </a:r>
            <a:endParaRPr lang="en-US" sz="2000" dirty="0"/>
          </a:p>
        </p:txBody>
      </p:sp>
    </p:spTree>
    <p:extLst>
      <p:ext uri="{BB962C8B-B14F-4D97-AF65-F5344CB8AC3E}">
        <p14:creationId xmlns:p14="http://schemas.microsoft.com/office/powerpoint/2010/main" val="1729516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arn(inVertical)">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9" name="Rectangle 18"/>
          <p:cNvSpPr/>
          <p:nvPr/>
        </p:nvSpPr>
        <p:spPr>
          <a:xfrm>
            <a:off x="-71432" y="1096617"/>
            <a:ext cx="4368644" cy="369332"/>
          </a:xfrm>
          <a:prstGeom prst="rect">
            <a:avLst/>
          </a:prstGeom>
          <a:solidFill>
            <a:schemeClr val="accent5">
              <a:lumMod val="60000"/>
              <a:lumOff val="40000"/>
            </a:schemeClr>
          </a:solidFill>
        </p:spPr>
        <p:txBody>
          <a:bodyPr wrap="square">
            <a:spAutoFit/>
          </a:bodyPr>
          <a:lstStyle/>
          <a:p>
            <a:pPr algn="ctr"/>
            <a:r>
              <a:rPr lang="en-US" b="1" dirty="0" smtClean="0"/>
              <a:t>Channel</a:t>
            </a:r>
            <a:endParaRPr lang="en-US" b="1" dirty="0"/>
          </a:p>
        </p:txBody>
      </p:sp>
      <p:sp>
        <p:nvSpPr>
          <p:cNvPr id="20" name="Rectangle 19"/>
          <p:cNvSpPr/>
          <p:nvPr/>
        </p:nvSpPr>
        <p:spPr>
          <a:xfrm>
            <a:off x="4523594" y="1061532"/>
            <a:ext cx="4165600" cy="369332"/>
          </a:xfrm>
          <a:prstGeom prst="rect">
            <a:avLst/>
          </a:prstGeom>
          <a:solidFill>
            <a:schemeClr val="accent5">
              <a:lumMod val="60000"/>
              <a:lumOff val="40000"/>
            </a:schemeClr>
          </a:solidFill>
        </p:spPr>
        <p:txBody>
          <a:bodyPr wrap="square">
            <a:spAutoFit/>
          </a:bodyPr>
          <a:lstStyle/>
          <a:p>
            <a:pPr algn="ctr"/>
            <a:r>
              <a:rPr lang="ar-EG" b="1" dirty="0" smtClean="0"/>
              <a:t>القناة</a:t>
            </a:r>
            <a:endParaRPr lang="en-US" b="1" dirty="0"/>
          </a:p>
        </p:txBody>
      </p:sp>
      <p:sp>
        <p:nvSpPr>
          <p:cNvPr id="17" name="Rectangle 16"/>
          <p:cNvSpPr/>
          <p:nvPr/>
        </p:nvSpPr>
        <p:spPr>
          <a:xfrm>
            <a:off x="4523594" y="1519799"/>
            <a:ext cx="4010650" cy="646331"/>
          </a:xfrm>
          <a:prstGeom prst="rect">
            <a:avLst/>
          </a:prstGeom>
        </p:spPr>
        <p:txBody>
          <a:bodyPr wrap="square">
            <a:spAutoFit/>
          </a:bodyPr>
          <a:lstStyle/>
          <a:p>
            <a:pPr algn="r" rtl="1"/>
            <a:r>
              <a:rPr lang="ar-EG" dirty="0"/>
              <a:t>القناة هي الطريقة التي تنتقل بها الرسالة أو الرسائل بين المرسل والمستقبل.</a:t>
            </a:r>
            <a:endParaRPr lang="en-US" dirty="0"/>
          </a:p>
        </p:txBody>
      </p:sp>
      <p:sp>
        <p:nvSpPr>
          <p:cNvPr id="4" name="Rectangle 3"/>
          <p:cNvSpPr/>
          <p:nvPr/>
        </p:nvSpPr>
        <p:spPr>
          <a:xfrm>
            <a:off x="-71432" y="1576445"/>
            <a:ext cx="4163206" cy="923330"/>
          </a:xfrm>
          <a:prstGeom prst="rect">
            <a:avLst/>
          </a:prstGeom>
        </p:spPr>
        <p:txBody>
          <a:bodyPr wrap="square">
            <a:spAutoFit/>
          </a:bodyPr>
          <a:lstStyle/>
          <a:p>
            <a:r>
              <a:rPr lang="en-US" dirty="0"/>
              <a:t>The channel is the way in which a message or messages travel between sender and receiver.</a:t>
            </a:r>
          </a:p>
        </p:txBody>
      </p:sp>
      <p:sp>
        <p:nvSpPr>
          <p:cNvPr id="6" name="Rectangle 5"/>
          <p:cNvSpPr/>
          <p:nvPr/>
        </p:nvSpPr>
        <p:spPr>
          <a:xfrm>
            <a:off x="-96965" y="2610271"/>
            <a:ext cx="4539279" cy="4524315"/>
          </a:xfrm>
          <a:prstGeom prst="rect">
            <a:avLst/>
          </a:prstGeom>
        </p:spPr>
        <p:txBody>
          <a:bodyPr wrap="square">
            <a:spAutoFit/>
          </a:bodyPr>
          <a:lstStyle/>
          <a:p>
            <a:r>
              <a:rPr lang="en-US" b="1" u="sng" dirty="0">
                <a:effectLst>
                  <a:outerShdw blurRad="38100" dist="38100" dir="2700000" algn="tl">
                    <a:srgbClr val="000000">
                      <a:alpha val="43137"/>
                    </a:srgbClr>
                  </a:outerShdw>
                </a:effectLst>
              </a:rPr>
              <a:t>Channel Involvement</a:t>
            </a:r>
          </a:p>
          <a:p>
            <a:r>
              <a:rPr lang="en-US" dirty="0"/>
              <a:t>It is the effort required by all senses in order to receive information from a communication channel, face-to-face communication offers the greatest possibility for involvement where print media offer the least possibility for involvement.</a:t>
            </a:r>
          </a:p>
          <a:p>
            <a:endParaRPr lang="en-US" dirty="0"/>
          </a:p>
          <a:p>
            <a:r>
              <a:rPr lang="en-US" b="1" u="sng" dirty="0">
                <a:effectLst>
                  <a:outerShdw blurRad="38100" dist="38100" dir="2700000" algn="tl">
                    <a:srgbClr val="000000">
                      <a:alpha val="43137"/>
                    </a:srgbClr>
                  </a:outerShdw>
                </a:effectLst>
              </a:rPr>
              <a:t>Channel Availability</a:t>
            </a:r>
          </a:p>
          <a:p>
            <a:r>
              <a:rPr lang="en-US" dirty="0"/>
              <a:t>The frequency and extent to which a channel may be used to reach a given audience. In some geographic areas, some channels may not be available such as television in </a:t>
            </a:r>
            <a:r>
              <a:rPr lang="en-US" dirty="0" err="1"/>
              <a:t>mountained</a:t>
            </a:r>
            <a:r>
              <a:rPr lang="en-US" dirty="0"/>
              <a:t> areas or print media in highly illiterate areas.</a:t>
            </a:r>
          </a:p>
          <a:p>
            <a:endParaRPr lang="en-US" dirty="0"/>
          </a:p>
        </p:txBody>
      </p:sp>
      <p:sp>
        <p:nvSpPr>
          <p:cNvPr id="14" name="Rectangle 13"/>
          <p:cNvSpPr/>
          <p:nvPr/>
        </p:nvSpPr>
        <p:spPr>
          <a:xfrm>
            <a:off x="4551778" y="2472018"/>
            <a:ext cx="4027952" cy="4093428"/>
          </a:xfrm>
          <a:prstGeom prst="rect">
            <a:avLst/>
          </a:prstGeom>
        </p:spPr>
        <p:txBody>
          <a:bodyPr wrap="square">
            <a:spAutoFit/>
          </a:bodyPr>
          <a:lstStyle/>
          <a:p>
            <a:pPr algn="r" rtl="1"/>
            <a:r>
              <a:rPr lang="ar-EG" sz="2000" b="1" u="sng" dirty="0">
                <a:effectLst>
                  <a:outerShdw blurRad="38100" dist="38100" dir="2700000" algn="tl">
                    <a:srgbClr val="000000">
                      <a:alpha val="43137"/>
                    </a:srgbClr>
                  </a:outerShdw>
                </a:effectLst>
              </a:rPr>
              <a:t>المشاركة عبر القنوات</a:t>
            </a:r>
          </a:p>
          <a:p>
            <a:pPr algn="r" rtl="1"/>
            <a:r>
              <a:rPr lang="ar-EG" sz="2000" dirty="0"/>
              <a:t>إنها الجهد المطلوب من جميع الحواس من أجل تلقي المعلومات من قناة اتصال، ويوفر الاتصال وجهاً لوجه أكبر إمكانية للمشاركة حيث توفر وسائل الإعلام المطبوعة أقل إمكانية للمشاركة.</a:t>
            </a:r>
          </a:p>
          <a:p>
            <a:pPr algn="r" rtl="1"/>
            <a:endParaRPr lang="ar-EG" sz="2000" dirty="0"/>
          </a:p>
          <a:p>
            <a:pPr algn="r" rtl="1"/>
            <a:r>
              <a:rPr lang="ar-EG" sz="2000" b="1" u="sng" dirty="0">
                <a:effectLst>
                  <a:outerShdw blurRad="38100" dist="38100" dir="2700000" algn="tl">
                    <a:srgbClr val="000000">
                      <a:alpha val="43137"/>
                    </a:srgbClr>
                  </a:outerShdw>
                </a:effectLst>
              </a:rPr>
              <a:t>توافر القنوات</a:t>
            </a:r>
          </a:p>
          <a:p>
            <a:pPr algn="r" rtl="1"/>
            <a:r>
              <a:rPr lang="ar-EG" sz="2000" dirty="0"/>
              <a:t>التردد والمدى الذي يمكن استخدام قناة ما فيه للوصول إلى جمهور معين. في بعض المناطق الجغرافية، قد لا تكون بعض القنوات متاحة مثل التلفزيون في المناطق الجبلية أو وسائل الإعلام المطبوعة في المناطق التي تعاني من الأمية الشديدة.</a:t>
            </a:r>
            <a:endParaRPr lang="en-US" sz="2000" dirty="0"/>
          </a:p>
        </p:txBody>
      </p:sp>
    </p:spTree>
    <p:extLst>
      <p:ext uri="{BB962C8B-B14F-4D97-AF65-F5344CB8AC3E}">
        <p14:creationId xmlns:p14="http://schemas.microsoft.com/office/powerpoint/2010/main" val="50547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arn(inVertical)">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9" name="Rectangle 18"/>
          <p:cNvSpPr/>
          <p:nvPr/>
        </p:nvSpPr>
        <p:spPr>
          <a:xfrm>
            <a:off x="-71432" y="1096617"/>
            <a:ext cx="4368644" cy="369332"/>
          </a:xfrm>
          <a:prstGeom prst="rect">
            <a:avLst/>
          </a:prstGeom>
          <a:solidFill>
            <a:schemeClr val="accent5">
              <a:lumMod val="60000"/>
              <a:lumOff val="40000"/>
            </a:schemeClr>
          </a:solidFill>
        </p:spPr>
        <p:txBody>
          <a:bodyPr wrap="square">
            <a:spAutoFit/>
          </a:bodyPr>
          <a:lstStyle/>
          <a:p>
            <a:pPr algn="ctr"/>
            <a:r>
              <a:rPr lang="en-US" b="1" dirty="0" smtClean="0"/>
              <a:t>Channel</a:t>
            </a:r>
            <a:endParaRPr lang="en-US" b="1" dirty="0"/>
          </a:p>
        </p:txBody>
      </p:sp>
      <p:sp>
        <p:nvSpPr>
          <p:cNvPr id="20" name="Rectangle 19"/>
          <p:cNvSpPr/>
          <p:nvPr/>
        </p:nvSpPr>
        <p:spPr>
          <a:xfrm>
            <a:off x="4523594" y="1061532"/>
            <a:ext cx="4165600" cy="369332"/>
          </a:xfrm>
          <a:prstGeom prst="rect">
            <a:avLst/>
          </a:prstGeom>
          <a:solidFill>
            <a:schemeClr val="accent5">
              <a:lumMod val="60000"/>
              <a:lumOff val="40000"/>
            </a:schemeClr>
          </a:solidFill>
        </p:spPr>
        <p:txBody>
          <a:bodyPr wrap="square">
            <a:spAutoFit/>
          </a:bodyPr>
          <a:lstStyle/>
          <a:p>
            <a:pPr algn="ctr"/>
            <a:r>
              <a:rPr lang="ar-EG" b="1" dirty="0" smtClean="0"/>
              <a:t>القناة</a:t>
            </a:r>
            <a:endParaRPr lang="en-US" b="1" dirty="0"/>
          </a:p>
        </p:txBody>
      </p:sp>
      <p:sp>
        <p:nvSpPr>
          <p:cNvPr id="17" name="Rectangle 16"/>
          <p:cNvSpPr/>
          <p:nvPr/>
        </p:nvSpPr>
        <p:spPr>
          <a:xfrm>
            <a:off x="4523594" y="1519799"/>
            <a:ext cx="4010650" cy="646331"/>
          </a:xfrm>
          <a:prstGeom prst="rect">
            <a:avLst/>
          </a:prstGeom>
        </p:spPr>
        <p:txBody>
          <a:bodyPr wrap="square">
            <a:spAutoFit/>
          </a:bodyPr>
          <a:lstStyle/>
          <a:p>
            <a:pPr algn="r" rtl="1"/>
            <a:r>
              <a:rPr lang="ar-EG" dirty="0"/>
              <a:t>القناة هي الطريقة التي تنتقل بها الرسالة أو الرسائل بين المرسل والمستقبل.</a:t>
            </a:r>
            <a:endParaRPr lang="en-US" dirty="0"/>
          </a:p>
        </p:txBody>
      </p:sp>
      <p:sp>
        <p:nvSpPr>
          <p:cNvPr id="4" name="Rectangle 3"/>
          <p:cNvSpPr/>
          <p:nvPr/>
        </p:nvSpPr>
        <p:spPr>
          <a:xfrm>
            <a:off x="-71432" y="1576445"/>
            <a:ext cx="4163206" cy="923330"/>
          </a:xfrm>
          <a:prstGeom prst="rect">
            <a:avLst/>
          </a:prstGeom>
        </p:spPr>
        <p:txBody>
          <a:bodyPr wrap="square">
            <a:spAutoFit/>
          </a:bodyPr>
          <a:lstStyle/>
          <a:p>
            <a:r>
              <a:rPr lang="en-US" dirty="0"/>
              <a:t>The channel is the way in which a message or messages travel between sender and receiver.</a:t>
            </a:r>
          </a:p>
        </p:txBody>
      </p:sp>
      <p:sp>
        <p:nvSpPr>
          <p:cNvPr id="6" name="Rectangle 5"/>
          <p:cNvSpPr/>
          <p:nvPr/>
        </p:nvSpPr>
        <p:spPr>
          <a:xfrm>
            <a:off x="-96965" y="2610271"/>
            <a:ext cx="4539279" cy="3416320"/>
          </a:xfrm>
          <a:prstGeom prst="rect">
            <a:avLst/>
          </a:prstGeom>
        </p:spPr>
        <p:txBody>
          <a:bodyPr wrap="square">
            <a:spAutoFit/>
          </a:bodyPr>
          <a:lstStyle/>
          <a:p>
            <a:r>
              <a:rPr lang="en-US" b="1" u="sng" dirty="0">
                <a:effectLst>
                  <a:outerShdw blurRad="38100" dist="38100" dir="2700000" algn="tl">
                    <a:srgbClr val="000000">
                      <a:alpha val="43137"/>
                    </a:srgbClr>
                  </a:outerShdw>
                </a:effectLst>
              </a:rPr>
              <a:t>Channel Permanency</a:t>
            </a:r>
          </a:p>
          <a:p>
            <a:r>
              <a:rPr lang="en-US" dirty="0"/>
              <a:t>The ability of a communication channel over time to carry the message. Print media have this dimension but contrast radio does not.</a:t>
            </a:r>
          </a:p>
          <a:p>
            <a:endParaRPr lang="en-US" dirty="0"/>
          </a:p>
          <a:p>
            <a:r>
              <a:rPr lang="en-US" b="1" u="sng" dirty="0">
                <a:effectLst>
                  <a:outerShdw blurRad="38100" dist="38100" dir="2700000" algn="tl">
                    <a:srgbClr val="000000">
                      <a:alpha val="43137"/>
                    </a:srgbClr>
                  </a:outerShdw>
                </a:effectLst>
              </a:rPr>
              <a:t>Channel Multiplicative Power</a:t>
            </a:r>
          </a:p>
          <a:p>
            <a:r>
              <a:rPr lang="en-US" dirty="0"/>
              <a:t>The channel ability to cover areas with speed and timeliness. The mass media can multiply a message and make it available to large numbers of people while face-to-face communication is low in this dimension.</a:t>
            </a:r>
          </a:p>
          <a:p>
            <a:endParaRPr lang="en-US" dirty="0"/>
          </a:p>
        </p:txBody>
      </p:sp>
      <p:sp>
        <p:nvSpPr>
          <p:cNvPr id="14" name="Rectangle 13"/>
          <p:cNvSpPr/>
          <p:nvPr/>
        </p:nvSpPr>
        <p:spPr>
          <a:xfrm>
            <a:off x="4551778" y="2472018"/>
            <a:ext cx="4027952" cy="3477875"/>
          </a:xfrm>
          <a:prstGeom prst="rect">
            <a:avLst/>
          </a:prstGeom>
        </p:spPr>
        <p:txBody>
          <a:bodyPr wrap="square">
            <a:spAutoFit/>
          </a:bodyPr>
          <a:lstStyle/>
          <a:p>
            <a:pPr algn="r" rtl="1"/>
            <a:r>
              <a:rPr lang="ar-EG" sz="2000" b="1" u="sng" dirty="0">
                <a:effectLst>
                  <a:outerShdw blurRad="38100" dist="38100" dir="2700000" algn="tl">
                    <a:srgbClr val="000000">
                      <a:alpha val="43137"/>
                    </a:srgbClr>
                  </a:outerShdw>
                </a:effectLst>
              </a:rPr>
              <a:t>استمرارية القناة</a:t>
            </a:r>
          </a:p>
          <a:p>
            <a:pPr algn="r" rtl="1"/>
            <a:r>
              <a:rPr lang="ar-EG" sz="2000" dirty="0"/>
              <a:t>قدرة قناة الاتصال على نقل الرسالة بمرور الوقت. تتمتع وسائل الإعلام المطبوعة بهذا البعد ولكن الراديو المتباين لا يتمتع به.</a:t>
            </a:r>
          </a:p>
          <a:p>
            <a:pPr algn="r" rtl="1"/>
            <a:endParaRPr lang="ar-EG" sz="2000" dirty="0"/>
          </a:p>
          <a:p>
            <a:pPr algn="r" rtl="1"/>
            <a:r>
              <a:rPr lang="ar-EG" sz="2000" b="1" u="sng" dirty="0">
                <a:effectLst>
                  <a:outerShdw blurRad="38100" dist="38100" dir="2700000" algn="tl">
                    <a:srgbClr val="000000">
                      <a:alpha val="43137"/>
                    </a:srgbClr>
                  </a:outerShdw>
                </a:effectLst>
              </a:rPr>
              <a:t>قوة مضاعفة القناة</a:t>
            </a:r>
          </a:p>
          <a:p>
            <a:pPr algn="r" rtl="1"/>
            <a:r>
              <a:rPr lang="ar-EG" sz="2000" dirty="0"/>
              <a:t>قدرة القناة على تغطية المناطق بسرعة وفي الوقت المناسب. يمكن لوسائل الإعلام الجماهيرية مضاعفة الرسالة وإتاحتها لأعداد كبيرة من الناس بينما يكون التواصل وجهاً لوجه منخفضًا في هذا البعد.</a:t>
            </a:r>
            <a:endParaRPr lang="en-US" sz="2000" dirty="0"/>
          </a:p>
        </p:txBody>
      </p:sp>
    </p:spTree>
    <p:extLst>
      <p:ext uri="{BB962C8B-B14F-4D97-AF65-F5344CB8AC3E}">
        <p14:creationId xmlns:p14="http://schemas.microsoft.com/office/powerpoint/2010/main" val="95143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arn(inVertical)">
                                      <p:cBhvr>
                                        <p:cTn id="1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61532"/>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smtClean="0"/>
              <a:t>Receiver</a:t>
            </a:r>
            <a:endParaRPr lang="en-US" b="1" dirty="0"/>
          </a:p>
        </p:txBody>
      </p:sp>
      <p:sp>
        <p:nvSpPr>
          <p:cNvPr id="7" name="Rectangle: Rounded Corners 24"/>
          <p:cNvSpPr/>
          <p:nvPr/>
        </p:nvSpPr>
        <p:spPr>
          <a:xfrm>
            <a:off x="4523594" y="1030754"/>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المُستَقبِل</a:t>
            </a:r>
            <a:endParaRPr lang="en-US" sz="2000" b="1" dirty="0"/>
          </a:p>
        </p:txBody>
      </p:sp>
      <p:sp>
        <p:nvSpPr>
          <p:cNvPr id="12" name="Rectangle 11"/>
          <p:cNvSpPr/>
          <p:nvPr/>
        </p:nvSpPr>
        <p:spPr>
          <a:xfrm>
            <a:off x="269084" y="1496370"/>
            <a:ext cx="3728720" cy="1200329"/>
          </a:xfrm>
          <a:prstGeom prst="rect">
            <a:avLst/>
          </a:prstGeom>
        </p:spPr>
        <p:txBody>
          <a:bodyPr wrap="square">
            <a:spAutoFit/>
          </a:bodyPr>
          <a:lstStyle/>
          <a:p>
            <a:r>
              <a:rPr lang="en-US" dirty="0"/>
              <a:t>The Receiver is the intended target of the message sent by the Sender. The Receiver is responsible for "decoding" the message and interpreting it.</a:t>
            </a:r>
          </a:p>
        </p:txBody>
      </p:sp>
      <p:sp>
        <p:nvSpPr>
          <p:cNvPr id="13" name="Rectangle 12"/>
          <p:cNvSpPr/>
          <p:nvPr/>
        </p:nvSpPr>
        <p:spPr>
          <a:xfrm>
            <a:off x="4610681" y="1666855"/>
            <a:ext cx="3910146" cy="923330"/>
          </a:xfrm>
          <a:prstGeom prst="rect">
            <a:avLst/>
          </a:prstGeom>
        </p:spPr>
        <p:txBody>
          <a:bodyPr wrap="square">
            <a:spAutoFit/>
          </a:bodyPr>
          <a:lstStyle/>
          <a:p>
            <a:pPr algn="r" rtl="1"/>
            <a:r>
              <a:rPr lang="ar-EG" dirty="0"/>
              <a:t>المستقبل هو الهدف المقصود للرسالة التي يرسلها المرسل. المستقبل مسؤول عن "فك شفرة" الرسالة وتفسيرها.</a:t>
            </a:r>
            <a:endParaRPr lang="en-US" dirty="0"/>
          </a:p>
        </p:txBody>
      </p:sp>
      <p:sp>
        <p:nvSpPr>
          <p:cNvPr id="19" name="Rectangle 18"/>
          <p:cNvSpPr/>
          <p:nvPr/>
        </p:nvSpPr>
        <p:spPr>
          <a:xfrm>
            <a:off x="-40640" y="3218656"/>
            <a:ext cx="4368644" cy="369332"/>
          </a:xfrm>
          <a:prstGeom prst="rect">
            <a:avLst/>
          </a:prstGeom>
          <a:solidFill>
            <a:schemeClr val="accent5">
              <a:lumMod val="60000"/>
              <a:lumOff val="40000"/>
            </a:schemeClr>
          </a:solidFill>
        </p:spPr>
        <p:txBody>
          <a:bodyPr wrap="square">
            <a:spAutoFit/>
          </a:bodyPr>
          <a:lstStyle/>
          <a:p>
            <a:pPr algn="ctr"/>
            <a:r>
              <a:rPr lang="en-US" b="1" dirty="0" smtClean="0"/>
              <a:t>Decoding</a:t>
            </a:r>
            <a:endParaRPr lang="en-US" b="1" dirty="0"/>
          </a:p>
        </p:txBody>
      </p:sp>
      <p:sp>
        <p:nvSpPr>
          <p:cNvPr id="20" name="Rectangle 19"/>
          <p:cNvSpPr/>
          <p:nvPr/>
        </p:nvSpPr>
        <p:spPr>
          <a:xfrm>
            <a:off x="4523594" y="3218656"/>
            <a:ext cx="4165600" cy="369332"/>
          </a:xfrm>
          <a:prstGeom prst="rect">
            <a:avLst/>
          </a:prstGeom>
          <a:solidFill>
            <a:schemeClr val="accent5">
              <a:lumMod val="60000"/>
              <a:lumOff val="40000"/>
            </a:schemeClr>
          </a:solidFill>
        </p:spPr>
        <p:txBody>
          <a:bodyPr wrap="square">
            <a:spAutoFit/>
          </a:bodyPr>
          <a:lstStyle/>
          <a:p>
            <a:pPr algn="ctr"/>
            <a:r>
              <a:rPr lang="ar-EG" b="1" dirty="0" smtClean="0"/>
              <a:t>فك التشفير</a:t>
            </a:r>
            <a:endParaRPr lang="en-US" b="1" dirty="0"/>
          </a:p>
        </p:txBody>
      </p:sp>
      <p:sp>
        <p:nvSpPr>
          <p:cNvPr id="15" name="Rectangle 14"/>
          <p:cNvSpPr/>
          <p:nvPr/>
        </p:nvSpPr>
        <p:spPr>
          <a:xfrm>
            <a:off x="7338" y="3650343"/>
            <a:ext cx="4320666" cy="1754326"/>
          </a:xfrm>
          <a:prstGeom prst="rect">
            <a:avLst/>
          </a:prstGeom>
        </p:spPr>
        <p:txBody>
          <a:bodyPr wrap="square">
            <a:spAutoFit/>
          </a:bodyPr>
          <a:lstStyle/>
          <a:p>
            <a:r>
              <a:rPr lang="en-US" dirty="0"/>
              <a:t>Decoding refers to interpreting or converting the sent message into intelligible language. It simply means comprehending the message. The receiver after receiving the message interprets it and tries to understand it in the best possible manner.</a:t>
            </a:r>
          </a:p>
        </p:txBody>
      </p:sp>
      <p:sp>
        <p:nvSpPr>
          <p:cNvPr id="17" name="Rectangle 16"/>
          <p:cNvSpPr/>
          <p:nvPr/>
        </p:nvSpPr>
        <p:spPr>
          <a:xfrm>
            <a:off x="4560429" y="3900924"/>
            <a:ext cx="4010650" cy="1200329"/>
          </a:xfrm>
          <a:prstGeom prst="rect">
            <a:avLst/>
          </a:prstGeom>
        </p:spPr>
        <p:txBody>
          <a:bodyPr wrap="square">
            <a:spAutoFit/>
          </a:bodyPr>
          <a:lstStyle/>
          <a:p>
            <a:pPr algn="r" rtl="1"/>
            <a:r>
              <a:rPr lang="ar-EG" dirty="0"/>
              <a:t>يشير فك التشفير إلى تفسير أو تحويل الرسالة المرسلة إلى لغة مفهومة. ويعني ببساطة فهم الرسالة. بعد تلقي الرسالة، يقوم المستقبل بتفسيرها ويحاول فهمها بأفضل طريقة ممكنة.</a:t>
            </a:r>
            <a:endParaRPr lang="en-US" dirty="0"/>
          </a:p>
        </p:txBody>
      </p:sp>
    </p:spTree>
    <p:extLst>
      <p:ext uri="{BB962C8B-B14F-4D97-AF65-F5344CB8AC3E}">
        <p14:creationId xmlns:p14="http://schemas.microsoft.com/office/powerpoint/2010/main" val="538733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ppt_x"/>
                                          </p:val>
                                        </p:tav>
                                        <p:tav tm="100000">
                                          <p:val>
                                            <p:strVal val="#ppt_x"/>
                                          </p:val>
                                        </p:tav>
                                      </p:tavLst>
                                    </p:anim>
                                    <p:anim calcmode="lin" valueType="num">
                                      <p:cBhvr additive="base">
                                        <p:cTn id="30" dur="500" fill="hold"/>
                                        <p:tgtEl>
                                          <p:spTgt spid="1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additive="base">
                                        <p:cTn id="33" dur="500" fill="hold"/>
                                        <p:tgtEl>
                                          <p:spTgt spid="17"/>
                                        </p:tgtEl>
                                        <p:attrNameLst>
                                          <p:attrName>ppt_x</p:attrName>
                                        </p:attrNameLst>
                                      </p:cBhvr>
                                      <p:tavLst>
                                        <p:tav tm="0">
                                          <p:val>
                                            <p:strVal val="#ppt_x"/>
                                          </p:val>
                                        </p:tav>
                                        <p:tav tm="100000">
                                          <p:val>
                                            <p:strVal val="#ppt_x"/>
                                          </p:val>
                                        </p:tav>
                                      </p:tavLst>
                                    </p:anim>
                                    <p:anim calcmode="lin" valueType="num">
                                      <p:cBhvr additive="base">
                                        <p:cTn id="34" dur="500" fill="hold"/>
                                        <p:tgtEl>
                                          <p:spTgt spid="1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6" grpId="0" animBg="1"/>
      <p:bldP spid="12" grpId="0"/>
      <p:bldP spid="13" grpId="0"/>
      <p:bldP spid="19" grpId="0" animBg="1"/>
      <p:bldP spid="20" grpId="0" animBg="1"/>
      <p:bldP spid="15" grpId="0"/>
      <p:bldP spid="1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35664"/>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smtClean="0"/>
              <a:t>Feedback</a:t>
            </a:r>
            <a:endParaRPr lang="en-US" b="1" dirty="0"/>
          </a:p>
        </p:txBody>
      </p:sp>
      <p:sp>
        <p:nvSpPr>
          <p:cNvPr id="7" name="Rectangle: Rounded Corners 24"/>
          <p:cNvSpPr/>
          <p:nvPr/>
        </p:nvSpPr>
        <p:spPr>
          <a:xfrm>
            <a:off x="4564234" y="1005680"/>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التغذية المرجعية</a:t>
            </a:r>
            <a:endParaRPr lang="en-US" sz="2000" b="1" dirty="0"/>
          </a:p>
        </p:txBody>
      </p:sp>
      <p:sp>
        <p:nvSpPr>
          <p:cNvPr id="12" name="Rectangle 11"/>
          <p:cNvSpPr/>
          <p:nvPr/>
        </p:nvSpPr>
        <p:spPr>
          <a:xfrm>
            <a:off x="50644" y="1496370"/>
            <a:ext cx="4277360" cy="2862322"/>
          </a:xfrm>
          <a:prstGeom prst="rect">
            <a:avLst/>
          </a:prstGeom>
        </p:spPr>
        <p:txBody>
          <a:bodyPr wrap="square">
            <a:spAutoFit/>
          </a:bodyPr>
          <a:lstStyle/>
          <a:p>
            <a:r>
              <a:rPr lang="en-US" dirty="0"/>
              <a:t>Feedback is composed of messages the receiver sends back to the source. Verbal or nonverbal, all these feedback signals allow the source to see how well, how accurately (or how poorly and inaccurately) the message was received. Feedback also provides an opportunity for the receiver or audience to ask for clarification, to agree or disagree, or to indicate that the source could make the message more interesting. </a:t>
            </a:r>
          </a:p>
        </p:txBody>
      </p:sp>
      <p:sp>
        <p:nvSpPr>
          <p:cNvPr id="13" name="Rectangle 12"/>
          <p:cNvSpPr/>
          <p:nvPr/>
        </p:nvSpPr>
        <p:spPr>
          <a:xfrm>
            <a:off x="4610681" y="1666855"/>
            <a:ext cx="3910146" cy="2308324"/>
          </a:xfrm>
          <a:prstGeom prst="rect">
            <a:avLst/>
          </a:prstGeom>
        </p:spPr>
        <p:txBody>
          <a:bodyPr wrap="square">
            <a:spAutoFit/>
          </a:bodyPr>
          <a:lstStyle/>
          <a:p>
            <a:pPr algn="r" rtl="1"/>
            <a:r>
              <a:rPr lang="ar-EG" dirty="0"/>
              <a:t>تتكون الملاحظات من رسائل يرسلها المتلقي إلى المصدر. وسواء كانت لفظية أو غير لفظية، فإن كل إشارات الملاحظات هذه تسمح للمصدر برؤية مدى جودة أو دقة (أو سوء أو عدم دقة) تلقي الرسالة. كما توفر الملاحظات فرصة للمتلقي أو الجمهور لطلب التوضيح أو الموافقة أو الاختلاف أو الإشارة إلى أن المصدر يمكن أن يجعل الرسالة أكثر إثارة للاهتمام.</a:t>
            </a:r>
            <a:endParaRPr lang="en-US" dirty="0"/>
          </a:p>
        </p:txBody>
      </p:sp>
      <p:sp>
        <p:nvSpPr>
          <p:cNvPr id="19" name="Rectangle 18"/>
          <p:cNvSpPr/>
          <p:nvPr/>
        </p:nvSpPr>
        <p:spPr>
          <a:xfrm>
            <a:off x="-60960" y="4450842"/>
            <a:ext cx="4368644" cy="369332"/>
          </a:xfrm>
          <a:prstGeom prst="rect">
            <a:avLst/>
          </a:prstGeom>
          <a:solidFill>
            <a:schemeClr val="accent5">
              <a:lumMod val="60000"/>
              <a:lumOff val="40000"/>
            </a:schemeClr>
          </a:solidFill>
        </p:spPr>
        <p:txBody>
          <a:bodyPr wrap="square">
            <a:spAutoFit/>
          </a:bodyPr>
          <a:lstStyle/>
          <a:p>
            <a:pPr algn="ctr"/>
            <a:r>
              <a:rPr lang="en-US" b="1" dirty="0" smtClean="0"/>
              <a:t>Types</a:t>
            </a:r>
            <a:endParaRPr lang="en-US" b="1" dirty="0"/>
          </a:p>
        </p:txBody>
      </p:sp>
      <p:sp>
        <p:nvSpPr>
          <p:cNvPr id="20" name="Rectangle 19"/>
          <p:cNvSpPr/>
          <p:nvPr/>
        </p:nvSpPr>
        <p:spPr>
          <a:xfrm>
            <a:off x="4564234" y="4477194"/>
            <a:ext cx="4165600" cy="369332"/>
          </a:xfrm>
          <a:prstGeom prst="rect">
            <a:avLst/>
          </a:prstGeom>
          <a:solidFill>
            <a:schemeClr val="accent5">
              <a:lumMod val="60000"/>
              <a:lumOff val="40000"/>
            </a:schemeClr>
          </a:solidFill>
        </p:spPr>
        <p:txBody>
          <a:bodyPr wrap="square">
            <a:spAutoFit/>
          </a:bodyPr>
          <a:lstStyle/>
          <a:p>
            <a:pPr algn="ctr"/>
            <a:r>
              <a:rPr lang="ar-EG" b="1" dirty="0" smtClean="0"/>
              <a:t>أنواع</a:t>
            </a:r>
            <a:endParaRPr lang="en-US" b="1" dirty="0"/>
          </a:p>
        </p:txBody>
      </p:sp>
      <p:sp>
        <p:nvSpPr>
          <p:cNvPr id="15" name="Rectangle 14"/>
          <p:cNvSpPr/>
          <p:nvPr/>
        </p:nvSpPr>
        <p:spPr>
          <a:xfrm>
            <a:off x="27658" y="4992257"/>
            <a:ext cx="4320666" cy="1200329"/>
          </a:xfrm>
          <a:prstGeom prst="rect">
            <a:avLst/>
          </a:prstGeom>
        </p:spPr>
        <p:txBody>
          <a:bodyPr wrap="square">
            <a:spAutoFit/>
          </a:bodyPr>
          <a:lstStyle/>
          <a:p>
            <a:pPr marL="285750" indent="-285750">
              <a:buFont typeface="Arial" panose="020B0604020202020204" pitchFamily="34" charset="0"/>
              <a:buChar char="•"/>
            </a:pPr>
            <a:r>
              <a:rPr lang="en-US" dirty="0"/>
              <a:t>Negative Feedback or corrective comments about past behavior</a:t>
            </a:r>
          </a:p>
          <a:p>
            <a:pPr marL="285750" indent="-285750">
              <a:buFont typeface="Arial" panose="020B0604020202020204" pitchFamily="34" charset="0"/>
              <a:buChar char="•"/>
            </a:pPr>
            <a:r>
              <a:rPr lang="en-US" dirty="0"/>
              <a:t>Positive Feedback or affirming comments about future behavior</a:t>
            </a:r>
          </a:p>
        </p:txBody>
      </p:sp>
      <p:sp>
        <p:nvSpPr>
          <p:cNvPr id="17" name="Rectangle 16"/>
          <p:cNvSpPr/>
          <p:nvPr/>
        </p:nvSpPr>
        <p:spPr>
          <a:xfrm>
            <a:off x="4617584" y="5094646"/>
            <a:ext cx="4010650" cy="1200329"/>
          </a:xfrm>
          <a:prstGeom prst="rect">
            <a:avLst/>
          </a:prstGeom>
        </p:spPr>
        <p:txBody>
          <a:bodyPr wrap="square">
            <a:spAutoFit/>
          </a:bodyPr>
          <a:lstStyle/>
          <a:p>
            <a:pPr marL="285750" indent="-285750" algn="r" rtl="1">
              <a:buFont typeface="Arial" panose="020B0604020202020204" pitchFamily="34" charset="0"/>
              <a:buChar char="•"/>
            </a:pPr>
            <a:r>
              <a:rPr lang="ar-EG" dirty="0"/>
              <a:t>ملاحظات سلبية أو تعليقات تصحيحية حول السلوك الماضي</a:t>
            </a:r>
          </a:p>
          <a:p>
            <a:pPr marL="285750" indent="-285750" algn="r" rtl="1">
              <a:buFont typeface="Arial" panose="020B0604020202020204" pitchFamily="34" charset="0"/>
              <a:buChar char="•"/>
            </a:pPr>
            <a:r>
              <a:rPr lang="ar-EG" dirty="0"/>
              <a:t>ملاحظات إيجابية أو تعليقات تأكيدية حول السلوك المستقبلي</a:t>
            </a:r>
            <a:endParaRPr lang="en-US" dirty="0"/>
          </a:p>
        </p:txBody>
      </p:sp>
    </p:spTree>
    <p:extLst>
      <p:ext uri="{BB962C8B-B14F-4D97-AF65-F5344CB8AC3E}">
        <p14:creationId xmlns:p14="http://schemas.microsoft.com/office/powerpoint/2010/main" val="4104730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arn(inVertical)">
                                      <p:cBhvr>
                                        <p:cTn id="10" dur="500"/>
                                        <p:tgtEl>
                                          <p:spTgt spid="12"/>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arn(inVertical)">
                                      <p:cBhvr>
                                        <p:cTn id="13" dur="500"/>
                                        <p:tgtEl>
                                          <p:spTgt spid="13"/>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barn(inVertical)">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barn(inVertical)">
                                      <p:cBhvr>
                                        <p:cTn id="21" dur="500"/>
                                        <p:tgtEl>
                                          <p:spTgt spid="19"/>
                                        </p:tgtEl>
                                      </p:cBhvr>
                                    </p:animEffect>
                                  </p:childTnLst>
                                </p:cTn>
                              </p:par>
                              <p:par>
                                <p:cTn id="22" presetID="16" presetClass="entr" presetSubtype="21"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barn(inVertical)">
                                      <p:cBhvr>
                                        <p:cTn id="24" dur="500"/>
                                        <p:tgtEl>
                                          <p:spTgt spid="15"/>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barn(inVertical)">
                                      <p:cBhvr>
                                        <p:cTn id="27" dur="500"/>
                                        <p:tgtEl>
                                          <p:spTgt spid="17"/>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barn(inVertical)">
                                      <p:cBhvr>
                                        <p:cTn id="3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6" grpId="0" animBg="1"/>
      <p:bldP spid="12" grpId="0"/>
      <p:bldP spid="13" grpId="0"/>
      <p:bldP spid="19" grpId="0" animBg="1"/>
      <p:bldP spid="20" grpId="0" animBg="1"/>
      <p:bldP spid="15" grpId="0"/>
      <p:bldP spid="1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0796" y="1035664"/>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smtClean="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a:latin typeface="Times New Roman" panose="02020603050405020304" pitchFamily="18" charset="0"/>
                <a:cs typeface="Times New Roman" panose="02020603050405020304" pitchFamily="18" charset="0"/>
              </a:rPr>
              <a:t>Environment</a:t>
            </a:r>
            <a:endParaRPr lang="en-US" dirty="0">
              <a:latin typeface="Times New Roman" panose="02020603050405020304" pitchFamily="18" charset="0"/>
              <a:cs typeface="Times New Roman" panose="02020603050405020304" pitchFamily="18" charset="0"/>
            </a:endParaRPr>
          </a:p>
        </p:txBody>
      </p:sp>
      <p:sp>
        <p:nvSpPr>
          <p:cNvPr id="7" name="Rectangle: Rounded Corners 24"/>
          <p:cNvSpPr/>
          <p:nvPr/>
        </p:nvSpPr>
        <p:spPr>
          <a:xfrm>
            <a:off x="4564234" y="1005680"/>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البيئة</a:t>
            </a:r>
            <a:endParaRPr lang="en-US" sz="2000" b="1" dirty="0"/>
          </a:p>
        </p:txBody>
      </p:sp>
      <p:sp>
        <p:nvSpPr>
          <p:cNvPr id="12" name="Rectangle 11"/>
          <p:cNvSpPr/>
          <p:nvPr/>
        </p:nvSpPr>
        <p:spPr>
          <a:xfrm>
            <a:off x="50644" y="1496370"/>
            <a:ext cx="4277360" cy="923330"/>
          </a:xfrm>
          <a:prstGeom prst="rect">
            <a:avLst/>
          </a:prstGeom>
        </p:spPr>
        <p:txBody>
          <a:bodyPr wrap="square">
            <a:spAutoFit/>
          </a:bodyPr>
          <a:lstStyle/>
          <a:p>
            <a:r>
              <a:rPr lang="en-US" dirty="0"/>
              <a:t>The environment is the atmosphere, physical and psychological, where you send and receive messages</a:t>
            </a:r>
          </a:p>
        </p:txBody>
      </p:sp>
      <p:sp>
        <p:nvSpPr>
          <p:cNvPr id="13" name="Rectangle 12"/>
          <p:cNvSpPr/>
          <p:nvPr/>
        </p:nvSpPr>
        <p:spPr>
          <a:xfrm>
            <a:off x="4610681" y="1666855"/>
            <a:ext cx="3910146" cy="646331"/>
          </a:xfrm>
          <a:prstGeom prst="rect">
            <a:avLst/>
          </a:prstGeom>
        </p:spPr>
        <p:txBody>
          <a:bodyPr wrap="square">
            <a:spAutoFit/>
          </a:bodyPr>
          <a:lstStyle/>
          <a:p>
            <a:pPr algn="r" rtl="1"/>
            <a:r>
              <a:rPr lang="ar-EG" dirty="0"/>
              <a:t>البيئة هي </a:t>
            </a:r>
            <a:r>
              <a:rPr lang="ar-EG" dirty="0" smtClean="0"/>
              <a:t>المُحيط </a:t>
            </a:r>
            <a:r>
              <a:rPr lang="ar-EG" dirty="0"/>
              <a:t>المادي والنفسي الذي ترسل وتستقبل فيه الرسائل</a:t>
            </a:r>
            <a:endParaRPr lang="en-US" dirty="0"/>
          </a:p>
        </p:txBody>
      </p:sp>
      <p:sp>
        <p:nvSpPr>
          <p:cNvPr id="19" name="Rectangle 18"/>
          <p:cNvSpPr/>
          <p:nvPr/>
        </p:nvSpPr>
        <p:spPr>
          <a:xfrm>
            <a:off x="-20320" y="2695740"/>
            <a:ext cx="4368644" cy="369332"/>
          </a:xfrm>
          <a:prstGeom prst="rect">
            <a:avLst/>
          </a:prstGeom>
          <a:solidFill>
            <a:schemeClr val="accent5">
              <a:lumMod val="60000"/>
              <a:lumOff val="40000"/>
            </a:schemeClr>
          </a:solidFill>
        </p:spPr>
        <p:txBody>
          <a:bodyPr wrap="square">
            <a:spAutoFit/>
          </a:bodyPr>
          <a:lstStyle/>
          <a:p>
            <a:pPr algn="ctr"/>
            <a:r>
              <a:rPr lang="en-US" b="1" dirty="0" smtClean="0"/>
              <a:t>Context</a:t>
            </a:r>
            <a:endParaRPr lang="en-US" b="1" dirty="0"/>
          </a:p>
        </p:txBody>
      </p:sp>
      <p:sp>
        <p:nvSpPr>
          <p:cNvPr id="20" name="Rectangle 19"/>
          <p:cNvSpPr/>
          <p:nvPr/>
        </p:nvSpPr>
        <p:spPr>
          <a:xfrm>
            <a:off x="4564234" y="2726291"/>
            <a:ext cx="4165600" cy="369332"/>
          </a:xfrm>
          <a:prstGeom prst="rect">
            <a:avLst/>
          </a:prstGeom>
          <a:solidFill>
            <a:schemeClr val="accent5">
              <a:lumMod val="60000"/>
              <a:lumOff val="40000"/>
            </a:schemeClr>
          </a:solidFill>
        </p:spPr>
        <p:txBody>
          <a:bodyPr wrap="square">
            <a:spAutoFit/>
          </a:bodyPr>
          <a:lstStyle/>
          <a:p>
            <a:pPr algn="ctr"/>
            <a:r>
              <a:rPr lang="ar-EG" b="1" dirty="0" smtClean="0"/>
              <a:t>السياق</a:t>
            </a:r>
            <a:endParaRPr lang="en-US" b="1" dirty="0"/>
          </a:p>
        </p:txBody>
      </p:sp>
      <p:sp>
        <p:nvSpPr>
          <p:cNvPr id="15" name="Rectangle 14"/>
          <p:cNvSpPr/>
          <p:nvPr/>
        </p:nvSpPr>
        <p:spPr>
          <a:xfrm>
            <a:off x="174528" y="3560616"/>
            <a:ext cx="4320666" cy="923330"/>
          </a:xfrm>
          <a:prstGeom prst="rect">
            <a:avLst/>
          </a:prstGeom>
        </p:spPr>
        <p:txBody>
          <a:bodyPr wrap="square">
            <a:spAutoFit/>
          </a:bodyPr>
          <a:lstStyle/>
          <a:p>
            <a:r>
              <a:rPr lang="en-US" dirty="0">
                <a:latin typeface="Times New Roman" panose="02020603050405020304" pitchFamily="18" charset="0"/>
                <a:cs typeface="Times New Roman" panose="02020603050405020304" pitchFamily="18" charset="0"/>
              </a:rPr>
              <a:t>The context of the communication interaction involves the setting, scene, and expectations of the individuals involved.</a:t>
            </a:r>
          </a:p>
        </p:txBody>
      </p:sp>
      <p:sp>
        <p:nvSpPr>
          <p:cNvPr id="17" name="Rectangle 16"/>
          <p:cNvSpPr/>
          <p:nvPr/>
        </p:nvSpPr>
        <p:spPr>
          <a:xfrm>
            <a:off x="4452956" y="3816439"/>
            <a:ext cx="4010650" cy="646331"/>
          </a:xfrm>
          <a:prstGeom prst="rect">
            <a:avLst/>
          </a:prstGeom>
        </p:spPr>
        <p:txBody>
          <a:bodyPr wrap="square">
            <a:spAutoFit/>
          </a:bodyPr>
          <a:lstStyle/>
          <a:p>
            <a:pPr algn="r" rtl="1"/>
            <a:r>
              <a:rPr lang="ar-EG" dirty="0"/>
              <a:t>يتضمن سياق التفاعل الاتصالي الإعداد والمشهد وتوقعات الأفراد المعنيين.</a:t>
            </a:r>
            <a:endParaRPr lang="en-US" dirty="0"/>
          </a:p>
        </p:txBody>
      </p:sp>
    </p:spTree>
    <p:extLst>
      <p:ext uri="{BB962C8B-B14F-4D97-AF65-F5344CB8AC3E}">
        <p14:creationId xmlns:p14="http://schemas.microsoft.com/office/powerpoint/2010/main" val="389959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 calcmode="lin" valueType="num">
                                      <p:cBhvr additive="base">
                                        <p:cTn id="29" dur="500" fill="hold"/>
                                        <p:tgtEl>
                                          <p:spTgt spid="15"/>
                                        </p:tgtEl>
                                        <p:attrNameLst>
                                          <p:attrName>ppt_x</p:attrName>
                                        </p:attrNameLst>
                                      </p:cBhvr>
                                      <p:tavLst>
                                        <p:tav tm="0">
                                          <p:val>
                                            <p:strVal val="#ppt_x"/>
                                          </p:val>
                                        </p:tav>
                                        <p:tav tm="100000">
                                          <p:val>
                                            <p:strVal val="#ppt_x"/>
                                          </p:val>
                                        </p:tav>
                                      </p:tavLst>
                                    </p:anim>
                                    <p:anim calcmode="lin" valueType="num">
                                      <p:cBhvr additive="base">
                                        <p:cTn id="30" dur="500" fill="hold"/>
                                        <p:tgtEl>
                                          <p:spTgt spid="15"/>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7"/>
                                        </p:tgtEl>
                                        <p:attrNameLst>
                                          <p:attrName>style.visibility</p:attrName>
                                        </p:attrNameLst>
                                      </p:cBhvr>
                                      <p:to>
                                        <p:strVal val="visible"/>
                                      </p:to>
                                    </p:set>
                                    <p:anim calcmode="lin" valueType="num">
                                      <p:cBhvr additive="base">
                                        <p:cTn id="33" dur="500" fill="hold"/>
                                        <p:tgtEl>
                                          <p:spTgt spid="17"/>
                                        </p:tgtEl>
                                        <p:attrNameLst>
                                          <p:attrName>ppt_x</p:attrName>
                                        </p:attrNameLst>
                                      </p:cBhvr>
                                      <p:tavLst>
                                        <p:tav tm="0">
                                          <p:val>
                                            <p:strVal val="#ppt_x"/>
                                          </p:val>
                                        </p:tav>
                                        <p:tav tm="100000">
                                          <p:val>
                                            <p:strVal val="#ppt_x"/>
                                          </p:val>
                                        </p:tav>
                                      </p:tavLst>
                                    </p:anim>
                                    <p:anim calcmode="lin" valueType="num">
                                      <p:cBhvr additive="base">
                                        <p:cTn id="34" dur="500" fill="hold"/>
                                        <p:tgtEl>
                                          <p:spTgt spid="17"/>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0"/>
                                        </p:tgtEl>
                                        <p:attrNameLst>
                                          <p:attrName>style.visibility</p:attrName>
                                        </p:attrNameLst>
                                      </p:cBhvr>
                                      <p:to>
                                        <p:strVal val="visible"/>
                                      </p:to>
                                    </p:set>
                                    <p:anim calcmode="lin" valueType="num">
                                      <p:cBhvr additive="base">
                                        <p:cTn id="37" dur="500" fill="hold"/>
                                        <p:tgtEl>
                                          <p:spTgt spid="20"/>
                                        </p:tgtEl>
                                        <p:attrNameLst>
                                          <p:attrName>ppt_x</p:attrName>
                                        </p:attrNameLst>
                                      </p:cBhvr>
                                      <p:tavLst>
                                        <p:tav tm="0">
                                          <p:val>
                                            <p:strVal val="#ppt_x"/>
                                          </p:val>
                                        </p:tav>
                                        <p:tav tm="100000">
                                          <p:val>
                                            <p:strVal val="#ppt_x"/>
                                          </p:val>
                                        </p:tav>
                                      </p:tavLst>
                                    </p:anim>
                                    <p:anim calcmode="lin" valueType="num">
                                      <p:cBhvr additive="base">
                                        <p:cTn id="3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6" grpId="0" animBg="1"/>
      <p:bldP spid="12" grpId="0"/>
      <p:bldP spid="13" grpId="0"/>
      <p:bldP spid="19" grpId="0" animBg="1"/>
      <p:bldP spid="20" grpId="0" animBg="1"/>
      <p:bldP spid="15" grpId="0"/>
      <p:bldP spid="1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354" y="1035664"/>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smtClean="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50644" y="1074533"/>
            <a:ext cx="4165600" cy="369332"/>
          </a:xfrm>
          <a:prstGeom prst="rect">
            <a:avLst/>
          </a:prstGeom>
          <a:solidFill>
            <a:schemeClr val="accent5">
              <a:lumMod val="60000"/>
              <a:lumOff val="40000"/>
            </a:schemeClr>
          </a:solidFill>
        </p:spPr>
        <p:txBody>
          <a:bodyPr wrap="square">
            <a:spAutoFit/>
          </a:bodyPr>
          <a:lstStyle/>
          <a:p>
            <a:pPr algn="ctr"/>
            <a:r>
              <a:rPr lang="en-US" b="1" dirty="0" smtClean="0">
                <a:latin typeface="Times New Roman" panose="02020603050405020304" pitchFamily="18" charset="0"/>
                <a:cs typeface="Times New Roman" panose="02020603050405020304" pitchFamily="18" charset="0"/>
              </a:rPr>
              <a:t>Interference</a:t>
            </a:r>
          </a:p>
        </p:txBody>
      </p:sp>
      <p:sp>
        <p:nvSpPr>
          <p:cNvPr id="7" name="Rectangle: Rounded Corners 24"/>
          <p:cNvSpPr/>
          <p:nvPr/>
        </p:nvSpPr>
        <p:spPr>
          <a:xfrm>
            <a:off x="4564234" y="1005680"/>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523594" y="1048663"/>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الضوضاء</a:t>
            </a:r>
            <a:endParaRPr lang="en-US" sz="2000" b="1" dirty="0"/>
          </a:p>
        </p:txBody>
      </p:sp>
      <p:sp>
        <p:nvSpPr>
          <p:cNvPr id="12" name="Rectangle 11"/>
          <p:cNvSpPr/>
          <p:nvPr/>
        </p:nvSpPr>
        <p:spPr>
          <a:xfrm>
            <a:off x="50644" y="1496370"/>
            <a:ext cx="4277360" cy="923330"/>
          </a:xfrm>
          <a:prstGeom prst="rect">
            <a:avLst/>
          </a:prstGeom>
        </p:spPr>
        <p:txBody>
          <a:bodyPr wrap="square">
            <a:spAutoFit/>
          </a:bodyPr>
          <a:lstStyle/>
          <a:p>
            <a:r>
              <a:rPr lang="en-US" dirty="0"/>
              <a:t>Interference is anything that blocks or changes the source’s intended meaning of the message.</a:t>
            </a:r>
          </a:p>
        </p:txBody>
      </p:sp>
      <p:sp>
        <p:nvSpPr>
          <p:cNvPr id="13" name="Rectangle 12"/>
          <p:cNvSpPr/>
          <p:nvPr/>
        </p:nvSpPr>
        <p:spPr>
          <a:xfrm>
            <a:off x="4610681" y="1666855"/>
            <a:ext cx="3910146" cy="646331"/>
          </a:xfrm>
          <a:prstGeom prst="rect">
            <a:avLst/>
          </a:prstGeom>
        </p:spPr>
        <p:txBody>
          <a:bodyPr wrap="square">
            <a:spAutoFit/>
          </a:bodyPr>
          <a:lstStyle/>
          <a:p>
            <a:pPr algn="r" rtl="1"/>
            <a:r>
              <a:rPr lang="ar-EG" dirty="0" smtClean="0"/>
              <a:t>الضوضاء </a:t>
            </a:r>
            <a:r>
              <a:rPr lang="ar-EG" dirty="0"/>
              <a:t>هو أي شيء يمنع أو يغير المعنى المقصود للرسالة من قبل المصدر.</a:t>
            </a:r>
            <a:endParaRPr lang="en-US" dirty="0"/>
          </a:p>
        </p:txBody>
      </p:sp>
      <p:sp>
        <p:nvSpPr>
          <p:cNvPr id="19" name="Rectangle 18"/>
          <p:cNvSpPr/>
          <p:nvPr/>
        </p:nvSpPr>
        <p:spPr>
          <a:xfrm>
            <a:off x="-20320" y="2695740"/>
            <a:ext cx="4368644" cy="369332"/>
          </a:xfrm>
          <a:prstGeom prst="rect">
            <a:avLst/>
          </a:prstGeom>
          <a:solidFill>
            <a:schemeClr val="accent5">
              <a:lumMod val="60000"/>
              <a:lumOff val="40000"/>
            </a:schemeClr>
          </a:solidFill>
        </p:spPr>
        <p:txBody>
          <a:bodyPr wrap="square">
            <a:spAutoFit/>
          </a:bodyPr>
          <a:lstStyle/>
          <a:p>
            <a:pPr algn="ctr"/>
            <a:r>
              <a:rPr lang="en-US" b="1" dirty="0" smtClean="0"/>
              <a:t>Types</a:t>
            </a:r>
            <a:endParaRPr lang="en-US" b="1" dirty="0"/>
          </a:p>
        </p:txBody>
      </p:sp>
      <p:sp>
        <p:nvSpPr>
          <p:cNvPr id="20" name="Rectangle 19"/>
          <p:cNvSpPr/>
          <p:nvPr/>
        </p:nvSpPr>
        <p:spPr>
          <a:xfrm>
            <a:off x="4564234" y="2726291"/>
            <a:ext cx="4165600" cy="369332"/>
          </a:xfrm>
          <a:prstGeom prst="rect">
            <a:avLst/>
          </a:prstGeom>
          <a:solidFill>
            <a:schemeClr val="accent5">
              <a:lumMod val="60000"/>
              <a:lumOff val="40000"/>
            </a:schemeClr>
          </a:solidFill>
        </p:spPr>
        <p:txBody>
          <a:bodyPr wrap="square">
            <a:spAutoFit/>
          </a:bodyPr>
          <a:lstStyle/>
          <a:p>
            <a:pPr algn="ctr"/>
            <a:r>
              <a:rPr lang="ar-EG" b="1" dirty="0" smtClean="0"/>
              <a:t>الأنواع</a:t>
            </a:r>
            <a:endParaRPr lang="en-US" b="1" dirty="0"/>
          </a:p>
        </p:txBody>
      </p:sp>
      <p:sp>
        <p:nvSpPr>
          <p:cNvPr id="15" name="Rectangle 14"/>
          <p:cNvSpPr/>
          <p:nvPr/>
        </p:nvSpPr>
        <p:spPr>
          <a:xfrm>
            <a:off x="122746" y="3269447"/>
            <a:ext cx="4133156" cy="3352328"/>
          </a:xfrm>
          <a:prstGeom prst="rect">
            <a:avLst/>
          </a:prstGeom>
        </p:spPr>
        <p:txBody>
          <a:bodyPr wrap="square">
            <a:spAutoFit/>
          </a:bodyPr>
          <a:lstStyle/>
          <a:p>
            <a:pPr>
              <a:lnSpc>
                <a:spcPct val="107000"/>
              </a:lnSpc>
              <a:spcAft>
                <a:spcPts val="800"/>
              </a:spcAft>
            </a:pPr>
            <a:r>
              <a:rPr lang="en-US" b="1" dirty="0">
                <a:latin typeface="Times New Roman" panose="02020603050405020304" pitchFamily="18" charset="0"/>
                <a:ea typeface="Calibri" panose="020F0502020204030204" pitchFamily="34" charset="0"/>
                <a:cs typeface="Arial" panose="020B0604020202020204" pitchFamily="34" charset="0"/>
              </a:rPr>
              <a:t>Channel Noise: </a:t>
            </a:r>
            <a:r>
              <a:rPr lang="en-US" dirty="0">
                <a:latin typeface="Times New Roman" panose="02020603050405020304" pitchFamily="18" charset="0"/>
                <a:ea typeface="Calibri" panose="020F0502020204030204" pitchFamily="34" charset="0"/>
                <a:cs typeface="Arial" panose="020B0604020202020204" pitchFamily="34" charset="0"/>
              </a:rPr>
              <a:t>This type of noise includes any disturbance, which interferes with the physical transmission of the message. In mass communication, channel noise includes static on the radio, ink in the newspaper, a rolling screen in television, or type too small to read in a magazine. In interpersonal communication, someone speaking in a room over another conversation, a door shutting etc.</a:t>
            </a:r>
            <a:endParaRPr lang="en-US" dirty="0">
              <a:latin typeface="Calibri" panose="020F0502020204030204" pitchFamily="34" charset="0"/>
              <a:ea typeface="Calibri" panose="020F0502020204030204" pitchFamily="34" charset="0"/>
              <a:cs typeface="Arial" panose="020B0604020202020204" pitchFamily="34" charset="0"/>
            </a:endParaRPr>
          </a:p>
        </p:txBody>
      </p:sp>
      <p:sp>
        <p:nvSpPr>
          <p:cNvPr id="17" name="Rectangle 16"/>
          <p:cNvSpPr/>
          <p:nvPr/>
        </p:nvSpPr>
        <p:spPr>
          <a:xfrm>
            <a:off x="4667902" y="3508728"/>
            <a:ext cx="3852925" cy="2585323"/>
          </a:xfrm>
          <a:prstGeom prst="rect">
            <a:avLst/>
          </a:prstGeom>
        </p:spPr>
        <p:txBody>
          <a:bodyPr wrap="square">
            <a:spAutoFit/>
          </a:bodyPr>
          <a:lstStyle/>
          <a:p>
            <a:pPr algn="r" rtl="1"/>
            <a:r>
              <a:rPr lang="ar-EG" b="1" dirty="0"/>
              <a:t>ضوضاء القنوات: </a:t>
            </a:r>
            <a:r>
              <a:rPr lang="ar-EG" dirty="0"/>
              <a:t>يشمل هذا النوع من الضوضاء أي اضطراب يتداخل مع النقل المادي للرسالة. وفي الاتصالات الجماهيرية، تشمل ضوضاء القنوات التشويش في الراديو، والحبر في الصحيفة، والشاشة الدوارة في التلفزيون، أو الأحرف الصغيرة جدًا بحيث لا يمكن قراءتها في المجلة. وفي الاتصالات الشخصية، يتحدث شخص ما في غرفة أثناء محادثة أخرى، أو يغلق الباب وما إلى ذلك.</a:t>
            </a:r>
            <a:endParaRPr lang="en-US" dirty="0"/>
          </a:p>
        </p:txBody>
      </p:sp>
    </p:spTree>
    <p:extLst>
      <p:ext uri="{BB962C8B-B14F-4D97-AF65-F5344CB8AC3E}">
        <p14:creationId xmlns:p14="http://schemas.microsoft.com/office/powerpoint/2010/main" val="212547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6" presetClass="entr" presetSubtype="21"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barn(inVertical)">
                                      <p:cBhvr>
                                        <p:cTn id="25" dur="500"/>
                                        <p:tgtEl>
                                          <p:spTgt spid="19"/>
                                        </p:tgtEl>
                                      </p:cBhvr>
                                    </p:animEffect>
                                  </p:childTnLst>
                                </p:cTn>
                              </p:par>
                              <p:par>
                                <p:cTn id="26" presetID="16" presetClass="entr" presetSubtype="21" fill="hold" grpId="0" nodeType="with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barn(inVertical)">
                                      <p:cBhvr>
                                        <p:cTn id="28" dur="500"/>
                                        <p:tgtEl>
                                          <p:spTgt spid="15"/>
                                        </p:tgtEl>
                                      </p:cBhvr>
                                    </p:animEffect>
                                  </p:childTnLst>
                                </p:cTn>
                              </p:par>
                              <p:par>
                                <p:cTn id="29" presetID="16" presetClass="entr" presetSubtype="21" fill="hold" grpId="0" nodeType="withEffect">
                                  <p:stCondLst>
                                    <p:cond delay="0"/>
                                  </p:stCondLst>
                                  <p:childTnLst>
                                    <p:set>
                                      <p:cBhvr>
                                        <p:cTn id="30" dur="1" fill="hold">
                                          <p:stCondLst>
                                            <p:cond delay="0"/>
                                          </p:stCondLst>
                                        </p:cTn>
                                        <p:tgtEl>
                                          <p:spTgt spid="17"/>
                                        </p:tgtEl>
                                        <p:attrNameLst>
                                          <p:attrName>style.visibility</p:attrName>
                                        </p:attrNameLst>
                                      </p:cBhvr>
                                      <p:to>
                                        <p:strVal val="visible"/>
                                      </p:to>
                                    </p:set>
                                    <p:animEffect transition="in" filter="barn(inVertical)">
                                      <p:cBhvr>
                                        <p:cTn id="31" dur="500"/>
                                        <p:tgtEl>
                                          <p:spTgt spid="17"/>
                                        </p:tgtEl>
                                      </p:cBhvr>
                                    </p:animEffect>
                                  </p:childTnLst>
                                </p:cTn>
                              </p:par>
                              <p:par>
                                <p:cTn id="32" presetID="16" presetClass="entr" presetSubtype="21" fill="hold" grpId="0" nodeType="with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barn(inVertical)">
                                      <p:cBhvr>
                                        <p:cTn id="3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6" grpId="0" animBg="1"/>
      <p:bldP spid="12" grpId="0"/>
      <p:bldP spid="13" grpId="0"/>
      <p:bldP spid="19" grpId="0" animBg="1"/>
      <p:bldP spid="20" grpId="0" animBg="1"/>
      <p:bldP spid="15" grpId="0"/>
      <p:bldP spid="1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39734" y="7425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354" y="1035664"/>
            <a:ext cx="434848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US" dirty="0" smtClean="0">
                <a:solidFill>
                  <a:schemeClr val="bg1"/>
                </a:solidFill>
                <a:latin typeface="Times New Roman" panose="02020603050405020304" pitchFamily="18" charset="0"/>
                <a:ea typeface="Calibri" panose="020F0502020204030204" pitchFamily="34" charset="0"/>
                <a:cs typeface="Times New Roman" panose="02020603050405020304" pitchFamily="18" charset="0"/>
              </a:rPr>
              <a:t>Encoding is putting the targeted message into appropriate medium which may be verbal or non-verbal depending upon the situation, time, space and nature of the message to be sent. The sender puts the message into a series of symbols, pictures or words which will be communicated to the intended receiver. Encoding is an important step in the communication process as wrong and inappropriate encoding may defeat the true intent of the communication process.</a:t>
            </a:r>
            <a:endParaRPr lang="en-US" dirty="0">
              <a:solidFill>
                <a:schemeClr val="bg1"/>
              </a:solidFill>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p:cNvSpPr/>
          <p:nvPr/>
        </p:nvSpPr>
        <p:spPr>
          <a:xfrm>
            <a:off x="2397760" y="-19994"/>
            <a:ext cx="4935967" cy="461665"/>
          </a:xfrm>
          <a:prstGeom prst="rect">
            <a:avLst/>
          </a:prstGeom>
        </p:spPr>
        <p:txBody>
          <a:bodyPr wrap="none">
            <a:spAutoFit/>
          </a:bodyPr>
          <a:lstStyle/>
          <a:p>
            <a:r>
              <a:rPr lang="en-US" sz="2400" b="1" dirty="0">
                <a:solidFill>
                  <a:srgbClr val="00B0F0"/>
                </a:solidFill>
                <a:latin typeface="Alexandria" charset="0"/>
                <a:cs typeface="Alexandria" charset="0"/>
              </a:rPr>
              <a:t>Understanding Communications</a:t>
            </a:r>
          </a:p>
        </p:txBody>
      </p:sp>
      <p:sp>
        <p:nvSpPr>
          <p:cNvPr id="9" name="TextBox 8"/>
          <p:cNvSpPr txBox="1"/>
          <p:nvPr/>
        </p:nvSpPr>
        <p:spPr>
          <a:xfrm>
            <a:off x="8607914" y="-51934"/>
            <a:ext cx="1805302"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فهم الاتصالات</a:t>
            </a:r>
            <a:endParaRPr lang="en-US" sz="2800" b="1" dirty="0">
              <a:solidFill>
                <a:srgbClr val="00B0F0"/>
              </a:solidFill>
              <a:latin typeface="Alexandria" charset="0"/>
              <a:cs typeface="Alexandria" charset="0"/>
            </a:endParaRPr>
          </a:p>
        </p:txBody>
      </p:sp>
      <p:sp>
        <p:nvSpPr>
          <p:cNvPr id="10" name="Google Shape;8693;p58"/>
          <p:cNvSpPr/>
          <p:nvPr/>
        </p:nvSpPr>
        <p:spPr>
          <a:xfrm>
            <a:off x="7587279"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819863" y="661422"/>
            <a:ext cx="3029997" cy="400110"/>
          </a:xfrm>
          <a:prstGeom prst="rect">
            <a:avLst/>
          </a:prstGeom>
        </p:spPr>
        <p:txBody>
          <a:bodyPr wrap="none">
            <a:spAutoFit/>
          </a:bodyPr>
          <a:lstStyle/>
          <a:p>
            <a:pPr>
              <a:spcAft>
                <a:spcPts val="400"/>
              </a:spcAft>
            </a:pPr>
            <a:r>
              <a:rPr lang="en-US" sz="2000" b="1" dirty="0">
                <a:latin typeface="Times New Roman" panose="02020603050405020304" pitchFamily="18" charset="0"/>
                <a:ea typeface="Calibri" panose="020F0502020204030204" pitchFamily="34" charset="0"/>
                <a:cs typeface="Times New Roman" panose="02020603050405020304" pitchFamily="18" charset="0"/>
              </a:rPr>
              <a:t>Communication elements </a:t>
            </a:r>
          </a:p>
        </p:txBody>
      </p:sp>
      <p:sp>
        <p:nvSpPr>
          <p:cNvPr id="11" name="Rectangle 10"/>
          <p:cNvSpPr/>
          <p:nvPr/>
        </p:nvSpPr>
        <p:spPr>
          <a:xfrm>
            <a:off x="6307762" y="635554"/>
            <a:ext cx="1495922" cy="400110"/>
          </a:xfrm>
          <a:prstGeom prst="rect">
            <a:avLst/>
          </a:prstGeom>
        </p:spPr>
        <p:txBody>
          <a:bodyPr wrap="none">
            <a:spAutoFit/>
          </a:bodyPr>
          <a:lstStyle/>
          <a:p>
            <a:pPr>
              <a:spcAft>
                <a:spcPts val="400"/>
              </a:spcAft>
            </a:pPr>
            <a:r>
              <a:rPr lang="ar-EG" sz="2000" b="1" dirty="0" smtClean="0">
                <a:latin typeface="Times New Roman" panose="02020603050405020304" pitchFamily="18" charset="0"/>
                <a:ea typeface="Calibri" panose="020F0502020204030204" pitchFamily="34" charset="0"/>
                <a:cs typeface="Times New Roman" panose="02020603050405020304" pitchFamily="18" charset="0"/>
              </a:rPr>
              <a:t>عناصر التواصل</a:t>
            </a:r>
            <a:endParaRPr lang="en-US" sz="2000" b="1"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154794" y="1055909"/>
            <a:ext cx="4165600" cy="369332"/>
          </a:xfrm>
          <a:prstGeom prst="rect">
            <a:avLst/>
          </a:prstGeom>
          <a:solidFill>
            <a:schemeClr val="accent5">
              <a:lumMod val="60000"/>
              <a:lumOff val="40000"/>
            </a:schemeClr>
          </a:solidFill>
        </p:spPr>
        <p:txBody>
          <a:bodyPr wrap="square">
            <a:spAutoFit/>
          </a:bodyPr>
          <a:lstStyle/>
          <a:p>
            <a:pPr algn="ctr"/>
            <a:r>
              <a:rPr lang="en-US" b="1" dirty="0" smtClean="0">
                <a:latin typeface="Times New Roman" panose="02020603050405020304" pitchFamily="18" charset="0"/>
                <a:cs typeface="Times New Roman" panose="02020603050405020304" pitchFamily="18" charset="0"/>
              </a:rPr>
              <a:t>Interference</a:t>
            </a:r>
          </a:p>
        </p:txBody>
      </p:sp>
      <p:sp>
        <p:nvSpPr>
          <p:cNvPr id="7" name="Rectangle: Rounded Corners 24"/>
          <p:cNvSpPr/>
          <p:nvPr/>
        </p:nvSpPr>
        <p:spPr>
          <a:xfrm>
            <a:off x="4564234" y="1005680"/>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هو الشخص الذي يرغب في مشاركة المعلومات مع شخص آخر، وعادةً ما يكون ذلك لغرض مقصود. ويكون المرسل مسؤولاً عن "ترميز" المعلومات في رسالة ثم إرسالها.</a:t>
            </a:r>
            <a:endParaRPr lang="en-US" dirty="0"/>
          </a:p>
        </p:txBody>
      </p:sp>
      <p:sp>
        <p:nvSpPr>
          <p:cNvPr id="16" name="Rectangle 15"/>
          <p:cNvSpPr/>
          <p:nvPr/>
        </p:nvSpPr>
        <p:spPr>
          <a:xfrm>
            <a:off x="4606369" y="1035664"/>
            <a:ext cx="4084320" cy="400110"/>
          </a:xfrm>
          <a:prstGeom prst="rect">
            <a:avLst/>
          </a:prstGeom>
          <a:solidFill>
            <a:schemeClr val="accent5">
              <a:lumMod val="60000"/>
              <a:lumOff val="40000"/>
            </a:schemeClr>
          </a:solidFill>
        </p:spPr>
        <p:txBody>
          <a:bodyPr wrap="square">
            <a:spAutoFit/>
          </a:bodyPr>
          <a:lstStyle/>
          <a:p>
            <a:pPr algn="ctr"/>
            <a:r>
              <a:rPr lang="ar-EG" sz="2000" b="1" dirty="0" smtClean="0"/>
              <a:t>الضوضاء</a:t>
            </a:r>
            <a:endParaRPr lang="en-US" sz="2000" b="1" dirty="0"/>
          </a:p>
        </p:txBody>
      </p:sp>
      <p:sp>
        <p:nvSpPr>
          <p:cNvPr id="12" name="Rectangle 11"/>
          <p:cNvSpPr/>
          <p:nvPr/>
        </p:nvSpPr>
        <p:spPr>
          <a:xfrm>
            <a:off x="50644" y="1496370"/>
            <a:ext cx="4277360" cy="923330"/>
          </a:xfrm>
          <a:prstGeom prst="rect">
            <a:avLst/>
          </a:prstGeom>
        </p:spPr>
        <p:txBody>
          <a:bodyPr wrap="square">
            <a:spAutoFit/>
          </a:bodyPr>
          <a:lstStyle/>
          <a:p>
            <a:r>
              <a:rPr lang="en-US" dirty="0"/>
              <a:t>Interference is anything that blocks or changes the source’s intended meaning of the message.</a:t>
            </a:r>
          </a:p>
        </p:txBody>
      </p:sp>
      <p:sp>
        <p:nvSpPr>
          <p:cNvPr id="13" name="Rectangle 12"/>
          <p:cNvSpPr/>
          <p:nvPr/>
        </p:nvSpPr>
        <p:spPr>
          <a:xfrm>
            <a:off x="4610681" y="1666855"/>
            <a:ext cx="3910146" cy="646331"/>
          </a:xfrm>
          <a:prstGeom prst="rect">
            <a:avLst/>
          </a:prstGeom>
        </p:spPr>
        <p:txBody>
          <a:bodyPr wrap="square">
            <a:spAutoFit/>
          </a:bodyPr>
          <a:lstStyle/>
          <a:p>
            <a:pPr algn="r" rtl="1"/>
            <a:r>
              <a:rPr lang="ar-EG" dirty="0" smtClean="0"/>
              <a:t>الضوضاء </a:t>
            </a:r>
            <a:r>
              <a:rPr lang="ar-EG" dirty="0"/>
              <a:t>هو أي شيء يمنع أو يغير المعنى المقصود للرسالة من قبل المصدر.</a:t>
            </a:r>
            <a:endParaRPr lang="en-US" dirty="0"/>
          </a:p>
        </p:txBody>
      </p:sp>
      <p:sp>
        <p:nvSpPr>
          <p:cNvPr id="19" name="Rectangle 18"/>
          <p:cNvSpPr/>
          <p:nvPr/>
        </p:nvSpPr>
        <p:spPr>
          <a:xfrm>
            <a:off x="-20320" y="2695740"/>
            <a:ext cx="4368644" cy="369332"/>
          </a:xfrm>
          <a:prstGeom prst="rect">
            <a:avLst/>
          </a:prstGeom>
          <a:solidFill>
            <a:schemeClr val="accent5">
              <a:lumMod val="20000"/>
              <a:lumOff val="80000"/>
            </a:schemeClr>
          </a:solidFill>
        </p:spPr>
        <p:txBody>
          <a:bodyPr wrap="square">
            <a:spAutoFit/>
          </a:bodyPr>
          <a:lstStyle/>
          <a:p>
            <a:pPr algn="ctr"/>
            <a:r>
              <a:rPr lang="en-US" b="1" dirty="0" smtClean="0"/>
              <a:t>Types</a:t>
            </a:r>
            <a:endParaRPr lang="en-US" b="1" dirty="0"/>
          </a:p>
        </p:txBody>
      </p:sp>
      <p:sp>
        <p:nvSpPr>
          <p:cNvPr id="20" name="Rectangle 19"/>
          <p:cNvSpPr/>
          <p:nvPr/>
        </p:nvSpPr>
        <p:spPr>
          <a:xfrm>
            <a:off x="4564234" y="2726291"/>
            <a:ext cx="4165600" cy="369332"/>
          </a:xfrm>
          <a:prstGeom prst="rect">
            <a:avLst/>
          </a:prstGeom>
          <a:solidFill>
            <a:schemeClr val="accent5">
              <a:lumMod val="20000"/>
              <a:lumOff val="80000"/>
            </a:schemeClr>
          </a:solidFill>
        </p:spPr>
        <p:txBody>
          <a:bodyPr wrap="square">
            <a:spAutoFit/>
          </a:bodyPr>
          <a:lstStyle/>
          <a:p>
            <a:pPr algn="ctr"/>
            <a:r>
              <a:rPr lang="ar-EG" b="1" dirty="0" smtClean="0"/>
              <a:t>الأنواع</a:t>
            </a:r>
            <a:endParaRPr lang="en-US" b="1" dirty="0"/>
          </a:p>
        </p:txBody>
      </p:sp>
      <p:sp>
        <p:nvSpPr>
          <p:cNvPr id="15" name="Rectangle 14"/>
          <p:cNvSpPr/>
          <p:nvPr/>
        </p:nvSpPr>
        <p:spPr>
          <a:xfrm>
            <a:off x="122746" y="3269447"/>
            <a:ext cx="4133156" cy="3416320"/>
          </a:xfrm>
          <a:prstGeom prst="rect">
            <a:avLst/>
          </a:prstGeom>
        </p:spPr>
        <p:txBody>
          <a:bodyPr wrap="square">
            <a:spAutoFit/>
          </a:bodyPr>
          <a:lstStyle/>
          <a:p>
            <a:r>
              <a:rPr lang="en-US" b="1" dirty="0">
                <a:latin typeface="Times New Roman" panose="02020603050405020304" pitchFamily="18" charset="0"/>
                <a:cs typeface="Times New Roman" panose="02020603050405020304" pitchFamily="18" charset="0"/>
              </a:rPr>
              <a:t>Semantic Noise: </a:t>
            </a:r>
            <a:r>
              <a:rPr lang="en-US" dirty="0">
                <a:latin typeface="Times New Roman" panose="02020603050405020304" pitchFamily="18" charset="0"/>
                <a:cs typeface="Times New Roman" panose="02020603050405020304" pitchFamily="18" charset="0"/>
              </a:rPr>
              <a:t>This type of noise results in the wrong interpretation of messages, even though the message is received exactly as it was sent such as words too difficult, subject too difficult for receiver to understand also differences of selected meaning of words between the message sender and a receiver. for example receiver thinking that the words prints to something different than that is intended by the sender. </a:t>
            </a:r>
            <a:r>
              <a:rPr lang="en-US" b="1" dirty="0">
                <a:latin typeface="Times New Roman" panose="02020603050405020304" pitchFamily="18" charset="0"/>
                <a:cs typeface="Times New Roman" panose="02020603050405020304" pitchFamily="18" charset="0"/>
              </a:rPr>
              <a:t>One word may have many</a:t>
            </a:r>
            <a:r>
              <a:rPr lang="en-US" dirty="0">
                <a:latin typeface="Times New Roman" panose="02020603050405020304" pitchFamily="18" charset="0"/>
                <a:cs typeface="Times New Roman" panose="02020603050405020304" pitchFamily="18" charset="0"/>
              </a:rPr>
              <a:t> </a:t>
            </a:r>
            <a:r>
              <a:rPr lang="en-US" b="1" dirty="0">
                <a:latin typeface="Times New Roman" panose="02020603050405020304" pitchFamily="18" charset="0"/>
                <a:cs typeface="Times New Roman" panose="02020603050405020304" pitchFamily="18" charset="0"/>
              </a:rPr>
              <a:t>different interpretations. </a:t>
            </a:r>
            <a:endParaRPr lang="en-US" dirty="0">
              <a:latin typeface="Times New Roman" panose="02020603050405020304" pitchFamily="18" charset="0"/>
              <a:cs typeface="Times New Roman" panose="02020603050405020304" pitchFamily="18" charset="0"/>
            </a:endParaRPr>
          </a:p>
        </p:txBody>
      </p:sp>
      <p:sp>
        <p:nvSpPr>
          <p:cNvPr id="17" name="Rectangle 16"/>
          <p:cNvSpPr/>
          <p:nvPr/>
        </p:nvSpPr>
        <p:spPr>
          <a:xfrm>
            <a:off x="4667902" y="3508728"/>
            <a:ext cx="3852925" cy="2585323"/>
          </a:xfrm>
          <a:prstGeom prst="rect">
            <a:avLst/>
          </a:prstGeom>
        </p:spPr>
        <p:txBody>
          <a:bodyPr wrap="square">
            <a:spAutoFit/>
          </a:bodyPr>
          <a:lstStyle/>
          <a:p>
            <a:pPr algn="r" rtl="1"/>
            <a:r>
              <a:rPr lang="ar-EG" b="1" dirty="0" smtClean="0"/>
              <a:t>ضوضاء دلالية: </a:t>
            </a:r>
            <a:r>
              <a:rPr lang="ar-EG" dirty="0"/>
              <a:t>هذا النوع من الضوضاء يؤدي إلى تفسير خاطئ للرسائل، حتى لو تم استلام الرسالة بالضبط كما تم إرسالها، مثل الكلمات الصعبة للغاية، والموضوع الصعب للغاية على المتلقي فهمه، وكذلك الاختلافات في المعنى المحدد للكلمات بين مرسل الرسالة والمستقبل. على سبيل المثال، يعتقد المستقبل أن الكلمات تطبع لشيء مختلف عما يقصده المرسل. </a:t>
            </a:r>
            <a:r>
              <a:rPr lang="ar-EG" b="1" dirty="0"/>
              <a:t>قد يكون للكلمة الواحدة العديد من التفسيرات المختلفة.</a:t>
            </a:r>
            <a:endParaRPr lang="en-US" b="1" dirty="0"/>
          </a:p>
        </p:txBody>
      </p:sp>
    </p:spTree>
    <p:extLst>
      <p:ext uri="{BB962C8B-B14F-4D97-AF65-F5344CB8AC3E}">
        <p14:creationId xmlns:p14="http://schemas.microsoft.com/office/powerpoint/2010/main" val="221630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barn(inVertical)">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856084"/>
            <a:ext cx="4830746" cy="523220"/>
          </a:xfrm>
          <a:prstGeom prst="rect">
            <a:avLst/>
          </a:prstGeom>
          <a:noFill/>
        </p:spPr>
        <p:txBody>
          <a:bodyPr wrap="none" rtlCol="0">
            <a:spAutoFit/>
          </a:bodyPr>
          <a:lstStyle/>
          <a:p>
            <a:r>
              <a:rPr lang="en-US" sz="2800" b="1" dirty="0" smtClean="0">
                <a:solidFill>
                  <a:srgbClr val="00B0F0"/>
                </a:solidFill>
                <a:latin typeface="Alexandria" charset="0"/>
                <a:cs typeface="Alexandria" charset="0"/>
              </a:rPr>
              <a:t>Social media &amp; Technology</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6767180" y="1514954"/>
            <a:ext cx="4148893"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&amp; التكنولوجيا</a:t>
            </a:r>
            <a:endParaRPr lang="en-US" sz="2800" b="1" dirty="0">
              <a:solidFill>
                <a:srgbClr val="00B0F0"/>
              </a:solidFill>
              <a:latin typeface="Alexandria" charset="0"/>
              <a:cs typeface="Alexandria" charset="0"/>
            </a:endParaRPr>
          </a:p>
        </p:txBody>
      </p:sp>
    </p:spTree>
    <p:extLst>
      <p:ext uri="{BB962C8B-B14F-4D97-AF65-F5344CB8AC3E}">
        <p14:creationId xmlns:p14="http://schemas.microsoft.com/office/powerpoint/2010/main" val="265621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Rectangle: Rounded Corners 24"/>
          <p:cNvSpPr/>
          <p:nvPr/>
        </p:nvSpPr>
        <p:spPr>
          <a:xfrm>
            <a:off x="4836275" y="105777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0430" y="1185483"/>
            <a:ext cx="4483009" cy="1477328"/>
          </a:xfrm>
          <a:prstGeom prst="rect">
            <a:avLst/>
          </a:prstGeom>
        </p:spPr>
        <p:txBody>
          <a:bodyPr wrap="square">
            <a:spAutoFit/>
          </a:bodyPr>
          <a:lstStyle/>
          <a:p>
            <a:r>
              <a:rPr lang="en-US" dirty="0"/>
              <a:t>Simply because you have the ability to communicate with different people and cultures across the globe does not mean you are ready to work with these people if you lack training and cultural sensitivity. </a:t>
            </a:r>
          </a:p>
        </p:txBody>
      </p:sp>
      <p:sp>
        <p:nvSpPr>
          <p:cNvPr id="4" name="Rectangle 3"/>
          <p:cNvSpPr/>
          <p:nvPr/>
        </p:nvSpPr>
        <p:spPr>
          <a:xfrm>
            <a:off x="180430" y="2912134"/>
            <a:ext cx="4371250" cy="1477328"/>
          </a:xfrm>
          <a:prstGeom prst="rect">
            <a:avLst/>
          </a:prstGeom>
        </p:spPr>
        <p:txBody>
          <a:bodyPr wrap="square">
            <a:spAutoFit/>
          </a:bodyPr>
          <a:lstStyle/>
          <a:p>
            <a:r>
              <a:rPr lang="en-US" dirty="0"/>
              <a:t>Also, when relying almost exclusively on computer-mediated communication for business and professional interactions, you run the risk of letting your face-to-face communication skills suffer. </a:t>
            </a:r>
          </a:p>
        </p:txBody>
      </p:sp>
      <p:sp>
        <p:nvSpPr>
          <p:cNvPr id="6" name="Rectangle 5"/>
          <p:cNvSpPr/>
          <p:nvPr/>
        </p:nvSpPr>
        <p:spPr>
          <a:xfrm>
            <a:off x="223636" y="4638785"/>
            <a:ext cx="4439803" cy="2031325"/>
          </a:xfrm>
          <a:prstGeom prst="rect">
            <a:avLst/>
          </a:prstGeom>
        </p:spPr>
        <p:txBody>
          <a:bodyPr wrap="square">
            <a:spAutoFit/>
          </a:bodyPr>
          <a:lstStyle/>
          <a:p>
            <a:r>
              <a:rPr lang="en-US" dirty="0"/>
              <a:t>Another issue is that constant availability and connection with your work life can lead to stress, burnout, and information overload if you do not “unplug” from work from time to time. Here are some common challenges to business communication in the information age.</a:t>
            </a:r>
          </a:p>
        </p:txBody>
      </p:sp>
      <p:sp>
        <p:nvSpPr>
          <p:cNvPr id="8" name="Rectangle 7"/>
          <p:cNvSpPr/>
          <p:nvPr/>
        </p:nvSpPr>
        <p:spPr>
          <a:xfrm>
            <a:off x="4898662" y="1386714"/>
            <a:ext cx="3899046" cy="1200329"/>
          </a:xfrm>
          <a:prstGeom prst="rect">
            <a:avLst/>
          </a:prstGeom>
        </p:spPr>
        <p:txBody>
          <a:bodyPr wrap="square">
            <a:spAutoFit/>
          </a:bodyPr>
          <a:lstStyle/>
          <a:p>
            <a:pPr algn="r" rtl="1"/>
            <a:r>
              <a:rPr lang="en-US" dirty="0" err="1"/>
              <a:t>إن</a:t>
            </a:r>
            <a:r>
              <a:rPr lang="en-US" dirty="0"/>
              <a:t> </a:t>
            </a:r>
            <a:r>
              <a:rPr lang="en-US" dirty="0" err="1"/>
              <a:t>امتلاكك</a:t>
            </a:r>
            <a:r>
              <a:rPr lang="en-US" dirty="0"/>
              <a:t> </a:t>
            </a:r>
            <a:r>
              <a:rPr lang="en-US" dirty="0" err="1"/>
              <a:t>القدرة</a:t>
            </a:r>
            <a:r>
              <a:rPr lang="en-US" dirty="0"/>
              <a:t> </a:t>
            </a:r>
            <a:r>
              <a:rPr lang="en-US" dirty="0" err="1"/>
              <a:t>على</a:t>
            </a:r>
            <a:r>
              <a:rPr lang="en-US" dirty="0"/>
              <a:t> </a:t>
            </a:r>
            <a:r>
              <a:rPr lang="en-US" dirty="0" err="1"/>
              <a:t>التواصل</a:t>
            </a:r>
            <a:r>
              <a:rPr lang="en-US" dirty="0"/>
              <a:t> </a:t>
            </a:r>
            <a:r>
              <a:rPr lang="en-US" dirty="0" err="1"/>
              <a:t>مع</a:t>
            </a:r>
            <a:r>
              <a:rPr lang="en-US" dirty="0"/>
              <a:t> </a:t>
            </a:r>
            <a:r>
              <a:rPr lang="en-US" dirty="0" err="1"/>
              <a:t>أشخاص</a:t>
            </a:r>
            <a:r>
              <a:rPr lang="en-US" dirty="0"/>
              <a:t> </a:t>
            </a:r>
            <a:r>
              <a:rPr lang="en-US" dirty="0" err="1"/>
              <a:t>وثقافات</a:t>
            </a:r>
            <a:r>
              <a:rPr lang="en-US" dirty="0"/>
              <a:t> </a:t>
            </a:r>
            <a:r>
              <a:rPr lang="en-US" dirty="0" err="1"/>
              <a:t>مختلفة</a:t>
            </a:r>
            <a:r>
              <a:rPr lang="en-US" dirty="0"/>
              <a:t> </a:t>
            </a:r>
            <a:r>
              <a:rPr lang="en-US" dirty="0" err="1"/>
              <a:t>في</a:t>
            </a:r>
            <a:r>
              <a:rPr lang="en-US" dirty="0"/>
              <a:t> </a:t>
            </a:r>
            <a:r>
              <a:rPr lang="en-US" dirty="0" err="1"/>
              <a:t>جميع</a:t>
            </a:r>
            <a:r>
              <a:rPr lang="en-US" dirty="0"/>
              <a:t> </a:t>
            </a:r>
            <a:r>
              <a:rPr lang="en-US" dirty="0" err="1"/>
              <a:t>أنحاء</a:t>
            </a:r>
            <a:r>
              <a:rPr lang="en-US" dirty="0"/>
              <a:t> </a:t>
            </a:r>
            <a:r>
              <a:rPr lang="en-US" dirty="0" err="1"/>
              <a:t>العالم</a:t>
            </a:r>
            <a:r>
              <a:rPr lang="en-US" dirty="0"/>
              <a:t> </a:t>
            </a:r>
            <a:r>
              <a:rPr lang="en-US" dirty="0" err="1"/>
              <a:t>لا</a:t>
            </a:r>
            <a:r>
              <a:rPr lang="en-US" dirty="0"/>
              <a:t> </a:t>
            </a:r>
            <a:r>
              <a:rPr lang="en-US" dirty="0" err="1"/>
              <a:t>يعني</a:t>
            </a:r>
            <a:r>
              <a:rPr lang="en-US" dirty="0"/>
              <a:t> </a:t>
            </a:r>
            <a:r>
              <a:rPr lang="en-US" dirty="0" err="1"/>
              <a:t>أنك</a:t>
            </a:r>
            <a:r>
              <a:rPr lang="en-US" dirty="0"/>
              <a:t> </a:t>
            </a:r>
            <a:r>
              <a:rPr lang="en-US" dirty="0" err="1"/>
              <a:t>مستعد</a:t>
            </a:r>
            <a:r>
              <a:rPr lang="en-US" dirty="0"/>
              <a:t> </a:t>
            </a:r>
            <a:r>
              <a:rPr lang="en-US" dirty="0" err="1"/>
              <a:t>للعمل</a:t>
            </a:r>
            <a:r>
              <a:rPr lang="en-US" dirty="0"/>
              <a:t> </a:t>
            </a:r>
            <a:r>
              <a:rPr lang="en-US" dirty="0" err="1"/>
              <a:t>مع</a:t>
            </a:r>
            <a:r>
              <a:rPr lang="en-US" dirty="0"/>
              <a:t> </a:t>
            </a:r>
            <a:r>
              <a:rPr lang="en-US" dirty="0" err="1"/>
              <a:t>هؤلاء</a:t>
            </a:r>
            <a:r>
              <a:rPr lang="en-US" dirty="0"/>
              <a:t> </a:t>
            </a:r>
            <a:r>
              <a:rPr lang="en-US" dirty="0" err="1"/>
              <a:t>الأشخاص</a:t>
            </a:r>
            <a:r>
              <a:rPr lang="en-US" dirty="0"/>
              <a:t> </a:t>
            </a:r>
            <a:r>
              <a:rPr lang="en-US" dirty="0" err="1"/>
              <a:t>إذا</a:t>
            </a:r>
            <a:r>
              <a:rPr lang="en-US" dirty="0"/>
              <a:t> </a:t>
            </a:r>
            <a:r>
              <a:rPr lang="en-US" dirty="0" err="1"/>
              <a:t>كنت</a:t>
            </a:r>
            <a:r>
              <a:rPr lang="en-US" dirty="0"/>
              <a:t> </a:t>
            </a:r>
            <a:r>
              <a:rPr lang="en-US" dirty="0" err="1"/>
              <a:t>تفتقر</a:t>
            </a:r>
            <a:r>
              <a:rPr lang="en-US" dirty="0"/>
              <a:t> </a:t>
            </a:r>
            <a:r>
              <a:rPr lang="en-US" dirty="0" err="1"/>
              <a:t>إلى</a:t>
            </a:r>
            <a:r>
              <a:rPr lang="en-US" dirty="0"/>
              <a:t> </a:t>
            </a:r>
            <a:r>
              <a:rPr lang="en-US" dirty="0" err="1"/>
              <a:t>التدريب</a:t>
            </a:r>
            <a:r>
              <a:rPr lang="en-US" dirty="0"/>
              <a:t> </a:t>
            </a:r>
            <a:r>
              <a:rPr lang="en-US" dirty="0" err="1"/>
              <a:t>والحساسية</a:t>
            </a:r>
            <a:r>
              <a:rPr lang="en-US" dirty="0"/>
              <a:t> </a:t>
            </a:r>
            <a:r>
              <a:rPr lang="en-US" dirty="0" err="1"/>
              <a:t>الثقافية</a:t>
            </a:r>
            <a:r>
              <a:rPr lang="en-US" dirty="0"/>
              <a:t>.</a:t>
            </a:r>
          </a:p>
        </p:txBody>
      </p:sp>
      <p:sp>
        <p:nvSpPr>
          <p:cNvPr id="11" name="Rectangle 10"/>
          <p:cNvSpPr/>
          <p:nvPr/>
        </p:nvSpPr>
        <p:spPr>
          <a:xfrm>
            <a:off x="4612985" y="2949607"/>
            <a:ext cx="4184723" cy="1200329"/>
          </a:xfrm>
          <a:prstGeom prst="rect">
            <a:avLst/>
          </a:prstGeom>
        </p:spPr>
        <p:txBody>
          <a:bodyPr wrap="square">
            <a:spAutoFit/>
          </a:bodyPr>
          <a:lstStyle/>
          <a:p>
            <a:pPr algn="r" rtl="1"/>
            <a:r>
              <a:rPr lang="en-US" dirty="0" err="1"/>
              <a:t>بالإضافة</a:t>
            </a:r>
            <a:r>
              <a:rPr lang="en-US" dirty="0"/>
              <a:t> </a:t>
            </a:r>
            <a:r>
              <a:rPr lang="en-US" dirty="0" err="1"/>
              <a:t>إلى</a:t>
            </a:r>
            <a:r>
              <a:rPr lang="en-US" dirty="0"/>
              <a:t> </a:t>
            </a:r>
            <a:r>
              <a:rPr lang="en-US" dirty="0" err="1"/>
              <a:t>ذلك</a:t>
            </a:r>
            <a:r>
              <a:rPr lang="en-US" dirty="0"/>
              <a:t>، </a:t>
            </a:r>
            <a:r>
              <a:rPr lang="en-US" dirty="0" err="1"/>
              <a:t>عندما</a:t>
            </a:r>
            <a:r>
              <a:rPr lang="en-US" dirty="0"/>
              <a:t> </a:t>
            </a:r>
            <a:r>
              <a:rPr lang="en-US" dirty="0" err="1"/>
              <a:t>تعتمد</a:t>
            </a:r>
            <a:r>
              <a:rPr lang="en-US" dirty="0"/>
              <a:t> </a:t>
            </a:r>
            <a:r>
              <a:rPr lang="en-US" dirty="0" err="1"/>
              <a:t>بشكل</a:t>
            </a:r>
            <a:r>
              <a:rPr lang="en-US" dirty="0"/>
              <a:t> </a:t>
            </a:r>
            <a:r>
              <a:rPr lang="en-US" dirty="0" err="1"/>
              <a:t>شبه</a:t>
            </a:r>
            <a:r>
              <a:rPr lang="en-US" dirty="0"/>
              <a:t> </a:t>
            </a:r>
            <a:r>
              <a:rPr lang="en-US" dirty="0" err="1"/>
              <a:t>حصري</a:t>
            </a:r>
            <a:r>
              <a:rPr lang="en-US" dirty="0"/>
              <a:t> </a:t>
            </a:r>
            <a:r>
              <a:rPr lang="en-US" dirty="0" err="1"/>
              <a:t>على</a:t>
            </a:r>
            <a:r>
              <a:rPr lang="en-US" dirty="0"/>
              <a:t> </a:t>
            </a:r>
            <a:r>
              <a:rPr lang="en-US" dirty="0" err="1"/>
              <a:t>الاتصالات</a:t>
            </a:r>
            <a:r>
              <a:rPr lang="en-US" dirty="0"/>
              <a:t> </a:t>
            </a:r>
            <a:r>
              <a:rPr lang="en-US" dirty="0" err="1"/>
              <a:t>التي</a:t>
            </a:r>
            <a:r>
              <a:rPr lang="en-US" dirty="0"/>
              <a:t> </a:t>
            </a:r>
            <a:r>
              <a:rPr lang="en-US" dirty="0" err="1"/>
              <a:t>تتم</a:t>
            </a:r>
            <a:r>
              <a:rPr lang="en-US" dirty="0"/>
              <a:t> </a:t>
            </a:r>
            <a:r>
              <a:rPr lang="en-US" dirty="0" err="1"/>
              <a:t>بواسطة</a:t>
            </a:r>
            <a:r>
              <a:rPr lang="en-US" dirty="0"/>
              <a:t> </a:t>
            </a:r>
            <a:r>
              <a:rPr lang="en-US" dirty="0" err="1"/>
              <a:t>الكمبيوتر</a:t>
            </a:r>
            <a:r>
              <a:rPr lang="en-US" dirty="0"/>
              <a:t> </a:t>
            </a:r>
            <a:r>
              <a:rPr lang="en-US" dirty="0" err="1"/>
              <a:t>في</a:t>
            </a:r>
            <a:r>
              <a:rPr lang="en-US" dirty="0"/>
              <a:t> </a:t>
            </a:r>
            <a:r>
              <a:rPr lang="en-US" dirty="0" err="1"/>
              <a:t>التعاملات</a:t>
            </a:r>
            <a:r>
              <a:rPr lang="en-US" dirty="0"/>
              <a:t> </a:t>
            </a:r>
            <a:r>
              <a:rPr lang="en-US" dirty="0" err="1"/>
              <a:t>التجارية</a:t>
            </a:r>
            <a:r>
              <a:rPr lang="en-US" dirty="0"/>
              <a:t> </a:t>
            </a:r>
            <a:r>
              <a:rPr lang="en-US" dirty="0" err="1"/>
              <a:t>والمهنية</a:t>
            </a:r>
            <a:r>
              <a:rPr lang="en-US" dirty="0"/>
              <a:t>، </a:t>
            </a:r>
            <a:r>
              <a:rPr lang="en-US" dirty="0" err="1"/>
              <a:t>فإنك</a:t>
            </a:r>
            <a:r>
              <a:rPr lang="en-US" dirty="0"/>
              <a:t> </a:t>
            </a:r>
            <a:r>
              <a:rPr lang="en-US" dirty="0" err="1"/>
              <a:t>تخاطر</a:t>
            </a:r>
            <a:r>
              <a:rPr lang="en-US" dirty="0"/>
              <a:t> </a:t>
            </a:r>
            <a:r>
              <a:rPr lang="en-US" dirty="0" err="1"/>
              <a:t>بتدهور</a:t>
            </a:r>
            <a:r>
              <a:rPr lang="en-US" dirty="0"/>
              <a:t> </a:t>
            </a:r>
            <a:r>
              <a:rPr lang="en-US" dirty="0" err="1"/>
              <a:t>مهاراتك</a:t>
            </a:r>
            <a:r>
              <a:rPr lang="en-US" dirty="0"/>
              <a:t> </a:t>
            </a:r>
            <a:r>
              <a:rPr lang="en-US" dirty="0" err="1"/>
              <a:t>في</a:t>
            </a:r>
            <a:r>
              <a:rPr lang="en-US" dirty="0"/>
              <a:t> </a:t>
            </a:r>
            <a:r>
              <a:rPr lang="en-US" dirty="0" err="1"/>
              <a:t>التواصل</a:t>
            </a:r>
            <a:r>
              <a:rPr lang="en-US" dirty="0"/>
              <a:t> </a:t>
            </a:r>
            <a:r>
              <a:rPr lang="en-US" dirty="0" err="1"/>
              <a:t>وجهاً</a:t>
            </a:r>
            <a:r>
              <a:rPr lang="en-US" dirty="0"/>
              <a:t> </a:t>
            </a:r>
            <a:r>
              <a:rPr lang="en-US" dirty="0" err="1"/>
              <a:t>لوجه</a:t>
            </a:r>
            <a:r>
              <a:rPr lang="en-US" dirty="0"/>
              <a:t>.</a:t>
            </a:r>
          </a:p>
        </p:txBody>
      </p:sp>
      <p:sp>
        <p:nvSpPr>
          <p:cNvPr id="12" name="Rectangle 11"/>
          <p:cNvSpPr/>
          <p:nvPr/>
        </p:nvSpPr>
        <p:spPr>
          <a:xfrm>
            <a:off x="4958541" y="4701517"/>
            <a:ext cx="3931804" cy="1477328"/>
          </a:xfrm>
          <a:prstGeom prst="rect">
            <a:avLst/>
          </a:prstGeom>
        </p:spPr>
        <p:txBody>
          <a:bodyPr wrap="square">
            <a:spAutoFit/>
          </a:bodyPr>
          <a:lstStyle/>
          <a:p>
            <a:pPr algn="r" rtl="1"/>
            <a:r>
              <a:rPr lang="en-US" dirty="0" err="1"/>
              <a:t>هناك</a:t>
            </a:r>
            <a:r>
              <a:rPr lang="en-US" dirty="0"/>
              <a:t> </a:t>
            </a:r>
            <a:r>
              <a:rPr lang="en-US" dirty="0" err="1"/>
              <a:t>مشكلة</a:t>
            </a:r>
            <a:r>
              <a:rPr lang="en-US" dirty="0"/>
              <a:t> </a:t>
            </a:r>
            <a:r>
              <a:rPr lang="en-US" dirty="0" err="1"/>
              <a:t>أخرى</a:t>
            </a:r>
            <a:r>
              <a:rPr lang="en-US" dirty="0"/>
              <a:t> </a:t>
            </a:r>
            <a:r>
              <a:rPr lang="en-US" dirty="0" err="1"/>
              <a:t>وهي</a:t>
            </a:r>
            <a:r>
              <a:rPr lang="en-US" dirty="0"/>
              <a:t> </a:t>
            </a:r>
            <a:r>
              <a:rPr lang="en-US" dirty="0" err="1"/>
              <a:t>أن</a:t>
            </a:r>
            <a:r>
              <a:rPr lang="en-US" dirty="0"/>
              <a:t> </a:t>
            </a:r>
            <a:r>
              <a:rPr lang="en-US" dirty="0" err="1"/>
              <a:t>التواجد</a:t>
            </a:r>
            <a:r>
              <a:rPr lang="en-US" dirty="0"/>
              <a:t> </a:t>
            </a:r>
            <a:r>
              <a:rPr lang="en-US" dirty="0" err="1"/>
              <a:t>الدائم</a:t>
            </a:r>
            <a:r>
              <a:rPr lang="en-US" dirty="0"/>
              <a:t> </a:t>
            </a:r>
            <a:r>
              <a:rPr lang="en-US" dirty="0" err="1"/>
              <a:t>والاتصال</a:t>
            </a:r>
            <a:r>
              <a:rPr lang="en-US" dirty="0"/>
              <a:t> </a:t>
            </a:r>
            <a:r>
              <a:rPr lang="en-US" dirty="0" err="1"/>
              <a:t>بحياتك</a:t>
            </a:r>
            <a:r>
              <a:rPr lang="en-US" dirty="0"/>
              <a:t> </a:t>
            </a:r>
            <a:r>
              <a:rPr lang="en-US" dirty="0" err="1"/>
              <a:t>العملية</a:t>
            </a:r>
            <a:r>
              <a:rPr lang="en-US" dirty="0"/>
              <a:t> </a:t>
            </a:r>
            <a:r>
              <a:rPr lang="en-US" dirty="0" err="1"/>
              <a:t>قد</a:t>
            </a:r>
            <a:r>
              <a:rPr lang="en-US" dirty="0"/>
              <a:t> </a:t>
            </a:r>
            <a:r>
              <a:rPr lang="en-US" dirty="0" err="1"/>
              <a:t>يؤدي</a:t>
            </a:r>
            <a:r>
              <a:rPr lang="en-US" dirty="0"/>
              <a:t> </a:t>
            </a:r>
            <a:r>
              <a:rPr lang="en-US" dirty="0" err="1"/>
              <a:t>إلى</a:t>
            </a:r>
            <a:r>
              <a:rPr lang="en-US" dirty="0"/>
              <a:t> </a:t>
            </a:r>
            <a:r>
              <a:rPr lang="en-US" dirty="0" err="1"/>
              <a:t>التوتر</a:t>
            </a:r>
            <a:r>
              <a:rPr lang="en-US" dirty="0"/>
              <a:t> </a:t>
            </a:r>
            <a:r>
              <a:rPr lang="en-US" dirty="0" err="1"/>
              <a:t>والإرهاق</a:t>
            </a:r>
            <a:r>
              <a:rPr lang="en-US" dirty="0"/>
              <a:t> </a:t>
            </a:r>
            <a:r>
              <a:rPr lang="en-US" dirty="0" err="1"/>
              <a:t>وزيادة</a:t>
            </a:r>
            <a:r>
              <a:rPr lang="en-US" dirty="0"/>
              <a:t> </a:t>
            </a:r>
            <a:r>
              <a:rPr lang="en-US" dirty="0" err="1"/>
              <a:t>المعلومات</a:t>
            </a:r>
            <a:r>
              <a:rPr lang="en-US" dirty="0"/>
              <a:t> </a:t>
            </a:r>
            <a:r>
              <a:rPr lang="en-US" dirty="0" err="1"/>
              <a:t>إذا</a:t>
            </a:r>
            <a:r>
              <a:rPr lang="en-US" dirty="0"/>
              <a:t> </a:t>
            </a:r>
            <a:r>
              <a:rPr lang="en-US" dirty="0" err="1"/>
              <a:t>لم</a:t>
            </a:r>
            <a:r>
              <a:rPr lang="en-US" dirty="0"/>
              <a:t> "</a:t>
            </a:r>
            <a:r>
              <a:rPr lang="en-US" dirty="0" err="1"/>
              <a:t>تفصل</a:t>
            </a:r>
            <a:r>
              <a:rPr lang="en-US" dirty="0"/>
              <a:t> </a:t>
            </a:r>
            <a:r>
              <a:rPr lang="en-US" dirty="0" err="1"/>
              <a:t>نفسك</a:t>
            </a:r>
            <a:r>
              <a:rPr lang="en-US" dirty="0"/>
              <a:t>" </a:t>
            </a:r>
            <a:r>
              <a:rPr lang="en-US" dirty="0" err="1"/>
              <a:t>عن</a:t>
            </a:r>
            <a:r>
              <a:rPr lang="en-US" dirty="0"/>
              <a:t> </a:t>
            </a:r>
            <a:r>
              <a:rPr lang="en-US" dirty="0" err="1"/>
              <a:t>العمل</a:t>
            </a:r>
            <a:r>
              <a:rPr lang="en-US" dirty="0"/>
              <a:t> </a:t>
            </a:r>
            <a:r>
              <a:rPr lang="en-US" dirty="0" err="1"/>
              <a:t>من</a:t>
            </a:r>
            <a:r>
              <a:rPr lang="en-US" dirty="0"/>
              <a:t> </a:t>
            </a:r>
            <a:r>
              <a:rPr lang="en-US" dirty="0" err="1"/>
              <a:t>وقت</a:t>
            </a:r>
            <a:r>
              <a:rPr lang="en-US" dirty="0"/>
              <a:t> </a:t>
            </a:r>
            <a:r>
              <a:rPr lang="en-US" dirty="0" err="1"/>
              <a:t>لآخر</a:t>
            </a:r>
            <a:r>
              <a:rPr lang="en-US" dirty="0"/>
              <a:t>. </a:t>
            </a:r>
            <a:r>
              <a:rPr lang="en-US" dirty="0" err="1"/>
              <a:t>وفيما</a:t>
            </a:r>
            <a:r>
              <a:rPr lang="en-US" dirty="0"/>
              <a:t> </a:t>
            </a:r>
            <a:r>
              <a:rPr lang="en-US" dirty="0" err="1"/>
              <a:t>يلي</a:t>
            </a:r>
            <a:r>
              <a:rPr lang="en-US" dirty="0"/>
              <a:t> </a:t>
            </a:r>
            <a:r>
              <a:rPr lang="en-US" dirty="0" err="1"/>
              <a:t>بعض</a:t>
            </a:r>
            <a:r>
              <a:rPr lang="en-US" dirty="0"/>
              <a:t> </a:t>
            </a:r>
            <a:r>
              <a:rPr lang="en-US" dirty="0" err="1"/>
              <a:t>التحديات</a:t>
            </a:r>
            <a:r>
              <a:rPr lang="en-US" dirty="0"/>
              <a:t> </a:t>
            </a:r>
            <a:r>
              <a:rPr lang="en-US" dirty="0" err="1"/>
              <a:t>الشائعة</a:t>
            </a:r>
            <a:r>
              <a:rPr lang="en-US" dirty="0"/>
              <a:t> </a:t>
            </a:r>
            <a:r>
              <a:rPr lang="en-US" dirty="0" err="1"/>
              <a:t>التي</a:t>
            </a:r>
            <a:r>
              <a:rPr lang="en-US" dirty="0"/>
              <a:t> </a:t>
            </a:r>
            <a:r>
              <a:rPr lang="en-US" dirty="0" err="1"/>
              <a:t>تواجه</a:t>
            </a:r>
            <a:r>
              <a:rPr lang="en-US" dirty="0"/>
              <a:t> </a:t>
            </a:r>
            <a:r>
              <a:rPr lang="en-US" dirty="0" err="1"/>
              <a:t>الاتصالات</a:t>
            </a:r>
            <a:r>
              <a:rPr lang="en-US" dirty="0"/>
              <a:t> </a:t>
            </a:r>
            <a:r>
              <a:rPr lang="en-US" dirty="0" err="1"/>
              <a:t>التجارية</a:t>
            </a:r>
            <a:r>
              <a:rPr lang="en-US" dirty="0"/>
              <a:t> </a:t>
            </a:r>
            <a:r>
              <a:rPr lang="en-US" dirty="0" err="1"/>
              <a:t>في</a:t>
            </a:r>
            <a:r>
              <a:rPr lang="en-US" dirty="0"/>
              <a:t> </a:t>
            </a:r>
            <a:r>
              <a:rPr lang="en-US" dirty="0" err="1"/>
              <a:t>عصر</a:t>
            </a:r>
            <a:r>
              <a:rPr lang="en-US" dirty="0"/>
              <a:t> </a:t>
            </a:r>
            <a:r>
              <a:rPr lang="en-US" dirty="0" err="1"/>
              <a:t>المعلومات</a:t>
            </a:r>
            <a:r>
              <a:rPr lang="en-US" dirty="0"/>
              <a:t>.</a:t>
            </a:r>
          </a:p>
        </p:txBody>
      </p:sp>
    </p:spTree>
    <p:extLst>
      <p:ext uri="{BB962C8B-B14F-4D97-AF65-F5344CB8AC3E}">
        <p14:creationId xmlns:p14="http://schemas.microsoft.com/office/powerpoint/2010/main" val="32241601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Rectangle: Rounded Corners 24"/>
          <p:cNvSpPr/>
          <p:nvPr/>
        </p:nvSpPr>
        <p:spPr>
          <a:xfrm>
            <a:off x="4836275" y="105777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80430" y="1185483"/>
            <a:ext cx="4483009" cy="5324535"/>
          </a:xfrm>
          <a:prstGeom prst="rect">
            <a:avLst/>
          </a:prstGeom>
        </p:spPr>
        <p:txBody>
          <a:bodyPr wrap="square">
            <a:spAutoFit/>
          </a:bodyPr>
          <a:lstStyle/>
          <a:p>
            <a:r>
              <a:rPr lang="en-US" sz="2000" dirty="0"/>
              <a:t>• Knowing when to use computer-mediated communication or face-to-face communication can be challenging. A common problem now is that we have almost too many choices available to us for communicating with others. </a:t>
            </a:r>
          </a:p>
          <a:p>
            <a:endParaRPr lang="en-US" sz="2000" dirty="0"/>
          </a:p>
          <a:p>
            <a:r>
              <a:rPr lang="en-US" sz="2000" dirty="0"/>
              <a:t>E-mail, texting, and instant messaging have become the de facto choice of communication for many people, but what about those who are not as connected to their smartphones or computers? There are still many “traditional” communicators who prefer the intimacy of face-to-face interactions and find e-mail or text interactions to be dismissive or insulting.</a:t>
            </a:r>
          </a:p>
        </p:txBody>
      </p:sp>
      <p:sp>
        <p:nvSpPr>
          <p:cNvPr id="8" name="Rectangle 7"/>
          <p:cNvSpPr/>
          <p:nvPr/>
        </p:nvSpPr>
        <p:spPr>
          <a:xfrm>
            <a:off x="4898662" y="1386714"/>
            <a:ext cx="3899046" cy="4401205"/>
          </a:xfrm>
          <a:prstGeom prst="rect">
            <a:avLst/>
          </a:prstGeom>
        </p:spPr>
        <p:txBody>
          <a:bodyPr wrap="square">
            <a:spAutoFit/>
          </a:bodyPr>
          <a:lstStyle/>
          <a:p>
            <a:pPr algn="r" rtl="1"/>
            <a:r>
              <a:rPr lang="ar-EG" sz="2000" dirty="0"/>
              <a:t>• قد يكون من الصعب معرفة متى نستخدم الاتصال عبر الكمبيوتر أو الاتصال وجهاً لوجه. ومن المشاكل الشائعة الآن أن لدينا خيارات كثيرة متاحة لنا للتواصل مع الآخرين.</a:t>
            </a:r>
          </a:p>
          <a:p>
            <a:pPr algn="r" rtl="1"/>
            <a:endParaRPr lang="ar-EG" sz="2000" dirty="0"/>
          </a:p>
          <a:p>
            <a:pPr algn="r" rtl="1"/>
            <a:r>
              <a:rPr lang="ar-EG" sz="2000" dirty="0"/>
              <a:t>أصبح البريد الإلكتروني والرسائل النصية والرسائل الفورية الخيار الفعلي للتواصل بالنسبة للعديد من الناس، ولكن ماذا عن أولئك الذين لا يستخدمون هواتفهم الذكية أو أجهزة الكمبيوتر؟ لا يزال هناك العديد من المتواصلين "التقليديين" الذين يفضلون حميمية التفاعلات وجهاً لوجه ويجدون التفاعلات عبر البريد الإلكتروني أو الرسائل النصية غير مهمة أو مهينة.</a:t>
            </a:r>
            <a:endParaRPr lang="en-US" sz="2000" dirty="0"/>
          </a:p>
        </p:txBody>
      </p:sp>
    </p:spTree>
    <p:extLst>
      <p:ext uri="{BB962C8B-B14F-4D97-AF65-F5344CB8AC3E}">
        <p14:creationId xmlns:p14="http://schemas.microsoft.com/office/powerpoint/2010/main" val="12333406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7"/>
            <a:ext cx="1739809" cy="586416"/>
          </a:xfrm>
          <a:prstGeom prst="rect">
            <a:avLst/>
          </a:prstGeom>
        </p:spPr>
      </p:pic>
      <p:sp>
        <p:nvSpPr>
          <p:cNvPr id="7" name="Rectangle: Rounded Corners 24"/>
          <p:cNvSpPr/>
          <p:nvPr/>
        </p:nvSpPr>
        <p:spPr>
          <a:xfrm>
            <a:off x="4836275" y="105777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26579" y="2038923"/>
            <a:ext cx="4483009" cy="2554545"/>
          </a:xfrm>
          <a:prstGeom prst="rect">
            <a:avLst/>
          </a:prstGeom>
        </p:spPr>
        <p:txBody>
          <a:bodyPr wrap="square">
            <a:spAutoFit/>
          </a:bodyPr>
          <a:lstStyle/>
          <a:p>
            <a:r>
              <a:rPr lang="en-US" sz="2000" dirty="0"/>
              <a:t>Complex or sensitive discussions: Face-to-face communication is often preferred for complex or sensitive discussions that require nuance, empathy, and immediate feedback. It allows for direct eye contact, body language, and nonverbal cues, which can enhance understanding and build rapport.</a:t>
            </a:r>
          </a:p>
        </p:txBody>
      </p:sp>
      <p:sp>
        <p:nvSpPr>
          <p:cNvPr id="8" name="Rectangle 7"/>
          <p:cNvSpPr/>
          <p:nvPr/>
        </p:nvSpPr>
        <p:spPr>
          <a:xfrm>
            <a:off x="4854741" y="2172600"/>
            <a:ext cx="3899046" cy="1938992"/>
          </a:xfrm>
          <a:prstGeom prst="rect">
            <a:avLst/>
          </a:prstGeom>
        </p:spPr>
        <p:txBody>
          <a:bodyPr wrap="square">
            <a:spAutoFit/>
          </a:bodyPr>
          <a:lstStyle/>
          <a:p>
            <a:pPr algn="r" rtl="1"/>
            <a:r>
              <a:rPr lang="ar-EG" sz="2000" dirty="0"/>
              <a:t>المناقشات المعقدة أو الحساسة: غالبًا ما يُفضَّل التواصل وجهاً لوجه في المناقشات المعقدة أو الحساسة التي تتطلب الدقة والتعاطف والملاحظات الفورية. فهو يسمح بالاتصال المباشر بالعين ولغة الجسد والإشارات غير اللفظية، مما قد يعزز الفهم ويبني التفاهم.</a:t>
            </a:r>
            <a:endParaRPr lang="en-US" sz="2000" dirty="0"/>
          </a:p>
        </p:txBody>
      </p:sp>
      <p:sp>
        <p:nvSpPr>
          <p:cNvPr id="4" name="Rectangle 3"/>
          <p:cNvSpPr/>
          <p:nvPr/>
        </p:nvSpPr>
        <p:spPr>
          <a:xfrm>
            <a:off x="0" y="617529"/>
            <a:ext cx="4736168" cy="400110"/>
          </a:xfrm>
          <a:prstGeom prst="rect">
            <a:avLst/>
          </a:prstGeom>
        </p:spPr>
        <p:txBody>
          <a:bodyPr wrap="none">
            <a:spAutoFit/>
          </a:bodyPr>
          <a:lstStyle/>
          <a:p>
            <a:r>
              <a:rPr lang="en-US" sz="2000" b="1" dirty="0">
                <a:solidFill>
                  <a:srgbClr val="00B0F0"/>
                </a:solidFill>
              </a:rPr>
              <a:t>When is it appropriate to use face to </a:t>
            </a:r>
            <a:r>
              <a:rPr lang="en-US" sz="2000" b="1" dirty="0" smtClean="0">
                <a:solidFill>
                  <a:srgbClr val="00B0F0"/>
                </a:solidFill>
              </a:rPr>
              <a:t>face? </a:t>
            </a:r>
            <a:endParaRPr lang="en-US" sz="2000" b="1" dirty="0">
              <a:solidFill>
                <a:srgbClr val="00B0F0"/>
              </a:solidFill>
            </a:endParaRPr>
          </a:p>
        </p:txBody>
      </p:sp>
      <p:sp>
        <p:nvSpPr>
          <p:cNvPr id="6" name="Rectangle 5"/>
          <p:cNvSpPr/>
          <p:nvPr/>
        </p:nvSpPr>
        <p:spPr>
          <a:xfrm>
            <a:off x="5025520" y="617529"/>
            <a:ext cx="3772188" cy="400110"/>
          </a:xfrm>
          <a:prstGeom prst="rect">
            <a:avLst/>
          </a:prstGeom>
        </p:spPr>
        <p:txBody>
          <a:bodyPr wrap="none">
            <a:spAutoFit/>
          </a:bodyPr>
          <a:lstStyle/>
          <a:p>
            <a:pPr algn="r" rtl="1"/>
            <a:r>
              <a:rPr lang="en-US" sz="2000" b="1" dirty="0" err="1">
                <a:solidFill>
                  <a:srgbClr val="00B0F0"/>
                </a:solidFill>
              </a:rPr>
              <a:t>متى</a:t>
            </a:r>
            <a:r>
              <a:rPr lang="en-US" sz="2000" b="1" dirty="0">
                <a:solidFill>
                  <a:srgbClr val="00B0F0"/>
                </a:solidFill>
              </a:rPr>
              <a:t> </a:t>
            </a:r>
            <a:r>
              <a:rPr lang="en-US" sz="2000" b="1" dirty="0" err="1">
                <a:solidFill>
                  <a:srgbClr val="00B0F0"/>
                </a:solidFill>
              </a:rPr>
              <a:t>يكون</a:t>
            </a:r>
            <a:r>
              <a:rPr lang="en-US" sz="2000" b="1" dirty="0">
                <a:solidFill>
                  <a:srgbClr val="00B0F0"/>
                </a:solidFill>
              </a:rPr>
              <a:t> </a:t>
            </a:r>
            <a:r>
              <a:rPr lang="en-US" sz="2000" b="1" dirty="0" err="1">
                <a:solidFill>
                  <a:srgbClr val="00B0F0"/>
                </a:solidFill>
              </a:rPr>
              <a:t>من</a:t>
            </a:r>
            <a:r>
              <a:rPr lang="en-US" sz="2000" b="1" dirty="0">
                <a:solidFill>
                  <a:srgbClr val="00B0F0"/>
                </a:solidFill>
              </a:rPr>
              <a:t> </a:t>
            </a:r>
            <a:r>
              <a:rPr lang="en-US" sz="2000" b="1" dirty="0" err="1">
                <a:solidFill>
                  <a:srgbClr val="00B0F0"/>
                </a:solidFill>
              </a:rPr>
              <a:t>المناسب</a:t>
            </a:r>
            <a:r>
              <a:rPr lang="en-US" sz="2000" b="1" dirty="0">
                <a:solidFill>
                  <a:srgbClr val="00B0F0"/>
                </a:solidFill>
              </a:rPr>
              <a:t> </a:t>
            </a:r>
            <a:r>
              <a:rPr lang="en-US" sz="2000" b="1" dirty="0" err="1">
                <a:solidFill>
                  <a:srgbClr val="00B0F0"/>
                </a:solidFill>
              </a:rPr>
              <a:t>استخدام</a:t>
            </a:r>
            <a:r>
              <a:rPr lang="en-US" sz="2000" b="1" dirty="0">
                <a:solidFill>
                  <a:srgbClr val="00B0F0"/>
                </a:solidFill>
              </a:rPr>
              <a:t> </a:t>
            </a:r>
            <a:r>
              <a:rPr lang="en-US" sz="2000" b="1" dirty="0" err="1">
                <a:solidFill>
                  <a:srgbClr val="00B0F0"/>
                </a:solidFill>
              </a:rPr>
              <a:t>وجها</a:t>
            </a:r>
            <a:r>
              <a:rPr lang="en-US" sz="2000" b="1" dirty="0">
                <a:solidFill>
                  <a:srgbClr val="00B0F0"/>
                </a:solidFill>
              </a:rPr>
              <a:t> </a:t>
            </a:r>
            <a:r>
              <a:rPr lang="en-US" sz="2000" b="1" dirty="0" err="1" smtClean="0">
                <a:solidFill>
                  <a:srgbClr val="00B0F0"/>
                </a:solidFill>
              </a:rPr>
              <a:t>لوجه</a:t>
            </a:r>
            <a:r>
              <a:rPr lang="ar-EG" sz="2000" b="1" dirty="0" smtClean="0">
                <a:solidFill>
                  <a:srgbClr val="00B0F0"/>
                </a:solidFill>
              </a:rPr>
              <a:t>؟</a:t>
            </a:r>
            <a:endParaRPr lang="en-US" sz="2000" b="1" dirty="0">
              <a:solidFill>
                <a:srgbClr val="00B0F0"/>
              </a:solidFill>
            </a:endParaRPr>
          </a:p>
        </p:txBody>
      </p:sp>
    </p:spTree>
    <p:extLst>
      <p:ext uri="{BB962C8B-B14F-4D97-AF65-F5344CB8AC3E}">
        <p14:creationId xmlns:p14="http://schemas.microsoft.com/office/powerpoint/2010/main" val="378036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Resolving conflicts: Face-to-face communication can be effective for resolving conflicts, as it allows for real-time interaction, active listening, and the opportunity to address concerns directly.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7"/>
            <a:ext cx="1739809" cy="586416"/>
          </a:xfrm>
          <a:prstGeom prst="rect">
            <a:avLst/>
          </a:prstGeom>
        </p:spPr>
      </p:pic>
      <p:sp>
        <p:nvSpPr>
          <p:cNvPr id="7" name="Rectangle: Rounded Corners 24"/>
          <p:cNvSpPr/>
          <p:nvPr/>
        </p:nvSpPr>
        <p:spPr>
          <a:xfrm>
            <a:off x="4778962" y="1017639"/>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0800" y="1203945"/>
            <a:ext cx="4483009" cy="1938992"/>
          </a:xfrm>
          <a:prstGeom prst="rect">
            <a:avLst/>
          </a:prstGeom>
        </p:spPr>
        <p:txBody>
          <a:bodyPr wrap="square">
            <a:spAutoFit/>
          </a:bodyPr>
          <a:lstStyle/>
          <a:p>
            <a:r>
              <a:rPr lang="en-US" sz="2000" dirty="0"/>
              <a:t>Building relationships: Face-to-face communication is valuable for building personal relationships, especially in professional settings. It allows for social bonding, trust-building, and establishing a stronger connection.</a:t>
            </a:r>
          </a:p>
        </p:txBody>
      </p:sp>
      <p:sp>
        <p:nvSpPr>
          <p:cNvPr id="8" name="Rectangle 7"/>
          <p:cNvSpPr/>
          <p:nvPr/>
        </p:nvSpPr>
        <p:spPr>
          <a:xfrm>
            <a:off x="4914140" y="1319160"/>
            <a:ext cx="3899046" cy="1323439"/>
          </a:xfrm>
          <a:prstGeom prst="rect">
            <a:avLst/>
          </a:prstGeom>
        </p:spPr>
        <p:txBody>
          <a:bodyPr wrap="square">
            <a:spAutoFit/>
          </a:bodyPr>
          <a:lstStyle/>
          <a:p>
            <a:pPr algn="r" rtl="1"/>
            <a:r>
              <a:rPr lang="ar-EG" sz="2000" dirty="0"/>
              <a:t>بناء العلاقات: يعد التواصل وجهاً لوجه أمراً قيماً لبناء العلاقات الشخصية، وخاصة في البيئات المهنية. فهو يسمح بتكوين الروابط الاجتماعية وبناء الثقة وإقامة علاقة أقوى.</a:t>
            </a:r>
            <a:endParaRPr lang="en-US" sz="2000" dirty="0"/>
          </a:p>
        </p:txBody>
      </p:sp>
      <p:sp>
        <p:nvSpPr>
          <p:cNvPr id="4" name="Rectangle 3"/>
          <p:cNvSpPr/>
          <p:nvPr/>
        </p:nvSpPr>
        <p:spPr>
          <a:xfrm>
            <a:off x="0" y="617529"/>
            <a:ext cx="4736168" cy="400110"/>
          </a:xfrm>
          <a:prstGeom prst="rect">
            <a:avLst/>
          </a:prstGeom>
        </p:spPr>
        <p:txBody>
          <a:bodyPr wrap="none">
            <a:spAutoFit/>
          </a:bodyPr>
          <a:lstStyle/>
          <a:p>
            <a:r>
              <a:rPr lang="en-US" sz="2000" b="1" dirty="0">
                <a:solidFill>
                  <a:srgbClr val="00B0F0"/>
                </a:solidFill>
              </a:rPr>
              <a:t>When is it appropriate to use face to </a:t>
            </a:r>
            <a:r>
              <a:rPr lang="en-US" sz="2000" b="1" dirty="0" smtClean="0">
                <a:solidFill>
                  <a:srgbClr val="00B0F0"/>
                </a:solidFill>
              </a:rPr>
              <a:t>face? </a:t>
            </a:r>
            <a:endParaRPr lang="en-US" sz="2000" b="1" dirty="0">
              <a:solidFill>
                <a:srgbClr val="00B0F0"/>
              </a:solidFill>
            </a:endParaRPr>
          </a:p>
        </p:txBody>
      </p:sp>
      <p:sp>
        <p:nvSpPr>
          <p:cNvPr id="6" name="Rectangle 5"/>
          <p:cNvSpPr/>
          <p:nvPr/>
        </p:nvSpPr>
        <p:spPr>
          <a:xfrm>
            <a:off x="5025520" y="617529"/>
            <a:ext cx="3772188" cy="400110"/>
          </a:xfrm>
          <a:prstGeom prst="rect">
            <a:avLst/>
          </a:prstGeom>
        </p:spPr>
        <p:txBody>
          <a:bodyPr wrap="none">
            <a:spAutoFit/>
          </a:bodyPr>
          <a:lstStyle/>
          <a:p>
            <a:pPr algn="r" rtl="1"/>
            <a:r>
              <a:rPr lang="en-US" sz="2000" b="1" dirty="0" err="1">
                <a:solidFill>
                  <a:srgbClr val="00B0F0"/>
                </a:solidFill>
              </a:rPr>
              <a:t>متى</a:t>
            </a:r>
            <a:r>
              <a:rPr lang="en-US" sz="2000" b="1" dirty="0">
                <a:solidFill>
                  <a:srgbClr val="00B0F0"/>
                </a:solidFill>
              </a:rPr>
              <a:t> </a:t>
            </a:r>
            <a:r>
              <a:rPr lang="en-US" sz="2000" b="1" dirty="0" err="1">
                <a:solidFill>
                  <a:srgbClr val="00B0F0"/>
                </a:solidFill>
              </a:rPr>
              <a:t>يكون</a:t>
            </a:r>
            <a:r>
              <a:rPr lang="en-US" sz="2000" b="1" dirty="0">
                <a:solidFill>
                  <a:srgbClr val="00B0F0"/>
                </a:solidFill>
              </a:rPr>
              <a:t> </a:t>
            </a:r>
            <a:r>
              <a:rPr lang="en-US" sz="2000" b="1" dirty="0" err="1">
                <a:solidFill>
                  <a:srgbClr val="00B0F0"/>
                </a:solidFill>
              </a:rPr>
              <a:t>من</a:t>
            </a:r>
            <a:r>
              <a:rPr lang="en-US" sz="2000" b="1" dirty="0">
                <a:solidFill>
                  <a:srgbClr val="00B0F0"/>
                </a:solidFill>
              </a:rPr>
              <a:t> </a:t>
            </a:r>
            <a:r>
              <a:rPr lang="en-US" sz="2000" b="1" dirty="0" err="1">
                <a:solidFill>
                  <a:srgbClr val="00B0F0"/>
                </a:solidFill>
              </a:rPr>
              <a:t>المناسب</a:t>
            </a:r>
            <a:r>
              <a:rPr lang="en-US" sz="2000" b="1" dirty="0">
                <a:solidFill>
                  <a:srgbClr val="00B0F0"/>
                </a:solidFill>
              </a:rPr>
              <a:t> </a:t>
            </a:r>
            <a:r>
              <a:rPr lang="en-US" sz="2000" b="1" dirty="0" err="1">
                <a:solidFill>
                  <a:srgbClr val="00B0F0"/>
                </a:solidFill>
              </a:rPr>
              <a:t>استخدام</a:t>
            </a:r>
            <a:r>
              <a:rPr lang="en-US" sz="2000" b="1" dirty="0">
                <a:solidFill>
                  <a:srgbClr val="00B0F0"/>
                </a:solidFill>
              </a:rPr>
              <a:t> </a:t>
            </a:r>
            <a:r>
              <a:rPr lang="en-US" sz="2000" b="1" dirty="0" err="1">
                <a:solidFill>
                  <a:srgbClr val="00B0F0"/>
                </a:solidFill>
              </a:rPr>
              <a:t>وجها</a:t>
            </a:r>
            <a:r>
              <a:rPr lang="en-US" sz="2000" b="1" dirty="0">
                <a:solidFill>
                  <a:srgbClr val="00B0F0"/>
                </a:solidFill>
              </a:rPr>
              <a:t> </a:t>
            </a:r>
            <a:r>
              <a:rPr lang="en-US" sz="2000" b="1" dirty="0" err="1" smtClean="0">
                <a:solidFill>
                  <a:srgbClr val="00B0F0"/>
                </a:solidFill>
              </a:rPr>
              <a:t>لوجه</a:t>
            </a:r>
            <a:r>
              <a:rPr lang="ar-EG" sz="2000" b="1" dirty="0" smtClean="0">
                <a:solidFill>
                  <a:srgbClr val="00B0F0"/>
                </a:solidFill>
              </a:rPr>
              <a:t>؟</a:t>
            </a:r>
            <a:endParaRPr lang="en-US" sz="2000" b="1" dirty="0">
              <a:solidFill>
                <a:srgbClr val="00B0F0"/>
              </a:solidFill>
            </a:endParaRPr>
          </a:p>
        </p:txBody>
      </p:sp>
      <p:sp>
        <p:nvSpPr>
          <p:cNvPr id="11" name="Rectangle 10"/>
          <p:cNvSpPr/>
          <p:nvPr/>
        </p:nvSpPr>
        <p:spPr>
          <a:xfrm>
            <a:off x="79630" y="3547601"/>
            <a:ext cx="4454179" cy="1631216"/>
          </a:xfrm>
          <a:prstGeom prst="rect">
            <a:avLst/>
          </a:prstGeom>
        </p:spPr>
        <p:txBody>
          <a:bodyPr wrap="square">
            <a:spAutoFit/>
          </a:bodyPr>
          <a:lstStyle/>
          <a:p>
            <a:r>
              <a:rPr lang="en-US" sz="2000" dirty="0"/>
              <a:t>Resolving conflicts: Face-to-face communication can be effective for resolving conflicts, as it allows for real-time interaction, active listening, and the opportunity to address concerns directly.</a:t>
            </a:r>
          </a:p>
        </p:txBody>
      </p:sp>
      <p:sp>
        <p:nvSpPr>
          <p:cNvPr id="12" name="Rectangle 11"/>
          <p:cNvSpPr/>
          <p:nvPr/>
        </p:nvSpPr>
        <p:spPr>
          <a:xfrm>
            <a:off x="4962546" y="3547601"/>
            <a:ext cx="3850640" cy="1323439"/>
          </a:xfrm>
          <a:prstGeom prst="rect">
            <a:avLst/>
          </a:prstGeom>
        </p:spPr>
        <p:txBody>
          <a:bodyPr wrap="square">
            <a:spAutoFit/>
          </a:bodyPr>
          <a:lstStyle/>
          <a:p>
            <a:pPr algn="r" rtl="1"/>
            <a:r>
              <a:rPr lang="en-US" sz="2000" dirty="0" err="1"/>
              <a:t>حل</a:t>
            </a:r>
            <a:r>
              <a:rPr lang="en-US" sz="2000" dirty="0"/>
              <a:t> </a:t>
            </a:r>
            <a:r>
              <a:rPr lang="en-US" sz="2000" dirty="0" err="1"/>
              <a:t>النزاعات</a:t>
            </a:r>
            <a:r>
              <a:rPr lang="en-US" sz="2000" dirty="0"/>
              <a:t>: </a:t>
            </a:r>
            <a:r>
              <a:rPr lang="en-US" sz="2000" dirty="0" err="1"/>
              <a:t>يمكن</a:t>
            </a:r>
            <a:r>
              <a:rPr lang="en-US" sz="2000" dirty="0"/>
              <a:t> </a:t>
            </a:r>
            <a:r>
              <a:rPr lang="en-US" sz="2000" dirty="0" err="1"/>
              <a:t>أن</a:t>
            </a:r>
            <a:r>
              <a:rPr lang="en-US" sz="2000" dirty="0"/>
              <a:t> </a:t>
            </a:r>
            <a:r>
              <a:rPr lang="en-US" sz="2000" dirty="0" err="1"/>
              <a:t>يكون</a:t>
            </a:r>
            <a:r>
              <a:rPr lang="en-US" sz="2000" dirty="0"/>
              <a:t> </a:t>
            </a:r>
            <a:r>
              <a:rPr lang="en-US" sz="2000" dirty="0" err="1"/>
              <a:t>التواصل</a:t>
            </a:r>
            <a:r>
              <a:rPr lang="en-US" sz="2000" dirty="0"/>
              <a:t> </a:t>
            </a:r>
            <a:r>
              <a:rPr lang="en-US" sz="2000" dirty="0" err="1"/>
              <a:t>وجهاً</a:t>
            </a:r>
            <a:r>
              <a:rPr lang="en-US" sz="2000" dirty="0"/>
              <a:t> </a:t>
            </a:r>
            <a:r>
              <a:rPr lang="en-US" sz="2000" dirty="0" err="1"/>
              <a:t>لوجه</a:t>
            </a:r>
            <a:r>
              <a:rPr lang="en-US" sz="2000" dirty="0"/>
              <a:t> </a:t>
            </a:r>
            <a:r>
              <a:rPr lang="en-US" sz="2000" dirty="0" err="1"/>
              <a:t>فعالاً</a:t>
            </a:r>
            <a:r>
              <a:rPr lang="en-US" sz="2000" dirty="0"/>
              <a:t> </a:t>
            </a:r>
            <a:r>
              <a:rPr lang="en-US" sz="2000" dirty="0" err="1"/>
              <a:t>في</a:t>
            </a:r>
            <a:r>
              <a:rPr lang="en-US" sz="2000" dirty="0"/>
              <a:t> </a:t>
            </a:r>
            <a:r>
              <a:rPr lang="en-US" sz="2000" dirty="0" err="1"/>
              <a:t>حل</a:t>
            </a:r>
            <a:r>
              <a:rPr lang="en-US" sz="2000" dirty="0"/>
              <a:t> </a:t>
            </a:r>
            <a:r>
              <a:rPr lang="en-US" sz="2000" dirty="0" err="1"/>
              <a:t>النزاعات</a:t>
            </a:r>
            <a:r>
              <a:rPr lang="en-US" sz="2000" dirty="0"/>
              <a:t>، </a:t>
            </a:r>
            <a:r>
              <a:rPr lang="en-US" sz="2000" dirty="0" err="1"/>
              <a:t>لأنه</a:t>
            </a:r>
            <a:r>
              <a:rPr lang="en-US" sz="2000" dirty="0"/>
              <a:t> </a:t>
            </a:r>
            <a:r>
              <a:rPr lang="en-US" sz="2000" dirty="0" err="1"/>
              <a:t>يسمح</a:t>
            </a:r>
            <a:r>
              <a:rPr lang="en-US" sz="2000" dirty="0"/>
              <a:t> </a:t>
            </a:r>
            <a:r>
              <a:rPr lang="en-US" sz="2000" dirty="0" err="1"/>
              <a:t>بالتفاعل</a:t>
            </a:r>
            <a:r>
              <a:rPr lang="en-US" sz="2000" dirty="0"/>
              <a:t> </a:t>
            </a:r>
            <a:r>
              <a:rPr lang="en-US" sz="2000" dirty="0" err="1"/>
              <a:t>في</a:t>
            </a:r>
            <a:r>
              <a:rPr lang="en-US" sz="2000" dirty="0"/>
              <a:t> </a:t>
            </a:r>
            <a:r>
              <a:rPr lang="en-US" sz="2000" dirty="0" err="1"/>
              <a:t>الوقت</a:t>
            </a:r>
            <a:r>
              <a:rPr lang="en-US" sz="2000" dirty="0"/>
              <a:t> </a:t>
            </a:r>
            <a:r>
              <a:rPr lang="en-US" sz="2000" dirty="0" err="1"/>
              <a:t>الفعلي</a:t>
            </a:r>
            <a:r>
              <a:rPr lang="en-US" sz="2000" dirty="0"/>
              <a:t>، </a:t>
            </a:r>
            <a:r>
              <a:rPr lang="en-US" sz="2000" dirty="0" err="1"/>
              <a:t>والاستماع</a:t>
            </a:r>
            <a:r>
              <a:rPr lang="en-US" sz="2000" dirty="0"/>
              <a:t> </a:t>
            </a:r>
            <a:r>
              <a:rPr lang="en-US" sz="2000" dirty="0" err="1"/>
              <a:t>النشط</a:t>
            </a:r>
            <a:r>
              <a:rPr lang="en-US" sz="2000" dirty="0"/>
              <a:t>، </a:t>
            </a:r>
            <a:r>
              <a:rPr lang="en-US" sz="2000" dirty="0" err="1"/>
              <a:t>والفرصة</a:t>
            </a:r>
            <a:r>
              <a:rPr lang="en-US" sz="2000" dirty="0"/>
              <a:t> </a:t>
            </a:r>
            <a:r>
              <a:rPr lang="en-US" sz="2000" dirty="0" err="1"/>
              <a:t>لمعالجة</a:t>
            </a:r>
            <a:r>
              <a:rPr lang="en-US" sz="2000" dirty="0"/>
              <a:t> </a:t>
            </a:r>
            <a:r>
              <a:rPr lang="en-US" sz="2000" dirty="0" err="1"/>
              <a:t>المخاوف</a:t>
            </a:r>
            <a:r>
              <a:rPr lang="en-US" sz="2000" dirty="0"/>
              <a:t> </a:t>
            </a:r>
            <a:r>
              <a:rPr lang="en-US" sz="2000" dirty="0" err="1"/>
              <a:t>بشكل</a:t>
            </a:r>
            <a:r>
              <a:rPr lang="en-US" sz="2000" dirty="0"/>
              <a:t> </a:t>
            </a:r>
            <a:r>
              <a:rPr lang="en-US" sz="2000" dirty="0" err="1"/>
              <a:t>مباشر</a:t>
            </a:r>
            <a:r>
              <a:rPr lang="en-US" sz="2000" dirty="0"/>
              <a:t>.</a:t>
            </a:r>
          </a:p>
        </p:txBody>
      </p:sp>
    </p:spTree>
    <p:extLst>
      <p:ext uri="{BB962C8B-B14F-4D97-AF65-F5344CB8AC3E}">
        <p14:creationId xmlns:p14="http://schemas.microsoft.com/office/powerpoint/2010/main" val="160267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1" grpId="0"/>
      <p:bldP spid="1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Resolving conflicts: Face-to-face communication can be effective for resolving conflicts, as it allows for real-time interaction, active listening, and the opportunity to address concerns directly.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7"/>
            <a:ext cx="1739809" cy="586416"/>
          </a:xfrm>
          <a:prstGeom prst="rect">
            <a:avLst/>
          </a:prstGeom>
        </p:spPr>
      </p:pic>
      <p:sp>
        <p:nvSpPr>
          <p:cNvPr id="7" name="Rectangle: Rounded Corners 24"/>
          <p:cNvSpPr/>
          <p:nvPr/>
        </p:nvSpPr>
        <p:spPr>
          <a:xfrm>
            <a:off x="4778962" y="1017639"/>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0800" y="1203945"/>
            <a:ext cx="4483009" cy="5016758"/>
          </a:xfrm>
          <a:prstGeom prst="rect">
            <a:avLst/>
          </a:prstGeom>
        </p:spPr>
        <p:txBody>
          <a:bodyPr wrap="square">
            <a:spAutoFit/>
          </a:bodyPr>
          <a:lstStyle/>
          <a:p>
            <a:r>
              <a:rPr lang="en-US" sz="2000" dirty="0"/>
              <a:t>Geographical limitations: When individuals are physically separated by distance, computer-mediated communication becomes a practical choice. It enables communication across different locations, making it easier to connect with people who are not in close proximity.</a:t>
            </a:r>
          </a:p>
          <a:p>
            <a:endParaRPr lang="en-US" sz="2000" dirty="0"/>
          </a:p>
          <a:p>
            <a:r>
              <a:rPr lang="en-US" sz="2000" dirty="0"/>
              <a:t>Efficiency and convenience: Computer-mediated communication can be more efficient and convenient for quick exchanges, sharing information, and collaborating on projects remotely. It eliminates the need for travel time and can accommodate flexible schedules.</a:t>
            </a:r>
          </a:p>
        </p:txBody>
      </p:sp>
      <p:sp>
        <p:nvSpPr>
          <p:cNvPr id="8" name="Rectangle 7"/>
          <p:cNvSpPr/>
          <p:nvPr/>
        </p:nvSpPr>
        <p:spPr>
          <a:xfrm>
            <a:off x="4810212" y="1346185"/>
            <a:ext cx="3899046" cy="4401205"/>
          </a:xfrm>
          <a:prstGeom prst="rect">
            <a:avLst/>
          </a:prstGeom>
        </p:spPr>
        <p:txBody>
          <a:bodyPr wrap="square">
            <a:spAutoFit/>
          </a:bodyPr>
          <a:lstStyle/>
          <a:p>
            <a:pPr algn="r" rtl="1"/>
            <a:r>
              <a:rPr lang="ar-EG" sz="2000" dirty="0"/>
              <a:t>القيود الجغرافية: عندما يكون الأفراد منفصلين جسديًا بسبب المسافة، يصبح الاتصال عبر الكمبيوتر خيارًا عمليًا. فهو يتيح الاتصال عبر مواقع مختلفة، مما يجعل من الأسهل التواصل مع الأشخاص الذين ليسوا على مقربة من بعضهم البعض</a:t>
            </a:r>
            <a:r>
              <a:rPr lang="ar-EG" sz="2000" dirty="0" smtClean="0"/>
              <a:t>.</a:t>
            </a:r>
          </a:p>
          <a:p>
            <a:pPr algn="r" rtl="1"/>
            <a:endParaRPr lang="ar-EG" sz="2000" dirty="0"/>
          </a:p>
          <a:p>
            <a:pPr algn="r" rtl="1"/>
            <a:endParaRPr lang="ar-EG" sz="2000" dirty="0"/>
          </a:p>
          <a:p>
            <a:pPr algn="r" rtl="1"/>
            <a:endParaRPr lang="ar-EG" sz="2000" dirty="0"/>
          </a:p>
          <a:p>
            <a:pPr algn="r" rtl="1"/>
            <a:r>
              <a:rPr lang="ar-EG" sz="2000" dirty="0"/>
              <a:t>الكفاءة والراحة: يمكن أن يكون الاتصال عبر الكمبيوتر أكثر كفاءة وراحة للتبادلات السريعة ومشاركة المعلومات والتعاون في المشاريع عن بُعد. فهو يلغي الحاجة إلى وقت السفر ويمكنه استيعاب الجداول الزمنية المرنة.</a:t>
            </a:r>
            <a:endParaRPr lang="en-US" sz="2000" dirty="0"/>
          </a:p>
        </p:txBody>
      </p:sp>
      <p:sp>
        <p:nvSpPr>
          <p:cNvPr id="4" name="Rectangle 3"/>
          <p:cNvSpPr/>
          <p:nvPr/>
        </p:nvSpPr>
        <p:spPr>
          <a:xfrm>
            <a:off x="0" y="617529"/>
            <a:ext cx="4713470" cy="400110"/>
          </a:xfrm>
          <a:prstGeom prst="rect">
            <a:avLst/>
          </a:prstGeom>
        </p:spPr>
        <p:txBody>
          <a:bodyPr wrap="none">
            <a:spAutoFit/>
          </a:bodyPr>
          <a:lstStyle/>
          <a:p>
            <a:r>
              <a:rPr lang="en-US" sz="2000" b="1" dirty="0">
                <a:solidFill>
                  <a:srgbClr val="00B0F0"/>
                </a:solidFill>
              </a:rPr>
              <a:t>When is it appropriate to </a:t>
            </a:r>
            <a:r>
              <a:rPr lang="en-US" sz="2000" b="1" dirty="0" smtClean="0">
                <a:solidFill>
                  <a:srgbClr val="00B0F0"/>
                </a:solidFill>
              </a:rPr>
              <a:t>use Technology? </a:t>
            </a:r>
            <a:endParaRPr lang="en-US" sz="2000" b="1" dirty="0">
              <a:solidFill>
                <a:srgbClr val="00B0F0"/>
              </a:solidFill>
            </a:endParaRPr>
          </a:p>
        </p:txBody>
      </p:sp>
      <p:sp>
        <p:nvSpPr>
          <p:cNvPr id="6" name="Rectangle 5"/>
          <p:cNvSpPr/>
          <p:nvPr/>
        </p:nvSpPr>
        <p:spPr>
          <a:xfrm>
            <a:off x="5004682" y="617529"/>
            <a:ext cx="3793026" cy="400110"/>
          </a:xfrm>
          <a:prstGeom prst="rect">
            <a:avLst/>
          </a:prstGeom>
        </p:spPr>
        <p:txBody>
          <a:bodyPr wrap="none">
            <a:spAutoFit/>
          </a:bodyPr>
          <a:lstStyle/>
          <a:p>
            <a:pPr algn="r" rtl="1"/>
            <a:r>
              <a:rPr lang="en-US" sz="2000" b="1" dirty="0" err="1">
                <a:solidFill>
                  <a:srgbClr val="00B0F0"/>
                </a:solidFill>
              </a:rPr>
              <a:t>متى</a:t>
            </a:r>
            <a:r>
              <a:rPr lang="en-US" sz="2000" b="1" dirty="0">
                <a:solidFill>
                  <a:srgbClr val="00B0F0"/>
                </a:solidFill>
              </a:rPr>
              <a:t> </a:t>
            </a:r>
            <a:r>
              <a:rPr lang="en-US" sz="2000" b="1" dirty="0" err="1">
                <a:solidFill>
                  <a:srgbClr val="00B0F0"/>
                </a:solidFill>
              </a:rPr>
              <a:t>يكون</a:t>
            </a:r>
            <a:r>
              <a:rPr lang="en-US" sz="2000" b="1" dirty="0">
                <a:solidFill>
                  <a:srgbClr val="00B0F0"/>
                </a:solidFill>
              </a:rPr>
              <a:t> </a:t>
            </a:r>
            <a:r>
              <a:rPr lang="en-US" sz="2000" b="1" dirty="0" err="1">
                <a:solidFill>
                  <a:srgbClr val="00B0F0"/>
                </a:solidFill>
              </a:rPr>
              <a:t>من</a:t>
            </a:r>
            <a:r>
              <a:rPr lang="en-US" sz="2000" b="1" dirty="0">
                <a:solidFill>
                  <a:srgbClr val="00B0F0"/>
                </a:solidFill>
              </a:rPr>
              <a:t> </a:t>
            </a:r>
            <a:r>
              <a:rPr lang="en-US" sz="2000" b="1" dirty="0" err="1">
                <a:solidFill>
                  <a:srgbClr val="00B0F0"/>
                </a:solidFill>
              </a:rPr>
              <a:t>المناسب</a:t>
            </a:r>
            <a:r>
              <a:rPr lang="en-US" sz="2000" b="1" dirty="0">
                <a:solidFill>
                  <a:srgbClr val="00B0F0"/>
                </a:solidFill>
              </a:rPr>
              <a:t> </a:t>
            </a:r>
            <a:r>
              <a:rPr lang="en-US" sz="2000" b="1" dirty="0" err="1">
                <a:solidFill>
                  <a:srgbClr val="00B0F0"/>
                </a:solidFill>
              </a:rPr>
              <a:t>استخدام</a:t>
            </a:r>
            <a:r>
              <a:rPr lang="en-US" sz="2000" b="1" dirty="0">
                <a:solidFill>
                  <a:srgbClr val="00B0F0"/>
                </a:solidFill>
              </a:rPr>
              <a:t> </a:t>
            </a:r>
            <a:r>
              <a:rPr lang="ar-EG" sz="2000" b="1" dirty="0" smtClean="0">
                <a:solidFill>
                  <a:srgbClr val="00B0F0"/>
                </a:solidFill>
              </a:rPr>
              <a:t>التكنولوجيا؟</a:t>
            </a:r>
            <a:endParaRPr lang="en-US" sz="2000" b="1" dirty="0">
              <a:solidFill>
                <a:srgbClr val="00B0F0"/>
              </a:solidFill>
            </a:endParaRPr>
          </a:p>
        </p:txBody>
      </p:sp>
    </p:spTree>
    <p:extLst>
      <p:ext uri="{BB962C8B-B14F-4D97-AF65-F5344CB8AC3E}">
        <p14:creationId xmlns:p14="http://schemas.microsoft.com/office/powerpoint/2010/main" val="61672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ppt_x"/>
                                          </p:val>
                                        </p:tav>
                                        <p:tav tm="100000">
                                          <p:val>
                                            <p:strVal val="#ppt_x"/>
                                          </p:val>
                                        </p:tav>
                                      </p:tavLst>
                                    </p:anim>
                                    <p:anim calcmode="lin" valueType="num">
                                      <p:cBhvr additive="base">
                                        <p:cTn id="18" dur="500" fill="hold"/>
                                        <p:tgtEl>
                                          <p:spTgt spid="3"/>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4"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042861" y="66594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Resolving conflicts: Face-to-face communication can be effective for resolving conflicts, as it allows for real-time interaction, active listening, and the opportunity to address concerns directly.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7"/>
            <a:ext cx="1739809" cy="586416"/>
          </a:xfrm>
          <a:prstGeom prst="rect">
            <a:avLst/>
          </a:prstGeom>
        </p:spPr>
      </p:pic>
      <p:sp>
        <p:nvSpPr>
          <p:cNvPr id="7" name="Rectangle: Rounded Corners 24"/>
          <p:cNvSpPr/>
          <p:nvPr/>
        </p:nvSpPr>
        <p:spPr>
          <a:xfrm>
            <a:off x="4778962" y="1017639"/>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حل النزاعات: يمكن أن يكون التواصل وجهاً لوجه فعالاً في حل النزاعات، لأنه يسمح بالتفاعل في الوقت الفعلي، والاستماع النشط، والفرصة لمعالجة المخاوف بشكل مباشر.</a:t>
            </a:r>
            <a:endParaRPr lang="en-US"/>
          </a:p>
        </p:txBody>
      </p:sp>
      <p:sp>
        <p:nvSpPr>
          <p:cNvPr id="2" name="Rectangle 1"/>
          <p:cNvSpPr/>
          <p:nvPr/>
        </p:nvSpPr>
        <p:spPr>
          <a:xfrm>
            <a:off x="2397760" y="-19994"/>
            <a:ext cx="4465903" cy="461665"/>
          </a:xfrm>
          <a:prstGeom prst="rect">
            <a:avLst/>
          </a:prstGeom>
        </p:spPr>
        <p:txBody>
          <a:bodyPr wrap="none">
            <a:spAutoFit/>
          </a:bodyPr>
          <a:lstStyle/>
          <a:p>
            <a:r>
              <a:rPr lang="en-US" sz="2400" b="1" dirty="0" smtClean="0">
                <a:solidFill>
                  <a:srgbClr val="00B0F0"/>
                </a:solidFill>
                <a:latin typeface="Alexandria" charset="0"/>
                <a:cs typeface="Alexandria" charset="0"/>
              </a:rPr>
              <a:t>Social Media and Technology</a:t>
            </a:r>
            <a:endParaRPr lang="en-US" sz="2400" b="1" dirty="0">
              <a:solidFill>
                <a:srgbClr val="00B0F0"/>
              </a:solidFill>
              <a:latin typeface="Alexandria" charset="0"/>
              <a:cs typeface="Alexandria" charset="0"/>
            </a:endParaRPr>
          </a:p>
        </p:txBody>
      </p:sp>
      <p:sp>
        <p:nvSpPr>
          <p:cNvPr id="9" name="TextBox 8"/>
          <p:cNvSpPr txBox="1"/>
          <p:nvPr/>
        </p:nvSpPr>
        <p:spPr>
          <a:xfrm>
            <a:off x="7534709" y="-51934"/>
            <a:ext cx="3951724"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التواصل الاجتماعي والتكنولوجيا</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50800" y="1203945"/>
            <a:ext cx="4483009" cy="2862322"/>
          </a:xfrm>
          <a:prstGeom prst="rect">
            <a:avLst/>
          </a:prstGeom>
        </p:spPr>
        <p:txBody>
          <a:bodyPr wrap="square">
            <a:spAutoFit/>
          </a:bodyPr>
          <a:lstStyle/>
          <a:p>
            <a:r>
              <a:rPr lang="en-US" sz="2000" dirty="0"/>
              <a:t>Asynchronous communication: Computer-mediated communication offers the advantage of asynchronous communication, where participants can respond at their own pace. This can be useful when time zones or schedules don't align, allowing individuals to communicate without needing to be available simultaneously.</a:t>
            </a:r>
          </a:p>
        </p:txBody>
      </p:sp>
      <p:sp>
        <p:nvSpPr>
          <p:cNvPr id="8" name="Rectangle 7"/>
          <p:cNvSpPr/>
          <p:nvPr/>
        </p:nvSpPr>
        <p:spPr>
          <a:xfrm>
            <a:off x="4810212" y="1346185"/>
            <a:ext cx="3899046" cy="2246769"/>
          </a:xfrm>
          <a:prstGeom prst="rect">
            <a:avLst/>
          </a:prstGeom>
        </p:spPr>
        <p:txBody>
          <a:bodyPr wrap="square">
            <a:spAutoFit/>
          </a:bodyPr>
          <a:lstStyle/>
          <a:p>
            <a:pPr algn="r" rtl="1"/>
            <a:r>
              <a:rPr lang="ar-EG" sz="2000" dirty="0"/>
              <a:t>الاتصالات غير المتزامنة: توفر الاتصالات التي تتم بوساطة الكمبيوتر ميزة الاتصالات غير المتزامنة، حيث يمكن للمشاركين الاستجابة بالسرعة التي تناسبهم. وقد يكون هذا مفيدًا عندما لا تتوافق المناطق الزمنية أو الجداول الزمنية، مما يسمح للأفراد بالتواصل دون الحاجة إلى التواجد في نفس الوقت.</a:t>
            </a:r>
            <a:endParaRPr lang="en-US" sz="2000" dirty="0"/>
          </a:p>
        </p:txBody>
      </p:sp>
      <p:sp>
        <p:nvSpPr>
          <p:cNvPr id="4" name="Rectangle 3"/>
          <p:cNvSpPr/>
          <p:nvPr/>
        </p:nvSpPr>
        <p:spPr>
          <a:xfrm>
            <a:off x="0" y="617529"/>
            <a:ext cx="4713470" cy="400110"/>
          </a:xfrm>
          <a:prstGeom prst="rect">
            <a:avLst/>
          </a:prstGeom>
        </p:spPr>
        <p:txBody>
          <a:bodyPr wrap="none">
            <a:spAutoFit/>
          </a:bodyPr>
          <a:lstStyle/>
          <a:p>
            <a:r>
              <a:rPr lang="en-US" sz="2000" b="1" dirty="0">
                <a:solidFill>
                  <a:srgbClr val="00B0F0"/>
                </a:solidFill>
              </a:rPr>
              <a:t>When is it appropriate to </a:t>
            </a:r>
            <a:r>
              <a:rPr lang="en-US" sz="2000" b="1" dirty="0" smtClean="0">
                <a:solidFill>
                  <a:srgbClr val="00B0F0"/>
                </a:solidFill>
              </a:rPr>
              <a:t>use Technology? </a:t>
            </a:r>
            <a:endParaRPr lang="en-US" sz="2000" b="1" dirty="0">
              <a:solidFill>
                <a:srgbClr val="00B0F0"/>
              </a:solidFill>
            </a:endParaRPr>
          </a:p>
        </p:txBody>
      </p:sp>
      <p:sp>
        <p:nvSpPr>
          <p:cNvPr id="6" name="Rectangle 5"/>
          <p:cNvSpPr/>
          <p:nvPr/>
        </p:nvSpPr>
        <p:spPr>
          <a:xfrm>
            <a:off x="5004682" y="617529"/>
            <a:ext cx="3793026" cy="400110"/>
          </a:xfrm>
          <a:prstGeom prst="rect">
            <a:avLst/>
          </a:prstGeom>
        </p:spPr>
        <p:txBody>
          <a:bodyPr wrap="none">
            <a:spAutoFit/>
          </a:bodyPr>
          <a:lstStyle/>
          <a:p>
            <a:pPr algn="r" rtl="1"/>
            <a:r>
              <a:rPr lang="en-US" sz="2000" b="1" dirty="0" err="1">
                <a:solidFill>
                  <a:srgbClr val="00B0F0"/>
                </a:solidFill>
              </a:rPr>
              <a:t>متى</a:t>
            </a:r>
            <a:r>
              <a:rPr lang="en-US" sz="2000" b="1" dirty="0">
                <a:solidFill>
                  <a:srgbClr val="00B0F0"/>
                </a:solidFill>
              </a:rPr>
              <a:t> </a:t>
            </a:r>
            <a:r>
              <a:rPr lang="en-US" sz="2000" b="1" dirty="0" err="1">
                <a:solidFill>
                  <a:srgbClr val="00B0F0"/>
                </a:solidFill>
              </a:rPr>
              <a:t>يكون</a:t>
            </a:r>
            <a:r>
              <a:rPr lang="en-US" sz="2000" b="1" dirty="0">
                <a:solidFill>
                  <a:srgbClr val="00B0F0"/>
                </a:solidFill>
              </a:rPr>
              <a:t> </a:t>
            </a:r>
            <a:r>
              <a:rPr lang="en-US" sz="2000" b="1" dirty="0" err="1">
                <a:solidFill>
                  <a:srgbClr val="00B0F0"/>
                </a:solidFill>
              </a:rPr>
              <a:t>من</a:t>
            </a:r>
            <a:r>
              <a:rPr lang="en-US" sz="2000" b="1" dirty="0">
                <a:solidFill>
                  <a:srgbClr val="00B0F0"/>
                </a:solidFill>
              </a:rPr>
              <a:t> </a:t>
            </a:r>
            <a:r>
              <a:rPr lang="en-US" sz="2000" b="1" dirty="0" err="1">
                <a:solidFill>
                  <a:srgbClr val="00B0F0"/>
                </a:solidFill>
              </a:rPr>
              <a:t>المناسب</a:t>
            </a:r>
            <a:r>
              <a:rPr lang="en-US" sz="2000" b="1" dirty="0">
                <a:solidFill>
                  <a:srgbClr val="00B0F0"/>
                </a:solidFill>
              </a:rPr>
              <a:t> </a:t>
            </a:r>
            <a:r>
              <a:rPr lang="en-US" sz="2000" b="1" dirty="0" err="1">
                <a:solidFill>
                  <a:srgbClr val="00B0F0"/>
                </a:solidFill>
              </a:rPr>
              <a:t>استخدام</a:t>
            </a:r>
            <a:r>
              <a:rPr lang="en-US" sz="2000" b="1" dirty="0">
                <a:solidFill>
                  <a:srgbClr val="00B0F0"/>
                </a:solidFill>
              </a:rPr>
              <a:t> </a:t>
            </a:r>
            <a:r>
              <a:rPr lang="ar-EG" sz="2000" b="1" dirty="0" smtClean="0">
                <a:solidFill>
                  <a:srgbClr val="00B0F0"/>
                </a:solidFill>
              </a:rPr>
              <a:t>التكنولوجيا؟</a:t>
            </a:r>
            <a:endParaRPr lang="en-US" sz="2000" b="1" dirty="0">
              <a:solidFill>
                <a:srgbClr val="00B0F0"/>
              </a:solidFill>
            </a:endParaRPr>
          </a:p>
        </p:txBody>
      </p:sp>
    </p:spTree>
    <p:extLst>
      <p:ext uri="{BB962C8B-B14F-4D97-AF65-F5344CB8AC3E}">
        <p14:creationId xmlns:p14="http://schemas.microsoft.com/office/powerpoint/2010/main" val="207767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856084"/>
            <a:ext cx="5403531" cy="523220"/>
          </a:xfrm>
          <a:prstGeom prst="rect">
            <a:avLst/>
          </a:prstGeom>
          <a:noFill/>
        </p:spPr>
        <p:txBody>
          <a:bodyPr wrap="none" rtlCol="0">
            <a:spAutoFit/>
          </a:bodyPr>
          <a:lstStyle/>
          <a:p>
            <a:r>
              <a:rPr lang="en-US" sz="2800" b="1" dirty="0" smtClean="0">
                <a:solidFill>
                  <a:srgbClr val="00B0F0"/>
                </a:solidFill>
                <a:latin typeface="Alexandria" charset="0"/>
                <a:cs typeface="Alexandria" charset="0"/>
              </a:rPr>
              <a:t>Communication Apprehension</a:t>
            </a:r>
            <a:endParaRPr lang="en-US" sz="2800" b="1" dirty="0">
              <a:solidFill>
                <a:srgbClr val="00B0F0"/>
              </a:solidFill>
              <a:latin typeface="Alexandria" charset="0"/>
              <a:cs typeface="Alexandria" charset="0"/>
            </a:endParaRP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a:solidFill>
                  <a:schemeClr val="bg1"/>
                </a:solidFill>
                <a:latin typeface="Alexandria" charset="0"/>
                <a:cs typeface="Alexandria" charset="0"/>
              </a:rPr>
              <a:t>Chapter</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p:cNvSpPr txBox="1"/>
          <p:nvPr/>
        </p:nvSpPr>
        <p:spPr>
          <a:xfrm>
            <a:off x="7657650" y="1514954"/>
            <a:ext cx="2367957"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الخجل من التواصل</a:t>
            </a:r>
            <a:endParaRPr lang="en-US" sz="2800" b="1" dirty="0">
              <a:solidFill>
                <a:srgbClr val="00B0F0"/>
              </a:solidFill>
              <a:latin typeface="Alexandria" charset="0"/>
              <a:cs typeface="Alexandria" charset="0"/>
            </a:endParaRPr>
          </a:p>
        </p:txBody>
      </p:sp>
    </p:spTree>
    <p:extLst>
      <p:ext uri="{BB962C8B-B14F-4D97-AF65-F5344CB8AC3E}">
        <p14:creationId xmlns:p14="http://schemas.microsoft.com/office/powerpoint/2010/main" val="4171722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766154" y="6674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00B0F0"/>
              </a:solidFill>
            </a:endParaRPr>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9994"/>
            <a:ext cx="1834640" cy="672314"/>
          </a:xfrm>
          <a:prstGeom prst="rect">
            <a:avLst/>
          </a:prstGeom>
        </p:spPr>
      </p:pic>
      <p:sp>
        <p:nvSpPr>
          <p:cNvPr id="7" name="Rectangle: Rounded Corners 24"/>
          <p:cNvSpPr/>
          <p:nvPr/>
        </p:nvSpPr>
        <p:spPr>
          <a:xfrm>
            <a:off x="4830189"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650440" cy="461665"/>
          </a:xfrm>
          <a:prstGeom prst="rect">
            <a:avLst/>
          </a:prstGeom>
        </p:spPr>
        <p:txBody>
          <a:bodyPr wrap="none">
            <a:spAutoFit/>
          </a:bodyPr>
          <a:lstStyle/>
          <a:p>
            <a:r>
              <a:rPr lang="en-US" sz="2400" b="1" dirty="0" smtClean="0">
                <a:solidFill>
                  <a:srgbClr val="00B0F0"/>
                </a:solidFill>
                <a:latin typeface="Alexandria" charset="0"/>
                <a:cs typeface="Alexandria" charset="0"/>
              </a:rPr>
              <a:t>Communication Apprehension</a:t>
            </a:r>
            <a:endParaRPr lang="en-US" sz="2400" b="1" dirty="0">
              <a:solidFill>
                <a:srgbClr val="00B0F0"/>
              </a:solidFill>
              <a:latin typeface="Alexandria" charset="0"/>
              <a:cs typeface="Alexandria" charset="0"/>
            </a:endParaRPr>
          </a:p>
        </p:txBody>
      </p:sp>
      <p:sp>
        <p:nvSpPr>
          <p:cNvPr id="9" name="TextBox 8"/>
          <p:cNvSpPr txBox="1"/>
          <p:nvPr/>
        </p:nvSpPr>
        <p:spPr>
          <a:xfrm>
            <a:off x="8326594" y="-51934"/>
            <a:ext cx="2367957"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الخجل من التواصل</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94817" y="667402"/>
            <a:ext cx="4310795" cy="400110"/>
          </a:xfrm>
          <a:prstGeom prst="rect">
            <a:avLst/>
          </a:prstGeom>
        </p:spPr>
        <p:txBody>
          <a:bodyPr wrap="none">
            <a:spAutoFit/>
          </a:bodyPr>
          <a:lstStyle/>
          <a:p>
            <a:r>
              <a:rPr lang="en-US" sz="2000" b="1" dirty="0" smtClean="0">
                <a:solidFill>
                  <a:srgbClr val="00B0F0"/>
                </a:solidFill>
              </a:rPr>
              <a:t>Types of communication apprehension</a:t>
            </a:r>
            <a:endParaRPr lang="en-US" sz="2000" b="1" dirty="0">
              <a:solidFill>
                <a:srgbClr val="00B0F0"/>
              </a:solidFill>
            </a:endParaRPr>
          </a:p>
        </p:txBody>
      </p:sp>
      <p:sp>
        <p:nvSpPr>
          <p:cNvPr id="4" name="Rectangle 3"/>
          <p:cNvSpPr/>
          <p:nvPr/>
        </p:nvSpPr>
        <p:spPr>
          <a:xfrm>
            <a:off x="6074523" y="667402"/>
            <a:ext cx="2249334" cy="400110"/>
          </a:xfrm>
          <a:prstGeom prst="rect">
            <a:avLst/>
          </a:prstGeom>
        </p:spPr>
        <p:txBody>
          <a:bodyPr wrap="none">
            <a:spAutoFit/>
          </a:bodyPr>
          <a:lstStyle/>
          <a:p>
            <a:pPr algn="ctr"/>
            <a:r>
              <a:rPr lang="ar-EG" sz="2000" b="1" dirty="0" smtClean="0">
                <a:solidFill>
                  <a:srgbClr val="00B0F0"/>
                </a:solidFill>
              </a:rPr>
              <a:t>أنواع الخجل من التواصل</a:t>
            </a:r>
            <a:endParaRPr lang="en-US" sz="2000" b="1" dirty="0">
              <a:solidFill>
                <a:srgbClr val="00B0F0"/>
              </a:solidFill>
            </a:endParaRPr>
          </a:p>
        </p:txBody>
      </p:sp>
      <p:sp>
        <p:nvSpPr>
          <p:cNvPr id="6" name="Rectangle 5"/>
          <p:cNvSpPr/>
          <p:nvPr/>
        </p:nvSpPr>
        <p:spPr>
          <a:xfrm>
            <a:off x="177590" y="1173214"/>
            <a:ext cx="4567129" cy="1754326"/>
          </a:xfrm>
          <a:prstGeom prst="rect">
            <a:avLst/>
          </a:prstGeom>
        </p:spPr>
        <p:txBody>
          <a:bodyPr wrap="square">
            <a:spAutoFit/>
          </a:bodyPr>
          <a:lstStyle/>
          <a:p>
            <a:r>
              <a:rPr lang="en-US" dirty="0"/>
              <a:t>Trait communication apprehension means that one possesses a “shy trait.” In general, shy people tend not to raise their hands in class a lot, avoid certain social situations, and feel extremely anxious about giving a professional presentation.</a:t>
            </a:r>
          </a:p>
        </p:txBody>
      </p:sp>
      <p:sp>
        <p:nvSpPr>
          <p:cNvPr id="8" name="Rectangle 7"/>
          <p:cNvSpPr/>
          <p:nvPr/>
        </p:nvSpPr>
        <p:spPr>
          <a:xfrm>
            <a:off x="5069296" y="1467622"/>
            <a:ext cx="3760364" cy="1477328"/>
          </a:xfrm>
          <a:prstGeom prst="rect">
            <a:avLst/>
          </a:prstGeom>
        </p:spPr>
        <p:txBody>
          <a:bodyPr wrap="square">
            <a:spAutoFit/>
          </a:bodyPr>
          <a:lstStyle/>
          <a:p>
            <a:pPr algn="r" rtl="1"/>
            <a:r>
              <a:rPr lang="ar-EG" dirty="0"/>
              <a:t>تعني سمة الخوف من التواصل أن الشخص يمتلك "سمة خجولة". بشكل عام، يميل الأشخاص الخجولون إلى عدم رفع أيديهم كثيرًا في الفصل، وتجنب بعض المواقف الاجتماعية، والشعور بالقلق الشديد بشأن تقديم عرض تقديمي احترافي.</a:t>
            </a:r>
            <a:endParaRPr lang="en-US" dirty="0"/>
          </a:p>
        </p:txBody>
      </p:sp>
      <p:sp>
        <p:nvSpPr>
          <p:cNvPr id="11" name="Rectangle 10"/>
          <p:cNvSpPr/>
          <p:nvPr/>
        </p:nvSpPr>
        <p:spPr>
          <a:xfrm>
            <a:off x="126109" y="3740315"/>
            <a:ext cx="4704080" cy="2585323"/>
          </a:xfrm>
          <a:prstGeom prst="rect">
            <a:avLst/>
          </a:prstGeom>
        </p:spPr>
        <p:txBody>
          <a:bodyPr wrap="square">
            <a:spAutoFit/>
          </a:bodyPr>
          <a:lstStyle/>
          <a:p>
            <a:r>
              <a:rPr lang="en-US" dirty="0"/>
              <a:t>Context-based communication apprehension describes a fear of communicating in certain contexts. A fear of public speaking is a great example of context communication apprehension. For example, a student may not be nervous about meeting new people or participating in small groups, but presenting a speech in front of the class promotes a high degree of apprehension.</a:t>
            </a:r>
          </a:p>
        </p:txBody>
      </p:sp>
      <p:sp>
        <p:nvSpPr>
          <p:cNvPr id="12" name="Rectangle 11"/>
          <p:cNvSpPr/>
          <p:nvPr/>
        </p:nvSpPr>
        <p:spPr>
          <a:xfrm>
            <a:off x="4762161" y="4017313"/>
            <a:ext cx="4095154" cy="2031325"/>
          </a:xfrm>
          <a:prstGeom prst="rect">
            <a:avLst/>
          </a:prstGeom>
        </p:spPr>
        <p:txBody>
          <a:bodyPr wrap="square">
            <a:spAutoFit/>
          </a:bodyPr>
          <a:lstStyle/>
          <a:p>
            <a:pPr algn="r" rtl="1"/>
            <a:r>
              <a:rPr lang="ar-EG" dirty="0"/>
              <a:t>يصف الخوف من التواصل القائم على السياق الخوف من التواصل في سياقات معينة. والخوف من التحدث أمام الجمهور هو مثال رائع للخوف من التواصل القائم على السياق. على سبيل المثال، قد لا يشعر الطالب بالتوتر بشأن مقابلة أشخاص جدد أو المشاركة في مجموعات صغيرة، لكن إلقاء خطاب أمام الفصل يعزز درجة عالية من الخوف.</a:t>
            </a:r>
            <a:endParaRPr lang="en-US" dirty="0"/>
          </a:p>
        </p:txBody>
      </p:sp>
    </p:spTree>
    <p:extLst>
      <p:ext uri="{BB962C8B-B14F-4D97-AF65-F5344CB8AC3E}">
        <p14:creationId xmlns:p14="http://schemas.microsoft.com/office/powerpoint/2010/main" val="1687899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766154" y="6674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00B0F0"/>
              </a:solidFill>
            </a:endParaRPr>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9994"/>
            <a:ext cx="1834640" cy="672314"/>
          </a:xfrm>
          <a:prstGeom prst="rect">
            <a:avLst/>
          </a:prstGeom>
        </p:spPr>
      </p:pic>
      <p:sp>
        <p:nvSpPr>
          <p:cNvPr id="7" name="Rectangle: Rounded Corners 24"/>
          <p:cNvSpPr/>
          <p:nvPr/>
        </p:nvSpPr>
        <p:spPr>
          <a:xfrm>
            <a:off x="4830189"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650440" cy="461665"/>
          </a:xfrm>
          <a:prstGeom prst="rect">
            <a:avLst/>
          </a:prstGeom>
        </p:spPr>
        <p:txBody>
          <a:bodyPr wrap="none">
            <a:spAutoFit/>
          </a:bodyPr>
          <a:lstStyle/>
          <a:p>
            <a:r>
              <a:rPr lang="en-US" sz="2400" b="1" dirty="0" smtClean="0">
                <a:solidFill>
                  <a:srgbClr val="00B0F0"/>
                </a:solidFill>
                <a:latin typeface="Alexandria" charset="0"/>
                <a:cs typeface="Alexandria" charset="0"/>
              </a:rPr>
              <a:t>Communication Apprehension</a:t>
            </a:r>
            <a:endParaRPr lang="en-US" sz="2400" b="1" dirty="0">
              <a:solidFill>
                <a:srgbClr val="00B0F0"/>
              </a:solidFill>
              <a:latin typeface="Alexandria" charset="0"/>
              <a:cs typeface="Alexandria" charset="0"/>
            </a:endParaRPr>
          </a:p>
        </p:txBody>
      </p:sp>
      <p:sp>
        <p:nvSpPr>
          <p:cNvPr id="9" name="TextBox 8"/>
          <p:cNvSpPr txBox="1"/>
          <p:nvPr/>
        </p:nvSpPr>
        <p:spPr>
          <a:xfrm>
            <a:off x="8326594" y="-51934"/>
            <a:ext cx="2367957"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الخجل من التواصل</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94817" y="667402"/>
            <a:ext cx="4310795" cy="400110"/>
          </a:xfrm>
          <a:prstGeom prst="rect">
            <a:avLst/>
          </a:prstGeom>
        </p:spPr>
        <p:txBody>
          <a:bodyPr wrap="none">
            <a:spAutoFit/>
          </a:bodyPr>
          <a:lstStyle/>
          <a:p>
            <a:r>
              <a:rPr lang="en-US" sz="2000" b="1" dirty="0" smtClean="0">
                <a:solidFill>
                  <a:srgbClr val="00B0F0"/>
                </a:solidFill>
              </a:rPr>
              <a:t>Types of communication apprehension</a:t>
            </a:r>
            <a:endParaRPr lang="en-US" sz="2000" b="1" dirty="0">
              <a:solidFill>
                <a:srgbClr val="00B0F0"/>
              </a:solidFill>
            </a:endParaRPr>
          </a:p>
        </p:txBody>
      </p:sp>
      <p:sp>
        <p:nvSpPr>
          <p:cNvPr id="4" name="Rectangle 3"/>
          <p:cNvSpPr/>
          <p:nvPr/>
        </p:nvSpPr>
        <p:spPr>
          <a:xfrm>
            <a:off x="6074523" y="667402"/>
            <a:ext cx="2249334" cy="400110"/>
          </a:xfrm>
          <a:prstGeom prst="rect">
            <a:avLst/>
          </a:prstGeom>
        </p:spPr>
        <p:txBody>
          <a:bodyPr wrap="none">
            <a:spAutoFit/>
          </a:bodyPr>
          <a:lstStyle/>
          <a:p>
            <a:pPr algn="ctr"/>
            <a:r>
              <a:rPr lang="ar-EG" sz="2000" b="1" dirty="0" smtClean="0">
                <a:solidFill>
                  <a:srgbClr val="00B0F0"/>
                </a:solidFill>
              </a:rPr>
              <a:t>أنواع الخجل من التواصل</a:t>
            </a:r>
            <a:endParaRPr lang="en-US" sz="2000" b="1" dirty="0">
              <a:solidFill>
                <a:srgbClr val="00B0F0"/>
              </a:solidFill>
            </a:endParaRPr>
          </a:p>
        </p:txBody>
      </p:sp>
      <p:sp>
        <p:nvSpPr>
          <p:cNvPr id="6" name="Rectangle 5"/>
          <p:cNvSpPr/>
          <p:nvPr/>
        </p:nvSpPr>
        <p:spPr>
          <a:xfrm>
            <a:off x="177590" y="1173214"/>
            <a:ext cx="4567129" cy="2031325"/>
          </a:xfrm>
          <a:prstGeom prst="rect">
            <a:avLst/>
          </a:prstGeom>
        </p:spPr>
        <p:txBody>
          <a:bodyPr wrap="square">
            <a:spAutoFit/>
          </a:bodyPr>
          <a:lstStyle/>
          <a:p>
            <a:r>
              <a:rPr lang="en-US" dirty="0"/>
              <a:t>Audience-based communication apprehension explains a person’s fear of speaking to certain people or groups. For example, a person may feel comfortable speaking in front of friends in his or her social circle, but speaking in front of colleagues at work makes him or her extremely nervous.</a:t>
            </a:r>
          </a:p>
        </p:txBody>
      </p:sp>
      <p:sp>
        <p:nvSpPr>
          <p:cNvPr id="8" name="Rectangle 7"/>
          <p:cNvSpPr/>
          <p:nvPr/>
        </p:nvSpPr>
        <p:spPr>
          <a:xfrm>
            <a:off x="5069296" y="1467622"/>
            <a:ext cx="3760364" cy="1754326"/>
          </a:xfrm>
          <a:prstGeom prst="rect">
            <a:avLst/>
          </a:prstGeom>
        </p:spPr>
        <p:txBody>
          <a:bodyPr wrap="square">
            <a:spAutoFit/>
          </a:bodyPr>
          <a:lstStyle/>
          <a:p>
            <a:pPr algn="r" rtl="1"/>
            <a:r>
              <a:rPr lang="ar-EG" dirty="0"/>
              <a:t>إن الخوف من التواصل مع الجمهور يفسر خوف الشخص من التحدث إلى أشخاص أو مجموعات معينة. على سبيل المثال، قد يشعر الشخص بالراحة عند التحدث أمام الأصدقاء في دائرته الاجتماعية، لكن التحدث أمام زملائه في العمل يجعله متوترًا للغاية.</a:t>
            </a:r>
            <a:endParaRPr lang="en-US" dirty="0"/>
          </a:p>
        </p:txBody>
      </p:sp>
      <p:sp>
        <p:nvSpPr>
          <p:cNvPr id="11" name="Rectangle 10"/>
          <p:cNvSpPr/>
          <p:nvPr/>
        </p:nvSpPr>
        <p:spPr>
          <a:xfrm>
            <a:off x="126109" y="3740315"/>
            <a:ext cx="4704080" cy="2862322"/>
          </a:xfrm>
          <a:prstGeom prst="rect">
            <a:avLst/>
          </a:prstGeom>
        </p:spPr>
        <p:txBody>
          <a:bodyPr wrap="square">
            <a:spAutoFit/>
          </a:bodyPr>
          <a:lstStyle/>
          <a:p>
            <a:r>
              <a:rPr lang="en-US" dirty="0"/>
              <a:t>Situational communication apprehension refers to apprehension to communicate in specific sets of circumstances; everyone at some point in their lives is going to feel apprehensive about communicating something. Think of a person you might want to impress, such as a boss or an interviewer. In general, you are an outgoing person and don’t mind presenting in front of people, but someone you want to impress may promote an uneasy or anxious feeling.</a:t>
            </a:r>
          </a:p>
        </p:txBody>
      </p:sp>
      <p:sp>
        <p:nvSpPr>
          <p:cNvPr id="12" name="Rectangle 11"/>
          <p:cNvSpPr/>
          <p:nvPr/>
        </p:nvSpPr>
        <p:spPr>
          <a:xfrm>
            <a:off x="4762161" y="4017313"/>
            <a:ext cx="4095154" cy="2308324"/>
          </a:xfrm>
          <a:prstGeom prst="rect">
            <a:avLst/>
          </a:prstGeom>
        </p:spPr>
        <p:txBody>
          <a:bodyPr wrap="square">
            <a:spAutoFit/>
          </a:bodyPr>
          <a:lstStyle/>
          <a:p>
            <a:pPr algn="r" rtl="1"/>
            <a:r>
              <a:rPr lang="ar-EG" dirty="0"/>
              <a:t>يشير الخوف من التواصل الظرفي إلى الخوف من التواصل في ظل ظروف معينة؛ فكل شخص في مرحلة ما من حياته سوف يشعر بالخوف من التواصل بشأن شيء ما. فكر في شخص قد ترغب في إبهاره، مثل رئيسك أو الشخص الذي يجري معك مقابلة. بشكل عام، أنت شخص منفتح ولا تمانع في تقديم عرض أمام الناس، ولكن الشخص الذي ترغب في إبهاره قد يعزز شعورك بعدم الارتياح أو القلق.</a:t>
            </a:r>
            <a:endParaRPr lang="en-US" dirty="0"/>
          </a:p>
        </p:txBody>
      </p:sp>
    </p:spTree>
    <p:extLst>
      <p:ext uri="{BB962C8B-B14F-4D97-AF65-F5344CB8AC3E}">
        <p14:creationId xmlns:p14="http://schemas.microsoft.com/office/powerpoint/2010/main" val="112542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P spid="1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766154" y="6674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00B0F0"/>
              </a:solidFill>
            </a:endParaRPr>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Subordinate status: If someone in charge of you, such as a manager at work, is evaluating your presentation, his or her higher status and evaluation can cause anxiety.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9994"/>
            <a:ext cx="1834640" cy="672314"/>
          </a:xfrm>
          <a:prstGeom prst="rect">
            <a:avLst/>
          </a:prstGeom>
        </p:spPr>
      </p:pic>
      <p:sp>
        <p:nvSpPr>
          <p:cNvPr id="7" name="Rectangle: Rounded Corners 24"/>
          <p:cNvSpPr/>
          <p:nvPr/>
        </p:nvSpPr>
        <p:spPr>
          <a:xfrm>
            <a:off x="4830189"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650440" cy="461665"/>
          </a:xfrm>
          <a:prstGeom prst="rect">
            <a:avLst/>
          </a:prstGeom>
        </p:spPr>
        <p:txBody>
          <a:bodyPr wrap="none">
            <a:spAutoFit/>
          </a:bodyPr>
          <a:lstStyle/>
          <a:p>
            <a:r>
              <a:rPr lang="en-US" sz="2400" b="1" dirty="0" smtClean="0">
                <a:solidFill>
                  <a:srgbClr val="00B0F0"/>
                </a:solidFill>
                <a:latin typeface="Alexandria" charset="0"/>
                <a:cs typeface="Alexandria" charset="0"/>
              </a:rPr>
              <a:t>Communication Apprehension</a:t>
            </a:r>
            <a:endParaRPr lang="en-US" sz="2400" b="1" dirty="0">
              <a:solidFill>
                <a:srgbClr val="00B0F0"/>
              </a:solidFill>
              <a:latin typeface="Alexandria" charset="0"/>
              <a:cs typeface="Alexandria" charset="0"/>
            </a:endParaRPr>
          </a:p>
        </p:txBody>
      </p:sp>
      <p:sp>
        <p:nvSpPr>
          <p:cNvPr id="9" name="TextBox 8"/>
          <p:cNvSpPr txBox="1"/>
          <p:nvPr/>
        </p:nvSpPr>
        <p:spPr>
          <a:xfrm>
            <a:off x="8326594" y="-51934"/>
            <a:ext cx="2367957"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الخجل من التواصل</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94817" y="667402"/>
            <a:ext cx="4435830" cy="400110"/>
          </a:xfrm>
          <a:prstGeom prst="rect">
            <a:avLst/>
          </a:prstGeom>
        </p:spPr>
        <p:txBody>
          <a:bodyPr wrap="none">
            <a:spAutoFit/>
          </a:bodyPr>
          <a:lstStyle/>
          <a:p>
            <a:r>
              <a:rPr lang="en-US" sz="2000" b="1" dirty="0" smtClean="0">
                <a:solidFill>
                  <a:srgbClr val="00B0F0"/>
                </a:solidFill>
              </a:rPr>
              <a:t>Causes of communication apprehension</a:t>
            </a:r>
            <a:endParaRPr lang="en-US" sz="2000" b="1" dirty="0">
              <a:solidFill>
                <a:srgbClr val="00B0F0"/>
              </a:solidFill>
            </a:endParaRPr>
          </a:p>
        </p:txBody>
      </p:sp>
      <p:sp>
        <p:nvSpPr>
          <p:cNvPr id="4" name="Rectangle 3"/>
          <p:cNvSpPr/>
          <p:nvPr/>
        </p:nvSpPr>
        <p:spPr>
          <a:xfrm>
            <a:off x="6038457" y="667402"/>
            <a:ext cx="2321469" cy="400110"/>
          </a:xfrm>
          <a:prstGeom prst="rect">
            <a:avLst/>
          </a:prstGeom>
        </p:spPr>
        <p:txBody>
          <a:bodyPr wrap="none">
            <a:spAutoFit/>
          </a:bodyPr>
          <a:lstStyle/>
          <a:p>
            <a:pPr algn="ctr"/>
            <a:r>
              <a:rPr lang="ar-EG" sz="2000" b="1" dirty="0" smtClean="0">
                <a:solidFill>
                  <a:srgbClr val="00B0F0"/>
                </a:solidFill>
              </a:rPr>
              <a:t>أسباب الخجل من التواصل</a:t>
            </a:r>
            <a:endParaRPr lang="en-US" sz="2000" b="1" dirty="0">
              <a:solidFill>
                <a:srgbClr val="00B0F0"/>
              </a:solidFill>
            </a:endParaRPr>
          </a:p>
        </p:txBody>
      </p:sp>
      <p:sp>
        <p:nvSpPr>
          <p:cNvPr id="6" name="Rectangle 5"/>
          <p:cNvSpPr/>
          <p:nvPr/>
        </p:nvSpPr>
        <p:spPr>
          <a:xfrm>
            <a:off x="177590" y="1173214"/>
            <a:ext cx="4567129" cy="1754326"/>
          </a:xfrm>
          <a:prstGeom prst="rect">
            <a:avLst/>
          </a:prstGeom>
        </p:spPr>
        <p:txBody>
          <a:bodyPr wrap="square">
            <a:spAutoFit/>
          </a:bodyPr>
          <a:lstStyle/>
          <a:p>
            <a:r>
              <a:rPr lang="en-US" dirty="0"/>
              <a:t>Novelty: If the type of communication situation, such as giving a speech or running a meeting, is not something you do every day, it can create apprehension until you become familiar with this task or situation.</a:t>
            </a:r>
          </a:p>
          <a:p>
            <a:endParaRPr lang="en-US" dirty="0"/>
          </a:p>
        </p:txBody>
      </p:sp>
      <p:sp>
        <p:nvSpPr>
          <p:cNvPr id="8" name="Rectangle 7"/>
          <p:cNvSpPr/>
          <p:nvPr/>
        </p:nvSpPr>
        <p:spPr>
          <a:xfrm>
            <a:off x="4992167" y="1188295"/>
            <a:ext cx="3760364" cy="1200329"/>
          </a:xfrm>
          <a:prstGeom prst="rect">
            <a:avLst/>
          </a:prstGeom>
        </p:spPr>
        <p:txBody>
          <a:bodyPr wrap="square">
            <a:spAutoFit/>
          </a:bodyPr>
          <a:lstStyle/>
          <a:p>
            <a:pPr algn="r" rtl="1"/>
            <a:r>
              <a:rPr lang="ar-EG" dirty="0"/>
              <a:t>التجديد: إذا كان نوع موقف التواصل، مثل إلقاء خطاب أو إدارة اجتماع، ليس شيئًا تفعله كل يوم، فقد يخلق ذلك مخاوف حتى تصبح على دراية بهذه المهمة أو الموقف.</a:t>
            </a:r>
            <a:endParaRPr lang="en-US" dirty="0"/>
          </a:p>
        </p:txBody>
      </p:sp>
      <p:sp>
        <p:nvSpPr>
          <p:cNvPr id="11" name="Rectangle 10"/>
          <p:cNvSpPr/>
          <p:nvPr/>
        </p:nvSpPr>
        <p:spPr>
          <a:xfrm>
            <a:off x="117389" y="3156702"/>
            <a:ext cx="4704080" cy="1200329"/>
          </a:xfrm>
          <a:prstGeom prst="rect">
            <a:avLst/>
          </a:prstGeom>
        </p:spPr>
        <p:txBody>
          <a:bodyPr wrap="square">
            <a:spAutoFit/>
          </a:bodyPr>
          <a:lstStyle/>
          <a:p>
            <a:r>
              <a:rPr lang="en-US" i="1" dirty="0"/>
              <a:t>Formality: </a:t>
            </a:r>
            <a:r>
              <a:rPr lang="en-US" dirty="0"/>
              <a:t>Preparing and organizing something to be in the spotlight can promote the feeling of formality that makes you nervous or apprehensive.</a:t>
            </a:r>
          </a:p>
        </p:txBody>
      </p:sp>
      <p:sp>
        <p:nvSpPr>
          <p:cNvPr id="12" name="Rectangle 11"/>
          <p:cNvSpPr/>
          <p:nvPr/>
        </p:nvSpPr>
        <p:spPr>
          <a:xfrm>
            <a:off x="4729462" y="3254694"/>
            <a:ext cx="4095154" cy="923330"/>
          </a:xfrm>
          <a:prstGeom prst="rect">
            <a:avLst/>
          </a:prstGeom>
        </p:spPr>
        <p:txBody>
          <a:bodyPr wrap="square">
            <a:spAutoFit/>
          </a:bodyPr>
          <a:lstStyle/>
          <a:p>
            <a:pPr algn="r" rtl="1"/>
            <a:r>
              <a:rPr lang="ar-EG" dirty="0"/>
              <a:t>الرسمية: إن تحضير وتنظيم شيء ما ليكون في مركز الاهتمام يمكن أن يعزز الشعور بالرسمية التي تجعلك متوترًا أو متخوفًا.</a:t>
            </a:r>
            <a:endParaRPr lang="en-US" dirty="0"/>
          </a:p>
        </p:txBody>
      </p:sp>
      <p:sp>
        <p:nvSpPr>
          <p:cNvPr id="13" name="Rectangle 12"/>
          <p:cNvSpPr/>
          <p:nvPr/>
        </p:nvSpPr>
        <p:spPr>
          <a:xfrm>
            <a:off x="117389" y="4773688"/>
            <a:ext cx="4513258" cy="1200329"/>
          </a:xfrm>
          <a:prstGeom prst="rect">
            <a:avLst/>
          </a:prstGeom>
        </p:spPr>
        <p:txBody>
          <a:bodyPr wrap="square">
            <a:spAutoFit/>
          </a:bodyPr>
          <a:lstStyle/>
          <a:p>
            <a:r>
              <a:rPr lang="en-US" dirty="0"/>
              <a:t>Subordinate status: If someone in charge of you, such as a manager at work, is evaluating your presentation, his or her higher status and evaluation can cause anxiety.</a:t>
            </a:r>
          </a:p>
        </p:txBody>
      </p:sp>
      <p:sp>
        <p:nvSpPr>
          <p:cNvPr id="14" name="Rectangle 13"/>
          <p:cNvSpPr/>
          <p:nvPr/>
        </p:nvSpPr>
        <p:spPr>
          <a:xfrm>
            <a:off x="4744719" y="4905346"/>
            <a:ext cx="4151833" cy="923330"/>
          </a:xfrm>
          <a:prstGeom prst="rect">
            <a:avLst/>
          </a:prstGeom>
        </p:spPr>
        <p:txBody>
          <a:bodyPr wrap="square">
            <a:spAutoFit/>
          </a:bodyPr>
          <a:lstStyle/>
          <a:p>
            <a:pPr algn="r" rtl="1"/>
            <a:r>
              <a:rPr lang="en-US" dirty="0" err="1"/>
              <a:t>الوضع</a:t>
            </a:r>
            <a:r>
              <a:rPr lang="en-US" dirty="0"/>
              <a:t> </a:t>
            </a:r>
            <a:r>
              <a:rPr lang="en-US" dirty="0" err="1"/>
              <a:t>الثانوي</a:t>
            </a:r>
            <a:r>
              <a:rPr lang="en-US" dirty="0"/>
              <a:t>: </a:t>
            </a:r>
            <a:r>
              <a:rPr lang="en-US" dirty="0" err="1"/>
              <a:t>إذا</a:t>
            </a:r>
            <a:r>
              <a:rPr lang="en-US" dirty="0"/>
              <a:t> </a:t>
            </a:r>
            <a:r>
              <a:rPr lang="en-US" dirty="0" err="1"/>
              <a:t>كان</a:t>
            </a:r>
            <a:r>
              <a:rPr lang="en-US" dirty="0"/>
              <a:t> </a:t>
            </a:r>
            <a:r>
              <a:rPr lang="en-US" dirty="0" err="1"/>
              <a:t>شخص</a:t>
            </a:r>
            <a:r>
              <a:rPr lang="en-US" dirty="0"/>
              <a:t> </a:t>
            </a:r>
            <a:r>
              <a:rPr lang="en-US" dirty="0" err="1"/>
              <a:t>مسؤول</a:t>
            </a:r>
            <a:r>
              <a:rPr lang="en-US" dirty="0"/>
              <a:t> </a:t>
            </a:r>
            <a:r>
              <a:rPr lang="en-US" dirty="0" err="1"/>
              <a:t>عنك</a:t>
            </a:r>
            <a:r>
              <a:rPr lang="en-US" dirty="0"/>
              <a:t>، </a:t>
            </a:r>
            <a:r>
              <a:rPr lang="en-US" dirty="0" err="1"/>
              <a:t>مثل</a:t>
            </a:r>
            <a:r>
              <a:rPr lang="en-US" dirty="0"/>
              <a:t> </a:t>
            </a:r>
            <a:r>
              <a:rPr lang="en-US" dirty="0" err="1"/>
              <a:t>مدير</a:t>
            </a:r>
            <a:r>
              <a:rPr lang="en-US" dirty="0"/>
              <a:t> </a:t>
            </a:r>
            <a:r>
              <a:rPr lang="en-US" dirty="0" err="1"/>
              <a:t>في</a:t>
            </a:r>
            <a:r>
              <a:rPr lang="en-US" dirty="0"/>
              <a:t> </a:t>
            </a:r>
            <a:r>
              <a:rPr lang="en-US" dirty="0" err="1"/>
              <a:t>العمل</a:t>
            </a:r>
            <a:r>
              <a:rPr lang="en-US" dirty="0"/>
              <a:t>، </a:t>
            </a:r>
            <a:r>
              <a:rPr lang="en-US" dirty="0" err="1"/>
              <a:t>يقوم</a:t>
            </a:r>
            <a:r>
              <a:rPr lang="en-US" dirty="0"/>
              <a:t> </a:t>
            </a:r>
            <a:r>
              <a:rPr lang="en-US" dirty="0" err="1"/>
              <a:t>بتقييم</a:t>
            </a:r>
            <a:r>
              <a:rPr lang="en-US" dirty="0"/>
              <a:t> </a:t>
            </a:r>
            <a:r>
              <a:rPr lang="en-US" dirty="0" err="1"/>
              <a:t>عرضك</a:t>
            </a:r>
            <a:r>
              <a:rPr lang="en-US" dirty="0"/>
              <a:t> </a:t>
            </a:r>
            <a:r>
              <a:rPr lang="en-US" dirty="0" err="1"/>
              <a:t>التقديمي</a:t>
            </a:r>
            <a:r>
              <a:rPr lang="en-US" dirty="0"/>
              <a:t>، </a:t>
            </a:r>
            <a:r>
              <a:rPr lang="en-US" dirty="0" err="1"/>
              <a:t>فإن</a:t>
            </a:r>
            <a:r>
              <a:rPr lang="en-US" dirty="0"/>
              <a:t> </a:t>
            </a:r>
            <a:r>
              <a:rPr lang="en-US" dirty="0" err="1"/>
              <a:t>وضعه</a:t>
            </a:r>
            <a:r>
              <a:rPr lang="en-US" dirty="0"/>
              <a:t> </a:t>
            </a:r>
            <a:r>
              <a:rPr lang="en-US" dirty="0" err="1"/>
              <a:t>الأعلى</a:t>
            </a:r>
            <a:r>
              <a:rPr lang="en-US" dirty="0"/>
              <a:t> </a:t>
            </a:r>
            <a:r>
              <a:rPr lang="en-US" dirty="0" err="1"/>
              <a:t>وتقييمه</a:t>
            </a:r>
            <a:r>
              <a:rPr lang="en-US" dirty="0"/>
              <a:t> </a:t>
            </a:r>
            <a:r>
              <a:rPr lang="en-US" dirty="0" err="1"/>
              <a:t>قد</a:t>
            </a:r>
            <a:r>
              <a:rPr lang="en-US" dirty="0"/>
              <a:t> </a:t>
            </a:r>
            <a:r>
              <a:rPr lang="en-US" dirty="0" err="1"/>
              <a:t>يسببان</a:t>
            </a:r>
            <a:r>
              <a:rPr lang="en-US" dirty="0"/>
              <a:t> </a:t>
            </a:r>
            <a:r>
              <a:rPr lang="en-US" dirty="0" err="1"/>
              <a:t>لك</a:t>
            </a:r>
            <a:r>
              <a:rPr lang="en-US" dirty="0"/>
              <a:t> </a:t>
            </a:r>
            <a:r>
              <a:rPr lang="en-US" dirty="0" err="1"/>
              <a:t>القلق</a:t>
            </a:r>
            <a:r>
              <a:rPr lang="en-US" dirty="0"/>
              <a:t>.</a:t>
            </a:r>
          </a:p>
        </p:txBody>
      </p:sp>
    </p:spTree>
    <p:extLst>
      <p:ext uri="{BB962C8B-B14F-4D97-AF65-F5344CB8AC3E}">
        <p14:creationId xmlns:p14="http://schemas.microsoft.com/office/powerpoint/2010/main" val="3408545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ppt_x"/>
                                          </p:val>
                                        </p:tav>
                                        <p:tav tm="100000">
                                          <p:val>
                                            <p:strVal val="#ppt_x"/>
                                          </p:val>
                                        </p:tav>
                                      </p:tavLst>
                                    </p:anim>
                                    <p:anim calcmode="lin" valueType="num">
                                      <p:cBhvr additive="base">
                                        <p:cTn id="4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P spid="11" grpId="0"/>
      <p:bldP spid="12" grpId="0"/>
      <p:bldP spid="13" grpId="0"/>
      <p:bldP spid="1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9766154" y="667402"/>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00B0F0"/>
              </a:solidFill>
            </a:endParaRPr>
          </a:p>
        </p:txBody>
      </p:sp>
      <p:sp>
        <p:nvSpPr>
          <p:cNvPr id="25" name="Rectangle: Rounded Corners 24"/>
          <p:cNvSpPr/>
          <p:nvPr/>
        </p:nvSpPr>
        <p:spPr>
          <a:xfrm>
            <a:off x="50800" y="1067513"/>
            <a:ext cx="46939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Subordinate status: If someone in charge of you, such as a manager at work, is evaluating your presentation, his or her higher status and evaluation can cause anxiety.</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19994"/>
            <a:ext cx="1834640" cy="672314"/>
          </a:xfrm>
          <a:prstGeom prst="rect">
            <a:avLst/>
          </a:prstGeom>
        </p:spPr>
      </p:pic>
      <p:sp>
        <p:nvSpPr>
          <p:cNvPr id="7" name="Rectangle: Rounded Corners 24"/>
          <p:cNvSpPr/>
          <p:nvPr/>
        </p:nvSpPr>
        <p:spPr>
          <a:xfrm>
            <a:off x="4830189" y="1067512"/>
            <a:ext cx="4084320" cy="57904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2397760" y="-19994"/>
            <a:ext cx="4650440" cy="461665"/>
          </a:xfrm>
          <a:prstGeom prst="rect">
            <a:avLst/>
          </a:prstGeom>
        </p:spPr>
        <p:txBody>
          <a:bodyPr wrap="none">
            <a:spAutoFit/>
          </a:bodyPr>
          <a:lstStyle/>
          <a:p>
            <a:r>
              <a:rPr lang="en-US" sz="2400" b="1" dirty="0" smtClean="0">
                <a:solidFill>
                  <a:srgbClr val="00B0F0"/>
                </a:solidFill>
                <a:latin typeface="Alexandria" charset="0"/>
                <a:cs typeface="Alexandria" charset="0"/>
              </a:rPr>
              <a:t>Communication Apprehension</a:t>
            </a:r>
            <a:endParaRPr lang="en-US" sz="2400" b="1" dirty="0">
              <a:solidFill>
                <a:srgbClr val="00B0F0"/>
              </a:solidFill>
              <a:latin typeface="Alexandria" charset="0"/>
              <a:cs typeface="Alexandria" charset="0"/>
            </a:endParaRPr>
          </a:p>
        </p:txBody>
      </p:sp>
      <p:sp>
        <p:nvSpPr>
          <p:cNvPr id="9" name="TextBox 8"/>
          <p:cNvSpPr txBox="1"/>
          <p:nvPr/>
        </p:nvSpPr>
        <p:spPr>
          <a:xfrm>
            <a:off x="8326594" y="-51934"/>
            <a:ext cx="2367957" cy="523220"/>
          </a:xfrm>
          <a:prstGeom prst="rect">
            <a:avLst/>
          </a:prstGeom>
          <a:noFill/>
        </p:spPr>
        <p:txBody>
          <a:bodyPr wrap="none" rtlCol="0">
            <a:spAutoFit/>
          </a:bodyPr>
          <a:lstStyle/>
          <a:p>
            <a:pPr algn="ctr"/>
            <a:r>
              <a:rPr lang="ar-EG" sz="2800" b="1" dirty="0" smtClean="0">
                <a:solidFill>
                  <a:srgbClr val="00B0F0"/>
                </a:solidFill>
                <a:latin typeface="Alexandria" charset="0"/>
                <a:cs typeface="Alexandria" charset="0"/>
              </a:rPr>
              <a:t>الخجل من التواصل</a:t>
            </a:r>
            <a:endParaRPr lang="en-US" sz="2800" b="1" dirty="0">
              <a:solidFill>
                <a:srgbClr val="00B0F0"/>
              </a:solidFill>
              <a:latin typeface="Alexandria" charset="0"/>
              <a:cs typeface="Alexandria" charset="0"/>
            </a:endParaRPr>
          </a:p>
        </p:txBody>
      </p:sp>
      <p:sp>
        <p:nvSpPr>
          <p:cNvPr id="10" name="Google Shape;8693;p58"/>
          <p:cNvSpPr/>
          <p:nvPr/>
        </p:nvSpPr>
        <p:spPr>
          <a:xfrm>
            <a:off x="6967482" y="29326"/>
            <a:ext cx="463407" cy="441960"/>
          </a:xfrm>
          <a:custGeom>
            <a:avLst/>
            <a:gdLst/>
            <a:ahLst/>
            <a:cxnLst/>
            <a:rect l="l" t="t" r="r" b="b"/>
            <a:pathLst>
              <a:path w="12446" h="11870" extrusionOk="0">
                <a:moveTo>
                  <a:pt x="9421" y="1410"/>
                </a:moveTo>
                <a:cubicBezTo>
                  <a:pt x="9775" y="1410"/>
                  <a:pt x="10130" y="1544"/>
                  <a:pt x="10397" y="1812"/>
                </a:cubicBezTo>
                <a:cubicBezTo>
                  <a:pt x="10901" y="2316"/>
                  <a:pt x="10901" y="3198"/>
                  <a:pt x="10366" y="3734"/>
                </a:cubicBezTo>
                <a:lnTo>
                  <a:pt x="9169" y="4931"/>
                </a:lnTo>
                <a:cubicBezTo>
                  <a:pt x="8948" y="5152"/>
                  <a:pt x="8633" y="5278"/>
                  <a:pt x="8318" y="5309"/>
                </a:cubicBezTo>
                <a:lnTo>
                  <a:pt x="8476" y="5152"/>
                </a:lnTo>
                <a:cubicBezTo>
                  <a:pt x="8854" y="4773"/>
                  <a:pt x="8854" y="4112"/>
                  <a:pt x="8476" y="3702"/>
                </a:cubicBezTo>
                <a:cubicBezTo>
                  <a:pt x="8271" y="3513"/>
                  <a:pt x="8003" y="3419"/>
                  <a:pt x="7739" y="3419"/>
                </a:cubicBezTo>
                <a:cubicBezTo>
                  <a:pt x="7475" y="3419"/>
                  <a:pt x="7215" y="3513"/>
                  <a:pt x="7026" y="3702"/>
                </a:cubicBezTo>
                <a:lnTo>
                  <a:pt x="6869" y="3860"/>
                </a:lnTo>
                <a:cubicBezTo>
                  <a:pt x="6900" y="3545"/>
                  <a:pt x="7026" y="3230"/>
                  <a:pt x="7247" y="3009"/>
                </a:cubicBezTo>
                <a:lnTo>
                  <a:pt x="8444" y="1812"/>
                </a:lnTo>
                <a:cubicBezTo>
                  <a:pt x="8712" y="1544"/>
                  <a:pt x="9066" y="1410"/>
                  <a:pt x="9421" y="1410"/>
                </a:cubicBezTo>
                <a:close/>
                <a:moveTo>
                  <a:pt x="4128" y="6475"/>
                </a:moveTo>
                <a:lnTo>
                  <a:pt x="3970" y="6601"/>
                </a:lnTo>
                <a:cubicBezTo>
                  <a:pt x="3592" y="7010"/>
                  <a:pt x="3592" y="7672"/>
                  <a:pt x="3970" y="8081"/>
                </a:cubicBezTo>
                <a:cubicBezTo>
                  <a:pt x="4175" y="8270"/>
                  <a:pt x="4443" y="8365"/>
                  <a:pt x="4711" y="8365"/>
                </a:cubicBezTo>
                <a:cubicBezTo>
                  <a:pt x="4978" y="8365"/>
                  <a:pt x="5246" y="8270"/>
                  <a:pt x="5451" y="8081"/>
                </a:cubicBezTo>
                <a:lnTo>
                  <a:pt x="5577" y="7924"/>
                </a:lnTo>
                <a:lnTo>
                  <a:pt x="5577" y="7924"/>
                </a:lnTo>
                <a:cubicBezTo>
                  <a:pt x="5640" y="8270"/>
                  <a:pt x="5483" y="8586"/>
                  <a:pt x="5231" y="8838"/>
                </a:cubicBezTo>
                <a:lnTo>
                  <a:pt x="4065" y="10003"/>
                </a:lnTo>
                <a:cubicBezTo>
                  <a:pt x="3781" y="10271"/>
                  <a:pt x="3427" y="10405"/>
                  <a:pt x="3072" y="10405"/>
                </a:cubicBezTo>
                <a:cubicBezTo>
                  <a:pt x="2718" y="10405"/>
                  <a:pt x="2364" y="10271"/>
                  <a:pt x="2080" y="10003"/>
                </a:cubicBezTo>
                <a:cubicBezTo>
                  <a:pt x="1544" y="9468"/>
                  <a:pt x="1544" y="8586"/>
                  <a:pt x="2080" y="8050"/>
                </a:cubicBezTo>
                <a:lnTo>
                  <a:pt x="3277" y="6853"/>
                </a:lnTo>
                <a:cubicBezTo>
                  <a:pt x="3498" y="6601"/>
                  <a:pt x="3813" y="6506"/>
                  <a:pt x="4128" y="6475"/>
                </a:cubicBezTo>
                <a:close/>
                <a:moveTo>
                  <a:pt x="9373" y="0"/>
                </a:moveTo>
                <a:cubicBezTo>
                  <a:pt x="8665" y="0"/>
                  <a:pt x="7956" y="268"/>
                  <a:pt x="7404" y="804"/>
                </a:cubicBezTo>
                <a:lnTo>
                  <a:pt x="6239" y="1970"/>
                </a:lnTo>
                <a:cubicBezTo>
                  <a:pt x="5451" y="2757"/>
                  <a:pt x="5199" y="3986"/>
                  <a:pt x="5640" y="4994"/>
                </a:cubicBezTo>
                <a:lnTo>
                  <a:pt x="5325" y="5309"/>
                </a:lnTo>
                <a:cubicBezTo>
                  <a:pt x="4994" y="5170"/>
                  <a:pt x="4634" y="5100"/>
                  <a:pt x="4270" y="5100"/>
                </a:cubicBezTo>
                <a:cubicBezTo>
                  <a:pt x="3562" y="5100"/>
                  <a:pt x="2842" y="5366"/>
                  <a:pt x="2301" y="5908"/>
                </a:cubicBezTo>
                <a:lnTo>
                  <a:pt x="1103" y="7105"/>
                </a:lnTo>
                <a:cubicBezTo>
                  <a:pt x="1" y="8144"/>
                  <a:pt x="1" y="9940"/>
                  <a:pt x="1103" y="11043"/>
                </a:cubicBezTo>
                <a:cubicBezTo>
                  <a:pt x="1655" y="11594"/>
                  <a:pt x="2364" y="11870"/>
                  <a:pt x="3072" y="11870"/>
                </a:cubicBezTo>
                <a:cubicBezTo>
                  <a:pt x="3781" y="11870"/>
                  <a:pt x="4490" y="11594"/>
                  <a:pt x="5041" y="11043"/>
                </a:cubicBezTo>
                <a:lnTo>
                  <a:pt x="6239" y="9846"/>
                </a:lnTo>
                <a:cubicBezTo>
                  <a:pt x="7026" y="9058"/>
                  <a:pt x="7247" y="7829"/>
                  <a:pt x="6806" y="6821"/>
                </a:cubicBezTo>
                <a:lnTo>
                  <a:pt x="7121" y="6506"/>
                </a:lnTo>
                <a:cubicBezTo>
                  <a:pt x="7473" y="6656"/>
                  <a:pt x="7840" y="6729"/>
                  <a:pt x="8204" y="6729"/>
                </a:cubicBezTo>
                <a:cubicBezTo>
                  <a:pt x="8914" y="6729"/>
                  <a:pt x="9614" y="6449"/>
                  <a:pt x="10177" y="5908"/>
                </a:cubicBezTo>
                <a:lnTo>
                  <a:pt x="11342" y="4742"/>
                </a:lnTo>
                <a:cubicBezTo>
                  <a:pt x="12445" y="3639"/>
                  <a:pt x="12445" y="1907"/>
                  <a:pt x="11342" y="804"/>
                </a:cubicBezTo>
                <a:cubicBezTo>
                  <a:pt x="10791" y="268"/>
                  <a:pt x="10082" y="0"/>
                  <a:pt x="937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3" name="Rectangle 2"/>
          <p:cNvSpPr/>
          <p:nvPr/>
        </p:nvSpPr>
        <p:spPr>
          <a:xfrm>
            <a:off x="194817" y="667402"/>
            <a:ext cx="4435830" cy="400110"/>
          </a:xfrm>
          <a:prstGeom prst="rect">
            <a:avLst/>
          </a:prstGeom>
        </p:spPr>
        <p:txBody>
          <a:bodyPr wrap="none">
            <a:spAutoFit/>
          </a:bodyPr>
          <a:lstStyle/>
          <a:p>
            <a:r>
              <a:rPr lang="en-US" sz="2000" b="1" dirty="0" smtClean="0">
                <a:solidFill>
                  <a:srgbClr val="00B0F0"/>
                </a:solidFill>
              </a:rPr>
              <a:t>Causes of communication apprehension</a:t>
            </a:r>
            <a:endParaRPr lang="en-US" sz="2000" b="1" dirty="0">
              <a:solidFill>
                <a:srgbClr val="00B0F0"/>
              </a:solidFill>
            </a:endParaRPr>
          </a:p>
        </p:txBody>
      </p:sp>
      <p:sp>
        <p:nvSpPr>
          <p:cNvPr id="4" name="Rectangle 3"/>
          <p:cNvSpPr/>
          <p:nvPr/>
        </p:nvSpPr>
        <p:spPr>
          <a:xfrm>
            <a:off x="6038457" y="667402"/>
            <a:ext cx="2321469" cy="400110"/>
          </a:xfrm>
          <a:prstGeom prst="rect">
            <a:avLst/>
          </a:prstGeom>
        </p:spPr>
        <p:txBody>
          <a:bodyPr wrap="none">
            <a:spAutoFit/>
          </a:bodyPr>
          <a:lstStyle/>
          <a:p>
            <a:pPr algn="ctr"/>
            <a:r>
              <a:rPr lang="ar-EG" sz="2000" b="1" dirty="0" smtClean="0">
                <a:solidFill>
                  <a:srgbClr val="00B0F0"/>
                </a:solidFill>
              </a:rPr>
              <a:t>أسباب الخجل من التواصل</a:t>
            </a:r>
            <a:endParaRPr lang="en-US" sz="2000" b="1" dirty="0">
              <a:solidFill>
                <a:srgbClr val="00B0F0"/>
              </a:solidFill>
            </a:endParaRPr>
          </a:p>
        </p:txBody>
      </p:sp>
      <p:sp>
        <p:nvSpPr>
          <p:cNvPr id="6" name="Rectangle 5"/>
          <p:cNvSpPr/>
          <p:nvPr/>
        </p:nvSpPr>
        <p:spPr>
          <a:xfrm>
            <a:off x="177590" y="1173214"/>
            <a:ext cx="4567129" cy="1477328"/>
          </a:xfrm>
          <a:prstGeom prst="rect">
            <a:avLst/>
          </a:prstGeom>
        </p:spPr>
        <p:txBody>
          <a:bodyPr wrap="square">
            <a:spAutoFit/>
          </a:bodyPr>
          <a:lstStyle/>
          <a:p>
            <a:r>
              <a:rPr lang="en-US" dirty="0"/>
              <a:t>Peer evaluation: How are my coworkers going to respond to me? This question addresses concerns you may have about your peers evaluating you. These concerns can in turn cause apprehension.</a:t>
            </a:r>
          </a:p>
        </p:txBody>
      </p:sp>
      <p:sp>
        <p:nvSpPr>
          <p:cNvPr id="8" name="Rectangle 7"/>
          <p:cNvSpPr/>
          <p:nvPr/>
        </p:nvSpPr>
        <p:spPr>
          <a:xfrm>
            <a:off x="4992167" y="1188295"/>
            <a:ext cx="3760364" cy="1200329"/>
          </a:xfrm>
          <a:prstGeom prst="rect">
            <a:avLst/>
          </a:prstGeom>
        </p:spPr>
        <p:txBody>
          <a:bodyPr wrap="square">
            <a:spAutoFit/>
          </a:bodyPr>
          <a:lstStyle/>
          <a:p>
            <a:pPr algn="r" rtl="1"/>
            <a:r>
              <a:rPr lang="ar-EG" dirty="0"/>
              <a:t>تقييم الأقران: كيف سيستجيب زملائي في العمل لي؟ يتناول هذا السؤال المخاوف التي قد تكون لديك بشأن تقييم أقرانك لك. وقد تؤدي هذه المخاوف بدورها إلى الشعور بالقلق.</a:t>
            </a:r>
            <a:endParaRPr lang="en-US" dirty="0"/>
          </a:p>
        </p:txBody>
      </p:sp>
      <p:sp>
        <p:nvSpPr>
          <p:cNvPr id="11" name="Rectangle 10"/>
          <p:cNvSpPr/>
          <p:nvPr/>
        </p:nvSpPr>
        <p:spPr>
          <a:xfrm>
            <a:off x="126109" y="2852257"/>
            <a:ext cx="4704080" cy="923330"/>
          </a:xfrm>
          <a:prstGeom prst="rect">
            <a:avLst/>
          </a:prstGeom>
        </p:spPr>
        <p:txBody>
          <a:bodyPr wrap="square">
            <a:spAutoFit/>
          </a:bodyPr>
          <a:lstStyle/>
          <a:p>
            <a:r>
              <a:rPr lang="en-US" i="1" dirty="0"/>
              <a:t>Dissimilarity: </a:t>
            </a:r>
            <a:r>
              <a:rPr lang="en-US" dirty="0"/>
              <a:t>Sometimes you may feel different from the audience. Having nothing in common with the audience causes anxiety.</a:t>
            </a:r>
          </a:p>
        </p:txBody>
      </p:sp>
      <p:sp>
        <p:nvSpPr>
          <p:cNvPr id="12" name="Rectangle 11"/>
          <p:cNvSpPr/>
          <p:nvPr/>
        </p:nvSpPr>
        <p:spPr>
          <a:xfrm>
            <a:off x="4819355" y="2841296"/>
            <a:ext cx="4095154" cy="923330"/>
          </a:xfrm>
          <a:prstGeom prst="rect">
            <a:avLst/>
          </a:prstGeom>
        </p:spPr>
        <p:txBody>
          <a:bodyPr wrap="square">
            <a:spAutoFit/>
          </a:bodyPr>
          <a:lstStyle/>
          <a:p>
            <a:pPr algn="r" rtl="1"/>
            <a:r>
              <a:rPr lang="ar-EG" dirty="0"/>
              <a:t>الاختلاف: قد تشعر أحيانًا بأنك مختلف عن الجمهور. فعدم وجود أي شيء مشترك بينك وبين الجمهور يسبب القلق.</a:t>
            </a:r>
            <a:endParaRPr lang="en-US" dirty="0"/>
          </a:p>
        </p:txBody>
      </p:sp>
      <p:sp>
        <p:nvSpPr>
          <p:cNvPr id="13" name="Rectangle 12"/>
          <p:cNvSpPr/>
          <p:nvPr/>
        </p:nvSpPr>
        <p:spPr>
          <a:xfrm>
            <a:off x="117389" y="3982016"/>
            <a:ext cx="4513258" cy="923330"/>
          </a:xfrm>
          <a:prstGeom prst="rect">
            <a:avLst/>
          </a:prstGeom>
        </p:spPr>
        <p:txBody>
          <a:bodyPr wrap="square">
            <a:spAutoFit/>
          </a:bodyPr>
          <a:lstStyle/>
          <a:p>
            <a:r>
              <a:rPr lang="en-US" dirty="0"/>
              <a:t>Conspicuousness: Feeling as though you are in the spotlight and all eyes are on you can certainly cause anxiety.</a:t>
            </a:r>
          </a:p>
        </p:txBody>
      </p:sp>
      <p:sp>
        <p:nvSpPr>
          <p:cNvPr id="14" name="Rectangle 13"/>
          <p:cNvSpPr/>
          <p:nvPr/>
        </p:nvSpPr>
        <p:spPr>
          <a:xfrm>
            <a:off x="4697236" y="4051236"/>
            <a:ext cx="4151833" cy="923330"/>
          </a:xfrm>
          <a:prstGeom prst="rect">
            <a:avLst/>
          </a:prstGeom>
        </p:spPr>
        <p:txBody>
          <a:bodyPr wrap="square">
            <a:spAutoFit/>
          </a:bodyPr>
          <a:lstStyle/>
          <a:p>
            <a:pPr algn="r" rtl="1"/>
            <a:r>
              <a:rPr lang="ar-EG" dirty="0"/>
              <a:t>الاهتمام الزائد: الشعور وكأنك في مركز الاهتمام وأن كل العيون موجهة إليك يمكن أن يسبب لك القلق بالتأكيد.</a:t>
            </a:r>
            <a:endParaRPr lang="en-US" dirty="0"/>
          </a:p>
        </p:txBody>
      </p:sp>
      <p:sp>
        <p:nvSpPr>
          <p:cNvPr id="15" name="Rectangle 14"/>
          <p:cNvSpPr/>
          <p:nvPr/>
        </p:nvSpPr>
        <p:spPr>
          <a:xfrm>
            <a:off x="126109" y="5019546"/>
            <a:ext cx="4504538" cy="1754326"/>
          </a:xfrm>
          <a:prstGeom prst="rect">
            <a:avLst/>
          </a:prstGeom>
        </p:spPr>
        <p:txBody>
          <a:bodyPr wrap="square">
            <a:spAutoFit/>
          </a:bodyPr>
          <a:lstStyle/>
          <a:p>
            <a:r>
              <a:rPr lang="en-US" dirty="0"/>
              <a:t>Prior history: Many people have had a bad experience during a communication interaction, such as an interview, a presentation, or a meeting. This negative experience can create anxiety the next time you find yourself in a similar situation.</a:t>
            </a:r>
          </a:p>
        </p:txBody>
      </p:sp>
      <p:sp>
        <p:nvSpPr>
          <p:cNvPr id="16" name="Rectangle 15"/>
          <p:cNvSpPr/>
          <p:nvPr/>
        </p:nvSpPr>
        <p:spPr>
          <a:xfrm>
            <a:off x="4830189" y="5127324"/>
            <a:ext cx="3994174" cy="1477328"/>
          </a:xfrm>
          <a:prstGeom prst="rect">
            <a:avLst/>
          </a:prstGeom>
        </p:spPr>
        <p:txBody>
          <a:bodyPr wrap="square">
            <a:spAutoFit/>
          </a:bodyPr>
          <a:lstStyle/>
          <a:p>
            <a:pPr algn="r" rtl="1"/>
            <a:r>
              <a:rPr lang="en-US" dirty="0" err="1"/>
              <a:t>التاريخ</a:t>
            </a:r>
            <a:r>
              <a:rPr lang="en-US" dirty="0"/>
              <a:t> </a:t>
            </a:r>
            <a:r>
              <a:rPr lang="en-US" dirty="0" err="1"/>
              <a:t>السابق</a:t>
            </a:r>
            <a:r>
              <a:rPr lang="en-US" dirty="0"/>
              <a:t>: </a:t>
            </a:r>
            <a:r>
              <a:rPr lang="en-US" dirty="0" err="1"/>
              <a:t>لقد</a:t>
            </a:r>
            <a:r>
              <a:rPr lang="en-US" dirty="0"/>
              <a:t> </a:t>
            </a:r>
            <a:r>
              <a:rPr lang="en-US" dirty="0" err="1"/>
              <a:t>مر</a:t>
            </a:r>
            <a:r>
              <a:rPr lang="en-US" dirty="0"/>
              <a:t> </a:t>
            </a:r>
            <a:r>
              <a:rPr lang="en-US" dirty="0" err="1"/>
              <a:t>العديد</a:t>
            </a:r>
            <a:r>
              <a:rPr lang="en-US" dirty="0"/>
              <a:t> </a:t>
            </a:r>
            <a:r>
              <a:rPr lang="en-US" dirty="0" err="1"/>
              <a:t>من</a:t>
            </a:r>
            <a:r>
              <a:rPr lang="en-US" dirty="0"/>
              <a:t> </a:t>
            </a:r>
            <a:r>
              <a:rPr lang="en-US" dirty="0" err="1"/>
              <a:t>الأشخاص</a:t>
            </a:r>
            <a:r>
              <a:rPr lang="en-US" dirty="0"/>
              <a:t> </a:t>
            </a:r>
            <a:r>
              <a:rPr lang="en-US" dirty="0" err="1"/>
              <a:t>بتجربة</a:t>
            </a:r>
            <a:r>
              <a:rPr lang="en-US" dirty="0"/>
              <a:t> </a:t>
            </a:r>
            <a:r>
              <a:rPr lang="en-US" dirty="0" err="1"/>
              <a:t>سيئة</a:t>
            </a:r>
            <a:r>
              <a:rPr lang="en-US" dirty="0"/>
              <a:t> </a:t>
            </a:r>
            <a:r>
              <a:rPr lang="en-US" dirty="0" err="1"/>
              <a:t>أثناء</a:t>
            </a:r>
            <a:r>
              <a:rPr lang="en-US" dirty="0"/>
              <a:t> </a:t>
            </a:r>
            <a:r>
              <a:rPr lang="en-US" dirty="0" err="1"/>
              <a:t>تفاعلهم</a:t>
            </a:r>
            <a:r>
              <a:rPr lang="en-US" dirty="0"/>
              <a:t> </a:t>
            </a:r>
            <a:r>
              <a:rPr lang="en-US" dirty="0" err="1"/>
              <a:t>مع</a:t>
            </a:r>
            <a:r>
              <a:rPr lang="en-US" dirty="0"/>
              <a:t> </a:t>
            </a:r>
            <a:r>
              <a:rPr lang="en-US" dirty="0" err="1"/>
              <a:t>الآخرين</a:t>
            </a:r>
            <a:r>
              <a:rPr lang="en-US" dirty="0"/>
              <a:t>، </a:t>
            </a:r>
            <a:r>
              <a:rPr lang="en-US" dirty="0" err="1"/>
              <a:t>مثل</a:t>
            </a:r>
            <a:r>
              <a:rPr lang="en-US" dirty="0"/>
              <a:t> </a:t>
            </a:r>
            <a:r>
              <a:rPr lang="en-US" dirty="0" err="1"/>
              <a:t>المقابلة</a:t>
            </a:r>
            <a:r>
              <a:rPr lang="en-US" dirty="0"/>
              <a:t> </a:t>
            </a:r>
            <a:r>
              <a:rPr lang="en-US" dirty="0" err="1"/>
              <a:t>أو</a:t>
            </a:r>
            <a:r>
              <a:rPr lang="en-US" dirty="0"/>
              <a:t> </a:t>
            </a:r>
            <a:r>
              <a:rPr lang="en-US" dirty="0" err="1"/>
              <a:t>العرض</a:t>
            </a:r>
            <a:r>
              <a:rPr lang="en-US" dirty="0"/>
              <a:t> </a:t>
            </a:r>
            <a:r>
              <a:rPr lang="en-US" dirty="0" err="1"/>
              <a:t>التقديمي</a:t>
            </a:r>
            <a:r>
              <a:rPr lang="en-US" dirty="0"/>
              <a:t> </a:t>
            </a:r>
            <a:r>
              <a:rPr lang="en-US" dirty="0" err="1"/>
              <a:t>أو</a:t>
            </a:r>
            <a:r>
              <a:rPr lang="en-US" dirty="0"/>
              <a:t> </a:t>
            </a:r>
            <a:r>
              <a:rPr lang="en-US" dirty="0" err="1"/>
              <a:t>الاجتماع</a:t>
            </a:r>
            <a:r>
              <a:rPr lang="en-US" dirty="0"/>
              <a:t>. </a:t>
            </a:r>
            <a:r>
              <a:rPr lang="en-US" dirty="0" err="1"/>
              <a:t>وقد</a:t>
            </a:r>
            <a:r>
              <a:rPr lang="en-US" dirty="0"/>
              <a:t> </a:t>
            </a:r>
            <a:r>
              <a:rPr lang="en-US" dirty="0" err="1"/>
              <a:t>تؤدي</a:t>
            </a:r>
            <a:r>
              <a:rPr lang="en-US" dirty="0"/>
              <a:t> </a:t>
            </a:r>
            <a:r>
              <a:rPr lang="en-US" dirty="0" err="1"/>
              <a:t>هذه</a:t>
            </a:r>
            <a:r>
              <a:rPr lang="en-US" dirty="0"/>
              <a:t> </a:t>
            </a:r>
            <a:r>
              <a:rPr lang="en-US" dirty="0" err="1"/>
              <a:t>التجربة</a:t>
            </a:r>
            <a:r>
              <a:rPr lang="en-US" dirty="0"/>
              <a:t> </a:t>
            </a:r>
            <a:r>
              <a:rPr lang="en-US" dirty="0" err="1"/>
              <a:t>السلبية</a:t>
            </a:r>
            <a:r>
              <a:rPr lang="en-US" dirty="0"/>
              <a:t> </a:t>
            </a:r>
            <a:r>
              <a:rPr lang="en-US" dirty="0" err="1"/>
              <a:t>إلى</a:t>
            </a:r>
            <a:r>
              <a:rPr lang="en-US" dirty="0"/>
              <a:t> </a:t>
            </a:r>
            <a:r>
              <a:rPr lang="en-US" dirty="0" err="1"/>
              <a:t>خلق</a:t>
            </a:r>
            <a:r>
              <a:rPr lang="en-US" dirty="0"/>
              <a:t> </a:t>
            </a:r>
            <a:r>
              <a:rPr lang="en-US" dirty="0" err="1"/>
              <a:t>حالة</a:t>
            </a:r>
            <a:r>
              <a:rPr lang="en-US" dirty="0"/>
              <a:t> </a:t>
            </a:r>
            <a:r>
              <a:rPr lang="en-US" dirty="0" err="1"/>
              <a:t>من</a:t>
            </a:r>
            <a:r>
              <a:rPr lang="en-US" dirty="0"/>
              <a:t> </a:t>
            </a:r>
            <a:r>
              <a:rPr lang="en-US" dirty="0" err="1"/>
              <a:t>القلق</a:t>
            </a:r>
            <a:r>
              <a:rPr lang="en-US" dirty="0"/>
              <a:t> </a:t>
            </a:r>
            <a:r>
              <a:rPr lang="en-US" dirty="0" err="1"/>
              <a:t>في</a:t>
            </a:r>
            <a:r>
              <a:rPr lang="en-US" dirty="0"/>
              <a:t> </a:t>
            </a:r>
            <a:r>
              <a:rPr lang="en-US" dirty="0" err="1"/>
              <a:t>المرة</a:t>
            </a:r>
            <a:r>
              <a:rPr lang="en-US" dirty="0"/>
              <a:t> </a:t>
            </a:r>
            <a:r>
              <a:rPr lang="en-US" dirty="0" err="1"/>
              <a:t>التالية</a:t>
            </a:r>
            <a:r>
              <a:rPr lang="en-US" dirty="0"/>
              <a:t> </a:t>
            </a:r>
            <a:r>
              <a:rPr lang="en-US" dirty="0" err="1"/>
              <a:t>التي</a:t>
            </a:r>
            <a:r>
              <a:rPr lang="en-US" dirty="0"/>
              <a:t> </a:t>
            </a:r>
            <a:r>
              <a:rPr lang="en-US" dirty="0" err="1"/>
              <a:t>تجد</a:t>
            </a:r>
            <a:r>
              <a:rPr lang="en-US" dirty="0"/>
              <a:t> </a:t>
            </a:r>
            <a:r>
              <a:rPr lang="en-US" dirty="0" err="1"/>
              <a:t>نفسك</a:t>
            </a:r>
            <a:r>
              <a:rPr lang="en-US" dirty="0"/>
              <a:t> </a:t>
            </a:r>
            <a:r>
              <a:rPr lang="en-US" dirty="0" err="1"/>
              <a:t>فيها</a:t>
            </a:r>
            <a:r>
              <a:rPr lang="en-US" dirty="0"/>
              <a:t> </a:t>
            </a:r>
            <a:r>
              <a:rPr lang="en-US" dirty="0" err="1"/>
              <a:t>في</a:t>
            </a:r>
            <a:r>
              <a:rPr lang="en-US" dirty="0"/>
              <a:t> </a:t>
            </a:r>
            <a:r>
              <a:rPr lang="en-US" dirty="0" err="1"/>
              <a:t>موقف</a:t>
            </a:r>
            <a:r>
              <a:rPr lang="en-US" dirty="0"/>
              <a:t> </a:t>
            </a:r>
            <a:r>
              <a:rPr lang="en-US" dirty="0" err="1"/>
              <a:t>مماثل</a:t>
            </a:r>
            <a:r>
              <a:rPr lang="en-US" dirty="0"/>
              <a:t>.</a:t>
            </a:r>
          </a:p>
        </p:txBody>
      </p:sp>
    </p:spTree>
    <p:extLst>
      <p:ext uri="{BB962C8B-B14F-4D97-AF65-F5344CB8AC3E}">
        <p14:creationId xmlns:p14="http://schemas.microsoft.com/office/powerpoint/2010/main" val="134185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additive="base">
                                        <p:cTn id="21" dur="500" fill="hold"/>
                                        <p:tgtEl>
                                          <p:spTgt spid="12"/>
                                        </p:tgtEl>
                                        <p:attrNameLst>
                                          <p:attrName>ppt_x</p:attrName>
                                        </p:attrNameLst>
                                      </p:cBhvr>
                                      <p:tavLst>
                                        <p:tav tm="0">
                                          <p:val>
                                            <p:strVal val="#ppt_x"/>
                                          </p:val>
                                        </p:tav>
                                        <p:tav tm="100000">
                                          <p:val>
                                            <p:strVal val="#ppt_x"/>
                                          </p:val>
                                        </p:tav>
                                      </p:tavLst>
                                    </p:anim>
                                    <p:anim calcmode="lin" valueType="num">
                                      <p:cBhvr additive="base">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 calcmode="lin" valueType="num">
                                      <p:cBhvr additive="base">
                                        <p:cTn id="27" dur="500" fill="hold"/>
                                        <p:tgtEl>
                                          <p:spTgt spid="13"/>
                                        </p:tgtEl>
                                        <p:attrNameLst>
                                          <p:attrName>ppt_x</p:attrName>
                                        </p:attrNameLst>
                                      </p:cBhvr>
                                      <p:tavLst>
                                        <p:tav tm="0">
                                          <p:val>
                                            <p:strVal val="#ppt_x"/>
                                          </p:val>
                                        </p:tav>
                                        <p:tav tm="100000">
                                          <p:val>
                                            <p:strVal val="#ppt_x"/>
                                          </p:val>
                                        </p:tav>
                                      </p:tavLst>
                                    </p:anim>
                                    <p:anim calcmode="lin" valueType="num">
                                      <p:cBhvr additive="base">
                                        <p:cTn id="28" dur="500" fill="hold"/>
                                        <p:tgtEl>
                                          <p:spTgt spid="13"/>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additive="base">
                                        <p:cTn id="41" dur="500" fill="hold"/>
                                        <p:tgtEl>
                                          <p:spTgt spid="16"/>
                                        </p:tgtEl>
                                        <p:attrNameLst>
                                          <p:attrName>ppt_x</p:attrName>
                                        </p:attrNameLst>
                                      </p:cBhvr>
                                      <p:tavLst>
                                        <p:tav tm="0">
                                          <p:val>
                                            <p:strVal val="#ppt_x"/>
                                          </p:val>
                                        </p:tav>
                                        <p:tav tm="100000">
                                          <p:val>
                                            <p:strVal val="#ppt_x"/>
                                          </p:val>
                                        </p:tav>
                                      </p:tavLst>
                                    </p:anim>
                                    <p:anim calcmode="lin" valueType="num">
                                      <p:cBhvr additive="base">
                                        <p:cTn id="42"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1" grpId="0"/>
      <p:bldP spid="12" grpId="0"/>
      <p:bldP spid="13" grpId="0"/>
      <p:bldP spid="14" grpId="0"/>
      <p:bldP spid="15" grpId="0"/>
      <p:bldP spid="16"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dcmitype/"/>
    <ds:schemaRef ds:uri="aca13214-df29-4e3c-a050-857c0bf7bd8e"/>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66A3A0CA-AE0A-46E1-A548-442811F3A1DD}"/>
</file>

<file path=docProps/app.xml><?xml version="1.0" encoding="utf-8"?>
<Properties xmlns="http://schemas.openxmlformats.org/officeDocument/2006/extended-properties" xmlns:vt="http://schemas.openxmlformats.org/officeDocument/2006/docPropsVTypes">
  <TotalTime>139</TotalTime>
  <Words>5840</Words>
  <Application>Microsoft Office PowerPoint</Application>
  <PresentationFormat>Widescreen</PresentationFormat>
  <Paragraphs>362</Paragraphs>
  <Slides>35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Alexandria</vt:lpstr>
      <vt:lpstr>Arial</vt:lpstr>
      <vt:lpstr>Calibri</vt:lpstr>
      <vt:lpstr>Calibri Light</vt:lpstr>
      <vt:lpstr>Roboto Light</vt:lpstr>
      <vt:lpstr>Tahoma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Merna Emad</cp:lastModifiedBy>
  <cp:revision>18</cp:revision>
  <dcterms:created xsi:type="dcterms:W3CDTF">2023-04-29T09:08:00Z</dcterms:created>
  <dcterms:modified xsi:type="dcterms:W3CDTF">2024-09-29T18:45:15Z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