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271" r:id="rId4"/>
    <p:sldId id="313" r:id="rId5"/>
    <p:sldId id="276" r:id="rId6"/>
    <p:sldId id="1396" r:id="rId7"/>
    <p:sldId id="1397" r:id="rId8"/>
    <p:sldId id="1494" r:id="rId9"/>
    <p:sldId id="1445" r:id="rId10"/>
    <p:sldId id="1495" r:id="rId11"/>
    <p:sldId id="1496" r:id="rId12"/>
    <p:sldId id="1497" r:id="rId13"/>
    <p:sldId id="1399" r:id="rId14"/>
    <p:sldId id="1498" r:id="rId15"/>
    <p:sldId id="1499" r:id="rId16"/>
    <p:sldId id="1500" r:id="rId17"/>
    <p:sldId id="1501" r:id="rId18"/>
    <p:sldId id="1502" r:id="rId19"/>
    <p:sldId id="1503" r:id="rId20"/>
    <p:sldId id="1504" r:id="rId21"/>
    <p:sldId id="1505" r:id="rId22"/>
    <p:sldId id="1402" r:id="rId23"/>
    <p:sldId id="1506" r:id="rId24"/>
    <p:sldId id="1507" r:id="rId25"/>
    <p:sldId id="1404" r:id="rId26"/>
    <p:sldId id="1508" r:id="rId27"/>
    <p:sldId id="1509" r:id="rId28"/>
    <p:sldId id="1510" r:id="rId29"/>
    <p:sldId id="1511" r:id="rId30"/>
    <p:sldId id="1512" r:id="rId31"/>
    <p:sldId id="1513" r:id="rId32"/>
    <p:sldId id="1475" r:id="rId33"/>
    <p:sldId id="1514" r:id="rId34"/>
    <p:sldId id="1515" r:id="rId35"/>
    <p:sldId id="1480" r:id="rId36"/>
    <p:sldId id="1516" r:id="rId37"/>
    <p:sldId id="1517" r:id="rId38"/>
    <p:sldId id="1481" r:id="rId39"/>
    <p:sldId id="1518" r:id="rId40"/>
    <p:sldId id="504" r:id="rId41"/>
    <p:sldId id="306" r:id="rId42"/>
    <p:sldId id="349" r:id="rId43"/>
    <p:sldId id="481"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1396"/>
            <p14:sldId id="1397"/>
            <p14:sldId id="1494"/>
            <p14:sldId id="1445"/>
            <p14:sldId id="1495"/>
            <p14:sldId id="1496"/>
            <p14:sldId id="1497"/>
            <p14:sldId id="1399"/>
            <p14:sldId id="1498"/>
            <p14:sldId id="1499"/>
            <p14:sldId id="1500"/>
            <p14:sldId id="1501"/>
            <p14:sldId id="1502"/>
            <p14:sldId id="1503"/>
            <p14:sldId id="1504"/>
            <p14:sldId id="1505"/>
            <p14:sldId id="1402"/>
            <p14:sldId id="1506"/>
            <p14:sldId id="1507"/>
            <p14:sldId id="1404"/>
            <p14:sldId id="1508"/>
            <p14:sldId id="1509"/>
            <p14:sldId id="1510"/>
            <p14:sldId id="1511"/>
            <p14:sldId id="1512"/>
            <p14:sldId id="1513"/>
            <p14:sldId id="1475"/>
            <p14:sldId id="1514"/>
            <p14:sldId id="1515"/>
            <p14:sldId id="1480"/>
            <p14:sldId id="1516"/>
            <p14:sldId id="1517"/>
            <p14:sldId id="1481"/>
            <p14:sldId id="1518"/>
            <p14:sldId id="504"/>
            <p14:sldId id="306"/>
            <p14:sldId id="349"/>
            <p14:sldId id="48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398" autoAdjust="0"/>
  </p:normalViewPr>
  <p:slideViewPr>
    <p:cSldViewPr snapToGrid="0">
      <p:cViewPr varScale="1">
        <p:scale>
          <a:sx n="60" d="100"/>
          <a:sy n="60" d="100"/>
        </p:scale>
        <p:origin x="111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t>Job analysis identifies the duties and human requirements for each of the company’s jobs. The next step is to decide how many of these jobs you need to fill, and to recruit and select employees for them.</a:t>
            </a:r>
          </a:p>
          <a:p>
            <a:pPr algn="l"/>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490183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8">
            <a:extLst>
              <a:ext uri="{FF2B5EF4-FFF2-40B4-BE49-F238E27FC236}">
                <a16:creationId xmlns:a16="http://schemas.microsoft.com/office/drawing/2014/main" id="{C9027395-0090-CF40-1510-F6AB59A8F710}"/>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0419" name="Rectangle 11">
            <a:extLst>
              <a:ext uri="{FF2B5EF4-FFF2-40B4-BE49-F238E27FC236}">
                <a16:creationId xmlns:a16="http://schemas.microsoft.com/office/drawing/2014/main" id="{87A5B9FD-178D-11BC-4523-2A0011848A23}"/>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0420" name="Rectangle 12">
            <a:extLst>
              <a:ext uri="{FF2B5EF4-FFF2-40B4-BE49-F238E27FC236}">
                <a16:creationId xmlns:a16="http://schemas.microsoft.com/office/drawing/2014/main" id="{378E34E6-2855-C523-0B7C-9D5B10CF3AB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32D057A0-2C15-4B5B-B02F-2C60B1897B9A}" type="slidenum">
              <a:rPr lang="en-US" altLang="en-US" sz="900"/>
              <a:pPr eaLnBrk="1" hangingPunct="1"/>
              <a:t>6</a:t>
            </a:fld>
            <a:endParaRPr lang="en-US" altLang="en-US" sz="900"/>
          </a:p>
        </p:txBody>
      </p:sp>
      <p:sp>
        <p:nvSpPr>
          <p:cNvPr id="60421" name="Rectangle 2">
            <a:extLst>
              <a:ext uri="{FF2B5EF4-FFF2-40B4-BE49-F238E27FC236}">
                <a16:creationId xmlns:a16="http://schemas.microsoft.com/office/drawing/2014/main" id="{2FBD7070-EA34-F37E-AAE4-AA7FB8FFA16C}"/>
              </a:ext>
            </a:extLst>
          </p:cNvPr>
          <p:cNvSpPr>
            <a:spLocks noGrp="1" noRot="1" noChangeAspect="1" noChangeArrowheads="1" noTextEdit="1"/>
          </p:cNvSpPr>
          <p:nvPr>
            <p:ph type="sldImg"/>
          </p:nvPr>
        </p:nvSpPr>
        <p:spPr>
          <a:solidFill>
            <a:srgbClr val="FFFFFF"/>
          </a:solidFill>
          <a:ln/>
        </p:spPr>
      </p:sp>
      <p:sp>
        <p:nvSpPr>
          <p:cNvPr id="60422" name="Rectangle 3">
            <a:extLst>
              <a:ext uri="{FF2B5EF4-FFF2-40B4-BE49-F238E27FC236}">
                <a16:creationId xmlns:a16="http://schemas.microsoft.com/office/drawing/2014/main" id="{871D7F38-F404-807C-08D2-A1503000FED7}"/>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a:t>The best way to envision </a:t>
            </a:r>
            <a:r>
              <a:rPr lang="en-US" altLang="en-US" i="1"/>
              <a:t>recruitment and selection </a:t>
            </a:r>
            <a:r>
              <a:rPr lang="en-US" altLang="en-US"/>
              <a:t>is as a series of hurdles as shown in Figure 5-1.</a:t>
            </a:r>
          </a:p>
          <a:p>
            <a:pPr eaLnBrk="1" hangingPunct="1"/>
            <a:endParaRPr lang="en-US" altLang="en-US"/>
          </a:p>
        </p:txBody>
      </p:sp>
    </p:spTree>
    <p:extLst>
      <p:ext uri="{BB962C8B-B14F-4D97-AF65-F5344CB8AC3E}">
        <p14:creationId xmlns:p14="http://schemas.microsoft.com/office/powerpoint/2010/main" val="42706621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8">
            <a:extLst>
              <a:ext uri="{FF2B5EF4-FFF2-40B4-BE49-F238E27FC236}">
                <a16:creationId xmlns:a16="http://schemas.microsoft.com/office/drawing/2014/main" id="{4D6594F7-C979-7FA0-67D4-D1559BF14621}"/>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1443" name="Rectangle 11">
            <a:extLst>
              <a:ext uri="{FF2B5EF4-FFF2-40B4-BE49-F238E27FC236}">
                <a16:creationId xmlns:a16="http://schemas.microsoft.com/office/drawing/2014/main" id="{43A46A06-B914-6FD5-8AAD-E5573E90151A}"/>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1444" name="Rectangle 12">
            <a:extLst>
              <a:ext uri="{FF2B5EF4-FFF2-40B4-BE49-F238E27FC236}">
                <a16:creationId xmlns:a16="http://schemas.microsoft.com/office/drawing/2014/main" id="{69D342A1-DA9B-790C-B1C3-ABD7DAA8D23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1E2C420C-2CB5-49B7-A46C-3F6B53066F3C}" type="slidenum">
              <a:rPr lang="en-US" altLang="en-US" sz="900"/>
              <a:pPr eaLnBrk="1" hangingPunct="1"/>
              <a:t>7</a:t>
            </a:fld>
            <a:endParaRPr lang="en-US" altLang="en-US" sz="900"/>
          </a:p>
        </p:txBody>
      </p:sp>
      <p:sp>
        <p:nvSpPr>
          <p:cNvPr id="61445" name="Rectangle 2">
            <a:extLst>
              <a:ext uri="{FF2B5EF4-FFF2-40B4-BE49-F238E27FC236}">
                <a16:creationId xmlns:a16="http://schemas.microsoft.com/office/drawing/2014/main" id="{A3BCB8A7-0B07-6C25-AB34-806453B7B0E4}"/>
              </a:ext>
            </a:extLst>
          </p:cNvPr>
          <p:cNvSpPr>
            <a:spLocks noGrp="1" noRot="1" noChangeAspect="1" noChangeArrowheads="1" noTextEdit="1"/>
          </p:cNvSpPr>
          <p:nvPr>
            <p:ph type="sldImg"/>
          </p:nvPr>
        </p:nvSpPr>
        <p:spPr>
          <a:solidFill>
            <a:srgbClr val="FFFFFF"/>
          </a:solidFill>
          <a:ln/>
        </p:spPr>
      </p:sp>
      <p:sp>
        <p:nvSpPr>
          <p:cNvPr id="61446" name="Rectangle 3">
            <a:extLst>
              <a:ext uri="{FF2B5EF4-FFF2-40B4-BE49-F238E27FC236}">
                <a16:creationId xmlns:a16="http://schemas.microsoft.com/office/drawing/2014/main" id="{83B692DD-BF8D-F211-89CF-D23C9997FC7C}"/>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a:t>Employment planning should flow from the firm’s strategic plans. </a:t>
            </a:r>
            <a:r>
              <a:rPr lang="en-US" altLang="en-US" b="1"/>
              <a:t>Figure 5-2</a:t>
            </a:r>
            <a:r>
              <a:rPr lang="en-US" altLang="en-US"/>
              <a:t> summarizes the link between strategic and personnel planning.</a:t>
            </a:r>
          </a:p>
        </p:txBody>
      </p:sp>
    </p:spTree>
    <p:extLst>
      <p:ext uri="{BB962C8B-B14F-4D97-AF65-F5344CB8AC3E}">
        <p14:creationId xmlns:p14="http://schemas.microsoft.com/office/powerpoint/2010/main" val="2852776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t>Employment (or personnel) planning </a:t>
            </a:r>
            <a:r>
              <a:rPr lang="en-US" altLang="en-US" dirty="0"/>
              <a:t>is the process of deciding what positions the firm will have to fill, and how to fill them. It embraces all future positions, from maintenance clerk to CEO. However, most firms call the process of deciding how to fill executive jobs </a:t>
            </a:r>
            <a:r>
              <a:rPr lang="en-US" altLang="en-US" i="1" dirty="0"/>
              <a:t>succession planning.</a:t>
            </a:r>
          </a:p>
          <a:p>
            <a:pPr eaLnBrk="1" hangingPunct="1"/>
            <a:r>
              <a:rPr lang="en-US" altLang="en-US" dirty="0"/>
              <a:t>Like all good plans, personnel plans require some forecasts or estimates, in this case, of three things: </a:t>
            </a:r>
            <a:r>
              <a:rPr lang="en-US" altLang="en-US" i="1" dirty="0"/>
              <a:t>personnel needs</a:t>
            </a:r>
            <a:r>
              <a:rPr lang="en-US" altLang="en-US" dirty="0"/>
              <a:t>, the </a:t>
            </a:r>
            <a:r>
              <a:rPr lang="en-US" altLang="en-US" i="1" dirty="0"/>
              <a:t>supply of inside </a:t>
            </a:r>
            <a:r>
              <a:rPr lang="en-US" altLang="en-US" dirty="0"/>
              <a:t>candidates, and the likely </a:t>
            </a:r>
            <a:r>
              <a:rPr lang="en-US" altLang="en-US" i="1" dirty="0"/>
              <a:t>supply of outside </a:t>
            </a:r>
            <a:r>
              <a:rPr lang="en-US" altLang="en-US" dirty="0"/>
              <a:t>candidates.</a:t>
            </a:r>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9208839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8">
            <a:extLst>
              <a:ext uri="{FF2B5EF4-FFF2-40B4-BE49-F238E27FC236}">
                <a16:creationId xmlns:a16="http://schemas.microsoft.com/office/drawing/2014/main" id="{787E07B3-B6ED-19C9-9BA0-08EC005D9B01}"/>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3491" name="Rectangle 11">
            <a:extLst>
              <a:ext uri="{FF2B5EF4-FFF2-40B4-BE49-F238E27FC236}">
                <a16:creationId xmlns:a16="http://schemas.microsoft.com/office/drawing/2014/main" id="{B024F9BE-1009-4D1A-1E70-102F4BE5E31A}"/>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3492" name="Rectangle 12">
            <a:extLst>
              <a:ext uri="{FF2B5EF4-FFF2-40B4-BE49-F238E27FC236}">
                <a16:creationId xmlns:a16="http://schemas.microsoft.com/office/drawing/2014/main" id="{E80B278C-811F-C91A-E22C-7B64D623C88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B5285B58-EA24-4B7A-B9B1-3018CD778C8F}" type="slidenum">
              <a:rPr lang="en-US" altLang="en-US" sz="900"/>
              <a:pPr eaLnBrk="1" hangingPunct="1"/>
              <a:t>9</a:t>
            </a:fld>
            <a:endParaRPr lang="en-US" altLang="en-US" sz="900"/>
          </a:p>
        </p:txBody>
      </p:sp>
      <p:sp>
        <p:nvSpPr>
          <p:cNvPr id="63493" name="Rectangle 2">
            <a:extLst>
              <a:ext uri="{FF2B5EF4-FFF2-40B4-BE49-F238E27FC236}">
                <a16:creationId xmlns:a16="http://schemas.microsoft.com/office/drawing/2014/main" id="{19274F30-FA56-6349-79B5-05B399C3C437}"/>
              </a:ext>
            </a:extLst>
          </p:cNvPr>
          <p:cNvSpPr>
            <a:spLocks noGrp="1" noRot="1" noChangeAspect="1" noChangeArrowheads="1" noTextEdit="1"/>
          </p:cNvSpPr>
          <p:nvPr>
            <p:ph type="sldImg"/>
          </p:nvPr>
        </p:nvSpPr>
        <p:spPr>
          <a:ln/>
        </p:spPr>
      </p:sp>
      <p:sp>
        <p:nvSpPr>
          <p:cNvPr id="63494" name="Rectangle 3">
            <a:extLst>
              <a:ext uri="{FF2B5EF4-FFF2-40B4-BE49-F238E27FC236}">
                <a16:creationId xmlns:a16="http://schemas.microsoft.com/office/drawing/2014/main" id="{E1790818-9ACA-FBC8-BC88-EEC5CDA4994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a:latin typeface="NewBaskerville-Roman" charset="0"/>
              </a:rPr>
              <a:t>Trend analysis</a:t>
            </a:r>
            <a:r>
              <a:rPr lang="en-US" altLang="en-US" dirty="0">
                <a:latin typeface="NewBaskerville-Roman" charset="0"/>
              </a:rPr>
              <a:t> can provide an initial estimate of future staffing needs, but employment levels rarely depend just on the passage of time. Other factors (like changes in sales volume and productivity) also affect staffing needs.</a:t>
            </a:r>
          </a:p>
          <a:p>
            <a:pPr eaLnBrk="1" hangingPunct="1"/>
            <a:r>
              <a:rPr lang="en-US" altLang="en-US" b="1" dirty="0"/>
              <a:t>Ratio analysis</a:t>
            </a:r>
            <a:r>
              <a:rPr lang="en-US" altLang="en-US" dirty="0"/>
              <a:t> provides forecasts based on the historical ratio between (1) some causal factor (like sales volume) and (2) the number of employees required (such as number of salespeople).</a:t>
            </a:r>
          </a:p>
          <a:p>
            <a:pPr eaLnBrk="1" hangingPunct="1"/>
            <a:r>
              <a:rPr lang="en-US" altLang="en-US" dirty="0"/>
              <a:t>A </a:t>
            </a:r>
            <a:r>
              <a:rPr lang="en-US" altLang="en-US" b="1" dirty="0"/>
              <a:t>scatter plot </a:t>
            </a:r>
            <a:r>
              <a:rPr lang="en-US" altLang="en-US" dirty="0"/>
              <a:t>shows graphically how two variables—such as sales and your firm’s staffing levels—are related. If they are, and then if you can forecast the business activity (like sales), you should also be able to estimate your personnel needs.</a:t>
            </a:r>
          </a:p>
          <a:p>
            <a:pPr eaLnBrk="1" hangingPunct="1"/>
            <a:endParaRPr lang="en-US" altLang="en-US" dirty="0"/>
          </a:p>
        </p:txBody>
      </p:sp>
    </p:spTree>
    <p:extLst>
      <p:ext uri="{BB962C8B-B14F-4D97-AF65-F5344CB8AC3E}">
        <p14:creationId xmlns:p14="http://schemas.microsoft.com/office/powerpoint/2010/main" val="1217548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Managers obviously need to consider other factors too. These include projected turnover, decisions to upgrade (or downgrade) products or services, productivity changes, and financial resources.</a:t>
            </a:r>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0658806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i="1" dirty="0"/>
              <a:t>Computerized forecasts </a:t>
            </a:r>
            <a:r>
              <a:rPr lang="en-US" altLang="en-US" dirty="0"/>
              <a:t>enable the manager to build more variables into his or her personnel projections. Newer systems particularly rely on mathematically setting clear goals.</a:t>
            </a:r>
          </a:p>
          <a:p>
            <a:pPr eaLnBrk="1" hangingPunct="1"/>
            <a:r>
              <a:rPr lang="en-US" altLang="en-US" dirty="0"/>
              <a:t>Whichever forecasting tool you use, </a:t>
            </a:r>
            <a:r>
              <a:rPr lang="en-US" altLang="en-US" i="1" dirty="0"/>
              <a:t>managerial judgment </a:t>
            </a:r>
            <a:r>
              <a:rPr lang="en-US" altLang="en-US" dirty="0"/>
              <a:t>should play a big role. It’s rare that any historical trend, ratio, or relationship will simply continue. You will therefore have to modify the forecast based on subjective factors—such as the feeling that more employees will be quitting—you believe will be important.</a:t>
            </a:r>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3226665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12</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Knowing your staffing needs satisfies only half the staffing equation. Next, you have to estimate the likely supply of both inside and outside candidates. Most firms start with the inside candidates.</a:t>
            </a:r>
          </a:p>
          <a:p>
            <a:pPr eaLnBrk="1" hangingPunct="1"/>
            <a:r>
              <a:rPr lang="en-US" altLang="en-US" dirty="0"/>
              <a:t>Department managers or owners of smaller firms often use manual devices to track employee qualifications. Thus a personnel inventory and development record form compiles qualifications information on each employee.</a:t>
            </a:r>
          </a:p>
          <a:p>
            <a:pPr eaLnBrk="1" hangingPunct="1"/>
            <a:r>
              <a:rPr lang="en-US" altLang="en-US" dirty="0"/>
              <a:t>Computerized skills inventory data typically include items like </a:t>
            </a:r>
            <a:r>
              <a:rPr lang="en-US" altLang="en-US" i="1" dirty="0"/>
              <a:t>work experience codes, product knowledge</a:t>
            </a:r>
            <a:r>
              <a:rPr lang="en-US" altLang="en-US" dirty="0"/>
              <a:t>, the employee’s </a:t>
            </a:r>
            <a:r>
              <a:rPr lang="en-US" altLang="en-US" i="1" dirty="0"/>
              <a:t>level of familiarity </a:t>
            </a:r>
            <a:r>
              <a:rPr lang="en-US" altLang="en-US" dirty="0"/>
              <a:t>with the employer’s product lines or services, the person’s </a:t>
            </a:r>
            <a:r>
              <a:rPr lang="en-US" altLang="en-US" i="1" dirty="0"/>
              <a:t>industry experience</a:t>
            </a:r>
            <a:r>
              <a:rPr lang="en-US" altLang="en-US" dirty="0"/>
              <a:t>, and </a:t>
            </a:r>
            <a:r>
              <a:rPr lang="en-US" altLang="en-US" i="1" dirty="0"/>
              <a:t>formal education</a:t>
            </a:r>
            <a:r>
              <a:rPr lang="en-US" altLang="en-US" dirty="0"/>
              <a:t>.</a:t>
            </a:r>
          </a:p>
        </p:txBody>
      </p:sp>
    </p:spTree>
    <p:extLst>
      <p:ext uri="{BB962C8B-B14F-4D97-AF65-F5344CB8AC3E}">
        <p14:creationId xmlns:p14="http://schemas.microsoft.com/office/powerpoint/2010/main" val="38056923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8">
            <a:extLst>
              <a:ext uri="{FF2B5EF4-FFF2-40B4-BE49-F238E27FC236}">
                <a16:creationId xmlns:a16="http://schemas.microsoft.com/office/drawing/2014/main" id="{9E31D2A7-C6CE-C5FE-F207-8AB0A1CFD2F8}"/>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8611" name="Rectangle 11">
            <a:extLst>
              <a:ext uri="{FF2B5EF4-FFF2-40B4-BE49-F238E27FC236}">
                <a16:creationId xmlns:a16="http://schemas.microsoft.com/office/drawing/2014/main" id="{EC3F8F7B-C2CA-498B-E747-A336A481B205}"/>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8612" name="Rectangle 12">
            <a:extLst>
              <a:ext uri="{FF2B5EF4-FFF2-40B4-BE49-F238E27FC236}">
                <a16:creationId xmlns:a16="http://schemas.microsoft.com/office/drawing/2014/main" id="{30BEFAC1-8CF7-BA8C-E6B8-8A298BDEBAD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AC0FBE66-A909-459A-A75E-1349AA6CF50F}" type="slidenum">
              <a:rPr lang="en-US" altLang="en-US" sz="900"/>
              <a:pPr eaLnBrk="1" hangingPunct="1"/>
              <a:t>13</a:t>
            </a:fld>
            <a:endParaRPr lang="en-US" altLang="en-US" sz="900"/>
          </a:p>
        </p:txBody>
      </p:sp>
      <p:sp>
        <p:nvSpPr>
          <p:cNvPr id="68613" name="Rectangle 2">
            <a:extLst>
              <a:ext uri="{FF2B5EF4-FFF2-40B4-BE49-F238E27FC236}">
                <a16:creationId xmlns:a16="http://schemas.microsoft.com/office/drawing/2014/main" id="{F7BF9007-21D3-645C-A124-97389D029F6A}"/>
              </a:ext>
            </a:extLst>
          </p:cNvPr>
          <p:cNvSpPr>
            <a:spLocks noGrp="1" noRot="1" noChangeAspect="1" noChangeArrowheads="1" noTextEdit="1"/>
          </p:cNvSpPr>
          <p:nvPr>
            <p:ph type="sldImg"/>
          </p:nvPr>
        </p:nvSpPr>
        <p:spPr>
          <a:solidFill>
            <a:srgbClr val="FFFFFF"/>
          </a:solidFill>
          <a:ln/>
        </p:spPr>
      </p:sp>
      <p:sp>
        <p:nvSpPr>
          <p:cNvPr id="68614" name="Rectangle 3">
            <a:extLst>
              <a:ext uri="{FF2B5EF4-FFF2-40B4-BE49-F238E27FC236}">
                <a16:creationId xmlns:a16="http://schemas.microsoft.com/office/drawing/2014/main" id="{5CB7122C-50F9-C1F0-1C5C-C10774E593CE}"/>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b="1"/>
              <a:t>Figure 5-4</a:t>
            </a:r>
            <a:r>
              <a:rPr lang="en-US" altLang="en-US"/>
              <a:t> is a personnel replacement chart for some of a firm’s top positions. It shows the present performance and promotability for each position’s potential replacement.</a:t>
            </a:r>
          </a:p>
        </p:txBody>
      </p:sp>
    </p:spTree>
    <p:extLst>
      <p:ext uri="{BB962C8B-B14F-4D97-AF65-F5344CB8AC3E}">
        <p14:creationId xmlns:p14="http://schemas.microsoft.com/office/powerpoint/2010/main" val="11157831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14</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If there won’t be enough inside candidates to fill the anticipated openings (or you want to go outside for another reason), you will turn to outside candidates.</a:t>
            </a:r>
          </a:p>
        </p:txBody>
      </p:sp>
    </p:spTree>
    <p:extLst>
      <p:ext uri="{BB962C8B-B14F-4D97-AF65-F5344CB8AC3E}">
        <p14:creationId xmlns:p14="http://schemas.microsoft.com/office/powerpoint/2010/main" val="13493460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15</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It’s hard to overemphasize the importance of effective recruiting. It’s easy to assume that recruiting is easy—that all you need do is place a few ads on the Web. Nothing could be farther from the truth. Several things make it more complex.</a:t>
            </a:r>
          </a:p>
        </p:txBody>
      </p:sp>
    </p:spTree>
    <p:extLst>
      <p:ext uri="{BB962C8B-B14F-4D97-AF65-F5344CB8AC3E}">
        <p14:creationId xmlns:p14="http://schemas.microsoft.com/office/powerpoint/2010/main" val="381048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16</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Assuming the company authorizes you to fill a position, the next step is to build up, through recruiting, an applicant pool. </a:t>
            </a:r>
            <a:r>
              <a:rPr lang="en-US" altLang="en-US" b="1" dirty="0"/>
              <a:t>Employee recruiting </a:t>
            </a:r>
            <a:r>
              <a:rPr lang="en-US" altLang="en-US" dirty="0"/>
              <a:t>means finding and/or attracting applicants for the employer’s open positions.</a:t>
            </a:r>
          </a:p>
        </p:txBody>
      </p:sp>
    </p:spTree>
    <p:extLst>
      <p:ext uri="{BB962C8B-B14F-4D97-AF65-F5344CB8AC3E}">
        <p14:creationId xmlns:p14="http://schemas.microsoft.com/office/powerpoint/2010/main" val="4271058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17</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Should you centralize your firm’s recruitment efforts, or let each plant or office do their own recruiting? Reasons for doing so appear on this slide.</a:t>
            </a:r>
          </a:p>
        </p:txBody>
      </p:sp>
    </p:spTree>
    <p:extLst>
      <p:ext uri="{BB962C8B-B14F-4D97-AF65-F5344CB8AC3E}">
        <p14:creationId xmlns:p14="http://schemas.microsoft.com/office/powerpoint/2010/main" val="25932954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18</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Measuring recruiting effectiveness requires deciding what recruiting outcomes to measure and how to measure them.</a:t>
            </a:r>
          </a:p>
        </p:txBody>
      </p:sp>
    </p:spTree>
    <p:extLst>
      <p:ext uri="{BB962C8B-B14F-4D97-AF65-F5344CB8AC3E}">
        <p14:creationId xmlns:p14="http://schemas.microsoft.com/office/powerpoint/2010/main" val="19751549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19</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Recruiting of current employees, or “hiring from within,” is often the best source of candidates. However, there are advantages and disadvantages to using internal candidates.</a:t>
            </a:r>
          </a:p>
        </p:txBody>
      </p:sp>
    </p:spTree>
    <p:extLst>
      <p:ext uri="{BB962C8B-B14F-4D97-AF65-F5344CB8AC3E}">
        <p14:creationId xmlns:p14="http://schemas.microsoft.com/office/powerpoint/2010/main" val="31895788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20</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Hiring from within ideally relies on job posting and the firm’s skills inventories. </a:t>
            </a:r>
            <a:r>
              <a:rPr lang="en-US" altLang="en-US" b="1" dirty="0"/>
              <a:t>Job posting </a:t>
            </a:r>
            <a:r>
              <a:rPr lang="en-US" altLang="en-US" dirty="0"/>
              <a:t>means publicizing the open job to employees (usually by literally posting it on company intranets or bulletin boards). These postings list the job’s attributes, like qualifications, supervisor, work schedule, and pay rate. </a:t>
            </a:r>
          </a:p>
          <a:p>
            <a:pPr eaLnBrk="1" hangingPunct="1"/>
            <a:r>
              <a:rPr lang="en-US" altLang="en-US" dirty="0"/>
              <a:t>Qualifications skills banks also play a role. For example, the database may reveal persons who have potential for further training or who have the right background for the open job.</a:t>
            </a:r>
          </a:p>
        </p:txBody>
      </p:sp>
    </p:spTree>
    <p:extLst>
      <p:ext uri="{BB962C8B-B14F-4D97-AF65-F5344CB8AC3E}">
        <p14:creationId xmlns:p14="http://schemas.microsoft.com/office/powerpoint/2010/main" val="34818441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21</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Firms can’t always get all the employees they need from their current staff, and sometimes they just don’t want to. This slide lists some of the sources that firms use to find outside candidates.</a:t>
            </a:r>
          </a:p>
        </p:txBody>
      </p:sp>
    </p:spTree>
    <p:extLst>
      <p:ext uri="{BB962C8B-B14F-4D97-AF65-F5344CB8AC3E}">
        <p14:creationId xmlns:p14="http://schemas.microsoft.com/office/powerpoint/2010/main" val="7510759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8">
            <a:extLst>
              <a:ext uri="{FF2B5EF4-FFF2-40B4-BE49-F238E27FC236}">
                <a16:creationId xmlns:a16="http://schemas.microsoft.com/office/drawing/2014/main" id="{258366BD-BA34-7812-D298-3B19E8E91F94}"/>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79875" name="Rectangle 11">
            <a:extLst>
              <a:ext uri="{FF2B5EF4-FFF2-40B4-BE49-F238E27FC236}">
                <a16:creationId xmlns:a16="http://schemas.microsoft.com/office/drawing/2014/main" id="{5F3F6D98-17AC-9206-EAF2-EFB57CA169B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79876" name="Rectangle 12">
            <a:extLst>
              <a:ext uri="{FF2B5EF4-FFF2-40B4-BE49-F238E27FC236}">
                <a16:creationId xmlns:a16="http://schemas.microsoft.com/office/drawing/2014/main" id="{4B77F7F0-02FD-3E68-DD66-6C2A1736BB7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D1CBBE14-5E89-43D7-ABC5-0FF5580611F4}" type="slidenum">
              <a:rPr lang="en-US" altLang="en-US" sz="900"/>
              <a:pPr eaLnBrk="1" hangingPunct="1"/>
              <a:t>22</a:t>
            </a:fld>
            <a:endParaRPr lang="en-US" altLang="en-US" sz="900"/>
          </a:p>
        </p:txBody>
      </p:sp>
      <p:sp>
        <p:nvSpPr>
          <p:cNvPr id="79877" name="Rectangle 2">
            <a:extLst>
              <a:ext uri="{FF2B5EF4-FFF2-40B4-BE49-F238E27FC236}">
                <a16:creationId xmlns:a16="http://schemas.microsoft.com/office/drawing/2014/main" id="{33E8FC93-C352-8730-03DD-0800336AA104}"/>
              </a:ext>
            </a:extLst>
          </p:cNvPr>
          <p:cNvSpPr>
            <a:spLocks noGrp="1" noRot="1" noChangeAspect="1" noChangeArrowheads="1" noTextEdit="1"/>
          </p:cNvSpPr>
          <p:nvPr>
            <p:ph type="sldImg"/>
          </p:nvPr>
        </p:nvSpPr>
        <p:spPr>
          <a:solidFill>
            <a:srgbClr val="FFFFFF"/>
          </a:solidFill>
          <a:ln/>
        </p:spPr>
      </p:sp>
      <p:sp>
        <p:nvSpPr>
          <p:cNvPr id="79878" name="Rectangle 3">
            <a:extLst>
              <a:ext uri="{FF2B5EF4-FFF2-40B4-BE49-F238E27FC236}">
                <a16:creationId xmlns:a16="http://schemas.microsoft.com/office/drawing/2014/main" id="{F7306E0C-6777-02F6-C39F-52A14A40A1C4}"/>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a:t>Most people today go online to look for jobs. For most employers and for most jobs, Internet-based recruiting is by far the recruiting source of choice. Most employers recruit through their own Web sites, or use job boards. </a:t>
            </a:r>
            <a:r>
              <a:rPr lang="en-US" altLang="en-US" b="1"/>
              <a:t>Figure 5-7</a:t>
            </a:r>
            <a:r>
              <a:rPr lang="en-US" altLang="en-US"/>
              <a:t> highlights some top online recruiting job boards.</a:t>
            </a:r>
          </a:p>
          <a:p>
            <a:pPr eaLnBrk="1" hangingPunct="1"/>
            <a:endParaRPr lang="en-US" altLang="en-US"/>
          </a:p>
        </p:txBody>
      </p:sp>
    </p:spTree>
    <p:extLst>
      <p:ext uri="{BB962C8B-B14F-4D97-AF65-F5344CB8AC3E}">
        <p14:creationId xmlns:p14="http://schemas.microsoft.com/office/powerpoint/2010/main" val="23757112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23</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Internet recruiting is a cost-effective way to publicize openings; it generates more responses quicker and for a longer time at less cost than just about any other method. However, </a:t>
            </a:r>
            <a:r>
              <a:rPr lang="en-US" altLang="en-US" dirty="0">
                <a:latin typeface="NewBaskerville-Roman" charset="0"/>
              </a:rPr>
              <a:t>Internet recruiting can present problems such as discrimination, application overload, and privacy.</a:t>
            </a:r>
          </a:p>
        </p:txBody>
      </p:sp>
    </p:spTree>
    <p:extLst>
      <p:ext uri="{BB962C8B-B14F-4D97-AF65-F5344CB8AC3E}">
        <p14:creationId xmlns:p14="http://schemas.microsoft.com/office/powerpoint/2010/main" val="32318424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24</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While Web-based recruiting is rapidly replacing help wanted ads, a glance at almost any paper or business or professional magazine will confirm that print ads are still popular. To use help wanted ads successfully, employers have to address two issues: the advertising medium and the ad’s construction.</a:t>
            </a:r>
          </a:p>
        </p:txBody>
      </p:sp>
    </p:spTree>
    <p:extLst>
      <p:ext uri="{BB962C8B-B14F-4D97-AF65-F5344CB8AC3E}">
        <p14:creationId xmlns:p14="http://schemas.microsoft.com/office/powerpoint/2010/main" val="4191502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8">
            <a:extLst>
              <a:ext uri="{FF2B5EF4-FFF2-40B4-BE49-F238E27FC236}">
                <a16:creationId xmlns:a16="http://schemas.microsoft.com/office/drawing/2014/main" id="{B182B5EF-E68F-2EBB-BA7C-32F49B18ED1F}"/>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83971" name="Rectangle 11">
            <a:extLst>
              <a:ext uri="{FF2B5EF4-FFF2-40B4-BE49-F238E27FC236}">
                <a16:creationId xmlns:a16="http://schemas.microsoft.com/office/drawing/2014/main" id="{4DCBCBA6-52AC-F907-DA70-3C546890678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83972" name="Rectangle 12">
            <a:extLst>
              <a:ext uri="{FF2B5EF4-FFF2-40B4-BE49-F238E27FC236}">
                <a16:creationId xmlns:a16="http://schemas.microsoft.com/office/drawing/2014/main" id="{957ABBCB-A3B5-24D8-D87A-AE21F00498B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BB8A62B6-2A59-4AA7-99DA-E4365194435F}" type="slidenum">
              <a:rPr lang="en-US" altLang="en-US" sz="900"/>
              <a:pPr eaLnBrk="1" hangingPunct="1"/>
              <a:t>25</a:t>
            </a:fld>
            <a:endParaRPr lang="en-US" altLang="en-US" sz="900"/>
          </a:p>
        </p:txBody>
      </p:sp>
      <p:sp>
        <p:nvSpPr>
          <p:cNvPr id="83973" name="Rectangle 2">
            <a:extLst>
              <a:ext uri="{FF2B5EF4-FFF2-40B4-BE49-F238E27FC236}">
                <a16:creationId xmlns:a16="http://schemas.microsoft.com/office/drawing/2014/main" id="{5C635DE8-ABC4-F406-A687-46ACB26DBF22}"/>
              </a:ext>
            </a:extLst>
          </p:cNvPr>
          <p:cNvSpPr>
            <a:spLocks noGrp="1" noRot="1" noChangeAspect="1" noChangeArrowheads="1" noTextEdit="1"/>
          </p:cNvSpPr>
          <p:nvPr>
            <p:ph type="sldImg"/>
          </p:nvPr>
        </p:nvSpPr>
        <p:spPr>
          <a:solidFill>
            <a:srgbClr val="FFFFFF"/>
          </a:solidFill>
          <a:ln/>
        </p:spPr>
      </p:sp>
      <p:sp>
        <p:nvSpPr>
          <p:cNvPr id="83974" name="Rectangle 3">
            <a:extLst>
              <a:ext uri="{FF2B5EF4-FFF2-40B4-BE49-F238E27FC236}">
                <a16:creationId xmlns:a16="http://schemas.microsoft.com/office/drawing/2014/main" id="{3E875CF6-A9EB-59AE-1D41-B5CB600F9A74}"/>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b="1"/>
              <a:t>Figure 5-9</a:t>
            </a:r>
            <a:r>
              <a:rPr lang="en-US" altLang="en-US"/>
              <a:t> shows an ad from one classified section. Why does this ad attract attention? The phrase “next key player” certainly helps. Employers usually advertise key positions in display ads like this.</a:t>
            </a:r>
          </a:p>
        </p:txBody>
      </p:sp>
    </p:spTree>
    <p:extLst>
      <p:ext uri="{BB962C8B-B14F-4D97-AF65-F5344CB8AC3E}">
        <p14:creationId xmlns:p14="http://schemas.microsoft.com/office/powerpoint/2010/main" val="38883632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26</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There are three main types of employment agencies: (1) public agencies operated by federal, state, or local governments; (2) agencies associated with nonprofit organizations; and (3) privately owned agencies.</a:t>
            </a:r>
          </a:p>
        </p:txBody>
      </p:sp>
    </p:spTree>
    <p:extLst>
      <p:ext uri="{BB962C8B-B14F-4D97-AF65-F5344CB8AC3E}">
        <p14:creationId xmlns:p14="http://schemas.microsoft.com/office/powerpoint/2010/main" val="40821313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27</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Private employment agencies are important sources of clerical, white-collar, and managerial personnel. They charge fees (set by state law and posted in their offices) for each applicant they place. Most are “fee-paid” jobs, in which the employer pays the fee.</a:t>
            </a:r>
          </a:p>
        </p:txBody>
      </p:sp>
    </p:spTree>
    <p:extLst>
      <p:ext uri="{BB962C8B-B14F-4D97-AF65-F5344CB8AC3E}">
        <p14:creationId xmlns:p14="http://schemas.microsoft.com/office/powerpoint/2010/main" val="40780063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28</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Using employment agencies requires avoiding potential pitfalls. For example, the employment agency’s screening may let poor applicants go directly to the supervisors responsible for hiring, who may in turn naively hire them. Conversely, improper screening at the agency could block potentially successful applicants.</a:t>
            </a:r>
          </a:p>
        </p:txBody>
      </p:sp>
    </p:spTree>
    <p:extLst>
      <p:ext uri="{BB962C8B-B14F-4D97-AF65-F5344CB8AC3E}">
        <p14:creationId xmlns:p14="http://schemas.microsoft.com/office/powerpoint/2010/main" val="13979003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29</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Employers increasingly supplement their permanent workforces by hiring contingent or temporary workers, often through temporary help employment agencies. Also known as part-time or just-in-time workers, the contingent workforce is big and growing. </a:t>
            </a:r>
          </a:p>
          <a:p>
            <a:pPr eaLnBrk="1" hangingPunct="1"/>
            <a:r>
              <a:rPr lang="en-US" altLang="en-US" dirty="0"/>
              <a:t>The contingent workforce isn’t limited to clerical or maintenance staff. It includes thousands of engineering, science, or management support occupations, such as temporary chief financial officers, human resource managers, and CEOs.</a:t>
            </a:r>
          </a:p>
        </p:txBody>
      </p:sp>
    </p:spTree>
    <p:extLst>
      <p:ext uri="{BB962C8B-B14F-4D97-AF65-F5344CB8AC3E}">
        <p14:creationId xmlns:p14="http://schemas.microsoft.com/office/powerpoint/2010/main" val="370152987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30</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NewBaskerville-Roman" charset="0"/>
              </a:rPr>
              <a:t>Employers have long used “temps” to fill in for permanent employees who were out sick or on vacation. But the desire for ever-higher productivity also contributes to temp workers’ growing popularity. Productivity is measured in terms of output per hour paid. Many firms also use temporary hiring to give prospective employees a trial run before hiring them as regular employees.</a:t>
            </a:r>
          </a:p>
          <a:p>
            <a:pPr eaLnBrk="1" hangingPunct="1"/>
            <a:endParaRPr lang="en-US" altLang="en-US" dirty="0"/>
          </a:p>
        </p:txBody>
      </p:sp>
    </p:spTree>
    <p:extLst>
      <p:ext uri="{BB962C8B-B14F-4D97-AF65-F5344CB8AC3E}">
        <p14:creationId xmlns:p14="http://schemas.microsoft.com/office/powerpoint/2010/main" val="42540298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31</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NewBaskerville-Roman" charset="0"/>
              </a:rPr>
              <a:t>When working with temporary agencies, employers should ensure that these basic policies and procedures are in place.</a:t>
            </a:r>
            <a:endParaRPr lang="en-US" altLang="en-US" dirty="0"/>
          </a:p>
        </p:txBody>
      </p:sp>
    </p:spTree>
    <p:extLst>
      <p:ext uri="{BB962C8B-B14F-4D97-AF65-F5344CB8AC3E}">
        <p14:creationId xmlns:p14="http://schemas.microsoft.com/office/powerpoint/2010/main" val="306637295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8">
            <a:extLst>
              <a:ext uri="{FF2B5EF4-FFF2-40B4-BE49-F238E27FC236}">
                <a16:creationId xmlns:a16="http://schemas.microsoft.com/office/drawing/2014/main" id="{9CADAA23-12A2-AC90-DB83-B48A14CC7FDD}"/>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93187" name="Rectangle 11">
            <a:extLst>
              <a:ext uri="{FF2B5EF4-FFF2-40B4-BE49-F238E27FC236}">
                <a16:creationId xmlns:a16="http://schemas.microsoft.com/office/drawing/2014/main" id="{D186CDB1-546B-ABF3-E226-9355C9C162F5}"/>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93188" name="Rectangle 12">
            <a:extLst>
              <a:ext uri="{FF2B5EF4-FFF2-40B4-BE49-F238E27FC236}">
                <a16:creationId xmlns:a16="http://schemas.microsoft.com/office/drawing/2014/main" id="{48B63789-3796-E063-5AA4-E135B6DEDE4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A770AA4A-402F-458E-AE7B-106293C92460}" type="slidenum">
              <a:rPr lang="en-US" altLang="en-US" sz="900"/>
              <a:pPr eaLnBrk="1" hangingPunct="1"/>
              <a:t>32</a:t>
            </a:fld>
            <a:endParaRPr lang="en-US" altLang="en-US" sz="900"/>
          </a:p>
        </p:txBody>
      </p:sp>
      <p:sp>
        <p:nvSpPr>
          <p:cNvPr id="93189" name="Rectangle 2">
            <a:extLst>
              <a:ext uri="{FF2B5EF4-FFF2-40B4-BE49-F238E27FC236}">
                <a16:creationId xmlns:a16="http://schemas.microsoft.com/office/drawing/2014/main" id="{746B41CB-D46D-6D0E-CBFF-B7E8507F6969}"/>
              </a:ext>
            </a:extLst>
          </p:cNvPr>
          <p:cNvSpPr>
            <a:spLocks noGrp="1" noRot="1" noChangeAspect="1" noChangeArrowheads="1" noTextEdit="1"/>
          </p:cNvSpPr>
          <p:nvPr>
            <p:ph type="sldImg"/>
          </p:nvPr>
        </p:nvSpPr>
        <p:spPr>
          <a:ln/>
        </p:spPr>
      </p:sp>
      <p:sp>
        <p:nvSpPr>
          <p:cNvPr id="93190" name="Rectangle 3">
            <a:extLst>
              <a:ext uri="{FF2B5EF4-FFF2-40B4-BE49-F238E27FC236}">
                <a16:creationId xmlns:a16="http://schemas.microsoft.com/office/drawing/2014/main" id="{D25B85E6-527E-433C-F8CB-0F8336F62BD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Outsourcing and offshoring are perhaps the most extreme examples of alternative staffing. Rather than bringing people in to do the firm’s jobs, outsourcing and offshoring send the jobs out. </a:t>
            </a:r>
          </a:p>
          <a:p>
            <a:pPr eaLnBrk="1" hangingPunct="1"/>
            <a:r>
              <a:rPr lang="en-US" altLang="en-US" b="1" i="1"/>
              <a:t>Outsourcing</a:t>
            </a:r>
            <a:r>
              <a:rPr lang="en-US" altLang="en-US" i="1"/>
              <a:t> </a:t>
            </a:r>
            <a:r>
              <a:rPr lang="en-US" altLang="en-US"/>
              <a:t>means having outside vendors supply services (such as benefits management, market research, or manufacturing) that the firm’s own employees previously did in-house. </a:t>
            </a:r>
          </a:p>
          <a:p>
            <a:pPr eaLnBrk="1" hangingPunct="1"/>
            <a:r>
              <a:rPr lang="en-US" altLang="en-US" b="1" i="1"/>
              <a:t>Offshoring</a:t>
            </a:r>
            <a:r>
              <a:rPr lang="en-US" altLang="en-US" i="1"/>
              <a:t> </a:t>
            </a:r>
            <a:r>
              <a:rPr lang="en-US" altLang="en-US"/>
              <a:t>is a narrower term. It means having outside vendors </a:t>
            </a:r>
            <a:r>
              <a:rPr lang="en-US" altLang="en-US" i="1"/>
              <a:t>abroad </a:t>
            </a:r>
            <a:r>
              <a:rPr lang="en-US" altLang="en-US"/>
              <a:t>supply services that the firm’s own employees previously did in-house.</a:t>
            </a:r>
          </a:p>
          <a:p>
            <a:pPr eaLnBrk="1" hangingPunct="1"/>
            <a:endParaRPr lang="en-US" altLang="en-US"/>
          </a:p>
        </p:txBody>
      </p:sp>
    </p:spTree>
    <p:extLst>
      <p:ext uri="{BB962C8B-B14F-4D97-AF65-F5344CB8AC3E}">
        <p14:creationId xmlns:p14="http://schemas.microsoft.com/office/powerpoint/2010/main" val="263757725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33</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Executive recruiters (also known as </a:t>
            </a:r>
            <a:r>
              <a:rPr lang="en-US" altLang="en-US" i="1" dirty="0"/>
              <a:t>headhunters</a:t>
            </a:r>
            <a:r>
              <a:rPr lang="en-US" altLang="en-US" dirty="0"/>
              <a:t>) are special employment agencies retained by employers to seek out top-management talent for their clients. For executive positions, headhunters may be your only source of candidates. The employer always pays the fees.</a:t>
            </a:r>
          </a:p>
        </p:txBody>
      </p:sp>
    </p:spTree>
    <p:extLst>
      <p:ext uri="{BB962C8B-B14F-4D97-AF65-F5344CB8AC3E}">
        <p14:creationId xmlns:p14="http://schemas.microsoft.com/office/powerpoint/2010/main" val="219688398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34</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a:t>College recruiting</a:t>
            </a:r>
            <a:r>
              <a:rPr lang="en-US" altLang="en-US" dirty="0"/>
              <a:t>—sending an employer’s representatives to college campuses to prescreen applicants and create an applicant pool from the graduating class—is an important source of management trainees and professional and technical employees.</a:t>
            </a:r>
          </a:p>
        </p:txBody>
      </p:sp>
    </p:spTree>
    <p:extLst>
      <p:ext uri="{BB962C8B-B14F-4D97-AF65-F5344CB8AC3E}">
        <p14:creationId xmlns:p14="http://schemas.microsoft.com/office/powerpoint/2010/main" val="3117126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8">
            <a:extLst>
              <a:ext uri="{FF2B5EF4-FFF2-40B4-BE49-F238E27FC236}">
                <a16:creationId xmlns:a16="http://schemas.microsoft.com/office/drawing/2014/main" id="{7C92F558-E25C-9640-49C9-F1928898D97E}"/>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96259" name="Rectangle 11">
            <a:extLst>
              <a:ext uri="{FF2B5EF4-FFF2-40B4-BE49-F238E27FC236}">
                <a16:creationId xmlns:a16="http://schemas.microsoft.com/office/drawing/2014/main" id="{F0753410-5671-EB0C-0F80-30F5DDDA3005}"/>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96260" name="Rectangle 12">
            <a:extLst>
              <a:ext uri="{FF2B5EF4-FFF2-40B4-BE49-F238E27FC236}">
                <a16:creationId xmlns:a16="http://schemas.microsoft.com/office/drawing/2014/main" id="{CE877DB4-49FF-0D87-3FFF-0696237757E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01A111E9-4886-493F-9FA3-0A2A323B955E}" type="slidenum">
              <a:rPr lang="en-US" altLang="en-US" sz="900"/>
              <a:pPr eaLnBrk="1" hangingPunct="1"/>
              <a:t>35</a:t>
            </a:fld>
            <a:endParaRPr lang="en-US" altLang="en-US" sz="900"/>
          </a:p>
        </p:txBody>
      </p:sp>
      <p:sp>
        <p:nvSpPr>
          <p:cNvPr id="96261" name="Rectangle 2">
            <a:extLst>
              <a:ext uri="{FF2B5EF4-FFF2-40B4-BE49-F238E27FC236}">
                <a16:creationId xmlns:a16="http://schemas.microsoft.com/office/drawing/2014/main" id="{50B962B9-2104-B71C-A613-7D4F2D2B53C0}"/>
              </a:ext>
            </a:extLst>
          </p:cNvPr>
          <p:cNvSpPr>
            <a:spLocks noGrp="1" noRot="1" noChangeAspect="1" noChangeArrowheads="1" noTextEdit="1"/>
          </p:cNvSpPr>
          <p:nvPr>
            <p:ph type="sldImg"/>
          </p:nvPr>
        </p:nvSpPr>
        <p:spPr>
          <a:ln/>
        </p:spPr>
      </p:sp>
      <p:sp>
        <p:nvSpPr>
          <p:cNvPr id="96262" name="Rectangle 3">
            <a:extLst>
              <a:ext uri="{FF2B5EF4-FFF2-40B4-BE49-F238E27FC236}">
                <a16:creationId xmlns:a16="http://schemas.microsoft.com/office/drawing/2014/main" id="{C2713D03-26FF-E08C-B3F2-9546122EE37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i="1"/>
              <a:t>Employee referral </a:t>
            </a:r>
            <a:r>
              <a:rPr lang="en-US" altLang="en-US"/>
              <a:t>campaigns are an important recruiting option. A firm may post announcements of openings and requests for referrals on its Web site, bulletin, and/or wallboards.</a:t>
            </a:r>
          </a:p>
          <a:p>
            <a:pPr eaLnBrk="1" hangingPunct="1"/>
            <a:endParaRPr lang="en-US" altLang="en-US"/>
          </a:p>
          <a:p>
            <a:pPr eaLnBrk="1" hangingPunct="1"/>
            <a:endParaRPr lang="en-US" altLang="en-US"/>
          </a:p>
        </p:txBody>
      </p:sp>
    </p:spTree>
    <p:extLst>
      <p:ext uri="{BB962C8B-B14F-4D97-AF65-F5344CB8AC3E}">
        <p14:creationId xmlns:p14="http://schemas.microsoft.com/office/powerpoint/2010/main" val="45454137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36</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Employee referrals and walk-ins are both viable sources of applicants.</a:t>
            </a:r>
          </a:p>
        </p:txBody>
      </p:sp>
    </p:spTree>
    <p:extLst>
      <p:ext uri="{BB962C8B-B14F-4D97-AF65-F5344CB8AC3E}">
        <p14:creationId xmlns:p14="http://schemas.microsoft.com/office/powerpoint/2010/main" val="346124487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37</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Some employers have separate tools or systems for each element. However, several ATS providers integrate these elements into one comprehensive employee recruitment system.</a:t>
            </a:r>
          </a:p>
        </p:txBody>
      </p:sp>
    </p:spTree>
    <p:extLst>
      <p:ext uri="{BB962C8B-B14F-4D97-AF65-F5344CB8AC3E}">
        <p14:creationId xmlns:p14="http://schemas.microsoft.com/office/powerpoint/2010/main" val="17197823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8">
            <a:extLst>
              <a:ext uri="{FF2B5EF4-FFF2-40B4-BE49-F238E27FC236}">
                <a16:creationId xmlns:a16="http://schemas.microsoft.com/office/drawing/2014/main" id="{8EBBB8A5-A262-D4D1-082E-3E10C116800A}"/>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101379" name="Rectangle 11">
            <a:extLst>
              <a:ext uri="{FF2B5EF4-FFF2-40B4-BE49-F238E27FC236}">
                <a16:creationId xmlns:a16="http://schemas.microsoft.com/office/drawing/2014/main" id="{41E961AF-2701-8C2D-BB64-E37845D3F15D}"/>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101380" name="Rectangle 12">
            <a:extLst>
              <a:ext uri="{FF2B5EF4-FFF2-40B4-BE49-F238E27FC236}">
                <a16:creationId xmlns:a16="http://schemas.microsoft.com/office/drawing/2014/main" id="{3CF0C6AD-144E-27E0-F3BA-F8AE63755F9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A4FF74CB-1FD2-4A0A-A9FA-4FC8F872BB00}" type="slidenum">
              <a:rPr lang="en-US" altLang="en-US" sz="900"/>
              <a:pPr eaLnBrk="1" hangingPunct="1"/>
              <a:t>38</a:t>
            </a:fld>
            <a:endParaRPr lang="en-US" altLang="en-US" sz="900"/>
          </a:p>
        </p:txBody>
      </p:sp>
      <p:sp>
        <p:nvSpPr>
          <p:cNvPr id="101381" name="Rectangle 2">
            <a:extLst>
              <a:ext uri="{FF2B5EF4-FFF2-40B4-BE49-F238E27FC236}">
                <a16:creationId xmlns:a16="http://schemas.microsoft.com/office/drawing/2014/main" id="{A62BEACD-0D70-06A4-E993-35679FA1C775}"/>
              </a:ext>
            </a:extLst>
          </p:cNvPr>
          <p:cNvSpPr>
            <a:spLocks noGrp="1" noRot="1" noChangeAspect="1" noChangeArrowheads="1" noTextEdit="1"/>
          </p:cNvSpPr>
          <p:nvPr>
            <p:ph type="sldImg"/>
          </p:nvPr>
        </p:nvSpPr>
        <p:spPr>
          <a:ln/>
        </p:spPr>
      </p:sp>
      <p:sp>
        <p:nvSpPr>
          <p:cNvPr id="101382" name="Rectangle 3">
            <a:extLst>
              <a:ext uri="{FF2B5EF4-FFF2-40B4-BE49-F238E27FC236}">
                <a16:creationId xmlns:a16="http://schemas.microsoft.com/office/drawing/2014/main" id="{A13F718F-72E4-C65F-288B-E239A5E041D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latin typeface="NewBaskerville-Roman" charset="0"/>
              </a:rPr>
              <a:t>Recruiting a diverse workforce isn’t just socially responsible. Given globalization and the rapid increase in minority, older worker, and women candidates, it is a necessity.</a:t>
            </a:r>
            <a:endParaRPr lang="en-US" altLang="en-US"/>
          </a:p>
        </p:txBody>
      </p:sp>
    </p:spTree>
    <p:extLst>
      <p:ext uri="{BB962C8B-B14F-4D97-AF65-F5344CB8AC3E}">
        <p14:creationId xmlns:p14="http://schemas.microsoft.com/office/powerpoint/2010/main" val="308495807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39</a:t>
            </a:fld>
            <a:endParaRPr lang="en-US" altLang="en-US" sz="900"/>
          </a:p>
        </p:txBody>
      </p:sp>
      <p:sp>
        <p:nvSpPr>
          <p:cNvPr id="67589" name="Rectangle 2">
            <a:extLst>
              <a:ext uri="{FF2B5EF4-FFF2-40B4-BE49-F238E27FC236}">
                <a16:creationId xmlns:a16="http://schemas.microsoft.com/office/drawing/2014/main"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With a pool of applicants, the prescreening process can begin. The </a:t>
            </a:r>
            <a:r>
              <a:rPr lang="en-US" altLang="en-US" b="1" dirty="0"/>
              <a:t>application form </a:t>
            </a:r>
            <a:r>
              <a:rPr lang="en-US" altLang="en-US" dirty="0"/>
              <a:t>is usually the first step in this process (some firms first require a brief, prescreening interview or online test). A filled-in application provides four types of information listed in the slide.</a:t>
            </a:r>
          </a:p>
        </p:txBody>
      </p:sp>
    </p:spTree>
    <p:extLst>
      <p:ext uri="{BB962C8B-B14F-4D97-AF65-F5344CB8AC3E}">
        <p14:creationId xmlns:p14="http://schemas.microsoft.com/office/powerpoint/2010/main" val="127127032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12.wmf"/></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2.png"/><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17.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23.pn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17.png"/><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6.xml"/><Relationship Id="rId5" Type="http://schemas.openxmlformats.org/officeDocument/2006/relationships/image" Target="../media/image13.png"/><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3.png"/><Relationship Id="rId2" Type="http://schemas.openxmlformats.org/officeDocument/2006/relationships/notesSlide" Target="../notesSlides/notesSlide25.xml"/><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17.png"/><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6.png"/><Relationship Id="rId7" Type="http://schemas.openxmlformats.org/officeDocument/2006/relationships/image" Target="../media/image15.png"/><Relationship Id="rId2" Type="http://schemas.openxmlformats.org/officeDocument/2006/relationships/notesSlide" Target="../notesSlides/notesSlide31.xml"/><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17.png"/><Relationship Id="rId10" Type="http://schemas.openxmlformats.org/officeDocument/2006/relationships/image" Target="../media/image2.png"/><Relationship Id="rId4" Type="http://schemas.openxmlformats.org/officeDocument/2006/relationships/image" Target="../media/image26.png"/><Relationship Id="rId9" Type="http://schemas.openxmlformats.org/officeDocument/2006/relationships/image" Target="../media/image13.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6.xml"/><Relationship Id="rId4" Type="http://schemas.openxmlformats.org/officeDocument/2006/relationships/image" Target="../media/image27.wmf"/></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23.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5.png"/><Relationship Id="rId2" Type="http://schemas.openxmlformats.org/officeDocument/2006/relationships/notesSlide" Target="../notesSlides/notesSlide36.xml"/><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23.png"/><Relationship Id="rId4" Type="http://schemas.openxmlformats.org/officeDocument/2006/relationships/image" Target="../media/image13.png"/></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6.xml"/><Relationship Id="rId6" Type="http://schemas.openxmlformats.org/officeDocument/2006/relationships/image" Target="../media/image23.png"/><Relationship Id="rId5" Type="http://schemas.openxmlformats.org/officeDocument/2006/relationships/image" Target="../media/image15.png"/><Relationship Id="rId4" Type="http://schemas.openxmlformats.org/officeDocument/2006/relationships/image" Target="../media/image14.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5.png"/><Relationship Id="rId2" Type="http://schemas.openxmlformats.org/officeDocument/2006/relationships/notesSlide" Target="../notesSlides/notesSlide38.xml"/><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23.png"/><Relationship Id="rId4" Type="http://schemas.openxmlformats.org/officeDocument/2006/relationships/image" Target="../media/image13.png"/></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jp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8" Type="http://schemas.openxmlformats.org/officeDocument/2006/relationships/image" Target="../media/image31.jpg"/><Relationship Id="rId3" Type="http://schemas.openxmlformats.org/officeDocument/2006/relationships/image" Target="../media/image29.png"/><Relationship Id="rId7"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30.svg"/></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30" y="-449179"/>
            <a:ext cx="7556364" cy="730717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Anas M. Bashayreh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3583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6007"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4</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09114"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HRM 611</a:t>
            </a:r>
          </a:p>
        </p:txBody>
      </p:sp>
      <p:sp>
        <p:nvSpPr>
          <p:cNvPr id="14" name="Oval 13">
            <a:extLst>
              <a:ext uri="{FF2B5EF4-FFF2-40B4-BE49-F238E27FC236}">
                <a16:creationId xmlns:a16="http://schemas.microsoft.com/office/drawing/2014/main" id="{46F3C90B-EB3F-EA91-08C5-03400C278827}"/>
              </a:ext>
            </a:extLst>
          </p:cNvPr>
          <p:cNvSpPr/>
          <p:nvPr/>
        </p:nvSpPr>
        <p:spPr>
          <a:xfrm>
            <a:off x="6200343" y="0"/>
            <a:ext cx="7066478" cy="7089775"/>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83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5823284" y="4802552"/>
            <a:ext cx="5433401" cy="954107"/>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HRM 611</a:t>
            </a:r>
          </a:p>
          <a:p>
            <a:pPr>
              <a:spcBef>
                <a:spcPct val="50000"/>
              </a:spcBef>
            </a:pPr>
            <a:r>
              <a:rPr lang="en-GB" altLang="en-US" sz="2400" b="1" dirty="0">
                <a:latin typeface="Calibri" panose="020F0502020204030204" pitchFamily="34" charset="0"/>
              </a:rPr>
              <a:t>Personnel Planning and Recruiting</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Anas M. Bashayreh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127760" y="1197690"/>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457200" y="604714"/>
            <a:ext cx="8660149" cy="627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1754326"/>
          </a:xfrm>
          <a:prstGeom prst="rect">
            <a:avLst/>
          </a:prstGeom>
          <a:noFill/>
        </p:spPr>
        <p:txBody>
          <a:bodyPr wrap="square">
            <a:spAutoFit/>
          </a:bodyPr>
          <a:lstStyle/>
          <a:p>
            <a:r>
              <a:rPr lang="en-US" altLang="en-US" dirty="0">
                <a:solidFill>
                  <a:schemeClr val="bg1"/>
                </a:solidFill>
                <a:latin typeface="Arial" panose="020B0604020202020204" pitchFamily="34" charset="0"/>
              </a:rPr>
              <a:t>The purpose of this chapter is to improve your effectiveness in recruiting candidates. The topics we discuss include personnel planning and forecasting, recruiting job candidates, and developing and using application forms.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579486" cy="523220"/>
          </a:xfrm>
          <a:prstGeom prst="rect">
            <a:avLst/>
          </a:prstGeom>
          <a:noFill/>
        </p:spPr>
        <p:txBody>
          <a:bodyPr wrap="square" rtlCol="0">
            <a:spAutoFit/>
          </a:bodyPr>
          <a:lstStyle/>
          <a:p>
            <a:pPr>
              <a:spcBef>
                <a:spcPct val="50000"/>
              </a:spcBef>
            </a:pPr>
            <a:r>
              <a:rPr lang="en-GB" altLang="en-US" sz="2800" b="1" dirty="0">
                <a:solidFill>
                  <a:schemeClr val="bg1"/>
                </a:solidFill>
                <a:latin typeface="Calibri" panose="020F0502020204030204" pitchFamily="34" charset="0"/>
              </a:rPr>
              <a:t>Personnel Planning and Recruiting</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108543"/>
          </a:xfrm>
          <a:prstGeom prst="rect">
            <a:avLst/>
          </a:prstGeom>
          <a:noFill/>
        </p:spPr>
        <p:txBody>
          <a:bodyPr wrap="square" rtlCol="0">
            <a:spAutoFit/>
          </a:bodyPr>
          <a:lstStyle/>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solidFill>
                  <a:schemeClr val="bg1"/>
                </a:solidFill>
                <a:uLnTx/>
                <a:uFillTx/>
                <a:latin typeface="Arial" panose="020B0604020202020204" pitchFamily="34" charset="0"/>
                <a:ea typeface="+mn-ea"/>
                <a:cs typeface="Tahoma"/>
              </a:rPr>
              <a:t>List the steps in the recruitment and selection process.</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solidFill>
                  <a:schemeClr val="bg1"/>
                </a:solidFill>
                <a:uLnTx/>
                <a:uFillTx/>
                <a:latin typeface="Arial" panose="020B0604020202020204" pitchFamily="34" charset="0"/>
                <a:ea typeface="+mn-ea"/>
                <a:cs typeface="Tahoma"/>
              </a:rPr>
              <a:t>Explain the main techniques used in employment planning and forecasting.</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solidFill>
                  <a:schemeClr val="bg1"/>
                </a:solidFill>
                <a:uLnTx/>
                <a:uFillTx/>
                <a:latin typeface="Arial" panose="020B0604020202020204" pitchFamily="34" charset="0"/>
                <a:ea typeface="+mn-ea"/>
                <a:cs typeface="Tahoma"/>
              </a:rPr>
              <a:t>Explain and give examples for the need for effective recruiting.</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solidFill>
                  <a:schemeClr val="bg1"/>
                </a:solidFill>
                <a:uLnTx/>
                <a:uFillTx/>
                <a:latin typeface="Arial" panose="020B0604020202020204" pitchFamily="34" charset="0"/>
                <a:ea typeface="+mn-ea"/>
                <a:cs typeface="Tahoma"/>
              </a:rPr>
              <a:t>Name and describe the main internal sources of candidates.</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solidFill>
                  <a:schemeClr val="bg1"/>
                </a:solidFill>
                <a:uLnTx/>
                <a:uFillTx/>
                <a:latin typeface="Arial" panose="020B0604020202020204" pitchFamily="34" charset="0"/>
                <a:ea typeface="+mn-ea"/>
                <a:cs typeface="Tahoma"/>
              </a:rPr>
              <a:t>List and discuss the main outside sources of candidates.</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solidFill>
                  <a:schemeClr val="bg1"/>
                </a:solidFill>
                <a:uLnTx/>
                <a:uFillTx/>
                <a:latin typeface="Arial" panose="020B0604020202020204" pitchFamily="34" charset="0"/>
                <a:ea typeface="+mn-ea"/>
                <a:cs typeface="Tahoma"/>
              </a:rPr>
              <a:t>Develop a help wanted ad.</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solidFill>
                  <a:schemeClr val="bg1"/>
                </a:solidFill>
                <a:uLnTx/>
                <a:uFillTx/>
                <a:latin typeface="Arial" panose="020B0604020202020204" pitchFamily="34" charset="0"/>
                <a:ea typeface="+mn-ea"/>
                <a:cs typeface="Tahoma"/>
              </a:rPr>
              <a:t>Explain how to recruit a more diverse workforce.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559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Recruitment and Selection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1214"/>
            <a:ext cx="10541000" cy="2677656"/>
          </a:xfrm>
          <a:prstGeom prst="rect">
            <a:avLst/>
          </a:prstGeom>
          <a:noFill/>
        </p:spPr>
        <p:txBody>
          <a:bodyPr wrap="square" rtlCol="0">
            <a:spAutoFit/>
          </a:bodyPr>
          <a:lstStyle/>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Decide what positions to fill through personnel planning and forecasting.</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Build a candidate pool by recruiting internal or external candidates.</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Have candidates' complete application forms and undergo initial screening interviews.</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Use selection tools to identify viable candidates.</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Decide who to make an offer to, by having the supervisor and others interview the candidates.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2">
            <a:extLst>
              <a:ext uri="{FF2B5EF4-FFF2-40B4-BE49-F238E27FC236}">
                <a16:creationId xmlns:a16="http://schemas.microsoft.com/office/drawing/2014/main" id="{005FE10B-543E-9350-241D-93F63B87D7DB}"/>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dirty="0">
                <a:cs typeface="Times New Roman" panose="02020603050405020304" pitchFamily="18" charset="0"/>
              </a:rPr>
              <a:t>5–</a:t>
            </a:r>
            <a:fld id="{06442B8E-1F92-4E7F-A94C-A04C32D6CF47}" type="slidenum">
              <a:rPr lang="en-US" altLang="en-US" sz="900">
                <a:cs typeface="Times New Roman" panose="02020603050405020304" pitchFamily="18" charset="0"/>
              </a:rPr>
              <a:pPr eaLnBrk="1" hangingPunct="1"/>
              <a:t>6</a:t>
            </a:fld>
            <a:endParaRPr lang="en-US" altLang="en-US" sz="900" dirty="0">
              <a:cs typeface="Times New Roman" panose="02020603050405020304" pitchFamily="18" charset="0"/>
            </a:endParaRPr>
          </a:p>
        </p:txBody>
      </p:sp>
      <p:sp>
        <p:nvSpPr>
          <p:cNvPr id="6148" name="Line 2">
            <a:extLst>
              <a:ext uri="{FF2B5EF4-FFF2-40B4-BE49-F238E27FC236}">
                <a16:creationId xmlns:a16="http://schemas.microsoft.com/office/drawing/2014/main" id="{93FC0DC4-CF85-E364-C370-08CC28AF6FAC}"/>
              </a:ext>
            </a:extLst>
          </p:cNvPr>
          <p:cNvSpPr>
            <a:spLocks noChangeShapeType="1"/>
          </p:cNvSpPr>
          <p:nvPr/>
        </p:nvSpPr>
        <p:spPr bwMode="auto">
          <a:xfrm>
            <a:off x="2106613" y="1519984"/>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6149" name="Text Box 3">
            <a:extLst>
              <a:ext uri="{FF2B5EF4-FFF2-40B4-BE49-F238E27FC236}">
                <a16:creationId xmlns:a16="http://schemas.microsoft.com/office/drawing/2014/main" id="{67A0E8C9-7110-81A8-C96F-00DA2901D12A}"/>
              </a:ext>
            </a:extLst>
          </p:cNvPr>
          <p:cNvSpPr txBox="1">
            <a:spLocks noChangeArrowheads="1"/>
          </p:cNvSpPr>
          <p:nvPr/>
        </p:nvSpPr>
        <p:spPr bwMode="auto">
          <a:xfrm>
            <a:off x="2241436" y="1118012"/>
            <a:ext cx="7062985" cy="341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b="1" dirty="0">
                <a:solidFill>
                  <a:schemeClr val="bg1"/>
                </a:solidFill>
              </a:rPr>
              <a:t>      FIGURE 5</a:t>
            </a:r>
            <a:r>
              <a:rPr lang="en-US" altLang="en-US" sz="1600" b="1" dirty="0">
                <a:solidFill>
                  <a:schemeClr val="bg1"/>
                </a:solidFill>
                <a:cs typeface="Arial" panose="020B0604020202020204" pitchFamily="34" charset="0"/>
              </a:rPr>
              <a:t>–1</a:t>
            </a:r>
            <a:r>
              <a:rPr lang="en-US" altLang="en-US" sz="1600" dirty="0">
                <a:solidFill>
                  <a:schemeClr val="bg1"/>
                </a:solidFill>
                <a:cs typeface="Arial" panose="020B0604020202020204" pitchFamily="34" charset="0"/>
              </a:rPr>
              <a:t>	Steps in Recruitment and Selection Process</a:t>
            </a:r>
          </a:p>
        </p:txBody>
      </p:sp>
      <p:sp>
        <p:nvSpPr>
          <p:cNvPr id="6150" name="Rectangle 8">
            <a:extLst>
              <a:ext uri="{FF2B5EF4-FFF2-40B4-BE49-F238E27FC236}">
                <a16:creationId xmlns:a16="http://schemas.microsoft.com/office/drawing/2014/main" id="{3408727B-7D3D-008B-42A8-08C429302B17}"/>
              </a:ext>
            </a:extLst>
          </p:cNvPr>
          <p:cNvSpPr>
            <a:spLocks noChangeArrowheads="1"/>
          </p:cNvSpPr>
          <p:nvPr/>
        </p:nvSpPr>
        <p:spPr bwMode="auto">
          <a:xfrm>
            <a:off x="661660" y="5165725"/>
            <a:ext cx="1086868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dirty="0">
                <a:solidFill>
                  <a:schemeClr val="bg1"/>
                </a:solidFill>
              </a:rPr>
              <a:t>The recruitment and selection process is a series of hurdles aimed at selecting the best candidate for the job.</a:t>
            </a:r>
          </a:p>
        </p:txBody>
      </p:sp>
      <p:pic>
        <p:nvPicPr>
          <p:cNvPr id="2616329" name="Picture 9" descr="0501">
            <a:extLst>
              <a:ext uri="{FF2B5EF4-FFF2-40B4-BE49-F238E27FC236}">
                <a16:creationId xmlns:a16="http://schemas.microsoft.com/office/drawing/2014/main" id="{BF2A5F11-A31C-9B9E-FAD4-5C23EE7978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3275" y="1824039"/>
            <a:ext cx="7943850" cy="270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C697132A-02EF-8663-74D6-C1624DE978B4}"/>
              </a:ext>
            </a:extLst>
          </p:cNvPr>
          <p:cNvSpPr/>
          <p:nvPr/>
        </p:nvSpPr>
        <p:spPr>
          <a:xfrm>
            <a:off x="942308" y="566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41536A7C-6AA0-DB04-4ABC-D0A0E408CD05}"/>
              </a:ext>
            </a:extLst>
          </p:cNvPr>
          <p:cNvSpPr txBox="1"/>
          <p:nvPr/>
        </p:nvSpPr>
        <p:spPr>
          <a:xfrm>
            <a:off x="1153149" y="6070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B8461B2-54FA-2309-C87D-42D5EF81D48D}"/>
              </a:ext>
            </a:extLst>
          </p:cNvPr>
          <p:cNvSpPr txBox="1"/>
          <p:nvPr/>
        </p:nvSpPr>
        <p:spPr>
          <a:xfrm>
            <a:off x="1214179" y="862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1B68F8D8-FAC5-4C66-3D84-6367C0BC763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408561"/>
            <a:ext cx="2383737" cy="1125123"/>
          </a:xfrm>
          <a:prstGeom prst="rect">
            <a:avLst/>
          </a:prstGeom>
        </p:spPr>
      </p:pic>
      <p:sp>
        <p:nvSpPr>
          <p:cNvPr id="6" name="TextBox 5">
            <a:extLst>
              <a:ext uri="{FF2B5EF4-FFF2-40B4-BE49-F238E27FC236}">
                <a16:creationId xmlns:a16="http://schemas.microsoft.com/office/drawing/2014/main" id="{45E4EF2E-C0BB-7E7F-32C7-B157E8B685F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667101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616329"/>
                                        </p:tgtEl>
                                        <p:attrNameLst>
                                          <p:attrName>style.visibility</p:attrName>
                                        </p:attrNameLst>
                                      </p:cBhvr>
                                      <p:to>
                                        <p:strVal val="visible"/>
                                      </p:to>
                                    </p:set>
                                    <p:animEffect transition="in" filter="wipe(left)">
                                      <p:cBhvr>
                                        <p:cTn id="7" dur="1000"/>
                                        <p:tgtEl>
                                          <p:spTgt spid="26163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Slide Number Placeholder 2">
            <a:extLst>
              <a:ext uri="{FF2B5EF4-FFF2-40B4-BE49-F238E27FC236}">
                <a16:creationId xmlns:a16="http://schemas.microsoft.com/office/drawing/2014/main" id="{059FF28A-925A-79C2-6A8E-93AAF78C1809}"/>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0CBBA1A0-666D-42E5-BA26-10557820FB2D}" type="slidenum">
              <a:rPr lang="en-US" altLang="en-US" sz="900">
                <a:cs typeface="Times New Roman" panose="02020603050405020304" pitchFamily="18" charset="0"/>
              </a:rPr>
              <a:pPr eaLnBrk="1" hangingPunct="1"/>
              <a:t>7</a:t>
            </a:fld>
            <a:endParaRPr lang="en-US" altLang="en-US" sz="900">
              <a:cs typeface="Times New Roman" panose="02020603050405020304" pitchFamily="18" charset="0"/>
            </a:endParaRPr>
          </a:p>
        </p:txBody>
      </p:sp>
      <p:sp>
        <p:nvSpPr>
          <p:cNvPr id="7172" name="Line 2">
            <a:extLst>
              <a:ext uri="{FF2B5EF4-FFF2-40B4-BE49-F238E27FC236}">
                <a16:creationId xmlns:a16="http://schemas.microsoft.com/office/drawing/2014/main" id="{FC7C1182-E541-9FFE-0E1D-A6F5024F3244}"/>
              </a:ext>
            </a:extLst>
          </p:cNvPr>
          <p:cNvSpPr>
            <a:spLocks noChangeShapeType="1"/>
          </p:cNvSpPr>
          <p:nvPr/>
        </p:nvSpPr>
        <p:spPr bwMode="auto">
          <a:xfrm>
            <a:off x="2106613" y="685800"/>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7173" name="Text Box 3">
            <a:extLst>
              <a:ext uri="{FF2B5EF4-FFF2-40B4-BE49-F238E27FC236}">
                <a16:creationId xmlns:a16="http://schemas.microsoft.com/office/drawing/2014/main" id="{7A92A36C-9127-29A5-7FF7-4587582967DF}"/>
              </a:ext>
            </a:extLst>
          </p:cNvPr>
          <p:cNvSpPr txBox="1">
            <a:spLocks noChangeArrowheads="1"/>
          </p:cNvSpPr>
          <p:nvPr/>
        </p:nvSpPr>
        <p:spPr bwMode="auto">
          <a:xfrm>
            <a:off x="2014539" y="315913"/>
            <a:ext cx="81375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b="1" dirty="0">
                <a:solidFill>
                  <a:schemeClr val="bg1"/>
                </a:solidFill>
              </a:rPr>
              <a:t>FIGURE 5</a:t>
            </a:r>
            <a:r>
              <a:rPr lang="en-US" altLang="en-US" sz="1600" b="1" dirty="0">
                <a:solidFill>
                  <a:schemeClr val="bg1"/>
                </a:solidFill>
                <a:cs typeface="Arial" panose="020B0604020202020204" pitchFamily="34" charset="0"/>
              </a:rPr>
              <a:t>–2</a:t>
            </a:r>
            <a:r>
              <a:rPr lang="en-US" altLang="en-US" sz="1600" dirty="0">
                <a:cs typeface="Arial" panose="020B0604020202020204" pitchFamily="34" charset="0"/>
              </a:rPr>
              <a:t>	</a:t>
            </a:r>
            <a:r>
              <a:rPr lang="en-US" altLang="en-US" sz="1600" dirty="0">
                <a:solidFill>
                  <a:schemeClr val="bg1"/>
                </a:solidFill>
                <a:cs typeface="Arial" panose="020B0604020202020204" pitchFamily="34" charset="0"/>
              </a:rPr>
              <a:t>Linking Employer’s Strategy to Plans</a:t>
            </a:r>
          </a:p>
        </p:txBody>
      </p:sp>
      <p:pic>
        <p:nvPicPr>
          <p:cNvPr id="2618372" name="Picture 4" descr="0502">
            <a:extLst>
              <a:ext uri="{FF2B5EF4-FFF2-40B4-BE49-F238E27FC236}">
                <a16:creationId xmlns:a16="http://schemas.microsoft.com/office/drawing/2014/main" id="{FD21885F-B8A5-27CB-CE1D-8F7178A2EF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2851" y="849313"/>
            <a:ext cx="7223125" cy="559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B35853B0-C22D-008C-23DA-D79E744B77C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CFF7BC27-FAB0-F280-C102-A5EE4D8842B8}"/>
              </a:ext>
            </a:extLst>
          </p:cNvPr>
          <p:cNvSpPr/>
          <p:nvPr/>
        </p:nvSpPr>
        <p:spPr>
          <a:xfrm>
            <a:off x="621468" y="1332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8169D501-C064-7D4A-1675-055D42C38558}"/>
              </a:ext>
            </a:extLst>
          </p:cNvPr>
          <p:cNvSpPr txBox="1"/>
          <p:nvPr/>
        </p:nvSpPr>
        <p:spPr>
          <a:xfrm>
            <a:off x="832309" y="1738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015AF558-957C-6653-72F8-7323CFD04063}"/>
              </a:ext>
            </a:extLst>
          </p:cNvPr>
          <p:cNvSpPr txBox="1"/>
          <p:nvPr/>
        </p:nvSpPr>
        <p:spPr>
          <a:xfrm>
            <a:off x="893339" y="4296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6D14C879-8260-DE1A-30B3-CB1649A19FC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41466" y="328351"/>
            <a:ext cx="2383737" cy="1125123"/>
          </a:xfrm>
          <a:prstGeom prst="rect">
            <a:avLst/>
          </a:prstGeom>
        </p:spPr>
      </p:pic>
    </p:spTree>
    <p:extLst>
      <p:ext uri="{BB962C8B-B14F-4D97-AF65-F5344CB8AC3E}">
        <p14:creationId xmlns:p14="http://schemas.microsoft.com/office/powerpoint/2010/main" val="20187378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618372"/>
                                        </p:tgtEl>
                                        <p:attrNameLst>
                                          <p:attrName>style.visibility</p:attrName>
                                        </p:attrNameLst>
                                      </p:cBhvr>
                                      <p:to>
                                        <p:strVal val="visible"/>
                                      </p:to>
                                    </p:set>
                                    <p:animEffect transition="in" filter="wipe(up)">
                                      <p:cBhvr>
                                        <p:cTn id="7" dur="1000"/>
                                        <p:tgtEl>
                                          <p:spTgt spid="26183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8956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Planning and Forecasting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428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8347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3928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894542"/>
            <a:ext cx="10541000" cy="4690515"/>
          </a:xfrm>
          <a:prstGeom prst="rect">
            <a:avLst/>
          </a:prstGeom>
          <a:noFill/>
        </p:spPr>
        <p:txBody>
          <a:bodyPr wrap="square" rtlCol="0">
            <a:spAutoFit/>
          </a:bodyPr>
          <a:lstStyle/>
          <a:p>
            <a:pPr marL="342900" indent="-342900" eaLnBrk="1" hangingPunct="1">
              <a:spcBef>
                <a:spcPct val="35000"/>
              </a:spcBef>
              <a:buFont typeface="Arial" panose="020B0604020202020204" pitchFamily="34" charset="0"/>
              <a:buChar char="•"/>
              <a:defRPr/>
            </a:pPr>
            <a:r>
              <a:rPr lang="en-US" sz="2400" b="1" dirty="0">
                <a:latin typeface="Times New Roman" panose="02020603050405020304" pitchFamily="18" charset="0"/>
                <a:cs typeface="Times New Roman" panose="02020603050405020304" pitchFamily="18" charset="0"/>
              </a:rPr>
              <a:t>Employment or Personnel Planning</a:t>
            </a:r>
          </a:p>
          <a:p>
            <a:pPr lvl="1" eaLnBrk="1" hangingPunct="1">
              <a:spcBef>
                <a:spcPct val="35000"/>
              </a:spcBef>
              <a:defRPr/>
            </a:pPr>
            <a:r>
              <a:rPr lang="en-US" sz="2400" dirty="0">
                <a:latin typeface="Times New Roman" panose="02020603050405020304" pitchFamily="18" charset="0"/>
                <a:cs typeface="Times New Roman" panose="02020603050405020304" pitchFamily="18" charset="0"/>
              </a:rPr>
              <a:t>The process of deciding what positions the firm will have to fill, and how to fill them.</a:t>
            </a:r>
          </a:p>
          <a:p>
            <a:pPr marL="342900" indent="-342900" eaLnBrk="1" hangingPunct="1">
              <a:spcBef>
                <a:spcPct val="35000"/>
              </a:spcBef>
              <a:buFont typeface="Arial" panose="020B0604020202020204" pitchFamily="34" charset="0"/>
              <a:buChar char="•"/>
              <a:defRPr/>
            </a:pPr>
            <a:r>
              <a:rPr lang="en-US" sz="2400" b="1" dirty="0">
                <a:latin typeface="Times New Roman" panose="02020603050405020304" pitchFamily="18" charset="0"/>
                <a:cs typeface="Times New Roman" panose="02020603050405020304" pitchFamily="18" charset="0"/>
              </a:rPr>
              <a:t>Succession Planning</a:t>
            </a:r>
          </a:p>
          <a:p>
            <a:pPr lvl="1" eaLnBrk="1" hangingPunct="1">
              <a:spcBef>
                <a:spcPct val="35000"/>
              </a:spcBef>
              <a:defRPr/>
            </a:pPr>
            <a:r>
              <a:rPr lang="en-US" sz="2400" dirty="0">
                <a:latin typeface="Times New Roman" panose="02020603050405020304" pitchFamily="18" charset="0"/>
                <a:cs typeface="Times New Roman" panose="02020603050405020304" pitchFamily="18" charset="0"/>
              </a:rPr>
              <a:t>The process of deciding how to fill the company’s most important executive jobs.</a:t>
            </a:r>
          </a:p>
          <a:p>
            <a:pPr marL="342900" indent="-342900" eaLnBrk="1" hangingPunct="1">
              <a:spcBef>
                <a:spcPct val="35000"/>
              </a:spcBef>
              <a:buFont typeface="Arial" panose="020B0604020202020204" pitchFamily="34" charset="0"/>
              <a:buChar char="•"/>
              <a:defRPr/>
            </a:pPr>
            <a:r>
              <a:rPr lang="en-US" sz="2400" b="1" dirty="0">
                <a:latin typeface="Times New Roman" panose="02020603050405020304" pitchFamily="18" charset="0"/>
                <a:cs typeface="Times New Roman" panose="02020603050405020304" pitchFamily="18" charset="0"/>
              </a:rPr>
              <a:t>What to Forecast?</a:t>
            </a:r>
          </a:p>
          <a:p>
            <a:pPr lvl="1" eaLnBrk="1" hangingPunct="1">
              <a:spcBef>
                <a:spcPct val="35000"/>
              </a:spcBef>
              <a:defRPr/>
            </a:pPr>
            <a:r>
              <a:rPr lang="en-US" sz="2400" dirty="0">
                <a:latin typeface="Times New Roman" panose="02020603050405020304" pitchFamily="18" charset="0"/>
                <a:cs typeface="Times New Roman" panose="02020603050405020304" pitchFamily="18" charset="0"/>
              </a:rPr>
              <a:t>Overall personnel needs</a:t>
            </a:r>
          </a:p>
          <a:p>
            <a:pPr lvl="1" eaLnBrk="1" hangingPunct="1">
              <a:spcBef>
                <a:spcPct val="35000"/>
              </a:spcBef>
              <a:defRPr/>
            </a:pPr>
            <a:r>
              <a:rPr lang="en-US" sz="2400" dirty="0">
                <a:latin typeface="Times New Roman" panose="02020603050405020304" pitchFamily="18" charset="0"/>
                <a:cs typeface="Times New Roman" panose="02020603050405020304" pitchFamily="18" charset="0"/>
              </a:rPr>
              <a:t>The supply of inside candidates</a:t>
            </a:r>
          </a:p>
          <a:p>
            <a:pPr lvl="1" eaLnBrk="1" hangingPunct="1">
              <a:spcBef>
                <a:spcPct val="35000"/>
              </a:spcBef>
              <a:defRPr/>
            </a:pPr>
            <a:r>
              <a:rPr lang="en-US" sz="2400" dirty="0">
                <a:latin typeface="Times New Roman" panose="02020603050405020304" pitchFamily="18" charset="0"/>
                <a:cs typeface="Times New Roman" panose="02020603050405020304" pitchFamily="18" charset="0"/>
              </a:rPr>
              <a:t>The supply of outside candidates</a:t>
            </a:r>
            <a:endParaRPr lang="en-US" sz="2000"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9" descr="BS01594_">
            <a:extLst>
              <a:ext uri="{FF2B5EF4-FFF2-40B4-BE49-F238E27FC236}">
                <a16:creationId xmlns:a16="http://schemas.microsoft.com/office/drawing/2014/main" id="{7E7F3130-D55F-E694-E447-D4DCB170DFB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19194" y="4335205"/>
            <a:ext cx="2101303" cy="2045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53864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2">
            <a:extLst>
              <a:ext uri="{FF2B5EF4-FFF2-40B4-BE49-F238E27FC236}">
                <a16:creationId xmlns:a16="http://schemas.microsoft.com/office/drawing/2014/main" id="{CA99BB35-F28E-A5BE-A116-95B96E360F31}"/>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9219" name="Slide Number Placeholder 3">
            <a:extLst>
              <a:ext uri="{FF2B5EF4-FFF2-40B4-BE49-F238E27FC236}">
                <a16:creationId xmlns:a16="http://schemas.microsoft.com/office/drawing/2014/main" id="{50716D2C-07E2-E1D8-5459-D447D55E19E8}"/>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7A4FAFA1-56C1-42C8-978E-89FCF7CAECCF}" type="slidenum">
              <a:rPr lang="en-US" altLang="en-US" sz="900">
                <a:cs typeface="Times New Roman" panose="02020603050405020304" pitchFamily="18" charset="0"/>
              </a:rPr>
              <a:pPr eaLnBrk="1" hangingPunct="1"/>
              <a:t>9</a:t>
            </a:fld>
            <a:endParaRPr lang="en-US" altLang="en-US" sz="900">
              <a:cs typeface="Times New Roman" panose="02020603050405020304" pitchFamily="18" charset="0"/>
            </a:endParaRPr>
          </a:p>
        </p:txBody>
      </p:sp>
      <p:sp>
        <p:nvSpPr>
          <p:cNvPr id="2724866" name="Rectangle 2">
            <a:extLst>
              <a:ext uri="{FF2B5EF4-FFF2-40B4-BE49-F238E27FC236}">
                <a16:creationId xmlns:a16="http://schemas.microsoft.com/office/drawing/2014/main" id="{CBBEF554-4507-1434-4F41-A95EBE17576D}"/>
              </a:ext>
            </a:extLst>
          </p:cNvPr>
          <p:cNvSpPr>
            <a:spLocks noGrp="1" noChangeArrowheads="1"/>
          </p:cNvSpPr>
          <p:nvPr>
            <p:ph type="title"/>
          </p:nvPr>
        </p:nvSpPr>
        <p:spPr>
          <a:xfrm>
            <a:off x="2407794" y="629426"/>
            <a:ext cx="7490185" cy="901700"/>
          </a:xfrm>
        </p:spPr>
        <p:txBody>
          <a:bodyPr>
            <a:normAutofit/>
          </a:bodyPr>
          <a:lstStyle/>
          <a:p>
            <a:pPr eaLnBrk="1" hangingPunct="1">
              <a:defRPr/>
            </a:pPr>
            <a:r>
              <a:rPr lang="en-US" sz="3200" b="1" dirty="0">
                <a:latin typeface="Times New Roman" panose="02020603050405020304" pitchFamily="18" charset="0"/>
                <a:cs typeface="Times New Roman" panose="02020603050405020304" pitchFamily="18" charset="0"/>
              </a:rPr>
              <a:t>Forecasting Personnel Needs</a:t>
            </a:r>
          </a:p>
        </p:txBody>
      </p:sp>
      <p:grpSp>
        <p:nvGrpSpPr>
          <p:cNvPr id="2" name="Group 11">
            <a:extLst>
              <a:ext uri="{FF2B5EF4-FFF2-40B4-BE49-F238E27FC236}">
                <a16:creationId xmlns:a16="http://schemas.microsoft.com/office/drawing/2014/main" id="{6F76E214-A369-05D9-B768-E7DCFBA51565}"/>
              </a:ext>
            </a:extLst>
          </p:cNvPr>
          <p:cNvGrpSpPr>
            <a:grpSpLocks/>
          </p:cNvGrpSpPr>
          <p:nvPr/>
        </p:nvGrpSpPr>
        <p:grpSpPr bwMode="auto">
          <a:xfrm>
            <a:off x="2163764" y="2212975"/>
            <a:ext cx="7864475" cy="2432050"/>
            <a:chOff x="403" y="1238"/>
            <a:chExt cx="4954" cy="1532"/>
          </a:xfrm>
        </p:grpSpPr>
        <p:sp>
          <p:nvSpPr>
            <p:cNvPr id="9222" name="AutoShape 12" descr="brownfill01">
              <a:extLst>
                <a:ext uri="{FF2B5EF4-FFF2-40B4-BE49-F238E27FC236}">
                  <a16:creationId xmlns:a16="http://schemas.microsoft.com/office/drawing/2014/main" id="{B675C98D-0328-A2BB-ABF1-9E149AC25648}"/>
                </a:ext>
              </a:extLst>
            </p:cNvPr>
            <p:cNvSpPr>
              <a:spLocks noChangeArrowheads="1"/>
            </p:cNvSpPr>
            <p:nvPr/>
          </p:nvSpPr>
          <p:spPr bwMode="auto">
            <a:xfrm>
              <a:off x="403" y="2202"/>
              <a:ext cx="1558" cy="568"/>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Trend analysis</a:t>
              </a:r>
              <a:endParaRPr lang="en-US" altLang="en-US" sz="2400" i="1">
                <a:latin typeface="Franklin Gothic Medium" panose="020B0603020102020204" pitchFamily="34" charset="0"/>
              </a:endParaRPr>
            </a:p>
          </p:txBody>
        </p:sp>
        <p:sp>
          <p:nvSpPr>
            <p:cNvPr id="9223" name="AutoShape 13" descr="greenfill01">
              <a:extLst>
                <a:ext uri="{FF2B5EF4-FFF2-40B4-BE49-F238E27FC236}">
                  <a16:creationId xmlns:a16="http://schemas.microsoft.com/office/drawing/2014/main" id="{13135EFA-9D57-9DF5-A021-4292971A0A03}"/>
                </a:ext>
              </a:extLst>
            </p:cNvPr>
            <p:cNvSpPr>
              <a:spLocks noChangeArrowheads="1"/>
            </p:cNvSpPr>
            <p:nvPr/>
          </p:nvSpPr>
          <p:spPr bwMode="auto">
            <a:xfrm>
              <a:off x="2102" y="2201"/>
              <a:ext cx="1558" cy="566"/>
            </a:xfrm>
            <a:prstGeom prst="roundRect">
              <a:avLst>
                <a:gd name="adj" fmla="val 7120"/>
              </a:avLst>
            </a:prstGeom>
            <a:blipFill dpi="0" rotWithShape="1">
              <a:blip r:embed="rId4"/>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Ratio analysis</a:t>
              </a:r>
            </a:p>
          </p:txBody>
        </p:sp>
        <p:cxnSp>
          <p:nvCxnSpPr>
            <p:cNvPr id="9224" name="AutoShape 14">
              <a:extLst>
                <a:ext uri="{FF2B5EF4-FFF2-40B4-BE49-F238E27FC236}">
                  <a16:creationId xmlns:a16="http://schemas.microsoft.com/office/drawing/2014/main" id="{C957D511-C2E8-3A7A-8991-662E4363069B}"/>
                </a:ext>
              </a:extLst>
            </p:cNvPr>
            <p:cNvCxnSpPr>
              <a:cxnSpLocks noChangeShapeType="1"/>
              <a:stCxn id="9225" idx="2"/>
              <a:endCxn id="9222" idx="0"/>
            </p:cNvCxnSpPr>
            <p:nvPr/>
          </p:nvCxnSpPr>
          <p:spPr bwMode="auto">
            <a:xfrm rot="5400000">
              <a:off x="1784" y="1089"/>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9225" name="AutoShape 15">
              <a:extLst>
                <a:ext uri="{FF2B5EF4-FFF2-40B4-BE49-F238E27FC236}">
                  <a16:creationId xmlns:a16="http://schemas.microsoft.com/office/drawing/2014/main" id="{CD8BE542-20EC-C48F-240F-15898D55FAFB}"/>
                </a:ext>
              </a:extLst>
            </p:cNvPr>
            <p:cNvSpPr>
              <a:spLocks noChangeArrowheads="1"/>
            </p:cNvSpPr>
            <p:nvPr/>
          </p:nvSpPr>
          <p:spPr bwMode="auto">
            <a:xfrm>
              <a:off x="1382" y="1238"/>
              <a:ext cx="2996" cy="435"/>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800">
                  <a:latin typeface="Franklin Gothic Medium" panose="020B0603020102020204" pitchFamily="34" charset="0"/>
                </a:rPr>
                <a:t>Forecasting Tools</a:t>
              </a:r>
            </a:p>
          </p:txBody>
        </p:sp>
        <p:cxnSp>
          <p:nvCxnSpPr>
            <p:cNvPr id="9226" name="AutoShape 16">
              <a:extLst>
                <a:ext uri="{FF2B5EF4-FFF2-40B4-BE49-F238E27FC236}">
                  <a16:creationId xmlns:a16="http://schemas.microsoft.com/office/drawing/2014/main" id="{3A0AF506-6B15-C8B6-8B83-BBB33503DB16}"/>
                </a:ext>
              </a:extLst>
            </p:cNvPr>
            <p:cNvCxnSpPr>
              <a:cxnSpLocks noChangeShapeType="1"/>
              <a:stCxn id="9225" idx="2"/>
              <a:endCxn id="9223" idx="0"/>
            </p:cNvCxnSpPr>
            <p:nvPr/>
          </p:nvCxnSpPr>
          <p:spPr bwMode="auto">
            <a:xfrm rot="16200000" flipH="1">
              <a:off x="2635" y="1936"/>
              <a:ext cx="492" cy="1"/>
            </a:xfrm>
            <a:prstGeom prst="bentConnector3">
              <a:avLst>
                <a:gd name="adj1" fmla="val 49796"/>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9227" name="AutoShape 17" descr="bluefill01">
              <a:extLst>
                <a:ext uri="{FF2B5EF4-FFF2-40B4-BE49-F238E27FC236}">
                  <a16:creationId xmlns:a16="http://schemas.microsoft.com/office/drawing/2014/main" id="{5A8C1601-D991-5AEC-5242-65EACBEB4767}"/>
                </a:ext>
              </a:extLst>
            </p:cNvPr>
            <p:cNvSpPr>
              <a:spLocks noChangeArrowheads="1"/>
            </p:cNvSpPr>
            <p:nvPr/>
          </p:nvSpPr>
          <p:spPr bwMode="auto">
            <a:xfrm>
              <a:off x="3799" y="2202"/>
              <a:ext cx="1558" cy="567"/>
            </a:xfrm>
            <a:prstGeom prst="roundRect">
              <a:avLst>
                <a:gd name="adj" fmla="val 7120"/>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Scatter plotting</a:t>
              </a:r>
            </a:p>
          </p:txBody>
        </p:sp>
        <p:cxnSp>
          <p:nvCxnSpPr>
            <p:cNvPr id="9228" name="AutoShape 18">
              <a:extLst>
                <a:ext uri="{FF2B5EF4-FFF2-40B4-BE49-F238E27FC236}">
                  <a16:creationId xmlns:a16="http://schemas.microsoft.com/office/drawing/2014/main" id="{E78921C9-0E0E-CFC2-1AB4-23E5FAA006D5}"/>
                </a:ext>
              </a:extLst>
            </p:cNvPr>
            <p:cNvCxnSpPr>
              <a:cxnSpLocks noChangeShapeType="1"/>
              <a:stCxn id="9225" idx="2"/>
              <a:endCxn id="9227" idx="0"/>
            </p:cNvCxnSpPr>
            <p:nvPr/>
          </p:nvCxnSpPr>
          <p:spPr bwMode="auto">
            <a:xfrm rot="16200000" flipH="1">
              <a:off x="3482" y="1089"/>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TextBox 2">
            <a:extLst>
              <a:ext uri="{FF2B5EF4-FFF2-40B4-BE49-F238E27FC236}">
                <a16:creationId xmlns:a16="http://schemas.microsoft.com/office/drawing/2014/main" id="{18794E75-4F8C-3384-423D-342A6ACD912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AB3054B6-2829-B619-9F74-B2FDE78BD35A}"/>
              </a:ext>
            </a:extLst>
          </p:cNvPr>
          <p:cNvSpPr/>
          <p:nvPr/>
        </p:nvSpPr>
        <p:spPr>
          <a:xfrm>
            <a:off x="942308" y="50226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D2BD787-4725-3D8D-EDF4-777EE6686998}"/>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E61009E1-8091-4BD0-2F23-562E8B985D2F}"/>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DE574536-B72A-56CC-05A6-3A64689A3A5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7088" y="601065"/>
            <a:ext cx="2383737" cy="1125123"/>
          </a:xfrm>
          <a:prstGeom prst="rect">
            <a:avLst/>
          </a:prstGeom>
        </p:spPr>
      </p:pic>
    </p:spTree>
    <p:extLst>
      <p:ext uri="{BB962C8B-B14F-4D97-AF65-F5344CB8AC3E}">
        <p14:creationId xmlns:p14="http://schemas.microsoft.com/office/powerpoint/2010/main" val="39165689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5579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762397"/>
            <a:ext cx="6675095"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Drawbacks to Traditional Forecasting Techniques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61455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7117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2699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74752"/>
            <a:ext cx="10541000" cy="3610219"/>
          </a:xfrm>
          <a:prstGeom prst="rect">
            <a:avLst/>
          </a:prstGeom>
          <a:noFill/>
        </p:spPr>
        <p:txBody>
          <a:bodyPr wrap="square" rtlCol="0">
            <a:spAutoFit/>
          </a:bodyPr>
          <a:lstStyle/>
          <a:p>
            <a:pPr marL="342900" indent="-342900" eaLnBrk="1" hangingPunct="1">
              <a:spcBef>
                <a:spcPct val="35000"/>
              </a:spcBef>
              <a:buFont typeface="Arial" panose="020B0604020202020204" pitchFamily="34" charset="0"/>
              <a:buChar char="•"/>
              <a:defRPr/>
            </a:pPr>
            <a:r>
              <a:rPr lang="en-US" sz="2400" dirty="0">
                <a:latin typeface="Times New Roman" panose="02020603050405020304" pitchFamily="18" charset="0"/>
                <a:cs typeface="Times New Roman" panose="02020603050405020304" pitchFamily="18" charset="0"/>
              </a:rPr>
              <a:t>They focus on projections and historical relationships.</a:t>
            </a:r>
          </a:p>
          <a:p>
            <a:pPr marL="342900" indent="-342900" eaLnBrk="1" hangingPunct="1">
              <a:spcBef>
                <a:spcPct val="35000"/>
              </a:spcBef>
              <a:buFont typeface="Arial" panose="020B0604020202020204" pitchFamily="34" charset="0"/>
              <a:buChar char="•"/>
              <a:defRPr/>
            </a:pPr>
            <a:r>
              <a:rPr lang="en-US" sz="2400" dirty="0">
                <a:latin typeface="Times New Roman" panose="02020603050405020304" pitchFamily="18" charset="0"/>
                <a:cs typeface="Times New Roman" panose="02020603050405020304" pitchFamily="18" charset="0"/>
              </a:rPr>
              <a:t>They do not consider the impact of strategic initiatives on future staffing levels.</a:t>
            </a:r>
          </a:p>
          <a:p>
            <a:pPr marL="342900" indent="-342900" eaLnBrk="1" hangingPunct="1">
              <a:spcBef>
                <a:spcPct val="35000"/>
              </a:spcBef>
              <a:buFont typeface="Arial" panose="020B0604020202020204" pitchFamily="34" charset="0"/>
              <a:buChar char="•"/>
              <a:defRPr/>
            </a:pPr>
            <a:r>
              <a:rPr lang="en-US" sz="2400" dirty="0">
                <a:latin typeface="Times New Roman" panose="02020603050405020304" pitchFamily="18" charset="0"/>
                <a:cs typeface="Times New Roman" panose="02020603050405020304" pitchFamily="18" charset="0"/>
              </a:rPr>
              <a:t>They support compensation plans that reward managers for managing ever-larger staffs.</a:t>
            </a:r>
          </a:p>
          <a:p>
            <a:pPr marL="342900" indent="-342900" eaLnBrk="1" hangingPunct="1">
              <a:spcBef>
                <a:spcPct val="35000"/>
              </a:spcBef>
              <a:buFont typeface="Arial" panose="020B0604020202020204" pitchFamily="34" charset="0"/>
              <a:buChar char="•"/>
              <a:defRPr/>
            </a:pPr>
            <a:r>
              <a:rPr lang="en-US" sz="2400" dirty="0">
                <a:latin typeface="Times New Roman" panose="02020603050405020304" pitchFamily="18" charset="0"/>
                <a:cs typeface="Times New Roman" panose="02020603050405020304" pitchFamily="18" charset="0"/>
              </a:rPr>
              <a:t>They “bake in” the idea that staff increases are inevitable.</a:t>
            </a:r>
          </a:p>
          <a:p>
            <a:pPr marL="342900" indent="-342900" eaLnBrk="1" hangingPunct="1">
              <a:spcBef>
                <a:spcPct val="35000"/>
              </a:spcBef>
              <a:buFont typeface="Arial" panose="020B0604020202020204" pitchFamily="34" charset="0"/>
              <a:buChar char="•"/>
              <a:defRPr/>
            </a:pPr>
            <a:r>
              <a:rPr lang="en-US" sz="2400" dirty="0">
                <a:latin typeface="Times New Roman" panose="02020603050405020304" pitchFamily="18" charset="0"/>
                <a:cs typeface="Times New Roman" panose="02020603050405020304" pitchFamily="18" charset="0"/>
              </a:rPr>
              <a:t>They validate and institutionalize present planning processes and the usual ways of doing things.</a:t>
            </a:r>
          </a:p>
          <a:p>
            <a:pPr lvl="1" eaLnBrk="1" hangingPunct="1">
              <a:spcBef>
                <a:spcPct val="35000"/>
              </a:spcBef>
              <a:defRPr/>
            </a:pPr>
            <a:endParaRPr lang="en-US" sz="2000"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52299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762397"/>
            <a:ext cx="6675095"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Using Computers to Forecast Personnel Requirements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61455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7117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2699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74752"/>
            <a:ext cx="10541000" cy="3610219"/>
          </a:xfrm>
          <a:prstGeom prst="rect">
            <a:avLst/>
          </a:prstGeom>
          <a:noFill/>
        </p:spPr>
        <p:txBody>
          <a:bodyPr wrap="square" rtlCol="0">
            <a:spAutoFit/>
          </a:bodyPr>
          <a:lstStyle/>
          <a:p>
            <a:pPr marL="342900" indent="-342900" eaLnBrk="1" hangingPunct="1">
              <a:spcBef>
                <a:spcPct val="35000"/>
              </a:spcBef>
              <a:buFont typeface="Arial" panose="020B0604020202020204" pitchFamily="34" charset="0"/>
              <a:buChar char="•"/>
              <a:defRPr/>
            </a:pPr>
            <a:r>
              <a:rPr lang="en-US" sz="2400" b="1" dirty="0">
                <a:latin typeface="Times New Roman" panose="02020603050405020304" pitchFamily="18" charset="0"/>
                <a:cs typeface="Times New Roman" panose="02020603050405020304" pitchFamily="18" charset="0"/>
              </a:rPr>
              <a:t>Computerized Forecasts</a:t>
            </a:r>
          </a:p>
          <a:p>
            <a:pPr marL="342900" indent="-342900" eaLnBrk="1" hangingPunct="1">
              <a:spcBef>
                <a:spcPct val="35000"/>
              </a:spcBef>
              <a:buFont typeface="Arial" panose="020B0604020202020204" pitchFamily="34" charset="0"/>
              <a:buChar char="•"/>
              <a:defRPr/>
            </a:pPr>
            <a:r>
              <a:rPr lang="en-US" sz="2400" dirty="0">
                <a:latin typeface="Times New Roman" panose="02020603050405020304" pitchFamily="18" charset="0"/>
                <a:cs typeface="Times New Roman" panose="02020603050405020304" pitchFamily="18" charset="0"/>
              </a:rPr>
              <a:t>Software that estimates future staffing needs by:</a:t>
            </a:r>
          </a:p>
          <a:p>
            <a:pPr marL="342900" indent="-342900" eaLnBrk="1" hangingPunct="1">
              <a:spcBef>
                <a:spcPct val="35000"/>
              </a:spcBef>
              <a:buFont typeface="Arial" panose="020B0604020202020204" pitchFamily="34" charset="0"/>
              <a:buChar char="•"/>
              <a:defRPr/>
            </a:pPr>
            <a:r>
              <a:rPr lang="en-US" sz="2400" dirty="0">
                <a:latin typeface="Times New Roman" panose="02020603050405020304" pitchFamily="18" charset="0"/>
                <a:cs typeface="Times New Roman" panose="02020603050405020304" pitchFamily="18" charset="0"/>
              </a:rPr>
              <a:t>Projecting sales, volume of production, and personnel required to maintain different volumes of output.</a:t>
            </a:r>
          </a:p>
          <a:p>
            <a:pPr marL="342900" indent="-342900" eaLnBrk="1" hangingPunct="1">
              <a:spcBef>
                <a:spcPct val="35000"/>
              </a:spcBef>
              <a:buFont typeface="Arial" panose="020B0604020202020204" pitchFamily="34" charset="0"/>
              <a:buChar char="•"/>
              <a:defRPr/>
            </a:pPr>
            <a:r>
              <a:rPr lang="en-US" sz="2400" dirty="0">
                <a:latin typeface="Times New Roman" panose="02020603050405020304" pitchFamily="18" charset="0"/>
                <a:cs typeface="Times New Roman" panose="02020603050405020304" pitchFamily="18" charset="0"/>
              </a:rPr>
              <a:t>Forecasting staffing levels for direct labor, indirect staff, and exempt staff.</a:t>
            </a:r>
          </a:p>
          <a:p>
            <a:pPr marL="342900" indent="-342900" eaLnBrk="1" hangingPunct="1">
              <a:spcBef>
                <a:spcPct val="35000"/>
              </a:spcBef>
              <a:buFont typeface="Arial" panose="020B0604020202020204" pitchFamily="34" charset="0"/>
              <a:buChar char="•"/>
              <a:defRPr/>
            </a:pPr>
            <a:r>
              <a:rPr lang="en-US" sz="2400" dirty="0">
                <a:latin typeface="Times New Roman" panose="02020603050405020304" pitchFamily="18" charset="0"/>
                <a:cs typeface="Times New Roman" panose="02020603050405020304" pitchFamily="18" charset="0"/>
              </a:rPr>
              <a:t>Creating metrics for direct labor hours and three sales projection scenarios minimum, maximum, and probable.</a:t>
            </a:r>
          </a:p>
          <a:p>
            <a:pPr lvl="1" eaLnBrk="1" hangingPunct="1">
              <a:spcBef>
                <a:spcPct val="35000"/>
              </a:spcBef>
              <a:defRPr/>
            </a:pPr>
            <a:endParaRPr lang="en-US" sz="2000"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85013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2">
            <a:extLst>
              <a:ext uri="{FF2B5EF4-FFF2-40B4-BE49-F238E27FC236}">
                <a16:creationId xmlns:a16="http://schemas.microsoft.com/office/drawing/2014/main" id="{CBA3DFBB-A4DF-55BE-49E9-003FE3F56D72}"/>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12</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377825"/>
            <a:ext cx="6719657" cy="1066800"/>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Forecasting the Supply of Inside Candidates</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ACAA6FB-7FBC-1919-FDFC-770BC420BE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20855"/>
            <a:ext cx="2383737" cy="1125123"/>
          </a:xfrm>
          <a:prstGeom prst="rect">
            <a:avLst/>
          </a:prstGeom>
        </p:spPr>
      </p:pic>
      <p:sp>
        <p:nvSpPr>
          <p:cNvPr id="7" name="TextBox 6">
            <a:extLst>
              <a:ext uri="{FF2B5EF4-FFF2-40B4-BE49-F238E27FC236}">
                <a16:creationId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 name="Group 14">
            <a:extLst>
              <a:ext uri="{FF2B5EF4-FFF2-40B4-BE49-F238E27FC236}">
                <a16:creationId xmlns:a16="http://schemas.microsoft.com/office/drawing/2014/main" id="{0026EBAC-C6BF-203C-5F6A-327A11366094}"/>
              </a:ext>
            </a:extLst>
          </p:cNvPr>
          <p:cNvGrpSpPr>
            <a:grpSpLocks/>
          </p:cNvGrpSpPr>
          <p:nvPr/>
        </p:nvGrpSpPr>
        <p:grpSpPr bwMode="auto">
          <a:xfrm>
            <a:off x="2895600" y="2185736"/>
            <a:ext cx="6400800" cy="3200400"/>
            <a:chOff x="864" y="1296"/>
            <a:chExt cx="4032" cy="2016"/>
          </a:xfrm>
        </p:grpSpPr>
        <p:sp>
          <p:nvSpPr>
            <p:cNvPr id="10" name="AutoShape 9" descr="redfill01">
              <a:extLst>
                <a:ext uri="{FF2B5EF4-FFF2-40B4-BE49-F238E27FC236}">
                  <a16:creationId xmlns:a16="http://schemas.microsoft.com/office/drawing/2014/main" id="{CA58B173-B27B-E0DB-203B-A8F077D33E75}"/>
                </a:ext>
              </a:extLst>
            </p:cNvPr>
            <p:cNvSpPr>
              <a:spLocks noChangeArrowheads="1"/>
            </p:cNvSpPr>
            <p:nvPr/>
          </p:nvSpPr>
          <p:spPr bwMode="auto">
            <a:xfrm>
              <a:off x="864" y="2675"/>
              <a:ext cx="1794" cy="637"/>
            </a:xfrm>
            <a:prstGeom prst="roundRect">
              <a:avLst>
                <a:gd name="adj" fmla="val 16667"/>
              </a:avLst>
            </a:prstGeom>
            <a:blipFill dpi="0" rotWithShape="1">
              <a:blip r:embed="rId4"/>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Manual systems and replacement charts</a:t>
              </a:r>
            </a:p>
          </p:txBody>
        </p:sp>
        <p:sp>
          <p:nvSpPr>
            <p:cNvPr id="11" name="AutoShape 10" descr="greenfill02">
              <a:extLst>
                <a:ext uri="{FF2B5EF4-FFF2-40B4-BE49-F238E27FC236}">
                  <a16:creationId xmlns:a16="http://schemas.microsoft.com/office/drawing/2014/main" id="{15645EA0-32F8-7AED-3DD1-CCB31BDC0674}"/>
                </a:ext>
              </a:extLst>
            </p:cNvPr>
            <p:cNvSpPr>
              <a:spLocks noChangeArrowheads="1"/>
            </p:cNvSpPr>
            <p:nvPr/>
          </p:nvSpPr>
          <p:spPr bwMode="auto">
            <a:xfrm>
              <a:off x="3102" y="2675"/>
              <a:ext cx="1794" cy="637"/>
            </a:xfrm>
            <a:prstGeom prst="roundRect">
              <a:avLst>
                <a:gd name="adj" fmla="val 16667"/>
              </a:avLst>
            </a:prstGeom>
            <a:blipFill dpi="0" rotWithShape="1">
              <a:blip r:embed="rId5"/>
              <a:srcRect/>
              <a:stretch>
                <a:fillRect/>
              </a:stretch>
            </a:blipFill>
            <a:ln w="5715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Computerized skills inventories</a:t>
              </a:r>
            </a:p>
          </p:txBody>
        </p:sp>
        <p:sp>
          <p:nvSpPr>
            <p:cNvPr id="12" name="Oval 11" descr="brownfill01">
              <a:extLst>
                <a:ext uri="{FF2B5EF4-FFF2-40B4-BE49-F238E27FC236}">
                  <a16:creationId xmlns:a16="http://schemas.microsoft.com/office/drawing/2014/main" id="{7CB3611A-A690-2857-260A-5AE0FC0C4ED2}"/>
                </a:ext>
              </a:extLst>
            </p:cNvPr>
            <p:cNvSpPr>
              <a:spLocks noChangeArrowheads="1"/>
            </p:cNvSpPr>
            <p:nvPr/>
          </p:nvSpPr>
          <p:spPr bwMode="auto">
            <a:xfrm>
              <a:off x="1613" y="1296"/>
              <a:ext cx="2518" cy="852"/>
            </a:xfrm>
            <a:prstGeom prst="ellipse">
              <a:avLst/>
            </a:prstGeom>
            <a:blipFill dpi="0" rotWithShape="1">
              <a:blip r:embed="rId6"/>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Franklin Gothic Medium" panose="020B0603020102020204" pitchFamily="34" charset="0"/>
                </a:rPr>
                <a:t>Qualification Inventories</a:t>
              </a:r>
            </a:p>
          </p:txBody>
        </p:sp>
        <p:cxnSp>
          <p:nvCxnSpPr>
            <p:cNvPr id="13" name="AutoShape 12">
              <a:extLst>
                <a:ext uri="{FF2B5EF4-FFF2-40B4-BE49-F238E27FC236}">
                  <a16:creationId xmlns:a16="http://schemas.microsoft.com/office/drawing/2014/main" id="{978D5345-08E0-A200-7152-9ABE1513556C}"/>
                </a:ext>
              </a:extLst>
            </p:cNvPr>
            <p:cNvCxnSpPr>
              <a:cxnSpLocks noChangeShapeType="1"/>
              <a:stCxn id="12" idx="4"/>
              <a:endCxn id="10" idx="0"/>
            </p:cNvCxnSpPr>
            <p:nvPr/>
          </p:nvCxnSpPr>
          <p:spPr bwMode="auto">
            <a:xfrm rot="5400000">
              <a:off x="2071" y="1856"/>
              <a:ext cx="491" cy="1111"/>
            </a:xfrm>
            <a:prstGeom prst="bentConnector3">
              <a:avLst>
                <a:gd name="adj1" fmla="val 49898"/>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4" name="AutoShape 13">
              <a:extLst>
                <a:ext uri="{FF2B5EF4-FFF2-40B4-BE49-F238E27FC236}">
                  <a16:creationId xmlns:a16="http://schemas.microsoft.com/office/drawing/2014/main" id="{D6DA3B42-7857-77D2-94D5-90CCD364E285}"/>
                </a:ext>
              </a:extLst>
            </p:cNvPr>
            <p:cNvCxnSpPr>
              <a:cxnSpLocks noChangeShapeType="1"/>
              <a:stCxn id="12" idx="4"/>
              <a:endCxn id="11" idx="0"/>
            </p:cNvCxnSpPr>
            <p:nvPr/>
          </p:nvCxnSpPr>
          <p:spPr bwMode="auto">
            <a:xfrm rot="16200000" flipH="1">
              <a:off x="3190" y="1848"/>
              <a:ext cx="491" cy="1127"/>
            </a:xfrm>
            <a:prstGeom prst="bentConnector3">
              <a:avLst>
                <a:gd name="adj1" fmla="val 49898"/>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3008892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ooter Placeholder 1">
            <a:extLst>
              <a:ext uri="{FF2B5EF4-FFF2-40B4-BE49-F238E27FC236}">
                <a16:creationId xmlns:a16="http://schemas.microsoft.com/office/drawing/2014/main" id="{B6FAC4C3-1272-61B1-1B5E-AA93411F32EF}"/>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14339" name="Slide Number Placeholder 2">
            <a:extLst>
              <a:ext uri="{FF2B5EF4-FFF2-40B4-BE49-F238E27FC236}">
                <a16:creationId xmlns:a16="http://schemas.microsoft.com/office/drawing/2014/main" id="{E7884714-0A3F-960D-EE6F-124FE4223F91}"/>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240FECDE-7A81-4D28-AA10-28BAD53A8236}" type="slidenum">
              <a:rPr lang="en-US" altLang="en-US" sz="900">
                <a:cs typeface="Times New Roman" panose="02020603050405020304" pitchFamily="18" charset="0"/>
              </a:rPr>
              <a:pPr eaLnBrk="1" hangingPunct="1"/>
              <a:t>13</a:t>
            </a:fld>
            <a:endParaRPr lang="en-US" altLang="en-US" sz="900">
              <a:cs typeface="Times New Roman" panose="02020603050405020304" pitchFamily="18" charset="0"/>
            </a:endParaRPr>
          </a:p>
        </p:txBody>
      </p:sp>
      <p:pic>
        <p:nvPicPr>
          <p:cNvPr id="14340" name="Picture 13" descr="0504e">
            <a:extLst>
              <a:ext uri="{FF2B5EF4-FFF2-40B4-BE49-F238E27FC236}">
                <a16:creationId xmlns:a16="http://schemas.microsoft.com/office/drawing/2014/main" id="{7D5490E0-75ED-5790-DB5F-83553A390C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1" y="5257800"/>
            <a:ext cx="3476625"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Line 2">
            <a:extLst>
              <a:ext uri="{FF2B5EF4-FFF2-40B4-BE49-F238E27FC236}">
                <a16:creationId xmlns:a16="http://schemas.microsoft.com/office/drawing/2014/main" id="{7C88ED87-2A85-0515-C1CA-3FBDBFD0B5DA}"/>
              </a:ext>
            </a:extLst>
          </p:cNvPr>
          <p:cNvSpPr>
            <a:spLocks noChangeShapeType="1"/>
          </p:cNvSpPr>
          <p:nvPr/>
        </p:nvSpPr>
        <p:spPr bwMode="auto">
          <a:xfrm>
            <a:off x="2106613" y="868363"/>
            <a:ext cx="7336411" cy="28576"/>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14342" name="Text Box 3">
            <a:extLst>
              <a:ext uri="{FF2B5EF4-FFF2-40B4-BE49-F238E27FC236}">
                <a16:creationId xmlns:a16="http://schemas.microsoft.com/office/drawing/2014/main" id="{C02810C6-E514-CB8F-DA95-1E1A6211063C}"/>
              </a:ext>
            </a:extLst>
          </p:cNvPr>
          <p:cNvSpPr txBox="1">
            <a:spLocks noChangeArrowheads="1"/>
          </p:cNvSpPr>
          <p:nvPr/>
        </p:nvSpPr>
        <p:spPr bwMode="auto">
          <a:xfrm>
            <a:off x="2014539" y="315914"/>
            <a:ext cx="7189787"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b="1" dirty="0">
                <a:solidFill>
                  <a:schemeClr val="bg1"/>
                </a:solidFill>
              </a:rPr>
              <a:t>FIGURE 5</a:t>
            </a:r>
            <a:r>
              <a:rPr lang="en-US" altLang="en-US" sz="1600" b="1" dirty="0">
                <a:solidFill>
                  <a:schemeClr val="bg1"/>
                </a:solidFill>
                <a:cs typeface="Arial" panose="020B0604020202020204" pitchFamily="34" charset="0"/>
              </a:rPr>
              <a:t>–4</a:t>
            </a:r>
            <a:r>
              <a:rPr lang="en-US" altLang="en-US" sz="1600" dirty="0">
                <a:solidFill>
                  <a:schemeClr val="bg1"/>
                </a:solidFill>
                <a:cs typeface="Arial" panose="020B0604020202020204" pitchFamily="34" charset="0"/>
              </a:rPr>
              <a:t>	Management Replacement Chart Showing Development Needs of Potential Future Divisional Vice Presidents</a:t>
            </a:r>
          </a:p>
        </p:txBody>
      </p:sp>
      <p:grpSp>
        <p:nvGrpSpPr>
          <p:cNvPr id="2" name="Group 14">
            <a:extLst>
              <a:ext uri="{FF2B5EF4-FFF2-40B4-BE49-F238E27FC236}">
                <a16:creationId xmlns:a16="http://schemas.microsoft.com/office/drawing/2014/main" id="{374005BA-0F1E-687F-1CE2-4E8B221D2C47}"/>
              </a:ext>
            </a:extLst>
          </p:cNvPr>
          <p:cNvGrpSpPr>
            <a:grpSpLocks/>
          </p:cNvGrpSpPr>
          <p:nvPr/>
        </p:nvGrpSpPr>
        <p:grpSpPr bwMode="auto">
          <a:xfrm>
            <a:off x="2255838" y="1235075"/>
            <a:ext cx="7675562" cy="3983038"/>
            <a:chOff x="461" y="861"/>
            <a:chExt cx="4835" cy="2509"/>
          </a:xfrm>
        </p:grpSpPr>
        <p:sp>
          <p:nvSpPr>
            <p:cNvPr id="14344" name="AutoShape 6" descr="0504a">
              <a:extLst>
                <a:ext uri="{FF2B5EF4-FFF2-40B4-BE49-F238E27FC236}">
                  <a16:creationId xmlns:a16="http://schemas.microsoft.com/office/drawing/2014/main" id="{503AFB8C-8347-D138-856C-882C15A5E80E}"/>
                </a:ext>
              </a:extLst>
            </p:cNvPr>
            <p:cNvSpPr>
              <a:spLocks noChangeArrowheads="1"/>
            </p:cNvSpPr>
            <p:nvPr/>
          </p:nvSpPr>
          <p:spPr bwMode="auto">
            <a:xfrm>
              <a:off x="461" y="1621"/>
              <a:ext cx="1324" cy="979"/>
            </a:xfrm>
            <a:prstGeom prst="roundRect">
              <a:avLst>
                <a:gd name="adj" fmla="val 8361"/>
              </a:avLst>
            </a:prstGeom>
            <a:blipFill dpi="0" rotWithShape="1">
              <a:blip r:embed="rId4"/>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endParaRPr lang="en-GB" altLang="en-US" sz="1600" i="1">
                <a:latin typeface="Franklin Gothic Medium" panose="020B0603020102020204" pitchFamily="34" charset="0"/>
              </a:endParaRPr>
            </a:p>
          </p:txBody>
        </p:sp>
        <p:sp>
          <p:nvSpPr>
            <p:cNvPr id="14345" name="AutoShape 7" descr="0504b">
              <a:extLst>
                <a:ext uri="{FF2B5EF4-FFF2-40B4-BE49-F238E27FC236}">
                  <a16:creationId xmlns:a16="http://schemas.microsoft.com/office/drawing/2014/main" id="{31FD6D7A-8852-A627-AFC2-C74CEA9744C9}"/>
                </a:ext>
              </a:extLst>
            </p:cNvPr>
            <p:cNvSpPr>
              <a:spLocks noChangeArrowheads="1"/>
            </p:cNvSpPr>
            <p:nvPr/>
          </p:nvSpPr>
          <p:spPr bwMode="auto">
            <a:xfrm>
              <a:off x="2016" y="1626"/>
              <a:ext cx="1728" cy="1744"/>
            </a:xfrm>
            <a:prstGeom prst="roundRect">
              <a:avLst>
                <a:gd name="adj" fmla="val 7120"/>
              </a:avLst>
            </a:prstGeom>
            <a:blipFill dpi="0" rotWithShape="1">
              <a:blip r:embed="rId5"/>
              <a:srcRect/>
              <a:stretch>
                <a:fillRect/>
              </a:stretch>
            </a:blipFill>
            <a:ln w="57150" algn="ctr">
              <a:solidFill>
                <a:schemeClr val="accent2"/>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endParaRPr lang="en-GB" altLang="en-US" sz="1800" i="1">
                <a:latin typeface="Franklin Gothic Medium" panose="020B0603020102020204" pitchFamily="34" charset="0"/>
              </a:endParaRPr>
            </a:p>
          </p:txBody>
        </p:sp>
        <p:cxnSp>
          <p:nvCxnSpPr>
            <p:cNvPr id="14346" name="AutoShape 8">
              <a:extLst>
                <a:ext uri="{FF2B5EF4-FFF2-40B4-BE49-F238E27FC236}">
                  <a16:creationId xmlns:a16="http://schemas.microsoft.com/office/drawing/2014/main" id="{C948F528-81FE-CE52-C90E-EB20CD94FD97}"/>
                </a:ext>
              </a:extLst>
            </p:cNvPr>
            <p:cNvCxnSpPr>
              <a:cxnSpLocks noChangeShapeType="1"/>
              <a:stCxn id="14347" idx="2"/>
              <a:endCxn id="14344" idx="0"/>
            </p:cNvCxnSpPr>
            <p:nvPr/>
          </p:nvCxnSpPr>
          <p:spPr bwMode="auto">
            <a:xfrm rot="5400000">
              <a:off x="1828" y="551"/>
              <a:ext cx="347" cy="1757"/>
            </a:xfrm>
            <a:prstGeom prst="bentConnector3">
              <a:avLst>
                <a:gd name="adj1" fmla="val 49856"/>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4347" name="AutoShape 9" descr="0504d">
              <a:extLst>
                <a:ext uri="{FF2B5EF4-FFF2-40B4-BE49-F238E27FC236}">
                  <a16:creationId xmlns:a16="http://schemas.microsoft.com/office/drawing/2014/main" id="{938137B1-2F2D-6125-BB20-0E8BB2D40248}"/>
                </a:ext>
              </a:extLst>
            </p:cNvPr>
            <p:cNvSpPr>
              <a:spLocks noChangeArrowheads="1"/>
            </p:cNvSpPr>
            <p:nvPr/>
          </p:nvSpPr>
          <p:spPr bwMode="auto">
            <a:xfrm>
              <a:off x="2304" y="861"/>
              <a:ext cx="1152" cy="377"/>
            </a:xfrm>
            <a:prstGeom prst="roundRect">
              <a:avLst>
                <a:gd name="adj" fmla="val 12259"/>
              </a:avLst>
            </a:prstGeom>
            <a:blipFill dpi="0" rotWithShape="1">
              <a:blip r:embed="rId6"/>
              <a:srcRect/>
              <a:stretch>
                <a:fillRect/>
              </a:stretch>
            </a:blipFill>
            <a:ln w="57150">
              <a:solidFill>
                <a:srgbClr val="80008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endParaRPr lang="en-GB" altLang="en-US" sz="2400">
                <a:latin typeface="Franklin Gothic Medium" panose="020B0603020102020204" pitchFamily="34" charset="0"/>
              </a:endParaRPr>
            </a:p>
          </p:txBody>
        </p:sp>
        <p:cxnSp>
          <p:nvCxnSpPr>
            <p:cNvPr id="14348" name="AutoShape 10">
              <a:extLst>
                <a:ext uri="{FF2B5EF4-FFF2-40B4-BE49-F238E27FC236}">
                  <a16:creationId xmlns:a16="http://schemas.microsoft.com/office/drawing/2014/main" id="{3E332066-2E49-4322-9947-DD86C927C9EE}"/>
                </a:ext>
              </a:extLst>
            </p:cNvPr>
            <p:cNvCxnSpPr>
              <a:cxnSpLocks noChangeShapeType="1"/>
              <a:stCxn id="14347" idx="2"/>
              <a:endCxn id="14345" idx="0"/>
            </p:cNvCxnSpPr>
            <p:nvPr/>
          </p:nvCxnSpPr>
          <p:spPr bwMode="auto">
            <a:xfrm rot="5400000">
              <a:off x="2704" y="1432"/>
              <a:ext cx="352" cy="0"/>
            </a:xfrm>
            <a:prstGeom prst="straightConnector1">
              <a:avLst/>
            </a:prstGeom>
            <a:noFill/>
            <a:ln w="31750">
              <a:solidFill>
                <a:schemeClr val="tx1"/>
              </a:solidFill>
              <a:round/>
              <a:headEnd/>
              <a:tailEnd type="stealth" w="lg" len="lg"/>
            </a:ln>
            <a:extLst>
              <a:ext uri="{909E8E84-426E-40DD-AFC4-6F175D3DCCD1}">
                <a14:hiddenFill xmlns:a14="http://schemas.microsoft.com/office/drawing/2010/main">
                  <a:noFill/>
                </a14:hiddenFill>
              </a:ext>
            </a:extLst>
          </p:spPr>
        </p:cxnSp>
        <p:sp>
          <p:nvSpPr>
            <p:cNvPr id="14349" name="AutoShape 11" descr="0504c">
              <a:extLst>
                <a:ext uri="{FF2B5EF4-FFF2-40B4-BE49-F238E27FC236}">
                  <a16:creationId xmlns:a16="http://schemas.microsoft.com/office/drawing/2014/main" id="{4B7D7381-646F-88A6-DF33-F066B7DBBCD2}"/>
                </a:ext>
              </a:extLst>
            </p:cNvPr>
            <p:cNvSpPr>
              <a:spLocks noChangeArrowheads="1"/>
            </p:cNvSpPr>
            <p:nvPr/>
          </p:nvSpPr>
          <p:spPr bwMode="auto">
            <a:xfrm>
              <a:off x="3974" y="1621"/>
              <a:ext cx="1322" cy="979"/>
            </a:xfrm>
            <a:prstGeom prst="roundRect">
              <a:avLst>
                <a:gd name="adj" fmla="val 7120"/>
              </a:avLst>
            </a:prstGeom>
            <a:blipFill dpi="0" rotWithShape="1">
              <a:blip r:embed="rId7"/>
              <a:srcRect/>
              <a:stretch>
                <a:fillRect/>
              </a:stretch>
            </a:blipFill>
            <a:ln w="57150" algn="ctr">
              <a:solidFill>
                <a:srgbClr val="993366"/>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endParaRPr lang="en-GB" altLang="en-US" sz="1800" i="1">
                <a:latin typeface="Franklin Gothic Medium" panose="020B0603020102020204" pitchFamily="34" charset="0"/>
              </a:endParaRPr>
            </a:p>
          </p:txBody>
        </p:sp>
        <p:cxnSp>
          <p:nvCxnSpPr>
            <p:cNvPr id="14350" name="AutoShape 12">
              <a:extLst>
                <a:ext uri="{FF2B5EF4-FFF2-40B4-BE49-F238E27FC236}">
                  <a16:creationId xmlns:a16="http://schemas.microsoft.com/office/drawing/2014/main" id="{686CBDDE-B50F-7560-1C27-4DEC3F013B0E}"/>
                </a:ext>
              </a:extLst>
            </p:cNvPr>
            <p:cNvCxnSpPr>
              <a:cxnSpLocks noChangeShapeType="1"/>
              <a:stCxn id="14347" idx="2"/>
              <a:endCxn id="14349" idx="0"/>
            </p:cNvCxnSpPr>
            <p:nvPr/>
          </p:nvCxnSpPr>
          <p:spPr bwMode="auto">
            <a:xfrm rot="16200000" flipH="1">
              <a:off x="3584" y="552"/>
              <a:ext cx="347" cy="1755"/>
            </a:xfrm>
            <a:prstGeom prst="bentConnector3">
              <a:avLst>
                <a:gd name="adj1" fmla="val 49856"/>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a16="http://schemas.microsoft.com/office/drawing/2014/main" id="{59AB12FE-D4BF-0106-3CA0-4B991BF7D145}"/>
              </a:ext>
            </a:extLst>
          </p:cNvPr>
          <p:cNvSpPr/>
          <p:nvPr/>
        </p:nvSpPr>
        <p:spPr>
          <a:xfrm>
            <a:off x="573342" y="357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3C5CD760-FFE2-0314-A144-878E2ED2DFD2}"/>
              </a:ext>
            </a:extLst>
          </p:cNvPr>
          <p:cNvSpPr txBox="1"/>
          <p:nvPr/>
        </p:nvSpPr>
        <p:spPr>
          <a:xfrm>
            <a:off x="784183" y="41450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0066280F-C1EC-4EEF-468D-FC13321AFC23}"/>
              </a:ext>
            </a:extLst>
          </p:cNvPr>
          <p:cNvSpPr txBox="1"/>
          <p:nvPr/>
        </p:nvSpPr>
        <p:spPr>
          <a:xfrm>
            <a:off x="845213" y="67031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8A3757C-DF40-EF1C-0154-F7BFFBCE0C37}"/>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9609382" y="344393"/>
            <a:ext cx="2383737" cy="1125123"/>
          </a:xfrm>
          <a:prstGeom prst="rect">
            <a:avLst/>
          </a:prstGeom>
        </p:spPr>
      </p:pic>
    </p:spTree>
    <p:extLst>
      <p:ext uri="{BB962C8B-B14F-4D97-AF65-F5344CB8AC3E}">
        <p14:creationId xmlns:p14="http://schemas.microsoft.com/office/powerpoint/2010/main" val="30751806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2">
            <a:extLst>
              <a:ext uri="{FF2B5EF4-FFF2-40B4-BE49-F238E27FC236}">
                <a16:creationId xmlns:a16="http://schemas.microsoft.com/office/drawing/2014/main" id="{CBA3DFBB-A4DF-55BE-49E9-003FE3F56D72}"/>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14</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377825"/>
            <a:ext cx="6719657" cy="1066800"/>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Forecasting Outside Candidate Supply</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ACAA6FB-7FBC-1919-FDFC-770BC420BE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20855"/>
            <a:ext cx="2383737" cy="1125123"/>
          </a:xfrm>
          <a:prstGeom prst="rect">
            <a:avLst/>
          </a:prstGeom>
        </p:spPr>
      </p:pic>
      <p:sp>
        <p:nvSpPr>
          <p:cNvPr id="7" name="TextBox 6">
            <a:extLst>
              <a:ext uri="{FF2B5EF4-FFF2-40B4-BE49-F238E27FC236}">
                <a16:creationId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800" b="1" dirty="0">
                <a:solidFill>
                  <a:schemeClr val="tx1"/>
                </a:solidFill>
                <a:latin typeface="Times New Roman" panose="02020603050405020304" pitchFamily="18" charset="0"/>
                <a:cs typeface="Times New Roman" panose="02020603050405020304" pitchFamily="18" charset="0"/>
              </a:rPr>
              <a:t>Factors In Supply of Outside Candidates</a:t>
            </a:r>
          </a:p>
          <a:p>
            <a:pPr marL="342900" indent="-342900">
              <a:buFont typeface="Wingdings" panose="05000000000000000000" pitchFamily="2" charset="2"/>
              <a:buChar char="§"/>
            </a:pPr>
            <a:r>
              <a:rPr lang="en-US" sz="2400" dirty="0">
                <a:solidFill>
                  <a:schemeClr val="tx1"/>
                </a:solidFill>
                <a:latin typeface="Times New Roman" panose="02020603050405020304" pitchFamily="18" charset="0"/>
                <a:cs typeface="Times New Roman" panose="02020603050405020304" pitchFamily="18" charset="0"/>
              </a:rPr>
              <a:t>General economic conditions</a:t>
            </a:r>
          </a:p>
          <a:p>
            <a:pPr marL="342900" indent="-342900">
              <a:buFont typeface="Wingdings" panose="05000000000000000000" pitchFamily="2" charset="2"/>
              <a:buChar char="§"/>
            </a:pPr>
            <a:r>
              <a:rPr lang="en-US" sz="2400" dirty="0">
                <a:solidFill>
                  <a:schemeClr val="tx1"/>
                </a:solidFill>
                <a:latin typeface="Times New Roman" panose="02020603050405020304" pitchFamily="18" charset="0"/>
                <a:cs typeface="Times New Roman" panose="02020603050405020304" pitchFamily="18" charset="0"/>
              </a:rPr>
              <a:t>Expected unemployment rate</a:t>
            </a:r>
          </a:p>
          <a:p>
            <a:endParaRPr lang="en-US" sz="2800" dirty="0">
              <a:solidFill>
                <a:schemeClr val="tx1"/>
              </a:solidFill>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800" b="1" dirty="0">
                <a:solidFill>
                  <a:schemeClr val="tx1"/>
                </a:solidFill>
                <a:latin typeface="Times New Roman" panose="02020603050405020304" pitchFamily="18" charset="0"/>
                <a:cs typeface="Times New Roman" panose="02020603050405020304" pitchFamily="18" charset="0"/>
              </a:rPr>
              <a:t>Sources of Information</a:t>
            </a:r>
          </a:p>
          <a:p>
            <a:pPr marL="342900" indent="-342900">
              <a:buFont typeface="Wingdings" panose="05000000000000000000" pitchFamily="2" charset="2"/>
              <a:buChar char="§"/>
            </a:pPr>
            <a:r>
              <a:rPr lang="en-US" sz="2400" dirty="0">
                <a:solidFill>
                  <a:schemeClr val="tx1"/>
                </a:solidFill>
                <a:latin typeface="Times New Roman" panose="02020603050405020304" pitchFamily="18" charset="0"/>
                <a:cs typeface="Times New Roman" panose="02020603050405020304" pitchFamily="18" charset="0"/>
              </a:rPr>
              <a:t>Periodic forecasts in business publications</a:t>
            </a:r>
          </a:p>
          <a:p>
            <a:pPr marL="342900" indent="-342900">
              <a:buFont typeface="Wingdings" panose="05000000000000000000" pitchFamily="2" charset="2"/>
              <a:buChar char="§"/>
            </a:pPr>
            <a:r>
              <a:rPr lang="en-US" sz="2400" dirty="0">
                <a:solidFill>
                  <a:schemeClr val="tx1"/>
                </a:solidFill>
                <a:latin typeface="Times New Roman" panose="02020603050405020304" pitchFamily="18" charset="0"/>
                <a:cs typeface="Times New Roman" panose="02020603050405020304" pitchFamily="18" charset="0"/>
              </a:rPr>
              <a:t>Online economic projections</a:t>
            </a:r>
          </a:p>
          <a:p>
            <a:endParaRPr lang="en-US" dirty="0">
              <a:solidFill>
                <a:schemeClr val="tx1"/>
              </a:solidFill>
            </a:endParaRPr>
          </a:p>
        </p:txBody>
      </p:sp>
    </p:spTree>
    <p:extLst>
      <p:ext uri="{BB962C8B-B14F-4D97-AF65-F5344CB8AC3E}">
        <p14:creationId xmlns:p14="http://schemas.microsoft.com/office/powerpoint/2010/main" val="3722386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2">
            <a:extLst>
              <a:ext uri="{FF2B5EF4-FFF2-40B4-BE49-F238E27FC236}">
                <a16:creationId xmlns:a16="http://schemas.microsoft.com/office/drawing/2014/main" id="{CBA3DFBB-A4DF-55BE-49E9-003FE3F56D72}"/>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15</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377825"/>
            <a:ext cx="6719657" cy="1066800"/>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The Need for Effective Recruiting</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ACAA6FB-7FBC-1919-FDFC-770BC420BE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20855"/>
            <a:ext cx="2383737" cy="1125123"/>
          </a:xfrm>
          <a:prstGeom prst="rect">
            <a:avLst/>
          </a:prstGeom>
        </p:spPr>
      </p:pic>
      <p:sp>
        <p:nvSpPr>
          <p:cNvPr id="7" name="TextBox 6">
            <a:extLst>
              <a:ext uri="{FF2B5EF4-FFF2-40B4-BE49-F238E27FC236}">
                <a16:creationId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p:txBody>
      </p:sp>
      <p:grpSp>
        <p:nvGrpSpPr>
          <p:cNvPr id="2" name="Group 13">
            <a:extLst>
              <a:ext uri="{FF2B5EF4-FFF2-40B4-BE49-F238E27FC236}">
                <a16:creationId xmlns:a16="http://schemas.microsoft.com/office/drawing/2014/main" id="{80803568-A214-CBD1-6461-0D47F8175583}"/>
              </a:ext>
            </a:extLst>
          </p:cNvPr>
          <p:cNvGrpSpPr>
            <a:grpSpLocks/>
          </p:cNvGrpSpPr>
          <p:nvPr/>
        </p:nvGrpSpPr>
        <p:grpSpPr bwMode="auto">
          <a:xfrm>
            <a:off x="2019386" y="2273633"/>
            <a:ext cx="7864475" cy="2771775"/>
            <a:chOff x="403" y="1394"/>
            <a:chExt cx="4954" cy="1746"/>
          </a:xfrm>
        </p:grpSpPr>
        <p:sp>
          <p:nvSpPr>
            <p:cNvPr id="9" name="AutoShape 6" descr="brownfill01">
              <a:extLst>
                <a:ext uri="{FF2B5EF4-FFF2-40B4-BE49-F238E27FC236}">
                  <a16:creationId xmlns:a16="http://schemas.microsoft.com/office/drawing/2014/main" id="{22EF5C37-CBF1-CA5D-859B-8ABB79CF66F6}"/>
                </a:ext>
              </a:extLst>
            </p:cNvPr>
            <p:cNvSpPr>
              <a:spLocks noChangeArrowheads="1"/>
            </p:cNvSpPr>
            <p:nvPr/>
          </p:nvSpPr>
          <p:spPr bwMode="auto">
            <a:xfrm>
              <a:off x="403" y="2358"/>
              <a:ext cx="1558" cy="782"/>
            </a:xfrm>
            <a:prstGeom prst="roundRect">
              <a:avLst>
                <a:gd name="adj" fmla="val 8361"/>
              </a:avLst>
            </a:prstGeom>
            <a:blipFill dpi="0" rotWithShape="1">
              <a:blip r:embed="rId4"/>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Effectiveness of chosen recruiting methods</a:t>
              </a:r>
              <a:endParaRPr lang="en-US" altLang="en-US" sz="2000" i="1">
                <a:latin typeface="Franklin Gothic Medium" panose="020B0603020102020204" pitchFamily="34" charset="0"/>
              </a:endParaRPr>
            </a:p>
          </p:txBody>
        </p:sp>
        <p:sp>
          <p:nvSpPr>
            <p:cNvPr id="10" name="AutoShape 7" descr="greenfill01">
              <a:extLst>
                <a:ext uri="{FF2B5EF4-FFF2-40B4-BE49-F238E27FC236}">
                  <a16:creationId xmlns:a16="http://schemas.microsoft.com/office/drawing/2014/main" id="{CBB68C8E-815A-1009-530B-A9EED3261B8F}"/>
                </a:ext>
              </a:extLst>
            </p:cNvPr>
            <p:cNvSpPr>
              <a:spLocks noChangeArrowheads="1"/>
            </p:cNvSpPr>
            <p:nvPr/>
          </p:nvSpPr>
          <p:spPr bwMode="auto">
            <a:xfrm>
              <a:off x="2102" y="2357"/>
              <a:ext cx="1558" cy="780"/>
            </a:xfrm>
            <a:prstGeom prst="roundRect">
              <a:avLst>
                <a:gd name="adj" fmla="val 7120"/>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Effects of nonrecruitment issues and policies</a:t>
              </a:r>
            </a:p>
          </p:txBody>
        </p:sp>
        <p:cxnSp>
          <p:nvCxnSpPr>
            <p:cNvPr id="11" name="AutoShape 8">
              <a:extLst>
                <a:ext uri="{FF2B5EF4-FFF2-40B4-BE49-F238E27FC236}">
                  <a16:creationId xmlns:a16="http://schemas.microsoft.com/office/drawing/2014/main" id="{1C4DF827-531D-9C75-2C83-98946638A121}"/>
                </a:ext>
              </a:extLst>
            </p:cNvPr>
            <p:cNvCxnSpPr>
              <a:cxnSpLocks noChangeShapeType="1"/>
              <a:stCxn id="12" idx="2"/>
              <a:endCxn id="9" idx="0"/>
            </p:cNvCxnSpPr>
            <p:nvPr/>
          </p:nvCxnSpPr>
          <p:spPr bwMode="auto">
            <a:xfrm rot="5400000">
              <a:off x="1784" y="1245"/>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2" name="AutoShape 9">
              <a:extLst>
                <a:ext uri="{FF2B5EF4-FFF2-40B4-BE49-F238E27FC236}">
                  <a16:creationId xmlns:a16="http://schemas.microsoft.com/office/drawing/2014/main" id="{07046960-55D5-D6FB-88F9-AC3F91766828}"/>
                </a:ext>
              </a:extLst>
            </p:cNvPr>
            <p:cNvSpPr>
              <a:spLocks noChangeArrowheads="1"/>
            </p:cNvSpPr>
            <p:nvPr/>
          </p:nvSpPr>
          <p:spPr bwMode="auto">
            <a:xfrm>
              <a:off x="1382" y="1394"/>
              <a:ext cx="2996" cy="435"/>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800">
                  <a:latin typeface="Franklin Gothic Medium" panose="020B0603020102020204" pitchFamily="34" charset="0"/>
                </a:rPr>
                <a:t>Recruiting Challenges</a:t>
              </a:r>
            </a:p>
          </p:txBody>
        </p:sp>
        <p:cxnSp>
          <p:nvCxnSpPr>
            <p:cNvPr id="13" name="AutoShape 10">
              <a:extLst>
                <a:ext uri="{FF2B5EF4-FFF2-40B4-BE49-F238E27FC236}">
                  <a16:creationId xmlns:a16="http://schemas.microsoft.com/office/drawing/2014/main" id="{4C5A82C0-440B-D283-FFAF-F3C2E1CC592C}"/>
                </a:ext>
              </a:extLst>
            </p:cNvPr>
            <p:cNvCxnSpPr>
              <a:cxnSpLocks noChangeShapeType="1"/>
              <a:stCxn id="12" idx="2"/>
              <a:endCxn id="10" idx="0"/>
            </p:cNvCxnSpPr>
            <p:nvPr/>
          </p:nvCxnSpPr>
          <p:spPr bwMode="auto">
            <a:xfrm rot="16200000" flipH="1">
              <a:off x="2635" y="2092"/>
              <a:ext cx="492" cy="1"/>
            </a:xfrm>
            <a:prstGeom prst="bentConnector3">
              <a:avLst>
                <a:gd name="adj1" fmla="val 49796"/>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4" name="AutoShape 11" descr="bluefill01">
              <a:extLst>
                <a:ext uri="{FF2B5EF4-FFF2-40B4-BE49-F238E27FC236}">
                  <a16:creationId xmlns:a16="http://schemas.microsoft.com/office/drawing/2014/main" id="{20C2E9E6-B2A6-ACF4-FF8E-632E0947BA2D}"/>
                </a:ext>
              </a:extLst>
            </p:cNvPr>
            <p:cNvSpPr>
              <a:spLocks noChangeArrowheads="1"/>
            </p:cNvSpPr>
            <p:nvPr/>
          </p:nvSpPr>
          <p:spPr bwMode="auto">
            <a:xfrm>
              <a:off x="3799" y="2358"/>
              <a:ext cx="1558" cy="781"/>
            </a:xfrm>
            <a:prstGeom prst="roundRect">
              <a:avLst>
                <a:gd name="adj" fmla="val 7120"/>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Legal requirements associated with employment laws</a:t>
              </a:r>
            </a:p>
          </p:txBody>
        </p:sp>
        <p:cxnSp>
          <p:nvCxnSpPr>
            <p:cNvPr id="15" name="AutoShape 12">
              <a:extLst>
                <a:ext uri="{FF2B5EF4-FFF2-40B4-BE49-F238E27FC236}">
                  <a16:creationId xmlns:a16="http://schemas.microsoft.com/office/drawing/2014/main" id="{BF4BDFF7-BE6C-C6D3-3720-9984FD66B7FF}"/>
                </a:ext>
              </a:extLst>
            </p:cNvPr>
            <p:cNvCxnSpPr>
              <a:cxnSpLocks noChangeShapeType="1"/>
              <a:stCxn id="12" idx="2"/>
              <a:endCxn id="14" idx="0"/>
            </p:cNvCxnSpPr>
            <p:nvPr/>
          </p:nvCxnSpPr>
          <p:spPr bwMode="auto">
            <a:xfrm rot="16200000" flipH="1">
              <a:off x="3482" y="1245"/>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1494316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2">
            <a:extLst>
              <a:ext uri="{FF2B5EF4-FFF2-40B4-BE49-F238E27FC236}">
                <a16:creationId xmlns:a16="http://schemas.microsoft.com/office/drawing/2014/main" id="{CBA3DFBB-A4DF-55BE-49E9-003FE3F56D72}"/>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16</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Effective Recruiting</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ACAA6FB-7FBC-1919-FDFC-770BC420BE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20855"/>
            <a:ext cx="2383737" cy="1125123"/>
          </a:xfrm>
          <a:prstGeom prst="rect">
            <a:avLst/>
          </a:prstGeom>
        </p:spPr>
      </p:pic>
      <p:sp>
        <p:nvSpPr>
          <p:cNvPr id="7" name="TextBox 6">
            <a:extLst>
              <a:ext uri="{FF2B5EF4-FFF2-40B4-BE49-F238E27FC236}">
                <a16:creationId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External Factors Affecting Recruiting</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Supply of workers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Outsourcing of white-collar jobs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Fewer “qualified” candidates</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Other Factors Affecting Recruiting Success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Consistency of recruitment with strategic goals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Types of jobs recruited and recruiting methods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Non recruitment HR issues and policies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Successful prescreening of applicants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Public image of the firm</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Employment laws</a:t>
            </a:r>
            <a:endParaRPr lang="en-US" sz="16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04103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2">
            <a:extLst>
              <a:ext uri="{FF2B5EF4-FFF2-40B4-BE49-F238E27FC236}">
                <a16:creationId xmlns:a16="http://schemas.microsoft.com/office/drawing/2014/main" id="{CBA3DFBB-A4DF-55BE-49E9-003FE3F56D72}"/>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17</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Organizing How You Recruit</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ACAA6FB-7FBC-1919-FDFC-770BC420BE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20855"/>
            <a:ext cx="2383737" cy="1125123"/>
          </a:xfrm>
          <a:prstGeom prst="rect">
            <a:avLst/>
          </a:prstGeom>
        </p:spPr>
      </p:pic>
      <p:sp>
        <p:nvSpPr>
          <p:cNvPr id="7" name="TextBox 6">
            <a:extLst>
              <a:ext uri="{FF2B5EF4-FFF2-40B4-BE49-F238E27FC236}">
                <a16:creationId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1600" dirty="0">
              <a:solidFill>
                <a:schemeClr val="tx1"/>
              </a:solidFill>
              <a:latin typeface="Times New Roman" panose="02020603050405020304" pitchFamily="18" charset="0"/>
              <a:cs typeface="Times New Roman" panose="02020603050405020304" pitchFamily="18" charset="0"/>
            </a:endParaRPr>
          </a:p>
        </p:txBody>
      </p:sp>
      <p:grpSp>
        <p:nvGrpSpPr>
          <p:cNvPr id="2" name="Group 15">
            <a:extLst>
              <a:ext uri="{FF2B5EF4-FFF2-40B4-BE49-F238E27FC236}">
                <a16:creationId xmlns:a16="http://schemas.microsoft.com/office/drawing/2014/main" id="{53FD80DE-5DB4-E621-857E-29588F1AE102}"/>
              </a:ext>
            </a:extLst>
          </p:cNvPr>
          <p:cNvGrpSpPr>
            <a:grpSpLocks/>
          </p:cNvGrpSpPr>
          <p:nvPr/>
        </p:nvGrpSpPr>
        <p:grpSpPr bwMode="auto">
          <a:xfrm>
            <a:off x="2053056" y="2338469"/>
            <a:ext cx="7862888" cy="2746375"/>
            <a:chOff x="404" y="1180"/>
            <a:chExt cx="4953" cy="1730"/>
          </a:xfrm>
        </p:grpSpPr>
        <p:sp>
          <p:nvSpPr>
            <p:cNvPr id="9" name="AutoShape 5" descr="brownfill01">
              <a:extLst>
                <a:ext uri="{FF2B5EF4-FFF2-40B4-BE49-F238E27FC236}">
                  <a16:creationId xmlns:a16="http://schemas.microsoft.com/office/drawing/2014/main" id="{F7E19F27-AF70-F4D6-695D-69E602EE0595}"/>
                </a:ext>
              </a:extLst>
            </p:cNvPr>
            <p:cNvSpPr>
              <a:spLocks noChangeArrowheads="1"/>
            </p:cNvSpPr>
            <p:nvPr/>
          </p:nvSpPr>
          <p:spPr bwMode="auto">
            <a:xfrm>
              <a:off x="404" y="2205"/>
              <a:ext cx="1094" cy="705"/>
            </a:xfrm>
            <a:prstGeom prst="roundRect">
              <a:avLst>
                <a:gd name="adj" fmla="val 8361"/>
              </a:avLst>
            </a:prstGeom>
            <a:blipFill dpi="0" rotWithShape="1">
              <a:blip r:embed="rId4"/>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Facilitates strategic priorities</a:t>
              </a:r>
            </a:p>
          </p:txBody>
        </p:sp>
        <p:sp>
          <p:nvSpPr>
            <p:cNvPr id="10" name="AutoShape 6" descr="purplefill01">
              <a:extLst>
                <a:ext uri="{FF2B5EF4-FFF2-40B4-BE49-F238E27FC236}">
                  <a16:creationId xmlns:a16="http://schemas.microsoft.com/office/drawing/2014/main" id="{65EE21D6-EF32-4569-2482-7C6E49961283}"/>
                </a:ext>
              </a:extLst>
            </p:cNvPr>
            <p:cNvSpPr>
              <a:spLocks noChangeArrowheads="1"/>
            </p:cNvSpPr>
            <p:nvPr/>
          </p:nvSpPr>
          <p:spPr bwMode="auto">
            <a:xfrm>
              <a:off x="1696" y="2204"/>
              <a:ext cx="1094" cy="705"/>
            </a:xfrm>
            <a:prstGeom prst="roundRect">
              <a:avLst>
                <a:gd name="adj" fmla="val 9463"/>
              </a:avLst>
            </a:prstGeom>
            <a:blipFill dpi="0" rotWithShape="1">
              <a:blip r:embed="rId5"/>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Reduces duplication of HR activities</a:t>
              </a:r>
            </a:p>
          </p:txBody>
        </p:sp>
        <p:sp>
          <p:nvSpPr>
            <p:cNvPr id="11" name="AutoShape 7" descr="greenfill01">
              <a:extLst>
                <a:ext uri="{FF2B5EF4-FFF2-40B4-BE49-F238E27FC236}">
                  <a16:creationId xmlns:a16="http://schemas.microsoft.com/office/drawing/2014/main" id="{C1974D83-92A4-3BD5-CA64-08B44B69458F}"/>
                </a:ext>
              </a:extLst>
            </p:cNvPr>
            <p:cNvSpPr>
              <a:spLocks noChangeArrowheads="1"/>
            </p:cNvSpPr>
            <p:nvPr/>
          </p:nvSpPr>
          <p:spPr bwMode="auto">
            <a:xfrm>
              <a:off x="2963" y="2204"/>
              <a:ext cx="1094" cy="704"/>
            </a:xfrm>
            <a:prstGeom prst="roundRect">
              <a:avLst>
                <a:gd name="adj" fmla="val 7120"/>
              </a:avLst>
            </a:prstGeom>
            <a:blipFill dpi="0" rotWithShape="1">
              <a:blip r:embed="rId6"/>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Ensures compliance with EEO laws</a:t>
              </a:r>
            </a:p>
          </p:txBody>
        </p:sp>
        <p:cxnSp>
          <p:nvCxnSpPr>
            <p:cNvPr id="12" name="AutoShape 8">
              <a:extLst>
                <a:ext uri="{FF2B5EF4-FFF2-40B4-BE49-F238E27FC236}">
                  <a16:creationId xmlns:a16="http://schemas.microsoft.com/office/drawing/2014/main" id="{6E02B503-149C-2311-8781-C56369B25FDA}"/>
                </a:ext>
              </a:extLst>
            </p:cNvPr>
            <p:cNvCxnSpPr>
              <a:cxnSpLocks noChangeShapeType="1"/>
              <a:stCxn id="13" idx="2"/>
              <a:endCxn id="9" idx="0"/>
            </p:cNvCxnSpPr>
            <p:nvPr/>
          </p:nvCxnSpPr>
          <p:spPr bwMode="auto">
            <a:xfrm rot="5400000">
              <a:off x="1611" y="917"/>
              <a:ext cx="610" cy="1929"/>
            </a:xfrm>
            <a:prstGeom prst="bentConnector3">
              <a:avLst>
                <a:gd name="adj1" fmla="val 4983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3" name="AutoShape 9">
              <a:extLst>
                <a:ext uri="{FF2B5EF4-FFF2-40B4-BE49-F238E27FC236}">
                  <a16:creationId xmlns:a16="http://schemas.microsoft.com/office/drawing/2014/main" id="{C3C686C4-77EA-8CA7-D151-50B70D65FF68}"/>
                </a:ext>
              </a:extLst>
            </p:cNvPr>
            <p:cNvSpPr>
              <a:spLocks noChangeArrowheads="1"/>
            </p:cNvSpPr>
            <p:nvPr/>
          </p:nvSpPr>
          <p:spPr bwMode="auto">
            <a:xfrm>
              <a:off x="749" y="1180"/>
              <a:ext cx="4262" cy="379"/>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Advantages of Centralizing Recruiting Efforts</a:t>
              </a:r>
            </a:p>
          </p:txBody>
        </p:sp>
        <p:cxnSp>
          <p:nvCxnSpPr>
            <p:cNvPr id="14" name="AutoShape 10">
              <a:extLst>
                <a:ext uri="{FF2B5EF4-FFF2-40B4-BE49-F238E27FC236}">
                  <a16:creationId xmlns:a16="http://schemas.microsoft.com/office/drawing/2014/main" id="{C4DC47DB-CBF9-C2CD-39A9-95D64DA2899B}"/>
                </a:ext>
              </a:extLst>
            </p:cNvPr>
            <p:cNvCxnSpPr>
              <a:cxnSpLocks noChangeShapeType="1"/>
              <a:stCxn id="13" idx="2"/>
              <a:endCxn id="10" idx="0"/>
            </p:cNvCxnSpPr>
            <p:nvPr/>
          </p:nvCxnSpPr>
          <p:spPr bwMode="auto">
            <a:xfrm rot="5400000">
              <a:off x="2257" y="1563"/>
              <a:ext cx="609" cy="637"/>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11">
              <a:extLst>
                <a:ext uri="{FF2B5EF4-FFF2-40B4-BE49-F238E27FC236}">
                  <a16:creationId xmlns:a16="http://schemas.microsoft.com/office/drawing/2014/main" id="{E8137958-E45C-05E2-B074-F6B6A2E9BA65}"/>
                </a:ext>
              </a:extLst>
            </p:cNvPr>
            <p:cNvCxnSpPr>
              <a:cxnSpLocks noChangeShapeType="1"/>
              <a:stCxn id="13" idx="2"/>
              <a:endCxn id="11" idx="0"/>
            </p:cNvCxnSpPr>
            <p:nvPr/>
          </p:nvCxnSpPr>
          <p:spPr bwMode="auto">
            <a:xfrm rot="16200000" flipH="1">
              <a:off x="2890" y="1567"/>
              <a:ext cx="609" cy="630"/>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6" name="AutoShape 12" descr="bluefill01">
              <a:extLst>
                <a:ext uri="{FF2B5EF4-FFF2-40B4-BE49-F238E27FC236}">
                  <a16:creationId xmlns:a16="http://schemas.microsoft.com/office/drawing/2014/main" id="{C74A0F32-2938-FF85-2E5D-BADF9971BFCC}"/>
                </a:ext>
              </a:extLst>
            </p:cNvPr>
            <p:cNvSpPr>
              <a:spLocks noChangeArrowheads="1"/>
            </p:cNvSpPr>
            <p:nvPr/>
          </p:nvSpPr>
          <p:spPr bwMode="auto">
            <a:xfrm>
              <a:off x="4263" y="2205"/>
              <a:ext cx="1094" cy="704"/>
            </a:xfrm>
            <a:prstGeom prst="roundRect">
              <a:avLst>
                <a:gd name="adj" fmla="val 7120"/>
              </a:avLst>
            </a:prstGeom>
            <a:blipFill dpi="0" rotWithShape="1">
              <a:blip r:embed="rId7"/>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Fosters effective use of online recruiting</a:t>
              </a:r>
            </a:p>
          </p:txBody>
        </p:sp>
        <p:cxnSp>
          <p:nvCxnSpPr>
            <p:cNvPr id="17" name="AutoShape 13">
              <a:extLst>
                <a:ext uri="{FF2B5EF4-FFF2-40B4-BE49-F238E27FC236}">
                  <a16:creationId xmlns:a16="http://schemas.microsoft.com/office/drawing/2014/main" id="{C17AAFC2-623E-0CEA-D5AA-1E16C49CB64C}"/>
                </a:ext>
              </a:extLst>
            </p:cNvPr>
            <p:cNvCxnSpPr>
              <a:cxnSpLocks noChangeShapeType="1"/>
              <a:stCxn id="13" idx="2"/>
              <a:endCxn id="16" idx="0"/>
            </p:cNvCxnSpPr>
            <p:nvPr/>
          </p:nvCxnSpPr>
          <p:spPr bwMode="auto">
            <a:xfrm rot="16200000" flipH="1">
              <a:off x="3540" y="917"/>
              <a:ext cx="610" cy="1930"/>
            </a:xfrm>
            <a:prstGeom prst="bentConnector3">
              <a:avLst>
                <a:gd name="adj1" fmla="val 4983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508525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2">
            <a:extLst>
              <a:ext uri="{FF2B5EF4-FFF2-40B4-BE49-F238E27FC236}">
                <a16:creationId xmlns:a16="http://schemas.microsoft.com/office/drawing/2014/main" id="{CBA3DFBB-A4DF-55BE-49E9-003FE3F56D72}"/>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18</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Measuring Recruiting Effectiveness</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ACAA6FB-7FBC-1919-FDFC-770BC420BE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20855"/>
            <a:ext cx="2383737" cy="1125123"/>
          </a:xfrm>
          <a:prstGeom prst="rect">
            <a:avLst/>
          </a:prstGeom>
        </p:spPr>
      </p:pic>
      <p:sp>
        <p:nvSpPr>
          <p:cNvPr id="7" name="TextBox 6">
            <a:extLst>
              <a:ext uri="{FF2B5EF4-FFF2-40B4-BE49-F238E27FC236}">
                <a16:creationId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1600" dirty="0">
              <a:solidFill>
                <a:schemeClr val="tx1"/>
              </a:solidFill>
              <a:latin typeface="Times New Roman" panose="02020603050405020304" pitchFamily="18" charset="0"/>
              <a:cs typeface="Times New Roman" panose="02020603050405020304" pitchFamily="18" charset="0"/>
            </a:endParaRPr>
          </a:p>
        </p:txBody>
      </p:sp>
      <p:grpSp>
        <p:nvGrpSpPr>
          <p:cNvPr id="18" name="Group 11">
            <a:extLst>
              <a:ext uri="{FF2B5EF4-FFF2-40B4-BE49-F238E27FC236}">
                <a16:creationId xmlns:a16="http://schemas.microsoft.com/office/drawing/2014/main" id="{47FD99F6-98EE-A2AC-66EA-01495E6DBF12}"/>
              </a:ext>
            </a:extLst>
          </p:cNvPr>
          <p:cNvGrpSpPr>
            <a:grpSpLocks/>
          </p:cNvGrpSpPr>
          <p:nvPr/>
        </p:nvGrpSpPr>
        <p:grpSpPr bwMode="auto">
          <a:xfrm>
            <a:off x="3355976" y="2253745"/>
            <a:ext cx="5457825" cy="3200400"/>
            <a:chOff x="1154" y="1066"/>
            <a:chExt cx="3438" cy="2016"/>
          </a:xfrm>
        </p:grpSpPr>
        <p:sp>
          <p:nvSpPr>
            <p:cNvPr id="19" name="AutoShape 4" descr="redfill01">
              <a:extLst>
                <a:ext uri="{FF2B5EF4-FFF2-40B4-BE49-F238E27FC236}">
                  <a16:creationId xmlns:a16="http://schemas.microsoft.com/office/drawing/2014/main" id="{1D92BAF3-5A0D-58AB-D636-A2806BD0037E}"/>
                </a:ext>
              </a:extLst>
            </p:cNvPr>
            <p:cNvSpPr>
              <a:spLocks noChangeArrowheads="1"/>
            </p:cNvSpPr>
            <p:nvPr/>
          </p:nvSpPr>
          <p:spPr bwMode="auto">
            <a:xfrm>
              <a:off x="1154" y="2445"/>
              <a:ext cx="1445" cy="637"/>
            </a:xfrm>
            <a:prstGeom prst="roundRect">
              <a:avLst>
                <a:gd name="adj" fmla="val 16667"/>
              </a:avLst>
            </a:prstGeom>
            <a:blipFill dpi="0" rotWithShape="1">
              <a:blip r:embed="rId4"/>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What to measure</a:t>
              </a:r>
            </a:p>
          </p:txBody>
        </p:sp>
        <p:sp>
          <p:nvSpPr>
            <p:cNvPr id="20" name="AutoShape 5" descr="greenfill02">
              <a:extLst>
                <a:ext uri="{FF2B5EF4-FFF2-40B4-BE49-F238E27FC236}">
                  <a16:creationId xmlns:a16="http://schemas.microsoft.com/office/drawing/2014/main" id="{8BC59E65-BA0B-C039-75AC-E9D866C60B3F}"/>
                </a:ext>
              </a:extLst>
            </p:cNvPr>
            <p:cNvSpPr>
              <a:spLocks noChangeArrowheads="1"/>
            </p:cNvSpPr>
            <p:nvPr/>
          </p:nvSpPr>
          <p:spPr bwMode="auto">
            <a:xfrm>
              <a:off x="3147" y="2445"/>
              <a:ext cx="1445" cy="637"/>
            </a:xfrm>
            <a:prstGeom prst="roundRect">
              <a:avLst>
                <a:gd name="adj" fmla="val 16667"/>
              </a:avLst>
            </a:prstGeom>
            <a:blipFill dpi="0" rotWithShape="1">
              <a:blip r:embed="rId5"/>
              <a:srcRect/>
              <a:stretch>
                <a:fillRect/>
              </a:stretch>
            </a:blipFill>
            <a:ln w="5715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How to </a:t>
              </a:r>
              <a:br>
                <a:rPr lang="en-US" altLang="en-US" sz="2400">
                  <a:latin typeface="Franklin Gothic Medium" panose="020B0603020102020204" pitchFamily="34" charset="0"/>
                </a:rPr>
              </a:br>
              <a:r>
                <a:rPr lang="en-US" altLang="en-US" sz="2400">
                  <a:latin typeface="Franklin Gothic Medium" panose="020B0603020102020204" pitchFamily="34" charset="0"/>
                </a:rPr>
                <a:t>measure</a:t>
              </a:r>
            </a:p>
          </p:txBody>
        </p:sp>
        <p:sp>
          <p:nvSpPr>
            <p:cNvPr id="21" name="Oval 6" descr="brownfill01">
              <a:extLst>
                <a:ext uri="{FF2B5EF4-FFF2-40B4-BE49-F238E27FC236}">
                  <a16:creationId xmlns:a16="http://schemas.microsoft.com/office/drawing/2014/main" id="{76CB3F33-1282-89E7-EFE6-BBDE08F0B110}"/>
                </a:ext>
              </a:extLst>
            </p:cNvPr>
            <p:cNvSpPr>
              <a:spLocks noChangeArrowheads="1"/>
            </p:cNvSpPr>
            <p:nvPr/>
          </p:nvSpPr>
          <p:spPr bwMode="auto">
            <a:xfrm>
              <a:off x="1613" y="1066"/>
              <a:ext cx="2518" cy="852"/>
            </a:xfrm>
            <a:prstGeom prst="ellipse">
              <a:avLst/>
            </a:prstGeom>
            <a:blipFill dpi="0" rotWithShape="1">
              <a:blip r:embed="rId6"/>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Evaluating Recruiting Effectiveness</a:t>
              </a:r>
            </a:p>
          </p:txBody>
        </p:sp>
        <p:cxnSp>
          <p:nvCxnSpPr>
            <p:cNvPr id="22" name="AutoShape 8">
              <a:extLst>
                <a:ext uri="{FF2B5EF4-FFF2-40B4-BE49-F238E27FC236}">
                  <a16:creationId xmlns:a16="http://schemas.microsoft.com/office/drawing/2014/main" id="{E6E66BD8-8F8F-E794-0FA0-70A4A29AB8B7}"/>
                </a:ext>
              </a:extLst>
            </p:cNvPr>
            <p:cNvCxnSpPr>
              <a:cxnSpLocks noChangeShapeType="1"/>
              <a:stCxn id="21" idx="4"/>
              <a:endCxn id="19" idx="0"/>
            </p:cNvCxnSpPr>
            <p:nvPr/>
          </p:nvCxnSpPr>
          <p:spPr bwMode="auto">
            <a:xfrm rot="5400000">
              <a:off x="2129" y="1684"/>
              <a:ext cx="491" cy="995"/>
            </a:xfrm>
            <a:prstGeom prst="bentConnector3">
              <a:avLst>
                <a:gd name="adj1" fmla="val 49898"/>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23" name="AutoShape 9">
              <a:extLst>
                <a:ext uri="{FF2B5EF4-FFF2-40B4-BE49-F238E27FC236}">
                  <a16:creationId xmlns:a16="http://schemas.microsoft.com/office/drawing/2014/main" id="{17C57843-562E-DA98-53F9-2A11FB2BB284}"/>
                </a:ext>
              </a:extLst>
            </p:cNvPr>
            <p:cNvCxnSpPr>
              <a:cxnSpLocks noChangeShapeType="1"/>
              <a:stCxn id="21" idx="4"/>
              <a:endCxn id="20" idx="0"/>
            </p:cNvCxnSpPr>
            <p:nvPr/>
          </p:nvCxnSpPr>
          <p:spPr bwMode="auto">
            <a:xfrm rot="16200000" flipH="1">
              <a:off x="3125" y="1683"/>
              <a:ext cx="491" cy="998"/>
            </a:xfrm>
            <a:prstGeom prst="bentConnector3">
              <a:avLst>
                <a:gd name="adj1" fmla="val 49898"/>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2705668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2">
            <a:extLst>
              <a:ext uri="{FF2B5EF4-FFF2-40B4-BE49-F238E27FC236}">
                <a16:creationId xmlns:a16="http://schemas.microsoft.com/office/drawing/2014/main" id="{CBA3DFBB-A4DF-55BE-49E9-003FE3F56D72}"/>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19</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Internal Sources of Candidates</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ACAA6FB-7FBC-1919-FDFC-770BC420BE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20855"/>
            <a:ext cx="2383737" cy="1125123"/>
          </a:xfrm>
          <a:prstGeom prst="rect">
            <a:avLst/>
          </a:prstGeom>
        </p:spPr>
      </p:pic>
      <p:sp>
        <p:nvSpPr>
          <p:cNvPr id="7" name="TextBox 6">
            <a:extLst>
              <a:ext uri="{FF2B5EF4-FFF2-40B4-BE49-F238E27FC236}">
                <a16:creationId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1600" dirty="0">
              <a:solidFill>
                <a:schemeClr val="tx1"/>
              </a:solidFill>
              <a:latin typeface="Times New Roman" panose="02020603050405020304" pitchFamily="18" charset="0"/>
              <a:cs typeface="Times New Roman" panose="02020603050405020304" pitchFamily="18" charset="0"/>
            </a:endParaRPr>
          </a:p>
        </p:txBody>
      </p:sp>
      <p:sp>
        <p:nvSpPr>
          <p:cNvPr id="2" name="AutoShape 3" descr="bluefill01">
            <a:extLst>
              <a:ext uri="{FF2B5EF4-FFF2-40B4-BE49-F238E27FC236}">
                <a16:creationId xmlns:a16="http://schemas.microsoft.com/office/drawing/2014/main" id="{3C7CBBA2-15CF-0F94-C593-A922CA378179}"/>
              </a:ext>
            </a:extLst>
          </p:cNvPr>
          <p:cNvSpPr txBox="1">
            <a:spLocks noChangeArrowheads="1"/>
          </p:cNvSpPr>
          <p:nvPr/>
        </p:nvSpPr>
        <p:spPr bwMode="blackWhite">
          <a:xfrm>
            <a:off x="2165351" y="2462462"/>
            <a:ext cx="3656013" cy="3617496"/>
          </a:xfrm>
          <a:prstGeom prst="roundRect">
            <a:avLst>
              <a:gd name="adj" fmla="val 4167"/>
            </a:avLst>
          </a:prstGeom>
          <a:blipFill dpi="0" rotWithShape="1">
            <a:blip r:embed="rId4"/>
            <a:srcRect/>
            <a:stretch>
              <a:fillRect/>
            </a:stretch>
          </a:blipFill>
          <a:ln w="57150">
            <a:solidFill>
              <a:srgbClr val="99CCFF"/>
            </a:solidFill>
            <a:round/>
            <a:headEnd type="none" w="med" len="med"/>
            <a:tailEnd type="none" w="med" len="med"/>
          </a:ln>
        </p:spPr>
        <p:txBody>
          <a:bodyPr vert="horz" lIns="91440" tIns="137160" rIns="18288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7338" indent="-287338">
              <a:spcBef>
                <a:spcPct val="25000"/>
              </a:spcBef>
              <a:buClr>
                <a:srgbClr val="006699"/>
              </a:buClr>
            </a:pPr>
            <a:r>
              <a:rPr lang="en-US" altLang="en-US" sz="2000" dirty="0">
                <a:solidFill>
                  <a:schemeClr val="tx1"/>
                </a:solidFill>
                <a:latin typeface="Franklin Gothic Medium" panose="020B0603020102020204" pitchFamily="34" charset="0"/>
              </a:rPr>
              <a:t>Foreknowledge of candidates’ strengths </a:t>
            </a:r>
            <a:br>
              <a:rPr lang="en-US" altLang="en-US" sz="2000" dirty="0">
                <a:solidFill>
                  <a:schemeClr val="tx1"/>
                </a:solidFill>
                <a:latin typeface="Franklin Gothic Medium" panose="020B0603020102020204" pitchFamily="34" charset="0"/>
              </a:rPr>
            </a:br>
            <a:r>
              <a:rPr lang="en-US" altLang="en-US" sz="2000" dirty="0">
                <a:solidFill>
                  <a:schemeClr val="tx1"/>
                </a:solidFill>
                <a:latin typeface="Franklin Gothic Medium" panose="020B0603020102020204" pitchFamily="34" charset="0"/>
              </a:rPr>
              <a:t>and weaknesses</a:t>
            </a:r>
          </a:p>
          <a:p>
            <a:pPr marL="287338" indent="-287338">
              <a:spcBef>
                <a:spcPct val="25000"/>
              </a:spcBef>
              <a:buClr>
                <a:srgbClr val="006699"/>
              </a:buClr>
            </a:pPr>
            <a:r>
              <a:rPr lang="en-US" altLang="en-US" sz="2000" dirty="0">
                <a:solidFill>
                  <a:schemeClr val="tx1"/>
                </a:solidFill>
                <a:latin typeface="Franklin Gothic Medium" panose="020B0603020102020204" pitchFamily="34" charset="0"/>
              </a:rPr>
              <a:t>More accurate view of candidate’s skills</a:t>
            </a:r>
          </a:p>
          <a:p>
            <a:pPr marL="287338" indent="-287338">
              <a:spcBef>
                <a:spcPct val="25000"/>
              </a:spcBef>
              <a:buClr>
                <a:srgbClr val="006699"/>
              </a:buClr>
            </a:pPr>
            <a:r>
              <a:rPr lang="en-US" altLang="en-US" sz="2000" dirty="0">
                <a:solidFill>
                  <a:schemeClr val="tx1"/>
                </a:solidFill>
                <a:latin typeface="Franklin Gothic Medium" panose="020B0603020102020204" pitchFamily="34" charset="0"/>
              </a:rPr>
              <a:t>Candidates have a stronger commitment </a:t>
            </a:r>
            <a:br>
              <a:rPr lang="en-US" altLang="en-US" sz="2000" dirty="0">
                <a:solidFill>
                  <a:schemeClr val="tx1"/>
                </a:solidFill>
                <a:latin typeface="Franklin Gothic Medium" panose="020B0603020102020204" pitchFamily="34" charset="0"/>
              </a:rPr>
            </a:br>
            <a:r>
              <a:rPr lang="en-US" altLang="en-US" sz="2000" dirty="0">
                <a:solidFill>
                  <a:schemeClr val="tx1"/>
                </a:solidFill>
                <a:latin typeface="Franklin Gothic Medium" panose="020B0603020102020204" pitchFamily="34" charset="0"/>
              </a:rPr>
              <a:t>to the company</a:t>
            </a:r>
          </a:p>
          <a:p>
            <a:pPr marL="287338" indent="-287338">
              <a:spcBef>
                <a:spcPct val="25000"/>
              </a:spcBef>
              <a:buClr>
                <a:srgbClr val="006699"/>
              </a:buClr>
            </a:pPr>
            <a:r>
              <a:rPr lang="en-US" altLang="en-US" sz="2000" dirty="0">
                <a:solidFill>
                  <a:schemeClr val="tx1"/>
                </a:solidFill>
                <a:latin typeface="Franklin Gothic Medium" panose="020B0603020102020204" pitchFamily="34" charset="0"/>
              </a:rPr>
              <a:t>Increases employee morale</a:t>
            </a:r>
          </a:p>
          <a:p>
            <a:pPr marL="287338" indent="-287338">
              <a:spcBef>
                <a:spcPct val="25000"/>
              </a:spcBef>
              <a:buClr>
                <a:srgbClr val="006699"/>
              </a:buClr>
            </a:pPr>
            <a:r>
              <a:rPr lang="en-US" altLang="en-US" sz="2000" dirty="0">
                <a:solidFill>
                  <a:schemeClr val="tx1"/>
                </a:solidFill>
                <a:latin typeface="Franklin Gothic Medium" panose="020B0603020102020204" pitchFamily="34" charset="0"/>
              </a:rPr>
              <a:t>Less training and orientation required</a:t>
            </a:r>
          </a:p>
        </p:txBody>
      </p:sp>
      <p:sp>
        <p:nvSpPr>
          <p:cNvPr id="9" name="AutoShape 5" descr="bluefill01">
            <a:extLst>
              <a:ext uri="{FF2B5EF4-FFF2-40B4-BE49-F238E27FC236}">
                <a16:creationId xmlns:a16="http://schemas.microsoft.com/office/drawing/2014/main" id="{09A120F8-007A-5448-05B4-43BBDA8CF3D0}"/>
              </a:ext>
            </a:extLst>
          </p:cNvPr>
          <p:cNvSpPr>
            <a:spLocks noChangeArrowheads="1"/>
          </p:cNvSpPr>
          <p:nvPr/>
        </p:nvSpPr>
        <p:spPr bwMode="auto">
          <a:xfrm>
            <a:off x="2163763" y="1624261"/>
            <a:ext cx="3657600" cy="525811"/>
          </a:xfrm>
          <a:prstGeom prst="roundRect">
            <a:avLst>
              <a:gd name="adj" fmla="val 16667"/>
            </a:avLst>
          </a:prstGeom>
          <a:blipFill dpi="0" rotWithShape="1">
            <a:blip r:embed="rId4"/>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i="1">
                <a:latin typeface="Franklin Gothic Medium" panose="020B0603020102020204" pitchFamily="34" charset="0"/>
              </a:rPr>
              <a:t>Advantages</a:t>
            </a:r>
          </a:p>
        </p:txBody>
      </p:sp>
      <p:sp>
        <p:nvSpPr>
          <p:cNvPr id="10" name="AutoShape 4" descr="brownfill01">
            <a:extLst>
              <a:ext uri="{FF2B5EF4-FFF2-40B4-BE49-F238E27FC236}">
                <a16:creationId xmlns:a16="http://schemas.microsoft.com/office/drawing/2014/main" id="{95F72E0C-41F4-C7D8-34E6-B6F743F72573}"/>
              </a:ext>
            </a:extLst>
          </p:cNvPr>
          <p:cNvSpPr txBox="1">
            <a:spLocks noChangeArrowheads="1"/>
          </p:cNvSpPr>
          <p:nvPr/>
        </p:nvSpPr>
        <p:spPr>
          <a:xfrm>
            <a:off x="6370638" y="2478504"/>
            <a:ext cx="3656012" cy="3601454"/>
          </a:xfrm>
          <a:prstGeom prst="roundRect">
            <a:avLst>
              <a:gd name="adj" fmla="val 5343"/>
            </a:avLst>
          </a:prstGeom>
          <a:blipFill dpi="0" rotWithShape="1">
            <a:blip r:embed="rId5"/>
            <a:srcRect/>
            <a:stretch>
              <a:fillRect/>
            </a:stretch>
          </a:blipFill>
          <a:ln w="57150" cap="flat">
            <a:solidFill>
              <a:schemeClr val="accent2"/>
            </a:solidFill>
            <a:round/>
            <a:headEnd type="none" w="med" len="med"/>
            <a:tailEnd type="none" w="med" len="med"/>
          </a:ln>
        </p:spPr>
        <p:txBody>
          <a:bodyPr vert="horz" lIns="91440" tIns="182880" rIns="182880" bIns="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33363" indent="-233363">
              <a:spcBef>
                <a:spcPct val="25000"/>
              </a:spcBef>
            </a:pPr>
            <a:r>
              <a:rPr lang="en-US" altLang="en-US" sz="2000" dirty="0">
                <a:solidFill>
                  <a:schemeClr val="tx1"/>
                </a:solidFill>
                <a:latin typeface="Franklin Gothic Medium" panose="020B0603020102020204" pitchFamily="34" charset="0"/>
              </a:rPr>
              <a:t>Failed applicants become discontented</a:t>
            </a:r>
          </a:p>
          <a:p>
            <a:pPr marL="233363" indent="-233363">
              <a:spcBef>
                <a:spcPct val="25000"/>
              </a:spcBef>
            </a:pPr>
            <a:r>
              <a:rPr lang="en-US" altLang="en-US" sz="2000" dirty="0">
                <a:solidFill>
                  <a:schemeClr val="tx1"/>
                </a:solidFill>
                <a:latin typeface="Franklin Gothic Medium" panose="020B0603020102020204" pitchFamily="34" charset="0"/>
              </a:rPr>
              <a:t>Time wasted interviewing inside candidates who will not be considered</a:t>
            </a:r>
          </a:p>
          <a:p>
            <a:pPr marL="233363" indent="-233363">
              <a:spcBef>
                <a:spcPct val="25000"/>
              </a:spcBef>
            </a:pPr>
            <a:r>
              <a:rPr lang="en-US" altLang="en-US" sz="2000" dirty="0">
                <a:solidFill>
                  <a:schemeClr val="tx1"/>
                </a:solidFill>
                <a:latin typeface="Franklin Gothic Medium" panose="020B0603020102020204" pitchFamily="34" charset="0"/>
              </a:rPr>
              <a:t>Inbreeding strengthens tendency to maintain the status quo</a:t>
            </a:r>
          </a:p>
        </p:txBody>
      </p:sp>
      <p:sp>
        <p:nvSpPr>
          <p:cNvPr id="11" name="AutoShape 6" descr="brownfill01">
            <a:extLst>
              <a:ext uri="{FF2B5EF4-FFF2-40B4-BE49-F238E27FC236}">
                <a16:creationId xmlns:a16="http://schemas.microsoft.com/office/drawing/2014/main" id="{7DE48011-4D5E-477F-AD6E-799F16B4CAF7}"/>
              </a:ext>
            </a:extLst>
          </p:cNvPr>
          <p:cNvSpPr>
            <a:spLocks noChangeArrowheads="1"/>
          </p:cNvSpPr>
          <p:nvPr/>
        </p:nvSpPr>
        <p:spPr bwMode="auto">
          <a:xfrm>
            <a:off x="6370638" y="1640304"/>
            <a:ext cx="3657600" cy="504458"/>
          </a:xfrm>
          <a:prstGeom prst="roundRect">
            <a:avLst>
              <a:gd name="adj" fmla="val 16667"/>
            </a:avLst>
          </a:prstGeom>
          <a:blipFill dpi="0" rotWithShape="1">
            <a:blip r:embed="rId5"/>
            <a:srcRect/>
            <a:stretch>
              <a:fillRect/>
            </a:stretch>
          </a:blipFill>
          <a:ln w="57150" algn="ctr">
            <a:solidFill>
              <a:schemeClr val="accent2"/>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i="1">
                <a:latin typeface="Franklin Gothic Medium" panose="020B0603020102020204" pitchFamily="34" charset="0"/>
              </a:rPr>
              <a:t>Disadvantages</a:t>
            </a:r>
          </a:p>
        </p:txBody>
      </p:sp>
    </p:spTree>
    <p:extLst>
      <p:ext uri="{BB962C8B-B14F-4D97-AF65-F5344CB8AC3E}">
        <p14:creationId xmlns:p14="http://schemas.microsoft.com/office/powerpoint/2010/main" val="10695433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2">
            <a:extLst>
              <a:ext uri="{FF2B5EF4-FFF2-40B4-BE49-F238E27FC236}">
                <a16:creationId xmlns:a16="http://schemas.microsoft.com/office/drawing/2014/main" id="{CBA3DFBB-A4DF-55BE-49E9-003FE3F56D72}"/>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20</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Finding Internal Candidates</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ACAA6FB-7FBC-1919-FDFC-770BC420BE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20855"/>
            <a:ext cx="2383737" cy="1125123"/>
          </a:xfrm>
          <a:prstGeom prst="rect">
            <a:avLst/>
          </a:prstGeom>
        </p:spPr>
      </p:pic>
      <p:sp>
        <p:nvSpPr>
          <p:cNvPr id="7" name="TextBox 6">
            <a:extLst>
              <a:ext uri="{FF2B5EF4-FFF2-40B4-BE49-F238E27FC236}">
                <a16:creationId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1600" dirty="0">
              <a:solidFill>
                <a:schemeClr val="tx1"/>
              </a:solidFill>
              <a:latin typeface="Times New Roman" panose="02020603050405020304" pitchFamily="18" charset="0"/>
              <a:cs typeface="Times New Roman" panose="02020603050405020304" pitchFamily="18" charset="0"/>
            </a:endParaRPr>
          </a:p>
        </p:txBody>
      </p:sp>
      <p:grpSp>
        <p:nvGrpSpPr>
          <p:cNvPr id="12" name="Group 11">
            <a:extLst>
              <a:ext uri="{FF2B5EF4-FFF2-40B4-BE49-F238E27FC236}">
                <a16:creationId xmlns:a16="http://schemas.microsoft.com/office/drawing/2014/main" id="{3DB2C3A4-133D-5CD0-88F4-2250BE7B045C}"/>
              </a:ext>
            </a:extLst>
          </p:cNvPr>
          <p:cNvGrpSpPr>
            <a:grpSpLocks/>
          </p:cNvGrpSpPr>
          <p:nvPr/>
        </p:nvGrpSpPr>
        <p:grpSpPr bwMode="auto">
          <a:xfrm>
            <a:off x="2482349" y="2324015"/>
            <a:ext cx="7131050" cy="3063875"/>
            <a:chOff x="634" y="1238"/>
            <a:chExt cx="4492" cy="1786"/>
          </a:xfrm>
        </p:grpSpPr>
        <p:sp>
          <p:nvSpPr>
            <p:cNvPr id="13" name="AutoShape 12" descr="brownfill01">
              <a:extLst>
                <a:ext uri="{FF2B5EF4-FFF2-40B4-BE49-F238E27FC236}">
                  <a16:creationId xmlns:a16="http://schemas.microsoft.com/office/drawing/2014/main" id="{49E0D091-07F8-2A19-9A31-B4C48A2D1573}"/>
                </a:ext>
              </a:extLst>
            </p:cNvPr>
            <p:cNvSpPr>
              <a:spLocks noChangeArrowheads="1"/>
            </p:cNvSpPr>
            <p:nvPr/>
          </p:nvSpPr>
          <p:spPr bwMode="auto">
            <a:xfrm>
              <a:off x="634" y="2390"/>
              <a:ext cx="1326" cy="634"/>
            </a:xfrm>
            <a:prstGeom prst="roundRect">
              <a:avLst>
                <a:gd name="adj" fmla="val 8361"/>
              </a:avLst>
            </a:prstGeom>
            <a:blipFill dpi="0" rotWithShape="1">
              <a:blip r:embed="rId4"/>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Posting open </a:t>
              </a:r>
              <a:br>
                <a:rPr lang="en-US" altLang="en-US" sz="2000">
                  <a:latin typeface="Franklin Gothic Medium" panose="020B0603020102020204" pitchFamily="34" charset="0"/>
                </a:rPr>
              </a:br>
              <a:r>
                <a:rPr lang="en-US" altLang="en-US" sz="2000">
                  <a:latin typeface="Franklin Gothic Medium" panose="020B0603020102020204" pitchFamily="34" charset="0"/>
                </a:rPr>
                <a:t>job positions</a:t>
              </a:r>
              <a:endParaRPr lang="en-US" altLang="en-US" sz="1800" i="1">
                <a:latin typeface="Franklin Gothic Medium" panose="020B0603020102020204" pitchFamily="34" charset="0"/>
              </a:endParaRPr>
            </a:p>
          </p:txBody>
        </p:sp>
        <p:sp>
          <p:nvSpPr>
            <p:cNvPr id="14" name="AutoShape 13" descr="greenfill01">
              <a:extLst>
                <a:ext uri="{FF2B5EF4-FFF2-40B4-BE49-F238E27FC236}">
                  <a16:creationId xmlns:a16="http://schemas.microsoft.com/office/drawing/2014/main" id="{3CA0EEC5-E6F1-EBE7-BE74-DB24B39B148C}"/>
                </a:ext>
              </a:extLst>
            </p:cNvPr>
            <p:cNvSpPr>
              <a:spLocks noChangeArrowheads="1"/>
            </p:cNvSpPr>
            <p:nvPr/>
          </p:nvSpPr>
          <p:spPr bwMode="auto">
            <a:xfrm>
              <a:off x="2218" y="2389"/>
              <a:ext cx="1326" cy="632"/>
            </a:xfrm>
            <a:prstGeom prst="roundRect">
              <a:avLst>
                <a:gd name="adj" fmla="val 7120"/>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Rehiring former employees</a:t>
              </a:r>
            </a:p>
          </p:txBody>
        </p:sp>
        <p:cxnSp>
          <p:nvCxnSpPr>
            <p:cNvPr id="15" name="AutoShape 14">
              <a:extLst>
                <a:ext uri="{FF2B5EF4-FFF2-40B4-BE49-F238E27FC236}">
                  <a16:creationId xmlns:a16="http://schemas.microsoft.com/office/drawing/2014/main" id="{E71C30BE-BFDA-7947-0F4A-669EDB1ACB80}"/>
                </a:ext>
              </a:extLst>
            </p:cNvPr>
            <p:cNvCxnSpPr>
              <a:cxnSpLocks noChangeShapeType="1"/>
              <a:stCxn id="16" idx="2"/>
              <a:endCxn id="13" idx="0"/>
            </p:cNvCxnSpPr>
            <p:nvPr/>
          </p:nvCxnSpPr>
          <p:spPr bwMode="auto">
            <a:xfrm rot="5400000">
              <a:off x="1830" y="1321"/>
              <a:ext cx="518" cy="1583"/>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6" name="AutoShape 15">
              <a:extLst>
                <a:ext uri="{FF2B5EF4-FFF2-40B4-BE49-F238E27FC236}">
                  <a16:creationId xmlns:a16="http://schemas.microsoft.com/office/drawing/2014/main" id="{1124BEE4-9216-6949-6AB4-AB6840B27882}"/>
                </a:ext>
              </a:extLst>
            </p:cNvPr>
            <p:cNvSpPr>
              <a:spLocks noChangeArrowheads="1"/>
            </p:cNvSpPr>
            <p:nvPr/>
          </p:nvSpPr>
          <p:spPr bwMode="auto">
            <a:xfrm>
              <a:off x="1786" y="1238"/>
              <a:ext cx="2188" cy="598"/>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Hiring-from-Within Tasks</a:t>
              </a:r>
            </a:p>
          </p:txBody>
        </p:sp>
        <p:cxnSp>
          <p:nvCxnSpPr>
            <p:cNvPr id="17" name="AutoShape 16">
              <a:extLst>
                <a:ext uri="{FF2B5EF4-FFF2-40B4-BE49-F238E27FC236}">
                  <a16:creationId xmlns:a16="http://schemas.microsoft.com/office/drawing/2014/main" id="{63E56E5D-5483-6F48-C6DF-17E4E455EDE5}"/>
                </a:ext>
              </a:extLst>
            </p:cNvPr>
            <p:cNvCxnSpPr>
              <a:cxnSpLocks noChangeShapeType="1"/>
              <a:stCxn id="16" idx="2"/>
              <a:endCxn id="14" idx="0"/>
            </p:cNvCxnSpPr>
            <p:nvPr/>
          </p:nvCxnSpPr>
          <p:spPr bwMode="auto">
            <a:xfrm rot="16200000" flipH="1">
              <a:off x="2622" y="2112"/>
              <a:ext cx="517" cy="1"/>
            </a:xfrm>
            <a:prstGeom prst="bentConnector3">
              <a:avLst>
                <a:gd name="adj1" fmla="val 49903"/>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8" name="AutoShape 17" descr="bluefill01">
              <a:extLst>
                <a:ext uri="{FF2B5EF4-FFF2-40B4-BE49-F238E27FC236}">
                  <a16:creationId xmlns:a16="http://schemas.microsoft.com/office/drawing/2014/main" id="{ED3FD372-A315-0EA1-B92F-EDB76392EEA7}"/>
                </a:ext>
              </a:extLst>
            </p:cNvPr>
            <p:cNvSpPr>
              <a:spLocks noChangeArrowheads="1"/>
            </p:cNvSpPr>
            <p:nvPr/>
          </p:nvSpPr>
          <p:spPr bwMode="auto">
            <a:xfrm>
              <a:off x="3800" y="2390"/>
              <a:ext cx="1326" cy="632"/>
            </a:xfrm>
            <a:prstGeom prst="roundRect">
              <a:avLst>
                <a:gd name="adj" fmla="val 7120"/>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Succession </a:t>
              </a:r>
              <a:br>
                <a:rPr lang="en-US" altLang="en-US" sz="1800">
                  <a:latin typeface="Franklin Gothic Medium" panose="020B0603020102020204" pitchFamily="34" charset="0"/>
                </a:rPr>
              </a:br>
              <a:r>
                <a:rPr lang="en-US" altLang="en-US" sz="1800">
                  <a:latin typeface="Franklin Gothic Medium" panose="020B0603020102020204" pitchFamily="34" charset="0"/>
                </a:rPr>
                <a:t>planning (HRIS)</a:t>
              </a:r>
            </a:p>
          </p:txBody>
        </p:sp>
        <p:cxnSp>
          <p:nvCxnSpPr>
            <p:cNvPr id="19" name="AutoShape 18">
              <a:extLst>
                <a:ext uri="{FF2B5EF4-FFF2-40B4-BE49-F238E27FC236}">
                  <a16:creationId xmlns:a16="http://schemas.microsoft.com/office/drawing/2014/main" id="{52A26D78-CB58-5576-C8E8-5BFFE34C8F40}"/>
                </a:ext>
              </a:extLst>
            </p:cNvPr>
            <p:cNvCxnSpPr>
              <a:cxnSpLocks noChangeShapeType="1"/>
              <a:stCxn id="16" idx="2"/>
              <a:endCxn id="18" idx="0"/>
            </p:cNvCxnSpPr>
            <p:nvPr/>
          </p:nvCxnSpPr>
          <p:spPr bwMode="auto">
            <a:xfrm rot="16200000" flipH="1">
              <a:off x="3413" y="1321"/>
              <a:ext cx="518" cy="1583"/>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727887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2">
            <a:extLst>
              <a:ext uri="{FF2B5EF4-FFF2-40B4-BE49-F238E27FC236}">
                <a16:creationId xmlns:a16="http://schemas.microsoft.com/office/drawing/2014/main" id="{CBA3DFBB-A4DF-55BE-49E9-003FE3F56D72}"/>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21</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Outside Sources of Candidates</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ACAA6FB-7FBC-1919-FDFC-770BC420BE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20855"/>
            <a:ext cx="2383737" cy="1125123"/>
          </a:xfrm>
          <a:prstGeom prst="rect">
            <a:avLst/>
          </a:prstGeom>
        </p:spPr>
      </p:pic>
      <p:sp>
        <p:nvSpPr>
          <p:cNvPr id="7" name="TextBox 6">
            <a:extLst>
              <a:ext uri="{FF2B5EF4-FFF2-40B4-BE49-F238E27FC236}">
                <a16:creationId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1600" dirty="0">
              <a:solidFill>
                <a:schemeClr val="tx1"/>
              </a:solidFill>
              <a:latin typeface="Times New Roman" panose="02020603050405020304" pitchFamily="18" charset="0"/>
              <a:cs typeface="Times New Roman" panose="02020603050405020304" pitchFamily="18" charset="0"/>
            </a:endParaRPr>
          </a:p>
        </p:txBody>
      </p:sp>
      <p:grpSp>
        <p:nvGrpSpPr>
          <p:cNvPr id="2" name="Group 3">
            <a:extLst>
              <a:ext uri="{FF2B5EF4-FFF2-40B4-BE49-F238E27FC236}">
                <a16:creationId xmlns:a16="http://schemas.microsoft.com/office/drawing/2014/main" id="{159FE1E4-1ABF-F848-C31E-CE290940E5C2}"/>
              </a:ext>
            </a:extLst>
          </p:cNvPr>
          <p:cNvGrpSpPr>
            <a:grpSpLocks/>
          </p:cNvGrpSpPr>
          <p:nvPr/>
        </p:nvGrpSpPr>
        <p:grpSpPr bwMode="auto">
          <a:xfrm>
            <a:off x="2616200" y="2193755"/>
            <a:ext cx="782638" cy="1044575"/>
            <a:chOff x="576" y="1008"/>
            <a:chExt cx="403" cy="658"/>
          </a:xfrm>
        </p:grpSpPr>
        <p:sp>
          <p:nvSpPr>
            <p:cNvPr id="9" name="Freeform 4">
              <a:extLst>
                <a:ext uri="{FF2B5EF4-FFF2-40B4-BE49-F238E27FC236}">
                  <a16:creationId xmlns:a16="http://schemas.microsoft.com/office/drawing/2014/main" id="{806DA16F-79F4-60C5-481B-499BBD0DC4AE}"/>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0" name="Oval 5">
              <a:extLst>
                <a:ext uri="{FF2B5EF4-FFF2-40B4-BE49-F238E27FC236}">
                  <a16:creationId xmlns:a16="http://schemas.microsoft.com/office/drawing/2014/main" id="{93490C28-A8CC-61C8-D6D6-1C8A04DC8BF8}"/>
                </a:ext>
              </a:extLst>
            </p:cNvPr>
            <p:cNvSpPr>
              <a:spLocks noChangeArrowheads="1"/>
            </p:cNvSpPr>
            <p:nvPr/>
          </p:nvSpPr>
          <p:spPr bwMode="auto">
            <a:xfrm>
              <a:off x="634" y="1494"/>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grpSp>
        <p:nvGrpSpPr>
          <p:cNvPr id="11" name="Group 6">
            <a:extLst>
              <a:ext uri="{FF2B5EF4-FFF2-40B4-BE49-F238E27FC236}">
                <a16:creationId xmlns:a16="http://schemas.microsoft.com/office/drawing/2014/main" id="{BD8F6BC0-E3F2-A61E-7F22-07877EE17AC7}"/>
              </a:ext>
            </a:extLst>
          </p:cNvPr>
          <p:cNvGrpSpPr>
            <a:grpSpLocks/>
          </p:cNvGrpSpPr>
          <p:nvPr/>
        </p:nvGrpSpPr>
        <p:grpSpPr bwMode="auto">
          <a:xfrm>
            <a:off x="2616200" y="2835105"/>
            <a:ext cx="782638" cy="1044575"/>
            <a:chOff x="581" y="1757"/>
            <a:chExt cx="403" cy="658"/>
          </a:xfrm>
        </p:grpSpPr>
        <p:sp>
          <p:nvSpPr>
            <p:cNvPr id="20" name="Freeform 7">
              <a:extLst>
                <a:ext uri="{FF2B5EF4-FFF2-40B4-BE49-F238E27FC236}">
                  <a16:creationId xmlns:a16="http://schemas.microsoft.com/office/drawing/2014/main" id="{06A9872F-972F-8D8B-DBDE-B06C54053E55}"/>
                </a:ext>
              </a:extLst>
            </p:cNvPr>
            <p:cNvSpPr>
              <a:spLocks/>
            </p:cNvSpPr>
            <p:nvPr/>
          </p:nvSpPr>
          <p:spPr bwMode="blackWhite">
            <a:xfrm>
              <a:off x="581" y="1757"/>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1" name="Oval 8">
              <a:extLst>
                <a:ext uri="{FF2B5EF4-FFF2-40B4-BE49-F238E27FC236}">
                  <a16:creationId xmlns:a16="http://schemas.microsoft.com/office/drawing/2014/main" id="{07B66503-D626-E38F-3526-7C9472368AC7}"/>
                </a:ext>
              </a:extLst>
            </p:cNvPr>
            <p:cNvSpPr>
              <a:spLocks noChangeArrowheads="1"/>
            </p:cNvSpPr>
            <p:nvPr/>
          </p:nvSpPr>
          <p:spPr bwMode="auto">
            <a:xfrm>
              <a:off x="639" y="2243"/>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22" name="Group 9">
            <a:extLst>
              <a:ext uri="{FF2B5EF4-FFF2-40B4-BE49-F238E27FC236}">
                <a16:creationId xmlns:a16="http://schemas.microsoft.com/office/drawing/2014/main" id="{14C88C28-C684-D374-8635-95C6B7BB3C93}"/>
              </a:ext>
            </a:extLst>
          </p:cNvPr>
          <p:cNvGrpSpPr>
            <a:grpSpLocks/>
          </p:cNvGrpSpPr>
          <p:nvPr/>
        </p:nvGrpSpPr>
        <p:grpSpPr bwMode="auto">
          <a:xfrm>
            <a:off x="2616200" y="2798592"/>
            <a:ext cx="782638" cy="1725612"/>
            <a:chOff x="581" y="2045"/>
            <a:chExt cx="403" cy="1037"/>
          </a:xfrm>
        </p:grpSpPr>
        <p:sp>
          <p:nvSpPr>
            <p:cNvPr id="23" name="Freeform 10">
              <a:extLst>
                <a:ext uri="{FF2B5EF4-FFF2-40B4-BE49-F238E27FC236}">
                  <a16:creationId xmlns:a16="http://schemas.microsoft.com/office/drawing/2014/main" id="{2649626A-74CC-0F25-9165-94E5A6261133}"/>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4" name="Oval 11">
              <a:extLst>
                <a:ext uri="{FF2B5EF4-FFF2-40B4-BE49-F238E27FC236}">
                  <a16:creationId xmlns:a16="http://schemas.microsoft.com/office/drawing/2014/main" id="{6CEAB804-FB30-CC36-89E4-D9D647556543}"/>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grpSp>
        <p:nvGrpSpPr>
          <p:cNvPr id="25" name="Group 12">
            <a:extLst>
              <a:ext uri="{FF2B5EF4-FFF2-40B4-BE49-F238E27FC236}">
                <a16:creationId xmlns:a16="http://schemas.microsoft.com/office/drawing/2014/main" id="{E1847B61-3E85-FD3F-F91E-0D0FCB7941FB}"/>
              </a:ext>
            </a:extLst>
          </p:cNvPr>
          <p:cNvGrpSpPr>
            <a:grpSpLocks/>
          </p:cNvGrpSpPr>
          <p:nvPr/>
        </p:nvGrpSpPr>
        <p:grpSpPr bwMode="auto">
          <a:xfrm>
            <a:off x="2611439" y="3441530"/>
            <a:ext cx="782637" cy="1725613"/>
            <a:chOff x="581" y="2045"/>
            <a:chExt cx="403" cy="1037"/>
          </a:xfrm>
        </p:grpSpPr>
        <p:sp>
          <p:nvSpPr>
            <p:cNvPr id="26" name="Freeform 13">
              <a:extLst>
                <a:ext uri="{FF2B5EF4-FFF2-40B4-BE49-F238E27FC236}">
                  <a16:creationId xmlns:a16="http://schemas.microsoft.com/office/drawing/2014/main" id="{152963FD-028E-6C70-AAB3-F9B499960B11}"/>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 name="Oval 14">
              <a:extLst>
                <a:ext uri="{FF2B5EF4-FFF2-40B4-BE49-F238E27FC236}">
                  <a16:creationId xmlns:a16="http://schemas.microsoft.com/office/drawing/2014/main" id="{1DB9CF75-7A57-DD69-562E-BD6F53E1DBEE}"/>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4</a:t>
              </a:r>
            </a:p>
          </p:txBody>
        </p:sp>
      </p:grpSp>
      <p:grpSp>
        <p:nvGrpSpPr>
          <p:cNvPr id="28" name="Group 15">
            <a:extLst>
              <a:ext uri="{FF2B5EF4-FFF2-40B4-BE49-F238E27FC236}">
                <a16:creationId xmlns:a16="http://schemas.microsoft.com/office/drawing/2014/main" id="{6B264871-85D3-D64A-7EC7-6D3C667972F9}"/>
              </a:ext>
            </a:extLst>
          </p:cNvPr>
          <p:cNvGrpSpPr>
            <a:grpSpLocks/>
          </p:cNvGrpSpPr>
          <p:nvPr/>
        </p:nvGrpSpPr>
        <p:grpSpPr bwMode="auto">
          <a:xfrm>
            <a:off x="2608264" y="4049542"/>
            <a:ext cx="782637" cy="1725612"/>
            <a:chOff x="581" y="2045"/>
            <a:chExt cx="403" cy="1037"/>
          </a:xfrm>
        </p:grpSpPr>
        <p:sp>
          <p:nvSpPr>
            <p:cNvPr id="29" name="Freeform 16">
              <a:extLst>
                <a:ext uri="{FF2B5EF4-FFF2-40B4-BE49-F238E27FC236}">
                  <a16:creationId xmlns:a16="http://schemas.microsoft.com/office/drawing/2014/main" id="{41713A68-063D-5CA3-7F20-7C33DCB3984B}"/>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0" name="Oval 17">
              <a:extLst>
                <a:ext uri="{FF2B5EF4-FFF2-40B4-BE49-F238E27FC236}">
                  <a16:creationId xmlns:a16="http://schemas.microsoft.com/office/drawing/2014/main" id="{64011D17-41A3-18C9-56CE-C33EDA2A2D6E}"/>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5</a:t>
              </a:r>
            </a:p>
          </p:txBody>
        </p:sp>
      </p:grpSp>
      <p:sp>
        <p:nvSpPr>
          <p:cNvPr id="31" name="Rectangle 18">
            <a:extLst>
              <a:ext uri="{FF2B5EF4-FFF2-40B4-BE49-F238E27FC236}">
                <a16:creationId xmlns:a16="http://schemas.microsoft.com/office/drawing/2014/main" id="{0EB9611E-62FC-DCDF-D072-CCD4B8AA179B}"/>
              </a:ext>
            </a:extLst>
          </p:cNvPr>
          <p:cNvSpPr>
            <a:spLocks noChangeArrowheads="1"/>
          </p:cNvSpPr>
          <p:nvPr/>
        </p:nvSpPr>
        <p:spPr bwMode="blackWhite">
          <a:xfrm>
            <a:off x="3314701" y="3528843"/>
            <a:ext cx="3008313"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t>Advertising</a:t>
            </a:r>
          </a:p>
        </p:txBody>
      </p:sp>
      <p:sp>
        <p:nvSpPr>
          <p:cNvPr id="32" name="Rectangle 19">
            <a:extLst>
              <a:ext uri="{FF2B5EF4-FFF2-40B4-BE49-F238E27FC236}">
                <a16:creationId xmlns:a16="http://schemas.microsoft.com/office/drawing/2014/main" id="{607FB40E-6811-8522-A34C-0C106921A034}"/>
              </a:ext>
            </a:extLst>
          </p:cNvPr>
          <p:cNvSpPr>
            <a:spLocks noChangeArrowheads="1"/>
          </p:cNvSpPr>
          <p:nvPr/>
        </p:nvSpPr>
        <p:spPr bwMode="blackWhite">
          <a:xfrm>
            <a:off x="3314701" y="2904955"/>
            <a:ext cx="3008313"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t>Recruiting via the Internet </a:t>
            </a:r>
          </a:p>
        </p:txBody>
      </p:sp>
      <p:sp>
        <p:nvSpPr>
          <p:cNvPr id="33" name="Rectangle 20">
            <a:extLst>
              <a:ext uri="{FF2B5EF4-FFF2-40B4-BE49-F238E27FC236}">
                <a16:creationId xmlns:a16="http://schemas.microsoft.com/office/drawing/2014/main" id="{2F38AE55-B386-4D4F-B902-9B46E13200D5}"/>
              </a:ext>
            </a:extLst>
          </p:cNvPr>
          <p:cNvSpPr>
            <a:spLocks noChangeArrowheads="1"/>
          </p:cNvSpPr>
          <p:nvPr/>
        </p:nvSpPr>
        <p:spPr bwMode="blackWhite">
          <a:xfrm>
            <a:off x="3314701" y="4170193"/>
            <a:ext cx="3008313"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t>Employment Agencies</a:t>
            </a:r>
          </a:p>
        </p:txBody>
      </p:sp>
      <p:sp>
        <p:nvSpPr>
          <p:cNvPr id="34" name="Rectangle 21">
            <a:extLst>
              <a:ext uri="{FF2B5EF4-FFF2-40B4-BE49-F238E27FC236}">
                <a16:creationId xmlns:a16="http://schemas.microsoft.com/office/drawing/2014/main" id="{FC5ACD3F-C77F-9386-2131-97FDE322E4BE}"/>
              </a:ext>
            </a:extLst>
          </p:cNvPr>
          <p:cNvSpPr>
            <a:spLocks noChangeArrowheads="1"/>
          </p:cNvSpPr>
          <p:nvPr/>
        </p:nvSpPr>
        <p:spPr bwMode="blackWhite">
          <a:xfrm>
            <a:off x="3309938" y="4809954"/>
            <a:ext cx="300831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t>Temp Agencies and Alternative Staffing</a:t>
            </a:r>
          </a:p>
        </p:txBody>
      </p:sp>
      <p:sp>
        <p:nvSpPr>
          <p:cNvPr id="35" name="Rectangle 22">
            <a:extLst>
              <a:ext uri="{FF2B5EF4-FFF2-40B4-BE49-F238E27FC236}">
                <a16:creationId xmlns:a16="http://schemas.microsoft.com/office/drawing/2014/main" id="{F27988D5-4E68-DE87-1B9A-4A921D58321F}"/>
              </a:ext>
            </a:extLst>
          </p:cNvPr>
          <p:cNvSpPr>
            <a:spLocks noChangeArrowheads="1"/>
          </p:cNvSpPr>
          <p:nvPr/>
        </p:nvSpPr>
        <p:spPr bwMode="blackWhite">
          <a:xfrm>
            <a:off x="3306763" y="5424318"/>
            <a:ext cx="3008312"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t>Offshoring/Outsourcing</a:t>
            </a:r>
          </a:p>
        </p:txBody>
      </p:sp>
      <p:grpSp>
        <p:nvGrpSpPr>
          <p:cNvPr id="36" name="Group 23">
            <a:extLst>
              <a:ext uri="{FF2B5EF4-FFF2-40B4-BE49-F238E27FC236}">
                <a16:creationId xmlns:a16="http://schemas.microsoft.com/office/drawing/2014/main" id="{ABD31BAC-5222-AEAF-A25F-A8D237876150}"/>
              </a:ext>
            </a:extLst>
          </p:cNvPr>
          <p:cNvGrpSpPr>
            <a:grpSpLocks/>
          </p:cNvGrpSpPr>
          <p:nvPr/>
        </p:nvGrpSpPr>
        <p:grpSpPr bwMode="auto">
          <a:xfrm>
            <a:off x="6570663" y="2190580"/>
            <a:ext cx="690562" cy="1044575"/>
            <a:chOff x="576" y="1008"/>
            <a:chExt cx="403" cy="658"/>
          </a:xfrm>
        </p:grpSpPr>
        <p:sp>
          <p:nvSpPr>
            <p:cNvPr id="37" name="Freeform 24">
              <a:extLst>
                <a:ext uri="{FF2B5EF4-FFF2-40B4-BE49-F238E27FC236}">
                  <a16:creationId xmlns:a16="http://schemas.microsoft.com/office/drawing/2014/main" id="{07094463-D226-891A-56EE-4909D9C02C63}"/>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8" name="Oval 25">
              <a:extLst>
                <a:ext uri="{FF2B5EF4-FFF2-40B4-BE49-F238E27FC236}">
                  <a16:creationId xmlns:a16="http://schemas.microsoft.com/office/drawing/2014/main" id="{7475E270-9975-2595-2083-FE24111D03E3}"/>
                </a:ext>
              </a:extLst>
            </p:cNvPr>
            <p:cNvSpPr>
              <a:spLocks noChangeArrowheads="1"/>
            </p:cNvSpPr>
            <p:nvPr/>
          </p:nvSpPr>
          <p:spPr bwMode="auto">
            <a:xfrm>
              <a:off x="634" y="1494"/>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6</a:t>
              </a:r>
            </a:p>
          </p:txBody>
        </p:sp>
      </p:grpSp>
      <p:grpSp>
        <p:nvGrpSpPr>
          <p:cNvPr id="39" name="Group 26">
            <a:extLst>
              <a:ext uri="{FF2B5EF4-FFF2-40B4-BE49-F238E27FC236}">
                <a16:creationId xmlns:a16="http://schemas.microsoft.com/office/drawing/2014/main" id="{24E22A65-CC79-C6D6-7193-7D505CB80432}"/>
              </a:ext>
            </a:extLst>
          </p:cNvPr>
          <p:cNvGrpSpPr>
            <a:grpSpLocks/>
          </p:cNvGrpSpPr>
          <p:nvPr/>
        </p:nvGrpSpPr>
        <p:grpSpPr bwMode="auto">
          <a:xfrm>
            <a:off x="6570663" y="2835105"/>
            <a:ext cx="690562" cy="1044575"/>
            <a:chOff x="581" y="1757"/>
            <a:chExt cx="403" cy="658"/>
          </a:xfrm>
        </p:grpSpPr>
        <p:sp>
          <p:nvSpPr>
            <p:cNvPr id="40" name="Freeform 27">
              <a:extLst>
                <a:ext uri="{FF2B5EF4-FFF2-40B4-BE49-F238E27FC236}">
                  <a16:creationId xmlns:a16="http://schemas.microsoft.com/office/drawing/2014/main" id="{FD3636A4-4C94-A70A-E58C-C1F127892945}"/>
                </a:ext>
              </a:extLst>
            </p:cNvPr>
            <p:cNvSpPr>
              <a:spLocks/>
            </p:cNvSpPr>
            <p:nvPr/>
          </p:nvSpPr>
          <p:spPr bwMode="blackWhite">
            <a:xfrm>
              <a:off x="581" y="1757"/>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1" name="Oval 28">
              <a:extLst>
                <a:ext uri="{FF2B5EF4-FFF2-40B4-BE49-F238E27FC236}">
                  <a16:creationId xmlns:a16="http://schemas.microsoft.com/office/drawing/2014/main" id="{1B0577F0-324B-85DB-7BAF-F506AE7D7509}"/>
                </a:ext>
              </a:extLst>
            </p:cNvPr>
            <p:cNvSpPr>
              <a:spLocks noChangeArrowheads="1"/>
            </p:cNvSpPr>
            <p:nvPr/>
          </p:nvSpPr>
          <p:spPr bwMode="auto">
            <a:xfrm>
              <a:off x="639" y="2243"/>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7</a:t>
              </a:r>
            </a:p>
          </p:txBody>
        </p:sp>
      </p:grpSp>
      <p:grpSp>
        <p:nvGrpSpPr>
          <p:cNvPr id="42" name="Group 29">
            <a:extLst>
              <a:ext uri="{FF2B5EF4-FFF2-40B4-BE49-F238E27FC236}">
                <a16:creationId xmlns:a16="http://schemas.microsoft.com/office/drawing/2014/main" id="{48F8845E-6CA5-B59A-89EA-587FCFB0E4B3}"/>
              </a:ext>
            </a:extLst>
          </p:cNvPr>
          <p:cNvGrpSpPr>
            <a:grpSpLocks/>
          </p:cNvGrpSpPr>
          <p:nvPr/>
        </p:nvGrpSpPr>
        <p:grpSpPr bwMode="auto">
          <a:xfrm>
            <a:off x="6570663" y="2784305"/>
            <a:ext cx="690562" cy="1725613"/>
            <a:chOff x="581" y="2045"/>
            <a:chExt cx="403" cy="1037"/>
          </a:xfrm>
        </p:grpSpPr>
        <p:sp>
          <p:nvSpPr>
            <p:cNvPr id="43" name="Freeform 30">
              <a:extLst>
                <a:ext uri="{FF2B5EF4-FFF2-40B4-BE49-F238E27FC236}">
                  <a16:creationId xmlns:a16="http://schemas.microsoft.com/office/drawing/2014/main" id="{694DF957-5658-0BF1-57B9-2E20CFEDD2D9}"/>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4" name="Oval 31">
              <a:extLst>
                <a:ext uri="{FF2B5EF4-FFF2-40B4-BE49-F238E27FC236}">
                  <a16:creationId xmlns:a16="http://schemas.microsoft.com/office/drawing/2014/main" id="{64952B78-74D5-FC00-9131-602705093900}"/>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8</a:t>
              </a:r>
            </a:p>
          </p:txBody>
        </p:sp>
      </p:grpSp>
      <p:grpSp>
        <p:nvGrpSpPr>
          <p:cNvPr id="45" name="Group 32">
            <a:extLst>
              <a:ext uri="{FF2B5EF4-FFF2-40B4-BE49-F238E27FC236}">
                <a16:creationId xmlns:a16="http://schemas.microsoft.com/office/drawing/2014/main" id="{DA7906C3-AB13-8D17-33C7-A1BEA4DA77EC}"/>
              </a:ext>
            </a:extLst>
          </p:cNvPr>
          <p:cNvGrpSpPr>
            <a:grpSpLocks/>
          </p:cNvGrpSpPr>
          <p:nvPr/>
        </p:nvGrpSpPr>
        <p:grpSpPr bwMode="auto">
          <a:xfrm>
            <a:off x="6565901" y="3427242"/>
            <a:ext cx="690563" cy="1725612"/>
            <a:chOff x="581" y="2045"/>
            <a:chExt cx="403" cy="1037"/>
          </a:xfrm>
        </p:grpSpPr>
        <p:sp>
          <p:nvSpPr>
            <p:cNvPr id="46" name="Freeform 33">
              <a:extLst>
                <a:ext uri="{FF2B5EF4-FFF2-40B4-BE49-F238E27FC236}">
                  <a16:creationId xmlns:a16="http://schemas.microsoft.com/office/drawing/2014/main" id="{8F70E3C8-84BC-344E-060E-4789A1D16B78}"/>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7" name="Oval 34">
              <a:extLst>
                <a:ext uri="{FF2B5EF4-FFF2-40B4-BE49-F238E27FC236}">
                  <a16:creationId xmlns:a16="http://schemas.microsoft.com/office/drawing/2014/main" id="{81264586-144E-1A98-F854-5392AC0E759E}"/>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9</a:t>
              </a:r>
            </a:p>
          </p:txBody>
        </p:sp>
      </p:grpSp>
      <p:sp>
        <p:nvSpPr>
          <p:cNvPr id="48" name="Rectangle 35">
            <a:extLst>
              <a:ext uri="{FF2B5EF4-FFF2-40B4-BE49-F238E27FC236}">
                <a16:creationId xmlns:a16="http://schemas.microsoft.com/office/drawing/2014/main" id="{6DEDBA31-1AE5-EFDC-97DE-04C0703C5EF3}"/>
              </a:ext>
            </a:extLst>
          </p:cNvPr>
          <p:cNvSpPr>
            <a:spLocks noChangeArrowheads="1"/>
          </p:cNvSpPr>
          <p:nvPr/>
        </p:nvSpPr>
        <p:spPr bwMode="blackWhite">
          <a:xfrm>
            <a:off x="7202488" y="3514555"/>
            <a:ext cx="3008312"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t>On Demand Recruiting Services (ODRS)</a:t>
            </a:r>
          </a:p>
        </p:txBody>
      </p:sp>
      <p:sp>
        <p:nvSpPr>
          <p:cNvPr id="49" name="Rectangle 36">
            <a:extLst>
              <a:ext uri="{FF2B5EF4-FFF2-40B4-BE49-F238E27FC236}">
                <a16:creationId xmlns:a16="http://schemas.microsoft.com/office/drawing/2014/main" id="{6C5CEA49-B2C0-52E1-5ADB-CFC3B9F44221}"/>
              </a:ext>
            </a:extLst>
          </p:cNvPr>
          <p:cNvSpPr>
            <a:spLocks noChangeArrowheads="1"/>
          </p:cNvSpPr>
          <p:nvPr/>
        </p:nvSpPr>
        <p:spPr bwMode="blackWhite">
          <a:xfrm>
            <a:off x="7202488" y="2904955"/>
            <a:ext cx="3008312"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t>Executive Recruiters</a:t>
            </a:r>
          </a:p>
        </p:txBody>
      </p:sp>
      <p:sp>
        <p:nvSpPr>
          <p:cNvPr id="50" name="Rectangle 37">
            <a:extLst>
              <a:ext uri="{FF2B5EF4-FFF2-40B4-BE49-F238E27FC236}">
                <a16:creationId xmlns:a16="http://schemas.microsoft.com/office/drawing/2014/main" id="{F1FAC3F8-597A-D000-E62E-D2D8D677DA0F}"/>
              </a:ext>
            </a:extLst>
          </p:cNvPr>
          <p:cNvSpPr>
            <a:spLocks noChangeArrowheads="1"/>
          </p:cNvSpPr>
          <p:nvPr/>
        </p:nvSpPr>
        <p:spPr bwMode="blackWhite">
          <a:xfrm>
            <a:off x="7202488" y="4155904"/>
            <a:ext cx="300831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t>College Recruiting</a:t>
            </a:r>
          </a:p>
        </p:txBody>
      </p:sp>
      <p:sp>
        <p:nvSpPr>
          <p:cNvPr id="51" name="Rectangle 38">
            <a:extLst>
              <a:ext uri="{FF2B5EF4-FFF2-40B4-BE49-F238E27FC236}">
                <a16:creationId xmlns:a16="http://schemas.microsoft.com/office/drawing/2014/main" id="{1282DA08-0B6F-3AB3-825B-71C81837C557}"/>
              </a:ext>
            </a:extLst>
          </p:cNvPr>
          <p:cNvSpPr>
            <a:spLocks noChangeArrowheads="1"/>
          </p:cNvSpPr>
          <p:nvPr/>
        </p:nvSpPr>
        <p:spPr bwMode="blackWhite">
          <a:xfrm>
            <a:off x="7197726" y="4795668"/>
            <a:ext cx="3008313"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t>Referrals and Walk-ins</a:t>
            </a:r>
          </a:p>
        </p:txBody>
      </p:sp>
      <p:sp>
        <p:nvSpPr>
          <p:cNvPr id="52" name="AutoShape 39" descr="bluefill01">
            <a:extLst>
              <a:ext uri="{FF2B5EF4-FFF2-40B4-BE49-F238E27FC236}">
                <a16:creationId xmlns:a16="http://schemas.microsoft.com/office/drawing/2014/main" id="{38CC4A82-61A3-E2E9-B6C0-553304DAED2E}"/>
              </a:ext>
            </a:extLst>
          </p:cNvPr>
          <p:cNvSpPr>
            <a:spLocks noChangeArrowheads="1"/>
          </p:cNvSpPr>
          <p:nvPr/>
        </p:nvSpPr>
        <p:spPr bwMode="auto">
          <a:xfrm>
            <a:off x="2255839" y="2011193"/>
            <a:ext cx="4846637" cy="498475"/>
          </a:xfrm>
          <a:prstGeom prst="roundRect">
            <a:avLst>
              <a:gd name="adj" fmla="val 16667"/>
            </a:avLst>
          </a:prstGeom>
          <a:blipFill dpi="0" rotWithShape="1">
            <a:blip r:embed="rId4"/>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Locating Outside Candidates</a:t>
            </a:r>
          </a:p>
        </p:txBody>
      </p:sp>
    </p:spTree>
    <p:extLst>
      <p:ext uri="{BB962C8B-B14F-4D97-AF65-F5344CB8AC3E}">
        <p14:creationId xmlns:p14="http://schemas.microsoft.com/office/powerpoint/2010/main" val="93841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500"/>
                                        <p:tgtEl>
                                          <p:spTgt spid="5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1000"/>
                                        <p:tgtEl>
                                          <p:spTgt spid="2"/>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wipe(left)">
                                      <p:cBhvr>
                                        <p:cTn id="16" dur="500"/>
                                        <p:tgtEl>
                                          <p:spTgt spid="32"/>
                                        </p:tgtEl>
                                      </p:cBhvr>
                                    </p:animEffect>
                                  </p:childTnLst>
                                </p:cTn>
                              </p:par>
                            </p:childTnLst>
                          </p:cTn>
                        </p:par>
                      </p:childTnLst>
                    </p:cTn>
                  </p:par>
                  <p:par>
                    <p:cTn id="17" fill="hold">
                      <p:stCondLst>
                        <p:cond delay="indefinite"/>
                      </p:stCondLst>
                      <p:childTnLst>
                        <p:par>
                          <p:cTn id="18" fill="hold">
                            <p:stCondLst>
                              <p:cond delay="0"/>
                            </p:stCondLst>
                            <p:childTnLst>
                              <p:par>
                                <p:cTn id="19" presetID="18" presetClass="entr" presetSubtype="6"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strips(downRight)">
                                      <p:cBhvr>
                                        <p:cTn id="21" dur="1000"/>
                                        <p:tgtEl>
                                          <p:spTgt spid="11"/>
                                        </p:tgtEl>
                                      </p:cBhvr>
                                    </p:animEffect>
                                  </p:childTnLst>
                                </p:cTn>
                              </p:par>
                            </p:childTnLst>
                          </p:cTn>
                        </p:par>
                        <p:par>
                          <p:cTn id="22" fill="hold">
                            <p:stCondLst>
                              <p:cond delay="1000"/>
                            </p:stCondLst>
                            <p:childTnLst>
                              <p:par>
                                <p:cTn id="23" presetID="22" presetClass="entr" presetSubtype="8" fill="hold" nodeType="after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wipe(left)">
                                      <p:cBhvr>
                                        <p:cTn id="25" dur="1000"/>
                                        <p:tgtEl>
                                          <p:spTgt spid="31"/>
                                        </p:tgtEl>
                                      </p:cBhvr>
                                    </p:animEffect>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nodeType="click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strips(downRight)">
                                      <p:cBhvr>
                                        <p:cTn id="30" dur="1000"/>
                                        <p:tgtEl>
                                          <p:spTgt spid="22"/>
                                        </p:tgtEl>
                                      </p:cBhvr>
                                    </p:animEffect>
                                  </p:childTnLst>
                                </p:cTn>
                              </p:par>
                            </p:childTnLst>
                          </p:cTn>
                        </p:par>
                        <p:par>
                          <p:cTn id="31" fill="hold">
                            <p:stCondLst>
                              <p:cond delay="1000"/>
                            </p:stCondLst>
                            <p:childTnLst>
                              <p:par>
                                <p:cTn id="32" presetID="22" presetClass="entr" presetSubtype="8" fill="hold" nodeType="after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wipe(left)">
                                      <p:cBhvr>
                                        <p:cTn id="34" dur="1000"/>
                                        <p:tgtEl>
                                          <p:spTgt spid="33"/>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6" fill="hold" nodeType="click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strips(downRight)">
                                      <p:cBhvr>
                                        <p:cTn id="39" dur="1000"/>
                                        <p:tgtEl>
                                          <p:spTgt spid="25"/>
                                        </p:tgtEl>
                                      </p:cBhvr>
                                    </p:animEffect>
                                  </p:childTnLst>
                                </p:cTn>
                              </p:par>
                            </p:childTnLst>
                          </p:cTn>
                        </p:par>
                        <p:par>
                          <p:cTn id="40" fill="hold">
                            <p:stCondLst>
                              <p:cond delay="1000"/>
                            </p:stCondLst>
                            <p:childTnLst>
                              <p:par>
                                <p:cTn id="41" presetID="22" presetClass="entr" presetSubtype="8" fill="hold"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wipe(left)">
                                      <p:cBhvr>
                                        <p:cTn id="43" dur="1000"/>
                                        <p:tgtEl>
                                          <p:spTgt spid="34"/>
                                        </p:tgtEl>
                                      </p:cBhvr>
                                    </p:animEffect>
                                  </p:childTnLst>
                                </p:cTn>
                              </p:par>
                            </p:childTnLst>
                          </p:cTn>
                        </p:par>
                      </p:childTnLst>
                    </p:cTn>
                  </p:par>
                  <p:par>
                    <p:cTn id="44" fill="hold">
                      <p:stCondLst>
                        <p:cond delay="indefinite"/>
                      </p:stCondLst>
                      <p:childTnLst>
                        <p:par>
                          <p:cTn id="45" fill="hold">
                            <p:stCondLst>
                              <p:cond delay="0"/>
                            </p:stCondLst>
                            <p:childTnLst>
                              <p:par>
                                <p:cTn id="46" presetID="18" presetClass="entr" presetSubtype="6" fill="hold" nodeType="click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strips(downRight)">
                                      <p:cBhvr>
                                        <p:cTn id="48" dur="1000"/>
                                        <p:tgtEl>
                                          <p:spTgt spid="28"/>
                                        </p:tgtEl>
                                      </p:cBhvr>
                                    </p:animEffect>
                                  </p:childTnLst>
                                </p:cTn>
                              </p:par>
                            </p:childTnLst>
                          </p:cTn>
                        </p:par>
                        <p:par>
                          <p:cTn id="49" fill="hold">
                            <p:stCondLst>
                              <p:cond delay="1000"/>
                            </p:stCondLst>
                            <p:childTnLst>
                              <p:par>
                                <p:cTn id="50" presetID="22" presetClass="entr" presetSubtype="8" fill="hold" nodeType="afterEffect">
                                  <p:stCondLst>
                                    <p:cond delay="0"/>
                                  </p:stCondLst>
                                  <p:childTnLst>
                                    <p:set>
                                      <p:cBhvr>
                                        <p:cTn id="51" dur="1" fill="hold">
                                          <p:stCondLst>
                                            <p:cond delay="0"/>
                                          </p:stCondLst>
                                        </p:cTn>
                                        <p:tgtEl>
                                          <p:spTgt spid="35"/>
                                        </p:tgtEl>
                                        <p:attrNameLst>
                                          <p:attrName>style.visibility</p:attrName>
                                        </p:attrNameLst>
                                      </p:cBhvr>
                                      <p:to>
                                        <p:strVal val="visible"/>
                                      </p:to>
                                    </p:set>
                                    <p:animEffect transition="in" filter="wipe(left)">
                                      <p:cBhvr>
                                        <p:cTn id="52" dur="1000"/>
                                        <p:tgtEl>
                                          <p:spTgt spid="35"/>
                                        </p:tgtEl>
                                      </p:cBhvr>
                                    </p:animEffect>
                                  </p:childTnLst>
                                </p:cTn>
                              </p:par>
                            </p:childTnLst>
                          </p:cTn>
                        </p:par>
                      </p:childTnLst>
                    </p:cTn>
                  </p:par>
                  <p:par>
                    <p:cTn id="53" fill="hold">
                      <p:stCondLst>
                        <p:cond delay="indefinite"/>
                      </p:stCondLst>
                      <p:childTnLst>
                        <p:par>
                          <p:cTn id="54" fill="hold">
                            <p:stCondLst>
                              <p:cond delay="0"/>
                            </p:stCondLst>
                            <p:childTnLst>
                              <p:par>
                                <p:cTn id="55" presetID="18" presetClass="entr" presetSubtype="6" fill="hold" nodeType="click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strips(downRight)">
                                      <p:cBhvr>
                                        <p:cTn id="57" dur="1000"/>
                                        <p:tgtEl>
                                          <p:spTgt spid="36"/>
                                        </p:tgtEl>
                                      </p:cBhvr>
                                    </p:animEffect>
                                  </p:childTnLst>
                                </p:cTn>
                              </p:par>
                            </p:childTnLst>
                          </p:cTn>
                        </p:par>
                        <p:par>
                          <p:cTn id="58" fill="hold">
                            <p:stCondLst>
                              <p:cond delay="1000"/>
                            </p:stCondLst>
                            <p:childTnLst>
                              <p:par>
                                <p:cTn id="59" presetID="22" presetClass="entr" presetSubtype="8" fill="hold" nodeType="afterEffect">
                                  <p:stCondLst>
                                    <p:cond delay="0"/>
                                  </p:stCondLst>
                                  <p:childTnLst>
                                    <p:set>
                                      <p:cBhvr>
                                        <p:cTn id="60" dur="1" fill="hold">
                                          <p:stCondLst>
                                            <p:cond delay="0"/>
                                          </p:stCondLst>
                                        </p:cTn>
                                        <p:tgtEl>
                                          <p:spTgt spid="49"/>
                                        </p:tgtEl>
                                        <p:attrNameLst>
                                          <p:attrName>style.visibility</p:attrName>
                                        </p:attrNameLst>
                                      </p:cBhvr>
                                      <p:to>
                                        <p:strVal val="visible"/>
                                      </p:to>
                                    </p:set>
                                    <p:animEffect transition="in" filter="wipe(left)">
                                      <p:cBhvr>
                                        <p:cTn id="61" dur="500"/>
                                        <p:tgtEl>
                                          <p:spTgt spid="49"/>
                                        </p:tgtEl>
                                      </p:cBhvr>
                                    </p:animEffect>
                                  </p:childTnLst>
                                </p:cTn>
                              </p:par>
                            </p:childTnLst>
                          </p:cTn>
                        </p:par>
                      </p:childTnLst>
                    </p:cTn>
                  </p:par>
                  <p:par>
                    <p:cTn id="62" fill="hold">
                      <p:stCondLst>
                        <p:cond delay="indefinite"/>
                      </p:stCondLst>
                      <p:childTnLst>
                        <p:par>
                          <p:cTn id="63" fill="hold">
                            <p:stCondLst>
                              <p:cond delay="0"/>
                            </p:stCondLst>
                            <p:childTnLst>
                              <p:par>
                                <p:cTn id="64" presetID="18" presetClass="entr" presetSubtype="6" fill="hold" nodeType="clickEffect">
                                  <p:stCondLst>
                                    <p:cond delay="0"/>
                                  </p:stCondLst>
                                  <p:childTnLst>
                                    <p:set>
                                      <p:cBhvr>
                                        <p:cTn id="65" dur="1" fill="hold">
                                          <p:stCondLst>
                                            <p:cond delay="0"/>
                                          </p:stCondLst>
                                        </p:cTn>
                                        <p:tgtEl>
                                          <p:spTgt spid="39"/>
                                        </p:tgtEl>
                                        <p:attrNameLst>
                                          <p:attrName>style.visibility</p:attrName>
                                        </p:attrNameLst>
                                      </p:cBhvr>
                                      <p:to>
                                        <p:strVal val="visible"/>
                                      </p:to>
                                    </p:set>
                                    <p:animEffect transition="in" filter="strips(downRight)">
                                      <p:cBhvr>
                                        <p:cTn id="66" dur="1000"/>
                                        <p:tgtEl>
                                          <p:spTgt spid="39"/>
                                        </p:tgtEl>
                                      </p:cBhvr>
                                    </p:animEffect>
                                  </p:childTnLst>
                                </p:cTn>
                              </p:par>
                            </p:childTnLst>
                          </p:cTn>
                        </p:par>
                        <p:par>
                          <p:cTn id="67" fill="hold">
                            <p:stCondLst>
                              <p:cond delay="1000"/>
                            </p:stCondLst>
                            <p:childTnLst>
                              <p:par>
                                <p:cTn id="68" presetID="22" presetClass="entr" presetSubtype="8" fill="hold" nodeType="afterEffect">
                                  <p:stCondLst>
                                    <p:cond delay="0"/>
                                  </p:stCondLst>
                                  <p:childTnLst>
                                    <p:set>
                                      <p:cBhvr>
                                        <p:cTn id="69" dur="1" fill="hold">
                                          <p:stCondLst>
                                            <p:cond delay="0"/>
                                          </p:stCondLst>
                                        </p:cTn>
                                        <p:tgtEl>
                                          <p:spTgt spid="48"/>
                                        </p:tgtEl>
                                        <p:attrNameLst>
                                          <p:attrName>style.visibility</p:attrName>
                                        </p:attrNameLst>
                                      </p:cBhvr>
                                      <p:to>
                                        <p:strVal val="visible"/>
                                      </p:to>
                                    </p:set>
                                    <p:animEffect transition="in" filter="wipe(left)">
                                      <p:cBhvr>
                                        <p:cTn id="70" dur="1000"/>
                                        <p:tgtEl>
                                          <p:spTgt spid="48"/>
                                        </p:tgtEl>
                                      </p:cBhvr>
                                    </p:animEffect>
                                  </p:childTnLst>
                                </p:cTn>
                              </p:par>
                            </p:childTnLst>
                          </p:cTn>
                        </p:par>
                      </p:childTnLst>
                    </p:cTn>
                  </p:par>
                  <p:par>
                    <p:cTn id="71" fill="hold">
                      <p:stCondLst>
                        <p:cond delay="indefinite"/>
                      </p:stCondLst>
                      <p:childTnLst>
                        <p:par>
                          <p:cTn id="72" fill="hold">
                            <p:stCondLst>
                              <p:cond delay="0"/>
                            </p:stCondLst>
                            <p:childTnLst>
                              <p:par>
                                <p:cTn id="73" presetID="18" presetClass="entr" presetSubtype="6" fill="hold" nodeType="clickEffect">
                                  <p:stCondLst>
                                    <p:cond delay="0"/>
                                  </p:stCondLst>
                                  <p:childTnLst>
                                    <p:set>
                                      <p:cBhvr>
                                        <p:cTn id="74" dur="1" fill="hold">
                                          <p:stCondLst>
                                            <p:cond delay="0"/>
                                          </p:stCondLst>
                                        </p:cTn>
                                        <p:tgtEl>
                                          <p:spTgt spid="42"/>
                                        </p:tgtEl>
                                        <p:attrNameLst>
                                          <p:attrName>style.visibility</p:attrName>
                                        </p:attrNameLst>
                                      </p:cBhvr>
                                      <p:to>
                                        <p:strVal val="visible"/>
                                      </p:to>
                                    </p:set>
                                    <p:animEffect transition="in" filter="strips(downRight)">
                                      <p:cBhvr>
                                        <p:cTn id="75" dur="1000"/>
                                        <p:tgtEl>
                                          <p:spTgt spid="42"/>
                                        </p:tgtEl>
                                      </p:cBhvr>
                                    </p:animEffect>
                                  </p:childTnLst>
                                </p:cTn>
                              </p:par>
                            </p:childTnLst>
                          </p:cTn>
                        </p:par>
                        <p:par>
                          <p:cTn id="76" fill="hold">
                            <p:stCondLst>
                              <p:cond delay="1000"/>
                            </p:stCondLst>
                            <p:childTnLst>
                              <p:par>
                                <p:cTn id="77" presetID="22" presetClass="entr" presetSubtype="8" fill="hold" nodeType="afterEffect">
                                  <p:stCondLst>
                                    <p:cond delay="0"/>
                                  </p:stCondLst>
                                  <p:childTnLst>
                                    <p:set>
                                      <p:cBhvr>
                                        <p:cTn id="78" dur="1" fill="hold">
                                          <p:stCondLst>
                                            <p:cond delay="0"/>
                                          </p:stCondLst>
                                        </p:cTn>
                                        <p:tgtEl>
                                          <p:spTgt spid="50"/>
                                        </p:tgtEl>
                                        <p:attrNameLst>
                                          <p:attrName>style.visibility</p:attrName>
                                        </p:attrNameLst>
                                      </p:cBhvr>
                                      <p:to>
                                        <p:strVal val="visible"/>
                                      </p:to>
                                    </p:set>
                                    <p:animEffect transition="in" filter="wipe(left)">
                                      <p:cBhvr>
                                        <p:cTn id="79" dur="1000"/>
                                        <p:tgtEl>
                                          <p:spTgt spid="50"/>
                                        </p:tgtEl>
                                      </p:cBhvr>
                                    </p:animEffect>
                                  </p:childTnLst>
                                </p:cTn>
                              </p:par>
                            </p:childTnLst>
                          </p:cTn>
                        </p:par>
                      </p:childTnLst>
                    </p:cTn>
                  </p:par>
                  <p:par>
                    <p:cTn id="80" fill="hold">
                      <p:stCondLst>
                        <p:cond delay="indefinite"/>
                      </p:stCondLst>
                      <p:childTnLst>
                        <p:par>
                          <p:cTn id="81" fill="hold">
                            <p:stCondLst>
                              <p:cond delay="0"/>
                            </p:stCondLst>
                            <p:childTnLst>
                              <p:par>
                                <p:cTn id="82" presetID="18" presetClass="entr" presetSubtype="6" fill="hold" nodeType="clickEffect">
                                  <p:stCondLst>
                                    <p:cond delay="0"/>
                                  </p:stCondLst>
                                  <p:childTnLst>
                                    <p:set>
                                      <p:cBhvr>
                                        <p:cTn id="83" dur="1" fill="hold">
                                          <p:stCondLst>
                                            <p:cond delay="0"/>
                                          </p:stCondLst>
                                        </p:cTn>
                                        <p:tgtEl>
                                          <p:spTgt spid="45"/>
                                        </p:tgtEl>
                                        <p:attrNameLst>
                                          <p:attrName>style.visibility</p:attrName>
                                        </p:attrNameLst>
                                      </p:cBhvr>
                                      <p:to>
                                        <p:strVal val="visible"/>
                                      </p:to>
                                    </p:set>
                                    <p:animEffect transition="in" filter="strips(downRight)">
                                      <p:cBhvr>
                                        <p:cTn id="84" dur="1000"/>
                                        <p:tgtEl>
                                          <p:spTgt spid="45"/>
                                        </p:tgtEl>
                                      </p:cBhvr>
                                    </p:animEffect>
                                  </p:childTnLst>
                                </p:cTn>
                              </p:par>
                            </p:childTnLst>
                          </p:cTn>
                        </p:par>
                        <p:par>
                          <p:cTn id="85" fill="hold">
                            <p:stCondLst>
                              <p:cond delay="1000"/>
                            </p:stCondLst>
                            <p:childTnLst>
                              <p:par>
                                <p:cTn id="86" presetID="22" presetClass="entr" presetSubtype="8" fill="hold" nodeType="afterEffect">
                                  <p:stCondLst>
                                    <p:cond delay="0"/>
                                  </p:stCondLst>
                                  <p:childTnLst>
                                    <p:set>
                                      <p:cBhvr>
                                        <p:cTn id="87" dur="1" fill="hold">
                                          <p:stCondLst>
                                            <p:cond delay="0"/>
                                          </p:stCondLst>
                                        </p:cTn>
                                        <p:tgtEl>
                                          <p:spTgt spid="51"/>
                                        </p:tgtEl>
                                        <p:attrNameLst>
                                          <p:attrName>style.visibility</p:attrName>
                                        </p:attrNameLst>
                                      </p:cBhvr>
                                      <p:to>
                                        <p:strVal val="visible"/>
                                      </p:to>
                                    </p:set>
                                    <p:animEffect transition="in" filter="wipe(left)">
                                      <p:cBhvr>
                                        <p:cTn id="88" dur="10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4" grpId="0"/>
      <p:bldP spid="35" grpId="0"/>
      <p:bldP spid="48" grpId="0"/>
      <p:bldP spid="49" grpId="0"/>
      <p:bldP spid="50" grpId="0"/>
      <p:bldP spid="51" grpId="0"/>
      <p:bldP spid="52" grpId="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Footer Placeholder 1">
            <a:extLst>
              <a:ext uri="{FF2B5EF4-FFF2-40B4-BE49-F238E27FC236}">
                <a16:creationId xmlns:a16="http://schemas.microsoft.com/office/drawing/2014/main" id="{A5B665CA-2AC4-916C-01D1-2BA37C749ED3}"/>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25603" name="Slide Number Placeholder 2">
            <a:extLst>
              <a:ext uri="{FF2B5EF4-FFF2-40B4-BE49-F238E27FC236}">
                <a16:creationId xmlns:a16="http://schemas.microsoft.com/office/drawing/2014/main" id="{C52AB03B-9F3D-B56E-B39D-4DD95DA60B2B}"/>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BDC4F4BF-7738-4700-9562-ADC39A5224C5}" type="slidenum">
              <a:rPr lang="en-US" altLang="en-US" sz="900">
                <a:cs typeface="Times New Roman" panose="02020603050405020304" pitchFamily="18" charset="0"/>
              </a:rPr>
              <a:pPr eaLnBrk="1" hangingPunct="1"/>
              <a:t>22</a:t>
            </a:fld>
            <a:endParaRPr lang="en-US" altLang="en-US" sz="900">
              <a:cs typeface="Times New Roman" panose="02020603050405020304" pitchFamily="18" charset="0"/>
            </a:endParaRPr>
          </a:p>
        </p:txBody>
      </p:sp>
      <p:sp>
        <p:nvSpPr>
          <p:cNvPr id="25604" name="Line 2">
            <a:extLst>
              <a:ext uri="{FF2B5EF4-FFF2-40B4-BE49-F238E27FC236}">
                <a16:creationId xmlns:a16="http://schemas.microsoft.com/office/drawing/2014/main" id="{77117428-DE7A-AB56-39B2-2788F90DB12E}"/>
              </a:ext>
            </a:extLst>
          </p:cNvPr>
          <p:cNvSpPr>
            <a:spLocks noChangeShapeType="1"/>
          </p:cNvSpPr>
          <p:nvPr/>
        </p:nvSpPr>
        <p:spPr bwMode="auto">
          <a:xfrm>
            <a:off x="2106613" y="685800"/>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25605" name="Text Box 3">
            <a:extLst>
              <a:ext uri="{FF2B5EF4-FFF2-40B4-BE49-F238E27FC236}">
                <a16:creationId xmlns:a16="http://schemas.microsoft.com/office/drawing/2014/main" id="{D4872748-9041-B177-34BD-96BCC982697B}"/>
              </a:ext>
            </a:extLst>
          </p:cNvPr>
          <p:cNvSpPr txBox="1">
            <a:spLocks noChangeArrowheads="1"/>
          </p:cNvSpPr>
          <p:nvPr/>
        </p:nvSpPr>
        <p:spPr bwMode="auto">
          <a:xfrm>
            <a:off x="2014539" y="315913"/>
            <a:ext cx="81375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b="1" dirty="0">
                <a:solidFill>
                  <a:schemeClr val="bg1"/>
                </a:solidFill>
              </a:rPr>
              <a:t>FIGURE 5</a:t>
            </a:r>
            <a:r>
              <a:rPr lang="en-US" altLang="en-US" sz="1600" b="1" dirty="0">
                <a:solidFill>
                  <a:schemeClr val="bg1"/>
                </a:solidFill>
                <a:cs typeface="Arial" panose="020B0604020202020204" pitchFamily="34" charset="0"/>
              </a:rPr>
              <a:t>–7</a:t>
            </a:r>
            <a:r>
              <a:rPr lang="en-US" altLang="en-US" sz="1600" dirty="0">
                <a:solidFill>
                  <a:schemeClr val="bg1"/>
                </a:solidFill>
                <a:cs typeface="Arial" panose="020B0604020202020204" pitchFamily="34" charset="0"/>
              </a:rPr>
              <a:t>	Some Top Online Recruiting Job Boards</a:t>
            </a:r>
          </a:p>
        </p:txBody>
      </p:sp>
      <p:pic>
        <p:nvPicPr>
          <p:cNvPr id="25606" name="Picture 4" descr="0507">
            <a:extLst>
              <a:ext uri="{FF2B5EF4-FFF2-40B4-BE49-F238E27FC236}">
                <a16:creationId xmlns:a16="http://schemas.microsoft.com/office/drawing/2014/main" id="{6F757EE4-A669-F97F-7F1A-BE46FC91CF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92539" y="815975"/>
            <a:ext cx="4606925" cy="553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225384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23</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Recruiting via the Internet</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ACAA6FB-7FBC-1919-FDFC-770BC420BE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20855"/>
            <a:ext cx="2383737" cy="1125123"/>
          </a:xfrm>
          <a:prstGeom prst="rect">
            <a:avLst/>
          </a:prstGeom>
        </p:spPr>
      </p:pic>
      <p:sp>
        <p:nvSpPr>
          <p:cNvPr id="7" name="TextBox 6">
            <a:extLst>
              <a:ext uri="{FF2B5EF4-FFF2-40B4-BE49-F238E27FC236}">
                <a16:creationId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Advantages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Cost-effective way to publicize job openings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More applicants attracted over a longer period</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Immediate applicant responses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Online prescreening of applicants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Links to other job search sites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Automation of applicant tracking and evaluation</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Disadvantages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Exclusion of older and minority workers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Unqualified applicants overload the system</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Personal information privacy concerns of applicants</a:t>
            </a:r>
          </a:p>
        </p:txBody>
      </p:sp>
    </p:spTree>
    <p:extLst>
      <p:ext uri="{BB962C8B-B14F-4D97-AF65-F5344CB8AC3E}">
        <p14:creationId xmlns:p14="http://schemas.microsoft.com/office/powerpoint/2010/main" val="23732525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24</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Advertising for Outside Candidates</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ACAA6FB-7FBC-1919-FDFC-770BC420BE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20855"/>
            <a:ext cx="2383737" cy="1125123"/>
          </a:xfrm>
          <a:prstGeom prst="rect">
            <a:avLst/>
          </a:prstGeom>
        </p:spPr>
      </p:pic>
      <p:sp>
        <p:nvSpPr>
          <p:cNvPr id="7" name="TextBox 6">
            <a:extLst>
              <a:ext uri="{FF2B5EF4-FFF2-40B4-BE49-F238E27FC236}">
                <a16:creationId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The Media Choice</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Selection of the best medium depends on the positions for which the firm is recruiting.</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Newspapers: local and specific labor markets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Trade and professional journals: specialized employees</a:t>
            </a:r>
          </a:p>
          <a:p>
            <a:pPr marL="1143000" marR="0" lvl="2"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Internet job sites: global labor markets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Constructing (Writing) Effective Ads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Create attention, interest, desire, and action.</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Create a positive impression (image) of the firm.</a:t>
            </a:r>
          </a:p>
        </p:txBody>
      </p:sp>
    </p:spTree>
    <p:extLst>
      <p:ext uri="{BB962C8B-B14F-4D97-AF65-F5344CB8AC3E}">
        <p14:creationId xmlns:p14="http://schemas.microsoft.com/office/powerpoint/2010/main" val="9927802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Footer Placeholder 1">
            <a:extLst>
              <a:ext uri="{FF2B5EF4-FFF2-40B4-BE49-F238E27FC236}">
                <a16:creationId xmlns:a16="http://schemas.microsoft.com/office/drawing/2014/main" id="{434F73AF-AD01-D40C-82F2-E0F7AC966D35}"/>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29699" name="Slide Number Placeholder 2">
            <a:extLst>
              <a:ext uri="{FF2B5EF4-FFF2-40B4-BE49-F238E27FC236}">
                <a16:creationId xmlns:a16="http://schemas.microsoft.com/office/drawing/2014/main" id="{ABB82214-1A4B-5862-C7B2-74D0AB368EDF}"/>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18B05331-8B6B-414E-AC26-A63585279472}" type="slidenum">
              <a:rPr lang="en-US" altLang="en-US" sz="900">
                <a:cs typeface="Times New Roman" panose="02020603050405020304" pitchFamily="18" charset="0"/>
              </a:rPr>
              <a:pPr eaLnBrk="1" hangingPunct="1"/>
              <a:t>25</a:t>
            </a:fld>
            <a:endParaRPr lang="en-US" altLang="en-US" sz="900">
              <a:cs typeface="Times New Roman" panose="02020603050405020304" pitchFamily="18" charset="0"/>
            </a:endParaRPr>
          </a:p>
        </p:txBody>
      </p:sp>
      <p:sp>
        <p:nvSpPr>
          <p:cNvPr id="29700" name="Line 2">
            <a:extLst>
              <a:ext uri="{FF2B5EF4-FFF2-40B4-BE49-F238E27FC236}">
                <a16:creationId xmlns:a16="http://schemas.microsoft.com/office/drawing/2014/main" id="{9B974980-B0AA-3582-80E7-210E71523568}"/>
              </a:ext>
            </a:extLst>
          </p:cNvPr>
          <p:cNvSpPr>
            <a:spLocks noChangeShapeType="1"/>
          </p:cNvSpPr>
          <p:nvPr/>
        </p:nvSpPr>
        <p:spPr bwMode="auto">
          <a:xfrm>
            <a:off x="2106613" y="685800"/>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29701" name="Text Box 3">
            <a:extLst>
              <a:ext uri="{FF2B5EF4-FFF2-40B4-BE49-F238E27FC236}">
                <a16:creationId xmlns:a16="http://schemas.microsoft.com/office/drawing/2014/main" id="{FC273BF4-010A-3AD0-1432-2301CBBF652C}"/>
              </a:ext>
            </a:extLst>
          </p:cNvPr>
          <p:cNvSpPr txBox="1">
            <a:spLocks noChangeArrowheads="1"/>
          </p:cNvSpPr>
          <p:nvPr/>
        </p:nvSpPr>
        <p:spPr bwMode="auto">
          <a:xfrm>
            <a:off x="2014539" y="315913"/>
            <a:ext cx="81375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b="1" dirty="0">
                <a:solidFill>
                  <a:schemeClr val="bg1"/>
                </a:solidFill>
              </a:rPr>
              <a:t>FIGURE 5</a:t>
            </a:r>
            <a:r>
              <a:rPr lang="en-US" altLang="en-US" sz="1600" b="1" dirty="0">
                <a:solidFill>
                  <a:schemeClr val="bg1"/>
                </a:solidFill>
                <a:cs typeface="Arial" panose="020B0604020202020204" pitchFamily="34" charset="0"/>
              </a:rPr>
              <a:t>–9</a:t>
            </a:r>
            <a:r>
              <a:rPr lang="en-US" altLang="en-US" sz="1600" dirty="0">
                <a:solidFill>
                  <a:schemeClr val="bg1"/>
                </a:solidFill>
                <a:cs typeface="Arial" panose="020B0604020202020204" pitchFamily="34" charset="0"/>
              </a:rPr>
              <a:t>	Help Wanted Ad that Draws Attention</a:t>
            </a:r>
          </a:p>
        </p:txBody>
      </p:sp>
      <p:pic>
        <p:nvPicPr>
          <p:cNvPr id="29702" name="Picture 4" descr="0509">
            <a:extLst>
              <a:ext uri="{FF2B5EF4-FFF2-40B4-BE49-F238E27FC236}">
                <a16:creationId xmlns:a16="http://schemas.microsoft.com/office/drawing/2014/main" id="{E2751B67-C1CB-5B47-09E0-3C05532CAC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03650" y="922338"/>
            <a:ext cx="457835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157582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26</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Employment Agencies</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ACAA6FB-7FBC-1919-FDFC-770BC420BE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20855"/>
            <a:ext cx="2383737" cy="1125123"/>
          </a:xfrm>
          <a:prstGeom prst="rect">
            <a:avLst/>
          </a:prstGeom>
        </p:spPr>
      </p:pic>
      <p:sp>
        <p:nvSpPr>
          <p:cNvPr id="7" name="TextBox 6">
            <a:extLst>
              <a:ext uri="{FF2B5EF4-FFF2-40B4-BE49-F238E27FC236}">
                <a16:creationId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p:txBody>
      </p:sp>
      <p:grpSp>
        <p:nvGrpSpPr>
          <p:cNvPr id="2" name="Group 11">
            <a:extLst>
              <a:ext uri="{FF2B5EF4-FFF2-40B4-BE49-F238E27FC236}">
                <a16:creationId xmlns:a16="http://schemas.microsoft.com/office/drawing/2014/main" id="{2B6034AC-7489-02C0-5469-D5655E3E5B11}"/>
              </a:ext>
            </a:extLst>
          </p:cNvPr>
          <p:cNvGrpSpPr>
            <a:grpSpLocks/>
          </p:cNvGrpSpPr>
          <p:nvPr/>
        </p:nvGrpSpPr>
        <p:grpSpPr bwMode="auto">
          <a:xfrm>
            <a:off x="2137779" y="2500477"/>
            <a:ext cx="7499350" cy="3108325"/>
            <a:chOff x="749" y="1008"/>
            <a:chExt cx="4262" cy="1786"/>
          </a:xfrm>
        </p:grpSpPr>
        <p:sp>
          <p:nvSpPr>
            <p:cNvPr id="9" name="AutoShape 12" descr="grayfill01">
              <a:extLst>
                <a:ext uri="{FF2B5EF4-FFF2-40B4-BE49-F238E27FC236}">
                  <a16:creationId xmlns:a16="http://schemas.microsoft.com/office/drawing/2014/main" id="{BAA7F4DD-03C6-37F0-5030-C205EE72A6FF}"/>
                </a:ext>
              </a:extLst>
            </p:cNvPr>
            <p:cNvSpPr>
              <a:spLocks noChangeArrowheads="1"/>
            </p:cNvSpPr>
            <p:nvPr/>
          </p:nvSpPr>
          <p:spPr bwMode="auto">
            <a:xfrm>
              <a:off x="749" y="2352"/>
              <a:ext cx="1243" cy="442"/>
            </a:xfrm>
            <a:prstGeom prst="roundRect">
              <a:avLst>
                <a:gd name="adj" fmla="val 9671"/>
              </a:avLst>
            </a:prstGeom>
            <a:blipFill dpi="0" rotWithShape="1">
              <a:blip r:embed="rId4"/>
              <a:srcRect/>
              <a:stretch>
                <a:fillRect/>
              </a:stretch>
            </a:blipFill>
            <a:ln w="7620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Public </a:t>
              </a:r>
              <a:br>
                <a:rPr lang="en-US" altLang="en-US" sz="2000">
                  <a:latin typeface="Franklin Gothic Medium" panose="020B0603020102020204" pitchFamily="34" charset="0"/>
                </a:rPr>
              </a:br>
              <a:r>
                <a:rPr lang="en-US" altLang="en-US" sz="2000">
                  <a:latin typeface="Franklin Gothic Medium" panose="020B0603020102020204" pitchFamily="34" charset="0"/>
                </a:rPr>
                <a:t>agencies</a:t>
              </a:r>
            </a:p>
          </p:txBody>
        </p:sp>
        <p:sp>
          <p:nvSpPr>
            <p:cNvPr id="10" name="AutoShape 13" descr="greenfill02">
              <a:extLst>
                <a:ext uri="{FF2B5EF4-FFF2-40B4-BE49-F238E27FC236}">
                  <a16:creationId xmlns:a16="http://schemas.microsoft.com/office/drawing/2014/main" id="{602DFB2B-F7BD-50D8-6234-AA52CB81ECAB}"/>
                </a:ext>
              </a:extLst>
            </p:cNvPr>
            <p:cNvSpPr>
              <a:spLocks noChangeArrowheads="1"/>
            </p:cNvSpPr>
            <p:nvPr/>
          </p:nvSpPr>
          <p:spPr bwMode="auto">
            <a:xfrm>
              <a:off x="3768" y="2352"/>
              <a:ext cx="1243" cy="442"/>
            </a:xfrm>
            <a:prstGeom prst="roundRect">
              <a:avLst>
                <a:gd name="adj" fmla="val 11606"/>
              </a:avLst>
            </a:prstGeom>
            <a:blipFill dpi="0" rotWithShape="1">
              <a:blip r:embed="rId5"/>
              <a:srcRect/>
              <a:stretch>
                <a:fillRect/>
              </a:stretch>
            </a:blipFill>
            <a:ln w="7620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Private </a:t>
              </a:r>
              <a:br>
                <a:rPr lang="en-US" altLang="en-US" sz="2000">
                  <a:latin typeface="Franklin Gothic Medium" panose="020B0603020102020204" pitchFamily="34" charset="0"/>
                </a:rPr>
              </a:br>
              <a:r>
                <a:rPr lang="en-US" altLang="en-US" sz="2000">
                  <a:latin typeface="Franklin Gothic Medium" panose="020B0603020102020204" pitchFamily="34" charset="0"/>
                </a:rPr>
                <a:t>agencies</a:t>
              </a:r>
            </a:p>
          </p:txBody>
        </p:sp>
        <p:sp>
          <p:nvSpPr>
            <p:cNvPr id="11" name="Oval 14" descr="brownfill01">
              <a:extLst>
                <a:ext uri="{FF2B5EF4-FFF2-40B4-BE49-F238E27FC236}">
                  <a16:creationId xmlns:a16="http://schemas.microsoft.com/office/drawing/2014/main" id="{03A228AA-2FAB-44ED-448B-A42838AC6717}"/>
                </a:ext>
              </a:extLst>
            </p:cNvPr>
            <p:cNvSpPr>
              <a:spLocks noChangeArrowheads="1"/>
            </p:cNvSpPr>
            <p:nvPr/>
          </p:nvSpPr>
          <p:spPr bwMode="auto">
            <a:xfrm>
              <a:off x="1705" y="1008"/>
              <a:ext cx="2336" cy="757"/>
            </a:xfrm>
            <a:prstGeom prst="ellipse">
              <a:avLst/>
            </a:prstGeom>
            <a:blipFill dpi="0" rotWithShape="1">
              <a:blip r:embed="rId6"/>
              <a:srcRect/>
              <a:stretch>
                <a:fillRect/>
              </a:stretch>
            </a:blipFill>
            <a:ln w="762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Franklin Gothic Medium" panose="020B0603020102020204" pitchFamily="34" charset="0"/>
                </a:rPr>
                <a:t>Types of Employment Agencies</a:t>
              </a:r>
            </a:p>
          </p:txBody>
        </p:sp>
        <p:sp>
          <p:nvSpPr>
            <p:cNvPr id="12" name="AutoShape 15" descr="purplefill01">
              <a:extLst>
                <a:ext uri="{FF2B5EF4-FFF2-40B4-BE49-F238E27FC236}">
                  <a16:creationId xmlns:a16="http://schemas.microsoft.com/office/drawing/2014/main" id="{99B844E2-161F-FDE0-AD7F-2D5E91C40392}"/>
                </a:ext>
              </a:extLst>
            </p:cNvPr>
            <p:cNvSpPr>
              <a:spLocks noChangeArrowheads="1"/>
            </p:cNvSpPr>
            <p:nvPr/>
          </p:nvSpPr>
          <p:spPr bwMode="auto">
            <a:xfrm>
              <a:off x="2252" y="2352"/>
              <a:ext cx="1243" cy="442"/>
            </a:xfrm>
            <a:prstGeom prst="roundRect">
              <a:avLst>
                <a:gd name="adj" fmla="val 11606"/>
              </a:avLst>
            </a:prstGeom>
            <a:blipFill dpi="0" rotWithShape="1">
              <a:blip r:embed="rId7"/>
              <a:srcRect/>
              <a:stretch>
                <a:fillRect/>
              </a:stretch>
            </a:blipFill>
            <a:ln w="7620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Nonprofit </a:t>
              </a:r>
              <a:br>
                <a:rPr lang="en-US" altLang="en-US" sz="2000">
                  <a:latin typeface="Franklin Gothic Medium" panose="020B0603020102020204" pitchFamily="34" charset="0"/>
                </a:rPr>
              </a:br>
              <a:r>
                <a:rPr lang="en-US" altLang="en-US" sz="2000">
                  <a:latin typeface="Franklin Gothic Medium" panose="020B0603020102020204" pitchFamily="34" charset="0"/>
                </a:rPr>
                <a:t>agencies</a:t>
              </a:r>
            </a:p>
          </p:txBody>
        </p:sp>
        <p:cxnSp>
          <p:nvCxnSpPr>
            <p:cNvPr id="13" name="AutoShape 16">
              <a:extLst>
                <a:ext uri="{FF2B5EF4-FFF2-40B4-BE49-F238E27FC236}">
                  <a16:creationId xmlns:a16="http://schemas.microsoft.com/office/drawing/2014/main" id="{86BE00FE-7C57-D98A-D526-E4636338BBCD}"/>
                </a:ext>
              </a:extLst>
            </p:cNvPr>
            <p:cNvCxnSpPr>
              <a:cxnSpLocks noChangeShapeType="1"/>
              <a:stCxn id="11" idx="4"/>
              <a:endCxn id="9" idx="0"/>
            </p:cNvCxnSpPr>
            <p:nvPr/>
          </p:nvCxnSpPr>
          <p:spPr bwMode="auto">
            <a:xfrm rot="5400000">
              <a:off x="1846" y="1308"/>
              <a:ext cx="551" cy="1502"/>
            </a:xfrm>
            <a:prstGeom prst="bentConnector3">
              <a:avLst>
                <a:gd name="adj1" fmla="val 49907"/>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4" name="AutoShape 17">
              <a:extLst>
                <a:ext uri="{FF2B5EF4-FFF2-40B4-BE49-F238E27FC236}">
                  <a16:creationId xmlns:a16="http://schemas.microsoft.com/office/drawing/2014/main" id="{D6367DFA-C1C9-A740-FA24-5F8AE3E473F8}"/>
                </a:ext>
              </a:extLst>
            </p:cNvPr>
            <p:cNvCxnSpPr>
              <a:cxnSpLocks noChangeShapeType="1"/>
              <a:stCxn id="11" idx="4"/>
              <a:endCxn id="10" idx="0"/>
            </p:cNvCxnSpPr>
            <p:nvPr/>
          </p:nvCxnSpPr>
          <p:spPr bwMode="auto">
            <a:xfrm rot="16200000" flipH="1">
              <a:off x="3356" y="1300"/>
              <a:ext cx="551" cy="1517"/>
            </a:xfrm>
            <a:prstGeom prst="bentConnector3">
              <a:avLst>
                <a:gd name="adj1" fmla="val 49907"/>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18">
              <a:extLst>
                <a:ext uri="{FF2B5EF4-FFF2-40B4-BE49-F238E27FC236}">
                  <a16:creationId xmlns:a16="http://schemas.microsoft.com/office/drawing/2014/main" id="{94D3CD53-A2DF-EBE4-3899-BDFBEBFF1639}"/>
                </a:ext>
              </a:extLst>
            </p:cNvPr>
            <p:cNvCxnSpPr>
              <a:cxnSpLocks noChangeShapeType="1"/>
              <a:stCxn id="11" idx="4"/>
              <a:endCxn id="12" idx="0"/>
            </p:cNvCxnSpPr>
            <p:nvPr/>
          </p:nvCxnSpPr>
          <p:spPr bwMode="auto">
            <a:xfrm>
              <a:off x="2873" y="1783"/>
              <a:ext cx="1" cy="55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2790018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27</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Why Use a Private Employment Agency?</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ACAA6FB-7FBC-1919-FDFC-770BC420BE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20855"/>
            <a:ext cx="2383737" cy="1125123"/>
          </a:xfrm>
          <a:prstGeom prst="rect">
            <a:avLst/>
          </a:prstGeom>
        </p:spPr>
      </p:pic>
      <p:sp>
        <p:nvSpPr>
          <p:cNvPr id="7" name="TextBox 6">
            <a:extLst>
              <a:ext uri="{FF2B5EF4-FFF2-40B4-BE49-F238E27FC236}">
                <a16:creationId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No HR department: firm lacks recruiting and screening capabilities to attract a pool of qualified applicants.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To fill a particular opening quickly.</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To attract more minority or female applicants.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To reach currently employed individuals who are more comfortable dealing with agencies than competing companies.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To reduce internal time devoted to recruiting.</a:t>
            </a:r>
          </a:p>
          <a:p>
            <a:pPr marR="0" lvl="0" algn="l" defTabSz="914400" rtl="0" eaLnBrk="1" fontAlgn="auto" latinLnBrk="0" hangingPunct="1">
              <a:lnSpc>
                <a:spcPct val="90000"/>
              </a:lnSpc>
              <a:spcBef>
                <a:spcPct val="35000"/>
              </a:spcBef>
              <a:spcAft>
                <a:spcPts val="0"/>
              </a:spcAft>
              <a:buClrTx/>
              <a:buSzTx/>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14173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28</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Avoiding Problems with Employment Agencies</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ACAA6FB-7FBC-1919-FDFC-770BC420BE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20855"/>
            <a:ext cx="2383737" cy="1125123"/>
          </a:xfrm>
          <a:prstGeom prst="rect">
            <a:avLst/>
          </a:prstGeom>
        </p:spPr>
      </p:pic>
      <p:sp>
        <p:nvSpPr>
          <p:cNvPr id="7" name="TextBox 6">
            <a:extLst>
              <a:ext uri="{FF2B5EF4-FFF2-40B4-BE49-F238E27FC236}">
                <a16:creationId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Give agency an accurate and complete job description.</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Make sure tests, application blanks, and interviews are part of the agency’s selection process.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Review candidates accepted or rejected by your firm or the agency for effectiveness and fairness of agency’s screening process.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Screen agency for effectiveness in filling positions.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Supplement the agency’s reference checking by checking the final candidate’s references yourself.</a:t>
            </a:r>
          </a:p>
          <a:p>
            <a:pPr marR="0" lvl="0" algn="l" defTabSz="914400" rtl="0" eaLnBrk="1" fontAlgn="auto" latinLnBrk="0" hangingPunct="1">
              <a:lnSpc>
                <a:spcPct val="90000"/>
              </a:lnSpc>
              <a:spcBef>
                <a:spcPct val="35000"/>
              </a:spcBef>
              <a:spcAft>
                <a:spcPts val="0"/>
              </a:spcAft>
              <a:buClrTx/>
              <a:buSzTx/>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63237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29</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Specialized Staffing and Recruiting</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ACAA6FB-7FBC-1919-FDFC-770BC420BE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20855"/>
            <a:ext cx="2383737" cy="1125123"/>
          </a:xfrm>
          <a:prstGeom prst="rect">
            <a:avLst/>
          </a:prstGeom>
        </p:spPr>
      </p:pic>
      <p:sp>
        <p:nvSpPr>
          <p:cNvPr id="7" name="TextBox 6">
            <a:extLst>
              <a:ext uri="{FF2B5EF4-FFF2-40B4-BE49-F238E27FC236}">
                <a16:creationId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Alternative Staffing</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In-house contingent (casual, seasonal, or temporary) workers employed by the company, but on an explicit short-term basis.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Contract technical employees supplied for long-term projects under contract from outside technical services firms.</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On-Demand Recruiting Services (ODRS)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Provide short-term specialized recruiting to support specific projects without the expense of retaining traditional search firms.</a:t>
            </a:r>
          </a:p>
        </p:txBody>
      </p:sp>
    </p:spTree>
    <p:extLst>
      <p:ext uri="{BB962C8B-B14F-4D97-AF65-F5344CB8AC3E}">
        <p14:creationId xmlns:p14="http://schemas.microsoft.com/office/powerpoint/2010/main" val="23637795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30</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Temp Agencies and Alternative Staffing</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ACAA6FB-7FBC-1919-FDFC-770BC420BE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20855"/>
            <a:ext cx="2383737" cy="1125123"/>
          </a:xfrm>
          <a:prstGeom prst="rect">
            <a:avLst/>
          </a:prstGeom>
        </p:spPr>
      </p:pic>
      <p:sp>
        <p:nvSpPr>
          <p:cNvPr id="7" name="TextBox 6">
            <a:extLst>
              <a:ext uri="{FF2B5EF4-FFF2-40B4-BE49-F238E27FC236}">
                <a16:creationId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553110" y="1834112"/>
            <a:ext cx="10812720" cy="4537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Benefits of Temps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Increased productivity—paid only when working</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Allows “trial run” for prospective employees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No recruitment, screening, and payroll administration costs </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Costs of Temps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Increased labor costs due to fees paid to temp agencies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Temp employees’ lack of commitment to the firm</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40133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31</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Working with a Temp Agency</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ACAA6FB-7FBC-1919-FDFC-770BC420BE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20855"/>
            <a:ext cx="2383737" cy="1125123"/>
          </a:xfrm>
          <a:prstGeom prst="rect">
            <a:avLst/>
          </a:prstGeom>
        </p:spPr>
      </p:pic>
      <p:sp>
        <p:nvSpPr>
          <p:cNvPr id="7" name="TextBox 6">
            <a:extLst>
              <a:ext uri="{FF2B5EF4-FFF2-40B4-BE49-F238E27FC236}">
                <a16:creationId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553110" y="1834112"/>
            <a:ext cx="10812720" cy="4723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Invoicing. Make sure the agency’s invoice fits your firm’s needs.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Time sheets. The time sheet is a verification of hours worked and an agreement to pay the agency’s fees.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Temp-to-perm policy. What is the policy if you want to hire a temp as a permanent employee?</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Recruitment of and benefits for temp employees. How does the agency plan to recruit and what sorts of benefits will it pay?</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Dress code. Specify the attire at each of your offices or plants.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Equal employment opportunity statement. Get a statement from the agency that it does not discriminate when filling temp orders.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Job description information. Ensure that the agency understands the job to be filled and the sort of person you want to fill it.</a:t>
            </a:r>
          </a:p>
        </p:txBody>
      </p:sp>
    </p:spTree>
    <p:extLst>
      <p:ext uri="{BB962C8B-B14F-4D97-AF65-F5344CB8AC3E}">
        <p14:creationId xmlns:p14="http://schemas.microsoft.com/office/powerpoint/2010/main" val="17335644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Footer Placeholder 2">
            <a:extLst>
              <a:ext uri="{FF2B5EF4-FFF2-40B4-BE49-F238E27FC236}">
                <a16:creationId xmlns:a16="http://schemas.microsoft.com/office/drawing/2014/main" id="{97FD4ED5-D7BD-F869-8203-67D59172E5C5}"/>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38915" name="Slide Number Placeholder 3">
            <a:extLst>
              <a:ext uri="{FF2B5EF4-FFF2-40B4-BE49-F238E27FC236}">
                <a16:creationId xmlns:a16="http://schemas.microsoft.com/office/drawing/2014/main" id="{629540C2-8628-53A8-1EE9-5A4E41D140CB}"/>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753A1DDB-9C79-4A01-869D-8D9241617F84}" type="slidenum">
              <a:rPr lang="en-US" altLang="en-US" sz="900">
                <a:cs typeface="Times New Roman" panose="02020603050405020304" pitchFamily="18" charset="0"/>
              </a:rPr>
              <a:pPr eaLnBrk="1" hangingPunct="1"/>
              <a:t>32</a:t>
            </a:fld>
            <a:endParaRPr lang="en-US" altLang="en-US" sz="900">
              <a:cs typeface="Times New Roman" panose="02020603050405020304" pitchFamily="18" charset="0"/>
            </a:endParaRPr>
          </a:p>
        </p:txBody>
      </p:sp>
      <p:sp>
        <p:nvSpPr>
          <p:cNvPr id="2786306" name="Rectangle 2">
            <a:extLst>
              <a:ext uri="{FF2B5EF4-FFF2-40B4-BE49-F238E27FC236}">
                <a16:creationId xmlns:a16="http://schemas.microsoft.com/office/drawing/2014/main" id="{8B8FCCB9-74AD-EE73-B724-9C6F102E6673}"/>
              </a:ext>
            </a:extLst>
          </p:cNvPr>
          <p:cNvSpPr>
            <a:spLocks noGrp="1" noChangeArrowheads="1"/>
          </p:cNvSpPr>
          <p:nvPr>
            <p:ph type="title"/>
          </p:nvPr>
        </p:nvSpPr>
        <p:spPr>
          <a:xfrm>
            <a:off x="2419350" y="490120"/>
            <a:ext cx="6852987" cy="625475"/>
          </a:xfrm>
        </p:spPr>
        <p:txBody>
          <a:bodyPr>
            <a:noAutofit/>
          </a:bodyPr>
          <a:lstStyle/>
          <a:p>
            <a:pPr algn="ctr" eaLnBrk="1" hangingPunct="1">
              <a:defRPr/>
            </a:pPr>
            <a:r>
              <a:rPr lang="en-US" sz="3200" b="1" dirty="0">
                <a:latin typeface="Times New Roman" panose="02020603050405020304" pitchFamily="18" charset="0"/>
                <a:cs typeface="Times New Roman" panose="02020603050405020304" pitchFamily="18" charset="0"/>
              </a:rPr>
              <a:t>Offshoring and Outsourcing Jobs</a:t>
            </a:r>
          </a:p>
        </p:txBody>
      </p:sp>
      <p:grpSp>
        <p:nvGrpSpPr>
          <p:cNvPr id="2" name="Group 19">
            <a:extLst>
              <a:ext uri="{FF2B5EF4-FFF2-40B4-BE49-F238E27FC236}">
                <a16:creationId xmlns:a16="http://schemas.microsoft.com/office/drawing/2014/main" id="{ABBB0931-4018-7553-AD2B-5FAD829796ED}"/>
              </a:ext>
            </a:extLst>
          </p:cNvPr>
          <p:cNvGrpSpPr>
            <a:grpSpLocks/>
          </p:cNvGrpSpPr>
          <p:nvPr/>
        </p:nvGrpSpPr>
        <p:grpSpPr bwMode="auto">
          <a:xfrm>
            <a:off x="2525714" y="1325564"/>
            <a:ext cx="7140575" cy="4505325"/>
            <a:chOff x="630" y="860"/>
            <a:chExt cx="4498" cy="2838"/>
          </a:xfrm>
        </p:grpSpPr>
        <p:sp>
          <p:nvSpPr>
            <p:cNvPr id="38918" name="_s1028">
              <a:extLst>
                <a:ext uri="{FF2B5EF4-FFF2-40B4-BE49-F238E27FC236}">
                  <a16:creationId xmlns:a16="http://schemas.microsoft.com/office/drawing/2014/main" id="{1E70B8B4-316E-7087-CE50-69E42393245A}"/>
                </a:ext>
              </a:extLst>
            </p:cNvPr>
            <p:cNvSpPr>
              <a:spLocks noChangeShapeType="1"/>
            </p:cNvSpPr>
            <p:nvPr/>
          </p:nvSpPr>
          <p:spPr bwMode="auto">
            <a:xfrm flipH="1" flipV="1">
              <a:off x="1940" y="1774"/>
              <a:ext cx="470" cy="293"/>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19" name="_s1032">
              <a:extLst>
                <a:ext uri="{FF2B5EF4-FFF2-40B4-BE49-F238E27FC236}">
                  <a16:creationId xmlns:a16="http://schemas.microsoft.com/office/drawing/2014/main" id="{78477F90-1C89-E244-3342-AF514EBDB4AE}"/>
                </a:ext>
              </a:extLst>
            </p:cNvPr>
            <p:cNvSpPr>
              <a:spLocks noChangeShapeType="1"/>
            </p:cNvSpPr>
            <p:nvPr/>
          </p:nvSpPr>
          <p:spPr bwMode="auto">
            <a:xfrm flipH="1">
              <a:off x="2360" y="2788"/>
              <a:ext cx="259" cy="426"/>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20" name="_s1034">
              <a:extLst>
                <a:ext uri="{FF2B5EF4-FFF2-40B4-BE49-F238E27FC236}">
                  <a16:creationId xmlns:a16="http://schemas.microsoft.com/office/drawing/2014/main" id="{A2E2D580-D34E-76F9-3F87-146928107A05}"/>
                </a:ext>
              </a:extLst>
            </p:cNvPr>
            <p:cNvSpPr>
              <a:spLocks noChangeShapeType="1"/>
            </p:cNvSpPr>
            <p:nvPr/>
          </p:nvSpPr>
          <p:spPr bwMode="auto">
            <a:xfrm>
              <a:off x="3139" y="2788"/>
              <a:ext cx="262" cy="42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21" name="_s1040">
              <a:extLst>
                <a:ext uri="{FF2B5EF4-FFF2-40B4-BE49-F238E27FC236}">
                  <a16:creationId xmlns:a16="http://schemas.microsoft.com/office/drawing/2014/main" id="{F42B0571-7C80-106E-D12A-DE7CA831484F}"/>
                </a:ext>
              </a:extLst>
            </p:cNvPr>
            <p:cNvSpPr>
              <a:spLocks noChangeShapeType="1"/>
            </p:cNvSpPr>
            <p:nvPr/>
          </p:nvSpPr>
          <p:spPr bwMode="auto">
            <a:xfrm flipV="1">
              <a:off x="2879" y="1324"/>
              <a:ext cx="0" cy="588"/>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22" name="_s1038">
              <a:extLst>
                <a:ext uri="{FF2B5EF4-FFF2-40B4-BE49-F238E27FC236}">
                  <a16:creationId xmlns:a16="http://schemas.microsoft.com/office/drawing/2014/main" id="{E8C65339-B2D9-CB5D-4D7C-AF2E4F392C00}"/>
                </a:ext>
              </a:extLst>
            </p:cNvPr>
            <p:cNvSpPr>
              <a:spLocks noChangeShapeType="1"/>
            </p:cNvSpPr>
            <p:nvPr/>
          </p:nvSpPr>
          <p:spPr bwMode="auto">
            <a:xfrm flipV="1">
              <a:off x="3349" y="1773"/>
              <a:ext cx="469" cy="2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23" name="AutoShape 25" descr="redfill01">
              <a:extLst>
                <a:ext uri="{FF2B5EF4-FFF2-40B4-BE49-F238E27FC236}">
                  <a16:creationId xmlns:a16="http://schemas.microsoft.com/office/drawing/2014/main" id="{D0B622A7-4682-564A-C79A-714EBC8639F9}"/>
                </a:ext>
              </a:extLst>
            </p:cNvPr>
            <p:cNvSpPr>
              <a:spLocks noChangeArrowheads="1"/>
            </p:cNvSpPr>
            <p:nvPr/>
          </p:nvSpPr>
          <p:spPr bwMode="auto">
            <a:xfrm>
              <a:off x="2241" y="860"/>
              <a:ext cx="1208" cy="513"/>
            </a:xfrm>
            <a:prstGeom prst="roundRect">
              <a:avLst>
                <a:gd name="adj" fmla="val 5662"/>
              </a:avLst>
            </a:prstGeom>
            <a:blipFill dpi="0" rotWithShape="1">
              <a:blip r:embed="rId3"/>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Political and military instability</a:t>
              </a:r>
            </a:p>
          </p:txBody>
        </p:sp>
        <p:sp>
          <p:nvSpPr>
            <p:cNvPr id="38924" name="AutoShape 26" descr="grayfill01">
              <a:extLst>
                <a:ext uri="{FF2B5EF4-FFF2-40B4-BE49-F238E27FC236}">
                  <a16:creationId xmlns:a16="http://schemas.microsoft.com/office/drawing/2014/main" id="{780B4BA1-FA1B-F083-6257-8DA4440EFB85}"/>
                </a:ext>
              </a:extLst>
            </p:cNvPr>
            <p:cNvSpPr>
              <a:spLocks noChangeArrowheads="1"/>
            </p:cNvSpPr>
            <p:nvPr/>
          </p:nvSpPr>
          <p:spPr bwMode="auto">
            <a:xfrm>
              <a:off x="3818" y="1514"/>
              <a:ext cx="1146" cy="530"/>
            </a:xfrm>
            <a:prstGeom prst="roundRect">
              <a:avLst>
                <a:gd name="adj" fmla="val 5472"/>
              </a:avLst>
            </a:prstGeom>
            <a:blipFill dpi="0" rotWithShape="1">
              <a:blip r:embed="rId4"/>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Cultural misunderstandings</a:t>
              </a:r>
            </a:p>
          </p:txBody>
        </p:sp>
        <p:sp>
          <p:nvSpPr>
            <p:cNvPr id="38925" name="AutoShape 27" descr="greenfill02">
              <a:extLst>
                <a:ext uri="{FF2B5EF4-FFF2-40B4-BE49-F238E27FC236}">
                  <a16:creationId xmlns:a16="http://schemas.microsoft.com/office/drawing/2014/main" id="{2E8A85FA-3A29-7BCB-06B1-CF70CD7C67F8}"/>
                </a:ext>
              </a:extLst>
            </p:cNvPr>
            <p:cNvSpPr>
              <a:spLocks noChangeArrowheads="1"/>
            </p:cNvSpPr>
            <p:nvPr/>
          </p:nvSpPr>
          <p:spPr bwMode="auto">
            <a:xfrm>
              <a:off x="3982" y="2357"/>
              <a:ext cx="1146" cy="530"/>
            </a:xfrm>
            <a:prstGeom prst="roundRect">
              <a:avLst>
                <a:gd name="adj" fmla="val 9245"/>
              </a:avLst>
            </a:prstGeom>
            <a:blipFill dpi="0" rotWithShape="1">
              <a:blip r:embed="rId5"/>
              <a:srcRect/>
              <a:stretch>
                <a:fillRect/>
              </a:stretch>
            </a:blipFill>
            <a:ln w="57150" algn="ctr">
              <a:solidFill>
                <a:srgbClr val="0AB0C2"/>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Customers’ securing and privacy concerns</a:t>
              </a:r>
            </a:p>
          </p:txBody>
        </p:sp>
        <p:sp>
          <p:nvSpPr>
            <p:cNvPr id="38926" name="AutoShape 28" descr="greenfill01">
              <a:extLst>
                <a:ext uri="{FF2B5EF4-FFF2-40B4-BE49-F238E27FC236}">
                  <a16:creationId xmlns:a16="http://schemas.microsoft.com/office/drawing/2014/main" id="{20B9E476-429A-A365-3508-A66E6FE7DFAA}"/>
                </a:ext>
              </a:extLst>
            </p:cNvPr>
            <p:cNvSpPr>
              <a:spLocks noChangeArrowheads="1"/>
            </p:cNvSpPr>
            <p:nvPr/>
          </p:nvSpPr>
          <p:spPr bwMode="auto">
            <a:xfrm>
              <a:off x="3280" y="3168"/>
              <a:ext cx="1146" cy="530"/>
            </a:xfrm>
            <a:prstGeom prst="roundRect">
              <a:avLst>
                <a:gd name="adj" fmla="val 8301"/>
              </a:avLst>
            </a:prstGeom>
            <a:blipFill dpi="0" rotWithShape="1">
              <a:blip r:embed="rId6"/>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Foreign contracts, liability, and legal concerns</a:t>
              </a:r>
            </a:p>
          </p:txBody>
        </p:sp>
        <p:sp>
          <p:nvSpPr>
            <p:cNvPr id="38927" name="AutoShape 29" descr="bluefill01">
              <a:extLst>
                <a:ext uri="{FF2B5EF4-FFF2-40B4-BE49-F238E27FC236}">
                  <a16:creationId xmlns:a16="http://schemas.microsoft.com/office/drawing/2014/main" id="{A601B30B-7F12-B963-1998-BB15F8329E66}"/>
                </a:ext>
              </a:extLst>
            </p:cNvPr>
            <p:cNvSpPr>
              <a:spLocks noChangeArrowheads="1"/>
            </p:cNvSpPr>
            <p:nvPr/>
          </p:nvSpPr>
          <p:spPr bwMode="auto">
            <a:xfrm>
              <a:off x="1331" y="3168"/>
              <a:ext cx="1146" cy="530"/>
            </a:xfrm>
            <a:prstGeom prst="roundRect">
              <a:avLst>
                <a:gd name="adj" fmla="val 10755"/>
              </a:avLst>
            </a:prstGeom>
            <a:blipFill dpi="0" rotWithShape="1">
              <a:blip r:embed="rId7"/>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Special training of foreign employees</a:t>
              </a:r>
            </a:p>
          </p:txBody>
        </p:sp>
        <p:sp>
          <p:nvSpPr>
            <p:cNvPr id="38928" name="AutoShape 30" descr="purplefill01">
              <a:extLst>
                <a:ext uri="{FF2B5EF4-FFF2-40B4-BE49-F238E27FC236}">
                  <a16:creationId xmlns:a16="http://schemas.microsoft.com/office/drawing/2014/main" id="{1AD631AC-E375-541C-21BE-985AA7833A73}"/>
                </a:ext>
              </a:extLst>
            </p:cNvPr>
            <p:cNvSpPr>
              <a:spLocks noChangeArrowheads="1"/>
            </p:cNvSpPr>
            <p:nvPr/>
          </p:nvSpPr>
          <p:spPr bwMode="auto">
            <a:xfrm>
              <a:off x="630" y="2360"/>
              <a:ext cx="1146" cy="530"/>
            </a:xfrm>
            <a:prstGeom prst="roundRect">
              <a:avLst>
                <a:gd name="adj" fmla="val 7356"/>
              </a:avLst>
            </a:prstGeom>
            <a:blipFill dpi="0" rotWithShape="1">
              <a:blip r:embed="rId8"/>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Costs of foreign workers</a:t>
              </a:r>
            </a:p>
          </p:txBody>
        </p:sp>
        <p:sp>
          <p:nvSpPr>
            <p:cNvPr id="38929" name="AutoShape 31" descr="brownfill01">
              <a:extLst>
                <a:ext uri="{FF2B5EF4-FFF2-40B4-BE49-F238E27FC236}">
                  <a16:creationId xmlns:a16="http://schemas.microsoft.com/office/drawing/2014/main" id="{9573B3A1-6E19-3F39-1FC4-3AAE93A17E34}"/>
                </a:ext>
              </a:extLst>
            </p:cNvPr>
            <p:cNvSpPr>
              <a:spLocks noChangeArrowheads="1"/>
            </p:cNvSpPr>
            <p:nvPr/>
          </p:nvSpPr>
          <p:spPr bwMode="auto">
            <a:xfrm>
              <a:off x="796" y="1517"/>
              <a:ext cx="1146" cy="530"/>
            </a:xfrm>
            <a:prstGeom prst="roundRect">
              <a:avLst>
                <a:gd name="adj" fmla="val 7356"/>
              </a:avLst>
            </a:prstGeom>
            <a:blipFill dpi="0" rotWithShape="1">
              <a:blip r:embed="rId9"/>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Franklin Gothic Medium" panose="020B0603020102020204" pitchFamily="34" charset="0"/>
                </a:rPr>
                <a:t>Resentment and anxiety of employees/unions</a:t>
              </a:r>
            </a:p>
          </p:txBody>
        </p:sp>
        <p:sp>
          <p:nvSpPr>
            <p:cNvPr id="38930" name="_s1030">
              <a:extLst>
                <a:ext uri="{FF2B5EF4-FFF2-40B4-BE49-F238E27FC236}">
                  <a16:creationId xmlns:a16="http://schemas.microsoft.com/office/drawing/2014/main" id="{000F79D6-F885-5377-912C-D8A513D42637}"/>
                </a:ext>
              </a:extLst>
            </p:cNvPr>
            <p:cNvSpPr>
              <a:spLocks noChangeShapeType="1"/>
            </p:cNvSpPr>
            <p:nvPr/>
          </p:nvSpPr>
          <p:spPr bwMode="auto">
            <a:xfrm flipH="1">
              <a:off x="1774" y="2479"/>
              <a:ext cx="517" cy="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31" name="_s1030">
              <a:extLst>
                <a:ext uri="{FF2B5EF4-FFF2-40B4-BE49-F238E27FC236}">
                  <a16:creationId xmlns:a16="http://schemas.microsoft.com/office/drawing/2014/main" id="{3EC0D7DA-E68F-7FD3-B099-9FD0BD9A1775}"/>
                </a:ext>
              </a:extLst>
            </p:cNvPr>
            <p:cNvSpPr>
              <a:spLocks noChangeShapeType="1"/>
            </p:cNvSpPr>
            <p:nvPr/>
          </p:nvSpPr>
          <p:spPr bwMode="auto">
            <a:xfrm>
              <a:off x="3465" y="2478"/>
              <a:ext cx="517" cy="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932" name="AutoShape 34">
              <a:extLst>
                <a:ext uri="{FF2B5EF4-FFF2-40B4-BE49-F238E27FC236}">
                  <a16:creationId xmlns:a16="http://schemas.microsoft.com/office/drawing/2014/main" id="{8A8F9A37-2F30-F837-2794-1E5BA53F8C70}"/>
                </a:ext>
              </a:extLst>
            </p:cNvPr>
            <p:cNvSpPr>
              <a:spLocks noChangeArrowheads="1"/>
            </p:cNvSpPr>
            <p:nvPr/>
          </p:nvSpPr>
          <p:spPr bwMode="auto">
            <a:xfrm>
              <a:off x="2280" y="1912"/>
              <a:ext cx="1200" cy="946"/>
            </a:xfrm>
            <a:prstGeom prst="roundRect">
              <a:avLst>
                <a:gd name="adj" fmla="val 16667"/>
              </a:avLst>
            </a:prstGeom>
            <a:gradFill rotWithShape="1">
              <a:gsLst>
                <a:gs pos="0">
                  <a:srgbClr val="0099CC"/>
                </a:gs>
                <a:gs pos="100000">
                  <a:srgbClr val="006B8E"/>
                </a:gs>
              </a:gsLst>
              <a:lin ang="5400000" scaled="1"/>
            </a:gradFill>
            <a:ln w="38100">
              <a:solidFill>
                <a:srgbClr val="336699"/>
              </a:solidFill>
              <a:round/>
              <a:headEnd/>
              <a:tailEnd/>
            </a:ln>
          </p:spPr>
          <p:txBody>
            <a:bodyPr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800" b="1">
                  <a:solidFill>
                    <a:schemeClr val="bg1"/>
                  </a:solidFill>
                </a:rPr>
                <a:t>Outsourcing/ Offshoring Issues</a:t>
              </a:r>
            </a:p>
          </p:txBody>
        </p:sp>
      </p:grpSp>
      <p:sp>
        <p:nvSpPr>
          <p:cNvPr id="3" name="TextBox 2">
            <a:extLst>
              <a:ext uri="{FF2B5EF4-FFF2-40B4-BE49-F238E27FC236}">
                <a16:creationId xmlns:a16="http://schemas.microsoft.com/office/drawing/2014/main" id="{927C0456-B836-3441-7485-788C082F4B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6A04ADDA-F327-8553-8075-4B2D3925B691}"/>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4DE17DD3-FD4E-6BE6-3AA8-986B9A4DD49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CB17BC8-9C8E-5560-5177-E6728C28C254}"/>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2071949F-3334-824D-D960-A9B6CBF6ADA0}"/>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9529172" y="360435"/>
            <a:ext cx="2383737" cy="1125123"/>
          </a:xfrm>
          <a:prstGeom prst="rect">
            <a:avLst/>
          </a:prstGeom>
        </p:spPr>
      </p:pic>
    </p:spTree>
    <p:extLst>
      <p:ext uri="{BB962C8B-B14F-4D97-AF65-F5344CB8AC3E}">
        <p14:creationId xmlns:p14="http://schemas.microsoft.com/office/powerpoint/2010/main" val="34280321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33</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Executive Recruitment</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ACAA6FB-7FBC-1919-FDFC-770BC420BE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20855"/>
            <a:ext cx="2383737" cy="1125123"/>
          </a:xfrm>
          <a:prstGeom prst="rect">
            <a:avLst/>
          </a:prstGeom>
        </p:spPr>
      </p:pic>
      <p:sp>
        <p:nvSpPr>
          <p:cNvPr id="7" name="TextBox 6">
            <a:extLst>
              <a:ext uri="{FF2B5EF4-FFF2-40B4-BE49-F238E27FC236}">
                <a16:creationId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553110" y="1834112"/>
            <a:ext cx="10812720" cy="4723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Executive Recruiters (Headhunters)</a:t>
            </a:r>
          </a:p>
          <a:p>
            <a:pPr marL="858838" marR="0" lvl="1" indent="-398463"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Contingent-based recruiters</a:t>
            </a:r>
          </a:p>
          <a:p>
            <a:pPr marL="858838" marR="0" lvl="1" indent="-398463"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Retained executive searchers</a:t>
            </a:r>
          </a:p>
          <a:p>
            <a:pPr marL="858838" marR="0" lvl="1" indent="-398463"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Internet technology and specialization trends</a:t>
            </a:r>
          </a:p>
          <a:p>
            <a:pPr marL="457200" marR="0" lvl="0" indent="-4572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Guidelines for Choosing a Recruiter</a:t>
            </a:r>
          </a:p>
          <a:p>
            <a:pPr marL="858838" marR="0" lvl="1" indent="-398463" algn="l" defTabSz="914400" rtl="0" eaLnBrk="1" fontAlgn="auto" latinLnBrk="0" hangingPunct="1">
              <a:lnSpc>
                <a:spcPct val="90000"/>
              </a:lnSpc>
              <a:spcBef>
                <a:spcPct val="30000"/>
              </a:spcBef>
              <a:spcAft>
                <a:spcPts val="0"/>
              </a:spcAft>
              <a:buClrTx/>
              <a:buSzTx/>
              <a:buFont typeface="Wingdings" panose="05000000000000000000" pitchFamily="2" charset="2"/>
              <a:buAutoNum type="arabicPeriod"/>
              <a:tabLst/>
              <a:defRPr/>
            </a:pPr>
            <a:r>
              <a:rPr kumimoji="0" lang="en-US" sz="22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Make sure the firm is capable of conducting a thorough search.</a:t>
            </a:r>
          </a:p>
          <a:p>
            <a:pPr marL="858838" marR="0" lvl="1" indent="-398463" algn="l" defTabSz="914400" rtl="0" eaLnBrk="1" fontAlgn="auto" latinLnBrk="0" hangingPunct="1">
              <a:lnSpc>
                <a:spcPct val="90000"/>
              </a:lnSpc>
              <a:spcBef>
                <a:spcPct val="30000"/>
              </a:spcBef>
              <a:spcAft>
                <a:spcPts val="0"/>
              </a:spcAft>
              <a:buClrTx/>
              <a:buSzTx/>
              <a:buFont typeface="Wingdings" panose="05000000000000000000" pitchFamily="2" charset="2"/>
              <a:buAutoNum type="arabicPeriod"/>
              <a:tabLst/>
              <a:defRPr/>
            </a:pPr>
            <a:r>
              <a:rPr kumimoji="0" lang="en-US" sz="22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Meet individual who will handle your assignment.</a:t>
            </a:r>
          </a:p>
          <a:p>
            <a:pPr marL="858838" marR="0" lvl="1" indent="-398463" algn="l" defTabSz="914400" rtl="0" eaLnBrk="1" fontAlgn="auto" latinLnBrk="0" hangingPunct="1">
              <a:lnSpc>
                <a:spcPct val="90000"/>
              </a:lnSpc>
              <a:spcBef>
                <a:spcPct val="30000"/>
              </a:spcBef>
              <a:spcAft>
                <a:spcPts val="0"/>
              </a:spcAft>
              <a:buClrTx/>
              <a:buSzTx/>
              <a:buFont typeface="Wingdings" panose="05000000000000000000" pitchFamily="2" charset="2"/>
              <a:buAutoNum type="arabicPeriod"/>
              <a:tabLst/>
              <a:defRPr/>
            </a:pPr>
            <a:r>
              <a:rPr kumimoji="0" lang="en-US" sz="22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Ask how much the search firm charges.</a:t>
            </a:r>
          </a:p>
          <a:p>
            <a:pPr marL="858838" marR="0" lvl="1" indent="-398463" algn="l" defTabSz="914400" rtl="0" eaLnBrk="1" fontAlgn="auto" latinLnBrk="0" hangingPunct="1">
              <a:lnSpc>
                <a:spcPct val="90000"/>
              </a:lnSpc>
              <a:spcBef>
                <a:spcPct val="30000"/>
              </a:spcBef>
              <a:spcAft>
                <a:spcPts val="0"/>
              </a:spcAft>
              <a:buClrTx/>
              <a:buSzTx/>
              <a:buFont typeface="Wingdings" panose="05000000000000000000" pitchFamily="2" charset="2"/>
              <a:buAutoNum type="arabicPeriod"/>
              <a:tabLst/>
              <a:defRPr/>
            </a:pPr>
            <a:r>
              <a:rPr kumimoji="0" lang="en-US" sz="22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Make sure the recruiter and you agree on what sort of person you need for the position.</a:t>
            </a:r>
          </a:p>
          <a:p>
            <a:pPr marL="858838" marR="0" lvl="1" indent="-398463" algn="l" defTabSz="914400" rtl="0" eaLnBrk="1" fontAlgn="auto" latinLnBrk="0" hangingPunct="1">
              <a:lnSpc>
                <a:spcPct val="90000"/>
              </a:lnSpc>
              <a:spcBef>
                <a:spcPct val="30000"/>
              </a:spcBef>
              <a:spcAft>
                <a:spcPts val="0"/>
              </a:spcAft>
              <a:buClrTx/>
              <a:buSzTx/>
              <a:buFont typeface="Wingdings" panose="05000000000000000000" pitchFamily="2" charset="2"/>
              <a:buAutoNum type="arabicPeriod"/>
              <a:tabLst/>
              <a:defRPr/>
            </a:pPr>
            <a:r>
              <a:rPr kumimoji="0" lang="en-US" sz="22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Never rely solely on the recruiter to do reference checking.</a:t>
            </a:r>
          </a:p>
        </p:txBody>
      </p:sp>
    </p:spTree>
    <p:extLst>
      <p:ext uri="{BB962C8B-B14F-4D97-AF65-F5344CB8AC3E}">
        <p14:creationId xmlns:p14="http://schemas.microsoft.com/office/powerpoint/2010/main" val="1302356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34</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College Recruiting</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ACAA6FB-7FBC-1919-FDFC-770BC420BE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20855"/>
            <a:ext cx="2383737" cy="1125123"/>
          </a:xfrm>
          <a:prstGeom prst="rect">
            <a:avLst/>
          </a:prstGeom>
        </p:spPr>
      </p:pic>
      <p:sp>
        <p:nvSpPr>
          <p:cNvPr id="7" name="TextBox 6">
            <a:extLst>
              <a:ext uri="{FF2B5EF4-FFF2-40B4-BE49-F238E27FC236}">
                <a16:creationId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553110" y="1834112"/>
            <a:ext cx="10812720" cy="4723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endParaRPr kumimoji="0" lang="en-US" sz="22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p:txBody>
      </p:sp>
      <p:sp>
        <p:nvSpPr>
          <p:cNvPr id="2" name="Rectangle 3">
            <a:extLst>
              <a:ext uri="{FF2B5EF4-FFF2-40B4-BE49-F238E27FC236}">
                <a16:creationId xmlns:a16="http://schemas.microsoft.com/office/drawing/2014/main" id="{7A3F3AB3-24B8-C9D3-1925-63F0C8871B80}"/>
              </a:ext>
            </a:extLst>
          </p:cNvPr>
          <p:cNvSpPr txBox="1">
            <a:spLocks noChangeArrowheads="1"/>
          </p:cNvSpPr>
          <p:nvPr/>
        </p:nvSpPr>
        <p:spPr>
          <a:xfrm>
            <a:off x="2049463" y="1977800"/>
            <a:ext cx="4595812" cy="43769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35000"/>
              </a:spcBef>
              <a:defRPr/>
            </a:pPr>
            <a:r>
              <a:rPr lang="en-US" sz="2400" b="1" dirty="0">
                <a:solidFill>
                  <a:schemeClr val="tx1"/>
                </a:solidFill>
                <a:latin typeface="Times New Roman" panose="02020603050405020304" pitchFamily="18" charset="0"/>
                <a:cs typeface="Times New Roman" panose="02020603050405020304" pitchFamily="18" charset="0"/>
              </a:rPr>
              <a:t>On-campus recruiting goals</a:t>
            </a:r>
          </a:p>
          <a:p>
            <a:pPr lvl="1">
              <a:spcBef>
                <a:spcPct val="35000"/>
              </a:spcBef>
              <a:defRPr/>
            </a:pPr>
            <a:r>
              <a:rPr lang="en-US" dirty="0">
                <a:solidFill>
                  <a:schemeClr val="tx1"/>
                </a:solidFill>
                <a:latin typeface="Times New Roman" panose="02020603050405020304" pitchFamily="18" charset="0"/>
                <a:cs typeface="Times New Roman" panose="02020603050405020304" pitchFamily="18" charset="0"/>
              </a:rPr>
              <a:t>To determine if the candidate is worthy of further consideration</a:t>
            </a:r>
          </a:p>
          <a:p>
            <a:pPr lvl="1">
              <a:spcBef>
                <a:spcPct val="35000"/>
              </a:spcBef>
              <a:defRPr/>
            </a:pPr>
            <a:r>
              <a:rPr lang="en-US" dirty="0">
                <a:solidFill>
                  <a:schemeClr val="tx1"/>
                </a:solidFill>
                <a:latin typeface="Times New Roman" panose="02020603050405020304" pitchFamily="18" charset="0"/>
                <a:cs typeface="Times New Roman" panose="02020603050405020304" pitchFamily="18" charset="0"/>
              </a:rPr>
              <a:t>To attract good candidates</a:t>
            </a:r>
          </a:p>
        </p:txBody>
      </p:sp>
      <p:sp>
        <p:nvSpPr>
          <p:cNvPr id="9" name="Rectangle 4">
            <a:extLst>
              <a:ext uri="{FF2B5EF4-FFF2-40B4-BE49-F238E27FC236}">
                <a16:creationId xmlns:a16="http://schemas.microsoft.com/office/drawing/2014/main" id="{64738800-0364-FEB2-1024-158B6B225D80}"/>
              </a:ext>
            </a:extLst>
          </p:cNvPr>
          <p:cNvSpPr txBox="1">
            <a:spLocks noChangeArrowheads="1"/>
          </p:cNvSpPr>
          <p:nvPr/>
        </p:nvSpPr>
        <p:spPr>
          <a:xfrm>
            <a:off x="6602413" y="1951619"/>
            <a:ext cx="3700462" cy="447327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35000"/>
              </a:spcBef>
              <a:defRPr/>
            </a:pPr>
            <a:r>
              <a:rPr lang="en-US" sz="2400" b="1" dirty="0">
                <a:solidFill>
                  <a:schemeClr val="tx1"/>
                </a:solidFill>
                <a:latin typeface="Times New Roman" panose="02020603050405020304" pitchFamily="18" charset="0"/>
                <a:cs typeface="Times New Roman" panose="02020603050405020304" pitchFamily="18" charset="0"/>
              </a:rPr>
              <a:t>On-site visits</a:t>
            </a:r>
          </a:p>
          <a:p>
            <a:pPr lvl="1">
              <a:spcBef>
                <a:spcPct val="35000"/>
              </a:spcBef>
              <a:defRPr/>
            </a:pPr>
            <a:r>
              <a:rPr lang="en-US" dirty="0">
                <a:solidFill>
                  <a:schemeClr val="tx1"/>
                </a:solidFill>
                <a:latin typeface="Times New Roman" panose="02020603050405020304" pitchFamily="18" charset="0"/>
                <a:cs typeface="Times New Roman" panose="02020603050405020304" pitchFamily="18" charset="0"/>
              </a:rPr>
              <a:t>Invitation letters</a:t>
            </a:r>
          </a:p>
          <a:p>
            <a:pPr lvl="1">
              <a:spcBef>
                <a:spcPct val="35000"/>
              </a:spcBef>
              <a:defRPr/>
            </a:pPr>
            <a:r>
              <a:rPr lang="en-US" dirty="0">
                <a:solidFill>
                  <a:schemeClr val="tx1"/>
                </a:solidFill>
                <a:latin typeface="Times New Roman" panose="02020603050405020304" pitchFamily="18" charset="0"/>
                <a:cs typeface="Times New Roman" panose="02020603050405020304" pitchFamily="18" charset="0"/>
              </a:rPr>
              <a:t>Assigned hosts</a:t>
            </a:r>
          </a:p>
          <a:p>
            <a:pPr lvl="1">
              <a:spcBef>
                <a:spcPct val="35000"/>
              </a:spcBef>
              <a:defRPr/>
            </a:pPr>
            <a:r>
              <a:rPr lang="en-US" dirty="0">
                <a:solidFill>
                  <a:schemeClr val="tx1"/>
                </a:solidFill>
                <a:latin typeface="Times New Roman" panose="02020603050405020304" pitchFamily="18" charset="0"/>
                <a:cs typeface="Times New Roman" panose="02020603050405020304" pitchFamily="18" charset="0"/>
              </a:rPr>
              <a:t>Information packages</a:t>
            </a:r>
          </a:p>
          <a:p>
            <a:pPr lvl="1">
              <a:spcBef>
                <a:spcPct val="35000"/>
              </a:spcBef>
              <a:defRPr/>
            </a:pPr>
            <a:r>
              <a:rPr lang="en-US" dirty="0">
                <a:solidFill>
                  <a:schemeClr val="tx1"/>
                </a:solidFill>
                <a:latin typeface="Times New Roman" panose="02020603050405020304" pitchFamily="18" charset="0"/>
                <a:cs typeface="Times New Roman" panose="02020603050405020304" pitchFamily="18" charset="0"/>
              </a:rPr>
              <a:t>Planned interviews</a:t>
            </a:r>
          </a:p>
          <a:p>
            <a:pPr lvl="1">
              <a:spcBef>
                <a:spcPct val="35000"/>
              </a:spcBef>
              <a:defRPr/>
            </a:pPr>
            <a:r>
              <a:rPr lang="en-US" dirty="0">
                <a:solidFill>
                  <a:schemeClr val="tx1"/>
                </a:solidFill>
                <a:latin typeface="Times New Roman" panose="02020603050405020304" pitchFamily="18" charset="0"/>
                <a:cs typeface="Times New Roman" panose="02020603050405020304" pitchFamily="18" charset="0"/>
              </a:rPr>
              <a:t>Timely employment offer</a:t>
            </a:r>
          </a:p>
          <a:p>
            <a:pPr lvl="1">
              <a:spcBef>
                <a:spcPct val="35000"/>
              </a:spcBef>
              <a:defRPr/>
            </a:pPr>
            <a:r>
              <a:rPr lang="en-US" dirty="0">
                <a:solidFill>
                  <a:schemeClr val="tx1"/>
                </a:solidFill>
                <a:latin typeface="Times New Roman" panose="02020603050405020304" pitchFamily="18" charset="0"/>
                <a:cs typeface="Times New Roman" panose="02020603050405020304" pitchFamily="18" charset="0"/>
              </a:rPr>
              <a:t>Follow-up</a:t>
            </a:r>
          </a:p>
          <a:p>
            <a:pPr>
              <a:spcBef>
                <a:spcPct val="35000"/>
              </a:spcBef>
              <a:defRPr/>
            </a:pPr>
            <a:r>
              <a:rPr lang="en-US" sz="2400" b="1" dirty="0">
                <a:solidFill>
                  <a:schemeClr val="tx1"/>
                </a:solidFill>
                <a:latin typeface="Times New Roman" panose="02020603050405020304" pitchFamily="18" charset="0"/>
                <a:cs typeface="Times New Roman" panose="02020603050405020304" pitchFamily="18" charset="0"/>
              </a:rPr>
              <a:t>Internships</a:t>
            </a:r>
          </a:p>
        </p:txBody>
      </p:sp>
      <p:pic>
        <p:nvPicPr>
          <p:cNvPr id="10" name="Picture 5" descr="BD20190_">
            <a:extLst>
              <a:ext uri="{FF2B5EF4-FFF2-40B4-BE49-F238E27FC236}">
                <a16:creationId xmlns:a16="http://schemas.microsoft.com/office/drawing/2014/main" id="{2EBBB8EB-5209-C6B7-FC83-8F4CEBBCA2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70750" y="3880101"/>
            <a:ext cx="2416175" cy="2560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67657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Slide Number Placeholder 3">
            <a:extLst>
              <a:ext uri="{FF2B5EF4-FFF2-40B4-BE49-F238E27FC236}">
                <a16:creationId xmlns:a16="http://schemas.microsoft.com/office/drawing/2014/main" id="{C9F3F7BA-0999-D7D6-B969-3EF00F6365D3}"/>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CC280EF3-CF0F-4100-862B-0C39C49FF699}" type="slidenum">
              <a:rPr lang="en-US" altLang="en-US" sz="900">
                <a:cs typeface="Times New Roman" panose="02020603050405020304" pitchFamily="18" charset="0"/>
              </a:rPr>
              <a:pPr eaLnBrk="1" hangingPunct="1"/>
              <a:t>35</a:t>
            </a:fld>
            <a:endParaRPr lang="en-US" altLang="en-US" sz="900">
              <a:cs typeface="Times New Roman" panose="02020603050405020304" pitchFamily="18" charset="0"/>
            </a:endParaRPr>
          </a:p>
        </p:txBody>
      </p:sp>
      <p:sp>
        <p:nvSpPr>
          <p:cNvPr id="2796546" name="Rectangle 2">
            <a:extLst>
              <a:ext uri="{FF2B5EF4-FFF2-40B4-BE49-F238E27FC236}">
                <a16:creationId xmlns:a16="http://schemas.microsoft.com/office/drawing/2014/main" id="{78079EFB-3DE0-D9B5-2988-7948FF9BE159}"/>
              </a:ext>
            </a:extLst>
          </p:cNvPr>
          <p:cNvSpPr>
            <a:spLocks noGrp="1" noChangeArrowheads="1"/>
          </p:cNvSpPr>
          <p:nvPr>
            <p:ph type="title"/>
          </p:nvPr>
        </p:nvSpPr>
        <p:spPr>
          <a:xfrm>
            <a:off x="2073275" y="586372"/>
            <a:ext cx="7311357" cy="625475"/>
          </a:xfrm>
        </p:spPr>
        <p:txBody>
          <a:bodyPr>
            <a:noAutofit/>
          </a:bodyPr>
          <a:lstStyle/>
          <a:p>
            <a:pPr algn="ctr" eaLnBrk="1" hangingPunct="1">
              <a:defRPr/>
            </a:pPr>
            <a:r>
              <a:rPr lang="en-US" sz="3200" b="1" dirty="0">
                <a:latin typeface="Times New Roman" panose="02020603050405020304" pitchFamily="18" charset="0"/>
                <a:cs typeface="Times New Roman" panose="02020603050405020304" pitchFamily="18" charset="0"/>
              </a:rPr>
              <a:t>Sources of Outside Applicants </a:t>
            </a:r>
          </a:p>
        </p:txBody>
      </p:sp>
      <p:grpSp>
        <p:nvGrpSpPr>
          <p:cNvPr id="2" name="Group 33">
            <a:extLst>
              <a:ext uri="{FF2B5EF4-FFF2-40B4-BE49-F238E27FC236}">
                <a16:creationId xmlns:a16="http://schemas.microsoft.com/office/drawing/2014/main" id="{8E8633A1-EBFF-02A0-B7BD-9145E045D0C4}"/>
              </a:ext>
            </a:extLst>
          </p:cNvPr>
          <p:cNvGrpSpPr>
            <a:grpSpLocks/>
          </p:cNvGrpSpPr>
          <p:nvPr/>
        </p:nvGrpSpPr>
        <p:grpSpPr bwMode="auto">
          <a:xfrm>
            <a:off x="2165350" y="1873251"/>
            <a:ext cx="7862888" cy="2562225"/>
            <a:chOff x="404" y="1180"/>
            <a:chExt cx="4953" cy="1614"/>
          </a:xfrm>
        </p:grpSpPr>
        <p:sp>
          <p:nvSpPr>
            <p:cNvPr id="41990" name="AutoShape 24" descr="brownfill01">
              <a:extLst>
                <a:ext uri="{FF2B5EF4-FFF2-40B4-BE49-F238E27FC236}">
                  <a16:creationId xmlns:a16="http://schemas.microsoft.com/office/drawing/2014/main" id="{F8F5D387-C1A3-F1CB-CADB-A2600F5A03A5}"/>
                </a:ext>
              </a:extLst>
            </p:cNvPr>
            <p:cNvSpPr>
              <a:spLocks noChangeArrowheads="1"/>
            </p:cNvSpPr>
            <p:nvPr/>
          </p:nvSpPr>
          <p:spPr bwMode="auto">
            <a:xfrm>
              <a:off x="404" y="2205"/>
              <a:ext cx="1094" cy="589"/>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Employee referrals</a:t>
              </a:r>
            </a:p>
          </p:txBody>
        </p:sp>
        <p:sp>
          <p:nvSpPr>
            <p:cNvPr id="41991" name="AutoShape 25" descr="purplefill01">
              <a:extLst>
                <a:ext uri="{FF2B5EF4-FFF2-40B4-BE49-F238E27FC236}">
                  <a16:creationId xmlns:a16="http://schemas.microsoft.com/office/drawing/2014/main" id="{B18AC842-789B-56AE-2611-BD3C640F9FA0}"/>
                </a:ext>
              </a:extLst>
            </p:cNvPr>
            <p:cNvSpPr>
              <a:spLocks noChangeArrowheads="1"/>
            </p:cNvSpPr>
            <p:nvPr/>
          </p:nvSpPr>
          <p:spPr bwMode="auto">
            <a:xfrm>
              <a:off x="1696" y="2204"/>
              <a:ext cx="1094" cy="589"/>
            </a:xfrm>
            <a:prstGeom prst="roundRect">
              <a:avLst>
                <a:gd name="adj" fmla="val 9463"/>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Walk-ins</a:t>
              </a:r>
            </a:p>
          </p:txBody>
        </p:sp>
        <p:sp>
          <p:nvSpPr>
            <p:cNvPr id="41992" name="AutoShape 26" descr="greenfill01">
              <a:extLst>
                <a:ext uri="{FF2B5EF4-FFF2-40B4-BE49-F238E27FC236}">
                  <a16:creationId xmlns:a16="http://schemas.microsoft.com/office/drawing/2014/main" id="{6053AF8C-3848-4EE9-E105-6055F2762042}"/>
                </a:ext>
              </a:extLst>
            </p:cNvPr>
            <p:cNvSpPr>
              <a:spLocks noChangeArrowheads="1"/>
            </p:cNvSpPr>
            <p:nvPr/>
          </p:nvSpPr>
          <p:spPr bwMode="auto">
            <a:xfrm>
              <a:off x="2963" y="2204"/>
              <a:ext cx="1094" cy="588"/>
            </a:xfrm>
            <a:prstGeom prst="roundRect">
              <a:avLst>
                <a:gd name="adj" fmla="val 7120"/>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Telecommuters</a:t>
              </a:r>
            </a:p>
          </p:txBody>
        </p:sp>
        <p:cxnSp>
          <p:nvCxnSpPr>
            <p:cNvPr id="41993" name="AutoShape 27">
              <a:extLst>
                <a:ext uri="{FF2B5EF4-FFF2-40B4-BE49-F238E27FC236}">
                  <a16:creationId xmlns:a16="http://schemas.microsoft.com/office/drawing/2014/main" id="{FE7CBF6A-058E-E80A-4A63-07069D8AD453}"/>
                </a:ext>
              </a:extLst>
            </p:cNvPr>
            <p:cNvCxnSpPr>
              <a:cxnSpLocks noChangeShapeType="1"/>
              <a:stCxn id="41994" idx="2"/>
              <a:endCxn id="41990" idx="0"/>
            </p:cNvCxnSpPr>
            <p:nvPr/>
          </p:nvCxnSpPr>
          <p:spPr bwMode="auto">
            <a:xfrm rot="5400000">
              <a:off x="1611" y="917"/>
              <a:ext cx="610" cy="1929"/>
            </a:xfrm>
            <a:prstGeom prst="bentConnector3">
              <a:avLst>
                <a:gd name="adj1" fmla="val 4983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41994" name="AutoShape 28">
              <a:extLst>
                <a:ext uri="{FF2B5EF4-FFF2-40B4-BE49-F238E27FC236}">
                  <a16:creationId xmlns:a16="http://schemas.microsoft.com/office/drawing/2014/main" id="{92407B4F-8CA4-306D-826C-1A1ADB14E3B4}"/>
                </a:ext>
              </a:extLst>
            </p:cNvPr>
            <p:cNvSpPr>
              <a:spLocks noChangeArrowheads="1"/>
            </p:cNvSpPr>
            <p:nvPr/>
          </p:nvSpPr>
          <p:spPr bwMode="auto">
            <a:xfrm>
              <a:off x="1210" y="1180"/>
              <a:ext cx="3340" cy="379"/>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Other Sources of Outside Applicants </a:t>
              </a:r>
            </a:p>
          </p:txBody>
        </p:sp>
        <p:cxnSp>
          <p:nvCxnSpPr>
            <p:cNvPr id="41995" name="AutoShape 29">
              <a:extLst>
                <a:ext uri="{FF2B5EF4-FFF2-40B4-BE49-F238E27FC236}">
                  <a16:creationId xmlns:a16="http://schemas.microsoft.com/office/drawing/2014/main" id="{F2EC3BCE-7B73-43CE-644C-46F8235961F3}"/>
                </a:ext>
              </a:extLst>
            </p:cNvPr>
            <p:cNvCxnSpPr>
              <a:cxnSpLocks noChangeShapeType="1"/>
              <a:stCxn id="41994" idx="2"/>
              <a:endCxn id="41991" idx="0"/>
            </p:cNvCxnSpPr>
            <p:nvPr/>
          </p:nvCxnSpPr>
          <p:spPr bwMode="auto">
            <a:xfrm rot="5400000">
              <a:off x="2257" y="1563"/>
              <a:ext cx="609" cy="637"/>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41996" name="AutoShape 30">
              <a:extLst>
                <a:ext uri="{FF2B5EF4-FFF2-40B4-BE49-F238E27FC236}">
                  <a16:creationId xmlns:a16="http://schemas.microsoft.com/office/drawing/2014/main" id="{C2014933-BF47-AA51-9CD6-6D68433545BD}"/>
                </a:ext>
              </a:extLst>
            </p:cNvPr>
            <p:cNvCxnSpPr>
              <a:cxnSpLocks noChangeShapeType="1"/>
              <a:stCxn id="41994" idx="2"/>
              <a:endCxn id="41992" idx="0"/>
            </p:cNvCxnSpPr>
            <p:nvPr/>
          </p:nvCxnSpPr>
          <p:spPr bwMode="auto">
            <a:xfrm rot="16200000" flipH="1">
              <a:off x="2890" y="1567"/>
              <a:ext cx="609" cy="630"/>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41997" name="AutoShape 31" descr="bluefill01">
              <a:extLst>
                <a:ext uri="{FF2B5EF4-FFF2-40B4-BE49-F238E27FC236}">
                  <a16:creationId xmlns:a16="http://schemas.microsoft.com/office/drawing/2014/main" id="{C3028A0B-FF2A-747A-984C-50412D091275}"/>
                </a:ext>
              </a:extLst>
            </p:cNvPr>
            <p:cNvSpPr>
              <a:spLocks noChangeArrowheads="1"/>
            </p:cNvSpPr>
            <p:nvPr/>
          </p:nvSpPr>
          <p:spPr bwMode="auto">
            <a:xfrm>
              <a:off x="4263" y="2205"/>
              <a:ext cx="1094" cy="588"/>
            </a:xfrm>
            <a:prstGeom prst="roundRect">
              <a:avLst>
                <a:gd name="adj" fmla="val 7120"/>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Military personnel</a:t>
              </a:r>
            </a:p>
          </p:txBody>
        </p:sp>
        <p:cxnSp>
          <p:nvCxnSpPr>
            <p:cNvPr id="41998" name="AutoShape 32">
              <a:extLst>
                <a:ext uri="{FF2B5EF4-FFF2-40B4-BE49-F238E27FC236}">
                  <a16:creationId xmlns:a16="http://schemas.microsoft.com/office/drawing/2014/main" id="{A49D6701-8EDC-0737-1B77-3256534D16B4}"/>
                </a:ext>
              </a:extLst>
            </p:cNvPr>
            <p:cNvCxnSpPr>
              <a:cxnSpLocks noChangeShapeType="1"/>
              <a:stCxn id="41994" idx="2"/>
              <a:endCxn id="41997" idx="0"/>
            </p:cNvCxnSpPr>
            <p:nvPr/>
          </p:nvCxnSpPr>
          <p:spPr bwMode="auto">
            <a:xfrm rot="16200000" flipH="1">
              <a:off x="3540" y="917"/>
              <a:ext cx="610" cy="1930"/>
            </a:xfrm>
            <a:prstGeom prst="bentConnector3">
              <a:avLst>
                <a:gd name="adj1" fmla="val 4983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a16="http://schemas.microsoft.com/office/drawing/2014/main" id="{A11DF151-941F-AF61-65CA-2758333C57EF}"/>
              </a:ext>
            </a:extLst>
          </p:cNvPr>
          <p:cNvSpPr/>
          <p:nvPr/>
        </p:nvSpPr>
        <p:spPr>
          <a:xfrm>
            <a:off x="910224" y="3097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DB1D153-D369-4D20-A8F6-4E33CCAB7B4C}"/>
              </a:ext>
            </a:extLst>
          </p:cNvPr>
          <p:cNvSpPr txBox="1"/>
          <p:nvPr/>
        </p:nvSpPr>
        <p:spPr>
          <a:xfrm>
            <a:off x="1121065" y="3663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C3E9C9B-24A5-1B7B-1313-DAC5B62B887B}"/>
              </a:ext>
            </a:extLst>
          </p:cNvPr>
          <p:cNvSpPr txBox="1"/>
          <p:nvPr/>
        </p:nvSpPr>
        <p:spPr>
          <a:xfrm>
            <a:off x="1182095" y="6221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8790C675-96F0-D6B8-AF7A-7B773551A16F}"/>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81046" y="424603"/>
            <a:ext cx="2383737" cy="1125123"/>
          </a:xfrm>
          <a:prstGeom prst="rect">
            <a:avLst/>
          </a:prstGeom>
        </p:spPr>
      </p:pic>
      <p:sp>
        <p:nvSpPr>
          <p:cNvPr id="7" name="TextBox 6">
            <a:extLst>
              <a:ext uri="{FF2B5EF4-FFF2-40B4-BE49-F238E27FC236}">
                <a16:creationId xmlns:a16="http://schemas.microsoft.com/office/drawing/2014/main" id="{2B4DD26E-D83E-BD5E-64EE-832CEC0EA76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465810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36</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Employee Referrals and Walk-ins</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ACAA6FB-7FBC-1919-FDFC-770BC420BE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20855"/>
            <a:ext cx="2383737" cy="1125123"/>
          </a:xfrm>
          <a:prstGeom prst="rect">
            <a:avLst/>
          </a:prstGeom>
        </p:spPr>
      </p:pic>
      <p:sp>
        <p:nvSpPr>
          <p:cNvPr id="7" name="TextBox 6">
            <a:extLst>
              <a:ext uri="{FF2B5EF4-FFF2-40B4-BE49-F238E27FC236}">
                <a16:creationId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553110" y="1834112"/>
            <a:ext cx="10812720" cy="4566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Employee Referrals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Referring employees become stakeholders.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Referral is a cost-effective recruitment program.</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Referral can speed up diversifying the workforce.</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Relying on referrals may be discriminatory.</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Walk-ins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Seek employment through a personal direct approach to the employer.</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Courteous treatment of any applicant is a good business practice.</a:t>
            </a:r>
          </a:p>
        </p:txBody>
      </p:sp>
    </p:spTree>
    <p:extLst>
      <p:ext uri="{BB962C8B-B14F-4D97-AF65-F5344CB8AC3E}">
        <p14:creationId xmlns:p14="http://schemas.microsoft.com/office/powerpoint/2010/main" val="33069964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37</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Improving Productivity Through HRIS:</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An Integrated Approach to Recruiting</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ACAA6FB-7FBC-1919-FDFC-770BC420BE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20855"/>
            <a:ext cx="2383737" cy="1125123"/>
          </a:xfrm>
          <a:prstGeom prst="rect">
            <a:avLst/>
          </a:prstGeom>
        </p:spPr>
      </p:pic>
      <p:sp>
        <p:nvSpPr>
          <p:cNvPr id="7" name="TextBox 6">
            <a:extLst>
              <a:ext uri="{FF2B5EF4-FFF2-40B4-BE49-F238E27FC236}">
                <a16:creationId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553110" y="1834112"/>
            <a:ext cx="10812720" cy="4566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p:txBody>
      </p:sp>
      <p:grpSp>
        <p:nvGrpSpPr>
          <p:cNvPr id="2" name="Group 3">
            <a:extLst>
              <a:ext uri="{FF2B5EF4-FFF2-40B4-BE49-F238E27FC236}">
                <a16:creationId xmlns:a16="http://schemas.microsoft.com/office/drawing/2014/main" id="{BE2BE96F-D03B-D64D-C948-C06E7584ECEF}"/>
              </a:ext>
            </a:extLst>
          </p:cNvPr>
          <p:cNvGrpSpPr>
            <a:grpSpLocks/>
          </p:cNvGrpSpPr>
          <p:nvPr/>
        </p:nvGrpSpPr>
        <p:grpSpPr bwMode="auto">
          <a:xfrm>
            <a:off x="1972846" y="2683040"/>
            <a:ext cx="7862888" cy="2746375"/>
            <a:chOff x="404" y="1296"/>
            <a:chExt cx="4953" cy="1730"/>
          </a:xfrm>
        </p:grpSpPr>
        <p:sp>
          <p:nvSpPr>
            <p:cNvPr id="9" name="AutoShape 4" descr="brownfill01">
              <a:extLst>
                <a:ext uri="{FF2B5EF4-FFF2-40B4-BE49-F238E27FC236}">
                  <a16:creationId xmlns:a16="http://schemas.microsoft.com/office/drawing/2014/main" id="{55AD863C-A696-A10D-A687-E4E3424DE0D0}"/>
                </a:ext>
              </a:extLst>
            </p:cNvPr>
            <p:cNvSpPr>
              <a:spLocks noChangeArrowheads="1"/>
            </p:cNvSpPr>
            <p:nvPr/>
          </p:nvSpPr>
          <p:spPr bwMode="auto">
            <a:xfrm>
              <a:off x="404" y="2438"/>
              <a:ext cx="1094" cy="588"/>
            </a:xfrm>
            <a:prstGeom prst="roundRect">
              <a:avLst>
                <a:gd name="adj" fmla="val 8361"/>
              </a:avLst>
            </a:prstGeom>
            <a:blipFill dpi="0" rotWithShape="1">
              <a:blip r:embed="rId4"/>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20000"/>
                </a:spcBef>
              </a:pPr>
              <a:r>
                <a:rPr lang="en-US" altLang="en-US" sz="1800">
                  <a:latin typeface="Franklin Gothic Medium" panose="020B0603020102020204" pitchFamily="34" charset="0"/>
                </a:rPr>
                <a:t>Requisition management system</a:t>
              </a:r>
            </a:p>
          </p:txBody>
        </p:sp>
        <p:sp>
          <p:nvSpPr>
            <p:cNvPr id="10" name="AutoShape 5" descr="purplefill01">
              <a:extLst>
                <a:ext uri="{FF2B5EF4-FFF2-40B4-BE49-F238E27FC236}">
                  <a16:creationId xmlns:a16="http://schemas.microsoft.com/office/drawing/2014/main" id="{99AD6BDF-B3D1-A959-6747-F342C89ED6E5}"/>
                </a:ext>
              </a:extLst>
            </p:cNvPr>
            <p:cNvSpPr>
              <a:spLocks noChangeArrowheads="1"/>
            </p:cNvSpPr>
            <p:nvPr/>
          </p:nvSpPr>
          <p:spPr bwMode="auto">
            <a:xfrm>
              <a:off x="1696" y="2437"/>
              <a:ext cx="1094" cy="588"/>
            </a:xfrm>
            <a:prstGeom prst="roundRect">
              <a:avLst>
                <a:gd name="adj" fmla="val 9463"/>
              </a:avLst>
            </a:prstGeom>
            <a:blipFill dpi="0" rotWithShape="1">
              <a:blip r:embed="rId5"/>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Recruiting solution</a:t>
              </a:r>
            </a:p>
          </p:txBody>
        </p:sp>
        <p:sp>
          <p:nvSpPr>
            <p:cNvPr id="11" name="AutoShape 6" descr="greenfill01">
              <a:extLst>
                <a:ext uri="{FF2B5EF4-FFF2-40B4-BE49-F238E27FC236}">
                  <a16:creationId xmlns:a16="http://schemas.microsoft.com/office/drawing/2014/main" id="{610EA050-1E88-08DF-C83E-930750DB72D1}"/>
                </a:ext>
              </a:extLst>
            </p:cNvPr>
            <p:cNvSpPr>
              <a:spLocks noChangeArrowheads="1"/>
            </p:cNvSpPr>
            <p:nvPr/>
          </p:nvSpPr>
          <p:spPr bwMode="auto">
            <a:xfrm>
              <a:off x="2963" y="2437"/>
              <a:ext cx="1094" cy="586"/>
            </a:xfrm>
            <a:prstGeom prst="roundRect">
              <a:avLst>
                <a:gd name="adj" fmla="val 7120"/>
              </a:avLst>
            </a:prstGeom>
            <a:blipFill dpi="0" rotWithShape="1">
              <a:blip r:embed="rId6"/>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Screening services</a:t>
              </a:r>
            </a:p>
          </p:txBody>
        </p:sp>
        <p:cxnSp>
          <p:nvCxnSpPr>
            <p:cNvPr id="12" name="AutoShape 7">
              <a:extLst>
                <a:ext uri="{FF2B5EF4-FFF2-40B4-BE49-F238E27FC236}">
                  <a16:creationId xmlns:a16="http://schemas.microsoft.com/office/drawing/2014/main" id="{42A5E874-476E-6D1E-4A7D-2FAA87D7FD22}"/>
                </a:ext>
              </a:extLst>
            </p:cNvPr>
            <p:cNvCxnSpPr>
              <a:cxnSpLocks noChangeShapeType="1"/>
              <a:stCxn id="13" idx="2"/>
              <a:endCxn id="9" idx="0"/>
            </p:cNvCxnSpPr>
            <p:nvPr/>
          </p:nvCxnSpPr>
          <p:spPr bwMode="auto">
            <a:xfrm rot="5400000">
              <a:off x="1611" y="1150"/>
              <a:ext cx="610" cy="1929"/>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3" name="AutoShape 8">
              <a:extLst>
                <a:ext uri="{FF2B5EF4-FFF2-40B4-BE49-F238E27FC236}">
                  <a16:creationId xmlns:a16="http://schemas.microsoft.com/office/drawing/2014/main" id="{9F259B38-A237-0391-CCC8-B2ECB33EA358}"/>
                </a:ext>
              </a:extLst>
            </p:cNvPr>
            <p:cNvSpPr>
              <a:spLocks noChangeArrowheads="1"/>
            </p:cNvSpPr>
            <p:nvPr/>
          </p:nvSpPr>
          <p:spPr bwMode="auto">
            <a:xfrm>
              <a:off x="1613" y="1296"/>
              <a:ext cx="2534" cy="496"/>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Elements of an HRIS</a:t>
              </a:r>
            </a:p>
          </p:txBody>
        </p:sp>
        <p:cxnSp>
          <p:nvCxnSpPr>
            <p:cNvPr id="14" name="AutoShape 9">
              <a:extLst>
                <a:ext uri="{FF2B5EF4-FFF2-40B4-BE49-F238E27FC236}">
                  <a16:creationId xmlns:a16="http://schemas.microsoft.com/office/drawing/2014/main" id="{F45BFCCF-D305-D735-76F7-7952491E4C4E}"/>
                </a:ext>
              </a:extLst>
            </p:cNvPr>
            <p:cNvCxnSpPr>
              <a:cxnSpLocks noChangeShapeType="1"/>
              <a:stCxn id="13" idx="2"/>
              <a:endCxn id="10" idx="0"/>
            </p:cNvCxnSpPr>
            <p:nvPr/>
          </p:nvCxnSpPr>
          <p:spPr bwMode="auto">
            <a:xfrm rot="5400000">
              <a:off x="2257" y="1796"/>
              <a:ext cx="609" cy="637"/>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10">
              <a:extLst>
                <a:ext uri="{FF2B5EF4-FFF2-40B4-BE49-F238E27FC236}">
                  <a16:creationId xmlns:a16="http://schemas.microsoft.com/office/drawing/2014/main" id="{9C87B0FC-EAC0-1608-2451-4CC843A4072A}"/>
                </a:ext>
              </a:extLst>
            </p:cNvPr>
            <p:cNvCxnSpPr>
              <a:cxnSpLocks noChangeShapeType="1"/>
              <a:stCxn id="13" idx="2"/>
              <a:endCxn id="11" idx="0"/>
            </p:cNvCxnSpPr>
            <p:nvPr/>
          </p:nvCxnSpPr>
          <p:spPr bwMode="auto">
            <a:xfrm rot="16200000" flipH="1">
              <a:off x="2890" y="1800"/>
              <a:ext cx="609" cy="630"/>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6" name="AutoShape 11" descr="bluefill01">
              <a:extLst>
                <a:ext uri="{FF2B5EF4-FFF2-40B4-BE49-F238E27FC236}">
                  <a16:creationId xmlns:a16="http://schemas.microsoft.com/office/drawing/2014/main" id="{B1EFB4A3-A84E-7012-5A6E-AA1879BB3D7F}"/>
                </a:ext>
              </a:extLst>
            </p:cNvPr>
            <p:cNvSpPr>
              <a:spLocks noChangeArrowheads="1"/>
            </p:cNvSpPr>
            <p:nvPr/>
          </p:nvSpPr>
          <p:spPr bwMode="auto">
            <a:xfrm>
              <a:off x="4263" y="2438"/>
              <a:ext cx="1094" cy="586"/>
            </a:xfrm>
            <a:prstGeom prst="roundRect">
              <a:avLst>
                <a:gd name="adj" fmla="val 7120"/>
              </a:avLst>
            </a:prstGeom>
            <a:blipFill dpi="0" rotWithShape="1">
              <a:blip r:embed="rId7"/>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Hiring management</a:t>
              </a:r>
            </a:p>
          </p:txBody>
        </p:sp>
        <p:cxnSp>
          <p:nvCxnSpPr>
            <p:cNvPr id="17" name="AutoShape 12">
              <a:extLst>
                <a:ext uri="{FF2B5EF4-FFF2-40B4-BE49-F238E27FC236}">
                  <a16:creationId xmlns:a16="http://schemas.microsoft.com/office/drawing/2014/main" id="{A6087198-46D1-2D70-2A4A-D267F380C88E}"/>
                </a:ext>
              </a:extLst>
            </p:cNvPr>
            <p:cNvCxnSpPr>
              <a:cxnSpLocks noChangeShapeType="1"/>
              <a:stCxn id="13" idx="2"/>
              <a:endCxn id="16" idx="0"/>
            </p:cNvCxnSpPr>
            <p:nvPr/>
          </p:nvCxnSpPr>
          <p:spPr bwMode="auto">
            <a:xfrm rot="16200000" flipH="1">
              <a:off x="3540" y="1150"/>
              <a:ext cx="610" cy="1930"/>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3659188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Footer Placeholder 2">
            <a:extLst>
              <a:ext uri="{FF2B5EF4-FFF2-40B4-BE49-F238E27FC236}">
                <a16:creationId xmlns:a16="http://schemas.microsoft.com/office/drawing/2014/main" id="{BEE63600-C078-11A5-9F5C-7BFB68410AE9}"/>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47107" name="Slide Number Placeholder 3">
            <a:extLst>
              <a:ext uri="{FF2B5EF4-FFF2-40B4-BE49-F238E27FC236}">
                <a16:creationId xmlns:a16="http://schemas.microsoft.com/office/drawing/2014/main" id="{B433B25B-2239-3F13-EA9D-4F8F10AAA5E8}"/>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98558EB6-3A78-4B88-AD7E-3C3CEC0D4002}" type="slidenum">
              <a:rPr lang="en-US" altLang="en-US" sz="900">
                <a:cs typeface="Times New Roman" panose="02020603050405020304" pitchFamily="18" charset="0"/>
              </a:rPr>
              <a:pPr eaLnBrk="1" hangingPunct="1"/>
              <a:t>38</a:t>
            </a:fld>
            <a:endParaRPr lang="en-US" altLang="en-US" sz="900">
              <a:cs typeface="Times New Roman" panose="02020603050405020304" pitchFamily="18" charset="0"/>
            </a:endParaRPr>
          </a:p>
        </p:txBody>
      </p:sp>
      <p:sp>
        <p:nvSpPr>
          <p:cNvPr id="2798594" name="Rectangle 2">
            <a:extLst>
              <a:ext uri="{FF2B5EF4-FFF2-40B4-BE49-F238E27FC236}">
                <a16:creationId xmlns:a16="http://schemas.microsoft.com/office/drawing/2014/main" id="{F37D4C07-0185-BFDC-1A80-15C6A7E69EA2}"/>
              </a:ext>
            </a:extLst>
          </p:cNvPr>
          <p:cNvSpPr>
            <a:spLocks noGrp="1" noChangeArrowheads="1"/>
          </p:cNvSpPr>
          <p:nvPr>
            <p:ph type="title"/>
          </p:nvPr>
        </p:nvSpPr>
        <p:spPr>
          <a:xfrm>
            <a:off x="1684420" y="365125"/>
            <a:ext cx="8264443" cy="1325563"/>
          </a:xfrm>
        </p:spPr>
        <p:txBody>
          <a:bodyPr>
            <a:normAutofit/>
          </a:bodyPr>
          <a:lstStyle/>
          <a:p>
            <a:pPr algn="ctr" eaLnBrk="1" hangingPunct="1">
              <a:defRPr/>
            </a:pPr>
            <a:r>
              <a:rPr lang="en-US" sz="3200" b="1" dirty="0">
                <a:latin typeface="Times New Roman" panose="02020603050405020304" pitchFamily="18" charset="0"/>
                <a:cs typeface="Times New Roman" panose="02020603050405020304" pitchFamily="18" charset="0"/>
              </a:rPr>
              <a:t>Recruiting A More Diverse Workforce</a:t>
            </a:r>
          </a:p>
        </p:txBody>
      </p:sp>
      <p:grpSp>
        <p:nvGrpSpPr>
          <p:cNvPr id="2" name="Group 10">
            <a:extLst>
              <a:ext uri="{FF2B5EF4-FFF2-40B4-BE49-F238E27FC236}">
                <a16:creationId xmlns:a16="http://schemas.microsoft.com/office/drawing/2014/main" id="{278984AD-A09E-535F-401D-B6153333B36F}"/>
              </a:ext>
            </a:extLst>
          </p:cNvPr>
          <p:cNvGrpSpPr>
            <a:grpSpLocks/>
          </p:cNvGrpSpPr>
          <p:nvPr/>
        </p:nvGrpSpPr>
        <p:grpSpPr bwMode="auto">
          <a:xfrm>
            <a:off x="2241551" y="1544639"/>
            <a:ext cx="7707313" cy="3805237"/>
            <a:chOff x="448" y="983"/>
            <a:chExt cx="4855" cy="2397"/>
          </a:xfrm>
        </p:grpSpPr>
        <p:sp>
          <p:nvSpPr>
            <p:cNvPr id="47110" name="Oval 11">
              <a:extLst>
                <a:ext uri="{FF2B5EF4-FFF2-40B4-BE49-F238E27FC236}">
                  <a16:creationId xmlns:a16="http://schemas.microsoft.com/office/drawing/2014/main" id="{14289AAA-8096-D453-63F2-2849CF959E7E}"/>
                </a:ext>
              </a:extLst>
            </p:cNvPr>
            <p:cNvSpPr>
              <a:spLocks noChangeArrowheads="1"/>
            </p:cNvSpPr>
            <p:nvPr/>
          </p:nvSpPr>
          <p:spPr bwMode="auto">
            <a:xfrm>
              <a:off x="946" y="1123"/>
              <a:ext cx="3864" cy="2145"/>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endParaRPr lang="en-GB" altLang="en-US"/>
            </a:p>
          </p:txBody>
        </p:sp>
        <p:sp>
          <p:nvSpPr>
            <p:cNvPr id="47111" name="AutoShape 12">
              <a:extLst>
                <a:ext uri="{FF2B5EF4-FFF2-40B4-BE49-F238E27FC236}">
                  <a16:creationId xmlns:a16="http://schemas.microsoft.com/office/drawing/2014/main" id="{D120D7AE-71BC-AF3E-4150-7B629C8FD219}"/>
                </a:ext>
              </a:extLst>
            </p:cNvPr>
            <p:cNvSpPr>
              <a:spLocks noChangeArrowheads="1"/>
            </p:cNvSpPr>
            <p:nvPr/>
          </p:nvSpPr>
          <p:spPr bwMode="auto">
            <a:xfrm>
              <a:off x="2241" y="983"/>
              <a:ext cx="1260" cy="414"/>
            </a:xfrm>
            <a:prstGeom prst="roundRect">
              <a:avLst>
                <a:gd name="adj" fmla="val 9065"/>
              </a:avLst>
            </a:prstGeom>
            <a:gradFill rotWithShape="1">
              <a:gsLst>
                <a:gs pos="0">
                  <a:srgbClr val="EAD596"/>
                </a:gs>
                <a:gs pos="100000">
                  <a:srgbClr val="CC9900"/>
                </a:gs>
              </a:gsLst>
              <a:lin ang="5400000" scaled="1"/>
            </a:gradFill>
            <a:ln w="5080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Single parents</a:t>
              </a:r>
            </a:p>
          </p:txBody>
        </p:sp>
        <p:sp>
          <p:nvSpPr>
            <p:cNvPr id="47112" name="AutoShape 13" descr="brownfill01">
              <a:extLst>
                <a:ext uri="{FF2B5EF4-FFF2-40B4-BE49-F238E27FC236}">
                  <a16:creationId xmlns:a16="http://schemas.microsoft.com/office/drawing/2014/main" id="{D3ED1B93-5407-EABC-6AA5-6244EA6F1169}"/>
                </a:ext>
              </a:extLst>
            </p:cNvPr>
            <p:cNvSpPr>
              <a:spLocks noChangeArrowheads="1"/>
            </p:cNvSpPr>
            <p:nvPr/>
          </p:nvSpPr>
          <p:spPr bwMode="auto">
            <a:xfrm>
              <a:off x="4043" y="1888"/>
              <a:ext cx="1260" cy="414"/>
            </a:xfrm>
            <a:prstGeom prst="roundRect">
              <a:avLst>
                <a:gd name="adj" fmla="val 8269"/>
              </a:avLst>
            </a:prstGeom>
            <a:blipFill dpi="0" rotWithShape="1">
              <a:blip r:embed="rId3"/>
              <a:srcRect/>
              <a:stretch>
                <a:fillRect/>
              </a:stretch>
            </a:blipFill>
            <a:ln w="508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Older workers</a:t>
              </a:r>
            </a:p>
          </p:txBody>
        </p:sp>
        <p:sp>
          <p:nvSpPr>
            <p:cNvPr id="47113" name="AutoShape 14" descr="greenfill01">
              <a:extLst>
                <a:ext uri="{FF2B5EF4-FFF2-40B4-BE49-F238E27FC236}">
                  <a16:creationId xmlns:a16="http://schemas.microsoft.com/office/drawing/2014/main" id="{A77BB2A3-8A1D-1966-2D99-ADF1AF251A6E}"/>
                </a:ext>
              </a:extLst>
            </p:cNvPr>
            <p:cNvSpPr>
              <a:spLocks noChangeArrowheads="1"/>
            </p:cNvSpPr>
            <p:nvPr/>
          </p:nvSpPr>
          <p:spPr bwMode="auto">
            <a:xfrm>
              <a:off x="979" y="2966"/>
              <a:ext cx="1260" cy="414"/>
            </a:xfrm>
            <a:prstGeom prst="roundRect">
              <a:avLst>
                <a:gd name="adj" fmla="val 10870"/>
              </a:avLst>
            </a:prstGeom>
            <a:blipFill dpi="0" rotWithShape="1">
              <a:blip r:embed="rId4"/>
              <a:srcRect/>
              <a:stretch>
                <a:fillRect/>
              </a:stretch>
            </a:blipFill>
            <a:ln w="5080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Welfare-to-work</a:t>
              </a:r>
            </a:p>
          </p:txBody>
        </p:sp>
        <p:sp>
          <p:nvSpPr>
            <p:cNvPr id="47114" name="AutoShape 15" descr="bluefill01">
              <a:extLst>
                <a:ext uri="{FF2B5EF4-FFF2-40B4-BE49-F238E27FC236}">
                  <a16:creationId xmlns:a16="http://schemas.microsoft.com/office/drawing/2014/main" id="{AFA50864-C1A2-523D-EFB7-7A8B4C987B21}"/>
                </a:ext>
              </a:extLst>
            </p:cNvPr>
            <p:cNvSpPr>
              <a:spLocks noChangeArrowheads="1"/>
            </p:cNvSpPr>
            <p:nvPr/>
          </p:nvSpPr>
          <p:spPr bwMode="auto">
            <a:xfrm>
              <a:off x="3497" y="2960"/>
              <a:ext cx="1260" cy="414"/>
            </a:xfrm>
            <a:prstGeom prst="roundRect">
              <a:avLst>
                <a:gd name="adj" fmla="val 10630"/>
              </a:avLst>
            </a:prstGeom>
            <a:blipFill dpi="0" rotWithShape="1">
              <a:blip r:embed="rId5"/>
              <a:srcRect/>
              <a:stretch>
                <a:fillRect/>
              </a:stretch>
            </a:blipFill>
            <a:ln w="5080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Minorities and women</a:t>
              </a:r>
            </a:p>
          </p:txBody>
        </p:sp>
        <p:sp>
          <p:nvSpPr>
            <p:cNvPr id="47115" name="AutoShape 16" descr="purplefill01">
              <a:extLst>
                <a:ext uri="{FF2B5EF4-FFF2-40B4-BE49-F238E27FC236}">
                  <a16:creationId xmlns:a16="http://schemas.microsoft.com/office/drawing/2014/main" id="{60E097D5-CD10-6383-2380-393C7A47C13F}"/>
                </a:ext>
              </a:extLst>
            </p:cNvPr>
            <p:cNvSpPr>
              <a:spLocks noChangeArrowheads="1"/>
            </p:cNvSpPr>
            <p:nvPr/>
          </p:nvSpPr>
          <p:spPr bwMode="auto">
            <a:xfrm>
              <a:off x="448" y="1888"/>
              <a:ext cx="1262" cy="414"/>
            </a:xfrm>
            <a:prstGeom prst="roundRect">
              <a:avLst>
                <a:gd name="adj" fmla="val 9671"/>
              </a:avLst>
            </a:prstGeom>
            <a:blipFill dpi="0" rotWithShape="1">
              <a:blip r:embed="rId6"/>
              <a:srcRect/>
              <a:stretch>
                <a:fillRect/>
              </a:stretch>
            </a:blipFill>
            <a:ln w="5080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The disabled</a:t>
              </a:r>
            </a:p>
          </p:txBody>
        </p:sp>
      </p:grpSp>
      <p:sp>
        <p:nvSpPr>
          <p:cNvPr id="3" name="Rectangle 2">
            <a:extLst>
              <a:ext uri="{FF2B5EF4-FFF2-40B4-BE49-F238E27FC236}">
                <a16:creationId xmlns:a16="http://schemas.microsoft.com/office/drawing/2014/main" id="{33727505-1981-E80E-2E2C-EC75567F1981}"/>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78268942-1AF9-284E-BEF2-CE80F784630F}"/>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BF4A433-8D89-F91F-7CB2-773B64560122}"/>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8DC76D85-50B2-1406-E445-2F7FDF1A188F}"/>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520855"/>
            <a:ext cx="2383737" cy="1125123"/>
          </a:xfrm>
          <a:prstGeom prst="rect">
            <a:avLst/>
          </a:prstGeom>
        </p:spPr>
      </p:pic>
    </p:spTree>
    <p:extLst>
      <p:ext uri="{BB962C8B-B14F-4D97-AF65-F5344CB8AC3E}">
        <p14:creationId xmlns:p14="http://schemas.microsoft.com/office/powerpoint/2010/main" val="1586607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a16="http://schemas.microsoft.com/office/drawing/2014/main"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39</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id="{D9F1A452-9AF7-41CF-20C2-59888316EBBF}"/>
              </a:ext>
            </a:extLst>
          </p:cNvPr>
          <p:cNvSpPr>
            <a:spLocks noGrp="1" noChangeArrowheads="1"/>
          </p:cNvSpPr>
          <p:nvPr>
            <p:ph type="title"/>
          </p:nvPr>
        </p:nvSpPr>
        <p:spPr>
          <a:xfrm>
            <a:off x="2618636" y="542839"/>
            <a:ext cx="6719657" cy="901785"/>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Developing and Using Application Forms</a:t>
            </a:r>
          </a:p>
        </p:txBody>
      </p:sp>
      <p:sp>
        <p:nvSpPr>
          <p:cNvPr id="3" name="Rectangle 2">
            <a:extLst>
              <a:ext uri="{FF2B5EF4-FFF2-40B4-BE49-F238E27FC236}">
                <a16:creationId xmlns:a16="http://schemas.microsoft.com/office/drawing/2014/main"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ACAA6FB-7FBC-1919-FDFC-770BC420BE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20855"/>
            <a:ext cx="2383737" cy="1125123"/>
          </a:xfrm>
          <a:prstGeom prst="rect">
            <a:avLst/>
          </a:prstGeom>
        </p:spPr>
      </p:pic>
      <p:sp>
        <p:nvSpPr>
          <p:cNvPr id="7" name="TextBox 6">
            <a:extLst>
              <a:ext uri="{FF2B5EF4-FFF2-40B4-BE49-F238E27FC236}">
                <a16:creationId xmlns:a16="http://schemas.microsoft.com/office/drawing/2014/main"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5FC59DDF-97E2-BC48-14B6-55320DE91DBD}"/>
              </a:ext>
            </a:extLst>
          </p:cNvPr>
          <p:cNvSpPr/>
          <p:nvPr/>
        </p:nvSpPr>
        <p:spPr>
          <a:xfrm>
            <a:off x="553110" y="1834112"/>
            <a:ext cx="10812720" cy="4566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p:txBody>
      </p:sp>
      <p:grpSp>
        <p:nvGrpSpPr>
          <p:cNvPr id="18" name="Group 22">
            <a:extLst>
              <a:ext uri="{FF2B5EF4-FFF2-40B4-BE49-F238E27FC236}">
                <a16:creationId xmlns:a16="http://schemas.microsoft.com/office/drawing/2014/main" id="{B0968FA7-20F7-C390-4B12-5105049FAFBD}"/>
              </a:ext>
            </a:extLst>
          </p:cNvPr>
          <p:cNvGrpSpPr>
            <a:grpSpLocks/>
          </p:cNvGrpSpPr>
          <p:nvPr/>
        </p:nvGrpSpPr>
        <p:grpSpPr bwMode="auto">
          <a:xfrm>
            <a:off x="1956804" y="2666997"/>
            <a:ext cx="7862888" cy="2746375"/>
            <a:chOff x="404" y="1296"/>
            <a:chExt cx="4953" cy="1730"/>
          </a:xfrm>
        </p:grpSpPr>
        <p:sp>
          <p:nvSpPr>
            <p:cNvPr id="19" name="AutoShape 13" descr="brownfill01">
              <a:extLst>
                <a:ext uri="{FF2B5EF4-FFF2-40B4-BE49-F238E27FC236}">
                  <a16:creationId xmlns:a16="http://schemas.microsoft.com/office/drawing/2014/main" id="{C82C9D02-A51A-592C-AB2A-A81B90C4A9DC}"/>
                </a:ext>
              </a:extLst>
            </p:cNvPr>
            <p:cNvSpPr>
              <a:spLocks noChangeArrowheads="1"/>
            </p:cNvSpPr>
            <p:nvPr/>
          </p:nvSpPr>
          <p:spPr bwMode="auto">
            <a:xfrm>
              <a:off x="404" y="2438"/>
              <a:ext cx="1094" cy="588"/>
            </a:xfrm>
            <a:prstGeom prst="roundRect">
              <a:avLst>
                <a:gd name="adj" fmla="val 8361"/>
              </a:avLst>
            </a:prstGeom>
            <a:blipFill dpi="0" rotWithShape="1">
              <a:blip r:embed="rId4"/>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20000"/>
                </a:spcBef>
              </a:pPr>
              <a:r>
                <a:rPr lang="en-US" altLang="en-US" sz="1800">
                  <a:latin typeface="Franklin Gothic Medium" panose="020B0603020102020204" pitchFamily="34" charset="0"/>
                </a:rPr>
                <a:t>Applicant’s education and experience</a:t>
              </a:r>
            </a:p>
          </p:txBody>
        </p:sp>
        <p:sp>
          <p:nvSpPr>
            <p:cNvPr id="20" name="AutoShape 14" descr="purplefill01">
              <a:extLst>
                <a:ext uri="{FF2B5EF4-FFF2-40B4-BE49-F238E27FC236}">
                  <a16:creationId xmlns:a16="http://schemas.microsoft.com/office/drawing/2014/main" id="{43033B51-9074-C64A-B52A-58B6981595BD}"/>
                </a:ext>
              </a:extLst>
            </p:cNvPr>
            <p:cNvSpPr>
              <a:spLocks noChangeArrowheads="1"/>
            </p:cNvSpPr>
            <p:nvPr/>
          </p:nvSpPr>
          <p:spPr bwMode="auto">
            <a:xfrm>
              <a:off x="1696" y="2437"/>
              <a:ext cx="1094" cy="588"/>
            </a:xfrm>
            <a:prstGeom prst="roundRect">
              <a:avLst>
                <a:gd name="adj" fmla="val 9463"/>
              </a:avLst>
            </a:prstGeom>
            <a:blipFill dpi="0" rotWithShape="1">
              <a:blip r:embed="rId5"/>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Applicant’s </a:t>
              </a:r>
              <a:br>
                <a:rPr lang="en-US" altLang="en-US" sz="1800">
                  <a:latin typeface="Franklin Gothic Medium" panose="020B0603020102020204" pitchFamily="34" charset="0"/>
                </a:rPr>
              </a:br>
              <a:r>
                <a:rPr lang="en-US" altLang="en-US" sz="1800">
                  <a:latin typeface="Franklin Gothic Medium" panose="020B0603020102020204" pitchFamily="34" charset="0"/>
                </a:rPr>
                <a:t>prior progress and growth</a:t>
              </a:r>
            </a:p>
          </p:txBody>
        </p:sp>
        <p:sp>
          <p:nvSpPr>
            <p:cNvPr id="21" name="AutoShape 15" descr="greenfill01">
              <a:extLst>
                <a:ext uri="{FF2B5EF4-FFF2-40B4-BE49-F238E27FC236}">
                  <a16:creationId xmlns:a16="http://schemas.microsoft.com/office/drawing/2014/main" id="{0C98A799-E9E0-FACA-9FAD-F23CDE3B341A}"/>
                </a:ext>
              </a:extLst>
            </p:cNvPr>
            <p:cNvSpPr>
              <a:spLocks noChangeArrowheads="1"/>
            </p:cNvSpPr>
            <p:nvPr/>
          </p:nvSpPr>
          <p:spPr bwMode="auto">
            <a:xfrm>
              <a:off x="2963" y="2437"/>
              <a:ext cx="1094" cy="586"/>
            </a:xfrm>
            <a:prstGeom prst="roundRect">
              <a:avLst>
                <a:gd name="adj" fmla="val 7120"/>
              </a:avLst>
            </a:prstGeom>
            <a:blipFill dpi="0" rotWithShape="1">
              <a:blip r:embed="rId6"/>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Applicant’s employment stability</a:t>
              </a:r>
            </a:p>
          </p:txBody>
        </p:sp>
        <p:cxnSp>
          <p:nvCxnSpPr>
            <p:cNvPr id="22" name="AutoShape 16">
              <a:extLst>
                <a:ext uri="{FF2B5EF4-FFF2-40B4-BE49-F238E27FC236}">
                  <a16:creationId xmlns:a16="http://schemas.microsoft.com/office/drawing/2014/main" id="{4513B23E-3EAB-AA40-D4CA-99DC60EAF353}"/>
                </a:ext>
              </a:extLst>
            </p:cNvPr>
            <p:cNvCxnSpPr>
              <a:cxnSpLocks noChangeShapeType="1"/>
              <a:stCxn id="23" idx="2"/>
              <a:endCxn id="19" idx="0"/>
            </p:cNvCxnSpPr>
            <p:nvPr/>
          </p:nvCxnSpPr>
          <p:spPr bwMode="auto">
            <a:xfrm rot="5400000">
              <a:off x="1611" y="1150"/>
              <a:ext cx="610" cy="1929"/>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23" name="AutoShape 17">
              <a:extLst>
                <a:ext uri="{FF2B5EF4-FFF2-40B4-BE49-F238E27FC236}">
                  <a16:creationId xmlns:a16="http://schemas.microsoft.com/office/drawing/2014/main" id="{2EBC4259-C587-2C9C-673F-2B1999D82F65}"/>
                </a:ext>
              </a:extLst>
            </p:cNvPr>
            <p:cNvSpPr>
              <a:spLocks noChangeArrowheads="1"/>
            </p:cNvSpPr>
            <p:nvPr/>
          </p:nvSpPr>
          <p:spPr bwMode="auto">
            <a:xfrm>
              <a:off x="1613" y="1296"/>
              <a:ext cx="2534" cy="496"/>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Uses of Application Form Information</a:t>
              </a:r>
            </a:p>
          </p:txBody>
        </p:sp>
        <p:cxnSp>
          <p:nvCxnSpPr>
            <p:cNvPr id="24" name="AutoShape 18">
              <a:extLst>
                <a:ext uri="{FF2B5EF4-FFF2-40B4-BE49-F238E27FC236}">
                  <a16:creationId xmlns:a16="http://schemas.microsoft.com/office/drawing/2014/main" id="{AF1CA772-FCAF-D562-8AE4-000D237D9BF6}"/>
                </a:ext>
              </a:extLst>
            </p:cNvPr>
            <p:cNvCxnSpPr>
              <a:cxnSpLocks noChangeShapeType="1"/>
              <a:stCxn id="23" idx="2"/>
              <a:endCxn id="20" idx="0"/>
            </p:cNvCxnSpPr>
            <p:nvPr/>
          </p:nvCxnSpPr>
          <p:spPr bwMode="auto">
            <a:xfrm rot="5400000">
              <a:off x="2257" y="1796"/>
              <a:ext cx="609" cy="637"/>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25" name="AutoShape 19">
              <a:extLst>
                <a:ext uri="{FF2B5EF4-FFF2-40B4-BE49-F238E27FC236}">
                  <a16:creationId xmlns:a16="http://schemas.microsoft.com/office/drawing/2014/main" id="{467EAE79-DEAD-EB9A-751E-235721D0E050}"/>
                </a:ext>
              </a:extLst>
            </p:cNvPr>
            <p:cNvCxnSpPr>
              <a:cxnSpLocks noChangeShapeType="1"/>
              <a:stCxn id="23" idx="2"/>
              <a:endCxn id="21" idx="0"/>
            </p:cNvCxnSpPr>
            <p:nvPr/>
          </p:nvCxnSpPr>
          <p:spPr bwMode="auto">
            <a:xfrm rot="16200000" flipH="1">
              <a:off x="2890" y="1800"/>
              <a:ext cx="609" cy="630"/>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26" name="AutoShape 20" descr="bluefill01">
              <a:extLst>
                <a:ext uri="{FF2B5EF4-FFF2-40B4-BE49-F238E27FC236}">
                  <a16:creationId xmlns:a16="http://schemas.microsoft.com/office/drawing/2014/main" id="{68BB85BE-4444-7677-0FF6-D20E9EA7E15A}"/>
                </a:ext>
              </a:extLst>
            </p:cNvPr>
            <p:cNvSpPr>
              <a:spLocks noChangeArrowheads="1"/>
            </p:cNvSpPr>
            <p:nvPr/>
          </p:nvSpPr>
          <p:spPr bwMode="auto">
            <a:xfrm>
              <a:off x="4263" y="2438"/>
              <a:ext cx="1094" cy="586"/>
            </a:xfrm>
            <a:prstGeom prst="roundRect">
              <a:avLst>
                <a:gd name="adj" fmla="val 7120"/>
              </a:avLst>
            </a:prstGeom>
            <a:blipFill dpi="0" rotWithShape="1">
              <a:blip r:embed="rId7"/>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Applicant’s likelihood of success</a:t>
              </a:r>
            </a:p>
          </p:txBody>
        </p:sp>
        <p:cxnSp>
          <p:nvCxnSpPr>
            <p:cNvPr id="27" name="AutoShape 21">
              <a:extLst>
                <a:ext uri="{FF2B5EF4-FFF2-40B4-BE49-F238E27FC236}">
                  <a16:creationId xmlns:a16="http://schemas.microsoft.com/office/drawing/2014/main" id="{271A5592-12D8-4353-8467-6A31A5556F67}"/>
                </a:ext>
              </a:extLst>
            </p:cNvPr>
            <p:cNvCxnSpPr>
              <a:cxnSpLocks noChangeShapeType="1"/>
              <a:stCxn id="23" idx="2"/>
              <a:endCxn id="26" idx="0"/>
            </p:cNvCxnSpPr>
            <p:nvPr/>
          </p:nvCxnSpPr>
          <p:spPr bwMode="auto">
            <a:xfrm rot="16200000" flipH="1">
              <a:off x="3540" y="1150"/>
              <a:ext cx="610" cy="1930"/>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1984646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79621" y="1728530"/>
            <a:ext cx="8955241" cy="4401205"/>
          </a:xfrm>
          <a:prstGeom prst="rect">
            <a:avLst/>
          </a:prstGeom>
          <a:noFill/>
        </p:spPr>
        <p:txBody>
          <a:bodyPr wrap="square" rtlCol="0">
            <a:spAutoFit/>
          </a:bodyPr>
          <a:lstStyle/>
          <a:p>
            <a:r>
              <a:rPr lang="en-US" sz="2000" dirty="0">
                <a:solidFill>
                  <a:srgbClr val="2D3956"/>
                </a:solidFill>
                <a:latin typeface="Times New Roman" panose="02020603050405020304" pitchFamily="18" charset="0"/>
                <a:cs typeface="Times New Roman" panose="02020603050405020304" pitchFamily="18" charset="0"/>
              </a:rPr>
              <a:t>1. The </a:t>
            </a:r>
            <a:r>
              <a:rPr lang="en-US" sz="2000" b="1" dirty="0">
                <a:solidFill>
                  <a:srgbClr val="2D3956"/>
                </a:solidFill>
                <a:latin typeface="Times New Roman" panose="02020603050405020304" pitchFamily="18" charset="0"/>
                <a:cs typeface="Times New Roman" panose="02020603050405020304" pitchFamily="18" charset="0"/>
              </a:rPr>
              <a:t>recruitment and selection process </a:t>
            </a:r>
            <a:r>
              <a:rPr lang="en-US" sz="2000" dirty="0">
                <a:solidFill>
                  <a:srgbClr val="2D3956"/>
                </a:solidFill>
                <a:latin typeface="Times New Roman" panose="02020603050405020304" pitchFamily="18" charset="0"/>
                <a:cs typeface="Times New Roman" panose="02020603050405020304" pitchFamily="18" charset="0"/>
              </a:rPr>
              <a:t>entails five main steps: decide what positions to fill; build a pool of candidates for these jobs; have candidates complete</a:t>
            </a:r>
          </a:p>
          <a:p>
            <a:r>
              <a:rPr lang="en-US" sz="2000" dirty="0">
                <a:solidFill>
                  <a:srgbClr val="2D3956"/>
                </a:solidFill>
                <a:latin typeface="Times New Roman" panose="02020603050405020304" pitchFamily="18" charset="0"/>
                <a:cs typeface="Times New Roman" panose="02020603050405020304" pitchFamily="18" charset="0"/>
              </a:rPr>
              <a:t>application forms; use selection tools; and decide to whom to make an offer, in part by having the supervisor and others interview the candidates.</a:t>
            </a:r>
          </a:p>
          <a:p>
            <a:r>
              <a:rPr lang="en-US" sz="2000" dirty="0">
                <a:solidFill>
                  <a:srgbClr val="2D3956"/>
                </a:solidFill>
                <a:latin typeface="Times New Roman" panose="02020603050405020304" pitchFamily="18" charset="0"/>
                <a:cs typeface="Times New Roman" panose="02020603050405020304" pitchFamily="18" charset="0"/>
              </a:rPr>
              <a:t>2. Recruitment and selection starts with workforce planning and forecasting. Workforce planning is the process of deciding what positions the firm will have to fill, and how to fill them. This often starts by forecasting personnel needs.</a:t>
            </a:r>
          </a:p>
          <a:p>
            <a:r>
              <a:rPr lang="en-US" sz="2000" dirty="0">
                <a:solidFill>
                  <a:srgbClr val="2D3956"/>
                </a:solidFill>
                <a:latin typeface="Times New Roman" panose="02020603050405020304" pitchFamily="18" charset="0"/>
                <a:cs typeface="Times New Roman" panose="02020603050405020304" pitchFamily="18" charset="0"/>
              </a:rPr>
              <a:t>3. All managers need to understand why </a:t>
            </a:r>
            <a:r>
              <a:rPr lang="en-US" sz="2000" b="1" dirty="0">
                <a:solidFill>
                  <a:srgbClr val="2D3956"/>
                </a:solidFill>
                <a:latin typeface="Times New Roman" panose="02020603050405020304" pitchFamily="18" charset="0"/>
                <a:cs typeface="Times New Roman" panose="02020603050405020304" pitchFamily="18" charset="0"/>
              </a:rPr>
              <a:t>effective recruiting is important</a:t>
            </a:r>
            <a:r>
              <a:rPr lang="en-US" sz="2000" dirty="0">
                <a:solidFill>
                  <a:srgbClr val="2D3956"/>
                </a:solidFill>
                <a:latin typeface="Times New Roman" panose="02020603050405020304" pitchFamily="18" charset="0"/>
                <a:cs typeface="Times New Roman" panose="02020603050405020304" pitchFamily="18" charset="0"/>
              </a:rPr>
              <a:t>. Without enough candidates, employers cannot effectively screen the candidates or hire the best.</a:t>
            </a:r>
          </a:p>
          <a:p>
            <a:r>
              <a:rPr lang="en-US" sz="2000" dirty="0">
                <a:solidFill>
                  <a:srgbClr val="2D3956"/>
                </a:solidFill>
                <a:latin typeface="Times New Roman" panose="02020603050405020304" pitchFamily="18" charset="0"/>
                <a:cs typeface="Times New Roman" panose="02020603050405020304" pitchFamily="18" charset="0"/>
              </a:rPr>
              <a:t>4. Filling open positions with internal sources of candidates has several advantages. For example, you re probably already more familiar with their strengths and weaknesses, and they require less orientation. Finding internal candidates often utilizes job posting.</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a:solidFill>
                  <a:schemeClr val="bg1"/>
                </a:solidFill>
              </a:rPr>
              <a:t>www.midocean.ae</a:t>
            </a:r>
            <a:endParaRPr lang="en-US" sz="2000" dirty="0">
              <a:solidFill>
                <a:schemeClr val="bg1"/>
              </a:solidFill>
            </a:endParaRP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C59FDF-317B-F77A-FDC5-68B09B35E3C3}"/>
              </a:ext>
            </a:extLst>
          </p:cNvPr>
          <p:cNvSpPr>
            <a:spLocks noGrp="1"/>
          </p:cNvSpPr>
          <p:nvPr>
            <p:ph type="title"/>
          </p:nvPr>
        </p:nvSpPr>
        <p:spPr>
          <a:xfrm>
            <a:off x="838200" y="365125"/>
            <a:ext cx="8658888" cy="1325563"/>
          </a:xfrm>
        </p:spPr>
        <p:txBody>
          <a:bodyPr>
            <a:normAutofit/>
          </a:bodyPr>
          <a:lstStyle/>
          <a:p>
            <a:r>
              <a:rPr lang="en-US" sz="4000" dirty="0">
                <a:solidFill>
                  <a:schemeClr val="bg1"/>
                </a:solidFill>
              </a:rPr>
              <a:t>Chapter Summary</a:t>
            </a:r>
          </a:p>
        </p:txBody>
      </p:sp>
    </p:spTree>
    <p:extLst>
      <p:ext uri="{BB962C8B-B14F-4D97-AF65-F5344CB8AC3E}">
        <p14:creationId xmlns:p14="http://schemas.microsoft.com/office/powerpoint/2010/main" val="540555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Describe the types of information typically found in a</a:t>
            </a:r>
          </a:p>
          <a:p>
            <a:pPr algn="ctr"/>
            <a:r>
              <a:rPr lang="en-US"/>
              <a:t>job specification</a:t>
            </a: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3350404"/>
          </a:xfrm>
          <a:prstGeom prst="rect">
            <a:avLst/>
          </a:prstGeom>
        </p:spPr>
        <p:txBody>
          <a:bodyPr wrap="square">
            <a:spAutoFit/>
          </a:bodyPr>
          <a:lstStyle/>
          <a:p>
            <a:pPr>
              <a:lnSpc>
                <a:spcPct val="120000"/>
              </a:lnSpc>
            </a:pPr>
            <a:r>
              <a:rPr lang="en-US" sz="2000" dirty="0">
                <a:solidFill>
                  <a:srgbClr val="000000"/>
                </a:solidFill>
                <a:latin typeface="Times New Roman" panose="02020603050405020304" pitchFamily="18" charset="0"/>
                <a:cs typeface="Times New Roman" panose="02020603050405020304" pitchFamily="18" charset="0"/>
              </a:rPr>
              <a:t>1. What are the pros and cons of five sources of job candidates?</a:t>
            </a:r>
          </a:p>
          <a:p>
            <a:pPr>
              <a:lnSpc>
                <a:spcPct val="120000"/>
              </a:lnSpc>
            </a:pPr>
            <a:r>
              <a:rPr lang="en-US" sz="2000" dirty="0">
                <a:solidFill>
                  <a:srgbClr val="000000"/>
                </a:solidFill>
                <a:latin typeface="Times New Roman" panose="02020603050405020304" pitchFamily="18" charset="0"/>
                <a:cs typeface="Times New Roman" panose="02020603050405020304" pitchFamily="18" charset="0"/>
              </a:rPr>
              <a:t>2. What are the four main types of information that application forms provide?</a:t>
            </a:r>
          </a:p>
          <a:p>
            <a:pPr>
              <a:lnSpc>
                <a:spcPct val="120000"/>
              </a:lnSpc>
            </a:pPr>
            <a:r>
              <a:rPr lang="en-US" sz="2000" dirty="0">
                <a:solidFill>
                  <a:srgbClr val="000000"/>
                </a:solidFill>
                <a:latin typeface="Times New Roman" panose="02020603050405020304" pitchFamily="18" charset="0"/>
                <a:cs typeface="Times New Roman" panose="02020603050405020304" pitchFamily="18" charset="0"/>
              </a:rPr>
              <a:t>3. What are the five main things you would do to recruit and retain a more diverse workforce?</a:t>
            </a:r>
          </a:p>
          <a:p>
            <a:pPr>
              <a:lnSpc>
                <a:spcPct val="120000"/>
              </a:lnSpc>
            </a:pPr>
            <a:endParaRPr lang="en-US"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Discussion 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341243" y="1401033"/>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1187</TotalTime>
  <Words>4279</Words>
  <Application>Microsoft Office PowerPoint</Application>
  <PresentationFormat>Widescreen</PresentationFormat>
  <Paragraphs>572</Paragraphs>
  <Slides>43</Slides>
  <Notes>39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Arial</vt:lpstr>
      <vt:lpstr>Calibri</vt:lpstr>
      <vt:lpstr>Calibri Light</vt:lpstr>
      <vt:lpstr>Franklin Gothic Medium</vt:lpstr>
      <vt:lpstr>NewBaskerville-Roman</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Forecasting Personnel Needs</vt:lpstr>
      <vt:lpstr>PowerPoint Presentation</vt:lpstr>
      <vt:lpstr>PowerPoint Presentation</vt:lpstr>
      <vt:lpstr>Forecasting the Supply of Inside Candidates</vt:lpstr>
      <vt:lpstr>PowerPoint Presentation</vt:lpstr>
      <vt:lpstr>Forecasting Outside Candidate Supply</vt:lpstr>
      <vt:lpstr>The Need for Effective Recruiting</vt:lpstr>
      <vt:lpstr>Effective Recruiting</vt:lpstr>
      <vt:lpstr>Organizing How You Recruit</vt:lpstr>
      <vt:lpstr>Measuring Recruiting Effectiveness</vt:lpstr>
      <vt:lpstr>Internal Sources of Candidates</vt:lpstr>
      <vt:lpstr>Finding Internal Candidates</vt:lpstr>
      <vt:lpstr>Outside Sources of Candidates</vt:lpstr>
      <vt:lpstr>PowerPoint Presentation</vt:lpstr>
      <vt:lpstr>Recruiting via the Internet</vt:lpstr>
      <vt:lpstr>Advertising for Outside Candidates</vt:lpstr>
      <vt:lpstr>PowerPoint Presentation</vt:lpstr>
      <vt:lpstr>Employment Agencies</vt:lpstr>
      <vt:lpstr>Why Use a Private Employment Agency?</vt:lpstr>
      <vt:lpstr>Avoiding Problems with Employment Agencies</vt:lpstr>
      <vt:lpstr>Specialized Staffing and Recruiting</vt:lpstr>
      <vt:lpstr>Temp Agencies and Alternative Staffing</vt:lpstr>
      <vt:lpstr>Working with a Temp Agency</vt:lpstr>
      <vt:lpstr>Offshoring and Outsourcing Jobs</vt:lpstr>
      <vt:lpstr>Executive Recruitment</vt:lpstr>
      <vt:lpstr>College Recruiting</vt:lpstr>
      <vt:lpstr>Sources of Outside Applicants </vt:lpstr>
      <vt:lpstr>Employee Referrals and Walk-ins</vt:lpstr>
      <vt:lpstr>Improving Productivity Through HRIS: An Integrated Approach to Recruiting</vt:lpstr>
      <vt:lpstr>Recruiting A More Diverse Workforce</vt:lpstr>
      <vt:lpstr>Developing and Using Application Forms</vt:lpstr>
      <vt:lpstr>Chapter Summary</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Anas M. Bashayreh</cp:lastModifiedBy>
  <cp:revision>34</cp:revision>
  <dcterms:created xsi:type="dcterms:W3CDTF">2023-04-29T09:08:23Z</dcterms:created>
  <dcterms:modified xsi:type="dcterms:W3CDTF">2023-10-23T05:27:13Z</dcterms:modified>
</cp:coreProperties>
</file>