
<file path=[Content_Types].xml><?xml version="1.0" encoding="utf-8"?>
<Types xmlns="http://schemas.openxmlformats.org/package/2006/content-types">
  <Default Extension="png" ContentType="image/png"/>
  <Default Extension="bin" ContentType="application/vnd.openxmlformats-officedocument.oleObject"/>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1"/>
  </p:sldMasterIdLst>
  <p:notesMasterIdLst>
    <p:notesMasterId r:id="rId4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Lst>
  <p:sldSz cx="9144000" cy="6858000" type="screen4x3"/>
  <p:notesSz cx="6858000" cy="9296400"/>
  <p:embeddedFontLst>
    <p:embeddedFont>
      <p:font typeface="Garamond" pitchFamily="18" charset="0"/>
      <p:regular r:id="rId47"/>
      <p:bold r:id="rId48"/>
      <p:italic r:id="rId49"/>
    </p:embeddedFont>
    <p:embeddedFont>
      <p:font typeface="Helvetica Neue" charset="0"/>
      <p:regular r:id="rId50"/>
      <p:bold r:id="rId51"/>
      <p:italic r:id="rId52"/>
      <p:boldItalic r:id="rId53"/>
    </p:embeddedFont>
    <p:embeddedFont>
      <p:font typeface="Tajawal Medium" charset="-78"/>
      <p:regular r:id="rId54"/>
      <p:bold r:id="rId55"/>
    </p:embeddedFont>
    <p:embeddedFont>
      <p:font typeface="Tahoma" pitchFamily="34" charset="0"/>
      <p:regular r:id="rId56"/>
      <p:bold r:id="rId57"/>
    </p:embeddedFont>
    <p:embeddedFont>
      <p:font typeface="Calibri" pitchFamily="34" charset="0"/>
      <p:regular r:id="rId58"/>
      <p:bold r:id="rId59"/>
      <p:italic r:id="rId60"/>
      <p:boldItalic r:id="rId6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A4A3A4"/>
          </p15:clr>
        </p15:guide>
        <p15:guide id="2" pos="2880">
          <p15:clr>
            <a:srgbClr val="A4A3A4"/>
          </p15:clr>
        </p15:guide>
      </p15:sldGuideLst>
    </p:ext>
    <p:ext uri="{2D200454-40CA-4A62-9FC3-DE9A4176ACB9}">
      <p15:notes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928">
          <p15:clr>
            <a:srgbClr val="A4A3A4"/>
          </p15:clr>
        </p15:guide>
        <p15:guide id="2" pos="2160">
          <p15:clr>
            <a:srgbClr val="A4A3A4"/>
          </p15:clr>
        </p15:guide>
      </p15:notes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3" roundtripDataSignature="AMtx7miYamKU/jQ8tFhQQT89IWAH5V98U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F15D9FCD-AEDE-4406-8D37-4085F9826E86}">
  <a:tblStyle styleId="{F15D9FCD-AEDE-4406-8D37-4085F9826E86}"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266" y="-96"/>
      </p:cViewPr>
      <p:guideLst>
        <p:guide orient="horz" pos="2160"/>
        <p:guide pos="288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928"/>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63" Type="http://customschemas.google.com/relationships/presentationmetadata" Target="meta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7.fntdata"/><Relationship Id="rId58" Type="http://schemas.openxmlformats.org/officeDocument/2006/relationships/font" Target="fonts/font12.fntdata"/><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3.fntdata"/><Relationship Id="rId57" Type="http://schemas.openxmlformats.org/officeDocument/2006/relationships/font" Target="fonts/font11.fntdata"/><Relationship Id="rId61"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6.fntdata"/><Relationship Id="rId60" Type="http://schemas.openxmlformats.org/officeDocument/2006/relationships/font" Target="fonts/font14.fntdata"/><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2.fntdata"/><Relationship Id="rId56" Type="http://schemas.openxmlformats.org/officeDocument/2006/relationships/font" Target="fonts/font10.fntdata"/><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5.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59" Type="http://schemas.openxmlformats.org/officeDocument/2006/relationships/font" Target="fonts/font13.fntdata"/><Relationship Id="rId6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lvl1pPr marL="457200" marR="0" lvl="0"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1pPr>
            <a:lvl2pPr marL="914400" marR="0" lvl="1"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2pPr>
            <a:lvl3pPr marL="1371600" marR="0" lvl="2"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3pPr>
            <a:lvl4pPr marL="1828800" marR="0" lvl="3"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4pPr>
            <a:lvl5pPr marL="2286000" marR="0" lvl="4"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4" name="Google Shape;4;n"/>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chemeClr val="dk1"/>
            </a:solidFill>
            <a:prstDash val="solid"/>
            <a:miter lim="800000"/>
            <a:headEnd type="none" w="sm" len="sm"/>
            <a:tailEnd type="none" w="sm" len="sm"/>
          </a:ln>
        </p:spPr>
      </p:sp>
      <p:sp>
        <p:nvSpPr>
          <p:cNvPr id="5" name="Google Shape;5;n"/>
          <p:cNvSpPr/>
          <p:nvPr/>
        </p:nvSpPr>
        <p:spPr>
          <a:xfrm>
            <a:off x="69850" y="93663"/>
            <a:ext cx="2217738" cy="306387"/>
          </a:xfrm>
          <a:prstGeom prst="rect">
            <a:avLst/>
          </a:prstGeom>
          <a:noFill/>
          <a:ln>
            <a:noFill/>
          </a:ln>
        </p:spPr>
        <p:txBody>
          <a:bodyPr spcFirstLastPara="1" wrap="square" lIns="90475" tIns="44450" rIns="90475" bIns="44450" anchor="ctr" anchorCtr="0">
            <a:spAutoFit/>
          </a:bodyPr>
          <a:lstStyle/>
          <a:p>
            <a:pPr marL="0" marR="0" lvl="0" indent="0" algn="l" rtl="0">
              <a:spcBef>
                <a:spcPts val="0"/>
              </a:spcBef>
              <a:spcAft>
                <a:spcPts val="0"/>
              </a:spcAft>
              <a:buNone/>
            </a:pPr>
            <a:r>
              <a:rPr lang="en-US" sz="1400" b="0" i="0" u="none" strike="noStrike" cap="none">
                <a:solidFill>
                  <a:schemeClr val="dk1"/>
                </a:solidFill>
                <a:latin typeface="Times New Roman"/>
                <a:ea typeface="Times New Roman"/>
                <a:cs typeface="Times New Roman"/>
                <a:sym typeface="Times New Roman"/>
              </a:rPr>
              <a:t>Chapter 1: Entrepreneurship</a:t>
            </a:r>
            <a:endParaRPr/>
          </a:p>
        </p:txBody>
      </p:sp>
      <p:sp>
        <p:nvSpPr>
          <p:cNvPr id="6" name="Google Shape;6;n"/>
          <p:cNvSpPr/>
          <p:nvPr/>
        </p:nvSpPr>
        <p:spPr>
          <a:xfrm>
            <a:off x="6397625" y="8896350"/>
            <a:ext cx="390525" cy="306388"/>
          </a:xfrm>
          <a:prstGeom prst="rect">
            <a:avLst/>
          </a:prstGeom>
          <a:noFill/>
          <a:ln>
            <a:noFill/>
          </a:ln>
        </p:spPr>
        <p:txBody>
          <a:bodyPr spcFirstLastPara="1" wrap="square" lIns="90475" tIns="44450" rIns="90475" bIns="44450" anchor="ctr" anchorCtr="0">
            <a:spAutoFit/>
          </a:bodyPr>
          <a:lstStyle/>
          <a:p>
            <a:pPr marL="0" marR="0" lvl="0" indent="0" algn="r" rtl="0">
              <a:spcBef>
                <a:spcPts val="0"/>
              </a:spcBef>
              <a:spcAft>
                <a:spcPts val="0"/>
              </a:spcAft>
              <a:buNone/>
            </a:pPr>
            <a:fld id="{00000000-1234-1234-1234-123412341234}" type="slidenum">
              <a:rPr lang="en-US" sz="1400" b="0" i="0" u="none" strike="noStrike" cap="none">
                <a:solidFill>
                  <a:schemeClr val="dk1"/>
                </a:solidFill>
                <a:latin typeface="Times New Roman"/>
                <a:ea typeface="Times New Roman"/>
                <a:cs typeface="Times New Roman"/>
                <a:sym typeface="Times New Roman"/>
              </a:rPr>
              <a:t>‹#›</a:t>
            </a:fld>
            <a:endParaRPr sz="1400" b="0" i="0" u="none" strike="noStrike" cap="none">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2758296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105" name="Google Shape;105;p1: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2: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7" name="Google Shape;117;p2: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
        <p:nvSpPr>
          <p:cNvPr id="118" name="Google Shape;118;p2:notes"/>
          <p:cNvSpPr/>
          <p:nvPr/>
        </p:nvSpPr>
        <p:spPr>
          <a:xfrm>
            <a:off x="1295400" y="5165725"/>
            <a:ext cx="4348163" cy="2236788"/>
          </a:xfrm>
          <a:prstGeom prst="rect">
            <a:avLst/>
          </a:prstGeom>
          <a:noFill/>
          <a:ln>
            <a:noFill/>
          </a:ln>
        </p:spPr>
        <p:txBody>
          <a:bodyPr spcFirstLastPara="1" wrap="square" lIns="44450" tIns="17450" rIns="44450" bIns="17450" anchor="t" anchorCtr="0">
            <a:spAutoFit/>
          </a:bodyPr>
          <a:lstStyle/>
          <a:p>
            <a:pPr marL="0" marR="0" lvl="0" indent="0" algn="l" rtl="0">
              <a:lnSpc>
                <a:spcPct val="104000"/>
              </a:lnSpc>
              <a:spcBef>
                <a:spcPts val="0"/>
              </a:spcBef>
              <a:spcAft>
                <a:spcPts val="0"/>
              </a:spcAft>
              <a:buNone/>
            </a:pPr>
            <a:r>
              <a:rPr lang="en-US" sz="1100" b="1" i="0" u="none" strike="noStrike" cap="none">
                <a:solidFill>
                  <a:schemeClr val="dk1"/>
                </a:solidFill>
                <a:latin typeface="Helvetica Neue"/>
                <a:ea typeface="Helvetica Neue"/>
                <a:cs typeface="Helvetica Neue"/>
                <a:sym typeface="Helvetica Neue"/>
              </a:rPr>
              <a:t>This "Deco" border was drawn on the Slide master using PowerPoint's Rectangle and Line tools.  A smaller version was placed on the Notes Master by selecting all of the elements (using Select All from the Edit menu), deselecting the unwanted elements such as the Title (holding down the Shift key and clicking on the unwanted elements), and then using Paste as Picture from the Edit menu to place the border on the Notes Master.  After pasting as a picture, we used the resize handles (with Shift to maintain the proportions) to reduce it to the size you see.</a:t>
            </a:r>
            <a:endParaRPr/>
          </a:p>
          <a:p>
            <a:pPr marL="0" marR="0" lvl="0" indent="0" algn="l" rtl="0">
              <a:lnSpc>
                <a:spcPct val="104000"/>
              </a:lnSpc>
              <a:spcBef>
                <a:spcPts val="572"/>
              </a:spcBef>
              <a:spcAft>
                <a:spcPts val="0"/>
              </a:spcAft>
              <a:buNone/>
            </a:pPr>
            <a:r>
              <a:rPr lang="en-US" sz="1100" b="1" i="0" u="none" strike="noStrike" cap="none">
                <a:solidFill>
                  <a:schemeClr val="dk1"/>
                </a:solidFill>
                <a:latin typeface="Helvetica Neue"/>
                <a:ea typeface="Helvetica Neue"/>
                <a:cs typeface="Helvetica Neue"/>
                <a:sym typeface="Helvetica Neue"/>
              </a:rPr>
              <a:t>Be sure to delete this word processing box before using this template for your own presentation.</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3: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126" name="Google Shape;126;p3: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134" name="Google Shape;134;p4: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5: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0" name="Google Shape;140;p5: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latin typeface="Arial"/>
              <a:ea typeface="Arial"/>
              <a:cs typeface="Arial"/>
              <a:sym typeface="Arial"/>
            </a:endParaRPr>
          </a:p>
        </p:txBody>
      </p:sp>
      <p:sp>
        <p:nvSpPr>
          <p:cNvPr id="141" name="Google Shape;141;p5: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5</a:t>
            </a:fld>
            <a:endParaRPr sz="12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6: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6</a:t>
            </a:fld>
            <a:endParaRPr sz="1200" b="0" i="0" u="none" strike="noStrike" cap="none">
              <a:solidFill>
                <a:srgbClr val="000000"/>
              </a:solidFill>
              <a:latin typeface="Arial"/>
              <a:ea typeface="Arial"/>
              <a:cs typeface="Arial"/>
              <a:sym typeface="Arial"/>
            </a:endParaRPr>
          </a:p>
        </p:txBody>
      </p:sp>
      <p:sp>
        <p:nvSpPr>
          <p:cNvPr id="148" name="Google Shape;148;p6: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9" name="Google Shape;149;p6:notes"/>
          <p:cNvSpPr txBox="1">
            <a:spLocks noGrp="1"/>
          </p:cNvSpPr>
          <p:nvPr>
            <p:ph type="body" idx="1"/>
          </p:nvPr>
        </p:nvSpPr>
        <p:spPr>
          <a:xfrm>
            <a:off x="914400" y="4343400"/>
            <a:ext cx="5029200" cy="4114800"/>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7: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156" name="Google Shape;156;p7: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8: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163" name="Google Shape;163;p8: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9: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170" name="Google Shape;170;p9: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0: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77" name="Google Shape;177;p10: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latin typeface="Arial"/>
              <a:ea typeface="Arial"/>
              <a:cs typeface="Arial"/>
              <a:sym typeface="Arial"/>
            </a:endParaRPr>
          </a:p>
        </p:txBody>
      </p:sp>
      <p:sp>
        <p:nvSpPr>
          <p:cNvPr id="178" name="Google Shape;178;p10: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10</a:t>
            </a:fld>
            <a:endParaRPr sz="12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1: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86" name="Google Shape;186;p11: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latin typeface="Arial"/>
              <a:ea typeface="Arial"/>
              <a:cs typeface="Arial"/>
              <a:sym typeface="Arial"/>
            </a:endParaRPr>
          </a:p>
        </p:txBody>
      </p:sp>
      <p:sp>
        <p:nvSpPr>
          <p:cNvPr id="187" name="Google Shape;187;p11: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11</a:t>
            </a:fld>
            <a:endParaRPr sz="12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2: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194" name="Google Shape;194;p12: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3: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203" name="Google Shape;203;p13: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4: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211" name="Google Shape;211;p14: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5: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219" name="Google Shape;219;p15: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6: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227" name="Google Shape;227;p16: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7: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35" name="Google Shape;235;p17: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8: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44" name="Google Shape;244;p18: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9: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252" name="Google Shape;252;p19: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0: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260" name="Google Shape;260;p20: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1: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78" name="Google Shape;278;p21: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22: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87" name="Google Shape;287;p22: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23: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97" name="Google Shape;297;p23: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4: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06" name="Google Shape;306;p24: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25: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15" name="Google Shape;315;p25: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26: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23" name="Google Shape;323;p26: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27: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31" name="Google Shape;331;p27: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28: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340" name="Google Shape;340;p28: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29: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63" name="Google Shape;363;p29: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30: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372" name="Google Shape;372;p30: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31: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80" name="Google Shape;380;p31: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32: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388" name="Google Shape;388;p32: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33: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96" name="Google Shape;396;p33: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p34: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05" name="Google Shape;405;p34: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35: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14" name="Google Shape;414;p35: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p36: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28" name="Google Shape;428;p36: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37: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37" name="Google Shape;437;p37: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38: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46" name="Google Shape;446;p38: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p39: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55" name="Google Shape;455;p39: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p40: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64" name="Google Shape;464;p40: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p41: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74" name="Google Shape;474;p41: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p42: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83" name="Google Shape;483;p42: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p43: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491" name="Google Shape;491;p43: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44: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04" name="Google Shape;504;p44: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2"/>
        <p:cNvGrpSpPr/>
        <p:nvPr/>
      </p:nvGrpSpPr>
      <p:grpSpPr>
        <a:xfrm>
          <a:off x="0" y="0"/>
          <a:ext cx="0" cy="0"/>
          <a:chOff x="0" y="0"/>
          <a:chExt cx="0" cy="0"/>
        </a:xfrm>
      </p:grpSpPr>
      <p:grpSp>
        <p:nvGrpSpPr>
          <p:cNvPr id="23" name="Google Shape;23;p46"/>
          <p:cNvGrpSpPr/>
          <p:nvPr/>
        </p:nvGrpSpPr>
        <p:grpSpPr>
          <a:xfrm>
            <a:off x="0" y="0"/>
            <a:ext cx="9140825" cy="6850063"/>
            <a:chOff x="0" y="0"/>
            <a:chExt cx="5758" cy="4315"/>
          </a:xfrm>
        </p:grpSpPr>
        <p:grpSp>
          <p:nvGrpSpPr>
            <p:cNvPr id="24" name="Google Shape;24;p46"/>
            <p:cNvGrpSpPr/>
            <p:nvPr/>
          </p:nvGrpSpPr>
          <p:grpSpPr>
            <a:xfrm>
              <a:off x="1728" y="2230"/>
              <a:ext cx="4027" cy="2085"/>
              <a:chOff x="1728" y="2230"/>
              <a:chExt cx="4027" cy="2085"/>
            </a:xfrm>
          </p:grpSpPr>
          <p:sp>
            <p:nvSpPr>
              <p:cNvPr id="25" name="Google Shape;25;p46"/>
              <p:cNvSpPr/>
              <p:nvPr/>
            </p:nvSpPr>
            <p:spPr>
              <a:xfrm>
                <a:off x="1728" y="2644"/>
                <a:ext cx="2882" cy="1671"/>
              </a:xfrm>
              <a:custGeom>
                <a:avLst/>
                <a:gdLst/>
                <a:ahLst/>
                <a:cxnLst/>
                <a:rect l="l" t="t" r="r" b="b"/>
                <a:pathLst>
                  <a:path w="2882" h="1671" extrusionOk="0">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a:gsLst>
                  <a:gs pos="0">
                    <a:schemeClr val="dk2"/>
                  </a:gs>
                  <a:gs pos="100000">
                    <a:srgbClr val="003092"/>
                  </a:gs>
                </a:gsLst>
                <a:lin ang="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26" name="Google Shape;26;p46"/>
              <p:cNvSpPr/>
              <p:nvPr/>
            </p:nvSpPr>
            <p:spPr>
              <a:xfrm>
                <a:off x="4170" y="2671"/>
                <a:ext cx="1259" cy="811"/>
              </a:xfrm>
              <a:custGeom>
                <a:avLst/>
                <a:gdLst/>
                <a:ahLst/>
                <a:cxnLst/>
                <a:rect l="l" t="t" r="r" b="b"/>
                <a:pathLst>
                  <a:path w="1259" h="811" extrusionOk="0">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a:gsLst>
                  <a:gs pos="0">
                    <a:schemeClr val="dk2"/>
                  </a:gs>
                  <a:gs pos="100000">
                    <a:srgbClr val="003092"/>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27" name="Google Shape;27;p46"/>
              <p:cNvSpPr/>
              <p:nvPr/>
            </p:nvSpPr>
            <p:spPr>
              <a:xfrm>
                <a:off x="2900" y="3346"/>
                <a:ext cx="2849" cy="969"/>
              </a:xfrm>
              <a:custGeom>
                <a:avLst/>
                <a:gdLst/>
                <a:ahLst/>
                <a:cxnLst/>
                <a:rect l="l" t="t" r="r" b="b"/>
                <a:pathLst>
                  <a:path w="2849" h="969" extrusionOk="0">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a:gsLst>
                  <a:gs pos="0">
                    <a:srgbClr val="002E8B"/>
                  </a:gs>
                  <a:gs pos="100000">
                    <a:schemeClr val="dk2"/>
                  </a:gs>
                </a:gsLst>
                <a:lin ang="54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28" name="Google Shape;28;p46"/>
              <p:cNvSpPr/>
              <p:nvPr/>
            </p:nvSpPr>
            <p:spPr>
              <a:xfrm>
                <a:off x="2748" y="2230"/>
                <a:ext cx="3007" cy="2085"/>
              </a:xfrm>
              <a:custGeom>
                <a:avLst/>
                <a:gdLst/>
                <a:ahLst/>
                <a:cxnLst/>
                <a:rect l="l" t="t" r="r" b="b"/>
                <a:pathLst>
                  <a:path w="3007" h="2085" extrusionOk="0">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dk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29" name="Google Shape;29;p46"/>
              <p:cNvSpPr/>
              <p:nvPr/>
            </p:nvSpPr>
            <p:spPr>
              <a:xfrm>
                <a:off x="4501" y="2317"/>
                <a:ext cx="1248" cy="539"/>
              </a:xfrm>
              <a:custGeom>
                <a:avLst/>
                <a:gdLst/>
                <a:ahLst/>
                <a:cxnLst/>
                <a:rect l="l" t="t" r="r" b="b"/>
                <a:pathLst>
                  <a:path w="1248" h="539" extrusionOk="0">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a:gsLst>
                  <a:gs pos="0">
                    <a:srgbClr val="003090"/>
                  </a:gs>
                  <a:gs pos="100000">
                    <a:schemeClr val="dk2"/>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grpSp>
        <p:sp>
          <p:nvSpPr>
            <p:cNvPr id="30" name="Google Shape;30;p46"/>
            <p:cNvSpPr/>
            <p:nvPr/>
          </p:nvSpPr>
          <p:spPr>
            <a:xfrm>
              <a:off x="3322" y="1341"/>
              <a:ext cx="1825" cy="1537"/>
            </a:xfrm>
            <a:custGeom>
              <a:avLst/>
              <a:gdLst/>
              <a:ahLst/>
              <a:cxnLst/>
              <a:rect l="l" t="t" r="r" b="b"/>
              <a:pathLst>
                <a:path w="2296" h="1469" extrusionOk="0">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a:gsLst>
                <a:gs pos="0">
                  <a:srgbClr val="002F8D"/>
                </a:gs>
                <a:gs pos="100000">
                  <a:schemeClr val="dk2"/>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31" name="Google Shape;31;p46"/>
            <p:cNvSpPr/>
            <p:nvPr/>
          </p:nvSpPr>
          <p:spPr>
            <a:xfrm>
              <a:off x="0" y="0"/>
              <a:ext cx="5758" cy="1776"/>
            </a:xfrm>
            <a:custGeom>
              <a:avLst/>
              <a:gdLst/>
              <a:ahLst/>
              <a:cxnLst/>
              <a:rect l="l" t="t" r="r" b="b"/>
              <a:pathLst>
                <a:path w="5740" h="1906" extrusionOk="0">
                  <a:moveTo>
                    <a:pt x="0" y="0"/>
                  </a:moveTo>
                  <a:lnTo>
                    <a:pt x="0" y="1906"/>
                  </a:lnTo>
                  <a:lnTo>
                    <a:pt x="5740" y="1906"/>
                  </a:lnTo>
                  <a:lnTo>
                    <a:pt x="5740" y="0"/>
                  </a:lnTo>
                  <a:lnTo>
                    <a:pt x="0" y="0"/>
                  </a:lnTo>
                  <a:lnTo>
                    <a:pt x="0" y="0"/>
                  </a:lnTo>
                  <a:close/>
                </a:path>
              </a:pathLst>
            </a:custGeom>
            <a:gradFill>
              <a:gsLst>
                <a:gs pos="0">
                  <a:schemeClr val="dk1"/>
                </a:gs>
                <a:gs pos="100000">
                  <a:schemeClr val="dk2"/>
                </a:gs>
              </a:gsLst>
              <a:lin ang="54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grpSp>
      <p:sp>
        <p:nvSpPr>
          <p:cNvPr id="32" name="Google Shape;32;p46"/>
          <p:cNvSpPr txBox="1"/>
          <p:nvPr/>
        </p:nvSpPr>
        <p:spPr>
          <a:xfrm>
            <a:off x="3495675" y="6581775"/>
            <a:ext cx="2287588" cy="27463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000" b="0" i="0" u="none" strike="noStrike" cap="none">
                <a:solidFill>
                  <a:schemeClr val="lt1"/>
                </a:solidFill>
                <a:latin typeface="Arial"/>
                <a:ea typeface="Arial"/>
                <a:cs typeface="Arial"/>
                <a:sym typeface="Arial"/>
              </a:rPr>
              <a:t>Copyright </a:t>
            </a:r>
            <a:r>
              <a:rPr lang="en-US" sz="1200" b="0" i="0" u="none" strike="noStrike" cap="none">
                <a:solidFill>
                  <a:schemeClr val="lt1"/>
                </a:solidFill>
                <a:latin typeface="Arial"/>
                <a:ea typeface="Arial"/>
                <a:cs typeface="Arial"/>
                <a:sym typeface="Arial"/>
              </a:rPr>
              <a:t>©</a:t>
            </a:r>
            <a:r>
              <a:rPr lang="en-US" sz="1000" b="0" i="0" u="none" strike="noStrike" cap="none">
                <a:solidFill>
                  <a:schemeClr val="lt1"/>
                </a:solidFill>
                <a:latin typeface="Arial"/>
                <a:ea typeface="Arial"/>
                <a:cs typeface="Arial"/>
                <a:sym typeface="Arial"/>
              </a:rPr>
              <a:t> 2011 Pearson Education</a:t>
            </a:r>
            <a:endParaRPr/>
          </a:p>
        </p:txBody>
      </p:sp>
      <p:sp>
        <p:nvSpPr>
          <p:cNvPr id="33" name="Google Shape;33;p46"/>
          <p:cNvSpPr txBox="1">
            <a:spLocks noGrp="1"/>
          </p:cNvSpPr>
          <p:nvPr>
            <p:ph type="ctrTitle"/>
          </p:nvPr>
        </p:nvSpPr>
        <p:spPr>
          <a:xfrm>
            <a:off x="685800" y="1736725"/>
            <a:ext cx="7772400" cy="19208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4" name="Google Shape;34;p46"/>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lvl="0" algn="ctr">
              <a:spcBef>
                <a:spcPts val="640"/>
              </a:spcBef>
              <a:spcAft>
                <a:spcPts val="0"/>
              </a:spcAft>
              <a:buSzPts val="2240"/>
              <a:buFont typeface="Noto Sans Symbols"/>
              <a:buNone/>
              <a:defRPr/>
            </a:lvl1pPr>
            <a:lvl2pPr lvl="1" algn="l">
              <a:spcBef>
                <a:spcPts val="360"/>
              </a:spcBef>
              <a:spcAft>
                <a:spcPts val="0"/>
              </a:spcAft>
              <a:buSzPts val="1260"/>
              <a:buChar char="■"/>
              <a:defRPr/>
            </a:lvl2pPr>
            <a:lvl3pPr lvl="2" algn="l">
              <a:spcBef>
                <a:spcPts val="360"/>
              </a:spcBef>
              <a:spcAft>
                <a:spcPts val="0"/>
              </a:spcAft>
              <a:buSzPts val="1260"/>
              <a:buChar char="■"/>
              <a:defRPr/>
            </a:lvl3pPr>
            <a:lvl4pPr lvl="3" algn="l">
              <a:spcBef>
                <a:spcPts val="360"/>
              </a:spcBef>
              <a:spcAft>
                <a:spcPts val="0"/>
              </a:spcAft>
              <a:buSzPts val="1260"/>
              <a:buChar char="■"/>
              <a:defRPr/>
            </a:lvl4pPr>
            <a:lvl5pPr lvl="4" algn="l">
              <a:spcBef>
                <a:spcPts val="360"/>
              </a:spcBef>
              <a:spcAft>
                <a:spcPts val="0"/>
              </a:spcAft>
              <a:buSzPts val="1260"/>
              <a:buChar char="■"/>
              <a:defRPr/>
            </a:lvl5pPr>
            <a:lvl6pPr lvl="5" algn="l">
              <a:spcBef>
                <a:spcPts val="360"/>
              </a:spcBef>
              <a:spcAft>
                <a:spcPts val="0"/>
              </a:spcAft>
              <a:buSzPts val="1260"/>
              <a:buChar char="■"/>
              <a:defRPr/>
            </a:lvl6pPr>
            <a:lvl7pPr lvl="6" algn="l">
              <a:spcBef>
                <a:spcPts val="360"/>
              </a:spcBef>
              <a:spcAft>
                <a:spcPts val="0"/>
              </a:spcAft>
              <a:buSzPts val="1260"/>
              <a:buChar char="■"/>
              <a:defRPr/>
            </a:lvl7pPr>
            <a:lvl8pPr lvl="7" algn="l">
              <a:spcBef>
                <a:spcPts val="360"/>
              </a:spcBef>
              <a:spcAft>
                <a:spcPts val="0"/>
              </a:spcAft>
              <a:buSzPts val="1260"/>
              <a:buChar char="■"/>
              <a:defRPr/>
            </a:lvl8pPr>
            <a:lvl9pPr lvl="8" algn="l">
              <a:spcBef>
                <a:spcPts val="360"/>
              </a:spcBef>
              <a:spcAft>
                <a:spcPts val="0"/>
              </a:spcAft>
              <a:buSzPts val="1260"/>
              <a:buChar char="■"/>
              <a:defRPr/>
            </a:lvl9pPr>
          </a:lstStyle>
          <a:p>
            <a:endParaRPr/>
          </a:p>
        </p:txBody>
      </p:sp>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4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7" name="Google Shape;37;p4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lvl="0" indent="-308610" algn="l">
              <a:spcBef>
                <a:spcPts val="360"/>
              </a:spcBef>
              <a:spcAft>
                <a:spcPts val="0"/>
              </a:spcAft>
              <a:buSzPts val="1260"/>
              <a:buChar char="■"/>
              <a:defRPr/>
            </a:lvl1pPr>
            <a:lvl2pPr marL="914400" lvl="1" indent="-308610" algn="l">
              <a:spcBef>
                <a:spcPts val="360"/>
              </a:spcBef>
              <a:spcAft>
                <a:spcPts val="0"/>
              </a:spcAft>
              <a:buSzPts val="1260"/>
              <a:buChar char="■"/>
              <a:defRPr/>
            </a:lvl2pPr>
            <a:lvl3pPr marL="1371600" lvl="2" indent="-308610" algn="l">
              <a:spcBef>
                <a:spcPts val="360"/>
              </a:spcBef>
              <a:spcAft>
                <a:spcPts val="0"/>
              </a:spcAft>
              <a:buSzPts val="1260"/>
              <a:buChar char="■"/>
              <a:defRPr/>
            </a:lvl3pPr>
            <a:lvl4pPr marL="1828800" lvl="3" indent="-308610" algn="l">
              <a:spcBef>
                <a:spcPts val="360"/>
              </a:spcBef>
              <a:spcAft>
                <a:spcPts val="0"/>
              </a:spcAft>
              <a:buSzPts val="1260"/>
              <a:buChar char="■"/>
              <a:defRPr/>
            </a:lvl4pPr>
            <a:lvl5pPr marL="2286000" lvl="4" indent="-308610" algn="l">
              <a:spcBef>
                <a:spcPts val="360"/>
              </a:spcBef>
              <a:spcAft>
                <a:spcPts val="0"/>
              </a:spcAft>
              <a:buSzPts val="1260"/>
              <a:buChar char="■"/>
              <a:defRPr/>
            </a:lvl5pPr>
            <a:lvl6pPr marL="2743200" lvl="5" indent="-308610" algn="l">
              <a:spcBef>
                <a:spcPts val="360"/>
              </a:spcBef>
              <a:spcAft>
                <a:spcPts val="0"/>
              </a:spcAft>
              <a:buSzPts val="1260"/>
              <a:buChar char="■"/>
              <a:defRPr/>
            </a:lvl6pPr>
            <a:lvl7pPr marL="3200400" lvl="6" indent="-308610" algn="l">
              <a:spcBef>
                <a:spcPts val="360"/>
              </a:spcBef>
              <a:spcAft>
                <a:spcPts val="0"/>
              </a:spcAft>
              <a:buSzPts val="1260"/>
              <a:buChar char="■"/>
              <a:defRPr/>
            </a:lvl7pPr>
            <a:lvl8pPr marL="3657600" lvl="7" indent="-308609" algn="l">
              <a:spcBef>
                <a:spcPts val="360"/>
              </a:spcBef>
              <a:spcAft>
                <a:spcPts val="0"/>
              </a:spcAft>
              <a:buSzPts val="1260"/>
              <a:buChar char="■"/>
              <a:defRPr/>
            </a:lvl8pPr>
            <a:lvl9pPr marL="4114800" lvl="8" indent="-308609" algn="l">
              <a:spcBef>
                <a:spcPts val="360"/>
              </a:spcBef>
              <a:spcAft>
                <a:spcPts val="0"/>
              </a:spcAft>
              <a:buSzPts val="1260"/>
              <a:buChar char="■"/>
              <a:defRPr/>
            </a:lvl9pPr>
          </a:lstStyle>
          <a:p>
            <a:endParaRPr/>
          </a:p>
        </p:txBody>
      </p:sp>
      <p:sp>
        <p:nvSpPr>
          <p:cNvPr id="38" name="Google Shape;38;p47"/>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39" name="Google Shape;39;p47"/>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0"/>
        <p:cNvGrpSpPr/>
        <p:nvPr/>
      </p:nvGrpSpPr>
      <p:grpSpPr>
        <a:xfrm>
          <a:off x="0" y="0"/>
          <a:ext cx="0" cy="0"/>
          <a:chOff x="0" y="0"/>
          <a:chExt cx="0" cy="0"/>
        </a:xfrm>
      </p:grpSpPr>
      <p:sp>
        <p:nvSpPr>
          <p:cNvPr id="41" name="Google Shape;41;p48"/>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42" name="Google Shape;42;p48"/>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3"/>
        <p:cNvGrpSpPr/>
        <p:nvPr/>
      </p:nvGrpSpPr>
      <p:grpSpPr>
        <a:xfrm>
          <a:off x="0" y="0"/>
          <a:ext cx="0" cy="0"/>
          <a:chOff x="0" y="0"/>
          <a:chExt cx="0" cy="0"/>
        </a:xfrm>
      </p:grpSpPr>
      <p:sp>
        <p:nvSpPr>
          <p:cNvPr id="44" name="Google Shape;44;p4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5" name="Google Shape;45;p49"/>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46" name="Google Shape;46;p49"/>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Text, and Content" type="txAndObj">
  <p:cSld name="TEXT_AND_OBJECT">
    <p:spTree>
      <p:nvGrpSpPr>
        <p:cNvPr id="1" name="Shape 47"/>
        <p:cNvGrpSpPr/>
        <p:nvPr/>
      </p:nvGrpSpPr>
      <p:grpSpPr>
        <a:xfrm>
          <a:off x="0" y="0"/>
          <a:ext cx="0" cy="0"/>
          <a:chOff x="0" y="0"/>
          <a:chExt cx="0" cy="0"/>
        </a:xfrm>
      </p:grpSpPr>
      <p:sp>
        <p:nvSpPr>
          <p:cNvPr id="48" name="Google Shape;48;p5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9" name="Google Shape;49;p50"/>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308610" algn="l">
              <a:spcBef>
                <a:spcPts val="360"/>
              </a:spcBef>
              <a:spcAft>
                <a:spcPts val="0"/>
              </a:spcAft>
              <a:buSzPts val="1260"/>
              <a:buChar char="■"/>
              <a:defRPr/>
            </a:lvl1pPr>
            <a:lvl2pPr marL="914400" lvl="1" indent="-308610" algn="l">
              <a:spcBef>
                <a:spcPts val="360"/>
              </a:spcBef>
              <a:spcAft>
                <a:spcPts val="0"/>
              </a:spcAft>
              <a:buSzPts val="1260"/>
              <a:buChar char="■"/>
              <a:defRPr/>
            </a:lvl2pPr>
            <a:lvl3pPr marL="1371600" lvl="2" indent="-308610" algn="l">
              <a:spcBef>
                <a:spcPts val="360"/>
              </a:spcBef>
              <a:spcAft>
                <a:spcPts val="0"/>
              </a:spcAft>
              <a:buSzPts val="1260"/>
              <a:buChar char="■"/>
              <a:defRPr/>
            </a:lvl3pPr>
            <a:lvl4pPr marL="1828800" lvl="3" indent="-308610" algn="l">
              <a:spcBef>
                <a:spcPts val="360"/>
              </a:spcBef>
              <a:spcAft>
                <a:spcPts val="0"/>
              </a:spcAft>
              <a:buSzPts val="1260"/>
              <a:buChar char="■"/>
              <a:defRPr/>
            </a:lvl4pPr>
            <a:lvl5pPr marL="2286000" lvl="4" indent="-308610" algn="l">
              <a:spcBef>
                <a:spcPts val="360"/>
              </a:spcBef>
              <a:spcAft>
                <a:spcPts val="0"/>
              </a:spcAft>
              <a:buSzPts val="1260"/>
              <a:buChar char="■"/>
              <a:defRPr/>
            </a:lvl5pPr>
            <a:lvl6pPr marL="2743200" lvl="5" indent="-308610" algn="l">
              <a:spcBef>
                <a:spcPts val="360"/>
              </a:spcBef>
              <a:spcAft>
                <a:spcPts val="0"/>
              </a:spcAft>
              <a:buSzPts val="1260"/>
              <a:buChar char="■"/>
              <a:defRPr/>
            </a:lvl6pPr>
            <a:lvl7pPr marL="3200400" lvl="6" indent="-308610" algn="l">
              <a:spcBef>
                <a:spcPts val="360"/>
              </a:spcBef>
              <a:spcAft>
                <a:spcPts val="0"/>
              </a:spcAft>
              <a:buSzPts val="1260"/>
              <a:buChar char="■"/>
              <a:defRPr/>
            </a:lvl7pPr>
            <a:lvl8pPr marL="3657600" lvl="7" indent="-308609" algn="l">
              <a:spcBef>
                <a:spcPts val="360"/>
              </a:spcBef>
              <a:spcAft>
                <a:spcPts val="0"/>
              </a:spcAft>
              <a:buSzPts val="1260"/>
              <a:buChar char="■"/>
              <a:defRPr/>
            </a:lvl8pPr>
            <a:lvl9pPr marL="4114800" lvl="8" indent="-308609" algn="l">
              <a:spcBef>
                <a:spcPts val="360"/>
              </a:spcBef>
              <a:spcAft>
                <a:spcPts val="0"/>
              </a:spcAft>
              <a:buSzPts val="1260"/>
              <a:buChar char="■"/>
              <a:defRPr/>
            </a:lvl9pPr>
          </a:lstStyle>
          <a:p>
            <a:endParaRPr/>
          </a:p>
        </p:txBody>
      </p:sp>
      <p:sp>
        <p:nvSpPr>
          <p:cNvPr id="50" name="Google Shape;50;p50"/>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308610" algn="l">
              <a:spcBef>
                <a:spcPts val="360"/>
              </a:spcBef>
              <a:spcAft>
                <a:spcPts val="0"/>
              </a:spcAft>
              <a:buSzPts val="1260"/>
              <a:buChar char="■"/>
              <a:defRPr/>
            </a:lvl1pPr>
            <a:lvl2pPr marL="914400" lvl="1" indent="-308610" algn="l">
              <a:spcBef>
                <a:spcPts val="360"/>
              </a:spcBef>
              <a:spcAft>
                <a:spcPts val="0"/>
              </a:spcAft>
              <a:buSzPts val="1260"/>
              <a:buChar char="■"/>
              <a:defRPr/>
            </a:lvl2pPr>
            <a:lvl3pPr marL="1371600" lvl="2" indent="-308610" algn="l">
              <a:spcBef>
                <a:spcPts val="360"/>
              </a:spcBef>
              <a:spcAft>
                <a:spcPts val="0"/>
              </a:spcAft>
              <a:buSzPts val="1260"/>
              <a:buChar char="■"/>
              <a:defRPr/>
            </a:lvl3pPr>
            <a:lvl4pPr marL="1828800" lvl="3" indent="-308610" algn="l">
              <a:spcBef>
                <a:spcPts val="360"/>
              </a:spcBef>
              <a:spcAft>
                <a:spcPts val="0"/>
              </a:spcAft>
              <a:buSzPts val="1260"/>
              <a:buChar char="■"/>
              <a:defRPr/>
            </a:lvl4pPr>
            <a:lvl5pPr marL="2286000" lvl="4" indent="-308610" algn="l">
              <a:spcBef>
                <a:spcPts val="360"/>
              </a:spcBef>
              <a:spcAft>
                <a:spcPts val="0"/>
              </a:spcAft>
              <a:buSzPts val="1260"/>
              <a:buChar char="■"/>
              <a:defRPr/>
            </a:lvl5pPr>
            <a:lvl6pPr marL="2743200" lvl="5" indent="-308610" algn="l">
              <a:spcBef>
                <a:spcPts val="360"/>
              </a:spcBef>
              <a:spcAft>
                <a:spcPts val="0"/>
              </a:spcAft>
              <a:buSzPts val="1260"/>
              <a:buChar char="■"/>
              <a:defRPr/>
            </a:lvl6pPr>
            <a:lvl7pPr marL="3200400" lvl="6" indent="-308610" algn="l">
              <a:spcBef>
                <a:spcPts val="360"/>
              </a:spcBef>
              <a:spcAft>
                <a:spcPts val="0"/>
              </a:spcAft>
              <a:buSzPts val="1260"/>
              <a:buChar char="■"/>
              <a:defRPr/>
            </a:lvl7pPr>
            <a:lvl8pPr marL="3657600" lvl="7" indent="-308609" algn="l">
              <a:spcBef>
                <a:spcPts val="360"/>
              </a:spcBef>
              <a:spcAft>
                <a:spcPts val="0"/>
              </a:spcAft>
              <a:buSzPts val="1260"/>
              <a:buChar char="■"/>
              <a:defRPr/>
            </a:lvl8pPr>
            <a:lvl9pPr marL="4114800" lvl="8" indent="-308609" algn="l">
              <a:spcBef>
                <a:spcPts val="360"/>
              </a:spcBef>
              <a:spcAft>
                <a:spcPts val="0"/>
              </a:spcAft>
              <a:buSzPts val="1260"/>
              <a:buChar char="■"/>
              <a:defRPr/>
            </a:lvl9pPr>
          </a:lstStyle>
          <a:p>
            <a:endParaRPr/>
          </a:p>
        </p:txBody>
      </p:sp>
      <p:sp>
        <p:nvSpPr>
          <p:cNvPr id="51" name="Google Shape;51;p50"/>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52" name="Google Shape;52;p50"/>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able" type="tbl">
  <p:cSld name="TABLE">
    <p:spTree>
      <p:nvGrpSpPr>
        <p:cNvPr id="1" name="Shape 53"/>
        <p:cNvGrpSpPr/>
        <p:nvPr/>
      </p:nvGrpSpPr>
      <p:grpSpPr>
        <a:xfrm>
          <a:off x="0" y="0"/>
          <a:ext cx="0" cy="0"/>
          <a:chOff x="0" y="0"/>
          <a:chExt cx="0" cy="0"/>
        </a:xfrm>
      </p:grpSpPr>
      <p:sp>
        <p:nvSpPr>
          <p:cNvPr id="54" name="Google Shape;54;p5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5" name="Google Shape;55;p51"/>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56" name="Google Shape;56;p51"/>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type="objOnly">
  <p:cSld name="OBJECT_ONLY">
    <p:spTree>
      <p:nvGrpSpPr>
        <p:cNvPr id="1" name="Shape 57"/>
        <p:cNvGrpSpPr/>
        <p:nvPr/>
      </p:nvGrpSpPr>
      <p:grpSpPr>
        <a:xfrm>
          <a:off x="0" y="0"/>
          <a:ext cx="0" cy="0"/>
          <a:chOff x="0" y="0"/>
          <a:chExt cx="0" cy="0"/>
        </a:xfrm>
      </p:grpSpPr>
      <p:sp>
        <p:nvSpPr>
          <p:cNvPr id="58" name="Google Shape;58;p52"/>
          <p:cNvSpPr txBox="1">
            <a:spLocks noGrp="1"/>
          </p:cNvSpPr>
          <p:nvPr>
            <p:ph type="body" idx="1"/>
          </p:nvPr>
        </p:nvSpPr>
        <p:spPr>
          <a:xfrm>
            <a:off x="457200" y="274638"/>
            <a:ext cx="8229600" cy="5851525"/>
          </a:xfrm>
          <a:prstGeom prst="rect">
            <a:avLst/>
          </a:prstGeom>
          <a:noFill/>
          <a:ln>
            <a:noFill/>
          </a:ln>
        </p:spPr>
        <p:txBody>
          <a:bodyPr spcFirstLastPara="1" wrap="square" lIns="91425" tIns="45700" rIns="91425" bIns="45700" anchor="t" anchorCtr="0">
            <a:noAutofit/>
          </a:bodyPr>
          <a:lstStyle>
            <a:lvl1pPr marL="457200" lvl="0" indent="-308610" algn="l">
              <a:spcBef>
                <a:spcPts val="360"/>
              </a:spcBef>
              <a:spcAft>
                <a:spcPts val="0"/>
              </a:spcAft>
              <a:buSzPts val="1260"/>
              <a:buChar char="■"/>
              <a:defRPr/>
            </a:lvl1pPr>
            <a:lvl2pPr marL="914400" lvl="1" indent="-308610" algn="l">
              <a:spcBef>
                <a:spcPts val="360"/>
              </a:spcBef>
              <a:spcAft>
                <a:spcPts val="0"/>
              </a:spcAft>
              <a:buSzPts val="1260"/>
              <a:buChar char="■"/>
              <a:defRPr/>
            </a:lvl2pPr>
            <a:lvl3pPr marL="1371600" lvl="2" indent="-308610" algn="l">
              <a:spcBef>
                <a:spcPts val="360"/>
              </a:spcBef>
              <a:spcAft>
                <a:spcPts val="0"/>
              </a:spcAft>
              <a:buSzPts val="1260"/>
              <a:buChar char="■"/>
              <a:defRPr/>
            </a:lvl3pPr>
            <a:lvl4pPr marL="1828800" lvl="3" indent="-308610" algn="l">
              <a:spcBef>
                <a:spcPts val="360"/>
              </a:spcBef>
              <a:spcAft>
                <a:spcPts val="0"/>
              </a:spcAft>
              <a:buSzPts val="1260"/>
              <a:buChar char="■"/>
              <a:defRPr/>
            </a:lvl4pPr>
            <a:lvl5pPr marL="2286000" lvl="4" indent="-308610" algn="l">
              <a:spcBef>
                <a:spcPts val="360"/>
              </a:spcBef>
              <a:spcAft>
                <a:spcPts val="0"/>
              </a:spcAft>
              <a:buSzPts val="1260"/>
              <a:buChar char="■"/>
              <a:defRPr/>
            </a:lvl5pPr>
            <a:lvl6pPr marL="2743200" lvl="5" indent="-308610" algn="l">
              <a:spcBef>
                <a:spcPts val="360"/>
              </a:spcBef>
              <a:spcAft>
                <a:spcPts val="0"/>
              </a:spcAft>
              <a:buSzPts val="1260"/>
              <a:buChar char="■"/>
              <a:defRPr/>
            </a:lvl6pPr>
            <a:lvl7pPr marL="3200400" lvl="6" indent="-308610" algn="l">
              <a:spcBef>
                <a:spcPts val="360"/>
              </a:spcBef>
              <a:spcAft>
                <a:spcPts val="0"/>
              </a:spcAft>
              <a:buSzPts val="1260"/>
              <a:buChar char="■"/>
              <a:defRPr/>
            </a:lvl7pPr>
            <a:lvl8pPr marL="3657600" lvl="7" indent="-308609" algn="l">
              <a:spcBef>
                <a:spcPts val="360"/>
              </a:spcBef>
              <a:spcAft>
                <a:spcPts val="0"/>
              </a:spcAft>
              <a:buSzPts val="1260"/>
              <a:buChar char="■"/>
              <a:defRPr/>
            </a:lvl8pPr>
            <a:lvl9pPr marL="4114800" lvl="8" indent="-308609" algn="l">
              <a:spcBef>
                <a:spcPts val="360"/>
              </a:spcBef>
              <a:spcAft>
                <a:spcPts val="0"/>
              </a:spcAft>
              <a:buSzPts val="1260"/>
              <a:buChar char="■"/>
              <a:defRPr/>
            </a:lvl9pPr>
          </a:lstStyle>
          <a:p>
            <a:endParaRPr/>
          </a:p>
        </p:txBody>
      </p:sp>
      <p:sp>
        <p:nvSpPr>
          <p:cNvPr id="59" name="Google Shape;59;p52"/>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60" name="Google Shape;60;p52"/>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1"/>
        <p:cNvGrpSpPr/>
        <p:nvPr/>
      </p:nvGrpSpPr>
      <p:grpSpPr>
        <a:xfrm>
          <a:off x="0" y="0"/>
          <a:ext cx="0" cy="0"/>
          <a:chOff x="0" y="0"/>
          <a:chExt cx="0" cy="0"/>
        </a:xfrm>
      </p:grpSpPr>
      <p:sp>
        <p:nvSpPr>
          <p:cNvPr id="62" name="Google Shape;62;p53"/>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4000" b="1"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3" name="Google Shape;63;p53"/>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400"/>
              </a:spcBef>
              <a:spcAft>
                <a:spcPts val="0"/>
              </a:spcAft>
              <a:buSzPts val="1400"/>
              <a:buNone/>
              <a:defRPr sz="2000"/>
            </a:lvl1pPr>
            <a:lvl2pPr marL="914400" lvl="1" indent="-228600" algn="l">
              <a:spcBef>
                <a:spcPts val="360"/>
              </a:spcBef>
              <a:spcAft>
                <a:spcPts val="0"/>
              </a:spcAft>
              <a:buSzPts val="1260"/>
              <a:buNone/>
              <a:defRPr sz="1800"/>
            </a:lvl2pPr>
            <a:lvl3pPr marL="1371600" lvl="2" indent="-228600" algn="l">
              <a:spcBef>
                <a:spcPts val="320"/>
              </a:spcBef>
              <a:spcAft>
                <a:spcPts val="0"/>
              </a:spcAft>
              <a:buSzPts val="1120"/>
              <a:buNone/>
              <a:defRPr sz="1600"/>
            </a:lvl3pPr>
            <a:lvl4pPr marL="1828800" lvl="3" indent="-228600" algn="l">
              <a:spcBef>
                <a:spcPts val="280"/>
              </a:spcBef>
              <a:spcAft>
                <a:spcPts val="0"/>
              </a:spcAft>
              <a:buSzPts val="980"/>
              <a:buNone/>
              <a:defRPr sz="1400"/>
            </a:lvl4pPr>
            <a:lvl5pPr marL="2286000" lvl="4" indent="-228600" algn="l">
              <a:spcBef>
                <a:spcPts val="280"/>
              </a:spcBef>
              <a:spcAft>
                <a:spcPts val="0"/>
              </a:spcAft>
              <a:buSzPts val="980"/>
              <a:buNone/>
              <a:defRPr sz="1400"/>
            </a:lvl5pPr>
            <a:lvl6pPr marL="2743200" lvl="5" indent="-228600" algn="l">
              <a:spcBef>
                <a:spcPts val="280"/>
              </a:spcBef>
              <a:spcAft>
                <a:spcPts val="0"/>
              </a:spcAft>
              <a:buSzPts val="980"/>
              <a:buNone/>
              <a:defRPr sz="1400"/>
            </a:lvl6pPr>
            <a:lvl7pPr marL="3200400" lvl="6" indent="-228600" algn="l">
              <a:spcBef>
                <a:spcPts val="280"/>
              </a:spcBef>
              <a:spcAft>
                <a:spcPts val="0"/>
              </a:spcAft>
              <a:buSzPts val="980"/>
              <a:buNone/>
              <a:defRPr sz="1400"/>
            </a:lvl7pPr>
            <a:lvl8pPr marL="3657600" lvl="7" indent="-228600" algn="l">
              <a:spcBef>
                <a:spcPts val="280"/>
              </a:spcBef>
              <a:spcAft>
                <a:spcPts val="0"/>
              </a:spcAft>
              <a:buSzPts val="980"/>
              <a:buNone/>
              <a:defRPr sz="1400"/>
            </a:lvl8pPr>
            <a:lvl9pPr marL="4114800" lvl="8" indent="-228600" algn="l">
              <a:spcBef>
                <a:spcPts val="280"/>
              </a:spcBef>
              <a:spcAft>
                <a:spcPts val="0"/>
              </a:spcAft>
              <a:buSzPts val="980"/>
              <a:buNone/>
              <a:defRPr sz="1400"/>
            </a:lvl9pPr>
          </a:lstStyle>
          <a:p>
            <a:endParaRPr/>
          </a:p>
        </p:txBody>
      </p:sp>
      <p:sp>
        <p:nvSpPr>
          <p:cNvPr id="64" name="Google Shape;64;p53"/>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65" name="Google Shape;65;p53"/>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6"/>
        <p:cNvGrpSpPr/>
        <p:nvPr/>
      </p:nvGrpSpPr>
      <p:grpSpPr>
        <a:xfrm>
          <a:off x="0" y="0"/>
          <a:ext cx="0" cy="0"/>
          <a:chOff x="0" y="0"/>
          <a:chExt cx="0" cy="0"/>
        </a:xfrm>
      </p:grpSpPr>
      <p:sp>
        <p:nvSpPr>
          <p:cNvPr id="67" name="Google Shape;67;p5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8" name="Google Shape;68;p54"/>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353060" algn="l">
              <a:spcBef>
                <a:spcPts val="560"/>
              </a:spcBef>
              <a:spcAft>
                <a:spcPts val="0"/>
              </a:spcAft>
              <a:buSzPts val="1960"/>
              <a:buChar char="■"/>
              <a:defRPr sz="2800"/>
            </a:lvl1pPr>
            <a:lvl2pPr marL="914400" lvl="1" indent="-335280" algn="l">
              <a:spcBef>
                <a:spcPts val="480"/>
              </a:spcBef>
              <a:spcAft>
                <a:spcPts val="0"/>
              </a:spcAft>
              <a:buSzPts val="1680"/>
              <a:buChar char="■"/>
              <a:defRPr sz="2400"/>
            </a:lvl2pPr>
            <a:lvl3pPr marL="1371600" lvl="2" indent="-317500" algn="l">
              <a:spcBef>
                <a:spcPts val="400"/>
              </a:spcBef>
              <a:spcAft>
                <a:spcPts val="0"/>
              </a:spcAft>
              <a:buSzPts val="1400"/>
              <a:buChar char="■"/>
              <a:defRPr sz="2000"/>
            </a:lvl3pPr>
            <a:lvl4pPr marL="1828800" lvl="3" indent="-308610" algn="l">
              <a:spcBef>
                <a:spcPts val="360"/>
              </a:spcBef>
              <a:spcAft>
                <a:spcPts val="0"/>
              </a:spcAft>
              <a:buSzPts val="1260"/>
              <a:buChar char="■"/>
              <a:defRPr sz="1800"/>
            </a:lvl4pPr>
            <a:lvl5pPr marL="2286000" lvl="4" indent="-308610" algn="l">
              <a:spcBef>
                <a:spcPts val="360"/>
              </a:spcBef>
              <a:spcAft>
                <a:spcPts val="0"/>
              </a:spcAft>
              <a:buSzPts val="1260"/>
              <a:buChar char="■"/>
              <a:defRPr sz="1800"/>
            </a:lvl5pPr>
            <a:lvl6pPr marL="2743200" lvl="5" indent="-308610" algn="l">
              <a:spcBef>
                <a:spcPts val="360"/>
              </a:spcBef>
              <a:spcAft>
                <a:spcPts val="0"/>
              </a:spcAft>
              <a:buSzPts val="1260"/>
              <a:buChar char="■"/>
              <a:defRPr sz="1800"/>
            </a:lvl6pPr>
            <a:lvl7pPr marL="3200400" lvl="6" indent="-308610" algn="l">
              <a:spcBef>
                <a:spcPts val="360"/>
              </a:spcBef>
              <a:spcAft>
                <a:spcPts val="0"/>
              </a:spcAft>
              <a:buSzPts val="1260"/>
              <a:buChar char="■"/>
              <a:defRPr sz="1800"/>
            </a:lvl7pPr>
            <a:lvl8pPr marL="3657600" lvl="7" indent="-308609" algn="l">
              <a:spcBef>
                <a:spcPts val="360"/>
              </a:spcBef>
              <a:spcAft>
                <a:spcPts val="0"/>
              </a:spcAft>
              <a:buSzPts val="1260"/>
              <a:buChar char="■"/>
              <a:defRPr sz="1800"/>
            </a:lvl8pPr>
            <a:lvl9pPr marL="4114800" lvl="8" indent="-308609" algn="l">
              <a:spcBef>
                <a:spcPts val="360"/>
              </a:spcBef>
              <a:spcAft>
                <a:spcPts val="0"/>
              </a:spcAft>
              <a:buSzPts val="1260"/>
              <a:buChar char="■"/>
              <a:defRPr sz="1800"/>
            </a:lvl9pPr>
          </a:lstStyle>
          <a:p>
            <a:endParaRPr/>
          </a:p>
        </p:txBody>
      </p:sp>
      <p:sp>
        <p:nvSpPr>
          <p:cNvPr id="69" name="Google Shape;69;p54"/>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353060" algn="l">
              <a:spcBef>
                <a:spcPts val="560"/>
              </a:spcBef>
              <a:spcAft>
                <a:spcPts val="0"/>
              </a:spcAft>
              <a:buSzPts val="1960"/>
              <a:buChar char="■"/>
              <a:defRPr sz="2800"/>
            </a:lvl1pPr>
            <a:lvl2pPr marL="914400" lvl="1" indent="-335280" algn="l">
              <a:spcBef>
                <a:spcPts val="480"/>
              </a:spcBef>
              <a:spcAft>
                <a:spcPts val="0"/>
              </a:spcAft>
              <a:buSzPts val="1680"/>
              <a:buChar char="■"/>
              <a:defRPr sz="2400"/>
            </a:lvl2pPr>
            <a:lvl3pPr marL="1371600" lvl="2" indent="-317500" algn="l">
              <a:spcBef>
                <a:spcPts val="400"/>
              </a:spcBef>
              <a:spcAft>
                <a:spcPts val="0"/>
              </a:spcAft>
              <a:buSzPts val="1400"/>
              <a:buChar char="■"/>
              <a:defRPr sz="2000"/>
            </a:lvl3pPr>
            <a:lvl4pPr marL="1828800" lvl="3" indent="-308610" algn="l">
              <a:spcBef>
                <a:spcPts val="360"/>
              </a:spcBef>
              <a:spcAft>
                <a:spcPts val="0"/>
              </a:spcAft>
              <a:buSzPts val="1260"/>
              <a:buChar char="■"/>
              <a:defRPr sz="1800"/>
            </a:lvl4pPr>
            <a:lvl5pPr marL="2286000" lvl="4" indent="-308610" algn="l">
              <a:spcBef>
                <a:spcPts val="360"/>
              </a:spcBef>
              <a:spcAft>
                <a:spcPts val="0"/>
              </a:spcAft>
              <a:buSzPts val="1260"/>
              <a:buChar char="■"/>
              <a:defRPr sz="1800"/>
            </a:lvl5pPr>
            <a:lvl6pPr marL="2743200" lvl="5" indent="-308610" algn="l">
              <a:spcBef>
                <a:spcPts val="360"/>
              </a:spcBef>
              <a:spcAft>
                <a:spcPts val="0"/>
              </a:spcAft>
              <a:buSzPts val="1260"/>
              <a:buChar char="■"/>
              <a:defRPr sz="1800"/>
            </a:lvl6pPr>
            <a:lvl7pPr marL="3200400" lvl="6" indent="-308610" algn="l">
              <a:spcBef>
                <a:spcPts val="360"/>
              </a:spcBef>
              <a:spcAft>
                <a:spcPts val="0"/>
              </a:spcAft>
              <a:buSzPts val="1260"/>
              <a:buChar char="■"/>
              <a:defRPr sz="1800"/>
            </a:lvl7pPr>
            <a:lvl8pPr marL="3657600" lvl="7" indent="-308609" algn="l">
              <a:spcBef>
                <a:spcPts val="360"/>
              </a:spcBef>
              <a:spcAft>
                <a:spcPts val="0"/>
              </a:spcAft>
              <a:buSzPts val="1260"/>
              <a:buChar char="■"/>
              <a:defRPr sz="1800"/>
            </a:lvl8pPr>
            <a:lvl9pPr marL="4114800" lvl="8" indent="-308609" algn="l">
              <a:spcBef>
                <a:spcPts val="360"/>
              </a:spcBef>
              <a:spcAft>
                <a:spcPts val="0"/>
              </a:spcAft>
              <a:buSzPts val="1260"/>
              <a:buChar char="■"/>
              <a:defRPr sz="1800"/>
            </a:lvl9pPr>
          </a:lstStyle>
          <a:p>
            <a:endParaRPr/>
          </a:p>
        </p:txBody>
      </p:sp>
      <p:sp>
        <p:nvSpPr>
          <p:cNvPr id="70" name="Google Shape;70;p54"/>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71" name="Google Shape;71;p54"/>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72"/>
        <p:cNvGrpSpPr/>
        <p:nvPr/>
      </p:nvGrpSpPr>
      <p:grpSpPr>
        <a:xfrm>
          <a:off x="0" y="0"/>
          <a:ext cx="0" cy="0"/>
          <a:chOff x="0" y="0"/>
          <a:chExt cx="0" cy="0"/>
        </a:xfrm>
      </p:grpSpPr>
      <p:sp>
        <p:nvSpPr>
          <p:cNvPr id="73" name="Google Shape;73;p5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74" name="Google Shape;74;p55"/>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SzPts val="1680"/>
              <a:buNone/>
              <a:defRPr sz="2400" b="1"/>
            </a:lvl1pPr>
            <a:lvl2pPr marL="914400" lvl="1" indent="-228600" algn="l">
              <a:spcBef>
                <a:spcPts val="400"/>
              </a:spcBef>
              <a:spcAft>
                <a:spcPts val="0"/>
              </a:spcAft>
              <a:buSzPts val="1400"/>
              <a:buNone/>
              <a:defRPr sz="2000" b="1"/>
            </a:lvl2pPr>
            <a:lvl3pPr marL="1371600" lvl="2" indent="-228600" algn="l">
              <a:spcBef>
                <a:spcPts val="360"/>
              </a:spcBef>
              <a:spcAft>
                <a:spcPts val="0"/>
              </a:spcAft>
              <a:buSzPts val="1260"/>
              <a:buNone/>
              <a:defRPr sz="1800" b="1"/>
            </a:lvl3pPr>
            <a:lvl4pPr marL="1828800" lvl="3" indent="-228600" algn="l">
              <a:spcBef>
                <a:spcPts val="320"/>
              </a:spcBef>
              <a:spcAft>
                <a:spcPts val="0"/>
              </a:spcAft>
              <a:buSzPts val="1120"/>
              <a:buNone/>
              <a:defRPr sz="1600" b="1"/>
            </a:lvl4pPr>
            <a:lvl5pPr marL="2286000" lvl="4" indent="-228600" algn="l">
              <a:spcBef>
                <a:spcPts val="320"/>
              </a:spcBef>
              <a:spcAft>
                <a:spcPts val="0"/>
              </a:spcAft>
              <a:buSzPts val="1120"/>
              <a:buNone/>
              <a:defRPr sz="1600" b="1"/>
            </a:lvl5pPr>
            <a:lvl6pPr marL="2743200" lvl="5" indent="-228600" algn="l">
              <a:spcBef>
                <a:spcPts val="320"/>
              </a:spcBef>
              <a:spcAft>
                <a:spcPts val="0"/>
              </a:spcAft>
              <a:buSzPts val="1120"/>
              <a:buNone/>
              <a:defRPr sz="1600" b="1"/>
            </a:lvl6pPr>
            <a:lvl7pPr marL="3200400" lvl="6" indent="-228600" algn="l">
              <a:spcBef>
                <a:spcPts val="320"/>
              </a:spcBef>
              <a:spcAft>
                <a:spcPts val="0"/>
              </a:spcAft>
              <a:buSzPts val="1120"/>
              <a:buNone/>
              <a:defRPr sz="1600" b="1"/>
            </a:lvl7pPr>
            <a:lvl8pPr marL="3657600" lvl="7" indent="-228600" algn="l">
              <a:spcBef>
                <a:spcPts val="320"/>
              </a:spcBef>
              <a:spcAft>
                <a:spcPts val="0"/>
              </a:spcAft>
              <a:buSzPts val="1120"/>
              <a:buNone/>
              <a:defRPr sz="1600" b="1"/>
            </a:lvl8pPr>
            <a:lvl9pPr marL="4114800" lvl="8" indent="-228600" algn="l">
              <a:spcBef>
                <a:spcPts val="320"/>
              </a:spcBef>
              <a:spcAft>
                <a:spcPts val="0"/>
              </a:spcAft>
              <a:buSzPts val="1120"/>
              <a:buNone/>
              <a:defRPr sz="1600" b="1"/>
            </a:lvl9pPr>
          </a:lstStyle>
          <a:p>
            <a:endParaRPr/>
          </a:p>
        </p:txBody>
      </p:sp>
      <p:sp>
        <p:nvSpPr>
          <p:cNvPr id="75" name="Google Shape;75;p55"/>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35280" algn="l">
              <a:spcBef>
                <a:spcPts val="480"/>
              </a:spcBef>
              <a:spcAft>
                <a:spcPts val="0"/>
              </a:spcAft>
              <a:buSzPts val="1680"/>
              <a:buChar char="■"/>
              <a:defRPr sz="2400"/>
            </a:lvl1pPr>
            <a:lvl2pPr marL="914400" lvl="1" indent="-317500" algn="l">
              <a:spcBef>
                <a:spcPts val="400"/>
              </a:spcBef>
              <a:spcAft>
                <a:spcPts val="0"/>
              </a:spcAft>
              <a:buSzPts val="1400"/>
              <a:buChar char="■"/>
              <a:defRPr sz="2000"/>
            </a:lvl2pPr>
            <a:lvl3pPr marL="1371600" lvl="2" indent="-308610" algn="l">
              <a:spcBef>
                <a:spcPts val="360"/>
              </a:spcBef>
              <a:spcAft>
                <a:spcPts val="0"/>
              </a:spcAft>
              <a:buSzPts val="1260"/>
              <a:buChar char="■"/>
              <a:defRPr sz="1800"/>
            </a:lvl3pPr>
            <a:lvl4pPr marL="1828800" lvl="3" indent="-299719" algn="l">
              <a:spcBef>
                <a:spcPts val="320"/>
              </a:spcBef>
              <a:spcAft>
                <a:spcPts val="0"/>
              </a:spcAft>
              <a:buSzPts val="1120"/>
              <a:buChar char="■"/>
              <a:defRPr sz="1600"/>
            </a:lvl4pPr>
            <a:lvl5pPr marL="2286000" lvl="4" indent="-299720" algn="l">
              <a:spcBef>
                <a:spcPts val="320"/>
              </a:spcBef>
              <a:spcAft>
                <a:spcPts val="0"/>
              </a:spcAft>
              <a:buSzPts val="1120"/>
              <a:buChar char="■"/>
              <a:defRPr sz="1600"/>
            </a:lvl5pPr>
            <a:lvl6pPr marL="2743200" lvl="5" indent="-299720" algn="l">
              <a:spcBef>
                <a:spcPts val="320"/>
              </a:spcBef>
              <a:spcAft>
                <a:spcPts val="0"/>
              </a:spcAft>
              <a:buSzPts val="1120"/>
              <a:buChar char="■"/>
              <a:defRPr sz="1600"/>
            </a:lvl6pPr>
            <a:lvl7pPr marL="3200400" lvl="6" indent="-299720" algn="l">
              <a:spcBef>
                <a:spcPts val="320"/>
              </a:spcBef>
              <a:spcAft>
                <a:spcPts val="0"/>
              </a:spcAft>
              <a:buSzPts val="1120"/>
              <a:buChar char="■"/>
              <a:defRPr sz="1600"/>
            </a:lvl7pPr>
            <a:lvl8pPr marL="3657600" lvl="7" indent="-299720" algn="l">
              <a:spcBef>
                <a:spcPts val="320"/>
              </a:spcBef>
              <a:spcAft>
                <a:spcPts val="0"/>
              </a:spcAft>
              <a:buSzPts val="1120"/>
              <a:buChar char="■"/>
              <a:defRPr sz="1600"/>
            </a:lvl8pPr>
            <a:lvl9pPr marL="4114800" lvl="8" indent="-299720" algn="l">
              <a:spcBef>
                <a:spcPts val="320"/>
              </a:spcBef>
              <a:spcAft>
                <a:spcPts val="0"/>
              </a:spcAft>
              <a:buSzPts val="1120"/>
              <a:buChar char="■"/>
              <a:defRPr sz="1600"/>
            </a:lvl9pPr>
          </a:lstStyle>
          <a:p>
            <a:endParaRPr/>
          </a:p>
        </p:txBody>
      </p:sp>
      <p:sp>
        <p:nvSpPr>
          <p:cNvPr id="76" name="Google Shape;76;p55"/>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SzPts val="1680"/>
              <a:buNone/>
              <a:defRPr sz="2400" b="1"/>
            </a:lvl1pPr>
            <a:lvl2pPr marL="914400" lvl="1" indent="-228600" algn="l">
              <a:spcBef>
                <a:spcPts val="400"/>
              </a:spcBef>
              <a:spcAft>
                <a:spcPts val="0"/>
              </a:spcAft>
              <a:buSzPts val="1400"/>
              <a:buNone/>
              <a:defRPr sz="2000" b="1"/>
            </a:lvl2pPr>
            <a:lvl3pPr marL="1371600" lvl="2" indent="-228600" algn="l">
              <a:spcBef>
                <a:spcPts val="360"/>
              </a:spcBef>
              <a:spcAft>
                <a:spcPts val="0"/>
              </a:spcAft>
              <a:buSzPts val="1260"/>
              <a:buNone/>
              <a:defRPr sz="1800" b="1"/>
            </a:lvl3pPr>
            <a:lvl4pPr marL="1828800" lvl="3" indent="-228600" algn="l">
              <a:spcBef>
                <a:spcPts val="320"/>
              </a:spcBef>
              <a:spcAft>
                <a:spcPts val="0"/>
              </a:spcAft>
              <a:buSzPts val="1120"/>
              <a:buNone/>
              <a:defRPr sz="1600" b="1"/>
            </a:lvl4pPr>
            <a:lvl5pPr marL="2286000" lvl="4" indent="-228600" algn="l">
              <a:spcBef>
                <a:spcPts val="320"/>
              </a:spcBef>
              <a:spcAft>
                <a:spcPts val="0"/>
              </a:spcAft>
              <a:buSzPts val="1120"/>
              <a:buNone/>
              <a:defRPr sz="1600" b="1"/>
            </a:lvl5pPr>
            <a:lvl6pPr marL="2743200" lvl="5" indent="-228600" algn="l">
              <a:spcBef>
                <a:spcPts val="320"/>
              </a:spcBef>
              <a:spcAft>
                <a:spcPts val="0"/>
              </a:spcAft>
              <a:buSzPts val="1120"/>
              <a:buNone/>
              <a:defRPr sz="1600" b="1"/>
            </a:lvl6pPr>
            <a:lvl7pPr marL="3200400" lvl="6" indent="-228600" algn="l">
              <a:spcBef>
                <a:spcPts val="320"/>
              </a:spcBef>
              <a:spcAft>
                <a:spcPts val="0"/>
              </a:spcAft>
              <a:buSzPts val="1120"/>
              <a:buNone/>
              <a:defRPr sz="1600" b="1"/>
            </a:lvl7pPr>
            <a:lvl8pPr marL="3657600" lvl="7" indent="-228600" algn="l">
              <a:spcBef>
                <a:spcPts val="320"/>
              </a:spcBef>
              <a:spcAft>
                <a:spcPts val="0"/>
              </a:spcAft>
              <a:buSzPts val="1120"/>
              <a:buNone/>
              <a:defRPr sz="1600" b="1"/>
            </a:lvl8pPr>
            <a:lvl9pPr marL="4114800" lvl="8" indent="-228600" algn="l">
              <a:spcBef>
                <a:spcPts val="320"/>
              </a:spcBef>
              <a:spcAft>
                <a:spcPts val="0"/>
              </a:spcAft>
              <a:buSzPts val="1120"/>
              <a:buNone/>
              <a:defRPr sz="1600" b="1"/>
            </a:lvl9pPr>
          </a:lstStyle>
          <a:p>
            <a:endParaRPr/>
          </a:p>
        </p:txBody>
      </p:sp>
      <p:sp>
        <p:nvSpPr>
          <p:cNvPr id="77" name="Google Shape;77;p55"/>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35280" algn="l">
              <a:spcBef>
                <a:spcPts val="480"/>
              </a:spcBef>
              <a:spcAft>
                <a:spcPts val="0"/>
              </a:spcAft>
              <a:buSzPts val="1680"/>
              <a:buChar char="■"/>
              <a:defRPr sz="2400"/>
            </a:lvl1pPr>
            <a:lvl2pPr marL="914400" lvl="1" indent="-317500" algn="l">
              <a:spcBef>
                <a:spcPts val="400"/>
              </a:spcBef>
              <a:spcAft>
                <a:spcPts val="0"/>
              </a:spcAft>
              <a:buSzPts val="1400"/>
              <a:buChar char="■"/>
              <a:defRPr sz="2000"/>
            </a:lvl2pPr>
            <a:lvl3pPr marL="1371600" lvl="2" indent="-308610" algn="l">
              <a:spcBef>
                <a:spcPts val="360"/>
              </a:spcBef>
              <a:spcAft>
                <a:spcPts val="0"/>
              </a:spcAft>
              <a:buSzPts val="1260"/>
              <a:buChar char="■"/>
              <a:defRPr sz="1800"/>
            </a:lvl3pPr>
            <a:lvl4pPr marL="1828800" lvl="3" indent="-299719" algn="l">
              <a:spcBef>
                <a:spcPts val="320"/>
              </a:spcBef>
              <a:spcAft>
                <a:spcPts val="0"/>
              </a:spcAft>
              <a:buSzPts val="1120"/>
              <a:buChar char="■"/>
              <a:defRPr sz="1600"/>
            </a:lvl4pPr>
            <a:lvl5pPr marL="2286000" lvl="4" indent="-299720" algn="l">
              <a:spcBef>
                <a:spcPts val="320"/>
              </a:spcBef>
              <a:spcAft>
                <a:spcPts val="0"/>
              </a:spcAft>
              <a:buSzPts val="1120"/>
              <a:buChar char="■"/>
              <a:defRPr sz="1600"/>
            </a:lvl5pPr>
            <a:lvl6pPr marL="2743200" lvl="5" indent="-299720" algn="l">
              <a:spcBef>
                <a:spcPts val="320"/>
              </a:spcBef>
              <a:spcAft>
                <a:spcPts val="0"/>
              </a:spcAft>
              <a:buSzPts val="1120"/>
              <a:buChar char="■"/>
              <a:defRPr sz="1600"/>
            </a:lvl6pPr>
            <a:lvl7pPr marL="3200400" lvl="6" indent="-299720" algn="l">
              <a:spcBef>
                <a:spcPts val="320"/>
              </a:spcBef>
              <a:spcAft>
                <a:spcPts val="0"/>
              </a:spcAft>
              <a:buSzPts val="1120"/>
              <a:buChar char="■"/>
              <a:defRPr sz="1600"/>
            </a:lvl7pPr>
            <a:lvl8pPr marL="3657600" lvl="7" indent="-299720" algn="l">
              <a:spcBef>
                <a:spcPts val="320"/>
              </a:spcBef>
              <a:spcAft>
                <a:spcPts val="0"/>
              </a:spcAft>
              <a:buSzPts val="1120"/>
              <a:buChar char="■"/>
              <a:defRPr sz="1600"/>
            </a:lvl8pPr>
            <a:lvl9pPr marL="4114800" lvl="8" indent="-299720" algn="l">
              <a:spcBef>
                <a:spcPts val="320"/>
              </a:spcBef>
              <a:spcAft>
                <a:spcPts val="0"/>
              </a:spcAft>
              <a:buSzPts val="1120"/>
              <a:buChar char="■"/>
              <a:defRPr sz="1600"/>
            </a:lvl9pPr>
          </a:lstStyle>
          <a:p>
            <a:endParaRPr/>
          </a:p>
        </p:txBody>
      </p:sp>
      <p:sp>
        <p:nvSpPr>
          <p:cNvPr id="78" name="Google Shape;78;p55"/>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79" name="Google Shape;79;p55"/>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0"/>
        <p:cNvGrpSpPr/>
        <p:nvPr/>
      </p:nvGrpSpPr>
      <p:grpSpPr>
        <a:xfrm>
          <a:off x="0" y="0"/>
          <a:ext cx="0" cy="0"/>
          <a:chOff x="0" y="0"/>
          <a:chExt cx="0" cy="0"/>
        </a:xfrm>
      </p:grpSpPr>
      <p:sp>
        <p:nvSpPr>
          <p:cNvPr id="81" name="Google Shape;81;p56"/>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82" name="Google Shape;82;p56"/>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370840" algn="l">
              <a:spcBef>
                <a:spcPts val="640"/>
              </a:spcBef>
              <a:spcAft>
                <a:spcPts val="0"/>
              </a:spcAft>
              <a:buSzPts val="2240"/>
              <a:buChar char="■"/>
              <a:defRPr sz="3200"/>
            </a:lvl1pPr>
            <a:lvl2pPr marL="914400" lvl="1" indent="-353060" algn="l">
              <a:spcBef>
                <a:spcPts val="560"/>
              </a:spcBef>
              <a:spcAft>
                <a:spcPts val="0"/>
              </a:spcAft>
              <a:buSzPts val="1960"/>
              <a:buChar char="■"/>
              <a:defRPr sz="2800"/>
            </a:lvl2pPr>
            <a:lvl3pPr marL="1371600" lvl="2" indent="-335280" algn="l">
              <a:spcBef>
                <a:spcPts val="480"/>
              </a:spcBef>
              <a:spcAft>
                <a:spcPts val="0"/>
              </a:spcAft>
              <a:buSzPts val="1680"/>
              <a:buChar char="■"/>
              <a:defRPr sz="2400"/>
            </a:lvl3pPr>
            <a:lvl4pPr marL="1828800" lvl="3" indent="-317500" algn="l">
              <a:spcBef>
                <a:spcPts val="400"/>
              </a:spcBef>
              <a:spcAft>
                <a:spcPts val="0"/>
              </a:spcAft>
              <a:buSzPts val="1400"/>
              <a:buChar char="■"/>
              <a:defRPr sz="2000"/>
            </a:lvl4pPr>
            <a:lvl5pPr marL="2286000" lvl="4" indent="-317500" algn="l">
              <a:spcBef>
                <a:spcPts val="400"/>
              </a:spcBef>
              <a:spcAft>
                <a:spcPts val="0"/>
              </a:spcAft>
              <a:buSzPts val="1400"/>
              <a:buChar char="■"/>
              <a:defRPr sz="2000"/>
            </a:lvl5pPr>
            <a:lvl6pPr marL="2743200" lvl="5" indent="-317500" algn="l">
              <a:spcBef>
                <a:spcPts val="400"/>
              </a:spcBef>
              <a:spcAft>
                <a:spcPts val="0"/>
              </a:spcAft>
              <a:buSzPts val="1400"/>
              <a:buChar char="■"/>
              <a:defRPr sz="2000"/>
            </a:lvl6pPr>
            <a:lvl7pPr marL="3200400" lvl="6" indent="-317500" algn="l">
              <a:spcBef>
                <a:spcPts val="400"/>
              </a:spcBef>
              <a:spcAft>
                <a:spcPts val="0"/>
              </a:spcAft>
              <a:buSzPts val="1400"/>
              <a:buChar char="■"/>
              <a:defRPr sz="2000"/>
            </a:lvl7pPr>
            <a:lvl8pPr marL="3657600" lvl="7" indent="-317500" algn="l">
              <a:spcBef>
                <a:spcPts val="400"/>
              </a:spcBef>
              <a:spcAft>
                <a:spcPts val="0"/>
              </a:spcAft>
              <a:buSzPts val="1400"/>
              <a:buChar char="■"/>
              <a:defRPr sz="2000"/>
            </a:lvl8pPr>
            <a:lvl9pPr marL="4114800" lvl="8" indent="-317500" algn="l">
              <a:spcBef>
                <a:spcPts val="400"/>
              </a:spcBef>
              <a:spcAft>
                <a:spcPts val="0"/>
              </a:spcAft>
              <a:buSzPts val="1400"/>
              <a:buChar char="■"/>
              <a:defRPr sz="2000"/>
            </a:lvl9pPr>
          </a:lstStyle>
          <a:p>
            <a:endParaRPr/>
          </a:p>
        </p:txBody>
      </p:sp>
      <p:sp>
        <p:nvSpPr>
          <p:cNvPr id="83" name="Google Shape;83;p56"/>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SzPts val="980"/>
              <a:buNone/>
              <a:defRPr sz="1400"/>
            </a:lvl1pPr>
            <a:lvl2pPr marL="914400" lvl="1" indent="-228600" algn="l">
              <a:spcBef>
                <a:spcPts val="240"/>
              </a:spcBef>
              <a:spcAft>
                <a:spcPts val="0"/>
              </a:spcAft>
              <a:buSzPts val="840"/>
              <a:buNone/>
              <a:defRPr sz="1200"/>
            </a:lvl2pPr>
            <a:lvl3pPr marL="1371600" lvl="2" indent="-228600" algn="l">
              <a:spcBef>
                <a:spcPts val="200"/>
              </a:spcBef>
              <a:spcAft>
                <a:spcPts val="0"/>
              </a:spcAft>
              <a:buSzPts val="700"/>
              <a:buNone/>
              <a:defRPr sz="1000"/>
            </a:lvl3pPr>
            <a:lvl4pPr marL="1828800" lvl="3" indent="-228600" algn="l">
              <a:spcBef>
                <a:spcPts val="180"/>
              </a:spcBef>
              <a:spcAft>
                <a:spcPts val="0"/>
              </a:spcAft>
              <a:buSzPts val="630"/>
              <a:buNone/>
              <a:defRPr sz="900"/>
            </a:lvl4pPr>
            <a:lvl5pPr marL="2286000" lvl="4" indent="-228600" algn="l">
              <a:spcBef>
                <a:spcPts val="180"/>
              </a:spcBef>
              <a:spcAft>
                <a:spcPts val="0"/>
              </a:spcAft>
              <a:buSzPts val="630"/>
              <a:buNone/>
              <a:defRPr sz="900"/>
            </a:lvl5pPr>
            <a:lvl6pPr marL="2743200" lvl="5" indent="-228600" algn="l">
              <a:spcBef>
                <a:spcPts val="180"/>
              </a:spcBef>
              <a:spcAft>
                <a:spcPts val="0"/>
              </a:spcAft>
              <a:buSzPts val="630"/>
              <a:buNone/>
              <a:defRPr sz="900"/>
            </a:lvl6pPr>
            <a:lvl7pPr marL="3200400" lvl="6" indent="-228600" algn="l">
              <a:spcBef>
                <a:spcPts val="180"/>
              </a:spcBef>
              <a:spcAft>
                <a:spcPts val="0"/>
              </a:spcAft>
              <a:buSzPts val="630"/>
              <a:buNone/>
              <a:defRPr sz="900"/>
            </a:lvl7pPr>
            <a:lvl8pPr marL="3657600" lvl="7" indent="-228600" algn="l">
              <a:spcBef>
                <a:spcPts val="180"/>
              </a:spcBef>
              <a:spcAft>
                <a:spcPts val="0"/>
              </a:spcAft>
              <a:buSzPts val="630"/>
              <a:buNone/>
              <a:defRPr sz="900"/>
            </a:lvl8pPr>
            <a:lvl9pPr marL="4114800" lvl="8" indent="-228600" algn="l">
              <a:spcBef>
                <a:spcPts val="180"/>
              </a:spcBef>
              <a:spcAft>
                <a:spcPts val="0"/>
              </a:spcAft>
              <a:buSzPts val="630"/>
              <a:buNone/>
              <a:defRPr sz="900"/>
            </a:lvl9pPr>
          </a:lstStyle>
          <a:p>
            <a:endParaRPr/>
          </a:p>
        </p:txBody>
      </p:sp>
      <p:sp>
        <p:nvSpPr>
          <p:cNvPr id="84" name="Google Shape;84;p56"/>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85" name="Google Shape;85;p56"/>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6"/>
        <p:cNvGrpSpPr/>
        <p:nvPr/>
      </p:nvGrpSpPr>
      <p:grpSpPr>
        <a:xfrm>
          <a:off x="0" y="0"/>
          <a:ext cx="0" cy="0"/>
          <a:chOff x="0" y="0"/>
          <a:chExt cx="0" cy="0"/>
        </a:xfrm>
      </p:grpSpPr>
      <p:sp>
        <p:nvSpPr>
          <p:cNvPr id="87" name="Google Shape;87;p57"/>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88" name="Google Shape;88;p57"/>
          <p:cNvSpPr>
            <a:spLocks noGrp="1"/>
          </p:cNvSpPr>
          <p:nvPr>
            <p:ph type="pic" idx="2"/>
          </p:nvPr>
        </p:nvSpPr>
        <p:spPr>
          <a:xfrm>
            <a:off x="1792288" y="612775"/>
            <a:ext cx="5486400" cy="4114800"/>
          </a:xfrm>
          <a:prstGeom prst="rect">
            <a:avLst/>
          </a:prstGeom>
          <a:noFill/>
          <a:ln>
            <a:noFill/>
          </a:ln>
        </p:spPr>
      </p:sp>
      <p:sp>
        <p:nvSpPr>
          <p:cNvPr id="89" name="Google Shape;89;p57"/>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SzPts val="980"/>
              <a:buNone/>
              <a:defRPr sz="1400"/>
            </a:lvl1pPr>
            <a:lvl2pPr marL="914400" lvl="1" indent="-228600" algn="l">
              <a:spcBef>
                <a:spcPts val="240"/>
              </a:spcBef>
              <a:spcAft>
                <a:spcPts val="0"/>
              </a:spcAft>
              <a:buSzPts val="840"/>
              <a:buNone/>
              <a:defRPr sz="1200"/>
            </a:lvl2pPr>
            <a:lvl3pPr marL="1371600" lvl="2" indent="-228600" algn="l">
              <a:spcBef>
                <a:spcPts val="200"/>
              </a:spcBef>
              <a:spcAft>
                <a:spcPts val="0"/>
              </a:spcAft>
              <a:buSzPts val="700"/>
              <a:buNone/>
              <a:defRPr sz="1000"/>
            </a:lvl3pPr>
            <a:lvl4pPr marL="1828800" lvl="3" indent="-228600" algn="l">
              <a:spcBef>
                <a:spcPts val="180"/>
              </a:spcBef>
              <a:spcAft>
                <a:spcPts val="0"/>
              </a:spcAft>
              <a:buSzPts val="630"/>
              <a:buNone/>
              <a:defRPr sz="900"/>
            </a:lvl4pPr>
            <a:lvl5pPr marL="2286000" lvl="4" indent="-228600" algn="l">
              <a:spcBef>
                <a:spcPts val="180"/>
              </a:spcBef>
              <a:spcAft>
                <a:spcPts val="0"/>
              </a:spcAft>
              <a:buSzPts val="630"/>
              <a:buNone/>
              <a:defRPr sz="900"/>
            </a:lvl5pPr>
            <a:lvl6pPr marL="2743200" lvl="5" indent="-228600" algn="l">
              <a:spcBef>
                <a:spcPts val="180"/>
              </a:spcBef>
              <a:spcAft>
                <a:spcPts val="0"/>
              </a:spcAft>
              <a:buSzPts val="630"/>
              <a:buNone/>
              <a:defRPr sz="900"/>
            </a:lvl6pPr>
            <a:lvl7pPr marL="3200400" lvl="6" indent="-228600" algn="l">
              <a:spcBef>
                <a:spcPts val="180"/>
              </a:spcBef>
              <a:spcAft>
                <a:spcPts val="0"/>
              </a:spcAft>
              <a:buSzPts val="630"/>
              <a:buNone/>
              <a:defRPr sz="900"/>
            </a:lvl7pPr>
            <a:lvl8pPr marL="3657600" lvl="7" indent="-228600" algn="l">
              <a:spcBef>
                <a:spcPts val="180"/>
              </a:spcBef>
              <a:spcAft>
                <a:spcPts val="0"/>
              </a:spcAft>
              <a:buSzPts val="630"/>
              <a:buNone/>
              <a:defRPr sz="900"/>
            </a:lvl8pPr>
            <a:lvl9pPr marL="4114800" lvl="8" indent="-228600" algn="l">
              <a:spcBef>
                <a:spcPts val="180"/>
              </a:spcBef>
              <a:spcAft>
                <a:spcPts val="0"/>
              </a:spcAft>
              <a:buSzPts val="630"/>
              <a:buNone/>
              <a:defRPr sz="900"/>
            </a:lvl9pPr>
          </a:lstStyle>
          <a:p>
            <a:endParaRPr/>
          </a:p>
        </p:txBody>
      </p:sp>
      <p:sp>
        <p:nvSpPr>
          <p:cNvPr id="90" name="Google Shape;90;p57"/>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91" name="Google Shape;91;p57"/>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92"/>
        <p:cNvGrpSpPr/>
        <p:nvPr/>
      </p:nvGrpSpPr>
      <p:grpSpPr>
        <a:xfrm>
          <a:off x="0" y="0"/>
          <a:ext cx="0" cy="0"/>
          <a:chOff x="0" y="0"/>
          <a:chExt cx="0" cy="0"/>
        </a:xfrm>
      </p:grpSpPr>
      <p:sp>
        <p:nvSpPr>
          <p:cNvPr id="93" name="Google Shape;93;p5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94" name="Google Shape;94;p58"/>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Autofit/>
          </a:bodyPr>
          <a:lstStyle>
            <a:lvl1pPr marL="457200" lvl="0" indent="-308610" algn="l">
              <a:spcBef>
                <a:spcPts val="360"/>
              </a:spcBef>
              <a:spcAft>
                <a:spcPts val="0"/>
              </a:spcAft>
              <a:buSzPts val="1260"/>
              <a:buChar char="■"/>
              <a:defRPr/>
            </a:lvl1pPr>
            <a:lvl2pPr marL="914400" lvl="1" indent="-308610" algn="l">
              <a:spcBef>
                <a:spcPts val="360"/>
              </a:spcBef>
              <a:spcAft>
                <a:spcPts val="0"/>
              </a:spcAft>
              <a:buSzPts val="1260"/>
              <a:buChar char="■"/>
              <a:defRPr/>
            </a:lvl2pPr>
            <a:lvl3pPr marL="1371600" lvl="2" indent="-308610" algn="l">
              <a:spcBef>
                <a:spcPts val="360"/>
              </a:spcBef>
              <a:spcAft>
                <a:spcPts val="0"/>
              </a:spcAft>
              <a:buSzPts val="1260"/>
              <a:buChar char="■"/>
              <a:defRPr/>
            </a:lvl3pPr>
            <a:lvl4pPr marL="1828800" lvl="3" indent="-308610" algn="l">
              <a:spcBef>
                <a:spcPts val="360"/>
              </a:spcBef>
              <a:spcAft>
                <a:spcPts val="0"/>
              </a:spcAft>
              <a:buSzPts val="1260"/>
              <a:buChar char="■"/>
              <a:defRPr/>
            </a:lvl4pPr>
            <a:lvl5pPr marL="2286000" lvl="4" indent="-308610" algn="l">
              <a:spcBef>
                <a:spcPts val="360"/>
              </a:spcBef>
              <a:spcAft>
                <a:spcPts val="0"/>
              </a:spcAft>
              <a:buSzPts val="1260"/>
              <a:buChar char="■"/>
              <a:defRPr/>
            </a:lvl5pPr>
            <a:lvl6pPr marL="2743200" lvl="5" indent="-308610" algn="l">
              <a:spcBef>
                <a:spcPts val="360"/>
              </a:spcBef>
              <a:spcAft>
                <a:spcPts val="0"/>
              </a:spcAft>
              <a:buSzPts val="1260"/>
              <a:buChar char="■"/>
              <a:defRPr/>
            </a:lvl6pPr>
            <a:lvl7pPr marL="3200400" lvl="6" indent="-308610" algn="l">
              <a:spcBef>
                <a:spcPts val="360"/>
              </a:spcBef>
              <a:spcAft>
                <a:spcPts val="0"/>
              </a:spcAft>
              <a:buSzPts val="1260"/>
              <a:buChar char="■"/>
              <a:defRPr/>
            </a:lvl7pPr>
            <a:lvl8pPr marL="3657600" lvl="7" indent="-308609" algn="l">
              <a:spcBef>
                <a:spcPts val="360"/>
              </a:spcBef>
              <a:spcAft>
                <a:spcPts val="0"/>
              </a:spcAft>
              <a:buSzPts val="1260"/>
              <a:buChar char="■"/>
              <a:defRPr/>
            </a:lvl8pPr>
            <a:lvl9pPr marL="4114800" lvl="8" indent="-308609" algn="l">
              <a:spcBef>
                <a:spcPts val="360"/>
              </a:spcBef>
              <a:spcAft>
                <a:spcPts val="0"/>
              </a:spcAft>
              <a:buSzPts val="1260"/>
              <a:buChar char="■"/>
              <a:defRPr/>
            </a:lvl9pPr>
          </a:lstStyle>
          <a:p>
            <a:endParaRPr/>
          </a:p>
        </p:txBody>
      </p:sp>
      <p:sp>
        <p:nvSpPr>
          <p:cNvPr id="95" name="Google Shape;95;p58"/>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96" name="Google Shape;96;p58"/>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7"/>
        <p:cNvGrpSpPr/>
        <p:nvPr/>
      </p:nvGrpSpPr>
      <p:grpSpPr>
        <a:xfrm>
          <a:off x="0" y="0"/>
          <a:ext cx="0" cy="0"/>
          <a:chOff x="0" y="0"/>
          <a:chExt cx="0" cy="0"/>
        </a:xfrm>
      </p:grpSpPr>
      <p:sp>
        <p:nvSpPr>
          <p:cNvPr id="98" name="Google Shape;98;p59"/>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99" name="Google Shape;99;p59"/>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Autofit/>
          </a:bodyPr>
          <a:lstStyle>
            <a:lvl1pPr marL="457200" lvl="0" indent="-308610" algn="l">
              <a:spcBef>
                <a:spcPts val="360"/>
              </a:spcBef>
              <a:spcAft>
                <a:spcPts val="0"/>
              </a:spcAft>
              <a:buSzPts val="1260"/>
              <a:buChar char="■"/>
              <a:defRPr/>
            </a:lvl1pPr>
            <a:lvl2pPr marL="914400" lvl="1" indent="-308610" algn="l">
              <a:spcBef>
                <a:spcPts val="360"/>
              </a:spcBef>
              <a:spcAft>
                <a:spcPts val="0"/>
              </a:spcAft>
              <a:buSzPts val="1260"/>
              <a:buChar char="■"/>
              <a:defRPr/>
            </a:lvl2pPr>
            <a:lvl3pPr marL="1371600" lvl="2" indent="-308610" algn="l">
              <a:spcBef>
                <a:spcPts val="360"/>
              </a:spcBef>
              <a:spcAft>
                <a:spcPts val="0"/>
              </a:spcAft>
              <a:buSzPts val="1260"/>
              <a:buChar char="■"/>
              <a:defRPr/>
            </a:lvl3pPr>
            <a:lvl4pPr marL="1828800" lvl="3" indent="-308610" algn="l">
              <a:spcBef>
                <a:spcPts val="360"/>
              </a:spcBef>
              <a:spcAft>
                <a:spcPts val="0"/>
              </a:spcAft>
              <a:buSzPts val="1260"/>
              <a:buChar char="■"/>
              <a:defRPr/>
            </a:lvl4pPr>
            <a:lvl5pPr marL="2286000" lvl="4" indent="-308610" algn="l">
              <a:spcBef>
                <a:spcPts val="360"/>
              </a:spcBef>
              <a:spcAft>
                <a:spcPts val="0"/>
              </a:spcAft>
              <a:buSzPts val="1260"/>
              <a:buChar char="■"/>
              <a:defRPr/>
            </a:lvl5pPr>
            <a:lvl6pPr marL="2743200" lvl="5" indent="-308610" algn="l">
              <a:spcBef>
                <a:spcPts val="360"/>
              </a:spcBef>
              <a:spcAft>
                <a:spcPts val="0"/>
              </a:spcAft>
              <a:buSzPts val="1260"/>
              <a:buChar char="■"/>
              <a:defRPr/>
            </a:lvl6pPr>
            <a:lvl7pPr marL="3200400" lvl="6" indent="-308610" algn="l">
              <a:spcBef>
                <a:spcPts val="360"/>
              </a:spcBef>
              <a:spcAft>
                <a:spcPts val="0"/>
              </a:spcAft>
              <a:buSzPts val="1260"/>
              <a:buChar char="■"/>
              <a:defRPr/>
            </a:lvl7pPr>
            <a:lvl8pPr marL="3657600" lvl="7" indent="-308609" algn="l">
              <a:spcBef>
                <a:spcPts val="360"/>
              </a:spcBef>
              <a:spcAft>
                <a:spcPts val="0"/>
              </a:spcAft>
              <a:buSzPts val="1260"/>
              <a:buChar char="■"/>
              <a:defRPr/>
            </a:lvl8pPr>
            <a:lvl9pPr marL="4114800" lvl="8" indent="-308609" algn="l">
              <a:spcBef>
                <a:spcPts val="360"/>
              </a:spcBef>
              <a:spcAft>
                <a:spcPts val="0"/>
              </a:spcAft>
              <a:buSzPts val="1260"/>
              <a:buChar char="■"/>
              <a:defRPr/>
            </a:lvl9pPr>
          </a:lstStyle>
          <a:p>
            <a:endParaRPr/>
          </a:p>
        </p:txBody>
      </p:sp>
      <p:sp>
        <p:nvSpPr>
          <p:cNvPr id="100" name="Google Shape;100;p59"/>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101" name="Google Shape;101;p59"/>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9_Custom Layout">
  <p:cSld name="9_Custom Layout">
    <p:spTree>
      <p:nvGrpSpPr>
        <p:cNvPr id="1" name="Shape 102"/>
        <p:cNvGrpSpPr/>
        <p:nvPr/>
      </p:nvGrpSpPr>
      <p:grpSpPr>
        <a:xfrm>
          <a:off x="0" y="0"/>
          <a:ext cx="0" cy="0"/>
          <a:chOff x="0" y="0"/>
          <a:chExt cx="0" cy="0"/>
        </a:xfrm>
      </p:grpSpPr>
    </p:spTree>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7"/>
        <p:cNvGrpSpPr/>
        <p:nvPr/>
      </p:nvGrpSpPr>
      <p:grpSpPr>
        <a:xfrm>
          <a:off x="0" y="0"/>
          <a:ext cx="0" cy="0"/>
          <a:chOff x="0" y="0"/>
          <a:chExt cx="0" cy="0"/>
        </a:xfrm>
      </p:grpSpPr>
      <p:sp>
        <p:nvSpPr>
          <p:cNvPr id="8" name="Google Shape;8;p45"/>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rtl="0">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rtl="0">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rtl="0">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rtl="0">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rtl="0">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rtl="0">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rtl="0">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rtl="0">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rtl="0">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grpSp>
        <p:nvGrpSpPr>
          <p:cNvPr id="9" name="Google Shape;9;p45"/>
          <p:cNvGrpSpPr/>
          <p:nvPr/>
        </p:nvGrpSpPr>
        <p:grpSpPr>
          <a:xfrm>
            <a:off x="0" y="0"/>
            <a:ext cx="9140825" cy="6850063"/>
            <a:chOff x="0" y="0"/>
            <a:chExt cx="5758" cy="4315"/>
          </a:xfrm>
        </p:grpSpPr>
        <p:grpSp>
          <p:nvGrpSpPr>
            <p:cNvPr id="10" name="Google Shape;10;p45"/>
            <p:cNvGrpSpPr/>
            <p:nvPr/>
          </p:nvGrpSpPr>
          <p:grpSpPr>
            <a:xfrm>
              <a:off x="1728" y="2230"/>
              <a:ext cx="4027" cy="2085"/>
              <a:chOff x="1728" y="2230"/>
              <a:chExt cx="4027" cy="2085"/>
            </a:xfrm>
          </p:grpSpPr>
          <p:sp>
            <p:nvSpPr>
              <p:cNvPr id="11" name="Google Shape;11;p45"/>
              <p:cNvSpPr/>
              <p:nvPr/>
            </p:nvSpPr>
            <p:spPr>
              <a:xfrm>
                <a:off x="1728" y="2644"/>
                <a:ext cx="2882" cy="1671"/>
              </a:xfrm>
              <a:custGeom>
                <a:avLst/>
                <a:gdLst/>
                <a:ahLst/>
                <a:cxnLst/>
                <a:rect l="l" t="t" r="r" b="b"/>
                <a:pathLst>
                  <a:path w="2882" h="1671" extrusionOk="0">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a:gsLst>
                  <a:gs pos="0">
                    <a:schemeClr val="dk2"/>
                  </a:gs>
                  <a:gs pos="100000">
                    <a:srgbClr val="003092"/>
                  </a:gs>
                </a:gsLst>
                <a:lin ang="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12" name="Google Shape;12;p45"/>
              <p:cNvSpPr/>
              <p:nvPr/>
            </p:nvSpPr>
            <p:spPr>
              <a:xfrm>
                <a:off x="4170" y="2671"/>
                <a:ext cx="1259" cy="811"/>
              </a:xfrm>
              <a:custGeom>
                <a:avLst/>
                <a:gdLst/>
                <a:ahLst/>
                <a:cxnLst/>
                <a:rect l="l" t="t" r="r" b="b"/>
                <a:pathLst>
                  <a:path w="1259" h="811" extrusionOk="0">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a:gsLst>
                  <a:gs pos="0">
                    <a:schemeClr val="dk2"/>
                  </a:gs>
                  <a:gs pos="100000">
                    <a:srgbClr val="003092"/>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13" name="Google Shape;13;p45"/>
              <p:cNvSpPr/>
              <p:nvPr/>
            </p:nvSpPr>
            <p:spPr>
              <a:xfrm>
                <a:off x="2900" y="3346"/>
                <a:ext cx="2849" cy="969"/>
              </a:xfrm>
              <a:custGeom>
                <a:avLst/>
                <a:gdLst/>
                <a:ahLst/>
                <a:cxnLst/>
                <a:rect l="l" t="t" r="r" b="b"/>
                <a:pathLst>
                  <a:path w="2849" h="969" extrusionOk="0">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a:gsLst>
                  <a:gs pos="0">
                    <a:srgbClr val="002E8B"/>
                  </a:gs>
                  <a:gs pos="100000">
                    <a:schemeClr val="dk2"/>
                  </a:gs>
                </a:gsLst>
                <a:lin ang="54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14" name="Google Shape;14;p45"/>
              <p:cNvSpPr/>
              <p:nvPr/>
            </p:nvSpPr>
            <p:spPr>
              <a:xfrm>
                <a:off x="2748" y="2230"/>
                <a:ext cx="3007" cy="2085"/>
              </a:xfrm>
              <a:custGeom>
                <a:avLst/>
                <a:gdLst/>
                <a:ahLst/>
                <a:cxnLst/>
                <a:rect l="l" t="t" r="r" b="b"/>
                <a:pathLst>
                  <a:path w="3007" h="2085" extrusionOk="0">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dk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15" name="Google Shape;15;p45"/>
              <p:cNvSpPr/>
              <p:nvPr/>
            </p:nvSpPr>
            <p:spPr>
              <a:xfrm>
                <a:off x="4501" y="2317"/>
                <a:ext cx="1248" cy="539"/>
              </a:xfrm>
              <a:custGeom>
                <a:avLst/>
                <a:gdLst/>
                <a:ahLst/>
                <a:cxnLst/>
                <a:rect l="l" t="t" r="r" b="b"/>
                <a:pathLst>
                  <a:path w="1248" h="539" extrusionOk="0">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a:gsLst>
                  <a:gs pos="0">
                    <a:srgbClr val="003090"/>
                  </a:gs>
                  <a:gs pos="100000">
                    <a:schemeClr val="dk2"/>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grpSp>
        <p:sp>
          <p:nvSpPr>
            <p:cNvPr id="16" name="Google Shape;16;p45"/>
            <p:cNvSpPr/>
            <p:nvPr/>
          </p:nvSpPr>
          <p:spPr>
            <a:xfrm>
              <a:off x="3322" y="1341"/>
              <a:ext cx="1825" cy="1537"/>
            </a:xfrm>
            <a:custGeom>
              <a:avLst/>
              <a:gdLst/>
              <a:ahLst/>
              <a:cxnLst/>
              <a:rect l="l" t="t" r="r" b="b"/>
              <a:pathLst>
                <a:path w="2296" h="1469" extrusionOk="0">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a:gsLst>
                <a:gs pos="0">
                  <a:srgbClr val="002F8D"/>
                </a:gs>
                <a:gs pos="100000">
                  <a:schemeClr val="dk2"/>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17" name="Google Shape;17;p45"/>
            <p:cNvSpPr/>
            <p:nvPr/>
          </p:nvSpPr>
          <p:spPr>
            <a:xfrm>
              <a:off x="0" y="0"/>
              <a:ext cx="5758" cy="1776"/>
            </a:xfrm>
            <a:custGeom>
              <a:avLst/>
              <a:gdLst/>
              <a:ahLst/>
              <a:cxnLst/>
              <a:rect l="l" t="t" r="r" b="b"/>
              <a:pathLst>
                <a:path w="5740" h="1906" extrusionOk="0">
                  <a:moveTo>
                    <a:pt x="0" y="0"/>
                  </a:moveTo>
                  <a:lnTo>
                    <a:pt x="0" y="1906"/>
                  </a:lnTo>
                  <a:lnTo>
                    <a:pt x="5740" y="1906"/>
                  </a:lnTo>
                  <a:lnTo>
                    <a:pt x="5740" y="0"/>
                  </a:lnTo>
                  <a:lnTo>
                    <a:pt x="0" y="0"/>
                  </a:lnTo>
                  <a:lnTo>
                    <a:pt x="0" y="0"/>
                  </a:lnTo>
                  <a:close/>
                </a:path>
              </a:pathLst>
            </a:custGeom>
            <a:gradFill>
              <a:gsLst>
                <a:gs pos="0">
                  <a:schemeClr val="dk1"/>
                </a:gs>
                <a:gs pos="100000">
                  <a:schemeClr val="dk2"/>
                </a:gs>
              </a:gsLst>
              <a:lin ang="54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grpSp>
      <p:sp>
        <p:nvSpPr>
          <p:cNvPr id="18" name="Google Shape;18;p4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1" i="0" u="none" strike="noStrike" cap="none">
                <a:solidFill>
                  <a:schemeClr val="lt2"/>
                </a:solidFill>
                <a:latin typeface="Arial"/>
                <a:ea typeface="Arial"/>
                <a:cs typeface="Arial"/>
                <a:sym typeface="Arial"/>
              </a:defRPr>
            </a:lvl1pPr>
            <a:lvl2pPr marR="0" lvl="1" algn="ctr" rtl="0">
              <a:spcBef>
                <a:spcPts val="0"/>
              </a:spcBef>
              <a:spcAft>
                <a:spcPts val="0"/>
              </a:spcAft>
              <a:buSzPts val="1400"/>
              <a:buNone/>
              <a:defRPr sz="4400" b="1" i="0" u="none" strike="noStrike" cap="none">
                <a:solidFill>
                  <a:schemeClr val="lt2"/>
                </a:solidFill>
                <a:latin typeface="Arial"/>
                <a:ea typeface="Arial"/>
                <a:cs typeface="Arial"/>
                <a:sym typeface="Arial"/>
              </a:defRPr>
            </a:lvl2pPr>
            <a:lvl3pPr marR="0" lvl="2" algn="ctr" rtl="0">
              <a:spcBef>
                <a:spcPts val="0"/>
              </a:spcBef>
              <a:spcAft>
                <a:spcPts val="0"/>
              </a:spcAft>
              <a:buSzPts val="1400"/>
              <a:buNone/>
              <a:defRPr sz="4400" b="1" i="0" u="none" strike="noStrike" cap="none">
                <a:solidFill>
                  <a:schemeClr val="lt2"/>
                </a:solidFill>
                <a:latin typeface="Arial"/>
                <a:ea typeface="Arial"/>
                <a:cs typeface="Arial"/>
                <a:sym typeface="Arial"/>
              </a:defRPr>
            </a:lvl3pPr>
            <a:lvl4pPr marR="0" lvl="3" algn="ctr" rtl="0">
              <a:spcBef>
                <a:spcPts val="0"/>
              </a:spcBef>
              <a:spcAft>
                <a:spcPts val="0"/>
              </a:spcAft>
              <a:buSzPts val="1400"/>
              <a:buNone/>
              <a:defRPr sz="4400" b="1" i="0" u="none" strike="noStrike" cap="none">
                <a:solidFill>
                  <a:schemeClr val="lt2"/>
                </a:solidFill>
                <a:latin typeface="Arial"/>
                <a:ea typeface="Arial"/>
                <a:cs typeface="Arial"/>
                <a:sym typeface="Arial"/>
              </a:defRPr>
            </a:lvl4pPr>
            <a:lvl5pPr marR="0" lvl="4" algn="ctr" rtl="0">
              <a:spcBef>
                <a:spcPts val="0"/>
              </a:spcBef>
              <a:spcAft>
                <a:spcPts val="0"/>
              </a:spcAft>
              <a:buSzPts val="1400"/>
              <a:buNone/>
              <a:defRPr sz="4400" b="1" i="0" u="none" strike="noStrike" cap="none">
                <a:solidFill>
                  <a:schemeClr val="lt2"/>
                </a:solidFill>
                <a:latin typeface="Arial"/>
                <a:ea typeface="Arial"/>
                <a:cs typeface="Arial"/>
                <a:sym typeface="Arial"/>
              </a:defRPr>
            </a:lvl5pPr>
            <a:lvl6pPr marR="0" lvl="5" algn="ctr" rtl="0">
              <a:spcBef>
                <a:spcPts val="0"/>
              </a:spcBef>
              <a:spcAft>
                <a:spcPts val="0"/>
              </a:spcAft>
              <a:buSzPts val="1400"/>
              <a:buNone/>
              <a:defRPr sz="4400" b="1" i="0" u="none" strike="noStrike" cap="none">
                <a:solidFill>
                  <a:schemeClr val="lt2"/>
                </a:solidFill>
                <a:latin typeface="Arial"/>
                <a:ea typeface="Arial"/>
                <a:cs typeface="Arial"/>
                <a:sym typeface="Arial"/>
              </a:defRPr>
            </a:lvl6pPr>
            <a:lvl7pPr marR="0" lvl="6" algn="ctr" rtl="0">
              <a:spcBef>
                <a:spcPts val="0"/>
              </a:spcBef>
              <a:spcAft>
                <a:spcPts val="0"/>
              </a:spcAft>
              <a:buSzPts val="1400"/>
              <a:buNone/>
              <a:defRPr sz="4400" b="1" i="0" u="none" strike="noStrike" cap="none">
                <a:solidFill>
                  <a:schemeClr val="lt2"/>
                </a:solidFill>
                <a:latin typeface="Arial"/>
                <a:ea typeface="Arial"/>
                <a:cs typeface="Arial"/>
                <a:sym typeface="Arial"/>
              </a:defRPr>
            </a:lvl7pPr>
            <a:lvl8pPr marR="0" lvl="7" algn="ctr" rtl="0">
              <a:spcBef>
                <a:spcPts val="0"/>
              </a:spcBef>
              <a:spcAft>
                <a:spcPts val="0"/>
              </a:spcAft>
              <a:buSzPts val="1400"/>
              <a:buNone/>
              <a:defRPr sz="4400" b="1" i="0" u="none" strike="noStrike" cap="none">
                <a:solidFill>
                  <a:schemeClr val="lt2"/>
                </a:solidFill>
                <a:latin typeface="Arial"/>
                <a:ea typeface="Arial"/>
                <a:cs typeface="Arial"/>
                <a:sym typeface="Arial"/>
              </a:defRPr>
            </a:lvl8pPr>
            <a:lvl9pPr marR="0" lvl="8" algn="ctr" rtl="0">
              <a:spcBef>
                <a:spcPts val="0"/>
              </a:spcBef>
              <a:spcAft>
                <a:spcPts val="0"/>
              </a:spcAft>
              <a:buSzPts val="1400"/>
              <a:buNone/>
              <a:defRPr sz="4400" b="1" i="0" u="none" strike="noStrike" cap="none">
                <a:solidFill>
                  <a:schemeClr val="lt2"/>
                </a:solidFill>
                <a:latin typeface="Arial"/>
                <a:ea typeface="Arial"/>
                <a:cs typeface="Arial"/>
                <a:sym typeface="Arial"/>
              </a:defRPr>
            </a:lvl9pPr>
          </a:lstStyle>
          <a:p>
            <a:endParaRPr/>
          </a:p>
        </p:txBody>
      </p:sp>
      <p:sp>
        <p:nvSpPr>
          <p:cNvPr id="19" name="Google Shape;19;p45"/>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000" b="0" i="0" u="none" strike="noStrike" cap="none">
                <a:solidFill>
                  <a:schemeClr val="lt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lt1"/>
                </a:solidFill>
                <a:latin typeface="Garamond"/>
                <a:ea typeface="Garamond"/>
                <a:cs typeface="Garamond"/>
                <a:sym typeface="Garamond"/>
              </a:defRPr>
            </a:lvl2pPr>
            <a:lvl3pPr marR="0" lvl="2" algn="l" rtl="0">
              <a:spcBef>
                <a:spcPts val="0"/>
              </a:spcBef>
              <a:spcAft>
                <a:spcPts val="0"/>
              </a:spcAft>
              <a:buSzPts val="1400"/>
              <a:buNone/>
              <a:defRPr sz="1800" b="0" i="0" u="none" strike="noStrike" cap="none">
                <a:solidFill>
                  <a:schemeClr val="lt1"/>
                </a:solidFill>
                <a:latin typeface="Garamond"/>
                <a:ea typeface="Garamond"/>
                <a:cs typeface="Garamond"/>
                <a:sym typeface="Garamond"/>
              </a:defRPr>
            </a:lvl3pPr>
            <a:lvl4pPr marR="0" lvl="3" algn="l" rtl="0">
              <a:spcBef>
                <a:spcPts val="0"/>
              </a:spcBef>
              <a:spcAft>
                <a:spcPts val="0"/>
              </a:spcAft>
              <a:buSzPts val="1400"/>
              <a:buNone/>
              <a:defRPr sz="1800" b="0" i="0" u="none" strike="noStrike" cap="none">
                <a:solidFill>
                  <a:schemeClr val="lt1"/>
                </a:solidFill>
                <a:latin typeface="Garamond"/>
                <a:ea typeface="Garamond"/>
                <a:cs typeface="Garamond"/>
                <a:sym typeface="Garamond"/>
              </a:defRPr>
            </a:lvl4pPr>
            <a:lvl5pPr marR="0" lvl="4" algn="l" rtl="0">
              <a:spcBef>
                <a:spcPts val="0"/>
              </a:spcBef>
              <a:spcAft>
                <a:spcPts val="0"/>
              </a:spcAft>
              <a:buSzPts val="1400"/>
              <a:buNone/>
              <a:defRPr sz="1800" b="0" i="0" u="none" strike="noStrike" cap="none">
                <a:solidFill>
                  <a:schemeClr val="lt1"/>
                </a:solidFill>
                <a:latin typeface="Garamond"/>
                <a:ea typeface="Garamond"/>
                <a:cs typeface="Garamond"/>
                <a:sym typeface="Garamond"/>
              </a:defRPr>
            </a:lvl5pPr>
            <a:lvl6pPr marR="0" lvl="5" algn="r" rtl="1">
              <a:spcBef>
                <a:spcPts val="0"/>
              </a:spcBef>
              <a:spcAft>
                <a:spcPts val="0"/>
              </a:spcAft>
              <a:buSzPts val="1400"/>
              <a:buNone/>
              <a:defRPr sz="1800" b="0" i="0" u="none" strike="noStrike" cap="none">
                <a:solidFill>
                  <a:schemeClr val="lt1"/>
                </a:solidFill>
                <a:latin typeface="Garamond"/>
                <a:ea typeface="Garamond"/>
                <a:cs typeface="Garamond"/>
                <a:sym typeface="Garamond"/>
              </a:defRPr>
            </a:lvl6pPr>
            <a:lvl7pPr marR="0" lvl="6" algn="r" rtl="1">
              <a:spcBef>
                <a:spcPts val="0"/>
              </a:spcBef>
              <a:spcAft>
                <a:spcPts val="0"/>
              </a:spcAft>
              <a:buSzPts val="1400"/>
              <a:buNone/>
              <a:defRPr sz="1800" b="0" i="0" u="none" strike="noStrike" cap="none">
                <a:solidFill>
                  <a:schemeClr val="lt1"/>
                </a:solidFill>
                <a:latin typeface="Garamond"/>
                <a:ea typeface="Garamond"/>
                <a:cs typeface="Garamond"/>
                <a:sym typeface="Garamond"/>
              </a:defRPr>
            </a:lvl7pPr>
            <a:lvl8pPr marR="0" lvl="7" algn="r" rtl="1">
              <a:spcBef>
                <a:spcPts val="0"/>
              </a:spcBef>
              <a:spcAft>
                <a:spcPts val="0"/>
              </a:spcAft>
              <a:buSzPts val="1400"/>
              <a:buNone/>
              <a:defRPr sz="1800" b="0" i="0" u="none" strike="noStrike" cap="none">
                <a:solidFill>
                  <a:schemeClr val="lt1"/>
                </a:solidFill>
                <a:latin typeface="Garamond"/>
                <a:ea typeface="Garamond"/>
                <a:cs typeface="Garamond"/>
                <a:sym typeface="Garamond"/>
              </a:defRPr>
            </a:lvl8pPr>
            <a:lvl9pPr marR="0" lvl="8" algn="r" rtl="1">
              <a:spcBef>
                <a:spcPts val="0"/>
              </a:spcBef>
              <a:spcAft>
                <a:spcPts val="0"/>
              </a:spcAft>
              <a:buSzPts val="1400"/>
              <a:buNone/>
              <a:defRPr sz="1800" b="0" i="0" u="none" strike="noStrike" cap="none">
                <a:solidFill>
                  <a:schemeClr val="lt1"/>
                </a:solidFill>
                <a:latin typeface="Garamond"/>
                <a:ea typeface="Garamond"/>
                <a:cs typeface="Garamond"/>
                <a:sym typeface="Garamond"/>
              </a:defRPr>
            </a:lvl9pPr>
          </a:lstStyle>
          <a:p>
            <a:endParaRPr/>
          </a:p>
        </p:txBody>
      </p:sp>
      <p:sp>
        <p:nvSpPr>
          <p:cNvPr id="20" name="Google Shape;20;p45"/>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marR="0" lvl="0" indent="-370840" algn="l" rtl="0">
              <a:spcBef>
                <a:spcPts val="640"/>
              </a:spcBef>
              <a:spcAft>
                <a:spcPts val="0"/>
              </a:spcAft>
              <a:buClr>
                <a:schemeClr val="hlink"/>
              </a:buClr>
              <a:buSzPts val="2240"/>
              <a:buFont typeface="Noto Sans Symbols"/>
              <a:buChar char="■"/>
              <a:defRPr sz="3200" b="1" i="0" u="none" strike="noStrike" cap="none">
                <a:solidFill>
                  <a:schemeClr val="lt1"/>
                </a:solidFill>
                <a:latin typeface="Arial"/>
                <a:ea typeface="Arial"/>
                <a:cs typeface="Arial"/>
                <a:sym typeface="Arial"/>
              </a:defRPr>
            </a:lvl1pPr>
            <a:lvl2pPr marL="914400" marR="0" lvl="1" indent="-353060" algn="l" rtl="0">
              <a:spcBef>
                <a:spcPts val="560"/>
              </a:spcBef>
              <a:spcAft>
                <a:spcPts val="0"/>
              </a:spcAft>
              <a:buClr>
                <a:srgbClr val="FCD390"/>
              </a:buClr>
              <a:buSzPts val="1960"/>
              <a:buFont typeface="Noto Sans Symbols"/>
              <a:buChar char="■"/>
              <a:defRPr sz="2800" b="1" i="0" u="none" strike="noStrike" cap="none">
                <a:solidFill>
                  <a:schemeClr val="lt1"/>
                </a:solidFill>
                <a:latin typeface="Arial"/>
                <a:ea typeface="Arial"/>
                <a:cs typeface="Arial"/>
                <a:sym typeface="Arial"/>
              </a:defRPr>
            </a:lvl2pPr>
            <a:lvl3pPr marL="1371600" marR="0" lvl="2" indent="-335280" algn="l" rtl="0">
              <a:spcBef>
                <a:spcPts val="480"/>
              </a:spcBef>
              <a:spcAft>
                <a:spcPts val="0"/>
              </a:spcAft>
              <a:buClr>
                <a:schemeClr val="lt2"/>
              </a:buClr>
              <a:buSzPts val="1680"/>
              <a:buFont typeface="Noto Sans Symbols"/>
              <a:buChar char="■"/>
              <a:defRPr sz="2400" b="1" i="0" u="none" strike="noStrike" cap="none">
                <a:solidFill>
                  <a:schemeClr val="lt1"/>
                </a:solidFill>
                <a:latin typeface="Arial"/>
                <a:ea typeface="Arial"/>
                <a:cs typeface="Arial"/>
                <a:sym typeface="Arial"/>
              </a:defRPr>
            </a:lvl3pPr>
            <a:lvl4pPr marL="1828800" marR="0" lvl="3" indent="-317500" algn="l" rtl="0">
              <a:spcBef>
                <a:spcPts val="400"/>
              </a:spcBef>
              <a:spcAft>
                <a:spcPts val="0"/>
              </a:spcAft>
              <a:buClr>
                <a:schemeClr val="accent2"/>
              </a:buClr>
              <a:buSzPts val="1400"/>
              <a:buFont typeface="Noto Sans Symbols"/>
              <a:buChar char="■"/>
              <a:defRPr sz="2000" b="1" i="0" u="none" strike="noStrike" cap="none">
                <a:solidFill>
                  <a:schemeClr val="lt1"/>
                </a:solidFill>
                <a:latin typeface="Arial"/>
                <a:ea typeface="Arial"/>
                <a:cs typeface="Arial"/>
                <a:sym typeface="Arial"/>
              </a:defRPr>
            </a:lvl4pPr>
            <a:lvl5pPr marL="2286000" marR="0" lvl="4" indent="-317500" algn="l" rtl="0">
              <a:spcBef>
                <a:spcPts val="400"/>
              </a:spcBef>
              <a:spcAft>
                <a:spcPts val="0"/>
              </a:spcAft>
              <a:buClr>
                <a:schemeClr val="hlink"/>
              </a:buClr>
              <a:buSzPts val="1400"/>
              <a:buFont typeface="Noto Sans Symbols"/>
              <a:buChar char="■"/>
              <a:defRPr sz="2000" b="1" i="0" u="none" strike="noStrike" cap="none">
                <a:solidFill>
                  <a:schemeClr val="lt1"/>
                </a:solidFill>
                <a:latin typeface="Arial"/>
                <a:ea typeface="Arial"/>
                <a:cs typeface="Arial"/>
                <a:sym typeface="Arial"/>
              </a:defRPr>
            </a:lvl5pPr>
            <a:lvl6pPr marL="2743200" marR="0" lvl="5" indent="-317500" algn="l" rtl="0">
              <a:spcBef>
                <a:spcPts val="400"/>
              </a:spcBef>
              <a:spcAft>
                <a:spcPts val="0"/>
              </a:spcAft>
              <a:buClr>
                <a:schemeClr val="hlink"/>
              </a:buClr>
              <a:buSzPts val="1400"/>
              <a:buFont typeface="Noto Sans Symbols"/>
              <a:buChar char="■"/>
              <a:defRPr sz="2000" b="1" i="0" u="none" strike="noStrike" cap="none">
                <a:solidFill>
                  <a:schemeClr val="lt1"/>
                </a:solidFill>
                <a:latin typeface="Arial"/>
                <a:ea typeface="Arial"/>
                <a:cs typeface="Arial"/>
                <a:sym typeface="Arial"/>
              </a:defRPr>
            </a:lvl6pPr>
            <a:lvl7pPr marL="3200400" marR="0" lvl="6" indent="-317500" algn="l" rtl="0">
              <a:spcBef>
                <a:spcPts val="400"/>
              </a:spcBef>
              <a:spcAft>
                <a:spcPts val="0"/>
              </a:spcAft>
              <a:buClr>
                <a:schemeClr val="hlink"/>
              </a:buClr>
              <a:buSzPts val="1400"/>
              <a:buFont typeface="Noto Sans Symbols"/>
              <a:buChar char="■"/>
              <a:defRPr sz="2000" b="1" i="0" u="none" strike="noStrike" cap="none">
                <a:solidFill>
                  <a:schemeClr val="lt1"/>
                </a:solidFill>
                <a:latin typeface="Arial"/>
                <a:ea typeface="Arial"/>
                <a:cs typeface="Arial"/>
                <a:sym typeface="Arial"/>
              </a:defRPr>
            </a:lvl7pPr>
            <a:lvl8pPr marL="3657600" marR="0" lvl="7" indent="-317500" algn="l" rtl="0">
              <a:spcBef>
                <a:spcPts val="400"/>
              </a:spcBef>
              <a:spcAft>
                <a:spcPts val="0"/>
              </a:spcAft>
              <a:buClr>
                <a:schemeClr val="hlink"/>
              </a:buClr>
              <a:buSzPts val="1400"/>
              <a:buFont typeface="Noto Sans Symbols"/>
              <a:buChar char="■"/>
              <a:defRPr sz="2000" b="1" i="0" u="none" strike="noStrike" cap="none">
                <a:solidFill>
                  <a:schemeClr val="lt1"/>
                </a:solidFill>
                <a:latin typeface="Arial"/>
                <a:ea typeface="Arial"/>
                <a:cs typeface="Arial"/>
                <a:sym typeface="Arial"/>
              </a:defRPr>
            </a:lvl8pPr>
            <a:lvl9pPr marL="4114800" marR="0" lvl="8" indent="-317500" algn="l" rtl="0">
              <a:spcBef>
                <a:spcPts val="400"/>
              </a:spcBef>
              <a:spcAft>
                <a:spcPts val="0"/>
              </a:spcAft>
              <a:buClr>
                <a:schemeClr val="hlink"/>
              </a:buClr>
              <a:buSzPts val="1400"/>
              <a:buFont typeface="Noto Sans Symbols"/>
              <a:buChar char="■"/>
              <a:defRPr sz="2000" b="1" i="0" u="none" strike="noStrike" cap="none">
                <a:solidFill>
                  <a:schemeClr val="lt1"/>
                </a:solidFill>
                <a:latin typeface="Arial"/>
                <a:ea typeface="Arial"/>
                <a:cs typeface="Arial"/>
                <a:sym typeface="Arial"/>
              </a:defRPr>
            </a:lvl9pPr>
          </a:lstStyle>
          <a:p>
            <a:endParaRPr/>
          </a:p>
        </p:txBody>
      </p:sp>
      <p:sp>
        <p:nvSpPr>
          <p:cNvPr id="21" name="Google Shape;21;p45"/>
          <p:cNvSpPr txBox="1"/>
          <p:nvPr/>
        </p:nvSpPr>
        <p:spPr>
          <a:xfrm>
            <a:off x="3648075" y="6581775"/>
            <a:ext cx="2287588" cy="27463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000" b="0" i="0" u="none" strike="noStrike" cap="none">
                <a:solidFill>
                  <a:schemeClr val="lt1"/>
                </a:solidFill>
                <a:latin typeface="Arial"/>
                <a:ea typeface="Arial"/>
                <a:cs typeface="Arial"/>
                <a:sym typeface="Arial"/>
              </a:rPr>
              <a:t>Copyright </a:t>
            </a:r>
            <a:r>
              <a:rPr lang="en-US" sz="1200" b="0" i="0" u="none" strike="noStrike" cap="none">
                <a:solidFill>
                  <a:schemeClr val="lt1"/>
                </a:solidFill>
                <a:latin typeface="Arial"/>
                <a:ea typeface="Arial"/>
                <a:cs typeface="Arial"/>
                <a:sym typeface="Arial"/>
              </a:rPr>
              <a:t>©</a:t>
            </a:r>
            <a:r>
              <a:rPr lang="en-US" sz="1000" b="0" i="0" u="none" strike="noStrike" cap="none">
                <a:solidFill>
                  <a:schemeClr val="lt1"/>
                </a:solidFill>
                <a:latin typeface="Arial"/>
                <a:ea typeface="Arial"/>
                <a:cs typeface="Arial"/>
                <a:sym typeface="Arial"/>
              </a:rPr>
              <a:t> 2011 Pearson Education</a:t>
            </a:r>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ransition spd="med">
    <p:fade/>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en.wikipedia.org/wiki/Skill"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hyperlink" Target="https://en.wikipedia.org/wiki/Expertise" TargetMode="External"/><Relationship Id="rId4" Type="http://schemas.openxmlformats.org/officeDocument/2006/relationships/hyperlink" Target="https://en.wikipedia.org/wiki/Know-how"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2.xml"/><Relationship Id="rId1" Type="http://schemas.openxmlformats.org/officeDocument/2006/relationships/slideLayout" Target="../slideLayouts/slideLayout5.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7.png"/><Relationship Id="rId5" Type="http://schemas.openxmlformats.org/officeDocument/2006/relationships/image" Target="../media/image13.png"/><Relationship Id="rId4" Type="http://schemas.openxmlformats.org/officeDocument/2006/relationships/oleObject" Target="../embeddings/oleObject1.bin"/></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3.xml"/><Relationship Id="rId1" Type="http://schemas.openxmlformats.org/officeDocument/2006/relationships/slideLayout" Target="../slideLayouts/slideLayout5.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25.png"/></Relationships>
</file>

<file path=ppt/slides/_rels/slide4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3.xml"/><Relationship Id="rId1" Type="http://schemas.openxmlformats.org/officeDocument/2006/relationships/slideLayout" Target="../slideLayouts/slideLayout4.xml"/><Relationship Id="rId5" Type="http://schemas.openxmlformats.org/officeDocument/2006/relationships/image" Target="../media/image7.png"/><Relationship Id="rId4" Type="http://schemas.openxmlformats.org/officeDocument/2006/relationships/image" Target="../media/image28.png"/></Relationships>
</file>

<file path=ppt/slides/_rels/slide4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4.xml"/><Relationship Id="rId1" Type="http://schemas.openxmlformats.org/officeDocument/2006/relationships/slideLayout" Target="../slideLayouts/slideLayout3.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06"/>
        <p:cNvGrpSpPr/>
        <p:nvPr/>
      </p:nvGrpSpPr>
      <p:grpSpPr>
        <a:xfrm>
          <a:off x="0" y="0"/>
          <a:ext cx="0" cy="0"/>
          <a:chOff x="0" y="0"/>
          <a:chExt cx="0" cy="0"/>
        </a:xfrm>
      </p:grpSpPr>
      <p:pic>
        <p:nvPicPr>
          <p:cNvPr id="107" name="Google Shape;107;p1"/>
          <p:cNvPicPr preferRelativeResize="0"/>
          <p:nvPr/>
        </p:nvPicPr>
        <p:blipFill rotWithShape="1">
          <a:blip r:embed="rId3">
            <a:alphaModFix/>
          </a:blip>
          <a:srcRect/>
          <a:stretch/>
        </p:blipFill>
        <p:spPr>
          <a:xfrm>
            <a:off x="431800" y="857250"/>
            <a:ext cx="8712200" cy="5010150"/>
          </a:xfrm>
          <a:prstGeom prst="rect">
            <a:avLst/>
          </a:prstGeom>
          <a:noFill/>
          <a:ln>
            <a:noFill/>
          </a:ln>
        </p:spPr>
      </p:pic>
      <p:sp>
        <p:nvSpPr>
          <p:cNvPr id="108" name="Google Shape;108;p1"/>
          <p:cNvSpPr/>
          <p:nvPr/>
        </p:nvSpPr>
        <p:spPr>
          <a:xfrm rot="10800000">
            <a:off x="-99346" y="894278"/>
            <a:ext cx="9262534" cy="5283200"/>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350"/>
              <a:buFont typeface="Garamond"/>
              <a:buNone/>
            </a:pPr>
            <a:endParaRPr sz="1350" b="0" i="0" u="none" strike="noStrike" cap="none">
              <a:solidFill>
                <a:srgbClr val="FFFFFF"/>
              </a:solidFill>
              <a:latin typeface="Calibri"/>
              <a:ea typeface="Calibri"/>
              <a:cs typeface="Calibri"/>
              <a:sym typeface="Calibri"/>
            </a:endParaRPr>
          </a:p>
        </p:txBody>
      </p:sp>
      <p:pic>
        <p:nvPicPr>
          <p:cNvPr id="109" name="Google Shape;109;p1"/>
          <p:cNvPicPr preferRelativeResize="0"/>
          <p:nvPr/>
        </p:nvPicPr>
        <p:blipFill rotWithShape="1">
          <a:blip r:embed="rId4">
            <a:alphaModFix/>
          </a:blip>
          <a:srcRect l="984" r="913" b="11911"/>
          <a:stretch/>
        </p:blipFill>
        <p:spPr>
          <a:xfrm>
            <a:off x="0" y="4010025"/>
            <a:ext cx="9150350" cy="2016125"/>
          </a:xfrm>
          <a:prstGeom prst="rect">
            <a:avLst/>
          </a:prstGeom>
          <a:noFill/>
          <a:ln>
            <a:noFill/>
          </a:ln>
        </p:spPr>
      </p:pic>
      <p:pic>
        <p:nvPicPr>
          <p:cNvPr id="110" name="Google Shape;110;p1"/>
          <p:cNvPicPr preferRelativeResize="0"/>
          <p:nvPr/>
        </p:nvPicPr>
        <p:blipFill rotWithShape="1">
          <a:blip r:embed="rId5">
            <a:alphaModFix/>
          </a:blip>
          <a:srcRect/>
          <a:stretch/>
        </p:blipFill>
        <p:spPr>
          <a:xfrm>
            <a:off x="547688" y="4579938"/>
            <a:ext cx="1274762" cy="1143000"/>
          </a:xfrm>
          <a:prstGeom prst="rect">
            <a:avLst/>
          </a:prstGeom>
          <a:noFill/>
          <a:ln>
            <a:noFill/>
          </a:ln>
        </p:spPr>
      </p:pic>
      <p:pic>
        <p:nvPicPr>
          <p:cNvPr id="111" name="Google Shape;111;p1"/>
          <p:cNvPicPr preferRelativeResize="0"/>
          <p:nvPr/>
        </p:nvPicPr>
        <p:blipFill rotWithShape="1">
          <a:blip r:embed="rId6">
            <a:alphaModFix/>
          </a:blip>
          <a:srcRect/>
          <a:stretch/>
        </p:blipFill>
        <p:spPr>
          <a:xfrm>
            <a:off x="-84138" y="1173163"/>
            <a:ext cx="5035551" cy="1479550"/>
          </a:xfrm>
          <a:prstGeom prst="rect">
            <a:avLst/>
          </a:prstGeom>
          <a:noFill/>
          <a:ln>
            <a:noFill/>
          </a:ln>
        </p:spPr>
      </p:pic>
      <p:pic>
        <p:nvPicPr>
          <p:cNvPr id="112" name="Google Shape;112;p1"/>
          <p:cNvPicPr preferRelativeResize="0"/>
          <p:nvPr/>
        </p:nvPicPr>
        <p:blipFill rotWithShape="1">
          <a:blip r:embed="rId7">
            <a:alphaModFix/>
          </a:blip>
          <a:srcRect/>
          <a:stretch/>
        </p:blipFill>
        <p:spPr>
          <a:xfrm>
            <a:off x="4826000" y="3201988"/>
            <a:ext cx="4411663" cy="774700"/>
          </a:xfrm>
          <a:prstGeom prst="rect">
            <a:avLst/>
          </a:prstGeom>
          <a:noFill/>
          <a:ln>
            <a:noFill/>
          </a:ln>
        </p:spPr>
      </p:pic>
      <p:sp>
        <p:nvSpPr>
          <p:cNvPr id="113" name="Google Shape;113;p1"/>
          <p:cNvSpPr txBox="1"/>
          <p:nvPr/>
        </p:nvSpPr>
        <p:spPr>
          <a:xfrm>
            <a:off x="355600" y="1393825"/>
            <a:ext cx="3835922" cy="106182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100"/>
              <a:buFont typeface="Noto Sans Symbols"/>
              <a:buNone/>
            </a:pPr>
            <a:r>
              <a:rPr lang="en-US" sz="2100" b="0" i="0" u="none" strike="noStrike" cap="none">
                <a:solidFill>
                  <a:srgbClr val="FFFFFF"/>
                </a:solidFill>
                <a:latin typeface="Tajawal Medium"/>
                <a:ea typeface="Tajawal Medium"/>
                <a:cs typeface="Tajawal Medium"/>
                <a:sym typeface="Tajawal Medium"/>
              </a:rPr>
              <a:t>Entrepreneurship &amp; Innovation </a:t>
            </a:r>
            <a:endParaRPr/>
          </a:p>
          <a:p>
            <a:pPr marL="0" marR="0" lvl="0" indent="0" algn="l" rtl="0">
              <a:lnSpc>
                <a:spcPct val="100000"/>
              </a:lnSpc>
              <a:spcBef>
                <a:spcPts val="0"/>
              </a:spcBef>
              <a:spcAft>
                <a:spcPts val="0"/>
              </a:spcAft>
              <a:buClr>
                <a:srgbClr val="24A9E1"/>
              </a:buClr>
              <a:buSzPts val="2100"/>
              <a:buFont typeface="Noto Sans Symbols"/>
              <a:buNone/>
            </a:pPr>
            <a:r>
              <a:rPr lang="en-US" sz="2100" b="0" i="0" u="none" strike="noStrike" cap="none">
                <a:solidFill>
                  <a:srgbClr val="24A9E1"/>
                </a:solidFill>
                <a:latin typeface="Tajawal Medium"/>
                <a:ea typeface="Tajawal Medium"/>
                <a:cs typeface="Tajawal Medium"/>
                <a:sym typeface="Tajawal Medium"/>
              </a:rPr>
              <a:t>Prepared by Dr. Amany Ramadan </a:t>
            </a:r>
            <a:endParaRPr/>
          </a:p>
          <a:p>
            <a:pPr marL="0" marR="0" lvl="0" indent="0" algn="l" rtl="0">
              <a:lnSpc>
                <a:spcPct val="100000"/>
              </a:lnSpc>
              <a:spcBef>
                <a:spcPts val="0"/>
              </a:spcBef>
              <a:spcAft>
                <a:spcPts val="0"/>
              </a:spcAft>
              <a:buClr>
                <a:srgbClr val="FF9518"/>
              </a:buClr>
              <a:buSzPts val="2100"/>
              <a:buFont typeface="Noto Sans Symbols"/>
              <a:buNone/>
            </a:pPr>
            <a:r>
              <a:rPr lang="en-US" sz="2100" b="0" i="0" u="none" strike="noStrike" cap="none">
                <a:solidFill>
                  <a:srgbClr val="FF9518"/>
                </a:solidFill>
                <a:latin typeface="Tajawal Medium"/>
                <a:ea typeface="Tajawal Medium"/>
                <a:cs typeface="Tajawal Medium"/>
                <a:sym typeface="Tajawal Medium"/>
              </a:rPr>
              <a:t>Lecture 2</a:t>
            </a:r>
            <a:endParaRPr/>
          </a:p>
        </p:txBody>
      </p:sp>
      <p:sp>
        <p:nvSpPr>
          <p:cNvPr id="114" name="Google Shape;114;p1"/>
          <p:cNvSpPr txBox="1"/>
          <p:nvPr/>
        </p:nvSpPr>
        <p:spPr>
          <a:xfrm>
            <a:off x="5246688" y="3227388"/>
            <a:ext cx="3889375" cy="7381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100"/>
              <a:buFont typeface="Noto Sans Symbols"/>
              <a:buNone/>
            </a:pPr>
            <a:r>
              <a:rPr lang="en-US" sz="2100" b="0" i="0" u="none" strike="noStrike" cap="none">
                <a:solidFill>
                  <a:srgbClr val="FFFFFF"/>
                </a:solidFill>
                <a:latin typeface="Tajawal Medium"/>
                <a:ea typeface="Tajawal Medium"/>
                <a:cs typeface="Tajawal Medium"/>
                <a:sym typeface="Tajawal Medium"/>
              </a:rPr>
              <a:t>ENT 511</a:t>
            </a:r>
            <a:endParaRPr/>
          </a:p>
          <a:p>
            <a:pPr marL="0" marR="0" lvl="0" indent="0" algn="l" rtl="0">
              <a:lnSpc>
                <a:spcPct val="100000"/>
              </a:lnSpc>
              <a:spcBef>
                <a:spcPts val="0"/>
              </a:spcBef>
              <a:spcAft>
                <a:spcPts val="0"/>
              </a:spcAft>
              <a:buClr>
                <a:srgbClr val="FFFFFF"/>
              </a:buClr>
              <a:buSzPts val="2100"/>
              <a:buFont typeface="Noto Sans Symbols"/>
              <a:buNone/>
            </a:pPr>
            <a:r>
              <a:rPr lang="en-US" sz="2100" b="0" i="0" u="none" strike="noStrike" cap="none">
                <a:solidFill>
                  <a:srgbClr val="FFFFFF"/>
                </a:solidFill>
                <a:latin typeface="Tajawal Medium"/>
                <a:ea typeface="Tajawal Medium"/>
                <a:cs typeface="Tajawal Medium"/>
                <a:sym typeface="Tajawal Medium"/>
              </a:rPr>
              <a:t>Entrepreneurship &amp; Innovation </a:t>
            </a:r>
            <a:endParaRPr sz="2100" b="0" i="0" u="none" strike="noStrike" cap="none">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2"/>
          <p:cNvSpPr txBox="1">
            <a:spLocks noGrp="1"/>
          </p:cNvSpPr>
          <p:nvPr>
            <p:ph type="ctrTitle"/>
          </p:nvPr>
        </p:nvSpPr>
        <p:spPr>
          <a:xfrm>
            <a:off x="457200" y="381000"/>
            <a:ext cx="8229600" cy="3581400"/>
          </a:xfrm>
          <a:prstGeom prst="rect">
            <a:avLst/>
          </a:prstGeom>
          <a:solidFill>
            <a:srgbClr val="FCFEB9"/>
          </a:solidFill>
          <a:ln w="50800" cap="flat" cmpd="sng">
            <a:solidFill>
              <a:schemeClr val="dk1"/>
            </a:solidFill>
            <a:prstDash val="solid"/>
            <a:round/>
            <a:headEnd type="none" w="sm" len="sm"/>
            <a:tailEnd type="none" w="sm" len="sm"/>
          </a:ln>
          <a:effectLst>
            <a:outerShdw dist="107763" dir="2700000" algn="ctr" rotWithShape="0">
              <a:schemeClr val="dk1"/>
            </a:outerShdw>
          </a:effectLst>
        </p:spPr>
        <p:txBody>
          <a:bodyPr spcFirstLastPara="1" wrap="square" lIns="88900" tIns="46025" rIns="88900" bIns="46025" anchor="ctr" anchorCtr="0">
            <a:noAutofit/>
          </a:bodyPr>
          <a:lstStyle/>
          <a:p>
            <a:pPr marL="3175" lvl="0" indent="-3175" algn="ctr" rtl="0">
              <a:spcBef>
                <a:spcPts val="0"/>
              </a:spcBef>
              <a:spcAft>
                <a:spcPts val="0"/>
              </a:spcAft>
              <a:buNone/>
            </a:pPr>
            <a:r>
              <a:rPr lang="en-US" sz="4200">
                <a:solidFill>
                  <a:srgbClr val="000000"/>
                </a:solidFill>
              </a:rPr>
              <a:t/>
            </a:r>
            <a:br>
              <a:rPr lang="en-US" sz="4200">
                <a:solidFill>
                  <a:srgbClr val="000000"/>
                </a:solidFill>
              </a:rPr>
            </a:br>
            <a:r>
              <a:rPr lang="en-US" sz="4200">
                <a:solidFill>
                  <a:srgbClr val="0000CC"/>
                </a:solidFill>
              </a:rPr>
              <a:t>Designing a Competitive Business Model and </a:t>
            </a:r>
            <a:br>
              <a:rPr lang="en-US" sz="4200">
                <a:solidFill>
                  <a:srgbClr val="0000CC"/>
                </a:solidFill>
              </a:rPr>
            </a:br>
            <a:r>
              <a:rPr lang="en-US" sz="4200">
                <a:solidFill>
                  <a:srgbClr val="0000CC"/>
                </a:solidFill>
              </a:rPr>
              <a:t>Building a Solid Strategic Plan</a:t>
            </a:r>
            <a:endParaRPr/>
          </a:p>
        </p:txBody>
      </p:sp>
      <p:pic>
        <p:nvPicPr>
          <p:cNvPr id="121" name="Google Shape;121;p2" descr="CGEB"/>
          <p:cNvPicPr preferRelativeResize="0"/>
          <p:nvPr/>
        </p:nvPicPr>
        <p:blipFill rotWithShape="1">
          <a:blip r:embed="rId3">
            <a:alphaModFix/>
          </a:blip>
          <a:srcRect/>
          <a:stretch/>
        </p:blipFill>
        <p:spPr>
          <a:xfrm>
            <a:off x="3048000" y="4202113"/>
            <a:ext cx="3200400" cy="2282825"/>
          </a:xfrm>
          <a:prstGeom prst="rect">
            <a:avLst/>
          </a:prstGeom>
          <a:noFill/>
          <a:ln>
            <a:noFill/>
          </a:ln>
        </p:spPr>
      </p:pic>
      <p:sp>
        <p:nvSpPr>
          <p:cNvPr id="122" name="Google Shape;122;p2"/>
          <p:cNvSpPr txBox="1"/>
          <p:nvPr/>
        </p:nvSpPr>
        <p:spPr>
          <a:xfrm>
            <a:off x="6019800" y="457200"/>
            <a:ext cx="2514600" cy="1082675"/>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2000" b="1" i="0" u="none" strike="noStrike" cap="none">
                <a:solidFill>
                  <a:srgbClr val="85A3FF"/>
                </a:solidFill>
                <a:latin typeface="Arial"/>
                <a:ea typeface="Arial"/>
                <a:cs typeface="Arial"/>
                <a:sym typeface="Arial"/>
              </a:rPr>
              <a:t>CHAPTER </a:t>
            </a:r>
            <a:r>
              <a:rPr lang="en-US" sz="6500" b="1" i="0" u="none" strike="noStrike" cap="none">
                <a:solidFill>
                  <a:srgbClr val="85A3FF"/>
                </a:solidFill>
                <a:latin typeface="Arial"/>
                <a:ea typeface="Arial"/>
                <a:cs typeface="Arial"/>
                <a:sym typeface="Arial"/>
              </a:rPr>
              <a:t>2</a:t>
            </a:r>
            <a:endParaRPr sz="1800" b="0" i="0" u="none" strike="noStrike" cap="none">
              <a:solidFill>
                <a:schemeClr val="lt1"/>
              </a:solidFill>
              <a:latin typeface="Garamond"/>
              <a:ea typeface="Garamond"/>
              <a:cs typeface="Garamond"/>
              <a:sym typeface="Garamond"/>
            </a:endParaRPr>
          </a:p>
        </p:txBody>
      </p:sp>
      <p:pic>
        <p:nvPicPr>
          <p:cNvPr id="123" name="Google Shape;123;p2"/>
          <p:cNvPicPr preferRelativeResize="0"/>
          <p:nvPr/>
        </p:nvPicPr>
        <p:blipFill rotWithShape="1">
          <a:blip r:embed="rId4">
            <a:alphaModFix/>
          </a:blip>
          <a:srcRect/>
          <a:stretch/>
        </p:blipFill>
        <p:spPr>
          <a:xfrm>
            <a:off x="-76200" y="5791200"/>
            <a:ext cx="1274174" cy="1146147"/>
          </a:xfrm>
          <a:prstGeom prst="rect">
            <a:avLst/>
          </a:prstGeom>
          <a:noFill/>
          <a:ln>
            <a:noFill/>
          </a:ln>
        </p:spPr>
      </p:pic>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Learning Objectives</a:t>
            </a:r>
            <a:endParaRPr/>
          </a:p>
        </p:txBody>
      </p:sp>
      <p:sp>
        <p:nvSpPr>
          <p:cNvPr id="129" name="Google Shape;129;p3"/>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680"/>
              <a:buNone/>
            </a:pPr>
            <a:r>
              <a:rPr lang="en-US" sz="2400"/>
              <a:t>1. Understand the importance of strategic management to a small business. </a:t>
            </a:r>
            <a:endParaRPr/>
          </a:p>
          <a:p>
            <a:pPr marL="342900" lvl="0" indent="-342900" algn="l" rtl="0">
              <a:spcBef>
                <a:spcPts val="480"/>
              </a:spcBef>
              <a:spcAft>
                <a:spcPts val="0"/>
              </a:spcAft>
              <a:buSzPts val="1680"/>
              <a:buNone/>
            </a:pPr>
            <a:r>
              <a:rPr lang="en-US" sz="2400"/>
              <a:t>2. Explain why and how a small business must create a competitive advantage in the market.</a:t>
            </a:r>
            <a:endParaRPr/>
          </a:p>
          <a:p>
            <a:pPr marL="342900" lvl="0" indent="-342900" algn="l" rtl="0">
              <a:spcBef>
                <a:spcPts val="480"/>
              </a:spcBef>
              <a:spcAft>
                <a:spcPts val="0"/>
              </a:spcAft>
              <a:buSzPts val="1680"/>
              <a:buNone/>
            </a:pPr>
            <a:r>
              <a:rPr lang="en-US" sz="2400"/>
              <a:t>3. Develop a strategic plan for a business using the nine steps in the strategic planning process.</a:t>
            </a:r>
            <a:endParaRPr/>
          </a:p>
          <a:p>
            <a:pPr marL="342900" lvl="0" indent="-342900" algn="l" rtl="0">
              <a:spcBef>
                <a:spcPts val="480"/>
              </a:spcBef>
              <a:spcAft>
                <a:spcPts val="0"/>
              </a:spcAft>
              <a:buSzPts val="1680"/>
              <a:buNone/>
            </a:pPr>
            <a:r>
              <a:rPr lang="en-US" sz="2400"/>
              <a:t>4. Discuss the characteristics of three basic strategies: low cost, differentiation, and focus and know when to employ them.</a:t>
            </a:r>
            <a:endParaRPr/>
          </a:p>
          <a:p>
            <a:pPr marL="342900" lvl="0" indent="-342900" algn="l" rtl="0">
              <a:spcBef>
                <a:spcPts val="480"/>
              </a:spcBef>
              <a:spcAft>
                <a:spcPts val="0"/>
              </a:spcAft>
              <a:buSzPts val="1680"/>
              <a:buNone/>
            </a:pPr>
            <a:r>
              <a:rPr lang="en-US" sz="2400"/>
              <a:t>5. Understand the importance of controls such as the balanced scorecard in the planning process. </a:t>
            </a:r>
            <a:endParaRPr/>
          </a:p>
        </p:txBody>
      </p:sp>
      <p:sp>
        <p:nvSpPr>
          <p:cNvPr id="130" name="Google Shape;130;p3"/>
          <p:cNvSpPr txBox="1">
            <a:spLocks noGrp="1"/>
          </p:cNvSpPr>
          <p:nvPr>
            <p:ph type="ftr" idx="11"/>
          </p:nvPr>
        </p:nvSpPr>
        <p:spPr>
          <a:xfrm>
            <a:off x="609600" y="6324600"/>
            <a:ext cx="1981200" cy="5334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pic>
        <p:nvPicPr>
          <p:cNvPr id="131" name="Google Shape;131;p3"/>
          <p:cNvPicPr preferRelativeResize="0"/>
          <p:nvPr/>
        </p:nvPicPr>
        <p:blipFill rotWithShape="1">
          <a:blip r:embed="rId3">
            <a:alphaModFix/>
          </a:blip>
          <a:srcRect/>
          <a:stretch/>
        </p:blipFill>
        <p:spPr>
          <a:xfrm>
            <a:off x="30162" y="5711853"/>
            <a:ext cx="1274174" cy="1146147"/>
          </a:xfrm>
          <a:prstGeom prst="rect">
            <a:avLst/>
          </a:prstGeom>
          <a:noFill/>
          <a:ln>
            <a:noFill/>
          </a:ln>
        </p:spPr>
      </p:pic>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35"/>
        <p:cNvGrpSpPr/>
        <p:nvPr/>
      </p:nvGrpSpPr>
      <p:grpSpPr>
        <a:xfrm>
          <a:off x="0" y="0"/>
          <a:ext cx="0" cy="0"/>
          <a:chOff x="0" y="0"/>
          <a:chExt cx="0" cy="0"/>
        </a:xfrm>
      </p:grpSpPr>
      <p:sp>
        <p:nvSpPr>
          <p:cNvPr id="136" name="Google Shape;136;p4"/>
          <p:cNvSpPr txBox="1">
            <a:spLocks noGrp="1"/>
          </p:cNvSpPr>
          <p:nvPr>
            <p:ph type="ctrTitle"/>
          </p:nvPr>
        </p:nvSpPr>
        <p:spPr>
          <a:xfrm>
            <a:off x="685800" y="1736725"/>
            <a:ext cx="7772400" cy="19208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Idea Generation</a:t>
            </a:r>
            <a:endParaRPr/>
          </a:p>
        </p:txBody>
      </p:sp>
      <p:pic>
        <p:nvPicPr>
          <p:cNvPr id="137" name="Google Shape;137;p4"/>
          <p:cNvPicPr preferRelativeResize="0"/>
          <p:nvPr/>
        </p:nvPicPr>
        <p:blipFill rotWithShape="1">
          <a:blip r:embed="rId3">
            <a:alphaModFix/>
          </a:blip>
          <a:srcRect/>
          <a:stretch/>
        </p:blipFill>
        <p:spPr>
          <a:xfrm>
            <a:off x="35169" y="5700130"/>
            <a:ext cx="1274174" cy="1146147"/>
          </a:xfrm>
          <a:prstGeom prst="rect">
            <a:avLst/>
          </a:prstGeom>
          <a:noFill/>
          <a:ln>
            <a:noFill/>
          </a:ln>
        </p:spPr>
      </p:pic>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42"/>
        <p:cNvGrpSpPr/>
        <p:nvPr/>
      </p:nvGrpSpPr>
      <p:grpSpPr>
        <a:xfrm>
          <a:off x="0" y="0"/>
          <a:ext cx="0" cy="0"/>
          <a:chOff x="0" y="0"/>
          <a:chExt cx="0" cy="0"/>
        </a:xfrm>
      </p:grpSpPr>
      <p:sp>
        <p:nvSpPr>
          <p:cNvPr id="143" name="Google Shape;143;p5"/>
          <p:cNvSpPr txBox="1">
            <a:spLocks noGrp="1"/>
          </p:cNvSpPr>
          <p:nvPr>
            <p:ph type="title"/>
          </p:nvPr>
        </p:nvSpPr>
        <p:spPr>
          <a:xfrm>
            <a:off x="457199" y="0"/>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Ideas?</a:t>
            </a:r>
            <a:endParaRPr/>
          </a:p>
        </p:txBody>
      </p:sp>
      <p:sp>
        <p:nvSpPr>
          <p:cNvPr id="144" name="Google Shape;144;p5"/>
          <p:cNvSpPr txBox="1">
            <a:spLocks noGrp="1"/>
          </p:cNvSpPr>
          <p:nvPr>
            <p:ph type="body" idx="1"/>
          </p:nvPr>
        </p:nvSpPr>
        <p:spPr>
          <a:xfrm>
            <a:off x="359568" y="1143000"/>
            <a:ext cx="8424863" cy="439261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240"/>
              <a:buChar char="■"/>
            </a:pPr>
            <a:r>
              <a:rPr lang="en-US"/>
              <a:t>Coming up with an innovative idea on which to base a business start-up or project is not easy</a:t>
            </a:r>
            <a:endParaRPr/>
          </a:p>
          <a:p>
            <a:pPr marL="342900" lvl="0" indent="-342900" algn="l" rtl="0">
              <a:spcBef>
                <a:spcPts val="640"/>
              </a:spcBef>
              <a:spcAft>
                <a:spcPts val="0"/>
              </a:spcAft>
              <a:buSzPts val="2240"/>
              <a:buChar char="■"/>
            </a:pPr>
            <a:r>
              <a:rPr lang="en-US"/>
              <a:t>Most ideas come to us through experience – often negative experiences</a:t>
            </a:r>
            <a:endParaRPr/>
          </a:p>
          <a:p>
            <a:pPr marL="342900" lvl="0" indent="-342900" algn="l" rtl="0">
              <a:spcBef>
                <a:spcPts val="640"/>
              </a:spcBef>
              <a:spcAft>
                <a:spcPts val="0"/>
              </a:spcAft>
              <a:buSzPts val="2240"/>
              <a:buChar char="■"/>
            </a:pPr>
            <a:r>
              <a:rPr lang="en-US"/>
              <a:t>Problem solving and idea generation often go hand in hand</a:t>
            </a:r>
            <a:endParaRPr/>
          </a:p>
          <a:p>
            <a:pPr marL="342900" lvl="0" indent="-342900" algn="l" rtl="0">
              <a:spcBef>
                <a:spcPts val="640"/>
              </a:spcBef>
              <a:spcAft>
                <a:spcPts val="0"/>
              </a:spcAft>
              <a:buSzPts val="2240"/>
              <a:buChar char="■"/>
            </a:pPr>
            <a:r>
              <a:rPr lang="en-US"/>
              <a:t>Change is a catalyst in much the same way – change creates new ‘problems’             requiring new ‘solutions’</a:t>
            </a:r>
            <a:endParaRPr/>
          </a:p>
          <a:p>
            <a:pPr marL="342900" lvl="0" indent="-342900" algn="l" rtl="0">
              <a:spcBef>
                <a:spcPts val="640"/>
              </a:spcBef>
              <a:spcAft>
                <a:spcPts val="0"/>
              </a:spcAft>
              <a:buSzPts val="2240"/>
              <a:buFont typeface="Arial"/>
              <a:buNone/>
            </a:pPr>
            <a:endParaRPr/>
          </a:p>
          <a:p>
            <a:pPr marL="342900" lvl="0" indent="-342900" algn="l" rtl="0">
              <a:spcBef>
                <a:spcPts val="640"/>
              </a:spcBef>
              <a:spcAft>
                <a:spcPts val="0"/>
              </a:spcAft>
              <a:buSzPts val="2240"/>
              <a:buFont typeface="Arial"/>
              <a:buNone/>
            </a:pPr>
            <a:endParaRPr/>
          </a:p>
        </p:txBody>
      </p:sp>
      <p:pic>
        <p:nvPicPr>
          <p:cNvPr id="145" name="Google Shape;145;p5"/>
          <p:cNvPicPr preferRelativeResize="0"/>
          <p:nvPr/>
        </p:nvPicPr>
        <p:blipFill rotWithShape="1">
          <a:blip r:embed="rId3">
            <a:alphaModFix/>
          </a:blip>
          <a:srcRect/>
          <a:stretch/>
        </p:blipFill>
        <p:spPr>
          <a:xfrm>
            <a:off x="7834657" y="0"/>
            <a:ext cx="1274174" cy="1146147"/>
          </a:xfrm>
          <a:prstGeom prst="rect">
            <a:avLst/>
          </a:prstGeom>
          <a:noFill/>
          <a:ln>
            <a:noFill/>
          </a:ln>
        </p:spPr>
      </p:pic>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50"/>
        <p:cNvGrpSpPr/>
        <p:nvPr/>
      </p:nvGrpSpPr>
      <p:grpSpPr>
        <a:xfrm>
          <a:off x="0" y="0"/>
          <a:ext cx="0" cy="0"/>
          <a:chOff x="0" y="0"/>
          <a:chExt cx="0" cy="0"/>
        </a:xfrm>
      </p:grpSpPr>
      <p:sp>
        <p:nvSpPr>
          <p:cNvPr id="151" name="Google Shape;151;p6"/>
          <p:cNvSpPr txBox="1"/>
          <p:nvPr/>
        </p:nvSpPr>
        <p:spPr>
          <a:xfrm>
            <a:off x="466725" y="620713"/>
            <a:ext cx="6264275" cy="64135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E3EACF"/>
              </a:buClr>
              <a:buSzPts val="3600"/>
              <a:buFont typeface="Arial"/>
              <a:buNone/>
            </a:pPr>
            <a:r>
              <a:rPr lang="en-US" sz="3600" b="1" i="0" u="none" strike="noStrike" cap="none">
                <a:solidFill>
                  <a:srgbClr val="E3EACF"/>
                </a:solidFill>
                <a:latin typeface="Arial"/>
                <a:ea typeface="Arial"/>
                <a:cs typeface="Arial"/>
                <a:sym typeface="Arial"/>
              </a:rPr>
              <a:t>The Business Idea: Ideation</a:t>
            </a:r>
            <a:endParaRPr/>
          </a:p>
        </p:txBody>
      </p:sp>
      <p:sp>
        <p:nvSpPr>
          <p:cNvPr id="152" name="Google Shape;152;p6"/>
          <p:cNvSpPr txBox="1"/>
          <p:nvPr/>
        </p:nvSpPr>
        <p:spPr>
          <a:xfrm>
            <a:off x="468313" y="2060575"/>
            <a:ext cx="8305800" cy="2800350"/>
          </a:xfrm>
          <a:prstGeom prst="rect">
            <a:avLst/>
          </a:prstGeom>
          <a:noFill/>
          <a:ln>
            <a:noFill/>
          </a:ln>
        </p:spPr>
        <p:txBody>
          <a:bodyPr spcFirstLastPara="1" wrap="square" lIns="91425" tIns="45700" rIns="91425" bIns="45700" anchor="t" anchorCtr="0">
            <a:spAutoFit/>
          </a:bodyPr>
          <a:lstStyle/>
          <a:p>
            <a:pPr marL="0" marR="0" lvl="0" indent="-203200" algn="l" rtl="0">
              <a:lnSpc>
                <a:spcPct val="100000"/>
              </a:lnSpc>
              <a:spcBef>
                <a:spcPts val="0"/>
              </a:spcBef>
              <a:spcAft>
                <a:spcPts val="0"/>
              </a:spcAft>
              <a:buClr>
                <a:srgbClr val="E3EACF"/>
              </a:buClr>
              <a:buSzPts val="3200"/>
              <a:buFont typeface="Arial"/>
              <a:buChar char="•"/>
            </a:pPr>
            <a:r>
              <a:rPr lang="en-US" sz="3200" b="0" i="0" u="none" strike="noStrike" cap="none">
                <a:solidFill>
                  <a:srgbClr val="E3EACF"/>
                </a:solidFill>
                <a:latin typeface="Arial"/>
                <a:ea typeface="Arial"/>
                <a:cs typeface="Arial"/>
                <a:sym typeface="Arial"/>
              </a:rPr>
              <a:t>Opportunity identification</a:t>
            </a:r>
            <a:endParaRPr/>
          </a:p>
          <a:p>
            <a:pPr marL="0" marR="0" lvl="0" indent="-203200" algn="l" rtl="0">
              <a:lnSpc>
                <a:spcPct val="100000"/>
              </a:lnSpc>
              <a:spcBef>
                <a:spcPts val="1600"/>
              </a:spcBef>
              <a:spcAft>
                <a:spcPts val="0"/>
              </a:spcAft>
              <a:buClr>
                <a:srgbClr val="E3EACF"/>
              </a:buClr>
              <a:buSzPts val="3200"/>
              <a:buFont typeface="Arial"/>
              <a:buChar char="•"/>
            </a:pPr>
            <a:r>
              <a:rPr lang="en-US" sz="3200" b="0" i="0" u="none" strike="noStrike" cap="none">
                <a:solidFill>
                  <a:srgbClr val="E3EACF"/>
                </a:solidFill>
                <a:latin typeface="Arial"/>
                <a:ea typeface="Arial"/>
                <a:cs typeface="Arial"/>
                <a:sym typeface="Arial"/>
              </a:rPr>
              <a:t>Creativity - idea generation</a:t>
            </a:r>
            <a:endParaRPr/>
          </a:p>
          <a:p>
            <a:pPr marL="0" marR="0" lvl="0" indent="-203200" algn="l" rtl="0">
              <a:lnSpc>
                <a:spcPct val="100000"/>
              </a:lnSpc>
              <a:spcBef>
                <a:spcPts val="1600"/>
              </a:spcBef>
              <a:spcAft>
                <a:spcPts val="0"/>
              </a:spcAft>
              <a:buClr>
                <a:srgbClr val="E3EACF"/>
              </a:buClr>
              <a:buSzPts val="3200"/>
              <a:buFont typeface="Arial"/>
              <a:buChar char="•"/>
            </a:pPr>
            <a:r>
              <a:rPr lang="en-US" sz="3200" b="0" i="0" u="none" strike="noStrike" cap="none">
                <a:solidFill>
                  <a:srgbClr val="E3EACF"/>
                </a:solidFill>
                <a:latin typeface="Arial"/>
                <a:ea typeface="Arial"/>
                <a:cs typeface="Arial"/>
                <a:sym typeface="Arial"/>
              </a:rPr>
              <a:t>Idea development</a:t>
            </a:r>
            <a:endParaRPr/>
          </a:p>
          <a:p>
            <a:pPr marL="0" marR="0" lvl="0" indent="-203200" algn="l" rtl="0">
              <a:lnSpc>
                <a:spcPct val="100000"/>
              </a:lnSpc>
              <a:spcBef>
                <a:spcPts val="1600"/>
              </a:spcBef>
              <a:spcAft>
                <a:spcPts val="0"/>
              </a:spcAft>
              <a:buClr>
                <a:srgbClr val="E3EACF"/>
              </a:buClr>
              <a:buSzPts val="3200"/>
              <a:buFont typeface="Arial"/>
              <a:buChar char="•"/>
            </a:pPr>
            <a:r>
              <a:rPr lang="en-US" sz="3200" b="0" i="0" u="none" strike="noStrike" cap="none">
                <a:solidFill>
                  <a:srgbClr val="E3EACF"/>
                </a:solidFill>
                <a:latin typeface="Arial"/>
                <a:ea typeface="Arial"/>
                <a:cs typeface="Arial"/>
                <a:sym typeface="Arial"/>
              </a:rPr>
              <a:t>Continual refinement</a:t>
            </a:r>
            <a:endParaRPr/>
          </a:p>
        </p:txBody>
      </p:sp>
      <p:pic>
        <p:nvPicPr>
          <p:cNvPr id="153" name="Google Shape;153;p6"/>
          <p:cNvPicPr preferRelativeResize="0"/>
          <p:nvPr/>
        </p:nvPicPr>
        <p:blipFill rotWithShape="1">
          <a:blip r:embed="rId3">
            <a:alphaModFix/>
          </a:blip>
          <a:srcRect/>
          <a:stretch/>
        </p:blipFill>
        <p:spPr>
          <a:xfrm>
            <a:off x="0" y="5641852"/>
            <a:ext cx="1274174" cy="1146147"/>
          </a:xfrm>
          <a:prstGeom prst="rect">
            <a:avLst/>
          </a:prstGeom>
          <a:noFill/>
          <a:ln>
            <a:noFill/>
          </a:ln>
        </p:spPr>
      </p:pic>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57"/>
        <p:cNvGrpSpPr/>
        <p:nvPr/>
      </p:nvGrpSpPr>
      <p:grpSpPr>
        <a:xfrm>
          <a:off x="0" y="0"/>
          <a:ext cx="0" cy="0"/>
          <a:chOff x="0" y="0"/>
          <a:chExt cx="0" cy="0"/>
        </a:xfrm>
      </p:grpSpPr>
      <p:sp>
        <p:nvSpPr>
          <p:cNvPr id="158" name="Google Shape;158;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Examples:Change</a:t>
            </a:r>
            <a:endParaRPr/>
          </a:p>
        </p:txBody>
      </p:sp>
      <p:sp>
        <p:nvSpPr>
          <p:cNvPr id="159" name="Google Shape;159;p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240"/>
              <a:buChar char="■"/>
            </a:pPr>
            <a:r>
              <a:rPr lang="en-US"/>
              <a:t>What were the main business opportunities associated with the drink-driving laws?</a:t>
            </a:r>
            <a:endParaRPr/>
          </a:p>
          <a:p>
            <a:pPr marL="342900" lvl="0" indent="-200660" algn="l" rtl="0">
              <a:spcBef>
                <a:spcPts val="640"/>
              </a:spcBef>
              <a:spcAft>
                <a:spcPts val="0"/>
              </a:spcAft>
              <a:buSzPts val="2240"/>
              <a:buNone/>
            </a:pPr>
            <a:endParaRPr/>
          </a:p>
          <a:p>
            <a:pPr marL="342900" lvl="0" indent="-342900" algn="l" rtl="0">
              <a:spcBef>
                <a:spcPts val="640"/>
              </a:spcBef>
              <a:spcAft>
                <a:spcPts val="0"/>
              </a:spcAft>
              <a:buSzPts val="2240"/>
              <a:buChar char="■"/>
            </a:pPr>
            <a:r>
              <a:rPr lang="en-US"/>
              <a:t>What were the main opportunities associated with the smoking ban?</a:t>
            </a:r>
            <a:endParaRPr/>
          </a:p>
        </p:txBody>
      </p:sp>
      <p:pic>
        <p:nvPicPr>
          <p:cNvPr id="160" name="Google Shape;160;p7"/>
          <p:cNvPicPr preferRelativeResize="0"/>
          <p:nvPr/>
        </p:nvPicPr>
        <p:blipFill rotWithShape="1">
          <a:blip r:embed="rId3">
            <a:alphaModFix/>
          </a:blip>
          <a:srcRect/>
          <a:stretch/>
        </p:blipFill>
        <p:spPr>
          <a:xfrm>
            <a:off x="76200" y="5711853"/>
            <a:ext cx="1274174" cy="1146147"/>
          </a:xfrm>
          <a:prstGeom prst="rect">
            <a:avLst/>
          </a:prstGeom>
          <a:noFill/>
          <a:ln>
            <a:noFill/>
          </a:ln>
        </p:spPr>
      </p:pic>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64"/>
        <p:cNvGrpSpPr/>
        <p:nvPr/>
      </p:nvGrpSpPr>
      <p:grpSpPr>
        <a:xfrm>
          <a:off x="0" y="0"/>
          <a:ext cx="0" cy="0"/>
          <a:chOff x="0" y="0"/>
          <a:chExt cx="0" cy="0"/>
        </a:xfrm>
      </p:grpSpPr>
      <p:sp>
        <p:nvSpPr>
          <p:cNvPr id="165" name="Google Shape;165;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Innovation in the wider sense</a:t>
            </a:r>
            <a:endParaRPr/>
          </a:p>
        </p:txBody>
      </p:sp>
      <p:sp>
        <p:nvSpPr>
          <p:cNvPr id="166" name="Google Shape;166;p8"/>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240"/>
              <a:buChar char="■"/>
            </a:pPr>
            <a:r>
              <a:rPr lang="en-US"/>
              <a:t>Just as opportunities can be created by changes in the environment, the environment can be changed by ideas that have been developed into opportunities.</a:t>
            </a:r>
            <a:endParaRPr/>
          </a:p>
          <a:p>
            <a:pPr marL="742950" lvl="1" indent="-285750" algn="l" rtl="0">
              <a:spcBef>
                <a:spcPts val="560"/>
              </a:spcBef>
              <a:spcAft>
                <a:spcPts val="0"/>
              </a:spcAft>
              <a:buSzPts val="1960"/>
              <a:buChar char="■"/>
            </a:pPr>
            <a:r>
              <a:rPr lang="en-US"/>
              <a:t>Low cost airlines</a:t>
            </a:r>
            <a:endParaRPr/>
          </a:p>
          <a:p>
            <a:pPr marL="742950" lvl="1" indent="-285750" algn="l" rtl="0">
              <a:spcBef>
                <a:spcPts val="560"/>
              </a:spcBef>
              <a:spcAft>
                <a:spcPts val="0"/>
              </a:spcAft>
              <a:buSzPts val="1960"/>
              <a:buChar char="■"/>
            </a:pPr>
            <a:r>
              <a:rPr lang="en-US"/>
              <a:t>Internet</a:t>
            </a:r>
            <a:endParaRPr/>
          </a:p>
        </p:txBody>
      </p:sp>
      <p:pic>
        <p:nvPicPr>
          <p:cNvPr id="167" name="Google Shape;167;p8"/>
          <p:cNvPicPr preferRelativeResize="0"/>
          <p:nvPr/>
        </p:nvPicPr>
        <p:blipFill rotWithShape="1">
          <a:blip r:embed="rId3">
            <a:alphaModFix/>
          </a:blip>
          <a:srcRect/>
          <a:stretch/>
        </p:blipFill>
        <p:spPr>
          <a:xfrm>
            <a:off x="76200" y="5553089"/>
            <a:ext cx="1274174" cy="1146147"/>
          </a:xfrm>
          <a:prstGeom prst="rect">
            <a:avLst/>
          </a:prstGeom>
          <a:noFill/>
          <a:ln>
            <a:noFill/>
          </a:ln>
        </p:spPr>
      </p:pic>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71"/>
        <p:cNvGrpSpPr/>
        <p:nvPr/>
      </p:nvGrpSpPr>
      <p:grpSpPr>
        <a:xfrm>
          <a:off x="0" y="0"/>
          <a:ext cx="0" cy="0"/>
          <a:chOff x="0" y="0"/>
          <a:chExt cx="0" cy="0"/>
        </a:xfrm>
      </p:grpSpPr>
      <p:sp>
        <p:nvSpPr>
          <p:cNvPr id="172" name="Google Shape;172;p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sz="3600"/>
              <a:t>New Industries:</a:t>
            </a:r>
            <a:br>
              <a:rPr lang="en-US" sz="3600"/>
            </a:br>
            <a:r>
              <a:rPr lang="en-US" sz="3600"/>
              <a:t>Low Cost Airlines</a:t>
            </a:r>
            <a:endParaRPr/>
          </a:p>
        </p:txBody>
      </p:sp>
      <p:sp>
        <p:nvSpPr>
          <p:cNvPr id="173" name="Google Shape;173;p9"/>
          <p:cNvSpPr txBox="1">
            <a:spLocks noGrp="1"/>
          </p:cNvSpPr>
          <p:nvPr>
            <p:ph type="body" idx="1"/>
          </p:nvPr>
        </p:nvSpPr>
        <p:spPr>
          <a:xfrm>
            <a:off x="304800" y="1447800"/>
            <a:ext cx="8713787" cy="5013325"/>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680"/>
              <a:buChar char="■"/>
            </a:pPr>
            <a:r>
              <a:rPr lang="en-US" sz="2400"/>
              <a:t>The Airlines</a:t>
            </a:r>
            <a:endParaRPr/>
          </a:p>
          <a:p>
            <a:pPr marL="742950" lvl="1" indent="-285750" algn="l" rtl="0">
              <a:spcBef>
                <a:spcPts val="400"/>
              </a:spcBef>
              <a:spcAft>
                <a:spcPts val="0"/>
              </a:spcAft>
              <a:buSzPts val="1400"/>
              <a:buChar char="■"/>
            </a:pPr>
            <a:r>
              <a:rPr lang="en-US" sz="2000"/>
              <a:t>Entrepreneurial idea – revolutionised the industry. E.g.,</a:t>
            </a:r>
            <a:endParaRPr/>
          </a:p>
          <a:p>
            <a:pPr marL="1143000" lvl="2" indent="-228600" algn="l" rtl="0">
              <a:spcBef>
                <a:spcPts val="360"/>
              </a:spcBef>
              <a:spcAft>
                <a:spcPts val="0"/>
              </a:spcAft>
              <a:buSzPts val="1260"/>
              <a:buChar char="■"/>
            </a:pPr>
            <a:r>
              <a:rPr lang="en-US" sz="1800"/>
              <a:t>Use of remote airports – reduces cost</a:t>
            </a:r>
            <a:endParaRPr/>
          </a:p>
          <a:p>
            <a:pPr marL="1143000" lvl="2" indent="-228600" algn="l" rtl="0">
              <a:spcBef>
                <a:spcPts val="360"/>
              </a:spcBef>
              <a:spcAft>
                <a:spcPts val="0"/>
              </a:spcAft>
              <a:buSzPts val="1260"/>
              <a:buChar char="■"/>
            </a:pPr>
            <a:r>
              <a:rPr lang="en-US" sz="1800"/>
              <a:t>On board catering </a:t>
            </a:r>
            <a:r>
              <a:rPr lang="en-US" sz="1800" u="sng"/>
              <a:t>sales</a:t>
            </a:r>
            <a:r>
              <a:rPr lang="en-US" sz="1800"/>
              <a:t> – income</a:t>
            </a:r>
            <a:endParaRPr/>
          </a:p>
          <a:p>
            <a:pPr marL="1143000" lvl="2" indent="-228600" algn="l" rtl="0">
              <a:spcBef>
                <a:spcPts val="360"/>
              </a:spcBef>
              <a:spcAft>
                <a:spcPts val="0"/>
              </a:spcAft>
              <a:buSzPts val="1260"/>
              <a:buChar char="■"/>
            </a:pPr>
            <a:r>
              <a:rPr lang="en-US" sz="1800"/>
              <a:t>Seat allocation </a:t>
            </a:r>
            <a:r>
              <a:rPr lang="en-US" sz="1800" u="sng"/>
              <a:t>sales</a:t>
            </a:r>
            <a:r>
              <a:rPr lang="en-US" sz="1800"/>
              <a:t> – income</a:t>
            </a:r>
            <a:endParaRPr/>
          </a:p>
          <a:p>
            <a:pPr marL="342900" lvl="0" indent="-342900" algn="l" rtl="0">
              <a:spcBef>
                <a:spcPts val="480"/>
              </a:spcBef>
              <a:spcAft>
                <a:spcPts val="0"/>
              </a:spcAft>
              <a:buSzPts val="1680"/>
              <a:buChar char="■"/>
            </a:pPr>
            <a:r>
              <a:rPr lang="en-US" sz="2400"/>
              <a:t>Other opportunities created by this change, e.g.,</a:t>
            </a:r>
            <a:endParaRPr/>
          </a:p>
          <a:p>
            <a:pPr marL="1143000" lvl="2" indent="-228600" algn="l" rtl="0">
              <a:spcBef>
                <a:spcPts val="360"/>
              </a:spcBef>
              <a:spcAft>
                <a:spcPts val="0"/>
              </a:spcAft>
              <a:buSzPts val="1260"/>
              <a:buChar char="■"/>
            </a:pPr>
            <a:r>
              <a:rPr lang="en-US" sz="1800"/>
              <a:t>Bus services from remote airports</a:t>
            </a:r>
            <a:endParaRPr/>
          </a:p>
          <a:p>
            <a:pPr marL="1143000" lvl="2" indent="-228600" algn="l" rtl="0">
              <a:spcBef>
                <a:spcPts val="360"/>
              </a:spcBef>
              <a:spcAft>
                <a:spcPts val="0"/>
              </a:spcAft>
              <a:buSzPts val="1260"/>
              <a:buChar char="■"/>
            </a:pPr>
            <a:r>
              <a:rPr lang="en-US" sz="1800"/>
              <a:t>Retail expansion at formerly low-use airports</a:t>
            </a:r>
            <a:endParaRPr/>
          </a:p>
          <a:p>
            <a:pPr marL="1143000" lvl="2" indent="-228600" algn="l" rtl="0">
              <a:spcBef>
                <a:spcPts val="360"/>
              </a:spcBef>
              <a:spcAft>
                <a:spcPts val="0"/>
              </a:spcAft>
              <a:buSzPts val="1260"/>
              <a:buChar char="■"/>
            </a:pPr>
            <a:r>
              <a:rPr lang="en-US" sz="1800"/>
              <a:t>Accommodation</a:t>
            </a:r>
            <a:endParaRPr/>
          </a:p>
          <a:p>
            <a:pPr marL="342900" lvl="0" indent="-342900" algn="l" rtl="0">
              <a:spcBef>
                <a:spcPts val="480"/>
              </a:spcBef>
              <a:spcAft>
                <a:spcPts val="0"/>
              </a:spcAft>
              <a:buSzPts val="1680"/>
              <a:buChar char="■"/>
            </a:pPr>
            <a:r>
              <a:rPr lang="en-US" sz="2400"/>
              <a:t>LOOK FOR CHANGE TO GAIN IDEAS</a:t>
            </a:r>
            <a:endParaRPr/>
          </a:p>
          <a:p>
            <a:pPr marL="1143000" lvl="2" indent="-188594" algn="l" rtl="0">
              <a:spcBef>
                <a:spcPts val="180"/>
              </a:spcBef>
              <a:spcAft>
                <a:spcPts val="0"/>
              </a:spcAft>
              <a:buSzPts val="630"/>
              <a:buNone/>
            </a:pPr>
            <a:endParaRPr sz="900"/>
          </a:p>
        </p:txBody>
      </p:sp>
      <p:pic>
        <p:nvPicPr>
          <p:cNvPr id="174" name="Google Shape;174;p9"/>
          <p:cNvPicPr preferRelativeResize="0"/>
          <p:nvPr/>
        </p:nvPicPr>
        <p:blipFill rotWithShape="1">
          <a:blip r:embed="rId3">
            <a:alphaModFix/>
          </a:blip>
          <a:srcRect/>
          <a:stretch/>
        </p:blipFill>
        <p:spPr>
          <a:xfrm>
            <a:off x="5862" y="5711853"/>
            <a:ext cx="1274174" cy="1146147"/>
          </a:xfrm>
          <a:prstGeom prst="rect">
            <a:avLst/>
          </a:prstGeom>
          <a:noFill/>
          <a:ln>
            <a:noFill/>
          </a:ln>
        </p:spPr>
      </p:pic>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79"/>
        <p:cNvGrpSpPr/>
        <p:nvPr/>
      </p:nvGrpSpPr>
      <p:grpSpPr>
        <a:xfrm>
          <a:off x="0" y="0"/>
          <a:ext cx="0" cy="0"/>
          <a:chOff x="0" y="0"/>
          <a:chExt cx="0" cy="0"/>
        </a:xfrm>
      </p:grpSpPr>
      <p:sp>
        <p:nvSpPr>
          <p:cNvPr id="180" name="Google Shape;180;p1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Developing Creativity</a:t>
            </a:r>
            <a:endParaRPr/>
          </a:p>
        </p:txBody>
      </p:sp>
      <p:sp>
        <p:nvSpPr>
          <p:cNvPr id="181" name="Google Shape;181;p10"/>
          <p:cNvSpPr txBox="1">
            <a:spLocks noGrp="1"/>
          </p:cNvSpPr>
          <p:nvPr>
            <p:ph type="body" idx="1"/>
          </p:nvPr>
        </p:nvSpPr>
        <p:spPr>
          <a:xfrm>
            <a:off x="533400" y="1166017"/>
            <a:ext cx="8229600" cy="4525963"/>
          </a:xfrm>
          <a:prstGeom prst="rect">
            <a:avLst/>
          </a:prstGeom>
          <a:noFill/>
          <a:ln>
            <a:noFill/>
          </a:ln>
        </p:spPr>
        <p:txBody>
          <a:bodyPr spcFirstLastPara="1" wrap="square" lIns="91425" tIns="45700" rIns="91425" bIns="45700" anchor="t" anchorCtr="0">
            <a:noAutofit/>
          </a:bodyPr>
          <a:lstStyle/>
          <a:p>
            <a:pPr marL="342900" lvl="0" indent="-200660" algn="l" rtl="0">
              <a:spcBef>
                <a:spcPts val="0"/>
              </a:spcBef>
              <a:spcAft>
                <a:spcPts val="0"/>
              </a:spcAft>
              <a:buSzPts val="2240"/>
              <a:buNone/>
            </a:pPr>
            <a:endParaRPr/>
          </a:p>
          <a:p>
            <a:pPr marL="342900" lvl="0" indent="-342900" algn="l" rtl="0">
              <a:spcBef>
                <a:spcPts val="640"/>
              </a:spcBef>
              <a:spcAft>
                <a:spcPts val="0"/>
              </a:spcAft>
              <a:buSzPts val="2240"/>
              <a:buChar char="■"/>
            </a:pPr>
            <a:r>
              <a:rPr lang="en-US"/>
              <a:t>Brainstorming – alone or in a group</a:t>
            </a:r>
            <a:endParaRPr/>
          </a:p>
          <a:p>
            <a:pPr marL="342900" lvl="0" indent="-342900" algn="l" rtl="0">
              <a:spcBef>
                <a:spcPts val="640"/>
              </a:spcBef>
              <a:spcAft>
                <a:spcPts val="0"/>
              </a:spcAft>
              <a:buSzPts val="2240"/>
              <a:buChar char="■"/>
            </a:pPr>
            <a:r>
              <a:rPr lang="en-US"/>
              <a:t>E-brainstorming</a:t>
            </a:r>
            <a:endParaRPr/>
          </a:p>
          <a:p>
            <a:pPr marL="342900" lvl="0" indent="-342900" algn="l" rtl="0">
              <a:spcBef>
                <a:spcPts val="640"/>
              </a:spcBef>
              <a:spcAft>
                <a:spcPts val="0"/>
              </a:spcAft>
              <a:buSzPts val="2240"/>
              <a:buChar char="■"/>
            </a:pPr>
            <a:r>
              <a:rPr lang="en-US"/>
              <a:t>Templates – A problem, </a:t>
            </a:r>
            <a:endParaRPr/>
          </a:p>
          <a:p>
            <a:pPr marL="342900" lvl="0" indent="-342900" algn="l" rtl="0">
              <a:spcBef>
                <a:spcPts val="640"/>
              </a:spcBef>
              <a:spcAft>
                <a:spcPts val="0"/>
              </a:spcAft>
              <a:buSzPts val="2240"/>
              <a:buChar char="■"/>
            </a:pPr>
            <a:r>
              <a:rPr lang="en-US"/>
              <a:t>Templates - An interest</a:t>
            </a:r>
            <a:endParaRPr/>
          </a:p>
        </p:txBody>
      </p:sp>
      <p:sp>
        <p:nvSpPr>
          <p:cNvPr id="182" name="Google Shape;182;p10"/>
          <p:cNvSpPr txBox="1"/>
          <p:nvPr/>
        </p:nvSpPr>
        <p:spPr>
          <a:xfrm>
            <a:off x="556846" y="4492990"/>
            <a:ext cx="6858000" cy="92392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E3EACF"/>
              </a:buClr>
              <a:buSzPts val="1800"/>
              <a:buFont typeface="Arial"/>
              <a:buNone/>
            </a:pPr>
            <a:r>
              <a:rPr lang="en-US" sz="1800" b="0" i="0" u="none" strike="noStrike" cap="none">
                <a:solidFill>
                  <a:srgbClr val="E3EACF"/>
                </a:solidFill>
                <a:latin typeface="Arial"/>
                <a:ea typeface="Arial"/>
                <a:cs typeface="Arial"/>
                <a:sym typeface="Arial"/>
              </a:rPr>
              <a:t>Templates from an Ideas Generation Workbook, produced by Pat Richardson &amp; Laurence Clark, the Scottish Enterprise Foundation for the Training Agency, 1990</a:t>
            </a:r>
            <a:endParaRPr/>
          </a:p>
        </p:txBody>
      </p:sp>
      <p:pic>
        <p:nvPicPr>
          <p:cNvPr id="183" name="Google Shape;183;p10"/>
          <p:cNvPicPr preferRelativeResize="0"/>
          <p:nvPr/>
        </p:nvPicPr>
        <p:blipFill rotWithShape="1">
          <a:blip r:embed="rId3">
            <a:alphaModFix/>
          </a:blip>
          <a:srcRect/>
          <a:stretch/>
        </p:blipFill>
        <p:spPr>
          <a:xfrm>
            <a:off x="76200" y="5691980"/>
            <a:ext cx="1274174" cy="1146147"/>
          </a:xfrm>
          <a:prstGeom prst="rect">
            <a:avLst/>
          </a:prstGeom>
          <a:noFill/>
          <a:ln>
            <a:noFill/>
          </a:ln>
        </p:spPr>
      </p:pic>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88"/>
        <p:cNvGrpSpPr/>
        <p:nvPr/>
      </p:nvGrpSpPr>
      <p:grpSpPr>
        <a:xfrm>
          <a:off x="0" y="0"/>
          <a:ext cx="0" cy="0"/>
          <a:chOff x="0" y="0"/>
          <a:chExt cx="0" cy="0"/>
        </a:xfrm>
      </p:grpSpPr>
      <p:sp>
        <p:nvSpPr>
          <p:cNvPr id="189" name="Google Shape;189;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Brainstorming</a:t>
            </a:r>
            <a:endParaRPr/>
          </a:p>
        </p:txBody>
      </p:sp>
      <p:sp>
        <p:nvSpPr>
          <p:cNvPr id="190" name="Google Shape;190;p1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240"/>
              <a:buChar char="■"/>
            </a:pPr>
            <a:r>
              <a:rPr lang="en-US"/>
              <a:t>Brainstorming – non judgemental</a:t>
            </a:r>
            <a:endParaRPr/>
          </a:p>
          <a:p>
            <a:pPr marL="342900" lvl="0" indent="-342900" algn="l" rtl="0">
              <a:spcBef>
                <a:spcPts val="640"/>
              </a:spcBef>
              <a:spcAft>
                <a:spcPts val="0"/>
              </a:spcAft>
              <a:buSzPts val="2240"/>
              <a:buChar char="■"/>
            </a:pPr>
            <a:r>
              <a:rPr lang="en-US"/>
              <a:t>All ideas count</a:t>
            </a:r>
            <a:endParaRPr/>
          </a:p>
          <a:p>
            <a:pPr marL="342900" lvl="0" indent="-342900" algn="l" rtl="0">
              <a:spcBef>
                <a:spcPts val="640"/>
              </a:spcBef>
              <a:spcAft>
                <a:spcPts val="0"/>
              </a:spcAft>
              <a:buSzPts val="2240"/>
              <a:buChar char="■"/>
            </a:pPr>
            <a:r>
              <a:rPr lang="en-US"/>
              <a:t>Do not try and evaluate as you go on</a:t>
            </a:r>
            <a:endParaRPr/>
          </a:p>
          <a:p>
            <a:pPr marL="342900" lvl="0" indent="-200660" algn="l" rtl="0">
              <a:spcBef>
                <a:spcPts val="640"/>
              </a:spcBef>
              <a:spcAft>
                <a:spcPts val="0"/>
              </a:spcAft>
              <a:buSzPts val="2240"/>
              <a:buNone/>
            </a:pPr>
            <a:endParaRPr/>
          </a:p>
        </p:txBody>
      </p:sp>
      <p:pic>
        <p:nvPicPr>
          <p:cNvPr id="191" name="Google Shape;191;p11"/>
          <p:cNvPicPr preferRelativeResize="0"/>
          <p:nvPr/>
        </p:nvPicPr>
        <p:blipFill rotWithShape="1">
          <a:blip r:embed="rId3">
            <a:alphaModFix/>
          </a:blip>
          <a:srcRect/>
          <a:stretch/>
        </p:blipFill>
        <p:spPr>
          <a:xfrm>
            <a:off x="76200" y="5741161"/>
            <a:ext cx="1274174" cy="1146147"/>
          </a:xfrm>
          <a:prstGeom prst="rect">
            <a:avLst/>
          </a:prstGeom>
          <a:noFill/>
          <a:ln>
            <a:noFill/>
          </a:ln>
        </p:spPr>
      </p:pic>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12"/>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197" name="Google Shape;197;p12"/>
          <p:cNvSpPr txBox="1">
            <a:spLocks noGrp="1"/>
          </p:cNvSpPr>
          <p:nvPr>
            <p:ph type="title"/>
          </p:nvPr>
        </p:nvSpPr>
        <p:spPr>
          <a:xfrm>
            <a:off x="685800" y="381000"/>
            <a:ext cx="7772400" cy="12192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sz="4800">
                <a:solidFill>
                  <a:srgbClr val="FFC000"/>
                </a:solidFill>
              </a:rPr>
              <a:t>A Major Shift . . .</a:t>
            </a:r>
            <a:endParaRPr/>
          </a:p>
        </p:txBody>
      </p:sp>
      <p:sp>
        <p:nvSpPr>
          <p:cNvPr id="198" name="Google Shape;198;p12"/>
          <p:cNvSpPr txBox="1">
            <a:spLocks noGrp="1"/>
          </p:cNvSpPr>
          <p:nvPr>
            <p:ph type="body" idx="1"/>
          </p:nvPr>
        </p:nvSpPr>
        <p:spPr>
          <a:xfrm>
            <a:off x="1143000" y="1981200"/>
            <a:ext cx="7543800" cy="414496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2380"/>
              <a:buFont typeface="Noto Sans Symbols"/>
              <a:buNone/>
            </a:pPr>
            <a:r>
              <a:rPr lang="en-US" sz="3400"/>
              <a:t>From financial capital to intellectual capital</a:t>
            </a:r>
            <a:endParaRPr/>
          </a:p>
          <a:p>
            <a:pPr marL="742950" lvl="1" indent="-285750" algn="l" rtl="0">
              <a:spcBef>
                <a:spcPts val="1200"/>
              </a:spcBef>
              <a:spcAft>
                <a:spcPts val="0"/>
              </a:spcAft>
              <a:buClr>
                <a:schemeClr val="hlink"/>
              </a:buClr>
              <a:buSzPts val="2240"/>
              <a:buChar char="■"/>
            </a:pPr>
            <a:r>
              <a:rPr lang="en-US" sz="3200"/>
              <a:t>Human</a:t>
            </a:r>
            <a:endParaRPr/>
          </a:p>
          <a:p>
            <a:pPr marL="742950" lvl="1" indent="-285750" algn="l" rtl="0">
              <a:spcBef>
                <a:spcPts val="1200"/>
              </a:spcBef>
              <a:spcAft>
                <a:spcPts val="0"/>
              </a:spcAft>
              <a:buClr>
                <a:schemeClr val="hlink"/>
              </a:buClr>
              <a:buSzPts val="2240"/>
              <a:buChar char="■"/>
            </a:pPr>
            <a:r>
              <a:rPr lang="en-US" sz="3200"/>
              <a:t>Structural</a:t>
            </a:r>
            <a:endParaRPr/>
          </a:p>
          <a:p>
            <a:pPr marL="742950" lvl="1" indent="-285750" algn="l" rtl="0">
              <a:spcBef>
                <a:spcPts val="1200"/>
              </a:spcBef>
              <a:spcAft>
                <a:spcPts val="0"/>
              </a:spcAft>
              <a:buClr>
                <a:schemeClr val="hlink"/>
              </a:buClr>
              <a:buSzPts val="2240"/>
              <a:buChar char="■"/>
            </a:pPr>
            <a:r>
              <a:rPr lang="en-US" sz="3200"/>
              <a:t>Customer</a:t>
            </a:r>
            <a:endParaRPr/>
          </a:p>
        </p:txBody>
      </p:sp>
      <p:pic>
        <p:nvPicPr>
          <p:cNvPr id="199" name="Google Shape;199;p12" descr="C:\Documents and Settings\douglw\My Documents\My Pictures\Microsoft Clip Organizer\j0422120.jpg"/>
          <p:cNvPicPr preferRelativeResize="0"/>
          <p:nvPr/>
        </p:nvPicPr>
        <p:blipFill rotWithShape="1">
          <a:blip r:embed="rId3">
            <a:alphaModFix/>
          </a:blip>
          <a:srcRect/>
          <a:stretch/>
        </p:blipFill>
        <p:spPr>
          <a:xfrm>
            <a:off x="4419600" y="3352800"/>
            <a:ext cx="3657600" cy="2590800"/>
          </a:xfrm>
          <a:prstGeom prst="rect">
            <a:avLst/>
          </a:prstGeom>
          <a:noFill/>
          <a:ln>
            <a:noFill/>
          </a:ln>
        </p:spPr>
      </p:pic>
      <p:pic>
        <p:nvPicPr>
          <p:cNvPr id="200" name="Google Shape;200;p12"/>
          <p:cNvPicPr preferRelativeResize="0"/>
          <p:nvPr/>
        </p:nvPicPr>
        <p:blipFill rotWithShape="1">
          <a:blip r:embed="rId4">
            <a:alphaModFix/>
          </a:blip>
          <a:srcRect/>
          <a:stretch/>
        </p:blipFill>
        <p:spPr>
          <a:xfrm>
            <a:off x="47747" y="5361016"/>
            <a:ext cx="1274174" cy="1146147"/>
          </a:xfrm>
          <a:prstGeom prst="rect">
            <a:avLst/>
          </a:prstGeom>
          <a:noFill/>
          <a:ln>
            <a:noFill/>
          </a:ln>
        </p:spPr>
      </p:pic>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1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Intellectual Capital</a:t>
            </a:r>
            <a:endParaRPr/>
          </a:p>
        </p:txBody>
      </p:sp>
      <p:sp>
        <p:nvSpPr>
          <p:cNvPr id="206" name="Google Shape;206;p13"/>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820"/>
              <a:buChar char="■"/>
            </a:pPr>
            <a:r>
              <a:rPr lang="en-US" sz="2600" b="0"/>
              <a:t>Intellectual capital is considered </a:t>
            </a:r>
            <a:r>
              <a:rPr lang="en-US" sz="2600" b="0" u="sng"/>
              <a:t>an asset and  a key source of a company's competitive advantage. </a:t>
            </a:r>
            <a:endParaRPr/>
          </a:p>
          <a:p>
            <a:pPr marL="342900" lvl="0" indent="-342900" algn="l" rtl="0">
              <a:spcBef>
                <a:spcPts val="520"/>
              </a:spcBef>
              <a:spcAft>
                <a:spcPts val="0"/>
              </a:spcAft>
              <a:buSzPts val="1820"/>
              <a:buChar char="■"/>
            </a:pPr>
            <a:r>
              <a:rPr lang="en-US" sz="2600" b="0"/>
              <a:t>It can be defined as </a:t>
            </a:r>
            <a:r>
              <a:rPr lang="en-US" sz="2600" b="0" u="sng"/>
              <a:t>the collection of all informational resources a company has at its disposal that can be used to drive profits, gain new customers, create new products or otherwise improve the business.</a:t>
            </a:r>
            <a:endParaRPr/>
          </a:p>
          <a:p>
            <a:pPr marL="342900" lvl="0" indent="-342900" algn="l" rtl="0">
              <a:spcBef>
                <a:spcPts val="520"/>
              </a:spcBef>
              <a:spcAft>
                <a:spcPts val="0"/>
              </a:spcAft>
              <a:buSzPts val="1820"/>
              <a:buChar char="■"/>
            </a:pPr>
            <a:r>
              <a:rPr lang="en-US" sz="2600"/>
              <a:t>Intellectual capital is comprised of three components: </a:t>
            </a:r>
            <a:r>
              <a:rPr lang="en-US" sz="2600">
                <a:solidFill>
                  <a:srgbClr val="FFC000"/>
                </a:solidFill>
              </a:rPr>
              <a:t>Human capital, Structural capital, and Customer capital.</a:t>
            </a:r>
            <a:endParaRPr/>
          </a:p>
        </p:txBody>
      </p:sp>
      <p:sp>
        <p:nvSpPr>
          <p:cNvPr id="207" name="Google Shape;207;p13"/>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pic>
        <p:nvPicPr>
          <p:cNvPr id="208" name="Google Shape;208;p13"/>
          <p:cNvPicPr preferRelativeResize="0"/>
          <p:nvPr/>
        </p:nvPicPr>
        <p:blipFill rotWithShape="1">
          <a:blip r:embed="rId3">
            <a:alphaModFix/>
          </a:blip>
          <a:srcRect/>
          <a:stretch/>
        </p:blipFill>
        <p:spPr>
          <a:xfrm>
            <a:off x="76200" y="5479590"/>
            <a:ext cx="1274174" cy="1146147"/>
          </a:xfrm>
          <a:prstGeom prst="rect">
            <a:avLst/>
          </a:prstGeom>
          <a:noFill/>
          <a:ln>
            <a:noFill/>
          </a:ln>
        </p:spPr>
      </p:pic>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1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solidFill>
                  <a:srgbClr val="FFC000"/>
                </a:solidFill>
              </a:rPr>
              <a:t>1. Human Capital</a:t>
            </a:r>
            <a:endParaRPr/>
          </a:p>
        </p:txBody>
      </p:sp>
      <p:sp>
        <p:nvSpPr>
          <p:cNvPr id="214" name="Google Shape;214;p1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just" rtl="0">
              <a:spcBef>
                <a:spcPts val="0"/>
              </a:spcBef>
              <a:spcAft>
                <a:spcPts val="0"/>
              </a:spcAft>
              <a:buSzPts val="2240"/>
              <a:buChar char="■"/>
            </a:pPr>
            <a:r>
              <a:rPr lang="en-US" b="0"/>
              <a:t>The talents, creativity, skills, and abilities of a company's workforce.</a:t>
            </a:r>
            <a:endParaRPr/>
          </a:p>
          <a:p>
            <a:pPr marL="342900" lvl="0" indent="-342900" algn="just" rtl="0">
              <a:spcBef>
                <a:spcPts val="640"/>
              </a:spcBef>
              <a:spcAft>
                <a:spcPts val="0"/>
              </a:spcAft>
              <a:buSzPts val="2240"/>
              <a:buChar char="■"/>
            </a:pPr>
            <a:r>
              <a:rPr lang="en-US" b="0"/>
              <a:t>The value that the employees of a business provide through the application of </a:t>
            </a:r>
            <a:r>
              <a:rPr lang="en-US" b="0" u="sng">
                <a:solidFill>
                  <a:schemeClr val="hlink"/>
                </a:solidFill>
                <a:hlinkClick r:id="rId3"/>
              </a:rPr>
              <a:t>skills</a:t>
            </a:r>
            <a:r>
              <a:rPr lang="en-US" b="0"/>
              <a:t>, </a:t>
            </a:r>
            <a:r>
              <a:rPr lang="en-US" b="0" u="sng">
                <a:solidFill>
                  <a:schemeClr val="hlink"/>
                </a:solidFill>
                <a:hlinkClick r:id="rId4"/>
              </a:rPr>
              <a:t>know-how</a:t>
            </a:r>
            <a:r>
              <a:rPr lang="en-US" b="0"/>
              <a:t> and </a:t>
            </a:r>
            <a:r>
              <a:rPr lang="en-US" b="0" u="sng">
                <a:solidFill>
                  <a:schemeClr val="hlink"/>
                </a:solidFill>
                <a:hlinkClick r:id="rId5"/>
              </a:rPr>
              <a:t>expertise</a:t>
            </a:r>
            <a:r>
              <a:rPr lang="en-US" b="0"/>
              <a:t>.</a:t>
            </a:r>
            <a:endParaRPr/>
          </a:p>
        </p:txBody>
      </p:sp>
      <p:sp>
        <p:nvSpPr>
          <p:cNvPr id="215" name="Google Shape;215;p14"/>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pic>
        <p:nvPicPr>
          <p:cNvPr id="216" name="Google Shape;216;p14"/>
          <p:cNvPicPr preferRelativeResize="0"/>
          <p:nvPr/>
        </p:nvPicPr>
        <p:blipFill rotWithShape="1">
          <a:blip r:embed="rId6">
            <a:alphaModFix/>
          </a:blip>
          <a:srcRect/>
          <a:stretch/>
        </p:blipFill>
        <p:spPr>
          <a:xfrm>
            <a:off x="41885" y="5473728"/>
            <a:ext cx="1274174" cy="1146147"/>
          </a:xfrm>
          <a:prstGeom prst="rect">
            <a:avLst/>
          </a:prstGeom>
          <a:noFill/>
          <a:ln>
            <a:noFill/>
          </a:ln>
        </p:spPr>
      </p:pic>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1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solidFill>
                  <a:srgbClr val="FFC000"/>
                </a:solidFill>
              </a:rPr>
              <a:t>2. Structural Capital</a:t>
            </a:r>
            <a:endParaRPr/>
          </a:p>
        </p:txBody>
      </p:sp>
      <p:sp>
        <p:nvSpPr>
          <p:cNvPr id="222" name="Google Shape;222;p15"/>
          <p:cNvSpPr txBox="1">
            <a:spLocks noGrp="1"/>
          </p:cNvSpPr>
          <p:nvPr>
            <p:ph type="body" idx="1"/>
          </p:nvPr>
        </p:nvSpPr>
        <p:spPr>
          <a:xfrm>
            <a:off x="457200" y="1600200"/>
            <a:ext cx="8686800" cy="4525963"/>
          </a:xfrm>
          <a:prstGeom prst="rect">
            <a:avLst/>
          </a:prstGeom>
          <a:noFill/>
          <a:ln>
            <a:noFill/>
          </a:ln>
        </p:spPr>
        <p:txBody>
          <a:bodyPr spcFirstLastPara="1" wrap="square" lIns="91425" tIns="45700" rIns="91425" bIns="45700" anchor="t" anchorCtr="0">
            <a:noAutofit/>
          </a:bodyPr>
          <a:lstStyle/>
          <a:p>
            <a:pPr marL="342900" lvl="0" indent="-342900" algn="just" rtl="0">
              <a:spcBef>
                <a:spcPts val="0"/>
              </a:spcBef>
              <a:spcAft>
                <a:spcPts val="0"/>
              </a:spcAft>
              <a:buSzPts val="2240"/>
              <a:buChar char="■"/>
            </a:pPr>
            <a:r>
              <a:rPr lang="en-US" b="0"/>
              <a:t>Is the accumulated knowledge and experience that a company possesses. </a:t>
            </a:r>
            <a:endParaRPr/>
          </a:p>
          <a:p>
            <a:pPr marL="342900" lvl="0" indent="-342900" algn="just" rtl="0">
              <a:spcBef>
                <a:spcPts val="640"/>
              </a:spcBef>
              <a:spcAft>
                <a:spcPts val="0"/>
              </a:spcAft>
              <a:buSzPts val="2240"/>
              <a:buChar char="■"/>
            </a:pPr>
            <a:r>
              <a:rPr lang="en-US" b="0"/>
              <a:t>It can take many forms including processes, techniques, information systems, software, and databases, patents, copyrights, as well as the organization’s image, experience of the people in a company. </a:t>
            </a:r>
            <a:endParaRPr/>
          </a:p>
          <a:p>
            <a:pPr marL="342900" lvl="0" indent="-200660" algn="l" rtl="0">
              <a:spcBef>
                <a:spcPts val="640"/>
              </a:spcBef>
              <a:spcAft>
                <a:spcPts val="0"/>
              </a:spcAft>
              <a:buSzPts val="2240"/>
              <a:buNone/>
            </a:pPr>
            <a:endParaRPr/>
          </a:p>
        </p:txBody>
      </p:sp>
      <p:sp>
        <p:nvSpPr>
          <p:cNvPr id="223" name="Google Shape;223;p15"/>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pic>
        <p:nvPicPr>
          <p:cNvPr id="224" name="Google Shape;224;p15"/>
          <p:cNvPicPr preferRelativeResize="0"/>
          <p:nvPr/>
        </p:nvPicPr>
        <p:blipFill rotWithShape="1">
          <a:blip r:embed="rId3">
            <a:alphaModFix/>
          </a:blip>
          <a:srcRect/>
          <a:stretch/>
        </p:blipFill>
        <p:spPr>
          <a:xfrm>
            <a:off x="135526" y="5430866"/>
            <a:ext cx="1274174" cy="1146147"/>
          </a:xfrm>
          <a:prstGeom prst="rect">
            <a:avLst/>
          </a:prstGeom>
          <a:noFill/>
          <a:ln>
            <a:noFill/>
          </a:ln>
        </p:spPr>
      </p:pic>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solidFill>
                  <a:srgbClr val="FFC000"/>
                </a:solidFill>
              </a:rPr>
              <a:t>3. Customer Capital</a:t>
            </a:r>
            <a:endParaRPr/>
          </a:p>
        </p:txBody>
      </p:sp>
      <p:sp>
        <p:nvSpPr>
          <p:cNvPr id="230" name="Google Shape;230;p16"/>
          <p:cNvSpPr txBox="1">
            <a:spLocks noGrp="1"/>
          </p:cNvSpPr>
          <p:nvPr>
            <p:ph type="body" idx="1"/>
          </p:nvPr>
        </p:nvSpPr>
        <p:spPr>
          <a:xfrm>
            <a:off x="457200" y="1600200"/>
            <a:ext cx="85344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800"/>
              <a:buChar char="■"/>
            </a:pPr>
            <a:r>
              <a:rPr lang="en-US" sz="4000"/>
              <a:t>Includes the established customer base, positive reputation, ongoing relationships, and goodwill a company builds up over time with its customers. </a:t>
            </a:r>
            <a:endParaRPr/>
          </a:p>
          <a:p>
            <a:pPr marL="342900" lvl="0" indent="-200660" algn="l" rtl="0">
              <a:spcBef>
                <a:spcPts val="640"/>
              </a:spcBef>
              <a:spcAft>
                <a:spcPts val="0"/>
              </a:spcAft>
              <a:buSzPts val="2240"/>
              <a:buNone/>
            </a:pPr>
            <a:endParaRPr/>
          </a:p>
        </p:txBody>
      </p:sp>
      <p:sp>
        <p:nvSpPr>
          <p:cNvPr id="231" name="Google Shape;231;p16"/>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pic>
        <p:nvPicPr>
          <p:cNvPr id="232" name="Google Shape;232;p16"/>
          <p:cNvPicPr preferRelativeResize="0"/>
          <p:nvPr/>
        </p:nvPicPr>
        <p:blipFill rotWithShape="1">
          <a:blip r:embed="rId3">
            <a:alphaModFix/>
          </a:blip>
          <a:srcRect/>
          <a:stretch/>
        </p:blipFill>
        <p:spPr>
          <a:xfrm>
            <a:off x="41885" y="5430866"/>
            <a:ext cx="1274174" cy="1146147"/>
          </a:xfrm>
          <a:prstGeom prst="rect">
            <a:avLst/>
          </a:prstGeom>
          <a:noFill/>
          <a:ln>
            <a:noFill/>
          </a:ln>
        </p:spPr>
      </p:pic>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17"/>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238" name="Google Shape;238;p1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Strategic Management</a:t>
            </a:r>
            <a:endParaRPr/>
          </a:p>
        </p:txBody>
      </p:sp>
      <p:sp>
        <p:nvSpPr>
          <p:cNvPr id="239" name="Google Shape;239;p1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240"/>
              <a:buChar char="■"/>
            </a:pPr>
            <a:r>
              <a:rPr lang="en-US"/>
              <a:t>Is crucial to building a successful business.  </a:t>
            </a:r>
            <a:endParaRPr/>
          </a:p>
          <a:p>
            <a:pPr marL="342900" lvl="0" indent="-342900" algn="l" rtl="0">
              <a:spcBef>
                <a:spcPts val="1920"/>
              </a:spcBef>
              <a:spcAft>
                <a:spcPts val="0"/>
              </a:spcAft>
              <a:buSzPts val="2240"/>
              <a:buChar char="■"/>
            </a:pPr>
            <a:r>
              <a:rPr lang="en-US"/>
              <a:t>Involves </a:t>
            </a:r>
            <a:r>
              <a:rPr lang="en-US" u="sng"/>
              <a:t>developing a game plan to guide a company as it strives to accomplish its mission, goals, and objectives, and to keep </a:t>
            </a:r>
            <a:br>
              <a:rPr lang="en-US" u="sng"/>
            </a:br>
            <a:r>
              <a:rPr lang="en-US" u="sng"/>
              <a:t>it on its desired course.</a:t>
            </a:r>
            <a:endParaRPr/>
          </a:p>
        </p:txBody>
      </p:sp>
      <p:pic>
        <p:nvPicPr>
          <p:cNvPr id="240" name="Google Shape;240;p17" descr="bd04999_"/>
          <p:cNvPicPr preferRelativeResize="0"/>
          <p:nvPr/>
        </p:nvPicPr>
        <p:blipFill rotWithShape="1">
          <a:blip r:embed="rId3">
            <a:alphaModFix/>
          </a:blip>
          <a:srcRect/>
          <a:stretch/>
        </p:blipFill>
        <p:spPr>
          <a:xfrm>
            <a:off x="6172200" y="4572000"/>
            <a:ext cx="1931988" cy="1998663"/>
          </a:xfrm>
          <a:prstGeom prst="rect">
            <a:avLst/>
          </a:prstGeom>
          <a:noFill/>
          <a:ln>
            <a:noFill/>
          </a:ln>
        </p:spPr>
      </p:pic>
      <p:pic>
        <p:nvPicPr>
          <p:cNvPr id="241" name="Google Shape;241;p17"/>
          <p:cNvPicPr preferRelativeResize="0"/>
          <p:nvPr/>
        </p:nvPicPr>
        <p:blipFill rotWithShape="1">
          <a:blip r:embed="rId4">
            <a:alphaModFix/>
          </a:blip>
          <a:srcRect/>
          <a:stretch/>
        </p:blipFill>
        <p:spPr>
          <a:xfrm>
            <a:off x="30162" y="5542023"/>
            <a:ext cx="1274174" cy="1146147"/>
          </a:xfrm>
          <a:prstGeom prst="rect">
            <a:avLst/>
          </a:prstGeom>
          <a:noFill/>
          <a:ln>
            <a:noFill/>
          </a:ln>
        </p:spPr>
      </p:pic>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8"/>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247" name="Google Shape;247;p18"/>
          <p:cNvSpPr txBox="1">
            <a:spLocks noGrp="1"/>
          </p:cNvSpPr>
          <p:nvPr>
            <p:ph type="title"/>
          </p:nvPr>
        </p:nvSpPr>
        <p:spPr>
          <a:xfrm>
            <a:off x="685800" y="228600"/>
            <a:ext cx="7772400" cy="121920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Strategic Management and Competitive Advantage</a:t>
            </a:r>
            <a:endParaRPr/>
          </a:p>
        </p:txBody>
      </p:sp>
      <p:sp>
        <p:nvSpPr>
          <p:cNvPr id="248" name="Google Shape;248;p18"/>
          <p:cNvSpPr txBox="1">
            <a:spLocks noGrp="1"/>
          </p:cNvSpPr>
          <p:nvPr>
            <p:ph type="body" idx="1"/>
          </p:nvPr>
        </p:nvSpPr>
        <p:spPr>
          <a:xfrm>
            <a:off x="457200" y="1752600"/>
            <a:ext cx="8305800" cy="4144963"/>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2240"/>
              <a:buChar char="■"/>
            </a:pPr>
            <a:r>
              <a:rPr lang="en-US"/>
              <a:t>Developing a strategic plan is crucial to creating a sustainable </a:t>
            </a:r>
            <a:r>
              <a:rPr lang="en-US" i="1">
                <a:solidFill>
                  <a:srgbClr val="FFC000"/>
                </a:solidFill>
              </a:rPr>
              <a:t>competitive advantage</a:t>
            </a:r>
            <a:r>
              <a:rPr lang="en-US"/>
              <a:t>, </a:t>
            </a:r>
            <a:r>
              <a:rPr lang="en-US" u="sng"/>
              <a:t>the aggregation of factors that sets a company apart from its competitors and gives it a unique position in the market that is superior to its competition. </a:t>
            </a:r>
            <a:endParaRPr/>
          </a:p>
        </p:txBody>
      </p:sp>
      <p:pic>
        <p:nvPicPr>
          <p:cNvPr id="249" name="Google Shape;249;p18"/>
          <p:cNvPicPr preferRelativeResize="0"/>
          <p:nvPr/>
        </p:nvPicPr>
        <p:blipFill rotWithShape="1">
          <a:blip r:embed="rId3">
            <a:alphaModFix/>
          </a:blip>
          <a:srcRect/>
          <a:stretch/>
        </p:blipFill>
        <p:spPr>
          <a:xfrm>
            <a:off x="30162" y="5473728"/>
            <a:ext cx="1274174" cy="1146147"/>
          </a:xfrm>
          <a:prstGeom prst="rect">
            <a:avLst/>
          </a:prstGeom>
          <a:noFill/>
          <a:ln>
            <a:noFill/>
          </a:ln>
        </p:spPr>
      </p:pic>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19"/>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255" name="Google Shape;255;p19"/>
          <p:cNvSpPr txBox="1">
            <a:spLocks noGrp="1"/>
          </p:cNvSpPr>
          <p:nvPr>
            <p:ph type="title"/>
          </p:nvPr>
        </p:nvSpPr>
        <p:spPr>
          <a:xfrm>
            <a:off x="457200" y="152400"/>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solidFill>
                  <a:srgbClr val="FFC000"/>
                </a:solidFill>
              </a:rPr>
              <a:t>Key: Core Competencies</a:t>
            </a:r>
            <a:endParaRPr/>
          </a:p>
        </p:txBody>
      </p:sp>
      <p:sp>
        <p:nvSpPr>
          <p:cNvPr id="256" name="Google Shape;256;p19"/>
          <p:cNvSpPr txBox="1">
            <a:spLocks noGrp="1"/>
          </p:cNvSpPr>
          <p:nvPr>
            <p:ph type="body" idx="1"/>
          </p:nvPr>
        </p:nvSpPr>
        <p:spPr>
          <a:xfrm>
            <a:off x="457200" y="14478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240"/>
              <a:buChar char="■"/>
            </a:pPr>
            <a:r>
              <a:rPr lang="en-US"/>
              <a:t>Unique set of capabilities a company develops in key areas, such as superior quality, customer service, innovation, team-building, flexibility, responsiveness, and others that allow it </a:t>
            </a:r>
            <a:r>
              <a:rPr lang="en-US" u="sng"/>
              <a:t>to vault past competitors (outperform its competitors).</a:t>
            </a:r>
            <a:r>
              <a:rPr lang="en-US"/>
              <a:t> </a:t>
            </a:r>
            <a:endParaRPr/>
          </a:p>
          <a:p>
            <a:pPr marL="742950" lvl="1" indent="-285750" algn="l" rtl="0">
              <a:spcBef>
                <a:spcPts val="960"/>
              </a:spcBef>
              <a:spcAft>
                <a:spcPts val="0"/>
              </a:spcAft>
              <a:buSzPts val="2240"/>
              <a:buChar char="■"/>
            </a:pPr>
            <a:r>
              <a:rPr lang="en-US" sz="3200"/>
              <a:t>They are </a:t>
            </a:r>
            <a:r>
              <a:rPr lang="en-US" sz="3200">
                <a:solidFill>
                  <a:srgbClr val="FFC000"/>
                </a:solidFill>
              </a:rPr>
              <a:t>what a company does best.  </a:t>
            </a:r>
            <a:endParaRPr/>
          </a:p>
        </p:txBody>
      </p:sp>
      <p:pic>
        <p:nvPicPr>
          <p:cNvPr id="257" name="Google Shape;257;p19"/>
          <p:cNvPicPr preferRelativeResize="0"/>
          <p:nvPr/>
        </p:nvPicPr>
        <p:blipFill rotWithShape="1">
          <a:blip r:embed="rId3">
            <a:alphaModFix/>
          </a:blip>
          <a:srcRect/>
          <a:stretch/>
        </p:blipFill>
        <p:spPr>
          <a:xfrm>
            <a:off x="0" y="5548083"/>
            <a:ext cx="1274174" cy="1146147"/>
          </a:xfrm>
          <a:prstGeom prst="rect">
            <a:avLst/>
          </a:prstGeom>
          <a:noFill/>
          <a:ln>
            <a:noFill/>
          </a:ln>
        </p:spPr>
      </p:pic>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0"/>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263" name="Google Shape;263;p20"/>
          <p:cNvSpPr txBox="1">
            <a:spLocks noGrp="1"/>
          </p:cNvSpPr>
          <p:nvPr>
            <p:ph type="title"/>
          </p:nvPr>
        </p:nvSpPr>
        <p:spPr>
          <a:xfrm>
            <a:off x="457200" y="304800"/>
            <a:ext cx="8153400" cy="1447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sz="4000">
                <a:latin typeface="Tahoma"/>
                <a:ea typeface="Tahoma"/>
                <a:cs typeface="Tahoma"/>
                <a:sym typeface="Tahoma"/>
              </a:rPr>
              <a:t>Building a Sustainable </a:t>
            </a:r>
            <a:br>
              <a:rPr lang="en-US" sz="4000">
                <a:latin typeface="Tahoma"/>
                <a:ea typeface="Tahoma"/>
                <a:cs typeface="Tahoma"/>
                <a:sym typeface="Tahoma"/>
              </a:rPr>
            </a:br>
            <a:r>
              <a:rPr lang="en-US" sz="4000">
                <a:latin typeface="Tahoma"/>
                <a:ea typeface="Tahoma"/>
                <a:cs typeface="Tahoma"/>
                <a:sym typeface="Tahoma"/>
              </a:rPr>
              <a:t>Competitive Advantage</a:t>
            </a:r>
            <a:r>
              <a:rPr lang="en-US" sz="3600"/>
              <a:t> </a:t>
            </a:r>
            <a:endParaRPr/>
          </a:p>
        </p:txBody>
      </p:sp>
      <p:sp>
        <p:nvSpPr>
          <p:cNvPr id="264" name="Google Shape;264;p20"/>
          <p:cNvSpPr txBox="1"/>
          <p:nvPr/>
        </p:nvSpPr>
        <p:spPr>
          <a:xfrm>
            <a:off x="6553200" y="3379788"/>
            <a:ext cx="1828800" cy="654050"/>
          </a:xfrm>
          <a:prstGeom prst="rect">
            <a:avLst/>
          </a:prstGeom>
          <a:solidFill>
            <a:srgbClr val="FFCC99"/>
          </a:solidFill>
          <a:ln w="12700" cap="flat" cmpd="sng">
            <a:solidFill>
              <a:srgbClr val="333333"/>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000000"/>
                </a:solidFill>
                <a:latin typeface="Arial"/>
                <a:ea typeface="Arial"/>
                <a:cs typeface="Arial"/>
                <a:sym typeface="Arial"/>
              </a:rPr>
              <a:t>Superior value for customers</a:t>
            </a:r>
            <a:endParaRPr/>
          </a:p>
        </p:txBody>
      </p:sp>
      <p:sp>
        <p:nvSpPr>
          <p:cNvPr id="265" name="Google Shape;265;p20"/>
          <p:cNvSpPr txBox="1"/>
          <p:nvPr/>
        </p:nvSpPr>
        <p:spPr>
          <a:xfrm>
            <a:off x="4267200" y="3276600"/>
            <a:ext cx="1890713" cy="928688"/>
          </a:xfrm>
          <a:prstGeom prst="rect">
            <a:avLst/>
          </a:prstGeom>
          <a:solidFill>
            <a:srgbClr val="CCFFCC"/>
          </a:solidFill>
          <a:ln w="12700" cap="flat" cmpd="sng">
            <a:solidFill>
              <a:schemeClr val="dk1"/>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000000"/>
                </a:solidFill>
                <a:latin typeface="Arial"/>
                <a:ea typeface="Arial"/>
                <a:cs typeface="Arial"/>
                <a:sym typeface="Arial"/>
              </a:rPr>
              <a:t>Sustainable competitive advantage</a:t>
            </a:r>
            <a:endParaRPr/>
          </a:p>
        </p:txBody>
      </p:sp>
      <p:sp>
        <p:nvSpPr>
          <p:cNvPr id="266" name="Google Shape;266;p20"/>
          <p:cNvSpPr txBox="1"/>
          <p:nvPr/>
        </p:nvSpPr>
        <p:spPr>
          <a:xfrm>
            <a:off x="2209800" y="2209800"/>
            <a:ext cx="1524000" cy="379413"/>
          </a:xfrm>
          <a:prstGeom prst="rect">
            <a:avLst/>
          </a:prstGeom>
          <a:solidFill>
            <a:srgbClr val="FFFF99"/>
          </a:solidFill>
          <a:ln w="12700" cap="flat" cmpd="sng">
            <a:solidFill>
              <a:schemeClr val="dk1"/>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000000"/>
                </a:solidFill>
                <a:latin typeface="Arial"/>
                <a:ea typeface="Arial"/>
                <a:cs typeface="Arial"/>
                <a:sym typeface="Arial"/>
              </a:rPr>
              <a:t>Capabilities</a:t>
            </a:r>
            <a:endParaRPr/>
          </a:p>
        </p:txBody>
      </p:sp>
      <p:sp>
        <p:nvSpPr>
          <p:cNvPr id="267" name="Google Shape;267;p20"/>
          <p:cNvSpPr txBox="1"/>
          <p:nvPr/>
        </p:nvSpPr>
        <p:spPr>
          <a:xfrm>
            <a:off x="2133600" y="3074988"/>
            <a:ext cx="1752600" cy="1479550"/>
          </a:xfrm>
          <a:prstGeom prst="rect">
            <a:avLst/>
          </a:prstGeom>
          <a:solidFill>
            <a:srgbClr val="99CCFF"/>
          </a:solidFill>
          <a:ln w="12700" cap="flat" cmpd="sng">
            <a:solidFill>
              <a:srgbClr val="333333"/>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endParaRPr sz="1800" b="1" i="0" u="none" strike="noStrike" cap="none">
              <a:solidFill>
                <a:schemeClr val="lt1"/>
              </a:solidFill>
              <a:latin typeface="Arial"/>
              <a:ea typeface="Arial"/>
              <a:cs typeface="Arial"/>
              <a:sym typeface="Arial"/>
            </a:endParaRPr>
          </a:p>
          <a:p>
            <a:pPr marL="0" marR="0" lvl="0" indent="0" algn="ctr" rtl="0">
              <a:spcBef>
                <a:spcPts val="900"/>
              </a:spcBef>
              <a:spcAft>
                <a:spcPts val="0"/>
              </a:spcAft>
              <a:buNone/>
            </a:pPr>
            <a:r>
              <a:rPr lang="en-US" sz="1800" b="1" i="0" u="none" strike="noStrike" cap="none">
                <a:solidFill>
                  <a:srgbClr val="000000"/>
                </a:solidFill>
                <a:latin typeface="Arial"/>
                <a:ea typeface="Arial"/>
                <a:cs typeface="Arial"/>
                <a:sym typeface="Arial"/>
              </a:rPr>
              <a:t>Core competencies</a:t>
            </a:r>
            <a:endParaRPr/>
          </a:p>
          <a:p>
            <a:pPr marL="0" marR="0" lvl="0" indent="0" algn="ctr" rtl="0">
              <a:spcBef>
                <a:spcPts val="900"/>
              </a:spcBef>
              <a:spcAft>
                <a:spcPts val="0"/>
              </a:spcAft>
              <a:buNone/>
            </a:pPr>
            <a:endParaRPr sz="1800" b="1" i="0" u="none" strike="noStrike" cap="none">
              <a:solidFill>
                <a:schemeClr val="lt1"/>
              </a:solidFill>
              <a:latin typeface="Arial"/>
              <a:ea typeface="Arial"/>
              <a:cs typeface="Arial"/>
              <a:sym typeface="Arial"/>
            </a:endParaRPr>
          </a:p>
        </p:txBody>
      </p:sp>
      <p:sp>
        <p:nvSpPr>
          <p:cNvPr id="268" name="Google Shape;268;p20"/>
          <p:cNvSpPr txBox="1"/>
          <p:nvPr/>
        </p:nvSpPr>
        <p:spPr>
          <a:xfrm>
            <a:off x="2209800" y="5029200"/>
            <a:ext cx="1524000" cy="379413"/>
          </a:xfrm>
          <a:prstGeom prst="rect">
            <a:avLst/>
          </a:prstGeom>
          <a:solidFill>
            <a:srgbClr val="FFFF99"/>
          </a:solidFill>
          <a:ln w="12700" cap="flat" cmpd="sng">
            <a:solidFill>
              <a:schemeClr val="dk1"/>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000000"/>
                </a:solidFill>
                <a:latin typeface="Arial"/>
                <a:ea typeface="Arial"/>
                <a:cs typeface="Arial"/>
                <a:sym typeface="Arial"/>
              </a:rPr>
              <a:t>Skills</a:t>
            </a:r>
            <a:endParaRPr/>
          </a:p>
        </p:txBody>
      </p:sp>
      <p:sp>
        <p:nvSpPr>
          <p:cNvPr id="269" name="Google Shape;269;p20"/>
          <p:cNvSpPr txBox="1"/>
          <p:nvPr/>
        </p:nvSpPr>
        <p:spPr>
          <a:xfrm>
            <a:off x="685800" y="3379788"/>
            <a:ext cx="1219200" cy="654050"/>
          </a:xfrm>
          <a:prstGeom prst="rect">
            <a:avLst/>
          </a:prstGeom>
          <a:solidFill>
            <a:srgbClr val="FFFF99"/>
          </a:solidFill>
          <a:ln w="12700" cap="flat" cmpd="sng">
            <a:solidFill>
              <a:schemeClr val="dk1"/>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000000"/>
                </a:solidFill>
                <a:latin typeface="Arial"/>
                <a:ea typeface="Arial"/>
                <a:cs typeface="Arial"/>
                <a:sym typeface="Arial"/>
              </a:rPr>
              <a:t>Lessons learned</a:t>
            </a:r>
            <a:endParaRPr/>
          </a:p>
        </p:txBody>
      </p:sp>
      <p:cxnSp>
        <p:nvCxnSpPr>
          <p:cNvPr id="270" name="Google Shape;270;p20"/>
          <p:cNvCxnSpPr/>
          <p:nvPr/>
        </p:nvCxnSpPr>
        <p:spPr>
          <a:xfrm>
            <a:off x="2971800" y="2590800"/>
            <a:ext cx="0" cy="457200"/>
          </a:xfrm>
          <a:prstGeom prst="straightConnector1">
            <a:avLst/>
          </a:prstGeom>
          <a:noFill/>
          <a:ln w="9525" cap="flat" cmpd="sng">
            <a:solidFill>
              <a:schemeClr val="lt1"/>
            </a:solidFill>
            <a:prstDash val="solid"/>
            <a:round/>
            <a:headEnd type="none" w="med" len="med"/>
            <a:tailEnd type="triangle" w="med" len="med"/>
          </a:ln>
        </p:spPr>
      </p:cxnSp>
      <p:cxnSp>
        <p:nvCxnSpPr>
          <p:cNvPr id="271" name="Google Shape;271;p20"/>
          <p:cNvCxnSpPr/>
          <p:nvPr/>
        </p:nvCxnSpPr>
        <p:spPr>
          <a:xfrm>
            <a:off x="1905000" y="3684588"/>
            <a:ext cx="228600" cy="0"/>
          </a:xfrm>
          <a:prstGeom prst="straightConnector1">
            <a:avLst/>
          </a:prstGeom>
          <a:noFill/>
          <a:ln w="9525" cap="flat" cmpd="sng">
            <a:solidFill>
              <a:schemeClr val="lt1"/>
            </a:solidFill>
            <a:prstDash val="solid"/>
            <a:round/>
            <a:headEnd type="none" w="med" len="med"/>
            <a:tailEnd type="triangle" w="med" len="med"/>
          </a:ln>
        </p:spPr>
      </p:cxnSp>
      <p:cxnSp>
        <p:nvCxnSpPr>
          <p:cNvPr id="272" name="Google Shape;272;p20"/>
          <p:cNvCxnSpPr/>
          <p:nvPr/>
        </p:nvCxnSpPr>
        <p:spPr>
          <a:xfrm rot="10800000">
            <a:off x="2971800" y="4572000"/>
            <a:ext cx="0" cy="457200"/>
          </a:xfrm>
          <a:prstGeom prst="straightConnector1">
            <a:avLst/>
          </a:prstGeom>
          <a:noFill/>
          <a:ln w="9525" cap="flat" cmpd="sng">
            <a:solidFill>
              <a:schemeClr val="lt1"/>
            </a:solidFill>
            <a:prstDash val="solid"/>
            <a:round/>
            <a:headEnd type="none" w="med" len="med"/>
            <a:tailEnd type="triangle" w="med" len="med"/>
          </a:ln>
        </p:spPr>
      </p:cxnSp>
      <p:cxnSp>
        <p:nvCxnSpPr>
          <p:cNvPr id="273" name="Google Shape;273;p20"/>
          <p:cNvCxnSpPr/>
          <p:nvPr/>
        </p:nvCxnSpPr>
        <p:spPr>
          <a:xfrm>
            <a:off x="3886200" y="3684588"/>
            <a:ext cx="381000" cy="0"/>
          </a:xfrm>
          <a:prstGeom prst="straightConnector1">
            <a:avLst/>
          </a:prstGeom>
          <a:noFill/>
          <a:ln w="9525" cap="flat" cmpd="sng">
            <a:solidFill>
              <a:schemeClr val="lt1"/>
            </a:solidFill>
            <a:prstDash val="solid"/>
            <a:round/>
            <a:headEnd type="none" w="med" len="med"/>
            <a:tailEnd type="triangle" w="med" len="med"/>
          </a:ln>
        </p:spPr>
      </p:cxnSp>
      <p:cxnSp>
        <p:nvCxnSpPr>
          <p:cNvPr id="274" name="Google Shape;274;p20"/>
          <p:cNvCxnSpPr/>
          <p:nvPr/>
        </p:nvCxnSpPr>
        <p:spPr>
          <a:xfrm>
            <a:off x="6172200" y="3684588"/>
            <a:ext cx="381000" cy="0"/>
          </a:xfrm>
          <a:prstGeom prst="straightConnector1">
            <a:avLst/>
          </a:prstGeom>
          <a:noFill/>
          <a:ln w="9525" cap="flat" cmpd="sng">
            <a:solidFill>
              <a:schemeClr val="lt1"/>
            </a:solidFill>
            <a:prstDash val="solid"/>
            <a:round/>
            <a:headEnd type="none" w="med" len="med"/>
            <a:tailEnd type="triangle" w="med" len="med"/>
          </a:ln>
        </p:spPr>
      </p:cxnSp>
      <p:pic>
        <p:nvPicPr>
          <p:cNvPr id="275" name="Google Shape;275;p20"/>
          <p:cNvPicPr preferRelativeResize="0"/>
          <p:nvPr/>
        </p:nvPicPr>
        <p:blipFill rotWithShape="1">
          <a:blip r:embed="rId3">
            <a:alphaModFix/>
          </a:blip>
          <a:srcRect/>
          <a:stretch/>
        </p:blipFill>
        <p:spPr>
          <a:xfrm>
            <a:off x="30162" y="5584852"/>
            <a:ext cx="1274174" cy="1146147"/>
          </a:xfrm>
          <a:prstGeom prst="rect">
            <a:avLst/>
          </a:prstGeom>
          <a:noFill/>
          <a:ln>
            <a:noFill/>
          </a:ln>
        </p:spPr>
      </p:pic>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1"/>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281" name="Google Shape;281;p21"/>
          <p:cNvSpPr txBox="1">
            <a:spLocks noGrp="1"/>
          </p:cNvSpPr>
          <p:nvPr>
            <p:ph type="title"/>
          </p:nvPr>
        </p:nvSpPr>
        <p:spPr>
          <a:xfrm>
            <a:off x="1089025" y="554038"/>
            <a:ext cx="7516813" cy="55880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Strategic Management Process</a:t>
            </a:r>
            <a:endParaRPr/>
          </a:p>
        </p:txBody>
      </p:sp>
      <p:sp>
        <p:nvSpPr>
          <p:cNvPr id="282" name="Google Shape;282;p21"/>
          <p:cNvSpPr txBox="1">
            <a:spLocks noGrp="1"/>
          </p:cNvSpPr>
          <p:nvPr>
            <p:ph type="body" idx="1"/>
          </p:nvPr>
        </p:nvSpPr>
        <p:spPr>
          <a:xfrm>
            <a:off x="725488" y="1905000"/>
            <a:ext cx="7631112" cy="4005263"/>
          </a:xfrm>
          <a:prstGeom prst="rect">
            <a:avLst/>
          </a:prstGeom>
          <a:noFill/>
          <a:ln>
            <a:noFill/>
          </a:ln>
        </p:spPr>
        <p:txBody>
          <a:bodyPr spcFirstLastPara="1" wrap="square" lIns="88900" tIns="46025" rIns="88900" bIns="46025" anchor="t" anchorCtr="0">
            <a:noAutofit/>
          </a:bodyPr>
          <a:lstStyle/>
          <a:p>
            <a:pPr marL="1428750" lvl="0" indent="-1428750" algn="l" rtl="0">
              <a:spcBef>
                <a:spcPts val="0"/>
              </a:spcBef>
              <a:spcAft>
                <a:spcPts val="0"/>
              </a:spcAft>
              <a:buSzPts val="2100"/>
              <a:buFont typeface="Noto Sans Symbols"/>
              <a:buNone/>
            </a:pPr>
            <a:r>
              <a:rPr lang="en-US" sz="3000"/>
              <a:t>Step 1 	Develop a vision and translate it into a mission statement</a:t>
            </a:r>
            <a:endParaRPr/>
          </a:p>
          <a:p>
            <a:pPr marL="1428750" lvl="0" indent="-1428750" algn="l" rtl="0">
              <a:spcBef>
                <a:spcPts val="900"/>
              </a:spcBef>
              <a:spcAft>
                <a:spcPts val="0"/>
              </a:spcAft>
              <a:buSzPts val="2100"/>
              <a:buFont typeface="Noto Sans Symbols"/>
              <a:buNone/>
            </a:pPr>
            <a:r>
              <a:rPr lang="en-US" sz="3000"/>
              <a:t>Step 2 	Assess strengths and weaknesses</a:t>
            </a:r>
            <a:endParaRPr/>
          </a:p>
          <a:p>
            <a:pPr marL="1428750" lvl="0" indent="-1428750" algn="l" rtl="0">
              <a:spcBef>
                <a:spcPts val="900"/>
              </a:spcBef>
              <a:spcAft>
                <a:spcPts val="0"/>
              </a:spcAft>
              <a:buSzPts val="2100"/>
              <a:buFont typeface="Noto Sans Symbols"/>
              <a:buNone/>
            </a:pPr>
            <a:r>
              <a:rPr lang="en-US" sz="3000"/>
              <a:t>Step 3 	Scan environment for opportunities and threats</a:t>
            </a:r>
            <a:endParaRPr/>
          </a:p>
          <a:p>
            <a:pPr marL="1428750" lvl="0" indent="-1428750" algn="l" rtl="0">
              <a:spcBef>
                <a:spcPts val="900"/>
              </a:spcBef>
              <a:spcAft>
                <a:spcPts val="0"/>
              </a:spcAft>
              <a:buSzPts val="2100"/>
              <a:buFont typeface="Noto Sans Symbols"/>
              <a:buNone/>
            </a:pPr>
            <a:r>
              <a:rPr lang="en-US" sz="3000"/>
              <a:t>Step 4 	Identify key success factors</a:t>
            </a:r>
            <a:endParaRPr sz="3000" i="1"/>
          </a:p>
        </p:txBody>
      </p:sp>
      <p:pic>
        <p:nvPicPr>
          <p:cNvPr id="283" name="Google Shape;283;p21" descr="CGE7"/>
          <p:cNvPicPr preferRelativeResize="0"/>
          <p:nvPr/>
        </p:nvPicPr>
        <p:blipFill rotWithShape="1">
          <a:blip r:embed="rId3">
            <a:alphaModFix/>
          </a:blip>
          <a:srcRect/>
          <a:stretch/>
        </p:blipFill>
        <p:spPr>
          <a:xfrm>
            <a:off x="7239000" y="2971800"/>
            <a:ext cx="1414463" cy="1981200"/>
          </a:xfrm>
          <a:prstGeom prst="rect">
            <a:avLst/>
          </a:prstGeom>
          <a:noFill/>
          <a:ln>
            <a:noFill/>
          </a:ln>
        </p:spPr>
      </p:pic>
      <p:pic>
        <p:nvPicPr>
          <p:cNvPr id="284" name="Google Shape;284;p21"/>
          <p:cNvPicPr preferRelativeResize="0"/>
          <p:nvPr/>
        </p:nvPicPr>
        <p:blipFill rotWithShape="1">
          <a:blip r:embed="rId4">
            <a:alphaModFix/>
          </a:blip>
          <a:srcRect/>
          <a:stretch/>
        </p:blipFill>
        <p:spPr>
          <a:xfrm>
            <a:off x="30162" y="5572933"/>
            <a:ext cx="1274174" cy="1146147"/>
          </a:xfrm>
          <a:prstGeom prst="rect">
            <a:avLst/>
          </a:prstGeom>
          <a:noFill/>
          <a:ln>
            <a:noFill/>
          </a:ln>
        </p:spPr>
      </p:pic>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22"/>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290" name="Google Shape;290;p22"/>
          <p:cNvSpPr txBox="1">
            <a:spLocks noGrp="1"/>
          </p:cNvSpPr>
          <p:nvPr>
            <p:ph type="title"/>
          </p:nvPr>
        </p:nvSpPr>
        <p:spPr>
          <a:xfrm>
            <a:off x="457200" y="274638"/>
            <a:ext cx="8229600" cy="114300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Strategic Management Process </a:t>
            </a:r>
            <a:endParaRPr/>
          </a:p>
        </p:txBody>
      </p:sp>
      <p:sp>
        <p:nvSpPr>
          <p:cNvPr id="291" name="Google Shape;291;p22"/>
          <p:cNvSpPr txBox="1">
            <a:spLocks noGrp="1"/>
          </p:cNvSpPr>
          <p:nvPr>
            <p:ph type="body" idx="1"/>
          </p:nvPr>
        </p:nvSpPr>
        <p:spPr>
          <a:xfrm>
            <a:off x="457200" y="2209800"/>
            <a:ext cx="8001000" cy="3687763"/>
          </a:xfrm>
          <a:prstGeom prst="rect">
            <a:avLst/>
          </a:prstGeom>
          <a:noFill/>
          <a:ln>
            <a:noFill/>
          </a:ln>
        </p:spPr>
        <p:txBody>
          <a:bodyPr spcFirstLastPara="1" wrap="square" lIns="88900" tIns="46025" rIns="88900" bIns="46025" anchor="t" anchorCtr="0">
            <a:noAutofit/>
          </a:bodyPr>
          <a:lstStyle/>
          <a:p>
            <a:pPr marL="1603375" lvl="0" indent="-1603375" algn="l" rtl="0">
              <a:spcBef>
                <a:spcPts val="0"/>
              </a:spcBef>
              <a:spcAft>
                <a:spcPts val="0"/>
              </a:spcAft>
              <a:buSzPts val="1960"/>
              <a:buFont typeface="Noto Sans Symbols"/>
              <a:buNone/>
            </a:pPr>
            <a:r>
              <a:rPr lang="en-US" sz="2800"/>
              <a:t> </a:t>
            </a:r>
            <a:r>
              <a:rPr lang="en-US" sz="3000"/>
              <a:t>Step 5	Analyze competition</a:t>
            </a:r>
            <a:endParaRPr sz="3000" i="1"/>
          </a:p>
          <a:p>
            <a:pPr marL="1603375" lvl="0" indent="-1603375" algn="l" rtl="0">
              <a:spcBef>
                <a:spcPts val="900"/>
              </a:spcBef>
              <a:spcAft>
                <a:spcPts val="0"/>
              </a:spcAft>
              <a:buSzPts val="2100"/>
              <a:buFont typeface="Noto Sans Symbols"/>
              <a:buNone/>
            </a:pPr>
            <a:r>
              <a:rPr lang="en-US" sz="3000"/>
              <a:t> Step 6	Create goals &amp; objectives</a:t>
            </a:r>
            <a:endParaRPr sz="3000" i="1"/>
          </a:p>
          <a:p>
            <a:pPr marL="1603375" lvl="0" indent="-1603375" algn="l" rtl="0">
              <a:spcBef>
                <a:spcPts val="900"/>
              </a:spcBef>
              <a:spcAft>
                <a:spcPts val="0"/>
              </a:spcAft>
              <a:buSzPts val="2100"/>
              <a:buFont typeface="Noto Sans Symbols"/>
              <a:buNone/>
            </a:pPr>
            <a:r>
              <a:rPr lang="en-US" sz="3000"/>
              <a:t> Step 7	Formulate strategies</a:t>
            </a:r>
            <a:endParaRPr sz="3000" i="1"/>
          </a:p>
          <a:p>
            <a:pPr marL="1603375" lvl="0" indent="-1603375" algn="l" rtl="0">
              <a:spcBef>
                <a:spcPts val="900"/>
              </a:spcBef>
              <a:spcAft>
                <a:spcPts val="0"/>
              </a:spcAft>
              <a:buSzPts val="2100"/>
              <a:buFont typeface="Noto Sans Symbols"/>
              <a:buNone/>
            </a:pPr>
            <a:r>
              <a:rPr lang="en-US" sz="3000"/>
              <a:t> Step 8	Translate plans into actions</a:t>
            </a:r>
            <a:endParaRPr sz="3000" i="1"/>
          </a:p>
          <a:p>
            <a:pPr marL="1603375" lvl="0" indent="-1603375" algn="l" rtl="0">
              <a:spcBef>
                <a:spcPts val="900"/>
              </a:spcBef>
              <a:spcAft>
                <a:spcPts val="0"/>
              </a:spcAft>
              <a:buSzPts val="2100"/>
              <a:buFont typeface="Noto Sans Symbols"/>
              <a:buNone/>
            </a:pPr>
            <a:r>
              <a:rPr lang="en-US" sz="3000"/>
              <a:t> Step 9	Establish accurate controls</a:t>
            </a:r>
            <a:endParaRPr sz="3000" i="1"/>
          </a:p>
        </p:txBody>
      </p:sp>
      <p:sp>
        <p:nvSpPr>
          <p:cNvPr id="292" name="Google Shape;292;p22"/>
          <p:cNvSpPr/>
          <p:nvPr/>
        </p:nvSpPr>
        <p:spPr>
          <a:xfrm>
            <a:off x="3962400" y="1549400"/>
            <a:ext cx="1104900" cy="279400"/>
          </a:xfrm>
          <a:prstGeom prst="rect">
            <a:avLst/>
          </a:prstGeom>
          <a:noFill/>
          <a:ln>
            <a:noFill/>
          </a:ln>
        </p:spPr>
        <p:txBody>
          <a:bodyPr spcFirstLastPara="1" wrap="square" lIns="44450" tIns="17450" rIns="44450" bIns="17450" anchor="t" anchorCtr="0">
            <a:spAutoFit/>
          </a:bodyPr>
          <a:lstStyle/>
          <a:p>
            <a:pPr marL="0" marR="0" lvl="0" indent="0" algn="l" rtl="0">
              <a:spcBef>
                <a:spcPts val="0"/>
              </a:spcBef>
              <a:spcAft>
                <a:spcPts val="0"/>
              </a:spcAft>
              <a:buNone/>
            </a:pPr>
            <a:r>
              <a:rPr lang="en-US" sz="1600" b="0" i="0" u="none" strike="noStrike" cap="none">
                <a:solidFill>
                  <a:schemeClr val="lt1"/>
                </a:solidFill>
                <a:latin typeface="Times New Roman"/>
                <a:ea typeface="Times New Roman"/>
                <a:cs typeface="Times New Roman"/>
                <a:sym typeface="Times New Roman"/>
              </a:rPr>
              <a:t>(continued)</a:t>
            </a:r>
            <a:endParaRPr/>
          </a:p>
        </p:txBody>
      </p:sp>
      <p:pic>
        <p:nvPicPr>
          <p:cNvPr id="293" name="Google Shape;293;p22" descr="CGE7"/>
          <p:cNvPicPr preferRelativeResize="0">
            <a:picLocks noGrp="1"/>
          </p:cNvPicPr>
          <p:nvPr>
            <p:ph type="body" idx="2"/>
          </p:nvPr>
        </p:nvPicPr>
        <p:blipFill rotWithShape="1">
          <a:blip r:embed="rId3">
            <a:alphaModFix/>
          </a:blip>
          <a:srcRect/>
          <a:stretch/>
        </p:blipFill>
        <p:spPr>
          <a:xfrm>
            <a:off x="7086600" y="1981200"/>
            <a:ext cx="1376363" cy="1928813"/>
          </a:xfrm>
          <a:prstGeom prst="rect">
            <a:avLst/>
          </a:prstGeom>
          <a:noFill/>
          <a:ln>
            <a:noFill/>
          </a:ln>
        </p:spPr>
      </p:pic>
      <p:pic>
        <p:nvPicPr>
          <p:cNvPr id="294" name="Google Shape;294;p22"/>
          <p:cNvPicPr preferRelativeResize="0"/>
          <p:nvPr/>
        </p:nvPicPr>
        <p:blipFill rotWithShape="1">
          <a:blip r:embed="rId4">
            <a:alphaModFix/>
          </a:blip>
          <a:srcRect/>
          <a:stretch/>
        </p:blipFill>
        <p:spPr>
          <a:xfrm>
            <a:off x="53608" y="5561163"/>
            <a:ext cx="1274174" cy="1146147"/>
          </a:xfrm>
          <a:prstGeom prst="rect">
            <a:avLst/>
          </a:prstGeom>
          <a:noFill/>
          <a:ln>
            <a:noFill/>
          </a:ln>
        </p:spPr>
      </p:pic>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23"/>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00" name="Google Shape;300;p23"/>
          <p:cNvSpPr txBox="1">
            <a:spLocks noGrp="1"/>
          </p:cNvSpPr>
          <p:nvPr>
            <p:ph type="title"/>
          </p:nvPr>
        </p:nvSpPr>
        <p:spPr>
          <a:xfrm>
            <a:off x="533400" y="400050"/>
            <a:ext cx="8077200" cy="1100138"/>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sz="4000"/>
              <a:t>Step 1: </a:t>
            </a:r>
            <a:r>
              <a:rPr lang="en-US" sz="4000" i="1"/>
              <a:t>Develop a Vision</a:t>
            </a:r>
            <a:r>
              <a:rPr lang="en-US" sz="4000"/>
              <a:t> and</a:t>
            </a:r>
            <a:br>
              <a:rPr lang="en-US" sz="4000"/>
            </a:br>
            <a:r>
              <a:rPr lang="en-US" sz="4000"/>
              <a:t> Create a Mission Statement</a:t>
            </a:r>
            <a:endParaRPr/>
          </a:p>
        </p:txBody>
      </p:sp>
      <p:sp>
        <p:nvSpPr>
          <p:cNvPr id="301" name="Google Shape;301;p23"/>
          <p:cNvSpPr txBox="1">
            <a:spLocks noGrp="1"/>
          </p:cNvSpPr>
          <p:nvPr>
            <p:ph type="body" idx="1"/>
          </p:nvPr>
        </p:nvSpPr>
        <p:spPr>
          <a:xfrm>
            <a:off x="533400" y="1828800"/>
            <a:ext cx="8001000" cy="4343400"/>
          </a:xfrm>
          <a:prstGeom prst="rect">
            <a:avLst/>
          </a:prstGeom>
          <a:noFill/>
          <a:ln>
            <a:noFill/>
          </a:ln>
        </p:spPr>
        <p:txBody>
          <a:bodyPr spcFirstLastPara="1" wrap="square" lIns="88900" tIns="46025" rIns="88900" bIns="46025" anchor="t" anchorCtr="0">
            <a:noAutofit/>
          </a:bodyPr>
          <a:lstStyle/>
          <a:p>
            <a:pPr marL="342900" lvl="0" indent="-342900" algn="l" rtl="0">
              <a:lnSpc>
                <a:spcPct val="90000"/>
              </a:lnSpc>
              <a:spcBef>
                <a:spcPts val="0"/>
              </a:spcBef>
              <a:spcAft>
                <a:spcPts val="0"/>
              </a:spcAft>
              <a:buSzPts val="1960"/>
              <a:buChar char="■"/>
            </a:pPr>
            <a:r>
              <a:rPr lang="en-US" sz="2800"/>
              <a:t>Vision – the result of an entrepreneur’s dream of something that does not exist yet and the ability to paint a compelling picture of that dream for everyone to see.   </a:t>
            </a:r>
            <a:endParaRPr/>
          </a:p>
          <a:p>
            <a:pPr marL="342900" lvl="0" indent="-342900" algn="l" rtl="0">
              <a:lnSpc>
                <a:spcPct val="90000"/>
              </a:lnSpc>
              <a:spcBef>
                <a:spcPts val="840"/>
              </a:spcBef>
              <a:spcAft>
                <a:spcPts val="0"/>
              </a:spcAft>
              <a:buSzPts val="1960"/>
              <a:buChar char="■"/>
            </a:pPr>
            <a:r>
              <a:rPr lang="en-US" sz="2800"/>
              <a:t>A clearly defined vision:</a:t>
            </a:r>
            <a:endParaRPr/>
          </a:p>
          <a:p>
            <a:pPr marL="742950" lvl="1" indent="-285750" algn="l" rtl="0">
              <a:lnSpc>
                <a:spcPct val="90000"/>
              </a:lnSpc>
              <a:spcBef>
                <a:spcPts val="600"/>
              </a:spcBef>
              <a:spcAft>
                <a:spcPts val="0"/>
              </a:spcAft>
              <a:buClr>
                <a:schemeClr val="folHlink"/>
              </a:buClr>
              <a:buSzPts val="1400"/>
              <a:buChar char="■"/>
            </a:pPr>
            <a:r>
              <a:rPr lang="en-US" sz="2000"/>
              <a:t>Provides direction</a:t>
            </a:r>
            <a:endParaRPr/>
          </a:p>
          <a:p>
            <a:pPr marL="742950" lvl="1" indent="-285750" algn="l" rtl="0">
              <a:lnSpc>
                <a:spcPct val="90000"/>
              </a:lnSpc>
              <a:spcBef>
                <a:spcPts val="600"/>
              </a:spcBef>
              <a:spcAft>
                <a:spcPts val="0"/>
              </a:spcAft>
              <a:buClr>
                <a:schemeClr val="folHlink"/>
              </a:buClr>
              <a:buSzPts val="1400"/>
              <a:buChar char="■"/>
            </a:pPr>
            <a:r>
              <a:rPr lang="en-US" sz="2000"/>
              <a:t>Determines decisions</a:t>
            </a:r>
            <a:endParaRPr/>
          </a:p>
          <a:p>
            <a:pPr marL="742950" lvl="1" indent="-285750" algn="l" rtl="0">
              <a:lnSpc>
                <a:spcPct val="90000"/>
              </a:lnSpc>
              <a:spcBef>
                <a:spcPts val="600"/>
              </a:spcBef>
              <a:spcAft>
                <a:spcPts val="0"/>
              </a:spcAft>
              <a:buClr>
                <a:schemeClr val="folHlink"/>
              </a:buClr>
              <a:buSzPts val="1400"/>
              <a:buChar char="■"/>
            </a:pPr>
            <a:r>
              <a:rPr lang="en-US" sz="2000"/>
              <a:t>Motivates people</a:t>
            </a:r>
            <a:endParaRPr/>
          </a:p>
          <a:p>
            <a:pPr marL="742950" lvl="1" indent="-285750" algn="l" rtl="0">
              <a:lnSpc>
                <a:spcPct val="90000"/>
              </a:lnSpc>
              <a:spcBef>
                <a:spcPts val="600"/>
              </a:spcBef>
              <a:spcAft>
                <a:spcPts val="0"/>
              </a:spcAft>
              <a:buClr>
                <a:schemeClr val="folHlink"/>
              </a:buClr>
              <a:buSzPts val="1400"/>
              <a:buChar char="■"/>
            </a:pPr>
            <a:r>
              <a:rPr lang="en-US" sz="2000"/>
              <a:t>Allows for perseverance in the face of adversity</a:t>
            </a:r>
            <a:endParaRPr/>
          </a:p>
        </p:txBody>
      </p:sp>
      <p:pic>
        <p:nvPicPr>
          <p:cNvPr id="302" name="Google Shape;302;p23" descr="C:\Documents and Settings\douglw\My Documents\My Pictures\Microsoft Clip Organizer\j0401504.jpg"/>
          <p:cNvPicPr preferRelativeResize="0"/>
          <p:nvPr/>
        </p:nvPicPr>
        <p:blipFill rotWithShape="1">
          <a:blip r:embed="rId3">
            <a:alphaModFix/>
          </a:blip>
          <a:srcRect/>
          <a:stretch/>
        </p:blipFill>
        <p:spPr>
          <a:xfrm>
            <a:off x="7391400" y="4343400"/>
            <a:ext cx="1219200" cy="1828800"/>
          </a:xfrm>
          <a:prstGeom prst="rect">
            <a:avLst/>
          </a:prstGeom>
          <a:noFill/>
          <a:ln>
            <a:noFill/>
          </a:ln>
        </p:spPr>
      </p:pic>
      <p:pic>
        <p:nvPicPr>
          <p:cNvPr id="303" name="Google Shape;303;p23"/>
          <p:cNvPicPr preferRelativeResize="0"/>
          <p:nvPr/>
        </p:nvPicPr>
        <p:blipFill rotWithShape="1">
          <a:blip r:embed="rId4">
            <a:alphaModFix/>
          </a:blip>
          <a:srcRect/>
          <a:stretch/>
        </p:blipFill>
        <p:spPr>
          <a:xfrm>
            <a:off x="30162" y="5562600"/>
            <a:ext cx="1274174" cy="1146147"/>
          </a:xfrm>
          <a:prstGeom prst="rect">
            <a:avLst/>
          </a:prstGeom>
          <a:noFill/>
          <a:ln>
            <a:noFill/>
          </a:ln>
        </p:spPr>
      </p:pic>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24"/>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09" name="Google Shape;309;p24"/>
          <p:cNvSpPr txBox="1">
            <a:spLocks noGrp="1"/>
          </p:cNvSpPr>
          <p:nvPr>
            <p:ph type="title"/>
          </p:nvPr>
        </p:nvSpPr>
        <p:spPr>
          <a:xfrm>
            <a:off x="533400" y="304800"/>
            <a:ext cx="8077200" cy="1100138"/>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1: Develop a Vision and</a:t>
            </a:r>
            <a:br>
              <a:rPr lang="en-US"/>
            </a:br>
            <a:r>
              <a:rPr lang="en-US"/>
              <a:t> </a:t>
            </a:r>
            <a:r>
              <a:rPr lang="en-US" i="1"/>
              <a:t>Create a Mission Statement</a:t>
            </a:r>
            <a:endParaRPr/>
          </a:p>
        </p:txBody>
      </p:sp>
      <p:sp>
        <p:nvSpPr>
          <p:cNvPr id="310" name="Google Shape;310;p24"/>
          <p:cNvSpPr txBox="1">
            <a:spLocks noGrp="1"/>
          </p:cNvSpPr>
          <p:nvPr>
            <p:ph type="body" idx="1"/>
          </p:nvPr>
        </p:nvSpPr>
        <p:spPr>
          <a:xfrm>
            <a:off x="533400" y="1828800"/>
            <a:ext cx="7704138" cy="4419600"/>
          </a:xfrm>
          <a:prstGeom prst="rect">
            <a:avLst/>
          </a:prstGeom>
          <a:noFill/>
          <a:ln>
            <a:noFill/>
          </a:ln>
        </p:spPr>
        <p:txBody>
          <a:bodyPr spcFirstLastPara="1" wrap="square" lIns="88900" tIns="46025" rIns="88900" bIns="46025" anchor="t" anchorCtr="0">
            <a:noAutofit/>
          </a:bodyPr>
          <a:lstStyle/>
          <a:p>
            <a:pPr marL="342900" lvl="0" indent="-342900" algn="l" rtl="0">
              <a:lnSpc>
                <a:spcPct val="90000"/>
              </a:lnSpc>
              <a:spcBef>
                <a:spcPts val="0"/>
              </a:spcBef>
              <a:spcAft>
                <a:spcPts val="0"/>
              </a:spcAft>
              <a:buSzPts val="2100"/>
              <a:buChar char="■"/>
            </a:pPr>
            <a:r>
              <a:rPr lang="en-US" sz="3000"/>
              <a:t>Addresses question: “What business are we in?”</a:t>
            </a:r>
            <a:endParaRPr/>
          </a:p>
          <a:p>
            <a:pPr marL="342900" lvl="0" indent="-342900" algn="l" rtl="0">
              <a:lnSpc>
                <a:spcPct val="90000"/>
              </a:lnSpc>
              <a:spcBef>
                <a:spcPts val="600"/>
              </a:spcBef>
              <a:spcAft>
                <a:spcPts val="0"/>
              </a:spcAft>
              <a:buSzPts val="2100"/>
              <a:buChar char="■"/>
            </a:pPr>
            <a:r>
              <a:rPr lang="en-US" sz="3000"/>
              <a:t>The mission is a written expression of how the company will reflect an entrepreneur’s values, beliefs, </a:t>
            </a:r>
            <a:br>
              <a:rPr lang="en-US" sz="3000"/>
            </a:br>
            <a:r>
              <a:rPr lang="en-US" sz="3000"/>
              <a:t>and vision – more than just </a:t>
            </a:r>
            <a:br>
              <a:rPr lang="en-US" sz="3000"/>
            </a:br>
            <a:r>
              <a:rPr lang="en-US" sz="3000"/>
              <a:t>“making money.”</a:t>
            </a:r>
            <a:endParaRPr/>
          </a:p>
          <a:p>
            <a:pPr marL="342900" lvl="0" indent="-342900" algn="l" rtl="0">
              <a:lnSpc>
                <a:spcPct val="90000"/>
              </a:lnSpc>
              <a:spcBef>
                <a:spcPts val="600"/>
              </a:spcBef>
              <a:spcAft>
                <a:spcPts val="0"/>
              </a:spcAft>
              <a:buSzPts val="2100"/>
              <a:buChar char="■"/>
            </a:pPr>
            <a:r>
              <a:rPr lang="en-US" sz="3000"/>
              <a:t>Serves as a “strategic compass.” </a:t>
            </a:r>
            <a:endParaRPr/>
          </a:p>
        </p:txBody>
      </p:sp>
      <p:pic>
        <p:nvPicPr>
          <p:cNvPr id="311" name="Google Shape;311;p24" descr="j0382659"/>
          <p:cNvPicPr preferRelativeResize="0"/>
          <p:nvPr/>
        </p:nvPicPr>
        <p:blipFill rotWithShape="1">
          <a:blip r:embed="rId3">
            <a:alphaModFix/>
          </a:blip>
          <a:srcRect/>
          <a:stretch/>
        </p:blipFill>
        <p:spPr>
          <a:xfrm>
            <a:off x="7334250" y="4191000"/>
            <a:ext cx="1360488" cy="1905000"/>
          </a:xfrm>
          <a:prstGeom prst="rect">
            <a:avLst/>
          </a:prstGeom>
          <a:noFill/>
          <a:ln>
            <a:noFill/>
          </a:ln>
        </p:spPr>
      </p:pic>
      <p:pic>
        <p:nvPicPr>
          <p:cNvPr id="312" name="Google Shape;312;p24"/>
          <p:cNvPicPr preferRelativeResize="0"/>
          <p:nvPr/>
        </p:nvPicPr>
        <p:blipFill rotWithShape="1">
          <a:blip r:embed="rId4">
            <a:alphaModFix/>
          </a:blip>
          <a:srcRect/>
          <a:stretch/>
        </p:blipFill>
        <p:spPr>
          <a:xfrm>
            <a:off x="76200" y="5407053"/>
            <a:ext cx="1274174" cy="1146147"/>
          </a:xfrm>
          <a:prstGeom prst="rect">
            <a:avLst/>
          </a:prstGeom>
          <a:noFill/>
          <a:ln>
            <a:noFill/>
          </a:ln>
        </p:spPr>
      </p:pic>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25"/>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18" name="Google Shape;318;p25"/>
          <p:cNvSpPr txBox="1">
            <a:spLocks noGrp="1"/>
          </p:cNvSpPr>
          <p:nvPr>
            <p:ph type="title"/>
          </p:nvPr>
        </p:nvSpPr>
        <p:spPr>
          <a:xfrm>
            <a:off x="533400" y="400050"/>
            <a:ext cx="8077200" cy="1100138"/>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sz="4000"/>
              <a:t>Step 1: Develop a Vision and</a:t>
            </a:r>
            <a:br>
              <a:rPr lang="en-US" sz="4000"/>
            </a:br>
            <a:r>
              <a:rPr lang="en-US" sz="4000"/>
              <a:t> </a:t>
            </a:r>
            <a:r>
              <a:rPr lang="en-US" sz="4000" i="1"/>
              <a:t>Create a Mission Statement</a:t>
            </a:r>
            <a:endParaRPr/>
          </a:p>
        </p:txBody>
      </p:sp>
      <p:sp>
        <p:nvSpPr>
          <p:cNvPr id="319" name="Google Shape;319;p25"/>
          <p:cNvSpPr txBox="1">
            <a:spLocks noGrp="1"/>
          </p:cNvSpPr>
          <p:nvPr>
            <p:ph type="body" idx="1"/>
          </p:nvPr>
        </p:nvSpPr>
        <p:spPr>
          <a:xfrm>
            <a:off x="304800" y="2133600"/>
            <a:ext cx="7772400" cy="38862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1960"/>
              <a:buChar char="■"/>
            </a:pPr>
            <a:r>
              <a:rPr lang="en-US" sz="2800"/>
              <a:t>Elements of a mission statement:</a:t>
            </a:r>
            <a:endParaRPr/>
          </a:p>
          <a:p>
            <a:pPr marL="742950" lvl="1" indent="-285750" algn="l" rtl="0">
              <a:spcBef>
                <a:spcPts val="720"/>
              </a:spcBef>
              <a:spcAft>
                <a:spcPts val="0"/>
              </a:spcAft>
              <a:buSzPts val="1680"/>
              <a:buChar char="■"/>
            </a:pPr>
            <a:r>
              <a:rPr lang="en-US" sz="2400" i="1"/>
              <a:t>Purpose</a:t>
            </a:r>
            <a:r>
              <a:rPr lang="en-US" sz="2400"/>
              <a:t> of the company: What are we in business to accomplish?</a:t>
            </a:r>
            <a:endParaRPr/>
          </a:p>
          <a:p>
            <a:pPr marL="742950" lvl="1" indent="-285750" algn="l" rtl="0">
              <a:spcBef>
                <a:spcPts val="720"/>
              </a:spcBef>
              <a:spcAft>
                <a:spcPts val="0"/>
              </a:spcAft>
              <a:buSzPts val="1680"/>
              <a:buChar char="■"/>
            </a:pPr>
            <a:r>
              <a:rPr lang="en-US" sz="2400" i="1"/>
              <a:t>Business</a:t>
            </a:r>
            <a:r>
              <a:rPr lang="en-US" sz="2400"/>
              <a:t> we are in: How are we going to accomplish that purpose?</a:t>
            </a:r>
            <a:endParaRPr/>
          </a:p>
          <a:p>
            <a:pPr marL="742950" lvl="1" indent="-285750" algn="l" rtl="0">
              <a:spcBef>
                <a:spcPts val="720"/>
              </a:spcBef>
              <a:spcAft>
                <a:spcPts val="0"/>
              </a:spcAft>
              <a:buSzPts val="1680"/>
              <a:buChar char="■"/>
            </a:pPr>
            <a:r>
              <a:rPr lang="en-US" sz="2400" i="1"/>
              <a:t>Values</a:t>
            </a:r>
            <a:r>
              <a:rPr lang="en-US" sz="2400"/>
              <a:t> of the company: What principles and beliefs form the foundation of the way we do business? </a:t>
            </a:r>
            <a:endParaRPr/>
          </a:p>
        </p:txBody>
      </p:sp>
      <p:pic>
        <p:nvPicPr>
          <p:cNvPr id="320" name="Google Shape;320;p25"/>
          <p:cNvPicPr preferRelativeResize="0"/>
          <p:nvPr/>
        </p:nvPicPr>
        <p:blipFill rotWithShape="1">
          <a:blip r:embed="rId3">
            <a:alphaModFix/>
          </a:blip>
          <a:srcRect/>
          <a:stretch/>
        </p:blipFill>
        <p:spPr>
          <a:xfrm>
            <a:off x="0" y="5486400"/>
            <a:ext cx="1274174" cy="1146147"/>
          </a:xfrm>
          <a:prstGeom prst="rect">
            <a:avLst/>
          </a:prstGeom>
          <a:noFill/>
          <a:ln>
            <a:noFill/>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9">
                                            <p:txEl>
                                              <p:pRg st="0" end="0"/>
                                            </p:txEl>
                                          </p:spTgt>
                                        </p:tgtEl>
                                        <p:attrNameLst>
                                          <p:attrName>style.visibility</p:attrName>
                                        </p:attrNameLst>
                                      </p:cBhvr>
                                      <p:to>
                                        <p:strVal val="visible"/>
                                      </p:to>
                                    </p:set>
                                    <p:animEffect transition="in" filter="fade">
                                      <p:cBhvr>
                                        <p:cTn id="7" dur="500"/>
                                        <p:tgtEl>
                                          <p:spTgt spid="3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9">
                                            <p:txEl>
                                              <p:pRg st="1" end="1"/>
                                            </p:txEl>
                                          </p:spTgt>
                                        </p:tgtEl>
                                        <p:attrNameLst>
                                          <p:attrName>style.visibility</p:attrName>
                                        </p:attrNameLst>
                                      </p:cBhvr>
                                      <p:to>
                                        <p:strVal val="visible"/>
                                      </p:to>
                                    </p:set>
                                    <p:animEffect transition="in" filter="fade">
                                      <p:cBhvr>
                                        <p:cTn id="12" dur="500"/>
                                        <p:tgtEl>
                                          <p:spTgt spid="3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9">
                                            <p:txEl>
                                              <p:pRg st="2" end="2"/>
                                            </p:txEl>
                                          </p:spTgt>
                                        </p:tgtEl>
                                        <p:attrNameLst>
                                          <p:attrName>style.visibility</p:attrName>
                                        </p:attrNameLst>
                                      </p:cBhvr>
                                      <p:to>
                                        <p:strVal val="visible"/>
                                      </p:to>
                                    </p:set>
                                    <p:animEffect transition="in" filter="fade">
                                      <p:cBhvr>
                                        <p:cTn id="17" dur="500"/>
                                        <p:tgtEl>
                                          <p:spTgt spid="3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19">
                                            <p:txEl>
                                              <p:pRg st="3" end="3"/>
                                            </p:txEl>
                                          </p:spTgt>
                                        </p:tgtEl>
                                        <p:attrNameLst>
                                          <p:attrName>style.visibility</p:attrName>
                                        </p:attrNameLst>
                                      </p:cBhvr>
                                      <p:to>
                                        <p:strVal val="visible"/>
                                      </p:to>
                                    </p:set>
                                    <p:animEffect transition="in" filter="fade">
                                      <p:cBhvr>
                                        <p:cTn id="22" dur="500"/>
                                        <p:tgtEl>
                                          <p:spTgt spid="3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26"/>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26" name="Google Shape;326;p26"/>
          <p:cNvSpPr txBox="1">
            <a:spLocks noGrp="1"/>
          </p:cNvSpPr>
          <p:nvPr>
            <p:ph type="title"/>
          </p:nvPr>
        </p:nvSpPr>
        <p:spPr>
          <a:xfrm>
            <a:off x="304800" y="152400"/>
            <a:ext cx="8382000" cy="1693863"/>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sz="3600"/>
              <a:t>Step 2: Assess Company Strengths and Weaknesses</a:t>
            </a:r>
            <a:endParaRPr/>
          </a:p>
        </p:txBody>
      </p:sp>
      <p:sp>
        <p:nvSpPr>
          <p:cNvPr id="327" name="Google Shape;327;p26"/>
          <p:cNvSpPr txBox="1">
            <a:spLocks noGrp="1"/>
          </p:cNvSpPr>
          <p:nvPr>
            <p:ph type="body" idx="1"/>
          </p:nvPr>
        </p:nvSpPr>
        <p:spPr>
          <a:xfrm>
            <a:off x="313237" y="1903794"/>
            <a:ext cx="7551738" cy="40386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1960"/>
              <a:buChar char="■"/>
            </a:pPr>
            <a:r>
              <a:rPr lang="en-US" sz="2800"/>
              <a:t>Strengths</a:t>
            </a:r>
            <a:endParaRPr/>
          </a:p>
          <a:p>
            <a:pPr marL="742950" lvl="1" indent="-285750" algn="l" rtl="0">
              <a:spcBef>
                <a:spcPts val="480"/>
              </a:spcBef>
              <a:spcAft>
                <a:spcPts val="0"/>
              </a:spcAft>
              <a:buClr>
                <a:schemeClr val="folHlink"/>
              </a:buClr>
              <a:buSzPts val="1680"/>
              <a:buChar char="■"/>
            </a:pPr>
            <a:r>
              <a:rPr lang="en-US" sz="2400"/>
              <a:t>Positive internal factors a company can draw on to accomplish its mission, goals, and objectives.</a:t>
            </a:r>
            <a:endParaRPr/>
          </a:p>
          <a:p>
            <a:pPr marL="342900" lvl="0" indent="-342900" algn="l" rtl="0">
              <a:spcBef>
                <a:spcPts val="560"/>
              </a:spcBef>
              <a:spcAft>
                <a:spcPts val="0"/>
              </a:spcAft>
              <a:buSzPts val="1960"/>
              <a:buChar char="■"/>
            </a:pPr>
            <a:r>
              <a:rPr lang="en-US" sz="2800"/>
              <a:t>Weaknesses</a:t>
            </a:r>
            <a:endParaRPr/>
          </a:p>
          <a:p>
            <a:pPr marL="742950" lvl="1" indent="-285750" algn="l" rtl="0">
              <a:spcBef>
                <a:spcPts val="480"/>
              </a:spcBef>
              <a:spcAft>
                <a:spcPts val="0"/>
              </a:spcAft>
              <a:buClr>
                <a:schemeClr val="folHlink"/>
              </a:buClr>
              <a:buSzPts val="1680"/>
              <a:buChar char="■"/>
            </a:pPr>
            <a:r>
              <a:rPr lang="en-US" sz="2400"/>
              <a:t>Negative  internal factors that inhibit a company’s ability to accomplish its mission, goals, and objectives.</a:t>
            </a:r>
            <a:endParaRPr/>
          </a:p>
        </p:txBody>
      </p:sp>
      <p:pic>
        <p:nvPicPr>
          <p:cNvPr id="328" name="Google Shape;328;p26"/>
          <p:cNvPicPr preferRelativeResize="0"/>
          <p:nvPr/>
        </p:nvPicPr>
        <p:blipFill rotWithShape="1">
          <a:blip r:embed="rId3">
            <a:alphaModFix/>
          </a:blip>
          <a:srcRect/>
          <a:stretch/>
        </p:blipFill>
        <p:spPr>
          <a:xfrm>
            <a:off x="-76200" y="5588761"/>
            <a:ext cx="1274174" cy="1146147"/>
          </a:xfrm>
          <a:prstGeom prst="rect">
            <a:avLst/>
          </a:prstGeom>
          <a:noFill/>
          <a:ln>
            <a:noFill/>
          </a:ln>
        </p:spPr>
      </p:pic>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27"/>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34" name="Google Shape;334;p27"/>
          <p:cNvSpPr txBox="1">
            <a:spLocks noGrp="1"/>
          </p:cNvSpPr>
          <p:nvPr>
            <p:ph type="title"/>
          </p:nvPr>
        </p:nvSpPr>
        <p:spPr>
          <a:xfrm>
            <a:off x="228600" y="304800"/>
            <a:ext cx="8686800" cy="128905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3: Scan for Opportunities </a:t>
            </a:r>
            <a:br>
              <a:rPr lang="en-US"/>
            </a:br>
            <a:r>
              <a:rPr lang="en-US"/>
              <a:t>and Threats</a:t>
            </a:r>
            <a:endParaRPr/>
          </a:p>
        </p:txBody>
      </p:sp>
      <p:sp>
        <p:nvSpPr>
          <p:cNvPr id="335" name="Google Shape;335;p27"/>
          <p:cNvSpPr txBox="1">
            <a:spLocks noGrp="1"/>
          </p:cNvSpPr>
          <p:nvPr>
            <p:ph type="body" idx="1"/>
          </p:nvPr>
        </p:nvSpPr>
        <p:spPr>
          <a:xfrm>
            <a:off x="685800" y="1905000"/>
            <a:ext cx="7599363" cy="3657600"/>
          </a:xfrm>
          <a:prstGeom prst="rect">
            <a:avLst/>
          </a:prstGeom>
          <a:noFill/>
          <a:ln>
            <a:noFill/>
          </a:ln>
        </p:spPr>
        <p:txBody>
          <a:bodyPr spcFirstLastPara="1" wrap="square" lIns="88900" tIns="46025" rIns="88900" bIns="46025" anchor="t" anchorCtr="0">
            <a:noAutofit/>
          </a:bodyPr>
          <a:lstStyle/>
          <a:p>
            <a:pPr marL="342900" lvl="0" indent="-342900" algn="l" rtl="0">
              <a:lnSpc>
                <a:spcPct val="90000"/>
              </a:lnSpc>
              <a:spcBef>
                <a:spcPts val="0"/>
              </a:spcBef>
              <a:spcAft>
                <a:spcPts val="0"/>
              </a:spcAft>
              <a:buSzPts val="2240"/>
              <a:buChar char="■"/>
            </a:pPr>
            <a:r>
              <a:rPr lang="en-US"/>
              <a:t>Opportunities</a:t>
            </a:r>
            <a:endParaRPr/>
          </a:p>
          <a:p>
            <a:pPr marL="742950" lvl="1" indent="-285750" algn="l" rtl="0">
              <a:lnSpc>
                <a:spcPct val="90000"/>
              </a:lnSpc>
              <a:spcBef>
                <a:spcPts val="1200"/>
              </a:spcBef>
              <a:spcAft>
                <a:spcPts val="0"/>
              </a:spcAft>
              <a:buClr>
                <a:schemeClr val="folHlink"/>
              </a:buClr>
              <a:buSzPts val="1960"/>
              <a:buChar char="■"/>
            </a:pPr>
            <a:r>
              <a:rPr lang="en-US"/>
              <a:t>Positive external factors the company can exploit to accomplish its mission, goals, and objectives.</a:t>
            </a:r>
            <a:endParaRPr sz="1400"/>
          </a:p>
          <a:p>
            <a:pPr marL="342900" lvl="0" indent="-342900" algn="l" rtl="0">
              <a:lnSpc>
                <a:spcPct val="90000"/>
              </a:lnSpc>
              <a:spcBef>
                <a:spcPts val="1200"/>
              </a:spcBef>
              <a:spcAft>
                <a:spcPts val="0"/>
              </a:spcAft>
              <a:buSzPts val="2240"/>
              <a:buChar char="■"/>
            </a:pPr>
            <a:r>
              <a:rPr lang="en-US"/>
              <a:t>Threats</a:t>
            </a:r>
            <a:endParaRPr/>
          </a:p>
          <a:p>
            <a:pPr marL="742950" lvl="1" indent="-285750" algn="l" rtl="0">
              <a:lnSpc>
                <a:spcPct val="90000"/>
              </a:lnSpc>
              <a:spcBef>
                <a:spcPts val="1200"/>
              </a:spcBef>
              <a:spcAft>
                <a:spcPts val="0"/>
              </a:spcAft>
              <a:buClr>
                <a:schemeClr val="folHlink"/>
              </a:buClr>
              <a:buSzPts val="1960"/>
              <a:buChar char="■"/>
            </a:pPr>
            <a:r>
              <a:rPr lang="en-US"/>
              <a:t>Negative  external factors that inhibit the firm's ability to accomplish its mission, goals, and objectives.</a:t>
            </a:r>
            <a:endParaRPr/>
          </a:p>
        </p:txBody>
      </p:sp>
      <p:graphicFrame>
        <p:nvGraphicFramePr>
          <p:cNvPr id="336" name="Google Shape;336;p27"/>
          <p:cNvGraphicFramePr/>
          <p:nvPr/>
        </p:nvGraphicFramePr>
        <p:xfrm>
          <a:off x="6705600" y="5105400"/>
          <a:ext cx="1874838" cy="1371600"/>
        </p:xfrm>
        <a:graphic>
          <a:graphicData uri="http://schemas.openxmlformats.org/presentationml/2006/ole">
            <mc:AlternateContent xmlns:mc="http://schemas.openxmlformats.org/markup-compatibility/2006">
              <mc:Choice xmlns:v="urn:schemas-microsoft-com:vml" Requires="v">
                <p:oleObj spid="_x0000_s1027" r:id="rId4" imgW="1874838" imgH="1371600" progId="">
                  <p:embed/>
                </p:oleObj>
              </mc:Choice>
              <mc:Fallback>
                <p:oleObj r:id="rId4" imgW="1874838" imgH="1371600" progId="">
                  <p:embed/>
                  <p:pic>
                    <p:nvPicPr>
                      <p:cNvPr id="336" name="Google Shape;336;p27"/>
                      <p:cNvPicPr preferRelativeResize="0"/>
                      <p:nvPr/>
                    </p:nvPicPr>
                    <p:blipFill rotWithShape="1">
                      <a:blip r:embed="rId5">
                        <a:alphaModFix/>
                      </a:blip>
                      <a:srcRect/>
                      <a:stretch/>
                    </p:blipFill>
                    <p:spPr>
                      <a:xfrm>
                        <a:off x="6705600" y="5105400"/>
                        <a:ext cx="1874838" cy="1371600"/>
                      </a:xfrm>
                      <a:prstGeom prst="rect">
                        <a:avLst/>
                      </a:prstGeom>
                      <a:noFill/>
                      <a:ln>
                        <a:noFill/>
                      </a:ln>
                    </p:spPr>
                  </p:pic>
                </p:oleObj>
              </mc:Fallback>
            </mc:AlternateContent>
          </a:graphicData>
        </a:graphic>
      </p:graphicFrame>
      <p:pic>
        <p:nvPicPr>
          <p:cNvPr id="337" name="Google Shape;337;p27"/>
          <p:cNvPicPr preferRelativeResize="0"/>
          <p:nvPr/>
        </p:nvPicPr>
        <p:blipFill rotWithShape="1">
          <a:blip r:embed="rId6">
            <a:alphaModFix/>
          </a:blip>
          <a:srcRect/>
          <a:stretch/>
        </p:blipFill>
        <p:spPr>
          <a:xfrm>
            <a:off x="48713" y="5562600"/>
            <a:ext cx="1274174" cy="1146147"/>
          </a:xfrm>
          <a:prstGeom prst="rect">
            <a:avLst/>
          </a:prstGeom>
          <a:noFill/>
          <a:ln>
            <a:noFill/>
          </a:ln>
        </p:spPr>
      </p:pic>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p28"/>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43" name="Google Shape;343;p28"/>
          <p:cNvSpPr txBox="1">
            <a:spLocks noGrp="1"/>
          </p:cNvSpPr>
          <p:nvPr>
            <p:ph type="title"/>
          </p:nvPr>
        </p:nvSpPr>
        <p:spPr>
          <a:xfrm>
            <a:off x="228600" y="304800"/>
            <a:ext cx="8610600" cy="1066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sz="4000"/>
              <a:t>The Power of External </a:t>
            </a:r>
            <a:br>
              <a:rPr lang="en-US" sz="4000"/>
            </a:br>
            <a:r>
              <a:rPr lang="en-US" sz="4000"/>
              <a:t>Market Forces</a:t>
            </a:r>
            <a:endParaRPr/>
          </a:p>
        </p:txBody>
      </p:sp>
      <p:sp>
        <p:nvSpPr>
          <p:cNvPr id="344" name="Google Shape;344;p28"/>
          <p:cNvSpPr txBox="1"/>
          <p:nvPr/>
        </p:nvSpPr>
        <p:spPr>
          <a:xfrm>
            <a:off x="533400" y="2667000"/>
            <a:ext cx="1905000" cy="409575"/>
          </a:xfrm>
          <a:prstGeom prst="rect">
            <a:avLst/>
          </a:prstGeom>
          <a:solidFill>
            <a:srgbClr val="FCFEB9"/>
          </a:solidFill>
          <a:ln w="12700" cap="flat" cmpd="sng">
            <a:solidFill>
              <a:srgbClr val="000000"/>
            </a:solidFill>
            <a:prstDash val="solid"/>
            <a:miter lim="800000"/>
            <a:headEnd type="none" w="sm" len="sm"/>
            <a:tailEnd type="none" w="sm" len="sm"/>
          </a:ln>
          <a:effectLst>
            <a:outerShdw dist="35921" dir="2700000" algn="ctr" rotWithShape="0">
              <a:schemeClr val="dk1"/>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0" u="none" strike="noStrike" cap="none">
                <a:solidFill>
                  <a:srgbClr val="0000CC"/>
                </a:solidFill>
                <a:latin typeface="Tahoma"/>
                <a:ea typeface="Tahoma"/>
                <a:cs typeface="Tahoma"/>
                <a:sym typeface="Tahoma"/>
              </a:rPr>
              <a:t>Competitive</a:t>
            </a:r>
            <a:endParaRPr/>
          </a:p>
        </p:txBody>
      </p:sp>
      <p:sp>
        <p:nvSpPr>
          <p:cNvPr id="345" name="Google Shape;345;p28"/>
          <p:cNvSpPr txBox="1"/>
          <p:nvPr/>
        </p:nvSpPr>
        <p:spPr>
          <a:xfrm>
            <a:off x="6781800" y="2667000"/>
            <a:ext cx="1828800" cy="409575"/>
          </a:xfrm>
          <a:prstGeom prst="rect">
            <a:avLst/>
          </a:prstGeom>
          <a:solidFill>
            <a:srgbClr val="FCFEB9"/>
          </a:solidFill>
          <a:ln w="12700" cap="flat" cmpd="sng">
            <a:solidFill>
              <a:srgbClr val="000000"/>
            </a:solidFill>
            <a:prstDash val="solid"/>
            <a:miter lim="800000"/>
            <a:headEnd type="none" w="sm" len="sm"/>
            <a:tailEnd type="none" w="sm" len="sm"/>
          </a:ln>
          <a:effectLst>
            <a:outerShdw dist="35921" dir="2700000" algn="ctr" rotWithShape="0">
              <a:schemeClr val="dk1"/>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0" u="none" strike="noStrike" cap="none">
                <a:solidFill>
                  <a:srgbClr val="0000CC"/>
                </a:solidFill>
                <a:latin typeface="Tahoma"/>
                <a:ea typeface="Tahoma"/>
                <a:cs typeface="Tahoma"/>
                <a:sym typeface="Tahoma"/>
              </a:rPr>
              <a:t>Economic</a:t>
            </a:r>
            <a:endParaRPr/>
          </a:p>
        </p:txBody>
      </p:sp>
      <p:sp>
        <p:nvSpPr>
          <p:cNvPr id="346" name="Google Shape;346;p28"/>
          <p:cNvSpPr txBox="1"/>
          <p:nvPr/>
        </p:nvSpPr>
        <p:spPr>
          <a:xfrm>
            <a:off x="685800" y="5486400"/>
            <a:ext cx="1981200" cy="714375"/>
          </a:xfrm>
          <a:prstGeom prst="rect">
            <a:avLst/>
          </a:prstGeom>
          <a:solidFill>
            <a:srgbClr val="FCFEB9"/>
          </a:solidFill>
          <a:ln w="12700" cap="flat" cmpd="sng">
            <a:solidFill>
              <a:srgbClr val="000000"/>
            </a:solidFill>
            <a:prstDash val="solid"/>
            <a:miter lim="800000"/>
            <a:headEnd type="none" w="sm" len="sm"/>
            <a:tailEnd type="none" w="sm" len="sm"/>
          </a:ln>
          <a:effectLst>
            <a:outerShdw dist="35921" dir="2700000" algn="ctr" rotWithShape="0">
              <a:schemeClr val="dk1"/>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0" u="none" strike="noStrike" cap="none">
                <a:solidFill>
                  <a:srgbClr val="0000CC"/>
                </a:solidFill>
                <a:latin typeface="Tahoma"/>
                <a:ea typeface="Tahoma"/>
                <a:cs typeface="Tahoma"/>
                <a:sym typeface="Tahoma"/>
              </a:rPr>
              <a:t>Political and Regulatory</a:t>
            </a:r>
            <a:endParaRPr/>
          </a:p>
        </p:txBody>
      </p:sp>
      <p:sp>
        <p:nvSpPr>
          <p:cNvPr id="347" name="Google Shape;347;p28"/>
          <p:cNvSpPr txBox="1"/>
          <p:nvPr/>
        </p:nvSpPr>
        <p:spPr>
          <a:xfrm>
            <a:off x="3657600" y="1676400"/>
            <a:ext cx="2057400" cy="409575"/>
          </a:xfrm>
          <a:prstGeom prst="rect">
            <a:avLst/>
          </a:prstGeom>
          <a:solidFill>
            <a:srgbClr val="FCFEB9"/>
          </a:solidFill>
          <a:ln w="12700" cap="flat" cmpd="sng">
            <a:solidFill>
              <a:srgbClr val="000000"/>
            </a:solidFill>
            <a:prstDash val="solid"/>
            <a:miter lim="800000"/>
            <a:headEnd type="none" w="sm" len="sm"/>
            <a:tailEnd type="none" w="sm" len="sm"/>
          </a:ln>
          <a:effectLst>
            <a:outerShdw dist="35921" dir="2700000" algn="ctr" rotWithShape="0">
              <a:schemeClr val="dk1"/>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0" u="none" strike="noStrike" cap="none">
                <a:solidFill>
                  <a:srgbClr val="0000CC"/>
                </a:solidFill>
                <a:latin typeface="Tahoma"/>
                <a:ea typeface="Tahoma"/>
                <a:cs typeface="Tahoma"/>
                <a:sym typeface="Tahoma"/>
              </a:rPr>
              <a:t>Technological</a:t>
            </a:r>
            <a:endParaRPr/>
          </a:p>
        </p:txBody>
      </p:sp>
      <p:sp>
        <p:nvSpPr>
          <p:cNvPr id="348" name="Google Shape;348;p28"/>
          <p:cNvSpPr txBox="1"/>
          <p:nvPr/>
        </p:nvSpPr>
        <p:spPr>
          <a:xfrm>
            <a:off x="6324600" y="5486400"/>
            <a:ext cx="2209800" cy="714375"/>
          </a:xfrm>
          <a:prstGeom prst="rect">
            <a:avLst/>
          </a:prstGeom>
          <a:solidFill>
            <a:srgbClr val="FCFEB9"/>
          </a:solidFill>
          <a:ln w="12700" cap="flat" cmpd="sng">
            <a:solidFill>
              <a:srgbClr val="000000"/>
            </a:solidFill>
            <a:prstDash val="solid"/>
            <a:miter lim="800000"/>
            <a:headEnd type="none" w="sm" len="sm"/>
            <a:tailEnd type="none" w="sm" len="sm"/>
          </a:ln>
          <a:effectLst>
            <a:outerShdw dist="35921" dir="2700000" algn="ctr" rotWithShape="0">
              <a:schemeClr val="dk1"/>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0" u="none" strike="noStrike" cap="none">
                <a:solidFill>
                  <a:srgbClr val="0000CC"/>
                </a:solidFill>
                <a:latin typeface="Tahoma"/>
                <a:ea typeface="Tahoma"/>
                <a:cs typeface="Tahoma"/>
                <a:sym typeface="Tahoma"/>
              </a:rPr>
              <a:t>Social and Demographic</a:t>
            </a:r>
            <a:endParaRPr/>
          </a:p>
        </p:txBody>
      </p:sp>
      <p:pic>
        <p:nvPicPr>
          <p:cNvPr id="349" name="Google Shape;349;p28" descr="bs00403_"/>
          <p:cNvPicPr preferRelativeResize="0"/>
          <p:nvPr/>
        </p:nvPicPr>
        <p:blipFill rotWithShape="1">
          <a:blip r:embed="rId3">
            <a:alphaModFix/>
          </a:blip>
          <a:srcRect/>
          <a:stretch/>
        </p:blipFill>
        <p:spPr>
          <a:xfrm>
            <a:off x="3352800" y="3124200"/>
            <a:ext cx="2433638" cy="1925638"/>
          </a:xfrm>
          <a:prstGeom prst="rect">
            <a:avLst/>
          </a:prstGeom>
          <a:noFill/>
          <a:ln>
            <a:noFill/>
          </a:ln>
        </p:spPr>
      </p:pic>
      <p:cxnSp>
        <p:nvCxnSpPr>
          <p:cNvPr id="350" name="Google Shape;350;p28"/>
          <p:cNvCxnSpPr/>
          <p:nvPr/>
        </p:nvCxnSpPr>
        <p:spPr>
          <a:xfrm>
            <a:off x="2667000" y="3200400"/>
            <a:ext cx="457200" cy="2286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1" name="Google Shape;351;p28"/>
          <p:cNvCxnSpPr/>
          <p:nvPr/>
        </p:nvCxnSpPr>
        <p:spPr>
          <a:xfrm flipH="1">
            <a:off x="6019800" y="3276600"/>
            <a:ext cx="533400" cy="2286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2" name="Google Shape;352;p28"/>
          <p:cNvCxnSpPr/>
          <p:nvPr/>
        </p:nvCxnSpPr>
        <p:spPr>
          <a:xfrm>
            <a:off x="4572000" y="2286000"/>
            <a:ext cx="0" cy="685800"/>
          </a:xfrm>
          <a:prstGeom prst="straightConnector1">
            <a:avLst/>
          </a:prstGeom>
          <a:noFill/>
          <a:ln w="19050" cap="flat" cmpd="sng">
            <a:solidFill>
              <a:schemeClr val="lt1"/>
            </a:solidFill>
            <a:prstDash val="solid"/>
            <a:round/>
            <a:headEnd type="none" w="med" len="med"/>
            <a:tailEnd type="stealth" w="med" len="med"/>
          </a:ln>
        </p:spPr>
      </p:cxnSp>
      <p:cxnSp>
        <p:nvCxnSpPr>
          <p:cNvPr id="353" name="Google Shape;353;p28"/>
          <p:cNvCxnSpPr/>
          <p:nvPr/>
        </p:nvCxnSpPr>
        <p:spPr>
          <a:xfrm rot="10800000" flipH="1">
            <a:off x="2819400" y="5029200"/>
            <a:ext cx="609600" cy="3810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4" name="Google Shape;354;p28"/>
          <p:cNvCxnSpPr/>
          <p:nvPr/>
        </p:nvCxnSpPr>
        <p:spPr>
          <a:xfrm rot="10800000">
            <a:off x="5867400" y="5029200"/>
            <a:ext cx="381000" cy="3048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5" name="Google Shape;355;p28"/>
          <p:cNvCxnSpPr/>
          <p:nvPr/>
        </p:nvCxnSpPr>
        <p:spPr>
          <a:xfrm>
            <a:off x="3505200" y="5943600"/>
            <a:ext cx="2362200" cy="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6" name="Google Shape;356;p28"/>
          <p:cNvCxnSpPr/>
          <p:nvPr/>
        </p:nvCxnSpPr>
        <p:spPr>
          <a:xfrm>
            <a:off x="1295400" y="3581400"/>
            <a:ext cx="0" cy="15240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7" name="Google Shape;357;p28"/>
          <p:cNvCxnSpPr/>
          <p:nvPr/>
        </p:nvCxnSpPr>
        <p:spPr>
          <a:xfrm>
            <a:off x="7696200" y="3581400"/>
            <a:ext cx="0" cy="15240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8" name="Google Shape;358;p28"/>
          <p:cNvCxnSpPr/>
          <p:nvPr/>
        </p:nvCxnSpPr>
        <p:spPr>
          <a:xfrm flipH="1">
            <a:off x="2286000" y="2057400"/>
            <a:ext cx="990600" cy="3810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9" name="Google Shape;359;p28"/>
          <p:cNvCxnSpPr/>
          <p:nvPr/>
        </p:nvCxnSpPr>
        <p:spPr>
          <a:xfrm>
            <a:off x="6400800" y="2057400"/>
            <a:ext cx="914400" cy="3810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pic>
        <p:nvPicPr>
          <p:cNvPr id="360" name="Google Shape;360;p28"/>
          <p:cNvPicPr preferRelativeResize="0"/>
          <p:nvPr/>
        </p:nvPicPr>
        <p:blipFill rotWithShape="1">
          <a:blip r:embed="rId4">
            <a:alphaModFix/>
          </a:blip>
          <a:srcRect/>
          <a:stretch/>
        </p:blipFill>
        <p:spPr>
          <a:xfrm>
            <a:off x="0" y="-39889"/>
            <a:ext cx="1274174" cy="1146147"/>
          </a:xfrm>
          <a:prstGeom prst="rect">
            <a:avLst/>
          </a:prstGeom>
          <a:noFill/>
          <a:ln>
            <a:noFill/>
          </a:ln>
        </p:spPr>
      </p:pic>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Google Shape;365;p29"/>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66" name="Google Shape;366;p29"/>
          <p:cNvSpPr txBox="1">
            <a:spLocks noGrp="1"/>
          </p:cNvSpPr>
          <p:nvPr>
            <p:ph type="title"/>
          </p:nvPr>
        </p:nvSpPr>
        <p:spPr>
          <a:xfrm>
            <a:off x="609600" y="363538"/>
            <a:ext cx="7924800" cy="109855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4: Identify </a:t>
            </a:r>
            <a:br>
              <a:rPr lang="en-US"/>
            </a:br>
            <a:r>
              <a:rPr lang="en-US"/>
              <a:t>Key Success Factors</a:t>
            </a:r>
            <a:endParaRPr/>
          </a:p>
        </p:txBody>
      </p:sp>
      <p:sp>
        <p:nvSpPr>
          <p:cNvPr id="367" name="Google Shape;367;p29"/>
          <p:cNvSpPr txBox="1">
            <a:spLocks noGrp="1"/>
          </p:cNvSpPr>
          <p:nvPr>
            <p:ph type="body" idx="1"/>
          </p:nvPr>
        </p:nvSpPr>
        <p:spPr>
          <a:xfrm>
            <a:off x="228600" y="2057400"/>
            <a:ext cx="8382000" cy="41910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1960"/>
              <a:buChar char="■"/>
            </a:pPr>
            <a:r>
              <a:rPr lang="en-US" sz="2800"/>
              <a:t>Key success factors (KSFs): factors that determine the relative success of market participants.  </a:t>
            </a:r>
            <a:endParaRPr/>
          </a:p>
          <a:p>
            <a:pPr marL="342900" lvl="0" indent="-342900" algn="l" rtl="0">
              <a:spcBef>
                <a:spcPts val="840"/>
              </a:spcBef>
              <a:spcAft>
                <a:spcPts val="0"/>
              </a:spcAft>
              <a:buSzPts val="1960"/>
              <a:buChar char="■"/>
            </a:pPr>
            <a:r>
              <a:rPr lang="en-US" sz="2800"/>
              <a:t>The keys to unlocking the secrets of competing successfully in a </a:t>
            </a:r>
            <a:br>
              <a:rPr lang="en-US" sz="2800"/>
            </a:br>
            <a:r>
              <a:rPr lang="en-US" sz="2800"/>
              <a:t>particular market segment.</a:t>
            </a:r>
            <a:endParaRPr/>
          </a:p>
        </p:txBody>
      </p:sp>
      <p:pic>
        <p:nvPicPr>
          <p:cNvPr id="368" name="Google Shape;368;p29" descr="C:\Documents and Settings\douglw\My Documents\My Pictures\Microsoft Clip Organizer\j0442417.jpg"/>
          <p:cNvPicPr preferRelativeResize="0"/>
          <p:nvPr/>
        </p:nvPicPr>
        <p:blipFill rotWithShape="1">
          <a:blip r:embed="rId3">
            <a:alphaModFix/>
          </a:blip>
          <a:srcRect/>
          <a:stretch/>
        </p:blipFill>
        <p:spPr>
          <a:xfrm>
            <a:off x="6961188" y="4191000"/>
            <a:ext cx="1420812" cy="2143125"/>
          </a:xfrm>
          <a:prstGeom prst="rect">
            <a:avLst/>
          </a:prstGeom>
          <a:noFill/>
          <a:ln>
            <a:noFill/>
          </a:ln>
        </p:spPr>
      </p:pic>
      <p:pic>
        <p:nvPicPr>
          <p:cNvPr id="369" name="Google Shape;369;p29"/>
          <p:cNvPicPr preferRelativeResize="0"/>
          <p:nvPr/>
        </p:nvPicPr>
        <p:blipFill rotWithShape="1">
          <a:blip r:embed="rId4">
            <a:alphaModFix/>
          </a:blip>
          <a:srcRect/>
          <a:stretch/>
        </p:blipFill>
        <p:spPr>
          <a:xfrm>
            <a:off x="59470" y="5562600"/>
            <a:ext cx="1274174" cy="1146147"/>
          </a:xfrm>
          <a:prstGeom prst="rect">
            <a:avLst/>
          </a:prstGeom>
          <a:noFill/>
          <a:ln>
            <a:noFill/>
          </a:ln>
        </p:spPr>
      </p:pic>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30"/>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75" name="Google Shape;375;p30"/>
          <p:cNvSpPr txBox="1">
            <a:spLocks noGrp="1"/>
          </p:cNvSpPr>
          <p:nvPr>
            <p:ph type="title"/>
          </p:nvPr>
        </p:nvSpPr>
        <p:spPr>
          <a:xfrm>
            <a:off x="457200" y="76200"/>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sz="4000"/>
              <a:t>Identifying Key Success Factors</a:t>
            </a:r>
            <a:endParaRPr/>
          </a:p>
        </p:txBody>
      </p:sp>
      <p:graphicFrame>
        <p:nvGraphicFramePr>
          <p:cNvPr id="376" name="Google Shape;376;p30"/>
          <p:cNvGraphicFramePr/>
          <p:nvPr/>
        </p:nvGraphicFramePr>
        <p:xfrm>
          <a:off x="457200" y="1295400"/>
          <a:ext cx="3000000" cy="3000000"/>
        </p:xfrm>
        <a:graphic>
          <a:graphicData uri="http://schemas.openxmlformats.org/drawingml/2006/table">
            <a:tbl>
              <a:tblPr>
                <a:noFill/>
                <a:tableStyleId>{F15D9FCD-AEDE-4406-8D37-4085F9826E86}</a:tableStyleId>
              </a:tblPr>
              <a:tblGrid>
                <a:gridCol w="3825875"/>
                <a:gridCol w="4479925"/>
              </a:tblGrid>
              <a:tr h="457200">
                <a:tc gridSpan="2">
                  <a:txBody>
                    <a:bodyPr/>
                    <a:lstStyle/>
                    <a:p>
                      <a:pPr marL="0" marR="0" lvl="0" indent="0" algn="ctr" rtl="0">
                        <a:lnSpc>
                          <a:spcPct val="100000"/>
                        </a:lnSpc>
                        <a:spcBef>
                          <a:spcPts val="0"/>
                        </a:spcBef>
                        <a:spcAft>
                          <a:spcPts val="0"/>
                        </a:spcAft>
                        <a:buClr>
                          <a:schemeClr val="hlink"/>
                        </a:buClr>
                        <a:buSzPts val="1680"/>
                        <a:buFont typeface="Noto Sans Symbols"/>
                        <a:buNone/>
                      </a:pPr>
                      <a:r>
                        <a:rPr lang="en-US" sz="2400" b="1" i="0" u="none" strike="noStrike" cap="none">
                          <a:solidFill>
                            <a:schemeClr val="lt1"/>
                          </a:solidFill>
                          <a:latin typeface="Arial"/>
                          <a:ea typeface="Arial"/>
                          <a:cs typeface="Arial"/>
                          <a:sym typeface="Arial"/>
                        </a:rPr>
                        <a:t>List the skills, characteristics, and core competencies that your business must possess </a:t>
                      </a:r>
                      <a:br>
                        <a:rPr lang="en-US" sz="2400" b="1" i="0" u="none" strike="noStrike" cap="none">
                          <a:solidFill>
                            <a:schemeClr val="lt1"/>
                          </a:solidFill>
                          <a:latin typeface="Arial"/>
                          <a:ea typeface="Arial"/>
                          <a:cs typeface="Arial"/>
                          <a:sym typeface="Arial"/>
                        </a:rPr>
                      </a:br>
                      <a:r>
                        <a:rPr lang="en-US" sz="2400" b="1" i="0" u="none" strike="noStrike" cap="none">
                          <a:solidFill>
                            <a:schemeClr val="lt1"/>
                          </a:solidFill>
                          <a:latin typeface="Arial"/>
                          <a:ea typeface="Arial"/>
                          <a:cs typeface="Arial"/>
                          <a:sym typeface="Arial"/>
                        </a:rPr>
                        <a:t>to be successful in its market segment.</a:t>
                      </a:r>
                      <a:endParaRPr/>
                    </a:p>
                  </a:txBody>
                  <a:tcPr marL="91450" marR="91450" marT="45725" marB="457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c hMerge="1">
                  <a:txBody>
                    <a:bodyPr/>
                    <a:lstStyle/>
                    <a:p>
                      <a:endParaRPr lang="ar-EG"/>
                    </a:p>
                  </a:txBody>
                  <a:tcPr/>
                </a:tc>
              </a:tr>
              <a:tr h="438150">
                <a:tc>
                  <a:txBody>
                    <a:bodyPr/>
                    <a:lstStyle/>
                    <a:p>
                      <a:pPr marL="0" marR="0" lvl="0" indent="0" algn="ctr" rtl="0">
                        <a:lnSpc>
                          <a:spcPct val="100000"/>
                        </a:lnSpc>
                        <a:spcBef>
                          <a:spcPts val="0"/>
                        </a:spcBef>
                        <a:spcAft>
                          <a:spcPts val="0"/>
                        </a:spcAft>
                        <a:buClr>
                          <a:schemeClr val="hlink"/>
                        </a:buClr>
                        <a:buSzPts val="1680"/>
                        <a:buFont typeface="Noto Sans Symbols"/>
                        <a:buNone/>
                      </a:pPr>
                      <a:r>
                        <a:rPr lang="en-US" sz="2400" b="1" i="0" u="none" strike="noStrike" cap="none">
                          <a:solidFill>
                            <a:schemeClr val="lt1"/>
                          </a:solidFill>
                          <a:latin typeface="Arial"/>
                          <a:ea typeface="Arial"/>
                          <a:cs typeface="Arial"/>
                          <a:sym typeface="Arial"/>
                        </a:rPr>
                        <a:t>Key Success Factor</a:t>
                      </a:r>
                      <a:endParaRPr/>
                    </a:p>
                  </a:txBody>
                  <a:tcPr marL="91450" marR="91450" marT="45725" marB="45725">
                    <a:lnL w="2857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hlink"/>
                        </a:buClr>
                        <a:buSzPts val="1680"/>
                        <a:buFont typeface="Noto Sans Symbols"/>
                        <a:buNone/>
                      </a:pPr>
                      <a:r>
                        <a:rPr lang="en-US" sz="2400" b="1" i="0" u="none" strike="noStrike" cap="none">
                          <a:solidFill>
                            <a:schemeClr val="lt1"/>
                          </a:solidFill>
                          <a:latin typeface="Arial"/>
                          <a:ea typeface="Arial"/>
                          <a:cs typeface="Arial"/>
                          <a:sym typeface="Arial"/>
                        </a:rPr>
                        <a:t>How Your Company Rates</a:t>
                      </a:r>
                      <a:endParaRPr/>
                    </a:p>
                  </a:txBody>
                  <a:tcPr marL="91450" marR="91450" marT="45725" marB="45725">
                    <a:lnL w="12700"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r>
              <a:tr h="457200">
                <a:tc>
                  <a:txBody>
                    <a:bodyPr/>
                    <a:lstStyle/>
                    <a:p>
                      <a:pPr marL="0" marR="0" lvl="0" indent="0" algn="l" rtl="0">
                        <a:lnSpc>
                          <a:spcPct val="100000"/>
                        </a:lnSpc>
                        <a:spcBef>
                          <a:spcPts val="0"/>
                        </a:spcBef>
                        <a:spcAft>
                          <a:spcPts val="0"/>
                        </a:spcAft>
                        <a:buClr>
                          <a:schemeClr val="hlink"/>
                        </a:buClr>
                        <a:buSzPts val="1540"/>
                        <a:buFont typeface="Noto Sans Symbols"/>
                        <a:buNone/>
                      </a:pPr>
                      <a:r>
                        <a:rPr lang="en-US" sz="2200" b="1" i="0" u="none" strike="noStrike" cap="none">
                          <a:solidFill>
                            <a:schemeClr val="lt1"/>
                          </a:solidFill>
                          <a:latin typeface="Arial"/>
                          <a:ea typeface="Arial"/>
                          <a:cs typeface="Arial"/>
                          <a:sym typeface="Arial"/>
                        </a:rPr>
                        <a:t>1.</a:t>
                      </a:r>
                      <a:endParaRPr/>
                    </a:p>
                  </a:txBody>
                  <a:tcPr marL="91450" marR="91450" marT="45725" marB="45725">
                    <a:lnL w="2857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hlink"/>
                        </a:buClr>
                        <a:buSzPts val="1400"/>
                        <a:buFont typeface="Noto Sans Symbols"/>
                        <a:buNone/>
                      </a:pPr>
                      <a:r>
                        <a:rPr lang="en-US" sz="2000" b="0" i="0" u="none" strike="noStrike" cap="none">
                          <a:solidFill>
                            <a:schemeClr val="lt1"/>
                          </a:solidFill>
                          <a:latin typeface="Arial"/>
                          <a:ea typeface="Arial"/>
                          <a:cs typeface="Arial"/>
                          <a:sym typeface="Arial"/>
                        </a:rPr>
                        <a:t>Low  1  2  3  4  5  6  7  8  9  10  High</a:t>
                      </a:r>
                      <a:endParaRPr/>
                    </a:p>
                  </a:txBody>
                  <a:tcPr marL="91450" marR="91450" marT="45725" marB="45725">
                    <a:lnL w="12700"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r>
              <a:tr h="457200">
                <a:tc>
                  <a:txBody>
                    <a:bodyPr/>
                    <a:lstStyle/>
                    <a:p>
                      <a:pPr marL="0" marR="0" lvl="0" indent="0" algn="l" rtl="0">
                        <a:lnSpc>
                          <a:spcPct val="100000"/>
                        </a:lnSpc>
                        <a:spcBef>
                          <a:spcPts val="0"/>
                        </a:spcBef>
                        <a:spcAft>
                          <a:spcPts val="0"/>
                        </a:spcAft>
                        <a:buClr>
                          <a:schemeClr val="hlink"/>
                        </a:buClr>
                        <a:buSzPts val="1540"/>
                        <a:buFont typeface="Noto Sans Symbols"/>
                        <a:buNone/>
                      </a:pPr>
                      <a:r>
                        <a:rPr lang="en-US" sz="2200" b="1" i="0" u="none" strike="noStrike" cap="none">
                          <a:solidFill>
                            <a:schemeClr val="lt1"/>
                          </a:solidFill>
                          <a:latin typeface="Arial"/>
                          <a:ea typeface="Arial"/>
                          <a:cs typeface="Arial"/>
                          <a:sym typeface="Arial"/>
                        </a:rPr>
                        <a:t>2.</a:t>
                      </a:r>
                      <a:endParaRPr/>
                    </a:p>
                  </a:txBody>
                  <a:tcPr marL="91450" marR="91450" marT="45725" marB="45725">
                    <a:lnL w="2857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hlink"/>
                        </a:buClr>
                        <a:buSzPts val="1400"/>
                        <a:buFont typeface="Noto Sans Symbols"/>
                        <a:buNone/>
                      </a:pPr>
                      <a:r>
                        <a:rPr lang="en-US" sz="2000" b="0" i="0" u="none" strike="noStrike" cap="none">
                          <a:solidFill>
                            <a:schemeClr val="lt1"/>
                          </a:solidFill>
                          <a:latin typeface="Arial"/>
                          <a:ea typeface="Arial"/>
                          <a:cs typeface="Arial"/>
                          <a:sym typeface="Arial"/>
                        </a:rPr>
                        <a:t>Low  1  2  3  4  5  6  7  8  9  10  High</a:t>
                      </a:r>
                      <a:endParaRPr/>
                    </a:p>
                  </a:txBody>
                  <a:tcPr marL="91450" marR="91450" marT="45725" marB="45725">
                    <a:lnL w="12700"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r>
              <a:tr h="457200">
                <a:tc>
                  <a:txBody>
                    <a:bodyPr/>
                    <a:lstStyle/>
                    <a:p>
                      <a:pPr marL="0" marR="0" lvl="0" indent="0" algn="l" rtl="0">
                        <a:lnSpc>
                          <a:spcPct val="100000"/>
                        </a:lnSpc>
                        <a:spcBef>
                          <a:spcPts val="0"/>
                        </a:spcBef>
                        <a:spcAft>
                          <a:spcPts val="0"/>
                        </a:spcAft>
                        <a:buClr>
                          <a:schemeClr val="hlink"/>
                        </a:buClr>
                        <a:buSzPts val="1540"/>
                        <a:buFont typeface="Noto Sans Symbols"/>
                        <a:buNone/>
                      </a:pPr>
                      <a:r>
                        <a:rPr lang="en-US" sz="2200" b="1" i="0" u="none" strike="noStrike" cap="none">
                          <a:solidFill>
                            <a:schemeClr val="lt1"/>
                          </a:solidFill>
                          <a:latin typeface="Arial"/>
                          <a:ea typeface="Arial"/>
                          <a:cs typeface="Arial"/>
                          <a:sym typeface="Arial"/>
                        </a:rPr>
                        <a:t>3.</a:t>
                      </a:r>
                      <a:endParaRPr/>
                    </a:p>
                  </a:txBody>
                  <a:tcPr marL="91450" marR="91450" marT="45725" marB="45725">
                    <a:lnL w="2857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hlink"/>
                        </a:buClr>
                        <a:buSzPts val="1400"/>
                        <a:buFont typeface="Noto Sans Symbols"/>
                        <a:buNone/>
                      </a:pPr>
                      <a:r>
                        <a:rPr lang="en-US" sz="2000" b="0" i="0" u="none" strike="noStrike" cap="none">
                          <a:solidFill>
                            <a:schemeClr val="lt1"/>
                          </a:solidFill>
                          <a:latin typeface="Arial"/>
                          <a:ea typeface="Arial"/>
                          <a:cs typeface="Arial"/>
                          <a:sym typeface="Arial"/>
                        </a:rPr>
                        <a:t>Low  1  2  3  4  5  6  7  8  9  10  High</a:t>
                      </a:r>
                      <a:endParaRPr/>
                    </a:p>
                  </a:txBody>
                  <a:tcPr marL="91450" marR="91450" marT="45725" marB="45725">
                    <a:lnL w="12700"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r>
              <a:tr h="457200">
                <a:tc>
                  <a:txBody>
                    <a:bodyPr/>
                    <a:lstStyle/>
                    <a:p>
                      <a:pPr marL="0" marR="0" lvl="0" indent="0" algn="l" rtl="0">
                        <a:lnSpc>
                          <a:spcPct val="100000"/>
                        </a:lnSpc>
                        <a:spcBef>
                          <a:spcPts val="0"/>
                        </a:spcBef>
                        <a:spcAft>
                          <a:spcPts val="0"/>
                        </a:spcAft>
                        <a:buClr>
                          <a:schemeClr val="hlink"/>
                        </a:buClr>
                        <a:buSzPts val="1540"/>
                        <a:buFont typeface="Noto Sans Symbols"/>
                        <a:buNone/>
                      </a:pPr>
                      <a:r>
                        <a:rPr lang="en-US" sz="2200" b="1" i="0" u="none" strike="noStrike" cap="none">
                          <a:solidFill>
                            <a:schemeClr val="lt1"/>
                          </a:solidFill>
                          <a:latin typeface="Arial"/>
                          <a:ea typeface="Arial"/>
                          <a:cs typeface="Arial"/>
                          <a:sym typeface="Arial"/>
                        </a:rPr>
                        <a:t>4.</a:t>
                      </a:r>
                      <a:endParaRPr/>
                    </a:p>
                  </a:txBody>
                  <a:tcPr marL="91450" marR="91450" marT="45725" marB="45725">
                    <a:lnL w="2857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hlink"/>
                        </a:buClr>
                        <a:buSzPts val="1400"/>
                        <a:buFont typeface="Noto Sans Symbols"/>
                        <a:buNone/>
                      </a:pPr>
                      <a:r>
                        <a:rPr lang="en-US" sz="2000" b="0" i="0" u="none" strike="noStrike" cap="none">
                          <a:solidFill>
                            <a:schemeClr val="lt1"/>
                          </a:solidFill>
                          <a:latin typeface="Arial"/>
                          <a:ea typeface="Arial"/>
                          <a:cs typeface="Arial"/>
                          <a:sym typeface="Arial"/>
                        </a:rPr>
                        <a:t>Low  1  2  3  4  5  6  7  8  9  10  High</a:t>
                      </a:r>
                      <a:endParaRPr/>
                    </a:p>
                  </a:txBody>
                  <a:tcPr marL="91450" marR="91450" marT="45725" marB="45725">
                    <a:lnL w="12700"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r>
              <a:tr h="457200">
                <a:tc>
                  <a:txBody>
                    <a:bodyPr/>
                    <a:lstStyle/>
                    <a:p>
                      <a:pPr marL="0" marR="0" lvl="0" indent="0" algn="l" rtl="0">
                        <a:lnSpc>
                          <a:spcPct val="100000"/>
                        </a:lnSpc>
                        <a:spcBef>
                          <a:spcPts val="0"/>
                        </a:spcBef>
                        <a:spcAft>
                          <a:spcPts val="0"/>
                        </a:spcAft>
                        <a:buClr>
                          <a:schemeClr val="hlink"/>
                        </a:buClr>
                        <a:buSzPts val="1540"/>
                        <a:buFont typeface="Noto Sans Symbols"/>
                        <a:buNone/>
                      </a:pPr>
                      <a:r>
                        <a:rPr lang="en-US" sz="2200" b="1" i="0" u="none" strike="noStrike" cap="none">
                          <a:solidFill>
                            <a:schemeClr val="lt1"/>
                          </a:solidFill>
                          <a:latin typeface="Arial"/>
                          <a:ea typeface="Arial"/>
                          <a:cs typeface="Arial"/>
                          <a:sym typeface="Arial"/>
                        </a:rPr>
                        <a:t>5.</a:t>
                      </a:r>
                      <a:endParaRPr/>
                    </a:p>
                  </a:txBody>
                  <a:tcPr marL="91450" marR="91450" marT="45725" marB="45725">
                    <a:lnL w="2857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hlink"/>
                        </a:buClr>
                        <a:buSzPts val="1400"/>
                        <a:buFont typeface="Noto Sans Symbols"/>
                        <a:buNone/>
                      </a:pPr>
                      <a:r>
                        <a:rPr lang="en-US" sz="2000" b="0" i="0" u="none" strike="noStrike" cap="none">
                          <a:solidFill>
                            <a:schemeClr val="lt1"/>
                          </a:solidFill>
                          <a:latin typeface="Arial"/>
                          <a:ea typeface="Arial"/>
                          <a:cs typeface="Arial"/>
                          <a:sym typeface="Arial"/>
                        </a:rPr>
                        <a:t>Low  1  2  3  4  5  6  7  8  9  10  High</a:t>
                      </a:r>
                      <a:endParaRPr/>
                    </a:p>
                  </a:txBody>
                  <a:tcPr marL="91450" marR="91450" marT="45725" marB="45725">
                    <a:lnL w="12700"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r>
              <a:tr h="457200">
                <a:tc gridSpan="2">
                  <a:txBody>
                    <a:bodyPr/>
                    <a:lstStyle/>
                    <a:p>
                      <a:pPr marL="0" marR="0" lvl="0" indent="0" algn="l" rtl="0">
                        <a:lnSpc>
                          <a:spcPct val="100000"/>
                        </a:lnSpc>
                        <a:spcBef>
                          <a:spcPts val="0"/>
                        </a:spcBef>
                        <a:spcAft>
                          <a:spcPts val="0"/>
                        </a:spcAft>
                        <a:buClr>
                          <a:schemeClr val="hlink"/>
                        </a:buClr>
                        <a:buSzPts val="1820"/>
                        <a:buFont typeface="Noto Sans Symbols"/>
                        <a:buNone/>
                      </a:pPr>
                      <a:r>
                        <a:rPr lang="en-US" sz="2600" b="1" i="0" u="none" strike="noStrike" cap="none">
                          <a:solidFill>
                            <a:schemeClr val="lt1"/>
                          </a:solidFill>
                          <a:latin typeface="Arial"/>
                          <a:ea typeface="Arial"/>
                          <a:cs typeface="Arial"/>
                          <a:sym typeface="Arial"/>
                        </a:rPr>
                        <a:t>Conclusions:</a:t>
                      </a:r>
                      <a:endParaRPr/>
                    </a:p>
                    <a:p>
                      <a:pPr marL="0" marR="0" lvl="0" indent="0" algn="l" rtl="0">
                        <a:lnSpc>
                          <a:spcPct val="100000"/>
                        </a:lnSpc>
                        <a:spcBef>
                          <a:spcPts val="520"/>
                        </a:spcBef>
                        <a:spcAft>
                          <a:spcPts val="0"/>
                        </a:spcAft>
                        <a:buClr>
                          <a:schemeClr val="hlink"/>
                        </a:buClr>
                        <a:buSzPts val="1820"/>
                        <a:buFont typeface="Noto Sans Symbols"/>
                        <a:buNone/>
                      </a:pPr>
                      <a:endParaRPr sz="2600" b="1" i="0" u="none" strike="noStrike" cap="none">
                        <a:solidFill>
                          <a:schemeClr val="lt1"/>
                        </a:solidFill>
                        <a:latin typeface="Arial"/>
                        <a:ea typeface="Arial"/>
                        <a:cs typeface="Arial"/>
                        <a:sym typeface="Arial"/>
                      </a:endParaRPr>
                    </a:p>
                  </a:txBody>
                  <a:tcPr marL="91450" marR="91450" marT="45725" marB="457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hMerge="1">
                  <a:txBody>
                    <a:bodyPr/>
                    <a:lstStyle/>
                    <a:p>
                      <a:endParaRPr lang="ar-EG"/>
                    </a:p>
                  </a:txBody>
                  <a:tcPr/>
                </a:tc>
              </a:tr>
            </a:tbl>
          </a:graphicData>
        </a:graphic>
      </p:graphicFrame>
      <p:pic>
        <p:nvPicPr>
          <p:cNvPr id="377" name="Google Shape;377;p30"/>
          <p:cNvPicPr preferRelativeResize="0"/>
          <p:nvPr/>
        </p:nvPicPr>
        <p:blipFill rotWithShape="1">
          <a:blip r:embed="rId3">
            <a:alphaModFix/>
          </a:blip>
          <a:srcRect/>
          <a:stretch/>
        </p:blipFill>
        <p:spPr>
          <a:xfrm>
            <a:off x="7924800" y="5430866"/>
            <a:ext cx="1274174" cy="1146147"/>
          </a:xfrm>
          <a:prstGeom prst="rect">
            <a:avLst/>
          </a:prstGeom>
          <a:noFill/>
          <a:ln>
            <a:noFill/>
          </a:ln>
        </p:spPr>
      </p:pic>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31"/>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83" name="Google Shape;383;p31"/>
          <p:cNvSpPr txBox="1">
            <a:spLocks noGrp="1"/>
          </p:cNvSpPr>
          <p:nvPr>
            <p:ph type="title"/>
          </p:nvPr>
        </p:nvSpPr>
        <p:spPr>
          <a:xfrm>
            <a:off x="609600" y="254000"/>
            <a:ext cx="8153400" cy="81280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5: Analyze Competitors</a:t>
            </a:r>
            <a:endParaRPr/>
          </a:p>
        </p:txBody>
      </p:sp>
      <p:sp>
        <p:nvSpPr>
          <p:cNvPr id="384" name="Google Shape;384;p31"/>
          <p:cNvSpPr txBox="1">
            <a:spLocks noGrp="1"/>
          </p:cNvSpPr>
          <p:nvPr>
            <p:ph type="body" idx="1"/>
          </p:nvPr>
        </p:nvSpPr>
        <p:spPr>
          <a:xfrm>
            <a:off x="0" y="1323975"/>
            <a:ext cx="8305800" cy="48006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2030"/>
              <a:buFont typeface="Noto Sans Symbols"/>
              <a:buNone/>
            </a:pPr>
            <a:r>
              <a:rPr lang="en-US" sz="2900"/>
              <a:t>	</a:t>
            </a:r>
            <a:r>
              <a:rPr lang="en-US" sz="2800"/>
              <a:t>Analyzing key competitors allows an entrepreneur to:</a:t>
            </a:r>
            <a:endParaRPr/>
          </a:p>
          <a:p>
            <a:pPr marL="742950" lvl="1" indent="-285750" algn="l" rtl="0">
              <a:spcBef>
                <a:spcPts val="840"/>
              </a:spcBef>
              <a:spcAft>
                <a:spcPts val="0"/>
              </a:spcAft>
              <a:buClr>
                <a:srgbClr val="FFC000"/>
              </a:buClr>
              <a:buSzPts val="1960"/>
              <a:buChar char="■"/>
            </a:pPr>
            <a:r>
              <a:rPr lang="en-US"/>
              <a:t>Avoid surprises from existing competitors’ new strategies and tactics.</a:t>
            </a:r>
            <a:endParaRPr/>
          </a:p>
          <a:p>
            <a:pPr marL="742950" lvl="1" indent="-285750" algn="l" rtl="0">
              <a:spcBef>
                <a:spcPts val="840"/>
              </a:spcBef>
              <a:spcAft>
                <a:spcPts val="0"/>
              </a:spcAft>
              <a:buClr>
                <a:srgbClr val="FFC000"/>
              </a:buClr>
              <a:buSzPts val="1960"/>
              <a:buChar char="■"/>
            </a:pPr>
            <a:r>
              <a:rPr lang="en-US"/>
              <a:t>Identify potential new competitors and the threats they pose.</a:t>
            </a:r>
            <a:endParaRPr/>
          </a:p>
          <a:p>
            <a:pPr marL="742950" lvl="1" indent="-285750" algn="l" rtl="0">
              <a:spcBef>
                <a:spcPts val="840"/>
              </a:spcBef>
              <a:spcAft>
                <a:spcPts val="0"/>
              </a:spcAft>
              <a:buClr>
                <a:srgbClr val="FFC000"/>
              </a:buClr>
              <a:buSzPts val="1960"/>
              <a:buChar char="■"/>
            </a:pPr>
            <a:r>
              <a:rPr lang="en-US"/>
              <a:t>Improve reaction time to competitors’ actions.</a:t>
            </a:r>
            <a:endParaRPr/>
          </a:p>
          <a:p>
            <a:pPr marL="742950" lvl="1" indent="-285750" algn="l" rtl="0">
              <a:spcBef>
                <a:spcPts val="840"/>
              </a:spcBef>
              <a:spcAft>
                <a:spcPts val="0"/>
              </a:spcAft>
              <a:buClr>
                <a:srgbClr val="FFC000"/>
              </a:buClr>
              <a:buSzPts val="1960"/>
              <a:buChar char="■"/>
            </a:pPr>
            <a:r>
              <a:rPr lang="en-US"/>
              <a:t>Anticipate rivals’ next strategic moves.  </a:t>
            </a:r>
            <a:endParaRPr/>
          </a:p>
        </p:txBody>
      </p:sp>
      <p:pic>
        <p:nvPicPr>
          <p:cNvPr id="385" name="Google Shape;385;p31"/>
          <p:cNvPicPr preferRelativeResize="0"/>
          <p:nvPr/>
        </p:nvPicPr>
        <p:blipFill rotWithShape="1">
          <a:blip r:embed="rId3">
            <a:alphaModFix/>
          </a:blip>
          <a:srcRect/>
          <a:stretch/>
        </p:blipFill>
        <p:spPr>
          <a:xfrm>
            <a:off x="29308" y="5638800"/>
            <a:ext cx="1274174" cy="1146147"/>
          </a:xfrm>
          <a:prstGeom prst="rect">
            <a:avLst/>
          </a:prstGeom>
          <a:noFill/>
          <a:ln>
            <a:noFill/>
          </a:ln>
        </p:spPr>
      </p:pic>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32"/>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pic>
        <p:nvPicPr>
          <p:cNvPr id="391" name="Google Shape;391;p32"/>
          <p:cNvPicPr preferRelativeResize="0"/>
          <p:nvPr/>
        </p:nvPicPr>
        <p:blipFill rotWithShape="1">
          <a:blip r:embed="rId3">
            <a:alphaModFix/>
          </a:blip>
          <a:srcRect l="2571" t="21072" r="32356" b="42534"/>
          <a:stretch/>
        </p:blipFill>
        <p:spPr>
          <a:xfrm>
            <a:off x="228600" y="1600200"/>
            <a:ext cx="8672513" cy="4038600"/>
          </a:xfrm>
          <a:prstGeom prst="rect">
            <a:avLst/>
          </a:prstGeom>
          <a:noFill/>
          <a:ln>
            <a:noFill/>
          </a:ln>
        </p:spPr>
      </p:pic>
      <p:sp>
        <p:nvSpPr>
          <p:cNvPr id="392" name="Google Shape;392;p32"/>
          <p:cNvSpPr/>
          <p:nvPr/>
        </p:nvSpPr>
        <p:spPr>
          <a:xfrm>
            <a:off x="533400" y="482600"/>
            <a:ext cx="8153400" cy="889000"/>
          </a:xfrm>
          <a:prstGeom prst="rect">
            <a:avLst/>
          </a:prstGeom>
          <a:noFill/>
          <a:ln>
            <a:noFill/>
          </a:ln>
        </p:spPr>
        <p:txBody>
          <a:bodyPr spcFirstLastPara="1" wrap="square" lIns="88900" tIns="46025" rIns="88900" bIns="46025" anchor="ctr" anchorCtr="0">
            <a:noAutofit/>
          </a:bodyPr>
          <a:lstStyle/>
          <a:p>
            <a:pPr marL="0" marR="0" lvl="0" indent="0" algn="ctr" rtl="0">
              <a:spcBef>
                <a:spcPts val="0"/>
              </a:spcBef>
              <a:spcAft>
                <a:spcPts val="0"/>
              </a:spcAft>
              <a:buNone/>
            </a:pPr>
            <a:r>
              <a:rPr lang="en-US" sz="4400" b="1" i="0" u="none" strike="noStrike" cap="none">
                <a:solidFill>
                  <a:schemeClr val="lt2"/>
                </a:solidFill>
                <a:latin typeface="Arial"/>
                <a:ea typeface="Arial"/>
                <a:cs typeface="Arial"/>
                <a:sym typeface="Arial"/>
              </a:rPr>
              <a:t>Competitive Profile Matrix</a:t>
            </a:r>
            <a:endParaRPr/>
          </a:p>
        </p:txBody>
      </p:sp>
      <p:pic>
        <p:nvPicPr>
          <p:cNvPr id="393" name="Google Shape;393;p32"/>
          <p:cNvPicPr preferRelativeResize="0"/>
          <p:nvPr/>
        </p:nvPicPr>
        <p:blipFill rotWithShape="1">
          <a:blip r:embed="rId4">
            <a:alphaModFix/>
          </a:blip>
          <a:srcRect/>
          <a:stretch/>
        </p:blipFill>
        <p:spPr>
          <a:xfrm>
            <a:off x="135526" y="5473728"/>
            <a:ext cx="1274174" cy="1146147"/>
          </a:xfrm>
          <a:prstGeom prst="rect">
            <a:avLst/>
          </a:prstGeom>
          <a:noFill/>
          <a:ln>
            <a:noFill/>
          </a:ln>
        </p:spPr>
      </p:pic>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3"/>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99" name="Google Shape;399;p33"/>
          <p:cNvSpPr txBox="1">
            <a:spLocks noGrp="1"/>
          </p:cNvSpPr>
          <p:nvPr>
            <p:ph type="title"/>
          </p:nvPr>
        </p:nvSpPr>
        <p:spPr>
          <a:xfrm>
            <a:off x="304800" y="274638"/>
            <a:ext cx="8382000" cy="114300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6: Create Company Goals</a:t>
            </a:r>
            <a:br>
              <a:rPr lang="en-US"/>
            </a:br>
            <a:r>
              <a:rPr lang="en-US"/>
              <a:t>and Objectives</a:t>
            </a:r>
            <a:endParaRPr/>
          </a:p>
        </p:txBody>
      </p:sp>
      <p:sp>
        <p:nvSpPr>
          <p:cNvPr id="400" name="Google Shape;400;p33"/>
          <p:cNvSpPr txBox="1">
            <a:spLocks noGrp="1"/>
          </p:cNvSpPr>
          <p:nvPr>
            <p:ph type="body" idx="1"/>
          </p:nvPr>
        </p:nvSpPr>
        <p:spPr>
          <a:xfrm>
            <a:off x="457200" y="1676400"/>
            <a:ext cx="7924800" cy="4800600"/>
          </a:xfrm>
          <a:prstGeom prst="rect">
            <a:avLst/>
          </a:prstGeom>
          <a:noFill/>
          <a:ln>
            <a:noFill/>
          </a:ln>
        </p:spPr>
        <p:txBody>
          <a:bodyPr spcFirstLastPara="1" wrap="square" lIns="88900" tIns="46025" rIns="88900" bIns="46025" anchor="t" anchorCtr="0">
            <a:noAutofit/>
          </a:bodyPr>
          <a:lstStyle/>
          <a:p>
            <a:pPr marL="342900" lvl="0" indent="-342900" algn="l" rtl="0">
              <a:lnSpc>
                <a:spcPct val="90000"/>
              </a:lnSpc>
              <a:spcBef>
                <a:spcPts val="0"/>
              </a:spcBef>
              <a:spcAft>
                <a:spcPts val="0"/>
              </a:spcAft>
              <a:buSzPts val="1960"/>
              <a:buChar char="■"/>
            </a:pPr>
            <a:r>
              <a:rPr lang="en-US" sz="2800" i="1"/>
              <a:t>Goals</a:t>
            </a:r>
            <a:r>
              <a:rPr lang="en-US" sz="2800"/>
              <a:t>: Broad, long-range attributes to be accomplished.  </a:t>
            </a:r>
            <a:endParaRPr/>
          </a:p>
          <a:p>
            <a:pPr marL="1143000" lvl="2" indent="-228600" algn="l" rtl="0">
              <a:lnSpc>
                <a:spcPct val="90000"/>
              </a:lnSpc>
              <a:spcBef>
                <a:spcPts val="700"/>
              </a:spcBef>
              <a:spcAft>
                <a:spcPts val="0"/>
              </a:spcAft>
              <a:buClr>
                <a:schemeClr val="folHlink"/>
              </a:buClr>
              <a:buSzPts val="1960"/>
              <a:buChar char="■"/>
            </a:pPr>
            <a:r>
              <a:rPr lang="en-US" sz="2800"/>
              <a:t>“BHAGs”</a:t>
            </a:r>
            <a:endParaRPr/>
          </a:p>
          <a:p>
            <a:pPr marL="342900" lvl="0" indent="-342900" algn="l" rtl="0">
              <a:lnSpc>
                <a:spcPct val="90000"/>
              </a:lnSpc>
              <a:spcBef>
                <a:spcPts val="700"/>
              </a:spcBef>
              <a:spcAft>
                <a:spcPts val="0"/>
              </a:spcAft>
              <a:buSzPts val="1960"/>
              <a:buChar char="■"/>
            </a:pPr>
            <a:r>
              <a:rPr lang="en-US" sz="2800" i="1"/>
              <a:t>Objectives</a:t>
            </a:r>
            <a:r>
              <a:rPr lang="en-US" sz="2800"/>
              <a:t>: More detailed, specific targets of performance that are S.M.A.R.T.</a:t>
            </a:r>
            <a:endParaRPr/>
          </a:p>
          <a:p>
            <a:pPr marL="1198563" lvl="2" indent="-284163" algn="l" rtl="0">
              <a:lnSpc>
                <a:spcPct val="90000"/>
              </a:lnSpc>
              <a:spcBef>
                <a:spcPts val="700"/>
              </a:spcBef>
              <a:spcAft>
                <a:spcPts val="0"/>
              </a:spcAft>
              <a:buClr>
                <a:schemeClr val="folHlink"/>
              </a:buClr>
              <a:buSzPts val="1960"/>
              <a:buChar char="■"/>
            </a:pPr>
            <a:r>
              <a:rPr lang="en-US" sz="2800" u="sng"/>
              <a:t>S</a:t>
            </a:r>
            <a:r>
              <a:rPr lang="en-US" sz="2800"/>
              <a:t>pecific</a:t>
            </a:r>
            <a:endParaRPr/>
          </a:p>
          <a:p>
            <a:pPr marL="1198563" lvl="2" indent="-284163" algn="l" rtl="0">
              <a:lnSpc>
                <a:spcPct val="90000"/>
              </a:lnSpc>
              <a:spcBef>
                <a:spcPts val="700"/>
              </a:spcBef>
              <a:spcAft>
                <a:spcPts val="0"/>
              </a:spcAft>
              <a:buClr>
                <a:schemeClr val="folHlink"/>
              </a:buClr>
              <a:buSzPts val="1960"/>
              <a:buChar char="■"/>
            </a:pPr>
            <a:r>
              <a:rPr lang="en-US" sz="2800" u="sng"/>
              <a:t>M</a:t>
            </a:r>
            <a:r>
              <a:rPr lang="en-US" sz="2800"/>
              <a:t>easurable</a:t>
            </a:r>
            <a:endParaRPr/>
          </a:p>
          <a:p>
            <a:pPr marL="1198563" lvl="2" indent="-284163" algn="l" rtl="0">
              <a:lnSpc>
                <a:spcPct val="90000"/>
              </a:lnSpc>
              <a:spcBef>
                <a:spcPts val="700"/>
              </a:spcBef>
              <a:spcAft>
                <a:spcPts val="0"/>
              </a:spcAft>
              <a:buClr>
                <a:schemeClr val="folHlink"/>
              </a:buClr>
              <a:buSzPts val="1960"/>
              <a:buChar char="■"/>
            </a:pPr>
            <a:r>
              <a:rPr lang="en-US" sz="2800" u="sng"/>
              <a:t>A</a:t>
            </a:r>
            <a:r>
              <a:rPr lang="en-US" sz="2800"/>
              <a:t>ssignable</a:t>
            </a:r>
            <a:endParaRPr/>
          </a:p>
          <a:p>
            <a:pPr marL="1198563" lvl="2" indent="-284163" algn="l" rtl="0">
              <a:lnSpc>
                <a:spcPct val="90000"/>
              </a:lnSpc>
              <a:spcBef>
                <a:spcPts val="700"/>
              </a:spcBef>
              <a:spcAft>
                <a:spcPts val="0"/>
              </a:spcAft>
              <a:buClr>
                <a:schemeClr val="folHlink"/>
              </a:buClr>
              <a:buSzPts val="1960"/>
              <a:buChar char="■"/>
            </a:pPr>
            <a:r>
              <a:rPr lang="en-US" sz="2800" u="sng"/>
              <a:t>R</a:t>
            </a:r>
            <a:r>
              <a:rPr lang="en-US" sz="2800"/>
              <a:t>ealistic (yet challenging)</a:t>
            </a:r>
            <a:endParaRPr/>
          </a:p>
          <a:p>
            <a:pPr marL="1198563" lvl="2" indent="-284163" algn="l" rtl="0">
              <a:lnSpc>
                <a:spcPct val="90000"/>
              </a:lnSpc>
              <a:spcBef>
                <a:spcPts val="700"/>
              </a:spcBef>
              <a:spcAft>
                <a:spcPts val="0"/>
              </a:spcAft>
              <a:buClr>
                <a:schemeClr val="folHlink"/>
              </a:buClr>
              <a:buSzPts val="1960"/>
              <a:buChar char="■"/>
            </a:pPr>
            <a:r>
              <a:rPr lang="en-US" sz="2800" u="sng"/>
              <a:t>T</a:t>
            </a:r>
            <a:r>
              <a:rPr lang="en-US" sz="2800"/>
              <a:t>imely</a:t>
            </a:r>
            <a:endParaRPr/>
          </a:p>
        </p:txBody>
      </p:sp>
      <p:pic>
        <p:nvPicPr>
          <p:cNvPr id="401" name="Google Shape;401;p33" descr="j0341371"/>
          <p:cNvPicPr preferRelativeResize="0">
            <a:picLocks noGrp="1"/>
          </p:cNvPicPr>
          <p:nvPr>
            <p:ph type="body" idx="2"/>
          </p:nvPr>
        </p:nvPicPr>
        <p:blipFill rotWithShape="1">
          <a:blip r:embed="rId3">
            <a:alphaModFix/>
          </a:blip>
          <a:srcRect/>
          <a:stretch/>
        </p:blipFill>
        <p:spPr>
          <a:xfrm>
            <a:off x="7086600" y="4348162"/>
            <a:ext cx="1450975" cy="2033588"/>
          </a:xfrm>
          <a:prstGeom prst="rect">
            <a:avLst/>
          </a:prstGeom>
          <a:noFill/>
          <a:ln>
            <a:noFill/>
          </a:ln>
        </p:spPr>
      </p:pic>
      <p:pic>
        <p:nvPicPr>
          <p:cNvPr id="402" name="Google Shape;402;p33"/>
          <p:cNvPicPr preferRelativeResize="0"/>
          <p:nvPr/>
        </p:nvPicPr>
        <p:blipFill rotWithShape="1">
          <a:blip r:embed="rId4">
            <a:alphaModFix/>
          </a:blip>
          <a:srcRect/>
          <a:stretch/>
        </p:blipFill>
        <p:spPr>
          <a:xfrm>
            <a:off x="0" y="5473728"/>
            <a:ext cx="1274174" cy="1146147"/>
          </a:xfrm>
          <a:prstGeom prst="rect">
            <a:avLst/>
          </a:prstGeom>
          <a:noFill/>
          <a:ln>
            <a:noFill/>
          </a:ln>
        </p:spPr>
      </p:pic>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sp>
        <p:nvSpPr>
          <p:cNvPr id="407" name="Google Shape;407;p34"/>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08" name="Google Shape;408;p34"/>
          <p:cNvSpPr txBox="1">
            <a:spLocks noGrp="1"/>
          </p:cNvSpPr>
          <p:nvPr>
            <p:ph type="title"/>
          </p:nvPr>
        </p:nvSpPr>
        <p:spPr>
          <a:xfrm>
            <a:off x="609600" y="76200"/>
            <a:ext cx="8229600" cy="1554163"/>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7: Formulate Strategies</a:t>
            </a:r>
            <a:endParaRPr/>
          </a:p>
        </p:txBody>
      </p:sp>
      <p:sp>
        <p:nvSpPr>
          <p:cNvPr id="409" name="Google Shape;409;p34"/>
          <p:cNvSpPr txBox="1">
            <a:spLocks noGrp="1"/>
          </p:cNvSpPr>
          <p:nvPr>
            <p:ph type="body" idx="1"/>
          </p:nvPr>
        </p:nvSpPr>
        <p:spPr>
          <a:xfrm>
            <a:off x="914400" y="1981200"/>
            <a:ext cx="7315200" cy="3581400"/>
          </a:xfrm>
          <a:prstGeom prst="rect">
            <a:avLst/>
          </a:prstGeom>
          <a:noFill/>
          <a:ln>
            <a:noFill/>
          </a:ln>
        </p:spPr>
        <p:txBody>
          <a:bodyPr spcFirstLastPara="1" wrap="square" lIns="88900" tIns="46025" rIns="88900" bIns="46025" anchor="t" anchorCtr="0">
            <a:noAutofit/>
          </a:bodyPr>
          <a:lstStyle/>
          <a:p>
            <a:pPr marL="0" lvl="0" indent="0" algn="l" rtl="0">
              <a:spcBef>
                <a:spcPts val="0"/>
              </a:spcBef>
              <a:spcAft>
                <a:spcPts val="0"/>
              </a:spcAft>
              <a:buSzPts val="2240"/>
              <a:buFont typeface="Noto Sans Symbols"/>
              <a:buNone/>
            </a:pPr>
            <a:r>
              <a:rPr lang="en-US"/>
              <a:t>Strategy - a road map of the actions an entrepreneur draws up to achieve a company’s mission, goals, and objectives.  </a:t>
            </a:r>
            <a:endParaRPr/>
          </a:p>
          <a:p>
            <a:pPr marL="0" lvl="0" indent="0" algn="l" rtl="0">
              <a:spcBef>
                <a:spcPts val="640"/>
              </a:spcBef>
              <a:spcAft>
                <a:spcPts val="0"/>
              </a:spcAft>
              <a:buSzPts val="2240"/>
              <a:buFont typeface="Noto Sans Symbols"/>
              <a:buNone/>
            </a:pPr>
            <a:r>
              <a:rPr lang="en-US"/>
              <a:t>It is the company’s game plan for gaining a competitive advantage.</a:t>
            </a:r>
            <a:endParaRPr/>
          </a:p>
        </p:txBody>
      </p:sp>
      <p:pic>
        <p:nvPicPr>
          <p:cNvPr id="410" name="Google Shape;410;p34" descr="C:\Documents and Settings\Norman Scarborough\My Documents\My Pictures\Microsoft Clip Organizer\j0411674.jpg"/>
          <p:cNvPicPr preferRelativeResize="0"/>
          <p:nvPr/>
        </p:nvPicPr>
        <p:blipFill rotWithShape="1">
          <a:blip r:embed="rId3">
            <a:alphaModFix/>
          </a:blip>
          <a:srcRect/>
          <a:stretch/>
        </p:blipFill>
        <p:spPr>
          <a:xfrm>
            <a:off x="6781800" y="5257800"/>
            <a:ext cx="1771650" cy="1417638"/>
          </a:xfrm>
          <a:prstGeom prst="rect">
            <a:avLst/>
          </a:prstGeom>
          <a:noFill/>
          <a:ln>
            <a:noFill/>
          </a:ln>
        </p:spPr>
      </p:pic>
      <p:pic>
        <p:nvPicPr>
          <p:cNvPr id="411" name="Google Shape;411;p34"/>
          <p:cNvPicPr preferRelativeResize="0"/>
          <p:nvPr/>
        </p:nvPicPr>
        <p:blipFill rotWithShape="1">
          <a:blip r:embed="rId4">
            <a:alphaModFix/>
          </a:blip>
          <a:srcRect/>
          <a:stretch/>
        </p:blipFill>
        <p:spPr>
          <a:xfrm>
            <a:off x="0" y="5628936"/>
            <a:ext cx="1274174" cy="1146147"/>
          </a:xfrm>
          <a:prstGeom prst="rect">
            <a:avLst/>
          </a:prstGeom>
          <a:noFill/>
          <a:ln>
            <a:noFill/>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
                                            <p:txEl>
                                              <p:pRg st="0" end="0"/>
                                            </p:txEl>
                                          </p:spTgt>
                                        </p:tgtEl>
                                        <p:attrNameLst>
                                          <p:attrName>style.visibility</p:attrName>
                                        </p:attrNameLst>
                                      </p:cBhvr>
                                      <p:to>
                                        <p:strVal val="visible"/>
                                      </p:to>
                                    </p:set>
                                    <p:animEffect transition="in" filter="fade">
                                      <p:cBhvr>
                                        <p:cTn id="7" dur="500"/>
                                        <p:tgtEl>
                                          <p:spTgt spid="40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9">
                                            <p:txEl>
                                              <p:pRg st="1" end="1"/>
                                            </p:txEl>
                                          </p:spTgt>
                                        </p:tgtEl>
                                        <p:attrNameLst>
                                          <p:attrName>style.visibility</p:attrName>
                                        </p:attrNameLst>
                                      </p:cBhvr>
                                      <p:to>
                                        <p:strVal val="visible"/>
                                      </p:to>
                                    </p:set>
                                    <p:animEffect transition="in" filter="fade">
                                      <p:cBhvr>
                                        <p:cTn id="12" dur="500"/>
                                        <p:tgtEl>
                                          <p:spTgt spid="409">
                                            <p:txEl>
                                              <p:pRg st="1" end="1"/>
                                            </p:txEl>
                                          </p:spTgt>
                                        </p:tgtEl>
                                      </p:cBhvr>
                                    </p:animEffect>
                                  </p:childTnLst>
                                </p:cTn>
                              </p:par>
                            </p:childTnLst>
                          </p:cTn>
                        </p:par>
                        <p:par>
                          <p:cTn id="13" fill="hold">
                            <p:stCondLst>
                              <p:cond delay="500"/>
                            </p:stCondLst>
                            <p:childTnLst>
                              <p:par>
                                <p:cTn id="14" presetID="1" presetClass="entr" presetSubtype="0" fill="hold" nodeType="afterEffect">
                                  <p:stCondLst>
                                    <p:cond delay="0"/>
                                  </p:stCondLst>
                                  <p:childTnLst>
                                    <p:set>
                                      <p:cBhvr>
                                        <p:cTn id="15" dur="1" fill="hold">
                                          <p:stCondLst>
                                            <p:cond delay="0"/>
                                          </p:stCondLst>
                                        </p:cTn>
                                        <p:tgtEl>
                                          <p:spTgt spid="4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35"/>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17" name="Google Shape;417;p35"/>
          <p:cNvSpPr txBox="1">
            <a:spLocks noGrp="1"/>
          </p:cNvSpPr>
          <p:nvPr>
            <p:ph type="title"/>
          </p:nvPr>
        </p:nvSpPr>
        <p:spPr>
          <a:xfrm>
            <a:off x="457200" y="76200"/>
            <a:ext cx="8229600" cy="1401763"/>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7: Formulate Strategies</a:t>
            </a:r>
            <a:endParaRPr/>
          </a:p>
        </p:txBody>
      </p:sp>
      <p:sp>
        <p:nvSpPr>
          <p:cNvPr id="418" name="Google Shape;418;p35"/>
          <p:cNvSpPr txBox="1">
            <a:spLocks noGrp="1"/>
          </p:cNvSpPr>
          <p:nvPr>
            <p:ph type="body" idx="1"/>
          </p:nvPr>
        </p:nvSpPr>
        <p:spPr>
          <a:xfrm>
            <a:off x="685800" y="1752600"/>
            <a:ext cx="8153400" cy="30480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2240"/>
              <a:buFont typeface="Noto Sans Symbols"/>
              <a:buNone/>
            </a:pPr>
            <a:r>
              <a:rPr lang="en-US"/>
              <a:t>Three basic strategies:</a:t>
            </a:r>
            <a:endParaRPr/>
          </a:p>
        </p:txBody>
      </p:sp>
      <p:grpSp>
        <p:nvGrpSpPr>
          <p:cNvPr id="419" name="Google Shape;419;p35"/>
          <p:cNvGrpSpPr/>
          <p:nvPr/>
        </p:nvGrpSpPr>
        <p:grpSpPr>
          <a:xfrm>
            <a:off x="1463675" y="2921000"/>
            <a:ext cx="4041775" cy="2616200"/>
            <a:chOff x="1196" y="2208"/>
            <a:chExt cx="2546" cy="1648"/>
          </a:xfrm>
        </p:grpSpPr>
        <p:pic>
          <p:nvPicPr>
            <p:cNvPr id="420" name="Google Shape;420;p35"/>
            <p:cNvPicPr preferRelativeResize="0"/>
            <p:nvPr/>
          </p:nvPicPr>
          <p:blipFill rotWithShape="1">
            <a:blip r:embed="rId3">
              <a:alphaModFix/>
            </a:blip>
            <a:srcRect l="14236" t="11844" r="6449" b="11002"/>
            <a:stretch/>
          </p:blipFill>
          <p:spPr>
            <a:xfrm>
              <a:off x="1196" y="2208"/>
              <a:ext cx="2546" cy="1648"/>
            </a:xfrm>
            <a:prstGeom prst="rect">
              <a:avLst/>
            </a:prstGeom>
            <a:noFill/>
            <a:ln>
              <a:noFill/>
            </a:ln>
          </p:spPr>
        </p:pic>
        <p:sp>
          <p:nvSpPr>
            <p:cNvPr id="421" name="Google Shape;421;p35"/>
            <p:cNvSpPr/>
            <p:nvPr/>
          </p:nvSpPr>
          <p:spPr>
            <a:xfrm>
              <a:off x="1383" y="2842"/>
              <a:ext cx="1203" cy="325"/>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2800" b="1" i="0" u="none" strike="noStrike" cap="none">
                  <a:solidFill>
                    <a:srgbClr val="0000CC"/>
                  </a:solidFill>
                  <a:latin typeface="Tahoma"/>
                  <a:ea typeface="Tahoma"/>
                  <a:cs typeface="Tahoma"/>
                  <a:sym typeface="Tahoma"/>
                </a:rPr>
                <a:t>Strategy?</a:t>
              </a:r>
              <a:endParaRPr/>
            </a:p>
          </p:txBody>
        </p:sp>
      </p:grpSp>
      <p:sp>
        <p:nvSpPr>
          <p:cNvPr id="422" name="Google Shape;422;p35"/>
          <p:cNvSpPr/>
          <p:nvPr/>
        </p:nvSpPr>
        <p:spPr>
          <a:xfrm>
            <a:off x="5181600" y="2387600"/>
            <a:ext cx="2606675" cy="863600"/>
          </a:xfrm>
          <a:prstGeom prst="rect">
            <a:avLst/>
          </a:prstGeom>
          <a:solidFill>
            <a:schemeClr val="lt1"/>
          </a:solidFill>
          <a:ln w="12700" cap="flat" cmpd="sng">
            <a:solidFill>
              <a:schemeClr val="dk1"/>
            </a:solidFill>
            <a:prstDash val="solid"/>
            <a:miter lim="800000"/>
            <a:headEnd type="none" w="sm" len="sm"/>
            <a:tailEnd type="none" w="sm" len="sm"/>
          </a:ln>
          <a:effectLst>
            <a:outerShdw dist="107763" dir="2700000" algn="ctr" rotWithShape="0">
              <a:schemeClr val="dk1"/>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500" b="1" i="0" u="none" strike="noStrike" cap="none">
                <a:solidFill>
                  <a:srgbClr val="0000CC"/>
                </a:solidFill>
                <a:latin typeface="Tahoma"/>
                <a:ea typeface="Tahoma"/>
                <a:cs typeface="Tahoma"/>
                <a:sym typeface="Tahoma"/>
              </a:rPr>
              <a:t>Cost Leadership</a:t>
            </a:r>
            <a:endParaRPr/>
          </a:p>
        </p:txBody>
      </p:sp>
      <p:sp>
        <p:nvSpPr>
          <p:cNvPr id="423" name="Google Shape;423;p35"/>
          <p:cNvSpPr/>
          <p:nvPr/>
        </p:nvSpPr>
        <p:spPr>
          <a:xfrm>
            <a:off x="5622925" y="3733800"/>
            <a:ext cx="2606675" cy="787400"/>
          </a:xfrm>
          <a:prstGeom prst="rect">
            <a:avLst/>
          </a:prstGeom>
          <a:solidFill>
            <a:schemeClr val="lt1"/>
          </a:solidFill>
          <a:ln w="12700" cap="flat" cmpd="sng">
            <a:solidFill>
              <a:schemeClr val="dk1"/>
            </a:solidFill>
            <a:prstDash val="solid"/>
            <a:miter lim="800000"/>
            <a:headEnd type="none" w="sm" len="sm"/>
            <a:tailEnd type="none" w="sm" len="sm"/>
          </a:ln>
          <a:effectLst>
            <a:outerShdw dist="107763" dir="2700000" algn="ctr" rotWithShape="0">
              <a:schemeClr val="dk1"/>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endParaRPr sz="1000" b="1" i="0" u="none" strike="noStrike" cap="none">
              <a:solidFill>
                <a:srgbClr val="0000CC"/>
              </a:solidFill>
              <a:latin typeface="Tahoma"/>
              <a:ea typeface="Tahoma"/>
              <a:cs typeface="Tahoma"/>
              <a:sym typeface="Tahoma"/>
            </a:endParaRPr>
          </a:p>
          <a:p>
            <a:pPr marL="0" marR="0" lvl="0" indent="0" algn="ctr" rtl="0">
              <a:spcBef>
                <a:spcPts val="0"/>
              </a:spcBef>
              <a:spcAft>
                <a:spcPts val="0"/>
              </a:spcAft>
              <a:buNone/>
            </a:pPr>
            <a:r>
              <a:rPr lang="en-US" sz="2500" b="1" i="0" u="none" strike="noStrike" cap="none">
                <a:solidFill>
                  <a:srgbClr val="0000CC"/>
                </a:solidFill>
                <a:latin typeface="Tahoma"/>
                <a:ea typeface="Tahoma"/>
                <a:cs typeface="Tahoma"/>
                <a:sym typeface="Tahoma"/>
              </a:rPr>
              <a:t>Differentiation</a:t>
            </a:r>
            <a:endParaRPr/>
          </a:p>
          <a:p>
            <a:pPr marL="0" marR="0" lvl="0" indent="0" algn="ctr" rtl="0">
              <a:spcBef>
                <a:spcPts val="0"/>
              </a:spcBef>
              <a:spcAft>
                <a:spcPts val="0"/>
              </a:spcAft>
              <a:buNone/>
            </a:pPr>
            <a:r>
              <a:rPr lang="en-US" sz="1000" b="1" i="0" u="none" strike="noStrike" cap="none">
                <a:solidFill>
                  <a:srgbClr val="0000CC"/>
                </a:solidFill>
                <a:latin typeface="Tahoma"/>
                <a:ea typeface="Tahoma"/>
                <a:cs typeface="Tahoma"/>
                <a:sym typeface="Tahoma"/>
              </a:rPr>
              <a:t> </a:t>
            </a:r>
            <a:endParaRPr/>
          </a:p>
        </p:txBody>
      </p:sp>
      <p:sp>
        <p:nvSpPr>
          <p:cNvPr id="424" name="Google Shape;424;p35"/>
          <p:cNvSpPr/>
          <p:nvPr/>
        </p:nvSpPr>
        <p:spPr>
          <a:xfrm>
            <a:off x="5181600" y="5029200"/>
            <a:ext cx="2606675" cy="787400"/>
          </a:xfrm>
          <a:prstGeom prst="rect">
            <a:avLst/>
          </a:prstGeom>
          <a:solidFill>
            <a:schemeClr val="lt1"/>
          </a:solidFill>
          <a:ln w="12700" cap="flat" cmpd="sng">
            <a:solidFill>
              <a:schemeClr val="dk1"/>
            </a:solidFill>
            <a:prstDash val="solid"/>
            <a:miter lim="800000"/>
            <a:headEnd type="none" w="sm" len="sm"/>
            <a:tailEnd type="none" w="sm" len="sm"/>
          </a:ln>
          <a:effectLst>
            <a:outerShdw dist="107763" dir="2700000" algn="ctr" rotWithShape="0">
              <a:schemeClr val="dk1"/>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1000" b="1" i="0" u="none" strike="noStrike" cap="none">
                <a:solidFill>
                  <a:srgbClr val="0000CC"/>
                </a:solidFill>
                <a:latin typeface="Tahoma"/>
                <a:ea typeface="Tahoma"/>
                <a:cs typeface="Tahoma"/>
                <a:sym typeface="Tahoma"/>
              </a:rPr>
              <a:t> </a:t>
            </a:r>
            <a:endParaRPr/>
          </a:p>
          <a:p>
            <a:pPr marL="0" marR="0" lvl="0" indent="0" algn="ctr" rtl="0">
              <a:spcBef>
                <a:spcPts val="0"/>
              </a:spcBef>
              <a:spcAft>
                <a:spcPts val="0"/>
              </a:spcAft>
              <a:buNone/>
            </a:pPr>
            <a:r>
              <a:rPr lang="en-US" sz="2500" b="1" i="0" u="none" strike="noStrike" cap="none">
                <a:solidFill>
                  <a:srgbClr val="0000CC"/>
                </a:solidFill>
                <a:latin typeface="Tahoma"/>
                <a:ea typeface="Tahoma"/>
                <a:cs typeface="Tahoma"/>
                <a:sym typeface="Tahoma"/>
              </a:rPr>
              <a:t>Focus</a:t>
            </a:r>
            <a:endParaRPr/>
          </a:p>
          <a:p>
            <a:pPr marL="0" marR="0" lvl="0" indent="0" algn="ctr" rtl="0">
              <a:spcBef>
                <a:spcPts val="0"/>
              </a:spcBef>
              <a:spcAft>
                <a:spcPts val="0"/>
              </a:spcAft>
              <a:buNone/>
            </a:pPr>
            <a:endParaRPr sz="1000" b="1" i="0" u="none" strike="noStrike" cap="none">
              <a:solidFill>
                <a:srgbClr val="0000CC"/>
              </a:solidFill>
              <a:latin typeface="Tahoma"/>
              <a:ea typeface="Tahoma"/>
              <a:cs typeface="Tahoma"/>
              <a:sym typeface="Tahoma"/>
            </a:endParaRPr>
          </a:p>
        </p:txBody>
      </p:sp>
      <p:pic>
        <p:nvPicPr>
          <p:cNvPr id="425" name="Google Shape;425;p35"/>
          <p:cNvPicPr preferRelativeResize="0"/>
          <p:nvPr/>
        </p:nvPicPr>
        <p:blipFill rotWithShape="1">
          <a:blip r:embed="rId4">
            <a:alphaModFix/>
          </a:blip>
          <a:srcRect/>
          <a:stretch/>
        </p:blipFill>
        <p:spPr>
          <a:xfrm>
            <a:off x="48713" y="5537200"/>
            <a:ext cx="1274174" cy="1146147"/>
          </a:xfrm>
          <a:prstGeom prst="rect">
            <a:avLst/>
          </a:prstGeom>
          <a:noFill/>
          <a:ln>
            <a:noFill/>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9"/>
                                        </p:tgtEl>
                                        <p:attrNameLst>
                                          <p:attrName>style.visibility</p:attrName>
                                        </p:attrNameLst>
                                      </p:cBhvr>
                                      <p:to>
                                        <p:strVal val="visible"/>
                                      </p:to>
                                    </p:set>
                                    <p:animEffect transition="in" filter="fade">
                                      <p:cBhvr>
                                        <p:cTn id="7" dur="500"/>
                                        <p:tgtEl>
                                          <p:spTgt spid="41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2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42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4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p36"/>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31" name="Google Shape;431;p36"/>
          <p:cNvSpPr txBox="1">
            <a:spLocks noGrp="1"/>
          </p:cNvSpPr>
          <p:nvPr>
            <p:ph type="title"/>
          </p:nvPr>
        </p:nvSpPr>
        <p:spPr>
          <a:xfrm>
            <a:off x="457200" y="228600"/>
            <a:ext cx="8229600" cy="85725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Cost Leadership</a:t>
            </a:r>
            <a:endParaRPr/>
          </a:p>
        </p:txBody>
      </p:sp>
      <p:sp>
        <p:nvSpPr>
          <p:cNvPr id="432" name="Google Shape;432;p36"/>
          <p:cNvSpPr txBox="1">
            <a:spLocks noGrp="1"/>
          </p:cNvSpPr>
          <p:nvPr>
            <p:ph type="body" idx="1"/>
          </p:nvPr>
        </p:nvSpPr>
        <p:spPr>
          <a:xfrm>
            <a:off x="685800" y="1600200"/>
            <a:ext cx="8077200" cy="44958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1960"/>
              <a:buChar char="■"/>
            </a:pPr>
            <a:r>
              <a:rPr lang="en-US" sz="2800"/>
              <a:t>Goal: to be </a:t>
            </a:r>
            <a:r>
              <a:rPr lang="en-US" sz="2800" i="1"/>
              <a:t>the</a:t>
            </a:r>
            <a:r>
              <a:rPr lang="en-US" sz="2800"/>
              <a:t> low-cost producer in the industry (or market segment).</a:t>
            </a:r>
            <a:endParaRPr/>
          </a:p>
          <a:p>
            <a:pPr marL="342900" lvl="0" indent="-342900" algn="l" rtl="0">
              <a:spcBef>
                <a:spcPts val="1200"/>
              </a:spcBef>
              <a:spcAft>
                <a:spcPts val="0"/>
              </a:spcAft>
              <a:buSzPts val="1960"/>
              <a:buChar char="■"/>
            </a:pPr>
            <a:r>
              <a:rPr lang="en-US" sz="2800"/>
              <a:t>Low-cost leaders have advantages:</a:t>
            </a:r>
            <a:endParaRPr/>
          </a:p>
          <a:p>
            <a:pPr marL="742950" lvl="1" indent="-285750" algn="l" rtl="0">
              <a:spcBef>
                <a:spcPts val="1200"/>
              </a:spcBef>
              <a:spcAft>
                <a:spcPts val="0"/>
              </a:spcAft>
              <a:buSzPts val="1680"/>
              <a:buChar char="■"/>
            </a:pPr>
            <a:r>
              <a:rPr lang="en-US" sz="2400"/>
              <a:t>Reaching buyers who buy on the basis of price</a:t>
            </a:r>
            <a:endParaRPr/>
          </a:p>
          <a:p>
            <a:pPr marL="742950" lvl="1" indent="-285750" algn="l" rtl="0">
              <a:spcBef>
                <a:spcPts val="1200"/>
              </a:spcBef>
              <a:spcAft>
                <a:spcPts val="0"/>
              </a:spcAft>
              <a:buSzPts val="1680"/>
              <a:buChar char="■"/>
            </a:pPr>
            <a:r>
              <a:rPr lang="en-US" sz="2400"/>
              <a:t>The power to set the industry’s price floor.</a:t>
            </a:r>
            <a:endParaRPr/>
          </a:p>
        </p:txBody>
      </p:sp>
      <p:pic>
        <p:nvPicPr>
          <p:cNvPr id="433" name="Google Shape;433;p36" descr="j0395696"/>
          <p:cNvPicPr preferRelativeResize="0"/>
          <p:nvPr/>
        </p:nvPicPr>
        <p:blipFill rotWithShape="1">
          <a:blip r:embed="rId3">
            <a:alphaModFix/>
          </a:blip>
          <a:srcRect/>
          <a:stretch/>
        </p:blipFill>
        <p:spPr>
          <a:xfrm>
            <a:off x="3352800" y="4343400"/>
            <a:ext cx="2057400" cy="1824038"/>
          </a:xfrm>
          <a:prstGeom prst="rect">
            <a:avLst/>
          </a:prstGeom>
          <a:noFill/>
          <a:ln>
            <a:noFill/>
          </a:ln>
        </p:spPr>
      </p:pic>
      <p:pic>
        <p:nvPicPr>
          <p:cNvPr id="434" name="Google Shape;434;p36"/>
          <p:cNvPicPr preferRelativeResize="0"/>
          <p:nvPr/>
        </p:nvPicPr>
        <p:blipFill rotWithShape="1">
          <a:blip r:embed="rId4">
            <a:alphaModFix/>
          </a:blip>
          <a:srcRect/>
          <a:stretch/>
        </p:blipFill>
        <p:spPr>
          <a:xfrm>
            <a:off x="-11723" y="5644371"/>
            <a:ext cx="1274174" cy="1146147"/>
          </a:xfrm>
          <a:prstGeom prst="rect">
            <a:avLst/>
          </a:prstGeom>
          <a:noFill/>
          <a:ln>
            <a:noFill/>
          </a:ln>
        </p:spPr>
      </p:pic>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37"/>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40" name="Google Shape;440;p37"/>
          <p:cNvSpPr txBox="1">
            <a:spLocks noGrp="1"/>
          </p:cNvSpPr>
          <p:nvPr>
            <p:ph type="title"/>
          </p:nvPr>
        </p:nvSpPr>
        <p:spPr>
          <a:xfrm>
            <a:off x="457200" y="274638"/>
            <a:ext cx="8229600" cy="85725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Differentiation</a:t>
            </a:r>
            <a:endParaRPr/>
          </a:p>
        </p:txBody>
      </p:sp>
      <p:sp>
        <p:nvSpPr>
          <p:cNvPr id="441" name="Google Shape;441;p37"/>
          <p:cNvSpPr txBox="1">
            <a:spLocks noGrp="1"/>
          </p:cNvSpPr>
          <p:nvPr>
            <p:ph type="body" idx="1"/>
          </p:nvPr>
        </p:nvSpPr>
        <p:spPr>
          <a:xfrm>
            <a:off x="533400" y="1371600"/>
            <a:ext cx="8001000" cy="48006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1960"/>
              <a:buChar char="■"/>
            </a:pPr>
            <a:r>
              <a:rPr lang="en-US" sz="2800"/>
              <a:t>Company seeks to build customer loyalty by positioning its goods or services in a unique or different fashion.</a:t>
            </a:r>
            <a:endParaRPr/>
          </a:p>
          <a:p>
            <a:pPr marL="342900" lvl="0" indent="-342900" algn="l" rtl="0">
              <a:spcBef>
                <a:spcPts val="560"/>
              </a:spcBef>
              <a:spcAft>
                <a:spcPts val="0"/>
              </a:spcAft>
              <a:buSzPts val="1960"/>
              <a:buChar char="■"/>
            </a:pPr>
            <a:r>
              <a:rPr lang="en-US" sz="2800"/>
              <a:t>Idea is to be special at something customers value.</a:t>
            </a:r>
            <a:endParaRPr/>
          </a:p>
          <a:p>
            <a:pPr marL="342900" lvl="0" indent="-342900" algn="l" rtl="0">
              <a:spcBef>
                <a:spcPts val="560"/>
              </a:spcBef>
              <a:spcAft>
                <a:spcPts val="0"/>
              </a:spcAft>
              <a:buSzPts val="1960"/>
              <a:buChar char="■"/>
            </a:pPr>
            <a:r>
              <a:rPr lang="en-US" sz="2800"/>
              <a:t>Key: Build basis for differentiation on a distinctive competence, something that the small company is uniquely good at doing in comparison to its competitors.  </a:t>
            </a:r>
            <a:endParaRPr/>
          </a:p>
        </p:txBody>
      </p:sp>
      <p:pic>
        <p:nvPicPr>
          <p:cNvPr id="442" name="Google Shape;442;p37"/>
          <p:cNvPicPr preferRelativeResize="0"/>
          <p:nvPr/>
        </p:nvPicPr>
        <p:blipFill rotWithShape="1">
          <a:blip r:embed="rId3">
            <a:alphaModFix/>
          </a:blip>
          <a:srcRect t="8217"/>
          <a:stretch/>
        </p:blipFill>
        <p:spPr>
          <a:xfrm>
            <a:off x="7239000" y="0"/>
            <a:ext cx="1905000" cy="1306513"/>
          </a:xfrm>
          <a:prstGeom prst="rect">
            <a:avLst/>
          </a:prstGeom>
          <a:noFill/>
          <a:ln>
            <a:noFill/>
          </a:ln>
        </p:spPr>
      </p:pic>
      <p:pic>
        <p:nvPicPr>
          <p:cNvPr id="443" name="Google Shape;443;p37"/>
          <p:cNvPicPr preferRelativeResize="0"/>
          <p:nvPr/>
        </p:nvPicPr>
        <p:blipFill rotWithShape="1">
          <a:blip r:embed="rId4">
            <a:alphaModFix/>
          </a:blip>
          <a:srcRect/>
          <a:stretch/>
        </p:blipFill>
        <p:spPr>
          <a:xfrm>
            <a:off x="0" y="5664213"/>
            <a:ext cx="1274174" cy="1146147"/>
          </a:xfrm>
          <a:prstGeom prst="rect">
            <a:avLst/>
          </a:prstGeom>
          <a:noFill/>
          <a:ln>
            <a:noFill/>
          </a:ln>
        </p:spPr>
      </p:pic>
    </p:spTree>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p38"/>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49" name="Google Shape;449;p38"/>
          <p:cNvSpPr txBox="1">
            <a:spLocks noGrp="1"/>
          </p:cNvSpPr>
          <p:nvPr>
            <p:ph type="title"/>
          </p:nvPr>
        </p:nvSpPr>
        <p:spPr>
          <a:xfrm>
            <a:off x="457200" y="274638"/>
            <a:ext cx="8229600" cy="785812"/>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Focus</a:t>
            </a:r>
            <a:endParaRPr/>
          </a:p>
        </p:txBody>
      </p:sp>
      <p:sp>
        <p:nvSpPr>
          <p:cNvPr id="450" name="Google Shape;450;p38"/>
          <p:cNvSpPr txBox="1">
            <a:spLocks noGrp="1"/>
          </p:cNvSpPr>
          <p:nvPr>
            <p:ph type="body" idx="1"/>
          </p:nvPr>
        </p:nvSpPr>
        <p:spPr>
          <a:xfrm>
            <a:off x="609600" y="1371600"/>
            <a:ext cx="8153400" cy="4953000"/>
          </a:xfrm>
          <a:prstGeom prst="rect">
            <a:avLst/>
          </a:prstGeom>
          <a:noFill/>
          <a:ln>
            <a:noFill/>
          </a:ln>
        </p:spPr>
        <p:txBody>
          <a:bodyPr spcFirstLastPara="1" wrap="square" lIns="88900" tIns="46025" rIns="88900" bIns="46025" anchor="t" anchorCtr="0">
            <a:noAutofit/>
          </a:bodyPr>
          <a:lstStyle/>
          <a:p>
            <a:pPr marL="342900" lvl="0" indent="-342900" algn="l" rtl="0">
              <a:lnSpc>
                <a:spcPct val="90000"/>
              </a:lnSpc>
              <a:spcBef>
                <a:spcPts val="0"/>
              </a:spcBef>
              <a:spcAft>
                <a:spcPts val="0"/>
              </a:spcAft>
              <a:buSzPts val="1960"/>
              <a:buChar char="■"/>
            </a:pPr>
            <a:r>
              <a:rPr lang="en-US" sz="2800"/>
              <a:t>Company selects one or more customer segments in a market, identifies customers’ special needs, wants, or interests, and then targets them with a product or service designed specifically for them.</a:t>
            </a:r>
            <a:endParaRPr/>
          </a:p>
          <a:p>
            <a:pPr marL="342900" lvl="0" indent="-342900" algn="l" rtl="0">
              <a:lnSpc>
                <a:spcPct val="90000"/>
              </a:lnSpc>
              <a:spcBef>
                <a:spcPts val="840"/>
              </a:spcBef>
              <a:spcAft>
                <a:spcPts val="0"/>
              </a:spcAft>
              <a:buSzPts val="1960"/>
              <a:buChar char="■"/>
            </a:pPr>
            <a:r>
              <a:rPr lang="en-US" sz="2800"/>
              <a:t>Strategy builds on the </a:t>
            </a:r>
            <a:r>
              <a:rPr lang="en-US" sz="2800" i="1"/>
              <a:t>differences</a:t>
            </a:r>
            <a:r>
              <a:rPr lang="en-US" sz="2800"/>
              <a:t> among market segments.</a:t>
            </a:r>
            <a:endParaRPr/>
          </a:p>
          <a:p>
            <a:pPr marL="342900" lvl="0" indent="-342900" algn="l" rtl="0">
              <a:lnSpc>
                <a:spcPct val="90000"/>
              </a:lnSpc>
              <a:spcBef>
                <a:spcPts val="840"/>
              </a:spcBef>
              <a:spcAft>
                <a:spcPts val="0"/>
              </a:spcAft>
              <a:buSzPts val="1960"/>
              <a:buChar char="■"/>
            </a:pPr>
            <a:r>
              <a:rPr lang="en-US" sz="2800"/>
              <a:t>Rather than try to serve the total market, the company focuses on serving a niche (or several niches) within that market. </a:t>
            </a:r>
            <a:endParaRPr/>
          </a:p>
        </p:txBody>
      </p:sp>
      <p:pic>
        <p:nvPicPr>
          <p:cNvPr id="451" name="Google Shape;451;p38" descr="j0398947"/>
          <p:cNvPicPr preferRelativeResize="0"/>
          <p:nvPr/>
        </p:nvPicPr>
        <p:blipFill rotWithShape="1">
          <a:blip r:embed="rId3">
            <a:alphaModFix/>
          </a:blip>
          <a:srcRect/>
          <a:stretch/>
        </p:blipFill>
        <p:spPr>
          <a:xfrm>
            <a:off x="7315200" y="0"/>
            <a:ext cx="1828800" cy="1254125"/>
          </a:xfrm>
          <a:prstGeom prst="rect">
            <a:avLst/>
          </a:prstGeom>
          <a:noFill/>
          <a:ln>
            <a:noFill/>
          </a:ln>
        </p:spPr>
      </p:pic>
      <p:pic>
        <p:nvPicPr>
          <p:cNvPr id="452" name="Google Shape;452;p38"/>
          <p:cNvPicPr preferRelativeResize="0"/>
          <p:nvPr/>
        </p:nvPicPr>
        <p:blipFill rotWithShape="1">
          <a:blip r:embed="rId4">
            <a:alphaModFix/>
          </a:blip>
          <a:srcRect/>
          <a:stretch/>
        </p:blipFill>
        <p:spPr>
          <a:xfrm>
            <a:off x="0" y="5639683"/>
            <a:ext cx="1274174" cy="1146147"/>
          </a:xfrm>
          <a:prstGeom prst="rect">
            <a:avLst/>
          </a:prstGeom>
          <a:noFill/>
          <a:ln>
            <a:noFill/>
          </a:ln>
        </p:spPr>
      </p:pic>
    </p:spTree>
  </p:cSld>
  <p:clrMapOvr>
    <a:masterClrMapping/>
  </p:clrMapOvr>
  <p:transition spd="med">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39"/>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58" name="Google Shape;458;p39"/>
          <p:cNvSpPr txBox="1">
            <a:spLocks noGrp="1"/>
          </p:cNvSpPr>
          <p:nvPr>
            <p:ph type="title"/>
          </p:nvPr>
        </p:nvSpPr>
        <p:spPr>
          <a:xfrm>
            <a:off x="685800" y="374650"/>
            <a:ext cx="7848600" cy="1100138"/>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8: Translate Strategies</a:t>
            </a:r>
            <a:br>
              <a:rPr lang="en-US"/>
            </a:br>
            <a:r>
              <a:rPr lang="en-US"/>
              <a:t> into Action Plans</a:t>
            </a:r>
            <a:endParaRPr/>
          </a:p>
        </p:txBody>
      </p:sp>
      <p:sp>
        <p:nvSpPr>
          <p:cNvPr id="459" name="Google Shape;459;p39"/>
          <p:cNvSpPr txBox="1">
            <a:spLocks noGrp="1"/>
          </p:cNvSpPr>
          <p:nvPr>
            <p:ph type="body" idx="1"/>
          </p:nvPr>
        </p:nvSpPr>
        <p:spPr>
          <a:xfrm>
            <a:off x="685800" y="1828800"/>
            <a:ext cx="7467600" cy="4343400"/>
          </a:xfrm>
          <a:prstGeom prst="rect">
            <a:avLst/>
          </a:prstGeom>
          <a:noFill/>
          <a:ln>
            <a:noFill/>
          </a:ln>
        </p:spPr>
        <p:txBody>
          <a:bodyPr spcFirstLastPara="1" wrap="square" lIns="88900" tIns="46025" rIns="88900" bIns="46025" anchor="t" anchorCtr="0">
            <a:noAutofit/>
          </a:bodyPr>
          <a:lstStyle/>
          <a:p>
            <a:pPr marL="401638" lvl="0" indent="-401638" algn="l" rtl="0">
              <a:spcBef>
                <a:spcPts val="0"/>
              </a:spcBef>
              <a:spcAft>
                <a:spcPts val="0"/>
              </a:spcAft>
              <a:buSzPts val="2100"/>
              <a:buChar char="■"/>
            </a:pPr>
            <a:r>
              <a:rPr lang="en-US" sz="3000"/>
              <a:t>Survey of senior executives: Companies achieved only 63% of the results in their strategic plans.</a:t>
            </a:r>
            <a:endParaRPr/>
          </a:p>
          <a:p>
            <a:pPr marL="342900" lvl="0" indent="-342900" algn="l" rtl="0">
              <a:lnSpc>
                <a:spcPct val="80000"/>
              </a:lnSpc>
              <a:spcBef>
                <a:spcPts val="900"/>
              </a:spcBef>
              <a:spcAft>
                <a:spcPts val="0"/>
              </a:spcAft>
              <a:buSzPts val="2100"/>
              <a:buChar char="■"/>
            </a:pPr>
            <a:r>
              <a:rPr lang="en-US" sz="3000"/>
              <a:t>Create projects by defining:</a:t>
            </a:r>
            <a:endParaRPr/>
          </a:p>
          <a:p>
            <a:pPr marL="742950" lvl="1" indent="-285750" algn="l" rtl="0">
              <a:lnSpc>
                <a:spcPct val="80000"/>
              </a:lnSpc>
              <a:spcBef>
                <a:spcPts val="840"/>
              </a:spcBef>
              <a:spcAft>
                <a:spcPts val="0"/>
              </a:spcAft>
              <a:buClr>
                <a:schemeClr val="folHlink"/>
              </a:buClr>
              <a:buSzPts val="1960"/>
              <a:buChar char="■"/>
            </a:pPr>
            <a:r>
              <a:rPr lang="en-US"/>
              <a:t>Purpose</a:t>
            </a:r>
            <a:endParaRPr/>
          </a:p>
          <a:p>
            <a:pPr marL="742950" lvl="1" indent="-285750" algn="l" rtl="0">
              <a:lnSpc>
                <a:spcPct val="80000"/>
              </a:lnSpc>
              <a:spcBef>
                <a:spcPts val="840"/>
              </a:spcBef>
              <a:spcAft>
                <a:spcPts val="0"/>
              </a:spcAft>
              <a:buClr>
                <a:schemeClr val="folHlink"/>
              </a:buClr>
              <a:buSzPts val="1960"/>
              <a:buChar char="■"/>
            </a:pPr>
            <a:r>
              <a:rPr lang="en-US"/>
              <a:t>Scope</a:t>
            </a:r>
            <a:endParaRPr/>
          </a:p>
          <a:p>
            <a:pPr marL="742950" lvl="1" indent="-285750" algn="l" rtl="0">
              <a:lnSpc>
                <a:spcPct val="80000"/>
              </a:lnSpc>
              <a:spcBef>
                <a:spcPts val="840"/>
              </a:spcBef>
              <a:spcAft>
                <a:spcPts val="0"/>
              </a:spcAft>
              <a:buClr>
                <a:schemeClr val="folHlink"/>
              </a:buClr>
              <a:buSzPts val="1960"/>
              <a:buChar char="■"/>
            </a:pPr>
            <a:r>
              <a:rPr lang="en-US"/>
              <a:t>Contribution</a:t>
            </a:r>
            <a:endParaRPr/>
          </a:p>
          <a:p>
            <a:pPr marL="742950" lvl="1" indent="-285750" algn="l" rtl="0">
              <a:lnSpc>
                <a:spcPct val="80000"/>
              </a:lnSpc>
              <a:spcBef>
                <a:spcPts val="840"/>
              </a:spcBef>
              <a:spcAft>
                <a:spcPts val="0"/>
              </a:spcAft>
              <a:buClr>
                <a:schemeClr val="folHlink"/>
              </a:buClr>
              <a:buSzPts val="1960"/>
              <a:buChar char="■"/>
            </a:pPr>
            <a:r>
              <a:rPr lang="en-US"/>
              <a:t>Resource requirements</a:t>
            </a:r>
            <a:endParaRPr/>
          </a:p>
          <a:p>
            <a:pPr marL="742950" lvl="1" indent="-285750" algn="l" rtl="0">
              <a:lnSpc>
                <a:spcPct val="80000"/>
              </a:lnSpc>
              <a:spcBef>
                <a:spcPts val="840"/>
              </a:spcBef>
              <a:spcAft>
                <a:spcPts val="0"/>
              </a:spcAft>
              <a:buClr>
                <a:schemeClr val="folHlink"/>
              </a:buClr>
              <a:buSzPts val="1960"/>
              <a:buChar char="■"/>
            </a:pPr>
            <a:r>
              <a:rPr lang="en-US"/>
              <a:t>Timing</a:t>
            </a:r>
            <a:endParaRPr/>
          </a:p>
        </p:txBody>
      </p:sp>
      <p:pic>
        <p:nvPicPr>
          <p:cNvPr id="460" name="Google Shape;460;p39" descr="j0238242"/>
          <p:cNvPicPr preferRelativeResize="0"/>
          <p:nvPr/>
        </p:nvPicPr>
        <p:blipFill rotWithShape="1">
          <a:blip r:embed="rId3">
            <a:alphaModFix/>
          </a:blip>
          <a:srcRect/>
          <a:stretch/>
        </p:blipFill>
        <p:spPr>
          <a:xfrm>
            <a:off x="6096000" y="4114800"/>
            <a:ext cx="1981200" cy="1749425"/>
          </a:xfrm>
          <a:prstGeom prst="rect">
            <a:avLst/>
          </a:prstGeom>
          <a:noFill/>
          <a:ln>
            <a:noFill/>
          </a:ln>
        </p:spPr>
      </p:pic>
      <p:pic>
        <p:nvPicPr>
          <p:cNvPr id="461" name="Google Shape;461;p39"/>
          <p:cNvPicPr preferRelativeResize="0"/>
          <p:nvPr/>
        </p:nvPicPr>
        <p:blipFill rotWithShape="1">
          <a:blip r:embed="rId4">
            <a:alphaModFix/>
          </a:blip>
          <a:srcRect/>
          <a:stretch/>
        </p:blipFill>
        <p:spPr>
          <a:xfrm>
            <a:off x="-11723" y="5562600"/>
            <a:ext cx="1274174" cy="1146147"/>
          </a:xfrm>
          <a:prstGeom prst="rect">
            <a:avLst/>
          </a:prstGeom>
          <a:noFill/>
          <a:ln>
            <a:noFill/>
          </a:ln>
        </p:spPr>
      </p:pic>
    </p:spTree>
  </p:cSld>
  <p:clrMapOvr>
    <a:masterClrMapping/>
  </p:clrMapOvr>
  <p:transition spd="med">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40"/>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67" name="Google Shape;467;p40"/>
          <p:cNvSpPr txBox="1">
            <a:spLocks noGrp="1"/>
          </p:cNvSpPr>
          <p:nvPr>
            <p:ph type="title"/>
          </p:nvPr>
        </p:nvSpPr>
        <p:spPr>
          <a:xfrm>
            <a:off x="457200" y="603250"/>
            <a:ext cx="8458200" cy="595313"/>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9: Establish Accurate Controls</a:t>
            </a:r>
            <a:endParaRPr/>
          </a:p>
        </p:txBody>
      </p:sp>
      <p:sp>
        <p:nvSpPr>
          <p:cNvPr id="468" name="Google Shape;468;p40"/>
          <p:cNvSpPr txBox="1">
            <a:spLocks noGrp="1"/>
          </p:cNvSpPr>
          <p:nvPr>
            <p:ph type="body" idx="1"/>
          </p:nvPr>
        </p:nvSpPr>
        <p:spPr>
          <a:xfrm>
            <a:off x="457200" y="1749669"/>
            <a:ext cx="7780338" cy="38862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2240"/>
              <a:buChar char="■"/>
            </a:pPr>
            <a:r>
              <a:rPr lang="en-US"/>
              <a:t>Plan establishes the standards against which actual performance is measured. </a:t>
            </a:r>
            <a:endParaRPr/>
          </a:p>
          <a:p>
            <a:pPr marL="342900" lvl="0" indent="-342900" algn="l" rtl="0">
              <a:spcBef>
                <a:spcPts val="600"/>
              </a:spcBef>
              <a:spcAft>
                <a:spcPts val="0"/>
              </a:spcAft>
              <a:buSzPts val="2240"/>
              <a:buChar char="■"/>
            </a:pPr>
            <a:r>
              <a:rPr lang="en-US"/>
              <a:t>Entrepreneur must:</a:t>
            </a:r>
            <a:endParaRPr/>
          </a:p>
          <a:p>
            <a:pPr marL="742950" lvl="1" indent="-285750" algn="l" rtl="0">
              <a:spcBef>
                <a:spcPts val="600"/>
              </a:spcBef>
              <a:spcAft>
                <a:spcPts val="0"/>
              </a:spcAft>
              <a:buClr>
                <a:schemeClr val="folHlink"/>
              </a:buClr>
              <a:buSzPts val="2100"/>
              <a:buChar char="■"/>
            </a:pPr>
            <a:r>
              <a:rPr lang="en-US" sz="3000"/>
              <a:t>Identify and track key performance indicators.</a:t>
            </a:r>
            <a:endParaRPr/>
          </a:p>
          <a:p>
            <a:pPr marL="742950" lvl="1" indent="-285750" algn="l" rtl="0">
              <a:spcBef>
                <a:spcPts val="600"/>
              </a:spcBef>
              <a:spcAft>
                <a:spcPts val="0"/>
              </a:spcAft>
              <a:buClr>
                <a:schemeClr val="folHlink"/>
              </a:buClr>
              <a:buSzPts val="2100"/>
              <a:buChar char="■"/>
            </a:pPr>
            <a:r>
              <a:rPr lang="en-US" sz="3000"/>
              <a:t>Take corrective action.</a:t>
            </a:r>
            <a:endParaRPr/>
          </a:p>
        </p:txBody>
      </p:sp>
      <p:pic>
        <p:nvPicPr>
          <p:cNvPr id="469" name="Google Shape;469;p40"/>
          <p:cNvPicPr preferRelativeResize="0"/>
          <p:nvPr/>
        </p:nvPicPr>
        <p:blipFill rotWithShape="1">
          <a:blip r:embed="rId3">
            <a:alphaModFix/>
          </a:blip>
          <a:srcRect l="37300" t="20154" r="39289" b="33026"/>
          <a:stretch/>
        </p:blipFill>
        <p:spPr>
          <a:xfrm>
            <a:off x="5943600" y="4876800"/>
            <a:ext cx="914400" cy="1295400"/>
          </a:xfrm>
          <a:prstGeom prst="rect">
            <a:avLst/>
          </a:prstGeom>
          <a:noFill/>
          <a:ln>
            <a:noFill/>
          </a:ln>
        </p:spPr>
      </p:pic>
      <p:pic>
        <p:nvPicPr>
          <p:cNvPr id="470" name="Google Shape;470;p40"/>
          <p:cNvPicPr preferRelativeResize="0"/>
          <p:nvPr/>
        </p:nvPicPr>
        <p:blipFill rotWithShape="1">
          <a:blip r:embed="rId4">
            <a:alphaModFix/>
          </a:blip>
          <a:srcRect l="37739" t="21255" r="40941" b="28831"/>
          <a:stretch/>
        </p:blipFill>
        <p:spPr>
          <a:xfrm>
            <a:off x="7086600" y="4876800"/>
            <a:ext cx="914400" cy="1447800"/>
          </a:xfrm>
          <a:prstGeom prst="rect">
            <a:avLst/>
          </a:prstGeom>
          <a:noFill/>
          <a:ln>
            <a:noFill/>
          </a:ln>
        </p:spPr>
      </p:pic>
      <p:pic>
        <p:nvPicPr>
          <p:cNvPr id="471" name="Google Shape;471;p40"/>
          <p:cNvPicPr preferRelativeResize="0"/>
          <p:nvPr/>
        </p:nvPicPr>
        <p:blipFill rotWithShape="1">
          <a:blip r:embed="rId5">
            <a:alphaModFix/>
          </a:blip>
          <a:srcRect/>
          <a:stretch/>
        </p:blipFill>
        <p:spPr>
          <a:xfrm>
            <a:off x="30162" y="5612133"/>
            <a:ext cx="1274174" cy="1146147"/>
          </a:xfrm>
          <a:prstGeom prst="rect">
            <a:avLst/>
          </a:prstGeom>
          <a:noFill/>
          <a:ln>
            <a:noFill/>
          </a:ln>
        </p:spPr>
      </p:pic>
    </p:spTree>
  </p:cSld>
  <p:clrMapOvr>
    <a:masterClrMapping/>
  </p:clrMapOvr>
  <p:transition spd="med">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p41"/>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77" name="Google Shape;477;p4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Balanced Scorecards</a:t>
            </a:r>
            <a:endParaRPr/>
          </a:p>
        </p:txBody>
      </p:sp>
      <p:sp>
        <p:nvSpPr>
          <p:cNvPr id="478" name="Google Shape;478;p4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100"/>
              <a:buChar char="■"/>
            </a:pPr>
            <a:r>
              <a:rPr lang="en-US" sz="3000"/>
              <a:t>A set of measurements unique to a company that includes both financial and operational measures</a:t>
            </a:r>
            <a:endParaRPr/>
          </a:p>
          <a:p>
            <a:pPr marL="342900" lvl="0" indent="-342900" algn="l" rtl="0">
              <a:spcBef>
                <a:spcPts val="1800"/>
              </a:spcBef>
              <a:spcAft>
                <a:spcPts val="0"/>
              </a:spcAft>
              <a:buSzPts val="2100"/>
              <a:buChar char="■"/>
            </a:pPr>
            <a:r>
              <a:rPr lang="en-US" sz="3000"/>
              <a:t>Gives managers a quick, </a:t>
            </a:r>
            <a:br>
              <a:rPr lang="en-US" sz="3000"/>
            </a:br>
            <a:r>
              <a:rPr lang="en-US" sz="3000"/>
              <a:t>yet comprehensive, </a:t>
            </a:r>
            <a:br>
              <a:rPr lang="en-US" sz="3000"/>
            </a:br>
            <a:r>
              <a:rPr lang="en-US" sz="3000"/>
              <a:t>picture of a company’s </a:t>
            </a:r>
            <a:br>
              <a:rPr lang="en-US" sz="3000"/>
            </a:br>
            <a:r>
              <a:rPr lang="en-US" sz="3000"/>
              <a:t>overall performance.  </a:t>
            </a:r>
            <a:endParaRPr/>
          </a:p>
        </p:txBody>
      </p:sp>
      <p:pic>
        <p:nvPicPr>
          <p:cNvPr id="479" name="Google Shape;479;p41" descr="j0399305"/>
          <p:cNvPicPr preferRelativeResize="0"/>
          <p:nvPr/>
        </p:nvPicPr>
        <p:blipFill rotWithShape="1">
          <a:blip r:embed="rId3">
            <a:alphaModFix/>
          </a:blip>
          <a:srcRect/>
          <a:stretch/>
        </p:blipFill>
        <p:spPr>
          <a:xfrm>
            <a:off x="5486400" y="3810000"/>
            <a:ext cx="3162300" cy="2108200"/>
          </a:xfrm>
          <a:prstGeom prst="rect">
            <a:avLst/>
          </a:prstGeom>
          <a:noFill/>
          <a:ln>
            <a:noFill/>
          </a:ln>
        </p:spPr>
      </p:pic>
      <p:pic>
        <p:nvPicPr>
          <p:cNvPr id="480" name="Google Shape;480;p41"/>
          <p:cNvPicPr preferRelativeResize="0"/>
          <p:nvPr/>
        </p:nvPicPr>
        <p:blipFill rotWithShape="1">
          <a:blip r:embed="rId4">
            <a:alphaModFix/>
          </a:blip>
          <a:srcRect/>
          <a:stretch/>
        </p:blipFill>
        <p:spPr>
          <a:xfrm>
            <a:off x="59470" y="5553089"/>
            <a:ext cx="1274174" cy="1146147"/>
          </a:xfrm>
          <a:prstGeom prst="rect">
            <a:avLst/>
          </a:prstGeom>
          <a:noFill/>
          <a:ln>
            <a:noFill/>
          </a:ln>
        </p:spPr>
      </p:pic>
    </p:spTree>
  </p:cSld>
  <p:clrMapOvr>
    <a:masterClrMapping/>
  </p:clrMapOvr>
  <p:transition spd="med">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p42"/>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86" name="Google Shape;486;p4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Balanced Scorecards</a:t>
            </a:r>
            <a:endParaRPr/>
          </a:p>
        </p:txBody>
      </p:sp>
      <p:sp>
        <p:nvSpPr>
          <p:cNvPr id="487" name="Google Shape;487;p42"/>
          <p:cNvSpPr txBox="1">
            <a:spLocks noGrp="1"/>
          </p:cNvSpPr>
          <p:nvPr>
            <p:ph type="body" idx="1"/>
          </p:nvPr>
        </p:nvSpPr>
        <p:spPr>
          <a:xfrm>
            <a:off x="381000" y="1524000"/>
            <a:ext cx="8077200" cy="4830763"/>
          </a:xfrm>
          <a:prstGeom prst="rect">
            <a:avLst/>
          </a:prstGeom>
          <a:noFill/>
          <a:ln>
            <a:noFill/>
          </a:ln>
        </p:spPr>
        <p:txBody>
          <a:bodyPr spcFirstLastPara="1" wrap="square" lIns="91425" tIns="45700" rIns="91425" bIns="45700" anchor="t" anchorCtr="0">
            <a:noAutofit/>
          </a:bodyPr>
          <a:lstStyle/>
          <a:p>
            <a:pPr marL="533400" lvl="0" indent="-533400" algn="l" rtl="0">
              <a:spcBef>
                <a:spcPts val="0"/>
              </a:spcBef>
              <a:spcAft>
                <a:spcPts val="0"/>
              </a:spcAft>
              <a:buSzPts val="1960"/>
              <a:buFont typeface="Noto Sans Symbols"/>
              <a:buNone/>
            </a:pPr>
            <a:r>
              <a:rPr lang="en-US" sz="2800"/>
              <a:t>Five Perspectives:</a:t>
            </a:r>
            <a:endParaRPr/>
          </a:p>
          <a:p>
            <a:pPr marL="971550" lvl="1" indent="-514350" algn="l" rtl="0">
              <a:spcBef>
                <a:spcPts val="600"/>
              </a:spcBef>
              <a:spcAft>
                <a:spcPts val="0"/>
              </a:spcAft>
              <a:buClr>
                <a:schemeClr val="hlink"/>
              </a:buClr>
              <a:buSzPts val="2600"/>
              <a:buFont typeface="Arial"/>
              <a:buAutoNum type="arabicPeriod"/>
            </a:pPr>
            <a:r>
              <a:rPr lang="en-US" sz="2600"/>
              <a:t>Customer: How do customers see us?</a:t>
            </a:r>
            <a:endParaRPr/>
          </a:p>
          <a:p>
            <a:pPr marL="971550" lvl="1" indent="-514350" algn="l" rtl="0">
              <a:spcBef>
                <a:spcPts val="600"/>
              </a:spcBef>
              <a:spcAft>
                <a:spcPts val="0"/>
              </a:spcAft>
              <a:buClr>
                <a:schemeClr val="hlink"/>
              </a:buClr>
              <a:buSzPts val="2600"/>
              <a:buFont typeface="Arial"/>
              <a:buAutoNum type="arabicPeriod"/>
            </a:pPr>
            <a:r>
              <a:rPr lang="en-US" sz="2600"/>
              <a:t>Internal Business: At what must we excel?</a:t>
            </a:r>
            <a:endParaRPr/>
          </a:p>
          <a:p>
            <a:pPr marL="971550" lvl="1" indent="-514350" algn="l" rtl="0">
              <a:spcBef>
                <a:spcPts val="600"/>
              </a:spcBef>
              <a:spcAft>
                <a:spcPts val="0"/>
              </a:spcAft>
              <a:buClr>
                <a:schemeClr val="hlink"/>
              </a:buClr>
              <a:buSzPts val="2600"/>
              <a:buFont typeface="Arial"/>
              <a:buAutoNum type="arabicPeriod"/>
            </a:pPr>
            <a:r>
              <a:rPr lang="en-US" sz="2600"/>
              <a:t>Innovation and Learning: Can we continue to improve and create value?</a:t>
            </a:r>
            <a:endParaRPr/>
          </a:p>
          <a:p>
            <a:pPr marL="971550" lvl="1" indent="-514350" algn="l" rtl="0">
              <a:spcBef>
                <a:spcPts val="600"/>
              </a:spcBef>
              <a:spcAft>
                <a:spcPts val="0"/>
              </a:spcAft>
              <a:buClr>
                <a:schemeClr val="hlink"/>
              </a:buClr>
              <a:buSzPts val="2600"/>
              <a:buFont typeface="Arial"/>
              <a:buAutoNum type="arabicPeriod"/>
            </a:pPr>
            <a:r>
              <a:rPr lang="en-US" sz="2600"/>
              <a:t>Financial: How do we look to shareholders?</a:t>
            </a:r>
            <a:endParaRPr/>
          </a:p>
          <a:p>
            <a:pPr marL="971550" lvl="1" indent="-514350" algn="l" rtl="0">
              <a:spcBef>
                <a:spcPts val="600"/>
              </a:spcBef>
              <a:spcAft>
                <a:spcPts val="0"/>
              </a:spcAft>
              <a:buClr>
                <a:schemeClr val="hlink"/>
              </a:buClr>
              <a:buSzPts val="2600"/>
              <a:buFont typeface="Arial"/>
              <a:buAutoNum type="arabicPeriod"/>
            </a:pPr>
            <a:r>
              <a:rPr lang="en-US" sz="2600"/>
              <a:t>Corporate Citizenship: Do we meet our responsibility to society as a whole, the environment, the community, and other external stakeholders?  </a:t>
            </a:r>
            <a:endParaRPr/>
          </a:p>
        </p:txBody>
      </p:sp>
      <p:pic>
        <p:nvPicPr>
          <p:cNvPr id="488" name="Google Shape;488;p42"/>
          <p:cNvPicPr preferRelativeResize="0"/>
          <p:nvPr/>
        </p:nvPicPr>
        <p:blipFill rotWithShape="1">
          <a:blip r:embed="rId3">
            <a:alphaModFix/>
          </a:blip>
          <a:srcRect/>
          <a:stretch/>
        </p:blipFill>
        <p:spPr>
          <a:xfrm>
            <a:off x="50677" y="5495816"/>
            <a:ext cx="1274174" cy="1146147"/>
          </a:xfrm>
          <a:prstGeom prst="rect">
            <a:avLst/>
          </a:prstGeom>
          <a:noFill/>
          <a:ln>
            <a:noFill/>
          </a:ln>
        </p:spPr>
      </p:pic>
    </p:spTree>
  </p:cSld>
  <p:clrMapOvr>
    <a:masterClrMapping/>
  </p:clrMapOvr>
  <p:transition spd="med">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43"/>
          <p:cNvSpPr txBox="1"/>
          <p:nvPr/>
        </p:nvSpPr>
        <p:spPr>
          <a:xfrm>
            <a:off x="820738" y="152400"/>
            <a:ext cx="7408862" cy="6248400"/>
          </a:xfrm>
          <a:prstGeom prst="rect">
            <a:avLst/>
          </a:prstGeom>
          <a:solidFill>
            <a:schemeClr val="l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494" name="Google Shape;494;p43"/>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cxnSp>
        <p:nvCxnSpPr>
          <p:cNvPr id="495" name="Google Shape;495;p43"/>
          <p:cNvCxnSpPr/>
          <p:nvPr/>
        </p:nvCxnSpPr>
        <p:spPr>
          <a:xfrm>
            <a:off x="3962400" y="5410200"/>
            <a:ext cx="0" cy="1295400"/>
          </a:xfrm>
          <a:prstGeom prst="straightConnector1">
            <a:avLst/>
          </a:prstGeom>
          <a:noFill/>
          <a:ln>
            <a:noFill/>
          </a:ln>
        </p:spPr>
      </p:cxnSp>
      <p:cxnSp>
        <p:nvCxnSpPr>
          <p:cNvPr id="496" name="Google Shape;496;p43"/>
          <p:cNvCxnSpPr/>
          <p:nvPr/>
        </p:nvCxnSpPr>
        <p:spPr>
          <a:xfrm>
            <a:off x="2590800" y="5410200"/>
            <a:ext cx="3810000" cy="0"/>
          </a:xfrm>
          <a:prstGeom prst="straightConnector1">
            <a:avLst/>
          </a:prstGeom>
          <a:noFill/>
          <a:ln>
            <a:noFill/>
          </a:ln>
        </p:spPr>
      </p:cxnSp>
      <p:cxnSp>
        <p:nvCxnSpPr>
          <p:cNvPr id="497" name="Google Shape;497;p43"/>
          <p:cNvCxnSpPr/>
          <p:nvPr/>
        </p:nvCxnSpPr>
        <p:spPr>
          <a:xfrm>
            <a:off x="2590800" y="5715000"/>
            <a:ext cx="3810000" cy="0"/>
          </a:xfrm>
          <a:prstGeom prst="straightConnector1">
            <a:avLst/>
          </a:prstGeom>
          <a:noFill/>
          <a:ln>
            <a:noFill/>
          </a:ln>
        </p:spPr>
      </p:cxnSp>
      <p:cxnSp>
        <p:nvCxnSpPr>
          <p:cNvPr id="498" name="Google Shape;498;p43"/>
          <p:cNvCxnSpPr/>
          <p:nvPr/>
        </p:nvCxnSpPr>
        <p:spPr>
          <a:xfrm>
            <a:off x="3613150" y="5162550"/>
            <a:ext cx="0" cy="1295400"/>
          </a:xfrm>
          <a:prstGeom prst="straightConnector1">
            <a:avLst/>
          </a:prstGeom>
          <a:noFill/>
          <a:ln w="15875" cap="flat" cmpd="sng">
            <a:solidFill>
              <a:srgbClr val="333333"/>
            </a:solidFill>
            <a:prstDash val="solid"/>
            <a:round/>
            <a:headEnd type="none" w="med" len="med"/>
            <a:tailEnd type="none" w="med" len="med"/>
          </a:ln>
        </p:spPr>
      </p:cxnSp>
      <p:pic>
        <p:nvPicPr>
          <p:cNvPr id="499" name="Google Shape;499;p43"/>
          <p:cNvPicPr preferRelativeResize="0"/>
          <p:nvPr/>
        </p:nvPicPr>
        <p:blipFill rotWithShape="1">
          <a:blip r:embed="rId3">
            <a:alphaModFix/>
          </a:blip>
          <a:srcRect/>
          <a:stretch/>
        </p:blipFill>
        <p:spPr>
          <a:xfrm>
            <a:off x="1963738" y="457200"/>
            <a:ext cx="6021387" cy="5943600"/>
          </a:xfrm>
          <a:prstGeom prst="rect">
            <a:avLst/>
          </a:prstGeom>
          <a:noFill/>
          <a:ln>
            <a:noFill/>
          </a:ln>
        </p:spPr>
      </p:pic>
      <p:pic>
        <p:nvPicPr>
          <p:cNvPr id="500" name="Google Shape;500;p43"/>
          <p:cNvPicPr preferRelativeResize="0"/>
          <p:nvPr/>
        </p:nvPicPr>
        <p:blipFill rotWithShape="1">
          <a:blip r:embed="rId4">
            <a:alphaModFix/>
          </a:blip>
          <a:srcRect/>
          <a:stretch/>
        </p:blipFill>
        <p:spPr>
          <a:xfrm>
            <a:off x="914400" y="319088"/>
            <a:ext cx="2667000" cy="1204912"/>
          </a:xfrm>
          <a:prstGeom prst="rect">
            <a:avLst/>
          </a:prstGeom>
          <a:noFill/>
          <a:ln>
            <a:noFill/>
          </a:ln>
        </p:spPr>
      </p:pic>
      <p:pic>
        <p:nvPicPr>
          <p:cNvPr id="501" name="Google Shape;501;p43"/>
          <p:cNvPicPr preferRelativeResize="0"/>
          <p:nvPr/>
        </p:nvPicPr>
        <p:blipFill rotWithShape="1">
          <a:blip r:embed="rId5">
            <a:alphaModFix/>
          </a:blip>
          <a:srcRect/>
          <a:stretch/>
        </p:blipFill>
        <p:spPr>
          <a:xfrm>
            <a:off x="5862" y="5559453"/>
            <a:ext cx="1274174" cy="1146147"/>
          </a:xfrm>
          <a:prstGeom prst="rect">
            <a:avLst/>
          </a:prstGeom>
          <a:noFill/>
          <a:ln>
            <a:noFill/>
          </a:ln>
        </p:spPr>
      </p:pic>
    </p:spTree>
  </p:cSld>
  <p:clrMapOvr>
    <a:masterClrMapping/>
  </p:clrMapOvr>
  <p:transition spd="med">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Google Shape;506;p44"/>
          <p:cNvSpPr txBox="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marR="0" lvl="0" indent="0" algn="l" rtl="0">
              <a:spcBef>
                <a:spcPts val="0"/>
              </a:spcBef>
              <a:spcAft>
                <a:spcPts val="0"/>
              </a:spcAft>
              <a:buNone/>
            </a:pPr>
            <a:r>
              <a:rPr lang="en-US" sz="1000" b="0" i="0" u="none" strike="noStrike" cap="none">
                <a:solidFill>
                  <a:schemeClr val="lt1"/>
                </a:solidFill>
                <a:latin typeface="Arial"/>
                <a:ea typeface="Arial"/>
                <a:cs typeface="Arial"/>
                <a:sym typeface="Arial"/>
              </a:rPr>
              <a:t>Ch. 3: Business Model and Strategic Plan</a:t>
            </a:r>
            <a:endParaRPr/>
          </a:p>
        </p:txBody>
      </p:sp>
      <p:sp>
        <p:nvSpPr>
          <p:cNvPr id="507" name="Google Shape;507;p44"/>
          <p:cNvSpPr/>
          <p:nvPr/>
        </p:nvSpPr>
        <p:spPr>
          <a:xfrm>
            <a:off x="457200" y="152400"/>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400" b="1" i="0" u="none" strike="noStrike" cap="none">
                <a:solidFill>
                  <a:schemeClr val="lt2"/>
                </a:solidFill>
                <a:latin typeface="Arial"/>
                <a:ea typeface="Arial"/>
                <a:cs typeface="Arial"/>
                <a:sym typeface="Arial"/>
              </a:rPr>
              <a:t>Conclusion</a:t>
            </a:r>
            <a:endParaRPr/>
          </a:p>
        </p:txBody>
      </p:sp>
      <p:sp>
        <p:nvSpPr>
          <p:cNvPr id="508" name="Google Shape;508;p44"/>
          <p:cNvSpPr/>
          <p:nvPr/>
        </p:nvSpPr>
        <p:spPr>
          <a:xfrm>
            <a:off x="838200" y="1447800"/>
            <a:ext cx="7620000" cy="4525963"/>
          </a:xfrm>
          <a:prstGeom prst="rect">
            <a:avLst/>
          </a:prstGeom>
          <a:noFill/>
          <a:ln>
            <a:noFill/>
          </a:ln>
        </p:spPr>
        <p:txBody>
          <a:bodyPr spcFirstLastPara="1" wrap="square" lIns="91425" tIns="45700" rIns="91425" bIns="45700" anchor="t" anchorCtr="0">
            <a:noAutofit/>
          </a:bodyPr>
          <a:lstStyle/>
          <a:p>
            <a:pPr marL="342900" marR="0" lvl="0" indent="-342900" algn="l" rtl="0">
              <a:spcBef>
                <a:spcPts val="0"/>
              </a:spcBef>
              <a:spcAft>
                <a:spcPts val="0"/>
              </a:spcAft>
              <a:buClr>
                <a:schemeClr val="hlink"/>
              </a:buClr>
              <a:buSzPts val="2380"/>
              <a:buFont typeface="Noto Sans Symbols"/>
              <a:buNone/>
            </a:pPr>
            <a:r>
              <a:rPr lang="en-US" sz="3400" b="1" i="0" u="none" strike="noStrike" cap="none">
                <a:solidFill>
                  <a:schemeClr val="lt1"/>
                </a:solidFill>
                <a:latin typeface="Arial"/>
                <a:ea typeface="Arial"/>
                <a:cs typeface="Arial"/>
                <a:sym typeface="Arial"/>
              </a:rPr>
              <a:t>The strategic planning process:</a:t>
            </a:r>
            <a:endParaRPr/>
          </a:p>
          <a:p>
            <a:pPr marL="568325" marR="0" lvl="0" indent="-333375" algn="l" rtl="0">
              <a:spcBef>
                <a:spcPts val="1920"/>
              </a:spcBef>
              <a:spcAft>
                <a:spcPts val="0"/>
              </a:spcAft>
              <a:buClr>
                <a:schemeClr val="hlink"/>
              </a:buClr>
              <a:buSzPts val="2240"/>
              <a:buFont typeface="Noto Sans Symbols"/>
              <a:buChar char="■"/>
            </a:pPr>
            <a:r>
              <a:rPr lang="en-US" sz="3200" b="1" i="1" u="none" strike="noStrike" cap="none">
                <a:solidFill>
                  <a:schemeClr val="lt1"/>
                </a:solidFill>
                <a:latin typeface="Arial"/>
                <a:ea typeface="Arial"/>
                <a:cs typeface="Arial"/>
                <a:sym typeface="Arial"/>
              </a:rPr>
              <a:t>Begins</a:t>
            </a:r>
            <a:r>
              <a:rPr lang="en-US" sz="3200" b="1" i="0" u="none" strike="noStrike" cap="none">
                <a:solidFill>
                  <a:schemeClr val="lt1"/>
                </a:solidFill>
                <a:latin typeface="Arial"/>
                <a:ea typeface="Arial"/>
                <a:cs typeface="Arial"/>
                <a:sym typeface="Arial"/>
              </a:rPr>
              <a:t> with the nine steps.</a:t>
            </a:r>
            <a:endParaRPr/>
          </a:p>
          <a:p>
            <a:pPr marL="568325" marR="0" lvl="0" indent="-333375" algn="l" rtl="0">
              <a:spcBef>
                <a:spcPts val="1920"/>
              </a:spcBef>
              <a:spcAft>
                <a:spcPts val="0"/>
              </a:spcAft>
              <a:buClr>
                <a:schemeClr val="hlink"/>
              </a:buClr>
              <a:buSzPts val="2240"/>
              <a:buFont typeface="Noto Sans Symbols"/>
              <a:buChar char="■"/>
            </a:pPr>
            <a:r>
              <a:rPr lang="en-US" sz="3200" b="1" i="1" u="none" strike="noStrike" cap="none">
                <a:solidFill>
                  <a:schemeClr val="lt1"/>
                </a:solidFill>
                <a:latin typeface="Arial"/>
                <a:ea typeface="Arial"/>
                <a:cs typeface="Arial"/>
                <a:sym typeface="Arial"/>
              </a:rPr>
              <a:t>Teaches</a:t>
            </a:r>
            <a:r>
              <a:rPr lang="en-US" sz="3200" b="1" i="0" u="none" strike="noStrike" cap="none">
                <a:solidFill>
                  <a:schemeClr val="lt1"/>
                </a:solidFill>
                <a:latin typeface="Arial"/>
                <a:ea typeface="Arial"/>
                <a:cs typeface="Arial"/>
                <a:sym typeface="Arial"/>
              </a:rPr>
              <a:t> entrepreneurial </a:t>
            </a:r>
            <a:br>
              <a:rPr lang="en-US" sz="3200" b="1" i="0" u="none" strike="noStrike" cap="none">
                <a:solidFill>
                  <a:schemeClr val="lt1"/>
                </a:solidFill>
                <a:latin typeface="Arial"/>
                <a:ea typeface="Arial"/>
                <a:cs typeface="Arial"/>
                <a:sym typeface="Arial"/>
              </a:rPr>
            </a:br>
            <a:r>
              <a:rPr lang="en-US" sz="3200" b="1" i="0" u="none" strike="noStrike" cap="none">
                <a:solidFill>
                  <a:schemeClr val="lt1"/>
                </a:solidFill>
                <a:latin typeface="Arial"/>
                <a:ea typeface="Arial"/>
                <a:cs typeface="Arial"/>
                <a:sym typeface="Arial"/>
              </a:rPr>
              <a:t>discipline for a higher </a:t>
            </a:r>
            <a:br>
              <a:rPr lang="en-US" sz="3200" b="1" i="0" u="none" strike="noStrike" cap="none">
                <a:solidFill>
                  <a:schemeClr val="lt1"/>
                </a:solidFill>
                <a:latin typeface="Arial"/>
                <a:ea typeface="Arial"/>
                <a:cs typeface="Arial"/>
                <a:sym typeface="Arial"/>
              </a:rPr>
            </a:br>
            <a:r>
              <a:rPr lang="en-US" sz="3200" b="1" i="0" u="none" strike="noStrike" cap="none">
                <a:solidFill>
                  <a:schemeClr val="lt1"/>
                </a:solidFill>
                <a:latin typeface="Arial"/>
                <a:ea typeface="Arial"/>
                <a:cs typeface="Arial"/>
                <a:sym typeface="Arial"/>
              </a:rPr>
              <a:t>chance of survival.</a:t>
            </a:r>
            <a:endParaRPr/>
          </a:p>
          <a:p>
            <a:pPr marL="342900" marR="0" lvl="0" indent="-200660" algn="l" rtl="0">
              <a:spcBef>
                <a:spcPts val="640"/>
              </a:spcBef>
              <a:spcAft>
                <a:spcPts val="0"/>
              </a:spcAft>
              <a:buClr>
                <a:schemeClr val="hlink"/>
              </a:buClr>
              <a:buSzPts val="2240"/>
              <a:buFont typeface="Noto Sans Symbols"/>
              <a:buNone/>
            </a:pPr>
            <a:endParaRPr sz="3200" b="1" i="0" u="none" strike="noStrike" cap="none">
              <a:solidFill>
                <a:schemeClr val="lt1"/>
              </a:solidFill>
              <a:latin typeface="Arial"/>
              <a:ea typeface="Arial"/>
              <a:cs typeface="Arial"/>
              <a:sym typeface="Arial"/>
            </a:endParaRPr>
          </a:p>
          <a:p>
            <a:pPr marL="342900" marR="0" lvl="0" indent="-200660" algn="l" rtl="0">
              <a:spcBef>
                <a:spcPts val="640"/>
              </a:spcBef>
              <a:spcAft>
                <a:spcPts val="0"/>
              </a:spcAft>
              <a:buClr>
                <a:schemeClr val="hlink"/>
              </a:buClr>
              <a:buSzPts val="2240"/>
              <a:buFont typeface="Noto Sans Symbols"/>
              <a:buNone/>
            </a:pPr>
            <a:endParaRPr sz="3200" b="1" i="0" u="none" strike="noStrike" cap="none">
              <a:solidFill>
                <a:schemeClr val="lt1"/>
              </a:solidFill>
              <a:latin typeface="Arial"/>
              <a:ea typeface="Arial"/>
              <a:cs typeface="Arial"/>
              <a:sym typeface="Arial"/>
            </a:endParaRPr>
          </a:p>
        </p:txBody>
      </p:sp>
      <p:pic>
        <p:nvPicPr>
          <p:cNvPr id="509" name="Google Shape;509;p44" descr="C:\Documents and Settings\douglw\My Documents\My Pictures\Microsoft Clip Organizer\j0432543.png"/>
          <p:cNvPicPr preferRelativeResize="0"/>
          <p:nvPr/>
        </p:nvPicPr>
        <p:blipFill rotWithShape="1">
          <a:blip r:embed="rId3">
            <a:alphaModFix/>
          </a:blip>
          <a:srcRect/>
          <a:stretch/>
        </p:blipFill>
        <p:spPr>
          <a:xfrm>
            <a:off x="6248400" y="4500563"/>
            <a:ext cx="2133600" cy="1554162"/>
          </a:xfrm>
          <a:prstGeom prst="rect">
            <a:avLst/>
          </a:prstGeom>
          <a:noFill/>
          <a:ln>
            <a:noFill/>
          </a:ln>
        </p:spPr>
      </p:pic>
      <p:pic>
        <p:nvPicPr>
          <p:cNvPr id="510" name="Google Shape;510;p44"/>
          <p:cNvPicPr preferRelativeResize="0"/>
          <p:nvPr/>
        </p:nvPicPr>
        <p:blipFill rotWithShape="1">
          <a:blip r:embed="rId4">
            <a:alphaModFix/>
          </a:blip>
          <a:srcRect/>
          <a:stretch/>
        </p:blipFill>
        <p:spPr>
          <a:xfrm>
            <a:off x="48713" y="5508897"/>
            <a:ext cx="1274174" cy="1146147"/>
          </a:xfrm>
          <a:prstGeom prst="rect">
            <a:avLst/>
          </a:prstGeom>
          <a:noFill/>
          <a:ln>
            <a:noFill/>
          </a:ln>
        </p:spPr>
      </p:pic>
    </p:spTree>
  </p:cSld>
  <p:clrMapOvr>
    <a:masterClrMapping/>
  </p:clrMapOvr>
  <p:transition spd="med">
    <p:fade/>
  </p:transition>
</p:sld>
</file>

<file path=ppt/theme/theme1.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1980</Words>
  <Application>Microsoft Office PowerPoint</Application>
  <PresentationFormat>On-screen Show (4:3)</PresentationFormat>
  <Paragraphs>267</Paragraphs>
  <Slides>44</Slides>
  <Notes>44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0</vt:i4>
      </vt:variant>
      <vt:variant>
        <vt:lpstr>Slide Titles</vt:lpstr>
      </vt:variant>
      <vt:variant>
        <vt:i4>44</vt:i4>
      </vt:variant>
    </vt:vector>
  </HeadingPairs>
  <TitlesOfParts>
    <vt:vector size="53" baseType="lpstr">
      <vt:lpstr>Arial</vt:lpstr>
      <vt:lpstr>Garamond</vt:lpstr>
      <vt:lpstr>Times New Roman</vt:lpstr>
      <vt:lpstr>Helvetica Neue</vt:lpstr>
      <vt:lpstr>Tajawal Medium</vt:lpstr>
      <vt:lpstr>Tahoma</vt:lpstr>
      <vt:lpstr>Calibri</vt:lpstr>
      <vt:lpstr>Noto Sans Symbols</vt:lpstr>
      <vt:lpstr>Stream</vt:lpstr>
      <vt:lpstr>PowerPoint Presentation</vt:lpstr>
      <vt:lpstr> Designing a Competitive Business Model and  Building a Solid Strategic Plan</vt:lpstr>
      <vt:lpstr>Learning Objectives</vt:lpstr>
      <vt:lpstr>Idea Generation</vt:lpstr>
      <vt:lpstr>Ideas?</vt:lpstr>
      <vt:lpstr>PowerPoint Presentation</vt:lpstr>
      <vt:lpstr>Examples:Change</vt:lpstr>
      <vt:lpstr>Innovation in the wider sense</vt:lpstr>
      <vt:lpstr>New Industries: Low Cost Airlines</vt:lpstr>
      <vt:lpstr>Developing Creativity</vt:lpstr>
      <vt:lpstr>Brainstorming</vt:lpstr>
      <vt:lpstr>A Major Shift . . .</vt:lpstr>
      <vt:lpstr>Intellectual Capital</vt:lpstr>
      <vt:lpstr>1. Human Capital</vt:lpstr>
      <vt:lpstr>2. Structural Capital</vt:lpstr>
      <vt:lpstr>3. Customer Capital</vt:lpstr>
      <vt:lpstr>Strategic Management</vt:lpstr>
      <vt:lpstr>Strategic Management and Competitive Advantage</vt:lpstr>
      <vt:lpstr>Key: Core Competencies</vt:lpstr>
      <vt:lpstr>Building a Sustainable  Competitive Advantage </vt:lpstr>
      <vt:lpstr>Strategic Management Process</vt:lpstr>
      <vt:lpstr>Strategic Management Process </vt:lpstr>
      <vt:lpstr>Step 1: Develop a Vision and  Create a Mission Statement</vt:lpstr>
      <vt:lpstr>Step 1: Develop a Vision and  Create a Mission Statement</vt:lpstr>
      <vt:lpstr>Step 1: Develop a Vision and  Create a Mission Statement</vt:lpstr>
      <vt:lpstr>Step 2: Assess Company Strengths and Weaknesses</vt:lpstr>
      <vt:lpstr>Step 3: Scan for Opportunities  and Threats</vt:lpstr>
      <vt:lpstr>The Power of External  Market Forces</vt:lpstr>
      <vt:lpstr>Step 4: Identify  Key Success Factors</vt:lpstr>
      <vt:lpstr>Identifying Key Success Factors</vt:lpstr>
      <vt:lpstr>Step 5: Analyze Competitors</vt:lpstr>
      <vt:lpstr>PowerPoint Presentation</vt:lpstr>
      <vt:lpstr>Step 6: Create Company Goals and Objectives</vt:lpstr>
      <vt:lpstr>Step 7: Formulate Strategies</vt:lpstr>
      <vt:lpstr>Step 7: Formulate Strategies</vt:lpstr>
      <vt:lpstr>Cost Leadership</vt:lpstr>
      <vt:lpstr>Differentiation</vt:lpstr>
      <vt:lpstr>Focus</vt:lpstr>
      <vt:lpstr>Step 8: Translate Strategies  into Action Plans</vt:lpstr>
      <vt:lpstr>Step 9: Establish Accurate Controls</vt:lpstr>
      <vt:lpstr>Balanced Scorecards</vt:lpstr>
      <vt:lpstr>Balanced Scorecards</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Norman M. Scarborough</dc:creator>
  <cp:lastModifiedBy>bahgat</cp:lastModifiedBy>
  <cp:revision>1</cp:revision>
  <dcterms:created xsi:type="dcterms:W3CDTF">1997-06-02T08:31:06Z</dcterms:created>
  <dcterms:modified xsi:type="dcterms:W3CDTF">2023-02-09T22:42:27Z</dcterms:modified>
</cp:coreProperties>
</file>