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480" r:id="rId5"/>
    <p:sldId id="303" r:id="rId6"/>
    <p:sldId id="510" r:id="rId7"/>
    <p:sldId id="511" r:id="rId8"/>
    <p:sldId id="512" r:id="rId9"/>
    <p:sldId id="499" r:id="rId10"/>
    <p:sldId id="271" r:id="rId11"/>
    <p:sldId id="313" r:id="rId12"/>
    <p:sldId id="496" r:id="rId13"/>
    <p:sldId id="497" r:id="rId14"/>
    <p:sldId id="513" r:id="rId15"/>
    <p:sldId id="508" r:id="rId16"/>
    <p:sldId id="507"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11"/>
            <p14:sldId id="512"/>
            <p14:sldId id="499"/>
            <p14:sldId id="271"/>
            <p14:sldId id="313"/>
            <p14:sldId id="496"/>
            <p14:sldId id="497"/>
            <p14:sldId id="513"/>
            <p14:sldId id="508"/>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2C5"/>
    <a:srgbClr val="FFD7AF"/>
    <a:srgbClr val="FBE8C1"/>
    <a:srgbClr val="FAE3B4"/>
    <a:srgbClr val="FAC748"/>
    <a:srgbClr val="00AEEF"/>
    <a:srgbClr val="FFD200"/>
    <a:srgbClr val="203E5F"/>
    <a:srgbClr val="F5822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snapToGrid="0">
      <p:cViewPr varScale="1">
        <p:scale>
          <a:sx n="65" d="100"/>
          <a:sy n="65" d="100"/>
        </p:scale>
        <p:origin x="9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Book1" TargetMode="External"/><Relationship Id="rId4" Type="http://schemas.openxmlformats.org/officeDocument/2006/relationships/themeOverride" Target="../theme/themeOverride1.xm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Sheet1!$E$8:$E$9</cx:f>
        <cx:lvl ptCount="2">
          <cx:pt idx="0">Weekly short quizzes 80%</cx:pt>
          <cx:pt idx="1">Final Exam 20%</cx:pt>
        </cx:lvl>
      </cx:strDim>
      <cx:numDim type="size">
        <cx:f>Sheet1!$F$8:$F$9</cx:f>
        <cx:lvl ptCount="2" formatCode="0%">
          <cx:pt idx="0">0.80000000000000004</cx:pt>
          <cx:pt idx="1">0.20000000000000001</cx:pt>
        </cx:lvl>
      </cx:numDim>
    </cx:data>
  </cx:chartData>
  <cx:chart>
    <cx:plotArea>
      <cx:plotAreaRegion>
        <cx:series layoutId="sunburst" uniqueId="{17E91945-5803-4A73-8AFC-1D523319F7EA}">
          <cx:spPr>
            <a:solidFill>
              <a:srgbClr val="FFC000"/>
            </a:solidFill>
          </cx:spPr>
          <cx:dataPt idx="0">
            <cx:spPr>
              <a:solidFill>
                <a:srgbClr val="FDE1C3"/>
              </a:solidFill>
            </cx:spPr>
          </cx:dataPt>
          <cx:dataLabels pos="ctr">
            <cx:txPr>
              <a:bodyPr spcFirstLastPara="1" vertOverflow="ellipsis" horzOverflow="overflow" wrap="square" lIns="0" tIns="0" rIns="0" bIns="0" anchor="ctr" anchorCtr="1"/>
              <a:lstStyle/>
              <a:p>
                <a:pPr algn="ctr" rtl="0">
                  <a:defRPr sz="1200" b="1">
                    <a:solidFill>
                      <a:schemeClr val="tx1"/>
                    </a:solidFill>
                  </a:defRPr>
                </a:pPr>
                <a:endParaRPr lang="en-US" sz="1200" b="1" i="0" u="none" strike="noStrike" baseline="0">
                  <a:solidFill>
                    <a:schemeClr val="tx1"/>
                  </a:solidFill>
                  <a:latin typeface="Aptos Narrow" panose="02110004020202020204"/>
                </a:endParaRPr>
              </a:p>
            </cx:txPr>
            <cx:visibility seriesName="0" categoryName="1" value="0"/>
            <cx:dataLabel idx="0">
              <cx:txPr>
                <a:bodyPr spcFirstLastPara="1" vertOverflow="ellipsis" horzOverflow="overflow" wrap="square" lIns="0" tIns="0" rIns="0" bIns="0" anchor="ctr" anchorCtr="1"/>
                <a:lstStyle/>
                <a:p>
                  <a:pPr algn="ctr" rtl="0">
                    <a:defRPr sz="1200"/>
                  </a:pPr>
                  <a:r>
                    <a:rPr lang="en-US" sz="1200" b="1" i="0" u="none" strike="noStrike" baseline="0">
                      <a:solidFill>
                        <a:schemeClr val="tx1"/>
                      </a:solidFill>
                      <a:latin typeface="Aptos Narrow" panose="02110004020202020204"/>
                    </a:rPr>
                    <a:t>Weekly short quizzes 80%</a:t>
                  </a:r>
                </a:p>
              </cx:txPr>
              <cx:visibility seriesName="0" categoryName="1" value="0"/>
            </cx:dataLabel>
            <cx:dataLabel idx="1">
              <cx:txPr>
                <a:bodyPr spcFirstLastPara="1" vertOverflow="ellipsis" horzOverflow="overflow" wrap="square" lIns="0" tIns="0" rIns="0" bIns="0" anchor="ctr" anchorCtr="1"/>
                <a:lstStyle/>
                <a:p>
                  <a:pPr algn="ctr" rtl="0">
                    <a:defRPr sz="1050"/>
                  </a:pPr>
                  <a:r>
                    <a:rPr lang="en-US" sz="1050" b="1" i="0" u="none" strike="noStrike" baseline="0">
                      <a:solidFill>
                        <a:schemeClr val="tx1"/>
                      </a:solidFill>
                      <a:latin typeface="Aptos Narrow" panose="02110004020202020204"/>
                    </a:rPr>
                    <a:t>Final Exam 20%</a:t>
                  </a:r>
                </a:p>
              </cx:txPr>
              <cx:visibility seriesName="0" categoryName="1" value="0"/>
            </cx:dataLabel>
          </cx:dataLabels>
          <cx:dataId val="0"/>
        </cx:series>
      </cx:plotAreaRegion>
    </cx:plotArea>
  </cx:chart>
  <cx:clrMapOvr bg1="lt1" tx1="dk1" bg2="lt2" tx2="dk2" accent1="accent1" accent2="accent2" accent3="accent3" accent4="accent4" accent5="accent5" accent6="accent6" hlink="hlink" folHlink="folHlink"/>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81">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lt1"/>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D6087-7F22-1BF1-82D0-F138C20F22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63ED70-17B0-8829-2BC7-F627939FE4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E0852-011E-2CE7-9730-3D04176DAF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9F812FB-7726-6CA1-CBB4-4EA24B75D1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6224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AC1F6-CA7C-992D-B169-27E06C6C2F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F23C8E-C5D3-51B7-A089-DAE21B18DC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3AA662-D02C-3968-028E-77ED3FBA3F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E96A8F-C5C8-F651-F7E6-CC8318F588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3474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79384-EFA0-2130-BE8E-F54600D147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D579FC-1626-8A32-3610-39E5E1D0B3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D5F0F0-E87D-D7C5-E5BD-15E0D6155B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7E0475-A69A-9B16-69F0-B50BE56CC7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5919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0.png"/><Relationship Id="rId5" Type="http://schemas.microsoft.com/office/2014/relationships/chartEx" Target="../charts/chartEx1.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0362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a:t>
            </a: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3598250" y="2238351"/>
            <a:ext cx="8417320" cy="5429179"/>
          </a:xfrm>
          <a:prstGeom prst="rect">
            <a:avLst/>
          </a:prstGeom>
          <a:noFill/>
        </p:spPr>
        <p:txBody>
          <a:bodyPr wrap="square" rtlCol="0">
            <a:spAutoFit/>
          </a:bodyPr>
          <a:lstStyle/>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The Concept of Property Management</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The Concept of Facility Management</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Property Management vs. Facility Management</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cs typeface="Times New Roman" panose="02020603050405020304" pitchFamily="18" charset="0"/>
              </a:rPr>
              <a:t>Course Description</a:t>
            </a: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Course Objectives</a:t>
            </a: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Topics to be covered</a:t>
            </a: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Learning Outcomes</a:t>
            </a: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xEl>
                                              <p:pRg st="6" end="6"/>
                                            </p:txEl>
                                          </p:spTgt>
                                        </p:tgtEl>
                                        <p:attrNameLst>
                                          <p:attrName>style.visibility</p:attrName>
                                        </p:attrNameLst>
                                      </p:cBhvr>
                                      <p:to>
                                        <p:strVal val="visible"/>
                                      </p:to>
                                    </p:set>
                                    <p:anim calcmode="lin" valueType="num">
                                      <p:cBhvr additive="base">
                                        <p:cTn id="43" dur="500" fill="hold"/>
                                        <p:tgtEl>
                                          <p:spTgt spid="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6D02-13E7-4767-F7F7-CE1D08D4C8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030F4-E9C4-A8E4-2A49-5DFAB245AA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33">
            <a:extLst>
              <a:ext uri="{FF2B5EF4-FFF2-40B4-BE49-F238E27FC236}">
                <a16:creationId xmlns:a16="http://schemas.microsoft.com/office/drawing/2014/main" id="{73454983-6A86-1553-E059-FA5F87FC9D56}"/>
              </a:ext>
            </a:extLst>
          </p:cNvPr>
          <p:cNvSpPr/>
          <p:nvPr/>
        </p:nvSpPr>
        <p:spPr>
          <a:xfrm>
            <a:off x="599965" y="1810838"/>
            <a:ext cx="10697097" cy="1809085"/>
          </a:xfrm>
          <a:prstGeom prst="rect">
            <a:avLst/>
          </a:prstGeom>
          <a:noFill/>
        </p:spPr>
        <p:txBody>
          <a:bodyPr wrap="square">
            <a:spAutoFit/>
          </a:bodyP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1800" b="1" i="0" u="none" strike="noStrike" kern="1200" cap="none" spc="0" normalizeH="0" baseline="0" noProof="0" dirty="0">
                <a:ln>
                  <a:noFill/>
                </a:ln>
                <a:effectLst/>
                <a:uLnTx/>
                <a:uFillTx/>
                <a:latin typeface="Alexandria"/>
                <a:ea typeface="+mn-ea"/>
                <a:cs typeface="Times New Roman" panose="02020603050405020304" pitchFamily="18" charset="0"/>
              </a:rPr>
              <a:t>Property management is </a:t>
            </a:r>
            <a:r>
              <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rPr>
              <a:t>the operation, control, and oversight of real estate, including residential, commercial, and industrial properties. It involves activities such as leasing, rent collection, maintenance, and tenant relations.</a:t>
            </a:r>
          </a:p>
          <a:p>
            <a:pPr lvl="0" algn="justLow">
              <a:lnSpc>
                <a:spcPct val="120000"/>
              </a:lnSpc>
              <a:defRPr/>
            </a:pPr>
            <a:r>
              <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rPr>
              <a:t> </a:t>
            </a:r>
            <a:r>
              <a:rPr lang="en-US" dirty="0">
                <a:latin typeface="Alexandria"/>
                <a:cs typeface="Times New Roman" panose="02020603050405020304" pitchFamily="18" charset="0"/>
              </a:rPr>
              <a:t>The concept of </a:t>
            </a:r>
            <a:r>
              <a:rPr lang="en-US" b="1" dirty="0">
                <a:latin typeface="Alexandria"/>
                <a:cs typeface="Times New Roman" panose="02020603050405020304" pitchFamily="18" charset="0"/>
              </a:rPr>
              <a:t>property management </a:t>
            </a:r>
            <a:r>
              <a:rPr lang="en-US" dirty="0">
                <a:latin typeface="Alexandria"/>
                <a:cs typeface="Times New Roman" panose="02020603050405020304" pitchFamily="18" charset="0"/>
              </a:rPr>
              <a:t>first emerged in the late 19th and early 20th centuries as cities expanded rapidly due to industrialization. As urban populations grew and real estate holdings became more complex, property owners required professional assistance to manage properties.</a:t>
            </a:r>
            <a:endPar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endParaRPr>
          </a:p>
        </p:txBody>
      </p:sp>
      <p:sp>
        <p:nvSpPr>
          <p:cNvPr id="41" name="TextBox 40">
            <a:extLst>
              <a:ext uri="{FF2B5EF4-FFF2-40B4-BE49-F238E27FC236}">
                <a16:creationId xmlns:a16="http://schemas.microsoft.com/office/drawing/2014/main" id="{767824F2-FD47-F914-554E-DFAB22B4F97E}"/>
              </a:ext>
            </a:extLst>
          </p:cNvPr>
          <p:cNvSpPr txBox="1"/>
          <p:nvPr/>
        </p:nvSpPr>
        <p:spPr>
          <a:xfrm>
            <a:off x="3413199" y="1155869"/>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Concept of Property Management</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E3EA2C7-96BE-487C-A128-54F2D017BB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6A13668-785F-5AC6-8A02-FD534303601A}"/>
              </a:ext>
            </a:extLst>
          </p:cNvPr>
          <p:cNvPicPr preferRelativeResize="0">
            <a:picLocks/>
          </p:cNvPicPr>
          <p:nvPr/>
        </p:nvPicPr>
        <p:blipFill>
          <a:blip r:embed="rId3"/>
          <a:srcRect t="16854" b="35474"/>
          <a:stretch>
            <a:fillRect/>
          </a:stretch>
        </p:blipFill>
        <p:spPr>
          <a:xfrm>
            <a:off x="3606479" y="3693044"/>
            <a:ext cx="5388287" cy="3090672"/>
          </a:xfrm>
          <a:prstGeom prst="rect">
            <a:avLst/>
          </a:prstGeom>
          <a:solidFill>
            <a:schemeClr val="accent2"/>
          </a:solidFill>
          <a:ln>
            <a:solidFill>
              <a:schemeClr val="tx1"/>
            </a:solidFill>
          </a:ln>
        </p:spPr>
      </p:pic>
    </p:spTree>
    <p:extLst>
      <p:ext uri="{BB962C8B-B14F-4D97-AF65-F5344CB8AC3E}">
        <p14:creationId xmlns:p14="http://schemas.microsoft.com/office/powerpoint/2010/main" val="171181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
                                            <p:txEl>
                                              <p:pRg st="1" end="1"/>
                                            </p:txEl>
                                          </p:spTgt>
                                        </p:tgtEl>
                                        <p:attrNameLst>
                                          <p:attrName>style.visibility</p:attrName>
                                        </p:attrNameLst>
                                      </p:cBhvr>
                                      <p:to>
                                        <p:strVal val="visible"/>
                                      </p:to>
                                    </p:set>
                                    <p:anim calcmode="lin" valueType="num">
                                      <p:cBhvr additive="base">
                                        <p:cTn id="13" dur="500" fill="hold"/>
                                        <p:tgtEl>
                                          <p:spTgt spid="3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8F128-4F54-698D-A5F9-AB06DAE43D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B382EAD-49D3-B866-709C-40BDD21841C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33">
            <a:extLst>
              <a:ext uri="{FF2B5EF4-FFF2-40B4-BE49-F238E27FC236}">
                <a16:creationId xmlns:a16="http://schemas.microsoft.com/office/drawing/2014/main" id="{B89EAB44-44C2-3713-5B82-2135B5BDBA16}"/>
              </a:ext>
            </a:extLst>
          </p:cNvPr>
          <p:cNvSpPr/>
          <p:nvPr/>
        </p:nvSpPr>
        <p:spPr>
          <a:xfrm>
            <a:off x="540972" y="1752829"/>
            <a:ext cx="10697097" cy="1809085"/>
          </a:xfrm>
          <a:prstGeom prst="rect">
            <a:avLst/>
          </a:prstGeom>
          <a:noFill/>
        </p:spPr>
        <p:txBody>
          <a:bodyPr wrap="square">
            <a:spAutoFit/>
          </a:bodyPr>
          <a:lstStyle/>
          <a:p>
            <a:pPr lvl="0" algn="justLow">
              <a:lnSpc>
                <a:spcPct val="120000"/>
              </a:lnSpc>
              <a:spcBef>
                <a:spcPts val="600"/>
              </a:spcBef>
              <a:spcAft>
                <a:spcPts val="600"/>
              </a:spcAft>
              <a:defRPr/>
            </a:pPr>
            <a:r>
              <a:rPr kumimoji="0" lang="en-US" sz="1800" b="1" i="0" u="none" strike="noStrike" kern="1200" cap="none" spc="0" normalizeH="0" baseline="0" noProof="0" dirty="0">
                <a:ln>
                  <a:noFill/>
                </a:ln>
                <a:effectLst/>
                <a:uLnTx/>
                <a:uFillTx/>
                <a:latin typeface="Alexandria"/>
                <a:ea typeface="+mn-ea"/>
                <a:cs typeface="Times New Roman" panose="02020603050405020304" pitchFamily="18" charset="0"/>
              </a:rPr>
              <a:t>Facility management </a:t>
            </a:r>
            <a:r>
              <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rPr>
              <a:t>is the integration of people, place, process, and technology to ensure the functionality, comfort, safety, and efficiency of the built environment</a:t>
            </a:r>
            <a:r>
              <a:rPr lang="en-US" dirty="0">
                <a:latin typeface="Alexandria"/>
                <a:cs typeface="Times New Roman" panose="02020603050405020304" pitchFamily="18" charset="0"/>
              </a:rPr>
              <a:t>. </a:t>
            </a:r>
          </a:p>
          <a:p>
            <a:pPr lvl="0" algn="justLow">
              <a:lnSpc>
                <a:spcPct val="120000"/>
              </a:lnSpc>
              <a:defRPr/>
            </a:pPr>
            <a:r>
              <a:rPr lang="en-US" dirty="0">
                <a:latin typeface="Alexandria"/>
                <a:cs typeface="Times New Roman" panose="02020603050405020304" pitchFamily="18" charset="0"/>
              </a:rPr>
              <a:t>The concept of </a:t>
            </a:r>
            <a:r>
              <a:rPr lang="en-US" b="1" dirty="0">
                <a:latin typeface="Alexandria"/>
                <a:cs typeface="Times New Roman" panose="02020603050405020304" pitchFamily="18" charset="0"/>
              </a:rPr>
              <a:t>Facility Management </a:t>
            </a:r>
            <a:r>
              <a:rPr lang="en-US" dirty="0">
                <a:latin typeface="Alexandria"/>
                <a:cs typeface="Times New Roman" panose="02020603050405020304" pitchFamily="18" charset="0"/>
              </a:rPr>
              <a:t>emerged in the late 1970s in the United States, driven by the growing complexity of workplaces and the increasing need to integrate administrative and technical services.</a:t>
            </a:r>
            <a:endPar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endParaRPr>
          </a:p>
          <a:p>
            <a:pPr marL="0" marR="0" lvl="0" indent="0" algn="justLow" defTabSz="914400" rtl="0" eaLnBrk="1" fontAlgn="auto" latinLnBrk="0" hangingPunct="1">
              <a:lnSpc>
                <a:spcPct val="120000"/>
              </a:lnSpc>
              <a:spcBef>
                <a:spcPts val="0"/>
              </a:spcBef>
              <a:spcAft>
                <a:spcPts val="0"/>
              </a:spcAft>
              <a:buClrTx/>
              <a:buSzTx/>
              <a:buFontTx/>
              <a:buNone/>
              <a:tabLst/>
              <a:defRPr/>
            </a:pPr>
            <a:endParaRPr kumimoji="0" lang="en-US" sz="1800" i="0" u="none" strike="noStrike" kern="1200" cap="none" spc="0" normalizeH="0" baseline="0" noProof="0" dirty="0">
              <a:ln>
                <a:noFill/>
              </a:ln>
              <a:effectLst/>
              <a:uLnTx/>
              <a:uFillTx/>
              <a:latin typeface="Alexandria"/>
              <a:ea typeface="+mn-ea"/>
              <a:cs typeface="Times New Roman" panose="02020603050405020304" pitchFamily="18" charset="0"/>
            </a:endParaRPr>
          </a:p>
        </p:txBody>
      </p:sp>
      <p:sp>
        <p:nvSpPr>
          <p:cNvPr id="41" name="TextBox 40">
            <a:extLst>
              <a:ext uri="{FF2B5EF4-FFF2-40B4-BE49-F238E27FC236}">
                <a16:creationId xmlns:a16="http://schemas.microsoft.com/office/drawing/2014/main" id="{62DCA5E0-D497-A144-459A-1574FFF0F9B6}"/>
              </a:ext>
            </a:extLst>
          </p:cNvPr>
          <p:cNvSpPr txBox="1"/>
          <p:nvPr/>
        </p:nvSpPr>
        <p:spPr>
          <a:xfrm>
            <a:off x="3413199" y="1155869"/>
            <a:ext cx="5632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Concept of Facility Management</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914DCD3-CA7C-A79C-9116-4311EA4F6F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B180A07-D361-8458-FFDA-8D5CF8CEBBC3}"/>
              </a:ext>
            </a:extLst>
          </p:cNvPr>
          <p:cNvPicPr>
            <a:picLocks noChangeAspect="1"/>
          </p:cNvPicPr>
          <p:nvPr/>
        </p:nvPicPr>
        <p:blipFill>
          <a:blip r:embed="rId3"/>
          <a:stretch>
            <a:fillRect/>
          </a:stretch>
        </p:blipFill>
        <p:spPr>
          <a:xfrm>
            <a:off x="3413199" y="3531694"/>
            <a:ext cx="5308812" cy="3093197"/>
          </a:xfrm>
          <a:prstGeom prst="rect">
            <a:avLst/>
          </a:prstGeom>
          <a:ln>
            <a:solidFill>
              <a:schemeClr val="tx1"/>
            </a:solidFill>
          </a:ln>
        </p:spPr>
      </p:pic>
    </p:spTree>
    <p:extLst>
      <p:ext uri="{BB962C8B-B14F-4D97-AF65-F5344CB8AC3E}">
        <p14:creationId xmlns:p14="http://schemas.microsoft.com/office/powerpoint/2010/main" val="4238373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
                                            <p:txEl>
                                              <p:pRg st="1" end="1"/>
                                            </p:txEl>
                                          </p:spTgt>
                                        </p:tgtEl>
                                        <p:attrNameLst>
                                          <p:attrName>style.visibility</p:attrName>
                                        </p:attrNameLst>
                                      </p:cBhvr>
                                      <p:to>
                                        <p:strVal val="visible"/>
                                      </p:to>
                                    </p:set>
                                    <p:anim calcmode="lin" valueType="num">
                                      <p:cBhvr additive="base">
                                        <p:cTn id="13" dur="500" fill="hold"/>
                                        <p:tgtEl>
                                          <p:spTgt spid="3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Property Management services">
            <a:extLst>
              <a:ext uri="{FF2B5EF4-FFF2-40B4-BE49-F238E27FC236}">
                <a16:creationId xmlns:a16="http://schemas.microsoft.com/office/drawing/2014/main" id="{87ABCD51-5A7A-F0BB-05B8-D55AD748DCF1}"/>
              </a:ext>
            </a:extLst>
          </p:cNvPr>
          <p:cNvPicPr preferRelativeResize="0">
            <a:picLocks noGrp="1" noChangeArrowheads="1"/>
          </p:cNvPicPr>
          <p:nvPr>
            <p:ph type="pic" sz="quarter" idx="10"/>
          </p:nvPr>
        </p:nvPicPr>
        <p:blipFill>
          <a:blip r:embed="rId2">
            <a:extLst>
              <a:ext uri="{28A0092B-C50C-407E-A947-70E740481C1C}">
                <a14:useLocalDpi xmlns:a14="http://schemas.microsoft.com/office/drawing/2010/main" val="0"/>
              </a:ext>
            </a:extLst>
          </a:blip>
          <a:srcRect l="3221" r="3221"/>
          <a:stretch>
            <a:fillRect/>
          </a:stretch>
        </p:blipFill>
        <p:spPr bwMode="auto">
          <a:xfrm>
            <a:off x="352926" y="1479132"/>
            <a:ext cx="4169664" cy="2139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صورة 6">
            <a:extLst>
              <a:ext uri="{FF2B5EF4-FFF2-40B4-BE49-F238E27FC236}">
                <a16:creationId xmlns:a16="http://schemas.microsoft.com/office/drawing/2014/main" id="{09F49884-CD46-8AC0-9683-7DDF4A49EB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0201" y="1479132"/>
            <a:ext cx="4169819" cy="2137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927E7FE-9629-572B-4948-03B1F09AA9B1}"/>
              </a:ext>
            </a:extLst>
          </p:cNvPr>
          <p:cNvSpPr txBox="1"/>
          <p:nvPr/>
        </p:nvSpPr>
        <p:spPr>
          <a:xfrm>
            <a:off x="3653383" y="751632"/>
            <a:ext cx="4381263" cy="461665"/>
          </a:xfrm>
          <a:prstGeom prst="rect">
            <a:avLst/>
          </a:prstGeom>
          <a:noFill/>
        </p:spPr>
        <p:txBody>
          <a:bodyPr wrap="none" rtlCol="0">
            <a:spAutoFit/>
          </a:bodyPr>
          <a:lstStyle/>
          <a:p>
            <a:pPr algn="ctr"/>
            <a:r>
              <a:rPr lang="en-US" sz="2400" b="1" dirty="0">
                <a:solidFill>
                  <a:srgbClr val="00B0F0"/>
                </a:solidFill>
                <a:latin typeface="Alexandria" charset="0"/>
                <a:cs typeface="Alexandria" charset="0"/>
              </a:rPr>
              <a:t>Property vs Facility Management</a:t>
            </a:r>
          </a:p>
        </p:txBody>
      </p:sp>
      <p:sp>
        <p:nvSpPr>
          <p:cNvPr id="6" name="TextBox 4">
            <a:extLst>
              <a:ext uri="{FF2B5EF4-FFF2-40B4-BE49-F238E27FC236}">
                <a16:creationId xmlns:a16="http://schemas.microsoft.com/office/drawing/2014/main" id="{8A36774E-8171-E455-1937-68280DDBB02C}"/>
              </a:ext>
            </a:extLst>
          </p:cNvPr>
          <p:cNvSpPr>
            <a:spLocks noChangeArrowheads="1"/>
          </p:cNvSpPr>
          <p:nvPr/>
        </p:nvSpPr>
        <p:spPr bwMode="auto">
          <a:xfrm>
            <a:off x="352926" y="3791806"/>
            <a:ext cx="4169664" cy="771346"/>
          </a:xfrm>
          <a:prstGeom prst="foldedCorner">
            <a:avLst>
              <a:gd name="adj" fmla="val 16667"/>
            </a:avLst>
          </a:pr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spcAft>
                <a:spcPts val="1200"/>
              </a:spcAft>
            </a:pPr>
            <a:r>
              <a:rPr lang="en-GB" altLang="ar-SA" dirty="0">
                <a:solidFill>
                  <a:srgbClr val="000000"/>
                </a:solidFill>
                <a:latin typeface="Alexandria"/>
                <a:cs typeface="+mj-cs"/>
              </a:rPr>
              <a:t>focuses on financial performance, leasing, and tenant relations.</a:t>
            </a:r>
            <a:endParaRPr lang="en-US" altLang="ar-SA" dirty="0">
              <a:solidFill>
                <a:srgbClr val="000000"/>
              </a:solidFill>
              <a:latin typeface="Alexandria"/>
              <a:ea typeface="SimSun" panose="02010600030101010101" pitchFamily="2" charset="-122"/>
              <a:cs typeface="+mj-cs"/>
            </a:endParaRPr>
          </a:p>
        </p:txBody>
      </p:sp>
      <p:sp>
        <p:nvSpPr>
          <p:cNvPr id="7" name="مربع نص 2">
            <a:extLst>
              <a:ext uri="{FF2B5EF4-FFF2-40B4-BE49-F238E27FC236}">
                <a16:creationId xmlns:a16="http://schemas.microsoft.com/office/drawing/2014/main" id="{CD1721B5-D7CA-8B12-FAA4-59A69D4F3348}"/>
              </a:ext>
            </a:extLst>
          </p:cNvPr>
          <p:cNvSpPr txBox="1">
            <a:spLocks noChangeArrowheads="1"/>
          </p:cNvSpPr>
          <p:nvPr/>
        </p:nvSpPr>
        <p:spPr bwMode="auto">
          <a:xfrm>
            <a:off x="1953115" y="4887023"/>
            <a:ext cx="7781801" cy="87357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spcBef>
                <a:spcPts val="600"/>
              </a:spcBef>
              <a:spcAft>
                <a:spcPts val="600"/>
              </a:spcAft>
            </a:pPr>
            <a:r>
              <a:rPr lang="en-GB" altLang="ar-SA" b="1" dirty="0">
                <a:solidFill>
                  <a:srgbClr val="CC3300"/>
                </a:solidFill>
                <a:latin typeface="Alexandria"/>
                <a:cs typeface="+mj-cs"/>
              </a:rPr>
              <a:t>Property = Asset-driven </a:t>
            </a:r>
            <a:r>
              <a:rPr lang="en-GB" altLang="ar-SA" dirty="0">
                <a:solidFill>
                  <a:srgbClr val="000000"/>
                </a:solidFill>
                <a:latin typeface="Alexandria"/>
                <a:cs typeface="+mj-cs"/>
              </a:rPr>
              <a:t>| </a:t>
            </a:r>
            <a:r>
              <a:rPr lang="en-GB" altLang="ar-SA" b="1" dirty="0">
                <a:solidFill>
                  <a:srgbClr val="002060"/>
                </a:solidFill>
                <a:latin typeface="Alexandria"/>
                <a:cs typeface="+mj-cs"/>
              </a:rPr>
              <a:t>Facilities = Service-driven</a:t>
            </a:r>
            <a:br>
              <a:rPr lang="en-GB" altLang="ar-SA" dirty="0">
                <a:solidFill>
                  <a:srgbClr val="000000"/>
                </a:solidFill>
                <a:latin typeface="Alexandria"/>
                <a:cs typeface="+mj-cs"/>
              </a:rPr>
            </a:br>
            <a:r>
              <a:rPr lang="en-GB" altLang="ar-SA" b="1" i="1" dirty="0">
                <a:solidFill>
                  <a:srgbClr val="000000"/>
                </a:solidFill>
                <a:latin typeface="Alexandria"/>
                <a:cs typeface="+mj-cs"/>
              </a:rPr>
              <a:t>Both functions are complementary in real estate operations</a:t>
            </a:r>
            <a:r>
              <a:rPr lang="en-GB" altLang="ar-SA" dirty="0">
                <a:solidFill>
                  <a:srgbClr val="000000"/>
                </a:solidFill>
                <a:latin typeface="Alexandria"/>
                <a:cs typeface="+mj-cs"/>
              </a:rPr>
              <a:t>.</a:t>
            </a:r>
            <a:r>
              <a:rPr lang="en-US" altLang="ar-SA" dirty="0">
                <a:latin typeface="Alexandria"/>
                <a:ea typeface="Times New Roman" panose="02020603050405020304" pitchFamily="18" charset="0"/>
                <a:cs typeface="+mj-cs"/>
              </a:rPr>
              <a:t> </a:t>
            </a:r>
            <a:endParaRPr lang="ar-SA" altLang="ar-SA" dirty="0">
              <a:latin typeface="Alexandria"/>
              <a:cs typeface="+mj-cs"/>
            </a:endParaRPr>
          </a:p>
        </p:txBody>
      </p:sp>
      <p:sp>
        <p:nvSpPr>
          <p:cNvPr id="8" name="TextBox 4">
            <a:extLst>
              <a:ext uri="{FF2B5EF4-FFF2-40B4-BE49-F238E27FC236}">
                <a16:creationId xmlns:a16="http://schemas.microsoft.com/office/drawing/2014/main" id="{4A90907E-1144-E15A-B7C0-144088823036}"/>
              </a:ext>
            </a:extLst>
          </p:cNvPr>
          <p:cNvSpPr>
            <a:spLocks noChangeArrowheads="1"/>
          </p:cNvSpPr>
          <p:nvPr/>
        </p:nvSpPr>
        <p:spPr bwMode="auto">
          <a:xfrm>
            <a:off x="6962653" y="3707116"/>
            <a:ext cx="4077367" cy="771346"/>
          </a:xfrm>
          <a:prstGeom prst="foldedCorner">
            <a:avLst>
              <a:gd name="adj" fmla="val 16667"/>
            </a:avLst>
          </a:pr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en-GB" altLang="ar-SA" dirty="0">
                <a:latin typeface="Alexandria"/>
                <a:cs typeface="+mj-cs"/>
              </a:rPr>
              <a:t>focuses on service delivery, maintenance, and operational efficiency.</a:t>
            </a:r>
            <a:endParaRPr lang="ar-SA" altLang="ar-SA" dirty="0">
              <a:latin typeface="Alexandria"/>
              <a:cs typeface="+mj-cs"/>
            </a:endParaRPr>
          </a:p>
        </p:txBody>
      </p:sp>
      <p:sp>
        <p:nvSpPr>
          <p:cNvPr id="9" name="مربع نص 10">
            <a:extLst>
              <a:ext uri="{FF2B5EF4-FFF2-40B4-BE49-F238E27FC236}">
                <a16:creationId xmlns:a16="http://schemas.microsoft.com/office/drawing/2014/main" id="{32DC27CC-D43F-DF3D-9EDC-2E395644F9FE}"/>
              </a:ext>
            </a:extLst>
          </p:cNvPr>
          <p:cNvSpPr txBox="1">
            <a:spLocks noChangeArrowheads="1"/>
          </p:cNvSpPr>
          <p:nvPr/>
        </p:nvSpPr>
        <p:spPr bwMode="auto">
          <a:xfrm>
            <a:off x="408978" y="6156849"/>
            <a:ext cx="109327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ar-SA" b="1" i="1" dirty="0">
                <a:solidFill>
                  <a:srgbClr val="0070C0"/>
                </a:solidFill>
                <a:latin typeface="Alexandria"/>
                <a:cs typeface="+mj-cs"/>
              </a:rPr>
              <a:t>Property and Facilities Management </a:t>
            </a:r>
            <a:r>
              <a:rPr lang="en-GB" altLang="ar-SA" b="1" i="1" dirty="0">
                <a:latin typeface="Alexandria"/>
                <a:cs typeface="+mj-cs"/>
              </a:rPr>
              <a:t>are vital for the long-term success and performance of </a:t>
            </a:r>
            <a:r>
              <a:rPr lang="en-GB" altLang="ar-SA" b="1" i="1" dirty="0">
                <a:solidFill>
                  <a:srgbClr val="0070C0"/>
                </a:solidFill>
                <a:latin typeface="Alexandria"/>
                <a:cs typeface="+mj-cs"/>
              </a:rPr>
              <a:t>real estate assets</a:t>
            </a:r>
            <a:r>
              <a:rPr lang="en-GB" altLang="ar-SA" b="1" i="1" dirty="0">
                <a:latin typeface="Times New Roman" panose="02020603050405020304" pitchFamily="18" charset="0"/>
                <a:cs typeface="+mj-cs"/>
              </a:rPr>
              <a:t>.</a:t>
            </a:r>
            <a:br>
              <a:rPr lang="en-GB" altLang="ar-SA" dirty="0">
                <a:latin typeface="Times New Roman" panose="02020603050405020304" pitchFamily="18" charset="0"/>
                <a:cs typeface="+mj-cs"/>
              </a:rPr>
            </a:br>
            <a:endParaRPr lang="ar-SA" altLang="ar-SA" dirty="0">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485CCF73-13CF-9EF1-893F-040E901BF5D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E0304F96-9FEB-7E06-789D-0296F3BA83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936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 calcmode="lin" valueType="num">
                                      <p:cBhvr additive="base">
                                        <p:cTn id="2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7">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build="allAtOnce"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47451" y="1896119"/>
            <a:ext cx="10697097" cy="2057743"/>
          </a:xfrm>
          <a:prstGeom prst="rect">
            <a:avLst/>
          </a:prstGeom>
          <a:noFill/>
        </p:spPr>
        <p:txBody>
          <a:bodyPr wrap="square">
            <a:spAutoFit/>
          </a:bodyPr>
          <a:lstStyle/>
          <a:p>
            <a:pPr algn="justLow">
              <a:lnSpc>
                <a:spcPct val="120000"/>
              </a:lnSpc>
            </a:pPr>
            <a:r>
              <a:rPr lang="en-US" b="1" dirty="0">
                <a:latin typeface="Alexandria"/>
                <a:cs typeface="Times New Roman" panose="02020603050405020304" pitchFamily="18" charset="0"/>
              </a:rPr>
              <a:t>Property and Facilities Management (PFM) </a:t>
            </a:r>
            <a:r>
              <a:rPr lang="en-US" dirty="0">
                <a:latin typeface="Alexandria"/>
                <a:cs typeface="Times New Roman" panose="02020603050405020304" pitchFamily="18" charset="0"/>
              </a:rPr>
              <a:t>is a critical discipline that ensures the effective and efficient operation of buildings, physical assets, and real estate. </a:t>
            </a:r>
          </a:p>
          <a:p>
            <a:pPr algn="justLow">
              <a:lnSpc>
                <a:spcPct val="120000"/>
              </a:lnSpc>
            </a:pPr>
            <a:r>
              <a:rPr lang="en-US" dirty="0">
                <a:latin typeface="Alexandria"/>
                <a:cs typeface="Times New Roman" panose="02020603050405020304" pitchFamily="18" charset="0"/>
              </a:rPr>
              <a:t>This course provides students with a thorough understanding of the principles, practices, and tools required to manage residential, commercial, and institutional properties throughout their lifecycle. </a:t>
            </a:r>
          </a:p>
          <a:p>
            <a:pPr algn="justLow">
              <a:lnSpc>
                <a:spcPct val="120000"/>
              </a:lnSpc>
            </a:pPr>
            <a:r>
              <a:rPr lang="en-US" dirty="0">
                <a:latin typeface="Alexandria"/>
                <a:cs typeface="Times New Roman" panose="02020603050405020304" pitchFamily="18" charset="0"/>
              </a:rPr>
              <a:t>It emphasizes strategic planning, operational maintenance, sustainability, and compliance, while highlighting the role of technology and innovation in modern facilities management.</a:t>
            </a:r>
          </a:p>
        </p:txBody>
      </p:sp>
      <p:sp>
        <p:nvSpPr>
          <p:cNvPr id="41" name="TextBox 40"/>
          <p:cNvSpPr txBox="1"/>
          <p:nvPr/>
        </p:nvSpPr>
        <p:spPr>
          <a:xfrm>
            <a:off x="4413718" y="1133703"/>
            <a:ext cx="2995372"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Course Description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B7C99C3A-1878-37FB-D28A-15C7C0BB556D}"/>
              </a:ext>
            </a:extLst>
          </p:cNvPr>
          <p:cNvSpPr/>
          <p:nvPr/>
        </p:nvSpPr>
        <p:spPr>
          <a:xfrm>
            <a:off x="5391641" y="4761030"/>
            <a:ext cx="1039525" cy="507062"/>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SY" sz="2800" b="1" dirty="0">
                <a:solidFill>
                  <a:srgbClr val="0C2D70"/>
                </a:solidFill>
                <a:latin typeface="Alexandria"/>
                <a:cs typeface="Sakkal Majalla" panose="02000000000000000000" pitchFamily="2" charset="-78"/>
              </a:rPr>
              <a:t>3</a:t>
            </a:r>
            <a:endParaRPr kumimoji="0" lang="en-US" sz="2800" b="1" i="0" u="none" strike="noStrike" kern="1200" cap="none" spc="0" normalizeH="0" baseline="0" noProof="0" dirty="0">
              <a:ln>
                <a:noFill/>
              </a:ln>
              <a:solidFill>
                <a:srgbClr val="0C2D70"/>
              </a:solidFill>
              <a:effectLst/>
              <a:uLnTx/>
              <a:uFillTx/>
              <a:latin typeface="Alexandria"/>
              <a:cs typeface="Sakkal Majalla" panose="02000000000000000000" pitchFamily="2" charset="-78"/>
            </a:endParaRPr>
          </a:p>
        </p:txBody>
      </p:sp>
      <p:sp>
        <p:nvSpPr>
          <p:cNvPr id="12" name="TextBox 11">
            <a:extLst>
              <a:ext uri="{FF2B5EF4-FFF2-40B4-BE49-F238E27FC236}">
                <a16:creationId xmlns:a16="http://schemas.microsoft.com/office/drawing/2014/main" id="{5395F909-6B33-83B2-EF6E-45BD0AE614A7}"/>
              </a:ext>
            </a:extLst>
          </p:cNvPr>
          <p:cNvSpPr txBox="1"/>
          <p:nvPr/>
        </p:nvSpPr>
        <p:spPr>
          <a:xfrm>
            <a:off x="5305893" y="4366556"/>
            <a:ext cx="1874428" cy="349702"/>
          </a:xfrm>
          <a:prstGeom prst="rect">
            <a:avLst/>
          </a:prstGeom>
          <a:noFill/>
        </p:spPr>
        <p:txBody>
          <a:bodyPr wrap="square" lIns="36000" tIns="36000" rIns="36000" bIns="36000" rtlCol="0">
            <a:spAutoFit/>
          </a:bodyPr>
          <a:lstStyle/>
          <a:p>
            <a:pPr algn="l"/>
            <a:r>
              <a:rPr lang="en-US" b="1" dirty="0">
                <a:solidFill>
                  <a:srgbClr val="0C2D70"/>
                </a:solidFill>
                <a:latin typeface="Alexandria"/>
                <a:cs typeface="Sakkal Majalla" panose="02000000000000000000" pitchFamily="2" charset="-78"/>
              </a:rPr>
              <a:t>Total Hours</a:t>
            </a:r>
          </a:p>
        </p:txBody>
      </p:sp>
      <p:pic>
        <p:nvPicPr>
          <p:cNvPr id="13" name="Graphic 116" descr="Clock with solid fill">
            <a:extLst>
              <a:ext uri="{FF2B5EF4-FFF2-40B4-BE49-F238E27FC236}">
                <a16:creationId xmlns:a16="http://schemas.microsoft.com/office/drawing/2014/main" id="{633CC314-3468-3A92-F549-43F02F5158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92321" y="4471380"/>
            <a:ext cx="914400" cy="914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8351"/>
            <a:ext cx="8417320" cy="4327338"/>
          </a:xfrm>
          <a:prstGeom prst="rect">
            <a:avLst/>
          </a:prstGeom>
          <a:noFill/>
        </p:spPr>
        <p:txBody>
          <a:bodyPr wrap="square" rtlCol="0">
            <a:spAutoFit/>
          </a:bodyPr>
          <a:lstStyle/>
          <a:p>
            <a:pPr marL="342900" lvl="0" indent="-342900" algn="justLow" rtl="0">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Understand the fundamental concepts and scope of property and facilities management.</a:t>
            </a:r>
            <a:endParaRPr lang="en-US" dirty="0">
              <a:effectLst/>
              <a:latin typeface="Alexandria"/>
              <a:ea typeface="Times New Roman" panose="02020603050405020304" pitchFamily="18"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Analyze the roles and responsibilities of facility and property managers in various sectors.</a:t>
            </a:r>
            <a:endParaRPr lang="en-US" dirty="0">
              <a:effectLst/>
              <a:latin typeface="Alexandria"/>
              <a:ea typeface="Times New Roman" panose="02020603050405020304" pitchFamily="18"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Evaluate different management strategies for maintaining, operating, and improving property assets.</a:t>
            </a:r>
            <a:endParaRPr lang="en-US" dirty="0">
              <a:effectLst/>
              <a:latin typeface="Alexandria"/>
              <a:ea typeface="Times New Roman" panose="02020603050405020304" pitchFamily="18"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Apply sustainable practices and smart technologies in managing facilities.</a:t>
            </a:r>
            <a:endParaRPr lang="en-US" dirty="0">
              <a:effectLst/>
              <a:latin typeface="Alexandria"/>
              <a:ea typeface="Times New Roman" panose="02020603050405020304" pitchFamily="18"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r>
              <a:rPr lang="en-US" dirty="0">
                <a:effectLst/>
                <a:latin typeface="Alexandria"/>
                <a:ea typeface="Calibri" panose="020F0502020204030204" pitchFamily="34" charset="0"/>
                <a:cs typeface="Times New Roman" panose="02020603050405020304" pitchFamily="18" charset="0"/>
              </a:rPr>
              <a:t>Develop management plans that align with organizational goals, user needs, and legal requirements.</a:t>
            </a:r>
            <a:endParaRPr lang="en-US" dirty="0">
              <a:effectLst/>
              <a:latin typeface="Alexandria"/>
              <a:ea typeface="Times New Roman" panose="02020603050405020304" pitchFamily="18"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CC74E-AFCE-D1D7-F468-F119339CE1B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6256A16-E56D-4374-A75A-58DCC97EAD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E3DCFFE-9812-198B-9497-0D609D22D1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253034B-6BFA-ED77-0FAB-EEAF9744867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3369464-3A7A-EB0E-91A3-5ED6E72ACA63}"/>
              </a:ext>
            </a:extLst>
          </p:cNvPr>
          <p:cNvSpPr txBox="1"/>
          <p:nvPr/>
        </p:nvSpPr>
        <p:spPr>
          <a:xfrm>
            <a:off x="4689259" y="1412953"/>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Topics to be covered</a:t>
            </a:r>
          </a:p>
        </p:txBody>
      </p:sp>
      <p:sp>
        <p:nvSpPr>
          <p:cNvPr id="28" name="Rectangle 27">
            <a:extLst>
              <a:ext uri="{FF2B5EF4-FFF2-40B4-BE49-F238E27FC236}">
                <a16:creationId xmlns:a16="http://schemas.microsoft.com/office/drawing/2014/main" id="{0C1E9E2B-24FB-8C3E-9D71-A428E3FA10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4622AF1-37FB-63D4-0EA9-82AEC0116931}"/>
              </a:ext>
            </a:extLst>
          </p:cNvPr>
          <p:cNvSpPr txBox="1"/>
          <p:nvPr/>
        </p:nvSpPr>
        <p:spPr>
          <a:xfrm>
            <a:off x="3598250" y="2093978"/>
            <a:ext cx="8417320" cy="5093702"/>
          </a:xfrm>
          <a:prstGeom prst="rect">
            <a:avLst/>
          </a:prstGeom>
          <a:noFill/>
        </p:spPr>
        <p:txBody>
          <a:bodyPr wrap="square" rtlCol="0">
            <a:spAutoFit/>
          </a:bodyPr>
          <a:lstStyle/>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Introduction to Property and Facilities Management</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	Maintenance Strategies: Preventive, Corrective, and Predictive</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	Space Planning and Utilization</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Health, Safety, and Environmental Compliance</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	Energy Management and Sustainability in Facilities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Financial Aspects: Budgeting, Cost Control, and Contracting</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Outsourcing and Vendor Management</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Risk Management and Emergency Planning</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Technology in Facilities Management (e.g., CAFM, IoT)</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ea typeface="Calibri" panose="020F0502020204030204" pitchFamily="34" charset="0"/>
                <a:cs typeface="Times New Roman" panose="02020603050405020304" pitchFamily="18" charset="0"/>
              </a:rPr>
              <a:t>Performance Measurement and Continuous Improvement</a:t>
            </a:r>
            <a:endPar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a:extLst>
              <a:ext uri="{FF2B5EF4-FFF2-40B4-BE49-F238E27FC236}">
                <a16:creationId xmlns:a16="http://schemas.microsoft.com/office/drawing/2014/main" id="{C40C26D1-D375-B75F-2E54-7AFF8936A9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261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xEl>
                                              <p:pRg st="6" end="6"/>
                                            </p:txEl>
                                          </p:spTgt>
                                        </p:tgtEl>
                                        <p:attrNameLst>
                                          <p:attrName>style.visibility</p:attrName>
                                        </p:attrNameLst>
                                      </p:cBhvr>
                                      <p:to>
                                        <p:strVal val="visible"/>
                                      </p:to>
                                    </p:set>
                                    <p:anim calcmode="lin" valueType="num">
                                      <p:cBhvr additive="base">
                                        <p:cTn id="43" dur="500" fill="hold"/>
                                        <p:tgtEl>
                                          <p:spTgt spid="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1">
                                            <p:txEl>
                                              <p:pRg st="7" end="7"/>
                                            </p:txEl>
                                          </p:spTgt>
                                        </p:tgtEl>
                                        <p:attrNameLst>
                                          <p:attrName>style.visibility</p:attrName>
                                        </p:attrNameLst>
                                      </p:cBhvr>
                                      <p:to>
                                        <p:strVal val="visible"/>
                                      </p:to>
                                    </p:set>
                                    <p:anim calcmode="lin" valueType="num">
                                      <p:cBhvr additive="base">
                                        <p:cTn id="49" dur="500" fill="hold"/>
                                        <p:tgtEl>
                                          <p:spTgt spid="31">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1">
                                            <p:txEl>
                                              <p:pRg st="8" end="8"/>
                                            </p:txEl>
                                          </p:spTgt>
                                        </p:tgtEl>
                                        <p:attrNameLst>
                                          <p:attrName>style.visibility</p:attrName>
                                        </p:attrNameLst>
                                      </p:cBhvr>
                                      <p:to>
                                        <p:strVal val="visible"/>
                                      </p:to>
                                    </p:set>
                                    <p:anim calcmode="lin" valueType="num">
                                      <p:cBhvr additive="base">
                                        <p:cTn id="55" dur="500" fill="hold"/>
                                        <p:tgtEl>
                                          <p:spTgt spid="31">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1">
                                            <p:txEl>
                                              <p:pRg st="9" end="9"/>
                                            </p:txEl>
                                          </p:spTgt>
                                        </p:tgtEl>
                                        <p:attrNameLst>
                                          <p:attrName>style.visibility</p:attrName>
                                        </p:attrNameLst>
                                      </p:cBhvr>
                                      <p:to>
                                        <p:strVal val="visible"/>
                                      </p:to>
                                    </p:set>
                                    <p:anim calcmode="lin" valueType="num">
                                      <p:cBhvr additive="base">
                                        <p:cTn id="61" dur="500" fill="hold"/>
                                        <p:tgtEl>
                                          <p:spTgt spid="31">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A8775-8216-F7BE-A909-42B6690F40C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ADA0615-4483-57C9-0134-F2166C1DD7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1764E964-AFB6-D335-1928-B3A70175F03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0F42C16-4DEB-5DB7-6F5C-FD72CA179B69}"/>
              </a:ext>
            </a:extLst>
          </p:cNvPr>
          <p:cNvSpPr txBox="1"/>
          <p:nvPr/>
        </p:nvSpPr>
        <p:spPr>
          <a:xfrm>
            <a:off x="4689259" y="1412953"/>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Learning Outcomes:</a:t>
            </a:r>
          </a:p>
        </p:txBody>
      </p:sp>
      <p:sp>
        <p:nvSpPr>
          <p:cNvPr id="28" name="Rectangle 27">
            <a:extLst>
              <a:ext uri="{FF2B5EF4-FFF2-40B4-BE49-F238E27FC236}">
                <a16:creationId xmlns:a16="http://schemas.microsoft.com/office/drawing/2014/main" id="{622CF704-0001-CADF-16E8-36C990B8A8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6CF7DF-5E88-8D4E-E4CD-9BBF5FD16540}"/>
              </a:ext>
            </a:extLst>
          </p:cNvPr>
          <p:cNvSpPr txBox="1"/>
          <p:nvPr/>
        </p:nvSpPr>
        <p:spPr>
          <a:xfrm>
            <a:off x="3598250" y="2093978"/>
            <a:ext cx="8417320" cy="4649863"/>
          </a:xfrm>
          <a:prstGeom prst="rect">
            <a:avLst/>
          </a:prstGeom>
          <a:noFill/>
        </p:spPr>
        <p:txBody>
          <a:bodyPr wrap="square" rtlCol="0">
            <a:spAutoFit/>
          </a:bodyPr>
          <a:lstStyle/>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Describe the key principles and scope of property and facilities management.</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Identify and assess the physical and operational needs of different types of facilities.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Design and evaluate management strategies for space use, maintenance, and cost efficiency.</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Incorporate sustainability and environmental considerations in facility operations.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Use tools and systems (like CAFM software) to support facility and property decisions.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Managing urban real estate complexes according to the concepts of efficiency and integration.</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Ø"/>
              <a:tabLst>
                <a:tab pos="457200" algn="l"/>
              </a:tabLst>
              <a:defRPr/>
            </a:pPr>
            <a:r>
              <a:rPr kumimoji="0" lang="en-US" b="0" i="0" u="none" strike="noStrike" kern="1200" cap="none" spc="0" normalizeH="0" baseline="0" noProof="0" dirty="0">
                <a:ln>
                  <a:noFill/>
                </a:ln>
                <a:solidFill>
                  <a:prstClr val="black"/>
                </a:solidFill>
                <a:effectLst/>
                <a:uLnTx/>
                <a:uFillTx/>
                <a:latin typeface="Alexandria"/>
                <a:cs typeface="Times New Roman" panose="02020603050405020304" pitchFamily="18" charset="0"/>
              </a:rPr>
              <a:t>Critically analyze real-life case studies and propose effective solutions to management challenges</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pic>
        <p:nvPicPr>
          <p:cNvPr id="6" name="Graphic 21">
            <a:extLst>
              <a:ext uri="{FF2B5EF4-FFF2-40B4-BE49-F238E27FC236}">
                <a16:creationId xmlns:a16="http://schemas.microsoft.com/office/drawing/2014/main" id="{35A66F1F-5C32-766D-757A-C00FE5B1F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4">
            <a:extLst>
              <a:ext uri="{FF2B5EF4-FFF2-40B4-BE49-F238E27FC236}">
                <a16:creationId xmlns:a16="http://schemas.microsoft.com/office/drawing/2014/main" id="{8B20A01F-9A9E-5DD8-BBA1-98347930F34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Tree>
    <p:extLst>
      <p:ext uri="{BB962C8B-B14F-4D97-AF65-F5344CB8AC3E}">
        <p14:creationId xmlns:p14="http://schemas.microsoft.com/office/powerpoint/2010/main" val="1911869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xEl>
                                              <p:pRg st="6" end="6"/>
                                            </p:txEl>
                                          </p:spTgt>
                                        </p:tgtEl>
                                        <p:attrNameLst>
                                          <p:attrName>style.visibility</p:attrName>
                                        </p:attrNameLst>
                                      </p:cBhvr>
                                      <p:to>
                                        <p:strVal val="visible"/>
                                      </p:to>
                                    </p:set>
                                    <p:anim calcmode="lin" valueType="num">
                                      <p:cBhvr additive="base">
                                        <p:cTn id="43" dur="500" fill="hold"/>
                                        <p:tgtEl>
                                          <p:spTgt spid="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B971B-819A-6F8A-EAB0-3FB7F08AEC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579DA85-6AD6-C623-6970-F231A33B0B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8AB4042-513E-3F0F-6F95-11287455A0D6}"/>
              </a:ext>
            </a:extLst>
          </p:cNvPr>
          <p:cNvSpPr/>
          <p:nvPr/>
        </p:nvSpPr>
        <p:spPr>
          <a:xfrm rot="16200000" flipV="1">
            <a:off x="-626624" y="40296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BF0806F-7655-1A72-A8AC-6670EEF8DE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FE61CB7-82D5-BDFC-0C85-CFA82CFBD6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4">
            <a:extLst>
              <a:ext uri="{FF2B5EF4-FFF2-40B4-BE49-F238E27FC236}">
                <a16:creationId xmlns:a16="http://schemas.microsoft.com/office/drawing/2014/main" id="{D0BC5B3F-47E8-8E64-2155-601113AB34B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5" name="TextBox 4">
            <a:extLst>
              <a:ext uri="{FF2B5EF4-FFF2-40B4-BE49-F238E27FC236}">
                <a16:creationId xmlns:a16="http://schemas.microsoft.com/office/drawing/2014/main" id="{612A19E2-C26E-280F-6334-233F703C0280}"/>
              </a:ext>
            </a:extLst>
          </p:cNvPr>
          <p:cNvSpPr>
            <a:spLocks noChangeArrowheads="1"/>
          </p:cNvSpPr>
          <p:nvPr/>
        </p:nvSpPr>
        <p:spPr bwMode="auto">
          <a:xfrm>
            <a:off x="6366897" y="4307114"/>
            <a:ext cx="3261685" cy="490776"/>
          </a:xfrm>
          <a:prstGeom prst="bevel">
            <a:avLst/>
          </a:prstGeom>
          <a:solidFill>
            <a:srgbClr val="FFE2C5"/>
          </a:solidFill>
          <a:ln w="9525">
            <a:solidFill>
              <a:srgbClr val="FFE2C5"/>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b="1" dirty="0">
                <a:latin typeface="Alexandria"/>
                <a:cs typeface="Sakkal Majalla" panose="02000000000000000000" pitchFamily="2" charset="-78"/>
              </a:rPr>
              <a:t>Weekly short quizzes 80%</a:t>
            </a:r>
            <a:endParaRPr lang="en-US" altLang="ar-SA" b="1" dirty="0">
              <a:latin typeface="Alexandria"/>
              <a:cs typeface="Sakkal Majalla" panose="02000000000000000000" pitchFamily="2" charset="-78"/>
            </a:endParaRPr>
          </a:p>
        </p:txBody>
      </p:sp>
      <p:sp>
        <p:nvSpPr>
          <p:cNvPr id="7" name="TextBox 4">
            <a:extLst>
              <a:ext uri="{FF2B5EF4-FFF2-40B4-BE49-F238E27FC236}">
                <a16:creationId xmlns:a16="http://schemas.microsoft.com/office/drawing/2014/main" id="{ECED41E2-5C12-F4B6-E214-6100D53C194D}"/>
              </a:ext>
            </a:extLst>
          </p:cNvPr>
          <p:cNvSpPr>
            <a:spLocks noChangeArrowheads="1"/>
          </p:cNvSpPr>
          <p:nvPr/>
        </p:nvSpPr>
        <p:spPr bwMode="auto">
          <a:xfrm>
            <a:off x="4055706" y="1578918"/>
            <a:ext cx="2832726" cy="490776"/>
          </a:xfrm>
          <a:prstGeom prst="bevel">
            <a:avLst/>
          </a:prstGeom>
          <a:solidFill>
            <a:srgbClr val="FAC748"/>
          </a:solidFill>
          <a:ln w="9525">
            <a:solidFill>
              <a:srgbClr val="FFC000"/>
            </a:solidFill>
            <a:round/>
            <a:headEnd/>
            <a:tailEnd/>
          </a:ln>
        </p:spPr>
        <p:txBody>
          <a:bodyPr wrap="square">
            <a:spAutoFit/>
          </a:bodyPr>
          <a:lstStyle>
            <a:lvl1pPr>
              <a:tabLst>
                <a:tab pos="342900" algn="l"/>
              </a:tabLst>
              <a:defRPr>
                <a:solidFill>
                  <a:schemeClr val="tx1"/>
                </a:solidFill>
                <a:latin typeface="Verdana" panose="020B0604030504040204" pitchFamily="34" charset="0"/>
              </a:defRPr>
            </a:lvl1pPr>
            <a:lvl2pPr>
              <a:tabLst>
                <a:tab pos="342900" algn="l"/>
              </a:tabLst>
              <a:defRPr>
                <a:solidFill>
                  <a:schemeClr val="tx1"/>
                </a:solidFill>
                <a:latin typeface="Verdana" panose="020B0604030504040204" pitchFamily="34" charset="0"/>
              </a:defRPr>
            </a:lvl2pPr>
            <a:lvl3pPr>
              <a:tabLst>
                <a:tab pos="342900" algn="l"/>
              </a:tabLst>
              <a:defRPr>
                <a:solidFill>
                  <a:schemeClr val="tx1"/>
                </a:solidFill>
                <a:latin typeface="Verdana" panose="020B0604030504040204" pitchFamily="34" charset="0"/>
              </a:defRPr>
            </a:lvl3pPr>
            <a:lvl4pPr>
              <a:tabLst>
                <a:tab pos="342900" algn="l"/>
              </a:tabLst>
              <a:defRPr>
                <a:solidFill>
                  <a:schemeClr val="tx1"/>
                </a:solidFill>
                <a:latin typeface="Verdana" panose="020B0604030504040204" pitchFamily="34" charset="0"/>
              </a:defRPr>
            </a:lvl4pPr>
            <a:lvl5pPr>
              <a:tabLst>
                <a:tab pos="342900" algn="l"/>
              </a:tabLst>
              <a:defRPr>
                <a:solidFill>
                  <a:schemeClr val="tx1"/>
                </a:solidFill>
                <a:latin typeface="Verdana" panose="020B0604030504040204" pitchFamily="34" charset="0"/>
              </a:defRPr>
            </a:lvl5pPr>
            <a:lvl6pPr marL="18827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6pPr>
            <a:lvl7pPr marL="23399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7pPr>
            <a:lvl8pPr marL="27971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8pPr>
            <a:lvl9pPr marL="3254375" indent="403225" eaLnBrk="0" fontAlgn="base" hangingPunct="0">
              <a:spcBef>
                <a:spcPct val="0"/>
              </a:spcBef>
              <a:spcAft>
                <a:spcPct val="0"/>
              </a:spcAft>
              <a:tabLst>
                <a:tab pos="342900" algn="l"/>
              </a:tabLst>
              <a:defRPr>
                <a:solidFill>
                  <a:schemeClr val="tx1"/>
                </a:solidFill>
                <a:latin typeface="Verdana" panose="020B0604030504040204" pitchFamily="34" charset="0"/>
              </a:defRPr>
            </a:lvl9pPr>
          </a:lstStyle>
          <a:p>
            <a:pPr algn="ctr">
              <a:spcAft>
                <a:spcPts val="1200"/>
              </a:spcAft>
            </a:pPr>
            <a:r>
              <a:rPr lang="en-US" b="1" dirty="0">
                <a:latin typeface="Alexandria"/>
                <a:cs typeface="Sakkal Majalla" panose="02000000000000000000" pitchFamily="2" charset="-78"/>
              </a:rPr>
              <a:t>Final Exam 20%</a:t>
            </a:r>
            <a:endParaRPr lang="en-US" altLang="ar-SA" b="1" dirty="0">
              <a:latin typeface="Alexandria"/>
              <a:cs typeface="Sakkal Majalla" panose="02000000000000000000" pitchFamily="2" charset="-78"/>
            </a:endParaRPr>
          </a:p>
        </p:txBody>
      </p:sp>
      <mc:AlternateContent xmlns:mc="http://schemas.openxmlformats.org/markup-compatibility/2006" xmlns:cx1="http://schemas.microsoft.com/office/drawing/2015/9/8/chartex">
        <mc:Choice Requires="cx1">
          <p:graphicFrame>
            <p:nvGraphicFramePr>
              <p:cNvPr id="12" name="Chart 11">
                <a:extLst>
                  <a:ext uri="{FF2B5EF4-FFF2-40B4-BE49-F238E27FC236}">
                    <a16:creationId xmlns:a16="http://schemas.microsoft.com/office/drawing/2014/main" id="{691FFB74-BF72-451B-AC36-317F19FFDBA6}"/>
                  </a:ext>
                </a:extLst>
              </p:cNvPr>
              <p:cNvGraphicFramePr/>
              <p:nvPr>
                <p:extLst>
                  <p:ext uri="{D42A27DB-BD31-4B8C-83A1-F6EECF244321}">
                    <p14:modId xmlns:p14="http://schemas.microsoft.com/office/powerpoint/2010/main" val="655727801"/>
                  </p:ext>
                </p:extLst>
              </p:nvPr>
            </p:nvGraphicFramePr>
            <p:xfrm>
              <a:off x="5590191" y="1563914"/>
              <a:ext cx="4572000" cy="2743200"/>
            </p:xfrm>
            <a:graphic>
              <a:graphicData uri="http://schemas.microsoft.com/office/drawing/2014/chartex">
                <cx:chart xmlns:cx="http://schemas.microsoft.com/office/drawing/2014/chartex" xmlns:r="http://schemas.openxmlformats.org/officeDocument/2006/relationships" r:id="rId5"/>
              </a:graphicData>
            </a:graphic>
          </p:graphicFrame>
        </mc:Choice>
        <mc:Fallback xmlns="">
          <p:pic>
            <p:nvPicPr>
              <p:cNvPr id="12" name="Chart 11">
                <a:extLst>
                  <a:ext uri="{FF2B5EF4-FFF2-40B4-BE49-F238E27FC236}">
                    <a16:creationId xmlns:a16="http://schemas.microsoft.com/office/drawing/2014/main" id="{691FFB74-BF72-451B-AC36-317F19FFDBA6}"/>
                  </a:ext>
                </a:extLst>
              </p:cNvPr>
              <p:cNvPicPr>
                <a:picLocks noGrp="1" noRot="1" noChangeAspect="1" noMove="1" noResize="1" noEditPoints="1" noAdjustHandles="1" noChangeArrowheads="1" noChangeShapeType="1"/>
              </p:cNvPicPr>
              <p:nvPr/>
            </p:nvPicPr>
            <p:blipFill>
              <a:blip r:embed="rId6"/>
              <a:stretch>
                <a:fillRect/>
              </a:stretch>
            </p:blipFill>
            <p:spPr>
              <a:xfrm>
                <a:off x="5590191" y="1563914"/>
                <a:ext cx="4572000" cy="2743200"/>
              </a:xfrm>
              <a:prstGeom prst="rect">
                <a:avLst/>
              </a:prstGeom>
            </p:spPr>
          </p:pic>
        </mc:Fallback>
      </mc:AlternateContent>
      <p:sp>
        <p:nvSpPr>
          <p:cNvPr id="13" name="Flowchart: Multidocument 12">
            <a:extLst>
              <a:ext uri="{FF2B5EF4-FFF2-40B4-BE49-F238E27FC236}">
                <a16:creationId xmlns:a16="http://schemas.microsoft.com/office/drawing/2014/main" id="{71A4C19E-E9A2-AB45-F458-4D7861B87F36}"/>
              </a:ext>
            </a:extLst>
          </p:cNvPr>
          <p:cNvSpPr/>
          <p:nvPr/>
        </p:nvSpPr>
        <p:spPr>
          <a:xfrm>
            <a:off x="7779655" y="5298227"/>
            <a:ext cx="886708" cy="481459"/>
          </a:xfrm>
          <a:prstGeom prst="flowChartMultidocument">
            <a:avLst/>
          </a:prstGeom>
          <a:solidFill>
            <a:srgbClr val="FFE2C5"/>
          </a:solidFill>
          <a:ln>
            <a:solidFill>
              <a:schemeClr val="tx1"/>
            </a:solidFill>
          </a:ln>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2000" b="1" dirty="0">
                <a:solidFill>
                  <a:srgbClr val="0C2D70"/>
                </a:solidFill>
                <a:latin typeface="Alexandria"/>
                <a:cs typeface="Sakkal Majalla" panose="02000000000000000000" pitchFamily="2" charset="-78"/>
              </a:rPr>
              <a:t>8</a:t>
            </a:r>
            <a:endParaRPr kumimoji="0" lang="en-US" sz="2000" b="1" i="0" u="none" strike="noStrike" kern="1200" cap="none" spc="0" normalizeH="0" baseline="0" noProof="0" dirty="0">
              <a:ln>
                <a:noFill/>
              </a:ln>
              <a:solidFill>
                <a:srgbClr val="0C2D70"/>
              </a:solidFill>
              <a:effectLst/>
              <a:uLnTx/>
              <a:uFillTx/>
              <a:latin typeface="Alexandria"/>
              <a:cs typeface="Sakkal Majalla" panose="02000000000000000000" pitchFamily="2" charset="-78"/>
            </a:endParaRPr>
          </a:p>
        </p:txBody>
      </p:sp>
      <p:sp>
        <p:nvSpPr>
          <p:cNvPr id="14" name="TextBox 13">
            <a:extLst>
              <a:ext uri="{FF2B5EF4-FFF2-40B4-BE49-F238E27FC236}">
                <a16:creationId xmlns:a16="http://schemas.microsoft.com/office/drawing/2014/main" id="{0F8FD0CF-6D67-DFE0-89BA-697A35A025E0}"/>
              </a:ext>
            </a:extLst>
          </p:cNvPr>
          <p:cNvSpPr txBox="1"/>
          <p:nvPr/>
        </p:nvSpPr>
        <p:spPr>
          <a:xfrm>
            <a:off x="7321411" y="4944384"/>
            <a:ext cx="1874428" cy="349702"/>
          </a:xfrm>
          <a:prstGeom prst="rect">
            <a:avLst/>
          </a:prstGeom>
          <a:noFill/>
        </p:spPr>
        <p:txBody>
          <a:bodyPr wrap="square" lIns="36000" tIns="36000" rIns="36000" bIns="36000" rtlCol="0">
            <a:spAutoFit/>
          </a:bodyPr>
          <a:lstStyle/>
          <a:p>
            <a:pPr algn="l"/>
            <a:r>
              <a:rPr lang="en-US" b="1" dirty="0">
                <a:latin typeface="Alexandria"/>
                <a:cs typeface="Sakkal Majalla" panose="02000000000000000000" pitchFamily="2" charset="-78"/>
              </a:rPr>
              <a:t>Total questions</a:t>
            </a:r>
          </a:p>
        </p:txBody>
      </p:sp>
    </p:spTree>
    <p:extLst>
      <p:ext uri="{BB962C8B-B14F-4D97-AF65-F5344CB8AC3E}">
        <p14:creationId xmlns:p14="http://schemas.microsoft.com/office/powerpoint/2010/main" val="479855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3" grpId="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6D249-1AA3-F065-5EFC-4D37269A2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CF89E5-FBC8-F63B-F940-83B186C513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088B130-E81C-3641-E0C6-CBFA7693C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EFD7FFF4-5FF3-4D11-25BB-F939661C5862}"/>
              </a:ext>
            </a:extLst>
          </p:cNvPr>
          <p:cNvPicPr>
            <a:picLocks noChangeAspect="1"/>
          </p:cNvPicPr>
          <p:nvPr/>
        </p:nvPicPr>
        <p:blipFill>
          <a:blip r:embed="rId3"/>
          <a:stretch>
            <a:fillRect/>
          </a:stretch>
        </p:blipFill>
        <p:spPr>
          <a:xfrm>
            <a:off x="3927661" y="2179126"/>
            <a:ext cx="4615147" cy="1171575"/>
          </a:xfrm>
          <a:prstGeom prst="rect">
            <a:avLst/>
          </a:prstGeom>
        </p:spPr>
      </p:pic>
      <p:pic>
        <p:nvPicPr>
          <p:cNvPr id="10" name="Picture 9">
            <a:extLst>
              <a:ext uri="{FF2B5EF4-FFF2-40B4-BE49-F238E27FC236}">
                <a16:creationId xmlns:a16="http://schemas.microsoft.com/office/drawing/2014/main" id="{F807E93E-02C0-18C2-0226-ACDB6A2A1328}"/>
              </a:ext>
            </a:extLst>
          </p:cNvPr>
          <p:cNvPicPr>
            <a:picLocks noChangeAspect="1"/>
          </p:cNvPicPr>
          <p:nvPr/>
        </p:nvPicPr>
        <p:blipFill>
          <a:blip r:embed="rId4"/>
          <a:stretch>
            <a:fillRect/>
          </a:stretch>
        </p:blipFill>
        <p:spPr>
          <a:xfrm>
            <a:off x="3927661" y="3990407"/>
            <a:ext cx="4714875" cy="1171574"/>
          </a:xfrm>
          <a:prstGeom prst="rect">
            <a:avLst/>
          </a:prstGeom>
        </p:spPr>
      </p:pic>
      <p:pic>
        <p:nvPicPr>
          <p:cNvPr id="12" name="Picture 11">
            <a:extLst>
              <a:ext uri="{FF2B5EF4-FFF2-40B4-BE49-F238E27FC236}">
                <a16:creationId xmlns:a16="http://schemas.microsoft.com/office/drawing/2014/main" id="{9322E98E-01C3-926A-06EB-6A5E2471D23B}"/>
              </a:ext>
            </a:extLst>
          </p:cNvPr>
          <p:cNvPicPr>
            <a:picLocks noChangeAspect="1"/>
          </p:cNvPicPr>
          <p:nvPr/>
        </p:nvPicPr>
        <p:blipFill>
          <a:blip r:embed="rId5"/>
          <a:stretch>
            <a:fillRect/>
          </a:stretch>
        </p:blipFill>
        <p:spPr>
          <a:xfrm>
            <a:off x="334098" y="2666790"/>
            <a:ext cx="3430226" cy="1715113"/>
          </a:xfrm>
          <a:prstGeom prst="rect">
            <a:avLst/>
          </a:prstGeom>
        </p:spPr>
      </p:pic>
      <p:sp>
        <p:nvSpPr>
          <p:cNvPr id="6" name="TextBox 5">
            <a:extLst>
              <a:ext uri="{FF2B5EF4-FFF2-40B4-BE49-F238E27FC236}">
                <a16:creationId xmlns:a16="http://schemas.microsoft.com/office/drawing/2014/main" id="{4B104D88-A5AA-AFD7-E557-26DAC0A4BBA7}"/>
              </a:ext>
            </a:extLst>
          </p:cNvPr>
          <p:cNvSpPr txBox="1"/>
          <p:nvPr/>
        </p:nvSpPr>
        <p:spPr>
          <a:xfrm>
            <a:off x="2988915" y="1007628"/>
            <a:ext cx="6187976" cy="461665"/>
          </a:xfrm>
          <a:prstGeom prst="rect">
            <a:avLst/>
          </a:prstGeom>
          <a:noFill/>
        </p:spPr>
        <p:txBody>
          <a:bodyPr wrap="none" rtlCol="0">
            <a:spAutoFit/>
          </a:bodyPr>
          <a:lstStyle/>
          <a:p>
            <a:pPr algn="ctr"/>
            <a:r>
              <a:rPr lang="en-US" sz="2400" b="1" dirty="0">
                <a:solidFill>
                  <a:srgbClr val="00B0F0"/>
                </a:solidFill>
                <a:latin typeface="Alexandria" charset="0"/>
                <a:cs typeface="Alexandria" charset="0"/>
              </a:rPr>
              <a:t>Credited Certificates for Property Management</a:t>
            </a:r>
          </a:p>
        </p:txBody>
      </p:sp>
    </p:spTree>
    <p:extLst>
      <p:ext uri="{BB962C8B-B14F-4D97-AF65-F5344CB8AC3E}">
        <p14:creationId xmlns:p14="http://schemas.microsoft.com/office/powerpoint/2010/main" val="1952464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647B8-7274-9B43-D223-BB1C131B20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0192A-4545-C4E1-99BE-599828FE0FA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717E33D-3704-7AB4-C67E-CAD9AD267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53EFA1C0-CA40-F55C-25BE-9624EBD46065}"/>
              </a:ext>
            </a:extLst>
          </p:cNvPr>
          <p:cNvPicPr>
            <a:picLocks noChangeAspect="1"/>
          </p:cNvPicPr>
          <p:nvPr/>
        </p:nvPicPr>
        <p:blipFill>
          <a:blip r:embed="rId3"/>
          <a:srcRect t="14596"/>
          <a:stretch>
            <a:fillRect/>
          </a:stretch>
        </p:blipFill>
        <p:spPr>
          <a:xfrm>
            <a:off x="2952625" y="2060936"/>
            <a:ext cx="6286750" cy="4021690"/>
          </a:xfrm>
          <a:prstGeom prst="rect">
            <a:avLst/>
          </a:prstGeom>
        </p:spPr>
      </p:pic>
      <p:pic>
        <p:nvPicPr>
          <p:cNvPr id="8" name="Picture 7">
            <a:extLst>
              <a:ext uri="{FF2B5EF4-FFF2-40B4-BE49-F238E27FC236}">
                <a16:creationId xmlns:a16="http://schemas.microsoft.com/office/drawing/2014/main" id="{D1444FE4-A7A4-38AB-9E50-0009ED5E0AA0}"/>
              </a:ext>
            </a:extLst>
          </p:cNvPr>
          <p:cNvPicPr>
            <a:picLocks noChangeAspect="1"/>
          </p:cNvPicPr>
          <p:nvPr/>
        </p:nvPicPr>
        <p:blipFill>
          <a:blip r:embed="rId4"/>
          <a:stretch>
            <a:fillRect/>
          </a:stretch>
        </p:blipFill>
        <p:spPr>
          <a:xfrm>
            <a:off x="180431" y="3295023"/>
            <a:ext cx="2714625" cy="1362075"/>
          </a:xfrm>
          <a:prstGeom prst="rect">
            <a:avLst/>
          </a:prstGeom>
        </p:spPr>
      </p:pic>
      <p:sp>
        <p:nvSpPr>
          <p:cNvPr id="7" name="TextBox 6">
            <a:extLst>
              <a:ext uri="{FF2B5EF4-FFF2-40B4-BE49-F238E27FC236}">
                <a16:creationId xmlns:a16="http://schemas.microsoft.com/office/drawing/2014/main" id="{87C5D108-5DDD-EA54-7DB1-F89F4618DA98}"/>
              </a:ext>
            </a:extLst>
          </p:cNvPr>
          <p:cNvSpPr txBox="1"/>
          <p:nvPr/>
        </p:nvSpPr>
        <p:spPr>
          <a:xfrm>
            <a:off x="3101031" y="1007628"/>
            <a:ext cx="5963748" cy="461665"/>
          </a:xfrm>
          <a:prstGeom prst="rect">
            <a:avLst/>
          </a:prstGeom>
          <a:noFill/>
        </p:spPr>
        <p:txBody>
          <a:bodyPr wrap="none" rtlCol="0">
            <a:spAutoFit/>
          </a:bodyPr>
          <a:lstStyle/>
          <a:p>
            <a:pPr algn="ctr"/>
            <a:r>
              <a:rPr lang="en-US" sz="2400" b="1" dirty="0">
                <a:solidFill>
                  <a:srgbClr val="00B0F0"/>
                </a:solidFill>
                <a:latin typeface="Alexandria" charset="0"/>
                <a:cs typeface="Alexandria" charset="0"/>
              </a:rPr>
              <a:t>Credited Certificates for Facility Management</a:t>
            </a:r>
          </a:p>
        </p:txBody>
      </p:sp>
    </p:spTree>
    <p:extLst>
      <p:ext uri="{BB962C8B-B14F-4D97-AF65-F5344CB8AC3E}">
        <p14:creationId xmlns:p14="http://schemas.microsoft.com/office/powerpoint/2010/main" val="291063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335</TotalTime>
  <Words>637</Words>
  <Application>Microsoft Office PowerPoint</Application>
  <PresentationFormat>Widescreen</PresentationFormat>
  <Paragraphs>77</Paragraphs>
  <Slides>14</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NASAN AGHA</cp:lastModifiedBy>
  <cp:revision>14</cp:revision>
  <dcterms:created xsi:type="dcterms:W3CDTF">2023-04-29T09:08:00Z</dcterms:created>
  <dcterms:modified xsi:type="dcterms:W3CDTF">2025-09-26T03:49:15Z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