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6"/>
  </p:notesMasterIdLst>
  <p:sldIdLst>
    <p:sldId id="661" r:id="rId5"/>
    <p:sldId id="662" r:id="rId6"/>
    <p:sldId id="257" r:id="rId7"/>
    <p:sldId id="630" r:id="rId8"/>
    <p:sldId id="616" r:id="rId9"/>
    <p:sldId id="482" r:id="rId10"/>
    <p:sldId id="615" r:id="rId11"/>
    <p:sldId id="605" r:id="rId12"/>
    <p:sldId id="256" r:id="rId13"/>
    <p:sldId id="527" r:id="rId14"/>
    <p:sldId id="604" r:id="rId15"/>
    <p:sldId id="597" r:id="rId16"/>
    <p:sldId id="596" r:id="rId17"/>
    <p:sldId id="620" r:id="rId18"/>
    <p:sldId id="608" r:id="rId19"/>
    <p:sldId id="606" r:id="rId20"/>
    <p:sldId id="622" r:id="rId21"/>
    <p:sldId id="598" r:id="rId22"/>
    <p:sldId id="623" r:id="rId23"/>
    <p:sldId id="609" r:id="rId24"/>
    <p:sldId id="625" r:id="rId25"/>
    <p:sldId id="631" r:id="rId26"/>
    <p:sldId id="613" r:id="rId27"/>
    <p:sldId id="626" r:id="rId28"/>
    <p:sldId id="628" r:id="rId29"/>
    <p:sldId id="645" r:id="rId30"/>
    <p:sldId id="652" r:id="rId31"/>
    <p:sldId id="629" r:id="rId32"/>
    <p:sldId id="653" r:id="rId33"/>
    <p:sldId id="654" r:id="rId34"/>
    <p:sldId id="651" r:id="rId35"/>
    <p:sldId id="647" r:id="rId36"/>
    <p:sldId id="648" r:id="rId37"/>
    <p:sldId id="646" r:id="rId38"/>
    <p:sldId id="650" r:id="rId39"/>
    <p:sldId id="649" r:id="rId40"/>
    <p:sldId id="632" r:id="rId41"/>
    <p:sldId id="599" r:id="rId42"/>
    <p:sldId id="656" r:id="rId43"/>
    <p:sldId id="655" r:id="rId44"/>
    <p:sldId id="624" r:id="rId45"/>
    <p:sldId id="633" r:id="rId46"/>
    <p:sldId id="600" r:id="rId47"/>
    <p:sldId id="614" r:id="rId48"/>
    <p:sldId id="528" r:id="rId49"/>
    <p:sldId id="657" r:id="rId50"/>
    <p:sldId id="601" r:id="rId51"/>
    <p:sldId id="610" r:id="rId52"/>
    <p:sldId id="612" r:id="rId53"/>
    <p:sldId id="486" r:id="rId54"/>
    <p:sldId id="66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1"/>
            <p14:sldId id="662"/>
            <p14:sldId id="257"/>
            <p14:sldId id="630"/>
            <p14:sldId id="616"/>
            <p14:sldId id="482"/>
            <p14:sldId id="615"/>
            <p14:sldId id="605"/>
            <p14:sldId id="256"/>
            <p14:sldId id="527"/>
            <p14:sldId id="604"/>
            <p14:sldId id="597"/>
            <p14:sldId id="596"/>
            <p14:sldId id="620"/>
            <p14:sldId id="608"/>
            <p14:sldId id="606"/>
            <p14:sldId id="622"/>
            <p14:sldId id="598"/>
            <p14:sldId id="623"/>
            <p14:sldId id="609"/>
            <p14:sldId id="625"/>
            <p14:sldId id="631"/>
            <p14:sldId id="613"/>
            <p14:sldId id="626"/>
            <p14:sldId id="628"/>
            <p14:sldId id="645"/>
            <p14:sldId id="652"/>
            <p14:sldId id="629"/>
            <p14:sldId id="653"/>
            <p14:sldId id="654"/>
            <p14:sldId id="651"/>
            <p14:sldId id="647"/>
            <p14:sldId id="648"/>
            <p14:sldId id="646"/>
            <p14:sldId id="650"/>
            <p14:sldId id="649"/>
            <p14:sldId id="632"/>
            <p14:sldId id="599"/>
            <p14:sldId id="656"/>
            <p14:sldId id="655"/>
            <p14:sldId id="624"/>
            <p14:sldId id="633"/>
            <p14:sldId id="600"/>
            <p14:sldId id="614"/>
            <p14:sldId id="528"/>
            <p14:sldId id="657"/>
            <p14:sldId id="601"/>
            <p14:sldId id="610"/>
            <p14:sldId id="612"/>
            <p14:sldId id="486"/>
            <p14:sldId id="66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82" d="100"/>
          <a:sy n="82" d="100"/>
        </p:scale>
        <p:origin x="629"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11/15/2024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7058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80354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70328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3652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589273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21943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3121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02125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79855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4271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83447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17287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56273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082594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03685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658318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77452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405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201541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11/15/2024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501860772"/>
      </p:ext>
    </p:extLst>
  </p:cSld>
  <p:clrMap bg1="lt1" tx1="dk1" bg2="lt2" tx2="dk2" accent1="accent1" accent2="accent2" accent3="accent3" accent4="accent4" accent5="accent5" accent6="accent6" hlink="hlink" folHlink="folHlink"/>
  <p:sldLayoutIdLst>
    <p:sldLayoutId id="2147483669" r:id="rId1"/>
    <p:sldLayoutId id="2147483688" r:id="rId2"/>
    <p:sldLayoutId id="2147483689" r:id="rId3"/>
    <p:sldLayoutId id="2147483690" r:id="rId4"/>
    <p:sldLayoutId id="2147483691"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2" r:id="rId17"/>
    <p:sldLayoutId id="2147483686" r:id="rId18"/>
    <p:sldLayoutId id="2147483660" r:id="rId19"/>
    <p:sldLayoutId id="2147483662" r:id="rId20"/>
    <p:sldLayoutId id="2147483665" r:id="rId21"/>
    <p:sldLayoutId id="2147483666" r:id="rId22"/>
    <p:sldLayoutId id="2147483667" r:id="rId23"/>
    <p:sldLayoutId id="2147483687"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4.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7</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802457"/>
            <a:ext cx="7547939" cy="3041089"/>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أساليب البحث</a:t>
            </a:r>
            <a:endParaRPr lang="ar-EG" sz="2000" b="1" dirty="0">
              <a:solidFill>
                <a:srgbClr val="00B0F0"/>
              </a:solidFill>
              <a:latin typeface="Alexandria" pitchFamily="2" charset="-78"/>
              <a:cs typeface="Alexandria" pitchFamily="2" charset="-78"/>
            </a:endParaRPr>
          </a:p>
          <a:p>
            <a:pPr algn="ctr" rtl="1">
              <a:lnSpc>
                <a:spcPct val="250000"/>
              </a:lnSpc>
            </a:pPr>
            <a:r>
              <a:rPr lang="ar-JO" sz="2000" b="1" dirty="0">
                <a:latin typeface="Alexandria" pitchFamily="2" charset="-78"/>
                <a:cs typeface="Alexandria" pitchFamily="2" charset="-78"/>
              </a:rPr>
              <a:t>البحوث التاريخية, الوصفية والمسحية, البحوث التجريبية, الدراسات التطويرية</a:t>
            </a:r>
          </a:p>
          <a:p>
            <a:pPr algn="ctr" rtl="1">
              <a:lnSpc>
                <a:spcPct val="250000"/>
              </a:lnSpc>
            </a:pPr>
            <a:endParaRPr lang="ar-JO" sz="2000" b="1" dirty="0">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215397" y="1731056"/>
            <a:ext cx="4513709" cy="3046948"/>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البحوث التاريخية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الوصفية والمسحية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البحوث التجريبية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الدراسات التطويرية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62894" y="1637791"/>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A0ABB3C-B2D2-8B5A-896D-B7AD3EF50C0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A0C6A4F-2584-4F13-72CB-829090FA52B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901053" y="2078030"/>
            <a:ext cx="11018734" cy="3744038"/>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يمثل المنهج التاريخي تحقيقًا منهجيًا في السابق ومحاولة للفصل بين الحسابات الموضوعية والخيالية للأحداث التاريخية، بناءً على فحص مجموعة واسعة من المصادر ذات الصلة. يعد هذا المهمة مهمة لأن التاريخ يمثل مصدرًا لعديد من أفكارنا ومعتقداتنا وعاداتنا. يضع فهمنا الأفضل للماضي في وضع يمكننا من تقدير التغيير في الحاضر ومحاولة الاستفادة من أخطاء الماضي.</a:t>
            </a:r>
          </a:p>
          <a:p>
            <a:pPr algn="r" rtl="1">
              <a:lnSpc>
                <a:spcPct val="150000"/>
              </a:lnSpc>
            </a:pPr>
            <a:r>
              <a:rPr lang="ar-SA" sz="1600" dirty="0">
                <a:latin typeface="Alexandria" pitchFamily="2" charset="-78"/>
                <a:cs typeface="Alexandria" pitchFamily="2" charset="-78"/>
              </a:rPr>
              <a:t>سنتعرف أولاً على معنى كلمة "المنهج" وهي طريقة مرتبة تهدف إلى تحقيق هدف محدد، وقد جربها العديد من الأشخاص في الماضي وحققت نتائج إيجابية، مما سمح بانتشار استخدام هذه الطريقة، تعني كلمة "التاريخي" الأحداث التي وقعت في الماضي وتم تسجيلها في فترة تسبق الوقت الحالي.</a:t>
            </a:r>
          </a:p>
          <a:p>
            <a:pPr algn="r" rtl="1">
              <a:lnSpc>
                <a:spcPct val="150000"/>
              </a:lnSpc>
            </a:pPr>
            <a:r>
              <a:rPr lang="ar-SA" sz="1600" dirty="0">
                <a:latin typeface="Alexandria" pitchFamily="2" charset="-78"/>
                <a:cs typeface="Alexandria" pitchFamily="2" charset="-78"/>
              </a:rPr>
              <a:t>المنهج التاريخي يعد تجميعًا للمعلومات السابقة والبيانات، ومن ثم تصنيفها وترتيبها ونقدها، لتقديمها فيما بعد على شكل حقيقة موثوقة يمكن الاستدلال واستنباط التفسيرات منها، ويساعد هذا النهج الباحث العلمي على فهم أحد المشكلات الاجتماعية أو المواضيع العلمية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3A10D90-B608-0B83-BE23-6F138F2E4FF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C4763E5-39C4-B908-EB5C-6ED2049DDDAF}"/>
              </a:ext>
            </a:extLst>
          </p:cNvPr>
          <p:cNvSpPr/>
          <p:nvPr/>
        </p:nvSpPr>
        <p:spPr>
          <a:xfrm>
            <a:off x="901053" y="1885612"/>
            <a:ext cx="11155680" cy="42934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7527" y="1942859"/>
            <a:ext cx="10825017" cy="4293483"/>
          </a:xfrm>
          <a:prstGeom prst="rect">
            <a:avLst/>
          </a:prstGeom>
          <a:noFill/>
        </p:spPr>
        <p:txBody>
          <a:bodyPr wrap="square" rtlCol="1">
            <a:spAutoFit/>
          </a:bodyPr>
          <a:lstStyle/>
          <a:p>
            <a:pPr algn="r" rtl="1" fontAlgn="t">
              <a:lnSpc>
                <a:spcPct val="150000"/>
              </a:lnSpc>
            </a:pPr>
            <a:r>
              <a:rPr lang="ar-SA" sz="1600" dirty="0">
                <a:latin typeface="Alexandria" pitchFamily="2" charset="-78"/>
                <a:cs typeface="Alexandria" pitchFamily="2" charset="-78"/>
              </a:rPr>
              <a:t>المنهج التاريخي هو عملية تجميع وتفسير المعلومات حول الأحداث الماضية أو الأفكار لفهم كيف تأثرت الأحداث والأفكار الحالية بتلك الأحداث. يتم دراسة الأسباب المحتملة وراء أحداث محددة لشرح تأثيرها على الأحداث التالية. قد لا يساعد البحث التاريخي فقط في كشف الروابط بين الأحداث الماضية والحاضرة، ولكنه أيضًا يمكن أن يزود الباحثين بالمعلومات المتعلقة بالأحداث المستقبلية المحتملة.</a:t>
            </a:r>
            <a:endParaRPr lang="en-US" sz="1600" dirty="0">
              <a:latin typeface="Alexandria" pitchFamily="2" charset="-78"/>
              <a:cs typeface="Alexandria" pitchFamily="2" charset="-78"/>
            </a:endParaRPr>
          </a:p>
          <a:p>
            <a:pPr algn="r" rtl="1" fontAlgn="t">
              <a:lnSpc>
                <a:spcPct val="150000"/>
              </a:lnSpc>
            </a:pPr>
            <a:r>
              <a:rPr lang="ar-SA" sz="1600" dirty="0">
                <a:latin typeface="Alexandria" pitchFamily="2" charset="-78"/>
                <a:cs typeface="Alexandria" pitchFamily="2" charset="-78"/>
              </a:rPr>
              <a:t>ينبغي على الباحثين أن يبدؤوا المنهج التاريخي دون أي افتراضات غير ممكنة؛ لا يجب أن يسعوا لاكتشاف شيء غير متواجد</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هذه في الواقع مبدأ أساسي لجميع أنواع البحث، ولكن يجب اتباعها بشكل خاص في المنهج التاريخي. عادةً، تتشابه خطوات البحث التاريخي العملية مع أشكال البحث الأخرى التي تتضمن تحديد المشكلة، تحديد طرق جمع البيانات، جمع البيانات، التحليل والاستنتاج</a:t>
            </a:r>
            <a:r>
              <a:rPr lang="en-US" sz="1600" dirty="0">
                <a:latin typeface="Alexandria" pitchFamily="2" charset="-78"/>
                <a:cs typeface="Alexandria" pitchFamily="2" charset="-78"/>
              </a:rPr>
              <a:t>.</a:t>
            </a:r>
          </a:p>
          <a:p>
            <a:pPr algn="r" rtl="1" fontAlgn="t">
              <a:lnSpc>
                <a:spcPct val="150000"/>
              </a:lnSpc>
            </a:pPr>
            <a:r>
              <a:rPr lang="ar-SA" sz="1600" dirty="0">
                <a:latin typeface="Alexandria" pitchFamily="2" charset="-78"/>
                <a:cs typeface="Alexandria" pitchFamily="2" charset="-78"/>
              </a:rPr>
              <a:t>بطبيعته، يرتبط الإنسان بماضيه ولا يمكنه أن يعيش بدونه</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ومن خلال النظر إلى الأحداث الماضية، يمكن للإنسان أن يتعرف على الأخطاء التي ارتكبها سابقًا ويحاول تجنبها، ويستفيد منها في إيجاد طرق مختلفة لتحسين الواقع الذي يعيشه في الوقت الحالي أو المستقبل.</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856BF9B-AA5E-9B46-F717-3BF94AF6292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285C12C-1917-DE2C-CE6B-4EDB6DF4E12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1885612"/>
            <a:ext cx="10654452" cy="3959482"/>
          </a:xfrm>
          <a:prstGeom prst="rect">
            <a:avLst/>
          </a:prstGeom>
          <a:noFill/>
        </p:spPr>
        <p:txBody>
          <a:bodyPr wrap="square" rtlCol="1">
            <a:spAutoFit/>
          </a:bodyPr>
          <a:lstStyle/>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يساعد في فهم التطور التاريخي للمجتمع والثقافة والحضارة</a:t>
            </a:r>
            <a:r>
              <a:rPr lang="en-US" sz="1600"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يوفر لنا دروسًا وتحذيرات من الماضي لمساعدتنا في تشكيل المستقبل</a:t>
            </a:r>
            <a:r>
              <a:rPr lang="en-US" sz="1600"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يساعد في توثيق الأحداث التاريخية والحفاظ عليها للأجيال القادمة</a:t>
            </a:r>
            <a:r>
              <a:rPr lang="en-US" sz="1600" dirty="0">
                <a:latin typeface="Alexandria" pitchFamily="2" charset="-78"/>
                <a:cs typeface="Alexandria" pitchFamily="2" charset="-78"/>
              </a:rPr>
              <a:t>.</a:t>
            </a:r>
          </a:p>
          <a:p>
            <a:pPr marL="342900" indent="-342900" algn="r" rtl="1">
              <a:lnSpc>
                <a:spcPct val="200000"/>
              </a:lnSpc>
              <a:buFont typeface="Arial" panose="020B0604020202020204" pitchFamily="34" charset="0"/>
              <a:buChar char="•"/>
            </a:pPr>
            <a:r>
              <a:rPr lang="ar-JO" sz="1600" dirty="0">
                <a:latin typeface="Alexandria" pitchFamily="2" charset="-78"/>
                <a:cs typeface="Alexandria" pitchFamily="2" charset="-78"/>
              </a:rPr>
              <a:t> لا توجد طريقة أخرى توفر لنا فرصة للعثور على رؤى حول الأحداث الماضية.</a:t>
            </a:r>
          </a:p>
          <a:p>
            <a:pPr marL="342900" indent="-342900" algn="r" rtl="1">
              <a:lnSpc>
                <a:spcPct val="200000"/>
              </a:lnSpc>
              <a:buFont typeface="Arial" panose="020B0604020202020204" pitchFamily="34" charset="0"/>
              <a:buChar char="•"/>
            </a:pPr>
            <a:r>
              <a:rPr lang="ar-JO" sz="1600" dirty="0">
                <a:latin typeface="Alexandria" pitchFamily="2" charset="-78"/>
                <a:cs typeface="Alexandria" pitchFamily="2" charset="-78"/>
              </a:rPr>
              <a:t>يمكن أن يلعب تحديد العناصر الرئيسية للأحداث السلبية الماضية دورًا مهمًا في منع بعض الظروف المماثلة. بمعنى آخر ، يمكن أن تعلم درسًا في التاريخ.</a:t>
            </a:r>
          </a:p>
          <a:p>
            <a:pPr marL="342900" indent="-342900" algn="r" rtl="1">
              <a:lnSpc>
                <a:spcPct val="200000"/>
              </a:lnSpc>
              <a:buFont typeface="Arial" panose="020B0604020202020204" pitchFamily="34" charset="0"/>
              <a:buChar char="•"/>
            </a:pPr>
            <a:r>
              <a:rPr lang="ar-JO" sz="1600" dirty="0">
                <a:latin typeface="Alexandria" pitchFamily="2" charset="-78"/>
                <a:cs typeface="Alexandria" pitchFamily="2" charset="-78"/>
              </a:rPr>
              <a:t> يمكن أن يؤدي إلى اكتشاف مهم على نطاق عالمي.</a:t>
            </a:r>
          </a:p>
          <a:p>
            <a:pPr marL="342900" indent="-342900" algn="r" rtl="1">
              <a:lnSpc>
                <a:spcPct val="200000"/>
              </a:lnSpc>
              <a:buFont typeface="Arial" panose="020B0604020202020204" pitchFamily="34" charset="0"/>
              <a:buChar char="•"/>
            </a:pPr>
            <a:r>
              <a:rPr lang="ar-JO" sz="1600" dirty="0">
                <a:latin typeface="Alexandria" pitchFamily="2" charset="-78"/>
                <a:cs typeface="Alexandria" pitchFamily="2" charset="-78"/>
              </a:rPr>
              <a:t> لا يشارك الباحث في الحدث.</a:t>
            </a:r>
          </a:p>
        </p:txBody>
      </p:sp>
      <p:sp>
        <p:nvSpPr>
          <p:cNvPr id="5" name="TextBox 4">
            <a:extLst>
              <a:ext uri="{FF2B5EF4-FFF2-40B4-BE49-F238E27FC236}">
                <a16:creationId xmlns:a16="http://schemas.microsoft.com/office/drawing/2014/main" id="{1584285C-8370-FA6B-25FD-4E8512A0F38C}"/>
              </a:ext>
            </a:extLst>
          </p:cNvPr>
          <p:cNvSpPr txBox="1"/>
          <p:nvPr/>
        </p:nvSpPr>
        <p:spPr>
          <a:xfrm>
            <a:off x="3996128" y="360418"/>
            <a:ext cx="3437862"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المنهج التاريخي </a:t>
            </a:r>
            <a:endParaRPr lang="en-US" sz="2000" dirty="0">
              <a:solidFill>
                <a:srgbClr val="00AEEF"/>
              </a:solidFill>
            </a:endParaRPr>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34699F4-03C6-19BE-7E6F-2B8F62B5DE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8280380-7F47-3750-5705-FD3D678248F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BB0A16-E267-50A7-89EF-8A7D7A301011}"/>
              </a:ext>
            </a:extLst>
          </p:cNvPr>
          <p:cNvSpPr txBox="1"/>
          <p:nvPr/>
        </p:nvSpPr>
        <p:spPr>
          <a:xfrm>
            <a:off x="3996128" y="360418"/>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المنهج التاريخي</a:t>
            </a:r>
          </a:p>
        </p:txBody>
      </p:sp>
      <p:sp>
        <p:nvSpPr>
          <p:cNvPr id="2" name="مربع نص 1"/>
          <p:cNvSpPr txBox="1"/>
          <p:nvPr/>
        </p:nvSpPr>
        <p:spPr>
          <a:xfrm>
            <a:off x="981075" y="2041864"/>
            <a:ext cx="10839611" cy="3785652"/>
          </a:xfrm>
          <a:prstGeom prst="rect">
            <a:avLst/>
          </a:prstGeom>
          <a:noFill/>
        </p:spPr>
        <p:txBody>
          <a:bodyPr wrap="square" rtlCol="1">
            <a:spAutoFit/>
          </a:bodyPr>
          <a:lstStyle/>
          <a:p>
            <a:pPr lvl="0" algn="just" rtl="1" fontAlgn="t">
              <a:lnSpc>
                <a:spcPct val="150000"/>
              </a:lnSpc>
            </a:pPr>
            <a:r>
              <a:rPr lang="ar-SA" sz="1600" b="1" dirty="0">
                <a:latin typeface="Alexandria" pitchFamily="2" charset="-78"/>
                <a:cs typeface="Alexandria"/>
              </a:rPr>
              <a:t>المصادر التاريخية الأولية</a:t>
            </a:r>
            <a:r>
              <a:rPr lang="ar-SA" sz="1600" dirty="0">
                <a:latin typeface="Alexandria" pitchFamily="2" charset="-78"/>
                <a:cs typeface="Alexandria"/>
              </a:rPr>
              <a:t>: وثائق أصلية مثل رسائل، مذكرات، خطابات، وسجلات حكومية</a:t>
            </a:r>
            <a:r>
              <a:rPr lang="en-US" sz="1600" dirty="0">
                <a:latin typeface="Alexandria" pitchFamily="2" charset="-78"/>
                <a:cs typeface="Alexandria"/>
              </a:rPr>
              <a:t>.</a:t>
            </a:r>
          </a:p>
          <a:p>
            <a:pPr lvl="0" algn="just" rtl="1" fontAlgn="t">
              <a:lnSpc>
                <a:spcPct val="150000"/>
              </a:lnSpc>
            </a:pPr>
            <a:r>
              <a:rPr lang="ar-SA" sz="1600" b="1" dirty="0">
                <a:latin typeface="Alexandria" pitchFamily="2" charset="-78"/>
                <a:cs typeface="Alexandria"/>
              </a:rPr>
              <a:t>المصادر التاريخية الثانوية</a:t>
            </a:r>
            <a:r>
              <a:rPr lang="ar-SA" sz="1600" dirty="0">
                <a:latin typeface="Alexandria" pitchFamily="2" charset="-78"/>
                <a:cs typeface="Alexandria"/>
              </a:rPr>
              <a:t>: تاريخ سابق يكتبه باحثون ومؤرخون استنادًا إلى المصادر التاريخية الأولية</a:t>
            </a:r>
            <a:r>
              <a:rPr lang="en-US" sz="1600" dirty="0">
                <a:latin typeface="Alexandria" pitchFamily="2" charset="-78"/>
                <a:cs typeface="Alexandria"/>
              </a:rPr>
              <a:t>.</a:t>
            </a:r>
            <a:endParaRPr lang="ar-EG" sz="1600" dirty="0">
              <a:latin typeface="Alexandria" pitchFamily="2" charset="-78"/>
              <a:cs typeface="Alexandria"/>
            </a:endParaRPr>
          </a:p>
          <a:p>
            <a:pPr lvl="0" algn="just" rtl="1" fontAlgn="t">
              <a:lnSpc>
                <a:spcPct val="150000"/>
              </a:lnSpc>
            </a:pPr>
            <a:endParaRPr lang="en-US" sz="1600" dirty="0">
              <a:latin typeface="Alexandria" pitchFamily="2" charset="-78"/>
              <a:cs typeface="Alexandria"/>
            </a:endParaRPr>
          </a:p>
          <a:p>
            <a:pPr lvl="0" algn="just" rtl="1" fontAlgn="t">
              <a:lnSpc>
                <a:spcPct val="150000"/>
              </a:lnSpc>
            </a:pPr>
            <a:r>
              <a:rPr lang="ar-SA" sz="1600" dirty="0">
                <a:latin typeface="Alexandria" pitchFamily="2" charset="-78"/>
                <a:cs typeface="Alexandria"/>
              </a:rPr>
              <a:t>يستند المنهج التاريخي بشكل رئيسي على مصادر المعلومات المباشرة مثل السجلات التاريخية والكتب والصور والرسائل والأدلة التي تعود إلى الفترة التي يركز عليها البحث. ببساطة، تمت كتابة هذه المصادر من قبل أشخاص شاركوا أو شاهدوا مباشرة الأحداث. يمكن للمواد المصدرية الثانوية مثل الكتب والمقالات التي كتبت بعد الأحداث أن تساهم إلى حد ما في البحث</a:t>
            </a:r>
            <a:r>
              <a:rPr lang="en-US" sz="1600" dirty="0">
                <a:latin typeface="Alexandria" pitchFamily="2" charset="-78"/>
                <a:cs typeface="Alexandria"/>
              </a:rPr>
              <a:t>.</a:t>
            </a:r>
          </a:p>
          <a:p>
            <a:pPr lvl="0" algn="just" rtl="1" fontAlgn="t">
              <a:lnSpc>
                <a:spcPct val="150000"/>
              </a:lnSpc>
            </a:pPr>
            <a:r>
              <a:rPr lang="ar-SA" sz="1600" dirty="0">
                <a:latin typeface="Alexandria" pitchFamily="2" charset="-78"/>
                <a:cs typeface="Alexandria"/>
              </a:rPr>
              <a:t>ومع ذلك، يجب على الفرد أن يأخذ في الاعتبار أن المصادر الثانوية للمعلومات قد تكون أكثر انحيازًا لأنها عادة ما تحتوي على بيانات تم تأليفها من قبل الكتاب باستخدام مصادر متعددة. يجب أن نذكر أيضًا أن المصادر الأولية قد تكون متحيزة أيضًا ، وبما أن البحث يطمح للإجابة عن أسئلة حول الماضي، فلا يوجد ضمان لدقة المعلومات</a:t>
            </a:r>
            <a:r>
              <a:rPr lang="ru-RU" sz="1600" dirty="0">
                <a:cs typeface="Alexandria"/>
              </a:rPr>
              <a:t>.</a:t>
            </a:r>
            <a:endParaRPr lang="en-US" sz="1600" dirty="0">
              <a:latin typeface="Alexandria" pitchFamily="2" charset="-78"/>
              <a:cs typeface="Alexandria"/>
            </a:endParaRPr>
          </a:p>
        </p:txBody>
      </p:sp>
    </p:spTree>
    <p:extLst>
      <p:ext uri="{BB962C8B-B14F-4D97-AF65-F5344CB8AC3E}">
        <p14:creationId xmlns:p14="http://schemas.microsoft.com/office/powerpoint/2010/main" val="367211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FF324EA-FB8B-5E05-95B6-98D542E07F3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5DBA28E-70EE-93BD-3B3C-703FE740E4B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6498D4B-F15C-32EF-CFA5-C12C52C40AE0}"/>
              </a:ext>
            </a:extLst>
          </p:cNvPr>
          <p:cNvSpPr txBox="1"/>
          <p:nvPr/>
        </p:nvSpPr>
        <p:spPr>
          <a:xfrm>
            <a:off x="2946704" y="360418"/>
            <a:ext cx="5536710"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المنهج التاريخي في البحث العلمي</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506158" y="2078062"/>
            <a:ext cx="9945469" cy="3743974"/>
          </a:xfrm>
          <a:prstGeom prst="rect">
            <a:avLst/>
          </a:prstGeom>
          <a:noFill/>
        </p:spPr>
        <p:txBody>
          <a:bodyPr wrap="square" rtlCol="1">
            <a:spAutoFit/>
          </a:bodyPr>
          <a:lstStyle/>
          <a:p>
            <a:pPr algn="r" rtl="1" fontAlgn="t">
              <a:lnSpc>
                <a:spcPct val="150000"/>
              </a:lnSpc>
            </a:pPr>
            <a:r>
              <a:rPr lang="en-US" sz="1600" b="1" dirty="0">
                <a:latin typeface="Alexandria" pitchFamily="2" charset="-78"/>
                <a:cs typeface="Alexandria" pitchFamily="2" charset="-78"/>
              </a:rPr>
              <a:t>1</a:t>
            </a:r>
            <a:r>
              <a:rPr lang="ar-JO" sz="1600" dirty="0">
                <a:latin typeface="Alexandria" pitchFamily="2" charset="-78"/>
                <a:cs typeface="Alexandria" pitchFamily="2" charset="-78"/>
              </a:rPr>
              <a:t>. </a:t>
            </a:r>
            <a:r>
              <a:rPr lang="en-US" sz="1600" dirty="0">
                <a:latin typeface="Alexandria" pitchFamily="2" charset="-78"/>
                <a:cs typeface="Alexandria" pitchFamily="2" charset="-78"/>
              </a:rPr>
              <a:t> </a:t>
            </a:r>
            <a:r>
              <a:rPr lang="ar-SA" sz="1600" b="1" dirty="0">
                <a:latin typeface="Alexandria" pitchFamily="2" charset="-78"/>
                <a:cs typeface="Alexandria" pitchFamily="2" charset="-78"/>
              </a:rPr>
              <a:t>تحديد المشكلة البحثية</a:t>
            </a:r>
            <a:endParaRPr lang="en-US" sz="1600" b="1" dirty="0">
              <a:latin typeface="Alexandria" pitchFamily="2" charset="-78"/>
              <a:cs typeface="Alexandria" pitchFamily="2" charset="-78"/>
            </a:endParaRPr>
          </a:p>
          <a:p>
            <a:pPr lvl="0" algn="r" rtl="1" fontAlgn="t">
              <a:lnSpc>
                <a:spcPct val="150000"/>
              </a:lnSpc>
            </a:pPr>
            <a:r>
              <a:rPr lang="ar-SA" sz="1600" dirty="0">
                <a:latin typeface="Alexandria" pitchFamily="2" charset="-78"/>
                <a:cs typeface="Alexandria" pitchFamily="2" charset="-78"/>
              </a:rPr>
              <a:t>يتطلب تحديد مشكلة يهدف الباحث إلى حلها أو إلى فهمها بشكل أفضل</a:t>
            </a:r>
            <a:r>
              <a:rPr lang="en-US" sz="1600" dirty="0">
                <a:latin typeface="Alexandria" pitchFamily="2" charset="-78"/>
                <a:cs typeface="Alexandria" pitchFamily="2" charset="-78"/>
              </a:rPr>
              <a:t>.</a:t>
            </a:r>
          </a:p>
          <a:p>
            <a:pPr algn="r" rtl="1" fontAlgn="t">
              <a:lnSpc>
                <a:spcPct val="150000"/>
              </a:lnSpc>
            </a:pPr>
            <a:r>
              <a:rPr lang="ar-JO" sz="1600" dirty="0">
                <a:latin typeface="Alexandria" pitchFamily="2" charset="-78"/>
                <a:cs typeface="Alexandria" pitchFamily="2" charset="-78"/>
              </a:rPr>
              <a:t>2. </a:t>
            </a:r>
            <a:r>
              <a:rPr lang="en-US" sz="1600" dirty="0">
                <a:latin typeface="Alexandria" pitchFamily="2" charset="-78"/>
                <a:cs typeface="Alexandria" pitchFamily="2" charset="-78"/>
              </a:rPr>
              <a:t> </a:t>
            </a:r>
            <a:r>
              <a:rPr lang="ar-SA" sz="1600" b="1" dirty="0">
                <a:latin typeface="Alexandria" pitchFamily="2" charset="-78"/>
                <a:cs typeface="Alexandria" pitchFamily="2" charset="-78"/>
              </a:rPr>
              <a:t>جمع المعلومات والبيانات التاريخية ذات الصلة</a:t>
            </a:r>
            <a:endParaRPr lang="en-US" sz="1600" b="1" dirty="0">
              <a:latin typeface="Alexandria" pitchFamily="2" charset="-78"/>
              <a:cs typeface="Alexandria" pitchFamily="2" charset="-78"/>
            </a:endParaRPr>
          </a:p>
          <a:p>
            <a:pPr lvl="0" algn="r" rtl="1" fontAlgn="t">
              <a:lnSpc>
                <a:spcPct val="150000"/>
              </a:lnSpc>
            </a:pPr>
            <a:r>
              <a:rPr lang="ar-SA" sz="1600" dirty="0">
                <a:latin typeface="Alexandria" pitchFamily="2" charset="-78"/>
                <a:cs typeface="Alexandria" pitchFamily="2" charset="-78"/>
              </a:rPr>
              <a:t>استخدام مصادر تاريخية أولية مثل المستندات والمخطوطات وسجلات الحكومة</a:t>
            </a:r>
            <a:r>
              <a:rPr lang="en-US" sz="1600" dirty="0">
                <a:latin typeface="Alexandria" pitchFamily="2" charset="-78"/>
                <a:cs typeface="Alexandria" pitchFamily="2" charset="-78"/>
              </a:rPr>
              <a:t>.</a:t>
            </a:r>
          </a:p>
          <a:p>
            <a:pPr lvl="0" algn="r" rtl="1" fontAlgn="t">
              <a:lnSpc>
                <a:spcPct val="150000"/>
              </a:lnSpc>
            </a:pPr>
            <a:r>
              <a:rPr lang="ar-SA" sz="1600" dirty="0">
                <a:latin typeface="Alexandria" pitchFamily="2" charset="-78"/>
                <a:cs typeface="Alexandria" pitchFamily="2" charset="-78"/>
              </a:rPr>
              <a:t>استخدام مصادر تاريخية ثانوية مثل الكتب والأبحاث والدراسات الأخرى</a:t>
            </a:r>
            <a:r>
              <a:rPr lang="en-US" sz="1600" dirty="0">
                <a:latin typeface="Alexandria" pitchFamily="2" charset="-78"/>
                <a:cs typeface="Alexandria" pitchFamily="2" charset="-78"/>
              </a:rPr>
              <a:t>.</a:t>
            </a:r>
          </a:p>
          <a:p>
            <a:pPr algn="r" rtl="1" fontAlgn="t">
              <a:lnSpc>
                <a:spcPct val="150000"/>
              </a:lnSpc>
            </a:pPr>
            <a:r>
              <a:rPr lang="ar-JO" sz="1600" dirty="0">
                <a:latin typeface="Alexandria" pitchFamily="2" charset="-78"/>
                <a:cs typeface="Alexandria" pitchFamily="2" charset="-78"/>
              </a:rPr>
              <a:t>3. </a:t>
            </a:r>
            <a:r>
              <a:rPr lang="ar-SA" sz="1600" b="1" dirty="0">
                <a:latin typeface="Alexandria" pitchFamily="2" charset="-78"/>
                <a:cs typeface="Alexandria" pitchFamily="2" charset="-78"/>
              </a:rPr>
              <a:t>تحليل المعلومات والتحقق من صحتها</a:t>
            </a:r>
            <a:endParaRPr lang="en-US" sz="1600" b="1" dirty="0">
              <a:latin typeface="Alexandria" pitchFamily="2" charset="-78"/>
              <a:cs typeface="Alexandria" pitchFamily="2" charset="-78"/>
            </a:endParaRPr>
          </a:p>
          <a:p>
            <a:pPr lvl="0" algn="r" rtl="1" fontAlgn="t">
              <a:lnSpc>
                <a:spcPct val="150000"/>
              </a:lnSpc>
            </a:pPr>
            <a:r>
              <a:rPr lang="ar-SA" sz="1600" dirty="0">
                <a:latin typeface="Alexandria" pitchFamily="2" charset="-78"/>
                <a:cs typeface="Alexandria" pitchFamily="2" charset="-78"/>
              </a:rPr>
              <a:t>ينطوي التحليل على تحليل وتفسير المعلومات التاريخية المجمعة لفهم سياق الأحداث والمظاهر</a:t>
            </a:r>
            <a:r>
              <a:rPr lang="en-US" sz="1600" dirty="0">
                <a:latin typeface="Alexandria" pitchFamily="2" charset="-78"/>
                <a:cs typeface="Alexandria" pitchFamily="2" charset="-78"/>
              </a:rPr>
              <a:t>.</a:t>
            </a:r>
          </a:p>
          <a:p>
            <a:pPr algn="r" rtl="1" fontAlgn="t">
              <a:lnSpc>
                <a:spcPct val="150000"/>
              </a:lnSpc>
            </a:pPr>
            <a:r>
              <a:rPr lang="ar-JO" sz="1600" dirty="0">
                <a:latin typeface="Alexandria" pitchFamily="2" charset="-78"/>
                <a:cs typeface="Alexandria" pitchFamily="2" charset="-78"/>
              </a:rPr>
              <a:t>4. </a:t>
            </a:r>
            <a:r>
              <a:rPr lang="ar-SA" sz="1600" b="1" dirty="0">
                <a:latin typeface="Alexandria" pitchFamily="2" charset="-78"/>
                <a:cs typeface="Alexandria" pitchFamily="2" charset="-78"/>
              </a:rPr>
              <a:t>استنتاج وتفسير النتائج التاريخية</a:t>
            </a:r>
            <a:endParaRPr lang="en-US" sz="1600" b="1" dirty="0">
              <a:latin typeface="Alexandria" pitchFamily="2" charset="-78"/>
              <a:cs typeface="Alexandria" pitchFamily="2" charset="-78"/>
            </a:endParaRPr>
          </a:p>
          <a:p>
            <a:pPr lvl="0" algn="r" rtl="1" fontAlgn="t">
              <a:lnSpc>
                <a:spcPct val="150000"/>
              </a:lnSpc>
            </a:pPr>
            <a:r>
              <a:rPr lang="ar-SA" sz="1600" dirty="0">
                <a:latin typeface="Alexandria" pitchFamily="2" charset="-78"/>
                <a:cs typeface="Alexandria" pitchFamily="2" charset="-78"/>
              </a:rPr>
              <a:t>يشمل هذا الخطوة الاستنتاجات التي يمكن أن تستنتج من البيانات والمعلومات التاريخية المحللة</a:t>
            </a:r>
            <a:r>
              <a:rPr lang="en-US"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A6D0A0A-EB16-B6EA-78E4-550864E2E3E7}"/>
              </a:ext>
            </a:extLst>
          </p:cNvPr>
          <p:cNvSpPr/>
          <p:nvPr/>
        </p:nvSpPr>
        <p:spPr>
          <a:xfrm>
            <a:off x="456892" y="1302327"/>
            <a:ext cx="4128422" cy="499126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00C488C-0258-7A6E-ED26-B609861B56A8}"/>
              </a:ext>
            </a:extLst>
          </p:cNvPr>
          <p:cNvSpPr/>
          <p:nvPr/>
        </p:nvSpPr>
        <p:spPr>
          <a:xfrm>
            <a:off x="901053" y="1560148"/>
            <a:ext cx="11155680" cy="44543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E8A2551-46A5-4AAD-F053-E2BB66291F39}"/>
              </a:ext>
            </a:extLst>
          </p:cNvPr>
          <p:cNvSpPr txBox="1"/>
          <p:nvPr/>
        </p:nvSpPr>
        <p:spPr>
          <a:xfrm>
            <a:off x="2946704"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المنهج التاريخي</a:t>
            </a:r>
          </a:p>
        </p:txBody>
      </p:sp>
      <p:sp>
        <p:nvSpPr>
          <p:cNvPr id="2" name="مربع نص 1"/>
          <p:cNvSpPr txBox="1"/>
          <p:nvPr/>
        </p:nvSpPr>
        <p:spPr>
          <a:xfrm>
            <a:off x="1056887" y="1671402"/>
            <a:ext cx="10844012" cy="4482637"/>
          </a:xfrm>
          <a:prstGeom prst="rect">
            <a:avLst/>
          </a:prstGeom>
          <a:noFill/>
        </p:spPr>
        <p:txBody>
          <a:bodyPr wrap="square" rtlCol="1">
            <a:spAutoFit/>
          </a:bodyPr>
          <a:lstStyle/>
          <a:p>
            <a:pPr algn="r" rtl="1" fontAlgn="t">
              <a:lnSpc>
                <a:spcPct val="150000"/>
              </a:lnSpc>
            </a:pPr>
            <a:r>
              <a:rPr lang="ar-SA" sz="1600" dirty="0">
                <a:latin typeface="Alexandria" pitchFamily="2" charset="-78"/>
                <a:cs typeface="Alexandria" pitchFamily="2" charset="-78"/>
              </a:rPr>
              <a:t>في دراسة التاريخ، تعتبر </a:t>
            </a:r>
            <a:r>
              <a:rPr lang="ar-SA" sz="1600" b="1" dirty="0">
                <a:latin typeface="Alexandria" pitchFamily="2" charset="-78"/>
                <a:cs typeface="Alexandria" pitchFamily="2" charset="-78"/>
              </a:rPr>
              <a:t>الوثائق التاريخية</a:t>
            </a:r>
            <a:r>
              <a:rPr lang="ar-SA" sz="1600" dirty="0">
                <a:latin typeface="Alexandria" pitchFamily="2" charset="-78"/>
                <a:cs typeface="Alexandria" pitchFamily="2" charset="-78"/>
              </a:rPr>
              <a:t> من أهم الأدوات المستخدمة. تشمل الوثائق التاريخية المختلفة المستندات المكتوبة والمطبوعة التي تقدم معلومات وحقائق حول الأحداث والشخصيات التاريخية. يمكن للوثائق التاريخية أن تكون مدونات، رسائل، مذكرات، صحف، وثائق رسمية، وما إلى ذلك. يعتمد تحليل وثائق التاريخ على التأكد من صحة وموثوقية المصادر</a:t>
            </a:r>
            <a:r>
              <a:rPr lang="en-US" sz="1600" dirty="0">
                <a:latin typeface="Alexandria" pitchFamily="2" charset="-78"/>
                <a:cs typeface="Alexandria" pitchFamily="2" charset="-78"/>
              </a:rPr>
              <a:t>.</a:t>
            </a:r>
          </a:p>
          <a:p>
            <a:pPr algn="r" rtl="1" fontAlgn="t">
              <a:lnSpc>
                <a:spcPct val="150000"/>
              </a:lnSpc>
            </a:pPr>
            <a:r>
              <a:rPr lang="ar-JO" sz="1600" dirty="0">
                <a:latin typeface="Alexandria" pitchFamily="2" charset="-78"/>
                <a:cs typeface="Alexandria" pitchFamily="2" charset="-78"/>
              </a:rPr>
              <a:t>و</a:t>
            </a:r>
            <a:r>
              <a:rPr lang="ar-SA" sz="1600" dirty="0">
                <a:latin typeface="Alexandria" pitchFamily="2" charset="-78"/>
                <a:cs typeface="Alexandria" pitchFamily="2" charset="-78"/>
              </a:rPr>
              <a:t>تعتبر </a:t>
            </a:r>
            <a:r>
              <a:rPr lang="ar-SA" sz="1600" b="1" dirty="0">
                <a:latin typeface="Alexandria" pitchFamily="2" charset="-78"/>
                <a:cs typeface="Alexandria" pitchFamily="2" charset="-78"/>
              </a:rPr>
              <a:t>الآثار الأثرية</a:t>
            </a:r>
            <a:r>
              <a:rPr lang="ar-SA" sz="1600" dirty="0">
                <a:latin typeface="Alexandria" pitchFamily="2" charset="-78"/>
                <a:cs typeface="Alexandria" pitchFamily="2" charset="-78"/>
              </a:rPr>
              <a:t> أداة أخرى هامة في دراسة التاريخ. تشمل الآثار الأثرية المباني القديمة، والأشياء المصنوعة يدوياً، والمجسمات الأثرية، واللوحات الفنية، وغيرها من العناصر التي قد تكون قديمة ومألوفة للشعوب القديمة. يمكن أن توفر الآثار الأثرية أدلة مادية على الحضارات القديمة وتساعد في فهم الحياة في تلك الحقبة</a:t>
            </a:r>
            <a:r>
              <a:rPr lang="en-US" sz="1600" dirty="0">
                <a:latin typeface="Alexandria" pitchFamily="2" charset="-78"/>
                <a:cs typeface="Alexandria" pitchFamily="2" charset="-78"/>
              </a:rPr>
              <a:t>.</a:t>
            </a:r>
          </a:p>
          <a:p>
            <a:pPr algn="r" rtl="1" fontAlgn="t">
              <a:lnSpc>
                <a:spcPct val="150000"/>
              </a:lnSpc>
            </a:pPr>
            <a:r>
              <a:rPr lang="ar-SA" sz="1600" dirty="0">
                <a:latin typeface="Alexandria" pitchFamily="2" charset="-78"/>
                <a:cs typeface="Alexandria" pitchFamily="2" charset="-78"/>
              </a:rPr>
              <a:t>أما </a:t>
            </a:r>
            <a:r>
              <a:rPr lang="ar-SA" sz="1600" b="1" dirty="0">
                <a:latin typeface="Alexandria" pitchFamily="2" charset="-78"/>
                <a:cs typeface="Alexandria" pitchFamily="2" charset="-78"/>
              </a:rPr>
              <a:t>المصادر الشفهية</a:t>
            </a:r>
            <a:r>
              <a:rPr lang="ar-SA" sz="1600" dirty="0">
                <a:latin typeface="Alexandria" pitchFamily="2" charset="-78"/>
                <a:cs typeface="Alexandria" pitchFamily="2" charset="-78"/>
              </a:rPr>
              <a:t> فهي أداة تاريخية تعتمد على ذاكرة الشخصيات القدامى وشهاداتهم الشفهية حول الأحداث التاريخية. يتضمن ذلك المقابلات مع شهود العيان والقصص الشفوية والتقارير الشفهية التي تم توثيقها</a:t>
            </a:r>
            <a:r>
              <a:rPr lang="en-US" sz="1600" dirty="0">
                <a:latin typeface="Alexandria" pitchFamily="2" charset="-78"/>
                <a:cs typeface="Alexandria" pitchFamily="2" charset="-78"/>
              </a:rPr>
              <a:t>.</a:t>
            </a:r>
          </a:p>
          <a:p>
            <a:pPr algn="r" rtl="1" fontAlgn="t">
              <a:lnSpc>
                <a:spcPct val="150000"/>
              </a:lnSpc>
            </a:pPr>
            <a:r>
              <a:rPr lang="ar-SA" sz="1600" dirty="0">
                <a:latin typeface="Alexandria" pitchFamily="2" charset="-78"/>
                <a:cs typeface="Alexandria" pitchFamily="2" charset="-78"/>
              </a:rPr>
              <a:t>باستخدام هذه الأدوات، يمكن للمؤرخين والباحثين دراسة الأحداث التاريخية وتفسيرها وفهمها. من المهم أن يأخذ الباحثون في الاعتبار مصداقية وصحة المصادر التي يعتمدون عليها في أعمالهم التاريخية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4457D03-F63A-18D1-5BA7-261BD7237BD8}"/>
              </a:ext>
            </a:extLst>
          </p:cNvPr>
          <p:cNvSpPr/>
          <p:nvPr/>
        </p:nvSpPr>
        <p:spPr>
          <a:xfrm>
            <a:off x="456892" y="1302327"/>
            <a:ext cx="4128422" cy="519525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6544646-DEAC-E658-3CC7-F2E3BBAC48F1}"/>
              </a:ext>
            </a:extLst>
          </p:cNvPr>
          <p:cNvSpPr/>
          <p:nvPr/>
        </p:nvSpPr>
        <p:spPr>
          <a:xfrm>
            <a:off x="901053" y="1560148"/>
            <a:ext cx="11155680" cy="46374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40982D1-813D-CD5A-2C31-27C947104F35}"/>
              </a:ext>
            </a:extLst>
          </p:cNvPr>
          <p:cNvSpPr txBox="1"/>
          <p:nvPr/>
        </p:nvSpPr>
        <p:spPr>
          <a:xfrm>
            <a:off x="1256596" y="360418"/>
            <a:ext cx="8916927"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تحليل النصوص التاريخية والأحداث بواسطة المنهج التاريخي</a:t>
            </a:r>
          </a:p>
          <a:p>
            <a:pPr algn="ctr" rtl="1"/>
            <a:r>
              <a:rPr lang="ar-SA" sz="2000" b="1" dirty="0">
                <a:solidFill>
                  <a:srgbClr val="00AEEF"/>
                </a:solidFill>
                <a:latin typeface="Alexandria" pitchFamily="2" charset="-78"/>
                <a:ea typeface="Calibri"/>
                <a:cs typeface="Alexandria" pitchFamily="2" charset="-78"/>
                <a:sym typeface="Calibri"/>
              </a:rPr>
              <a:t> </a:t>
            </a:r>
          </a:p>
        </p:txBody>
      </p:sp>
      <p:sp>
        <p:nvSpPr>
          <p:cNvPr id="2" name="مربع نص 1"/>
          <p:cNvSpPr txBox="1"/>
          <p:nvPr/>
        </p:nvSpPr>
        <p:spPr>
          <a:xfrm>
            <a:off x="803318" y="1560148"/>
            <a:ext cx="11155681" cy="4401205"/>
          </a:xfrm>
          <a:prstGeom prst="rect">
            <a:avLst/>
          </a:prstGeom>
          <a:noFill/>
        </p:spPr>
        <p:txBody>
          <a:bodyPr wrap="square" rtlCol="1">
            <a:spAutoFit/>
          </a:bodyPr>
          <a:lstStyle/>
          <a:p>
            <a:pPr algn="r" rtl="1" fontAlgn="t">
              <a:lnSpc>
                <a:spcPct val="200000"/>
              </a:lnSpc>
            </a:pPr>
            <a:r>
              <a:rPr lang="ar-SA" sz="1400" dirty="0">
                <a:latin typeface="Alexandria" pitchFamily="2" charset="-78"/>
                <a:cs typeface="Alexandria" pitchFamily="2" charset="-78"/>
              </a:rPr>
              <a:t>تعتبر</a:t>
            </a:r>
            <a:r>
              <a:rPr lang="ar-EG" sz="1400" dirty="0">
                <a:latin typeface="Alexandria" pitchFamily="2" charset="-78"/>
                <a:cs typeface="Alexandria" pitchFamily="2" charset="-78"/>
              </a:rPr>
              <a:t> </a:t>
            </a:r>
            <a:r>
              <a:rPr lang="ar-SA" sz="1400" dirty="0">
                <a:latin typeface="Alexandria" pitchFamily="2" charset="-78"/>
                <a:cs typeface="Alexandria" pitchFamily="2" charset="-78"/>
              </a:rPr>
              <a:t>تحليل النصوص التاريخية أحد جوانب المنهج التاريخي. يتضمن هذا تحليل الوثائق والمصادر الكتابية لفهم الأحداث التاريخية وتوثيقها بدقة. يعتبر هذا النوع من التحليل أداة قوية في إلقاء الضوء على تفاصيل الأحداث وتوضيح مصادر المعلومات</a:t>
            </a:r>
            <a:r>
              <a:rPr lang="en-US" sz="1400" dirty="0">
                <a:latin typeface="Alexandria" pitchFamily="2" charset="-78"/>
                <a:cs typeface="Alexandria" pitchFamily="2" charset="-78"/>
              </a:rPr>
              <a:t>.</a:t>
            </a:r>
          </a:p>
          <a:p>
            <a:pPr algn="r" rtl="1" fontAlgn="t">
              <a:lnSpc>
                <a:spcPct val="200000"/>
              </a:lnSpc>
            </a:pPr>
            <a:r>
              <a:rPr lang="ar-SA" sz="1400" dirty="0">
                <a:latin typeface="Alexandria" pitchFamily="2" charset="-78"/>
                <a:cs typeface="Alexandria" pitchFamily="2" charset="-78"/>
              </a:rPr>
              <a:t>يمكن أيضًا استخدام المنهج التاريخي لتحليل الأحداث التاريخية وتحديد العوامل والتأثيرات المختلفة التي أدت إلى حدوثها. يساعد هذا في فهم القوى الدافعة والتغييرات الاجتماعية والسياسية والاقتصادية وغيرها التي تمثل جزءًا من سياق الأحداث التاريخية المعطاة</a:t>
            </a:r>
            <a:r>
              <a:rPr lang="en-US" sz="1400" dirty="0">
                <a:latin typeface="Alexandria" pitchFamily="2" charset="-78"/>
                <a:cs typeface="Alexandria" pitchFamily="2" charset="-78"/>
              </a:rPr>
              <a:t>.</a:t>
            </a:r>
          </a:p>
          <a:p>
            <a:pPr algn="r" rtl="1" fontAlgn="t">
              <a:lnSpc>
                <a:spcPct val="200000"/>
              </a:lnSpc>
            </a:pPr>
            <a:r>
              <a:rPr lang="ar-SA" sz="1400" b="1" dirty="0">
                <a:latin typeface="Alexandria" pitchFamily="2" charset="-78"/>
                <a:cs typeface="Alexandria" pitchFamily="2" charset="-78"/>
              </a:rPr>
              <a:t>تتضمن أدوات التحليل النقدي في المنهج التاريخي</a:t>
            </a:r>
            <a:r>
              <a:rPr lang="en-US" sz="1400" b="1"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400" dirty="0">
                <a:latin typeface="Alexandria" pitchFamily="2" charset="-78"/>
                <a:cs typeface="Alexandria" pitchFamily="2" charset="-78"/>
              </a:rPr>
              <a:t>تحليل المصادر الأولية والثانوية</a:t>
            </a:r>
            <a:endParaRPr lang="en-US" sz="1400" dirty="0">
              <a:latin typeface="Alexandria" pitchFamily="2" charset="-78"/>
              <a:cs typeface="Alexandria" pitchFamily="2" charset="-78"/>
            </a:endParaRPr>
          </a:p>
          <a:p>
            <a:pPr marL="342900" lvl="0" indent="-342900" algn="r" rtl="1" fontAlgn="t">
              <a:lnSpc>
                <a:spcPct val="200000"/>
              </a:lnSpc>
              <a:buFont typeface="Arial" panose="020B0604020202020204" pitchFamily="34" charset="0"/>
              <a:buChar char="•"/>
            </a:pPr>
            <a:r>
              <a:rPr lang="ar-SA" sz="1400" dirty="0">
                <a:latin typeface="Alexandria" pitchFamily="2" charset="-78"/>
                <a:cs typeface="Alexandria" pitchFamily="2" charset="-78"/>
              </a:rPr>
              <a:t>تحليل السياق التاريخي</a:t>
            </a:r>
            <a:endParaRPr lang="en-US" sz="1400" dirty="0">
              <a:latin typeface="Alexandria" pitchFamily="2" charset="-78"/>
              <a:cs typeface="Alexandria" pitchFamily="2" charset="-78"/>
            </a:endParaRPr>
          </a:p>
          <a:p>
            <a:pPr marL="342900" lvl="0" indent="-342900" algn="r" rtl="1" fontAlgn="t">
              <a:lnSpc>
                <a:spcPct val="200000"/>
              </a:lnSpc>
              <a:buFont typeface="Arial" panose="020B0604020202020204" pitchFamily="34" charset="0"/>
              <a:buChar char="•"/>
            </a:pPr>
            <a:r>
              <a:rPr lang="ar-SA" sz="1400" dirty="0">
                <a:latin typeface="Alexandria" pitchFamily="2" charset="-78"/>
                <a:cs typeface="Alexandria" pitchFamily="2" charset="-78"/>
              </a:rPr>
              <a:t>التحليل المقارن بين الأحداث التاريخية المختلفة</a:t>
            </a:r>
            <a:endParaRPr lang="en-US" sz="1400" dirty="0">
              <a:latin typeface="Alexandria" pitchFamily="2" charset="-78"/>
              <a:cs typeface="Alexandria" pitchFamily="2" charset="-78"/>
            </a:endParaRPr>
          </a:p>
          <a:p>
            <a:pPr marL="342900" lvl="0" indent="-342900" algn="r" rtl="1" fontAlgn="t">
              <a:lnSpc>
                <a:spcPct val="200000"/>
              </a:lnSpc>
              <a:buFont typeface="Arial" panose="020B0604020202020204" pitchFamily="34" charset="0"/>
              <a:buChar char="•"/>
            </a:pPr>
            <a:r>
              <a:rPr lang="ar-SA" sz="1400" dirty="0">
                <a:latin typeface="Alexandria" pitchFamily="2" charset="-78"/>
                <a:cs typeface="Alexandria" pitchFamily="2" charset="-78"/>
              </a:rPr>
              <a:t>تحليل العوامل والمتغيرات المؤثرة في الأحداث التاريخية</a:t>
            </a:r>
            <a:endParaRPr lang="en-US" sz="1400" dirty="0">
              <a:latin typeface="Alexandria" pitchFamily="2" charset="-78"/>
              <a:cs typeface="Alexandria" pitchFamily="2" charset="-78"/>
            </a:endParaRPr>
          </a:p>
          <a:p>
            <a:pPr algn="r" rtl="1" fontAlgn="t">
              <a:lnSpc>
                <a:spcPct val="200000"/>
              </a:lnSpc>
            </a:pPr>
            <a:r>
              <a:rPr lang="ar-SA" sz="1400" dirty="0">
                <a:latin typeface="Alexandria" pitchFamily="2" charset="-78"/>
                <a:cs typeface="Alexandria" pitchFamily="2" charset="-78"/>
              </a:rPr>
              <a:t>باستخدام هذه الأدوات، يمكن للباحثين استنباط الحقائق والمعلومات الدقيقة وتحليل الأحداث التاريخية بشكل شامل ودقيق</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EBBC11C-E976-126A-3270-4B3E77CD46CA}"/>
              </a:ext>
            </a:extLst>
          </p:cNvPr>
          <p:cNvSpPr/>
          <p:nvPr/>
        </p:nvSpPr>
        <p:spPr>
          <a:xfrm>
            <a:off x="456892" y="1431636"/>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7D9C758-D4AB-B0A4-2CCE-5C13C8B50070}"/>
              </a:ext>
            </a:extLst>
          </p:cNvPr>
          <p:cNvSpPr/>
          <p:nvPr/>
        </p:nvSpPr>
        <p:spPr>
          <a:xfrm>
            <a:off x="901053" y="1717964"/>
            <a:ext cx="11155680" cy="41748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29083" y="1799496"/>
            <a:ext cx="10806025" cy="4113370"/>
          </a:xfrm>
          <a:prstGeom prst="rect">
            <a:avLst/>
          </a:prstGeom>
          <a:noFill/>
        </p:spPr>
        <p:txBody>
          <a:bodyPr wrap="square" rtlCol="1">
            <a:spAutoFit/>
          </a:bodyPr>
          <a:lstStyle/>
          <a:p>
            <a:pPr algn="r" rtl="1" fontAlgn="t">
              <a:lnSpc>
                <a:spcPct val="150000"/>
              </a:lnSpc>
            </a:pPr>
            <a:r>
              <a:rPr lang="ar-SA" sz="1600" dirty="0">
                <a:latin typeface="Alexandria" pitchFamily="2" charset="-78"/>
                <a:cs typeface="Alexandria" pitchFamily="2" charset="-78"/>
              </a:rPr>
              <a:t>يعتبر المنهج التاريخي أداة قوية في فهم الأحداث التاريخية بعمق</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فمن خلال تحليل الوقائع التاريخية والمصادر المختلفة، يمكننا فهم سياق الأحداث والعوامل التي أدت إلى حدوثها. هذا يساعدنا على تقييم تأثير هذه الأحداث وفهم التغيرات الاجتماعية والثقافية والسياسية التي نشأت على مر الزمن</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r" rtl="1" fontAlgn="t">
              <a:lnSpc>
                <a:spcPct val="150000"/>
              </a:lnSpc>
            </a:pPr>
            <a:endParaRPr lang="en-US" sz="1600" dirty="0">
              <a:latin typeface="Alexandria" pitchFamily="2" charset="-78"/>
              <a:cs typeface="Alexandria" pitchFamily="2" charset="-78"/>
            </a:endParaRPr>
          </a:p>
          <a:p>
            <a:pPr algn="r" rtl="1" fontAlgn="t">
              <a:lnSpc>
                <a:spcPct val="150000"/>
              </a:lnSpc>
            </a:pPr>
            <a:r>
              <a:rPr lang="ar-SA" sz="1600" dirty="0">
                <a:latin typeface="Alexandria" pitchFamily="2" charset="-78"/>
                <a:cs typeface="Alexandria" pitchFamily="2" charset="-78"/>
              </a:rPr>
              <a:t>يستخدم المنهج التاريخي في تحليل الأدلة الأولية والثانوية المتاحة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تشمل الأدلة الأولية المصادر الأصلية مثل الوثائق التاريخية واليوميات والمذكرات وغيرها. بينما تشمل الأدلة الثانوية التي تعتمد على الأدلة الأولية مثل الدراسات السابقة والكتب والمقالات. من خلال تحليل هذه الأدلة، يمكننا استنباط الحقائق والمعلومات الدقيقة حول الأحداث التاريخية</a:t>
            </a:r>
            <a:r>
              <a:rPr lang="en-US" sz="1600" dirty="0">
                <a:latin typeface="Alexandria" pitchFamily="2" charset="-78"/>
                <a:cs typeface="Alexandria" pitchFamily="2" charset="-78"/>
              </a:rPr>
              <a:t>.</a:t>
            </a:r>
          </a:p>
          <a:p>
            <a:pPr algn="r" rtl="1" fontAlgn="t">
              <a:lnSpc>
                <a:spcPct val="150000"/>
              </a:lnSpc>
            </a:pPr>
            <a:r>
              <a:rPr lang="ar-SA" sz="1600" dirty="0">
                <a:latin typeface="Alexandria" pitchFamily="2" charset="-78"/>
                <a:cs typeface="Alexandria" pitchFamily="2" charset="-78"/>
              </a:rPr>
              <a:t>وعند إعداد البحوث والدراسات التاريخية، يمكن استخدام المنهج التاريخي للتحليل والتفسير. هذا يتطلب المراجعة الدقيقة للمصادر المتاحة، وتحليل الأحداث والتغيرات التاريخية، وتقديم الفهم العميق للمواضيع المشروعة وتسليط الضوء على الجوانب المختلفة</a:t>
            </a:r>
            <a:r>
              <a:rPr lang="en-US"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73072C76-12B2-4954-FDD6-3CC9F7585398}"/>
              </a:ext>
            </a:extLst>
          </p:cNvPr>
          <p:cNvSpPr/>
          <p:nvPr/>
        </p:nvSpPr>
        <p:spPr>
          <a:xfrm>
            <a:off x="456892" y="1911927"/>
            <a:ext cx="4128422" cy="34082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51507AF4-5FD4-EBAD-3573-D8BCDD58F0D1}"/>
              </a:ext>
            </a:extLst>
          </p:cNvPr>
          <p:cNvSpPr/>
          <p:nvPr/>
        </p:nvSpPr>
        <p:spPr>
          <a:xfrm>
            <a:off x="901053" y="2181195"/>
            <a:ext cx="11155680" cy="28433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F2B2B5F5-3F9C-1354-B5BE-52CA5BED56FB}"/>
              </a:ext>
            </a:extLst>
          </p:cNvPr>
          <p:cNvSpPr txBox="1"/>
          <p:nvPr/>
        </p:nvSpPr>
        <p:spPr>
          <a:xfrm>
            <a:off x="2946704"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تطبيقات المنهج التاريخي في عدة مجالات</a:t>
            </a:r>
          </a:p>
        </p:txBody>
      </p:sp>
      <p:sp>
        <p:nvSpPr>
          <p:cNvPr id="2" name="مربع نص 1"/>
          <p:cNvSpPr txBox="1"/>
          <p:nvPr/>
        </p:nvSpPr>
        <p:spPr>
          <a:xfrm>
            <a:off x="1216321" y="2181195"/>
            <a:ext cx="10525144" cy="2484847"/>
          </a:xfrm>
          <a:prstGeom prst="rect">
            <a:avLst/>
          </a:prstGeom>
          <a:noFill/>
        </p:spPr>
        <p:txBody>
          <a:bodyPr wrap="square" rtlCol="1">
            <a:spAutoFit/>
          </a:bodyPr>
          <a:lstStyle/>
          <a:p>
            <a:pPr algn="r" rtl="1" fontAlgn="t">
              <a:lnSpc>
                <a:spcPct val="200000"/>
              </a:lnSpc>
            </a:pPr>
            <a:r>
              <a:rPr lang="ar-SA" sz="1600" dirty="0">
                <a:latin typeface="Alexandria" pitchFamily="2" charset="-78"/>
                <a:cs typeface="Alexandria" pitchFamily="2" charset="-78"/>
              </a:rPr>
              <a:t>يستخدم المنهج التاريخي في عدة مجالات، بما في ذلك</a:t>
            </a:r>
            <a:r>
              <a:rPr lang="en-US" sz="1600"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دراسات التاريخ والتاريخ الثقافي</a:t>
            </a:r>
            <a:endParaRPr lang="en-US" sz="1600" dirty="0">
              <a:latin typeface="Alexandria" pitchFamily="2" charset="-78"/>
              <a:cs typeface="Alexandria" pitchFamily="2" charset="-78"/>
            </a:endParaRP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البحوث الاجتماعية والسياسية</a:t>
            </a:r>
            <a:endParaRPr lang="en-US" sz="1600" dirty="0">
              <a:latin typeface="Alexandria" pitchFamily="2" charset="-78"/>
              <a:cs typeface="Alexandria" pitchFamily="2" charset="-78"/>
            </a:endParaRP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العلوم الإنسانية والأدب</a:t>
            </a:r>
            <a:endParaRPr lang="en-US" sz="1600" dirty="0">
              <a:latin typeface="Alexandria" pitchFamily="2" charset="-78"/>
              <a:cs typeface="Alexandria" pitchFamily="2" charset="-78"/>
            </a:endParaRPr>
          </a:p>
          <a:p>
            <a:pPr marL="34290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التراث الثقافي والتراث التاريخي</a:t>
            </a:r>
            <a:endParaRPr lang="ru-RU" sz="1600" dirty="0">
              <a:cs typeface="Alexandria" pitchFamily="2" charset="-78"/>
            </a:endParaRPr>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044AB1D-81EA-B731-53CC-1A9799602A4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9C6B9DE-8319-E9C0-9A5C-88F57ABB1DF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98893" y="2447361"/>
            <a:ext cx="10160000" cy="3005375"/>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قد لا تكون المصادر موثوقة وقد تمثل حقائق مضللة حول الأحداث.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لا يمكن دراسة جميع الأحداث الماضية بسبب نقص الأدلة والمواد المصدر، يصبح إجراء البحث أكثر صعوبة إذا كانت الأحداث من ماضٍ بعيد.</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العثور على سبب لأحداث معينة لا يعني أن نفس السبب يمكن أن يؤدي إلى أحداث مماثلة. لأنه ربما حدث في ظرف مختلف تمامًا في الماضي.</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قد يستمر البحث لفترة أطول ، اعتمادًا على الحدث التاريخي وتوافر البيانات.</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قد يتطلب السفر بين وجهات مختلفة.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    الباحث لا يتحكم في النتيجة.</a:t>
            </a:r>
          </a:p>
        </p:txBody>
      </p:sp>
      <p:sp>
        <p:nvSpPr>
          <p:cNvPr id="6" name="TextBox 5">
            <a:extLst>
              <a:ext uri="{FF2B5EF4-FFF2-40B4-BE49-F238E27FC236}">
                <a16:creationId xmlns:a16="http://schemas.microsoft.com/office/drawing/2014/main" id="{CB0D57CB-F2AA-B3C0-D902-6F49DA39395A}"/>
              </a:ext>
            </a:extLst>
          </p:cNvPr>
          <p:cNvSpPr txBox="1"/>
          <p:nvPr/>
        </p:nvSpPr>
        <p:spPr>
          <a:xfrm>
            <a:off x="4294455" y="360418"/>
            <a:ext cx="2841208"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قيود المنهج التاريخي</a:t>
            </a:r>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B826BFA-EF6E-36E4-7C2B-0765EB72FB4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A6CE67A-07A5-30A2-DF89-2110FE1E3D6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2A72A29-3ADE-3F60-77FF-61113F4059B3}"/>
              </a:ext>
            </a:extLst>
          </p:cNvPr>
          <p:cNvSpPr txBox="1"/>
          <p:nvPr/>
        </p:nvSpPr>
        <p:spPr>
          <a:xfrm>
            <a:off x="2365350" y="360418"/>
            <a:ext cx="6699419"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تحديات استخدام المنهج التاريخي في البحث العلمي</a:t>
            </a:r>
          </a:p>
        </p:txBody>
      </p:sp>
      <p:sp>
        <p:nvSpPr>
          <p:cNvPr id="2" name="مربع نص 1"/>
          <p:cNvSpPr txBox="1"/>
          <p:nvPr/>
        </p:nvSpPr>
        <p:spPr>
          <a:xfrm>
            <a:off x="901053" y="1988349"/>
            <a:ext cx="10834055" cy="3959482"/>
          </a:xfrm>
          <a:prstGeom prst="rect">
            <a:avLst/>
          </a:prstGeom>
          <a:noFill/>
        </p:spPr>
        <p:txBody>
          <a:bodyPr wrap="square" rtlCol="1">
            <a:spAutoFit/>
          </a:bodyPr>
          <a:lstStyle/>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قد تكون المصادر التاريخية غير متاحة أو غير كافية</a:t>
            </a:r>
            <a:r>
              <a:rPr lang="en-US" sz="1600"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يمكن أن يكون تحليل المعلومات التاريخية تحديًا ومتعبًا</a:t>
            </a:r>
            <a:r>
              <a:rPr lang="en-US" sz="1600" dirty="0">
                <a:latin typeface="Alexandria" pitchFamily="2" charset="-78"/>
                <a:cs typeface="Alexandria" pitchFamily="2" charset="-78"/>
              </a:rPr>
              <a:t>.</a:t>
            </a:r>
          </a:p>
          <a:p>
            <a:pPr marL="342900" lvl="0" indent="-342900" algn="r" rtl="1" fontAlgn="t">
              <a:lnSpc>
                <a:spcPct val="200000"/>
              </a:lnSpc>
              <a:buFont typeface="Arial" panose="020B0604020202020204" pitchFamily="34" charset="0"/>
              <a:buChar char="•"/>
            </a:pPr>
            <a:r>
              <a:rPr lang="ar-SA" sz="1600" dirty="0">
                <a:latin typeface="Alexandria" pitchFamily="2" charset="-78"/>
                <a:cs typeface="Alexandria" pitchFamily="2" charset="-78"/>
              </a:rPr>
              <a:t>يتطلب فهمًا عميقًا للسياق التاريخي والحوارات المجتمعية والثقافية</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a:p>
            <a:pPr lvl="0" algn="r" rtl="1" fontAlgn="t">
              <a:lnSpc>
                <a:spcPct val="200000"/>
              </a:lnSpc>
            </a:pPr>
            <a:endParaRPr lang="en-US" sz="1600" dirty="0">
              <a:latin typeface="Alexandria" pitchFamily="2" charset="-78"/>
              <a:cs typeface="Alexandria" pitchFamily="2" charset="-78"/>
            </a:endParaRPr>
          </a:p>
          <a:p>
            <a:pPr algn="just" rtl="1" fontAlgn="t">
              <a:lnSpc>
                <a:spcPct val="200000"/>
              </a:lnSpc>
            </a:pPr>
            <a:r>
              <a:rPr lang="ar-SA" sz="1600" dirty="0">
                <a:latin typeface="Alexandria" pitchFamily="2" charset="-78"/>
                <a:cs typeface="Alexandria" pitchFamily="2" charset="-78"/>
              </a:rPr>
              <a:t>في النهاية، يعد المنهج التاريخي أحد الأدوات الهامة في البحث العلمي ويساهم في فهم الأحداث والمظاهر التاريخية بشكل أفضل. ومع تطور التكنولوجيا وزيادة التوثيق التاريخي، يصبح المنهج التاريخي أكثر فاعلية في الوصول إلى الحقائق التاريخية وإثراء مجال البحث العلمي</a:t>
            </a:r>
            <a:r>
              <a:rPr lang="en-US" sz="1600" dirty="0">
                <a:latin typeface="Alexandria" pitchFamily="2" charset="-78"/>
                <a:cs typeface="Alexandria" pitchFamily="2" charset="-78"/>
              </a:rPr>
              <a:t>.</a:t>
            </a:r>
          </a:p>
          <a:p>
            <a:pPr algn="r" rtl="1">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5D649AD-5B89-729B-65F7-E8451FD0B601}"/>
              </a:ext>
            </a:extLst>
          </p:cNvPr>
          <p:cNvSpPr/>
          <p:nvPr/>
        </p:nvSpPr>
        <p:spPr>
          <a:xfrm>
            <a:off x="456892" y="1302327"/>
            <a:ext cx="4128422" cy="499126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58F43B3-E162-9CA6-16D3-DA516CBC00C1}"/>
              </a:ext>
            </a:extLst>
          </p:cNvPr>
          <p:cNvSpPr/>
          <p:nvPr/>
        </p:nvSpPr>
        <p:spPr>
          <a:xfrm>
            <a:off x="901053" y="1560148"/>
            <a:ext cx="11155680" cy="44543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5D5FC92-726F-D16B-00A0-919846391D7B}"/>
              </a:ext>
            </a:extLst>
          </p:cNvPr>
          <p:cNvSpPr txBox="1"/>
          <p:nvPr/>
        </p:nvSpPr>
        <p:spPr>
          <a:xfrm>
            <a:off x="2669869" y="360418"/>
            <a:ext cx="609038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نصائح للباحثين في استخدام المنهج التاريخي</a:t>
            </a:r>
          </a:p>
        </p:txBody>
      </p:sp>
      <p:sp>
        <p:nvSpPr>
          <p:cNvPr id="2" name="مربع نص 1"/>
          <p:cNvSpPr txBox="1"/>
          <p:nvPr/>
        </p:nvSpPr>
        <p:spPr>
          <a:xfrm>
            <a:off x="1019887" y="1658786"/>
            <a:ext cx="10715221" cy="4257063"/>
          </a:xfrm>
          <a:prstGeom prst="rect">
            <a:avLst/>
          </a:prstGeom>
          <a:noFill/>
        </p:spPr>
        <p:txBody>
          <a:bodyPr wrap="square" rtlCol="1">
            <a:spAutoFit/>
          </a:bodyPr>
          <a:lstStyle/>
          <a:p>
            <a:pPr algn="r" rtl="1" fontAlgn="t">
              <a:lnSpc>
                <a:spcPct val="150000"/>
              </a:lnSpc>
            </a:pPr>
            <a:r>
              <a:rPr lang="ar-SA" sz="1400" dirty="0">
                <a:latin typeface="Alexandria" pitchFamily="2" charset="-78"/>
                <a:cs typeface="Alexandria" pitchFamily="2" charset="-78"/>
              </a:rPr>
              <a:t>المنهج التاريخي يلعب دورًا هامًا في فهم الأحداث والماضي واستخلاص الدروس التي يمكننا تطبيقها في الحاضر والمستقبل. من خلال دراسة التاريخ وتحليله، نستطيع أن نتعرف على سياق الأحداث والعوامل التي أدت إلى حدوثها. وبهذا الأسلوب، يمكننا تجنب تكرار الأخطاء واتخاذ قرارات أفضل في المستقبل</a:t>
            </a:r>
            <a:r>
              <a:rPr lang="en-US" sz="1400" dirty="0">
                <a:latin typeface="Alexandria" pitchFamily="2" charset="-78"/>
                <a:cs typeface="Alexandria" pitchFamily="2" charset="-78"/>
              </a:rPr>
              <a:t>.</a:t>
            </a:r>
          </a:p>
          <a:p>
            <a:pPr algn="r" rtl="1" fontAlgn="t">
              <a:lnSpc>
                <a:spcPct val="150000"/>
              </a:lnSpc>
            </a:pPr>
            <a:r>
              <a:rPr lang="ar-SA" sz="1400" dirty="0">
                <a:latin typeface="Alexandria" pitchFamily="2" charset="-78"/>
                <a:cs typeface="Alexandria" pitchFamily="2" charset="-78"/>
              </a:rPr>
              <a:t>عن طريق الوصول إلى المصادر الأولية والثانوية المتعلقة بالأحداث التاريخية، يمكننا بناء قصة شاملة ومتكاملة للماضي وفهم أسباب وتأثيرات الأحداث المختلفة. إن المنهج التاريخي يعتمد على البحث والتحليل ومراجعة الأدلة للوصول إلى تصور أفضل للماضي</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قبل البدء في البحث، تحقق من مصداقية المصادر التي تستخدمها. تأكد من أنها تعتبر موثوقة وتحمل مصادر موثوقة ومعترف بها</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استفد من التكنولوجيا والموارد عبر الإنترنت في العثور على المصادر التاريخية المناسبة</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قم بتحليل المصادر بعناية وحذافة لاحترام النص والمحتوى. كن حذرًا في استنتاجك وتحليلك للمعلومات التاريخية</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قم بتنظيم البحث والمعلومات وفقًا لأسلوب التحليل الذي تتبعه. استخدم الجداول والمخططات والرسوم البيانية لتوضيح البيانات</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كن مستمرًا في تحديث المصادر والمعلومات وقراءة الأبحاث الجديدة المتعلقة بموضوعك</a:t>
            </a:r>
            <a:r>
              <a:rPr lang="en-US" sz="14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ü"/>
            </a:pPr>
            <a:r>
              <a:rPr lang="ar-SA" sz="1400" dirty="0">
                <a:latin typeface="Alexandria" pitchFamily="2" charset="-78"/>
                <a:cs typeface="Alexandria" pitchFamily="2" charset="-78"/>
              </a:rPr>
              <a:t>لا تتردد في استشارة المختصين المتخصصين في المجال التاريخي للحصول على مساعدة وتوجيه أثناء بحثك</a:t>
            </a:r>
            <a:r>
              <a:rPr lang="en-US" sz="1400" dirty="0">
                <a:latin typeface="Alexandria" pitchFamily="2" charset="-78"/>
                <a:cs typeface="Alexandria" pitchFamily="2" charset="-78"/>
              </a:rPr>
              <a:t>.</a:t>
            </a:r>
          </a:p>
          <a:p>
            <a:pPr algn="r">
              <a:lnSpc>
                <a:spcPct val="150000"/>
              </a:lnSpc>
            </a:pPr>
            <a:r>
              <a:rPr lang="ar-SA" sz="1400" dirty="0">
                <a:latin typeface="Alexandria" pitchFamily="2" charset="-78"/>
                <a:cs typeface="Alexandria" pitchFamily="2" charset="-78"/>
              </a:rPr>
              <a:t>باستخدام المنهج التاريخي بشكل صحيح، يمكننا الحصول على فهم أعمق وأوسع للأحداث التاريخية وتطبيق الدروس المستفادة على واقعنا الحالي. قد يكون التاريخ الماضي الساحل الذي يهدف إلى تشكيل مستقبل أفضل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3A34660-4841-6ACE-EBE3-8B452D833D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D43038F-A694-2C50-4C36-16C5A605F30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44EE4F4-9BA9-61D7-3533-3031102E8435}"/>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الوصفي</a:t>
            </a:r>
          </a:p>
        </p:txBody>
      </p:sp>
      <p:sp>
        <p:nvSpPr>
          <p:cNvPr id="2" name="مربع نص 1"/>
          <p:cNvSpPr txBox="1"/>
          <p:nvPr/>
        </p:nvSpPr>
        <p:spPr>
          <a:xfrm>
            <a:off x="1158747" y="2462750"/>
            <a:ext cx="10640291" cy="2974597"/>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يتماشى المنهج الوصفي والعديد من الظواهر والمشكلات الاجتماعية أكثر من غيره من المناهج فالدراسات التي تعنى بتقييم الاتجاهات، أو تسعى للوقوف على وجهات النظر، أو التي ترمي إلى التعرف على ظروف العمل ووسائله كلها أمور يحسن معالجتها من خلال المنهج الوصفي وليس معنى هذا أن المنهج الوصفي من أسهل المناهج تطبيقا، فهو يتطلب أكثر من مجرد عملية وصف القائم للأشياء إلى تفسير وتحليل البيانات والمعطيات الميدانية، إذ أنه ككل مناهج البحث الأخرى يتطلب اختيار أدوات البحث المناسبة والتأكد من صلاحيتها، وكذلك الحرص في اختيار العينة والدقة في تحليل البيانات والخروج منها بالاستنتاجات المناسبة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1793B77-8B23-1D70-859D-1572E0BC083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EC1B2AB-776C-69BF-0C45-91842149116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12566" y="2078062"/>
            <a:ext cx="10732654" cy="3743974"/>
          </a:xfrm>
          <a:prstGeom prst="rect">
            <a:avLst/>
          </a:prstGeom>
          <a:noFill/>
        </p:spPr>
        <p:txBody>
          <a:bodyPr wrap="square" rtlCol="1">
            <a:spAutoFit/>
          </a:bodyPr>
          <a:lstStyle/>
          <a:p>
            <a:pPr algn="just" rtl="1">
              <a:lnSpc>
                <a:spcPct val="150000"/>
              </a:lnSpc>
            </a:pPr>
            <a:r>
              <a:rPr lang="ar-JO" sz="1600" b="1" dirty="0">
                <a:latin typeface="Alexandria" pitchFamily="2" charset="-78"/>
                <a:cs typeface="Alexandria" pitchFamily="2" charset="-78"/>
              </a:rPr>
              <a:t>المنهج الوصفي </a:t>
            </a:r>
            <a:r>
              <a:rPr lang="ar-JO" sz="1600" dirty="0">
                <a:latin typeface="Alexandria" pitchFamily="2" charset="-78"/>
                <a:cs typeface="Alexandria" pitchFamily="2" charset="-78"/>
              </a:rPr>
              <a:t>هو منهج علمي يقوم أساسا على وصف الظاهرة أو الموضوع محل البحث والدراسة على أن تكون عملية تعني بالضرورة تتبع هذا الموضوع ومحاولة الوقوف على أدق جزئياته وتفاصيله والتعبير عنها تعبيرا إما كيفيا وذلك بوصف حال الظاهرة محل الدراسة، وتعبيرا كميا وذلك عن طريق الأعداد والتقديرات والدرجات التي تعبر عن وضع الظاهرة وعلاقتها بغيرها من الظواهر.</a:t>
            </a:r>
          </a:p>
          <a:p>
            <a:pPr algn="just" rtl="1">
              <a:lnSpc>
                <a:spcPct val="150000"/>
              </a:lnSpc>
            </a:pPr>
            <a:r>
              <a:rPr lang="ar-JO" sz="1600" dirty="0">
                <a:latin typeface="Alexandria" pitchFamily="2" charset="-78"/>
                <a:cs typeface="Alexandria" pitchFamily="2" charset="-78"/>
              </a:rPr>
              <a:t>وعليه فمنهج </a:t>
            </a:r>
            <a:r>
              <a:rPr lang="ar-JO" sz="1600" b="1" dirty="0">
                <a:latin typeface="Alexandria" pitchFamily="2" charset="-78"/>
                <a:cs typeface="Alexandria" pitchFamily="2" charset="-78"/>
              </a:rPr>
              <a:t>البحث الوصفي </a:t>
            </a:r>
            <a:r>
              <a:rPr lang="ar-JO" sz="1600" dirty="0">
                <a:latin typeface="Alexandria" pitchFamily="2" charset="-78"/>
                <a:cs typeface="Alexandria" pitchFamily="2" charset="-78"/>
              </a:rPr>
              <a:t>هو اسلوب من اساليب التحليل المركز على معلومات كافية دقيقة عن ظاهرة او موضوع محدد، أو فترة او فترات زمنية معلومة وذلك من اجل الحصول على نتائج علمية نثم تفسيرها بطريقة موضوعية ، بما ينسجم مع المعطيات الفعلية للظاهرة.</a:t>
            </a:r>
          </a:p>
          <a:p>
            <a:pPr algn="just" rtl="1">
              <a:lnSpc>
                <a:spcPct val="150000"/>
              </a:lnSpc>
            </a:pPr>
            <a:r>
              <a:rPr lang="ar-JO" sz="1600" dirty="0">
                <a:latin typeface="Alexandria" pitchFamily="2" charset="-78"/>
                <a:cs typeface="Alexandria" pitchFamily="2" charset="-78"/>
              </a:rPr>
              <a:t>ومن خلال ما سبق يتبين لنا أن هذا المنهج يعمل على دراسة الظواهر الحالية من حيث وصف خصائصها وأنواعها والعلاقات التي ترتبط بين عواملها المؤثرة فيها، وبعد تجميع البيانات والمعلومات حولها يتم العمل على تحليلها نوعيا وكميا وتفسيرها من أجل اكتشاف الحقائق والوصول إلى استنتاجات يتم من خلالها تحسين الأوضاع إلى الأفضل والأحسن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237278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2E3C4AA-EF60-0CE7-8CCF-239E5060B00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D202094-8ED8-244D-6EF1-8BC0EC9F81E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C1EB4E9-DFF6-2262-C106-DBA0344B8C53}"/>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استخدام المنهج الوصفي </a:t>
            </a:r>
          </a:p>
        </p:txBody>
      </p:sp>
      <p:sp>
        <p:nvSpPr>
          <p:cNvPr id="2" name="مربع نص 1"/>
          <p:cNvSpPr txBox="1"/>
          <p:nvPr/>
        </p:nvSpPr>
        <p:spPr>
          <a:xfrm>
            <a:off x="1114721" y="2426875"/>
            <a:ext cx="10728344" cy="33747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يستخدم المنهج الوصفي في دراسة الأوضاع الراهنة للظواهر من حيث خصائصها، أشكالها وعلاقتها، والعوامل المؤثرة في ذلك، وهذا يعني أن المنهج الوصفي يهتم بدراسة حاضر الظواهر والأحداث مع ملاحظة أن هذا المنهج يشمل في كثير من الأحيان على عمليات تنبؤ لمستقبل الظواهر والأحداث التي يدرسها .</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يقوم المنهج الوصفي على رصد ومتابعة دقيقة لظاهرة أو حدث معين بطريقة كمية نوعية في فترة زمنية معينة أو عدة فترات، والعمل على جمع الحقائق والمعلومات ومقارنتها وتحليلها وتفسيرها من خلال تحديد خصائصها وأبعادها وتوصيف العلاقات بينها، بهدف الوصول إلى وصف علمي متكامل لها، من أجل التعرف على الظاهرة أو الحدث من حيث المحتوى والمضمون، والوصول إلى نتائج وتعميمات تساعد في فهم الواقع وتطويره.</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5965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6EBE5CF-A71D-3D39-98A1-5E264E43B6D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7D6B5B8-B1AE-96D1-1B7E-E7FCD39FFBB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7484F26-8520-8FEC-A008-E65B68924202}"/>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أهداف المنهج الوصفي</a:t>
            </a:r>
          </a:p>
        </p:txBody>
      </p:sp>
      <p:sp>
        <p:nvSpPr>
          <p:cNvPr id="2" name="مربع نص 1"/>
          <p:cNvSpPr txBox="1"/>
          <p:nvPr/>
        </p:nvSpPr>
        <p:spPr>
          <a:xfrm>
            <a:off x="1147048" y="2465402"/>
            <a:ext cx="10663690" cy="3005375"/>
          </a:xfrm>
          <a:prstGeom prst="rect">
            <a:avLst/>
          </a:prstGeom>
          <a:noFill/>
        </p:spPr>
        <p:txBody>
          <a:bodyPr wrap="square" rtlCol="1">
            <a:spAutoFit/>
          </a:bodyPr>
          <a:lstStyle/>
          <a:p>
            <a:pPr algn="r" rtl="1">
              <a:lnSpc>
                <a:spcPct val="150000"/>
              </a:lnSpc>
              <a:tabLst>
                <a:tab pos="285750" algn="l"/>
                <a:tab pos="2343150" algn="l"/>
                <a:tab pos="2743200" algn="l"/>
                <a:tab pos="4972050" algn="l"/>
              </a:tabLst>
            </a:pPr>
            <a:r>
              <a:rPr lang="ar-SA" sz="1600" dirty="0">
                <a:latin typeface="Alexandria" pitchFamily="2" charset="-78"/>
                <a:cs typeface="Alexandria" pitchFamily="2" charset="-78"/>
              </a:rPr>
              <a:t>يهدف المنهج الوصفي الى وصف موقف أو مجال اهتمام معين بصدق ودقة. كما أن هدف المنهج الوصفي كخطوة أولى هو جمع بيانات كافية ودقيقة عن ظاهرة أو موضوع اجتماعي وتحليل ما تم جمعه من بيانات بطريقة موضوعية كخطوة ثانية تؤدي إلى تعرف العوامل المكونة والمؤثرة على الظاهرة كخطوة ثالثة.</a:t>
            </a:r>
            <a:endParaRPr lang="ar-EG" sz="1600" dirty="0">
              <a:latin typeface="Alexandria" pitchFamily="2" charset="-78"/>
              <a:cs typeface="Alexandria" pitchFamily="2" charset="-78"/>
            </a:endParaRPr>
          </a:p>
          <a:p>
            <a:pPr algn="r" rtl="1">
              <a:lnSpc>
                <a:spcPct val="150000"/>
              </a:lnSpc>
              <a:tabLst>
                <a:tab pos="285750" algn="l"/>
                <a:tab pos="2343150" algn="l"/>
                <a:tab pos="2743200" algn="l"/>
                <a:tab pos="4972050" algn="l"/>
              </a:tabLst>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وتستطيع القول أن للمنهج الوصفي عدة أهداف كما هو الحال بالنسبة للمناهج الأخرى، ومن أهم اهداف البحث الوصفي هو فهم الحاضر والتنبؤ بالمستقبل وتوجيهه، فهو يوفر بياناته وحقائقه واستنتاجاته بوصفها خطوات تمهيدية للتحول نحو الأفضل.</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36796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D570C02-5525-D4D3-06B3-94847360A190}"/>
              </a:ext>
            </a:extLst>
          </p:cNvPr>
          <p:cNvSpPr/>
          <p:nvPr/>
        </p:nvSpPr>
        <p:spPr>
          <a:xfrm>
            <a:off x="456892" y="988291"/>
            <a:ext cx="4128422" cy="53052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64DC305-58F6-DBA2-A2AC-B8F87E8F6636}"/>
              </a:ext>
            </a:extLst>
          </p:cNvPr>
          <p:cNvSpPr/>
          <p:nvPr/>
        </p:nvSpPr>
        <p:spPr>
          <a:xfrm>
            <a:off x="901053" y="1209964"/>
            <a:ext cx="11155680" cy="48045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625B7C8-BDDA-31BC-1064-8E4FAB73401F}"/>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أسس وخصائص ومراحل المنهج الوصفي </a:t>
            </a:r>
          </a:p>
        </p:txBody>
      </p:sp>
      <p:sp>
        <p:nvSpPr>
          <p:cNvPr id="2" name="مربع نص 1"/>
          <p:cNvSpPr txBox="1"/>
          <p:nvPr/>
        </p:nvSpPr>
        <p:spPr>
          <a:xfrm>
            <a:off x="1057147" y="1374955"/>
            <a:ext cx="10843491" cy="4851969"/>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أسس المنهج الوصفي يرى الباحثون أن المنهج الوصفي يرتكز على خمس أمس رئيسية، يمكن إجمالها في الآتي: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انه يمكن الاستعانة بمختلف الأدوات المستخدمة للحصول على البيانات بشكل دقيق وواضح كاستخدام الملاحظة والمقابلة والاستبيانات وتحليل الوثائق والسجلات بصورة منفردة أو من خلال استخدام أدوات أخرى مرافقة.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تهدف البحوث الوصفية أساسا إلى وصف وتحديد كمي لخصائص الظواهر موضوع البحث، فانه لابد من أن يكون هناك اختلاف في مستوى عمل تلك الدراسات بينما يسعى البعض منها إلى مجرد وصف الظاهرة وصفا كميا أو كيفيا دون دراسة الأسباب التي أدت إلى ظهور المشكلة أو الظاهرة موضوع البحث.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تعتمد الدراسات الوصفية على اختيار عينات ممثلة للمجتمع الذي تؤخذ منه وذلك توفيرا للجهد والوقت ولغيرها من تكاليف البحث.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لابد من اصطناع التجريد خلال البحوث الوصفية حتى يمكن تمييز سمات الظاهرة موضوع البحث وخصائصها خاصة وان الظواهر في مجال العلوم الاجتماعية تتسم بالتداخل والتعقيد.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وتصنيف الوقائع أو الأشياء الظواهر محل الدراسة على أساس معيار مميز يمكن التعميم لأنه مطلبا ضروريا للدراسات الوصفية.</a:t>
            </a:r>
            <a:endParaRPr lang="en-US" sz="1600" dirty="0">
              <a:latin typeface="Alexandria" pitchFamily="2" charset="-78"/>
              <a:cs typeface="Alexandria" pitchFamily="2" charset="-78"/>
            </a:endParaRPr>
          </a:p>
          <a:p>
            <a:pPr marL="342900" indent="-342900" algn="r" rtl="1">
              <a:lnSpc>
                <a:spcPct val="150000"/>
              </a:lnSpc>
              <a:buFontTx/>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217248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51AA6E9-7C5F-1579-96D3-CDCDBCC685A4}"/>
              </a:ext>
            </a:extLst>
          </p:cNvPr>
          <p:cNvSpPr/>
          <p:nvPr/>
        </p:nvSpPr>
        <p:spPr>
          <a:xfrm>
            <a:off x="456892" y="2013527"/>
            <a:ext cx="4128422" cy="30757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66BE7C5-CD5E-7CB4-0A85-63E705AD7E67}"/>
              </a:ext>
            </a:extLst>
          </p:cNvPr>
          <p:cNvSpPr/>
          <p:nvPr/>
        </p:nvSpPr>
        <p:spPr>
          <a:xfrm>
            <a:off x="901053" y="2318327"/>
            <a:ext cx="11155680" cy="2410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780F3ED-6A48-265D-50A5-C122ADB34089}"/>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المنهج الوصفي</a:t>
            </a:r>
          </a:p>
        </p:txBody>
      </p:sp>
      <p:sp>
        <p:nvSpPr>
          <p:cNvPr id="2" name="مربع نص 1"/>
          <p:cNvSpPr txBox="1"/>
          <p:nvPr/>
        </p:nvSpPr>
        <p:spPr>
          <a:xfrm>
            <a:off x="775855" y="2426940"/>
            <a:ext cx="10640290" cy="2482154"/>
          </a:xfrm>
          <a:prstGeom prst="rect">
            <a:avLst/>
          </a:prstGeom>
          <a:noFill/>
        </p:spPr>
        <p:txBody>
          <a:bodyPr wrap="square" rtlCol="1">
            <a:spAutoFit/>
          </a:bodyPr>
          <a:lstStyle/>
          <a:p>
            <a:pPr algn="ctr" rtl="1">
              <a:lnSpc>
                <a:spcPct val="200000"/>
              </a:lnSpc>
            </a:pPr>
            <a:r>
              <a:rPr lang="ar-SA" sz="1600" dirty="0">
                <a:latin typeface="Alexandria" pitchFamily="2" charset="-78"/>
                <a:cs typeface="Alexandria" pitchFamily="2" charset="-78"/>
              </a:rPr>
              <a:t>سيتم تناول المزايا والقصور بوصفها خصائص لهذا المنهج، فالمنهج الوصفي يتميز بالآتي:</a:t>
            </a:r>
            <a:endParaRPr lang="en-US" sz="1600" dirty="0">
              <a:latin typeface="Alexandria" pitchFamily="2" charset="-78"/>
              <a:cs typeface="Alexandria" pitchFamily="2" charset="-78"/>
            </a:endParaRPr>
          </a:p>
          <a:p>
            <a:pPr marL="457200" indent="-457200" algn="just" rtl="1">
              <a:lnSpc>
                <a:spcPct val="200000"/>
              </a:lnSpc>
              <a:buFont typeface="Arial" panose="020B0604020202020204" pitchFamily="34" charset="0"/>
              <a:buChar char="•"/>
            </a:pPr>
            <a:r>
              <a:rPr lang="ar-SA" sz="1600" dirty="0">
                <a:latin typeface="Alexandria" pitchFamily="2" charset="-78"/>
                <a:cs typeface="Alexandria" pitchFamily="2" charset="-78"/>
              </a:rPr>
              <a:t> يقوم بتقديم حقائق ومعلومات من واقع الظاهرة الحالي قيد البحث. </a:t>
            </a:r>
            <a:endParaRPr lang="ar-JO" sz="1600" dirty="0">
              <a:latin typeface="Alexandria" pitchFamily="2" charset="-78"/>
              <a:cs typeface="Alexandria" pitchFamily="2" charset="-78"/>
            </a:endParaRPr>
          </a:p>
          <a:p>
            <a:pPr marL="457200" indent="-457200" algn="just" rtl="1">
              <a:lnSpc>
                <a:spcPct val="200000"/>
              </a:lnSpc>
              <a:buFont typeface="Arial" panose="020B0604020202020204" pitchFamily="34" charset="0"/>
              <a:buChar char="•"/>
            </a:pPr>
            <a:r>
              <a:rPr lang="ar-SA" sz="1600" dirty="0">
                <a:latin typeface="Alexandria" pitchFamily="2" charset="-78"/>
                <a:cs typeface="Alexandria" pitchFamily="2" charset="-78"/>
              </a:rPr>
              <a:t>يوضح العلاقة بين الظواهر المختلفة والعلاقة في الظاهرة نفسها في المستقبل.</a:t>
            </a:r>
            <a:endParaRPr lang="ar-JO" sz="1600" dirty="0">
              <a:latin typeface="Alexandria" pitchFamily="2" charset="-78"/>
              <a:cs typeface="Alexandria" pitchFamily="2" charset="-78"/>
            </a:endParaRPr>
          </a:p>
          <a:p>
            <a:pPr marL="457200" indent="-457200" algn="just" rtl="1">
              <a:lnSpc>
                <a:spcPct val="200000"/>
              </a:lnSpc>
              <a:buFont typeface="Arial" panose="020B0604020202020204" pitchFamily="34" charset="0"/>
              <a:buChar char="•"/>
            </a:pPr>
            <a:r>
              <a:rPr lang="ar-SA" sz="1600" dirty="0">
                <a:latin typeface="Alexandria" pitchFamily="2" charset="-78"/>
                <a:cs typeface="Alexandria" pitchFamily="2" charset="-78"/>
              </a:rPr>
              <a:t> يقود إلى التنبؤ بالظاهرة نفسها في المستقبل تغيرها.</a:t>
            </a:r>
            <a:endParaRPr lang="en-US" sz="1600" dirty="0">
              <a:latin typeface="Alexandria" pitchFamily="2" charset="-78"/>
              <a:cs typeface="Alexandria" pitchFamily="2" charset="-78"/>
            </a:endParaRPr>
          </a:p>
          <a:p>
            <a:pPr algn="just" rtl="1">
              <a:lnSpc>
                <a:spcPct val="200000"/>
              </a:lnSpc>
            </a:pP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1507589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30FF8A-F9C1-0528-849A-CCEC71A94E9A}"/>
              </a:ext>
            </a:extLst>
          </p:cNvPr>
          <p:cNvSpPr/>
          <p:nvPr/>
        </p:nvSpPr>
        <p:spPr>
          <a:xfrm>
            <a:off x="456892" y="988291"/>
            <a:ext cx="4128422" cy="53052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4C63558-A931-5522-5B56-6632178E2B56}"/>
              </a:ext>
            </a:extLst>
          </p:cNvPr>
          <p:cNvSpPr/>
          <p:nvPr/>
        </p:nvSpPr>
        <p:spPr>
          <a:xfrm>
            <a:off x="695325" y="1209964"/>
            <a:ext cx="11361408" cy="48045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A415B59-EB65-C80A-091A-47B3FD9D97E3}"/>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المنهج الوصفي</a:t>
            </a:r>
          </a:p>
        </p:txBody>
      </p:sp>
      <p:sp>
        <p:nvSpPr>
          <p:cNvPr id="2" name="مربع نص 1"/>
          <p:cNvSpPr txBox="1"/>
          <p:nvPr/>
        </p:nvSpPr>
        <p:spPr>
          <a:xfrm>
            <a:off x="873791" y="1483725"/>
            <a:ext cx="11004475" cy="4256999"/>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يقوم الباحث الذي يتبع المنهج الوصفي بانجاز مرحلتين الأولى هي مرحلة الاستطلاع والثانية هي مرحلة الوصف الموضوعي بحيث يُكون الباحث أخيرا نظرية يمكن اختبارها أي أنه يقوم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بتفحص الموقف المشكل ودراسته دراسة وافية.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تحديد المشكلة التي أريد دراستها.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صياغة فرضية معينة لهذه المشكلة بناء على ملاحظاته وبدون هذه المشكلة ويقرر الحقائق والمسلمات التي يستند إليها في دراسته اختيار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عينة مناسبة ويعين مواضيع فحصهم .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تحديد طرائق جمع البيانات التي ينبغي الحصول عليها.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تصنيف البيانات التي يريد الوصول إليها وذلك بغرض المقارنة والتوصل إلى وجوه الشبه والاختلاف وتبين العلاقات.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اختيار أدوات البحث التي يستخدمها في جمع البيانات، كالاستبيان والمقابلة أو الملاحظة، وفقا لطبيعة المشكلة موضوع الدراسة، ويتحقق من صلاحية هذه الأدوات في جمع البيانات.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القيام بملاحظات وجمع البيانات بطريقة موضوعية ودقيقة.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400" dirty="0">
                <a:latin typeface="Alexandria" pitchFamily="2" charset="-78"/>
                <a:cs typeface="Alexandria" pitchFamily="2" charset="-78"/>
              </a:rPr>
              <a:t>تحديد النتائج التي توصل إليها الباحث، وتصنيفها ثم تحليلها وتفسيرها بدقة وبساطة، ومن ثم وضع توصيات لتحسين الواقع الذي يدرسه.</a:t>
            </a:r>
            <a:endParaRPr lang="ar-JO" sz="1400" b="1" dirty="0">
              <a:latin typeface="Alexandria" pitchFamily="2" charset="-78"/>
              <a:cs typeface="Alexandria" pitchFamily="2" charset="-78"/>
            </a:endParaRPr>
          </a:p>
        </p:txBody>
      </p:sp>
    </p:spTree>
    <p:extLst>
      <p:ext uri="{BB962C8B-B14F-4D97-AF65-F5344CB8AC3E}">
        <p14:creationId xmlns:p14="http://schemas.microsoft.com/office/powerpoint/2010/main" val="3487561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82991AE-F56F-9B31-8542-46C452797B6F}"/>
              </a:ext>
            </a:extLst>
          </p:cNvPr>
          <p:cNvSpPr/>
          <p:nvPr/>
        </p:nvSpPr>
        <p:spPr>
          <a:xfrm>
            <a:off x="456892" y="988291"/>
            <a:ext cx="4128422" cy="53052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A6436B2-59DB-3168-CFE2-604C85276914}"/>
              </a:ext>
            </a:extLst>
          </p:cNvPr>
          <p:cNvSpPr/>
          <p:nvPr/>
        </p:nvSpPr>
        <p:spPr>
          <a:xfrm>
            <a:off x="901053" y="1209964"/>
            <a:ext cx="11155680" cy="48045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4FFBB1A-90F5-1031-5093-E5F1F5E9BC6A}"/>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معلومات الباحث في المنهج الوصفي</a:t>
            </a:r>
          </a:p>
        </p:txBody>
      </p:sp>
      <p:sp>
        <p:nvSpPr>
          <p:cNvPr id="2" name="مربع نص 1"/>
          <p:cNvSpPr txBox="1"/>
          <p:nvPr/>
        </p:nvSpPr>
        <p:spPr>
          <a:xfrm>
            <a:off x="1143637" y="1673991"/>
            <a:ext cx="10670512"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 ان مصادر معلومات الباحث في المنهج الوصفي إما من المجتمع الأصلي كله أو من عينة ممثلة لهذا المجتمع، ويتوقف اختياره لهذه الطريقة أو تلك على طبيعة الدراسة التي يقوم بها وعلى مداها، وفي حالة قيامه بدراسة المجتمع الأصلي بكامله، لابد أن يكون المجتمع المدروس صغيرا نسبيا، ويمكن الدراسة بهذه الطريقة، وحينئذ تنطبق النتائج التي توصل إليها على هذا المجتمع الصغير وحده، وان كانت ذات فائدة نسبية بالنسبة للمجتمعات المماثلة، أما إذا كان المجتمع كبيرا ، فلابد من اختيار عينة منتقاة بطريقة علمية كي يستطيع القيام بالدراسة، وحينئذ يعمم النتائج التي توصل إليها على المجتمع الأصلي الكبير بكامله.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ويعبر الباحث عن البيانات التي جمعها إما بطريقة وصفية أو كمية أو بكليهما، والألفاظ الكيفية كثيرا ما تعوزها الدقة، إذ أنها لا تحمل المعنى نفسه بالنسبة لكل الأفراد وفي كل الأحوال، كقولنا: قليل ، كثير </a:t>
            </a:r>
            <a:r>
              <a:rPr lang="ar-JO" sz="1400" dirty="0">
                <a:latin typeface="Alexandria" pitchFamily="2" charset="-78"/>
                <a:cs typeface="Alexandria" pitchFamily="2" charset="-78"/>
              </a:rPr>
              <a:t>.</a:t>
            </a:r>
          </a:p>
          <a:p>
            <a:pPr algn="r" rtl="1">
              <a:lnSpc>
                <a:spcPct val="150000"/>
              </a:lnSpc>
            </a:pPr>
            <a:r>
              <a:rPr lang="ar-SA" sz="1400" dirty="0">
                <a:latin typeface="Alexandria" pitchFamily="2" charset="-78"/>
                <a:cs typeface="Alexandria" pitchFamily="2" charset="-78"/>
              </a:rPr>
              <a:t>لهذا فإن الباحثين يحرصون على استعمال الرموز الكمية التي تعبر عن حقائق موحدة بالنسبة لجميع الأفراد وفي جميع الأحوال، هذا وتفرض بعض الدراسات الأسلوب الكمي كالتعبير بالأرقام وبرسوم بيانية على تطور الدخل القومي مما يتطلب عدة مفاهيم إحصائية فهي تعطي وصفا دقيقا للظاهرة بخاصة أنها تستند إلى قاعدة محدودة من القياس والإحصاء على أن تتوافر أدوات القياس المناسبة، أما نتائج البحث فإن طبيعة المشكلة هي التي تحدد الأسلوب المناسب لعرضها، وحيث تخضع المشكلات الاجتماعية للأسلوب الكيفي أكثر من الكمي </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3216617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4E981CA-A652-B6EC-1F69-1CCE74C42F3C}"/>
              </a:ext>
            </a:extLst>
          </p:cNvPr>
          <p:cNvSpPr/>
          <p:nvPr/>
        </p:nvSpPr>
        <p:spPr>
          <a:xfrm>
            <a:off x="456892" y="2068944"/>
            <a:ext cx="4128422" cy="36391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39B80CD-257D-D37B-DD9B-E42B98115080}"/>
              </a:ext>
            </a:extLst>
          </p:cNvPr>
          <p:cNvSpPr/>
          <p:nvPr/>
        </p:nvSpPr>
        <p:spPr>
          <a:xfrm>
            <a:off x="901053" y="2410691"/>
            <a:ext cx="11155680" cy="28983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D5346F7-56F2-C628-A505-49769409178A}"/>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الوصفي والعينة</a:t>
            </a:r>
          </a:p>
        </p:txBody>
      </p:sp>
      <p:sp>
        <p:nvSpPr>
          <p:cNvPr id="2" name="مربع نص 1"/>
          <p:cNvSpPr txBox="1"/>
          <p:nvPr/>
        </p:nvSpPr>
        <p:spPr>
          <a:xfrm>
            <a:off x="1041246" y="2591087"/>
            <a:ext cx="10534381" cy="2717924"/>
          </a:xfrm>
          <a:prstGeom prst="rect">
            <a:avLst/>
          </a:prstGeom>
          <a:noFill/>
        </p:spPr>
        <p:txBody>
          <a:bodyPr wrap="square" rtlCol="1">
            <a:spAutoFit/>
          </a:bodyPr>
          <a:lstStyle/>
          <a:p>
            <a:pPr algn="r" rtl="1">
              <a:lnSpc>
                <a:spcPct val="150000"/>
              </a:lnSpc>
            </a:pPr>
            <a:endParaRPr lang="ar-JO"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بالنسبة للعينات التي يمكن استخدامها فيجب أن تكون ممثلة لمجتمع الدراسة سواء كانت هذه العينات عشوائية احتمالية أو غير عشوائية تساعد في المحصلة النهائية الباحثين على الحصول على نتائج واستنتاجات لها درجة معقولة من المصداقية حتى يمكن تعميمها</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371644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4BAFD36-2997-FF12-EAF9-16FCA647AF4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5699E39-6CD1-6036-2684-49D9614976A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4793" y="2078062"/>
            <a:ext cx="10488199" cy="3744038"/>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يتفرع المنهج الوصفي إلى عدة أشكال هي : </a:t>
            </a:r>
            <a:endParaRPr lang="en-US"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b="1" dirty="0">
                <a:latin typeface="Alexandria" pitchFamily="2" charset="-78"/>
                <a:cs typeface="Alexandria" pitchFamily="2" charset="-78"/>
              </a:rPr>
              <a:t>الدراسات المسحية:</a:t>
            </a:r>
            <a:endParaRPr lang="ar-JO"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تحليل المحتوى والمضمون</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وتحليل وظائف العمل</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والمسح التعليمي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b="1"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b="1" dirty="0">
                <a:latin typeface="Alexandria" pitchFamily="2" charset="-78"/>
                <a:cs typeface="Alexandria" pitchFamily="2" charset="-78"/>
              </a:rPr>
              <a:t>دراسة العلاقات والارتباطات: </a:t>
            </a:r>
            <a:endParaRPr lang="ar-JO"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الدراسة الارتباطية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الدراسة السببية المقارنة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دراسة الحالة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95133835-FE90-4EFE-030F-B757A423773C}"/>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أشكال المناهج الوصفية</a:t>
            </a:r>
          </a:p>
        </p:txBody>
      </p:sp>
    </p:spTree>
    <p:extLst>
      <p:ext uri="{BB962C8B-B14F-4D97-AF65-F5344CB8AC3E}">
        <p14:creationId xmlns:p14="http://schemas.microsoft.com/office/powerpoint/2010/main" val="164474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4A7D254-43A0-DA74-B925-FBB35409C8F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5356FDE-A1EF-E986-7AAE-0CA16358B40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FF2F090-7951-E369-912B-BA4DB5F74922}"/>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أشكال المناهج الوصفية</a:t>
            </a:r>
          </a:p>
        </p:txBody>
      </p:sp>
      <p:sp>
        <p:nvSpPr>
          <p:cNvPr id="2" name="مربع نص 1"/>
          <p:cNvSpPr txBox="1"/>
          <p:nvPr/>
        </p:nvSpPr>
        <p:spPr>
          <a:xfrm>
            <a:off x="1215320" y="2280769"/>
            <a:ext cx="10527146"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يتفرع المنهج الوصفي إلى عدة أشكال هي : </a:t>
            </a:r>
            <a:endParaRPr lang="en-US"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b="1" dirty="0">
                <a:latin typeface="Alexandria" pitchFamily="2" charset="-78"/>
                <a:cs typeface="Alexandria" pitchFamily="2" charset="-78"/>
              </a:rPr>
              <a:t>دراسة التطور والنمو: </a:t>
            </a:r>
            <a:endParaRPr lang="ar-JO"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دراسة الاتجاهات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دراسة نموها</a:t>
            </a:r>
            <a:endParaRPr lang="ar-JO"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الدراسة التبعية: </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الدراسة الاسترجاعية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الدراسة المستعرضة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الدراسة</a:t>
            </a:r>
            <a:r>
              <a:rPr lang="ar-JO" sz="1600" dirty="0">
                <a:latin typeface="Alexandria" pitchFamily="2" charset="-78"/>
                <a:cs typeface="Alexandria" pitchFamily="2" charset="-78"/>
              </a:rPr>
              <a:t> الطولية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87442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EF6E9B-A11E-2A7D-3AF1-ED9A20EDA5C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B9A431A-37FF-F102-0EA0-78ADD4C300C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BA32907-7AD2-D53F-F8CA-DCDDAE50E762}"/>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الوصفي المسحي</a:t>
            </a:r>
          </a:p>
        </p:txBody>
      </p:sp>
      <p:sp>
        <p:nvSpPr>
          <p:cNvPr id="2" name="مربع نص 1"/>
          <p:cNvSpPr txBox="1"/>
          <p:nvPr/>
        </p:nvSpPr>
        <p:spPr>
          <a:xfrm>
            <a:off x="1043293" y="2262728"/>
            <a:ext cx="10871200"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إحدى الطرق المعتمدة لدراسة نوعيات من الأبحاث، والتي تستوجب اختيار مجتمع دراسة بأكملها أو عينات دراسية تمثل أغلبية المجتمع وذلك بهدف الإحاطة بوصف الظواهر باستخدام الكثير من ادوات البحث العلمي قصد التمكن من جمع أكبر كم من المعلومات حول عينات الدراسة، مثل: الاستقصاءات والاستبيانات المقابلات والاستخبارات وبطاقات الملاحظة.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يعتبر المسح واحدا من المناهج الأساسية في البحوث الوصفية، حيث يهتم بدراسة الظروف. الاجتماعية والسياسية والاقتصادية وغيرها في مجتمع معين، بقصد تجميع الحقائق واستخلاص النتائج. اللازمة لحل مشاكل هذا المجتمع.</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وتعتمد الطريقة المسحية على تجميع البيانات والحقائق الجارية، عن موقف معين، وذلك من عدد كبير نسبيا من الحالات في وقت معين أيضا، وهذه الطريقة لا تهتم بصفات الأفراد كأفراد، ولكنها تهتم بالإحصائيات العامة التي تنتج عندما تستخلص البيانات من عدد من الحالات الفردية، فهذ</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الطريقة بالضرورة هي دراسات مستعرضة.</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7211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3A5A94B-4CA8-7989-A0B7-3ACCCF79436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A418059-9AC9-DB81-28AA-28EAB8FD7A1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D1F44A5-6E0C-8760-E117-97138E3B4C14}"/>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المنهج المسحي</a:t>
            </a:r>
          </a:p>
        </p:txBody>
      </p:sp>
      <p:sp>
        <p:nvSpPr>
          <p:cNvPr id="2" name="مربع نص 1"/>
          <p:cNvSpPr txBox="1"/>
          <p:nvPr/>
        </p:nvSpPr>
        <p:spPr>
          <a:xfrm>
            <a:off x="1564627" y="2447394"/>
            <a:ext cx="9828532"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لعل الميزة الكبرى في المسح الاجتماعي والتي لا يجاريه فيه أي منهج آخر هي في تجميع قدر هائل من البيانات من أفراد موزعين في مناطق متباعدة مما لا يتيسر ذلك في غيره كما تعتبر تكلفه إجراء المسوح باستخدام الاستبيان البريدي بشكل خاص منخفضة التكاليف إلى حد ما ، فضلًا عن إمكانية تعميم نتائج المسح عالية بسبب كبر حجم العينة عادة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بالإضافة إلى أنه لا يكتفي بأداة واحدة في جمع البيانات وإنما يستعين بمعظم الأدوات المستخدمة في البحوث الاجتماعية وأهمها المقابلة الملاحظة الاستبيان وتحليل المحتوى، والتي توفر كثير من الجهد والوقت والمال إذا أحسن استخدام المنهج، وتكشف الأوضاع القائمة التي تؤثر على حل المشكلات الكامنة.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81531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375DFA7-8A6E-7790-E525-670AC3D5091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651B56A-FF2E-9845-34C7-2D3A7737668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C50BF4A-FAAA-B383-3BB2-93B1D82F2DCB}"/>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المنهج المسحي</a:t>
            </a:r>
          </a:p>
        </p:txBody>
      </p:sp>
      <p:sp>
        <p:nvSpPr>
          <p:cNvPr id="2" name="مربع نص 1"/>
          <p:cNvSpPr txBox="1"/>
          <p:nvPr/>
        </p:nvSpPr>
        <p:spPr>
          <a:xfrm>
            <a:off x="1015584" y="2001141"/>
            <a:ext cx="10926617"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يسعى المسح إلى وصف أو تفسير ظواهر واقعية في فترة زمنية يعيشها الباحث ولذلك فإنه لا يناسب الدراسات التي تسعى إلى معرفة التطور التاريخي لمجتمع من المجتمعات أو لجماعة من الجماعات أو لظاهرة من الظواهر الاجتماعية. لكن هذا المنهج يحمل مجموعة من العيوب من أهمها الخطأ الذي يقع فيه الباحث أثناء اختيار العينة، وكذلك خطأ التحيز سواء كان تحيزا من قبل الباحث أو المبحوث وضخامة الجهود والنفقات والخبرات الفنية التي يطلبها المسح.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كما تعتبر الدراسات المسحية سطحية في وصفها لسلوك وتوجهات التجمعات كبيرة الحجم. وقلما تستطيع النفاذ لجمع بيانات متعمقة من المبحثين، بالإضافة إلى عدم قدرة الباحث في بعض الأحيان على الحصول على الأجوبة من جميع المبحثين مما يثير قضية مدى اختلاف مواقف واتجاهات من لا يستجيبوا للاستبيان البريدي مثلا عن مواقف واتجاهات من استجابوا فعلا والذين قد يكون لهم دافع خاص للاستجابة.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فالدراسات المسحية لا تستطيع من حيث المبدأ النفاذ إلى العلاقات السببية لافتقارها إلى التحكم في المتغير المستقل من جانب الباحث، ولا يستطيع المسح الاجتماعي دراسة السلوك والأفعال الاجتماعية المباشرة وإنما تتوصل إلى البيانات من خلال ما يذكره أو يتذكره المبعوثون عن الأفعال الاجتماعية التي شاركوا فيها، أو عن طريق توجيه أسئلة عن مواقف افتراضيه أو مستقبلية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59263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EB1C5F3-88B2-202E-CDCD-A1A5029E06A1}"/>
              </a:ext>
            </a:extLst>
          </p:cNvPr>
          <p:cNvSpPr/>
          <p:nvPr/>
        </p:nvSpPr>
        <p:spPr>
          <a:xfrm>
            <a:off x="456892" y="1062182"/>
            <a:ext cx="4128422" cy="52314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806F970-E158-FE8B-765D-E4D594B5C31B}"/>
              </a:ext>
            </a:extLst>
          </p:cNvPr>
          <p:cNvSpPr/>
          <p:nvPr/>
        </p:nvSpPr>
        <p:spPr>
          <a:xfrm>
            <a:off x="901053" y="1363488"/>
            <a:ext cx="11155680" cy="46509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97327" y="1531850"/>
            <a:ext cx="10563131" cy="4482637"/>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وبالرغم من فوائد المسح الكثيرة إلا أنه محدود في مدى الاعتماد عليه للأسباب التالية: </a:t>
            </a:r>
            <a:endParaRPr lang="en-US" sz="1600"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1600" dirty="0">
                <a:latin typeface="Alexandria" pitchFamily="2" charset="-78"/>
                <a:cs typeface="Alexandria" pitchFamily="2" charset="-78"/>
              </a:rPr>
              <a:t> الجمع بيانات كمية عن بيئة من البيئات لا بد من توجيه عدد كبير من الأسئلة للمبحثين. وقد يؤدي ذلك إلى ضيق الناس وعدم تعاونهم مع الباحثين وفي حالة الاقتصار على عدد محدد من الأسئلة قد لا تكون البيانات التي يحصل عليها كافيه لمعرفة حاجات البيئة والتعرف على مشكلاتها.</a:t>
            </a:r>
            <a:endParaRPr lang="en-US" sz="1600"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1600" dirty="0">
                <a:latin typeface="Alexandria" pitchFamily="2" charset="-78"/>
                <a:cs typeface="Alexandria" pitchFamily="2" charset="-78"/>
              </a:rPr>
              <a:t> تتوقف أهمية المسح على عدد أفراد العينة فإذا كان العدد قليلا فإن نتائج المسح لا يمكن الاعتماد علي</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ا لأنها تعطي صورة ناقصة عن الجماعة أو الظاهرة المراد دراستها.</a:t>
            </a:r>
            <a:endParaRPr lang="en-US" sz="1600"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1600" dirty="0">
                <a:latin typeface="Alexandria" pitchFamily="2" charset="-78"/>
                <a:cs typeface="Alexandria" pitchFamily="2" charset="-78"/>
              </a:rPr>
              <a:t> نظرا لأن المسح الاجتماعي يرتكز على دراسة الحاضر فأنه لا يصلح في الدراسات التطورية التي تعتمد على الربط بين الماضي والحاضر. </a:t>
            </a:r>
            <a:endParaRPr lang="en-US" sz="1600"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1600" dirty="0">
                <a:latin typeface="Alexandria" pitchFamily="2" charset="-78"/>
                <a:cs typeface="Alexandria" pitchFamily="2" charset="-78"/>
              </a:rPr>
              <a:t>فعلى الرغم من أن المسوح الحديثة تتضمن الجانبين النظري والعملي على السواء إلا أنه يصعب الاعتماد على المسح في إصدار تعميمات واسعة أو في الوصول إلى نظريات علمية ولن يأتي ذلك إلا في ظل برنامج طويل المدى يتضمن القيام بمسح متكرر بين الحين والحين.</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33129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BE29A0E-6ACA-32FA-3EA9-42D222DF6E0F}"/>
              </a:ext>
            </a:extLst>
          </p:cNvPr>
          <p:cNvSpPr/>
          <p:nvPr/>
        </p:nvSpPr>
        <p:spPr>
          <a:xfrm>
            <a:off x="456892" y="1699491"/>
            <a:ext cx="4128422" cy="351905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36BE9F4-C7A1-8A62-B69E-755AC7F812D1}"/>
              </a:ext>
            </a:extLst>
          </p:cNvPr>
          <p:cNvSpPr/>
          <p:nvPr/>
        </p:nvSpPr>
        <p:spPr>
          <a:xfrm>
            <a:off x="901053" y="2013527"/>
            <a:ext cx="11155680" cy="28540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28436" y="2295677"/>
            <a:ext cx="10506672" cy="226664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وهذا المنهج تندرج تحته فروع ويتخذ عدة أشكال هي:</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 تحليل المحتوى</a:t>
            </a:r>
            <a:r>
              <a:rPr lang="ar-SA" sz="1600" dirty="0">
                <a:latin typeface="Alexandria" pitchFamily="2" charset="-78"/>
                <a:cs typeface="Alexandria" pitchFamily="2" charset="-78"/>
              </a:rPr>
              <a:t>: ويهدف إلى اتباع خطوات منهجية معينة تصل إلى قراءات تحليلية وتعد منصات الإعلام من أهم الوسائل التي يستخدمها المتخصصون في التعرف على السمات والعادات والتقاليد التي تمثل وتحكم جماعة او شعبا ما، وتعتبر الخطابات والنصوص الكتابية للقادة أحسن ما يمثل هذا المنهج، وذلك لأهميته في كشف خبايا النصوص وتفسير مضامينها ومكوناته واستنتاج الدلالات والمرامي التي تساعد على فهم التوجهات.</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E360071-255C-E59C-8279-A20B8DA01CF0}"/>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الوصفي المسحي</a:t>
            </a:r>
          </a:p>
        </p:txBody>
      </p:sp>
    </p:spTree>
    <p:extLst>
      <p:ext uri="{BB962C8B-B14F-4D97-AF65-F5344CB8AC3E}">
        <p14:creationId xmlns:p14="http://schemas.microsoft.com/office/powerpoint/2010/main" val="448271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1181B67-5CB4-6B09-8005-96797D079E2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7289ED2-9C10-705E-D063-269279024B1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7AED5D0-33BF-2046-F190-F0A9CB9DA312}"/>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الخطوات الإجرائية لمنهج تحليل المضمون</a:t>
            </a:r>
          </a:p>
        </p:txBody>
      </p:sp>
      <p:sp>
        <p:nvSpPr>
          <p:cNvPr id="2" name="مربع نص 1"/>
          <p:cNvSpPr txBox="1"/>
          <p:nvPr/>
        </p:nvSpPr>
        <p:spPr>
          <a:xfrm>
            <a:off x="1136074" y="2117293"/>
            <a:ext cx="10391338"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تتضمن خطوات إجراء تحليل المضمون لظاهرة معينة الآتي: </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dirty="0">
                <a:latin typeface="Alexandria" pitchFamily="2" charset="-78"/>
                <a:cs typeface="Alexandria" pitchFamily="2" charset="-78"/>
              </a:rPr>
              <a:t>تحديد موضوع البحث وهدفه من خلال اختيار مشكلة البحث وتحديد الموضوع الذي سوف يقوم ببحثه والهدف الذي يسعى إلى تحقيقه، والغوص في أغواره ويمكن من التعرف عليه بوضوح.</a:t>
            </a:r>
            <a:endParaRPr lang="ar-JO"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dirty="0">
                <a:latin typeface="Alexandria" pitchFamily="2" charset="-78"/>
                <a:cs typeface="Alexandria" pitchFamily="2" charset="-78"/>
              </a:rPr>
              <a:t> استطلاع الدراسات السابقة ذات الصلة بموضوع البحث أو منهجه. </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dirty="0">
                <a:latin typeface="Alexandria" pitchFamily="2" charset="-78"/>
                <a:cs typeface="Alexandria" pitchFamily="2" charset="-78"/>
              </a:rPr>
              <a:t>تحديد المفاهيم المستخدمة في البحث لإزالة الغموض وأن تكون المعلومات واضحة ومفهومة، من خلال بيان مقاصد الموضوع ومعالجة وقياس أبعاده والتعرف على النتائج </a:t>
            </a:r>
            <a:r>
              <a:rPr lang="ar-SA" sz="1600" dirty="0" err="1">
                <a:latin typeface="Alexandria" pitchFamily="2" charset="-78"/>
                <a:cs typeface="Alexandria" pitchFamily="2" charset="-78"/>
              </a:rPr>
              <a:t>المتوصل</a:t>
            </a:r>
            <a:r>
              <a:rPr lang="ar-SA" sz="1600" dirty="0">
                <a:latin typeface="Alexandria" pitchFamily="2" charset="-78"/>
                <a:cs typeface="Alexandria" pitchFamily="2" charset="-78"/>
              </a:rPr>
              <a:t> إليها. </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dirty="0">
                <a:latin typeface="Alexandria" pitchFamily="2" charset="-78"/>
                <a:cs typeface="Alexandria" pitchFamily="2" charset="-78"/>
              </a:rPr>
              <a:t>تحديد المصادر الخاضعة للتحليل والمتضمنة في ثناياها على المضمون، ومعرفة المصادر من حيث كونها أولية أم ثانوية، هل هي مصادر بشرية مكتوبة، وموضوعات هذه المصادر .</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dirty="0">
                <a:latin typeface="Alexandria" pitchFamily="2" charset="-78"/>
                <a:cs typeface="Alexandria" pitchFamily="2" charset="-78"/>
              </a:rPr>
              <a:t> تحديد الفروض لأن الفروض هي التي تنتظم عليها المواضيع ويرتسم الشكل النهائي في صورة يمكن استخدامها. </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7095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5956D88-366C-7575-0A7E-2A6676E6ABA6}"/>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CC7C5A7-5025-B47B-FCCE-52968823AA11}"/>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3850560-B6A1-7741-1570-CEC7AB15126C}"/>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الخطوات الإجرائية لمنهج تحليل المضمون</a:t>
            </a:r>
          </a:p>
        </p:txBody>
      </p:sp>
      <p:sp>
        <p:nvSpPr>
          <p:cNvPr id="2" name="مربع نص 1"/>
          <p:cNvSpPr txBox="1"/>
          <p:nvPr/>
        </p:nvSpPr>
        <p:spPr>
          <a:xfrm>
            <a:off x="1117600" y="1516393"/>
            <a:ext cx="10617508" cy="4903394"/>
          </a:xfrm>
          <a:prstGeom prst="rect">
            <a:avLst/>
          </a:prstGeom>
          <a:noFill/>
        </p:spPr>
        <p:txBody>
          <a:bodyPr wrap="square" rtlCol="1">
            <a:spAutoFit/>
          </a:bodyPr>
          <a:lstStyle/>
          <a:p>
            <a:pPr marL="342900" indent="-342900" algn="r" rtl="1">
              <a:lnSpc>
                <a:spcPct val="150000"/>
              </a:lnSpc>
              <a:buFont typeface="Arial" panose="020B0604020202020204" pitchFamily="34" charset="0"/>
              <a:buChar char="•"/>
            </a:pPr>
            <a:r>
              <a:rPr lang="ar-SA" sz="1400" b="1" dirty="0">
                <a:latin typeface="Alexandria" pitchFamily="2" charset="-78"/>
                <a:cs typeface="Alexandria" pitchFamily="2" charset="-78"/>
              </a:rPr>
              <a:t> </a:t>
            </a:r>
            <a:r>
              <a:rPr lang="ar-SA" sz="1400" dirty="0">
                <a:latin typeface="Alexandria" pitchFamily="2" charset="-78"/>
                <a:cs typeface="Alexandria" pitchFamily="2" charset="-78"/>
              </a:rPr>
              <a:t>اختيار الوسائل الضرورية للتحليل والتي يتطلبها الموضوع الخاضع للتحليل، فقد تكون الملاحظة أو المشاهدة أو الاستبيان أو المقابلة، ويتم هذا بعد تحديد الموضع أو المنهج، وقد عدد من الوسائل في دراسة وتحليل الموضوع. </a:t>
            </a:r>
            <a:endParaRPr lang="en-US" sz="14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400" dirty="0">
                <a:latin typeface="Alexandria" pitchFamily="2" charset="-78"/>
                <a:cs typeface="Alexandria" pitchFamily="2" charset="-78"/>
              </a:rPr>
              <a:t> إخضاع المعلومات للتحليل وذلك بتحديد عناصر الموضوع والمتغيرات المؤثرة فيه سلبا أو إيجابا وربطها بالإطار العام والإطار المرجعي لها، والتحليل عملية عقلية مترابطة واعية لا تهمل عناصر التحليل العلمي المطلوب وبيان العلاقات وأثر كل منها على الآخر...... وما إلى ذلك. </a:t>
            </a:r>
            <a:endParaRPr lang="en-US" sz="14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400" dirty="0">
                <a:latin typeface="Alexandria" pitchFamily="2" charset="-78"/>
                <a:cs typeface="Alexandria" pitchFamily="2" charset="-78"/>
              </a:rPr>
              <a:t>تفسير المعلومات والبيانات ونعني بها كل الكلمات والجمل والعبارات التي كونت النص الخاضع للتحليل والتي تم الحصول عليها بطريقة علمية، والمستخدمة في المصادر لأجل التعرف على المعلومات والبراهين والمشاهدات والملاحظات التي تمكن الباحث من معرفة العامل والأسباب التي أدت إلى حدوث الظاهرة والمتغيرات التي طرأت عليها أو نمت معها عبر الزمن أو نتيجة التغير المكاني والبيانات مهمة فهي جزء من المعلومات المطلوبة للتحليل والتفسير، وهي تلك الأشكال والرسومات البيانية والجداول التي تحتوي على كميات بيانية توضح وتصر الاتجاهات وأثر المتغيرات ببعضها والأفراد أو المجتمعات. </a:t>
            </a:r>
            <a:endParaRPr lang="en-US" sz="14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400" dirty="0">
                <a:latin typeface="Alexandria" pitchFamily="2" charset="-78"/>
                <a:cs typeface="Alexandria" pitchFamily="2" charset="-78"/>
              </a:rPr>
              <a:t>عرض النتائج وفق العوامل وقد تكون النتائج مؤشرات لدراسة موضوعات أخرى وقد تكون حقائق لا بد من الأخذ الجماعات بها، والنتائج هي تلك المعلومات </a:t>
            </a:r>
            <a:r>
              <a:rPr lang="ar-SA" sz="1400" dirty="0" err="1">
                <a:latin typeface="Alexandria" pitchFamily="2" charset="-78"/>
                <a:cs typeface="Alexandria" pitchFamily="2" charset="-78"/>
              </a:rPr>
              <a:t>المتوصل</a:t>
            </a:r>
            <a:r>
              <a:rPr lang="ar-SA" sz="1400" dirty="0">
                <a:latin typeface="Alexandria" pitchFamily="2" charset="-78"/>
                <a:cs typeface="Alexandria" pitchFamily="2" charset="-78"/>
              </a:rPr>
              <a:t> إليها تفيد في الوقاية أو العلاج والإصلاح، وتعرض من خلال الجداول والرسومات البيانية وتفسيرها وتوقع ما يترتب عليها .</a:t>
            </a:r>
            <a:endParaRPr lang="en-US" sz="14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400" dirty="0">
                <a:latin typeface="Alexandria" pitchFamily="2" charset="-78"/>
                <a:cs typeface="Alexandria" pitchFamily="2" charset="-78"/>
              </a:rPr>
              <a:t>استخلاص النتائج وكتابة التقرير وخلاصة البحث.</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506112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A3762FFB-26D7-8BA9-DA06-F4D97D619E41}"/>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4680467F-0A66-A53F-5CA3-0801A13F8A67}"/>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85570" y="1622060"/>
            <a:ext cx="10164971" cy="4903394"/>
          </a:xfrm>
          <a:prstGeom prst="rect">
            <a:avLst/>
          </a:prstGeom>
          <a:noFill/>
        </p:spPr>
        <p:txBody>
          <a:bodyPr wrap="square" rtlCol="1">
            <a:spAutoFit/>
          </a:bodyPr>
          <a:lstStyle/>
          <a:p>
            <a:pPr algn="just" rtl="1">
              <a:lnSpc>
                <a:spcPct val="150000"/>
              </a:lnSpc>
            </a:pPr>
            <a:r>
              <a:rPr lang="ar-SA" sz="1400" b="1" dirty="0">
                <a:latin typeface="Alexandria" pitchFamily="2" charset="-78"/>
                <a:cs typeface="Alexandria" pitchFamily="2" charset="-78"/>
              </a:rPr>
              <a:t>تحليل وظائف العمل</a:t>
            </a:r>
            <a:r>
              <a:rPr lang="ar-SA" sz="1400" dirty="0">
                <a:latin typeface="Alexandria" pitchFamily="2" charset="-78"/>
                <a:cs typeface="Alexandria" pitchFamily="2" charset="-78"/>
              </a:rPr>
              <a:t> وهو ذو بعد اداري مرتبط بتحديد </a:t>
            </a:r>
            <a:r>
              <a:rPr lang="ar-JO" sz="1400" dirty="0">
                <a:latin typeface="Alexandria" pitchFamily="2" charset="-78"/>
                <a:cs typeface="Alexandria" pitchFamily="2" charset="-78"/>
              </a:rPr>
              <a:t>ط</a:t>
            </a:r>
            <a:r>
              <a:rPr lang="ar-SA" sz="1400" dirty="0">
                <a:latin typeface="Alexandria" pitchFamily="2" charset="-78"/>
                <a:cs typeface="Alexandria" pitchFamily="2" charset="-78"/>
              </a:rPr>
              <a:t>بيعة الوظائف الي تتضمنها المنشآت التجارية ويتضمن ذلك وضع مسميات للوظائف والأنشطة المرتبطة بها والوجبات التي يتحتم على الموظفين القيام بها ومؤهلاتهم وخبراتهم ومهاراتهم. </a:t>
            </a:r>
            <a:endParaRPr lang="ar-JO"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ويتناول العاملين في مؤسسات معينة ويقدم بيانات تتعلق بأعدادهم ومسؤولياتهم وأنشطتهم وأوضاعهم وأجورهم والمهام الموكلة إليهم، </a:t>
            </a:r>
            <a:r>
              <a:rPr lang="ar-SA" sz="1400" u="sng" dirty="0">
                <a:latin typeface="Alexandria" pitchFamily="2" charset="-78"/>
                <a:cs typeface="Alexandria" pitchFamily="2" charset="-78"/>
              </a:rPr>
              <a:t>وتعرف دراسات تحليل العمل </a:t>
            </a:r>
            <a:r>
              <a:rPr lang="ar-SA" sz="1400" dirty="0">
                <a:latin typeface="Alexandria" pitchFamily="2" charset="-78"/>
                <a:cs typeface="Alexandria" pitchFamily="2" charset="-78"/>
              </a:rPr>
              <a:t>على أنه : دراسة المعلومات والمسؤوليات المرتبطة بعمل معين بهدف تقديم وصف شامل عن الواجبات والمسؤوليات والمهام المرتبطة بهذا العمل. </a:t>
            </a:r>
            <a:endParaRPr lang="ar-JO" sz="1400" dirty="0">
              <a:latin typeface="Alexandria" pitchFamily="2" charset="-78"/>
              <a:cs typeface="Alexandria" pitchFamily="2" charset="-78"/>
            </a:endParaRPr>
          </a:p>
          <a:p>
            <a:pPr algn="just" rtl="1">
              <a:lnSpc>
                <a:spcPct val="150000"/>
              </a:lnSpc>
            </a:pPr>
            <a:r>
              <a:rPr lang="ar-SA" sz="1400" b="1" dirty="0">
                <a:latin typeface="Alexandria" pitchFamily="2" charset="-78"/>
                <a:cs typeface="Alexandria" pitchFamily="2" charset="-78"/>
              </a:rPr>
              <a:t>ويستخدم منهج تحليل العمل من أجل تحقيق عدد من الأهداف منها: </a:t>
            </a:r>
            <a:endParaRPr lang="en-US" sz="14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التعرف على نواحي الضعف والقصور في الأعمال.</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تحديد تصنيفات موحدة للأعمال المتشابهة.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تحديد أجور ومرتبات الأعمال التي تتطلب مستويات مختلفة من المهارة والمسؤولية.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التعرف على الكفاءات المطلوبة عند الاختبار لشغل الوظائف المختلفة.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وضع برامج التدريب للقائمين بالعمل سواء أثناء العمل أو قبل العمل.</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تحديد أساليب الترقية ومتطلباتها ونوعيتها.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وضع أو تطوير الأطر النظرية لدراسة الوظائف أو الاعمال</a:t>
            </a:r>
            <a:r>
              <a:rPr lang="en-US" sz="1400" dirty="0">
                <a:latin typeface="Alexandria" pitchFamily="2" charset="-78"/>
                <a:cs typeface="Alexandria" pitchFamily="2" charset="-78"/>
              </a:rPr>
              <a:t>.</a:t>
            </a:r>
          </a:p>
          <a:p>
            <a:pPr algn="just" rtl="1">
              <a:lnSpc>
                <a:spcPct val="150000"/>
              </a:lnSpc>
            </a:pPr>
            <a:endParaRPr lang="ar-JO"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046724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351FA18-5F85-6233-7D12-789060684D53}"/>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CAE599C-B4DB-55AE-FD3B-27179013BBA6}"/>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49081" y="1741679"/>
            <a:ext cx="10637949" cy="3374642"/>
          </a:xfrm>
          <a:prstGeom prst="rect">
            <a:avLst/>
          </a:prstGeom>
          <a:noFill/>
        </p:spPr>
        <p:txBody>
          <a:bodyPr wrap="square" rtlCol="1">
            <a:spAutoFit/>
          </a:bodyPr>
          <a:lstStyle/>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التعريف الدقيق للعمل قيد الدراسة من خلال تقديم ماهية العمل الذي نقوم بتحليله.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تفاصيل واجبات العمل وذلك بحصر شامل للواجبات التي يتضمنها وماهية هذا الواجب وكيفية أدائه ولماذا يؤدى؟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تفاصيل واجبات العمل الدورية سواء كانت أسبوعية أو شهرية أو سنوية وبنفس الطريقة السابقة.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تفاصيل الواجبات العارضة أي الواجبات التي يتطلب العمل القيام بها كنتيجة لموقف غير متوقع نشأ اثناء مزاولة العامل لعمله</a:t>
            </a:r>
            <a:r>
              <a:rPr lang="ar-JO" sz="1600" dirty="0">
                <a:latin typeface="Alexandria" pitchFamily="2" charset="-78"/>
                <a:cs typeface="Alexandria" pitchFamily="2" charset="-78"/>
              </a:rPr>
              <a:t>ه.</a:t>
            </a: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المتطلبات اللازمة لأداء العمل أي بيان المهارات والخبرات والمؤهلات والاستعدادات والخصائص اللازم توافرها في الفرد للنجاح بالعمل وتشمل على التعليم المعلومات المهنية، الخبرة السابقة، التدريب اللازم ، الأدوات والآلات والأجهزة والمواد الخام المستخدمة، والمهارات اللازمة والدقة المطلوبة، السمات الشخصية والاستعدادات والقدرات التي </a:t>
            </a:r>
            <a:r>
              <a:rPr lang="ar-SA" sz="1600" dirty="0" err="1">
                <a:latin typeface="Alexandria" pitchFamily="2" charset="-78"/>
                <a:cs typeface="Alexandria" pitchFamily="2" charset="-78"/>
              </a:rPr>
              <a:t>يتطلبها</a:t>
            </a:r>
            <a:r>
              <a:rPr lang="ar-SA" sz="1600" dirty="0">
                <a:latin typeface="Alexandria" pitchFamily="2" charset="-78"/>
                <a:cs typeface="Alexandria" pitchFamily="2" charset="-78"/>
              </a:rPr>
              <a:t> العمل والنشاط البدني الذي </a:t>
            </a:r>
            <a:r>
              <a:rPr lang="ar-SA" sz="1600" dirty="0" err="1">
                <a:latin typeface="Alexandria" pitchFamily="2" charset="-78"/>
                <a:cs typeface="Alexandria" pitchFamily="2" charset="-78"/>
              </a:rPr>
              <a:t>يتطلبه</a:t>
            </a:r>
            <a:r>
              <a:rPr lang="ar-SA" sz="1600" dirty="0">
                <a:latin typeface="Alexandria" pitchFamily="2" charset="-78"/>
                <a:cs typeface="Alexandria" pitchFamily="2" charset="-78"/>
              </a:rPr>
              <a:t>، ونواحي العجز التي تمنع من مزاولة العمل .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76B38390-8ADA-3A1E-DF4B-D758574F79DF}"/>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وتتضمن  دراسات تحليل العمل الإجراءات الآتية</a:t>
            </a:r>
          </a:p>
        </p:txBody>
      </p:sp>
    </p:spTree>
    <p:extLst>
      <p:ext uri="{BB962C8B-B14F-4D97-AF65-F5344CB8AC3E}">
        <p14:creationId xmlns:p14="http://schemas.microsoft.com/office/powerpoint/2010/main" val="32727490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FB26356-4D1A-E3BE-A2C4-C1B13B24606C}"/>
              </a:ext>
            </a:extLst>
          </p:cNvPr>
          <p:cNvSpPr/>
          <p:nvPr/>
        </p:nvSpPr>
        <p:spPr>
          <a:xfrm>
            <a:off x="456892" y="1911926"/>
            <a:ext cx="4128422" cy="398087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0279E60-CF24-F372-EB97-FB39960CED1B}"/>
              </a:ext>
            </a:extLst>
          </p:cNvPr>
          <p:cNvSpPr/>
          <p:nvPr/>
        </p:nvSpPr>
        <p:spPr>
          <a:xfrm>
            <a:off x="901053" y="2262727"/>
            <a:ext cx="11155680" cy="3214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51111" y="2736622"/>
            <a:ext cx="10455563" cy="2266646"/>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المسح التعليمي</a:t>
            </a:r>
            <a:r>
              <a:rPr lang="ar-SA" sz="1600" dirty="0">
                <a:latin typeface="Alexandria" pitchFamily="2" charset="-78"/>
                <a:cs typeface="Alexandria" pitchFamily="2" charset="-78"/>
              </a:rPr>
              <a:t> ويهتم هذا النوع من المسح بالمسائل المتعلقة بالتعلم حيث يكلف متخصصون بعمل مسوح في المدارس والمؤسسات التعليمية وعلى أساسها وضع الخطط والاستراتجيات والمناهج قصد رفع مستوى التعليم وتستهدف المعلومات التي تخص الوضعيات التي يتم فيها التعليم سواء كانت مادية أو معنوية، وخصائص هيئة التدريس والمقارنة بين النظم التعليمية </a:t>
            </a:r>
            <a:r>
              <a:rPr lang="ar-JO" sz="1600" dirty="0">
                <a:latin typeface="Alexandria" pitchFamily="2" charset="-78"/>
                <a:cs typeface="Alexandria" pitchFamily="2" charset="-78"/>
              </a:rPr>
              <a:t>بين</a:t>
            </a:r>
            <a:r>
              <a:rPr lang="ar-SA" sz="1600" dirty="0">
                <a:latin typeface="Alexandria" pitchFamily="2" charset="-78"/>
                <a:cs typeface="Alexandria" pitchFamily="2" charset="-78"/>
              </a:rPr>
              <a:t> البلد الواحد </a:t>
            </a:r>
            <a:r>
              <a:rPr lang="ar-JO" sz="1600" dirty="0">
                <a:latin typeface="Alexandria" pitchFamily="2" charset="-78"/>
                <a:cs typeface="Alexandria" pitchFamily="2" charset="-78"/>
              </a:rPr>
              <a:t>وال</a:t>
            </a:r>
            <a:r>
              <a:rPr lang="ar-SA" sz="1600" dirty="0">
                <a:latin typeface="Alexandria" pitchFamily="2" charset="-78"/>
                <a:cs typeface="Alexandria" pitchFamily="2" charset="-78"/>
              </a:rPr>
              <a:t>بلدان </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مختلفة، كما تسعى إلى التعرف على </a:t>
            </a:r>
            <a:r>
              <a:rPr lang="ar-JO" sz="1600" dirty="0">
                <a:latin typeface="Alexandria" pitchFamily="2" charset="-78"/>
                <a:cs typeface="Alexandria" pitchFamily="2" charset="-78"/>
              </a:rPr>
              <a:t>ط</a:t>
            </a:r>
            <a:r>
              <a:rPr lang="ar-SA" sz="1600" dirty="0">
                <a:latin typeface="Alexandria" pitchFamily="2" charset="-78"/>
                <a:cs typeface="Alexandria" pitchFamily="2" charset="-78"/>
              </a:rPr>
              <a:t>بيعة التلاميذ والطلاب ومعرفة خلفياتهم الاجتماعية والثقافية، ونظم المؤسسة وسير الامتحانات</a:t>
            </a:r>
            <a:r>
              <a:rPr lang="ar-JO"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805858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47008927-5EB3-430F-3B78-E0D7F9B294E8}"/>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5C31BB8F-D51E-BED5-7787-1FBE8E66CB01}"/>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14400" y="1492352"/>
            <a:ext cx="10691399" cy="4528804"/>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أما منهج دراسة العلاقات الارتباطية </a:t>
            </a:r>
            <a:r>
              <a:rPr lang="ar-SA" dirty="0">
                <a:latin typeface="Alexandria" pitchFamily="2" charset="-78"/>
                <a:cs typeface="Alexandria" pitchFamily="2" charset="-78"/>
              </a:rPr>
              <a:t>: فهو أحد فروع المنهج الوصفي، وأسلوب من أساليب تطبيقه ولكن شيوعه وكثرة تطبيقه في البحوث السلوكية جعله مدخلا مهما في الكتابات السلوكية، لكن البعض الآخر عده منهجا قائما بذاته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ويطبق هذا المنهج إذا كان الغرض من الب</a:t>
            </a:r>
            <a:r>
              <a:rPr lang="ar-JO" dirty="0">
                <a:latin typeface="Alexandria" pitchFamily="2" charset="-78"/>
                <a:cs typeface="Alexandria" pitchFamily="2" charset="-78"/>
              </a:rPr>
              <a:t>ح</a:t>
            </a:r>
            <a:r>
              <a:rPr lang="ar-SA" dirty="0">
                <a:latin typeface="Alexandria" pitchFamily="2" charset="-78"/>
                <a:cs typeface="Alexandria" pitchFamily="2" charset="-78"/>
              </a:rPr>
              <a:t>ث الوصول إلى اكتشاف</a:t>
            </a:r>
            <a:r>
              <a:rPr lang="ar-JO" dirty="0">
                <a:latin typeface="Alexandria" pitchFamily="2" charset="-78"/>
                <a:cs typeface="Alexandria" pitchFamily="2" charset="-78"/>
              </a:rPr>
              <a:t> </a:t>
            </a:r>
            <a:r>
              <a:rPr lang="ar-SA" dirty="0">
                <a:latin typeface="Alexandria" pitchFamily="2" charset="-78"/>
                <a:cs typeface="Alexandria" pitchFamily="2" charset="-78"/>
              </a:rPr>
              <a:t>العلاقات </a:t>
            </a:r>
            <a:r>
              <a:rPr lang="ar-SA" dirty="0" err="1">
                <a:latin typeface="Alexandria" pitchFamily="2" charset="-78"/>
                <a:cs typeface="Alexandria" pitchFamily="2" charset="-78"/>
              </a:rPr>
              <a:t>بین</a:t>
            </a:r>
            <a:r>
              <a:rPr lang="ar-SA" dirty="0">
                <a:latin typeface="Alexandria" pitchFamily="2" charset="-78"/>
                <a:cs typeface="Alexandria" pitchFamily="2" charset="-78"/>
              </a:rPr>
              <a:t> المتغيرين قائمة أم لا، كما يطبق عن طريق التدرج على عدة مراحل هي: </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توضيح المشكلة</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 مراجعة الدراسات السابقة </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تصميم الب</a:t>
            </a:r>
            <a:r>
              <a:rPr lang="ar-JO" dirty="0">
                <a:latin typeface="Alexandria" pitchFamily="2" charset="-78"/>
                <a:cs typeface="Alexandria" pitchFamily="2" charset="-78"/>
              </a:rPr>
              <a:t>ح</a:t>
            </a:r>
            <a:r>
              <a:rPr lang="ar-SA" dirty="0">
                <a:latin typeface="Alexandria" pitchFamily="2" charset="-78"/>
                <a:cs typeface="Alexandria" pitchFamily="2" charset="-78"/>
              </a:rPr>
              <a:t>ث طبقا للخطوات: ( تحديد المتغيرات المستهدفة بالدراسة اختيار العينة، اختيار أداة البحث ، اختيار مقياس الارتباط الملائم).</a:t>
            </a:r>
            <a:endParaRPr lang="ar-JO"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تقوم الدراسات الارتباطية على توضيح العلاقات بين متغيرات الدراسة بهدف تحديد درجة الارتباط بين المتغيرات وعرضها بطريقة رقمية</a:t>
            </a:r>
            <a:r>
              <a:rPr lang="ar-JO" sz="1600" dirty="0">
                <a:latin typeface="Alexandria" pitchFamily="2" charset="-78"/>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89772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13DC43-776E-0A0F-C4C4-2CC106ABE971}"/>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2324BAA-440B-0DDC-DE72-8E5A4582EEFC}"/>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895928" y="1725814"/>
            <a:ext cx="10839180" cy="4482637"/>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دراسة الحالة : </a:t>
            </a:r>
            <a:r>
              <a:rPr lang="ar-SA" sz="1600" dirty="0">
                <a:latin typeface="Alexandria" pitchFamily="2" charset="-78"/>
                <a:cs typeface="Alexandria" pitchFamily="2" charset="-78"/>
              </a:rPr>
              <a:t>تعتبر أحد أساليب البحث والتحليل الوصفي المطبقة في مجالات علمية مختلفة، وقد تكون الحالة. المدروسة شخصا أو جماعة أو مؤسسة أو مدينة.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فعالم النفس يستخدم الفرد كحالة للدراسة في تحليل نفسي، وقد تكون المؤسسة كحالة للدراسة في مجالات علمية مختلفة في علم الاجتماع أو علم المكتبات والمعلومات، فقد ندرسها من الناحية البشرية أو المالية أو الإنتاجية، وذلك حسب مجال اختصاص الباحث وطبيعة أهداف بحثه.</a:t>
            </a:r>
            <a:endParaRPr lang="ar-JO"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دراسة الحالة والمنهج التاريخي: </a:t>
            </a:r>
            <a:r>
              <a:rPr lang="ar-JO" sz="1600" b="1" dirty="0">
                <a:latin typeface="Alexandria" pitchFamily="2" charset="-78"/>
                <a:cs typeface="Alexandria" pitchFamily="2" charset="-78"/>
              </a:rPr>
              <a:t> </a:t>
            </a:r>
            <a:r>
              <a:rPr lang="ar-SA" sz="1600" dirty="0">
                <a:latin typeface="Alexandria" pitchFamily="2" charset="-78"/>
                <a:cs typeface="Alexandria" pitchFamily="2" charset="-78"/>
              </a:rPr>
              <a:t>قد تستلزم دراسة إحدى الحالات أن يقوم الباحث بدراستها دراسة علمية دقيقة، ويعمد في دراسته للحالة إلى الدراسة الوصفية المباشرة للحالة عن طريق ملاحظتها ملاحظة موضوعية، إلا انه لا يستطيع أن يقتنع بذلك لأنه يدرك بعد ملاحظته البسيطة أن المشكلة هي نتاج الخبرات تراكمية سابقة مما يدفع الباحث إلى الرجوع إلى تاريخ حياة الفرد وهذا ما يتطلب توفر مصادر وقواعد البحث الوثائقي أو التاريخي فعلى الدارس أن يجمع كل هذه المعلومات ويحفظها في سجل يوضح حياة الفرد موضوع الدراسة.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36228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3E601FF-298F-0FB1-F70E-10B0BBCAA682}"/>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38DBCD7-7324-37E4-A3F8-35E6B2EDB7E7}"/>
              </a:ext>
            </a:extLst>
          </p:cNvPr>
          <p:cNvSpPr/>
          <p:nvPr/>
        </p:nvSpPr>
        <p:spPr>
          <a:xfrm>
            <a:off x="790216" y="1305056"/>
            <a:ext cx="11155680" cy="500906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46298" y="1305056"/>
            <a:ext cx="10788810" cy="4944367"/>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وعلى الباحث دوما أن يربط الحالة بدراسة تاريخية مما يساعد على فهم سر ظهور هذه الحالة المعنية، وكيفية تطورها من الماضي إلى اليوم. ومن الجدير بالذكر أن دراسة الحالة مرتبطة ارتباطاً وثيقاً بتاريخ الحالة وبتاريخ الحياة، وعلى الرغم من أن البعض يستعمل هذه المفاهيم الثلاثة (دراسة الحالة تاريخ الحالة، تاريخ الحياة) بمعنى واحد إلا أن بعض المختصين يرى ضرورة التفريق بينها جميعا. فمثلا نجد </a:t>
            </a:r>
            <a:r>
              <a:rPr lang="ar-SA" sz="1600" dirty="0" err="1">
                <a:latin typeface="Alexandria" pitchFamily="2" charset="-78"/>
                <a:cs typeface="Alexandria" pitchFamily="2" charset="-78"/>
              </a:rPr>
              <a:t>سترانج</a:t>
            </a:r>
            <a:r>
              <a:rPr lang="ar-SA" sz="1600" dirty="0">
                <a:latin typeface="Alexandria" pitchFamily="2" charset="-78"/>
                <a:cs typeface="Alexandria" pitchFamily="2" charset="-78"/>
              </a:rPr>
              <a:t> يميز بين أسلوبي تاريخ الحالة ودراسة الحالة، فيصف تاريخ الحالة بأنه عبارة عن معلومات تتجمع وتنظم في فترات زمنية محددة، أما دراسة الحالة فيهو تحليل عميق شامل للحالة قيد الدراسة وهي لذلك تتضمن تفسيرا لشخصية الفرد وللمشكلة التي يعاني منها سواء أكانت تربوية أم مهنية أو خلافا لذلك، ويتم ذلك وفق الخطوات التالية: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تحديد الظاهرة والمشكلة أو نوع السلوك المطلوب دراستها.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تحديد المفاهيم والفروض العلمية والتأكد من توفر البيانات المتعلقة بالموضوع البحثي.</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اختيار العينة للحالة التي يقوم بدراستها.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86590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6F51922-E22A-4383-50F2-DBD4B380E654}"/>
              </a:ext>
            </a:extLst>
          </p:cNvPr>
          <p:cNvSpPr/>
          <p:nvPr/>
        </p:nvSpPr>
        <p:spPr>
          <a:xfrm>
            <a:off x="456892" y="1911926"/>
            <a:ext cx="4128422" cy="398087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2B8A9F88-4AE0-6144-0082-01E9B89ECF8B}"/>
              </a:ext>
            </a:extLst>
          </p:cNvPr>
          <p:cNvSpPr/>
          <p:nvPr/>
        </p:nvSpPr>
        <p:spPr>
          <a:xfrm>
            <a:off x="901053" y="2262727"/>
            <a:ext cx="11155680" cy="3214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91491" y="2797463"/>
            <a:ext cx="10543617" cy="2429576"/>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الدراسات السببية المقارنة</a:t>
            </a:r>
            <a:r>
              <a:rPr lang="ar-SA" sz="1600" dirty="0">
                <a:latin typeface="Alexandria" pitchFamily="2" charset="-78"/>
                <a:cs typeface="Alexandria" pitchFamily="2" charset="-78"/>
              </a:rPr>
              <a:t> : وهي تركز على كيف ولماذا تحدث الظاهرة الاجتماعية ؟ </a:t>
            </a:r>
            <a:endParaRPr lang="ar-JO"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أي أنها تقارن جوانب التشابه والاختلاف بين الظواهر لكي تكشف العوامل والظروف التي تبدو أنها تصاحب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حداثا وعمليات وممارسات معينة، وهي تحاول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تنظر بعمق بغية ت</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كيد ما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كانت هذه العلاقة قد تسبب او تسهم او تكمن وراء الحالة السطحية. </a:t>
            </a:r>
            <a:endParaRPr lang="en-US" sz="1600" dirty="0">
              <a:latin typeface="Alexandria" pitchFamily="2" charset="-78"/>
              <a:cs typeface="Alexandria" pitchFamily="2" charset="-78"/>
            </a:endParaRPr>
          </a:p>
          <a:p>
            <a:pPr algn="r" rtl="1">
              <a:lnSpc>
                <a:spcPct val="20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104610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C72B77D-1BCE-DC01-0685-7F2CB79CB4B9}"/>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EF2F8A9-8147-756E-AFE7-2393477C751F}"/>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1088" y="1700101"/>
            <a:ext cx="10553936" cy="411330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أما </a:t>
            </a:r>
            <a:r>
              <a:rPr lang="ar-SA" sz="1600" b="1" dirty="0">
                <a:latin typeface="Alexandria" pitchFamily="2" charset="-78"/>
                <a:cs typeface="Alexandria" pitchFamily="2" charset="-78"/>
              </a:rPr>
              <a:t>الدراسات </a:t>
            </a:r>
            <a:r>
              <a:rPr lang="ar-SA" sz="1600" b="1" dirty="0" err="1">
                <a:latin typeface="Alexandria" pitchFamily="2" charset="-78"/>
                <a:cs typeface="Alexandria" pitchFamily="2" charset="-78"/>
              </a:rPr>
              <a:t>التتبعية</a:t>
            </a:r>
            <a:r>
              <a:rPr lang="ar-SA" sz="1600" b="1" dirty="0">
                <a:latin typeface="Alexandria" pitchFamily="2" charset="-78"/>
                <a:cs typeface="Alexandria" pitchFamily="2" charset="-78"/>
              </a:rPr>
              <a:t> الوصفية </a:t>
            </a:r>
            <a:r>
              <a:rPr lang="ar-SA" sz="1600" dirty="0">
                <a:latin typeface="Alexandria" pitchFamily="2" charset="-78"/>
                <a:cs typeface="Alexandria" pitchFamily="2" charset="-78"/>
              </a:rPr>
              <a:t>أو منهج أو منهج علم النفس التنموي، أو علم دراسات التطور والنمو باختلاف مسمياته فهو طريقة وأسلوب دراسات الإشكالات في ميدان علم النفس وتتناول دراسته نمو وتطور الإنسان من حيث خصائصه وسلوكياته وتوجهاته ، وذلك منذ المرحلة الجنينية إلى الشيخوخة بالمرور على مختلف المراحل والفترات والأطوار ويمكن استخدامه للتنبؤ بحالة الظواهر غير الإنسانية في المستقبل، وله بالغ الأهمية في دراسة العلاقة بين الإنسان والبيئة وتأثيراتها الاجتماعية في تشكل الدوافع والرغبات والسلوكيات التي تعتري الجنس البشري في مراحله العمرية المختلفة. كما يسهم في تصميم وتطوير المناهج الدراسية وفقا لتلك المراحل التي ترتبط بالقدرات الذهنية وبذلك رصد طبيعة المراحل العمرية وطرق التعامل معها، </a:t>
            </a:r>
            <a:r>
              <a:rPr lang="ar-JO" sz="1600" dirty="0">
                <a:latin typeface="Alexandria" pitchFamily="2" charset="-78"/>
                <a:cs typeface="Alexandria" pitchFamily="2" charset="-78"/>
              </a:rPr>
              <a:t>و</a:t>
            </a:r>
            <a:r>
              <a:rPr lang="ar-SA" sz="1600" dirty="0">
                <a:latin typeface="Alexandria" pitchFamily="2" charset="-78"/>
                <a:cs typeface="Alexandria" pitchFamily="2" charset="-78"/>
              </a:rPr>
              <a:t>النتائج التي يتوصل إليها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دراسة الإشكاليات السلوكية والتربوية وفقا لمنهج دراسة التطور والنمو في وضع التخطيط التربوي و البيئي و التعليمي.</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وهناك أيضا أسلوب </a:t>
            </a:r>
            <a:r>
              <a:rPr lang="ar-SA" sz="1600" b="1" dirty="0">
                <a:latin typeface="Alexandria" pitchFamily="2" charset="-78"/>
                <a:cs typeface="Alexandria" pitchFamily="2" charset="-78"/>
              </a:rPr>
              <a:t>التبعية الاسترجاعية </a:t>
            </a:r>
            <a:r>
              <a:rPr lang="ar-SA" sz="1600" dirty="0">
                <a:latin typeface="Alexandria" pitchFamily="2" charset="-78"/>
                <a:cs typeface="Alexandria" pitchFamily="2" charset="-78"/>
              </a:rPr>
              <a:t>وذلك بالرجوع إلى الوراء حيث يبدأ البحث من الحاضر إلى الماضي لدى بعض الأفراد مثل دراسة التفوق الدراسي أو دراسة ظاهرة السلوك </a:t>
            </a:r>
            <a:r>
              <a:rPr lang="ar-SA" sz="1600" dirty="0" err="1">
                <a:latin typeface="Alexandria" pitchFamily="2" charset="-78"/>
                <a:cs typeface="Alexandria" pitchFamily="2" charset="-78"/>
              </a:rPr>
              <a:t>الانحرافي</a:t>
            </a:r>
            <a:r>
              <a:rPr lang="ar-SA" sz="1600" dirty="0">
                <a:latin typeface="Alexandria" pitchFamily="2" charset="-78"/>
                <a:cs typeface="Alexandria" pitchFamily="2" charset="-78"/>
              </a:rPr>
              <a:t>، ويتم بطريقة دراسة سيرة الحياة وتاريخ الحياة.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2242325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7D39060-2348-2742-A040-7D0F99AE664E}"/>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2F7A49-F33F-2794-0508-9D03F5FB21F0}"/>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790216" y="1462149"/>
            <a:ext cx="10985677" cy="4482702"/>
          </a:xfrm>
          <a:prstGeom prst="rect">
            <a:avLst/>
          </a:prstGeom>
          <a:noFill/>
        </p:spPr>
        <p:txBody>
          <a:bodyPr wrap="square" rtlCol="1">
            <a:spAutoFit/>
          </a:bodyPr>
          <a:lstStyle/>
          <a:p>
            <a:pPr algn="r" rtl="1" fontAlgn="t">
              <a:lnSpc>
                <a:spcPct val="150000"/>
              </a:lnSpc>
            </a:pPr>
            <a:r>
              <a:rPr lang="ar-SA" sz="1600" dirty="0">
                <a:latin typeface="Alexandria" pitchFamily="2" charset="-78"/>
                <a:cs typeface="Alexandria" pitchFamily="2" charset="-78"/>
              </a:rPr>
              <a:t>تعتبر الدراسات التطويرية جزءً هامًا من المجال التعليمي وهي عبارة عن البحث والتحليل وتطوير الممارسات التعليمية والتعليمية من خلال استخدام الأدوات والطرق المتوافقة مع متطلبات التطور والتحسين</a:t>
            </a:r>
            <a:r>
              <a:rPr lang="en-US" sz="1600" dirty="0">
                <a:latin typeface="Alexandria" pitchFamily="2" charset="-78"/>
                <a:cs typeface="Alexandria" pitchFamily="2" charset="-78"/>
              </a:rPr>
              <a:t>.</a:t>
            </a:r>
          </a:p>
          <a:p>
            <a:pPr algn="r" rtl="1" fontAlgn="t">
              <a:lnSpc>
                <a:spcPct val="150000"/>
              </a:lnSpc>
            </a:pPr>
            <a:r>
              <a:rPr lang="ar-SA" sz="1600" u="sng" dirty="0">
                <a:latin typeface="Alexandria" pitchFamily="2" charset="-78"/>
                <a:cs typeface="Alexandria" pitchFamily="2" charset="-78"/>
              </a:rPr>
              <a:t>الدراسات التطويرية تُعرف بأنها </a:t>
            </a:r>
            <a:r>
              <a:rPr lang="ar-SA" sz="1600" dirty="0">
                <a:latin typeface="Alexandria" pitchFamily="2" charset="-78"/>
                <a:cs typeface="Alexandria" pitchFamily="2" charset="-78"/>
              </a:rPr>
              <a:t>نهج منهجي لتحليل وتطوير الممارسات التعليمية والتعلمية. تهدف إلى تعزيز جودة التعليم وتحسين النتائج التعليمية وتنمية الطلاب والمعلمين</a:t>
            </a:r>
            <a:r>
              <a:rPr lang="en-US" sz="1600" dirty="0">
                <a:latin typeface="Alexandria" pitchFamily="2" charset="-78"/>
                <a:cs typeface="Alexandria" pitchFamily="2" charset="-78"/>
              </a:rPr>
              <a:t>.</a:t>
            </a:r>
          </a:p>
          <a:p>
            <a:pPr indent="457200" algn="r" rtl="1">
              <a:lnSpc>
                <a:spcPct val="150000"/>
              </a:lnSpc>
            </a:pPr>
            <a:r>
              <a:rPr lang="ar-JO" sz="1600" dirty="0">
                <a:latin typeface="Alexandria" pitchFamily="2" charset="-78"/>
                <a:cs typeface="Alexandria" pitchFamily="2" charset="-78"/>
              </a:rPr>
              <a:t>تُركز البحوث التطورية ليس فقط على مجرد وصف الوضع الحالي للظاهرات والعلاقة بينهما فحسب، إنما أيضاً على وصف التغيرات التي تحدث في الظاهرة خلال فترة زمنية ونتيجة مرور الزمن، وتتناول الدراسات التطورية التغيرات التي تحدث في بعض المتغيرات نتيجة لمرور الزمن، وهي إمّا أن تتم من خلال قياس الصفة أو المتغير الذي يكون موضع الدراسة مرة بعد مرة في نفس المجموعة من الأفراد أثناء مرور فترات زمنية محددة.</a:t>
            </a:r>
          </a:p>
          <a:p>
            <a:pPr algn="r" rtl="1">
              <a:lnSpc>
                <a:spcPct val="150000"/>
              </a:lnSpc>
            </a:pPr>
            <a:r>
              <a:rPr lang="ar-JO" sz="1600" dirty="0">
                <a:latin typeface="Alexandria" pitchFamily="2" charset="-78"/>
                <a:cs typeface="Alexandria" pitchFamily="2" charset="-78"/>
              </a:rPr>
              <a:t>ويجب الأخذ بعين الاعتبار عند إجراء هذا النوع من الدراسات العديد من الأبعاد، ومنها: العلاقة الزمانية بين الظاهرة والمتغيرات التي أدت إليها، العلاقة المكانية بين الظاهرة والمتغيرات التي أدت إليها والأسباب أو المتغيرات التي أدت إلى وجود الظاهرة، اتجاه العلاقة بين الظاهرة والمتغيرات التي أدت إليها.</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23CA6A10-8393-8C34-F199-040D70B6A685}"/>
              </a:ext>
            </a:extLst>
          </p:cNvPr>
          <p:cNvSpPr txBox="1"/>
          <p:nvPr/>
        </p:nvSpPr>
        <p:spPr>
          <a:xfrm>
            <a:off x="2746291"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التطويري</a:t>
            </a:r>
          </a:p>
        </p:txBody>
      </p:sp>
    </p:spTree>
    <p:extLst>
      <p:ext uri="{BB962C8B-B14F-4D97-AF65-F5344CB8AC3E}">
        <p14:creationId xmlns:p14="http://schemas.microsoft.com/office/powerpoint/2010/main" val="6870052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02C882E-25F9-A585-FC5D-82605846D67E}"/>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04BF032-7942-831C-9462-671E059AAF0C}"/>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74607" y="1589623"/>
            <a:ext cx="10760501" cy="4293483"/>
          </a:xfrm>
          <a:prstGeom prst="rect">
            <a:avLst/>
          </a:prstGeom>
          <a:noFill/>
        </p:spPr>
        <p:txBody>
          <a:bodyPr wrap="square" rtlCol="1">
            <a:spAutoFit/>
          </a:bodyPr>
          <a:lstStyle/>
          <a:p>
            <a:pPr algn="r" rtl="1" fontAlgn="t">
              <a:lnSpc>
                <a:spcPct val="150000"/>
              </a:lnSpc>
            </a:pPr>
            <a:r>
              <a:rPr lang="ar-SA" sz="1400" dirty="0">
                <a:latin typeface="Alexandria" pitchFamily="2" charset="-78"/>
                <a:cs typeface="Alexandria" pitchFamily="2" charset="-78"/>
              </a:rPr>
              <a:t>في مجال الدراسات التطويرية، يتبع الباحثون والمهندسون عددًا من المراحل المهمة لتحقيق النجاح في مشروع التطوير. هنا سنتعرف على ثلاث مراحل رئيسية في الدراسات التطويرية وأهميتها</a:t>
            </a:r>
            <a:r>
              <a:rPr lang="en-US" sz="1400" dirty="0">
                <a:latin typeface="Alexandria" pitchFamily="2" charset="-78"/>
                <a:cs typeface="Alexandria" pitchFamily="2" charset="-78"/>
              </a:rPr>
              <a:t>.</a:t>
            </a:r>
          </a:p>
          <a:p>
            <a:pPr algn="r" rtl="1" fontAlgn="t">
              <a:lnSpc>
                <a:spcPct val="150000"/>
              </a:lnSpc>
            </a:pPr>
            <a:r>
              <a:rPr lang="ar-SA" sz="1400" b="1" dirty="0">
                <a:latin typeface="Alexandria" pitchFamily="2" charset="-78"/>
                <a:cs typeface="Alexandria" pitchFamily="2" charset="-78"/>
              </a:rPr>
              <a:t>مرحلة التحليل والتقييم</a:t>
            </a:r>
            <a:endParaRPr lang="en-US" sz="1400" b="1" dirty="0">
              <a:latin typeface="Alexandria" pitchFamily="2" charset="-78"/>
              <a:cs typeface="Alexandria" pitchFamily="2" charset="-78"/>
            </a:endParaRPr>
          </a:p>
          <a:p>
            <a:pPr algn="r" rtl="1" fontAlgn="t">
              <a:lnSpc>
                <a:spcPct val="150000"/>
              </a:lnSpc>
            </a:pPr>
            <a:r>
              <a:rPr lang="ar-SA" sz="1400" dirty="0">
                <a:latin typeface="Alexandria" pitchFamily="2" charset="-78"/>
                <a:cs typeface="Alexandria" pitchFamily="2" charset="-78"/>
              </a:rPr>
              <a:t>في هذه المرحلة الأولى، يتم تحليل المشكلة أو الاحتياج الذي يجب حله أو تلبيته. يتم جمع البيانات وتحليلها، وتقدير التكلفة والوقت المطلوبين لإنجاز المشروع. يتم أيضًا تقييم المخاطر المحتملة وتقديم الاقتراحات لأفضل الحلول</a:t>
            </a:r>
            <a:r>
              <a:rPr lang="en-US" sz="1400" dirty="0">
                <a:latin typeface="Alexandria" pitchFamily="2" charset="-78"/>
                <a:cs typeface="Alexandria" pitchFamily="2" charset="-78"/>
              </a:rPr>
              <a:t>.</a:t>
            </a:r>
          </a:p>
          <a:p>
            <a:pPr algn="r" rtl="1" fontAlgn="t">
              <a:lnSpc>
                <a:spcPct val="150000"/>
              </a:lnSpc>
            </a:pPr>
            <a:r>
              <a:rPr lang="ar-SA" sz="1400" b="1" dirty="0">
                <a:latin typeface="Alexandria" pitchFamily="2" charset="-78"/>
                <a:cs typeface="Alexandria" pitchFamily="2" charset="-78"/>
              </a:rPr>
              <a:t>مرحلة التصميم والتنفيذ</a:t>
            </a:r>
            <a:endParaRPr lang="en-US" sz="1400" b="1" dirty="0">
              <a:latin typeface="Alexandria" pitchFamily="2" charset="-78"/>
              <a:cs typeface="Alexandria" pitchFamily="2" charset="-78"/>
            </a:endParaRPr>
          </a:p>
          <a:p>
            <a:pPr algn="r" rtl="1" fontAlgn="t">
              <a:lnSpc>
                <a:spcPct val="150000"/>
              </a:lnSpc>
            </a:pPr>
            <a:r>
              <a:rPr lang="ar-SA" sz="1400" dirty="0">
                <a:latin typeface="Alexandria" pitchFamily="2" charset="-78"/>
                <a:cs typeface="Alexandria" pitchFamily="2" charset="-78"/>
              </a:rPr>
              <a:t>في هذه المرحلة، يتم تصميم وتطوير الحل النهائي للمشكلة أو الاحتياج المحدد. يتم إعداد الخطط وتحديد الموارد وإنشاء نماذج واختبارها. بعد ذلك، يتم تنفيذ الخطط واستخدام التقنيات والأدوات المناسبة لتحقيق الهدف</a:t>
            </a:r>
            <a:r>
              <a:rPr lang="en-US" sz="1400" dirty="0">
                <a:latin typeface="Alexandria" pitchFamily="2" charset="-78"/>
                <a:cs typeface="Alexandria" pitchFamily="2" charset="-78"/>
              </a:rPr>
              <a:t>.</a:t>
            </a:r>
          </a:p>
          <a:p>
            <a:pPr algn="r" rtl="1" fontAlgn="t">
              <a:lnSpc>
                <a:spcPct val="150000"/>
              </a:lnSpc>
            </a:pPr>
            <a:r>
              <a:rPr lang="ar-SA" sz="1400" b="1" dirty="0">
                <a:latin typeface="Alexandria" pitchFamily="2" charset="-78"/>
                <a:cs typeface="Alexandria" pitchFamily="2" charset="-78"/>
              </a:rPr>
              <a:t>مرحلة التقييم والتحسين</a:t>
            </a:r>
            <a:endParaRPr lang="en-US" sz="1400" b="1" dirty="0">
              <a:latin typeface="Alexandria" pitchFamily="2" charset="-78"/>
              <a:cs typeface="Alexandria" pitchFamily="2" charset="-78"/>
            </a:endParaRPr>
          </a:p>
          <a:p>
            <a:pPr algn="r" rtl="1" fontAlgn="t">
              <a:lnSpc>
                <a:spcPct val="150000"/>
              </a:lnSpc>
            </a:pPr>
            <a:r>
              <a:rPr lang="ar-SA" sz="1400" dirty="0">
                <a:latin typeface="Alexandria" pitchFamily="2" charset="-78"/>
                <a:cs typeface="Alexandria" pitchFamily="2" charset="-78"/>
              </a:rPr>
              <a:t>في المرحلة الأخيرة، يتم تقييم الحل المطبق والتحقق من فاعليته </a:t>
            </a:r>
            <a:r>
              <a:rPr lang="ar-JO" sz="1400" dirty="0">
                <a:latin typeface="Alexandria" pitchFamily="2" charset="-78"/>
                <a:cs typeface="Alexandria" pitchFamily="2" charset="-78"/>
              </a:rPr>
              <a:t>وكفاءته</a:t>
            </a:r>
            <a:r>
              <a:rPr lang="ar-SA" sz="1400" dirty="0">
                <a:latin typeface="Alexandria" pitchFamily="2" charset="-78"/>
                <a:cs typeface="Alexandria" pitchFamily="2" charset="-78"/>
              </a:rPr>
              <a:t>. يتم جمع البيانات وتحليلها لقياس أداء الحل وتحديد أي تحسينات مطلوبة. من خلال دورة مستمرة من التقييم والتحسين، يتم تحسين الحل وتحديثه لضمان أفضل أداء ممكن</a:t>
            </a:r>
            <a:r>
              <a:rPr lang="en-US" sz="1400" dirty="0">
                <a:latin typeface="Alexandria" pitchFamily="2" charset="-78"/>
                <a:cs typeface="Alexandria" pitchFamily="2" charset="-78"/>
              </a:rPr>
              <a:t>.</a:t>
            </a:r>
          </a:p>
          <a:p>
            <a:pPr algn="r" rtl="1" fontAlgn="t">
              <a:lnSpc>
                <a:spcPct val="150000"/>
              </a:lnSpc>
            </a:pPr>
            <a:r>
              <a:rPr lang="ar-SA" sz="1400" dirty="0">
                <a:latin typeface="Alexandria" pitchFamily="2" charset="-78"/>
                <a:cs typeface="Alexandria" pitchFamily="2" charset="-78"/>
              </a:rPr>
              <a:t>إجمالاً، هذه هي ثلاث مراحل رئيسية في الدراسات التطويرية. تلعب هذه المراحل دورًا حاسمًا في تحقيق النتائج المرجوة وتحقيق النجاح في مشروع التطوير. يجب على ا الباحثين اتباع هذه المراحل بدقة وتطبيق أفضل الممارسات لتحقيق أفضل النتائج</a:t>
            </a:r>
            <a:r>
              <a:rPr lang="en-US" sz="1400" dirty="0">
                <a:latin typeface="Alexandria" pitchFamily="2" charset="-78"/>
                <a:cs typeface="Alexandria" pitchFamily="2" charset="-78"/>
              </a:rPr>
              <a:t>.</a:t>
            </a:r>
          </a:p>
        </p:txBody>
      </p:sp>
      <p:sp>
        <p:nvSpPr>
          <p:cNvPr id="5" name="TextBox 4">
            <a:extLst>
              <a:ext uri="{FF2B5EF4-FFF2-40B4-BE49-F238E27FC236}">
                <a16:creationId xmlns:a16="http://schemas.microsoft.com/office/drawing/2014/main" id="{0BBA76C7-BDEB-2740-5BE1-111021D25CFC}"/>
              </a:ext>
            </a:extLst>
          </p:cNvPr>
          <p:cNvSpPr txBox="1"/>
          <p:nvPr/>
        </p:nvSpPr>
        <p:spPr>
          <a:xfrm>
            <a:off x="2746291"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البحوث التطويرية</a:t>
            </a:r>
          </a:p>
        </p:txBody>
      </p:sp>
    </p:spTree>
    <p:extLst>
      <p:ext uri="{BB962C8B-B14F-4D97-AF65-F5344CB8AC3E}">
        <p14:creationId xmlns:p14="http://schemas.microsoft.com/office/powerpoint/2010/main" val="1049342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DEF7AFE-8338-24E6-39D4-310B0A023FB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0404646-69FF-268F-E669-5DFB0DDEE2F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9375" y="2262728"/>
            <a:ext cx="10599035" cy="3374642"/>
          </a:xfrm>
          <a:prstGeom prst="rect">
            <a:avLst/>
          </a:prstGeom>
          <a:noFill/>
        </p:spPr>
        <p:txBody>
          <a:bodyPr wrap="square" rtlCol="1">
            <a:spAutoFit/>
          </a:bodyPr>
          <a:lstStyle/>
          <a:p>
            <a:pPr algn="r" rtl="1" fontAlgn="t">
              <a:lnSpc>
                <a:spcPct val="150000"/>
              </a:lnSpc>
            </a:pPr>
            <a:r>
              <a:rPr lang="ar-SA" sz="1600" dirty="0">
                <a:latin typeface="Alexandria" pitchFamily="2" charset="-78"/>
                <a:cs typeface="Alexandria" pitchFamily="2" charset="-78"/>
              </a:rPr>
              <a:t>تتضمن أدوات الدراسات التطويرية العديد من الطرق والتقنيات المختلفة مثل</a:t>
            </a:r>
            <a:r>
              <a:rPr lang="en-US" sz="1600" dirty="0">
                <a:latin typeface="Alexandria" pitchFamily="2" charset="-78"/>
                <a:cs typeface="Alexandria" pitchFamily="2" charset="-78"/>
              </a:rPr>
              <a:t>:</a:t>
            </a:r>
          </a:p>
          <a:p>
            <a:pPr marL="342900" lvl="0" indent="-342900" algn="r" rtl="1" fontAlgn="t">
              <a:lnSpc>
                <a:spcPct val="150000"/>
              </a:lnSpc>
              <a:buFont typeface="Wingdings" panose="05000000000000000000" pitchFamily="2" charset="2"/>
              <a:buChar char="Ø"/>
            </a:pPr>
            <a:r>
              <a:rPr lang="ar-SA" sz="1600" dirty="0">
                <a:latin typeface="Alexandria" pitchFamily="2" charset="-78"/>
                <a:cs typeface="Alexandria" pitchFamily="2" charset="-78"/>
              </a:rPr>
              <a:t>الاستبيانات والمقابلات لجمع البيانات</a:t>
            </a:r>
            <a:endParaRPr lang="en-US" sz="1600" dirty="0">
              <a:latin typeface="Alexandria" pitchFamily="2" charset="-78"/>
              <a:cs typeface="Alexandria" pitchFamily="2" charset="-78"/>
            </a:endParaRPr>
          </a:p>
          <a:p>
            <a:pPr marL="342900" lvl="0" indent="-342900" algn="r" rtl="1" fontAlgn="t">
              <a:lnSpc>
                <a:spcPct val="150000"/>
              </a:lnSpc>
              <a:buFont typeface="Wingdings" panose="05000000000000000000" pitchFamily="2" charset="2"/>
              <a:buChar char="Ø"/>
            </a:pPr>
            <a:r>
              <a:rPr lang="ar-SA" sz="1600" dirty="0">
                <a:latin typeface="Alexandria" pitchFamily="2" charset="-78"/>
                <a:cs typeface="Alexandria" pitchFamily="2" charset="-78"/>
              </a:rPr>
              <a:t>تحليل البيانات الكمية والنوعية</a:t>
            </a:r>
            <a:endParaRPr lang="en-US" sz="1600" dirty="0">
              <a:latin typeface="Alexandria" pitchFamily="2" charset="-78"/>
              <a:cs typeface="Alexandria" pitchFamily="2" charset="-78"/>
            </a:endParaRPr>
          </a:p>
          <a:p>
            <a:pPr marL="342900" lvl="0" indent="-342900" algn="r" rtl="1" fontAlgn="t">
              <a:lnSpc>
                <a:spcPct val="150000"/>
              </a:lnSpc>
              <a:buFont typeface="Wingdings" panose="05000000000000000000" pitchFamily="2" charset="2"/>
              <a:buChar char="Ø"/>
            </a:pPr>
            <a:r>
              <a:rPr lang="ar-SA" sz="1600" dirty="0">
                <a:latin typeface="Alexandria" pitchFamily="2" charset="-78"/>
                <a:cs typeface="Alexandria" pitchFamily="2" charset="-78"/>
              </a:rPr>
              <a:t>تقنيات المشاركة والتفاعل مع المعلمين والطلاب</a:t>
            </a:r>
            <a:endParaRPr lang="en-US" sz="1600" dirty="0">
              <a:latin typeface="Alexandria" pitchFamily="2" charset="-78"/>
              <a:cs typeface="Alexandria" pitchFamily="2" charset="-78"/>
            </a:endParaRPr>
          </a:p>
          <a:p>
            <a:pPr marL="342900" lvl="0" indent="-342900" algn="r" rtl="1" fontAlgn="t">
              <a:lnSpc>
                <a:spcPct val="150000"/>
              </a:lnSpc>
              <a:buFont typeface="Wingdings" panose="05000000000000000000" pitchFamily="2" charset="2"/>
              <a:buChar char="Ø"/>
            </a:pPr>
            <a:r>
              <a:rPr lang="ar-SA" sz="1600" dirty="0">
                <a:latin typeface="Alexandria" pitchFamily="2" charset="-78"/>
                <a:cs typeface="Alexandria" pitchFamily="2" charset="-78"/>
              </a:rPr>
              <a:t>استخدام التكنولوجيا في عملية التحليل والتطوير</a:t>
            </a:r>
            <a:endParaRPr lang="en-US" sz="1600" dirty="0">
              <a:latin typeface="Alexandria" pitchFamily="2" charset="-78"/>
              <a:cs typeface="Alexandria" pitchFamily="2" charset="-78"/>
            </a:endParaRPr>
          </a:p>
          <a:p>
            <a:pPr marL="342900" lvl="0" indent="-342900" algn="r" rtl="1" fontAlgn="t">
              <a:lnSpc>
                <a:spcPct val="150000"/>
              </a:lnSpc>
              <a:buFont typeface="Wingdings" panose="05000000000000000000" pitchFamily="2" charset="2"/>
              <a:buChar char="Ø"/>
            </a:pPr>
            <a:r>
              <a:rPr lang="ar-SA" sz="1600" dirty="0">
                <a:latin typeface="Alexandria" pitchFamily="2" charset="-78"/>
                <a:cs typeface="Alexandria" pitchFamily="2" charset="-78"/>
              </a:rPr>
              <a:t>الاستفادة من الأدبيات والأبحاث السابقة في المجال</a:t>
            </a:r>
            <a:endParaRPr lang="en-US" sz="1600" dirty="0">
              <a:latin typeface="Alexandria" pitchFamily="2" charset="-78"/>
              <a:cs typeface="Alexandria" pitchFamily="2" charset="-78"/>
            </a:endParaRPr>
          </a:p>
          <a:p>
            <a:pPr algn="r" rtl="1" fontAlgn="t">
              <a:lnSpc>
                <a:spcPct val="150000"/>
              </a:lnSpc>
            </a:pPr>
            <a:r>
              <a:rPr lang="ar-SA" sz="1600" dirty="0">
                <a:latin typeface="Alexandria" pitchFamily="2" charset="-78"/>
                <a:cs typeface="Alexandria" pitchFamily="2" charset="-78"/>
              </a:rPr>
              <a:t>باختصار، الدراسات التطويرية هي عملية مستمرة تهدف إلى تحسين النظام التعليمي وتطوير البرامج التعليمية والتعلمية لتحقيق أفضل نتائج تعليمية وتنمية الطلاب والمعلمين</a:t>
            </a:r>
            <a:r>
              <a:rPr lang="en-US"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D6547C72-73C9-DE93-EFEA-344D29F3F8F0}"/>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الدراسات التطويرية</a:t>
            </a:r>
          </a:p>
        </p:txBody>
      </p:sp>
    </p:spTree>
    <p:extLst>
      <p:ext uri="{BB962C8B-B14F-4D97-AF65-F5344CB8AC3E}">
        <p14:creationId xmlns:p14="http://schemas.microsoft.com/office/powerpoint/2010/main" val="13190278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6C9A0BB-39A4-B30E-105A-783F4EE7409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ECAB83-0276-D31B-3DBB-D57E73BCA73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39AADF2-EA26-6568-A75B-BFEF81375BA5}"/>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التجريبي</a:t>
            </a:r>
          </a:p>
        </p:txBody>
      </p:sp>
      <p:sp>
        <p:nvSpPr>
          <p:cNvPr id="2" name="مربع نص 1"/>
          <p:cNvSpPr txBox="1"/>
          <p:nvPr/>
        </p:nvSpPr>
        <p:spPr>
          <a:xfrm>
            <a:off x="1220939" y="2426555"/>
            <a:ext cx="10515907" cy="3046988"/>
          </a:xfrm>
          <a:prstGeom prst="rect">
            <a:avLst/>
          </a:prstGeom>
          <a:noFill/>
        </p:spPr>
        <p:txBody>
          <a:bodyPr wrap="square" rtlCol="1">
            <a:spAutoFit/>
          </a:bodyPr>
          <a:lstStyle/>
          <a:p>
            <a:pPr algn="just" rtl="1" fontAlgn="t">
              <a:lnSpc>
                <a:spcPct val="150000"/>
              </a:lnSpc>
            </a:pPr>
            <a:r>
              <a:rPr lang="ar-SA" sz="1600" dirty="0">
                <a:latin typeface="Alexandria" pitchFamily="2" charset="-78"/>
                <a:cs typeface="Alexandria" pitchFamily="2" charset="-78"/>
              </a:rPr>
              <a:t>يعتبر المنهج التجريبي أحد أسس علوم الطبيعة والتكنولوجيا حيث يسمح بفهم طبيعة الظواهر والعمليات واختبار النظريات المطروحة. يساعد في تطوير التكنولوجيا وتحسين العمليات والمنتجات بناءً على النتائج المستمدة من التجارب</a:t>
            </a:r>
            <a:r>
              <a:rPr lang="en-US" sz="1600" dirty="0">
                <a:latin typeface="Alexandria" pitchFamily="2" charset="-78"/>
                <a:cs typeface="Alexandria" pitchFamily="2" charset="-78"/>
              </a:rPr>
              <a:t>.</a:t>
            </a:r>
          </a:p>
          <a:p>
            <a:pPr algn="just" rtl="1" fontAlgn="t">
              <a:lnSpc>
                <a:spcPct val="150000"/>
              </a:lnSpc>
            </a:pPr>
            <a:r>
              <a:rPr lang="ar-SA" sz="1600" b="1" dirty="0">
                <a:latin typeface="Alexandria" pitchFamily="2" charset="-78"/>
                <a:cs typeface="Alexandria" pitchFamily="2" charset="-78"/>
              </a:rPr>
              <a:t>المنهج التجريبي</a:t>
            </a:r>
            <a:r>
              <a:rPr lang="ar-SA" sz="1600" dirty="0">
                <a:latin typeface="Alexandria" pitchFamily="2" charset="-78"/>
                <a:cs typeface="Alexandria" pitchFamily="2" charset="-78"/>
              </a:rPr>
              <a:t> هو إجراء يستخدم في البحث العلمي لاختبار الفرضيات والنظريات المطروحة. يركز على إجراء تجارب قابلة للتحقق وقياس النتائج بدقة وموثوقية. يهدف المنهج التجريبي إلى تأكيد أو تفنيد الفروض والنظريات بناءً على الأدلة القوية المستخلصة من التجارب</a:t>
            </a:r>
            <a:r>
              <a:rPr lang="en-US" sz="1600" dirty="0">
                <a:latin typeface="Alexandria" pitchFamily="2" charset="-78"/>
                <a:cs typeface="Alexandria" pitchFamily="2" charset="-78"/>
              </a:rPr>
              <a:t>.</a:t>
            </a:r>
          </a:p>
          <a:p>
            <a:pPr algn="just" rtl="1" fontAlgn="t">
              <a:lnSpc>
                <a:spcPct val="150000"/>
              </a:lnSpc>
            </a:pPr>
            <a:r>
              <a:rPr lang="ar-SA" sz="1600" dirty="0">
                <a:latin typeface="Alexandria" pitchFamily="2" charset="-78"/>
                <a:cs typeface="Alexandria" pitchFamily="2" charset="-78"/>
              </a:rPr>
              <a:t>المنهج التجريبي هو عملية علمية تهدف إلى توليد الأدلة من خلال تنظيم التجارب والملاحظات وتحليل البيانات للوصول إلى استنتاجات علمية قابلة للتكرار والتحقق</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1691733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022C72D-2230-7CDC-4718-FDEAC91F0269}"/>
              </a:ext>
            </a:extLst>
          </p:cNvPr>
          <p:cNvSpPr/>
          <p:nvPr/>
        </p:nvSpPr>
        <p:spPr>
          <a:xfrm>
            <a:off x="0" y="864683"/>
            <a:ext cx="4128422" cy="55754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EAB2C69-EBAF-D1F0-72D6-E01DD2D33335}"/>
              </a:ext>
            </a:extLst>
          </p:cNvPr>
          <p:cNvSpPr/>
          <p:nvPr/>
        </p:nvSpPr>
        <p:spPr>
          <a:xfrm>
            <a:off x="219075" y="1114425"/>
            <a:ext cx="11894627" cy="50940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302977" y="1195214"/>
            <a:ext cx="11726821" cy="5262979"/>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تعتبر عناصر المنهج التجريبي (الملاحظة التجربة والفرض ) من افضل خطوات البحث لأنها تعتمد بالأساس الأول على الملاحظة، والتجربة العلمية لمعرفة الحقائق والقوانين عن طريق التجارب، وهذه الخطوات هي قديمة قدم الإنسان ، فمنذ أن وجد الإنسان علي سطح الأرض وبدا في التعامل مع الطبيعة ، استطاع عن طريق ملاحظته للأشياء من حوله وتجربته لها أن يصل إلي أشياء أبعد مما كان يتصور، فبعد أن كان شغله الأساسي التكيف مع الطبيعة ويسيطر عليها الأن يتجه إلى الفضاء ليكشف ما فيه من اسرار ، لأن تطبيق عناصر المنهج التجريبي تعتبر الخطوة الأولي، والأكثر أهمية بالنسبة للإنسان، لأنها ساعدته في التطور وبناء حضارته، عن طريق التجريب والوصول إلى نتائج صحيحة بتعامل مع الظواهر وتفسيرها. </a:t>
            </a: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ومن هنا يمكن القول بأن هذه الخطوات تعتبر من أكفى وأنجح الخطوات لأنها تختبر الفروض العلمية ، وتحديد العلاقات بين المتغيرات، وتهيئة الأساس المقنع والأرضية القوية لاستخلاص الاستنتاجات السبية بين الظواهر، فهذه العناصر التي توضح فيها معالم الطريق العلمية في التفكير بصورة جلية، لأنها تتضمن تنظيما يجمع البراهين بطريقة تسمح باختبار الفروض والتحكم في مختلف العوامل التي يمكن أن تؤثر في الظاهرة موضع الدراسة، والوصول إلى العلاقات بين الأسباب والنتائج، وتمتاز التجربة العلمية بإمكانية إعادة إجرائها بواسطة اشخاص أخرين مع الوصول إلى نفس النتائج إذا تواجدت في نفس الظروف. </a:t>
            </a: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ومن هذا يمكن القول، بالرغم من أن المنهج التجريبي يعتمد ويستخدم الملاحظة في الحصول على بياناته ، فإنها تختلف عن الملاحظة البسيطة من حيث أن الباحث فيها لا يقتصر نشاطه على ملاحظة ما هو موجود ووصفه، بل يحاول القيام بمعالجة عوامل معينة، تحث شروط مضبوطة ضبطا دقيقا، لكي يتحقق من كيفية حادثة، أو ظهور ظاهرة معينة ويحدد أسباب حدوثها، أو من جهة أخري أن المنهج التجريبي </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قوم على الملاحظة المضبوطة في اختبار صدق العروض، في اختبار صدق الفروض،  وهي ليست مجرد  ملاحظة سلبية، لما يحدث في كل من المجموعة التجريبية والمجموعة الضابطة، ف</a:t>
            </a:r>
            <a:r>
              <a:rPr lang="ar-JO" sz="1400" dirty="0">
                <a:latin typeface="Alexandria" pitchFamily="2" charset="-78"/>
                <a:cs typeface="Alexandria" pitchFamily="2" charset="-78"/>
              </a:rPr>
              <a:t>ه</a:t>
            </a:r>
            <a:r>
              <a:rPr lang="ar-SA" sz="1400" dirty="0">
                <a:latin typeface="Alexandria" pitchFamily="2" charset="-78"/>
                <a:cs typeface="Alexandria" pitchFamily="2" charset="-78"/>
              </a:rPr>
              <a:t>ي ملاحظة إيجابية فاحصة للوقوف على التغيير الذي يحدث لتلقي احداها تأثير عامل معين وحرمان مجموعة أخرى .</a:t>
            </a:r>
            <a:endParaRPr lang="en-US" sz="1400" dirty="0">
              <a:latin typeface="Alexandria" pitchFamily="2" charset="-78"/>
              <a:cs typeface="Alexandria" pitchFamily="2" charset="-78"/>
            </a:endParaRPr>
          </a:p>
          <a:p>
            <a:pPr algn="just" rtl="1" fontAlgn="t">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4679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5ACF8A5-5E4F-75CE-22CC-581D82E4DC23}"/>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ECB4C43-3AF6-04F9-C50C-A11D54EA321A}"/>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790216" y="1466640"/>
            <a:ext cx="10741083" cy="4580228"/>
          </a:xfrm>
          <a:prstGeom prst="rect">
            <a:avLst/>
          </a:prstGeom>
          <a:noFill/>
        </p:spPr>
        <p:txBody>
          <a:bodyPr wrap="square" rtlCol="1">
            <a:spAutoFit/>
          </a:bodyPr>
          <a:lstStyle/>
          <a:p>
            <a:pPr algn="r" rtl="1" fontAlgn="t">
              <a:lnSpc>
                <a:spcPct val="150000"/>
              </a:lnSpc>
            </a:pPr>
            <a:r>
              <a:rPr lang="ar-SA" sz="1400" dirty="0">
                <a:latin typeface="Alexandria" pitchFamily="2" charset="-78"/>
                <a:cs typeface="Alexandria" pitchFamily="2" charset="-78"/>
              </a:rPr>
              <a:t>يعد المنهج التجريبي إحدى الطرق المهمة للوصول إلى الحقائق العلمية. يقوم المنهج التجريبي على قياس وتحليل الظواهر المختلفة وتطبيق أساليب علمية لتأكيد الفرضيات العلمية. وفي هذا القسم، سنسلط الضوء على بعض مزايا المنهج التجريبي في البحث العلمي</a:t>
            </a:r>
            <a:r>
              <a:rPr lang="en-US" sz="1400" dirty="0">
                <a:latin typeface="Alexandria" pitchFamily="2" charset="-78"/>
                <a:cs typeface="Alexandria" pitchFamily="2" charset="-78"/>
              </a:rPr>
              <a:t>.</a:t>
            </a:r>
          </a:p>
          <a:p>
            <a:pPr marL="342900" indent="-342900" algn="r" rtl="1" fontAlgn="t">
              <a:lnSpc>
                <a:spcPct val="150000"/>
              </a:lnSpc>
              <a:buFont typeface="Wingdings" panose="05000000000000000000" pitchFamily="2" charset="2"/>
              <a:buChar char="ü"/>
            </a:pPr>
            <a:r>
              <a:rPr lang="ar-SA" sz="1400" b="1" dirty="0">
                <a:latin typeface="Alexandria" pitchFamily="2" charset="-78"/>
                <a:cs typeface="Alexandria" pitchFamily="2" charset="-78"/>
              </a:rPr>
              <a:t>المنهج التجريبي يساعد في تأكيد صحة الفرضيات العلمية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 خلال تحديد متغيرات مستقلة ومتغيرات تابعة وإجراء التجارب، يمكن للباحثين التحقق مما إذا كانت الفرضيات صحيحة أم لا. هذا يساهم في بناء قاعدة قوية من المعرفة العلمية</a:t>
            </a:r>
            <a:r>
              <a:rPr lang="en-US" sz="1400" dirty="0">
                <a:latin typeface="Alexandria" pitchFamily="2" charset="-78"/>
                <a:cs typeface="Alexandria" pitchFamily="2" charset="-78"/>
              </a:rPr>
              <a:t>.</a:t>
            </a:r>
          </a:p>
          <a:p>
            <a:pPr marL="342900" indent="-342900" algn="r" rtl="1" fontAlgn="t">
              <a:lnSpc>
                <a:spcPct val="150000"/>
              </a:lnSpc>
              <a:buFont typeface="Wingdings" panose="05000000000000000000" pitchFamily="2" charset="2"/>
              <a:buChar char="ü"/>
            </a:pPr>
            <a:r>
              <a:rPr lang="ar-SA" sz="1400" b="1" dirty="0">
                <a:latin typeface="Alexandria" pitchFamily="2" charset="-78"/>
                <a:cs typeface="Alexandria" pitchFamily="2" charset="-78"/>
              </a:rPr>
              <a:t>المنهج التجريبي يسمح بالتحكم في العوامل المؤثرة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عن طريق إجراء تجارب مكررة وتعديل الظروف، يمكن للباحثين التأكد من أن أي تأثير ملاحظ يعود فعلياً إلى المتغير المستقل الذي يدرسه. هذا يضمن أن النتائج التي يتم الوصول إليها صحيحة وقابلة للتكرار</a:t>
            </a:r>
            <a:r>
              <a:rPr lang="en-US" sz="1400" dirty="0">
                <a:latin typeface="Alexandria" pitchFamily="2" charset="-78"/>
                <a:cs typeface="Alexandria" pitchFamily="2" charset="-78"/>
              </a:rPr>
              <a:t>.</a:t>
            </a:r>
          </a:p>
          <a:p>
            <a:pPr marL="342900" indent="-342900" algn="r" rtl="1" fontAlgn="t">
              <a:lnSpc>
                <a:spcPct val="150000"/>
              </a:lnSpc>
              <a:buFont typeface="Wingdings" panose="05000000000000000000" pitchFamily="2" charset="2"/>
              <a:buChar char="ü"/>
            </a:pPr>
            <a:r>
              <a:rPr lang="ar-SA" sz="1400" b="1" dirty="0">
                <a:latin typeface="Alexandria" pitchFamily="2" charset="-78"/>
                <a:cs typeface="Alexandria" pitchFamily="2" charset="-78"/>
              </a:rPr>
              <a:t>المنهج التجريبي يتيح إمكانية تكرار التجارب</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عندما يتم نشر النتائج والتفاصيل الكاملة لتجارب معينة، يمكن للباحثين الآخرين أن يعيدوا تنفيذ هذه التجارب للتحقق من صحة النتائج والتوصل إلى استنتاجاتهم الخاصة. هذا يساهم في بناء المعرفة العلمية وتقدمها</a:t>
            </a:r>
            <a:r>
              <a:rPr lang="en-US" sz="1400" dirty="0">
                <a:latin typeface="Alexandria" pitchFamily="2" charset="-78"/>
                <a:cs typeface="Alexandria" pitchFamily="2" charset="-78"/>
              </a:rPr>
              <a:t>.</a:t>
            </a:r>
          </a:p>
          <a:p>
            <a:pPr algn="r" rtl="1" fontAlgn="t">
              <a:lnSpc>
                <a:spcPct val="150000"/>
              </a:lnSpc>
            </a:pPr>
            <a:endParaRPr lang="ar-JO" sz="1400" dirty="0">
              <a:latin typeface="Alexandria" pitchFamily="2" charset="-78"/>
              <a:cs typeface="Alexandria" pitchFamily="2" charset="-78"/>
            </a:endParaRPr>
          </a:p>
          <a:p>
            <a:pPr algn="r" rtl="1" fontAlgn="t">
              <a:lnSpc>
                <a:spcPct val="150000"/>
              </a:lnSpc>
            </a:pPr>
            <a:r>
              <a:rPr lang="ar-SA" sz="1400" dirty="0">
                <a:latin typeface="Alexandria" pitchFamily="2" charset="-78"/>
                <a:cs typeface="Alexandria" pitchFamily="2" charset="-78"/>
              </a:rPr>
              <a:t>بشكل عام، المنهج التجريبي يوفر مزايا هامة في البحث العلمي، حيث يساعد في تأكيد الفرضيات والتحكم في العوامل المؤثرة وإمكانية تكرار وتوثيق التجارب. يعتبر المنهج التجريبي أحد أسس العلم الحديث ويستخدم في مجالات مختلفة مثل الفيزياء والكيمياء والعلوم الحيوية</a:t>
            </a:r>
            <a:r>
              <a:rPr lang="en-US" sz="1400" dirty="0">
                <a:latin typeface="Alexandria" pitchFamily="2" charset="-78"/>
                <a:cs typeface="Alexandria" pitchFamily="2" charset="-78"/>
              </a:rPr>
              <a:t>.</a:t>
            </a:r>
          </a:p>
          <a:p>
            <a:pPr algn="r" rtl="1">
              <a:lnSpc>
                <a:spcPct val="150000"/>
              </a:lnSpc>
            </a:pP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1068460-B3C5-D67C-1675-A354D3BD27C6}"/>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المنهج التجريبي</a:t>
            </a:r>
          </a:p>
        </p:txBody>
      </p:sp>
    </p:spTree>
    <p:extLst>
      <p:ext uri="{BB962C8B-B14F-4D97-AF65-F5344CB8AC3E}">
        <p14:creationId xmlns:p14="http://schemas.microsoft.com/office/powerpoint/2010/main" val="33523794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FEB3E56-FCC7-866D-F226-008EB0C19E28}"/>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B6AF469-D658-57EF-CF4D-5C2367937CDC}"/>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78794" y="1289541"/>
            <a:ext cx="10756314" cy="4893647"/>
          </a:xfrm>
          <a:prstGeom prst="rect">
            <a:avLst/>
          </a:prstGeom>
          <a:noFill/>
        </p:spPr>
        <p:txBody>
          <a:bodyPr wrap="square" rtlCol="1">
            <a:spAutoFit/>
          </a:bodyPr>
          <a:lstStyle/>
          <a:p>
            <a:pPr algn="r" rtl="1" fontAlgn="t">
              <a:lnSpc>
                <a:spcPct val="150000"/>
              </a:lnSpc>
            </a:pPr>
            <a:r>
              <a:rPr lang="ar-JO" sz="1600" dirty="0">
                <a:latin typeface="Alexandria" pitchFamily="2" charset="-78"/>
                <a:cs typeface="Alexandria" pitchFamily="2" charset="-78"/>
              </a:rPr>
              <a:t>إن </a:t>
            </a:r>
            <a:r>
              <a:rPr lang="ar-SA" sz="1600" dirty="0">
                <a:latin typeface="Alexandria" pitchFamily="2" charset="-78"/>
                <a:cs typeface="Alexandria" pitchFamily="2" charset="-78"/>
              </a:rPr>
              <a:t>المنهج التجريبي من أهم الأدوات التي يستخدمها العلماء لاختبار الفرضيات والتحقق من صحتها. ومع ذلك، هناك بعض نقاط الضعف والتحديات التي يمكن أن تواجه العلماء أثناء استخدام هذا النوع من المنهج. فيما يلي بعض النقاط الضعف في المنهج التجريبي في البحث العلمي</a:t>
            </a:r>
            <a:r>
              <a:rPr lang="en-US" sz="1600" dirty="0">
                <a:latin typeface="Alexandria" pitchFamily="2" charset="-78"/>
                <a:cs typeface="Alexandria" pitchFamily="2" charset="-78"/>
              </a:rPr>
              <a:t>:</a:t>
            </a:r>
          </a:p>
          <a:p>
            <a:pPr algn="r" rtl="1" fontAlgn="t">
              <a:lnSpc>
                <a:spcPct val="150000"/>
              </a:lnSpc>
            </a:pPr>
            <a:r>
              <a:rPr lang="ar-SA" sz="1600" b="1" dirty="0">
                <a:latin typeface="Alexandria" pitchFamily="2" charset="-78"/>
                <a:cs typeface="Alexandria" pitchFamily="2" charset="-78"/>
              </a:rPr>
              <a:t>تكلفة التجارب</a:t>
            </a:r>
            <a:r>
              <a:rPr lang="ar-JO" sz="1600" b="1" dirty="0">
                <a:latin typeface="Alexandria" pitchFamily="2" charset="-78"/>
                <a:cs typeface="Alexandria" pitchFamily="2" charset="-78"/>
              </a:rPr>
              <a:t>: </a:t>
            </a:r>
            <a:r>
              <a:rPr lang="ar-JO" sz="1600" dirty="0">
                <a:latin typeface="Alexandria" pitchFamily="2" charset="-78"/>
                <a:cs typeface="Alexandria" pitchFamily="2" charset="-78"/>
              </a:rPr>
              <a:t>ت</a:t>
            </a:r>
            <a:r>
              <a:rPr lang="ar-SA" sz="1600" dirty="0">
                <a:latin typeface="Alexandria" pitchFamily="2" charset="-78"/>
                <a:cs typeface="Alexandria" pitchFamily="2" charset="-78"/>
              </a:rPr>
              <a:t>جارب البحث العلمي قد تكون مكلفة للغاية، خاصة عندما تتطلب استخدام معدات متخصصة أو إجراء تجارب على نطاق واسع. قد يكون من الصعب للعلماء الميزان بين التكلفة والفائدة المحتملة للتجارب، وقد يكون هذا العائق لأولئك الذين يعملون في ظروف مادية محدودة</a:t>
            </a:r>
            <a:r>
              <a:rPr lang="en-US" sz="1600" dirty="0">
                <a:latin typeface="Alexandria" pitchFamily="2" charset="-78"/>
                <a:cs typeface="Alexandria" pitchFamily="2" charset="-78"/>
              </a:rPr>
              <a:t>.</a:t>
            </a:r>
          </a:p>
          <a:p>
            <a:pPr algn="r" rtl="1" fontAlgn="t">
              <a:lnSpc>
                <a:spcPct val="150000"/>
              </a:lnSpc>
            </a:pPr>
            <a:r>
              <a:rPr lang="ar-SA" sz="1600" b="1" dirty="0">
                <a:latin typeface="Alexandria" pitchFamily="2" charset="-78"/>
                <a:cs typeface="Alexandria" pitchFamily="2" charset="-78"/>
              </a:rPr>
              <a:t>التحكم الكامل في الظروف غالبًا ما يكون غير ممكن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في المنهج التجريبي، يهدف العلماء إلى تحقيق التحكم الكامل في الظروف لدراسة تأثير المتغيرات المختلفة. ومع ذلك، في بعض الأحيان، قد يكون من الصعب أو حتى غير ممكن تحقيق هذا التحكم الكامل. قد تتدخل عوامل خارجية غير متحكم فيها مثل الطقس والبيئة والتفاعلات الاجتماعية في سير التجارب، مما يقلل من قوة الاستنتاجات التي يمكن الوصول إليها</a:t>
            </a:r>
            <a:r>
              <a:rPr lang="en-US" sz="1600" dirty="0">
                <a:latin typeface="Alexandria" pitchFamily="2" charset="-78"/>
                <a:cs typeface="Alexandria" pitchFamily="2" charset="-78"/>
              </a:rPr>
              <a:t>.</a:t>
            </a:r>
          </a:p>
          <a:p>
            <a:pPr algn="r" rtl="1" fontAlgn="t">
              <a:lnSpc>
                <a:spcPct val="150000"/>
              </a:lnSpc>
            </a:pPr>
            <a:r>
              <a:rPr lang="ar-SA" sz="1600" dirty="0">
                <a:latin typeface="Alexandria" pitchFamily="2" charset="-78"/>
                <a:cs typeface="Alexandria" pitchFamily="2" charset="-78"/>
              </a:rPr>
              <a:t>بصفة عامة، يعتبر المنهج التجريبي أداة قوية في البحث العلمي، ولكن ينبغي أخذ نقاط الضعف في الاعتبار عند استخدامه. يمكن للعلماء تعزيز قوة استنتاجاتهم من خلال تصميم تجارب دقيقة وذات جودة عالية وتحليل البيانات بعناية</a:t>
            </a:r>
            <a:r>
              <a:rPr lang="en-US" sz="1600" dirty="0">
                <a:latin typeface="Alexandria" pitchFamily="2" charset="-78"/>
                <a:cs typeface="Alexandria" pitchFamily="2" charset="-78"/>
              </a:rPr>
              <a:t>.</a:t>
            </a:r>
          </a:p>
        </p:txBody>
      </p:sp>
      <p:sp>
        <p:nvSpPr>
          <p:cNvPr id="5" name="TextBox 4">
            <a:extLst>
              <a:ext uri="{FF2B5EF4-FFF2-40B4-BE49-F238E27FC236}">
                <a16:creationId xmlns:a16="http://schemas.microsoft.com/office/drawing/2014/main" id="{77F2BF4E-9C54-4CA4-DBB9-225B9B5CCA8D}"/>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نقاط الضعف في المنهج التجريبي </a:t>
            </a:r>
          </a:p>
        </p:txBody>
      </p:sp>
    </p:spTree>
    <p:extLst>
      <p:ext uri="{BB962C8B-B14F-4D97-AF65-F5344CB8AC3E}">
        <p14:creationId xmlns:p14="http://schemas.microsoft.com/office/powerpoint/2010/main" val="7579871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2E4238C-9201-24B2-8BBF-A0151C9F8FEA}"/>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BE7E2B26-D03F-2758-C129-5F65110559E6}"/>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F436DB31-368A-37EB-638E-06A574A6B367}"/>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التجارب</a:t>
            </a:r>
          </a:p>
        </p:txBody>
      </p:sp>
      <p:sp>
        <p:nvSpPr>
          <p:cNvPr id="2" name="مربع نص 1"/>
          <p:cNvSpPr txBox="1"/>
          <p:nvPr/>
        </p:nvSpPr>
        <p:spPr>
          <a:xfrm>
            <a:off x="876300" y="1580299"/>
            <a:ext cx="10760433" cy="411337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تجارب تستخدم فيها مجموعة من الإفراد أو أكثر :</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النوع الأول: </a:t>
            </a:r>
            <a:r>
              <a:rPr lang="ar-SA" sz="1600" dirty="0">
                <a:latin typeface="Alexandria" pitchFamily="2" charset="-78"/>
                <a:cs typeface="Alexandria" pitchFamily="2" charset="-78"/>
              </a:rPr>
              <a:t>من التجارب يلجأ الباحث إلى مجموعة واحدة من الإفراد يقيس اتجاهاتهم بالنسبة لموضوع معين، ثم يدخل المتغير التجريبي الذي يرغب في معرفة اثر وبعد يقيس اتجاه إفراد المجموعة للمرة ثانية، فاذا وجدا فروقا جوهرية في نتائج القياس في المرتين يفترض أنها ترجع إلى المتغير القواعد مهمتها التحقق من الفروض، ونجد أنفسنا أمام محاولات صنع قواعد محددة للتحقق من الفروض </a:t>
            </a:r>
            <a:r>
              <a:rPr lang="ar-JO"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أما النوع الثاني: </a:t>
            </a:r>
            <a:r>
              <a:rPr lang="ar-SA" sz="1600" dirty="0">
                <a:latin typeface="Alexandria" pitchFamily="2" charset="-78"/>
                <a:cs typeface="Alexandria" pitchFamily="2" charset="-78"/>
              </a:rPr>
              <a:t>فيلجأ الباحث إلى استخدام مجموعتين من الإفراد يطلق على احدهما (المجموعة التجريبية) ويطلق على الأخرى (المجموعة الضابطة )، ويفترض فيها التكافؤ من حيث المتغيرات المهمة في الدراسة ، تم يدخل المتغير التجريبي الذي يرغب في معرفة أثره علي المجموعة الضابطة، وبعد انتهاء التجربة تقاس المجموعتين ويعتبر الفرق في النتائج بين المجموعتين راجعا إلى المتغير التجريبي.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881388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ED2B600-769B-3951-68B3-519688FA9DFA}"/>
              </a:ext>
            </a:extLst>
          </p:cNvPr>
          <p:cNvSpPr/>
          <p:nvPr/>
        </p:nvSpPr>
        <p:spPr>
          <a:xfrm>
            <a:off x="456892" y="1052945"/>
            <a:ext cx="4128422" cy="53668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F43655F-ACD1-53F7-6024-25DFDAD709F5}"/>
              </a:ext>
            </a:extLst>
          </p:cNvPr>
          <p:cNvSpPr/>
          <p:nvPr/>
        </p:nvSpPr>
        <p:spPr>
          <a:xfrm>
            <a:off x="790216" y="1305057"/>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EBA2D66-0FA0-DADF-25FA-6AE431589F25}"/>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المنهج التجريبي </a:t>
            </a:r>
          </a:p>
        </p:txBody>
      </p:sp>
      <p:sp>
        <p:nvSpPr>
          <p:cNvPr id="2" name="مربع نص 1"/>
          <p:cNvSpPr txBox="1"/>
          <p:nvPr/>
        </p:nvSpPr>
        <p:spPr>
          <a:xfrm>
            <a:off x="900974" y="1511572"/>
            <a:ext cx="10934163" cy="4293483"/>
          </a:xfrm>
          <a:prstGeom prst="rect">
            <a:avLst/>
          </a:prstGeom>
          <a:noFill/>
        </p:spPr>
        <p:txBody>
          <a:bodyPr wrap="square" rtlCol="1">
            <a:spAutoFit/>
          </a:bodyPr>
          <a:lstStyle/>
          <a:p>
            <a:pPr algn="just" rtl="1" fontAlgn="t">
              <a:lnSpc>
                <a:spcPct val="150000"/>
              </a:lnSpc>
            </a:pPr>
            <a:r>
              <a:rPr lang="ar-SA" sz="1400" dirty="0">
                <a:latin typeface="Alexandria" pitchFamily="2" charset="-78"/>
                <a:cs typeface="Alexandria" pitchFamily="2" charset="-78"/>
              </a:rPr>
              <a:t>يتبع الباحث</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في المنهج التجريبي للبحث العلمي،  سلسلة من المراحل المهمة لتحقيق الهدف العلمي واستنتاج النتائج. هنا هي المراحل الأساسية للمنهج التجريبي في البحث العلمي</a:t>
            </a:r>
            <a:r>
              <a:rPr lang="en-US" sz="1400" dirty="0">
                <a:latin typeface="Alexandria" pitchFamily="2" charset="-78"/>
                <a:cs typeface="Alexandria" pitchFamily="2" charset="-78"/>
              </a:rPr>
              <a:t>:</a:t>
            </a:r>
          </a:p>
          <a:p>
            <a:pPr algn="just" rtl="1" fontAlgn="t">
              <a:lnSpc>
                <a:spcPct val="150000"/>
              </a:lnSpc>
            </a:pPr>
            <a:r>
              <a:rPr lang="ar-SA" sz="1400" b="1" dirty="0">
                <a:latin typeface="Alexandria" pitchFamily="2" charset="-78"/>
                <a:cs typeface="Alexandria" pitchFamily="2" charset="-78"/>
              </a:rPr>
              <a:t>مرحلة وضع الفرضية</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في هذه المرحلة ينطلق الباحث من الظواهر أو المشكلات التي يرغب في دراستها ويقوم بوضع فرضية أو افتراضات تفسر هذه الظواهر. الفرضية هي تفسير مبدئي يتم اختباره من خلال التجارب</a:t>
            </a:r>
            <a:r>
              <a:rPr lang="en-US" sz="1400" dirty="0">
                <a:latin typeface="Alexandria" pitchFamily="2" charset="-78"/>
                <a:cs typeface="Alexandria" pitchFamily="2" charset="-78"/>
              </a:rPr>
              <a:t>.</a:t>
            </a:r>
          </a:p>
          <a:p>
            <a:pPr algn="just" rtl="1" fontAlgn="t">
              <a:lnSpc>
                <a:spcPct val="150000"/>
              </a:lnSpc>
            </a:pPr>
            <a:r>
              <a:rPr lang="ar-SA" sz="1400" b="1" dirty="0">
                <a:latin typeface="Alexandria" pitchFamily="2" charset="-78"/>
                <a:cs typeface="Alexandria" pitchFamily="2" charset="-78"/>
              </a:rPr>
              <a:t>مرحلة التخطيط وتصميم التجربة</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يقوم الباحث بتحديد المتغيرات المستقلة والمتغيرات المعتمدة التي سيتم قياسها في التجربة. كما يتم تصميم التجربة بشكل يضمن الحصول على نتائج دقيقة وقابلة للتكرار</a:t>
            </a:r>
            <a:r>
              <a:rPr lang="en-US" sz="1400" dirty="0">
                <a:latin typeface="Alexandria" pitchFamily="2" charset="-78"/>
                <a:cs typeface="Alexandria" pitchFamily="2" charset="-78"/>
              </a:rPr>
              <a:t>.</a:t>
            </a:r>
          </a:p>
          <a:p>
            <a:pPr algn="just" rtl="1" fontAlgn="t">
              <a:lnSpc>
                <a:spcPct val="150000"/>
              </a:lnSpc>
            </a:pPr>
            <a:r>
              <a:rPr lang="ar-SA" sz="1400" b="1" dirty="0">
                <a:latin typeface="Alexandria" pitchFamily="2" charset="-78"/>
                <a:cs typeface="Alexandria" pitchFamily="2" charset="-78"/>
              </a:rPr>
              <a:t>مرحلة تنفيذ التجربة</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يقوم الباحث بتنفيذ التجربة وجمع البيانات المطلوبة. يجب أن تكون هذه المرحلة مضبوطة بعناية لضمان الحصول على بيانات صحيحة وقابلة للتحليل</a:t>
            </a:r>
            <a:r>
              <a:rPr lang="en-US" sz="1400" dirty="0">
                <a:latin typeface="Alexandria" pitchFamily="2" charset="-78"/>
                <a:cs typeface="Alexandria" pitchFamily="2" charset="-78"/>
              </a:rPr>
              <a:t>.</a:t>
            </a:r>
          </a:p>
          <a:p>
            <a:pPr algn="just" rtl="1" fontAlgn="t">
              <a:lnSpc>
                <a:spcPct val="150000"/>
              </a:lnSpc>
            </a:pPr>
            <a:r>
              <a:rPr lang="ar-SA" sz="1400" b="1" dirty="0">
                <a:latin typeface="Alexandria" pitchFamily="2" charset="-78"/>
                <a:cs typeface="Alexandria" pitchFamily="2" charset="-78"/>
              </a:rPr>
              <a:t>مرحلة تحليل البيانات واستنتاج النتائج</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بعد جمع البيانات، يقوم الباحث بتحليل البيانات باستخدام أدوات الإحصاء المناسبة. يهدف التحليل إلى استنتاج النتائج وتفسيرها بناءً على الفرضية المطروحة. يتم تقييم صحة الفرضية وقبولها أو رفضها بناءً على النتائج</a:t>
            </a:r>
            <a:r>
              <a:rPr lang="en-US" sz="1400" dirty="0">
                <a:latin typeface="Alexandria" pitchFamily="2" charset="-78"/>
                <a:cs typeface="Alexandria" pitchFamily="2" charset="-78"/>
              </a:rPr>
              <a:t>.</a:t>
            </a:r>
            <a:endParaRPr lang="ar-JO" sz="1400" dirty="0">
              <a:latin typeface="Alexandria" pitchFamily="2" charset="-78"/>
              <a:cs typeface="Alexandria" pitchFamily="2" charset="-78"/>
            </a:endParaRPr>
          </a:p>
          <a:p>
            <a:pPr algn="just" rtl="1" fontAlgn="t">
              <a:lnSpc>
                <a:spcPct val="150000"/>
              </a:lnSpc>
            </a:pPr>
            <a:endParaRPr lang="en-US" sz="1400" dirty="0">
              <a:latin typeface="Alexandria" pitchFamily="2" charset="-78"/>
              <a:cs typeface="Alexandria" pitchFamily="2" charset="-78"/>
            </a:endParaRPr>
          </a:p>
          <a:p>
            <a:pPr algn="just" rtl="1" fontAlgn="t">
              <a:lnSpc>
                <a:spcPct val="150000"/>
              </a:lnSpc>
            </a:pPr>
            <a:r>
              <a:rPr lang="ar-SA" sz="1400" dirty="0">
                <a:latin typeface="Alexandria" pitchFamily="2" charset="-78"/>
                <a:cs typeface="Alexandria" pitchFamily="2" charset="-78"/>
              </a:rPr>
              <a:t>باختصار، المنهج التجريبي في البحث العلمي يتضمن عدة مراحل مهمة تهدف إلى الوصول إلى نتائج علمية دقيقة وقابلة للتحليل. يساهم هذا المنهج في تقدم المعرفة وتطوير المجالات العلمية المختلفة</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19053378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2949D7-1170-4E17-AD4F-03D4B19A6A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B52336-8031-4E01-B7A5-8FDEC01853B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A111B26-00BD-4C3E-9CD3-703F0C2968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نسق1</Template>
  <TotalTime>13246</TotalTime>
  <Words>6527</Words>
  <Application>Microsoft Office PowerPoint</Application>
  <PresentationFormat>Widescreen</PresentationFormat>
  <Paragraphs>288</Paragraphs>
  <Slides>51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Alexandria</vt:lpstr>
      <vt:lpstr>Arial</vt:lpstr>
      <vt:lpstr>Calibri</vt:lpstr>
      <vt:lpstr>Calibri Light</vt:lpstr>
      <vt:lpstr>Noto Sans Symbols</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406</cp:revision>
  <dcterms:created xsi:type="dcterms:W3CDTF">2023-04-29T09:08:23Z</dcterms:created>
  <dcterms:modified xsi:type="dcterms:W3CDTF">2024-11-15T09:14:48Z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