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2"/>
  </p:notesMasterIdLst>
  <p:sldIdLst>
    <p:sldId id="480" r:id="rId6"/>
    <p:sldId id="303" r:id="rId7"/>
    <p:sldId id="296" r:id="rId8"/>
    <p:sldId id="819" r:id="rId9"/>
    <p:sldId id="779" r:id="rId10"/>
    <p:sldId id="781" r:id="rId11"/>
    <p:sldId id="780" r:id="rId12"/>
    <p:sldId id="784" r:id="rId13"/>
    <p:sldId id="788" r:id="rId14"/>
    <p:sldId id="789" r:id="rId15"/>
    <p:sldId id="791" r:id="rId16"/>
    <p:sldId id="790" r:id="rId17"/>
    <p:sldId id="787" r:id="rId18"/>
    <p:sldId id="786" r:id="rId19"/>
    <p:sldId id="792" r:id="rId20"/>
    <p:sldId id="815" r:id="rId21"/>
    <p:sldId id="794" r:id="rId22"/>
    <p:sldId id="816" r:id="rId23"/>
    <p:sldId id="797" r:id="rId24"/>
    <p:sldId id="799" r:id="rId25"/>
    <p:sldId id="817" r:id="rId26"/>
    <p:sldId id="800" r:id="rId27"/>
    <p:sldId id="802" r:id="rId28"/>
    <p:sldId id="803" r:id="rId29"/>
    <p:sldId id="804" r:id="rId30"/>
    <p:sldId id="805" r:id="rId31"/>
    <p:sldId id="806" r:id="rId32"/>
    <p:sldId id="807" r:id="rId33"/>
    <p:sldId id="808" r:id="rId34"/>
    <p:sldId id="809" r:id="rId35"/>
    <p:sldId id="318" r:id="rId36"/>
    <p:sldId id="432" r:id="rId37"/>
    <p:sldId id="472" r:id="rId38"/>
    <p:sldId id="413" r:id="rId39"/>
    <p:sldId id="423" r:id="rId40"/>
    <p:sldId id="414" r:id="rId41"/>
    <p:sldId id="416" r:id="rId42"/>
    <p:sldId id="418" r:id="rId43"/>
    <p:sldId id="419" r:id="rId44"/>
    <p:sldId id="420" r:id="rId45"/>
    <p:sldId id="421" r:id="rId46"/>
    <p:sldId id="422" r:id="rId47"/>
    <p:sldId id="389" r:id="rId48"/>
    <p:sldId id="390" r:id="rId49"/>
    <p:sldId id="462"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96"/>
            <p14:sldId id="819"/>
            <p14:sldId id="779"/>
            <p14:sldId id="781"/>
            <p14:sldId id="780"/>
            <p14:sldId id="784"/>
            <p14:sldId id="788"/>
            <p14:sldId id="789"/>
            <p14:sldId id="791"/>
            <p14:sldId id="790"/>
            <p14:sldId id="787"/>
            <p14:sldId id="786"/>
            <p14:sldId id="792"/>
            <p14:sldId id="815"/>
            <p14:sldId id="794"/>
            <p14:sldId id="816"/>
            <p14:sldId id="797"/>
            <p14:sldId id="799"/>
            <p14:sldId id="817"/>
            <p14:sldId id="800"/>
            <p14:sldId id="802"/>
            <p14:sldId id="803"/>
            <p14:sldId id="804"/>
            <p14:sldId id="805"/>
            <p14:sldId id="806"/>
            <p14:sldId id="807"/>
            <p14:sldId id="808"/>
            <p14:sldId id="809"/>
            <p14:sldId id="318"/>
            <p14:sldId id="432"/>
            <p14:sldId id="472"/>
            <p14:sldId id="413"/>
            <p14:sldId id="423"/>
            <p14:sldId id="414"/>
            <p14:sldId id="416"/>
            <p14:sldId id="418"/>
            <p14:sldId id="419"/>
            <p14:sldId id="420"/>
            <p14:sldId id="421"/>
            <p14:sldId id="422"/>
            <p14:sldId id="389"/>
            <p14:sldId id="390"/>
            <p14:sldId id="462"/>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116" y="1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9B188-ADB2-31AB-3165-E9C7601191AA}"/>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E2859737-E5F7-4489-4894-C695DA8EF7BC}"/>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C9E142E1-EDA3-5ED0-BA0A-734F12F63F08}"/>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58337FDC-4B12-7332-0CB1-64CEBFF58EFE}"/>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marL="0" marR="0" lvl="0" indent="0" algn="r" defTabSz="914400" rtl="0" eaLnBrk="1" fontAlgn="auto" latinLnBrk="0" hangingPunct="1">
              <a:lnSpc>
                <a:spcPct val="100000"/>
              </a:lnSpc>
              <a:spcBef>
                <a:spcPts val="0"/>
              </a:spcBef>
              <a:spcAft>
                <a:spcPts val="0"/>
              </a:spcAft>
              <a:buClrTx/>
              <a:buSzTx/>
              <a:buFontTx/>
              <a:buNone/>
              <a:tabLst/>
              <a:defRPr/>
            </a:pPr>
            <a:fld id="{9A0DB2DC-4C9A-4742-B13C-FB6460FD3503}" type="slidenum">
              <a:rPr kumimoji="0" lang="en-US" altLang="zh-CN" sz="1200" b="0"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zh-CN" sz="1200" b="0"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628596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234C0-EAED-A420-CA6C-42D343FF3BCC}"/>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BC2AB664-D836-3492-B79D-CE5A91FA9C66}"/>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0436A793-F20B-6184-DFB4-4A981A9C4CA8}"/>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E3EF32D5-1791-5EB3-7C53-C1A621CAE4F5}"/>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16</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30342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D4464-3C02-9417-5173-806EBA427636}"/>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4E1177C3-B6EB-0ACF-2696-82020795EFD1}"/>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D9D1BECC-027E-A651-426A-E82B208F7C9A}"/>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0094ADDF-8288-9FF5-19AA-609F991B27F7}"/>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18</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194644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35213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15129767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1049031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4176693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3275054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4102294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2530492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22822952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38074814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591302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31006788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21399097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31711065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41739584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923310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1813233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338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4113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2768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71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0203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75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4820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96471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981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1152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856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751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48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4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Custom Layout">
    <p:bg>
      <p:bgPr>
        <a:solidFill>
          <a:srgbClr val="F2F2F2"/>
        </a:solidFill>
        <a:effectLst/>
      </p:bgPr>
    </p:bg>
    <p:spTree>
      <p:nvGrpSpPr>
        <p:cNvPr id="1" name=""/>
        <p:cNvGrpSpPr/>
        <p:nvPr/>
      </p:nvGrpSpPr>
      <p:grpSpPr>
        <a:xfrm>
          <a:off x="0" y="0"/>
          <a:ext cx="0" cy="0"/>
          <a:chOff x="0" y="0"/>
          <a:chExt cx="0" cy="0"/>
        </a:xfrm>
      </p:grpSpPr>
      <p:pic>
        <p:nvPicPr>
          <p:cNvPr id="38916"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2886625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327790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2" r:id="rId14"/>
    <p:sldLayoutId id="214748369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2.emf"/><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16.emf"/><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8.emf"/></Relationships>
</file>

<file path=ppt/slides/_rels/slide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15.xml"/><Relationship Id="rId4" Type="http://schemas.openxmlformats.org/officeDocument/2006/relationships/image" Target="../media/image25.emf"/></Relationships>
</file>

<file path=ppt/slides/_rels/slide1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7.emf"/></Relationships>
</file>

<file path=ppt/slides/_rels/slide15.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9.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34.emf"/><Relationship Id="rId4" Type="http://schemas.openxmlformats.org/officeDocument/2006/relationships/image" Target="../media/image33.emf"/></Relationships>
</file>

<file path=ppt/slides/_rels/slide20.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png"/><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1.emf"/></Relationships>
</file>

<file path=ppt/slides/_rels/slide24.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3.emf"/></Relationships>
</file>

<file path=ppt/slides/_rels/slide25.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5.emf"/></Relationships>
</file>

<file path=ppt/slides/_rels/slide26.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4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9.emf"/></Relationships>
</file>

<file path=ppt/slides/_rels/slide28.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51.emf"/></Relationships>
</file>

<file path=ppt/slides/_rels/slide29.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png"/><Relationship Id="rId1" Type="http://schemas.openxmlformats.org/officeDocument/2006/relationships/slideLayout" Target="../slideLayouts/slideLayout15.xml"/><Relationship Id="rId4" Type="http://schemas.openxmlformats.org/officeDocument/2006/relationships/image" Target="../media/image54.emf"/></Relationships>
</file>

<file path=ppt/slides/_rels/slide30.x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58.emf"/><Relationship Id="rId5" Type="http://schemas.openxmlformats.org/officeDocument/2006/relationships/image" Target="../media/image57.emf"/><Relationship Id="rId4" Type="http://schemas.openxmlformats.org/officeDocument/2006/relationships/image" Target="../media/image56.emf"/></Relationships>
</file>

<file path=ppt/slides/_rels/slide3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13.xml"/><Relationship Id="rId5" Type="http://schemas.openxmlformats.org/officeDocument/2006/relationships/image" Target="../media/image64.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4616" y="4440673"/>
            <a:ext cx="3197513"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45914" y="2547334"/>
            <a:ext cx="582843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1390968" y="34224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194616" y="5765061"/>
            <a:ext cx="2694456" cy="400110"/>
          </a:xfrm>
          <a:prstGeom prst="rect">
            <a:avLst/>
          </a:prstGeom>
          <a:noFill/>
        </p:spPr>
        <p:txBody>
          <a:bodyPr wrap="none" rtlCol="0">
            <a:spAutoFit/>
          </a:bodyPr>
          <a:lstStyle/>
          <a:p>
            <a:r>
              <a:rPr lang="en-US" sz="2000" dirty="0">
                <a:latin typeface="Alexandria" charset="0"/>
                <a:cs typeface="Alexandria" charset="0"/>
              </a:rPr>
              <a:t>Subject code: 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14" y="-187547"/>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10" name="Rectangle: Rounded Corners 9"/>
          <p:cNvSpPr/>
          <p:nvPr/>
        </p:nvSpPr>
        <p:spPr>
          <a:xfrm>
            <a:off x="4555005" y="4242267"/>
            <a:ext cx="6563032" cy="123231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2800" b="1" i="0" u="none" strike="noStrike" kern="1200" cap="none" spc="0" normalizeH="0" baseline="0" noProof="0" dirty="0">
                <a:ln>
                  <a:noFill/>
                </a:ln>
                <a:solidFill>
                  <a:srgbClr val="00B0F0"/>
                </a:solidFill>
                <a:effectLst/>
                <a:uLnTx/>
                <a:uFillTx/>
                <a:latin typeface="Alexandria"/>
                <a:cs typeface="Alexandria" charset="0"/>
              </a:rPr>
              <a:t>Chapter 3:</a:t>
            </a:r>
            <a:r>
              <a:rPr kumimoji="0" lang="zh-CN" altLang="en-US" sz="2800" b="1" i="0" u="none" strike="noStrike" kern="1200" cap="none" spc="0" normalizeH="0" baseline="0" noProof="0" dirty="0">
                <a:ln>
                  <a:noFill/>
                </a:ln>
                <a:solidFill>
                  <a:srgbClr val="00B0F0"/>
                </a:solidFill>
                <a:effectLst/>
                <a:uLnTx/>
                <a:uFillTx/>
                <a:latin typeface="Alexandria"/>
                <a:ea typeface="宋体" panose="02010600030101010101" pitchFamily="2" charset="-122"/>
                <a:cs typeface="Alexandria" charset="0"/>
              </a:rPr>
              <a:t> </a:t>
            </a:r>
            <a:endParaRPr kumimoji="0" lang="en-US" altLang="zh-CN" sz="2800" b="1" i="0" u="none" strike="noStrike" kern="1200" cap="none" spc="0" normalizeH="0" baseline="0" noProof="0" dirty="0">
              <a:ln>
                <a:noFill/>
              </a:ln>
              <a:solidFill>
                <a:srgbClr val="00B0F0"/>
              </a:solidFill>
              <a:effectLst/>
              <a:uLnTx/>
              <a:uFillTx/>
              <a:latin typeface="Alexandria"/>
              <a:ea typeface="宋体" panose="02010600030101010101" pitchFamily="2" charset="-122"/>
              <a:cs typeface="Alexandria" charset="0"/>
            </a:endParaRPr>
          </a:p>
          <a:p>
            <a:pPr algn="ctr"/>
            <a:r>
              <a:rPr lang="en-US" sz="3200" dirty="0">
                <a:solidFill>
                  <a:srgbClr val="00B0F0"/>
                </a:solidFill>
              </a:rPr>
              <a:t>The Adjusting Process</a:t>
            </a:r>
            <a:endParaRPr lang="en-US" sz="4400" b="1" dirty="0">
              <a:solidFill>
                <a:srgbClr val="00B0F0"/>
              </a:solidFill>
              <a:latin typeface="Alexandria"/>
            </a:endParaRPr>
          </a:p>
        </p:txBody>
      </p:sp>
      <p:sp>
        <p:nvSpPr>
          <p:cNvPr id="11" name="TextBox 10"/>
          <p:cNvSpPr txBox="1"/>
          <p:nvPr/>
        </p:nvSpPr>
        <p:spPr>
          <a:xfrm>
            <a:off x="5143056" y="3731689"/>
            <a:ext cx="1233030" cy="707886"/>
          </a:xfrm>
          <a:prstGeom prst="rect">
            <a:avLst/>
          </a:prstGeom>
          <a:noFill/>
        </p:spPr>
        <p:txBody>
          <a:bodyPr wrap="none" rtlCol="0">
            <a:spAutoFit/>
          </a:bodyPr>
          <a:lstStyle/>
          <a:p>
            <a:r>
              <a:rPr lang="en-US" sz="2000" dirty="0">
                <a:latin typeface="Alexandria" charset="0"/>
                <a:cs typeface="Alexandria" charset="0"/>
              </a:rPr>
              <a:t>MGM 227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256593" y="5691900"/>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Prepared by: </a:t>
            </a:r>
          </a:p>
          <a:p>
            <a:r>
              <a:rPr lang="en-US" sz="2800" b="1" dirty="0">
                <a:solidFill>
                  <a:srgbClr val="00B0F0"/>
                </a:solidFill>
                <a:latin typeface="Alexandria" charset="0"/>
                <a:cs typeface="Alexandria" charset="0"/>
              </a:rPr>
              <a:t>Dr. Rasha B. AL Jerd</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6304BE-8C42-CC75-9C2B-9EE180408BE8}"/>
              </a:ext>
            </a:extLst>
          </p:cNvPr>
          <p:cNvSpPr>
            <a:spLocks noGrp="1"/>
          </p:cNvSpPr>
          <p:nvPr>
            <p:ph type="title"/>
          </p:nvPr>
        </p:nvSpPr>
        <p:spPr>
          <a:xfrm>
            <a:off x="207099" y="570824"/>
            <a:ext cx="5028578" cy="846700"/>
          </a:xfrm>
        </p:spPr>
        <p:txBody>
          <a:bodyPr/>
          <a:lstStyle/>
          <a:p>
            <a:r>
              <a:rPr lang="en-US" dirty="0">
                <a:solidFill>
                  <a:schemeClr val="accent1"/>
                </a:solidFill>
                <a:latin typeface="Alexandria"/>
              </a:rPr>
              <a:t>Learning objectives:</a:t>
            </a:r>
          </a:p>
        </p:txBody>
      </p:sp>
      <p:sp>
        <p:nvSpPr>
          <p:cNvPr id="192514" name="Slide Number Placeholder 3"/>
          <p:cNvSpPr>
            <a:spLocks noGrp="1"/>
          </p:cNvSpPr>
          <p:nvPr>
            <p:ph type="sldNum" sz="quarter" idx="12"/>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a:t>
            </a:fld>
            <a:endParaRPr lang="en-US" altLang="zh-CN" sz="1200" dirty="0">
              <a:solidFill>
                <a:srgbClr val="898989"/>
              </a:solidFill>
              <a:ea typeface="宋体" panose="02010600030101010101" pitchFamily="2" charset="-122"/>
            </a:endParaRPr>
          </a:p>
        </p:txBody>
      </p:sp>
      <p:sp>
        <p:nvSpPr>
          <p:cNvPr id="192513" name="Subtitle 5"/>
          <p:cNvSpPr>
            <a:spLocks noGrp="1"/>
          </p:cNvSpPr>
          <p:nvPr>
            <p:ph type="subTitle" idx="4294967295"/>
          </p:nvPr>
        </p:nvSpPr>
        <p:spPr>
          <a:xfrm>
            <a:off x="101600" y="1608617"/>
            <a:ext cx="11988800" cy="4406976"/>
          </a:xfrm>
          <a:noFill/>
        </p:spPr>
        <p:txBody>
          <a:bodyPr vert="horz" wrap="square" lIns="0" tIns="0" rIns="0" bIns="0" rtlCol="0" anchor="t" anchorCtr="0">
            <a:spAutoFit/>
          </a:bodyPr>
          <a:lstStyle/>
          <a:p>
            <a:pPr algn="just">
              <a:lnSpc>
                <a:spcPct val="150000"/>
              </a:lnSpc>
            </a:pPr>
            <a:r>
              <a:rPr lang="en-US" dirty="0">
                <a:latin typeface="Alexandria"/>
              </a:rPr>
              <a:t>1 Differentiate between cash basis accounting and accrual basis accounting</a:t>
            </a:r>
          </a:p>
          <a:p>
            <a:pPr algn="just">
              <a:lnSpc>
                <a:spcPct val="150000"/>
              </a:lnSpc>
            </a:pPr>
            <a:r>
              <a:rPr lang="en-US" dirty="0">
                <a:latin typeface="Alexandria"/>
              </a:rPr>
              <a:t>2 Define and apply the time period concept, revenue recognition, and matching principles</a:t>
            </a:r>
          </a:p>
          <a:p>
            <a:pPr algn="just">
              <a:lnSpc>
                <a:spcPct val="150000"/>
              </a:lnSpc>
            </a:pPr>
            <a:r>
              <a:rPr lang="en-US" dirty="0">
                <a:solidFill>
                  <a:schemeClr val="accent1"/>
                </a:solidFill>
                <a:latin typeface="Alexandria"/>
              </a:rPr>
              <a:t>3 Explain the purpose of and journalize and post adjusting entries</a:t>
            </a:r>
          </a:p>
          <a:p>
            <a:pPr algn="just">
              <a:lnSpc>
                <a:spcPct val="150000"/>
              </a:lnSpc>
            </a:pPr>
            <a:r>
              <a:rPr lang="en-US" dirty="0">
                <a:solidFill>
                  <a:schemeClr val="accent1"/>
                </a:solidFill>
                <a:latin typeface="Alexandria"/>
              </a:rPr>
              <a:t>4 Explain the purpose of and prepare an adjusted trial balance</a:t>
            </a:r>
          </a:p>
          <a:p>
            <a:pPr algn="just">
              <a:lnSpc>
                <a:spcPct val="150000"/>
              </a:lnSpc>
            </a:pPr>
            <a:r>
              <a:rPr lang="en-US" dirty="0">
                <a:solidFill>
                  <a:schemeClr val="accent1"/>
                </a:solidFill>
                <a:latin typeface="Alexandria"/>
              </a:rPr>
              <a:t>5 </a:t>
            </a:r>
            <a:r>
              <a:rPr lang="en-US" sz="3200" dirty="0">
                <a:solidFill>
                  <a:schemeClr val="accent1"/>
                </a:solidFill>
                <a:latin typeface="Alexandria"/>
              </a:rPr>
              <a:t>Identify the impact of adjusting entries on the financial statements</a:t>
            </a:r>
          </a:p>
        </p:txBody>
      </p:sp>
      <p:pic>
        <p:nvPicPr>
          <p:cNvPr id="2" name="Graphic 21">
            <a:extLst>
              <a:ext uri="{FF2B5EF4-FFF2-40B4-BE49-F238E27FC236}">
                <a16:creationId xmlns:a16="http://schemas.microsoft.com/office/drawing/2014/main" id="{25B5C44A-43FC-288A-CCDE-57BEE8B80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5A02A-B0FF-D98B-4AD0-543058CFABE9}"/>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7929CCAB-0F40-3849-4119-0CBA8DB72C28}"/>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accent1"/>
                </a:solidFill>
                <a:latin typeface="Alexandria"/>
              </a:rPr>
              <a:t>Explain the purpose of and journalize and post adjusting entries </a:t>
            </a:r>
          </a:p>
          <a:p>
            <a:pPr algn="ctr"/>
            <a:r>
              <a:rPr lang="en-US" dirty="0">
                <a:solidFill>
                  <a:schemeClr val="tx1"/>
                </a:solidFill>
              </a:rPr>
              <a:t>“</a:t>
            </a:r>
            <a:r>
              <a:rPr lang="en-US" b="1" dirty="0">
                <a:solidFill>
                  <a:schemeClr val="accent1"/>
                </a:solidFill>
              </a:rPr>
              <a:t>exercises</a:t>
            </a:r>
            <a:r>
              <a:rPr lang="en-US" dirty="0">
                <a:solidFill>
                  <a:schemeClr val="tx1"/>
                </a:solidFill>
              </a:rPr>
              <a:t>”</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2EC3897B-867C-550B-000F-98E6A6AFD384}"/>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altLang="zh-CN" sz="1200" b="0" i="0" u="none" strike="noStrike" kern="1200" cap="none" spc="0" normalizeH="0" baseline="0" noProof="0" dirty="0">
                <a:ln>
                  <a:noFill/>
                </a:ln>
                <a:solidFill>
                  <a:srgbClr val="898989"/>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zh-CN" sz="1200" b="0" i="0" u="none" strike="noStrike" kern="1200" cap="none" spc="0" normalizeH="0" baseline="0" noProof="0" dirty="0">
              <a:ln>
                <a:noFill/>
              </a:ln>
              <a:solidFill>
                <a:srgbClr val="898989"/>
              </a:solidFill>
              <a:effectLst/>
              <a:uLnTx/>
              <a:uFillTx/>
              <a:latin typeface="Calibri" panose="020F0502020204030204" pitchFamily="34" charset="0"/>
              <a:ea typeface="宋体" panose="02010600030101010101" pitchFamily="2" charset="-122"/>
              <a:cs typeface="+mn-cs"/>
            </a:endParaRPr>
          </a:p>
        </p:txBody>
      </p:sp>
      <p:sp>
        <p:nvSpPr>
          <p:cNvPr id="7" name="Flowchart: Connector 6">
            <a:extLst>
              <a:ext uri="{FF2B5EF4-FFF2-40B4-BE49-F238E27FC236}">
                <a16:creationId xmlns:a16="http://schemas.microsoft.com/office/drawing/2014/main" id="{036E47EE-E9B1-C133-2F3C-371E16D11D72}"/>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marL="0" marR="0" lvl="0" indent="0" algn="ctr" defTabSz="913130" rtl="0" eaLnBrk="1" fontAlgn="base" latinLnBrk="0" hangingPunct="1">
              <a:lnSpc>
                <a:spcPct val="100000"/>
              </a:lnSpc>
              <a:spcBef>
                <a:spcPct val="0"/>
              </a:spcBef>
              <a:spcAft>
                <a:spcPct val="0"/>
              </a:spcAft>
              <a:buClrTx/>
              <a:buSzTx/>
              <a:buFontTx/>
              <a:buNone/>
              <a:tabLst/>
              <a:defRPr/>
            </a:pPr>
            <a:r>
              <a:rPr kumimoji="0" lang="en-US" altLang="zh-CN" sz="7200" b="0" i="0" u="none" strike="noStrike" kern="1200" cap="none" spc="0" normalizeH="0" baseline="0" noProof="0" dirty="0">
                <a:ln>
                  <a:noFill/>
                </a:ln>
                <a:solidFill>
                  <a:prstClr val="white"/>
                </a:solidFill>
                <a:effectLst/>
                <a:uLnTx/>
                <a:uFillTx/>
                <a:latin typeface="Segoe"/>
                <a:ea typeface="等线" panose="02010600030101010101" pitchFamily="2" charset="-122"/>
                <a:cs typeface="Arial" panose="020B0604020202020204" pitchFamily="34" charset="0"/>
              </a:rPr>
              <a:t>3</a:t>
            </a:r>
          </a:p>
        </p:txBody>
      </p:sp>
      <p:pic>
        <p:nvPicPr>
          <p:cNvPr id="2" name="Graphic 21">
            <a:extLst>
              <a:ext uri="{FF2B5EF4-FFF2-40B4-BE49-F238E27FC236}">
                <a16:creationId xmlns:a16="http://schemas.microsoft.com/office/drawing/2014/main" id="{1F1A88E2-6881-2050-0D30-E6AD2F893D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312109798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796D7-B57D-D8B3-F666-57F7390FCCE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004348B-40DE-7C86-6A54-8DA0A200B0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CEDFAACB-D4F8-0D9A-FB6F-946FADBE2DF2}"/>
              </a:ext>
            </a:extLst>
          </p:cNvPr>
          <p:cNvPicPr>
            <a:picLocks noChangeAspect="1"/>
          </p:cNvPicPr>
          <p:nvPr/>
        </p:nvPicPr>
        <p:blipFill>
          <a:blip r:embed="rId3"/>
          <a:stretch>
            <a:fillRect/>
          </a:stretch>
        </p:blipFill>
        <p:spPr>
          <a:xfrm>
            <a:off x="-1" y="0"/>
            <a:ext cx="9401975" cy="6105832"/>
          </a:xfrm>
          <a:prstGeom prst="rect">
            <a:avLst/>
          </a:prstGeom>
        </p:spPr>
      </p:pic>
      <p:pic>
        <p:nvPicPr>
          <p:cNvPr id="7" name="Picture 6">
            <a:extLst>
              <a:ext uri="{FF2B5EF4-FFF2-40B4-BE49-F238E27FC236}">
                <a16:creationId xmlns:a16="http://schemas.microsoft.com/office/drawing/2014/main" id="{B678BAC0-E210-09D4-803A-0BC26932FC63}"/>
              </a:ext>
            </a:extLst>
          </p:cNvPr>
          <p:cNvPicPr>
            <a:picLocks noChangeAspect="1"/>
          </p:cNvPicPr>
          <p:nvPr/>
        </p:nvPicPr>
        <p:blipFill>
          <a:blip r:embed="rId4"/>
          <a:stretch>
            <a:fillRect/>
          </a:stretch>
        </p:blipFill>
        <p:spPr>
          <a:xfrm>
            <a:off x="9401975" y="1958147"/>
            <a:ext cx="2790025" cy="1979671"/>
          </a:xfrm>
          <a:prstGeom prst="rect">
            <a:avLst/>
          </a:prstGeom>
        </p:spPr>
      </p:pic>
    </p:spTree>
    <p:extLst>
      <p:ext uri="{BB962C8B-B14F-4D97-AF65-F5344CB8AC3E}">
        <p14:creationId xmlns:p14="http://schemas.microsoft.com/office/powerpoint/2010/main" val="3523722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C1C78-B1D6-8638-C7F2-480FC1BD8D7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E0602EF-75F5-1F30-646B-B30E28C170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34C47C7A-48F3-F3D1-9DAA-7A328D7C970B}"/>
              </a:ext>
            </a:extLst>
          </p:cNvPr>
          <p:cNvPicPr>
            <a:picLocks noChangeAspect="1"/>
          </p:cNvPicPr>
          <p:nvPr/>
        </p:nvPicPr>
        <p:blipFill>
          <a:blip r:embed="rId3"/>
          <a:stretch>
            <a:fillRect/>
          </a:stretch>
        </p:blipFill>
        <p:spPr>
          <a:xfrm>
            <a:off x="0" y="0"/>
            <a:ext cx="7129824" cy="2260227"/>
          </a:xfrm>
          <a:prstGeom prst="rect">
            <a:avLst/>
          </a:prstGeom>
        </p:spPr>
      </p:pic>
      <p:pic>
        <p:nvPicPr>
          <p:cNvPr id="6" name="Picture 5">
            <a:extLst>
              <a:ext uri="{FF2B5EF4-FFF2-40B4-BE49-F238E27FC236}">
                <a16:creationId xmlns:a16="http://schemas.microsoft.com/office/drawing/2014/main" id="{01952CC9-4B16-83C3-3DD1-2F91EB1D0FE4}"/>
              </a:ext>
            </a:extLst>
          </p:cNvPr>
          <p:cNvPicPr>
            <a:picLocks noChangeAspect="1"/>
          </p:cNvPicPr>
          <p:nvPr/>
        </p:nvPicPr>
        <p:blipFill>
          <a:blip r:embed="rId4"/>
          <a:stretch>
            <a:fillRect/>
          </a:stretch>
        </p:blipFill>
        <p:spPr>
          <a:xfrm>
            <a:off x="0" y="2260226"/>
            <a:ext cx="7129824" cy="4597773"/>
          </a:xfrm>
          <a:prstGeom prst="rect">
            <a:avLst/>
          </a:prstGeom>
        </p:spPr>
      </p:pic>
      <p:pic>
        <p:nvPicPr>
          <p:cNvPr id="8" name="Picture 7">
            <a:extLst>
              <a:ext uri="{FF2B5EF4-FFF2-40B4-BE49-F238E27FC236}">
                <a16:creationId xmlns:a16="http://schemas.microsoft.com/office/drawing/2014/main" id="{88E27EFB-26B5-14C6-53F9-B8D1CB1A99DC}"/>
              </a:ext>
            </a:extLst>
          </p:cNvPr>
          <p:cNvPicPr>
            <a:picLocks noChangeAspect="1"/>
          </p:cNvPicPr>
          <p:nvPr/>
        </p:nvPicPr>
        <p:blipFill>
          <a:blip r:embed="rId5"/>
          <a:stretch>
            <a:fillRect/>
          </a:stretch>
        </p:blipFill>
        <p:spPr>
          <a:xfrm>
            <a:off x="7129824" y="2260225"/>
            <a:ext cx="5062176" cy="1817483"/>
          </a:xfrm>
          <a:prstGeom prst="rect">
            <a:avLst/>
          </a:prstGeom>
        </p:spPr>
      </p:pic>
    </p:spTree>
    <p:extLst>
      <p:ext uri="{BB962C8B-B14F-4D97-AF65-F5344CB8AC3E}">
        <p14:creationId xmlns:p14="http://schemas.microsoft.com/office/powerpoint/2010/main" val="1772073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9BE43-3037-5BB4-70B2-F8E3F94C622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5EA21C6-5F09-8511-C92B-223A60E83A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97341" y="125910"/>
            <a:ext cx="1467564" cy="685252"/>
          </a:xfrm>
          <a:prstGeom prst="rect">
            <a:avLst/>
          </a:prstGeom>
        </p:spPr>
      </p:pic>
      <p:pic>
        <p:nvPicPr>
          <p:cNvPr id="3" name="Picture 2">
            <a:extLst>
              <a:ext uri="{FF2B5EF4-FFF2-40B4-BE49-F238E27FC236}">
                <a16:creationId xmlns:a16="http://schemas.microsoft.com/office/drawing/2014/main" id="{BF249ADB-668E-8ACE-1685-98F8468C712D}"/>
              </a:ext>
            </a:extLst>
          </p:cNvPr>
          <p:cNvPicPr>
            <a:picLocks noChangeAspect="1"/>
          </p:cNvPicPr>
          <p:nvPr/>
        </p:nvPicPr>
        <p:blipFill>
          <a:blip r:embed="rId3"/>
          <a:stretch>
            <a:fillRect/>
          </a:stretch>
        </p:blipFill>
        <p:spPr>
          <a:xfrm>
            <a:off x="-1" y="0"/>
            <a:ext cx="10597341" cy="3962401"/>
          </a:xfrm>
          <a:prstGeom prst="rect">
            <a:avLst/>
          </a:prstGeom>
        </p:spPr>
      </p:pic>
      <p:pic>
        <p:nvPicPr>
          <p:cNvPr id="2" name="Picture 1">
            <a:extLst>
              <a:ext uri="{FF2B5EF4-FFF2-40B4-BE49-F238E27FC236}">
                <a16:creationId xmlns:a16="http://schemas.microsoft.com/office/drawing/2014/main" id="{CD4AE0D2-3C64-FE66-A00B-A07BCE9B0DFE}"/>
              </a:ext>
            </a:extLst>
          </p:cNvPr>
          <p:cNvPicPr>
            <a:picLocks noChangeAspect="1"/>
          </p:cNvPicPr>
          <p:nvPr/>
        </p:nvPicPr>
        <p:blipFill>
          <a:blip r:embed="rId4"/>
          <a:srcRect r="52137" b="75438"/>
          <a:stretch>
            <a:fillRect/>
          </a:stretch>
        </p:blipFill>
        <p:spPr>
          <a:xfrm>
            <a:off x="68413" y="3962401"/>
            <a:ext cx="5037220" cy="1684421"/>
          </a:xfrm>
          <a:prstGeom prst="rect">
            <a:avLst/>
          </a:prstGeom>
        </p:spPr>
      </p:pic>
      <p:pic>
        <p:nvPicPr>
          <p:cNvPr id="5" name="Picture 4">
            <a:extLst>
              <a:ext uri="{FF2B5EF4-FFF2-40B4-BE49-F238E27FC236}">
                <a16:creationId xmlns:a16="http://schemas.microsoft.com/office/drawing/2014/main" id="{CC761AF5-29F4-F6B9-1A96-B51094E271A5}"/>
              </a:ext>
            </a:extLst>
          </p:cNvPr>
          <p:cNvPicPr>
            <a:picLocks noChangeAspect="1"/>
          </p:cNvPicPr>
          <p:nvPr/>
        </p:nvPicPr>
        <p:blipFill>
          <a:blip r:embed="rId5"/>
          <a:srcRect t="28070" r="12555" b="23041"/>
          <a:stretch>
            <a:fillRect/>
          </a:stretch>
        </p:blipFill>
        <p:spPr>
          <a:xfrm>
            <a:off x="5105634" y="3962401"/>
            <a:ext cx="7086366" cy="2927684"/>
          </a:xfrm>
          <a:prstGeom prst="rect">
            <a:avLst/>
          </a:prstGeom>
        </p:spPr>
      </p:pic>
      <p:pic>
        <p:nvPicPr>
          <p:cNvPr id="6" name="Picture 5">
            <a:extLst>
              <a:ext uri="{FF2B5EF4-FFF2-40B4-BE49-F238E27FC236}">
                <a16:creationId xmlns:a16="http://schemas.microsoft.com/office/drawing/2014/main" id="{E0348129-522B-01BE-4F7D-3B4E90F61CDE}"/>
              </a:ext>
            </a:extLst>
          </p:cNvPr>
          <p:cNvPicPr>
            <a:picLocks noChangeAspect="1"/>
          </p:cNvPicPr>
          <p:nvPr/>
        </p:nvPicPr>
        <p:blipFill>
          <a:blip r:embed="rId5"/>
          <a:srcRect t="79064" r="8939"/>
          <a:stretch>
            <a:fillRect/>
          </a:stretch>
        </p:blipFill>
        <p:spPr>
          <a:xfrm>
            <a:off x="0" y="5422232"/>
            <a:ext cx="5037221" cy="1435768"/>
          </a:xfrm>
          <a:prstGeom prst="rect">
            <a:avLst/>
          </a:prstGeom>
        </p:spPr>
      </p:pic>
    </p:spTree>
    <p:extLst>
      <p:ext uri="{BB962C8B-B14F-4D97-AF65-F5344CB8AC3E}">
        <p14:creationId xmlns:p14="http://schemas.microsoft.com/office/powerpoint/2010/main" val="385629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9B772-E4FB-BE7E-C9D4-4EB4CB96F6D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AB306A4-810E-B514-87D9-6FBDE26194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A39B79E4-E3CF-82DC-CE12-4FEE4CA1342E}"/>
              </a:ext>
            </a:extLst>
          </p:cNvPr>
          <p:cNvPicPr>
            <a:picLocks noChangeAspect="1"/>
          </p:cNvPicPr>
          <p:nvPr/>
        </p:nvPicPr>
        <p:blipFill>
          <a:blip r:embed="rId3"/>
          <a:stretch>
            <a:fillRect/>
          </a:stretch>
        </p:blipFill>
        <p:spPr>
          <a:xfrm>
            <a:off x="-1" y="-1"/>
            <a:ext cx="8347587" cy="5147187"/>
          </a:xfrm>
          <a:prstGeom prst="rect">
            <a:avLst/>
          </a:prstGeom>
        </p:spPr>
      </p:pic>
      <p:pic>
        <p:nvPicPr>
          <p:cNvPr id="7" name="Picture 6">
            <a:extLst>
              <a:ext uri="{FF2B5EF4-FFF2-40B4-BE49-F238E27FC236}">
                <a16:creationId xmlns:a16="http://schemas.microsoft.com/office/drawing/2014/main" id="{F4DD7122-4E5A-989C-BEA8-63DEBB1EE2CB}"/>
              </a:ext>
            </a:extLst>
          </p:cNvPr>
          <p:cNvPicPr>
            <a:picLocks noChangeAspect="1"/>
          </p:cNvPicPr>
          <p:nvPr/>
        </p:nvPicPr>
        <p:blipFill>
          <a:blip r:embed="rId4"/>
          <a:stretch>
            <a:fillRect/>
          </a:stretch>
        </p:blipFill>
        <p:spPr>
          <a:xfrm>
            <a:off x="0" y="5147186"/>
            <a:ext cx="8347586" cy="1710814"/>
          </a:xfrm>
          <a:prstGeom prst="rect">
            <a:avLst/>
          </a:prstGeom>
        </p:spPr>
      </p:pic>
    </p:spTree>
    <p:extLst>
      <p:ext uri="{BB962C8B-B14F-4D97-AF65-F5344CB8AC3E}">
        <p14:creationId xmlns:p14="http://schemas.microsoft.com/office/powerpoint/2010/main" val="2616791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02DFF-2DC0-2E4F-CB9D-CA06FD20FD8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55FDABC6-FE9B-3245-E7C1-3E5A2DBED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1D5D1456-0334-BCD2-6E48-4518704E6A96}"/>
              </a:ext>
            </a:extLst>
          </p:cNvPr>
          <p:cNvPicPr>
            <a:picLocks noChangeAspect="1"/>
          </p:cNvPicPr>
          <p:nvPr/>
        </p:nvPicPr>
        <p:blipFill>
          <a:blip r:embed="rId3"/>
          <a:stretch>
            <a:fillRect/>
          </a:stretch>
        </p:blipFill>
        <p:spPr>
          <a:xfrm>
            <a:off x="-1" y="-21864"/>
            <a:ext cx="8952271" cy="6879864"/>
          </a:xfrm>
          <a:prstGeom prst="rect">
            <a:avLst/>
          </a:prstGeom>
        </p:spPr>
      </p:pic>
    </p:spTree>
    <p:extLst>
      <p:ext uri="{BB962C8B-B14F-4D97-AF65-F5344CB8AC3E}">
        <p14:creationId xmlns:p14="http://schemas.microsoft.com/office/powerpoint/2010/main" val="2227029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0FEE6-EA86-191C-EDEE-2E1E3432D58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608A841-4EDA-B3B8-864F-03A6FCD55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EE257941-F6F7-5429-4D9B-72B52C691F86}"/>
              </a:ext>
            </a:extLst>
          </p:cNvPr>
          <p:cNvPicPr>
            <a:picLocks noChangeAspect="1"/>
          </p:cNvPicPr>
          <p:nvPr/>
        </p:nvPicPr>
        <p:blipFill>
          <a:blip r:embed="rId3"/>
          <a:stretch>
            <a:fillRect/>
          </a:stretch>
        </p:blipFill>
        <p:spPr>
          <a:xfrm>
            <a:off x="0" y="25775"/>
            <a:ext cx="9291484" cy="5047670"/>
          </a:xfrm>
          <a:prstGeom prst="rect">
            <a:avLst/>
          </a:prstGeom>
        </p:spPr>
      </p:pic>
    </p:spTree>
    <p:extLst>
      <p:ext uri="{BB962C8B-B14F-4D97-AF65-F5344CB8AC3E}">
        <p14:creationId xmlns:p14="http://schemas.microsoft.com/office/powerpoint/2010/main" val="3523418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F1FC2-E6AB-E196-E4C3-4FFB9BE527A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66C02C9-F326-5831-274D-28E31BEAC6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D1095C9C-BAFE-E5DD-6EAC-0325317A747E}"/>
              </a:ext>
            </a:extLst>
          </p:cNvPr>
          <p:cNvPicPr>
            <a:picLocks noChangeAspect="1"/>
          </p:cNvPicPr>
          <p:nvPr/>
        </p:nvPicPr>
        <p:blipFill>
          <a:blip r:embed="rId3"/>
          <a:stretch>
            <a:fillRect/>
          </a:stretch>
        </p:blipFill>
        <p:spPr>
          <a:xfrm>
            <a:off x="0" y="0"/>
            <a:ext cx="8745794" cy="6858000"/>
          </a:xfrm>
          <a:prstGeom prst="rect">
            <a:avLst/>
          </a:prstGeom>
        </p:spPr>
      </p:pic>
    </p:spTree>
    <p:extLst>
      <p:ext uri="{BB962C8B-B14F-4D97-AF65-F5344CB8AC3E}">
        <p14:creationId xmlns:p14="http://schemas.microsoft.com/office/powerpoint/2010/main" val="1700457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C3D87-319B-4547-8A6A-41E9F087D77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0B22D26-DD0C-FDF5-6041-567664547B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131C8AB8-DFA2-99C9-B358-72330353A131}"/>
              </a:ext>
            </a:extLst>
          </p:cNvPr>
          <p:cNvPicPr>
            <a:picLocks noChangeAspect="1"/>
          </p:cNvPicPr>
          <p:nvPr/>
        </p:nvPicPr>
        <p:blipFill>
          <a:blip r:embed="rId3"/>
          <a:stretch>
            <a:fillRect/>
          </a:stretch>
        </p:blipFill>
        <p:spPr>
          <a:xfrm>
            <a:off x="0" y="0"/>
            <a:ext cx="8878529" cy="6858000"/>
          </a:xfrm>
          <a:prstGeom prst="rect">
            <a:avLst/>
          </a:prstGeom>
        </p:spPr>
      </p:pic>
    </p:spTree>
    <p:extLst>
      <p:ext uri="{BB962C8B-B14F-4D97-AF65-F5344CB8AC3E}">
        <p14:creationId xmlns:p14="http://schemas.microsoft.com/office/powerpoint/2010/main" val="4127222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D652-F8D2-9B8E-C4D4-27F1D366C50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FB12327-3438-8CDB-B88D-242EBC089E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031794" y="125910"/>
            <a:ext cx="1033111" cy="482392"/>
          </a:xfrm>
          <a:prstGeom prst="rect">
            <a:avLst/>
          </a:prstGeom>
        </p:spPr>
      </p:pic>
      <p:pic>
        <p:nvPicPr>
          <p:cNvPr id="3" name="Picture 2">
            <a:extLst>
              <a:ext uri="{FF2B5EF4-FFF2-40B4-BE49-F238E27FC236}">
                <a16:creationId xmlns:a16="http://schemas.microsoft.com/office/drawing/2014/main" id="{BB8ADFA7-5947-4829-764F-E62E64515123}"/>
              </a:ext>
            </a:extLst>
          </p:cNvPr>
          <p:cNvPicPr>
            <a:picLocks noChangeAspect="1"/>
          </p:cNvPicPr>
          <p:nvPr/>
        </p:nvPicPr>
        <p:blipFill>
          <a:blip r:embed="rId3"/>
          <a:stretch>
            <a:fillRect/>
          </a:stretch>
        </p:blipFill>
        <p:spPr>
          <a:xfrm>
            <a:off x="0" y="0"/>
            <a:ext cx="5721790" cy="6858000"/>
          </a:xfrm>
          <a:prstGeom prst="rect">
            <a:avLst/>
          </a:prstGeom>
        </p:spPr>
      </p:pic>
      <p:pic>
        <p:nvPicPr>
          <p:cNvPr id="6" name="Picture 5">
            <a:extLst>
              <a:ext uri="{FF2B5EF4-FFF2-40B4-BE49-F238E27FC236}">
                <a16:creationId xmlns:a16="http://schemas.microsoft.com/office/drawing/2014/main" id="{8AD492B8-E1F9-4678-0D11-33B5236E2510}"/>
              </a:ext>
            </a:extLst>
          </p:cNvPr>
          <p:cNvPicPr>
            <a:picLocks noChangeAspect="1"/>
          </p:cNvPicPr>
          <p:nvPr/>
        </p:nvPicPr>
        <p:blipFill>
          <a:blip r:embed="rId4"/>
          <a:stretch>
            <a:fillRect/>
          </a:stretch>
        </p:blipFill>
        <p:spPr>
          <a:xfrm>
            <a:off x="5806180" y="1017639"/>
            <a:ext cx="6385820" cy="5840361"/>
          </a:xfrm>
          <a:prstGeom prst="rect">
            <a:avLst/>
          </a:prstGeom>
        </p:spPr>
      </p:pic>
    </p:spTree>
    <p:extLst>
      <p:ext uri="{BB962C8B-B14F-4D97-AF65-F5344CB8AC3E}">
        <p14:creationId xmlns:p14="http://schemas.microsoft.com/office/powerpoint/2010/main" val="2563844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381F-658F-4C10-994A-1C81EFB5012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B700C87-0F70-3F97-EA07-F6A53B3E5D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7617B091-D9FB-B55E-22D2-CFF7AC396924}"/>
              </a:ext>
            </a:extLst>
          </p:cNvPr>
          <p:cNvPicPr>
            <a:picLocks noChangeAspect="1"/>
          </p:cNvPicPr>
          <p:nvPr/>
        </p:nvPicPr>
        <p:blipFill>
          <a:blip r:embed="rId3"/>
          <a:stretch>
            <a:fillRect/>
          </a:stretch>
        </p:blipFill>
        <p:spPr>
          <a:xfrm>
            <a:off x="-1" y="0"/>
            <a:ext cx="9173497" cy="3809976"/>
          </a:xfrm>
          <a:prstGeom prst="rect">
            <a:avLst/>
          </a:prstGeom>
        </p:spPr>
      </p:pic>
      <p:pic>
        <p:nvPicPr>
          <p:cNvPr id="6" name="Picture 5">
            <a:extLst>
              <a:ext uri="{FF2B5EF4-FFF2-40B4-BE49-F238E27FC236}">
                <a16:creationId xmlns:a16="http://schemas.microsoft.com/office/drawing/2014/main" id="{CE14DC86-DAEA-C521-AA8D-08B78DF57F1B}"/>
              </a:ext>
            </a:extLst>
          </p:cNvPr>
          <p:cNvPicPr>
            <a:picLocks noChangeAspect="1"/>
          </p:cNvPicPr>
          <p:nvPr/>
        </p:nvPicPr>
        <p:blipFill>
          <a:blip r:embed="rId4"/>
          <a:stretch>
            <a:fillRect/>
          </a:stretch>
        </p:blipFill>
        <p:spPr>
          <a:xfrm>
            <a:off x="-1" y="3809976"/>
            <a:ext cx="9173497" cy="3048024"/>
          </a:xfrm>
          <a:prstGeom prst="rect">
            <a:avLst/>
          </a:prstGeom>
        </p:spPr>
      </p:pic>
    </p:spTree>
    <p:extLst>
      <p:ext uri="{BB962C8B-B14F-4D97-AF65-F5344CB8AC3E}">
        <p14:creationId xmlns:p14="http://schemas.microsoft.com/office/powerpoint/2010/main" val="9757540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29ADF-952A-47BA-A014-B3BB2F2CF70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8026979-44BD-DA15-3E4C-FDCE34CC33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BFBC57D2-93B1-5D66-0A4C-D158905AE754}"/>
              </a:ext>
            </a:extLst>
          </p:cNvPr>
          <p:cNvPicPr>
            <a:picLocks noChangeAspect="1"/>
          </p:cNvPicPr>
          <p:nvPr/>
        </p:nvPicPr>
        <p:blipFill>
          <a:blip r:embed="rId3"/>
          <a:stretch>
            <a:fillRect/>
          </a:stretch>
        </p:blipFill>
        <p:spPr>
          <a:xfrm>
            <a:off x="0" y="-1"/>
            <a:ext cx="9601200" cy="3008671"/>
          </a:xfrm>
          <a:prstGeom prst="rect">
            <a:avLst/>
          </a:prstGeom>
        </p:spPr>
      </p:pic>
      <p:pic>
        <p:nvPicPr>
          <p:cNvPr id="8" name="Picture 7">
            <a:extLst>
              <a:ext uri="{FF2B5EF4-FFF2-40B4-BE49-F238E27FC236}">
                <a16:creationId xmlns:a16="http://schemas.microsoft.com/office/drawing/2014/main" id="{E0BFB519-C96D-1B6C-00F3-B5089D1079D8}"/>
              </a:ext>
            </a:extLst>
          </p:cNvPr>
          <p:cNvPicPr>
            <a:picLocks noChangeAspect="1"/>
          </p:cNvPicPr>
          <p:nvPr/>
        </p:nvPicPr>
        <p:blipFill>
          <a:blip r:embed="rId4"/>
          <a:stretch>
            <a:fillRect/>
          </a:stretch>
        </p:blipFill>
        <p:spPr>
          <a:xfrm>
            <a:off x="0" y="3008669"/>
            <a:ext cx="9601200" cy="2433485"/>
          </a:xfrm>
          <a:prstGeom prst="rect">
            <a:avLst/>
          </a:prstGeom>
        </p:spPr>
      </p:pic>
    </p:spTree>
    <p:extLst>
      <p:ext uri="{BB962C8B-B14F-4D97-AF65-F5344CB8AC3E}">
        <p14:creationId xmlns:p14="http://schemas.microsoft.com/office/powerpoint/2010/main" val="2081885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98DA5-932C-48D1-88E8-CBF8A886EFC0}"/>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E4C8D85B-4269-E3CD-7AA7-C58461EE7F7F}"/>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rPr>
              <a:t>Explain the purpose of and prepare</a:t>
            </a:r>
          </a:p>
          <a:p>
            <a:pPr algn="ctr"/>
            <a:r>
              <a:rPr lang="en-US" dirty="0">
                <a:solidFill>
                  <a:schemeClr val="tx1"/>
                </a:solidFill>
              </a:rPr>
              <a:t>an adjusted trial balance</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6F0F90F8-FED8-27B7-7A88-9FA02299EC05}"/>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16</a:t>
            </a:fld>
            <a:endParaRPr lang="en-US" altLang="zh-CN" sz="1200" dirty="0">
              <a:solidFill>
                <a:srgbClr val="898989"/>
              </a:solidFill>
              <a:ea typeface="宋体" panose="02010600030101010101" pitchFamily="2" charset="-122"/>
            </a:endParaRPr>
          </a:p>
        </p:txBody>
      </p:sp>
      <p:sp>
        <p:nvSpPr>
          <p:cNvPr id="7" name="Flowchart: Connector 6">
            <a:extLst>
              <a:ext uri="{FF2B5EF4-FFF2-40B4-BE49-F238E27FC236}">
                <a16:creationId xmlns:a16="http://schemas.microsoft.com/office/drawing/2014/main" id="{AD6EEB69-948F-D3E5-6B1C-921128AF97AA}"/>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4</a:t>
            </a:r>
          </a:p>
        </p:txBody>
      </p:sp>
      <p:pic>
        <p:nvPicPr>
          <p:cNvPr id="2" name="Graphic 21">
            <a:extLst>
              <a:ext uri="{FF2B5EF4-FFF2-40B4-BE49-F238E27FC236}">
                <a16:creationId xmlns:a16="http://schemas.microsoft.com/office/drawing/2014/main" id="{79A0330E-3BDD-F66C-1466-4D6ED97D0E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359807515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02F12-0C5D-7BAB-70DD-20565DF5927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F057425-2D99-B8F8-95C7-BA21D5C40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042" y="125910"/>
            <a:ext cx="1380863" cy="644768"/>
          </a:xfrm>
          <a:prstGeom prst="rect">
            <a:avLst/>
          </a:prstGeom>
        </p:spPr>
      </p:pic>
      <p:pic>
        <p:nvPicPr>
          <p:cNvPr id="3" name="Picture 2">
            <a:extLst>
              <a:ext uri="{FF2B5EF4-FFF2-40B4-BE49-F238E27FC236}">
                <a16:creationId xmlns:a16="http://schemas.microsoft.com/office/drawing/2014/main" id="{24E8F520-D0FB-A3F9-E15D-E1BEC13C509F}"/>
              </a:ext>
            </a:extLst>
          </p:cNvPr>
          <p:cNvPicPr>
            <a:picLocks noChangeAspect="1"/>
          </p:cNvPicPr>
          <p:nvPr/>
        </p:nvPicPr>
        <p:blipFill>
          <a:blip r:embed="rId3"/>
          <a:stretch>
            <a:fillRect/>
          </a:stretch>
        </p:blipFill>
        <p:spPr>
          <a:xfrm>
            <a:off x="0" y="0"/>
            <a:ext cx="6510998" cy="6858000"/>
          </a:xfrm>
          <a:prstGeom prst="rect">
            <a:avLst/>
          </a:prstGeom>
        </p:spPr>
      </p:pic>
      <p:sp>
        <p:nvSpPr>
          <p:cNvPr id="5" name="TextBox 4">
            <a:extLst>
              <a:ext uri="{FF2B5EF4-FFF2-40B4-BE49-F238E27FC236}">
                <a16:creationId xmlns:a16="http://schemas.microsoft.com/office/drawing/2014/main" id="{1A80EBEC-14E0-92BC-CF0C-E72471DAF409}"/>
              </a:ext>
            </a:extLst>
          </p:cNvPr>
          <p:cNvSpPr txBox="1"/>
          <p:nvPr/>
        </p:nvSpPr>
        <p:spPr>
          <a:xfrm>
            <a:off x="6395161" y="2149019"/>
            <a:ext cx="5796839" cy="470898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lexandria"/>
                <a:ea typeface="+mn-ea"/>
                <a:cs typeface="+mn-cs"/>
              </a:rPr>
              <a:t>This chapter began with the </a:t>
            </a:r>
            <a:r>
              <a:rPr kumimoji="0" lang="en-US" sz="2000" b="0" i="1" u="none" strike="noStrike" kern="1200" cap="none" spc="0" normalizeH="0" baseline="0" noProof="0" dirty="0">
                <a:ln>
                  <a:noFill/>
                </a:ln>
                <a:solidFill>
                  <a:srgbClr val="000000"/>
                </a:solidFill>
                <a:effectLst/>
                <a:uLnTx/>
                <a:uFillTx/>
                <a:latin typeface="Alexandria"/>
                <a:ea typeface="+mn-ea"/>
                <a:cs typeface="+mn-cs"/>
              </a:rPr>
              <a:t>unadjusted </a:t>
            </a:r>
            <a:r>
              <a:rPr kumimoji="0" lang="en-US" sz="2000" b="0" i="0" u="none" strike="noStrike" kern="1200" cap="none" spc="0" normalizeH="0" baseline="0" noProof="0" dirty="0">
                <a:ln>
                  <a:noFill/>
                </a:ln>
                <a:solidFill>
                  <a:srgbClr val="000000"/>
                </a:solidFill>
                <a:effectLst/>
                <a:uLnTx/>
                <a:uFillTx/>
                <a:latin typeface="Alexandria"/>
                <a:ea typeface="+mn-ea"/>
                <a:cs typeface="+mn-cs"/>
              </a:rPr>
              <a:t>trial balance. After the adjustments have been journalized and posted, the account balances are updated and an </a:t>
            </a:r>
            <a:r>
              <a:rPr kumimoji="0" lang="en-US" sz="2000" b="1" i="0" u="none" strike="noStrike" kern="1200" cap="none" spc="0" normalizeH="0" baseline="0" noProof="0" dirty="0">
                <a:ln>
                  <a:noFill/>
                </a:ln>
                <a:solidFill>
                  <a:srgbClr val="FF2626"/>
                </a:solidFill>
                <a:effectLst/>
                <a:uLnTx/>
                <a:uFillTx/>
                <a:latin typeface="Alexandria"/>
                <a:ea typeface="+mn-ea"/>
                <a:cs typeface="+mn-cs"/>
              </a:rPr>
              <a:t>adjusted trial balance </a:t>
            </a:r>
            <a:r>
              <a:rPr kumimoji="0" lang="en-US" sz="2000" b="0" i="0" u="none" strike="noStrike" kern="1200" cap="none" spc="0" normalizeH="0" baseline="0" noProof="0" dirty="0">
                <a:ln>
                  <a:noFill/>
                </a:ln>
                <a:solidFill>
                  <a:srgbClr val="000000"/>
                </a:solidFill>
                <a:effectLst/>
                <a:uLnTx/>
                <a:uFillTx/>
                <a:latin typeface="Alexandria"/>
                <a:ea typeface="+mn-ea"/>
                <a:cs typeface="+mn-cs"/>
              </a:rPr>
              <a:t>can be prepared by listing all the accounts with their adjusted balances. Remember, the purpose of a trial balance is to ensure that total debits equal total credits. Even if the trial balance balances, it does not guarantee that a mistake has not been made. For example, an adjusting entry could have been recorded for the incorrect amount or could have been omitted entirely. The equality of the trial balance ensures only that each posted transaction had an equal debit and credit amount.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lexandria"/>
                <a:ea typeface="+mn-ea"/>
                <a:cs typeface="+mn-cs"/>
              </a:rPr>
              <a:t>The adjusted trial balance for Smart Touch Learning is shown in </a:t>
            </a:r>
            <a:r>
              <a:rPr kumimoji="0" lang="en-US" sz="2000" b="1" i="0" u="none" strike="noStrike" kern="1200" cap="none" spc="0" normalizeH="0" baseline="0" noProof="0" dirty="0">
                <a:ln>
                  <a:noFill/>
                </a:ln>
                <a:solidFill>
                  <a:srgbClr val="000000"/>
                </a:solidFill>
                <a:effectLst/>
                <a:uLnTx/>
                <a:uFillTx/>
                <a:latin typeface="Alexandria"/>
                <a:ea typeface="+mn-ea"/>
                <a:cs typeface="+mn-cs"/>
              </a:rPr>
              <a:t>Exhibit 3-5</a:t>
            </a:r>
            <a:r>
              <a:rPr kumimoji="0" lang="en-US" sz="2000" b="0" i="0" u="none" strike="noStrike" kern="1200" cap="none" spc="0" normalizeH="0" baseline="0" noProof="0" dirty="0">
                <a:ln>
                  <a:noFill/>
                </a:ln>
                <a:solidFill>
                  <a:srgbClr val="000000"/>
                </a:solidFill>
                <a:effectLst/>
                <a:uLnTx/>
                <a:uFillTx/>
                <a:latin typeface="Alexandria"/>
                <a:ea typeface="+mn-ea"/>
                <a:cs typeface="+mn-cs"/>
              </a:rPr>
              <a:t>.</a:t>
            </a:r>
            <a:endParaRPr lang="en-US" sz="1600" dirty="0"/>
          </a:p>
        </p:txBody>
      </p:sp>
      <p:pic>
        <p:nvPicPr>
          <p:cNvPr id="7" name="Picture 6">
            <a:extLst>
              <a:ext uri="{FF2B5EF4-FFF2-40B4-BE49-F238E27FC236}">
                <a16:creationId xmlns:a16="http://schemas.microsoft.com/office/drawing/2014/main" id="{5A73AD6C-F805-3D3E-956C-A031B5754D15}"/>
              </a:ext>
            </a:extLst>
          </p:cNvPr>
          <p:cNvPicPr>
            <a:picLocks noChangeAspect="1"/>
          </p:cNvPicPr>
          <p:nvPr/>
        </p:nvPicPr>
        <p:blipFill>
          <a:blip r:embed="rId4"/>
          <a:stretch>
            <a:fillRect/>
          </a:stretch>
        </p:blipFill>
        <p:spPr>
          <a:xfrm>
            <a:off x="6831349" y="770678"/>
            <a:ext cx="2964919" cy="1105352"/>
          </a:xfrm>
          <a:prstGeom prst="rect">
            <a:avLst/>
          </a:prstGeom>
        </p:spPr>
      </p:pic>
    </p:spTree>
    <p:extLst>
      <p:ext uri="{BB962C8B-B14F-4D97-AF65-F5344CB8AC3E}">
        <p14:creationId xmlns:p14="http://schemas.microsoft.com/office/powerpoint/2010/main" val="21914126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3CE1D-E2E9-AA48-6918-1772BD061FAD}"/>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F1507924-CADA-F90B-C606-D74DC3C956FA}"/>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rPr>
              <a:t>Identify the impact of adjusting</a:t>
            </a:r>
          </a:p>
          <a:p>
            <a:pPr algn="ctr"/>
            <a:r>
              <a:rPr lang="en-US" dirty="0">
                <a:solidFill>
                  <a:schemeClr val="tx1"/>
                </a:solidFill>
              </a:rPr>
              <a:t>entries on the financial statements</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65CA573D-B8D4-1DBC-DB00-0629E0B15F67}"/>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18</a:t>
            </a:fld>
            <a:endParaRPr lang="en-US" altLang="zh-CN" sz="1200" dirty="0">
              <a:solidFill>
                <a:srgbClr val="898989"/>
              </a:solidFill>
              <a:ea typeface="宋体" panose="02010600030101010101" pitchFamily="2" charset="-122"/>
            </a:endParaRPr>
          </a:p>
        </p:txBody>
      </p:sp>
      <p:sp>
        <p:nvSpPr>
          <p:cNvPr id="7" name="Flowchart: Connector 6">
            <a:extLst>
              <a:ext uri="{FF2B5EF4-FFF2-40B4-BE49-F238E27FC236}">
                <a16:creationId xmlns:a16="http://schemas.microsoft.com/office/drawing/2014/main" id="{42E21231-EF51-BC54-CF6F-28CC5DF42B9B}"/>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5</a:t>
            </a:r>
          </a:p>
        </p:txBody>
      </p:sp>
      <p:pic>
        <p:nvPicPr>
          <p:cNvPr id="2" name="Graphic 21">
            <a:extLst>
              <a:ext uri="{FF2B5EF4-FFF2-40B4-BE49-F238E27FC236}">
                <a16:creationId xmlns:a16="http://schemas.microsoft.com/office/drawing/2014/main" id="{E1F28910-AEAF-35EF-1AE4-063B0FEB21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88478213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1B361-12EC-20BF-780C-2606F194153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6159360-BF0E-3CDF-FA76-12C904B230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24435" y="0"/>
            <a:ext cx="1467564" cy="685252"/>
          </a:xfrm>
          <a:prstGeom prst="rect">
            <a:avLst/>
          </a:prstGeom>
        </p:spPr>
      </p:pic>
      <p:pic>
        <p:nvPicPr>
          <p:cNvPr id="10" name="Picture 9">
            <a:extLst>
              <a:ext uri="{FF2B5EF4-FFF2-40B4-BE49-F238E27FC236}">
                <a16:creationId xmlns:a16="http://schemas.microsoft.com/office/drawing/2014/main" id="{0584BA73-1BA3-6783-DDCD-D1E3E6531B00}"/>
              </a:ext>
            </a:extLst>
          </p:cNvPr>
          <p:cNvPicPr>
            <a:picLocks noChangeAspect="1"/>
          </p:cNvPicPr>
          <p:nvPr/>
        </p:nvPicPr>
        <p:blipFill>
          <a:blip r:embed="rId4"/>
          <a:stretch>
            <a:fillRect/>
          </a:stretch>
        </p:blipFill>
        <p:spPr>
          <a:xfrm>
            <a:off x="38988" y="5102941"/>
            <a:ext cx="8810044" cy="1755059"/>
          </a:xfrm>
          <a:prstGeom prst="rect">
            <a:avLst/>
          </a:prstGeom>
        </p:spPr>
      </p:pic>
      <p:pic>
        <p:nvPicPr>
          <p:cNvPr id="12" name="Picture 11">
            <a:extLst>
              <a:ext uri="{FF2B5EF4-FFF2-40B4-BE49-F238E27FC236}">
                <a16:creationId xmlns:a16="http://schemas.microsoft.com/office/drawing/2014/main" id="{3348E51C-6178-8664-5F63-95ACCE7C4A88}"/>
              </a:ext>
            </a:extLst>
          </p:cNvPr>
          <p:cNvPicPr>
            <a:picLocks noChangeAspect="1"/>
          </p:cNvPicPr>
          <p:nvPr/>
        </p:nvPicPr>
        <p:blipFill>
          <a:blip r:embed="rId5"/>
          <a:stretch>
            <a:fillRect/>
          </a:stretch>
        </p:blipFill>
        <p:spPr>
          <a:xfrm>
            <a:off x="-1" y="-1"/>
            <a:ext cx="8849033" cy="5102941"/>
          </a:xfrm>
          <a:prstGeom prst="rect">
            <a:avLst/>
          </a:prstGeom>
        </p:spPr>
      </p:pic>
      <p:sp>
        <p:nvSpPr>
          <p:cNvPr id="3" name="TextBox 2">
            <a:extLst>
              <a:ext uri="{FF2B5EF4-FFF2-40B4-BE49-F238E27FC236}">
                <a16:creationId xmlns:a16="http://schemas.microsoft.com/office/drawing/2014/main" id="{E6339F3D-4CB4-2A8C-BC0B-1126E88EFFF1}"/>
              </a:ext>
            </a:extLst>
          </p:cNvPr>
          <p:cNvSpPr txBox="1"/>
          <p:nvPr/>
        </p:nvSpPr>
        <p:spPr>
          <a:xfrm>
            <a:off x="8710863" y="751344"/>
            <a:ext cx="3481137" cy="624786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lexandria"/>
                <a:ea typeface="+mn-ea"/>
                <a:cs typeface="+mn-cs"/>
              </a:rPr>
              <a:t>The adjusted trial balance is used to prepare the financial statements. If adjusting entries are not recorded, the ledger accounts will not reflect the correct balances and the adjusted trial balance will be incorrect. Remember, adjusting entries are completed to ensure that all Revenues and expenses for the accounting period examined have been recorded. In addition, adjusting entries update the balance sheet accounts so that all accounts are properly valued.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lexandria"/>
                <a:ea typeface="+mn-ea"/>
                <a:cs typeface="+mn-cs"/>
              </a:rPr>
              <a:t>Exhibit 3-6 summarizes the impact on the financial statements had the adjusting entries not been recorded.</a:t>
            </a:r>
          </a:p>
        </p:txBody>
      </p:sp>
    </p:spTree>
    <p:extLst>
      <p:ext uri="{BB962C8B-B14F-4D97-AF65-F5344CB8AC3E}">
        <p14:creationId xmlns:p14="http://schemas.microsoft.com/office/powerpoint/2010/main" val="2001461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08123-F80C-4AC4-E042-2A4CB192E9B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AD0054E-FD02-26B2-33A6-F5835B3C2A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A1FA0CA7-E26C-4CCB-20C1-C7E33616DB3F}"/>
              </a:ext>
            </a:extLst>
          </p:cNvPr>
          <p:cNvPicPr>
            <a:picLocks noChangeAspect="1"/>
          </p:cNvPicPr>
          <p:nvPr/>
        </p:nvPicPr>
        <p:blipFill>
          <a:blip r:embed="rId3"/>
          <a:stretch>
            <a:fillRect/>
          </a:stretch>
        </p:blipFill>
        <p:spPr>
          <a:xfrm>
            <a:off x="-1" y="-21224"/>
            <a:ext cx="9759765" cy="6879223"/>
          </a:xfrm>
          <a:prstGeom prst="rect">
            <a:avLst/>
          </a:prstGeom>
        </p:spPr>
      </p:pic>
    </p:spTree>
    <p:extLst>
      <p:ext uri="{BB962C8B-B14F-4D97-AF65-F5344CB8AC3E}">
        <p14:creationId xmlns:p14="http://schemas.microsoft.com/office/powerpoint/2010/main" val="1721556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D55A3-73E4-1A1B-592C-0383B7D38DF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CAD75A9-5D8E-B7B7-D767-24C281A57D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A1744F2D-B0DD-BBC7-74A1-40F6DA4B83E3}"/>
              </a:ext>
            </a:extLst>
          </p:cNvPr>
          <p:cNvPicPr>
            <a:picLocks noChangeAspect="1"/>
          </p:cNvPicPr>
          <p:nvPr/>
        </p:nvPicPr>
        <p:blipFill>
          <a:blip r:embed="rId3"/>
          <a:stretch>
            <a:fillRect/>
          </a:stretch>
        </p:blipFill>
        <p:spPr>
          <a:xfrm>
            <a:off x="0" y="0"/>
            <a:ext cx="6695768" cy="6858000"/>
          </a:xfrm>
          <a:prstGeom prst="rect">
            <a:avLst/>
          </a:prstGeom>
        </p:spPr>
      </p:pic>
    </p:spTree>
    <p:extLst>
      <p:ext uri="{BB962C8B-B14F-4D97-AF65-F5344CB8AC3E}">
        <p14:creationId xmlns:p14="http://schemas.microsoft.com/office/powerpoint/2010/main" val="22636871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2C8DA-55BD-BE86-12BF-B87564E75C2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0B9757B-8A16-7122-140E-9600DF0D6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B029DB41-A90F-97CC-1E0E-EFA03CEF2FD1}"/>
              </a:ext>
            </a:extLst>
          </p:cNvPr>
          <p:cNvPicPr>
            <a:picLocks noChangeAspect="1"/>
          </p:cNvPicPr>
          <p:nvPr/>
        </p:nvPicPr>
        <p:blipFill>
          <a:blip r:embed="rId3"/>
          <a:stretch>
            <a:fillRect/>
          </a:stretch>
        </p:blipFill>
        <p:spPr>
          <a:xfrm>
            <a:off x="-2" y="0"/>
            <a:ext cx="10089753" cy="4748981"/>
          </a:xfrm>
          <a:prstGeom prst="rect">
            <a:avLst/>
          </a:prstGeom>
        </p:spPr>
      </p:pic>
      <p:pic>
        <p:nvPicPr>
          <p:cNvPr id="2" name="Picture 1">
            <a:extLst>
              <a:ext uri="{FF2B5EF4-FFF2-40B4-BE49-F238E27FC236}">
                <a16:creationId xmlns:a16="http://schemas.microsoft.com/office/drawing/2014/main" id="{64C85613-A262-C23D-FB17-1E6508B5EB3C}"/>
              </a:ext>
            </a:extLst>
          </p:cNvPr>
          <p:cNvPicPr>
            <a:picLocks noChangeAspect="1"/>
          </p:cNvPicPr>
          <p:nvPr/>
        </p:nvPicPr>
        <p:blipFill>
          <a:blip r:embed="rId4"/>
          <a:stretch>
            <a:fillRect/>
          </a:stretch>
        </p:blipFill>
        <p:spPr>
          <a:xfrm>
            <a:off x="0" y="4748981"/>
            <a:ext cx="10089754" cy="2388481"/>
          </a:xfrm>
          <a:prstGeom prst="rect">
            <a:avLst/>
          </a:prstGeom>
        </p:spPr>
      </p:pic>
    </p:spTree>
    <p:extLst>
      <p:ext uri="{BB962C8B-B14F-4D97-AF65-F5344CB8AC3E}">
        <p14:creationId xmlns:p14="http://schemas.microsoft.com/office/powerpoint/2010/main" val="32024982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45943-DB01-C1CC-B4A6-735DD14C4CC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1CEEB62-596C-B474-60CD-A7100E5910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93A6EF5A-0851-DED6-4246-688552927B03}"/>
              </a:ext>
            </a:extLst>
          </p:cNvPr>
          <p:cNvPicPr>
            <a:picLocks noChangeAspect="1"/>
          </p:cNvPicPr>
          <p:nvPr/>
        </p:nvPicPr>
        <p:blipFill>
          <a:blip r:embed="rId3"/>
          <a:stretch>
            <a:fillRect/>
          </a:stretch>
        </p:blipFill>
        <p:spPr>
          <a:xfrm>
            <a:off x="0" y="0"/>
            <a:ext cx="8819535" cy="565955"/>
          </a:xfrm>
          <a:prstGeom prst="rect">
            <a:avLst/>
          </a:prstGeom>
        </p:spPr>
      </p:pic>
      <p:pic>
        <p:nvPicPr>
          <p:cNvPr id="6" name="Picture 5">
            <a:extLst>
              <a:ext uri="{FF2B5EF4-FFF2-40B4-BE49-F238E27FC236}">
                <a16:creationId xmlns:a16="http://schemas.microsoft.com/office/drawing/2014/main" id="{00893378-E7C3-3935-65D3-F9E5AED0CFEC}"/>
              </a:ext>
            </a:extLst>
          </p:cNvPr>
          <p:cNvPicPr>
            <a:picLocks noChangeAspect="1"/>
          </p:cNvPicPr>
          <p:nvPr/>
        </p:nvPicPr>
        <p:blipFill>
          <a:blip r:embed="rId4"/>
          <a:stretch>
            <a:fillRect/>
          </a:stretch>
        </p:blipFill>
        <p:spPr>
          <a:xfrm>
            <a:off x="2101517" y="565955"/>
            <a:ext cx="7379238" cy="6292045"/>
          </a:xfrm>
          <a:prstGeom prst="rect">
            <a:avLst/>
          </a:prstGeom>
        </p:spPr>
      </p:pic>
    </p:spTree>
    <p:extLst>
      <p:ext uri="{BB962C8B-B14F-4D97-AF65-F5344CB8AC3E}">
        <p14:creationId xmlns:p14="http://schemas.microsoft.com/office/powerpoint/2010/main" val="3579519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8612F-3FB2-9D48-87A3-D994477ACD5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3EB421F-1E21-29DE-969B-4EE91B4A1A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9D763557-F813-22C9-8640-E65679AFBFDB}"/>
              </a:ext>
            </a:extLst>
          </p:cNvPr>
          <p:cNvPicPr>
            <a:picLocks noChangeAspect="1"/>
          </p:cNvPicPr>
          <p:nvPr/>
        </p:nvPicPr>
        <p:blipFill>
          <a:blip r:embed="rId3"/>
          <a:stretch>
            <a:fillRect/>
          </a:stretch>
        </p:blipFill>
        <p:spPr>
          <a:xfrm>
            <a:off x="0" y="-21864"/>
            <a:ext cx="9129252" cy="3310753"/>
          </a:xfrm>
          <a:prstGeom prst="rect">
            <a:avLst/>
          </a:prstGeom>
        </p:spPr>
      </p:pic>
      <p:pic>
        <p:nvPicPr>
          <p:cNvPr id="6" name="Picture 5">
            <a:extLst>
              <a:ext uri="{FF2B5EF4-FFF2-40B4-BE49-F238E27FC236}">
                <a16:creationId xmlns:a16="http://schemas.microsoft.com/office/drawing/2014/main" id="{5D08829C-82A0-BAD4-B455-437A098439E3}"/>
              </a:ext>
            </a:extLst>
          </p:cNvPr>
          <p:cNvPicPr>
            <a:picLocks noChangeAspect="1"/>
          </p:cNvPicPr>
          <p:nvPr/>
        </p:nvPicPr>
        <p:blipFill>
          <a:blip r:embed="rId4"/>
          <a:stretch>
            <a:fillRect/>
          </a:stretch>
        </p:blipFill>
        <p:spPr>
          <a:xfrm>
            <a:off x="-1" y="3288889"/>
            <a:ext cx="9129251" cy="3569111"/>
          </a:xfrm>
          <a:prstGeom prst="rect">
            <a:avLst/>
          </a:prstGeom>
        </p:spPr>
      </p:pic>
    </p:spTree>
    <p:extLst>
      <p:ext uri="{BB962C8B-B14F-4D97-AF65-F5344CB8AC3E}">
        <p14:creationId xmlns:p14="http://schemas.microsoft.com/office/powerpoint/2010/main" val="26250439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6D745-BDC8-B09A-4E42-11B773CD3BE1}"/>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201B400-35C1-6114-BBBB-966D44B4E7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3354AF0F-D314-D9BA-C874-EC57E1CF825A}"/>
              </a:ext>
            </a:extLst>
          </p:cNvPr>
          <p:cNvPicPr>
            <a:picLocks noChangeAspect="1"/>
          </p:cNvPicPr>
          <p:nvPr/>
        </p:nvPicPr>
        <p:blipFill>
          <a:blip r:embed="rId3"/>
          <a:stretch>
            <a:fillRect/>
          </a:stretch>
        </p:blipFill>
        <p:spPr>
          <a:xfrm>
            <a:off x="8023122" y="1489587"/>
            <a:ext cx="1870565" cy="405289"/>
          </a:xfrm>
          <a:prstGeom prst="rect">
            <a:avLst/>
          </a:prstGeom>
        </p:spPr>
      </p:pic>
      <p:pic>
        <p:nvPicPr>
          <p:cNvPr id="6" name="Picture 5">
            <a:extLst>
              <a:ext uri="{FF2B5EF4-FFF2-40B4-BE49-F238E27FC236}">
                <a16:creationId xmlns:a16="http://schemas.microsoft.com/office/drawing/2014/main" id="{1B73EFD7-9BA2-587C-1008-F5CE18804223}"/>
              </a:ext>
            </a:extLst>
          </p:cNvPr>
          <p:cNvPicPr>
            <a:picLocks noChangeAspect="1"/>
          </p:cNvPicPr>
          <p:nvPr/>
        </p:nvPicPr>
        <p:blipFill>
          <a:blip r:embed="rId4"/>
          <a:stretch>
            <a:fillRect/>
          </a:stretch>
        </p:blipFill>
        <p:spPr>
          <a:xfrm>
            <a:off x="1" y="1"/>
            <a:ext cx="7521676" cy="6858000"/>
          </a:xfrm>
          <a:prstGeom prst="rect">
            <a:avLst/>
          </a:prstGeom>
        </p:spPr>
      </p:pic>
    </p:spTree>
    <p:extLst>
      <p:ext uri="{BB962C8B-B14F-4D97-AF65-F5344CB8AC3E}">
        <p14:creationId xmlns:p14="http://schemas.microsoft.com/office/powerpoint/2010/main" val="7318669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27D56-7CE8-0B46-3C6F-78612FF1973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867EA26-A354-E0C0-6357-8C3CFCACA5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04090" y="125909"/>
            <a:ext cx="1460815" cy="682101"/>
          </a:xfrm>
          <a:prstGeom prst="rect">
            <a:avLst/>
          </a:prstGeom>
        </p:spPr>
      </p:pic>
      <p:pic>
        <p:nvPicPr>
          <p:cNvPr id="3" name="Picture 2">
            <a:extLst>
              <a:ext uri="{FF2B5EF4-FFF2-40B4-BE49-F238E27FC236}">
                <a16:creationId xmlns:a16="http://schemas.microsoft.com/office/drawing/2014/main" id="{D549AD4C-43B9-2575-E4C9-B1ED798DF043}"/>
              </a:ext>
            </a:extLst>
          </p:cNvPr>
          <p:cNvPicPr>
            <a:picLocks noChangeAspect="1"/>
          </p:cNvPicPr>
          <p:nvPr/>
        </p:nvPicPr>
        <p:blipFill>
          <a:blip r:embed="rId3"/>
          <a:stretch>
            <a:fillRect/>
          </a:stretch>
        </p:blipFill>
        <p:spPr>
          <a:xfrm>
            <a:off x="0" y="1"/>
            <a:ext cx="10604090" cy="6858000"/>
          </a:xfrm>
          <a:prstGeom prst="rect">
            <a:avLst/>
          </a:prstGeom>
        </p:spPr>
      </p:pic>
    </p:spTree>
    <p:extLst>
      <p:ext uri="{BB962C8B-B14F-4D97-AF65-F5344CB8AC3E}">
        <p14:creationId xmlns:p14="http://schemas.microsoft.com/office/powerpoint/2010/main" val="3172663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9A080-0890-E8F1-9834-72419ACAB9C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178B2D5-BF68-CBCF-70CA-952C2FE15D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53D9DFEF-87E0-7F4A-40C0-5C9CC0969F43}"/>
              </a:ext>
            </a:extLst>
          </p:cNvPr>
          <p:cNvPicPr>
            <a:picLocks noChangeAspect="1"/>
          </p:cNvPicPr>
          <p:nvPr/>
        </p:nvPicPr>
        <p:blipFill>
          <a:blip r:embed="rId3"/>
          <a:stretch>
            <a:fillRect/>
          </a:stretch>
        </p:blipFill>
        <p:spPr>
          <a:xfrm>
            <a:off x="-1" y="0"/>
            <a:ext cx="5899355" cy="6810999"/>
          </a:xfrm>
          <a:prstGeom prst="rect">
            <a:avLst/>
          </a:prstGeom>
        </p:spPr>
      </p:pic>
      <p:pic>
        <p:nvPicPr>
          <p:cNvPr id="6" name="Picture 5">
            <a:extLst>
              <a:ext uri="{FF2B5EF4-FFF2-40B4-BE49-F238E27FC236}">
                <a16:creationId xmlns:a16="http://schemas.microsoft.com/office/drawing/2014/main" id="{25E629FB-6D8C-4583-C4E5-78409162D079}"/>
              </a:ext>
            </a:extLst>
          </p:cNvPr>
          <p:cNvPicPr>
            <a:picLocks noChangeAspect="1"/>
          </p:cNvPicPr>
          <p:nvPr/>
        </p:nvPicPr>
        <p:blipFill>
          <a:blip r:embed="rId4"/>
          <a:stretch>
            <a:fillRect/>
          </a:stretch>
        </p:blipFill>
        <p:spPr>
          <a:xfrm>
            <a:off x="6544942" y="2312941"/>
            <a:ext cx="1654236" cy="356517"/>
          </a:xfrm>
          <a:prstGeom prst="rect">
            <a:avLst/>
          </a:prstGeom>
        </p:spPr>
      </p:pic>
    </p:spTree>
    <p:extLst>
      <p:ext uri="{BB962C8B-B14F-4D97-AF65-F5344CB8AC3E}">
        <p14:creationId xmlns:p14="http://schemas.microsoft.com/office/powerpoint/2010/main" val="1414930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9A1A4-B593-4594-D7A9-850D668FB1E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2DB9829-16C5-B72C-E072-FE3EFA8677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33950606-B63E-86D2-937C-0173D09F6DD4}"/>
              </a:ext>
            </a:extLst>
          </p:cNvPr>
          <p:cNvPicPr>
            <a:picLocks noChangeAspect="1"/>
          </p:cNvPicPr>
          <p:nvPr/>
        </p:nvPicPr>
        <p:blipFill>
          <a:blip r:embed="rId3"/>
          <a:stretch>
            <a:fillRect/>
          </a:stretch>
        </p:blipFill>
        <p:spPr>
          <a:xfrm>
            <a:off x="-1" y="7374"/>
            <a:ext cx="8731045" cy="2464408"/>
          </a:xfrm>
          <a:prstGeom prst="rect">
            <a:avLst/>
          </a:prstGeom>
        </p:spPr>
      </p:pic>
      <p:pic>
        <p:nvPicPr>
          <p:cNvPr id="6" name="Picture 5">
            <a:extLst>
              <a:ext uri="{FF2B5EF4-FFF2-40B4-BE49-F238E27FC236}">
                <a16:creationId xmlns:a16="http://schemas.microsoft.com/office/drawing/2014/main" id="{28D3C2A2-7097-0B5D-DF51-5298FFF54610}"/>
              </a:ext>
            </a:extLst>
          </p:cNvPr>
          <p:cNvPicPr>
            <a:picLocks noChangeAspect="1"/>
          </p:cNvPicPr>
          <p:nvPr/>
        </p:nvPicPr>
        <p:blipFill>
          <a:blip r:embed="rId4"/>
          <a:stretch>
            <a:fillRect/>
          </a:stretch>
        </p:blipFill>
        <p:spPr>
          <a:xfrm>
            <a:off x="0" y="2471782"/>
            <a:ext cx="8731044" cy="4378844"/>
          </a:xfrm>
          <a:prstGeom prst="rect">
            <a:avLst/>
          </a:prstGeom>
        </p:spPr>
      </p:pic>
    </p:spTree>
    <p:extLst>
      <p:ext uri="{BB962C8B-B14F-4D97-AF65-F5344CB8AC3E}">
        <p14:creationId xmlns:p14="http://schemas.microsoft.com/office/powerpoint/2010/main" val="282602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4BE0C-BD16-5ED6-8D4D-C800B927B8C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B51E9AC-3E93-3A70-0455-AEEF1A52B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4A6CCEA5-CFBB-44C1-B54E-EDE56AAF44CF}"/>
              </a:ext>
            </a:extLst>
          </p:cNvPr>
          <p:cNvPicPr>
            <a:picLocks noChangeAspect="1"/>
          </p:cNvPicPr>
          <p:nvPr/>
        </p:nvPicPr>
        <p:blipFill>
          <a:blip r:embed="rId3"/>
          <a:stretch>
            <a:fillRect/>
          </a:stretch>
        </p:blipFill>
        <p:spPr>
          <a:xfrm>
            <a:off x="0" y="1"/>
            <a:ext cx="10755270" cy="3583858"/>
          </a:xfrm>
          <a:prstGeom prst="rect">
            <a:avLst/>
          </a:prstGeom>
        </p:spPr>
      </p:pic>
      <p:pic>
        <p:nvPicPr>
          <p:cNvPr id="2" name="Picture 1">
            <a:extLst>
              <a:ext uri="{FF2B5EF4-FFF2-40B4-BE49-F238E27FC236}">
                <a16:creationId xmlns:a16="http://schemas.microsoft.com/office/drawing/2014/main" id="{637AB017-CAFB-7F38-5ED1-F9DCC7AF69A2}"/>
              </a:ext>
            </a:extLst>
          </p:cNvPr>
          <p:cNvPicPr>
            <a:picLocks noChangeAspect="1"/>
          </p:cNvPicPr>
          <p:nvPr/>
        </p:nvPicPr>
        <p:blipFill>
          <a:blip r:embed="rId4"/>
          <a:stretch>
            <a:fillRect/>
          </a:stretch>
        </p:blipFill>
        <p:spPr>
          <a:xfrm>
            <a:off x="0" y="3583859"/>
            <a:ext cx="10755270" cy="3274141"/>
          </a:xfrm>
          <a:prstGeom prst="rect">
            <a:avLst/>
          </a:prstGeom>
        </p:spPr>
      </p:pic>
    </p:spTree>
    <p:extLst>
      <p:ext uri="{BB962C8B-B14F-4D97-AF65-F5344CB8AC3E}">
        <p14:creationId xmlns:p14="http://schemas.microsoft.com/office/powerpoint/2010/main" val="857065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05530-CE5F-88C1-BD5B-5AB93A3AEF9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F3FEECA-BB6E-64DA-9725-7AA147317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654E3702-BE51-C5AF-7583-36FA33ABAFEA}"/>
              </a:ext>
            </a:extLst>
          </p:cNvPr>
          <p:cNvPicPr>
            <a:picLocks noChangeAspect="1"/>
          </p:cNvPicPr>
          <p:nvPr/>
        </p:nvPicPr>
        <p:blipFill>
          <a:blip r:embed="rId3"/>
          <a:stretch>
            <a:fillRect/>
          </a:stretch>
        </p:blipFill>
        <p:spPr>
          <a:xfrm>
            <a:off x="-1" y="0"/>
            <a:ext cx="9830121" cy="1548581"/>
          </a:xfrm>
          <a:prstGeom prst="rect">
            <a:avLst/>
          </a:prstGeom>
        </p:spPr>
      </p:pic>
      <p:pic>
        <p:nvPicPr>
          <p:cNvPr id="6" name="Picture 5">
            <a:extLst>
              <a:ext uri="{FF2B5EF4-FFF2-40B4-BE49-F238E27FC236}">
                <a16:creationId xmlns:a16="http://schemas.microsoft.com/office/drawing/2014/main" id="{EE8C6BE0-2D3E-9D24-0158-15E55DA740EA}"/>
              </a:ext>
            </a:extLst>
          </p:cNvPr>
          <p:cNvPicPr>
            <a:picLocks noChangeAspect="1"/>
          </p:cNvPicPr>
          <p:nvPr/>
        </p:nvPicPr>
        <p:blipFill>
          <a:blip r:embed="rId4"/>
          <a:stretch>
            <a:fillRect/>
          </a:stretch>
        </p:blipFill>
        <p:spPr>
          <a:xfrm>
            <a:off x="0" y="1548581"/>
            <a:ext cx="9830120" cy="2886360"/>
          </a:xfrm>
          <a:prstGeom prst="rect">
            <a:avLst/>
          </a:prstGeom>
        </p:spPr>
      </p:pic>
      <p:pic>
        <p:nvPicPr>
          <p:cNvPr id="8" name="Picture 7">
            <a:extLst>
              <a:ext uri="{FF2B5EF4-FFF2-40B4-BE49-F238E27FC236}">
                <a16:creationId xmlns:a16="http://schemas.microsoft.com/office/drawing/2014/main" id="{CED907B9-21D1-2873-69F6-8B2CB266EE21}"/>
              </a:ext>
            </a:extLst>
          </p:cNvPr>
          <p:cNvPicPr>
            <a:picLocks noChangeAspect="1"/>
          </p:cNvPicPr>
          <p:nvPr/>
        </p:nvPicPr>
        <p:blipFill>
          <a:blip r:embed="rId5"/>
          <a:stretch>
            <a:fillRect/>
          </a:stretch>
        </p:blipFill>
        <p:spPr>
          <a:xfrm>
            <a:off x="0" y="4434940"/>
            <a:ext cx="9379974" cy="2423060"/>
          </a:xfrm>
          <a:prstGeom prst="rect">
            <a:avLst/>
          </a:prstGeom>
        </p:spPr>
      </p:pic>
      <p:pic>
        <p:nvPicPr>
          <p:cNvPr id="2" name="Picture 1">
            <a:extLst>
              <a:ext uri="{FF2B5EF4-FFF2-40B4-BE49-F238E27FC236}">
                <a16:creationId xmlns:a16="http://schemas.microsoft.com/office/drawing/2014/main" id="{231A6680-4EB2-41AA-1FE5-B993EAD6D5AE}"/>
              </a:ext>
            </a:extLst>
          </p:cNvPr>
          <p:cNvPicPr>
            <a:picLocks noChangeAspect="1"/>
          </p:cNvPicPr>
          <p:nvPr/>
        </p:nvPicPr>
        <p:blipFill>
          <a:blip r:embed="rId6"/>
          <a:stretch>
            <a:fillRect/>
          </a:stretch>
        </p:blipFill>
        <p:spPr>
          <a:xfrm rot="5400000">
            <a:off x="8418204" y="3574040"/>
            <a:ext cx="5529839" cy="786264"/>
          </a:xfrm>
          <a:prstGeom prst="rect">
            <a:avLst/>
          </a:prstGeom>
        </p:spPr>
      </p:pic>
    </p:spTree>
    <p:extLst>
      <p:ext uri="{BB962C8B-B14F-4D97-AF65-F5344CB8AC3E}">
        <p14:creationId xmlns:p14="http://schemas.microsoft.com/office/powerpoint/2010/main" val="16096105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B102DF7D-D824-41A9-9CB2-47CC750D4159}" type="slidenum">
              <a:rPr lang="en-US" smtClean="0"/>
              <a:pPr>
                <a:defRPr/>
              </a:pPr>
              <a:t>31</a:t>
            </a:fld>
            <a:endParaRPr lang="en-US" dirty="0"/>
          </a:p>
        </p:txBody>
      </p:sp>
      <p:sp>
        <p:nvSpPr>
          <p:cNvPr id="11" name="Rounded Rectangle 10"/>
          <p:cNvSpPr/>
          <p:nvPr/>
        </p:nvSpPr>
        <p:spPr>
          <a:xfrm>
            <a:off x="1972101" y="560281"/>
            <a:ext cx="8229600" cy="714375"/>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t>Popular Advertising Agency completed the following selected transactions during July 2018:</a:t>
            </a:r>
            <a:endParaRPr lang="en-US" b="1" dirty="0"/>
          </a:p>
        </p:txBody>
      </p:sp>
      <p:sp>
        <p:nvSpPr>
          <p:cNvPr id="5125" name="Title 1"/>
          <p:cNvSpPr>
            <a:spLocks noGrp="1"/>
          </p:cNvSpPr>
          <p:nvPr>
            <p:ph type="title"/>
          </p:nvPr>
        </p:nvSpPr>
        <p:spPr>
          <a:xfrm>
            <a:off x="1981200" y="4549"/>
            <a:ext cx="5791200" cy="714375"/>
          </a:xfrm>
        </p:spPr>
        <p:txBody>
          <a:bodyPr>
            <a:normAutofit/>
          </a:bodyPr>
          <a:lstStyle/>
          <a:p>
            <a:pPr eaLnBrk="1" hangingPunct="1"/>
            <a:r>
              <a:rPr lang="en-US" dirty="0"/>
              <a:t>Demonstration of E3-19</a:t>
            </a:r>
          </a:p>
        </p:txBody>
      </p:sp>
      <p:graphicFrame>
        <p:nvGraphicFramePr>
          <p:cNvPr id="2" name="Table 1"/>
          <p:cNvGraphicFramePr>
            <a:graphicFrameLocks noGrp="1"/>
          </p:cNvGraphicFramePr>
          <p:nvPr/>
        </p:nvGraphicFramePr>
        <p:xfrm>
          <a:off x="1921301" y="1282616"/>
          <a:ext cx="8280400" cy="2967040"/>
        </p:xfrm>
        <a:graphic>
          <a:graphicData uri="http://schemas.openxmlformats.org/drawingml/2006/table">
            <a:tbl>
              <a:tblPr firstRow="1" bandRow="1">
                <a:tableStyleId>{2D5ABB26-0587-4C30-8999-92F81FD0307C}</a:tableStyleId>
              </a:tblPr>
              <a:tblGrid>
                <a:gridCol w="965535">
                  <a:extLst>
                    <a:ext uri="{9D8B030D-6E8A-4147-A177-3AD203B41FA5}">
                      <a16:colId xmlns:a16="http://schemas.microsoft.com/office/drawing/2014/main" val="20000"/>
                    </a:ext>
                  </a:extLst>
                </a:gridCol>
                <a:gridCol w="7314865">
                  <a:extLst>
                    <a:ext uri="{9D8B030D-6E8A-4147-A177-3AD203B41FA5}">
                      <a16:colId xmlns:a16="http://schemas.microsoft.com/office/drawing/2014/main" val="20001"/>
                    </a:ext>
                  </a:extLst>
                </a:gridCol>
              </a:tblGrid>
              <a:tr h="370880">
                <a:tc>
                  <a:txBody>
                    <a:bodyPr/>
                    <a:lstStyle/>
                    <a:p>
                      <a:pPr algn="r"/>
                      <a:r>
                        <a:rPr lang="en-US" sz="1800" dirty="0"/>
                        <a:t>Jul. 1</a:t>
                      </a:r>
                      <a:endParaRPr lang="en-IN" sz="1800" dirty="0"/>
                    </a:p>
                  </a:txBody>
                  <a:tcPr marL="91436" marR="91436" marT="45725" marB="45725">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r>
                        <a:rPr lang="en-IN" sz="1800" dirty="0"/>
                        <a:t>Prepaid rent for three months, $6,000</a:t>
                      </a:r>
                    </a:p>
                  </a:txBody>
                  <a:tcPr marL="91436" marR="91436" marT="45725" marB="45725">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7088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4</a:t>
                      </a:r>
                    </a:p>
                  </a:txBody>
                  <a:tcPr marL="91436" marR="91436" marT="45725" marB="45725">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IN" sz="1800" dirty="0"/>
                        <a:t>Received and paid electricity bill, $1,000</a:t>
                      </a:r>
                    </a:p>
                  </a:txBody>
                  <a:tcPr marL="91436" marR="91436" marT="45725" marB="45725">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88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10</a:t>
                      </a:r>
                      <a:endParaRPr lang="en-IN" sz="1800" dirty="0"/>
                    </a:p>
                  </a:txBody>
                  <a:tcPr marL="91436" marR="91436" marT="45725" marB="45725">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IN" sz="1800" dirty="0"/>
                        <a:t>Received cash for service rendered to customers, $5,000</a:t>
                      </a:r>
                    </a:p>
                  </a:txBody>
                  <a:tcPr marL="91436" marR="91436" marT="45725" marB="45725">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7088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15</a:t>
                      </a:r>
                      <a:endParaRPr lang="en-IN" sz="1800" dirty="0"/>
                    </a:p>
                  </a:txBody>
                  <a:tcPr marL="91436" marR="91436" marT="45725" marB="45725">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IN" sz="1800" dirty="0"/>
                        <a:t>Paid cash for computer equipment, $20,000</a:t>
                      </a:r>
                    </a:p>
                  </a:txBody>
                  <a:tcPr marL="91436" marR="91436" marT="45725" marB="45725">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88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20</a:t>
                      </a:r>
                      <a:endParaRPr lang="en-IN" sz="1800" dirty="0"/>
                    </a:p>
                  </a:txBody>
                  <a:tcPr marL="91436" marR="91436" marT="45725" marB="45725">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IN" sz="1800" dirty="0"/>
                        <a:t>Service rendered on account, $10,000</a:t>
                      </a:r>
                    </a:p>
                  </a:txBody>
                  <a:tcPr marL="91436" marR="91436" marT="45725" marB="45725">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7088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31</a:t>
                      </a:r>
                      <a:endParaRPr lang="en-IN" sz="1800" dirty="0"/>
                    </a:p>
                  </a:txBody>
                  <a:tcPr marL="91436" marR="91436" marT="45725" marB="45725">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IN" sz="1800" dirty="0"/>
                        <a:t>Made the adjusting entry for rent (from July 1).</a:t>
                      </a:r>
                    </a:p>
                  </a:txBody>
                  <a:tcPr marL="91436" marR="91436" marT="45725" marB="45725">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7088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31</a:t>
                      </a:r>
                      <a:endParaRPr lang="en-IN" sz="1800" dirty="0"/>
                    </a:p>
                  </a:txBody>
                  <a:tcPr marL="91436" marR="91436" marT="45725" marB="45725">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IN" sz="1800" dirty="0"/>
                        <a:t>Accrued salary expense, $3,000</a:t>
                      </a:r>
                    </a:p>
                  </a:txBody>
                  <a:tcPr marL="91436" marR="91436" marT="45725" marB="45725">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7088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31</a:t>
                      </a:r>
                      <a:endParaRPr lang="en-IN" sz="1800" dirty="0"/>
                    </a:p>
                  </a:txBody>
                  <a:tcPr marL="91436" marR="91436" marT="45725" marB="45725">
                    <a:lnL w="12700" cap="flat" cmpd="sng" algn="ctr">
                      <a:no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800" dirty="0"/>
                        <a:t>Recorded depreciation for July on computer equipment, $170</a:t>
                      </a:r>
                    </a:p>
                  </a:txBody>
                  <a:tcPr marL="91436" marR="91436" marT="45725" marB="45725">
                    <a:lnL>
                      <a:noFill/>
                    </a:lnL>
                    <a:lnR w="12700" cap="flat" cmpd="sng" algn="ctr">
                      <a:no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bl>
          </a:graphicData>
        </a:graphic>
      </p:graphicFrame>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graphicFrame>
        <p:nvGraphicFramePr>
          <p:cNvPr id="4" name="Table 3"/>
          <p:cNvGraphicFramePr>
            <a:graphicFrameLocks noGrp="1"/>
          </p:cNvGraphicFramePr>
          <p:nvPr/>
        </p:nvGraphicFramePr>
        <p:xfrm>
          <a:off x="1990299" y="4249656"/>
          <a:ext cx="8534400" cy="2590800"/>
        </p:xfrm>
        <a:graphic>
          <a:graphicData uri="http://schemas.openxmlformats.org/drawingml/2006/table">
            <a:tbl>
              <a:tblPr firstRow="1" bandRow="1">
                <a:tableStyleId>{5C22544A-7EE6-4342-B048-85BDC9FD1C3A}</a:tableStyleId>
              </a:tblPr>
              <a:tblGrid>
                <a:gridCol w="381000">
                  <a:extLst>
                    <a:ext uri="{9D8B030D-6E8A-4147-A177-3AD203B41FA5}">
                      <a16:colId xmlns:a16="http://schemas.microsoft.com/office/drawing/2014/main" val="20000"/>
                    </a:ext>
                  </a:extLst>
                </a:gridCol>
                <a:gridCol w="8153400">
                  <a:extLst>
                    <a:ext uri="{9D8B030D-6E8A-4147-A177-3AD203B41FA5}">
                      <a16:colId xmlns:a16="http://schemas.microsoft.com/office/drawing/2014/main" val="20001"/>
                    </a:ext>
                  </a:extLst>
                </a:gridCol>
              </a:tblGrid>
              <a:tr h="381000">
                <a:tc gridSpan="2">
                  <a:txBody>
                    <a:bodyPr/>
                    <a:lstStyle/>
                    <a:p>
                      <a:r>
                        <a:rPr lang="en-US" dirty="0"/>
                        <a:t>Requirements</a:t>
                      </a:r>
                      <a:endParaRPr lang="en-IN" dirty="0"/>
                    </a:p>
                  </a:txBody>
                  <a:tcPr/>
                </a:tc>
                <a:tc hMerge="1">
                  <a:txBody>
                    <a:bodyPr/>
                    <a:lstStyle/>
                    <a:p>
                      <a:endParaRPr lang="en-IN" dirty="0"/>
                    </a:p>
                  </a:txBody>
                  <a:tcPr/>
                </a:tc>
                <a:extLst>
                  <a:ext uri="{0D108BD9-81ED-4DB2-BD59-A6C34878D82A}">
                    <a16:rowId xmlns:a16="http://schemas.microsoft.com/office/drawing/2014/main" val="10000"/>
                  </a:ext>
                </a:extLst>
              </a:tr>
              <a:tr h="777240">
                <a:tc>
                  <a:txBody>
                    <a:bodyPr/>
                    <a:lstStyle/>
                    <a:p>
                      <a:r>
                        <a:rPr lang="en-US" dirty="0"/>
                        <a:t>1.</a:t>
                      </a:r>
                    </a:p>
                  </a:txBody>
                  <a:tcPr>
                    <a:lnR w="12700" cmpd="sng">
                      <a:noFill/>
                    </a:lnR>
                    <a:lnB w="12700" cmpd="sng">
                      <a:noFill/>
                    </a:lnB>
                    <a:solidFill>
                      <a:srgbClr val="E3EDE4"/>
                    </a:solidFill>
                  </a:tcPr>
                </a:tc>
                <a:tc>
                  <a:txBody>
                    <a:bodyPr/>
                    <a:lstStyle/>
                    <a:p>
                      <a:pPr algn="l"/>
                      <a:r>
                        <a:rPr lang="en-IN" dirty="0"/>
                        <a:t>Show whether each transaction would be handled as a revenue or an expense using both the cash basis and accrual basis accounting systems.</a:t>
                      </a:r>
                    </a:p>
                  </a:txBody>
                  <a:tcPr>
                    <a:lnL w="12700" cmpd="sng">
                      <a:noFill/>
                    </a:lnL>
                    <a:lnB w="12700" cmpd="sng">
                      <a:noFill/>
                    </a:lnB>
                    <a:solidFill>
                      <a:srgbClr val="E3EDE4"/>
                    </a:solidFill>
                  </a:tcPr>
                </a:tc>
                <a:extLst>
                  <a:ext uri="{0D108BD9-81ED-4DB2-BD59-A6C34878D82A}">
                    <a16:rowId xmlns:a16="http://schemas.microsoft.com/office/drawing/2014/main" val="10001"/>
                  </a:ext>
                </a:extLst>
              </a:tr>
              <a:tr h="746760">
                <a:tc>
                  <a:txBody>
                    <a:bodyPr/>
                    <a:lstStyle/>
                    <a:p>
                      <a:r>
                        <a:rPr lang="en-US" dirty="0"/>
                        <a:t>2.</a:t>
                      </a:r>
                      <a:endParaRPr lang="en-IN" dirty="0"/>
                    </a:p>
                  </a:txBody>
                  <a:tcPr>
                    <a:lnR w="12700" cmpd="sng">
                      <a:noFill/>
                    </a:lnR>
                    <a:lnT w="12700" cmpd="sng">
                      <a:noFill/>
                    </a:lnT>
                    <a:lnB w="12700" cmpd="sng">
                      <a:noFill/>
                    </a:lnB>
                    <a:solidFill>
                      <a:srgbClr val="E3EDE4"/>
                    </a:solidFill>
                  </a:tcPr>
                </a:tc>
                <a:tc>
                  <a:txBody>
                    <a:bodyPr/>
                    <a:lstStyle/>
                    <a:p>
                      <a:pPr algn="l"/>
                      <a:r>
                        <a:rPr lang="en-IN" dirty="0"/>
                        <a:t>Calculate the amount of net income or net loss for Popular Advertising Agency under the accrual basis and cash basis accounting systems for July.</a:t>
                      </a: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685800">
                <a:tc>
                  <a:txBody>
                    <a:bodyPr/>
                    <a:lstStyle/>
                    <a:p>
                      <a:r>
                        <a:rPr lang="en-US" dirty="0"/>
                        <a:t>3.</a:t>
                      </a:r>
                      <a:endParaRPr lang="en-IN" dirty="0"/>
                    </a:p>
                  </a:txBody>
                  <a:tcPr>
                    <a:lnR w="12700" cmpd="sng">
                      <a:noFill/>
                    </a:lnR>
                    <a:lnT w="12700" cmpd="sng">
                      <a:noFill/>
                    </a:lnT>
                    <a:solidFill>
                      <a:srgbClr val="E3EDE4"/>
                    </a:solidFill>
                  </a:tcPr>
                </a:tc>
                <a:tc>
                  <a:txBody>
                    <a:bodyPr/>
                    <a:lstStyle/>
                    <a:p>
                      <a:pPr algn="l"/>
                      <a:r>
                        <a:rPr lang="en-IN" dirty="0"/>
                        <a:t>Considering your results from Requirement 2, which method gives the best picture of the true earnings of Popular Advertising Agency? Why?</a:t>
                      </a:r>
                    </a:p>
                  </a:txBody>
                  <a:tcPr>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pic>
        <p:nvPicPr>
          <p:cNvPr id="6" name="Graphic 21">
            <a:extLst>
              <a:ext uri="{FF2B5EF4-FFF2-40B4-BE49-F238E27FC236}">
                <a16:creationId xmlns:a16="http://schemas.microsoft.com/office/drawing/2014/main" id="{CBEEF194-5711-0A1F-0F49-51F7BA990F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34970" y="125909"/>
            <a:ext cx="1529935" cy="714375"/>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593646A6-8D8F-4132-896D-43C9469E3D0F}" type="slidenum">
              <a:rPr lang="en-US" smtClean="0"/>
              <a:pPr>
                <a:defRPr/>
              </a:pPr>
              <a:t>32</a:t>
            </a:fld>
            <a:endParaRPr lang="en-US" dirty="0"/>
          </a:p>
        </p:txBody>
      </p:sp>
      <p:graphicFrame>
        <p:nvGraphicFramePr>
          <p:cNvPr id="2" name="Table 1"/>
          <p:cNvGraphicFramePr>
            <a:graphicFrameLocks noGrp="1"/>
          </p:cNvGraphicFramePr>
          <p:nvPr/>
        </p:nvGraphicFramePr>
        <p:xfrm>
          <a:off x="2095501" y="838201"/>
          <a:ext cx="8001001" cy="3978273"/>
        </p:xfrm>
        <a:graphic>
          <a:graphicData uri="http://schemas.openxmlformats.org/drawingml/2006/table">
            <a:tbl>
              <a:tblPr firstRow="1" bandRow="1">
                <a:tableStyleId>{5C22544A-7EE6-4342-B048-85BDC9FD1C3A}</a:tableStyleId>
              </a:tblPr>
              <a:tblGrid>
                <a:gridCol w="1502535">
                  <a:extLst>
                    <a:ext uri="{9D8B030D-6E8A-4147-A177-3AD203B41FA5}">
                      <a16:colId xmlns:a16="http://schemas.microsoft.com/office/drawing/2014/main" val="20000"/>
                    </a:ext>
                  </a:extLst>
                </a:gridCol>
                <a:gridCol w="3031365">
                  <a:extLst>
                    <a:ext uri="{9D8B030D-6E8A-4147-A177-3AD203B41FA5}">
                      <a16:colId xmlns:a16="http://schemas.microsoft.com/office/drawing/2014/main" val="20001"/>
                    </a:ext>
                  </a:extLst>
                </a:gridCol>
                <a:gridCol w="3238500">
                  <a:extLst>
                    <a:ext uri="{9D8B030D-6E8A-4147-A177-3AD203B41FA5}">
                      <a16:colId xmlns:a16="http://schemas.microsoft.com/office/drawing/2014/main" val="20002"/>
                    </a:ext>
                  </a:extLst>
                </a:gridCol>
                <a:gridCol w="228601">
                  <a:extLst>
                    <a:ext uri="{9D8B030D-6E8A-4147-A177-3AD203B41FA5}">
                      <a16:colId xmlns:a16="http://schemas.microsoft.com/office/drawing/2014/main" val="20003"/>
                    </a:ext>
                  </a:extLst>
                </a:gridCol>
              </a:tblGrid>
              <a:tr h="370899">
                <a:tc gridSpan="3">
                  <a:txBody>
                    <a:bodyPr/>
                    <a:lstStyle/>
                    <a:p>
                      <a:r>
                        <a:rPr lang="en-US" sz="1800" b="1" kern="1200" dirty="0">
                          <a:solidFill>
                            <a:schemeClr val="lt1"/>
                          </a:solidFill>
                          <a:effectLst/>
                          <a:latin typeface="+mn-lt"/>
                          <a:ea typeface="+mn-ea"/>
                          <a:cs typeface="+mn-cs"/>
                        </a:rPr>
                        <a:t>Amount of Revenue (Expense) for July</a:t>
                      </a:r>
                      <a:endParaRPr lang="en-IN" sz="1800" dirty="0"/>
                    </a:p>
                  </a:txBody>
                  <a:tcPr marT="45727" marB="45727">
                    <a:lnR w="12700" cmpd="sng">
                      <a:noFill/>
                    </a:lnR>
                    <a:lnB w="38100" cmpd="sng">
                      <a:noFill/>
                    </a:lnB>
                  </a:tcPr>
                </a:tc>
                <a:tc hMerge="1">
                  <a:txBody>
                    <a:bodyPr/>
                    <a:lstStyle/>
                    <a:p>
                      <a:endParaRPr lang="en-IN" dirty="0"/>
                    </a:p>
                  </a:txBody>
                  <a:tcPr/>
                </a:tc>
                <a:tc hMerge="1">
                  <a:txBody>
                    <a:bodyPr/>
                    <a:lstStyle/>
                    <a:p>
                      <a:endParaRPr lang="en-IN" dirty="0"/>
                    </a:p>
                  </a:txBody>
                  <a:tcPr/>
                </a:tc>
                <a:tc>
                  <a:txBody>
                    <a:bodyPr/>
                    <a:lstStyle/>
                    <a:p>
                      <a:endParaRPr lang="en-IN" sz="1800" dirty="0"/>
                    </a:p>
                  </a:txBody>
                  <a:tcPr marT="45727" marB="45727">
                    <a:lnL w="12700" cmpd="sng">
                      <a:noFill/>
                    </a:lnL>
                    <a:lnB w="38100" cmpd="sng">
                      <a:noFill/>
                    </a:lnB>
                  </a:tcPr>
                </a:tc>
                <a:extLst>
                  <a:ext uri="{0D108BD9-81ED-4DB2-BD59-A6C34878D82A}">
                    <a16:rowId xmlns:a16="http://schemas.microsoft.com/office/drawing/2014/main" val="10000"/>
                  </a:ext>
                </a:extLst>
              </a:tr>
              <a:tr h="640182">
                <a:tc>
                  <a:txBody>
                    <a:bodyPr/>
                    <a:lstStyle/>
                    <a:p>
                      <a:pPr algn="ctr"/>
                      <a:r>
                        <a:rPr lang="en-US" sz="1800" b="1" kern="1200" dirty="0">
                          <a:solidFill>
                            <a:schemeClr val="dk1"/>
                          </a:solidFill>
                          <a:effectLst/>
                          <a:latin typeface="+mn-lt"/>
                          <a:ea typeface="+mn-ea"/>
                          <a:cs typeface="+mn-cs"/>
                        </a:rPr>
                        <a:t>Date</a:t>
                      </a:r>
                      <a:endParaRPr lang="en-IN" sz="1800" b="1" dirty="0"/>
                    </a:p>
                  </a:txBody>
                  <a:tcPr marT="45727" marB="45727">
                    <a:lnR w="12700" cmpd="sng">
                      <a:noFill/>
                    </a:lnR>
                    <a:lnT w="381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ctr" hangingPunct="0"/>
                      <a:r>
                        <a:rPr lang="en-US" sz="1800" b="1" kern="1200" dirty="0">
                          <a:solidFill>
                            <a:schemeClr val="dk1"/>
                          </a:solidFill>
                          <a:effectLst/>
                          <a:latin typeface="+mn-lt"/>
                          <a:ea typeface="+mn-ea"/>
                          <a:cs typeface="+mn-cs"/>
                        </a:rPr>
                        <a:t>Cash Basis Amount of </a:t>
                      </a:r>
                      <a:endParaRPr lang="en-IN" sz="1800" b="1" kern="1200" dirty="0">
                        <a:solidFill>
                          <a:schemeClr val="dk1"/>
                        </a:solidFill>
                        <a:effectLst/>
                        <a:latin typeface="+mn-lt"/>
                        <a:ea typeface="+mn-ea"/>
                        <a:cs typeface="+mn-cs"/>
                      </a:endParaRPr>
                    </a:p>
                    <a:p>
                      <a:pPr algn="ctr"/>
                      <a:r>
                        <a:rPr lang="en-US" sz="1800" b="1" kern="1200" dirty="0">
                          <a:solidFill>
                            <a:schemeClr val="dk1"/>
                          </a:solidFill>
                          <a:effectLst/>
                          <a:latin typeface="+mn-lt"/>
                          <a:ea typeface="+mn-ea"/>
                          <a:cs typeface="+mn-cs"/>
                        </a:rPr>
                        <a:t>Revenue (Expense)</a:t>
                      </a:r>
                      <a:endParaRPr lang="en-IN" sz="1800" b="1" dirty="0"/>
                    </a:p>
                  </a:txBody>
                  <a:tcPr marT="45727" marB="45727">
                    <a:lnL w="12700" cmpd="sng">
                      <a:noFill/>
                    </a:lnL>
                    <a:lnR w="12700" cmpd="sng">
                      <a:noFill/>
                    </a:lnR>
                    <a:lnT w="381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ctr" hangingPunct="0"/>
                      <a:r>
                        <a:rPr lang="en-US" sz="1800" b="1" kern="1200" dirty="0">
                          <a:solidFill>
                            <a:schemeClr val="dk1"/>
                          </a:solidFill>
                          <a:effectLst/>
                          <a:latin typeface="+mn-lt"/>
                          <a:ea typeface="+mn-ea"/>
                          <a:cs typeface="+mn-cs"/>
                        </a:rPr>
                        <a:t>Accrual Basis Amount of </a:t>
                      </a:r>
                      <a:endParaRPr lang="en-IN" sz="1800" b="1" kern="1200" dirty="0">
                        <a:solidFill>
                          <a:schemeClr val="dk1"/>
                        </a:solidFill>
                        <a:effectLst/>
                        <a:latin typeface="+mn-lt"/>
                        <a:ea typeface="+mn-ea"/>
                        <a:cs typeface="+mn-cs"/>
                      </a:endParaRPr>
                    </a:p>
                    <a:p>
                      <a:pPr algn="ctr"/>
                      <a:r>
                        <a:rPr lang="en-US" sz="1800" b="1" kern="1200" dirty="0">
                          <a:solidFill>
                            <a:schemeClr val="dk1"/>
                          </a:solidFill>
                          <a:effectLst/>
                          <a:latin typeface="+mn-lt"/>
                          <a:ea typeface="+mn-ea"/>
                          <a:cs typeface="+mn-cs"/>
                        </a:rPr>
                        <a:t>Revenue (Expense)</a:t>
                      </a:r>
                      <a:endParaRPr lang="en-IN" sz="1800" b="1" dirty="0"/>
                    </a:p>
                  </a:txBody>
                  <a:tcPr marT="45727" marB="45727">
                    <a:lnL w="12700" cmpd="sng">
                      <a:noFill/>
                    </a:lnL>
                    <a:lnR w="12700" cmpd="sng">
                      <a:noFill/>
                    </a:lnR>
                    <a:lnT w="381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ctr"/>
                      <a:endParaRPr lang="en-IN" sz="1800" b="1" dirty="0"/>
                    </a:p>
                  </a:txBody>
                  <a:tcPr marT="45727" marB="45727">
                    <a:lnL w="12700" cmpd="sng">
                      <a:noFill/>
                    </a:lnL>
                    <a:lnT w="381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99">
                <a:tc>
                  <a:txBody>
                    <a:bodyPr/>
                    <a:lstStyle/>
                    <a:p>
                      <a:pPr algn="ctr"/>
                      <a:r>
                        <a:rPr lang="en-US" sz="1800" dirty="0"/>
                        <a:t>Jul.</a:t>
                      </a:r>
                      <a:r>
                        <a:rPr lang="en-US" sz="1800" baseline="0" dirty="0"/>
                        <a:t> 1</a:t>
                      </a:r>
                      <a:endParaRPr lang="en-IN" sz="1800" dirty="0"/>
                    </a:p>
                  </a:txBody>
                  <a:tcPr marT="45727" marB="45727">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ctr"/>
                      <a:r>
                        <a:rPr lang="en-US" sz="1800" dirty="0"/>
                        <a:t>($6,000)</a:t>
                      </a:r>
                      <a:endParaRPr lang="en-IN" sz="1800" dirty="0"/>
                    </a:p>
                  </a:txBody>
                  <a:tcPr marT="45727" marB="45727">
                    <a:lnL w="12700" cmpd="sng">
                      <a:noFill/>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ctr"/>
                      <a:r>
                        <a:rPr lang="en-US" sz="1800" dirty="0"/>
                        <a:t>  </a:t>
                      </a:r>
                      <a:r>
                        <a:rPr lang="en-US" sz="1800" baseline="0" dirty="0"/>
                        <a:t> </a:t>
                      </a:r>
                      <a:r>
                        <a:rPr lang="en-US" sz="1800" dirty="0"/>
                        <a:t> ($0)</a:t>
                      </a:r>
                      <a:endParaRPr lang="en-IN" sz="1800" dirty="0"/>
                    </a:p>
                  </a:txBody>
                  <a:tcPr marT="45727" marB="45727">
                    <a:lnL w="12700" cmpd="sng">
                      <a:noFill/>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ctr"/>
                      <a:endParaRPr lang="en-IN" sz="1800" dirty="0"/>
                    </a:p>
                  </a:txBody>
                  <a:tcPr marT="45727" marB="45727">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Jul.</a:t>
                      </a:r>
                      <a:r>
                        <a:rPr lang="en-US" sz="1800" baseline="0" dirty="0"/>
                        <a:t> 4</a:t>
                      </a:r>
                      <a:endParaRPr lang="en-IN" sz="1800" dirty="0"/>
                    </a:p>
                  </a:txBody>
                  <a:tcPr marT="45727" marB="45727">
                    <a:lnR w="12700" cmpd="sng">
                      <a:noFill/>
                    </a:lnR>
                    <a:lnT w="12700" cmpd="sng">
                      <a:noFill/>
                    </a:lnT>
                    <a:lnB w="12700" cmpd="sng">
                      <a:noFill/>
                    </a:lnB>
                    <a:solidFill>
                      <a:srgbClr val="E3EDE4"/>
                    </a:solidFill>
                  </a:tcPr>
                </a:tc>
                <a:tc>
                  <a:txBody>
                    <a:bodyPr/>
                    <a:lstStyle/>
                    <a:p>
                      <a:pPr algn="ctr"/>
                      <a:r>
                        <a:rPr lang="en-US" sz="1800" dirty="0"/>
                        <a:t>  (1,000)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(1,000)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IN" sz="1800" dirty="0"/>
                    </a:p>
                  </a:txBody>
                  <a:tcPr marT="45727" marB="45727">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3708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Jul.</a:t>
                      </a:r>
                      <a:r>
                        <a:rPr lang="en-US" sz="1800" baseline="0" dirty="0"/>
                        <a:t> 10</a:t>
                      </a:r>
                      <a:endParaRPr lang="en-IN" sz="1800" dirty="0"/>
                    </a:p>
                  </a:txBody>
                  <a:tcPr marT="45727" marB="45727">
                    <a:lnR w="12700" cmpd="sng">
                      <a:noFill/>
                    </a:lnR>
                    <a:lnT w="12700" cmpd="sng">
                      <a:noFill/>
                    </a:lnT>
                    <a:lnB w="12700" cmpd="sng">
                      <a:noFill/>
                    </a:lnB>
                    <a:solidFill>
                      <a:srgbClr val="E3EDE4"/>
                    </a:solidFill>
                  </a:tcPr>
                </a:tc>
                <a:tc>
                  <a:txBody>
                    <a:bodyPr/>
                    <a:lstStyle/>
                    <a:p>
                      <a:pPr algn="ctr"/>
                      <a:r>
                        <a:rPr lang="en-US" sz="1800" dirty="0"/>
                        <a:t>  5,000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r>
                        <a:rPr lang="en-US" sz="1800" dirty="0"/>
                        <a:t> 5,000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27" marB="45727">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3708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Jul.</a:t>
                      </a:r>
                      <a:r>
                        <a:rPr lang="en-US" sz="1800" baseline="0" dirty="0"/>
                        <a:t> 15</a:t>
                      </a:r>
                      <a:endParaRPr lang="en-IN" sz="1800" dirty="0"/>
                    </a:p>
                  </a:txBody>
                  <a:tcPr marT="45727" marB="45727">
                    <a:lnR w="12700" cmpd="sng">
                      <a:noFill/>
                    </a:lnR>
                    <a:lnT w="12700" cmpd="sng">
                      <a:noFill/>
                    </a:lnT>
                    <a:lnB w="12700" cmpd="sng">
                      <a:noFill/>
                    </a:lnB>
                    <a:solidFill>
                      <a:srgbClr val="E3EDE4"/>
                    </a:solidFill>
                  </a:tcPr>
                </a:tc>
                <a:tc>
                  <a:txBody>
                    <a:bodyPr/>
                    <a:lstStyle/>
                    <a:p>
                      <a:pPr algn="ctr"/>
                      <a:r>
                        <a:rPr lang="en-US" sz="1800" dirty="0"/>
                        <a:t>(20,000)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r>
                        <a:rPr lang="en-US" sz="1800" dirty="0"/>
                        <a:t>        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27" marB="45727">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3708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Jul.</a:t>
                      </a:r>
                      <a:r>
                        <a:rPr lang="en-US" sz="1800" baseline="0" dirty="0"/>
                        <a:t> 20</a:t>
                      </a:r>
                      <a:endParaRPr lang="en-IN" sz="1800" dirty="0"/>
                    </a:p>
                  </a:txBody>
                  <a:tcPr marT="45727" marB="45727">
                    <a:lnR w="12700" cmpd="sng">
                      <a:noFill/>
                    </a:lnR>
                    <a:lnT w="12700" cmpd="sng">
                      <a:noFill/>
                    </a:lnT>
                    <a:lnB w="12700" cmpd="sng">
                      <a:noFill/>
                    </a:lnB>
                    <a:solidFill>
                      <a:srgbClr val="E3EDE4"/>
                    </a:solidFill>
                  </a:tcPr>
                </a:tc>
                <a:tc>
                  <a:txBody>
                    <a:bodyPr/>
                    <a:lstStyle/>
                    <a:p>
                      <a:pPr algn="ctr"/>
                      <a:r>
                        <a:rPr lang="en-US" sz="1800" dirty="0"/>
                        <a:t>         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r>
                        <a:rPr lang="en-US" sz="1800" dirty="0"/>
                        <a:t>10,000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27" marB="45727">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r h="3708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Jul.</a:t>
                      </a:r>
                      <a:r>
                        <a:rPr lang="en-US" sz="1800" baseline="0" dirty="0"/>
                        <a:t> 31</a:t>
                      </a:r>
                      <a:endParaRPr lang="en-IN" sz="1800" dirty="0"/>
                    </a:p>
                  </a:txBody>
                  <a:tcPr marT="45727" marB="45727">
                    <a:lnR w="12700" cmpd="sng">
                      <a:noFill/>
                    </a:lnR>
                    <a:lnT w="12700" cmpd="sng">
                      <a:noFill/>
                    </a:lnT>
                    <a:lnB w="12700" cmpd="sng">
                      <a:noFill/>
                    </a:lnB>
                    <a:solidFill>
                      <a:srgbClr val="E3EDE4"/>
                    </a:solidFill>
                  </a:tcPr>
                </a:tc>
                <a:tc>
                  <a:txBody>
                    <a:bodyPr/>
                    <a:lstStyle/>
                    <a:p>
                      <a:pPr algn="ctr"/>
                      <a:r>
                        <a:rPr lang="en-US" sz="1800" dirty="0"/>
                        <a:t>         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r>
                        <a:rPr lang="en-US" sz="1800" dirty="0"/>
                        <a:t>    (2,000)*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27" marB="45727">
                    <a:lnL w="12700" cmpd="sng">
                      <a:noFill/>
                    </a:lnL>
                    <a:lnT w="12700" cmpd="sng">
                      <a:noFill/>
                    </a:lnT>
                    <a:lnB w="12700" cmpd="sng">
                      <a:noFill/>
                    </a:lnB>
                    <a:solidFill>
                      <a:srgbClr val="E3EDE4"/>
                    </a:solidFill>
                  </a:tcPr>
                </a:tc>
                <a:extLst>
                  <a:ext uri="{0D108BD9-81ED-4DB2-BD59-A6C34878D82A}">
                    <a16:rowId xmlns:a16="http://schemas.microsoft.com/office/drawing/2014/main" val="10007"/>
                  </a:ext>
                </a:extLst>
              </a:tr>
              <a:tr h="3708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Jul.</a:t>
                      </a:r>
                      <a:r>
                        <a:rPr lang="en-US" sz="1800" baseline="0" dirty="0"/>
                        <a:t> 31</a:t>
                      </a:r>
                      <a:endParaRPr lang="en-IN" sz="1800" dirty="0"/>
                    </a:p>
                  </a:txBody>
                  <a:tcPr marT="45727" marB="45727">
                    <a:lnR w="12700" cmpd="sng">
                      <a:noFill/>
                    </a:lnR>
                    <a:lnT w="12700" cmpd="sng">
                      <a:noFill/>
                    </a:lnT>
                    <a:lnB w="12700" cmpd="sng">
                      <a:noFill/>
                    </a:lnB>
                    <a:solidFill>
                      <a:srgbClr val="E3EDE4"/>
                    </a:solidFill>
                  </a:tcPr>
                </a:tc>
                <a:tc>
                  <a:txBody>
                    <a:bodyPr/>
                    <a:lstStyle/>
                    <a:p>
                      <a:pPr algn="ctr"/>
                      <a:r>
                        <a:rPr lang="en-US" sz="1800" dirty="0"/>
                        <a:t>         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r>
                        <a:rPr lang="en-US" sz="1800" dirty="0"/>
                        <a:t>  (3,000)</a:t>
                      </a:r>
                      <a:endParaRPr lang="en-IN" sz="1800" dirty="0"/>
                    </a:p>
                  </a:txBody>
                  <a:tcPr marT="45727" marB="45727">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27" marB="45727">
                    <a:lnL w="12700" cmpd="sng">
                      <a:noFill/>
                    </a:lnL>
                    <a:lnT w="12700" cmpd="sng">
                      <a:noFill/>
                    </a:lnT>
                    <a:lnB w="12700" cmpd="sng">
                      <a:noFill/>
                    </a:lnB>
                    <a:solidFill>
                      <a:srgbClr val="E3EDE4"/>
                    </a:solidFill>
                  </a:tcPr>
                </a:tc>
                <a:extLst>
                  <a:ext uri="{0D108BD9-81ED-4DB2-BD59-A6C34878D82A}">
                    <a16:rowId xmlns:a16="http://schemas.microsoft.com/office/drawing/2014/main" val="10008"/>
                  </a:ext>
                </a:extLst>
              </a:tr>
              <a:tr h="37089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t>Jul.</a:t>
                      </a:r>
                      <a:r>
                        <a:rPr lang="en-US" sz="1800" baseline="0" dirty="0"/>
                        <a:t> 31</a:t>
                      </a:r>
                      <a:endParaRPr lang="en-IN" sz="1800" dirty="0"/>
                    </a:p>
                  </a:txBody>
                  <a:tcPr marT="45727" marB="45727">
                    <a:lnR w="12700" cmpd="sng">
                      <a:noFill/>
                    </a:lnR>
                    <a:lnT w="12700" cmpd="sng">
                      <a:noFill/>
                    </a:lnT>
                    <a:solidFill>
                      <a:srgbClr val="E3EDE4"/>
                    </a:solidFill>
                  </a:tcPr>
                </a:tc>
                <a:tc>
                  <a:txBody>
                    <a:bodyPr/>
                    <a:lstStyle/>
                    <a:p>
                      <a:pPr algn="ctr"/>
                      <a:r>
                        <a:rPr lang="en-US" sz="1800" dirty="0"/>
                        <a:t>         0</a:t>
                      </a:r>
                      <a:endParaRPr lang="en-IN" sz="1800" dirty="0"/>
                    </a:p>
                  </a:txBody>
                  <a:tcPr marT="45727" marB="45727">
                    <a:lnL w="12700" cmpd="sng">
                      <a:noFill/>
                    </a:lnL>
                    <a:lnR w="12700" cmpd="sng">
                      <a:noFill/>
                    </a:lnR>
                    <a:lnT w="12700" cmpd="sng">
                      <a:noFill/>
                    </a:lnT>
                    <a:solidFill>
                      <a:srgbClr val="E3EDE4"/>
                    </a:solidFill>
                  </a:tcPr>
                </a:tc>
                <a:tc>
                  <a:txBody>
                    <a:bodyPr/>
                    <a:lstStyle/>
                    <a:p>
                      <a:pPr algn="ctr"/>
                      <a:r>
                        <a:rPr lang="en-US" sz="1800" dirty="0"/>
                        <a:t>     (170)</a:t>
                      </a:r>
                      <a:endParaRPr lang="en-IN" sz="1800" dirty="0"/>
                    </a:p>
                  </a:txBody>
                  <a:tcPr marT="45727" marB="45727">
                    <a:lnL w="12700" cmpd="sng">
                      <a:noFill/>
                    </a:lnL>
                    <a:lnR w="12700" cmpd="sng">
                      <a:noFill/>
                    </a:lnR>
                    <a:lnT w="12700" cmpd="sng">
                      <a:noFill/>
                    </a:lnT>
                    <a:solidFill>
                      <a:srgbClr val="E3EDE4"/>
                    </a:solidFill>
                  </a:tcPr>
                </a:tc>
                <a:tc>
                  <a:txBody>
                    <a:bodyPr/>
                    <a:lstStyle/>
                    <a:p>
                      <a:pPr algn="ctr"/>
                      <a:endParaRPr lang="en-IN" sz="1800" dirty="0"/>
                    </a:p>
                  </a:txBody>
                  <a:tcPr marT="45727" marB="45727">
                    <a:lnL w="12700" cmpd="sng">
                      <a:noFill/>
                    </a:lnL>
                    <a:lnT w="12700" cmpd="sng">
                      <a:noFill/>
                    </a:lnT>
                    <a:solidFill>
                      <a:srgbClr val="E3EDE4"/>
                    </a:solidFill>
                  </a:tcPr>
                </a:tc>
                <a:extLst>
                  <a:ext uri="{0D108BD9-81ED-4DB2-BD59-A6C34878D82A}">
                    <a16:rowId xmlns:a16="http://schemas.microsoft.com/office/drawing/2014/main" val="10009"/>
                  </a:ext>
                </a:extLst>
              </a:tr>
            </a:tbl>
          </a:graphicData>
        </a:graphic>
      </p:graphicFrame>
      <p:graphicFrame>
        <p:nvGraphicFramePr>
          <p:cNvPr id="7" name="Table 6"/>
          <p:cNvGraphicFramePr>
            <a:graphicFrameLocks noGrp="1"/>
          </p:cNvGraphicFramePr>
          <p:nvPr/>
        </p:nvGraphicFramePr>
        <p:xfrm>
          <a:off x="2133601" y="5105400"/>
          <a:ext cx="7942263" cy="1112838"/>
        </p:xfrm>
        <a:graphic>
          <a:graphicData uri="http://schemas.openxmlformats.org/drawingml/2006/table">
            <a:tbl>
              <a:tblPr firstRow="1" bandRow="1">
                <a:tableStyleId>{5C22544A-7EE6-4342-B048-85BDC9FD1C3A}</a:tableStyleId>
              </a:tblPr>
              <a:tblGrid>
                <a:gridCol w="6485631">
                  <a:extLst>
                    <a:ext uri="{9D8B030D-6E8A-4147-A177-3AD203B41FA5}">
                      <a16:colId xmlns:a16="http://schemas.microsoft.com/office/drawing/2014/main" val="20000"/>
                    </a:ext>
                  </a:extLst>
                </a:gridCol>
                <a:gridCol w="1248360">
                  <a:extLst>
                    <a:ext uri="{9D8B030D-6E8A-4147-A177-3AD203B41FA5}">
                      <a16:colId xmlns:a16="http://schemas.microsoft.com/office/drawing/2014/main" val="20001"/>
                    </a:ext>
                  </a:extLst>
                </a:gridCol>
                <a:gridCol w="208272">
                  <a:extLst>
                    <a:ext uri="{9D8B030D-6E8A-4147-A177-3AD203B41FA5}">
                      <a16:colId xmlns:a16="http://schemas.microsoft.com/office/drawing/2014/main" val="20002"/>
                    </a:ext>
                  </a:extLst>
                </a:gridCol>
              </a:tblGrid>
              <a:tr h="370946">
                <a:tc>
                  <a:txBody>
                    <a:bodyPr/>
                    <a:lstStyle/>
                    <a:p>
                      <a:r>
                        <a:rPr lang="en-US" sz="1800" dirty="0">
                          <a:solidFill>
                            <a:sysClr val="windowText" lastClr="000000"/>
                          </a:solidFill>
                        </a:rPr>
                        <a:t>*</a:t>
                      </a:r>
                      <a:r>
                        <a:rPr lang="en-US" sz="1800" b="1" kern="1200" dirty="0">
                          <a:solidFill>
                            <a:sysClr val="windowText" lastClr="000000"/>
                          </a:solidFill>
                          <a:effectLst/>
                          <a:latin typeface="+mn-lt"/>
                          <a:ea typeface="+mn-ea"/>
                          <a:cs typeface="+mn-cs"/>
                        </a:rPr>
                        <a:t>Rent prepaid on July 1 for 3 months</a:t>
                      </a:r>
                      <a:endParaRPr lang="en-IN" sz="1800" dirty="0">
                        <a:solidFill>
                          <a:sysClr val="windowText" lastClr="000000"/>
                        </a:solidFill>
                      </a:endParaRPr>
                    </a:p>
                  </a:txBody>
                  <a:tcPr marL="91436" marR="91436" marT="45733" marB="45733">
                    <a:lnR w="12700" cmpd="sng">
                      <a:noFill/>
                    </a:lnR>
                    <a:lnT w="12700" cap="flat" cmpd="sng" algn="ctr">
                      <a:solidFill>
                        <a:schemeClr val="tx1"/>
                      </a:solidFill>
                      <a:prstDash val="solid"/>
                      <a:round/>
                      <a:headEnd type="none" w="med" len="med"/>
                      <a:tailEnd type="none" w="med" len="med"/>
                    </a:lnT>
                    <a:solidFill>
                      <a:schemeClr val="bg1"/>
                    </a:solidFill>
                  </a:tcPr>
                </a:tc>
                <a:tc>
                  <a:txBody>
                    <a:bodyPr/>
                    <a:lstStyle/>
                    <a:p>
                      <a:pPr algn="r"/>
                      <a:r>
                        <a:rPr lang="en-US" sz="1800" dirty="0">
                          <a:solidFill>
                            <a:sysClr val="windowText" lastClr="000000"/>
                          </a:solidFill>
                        </a:rPr>
                        <a:t>$6,000</a:t>
                      </a:r>
                      <a:endParaRPr lang="en-IN" sz="1800" dirty="0">
                        <a:solidFill>
                          <a:sysClr val="windowText" lastClr="000000"/>
                        </a:solidFill>
                      </a:endParaRPr>
                    </a:p>
                  </a:txBody>
                  <a:tcPr marL="91436" marR="91436" marT="45733" marB="45733">
                    <a:lnL w="12700" cmpd="sng">
                      <a:noFill/>
                    </a:lnL>
                    <a:lnR w="12700" cmpd="sng">
                      <a:noFill/>
                    </a:lnR>
                    <a:lnT w="12700" cap="flat" cmpd="sng" algn="ctr">
                      <a:solidFill>
                        <a:schemeClr val="tx1"/>
                      </a:solidFill>
                      <a:prstDash val="solid"/>
                      <a:round/>
                      <a:headEnd type="none" w="med" len="med"/>
                      <a:tailEnd type="none" w="med" len="med"/>
                    </a:lnT>
                    <a:solidFill>
                      <a:schemeClr val="bg1"/>
                    </a:solidFill>
                  </a:tcPr>
                </a:tc>
                <a:tc>
                  <a:txBody>
                    <a:bodyPr/>
                    <a:lstStyle/>
                    <a:p>
                      <a:pPr algn="r"/>
                      <a:endParaRPr lang="en-IN" sz="1800" dirty="0">
                        <a:solidFill>
                          <a:sysClr val="windowText" lastClr="000000"/>
                        </a:solidFill>
                      </a:endParaRPr>
                    </a:p>
                  </a:txBody>
                  <a:tcPr marL="91436" marR="91436" marT="45733" marB="45733">
                    <a:lnL w="12700" cmpd="sng">
                      <a:noFill/>
                    </a:lnL>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000"/>
                  </a:ext>
                </a:extLst>
              </a:tr>
              <a:tr h="370946">
                <a:tc>
                  <a:txBody>
                    <a:bodyPr/>
                    <a:lstStyle/>
                    <a:p>
                      <a:r>
                        <a:rPr lang="en-US" sz="1800" kern="1200" dirty="0">
                          <a:solidFill>
                            <a:sysClr val="windowText" lastClr="000000"/>
                          </a:solidFill>
                          <a:effectLst/>
                          <a:latin typeface="+mn-lt"/>
                          <a:ea typeface="+mn-ea"/>
                          <a:cs typeface="+mn-cs"/>
                        </a:rPr>
                        <a:t>  Months</a:t>
                      </a:r>
                      <a:endParaRPr lang="en-IN" sz="1800" dirty="0">
                        <a:solidFill>
                          <a:sysClr val="windowText" lastClr="000000"/>
                        </a:solidFill>
                      </a:endParaRPr>
                    </a:p>
                  </a:txBody>
                  <a:tcPr marL="91436" marR="91436" marT="45733" marB="45733">
                    <a:lnR w="12700" cmpd="sng">
                      <a:noFill/>
                    </a:lnR>
                    <a:lnB w="12700" cmpd="sng">
                      <a:noFill/>
                    </a:lnB>
                    <a:solidFill>
                      <a:schemeClr val="bg1"/>
                    </a:solidFill>
                  </a:tcPr>
                </a:tc>
                <a:tc>
                  <a:txBody>
                    <a:bodyPr/>
                    <a:lstStyle/>
                    <a:p>
                      <a:pPr algn="r"/>
                      <a:r>
                        <a:rPr lang="en-US" sz="1800" dirty="0">
                          <a:solidFill>
                            <a:sysClr val="windowText" lastClr="000000"/>
                          </a:solidFill>
                        </a:rPr>
                        <a:t>÷3</a:t>
                      </a:r>
                      <a:endParaRPr lang="en-IN" sz="1800" dirty="0">
                        <a:solidFill>
                          <a:sysClr val="windowText" lastClr="000000"/>
                        </a:solidFill>
                      </a:endParaRPr>
                    </a:p>
                  </a:txBody>
                  <a:tcPr marL="91436" marR="91436" marT="45733" marB="45733">
                    <a:lnL w="12700" cmpd="sng">
                      <a:noFill/>
                    </a:lnL>
                    <a:lnR w="12700" cmpd="sng">
                      <a:noFill/>
                    </a:lnR>
                    <a:lnB w="12700" cap="flat" cmpd="sng" algn="ctr">
                      <a:solidFill>
                        <a:schemeClr val="tx1"/>
                      </a:solidFill>
                      <a:prstDash val="solid"/>
                      <a:round/>
                      <a:headEnd type="none" w="med" len="med"/>
                      <a:tailEnd type="none" w="med" len="med"/>
                    </a:lnB>
                    <a:solidFill>
                      <a:schemeClr val="bg1"/>
                    </a:solidFill>
                  </a:tcPr>
                </a:tc>
                <a:tc>
                  <a:txBody>
                    <a:bodyPr/>
                    <a:lstStyle/>
                    <a:p>
                      <a:pPr algn="r"/>
                      <a:endParaRPr lang="en-IN" sz="1800" dirty="0">
                        <a:solidFill>
                          <a:sysClr val="windowText" lastClr="000000"/>
                        </a:solidFill>
                      </a:endParaRPr>
                    </a:p>
                  </a:txBody>
                  <a:tcPr marL="91436" marR="91436" marT="45733" marB="45733">
                    <a:lnL w="12700" cmpd="sng">
                      <a:noFill/>
                    </a:lnL>
                    <a:solidFill>
                      <a:schemeClr val="bg1"/>
                    </a:solidFill>
                  </a:tcPr>
                </a:tc>
                <a:extLst>
                  <a:ext uri="{0D108BD9-81ED-4DB2-BD59-A6C34878D82A}">
                    <a16:rowId xmlns:a16="http://schemas.microsoft.com/office/drawing/2014/main" val="10001"/>
                  </a:ext>
                </a:extLst>
              </a:tr>
              <a:tr h="370946">
                <a:tc>
                  <a:txBody>
                    <a:bodyPr/>
                    <a:lstStyle/>
                    <a:p>
                      <a:r>
                        <a:rPr lang="en-US" sz="1800" kern="1200" dirty="0">
                          <a:solidFill>
                            <a:sysClr val="windowText" lastClr="000000"/>
                          </a:solidFill>
                          <a:effectLst/>
                          <a:latin typeface="+mn-lt"/>
                          <a:ea typeface="+mn-ea"/>
                          <a:cs typeface="+mn-cs"/>
                        </a:rPr>
                        <a:t>  Rent expense for July</a:t>
                      </a:r>
                      <a:endParaRPr lang="en-IN" sz="1800" dirty="0">
                        <a:solidFill>
                          <a:sysClr val="windowText" lastClr="000000"/>
                        </a:solidFill>
                      </a:endParaRPr>
                    </a:p>
                  </a:txBody>
                  <a:tcPr marL="91436" marR="91436" marT="45733" marB="45733">
                    <a:lnR w="12700" cmpd="sng">
                      <a:noFill/>
                    </a:lnR>
                    <a:lnT w="12700" cmpd="sng">
                      <a:noFill/>
                    </a:lnT>
                    <a:lnB w="12700" cap="flat" cmpd="sng" algn="ctr">
                      <a:solidFill>
                        <a:schemeClr val="tx1"/>
                      </a:solidFill>
                      <a:prstDash val="solid"/>
                      <a:round/>
                      <a:headEnd type="none" w="med" len="med"/>
                      <a:tailEnd type="none" w="med" len="med"/>
                    </a:lnB>
                    <a:solidFill>
                      <a:schemeClr val="bg1"/>
                    </a:solidFill>
                  </a:tcPr>
                </a:tc>
                <a:tc>
                  <a:txBody>
                    <a:bodyPr/>
                    <a:lstStyle/>
                    <a:p>
                      <a:pPr algn="r"/>
                      <a:r>
                        <a:rPr lang="en-US" sz="1800" dirty="0">
                          <a:solidFill>
                            <a:sysClr val="windowText" lastClr="000000"/>
                          </a:solidFill>
                        </a:rPr>
                        <a:t>$2,000</a:t>
                      </a:r>
                      <a:endParaRPr lang="en-IN" sz="1800" dirty="0">
                        <a:solidFill>
                          <a:sysClr val="windowText" lastClr="000000"/>
                        </a:solidFill>
                      </a:endParaRPr>
                    </a:p>
                  </a:txBody>
                  <a:tcPr marL="91436" marR="91436" marT="45733" marB="45733">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endParaRPr lang="en-IN" sz="1800" dirty="0">
                        <a:solidFill>
                          <a:sysClr val="windowText" lastClr="000000"/>
                        </a:solidFill>
                      </a:endParaRPr>
                    </a:p>
                  </a:txBody>
                  <a:tcPr marL="91436" marR="91436" marT="45733" marB="45733">
                    <a:lnL w="12700" cmpd="sng">
                      <a:noFill/>
                    </a:lnL>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8"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E3-19-Req. 1</a:t>
            </a:r>
          </a:p>
        </p:txBody>
      </p:sp>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FDABAE4E-B26D-B643-88FA-BE1602A28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2" y="125909"/>
            <a:ext cx="1370143" cy="639763"/>
          </a:xfrm>
          <a:prstGeom prst="rect">
            <a:avLst/>
          </a:prstGeom>
        </p:spPr>
      </p:pic>
    </p:spTree>
    <p:extLst>
      <p:ext uri="{BB962C8B-B14F-4D97-AF65-F5344CB8AC3E}">
        <p14:creationId xmlns:p14="http://schemas.microsoft.com/office/powerpoint/2010/main" val="38431865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2071914" y="5301348"/>
          <a:ext cx="8305800" cy="868680"/>
        </p:xfrm>
        <a:graphic>
          <a:graphicData uri="http://schemas.openxmlformats.org/drawingml/2006/table">
            <a:tbl>
              <a:tblPr firstRow="1" bandRow="1">
                <a:tableStyleId>{5C22544A-7EE6-4342-B048-85BDC9FD1C3A}</a:tableStyleId>
              </a:tblPr>
              <a:tblGrid>
                <a:gridCol w="8305800">
                  <a:extLst>
                    <a:ext uri="{9D8B030D-6E8A-4147-A177-3AD203B41FA5}">
                      <a16:colId xmlns:a16="http://schemas.microsoft.com/office/drawing/2014/main" val="20000"/>
                    </a:ext>
                  </a:extLst>
                </a:gridCol>
              </a:tblGrid>
              <a:tr h="381000">
                <a:tc>
                  <a:txBody>
                    <a:bodyPr/>
                    <a:lstStyle/>
                    <a:p>
                      <a:pPr hangingPunct="0"/>
                      <a:r>
                        <a:rPr lang="en-US" sz="1700" b="0" i="1" kern="1200" dirty="0">
                          <a:solidFill>
                            <a:schemeClr val="tx1"/>
                          </a:solidFill>
                          <a:effectLst/>
                          <a:latin typeface="+mn-lt"/>
                          <a:ea typeface="+mn-ea"/>
                          <a:cs typeface="+mn-cs"/>
                        </a:rPr>
                        <a:t>Accrual basis accounting gives the best picture of the true earnings of Popular</a:t>
                      </a:r>
                      <a:r>
                        <a:rPr lang="en-US" sz="1700" b="0" i="1" kern="1200" baseline="0" dirty="0">
                          <a:solidFill>
                            <a:schemeClr val="tx1"/>
                          </a:solidFill>
                          <a:effectLst/>
                          <a:latin typeface="+mn-lt"/>
                          <a:ea typeface="+mn-ea"/>
                          <a:cs typeface="+mn-cs"/>
                        </a:rPr>
                        <a:t> </a:t>
                      </a:r>
                      <a:r>
                        <a:rPr lang="en-US" sz="1700" b="0" i="1" kern="1200" dirty="0">
                          <a:solidFill>
                            <a:schemeClr val="tx1"/>
                          </a:solidFill>
                          <a:effectLst/>
                          <a:latin typeface="+mn-lt"/>
                          <a:ea typeface="+mn-ea"/>
                          <a:cs typeface="+mn-cs"/>
                        </a:rPr>
                        <a:t>Advertising, because revenues are recorded when earned and expenses are recorded when incurred, as dictated by the revenue recognition principle and the matching principle</a:t>
                      </a:r>
                      <a:endParaRPr lang="en-IN" sz="1700" b="0" i="1" kern="1200" dirty="0">
                        <a:solidFill>
                          <a:schemeClr val="tx1"/>
                        </a:solidFill>
                        <a:effectLst/>
                        <a:latin typeface="+mn-lt"/>
                        <a:ea typeface="+mn-ea"/>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5" name="Slide Number Placeholder 4"/>
          <p:cNvSpPr>
            <a:spLocks noGrp="1"/>
          </p:cNvSpPr>
          <p:nvPr>
            <p:ph type="sldNum" sz="quarter" idx="11"/>
          </p:nvPr>
        </p:nvSpPr>
        <p:spPr/>
        <p:txBody>
          <a:bodyPr/>
          <a:lstStyle/>
          <a:p>
            <a:pPr>
              <a:defRPr/>
            </a:pPr>
            <a:r>
              <a:rPr lang="en-US" dirty="0"/>
              <a:t>3-</a:t>
            </a:r>
            <a:fld id="{1D18DAC6-182F-4935-AB4C-CFBD52C9EDB8}" type="slidenum">
              <a:rPr lang="en-US" smtClean="0"/>
              <a:pPr>
                <a:defRPr/>
              </a:pPr>
              <a:t>33</a:t>
            </a:fld>
            <a:endParaRPr lang="en-US" dirty="0"/>
          </a:p>
        </p:txBody>
      </p:sp>
      <p:graphicFrame>
        <p:nvGraphicFramePr>
          <p:cNvPr id="2" name="Table 1"/>
          <p:cNvGraphicFramePr>
            <a:graphicFrameLocks noGrp="1"/>
          </p:cNvGraphicFramePr>
          <p:nvPr/>
        </p:nvGraphicFramePr>
        <p:xfrm>
          <a:off x="2095500" y="838200"/>
          <a:ext cx="8191500" cy="2225676"/>
        </p:xfrm>
        <a:graphic>
          <a:graphicData uri="http://schemas.openxmlformats.org/drawingml/2006/table">
            <a:tbl>
              <a:tblPr firstRow="1" bandRow="1">
                <a:tableStyleId>{5C22544A-7EE6-4342-B048-85BDC9FD1C3A}</a:tableStyleId>
              </a:tblPr>
              <a:tblGrid>
                <a:gridCol w="2324100">
                  <a:extLst>
                    <a:ext uri="{9D8B030D-6E8A-4147-A177-3AD203B41FA5}">
                      <a16:colId xmlns:a16="http://schemas.microsoft.com/office/drawing/2014/main" val="20000"/>
                    </a:ext>
                  </a:extLst>
                </a:gridCol>
                <a:gridCol w="381000">
                  <a:extLst>
                    <a:ext uri="{9D8B030D-6E8A-4147-A177-3AD203B41FA5}">
                      <a16:colId xmlns:a16="http://schemas.microsoft.com/office/drawing/2014/main" val="20001"/>
                    </a:ext>
                  </a:extLst>
                </a:gridCol>
                <a:gridCol w="5105400">
                  <a:extLst>
                    <a:ext uri="{9D8B030D-6E8A-4147-A177-3AD203B41FA5}">
                      <a16:colId xmlns:a16="http://schemas.microsoft.com/office/drawing/2014/main" val="20002"/>
                    </a:ext>
                  </a:extLst>
                </a:gridCol>
                <a:gridCol w="381000">
                  <a:extLst>
                    <a:ext uri="{9D8B030D-6E8A-4147-A177-3AD203B41FA5}">
                      <a16:colId xmlns:a16="http://schemas.microsoft.com/office/drawing/2014/main" val="20003"/>
                    </a:ext>
                  </a:extLst>
                </a:gridCol>
              </a:tblGrid>
              <a:tr h="370946">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800" dirty="0"/>
                        <a:t>Net income (loss) under cash basis is ($22,000)</a:t>
                      </a:r>
                    </a:p>
                  </a:txBody>
                  <a:tcPr marT="45733" marB="45733">
                    <a:lnB w="38100" cmpd="sng">
                      <a:noFill/>
                    </a:lnB>
                  </a:tcPr>
                </a:tc>
                <a:tc hMerge="1">
                  <a:txBody>
                    <a:bodyPr/>
                    <a:lstStyle/>
                    <a:p>
                      <a:pPr algn="ctr"/>
                      <a:endParaRPr lang="en-IN" dirty="0"/>
                    </a:p>
                  </a:txBody>
                  <a:tcPr/>
                </a:tc>
                <a:tc hMerge="1">
                  <a:txBody>
                    <a:bodyPr/>
                    <a:lstStyle/>
                    <a:p>
                      <a:pPr algn="ctr"/>
                      <a:endParaRPr lang="en-IN" dirty="0"/>
                    </a:p>
                  </a:txBody>
                  <a:tcPr/>
                </a:tc>
                <a:tc hMerge="1">
                  <a:txBody>
                    <a:bodyPr/>
                    <a:lstStyle/>
                    <a:p>
                      <a:pPr algn="ctr"/>
                      <a:endParaRPr lang="en-IN" dirty="0"/>
                    </a:p>
                  </a:txBody>
                  <a:tcPr/>
                </a:tc>
                <a:extLst>
                  <a:ext uri="{0D108BD9-81ED-4DB2-BD59-A6C34878D82A}">
                    <a16:rowId xmlns:a16="http://schemas.microsoft.com/office/drawing/2014/main" val="10000"/>
                  </a:ext>
                </a:extLst>
              </a:tr>
              <a:tr h="3709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Calculation:</a:t>
                      </a:r>
                      <a:endParaRPr lang="en-IN" sz="1800" dirty="0"/>
                    </a:p>
                  </a:txBody>
                  <a:tcPr marT="45733" marB="45733">
                    <a:lnR w="12700" cmpd="sng">
                      <a:noFill/>
                    </a:lnR>
                    <a:lnT w="38100" cmpd="sng">
                      <a:noFill/>
                    </a:lnT>
                    <a:lnB w="12700" cmpd="sng">
                      <a:noFill/>
                    </a:lnB>
                    <a:solidFill>
                      <a:srgbClr val="E3EDE4"/>
                    </a:solidFill>
                  </a:tcPr>
                </a:tc>
                <a:tc>
                  <a:txBody>
                    <a:bodyPr/>
                    <a:lstStyle/>
                    <a:p>
                      <a:pPr algn="ctr"/>
                      <a:endParaRPr lang="en-IN" sz="1800" dirty="0"/>
                    </a:p>
                  </a:txBody>
                  <a:tcPr marT="45733" marB="45733">
                    <a:lnL w="12700" cmpd="sng">
                      <a:noFill/>
                    </a:lnL>
                    <a:lnR w="12700" cmpd="sng">
                      <a:noFill/>
                    </a:lnR>
                    <a:lnT w="38100" cmpd="sng">
                      <a:noFill/>
                    </a:lnT>
                    <a:lnB w="12700" cmpd="sng">
                      <a:noFill/>
                    </a:lnB>
                    <a:solidFill>
                      <a:srgbClr val="E3EDE4"/>
                    </a:solidFill>
                  </a:tcPr>
                </a:tc>
                <a:tc>
                  <a:txBody>
                    <a:bodyPr/>
                    <a:lstStyle/>
                    <a:p>
                      <a:pPr algn="ctr"/>
                      <a:endParaRPr lang="en-IN" sz="1800" dirty="0"/>
                    </a:p>
                  </a:txBody>
                  <a:tcPr marT="45733" marB="45733">
                    <a:lnL w="12700" cmpd="sng">
                      <a:noFill/>
                    </a:lnL>
                    <a:lnR w="12700" cmpd="sng">
                      <a:noFill/>
                    </a:lnR>
                    <a:lnT w="38100" cmpd="sng">
                      <a:noFill/>
                    </a:lnT>
                    <a:lnB w="12700" cmpd="sng">
                      <a:noFill/>
                    </a:lnB>
                    <a:solidFill>
                      <a:srgbClr val="E3EDE4"/>
                    </a:solidFill>
                  </a:tcPr>
                </a:tc>
                <a:tc>
                  <a:txBody>
                    <a:bodyPr/>
                    <a:lstStyle/>
                    <a:p>
                      <a:pPr algn="ctr"/>
                      <a:endParaRPr lang="en-IN" sz="1800" dirty="0"/>
                    </a:p>
                  </a:txBody>
                  <a:tcPr marT="45733" marB="45733">
                    <a:lnL w="12700" cmpd="sng">
                      <a:noFill/>
                    </a:lnL>
                    <a:lnT w="38100" cmpd="sng">
                      <a:noFill/>
                    </a:lnT>
                    <a:lnB w="12700" cmpd="sng">
                      <a:noFill/>
                    </a:lnB>
                    <a:solidFill>
                      <a:srgbClr val="E3EDE4"/>
                    </a:solidFill>
                  </a:tcPr>
                </a:tc>
                <a:extLst>
                  <a:ext uri="{0D108BD9-81ED-4DB2-BD59-A6C34878D82A}">
                    <a16:rowId xmlns:a16="http://schemas.microsoft.com/office/drawing/2014/main" val="10001"/>
                  </a:ext>
                </a:extLst>
              </a:tr>
              <a:tr h="3709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Net Income (Loss)</a:t>
                      </a:r>
                      <a:endParaRPr lang="en-IN" sz="1800" dirty="0"/>
                    </a:p>
                  </a:txBody>
                  <a:tcPr marT="45733" marB="45733">
                    <a:lnR w="12700" cmpd="sng">
                      <a:noFill/>
                    </a:lnR>
                    <a:lnT w="12700" cmpd="sng">
                      <a:noFill/>
                    </a:lnT>
                    <a:lnB w="12700" cmpd="sng">
                      <a:noFill/>
                    </a:lnB>
                    <a:solidFill>
                      <a:srgbClr val="E3EDE4"/>
                    </a:solidFill>
                  </a:tcPr>
                </a:tc>
                <a:tc>
                  <a:txBody>
                    <a:bodyPr/>
                    <a:lstStyle/>
                    <a:p>
                      <a:pPr algn="ctr"/>
                      <a:r>
                        <a:rPr lang="en-IN" sz="1800" dirty="0"/>
                        <a:t>═</a:t>
                      </a:r>
                    </a:p>
                  </a:txBody>
                  <a:tcPr marT="45733" marB="45733">
                    <a:lnL w="12700" cmpd="sng">
                      <a:noFill/>
                    </a:lnL>
                    <a:lnR w="12700" cmpd="sng">
                      <a:noFill/>
                    </a:lnR>
                    <a:lnT w="12700" cmpd="sng">
                      <a:noFill/>
                    </a:lnT>
                    <a:lnB w="12700" cmpd="sng">
                      <a:noFill/>
                    </a:lnB>
                    <a:solidFill>
                      <a:srgbClr val="E3EDE4"/>
                    </a:solidFill>
                  </a:tcPr>
                </a:tc>
                <a:tc>
                  <a:txBody>
                    <a:bodyPr/>
                    <a:lstStyle/>
                    <a:p>
                      <a:pPr algn="l"/>
                      <a:r>
                        <a:rPr lang="en-US" sz="1800" kern="1200" dirty="0">
                          <a:solidFill>
                            <a:schemeClr val="dk1"/>
                          </a:solidFill>
                          <a:effectLst/>
                          <a:latin typeface="+mn-lt"/>
                          <a:ea typeface="+mn-ea"/>
                          <a:cs typeface="+mn-cs"/>
                        </a:rPr>
                        <a:t>Total Revenues – Total Expenses</a:t>
                      </a:r>
                      <a:endParaRPr lang="en-IN" sz="1800" dirty="0"/>
                    </a:p>
                  </a:txBody>
                  <a:tcPr marT="45733" marB="45733">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33" marB="45733">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9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IN" sz="1800" dirty="0"/>
                    </a:p>
                  </a:txBody>
                  <a:tcPr marT="45733" marB="45733">
                    <a:lnR w="12700" cmpd="sng">
                      <a:noFill/>
                    </a:lnR>
                    <a:lnT w="12700" cmpd="sng">
                      <a:noFill/>
                    </a:lnT>
                    <a:lnB w="12700" cmpd="sng">
                      <a:noFill/>
                    </a:lnB>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a:t>
                      </a:r>
                    </a:p>
                  </a:txBody>
                  <a:tcPr marT="45733" marB="45733">
                    <a:lnL w="12700" cmpd="sng">
                      <a:noFill/>
                    </a:lnL>
                    <a:lnR w="12700" cmpd="sng">
                      <a:noFill/>
                    </a:lnR>
                    <a:lnT w="12700" cmpd="sng">
                      <a:noFill/>
                    </a:lnT>
                    <a:lnB w="12700" cmpd="sng">
                      <a:noFill/>
                    </a:lnB>
                    <a:solidFill>
                      <a:srgbClr val="E3EDE4"/>
                    </a:solidFill>
                  </a:tcPr>
                </a:tc>
                <a:tc>
                  <a:txBody>
                    <a:bodyPr/>
                    <a:lstStyle/>
                    <a:p>
                      <a:pPr algn="l"/>
                      <a:r>
                        <a:rPr lang="en-US" sz="1800" dirty="0"/>
                        <a:t>$5,000 − ($6,000 + $1,000 + $20,000)</a:t>
                      </a:r>
                      <a:endParaRPr lang="en-IN" sz="1800" dirty="0"/>
                    </a:p>
                  </a:txBody>
                  <a:tcPr marT="45733" marB="45733">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33" marB="45733">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3709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IN" sz="1800" dirty="0"/>
                    </a:p>
                  </a:txBody>
                  <a:tcPr marT="45733" marB="45733">
                    <a:lnR w="12700" cmpd="sng">
                      <a:noFill/>
                    </a:lnR>
                    <a:lnT w="12700" cmpd="sng">
                      <a:noFill/>
                    </a:lnT>
                    <a:lnB w="12700" cmpd="sng">
                      <a:noFill/>
                    </a:lnB>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a:t>
                      </a:r>
                    </a:p>
                  </a:txBody>
                  <a:tcPr marT="45733" marB="45733">
                    <a:lnL w="12700" cmpd="sng">
                      <a:noFill/>
                    </a:lnL>
                    <a:lnR w="12700" cmpd="sng">
                      <a:noFill/>
                    </a:lnR>
                    <a:lnT w="12700" cmpd="sng">
                      <a:noFill/>
                    </a:lnT>
                    <a:lnB w="12700" cmpd="sng">
                      <a:noFill/>
                    </a:lnB>
                    <a:solidFill>
                      <a:srgbClr val="E3EDE4"/>
                    </a:solidFill>
                  </a:tcPr>
                </a:tc>
                <a:tc>
                  <a:txBody>
                    <a:bodyPr/>
                    <a:lstStyle/>
                    <a:p>
                      <a:pPr algn="l"/>
                      <a:r>
                        <a:rPr lang="en-US" sz="1800" dirty="0"/>
                        <a:t>$5,000 − $27,000</a:t>
                      </a:r>
                      <a:endParaRPr lang="en-IN" sz="1800" dirty="0"/>
                    </a:p>
                  </a:txBody>
                  <a:tcPr marT="45733" marB="45733">
                    <a:lnL w="12700" cmpd="sng">
                      <a:noFill/>
                    </a:lnL>
                    <a:lnR w="12700" cmpd="sng">
                      <a:noFill/>
                    </a:lnR>
                    <a:lnT w="12700" cmpd="sng">
                      <a:noFill/>
                    </a:lnT>
                    <a:lnB w="12700" cmpd="sng">
                      <a:noFill/>
                    </a:lnB>
                    <a:solidFill>
                      <a:srgbClr val="E3EDE4"/>
                    </a:solidFill>
                  </a:tcPr>
                </a:tc>
                <a:tc>
                  <a:txBody>
                    <a:bodyPr/>
                    <a:lstStyle/>
                    <a:p>
                      <a:pPr algn="ctr"/>
                      <a:endParaRPr lang="en-IN" sz="1800" dirty="0"/>
                    </a:p>
                  </a:txBody>
                  <a:tcPr marT="45733" marB="45733">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3709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IN" sz="1800" dirty="0"/>
                    </a:p>
                  </a:txBody>
                  <a:tcPr marT="45733" marB="45733">
                    <a:lnR w="12700" cmpd="sng">
                      <a:noFill/>
                    </a:lnR>
                    <a:lnT w="12700" cmpd="sng">
                      <a:noFill/>
                    </a:lnT>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a:t>
                      </a:r>
                    </a:p>
                  </a:txBody>
                  <a:tcPr marT="45733" marB="45733">
                    <a:lnL w="12700" cmpd="sng">
                      <a:noFill/>
                    </a:lnL>
                    <a:lnR w="12700" cmpd="sng">
                      <a:noFill/>
                    </a:lnR>
                    <a:lnT w="12700" cmpd="sng">
                      <a:noFill/>
                    </a:lnT>
                    <a:solidFill>
                      <a:srgbClr val="E3EDE4"/>
                    </a:solidFill>
                  </a:tcPr>
                </a:tc>
                <a:tc>
                  <a:txBody>
                    <a:bodyPr/>
                    <a:lstStyle/>
                    <a:p>
                      <a:pPr algn="l"/>
                      <a:r>
                        <a:rPr lang="en-US" sz="1800" dirty="0"/>
                        <a:t>($22,000)</a:t>
                      </a:r>
                      <a:endParaRPr lang="en-IN" sz="1800" dirty="0"/>
                    </a:p>
                  </a:txBody>
                  <a:tcPr marT="45733" marB="45733">
                    <a:lnL w="12700" cmpd="sng">
                      <a:noFill/>
                    </a:lnL>
                    <a:lnR w="12700" cmpd="sng">
                      <a:noFill/>
                    </a:lnR>
                    <a:lnT w="12700" cmpd="sng">
                      <a:noFill/>
                    </a:lnT>
                    <a:solidFill>
                      <a:srgbClr val="E3EDE4"/>
                    </a:solidFill>
                  </a:tcPr>
                </a:tc>
                <a:tc>
                  <a:txBody>
                    <a:bodyPr/>
                    <a:lstStyle/>
                    <a:p>
                      <a:pPr algn="ctr"/>
                      <a:endParaRPr lang="en-IN" sz="1800" dirty="0"/>
                    </a:p>
                  </a:txBody>
                  <a:tcPr marT="45733" marB="45733">
                    <a:lnL w="12700" cmpd="sng">
                      <a:noFill/>
                    </a:lnL>
                    <a:lnT w="12700" cmpd="sng">
                      <a:noFill/>
                    </a:lnT>
                    <a:solidFill>
                      <a:srgbClr val="E3EDE4"/>
                    </a:solidFill>
                  </a:tcPr>
                </a:tc>
                <a:extLst>
                  <a:ext uri="{0D108BD9-81ED-4DB2-BD59-A6C34878D82A}">
                    <a16:rowId xmlns:a16="http://schemas.microsoft.com/office/drawing/2014/main" val="10005"/>
                  </a:ext>
                </a:extLst>
              </a:tr>
            </a:tbl>
          </a:graphicData>
        </a:graphic>
      </p:graphicFrame>
      <p:graphicFrame>
        <p:nvGraphicFramePr>
          <p:cNvPr id="7" name="Table 6"/>
          <p:cNvGraphicFramePr>
            <a:graphicFrameLocks noGrp="1"/>
          </p:cNvGraphicFramePr>
          <p:nvPr/>
        </p:nvGraphicFramePr>
        <p:xfrm>
          <a:off x="2095500" y="3073404"/>
          <a:ext cx="8228330" cy="2225676"/>
        </p:xfrm>
        <a:graphic>
          <a:graphicData uri="http://schemas.openxmlformats.org/drawingml/2006/table">
            <a:tbl>
              <a:tblPr firstRow="1" bandRow="1">
                <a:tableStyleId>{5C22544A-7EE6-4342-B048-85BDC9FD1C3A}</a:tableStyleId>
              </a:tblPr>
              <a:tblGrid>
                <a:gridCol w="2095500">
                  <a:extLst>
                    <a:ext uri="{9D8B030D-6E8A-4147-A177-3AD203B41FA5}">
                      <a16:colId xmlns:a16="http://schemas.microsoft.com/office/drawing/2014/main" val="20000"/>
                    </a:ext>
                  </a:extLst>
                </a:gridCol>
                <a:gridCol w="304800">
                  <a:extLst>
                    <a:ext uri="{9D8B030D-6E8A-4147-A177-3AD203B41FA5}">
                      <a16:colId xmlns:a16="http://schemas.microsoft.com/office/drawing/2014/main" val="20001"/>
                    </a:ext>
                  </a:extLst>
                </a:gridCol>
                <a:gridCol w="5828030">
                  <a:extLst>
                    <a:ext uri="{9D8B030D-6E8A-4147-A177-3AD203B41FA5}">
                      <a16:colId xmlns:a16="http://schemas.microsoft.com/office/drawing/2014/main" val="20002"/>
                    </a:ext>
                  </a:extLst>
                </a:gridCol>
              </a:tblGrid>
              <a:tr h="370946">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800" dirty="0"/>
                        <a:t>Net income (loss) under accrual basis is $8,830</a:t>
                      </a:r>
                    </a:p>
                  </a:txBody>
                  <a:tcPr marT="45733" marB="45733">
                    <a:lnB w="38100" cmpd="sng">
                      <a:noFill/>
                    </a:lnB>
                  </a:tcPr>
                </a:tc>
                <a:tc hMerge="1">
                  <a:txBody>
                    <a:bodyPr/>
                    <a:lstStyle/>
                    <a:p>
                      <a:pPr algn="ctr"/>
                      <a:endParaRPr lang="en-IN" dirty="0"/>
                    </a:p>
                  </a:txBody>
                  <a:tcPr/>
                </a:tc>
                <a:tc hMerge="1">
                  <a:txBody>
                    <a:bodyPr/>
                    <a:lstStyle/>
                    <a:p>
                      <a:pPr algn="ctr"/>
                      <a:endParaRPr lang="en-IN" dirty="0"/>
                    </a:p>
                  </a:txBody>
                  <a:tcPr/>
                </a:tc>
                <a:extLst>
                  <a:ext uri="{0D108BD9-81ED-4DB2-BD59-A6C34878D82A}">
                    <a16:rowId xmlns:a16="http://schemas.microsoft.com/office/drawing/2014/main" val="10000"/>
                  </a:ext>
                </a:extLst>
              </a:tr>
              <a:tr h="3709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Calculation:</a:t>
                      </a:r>
                      <a:endParaRPr lang="en-IN" sz="1800" dirty="0"/>
                    </a:p>
                  </a:txBody>
                  <a:tcPr marT="45733" marB="45733">
                    <a:lnR w="12700" cmpd="sng">
                      <a:noFill/>
                    </a:lnR>
                    <a:lnT w="38100" cmpd="sng">
                      <a:noFill/>
                    </a:lnT>
                    <a:lnB w="12700" cmpd="sng">
                      <a:noFill/>
                    </a:lnB>
                    <a:solidFill>
                      <a:srgbClr val="E3EDE4"/>
                    </a:solidFill>
                  </a:tcPr>
                </a:tc>
                <a:tc>
                  <a:txBody>
                    <a:bodyPr/>
                    <a:lstStyle/>
                    <a:p>
                      <a:pPr algn="ctr"/>
                      <a:endParaRPr lang="en-IN" sz="1800" dirty="0"/>
                    </a:p>
                  </a:txBody>
                  <a:tcPr marT="45733" marB="45733">
                    <a:lnL w="12700" cmpd="sng">
                      <a:noFill/>
                    </a:lnL>
                    <a:lnR w="12700" cmpd="sng">
                      <a:noFill/>
                    </a:lnR>
                    <a:lnT w="38100" cmpd="sng">
                      <a:noFill/>
                    </a:lnT>
                    <a:lnB w="12700" cmpd="sng">
                      <a:noFill/>
                    </a:lnB>
                    <a:solidFill>
                      <a:srgbClr val="E3EDE4"/>
                    </a:solidFill>
                  </a:tcPr>
                </a:tc>
                <a:tc>
                  <a:txBody>
                    <a:bodyPr/>
                    <a:lstStyle/>
                    <a:p>
                      <a:pPr algn="ctr"/>
                      <a:endParaRPr lang="en-IN" sz="1800" dirty="0"/>
                    </a:p>
                  </a:txBody>
                  <a:tcPr marT="45733" marB="45733">
                    <a:lnL w="12700" cmpd="sng">
                      <a:noFill/>
                    </a:lnL>
                    <a:lnR w="12700" cmpd="sng">
                      <a:noFill/>
                    </a:lnR>
                    <a:lnT w="38100" cmpd="sng">
                      <a:noFill/>
                    </a:lnT>
                    <a:lnB w="12700" cmpd="sng">
                      <a:noFill/>
                    </a:lnB>
                    <a:solidFill>
                      <a:srgbClr val="E3EDE4"/>
                    </a:solidFill>
                  </a:tcPr>
                </a:tc>
                <a:extLst>
                  <a:ext uri="{0D108BD9-81ED-4DB2-BD59-A6C34878D82A}">
                    <a16:rowId xmlns:a16="http://schemas.microsoft.com/office/drawing/2014/main" val="10001"/>
                  </a:ext>
                </a:extLst>
              </a:tr>
              <a:tr h="3709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Net Income (Loss)</a:t>
                      </a:r>
                      <a:endParaRPr lang="en-IN" sz="1800" dirty="0"/>
                    </a:p>
                  </a:txBody>
                  <a:tcPr marT="45733" marB="45733">
                    <a:lnR w="12700" cmpd="sng">
                      <a:noFill/>
                    </a:lnR>
                    <a:lnT w="12700" cmpd="sng">
                      <a:noFill/>
                    </a:lnT>
                    <a:lnB w="12700" cmpd="sng">
                      <a:noFill/>
                    </a:lnB>
                    <a:solidFill>
                      <a:srgbClr val="E3EDE4"/>
                    </a:solidFill>
                  </a:tcPr>
                </a:tc>
                <a:tc>
                  <a:txBody>
                    <a:bodyPr/>
                    <a:lstStyle/>
                    <a:p>
                      <a:pPr algn="ctr"/>
                      <a:r>
                        <a:rPr lang="en-IN" sz="1800" dirty="0"/>
                        <a:t>═</a:t>
                      </a:r>
                    </a:p>
                  </a:txBody>
                  <a:tcPr marT="45733" marB="45733">
                    <a:lnL w="12700" cmpd="sng">
                      <a:noFill/>
                    </a:lnL>
                    <a:lnR w="12700" cmpd="sng">
                      <a:noFill/>
                    </a:lnR>
                    <a:lnT w="12700" cmpd="sng">
                      <a:noFill/>
                    </a:lnT>
                    <a:lnB w="12700" cmpd="sng">
                      <a:noFill/>
                    </a:lnB>
                    <a:solidFill>
                      <a:srgbClr val="E3EDE4"/>
                    </a:solidFill>
                  </a:tcPr>
                </a:tc>
                <a:tc>
                  <a:txBody>
                    <a:bodyPr/>
                    <a:lstStyle/>
                    <a:p>
                      <a:pPr algn="l"/>
                      <a:r>
                        <a:rPr lang="en-US" sz="1800" kern="1200" dirty="0">
                          <a:solidFill>
                            <a:schemeClr val="dk1"/>
                          </a:solidFill>
                          <a:effectLst/>
                          <a:latin typeface="+mn-lt"/>
                          <a:ea typeface="+mn-ea"/>
                          <a:cs typeface="+mn-cs"/>
                        </a:rPr>
                        <a:t>Total Revenues – Total Expenses</a:t>
                      </a:r>
                      <a:endParaRPr lang="en-IN" sz="1800" dirty="0"/>
                    </a:p>
                  </a:txBody>
                  <a:tcPr marT="45733" marB="45733">
                    <a:lnL w="12700" cmpd="sng">
                      <a:noFill/>
                    </a:lnL>
                    <a:lnR w="12700" cmpd="sng">
                      <a:noFill/>
                    </a:lnR>
                    <a:lnT w="12700" cmpd="sng">
                      <a:noFill/>
                    </a:lnT>
                    <a:lnB w="12700" cmpd="sng">
                      <a:noFill/>
                    </a:lnB>
                    <a:solidFill>
                      <a:srgbClr val="E3EDE4"/>
                    </a:solidFill>
                  </a:tcPr>
                </a:tc>
                <a:extLst>
                  <a:ext uri="{0D108BD9-81ED-4DB2-BD59-A6C34878D82A}">
                    <a16:rowId xmlns:a16="http://schemas.microsoft.com/office/drawing/2014/main" val="10002"/>
                  </a:ext>
                </a:extLst>
              </a:tr>
              <a:tr h="3709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IN" sz="1800" dirty="0"/>
                    </a:p>
                  </a:txBody>
                  <a:tcPr marT="45733" marB="45733">
                    <a:lnR w="12700" cmpd="sng">
                      <a:noFill/>
                    </a:lnR>
                    <a:lnT w="12700" cmpd="sng">
                      <a:noFill/>
                    </a:lnT>
                    <a:lnB w="12700" cmpd="sng">
                      <a:noFill/>
                    </a:lnB>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a:t>
                      </a:r>
                    </a:p>
                  </a:txBody>
                  <a:tcPr marT="45733" marB="45733">
                    <a:lnL w="12700" cmpd="sng">
                      <a:noFill/>
                    </a:lnL>
                    <a:lnR w="12700" cmpd="sng">
                      <a:noFill/>
                    </a:lnR>
                    <a:lnT w="12700" cmpd="sng">
                      <a:noFill/>
                    </a:lnT>
                    <a:lnB w="12700" cmpd="sng">
                      <a:noFill/>
                    </a:lnB>
                    <a:solidFill>
                      <a:srgbClr val="E3EDE4"/>
                    </a:solidFill>
                  </a:tcPr>
                </a:tc>
                <a:tc>
                  <a:txBody>
                    <a:bodyPr/>
                    <a:lstStyle/>
                    <a:p>
                      <a:pPr algn="l"/>
                      <a:r>
                        <a:rPr lang="en-US" sz="1800" dirty="0"/>
                        <a:t>$5,000 + $10,000 − ($1,000 + $2,000 + $3,000</a:t>
                      </a:r>
                      <a:r>
                        <a:rPr lang="en-US" sz="1800" baseline="0" dirty="0"/>
                        <a:t> + </a:t>
                      </a:r>
                      <a:r>
                        <a:rPr lang="en-US" sz="1800" dirty="0"/>
                        <a:t>$170)</a:t>
                      </a:r>
                      <a:endParaRPr lang="en-IN" sz="1800" dirty="0"/>
                    </a:p>
                  </a:txBody>
                  <a:tcPr marT="45733" marB="45733">
                    <a:lnL w="12700" cmpd="sng">
                      <a:noFill/>
                    </a:lnL>
                    <a:lnR w="12700" cmpd="sng">
                      <a:noFill/>
                    </a:lnR>
                    <a:lnT w="12700" cmpd="sng">
                      <a:noFill/>
                    </a:lnT>
                    <a:lnB w="12700" cmpd="sng">
                      <a:noFill/>
                    </a:lnB>
                    <a:solidFill>
                      <a:srgbClr val="E3EDE4"/>
                    </a:solidFill>
                  </a:tcPr>
                </a:tc>
                <a:extLst>
                  <a:ext uri="{0D108BD9-81ED-4DB2-BD59-A6C34878D82A}">
                    <a16:rowId xmlns:a16="http://schemas.microsoft.com/office/drawing/2014/main" val="10003"/>
                  </a:ext>
                </a:extLst>
              </a:tr>
              <a:tr h="3709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IN" sz="1800" dirty="0"/>
                    </a:p>
                  </a:txBody>
                  <a:tcPr marT="45733" marB="45733">
                    <a:lnR w="12700" cmpd="sng">
                      <a:noFill/>
                    </a:lnR>
                    <a:lnT w="12700" cmpd="sng">
                      <a:noFill/>
                    </a:lnT>
                    <a:lnB w="12700" cmpd="sng">
                      <a:noFill/>
                    </a:lnB>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a:t>
                      </a:r>
                    </a:p>
                  </a:txBody>
                  <a:tcPr marT="45733" marB="45733">
                    <a:lnL w="12700" cmpd="sng">
                      <a:noFill/>
                    </a:lnL>
                    <a:lnR w="12700" cmpd="sng">
                      <a:noFill/>
                    </a:lnR>
                    <a:lnT w="12700" cmpd="sng">
                      <a:noFill/>
                    </a:lnT>
                    <a:lnB w="12700" cmpd="sng">
                      <a:noFill/>
                    </a:lnB>
                    <a:solidFill>
                      <a:srgbClr val="E3EDE4"/>
                    </a:solidFill>
                  </a:tcPr>
                </a:tc>
                <a:tc>
                  <a:txBody>
                    <a:bodyPr/>
                    <a:lstStyle/>
                    <a:p>
                      <a:pPr algn="l"/>
                      <a:r>
                        <a:rPr lang="en-US" sz="1800" dirty="0"/>
                        <a:t>$15,000 − $6,170</a:t>
                      </a:r>
                      <a:endParaRPr lang="en-IN" sz="1800" dirty="0"/>
                    </a:p>
                  </a:txBody>
                  <a:tcPr marT="45733" marB="45733">
                    <a:lnL w="12700" cmpd="sng">
                      <a:noFill/>
                    </a:lnL>
                    <a:lnR w="12700" cmpd="sng">
                      <a:noFill/>
                    </a:lnR>
                    <a:lnT w="12700" cmpd="sng">
                      <a:noFill/>
                    </a:lnT>
                    <a:lnB w="12700" cmpd="sng">
                      <a:noFill/>
                    </a:lnB>
                    <a:solidFill>
                      <a:srgbClr val="E3EDE4"/>
                    </a:solidFill>
                  </a:tcPr>
                </a:tc>
                <a:extLst>
                  <a:ext uri="{0D108BD9-81ED-4DB2-BD59-A6C34878D82A}">
                    <a16:rowId xmlns:a16="http://schemas.microsoft.com/office/drawing/2014/main" val="10004"/>
                  </a:ext>
                </a:extLst>
              </a:tr>
              <a:tr h="3709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IN" sz="1800" dirty="0"/>
                    </a:p>
                  </a:txBody>
                  <a:tcPr marT="45733" marB="45733">
                    <a:lnR w="12700" cmpd="sng">
                      <a:noFill/>
                    </a:lnR>
                    <a:lnT w="12700" cmpd="sng">
                      <a:noFill/>
                    </a:lnT>
                    <a:solidFill>
                      <a:srgbClr val="E3EDE4"/>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a:t>
                      </a:r>
                    </a:p>
                  </a:txBody>
                  <a:tcPr marT="45733" marB="45733">
                    <a:lnL w="12700" cmpd="sng">
                      <a:noFill/>
                    </a:lnL>
                    <a:lnR w="12700" cmpd="sng">
                      <a:noFill/>
                    </a:lnR>
                    <a:lnT w="12700" cmpd="sng">
                      <a:noFill/>
                    </a:lnT>
                    <a:solidFill>
                      <a:srgbClr val="E3EDE4"/>
                    </a:solidFill>
                  </a:tcPr>
                </a:tc>
                <a:tc>
                  <a:txBody>
                    <a:bodyPr/>
                    <a:lstStyle/>
                    <a:p>
                      <a:pPr algn="l"/>
                      <a:r>
                        <a:rPr lang="en-US" sz="1800" dirty="0"/>
                        <a:t>$8,830</a:t>
                      </a:r>
                      <a:endParaRPr lang="en-IN" sz="1800" dirty="0"/>
                    </a:p>
                  </a:txBody>
                  <a:tcPr marT="45733" marB="45733">
                    <a:lnL w="12700" cmpd="sng">
                      <a:noFill/>
                    </a:lnL>
                    <a:lnR w="12700" cmpd="sng">
                      <a:noFill/>
                    </a:lnR>
                    <a:lnT w="12700" cmpd="sng">
                      <a:noFill/>
                    </a:lnT>
                    <a:solidFill>
                      <a:srgbClr val="E3EDE4"/>
                    </a:solidFill>
                  </a:tcPr>
                </a:tc>
                <a:extLst>
                  <a:ext uri="{0D108BD9-81ED-4DB2-BD59-A6C34878D82A}">
                    <a16:rowId xmlns:a16="http://schemas.microsoft.com/office/drawing/2014/main" val="10005"/>
                  </a:ext>
                </a:extLst>
              </a:tr>
            </a:tbl>
          </a:graphicData>
        </a:graphic>
      </p:graphicFrame>
      <p:sp>
        <p:nvSpPr>
          <p:cNvPr id="10"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E3-19-Req. 3</a:t>
            </a:r>
          </a:p>
        </p:txBody>
      </p:sp>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2D17C2DF-5D0F-E1A9-FC28-852212356F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extLst>
      <p:ext uri="{BB962C8B-B14F-4D97-AF65-F5344CB8AC3E}">
        <p14:creationId xmlns:p14="http://schemas.microsoft.com/office/powerpoint/2010/main" val="292321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5EE8498D-1B95-413B-A7EA-1B6EFC9EB63A}" type="slidenum">
              <a:rPr lang="en-US" smtClean="0"/>
              <a:pPr>
                <a:defRPr/>
              </a:pPr>
              <a:t>34</a:t>
            </a:fld>
            <a:endParaRPr lang="en-US" dirty="0"/>
          </a:p>
        </p:txBody>
      </p:sp>
      <p:graphicFrame>
        <p:nvGraphicFramePr>
          <p:cNvPr id="3" name="Table 2"/>
          <p:cNvGraphicFramePr>
            <a:graphicFrameLocks noGrp="1"/>
          </p:cNvGraphicFramePr>
          <p:nvPr/>
        </p:nvGraphicFramePr>
        <p:xfrm>
          <a:off x="3657600" y="1290612"/>
          <a:ext cx="5282542" cy="5060928"/>
        </p:xfrm>
        <a:graphic>
          <a:graphicData uri="http://schemas.openxmlformats.org/drawingml/2006/table">
            <a:tbl>
              <a:tblPr>
                <a:tableStyleId>{5C22544A-7EE6-4342-B048-85BDC9FD1C3A}</a:tableStyleId>
              </a:tblPr>
              <a:tblGrid>
                <a:gridCol w="76200">
                  <a:extLst>
                    <a:ext uri="{9D8B030D-6E8A-4147-A177-3AD203B41FA5}">
                      <a16:colId xmlns:a16="http://schemas.microsoft.com/office/drawing/2014/main" val="20000"/>
                    </a:ext>
                  </a:extLst>
                </a:gridCol>
                <a:gridCol w="3403600">
                  <a:extLst>
                    <a:ext uri="{9D8B030D-6E8A-4147-A177-3AD203B41FA5}">
                      <a16:colId xmlns:a16="http://schemas.microsoft.com/office/drawing/2014/main" val="20001"/>
                    </a:ext>
                  </a:extLst>
                </a:gridCol>
                <a:gridCol w="866775">
                  <a:extLst>
                    <a:ext uri="{9D8B030D-6E8A-4147-A177-3AD203B41FA5}">
                      <a16:colId xmlns:a16="http://schemas.microsoft.com/office/drawing/2014/main" val="20002"/>
                    </a:ext>
                  </a:extLst>
                </a:gridCol>
                <a:gridCol w="866775">
                  <a:extLst>
                    <a:ext uri="{9D8B030D-6E8A-4147-A177-3AD203B41FA5}">
                      <a16:colId xmlns:a16="http://schemas.microsoft.com/office/drawing/2014/main" val="20003"/>
                    </a:ext>
                  </a:extLst>
                </a:gridCol>
                <a:gridCol w="69192">
                  <a:extLst>
                    <a:ext uri="{9D8B030D-6E8A-4147-A177-3AD203B41FA5}">
                      <a16:colId xmlns:a16="http://schemas.microsoft.com/office/drawing/2014/main" val="20004"/>
                    </a:ext>
                  </a:extLst>
                </a:gridCol>
              </a:tblGrid>
              <a:tr h="253307">
                <a:tc>
                  <a:txBody>
                    <a:bodyPr/>
                    <a:lstStyle/>
                    <a:p>
                      <a:pPr algn="ctr" fontAlgn="b"/>
                      <a:endParaRPr lang="en-IN" sz="1600" b="1" i="0" u="none" strike="noStrike" dirty="0">
                        <a:effectLst/>
                        <a:latin typeface="+mj-lt"/>
                      </a:endParaRPr>
                    </a:p>
                  </a:txBody>
                  <a:tcPr marL="9525" marR="9525" marT="9523" marB="0" anchor="b">
                    <a:lnR w="12700" cmpd="sng">
                      <a:noFill/>
                    </a:lnR>
                    <a:lnB w="12700" cmpd="sng">
                      <a:noFill/>
                    </a:lnB>
                    <a:solidFill>
                      <a:schemeClr val="accent1"/>
                    </a:solidFill>
                  </a:tcPr>
                </a:tc>
                <a:tc gridSpan="3">
                  <a:txBody>
                    <a:bodyPr/>
                    <a:lstStyle/>
                    <a:p>
                      <a:pPr algn="ctr" fontAlgn="b"/>
                      <a:r>
                        <a:rPr lang="en-IN" sz="1600" b="1" u="none" strike="noStrike" dirty="0">
                          <a:effectLst/>
                          <a:latin typeface="+mj-lt"/>
                        </a:rPr>
                        <a:t>BRIGHT SOLUTIONS COMPANY</a:t>
                      </a:r>
                      <a:endParaRPr lang="en-IN" sz="1600" b="1" i="0" u="none" strike="noStrike" dirty="0">
                        <a:effectLst/>
                        <a:latin typeface="+mj-lt"/>
                      </a:endParaRPr>
                    </a:p>
                  </a:txBody>
                  <a:tcPr marL="9525" marR="9525" marT="9523" marB="0" anchor="b">
                    <a:lnL w="12700" cmpd="sng">
                      <a:noFill/>
                    </a:lnL>
                    <a:lnR w="12700" cmpd="sng">
                      <a:noFill/>
                    </a:lnR>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600" b="1" i="0" u="none" strike="noStrike" dirty="0">
                        <a:effectLst/>
                        <a:latin typeface="+mj-lt"/>
                      </a:endParaRPr>
                    </a:p>
                  </a:txBody>
                  <a:tcPr marL="9525" marR="9525" marT="9523" marB="0" anchor="b">
                    <a:lnL w="12700" cmpd="sng">
                      <a:noFill/>
                    </a:lnL>
                    <a:lnB w="12700" cmpd="sng">
                      <a:noFill/>
                    </a:lnB>
                    <a:solidFill>
                      <a:schemeClr val="accent1"/>
                    </a:solidFill>
                  </a:tcPr>
                </a:tc>
                <a:extLst>
                  <a:ext uri="{0D108BD9-81ED-4DB2-BD59-A6C34878D82A}">
                    <a16:rowId xmlns:a16="http://schemas.microsoft.com/office/drawing/2014/main" val="10000"/>
                  </a:ext>
                </a:extLst>
              </a:tr>
              <a:tr h="253307">
                <a:tc>
                  <a:txBody>
                    <a:bodyPr/>
                    <a:lstStyle/>
                    <a:p>
                      <a:pPr algn="ctr" fontAlgn="b"/>
                      <a:endParaRPr lang="en-IN" sz="1600" b="1" i="0" u="none" strike="noStrike" dirty="0">
                        <a:effectLst/>
                        <a:latin typeface="+mj-lt"/>
                      </a:endParaRPr>
                    </a:p>
                  </a:txBody>
                  <a:tcPr marL="9525" marR="9525" marT="9523" marB="0" anchor="b">
                    <a:lnR w="12700" cmpd="sng">
                      <a:noFill/>
                    </a:lnR>
                    <a:lnT w="12700" cmpd="sng">
                      <a:noFill/>
                    </a:lnT>
                    <a:lnB w="12700" cmpd="sng">
                      <a:noFill/>
                    </a:lnB>
                    <a:solidFill>
                      <a:schemeClr val="accent1"/>
                    </a:solidFill>
                  </a:tcPr>
                </a:tc>
                <a:tc gridSpan="3">
                  <a:txBody>
                    <a:bodyPr/>
                    <a:lstStyle/>
                    <a:p>
                      <a:pPr algn="ctr" fontAlgn="b"/>
                      <a:r>
                        <a:rPr lang="en-IN" sz="1600" b="1" i="0" u="none" strike="noStrike" dirty="0">
                          <a:effectLst/>
                          <a:latin typeface="+mj-lt"/>
                        </a:rPr>
                        <a:t>Unadjusted Trial Balance</a:t>
                      </a:r>
                    </a:p>
                  </a:txBody>
                  <a:tcPr marL="9525" marR="9525" marT="9523" marB="0" anchor="b">
                    <a:lnL w="12700" cmpd="sng">
                      <a:noFill/>
                    </a:lnL>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600" b="1" i="0" u="none" strike="noStrike" dirty="0">
                        <a:effectLst/>
                        <a:latin typeface="+mj-lt"/>
                      </a:endParaRPr>
                    </a:p>
                  </a:txBody>
                  <a:tcPr marL="9525" marR="9525" marT="9523"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1"/>
                  </a:ext>
                </a:extLst>
              </a:tr>
              <a:tr h="253307">
                <a:tc>
                  <a:txBody>
                    <a:bodyPr/>
                    <a:lstStyle/>
                    <a:p>
                      <a:pPr algn="ctr" fontAlgn="b"/>
                      <a:endParaRPr lang="en-IN" sz="1600" b="1" i="0" u="none" strike="noStrike" dirty="0">
                        <a:effectLst/>
                        <a:latin typeface="+mj-lt"/>
                      </a:endParaRPr>
                    </a:p>
                  </a:txBody>
                  <a:tcPr marL="9525" marR="9525" marT="9523" marB="0" anchor="b">
                    <a:lnR w="12700" cmpd="sng">
                      <a:noFill/>
                    </a:lnR>
                    <a:lnT w="12700" cmpd="sng">
                      <a:noFill/>
                    </a:lnT>
                    <a:solidFill>
                      <a:schemeClr val="accent1"/>
                    </a:solidFill>
                  </a:tcPr>
                </a:tc>
                <a:tc gridSpan="3">
                  <a:txBody>
                    <a:bodyPr/>
                    <a:lstStyle/>
                    <a:p>
                      <a:pPr algn="ctr" fontAlgn="b"/>
                      <a:r>
                        <a:rPr lang="en-US" sz="1600" b="1" i="0" u="none" strike="noStrike" dirty="0">
                          <a:effectLst/>
                          <a:latin typeface="+mj-lt"/>
                        </a:rPr>
                        <a:t>December</a:t>
                      </a:r>
                      <a:r>
                        <a:rPr lang="en-US" sz="1600" b="1" i="0" u="none" strike="noStrike" baseline="0" dirty="0">
                          <a:effectLst/>
                          <a:latin typeface="+mj-lt"/>
                        </a:rPr>
                        <a:t> 31, 2018</a:t>
                      </a:r>
                      <a:endParaRPr lang="en-IN" sz="1600" b="1" i="0" u="none" strike="noStrike" dirty="0">
                        <a:effectLst/>
                        <a:latin typeface="+mj-lt"/>
                      </a:endParaRPr>
                    </a:p>
                  </a:txBody>
                  <a:tcPr marL="9525" marR="9525" marT="9523" marB="0" anchor="b">
                    <a:lnL w="12700" cmpd="sng">
                      <a:noFill/>
                    </a:lnL>
                    <a:lnR w="12700" cmpd="sng">
                      <a:noFill/>
                    </a:lnR>
                    <a:lnT w="12700" cmpd="sng">
                      <a:noFill/>
                    </a:lnT>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600" b="1" i="0" u="none" strike="noStrike" dirty="0">
                        <a:effectLst/>
                        <a:latin typeface="+mj-lt"/>
                      </a:endParaRPr>
                    </a:p>
                  </a:txBody>
                  <a:tcPr marL="9525" marR="9525" marT="9523" marB="0" anchor="b">
                    <a:lnL w="12700" cmpd="sng">
                      <a:noFill/>
                    </a:lnL>
                    <a:lnT w="12700" cmpd="sng">
                      <a:noFill/>
                    </a:lnT>
                    <a:solidFill>
                      <a:schemeClr val="accent1"/>
                    </a:solidFill>
                  </a:tcPr>
                </a:tc>
                <a:extLst>
                  <a:ext uri="{0D108BD9-81ED-4DB2-BD59-A6C34878D82A}">
                    <a16:rowId xmlns:a16="http://schemas.microsoft.com/office/drawing/2014/main" val="10002"/>
                  </a:ext>
                </a:extLst>
              </a:tr>
              <a:tr h="238070">
                <a:tc>
                  <a:txBody>
                    <a:bodyPr/>
                    <a:lstStyle/>
                    <a:p>
                      <a:pPr algn="l" fontAlgn="b"/>
                      <a:endParaRPr lang="en-IN" sz="1500" b="1" i="0" u="none" strike="noStrike" dirty="0">
                        <a:effectLst/>
                        <a:latin typeface="+mj-lt"/>
                      </a:endParaRPr>
                    </a:p>
                  </a:txBody>
                  <a:tcPr marL="9525" marR="9525" marT="9523" marB="0" anchor="b">
                    <a:lnR w="12700" cmpd="sng">
                      <a:noFill/>
                    </a:lnR>
                    <a:lnB w="12700" cmpd="sng">
                      <a:noFill/>
                    </a:lnB>
                    <a:solidFill>
                      <a:srgbClr val="E3EDE4"/>
                    </a:solidFill>
                  </a:tcPr>
                </a:tc>
                <a:tc>
                  <a:txBody>
                    <a:bodyPr/>
                    <a:lstStyle/>
                    <a:p>
                      <a:pPr algn="l" fontAlgn="b"/>
                      <a:r>
                        <a:rPr lang="en-IN" sz="1500" b="1" u="none" strike="noStrike" dirty="0">
                          <a:effectLst/>
                          <a:latin typeface="+mj-lt"/>
                        </a:rPr>
                        <a:t>Account Title</a:t>
                      </a:r>
                      <a:endParaRPr lang="en-IN" sz="1500" b="1" i="0" u="none" strike="noStrike" dirty="0">
                        <a:effectLst/>
                        <a:latin typeface="+mj-lt"/>
                      </a:endParaRPr>
                    </a:p>
                  </a:txBody>
                  <a:tcPr marL="9525" marR="9525" marT="9523" marB="0" anchor="b">
                    <a:lnL w="12700" cmpd="sng">
                      <a:noFill/>
                    </a:lnL>
                    <a:lnR w="12700" cmpd="sng">
                      <a:noFill/>
                    </a:lnR>
                    <a:lnB w="12700" cmpd="sng">
                      <a:noFill/>
                    </a:lnB>
                    <a:solidFill>
                      <a:srgbClr val="E3EDE4"/>
                    </a:solidFill>
                  </a:tcPr>
                </a:tc>
                <a:tc gridSpan="2">
                  <a:txBody>
                    <a:bodyPr/>
                    <a:lstStyle/>
                    <a:p>
                      <a:pPr algn="ctr" fontAlgn="b"/>
                      <a:r>
                        <a:rPr lang="en-IN" sz="1500" b="1" u="none" strike="noStrike" dirty="0">
                          <a:effectLst/>
                          <a:latin typeface="+mj-lt"/>
                        </a:rPr>
                        <a:t>Balance</a:t>
                      </a:r>
                      <a:endParaRPr lang="en-IN" sz="1500" b="1" i="0" u="none" strike="noStrike" dirty="0">
                        <a:effectLst/>
                        <a:latin typeface="+mj-lt"/>
                      </a:endParaRPr>
                    </a:p>
                  </a:txBody>
                  <a:tcPr marL="9525" marR="9525" marT="9523" marB="0" anchor="b">
                    <a:lnL w="12700" cmpd="sng">
                      <a:noFill/>
                    </a:lnL>
                    <a:lnR w="12700" cmpd="sng">
                      <a:noFill/>
                    </a:lnR>
                    <a:lnB w="12700" cmpd="sng">
                      <a:noFill/>
                    </a:lnB>
                    <a:solidFill>
                      <a:srgbClr val="E3EDE4"/>
                    </a:solidFill>
                  </a:tcPr>
                </a:tc>
                <a:tc hMerge="1">
                  <a:txBody>
                    <a:bodyPr/>
                    <a:lstStyle/>
                    <a:p>
                      <a:pPr algn="ctr" fontAlgn="b"/>
                      <a:endParaRPr lang="en-IN" sz="1000" b="1" i="0" u="none" strike="noStrike" dirty="0">
                        <a:effectLst/>
                        <a:latin typeface="Arial"/>
                      </a:endParaRPr>
                    </a:p>
                  </a:txBody>
                  <a:tcPr marL="9525" marR="9525" marT="9525" marB="0" anchor="b">
                    <a:lnL w="12700" cmpd="sng">
                      <a:noFill/>
                    </a:lnL>
                  </a:tcPr>
                </a:tc>
                <a:tc>
                  <a:txBody>
                    <a:bodyPr/>
                    <a:lstStyle/>
                    <a:p>
                      <a:pPr algn="ctr" fontAlgn="b"/>
                      <a:endParaRPr lang="en-IN" sz="1500" b="1" i="0" u="none" strike="noStrike" dirty="0">
                        <a:effectLst/>
                        <a:latin typeface="+mj-lt"/>
                      </a:endParaRPr>
                    </a:p>
                  </a:txBody>
                  <a:tcPr marL="9525" marR="9525" marT="9523" marB="0" anchor="b">
                    <a:lnL w="12700" cmpd="sng">
                      <a:noFill/>
                    </a:lnL>
                    <a:lnB w="12700" cmpd="sng">
                      <a:noFill/>
                    </a:lnB>
                    <a:solidFill>
                      <a:srgbClr val="E3EDE4"/>
                    </a:solidFill>
                  </a:tcPr>
                </a:tc>
                <a:extLst>
                  <a:ext uri="{0D108BD9-81ED-4DB2-BD59-A6C34878D82A}">
                    <a16:rowId xmlns:a16="http://schemas.microsoft.com/office/drawing/2014/main" val="10003"/>
                  </a:ext>
                </a:extLst>
              </a:tr>
              <a:tr h="238070">
                <a:tc>
                  <a:txBody>
                    <a:bodyPr/>
                    <a:lstStyle/>
                    <a:p>
                      <a:pPr algn="l" fontAlgn="b"/>
                      <a:endParaRPr lang="en-IN" sz="1500" b="1"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1" u="none" strike="noStrike" dirty="0">
                          <a:effectLst/>
                          <a:latin typeface="+mj-lt"/>
                        </a:rPr>
                        <a:t> </a:t>
                      </a:r>
                      <a:endParaRPr lang="en-IN" sz="1500" b="1"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Debit</a:t>
                      </a:r>
                      <a:endParaRPr lang="en-IN" sz="1500" b="1"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credit</a:t>
                      </a:r>
                      <a:endParaRPr lang="en-IN" sz="1500" b="1"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ctr" fontAlgn="b"/>
                      <a:endParaRPr lang="en-IN" sz="1500" b="1"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Cash</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$1,500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Office Supplies</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4,000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Prepaid Insurance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1,200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7"/>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Equipment</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35,000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8"/>
                  </a:ext>
                </a:extLst>
              </a:tr>
              <a:tr h="252748">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Accumulated Depreciation—Equipment</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$14,000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9"/>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Accounts Payable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3,700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0"/>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Salaries Payable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1"/>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Unearned Revenue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a:effectLst/>
                          <a:latin typeface="+mj-lt"/>
                        </a:rPr>
                        <a:t> </a:t>
                      </a:r>
                      <a:endParaRPr lang="en-IN" sz="1500" b="0" i="0" u="none" strike="noStrike">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2,000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2"/>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Common Stock</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10,000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3"/>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US" sz="1500" b="0" i="0" u="none" strike="noStrike" dirty="0">
                          <a:effectLst/>
                          <a:latin typeface="+mj-lt"/>
                        </a:rPr>
                        <a:t>Dividends</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5,000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4"/>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Service Revenue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27,000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5"/>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Salaries Expense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10,000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6"/>
                  </a:ext>
                </a:extLst>
              </a:tr>
              <a:tr h="204963">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Supplies Expense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7"/>
                  </a:ext>
                </a:extLst>
              </a:tr>
              <a:tr h="19544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Depreciation Expense—Equipment</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8"/>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Insurance Expense</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9"/>
                  </a:ext>
                </a:extLst>
              </a:tr>
              <a:tr h="238070">
                <a:tc>
                  <a:txBody>
                    <a:bodyPr/>
                    <a:lstStyle/>
                    <a:p>
                      <a:pPr algn="l" fontAlgn="b"/>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l" fontAlgn="b"/>
                      <a:r>
                        <a:rPr lang="en-IN" sz="1500" b="0" u="none" strike="noStrike" dirty="0">
                          <a:effectLst/>
                          <a:latin typeface="+mj-lt"/>
                        </a:rPr>
                        <a:t>Total</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$56,700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$56,7</a:t>
                      </a:r>
                      <a:r>
                        <a:rPr lang="en-IN" sz="1400" b="0" u="none" strike="noStrike" dirty="0">
                          <a:effectLst/>
                          <a:latin typeface="+mj-lt"/>
                        </a:rPr>
                        <a:t>0</a:t>
                      </a:r>
                      <a:r>
                        <a:rPr lang="en-IN" sz="1500" b="0" u="none" strike="noStrike" dirty="0">
                          <a:effectLst/>
                          <a:latin typeface="+mj-lt"/>
                        </a:rPr>
                        <a:t>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20"/>
                  </a:ext>
                </a:extLst>
              </a:tr>
            </a:tbl>
          </a:graphicData>
        </a:graphic>
      </p:graphicFrame>
      <p:grpSp>
        <p:nvGrpSpPr>
          <p:cNvPr id="25688" name="Group 12"/>
          <p:cNvGrpSpPr>
            <a:grpSpLocks/>
          </p:cNvGrpSpPr>
          <p:nvPr/>
        </p:nvGrpSpPr>
        <p:grpSpPr bwMode="auto">
          <a:xfrm>
            <a:off x="7162801" y="6093252"/>
            <a:ext cx="930151" cy="343464"/>
            <a:chOff x="4150200" y="5486400"/>
            <a:chExt cx="1260000" cy="381389"/>
          </a:xfrm>
        </p:grpSpPr>
        <p:cxnSp>
          <p:nvCxnSpPr>
            <p:cNvPr id="24" name="Straight Connector 23"/>
            <p:cNvCxnSpPr/>
            <p:nvPr/>
          </p:nvCxnSpPr>
          <p:spPr bwMode="auto">
            <a:xfrm>
              <a:off x="4150200" y="5827542"/>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bwMode="auto">
            <a:xfrm>
              <a:off x="4150200" y="5486400"/>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2"/>
          <p:cNvGrpSpPr>
            <a:grpSpLocks/>
          </p:cNvGrpSpPr>
          <p:nvPr/>
        </p:nvGrpSpPr>
        <p:grpSpPr bwMode="auto">
          <a:xfrm>
            <a:off x="8130516" y="6086716"/>
            <a:ext cx="738909" cy="350000"/>
            <a:chOff x="4150200" y="5486400"/>
            <a:chExt cx="1260000" cy="381389"/>
          </a:xfrm>
        </p:grpSpPr>
        <p:cxnSp>
          <p:nvCxnSpPr>
            <p:cNvPr id="15" name="Straight Connector 14"/>
            <p:cNvCxnSpPr/>
            <p:nvPr/>
          </p:nvCxnSpPr>
          <p:spPr bwMode="auto">
            <a:xfrm>
              <a:off x="4150200" y="5827542"/>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a:off x="4150200" y="5486400"/>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 &amp; E3-26</a:t>
            </a:r>
          </a:p>
        </p:txBody>
      </p:sp>
      <p:sp>
        <p:nvSpPr>
          <p:cNvPr id="17" name="Rounded Rectangle 16"/>
          <p:cNvSpPr/>
          <p:nvPr/>
        </p:nvSpPr>
        <p:spPr>
          <a:xfrm>
            <a:off x="1981200" y="520656"/>
            <a:ext cx="8229600" cy="714375"/>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t>The unadjusted trial balance for Bright Solutions Company, a tutoring service, is as follows:</a:t>
            </a:r>
            <a:endParaRPr lang="en-US" b="1" dirty="0"/>
          </a:p>
        </p:txBody>
      </p:sp>
      <p:sp>
        <p:nvSpPr>
          <p:cNvPr id="2" name="Footer Placeholder 1"/>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59217AE0-A562-2674-3C04-3C55E476CD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2" y="125909"/>
            <a:ext cx="1370143" cy="63976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53F9ECD6-5EFD-42A5-B9C7-FE24626C4E9E}" type="slidenum">
              <a:rPr lang="en-US" smtClean="0"/>
              <a:pPr>
                <a:defRPr/>
              </a:pPr>
              <a:t>35</a:t>
            </a:fld>
            <a:endParaRPr lang="en-US" dirty="0"/>
          </a:p>
        </p:txBody>
      </p:sp>
      <p:graphicFrame>
        <p:nvGraphicFramePr>
          <p:cNvPr id="2" name="Table 1"/>
          <p:cNvGraphicFramePr>
            <a:graphicFrameLocks noGrp="1"/>
          </p:cNvGraphicFramePr>
          <p:nvPr/>
        </p:nvGraphicFramePr>
        <p:xfrm>
          <a:off x="1981200" y="1066800"/>
          <a:ext cx="8229600" cy="2225040"/>
        </p:xfrm>
        <a:graphic>
          <a:graphicData uri="http://schemas.openxmlformats.org/drawingml/2006/table">
            <a:tbl>
              <a:tblPr firstRow="1" bandRow="1">
                <a:tableStyleId>{2D5ABB26-0587-4C30-8999-92F81FD0307C}</a:tableStyleId>
              </a:tblPr>
              <a:tblGrid>
                <a:gridCol w="544286">
                  <a:extLst>
                    <a:ext uri="{9D8B030D-6E8A-4147-A177-3AD203B41FA5}">
                      <a16:colId xmlns:a16="http://schemas.microsoft.com/office/drawing/2014/main" val="20000"/>
                    </a:ext>
                  </a:extLst>
                </a:gridCol>
                <a:gridCol w="7685314">
                  <a:extLst>
                    <a:ext uri="{9D8B030D-6E8A-4147-A177-3AD203B41FA5}">
                      <a16:colId xmlns:a16="http://schemas.microsoft.com/office/drawing/2014/main" val="20001"/>
                    </a:ext>
                  </a:extLst>
                </a:gridCol>
              </a:tblGrid>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b="0" dirty="0"/>
                        <a:t>During the 12 months ended December 31, 2018, Bright Solutions:</a:t>
                      </a:r>
                      <a:endParaRPr lang="en-US" b="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E3EDE4"/>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0" dirty="0"/>
                    </a:p>
                  </a:txBody>
                  <a:tcP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E3EDE4"/>
                    </a:solidFill>
                  </a:tcPr>
                </a:tc>
                <a:extLst>
                  <a:ext uri="{0D108BD9-81ED-4DB2-BD59-A6C34878D82A}">
                    <a16:rowId xmlns:a16="http://schemas.microsoft.com/office/drawing/2014/main" val="10000"/>
                  </a:ext>
                </a:extLst>
              </a:tr>
              <a:tr h="370840">
                <a:tc>
                  <a:txBody>
                    <a:bodyPr/>
                    <a:lstStyle/>
                    <a:p>
                      <a:pPr algn="ctr"/>
                      <a:r>
                        <a:rPr lang="en-US" dirty="0"/>
                        <a:t>a.</a:t>
                      </a:r>
                      <a:endParaRPr lang="en-IN" dirty="0"/>
                    </a:p>
                  </a:txBody>
                  <a:tcPr>
                    <a:lnL w="12700" cap="flat" cmpd="sng" algn="ctr">
                      <a:solidFill>
                        <a:schemeClr val="bg1"/>
                      </a:solidFill>
                      <a:prstDash val="solid"/>
                      <a:round/>
                      <a:headEnd type="none" w="med" len="med"/>
                      <a:tailEnd type="none" w="med" len="med"/>
                    </a:lnL>
                    <a:solidFill>
                      <a:srgbClr val="E3EDE4"/>
                    </a:solidFill>
                  </a:tcPr>
                </a:tc>
                <a:tc>
                  <a:txBody>
                    <a:bodyPr/>
                    <a:lstStyle/>
                    <a:p>
                      <a:r>
                        <a:rPr lang="en-IN" dirty="0"/>
                        <a:t>used office supplies of $2,500.</a:t>
                      </a:r>
                    </a:p>
                  </a:txBody>
                  <a:tcPr>
                    <a:lnR w="12700" cap="flat" cmpd="sng" algn="ctr">
                      <a:solidFill>
                        <a:schemeClr val="bg1"/>
                      </a:solidFill>
                      <a:prstDash val="solid"/>
                      <a:round/>
                      <a:headEnd type="none" w="med" len="med"/>
                      <a:tailEnd type="none" w="med" len="med"/>
                    </a:lnR>
                    <a:solidFill>
                      <a:srgbClr val="E3EDE4"/>
                    </a:solidFill>
                  </a:tcPr>
                </a:tc>
                <a:extLst>
                  <a:ext uri="{0D108BD9-81ED-4DB2-BD59-A6C34878D82A}">
                    <a16:rowId xmlns:a16="http://schemas.microsoft.com/office/drawing/2014/main" val="10001"/>
                  </a:ext>
                </a:extLst>
              </a:tr>
              <a:tr h="370840">
                <a:tc>
                  <a:txBody>
                    <a:bodyPr/>
                    <a:lstStyle/>
                    <a:p>
                      <a:pPr algn="ctr"/>
                      <a:r>
                        <a:rPr lang="en-US" dirty="0"/>
                        <a:t>b.</a:t>
                      </a:r>
                      <a:endParaRPr lang="en-IN" dirty="0"/>
                    </a:p>
                  </a:txBody>
                  <a:tcPr>
                    <a:lnL w="12700" cap="flat" cmpd="sng" algn="ctr">
                      <a:solidFill>
                        <a:schemeClr val="bg1"/>
                      </a:solidFill>
                      <a:prstDash val="solid"/>
                      <a:round/>
                      <a:headEnd type="none" w="med" len="med"/>
                      <a:tailEnd type="none" w="med" len="med"/>
                    </a:lnL>
                    <a:solidFill>
                      <a:srgbClr val="E3EDE4"/>
                    </a:solidFill>
                  </a:tcPr>
                </a:tc>
                <a:tc>
                  <a:txBody>
                    <a:bodyPr/>
                    <a:lstStyle/>
                    <a:p>
                      <a:r>
                        <a:rPr lang="en-IN" dirty="0"/>
                        <a:t>used prepaid insurance of $600.</a:t>
                      </a:r>
                    </a:p>
                  </a:txBody>
                  <a:tcPr>
                    <a:lnR w="12700" cap="flat" cmpd="sng" algn="ctr">
                      <a:solidFill>
                        <a:schemeClr val="bg1"/>
                      </a:solidFill>
                      <a:prstDash val="solid"/>
                      <a:round/>
                      <a:headEnd type="none" w="med" len="med"/>
                      <a:tailEnd type="none" w="med" len="med"/>
                    </a:lnR>
                    <a:solidFill>
                      <a:srgbClr val="E3EDE4"/>
                    </a:solidFill>
                  </a:tcPr>
                </a:tc>
                <a:extLst>
                  <a:ext uri="{0D108BD9-81ED-4DB2-BD59-A6C34878D82A}">
                    <a16:rowId xmlns:a16="http://schemas.microsoft.com/office/drawing/2014/main" val="10002"/>
                  </a:ext>
                </a:extLst>
              </a:tr>
              <a:tr h="370840">
                <a:tc>
                  <a:txBody>
                    <a:bodyPr/>
                    <a:lstStyle/>
                    <a:p>
                      <a:pPr algn="ctr"/>
                      <a:r>
                        <a:rPr lang="en-US" dirty="0"/>
                        <a:t>c.</a:t>
                      </a:r>
                      <a:endParaRPr lang="en-IN" dirty="0"/>
                    </a:p>
                  </a:txBody>
                  <a:tcPr>
                    <a:lnL w="12700" cap="flat" cmpd="sng" algn="ctr">
                      <a:solidFill>
                        <a:schemeClr val="bg1"/>
                      </a:solidFill>
                      <a:prstDash val="solid"/>
                      <a:round/>
                      <a:headEnd type="none" w="med" len="med"/>
                      <a:tailEnd type="none" w="med" len="med"/>
                    </a:lnL>
                    <a:solidFill>
                      <a:srgbClr val="E3EDE4"/>
                    </a:solidFill>
                  </a:tcPr>
                </a:tc>
                <a:tc>
                  <a:txBody>
                    <a:bodyPr/>
                    <a:lstStyle/>
                    <a:p>
                      <a:r>
                        <a:rPr lang="en-IN" dirty="0"/>
                        <a:t>depreciated equipment, $700.</a:t>
                      </a:r>
                    </a:p>
                  </a:txBody>
                  <a:tcPr>
                    <a:lnR w="12700" cap="flat" cmpd="sng" algn="ctr">
                      <a:solidFill>
                        <a:schemeClr val="bg1"/>
                      </a:solidFill>
                      <a:prstDash val="solid"/>
                      <a:round/>
                      <a:headEnd type="none" w="med" len="med"/>
                      <a:tailEnd type="none" w="med" len="med"/>
                    </a:lnR>
                    <a:solidFill>
                      <a:srgbClr val="E3EDE4"/>
                    </a:solidFill>
                  </a:tcPr>
                </a:tc>
                <a:extLst>
                  <a:ext uri="{0D108BD9-81ED-4DB2-BD59-A6C34878D82A}">
                    <a16:rowId xmlns:a16="http://schemas.microsoft.com/office/drawing/2014/main" val="10003"/>
                  </a:ext>
                </a:extLst>
              </a:tr>
              <a:tr h="370840">
                <a:tc>
                  <a:txBody>
                    <a:bodyPr/>
                    <a:lstStyle/>
                    <a:p>
                      <a:pPr algn="ctr"/>
                      <a:r>
                        <a:rPr lang="en-US" dirty="0"/>
                        <a:t>d.</a:t>
                      </a:r>
                      <a:endParaRPr lang="en-IN" dirty="0"/>
                    </a:p>
                  </a:txBody>
                  <a:tcPr>
                    <a:lnL w="12700" cap="flat" cmpd="sng" algn="ctr">
                      <a:solidFill>
                        <a:schemeClr val="bg1"/>
                      </a:solidFill>
                      <a:prstDash val="solid"/>
                      <a:round/>
                      <a:headEnd type="none" w="med" len="med"/>
                      <a:tailEnd type="none" w="med" len="med"/>
                    </a:lnL>
                    <a:solidFill>
                      <a:srgbClr val="E3EDE4"/>
                    </a:solidFill>
                  </a:tcPr>
                </a:tc>
                <a:tc>
                  <a:txBody>
                    <a:bodyPr/>
                    <a:lstStyle/>
                    <a:p>
                      <a:r>
                        <a:rPr lang="en-IN" dirty="0"/>
                        <a:t>accrued salaries expense of $500 that hasn’t been paid yet.</a:t>
                      </a:r>
                    </a:p>
                  </a:txBody>
                  <a:tcPr>
                    <a:lnR w="12700" cap="flat" cmpd="sng" algn="ctr">
                      <a:solidFill>
                        <a:schemeClr val="bg1"/>
                      </a:solidFill>
                      <a:prstDash val="solid"/>
                      <a:round/>
                      <a:headEnd type="none" w="med" len="med"/>
                      <a:tailEnd type="none" w="med" len="med"/>
                    </a:lnR>
                    <a:solidFill>
                      <a:srgbClr val="E3EDE4"/>
                    </a:solidFill>
                  </a:tcPr>
                </a:tc>
                <a:extLst>
                  <a:ext uri="{0D108BD9-81ED-4DB2-BD59-A6C34878D82A}">
                    <a16:rowId xmlns:a16="http://schemas.microsoft.com/office/drawing/2014/main" val="10004"/>
                  </a:ext>
                </a:extLst>
              </a:tr>
              <a:tr h="370840">
                <a:tc>
                  <a:txBody>
                    <a:bodyPr/>
                    <a:lstStyle/>
                    <a:p>
                      <a:pPr algn="ctr"/>
                      <a:r>
                        <a:rPr lang="en-US" dirty="0"/>
                        <a:t>e.</a:t>
                      </a:r>
                      <a:endParaRPr lang="en-IN" dirty="0"/>
                    </a:p>
                  </a:txBody>
                  <a:tcPr>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rgbClr val="E3EDE4"/>
                    </a:solidFill>
                  </a:tcPr>
                </a:tc>
                <a:tc>
                  <a:txBody>
                    <a:bodyPr/>
                    <a:lstStyle/>
                    <a:p>
                      <a:r>
                        <a:rPr lang="en-IN" dirty="0"/>
                        <a:t>earned $1,000 of unearned revenue.</a:t>
                      </a:r>
                    </a:p>
                  </a:txBody>
                  <a:tcPr>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rgbClr val="E3EDE4"/>
                    </a:solidFill>
                  </a:tcPr>
                </a:tc>
                <a:extLst>
                  <a:ext uri="{0D108BD9-81ED-4DB2-BD59-A6C34878D82A}">
                    <a16:rowId xmlns:a16="http://schemas.microsoft.com/office/drawing/2014/main" val="10005"/>
                  </a:ext>
                </a:extLst>
              </a:tr>
            </a:tbl>
          </a:graphicData>
        </a:graphic>
      </p:graphicFrame>
      <p:graphicFrame>
        <p:nvGraphicFramePr>
          <p:cNvPr id="3" name="Table 2"/>
          <p:cNvGraphicFramePr>
            <a:graphicFrameLocks noGrp="1"/>
          </p:cNvGraphicFramePr>
          <p:nvPr/>
        </p:nvGraphicFramePr>
        <p:xfrm>
          <a:off x="1828800" y="3657601"/>
          <a:ext cx="8534401" cy="2392509"/>
        </p:xfrm>
        <a:graphic>
          <a:graphicData uri="http://schemas.openxmlformats.org/drawingml/2006/table">
            <a:tbl>
              <a:tblPr firstRow="1" bandRow="1">
                <a:tableStyleId>{5C22544A-7EE6-4342-B048-85BDC9FD1C3A}</a:tableStyleId>
              </a:tblPr>
              <a:tblGrid>
                <a:gridCol w="861271">
                  <a:extLst>
                    <a:ext uri="{9D8B030D-6E8A-4147-A177-3AD203B41FA5}">
                      <a16:colId xmlns:a16="http://schemas.microsoft.com/office/drawing/2014/main" val="20000"/>
                    </a:ext>
                  </a:extLst>
                </a:gridCol>
                <a:gridCol w="469783">
                  <a:extLst>
                    <a:ext uri="{9D8B030D-6E8A-4147-A177-3AD203B41FA5}">
                      <a16:colId xmlns:a16="http://schemas.microsoft.com/office/drawing/2014/main" val="20001"/>
                    </a:ext>
                  </a:extLst>
                </a:gridCol>
                <a:gridCol w="7203347">
                  <a:extLst>
                    <a:ext uri="{9D8B030D-6E8A-4147-A177-3AD203B41FA5}">
                      <a16:colId xmlns:a16="http://schemas.microsoft.com/office/drawing/2014/main" val="20002"/>
                    </a:ext>
                  </a:extLst>
                </a:gridCol>
              </a:tblGrid>
              <a:tr h="370791">
                <a:tc gridSpan="3">
                  <a:txBody>
                    <a:bodyPr/>
                    <a:lstStyle/>
                    <a:p>
                      <a:r>
                        <a:rPr lang="en-US" sz="1800" dirty="0"/>
                        <a:t>Requirements</a:t>
                      </a:r>
                      <a:endParaRPr lang="en-IN" sz="1800" dirty="0"/>
                    </a:p>
                  </a:txBody>
                  <a:tcPr marT="45714" marB="45714"/>
                </a:tc>
                <a:tc hMerge="1">
                  <a:txBody>
                    <a:bodyPr/>
                    <a:lstStyle/>
                    <a:p>
                      <a:endParaRPr lang="en-US"/>
                    </a:p>
                  </a:txBody>
                  <a:tcPr/>
                </a:tc>
                <a:tc hMerge="1">
                  <a:txBody>
                    <a:bodyPr/>
                    <a:lstStyle/>
                    <a:p>
                      <a:endParaRPr lang="en-IN" dirty="0"/>
                    </a:p>
                  </a:txBody>
                  <a:tcPr/>
                </a:tc>
                <a:extLst>
                  <a:ext uri="{0D108BD9-81ED-4DB2-BD59-A6C34878D82A}">
                    <a16:rowId xmlns:a16="http://schemas.microsoft.com/office/drawing/2014/main" val="10000"/>
                  </a:ext>
                </a:extLst>
              </a:tr>
              <a:tr h="370791">
                <a:tc>
                  <a:txBody>
                    <a:bodyPr/>
                    <a:lstStyle/>
                    <a:p>
                      <a:pPr algn="l"/>
                      <a:r>
                        <a:rPr lang="en-US" sz="1800" dirty="0"/>
                        <a:t>E3-25</a:t>
                      </a:r>
                      <a:endParaRPr lang="en-IN" sz="1800" dirty="0"/>
                    </a:p>
                  </a:txBody>
                  <a:tcPr marT="45714" marB="45714">
                    <a:lnR w="12700" cmpd="sng">
                      <a:noFill/>
                    </a:lnR>
                    <a:lnB w="12700" cmpd="sng">
                      <a:noFill/>
                    </a:lnB>
                    <a:solidFill>
                      <a:srgbClr val="E3EDE4"/>
                    </a:solidFill>
                  </a:tcPr>
                </a:tc>
                <a:tc>
                  <a:txBody>
                    <a:bodyPr/>
                    <a:lstStyle/>
                    <a:p>
                      <a:pPr algn="ctr"/>
                      <a:r>
                        <a:rPr lang="en-IN" sz="1800" dirty="0"/>
                        <a:t>1.</a:t>
                      </a:r>
                    </a:p>
                  </a:txBody>
                  <a:tcPr marT="45714" marB="45714">
                    <a:lnL w="12700" cmpd="sng">
                      <a:noFill/>
                    </a:lnL>
                    <a:lnR w="12700" cmpd="sng">
                      <a:noFill/>
                    </a:lnR>
                    <a:lnB w="12700" cmpd="sng">
                      <a:noFill/>
                    </a:lnB>
                    <a:solidFill>
                      <a:srgbClr val="E3EDE4"/>
                    </a:solidFill>
                  </a:tcPr>
                </a:tc>
                <a:tc>
                  <a:txBody>
                    <a:bodyPr/>
                    <a:lstStyle/>
                    <a:p>
                      <a:pPr algn="l"/>
                      <a:r>
                        <a:rPr lang="en-IN" sz="1800" dirty="0"/>
                        <a:t>Open a T-account for each account using the unadjusted balances.</a:t>
                      </a:r>
                    </a:p>
                  </a:txBody>
                  <a:tcPr marT="45714" marB="45714">
                    <a:lnL w="12700" cmpd="sng">
                      <a:noFill/>
                    </a:lnL>
                    <a:lnB w="12700" cmpd="sng">
                      <a:noFill/>
                    </a:lnB>
                    <a:solidFill>
                      <a:srgbClr val="E3EDE4"/>
                    </a:solidFill>
                  </a:tcPr>
                </a:tc>
                <a:extLst>
                  <a:ext uri="{0D108BD9-81ED-4DB2-BD59-A6C34878D82A}">
                    <a16:rowId xmlns:a16="http://schemas.microsoft.com/office/drawing/2014/main" val="10001"/>
                  </a:ext>
                </a:extLst>
              </a:tr>
              <a:tr h="639995">
                <a:tc>
                  <a:txBody>
                    <a:bodyPr/>
                    <a:lstStyle/>
                    <a:p>
                      <a:pPr algn="l"/>
                      <a:endParaRPr lang="en-IN" sz="1800" dirty="0"/>
                    </a:p>
                  </a:txBody>
                  <a:tcPr marT="45714" marB="45714">
                    <a:lnR w="12700" cmpd="sng">
                      <a:noFill/>
                    </a:lnR>
                    <a:lnT w="12700" cmpd="sng">
                      <a:noFill/>
                    </a:lnT>
                    <a:lnB w="12700" cmpd="sng">
                      <a:noFill/>
                    </a:lnB>
                    <a:solidFill>
                      <a:srgbClr val="E3EDE4"/>
                    </a:solidFill>
                  </a:tcPr>
                </a:tc>
                <a:tc>
                  <a:txBody>
                    <a:bodyPr/>
                    <a:lstStyle/>
                    <a:p>
                      <a:pPr algn="ctr"/>
                      <a:r>
                        <a:rPr lang="en-IN" sz="1800" dirty="0"/>
                        <a:t>2.</a:t>
                      </a:r>
                    </a:p>
                  </a:txBody>
                  <a:tcPr marT="45714" marB="45714">
                    <a:lnL w="12700" cmpd="sng">
                      <a:noFill/>
                    </a:lnL>
                    <a:lnR w="12700" cmpd="sng">
                      <a:noFill/>
                    </a:lnR>
                    <a:lnT w="12700" cmpd="sng">
                      <a:noFill/>
                    </a:lnT>
                    <a:lnB w="12700" cmpd="sng">
                      <a:noFill/>
                    </a:lnB>
                    <a:solidFill>
                      <a:srgbClr val="E3EDE4"/>
                    </a:solidFill>
                  </a:tcPr>
                </a:tc>
                <a:tc>
                  <a:txBody>
                    <a:bodyPr/>
                    <a:lstStyle/>
                    <a:p>
                      <a:pPr algn="l"/>
                      <a:r>
                        <a:rPr lang="en-IN" sz="1800" dirty="0"/>
                        <a:t>Journalize the adjusting entries using the letter and December 31 date in the date column.</a:t>
                      </a:r>
                    </a:p>
                  </a:txBody>
                  <a:tcPr marT="45714" marB="45714">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639995">
                <a:tc>
                  <a:txBody>
                    <a:bodyPr/>
                    <a:lstStyle/>
                    <a:p>
                      <a:pPr algn="l"/>
                      <a:endParaRPr lang="en-IN" sz="1800" dirty="0"/>
                    </a:p>
                  </a:txBody>
                  <a:tcPr marT="45714" marB="45714">
                    <a:lnR w="12700" cmpd="sng">
                      <a:noFill/>
                    </a:lnR>
                    <a:lnT w="12700" cmpd="sng">
                      <a:noFill/>
                    </a:lnT>
                    <a:lnB w="12700" cmpd="sng">
                      <a:noFill/>
                    </a:lnB>
                    <a:solidFill>
                      <a:srgbClr val="E3EDE4"/>
                    </a:solidFill>
                  </a:tcPr>
                </a:tc>
                <a:tc>
                  <a:txBody>
                    <a:bodyPr/>
                    <a:lstStyle/>
                    <a:p>
                      <a:pPr algn="ctr"/>
                      <a:r>
                        <a:rPr lang="en-IN" sz="1800" dirty="0"/>
                        <a:t>3.</a:t>
                      </a:r>
                    </a:p>
                  </a:txBody>
                  <a:tcPr marT="45714" marB="45714">
                    <a:lnL w="12700" cmpd="sng">
                      <a:noFill/>
                    </a:lnL>
                    <a:lnR w="12700" cmpd="sng">
                      <a:noFill/>
                    </a:lnR>
                    <a:lnT w="12700" cmpd="sng">
                      <a:noFill/>
                    </a:lnT>
                    <a:lnB w="12700" cmpd="sng">
                      <a:noFill/>
                    </a:lnB>
                    <a:solidFill>
                      <a:srgbClr val="E3EDE4"/>
                    </a:solidFill>
                  </a:tcPr>
                </a:tc>
                <a:tc>
                  <a:txBody>
                    <a:bodyPr/>
                    <a:lstStyle/>
                    <a:p>
                      <a:pPr algn="l"/>
                      <a:r>
                        <a:rPr lang="en-IN" sz="1800" dirty="0"/>
                        <a:t>Post the adjustments to the T-accounts, entering each adjustment by letter. Show each account’s adjusted balance.</a:t>
                      </a:r>
                    </a:p>
                  </a:txBody>
                  <a:tcPr marT="45714" marB="45714">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370791">
                <a:tc>
                  <a:txBody>
                    <a:bodyPr/>
                    <a:lstStyle/>
                    <a:p>
                      <a:pPr algn="l"/>
                      <a:r>
                        <a:rPr lang="en-US" sz="1800" dirty="0"/>
                        <a:t>E3-26</a:t>
                      </a:r>
                      <a:endParaRPr lang="en-IN" sz="1800" dirty="0"/>
                    </a:p>
                  </a:txBody>
                  <a:tcPr marT="45714" marB="45714">
                    <a:lnR w="12700" cmpd="sng">
                      <a:noFill/>
                    </a:lnR>
                    <a:lnT w="12700" cmpd="sng">
                      <a:noFill/>
                    </a:lnT>
                    <a:solidFill>
                      <a:srgbClr val="E3EDE4"/>
                    </a:solidFill>
                  </a:tcPr>
                </a:tc>
                <a:tc>
                  <a:txBody>
                    <a:bodyPr/>
                    <a:lstStyle/>
                    <a:p>
                      <a:pPr algn="ctr"/>
                      <a:endParaRPr lang="en-IN" sz="1800" dirty="0"/>
                    </a:p>
                  </a:txBody>
                  <a:tcPr marT="45714" marB="45714">
                    <a:lnL w="12700" cmpd="sng">
                      <a:noFill/>
                    </a:lnL>
                    <a:lnR w="12700" cmpd="sng">
                      <a:noFill/>
                    </a:lnR>
                    <a:lnT w="12700" cmpd="sng">
                      <a:noFill/>
                    </a:lnT>
                    <a:solidFill>
                      <a:srgbClr val="E3EDE4"/>
                    </a:solidFill>
                  </a:tcPr>
                </a:tc>
                <a:tc>
                  <a:txBody>
                    <a:bodyPr/>
                    <a:lstStyle/>
                    <a:p>
                      <a:pPr algn="l"/>
                      <a:r>
                        <a:rPr lang="en-IN" sz="1800" dirty="0"/>
                        <a:t>Prepare an adjusted trial balance.</a:t>
                      </a:r>
                    </a:p>
                  </a:txBody>
                  <a:tcPr marT="45714" marB="45714">
                    <a:lnL w="12700" cmpd="sng">
                      <a:noFill/>
                    </a:lnL>
                    <a:lnT w="12700" cmpd="sng">
                      <a:noFill/>
                    </a:lnT>
                    <a:solidFill>
                      <a:srgbClr val="E3EDE4"/>
                    </a:solidFill>
                  </a:tcPr>
                </a:tc>
                <a:extLst>
                  <a:ext uri="{0D108BD9-81ED-4DB2-BD59-A6C34878D82A}">
                    <a16:rowId xmlns:a16="http://schemas.microsoft.com/office/drawing/2014/main" val="10004"/>
                  </a:ext>
                </a:extLst>
              </a:tr>
            </a:tbl>
          </a:graphicData>
        </a:graphic>
      </p:graphicFrame>
      <p:sp>
        <p:nvSpPr>
          <p:cNvPr id="8" name="Title 1"/>
          <p:cNvSpPr txBox="1">
            <a:spLocks/>
          </p:cNvSpPr>
          <p:nvPr/>
        </p:nvSpPr>
        <p:spPr bwMode="auto">
          <a:xfrm>
            <a:off x="1969827" y="0"/>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 &amp; E3-26</a:t>
            </a:r>
          </a:p>
        </p:txBody>
      </p:sp>
      <p:sp>
        <p:nvSpPr>
          <p:cNvPr id="6" name="Footer Placeholder 5"/>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7E669B48-B2A4-9C66-BC3D-3B9631B8B8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2994B539-6013-4660-B4D1-2EA28FE18FA1}" type="slidenum">
              <a:rPr lang="en-US" smtClean="0"/>
              <a:pPr>
                <a:defRPr/>
              </a:pPr>
              <a:t>36</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3348985360"/>
              </p:ext>
            </p:extLst>
          </p:nvPr>
        </p:nvGraphicFramePr>
        <p:xfrm>
          <a:off x="270387" y="102235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Cash</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359809091"/>
              </p:ext>
            </p:extLst>
          </p:nvPr>
        </p:nvGraphicFramePr>
        <p:xfrm>
          <a:off x="4490884" y="102235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Office Supplies</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4,000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072073512"/>
              </p:ext>
            </p:extLst>
          </p:nvPr>
        </p:nvGraphicFramePr>
        <p:xfrm>
          <a:off x="270387" y="268999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Prepaid Insurance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1,200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036941088"/>
              </p:ext>
            </p:extLst>
          </p:nvPr>
        </p:nvGraphicFramePr>
        <p:xfrm>
          <a:off x="4490884" y="2654242"/>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Equipment</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35,000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1"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1</a:t>
            </a:r>
          </a:p>
        </p:txBody>
      </p:sp>
      <p:sp>
        <p:nvSpPr>
          <p:cNvPr id="2" name="Footer Placeholder 1"/>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3" name="Graphic 21">
            <a:extLst>
              <a:ext uri="{FF2B5EF4-FFF2-40B4-BE49-F238E27FC236}">
                <a16:creationId xmlns:a16="http://schemas.microsoft.com/office/drawing/2014/main" id="{83F4E7FD-F76C-42AE-E0DC-1F68422B51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53676116"/>
              </p:ext>
            </p:extLst>
          </p:nvPr>
        </p:nvGraphicFramePr>
        <p:xfrm>
          <a:off x="270387" y="4321882"/>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600" dirty="0">
                          <a:solidFill>
                            <a:schemeClr val="tx1"/>
                          </a:solidFill>
                        </a:rPr>
                        <a:t>Accumulated Depreciation -Equipment</a:t>
                      </a:r>
                      <a:endParaRPr lang="en-IN" sz="16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14,000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28820709"/>
              </p:ext>
            </p:extLst>
          </p:nvPr>
        </p:nvGraphicFramePr>
        <p:xfrm>
          <a:off x="4490884" y="4321882"/>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Accounts Payable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3,700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469628396"/>
              </p:ext>
            </p:extLst>
          </p:nvPr>
        </p:nvGraphicFramePr>
        <p:xfrm>
          <a:off x="8482781" y="1022350"/>
          <a:ext cx="3709218" cy="1478020"/>
        </p:xfrm>
        <a:graphic>
          <a:graphicData uri="http://schemas.openxmlformats.org/drawingml/2006/table">
            <a:tbl>
              <a:tblPr firstRow="1" bandRow="1">
                <a:tableStyleId>{5C22544A-7EE6-4342-B048-85BDC9FD1C3A}</a:tableStyleId>
              </a:tblPr>
              <a:tblGrid>
                <a:gridCol w="784642">
                  <a:extLst>
                    <a:ext uri="{9D8B030D-6E8A-4147-A177-3AD203B41FA5}">
                      <a16:colId xmlns:a16="http://schemas.microsoft.com/office/drawing/2014/main" val="20000"/>
                    </a:ext>
                  </a:extLst>
                </a:gridCol>
                <a:gridCol w="1069967">
                  <a:extLst>
                    <a:ext uri="{9D8B030D-6E8A-4147-A177-3AD203B41FA5}">
                      <a16:colId xmlns:a16="http://schemas.microsoft.com/office/drawing/2014/main" val="20001"/>
                    </a:ext>
                  </a:extLst>
                </a:gridCol>
                <a:gridCol w="1069967">
                  <a:extLst>
                    <a:ext uri="{9D8B030D-6E8A-4147-A177-3AD203B41FA5}">
                      <a16:colId xmlns:a16="http://schemas.microsoft.com/office/drawing/2014/main" val="20002"/>
                    </a:ext>
                  </a:extLst>
                </a:gridCol>
                <a:gridCol w="784642">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Insurance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76725497"/>
              </p:ext>
            </p:extLst>
          </p:nvPr>
        </p:nvGraphicFramePr>
        <p:xfrm>
          <a:off x="8519652" y="2702766"/>
          <a:ext cx="3672348" cy="1478020"/>
        </p:xfrm>
        <a:graphic>
          <a:graphicData uri="http://schemas.openxmlformats.org/drawingml/2006/table">
            <a:tbl>
              <a:tblPr firstRow="1" bandRow="1">
                <a:tableStyleId>{5C22544A-7EE6-4342-B048-85BDC9FD1C3A}</a:tableStyleId>
              </a:tblPr>
              <a:tblGrid>
                <a:gridCol w="776843">
                  <a:extLst>
                    <a:ext uri="{9D8B030D-6E8A-4147-A177-3AD203B41FA5}">
                      <a16:colId xmlns:a16="http://schemas.microsoft.com/office/drawing/2014/main" val="20000"/>
                    </a:ext>
                  </a:extLst>
                </a:gridCol>
                <a:gridCol w="1059331">
                  <a:extLst>
                    <a:ext uri="{9D8B030D-6E8A-4147-A177-3AD203B41FA5}">
                      <a16:colId xmlns:a16="http://schemas.microsoft.com/office/drawing/2014/main" val="20001"/>
                    </a:ext>
                  </a:extLst>
                </a:gridCol>
                <a:gridCol w="1059331">
                  <a:extLst>
                    <a:ext uri="{9D8B030D-6E8A-4147-A177-3AD203B41FA5}">
                      <a16:colId xmlns:a16="http://schemas.microsoft.com/office/drawing/2014/main" val="20002"/>
                    </a:ext>
                  </a:extLst>
                </a:gridCol>
                <a:gridCol w="776843">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Supplies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447926959"/>
              </p:ext>
            </p:extLst>
          </p:nvPr>
        </p:nvGraphicFramePr>
        <p:xfrm>
          <a:off x="8519652" y="4357630"/>
          <a:ext cx="3672348" cy="1478020"/>
        </p:xfrm>
        <a:graphic>
          <a:graphicData uri="http://schemas.openxmlformats.org/drawingml/2006/table">
            <a:tbl>
              <a:tblPr firstRow="1" bandRow="1">
                <a:tableStyleId>{5C22544A-7EE6-4342-B048-85BDC9FD1C3A}</a:tableStyleId>
              </a:tblPr>
              <a:tblGrid>
                <a:gridCol w="776843">
                  <a:extLst>
                    <a:ext uri="{9D8B030D-6E8A-4147-A177-3AD203B41FA5}">
                      <a16:colId xmlns:a16="http://schemas.microsoft.com/office/drawing/2014/main" val="20000"/>
                    </a:ext>
                  </a:extLst>
                </a:gridCol>
                <a:gridCol w="1059331">
                  <a:extLst>
                    <a:ext uri="{9D8B030D-6E8A-4147-A177-3AD203B41FA5}">
                      <a16:colId xmlns:a16="http://schemas.microsoft.com/office/drawing/2014/main" val="20001"/>
                    </a:ext>
                  </a:extLst>
                </a:gridCol>
                <a:gridCol w="1059331">
                  <a:extLst>
                    <a:ext uri="{9D8B030D-6E8A-4147-A177-3AD203B41FA5}">
                      <a16:colId xmlns:a16="http://schemas.microsoft.com/office/drawing/2014/main" val="20002"/>
                    </a:ext>
                  </a:extLst>
                </a:gridCol>
                <a:gridCol w="776843">
                  <a:extLst>
                    <a:ext uri="{9D8B030D-6E8A-4147-A177-3AD203B41FA5}">
                      <a16:colId xmlns:a16="http://schemas.microsoft.com/office/drawing/2014/main" val="20003"/>
                    </a:ext>
                  </a:extLst>
                </a:gridCol>
              </a:tblGrid>
              <a:tr h="370760">
                <a:tc gridSpan="4">
                  <a:txBody>
                    <a:bodyPr/>
                    <a:lstStyle/>
                    <a:p>
                      <a:pPr algn="ctr"/>
                      <a:r>
                        <a:rPr lang="en-US" sz="1600" dirty="0">
                          <a:solidFill>
                            <a:schemeClr val="tx1"/>
                          </a:solidFill>
                        </a:rPr>
                        <a:t>Depreciation Expense—Equipment</a:t>
                      </a:r>
                      <a:endParaRPr lang="en-IN" sz="16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D95EFD26-06C8-4D5D-B7F8-7BCB82B860AE}" type="slidenum">
              <a:rPr lang="en-US" smtClean="0"/>
              <a:pPr>
                <a:defRPr/>
              </a:pPr>
              <a:t>37</a:t>
            </a:fld>
            <a:endParaRPr lang="en-US" dirty="0"/>
          </a:p>
        </p:txBody>
      </p:sp>
      <p:graphicFrame>
        <p:nvGraphicFramePr>
          <p:cNvPr id="6" name="Table 5"/>
          <p:cNvGraphicFramePr>
            <a:graphicFrameLocks noGrp="1"/>
          </p:cNvGraphicFramePr>
          <p:nvPr/>
        </p:nvGraphicFramePr>
        <p:xfrm>
          <a:off x="1981200" y="1033463"/>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Common</a:t>
                      </a:r>
                      <a:r>
                        <a:rPr lang="en-US" sz="1800" baseline="0" dirty="0">
                          <a:solidFill>
                            <a:schemeClr val="tx1"/>
                          </a:solidFill>
                        </a:rPr>
                        <a:t> </a:t>
                      </a:r>
                      <a:r>
                        <a:rPr lang="en-US" sz="1800" dirty="0">
                          <a:solidFill>
                            <a:schemeClr val="tx1"/>
                          </a:solidFill>
                        </a:rPr>
                        <a:t>Stock</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10,000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6248400" y="102235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Dividends</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5,000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0" name="Table 9"/>
          <p:cNvGraphicFramePr>
            <a:graphicFrameLocks noGrp="1"/>
          </p:cNvGraphicFramePr>
          <p:nvPr/>
        </p:nvGraphicFramePr>
        <p:xfrm>
          <a:off x="1981200" y="32004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Service Revenue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27,000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2" name="Table 11"/>
          <p:cNvGraphicFramePr>
            <a:graphicFrameLocks noGrp="1"/>
          </p:cNvGraphicFramePr>
          <p:nvPr/>
        </p:nvGraphicFramePr>
        <p:xfrm>
          <a:off x="6248400" y="32004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Salaries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10,000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1"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1</a:t>
            </a:r>
          </a:p>
        </p:txBody>
      </p:sp>
      <p:sp>
        <p:nvSpPr>
          <p:cNvPr id="2" name="Footer Placeholder 1"/>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3" name="Graphic 21">
            <a:extLst>
              <a:ext uri="{FF2B5EF4-FFF2-40B4-BE49-F238E27FC236}">
                <a16:creationId xmlns:a16="http://schemas.microsoft.com/office/drawing/2014/main" id="{16C0229B-AF5E-1CF3-429E-6379162A93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626392765"/>
              </p:ext>
            </p:extLst>
          </p:nvPr>
        </p:nvGraphicFramePr>
        <p:xfrm>
          <a:off x="1981200" y="4883350"/>
          <a:ext cx="3962400" cy="14730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0">
                <a:tc gridSpan="4">
                  <a:txBody>
                    <a:bodyPr/>
                    <a:lstStyle/>
                    <a:p>
                      <a:pPr algn="ctr"/>
                      <a:r>
                        <a:rPr lang="en-US" sz="1800" dirty="0">
                          <a:solidFill>
                            <a:schemeClr val="tx1"/>
                          </a:solidFill>
                        </a:rPr>
                        <a:t>Salaries Payable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716429000"/>
              </p:ext>
            </p:extLst>
          </p:nvPr>
        </p:nvGraphicFramePr>
        <p:xfrm>
          <a:off x="6248400" y="488084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Unearned Revenue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B6DB3294-6A13-4C42-8918-60B9803E42F0}" type="slidenum">
              <a:rPr lang="en-US" smtClean="0"/>
              <a:pPr>
                <a:defRPr/>
              </a:pPr>
              <a:t>38</a:t>
            </a:fld>
            <a:endParaRPr lang="en-US" dirty="0"/>
          </a:p>
        </p:txBody>
      </p:sp>
      <p:sp>
        <p:nvSpPr>
          <p:cNvPr id="11" name="Rounded Rectangle 10"/>
          <p:cNvSpPr/>
          <p:nvPr/>
        </p:nvSpPr>
        <p:spPr>
          <a:xfrm>
            <a:off x="1981200" y="996950"/>
            <a:ext cx="8229600" cy="407988"/>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t>a. Used office supplies of $2,500.</a:t>
            </a:r>
            <a:endParaRPr lang="en-US" b="1" dirty="0"/>
          </a:p>
        </p:txBody>
      </p:sp>
      <p:graphicFrame>
        <p:nvGraphicFramePr>
          <p:cNvPr id="2" name="Table 1"/>
          <p:cNvGraphicFramePr>
            <a:graphicFrameLocks noGrp="1"/>
          </p:cNvGraphicFramePr>
          <p:nvPr/>
        </p:nvGraphicFramePr>
        <p:xfrm>
          <a:off x="1981200" y="1905000"/>
          <a:ext cx="8229600" cy="1482724"/>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20000"/>
                    </a:ext>
                  </a:extLst>
                </a:gridCol>
                <a:gridCol w="4495799">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gridCol w="228601">
                  <a:extLst>
                    <a:ext uri="{9D8B030D-6E8A-4147-A177-3AD203B41FA5}">
                      <a16:colId xmlns:a16="http://schemas.microsoft.com/office/drawing/2014/main" val="20004"/>
                    </a:ext>
                  </a:extLst>
                </a:gridCol>
              </a:tblGrid>
              <a:tr h="370681">
                <a:tc>
                  <a:txBody>
                    <a:bodyPr/>
                    <a:lstStyle/>
                    <a:p>
                      <a:pPr algn="ctr"/>
                      <a:r>
                        <a:rPr lang="en-IN" sz="1800" b="1" dirty="0">
                          <a:latin typeface="+mj-lt"/>
                        </a:rPr>
                        <a:t>Date</a:t>
                      </a:r>
                    </a:p>
                  </a:txBody>
                  <a:tcPr marT="45700" marB="45700">
                    <a:lnR w="12700" cmpd="sng">
                      <a:noFill/>
                    </a:lnR>
                  </a:tcPr>
                </a:tc>
                <a:tc>
                  <a:txBody>
                    <a:bodyPr/>
                    <a:lstStyle/>
                    <a:p>
                      <a:pPr algn="ctr"/>
                      <a:r>
                        <a:rPr lang="en-IN" sz="1800" b="1" dirty="0">
                          <a:latin typeface="+mj-lt"/>
                        </a:rPr>
                        <a:t>Accounts and Explanation</a:t>
                      </a:r>
                    </a:p>
                  </a:txBody>
                  <a:tcPr marT="45700" marB="45700">
                    <a:lnL w="12700" cmpd="sng">
                      <a:noFill/>
                    </a:lnL>
                    <a:lnR w="12700" cmpd="sng">
                      <a:noFill/>
                    </a:lnR>
                  </a:tcPr>
                </a:tc>
                <a:tc>
                  <a:txBody>
                    <a:bodyPr/>
                    <a:lstStyle/>
                    <a:p>
                      <a:pPr algn="ctr"/>
                      <a:r>
                        <a:rPr lang="en-US" sz="1800" b="1" dirty="0">
                          <a:latin typeface="+mj-lt"/>
                        </a:rPr>
                        <a:t>Debit</a:t>
                      </a:r>
                      <a:endParaRPr lang="en-IN" sz="1800" b="1" dirty="0">
                        <a:latin typeface="+mj-lt"/>
                      </a:endParaRPr>
                    </a:p>
                  </a:txBody>
                  <a:tcPr marT="45700" marB="45700">
                    <a:lnL w="12700" cmpd="sng">
                      <a:noFill/>
                    </a:lnL>
                    <a:lnR w="12700" cmpd="sng">
                      <a:noFill/>
                    </a:lnR>
                  </a:tcPr>
                </a:tc>
                <a:tc>
                  <a:txBody>
                    <a:bodyPr/>
                    <a:lstStyle/>
                    <a:p>
                      <a:pPr algn="ctr"/>
                      <a:r>
                        <a:rPr lang="en-US" sz="1800" b="1" dirty="0">
                          <a:latin typeface="+mj-lt"/>
                        </a:rPr>
                        <a:t>Credit</a:t>
                      </a:r>
                      <a:endParaRPr lang="en-IN" sz="1800" b="1" dirty="0">
                        <a:latin typeface="+mj-lt"/>
                      </a:endParaRPr>
                    </a:p>
                  </a:txBody>
                  <a:tcPr marT="45700" marB="45700">
                    <a:lnL w="12700" cmpd="sng">
                      <a:noFill/>
                    </a:lnL>
                    <a:lnR w="12700" cmpd="sng">
                      <a:noFill/>
                    </a:lnR>
                  </a:tcPr>
                </a:tc>
                <a:tc>
                  <a:txBody>
                    <a:bodyPr/>
                    <a:lstStyle/>
                    <a:p>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r>
                        <a:rPr lang="en-IN" sz="1800" dirty="0"/>
                        <a:t>a. 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mn-lt"/>
                        </a:rPr>
                        <a:t>Supplies Expense</a:t>
                      </a:r>
                    </a:p>
                  </a:txBody>
                  <a:tcPr marL="9525" marR="9525" marT="9521" marB="0" anchor="b">
                    <a:lnL w="12700" cmpd="sng">
                      <a:noFill/>
                    </a:lnL>
                    <a:lnR w="12700" cmpd="sng">
                      <a:noFill/>
                    </a:lnR>
                    <a:lnB w="12700" cmpd="sng">
                      <a:noFill/>
                    </a:lnB>
                    <a:solidFill>
                      <a:srgbClr val="E3EDE4"/>
                    </a:solidFill>
                  </a:tcPr>
                </a:tc>
                <a:tc>
                  <a:txBody>
                    <a:bodyPr/>
                    <a:lstStyle/>
                    <a:p>
                      <a:pPr algn="r"/>
                      <a:r>
                        <a:rPr lang="en-US" sz="1800" dirty="0"/>
                        <a:t>2,500</a:t>
                      </a:r>
                      <a:endParaRPr lang="en-IN" sz="1800" dirty="0"/>
                    </a:p>
                  </a:txBody>
                  <a:tcPr marT="45700" marB="45700">
                    <a:lnL w="12700" cmpd="sng">
                      <a:noFill/>
                    </a:lnL>
                    <a:lnR w="12700" cmpd="sng">
                      <a:noFill/>
                    </a:lnR>
                    <a:lnB w="12700" cmpd="sng">
                      <a:noFill/>
                    </a:lnB>
                    <a:solidFill>
                      <a:srgbClr val="E3EDE4"/>
                    </a:solidFill>
                  </a:tcPr>
                </a:tc>
                <a:tc>
                  <a:txBody>
                    <a:bodyPr/>
                    <a:lstStyle/>
                    <a:p>
                      <a:pPr algn="r"/>
                      <a:endParaRPr lang="en-IN" sz="1800" dirty="0"/>
                    </a:p>
                  </a:txBody>
                  <a:tcPr marT="45700" marB="45700">
                    <a:lnL w="12700" cmpd="sng">
                      <a:noFill/>
                    </a:lnL>
                    <a:lnR w="12700" cmpd="sng">
                      <a:noFill/>
                    </a:lnR>
                    <a:lnB w="12700" cmpd="sng">
                      <a:noFill/>
                    </a:lnB>
                    <a:solidFill>
                      <a:srgbClr val="E3EDE4"/>
                    </a:solidFill>
                  </a:tcPr>
                </a:tc>
                <a:tc>
                  <a:txBody>
                    <a:bodyPr/>
                    <a:lstStyle/>
                    <a:p>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mn-lt"/>
                        </a:rPr>
                        <a:t>     Office Supplies</a:t>
                      </a:r>
                    </a:p>
                  </a:txBody>
                  <a:tcPr marL="9525" marR="9525" marT="9521" marB="0" anchor="b">
                    <a:lnL w="12700" cmpd="sng">
                      <a:noFill/>
                    </a:lnL>
                    <a:lnR w="12700" cmpd="sng">
                      <a:noFill/>
                    </a:lnR>
                    <a:lnT w="127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pPr algn="r"/>
                      <a:r>
                        <a:rPr lang="en-US" sz="1800" dirty="0"/>
                        <a:t>2,500</a:t>
                      </a: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mn-lt"/>
                        </a:rPr>
                        <a:t>To record office supplies used.</a:t>
                      </a:r>
                    </a:p>
                  </a:txBody>
                  <a:tcPr marL="9525" marR="9525" marT="9521" marB="0" anchor="b">
                    <a:lnL w="12700" cmpd="sng">
                      <a:noFill/>
                    </a:lnL>
                    <a:lnR w="12700" cmpd="sng">
                      <a:noFill/>
                    </a:lnR>
                    <a:lnT w="12700" cmpd="sng">
                      <a:noFill/>
                    </a:lnT>
                    <a:solidFill>
                      <a:srgbClr val="E3EDE4"/>
                    </a:solidFill>
                  </a:tcPr>
                </a:tc>
                <a:tc>
                  <a:txBody>
                    <a:bodyPr/>
                    <a:lstStyle/>
                    <a:p>
                      <a:endParaRPr lang="en-IN" sz="1800"/>
                    </a:p>
                  </a:txBody>
                  <a:tcPr marT="45700" marB="45700">
                    <a:lnL w="12700" cmpd="sng">
                      <a:noFill/>
                    </a:lnL>
                    <a:lnR w="12700" cmpd="sng">
                      <a:noFill/>
                    </a:lnR>
                    <a:lnT w="12700" cmpd="sng">
                      <a:noFill/>
                    </a:lnT>
                    <a:solidFill>
                      <a:srgbClr val="E3EDE4"/>
                    </a:solidFill>
                  </a:tcPr>
                </a:tc>
                <a:tc>
                  <a:txBody>
                    <a:bodyPr/>
                    <a:lstStyle/>
                    <a:p>
                      <a:endParaRPr lang="en-IN" sz="1800" dirty="0"/>
                    </a:p>
                  </a:txBody>
                  <a:tcPr marT="45700" marB="45700">
                    <a:lnL w="12700" cmpd="sng">
                      <a:noFill/>
                    </a:lnL>
                    <a:lnR w="12700" cmpd="sng">
                      <a:noFill/>
                    </a:lnR>
                    <a:lnT w="12700" cmpd="sng">
                      <a:noFill/>
                    </a:lnT>
                    <a:solidFill>
                      <a:srgbClr val="E3EDE4"/>
                    </a:solidFill>
                  </a:tcPr>
                </a:tc>
                <a:tc>
                  <a:txBody>
                    <a:bodyPr/>
                    <a:lstStyle/>
                    <a:p>
                      <a:endParaRPr lang="en-IN" sz="1800"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nvGraphicFramePr>
        <p:xfrm>
          <a:off x="19812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Office</a:t>
                      </a:r>
                      <a:r>
                        <a:rPr lang="en-IN" sz="1800" baseline="0" dirty="0">
                          <a:solidFill>
                            <a:schemeClr val="tx1"/>
                          </a:solidFill>
                        </a:rPr>
                        <a:t> </a:t>
                      </a:r>
                      <a:r>
                        <a:rPr lang="en-IN" sz="1800" dirty="0">
                          <a:solidFill>
                            <a:schemeClr val="tx1"/>
                          </a:solidFill>
                        </a:rPr>
                        <a:t>Supplies</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IN" sz="1800" dirty="0"/>
                        <a:t>Bal.</a:t>
                      </a:r>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IN" sz="1800" dirty="0"/>
                        <a:t>4,000</a:t>
                      </a:r>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2,500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a.</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nvGraphicFramePr>
        <p:xfrm>
          <a:off x="62484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Supplies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a.</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2"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2 &amp; 3</a:t>
            </a:r>
          </a:p>
        </p:txBody>
      </p:sp>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67E647A5-4E1E-57F7-7F2F-D8A4C37956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537D5B1F-54CE-4D5A-8A48-F4C4E82D8FCB}" type="slidenum">
              <a:rPr lang="en-US" smtClean="0"/>
              <a:pPr>
                <a:defRPr/>
              </a:pPr>
              <a:t>39</a:t>
            </a:fld>
            <a:endParaRPr lang="en-US" dirty="0"/>
          </a:p>
        </p:txBody>
      </p:sp>
      <p:sp>
        <p:nvSpPr>
          <p:cNvPr id="11" name="Rounded Rectangle 10"/>
          <p:cNvSpPr/>
          <p:nvPr/>
        </p:nvSpPr>
        <p:spPr>
          <a:xfrm>
            <a:off x="1981200" y="996950"/>
            <a:ext cx="8229600" cy="407988"/>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t>b. Used prepaid insurance of $600</a:t>
            </a:r>
            <a:endParaRPr lang="en-US" b="1" dirty="0"/>
          </a:p>
        </p:txBody>
      </p:sp>
      <p:graphicFrame>
        <p:nvGraphicFramePr>
          <p:cNvPr id="2" name="Table 1"/>
          <p:cNvGraphicFramePr>
            <a:graphicFrameLocks noGrp="1"/>
          </p:cNvGraphicFramePr>
          <p:nvPr/>
        </p:nvGraphicFramePr>
        <p:xfrm>
          <a:off x="1981200" y="1905000"/>
          <a:ext cx="8229600" cy="1482724"/>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20000"/>
                    </a:ext>
                  </a:extLst>
                </a:gridCol>
                <a:gridCol w="4495799">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gridCol w="228601">
                  <a:extLst>
                    <a:ext uri="{9D8B030D-6E8A-4147-A177-3AD203B41FA5}">
                      <a16:colId xmlns:a16="http://schemas.microsoft.com/office/drawing/2014/main" val="20004"/>
                    </a:ext>
                  </a:extLst>
                </a:gridCol>
              </a:tblGrid>
              <a:tr h="370681">
                <a:tc>
                  <a:txBody>
                    <a:bodyPr/>
                    <a:lstStyle/>
                    <a:p>
                      <a:pPr algn="ctr"/>
                      <a:r>
                        <a:rPr lang="en-IN" sz="1800" b="1" dirty="0">
                          <a:latin typeface="+mj-lt"/>
                        </a:rPr>
                        <a:t>Date</a:t>
                      </a:r>
                    </a:p>
                  </a:txBody>
                  <a:tcPr marT="45700" marB="45700">
                    <a:lnR w="12700" cmpd="sng">
                      <a:noFill/>
                    </a:lnR>
                  </a:tcPr>
                </a:tc>
                <a:tc>
                  <a:txBody>
                    <a:bodyPr/>
                    <a:lstStyle/>
                    <a:p>
                      <a:pPr algn="ctr"/>
                      <a:r>
                        <a:rPr lang="en-IN" sz="1800" b="1" dirty="0">
                          <a:latin typeface="+mj-lt"/>
                        </a:rPr>
                        <a:t>Accounts and Explanation</a:t>
                      </a:r>
                    </a:p>
                  </a:txBody>
                  <a:tcPr marT="45700" marB="45700">
                    <a:lnL w="12700" cmpd="sng">
                      <a:noFill/>
                    </a:lnL>
                    <a:lnR w="12700" cmpd="sng">
                      <a:noFill/>
                    </a:lnR>
                  </a:tcPr>
                </a:tc>
                <a:tc>
                  <a:txBody>
                    <a:bodyPr/>
                    <a:lstStyle/>
                    <a:p>
                      <a:pPr algn="ctr"/>
                      <a:r>
                        <a:rPr lang="en-US" sz="1800" b="1" dirty="0">
                          <a:latin typeface="+mj-lt"/>
                        </a:rPr>
                        <a:t>Debit</a:t>
                      </a:r>
                      <a:endParaRPr lang="en-IN" sz="1800" b="1" dirty="0">
                        <a:latin typeface="+mj-lt"/>
                      </a:endParaRPr>
                    </a:p>
                  </a:txBody>
                  <a:tcPr marT="45700" marB="45700">
                    <a:lnL w="12700" cmpd="sng">
                      <a:noFill/>
                    </a:lnL>
                    <a:lnR w="12700" cmpd="sng">
                      <a:noFill/>
                    </a:lnR>
                  </a:tcPr>
                </a:tc>
                <a:tc>
                  <a:txBody>
                    <a:bodyPr/>
                    <a:lstStyle/>
                    <a:p>
                      <a:pPr algn="ctr"/>
                      <a:r>
                        <a:rPr lang="en-US" sz="1800" b="1" dirty="0">
                          <a:latin typeface="+mj-lt"/>
                        </a:rPr>
                        <a:t>Credit</a:t>
                      </a:r>
                      <a:endParaRPr lang="en-IN" sz="1800" b="1" dirty="0">
                        <a:latin typeface="+mj-lt"/>
                      </a:endParaRPr>
                    </a:p>
                  </a:txBody>
                  <a:tcPr marT="45700" marB="45700">
                    <a:lnL w="12700" cmpd="sng">
                      <a:noFill/>
                    </a:lnL>
                    <a:lnR w="12700" cmpd="sng">
                      <a:noFill/>
                    </a:lnR>
                  </a:tcPr>
                </a:tc>
                <a:tc>
                  <a:txBody>
                    <a:bodyPr/>
                    <a:lstStyle/>
                    <a:p>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r>
                        <a:rPr lang="en-IN" sz="1800" dirty="0"/>
                        <a:t>b. 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Insurance Expense</a:t>
                      </a:r>
                    </a:p>
                  </a:txBody>
                  <a:tcPr marL="9525" marR="9525" marT="9521" marB="0" anchor="b">
                    <a:lnL w="12700" cmpd="sng">
                      <a:noFill/>
                    </a:lnL>
                    <a:lnR w="12700" cmpd="sng">
                      <a:noFill/>
                    </a:lnR>
                    <a:lnB w="12700" cmpd="sng">
                      <a:noFill/>
                    </a:lnB>
                    <a:solidFill>
                      <a:srgbClr val="E3EDE4"/>
                    </a:solidFill>
                  </a:tcPr>
                </a:tc>
                <a:tc>
                  <a:txBody>
                    <a:bodyPr/>
                    <a:lstStyle/>
                    <a:p>
                      <a:pPr algn="r"/>
                      <a:r>
                        <a:rPr lang="en-US" sz="1800" dirty="0"/>
                        <a:t>600</a:t>
                      </a:r>
                      <a:endParaRPr lang="en-IN" sz="1800" dirty="0"/>
                    </a:p>
                  </a:txBody>
                  <a:tcPr marT="45700" marB="45700">
                    <a:lnL w="12700" cmpd="sng">
                      <a:noFill/>
                    </a:lnL>
                    <a:lnR w="12700" cmpd="sng">
                      <a:noFill/>
                    </a:lnR>
                    <a:lnB w="12700" cmpd="sng">
                      <a:noFill/>
                    </a:lnB>
                    <a:solidFill>
                      <a:srgbClr val="E3EDE4"/>
                    </a:solidFill>
                  </a:tcPr>
                </a:tc>
                <a:tc>
                  <a:txBody>
                    <a:bodyPr/>
                    <a:lstStyle/>
                    <a:p>
                      <a:pPr algn="r"/>
                      <a:endParaRPr lang="en-IN" sz="1800" dirty="0"/>
                    </a:p>
                  </a:txBody>
                  <a:tcPr marT="45700" marB="45700">
                    <a:lnL w="12700" cmpd="sng">
                      <a:noFill/>
                    </a:lnL>
                    <a:lnR w="12700" cmpd="sng">
                      <a:noFill/>
                    </a:lnR>
                    <a:lnB w="12700" cmpd="sng">
                      <a:noFill/>
                    </a:lnB>
                    <a:solidFill>
                      <a:srgbClr val="E3EDE4"/>
                    </a:solidFill>
                  </a:tcPr>
                </a:tc>
                <a:tc>
                  <a:txBody>
                    <a:bodyPr/>
                    <a:lstStyle/>
                    <a:p>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     Prepaid Insurance</a:t>
                      </a:r>
                    </a:p>
                  </a:txBody>
                  <a:tcPr marL="9525" marR="9525" marT="9521" marB="0" anchor="b">
                    <a:lnL w="12700" cmpd="sng">
                      <a:noFill/>
                    </a:lnL>
                    <a:lnR w="12700" cmpd="sng">
                      <a:noFill/>
                    </a:lnR>
                    <a:lnT w="127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pPr algn="r"/>
                      <a:r>
                        <a:rPr lang="en-US" sz="1800" dirty="0"/>
                        <a:t>600</a:t>
                      </a: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record insurance expense</a:t>
                      </a:r>
                      <a:r>
                        <a:rPr lang="en-IN" sz="1800" b="0" i="0" u="none" strike="noStrike" dirty="0">
                          <a:effectLst/>
                          <a:latin typeface="Arial"/>
                        </a:rPr>
                        <a:t>.</a:t>
                      </a:r>
                    </a:p>
                  </a:txBody>
                  <a:tcPr marL="9525" marR="9525" marT="9521" marB="0" anchor="b">
                    <a:lnL w="12700" cmpd="sng">
                      <a:noFill/>
                    </a:lnL>
                    <a:lnR w="12700" cmpd="sng">
                      <a:noFill/>
                    </a:lnR>
                    <a:lnT w="12700" cmpd="sng">
                      <a:noFill/>
                    </a:lnT>
                    <a:solidFill>
                      <a:srgbClr val="E3EDE4"/>
                    </a:solidFill>
                  </a:tcPr>
                </a:tc>
                <a:tc>
                  <a:txBody>
                    <a:bodyPr/>
                    <a:lstStyle/>
                    <a:p>
                      <a:endParaRPr lang="en-IN" sz="1800"/>
                    </a:p>
                  </a:txBody>
                  <a:tcPr marT="45700" marB="45700">
                    <a:lnL w="12700" cmpd="sng">
                      <a:noFill/>
                    </a:lnL>
                    <a:lnR w="12700" cmpd="sng">
                      <a:noFill/>
                    </a:lnR>
                    <a:lnT w="12700" cmpd="sng">
                      <a:noFill/>
                    </a:lnT>
                    <a:solidFill>
                      <a:srgbClr val="E3EDE4"/>
                    </a:solidFill>
                  </a:tcPr>
                </a:tc>
                <a:tc>
                  <a:txBody>
                    <a:bodyPr/>
                    <a:lstStyle/>
                    <a:p>
                      <a:endParaRPr lang="en-IN" sz="1800" dirty="0"/>
                    </a:p>
                  </a:txBody>
                  <a:tcPr marT="45700" marB="45700">
                    <a:lnL w="12700" cmpd="sng">
                      <a:noFill/>
                    </a:lnL>
                    <a:lnR w="12700" cmpd="sng">
                      <a:noFill/>
                    </a:lnR>
                    <a:lnT w="12700" cmpd="sng">
                      <a:noFill/>
                    </a:lnT>
                    <a:solidFill>
                      <a:srgbClr val="E3EDE4"/>
                    </a:solidFill>
                  </a:tcPr>
                </a:tc>
                <a:tc>
                  <a:txBody>
                    <a:bodyPr/>
                    <a:lstStyle/>
                    <a:p>
                      <a:endParaRPr lang="en-IN" sz="1800"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nvGraphicFramePr>
        <p:xfrm>
          <a:off x="19812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Insurance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600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nvGraphicFramePr>
        <p:xfrm>
          <a:off x="62484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Prepaid Insurance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IN" sz="1800" dirty="0"/>
                        <a:t>Bal.</a:t>
                      </a:r>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IN" sz="1800" dirty="0"/>
                        <a:t>1,200</a:t>
                      </a:r>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600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l"/>
                      <a:r>
                        <a:rPr lang="en-US" sz="1800" dirty="0"/>
                        <a:t>b.</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0"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2 &amp; 3</a:t>
            </a:r>
          </a:p>
        </p:txBody>
      </p:sp>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42FABF96-956F-7B95-7E06-C050D63257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808E2393-226A-412D-91EF-0132F3D6B848}" type="slidenum">
              <a:rPr lang="en-US" smtClean="0"/>
              <a:pPr>
                <a:defRPr/>
              </a:pPr>
              <a:t>40</a:t>
            </a:fld>
            <a:endParaRPr lang="en-US" dirty="0"/>
          </a:p>
        </p:txBody>
      </p:sp>
      <p:sp>
        <p:nvSpPr>
          <p:cNvPr id="11" name="Rounded Rectangle 10"/>
          <p:cNvSpPr/>
          <p:nvPr/>
        </p:nvSpPr>
        <p:spPr>
          <a:xfrm>
            <a:off x="1981200" y="996950"/>
            <a:ext cx="8229600" cy="407988"/>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t>c. Depreciated equipment, $700</a:t>
            </a:r>
            <a:endParaRPr lang="en-US" b="1" dirty="0"/>
          </a:p>
        </p:txBody>
      </p:sp>
      <p:graphicFrame>
        <p:nvGraphicFramePr>
          <p:cNvPr id="2" name="Table 1"/>
          <p:cNvGraphicFramePr>
            <a:graphicFrameLocks noGrp="1"/>
          </p:cNvGraphicFramePr>
          <p:nvPr/>
        </p:nvGraphicFramePr>
        <p:xfrm>
          <a:off x="1981200" y="1905000"/>
          <a:ext cx="8229600" cy="1482724"/>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20000"/>
                    </a:ext>
                  </a:extLst>
                </a:gridCol>
                <a:gridCol w="4495799">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gridCol w="228601">
                  <a:extLst>
                    <a:ext uri="{9D8B030D-6E8A-4147-A177-3AD203B41FA5}">
                      <a16:colId xmlns:a16="http://schemas.microsoft.com/office/drawing/2014/main" val="20004"/>
                    </a:ext>
                  </a:extLst>
                </a:gridCol>
              </a:tblGrid>
              <a:tr h="370681">
                <a:tc>
                  <a:txBody>
                    <a:bodyPr/>
                    <a:lstStyle/>
                    <a:p>
                      <a:pPr algn="ctr"/>
                      <a:r>
                        <a:rPr lang="en-IN" sz="1800" b="1" dirty="0">
                          <a:latin typeface="+mj-lt"/>
                        </a:rPr>
                        <a:t>Date</a:t>
                      </a:r>
                    </a:p>
                  </a:txBody>
                  <a:tcPr marT="45700" marB="45700">
                    <a:lnR w="12700" cmpd="sng">
                      <a:noFill/>
                    </a:lnR>
                    <a:lnB w="38100" cmpd="sng">
                      <a:noFill/>
                    </a:lnB>
                  </a:tcPr>
                </a:tc>
                <a:tc>
                  <a:txBody>
                    <a:bodyPr/>
                    <a:lstStyle/>
                    <a:p>
                      <a:pPr algn="ctr"/>
                      <a:r>
                        <a:rPr lang="en-IN" sz="1800" b="1" dirty="0">
                          <a:latin typeface="+mj-lt"/>
                        </a:rPr>
                        <a:t>Accounts and Explanation</a:t>
                      </a:r>
                    </a:p>
                  </a:txBody>
                  <a:tcPr marT="45700" marB="45700">
                    <a:lnL w="12700" cmpd="sng">
                      <a:noFill/>
                    </a:lnL>
                    <a:lnR w="12700" cmpd="sng">
                      <a:noFill/>
                    </a:lnR>
                    <a:lnB w="38100" cmpd="sng">
                      <a:noFill/>
                    </a:lnB>
                  </a:tcPr>
                </a:tc>
                <a:tc>
                  <a:txBody>
                    <a:bodyPr/>
                    <a:lstStyle/>
                    <a:p>
                      <a:pPr algn="ctr"/>
                      <a:r>
                        <a:rPr lang="en-US" sz="1800" b="1" dirty="0">
                          <a:latin typeface="+mj-lt"/>
                        </a:rPr>
                        <a:t>Debit</a:t>
                      </a:r>
                      <a:endParaRPr lang="en-IN" sz="1800" b="1" dirty="0">
                        <a:latin typeface="+mj-lt"/>
                      </a:endParaRPr>
                    </a:p>
                  </a:txBody>
                  <a:tcPr marT="45700" marB="45700">
                    <a:lnL w="12700" cmpd="sng">
                      <a:noFill/>
                    </a:lnL>
                    <a:lnR w="12700" cmpd="sng">
                      <a:noFill/>
                    </a:lnR>
                    <a:lnB w="38100" cmpd="sng">
                      <a:noFill/>
                    </a:lnB>
                  </a:tcPr>
                </a:tc>
                <a:tc>
                  <a:txBody>
                    <a:bodyPr/>
                    <a:lstStyle/>
                    <a:p>
                      <a:pPr algn="ctr"/>
                      <a:r>
                        <a:rPr lang="en-US" sz="1800" b="1" dirty="0">
                          <a:latin typeface="+mj-lt"/>
                        </a:rPr>
                        <a:t>Credit</a:t>
                      </a:r>
                      <a:endParaRPr lang="en-IN" sz="1800" b="1" dirty="0">
                        <a:latin typeface="+mj-lt"/>
                      </a:endParaRPr>
                    </a:p>
                  </a:txBody>
                  <a:tcPr marT="45700" marB="45700">
                    <a:lnL w="12700" cmpd="sng">
                      <a:noFill/>
                    </a:lnL>
                    <a:lnR w="12700" cmpd="sng">
                      <a:noFill/>
                    </a:lnR>
                    <a:lnB w="38100" cmpd="sng">
                      <a:noFill/>
                    </a:lnB>
                  </a:tcPr>
                </a:tc>
                <a:tc>
                  <a:txBody>
                    <a:bodyPr/>
                    <a:lstStyle/>
                    <a:p>
                      <a:endParaRPr lang="en-IN" sz="1800" dirty="0"/>
                    </a:p>
                  </a:txBody>
                  <a:tcPr marT="45700" marB="45700">
                    <a:lnL w="12700" cmpd="sng">
                      <a:noFill/>
                    </a:lnL>
                    <a:lnB w="38100" cmpd="sng">
                      <a:noFill/>
                    </a:lnB>
                  </a:tcPr>
                </a:tc>
                <a:extLst>
                  <a:ext uri="{0D108BD9-81ED-4DB2-BD59-A6C34878D82A}">
                    <a16:rowId xmlns:a16="http://schemas.microsoft.com/office/drawing/2014/main" val="10000"/>
                  </a:ext>
                </a:extLst>
              </a:tr>
              <a:tr h="370681">
                <a:tc>
                  <a:txBody>
                    <a:bodyPr/>
                    <a:lstStyle/>
                    <a:p>
                      <a:r>
                        <a:rPr lang="en-IN" sz="1800" dirty="0"/>
                        <a:t>c. Dec. 31</a:t>
                      </a:r>
                    </a:p>
                  </a:txBody>
                  <a:tcPr marT="45700" marB="45700">
                    <a:lnR w="12700" cmpd="sng">
                      <a:noFill/>
                    </a:lnR>
                    <a:lnT w="38100" cmpd="sng">
                      <a:noFill/>
                    </a:lnT>
                    <a:lnB w="12700" cmpd="sng">
                      <a:noFill/>
                    </a:lnB>
                    <a:solidFill>
                      <a:srgbClr val="E3EDE4"/>
                    </a:solidFill>
                  </a:tcPr>
                </a:tc>
                <a:tc>
                  <a:txBody>
                    <a:bodyPr/>
                    <a:lstStyle/>
                    <a:p>
                      <a:pPr algn="l" fontAlgn="b"/>
                      <a:r>
                        <a:rPr lang="en-IN" sz="1800" b="0" i="0" u="none" strike="noStrike" dirty="0">
                          <a:effectLst/>
                          <a:latin typeface="Arial"/>
                        </a:rPr>
                        <a:t>Depreciation Expense—Equipment</a:t>
                      </a:r>
                    </a:p>
                  </a:txBody>
                  <a:tcPr marL="9525" marR="9525" marT="9521" marB="0" anchor="b">
                    <a:lnL w="12700" cmpd="sng">
                      <a:noFill/>
                    </a:lnL>
                    <a:lnR w="12700" cmpd="sng">
                      <a:noFill/>
                    </a:lnR>
                    <a:lnT w="38100" cmpd="sng">
                      <a:noFill/>
                    </a:lnT>
                    <a:lnB w="12700" cmpd="sng">
                      <a:noFill/>
                    </a:lnB>
                    <a:solidFill>
                      <a:srgbClr val="E3EDE4"/>
                    </a:solidFill>
                  </a:tcPr>
                </a:tc>
                <a:tc>
                  <a:txBody>
                    <a:bodyPr/>
                    <a:lstStyle/>
                    <a:p>
                      <a:pPr algn="r"/>
                      <a:r>
                        <a:rPr lang="en-US" sz="1800" dirty="0"/>
                        <a:t>700</a:t>
                      </a:r>
                      <a:endParaRPr lang="en-IN" sz="1800" dirty="0"/>
                    </a:p>
                  </a:txBody>
                  <a:tcPr marT="45700" marB="45700">
                    <a:lnL w="12700" cmpd="sng">
                      <a:noFill/>
                    </a:lnL>
                    <a:lnR w="12700" cmpd="sng">
                      <a:noFill/>
                    </a:lnR>
                    <a:lnT w="381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38100" cmpd="sng">
                      <a:noFill/>
                    </a:lnT>
                    <a:lnB w="12700" cmpd="sng">
                      <a:noFill/>
                    </a:lnB>
                    <a:solidFill>
                      <a:srgbClr val="E3EDE4"/>
                    </a:solidFill>
                  </a:tcPr>
                </a:tc>
                <a:tc>
                  <a:txBody>
                    <a:bodyPr/>
                    <a:lstStyle/>
                    <a:p>
                      <a:endParaRPr lang="en-IN" sz="1800" dirty="0"/>
                    </a:p>
                  </a:txBody>
                  <a:tcPr marT="45700" marB="45700">
                    <a:lnL w="12700" cmpd="sng">
                      <a:noFill/>
                    </a:lnL>
                    <a:lnT w="38100" cmpd="sng">
                      <a:noFill/>
                    </a:lnT>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a:effectLst/>
                          <a:latin typeface="Arial"/>
                        </a:rPr>
                        <a:t>     Accumulated Depreciation—Equipment</a:t>
                      </a:r>
                    </a:p>
                  </a:txBody>
                  <a:tcPr marL="9525" marR="9525" marT="9521" marB="0" anchor="b">
                    <a:lnL w="12700" cmpd="sng">
                      <a:noFill/>
                    </a:lnL>
                    <a:lnR w="12700" cmpd="sng">
                      <a:noFill/>
                    </a:lnR>
                    <a:lnT w="127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pPr algn="r"/>
                      <a:r>
                        <a:rPr lang="en-US" sz="1800" dirty="0"/>
                        <a:t>700</a:t>
                      </a: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record depreciation on equipment.</a:t>
                      </a:r>
                    </a:p>
                  </a:txBody>
                  <a:tcPr marL="9525" marR="9525" marT="9521" marB="0" anchor="b">
                    <a:lnL w="12700" cmpd="sng">
                      <a:noFill/>
                    </a:lnL>
                    <a:lnR w="12700" cmpd="sng">
                      <a:noFill/>
                    </a:lnR>
                    <a:lnT w="12700" cmpd="sng">
                      <a:noFill/>
                    </a:lnT>
                    <a:solidFill>
                      <a:srgbClr val="E3EDE4"/>
                    </a:solidFill>
                  </a:tcPr>
                </a:tc>
                <a:tc>
                  <a:txBody>
                    <a:bodyPr/>
                    <a:lstStyle/>
                    <a:p>
                      <a:endParaRPr lang="en-IN" sz="1800" i="1"/>
                    </a:p>
                  </a:txBody>
                  <a:tcPr marT="45700" marB="45700">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nvGraphicFramePr>
        <p:xfrm>
          <a:off x="19812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600" dirty="0">
                          <a:solidFill>
                            <a:schemeClr val="tx1"/>
                          </a:solidFill>
                        </a:rPr>
                        <a:t>Depreciation Expense—Equipment</a:t>
                      </a:r>
                      <a:endParaRPr lang="en-IN" sz="16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c.</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700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nvGraphicFramePr>
        <p:xfrm>
          <a:off x="62484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600" dirty="0">
                          <a:solidFill>
                            <a:schemeClr val="tx1"/>
                          </a:solidFill>
                        </a:rPr>
                        <a:t>Accumulated Depreciation -Equipment</a:t>
                      </a:r>
                      <a:endParaRPr lang="en-IN" sz="16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IN" sz="1800" dirty="0"/>
                        <a:t>14,000</a:t>
                      </a:r>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IN" sz="1800" dirty="0"/>
                        <a:t>Bal.</a:t>
                      </a:r>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dirty="0"/>
                        <a:t>700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c.</a:t>
                      </a:r>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2"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2 &amp; 3</a:t>
            </a:r>
          </a:p>
        </p:txBody>
      </p:sp>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71504A39-F8D0-8946-61A2-EEC096E562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5DA9F6A4-4D2B-450E-B03A-4D7D5C11A9BE}" type="slidenum">
              <a:rPr lang="en-US" smtClean="0"/>
              <a:pPr>
                <a:defRPr/>
              </a:pPr>
              <a:t>41</a:t>
            </a:fld>
            <a:endParaRPr lang="en-US" dirty="0"/>
          </a:p>
        </p:txBody>
      </p:sp>
      <p:sp>
        <p:nvSpPr>
          <p:cNvPr id="11" name="Rounded Rectangle 10"/>
          <p:cNvSpPr/>
          <p:nvPr/>
        </p:nvSpPr>
        <p:spPr>
          <a:xfrm>
            <a:off x="1981200" y="996950"/>
            <a:ext cx="8229600" cy="407988"/>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t>d. Accrued salaries expense of $500 that hasn’t been paid yet.</a:t>
            </a:r>
            <a:endParaRPr lang="en-US" b="1" dirty="0"/>
          </a:p>
        </p:txBody>
      </p:sp>
      <p:graphicFrame>
        <p:nvGraphicFramePr>
          <p:cNvPr id="2" name="Table 1"/>
          <p:cNvGraphicFramePr>
            <a:graphicFrameLocks noGrp="1"/>
          </p:cNvGraphicFramePr>
          <p:nvPr/>
        </p:nvGraphicFramePr>
        <p:xfrm>
          <a:off x="1981200" y="1905000"/>
          <a:ext cx="8229600" cy="1482724"/>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20000"/>
                    </a:ext>
                  </a:extLst>
                </a:gridCol>
                <a:gridCol w="4495799">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gridCol w="228601">
                  <a:extLst>
                    <a:ext uri="{9D8B030D-6E8A-4147-A177-3AD203B41FA5}">
                      <a16:colId xmlns:a16="http://schemas.microsoft.com/office/drawing/2014/main" val="20004"/>
                    </a:ext>
                  </a:extLst>
                </a:gridCol>
              </a:tblGrid>
              <a:tr h="370681">
                <a:tc>
                  <a:txBody>
                    <a:bodyPr/>
                    <a:lstStyle/>
                    <a:p>
                      <a:pPr algn="ctr"/>
                      <a:r>
                        <a:rPr lang="en-IN" sz="1800" b="1" dirty="0">
                          <a:latin typeface="+mj-lt"/>
                        </a:rPr>
                        <a:t>Date</a:t>
                      </a:r>
                    </a:p>
                  </a:txBody>
                  <a:tcPr marT="45700" marB="45700">
                    <a:lnR w="12700" cmpd="sng">
                      <a:noFill/>
                    </a:lnR>
                    <a:lnB w="38100" cmpd="sng">
                      <a:noFill/>
                    </a:lnB>
                  </a:tcPr>
                </a:tc>
                <a:tc>
                  <a:txBody>
                    <a:bodyPr/>
                    <a:lstStyle/>
                    <a:p>
                      <a:pPr algn="ctr"/>
                      <a:r>
                        <a:rPr lang="en-IN" sz="1800" b="1" dirty="0">
                          <a:latin typeface="+mj-lt"/>
                        </a:rPr>
                        <a:t>Accounts and Explanation</a:t>
                      </a:r>
                    </a:p>
                  </a:txBody>
                  <a:tcPr marT="45700" marB="45700">
                    <a:lnL w="12700" cmpd="sng">
                      <a:noFill/>
                    </a:lnL>
                    <a:lnR w="12700" cmpd="sng">
                      <a:noFill/>
                    </a:lnR>
                    <a:lnB w="38100" cmpd="sng">
                      <a:noFill/>
                    </a:lnB>
                  </a:tcPr>
                </a:tc>
                <a:tc>
                  <a:txBody>
                    <a:bodyPr/>
                    <a:lstStyle/>
                    <a:p>
                      <a:pPr algn="ctr"/>
                      <a:r>
                        <a:rPr lang="en-US" sz="1800" b="1" dirty="0">
                          <a:latin typeface="+mj-lt"/>
                        </a:rPr>
                        <a:t>Debit</a:t>
                      </a:r>
                      <a:endParaRPr lang="en-IN" sz="1800" b="1" dirty="0">
                        <a:latin typeface="+mj-lt"/>
                      </a:endParaRPr>
                    </a:p>
                  </a:txBody>
                  <a:tcPr marT="45700" marB="45700">
                    <a:lnL w="12700" cmpd="sng">
                      <a:noFill/>
                    </a:lnL>
                    <a:lnR w="12700" cmpd="sng">
                      <a:noFill/>
                    </a:lnR>
                    <a:lnB w="38100" cmpd="sng">
                      <a:noFill/>
                    </a:lnB>
                  </a:tcPr>
                </a:tc>
                <a:tc>
                  <a:txBody>
                    <a:bodyPr/>
                    <a:lstStyle/>
                    <a:p>
                      <a:pPr algn="ctr"/>
                      <a:r>
                        <a:rPr lang="en-US" sz="1800" b="1" dirty="0">
                          <a:latin typeface="+mj-lt"/>
                        </a:rPr>
                        <a:t>Credit</a:t>
                      </a:r>
                      <a:endParaRPr lang="en-IN" sz="1800" b="1" dirty="0">
                        <a:latin typeface="+mj-lt"/>
                      </a:endParaRPr>
                    </a:p>
                  </a:txBody>
                  <a:tcPr marT="45700" marB="45700">
                    <a:lnL w="12700" cmpd="sng">
                      <a:noFill/>
                    </a:lnL>
                    <a:lnR w="12700" cmpd="sng">
                      <a:noFill/>
                    </a:lnR>
                    <a:lnB w="38100" cmpd="sng">
                      <a:noFill/>
                    </a:lnB>
                  </a:tcPr>
                </a:tc>
                <a:tc>
                  <a:txBody>
                    <a:bodyPr/>
                    <a:lstStyle/>
                    <a:p>
                      <a:endParaRPr lang="en-IN" sz="1800" dirty="0"/>
                    </a:p>
                  </a:txBody>
                  <a:tcPr marT="45700" marB="45700">
                    <a:lnL w="12700" cmpd="sng">
                      <a:noFill/>
                    </a:lnL>
                    <a:lnR w="12700" cmpd="sng">
                      <a:noFill/>
                    </a:lnR>
                    <a:lnT w="12700" cap="flat" cmpd="sng" algn="ctr">
                      <a:solidFill>
                        <a:schemeClr val="bg1"/>
                      </a:solidFill>
                      <a:prstDash val="solid"/>
                      <a:round/>
                      <a:headEnd type="none" w="med" len="med"/>
                      <a:tailEnd type="none" w="med" len="med"/>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681">
                <a:tc>
                  <a:txBody>
                    <a:bodyPr/>
                    <a:lstStyle/>
                    <a:p>
                      <a:r>
                        <a:rPr lang="en-IN" sz="1800" dirty="0"/>
                        <a:t>d. Dec. 31</a:t>
                      </a:r>
                    </a:p>
                  </a:txBody>
                  <a:tcPr marT="45700" marB="45700">
                    <a:lnR w="12700" cmpd="sng">
                      <a:noFill/>
                    </a:lnR>
                    <a:lnT w="38100" cmpd="sng">
                      <a:noFill/>
                    </a:lnT>
                    <a:lnB w="12700" cmpd="sng">
                      <a:noFill/>
                    </a:lnB>
                    <a:solidFill>
                      <a:srgbClr val="E3EDE4"/>
                    </a:solidFill>
                  </a:tcPr>
                </a:tc>
                <a:tc>
                  <a:txBody>
                    <a:bodyPr/>
                    <a:lstStyle/>
                    <a:p>
                      <a:pPr algn="l" fontAlgn="b"/>
                      <a:r>
                        <a:rPr lang="en-IN" sz="1800" b="0" i="0" u="none" strike="noStrike" dirty="0">
                          <a:effectLst/>
                          <a:latin typeface="Arial"/>
                        </a:rPr>
                        <a:t>Salaries Expense</a:t>
                      </a:r>
                    </a:p>
                  </a:txBody>
                  <a:tcPr marL="9525" marR="9525" marT="9521" marB="0" anchor="b">
                    <a:lnL w="12700" cmpd="sng">
                      <a:noFill/>
                    </a:lnL>
                    <a:lnR w="12700" cmpd="sng">
                      <a:noFill/>
                    </a:lnR>
                    <a:lnT w="38100" cmpd="sng">
                      <a:noFill/>
                    </a:lnT>
                    <a:lnB w="12700" cmpd="sng">
                      <a:noFill/>
                    </a:lnB>
                    <a:solidFill>
                      <a:srgbClr val="E3EDE4"/>
                    </a:solidFill>
                  </a:tcPr>
                </a:tc>
                <a:tc>
                  <a:txBody>
                    <a:bodyPr/>
                    <a:lstStyle/>
                    <a:p>
                      <a:pPr algn="r"/>
                      <a:r>
                        <a:rPr lang="en-US" sz="1800" dirty="0"/>
                        <a:t>500</a:t>
                      </a:r>
                      <a:endParaRPr lang="en-IN" sz="1800" dirty="0"/>
                    </a:p>
                  </a:txBody>
                  <a:tcPr marT="45700" marB="45700">
                    <a:lnL w="12700" cmpd="sng">
                      <a:noFill/>
                    </a:lnL>
                    <a:lnR w="12700" cmpd="sng">
                      <a:noFill/>
                    </a:lnR>
                    <a:lnT w="381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38100" cmpd="sng">
                      <a:noFill/>
                    </a:lnT>
                    <a:lnB w="12700" cmpd="sng">
                      <a:noFill/>
                    </a:lnB>
                    <a:solidFill>
                      <a:srgbClr val="E3EDE4"/>
                    </a:solidFill>
                  </a:tcPr>
                </a:tc>
                <a:tc>
                  <a:txBody>
                    <a:bodyPr/>
                    <a:lstStyle/>
                    <a:p>
                      <a:endParaRPr lang="en-IN" sz="1800" dirty="0"/>
                    </a:p>
                  </a:txBody>
                  <a:tcPr marT="45700" marB="45700">
                    <a:lnL w="12700" cmpd="sng">
                      <a:noFill/>
                    </a:lnL>
                    <a:lnT w="38100" cmpd="sng">
                      <a:noFill/>
                    </a:lnT>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     Salaries Payable</a:t>
                      </a:r>
                    </a:p>
                  </a:txBody>
                  <a:tcPr marL="9525" marR="9525" marT="9521" marB="0" anchor="b">
                    <a:lnL w="12700" cmpd="sng">
                      <a:noFill/>
                    </a:lnL>
                    <a:lnR w="12700" cmpd="sng">
                      <a:noFill/>
                    </a:lnR>
                    <a:lnT w="127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pPr algn="r"/>
                      <a:r>
                        <a:rPr lang="en-US" sz="1800" dirty="0"/>
                        <a:t>500</a:t>
                      </a: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accrue salaries expense.</a:t>
                      </a:r>
                    </a:p>
                  </a:txBody>
                  <a:tcPr marL="9525" marR="9525" marT="9521" marB="0" anchor="b">
                    <a:lnL w="12700" cmpd="sng">
                      <a:noFill/>
                    </a:lnL>
                    <a:lnR w="12700" cmpd="sng">
                      <a:noFill/>
                    </a:lnR>
                    <a:lnT w="12700" cmpd="sng">
                      <a:noFill/>
                    </a:lnT>
                    <a:solidFill>
                      <a:srgbClr val="E3EDE4"/>
                    </a:solidFill>
                  </a:tcPr>
                </a:tc>
                <a:tc>
                  <a:txBody>
                    <a:bodyPr/>
                    <a:lstStyle/>
                    <a:p>
                      <a:endParaRPr lang="en-IN" sz="1800" i="1"/>
                    </a:p>
                  </a:txBody>
                  <a:tcPr marT="45700" marB="45700">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nvGraphicFramePr>
        <p:xfrm>
          <a:off x="19812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Salaries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10,000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r>
                        <a:rPr lang="en-US" sz="1800" dirty="0"/>
                        <a:t>d.</a:t>
                      </a:r>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sz="1800" dirty="0"/>
                        <a:t>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nvGraphicFramePr>
        <p:xfrm>
          <a:off x="62484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Salaries Payable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500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d.</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0"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2 &amp; 3</a:t>
            </a:r>
          </a:p>
        </p:txBody>
      </p:sp>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018D4DE4-2E3C-360F-CB05-A313C95C07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B0F0F0B4-8332-459C-A188-D36EB4E33623}" type="slidenum">
              <a:rPr lang="en-US" smtClean="0"/>
              <a:pPr>
                <a:defRPr/>
              </a:pPr>
              <a:t>42</a:t>
            </a:fld>
            <a:endParaRPr lang="en-US" dirty="0"/>
          </a:p>
        </p:txBody>
      </p:sp>
      <p:sp>
        <p:nvSpPr>
          <p:cNvPr id="11" name="Rounded Rectangle 10"/>
          <p:cNvSpPr/>
          <p:nvPr/>
        </p:nvSpPr>
        <p:spPr>
          <a:xfrm>
            <a:off x="1981200" y="996950"/>
            <a:ext cx="8229600" cy="407988"/>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t>e. Earned $1,000 of unearned revenue.</a:t>
            </a:r>
            <a:endParaRPr lang="en-US" b="1" dirty="0"/>
          </a:p>
        </p:txBody>
      </p:sp>
      <p:graphicFrame>
        <p:nvGraphicFramePr>
          <p:cNvPr id="2" name="Table 1"/>
          <p:cNvGraphicFramePr>
            <a:graphicFrameLocks noGrp="1"/>
          </p:cNvGraphicFramePr>
          <p:nvPr/>
        </p:nvGraphicFramePr>
        <p:xfrm>
          <a:off x="1981200" y="1905000"/>
          <a:ext cx="8229600" cy="1482724"/>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20000"/>
                    </a:ext>
                  </a:extLst>
                </a:gridCol>
                <a:gridCol w="4495799">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gridCol w="228601">
                  <a:extLst>
                    <a:ext uri="{9D8B030D-6E8A-4147-A177-3AD203B41FA5}">
                      <a16:colId xmlns:a16="http://schemas.microsoft.com/office/drawing/2014/main" val="20004"/>
                    </a:ext>
                  </a:extLst>
                </a:gridCol>
              </a:tblGrid>
              <a:tr h="370681">
                <a:tc>
                  <a:txBody>
                    <a:bodyPr/>
                    <a:lstStyle/>
                    <a:p>
                      <a:pPr algn="ctr"/>
                      <a:r>
                        <a:rPr lang="en-IN" sz="1800" b="1" dirty="0">
                          <a:latin typeface="+mj-lt"/>
                        </a:rPr>
                        <a:t>Date</a:t>
                      </a:r>
                    </a:p>
                  </a:txBody>
                  <a:tcPr marT="45700" marB="45700">
                    <a:lnR w="12700" cmpd="sng">
                      <a:noFill/>
                    </a:lnR>
                    <a:lnB w="38100" cmpd="sng">
                      <a:noFill/>
                    </a:lnB>
                  </a:tcPr>
                </a:tc>
                <a:tc>
                  <a:txBody>
                    <a:bodyPr/>
                    <a:lstStyle/>
                    <a:p>
                      <a:pPr algn="ctr"/>
                      <a:r>
                        <a:rPr lang="en-IN" sz="1800" b="1" dirty="0">
                          <a:latin typeface="+mj-lt"/>
                        </a:rPr>
                        <a:t>Accounts and Explanation</a:t>
                      </a:r>
                    </a:p>
                  </a:txBody>
                  <a:tcPr marT="45700" marB="45700">
                    <a:lnL w="12700" cmpd="sng">
                      <a:noFill/>
                    </a:lnL>
                    <a:lnR w="12700" cmpd="sng">
                      <a:noFill/>
                    </a:lnR>
                    <a:lnB w="38100" cmpd="sng">
                      <a:noFill/>
                    </a:lnB>
                  </a:tcPr>
                </a:tc>
                <a:tc>
                  <a:txBody>
                    <a:bodyPr/>
                    <a:lstStyle/>
                    <a:p>
                      <a:pPr algn="ctr"/>
                      <a:r>
                        <a:rPr lang="en-US" sz="1800" b="1" dirty="0">
                          <a:latin typeface="+mj-lt"/>
                        </a:rPr>
                        <a:t>Debit</a:t>
                      </a:r>
                      <a:endParaRPr lang="en-IN" sz="1800" b="1" dirty="0">
                        <a:latin typeface="+mj-lt"/>
                      </a:endParaRPr>
                    </a:p>
                  </a:txBody>
                  <a:tcPr marT="45700" marB="45700">
                    <a:lnL w="12700" cmpd="sng">
                      <a:noFill/>
                    </a:lnL>
                    <a:lnR w="12700" cmpd="sng">
                      <a:noFill/>
                    </a:lnR>
                    <a:lnB w="38100" cmpd="sng">
                      <a:noFill/>
                    </a:lnB>
                  </a:tcPr>
                </a:tc>
                <a:tc>
                  <a:txBody>
                    <a:bodyPr/>
                    <a:lstStyle/>
                    <a:p>
                      <a:pPr algn="ctr"/>
                      <a:r>
                        <a:rPr lang="en-US" sz="1800" b="1" dirty="0">
                          <a:latin typeface="+mj-lt"/>
                        </a:rPr>
                        <a:t>Credit</a:t>
                      </a:r>
                      <a:endParaRPr lang="en-IN" sz="1800" b="1" dirty="0">
                        <a:latin typeface="+mj-lt"/>
                      </a:endParaRPr>
                    </a:p>
                  </a:txBody>
                  <a:tcPr marT="45700" marB="45700">
                    <a:lnL w="12700" cmpd="sng">
                      <a:noFill/>
                    </a:lnL>
                    <a:lnR w="12700" cmpd="sng">
                      <a:noFill/>
                    </a:lnR>
                    <a:lnB w="38100" cmpd="sng">
                      <a:noFill/>
                    </a:lnB>
                  </a:tcPr>
                </a:tc>
                <a:tc>
                  <a:txBody>
                    <a:bodyPr/>
                    <a:lstStyle/>
                    <a:p>
                      <a:endParaRPr lang="en-IN" sz="1800" dirty="0"/>
                    </a:p>
                  </a:txBody>
                  <a:tcPr marT="45700" marB="45700">
                    <a:lnL w="12700" cmpd="sng">
                      <a:noFill/>
                    </a:lnL>
                    <a:lnB w="38100" cmpd="sng">
                      <a:noFill/>
                    </a:lnB>
                  </a:tcPr>
                </a:tc>
                <a:extLst>
                  <a:ext uri="{0D108BD9-81ED-4DB2-BD59-A6C34878D82A}">
                    <a16:rowId xmlns:a16="http://schemas.microsoft.com/office/drawing/2014/main" val="10000"/>
                  </a:ext>
                </a:extLst>
              </a:tr>
              <a:tr h="370681">
                <a:tc>
                  <a:txBody>
                    <a:bodyPr/>
                    <a:lstStyle/>
                    <a:p>
                      <a:r>
                        <a:rPr lang="en-IN" sz="1800" dirty="0"/>
                        <a:t>e. Dec. 31</a:t>
                      </a:r>
                    </a:p>
                  </a:txBody>
                  <a:tcPr marT="45700" marB="45700">
                    <a:lnR w="12700" cmpd="sng">
                      <a:noFill/>
                    </a:lnR>
                    <a:lnT w="38100" cmpd="sng">
                      <a:noFill/>
                    </a:lnT>
                    <a:lnB w="12700" cmpd="sng">
                      <a:noFill/>
                    </a:lnB>
                    <a:solidFill>
                      <a:srgbClr val="E3EDE4"/>
                    </a:solidFill>
                  </a:tcPr>
                </a:tc>
                <a:tc>
                  <a:txBody>
                    <a:bodyPr/>
                    <a:lstStyle/>
                    <a:p>
                      <a:pPr algn="l" fontAlgn="b"/>
                      <a:r>
                        <a:rPr lang="en-IN" sz="1800" b="0" i="0" u="none" strike="noStrike">
                          <a:effectLst/>
                          <a:latin typeface="Arial"/>
                        </a:rPr>
                        <a:t>Unearned Revenue</a:t>
                      </a:r>
                    </a:p>
                  </a:txBody>
                  <a:tcPr marL="9525" marR="9525" marT="9521" marB="0" anchor="b">
                    <a:lnL w="12700" cmpd="sng">
                      <a:noFill/>
                    </a:lnL>
                    <a:lnR w="12700" cmpd="sng">
                      <a:noFill/>
                    </a:lnR>
                    <a:lnT w="38100" cmpd="sng">
                      <a:noFill/>
                    </a:lnT>
                    <a:lnB w="12700" cmpd="sng">
                      <a:noFill/>
                    </a:lnB>
                    <a:solidFill>
                      <a:srgbClr val="E3EDE4"/>
                    </a:solidFill>
                  </a:tcPr>
                </a:tc>
                <a:tc>
                  <a:txBody>
                    <a:bodyPr/>
                    <a:lstStyle/>
                    <a:p>
                      <a:pPr algn="r"/>
                      <a:r>
                        <a:rPr lang="en-US" sz="1800" dirty="0"/>
                        <a:t>1,000</a:t>
                      </a:r>
                      <a:endParaRPr lang="en-IN" sz="1800" dirty="0"/>
                    </a:p>
                  </a:txBody>
                  <a:tcPr marT="45700" marB="45700">
                    <a:lnL w="12700" cmpd="sng">
                      <a:noFill/>
                    </a:lnL>
                    <a:lnR w="12700" cmpd="sng">
                      <a:noFill/>
                    </a:lnR>
                    <a:lnT w="381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38100" cmpd="sng">
                      <a:noFill/>
                    </a:lnT>
                    <a:lnB w="12700" cmpd="sng">
                      <a:noFill/>
                    </a:lnB>
                    <a:solidFill>
                      <a:srgbClr val="E3EDE4"/>
                    </a:solidFill>
                  </a:tcPr>
                </a:tc>
                <a:tc>
                  <a:txBody>
                    <a:bodyPr/>
                    <a:lstStyle/>
                    <a:p>
                      <a:endParaRPr lang="en-IN" sz="1800" dirty="0"/>
                    </a:p>
                  </a:txBody>
                  <a:tcPr marT="45700" marB="45700">
                    <a:lnL w="12700" cmpd="sng">
                      <a:noFill/>
                    </a:lnL>
                    <a:lnT w="38100" cmpd="sng">
                      <a:noFill/>
                    </a:lnT>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a:effectLst/>
                          <a:latin typeface="Arial"/>
                        </a:rPr>
                        <a:t>     Service Revenue</a:t>
                      </a:r>
                    </a:p>
                  </a:txBody>
                  <a:tcPr marL="9525" marR="9525" marT="9521" marB="0" anchor="b">
                    <a:lnL w="12700" cmpd="sng">
                      <a:noFill/>
                    </a:lnL>
                    <a:lnR w="12700" cmpd="sng">
                      <a:noFill/>
                    </a:lnR>
                    <a:lnT w="12700" cmpd="sng">
                      <a:noFill/>
                    </a:lnT>
                    <a:lnB w="12700" cmpd="sng">
                      <a:noFill/>
                    </a:lnB>
                    <a:solidFill>
                      <a:srgbClr val="E3EDE4"/>
                    </a:solidFill>
                  </a:tcPr>
                </a:tc>
                <a:tc>
                  <a:txBody>
                    <a:bodyPr/>
                    <a:lstStyle/>
                    <a:p>
                      <a:pPr algn="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pPr algn="r"/>
                      <a:r>
                        <a:rPr lang="en-US" sz="1800" dirty="0"/>
                        <a:t>1,000</a:t>
                      </a:r>
                      <a:endParaRPr lang="en-IN" sz="1800" dirty="0"/>
                    </a:p>
                  </a:txBody>
                  <a:tcPr marT="45700" marB="45700">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a:p>
                  </a:txBody>
                  <a:tcPr marT="45700" marB="45700">
                    <a:lnR w="12700" cmpd="sng">
                      <a:noFill/>
                    </a:lnR>
                    <a:lnT w="12700" cmpd="sng">
                      <a:noFill/>
                    </a:lnT>
                    <a:solidFill>
                      <a:srgbClr val="E3EDE4"/>
                    </a:solidFill>
                  </a:tcPr>
                </a:tc>
                <a:tc gridSpan="3">
                  <a:txBody>
                    <a:bodyPr/>
                    <a:lstStyle/>
                    <a:p>
                      <a:pPr algn="l" fontAlgn="b"/>
                      <a:r>
                        <a:rPr lang="en-IN" sz="1800" b="0" i="1" u="none" strike="noStrike" dirty="0">
                          <a:effectLst/>
                          <a:latin typeface="Arial"/>
                        </a:rPr>
                        <a:t>To record service revenue earned that was collected in advance.</a:t>
                      </a:r>
                    </a:p>
                  </a:txBody>
                  <a:tcPr marL="9525" marR="9525" marT="9521" marB="0" anchor="b">
                    <a:lnL w="12700" cmpd="sng">
                      <a:noFill/>
                    </a:lnL>
                    <a:lnR w="12700" cmpd="sng">
                      <a:noFill/>
                    </a:lnR>
                    <a:lnT w="12700" cmpd="sng">
                      <a:noFill/>
                    </a:lnT>
                    <a:solidFill>
                      <a:srgbClr val="E3EDE4"/>
                    </a:solidFill>
                  </a:tcPr>
                </a:tc>
                <a:tc hMerge="1">
                  <a:txBody>
                    <a:bodyPr/>
                    <a:lstStyle/>
                    <a:p>
                      <a:endParaRPr lang="en-IN" i="1" dirty="0"/>
                    </a:p>
                  </a:txBody>
                  <a:tcPr/>
                </a:tc>
                <a:tc hMerge="1">
                  <a:txBody>
                    <a:bodyPr/>
                    <a:lstStyle/>
                    <a:p>
                      <a:endParaRPr lang="en-IN" i="1" dirty="0"/>
                    </a:p>
                  </a:txBody>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nvGraphicFramePr>
        <p:xfrm>
          <a:off x="19812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Unearned Revenue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e.</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nvGraphicFramePr>
        <p:xfrm>
          <a:off x="6248400" y="40386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Service Revenue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27,000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sz="1800" dirty="0"/>
                        <a:t>1,000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r>
                        <a:rPr lang="en-US" sz="1800" dirty="0"/>
                        <a:t>e.</a:t>
                      </a:r>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2"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2 &amp; 3</a:t>
            </a:r>
          </a:p>
        </p:txBody>
      </p:sp>
      <p:sp>
        <p:nvSpPr>
          <p:cNvPr id="3" name="Footer Placeholder 2"/>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37F817D1-BD98-E3D2-02A5-24927333A4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FBE62C85-E22C-492C-8F06-C857FE6D944A}" type="slidenum">
              <a:rPr lang="en-US" smtClean="0"/>
              <a:pPr>
                <a:defRPr/>
              </a:pPr>
              <a:t>43</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4056329358"/>
              </p:ext>
            </p:extLst>
          </p:nvPr>
        </p:nvGraphicFramePr>
        <p:xfrm>
          <a:off x="127095" y="5334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Cash</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1,500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914187951"/>
              </p:ext>
            </p:extLst>
          </p:nvPr>
        </p:nvGraphicFramePr>
        <p:xfrm>
          <a:off x="4267200" y="5334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Office Supplies</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4,000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2,500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a.</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1,500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414317350"/>
              </p:ext>
            </p:extLst>
          </p:nvPr>
        </p:nvGraphicFramePr>
        <p:xfrm>
          <a:off x="127095" y="2077766"/>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Prepaid Insurance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1,200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600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600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218666749"/>
              </p:ext>
            </p:extLst>
          </p:nvPr>
        </p:nvGraphicFramePr>
        <p:xfrm>
          <a:off x="4191000" y="2077766"/>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Equipment</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35,000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35,000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1"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3</a:t>
            </a:r>
          </a:p>
        </p:txBody>
      </p:sp>
      <p:sp>
        <p:nvSpPr>
          <p:cNvPr id="2" name="Footer Placeholder 1"/>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3" name="Graphic 21">
            <a:extLst>
              <a:ext uri="{FF2B5EF4-FFF2-40B4-BE49-F238E27FC236}">
                <a16:creationId xmlns:a16="http://schemas.microsoft.com/office/drawing/2014/main" id="{23A883C5-A637-CFE9-C283-8D98CB2118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21859" y="-106362"/>
            <a:ext cx="1370141" cy="639762"/>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392915303"/>
              </p:ext>
            </p:extLst>
          </p:nvPr>
        </p:nvGraphicFramePr>
        <p:xfrm>
          <a:off x="127095" y="3819832"/>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Insurance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600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600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036775596"/>
              </p:ext>
            </p:extLst>
          </p:nvPr>
        </p:nvGraphicFramePr>
        <p:xfrm>
          <a:off x="4191000" y="3819832"/>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Supplies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r>
                        <a:rPr lang="en-US" sz="1800" dirty="0"/>
                        <a:t>a.</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2,500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59945744"/>
              </p:ext>
            </p:extLst>
          </p:nvPr>
        </p:nvGraphicFramePr>
        <p:xfrm>
          <a:off x="8254905" y="2176616"/>
          <a:ext cx="3755922" cy="1478020"/>
        </p:xfrm>
        <a:graphic>
          <a:graphicData uri="http://schemas.openxmlformats.org/drawingml/2006/table">
            <a:tbl>
              <a:tblPr firstRow="1" bandRow="1">
                <a:tableStyleId>{5C22544A-7EE6-4342-B048-85BDC9FD1C3A}</a:tableStyleId>
              </a:tblPr>
              <a:tblGrid>
                <a:gridCol w="794522">
                  <a:extLst>
                    <a:ext uri="{9D8B030D-6E8A-4147-A177-3AD203B41FA5}">
                      <a16:colId xmlns:a16="http://schemas.microsoft.com/office/drawing/2014/main" val="20000"/>
                    </a:ext>
                  </a:extLst>
                </a:gridCol>
                <a:gridCol w="1083439">
                  <a:extLst>
                    <a:ext uri="{9D8B030D-6E8A-4147-A177-3AD203B41FA5}">
                      <a16:colId xmlns:a16="http://schemas.microsoft.com/office/drawing/2014/main" val="20001"/>
                    </a:ext>
                  </a:extLst>
                </a:gridCol>
                <a:gridCol w="1083439">
                  <a:extLst>
                    <a:ext uri="{9D8B030D-6E8A-4147-A177-3AD203B41FA5}">
                      <a16:colId xmlns:a16="http://schemas.microsoft.com/office/drawing/2014/main" val="20002"/>
                    </a:ext>
                  </a:extLst>
                </a:gridCol>
                <a:gridCol w="794522">
                  <a:extLst>
                    <a:ext uri="{9D8B030D-6E8A-4147-A177-3AD203B41FA5}">
                      <a16:colId xmlns:a16="http://schemas.microsoft.com/office/drawing/2014/main" val="20003"/>
                    </a:ext>
                  </a:extLst>
                </a:gridCol>
              </a:tblGrid>
              <a:tr h="370760">
                <a:tc gridSpan="4">
                  <a:txBody>
                    <a:bodyPr/>
                    <a:lstStyle/>
                    <a:p>
                      <a:pPr algn="ctr"/>
                      <a:r>
                        <a:rPr lang="en-US" sz="1600" dirty="0">
                          <a:solidFill>
                            <a:schemeClr val="tx1"/>
                          </a:solidFill>
                        </a:rPr>
                        <a:t>Depreciation Expense—Equipment</a:t>
                      </a:r>
                      <a:endParaRPr lang="en-IN" sz="16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c.</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700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700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215329317"/>
              </p:ext>
            </p:extLst>
          </p:nvPr>
        </p:nvGraphicFramePr>
        <p:xfrm>
          <a:off x="8229600" y="3819831"/>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Common Stock</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10,000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10,000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185643733"/>
              </p:ext>
            </p:extLst>
          </p:nvPr>
        </p:nvGraphicFramePr>
        <p:xfrm>
          <a:off x="8254905" y="560542"/>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IN" sz="1800" dirty="0">
                          <a:solidFill>
                            <a:schemeClr val="tx1"/>
                          </a:solidFill>
                        </a:rPr>
                        <a:t>Salaries Expense</a:t>
                      </a: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10,000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r>
                        <a:rPr lang="en-US" sz="1800" dirty="0"/>
                        <a:t>d.</a:t>
                      </a:r>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sz="1800" dirty="0"/>
                        <a:t>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10,500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457A1544-6C15-47D5-B2B7-0CAD691B5E63}" type="slidenum">
              <a:rPr lang="en-US" smtClean="0"/>
              <a:pPr>
                <a:defRPr/>
              </a:pPr>
              <a:t>44</a:t>
            </a:fld>
            <a:endParaRPr lang="en-US" dirty="0"/>
          </a:p>
        </p:txBody>
      </p:sp>
      <p:graphicFrame>
        <p:nvGraphicFramePr>
          <p:cNvPr id="6" name="Table 5"/>
          <p:cNvGraphicFramePr>
            <a:graphicFrameLocks noGrp="1"/>
          </p:cNvGraphicFramePr>
          <p:nvPr/>
        </p:nvGraphicFramePr>
        <p:xfrm>
          <a:off x="1981200" y="1033463"/>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600" dirty="0">
                          <a:solidFill>
                            <a:schemeClr val="tx1"/>
                          </a:solidFill>
                        </a:rPr>
                        <a:t>Accumulated Depreciation -Equipment</a:t>
                      </a:r>
                      <a:endParaRPr lang="en-IN" sz="16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1">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14,000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sz="1800" dirty="0"/>
                        <a:t>700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r>
                        <a:rPr lang="en-US" sz="1800" dirty="0"/>
                        <a:t>c.</a:t>
                      </a:r>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14,700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6248400" y="102235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Accounts Payable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3,700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3,700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0" name="Table 9"/>
          <p:cNvGraphicFramePr>
            <a:graphicFrameLocks noGrp="1"/>
          </p:cNvGraphicFramePr>
          <p:nvPr/>
        </p:nvGraphicFramePr>
        <p:xfrm>
          <a:off x="1981200" y="32004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Salaries Payable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500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d.</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500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graphicFrame>
        <p:nvGraphicFramePr>
          <p:cNvPr id="12" name="Table 11"/>
          <p:cNvGraphicFramePr>
            <a:graphicFrameLocks noGrp="1"/>
          </p:cNvGraphicFramePr>
          <p:nvPr/>
        </p:nvGraphicFramePr>
        <p:xfrm>
          <a:off x="6248400" y="3200400"/>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Unearned Revenue</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e.</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1,000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2,000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dirty="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1,000</a:t>
                      </a: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sz="1800" dirty="0"/>
                        <a:t>Bal.</a:t>
                      </a:r>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
        <p:nvSpPr>
          <p:cNvPr id="13"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E3-25-Req. 3</a:t>
            </a:r>
          </a:p>
        </p:txBody>
      </p:sp>
      <p:sp>
        <p:nvSpPr>
          <p:cNvPr id="2" name="Footer Placeholder 1"/>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3" name="Graphic 21">
            <a:extLst>
              <a:ext uri="{FF2B5EF4-FFF2-40B4-BE49-F238E27FC236}">
                <a16:creationId xmlns:a16="http://schemas.microsoft.com/office/drawing/2014/main" id="{615E3F1C-24DD-22BE-DBF9-9AC5DCADC9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1031654180"/>
              </p:ext>
            </p:extLst>
          </p:nvPr>
        </p:nvGraphicFramePr>
        <p:xfrm>
          <a:off x="4038600" y="4778375"/>
          <a:ext cx="3962400" cy="147802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760">
                <a:tc gridSpan="4">
                  <a:txBody>
                    <a:bodyPr/>
                    <a:lstStyle/>
                    <a:p>
                      <a:pPr algn="ctr"/>
                      <a:r>
                        <a:rPr lang="en-US" sz="1800" dirty="0">
                          <a:solidFill>
                            <a:schemeClr val="tx1"/>
                          </a:solidFill>
                        </a:rPr>
                        <a:t>Dividends</a:t>
                      </a:r>
                      <a:endParaRPr lang="en-IN" sz="1800" dirty="0">
                        <a:solidFill>
                          <a:schemeClr val="tx1"/>
                        </a:solidFill>
                      </a:endParaRPr>
                    </a:p>
                  </a:txBody>
                  <a:tcPr marT="45710" marB="45710">
                    <a:lnB w="12700"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tc>
                <a:extLst>
                  <a:ext uri="{0D108BD9-81ED-4DB2-BD59-A6C34878D82A}">
                    <a16:rowId xmlns:a16="http://schemas.microsoft.com/office/drawing/2014/main" val="10000"/>
                  </a:ext>
                </a:extLst>
              </a:tr>
              <a:tr h="365682">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t>5,000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760">
                <a:tc>
                  <a:txBody>
                    <a:bodyPr/>
                    <a:lstStyle/>
                    <a:p>
                      <a:endParaRPr lang="en-IN" sz="1800"/>
                    </a:p>
                  </a:txBody>
                  <a:tcPr marT="45710" marB="45710">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p>
                  </a:txBody>
                  <a:tcPr marT="45710" marB="45710">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760">
                <a:tc>
                  <a:txBody>
                    <a:bodyPr/>
                    <a:lstStyle/>
                    <a:p>
                      <a:r>
                        <a:rPr lang="en-US" sz="1800" dirty="0"/>
                        <a:t>Bal.</a:t>
                      </a:r>
                      <a:endParaRPr lang="en-IN" sz="1800" dirty="0"/>
                    </a:p>
                  </a:txBody>
                  <a:tcPr marT="45710" marB="45710">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sz="1800" dirty="0"/>
                        <a:t>5,000</a:t>
                      </a:r>
                      <a:endParaRPr lang="en-IN" sz="1800" dirty="0"/>
                    </a:p>
                  </a:txBody>
                  <a:tcPr marT="45710" marB="4571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p>
                  </a:txBody>
                  <a:tcPr marT="45710" marB="4571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p>
                  </a:txBody>
                  <a:tcPr marT="45710" marB="45710">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dirty="0"/>
              <a:t>3-</a:t>
            </a:r>
            <a:fld id="{5224D62B-E0C5-43E5-8400-824ADDCCEAD2}" type="slidenum">
              <a:rPr lang="en-US" smtClean="0"/>
              <a:pPr>
                <a:defRPr/>
              </a:pPr>
              <a:t>45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180296683"/>
              </p:ext>
            </p:extLst>
          </p:nvPr>
        </p:nvGraphicFramePr>
        <p:xfrm>
          <a:off x="2971800" y="821629"/>
          <a:ext cx="6400800" cy="5051421"/>
        </p:xfrm>
        <a:graphic>
          <a:graphicData uri="http://schemas.openxmlformats.org/drawingml/2006/table">
            <a:tbl>
              <a:tblPr>
                <a:tableStyleId>{5C22544A-7EE6-4342-B048-85BDC9FD1C3A}</a:tableStyleId>
              </a:tblPr>
              <a:tblGrid>
                <a:gridCol w="41148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152400">
                  <a:extLst>
                    <a:ext uri="{9D8B030D-6E8A-4147-A177-3AD203B41FA5}">
                      <a16:colId xmlns:a16="http://schemas.microsoft.com/office/drawing/2014/main" val="20003"/>
                    </a:ext>
                  </a:extLst>
                </a:gridCol>
              </a:tblGrid>
              <a:tr h="253307">
                <a:tc gridSpan="3">
                  <a:txBody>
                    <a:bodyPr/>
                    <a:lstStyle/>
                    <a:p>
                      <a:pPr algn="ctr" fontAlgn="b"/>
                      <a:r>
                        <a:rPr lang="en-IN" sz="1600" b="1" u="none" strike="noStrike" dirty="0">
                          <a:effectLst/>
                          <a:latin typeface="+mj-lt"/>
                        </a:rPr>
                        <a:t>BRIGHT SOLUTIONS COMPANY</a:t>
                      </a:r>
                      <a:endParaRPr lang="en-IN" sz="1600" b="1" i="0" u="none" strike="noStrike" dirty="0">
                        <a:effectLst/>
                        <a:latin typeface="+mj-lt"/>
                      </a:endParaRPr>
                    </a:p>
                  </a:txBody>
                  <a:tcPr marL="9525" marR="9525" marT="9523" marB="0" anchor="b">
                    <a:lnR w="12700" cmpd="sng">
                      <a:noFill/>
                    </a:lnR>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600" b="1" i="0" u="none" strike="noStrike" dirty="0">
                        <a:effectLst/>
                        <a:latin typeface="+mj-lt"/>
                      </a:endParaRPr>
                    </a:p>
                  </a:txBody>
                  <a:tcPr marL="9525" marR="9525" marT="9523" marB="0" anchor="b">
                    <a:lnL w="12700" cmpd="sng">
                      <a:noFill/>
                    </a:lnL>
                    <a:lnB w="12700" cmpd="sng">
                      <a:noFill/>
                    </a:lnB>
                    <a:solidFill>
                      <a:schemeClr val="accent1"/>
                    </a:solidFill>
                  </a:tcPr>
                </a:tc>
                <a:extLst>
                  <a:ext uri="{0D108BD9-81ED-4DB2-BD59-A6C34878D82A}">
                    <a16:rowId xmlns:a16="http://schemas.microsoft.com/office/drawing/2014/main" val="10000"/>
                  </a:ext>
                </a:extLst>
              </a:tr>
              <a:tr h="253307">
                <a:tc gridSpan="3">
                  <a:txBody>
                    <a:bodyPr/>
                    <a:lstStyle/>
                    <a:p>
                      <a:pPr algn="ctr" fontAlgn="b"/>
                      <a:r>
                        <a:rPr lang="en-IN" sz="1600" b="1" u="none" strike="noStrike" dirty="0">
                          <a:effectLst/>
                          <a:latin typeface="+mj-lt"/>
                        </a:rPr>
                        <a:t>Adjusted Trial Balance</a:t>
                      </a:r>
                      <a:endParaRPr lang="en-IN" sz="1600" b="1" i="0" u="none" strike="noStrike" dirty="0">
                        <a:effectLst/>
                        <a:latin typeface="+mj-lt"/>
                      </a:endParaRPr>
                    </a:p>
                  </a:txBody>
                  <a:tcPr marL="9525" marR="9525" marT="9523" marB="0" anchor="b">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600" b="1" i="0" u="none" strike="noStrike" dirty="0">
                        <a:effectLst/>
                        <a:latin typeface="+mj-lt"/>
                      </a:endParaRPr>
                    </a:p>
                  </a:txBody>
                  <a:tcPr marL="9525" marR="9525" marT="9523"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1"/>
                  </a:ext>
                </a:extLst>
              </a:tr>
              <a:tr h="253307">
                <a:tc gridSpan="3">
                  <a:txBody>
                    <a:bodyPr/>
                    <a:lstStyle/>
                    <a:p>
                      <a:pPr algn="ctr" fontAlgn="b"/>
                      <a:r>
                        <a:rPr lang="en-US" sz="1600" b="1" i="0" u="none" strike="noStrike" dirty="0">
                          <a:effectLst/>
                          <a:latin typeface="+mj-lt"/>
                        </a:rPr>
                        <a:t>December</a:t>
                      </a:r>
                      <a:r>
                        <a:rPr lang="en-US" sz="1600" b="1" i="0" u="none" strike="noStrike" baseline="0" dirty="0">
                          <a:effectLst/>
                          <a:latin typeface="+mj-lt"/>
                        </a:rPr>
                        <a:t> 31, 2018</a:t>
                      </a:r>
                      <a:endParaRPr lang="en-IN" sz="1600" b="1" i="0" u="none" strike="noStrike" dirty="0">
                        <a:effectLst/>
                        <a:latin typeface="+mj-lt"/>
                      </a:endParaRPr>
                    </a:p>
                  </a:txBody>
                  <a:tcPr marL="9525" marR="9525" marT="9523" marB="0" anchor="b">
                    <a:lnR w="12700" cmpd="sng">
                      <a:noFill/>
                    </a:lnR>
                    <a:lnT w="12700" cmpd="sng">
                      <a:noFill/>
                    </a:lnT>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600" b="1" i="0" u="none" strike="noStrike" dirty="0">
                        <a:effectLst/>
                        <a:latin typeface="+mj-lt"/>
                      </a:endParaRPr>
                    </a:p>
                  </a:txBody>
                  <a:tcPr marL="9525" marR="9525" marT="9523" marB="0" anchor="b">
                    <a:lnL w="12700" cmpd="sng">
                      <a:noFill/>
                    </a:lnL>
                    <a:lnT w="12700" cmpd="sng">
                      <a:noFill/>
                    </a:lnT>
                    <a:solidFill>
                      <a:schemeClr val="accent1"/>
                    </a:solidFill>
                  </a:tcPr>
                </a:tc>
                <a:extLst>
                  <a:ext uri="{0D108BD9-81ED-4DB2-BD59-A6C34878D82A}">
                    <a16:rowId xmlns:a16="http://schemas.microsoft.com/office/drawing/2014/main" val="10002"/>
                  </a:ext>
                </a:extLst>
              </a:tr>
              <a:tr h="238070">
                <a:tc>
                  <a:txBody>
                    <a:bodyPr/>
                    <a:lstStyle/>
                    <a:p>
                      <a:pPr lvl="1" algn="l" fontAlgn="b"/>
                      <a:r>
                        <a:rPr lang="en-IN" sz="1500" b="1" u="none" strike="noStrike" dirty="0">
                          <a:effectLst/>
                          <a:latin typeface="+mj-lt"/>
                        </a:rPr>
                        <a:t>Account Title</a:t>
                      </a:r>
                      <a:endParaRPr lang="en-IN" sz="1500" b="1" i="0" u="none" strike="noStrike" dirty="0">
                        <a:effectLst/>
                        <a:latin typeface="+mj-lt"/>
                      </a:endParaRPr>
                    </a:p>
                  </a:txBody>
                  <a:tcPr marL="9525" marR="9525" marT="9523" marB="0" anchor="b">
                    <a:lnR w="12700" cmpd="sng">
                      <a:noFill/>
                    </a:lnR>
                    <a:lnB w="12700" cmpd="sng">
                      <a:noFill/>
                    </a:lnB>
                    <a:solidFill>
                      <a:srgbClr val="E3EDE4"/>
                    </a:solidFill>
                  </a:tcPr>
                </a:tc>
                <a:tc gridSpan="2">
                  <a:txBody>
                    <a:bodyPr/>
                    <a:lstStyle/>
                    <a:p>
                      <a:pPr algn="ctr" fontAlgn="b"/>
                      <a:r>
                        <a:rPr lang="en-IN" sz="1500" b="1" u="none" strike="noStrike" dirty="0">
                          <a:effectLst/>
                          <a:latin typeface="+mj-lt"/>
                        </a:rPr>
                        <a:t>Balance</a:t>
                      </a:r>
                      <a:endParaRPr lang="en-IN" sz="1500" b="1" i="0" u="none" strike="noStrike" dirty="0">
                        <a:effectLst/>
                        <a:latin typeface="+mj-lt"/>
                      </a:endParaRPr>
                    </a:p>
                  </a:txBody>
                  <a:tcPr marL="9525" marR="9525" marT="9523" marB="0" anchor="b">
                    <a:lnL w="12700" cmpd="sng">
                      <a:noFill/>
                    </a:lnL>
                    <a:lnR w="12700" cmpd="sng">
                      <a:noFill/>
                    </a:lnR>
                    <a:lnB w="12700" cmpd="sng">
                      <a:noFill/>
                    </a:lnB>
                    <a:solidFill>
                      <a:srgbClr val="E3EDE4"/>
                    </a:solidFill>
                  </a:tcPr>
                </a:tc>
                <a:tc hMerge="1">
                  <a:txBody>
                    <a:bodyPr/>
                    <a:lstStyle/>
                    <a:p>
                      <a:pPr algn="ctr" fontAlgn="b"/>
                      <a:endParaRPr lang="en-IN" sz="1000" b="1" i="0" u="none" strike="noStrike" dirty="0">
                        <a:effectLst/>
                        <a:latin typeface="Arial"/>
                      </a:endParaRPr>
                    </a:p>
                  </a:txBody>
                  <a:tcPr marL="9525" marR="9525" marT="9525" marB="0" anchor="b">
                    <a:lnL w="12700" cmpd="sng">
                      <a:noFill/>
                    </a:lnL>
                  </a:tcPr>
                </a:tc>
                <a:tc>
                  <a:txBody>
                    <a:bodyPr/>
                    <a:lstStyle/>
                    <a:p>
                      <a:pPr algn="ctr" fontAlgn="b"/>
                      <a:endParaRPr lang="en-IN" sz="1500" b="1" i="0" u="none" strike="noStrike" dirty="0">
                        <a:effectLst/>
                        <a:latin typeface="+mj-lt"/>
                      </a:endParaRPr>
                    </a:p>
                  </a:txBody>
                  <a:tcPr marL="9525" marR="9525" marT="9523" marB="0" anchor="b">
                    <a:lnL w="12700" cmpd="sng">
                      <a:noFill/>
                    </a:lnL>
                    <a:lnB w="12700" cmpd="sng">
                      <a:noFill/>
                    </a:lnB>
                    <a:solidFill>
                      <a:srgbClr val="E3EDE4"/>
                    </a:solidFill>
                  </a:tcPr>
                </a:tc>
                <a:extLst>
                  <a:ext uri="{0D108BD9-81ED-4DB2-BD59-A6C34878D82A}">
                    <a16:rowId xmlns:a16="http://schemas.microsoft.com/office/drawing/2014/main" val="10003"/>
                  </a:ext>
                </a:extLst>
              </a:tr>
              <a:tr h="238070">
                <a:tc>
                  <a:txBody>
                    <a:bodyPr/>
                    <a:lstStyle/>
                    <a:p>
                      <a:pPr lvl="1" algn="l" fontAlgn="b"/>
                      <a:r>
                        <a:rPr lang="en-IN" sz="1500" b="1" u="none" strike="noStrike" dirty="0">
                          <a:effectLst/>
                          <a:latin typeface="+mj-lt"/>
                        </a:rPr>
                        <a:t> </a:t>
                      </a:r>
                      <a:endParaRPr lang="en-IN" sz="1500" b="1"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Debit</a:t>
                      </a:r>
                      <a:endParaRPr lang="en-IN" sz="1500" b="1"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Credit</a:t>
                      </a:r>
                      <a:endParaRPr lang="en-IN" sz="1500" b="1"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ctr" fontAlgn="b"/>
                      <a:endParaRPr lang="en-IN" sz="1500" b="1"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238070">
                <a:tc>
                  <a:txBody>
                    <a:bodyPr/>
                    <a:lstStyle/>
                    <a:p>
                      <a:pPr lvl="1" algn="l" fontAlgn="b"/>
                      <a:r>
                        <a:rPr lang="en-IN" sz="1500" b="0" u="none" strike="noStrike" dirty="0">
                          <a:effectLst/>
                          <a:latin typeface="+mj-lt"/>
                        </a:rPr>
                        <a:t>Cash</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$1,500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238070">
                <a:tc>
                  <a:txBody>
                    <a:bodyPr/>
                    <a:lstStyle/>
                    <a:p>
                      <a:pPr lvl="1" algn="l" fontAlgn="b"/>
                      <a:r>
                        <a:rPr lang="en-IN" sz="1500" b="0" u="none" strike="noStrike" dirty="0">
                          <a:effectLst/>
                          <a:latin typeface="+mj-lt"/>
                        </a:rPr>
                        <a:t>Office Supplies</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1,500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r h="238070">
                <a:tc>
                  <a:txBody>
                    <a:bodyPr/>
                    <a:lstStyle/>
                    <a:p>
                      <a:pPr lvl="1" algn="l" fontAlgn="b"/>
                      <a:r>
                        <a:rPr lang="en-IN" sz="1500" b="0" u="none" strike="noStrike" dirty="0">
                          <a:effectLst/>
                          <a:latin typeface="+mj-lt"/>
                        </a:rPr>
                        <a:t>Prepaid Insurance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600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7"/>
                  </a:ext>
                </a:extLst>
              </a:tr>
              <a:tr h="238070">
                <a:tc>
                  <a:txBody>
                    <a:bodyPr/>
                    <a:lstStyle/>
                    <a:p>
                      <a:pPr lvl="1" algn="l" fontAlgn="b"/>
                      <a:r>
                        <a:rPr lang="en-IN" sz="1500" b="0" u="none" strike="noStrike" dirty="0">
                          <a:effectLst/>
                          <a:latin typeface="+mj-lt"/>
                        </a:rPr>
                        <a:t>Equipment</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35,000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8"/>
                  </a:ext>
                </a:extLst>
              </a:tr>
              <a:tr h="176548">
                <a:tc>
                  <a:txBody>
                    <a:bodyPr/>
                    <a:lstStyle/>
                    <a:p>
                      <a:pPr lvl="1" algn="l" fontAlgn="b"/>
                      <a:r>
                        <a:rPr lang="en-IN" sz="1500" b="0" u="none" strike="noStrike" dirty="0">
                          <a:effectLst/>
                          <a:latin typeface="+mj-lt"/>
                        </a:rPr>
                        <a:t>Accumulated Depreciation—Equipment</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$14,700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9"/>
                  </a:ext>
                </a:extLst>
              </a:tr>
              <a:tr h="238070">
                <a:tc>
                  <a:txBody>
                    <a:bodyPr/>
                    <a:lstStyle/>
                    <a:p>
                      <a:pPr lvl="1" algn="l" fontAlgn="b"/>
                      <a:r>
                        <a:rPr lang="en-IN" sz="1500" b="0" u="none" strike="noStrike" dirty="0">
                          <a:effectLst/>
                          <a:latin typeface="+mj-lt"/>
                        </a:rPr>
                        <a:t>Accounts Payable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3,700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0"/>
                  </a:ext>
                </a:extLst>
              </a:tr>
              <a:tr h="238070">
                <a:tc>
                  <a:txBody>
                    <a:bodyPr/>
                    <a:lstStyle/>
                    <a:p>
                      <a:pPr lvl="1" algn="l" fontAlgn="b"/>
                      <a:r>
                        <a:rPr lang="en-IN" sz="1500" b="0" u="none" strike="noStrike" dirty="0">
                          <a:effectLst/>
                          <a:latin typeface="+mj-lt"/>
                        </a:rPr>
                        <a:t>Salaries Payable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500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1"/>
                  </a:ext>
                </a:extLst>
              </a:tr>
              <a:tr h="238070">
                <a:tc>
                  <a:txBody>
                    <a:bodyPr/>
                    <a:lstStyle/>
                    <a:p>
                      <a:pPr lvl="1" algn="l" fontAlgn="b"/>
                      <a:r>
                        <a:rPr lang="en-IN" sz="1500" b="0" u="none" strike="noStrike" dirty="0">
                          <a:effectLst/>
                          <a:latin typeface="+mj-lt"/>
                        </a:rPr>
                        <a:t>Unearned Revenue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a:effectLst/>
                          <a:latin typeface="+mj-lt"/>
                        </a:rPr>
                        <a:t> </a:t>
                      </a:r>
                      <a:endParaRPr lang="en-IN" sz="1500" b="0" i="0" u="none" strike="noStrike">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2"/>
                  </a:ext>
                </a:extLst>
              </a:tr>
              <a:tr h="238070">
                <a:tc>
                  <a:txBody>
                    <a:bodyPr/>
                    <a:lstStyle/>
                    <a:p>
                      <a:pPr lvl="1" algn="l" fontAlgn="b"/>
                      <a:r>
                        <a:rPr lang="en-IN" sz="1500" b="0" u="none" strike="noStrike" kern="1200" dirty="0">
                          <a:solidFill>
                            <a:schemeClr val="dk1"/>
                          </a:solidFill>
                          <a:effectLst/>
                          <a:latin typeface="+mn-lt"/>
                          <a:ea typeface="+mn-ea"/>
                          <a:cs typeface="+mn-cs"/>
                        </a:rPr>
                        <a:t>Common Stock</a:t>
                      </a:r>
                      <a:endParaRPr lang="en-IN" sz="1500" b="0" i="0" u="none" strike="noStrike" kern="1200" dirty="0">
                        <a:solidFill>
                          <a:schemeClr val="dk1"/>
                        </a:solidFill>
                        <a:effectLst/>
                        <a:latin typeface="+mn-lt"/>
                        <a:ea typeface="+mn-ea"/>
                        <a:cs typeface="+mn-cs"/>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a:effectLst/>
                          <a:latin typeface="+mj-lt"/>
                        </a:rPr>
                        <a:t> </a:t>
                      </a:r>
                      <a:endParaRPr lang="en-IN" sz="1500" b="0" i="0" u="none" strike="noStrike">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10,000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3"/>
                  </a:ext>
                </a:extLst>
              </a:tr>
              <a:tr h="238070">
                <a:tc>
                  <a:txBody>
                    <a:bodyPr/>
                    <a:lstStyle/>
                    <a:p>
                      <a:pPr lvl="1" algn="l" fontAlgn="b"/>
                      <a:r>
                        <a:rPr lang="en-IN" sz="1500" b="0" u="none" strike="noStrike" kern="1200" dirty="0">
                          <a:solidFill>
                            <a:schemeClr val="dk1"/>
                          </a:solidFill>
                          <a:effectLst/>
                          <a:latin typeface="+mn-lt"/>
                          <a:ea typeface="+mn-ea"/>
                          <a:cs typeface="+mn-cs"/>
                        </a:rPr>
                        <a:t>Dividends</a:t>
                      </a:r>
                      <a:endParaRPr lang="en-IN" sz="1500" b="0" i="0" u="none" strike="noStrike" kern="1200" dirty="0">
                        <a:solidFill>
                          <a:schemeClr val="dk1"/>
                        </a:solidFill>
                        <a:effectLst/>
                        <a:latin typeface="+mn-lt"/>
                        <a:ea typeface="+mn-ea"/>
                        <a:cs typeface="+mn-cs"/>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5,000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4"/>
                  </a:ext>
                </a:extLst>
              </a:tr>
              <a:tr h="238070">
                <a:tc>
                  <a:txBody>
                    <a:bodyPr/>
                    <a:lstStyle/>
                    <a:p>
                      <a:pPr lvl="1" algn="l" fontAlgn="b"/>
                      <a:r>
                        <a:rPr lang="en-IN" sz="1500" b="0" u="none" strike="noStrike" dirty="0">
                          <a:effectLst/>
                          <a:latin typeface="+mj-lt"/>
                        </a:rPr>
                        <a:t>Service Revenue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28,000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5"/>
                  </a:ext>
                </a:extLst>
              </a:tr>
              <a:tr h="238070">
                <a:tc>
                  <a:txBody>
                    <a:bodyPr/>
                    <a:lstStyle/>
                    <a:p>
                      <a:pPr lvl="1" algn="l" fontAlgn="b"/>
                      <a:r>
                        <a:rPr lang="en-IN" sz="1500" b="0" u="none" strike="noStrike" dirty="0">
                          <a:effectLst/>
                          <a:latin typeface="+mj-lt"/>
                        </a:rPr>
                        <a:t>Salaries Expense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10,500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6"/>
                  </a:ext>
                </a:extLst>
              </a:tr>
              <a:tr h="238070">
                <a:tc>
                  <a:txBody>
                    <a:bodyPr/>
                    <a:lstStyle/>
                    <a:p>
                      <a:pPr lvl="1" algn="l" fontAlgn="b"/>
                      <a:r>
                        <a:rPr lang="en-IN" sz="1500" b="0" u="none" strike="noStrike" dirty="0">
                          <a:effectLst/>
                          <a:latin typeface="+mj-lt"/>
                        </a:rPr>
                        <a:t>Supplies Expense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2,500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7"/>
                  </a:ext>
                </a:extLst>
              </a:tr>
              <a:tr h="243241">
                <a:tc>
                  <a:txBody>
                    <a:bodyPr/>
                    <a:lstStyle/>
                    <a:p>
                      <a:pPr lvl="1" algn="l" fontAlgn="b"/>
                      <a:r>
                        <a:rPr lang="en-IN" sz="1500" b="0" u="none" strike="noStrike" dirty="0">
                          <a:effectLst/>
                          <a:latin typeface="+mj-lt"/>
                        </a:rPr>
                        <a:t>Depreciation Expense—Equipment</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700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8"/>
                  </a:ext>
                </a:extLst>
              </a:tr>
              <a:tr h="238070">
                <a:tc>
                  <a:txBody>
                    <a:bodyPr/>
                    <a:lstStyle/>
                    <a:p>
                      <a:pPr lvl="1" algn="l" fontAlgn="b"/>
                      <a:r>
                        <a:rPr lang="en-IN" sz="1500" b="0" u="none" strike="noStrike" dirty="0">
                          <a:effectLst/>
                          <a:latin typeface="+mj-lt"/>
                        </a:rPr>
                        <a:t>Insurance Expense</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600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9"/>
                  </a:ext>
                </a:extLst>
              </a:tr>
              <a:tr h="238070">
                <a:tc>
                  <a:txBody>
                    <a:bodyPr/>
                    <a:lstStyle/>
                    <a:p>
                      <a:pPr lvl="1" algn="l" fontAlgn="b"/>
                      <a:r>
                        <a:rPr lang="en-IN" sz="1500" b="0" u="none" strike="noStrike" dirty="0">
                          <a:effectLst/>
                          <a:latin typeface="+mj-lt"/>
                        </a:rPr>
                        <a:t>Total</a:t>
                      </a:r>
                      <a:endParaRPr lang="en-IN" sz="1500" b="0" i="0" u="none" strike="noStrike" dirty="0">
                        <a:effectLst/>
                        <a:latin typeface="+mj-lt"/>
                      </a:endParaRPr>
                    </a:p>
                  </a:txBody>
                  <a:tcPr marL="9525" marR="9525" marT="9523" marB="0" anchor="b">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 $57,900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500" b="0" u="none" strike="noStrike" dirty="0">
                          <a:effectLst/>
                          <a:latin typeface="+mj-lt"/>
                        </a:rPr>
                        <a:t>$57,900 </a:t>
                      </a:r>
                      <a:endParaRPr lang="en-IN" sz="15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3"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20"/>
                  </a:ext>
                </a:extLst>
              </a:tr>
            </a:tbl>
          </a:graphicData>
        </a:graphic>
      </p:graphicFrame>
      <p:grpSp>
        <p:nvGrpSpPr>
          <p:cNvPr id="55383" name="Group 12"/>
          <p:cNvGrpSpPr>
            <a:grpSpLocks/>
          </p:cNvGrpSpPr>
          <p:nvPr/>
        </p:nvGrpSpPr>
        <p:grpSpPr bwMode="auto">
          <a:xfrm>
            <a:off x="8534400" y="5656782"/>
            <a:ext cx="838200" cy="285933"/>
            <a:chOff x="4150200" y="5522594"/>
            <a:chExt cx="1260000" cy="345195"/>
          </a:xfrm>
        </p:grpSpPr>
        <p:cxnSp>
          <p:nvCxnSpPr>
            <p:cNvPr id="16" name="Straight Connector 15"/>
            <p:cNvCxnSpPr/>
            <p:nvPr/>
          </p:nvCxnSpPr>
          <p:spPr bwMode="auto">
            <a:xfrm>
              <a:off x="4150200" y="5827541"/>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bwMode="auto">
            <a:xfrm>
              <a:off x="4150200" y="5522594"/>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5384" name="Group 12"/>
          <p:cNvGrpSpPr>
            <a:grpSpLocks/>
          </p:cNvGrpSpPr>
          <p:nvPr/>
        </p:nvGrpSpPr>
        <p:grpSpPr bwMode="auto">
          <a:xfrm>
            <a:off x="7645400" y="5638800"/>
            <a:ext cx="812800" cy="300924"/>
            <a:chOff x="4150200" y="5504495"/>
            <a:chExt cx="1260000" cy="363294"/>
          </a:xfrm>
        </p:grpSpPr>
        <p:cxnSp>
          <p:nvCxnSpPr>
            <p:cNvPr id="24" name="Straight Connector 23"/>
            <p:cNvCxnSpPr/>
            <p:nvPr/>
          </p:nvCxnSpPr>
          <p:spPr bwMode="auto">
            <a:xfrm>
              <a:off x="4150200" y="5827542"/>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bwMode="auto">
            <a:xfrm>
              <a:off x="4150200" y="5504495"/>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Title 1"/>
          <p:cNvSpPr txBox="1">
            <a:spLocks/>
          </p:cNvSpPr>
          <p:nvPr/>
        </p:nvSpPr>
        <p:spPr bwMode="auto">
          <a:xfrm>
            <a:off x="1981200" y="4549"/>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E3-26</a:t>
            </a:r>
          </a:p>
        </p:txBody>
      </p:sp>
      <p:sp>
        <p:nvSpPr>
          <p:cNvPr id="2" name="Footer Placeholder 1"/>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algn="ctr" rtl="0" fontAlgn="auto">
              <a:spcBef>
                <a:spcPts val="0"/>
              </a:spcBef>
              <a:spcAft>
                <a:spcPts val="0"/>
              </a:spcAft>
              <a:defRPr sz="8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r>
              <a:rPr lang="en-US"/>
              <a:t>© 2018 Pearson Education, Inc.</a:t>
            </a:r>
            <a:endParaRPr lang="en-US" dirty="0"/>
          </a:p>
        </p:txBody>
      </p:sp>
      <p:pic>
        <p:nvPicPr>
          <p:cNvPr id="4" name="Graphic 21">
            <a:extLst>
              <a:ext uri="{FF2B5EF4-FFF2-40B4-BE49-F238E27FC236}">
                <a16:creationId xmlns:a16="http://schemas.microsoft.com/office/drawing/2014/main" id="{6023C123-62ED-46E2-0048-1A88AA22C4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94764" y="125910"/>
            <a:ext cx="1370141" cy="639762"/>
          </a:xfrm>
          <a:prstGeom prst="rect">
            <a:avLst/>
          </a:prstGeom>
        </p:spPr>
      </p:pic>
    </p:spTree>
    <p:extLst>
      <p:ext uri="{BB962C8B-B14F-4D97-AF65-F5344CB8AC3E}">
        <p14:creationId xmlns:p14="http://schemas.microsoft.com/office/powerpoint/2010/main" val="5073385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9D3A6B4B-407B-4B1E-BB4F-F39BC9FA7A05}"/>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1169</TotalTime>
  <Words>1751</Words>
  <Application>Microsoft Office PowerPoint</Application>
  <PresentationFormat>Widescreen</PresentationFormat>
  <Paragraphs>515</Paragraphs>
  <Slides>46</Slides>
  <Notes>22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宋体</vt:lpstr>
      <vt:lpstr>Alexandria</vt:lpstr>
      <vt:lpstr>Arial</vt:lpstr>
      <vt:lpstr>Calibri</vt:lpstr>
      <vt:lpstr>Calibri Light</vt:lpstr>
      <vt:lpstr>Segoe</vt:lpstr>
      <vt:lpstr>Office Theme</vt:lpstr>
      <vt:lpstr>1_Office Theme</vt:lpstr>
      <vt:lpstr>PowerPoint Presentation</vt:lpstr>
      <vt:lpstr>PowerPoint Presentation</vt:lpstr>
      <vt:lpstr>Learning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Demonstration of E3-19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138</cp:revision>
  <dcterms:created xsi:type="dcterms:W3CDTF">2023-04-29T09:08:00Z</dcterms:created>
  <dcterms:modified xsi:type="dcterms:W3CDTF">2026-02-26T19:47:48Z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lpwstr>21934600.0000000</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