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1"/>
  </p:notesMasterIdLst>
  <p:sldIdLst>
    <p:sldId id="480" r:id="rId5"/>
    <p:sldId id="503" r:id="rId6"/>
    <p:sldId id="587" r:id="rId7"/>
    <p:sldId id="1322" r:id="rId8"/>
    <p:sldId id="1323" r:id="rId9"/>
    <p:sldId id="1324" r:id="rId10"/>
    <p:sldId id="1325" r:id="rId11"/>
    <p:sldId id="1326" r:id="rId12"/>
    <p:sldId id="1327" r:id="rId13"/>
    <p:sldId id="1329" r:id="rId14"/>
    <p:sldId id="1330" r:id="rId15"/>
    <p:sldId id="1328" r:id="rId16"/>
    <p:sldId id="1352" r:id="rId17"/>
    <p:sldId id="1331" r:id="rId18"/>
    <p:sldId id="1332" r:id="rId19"/>
    <p:sldId id="1333" r:id="rId20"/>
    <p:sldId id="1334" r:id="rId21"/>
    <p:sldId id="1335" r:id="rId22"/>
    <p:sldId id="1336" r:id="rId23"/>
    <p:sldId id="1337" r:id="rId24"/>
    <p:sldId id="1338" r:id="rId25"/>
    <p:sldId id="1353" r:id="rId26"/>
    <p:sldId id="1354" r:id="rId27"/>
    <p:sldId id="1355" r:id="rId28"/>
    <p:sldId id="1339" r:id="rId29"/>
    <p:sldId id="1340" r:id="rId30"/>
    <p:sldId id="1341" r:id="rId31"/>
    <p:sldId id="1342" r:id="rId32"/>
    <p:sldId id="1343" r:id="rId33"/>
    <p:sldId id="1344" r:id="rId34"/>
    <p:sldId id="1345" r:id="rId35"/>
    <p:sldId id="1346" r:id="rId36"/>
    <p:sldId id="1347" r:id="rId37"/>
    <p:sldId id="1348" r:id="rId38"/>
    <p:sldId id="1349" r:id="rId39"/>
    <p:sldId id="1350" r:id="rId40"/>
    <p:sldId id="1351" r:id="rId41"/>
    <p:sldId id="1356" r:id="rId42"/>
    <p:sldId id="1357" r:id="rId43"/>
    <p:sldId id="1358" r:id="rId44"/>
    <p:sldId id="1359" r:id="rId45"/>
    <p:sldId id="1360" r:id="rId46"/>
    <p:sldId id="1361" r:id="rId47"/>
    <p:sldId id="1362" r:id="rId48"/>
    <p:sldId id="1363" r:id="rId49"/>
    <p:sldId id="1364" r:id="rId50"/>
    <p:sldId id="1365" r:id="rId51"/>
    <p:sldId id="1366" r:id="rId52"/>
    <p:sldId id="1367" r:id="rId53"/>
    <p:sldId id="1370" r:id="rId54"/>
    <p:sldId id="1368" r:id="rId55"/>
    <p:sldId id="1369" r:id="rId56"/>
    <p:sldId id="1371" r:id="rId57"/>
    <p:sldId id="1372" r:id="rId58"/>
    <p:sldId id="349" r:id="rId59"/>
    <p:sldId id="586"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3"/>
            <p14:sldId id="587"/>
            <p14:sldId id="1322"/>
            <p14:sldId id="1323"/>
            <p14:sldId id="1324"/>
            <p14:sldId id="1325"/>
            <p14:sldId id="1326"/>
            <p14:sldId id="1327"/>
            <p14:sldId id="1329"/>
            <p14:sldId id="1330"/>
            <p14:sldId id="1328"/>
            <p14:sldId id="1352"/>
            <p14:sldId id="1331"/>
            <p14:sldId id="1332"/>
            <p14:sldId id="1333"/>
            <p14:sldId id="1334"/>
            <p14:sldId id="1335"/>
            <p14:sldId id="1336"/>
            <p14:sldId id="1337"/>
            <p14:sldId id="1338"/>
            <p14:sldId id="1353"/>
            <p14:sldId id="1354"/>
            <p14:sldId id="1355"/>
            <p14:sldId id="1339"/>
            <p14:sldId id="1340"/>
            <p14:sldId id="1341"/>
            <p14:sldId id="1342"/>
            <p14:sldId id="1343"/>
            <p14:sldId id="1344"/>
            <p14:sldId id="1345"/>
            <p14:sldId id="1346"/>
            <p14:sldId id="1347"/>
            <p14:sldId id="1348"/>
            <p14:sldId id="1349"/>
            <p14:sldId id="1350"/>
            <p14:sldId id="1351"/>
            <p14:sldId id="1356"/>
            <p14:sldId id="1357"/>
            <p14:sldId id="1358"/>
            <p14:sldId id="1359"/>
            <p14:sldId id="1360"/>
            <p14:sldId id="1361"/>
            <p14:sldId id="1362"/>
            <p14:sldId id="1363"/>
            <p14:sldId id="1364"/>
            <p14:sldId id="1365"/>
            <p14:sldId id="1366"/>
            <p14:sldId id="1367"/>
            <p14:sldId id="1370"/>
            <p14:sldId id="1368"/>
            <p14:sldId id="1369"/>
            <p14:sldId id="1371"/>
            <p14:sldId id="1372"/>
            <p14:sldId id="349"/>
            <p14:sldId id="58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812" autoAdjust="0"/>
    <p:restoredTop sz="94410"/>
  </p:normalViewPr>
  <p:slideViewPr>
    <p:cSldViewPr snapToGrid="0">
      <p:cViewPr varScale="1">
        <p:scale>
          <a:sx n="65" d="100"/>
          <a:sy n="65" d="100"/>
        </p:scale>
        <p:origin x="106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40B349E-A1F8-AF45-BD39-576668FE46B1}" type="doc">
      <dgm:prSet loTypeId="urn:microsoft.com/office/officeart/2008/layout/VerticalCurvedList" loCatId="" qsTypeId="urn:microsoft.com/office/officeart/2005/8/quickstyle/simple1" qsCatId="simple" csTypeId="urn:microsoft.com/office/officeart/2005/8/colors/colorful1" csCatId="colorful" phldr="1"/>
      <dgm:spPr/>
      <dgm:t>
        <a:bodyPr/>
        <a:lstStyle/>
        <a:p>
          <a:endParaRPr lang="en-US"/>
        </a:p>
      </dgm:t>
    </dgm:pt>
    <dgm:pt modelId="{9F18DE07-BE98-5444-AA04-275C257BD5F8}">
      <dgm:prSet phldrT="[Text]" custT="1"/>
      <dgm:spPr/>
      <dgm:t>
        <a:bodyPr/>
        <a:lstStyle/>
        <a:p>
          <a:r>
            <a:rPr lang="en-US" sz="3400" b="1" kern="1200" dirty="0">
              <a:latin typeface="Sakkal Majalla" panose="02000000000000000000" pitchFamily="2" charset="-78"/>
              <a:ea typeface="+mj-ea"/>
              <a:cs typeface="Sakkal Majalla" panose="02000000000000000000" pitchFamily="2" charset="-78"/>
            </a:rPr>
            <a:t>Corporate Level</a:t>
          </a:r>
        </a:p>
      </dgm:t>
    </dgm:pt>
    <dgm:pt modelId="{3C380A81-0AD3-814E-B576-3A0CD2DCDEC2}" type="parTrans" cxnId="{EE716311-278E-5743-A16C-5F7C6CDD3E8E}">
      <dgm:prSet/>
      <dgm:spPr/>
      <dgm:t>
        <a:bodyPr/>
        <a:lstStyle/>
        <a:p>
          <a:endParaRPr lang="en-US" sz="3000" b="1">
            <a:solidFill>
              <a:schemeClr val="bg1"/>
            </a:solidFill>
            <a:latin typeface=""/>
          </a:endParaRPr>
        </a:p>
      </dgm:t>
    </dgm:pt>
    <dgm:pt modelId="{D054E9B9-660C-CC4F-A5D4-E8316CB05A6C}" type="sibTrans" cxnId="{EE716311-278E-5743-A16C-5F7C6CDD3E8E}">
      <dgm:prSet/>
      <dgm:spPr/>
      <dgm:t>
        <a:bodyPr/>
        <a:lstStyle/>
        <a:p>
          <a:endParaRPr lang="en-US" sz="3000" b="1">
            <a:solidFill>
              <a:schemeClr val="bg1"/>
            </a:solidFill>
            <a:latin typeface=""/>
          </a:endParaRPr>
        </a:p>
      </dgm:t>
    </dgm:pt>
    <dgm:pt modelId="{7C056EFF-D521-8D46-AAD1-9F0F05AFA258}">
      <dgm:prSet phldrT="[Text]" custT="1"/>
      <dgm:spPr/>
      <dgm:t>
        <a:bodyPr/>
        <a:lstStyle/>
        <a:p>
          <a:pPr marL="0" lvl="0" indent="0" algn="l" defTabSz="1511300">
            <a:lnSpc>
              <a:spcPct val="90000"/>
            </a:lnSpc>
            <a:spcBef>
              <a:spcPct val="0"/>
            </a:spcBef>
            <a:spcAft>
              <a:spcPct val="35000"/>
            </a:spcAft>
            <a:buNone/>
          </a:pPr>
          <a:r>
            <a:rPr lang="en-US" sz="3400" b="1" kern="1200" dirty="0">
              <a:latin typeface="Sakkal Majalla" panose="02000000000000000000" pitchFamily="2" charset="-78"/>
              <a:ea typeface="+mn-ea"/>
              <a:cs typeface="Sakkal Majalla" panose="02000000000000000000" pitchFamily="2" charset="-78"/>
            </a:rPr>
            <a:t>Process Level </a:t>
          </a:r>
        </a:p>
      </dgm:t>
    </dgm:pt>
    <dgm:pt modelId="{C3B8C0A5-8628-034B-A0F4-84C166DA69F6}" type="parTrans" cxnId="{EDCBCEDA-3B09-D14F-96A4-600FD9A19ACB}">
      <dgm:prSet/>
      <dgm:spPr/>
      <dgm:t>
        <a:bodyPr/>
        <a:lstStyle/>
        <a:p>
          <a:endParaRPr lang="en-US" sz="3000" b="1">
            <a:solidFill>
              <a:schemeClr val="bg1"/>
            </a:solidFill>
            <a:latin typeface=""/>
          </a:endParaRPr>
        </a:p>
      </dgm:t>
    </dgm:pt>
    <dgm:pt modelId="{D6693D4F-C26E-7848-8CD8-2FA03877A387}" type="sibTrans" cxnId="{EDCBCEDA-3B09-D14F-96A4-600FD9A19ACB}">
      <dgm:prSet/>
      <dgm:spPr/>
      <dgm:t>
        <a:bodyPr/>
        <a:lstStyle/>
        <a:p>
          <a:endParaRPr lang="en-US" sz="3000" b="1">
            <a:solidFill>
              <a:schemeClr val="bg1"/>
            </a:solidFill>
            <a:latin typeface=""/>
          </a:endParaRPr>
        </a:p>
      </dgm:t>
    </dgm:pt>
    <dgm:pt modelId="{82FEA916-79EC-FB48-BF8A-5434E848433F}">
      <dgm:prSet phldrT="[Text]" custT="1"/>
      <dgm:spPr/>
      <dgm:t>
        <a:bodyPr/>
        <a:lstStyle/>
        <a:p>
          <a:pPr marL="0" lvl="0" indent="0" algn="l" defTabSz="1511300" rtl="0">
            <a:lnSpc>
              <a:spcPct val="90000"/>
            </a:lnSpc>
            <a:spcBef>
              <a:spcPct val="0"/>
            </a:spcBef>
            <a:spcAft>
              <a:spcPct val="35000"/>
            </a:spcAft>
            <a:buNone/>
          </a:pPr>
          <a:r>
            <a:rPr lang="en-US" sz="3400" b="1" kern="1200">
              <a:latin typeface="Sakkal Majalla" panose="02000000000000000000" pitchFamily="2" charset="-78"/>
              <a:ea typeface="+mn-ea"/>
              <a:cs typeface="Sakkal Majalla" panose="02000000000000000000" pitchFamily="2" charset="-78"/>
            </a:rPr>
            <a:t>Activity Level</a:t>
          </a:r>
          <a:endParaRPr lang="en-US" sz="3400" b="1" kern="1200" dirty="0">
            <a:latin typeface="Sakkal Majalla" panose="02000000000000000000" pitchFamily="2" charset="-78"/>
            <a:ea typeface="+mn-ea"/>
            <a:cs typeface="Sakkal Majalla" panose="02000000000000000000" pitchFamily="2" charset="-78"/>
          </a:endParaRPr>
        </a:p>
      </dgm:t>
    </dgm:pt>
    <dgm:pt modelId="{D6233F21-4326-3249-B293-D88E5386BAF8}" type="parTrans" cxnId="{8505B202-C277-F342-ACDA-FA251AD4F161}">
      <dgm:prSet/>
      <dgm:spPr/>
      <dgm:t>
        <a:bodyPr/>
        <a:lstStyle/>
        <a:p>
          <a:endParaRPr lang="en-US" sz="3000" b="1">
            <a:solidFill>
              <a:schemeClr val="bg1"/>
            </a:solidFill>
            <a:latin typeface=""/>
          </a:endParaRPr>
        </a:p>
      </dgm:t>
    </dgm:pt>
    <dgm:pt modelId="{3876431B-E3ED-5A45-882F-E9FAD2FC0E12}" type="sibTrans" cxnId="{8505B202-C277-F342-ACDA-FA251AD4F161}">
      <dgm:prSet/>
      <dgm:spPr/>
      <dgm:t>
        <a:bodyPr/>
        <a:lstStyle/>
        <a:p>
          <a:endParaRPr lang="en-US" sz="3000" b="1">
            <a:solidFill>
              <a:schemeClr val="bg1"/>
            </a:solidFill>
            <a:latin typeface=""/>
          </a:endParaRPr>
        </a:p>
      </dgm:t>
    </dgm:pt>
    <dgm:pt modelId="{1B403DD3-D891-9346-849B-68873D571DFA}">
      <dgm:prSet phldrT="[Text]" custT="1"/>
      <dgm:spPr/>
      <dgm:t>
        <a:bodyPr/>
        <a:lstStyle/>
        <a:p>
          <a:pPr marL="0" lvl="0" indent="0" algn="l" defTabSz="1511300" rtl="0">
            <a:lnSpc>
              <a:spcPct val="90000"/>
            </a:lnSpc>
            <a:spcBef>
              <a:spcPct val="0"/>
            </a:spcBef>
            <a:spcAft>
              <a:spcPct val="35000"/>
            </a:spcAft>
            <a:buNone/>
          </a:pPr>
          <a:r>
            <a:rPr lang="en-US" sz="3400" b="1" kern="1200">
              <a:latin typeface="Sakkal Majalla" panose="02000000000000000000" pitchFamily="2" charset="-78"/>
              <a:ea typeface="+mn-ea"/>
              <a:cs typeface="Sakkal Majalla" panose="02000000000000000000" pitchFamily="2" charset="-78"/>
            </a:rPr>
            <a:t>Individual Level</a:t>
          </a:r>
          <a:endParaRPr lang="en-US" sz="3400" b="1" kern="1200" dirty="0">
            <a:latin typeface="Sakkal Majalla" panose="02000000000000000000" pitchFamily="2" charset="-78"/>
            <a:ea typeface="+mn-ea"/>
            <a:cs typeface="Sakkal Majalla" panose="02000000000000000000" pitchFamily="2" charset="-78"/>
          </a:endParaRPr>
        </a:p>
      </dgm:t>
    </dgm:pt>
    <dgm:pt modelId="{18E93713-1BB5-5448-A4F9-C228F5A3C3E8}" type="parTrans" cxnId="{735CE9BF-AF25-D148-AB3B-6B68013497BA}">
      <dgm:prSet/>
      <dgm:spPr/>
      <dgm:t>
        <a:bodyPr/>
        <a:lstStyle/>
        <a:p>
          <a:endParaRPr lang="en-US" sz="3000" b="1">
            <a:solidFill>
              <a:schemeClr val="bg1"/>
            </a:solidFill>
            <a:latin typeface=""/>
          </a:endParaRPr>
        </a:p>
      </dgm:t>
    </dgm:pt>
    <dgm:pt modelId="{A8C3B1D9-855F-5141-9E3D-3122745FB801}" type="sibTrans" cxnId="{735CE9BF-AF25-D148-AB3B-6B68013497BA}">
      <dgm:prSet/>
      <dgm:spPr/>
      <dgm:t>
        <a:bodyPr/>
        <a:lstStyle/>
        <a:p>
          <a:endParaRPr lang="en-US" sz="3000" b="1">
            <a:solidFill>
              <a:schemeClr val="bg1"/>
            </a:solidFill>
            <a:latin typeface=""/>
          </a:endParaRPr>
        </a:p>
      </dgm:t>
    </dgm:pt>
    <dgm:pt modelId="{4703263E-9A07-2D42-BC3A-A2408B5B2ACC}" type="pres">
      <dgm:prSet presAssocID="{540B349E-A1F8-AF45-BD39-576668FE46B1}" presName="Name0" presStyleCnt="0">
        <dgm:presLayoutVars>
          <dgm:chMax val="7"/>
          <dgm:chPref val="7"/>
          <dgm:dir/>
        </dgm:presLayoutVars>
      </dgm:prSet>
      <dgm:spPr/>
    </dgm:pt>
    <dgm:pt modelId="{8E289C57-0A70-7746-BD7A-DCB177865AC6}" type="pres">
      <dgm:prSet presAssocID="{540B349E-A1F8-AF45-BD39-576668FE46B1}" presName="Name1" presStyleCnt="0"/>
      <dgm:spPr/>
    </dgm:pt>
    <dgm:pt modelId="{D8FF7DC9-4AC1-F241-B094-A34716233650}" type="pres">
      <dgm:prSet presAssocID="{540B349E-A1F8-AF45-BD39-576668FE46B1}" presName="cycle" presStyleCnt="0"/>
      <dgm:spPr/>
    </dgm:pt>
    <dgm:pt modelId="{A65EC4C9-60E7-3847-AE1D-FE899C9279B9}" type="pres">
      <dgm:prSet presAssocID="{540B349E-A1F8-AF45-BD39-576668FE46B1}" presName="srcNode" presStyleLbl="node1" presStyleIdx="0" presStyleCnt="4"/>
      <dgm:spPr/>
    </dgm:pt>
    <dgm:pt modelId="{92876A8F-B502-2B48-A5E6-0D85C322CC1A}" type="pres">
      <dgm:prSet presAssocID="{540B349E-A1F8-AF45-BD39-576668FE46B1}" presName="conn" presStyleLbl="parChTrans1D2" presStyleIdx="0" presStyleCnt="1"/>
      <dgm:spPr/>
    </dgm:pt>
    <dgm:pt modelId="{6ACF71DA-C6B4-C14B-8CC6-AA0D5EBA876A}" type="pres">
      <dgm:prSet presAssocID="{540B349E-A1F8-AF45-BD39-576668FE46B1}" presName="extraNode" presStyleLbl="node1" presStyleIdx="0" presStyleCnt="4"/>
      <dgm:spPr/>
    </dgm:pt>
    <dgm:pt modelId="{1556417E-A5C3-4E4F-892B-D16169B1291D}" type="pres">
      <dgm:prSet presAssocID="{540B349E-A1F8-AF45-BD39-576668FE46B1}" presName="dstNode" presStyleLbl="node1" presStyleIdx="0" presStyleCnt="4"/>
      <dgm:spPr/>
    </dgm:pt>
    <dgm:pt modelId="{2BE7CBC2-1D66-5445-8184-50BD69E78D8F}" type="pres">
      <dgm:prSet presAssocID="{9F18DE07-BE98-5444-AA04-275C257BD5F8}" presName="text_1" presStyleLbl="node1" presStyleIdx="0" presStyleCnt="4">
        <dgm:presLayoutVars>
          <dgm:bulletEnabled val="1"/>
        </dgm:presLayoutVars>
      </dgm:prSet>
      <dgm:spPr/>
    </dgm:pt>
    <dgm:pt modelId="{E66BEA92-8834-6447-8DEA-98F03E65E759}" type="pres">
      <dgm:prSet presAssocID="{9F18DE07-BE98-5444-AA04-275C257BD5F8}" presName="accent_1" presStyleCnt="0"/>
      <dgm:spPr/>
    </dgm:pt>
    <dgm:pt modelId="{86BE01C8-02F3-5D4D-BD2A-1DC8C336EB31}" type="pres">
      <dgm:prSet presAssocID="{9F18DE07-BE98-5444-AA04-275C257BD5F8}" presName="accentRepeatNode" presStyleLbl="solidFgAcc1" presStyleIdx="0" presStyleCnt="4"/>
      <dgm:spPr/>
    </dgm:pt>
    <dgm:pt modelId="{A61F1172-9D48-9646-A3C7-ACD6C0150C30}" type="pres">
      <dgm:prSet presAssocID="{7C056EFF-D521-8D46-AAD1-9F0F05AFA258}" presName="text_2" presStyleLbl="node1" presStyleIdx="1" presStyleCnt="4">
        <dgm:presLayoutVars>
          <dgm:bulletEnabled val="1"/>
        </dgm:presLayoutVars>
      </dgm:prSet>
      <dgm:spPr/>
    </dgm:pt>
    <dgm:pt modelId="{8C6B2CB3-D3E7-5B49-ABD4-5A25948D1614}" type="pres">
      <dgm:prSet presAssocID="{7C056EFF-D521-8D46-AAD1-9F0F05AFA258}" presName="accent_2" presStyleCnt="0"/>
      <dgm:spPr/>
    </dgm:pt>
    <dgm:pt modelId="{1D2F7B96-3AA6-0A4A-9231-8F8E883A5083}" type="pres">
      <dgm:prSet presAssocID="{7C056EFF-D521-8D46-AAD1-9F0F05AFA258}" presName="accentRepeatNode" presStyleLbl="solidFgAcc1" presStyleIdx="1" presStyleCnt="4"/>
      <dgm:spPr/>
    </dgm:pt>
    <dgm:pt modelId="{3697C02E-8B33-9B4E-86AD-DD1F86B5C424}" type="pres">
      <dgm:prSet presAssocID="{82FEA916-79EC-FB48-BF8A-5434E848433F}" presName="text_3" presStyleLbl="node1" presStyleIdx="2" presStyleCnt="4">
        <dgm:presLayoutVars>
          <dgm:bulletEnabled val="1"/>
        </dgm:presLayoutVars>
      </dgm:prSet>
      <dgm:spPr/>
    </dgm:pt>
    <dgm:pt modelId="{E2A9B2FA-EA01-1E49-8051-29303D6019A6}" type="pres">
      <dgm:prSet presAssocID="{82FEA916-79EC-FB48-BF8A-5434E848433F}" presName="accent_3" presStyleCnt="0"/>
      <dgm:spPr/>
    </dgm:pt>
    <dgm:pt modelId="{B92C0E0D-398D-E84D-8840-B2F780C33806}" type="pres">
      <dgm:prSet presAssocID="{82FEA916-79EC-FB48-BF8A-5434E848433F}" presName="accentRepeatNode" presStyleLbl="solidFgAcc1" presStyleIdx="2" presStyleCnt="4"/>
      <dgm:spPr/>
    </dgm:pt>
    <dgm:pt modelId="{D420255D-72BD-5847-BC34-6117112D08C2}" type="pres">
      <dgm:prSet presAssocID="{1B403DD3-D891-9346-849B-68873D571DFA}" presName="text_4" presStyleLbl="node1" presStyleIdx="3" presStyleCnt="4">
        <dgm:presLayoutVars>
          <dgm:bulletEnabled val="1"/>
        </dgm:presLayoutVars>
      </dgm:prSet>
      <dgm:spPr/>
    </dgm:pt>
    <dgm:pt modelId="{5806CC44-7190-064E-BA5F-0CD83EACF7B5}" type="pres">
      <dgm:prSet presAssocID="{1B403DD3-D891-9346-849B-68873D571DFA}" presName="accent_4" presStyleCnt="0"/>
      <dgm:spPr/>
    </dgm:pt>
    <dgm:pt modelId="{7267A6C4-D804-A747-8918-A5CB7CFD3116}" type="pres">
      <dgm:prSet presAssocID="{1B403DD3-D891-9346-849B-68873D571DFA}" presName="accentRepeatNode" presStyleLbl="solidFgAcc1" presStyleIdx="3" presStyleCnt="4"/>
      <dgm:spPr/>
    </dgm:pt>
  </dgm:ptLst>
  <dgm:cxnLst>
    <dgm:cxn modelId="{8505B202-C277-F342-ACDA-FA251AD4F161}" srcId="{540B349E-A1F8-AF45-BD39-576668FE46B1}" destId="{82FEA916-79EC-FB48-BF8A-5434E848433F}" srcOrd="2" destOrd="0" parTransId="{D6233F21-4326-3249-B293-D88E5386BAF8}" sibTransId="{3876431B-E3ED-5A45-882F-E9FAD2FC0E12}"/>
    <dgm:cxn modelId="{9AB06A08-45C7-3547-B88E-24615EC6C951}" type="presOf" srcId="{9F18DE07-BE98-5444-AA04-275C257BD5F8}" destId="{2BE7CBC2-1D66-5445-8184-50BD69E78D8F}" srcOrd="0" destOrd="0" presId="urn:microsoft.com/office/officeart/2008/layout/VerticalCurvedList"/>
    <dgm:cxn modelId="{8D13100A-48E5-E340-846E-40F742CAA79E}" type="presOf" srcId="{D054E9B9-660C-CC4F-A5D4-E8316CB05A6C}" destId="{92876A8F-B502-2B48-A5E6-0D85C322CC1A}" srcOrd="0" destOrd="0" presId="urn:microsoft.com/office/officeart/2008/layout/VerticalCurvedList"/>
    <dgm:cxn modelId="{EE716311-278E-5743-A16C-5F7C6CDD3E8E}" srcId="{540B349E-A1F8-AF45-BD39-576668FE46B1}" destId="{9F18DE07-BE98-5444-AA04-275C257BD5F8}" srcOrd="0" destOrd="0" parTransId="{3C380A81-0AD3-814E-B576-3A0CD2DCDEC2}" sibTransId="{D054E9B9-660C-CC4F-A5D4-E8316CB05A6C}"/>
    <dgm:cxn modelId="{EC733B64-CBE8-0F4B-9D72-E51E1B88E1FD}" type="presOf" srcId="{540B349E-A1F8-AF45-BD39-576668FE46B1}" destId="{4703263E-9A07-2D42-BC3A-A2408B5B2ACC}" srcOrd="0" destOrd="0" presId="urn:microsoft.com/office/officeart/2008/layout/VerticalCurvedList"/>
    <dgm:cxn modelId="{0A38086D-0FCD-9D40-95D1-B94DB9A29473}" type="presOf" srcId="{7C056EFF-D521-8D46-AAD1-9F0F05AFA258}" destId="{A61F1172-9D48-9646-A3C7-ACD6C0150C30}" srcOrd="0" destOrd="0" presId="urn:microsoft.com/office/officeart/2008/layout/VerticalCurvedList"/>
    <dgm:cxn modelId="{8D648689-A9E6-8C49-A026-987308D9F836}" type="presOf" srcId="{82FEA916-79EC-FB48-BF8A-5434E848433F}" destId="{3697C02E-8B33-9B4E-86AD-DD1F86B5C424}" srcOrd="0" destOrd="0" presId="urn:microsoft.com/office/officeart/2008/layout/VerticalCurvedList"/>
    <dgm:cxn modelId="{735CE9BF-AF25-D148-AB3B-6B68013497BA}" srcId="{540B349E-A1F8-AF45-BD39-576668FE46B1}" destId="{1B403DD3-D891-9346-849B-68873D571DFA}" srcOrd="3" destOrd="0" parTransId="{18E93713-1BB5-5448-A4F9-C228F5A3C3E8}" sibTransId="{A8C3B1D9-855F-5141-9E3D-3122745FB801}"/>
    <dgm:cxn modelId="{EDCBCEDA-3B09-D14F-96A4-600FD9A19ACB}" srcId="{540B349E-A1F8-AF45-BD39-576668FE46B1}" destId="{7C056EFF-D521-8D46-AAD1-9F0F05AFA258}" srcOrd="1" destOrd="0" parTransId="{C3B8C0A5-8628-034B-A0F4-84C166DA69F6}" sibTransId="{D6693D4F-C26E-7848-8CD8-2FA03877A387}"/>
    <dgm:cxn modelId="{057452DF-6571-164E-BDEF-81D296F2A006}" type="presOf" srcId="{1B403DD3-D891-9346-849B-68873D571DFA}" destId="{D420255D-72BD-5847-BC34-6117112D08C2}" srcOrd="0" destOrd="0" presId="urn:microsoft.com/office/officeart/2008/layout/VerticalCurvedList"/>
    <dgm:cxn modelId="{94085A4E-BA4A-9B44-AE35-329ECAE5C497}" type="presParOf" srcId="{4703263E-9A07-2D42-BC3A-A2408B5B2ACC}" destId="{8E289C57-0A70-7746-BD7A-DCB177865AC6}" srcOrd="0" destOrd="0" presId="urn:microsoft.com/office/officeart/2008/layout/VerticalCurvedList"/>
    <dgm:cxn modelId="{ECA317EE-0B79-5F41-AC24-2D1434391036}" type="presParOf" srcId="{8E289C57-0A70-7746-BD7A-DCB177865AC6}" destId="{D8FF7DC9-4AC1-F241-B094-A34716233650}" srcOrd="0" destOrd="0" presId="urn:microsoft.com/office/officeart/2008/layout/VerticalCurvedList"/>
    <dgm:cxn modelId="{56C0D44F-D30A-9C4F-9203-3369531EC569}" type="presParOf" srcId="{D8FF7DC9-4AC1-F241-B094-A34716233650}" destId="{A65EC4C9-60E7-3847-AE1D-FE899C9279B9}" srcOrd="0" destOrd="0" presId="urn:microsoft.com/office/officeart/2008/layout/VerticalCurvedList"/>
    <dgm:cxn modelId="{3D6FF056-1075-7247-8A21-EA5132792E81}" type="presParOf" srcId="{D8FF7DC9-4AC1-F241-B094-A34716233650}" destId="{92876A8F-B502-2B48-A5E6-0D85C322CC1A}" srcOrd="1" destOrd="0" presId="urn:microsoft.com/office/officeart/2008/layout/VerticalCurvedList"/>
    <dgm:cxn modelId="{F29195D9-5ED7-5B4E-909A-01EAE5AC54AE}" type="presParOf" srcId="{D8FF7DC9-4AC1-F241-B094-A34716233650}" destId="{6ACF71DA-C6B4-C14B-8CC6-AA0D5EBA876A}" srcOrd="2" destOrd="0" presId="urn:microsoft.com/office/officeart/2008/layout/VerticalCurvedList"/>
    <dgm:cxn modelId="{92A8BD8E-5834-F246-A42E-5B782D8CA580}" type="presParOf" srcId="{D8FF7DC9-4AC1-F241-B094-A34716233650}" destId="{1556417E-A5C3-4E4F-892B-D16169B1291D}" srcOrd="3" destOrd="0" presId="urn:microsoft.com/office/officeart/2008/layout/VerticalCurvedList"/>
    <dgm:cxn modelId="{BE09E4F0-84CA-D649-808A-40E8EA57F110}" type="presParOf" srcId="{8E289C57-0A70-7746-BD7A-DCB177865AC6}" destId="{2BE7CBC2-1D66-5445-8184-50BD69E78D8F}" srcOrd="1" destOrd="0" presId="urn:microsoft.com/office/officeart/2008/layout/VerticalCurvedList"/>
    <dgm:cxn modelId="{9A93C9CC-0E65-A74A-9DA1-9D0515336FA2}" type="presParOf" srcId="{8E289C57-0A70-7746-BD7A-DCB177865AC6}" destId="{E66BEA92-8834-6447-8DEA-98F03E65E759}" srcOrd="2" destOrd="0" presId="urn:microsoft.com/office/officeart/2008/layout/VerticalCurvedList"/>
    <dgm:cxn modelId="{D1E0B6F2-A946-2744-B7F6-354D02F2456D}" type="presParOf" srcId="{E66BEA92-8834-6447-8DEA-98F03E65E759}" destId="{86BE01C8-02F3-5D4D-BD2A-1DC8C336EB31}" srcOrd="0" destOrd="0" presId="urn:microsoft.com/office/officeart/2008/layout/VerticalCurvedList"/>
    <dgm:cxn modelId="{08F064ED-6C7D-9F43-A814-CEEE4AD118B8}" type="presParOf" srcId="{8E289C57-0A70-7746-BD7A-DCB177865AC6}" destId="{A61F1172-9D48-9646-A3C7-ACD6C0150C30}" srcOrd="3" destOrd="0" presId="urn:microsoft.com/office/officeart/2008/layout/VerticalCurvedList"/>
    <dgm:cxn modelId="{987A32FC-36E4-F54E-8A3D-9E118587E92C}" type="presParOf" srcId="{8E289C57-0A70-7746-BD7A-DCB177865AC6}" destId="{8C6B2CB3-D3E7-5B49-ABD4-5A25948D1614}" srcOrd="4" destOrd="0" presId="urn:microsoft.com/office/officeart/2008/layout/VerticalCurvedList"/>
    <dgm:cxn modelId="{A3A14043-DCE9-1D44-BCE9-12EC08BC2F82}" type="presParOf" srcId="{8C6B2CB3-D3E7-5B49-ABD4-5A25948D1614}" destId="{1D2F7B96-3AA6-0A4A-9231-8F8E883A5083}" srcOrd="0" destOrd="0" presId="urn:microsoft.com/office/officeart/2008/layout/VerticalCurvedList"/>
    <dgm:cxn modelId="{C76B55A8-DDCE-1144-8E92-BDD5C56F2C86}" type="presParOf" srcId="{8E289C57-0A70-7746-BD7A-DCB177865AC6}" destId="{3697C02E-8B33-9B4E-86AD-DD1F86B5C424}" srcOrd="5" destOrd="0" presId="urn:microsoft.com/office/officeart/2008/layout/VerticalCurvedList"/>
    <dgm:cxn modelId="{41501AC1-2284-4A4F-A6E8-D947069931B4}" type="presParOf" srcId="{8E289C57-0A70-7746-BD7A-DCB177865AC6}" destId="{E2A9B2FA-EA01-1E49-8051-29303D6019A6}" srcOrd="6" destOrd="0" presId="urn:microsoft.com/office/officeart/2008/layout/VerticalCurvedList"/>
    <dgm:cxn modelId="{A82B8ACE-F8AA-C74B-8AFB-A7ED785D735D}" type="presParOf" srcId="{E2A9B2FA-EA01-1E49-8051-29303D6019A6}" destId="{B92C0E0D-398D-E84D-8840-B2F780C33806}" srcOrd="0" destOrd="0" presId="urn:microsoft.com/office/officeart/2008/layout/VerticalCurvedList"/>
    <dgm:cxn modelId="{AA692A7B-2CDC-5541-863B-8DA1CE8C50DE}" type="presParOf" srcId="{8E289C57-0A70-7746-BD7A-DCB177865AC6}" destId="{D420255D-72BD-5847-BC34-6117112D08C2}" srcOrd="7" destOrd="0" presId="urn:microsoft.com/office/officeart/2008/layout/VerticalCurvedList"/>
    <dgm:cxn modelId="{7CA6EB69-CD7B-314F-9D9B-1B05052A31F7}" type="presParOf" srcId="{8E289C57-0A70-7746-BD7A-DCB177865AC6}" destId="{5806CC44-7190-064E-BA5F-0CD83EACF7B5}" srcOrd="8" destOrd="0" presId="urn:microsoft.com/office/officeart/2008/layout/VerticalCurvedList"/>
    <dgm:cxn modelId="{87753CBE-15AF-CF40-8E27-6B898EAF3279}" type="presParOf" srcId="{5806CC44-7190-064E-BA5F-0CD83EACF7B5}" destId="{7267A6C4-D804-A747-8918-A5CB7CFD3116}" srcOrd="0" destOrd="0" presId="urn:microsoft.com/office/officeart/2008/layout/VerticalCurvedList"/>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876A8F-B502-2B48-A5E6-0D85C322CC1A}">
      <dsp:nvSpPr>
        <dsp:cNvPr id="0" name=""/>
        <dsp:cNvSpPr/>
      </dsp:nvSpPr>
      <dsp:spPr>
        <a:xfrm>
          <a:off x="-3577532" y="-549826"/>
          <a:ext cx="4264926" cy="4264926"/>
        </a:xfrm>
        <a:prstGeom prst="blockArc">
          <a:avLst>
            <a:gd name="adj1" fmla="val 18900000"/>
            <a:gd name="adj2" fmla="val 2700000"/>
            <a:gd name="adj3" fmla="val 506"/>
          </a:avLst>
        </a:pr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BE7CBC2-1D66-5445-8184-50BD69E78D8F}">
      <dsp:nvSpPr>
        <dsp:cNvPr id="0" name=""/>
        <dsp:cNvSpPr/>
      </dsp:nvSpPr>
      <dsp:spPr>
        <a:xfrm>
          <a:off x="360364" y="243346"/>
          <a:ext cx="4849033" cy="48694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6513" tIns="86360" rIns="86360" bIns="86360" numCol="1" spcCol="1270" anchor="ctr" anchorCtr="0">
          <a:noAutofit/>
        </a:bodyPr>
        <a:lstStyle/>
        <a:p>
          <a:pPr marL="0" lvl="0" indent="0" algn="l" defTabSz="1511300">
            <a:lnSpc>
              <a:spcPct val="90000"/>
            </a:lnSpc>
            <a:spcBef>
              <a:spcPct val="0"/>
            </a:spcBef>
            <a:spcAft>
              <a:spcPct val="35000"/>
            </a:spcAft>
            <a:buNone/>
          </a:pPr>
          <a:r>
            <a:rPr lang="en-US" sz="3400" b="1" kern="1200" dirty="0">
              <a:latin typeface="Sakkal Majalla" panose="02000000000000000000" pitchFamily="2" charset="-78"/>
              <a:ea typeface="+mj-ea"/>
              <a:cs typeface="Sakkal Majalla" panose="02000000000000000000" pitchFamily="2" charset="-78"/>
            </a:rPr>
            <a:t>Corporate Level</a:t>
          </a:r>
        </a:p>
      </dsp:txBody>
      <dsp:txXfrm>
        <a:off x="360364" y="243346"/>
        <a:ext cx="4849033" cy="486945"/>
      </dsp:txXfrm>
    </dsp:sp>
    <dsp:sp modelId="{86BE01C8-02F3-5D4D-BD2A-1DC8C336EB31}">
      <dsp:nvSpPr>
        <dsp:cNvPr id="0" name=""/>
        <dsp:cNvSpPr/>
      </dsp:nvSpPr>
      <dsp:spPr>
        <a:xfrm>
          <a:off x="56023" y="182477"/>
          <a:ext cx="608681" cy="608681"/>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61F1172-9D48-9646-A3C7-ACD6C0150C30}">
      <dsp:nvSpPr>
        <dsp:cNvPr id="0" name=""/>
        <dsp:cNvSpPr/>
      </dsp:nvSpPr>
      <dsp:spPr>
        <a:xfrm>
          <a:off x="639541" y="973891"/>
          <a:ext cx="4569856" cy="48694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6513" tIns="86360" rIns="86360" bIns="86360" numCol="1" spcCol="1270" anchor="ctr" anchorCtr="0">
          <a:noAutofit/>
        </a:bodyPr>
        <a:lstStyle/>
        <a:p>
          <a:pPr marL="0" lvl="0" indent="0" algn="l" defTabSz="1511300">
            <a:lnSpc>
              <a:spcPct val="90000"/>
            </a:lnSpc>
            <a:spcBef>
              <a:spcPct val="0"/>
            </a:spcBef>
            <a:spcAft>
              <a:spcPct val="35000"/>
            </a:spcAft>
            <a:buNone/>
          </a:pPr>
          <a:r>
            <a:rPr lang="en-US" sz="3400" b="1" kern="1200" dirty="0">
              <a:latin typeface="Sakkal Majalla" panose="02000000000000000000" pitchFamily="2" charset="-78"/>
              <a:ea typeface="+mn-ea"/>
              <a:cs typeface="Sakkal Majalla" panose="02000000000000000000" pitchFamily="2" charset="-78"/>
            </a:rPr>
            <a:t>Process Level </a:t>
          </a:r>
        </a:p>
      </dsp:txBody>
      <dsp:txXfrm>
        <a:off x="639541" y="973891"/>
        <a:ext cx="4569856" cy="486945"/>
      </dsp:txXfrm>
    </dsp:sp>
    <dsp:sp modelId="{1D2F7B96-3AA6-0A4A-9231-8F8E883A5083}">
      <dsp:nvSpPr>
        <dsp:cNvPr id="0" name=""/>
        <dsp:cNvSpPr/>
      </dsp:nvSpPr>
      <dsp:spPr>
        <a:xfrm>
          <a:off x="335200" y="913022"/>
          <a:ext cx="608681" cy="608681"/>
        </a:xfrm>
        <a:prstGeom prst="ellipse">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697C02E-8B33-9B4E-86AD-DD1F86B5C424}">
      <dsp:nvSpPr>
        <dsp:cNvPr id="0" name=""/>
        <dsp:cNvSpPr/>
      </dsp:nvSpPr>
      <dsp:spPr>
        <a:xfrm>
          <a:off x="639541" y="1704436"/>
          <a:ext cx="4569856" cy="486945"/>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6513" tIns="86360" rIns="86360" bIns="86360" numCol="1" spcCol="1270" anchor="ctr" anchorCtr="0">
          <a:noAutofit/>
        </a:bodyPr>
        <a:lstStyle/>
        <a:p>
          <a:pPr marL="0" lvl="0" indent="0" algn="l" defTabSz="1511300" rtl="0">
            <a:lnSpc>
              <a:spcPct val="90000"/>
            </a:lnSpc>
            <a:spcBef>
              <a:spcPct val="0"/>
            </a:spcBef>
            <a:spcAft>
              <a:spcPct val="35000"/>
            </a:spcAft>
            <a:buNone/>
          </a:pPr>
          <a:r>
            <a:rPr lang="en-US" sz="3400" b="1" kern="1200">
              <a:latin typeface="Sakkal Majalla" panose="02000000000000000000" pitchFamily="2" charset="-78"/>
              <a:ea typeface="+mn-ea"/>
              <a:cs typeface="Sakkal Majalla" panose="02000000000000000000" pitchFamily="2" charset="-78"/>
            </a:rPr>
            <a:t>Activity Level</a:t>
          </a:r>
          <a:endParaRPr lang="en-US" sz="3400" b="1" kern="1200" dirty="0">
            <a:latin typeface="Sakkal Majalla" panose="02000000000000000000" pitchFamily="2" charset="-78"/>
            <a:ea typeface="+mn-ea"/>
            <a:cs typeface="Sakkal Majalla" panose="02000000000000000000" pitchFamily="2" charset="-78"/>
          </a:endParaRPr>
        </a:p>
      </dsp:txBody>
      <dsp:txXfrm>
        <a:off x="639541" y="1704436"/>
        <a:ext cx="4569856" cy="486945"/>
      </dsp:txXfrm>
    </dsp:sp>
    <dsp:sp modelId="{B92C0E0D-398D-E84D-8840-B2F780C33806}">
      <dsp:nvSpPr>
        <dsp:cNvPr id="0" name=""/>
        <dsp:cNvSpPr/>
      </dsp:nvSpPr>
      <dsp:spPr>
        <a:xfrm>
          <a:off x="335200" y="1643568"/>
          <a:ext cx="608681" cy="608681"/>
        </a:xfrm>
        <a:prstGeom prst="ellipse">
          <a:avLst/>
        </a:prstGeom>
        <a:solidFill>
          <a:schemeClr val="lt1">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420255D-72BD-5847-BC34-6117112D08C2}">
      <dsp:nvSpPr>
        <dsp:cNvPr id="0" name=""/>
        <dsp:cNvSpPr/>
      </dsp:nvSpPr>
      <dsp:spPr>
        <a:xfrm>
          <a:off x="360364" y="2434981"/>
          <a:ext cx="4849033" cy="48694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6513" tIns="86360" rIns="86360" bIns="86360" numCol="1" spcCol="1270" anchor="ctr" anchorCtr="0">
          <a:noAutofit/>
        </a:bodyPr>
        <a:lstStyle/>
        <a:p>
          <a:pPr marL="0" lvl="0" indent="0" algn="l" defTabSz="1511300" rtl="0">
            <a:lnSpc>
              <a:spcPct val="90000"/>
            </a:lnSpc>
            <a:spcBef>
              <a:spcPct val="0"/>
            </a:spcBef>
            <a:spcAft>
              <a:spcPct val="35000"/>
            </a:spcAft>
            <a:buNone/>
          </a:pPr>
          <a:r>
            <a:rPr lang="en-US" sz="3400" b="1" kern="1200">
              <a:latin typeface="Sakkal Majalla" panose="02000000000000000000" pitchFamily="2" charset="-78"/>
              <a:ea typeface="+mn-ea"/>
              <a:cs typeface="Sakkal Majalla" panose="02000000000000000000" pitchFamily="2" charset="-78"/>
            </a:rPr>
            <a:t>Individual Level</a:t>
          </a:r>
          <a:endParaRPr lang="en-US" sz="3400" b="1" kern="1200" dirty="0">
            <a:latin typeface="Sakkal Majalla" panose="02000000000000000000" pitchFamily="2" charset="-78"/>
            <a:ea typeface="+mn-ea"/>
            <a:cs typeface="Sakkal Majalla" panose="02000000000000000000" pitchFamily="2" charset="-78"/>
          </a:endParaRPr>
        </a:p>
      </dsp:txBody>
      <dsp:txXfrm>
        <a:off x="360364" y="2434981"/>
        <a:ext cx="4849033" cy="486945"/>
      </dsp:txXfrm>
    </dsp:sp>
    <dsp:sp modelId="{7267A6C4-D804-A747-8918-A5CB7CFD3116}">
      <dsp:nvSpPr>
        <dsp:cNvPr id="0" name=""/>
        <dsp:cNvSpPr/>
      </dsp:nvSpPr>
      <dsp:spPr>
        <a:xfrm>
          <a:off x="56023" y="2374113"/>
          <a:ext cx="608681" cy="608681"/>
        </a:xfrm>
        <a:prstGeom prst="ellipse">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5748426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hyperlink" Target="https://www.achs.org.au/news/powerful-partnership-quality-improvement-clinical-governance" TargetMode="External"/><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hyperlink" Target="https://onlinelibrary.wiley.com/doi/full/10.1046/j.1365-2141.2001.02515.x"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hyperlink" Target="https://onlinelibrary.wiley.com/doi/full/10.1046/j.1365-2141.2001.02515.x"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hyperlink" Target="https://alison.com/topic/learn/133628/the-pillars-of-clinical-governance"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hyperlink" Target="https://www.dentalnotebook.com/7-pillars-clinical-governance/" TargetMode="Externa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4.xml"/><Relationship Id="rId5" Type="http://schemas.openxmlformats.org/officeDocument/2006/relationships/image" Target="../media/image28.png"/><Relationship Id="rId4" Type="http://schemas.openxmlformats.org/officeDocument/2006/relationships/image" Target="../media/image27.svg"/></Relationships>
</file>

<file path=ppt/slides/_rels/slide56.xml.rels><?xml version="1.0" encoding="UTF-8" standalone="yes"?>
<Relationships xmlns="http://schemas.openxmlformats.org/package/2006/relationships"><Relationship Id="rId3" Type="http://schemas.openxmlformats.org/officeDocument/2006/relationships/hyperlink" Target="https://doi.org/10.1097/01.jaa.0000931464.13332.f1" TargetMode="External"/><Relationship Id="rId2" Type="http://schemas.openxmlformats.org/officeDocument/2006/relationships/hyperlink" Target="https://doi.org/10.1016/B978-0-12-803678-5.00085-0" TargetMode="Externa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hyperlink" Target="https://www.ahaap.org/out-of-pocket-model" TargetMode="External"/><Relationship Id="rId4" Type="http://schemas.openxmlformats.org/officeDocument/2006/relationships/hyperlink" Target="https://www.mdclarity.com/glossary/social-insurance-bismarck-mode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45203" y="3975910"/>
            <a:ext cx="3964024" cy="398780"/>
          </a:xfrm>
          <a:prstGeom prst="rect">
            <a:avLst/>
          </a:prstGeom>
          <a:noFill/>
        </p:spPr>
        <p:txBody>
          <a:bodyPr wrap="square" rtlCol="0">
            <a:spAutoFit/>
          </a:bodyPr>
          <a:lstStyle/>
          <a:p>
            <a:pPr algn="ctr"/>
            <a:r>
              <a:rPr lang="en-US" sz="2000" dirty="0">
                <a:latin typeface="Alexandria" charset="0"/>
                <a:cs typeface="Alexandria" charset="0"/>
              </a:rPr>
              <a:t>Prepared by Dr. Abdulaziz Alsaedi</a:t>
            </a:r>
          </a:p>
        </p:txBody>
      </p:sp>
      <p:sp>
        <p:nvSpPr>
          <p:cNvPr id="31" name="TextBox 30"/>
          <p:cNvSpPr txBox="1"/>
          <p:nvPr/>
        </p:nvSpPr>
        <p:spPr>
          <a:xfrm>
            <a:off x="92978" y="2378825"/>
            <a:ext cx="5868475" cy="1200329"/>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Overview of the Clinical Governance ( Part 1 )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09</a:t>
            </a:r>
          </a:p>
        </p:txBody>
      </p:sp>
      <p:sp>
        <p:nvSpPr>
          <p:cNvPr id="46" name="TextBox 45"/>
          <p:cNvSpPr txBox="1"/>
          <p:nvPr/>
        </p:nvSpPr>
        <p:spPr>
          <a:xfrm>
            <a:off x="329269" y="5104240"/>
            <a:ext cx="2224648" cy="707886"/>
          </a:xfrm>
          <a:prstGeom prst="rect">
            <a:avLst/>
          </a:prstGeom>
          <a:noFill/>
        </p:spPr>
        <p:txBody>
          <a:bodyPr wrap="none" rtlCol="0">
            <a:spAutoFit/>
          </a:bodyPr>
          <a:lstStyle/>
          <a:p>
            <a:r>
              <a:rPr lang="en-US" sz="2000" b="1" dirty="0">
                <a:latin typeface="Alexandria" charset="0"/>
                <a:cs typeface="Alexandria" charset="0"/>
              </a:rPr>
              <a:t>MHA611</a:t>
            </a:r>
          </a:p>
          <a:p>
            <a:r>
              <a:rPr lang="en-US" sz="2000" dirty="0">
                <a:latin typeface="Alexandria" charset="0"/>
                <a:cs typeface="Alexandria" charset="0"/>
              </a:rPr>
              <a:t>Healthcare Systems</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Picture 4" descr="Medical infographic with photo">
            <a:extLst>
              <a:ext uri="{FF2B5EF4-FFF2-40B4-BE49-F238E27FC236}">
                <a16:creationId xmlns:a16="http://schemas.microsoft.com/office/drawing/2014/main" id="{C1ECAC7B-CA76-CE49-9386-38C4FB06D7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0381" y="-358189"/>
            <a:ext cx="7410451" cy="7409090"/>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9189085" y="1"/>
            <a:ext cx="3002915" cy="1944914"/>
          </a:xfrm>
          <a:prstGeom prst="rect">
            <a:avLst/>
          </a:prstGeom>
        </p:spPr>
      </p:pic>
      <p:sp>
        <p:nvSpPr>
          <p:cNvPr id="6" name="TextBox 5">
            <a:extLst>
              <a:ext uri="{FF2B5EF4-FFF2-40B4-BE49-F238E27FC236}">
                <a16:creationId xmlns:a16="http://schemas.microsoft.com/office/drawing/2014/main" id="{14616346-0FD7-1830-A939-9A13801EA275}"/>
              </a:ext>
            </a:extLst>
          </p:cNvPr>
          <p:cNvSpPr txBox="1"/>
          <p:nvPr/>
        </p:nvSpPr>
        <p:spPr>
          <a:xfrm>
            <a:off x="333828" y="710848"/>
            <a:ext cx="520490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Outlines: </a:t>
            </a:r>
          </a:p>
        </p:txBody>
      </p:sp>
      <p:sp>
        <p:nvSpPr>
          <p:cNvPr id="7" name="TextBox 6">
            <a:extLst>
              <a:ext uri="{FF2B5EF4-FFF2-40B4-BE49-F238E27FC236}">
                <a16:creationId xmlns:a16="http://schemas.microsoft.com/office/drawing/2014/main" id="{574633E9-706E-491A-E30B-188093D86899}"/>
              </a:ext>
            </a:extLst>
          </p:cNvPr>
          <p:cNvSpPr txBox="1"/>
          <p:nvPr/>
        </p:nvSpPr>
        <p:spPr>
          <a:xfrm>
            <a:off x="1153310" y="1440130"/>
            <a:ext cx="8982582" cy="4467057"/>
          </a:xfrm>
          <a:prstGeom prst="rect">
            <a:avLst/>
          </a:prstGeom>
          <a:noFill/>
        </p:spPr>
        <p:txBody>
          <a:bodyPr wrap="square" lIns="91440" tIns="45720" rIns="91440" bIns="45720" rtlCol="0" anchor="t">
            <a:spAutoFit/>
          </a:bodyPr>
          <a:lstStyle/>
          <a:p>
            <a:pPr marL="342900" indent="-342900">
              <a:lnSpc>
                <a:spcPct val="150000"/>
              </a:lnSpc>
              <a:buFontTx/>
              <a:buChar char="-"/>
            </a:pPr>
            <a:r>
              <a:rPr lang="en-US" sz="2400" dirty="0">
                <a:latin typeface="Alexandria"/>
              </a:rPr>
              <a:t>Introduction to governance. </a:t>
            </a:r>
            <a:endParaRPr lang="en-US" sz="2400" dirty="0">
              <a:latin typeface="Alexandria"/>
              <a:cs typeface="Alexandria" charset="0"/>
            </a:endParaRPr>
          </a:p>
          <a:p>
            <a:pPr marL="342900" indent="-342900">
              <a:lnSpc>
                <a:spcPct val="150000"/>
              </a:lnSpc>
              <a:buFontTx/>
              <a:buChar char="-"/>
            </a:pPr>
            <a:r>
              <a:rPr lang="en-US" sz="2400" dirty="0">
                <a:latin typeface="Alexandria"/>
                <a:cs typeface="Alexandria" charset="0"/>
              </a:rPr>
              <a:t>Definitions and concepts of governance.</a:t>
            </a:r>
          </a:p>
          <a:p>
            <a:pPr marL="342900" indent="-342900">
              <a:lnSpc>
                <a:spcPct val="150000"/>
              </a:lnSpc>
              <a:buFontTx/>
              <a:buChar char="-"/>
            </a:pPr>
            <a:r>
              <a:rPr lang="en-US" sz="2400" dirty="0">
                <a:latin typeface="Alexandria"/>
                <a:cs typeface="Alexandria" charset="0"/>
              </a:rPr>
              <a:t>Benefits and importance of governance. </a:t>
            </a:r>
          </a:p>
          <a:p>
            <a:pPr marL="342900" indent="-342900">
              <a:lnSpc>
                <a:spcPct val="150000"/>
              </a:lnSpc>
              <a:buFontTx/>
              <a:buChar char="-"/>
            </a:pPr>
            <a:r>
              <a:rPr lang="en-US" sz="2400" dirty="0">
                <a:latin typeface="Alexandria"/>
                <a:cs typeface="Alexandria" charset="0"/>
              </a:rPr>
              <a:t>Levels of governance.</a:t>
            </a:r>
          </a:p>
          <a:p>
            <a:pPr marL="342900" indent="-342900">
              <a:lnSpc>
                <a:spcPct val="150000"/>
              </a:lnSpc>
              <a:buFontTx/>
              <a:buChar char="-"/>
            </a:pPr>
            <a:r>
              <a:rPr lang="en-US" sz="2400" dirty="0">
                <a:latin typeface="Alexandria"/>
                <a:cs typeface="Alexandria" charset="0"/>
              </a:rPr>
              <a:t>Clinical governance and corporate governance. </a:t>
            </a:r>
          </a:p>
          <a:p>
            <a:pPr marL="342900" indent="-342900">
              <a:lnSpc>
                <a:spcPct val="150000"/>
              </a:lnSpc>
              <a:buFontTx/>
              <a:buChar char="-"/>
            </a:pPr>
            <a:r>
              <a:rPr lang="en-US" sz="2400" dirty="0">
                <a:latin typeface="Alexandria"/>
                <a:cs typeface="Alexandria" charset="0"/>
              </a:rPr>
              <a:t>Principles of clinical governance.</a:t>
            </a:r>
          </a:p>
          <a:p>
            <a:pPr marL="342900" indent="-342900">
              <a:lnSpc>
                <a:spcPct val="150000"/>
              </a:lnSpc>
              <a:buFontTx/>
              <a:buChar char="-"/>
            </a:pPr>
            <a:r>
              <a:rPr lang="en-US" sz="2400" dirty="0">
                <a:latin typeface="Alexandria"/>
                <a:cs typeface="Alexandria" charset="0"/>
              </a:rPr>
              <a:t>Clinical effectiveness and research.</a:t>
            </a:r>
          </a:p>
          <a:p>
            <a:pPr marL="342900" indent="-342900">
              <a:lnSpc>
                <a:spcPct val="150000"/>
              </a:lnSpc>
              <a:buFontTx/>
              <a:buChar char="-"/>
            </a:pPr>
            <a:r>
              <a:rPr lang="en-US" sz="2400" dirty="0">
                <a:latin typeface="Alexandria"/>
                <a:cs typeface="Alexandria" charset="0"/>
              </a:rPr>
              <a:t>Clinical audit. </a:t>
            </a:r>
          </a:p>
        </p:txBody>
      </p:sp>
    </p:spTree>
    <p:extLst>
      <p:ext uri="{BB962C8B-B14F-4D97-AF65-F5344CB8AC3E}">
        <p14:creationId xmlns:p14="http://schemas.microsoft.com/office/powerpoint/2010/main" val="2475345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p:cNvSpPr txBox="1"/>
          <p:nvPr/>
        </p:nvSpPr>
        <p:spPr>
          <a:xfrm>
            <a:off x="942308" y="2364331"/>
            <a:ext cx="10256795" cy="2805063"/>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sz="2400" dirty="0">
                <a:latin typeface="Alexandria"/>
              </a:rPr>
              <a:t>Understanding the concepts of governance and clinical governance. </a:t>
            </a:r>
          </a:p>
          <a:p>
            <a:pPr marL="285750" indent="-285750" algn="just">
              <a:lnSpc>
                <a:spcPct val="150000"/>
              </a:lnSpc>
              <a:buFont typeface="Arial" panose="020B0604020202020204" pitchFamily="34" charset="0"/>
              <a:buChar char="•"/>
            </a:pPr>
            <a:r>
              <a:rPr lang="en-US" sz="2400" dirty="0">
                <a:ea typeface="+mn-lt"/>
                <a:cs typeface="+mn-lt"/>
              </a:rPr>
              <a:t>Understanding the different levels of governance in the healthcare industry. </a:t>
            </a:r>
          </a:p>
          <a:p>
            <a:pPr marL="285750" indent="-285750" algn="just">
              <a:lnSpc>
                <a:spcPct val="150000"/>
              </a:lnSpc>
              <a:buFont typeface="Arial" panose="020B0604020202020204" pitchFamily="34" charset="0"/>
              <a:buChar char="•"/>
            </a:pPr>
            <a:r>
              <a:rPr lang="en-US" sz="2400" dirty="0">
                <a:latin typeface="Alexandria"/>
                <a:ea typeface="+mn-lt"/>
                <a:cs typeface="+mn-lt"/>
              </a:rPr>
              <a:t>Understanding the importance of clinical governance in healthcare delivery. </a:t>
            </a:r>
          </a:p>
          <a:p>
            <a:pPr marL="285750" indent="-285750" algn="just">
              <a:lnSpc>
                <a:spcPct val="150000"/>
              </a:lnSpc>
              <a:buFont typeface="Arial" panose="020B0604020202020204" pitchFamily="34" charset="0"/>
              <a:buChar char="•"/>
            </a:pPr>
            <a:r>
              <a:rPr lang="en-US" sz="2400" dirty="0">
                <a:latin typeface="Alexandria"/>
                <a:ea typeface="+mn-lt"/>
                <a:cs typeface="+mn-lt"/>
              </a:rPr>
              <a:t>Understanding the 7 pillars of clinical governance.</a:t>
            </a:r>
          </a:p>
          <a:p>
            <a:pPr marL="285750" indent="-285750" algn="just">
              <a:lnSpc>
                <a:spcPct val="150000"/>
              </a:lnSpc>
              <a:buFont typeface="Arial" panose="020B0604020202020204" pitchFamily="34" charset="0"/>
              <a:buChar char="•"/>
            </a:pPr>
            <a:r>
              <a:rPr lang="en-US" sz="2400" dirty="0">
                <a:latin typeface="Alexandria"/>
                <a:ea typeface="+mn-lt"/>
                <a:cs typeface="+mn-lt"/>
              </a:rPr>
              <a:t>Understanding the clinical effectiveness and clinical audit principles. </a:t>
            </a:r>
            <a:endParaRPr lang="en-US" sz="24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Tree>
    <p:extLst>
      <p:ext uri="{BB962C8B-B14F-4D97-AF65-F5344CB8AC3E}">
        <p14:creationId xmlns:p14="http://schemas.microsoft.com/office/powerpoint/2010/main" val="72229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734CE6-D77D-7663-F9D2-156AD770B7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13927E-75F5-72CD-5125-DEA369035C2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494A46A4-705E-1234-EB2A-F21F6898CF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7799BADF-F2A1-2F91-C968-E604A7C8C4B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F8A34D8-852F-A6A4-13AC-CFF4AC3D2F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1E49822-F3AC-A2E1-7D78-7A4106E91D1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731CDA2-07F9-49D1-5C87-D2F3C0F6ED2B}"/>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8EFB636D-3913-3F48-65BB-709C5C6BDDCB}"/>
              </a:ext>
            </a:extLst>
          </p:cNvPr>
          <p:cNvSpPr txBox="1">
            <a:spLocks/>
          </p:cNvSpPr>
          <p:nvPr/>
        </p:nvSpPr>
        <p:spPr>
          <a:xfrm>
            <a:off x="942308" y="2244602"/>
            <a:ext cx="5989122"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The emergence of Governance:</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8" name="TextBox 7">
            <a:extLst>
              <a:ext uri="{FF2B5EF4-FFF2-40B4-BE49-F238E27FC236}">
                <a16:creationId xmlns:a16="http://schemas.microsoft.com/office/drawing/2014/main" id="{6CD1000A-E4E7-3BFB-54EA-6B9F6CF5B6C0}"/>
              </a:ext>
            </a:extLst>
          </p:cNvPr>
          <p:cNvSpPr txBox="1"/>
          <p:nvPr/>
        </p:nvSpPr>
        <p:spPr>
          <a:xfrm>
            <a:off x="942308" y="2851495"/>
            <a:ext cx="6511968" cy="2579444"/>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2800" b="1">
                <a:solidFill>
                  <a:schemeClr val="bg2">
                    <a:lumMod val="50000"/>
                  </a:schemeClr>
                </a:solidFill>
                <a:latin typeface="Sakkal Majalla" panose="02000000000000000000" pitchFamily="2" charset="-78"/>
                <a:ea typeface="+mj-ea"/>
                <a:cs typeface="Sakkal Majalla" panose="02000000000000000000" pitchFamily="2" charset="-78"/>
              </a:defRPr>
            </a:lvl1pPr>
          </a:lstStyle>
          <a:p>
            <a:pPr marL="285750" indent="-285750">
              <a:lnSpc>
                <a:spcPct val="150000"/>
              </a:lnSpc>
              <a:buFont typeface="Arial" panose="020B0604020202020204" pitchFamily="34" charset="0"/>
              <a:buChar char="•"/>
            </a:pPr>
            <a:r>
              <a:rPr lang="en-US" sz="2400" b="0" dirty="0">
                <a:solidFill>
                  <a:schemeClr val="tx1"/>
                </a:solidFill>
                <a:latin typeface="Alexandria"/>
                <a:ea typeface="+mn-ea"/>
                <a:cs typeface="+mn-cs"/>
              </a:rPr>
              <a:t>Global financial and economic crisis.</a:t>
            </a:r>
          </a:p>
          <a:p>
            <a:pPr marL="285750" indent="-285750">
              <a:lnSpc>
                <a:spcPct val="150000"/>
              </a:lnSpc>
              <a:buFont typeface="Arial" panose="020B0604020202020204" pitchFamily="34" charset="0"/>
              <a:buChar char="•"/>
            </a:pPr>
            <a:r>
              <a:rPr lang="en-US" sz="2400" b="0" dirty="0">
                <a:solidFill>
                  <a:schemeClr val="tx1"/>
                </a:solidFill>
                <a:latin typeface="Alexandria"/>
                <a:ea typeface="+mn-ea"/>
                <a:cs typeface="+mn-cs"/>
              </a:rPr>
              <a:t>Negative impact on even big companies.  </a:t>
            </a:r>
          </a:p>
          <a:p>
            <a:pPr marL="285750" indent="-285750">
              <a:lnSpc>
                <a:spcPct val="150000"/>
              </a:lnSpc>
              <a:buFont typeface="Arial" panose="020B0604020202020204" pitchFamily="34" charset="0"/>
              <a:buChar char="•"/>
            </a:pPr>
            <a:r>
              <a:rPr lang="en-US" sz="2400" b="0" dirty="0">
                <a:solidFill>
                  <a:schemeClr val="tx1"/>
                </a:solidFill>
                <a:latin typeface="Alexandria"/>
                <a:ea typeface="+mn-ea"/>
                <a:cs typeface="+mn-cs"/>
              </a:rPr>
              <a:t>1976 was the beginning in USA. </a:t>
            </a:r>
          </a:p>
          <a:p>
            <a:pPr marL="285750" indent="-285750">
              <a:lnSpc>
                <a:spcPct val="150000"/>
              </a:lnSpc>
              <a:buFont typeface="Arial" panose="020B0604020202020204" pitchFamily="34" charset="0"/>
              <a:buChar char="•"/>
            </a:pPr>
            <a:r>
              <a:rPr lang="en-US" sz="2400" b="0" dirty="0">
                <a:solidFill>
                  <a:schemeClr val="tx1"/>
                </a:solidFill>
                <a:latin typeface="Alexandria"/>
                <a:ea typeface="+mn-ea"/>
                <a:cs typeface="+mn-cs"/>
              </a:rPr>
              <a:t>Ownership &amp; Management. </a:t>
            </a:r>
          </a:p>
        </p:txBody>
      </p:sp>
      <p:pic>
        <p:nvPicPr>
          <p:cNvPr id="9" name="Picture 8" descr="Vector bankruptcy concept with man">
            <a:extLst>
              <a:ext uri="{FF2B5EF4-FFF2-40B4-BE49-F238E27FC236}">
                <a16:creationId xmlns:a16="http://schemas.microsoft.com/office/drawing/2014/main" id="{C958797B-E276-A2C7-BA59-74330912568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620" t="10905" r="7389" b="8684"/>
          <a:stretch/>
        </p:blipFill>
        <p:spPr bwMode="auto">
          <a:xfrm>
            <a:off x="8564137" y="3675177"/>
            <a:ext cx="2601950" cy="2057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44517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367ED3-AED8-5626-D8C2-24B0E0BFD7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A34AB7-FAA9-967A-26A6-42C746BF4A3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2EB6C6F1-2F40-A893-1638-0501178065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DDAC2242-0EE0-3AF1-9912-7284DB983CE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2C56D982-7740-0A3A-6BE0-C10CD6921E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6635B8C-0CBE-6B91-0637-1CD8827B7633}"/>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8FB60D8A-CDAC-2AB2-0AC4-AB574ED0020F}"/>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pic>
        <p:nvPicPr>
          <p:cNvPr id="3" name="Picture 2">
            <a:extLst>
              <a:ext uri="{FF2B5EF4-FFF2-40B4-BE49-F238E27FC236}">
                <a16:creationId xmlns:a16="http://schemas.microsoft.com/office/drawing/2014/main" id="{626068CD-C7DA-1A69-C206-1100592A99AE}"/>
              </a:ext>
            </a:extLst>
          </p:cNvPr>
          <p:cNvPicPr>
            <a:picLocks noChangeAspect="1"/>
          </p:cNvPicPr>
          <p:nvPr/>
        </p:nvPicPr>
        <p:blipFill>
          <a:blip r:embed="rId3"/>
          <a:stretch>
            <a:fillRect/>
          </a:stretch>
        </p:blipFill>
        <p:spPr>
          <a:xfrm>
            <a:off x="5231497" y="3604980"/>
            <a:ext cx="5934568" cy="2233951"/>
          </a:xfrm>
          <a:prstGeom prst="rect">
            <a:avLst/>
          </a:prstGeom>
        </p:spPr>
      </p:pic>
      <p:sp>
        <p:nvSpPr>
          <p:cNvPr id="8" name="Title 1">
            <a:extLst>
              <a:ext uri="{FF2B5EF4-FFF2-40B4-BE49-F238E27FC236}">
                <a16:creationId xmlns:a16="http://schemas.microsoft.com/office/drawing/2014/main" id="{1B131CAC-5DCC-31B2-578B-5B10727ECF48}"/>
              </a:ext>
            </a:extLst>
          </p:cNvPr>
          <p:cNvSpPr txBox="1">
            <a:spLocks/>
          </p:cNvSpPr>
          <p:nvPr/>
        </p:nvSpPr>
        <p:spPr>
          <a:xfrm>
            <a:off x="942308" y="2186985"/>
            <a:ext cx="5989122"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Corporate Governance definitions:</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DD6E7369-4B8E-D076-E0B0-3489ED7DE33F}"/>
              </a:ext>
            </a:extLst>
          </p:cNvPr>
          <p:cNvSpPr txBox="1"/>
          <p:nvPr/>
        </p:nvSpPr>
        <p:spPr>
          <a:xfrm>
            <a:off x="942308" y="2621843"/>
            <a:ext cx="10515600" cy="859350"/>
          </a:xfrm>
          <a:prstGeom prst="rect">
            <a:avLst/>
          </a:prstGeom>
        </p:spPr>
        <p:txBody>
          <a:bodyPr vert="horz" lIns="91440" tIns="45720" rIns="91440" bIns="45720" rtlCol="0" anchor="ctr">
            <a:noAutofit/>
          </a:bodyPr>
          <a:lstStyle>
            <a:defPPr>
              <a:defRPr lang="en-SA"/>
            </a:defPPr>
            <a:lvl1pPr algn="ctr">
              <a:lnSpc>
                <a:spcPct val="90000"/>
              </a:lnSpc>
              <a:spcBef>
                <a:spcPct val="0"/>
              </a:spcBef>
              <a:buNone/>
              <a:defRPr sz="4000" b="0">
                <a:solidFill>
                  <a:schemeClr val="bg2">
                    <a:lumMod val="50000"/>
                  </a:schemeClr>
                </a:solidFill>
                <a:latin typeface="Sakkal Majalla" panose="02000000000000000000" pitchFamily="2" charset="-78"/>
                <a:ea typeface="+mj-ea"/>
                <a:cs typeface="Sakkal Majalla" panose="02000000000000000000" pitchFamily="2" charset="-78"/>
              </a:defRPr>
            </a:lvl1pPr>
          </a:lstStyle>
          <a:p>
            <a:pPr marL="285750" indent="-285750" algn="just">
              <a:lnSpc>
                <a:spcPct val="150000"/>
              </a:lnSpc>
              <a:buFont typeface="Arial" panose="020B0604020202020204" pitchFamily="34" charset="0"/>
              <a:buChar char="•"/>
            </a:pPr>
            <a:r>
              <a:rPr lang="en-US" sz="2000" dirty="0">
                <a:solidFill>
                  <a:schemeClr val="tx1"/>
                </a:solidFill>
                <a:latin typeface="Alexandria"/>
                <a:ea typeface="+mn-ea"/>
                <a:cs typeface="+mn-cs"/>
              </a:rPr>
              <a:t>It is defined as “A set of relationships between a company's management, its board, its shareholders and other stakeholders”.</a:t>
            </a:r>
            <a:endParaRPr lang="en-SA" sz="2000" dirty="0">
              <a:solidFill>
                <a:schemeClr val="tx1"/>
              </a:solidFill>
              <a:latin typeface="Alexandria"/>
              <a:ea typeface="+mn-ea"/>
              <a:cs typeface="+mn-cs"/>
            </a:endParaRPr>
          </a:p>
        </p:txBody>
      </p:sp>
      <p:sp>
        <p:nvSpPr>
          <p:cNvPr id="12" name="TextBox 11">
            <a:extLst>
              <a:ext uri="{FF2B5EF4-FFF2-40B4-BE49-F238E27FC236}">
                <a16:creationId xmlns:a16="http://schemas.microsoft.com/office/drawing/2014/main" id="{D865F721-3318-5A88-A05E-A762295BCB80}"/>
              </a:ext>
            </a:extLst>
          </p:cNvPr>
          <p:cNvSpPr txBox="1"/>
          <p:nvPr/>
        </p:nvSpPr>
        <p:spPr>
          <a:xfrm>
            <a:off x="762000" y="5399384"/>
            <a:ext cx="4109903" cy="523220"/>
          </a:xfrm>
          <a:prstGeom prst="rect">
            <a:avLst/>
          </a:prstGeom>
          <a:noFill/>
        </p:spPr>
        <p:txBody>
          <a:bodyPr wrap="square">
            <a:spAutoFit/>
          </a:bodyPr>
          <a:lstStyle/>
          <a:p>
            <a:pPr algn="ctr"/>
            <a:r>
              <a:rPr lang="en-US" sz="1400" dirty="0">
                <a:solidFill>
                  <a:schemeClr val="bg2">
                    <a:lumMod val="50000"/>
                  </a:schemeClr>
                </a:solidFill>
                <a:latin typeface="Sakkal Majalla" panose="02000000000000000000" pitchFamily="2" charset="-78"/>
                <a:ea typeface="+mj-ea"/>
                <a:cs typeface="Sakkal Majalla" panose="02000000000000000000" pitchFamily="2" charset="-78"/>
              </a:rPr>
              <a:t>Organization for Economic Cooperation and Development (OECD)</a:t>
            </a:r>
          </a:p>
          <a:p>
            <a:pPr algn="ctr"/>
            <a:r>
              <a:rPr lang="ar-SA" sz="1400" dirty="0">
                <a:solidFill>
                  <a:schemeClr val="bg2">
                    <a:lumMod val="50000"/>
                  </a:schemeClr>
                </a:solidFill>
                <a:latin typeface="Sakkal Majalla" panose="02000000000000000000" pitchFamily="2" charset="-78"/>
                <a:ea typeface="+mj-ea"/>
                <a:cs typeface="Sakkal Majalla" panose="02000000000000000000" pitchFamily="2" charset="-78"/>
              </a:rPr>
              <a:t>منظمة التعاون الاقتصادي والتنمية </a:t>
            </a:r>
            <a:endParaRPr lang="en-US" sz="1400" dirty="0">
              <a:solidFill>
                <a:schemeClr val="bg2">
                  <a:lumMod val="50000"/>
                </a:schemeClr>
              </a:solidFill>
              <a:latin typeface="Sakkal Majalla" panose="02000000000000000000" pitchFamily="2" charset="-78"/>
              <a:ea typeface="+mj-ea"/>
              <a:cs typeface="Sakkal Majalla" panose="02000000000000000000" pitchFamily="2" charset="-78"/>
            </a:endParaRPr>
          </a:p>
        </p:txBody>
      </p:sp>
    </p:spTree>
    <p:extLst>
      <p:ext uri="{BB962C8B-B14F-4D97-AF65-F5344CB8AC3E}">
        <p14:creationId xmlns:p14="http://schemas.microsoft.com/office/powerpoint/2010/main" val="1706674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24B6E-DB13-53BE-C758-E96594F80D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A7D5B8-B473-4ABB-0E9B-DC368F90ECD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BF8AA3BB-044A-A756-3B56-40294BF6E7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7191F561-96A4-A84B-9923-E517C8B44617}"/>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9016F3F-12B8-875C-67B6-51C7A60BB86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572CF4D-F864-BABB-5AD2-D0090C817846}"/>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E4F9BB4-4DD6-FA9A-720C-F521D6E61D1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extBox 2">
            <a:extLst>
              <a:ext uri="{FF2B5EF4-FFF2-40B4-BE49-F238E27FC236}">
                <a16:creationId xmlns:a16="http://schemas.microsoft.com/office/drawing/2014/main" id="{B0CBC276-F178-F4B5-2222-8486CBA9B5EB}"/>
              </a:ext>
            </a:extLst>
          </p:cNvPr>
          <p:cNvSpPr txBox="1"/>
          <p:nvPr/>
        </p:nvSpPr>
        <p:spPr>
          <a:xfrm>
            <a:off x="942308" y="2534921"/>
            <a:ext cx="10130318" cy="1069851"/>
          </a:xfrm>
          <a:prstGeom prst="rect">
            <a:avLst/>
          </a:prstGeom>
        </p:spPr>
        <p:txBody>
          <a:bodyPr vert="horz" lIns="91440" tIns="45720" rIns="91440" bIns="45720" rtlCol="0" anchor="ctr">
            <a:noAutofit/>
          </a:bodyPr>
          <a:lstStyle>
            <a:defPPr>
              <a:defRPr lang="en-US"/>
            </a:defPPr>
            <a:lvl1pPr marL="285750" indent="-285750" algn="just">
              <a:lnSpc>
                <a:spcPct val="150000"/>
              </a:lnSpc>
              <a:spcBef>
                <a:spcPct val="0"/>
              </a:spcBef>
              <a:buFont typeface="Arial" panose="020B0604020202020204" pitchFamily="34" charset="0"/>
              <a:buChar char="•"/>
              <a:defRPr sz="2000" b="0">
                <a:latin typeface="Alexandria"/>
              </a:defRPr>
            </a:lvl1pPr>
          </a:lstStyle>
          <a:p>
            <a:r>
              <a:rPr lang="en-US" dirty="0"/>
              <a:t>It is defined as ”the system by which companies are directed and controlled”. </a:t>
            </a:r>
          </a:p>
        </p:txBody>
      </p:sp>
      <p:sp>
        <p:nvSpPr>
          <p:cNvPr id="8" name="TextBox 7">
            <a:extLst>
              <a:ext uri="{FF2B5EF4-FFF2-40B4-BE49-F238E27FC236}">
                <a16:creationId xmlns:a16="http://schemas.microsoft.com/office/drawing/2014/main" id="{70040140-4A07-2705-5C29-3D5954CA9AC3}"/>
              </a:ext>
            </a:extLst>
          </p:cNvPr>
          <p:cNvSpPr txBox="1"/>
          <p:nvPr/>
        </p:nvSpPr>
        <p:spPr>
          <a:xfrm>
            <a:off x="7320097" y="3275518"/>
            <a:ext cx="4109903" cy="523220"/>
          </a:xfrm>
          <a:prstGeom prst="rect">
            <a:avLst/>
          </a:prstGeom>
          <a:noFill/>
        </p:spPr>
        <p:txBody>
          <a:bodyPr wrap="square">
            <a:spAutoFit/>
          </a:bodyPr>
          <a:lstStyle/>
          <a:p>
            <a:pPr algn="ctr"/>
            <a:r>
              <a:rPr lang="en-US" sz="1400" dirty="0">
                <a:solidFill>
                  <a:schemeClr val="bg2">
                    <a:lumMod val="50000"/>
                  </a:schemeClr>
                </a:solidFill>
                <a:latin typeface="Sakkal Majalla" panose="02000000000000000000" pitchFamily="2" charset="-78"/>
                <a:ea typeface="+mj-ea"/>
                <a:cs typeface="Sakkal Majalla" panose="02000000000000000000" pitchFamily="2" charset="-78"/>
              </a:rPr>
              <a:t>International Finance Corporation (IFC)</a:t>
            </a:r>
          </a:p>
          <a:p>
            <a:pPr algn="ctr"/>
            <a:r>
              <a:rPr lang="ar-SA" sz="1400" dirty="0">
                <a:solidFill>
                  <a:schemeClr val="bg2">
                    <a:lumMod val="50000"/>
                  </a:schemeClr>
                </a:solidFill>
                <a:latin typeface="Sakkal Majalla" panose="02000000000000000000" pitchFamily="2" charset="-78"/>
                <a:ea typeface="+mj-ea"/>
                <a:cs typeface="Sakkal Majalla" panose="02000000000000000000" pitchFamily="2" charset="-78"/>
              </a:rPr>
              <a:t>مؤسسية التمويل الدولية</a:t>
            </a:r>
            <a:endParaRPr lang="en-US" sz="1400" dirty="0">
              <a:solidFill>
                <a:schemeClr val="bg2">
                  <a:lumMod val="50000"/>
                </a:schemeClr>
              </a:solidFill>
              <a:latin typeface="Sakkal Majalla" panose="02000000000000000000" pitchFamily="2" charset="-78"/>
              <a:ea typeface="+mj-ea"/>
              <a:cs typeface="Sakkal Majalla" panose="02000000000000000000" pitchFamily="2" charset="-78"/>
            </a:endParaRPr>
          </a:p>
        </p:txBody>
      </p:sp>
      <p:sp>
        <p:nvSpPr>
          <p:cNvPr id="9" name="TextBox 8">
            <a:extLst>
              <a:ext uri="{FF2B5EF4-FFF2-40B4-BE49-F238E27FC236}">
                <a16:creationId xmlns:a16="http://schemas.microsoft.com/office/drawing/2014/main" id="{4FA0B7CF-0A92-8A29-C191-477658C01E65}"/>
              </a:ext>
            </a:extLst>
          </p:cNvPr>
          <p:cNvSpPr txBox="1"/>
          <p:nvPr/>
        </p:nvSpPr>
        <p:spPr>
          <a:xfrm>
            <a:off x="942308" y="3932386"/>
            <a:ext cx="9609908" cy="1393538"/>
          </a:xfrm>
          <a:prstGeom prst="rect">
            <a:avLst/>
          </a:prstGeom>
        </p:spPr>
        <p:txBody>
          <a:bodyPr vert="horz" lIns="91440" tIns="45720" rIns="91440" bIns="45720" rtlCol="0" anchor="ctr">
            <a:noAutofit/>
          </a:bodyPr>
          <a:lstStyle>
            <a:defPPr>
              <a:defRPr lang="en-US"/>
            </a:defPPr>
            <a:lvl1pPr marL="285750" indent="-285750" algn="just">
              <a:lnSpc>
                <a:spcPct val="150000"/>
              </a:lnSpc>
              <a:spcBef>
                <a:spcPct val="0"/>
              </a:spcBef>
              <a:buFont typeface="Arial" panose="020B0604020202020204" pitchFamily="34" charset="0"/>
              <a:buChar char="•"/>
              <a:defRPr sz="2000" b="0">
                <a:latin typeface="Alexandria"/>
              </a:defRPr>
            </a:lvl1pPr>
          </a:lstStyle>
          <a:p>
            <a:r>
              <a:rPr lang="en-US" dirty="0"/>
              <a:t>It is a framework that determines the rights and responsibilities among the various parties, such as the managers, board of directors, shareholders and other stakeholders in the company. </a:t>
            </a:r>
          </a:p>
        </p:txBody>
      </p:sp>
      <p:sp>
        <p:nvSpPr>
          <p:cNvPr id="11" name="TextBox 10">
            <a:extLst>
              <a:ext uri="{FF2B5EF4-FFF2-40B4-BE49-F238E27FC236}">
                <a16:creationId xmlns:a16="http://schemas.microsoft.com/office/drawing/2014/main" id="{ADF7BF17-1004-52D9-CA0C-FC0FAB9CC0DF}"/>
              </a:ext>
            </a:extLst>
          </p:cNvPr>
          <p:cNvSpPr txBox="1"/>
          <p:nvPr/>
        </p:nvSpPr>
        <p:spPr>
          <a:xfrm>
            <a:off x="7249686" y="5270478"/>
            <a:ext cx="4109903" cy="523220"/>
          </a:xfrm>
          <a:prstGeom prst="rect">
            <a:avLst/>
          </a:prstGeom>
          <a:noFill/>
        </p:spPr>
        <p:txBody>
          <a:bodyPr wrap="square">
            <a:spAutoFit/>
          </a:bodyPr>
          <a:lstStyle/>
          <a:p>
            <a:pPr algn="ctr"/>
            <a:r>
              <a:rPr lang="en-US" sz="1400" dirty="0">
                <a:solidFill>
                  <a:schemeClr val="bg2">
                    <a:lumMod val="50000"/>
                  </a:schemeClr>
                </a:solidFill>
                <a:latin typeface="Sakkal Majalla" panose="02000000000000000000" pitchFamily="2" charset="-78"/>
                <a:ea typeface="+mj-ea"/>
                <a:cs typeface="Sakkal Majalla" panose="02000000000000000000" pitchFamily="2" charset="-78"/>
              </a:rPr>
              <a:t>Capital Market Authority</a:t>
            </a:r>
          </a:p>
          <a:p>
            <a:pPr algn="ctr"/>
            <a:r>
              <a:rPr lang="ar-SA" sz="1400" dirty="0">
                <a:solidFill>
                  <a:schemeClr val="bg2">
                    <a:lumMod val="50000"/>
                  </a:schemeClr>
                </a:solidFill>
                <a:latin typeface="Sakkal Majalla" panose="02000000000000000000" pitchFamily="2" charset="-78"/>
                <a:ea typeface="+mj-ea"/>
                <a:cs typeface="Sakkal Majalla" panose="02000000000000000000" pitchFamily="2" charset="-78"/>
              </a:rPr>
              <a:t>هيئة السوق المالية السعودية</a:t>
            </a:r>
            <a:endParaRPr lang="en-US" sz="1400" dirty="0">
              <a:solidFill>
                <a:schemeClr val="bg2">
                  <a:lumMod val="50000"/>
                </a:schemeClr>
              </a:solidFill>
              <a:latin typeface="Sakkal Majalla" panose="02000000000000000000" pitchFamily="2" charset="-78"/>
              <a:ea typeface="+mj-ea"/>
              <a:cs typeface="Sakkal Majalla" panose="02000000000000000000" pitchFamily="2" charset="-78"/>
            </a:endParaRPr>
          </a:p>
        </p:txBody>
      </p:sp>
      <p:sp>
        <p:nvSpPr>
          <p:cNvPr id="12" name="Title 1">
            <a:extLst>
              <a:ext uri="{FF2B5EF4-FFF2-40B4-BE49-F238E27FC236}">
                <a16:creationId xmlns:a16="http://schemas.microsoft.com/office/drawing/2014/main" id="{492DDC65-A7DE-0D4D-367F-6B53ABAB99E8}"/>
              </a:ext>
            </a:extLst>
          </p:cNvPr>
          <p:cNvSpPr txBox="1">
            <a:spLocks/>
          </p:cNvSpPr>
          <p:nvPr/>
        </p:nvSpPr>
        <p:spPr>
          <a:xfrm>
            <a:off x="942308" y="2185217"/>
            <a:ext cx="5989122"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Corporate Governance definitions:</a:t>
            </a:r>
            <a:endParaRPr lang="en-SA" sz="3400" b="1" dirty="0">
              <a:solidFill>
                <a:schemeClr val="accent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909011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FFD5E3-D6C9-DA0A-2249-F3756C6477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9AA3E7-84D5-656B-C8DC-8F37FDDC1F7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46A13347-667D-879A-6C41-7FE00A3BFB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0A303D47-249E-49AD-DC4F-736E793725A1}"/>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C812319-CEAB-05CF-0F10-1EF5153B81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FDD7259-194E-B527-8130-F350E1091B35}"/>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4044A2A0-B894-3B10-D20C-E6BFE4A6521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pic>
        <p:nvPicPr>
          <p:cNvPr id="3" name="Picture 2">
            <a:extLst>
              <a:ext uri="{FF2B5EF4-FFF2-40B4-BE49-F238E27FC236}">
                <a16:creationId xmlns:a16="http://schemas.microsoft.com/office/drawing/2014/main" id="{02F4F634-243E-55CC-0FEA-B899B83501E4}"/>
              </a:ext>
            </a:extLst>
          </p:cNvPr>
          <p:cNvPicPr>
            <a:picLocks noChangeAspect="1"/>
          </p:cNvPicPr>
          <p:nvPr/>
        </p:nvPicPr>
        <p:blipFill rotWithShape="1">
          <a:blip r:embed="rId3"/>
          <a:srcRect l="12008" t="7211" r="9976" b="9458"/>
          <a:stretch/>
        </p:blipFill>
        <p:spPr>
          <a:xfrm>
            <a:off x="9484759" y="4704880"/>
            <a:ext cx="1676400" cy="1189916"/>
          </a:xfrm>
          <a:prstGeom prst="rect">
            <a:avLst/>
          </a:prstGeom>
        </p:spPr>
      </p:pic>
      <p:sp>
        <p:nvSpPr>
          <p:cNvPr id="8" name="TextBox 7">
            <a:extLst>
              <a:ext uri="{FF2B5EF4-FFF2-40B4-BE49-F238E27FC236}">
                <a16:creationId xmlns:a16="http://schemas.microsoft.com/office/drawing/2014/main" id="{47E85C19-C0D6-27C6-26B8-C2B3BD6A2CB6}"/>
              </a:ext>
            </a:extLst>
          </p:cNvPr>
          <p:cNvSpPr txBox="1"/>
          <p:nvPr/>
        </p:nvSpPr>
        <p:spPr>
          <a:xfrm>
            <a:off x="743892" y="2682426"/>
            <a:ext cx="10130318" cy="1069851"/>
          </a:xfrm>
          <a:prstGeom prst="rect">
            <a:avLst/>
          </a:prstGeom>
        </p:spPr>
        <p:txBody>
          <a:bodyPr vert="horz" lIns="91440" tIns="45720" rIns="91440" bIns="45720" rtlCol="0" anchor="ctr">
            <a:noAutofit/>
          </a:bodyPr>
          <a:lstStyle>
            <a:defPPr>
              <a:defRPr lang="en-SA"/>
            </a:defPPr>
            <a:lvl1pPr algn="ctr">
              <a:lnSpc>
                <a:spcPct val="90000"/>
              </a:lnSpc>
              <a:spcBef>
                <a:spcPct val="0"/>
              </a:spcBef>
              <a:buNone/>
              <a:defRPr sz="4000" b="0">
                <a:solidFill>
                  <a:schemeClr val="bg2">
                    <a:lumMod val="50000"/>
                  </a:schemeClr>
                </a:solidFill>
                <a:latin typeface="Sakkal Majalla" panose="02000000000000000000" pitchFamily="2" charset="-78"/>
                <a:ea typeface="+mj-ea"/>
                <a:cs typeface="Sakkal Majalla" panose="02000000000000000000" pitchFamily="2" charset="-78"/>
              </a:defRPr>
            </a:lvl1pPr>
          </a:lstStyle>
          <a:p>
            <a:pPr marL="285750" indent="-285750" algn="just">
              <a:lnSpc>
                <a:spcPct val="150000"/>
              </a:lnSpc>
              <a:buFont typeface="Arial" panose="020B0604020202020204" pitchFamily="34" charset="0"/>
              <a:buChar char="•"/>
            </a:pPr>
            <a:r>
              <a:rPr lang="en-US" sz="2000" dirty="0">
                <a:solidFill>
                  <a:schemeClr val="tx1"/>
                </a:solidFill>
                <a:latin typeface="Alexandria"/>
                <a:ea typeface="+mn-ea"/>
                <a:cs typeface="+mn-cs"/>
              </a:rPr>
              <a:t>Corporate Governance is a set of activities/ Processes that guide, direct, and control an organization to ensure the rights and responsibilities of all stakeholders: </a:t>
            </a:r>
          </a:p>
        </p:txBody>
      </p:sp>
      <p:sp>
        <p:nvSpPr>
          <p:cNvPr id="9" name="Title 1">
            <a:extLst>
              <a:ext uri="{FF2B5EF4-FFF2-40B4-BE49-F238E27FC236}">
                <a16:creationId xmlns:a16="http://schemas.microsoft.com/office/drawing/2014/main" id="{34C5D217-D848-3E6F-464C-2EE57A5B8D1D}"/>
              </a:ext>
            </a:extLst>
          </p:cNvPr>
          <p:cNvSpPr txBox="1">
            <a:spLocks/>
          </p:cNvSpPr>
          <p:nvPr/>
        </p:nvSpPr>
        <p:spPr>
          <a:xfrm>
            <a:off x="942308" y="2244064"/>
            <a:ext cx="5989122"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Corporate Governance definitions:</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11" name="Folded Corner 10">
            <a:extLst>
              <a:ext uri="{FF2B5EF4-FFF2-40B4-BE49-F238E27FC236}">
                <a16:creationId xmlns:a16="http://schemas.microsoft.com/office/drawing/2014/main" id="{F129F136-26D4-3897-2CBE-67FF95DC2450}"/>
              </a:ext>
            </a:extLst>
          </p:cNvPr>
          <p:cNvSpPr/>
          <p:nvPr/>
        </p:nvSpPr>
        <p:spPr>
          <a:xfrm>
            <a:off x="2055247" y="4140738"/>
            <a:ext cx="1300307" cy="622086"/>
          </a:xfrm>
          <a:prstGeom prst="foldedCorner">
            <a:avLst/>
          </a:prstGeom>
          <a:solidFill>
            <a:schemeClr val="accent1">
              <a:lumMod val="20000"/>
              <a:lumOff val="80000"/>
            </a:schemeClr>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n-SA" sz="1400" b="1" dirty="0">
                <a:solidFill>
                  <a:schemeClr val="bg2">
                    <a:lumMod val="50000"/>
                  </a:schemeClr>
                </a:solidFill>
              </a:rPr>
              <a:t>Shareholders</a:t>
            </a:r>
          </a:p>
        </p:txBody>
      </p:sp>
      <p:sp>
        <p:nvSpPr>
          <p:cNvPr id="12" name="Folded Corner 11">
            <a:extLst>
              <a:ext uri="{FF2B5EF4-FFF2-40B4-BE49-F238E27FC236}">
                <a16:creationId xmlns:a16="http://schemas.microsoft.com/office/drawing/2014/main" id="{70D918ED-70B2-26B0-705C-B3BAAC57D0D3}"/>
              </a:ext>
            </a:extLst>
          </p:cNvPr>
          <p:cNvSpPr/>
          <p:nvPr/>
        </p:nvSpPr>
        <p:spPr>
          <a:xfrm>
            <a:off x="4134419" y="4140738"/>
            <a:ext cx="1300307" cy="622086"/>
          </a:xfrm>
          <a:prstGeom prst="foldedCorner">
            <a:avLst/>
          </a:prstGeom>
          <a:solidFill>
            <a:schemeClr val="accent1">
              <a:lumMod val="20000"/>
              <a:lumOff val="80000"/>
            </a:schemeClr>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n-SA" sz="1400" b="1" dirty="0">
                <a:solidFill>
                  <a:schemeClr val="bg2">
                    <a:lumMod val="50000"/>
                  </a:schemeClr>
                </a:solidFill>
              </a:rPr>
              <a:t>Board </a:t>
            </a:r>
          </a:p>
          <a:p>
            <a:pPr algn="ctr"/>
            <a:r>
              <a:rPr lang="en-SA" sz="1400" b="1" dirty="0">
                <a:solidFill>
                  <a:schemeClr val="bg2">
                    <a:lumMod val="50000"/>
                  </a:schemeClr>
                </a:solidFill>
              </a:rPr>
              <a:t>of Directors</a:t>
            </a:r>
          </a:p>
        </p:txBody>
      </p:sp>
      <p:sp>
        <p:nvSpPr>
          <p:cNvPr id="13" name="Folded Corner 12">
            <a:extLst>
              <a:ext uri="{FF2B5EF4-FFF2-40B4-BE49-F238E27FC236}">
                <a16:creationId xmlns:a16="http://schemas.microsoft.com/office/drawing/2014/main" id="{14E792CF-16FA-F346-1EC7-20AF876010D0}"/>
              </a:ext>
            </a:extLst>
          </p:cNvPr>
          <p:cNvSpPr/>
          <p:nvPr/>
        </p:nvSpPr>
        <p:spPr>
          <a:xfrm>
            <a:off x="6213591" y="4140738"/>
            <a:ext cx="1300307" cy="622086"/>
          </a:xfrm>
          <a:prstGeom prst="foldedCorner">
            <a:avLst/>
          </a:prstGeom>
          <a:solidFill>
            <a:schemeClr val="accent1">
              <a:lumMod val="20000"/>
              <a:lumOff val="80000"/>
            </a:schemeClr>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n-SA" sz="1400" b="1" dirty="0">
                <a:solidFill>
                  <a:schemeClr val="bg2">
                    <a:lumMod val="50000"/>
                  </a:schemeClr>
                </a:solidFill>
              </a:rPr>
              <a:t>Executive Management</a:t>
            </a:r>
          </a:p>
        </p:txBody>
      </p:sp>
      <p:sp>
        <p:nvSpPr>
          <p:cNvPr id="14" name="Folded Corner 13">
            <a:extLst>
              <a:ext uri="{FF2B5EF4-FFF2-40B4-BE49-F238E27FC236}">
                <a16:creationId xmlns:a16="http://schemas.microsoft.com/office/drawing/2014/main" id="{6BA78B21-6DCF-D333-5142-F82309C981CB}"/>
              </a:ext>
            </a:extLst>
          </p:cNvPr>
          <p:cNvSpPr/>
          <p:nvPr/>
        </p:nvSpPr>
        <p:spPr>
          <a:xfrm>
            <a:off x="8292763" y="4140738"/>
            <a:ext cx="1300307" cy="622086"/>
          </a:xfrm>
          <a:prstGeom prst="foldedCorner">
            <a:avLst/>
          </a:prstGeom>
          <a:solidFill>
            <a:schemeClr val="accent1">
              <a:lumMod val="20000"/>
              <a:lumOff val="80000"/>
            </a:schemeClr>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n-SA" sz="1400" b="1" dirty="0">
                <a:solidFill>
                  <a:schemeClr val="bg2">
                    <a:lumMod val="50000"/>
                  </a:schemeClr>
                </a:solidFill>
              </a:rPr>
              <a:t>Staff</a:t>
            </a:r>
          </a:p>
        </p:txBody>
      </p:sp>
      <p:sp>
        <p:nvSpPr>
          <p:cNvPr id="15" name="Folded Corner 14">
            <a:extLst>
              <a:ext uri="{FF2B5EF4-FFF2-40B4-BE49-F238E27FC236}">
                <a16:creationId xmlns:a16="http://schemas.microsoft.com/office/drawing/2014/main" id="{576D546B-D025-9EFE-963B-8B878800A546}"/>
              </a:ext>
            </a:extLst>
          </p:cNvPr>
          <p:cNvSpPr/>
          <p:nvPr/>
        </p:nvSpPr>
        <p:spPr>
          <a:xfrm>
            <a:off x="3121057" y="5039798"/>
            <a:ext cx="1300307" cy="622086"/>
          </a:xfrm>
          <a:prstGeom prst="foldedCorner">
            <a:avLst/>
          </a:prstGeom>
          <a:solidFill>
            <a:schemeClr val="accent1">
              <a:lumMod val="20000"/>
              <a:lumOff val="80000"/>
            </a:schemeClr>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n-SA" sz="1400" b="1" dirty="0">
                <a:solidFill>
                  <a:schemeClr val="bg2">
                    <a:lumMod val="50000"/>
                  </a:schemeClr>
                </a:solidFill>
              </a:rPr>
              <a:t>Suppliers</a:t>
            </a:r>
          </a:p>
        </p:txBody>
      </p:sp>
      <p:sp>
        <p:nvSpPr>
          <p:cNvPr id="16" name="Folded Corner 15">
            <a:extLst>
              <a:ext uri="{FF2B5EF4-FFF2-40B4-BE49-F238E27FC236}">
                <a16:creationId xmlns:a16="http://schemas.microsoft.com/office/drawing/2014/main" id="{EEB84E9E-CE20-7A2D-96C7-FAADDFE0262A}"/>
              </a:ext>
            </a:extLst>
          </p:cNvPr>
          <p:cNvSpPr/>
          <p:nvPr/>
        </p:nvSpPr>
        <p:spPr>
          <a:xfrm>
            <a:off x="5189343" y="5039798"/>
            <a:ext cx="1300307" cy="622086"/>
          </a:xfrm>
          <a:prstGeom prst="foldedCorner">
            <a:avLst/>
          </a:prstGeom>
          <a:solidFill>
            <a:schemeClr val="accent1">
              <a:lumMod val="20000"/>
              <a:lumOff val="80000"/>
            </a:schemeClr>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n-SA" sz="1400" b="1" dirty="0">
                <a:solidFill>
                  <a:schemeClr val="bg2">
                    <a:lumMod val="50000"/>
                  </a:schemeClr>
                </a:solidFill>
              </a:rPr>
              <a:t>Clients</a:t>
            </a:r>
          </a:p>
        </p:txBody>
      </p:sp>
      <p:sp>
        <p:nvSpPr>
          <p:cNvPr id="17" name="Folded Corner 16">
            <a:extLst>
              <a:ext uri="{FF2B5EF4-FFF2-40B4-BE49-F238E27FC236}">
                <a16:creationId xmlns:a16="http://schemas.microsoft.com/office/drawing/2014/main" id="{EFA1F45B-5501-6874-389D-E8C599380F3B}"/>
              </a:ext>
            </a:extLst>
          </p:cNvPr>
          <p:cNvSpPr/>
          <p:nvPr/>
        </p:nvSpPr>
        <p:spPr>
          <a:xfrm>
            <a:off x="7257629" y="5039798"/>
            <a:ext cx="1300307" cy="622086"/>
          </a:xfrm>
          <a:prstGeom prst="foldedCorner">
            <a:avLst/>
          </a:prstGeom>
          <a:solidFill>
            <a:schemeClr val="accent1">
              <a:lumMod val="20000"/>
              <a:lumOff val="80000"/>
            </a:schemeClr>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n-SA" sz="1400" b="1" dirty="0">
                <a:solidFill>
                  <a:schemeClr val="bg2">
                    <a:lumMod val="50000"/>
                  </a:schemeClr>
                </a:solidFill>
              </a:rPr>
              <a:t>Investors</a:t>
            </a:r>
          </a:p>
        </p:txBody>
      </p:sp>
      <p:sp>
        <p:nvSpPr>
          <p:cNvPr id="18" name="TextBox 17">
            <a:extLst>
              <a:ext uri="{FF2B5EF4-FFF2-40B4-BE49-F238E27FC236}">
                <a16:creationId xmlns:a16="http://schemas.microsoft.com/office/drawing/2014/main" id="{1FE6A9D3-544C-023A-3540-5860A94EE06F}"/>
              </a:ext>
            </a:extLst>
          </p:cNvPr>
          <p:cNvSpPr txBox="1"/>
          <p:nvPr/>
        </p:nvSpPr>
        <p:spPr>
          <a:xfrm>
            <a:off x="9657330" y="3832961"/>
            <a:ext cx="1760730" cy="307777"/>
          </a:xfrm>
          <a:prstGeom prst="rect">
            <a:avLst/>
          </a:prstGeom>
          <a:noFill/>
        </p:spPr>
        <p:txBody>
          <a:bodyPr wrap="square">
            <a:spAutoFit/>
          </a:bodyPr>
          <a:lstStyle/>
          <a:p>
            <a:r>
              <a:rPr lang="en-US" sz="1400" dirty="0">
                <a:solidFill>
                  <a:schemeClr val="bg2">
                    <a:lumMod val="50000"/>
                  </a:schemeClr>
                </a:solidFill>
                <a:latin typeface="Sakkal Majalla" panose="02000000000000000000" pitchFamily="2" charset="-78"/>
                <a:ea typeface="+mj-ea"/>
                <a:cs typeface="Sakkal Majalla" panose="02000000000000000000" pitchFamily="2" charset="-78"/>
              </a:rPr>
              <a:t>Dr. Abdulaziz Alsaedi</a:t>
            </a:r>
          </a:p>
        </p:txBody>
      </p:sp>
    </p:spTree>
    <p:extLst>
      <p:ext uri="{BB962C8B-B14F-4D97-AF65-F5344CB8AC3E}">
        <p14:creationId xmlns:p14="http://schemas.microsoft.com/office/powerpoint/2010/main" val="6918707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62B8C9-E9C4-ADF5-DA13-4AABB17842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A3A82D-10E0-EF2E-B23D-01E5F9388E8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9E755590-8EEC-73CE-CDC4-4DEB7ADB88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12806E0F-2654-4FBC-28DD-7FB77FE929F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0792B9D3-056A-2712-345F-867649AD272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DBC271D2-D8E8-F6BF-468E-885C378C372E}"/>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1FD5A31-331C-624F-266D-813B1FD16610}"/>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519F3ACD-F2C5-4C50-EC11-14507C855A06}"/>
              </a:ext>
            </a:extLst>
          </p:cNvPr>
          <p:cNvSpPr txBox="1">
            <a:spLocks/>
          </p:cNvSpPr>
          <p:nvPr/>
        </p:nvSpPr>
        <p:spPr>
          <a:xfrm>
            <a:off x="942308" y="2186696"/>
            <a:ext cx="5989122"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Purpose of Corporate Governance:</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8" name="TextBox 7">
            <a:extLst>
              <a:ext uri="{FF2B5EF4-FFF2-40B4-BE49-F238E27FC236}">
                <a16:creationId xmlns:a16="http://schemas.microsoft.com/office/drawing/2014/main" id="{37ED56B0-B185-B180-4284-6544B568D518}"/>
              </a:ext>
            </a:extLst>
          </p:cNvPr>
          <p:cNvSpPr txBox="1"/>
          <p:nvPr/>
        </p:nvSpPr>
        <p:spPr>
          <a:xfrm>
            <a:off x="942308" y="2747879"/>
            <a:ext cx="10110652" cy="1429622"/>
          </a:xfrm>
          <a:prstGeom prst="rect">
            <a:avLst/>
          </a:prstGeom>
          <a:noFill/>
        </p:spPr>
        <p:txBody>
          <a:bodyPr wrap="square">
            <a:spAutoFit/>
          </a:bodyPr>
          <a:lstStyle>
            <a:defPPr>
              <a:defRPr lang="en-SA"/>
            </a:defPPr>
            <a:lvl1pPr algn="ctr">
              <a:defRPr sz="1400">
                <a:solidFill>
                  <a:schemeClr val="bg2">
                    <a:lumMod val="50000"/>
                  </a:schemeClr>
                </a:solidFill>
                <a:latin typeface="Sakkal Majalla" panose="02000000000000000000" pitchFamily="2" charset="-78"/>
                <a:ea typeface="+mj-ea"/>
                <a:cs typeface="Sakkal Majalla" panose="02000000000000000000" pitchFamily="2" charset="-78"/>
              </a:defRPr>
            </a:lvl1pPr>
          </a:lstStyle>
          <a:p>
            <a:pPr marL="285750" indent="-285750" algn="just">
              <a:lnSpc>
                <a:spcPct val="150000"/>
              </a:lnSpc>
              <a:spcBef>
                <a:spcPct val="0"/>
              </a:spcBef>
              <a:buFont typeface="Arial" panose="020B0604020202020204" pitchFamily="34" charset="0"/>
              <a:buChar char="•"/>
            </a:pPr>
            <a:r>
              <a:rPr lang="en-US" sz="2000" dirty="0">
                <a:solidFill>
                  <a:schemeClr val="tx1"/>
                </a:solidFill>
                <a:latin typeface="Alexandria"/>
                <a:ea typeface="+mn-ea"/>
                <a:cs typeface="+mn-cs"/>
              </a:rPr>
              <a:t>The purpose of corporate governance: “helps to build an environment of trust, transparency and accountability necessary for fostering long-term investment, financial stability and business integrity, thereby supporting stronger growth and more inclusive societies”.</a:t>
            </a:r>
          </a:p>
        </p:txBody>
      </p:sp>
      <p:sp>
        <p:nvSpPr>
          <p:cNvPr id="9" name="TextBox 8">
            <a:extLst>
              <a:ext uri="{FF2B5EF4-FFF2-40B4-BE49-F238E27FC236}">
                <a16:creationId xmlns:a16="http://schemas.microsoft.com/office/drawing/2014/main" id="{52C88872-F01F-4233-9225-11816FD2629B}"/>
              </a:ext>
            </a:extLst>
          </p:cNvPr>
          <p:cNvSpPr txBox="1"/>
          <p:nvPr/>
        </p:nvSpPr>
        <p:spPr>
          <a:xfrm>
            <a:off x="7320097" y="4331874"/>
            <a:ext cx="4109903" cy="523220"/>
          </a:xfrm>
          <a:prstGeom prst="rect">
            <a:avLst/>
          </a:prstGeom>
          <a:noFill/>
        </p:spPr>
        <p:txBody>
          <a:bodyPr wrap="square">
            <a:spAutoFit/>
          </a:bodyPr>
          <a:lstStyle/>
          <a:p>
            <a:pPr algn="ctr"/>
            <a:r>
              <a:rPr lang="en-US" sz="1400" dirty="0">
                <a:solidFill>
                  <a:schemeClr val="bg2">
                    <a:lumMod val="50000"/>
                  </a:schemeClr>
                </a:solidFill>
                <a:latin typeface="Sakkal Majalla" panose="02000000000000000000" pitchFamily="2" charset="-78"/>
                <a:ea typeface="+mj-ea"/>
                <a:cs typeface="Sakkal Majalla" panose="02000000000000000000" pitchFamily="2" charset="-78"/>
              </a:rPr>
              <a:t>Organization for Economic Cooperation and Development (OECD)</a:t>
            </a:r>
          </a:p>
          <a:p>
            <a:pPr algn="ctr"/>
            <a:r>
              <a:rPr lang="ar-SA" sz="1400" dirty="0">
                <a:solidFill>
                  <a:schemeClr val="bg2">
                    <a:lumMod val="50000"/>
                  </a:schemeClr>
                </a:solidFill>
                <a:latin typeface="Sakkal Majalla" panose="02000000000000000000" pitchFamily="2" charset="-78"/>
                <a:ea typeface="+mj-ea"/>
                <a:cs typeface="Sakkal Majalla" panose="02000000000000000000" pitchFamily="2" charset="-78"/>
              </a:rPr>
              <a:t>منظمة التعاون الاقتصادي والتنمية </a:t>
            </a:r>
            <a:endParaRPr lang="en-US" sz="1400" dirty="0">
              <a:solidFill>
                <a:schemeClr val="bg2">
                  <a:lumMod val="50000"/>
                </a:schemeClr>
              </a:solidFill>
              <a:latin typeface="Sakkal Majalla" panose="02000000000000000000" pitchFamily="2" charset="-78"/>
              <a:ea typeface="+mj-ea"/>
              <a:cs typeface="Sakkal Majalla" panose="02000000000000000000" pitchFamily="2" charset="-78"/>
            </a:endParaRPr>
          </a:p>
        </p:txBody>
      </p:sp>
      <p:pic>
        <p:nvPicPr>
          <p:cNvPr id="11" name="Picture 2">
            <a:extLst>
              <a:ext uri="{FF2B5EF4-FFF2-40B4-BE49-F238E27FC236}">
                <a16:creationId xmlns:a16="http://schemas.microsoft.com/office/drawing/2014/main" id="{C6B374E8-1041-906A-6592-B291692834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33994" y="4739232"/>
            <a:ext cx="4749800"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9785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7A308-A088-33D2-2A37-4858D4339E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07AC7B-710A-F5C8-22A6-411CBC7CC48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C7FBDD5D-B18E-6702-25D9-733AA1316F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60952081-4088-CB51-12EE-40EAD32027E3}"/>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040C1D61-7F04-A28C-01CB-094362B5D8A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07A2294-4CE6-960D-9E2F-F5AE9A9883F0}"/>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10DEA3D5-0009-3E6B-FD7A-6505B171B367}"/>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extBox 2">
            <a:extLst>
              <a:ext uri="{FF2B5EF4-FFF2-40B4-BE49-F238E27FC236}">
                <a16:creationId xmlns:a16="http://schemas.microsoft.com/office/drawing/2014/main" id="{E4FAFF8D-EDD5-6234-7455-BAC9AD0EF130}"/>
              </a:ext>
            </a:extLst>
          </p:cNvPr>
          <p:cNvSpPr txBox="1"/>
          <p:nvPr/>
        </p:nvSpPr>
        <p:spPr>
          <a:xfrm>
            <a:off x="6675529" y="3531155"/>
            <a:ext cx="1724974"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2800" dirty="0">
                <a:solidFill>
                  <a:schemeClr val="accent2">
                    <a:lumMod val="7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Efficiency</a:t>
            </a:r>
          </a:p>
        </p:txBody>
      </p:sp>
      <p:sp>
        <p:nvSpPr>
          <p:cNvPr id="8" name="TextBox 7">
            <a:extLst>
              <a:ext uri="{FF2B5EF4-FFF2-40B4-BE49-F238E27FC236}">
                <a16:creationId xmlns:a16="http://schemas.microsoft.com/office/drawing/2014/main" id="{DED8B7A1-CE7E-9E83-407D-8BE084128FFE}"/>
              </a:ext>
            </a:extLst>
          </p:cNvPr>
          <p:cNvSpPr txBox="1"/>
          <p:nvPr/>
        </p:nvSpPr>
        <p:spPr>
          <a:xfrm>
            <a:off x="9304638" y="3527678"/>
            <a:ext cx="1655625"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2800" dirty="0">
                <a:solidFill>
                  <a:schemeClr val="accent2">
                    <a:lumMod val="7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Effectiveness</a:t>
            </a:r>
          </a:p>
        </p:txBody>
      </p:sp>
      <p:pic>
        <p:nvPicPr>
          <p:cNvPr id="9" name="Picture 8">
            <a:extLst>
              <a:ext uri="{FF2B5EF4-FFF2-40B4-BE49-F238E27FC236}">
                <a16:creationId xmlns:a16="http://schemas.microsoft.com/office/drawing/2014/main" id="{E83F4D68-FEC9-09E8-86C2-6F972D8CA98D}"/>
              </a:ext>
            </a:extLst>
          </p:cNvPr>
          <p:cNvPicPr>
            <a:picLocks noChangeAspect="1"/>
          </p:cNvPicPr>
          <p:nvPr/>
        </p:nvPicPr>
        <p:blipFill>
          <a:blip r:embed="rId3">
            <a:alphaModFix amt="85000"/>
          </a:blip>
          <a:stretch>
            <a:fillRect/>
          </a:stretch>
        </p:blipFill>
        <p:spPr>
          <a:xfrm>
            <a:off x="9438416" y="4054375"/>
            <a:ext cx="1523394" cy="1587190"/>
          </a:xfrm>
          <a:prstGeom prst="rect">
            <a:avLst/>
          </a:prstGeom>
        </p:spPr>
      </p:pic>
      <p:pic>
        <p:nvPicPr>
          <p:cNvPr id="11" name="Picture 8" descr="Premium Vector | Energy efficiency house concept of energy efficiency of  housing smart eco house improvement">
            <a:extLst>
              <a:ext uri="{FF2B5EF4-FFF2-40B4-BE49-F238E27FC236}">
                <a16:creationId xmlns:a16="http://schemas.microsoft.com/office/drawing/2014/main" id="{2D8C6068-9E58-E69B-8519-8FB50CB08723}"/>
              </a:ext>
            </a:extLst>
          </p:cNvPr>
          <p:cNvPicPr>
            <a:picLocks noChangeAspect="1" noChangeArrowheads="1"/>
          </p:cNvPicPr>
          <p:nvPr/>
        </p:nvPicPr>
        <p:blipFill rotWithShape="1">
          <a:blip r:embed="rId4" cstate="print">
            <a:alphaModFix amt="85000"/>
            <a:extLst>
              <a:ext uri="{28A0092B-C50C-407E-A947-70E740481C1C}">
                <a14:useLocalDpi xmlns:a14="http://schemas.microsoft.com/office/drawing/2010/main" val="0"/>
              </a:ext>
            </a:extLst>
          </a:blip>
          <a:srcRect l="12099" t="14025" r="11333" b="15699"/>
          <a:stretch/>
        </p:blipFill>
        <p:spPr bwMode="auto">
          <a:xfrm>
            <a:off x="6675529" y="4197860"/>
            <a:ext cx="1724974" cy="1267092"/>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3C0EA68E-B9D6-916F-2B1D-155BBF2BDB6E}"/>
              </a:ext>
            </a:extLst>
          </p:cNvPr>
          <p:cNvSpPr txBox="1"/>
          <p:nvPr/>
        </p:nvSpPr>
        <p:spPr>
          <a:xfrm>
            <a:off x="942309" y="3531155"/>
            <a:ext cx="4827537"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2800" dirty="0">
                <a:solidFill>
                  <a:schemeClr val="accent2">
                    <a:lumMod val="7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Corporate Governance</a:t>
            </a:r>
          </a:p>
        </p:txBody>
      </p:sp>
      <p:sp>
        <p:nvSpPr>
          <p:cNvPr id="13" name="TextBox 12">
            <a:extLst>
              <a:ext uri="{FF2B5EF4-FFF2-40B4-BE49-F238E27FC236}">
                <a16:creationId xmlns:a16="http://schemas.microsoft.com/office/drawing/2014/main" id="{BDB19D7F-1B24-7B3D-DEF7-B7CAB2C93E9F}"/>
              </a:ext>
            </a:extLst>
          </p:cNvPr>
          <p:cNvSpPr txBox="1"/>
          <p:nvPr/>
        </p:nvSpPr>
        <p:spPr>
          <a:xfrm>
            <a:off x="942309" y="4175687"/>
            <a:ext cx="2268073"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2000" dirty="0">
                <a:solidFill>
                  <a:schemeClr val="accent2">
                    <a:lumMod val="7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Principles</a:t>
            </a:r>
          </a:p>
        </p:txBody>
      </p:sp>
      <p:sp>
        <p:nvSpPr>
          <p:cNvPr id="14" name="TextBox 13">
            <a:extLst>
              <a:ext uri="{FF2B5EF4-FFF2-40B4-BE49-F238E27FC236}">
                <a16:creationId xmlns:a16="http://schemas.microsoft.com/office/drawing/2014/main" id="{8F08AFAE-1B9C-58B8-BF22-159FF15929A2}"/>
              </a:ext>
            </a:extLst>
          </p:cNvPr>
          <p:cNvSpPr txBox="1"/>
          <p:nvPr/>
        </p:nvSpPr>
        <p:spPr>
          <a:xfrm>
            <a:off x="3501773" y="4178879"/>
            <a:ext cx="2268073"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2000" dirty="0">
                <a:solidFill>
                  <a:schemeClr val="accent2">
                    <a:lumMod val="7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Enablers</a:t>
            </a:r>
          </a:p>
        </p:txBody>
      </p:sp>
      <p:sp>
        <p:nvSpPr>
          <p:cNvPr id="15" name="TextBox 14">
            <a:extLst>
              <a:ext uri="{FF2B5EF4-FFF2-40B4-BE49-F238E27FC236}">
                <a16:creationId xmlns:a16="http://schemas.microsoft.com/office/drawing/2014/main" id="{03C79B1F-4288-FA05-A966-2A5942082DC0}"/>
              </a:ext>
            </a:extLst>
          </p:cNvPr>
          <p:cNvSpPr txBox="1"/>
          <p:nvPr/>
        </p:nvSpPr>
        <p:spPr>
          <a:xfrm>
            <a:off x="942309" y="4775250"/>
            <a:ext cx="2268073"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2000" dirty="0">
                <a:solidFill>
                  <a:schemeClr val="accent2">
                    <a:lumMod val="7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Tools</a:t>
            </a:r>
          </a:p>
        </p:txBody>
      </p:sp>
      <p:sp>
        <p:nvSpPr>
          <p:cNvPr id="16" name="TextBox 15">
            <a:extLst>
              <a:ext uri="{FF2B5EF4-FFF2-40B4-BE49-F238E27FC236}">
                <a16:creationId xmlns:a16="http://schemas.microsoft.com/office/drawing/2014/main" id="{2F373C8F-A9D5-EC8A-FA15-8B6698DC7F85}"/>
              </a:ext>
            </a:extLst>
          </p:cNvPr>
          <p:cNvSpPr txBox="1"/>
          <p:nvPr/>
        </p:nvSpPr>
        <p:spPr>
          <a:xfrm>
            <a:off x="3501773" y="4778442"/>
            <a:ext cx="2268073"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2000" dirty="0">
                <a:solidFill>
                  <a:schemeClr val="accent2">
                    <a:lumMod val="7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Systems/ Strategies</a:t>
            </a:r>
          </a:p>
        </p:txBody>
      </p:sp>
      <p:sp>
        <p:nvSpPr>
          <p:cNvPr id="17" name="TextBox 16">
            <a:extLst>
              <a:ext uri="{FF2B5EF4-FFF2-40B4-BE49-F238E27FC236}">
                <a16:creationId xmlns:a16="http://schemas.microsoft.com/office/drawing/2014/main" id="{110D8EF2-CA93-09BC-3A36-CA574C010B32}"/>
              </a:ext>
            </a:extLst>
          </p:cNvPr>
          <p:cNvSpPr txBox="1"/>
          <p:nvPr/>
        </p:nvSpPr>
        <p:spPr>
          <a:xfrm>
            <a:off x="942309" y="5361954"/>
            <a:ext cx="2268073"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2000" dirty="0">
                <a:solidFill>
                  <a:schemeClr val="accent2">
                    <a:lumMod val="7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Monitor</a:t>
            </a:r>
          </a:p>
        </p:txBody>
      </p:sp>
      <p:sp>
        <p:nvSpPr>
          <p:cNvPr id="18" name="TextBox 17">
            <a:extLst>
              <a:ext uri="{FF2B5EF4-FFF2-40B4-BE49-F238E27FC236}">
                <a16:creationId xmlns:a16="http://schemas.microsoft.com/office/drawing/2014/main" id="{28289AFA-63EB-2BEE-CA56-08F253E59DDD}"/>
              </a:ext>
            </a:extLst>
          </p:cNvPr>
          <p:cNvSpPr txBox="1"/>
          <p:nvPr/>
        </p:nvSpPr>
        <p:spPr>
          <a:xfrm>
            <a:off x="3501773" y="5365146"/>
            <a:ext cx="2268073"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2000" dirty="0">
                <a:solidFill>
                  <a:schemeClr val="accent2">
                    <a:lumMod val="7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Reporting</a:t>
            </a:r>
          </a:p>
        </p:txBody>
      </p:sp>
      <p:sp>
        <p:nvSpPr>
          <p:cNvPr id="19" name="Down Arrow 18">
            <a:extLst>
              <a:ext uri="{FF2B5EF4-FFF2-40B4-BE49-F238E27FC236}">
                <a16:creationId xmlns:a16="http://schemas.microsoft.com/office/drawing/2014/main" id="{7B45851F-E0FE-A4BB-9413-EFDD1BA4FEBA}"/>
              </a:ext>
            </a:extLst>
          </p:cNvPr>
          <p:cNvSpPr/>
          <p:nvPr/>
        </p:nvSpPr>
        <p:spPr>
          <a:xfrm rot="16200000">
            <a:off x="5601451" y="-1911262"/>
            <a:ext cx="701219" cy="10019502"/>
          </a:xfrm>
          <a:prstGeom prst="downArrow">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n-SA"/>
          </a:p>
        </p:txBody>
      </p:sp>
      <p:sp>
        <p:nvSpPr>
          <p:cNvPr id="20" name="Title 1">
            <a:extLst>
              <a:ext uri="{FF2B5EF4-FFF2-40B4-BE49-F238E27FC236}">
                <a16:creationId xmlns:a16="http://schemas.microsoft.com/office/drawing/2014/main" id="{E15D3742-E5D1-BFE4-AD2E-347E35C7A7CB}"/>
              </a:ext>
            </a:extLst>
          </p:cNvPr>
          <p:cNvSpPr txBox="1">
            <a:spLocks/>
          </p:cNvSpPr>
          <p:nvPr/>
        </p:nvSpPr>
        <p:spPr>
          <a:xfrm>
            <a:off x="942308" y="2186696"/>
            <a:ext cx="5989122"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Purpose of Corporate Governance:</a:t>
            </a:r>
            <a:endParaRPr lang="en-SA" sz="3400" b="1" dirty="0">
              <a:solidFill>
                <a:schemeClr val="accent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616308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D8368-B58B-200C-73F5-C5D4EE235F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F31CA6-89C2-F417-E65B-E99A2972E3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BDA653FC-106D-F2DB-F7A3-AF34BA2E37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F79A171A-CE5E-41A9-26FC-DA0F52FF530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3CE2F574-CC68-9FB7-971D-F9A83FB7E4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E194D1F8-0C5D-F21A-B0B5-82782BE3998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458FED0-2CEA-0378-CD8D-6A333320BD6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1A886A63-7CCD-8BD5-2414-B39FBEDC7296}"/>
              </a:ext>
            </a:extLst>
          </p:cNvPr>
          <p:cNvSpPr txBox="1">
            <a:spLocks/>
          </p:cNvSpPr>
          <p:nvPr/>
        </p:nvSpPr>
        <p:spPr>
          <a:xfrm>
            <a:off x="942308" y="2241944"/>
            <a:ext cx="5989122"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Benefits of Corporate Governance:</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8" name="TextBox 7">
            <a:extLst>
              <a:ext uri="{FF2B5EF4-FFF2-40B4-BE49-F238E27FC236}">
                <a16:creationId xmlns:a16="http://schemas.microsoft.com/office/drawing/2014/main" id="{6323223F-E5FF-A693-744F-69A8752F4F0B}"/>
              </a:ext>
            </a:extLst>
          </p:cNvPr>
          <p:cNvSpPr txBox="1"/>
          <p:nvPr/>
        </p:nvSpPr>
        <p:spPr>
          <a:xfrm>
            <a:off x="838200" y="3401169"/>
            <a:ext cx="4975281" cy="2246769"/>
          </a:xfrm>
          <a:prstGeom prst="rect">
            <a:avLst/>
          </a:prstGeom>
          <a:noFill/>
        </p:spPr>
        <p:txBody>
          <a:bodyPr wrap="square" rtlCol="0">
            <a:spAutoFit/>
          </a:bodyPr>
          <a:lstStyle/>
          <a:p>
            <a:pPr>
              <a:buClr>
                <a:schemeClr val="accent6">
                  <a:lumMod val="50000"/>
                </a:schemeClr>
              </a:buClr>
            </a:pPr>
            <a:r>
              <a:rPr lang="en-US" sz="2800" dirty="0">
                <a:latin typeface="Sakkal Majalla" panose="02000000000000000000" pitchFamily="2" charset="-78"/>
                <a:cs typeface="Sakkal Majalla" panose="02000000000000000000" pitchFamily="2" charset="-78"/>
              </a:rPr>
              <a:t>1. Best utilization of resources. </a:t>
            </a:r>
          </a:p>
          <a:p>
            <a:r>
              <a:rPr lang="en-US" sz="2800" dirty="0">
                <a:latin typeface="Sakkal Majalla" panose="02000000000000000000" pitchFamily="2" charset="-78"/>
                <a:cs typeface="Sakkal Majalla" panose="02000000000000000000" pitchFamily="2" charset="-78"/>
              </a:rPr>
              <a:t>2. Increase in Productivity. </a:t>
            </a:r>
          </a:p>
          <a:p>
            <a:r>
              <a:rPr lang="en-US" sz="2800" dirty="0">
                <a:latin typeface="Sakkal Majalla" panose="02000000000000000000" pitchFamily="2" charset="-78"/>
                <a:cs typeface="Sakkal Majalla" panose="02000000000000000000" pitchFamily="2" charset="-78"/>
              </a:rPr>
              <a:t>3. Performance measurement. </a:t>
            </a:r>
          </a:p>
          <a:p>
            <a:r>
              <a:rPr lang="en-US" sz="2800" dirty="0">
                <a:latin typeface="Sakkal Majalla" panose="02000000000000000000" pitchFamily="2" charset="-78"/>
                <a:cs typeface="Sakkal Majalla" panose="02000000000000000000" pitchFamily="2" charset="-78"/>
              </a:rPr>
              <a:t>4. Documenting procedures.</a:t>
            </a:r>
          </a:p>
          <a:p>
            <a:r>
              <a:rPr lang="en-US" sz="2800" dirty="0">
                <a:latin typeface="Sakkal Majalla" panose="02000000000000000000" pitchFamily="2" charset="-78"/>
                <a:cs typeface="Sakkal Majalla" panose="02000000000000000000" pitchFamily="2" charset="-78"/>
              </a:rPr>
              <a:t>5. Identify clear responsibilities.</a:t>
            </a:r>
          </a:p>
        </p:txBody>
      </p:sp>
      <p:pic>
        <p:nvPicPr>
          <p:cNvPr id="9" name="Picture 2" descr="نتيجة بحث الصور عن ‪Monitoring‬‏">
            <a:extLst>
              <a:ext uri="{FF2B5EF4-FFF2-40B4-BE49-F238E27FC236}">
                <a16:creationId xmlns:a16="http://schemas.microsoft.com/office/drawing/2014/main" id="{3C2B97B1-D0B4-BF94-81E1-7EC6D12CC6F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01361" y="1537889"/>
            <a:ext cx="3086713" cy="21147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6" name="Content Placeholder 15">
            <a:extLst>
              <a:ext uri="{FF2B5EF4-FFF2-40B4-BE49-F238E27FC236}">
                <a16:creationId xmlns:a16="http://schemas.microsoft.com/office/drawing/2014/main" id="{54135CAC-506D-6309-531C-381F64886610}"/>
              </a:ext>
            </a:extLst>
          </p:cNvPr>
          <p:cNvSpPr>
            <a:spLocks noGrp="1"/>
          </p:cNvSpPr>
          <p:nvPr>
            <p:ph sz="half" idx="2"/>
          </p:nvPr>
        </p:nvSpPr>
        <p:spPr>
          <a:xfrm>
            <a:off x="5365000" y="2337707"/>
            <a:ext cx="5181600" cy="2052041"/>
          </a:xfrm>
        </p:spPr>
        <p:txBody>
          <a:bodyPr>
            <a:noAutofit/>
          </a:bodyPr>
          <a:lstStyle/>
          <a:p>
            <a:endParaRPr lang="en-US" dirty="0"/>
          </a:p>
          <a:p>
            <a:endParaRPr lang="en-US" dirty="0"/>
          </a:p>
          <a:p>
            <a:pPr marL="0" indent="0">
              <a:buClr>
                <a:schemeClr val="accent6">
                  <a:lumMod val="50000"/>
                </a:schemeClr>
              </a:buClr>
              <a:buNone/>
            </a:pPr>
            <a:r>
              <a:rPr lang="en-US" dirty="0">
                <a:latin typeface="Sakkal Majalla" panose="02000000000000000000" pitchFamily="2" charset="-78"/>
                <a:cs typeface="Sakkal Majalla" panose="02000000000000000000" pitchFamily="2" charset="-78"/>
              </a:rPr>
              <a:t>6. Building a participation culture. </a:t>
            </a:r>
          </a:p>
          <a:p>
            <a:pPr marL="0" indent="0">
              <a:buClr>
                <a:schemeClr val="accent6">
                  <a:lumMod val="50000"/>
                </a:schemeClr>
              </a:buClr>
              <a:buNone/>
            </a:pPr>
            <a:r>
              <a:rPr lang="en-US" dirty="0">
                <a:latin typeface="Sakkal Majalla" panose="02000000000000000000" pitchFamily="2" charset="-78"/>
                <a:cs typeface="Sakkal Majalla" panose="02000000000000000000" pitchFamily="2" charset="-78"/>
              </a:rPr>
              <a:t>7. Building a loyalty culture. </a:t>
            </a:r>
          </a:p>
          <a:p>
            <a:pPr marL="0" indent="0">
              <a:buNone/>
            </a:pPr>
            <a:r>
              <a:rPr lang="en-US" dirty="0">
                <a:latin typeface="Sakkal Majalla" panose="02000000000000000000" pitchFamily="2" charset="-78"/>
                <a:cs typeface="Sakkal Majalla" panose="02000000000000000000" pitchFamily="2" charset="-78"/>
              </a:rPr>
              <a:t>8. Responding to the stakeholders needs.</a:t>
            </a:r>
          </a:p>
          <a:p>
            <a:pPr marL="0" indent="0">
              <a:buNone/>
            </a:pPr>
            <a:r>
              <a:rPr lang="en-US" dirty="0">
                <a:latin typeface="Sakkal Majalla" panose="02000000000000000000" pitchFamily="2" charset="-78"/>
                <a:cs typeface="Sakkal Majalla" panose="02000000000000000000" pitchFamily="2" charset="-78"/>
              </a:rPr>
              <a:t>9. Fighting corruption and its practices. </a:t>
            </a:r>
          </a:p>
          <a:p>
            <a:pPr marL="0" indent="0">
              <a:buNone/>
            </a:pPr>
            <a:r>
              <a:rPr lang="en-US" dirty="0">
                <a:latin typeface="Sakkal Majalla" panose="02000000000000000000" pitchFamily="2" charset="-78"/>
                <a:cs typeface="Sakkal Majalla" panose="02000000000000000000" pitchFamily="2" charset="-78"/>
              </a:rPr>
              <a:t>10. Encourage external investments.  </a:t>
            </a:r>
          </a:p>
          <a:p>
            <a:endParaRPr lang="en-US" dirty="0"/>
          </a:p>
        </p:txBody>
      </p:sp>
    </p:spTree>
    <p:extLst>
      <p:ext uri="{BB962C8B-B14F-4D97-AF65-F5344CB8AC3E}">
        <p14:creationId xmlns:p14="http://schemas.microsoft.com/office/powerpoint/2010/main" val="617514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B09284-98FC-B02D-AF00-30EA9ABB25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C6A1D2-68D7-65C3-E588-5852F3E920C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0A1F6CC8-5EE9-0B07-398E-AB0AE25802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4B949AD7-091B-EE8A-B302-D9DF16336E2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849A6ABA-0B33-7071-8A70-6255BFB923B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03E8B0AB-C53F-342D-50B8-F14C9DB17EB6}"/>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8ED0DEE-21F4-D11F-ECD0-AEE13AA8DEE0}"/>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71125128-4C34-F6FA-B594-D7F1CBF18C08}"/>
              </a:ext>
            </a:extLst>
          </p:cNvPr>
          <p:cNvSpPr txBox="1">
            <a:spLocks/>
          </p:cNvSpPr>
          <p:nvPr/>
        </p:nvSpPr>
        <p:spPr>
          <a:xfrm>
            <a:off x="942308" y="2244602"/>
            <a:ext cx="386423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Levels of Governance: </a:t>
            </a:r>
            <a:endParaRPr lang="en-SA" sz="3400" b="1" dirty="0">
              <a:solidFill>
                <a:schemeClr val="accent1"/>
              </a:solidFill>
              <a:latin typeface="Sakkal Majalla" panose="02000000000000000000" pitchFamily="2" charset="-78"/>
              <a:cs typeface="Sakkal Majalla" panose="02000000000000000000" pitchFamily="2" charset="-78"/>
            </a:endParaRPr>
          </a:p>
        </p:txBody>
      </p:sp>
      <p:graphicFrame>
        <p:nvGraphicFramePr>
          <p:cNvPr id="8" name="Diagram 7">
            <a:extLst>
              <a:ext uri="{FF2B5EF4-FFF2-40B4-BE49-F238E27FC236}">
                <a16:creationId xmlns:a16="http://schemas.microsoft.com/office/drawing/2014/main" id="{FD68173B-CF73-B893-460B-8433B290F5E6}"/>
              </a:ext>
            </a:extLst>
          </p:cNvPr>
          <p:cNvGraphicFramePr/>
          <p:nvPr>
            <p:extLst>
              <p:ext uri="{D42A27DB-BD31-4B8C-83A1-F6EECF244321}">
                <p14:modId xmlns:p14="http://schemas.microsoft.com/office/powerpoint/2010/main" val="2141549418"/>
              </p:ext>
            </p:extLst>
          </p:nvPr>
        </p:nvGraphicFramePr>
        <p:xfrm>
          <a:off x="5848392" y="2673658"/>
          <a:ext cx="5250390" cy="31652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 name="Picture 2" descr="Article: Malpractice &amp; Malfunction- Corporate Governance Woes — People  Matters">
            <a:extLst>
              <a:ext uri="{FF2B5EF4-FFF2-40B4-BE49-F238E27FC236}">
                <a16:creationId xmlns:a16="http://schemas.microsoft.com/office/drawing/2014/main" id="{BBD20A2F-13CF-B3BC-836F-6D89439563C5}"/>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4375" t="24439" b="2906"/>
          <a:stretch/>
        </p:blipFill>
        <p:spPr bwMode="auto">
          <a:xfrm>
            <a:off x="1236147" y="3176145"/>
            <a:ext cx="3993378" cy="19963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292426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FCA61E-AD81-409E-0B85-72A403BDA9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B4F0A3-15AB-93AB-CD74-5CEE86C575F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9" name="TextBox 8">
            <a:extLst>
              <a:ext uri="{FF2B5EF4-FFF2-40B4-BE49-F238E27FC236}">
                <a16:creationId xmlns:a16="http://schemas.microsoft.com/office/drawing/2014/main" id="{91F23487-BA72-0A5B-1C55-40257938E543}"/>
              </a:ext>
            </a:extLst>
          </p:cNvPr>
          <p:cNvSpPr txBox="1"/>
          <p:nvPr/>
        </p:nvSpPr>
        <p:spPr>
          <a:xfrm>
            <a:off x="942309" y="2627394"/>
            <a:ext cx="9829770" cy="2126864"/>
          </a:xfrm>
          <a:prstGeom prst="rect">
            <a:avLst/>
          </a:prstGeom>
          <a:noFill/>
        </p:spPr>
        <p:txBody>
          <a:bodyPr wrap="square">
            <a:spAutoFit/>
          </a:bodyPr>
          <a:lstStyle>
            <a:defPPr>
              <a:defRPr lang="en-US"/>
            </a:defPPr>
            <a:lvl1pPr marL="285750" indent="-285750" algn="just">
              <a:lnSpc>
                <a:spcPct val="150000"/>
              </a:lnSpc>
              <a:spcBef>
                <a:spcPct val="0"/>
              </a:spcBef>
              <a:buFont typeface="Arial" panose="020B0604020202020204" pitchFamily="34" charset="0"/>
              <a:buChar char="•"/>
              <a:defRPr sz="2000">
                <a:latin typeface="Alexandria"/>
              </a:defRPr>
            </a:lvl1pPr>
          </a:lstStyle>
          <a:p>
            <a:r>
              <a:rPr lang="en-US" sz="1800" dirty="0"/>
              <a:t>The responsibility of a governing body such as a board for clinical governance is an integrated element of its overall responsibility and accountability to govern the organization. As a component of broader systems for corporate governance, clinical governance involves a complex set of leadership </a:t>
            </a:r>
            <a:r>
              <a:rPr lang="en-US" sz="1800" dirty="0" err="1"/>
              <a:t>behaviours</a:t>
            </a:r>
            <a:r>
              <a:rPr lang="en-US" sz="1800" dirty="0"/>
              <a:t>, policies, procedures, and monitoring and improvement mechanisms that are directed towards ensuring good clinical outcomes. </a:t>
            </a:r>
          </a:p>
        </p:txBody>
      </p:sp>
      <p:pic>
        <p:nvPicPr>
          <p:cNvPr id="7" name="Graphic 21">
            <a:extLst>
              <a:ext uri="{FF2B5EF4-FFF2-40B4-BE49-F238E27FC236}">
                <a16:creationId xmlns:a16="http://schemas.microsoft.com/office/drawing/2014/main" id="{9C7F44C7-AA37-74EE-3DC4-D790915EE6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296F90A-C6A1-3ED4-F7C6-C70892BEBEC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88485D33-6ACA-6E76-DFA0-7EF11ABDA86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0AF538C3-0FA5-3859-7252-D91F0D39033E}"/>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8F755450-1712-70BD-3566-897BE341043B}"/>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07377419-86BB-84FE-2267-842AAC15C0CC}"/>
              </a:ext>
            </a:extLst>
          </p:cNvPr>
          <p:cNvSpPr txBox="1">
            <a:spLocks/>
          </p:cNvSpPr>
          <p:nvPr/>
        </p:nvSpPr>
        <p:spPr>
          <a:xfrm>
            <a:off x="902121" y="2006593"/>
            <a:ext cx="10013545" cy="51718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dirty="0">
                <a:solidFill>
                  <a:schemeClr val="accent1"/>
                </a:solidFill>
                <a:latin typeface="Sakkal Majalla" panose="02000000000000000000" pitchFamily="2" charset="-78"/>
                <a:cs typeface="Sakkal Majalla" panose="02000000000000000000" pitchFamily="2" charset="-78"/>
              </a:rPr>
              <a:t>Clinical Governance as an Integrated component of the Organizational Governance </a:t>
            </a:r>
            <a:endParaRPr lang="en-SA" sz="2800" b="1" dirty="0">
              <a:solidFill>
                <a:schemeClr val="accent1"/>
              </a:solidFill>
              <a:latin typeface="Sakkal Majalla" panose="02000000000000000000" pitchFamily="2" charset="-78"/>
              <a:cs typeface="Sakkal Majalla" panose="02000000000000000000" pitchFamily="2" charset="-78"/>
            </a:endParaRPr>
          </a:p>
        </p:txBody>
      </p:sp>
      <p:pic>
        <p:nvPicPr>
          <p:cNvPr id="8" name="Picture 7">
            <a:extLst>
              <a:ext uri="{FF2B5EF4-FFF2-40B4-BE49-F238E27FC236}">
                <a16:creationId xmlns:a16="http://schemas.microsoft.com/office/drawing/2014/main" id="{245E7F7C-153B-1099-AF41-0B3601959020}"/>
              </a:ext>
            </a:extLst>
          </p:cNvPr>
          <p:cNvPicPr>
            <a:picLocks noChangeAspect="1"/>
          </p:cNvPicPr>
          <p:nvPr/>
        </p:nvPicPr>
        <p:blipFill>
          <a:blip r:embed="rId3"/>
          <a:stretch>
            <a:fillRect/>
          </a:stretch>
        </p:blipFill>
        <p:spPr>
          <a:xfrm>
            <a:off x="9110136" y="4435568"/>
            <a:ext cx="1442339" cy="1518776"/>
          </a:xfrm>
          <a:prstGeom prst="rect">
            <a:avLst/>
          </a:prstGeom>
        </p:spPr>
      </p:pic>
      <p:sp>
        <p:nvSpPr>
          <p:cNvPr id="11" name="TextBox 10">
            <a:extLst>
              <a:ext uri="{FF2B5EF4-FFF2-40B4-BE49-F238E27FC236}">
                <a16:creationId xmlns:a16="http://schemas.microsoft.com/office/drawing/2014/main" id="{1080E419-BF60-0C6B-3CBC-E0FF9DBCD5BF}"/>
              </a:ext>
            </a:extLst>
          </p:cNvPr>
          <p:cNvSpPr txBox="1"/>
          <p:nvPr/>
        </p:nvSpPr>
        <p:spPr>
          <a:xfrm>
            <a:off x="942309" y="4703144"/>
            <a:ext cx="7086570" cy="1295868"/>
          </a:xfrm>
          <a:prstGeom prst="rect">
            <a:avLst/>
          </a:prstGeom>
          <a:noFill/>
        </p:spPr>
        <p:txBody>
          <a:bodyPr wrap="square">
            <a:spAutoFit/>
          </a:bodyPr>
          <a:lstStyle>
            <a:defPPr>
              <a:defRPr lang="en-US"/>
            </a:defPPr>
            <a:lvl1pPr marL="285750" indent="-285750" algn="just">
              <a:lnSpc>
                <a:spcPct val="150000"/>
              </a:lnSpc>
              <a:spcBef>
                <a:spcPct val="0"/>
              </a:spcBef>
              <a:buFont typeface="Arial" panose="020B0604020202020204" pitchFamily="34" charset="0"/>
              <a:buChar char="•"/>
              <a:defRPr sz="2000">
                <a:latin typeface="Alexandria"/>
              </a:defRPr>
            </a:lvl1pPr>
          </a:lstStyle>
          <a:p>
            <a:r>
              <a:rPr lang="en-US" sz="1800" dirty="0"/>
              <a:t>The clinical governance system of a health service organization therefore needs to be conceptualized as a system within a system – a clinical governance system within a corporate governance system. </a:t>
            </a:r>
          </a:p>
        </p:txBody>
      </p:sp>
      <p:sp>
        <p:nvSpPr>
          <p:cNvPr id="12" name="TextBox 11">
            <a:extLst>
              <a:ext uri="{FF2B5EF4-FFF2-40B4-BE49-F238E27FC236}">
                <a16:creationId xmlns:a16="http://schemas.microsoft.com/office/drawing/2014/main" id="{67E56312-EE74-EF7A-E18E-4EAAA4A5855F}"/>
              </a:ext>
            </a:extLst>
          </p:cNvPr>
          <p:cNvSpPr txBox="1"/>
          <p:nvPr/>
        </p:nvSpPr>
        <p:spPr>
          <a:xfrm>
            <a:off x="7002169" y="6064720"/>
            <a:ext cx="5162749"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r>
              <a:rPr lang="en-SA" dirty="0">
                <a:solidFill>
                  <a:schemeClr val="tx1"/>
                </a:solidFill>
              </a:rPr>
              <a:t>Reference</a:t>
            </a:r>
            <a:r>
              <a:rPr lang="en-US" dirty="0">
                <a:solidFill>
                  <a:schemeClr val="tx1"/>
                </a:solidFill>
              </a:rPr>
              <a:t>National Model Clinical Governance Framework, ACSQHC (2017)</a:t>
            </a:r>
          </a:p>
        </p:txBody>
      </p:sp>
    </p:spTree>
    <p:extLst>
      <p:ext uri="{BB962C8B-B14F-4D97-AF65-F5344CB8AC3E}">
        <p14:creationId xmlns:p14="http://schemas.microsoft.com/office/powerpoint/2010/main" val="29238069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6E109E-0B96-6BCA-CC9D-882990AEA11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D1492E-6CB7-D7EE-C35F-FD99D00D6EB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282275A0-9028-EBB0-8AB8-C0336859F7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60CAD48D-9CFF-85C8-DC34-F5683E8B6FA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6C20739-B6EA-C637-7404-6412688872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0FF8DF4-52B9-593C-D7BD-89F0511BD9F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B230A35-19C8-E848-52B0-68CC58F38E1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3EB50F21-E212-AE7F-1B19-A76EBD64C737}"/>
              </a:ext>
            </a:extLst>
          </p:cNvPr>
          <p:cNvSpPr txBox="1">
            <a:spLocks/>
          </p:cNvSpPr>
          <p:nvPr/>
        </p:nvSpPr>
        <p:spPr>
          <a:xfrm>
            <a:off x="942308" y="2186696"/>
            <a:ext cx="11805036"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900" b="1" dirty="0">
                <a:solidFill>
                  <a:schemeClr val="accent1"/>
                </a:solidFill>
                <a:latin typeface="Sakkal Majalla" panose="02000000000000000000" pitchFamily="2" charset="-78"/>
                <a:cs typeface="Sakkal Majalla" panose="02000000000000000000" pitchFamily="2" charset="-78"/>
              </a:rPr>
              <a:t>Clinical Governance as an Integrated component of the Organizational Governance </a:t>
            </a:r>
            <a:endParaRPr lang="en-SA" sz="2900" b="1" dirty="0">
              <a:solidFill>
                <a:schemeClr val="accent1"/>
              </a:solidFill>
              <a:latin typeface="Sakkal Majalla" panose="02000000000000000000" pitchFamily="2" charset="-78"/>
              <a:cs typeface="Sakkal Majalla" panose="02000000000000000000" pitchFamily="2" charset="-78"/>
            </a:endParaRPr>
          </a:p>
        </p:txBody>
      </p:sp>
      <p:pic>
        <p:nvPicPr>
          <p:cNvPr id="8" name="Picture 7">
            <a:extLst>
              <a:ext uri="{FF2B5EF4-FFF2-40B4-BE49-F238E27FC236}">
                <a16:creationId xmlns:a16="http://schemas.microsoft.com/office/drawing/2014/main" id="{28971266-FEE4-18A6-2662-12C47DB0AFA1}"/>
              </a:ext>
            </a:extLst>
          </p:cNvPr>
          <p:cNvPicPr>
            <a:picLocks noChangeAspect="1"/>
          </p:cNvPicPr>
          <p:nvPr/>
        </p:nvPicPr>
        <p:blipFill>
          <a:blip r:embed="rId3"/>
          <a:stretch>
            <a:fillRect/>
          </a:stretch>
        </p:blipFill>
        <p:spPr>
          <a:xfrm>
            <a:off x="9762384" y="4413117"/>
            <a:ext cx="1442339" cy="1518776"/>
          </a:xfrm>
          <a:prstGeom prst="rect">
            <a:avLst/>
          </a:prstGeom>
        </p:spPr>
      </p:pic>
      <p:sp>
        <p:nvSpPr>
          <p:cNvPr id="12" name="TextBox 11">
            <a:extLst>
              <a:ext uri="{FF2B5EF4-FFF2-40B4-BE49-F238E27FC236}">
                <a16:creationId xmlns:a16="http://schemas.microsoft.com/office/drawing/2014/main" id="{3F6EEE7B-B888-1BE8-E9DE-B66CEE9E164F}"/>
              </a:ext>
            </a:extLst>
          </p:cNvPr>
          <p:cNvSpPr txBox="1"/>
          <p:nvPr/>
        </p:nvSpPr>
        <p:spPr>
          <a:xfrm>
            <a:off x="7002169" y="6064720"/>
            <a:ext cx="5162749"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r>
              <a:rPr lang="en-SA" dirty="0">
                <a:solidFill>
                  <a:schemeClr val="tx1"/>
                </a:solidFill>
              </a:rPr>
              <a:t>Reference</a:t>
            </a:r>
            <a:r>
              <a:rPr lang="en-US" dirty="0">
                <a:solidFill>
                  <a:schemeClr val="tx1"/>
                </a:solidFill>
              </a:rPr>
              <a:t>National Model Clinical Governance Framework, ACSQHC (2017)</a:t>
            </a:r>
          </a:p>
        </p:txBody>
      </p:sp>
      <p:sp>
        <p:nvSpPr>
          <p:cNvPr id="13" name="TextBox 12">
            <a:extLst>
              <a:ext uri="{FF2B5EF4-FFF2-40B4-BE49-F238E27FC236}">
                <a16:creationId xmlns:a16="http://schemas.microsoft.com/office/drawing/2014/main" id="{ACB31806-678F-83E2-E076-C30D3B438920}"/>
              </a:ext>
            </a:extLst>
          </p:cNvPr>
          <p:cNvSpPr txBox="1"/>
          <p:nvPr/>
        </p:nvSpPr>
        <p:spPr>
          <a:xfrm>
            <a:off x="847050" y="2668343"/>
            <a:ext cx="6128950" cy="461665"/>
          </a:xfrm>
          <a:prstGeom prst="rect">
            <a:avLst/>
          </a:prstGeom>
          <a:noFill/>
        </p:spPr>
        <p:txBody>
          <a:bodyPr wrap="square">
            <a:spAutoFit/>
          </a:bodyPr>
          <a:lstStyle>
            <a:defPPr>
              <a:defRPr lang="en-SA"/>
            </a:defPPr>
            <a:lvl1pPr marL="342900" indent="-342900">
              <a:buFont typeface="Arial" panose="020B0604020202020204" pitchFamily="34" charset="0"/>
              <a:buChar char="•"/>
              <a:defRPr sz="2400">
                <a:solidFill>
                  <a:schemeClr val="bg2">
                    <a:lumMod val="50000"/>
                  </a:schemeClr>
                </a:solidFill>
                <a:latin typeface="Sakkal Majalla" panose="02000000000000000000" pitchFamily="2" charset="-78"/>
                <a:ea typeface="+mj-ea"/>
                <a:cs typeface="Sakkal Majalla" panose="02000000000000000000" pitchFamily="2" charset="-78"/>
              </a:defRPr>
            </a:lvl1pPr>
          </a:lstStyle>
          <a:p>
            <a:pPr marL="0" indent="0">
              <a:buNone/>
            </a:pPr>
            <a:r>
              <a:rPr lang="en-US" dirty="0">
                <a:solidFill>
                  <a:schemeClr val="tx1"/>
                </a:solidFill>
              </a:rPr>
              <a:t>Under this model, it is important to recognize the following: </a:t>
            </a:r>
          </a:p>
        </p:txBody>
      </p:sp>
      <p:sp>
        <p:nvSpPr>
          <p:cNvPr id="14" name="TextBox 13">
            <a:extLst>
              <a:ext uri="{FF2B5EF4-FFF2-40B4-BE49-F238E27FC236}">
                <a16:creationId xmlns:a16="http://schemas.microsoft.com/office/drawing/2014/main" id="{2EDEE208-41BC-1176-ADBD-D94F03BBE47C}"/>
              </a:ext>
            </a:extLst>
          </p:cNvPr>
          <p:cNvSpPr txBox="1"/>
          <p:nvPr/>
        </p:nvSpPr>
        <p:spPr>
          <a:xfrm>
            <a:off x="1160603" y="3069464"/>
            <a:ext cx="8376504" cy="3046988"/>
          </a:xfrm>
          <a:prstGeom prst="rect">
            <a:avLst/>
          </a:prstGeom>
          <a:noFill/>
        </p:spPr>
        <p:txBody>
          <a:bodyPr wrap="square">
            <a:spAutoFit/>
          </a:bodyPr>
          <a:lstStyle>
            <a:defPPr>
              <a:defRPr lang="en-SA"/>
            </a:defPPr>
            <a:lvl1pPr marL="342900" indent="-342900">
              <a:buFont typeface="Arial" panose="020B0604020202020204" pitchFamily="34" charset="0"/>
              <a:buChar char="•"/>
              <a:defRPr sz="2400">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dirty="0">
                <a:solidFill>
                  <a:schemeClr val="tx1"/>
                </a:solidFill>
              </a:rPr>
              <a:t>Clinical governance is of equivalent importance to financial, risk and other business governance. </a:t>
            </a:r>
          </a:p>
          <a:p>
            <a:r>
              <a:rPr lang="en-US" dirty="0">
                <a:solidFill>
                  <a:schemeClr val="tx1"/>
                </a:solidFill>
              </a:rPr>
              <a:t>Decisions about other aspects of corporate governance can have a direct effect on the safety and quality of care, and decisions about clinical care can have a direct effect on other aspects of corporate governance, such as financial performance and risk management. </a:t>
            </a:r>
          </a:p>
          <a:p>
            <a:r>
              <a:rPr lang="en-US" dirty="0">
                <a:solidFill>
                  <a:schemeClr val="tx1"/>
                </a:solidFill>
              </a:rPr>
              <a:t>Governing bodies are ultimately responsible for good corporate (including clinical) governance. </a:t>
            </a:r>
            <a:endParaRPr lang="en-SA" dirty="0">
              <a:solidFill>
                <a:schemeClr val="tx1"/>
              </a:solidFill>
            </a:endParaRPr>
          </a:p>
        </p:txBody>
      </p:sp>
    </p:spTree>
    <p:extLst>
      <p:ext uri="{BB962C8B-B14F-4D97-AF65-F5344CB8AC3E}">
        <p14:creationId xmlns:p14="http://schemas.microsoft.com/office/powerpoint/2010/main" val="2042938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329B10-6EF3-2AED-E09D-37E7ECBBFA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EA9194-0B0F-7DC4-E1B9-8A8797669CF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CF367E55-1E52-B48D-04AE-5D9DFBD770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A8C92D98-5B42-582C-83FC-48B110E73D57}"/>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300B3EDC-B539-9D96-A13F-B0EB156E46B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080653F-F6CD-2391-4438-8CBB324A840D}"/>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7A16B56-4711-0BA0-C2E4-2CA5FB293F1D}"/>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extBox 2">
            <a:extLst>
              <a:ext uri="{FF2B5EF4-FFF2-40B4-BE49-F238E27FC236}">
                <a16:creationId xmlns:a16="http://schemas.microsoft.com/office/drawing/2014/main" id="{030C7C16-0EA7-8674-2033-10882E9701A0}"/>
              </a:ext>
            </a:extLst>
          </p:cNvPr>
          <p:cNvSpPr txBox="1"/>
          <p:nvPr/>
        </p:nvSpPr>
        <p:spPr>
          <a:xfrm>
            <a:off x="1007896" y="3155441"/>
            <a:ext cx="7339691" cy="1200329"/>
          </a:xfrm>
          <a:prstGeom prst="rect">
            <a:avLst/>
          </a:prstGeom>
          <a:noFill/>
        </p:spPr>
        <p:txBody>
          <a:bodyPr wrap="square" rtlCol="0">
            <a:spAutoFit/>
          </a:bodyPr>
          <a:lstStyle/>
          <a:p>
            <a:pPr algn="ctr"/>
            <a:r>
              <a:rPr lang="en-US" sz="3600" b="1" i="1" dirty="0">
                <a:solidFill>
                  <a:schemeClr val="accent1">
                    <a:lumMod val="75000"/>
                  </a:schemeClr>
                </a:solidFill>
                <a:effectLst>
                  <a:outerShdw blurRad="38100" dist="38100" dir="2700000" algn="tl">
                    <a:srgbClr val="000000">
                      <a:alpha val="43137"/>
                    </a:srgbClr>
                  </a:outerShdw>
                </a:effectLst>
                <a:latin typeface="Century Schoolbook" panose="02040604050505020304" pitchFamily="18" charset="0"/>
                <a:cs typeface="Aharoni" panose="02010803020104030203" pitchFamily="2" charset="-79"/>
              </a:rPr>
              <a:t>Can we implement Governance at home?</a:t>
            </a:r>
          </a:p>
        </p:txBody>
      </p:sp>
      <p:pic>
        <p:nvPicPr>
          <p:cNvPr id="8" name="Picture 7">
            <a:extLst>
              <a:ext uri="{FF2B5EF4-FFF2-40B4-BE49-F238E27FC236}">
                <a16:creationId xmlns:a16="http://schemas.microsoft.com/office/drawing/2014/main" id="{1BFA4335-AAC1-EEC3-6C3D-A7A9D0B58C8E}"/>
              </a:ext>
            </a:extLst>
          </p:cNvPr>
          <p:cNvPicPr>
            <a:picLocks noChangeAspect="1"/>
          </p:cNvPicPr>
          <p:nvPr/>
        </p:nvPicPr>
        <p:blipFill>
          <a:blip r:embed="rId3"/>
          <a:stretch>
            <a:fillRect/>
          </a:stretch>
        </p:blipFill>
        <p:spPr>
          <a:xfrm>
            <a:off x="8486593" y="2795733"/>
            <a:ext cx="2697511" cy="2697511"/>
          </a:xfrm>
          <a:prstGeom prst="rect">
            <a:avLst/>
          </a:prstGeom>
        </p:spPr>
      </p:pic>
    </p:spTree>
    <p:extLst>
      <p:ext uri="{BB962C8B-B14F-4D97-AF65-F5344CB8AC3E}">
        <p14:creationId xmlns:p14="http://schemas.microsoft.com/office/powerpoint/2010/main" val="170237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AB6D98-10C0-42A2-82CA-D956AD2037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D3CAB8-389A-F666-E014-F541C88F674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33FF07E4-E763-4493-3022-22E74FA655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C2BEDFCE-70E0-E32A-0EB2-106988F52AF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761BD144-9359-531B-1B8F-46A91A46B32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22E82CA-AA27-59E4-20F5-AF5BB7B8C22E}"/>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256D859F-EA21-181C-5486-AA7FD0C16B30}"/>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extBox 2">
            <a:extLst>
              <a:ext uri="{FF2B5EF4-FFF2-40B4-BE49-F238E27FC236}">
                <a16:creationId xmlns:a16="http://schemas.microsoft.com/office/drawing/2014/main" id="{984AC132-DFD2-BB05-3547-20013C4CEDC0}"/>
              </a:ext>
            </a:extLst>
          </p:cNvPr>
          <p:cNvSpPr txBox="1"/>
          <p:nvPr/>
        </p:nvSpPr>
        <p:spPr>
          <a:xfrm>
            <a:off x="939011" y="2265829"/>
            <a:ext cx="8970008" cy="707886"/>
          </a:xfrm>
          <a:prstGeom prst="rect">
            <a:avLst/>
          </a:prstGeom>
          <a:noFill/>
        </p:spPr>
        <p:txBody>
          <a:bodyPr wrap="square" rtlCol="0">
            <a:spAutoFit/>
          </a:bodyPr>
          <a:lstStyle/>
          <a:p>
            <a:pPr algn="ctr"/>
            <a:r>
              <a:rPr lang="en-US" sz="4000" b="1" i="1" dirty="0">
                <a:solidFill>
                  <a:schemeClr val="accent1">
                    <a:lumMod val="75000"/>
                  </a:schemeClr>
                </a:solidFill>
                <a:effectLst>
                  <a:outerShdw blurRad="38100" dist="38100" dir="2700000" algn="tl">
                    <a:srgbClr val="000000">
                      <a:alpha val="43137"/>
                    </a:srgbClr>
                  </a:outerShdw>
                </a:effectLst>
                <a:latin typeface="Century Schoolbook" panose="02040604050505020304" pitchFamily="18" charset="0"/>
                <a:cs typeface="Aharoni" panose="02010803020104030203" pitchFamily="2" charset="-79"/>
              </a:rPr>
              <a:t>What is Clinical Governance?</a:t>
            </a:r>
          </a:p>
        </p:txBody>
      </p:sp>
      <p:pic>
        <p:nvPicPr>
          <p:cNvPr id="8" name="Picture 2" descr="Vector ">
            <a:extLst>
              <a:ext uri="{FF2B5EF4-FFF2-40B4-BE49-F238E27FC236}">
                <a16:creationId xmlns:a16="http://schemas.microsoft.com/office/drawing/2014/main" id="{F9D744FE-6EC4-8928-5AFC-73C8E4781E4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834" t="17714" r="8834" b="24572"/>
          <a:stretch/>
        </p:blipFill>
        <p:spPr bwMode="auto">
          <a:xfrm>
            <a:off x="7092174" y="3296478"/>
            <a:ext cx="4160815" cy="25424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008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9DBB64-C5F2-9785-DF3A-C9E1F3E29A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378CBF-403D-1714-30DD-24D89A806EE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D0BB9138-277C-8875-8E2C-A862C548B5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9F59D18-17B0-C02D-DABA-B10689068366}"/>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88616E0F-7235-7351-CF10-EDC424270E8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2F126FE-B236-8B67-C7C9-E85DCE23B986}"/>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13E17A1-4D6E-B79F-D04E-6B06A7FA5DB9}"/>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10" name="TextBox 9">
            <a:extLst>
              <a:ext uri="{FF2B5EF4-FFF2-40B4-BE49-F238E27FC236}">
                <a16:creationId xmlns:a16="http://schemas.microsoft.com/office/drawing/2014/main" id="{521DF53A-53C4-8565-E31D-F5E49DD7AAD6}"/>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Clinical Governance</a:t>
            </a:r>
          </a:p>
        </p:txBody>
      </p:sp>
      <p:pic>
        <p:nvPicPr>
          <p:cNvPr id="3" name="Picture 2" descr="New estimate finds 'medical error' is third leading cause of death -  Triangle Business Journal">
            <a:extLst>
              <a:ext uri="{FF2B5EF4-FFF2-40B4-BE49-F238E27FC236}">
                <a16:creationId xmlns:a16="http://schemas.microsoft.com/office/drawing/2014/main" id="{E82B1099-842B-F83A-8F02-C0B0DD21CD1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0381" r="15448"/>
          <a:stretch/>
        </p:blipFill>
        <p:spPr bwMode="auto">
          <a:xfrm>
            <a:off x="8508381" y="2856891"/>
            <a:ext cx="2676290" cy="288763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 name="Title 1">
            <a:extLst>
              <a:ext uri="{FF2B5EF4-FFF2-40B4-BE49-F238E27FC236}">
                <a16:creationId xmlns:a16="http://schemas.microsoft.com/office/drawing/2014/main" id="{A2058F5C-99AA-4B6B-24CE-464C68881E78}"/>
              </a:ext>
            </a:extLst>
          </p:cNvPr>
          <p:cNvSpPr txBox="1">
            <a:spLocks/>
          </p:cNvSpPr>
          <p:nvPr/>
        </p:nvSpPr>
        <p:spPr>
          <a:xfrm>
            <a:off x="942308" y="2249495"/>
            <a:ext cx="5989122"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History of Clinical Governance: </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999DD769-B319-E27F-A749-71EEF2A54B0B}"/>
              </a:ext>
            </a:extLst>
          </p:cNvPr>
          <p:cNvSpPr txBox="1"/>
          <p:nvPr/>
        </p:nvSpPr>
        <p:spPr>
          <a:xfrm>
            <a:off x="942308" y="2727935"/>
            <a:ext cx="7053116" cy="3170099"/>
          </a:xfrm>
          <a:prstGeom prst="rect">
            <a:avLst/>
          </a:prstGeom>
          <a:noFill/>
        </p:spPr>
        <p:txBody>
          <a:bodyPr wrap="square">
            <a:spAutoFit/>
          </a:bodyPr>
          <a:lstStyle/>
          <a:p>
            <a:pPr algn="just"/>
            <a:r>
              <a:rPr lang="en-US" sz="2000" b="1" dirty="0">
                <a:solidFill>
                  <a:schemeClr val="accent2">
                    <a:lumMod val="75000"/>
                  </a:schemeClr>
                </a:solidFill>
              </a:rPr>
              <a:t>When</a:t>
            </a:r>
            <a:r>
              <a:rPr lang="en-US" sz="2000" b="1" dirty="0"/>
              <a:t>: </a:t>
            </a:r>
            <a:r>
              <a:rPr lang="en-US" sz="2000" dirty="0"/>
              <a:t>1990s</a:t>
            </a:r>
          </a:p>
          <a:p>
            <a:pPr algn="just"/>
            <a:endParaRPr lang="en-US" sz="2000" b="1" dirty="0">
              <a:solidFill>
                <a:schemeClr val="bg2">
                  <a:lumMod val="50000"/>
                </a:schemeClr>
              </a:solidFill>
              <a:latin typeface="Sakkal Majalla" panose="02000000000000000000" pitchFamily="2" charset="-78"/>
              <a:ea typeface="+mj-ea"/>
              <a:cs typeface="Sakkal Majalla" panose="02000000000000000000" pitchFamily="2" charset="-78"/>
            </a:endParaRPr>
          </a:p>
          <a:p>
            <a:pPr algn="just"/>
            <a:r>
              <a:rPr lang="en-US" sz="2000" b="1" dirty="0">
                <a:solidFill>
                  <a:schemeClr val="accent2">
                    <a:lumMod val="75000"/>
                  </a:schemeClr>
                </a:solidFill>
              </a:rPr>
              <a:t>Whom</a:t>
            </a:r>
            <a:r>
              <a:rPr lang="en-US" sz="2000" b="1" dirty="0"/>
              <a:t>: </a:t>
            </a:r>
            <a:r>
              <a:rPr lang="en-US" sz="2000" dirty="0"/>
              <a:t>National Health Services (NHS)</a:t>
            </a:r>
          </a:p>
          <a:p>
            <a:pPr algn="just"/>
            <a:endParaRPr lang="en-US" sz="2000" b="1" dirty="0"/>
          </a:p>
          <a:p>
            <a:pPr algn="just"/>
            <a:r>
              <a:rPr lang="en-US" sz="2000" b="1" dirty="0">
                <a:solidFill>
                  <a:schemeClr val="accent2">
                    <a:lumMod val="75000"/>
                  </a:schemeClr>
                </a:solidFill>
              </a:rPr>
              <a:t>Where</a:t>
            </a:r>
            <a:r>
              <a:rPr lang="en-US" sz="2000" b="1" dirty="0"/>
              <a:t>: </a:t>
            </a:r>
            <a:r>
              <a:rPr lang="en-US" sz="2000" dirty="0"/>
              <a:t>Britain (UK)</a:t>
            </a:r>
            <a:r>
              <a:rPr lang="en-US" sz="2000" b="1" dirty="0"/>
              <a:t> </a:t>
            </a:r>
          </a:p>
          <a:p>
            <a:pPr algn="just"/>
            <a:endParaRPr lang="en-US" sz="2000" b="1" dirty="0">
              <a:solidFill>
                <a:schemeClr val="bg2">
                  <a:lumMod val="50000"/>
                </a:schemeClr>
              </a:solidFill>
              <a:latin typeface="Sakkal Majalla" panose="02000000000000000000" pitchFamily="2" charset="-78"/>
              <a:ea typeface="+mj-ea"/>
              <a:cs typeface="Sakkal Majalla" panose="02000000000000000000" pitchFamily="2" charset="-78"/>
            </a:endParaRPr>
          </a:p>
          <a:p>
            <a:pPr algn="just"/>
            <a:r>
              <a:rPr lang="en-US" sz="2000" b="1" dirty="0">
                <a:solidFill>
                  <a:schemeClr val="accent2">
                    <a:lumMod val="75000"/>
                  </a:schemeClr>
                </a:solidFill>
              </a:rPr>
              <a:t>Why</a:t>
            </a:r>
            <a:r>
              <a:rPr lang="en-US" sz="2000" b="1" dirty="0"/>
              <a:t>: </a:t>
            </a:r>
            <a:r>
              <a:rPr lang="en-US" sz="2000" dirty="0"/>
              <a:t>To tackle the </a:t>
            </a:r>
            <a:r>
              <a:rPr lang="en-US" sz="2000" dirty="0">
                <a:solidFill>
                  <a:schemeClr val="accent2">
                    <a:lumMod val="75000"/>
                  </a:schemeClr>
                </a:solidFill>
              </a:rPr>
              <a:t>wide differences in quality of care throughout Britain</a:t>
            </a:r>
            <a:r>
              <a:rPr lang="en-US" sz="2000" dirty="0"/>
              <a:t>. It is also </a:t>
            </a:r>
            <a:r>
              <a:rPr lang="en-US" sz="2000" dirty="0">
                <a:solidFill>
                  <a:schemeClr val="accent2">
                    <a:lumMod val="75000"/>
                  </a:schemeClr>
                </a:solidFill>
              </a:rPr>
              <a:t>a response to recent and major failures in NHS standards</a:t>
            </a:r>
            <a:r>
              <a:rPr lang="en-US" sz="2000" dirty="0"/>
              <a:t>. These include the </a:t>
            </a:r>
            <a:r>
              <a:rPr lang="en-US" sz="2000" dirty="0">
                <a:solidFill>
                  <a:schemeClr val="accent2">
                    <a:lumMod val="75000"/>
                  </a:schemeClr>
                </a:solidFill>
              </a:rPr>
              <a:t>high mortality rate in children undergoing heart surgery</a:t>
            </a:r>
            <a:r>
              <a:rPr lang="en-US" sz="2000" dirty="0"/>
              <a:t> at a leading British hospital.</a:t>
            </a:r>
          </a:p>
        </p:txBody>
      </p:sp>
    </p:spTree>
    <p:extLst>
      <p:ext uri="{BB962C8B-B14F-4D97-AF65-F5344CB8AC3E}">
        <p14:creationId xmlns:p14="http://schemas.microsoft.com/office/powerpoint/2010/main" val="2609957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E2F671-EC07-BEF2-80E6-14203E0D69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302123-9FB5-9093-8F4E-9C0076AAD7E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C8527F82-01F9-E06E-3E98-DCCBBDD9C6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1F932E35-E5C5-6CB3-28EE-D42FCD44BB18}"/>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09758B1A-D000-96C2-BBB9-27263ADD2D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C7369EC5-6F2E-6D6D-AE62-FFCE871192E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E1B77898-DD2B-916B-22AF-F407B9651EB8}"/>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10" name="TextBox 9">
            <a:extLst>
              <a:ext uri="{FF2B5EF4-FFF2-40B4-BE49-F238E27FC236}">
                <a16:creationId xmlns:a16="http://schemas.microsoft.com/office/drawing/2014/main" id="{8746485B-813B-9122-061D-C6A9F8A856D2}"/>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Clinical Governance</a:t>
            </a:r>
          </a:p>
        </p:txBody>
      </p:sp>
      <p:sp>
        <p:nvSpPr>
          <p:cNvPr id="3" name="Title 1">
            <a:extLst>
              <a:ext uri="{FF2B5EF4-FFF2-40B4-BE49-F238E27FC236}">
                <a16:creationId xmlns:a16="http://schemas.microsoft.com/office/drawing/2014/main" id="{8E177871-58D1-10A5-8A13-5C83C0663875}"/>
              </a:ext>
            </a:extLst>
          </p:cNvPr>
          <p:cNvSpPr txBox="1">
            <a:spLocks/>
          </p:cNvSpPr>
          <p:nvPr/>
        </p:nvSpPr>
        <p:spPr>
          <a:xfrm>
            <a:off x="942308" y="2258288"/>
            <a:ext cx="5989122"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The National Health Service (NHS):</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A3EEAFF2-AA31-788F-3B48-C609A404CB9C}"/>
              </a:ext>
            </a:extLst>
          </p:cNvPr>
          <p:cNvSpPr txBox="1"/>
          <p:nvPr/>
        </p:nvSpPr>
        <p:spPr>
          <a:xfrm>
            <a:off x="942308" y="2747879"/>
            <a:ext cx="5714970" cy="1938992"/>
          </a:xfrm>
          <a:prstGeom prst="rect">
            <a:avLst/>
          </a:prstGeom>
          <a:noFill/>
        </p:spPr>
        <p:txBody>
          <a:bodyPr wrap="square">
            <a:spAutoFit/>
          </a:bodyPr>
          <a:lstStyle/>
          <a:p>
            <a:pPr algn="just"/>
            <a:r>
              <a:rPr lang="en-US" sz="2400" b="0" dirty="0"/>
              <a:t>The </a:t>
            </a:r>
            <a:r>
              <a:rPr lang="en-US" sz="2400" dirty="0"/>
              <a:t>National Health Service </a:t>
            </a:r>
            <a:r>
              <a:rPr lang="en-US" sz="2400" b="0" dirty="0"/>
              <a:t>(NHS) refers to the </a:t>
            </a:r>
            <a:r>
              <a:rPr lang="en-US" sz="2400" dirty="0"/>
              <a:t>Government-funded medical and health care services</a:t>
            </a:r>
            <a:r>
              <a:rPr lang="en-US" sz="2400" b="0" dirty="0"/>
              <a:t> that everyone living in the UK can use without being asked to pay the full cost of the service. </a:t>
            </a:r>
          </a:p>
        </p:txBody>
      </p:sp>
      <p:pic>
        <p:nvPicPr>
          <p:cNvPr id="12" name="Picture 4" descr="Connecting the new Nightingale Hospital | NHSBSA">
            <a:extLst>
              <a:ext uri="{FF2B5EF4-FFF2-40B4-BE49-F238E27FC236}">
                <a16:creationId xmlns:a16="http://schemas.microsoft.com/office/drawing/2014/main" id="{C43965AE-7AE4-C766-816D-2D335B279BB8}"/>
              </a:ext>
            </a:extLst>
          </p:cNvPr>
          <p:cNvPicPr>
            <a:picLocks noChangeAspect="1" noChangeArrowheads="1"/>
          </p:cNvPicPr>
          <p:nvPr/>
        </p:nvPicPr>
        <p:blipFill>
          <a:blip r:embed="rId3">
            <a:alphaModFix amt="70000"/>
            <a:extLst>
              <a:ext uri="{28A0092B-C50C-407E-A947-70E740481C1C}">
                <a14:useLocalDpi xmlns:a14="http://schemas.microsoft.com/office/drawing/2010/main" val="0"/>
              </a:ext>
            </a:extLst>
          </a:blip>
          <a:srcRect/>
          <a:stretch>
            <a:fillRect/>
          </a:stretch>
        </p:blipFill>
        <p:spPr bwMode="auto">
          <a:xfrm>
            <a:off x="7169533" y="2747879"/>
            <a:ext cx="3980278" cy="27165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1057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9720CB-DB38-4E4B-186F-3EA79DEE98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D8DD77-BAFC-216A-3892-11485774F02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2C87C941-38B3-EA9F-8B9D-42F63BFA88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4DBDBEA8-C7A1-F2C1-2307-87E1067EA27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12D089A-2E47-33DC-8CAA-D15AF5BDFF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90AB3B57-4313-CAF6-D1CC-ABCE2E785CE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05BD923D-C7A3-010B-5EF7-95E81795548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10" name="TextBox 9">
            <a:extLst>
              <a:ext uri="{FF2B5EF4-FFF2-40B4-BE49-F238E27FC236}">
                <a16:creationId xmlns:a16="http://schemas.microsoft.com/office/drawing/2014/main" id="{8E5DB2D3-C59E-2D9C-79EA-4A65D2D2BF11}"/>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Clinical Governance</a:t>
            </a:r>
          </a:p>
        </p:txBody>
      </p:sp>
      <p:sp>
        <p:nvSpPr>
          <p:cNvPr id="3" name="Title 1">
            <a:extLst>
              <a:ext uri="{FF2B5EF4-FFF2-40B4-BE49-F238E27FC236}">
                <a16:creationId xmlns:a16="http://schemas.microsoft.com/office/drawing/2014/main" id="{D0DC1B9D-47E7-B2FB-D874-2373BBFB07C6}"/>
              </a:ext>
            </a:extLst>
          </p:cNvPr>
          <p:cNvSpPr txBox="1">
            <a:spLocks/>
          </p:cNvSpPr>
          <p:nvPr/>
        </p:nvSpPr>
        <p:spPr>
          <a:xfrm>
            <a:off x="942308" y="2244602"/>
            <a:ext cx="4556562"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Definitions &amp; Concepts: </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8" name="TextBox 7">
            <a:extLst>
              <a:ext uri="{FF2B5EF4-FFF2-40B4-BE49-F238E27FC236}">
                <a16:creationId xmlns:a16="http://schemas.microsoft.com/office/drawing/2014/main" id="{5FAAF96C-E0A7-3CA5-727D-4D4478831C50}"/>
              </a:ext>
            </a:extLst>
          </p:cNvPr>
          <p:cNvSpPr txBox="1"/>
          <p:nvPr/>
        </p:nvSpPr>
        <p:spPr>
          <a:xfrm>
            <a:off x="942308" y="2726249"/>
            <a:ext cx="10108551" cy="1515919"/>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2800" b="1">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400" b="0" dirty="0"/>
              <a:t>The United Kingdom (UK) Department of Health (1998) defined </a:t>
            </a:r>
            <a:r>
              <a:rPr lang="en-US" sz="2400" dirty="0">
                <a:solidFill>
                  <a:schemeClr val="accent2">
                    <a:lumMod val="75000"/>
                  </a:schemeClr>
                </a:solidFill>
              </a:rPr>
              <a:t>Clinical Governance </a:t>
            </a:r>
            <a:r>
              <a:rPr lang="en-US" sz="2400" b="0" dirty="0"/>
              <a:t>as “</a:t>
            </a:r>
            <a:r>
              <a:rPr lang="en-US" sz="2400" b="0" dirty="0">
                <a:solidFill>
                  <a:schemeClr val="accent1">
                    <a:lumMod val="75000"/>
                  </a:schemeClr>
                </a:solidFill>
              </a:rPr>
              <a:t>a system through which NHS organizations are accountable for continuously improving the quality of their services and safeguarding high standards of care by creating an environment in which excellence in clinical care will flourish</a:t>
            </a:r>
            <a:r>
              <a:rPr lang="en-US" sz="2400" b="0" dirty="0"/>
              <a:t>”</a:t>
            </a:r>
          </a:p>
        </p:txBody>
      </p:sp>
      <p:sp>
        <p:nvSpPr>
          <p:cNvPr id="9" name="TextBox 8">
            <a:extLst>
              <a:ext uri="{FF2B5EF4-FFF2-40B4-BE49-F238E27FC236}">
                <a16:creationId xmlns:a16="http://schemas.microsoft.com/office/drawing/2014/main" id="{A0439919-9858-D764-0B2E-B43804DBD032}"/>
              </a:ext>
            </a:extLst>
          </p:cNvPr>
          <p:cNvSpPr txBox="1"/>
          <p:nvPr/>
        </p:nvSpPr>
        <p:spPr>
          <a:xfrm>
            <a:off x="1150730" y="4711090"/>
            <a:ext cx="7014004" cy="1054924"/>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2800" b="1">
                <a:solidFill>
                  <a:schemeClr val="bg2">
                    <a:lumMod val="50000"/>
                  </a:schemeClr>
                </a:solidFill>
                <a:latin typeface="Sakkal Majalla" panose="02000000000000000000" pitchFamily="2" charset="-78"/>
                <a:ea typeface="+mj-ea"/>
                <a:cs typeface="Sakkal Majalla" panose="02000000000000000000" pitchFamily="2" charset="-78"/>
              </a:defRPr>
            </a:lvl1pPr>
          </a:lstStyle>
          <a:p>
            <a:pPr marL="457200" indent="-457200">
              <a:buFont typeface="Arial" panose="020B0604020202020204" pitchFamily="34" charset="0"/>
              <a:buChar char="•"/>
            </a:pPr>
            <a:r>
              <a:rPr lang="en-US" sz="2400" b="0" dirty="0">
                <a:solidFill>
                  <a:schemeClr val="accent2">
                    <a:lumMod val="75000"/>
                  </a:schemeClr>
                </a:solidFill>
              </a:rPr>
              <a:t>High Standards of care</a:t>
            </a:r>
          </a:p>
          <a:p>
            <a:pPr marL="457200" indent="-457200">
              <a:buFont typeface="Arial" panose="020B0604020202020204" pitchFamily="34" charset="0"/>
              <a:buChar char="•"/>
            </a:pPr>
            <a:r>
              <a:rPr lang="en-US" sz="2400" b="0" dirty="0">
                <a:solidFill>
                  <a:schemeClr val="accent2">
                    <a:lumMod val="75000"/>
                  </a:schemeClr>
                </a:solidFill>
              </a:rPr>
              <a:t>Transparent Responsibility &amp; Accountability</a:t>
            </a:r>
          </a:p>
          <a:p>
            <a:pPr marL="457200" indent="-457200">
              <a:buFont typeface="Arial" panose="020B0604020202020204" pitchFamily="34" charset="0"/>
              <a:buChar char="•"/>
            </a:pPr>
            <a:r>
              <a:rPr lang="en-US" sz="2400" b="0" dirty="0">
                <a:solidFill>
                  <a:schemeClr val="accent2">
                    <a:lumMod val="75000"/>
                  </a:schemeClr>
                </a:solidFill>
              </a:rPr>
              <a:t>Continual Improvement</a:t>
            </a:r>
          </a:p>
        </p:txBody>
      </p:sp>
      <p:sp>
        <p:nvSpPr>
          <p:cNvPr id="11" name="TextBox 10">
            <a:extLst>
              <a:ext uri="{FF2B5EF4-FFF2-40B4-BE49-F238E27FC236}">
                <a16:creationId xmlns:a16="http://schemas.microsoft.com/office/drawing/2014/main" id="{BF599D2B-ED3A-EE08-5448-27CBA29E62AC}"/>
              </a:ext>
            </a:extLst>
          </p:cNvPr>
          <p:cNvSpPr txBox="1"/>
          <p:nvPr/>
        </p:nvSpPr>
        <p:spPr>
          <a:xfrm>
            <a:off x="942308" y="4349485"/>
            <a:ext cx="2099084" cy="359847"/>
          </a:xfrm>
          <a:prstGeom prst="rect">
            <a:avLst/>
          </a:prstGeom>
          <a:noFill/>
          <a:ln>
            <a:noFill/>
          </a:ln>
        </p:spPr>
        <p:style>
          <a:lnRef idx="2">
            <a:schemeClr val="accent2"/>
          </a:lnRef>
          <a:fillRef idx="1">
            <a:schemeClr val="lt1"/>
          </a:fillRef>
          <a:effectRef idx="0">
            <a:schemeClr val="accent2"/>
          </a:effectRef>
          <a:fontRef idx="minor">
            <a:schemeClr val="dk1"/>
          </a:fontRef>
        </p:style>
        <p:txBody>
          <a:bodyPr vert="horz" lIns="91440" tIns="45720" rIns="91440" bIns="45720" rtlCol="0" anchor="ctr">
            <a:noAutofit/>
          </a:bodyPr>
          <a:lstStyle>
            <a:defPPr>
              <a:defRPr lang="en-SA"/>
            </a:defPPr>
            <a:lvl1pPr algn="just">
              <a:lnSpc>
                <a:spcPct val="90000"/>
              </a:lnSpc>
              <a:spcBef>
                <a:spcPct val="0"/>
              </a:spcBef>
              <a:buNone/>
              <a:defRPr sz="2800" b="1">
                <a:solidFill>
                  <a:schemeClr val="bg2">
                    <a:lumMod val="50000"/>
                  </a:schemeClr>
                </a:solidFill>
                <a:latin typeface="Sakkal Majalla" panose="02000000000000000000" pitchFamily="2" charset="-78"/>
                <a:ea typeface="+mj-ea"/>
                <a:cs typeface="Sakkal Majalla" panose="02000000000000000000" pitchFamily="2" charset="-78"/>
              </a:defRPr>
            </a:lvl1pPr>
          </a:lstStyle>
          <a:p>
            <a:pPr algn="l"/>
            <a:r>
              <a:rPr lang="en-US" sz="2400" dirty="0">
                <a:solidFill>
                  <a:schemeClr val="accent2">
                    <a:lumMod val="75000"/>
                  </a:schemeClr>
                </a:solidFill>
              </a:rPr>
              <a:t>Focus</a:t>
            </a:r>
            <a:r>
              <a:rPr lang="en-US" dirty="0">
                <a:solidFill>
                  <a:schemeClr val="accent2">
                    <a:lumMod val="75000"/>
                  </a:schemeClr>
                </a:solidFill>
              </a:rPr>
              <a:t>: </a:t>
            </a:r>
          </a:p>
        </p:txBody>
      </p:sp>
      <p:sp>
        <p:nvSpPr>
          <p:cNvPr id="12" name="TextBox 11">
            <a:extLst>
              <a:ext uri="{FF2B5EF4-FFF2-40B4-BE49-F238E27FC236}">
                <a16:creationId xmlns:a16="http://schemas.microsoft.com/office/drawing/2014/main" id="{5CFF3BA7-6CDF-5B8A-646E-B9072AC3D08F}"/>
              </a:ext>
            </a:extLst>
          </p:cNvPr>
          <p:cNvSpPr txBox="1"/>
          <p:nvPr/>
        </p:nvSpPr>
        <p:spPr>
          <a:xfrm>
            <a:off x="7080027" y="3922631"/>
            <a:ext cx="3970832" cy="369332"/>
          </a:xfrm>
          <a:prstGeom prst="rect">
            <a:avLst/>
          </a:prstGeom>
          <a:noFill/>
        </p:spPr>
        <p:txBody>
          <a:bodyPr wrap="square">
            <a:spAutoFit/>
          </a:bodyPr>
          <a:lstStyle/>
          <a:p>
            <a:pPr algn="r"/>
            <a:r>
              <a:rPr lang="en-US" dirty="0">
                <a:solidFill>
                  <a:schemeClr val="bg2">
                    <a:lumMod val="50000"/>
                  </a:schemeClr>
                </a:solidFill>
                <a:latin typeface="Sakkal Majalla" panose="02000000000000000000" pitchFamily="2" charset="-78"/>
                <a:ea typeface="+mj-ea"/>
                <a:cs typeface="Sakkal Majalla" panose="02000000000000000000" pitchFamily="2" charset="-78"/>
              </a:rPr>
              <a:t>A First Class Service: Quality in the New NHS 1998 </a:t>
            </a:r>
          </a:p>
        </p:txBody>
      </p:sp>
    </p:spTree>
    <p:extLst>
      <p:ext uri="{BB962C8B-B14F-4D97-AF65-F5344CB8AC3E}">
        <p14:creationId xmlns:p14="http://schemas.microsoft.com/office/powerpoint/2010/main" val="31560084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D63B36-7986-33E9-E4CD-6FC8F6AFAE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525D5D-BBFB-55B2-B74B-DDD79C4803C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950488F1-C145-6819-9CFB-2E653560DF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DC8B8F29-BA77-0609-400B-6A20E9812FF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D0E65BA-4B22-D13B-B35E-B48841B26B2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034CF6D-4260-7D39-CFB1-93102FC31AA6}"/>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F10AF7DF-244B-FAE0-ADB0-8E3D32A3A4C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10" name="TextBox 9">
            <a:extLst>
              <a:ext uri="{FF2B5EF4-FFF2-40B4-BE49-F238E27FC236}">
                <a16:creationId xmlns:a16="http://schemas.microsoft.com/office/drawing/2014/main" id="{5D82025F-8A71-F3EE-C888-DCB631B1F049}"/>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Clinical Governance</a:t>
            </a:r>
          </a:p>
        </p:txBody>
      </p:sp>
      <p:sp>
        <p:nvSpPr>
          <p:cNvPr id="3" name="Title 1">
            <a:extLst>
              <a:ext uri="{FF2B5EF4-FFF2-40B4-BE49-F238E27FC236}">
                <a16:creationId xmlns:a16="http://schemas.microsoft.com/office/drawing/2014/main" id="{952E2BF3-C06D-6B65-B311-4D8D3BE49509}"/>
              </a:ext>
            </a:extLst>
          </p:cNvPr>
          <p:cNvSpPr txBox="1">
            <a:spLocks/>
          </p:cNvSpPr>
          <p:nvPr/>
        </p:nvSpPr>
        <p:spPr>
          <a:xfrm>
            <a:off x="942308" y="2241146"/>
            <a:ext cx="4556562"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Definitions &amp; Concepts: </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8" name="TextBox 7">
            <a:extLst>
              <a:ext uri="{FF2B5EF4-FFF2-40B4-BE49-F238E27FC236}">
                <a16:creationId xmlns:a16="http://schemas.microsoft.com/office/drawing/2014/main" id="{9DC91B25-A2DB-456F-ECE5-2BFBCF91DD6D}"/>
              </a:ext>
            </a:extLst>
          </p:cNvPr>
          <p:cNvSpPr txBox="1"/>
          <p:nvPr/>
        </p:nvSpPr>
        <p:spPr>
          <a:xfrm>
            <a:off x="942308" y="2733170"/>
            <a:ext cx="9651351" cy="1076343"/>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2800" b="1">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400" b="0" dirty="0"/>
              <a:t> </a:t>
            </a:r>
            <a:r>
              <a:rPr lang="en-US" sz="2400" dirty="0"/>
              <a:t>Clinical Governance</a:t>
            </a:r>
            <a:r>
              <a:rPr lang="en-US" sz="2400" b="0" dirty="0"/>
              <a:t> is defined as: </a:t>
            </a:r>
          </a:p>
          <a:p>
            <a:r>
              <a:rPr lang="en-US" sz="2400" b="0" dirty="0"/>
              <a:t>“</a:t>
            </a:r>
            <a:r>
              <a:rPr lang="en-US" sz="2400" b="0" dirty="0">
                <a:solidFill>
                  <a:schemeClr val="accent1">
                    <a:lumMod val="75000"/>
                  </a:schemeClr>
                </a:solidFill>
              </a:rPr>
              <a:t>A systematic and integrated approach to assurance and review of clinical responsibility and accountability that improves quality and safety resulting in optimal patient outcomes</a:t>
            </a:r>
            <a:r>
              <a:rPr lang="en-US" sz="2400" b="0" dirty="0"/>
              <a:t>”. </a:t>
            </a:r>
          </a:p>
        </p:txBody>
      </p:sp>
      <p:sp>
        <p:nvSpPr>
          <p:cNvPr id="9" name="TextBox 8">
            <a:extLst>
              <a:ext uri="{FF2B5EF4-FFF2-40B4-BE49-F238E27FC236}">
                <a16:creationId xmlns:a16="http://schemas.microsoft.com/office/drawing/2014/main" id="{3F3B9CE6-5DD3-556D-8199-AF43418938D6}"/>
              </a:ext>
            </a:extLst>
          </p:cNvPr>
          <p:cNvSpPr txBox="1"/>
          <p:nvPr/>
        </p:nvSpPr>
        <p:spPr>
          <a:xfrm>
            <a:off x="6876076" y="3723713"/>
            <a:ext cx="4676265" cy="525330"/>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2800" b="0">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1600" dirty="0"/>
              <a:t>The Office of Strategy and Quality in Health Care in Western Australia </a:t>
            </a:r>
            <a:endParaRPr lang="en-SA" sz="1600" dirty="0"/>
          </a:p>
        </p:txBody>
      </p:sp>
      <p:sp>
        <p:nvSpPr>
          <p:cNvPr id="11" name="TextBox 10">
            <a:extLst>
              <a:ext uri="{FF2B5EF4-FFF2-40B4-BE49-F238E27FC236}">
                <a16:creationId xmlns:a16="http://schemas.microsoft.com/office/drawing/2014/main" id="{BB794320-45CD-4A33-6D5D-B79B46B15E3E}"/>
              </a:ext>
            </a:extLst>
          </p:cNvPr>
          <p:cNvSpPr txBox="1"/>
          <p:nvPr/>
        </p:nvSpPr>
        <p:spPr>
          <a:xfrm>
            <a:off x="942308" y="4479802"/>
            <a:ext cx="9651351" cy="1283777"/>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400">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400" b="1" dirty="0"/>
              <a:t>Clinical Governance </a:t>
            </a:r>
            <a:r>
              <a:rPr lang="en-US" sz="2400" dirty="0"/>
              <a:t>is simply defined as: </a:t>
            </a:r>
          </a:p>
          <a:p>
            <a:r>
              <a:rPr lang="en-US" sz="2400" dirty="0">
                <a:solidFill>
                  <a:schemeClr val="accent1">
                    <a:lumMod val="75000"/>
                  </a:schemeClr>
                </a:solidFill>
              </a:rPr>
              <a:t>“Patients are receiving the right care at the right time from the right person in a safe, honest, open and caring environment”.</a:t>
            </a:r>
          </a:p>
        </p:txBody>
      </p:sp>
      <p:sp>
        <p:nvSpPr>
          <p:cNvPr id="12" name="TextBox 11">
            <a:extLst>
              <a:ext uri="{FF2B5EF4-FFF2-40B4-BE49-F238E27FC236}">
                <a16:creationId xmlns:a16="http://schemas.microsoft.com/office/drawing/2014/main" id="{E7A638C9-7EE4-0823-CD37-35061EC8B3B9}"/>
              </a:ext>
            </a:extLst>
          </p:cNvPr>
          <p:cNvSpPr txBox="1"/>
          <p:nvPr/>
        </p:nvSpPr>
        <p:spPr>
          <a:xfrm>
            <a:off x="6876076" y="5404327"/>
            <a:ext cx="3097367" cy="377026"/>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2000" b="0">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1600" dirty="0"/>
              <a:t>McSherry and Pearce (2011). </a:t>
            </a:r>
          </a:p>
        </p:txBody>
      </p:sp>
    </p:spTree>
    <p:extLst>
      <p:ext uri="{BB962C8B-B14F-4D97-AF65-F5344CB8AC3E}">
        <p14:creationId xmlns:p14="http://schemas.microsoft.com/office/powerpoint/2010/main" val="636944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81F50F-C2D4-8C48-2A04-271BF4038A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28713F-CE84-3BF4-871C-3379D715AC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46DF6E2E-DC2A-0D3B-47B7-6FFCE0EEA6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CF7B6EFE-BEAB-5A3F-685A-04A6AF816C0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0CCCCB0-71FF-75E4-5E80-80793D3B395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F6AF096-560F-0CE7-F27B-F75D1BFB7E4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6FB679E-F91B-6D91-3269-DA2EFDEB857B}"/>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10" name="TextBox 9">
            <a:extLst>
              <a:ext uri="{FF2B5EF4-FFF2-40B4-BE49-F238E27FC236}">
                <a16:creationId xmlns:a16="http://schemas.microsoft.com/office/drawing/2014/main" id="{8A2FFF0C-DEAF-DED5-6048-950E32D50E9A}"/>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Clinical Governance</a:t>
            </a:r>
          </a:p>
        </p:txBody>
      </p:sp>
      <p:sp>
        <p:nvSpPr>
          <p:cNvPr id="12" name="TextBox 11">
            <a:extLst>
              <a:ext uri="{FF2B5EF4-FFF2-40B4-BE49-F238E27FC236}">
                <a16:creationId xmlns:a16="http://schemas.microsoft.com/office/drawing/2014/main" id="{37510034-5476-4C43-CDD9-2D3064E155E8}"/>
              </a:ext>
            </a:extLst>
          </p:cNvPr>
          <p:cNvSpPr txBox="1"/>
          <p:nvPr/>
        </p:nvSpPr>
        <p:spPr>
          <a:xfrm>
            <a:off x="942308" y="2825132"/>
            <a:ext cx="9885526" cy="1498255"/>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2800" b="1">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400" dirty="0"/>
              <a:t>Clinical Governance</a:t>
            </a:r>
            <a:r>
              <a:rPr lang="en-US" sz="2400" b="0" dirty="0"/>
              <a:t> is defined as: </a:t>
            </a:r>
          </a:p>
          <a:p>
            <a:r>
              <a:rPr lang="en-US" sz="2400" b="0" dirty="0"/>
              <a:t>“</a:t>
            </a:r>
            <a:r>
              <a:rPr lang="en-US" sz="2400" b="0" dirty="0">
                <a:solidFill>
                  <a:schemeClr val="accent1">
                    <a:lumMod val="75000"/>
                  </a:schemeClr>
                </a:solidFill>
              </a:rPr>
              <a:t>a concept by which all staff (clinical and non-clinical) share responsibility and accountability for safe and quality care, not just within the acute care setting, but across all sectors of healthcare delivery, including primary care, aged care, disability and mental health</a:t>
            </a:r>
            <a:r>
              <a:rPr lang="en-US" sz="2400" b="0" dirty="0"/>
              <a:t>”. </a:t>
            </a:r>
          </a:p>
        </p:txBody>
      </p:sp>
      <p:sp>
        <p:nvSpPr>
          <p:cNvPr id="13" name="Title 1">
            <a:extLst>
              <a:ext uri="{FF2B5EF4-FFF2-40B4-BE49-F238E27FC236}">
                <a16:creationId xmlns:a16="http://schemas.microsoft.com/office/drawing/2014/main" id="{4C3CDECE-AD98-732B-4570-CDEFE276F0C3}"/>
              </a:ext>
            </a:extLst>
          </p:cNvPr>
          <p:cNvSpPr txBox="1">
            <a:spLocks/>
          </p:cNvSpPr>
          <p:nvPr/>
        </p:nvSpPr>
        <p:spPr>
          <a:xfrm>
            <a:off x="942308" y="2240703"/>
            <a:ext cx="4556562"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Definitions &amp; Concepts: </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14" name="TextBox 13">
            <a:extLst>
              <a:ext uri="{FF2B5EF4-FFF2-40B4-BE49-F238E27FC236}">
                <a16:creationId xmlns:a16="http://schemas.microsoft.com/office/drawing/2014/main" id="{168A9F53-63F0-E1ED-2AED-8BB6FE5B8E52}"/>
              </a:ext>
            </a:extLst>
          </p:cNvPr>
          <p:cNvSpPr txBox="1"/>
          <p:nvPr/>
        </p:nvSpPr>
        <p:spPr>
          <a:xfrm>
            <a:off x="942308" y="4462488"/>
            <a:ext cx="4668795" cy="377026"/>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2000" b="0">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dirty="0"/>
              <a:t>The Australasian Institute of Clinical Governance (AICG)</a:t>
            </a:r>
            <a:endParaRPr lang="en-SA" dirty="0"/>
          </a:p>
        </p:txBody>
      </p:sp>
      <p:sp>
        <p:nvSpPr>
          <p:cNvPr id="15" name="TextBox 14">
            <a:extLst>
              <a:ext uri="{FF2B5EF4-FFF2-40B4-BE49-F238E27FC236}">
                <a16:creationId xmlns:a16="http://schemas.microsoft.com/office/drawing/2014/main" id="{B831B0DC-6B28-DDBF-EDFE-C69447B0D05A}"/>
              </a:ext>
            </a:extLst>
          </p:cNvPr>
          <p:cNvSpPr txBox="1"/>
          <p:nvPr/>
        </p:nvSpPr>
        <p:spPr>
          <a:xfrm>
            <a:off x="942308" y="5691800"/>
            <a:ext cx="6833639" cy="276999"/>
          </a:xfrm>
          <a:prstGeom prst="rect">
            <a:avLst/>
          </a:prstGeom>
          <a:noFill/>
        </p:spPr>
        <p:txBody>
          <a:bodyPr wrap="square">
            <a:spAutoFit/>
          </a:bodyPr>
          <a:lstStyle/>
          <a:p>
            <a:r>
              <a:rPr lang="en-SA" sz="1200" dirty="0">
                <a:solidFill>
                  <a:schemeClr val="bg2">
                    <a:lumMod val="50000"/>
                  </a:schemeClr>
                </a:solidFill>
              </a:rPr>
              <a:t>Source: </a:t>
            </a:r>
            <a:r>
              <a:rPr lang="en-SA" sz="1200" dirty="0">
                <a:solidFill>
                  <a:schemeClr val="bg2">
                    <a:lumMod val="50000"/>
                  </a:schemeClr>
                </a:solidFill>
                <a:hlinkClick r:id="rId3"/>
              </a:rPr>
              <a:t>https://www.achs.org.au/news/powerful-partnership-quality-improvement-clinical-governance</a:t>
            </a:r>
            <a:r>
              <a:rPr lang="en-SA" sz="1200" dirty="0">
                <a:solidFill>
                  <a:schemeClr val="bg2">
                    <a:lumMod val="50000"/>
                  </a:schemeClr>
                </a:solidFill>
              </a:rPr>
              <a:t> </a:t>
            </a:r>
          </a:p>
        </p:txBody>
      </p:sp>
      <p:pic>
        <p:nvPicPr>
          <p:cNvPr id="16" name="Picture 2" descr="Australasian Institute of Clinical Governance - AICG | Melbourne VIC">
            <a:extLst>
              <a:ext uri="{FF2B5EF4-FFF2-40B4-BE49-F238E27FC236}">
                <a16:creationId xmlns:a16="http://schemas.microsoft.com/office/drawing/2014/main" id="{1CC69485-A0F9-482E-1FE7-E8A0F73BF34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4324" b="20540"/>
          <a:stretch/>
        </p:blipFill>
        <p:spPr bwMode="auto">
          <a:xfrm>
            <a:off x="7944858" y="4149535"/>
            <a:ext cx="3027942" cy="16694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4616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7AB4ED-1268-C6D6-E278-A44E2EDCCE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C55E98-1819-FE62-D31D-CCCAA0B0F24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35D773B0-6DBA-D5F6-D4E4-19F2530022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DAAAAC5D-E836-6A30-FC97-6ABE21E2CE38}"/>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60E3806-CEAE-797C-862B-4CBD7C28508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D398E0C-2C14-583D-25F6-693DD8123F9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007BFD7C-B69F-29C2-AA3F-54E9380A2047}"/>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10" name="TextBox 9">
            <a:extLst>
              <a:ext uri="{FF2B5EF4-FFF2-40B4-BE49-F238E27FC236}">
                <a16:creationId xmlns:a16="http://schemas.microsoft.com/office/drawing/2014/main" id="{9EB992E3-4056-2EAA-1E9A-453355A87329}"/>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Clinical Governance</a:t>
            </a:r>
          </a:p>
        </p:txBody>
      </p:sp>
      <p:sp>
        <p:nvSpPr>
          <p:cNvPr id="3" name="Title 1">
            <a:extLst>
              <a:ext uri="{FF2B5EF4-FFF2-40B4-BE49-F238E27FC236}">
                <a16:creationId xmlns:a16="http://schemas.microsoft.com/office/drawing/2014/main" id="{DC933FDB-E7F0-02DF-3564-CD887E592148}"/>
              </a:ext>
            </a:extLst>
          </p:cNvPr>
          <p:cNvSpPr txBox="1">
            <a:spLocks/>
          </p:cNvSpPr>
          <p:nvPr/>
        </p:nvSpPr>
        <p:spPr>
          <a:xfrm>
            <a:off x="942308" y="2186696"/>
            <a:ext cx="7678585"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000" b="1" dirty="0">
                <a:solidFill>
                  <a:schemeClr val="accent1"/>
                </a:solidFill>
                <a:latin typeface="Sakkal Majalla" panose="02000000000000000000" pitchFamily="2" charset="-78"/>
                <a:cs typeface="Sakkal Majalla" panose="02000000000000000000" pitchFamily="2" charset="-78"/>
              </a:rPr>
              <a:t>What is Clinical Governance really about?</a:t>
            </a:r>
            <a:endParaRPr lang="en-SA" sz="3000" dirty="0">
              <a:solidFill>
                <a:schemeClr val="accent2">
                  <a:lumMod val="75000"/>
                </a:schemeClr>
              </a:solidFill>
              <a:latin typeface="Sakkal Majalla" panose="02000000000000000000" pitchFamily="2" charset="-78"/>
              <a:cs typeface="Sakkal Majalla" panose="02000000000000000000" pitchFamily="2" charset="-78"/>
            </a:endParaRPr>
          </a:p>
        </p:txBody>
      </p:sp>
      <p:sp>
        <p:nvSpPr>
          <p:cNvPr id="8" name="TextBox 7">
            <a:extLst>
              <a:ext uri="{FF2B5EF4-FFF2-40B4-BE49-F238E27FC236}">
                <a16:creationId xmlns:a16="http://schemas.microsoft.com/office/drawing/2014/main" id="{D4F434B8-DD99-E4FB-3403-C5E64259A922}"/>
              </a:ext>
            </a:extLst>
          </p:cNvPr>
          <p:cNvSpPr txBox="1"/>
          <p:nvPr/>
        </p:nvSpPr>
        <p:spPr>
          <a:xfrm>
            <a:off x="937163" y="5359068"/>
            <a:ext cx="8552981" cy="696839"/>
          </a:xfrm>
          <a:prstGeom prst="rect">
            <a:avLst/>
          </a:prstGeom>
        </p:spPr>
        <p:txBody>
          <a:bodyPr vert="horz" lIns="91440" tIns="45720" rIns="91440" bIns="45720" rtlCol="0" anchor="t">
            <a:noAutofit/>
          </a:bodyPr>
          <a:lstStyle>
            <a:defPPr>
              <a:defRPr lang="en-SA"/>
            </a:defPPr>
            <a:lvl1pPr algn="just">
              <a:lnSpc>
                <a:spcPct val="90000"/>
              </a:lnSpc>
              <a:spcBef>
                <a:spcPct val="0"/>
              </a:spcBef>
              <a:buNone/>
              <a:defRPr sz="3400">
                <a:solidFill>
                  <a:schemeClr val="bg2">
                    <a:lumMod val="50000"/>
                  </a:schemeClr>
                </a:solidFill>
                <a:latin typeface="Sakkal Majalla" panose="02000000000000000000" pitchFamily="2" charset="-78"/>
                <a:ea typeface="+mj-ea"/>
                <a:cs typeface="Sakkal Majalla" panose="02000000000000000000" pitchFamily="2" charset="-78"/>
              </a:defRPr>
            </a:lvl1pPr>
          </a:lstStyle>
          <a:p>
            <a:pPr marL="457200" indent="-457200">
              <a:buFont typeface="Arial" panose="020B0604020202020204" pitchFamily="34" charset="0"/>
              <a:buChar char="•"/>
            </a:pPr>
            <a:r>
              <a:rPr lang="en-US" sz="2400" dirty="0"/>
              <a:t>Clinical governance is not only about identifying what is wrong – it is also about </a:t>
            </a:r>
            <a:r>
              <a:rPr lang="en-US" sz="2400" b="1" dirty="0">
                <a:solidFill>
                  <a:schemeClr val="accent2">
                    <a:lumMod val="75000"/>
                  </a:schemeClr>
                </a:solidFill>
              </a:rPr>
              <a:t>identifying good practice and what is working well</a:t>
            </a:r>
            <a:r>
              <a:rPr lang="en-US" sz="2400" dirty="0"/>
              <a:t>. </a:t>
            </a:r>
          </a:p>
        </p:txBody>
      </p:sp>
      <p:sp>
        <p:nvSpPr>
          <p:cNvPr id="9" name="TextBox 8">
            <a:extLst>
              <a:ext uri="{FF2B5EF4-FFF2-40B4-BE49-F238E27FC236}">
                <a16:creationId xmlns:a16="http://schemas.microsoft.com/office/drawing/2014/main" id="{7ECFB803-2E20-8DB4-7BA0-C6450951E5CD}"/>
              </a:ext>
            </a:extLst>
          </p:cNvPr>
          <p:cNvSpPr txBox="1"/>
          <p:nvPr/>
        </p:nvSpPr>
        <p:spPr>
          <a:xfrm>
            <a:off x="937163" y="2571124"/>
            <a:ext cx="10172954" cy="807392"/>
          </a:xfrm>
          <a:prstGeom prst="rect">
            <a:avLst/>
          </a:prstGeom>
        </p:spPr>
        <p:txBody>
          <a:bodyPr vert="horz" lIns="91440" tIns="45720" rIns="91440" bIns="45720" rtlCol="0" anchor="ctr">
            <a:noAutofit/>
          </a:bodyPr>
          <a:lstStyle>
            <a:defPPr>
              <a:defRPr lang="en-SA"/>
            </a:defPPr>
            <a:lvl1pPr marL="457200" indent="-457200" algn="just">
              <a:lnSpc>
                <a:spcPct val="90000"/>
              </a:lnSpc>
              <a:spcBef>
                <a:spcPct val="0"/>
              </a:spcBef>
              <a:buFont typeface="Arial" panose="020B0604020202020204" pitchFamily="34" charset="0"/>
              <a:buChar char="•"/>
              <a:defRPr sz="3000">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400" dirty="0"/>
              <a:t>Clinical governance is about every member of the health facility staff </a:t>
            </a:r>
            <a:r>
              <a:rPr lang="en-US" sz="2400" b="1" dirty="0">
                <a:solidFill>
                  <a:schemeClr val="accent2">
                    <a:lumMod val="75000"/>
                  </a:schemeClr>
                </a:solidFill>
              </a:rPr>
              <a:t>recognizing their role in providing high-quality care</a:t>
            </a:r>
            <a:r>
              <a:rPr lang="en-US" sz="2400" dirty="0"/>
              <a:t>. </a:t>
            </a:r>
          </a:p>
        </p:txBody>
      </p:sp>
      <p:sp>
        <p:nvSpPr>
          <p:cNvPr id="11" name="TextBox 10">
            <a:extLst>
              <a:ext uri="{FF2B5EF4-FFF2-40B4-BE49-F238E27FC236}">
                <a16:creationId xmlns:a16="http://schemas.microsoft.com/office/drawing/2014/main" id="{D1B1725B-7FCC-50DB-9105-E166FA43AD4F}"/>
              </a:ext>
            </a:extLst>
          </p:cNvPr>
          <p:cNvSpPr txBox="1"/>
          <p:nvPr/>
        </p:nvSpPr>
        <p:spPr>
          <a:xfrm>
            <a:off x="937163" y="3469407"/>
            <a:ext cx="10172954" cy="980557"/>
          </a:xfrm>
          <a:prstGeom prst="rect">
            <a:avLst/>
          </a:prstGeom>
        </p:spPr>
        <p:txBody>
          <a:bodyPr vert="horz" lIns="91440" tIns="45720" rIns="91440" bIns="45720" rtlCol="0" anchor="ctr">
            <a:noAutofit/>
          </a:bodyPr>
          <a:lstStyle>
            <a:defPPr>
              <a:defRPr lang="en-SA"/>
            </a:defPPr>
            <a:lvl1pPr marL="457200" indent="-457200" algn="just">
              <a:lnSpc>
                <a:spcPct val="90000"/>
              </a:lnSpc>
              <a:spcBef>
                <a:spcPct val="0"/>
              </a:spcBef>
              <a:buFont typeface="Arial" panose="020B0604020202020204" pitchFamily="34" charset="0"/>
              <a:buChar char="•"/>
              <a:defRPr sz="3000">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400" dirty="0"/>
              <a:t>Clinical governance is about </a:t>
            </a:r>
            <a:r>
              <a:rPr lang="en-US" sz="2400" b="1" dirty="0">
                <a:solidFill>
                  <a:schemeClr val="accent2">
                    <a:lumMod val="75000"/>
                  </a:schemeClr>
                </a:solidFill>
              </a:rPr>
              <a:t>improving care</a:t>
            </a:r>
            <a:r>
              <a:rPr lang="en-US" sz="2400" dirty="0"/>
              <a:t> using whatever method is the most suitable – for example, by identifying aspects of care that need improvement, making plans to improve them, and monitoring your success. </a:t>
            </a:r>
          </a:p>
        </p:txBody>
      </p:sp>
      <p:sp>
        <p:nvSpPr>
          <p:cNvPr id="12" name="TextBox 11">
            <a:extLst>
              <a:ext uri="{FF2B5EF4-FFF2-40B4-BE49-F238E27FC236}">
                <a16:creationId xmlns:a16="http://schemas.microsoft.com/office/drawing/2014/main" id="{6552C512-AE2F-8409-810A-F7362FC062A7}"/>
              </a:ext>
            </a:extLst>
          </p:cNvPr>
          <p:cNvSpPr txBox="1"/>
          <p:nvPr/>
        </p:nvSpPr>
        <p:spPr>
          <a:xfrm>
            <a:off x="937163" y="4540855"/>
            <a:ext cx="10172954" cy="696839"/>
          </a:xfrm>
          <a:prstGeom prst="rect">
            <a:avLst/>
          </a:prstGeom>
        </p:spPr>
        <p:txBody>
          <a:bodyPr vert="horz" lIns="91440" tIns="45720" rIns="91440" bIns="45720" rtlCol="0" anchor="ctr">
            <a:noAutofit/>
          </a:bodyPr>
          <a:lstStyle>
            <a:defPPr>
              <a:defRPr lang="en-SA"/>
            </a:defPPr>
            <a:lvl1pPr marL="457200" indent="-457200" algn="just">
              <a:lnSpc>
                <a:spcPct val="90000"/>
              </a:lnSpc>
              <a:spcBef>
                <a:spcPct val="0"/>
              </a:spcBef>
              <a:buFont typeface="Arial" panose="020B0604020202020204" pitchFamily="34" charset="0"/>
              <a:buChar char="•"/>
              <a:defRPr sz="3000">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400" dirty="0"/>
              <a:t>Clinical governance </a:t>
            </a:r>
            <a:r>
              <a:rPr lang="en-US" sz="2400" b="1" dirty="0">
                <a:solidFill>
                  <a:schemeClr val="accent2">
                    <a:lumMod val="75000"/>
                  </a:schemeClr>
                </a:solidFill>
              </a:rPr>
              <a:t>puts patients’ experience at the heart of clinical care </a:t>
            </a:r>
            <a:r>
              <a:rPr lang="en-US" sz="2400" dirty="0"/>
              <a:t>and involves patients and the public in defining quality and in efforts to improve it.</a:t>
            </a:r>
          </a:p>
        </p:txBody>
      </p:sp>
    </p:spTree>
    <p:extLst>
      <p:ext uri="{BB962C8B-B14F-4D97-AF65-F5344CB8AC3E}">
        <p14:creationId xmlns:p14="http://schemas.microsoft.com/office/powerpoint/2010/main" val="665343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C91EE2-6148-31C8-701D-9CB86458EA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1ECB36-2AB0-68DE-7B1B-00BBC560363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E9054D29-3F4A-0F85-834E-A4E8445ACB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C167ADD-A917-D6AA-920C-614513999909}"/>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65EDF64-B527-0CE2-DAF1-BEBE7F29C0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E6BA9D08-D220-9BAE-579B-E7AF90474783}"/>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8C2DD3F-85F5-4D2C-440F-0850A9F5F637}"/>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10" name="TextBox 9">
            <a:extLst>
              <a:ext uri="{FF2B5EF4-FFF2-40B4-BE49-F238E27FC236}">
                <a16:creationId xmlns:a16="http://schemas.microsoft.com/office/drawing/2014/main" id="{0AA9A9DA-8351-5C9E-EE76-5F3DEDA40597}"/>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Clinical Governance</a:t>
            </a:r>
          </a:p>
        </p:txBody>
      </p:sp>
      <p:sp>
        <p:nvSpPr>
          <p:cNvPr id="3" name="Title 1">
            <a:extLst>
              <a:ext uri="{FF2B5EF4-FFF2-40B4-BE49-F238E27FC236}">
                <a16:creationId xmlns:a16="http://schemas.microsoft.com/office/drawing/2014/main" id="{5E0649F0-9452-8B5C-46F6-F9291ACF3E5C}"/>
              </a:ext>
            </a:extLst>
          </p:cNvPr>
          <p:cNvSpPr txBox="1">
            <a:spLocks/>
          </p:cNvSpPr>
          <p:nvPr/>
        </p:nvSpPr>
        <p:spPr>
          <a:xfrm>
            <a:off x="942308" y="2186696"/>
            <a:ext cx="7678585"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What is Clinical Governance really about?</a:t>
            </a:r>
            <a:endParaRPr lang="en-SA" sz="3400" dirty="0">
              <a:solidFill>
                <a:schemeClr val="accent2">
                  <a:lumMod val="75000"/>
                </a:schemeClr>
              </a:solidFill>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1FBAE739-C9E1-A970-4BDE-B6499DA8117F}"/>
              </a:ext>
            </a:extLst>
          </p:cNvPr>
          <p:cNvSpPr txBox="1"/>
          <p:nvPr/>
        </p:nvSpPr>
        <p:spPr>
          <a:xfrm>
            <a:off x="942307" y="2668343"/>
            <a:ext cx="9952433" cy="2462213"/>
          </a:xfrm>
          <a:prstGeom prst="rect">
            <a:avLst/>
          </a:prstGeom>
          <a:noFill/>
        </p:spPr>
        <p:txBody>
          <a:bodyPr wrap="square">
            <a:spAutoFit/>
          </a:bodyPr>
          <a:lstStyle/>
          <a:p>
            <a:pPr marL="457200" indent="-457200">
              <a:buFont typeface="Arial" panose="020B0604020202020204" pitchFamily="34" charset="0"/>
              <a:buChar char="•"/>
            </a:pPr>
            <a:r>
              <a:rPr lang="en-US" sz="2200" dirty="0"/>
              <a:t>Clinical governance is about </a:t>
            </a:r>
            <a:r>
              <a:rPr lang="en-US" sz="2200" b="1" dirty="0">
                <a:solidFill>
                  <a:schemeClr val="accent2">
                    <a:lumMod val="75000"/>
                  </a:schemeClr>
                </a:solidFill>
              </a:rPr>
              <a:t>changing organizational culture </a:t>
            </a:r>
            <a:r>
              <a:rPr lang="en-US" sz="2200" dirty="0"/>
              <a:t>– away from a culture of blame to one of learning. </a:t>
            </a:r>
          </a:p>
          <a:p>
            <a:endParaRPr lang="en-US" sz="2200" dirty="0"/>
          </a:p>
          <a:p>
            <a:pPr marL="457200" indent="-457200">
              <a:buFont typeface="Arial" panose="020B0604020202020204" pitchFamily="34" charset="0"/>
              <a:buChar char="•"/>
            </a:pPr>
            <a:r>
              <a:rPr lang="en-US" sz="2200" dirty="0"/>
              <a:t>Clinical governance is about </a:t>
            </a:r>
            <a:r>
              <a:rPr lang="en-US" sz="2200" b="1" dirty="0">
                <a:solidFill>
                  <a:schemeClr val="accent2">
                    <a:lumMod val="75000"/>
                  </a:schemeClr>
                </a:solidFill>
              </a:rPr>
              <a:t>nurturing a sense of accountability</a:t>
            </a:r>
            <a:r>
              <a:rPr lang="en-US" sz="2200" dirty="0"/>
              <a:t>. </a:t>
            </a:r>
          </a:p>
          <a:p>
            <a:endParaRPr lang="en-US" sz="2200" dirty="0"/>
          </a:p>
          <a:p>
            <a:pPr marL="457200" indent="-457200">
              <a:buFont typeface="Arial" panose="020B0604020202020204" pitchFamily="34" charset="0"/>
              <a:buChar char="•"/>
            </a:pPr>
            <a:r>
              <a:rPr lang="en-US" sz="2200" dirty="0"/>
              <a:t>Clinical governance is about </a:t>
            </a:r>
            <a:r>
              <a:rPr lang="en-US" sz="2200" b="1" dirty="0">
                <a:solidFill>
                  <a:schemeClr val="accent2">
                    <a:lumMod val="75000"/>
                  </a:schemeClr>
                </a:solidFill>
              </a:rPr>
              <a:t>developing true partnerships </a:t>
            </a:r>
            <a:r>
              <a:rPr lang="en-US" sz="2200" dirty="0"/>
              <a:t>– between managers and clinical staff and between clinical staff and patients.</a:t>
            </a:r>
          </a:p>
        </p:txBody>
      </p:sp>
    </p:spTree>
    <p:extLst>
      <p:ext uri="{BB962C8B-B14F-4D97-AF65-F5344CB8AC3E}">
        <p14:creationId xmlns:p14="http://schemas.microsoft.com/office/powerpoint/2010/main" val="2678428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C2565B-B518-8C8D-63CC-4AD1389A44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AB88D7-1291-D1E6-8EDF-04F6256993C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008880CD-6F9A-A30F-DB6B-A901C58C6E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D97B3C79-84C5-D239-2CD7-F8B3BF1E25FF}"/>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8F91E78-7F3E-5A6D-EA23-ABFDB633CD5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0DF17854-3D86-1243-7A43-1F42D635EDB0}"/>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9A6E5754-E746-F743-0992-179B33D2A35E}"/>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10" name="TextBox 9">
            <a:extLst>
              <a:ext uri="{FF2B5EF4-FFF2-40B4-BE49-F238E27FC236}">
                <a16:creationId xmlns:a16="http://schemas.microsoft.com/office/drawing/2014/main" id="{133FC6EE-2DC0-787C-CEA9-3257CD84171A}"/>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Clinical Governance</a:t>
            </a:r>
          </a:p>
        </p:txBody>
      </p:sp>
      <p:sp>
        <p:nvSpPr>
          <p:cNvPr id="3" name="Title 1">
            <a:extLst>
              <a:ext uri="{FF2B5EF4-FFF2-40B4-BE49-F238E27FC236}">
                <a16:creationId xmlns:a16="http://schemas.microsoft.com/office/drawing/2014/main" id="{82186A9A-23DF-4542-A79F-BF7222CBB985}"/>
              </a:ext>
            </a:extLst>
          </p:cNvPr>
          <p:cNvSpPr txBox="1">
            <a:spLocks/>
          </p:cNvSpPr>
          <p:nvPr/>
        </p:nvSpPr>
        <p:spPr>
          <a:xfrm>
            <a:off x="942308" y="2244602"/>
            <a:ext cx="5989122"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The Scope of Clinical Governance: </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8" name="TextBox 7">
            <a:extLst>
              <a:ext uri="{FF2B5EF4-FFF2-40B4-BE49-F238E27FC236}">
                <a16:creationId xmlns:a16="http://schemas.microsoft.com/office/drawing/2014/main" id="{8880A14F-D7A0-BA87-687B-FF5411158074}"/>
              </a:ext>
            </a:extLst>
          </p:cNvPr>
          <p:cNvSpPr txBox="1"/>
          <p:nvPr/>
        </p:nvSpPr>
        <p:spPr>
          <a:xfrm>
            <a:off x="942307" y="2796972"/>
            <a:ext cx="10471786" cy="809969"/>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400">
                <a:solidFill>
                  <a:schemeClr val="bg2">
                    <a:lumMod val="50000"/>
                  </a:schemeClr>
                </a:solidFill>
                <a:latin typeface="Sakkal Majalla" panose="02000000000000000000" pitchFamily="2" charset="-78"/>
                <a:ea typeface="+mj-ea"/>
                <a:cs typeface="Sakkal Majalla" panose="02000000000000000000" pitchFamily="2" charset="-78"/>
              </a:defRPr>
            </a:lvl1pPr>
          </a:lstStyle>
          <a:p>
            <a:pPr marL="457200" indent="-457200">
              <a:buFont typeface="Arial" panose="020B0604020202020204" pitchFamily="34" charset="0"/>
              <a:buChar char="•"/>
            </a:pPr>
            <a:r>
              <a:rPr lang="en-US" sz="2800" dirty="0">
                <a:solidFill>
                  <a:schemeClr val="bg2">
                    <a:lumMod val="50000"/>
                  </a:schemeClr>
                </a:solidFill>
                <a:latin typeface="Sakkal Majalla" panose="02000000000000000000" pitchFamily="2" charset="-78"/>
                <a:ea typeface="+mj-ea"/>
                <a:cs typeface="Sakkal Majalla" panose="02000000000000000000" pitchFamily="2" charset="-78"/>
              </a:rPr>
              <a:t>It covers </a:t>
            </a:r>
            <a:r>
              <a:rPr lang="en-US" sz="2800" b="1" dirty="0">
                <a:solidFill>
                  <a:schemeClr val="accent2">
                    <a:lumMod val="75000"/>
                  </a:schemeClr>
                </a:solidFill>
                <a:latin typeface="Sakkal Majalla" panose="02000000000000000000" pitchFamily="2" charset="-78"/>
                <a:ea typeface="+mj-ea"/>
                <a:cs typeface="Sakkal Majalla" panose="02000000000000000000" pitchFamily="2" charset="-78"/>
              </a:rPr>
              <a:t>many activities </a:t>
            </a:r>
            <a:r>
              <a:rPr lang="en-US" sz="2800" dirty="0">
                <a:solidFill>
                  <a:schemeClr val="bg2">
                    <a:lumMod val="50000"/>
                  </a:schemeClr>
                </a:solidFill>
                <a:latin typeface="Sakkal Majalla" panose="02000000000000000000" pitchFamily="2" charset="-78"/>
                <a:ea typeface="+mj-ea"/>
                <a:cs typeface="Sakkal Majalla" panose="02000000000000000000" pitchFamily="2" charset="-78"/>
              </a:rPr>
              <a:t>that help to support, improve and advance the standards of care delivery, such as clinical audit and risk management. </a:t>
            </a:r>
            <a:endParaRPr lang="en-US" sz="2800" dirty="0"/>
          </a:p>
        </p:txBody>
      </p:sp>
      <p:sp>
        <p:nvSpPr>
          <p:cNvPr id="9" name="TextBox 8">
            <a:extLst>
              <a:ext uri="{FF2B5EF4-FFF2-40B4-BE49-F238E27FC236}">
                <a16:creationId xmlns:a16="http://schemas.microsoft.com/office/drawing/2014/main" id="{9CC0C62C-3B1C-B917-E886-574964A8924C}"/>
              </a:ext>
            </a:extLst>
          </p:cNvPr>
          <p:cNvSpPr txBox="1"/>
          <p:nvPr/>
        </p:nvSpPr>
        <p:spPr>
          <a:xfrm>
            <a:off x="942308" y="3722807"/>
            <a:ext cx="10471785" cy="677529"/>
          </a:xfrm>
          <a:prstGeom prst="rect">
            <a:avLst/>
          </a:prstGeom>
        </p:spPr>
        <p:txBody>
          <a:bodyPr vert="horz" lIns="91440" tIns="45720" rIns="91440" bIns="45720" rtlCol="0" anchor="ctr">
            <a:noAutofit/>
          </a:bodyPr>
          <a:lstStyle>
            <a:defPPr>
              <a:defRPr lang="en-SA"/>
            </a:defPPr>
            <a:lvl1pPr marL="457200" indent="-457200" algn="just">
              <a:lnSpc>
                <a:spcPct val="90000"/>
              </a:lnSpc>
              <a:spcBef>
                <a:spcPct val="0"/>
              </a:spcBef>
              <a:buFont typeface="Arial" panose="020B0604020202020204" pitchFamily="34" charset="0"/>
              <a:buChar char="•"/>
              <a:defRPr sz="2800">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dirty="0"/>
              <a:t>It works by trying to </a:t>
            </a:r>
            <a:r>
              <a:rPr lang="en-US" b="1" dirty="0">
                <a:solidFill>
                  <a:schemeClr val="accent2">
                    <a:lumMod val="75000"/>
                  </a:schemeClr>
                </a:solidFill>
              </a:rPr>
              <a:t>link all of these activities together </a:t>
            </a:r>
            <a:r>
              <a:rPr lang="en-US" dirty="0"/>
              <a:t>to make them more effective. </a:t>
            </a:r>
            <a:endParaRPr lang="en-SA" dirty="0"/>
          </a:p>
        </p:txBody>
      </p:sp>
      <p:sp>
        <p:nvSpPr>
          <p:cNvPr id="11" name="TextBox 10">
            <a:extLst>
              <a:ext uri="{FF2B5EF4-FFF2-40B4-BE49-F238E27FC236}">
                <a16:creationId xmlns:a16="http://schemas.microsoft.com/office/drawing/2014/main" id="{EA9C7285-541E-D94D-113F-A10E9513CB02}"/>
              </a:ext>
            </a:extLst>
          </p:cNvPr>
          <p:cNvSpPr txBox="1"/>
          <p:nvPr/>
        </p:nvSpPr>
        <p:spPr>
          <a:xfrm>
            <a:off x="942308" y="4516202"/>
            <a:ext cx="10471785" cy="523220"/>
          </a:xfrm>
          <a:prstGeom prst="rect">
            <a:avLst/>
          </a:prstGeom>
          <a:noFill/>
        </p:spPr>
        <p:txBody>
          <a:bodyPr wrap="square">
            <a:spAutoFit/>
          </a:bodyPr>
          <a:lstStyle/>
          <a:p>
            <a:pPr marL="457200" indent="-457200" algn="just">
              <a:buFont typeface="Arial" panose="020B0604020202020204" pitchFamily="34" charset="0"/>
              <a:buChar char="•"/>
            </a:pPr>
            <a:r>
              <a:rPr lang="en-US" sz="2800" dirty="0">
                <a:solidFill>
                  <a:schemeClr val="bg2">
                    <a:lumMod val="50000"/>
                  </a:schemeClr>
                </a:solidFill>
                <a:latin typeface="Sakkal Majalla" panose="02000000000000000000" pitchFamily="2" charset="-78"/>
                <a:ea typeface="+mj-ea"/>
                <a:cs typeface="Sakkal Majalla" panose="02000000000000000000" pitchFamily="2" charset="-78"/>
              </a:rPr>
              <a:t>It covers both the </a:t>
            </a:r>
            <a:r>
              <a:rPr lang="en-US" sz="2800" b="1" dirty="0">
                <a:solidFill>
                  <a:schemeClr val="accent2">
                    <a:lumMod val="75000"/>
                  </a:schemeClr>
                </a:solidFill>
                <a:latin typeface="Sakkal Majalla" panose="02000000000000000000" pitchFamily="2" charset="-78"/>
                <a:ea typeface="+mj-ea"/>
                <a:cs typeface="Sakkal Majalla" panose="02000000000000000000" pitchFamily="2" charset="-78"/>
              </a:rPr>
              <a:t>direct and indirect clinical care </a:t>
            </a:r>
            <a:r>
              <a:rPr lang="en-US" sz="2800" dirty="0">
                <a:solidFill>
                  <a:schemeClr val="bg2">
                    <a:lumMod val="50000"/>
                  </a:schemeClr>
                </a:solidFill>
                <a:latin typeface="Sakkal Majalla" panose="02000000000000000000" pitchFamily="2" charset="-78"/>
                <a:ea typeface="+mj-ea"/>
                <a:cs typeface="Sakkal Majalla" panose="02000000000000000000" pitchFamily="2" charset="-78"/>
              </a:rPr>
              <a:t>given to patients.</a:t>
            </a:r>
            <a:endParaRPr lang="en-SA" sz="2800" dirty="0">
              <a:solidFill>
                <a:schemeClr val="bg2">
                  <a:lumMod val="50000"/>
                </a:schemeClr>
              </a:solidFill>
              <a:latin typeface="Sakkal Majalla" panose="02000000000000000000" pitchFamily="2" charset="-78"/>
              <a:ea typeface="+mj-ea"/>
              <a:cs typeface="Sakkal Majalla" panose="02000000000000000000" pitchFamily="2" charset="-78"/>
            </a:endParaRPr>
          </a:p>
        </p:txBody>
      </p:sp>
    </p:spTree>
    <p:extLst>
      <p:ext uri="{BB962C8B-B14F-4D97-AF65-F5344CB8AC3E}">
        <p14:creationId xmlns:p14="http://schemas.microsoft.com/office/powerpoint/2010/main" val="4057673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CCB96-C863-5050-9835-CE3F896193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E1E3D0-88AF-39C9-1B1A-B57E67B986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DD0EFF6B-344B-389D-6A06-9B3EB69418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4B57F36B-F580-0784-BAA0-DEEA80671757}"/>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3849879E-2011-41EB-E2A6-087FD950A3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D4AA0062-9106-D2E6-0A7E-D7651B78CBE5}"/>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97527A51-669B-9A18-7C73-69BE963019D2}"/>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10" name="TextBox 9">
            <a:extLst>
              <a:ext uri="{FF2B5EF4-FFF2-40B4-BE49-F238E27FC236}">
                <a16:creationId xmlns:a16="http://schemas.microsoft.com/office/drawing/2014/main" id="{9A8D5976-EAC7-1C19-574F-33D6CAC48F52}"/>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Clinical Governance</a:t>
            </a:r>
          </a:p>
        </p:txBody>
      </p:sp>
      <p:sp>
        <p:nvSpPr>
          <p:cNvPr id="8" name="Title 1">
            <a:extLst>
              <a:ext uri="{FF2B5EF4-FFF2-40B4-BE49-F238E27FC236}">
                <a16:creationId xmlns:a16="http://schemas.microsoft.com/office/drawing/2014/main" id="{3BE6CD44-A12B-306E-2F7D-9B676FA883A0}"/>
              </a:ext>
            </a:extLst>
          </p:cNvPr>
          <p:cNvSpPr txBox="1">
            <a:spLocks/>
          </p:cNvSpPr>
          <p:nvPr/>
        </p:nvSpPr>
        <p:spPr>
          <a:xfrm>
            <a:off x="942308" y="2063342"/>
            <a:ext cx="7678585"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dirty="0">
                <a:solidFill>
                  <a:schemeClr val="accent1"/>
                </a:solidFill>
                <a:latin typeface="Sakkal Majalla" panose="02000000000000000000" pitchFamily="2" charset="-78"/>
                <a:cs typeface="Sakkal Majalla" panose="02000000000000000000" pitchFamily="2" charset="-78"/>
              </a:rPr>
              <a:t>Key Benefits of Effective Clinical Governance: </a:t>
            </a:r>
            <a:endParaRPr lang="en-SA" sz="2800" dirty="0">
              <a:solidFill>
                <a:schemeClr val="accent2">
                  <a:lumMod val="75000"/>
                </a:schemeClr>
              </a:solidFill>
              <a:latin typeface="Sakkal Majalla" panose="02000000000000000000" pitchFamily="2" charset="-78"/>
              <a:cs typeface="Sakkal Majalla" panose="02000000000000000000" pitchFamily="2" charset="-78"/>
            </a:endParaRPr>
          </a:p>
        </p:txBody>
      </p:sp>
      <p:sp>
        <p:nvSpPr>
          <p:cNvPr id="9" name="TextBox 8">
            <a:extLst>
              <a:ext uri="{FF2B5EF4-FFF2-40B4-BE49-F238E27FC236}">
                <a16:creationId xmlns:a16="http://schemas.microsoft.com/office/drawing/2014/main" id="{93BA6D20-EBAF-90D2-68C6-F3AC6551AA94}"/>
              </a:ext>
            </a:extLst>
          </p:cNvPr>
          <p:cNvSpPr txBox="1"/>
          <p:nvPr/>
        </p:nvSpPr>
        <p:spPr>
          <a:xfrm>
            <a:off x="5135895" y="5700431"/>
            <a:ext cx="6619133" cy="276999"/>
          </a:xfrm>
          <a:prstGeom prst="rect">
            <a:avLst/>
          </a:prstGeom>
          <a:noFill/>
        </p:spPr>
        <p:txBody>
          <a:bodyPr wrap="square">
            <a:spAutoFit/>
          </a:bodyPr>
          <a:lstStyle/>
          <a:p>
            <a:pPr algn="ctr"/>
            <a:r>
              <a:rPr lang="en-SA" sz="1200" dirty="0">
                <a:solidFill>
                  <a:schemeClr val="bg1">
                    <a:lumMod val="65000"/>
                  </a:schemeClr>
                </a:solidFill>
              </a:rPr>
              <a:t>Article: Clinical Governance in the UK NHS, DFID’s Health System Resource Center, 2001</a:t>
            </a:r>
          </a:p>
        </p:txBody>
      </p:sp>
      <p:sp>
        <p:nvSpPr>
          <p:cNvPr id="12" name="TextBox 11">
            <a:extLst>
              <a:ext uri="{FF2B5EF4-FFF2-40B4-BE49-F238E27FC236}">
                <a16:creationId xmlns:a16="http://schemas.microsoft.com/office/drawing/2014/main" id="{7011F2EB-9308-6F8A-2CE8-1F14EE48D94C}"/>
              </a:ext>
            </a:extLst>
          </p:cNvPr>
          <p:cNvSpPr txBox="1"/>
          <p:nvPr/>
        </p:nvSpPr>
        <p:spPr>
          <a:xfrm>
            <a:off x="942308" y="2464581"/>
            <a:ext cx="10307384" cy="3477875"/>
          </a:xfrm>
          <a:prstGeom prst="rect">
            <a:avLst/>
          </a:prstGeom>
          <a:noFill/>
        </p:spPr>
        <p:txBody>
          <a:bodyPr wrap="square">
            <a:spAutoFit/>
          </a:bodyPr>
          <a:lstStyle/>
          <a:p>
            <a:pPr marL="457200" indent="-457200">
              <a:buFont typeface="Arial" panose="020B0604020202020204" pitchFamily="34" charset="0"/>
              <a:buChar char="•"/>
            </a:pPr>
            <a:r>
              <a:rPr lang="en-US" sz="2200" dirty="0"/>
              <a:t>A commitment to quality. </a:t>
            </a:r>
          </a:p>
          <a:p>
            <a:pPr marL="457200" indent="-457200">
              <a:buFont typeface="Arial" panose="020B0604020202020204" pitchFamily="34" charset="0"/>
              <a:buChar char="•"/>
            </a:pPr>
            <a:r>
              <a:rPr lang="en-US" sz="2200" dirty="0"/>
              <a:t>Minimizing inequalities in the health of different subgroups of the population. </a:t>
            </a:r>
          </a:p>
          <a:p>
            <a:pPr marL="457200" indent="-457200">
              <a:buFont typeface="Arial" panose="020B0604020202020204" pitchFamily="34" charset="0"/>
              <a:buChar char="•"/>
            </a:pPr>
            <a:r>
              <a:rPr lang="en-US" sz="2200" dirty="0"/>
              <a:t>Reducing variation in healthcare services.</a:t>
            </a:r>
          </a:p>
          <a:p>
            <a:pPr marL="457200" indent="-457200">
              <a:buFont typeface="Arial" panose="020B0604020202020204" pitchFamily="34" charset="0"/>
              <a:buChar char="•"/>
            </a:pPr>
            <a:r>
              <a:rPr lang="en-US" sz="2200" dirty="0"/>
              <a:t>Defining standards.</a:t>
            </a:r>
          </a:p>
          <a:p>
            <a:pPr marL="457200" indent="-457200">
              <a:buFont typeface="Arial" panose="020B0604020202020204" pitchFamily="34" charset="0"/>
              <a:buChar char="•"/>
            </a:pPr>
            <a:r>
              <a:rPr lang="en-US" sz="2200" dirty="0"/>
              <a:t>Routine engagement with the public. </a:t>
            </a:r>
          </a:p>
          <a:p>
            <a:pPr marL="457200" indent="-457200">
              <a:buFont typeface="Arial" panose="020B0604020202020204" pitchFamily="34" charset="0"/>
              <a:buChar char="•"/>
            </a:pPr>
            <a:r>
              <a:rPr lang="en-US" sz="2200" dirty="0"/>
              <a:t>Working as a multidisciplinary team. </a:t>
            </a:r>
          </a:p>
          <a:p>
            <a:pPr marL="457200" indent="-457200">
              <a:buFont typeface="Arial" panose="020B0604020202020204" pitchFamily="34" charset="0"/>
              <a:buChar char="•"/>
            </a:pPr>
            <a:r>
              <a:rPr lang="en-US" sz="2200" dirty="0"/>
              <a:t>Regular Board-level discussion on quality issues. </a:t>
            </a:r>
          </a:p>
          <a:p>
            <a:pPr marL="457200" indent="-457200">
              <a:buFont typeface="Arial" panose="020B0604020202020204" pitchFamily="34" charset="0"/>
              <a:buChar char="•"/>
            </a:pPr>
            <a:r>
              <a:rPr lang="en-US" sz="2200" dirty="0"/>
              <a:t>Strong leadership from the top. </a:t>
            </a:r>
          </a:p>
          <a:p>
            <a:pPr marL="457200" indent="-457200">
              <a:buFont typeface="Arial" panose="020B0604020202020204" pitchFamily="34" charset="0"/>
              <a:buChar char="•"/>
            </a:pPr>
            <a:r>
              <a:rPr lang="en-US" sz="2200" dirty="0"/>
              <a:t>Good use of information for planning and monitoring clinical governance.</a:t>
            </a:r>
          </a:p>
          <a:p>
            <a:pPr marL="457200" indent="-457200">
              <a:buFont typeface="Arial" panose="020B0604020202020204" pitchFamily="34" charset="0"/>
              <a:buChar char="•"/>
            </a:pPr>
            <a:r>
              <a:rPr lang="en-US" sz="2200" dirty="0"/>
              <a:t>Sustaining quality improvements. </a:t>
            </a:r>
          </a:p>
        </p:txBody>
      </p:sp>
    </p:spTree>
    <p:extLst>
      <p:ext uri="{BB962C8B-B14F-4D97-AF65-F5344CB8AC3E}">
        <p14:creationId xmlns:p14="http://schemas.microsoft.com/office/powerpoint/2010/main" val="1684291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81A2AB-1229-8E01-8B1F-54D2FEEB2D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4C6538-18ED-276C-F129-C261BCE0E6A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86148F92-69A5-ED5C-6FBC-947B083311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6A3547B2-674E-A16D-2111-42F00B2A5D1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CAA6104-1124-F34F-D625-89FCDD4AFF0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0A628963-7173-4458-1FC9-2C4DB1181A7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45251B8D-ED6E-8F45-2031-151013688AF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10" name="TextBox 9">
            <a:extLst>
              <a:ext uri="{FF2B5EF4-FFF2-40B4-BE49-F238E27FC236}">
                <a16:creationId xmlns:a16="http://schemas.microsoft.com/office/drawing/2014/main" id="{5D5326D6-490C-8914-1C6C-F3500967E0C8}"/>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Clinical Governance</a:t>
            </a:r>
          </a:p>
        </p:txBody>
      </p:sp>
      <p:sp>
        <p:nvSpPr>
          <p:cNvPr id="3" name="Title 1">
            <a:extLst>
              <a:ext uri="{FF2B5EF4-FFF2-40B4-BE49-F238E27FC236}">
                <a16:creationId xmlns:a16="http://schemas.microsoft.com/office/drawing/2014/main" id="{5CCF8A7D-E0EE-C276-9530-43950181E511}"/>
              </a:ext>
            </a:extLst>
          </p:cNvPr>
          <p:cNvSpPr txBox="1">
            <a:spLocks/>
          </p:cNvSpPr>
          <p:nvPr/>
        </p:nvSpPr>
        <p:spPr>
          <a:xfrm>
            <a:off x="942308" y="2186696"/>
            <a:ext cx="976617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Who is responsible for implementing the Clinical Governance?</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8" name="TextBox 7">
            <a:extLst>
              <a:ext uri="{FF2B5EF4-FFF2-40B4-BE49-F238E27FC236}">
                <a16:creationId xmlns:a16="http://schemas.microsoft.com/office/drawing/2014/main" id="{22B1C9E4-C721-FED0-A5F1-4A35AFC15C39}"/>
              </a:ext>
            </a:extLst>
          </p:cNvPr>
          <p:cNvSpPr txBox="1"/>
          <p:nvPr/>
        </p:nvSpPr>
        <p:spPr>
          <a:xfrm>
            <a:off x="4803204" y="5715820"/>
            <a:ext cx="6425514"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r>
              <a:rPr lang="en-SA" dirty="0"/>
              <a:t>Reference: </a:t>
            </a:r>
            <a:r>
              <a:rPr lang="en-SA" dirty="0">
                <a:hlinkClick r:id="rId3"/>
              </a:rPr>
              <a:t>https://onlinelibrary.wiley.com/doi/full/10.1046/j.1365-2141.2001.02515.x</a:t>
            </a:r>
            <a:r>
              <a:rPr lang="en-SA" dirty="0"/>
              <a:t> </a:t>
            </a:r>
          </a:p>
        </p:txBody>
      </p:sp>
      <p:sp>
        <p:nvSpPr>
          <p:cNvPr id="9" name="Folded Corner 8">
            <a:extLst>
              <a:ext uri="{FF2B5EF4-FFF2-40B4-BE49-F238E27FC236}">
                <a16:creationId xmlns:a16="http://schemas.microsoft.com/office/drawing/2014/main" id="{E1054E65-AAB5-B069-53E8-6D3C1FAA39D4}"/>
              </a:ext>
            </a:extLst>
          </p:cNvPr>
          <p:cNvSpPr/>
          <p:nvPr/>
        </p:nvSpPr>
        <p:spPr>
          <a:xfrm>
            <a:off x="2346765" y="2933991"/>
            <a:ext cx="6425513" cy="622268"/>
          </a:xfrm>
          <a:prstGeom prst="foldedCorner">
            <a:avLst/>
          </a:prstGeom>
          <a:solidFill>
            <a:schemeClr val="accent2">
              <a:lumMod val="40000"/>
              <a:lumOff val="60000"/>
            </a:schemeClr>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n-SA" b="1" dirty="0">
                <a:solidFill>
                  <a:schemeClr val="bg2">
                    <a:lumMod val="50000"/>
                  </a:schemeClr>
                </a:solidFill>
              </a:rPr>
              <a:t>At Regional Level</a:t>
            </a:r>
          </a:p>
        </p:txBody>
      </p:sp>
      <p:sp>
        <p:nvSpPr>
          <p:cNvPr id="11" name="Folded Corner 10">
            <a:extLst>
              <a:ext uri="{FF2B5EF4-FFF2-40B4-BE49-F238E27FC236}">
                <a16:creationId xmlns:a16="http://schemas.microsoft.com/office/drawing/2014/main" id="{EEC6CE2B-38B4-CA77-194C-F30B8671868C}"/>
              </a:ext>
            </a:extLst>
          </p:cNvPr>
          <p:cNvSpPr/>
          <p:nvPr/>
        </p:nvSpPr>
        <p:spPr>
          <a:xfrm>
            <a:off x="2985050" y="3904117"/>
            <a:ext cx="5148942" cy="622268"/>
          </a:xfrm>
          <a:prstGeom prst="foldedCorner">
            <a:avLst/>
          </a:prstGeom>
          <a:solidFill>
            <a:schemeClr val="accent2">
              <a:lumMod val="40000"/>
              <a:lumOff val="60000"/>
            </a:schemeClr>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n-SA" b="1" dirty="0">
                <a:solidFill>
                  <a:schemeClr val="bg2">
                    <a:lumMod val="50000"/>
                  </a:schemeClr>
                </a:solidFill>
              </a:rPr>
              <a:t>At Organizational Level</a:t>
            </a:r>
          </a:p>
        </p:txBody>
      </p:sp>
      <p:sp>
        <p:nvSpPr>
          <p:cNvPr id="12" name="Folded Corner 11">
            <a:extLst>
              <a:ext uri="{FF2B5EF4-FFF2-40B4-BE49-F238E27FC236}">
                <a16:creationId xmlns:a16="http://schemas.microsoft.com/office/drawing/2014/main" id="{148E7A24-7321-3F9F-9603-D60F09F244E0}"/>
              </a:ext>
            </a:extLst>
          </p:cNvPr>
          <p:cNvSpPr/>
          <p:nvPr/>
        </p:nvSpPr>
        <p:spPr>
          <a:xfrm>
            <a:off x="3708949" y="4874243"/>
            <a:ext cx="3701143" cy="622268"/>
          </a:xfrm>
          <a:prstGeom prst="foldedCorner">
            <a:avLst/>
          </a:prstGeom>
          <a:solidFill>
            <a:schemeClr val="accent2">
              <a:lumMod val="40000"/>
              <a:lumOff val="60000"/>
            </a:schemeClr>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n-SA" b="1" dirty="0">
                <a:solidFill>
                  <a:schemeClr val="bg2">
                    <a:lumMod val="50000"/>
                  </a:schemeClr>
                </a:solidFill>
              </a:rPr>
              <a:t>At Department Level</a:t>
            </a:r>
          </a:p>
        </p:txBody>
      </p:sp>
    </p:spTree>
    <p:extLst>
      <p:ext uri="{BB962C8B-B14F-4D97-AF65-F5344CB8AC3E}">
        <p14:creationId xmlns:p14="http://schemas.microsoft.com/office/powerpoint/2010/main" val="2959917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D84173-0B75-8B63-3974-23AAE20703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F8DA54-7DE4-BA83-1C80-E25213D1342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0D50ECF0-C36E-1A38-E6E2-F2B09A3D7D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DA362D1-80E6-5A07-9520-7E020A2868D9}"/>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2A460F59-2793-D2D6-5D6F-68019AE6FF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05149A62-E38A-2E38-53E4-89175220D57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A219C6E-ECE6-CA17-F412-8DC2B702AF68}"/>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10" name="TextBox 9">
            <a:extLst>
              <a:ext uri="{FF2B5EF4-FFF2-40B4-BE49-F238E27FC236}">
                <a16:creationId xmlns:a16="http://schemas.microsoft.com/office/drawing/2014/main" id="{1D48DBA3-E8E6-AFCC-F4AB-5C50DD1CDECC}"/>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Clinical Governance</a:t>
            </a:r>
          </a:p>
        </p:txBody>
      </p:sp>
      <p:sp>
        <p:nvSpPr>
          <p:cNvPr id="3" name="Title 1">
            <a:extLst>
              <a:ext uri="{FF2B5EF4-FFF2-40B4-BE49-F238E27FC236}">
                <a16:creationId xmlns:a16="http://schemas.microsoft.com/office/drawing/2014/main" id="{E52D0F71-76FF-0781-5C03-B62DCC909BAA}"/>
              </a:ext>
            </a:extLst>
          </p:cNvPr>
          <p:cNvSpPr txBox="1">
            <a:spLocks/>
          </p:cNvSpPr>
          <p:nvPr/>
        </p:nvSpPr>
        <p:spPr>
          <a:xfrm>
            <a:off x="942308" y="2244602"/>
            <a:ext cx="976617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What does Clinical Governance mean in practice?</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8" name="Folded Corner 7">
            <a:extLst>
              <a:ext uri="{FF2B5EF4-FFF2-40B4-BE49-F238E27FC236}">
                <a16:creationId xmlns:a16="http://schemas.microsoft.com/office/drawing/2014/main" id="{C2698AED-36D2-2793-FB22-A35EAE068B84}"/>
              </a:ext>
            </a:extLst>
          </p:cNvPr>
          <p:cNvSpPr/>
          <p:nvPr/>
        </p:nvSpPr>
        <p:spPr>
          <a:xfrm>
            <a:off x="1102000" y="2871715"/>
            <a:ext cx="6191712" cy="604633"/>
          </a:xfrm>
          <a:prstGeom prst="foldedCorner">
            <a:avLst/>
          </a:prstGeom>
          <a:solidFill>
            <a:schemeClr val="accent2">
              <a:lumMod val="40000"/>
              <a:lumOff val="60000"/>
            </a:schemeClr>
          </a:solidFill>
        </p:spPr>
        <p:style>
          <a:lnRef idx="0">
            <a:schemeClr val="accent4"/>
          </a:lnRef>
          <a:fillRef idx="3">
            <a:schemeClr val="accent4"/>
          </a:fillRef>
          <a:effectRef idx="3">
            <a:schemeClr val="accent4"/>
          </a:effectRef>
          <a:fontRef idx="minor">
            <a:schemeClr val="lt1"/>
          </a:fontRef>
        </p:style>
        <p:txBody>
          <a:bodyPr rtlCol="0" anchor="ctr"/>
          <a:lstStyle/>
          <a:p>
            <a:pPr>
              <a:lnSpc>
                <a:spcPct val="150000"/>
              </a:lnSpc>
            </a:pPr>
            <a:r>
              <a:rPr lang="en-US" sz="2400" b="1" dirty="0">
                <a:solidFill>
                  <a:schemeClr val="bg2">
                    <a:lumMod val="50000"/>
                  </a:schemeClr>
                </a:solidFill>
                <a:latin typeface="Sakkal Majalla" panose="02000000000000000000" pitchFamily="2" charset="-78"/>
                <a:ea typeface="+mj-ea"/>
                <a:cs typeface="Sakkal Majalla" panose="02000000000000000000" pitchFamily="2" charset="-78"/>
              </a:rPr>
              <a:t>Demonstrate that we are doing the right thing</a:t>
            </a:r>
          </a:p>
        </p:txBody>
      </p:sp>
      <p:sp>
        <p:nvSpPr>
          <p:cNvPr id="9" name="Folded Corner 8">
            <a:extLst>
              <a:ext uri="{FF2B5EF4-FFF2-40B4-BE49-F238E27FC236}">
                <a16:creationId xmlns:a16="http://schemas.microsoft.com/office/drawing/2014/main" id="{1DD79F19-9091-A66F-783D-30C353776A22}"/>
              </a:ext>
            </a:extLst>
          </p:cNvPr>
          <p:cNvSpPr/>
          <p:nvPr/>
        </p:nvSpPr>
        <p:spPr>
          <a:xfrm>
            <a:off x="1102000" y="3753929"/>
            <a:ext cx="7040798" cy="604633"/>
          </a:xfrm>
          <a:prstGeom prst="foldedCorner">
            <a:avLst/>
          </a:prstGeom>
          <a:solidFill>
            <a:schemeClr val="accent2">
              <a:lumMod val="40000"/>
              <a:lumOff val="60000"/>
            </a:schemeClr>
          </a:solidFill>
        </p:spPr>
        <p:style>
          <a:lnRef idx="0">
            <a:schemeClr val="accent4"/>
          </a:lnRef>
          <a:fillRef idx="3">
            <a:schemeClr val="accent4"/>
          </a:fillRef>
          <a:effectRef idx="3">
            <a:schemeClr val="accent4"/>
          </a:effectRef>
          <a:fontRef idx="minor">
            <a:schemeClr val="lt1"/>
          </a:fontRef>
        </p:style>
        <p:txBody>
          <a:bodyPr rtlCol="0" anchor="ctr"/>
          <a:lstStyle/>
          <a:p>
            <a:pPr>
              <a:lnSpc>
                <a:spcPct val="150000"/>
              </a:lnSpc>
            </a:pPr>
            <a:r>
              <a:rPr lang="en-US" sz="2400" b="1" dirty="0">
                <a:solidFill>
                  <a:schemeClr val="bg2">
                    <a:lumMod val="50000"/>
                  </a:schemeClr>
                </a:solidFill>
                <a:latin typeface="Sakkal Majalla" panose="02000000000000000000" pitchFamily="2" charset="-78"/>
                <a:ea typeface="+mj-ea"/>
                <a:cs typeface="Sakkal Majalla" panose="02000000000000000000" pitchFamily="2" charset="-78"/>
              </a:rPr>
              <a:t>Demonstrate that we are up to date and fit to practice</a:t>
            </a:r>
          </a:p>
        </p:txBody>
      </p:sp>
      <p:sp>
        <p:nvSpPr>
          <p:cNvPr id="11" name="Folded Corner 10">
            <a:extLst>
              <a:ext uri="{FF2B5EF4-FFF2-40B4-BE49-F238E27FC236}">
                <a16:creationId xmlns:a16="http://schemas.microsoft.com/office/drawing/2014/main" id="{89BD1B01-A4D2-B026-B937-7623044A73C6}"/>
              </a:ext>
            </a:extLst>
          </p:cNvPr>
          <p:cNvSpPr/>
          <p:nvPr/>
        </p:nvSpPr>
        <p:spPr>
          <a:xfrm>
            <a:off x="1102000" y="4632016"/>
            <a:ext cx="8151141" cy="604633"/>
          </a:xfrm>
          <a:prstGeom prst="foldedCorner">
            <a:avLst/>
          </a:prstGeom>
          <a:solidFill>
            <a:schemeClr val="accent2">
              <a:lumMod val="40000"/>
              <a:lumOff val="60000"/>
            </a:schemeClr>
          </a:solidFill>
        </p:spPr>
        <p:style>
          <a:lnRef idx="0">
            <a:schemeClr val="accent4"/>
          </a:lnRef>
          <a:fillRef idx="3">
            <a:schemeClr val="accent4"/>
          </a:fillRef>
          <a:effectRef idx="3">
            <a:schemeClr val="accent4"/>
          </a:effectRef>
          <a:fontRef idx="minor">
            <a:schemeClr val="lt1"/>
          </a:fontRef>
        </p:style>
        <p:txBody>
          <a:bodyPr rtlCol="0" anchor="ctr"/>
          <a:lstStyle/>
          <a:p>
            <a:pPr>
              <a:lnSpc>
                <a:spcPct val="150000"/>
              </a:lnSpc>
            </a:pPr>
            <a:r>
              <a:rPr lang="en-US" sz="2400" b="1" dirty="0">
                <a:solidFill>
                  <a:schemeClr val="bg2">
                    <a:lumMod val="50000"/>
                  </a:schemeClr>
                </a:solidFill>
                <a:latin typeface="Sakkal Majalla" panose="02000000000000000000" pitchFamily="2" charset="-78"/>
                <a:ea typeface="+mj-ea"/>
                <a:cs typeface="Sakkal Majalla" panose="02000000000000000000" pitchFamily="2" charset="-78"/>
              </a:rPr>
              <a:t>Demonstrate continuous improvement in the quality of clinical services</a:t>
            </a:r>
          </a:p>
        </p:txBody>
      </p:sp>
      <p:sp>
        <p:nvSpPr>
          <p:cNvPr id="12" name="TextBox 11">
            <a:extLst>
              <a:ext uri="{FF2B5EF4-FFF2-40B4-BE49-F238E27FC236}">
                <a16:creationId xmlns:a16="http://schemas.microsoft.com/office/drawing/2014/main" id="{ABFECDE4-842F-8A98-217B-1C0CC3FB6418}"/>
              </a:ext>
            </a:extLst>
          </p:cNvPr>
          <p:cNvSpPr txBox="1"/>
          <p:nvPr/>
        </p:nvSpPr>
        <p:spPr>
          <a:xfrm>
            <a:off x="6186052" y="5715820"/>
            <a:ext cx="5388668"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solidFill>
                  <a:schemeClr val="bg2">
                    <a:lumMod val="50000"/>
                  </a:schemeClr>
                </a:solidFill>
              </a:rPr>
              <a:t>Reference: </a:t>
            </a:r>
            <a:r>
              <a:rPr lang="en-SA" dirty="0">
                <a:solidFill>
                  <a:schemeClr val="bg2">
                    <a:lumMod val="50000"/>
                  </a:schemeClr>
                </a:solidFill>
                <a:hlinkClick r:id="rId3">
                  <a:extLst>
                    <a:ext uri="{A12FA001-AC4F-418D-AE19-62706E023703}">
                      <ahyp:hlinkClr xmlns:ahyp="http://schemas.microsoft.com/office/drawing/2018/hyperlinkcolor" val="tx"/>
                    </a:ext>
                  </a:extLst>
                </a:hlinkClick>
              </a:rPr>
              <a:t>https://onlinelibrary.wiley.com/doi/full/10.1046/j.1365-2141.2001.02515.x</a:t>
            </a:r>
            <a:r>
              <a:rPr lang="en-SA" dirty="0">
                <a:solidFill>
                  <a:schemeClr val="bg2">
                    <a:lumMod val="50000"/>
                  </a:schemeClr>
                </a:solidFill>
              </a:rPr>
              <a:t> </a:t>
            </a:r>
          </a:p>
        </p:txBody>
      </p:sp>
    </p:spTree>
    <p:extLst>
      <p:ext uri="{BB962C8B-B14F-4D97-AF65-F5344CB8AC3E}">
        <p14:creationId xmlns:p14="http://schemas.microsoft.com/office/powerpoint/2010/main" val="3072657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p:tgtEl>
                                          <p:spTgt spid="8"/>
                                        </p:tgtEl>
                                        <p:attrNameLst>
                                          <p:attrName>ppt_y</p:attrName>
                                        </p:attrNameLst>
                                      </p:cBhvr>
                                      <p:tavLst>
                                        <p:tav tm="0">
                                          <p:val>
                                            <p:strVal val="#ppt_y-#ppt_h*1.125000"/>
                                          </p:val>
                                        </p:tav>
                                        <p:tav tm="100000">
                                          <p:val>
                                            <p:strVal val="#ppt_y"/>
                                          </p:val>
                                        </p:tav>
                                      </p:tavLst>
                                    </p:anim>
                                    <p:animEffect transition="in" filter="wipe(down)">
                                      <p:cBhvr>
                                        <p:cTn id="8" dur="500"/>
                                        <p:tgtEl>
                                          <p:spTgt spid="8"/>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p:tgtEl>
                                          <p:spTgt spid="9"/>
                                        </p:tgtEl>
                                        <p:attrNameLst>
                                          <p:attrName>ppt_y</p:attrName>
                                        </p:attrNameLst>
                                      </p:cBhvr>
                                      <p:tavLst>
                                        <p:tav tm="0">
                                          <p:val>
                                            <p:strVal val="#ppt_y-#ppt_h*1.125000"/>
                                          </p:val>
                                        </p:tav>
                                        <p:tav tm="100000">
                                          <p:val>
                                            <p:strVal val="#ppt_y"/>
                                          </p:val>
                                        </p:tav>
                                      </p:tavLst>
                                    </p:anim>
                                    <p:animEffect transition="in" filter="wipe(down)">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1"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p:tgtEl>
                                          <p:spTgt spid="11"/>
                                        </p:tgtEl>
                                        <p:attrNameLst>
                                          <p:attrName>ppt_y</p:attrName>
                                        </p:attrNameLst>
                                      </p:cBhvr>
                                      <p:tavLst>
                                        <p:tav tm="0">
                                          <p:val>
                                            <p:strVal val="#ppt_y-#ppt_h*1.125000"/>
                                          </p:val>
                                        </p:tav>
                                        <p:tav tm="100000">
                                          <p:val>
                                            <p:strVal val="#ppt_y"/>
                                          </p:val>
                                        </p:tav>
                                      </p:tavLst>
                                    </p:anim>
                                    <p:animEffect transition="in" filter="wipe(down)">
                                      <p:cBhvr>
                                        <p:cTn id="2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2388CA-EB0C-1B63-6877-CEDC4D8E60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17D4BF-3BCC-AFAB-1C77-C1308800880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ADD245F4-7BDA-8AEA-740F-BD044ED88C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99D1CA4E-E347-5B5C-811F-7FE5F8D0A4D7}"/>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955A9BA-FBEF-8350-B568-14261F1241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E8B4136F-2DCE-D466-4A84-22F8A9C2688A}"/>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AF2A9916-EE77-7E41-B763-E868543A14B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569B3B53-03BD-ACB7-7DC7-65CDEE2C1CB4}"/>
              </a:ext>
            </a:extLst>
          </p:cNvPr>
          <p:cNvSpPr txBox="1">
            <a:spLocks/>
          </p:cNvSpPr>
          <p:nvPr/>
        </p:nvSpPr>
        <p:spPr>
          <a:xfrm>
            <a:off x="942308" y="2186696"/>
            <a:ext cx="7618869"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Linkage to the Corporate Governance: </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8" name="TextBox 7">
            <a:extLst>
              <a:ext uri="{FF2B5EF4-FFF2-40B4-BE49-F238E27FC236}">
                <a16:creationId xmlns:a16="http://schemas.microsoft.com/office/drawing/2014/main" id="{6C1739EE-46F7-A345-A29E-3A20F91224E2}"/>
              </a:ext>
            </a:extLst>
          </p:cNvPr>
          <p:cNvSpPr txBox="1"/>
          <p:nvPr/>
        </p:nvSpPr>
        <p:spPr>
          <a:xfrm>
            <a:off x="942308" y="2753455"/>
            <a:ext cx="9885525" cy="830997"/>
          </a:xfrm>
          <a:prstGeom prst="rect">
            <a:avLst/>
          </a:prstGeom>
          <a:noFill/>
        </p:spPr>
        <p:txBody>
          <a:bodyPr wrap="square">
            <a:spAutoFit/>
          </a:bodyPr>
          <a:lstStyle/>
          <a:p>
            <a:pPr algn="just"/>
            <a:r>
              <a:rPr lang="en-US" sz="2400" b="1" dirty="0">
                <a:solidFill>
                  <a:schemeClr val="accent2">
                    <a:lumMod val="75000"/>
                  </a:schemeClr>
                </a:solidFill>
                <a:latin typeface="Sakkal Majalla" panose="02000000000000000000" pitchFamily="2" charset="-78"/>
                <a:ea typeface="+mj-ea"/>
                <a:cs typeface="Sakkal Majalla" panose="02000000000000000000" pitchFamily="2" charset="-78"/>
              </a:rPr>
              <a:t>Corporate governance </a:t>
            </a:r>
            <a:r>
              <a:rPr lang="en-US" sz="2400" dirty="0">
                <a:solidFill>
                  <a:schemeClr val="bg2">
                    <a:lumMod val="50000"/>
                  </a:schemeClr>
                </a:solidFill>
                <a:latin typeface="Sakkal Majalla" panose="02000000000000000000" pitchFamily="2" charset="-78"/>
                <a:ea typeface="+mj-ea"/>
                <a:cs typeface="Sakkal Majalla" panose="02000000000000000000" pitchFamily="2" charset="-78"/>
              </a:rPr>
              <a:t>is concerned with running organizations and businesses efficiently, and within legal constraints. </a:t>
            </a:r>
          </a:p>
        </p:txBody>
      </p:sp>
      <p:sp>
        <p:nvSpPr>
          <p:cNvPr id="9" name="TextBox 8">
            <a:extLst>
              <a:ext uri="{FF2B5EF4-FFF2-40B4-BE49-F238E27FC236}">
                <a16:creationId xmlns:a16="http://schemas.microsoft.com/office/drawing/2014/main" id="{B5CF5F1B-C93A-A070-CFAF-5A7EE9264563}"/>
              </a:ext>
            </a:extLst>
          </p:cNvPr>
          <p:cNvSpPr txBox="1"/>
          <p:nvPr/>
        </p:nvSpPr>
        <p:spPr>
          <a:xfrm>
            <a:off x="942308" y="3669564"/>
            <a:ext cx="9885525" cy="830997"/>
          </a:xfrm>
          <a:prstGeom prst="rect">
            <a:avLst/>
          </a:prstGeom>
          <a:noFill/>
        </p:spPr>
        <p:txBody>
          <a:bodyPr wrap="square">
            <a:spAutoFit/>
          </a:bodyPr>
          <a:lstStyle>
            <a:defPPr>
              <a:defRPr lang="en-SA"/>
            </a:defPPr>
            <a:lvl1pPr algn="just">
              <a:defRPr sz="3000">
                <a:solidFill>
                  <a:schemeClr val="accent1">
                    <a:lumMod val="75000"/>
                  </a:schemeClr>
                </a:solidFill>
                <a:latin typeface="Sakkal Majalla" panose="02000000000000000000" pitchFamily="2" charset="-78"/>
                <a:ea typeface="+mj-ea"/>
                <a:cs typeface="Sakkal Majalla" panose="02000000000000000000" pitchFamily="2" charset="-78"/>
              </a:defRPr>
            </a:lvl1pPr>
          </a:lstStyle>
          <a:p>
            <a:r>
              <a:rPr lang="en-US" sz="2400" b="1" dirty="0">
                <a:solidFill>
                  <a:schemeClr val="accent2">
                    <a:lumMod val="75000"/>
                  </a:schemeClr>
                </a:solidFill>
              </a:rPr>
              <a:t>Clinical governance </a:t>
            </a:r>
            <a:r>
              <a:rPr lang="en-US" sz="2400" dirty="0">
                <a:solidFill>
                  <a:schemeClr val="bg2">
                    <a:lumMod val="50000"/>
                  </a:schemeClr>
                </a:solidFill>
              </a:rPr>
              <a:t>is closely related to patient care and managing activities to ensure quality of care and patient safety.</a:t>
            </a:r>
          </a:p>
        </p:txBody>
      </p:sp>
      <p:sp>
        <p:nvSpPr>
          <p:cNvPr id="11" name="TextBox 10">
            <a:extLst>
              <a:ext uri="{FF2B5EF4-FFF2-40B4-BE49-F238E27FC236}">
                <a16:creationId xmlns:a16="http://schemas.microsoft.com/office/drawing/2014/main" id="{97FDDE19-2183-3E4F-94C6-0D19E196797D}"/>
              </a:ext>
            </a:extLst>
          </p:cNvPr>
          <p:cNvSpPr txBox="1"/>
          <p:nvPr/>
        </p:nvSpPr>
        <p:spPr>
          <a:xfrm>
            <a:off x="942309" y="4586308"/>
            <a:ext cx="9885524" cy="830997"/>
          </a:xfrm>
          <a:prstGeom prst="rect">
            <a:avLst/>
          </a:prstGeom>
          <a:noFill/>
        </p:spPr>
        <p:txBody>
          <a:bodyPr wrap="square">
            <a:spAutoFit/>
          </a:bodyPr>
          <a:lstStyle>
            <a:defPPr>
              <a:defRPr lang="en-SA"/>
            </a:defPPr>
            <a:lvl1pPr algn="just">
              <a:defRPr sz="3000">
                <a:solidFill>
                  <a:schemeClr val="accent1">
                    <a:lumMod val="75000"/>
                  </a:schemeClr>
                </a:solidFill>
                <a:latin typeface="Sakkal Majalla" panose="02000000000000000000" pitchFamily="2" charset="-78"/>
                <a:ea typeface="+mj-ea"/>
                <a:cs typeface="Sakkal Majalla" panose="02000000000000000000" pitchFamily="2" charset="-78"/>
              </a:defRPr>
            </a:lvl1pPr>
          </a:lstStyle>
          <a:p>
            <a:r>
              <a:rPr lang="en-US" sz="2400" b="1" dirty="0">
                <a:solidFill>
                  <a:schemeClr val="accent2">
                    <a:lumMod val="75000"/>
                  </a:schemeClr>
                </a:solidFill>
              </a:rPr>
              <a:t>Corporate governance </a:t>
            </a:r>
            <a:r>
              <a:rPr lang="en-US" sz="2400" dirty="0">
                <a:solidFill>
                  <a:schemeClr val="bg2">
                    <a:lumMod val="50000"/>
                  </a:schemeClr>
                </a:solidFill>
              </a:rPr>
              <a:t>is focused on the </a:t>
            </a:r>
            <a:r>
              <a:rPr lang="en-US" sz="2400" b="1" dirty="0">
                <a:solidFill>
                  <a:schemeClr val="bg2">
                    <a:lumMod val="50000"/>
                  </a:schemeClr>
                </a:solidFill>
              </a:rPr>
              <a:t>board room and the executive suite</a:t>
            </a:r>
            <a:r>
              <a:rPr lang="en-US" sz="2400" dirty="0">
                <a:solidFill>
                  <a:schemeClr val="bg2">
                    <a:lumMod val="50000"/>
                  </a:schemeClr>
                </a:solidFill>
              </a:rPr>
              <a:t>, while </a:t>
            </a:r>
            <a:r>
              <a:rPr lang="en-US" sz="2400" b="1" dirty="0">
                <a:solidFill>
                  <a:schemeClr val="accent2">
                    <a:lumMod val="75000"/>
                  </a:schemeClr>
                </a:solidFill>
              </a:rPr>
              <a:t>clinical governance </a:t>
            </a:r>
            <a:r>
              <a:rPr lang="en-US" sz="2400" dirty="0">
                <a:solidFill>
                  <a:schemeClr val="bg2">
                    <a:lumMod val="50000"/>
                  </a:schemeClr>
                </a:solidFill>
              </a:rPr>
              <a:t>is associated more closely with the </a:t>
            </a:r>
            <a:r>
              <a:rPr lang="en-US" sz="2400" b="1" dirty="0">
                <a:solidFill>
                  <a:schemeClr val="bg2">
                    <a:lumMod val="50000"/>
                  </a:schemeClr>
                </a:solidFill>
              </a:rPr>
              <a:t>ward, unit, department, health center and clinic</a:t>
            </a:r>
            <a:r>
              <a:rPr lang="en-US" sz="2400" dirty="0">
                <a:solidFill>
                  <a:schemeClr val="bg2">
                    <a:lumMod val="50000"/>
                  </a:schemeClr>
                </a:solidFill>
              </a:rPr>
              <a:t>. </a:t>
            </a:r>
            <a:endParaRPr lang="en-SA" sz="2400" dirty="0">
              <a:solidFill>
                <a:schemeClr val="bg2">
                  <a:lumMod val="50000"/>
                </a:schemeClr>
              </a:solidFill>
            </a:endParaRPr>
          </a:p>
        </p:txBody>
      </p:sp>
    </p:spTree>
    <p:extLst>
      <p:ext uri="{BB962C8B-B14F-4D97-AF65-F5344CB8AC3E}">
        <p14:creationId xmlns:p14="http://schemas.microsoft.com/office/powerpoint/2010/main" val="1260390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21AAD1-D095-0743-C4C3-35C4C89C79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E15C6A-F95F-2C61-7AA7-83197D64DE9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10D72286-6D19-3C63-F2C5-965B4E322B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5FB0E9B1-F074-C629-1EBE-4FA79D1E58A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2BC13E4C-DF83-4A3B-CFEE-8B74165AD37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D28E173-021B-EAF4-5958-C316FBE551F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412CA006-22D5-7EFA-F3CD-AB1D1809389F}"/>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48C35082-DA2A-EFA9-B0EA-DD6ADAD9B357}"/>
              </a:ext>
            </a:extLst>
          </p:cNvPr>
          <p:cNvSpPr txBox="1">
            <a:spLocks/>
          </p:cNvSpPr>
          <p:nvPr/>
        </p:nvSpPr>
        <p:spPr>
          <a:xfrm>
            <a:off x="942308" y="2244602"/>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The Clinical Governance VS Corporate Governance:</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8" name="TextBox 7">
            <a:extLst>
              <a:ext uri="{FF2B5EF4-FFF2-40B4-BE49-F238E27FC236}">
                <a16:creationId xmlns:a16="http://schemas.microsoft.com/office/drawing/2014/main" id="{08F61C67-132A-9B88-AFBE-13AE69D3F826}"/>
              </a:ext>
            </a:extLst>
          </p:cNvPr>
          <p:cNvSpPr txBox="1"/>
          <p:nvPr/>
        </p:nvSpPr>
        <p:spPr>
          <a:xfrm>
            <a:off x="942308" y="2726249"/>
            <a:ext cx="9885526" cy="804684"/>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400">
                <a:solidFill>
                  <a:schemeClr val="bg2">
                    <a:lumMod val="50000"/>
                  </a:schemeClr>
                </a:solidFill>
                <a:latin typeface="Sakkal Majalla" panose="02000000000000000000" pitchFamily="2" charset="-78"/>
                <a:ea typeface="+mj-ea"/>
                <a:cs typeface="Sakkal Majalla" panose="02000000000000000000" pitchFamily="2" charset="-78"/>
              </a:defRPr>
            </a:lvl1pPr>
          </a:lstStyle>
          <a:p>
            <a:pPr marL="457200" indent="-457200">
              <a:buFont typeface="Arial" panose="020B0604020202020204" pitchFamily="34" charset="0"/>
              <a:buChar char="•"/>
            </a:pPr>
            <a:r>
              <a:rPr lang="en-US" sz="2400" b="1" dirty="0">
                <a:solidFill>
                  <a:schemeClr val="accent2">
                    <a:lumMod val="75000"/>
                  </a:schemeClr>
                </a:solidFill>
              </a:rPr>
              <a:t>Clinical Governance </a:t>
            </a:r>
            <a:r>
              <a:rPr lang="en-US" sz="2400" dirty="0"/>
              <a:t>shares some parallels with the wider corporate governance of healthcare organizations. </a:t>
            </a:r>
          </a:p>
        </p:txBody>
      </p:sp>
      <p:sp>
        <p:nvSpPr>
          <p:cNvPr id="9" name="TextBox 8">
            <a:extLst>
              <a:ext uri="{FF2B5EF4-FFF2-40B4-BE49-F238E27FC236}">
                <a16:creationId xmlns:a16="http://schemas.microsoft.com/office/drawing/2014/main" id="{E3DAB947-2F4C-1BD3-7420-F3AB0E015953}"/>
              </a:ext>
            </a:extLst>
          </p:cNvPr>
          <p:cNvSpPr txBox="1"/>
          <p:nvPr/>
        </p:nvSpPr>
        <p:spPr>
          <a:xfrm>
            <a:off x="942308" y="3563566"/>
            <a:ext cx="9885526" cy="797474"/>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400">
                <a:solidFill>
                  <a:schemeClr val="bg2">
                    <a:lumMod val="50000"/>
                  </a:schemeClr>
                </a:solidFill>
                <a:latin typeface="Sakkal Majalla" panose="02000000000000000000" pitchFamily="2" charset="-78"/>
                <a:ea typeface="+mj-ea"/>
                <a:cs typeface="Sakkal Majalla" panose="02000000000000000000" pitchFamily="2" charset="-78"/>
              </a:defRPr>
            </a:lvl1pPr>
          </a:lstStyle>
          <a:p>
            <a:pPr marL="457200" indent="-457200">
              <a:buFont typeface="Arial" panose="020B0604020202020204" pitchFamily="34" charset="0"/>
              <a:buChar char="•"/>
            </a:pPr>
            <a:r>
              <a:rPr lang="en-US" sz="2400" b="1" dirty="0">
                <a:solidFill>
                  <a:schemeClr val="accent2">
                    <a:lumMod val="75000"/>
                  </a:schemeClr>
                </a:solidFill>
              </a:rPr>
              <a:t>Both</a:t>
            </a:r>
            <a:r>
              <a:rPr lang="en-US" sz="2400" dirty="0"/>
              <a:t> address the structure, system and processes that assure the quality, accountability and proper management of an organization’s operation and delivery of service. </a:t>
            </a:r>
          </a:p>
        </p:txBody>
      </p:sp>
      <p:sp>
        <p:nvSpPr>
          <p:cNvPr id="11" name="TextBox 10">
            <a:extLst>
              <a:ext uri="{FF2B5EF4-FFF2-40B4-BE49-F238E27FC236}">
                <a16:creationId xmlns:a16="http://schemas.microsoft.com/office/drawing/2014/main" id="{4D32DCE0-1C41-3C27-FC0C-52EDCC2CD173}"/>
              </a:ext>
            </a:extLst>
          </p:cNvPr>
          <p:cNvSpPr txBox="1"/>
          <p:nvPr/>
        </p:nvSpPr>
        <p:spPr>
          <a:xfrm>
            <a:off x="942309" y="4393673"/>
            <a:ext cx="9885526" cy="744734"/>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400">
                <a:solidFill>
                  <a:schemeClr val="bg2">
                    <a:lumMod val="50000"/>
                  </a:schemeClr>
                </a:solidFill>
                <a:latin typeface="Sakkal Majalla" panose="02000000000000000000" pitchFamily="2" charset="-78"/>
                <a:ea typeface="+mj-ea"/>
                <a:cs typeface="Sakkal Majalla" panose="02000000000000000000" pitchFamily="2" charset="-78"/>
              </a:defRPr>
            </a:lvl1pPr>
          </a:lstStyle>
          <a:p>
            <a:pPr marL="457200" indent="-457200">
              <a:buFont typeface="Arial" panose="020B0604020202020204" pitchFamily="34" charset="0"/>
              <a:buChar char="•"/>
            </a:pPr>
            <a:r>
              <a:rPr lang="en-US" sz="2400" b="1" dirty="0">
                <a:solidFill>
                  <a:schemeClr val="accent2">
                    <a:lumMod val="75000"/>
                  </a:schemeClr>
                </a:solidFill>
              </a:rPr>
              <a:t>Clinical Governance </a:t>
            </a:r>
            <a:r>
              <a:rPr lang="en-US" sz="2400" dirty="0"/>
              <a:t>applies only to healthcare organizations, and only those aspects of such organizations that are related to the delivery of care to patients. </a:t>
            </a:r>
          </a:p>
        </p:txBody>
      </p:sp>
      <p:sp>
        <p:nvSpPr>
          <p:cNvPr id="12" name="TextBox 11">
            <a:extLst>
              <a:ext uri="{FF2B5EF4-FFF2-40B4-BE49-F238E27FC236}">
                <a16:creationId xmlns:a16="http://schemas.microsoft.com/office/drawing/2014/main" id="{6AFE8D62-1473-6491-3190-BC294A8755CB}"/>
              </a:ext>
            </a:extLst>
          </p:cNvPr>
          <p:cNvSpPr txBox="1"/>
          <p:nvPr/>
        </p:nvSpPr>
        <p:spPr>
          <a:xfrm>
            <a:off x="942308" y="5171040"/>
            <a:ext cx="9885526" cy="684989"/>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400">
                <a:solidFill>
                  <a:schemeClr val="bg2">
                    <a:lumMod val="50000"/>
                  </a:schemeClr>
                </a:solidFill>
                <a:latin typeface="Sakkal Majalla" panose="02000000000000000000" pitchFamily="2" charset="-78"/>
                <a:ea typeface="+mj-ea"/>
                <a:cs typeface="Sakkal Majalla" panose="02000000000000000000" pitchFamily="2" charset="-78"/>
              </a:defRPr>
            </a:lvl1pPr>
          </a:lstStyle>
          <a:p>
            <a:pPr marL="457200" indent="-457200">
              <a:buFont typeface="Arial" panose="020B0604020202020204" pitchFamily="34" charset="0"/>
              <a:buChar char="•"/>
            </a:pPr>
            <a:r>
              <a:rPr lang="en-US" sz="2400" b="1" dirty="0">
                <a:solidFill>
                  <a:schemeClr val="accent2">
                    <a:lumMod val="75000"/>
                  </a:schemeClr>
                </a:solidFill>
              </a:rPr>
              <a:t>Clinical Governance </a:t>
            </a:r>
            <a:r>
              <a:rPr lang="en-US" sz="2400" dirty="0"/>
              <a:t>is not concerned with the other business processes of the organization except insofar as they affect the delivery of care. </a:t>
            </a:r>
          </a:p>
        </p:txBody>
      </p:sp>
    </p:spTree>
    <p:extLst>
      <p:ext uri="{BB962C8B-B14F-4D97-AF65-F5344CB8AC3E}">
        <p14:creationId xmlns:p14="http://schemas.microsoft.com/office/powerpoint/2010/main" val="823627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9EC45F-A2C3-1FDE-FC5A-9CA7A88A73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D522EB-8749-B1EA-DB6E-8E788BDC425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924345E3-4AB3-4667-1D53-F072C87DDA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F2954AF-1BCE-1794-DCB9-D20EF89E36C3}"/>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845EB52C-7A0F-550B-5E0F-2A5FB64397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A007BA3B-131C-234C-95D0-F32555891DC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ECA24A2D-A3A7-FBED-6873-4A4028409237}"/>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6BF8AB21-418C-26A7-C66E-FA381CBF93DD}"/>
              </a:ext>
            </a:extLst>
          </p:cNvPr>
          <p:cNvSpPr txBox="1">
            <a:spLocks/>
          </p:cNvSpPr>
          <p:nvPr/>
        </p:nvSpPr>
        <p:spPr>
          <a:xfrm>
            <a:off x="942308" y="2244602"/>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The Clinical Governance VS Hospital Governance:</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9" name="TextBox 8">
            <a:extLst>
              <a:ext uri="{FF2B5EF4-FFF2-40B4-BE49-F238E27FC236}">
                <a16:creationId xmlns:a16="http://schemas.microsoft.com/office/drawing/2014/main" id="{AAD60D30-5DCB-6F07-CBC1-18D885440925}"/>
              </a:ext>
            </a:extLst>
          </p:cNvPr>
          <p:cNvSpPr txBox="1"/>
          <p:nvPr/>
        </p:nvSpPr>
        <p:spPr>
          <a:xfrm>
            <a:off x="942308" y="2781755"/>
            <a:ext cx="9885526" cy="2462213"/>
          </a:xfrm>
          <a:prstGeom prst="rect">
            <a:avLst/>
          </a:prstGeom>
          <a:noFill/>
        </p:spPr>
        <p:txBody>
          <a:bodyPr wrap="square">
            <a:spAutoFit/>
          </a:bodyPr>
          <a:lstStyle/>
          <a:p>
            <a:r>
              <a:rPr lang="en-SA" sz="2200" dirty="0"/>
              <a:t>﻿Good hospital governance is the application of hospital management functions based on the principles of transparency, accountability, independence and responsibility, equality and fairness. Good clinical governance is the application of clinical management functions that include clinical leadership, clinical audits, clinical data, evidence-based clinical risk, performance improvement, complaint management, monitoring mechanisms for service outcomes, professional development, and hospital accreditation (Law Number 44 of 2009)</a:t>
            </a:r>
            <a:r>
              <a:rPr lang="en-US" sz="2200" dirty="0"/>
              <a:t>.</a:t>
            </a:r>
            <a:endParaRPr lang="en-SA" sz="2200" dirty="0"/>
          </a:p>
        </p:txBody>
      </p:sp>
    </p:spTree>
    <p:extLst>
      <p:ext uri="{BB962C8B-B14F-4D97-AF65-F5344CB8AC3E}">
        <p14:creationId xmlns:p14="http://schemas.microsoft.com/office/powerpoint/2010/main" val="1710220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CC5B5-88AD-0317-97E5-459268F0DF3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96CCF1-FA03-07CA-811B-9F76227CBF6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692874B2-68B7-A73C-545D-2E245D0A17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7BF99A61-46C5-E54C-CFF2-36966446A756}"/>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D4EAF69-8D21-11EC-BB14-EFA0B666DB7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A49F46B-F298-2726-9ABC-000FAB3E46DD}"/>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602FA5A-0B56-E4E1-903B-3769AE4367A2}"/>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221B2D3B-20E5-B0C9-9C84-D8D95ABECAB1}"/>
              </a:ext>
            </a:extLst>
          </p:cNvPr>
          <p:cNvSpPr txBox="1">
            <a:spLocks/>
          </p:cNvSpPr>
          <p:nvPr/>
        </p:nvSpPr>
        <p:spPr>
          <a:xfrm>
            <a:off x="994347" y="2107980"/>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dirty="0">
                <a:solidFill>
                  <a:schemeClr val="accent1"/>
                </a:solidFill>
                <a:latin typeface="Sakkal Majalla" panose="02000000000000000000" pitchFamily="2" charset="-78"/>
                <a:cs typeface="Sakkal Majalla" panose="02000000000000000000" pitchFamily="2" charset="-78"/>
              </a:rPr>
              <a:t>The Clinical Governance VS Corporate Governance:</a:t>
            </a:r>
            <a:endParaRPr lang="en-SA" sz="2800" b="1" dirty="0">
              <a:solidFill>
                <a:schemeClr val="accent1"/>
              </a:solidFill>
              <a:latin typeface="Sakkal Majalla" panose="02000000000000000000" pitchFamily="2" charset="-78"/>
              <a:cs typeface="Sakkal Majalla" panose="02000000000000000000" pitchFamily="2" charset="-78"/>
            </a:endParaRPr>
          </a:p>
        </p:txBody>
      </p:sp>
      <p:pic>
        <p:nvPicPr>
          <p:cNvPr id="8" name="Picture 7">
            <a:extLst>
              <a:ext uri="{FF2B5EF4-FFF2-40B4-BE49-F238E27FC236}">
                <a16:creationId xmlns:a16="http://schemas.microsoft.com/office/drawing/2014/main" id="{A041D30B-610B-7F3D-087F-8932051644EB}"/>
              </a:ext>
            </a:extLst>
          </p:cNvPr>
          <p:cNvPicPr>
            <a:picLocks noChangeAspect="1"/>
          </p:cNvPicPr>
          <p:nvPr/>
        </p:nvPicPr>
        <p:blipFill>
          <a:blip r:embed="rId3"/>
          <a:stretch>
            <a:fillRect/>
          </a:stretch>
        </p:blipFill>
        <p:spPr>
          <a:xfrm>
            <a:off x="1592826" y="2523881"/>
            <a:ext cx="9143999" cy="3532026"/>
          </a:xfrm>
          <a:prstGeom prst="rect">
            <a:avLst/>
          </a:prstGeom>
        </p:spPr>
      </p:pic>
    </p:spTree>
    <p:extLst>
      <p:ext uri="{BB962C8B-B14F-4D97-AF65-F5344CB8AC3E}">
        <p14:creationId xmlns:p14="http://schemas.microsoft.com/office/powerpoint/2010/main" val="1891341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59F4A0-150A-E159-CE00-9005881A1A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3AB69B-F9CC-D25F-96FF-7ABCFEF78F4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C724A68A-E26B-FAB5-B313-144C480964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A85726F-5CBB-844E-2D52-8D7EACA5082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AAA650C-6317-11DF-A828-3C53B543E0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C4211317-6CF1-BD32-B681-FC13CB226013}"/>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5952FC7-5FC3-1A4F-99A4-36ADB16DDBA2}"/>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10" name="TextBox 9">
            <a:extLst>
              <a:ext uri="{FF2B5EF4-FFF2-40B4-BE49-F238E27FC236}">
                <a16:creationId xmlns:a16="http://schemas.microsoft.com/office/drawing/2014/main" id="{9FF9FA38-CBFC-0A1B-DD0C-F2B5E4A924B8}"/>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Clinical Governance</a:t>
            </a:r>
          </a:p>
        </p:txBody>
      </p:sp>
      <p:sp>
        <p:nvSpPr>
          <p:cNvPr id="3" name="Title 1">
            <a:extLst>
              <a:ext uri="{FF2B5EF4-FFF2-40B4-BE49-F238E27FC236}">
                <a16:creationId xmlns:a16="http://schemas.microsoft.com/office/drawing/2014/main" id="{67279DF0-1A27-866E-E27F-9BB43BF25E51}"/>
              </a:ext>
            </a:extLst>
          </p:cNvPr>
          <p:cNvSpPr txBox="1">
            <a:spLocks/>
          </p:cNvSpPr>
          <p:nvPr/>
        </p:nvSpPr>
        <p:spPr>
          <a:xfrm>
            <a:off x="942308" y="2248669"/>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The 7 Clinical Governance Pillars: </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923E3E5A-DB6B-2315-D14F-CF7B2E0DD001}"/>
              </a:ext>
            </a:extLst>
          </p:cNvPr>
          <p:cNvSpPr txBox="1"/>
          <p:nvPr/>
        </p:nvSpPr>
        <p:spPr>
          <a:xfrm>
            <a:off x="942308" y="2838001"/>
            <a:ext cx="6099716" cy="3046988"/>
          </a:xfrm>
          <a:prstGeom prst="rect">
            <a:avLst/>
          </a:prstGeom>
          <a:noFill/>
        </p:spPr>
        <p:txBody>
          <a:bodyPr wrap="square">
            <a:spAutoFit/>
          </a:bodyPr>
          <a:lstStyle/>
          <a:p>
            <a:pPr marL="514350" indent="-514350">
              <a:lnSpc>
                <a:spcPct val="100000"/>
              </a:lnSpc>
              <a:buFont typeface="+mj-lt"/>
              <a:buAutoNum type="arabicPeriod"/>
            </a:pPr>
            <a:r>
              <a:rPr lang="en-US" sz="2400" b="1" dirty="0"/>
              <a:t>Clinical Effectiveness &amp; Research.</a:t>
            </a:r>
          </a:p>
          <a:p>
            <a:pPr marL="514350" indent="-514350">
              <a:lnSpc>
                <a:spcPct val="100000"/>
              </a:lnSpc>
              <a:buFont typeface="+mj-lt"/>
              <a:buAutoNum type="arabicPeriod"/>
            </a:pPr>
            <a:r>
              <a:rPr lang="en-US" sz="2400" b="1" dirty="0"/>
              <a:t>Clinical Audit. </a:t>
            </a:r>
          </a:p>
          <a:p>
            <a:pPr marL="514350" indent="-514350">
              <a:lnSpc>
                <a:spcPct val="100000"/>
              </a:lnSpc>
              <a:buFont typeface="+mj-lt"/>
              <a:buAutoNum type="arabicPeriod"/>
            </a:pPr>
            <a:r>
              <a:rPr lang="en-US" sz="2400" b="1" dirty="0"/>
              <a:t>Risk Management. </a:t>
            </a:r>
          </a:p>
          <a:p>
            <a:pPr marL="514350" indent="-514350">
              <a:lnSpc>
                <a:spcPct val="100000"/>
              </a:lnSpc>
              <a:buFont typeface="+mj-lt"/>
              <a:buAutoNum type="arabicPeriod"/>
            </a:pPr>
            <a:r>
              <a:rPr lang="en-US" sz="2400" b="1" dirty="0"/>
              <a:t>Education &amp; Training. </a:t>
            </a:r>
          </a:p>
          <a:p>
            <a:pPr marL="514350" indent="-514350">
              <a:lnSpc>
                <a:spcPct val="100000"/>
              </a:lnSpc>
              <a:buFont typeface="+mj-lt"/>
              <a:buAutoNum type="arabicPeriod"/>
            </a:pPr>
            <a:r>
              <a:rPr lang="en-US" sz="2400" b="1" dirty="0"/>
              <a:t>Patient &amp; Public Involvement. </a:t>
            </a:r>
          </a:p>
          <a:p>
            <a:pPr marL="514350" indent="-514350">
              <a:lnSpc>
                <a:spcPct val="100000"/>
              </a:lnSpc>
              <a:buFont typeface="+mj-lt"/>
              <a:buAutoNum type="arabicPeriod"/>
            </a:pPr>
            <a:r>
              <a:rPr lang="en-US" sz="2400" b="1" dirty="0"/>
              <a:t>Using Information &amp; IT. </a:t>
            </a:r>
          </a:p>
          <a:p>
            <a:pPr marL="514350" indent="-514350">
              <a:lnSpc>
                <a:spcPct val="100000"/>
              </a:lnSpc>
              <a:buFont typeface="+mj-lt"/>
              <a:buAutoNum type="arabicPeriod"/>
            </a:pPr>
            <a:r>
              <a:rPr lang="en-US" sz="2400" b="1" dirty="0"/>
              <a:t>Staffing &amp; Staff Management. </a:t>
            </a:r>
          </a:p>
          <a:p>
            <a:pPr marL="514350" indent="-514350">
              <a:lnSpc>
                <a:spcPct val="100000"/>
              </a:lnSpc>
              <a:buFont typeface="+mj-lt"/>
              <a:buAutoNum type="arabicPeriod"/>
            </a:pPr>
            <a:endParaRPr lang="en-US" sz="2400" b="1" dirty="0"/>
          </a:p>
        </p:txBody>
      </p:sp>
      <p:pic>
        <p:nvPicPr>
          <p:cNvPr id="12" name="Picture 6" descr="Clinical Governance Pillars PowerPoint Template - PPT Slides">
            <a:extLst>
              <a:ext uri="{FF2B5EF4-FFF2-40B4-BE49-F238E27FC236}">
                <a16:creationId xmlns:a16="http://schemas.microsoft.com/office/drawing/2014/main" id="{81C7F111-B4C9-D7FB-BFCA-B194F4F6879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2435" b="10223"/>
          <a:stretch/>
        </p:blipFill>
        <p:spPr bwMode="auto">
          <a:xfrm>
            <a:off x="6368826" y="3070505"/>
            <a:ext cx="4836775" cy="28056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0982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1FEF21-BA9B-96AB-6883-4A42B6E396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55CD46-0DDD-CC35-B69D-E0C57A3613E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4C17D520-3167-920B-4C0D-0FFD28D556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F5314AF-D0BF-7B0E-923D-1B91ACE02D03}"/>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93ACB387-42CE-32A1-1610-C967A56CE1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B402F52B-DC01-799D-C3E5-D0D1C6139BAA}"/>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A6AEA68A-DEAE-0F31-1690-8A8F702D82E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588A234A-2C92-C051-6D0D-B1F174A89A4B}"/>
              </a:ext>
            </a:extLst>
          </p:cNvPr>
          <p:cNvSpPr txBox="1">
            <a:spLocks/>
          </p:cNvSpPr>
          <p:nvPr/>
        </p:nvSpPr>
        <p:spPr>
          <a:xfrm>
            <a:off x="617281" y="3629877"/>
            <a:ext cx="10812719"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dirty="0">
                <a:solidFill>
                  <a:schemeClr val="accent1"/>
                </a:solidFill>
                <a:latin typeface="Sakkal Majalla" panose="02000000000000000000" pitchFamily="2" charset="-78"/>
                <a:cs typeface="Sakkal Majalla" panose="02000000000000000000" pitchFamily="2" charset="-78"/>
              </a:rPr>
              <a:t>Pillar 1: Clinical Effectiveness and Research </a:t>
            </a:r>
            <a:endParaRPr lang="en-SA" sz="4000" b="1" dirty="0">
              <a:solidFill>
                <a:schemeClr val="accent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659726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0354B5-D021-18DB-609E-04930D7D76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F606B4-A088-07AE-BD63-4D7889A0DC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FE12113D-6894-9A60-0324-63109875BF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A3F26BE4-F69A-87B6-A1EC-553C09933EC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D435B5C9-E6B8-09AC-36AE-36F897E953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E06A69F7-DAB6-D9B9-ACE3-7921D8D677D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0D5232E1-E650-CF69-A655-45B737D4E128}"/>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312F1875-0B23-388F-7C87-9D9784CFDD28}"/>
              </a:ext>
            </a:extLst>
          </p:cNvPr>
          <p:cNvSpPr txBox="1">
            <a:spLocks/>
          </p:cNvSpPr>
          <p:nvPr/>
        </p:nvSpPr>
        <p:spPr>
          <a:xfrm>
            <a:off x="942308" y="2244602"/>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Pillar 1: Clinical Effectiveness and Research </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9" name="TextBox 8">
            <a:extLst>
              <a:ext uri="{FF2B5EF4-FFF2-40B4-BE49-F238E27FC236}">
                <a16:creationId xmlns:a16="http://schemas.microsoft.com/office/drawing/2014/main" id="{6D21E2D6-8E3C-4E15-FD72-6315A4802A65}"/>
              </a:ext>
            </a:extLst>
          </p:cNvPr>
          <p:cNvSpPr txBox="1"/>
          <p:nvPr/>
        </p:nvSpPr>
        <p:spPr>
          <a:xfrm>
            <a:off x="1102000" y="2808987"/>
            <a:ext cx="9435902" cy="923330"/>
          </a:xfrm>
          <a:prstGeom prst="rect">
            <a:avLst/>
          </a:prstGeom>
          <a:noFill/>
        </p:spPr>
        <p:txBody>
          <a:bodyPr wrap="square">
            <a:spAutoFit/>
          </a:bodyPr>
          <a:lstStyle/>
          <a:p>
            <a:r>
              <a:rPr lang="en-US" b="0" dirty="0"/>
              <a:t>This is ensuring that we use the </a:t>
            </a:r>
            <a:r>
              <a:rPr lang="en-US" dirty="0">
                <a:solidFill>
                  <a:schemeClr val="accent2">
                    <a:lumMod val="75000"/>
                  </a:schemeClr>
                </a:solidFill>
              </a:rPr>
              <a:t>best available evidence and research </a:t>
            </a:r>
            <a:r>
              <a:rPr lang="en-US" b="0" dirty="0"/>
              <a:t>to provide the best possible outcomes for patients. We should always work in the best interests of the patient and this aspect ensures we provide the best care. Examples of this include:</a:t>
            </a:r>
            <a:endParaRPr lang="en-SA" b="0" dirty="0"/>
          </a:p>
        </p:txBody>
      </p:sp>
      <p:sp>
        <p:nvSpPr>
          <p:cNvPr id="14" name="TextBox 13">
            <a:extLst>
              <a:ext uri="{FF2B5EF4-FFF2-40B4-BE49-F238E27FC236}">
                <a16:creationId xmlns:a16="http://schemas.microsoft.com/office/drawing/2014/main" id="{6ACA8C48-50DC-AFB7-7FAA-684D0CBF3459}"/>
              </a:ext>
            </a:extLst>
          </p:cNvPr>
          <p:cNvSpPr txBox="1"/>
          <p:nvPr/>
        </p:nvSpPr>
        <p:spPr>
          <a:xfrm>
            <a:off x="1102000" y="3827918"/>
            <a:ext cx="9647776" cy="2031325"/>
          </a:xfrm>
          <a:prstGeom prst="rect">
            <a:avLst/>
          </a:prstGeom>
          <a:noFill/>
        </p:spPr>
        <p:txBody>
          <a:bodyPr wrap="square">
            <a:spAutoFit/>
          </a:bodyPr>
          <a:lstStyle/>
          <a:p>
            <a:pPr marL="457200" indent="-457200">
              <a:buFont typeface="Arial" panose="020B0604020202020204" pitchFamily="34" charset="0"/>
              <a:buChar char="•"/>
            </a:pPr>
            <a:r>
              <a:rPr lang="en-US" sz="1800" b="0" dirty="0">
                <a:solidFill>
                  <a:schemeClr val="accent2">
                    <a:lumMod val="75000"/>
                  </a:schemeClr>
                </a:solidFill>
              </a:rPr>
              <a:t>Carrying out evidence-based practice when deciding treatments and decision-making</a:t>
            </a:r>
          </a:p>
          <a:p>
            <a:pPr marL="457200" indent="-457200">
              <a:buFont typeface="Arial" panose="020B0604020202020204" pitchFamily="34" charset="0"/>
              <a:buChar char="•"/>
            </a:pPr>
            <a:r>
              <a:rPr lang="en-US" sz="1800" b="0" dirty="0">
                <a:solidFill>
                  <a:schemeClr val="accent2">
                    <a:lumMod val="75000"/>
                  </a:schemeClr>
                </a:solidFill>
              </a:rPr>
              <a:t>Using standards and guidelines to help inform care e.g. FGDP radiograph guidelines, and NICE guidelines on wisdom tooth extraction. These are all backed by evidence.</a:t>
            </a:r>
          </a:p>
          <a:p>
            <a:pPr marL="457200" indent="-457200">
              <a:buFont typeface="Arial" panose="020B0604020202020204" pitchFamily="34" charset="0"/>
              <a:buChar char="•"/>
            </a:pPr>
            <a:r>
              <a:rPr lang="en-US" sz="1800" b="0" dirty="0">
                <a:solidFill>
                  <a:schemeClr val="accent2">
                    <a:lumMod val="75000"/>
                  </a:schemeClr>
                </a:solidFill>
              </a:rPr>
              <a:t>Conducting new research to inform new guidelines, papers and standards to continually improve care</a:t>
            </a:r>
          </a:p>
          <a:p>
            <a:pPr marL="457200" indent="-457200">
              <a:buFont typeface="Arial" panose="020B0604020202020204" pitchFamily="34" charset="0"/>
              <a:buChar char="•"/>
            </a:pPr>
            <a:r>
              <a:rPr lang="en-US" sz="1800" b="0" dirty="0">
                <a:solidFill>
                  <a:schemeClr val="accent2">
                    <a:lumMod val="75000"/>
                  </a:schemeClr>
                </a:solidFill>
              </a:rPr>
              <a:t>Implementation of new standards and guidelines as they are developed (this also links into clinicians</a:t>
            </a:r>
            <a:r>
              <a:rPr lang="en-US" dirty="0">
                <a:solidFill>
                  <a:schemeClr val="accent2">
                    <a:lumMod val="75000"/>
                  </a:schemeClr>
                </a:solidFill>
              </a:rPr>
              <a:t>’</a:t>
            </a:r>
            <a:r>
              <a:rPr lang="en-US" sz="1800" b="0" dirty="0">
                <a:solidFill>
                  <a:schemeClr val="accent2">
                    <a:lumMod val="75000"/>
                  </a:schemeClr>
                </a:solidFill>
              </a:rPr>
              <a:t> requirements to carry out Continuing Professional Development (CPD).</a:t>
            </a:r>
          </a:p>
        </p:txBody>
      </p:sp>
    </p:spTree>
    <p:extLst>
      <p:ext uri="{BB962C8B-B14F-4D97-AF65-F5344CB8AC3E}">
        <p14:creationId xmlns:p14="http://schemas.microsoft.com/office/powerpoint/2010/main" val="1975377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822861-1590-1E76-99EB-20F1423777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8656E9-D41C-BC45-E20F-1A52AF4A76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222FB633-0CCA-BB40-3C52-85919BD985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311C46F-613D-3A7B-5624-57751B782531}"/>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42E491F6-27FB-BB2B-0D84-973A9B2F5E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A972EF0-EB1F-C1A0-D953-11B5A4076A6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A7E38A23-367F-3814-8AC3-5DD021337DC4}"/>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EC2118A4-7BCA-DB8E-6EE9-BA5A2CE780AB}"/>
              </a:ext>
            </a:extLst>
          </p:cNvPr>
          <p:cNvSpPr txBox="1">
            <a:spLocks/>
          </p:cNvSpPr>
          <p:nvPr/>
        </p:nvSpPr>
        <p:spPr>
          <a:xfrm>
            <a:off x="942308" y="2244602"/>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Pillar 1: Clinical Effectiveness and Research </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156CA983-1965-746D-985E-37844D33BC3A}"/>
              </a:ext>
            </a:extLst>
          </p:cNvPr>
          <p:cNvSpPr txBox="1"/>
          <p:nvPr/>
        </p:nvSpPr>
        <p:spPr>
          <a:xfrm>
            <a:off x="942308" y="2726306"/>
            <a:ext cx="6099716" cy="461665"/>
          </a:xfrm>
          <a:prstGeom prst="rect">
            <a:avLst/>
          </a:prstGeom>
          <a:noFill/>
        </p:spPr>
        <p:txBody>
          <a:bodyPr wrap="square">
            <a:spAutoFit/>
          </a:bodyPr>
          <a:lstStyle/>
          <a:p>
            <a:r>
              <a:rPr lang="en-US" sz="2400" dirty="0">
                <a:solidFill>
                  <a:schemeClr val="accent2">
                    <a:lumMod val="75000"/>
                  </a:schemeClr>
                </a:solidFill>
              </a:rPr>
              <a:t>Clinical Governance </a:t>
            </a:r>
            <a:r>
              <a:rPr lang="en-US" sz="2400" b="0" dirty="0"/>
              <a:t>can be described by </a:t>
            </a:r>
            <a:r>
              <a:rPr lang="en-US" sz="2400" dirty="0">
                <a:solidFill>
                  <a:schemeClr val="accent2">
                    <a:lumMod val="75000"/>
                  </a:schemeClr>
                </a:solidFill>
              </a:rPr>
              <a:t>5Rs</a:t>
            </a:r>
            <a:r>
              <a:rPr lang="en-US" sz="2400" b="0" dirty="0"/>
              <a:t>: </a:t>
            </a:r>
            <a:endParaRPr lang="en-SA" sz="2400" b="0" dirty="0"/>
          </a:p>
        </p:txBody>
      </p:sp>
      <p:sp>
        <p:nvSpPr>
          <p:cNvPr id="13" name="TextBox 12">
            <a:extLst>
              <a:ext uri="{FF2B5EF4-FFF2-40B4-BE49-F238E27FC236}">
                <a16:creationId xmlns:a16="http://schemas.microsoft.com/office/drawing/2014/main" id="{203813DE-F297-241D-CA79-5BCB620A2C53}"/>
              </a:ext>
            </a:extLst>
          </p:cNvPr>
          <p:cNvSpPr txBox="1"/>
          <p:nvPr/>
        </p:nvSpPr>
        <p:spPr>
          <a:xfrm>
            <a:off x="1236147" y="3238844"/>
            <a:ext cx="6099716" cy="2805063"/>
          </a:xfrm>
          <a:prstGeom prst="rect">
            <a:avLst/>
          </a:prstGeom>
          <a:noFill/>
        </p:spPr>
        <p:txBody>
          <a:bodyPr wrap="square">
            <a:spAutoFit/>
          </a:bodyPr>
          <a:lstStyle/>
          <a:p>
            <a:pPr marL="514350" indent="-514350">
              <a:lnSpc>
                <a:spcPct val="150000"/>
              </a:lnSpc>
              <a:buFont typeface="+mj-lt"/>
              <a:buAutoNum type="arabicPeriod"/>
            </a:pPr>
            <a:r>
              <a:rPr lang="en-US" sz="2400" dirty="0">
                <a:solidFill>
                  <a:schemeClr val="accent2">
                    <a:lumMod val="75000"/>
                  </a:schemeClr>
                </a:solidFill>
              </a:rPr>
              <a:t>R</a:t>
            </a:r>
            <a:r>
              <a:rPr lang="en-US" sz="2400" dirty="0"/>
              <a:t>ight care</a:t>
            </a:r>
          </a:p>
          <a:p>
            <a:pPr marL="514350" indent="-514350">
              <a:lnSpc>
                <a:spcPct val="150000"/>
              </a:lnSpc>
              <a:buFont typeface="+mj-lt"/>
              <a:buAutoNum type="arabicPeriod"/>
            </a:pPr>
            <a:r>
              <a:rPr lang="en-SA" sz="2400" dirty="0">
                <a:solidFill>
                  <a:schemeClr val="accent2">
                    <a:lumMod val="75000"/>
                  </a:schemeClr>
                </a:solidFill>
              </a:rPr>
              <a:t>R</a:t>
            </a:r>
            <a:r>
              <a:rPr lang="en-SA" sz="2400" dirty="0"/>
              <a:t>ight patient </a:t>
            </a:r>
          </a:p>
          <a:p>
            <a:pPr marL="514350" indent="-514350">
              <a:lnSpc>
                <a:spcPct val="150000"/>
              </a:lnSpc>
              <a:buFont typeface="+mj-lt"/>
              <a:buAutoNum type="arabicPeriod"/>
            </a:pPr>
            <a:r>
              <a:rPr lang="en-SA" sz="2400" dirty="0">
                <a:solidFill>
                  <a:schemeClr val="accent2">
                    <a:lumMod val="75000"/>
                  </a:schemeClr>
                </a:solidFill>
              </a:rPr>
              <a:t>R</a:t>
            </a:r>
            <a:r>
              <a:rPr lang="en-SA" sz="2400" dirty="0"/>
              <a:t>ight time</a:t>
            </a:r>
          </a:p>
          <a:p>
            <a:pPr marL="514350" indent="-514350">
              <a:lnSpc>
                <a:spcPct val="150000"/>
              </a:lnSpc>
              <a:buFont typeface="+mj-lt"/>
              <a:buAutoNum type="arabicPeriod"/>
            </a:pPr>
            <a:r>
              <a:rPr lang="en-SA" sz="2400" dirty="0">
                <a:solidFill>
                  <a:schemeClr val="accent2">
                    <a:lumMod val="75000"/>
                  </a:schemeClr>
                </a:solidFill>
              </a:rPr>
              <a:t>R</a:t>
            </a:r>
            <a:r>
              <a:rPr lang="en-SA" sz="2400" dirty="0"/>
              <a:t>ight clinician </a:t>
            </a:r>
          </a:p>
          <a:p>
            <a:pPr marL="514350" indent="-514350">
              <a:lnSpc>
                <a:spcPct val="150000"/>
              </a:lnSpc>
              <a:buFont typeface="+mj-lt"/>
              <a:buAutoNum type="arabicPeriod"/>
            </a:pPr>
            <a:r>
              <a:rPr lang="en-SA" sz="2400" dirty="0">
                <a:solidFill>
                  <a:schemeClr val="accent2">
                    <a:lumMod val="75000"/>
                  </a:schemeClr>
                </a:solidFill>
              </a:rPr>
              <a:t>R</a:t>
            </a:r>
            <a:r>
              <a:rPr lang="en-SA" sz="2400" dirty="0"/>
              <a:t>igh way</a:t>
            </a:r>
          </a:p>
        </p:txBody>
      </p:sp>
      <p:pic>
        <p:nvPicPr>
          <p:cNvPr id="14" name="Picture 13">
            <a:extLst>
              <a:ext uri="{FF2B5EF4-FFF2-40B4-BE49-F238E27FC236}">
                <a16:creationId xmlns:a16="http://schemas.microsoft.com/office/drawing/2014/main" id="{E4721A8F-070F-3EB9-CA04-A1E33953A5A1}"/>
              </a:ext>
            </a:extLst>
          </p:cNvPr>
          <p:cNvPicPr>
            <a:picLocks noChangeAspect="1"/>
          </p:cNvPicPr>
          <p:nvPr/>
        </p:nvPicPr>
        <p:blipFill rotWithShape="1">
          <a:blip r:embed="rId3"/>
          <a:srcRect l="4655" t="5966" r="5865" b="8348"/>
          <a:stretch/>
        </p:blipFill>
        <p:spPr>
          <a:xfrm>
            <a:off x="6938426" y="3038124"/>
            <a:ext cx="3966192" cy="2705907"/>
          </a:xfrm>
          <a:prstGeom prst="rect">
            <a:avLst/>
          </a:prstGeom>
        </p:spPr>
      </p:pic>
      <p:sp>
        <p:nvSpPr>
          <p:cNvPr id="15" name="TextBox 14">
            <a:extLst>
              <a:ext uri="{FF2B5EF4-FFF2-40B4-BE49-F238E27FC236}">
                <a16:creationId xmlns:a16="http://schemas.microsoft.com/office/drawing/2014/main" id="{C3DCD932-DA58-8EAC-76ED-2F4E56967DD4}"/>
              </a:ext>
            </a:extLst>
          </p:cNvPr>
          <p:cNvSpPr txBox="1"/>
          <p:nvPr/>
        </p:nvSpPr>
        <p:spPr>
          <a:xfrm>
            <a:off x="6675025" y="5653747"/>
            <a:ext cx="4754975"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en-US" dirty="0"/>
              <a:t>: Book: A Clinical Governance Handbook for district clinical specialist teams</a:t>
            </a:r>
            <a:endParaRPr lang="en-SA" dirty="0"/>
          </a:p>
        </p:txBody>
      </p:sp>
    </p:spTree>
    <p:extLst>
      <p:ext uri="{BB962C8B-B14F-4D97-AF65-F5344CB8AC3E}">
        <p14:creationId xmlns:p14="http://schemas.microsoft.com/office/powerpoint/2010/main" val="683021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8BA0DC-F03C-8A0C-4556-A08B46D023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9B3EB92-7A78-56B8-3FC9-26CBE6BB2D1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E2140B05-DB26-B9ED-9136-D78B478A8A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1C4ED449-60EF-4AF5-44C2-1B305E719FAC}"/>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962F27B-0D19-4240-3E4D-4E9E7B5AEC4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CB2319F7-4DE7-94FF-220D-ABCDA7FC51BC}"/>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909947B-6023-3053-C49F-8EB4167C341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CF64B785-84AA-E640-2367-E3F6EF381505}"/>
              </a:ext>
            </a:extLst>
          </p:cNvPr>
          <p:cNvSpPr txBox="1">
            <a:spLocks/>
          </p:cNvSpPr>
          <p:nvPr/>
        </p:nvSpPr>
        <p:spPr>
          <a:xfrm>
            <a:off x="942308" y="2130901"/>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200" b="1" dirty="0">
                <a:solidFill>
                  <a:schemeClr val="accent1"/>
                </a:solidFill>
                <a:latin typeface="Sakkal Majalla" panose="02000000000000000000" pitchFamily="2" charset="-78"/>
                <a:cs typeface="Sakkal Majalla" panose="02000000000000000000" pitchFamily="2" charset="-78"/>
              </a:rPr>
              <a:t>Pillar 1: Clinical Effectiveness and Research </a:t>
            </a:r>
            <a:endParaRPr lang="en-SA" sz="3200" b="1" dirty="0">
              <a:solidFill>
                <a:schemeClr val="accent1"/>
              </a:solidFill>
              <a:latin typeface="Sakkal Majalla" panose="02000000000000000000" pitchFamily="2" charset="-78"/>
              <a:cs typeface="Sakkal Majalla" panose="02000000000000000000" pitchFamily="2" charset="-78"/>
            </a:endParaRPr>
          </a:p>
        </p:txBody>
      </p:sp>
      <p:sp>
        <p:nvSpPr>
          <p:cNvPr id="9" name="TextBox 8">
            <a:extLst>
              <a:ext uri="{FF2B5EF4-FFF2-40B4-BE49-F238E27FC236}">
                <a16:creationId xmlns:a16="http://schemas.microsoft.com/office/drawing/2014/main" id="{C942C70D-89D1-1F3E-9081-B07FC8FEC057}"/>
              </a:ext>
            </a:extLst>
          </p:cNvPr>
          <p:cNvSpPr txBox="1"/>
          <p:nvPr/>
        </p:nvSpPr>
        <p:spPr>
          <a:xfrm>
            <a:off x="937661" y="2513694"/>
            <a:ext cx="6099716" cy="400110"/>
          </a:xfrm>
          <a:prstGeom prst="rect">
            <a:avLst/>
          </a:prstGeom>
          <a:noFill/>
        </p:spPr>
        <p:txBody>
          <a:bodyPr wrap="square">
            <a:spAutoFit/>
          </a:bodyPr>
          <a:lstStyle/>
          <a:p>
            <a:r>
              <a:rPr lang="en-US" sz="2000" dirty="0"/>
              <a:t>In practice, it means: </a:t>
            </a:r>
            <a:endParaRPr lang="en-SA" sz="2000" dirty="0"/>
          </a:p>
        </p:txBody>
      </p:sp>
      <p:sp>
        <p:nvSpPr>
          <p:cNvPr id="12" name="TextBox 11">
            <a:extLst>
              <a:ext uri="{FF2B5EF4-FFF2-40B4-BE49-F238E27FC236}">
                <a16:creationId xmlns:a16="http://schemas.microsoft.com/office/drawing/2014/main" id="{828AECE3-9345-EFDD-E814-40F5DD59F0E0}"/>
              </a:ext>
            </a:extLst>
          </p:cNvPr>
          <p:cNvSpPr txBox="1"/>
          <p:nvPr/>
        </p:nvSpPr>
        <p:spPr>
          <a:xfrm>
            <a:off x="937661" y="2918567"/>
            <a:ext cx="9720776" cy="3170099"/>
          </a:xfrm>
          <a:prstGeom prst="rect">
            <a:avLst/>
          </a:prstGeom>
          <a:noFill/>
        </p:spPr>
        <p:txBody>
          <a:bodyPr wrap="square">
            <a:spAutoFit/>
          </a:bodyPr>
          <a:lstStyle/>
          <a:p>
            <a:r>
              <a:rPr lang="en-US" sz="2000" b="0" dirty="0"/>
              <a:t>1. Adopting an </a:t>
            </a:r>
            <a:r>
              <a:rPr lang="en-US" sz="2000" dirty="0">
                <a:solidFill>
                  <a:schemeClr val="accent2">
                    <a:lumMod val="75000"/>
                  </a:schemeClr>
                </a:solidFill>
              </a:rPr>
              <a:t>evidence-based approach </a:t>
            </a:r>
            <a:r>
              <a:rPr lang="en-US" sz="2000" b="0" dirty="0"/>
              <a:t>in the management of patients. </a:t>
            </a:r>
          </a:p>
          <a:p>
            <a:endParaRPr lang="en-US" sz="2000" b="0" dirty="0"/>
          </a:p>
          <a:p>
            <a:r>
              <a:rPr lang="en-US" sz="2000" b="0" dirty="0"/>
              <a:t>2. Changing your practice and </a:t>
            </a:r>
            <a:r>
              <a:rPr lang="en-US" sz="2000" dirty="0">
                <a:solidFill>
                  <a:schemeClr val="accent2">
                    <a:lumMod val="75000"/>
                  </a:schemeClr>
                </a:solidFill>
              </a:rPr>
              <a:t>developing new protocols or guidelines </a:t>
            </a:r>
            <a:r>
              <a:rPr lang="en-US" sz="2000" b="0" dirty="0"/>
              <a:t>based on experience and evidence if current practice is shown inadequate. </a:t>
            </a:r>
          </a:p>
          <a:p>
            <a:pPr marL="514350" indent="-514350">
              <a:buFont typeface="+mj-lt"/>
              <a:buAutoNum type="arabicPeriod"/>
            </a:pPr>
            <a:endParaRPr lang="en-US" sz="2000" b="0" dirty="0"/>
          </a:p>
          <a:p>
            <a:r>
              <a:rPr lang="en-US" sz="2000" dirty="0">
                <a:solidFill>
                  <a:schemeClr val="accent2">
                    <a:lumMod val="75000"/>
                  </a:schemeClr>
                </a:solidFill>
              </a:rPr>
              <a:t>3. Implementing national service frameworks </a:t>
            </a:r>
            <a:r>
              <a:rPr lang="en-US" sz="2000" b="0" dirty="0"/>
              <a:t>and other national standards to ensure optimal care.</a:t>
            </a:r>
          </a:p>
          <a:p>
            <a:pPr marL="514350" indent="-514350">
              <a:buFont typeface="+mj-lt"/>
              <a:buAutoNum type="arabicPeriod"/>
            </a:pPr>
            <a:endParaRPr lang="en-US" sz="2000" b="0" dirty="0"/>
          </a:p>
          <a:p>
            <a:r>
              <a:rPr lang="en-US" sz="2000" dirty="0">
                <a:solidFill>
                  <a:schemeClr val="accent2">
                    <a:lumMod val="75000"/>
                  </a:schemeClr>
                </a:solidFill>
              </a:rPr>
              <a:t>4. Conducting research</a:t>
            </a:r>
            <a:r>
              <a:rPr lang="en-US" sz="2000" b="0" dirty="0"/>
              <a:t> to develop the body of evidence available and therefore enhancing the level of care provided to patients in future. </a:t>
            </a:r>
            <a:endParaRPr lang="en-SA" sz="2000" b="0" dirty="0"/>
          </a:p>
        </p:txBody>
      </p:sp>
      <p:sp>
        <p:nvSpPr>
          <p:cNvPr id="13" name="TextBox 12">
            <a:extLst>
              <a:ext uri="{FF2B5EF4-FFF2-40B4-BE49-F238E27FC236}">
                <a16:creationId xmlns:a16="http://schemas.microsoft.com/office/drawing/2014/main" id="{EB4856EC-6CFD-ACBB-9C95-BDF47485AF0D}"/>
              </a:ext>
            </a:extLst>
          </p:cNvPr>
          <p:cNvSpPr txBox="1"/>
          <p:nvPr/>
        </p:nvSpPr>
        <p:spPr>
          <a:xfrm>
            <a:off x="6774732" y="5715820"/>
            <a:ext cx="4754975"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en-US" dirty="0"/>
              <a:t>: </a:t>
            </a:r>
            <a:r>
              <a:rPr lang="en-US" dirty="0">
                <a:hlinkClick r:id="rId3"/>
              </a:rPr>
              <a:t>https://alison.com/topic/learn/133628/the-pillars-of-clinical-governance</a:t>
            </a:r>
            <a:r>
              <a:rPr lang="en-US" dirty="0"/>
              <a:t> </a:t>
            </a:r>
            <a:endParaRPr lang="en-SA" dirty="0"/>
          </a:p>
        </p:txBody>
      </p:sp>
    </p:spTree>
    <p:extLst>
      <p:ext uri="{BB962C8B-B14F-4D97-AF65-F5344CB8AC3E}">
        <p14:creationId xmlns:p14="http://schemas.microsoft.com/office/powerpoint/2010/main" val="731145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42E6C2-5D44-5060-BB79-01735FB383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002126-202A-3C62-47E8-D20CD8F463F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1BEB1206-6E70-3F30-029F-EBAE65CBDD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A6D1BE3B-600E-992C-D310-D2910DA041B6}"/>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8E386CA-58B4-98D4-546E-39893D7CD93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E5707BB3-724A-A25A-6E4F-2065126C72E5}"/>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9E756F18-C0D7-206A-B11D-BF639331492B}"/>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45B726DA-3BEE-1B95-6F60-AD9B3F2A183E}"/>
              </a:ext>
            </a:extLst>
          </p:cNvPr>
          <p:cNvSpPr txBox="1">
            <a:spLocks/>
          </p:cNvSpPr>
          <p:nvPr/>
        </p:nvSpPr>
        <p:spPr>
          <a:xfrm>
            <a:off x="942308" y="2244602"/>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Pillar 1: Clinical Effectiveness and Research </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9" name="TextBox 8">
            <a:extLst>
              <a:ext uri="{FF2B5EF4-FFF2-40B4-BE49-F238E27FC236}">
                <a16:creationId xmlns:a16="http://schemas.microsoft.com/office/drawing/2014/main" id="{FD863AFC-339F-B2FC-6C93-EBCA59E4713A}"/>
              </a:ext>
            </a:extLst>
          </p:cNvPr>
          <p:cNvSpPr txBox="1"/>
          <p:nvPr/>
        </p:nvSpPr>
        <p:spPr>
          <a:xfrm>
            <a:off x="942307" y="2869197"/>
            <a:ext cx="6393555" cy="430887"/>
          </a:xfrm>
          <a:prstGeom prst="rect">
            <a:avLst/>
          </a:prstGeom>
          <a:noFill/>
        </p:spPr>
        <p:txBody>
          <a:bodyPr wrap="square">
            <a:spAutoFit/>
          </a:bodyPr>
          <a:lstStyle/>
          <a:p>
            <a:r>
              <a:rPr lang="en-US" sz="2200" dirty="0"/>
              <a:t>The Key Components of Clinical Effectiveness includes:</a:t>
            </a:r>
            <a:endParaRPr lang="en-SA" sz="2200" dirty="0"/>
          </a:p>
        </p:txBody>
      </p:sp>
      <p:sp>
        <p:nvSpPr>
          <p:cNvPr id="12" name="TextBox 11">
            <a:extLst>
              <a:ext uri="{FF2B5EF4-FFF2-40B4-BE49-F238E27FC236}">
                <a16:creationId xmlns:a16="http://schemas.microsoft.com/office/drawing/2014/main" id="{20C4BEFE-AA39-1012-D443-5B13B1E4F32B}"/>
              </a:ext>
            </a:extLst>
          </p:cNvPr>
          <p:cNvSpPr txBox="1"/>
          <p:nvPr/>
        </p:nvSpPr>
        <p:spPr>
          <a:xfrm>
            <a:off x="1236147" y="3381477"/>
            <a:ext cx="6099716" cy="1697068"/>
          </a:xfrm>
          <a:prstGeom prst="rect">
            <a:avLst/>
          </a:prstGeom>
          <a:noFill/>
        </p:spPr>
        <p:txBody>
          <a:bodyPr wrap="square">
            <a:spAutoFit/>
          </a:bodyPr>
          <a:lstStyle/>
          <a:p>
            <a:pPr marL="514350" indent="-514350">
              <a:lnSpc>
                <a:spcPct val="150000"/>
              </a:lnSpc>
              <a:buFont typeface="Arial" panose="020B0604020202020204" pitchFamily="34" charset="0"/>
              <a:buChar char="•"/>
            </a:pPr>
            <a:r>
              <a:rPr lang="en-US" sz="2400" dirty="0">
                <a:solidFill>
                  <a:schemeClr val="accent2">
                    <a:lumMod val="75000"/>
                  </a:schemeClr>
                </a:solidFill>
              </a:rPr>
              <a:t>Evidence-informed practice.</a:t>
            </a:r>
          </a:p>
          <a:p>
            <a:pPr marL="514350" indent="-514350">
              <a:lnSpc>
                <a:spcPct val="150000"/>
              </a:lnSpc>
              <a:buFont typeface="Arial" panose="020B0604020202020204" pitchFamily="34" charset="0"/>
              <a:buChar char="•"/>
            </a:pPr>
            <a:r>
              <a:rPr lang="en-US" sz="2400" dirty="0">
                <a:solidFill>
                  <a:schemeClr val="accent2">
                    <a:lumMod val="75000"/>
                  </a:schemeClr>
                </a:solidFill>
              </a:rPr>
              <a:t>Clinical guidelines</a:t>
            </a:r>
          </a:p>
          <a:p>
            <a:pPr marL="514350" indent="-514350">
              <a:lnSpc>
                <a:spcPct val="150000"/>
              </a:lnSpc>
              <a:buFont typeface="Arial" panose="020B0604020202020204" pitchFamily="34" charset="0"/>
              <a:buChar char="•"/>
            </a:pPr>
            <a:r>
              <a:rPr lang="en-US" sz="2400" dirty="0">
                <a:solidFill>
                  <a:schemeClr val="accent2">
                    <a:lumMod val="75000"/>
                  </a:schemeClr>
                </a:solidFill>
              </a:rPr>
              <a:t>Clinical audit.</a:t>
            </a:r>
            <a:endParaRPr lang="en-SA" sz="2400" dirty="0">
              <a:solidFill>
                <a:schemeClr val="accent2">
                  <a:lumMod val="75000"/>
                </a:schemeClr>
              </a:solidFill>
            </a:endParaRPr>
          </a:p>
        </p:txBody>
      </p:sp>
      <p:pic>
        <p:nvPicPr>
          <p:cNvPr id="13" name="Picture 12">
            <a:extLst>
              <a:ext uri="{FF2B5EF4-FFF2-40B4-BE49-F238E27FC236}">
                <a16:creationId xmlns:a16="http://schemas.microsoft.com/office/drawing/2014/main" id="{8A4E83F0-0583-85FB-1C68-164FF05D178E}"/>
              </a:ext>
            </a:extLst>
          </p:cNvPr>
          <p:cNvPicPr>
            <a:picLocks noChangeAspect="1"/>
          </p:cNvPicPr>
          <p:nvPr/>
        </p:nvPicPr>
        <p:blipFill rotWithShape="1">
          <a:blip r:embed="rId3"/>
          <a:srcRect l="12008" t="7211" r="9976" b="9458"/>
          <a:stretch/>
        </p:blipFill>
        <p:spPr>
          <a:xfrm>
            <a:off x="8897007" y="3789558"/>
            <a:ext cx="2355669" cy="1672064"/>
          </a:xfrm>
          <a:prstGeom prst="rect">
            <a:avLst/>
          </a:prstGeom>
        </p:spPr>
      </p:pic>
      <p:sp>
        <p:nvSpPr>
          <p:cNvPr id="14" name="TextBox 13">
            <a:extLst>
              <a:ext uri="{FF2B5EF4-FFF2-40B4-BE49-F238E27FC236}">
                <a16:creationId xmlns:a16="http://schemas.microsoft.com/office/drawing/2014/main" id="{2891561A-D310-FAAE-755E-C9A486E7F3D9}"/>
              </a:ext>
            </a:extLst>
          </p:cNvPr>
          <p:cNvSpPr txBox="1"/>
          <p:nvPr/>
        </p:nvSpPr>
        <p:spPr>
          <a:xfrm>
            <a:off x="6321627" y="5666125"/>
            <a:ext cx="4754975"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en-US" dirty="0"/>
              <a:t>: Book: A Clinical Governance Handbook for district clinical specialist teams</a:t>
            </a:r>
            <a:endParaRPr lang="en-SA" dirty="0"/>
          </a:p>
        </p:txBody>
      </p:sp>
    </p:spTree>
    <p:extLst>
      <p:ext uri="{BB962C8B-B14F-4D97-AF65-F5344CB8AC3E}">
        <p14:creationId xmlns:p14="http://schemas.microsoft.com/office/powerpoint/2010/main" val="21086673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B8787-7593-6245-C7FD-9624AB8B71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973D3D-94A0-4BE2-C883-387EEBAFE28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20D2DF27-348E-1945-5CDF-5E0DF477E2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5CA7641B-1D96-1514-7982-B7753E268426}"/>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DB8B654D-3026-C2AA-BF91-649789B9C4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C99746B0-6E70-CA71-A08F-CF2837C1C20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9C8273F3-C124-AC77-CD95-399A7BF67D1F}"/>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BF86498C-A613-AC69-269A-30B600ADF159}"/>
              </a:ext>
            </a:extLst>
          </p:cNvPr>
          <p:cNvSpPr txBox="1">
            <a:spLocks/>
          </p:cNvSpPr>
          <p:nvPr/>
        </p:nvSpPr>
        <p:spPr>
          <a:xfrm>
            <a:off x="617280" y="3629877"/>
            <a:ext cx="10812720"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800" b="1" dirty="0">
                <a:solidFill>
                  <a:schemeClr val="accent1"/>
                </a:solidFill>
                <a:latin typeface="Sakkal Majalla" panose="02000000000000000000" pitchFamily="2" charset="-78"/>
                <a:cs typeface="Sakkal Majalla" panose="02000000000000000000" pitchFamily="2" charset="-78"/>
              </a:rPr>
              <a:t>Pillar 2: Clinical Audit </a:t>
            </a:r>
            <a:endParaRPr lang="en-SA" sz="4800" b="1" dirty="0">
              <a:solidFill>
                <a:schemeClr val="accent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960476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F9F3FF-4217-905A-FE17-6F89EAA504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D7AD3E-CBB3-EB04-8819-BCB13220E89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16635930-81E8-D9AA-B597-476F5DDD84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07DBF961-B89D-47F2-7EFD-420A65B9A24C}"/>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297C9064-C515-E1B2-7517-6B9AFD5D94C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E1FE98A1-E899-82E9-F6C7-B1717FA5CC9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6D71D19E-C18D-E16F-D69B-88A5FB6FB34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BCBDB8EE-B63D-5C61-C3C1-8FC789FCEE1A}"/>
              </a:ext>
            </a:extLst>
          </p:cNvPr>
          <p:cNvSpPr txBox="1">
            <a:spLocks/>
          </p:cNvSpPr>
          <p:nvPr/>
        </p:nvSpPr>
        <p:spPr>
          <a:xfrm>
            <a:off x="942308" y="2229994"/>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Pillar 2: Clinical Audit</a:t>
            </a:r>
            <a:endParaRPr lang="en-SA" sz="3400" b="1" dirty="0">
              <a:solidFill>
                <a:schemeClr val="accent1"/>
              </a:solidFill>
              <a:latin typeface="Sakkal Majalla" panose="02000000000000000000" pitchFamily="2" charset="-78"/>
              <a:cs typeface="Sakkal Majalla" panose="02000000000000000000" pitchFamily="2" charset="-78"/>
            </a:endParaRPr>
          </a:p>
        </p:txBody>
      </p:sp>
      <p:pic>
        <p:nvPicPr>
          <p:cNvPr id="8" name="Picture 7">
            <a:extLst>
              <a:ext uri="{FF2B5EF4-FFF2-40B4-BE49-F238E27FC236}">
                <a16:creationId xmlns:a16="http://schemas.microsoft.com/office/drawing/2014/main" id="{8ED9A09E-1B0C-D14F-35B3-0A01DB947640}"/>
              </a:ext>
            </a:extLst>
          </p:cNvPr>
          <p:cNvPicPr>
            <a:picLocks noChangeAspect="1"/>
          </p:cNvPicPr>
          <p:nvPr/>
        </p:nvPicPr>
        <p:blipFill rotWithShape="1">
          <a:blip r:embed="rId3"/>
          <a:srcRect l="12008" t="7211" r="9976" b="9458"/>
          <a:stretch/>
        </p:blipFill>
        <p:spPr>
          <a:xfrm>
            <a:off x="8787161" y="4265190"/>
            <a:ext cx="2345473" cy="1664827"/>
          </a:xfrm>
          <a:prstGeom prst="rect">
            <a:avLst/>
          </a:prstGeom>
        </p:spPr>
      </p:pic>
      <p:sp>
        <p:nvSpPr>
          <p:cNvPr id="9" name="TextBox 8">
            <a:extLst>
              <a:ext uri="{FF2B5EF4-FFF2-40B4-BE49-F238E27FC236}">
                <a16:creationId xmlns:a16="http://schemas.microsoft.com/office/drawing/2014/main" id="{3037AA20-7ADA-C905-9280-ED13C1F5D813}"/>
              </a:ext>
            </a:extLst>
          </p:cNvPr>
          <p:cNvSpPr txBox="1"/>
          <p:nvPr/>
        </p:nvSpPr>
        <p:spPr>
          <a:xfrm>
            <a:off x="942308" y="5782011"/>
            <a:ext cx="4223643"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hlinkClick r:id="rId4"/>
              </a:rPr>
              <a:t>https://www.dentalnotebook.com/7-pillars-clinical-governance/</a:t>
            </a:r>
            <a:r>
              <a:rPr lang="ar-SA" dirty="0"/>
              <a:t> </a:t>
            </a:r>
            <a:endParaRPr lang="en-SA" dirty="0"/>
          </a:p>
        </p:txBody>
      </p:sp>
      <p:sp>
        <p:nvSpPr>
          <p:cNvPr id="11" name="TextBox 10">
            <a:extLst>
              <a:ext uri="{FF2B5EF4-FFF2-40B4-BE49-F238E27FC236}">
                <a16:creationId xmlns:a16="http://schemas.microsoft.com/office/drawing/2014/main" id="{02C0A73C-6F56-7BF3-FCE4-5EA17299A32E}"/>
              </a:ext>
            </a:extLst>
          </p:cNvPr>
          <p:cNvSpPr txBox="1"/>
          <p:nvPr/>
        </p:nvSpPr>
        <p:spPr>
          <a:xfrm>
            <a:off x="942308" y="2792756"/>
            <a:ext cx="10190326" cy="1141632"/>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400" dirty="0">
                <a:solidFill>
                  <a:schemeClr val="tx1"/>
                </a:solidFill>
              </a:rPr>
              <a:t>Auditing</a:t>
            </a:r>
            <a:r>
              <a:rPr lang="en-US" sz="2400" b="0" dirty="0">
                <a:solidFill>
                  <a:schemeClr val="tx1"/>
                </a:solidFill>
              </a:rPr>
              <a:t> </a:t>
            </a:r>
            <a:r>
              <a:rPr lang="en-US" sz="2400" dirty="0">
                <a:solidFill>
                  <a:schemeClr val="tx1"/>
                </a:solidFill>
              </a:rPr>
              <a:t>evaluates existing practice against the gold standard of practice</a:t>
            </a:r>
            <a:r>
              <a:rPr lang="en-US" sz="2400" b="0" dirty="0">
                <a:solidFill>
                  <a:schemeClr val="tx1"/>
                </a:solidFill>
              </a:rPr>
              <a:t>. Through this, we try to identify any shortcomings and develop methods to improve our outcomes. Ultimately, this aims to improve the quality of care we provide. </a:t>
            </a:r>
            <a:endParaRPr lang="en-SA" sz="2400" b="0" dirty="0">
              <a:solidFill>
                <a:schemeClr val="tx1"/>
              </a:solidFill>
            </a:endParaRPr>
          </a:p>
        </p:txBody>
      </p:sp>
      <p:sp>
        <p:nvSpPr>
          <p:cNvPr id="12" name="TextBox 11">
            <a:extLst>
              <a:ext uri="{FF2B5EF4-FFF2-40B4-BE49-F238E27FC236}">
                <a16:creationId xmlns:a16="http://schemas.microsoft.com/office/drawing/2014/main" id="{AF12AEAA-8D38-8339-C6B9-4F0FECE7195E}"/>
              </a:ext>
            </a:extLst>
          </p:cNvPr>
          <p:cNvSpPr txBox="1"/>
          <p:nvPr/>
        </p:nvSpPr>
        <p:spPr>
          <a:xfrm>
            <a:off x="942309" y="4015503"/>
            <a:ext cx="8113202" cy="1624053"/>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sz="2400" b="0" dirty="0">
                <a:solidFill>
                  <a:schemeClr val="tx1"/>
                </a:solidFill>
              </a:rPr>
              <a:t>Carrying out an audit involves identifying a particular area of interest/concern; researching a standard to compare it to; collecting the data to compare; analyzing the data and identifying shortcomings; implementing methods of change and, finally, re-auditing after a time period to close the loop and assess improvements.</a:t>
            </a:r>
            <a:endParaRPr lang="en-SA" sz="2400" b="0" dirty="0">
              <a:solidFill>
                <a:schemeClr val="tx1"/>
              </a:solidFill>
            </a:endParaRPr>
          </a:p>
        </p:txBody>
      </p:sp>
    </p:spTree>
    <p:extLst>
      <p:ext uri="{BB962C8B-B14F-4D97-AF65-F5344CB8AC3E}">
        <p14:creationId xmlns:p14="http://schemas.microsoft.com/office/powerpoint/2010/main" val="179983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F98D19-382C-26AF-717C-CF5B59162D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68B7A2-43B6-BD94-83A6-1A6CA4A701A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7A103EE5-E805-2B45-DB47-AE07ADD39C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6DB2DD7E-D746-92C2-84AC-5F7061B5E3E8}"/>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5A06BE3-4986-9199-79B5-725D5821929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9B6315D-229B-1D2E-CFF8-B8CB9C3BCC4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F7AB3185-F5F1-9124-757E-7BB5D18E3EF9}"/>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6E7E5002-784C-0134-4089-4BD32ECF656D}"/>
              </a:ext>
            </a:extLst>
          </p:cNvPr>
          <p:cNvSpPr txBox="1">
            <a:spLocks/>
          </p:cNvSpPr>
          <p:nvPr/>
        </p:nvSpPr>
        <p:spPr>
          <a:xfrm>
            <a:off x="942308" y="2246988"/>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Pillar 2: Clinical Audit </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5B1CC2B3-894F-7EAD-DE64-D81F787349AC}"/>
              </a:ext>
            </a:extLst>
          </p:cNvPr>
          <p:cNvSpPr txBox="1"/>
          <p:nvPr/>
        </p:nvSpPr>
        <p:spPr>
          <a:xfrm>
            <a:off x="942307" y="2828835"/>
            <a:ext cx="9874375" cy="1107996"/>
          </a:xfrm>
          <a:prstGeom prst="rect">
            <a:avLst/>
          </a:prstGeom>
          <a:noFill/>
        </p:spPr>
        <p:txBody>
          <a:bodyPr wrap="square">
            <a:spAutoFit/>
          </a:bodyPr>
          <a:lstStyle/>
          <a:p>
            <a:r>
              <a:rPr lang="en-US" sz="2200" b="1" dirty="0">
                <a:solidFill>
                  <a:schemeClr val="accent2">
                    <a:lumMod val="75000"/>
                  </a:schemeClr>
                </a:solidFill>
              </a:rPr>
              <a:t>Clinical audit </a:t>
            </a:r>
            <a:r>
              <a:rPr lang="en-US" sz="2200" dirty="0"/>
              <a:t>is an essential tool to help health professionals assess the quality of care they offer in an objective manner, whether best practices are being followed, and whether the patient outcomes are the desired ones.</a:t>
            </a:r>
          </a:p>
        </p:txBody>
      </p:sp>
      <p:sp>
        <p:nvSpPr>
          <p:cNvPr id="14" name="TextBox 13">
            <a:extLst>
              <a:ext uri="{FF2B5EF4-FFF2-40B4-BE49-F238E27FC236}">
                <a16:creationId xmlns:a16="http://schemas.microsoft.com/office/drawing/2014/main" id="{15AD1F18-5677-1A20-C003-5C8A630FD030}"/>
              </a:ext>
            </a:extLst>
          </p:cNvPr>
          <p:cNvSpPr txBox="1"/>
          <p:nvPr/>
        </p:nvSpPr>
        <p:spPr>
          <a:xfrm>
            <a:off x="942307" y="4092354"/>
            <a:ext cx="9874374" cy="1446550"/>
          </a:xfrm>
          <a:prstGeom prst="rect">
            <a:avLst/>
          </a:prstGeom>
          <a:noFill/>
        </p:spPr>
        <p:txBody>
          <a:bodyPr wrap="square">
            <a:spAutoFit/>
          </a:bodyPr>
          <a:lstStyle/>
          <a:p>
            <a:r>
              <a:rPr lang="en-US" sz="2200" b="1" dirty="0">
                <a:solidFill>
                  <a:schemeClr val="accent2">
                    <a:lumMod val="75000"/>
                  </a:schemeClr>
                </a:solidFill>
              </a:rPr>
              <a:t>Clinical audit </a:t>
            </a:r>
            <a:r>
              <a:rPr lang="en-US" sz="2200" dirty="0"/>
              <a:t>is a quality improvement process that seeks to improve patient care and outcomes through a systematic review of care against explicit criteria ….. Where indicated, changes and implemented … and further monitoring is used to confirm improvement in health care delivery. (Principles for Best Practices in Clinical Audit)</a:t>
            </a:r>
          </a:p>
        </p:txBody>
      </p:sp>
      <p:sp>
        <p:nvSpPr>
          <p:cNvPr id="15" name="TextBox 14">
            <a:extLst>
              <a:ext uri="{FF2B5EF4-FFF2-40B4-BE49-F238E27FC236}">
                <a16:creationId xmlns:a16="http://schemas.microsoft.com/office/drawing/2014/main" id="{4487E98D-9ECE-97DD-8F98-53924FCFC0DC}"/>
              </a:ext>
            </a:extLst>
          </p:cNvPr>
          <p:cNvSpPr txBox="1"/>
          <p:nvPr/>
        </p:nvSpPr>
        <p:spPr>
          <a:xfrm>
            <a:off x="942307" y="5676383"/>
            <a:ext cx="5836909"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t>A CLINICAL GOVERNANCE HANDBOOK FOR DISTRICT CLINICAL SPECIALIST TEAMS</a:t>
            </a:r>
          </a:p>
        </p:txBody>
      </p:sp>
    </p:spTree>
    <p:extLst>
      <p:ext uri="{BB962C8B-B14F-4D97-AF65-F5344CB8AC3E}">
        <p14:creationId xmlns:p14="http://schemas.microsoft.com/office/powerpoint/2010/main" val="2768264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79E74C-3B03-D94B-C6E2-E724E84575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780EC8-C4A7-FDB4-A366-0BD1A50D5D3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67E5E7B4-FBDA-E0E9-01DC-8C4DBA4138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7859FD72-EBF8-F0FA-1A74-3CFE8B6A5CC8}"/>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26A60C3B-B0E8-930A-1311-36AFF8E639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9742D647-0BA3-7427-1DD4-39907992322E}"/>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DF58115-CD0A-B7C2-E81F-BB482BE3DF0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9" name="Title 1">
            <a:extLst>
              <a:ext uri="{FF2B5EF4-FFF2-40B4-BE49-F238E27FC236}">
                <a16:creationId xmlns:a16="http://schemas.microsoft.com/office/drawing/2014/main" id="{E3A99716-9F36-6F41-DE41-4E037CFF04A7}"/>
              </a:ext>
            </a:extLst>
          </p:cNvPr>
          <p:cNvSpPr txBox="1">
            <a:spLocks/>
          </p:cNvSpPr>
          <p:nvPr/>
        </p:nvSpPr>
        <p:spPr>
          <a:xfrm>
            <a:off x="942308" y="2244602"/>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Pillar 2: Clinical Audit </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9B8D5D01-3E6F-85BF-8667-6E1FC0A5B69D}"/>
              </a:ext>
            </a:extLst>
          </p:cNvPr>
          <p:cNvSpPr txBox="1"/>
          <p:nvPr/>
        </p:nvSpPr>
        <p:spPr>
          <a:xfrm>
            <a:off x="942307" y="2823691"/>
            <a:ext cx="9912505" cy="769441"/>
          </a:xfrm>
          <a:prstGeom prst="rect">
            <a:avLst/>
          </a:prstGeom>
          <a:noFill/>
        </p:spPr>
        <p:txBody>
          <a:bodyPr wrap="square">
            <a:spAutoFit/>
          </a:bodyPr>
          <a:lstStyle/>
          <a:p>
            <a:r>
              <a:rPr lang="en-US" sz="2200" b="1" dirty="0">
                <a:solidFill>
                  <a:schemeClr val="accent2">
                    <a:lumMod val="75000"/>
                  </a:schemeClr>
                </a:solidFill>
              </a:rPr>
              <a:t>Clinical audit </a:t>
            </a:r>
            <a:r>
              <a:rPr lang="en-US" sz="2200" dirty="0"/>
              <a:t>is not just a single data collection activity. Rather it is a quality improvement process or cycle that includes the following steps: </a:t>
            </a:r>
          </a:p>
        </p:txBody>
      </p:sp>
      <p:sp>
        <p:nvSpPr>
          <p:cNvPr id="14" name="TextBox 13">
            <a:extLst>
              <a:ext uri="{FF2B5EF4-FFF2-40B4-BE49-F238E27FC236}">
                <a16:creationId xmlns:a16="http://schemas.microsoft.com/office/drawing/2014/main" id="{B481B412-18C3-E181-CED2-71BA968A1511}"/>
              </a:ext>
            </a:extLst>
          </p:cNvPr>
          <p:cNvSpPr txBox="1"/>
          <p:nvPr/>
        </p:nvSpPr>
        <p:spPr>
          <a:xfrm>
            <a:off x="942307" y="3593132"/>
            <a:ext cx="9550990" cy="2462213"/>
          </a:xfrm>
          <a:prstGeom prst="rect">
            <a:avLst/>
          </a:prstGeom>
          <a:noFill/>
        </p:spPr>
        <p:txBody>
          <a:bodyPr wrap="square">
            <a:spAutoFit/>
          </a:bodyPr>
          <a:lstStyle/>
          <a:p>
            <a:pPr marL="457200" indent="-457200">
              <a:buFont typeface="Arial" panose="020B0604020202020204" pitchFamily="34" charset="0"/>
              <a:buChar char="•"/>
            </a:pPr>
            <a:r>
              <a:rPr lang="en-US" sz="2200" dirty="0"/>
              <a:t>Measuring procedures for diagnosis, care and treatment against explicit criteria of the gold standard and investigating what impact these have on patient outcomes. </a:t>
            </a:r>
          </a:p>
          <a:p>
            <a:pPr marL="457200" indent="-457200">
              <a:buFont typeface="Arial" panose="020B0604020202020204" pitchFamily="34" charset="0"/>
              <a:buChar char="•"/>
            </a:pPr>
            <a:r>
              <a:rPr lang="en-US" sz="2200" dirty="0"/>
              <a:t>Identifying opportunities for improvement and planning and implementing changes, if necessary. </a:t>
            </a:r>
          </a:p>
          <a:p>
            <a:pPr marL="457200" indent="-457200">
              <a:buFont typeface="Arial" panose="020B0604020202020204" pitchFamily="34" charset="0"/>
              <a:buChar char="•"/>
            </a:pPr>
            <a:r>
              <a:rPr lang="en-US" sz="2200" dirty="0"/>
              <a:t>Following up by further audit to see if the changes have been successfully implemented and are yielding the expected outcome. </a:t>
            </a:r>
          </a:p>
        </p:txBody>
      </p:sp>
      <p:sp>
        <p:nvSpPr>
          <p:cNvPr id="15" name="TextBox 14">
            <a:extLst>
              <a:ext uri="{FF2B5EF4-FFF2-40B4-BE49-F238E27FC236}">
                <a16:creationId xmlns:a16="http://schemas.microsoft.com/office/drawing/2014/main" id="{9B55BA12-8DD5-D262-133D-7C0564B0241D}"/>
              </a:ext>
            </a:extLst>
          </p:cNvPr>
          <p:cNvSpPr txBox="1"/>
          <p:nvPr/>
        </p:nvSpPr>
        <p:spPr>
          <a:xfrm>
            <a:off x="6096000" y="5692757"/>
            <a:ext cx="5162749"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t>A CLINICAL GOVERNANCE HANDBOOK FOR DISTRICT CLINICAL SPECIALIST TEAMS</a:t>
            </a:r>
          </a:p>
        </p:txBody>
      </p:sp>
    </p:spTree>
    <p:extLst>
      <p:ext uri="{BB962C8B-B14F-4D97-AF65-F5344CB8AC3E}">
        <p14:creationId xmlns:p14="http://schemas.microsoft.com/office/powerpoint/2010/main" val="1346704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D58221-DA05-5BEA-4243-99C5D7B77D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9C7159-F950-A1AE-C34E-CAC48142C00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AC4BCB6A-6C14-F21E-860A-B8468CBE6B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7EB1490A-4649-EDC3-2E77-66EFA4BFF557}"/>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F79D55D-920E-BAA6-DF5D-6E827B8B48B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E230D35D-1DA2-518F-83E9-683F216AD7D0}"/>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EAA91A8E-9CAE-7BB9-892B-432BAE11B867}"/>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11" name="Title 1">
            <a:extLst>
              <a:ext uri="{FF2B5EF4-FFF2-40B4-BE49-F238E27FC236}">
                <a16:creationId xmlns:a16="http://schemas.microsoft.com/office/drawing/2014/main" id="{288B15BB-3CCA-38B7-4E26-2010DF85B5E1}"/>
              </a:ext>
            </a:extLst>
          </p:cNvPr>
          <p:cNvSpPr txBox="1">
            <a:spLocks/>
          </p:cNvSpPr>
          <p:nvPr/>
        </p:nvSpPr>
        <p:spPr>
          <a:xfrm>
            <a:off x="942308" y="2186696"/>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Pillar 2: Clinical Audit </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16F0705F-ACDB-69FA-B35A-F1246A68D1C9}"/>
              </a:ext>
            </a:extLst>
          </p:cNvPr>
          <p:cNvSpPr txBox="1"/>
          <p:nvPr/>
        </p:nvSpPr>
        <p:spPr>
          <a:xfrm>
            <a:off x="946434" y="2599948"/>
            <a:ext cx="10732374" cy="684848"/>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0">
                <a:solidFill>
                  <a:schemeClr val="bg2">
                    <a:lumMod val="50000"/>
                  </a:schemeClr>
                </a:solidFill>
                <a:latin typeface="Sakkal Majalla" panose="02000000000000000000" pitchFamily="2" charset="-78"/>
                <a:ea typeface="+mj-ea"/>
                <a:cs typeface="Sakkal Majalla" panose="02000000000000000000" pitchFamily="2" charset="-78"/>
              </a:defRPr>
            </a:lvl1pPr>
          </a:lstStyle>
          <a:p>
            <a:r>
              <a:rPr lang="en-US" b="1" dirty="0"/>
              <a:t>What aspects of clinical practice can be audited? </a:t>
            </a:r>
          </a:p>
        </p:txBody>
      </p:sp>
      <p:pic>
        <p:nvPicPr>
          <p:cNvPr id="16" name="Picture 15">
            <a:extLst>
              <a:ext uri="{FF2B5EF4-FFF2-40B4-BE49-F238E27FC236}">
                <a16:creationId xmlns:a16="http://schemas.microsoft.com/office/drawing/2014/main" id="{4B35B1C6-279E-F913-711C-274DD6F9881C}"/>
              </a:ext>
            </a:extLst>
          </p:cNvPr>
          <p:cNvPicPr>
            <a:picLocks noChangeAspect="1"/>
          </p:cNvPicPr>
          <p:nvPr/>
        </p:nvPicPr>
        <p:blipFill rotWithShape="1">
          <a:blip r:embed="rId3"/>
          <a:srcRect l="12008" t="7211" r="9976" b="9458"/>
          <a:stretch/>
        </p:blipFill>
        <p:spPr>
          <a:xfrm>
            <a:off x="8998131" y="4166867"/>
            <a:ext cx="2355669" cy="1672064"/>
          </a:xfrm>
          <a:prstGeom prst="rect">
            <a:avLst/>
          </a:prstGeom>
        </p:spPr>
      </p:pic>
      <p:sp>
        <p:nvSpPr>
          <p:cNvPr id="17" name="TextBox 16">
            <a:extLst>
              <a:ext uri="{FF2B5EF4-FFF2-40B4-BE49-F238E27FC236}">
                <a16:creationId xmlns:a16="http://schemas.microsoft.com/office/drawing/2014/main" id="{40ADEB88-44A5-EB2C-88CB-92C152D518F0}"/>
              </a:ext>
            </a:extLst>
          </p:cNvPr>
          <p:cNvSpPr txBox="1"/>
          <p:nvPr/>
        </p:nvSpPr>
        <p:spPr>
          <a:xfrm>
            <a:off x="6463621" y="5776936"/>
            <a:ext cx="5682033"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t>A CLINICAL GOVERNANCE HANDBOOK FOR DISTRICT CLINICAL SPECIALIST TEAMS</a:t>
            </a:r>
          </a:p>
        </p:txBody>
      </p:sp>
      <p:sp>
        <p:nvSpPr>
          <p:cNvPr id="19" name="TextBox 18">
            <a:extLst>
              <a:ext uri="{FF2B5EF4-FFF2-40B4-BE49-F238E27FC236}">
                <a16:creationId xmlns:a16="http://schemas.microsoft.com/office/drawing/2014/main" id="{7710FCAF-0B08-0230-284E-E883CDD54E6C}"/>
              </a:ext>
            </a:extLst>
          </p:cNvPr>
          <p:cNvSpPr txBox="1"/>
          <p:nvPr/>
        </p:nvSpPr>
        <p:spPr>
          <a:xfrm>
            <a:off x="890876" y="4136098"/>
            <a:ext cx="7659383" cy="1785104"/>
          </a:xfrm>
          <a:prstGeom prst="rect">
            <a:avLst/>
          </a:prstGeom>
          <a:noFill/>
        </p:spPr>
        <p:txBody>
          <a:bodyPr wrap="square">
            <a:spAutoFit/>
          </a:bodyPr>
          <a:lstStyle/>
          <a:p>
            <a:pPr marL="457200" indent="-457200">
              <a:buFont typeface="Arial" panose="020B0604020202020204" pitchFamily="34" charset="0"/>
              <a:buChar char="•"/>
            </a:pPr>
            <a:r>
              <a:rPr lang="en-US" sz="2200" dirty="0">
                <a:solidFill>
                  <a:schemeClr val="accent2">
                    <a:lumMod val="75000"/>
                  </a:schemeClr>
                </a:solidFill>
              </a:rPr>
              <a:t>Checking the contents and placement of resuscitation trolleys.</a:t>
            </a:r>
          </a:p>
          <a:p>
            <a:pPr marL="457200" indent="-457200">
              <a:buFont typeface="Arial" panose="020B0604020202020204" pitchFamily="34" charset="0"/>
              <a:buChar char="•"/>
            </a:pPr>
            <a:r>
              <a:rPr lang="en-US" sz="2200" dirty="0">
                <a:solidFill>
                  <a:schemeClr val="accent2">
                    <a:lumMod val="75000"/>
                  </a:schemeClr>
                </a:solidFill>
              </a:rPr>
              <a:t>Direct observation of the appropriateness of </a:t>
            </a:r>
            <a:r>
              <a:rPr lang="en-US" sz="2200" dirty="0" err="1">
                <a:solidFill>
                  <a:schemeClr val="accent2">
                    <a:lumMod val="75000"/>
                  </a:schemeClr>
                </a:solidFill>
              </a:rPr>
              <a:t>labour</a:t>
            </a:r>
            <a:r>
              <a:rPr lang="en-US" sz="2200" dirty="0">
                <a:solidFill>
                  <a:schemeClr val="accent2">
                    <a:lumMod val="75000"/>
                  </a:schemeClr>
                </a:solidFill>
              </a:rPr>
              <a:t> and infrastructure.</a:t>
            </a:r>
          </a:p>
          <a:p>
            <a:pPr marL="457200" indent="-457200">
              <a:buFont typeface="Arial" panose="020B0604020202020204" pitchFamily="34" charset="0"/>
              <a:buChar char="•"/>
            </a:pPr>
            <a:r>
              <a:rPr lang="en-US" sz="2200" dirty="0">
                <a:solidFill>
                  <a:schemeClr val="accent2">
                    <a:lumMod val="75000"/>
                  </a:schemeClr>
                </a:solidFill>
              </a:rPr>
              <a:t>Evaluating staff complement against staff norms.  </a:t>
            </a:r>
          </a:p>
        </p:txBody>
      </p:sp>
      <p:sp>
        <p:nvSpPr>
          <p:cNvPr id="21" name="TextBox 20">
            <a:extLst>
              <a:ext uri="{FF2B5EF4-FFF2-40B4-BE49-F238E27FC236}">
                <a16:creationId xmlns:a16="http://schemas.microsoft.com/office/drawing/2014/main" id="{E8A6ED24-05AE-836B-5ED5-2D4669E498F4}"/>
              </a:ext>
            </a:extLst>
          </p:cNvPr>
          <p:cNvSpPr txBox="1"/>
          <p:nvPr/>
        </p:nvSpPr>
        <p:spPr>
          <a:xfrm>
            <a:off x="1102000" y="3742915"/>
            <a:ext cx="6099716" cy="400110"/>
          </a:xfrm>
          <a:prstGeom prst="rect">
            <a:avLst/>
          </a:prstGeom>
          <a:noFill/>
        </p:spPr>
        <p:txBody>
          <a:bodyPr wrap="square">
            <a:spAutoFit/>
          </a:bodyPr>
          <a:lstStyle/>
          <a:p>
            <a:r>
              <a:rPr lang="en-US" sz="2000" b="1" dirty="0"/>
              <a:t>Examples of clinical audits evaluating inputs include: </a:t>
            </a:r>
            <a:endParaRPr lang="en-US" sz="2000" dirty="0"/>
          </a:p>
        </p:txBody>
      </p:sp>
      <p:sp>
        <p:nvSpPr>
          <p:cNvPr id="23" name="TextBox 22">
            <a:extLst>
              <a:ext uri="{FF2B5EF4-FFF2-40B4-BE49-F238E27FC236}">
                <a16:creationId xmlns:a16="http://schemas.microsoft.com/office/drawing/2014/main" id="{DEDFE192-33C9-A215-5BC4-3E7D4BDD4972}"/>
              </a:ext>
            </a:extLst>
          </p:cNvPr>
          <p:cNvSpPr txBox="1"/>
          <p:nvPr/>
        </p:nvSpPr>
        <p:spPr>
          <a:xfrm>
            <a:off x="1102000" y="3246976"/>
            <a:ext cx="8202638" cy="400110"/>
          </a:xfrm>
          <a:prstGeom prst="rect">
            <a:avLst/>
          </a:prstGeom>
          <a:noFill/>
        </p:spPr>
        <p:txBody>
          <a:bodyPr wrap="square">
            <a:spAutoFit/>
          </a:bodyPr>
          <a:lstStyle/>
          <a:p>
            <a:r>
              <a:rPr lang="en-US" sz="2000" b="1" dirty="0"/>
              <a:t>Inputs</a:t>
            </a:r>
            <a:r>
              <a:rPr lang="en-US" sz="2000" dirty="0"/>
              <a:t>: the availability and organization of resources and personnel. </a:t>
            </a:r>
          </a:p>
        </p:txBody>
      </p:sp>
    </p:spTree>
    <p:extLst>
      <p:ext uri="{BB962C8B-B14F-4D97-AF65-F5344CB8AC3E}">
        <p14:creationId xmlns:p14="http://schemas.microsoft.com/office/powerpoint/2010/main" val="4191227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6E1335-67CD-C01D-5CAF-8915B79CC3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07F777-6567-1225-725C-3E93E765EEF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5CE076EB-E41D-0EC1-0C2D-1C770D3A7F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96F7E3C-8FB2-F38E-917A-9C27B53585A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381EA9D-19B5-2E00-2AAE-92C92038CF4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F7D9D40-8495-4A87-C951-12CC9938570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F9ECE1A3-0629-08DA-D9E6-B056233D0BE2}"/>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9" name="Title 1">
            <a:extLst>
              <a:ext uri="{FF2B5EF4-FFF2-40B4-BE49-F238E27FC236}">
                <a16:creationId xmlns:a16="http://schemas.microsoft.com/office/drawing/2014/main" id="{498D0E52-20E6-C4BD-3D03-19EC5BEC8CC2}"/>
              </a:ext>
            </a:extLst>
          </p:cNvPr>
          <p:cNvSpPr txBox="1">
            <a:spLocks/>
          </p:cNvSpPr>
          <p:nvPr/>
        </p:nvSpPr>
        <p:spPr>
          <a:xfrm>
            <a:off x="942308" y="2244602"/>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Pillar 2: Clinical Audit</a:t>
            </a:r>
            <a:endParaRPr lang="en-SA" sz="3400" b="1" dirty="0">
              <a:solidFill>
                <a:schemeClr val="accent1"/>
              </a:solidFill>
              <a:latin typeface="Sakkal Majalla" panose="02000000000000000000" pitchFamily="2" charset="-78"/>
              <a:cs typeface="Sakkal Majalla" panose="02000000000000000000" pitchFamily="2" charset="-78"/>
            </a:endParaRPr>
          </a:p>
        </p:txBody>
      </p:sp>
      <p:pic>
        <p:nvPicPr>
          <p:cNvPr id="16" name="Picture 15">
            <a:extLst>
              <a:ext uri="{FF2B5EF4-FFF2-40B4-BE49-F238E27FC236}">
                <a16:creationId xmlns:a16="http://schemas.microsoft.com/office/drawing/2014/main" id="{9059A104-02ED-B2CD-E4CB-920BEB1BBFD4}"/>
              </a:ext>
            </a:extLst>
          </p:cNvPr>
          <p:cNvPicPr>
            <a:picLocks noChangeAspect="1"/>
          </p:cNvPicPr>
          <p:nvPr/>
        </p:nvPicPr>
        <p:blipFill rotWithShape="1">
          <a:blip r:embed="rId3"/>
          <a:srcRect l="12008" t="7211" r="9976" b="9458"/>
          <a:stretch/>
        </p:blipFill>
        <p:spPr>
          <a:xfrm>
            <a:off x="8964686" y="4234046"/>
            <a:ext cx="2355669" cy="1672064"/>
          </a:xfrm>
          <a:prstGeom prst="rect">
            <a:avLst/>
          </a:prstGeom>
        </p:spPr>
      </p:pic>
      <p:sp>
        <p:nvSpPr>
          <p:cNvPr id="17" name="TextBox 16">
            <a:extLst>
              <a:ext uri="{FF2B5EF4-FFF2-40B4-BE49-F238E27FC236}">
                <a16:creationId xmlns:a16="http://schemas.microsoft.com/office/drawing/2014/main" id="{E0E408C3-A83E-545F-5C52-3DC647713C1A}"/>
              </a:ext>
            </a:extLst>
          </p:cNvPr>
          <p:cNvSpPr txBox="1"/>
          <p:nvPr/>
        </p:nvSpPr>
        <p:spPr>
          <a:xfrm>
            <a:off x="4979772" y="6090776"/>
            <a:ext cx="5162749"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t>A CLINICAL GOVERNANCE HANDBOOK FOR DISTRICT CLINICAL SPECIALIST TEAMS</a:t>
            </a:r>
          </a:p>
        </p:txBody>
      </p:sp>
      <p:sp>
        <p:nvSpPr>
          <p:cNvPr id="19" name="TextBox 18">
            <a:extLst>
              <a:ext uri="{FF2B5EF4-FFF2-40B4-BE49-F238E27FC236}">
                <a16:creationId xmlns:a16="http://schemas.microsoft.com/office/drawing/2014/main" id="{A16C4F37-A2AB-F78F-ED33-FA6D300BBC45}"/>
              </a:ext>
            </a:extLst>
          </p:cNvPr>
          <p:cNvSpPr txBox="1"/>
          <p:nvPr/>
        </p:nvSpPr>
        <p:spPr>
          <a:xfrm>
            <a:off x="1102001" y="3805979"/>
            <a:ext cx="7863580" cy="2308324"/>
          </a:xfrm>
          <a:prstGeom prst="rect">
            <a:avLst/>
          </a:prstGeom>
          <a:noFill/>
        </p:spPr>
        <p:txBody>
          <a:bodyPr wrap="square">
            <a:spAutoFit/>
          </a:bodyPr>
          <a:lstStyle/>
          <a:p>
            <a:pPr marL="457200" indent="-457200">
              <a:buFont typeface="Arial" panose="020B0604020202020204" pitchFamily="34" charset="0"/>
              <a:buChar char="•"/>
            </a:pPr>
            <a:r>
              <a:rPr lang="en-US" sz="1800" dirty="0">
                <a:solidFill>
                  <a:schemeClr val="accent2">
                    <a:lumMod val="75000"/>
                  </a:schemeClr>
                </a:solidFill>
              </a:rPr>
              <a:t>Reviews of antenatal cards for completeness of information and/ or accuracy of plots of gestational age and fundal height. </a:t>
            </a:r>
          </a:p>
          <a:p>
            <a:pPr marL="457200" indent="-457200">
              <a:buFont typeface="Arial" panose="020B0604020202020204" pitchFamily="34" charset="0"/>
              <a:buChar char="•"/>
            </a:pPr>
            <a:r>
              <a:rPr lang="en-US" sz="1800" dirty="0">
                <a:solidFill>
                  <a:schemeClr val="accent2">
                    <a:lumMod val="75000"/>
                  </a:schemeClr>
                </a:solidFill>
              </a:rPr>
              <a:t>Audit of the portogram. </a:t>
            </a:r>
          </a:p>
          <a:p>
            <a:pPr marL="457200" indent="-457200">
              <a:buFont typeface="Arial" panose="020B0604020202020204" pitchFamily="34" charset="0"/>
              <a:buChar char="•"/>
            </a:pPr>
            <a:r>
              <a:rPr lang="en-US" sz="1800" dirty="0">
                <a:solidFill>
                  <a:schemeClr val="accent2">
                    <a:lumMod val="75000"/>
                  </a:schemeClr>
                </a:solidFill>
              </a:rPr>
              <a:t>Review of inpatient files to assess whether vital signs in post-Caesarean section women are being assessed according to protocol in the recovery and postnatal ward.</a:t>
            </a:r>
          </a:p>
          <a:p>
            <a:pPr marL="457200" indent="-457200">
              <a:buFont typeface="Arial" panose="020B0604020202020204" pitchFamily="34" charset="0"/>
              <a:buChar char="•"/>
            </a:pPr>
            <a:r>
              <a:rPr lang="en-US" sz="1800" dirty="0">
                <a:solidFill>
                  <a:schemeClr val="accent2">
                    <a:lumMod val="75000"/>
                  </a:schemeClr>
                </a:solidFill>
              </a:rPr>
              <a:t>Reviews of Child Health Booklets for completeness of information on growth, vaccination history and development progress. </a:t>
            </a:r>
          </a:p>
        </p:txBody>
      </p:sp>
      <p:sp>
        <p:nvSpPr>
          <p:cNvPr id="21" name="TextBox 20">
            <a:extLst>
              <a:ext uri="{FF2B5EF4-FFF2-40B4-BE49-F238E27FC236}">
                <a16:creationId xmlns:a16="http://schemas.microsoft.com/office/drawing/2014/main" id="{C4A3977C-11E4-C177-BD63-A5EA303CB306}"/>
              </a:ext>
            </a:extLst>
          </p:cNvPr>
          <p:cNvSpPr txBox="1"/>
          <p:nvPr/>
        </p:nvSpPr>
        <p:spPr>
          <a:xfrm>
            <a:off x="942308" y="3436647"/>
            <a:ext cx="6099716" cy="369332"/>
          </a:xfrm>
          <a:prstGeom prst="rect">
            <a:avLst/>
          </a:prstGeom>
          <a:noFill/>
        </p:spPr>
        <p:txBody>
          <a:bodyPr wrap="square">
            <a:spAutoFit/>
          </a:bodyPr>
          <a:lstStyle/>
          <a:p>
            <a:r>
              <a:rPr lang="en-US" sz="1800" b="1" dirty="0"/>
              <a:t>Examples of clinical audits evaluating processes include: </a:t>
            </a:r>
            <a:endParaRPr lang="en-US" sz="1800" dirty="0"/>
          </a:p>
        </p:txBody>
      </p:sp>
      <p:sp>
        <p:nvSpPr>
          <p:cNvPr id="26" name="TextBox 25">
            <a:extLst>
              <a:ext uri="{FF2B5EF4-FFF2-40B4-BE49-F238E27FC236}">
                <a16:creationId xmlns:a16="http://schemas.microsoft.com/office/drawing/2014/main" id="{16F3B138-BD99-D1CE-F27D-505AE006C4F6}"/>
              </a:ext>
            </a:extLst>
          </p:cNvPr>
          <p:cNvSpPr txBox="1"/>
          <p:nvPr/>
        </p:nvSpPr>
        <p:spPr>
          <a:xfrm>
            <a:off x="942308" y="3014440"/>
            <a:ext cx="10307384" cy="369332"/>
          </a:xfrm>
          <a:prstGeom prst="rect">
            <a:avLst/>
          </a:prstGeom>
          <a:noFill/>
        </p:spPr>
        <p:txBody>
          <a:bodyPr wrap="square">
            <a:spAutoFit/>
          </a:bodyPr>
          <a:lstStyle/>
          <a:p>
            <a:r>
              <a:rPr lang="en-US" sz="1800" b="1" dirty="0"/>
              <a:t>Process</a:t>
            </a:r>
            <a:r>
              <a:rPr lang="en-US" sz="1800" dirty="0"/>
              <a:t>: the activities undertaken with these recourses.  Most clinical audits look at processes. </a:t>
            </a:r>
          </a:p>
        </p:txBody>
      </p:sp>
      <p:sp>
        <p:nvSpPr>
          <p:cNvPr id="28" name="TextBox 27">
            <a:extLst>
              <a:ext uri="{FF2B5EF4-FFF2-40B4-BE49-F238E27FC236}">
                <a16:creationId xmlns:a16="http://schemas.microsoft.com/office/drawing/2014/main" id="{7D78E9E8-4426-B3B7-8890-05D4F8DEB892}"/>
              </a:ext>
            </a:extLst>
          </p:cNvPr>
          <p:cNvSpPr txBox="1"/>
          <p:nvPr/>
        </p:nvSpPr>
        <p:spPr>
          <a:xfrm>
            <a:off x="773826" y="1144945"/>
            <a:ext cx="10732374" cy="684848"/>
          </a:xfrm>
          <a:prstGeom prst="rect">
            <a:avLst/>
          </a:prstGeom>
        </p:spPr>
        <p:txBody>
          <a:bodyPr vert="horz" lIns="91440" tIns="45720" rIns="91440" bIns="45720" rtlCol="0" anchor="ctr">
            <a:noAutofit/>
          </a:bodyPr>
          <a:lstStyle>
            <a:defPPr>
              <a:defRPr lang="en-SA"/>
            </a:defPPr>
            <a:lvl1pPr algn="just">
              <a:lnSpc>
                <a:spcPct val="90000"/>
              </a:lnSpc>
              <a:spcBef>
                <a:spcPct val="0"/>
              </a:spcBef>
              <a:buNone/>
              <a:defRPr sz="3000" b="0">
                <a:solidFill>
                  <a:schemeClr val="bg2">
                    <a:lumMod val="50000"/>
                  </a:schemeClr>
                </a:solidFill>
                <a:latin typeface="Sakkal Majalla" panose="02000000000000000000" pitchFamily="2" charset="-78"/>
                <a:ea typeface="+mj-ea"/>
                <a:cs typeface="Sakkal Majalla" panose="02000000000000000000" pitchFamily="2" charset="-78"/>
              </a:defRPr>
            </a:lvl1pPr>
          </a:lstStyle>
          <a:p>
            <a:endParaRPr lang="en-US" sz="2400" b="1" dirty="0"/>
          </a:p>
        </p:txBody>
      </p:sp>
      <p:sp>
        <p:nvSpPr>
          <p:cNvPr id="30" name="TextBox 29">
            <a:extLst>
              <a:ext uri="{FF2B5EF4-FFF2-40B4-BE49-F238E27FC236}">
                <a16:creationId xmlns:a16="http://schemas.microsoft.com/office/drawing/2014/main" id="{B5BB877D-CACE-09AA-1884-CBDBACA4BB76}"/>
              </a:ext>
            </a:extLst>
          </p:cNvPr>
          <p:cNvSpPr txBox="1"/>
          <p:nvPr/>
        </p:nvSpPr>
        <p:spPr>
          <a:xfrm>
            <a:off x="942308" y="2641946"/>
            <a:ext cx="7421136" cy="369332"/>
          </a:xfrm>
          <a:prstGeom prst="rect">
            <a:avLst/>
          </a:prstGeom>
          <a:noFill/>
        </p:spPr>
        <p:txBody>
          <a:bodyPr wrap="square">
            <a:spAutoFit/>
          </a:bodyPr>
          <a:lstStyle/>
          <a:p>
            <a:r>
              <a:rPr lang="en-US" sz="1800" b="1" dirty="0"/>
              <a:t>What aspects of clinical practice can be audited? </a:t>
            </a:r>
          </a:p>
        </p:txBody>
      </p:sp>
    </p:spTree>
    <p:extLst>
      <p:ext uri="{BB962C8B-B14F-4D97-AF65-F5344CB8AC3E}">
        <p14:creationId xmlns:p14="http://schemas.microsoft.com/office/powerpoint/2010/main" val="4060096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B7E10D-7C06-B4C1-F7CB-3766188975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3C662F-95F4-0D55-AA8B-4F6BBCC7025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6354F1C5-1F8A-1942-4B5B-C32BE00034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CA04BDE0-8FEF-3548-73D8-2A15943C6343}"/>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2B3AE75E-1E1B-D710-1DC7-052A0692467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8725994-A476-15A6-B4E4-09843A8DCC90}"/>
                </a:ext>
              </a:extLst>
            </p:cNvPr>
            <p:cNvSpPr txBox="1"/>
            <p:nvPr/>
          </p:nvSpPr>
          <p:spPr>
            <a:xfrm>
              <a:off x="1102000" y="102069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ED939FCE-2CA8-4E63-3B3E-C4DF2217839E}"/>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9F1EE1B5-2C53-4AC9-3763-D20C68453925}"/>
              </a:ext>
            </a:extLst>
          </p:cNvPr>
          <p:cNvSpPr txBox="1">
            <a:spLocks/>
          </p:cNvSpPr>
          <p:nvPr/>
        </p:nvSpPr>
        <p:spPr>
          <a:xfrm>
            <a:off x="942308" y="2195952"/>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Pillar 2: Clinical Audit </a:t>
            </a:r>
            <a:endParaRPr lang="en-SA" sz="3400" b="1" dirty="0">
              <a:solidFill>
                <a:schemeClr val="accent1"/>
              </a:solidFill>
              <a:latin typeface="Sakkal Majalla" panose="02000000000000000000" pitchFamily="2" charset="-78"/>
              <a:cs typeface="Sakkal Majalla" panose="02000000000000000000" pitchFamily="2" charset="-78"/>
            </a:endParaRPr>
          </a:p>
        </p:txBody>
      </p:sp>
      <p:pic>
        <p:nvPicPr>
          <p:cNvPr id="8" name="Picture 7">
            <a:extLst>
              <a:ext uri="{FF2B5EF4-FFF2-40B4-BE49-F238E27FC236}">
                <a16:creationId xmlns:a16="http://schemas.microsoft.com/office/drawing/2014/main" id="{08764760-532E-FB52-C595-2C2BB4D5A79C}"/>
              </a:ext>
            </a:extLst>
          </p:cNvPr>
          <p:cNvPicPr>
            <a:picLocks noChangeAspect="1"/>
          </p:cNvPicPr>
          <p:nvPr/>
        </p:nvPicPr>
        <p:blipFill rotWithShape="1">
          <a:blip r:embed="rId3"/>
          <a:srcRect l="12008" t="7211" r="9976" b="9458"/>
          <a:stretch/>
        </p:blipFill>
        <p:spPr>
          <a:xfrm>
            <a:off x="9304638" y="4525583"/>
            <a:ext cx="1899424" cy="1348219"/>
          </a:xfrm>
          <a:prstGeom prst="rect">
            <a:avLst/>
          </a:prstGeom>
        </p:spPr>
      </p:pic>
      <p:sp>
        <p:nvSpPr>
          <p:cNvPr id="9" name="TextBox 8">
            <a:extLst>
              <a:ext uri="{FF2B5EF4-FFF2-40B4-BE49-F238E27FC236}">
                <a16:creationId xmlns:a16="http://schemas.microsoft.com/office/drawing/2014/main" id="{53FD3481-3257-911F-BF9E-F285C4D3C972}"/>
              </a:ext>
            </a:extLst>
          </p:cNvPr>
          <p:cNvSpPr txBox="1"/>
          <p:nvPr/>
        </p:nvSpPr>
        <p:spPr>
          <a:xfrm>
            <a:off x="942308" y="5627581"/>
            <a:ext cx="5162749"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t>A CLINICAL GOVERNANCE HANDBOOK FOR DISTRICT CLINICAL SPECIALIST TEAMS</a:t>
            </a:r>
          </a:p>
        </p:txBody>
      </p:sp>
      <p:sp>
        <p:nvSpPr>
          <p:cNvPr id="18" name="TextBox 17">
            <a:extLst>
              <a:ext uri="{FF2B5EF4-FFF2-40B4-BE49-F238E27FC236}">
                <a16:creationId xmlns:a16="http://schemas.microsoft.com/office/drawing/2014/main" id="{58C38FB3-3BF4-C209-783A-EA8606776224}"/>
              </a:ext>
            </a:extLst>
          </p:cNvPr>
          <p:cNvSpPr txBox="1"/>
          <p:nvPr/>
        </p:nvSpPr>
        <p:spPr>
          <a:xfrm>
            <a:off x="1207702" y="4127344"/>
            <a:ext cx="8971126" cy="707886"/>
          </a:xfrm>
          <a:prstGeom prst="rect">
            <a:avLst/>
          </a:prstGeom>
          <a:noFill/>
        </p:spPr>
        <p:txBody>
          <a:bodyPr wrap="square">
            <a:spAutoFit/>
          </a:bodyPr>
          <a:lstStyle/>
          <a:p>
            <a:pPr marL="457200" indent="-457200">
              <a:buFont typeface="Arial" panose="020B0604020202020204" pitchFamily="34" charset="0"/>
              <a:buChar char="•"/>
            </a:pPr>
            <a:r>
              <a:rPr lang="en-US" sz="2000" dirty="0">
                <a:solidFill>
                  <a:schemeClr val="accent2">
                    <a:lumMod val="75000"/>
                  </a:schemeClr>
                </a:solidFill>
              </a:rPr>
              <a:t>The annual maternal, neonatal and child mortality audits done in health facilities. </a:t>
            </a:r>
          </a:p>
        </p:txBody>
      </p:sp>
      <p:sp>
        <p:nvSpPr>
          <p:cNvPr id="20" name="TextBox 19">
            <a:extLst>
              <a:ext uri="{FF2B5EF4-FFF2-40B4-BE49-F238E27FC236}">
                <a16:creationId xmlns:a16="http://schemas.microsoft.com/office/drawing/2014/main" id="{7182F778-2336-28A3-A134-7F8646875620}"/>
              </a:ext>
            </a:extLst>
          </p:cNvPr>
          <p:cNvSpPr txBox="1"/>
          <p:nvPr/>
        </p:nvSpPr>
        <p:spPr>
          <a:xfrm>
            <a:off x="942308" y="3616887"/>
            <a:ext cx="6133170" cy="400110"/>
          </a:xfrm>
          <a:prstGeom prst="rect">
            <a:avLst/>
          </a:prstGeom>
          <a:noFill/>
        </p:spPr>
        <p:txBody>
          <a:bodyPr wrap="square">
            <a:spAutoFit/>
          </a:bodyPr>
          <a:lstStyle/>
          <a:p>
            <a:r>
              <a:rPr lang="en-US" sz="2000" b="1" dirty="0"/>
              <a:t>Examples of clinical audits evaluating outcomes include: </a:t>
            </a:r>
            <a:endParaRPr lang="en-US" sz="2000" dirty="0"/>
          </a:p>
        </p:txBody>
      </p:sp>
      <p:sp>
        <p:nvSpPr>
          <p:cNvPr id="22" name="TextBox 21">
            <a:extLst>
              <a:ext uri="{FF2B5EF4-FFF2-40B4-BE49-F238E27FC236}">
                <a16:creationId xmlns:a16="http://schemas.microsoft.com/office/drawing/2014/main" id="{1F523A8A-5CB5-A5B8-C454-DF31CD2AEC4E}"/>
              </a:ext>
            </a:extLst>
          </p:cNvPr>
          <p:cNvSpPr txBox="1"/>
          <p:nvPr/>
        </p:nvSpPr>
        <p:spPr>
          <a:xfrm>
            <a:off x="942308" y="3135240"/>
            <a:ext cx="9350268" cy="400110"/>
          </a:xfrm>
          <a:prstGeom prst="rect">
            <a:avLst/>
          </a:prstGeom>
          <a:noFill/>
        </p:spPr>
        <p:txBody>
          <a:bodyPr wrap="square">
            <a:spAutoFit/>
          </a:bodyPr>
          <a:lstStyle/>
          <a:p>
            <a:r>
              <a:rPr lang="en-US" sz="2000" b="1" dirty="0"/>
              <a:t>Outcomes: </a:t>
            </a:r>
            <a:r>
              <a:rPr lang="en-US" sz="2000" dirty="0"/>
              <a:t>the effect of the activities on the health and well-being of the individual. </a:t>
            </a:r>
          </a:p>
        </p:txBody>
      </p:sp>
      <p:sp>
        <p:nvSpPr>
          <p:cNvPr id="24" name="TextBox 23">
            <a:extLst>
              <a:ext uri="{FF2B5EF4-FFF2-40B4-BE49-F238E27FC236}">
                <a16:creationId xmlns:a16="http://schemas.microsoft.com/office/drawing/2014/main" id="{42A5F384-03A6-A6F9-C6D7-C22B809861F3}"/>
              </a:ext>
            </a:extLst>
          </p:cNvPr>
          <p:cNvSpPr txBox="1"/>
          <p:nvPr/>
        </p:nvSpPr>
        <p:spPr>
          <a:xfrm>
            <a:off x="942308" y="2653593"/>
            <a:ext cx="6133170" cy="400110"/>
          </a:xfrm>
          <a:prstGeom prst="rect">
            <a:avLst/>
          </a:prstGeom>
          <a:noFill/>
        </p:spPr>
        <p:txBody>
          <a:bodyPr wrap="square">
            <a:spAutoFit/>
          </a:bodyPr>
          <a:lstStyle/>
          <a:p>
            <a:r>
              <a:rPr lang="en-US" sz="2000" b="1" dirty="0"/>
              <a:t>What aspects of clinical practice can be audited? </a:t>
            </a:r>
          </a:p>
        </p:txBody>
      </p:sp>
    </p:spTree>
    <p:extLst>
      <p:ext uri="{BB962C8B-B14F-4D97-AF65-F5344CB8AC3E}">
        <p14:creationId xmlns:p14="http://schemas.microsoft.com/office/powerpoint/2010/main" val="309173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C6BCB3-B1F0-B83B-7318-1EEA9058BB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85BA59-80B2-DE7D-ABFB-983B595AD35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8DCA9BE6-C5A3-0D3F-445C-711FCE961E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DE80A82-C52D-8FAF-306B-9D1DDBEA2553}"/>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BA1C648C-9D88-1A13-6F3C-B91AF18881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A1968911-6A02-A05F-A376-61E33924032C}"/>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D581F3B1-9EE0-7A7E-790D-255DF5E5200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CA5BA4CB-4246-37DF-2DD2-8F9FC4D6F7AB}"/>
              </a:ext>
            </a:extLst>
          </p:cNvPr>
          <p:cNvSpPr txBox="1">
            <a:spLocks/>
          </p:cNvSpPr>
          <p:nvPr/>
        </p:nvSpPr>
        <p:spPr>
          <a:xfrm>
            <a:off x="942308" y="2195952"/>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Pillar 2: Clinical Audit </a:t>
            </a:r>
            <a:endParaRPr lang="en-SA" sz="3400" b="1" dirty="0">
              <a:solidFill>
                <a:schemeClr val="accent1"/>
              </a:solidFill>
              <a:latin typeface="Sakkal Majalla" panose="02000000000000000000" pitchFamily="2" charset="-78"/>
              <a:cs typeface="Sakkal Majalla" panose="02000000000000000000" pitchFamily="2" charset="-78"/>
            </a:endParaRPr>
          </a:p>
        </p:txBody>
      </p:sp>
      <p:pic>
        <p:nvPicPr>
          <p:cNvPr id="8" name="Picture 7">
            <a:extLst>
              <a:ext uri="{FF2B5EF4-FFF2-40B4-BE49-F238E27FC236}">
                <a16:creationId xmlns:a16="http://schemas.microsoft.com/office/drawing/2014/main" id="{9DC0552D-8059-C718-B2EC-79EE0F186528}"/>
              </a:ext>
            </a:extLst>
          </p:cNvPr>
          <p:cNvPicPr>
            <a:picLocks noChangeAspect="1"/>
          </p:cNvPicPr>
          <p:nvPr/>
        </p:nvPicPr>
        <p:blipFill rotWithShape="1">
          <a:blip r:embed="rId3"/>
          <a:srcRect l="12008" t="7211" r="9976" b="9458"/>
          <a:stretch/>
        </p:blipFill>
        <p:spPr>
          <a:xfrm>
            <a:off x="9304638" y="4525583"/>
            <a:ext cx="1899424" cy="1348219"/>
          </a:xfrm>
          <a:prstGeom prst="rect">
            <a:avLst/>
          </a:prstGeom>
        </p:spPr>
      </p:pic>
      <p:sp>
        <p:nvSpPr>
          <p:cNvPr id="12" name="TextBox 11">
            <a:extLst>
              <a:ext uri="{FF2B5EF4-FFF2-40B4-BE49-F238E27FC236}">
                <a16:creationId xmlns:a16="http://schemas.microsoft.com/office/drawing/2014/main" id="{9FDF0E23-C549-66D2-AEDA-FFA3D83F9FEA}"/>
              </a:ext>
            </a:extLst>
          </p:cNvPr>
          <p:cNvSpPr txBox="1"/>
          <p:nvPr/>
        </p:nvSpPr>
        <p:spPr>
          <a:xfrm>
            <a:off x="987938" y="2549156"/>
            <a:ext cx="6099716" cy="369332"/>
          </a:xfrm>
          <a:prstGeom prst="rect">
            <a:avLst/>
          </a:prstGeom>
          <a:noFill/>
        </p:spPr>
        <p:txBody>
          <a:bodyPr wrap="square">
            <a:spAutoFit/>
          </a:bodyPr>
          <a:lstStyle/>
          <a:p>
            <a:r>
              <a:rPr lang="en-US" b="1" dirty="0"/>
              <a:t>The Key Stages of Clinical Audit: </a:t>
            </a:r>
          </a:p>
        </p:txBody>
      </p:sp>
      <p:sp>
        <p:nvSpPr>
          <p:cNvPr id="14" name="TextBox 13">
            <a:extLst>
              <a:ext uri="{FF2B5EF4-FFF2-40B4-BE49-F238E27FC236}">
                <a16:creationId xmlns:a16="http://schemas.microsoft.com/office/drawing/2014/main" id="{7817EDEE-240D-F614-75F7-E7912839FA48}"/>
              </a:ext>
            </a:extLst>
          </p:cNvPr>
          <p:cNvSpPr txBox="1"/>
          <p:nvPr/>
        </p:nvSpPr>
        <p:spPr>
          <a:xfrm>
            <a:off x="762000" y="3073035"/>
            <a:ext cx="4871884" cy="2354491"/>
          </a:xfrm>
          <a:prstGeom prst="rect">
            <a:avLst/>
          </a:prstGeom>
          <a:noFill/>
        </p:spPr>
        <p:txBody>
          <a:bodyPr wrap="square">
            <a:spAutoFit/>
          </a:bodyPr>
          <a:lstStyle/>
          <a:p>
            <a:pPr marL="457200" indent="-457200">
              <a:buFont typeface="Arial" panose="020B0604020202020204" pitchFamily="34" charset="0"/>
              <a:buChar char="•"/>
            </a:pPr>
            <a:r>
              <a:rPr lang="en-US" sz="2100" dirty="0">
                <a:solidFill>
                  <a:schemeClr val="accent2">
                    <a:lumMod val="75000"/>
                  </a:schemeClr>
                </a:solidFill>
              </a:rPr>
              <a:t>Selecting a topic</a:t>
            </a:r>
          </a:p>
          <a:p>
            <a:pPr marL="457200" indent="-457200">
              <a:buFont typeface="Arial" panose="020B0604020202020204" pitchFamily="34" charset="0"/>
              <a:buChar char="•"/>
            </a:pPr>
            <a:r>
              <a:rPr lang="en-US" sz="2100" dirty="0">
                <a:solidFill>
                  <a:schemeClr val="accent2">
                    <a:lumMod val="75000"/>
                  </a:schemeClr>
                </a:solidFill>
              </a:rPr>
              <a:t>Agreeing on standards of best practice (audit criteria)</a:t>
            </a:r>
          </a:p>
          <a:p>
            <a:pPr marL="457200" indent="-457200">
              <a:buFont typeface="Arial" panose="020B0604020202020204" pitchFamily="34" charset="0"/>
              <a:buChar char="•"/>
            </a:pPr>
            <a:r>
              <a:rPr lang="en-US" sz="2100" dirty="0">
                <a:solidFill>
                  <a:schemeClr val="accent2">
                    <a:lumMod val="75000"/>
                  </a:schemeClr>
                </a:solidFill>
              </a:rPr>
              <a:t>Collecting data</a:t>
            </a:r>
          </a:p>
          <a:p>
            <a:pPr marL="457200" indent="-457200">
              <a:buFont typeface="Arial" panose="020B0604020202020204" pitchFamily="34" charset="0"/>
              <a:buChar char="•"/>
            </a:pPr>
            <a:r>
              <a:rPr lang="en-US" sz="2100" dirty="0">
                <a:solidFill>
                  <a:schemeClr val="accent2">
                    <a:lumMod val="75000"/>
                  </a:schemeClr>
                </a:solidFill>
              </a:rPr>
              <a:t>Analyzing data against standards</a:t>
            </a:r>
          </a:p>
          <a:p>
            <a:pPr marL="457200" indent="-457200">
              <a:buFont typeface="Arial" panose="020B0604020202020204" pitchFamily="34" charset="0"/>
              <a:buChar char="•"/>
            </a:pPr>
            <a:r>
              <a:rPr lang="en-US" sz="2100" dirty="0">
                <a:solidFill>
                  <a:schemeClr val="accent2">
                    <a:lumMod val="75000"/>
                  </a:schemeClr>
                </a:solidFill>
              </a:rPr>
              <a:t>Feeding back results to all stakeholders</a:t>
            </a:r>
          </a:p>
          <a:p>
            <a:pPr marL="457200" indent="-457200">
              <a:buFont typeface="Arial" panose="020B0604020202020204" pitchFamily="34" charset="0"/>
              <a:buChar char="•"/>
            </a:pPr>
            <a:r>
              <a:rPr lang="en-US" sz="2100" dirty="0">
                <a:solidFill>
                  <a:schemeClr val="accent2">
                    <a:lumMod val="75000"/>
                  </a:schemeClr>
                </a:solidFill>
              </a:rPr>
              <a:t>Discussing possible changes</a:t>
            </a:r>
          </a:p>
        </p:txBody>
      </p:sp>
      <p:sp>
        <p:nvSpPr>
          <p:cNvPr id="15" name="TextBox 14">
            <a:extLst>
              <a:ext uri="{FF2B5EF4-FFF2-40B4-BE49-F238E27FC236}">
                <a16:creationId xmlns:a16="http://schemas.microsoft.com/office/drawing/2014/main" id="{7B4E0979-DA70-612B-3673-3CFF64B697DD}"/>
              </a:ext>
            </a:extLst>
          </p:cNvPr>
          <p:cNvSpPr txBox="1"/>
          <p:nvPr/>
        </p:nvSpPr>
        <p:spPr>
          <a:xfrm>
            <a:off x="4876937" y="5799330"/>
            <a:ext cx="5162749"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t>A CLINICAL GOVERNANCE HANDBOOK FOR DISTRICT CLINICAL SPECIALIST TEAMS</a:t>
            </a:r>
          </a:p>
        </p:txBody>
      </p:sp>
      <p:sp>
        <p:nvSpPr>
          <p:cNvPr id="13" name="Content Placeholder 12">
            <a:extLst>
              <a:ext uri="{FF2B5EF4-FFF2-40B4-BE49-F238E27FC236}">
                <a16:creationId xmlns:a16="http://schemas.microsoft.com/office/drawing/2014/main" id="{FA2F8E27-6258-943A-320E-4DE30D578F6C}"/>
              </a:ext>
            </a:extLst>
          </p:cNvPr>
          <p:cNvSpPr>
            <a:spLocks noGrp="1"/>
          </p:cNvSpPr>
          <p:nvPr>
            <p:ph sz="half" idx="2"/>
          </p:nvPr>
        </p:nvSpPr>
        <p:spPr>
          <a:xfrm>
            <a:off x="6004542" y="2677600"/>
            <a:ext cx="5342769" cy="3311224"/>
          </a:xfrm>
        </p:spPr>
        <p:txBody>
          <a:bodyPr>
            <a:noAutofit/>
          </a:bodyPr>
          <a:lstStyle/>
          <a:p>
            <a:pPr marL="457200" indent="-457200">
              <a:buFont typeface="Arial" panose="020B0604020202020204" pitchFamily="34" charset="0"/>
              <a:buChar char="•"/>
            </a:pPr>
            <a:r>
              <a:rPr lang="en-US" sz="2100" dirty="0">
                <a:solidFill>
                  <a:schemeClr val="accent2">
                    <a:lumMod val="75000"/>
                  </a:schemeClr>
                </a:solidFill>
              </a:rPr>
              <a:t>Implementing agreed changes </a:t>
            </a:r>
          </a:p>
          <a:p>
            <a:pPr marL="457200" indent="-457200">
              <a:buFont typeface="Arial" panose="020B0604020202020204" pitchFamily="34" charset="0"/>
              <a:buChar char="•"/>
            </a:pPr>
            <a:r>
              <a:rPr lang="en-US" sz="2100" dirty="0">
                <a:solidFill>
                  <a:schemeClr val="accent2">
                    <a:lumMod val="75000"/>
                  </a:schemeClr>
                </a:solidFill>
              </a:rPr>
              <a:t>Allowing time for changes to embed, before re-auditing</a:t>
            </a:r>
          </a:p>
          <a:p>
            <a:pPr marL="457200" indent="-457200">
              <a:buFont typeface="Arial" panose="020B0604020202020204" pitchFamily="34" charset="0"/>
              <a:buChar char="•"/>
            </a:pPr>
            <a:r>
              <a:rPr lang="en-US" sz="2100" dirty="0">
                <a:solidFill>
                  <a:schemeClr val="accent2">
                    <a:lumMod val="75000"/>
                  </a:schemeClr>
                </a:solidFill>
              </a:rPr>
              <a:t>Collecting a second set of data</a:t>
            </a:r>
          </a:p>
          <a:p>
            <a:pPr marL="457200" indent="-457200">
              <a:buFont typeface="Arial" panose="020B0604020202020204" pitchFamily="34" charset="0"/>
              <a:buChar char="•"/>
            </a:pPr>
            <a:r>
              <a:rPr lang="en-US" sz="2100" dirty="0">
                <a:solidFill>
                  <a:schemeClr val="accent2">
                    <a:lumMod val="75000"/>
                  </a:schemeClr>
                </a:solidFill>
              </a:rPr>
              <a:t>Feeding back the re-audit results</a:t>
            </a:r>
          </a:p>
          <a:p>
            <a:pPr marL="457200" indent="-457200">
              <a:buFont typeface="Arial" panose="020B0604020202020204" pitchFamily="34" charset="0"/>
              <a:buChar char="•"/>
            </a:pPr>
            <a:r>
              <a:rPr lang="en-US" sz="2100" dirty="0">
                <a:solidFill>
                  <a:schemeClr val="accent2">
                    <a:lumMod val="75000"/>
                  </a:schemeClr>
                </a:solidFill>
              </a:rPr>
              <a:t>Discussing whether practice has improved </a:t>
            </a:r>
          </a:p>
          <a:p>
            <a:pPr marL="457200" indent="-457200">
              <a:buFont typeface="Arial" panose="020B0604020202020204" pitchFamily="34" charset="0"/>
              <a:buChar char="•"/>
            </a:pPr>
            <a:r>
              <a:rPr lang="en-US" sz="2100" dirty="0">
                <a:solidFill>
                  <a:schemeClr val="accent2">
                    <a:lumMod val="75000"/>
                  </a:schemeClr>
                </a:solidFill>
              </a:rPr>
              <a:t>Considering how to sustain positive changes.</a:t>
            </a:r>
          </a:p>
          <a:p>
            <a:endParaRPr lang="en-US" sz="2100" dirty="0"/>
          </a:p>
        </p:txBody>
      </p:sp>
    </p:spTree>
    <p:extLst>
      <p:ext uri="{BB962C8B-B14F-4D97-AF65-F5344CB8AC3E}">
        <p14:creationId xmlns:p14="http://schemas.microsoft.com/office/powerpoint/2010/main" val="29557862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F9F203-7F11-76D4-8D66-4D3864FCC2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8AE711-BF2D-4018-A48B-F34605E184A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A6024436-B69B-BD21-00A4-E9F9B82706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AEDE0FC3-2236-5238-8DEC-AD8EAD00D5AF}"/>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582D2D8-DE64-F52B-187A-47DC8A9B69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41DDF564-9B94-14B7-AB3B-7E39ACC611DE}"/>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DAB88088-8664-8E59-0799-70349571A2D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701B381C-F650-0CD6-6C4D-58ECAD244E44}"/>
              </a:ext>
            </a:extLst>
          </p:cNvPr>
          <p:cNvSpPr txBox="1">
            <a:spLocks/>
          </p:cNvSpPr>
          <p:nvPr/>
        </p:nvSpPr>
        <p:spPr>
          <a:xfrm>
            <a:off x="942308" y="2195952"/>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Pillar 2: Clinical Audit</a:t>
            </a:r>
            <a:endParaRPr lang="en-SA" sz="3400" b="1" dirty="0">
              <a:solidFill>
                <a:schemeClr val="accent1"/>
              </a:solidFill>
              <a:latin typeface="Sakkal Majalla" panose="02000000000000000000" pitchFamily="2" charset="-78"/>
              <a:cs typeface="Sakkal Majalla" panose="02000000000000000000" pitchFamily="2" charset="-78"/>
            </a:endParaRPr>
          </a:p>
        </p:txBody>
      </p:sp>
      <p:pic>
        <p:nvPicPr>
          <p:cNvPr id="8" name="Picture 7">
            <a:extLst>
              <a:ext uri="{FF2B5EF4-FFF2-40B4-BE49-F238E27FC236}">
                <a16:creationId xmlns:a16="http://schemas.microsoft.com/office/drawing/2014/main" id="{60487E07-BC28-5847-250F-EE775505DAB5}"/>
              </a:ext>
            </a:extLst>
          </p:cNvPr>
          <p:cNvPicPr>
            <a:picLocks noChangeAspect="1"/>
          </p:cNvPicPr>
          <p:nvPr/>
        </p:nvPicPr>
        <p:blipFill rotWithShape="1">
          <a:blip r:embed="rId3"/>
          <a:srcRect l="12008" t="7211" r="9976" b="9458"/>
          <a:stretch/>
        </p:blipFill>
        <p:spPr>
          <a:xfrm>
            <a:off x="9304638" y="4525583"/>
            <a:ext cx="1899424" cy="1348219"/>
          </a:xfrm>
          <a:prstGeom prst="rect">
            <a:avLst/>
          </a:prstGeom>
        </p:spPr>
      </p:pic>
      <p:sp>
        <p:nvSpPr>
          <p:cNvPr id="11" name="TextBox 10">
            <a:extLst>
              <a:ext uri="{FF2B5EF4-FFF2-40B4-BE49-F238E27FC236}">
                <a16:creationId xmlns:a16="http://schemas.microsoft.com/office/drawing/2014/main" id="{FCBB037E-F331-9E30-2455-03226F7E7A59}"/>
              </a:ext>
            </a:extLst>
          </p:cNvPr>
          <p:cNvSpPr txBox="1"/>
          <p:nvPr/>
        </p:nvSpPr>
        <p:spPr>
          <a:xfrm>
            <a:off x="942308" y="2668316"/>
            <a:ext cx="6099716" cy="400110"/>
          </a:xfrm>
          <a:prstGeom prst="rect">
            <a:avLst/>
          </a:prstGeom>
          <a:noFill/>
        </p:spPr>
        <p:txBody>
          <a:bodyPr wrap="square">
            <a:spAutoFit/>
          </a:bodyPr>
          <a:lstStyle/>
          <a:p>
            <a:r>
              <a:rPr lang="en-US" sz="2000" b="1" dirty="0"/>
              <a:t>Finding a Topic for Audit: </a:t>
            </a:r>
          </a:p>
        </p:txBody>
      </p:sp>
      <p:sp>
        <p:nvSpPr>
          <p:cNvPr id="15" name="TextBox 14">
            <a:extLst>
              <a:ext uri="{FF2B5EF4-FFF2-40B4-BE49-F238E27FC236}">
                <a16:creationId xmlns:a16="http://schemas.microsoft.com/office/drawing/2014/main" id="{4538A25C-F3E4-AECB-3A13-B6073DA079E8}"/>
              </a:ext>
            </a:extLst>
          </p:cNvPr>
          <p:cNvSpPr txBox="1"/>
          <p:nvPr/>
        </p:nvSpPr>
        <p:spPr>
          <a:xfrm>
            <a:off x="942308" y="3065865"/>
            <a:ext cx="9573292" cy="1015663"/>
          </a:xfrm>
          <a:prstGeom prst="rect">
            <a:avLst/>
          </a:prstGeom>
          <a:noFill/>
        </p:spPr>
        <p:txBody>
          <a:bodyPr wrap="square">
            <a:spAutoFit/>
          </a:bodyPr>
          <a:lstStyle/>
          <a:p>
            <a:r>
              <a:rPr lang="en-US" sz="2000" dirty="0"/>
              <a:t>Because Clinical Audit projects take time and resources that the topic you choose to investigate should be a priority and the information gained should be of potential benefit to the services. </a:t>
            </a:r>
          </a:p>
        </p:txBody>
      </p:sp>
      <p:sp>
        <p:nvSpPr>
          <p:cNvPr id="17" name="TextBox 16">
            <a:extLst>
              <a:ext uri="{FF2B5EF4-FFF2-40B4-BE49-F238E27FC236}">
                <a16:creationId xmlns:a16="http://schemas.microsoft.com/office/drawing/2014/main" id="{35FB2E77-B369-1FBC-31AF-F286A0B56017}"/>
              </a:ext>
            </a:extLst>
          </p:cNvPr>
          <p:cNvSpPr txBox="1"/>
          <p:nvPr/>
        </p:nvSpPr>
        <p:spPr>
          <a:xfrm>
            <a:off x="942308" y="4214880"/>
            <a:ext cx="9573292" cy="707886"/>
          </a:xfrm>
          <a:prstGeom prst="rect">
            <a:avLst/>
          </a:prstGeom>
          <a:noFill/>
        </p:spPr>
        <p:txBody>
          <a:bodyPr wrap="square">
            <a:spAutoFit/>
          </a:bodyPr>
          <a:lstStyle/>
          <a:p>
            <a:r>
              <a:rPr lang="en-US" sz="2000" dirty="0"/>
              <a:t>Certain conditions or practices may be a priority because they are extremely common, have a high morbidity or mortality, or are very expensive to manage. </a:t>
            </a:r>
          </a:p>
        </p:txBody>
      </p:sp>
      <p:sp>
        <p:nvSpPr>
          <p:cNvPr id="19" name="TextBox 18">
            <a:extLst>
              <a:ext uri="{FF2B5EF4-FFF2-40B4-BE49-F238E27FC236}">
                <a16:creationId xmlns:a16="http://schemas.microsoft.com/office/drawing/2014/main" id="{54EFE977-6443-1BCC-7972-BB376EE68CC3}"/>
              </a:ext>
            </a:extLst>
          </p:cNvPr>
          <p:cNvSpPr txBox="1"/>
          <p:nvPr/>
        </p:nvSpPr>
        <p:spPr>
          <a:xfrm>
            <a:off x="942308" y="5123532"/>
            <a:ext cx="9573292" cy="707886"/>
          </a:xfrm>
          <a:prstGeom prst="rect">
            <a:avLst/>
          </a:prstGeom>
          <a:noFill/>
        </p:spPr>
        <p:txBody>
          <a:bodyPr wrap="square">
            <a:spAutoFit/>
          </a:bodyPr>
          <a:lstStyle/>
          <a:p>
            <a:r>
              <a:rPr lang="en-US" sz="2000" dirty="0"/>
              <a:t>Ideas for audit topics may also arise from patients’ views or complaints, adverse event reporting, critical event review meetings, or research. </a:t>
            </a:r>
          </a:p>
        </p:txBody>
      </p:sp>
    </p:spTree>
    <p:extLst>
      <p:ext uri="{BB962C8B-B14F-4D97-AF65-F5344CB8AC3E}">
        <p14:creationId xmlns:p14="http://schemas.microsoft.com/office/powerpoint/2010/main" val="2813378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D7BA14-D0F9-9612-BD31-12B8A52087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F0E1CB-370F-C6D3-783A-990D0A350BF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B0BE03B6-D1AD-4A86-90D3-0FAFFAA2F5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6B6751F-A81E-36C2-1DBD-356A4C66D2BC}"/>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3E01D28-21A5-54EF-2650-64651C3502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6BE1DE8-D398-D8AC-24B9-8FCE26E3974E}"/>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27136F40-6AC6-B59C-3D62-084861BFA3D0}"/>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A0C3357E-42F8-97FF-EB49-6E1327AF8766}"/>
              </a:ext>
            </a:extLst>
          </p:cNvPr>
          <p:cNvSpPr txBox="1">
            <a:spLocks/>
          </p:cNvSpPr>
          <p:nvPr/>
        </p:nvSpPr>
        <p:spPr>
          <a:xfrm>
            <a:off x="942308" y="2195952"/>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Pillar 2: Clinical Audit </a:t>
            </a:r>
            <a:endParaRPr lang="en-SA" sz="3400" b="1" dirty="0">
              <a:solidFill>
                <a:schemeClr val="accent1"/>
              </a:solidFill>
              <a:latin typeface="Sakkal Majalla" panose="02000000000000000000" pitchFamily="2" charset="-78"/>
              <a:cs typeface="Sakkal Majalla" panose="02000000000000000000" pitchFamily="2" charset="-78"/>
            </a:endParaRPr>
          </a:p>
        </p:txBody>
      </p:sp>
      <p:pic>
        <p:nvPicPr>
          <p:cNvPr id="8" name="Picture 7">
            <a:extLst>
              <a:ext uri="{FF2B5EF4-FFF2-40B4-BE49-F238E27FC236}">
                <a16:creationId xmlns:a16="http://schemas.microsoft.com/office/drawing/2014/main" id="{853B963B-23D1-963F-35A2-DD6480EADB5E}"/>
              </a:ext>
            </a:extLst>
          </p:cNvPr>
          <p:cNvPicPr>
            <a:picLocks noChangeAspect="1"/>
          </p:cNvPicPr>
          <p:nvPr/>
        </p:nvPicPr>
        <p:blipFill rotWithShape="1">
          <a:blip r:embed="rId3"/>
          <a:srcRect l="12008" t="7211" r="9976" b="9458"/>
          <a:stretch/>
        </p:blipFill>
        <p:spPr>
          <a:xfrm>
            <a:off x="9304638" y="4525583"/>
            <a:ext cx="1899424" cy="1348219"/>
          </a:xfrm>
          <a:prstGeom prst="rect">
            <a:avLst/>
          </a:prstGeom>
        </p:spPr>
      </p:pic>
      <p:sp>
        <p:nvSpPr>
          <p:cNvPr id="11" name="TextBox 10">
            <a:extLst>
              <a:ext uri="{FF2B5EF4-FFF2-40B4-BE49-F238E27FC236}">
                <a16:creationId xmlns:a16="http://schemas.microsoft.com/office/drawing/2014/main" id="{327B7B1C-06CA-0C67-0DD9-49461A2B1625}"/>
              </a:ext>
            </a:extLst>
          </p:cNvPr>
          <p:cNvSpPr txBox="1"/>
          <p:nvPr/>
        </p:nvSpPr>
        <p:spPr>
          <a:xfrm>
            <a:off x="942307" y="2717519"/>
            <a:ext cx="6099716" cy="400110"/>
          </a:xfrm>
          <a:prstGeom prst="rect">
            <a:avLst/>
          </a:prstGeom>
          <a:noFill/>
        </p:spPr>
        <p:txBody>
          <a:bodyPr wrap="square">
            <a:spAutoFit/>
          </a:bodyPr>
          <a:lstStyle/>
          <a:p>
            <a:r>
              <a:rPr lang="en-US" sz="2000" b="1" dirty="0"/>
              <a:t>Who should be involved in a clinical audit?</a:t>
            </a:r>
          </a:p>
        </p:txBody>
      </p:sp>
      <p:sp>
        <p:nvSpPr>
          <p:cNvPr id="13" name="TextBox 12">
            <a:extLst>
              <a:ext uri="{FF2B5EF4-FFF2-40B4-BE49-F238E27FC236}">
                <a16:creationId xmlns:a16="http://schemas.microsoft.com/office/drawing/2014/main" id="{04AC0FF3-226C-0538-CE7C-96B2E9408453}"/>
              </a:ext>
            </a:extLst>
          </p:cNvPr>
          <p:cNvSpPr txBox="1"/>
          <p:nvPr/>
        </p:nvSpPr>
        <p:spPr>
          <a:xfrm>
            <a:off x="1644536" y="3187346"/>
            <a:ext cx="6953774" cy="1323439"/>
          </a:xfrm>
          <a:prstGeom prst="rect">
            <a:avLst/>
          </a:prstGeom>
          <a:noFill/>
        </p:spPr>
        <p:txBody>
          <a:bodyPr wrap="square">
            <a:spAutoFit/>
          </a:bodyPr>
          <a:lstStyle/>
          <a:p>
            <a:pPr marL="457200" indent="-457200">
              <a:buFont typeface="Arial" panose="020B0604020202020204" pitchFamily="34" charset="0"/>
              <a:buChar char="•"/>
            </a:pPr>
            <a:r>
              <a:rPr lang="en-US" sz="2000" dirty="0">
                <a:solidFill>
                  <a:schemeClr val="accent2">
                    <a:lumMod val="75000"/>
                  </a:schemeClr>
                </a:solidFill>
              </a:rPr>
              <a:t>Service providers – clinical and non-clinical.</a:t>
            </a:r>
          </a:p>
          <a:p>
            <a:pPr marL="457200" indent="-457200">
              <a:buFont typeface="Arial" panose="020B0604020202020204" pitchFamily="34" charset="0"/>
              <a:buChar char="•"/>
            </a:pPr>
            <a:r>
              <a:rPr lang="en-US" sz="2000" dirty="0">
                <a:solidFill>
                  <a:schemeClr val="accent2">
                    <a:lumMod val="75000"/>
                  </a:schemeClr>
                </a:solidFill>
              </a:rPr>
              <a:t>Services users (patients, community members).</a:t>
            </a:r>
          </a:p>
          <a:p>
            <a:pPr marL="457200" indent="-457200">
              <a:buFont typeface="Arial" panose="020B0604020202020204" pitchFamily="34" charset="0"/>
              <a:buChar char="•"/>
            </a:pPr>
            <a:r>
              <a:rPr lang="en-US" sz="2000" dirty="0">
                <a:solidFill>
                  <a:schemeClr val="accent2">
                    <a:lumMod val="75000"/>
                  </a:schemeClr>
                </a:solidFill>
              </a:rPr>
              <a:t>People who will be required to implement change (such as operational managers, HR). </a:t>
            </a:r>
          </a:p>
        </p:txBody>
      </p:sp>
      <p:sp>
        <p:nvSpPr>
          <p:cNvPr id="15" name="TextBox 14">
            <a:extLst>
              <a:ext uri="{FF2B5EF4-FFF2-40B4-BE49-F238E27FC236}">
                <a16:creationId xmlns:a16="http://schemas.microsoft.com/office/drawing/2014/main" id="{B0F70137-793E-5E40-BED9-B99E28CB39EF}"/>
              </a:ext>
            </a:extLst>
          </p:cNvPr>
          <p:cNvSpPr txBox="1"/>
          <p:nvPr/>
        </p:nvSpPr>
        <p:spPr>
          <a:xfrm>
            <a:off x="942307" y="4510785"/>
            <a:ext cx="8591985" cy="1323439"/>
          </a:xfrm>
          <a:prstGeom prst="rect">
            <a:avLst/>
          </a:prstGeom>
          <a:noFill/>
        </p:spPr>
        <p:txBody>
          <a:bodyPr wrap="square">
            <a:spAutoFit/>
          </a:bodyPr>
          <a:lstStyle/>
          <a:p>
            <a:r>
              <a:rPr lang="en-US" sz="2000" dirty="0"/>
              <a:t>Identify a team to undertake the clinical audit. It is best that this is a multi-disciplinary team because a patient’s care is never provided by one discipline only. Remember to include non-clinical staff too – for example, ward clerks, data capturers, equipment depot staff and security personnel, as appropriate.</a:t>
            </a:r>
          </a:p>
        </p:txBody>
      </p:sp>
      <p:sp>
        <p:nvSpPr>
          <p:cNvPr id="16" name="TextBox 15">
            <a:extLst>
              <a:ext uri="{FF2B5EF4-FFF2-40B4-BE49-F238E27FC236}">
                <a16:creationId xmlns:a16="http://schemas.microsoft.com/office/drawing/2014/main" id="{B195836A-DDF5-582D-009D-5AFCF6CA1DEF}"/>
              </a:ext>
            </a:extLst>
          </p:cNvPr>
          <p:cNvSpPr txBox="1"/>
          <p:nvPr/>
        </p:nvSpPr>
        <p:spPr>
          <a:xfrm>
            <a:off x="4371543" y="5757138"/>
            <a:ext cx="5162749"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t>A CLINICAL GOVERNANCE HANDBOOK FOR DISTRICT CLINICAL SPECIALIST TEAMS</a:t>
            </a:r>
          </a:p>
        </p:txBody>
      </p:sp>
    </p:spTree>
    <p:extLst>
      <p:ext uri="{BB962C8B-B14F-4D97-AF65-F5344CB8AC3E}">
        <p14:creationId xmlns:p14="http://schemas.microsoft.com/office/powerpoint/2010/main" val="2073189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B600B4-E2AF-20B4-5100-F440ACF6383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40F00A-0DD1-34B2-F797-5FF6A5765A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B1C87192-95AD-6524-AAB6-2369749F42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0A23EC3F-BC49-61EC-7379-AB2141A72F79}"/>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399E8C07-339D-4C86-8CA6-B8A317214E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33CE19B-91D1-D684-887C-A7E82F40BED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4ACAD22-02AE-5FDA-488C-E05EFEF0554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B2F1CAF9-C818-AC89-7B42-B766A29EDC06}"/>
              </a:ext>
            </a:extLst>
          </p:cNvPr>
          <p:cNvSpPr txBox="1">
            <a:spLocks/>
          </p:cNvSpPr>
          <p:nvPr/>
        </p:nvSpPr>
        <p:spPr>
          <a:xfrm>
            <a:off x="942308" y="2195952"/>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Pillar 2: Clinical Audit </a:t>
            </a:r>
            <a:endParaRPr lang="en-SA" sz="3400" b="1" dirty="0">
              <a:solidFill>
                <a:schemeClr val="accent1"/>
              </a:solidFill>
              <a:latin typeface="Sakkal Majalla" panose="02000000000000000000" pitchFamily="2" charset="-78"/>
              <a:cs typeface="Sakkal Majalla" panose="02000000000000000000" pitchFamily="2" charset="-78"/>
            </a:endParaRPr>
          </a:p>
        </p:txBody>
      </p:sp>
      <p:pic>
        <p:nvPicPr>
          <p:cNvPr id="8" name="Picture 7">
            <a:extLst>
              <a:ext uri="{FF2B5EF4-FFF2-40B4-BE49-F238E27FC236}">
                <a16:creationId xmlns:a16="http://schemas.microsoft.com/office/drawing/2014/main" id="{58C6D753-E405-94D8-ED1C-E85AE9226B9E}"/>
              </a:ext>
            </a:extLst>
          </p:cNvPr>
          <p:cNvPicPr>
            <a:picLocks noChangeAspect="1"/>
          </p:cNvPicPr>
          <p:nvPr/>
        </p:nvPicPr>
        <p:blipFill rotWithShape="1">
          <a:blip r:embed="rId3"/>
          <a:srcRect l="12008" t="7211" r="9976" b="9458"/>
          <a:stretch/>
        </p:blipFill>
        <p:spPr>
          <a:xfrm>
            <a:off x="9304638" y="4525583"/>
            <a:ext cx="1899424" cy="1348219"/>
          </a:xfrm>
          <a:prstGeom prst="rect">
            <a:avLst/>
          </a:prstGeom>
        </p:spPr>
      </p:pic>
      <p:sp>
        <p:nvSpPr>
          <p:cNvPr id="11" name="TextBox 10">
            <a:extLst>
              <a:ext uri="{FF2B5EF4-FFF2-40B4-BE49-F238E27FC236}">
                <a16:creationId xmlns:a16="http://schemas.microsoft.com/office/drawing/2014/main" id="{FF6F8ECD-01E5-DE2B-47D4-84952734F617}"/>
              </a:ext>
            </a:extLst>
          </p:cNvPr>
          <p:cNvSpPr txBox="1"/>
          <p:nvPr/>
        </p:nvSpPr>
        <p:spPr>
          <a:xfrm>
            <a:off x="987938" y="2646925"/>
            <a:ext cx="9651351" cy="400110"/>
          </a:xfrm>
          <a:prstGeom prst="rect">
            <a:avLst/>
          </a:prstGeom>
          <a:noFill/>
        </p:spPr>
        <p:txBody>
          <a:bodyPr wrap="square">
            <a:spAutoFit/>
          </a:bodyPr>
          <a:lstStyle/>
          <a:p>
            <a:r>
              <a:rPr lang="en-US" sz="2000" b="1" dirty="0"/>
              <a:t>The relationship between Clinical Audit and other components of the clinical governance: </a:t>
            </a:r>
          </a:p>
        </p:txBody>
      </p:sp>
      <p:sp>
        <p:nvSpPr>
          <p:cNvPr id="13" name="TextBox 12">
            <a:extLst>
              <a:ext uri="{FF2B5EF4-FFF2-40B4-BE49-F238E27FC236}">
                <a16:creationId xmlns:a16="http://schemas.microsoft.com/office/drawing/2014/main" id="{AEC91904-09B1-5B48-8D23-BE2E4C7C3E14}"/>
              </a:ext>
            </a:extLst>
          </p:cNvPr>
          <p:cNvSpPr txBox="1"/>
          <p:nvPr/>
        </p:nvSpPr>
        <p:spPr>
          <a:xfrm>
            <a:off x="987938" y="3087155"/>
            <a:ext cx="9873350" cy="1323439"/>
          </a:xfrm>
          <a:prstGeom prst="rect">
            <a:avLst/>
          </a:prstGeom>
          <a:noFill/>
        </p:spPr>
        <p:txBody>
          <a:bodyPr wrap="square">
            <a:spAutoFit/>
          </a:bodyPr>
          <a:lstStyle/>
          <a:p>
            <a:r>
              <a:rPr lang="en-US" sz="2000" b="1" dirty="0"/>
              <a:t>Evidence-based practice (Effectiveness): </a:t>
            </a:r>
          </a:p>
          <a:p>
            <a:r>
              <a:rPr lang="en-US" sz="2000" dirty="0"/>
              <a:t>Clinical audit standards describe What should be done in a particular clinical situation. They should therefore be based on the best available evidence to ensure that practice is up to date and, where possible, based on sound research. </a:t>
            </a:r>
          </a:p>
        </p:txBody>
      </p:sp>
      <p:sp>
        <p:nvSpPr>
          <p:cNvPr id="15" name="TextBox 14">
            <a:extLst>
              <a:ext uri="{FF2B5EF4-FFF2-40B4-BE49-F238E27FC236}">
                <a16:creationId xmlns:a16="http://schemas.microsoft.com/office/drawing/2014/main" id="{71C2F5CB-C9D5-E07B-BA59-2592F62C942B}"/>
              </a:ext>
            </a:extLst>
          </p:cNvPr>
          <p:cNvSpPr txBox="1"/>
          <p:nvPr/>
        </p:nvSpPr>
        <p:spPr>
          <a:xfrm>
            <a:off x="987938" y="4448695"/>
            <a:ext cx="8316700" cy="1631216"/>
          </a:xfrm>
          <a:prstGeom prst="rect">
            <a:avLst/>
          </a:prstGeom>
          <a:noFill/>
        </p:spPr>
        <p:txBody>
          <a:bodyPr wrap="square">
            <a:spAutoFit/>
          </a:bodyPr>
          <a:lstStyle/>
          <a:p>
            <a:r>
              <a:rPr lang="en-US" sz="2000" b="1" dirty="0"/>
              <a:t>Patient involvement: </a:t>
            </a:r>
          </a:p>
          <a:p>
            <a:r>
              <a:rPr lang="en-US" sz="2000" dirty="0"/>
              <a:t>Clinicians and patients may differ in their opinion about what constitutes best practice and a good outcome. It is therefore important to involve patients in identifying priority topics for clinical audit, setting audit standards, monitoring practice and identifying areas which need to be improved. </a:t>
            </a:r>
          </a:p>
        </p:txBody>
      </p:sp>
      <p:sp>
        <p:nvSpPr>
          <p:cNvPr id="16" name="TextBox 15">
            <a:extLst>
              <a:ext uri="{FF2B5EF4-FFF2-40B4-BE49-F238E27FC236}">
                <a16:creationId xmlns:a16="http://schemas.microsoft.com/office/drawing/2014/main" id="{0212329E-E1C9-6227-760B-AC1BBC3EDA92}"/>
              </a:ext>
            </a:extLst>
          </p:cNvPr>
          <p:cNvSpPr txBox="1"/>
          <p:nvPr/>
        </p:nvSpPr>
        <p:spPr>
          <a:xfrm>
            <a:off x="7211961" y="5812254"/>
            <a:ext cx="3992101" cy="400110"/>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t>A CLINICAL GOVERNANCE HANDBOOK FOR DISTRICT CLINICAL SPECIALIST TEAMS</a:t>
            </a:r>
          </a:p>
        </p:txBody>
      </p:sp>
    </p:spTree>
    <p:extLst>
      <p:ext uri="{BB962C8B-B14F-4D97-AF65-F5344CB8AC3E}">
        <p14:creationId xmlns:p14="http://schemas.microsoft.com/office/powerpoint/2010/main" val="1390929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4B4A66-56D7-B8CF-434B-868D3BA8E1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7729DB-E5C2-7271-DBFC-F5BEC1D34F6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FD63E132-0C17-276F-C899-67531729B9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DB129563-9CAC-9E78-0395-6B49281FB278}"/>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383A7DA1-7040-71FB-9EB1-F416C6DCC9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0276FC4-FAFA-8F47-AC1A-D04294E147FE}"/>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2F730BB3-3C2D-A145-8532-232EE5C12F47}"/>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2D311B04-8160-D0AE-A556-CB1D10BC9E15}"/>
              </a:ext>
            </a:extLst>
          </p:cNvPr>
          <p:cNvSpPr txBox="1">
            <a:spLocks/>
          </p:cNvSpPr>
          <p:nvPr/>
        </p:nvSpPr>
        <p:spPr>
          <a:xfrm>
            <a:off x="942308" y="2195952"/>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Pillar 2: Clinical Audit </a:t>
            </a:r>
            <a:endParaRPr lang="en-SA" sz="3400" b="1" dirty="0">
              <a:solidFill>
                <a:schemeClr val="accent1"/>
              </a:solidFill>
              <a:latin typeface="Sakkal Majalla" panose="02000000000000000000" pitchFamily="2" charset="-78"/>
              <a:cs typeface="Sakkal Majalla" panose="02000000000000000000" pitchFamily="2" charset="-78"/>
            </a:endParaRPr>
          </a:p>
        </p:txBody>
      </p:sp>
      <p:pic>
        <p:nvPicPr>
          <p:cNvPr id="8" name="Picture 7">
            <a:extLst>
              <a:ext uri="{FF2B5EF4-FFF2-40B4-BE49-F238E27FC236}">
                <a16:creationId xmlns:a16="http://schemas.microsoft.com/office/drawing/2014/main" id="{81A1D608-796F-8F41-A619-4652CE3B59D8}"/>
              </a:ext>
            </a:extLst>
          </p:cNvPr>
          <p:cNvPicPr>
            <a:picLocks noChangeAspect="1"/>
          </p:cNvPicPr>
          <p:nvPr/>
        </p:nvPicPr>
        <p:blipFill rotWithShape="1">
          <a:blip r:embed="rId3"/>
          <a:srcRect l="12008" t="7211" r="9976" b="9458"/>
          <a:stretch/>
        </p:blipFill>
        <p:spPr>
          <a:xfrm>
            <a:off x="9304638" y="4525583"/>
            <a:ext cx="1899424" cy="1348219"/>
          </a:xfrm>
          <a:prstGeom prst="rect">
            <a:avLst/>
          </a:prstGeom>
        </p:spPr>
      </p:pic>
      <p:sp>
        <p:nvSpPr>
          <p:cNvPr id="11" name="TextBox 10">
            <a:extLst>
              <a:ext uri="{FF2B5EF4-FFF2-40B4-BE49-F238E27FC236}">
                <a16:creationId xmlns:a16="http://schemas.microsoft.com/office/drawing/2014/main" id="{65FC09F1-B14F-FF3D-6BF3-362A689692A2}"/>
              </a:ext>
            </a:extLst>
          </p:cNvPr>
          <p:cNvSpPr txBox="1"/>
          <p:nvPr/>
        </p:nvSpPr>
        <p:spPr>
          <a:xfrm>
            <a:off x="942307" y="2682047"/>
            <a:ext cx="10261755" cy="400110"/>
          </a:xfrm>
          <a:prstGeom prst="rect">
            <a:avLst/>
          </a:prstGeom>
          <a:noFill/>
        </p:spPr>
        <p:txBody>
          <a:bodyPr wrap="square">
            <a:spAutoFit/>
          </a:bodyPr>
          <a:lstStyle/>
          <a:p>
            <a:r>
              <a:rPr lang="en-US" sz="2000" b="1" dirty="0"/>
              <a:t>The relationship between Clinical Audit and other components of the clinical governance: </a:t>
            </a:r>
          </a:p>
        </p:txBody>
      </p:sp>
      <p:sp>
        <p:nvSpPr>
          <p:cNvPr id="13" name="TextBox 12">
            <a:extLst>
              <a:ext uri="{FF2B5EF4-FFF2-40B4-BE49-F238E27FC236}">
                <a16:creationId xmlns:a16="http://schemas.microsoft.com/office/drawing/2014/main" id="{AB1B2E32-D4BD-AF0D-281A-8A0FCD1D3BEA}"/>
              </a:ext>
            </a:extLst>
          </p:cNvPr>
          <p:cNvSpPr txBox="1"/>
          <p:nvPr/>
        </p:nvSpPr>
        <p:spPr>
          <a:xfrm>
            <a:off x="987937" y="3188056"/>
            <a:ext cx="7888433" cy="1015663"/>
          </a:xfrm>
          <a:prstGeom prst="rect">
            <a:avLst/>
          </a:prstGeom>
          <a:noFill/>
        </p:spPr>
        <p:txBody>
          <a:bodyPr wrap="square">
            <a:spAutoFit/>
          </a:bodyPr>
          <a:lstStyle/>
          <a:p>
            <a:r>
              <a:rPr lang="en-US" sz="2000" b="1" dirty="0"/>
              <a:t>Risk Management: </a:t>
            </a:r>
          </a:p>
          <a:p>
            <a:r>
              <a:rPr lang="en-US" sz="2000" dirty="0"/>
              <a:t>Clinical audit can be used to implement and monitor risk management standards and identify areas for improvement. </a:t>
            </a:r>
          </a:p>
        </p:txBody>
      </p:sp>
      <p:sp>
        <p:nvSpPr>
          <p:cNvPr id="15" name="TextBox 14">
            <a:extLst>
              <a:ext uri="{FF2B5EF4-FFF2-40B4-BE49-F238E27FC236}">
                <a16:creationId xmlns:a16="http://schemas.microsoft.com/office/drawing/2014/main" id="{EDEB1B95-33A7-306B-A8C6-5BD5EA12F3A6}"/>
              </a:ext>
            </a:extLst>
          </p:cNvPr>
          <p:cNvSpPr txBox="1"/>
          <p:nvPr/>
        </p:nvSpPr>
        <p:spPr>
          <a:xfrm>
            <a:off x="942307" y="4525583"/>
            <a:ext cx="8481912" cy="1323439"/>
          </a:xfrm>
          <a:prstGeom prst="rect">
            <a:avLst/>
          </a:prstGeom>
          <a:noFill/>
        </p:spPr>
        <p:txBody>
          <a:bodyPr wrap="square">
            <a:spAutoFit/>
          </a:bodyPr>
          <a:lstStyle/>
          <a:p>
            <a:r>
              <a:rPr lang="en-US" sz="2000" b="1" dirty="0"/>
              <a:t>Patient complaints: </a:t>
            </a:r>
          </a:p>
          <a:p>
            <a:r>
              <a:rPr lang="en-US" sz="2000" dirty="0"/>
              <a:t>Complaints can provide a valuable means of identifying areas within which patients are dissatisfied, and which are therefore priority areas for standard-setting and clinical audit. </a:t>
            </a:r>
          </a:p>
        </p:txBody>
      </p:sp>
      <p:sp>
        <p:nvSpPr>
          <p:cNvPr id="16" name="TextBox 15">
            <a:extLst>
              <a:ext uri="{FF2B5EF4-FFF2-40B4-BE49-F238E27FC236}">
                <a16:creationId xmlns:a16="http://schemas.microsoft.com/office/drawing/2014/main" id="{A1A63441-62CA-047E-FEF3-63096EADFC7C}"/>
              </a:ext>
            </a:extLst>
          </p:cNvPr>
          <p:cNvSpPr txBox="1"/>
          <p:nvPr/>
        </p:nvSpPr>
        <p:spPr>
          <a:xfrm>
            <a:off x="4516101" y="5750691"/>
            <a:ext cx="5162749"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t>A CLINICAL GOVERNANCE HANDBOOK FOR DISTRICT CLINICAL SPECIALIST TEAMS</a:t>
            </a:r>
          </a:p>
        </p:txBody>
      </p:sp>
    </p:spTree>
    <p:extLst>
      <p:ext uri="{BB962C8B-B14F-4D97-AF65-F5344CB8AC3E}">
        <p14:creationId xmlns:p14="http://schemas.microsoft.com/office/powerpoint/2010/main" val="1012586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06A6D-96BB-2B8B-B793-256C3D5CDF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372AFA-9FA9-5C2C-E2BD-335FAE45788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B8D66E18-002C-8929-EC4A-3CA9A1F0F1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FBFEFCC5-5C3E-7215-B0FF-7305C8D7C567}"/>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481B9A9-E0D8-3D57-EAE3-1B02A48B78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222866C-F501-2AF5-84A2-1BE48680E2E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9659C015-CE9D-35F2-E451-BA79E8456354}"/>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187B0B86-E9C2-896E-178F-AF17848A5230}"/>
              </a:ext>
            </a:extLst>
          </p:cNvPr>
          <p:cNvSpPr txBox="1">
            <a:spLocks/>
          </p:cNvSpPr>
          <p:nvPr/>
        </p:nvSpPr>
        <p:spPr>
          <a:xfrm>
            <a:off x="942308" y="2195952"/>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Pillar 2: Clinical Audit </a:t>
            </a:r>
            <a:endParaRPr lang="en-SA" sz="3400" b="1" dirty="0">
              <a:solidFill>
                <a:schemeClr val="accent1"/>
              </a:solidFill>
              <a:latin typeface="Sakkal Majalla" panose="02000000000000000000" pitchFamily="2" charset="-78"/>
              <a:cs typeface="Sakkal Majalla" panose="02000000000000000000" pitchFamily="2" charset="-78"/>
            </a:endParaRPr>
          </a:p>
        </p:txBody>
      </p:sp>
      <p:pic>
        <p:nvPicPr>
          <p:cNvPr id="8" name="Picture 7">
            <a:extLst>
              <a:ext uri="{FF2B5EF4-FFF2-40B4-BE49-F238E27FC236}">
                <a16:creationId xmlns:a16="http://schemas.microsoft.com/office/drawing/2014/main" id="{573D5FBD-F64C-BC6F-C40C-69E8EAACEDEB}"/>
              </a:ext>
            </a:extLst>
          </p:cNvPr>
          <p:cNvPicPr>
            <a:picLocks noChangeAspect="1"/>
          </p:cNvPicPr>
          <p:nvPr/>
        </p:nvPicPr>
        <p:blipFill rotWithShape="1">
          <a:blip r:embed="rId3"/>
          <a:srcRect l="12008" t="7211" r="9976" b="9458"/>
          <a:stretch/>
        </p:blipFill>
        <p:spPr>
          <a:xfrm>
            <a:off x="9304638" y="4525583"/>
            <a:ext cx="1899424" cy="1348219"/>
          </a:xfrm>
          <a:prstGeom prst="rect">
            <a:avLst/>
          </a:prstGeom>
        </p:spPr>
      </p:pic>
      <p:sp>
        <p:nvSpPr>
          <p:cNvPr id="11" name="TextBox 10">
            <a:extLst>
              <a:ext uri="{FF2B5EF4-FFF2-40B4-BE49-F238E27FC236}">
                <a16:creationId xmlns:a16="http://schemas.microsoft.com/office/drawing/2014/main" id="{0D489A62-D6EF-EDC7-95DB-2B1A43F3DB02}"/>
              </a:ext>
            </a:extLst>
          </p:cNvPr>
          <p:cNvSpPr txBox="1"/>
          <p:nvPr/>
        </p:nvSpPr>
        <p:spPr>
          <a:xfrm>
            <a:off x="942308" y="2781367"/>
            <a:ext cx="9495233" cy="707886"/>
          </a:xfrm>
          <a:prstGeom prst="rect">
            <a:avLst/>
          </a:prstGeom>
          <a:noFill/>
        </p:spPr>
        <p:txBody>
          <a:bodyPr wrap="square">
            <a:spAutoFit/>
          </a:bodyPr>
          <a:lstStyle/>
          <a:p>
            <a:r>
              <a:rPr lang="en-US" sz="2000" b="1" dirty="0"/>
              <a:t>The relationship between Clinical Audit and other components of the clinical governance: </a:t>
            </a:r>
          </a:p>
        </p:txBody>
      </p:sp>
      <p:sp>
        <p:nvSpPr>
          <p:cNvPr id="13" name="TextBox 12">
            <a:extLst>
              <a:ext uri="{FF2B5EF4-FFF2-40B4-BE49-F238E27FC236}">
                <a16:creationId xmlns:a16="http://schemas.microsoft.com/office/drawing/2014/main" id="{F79FE9DF-4B17-7740-2D2E-10C20CAC6D5E}"/>
              </a:ext>
            </a:extLst>
          </p:cNvPr>
          <p:cNvSpPr txBox="1"/>
          <p:nvPr/>
        </p:nvSpPr>
        <p:spPr>
          <a:xfrm>
            <a:off x="942309" y="3571873"/>
            <a:ext cx="9495232" cy="2292935"/>
          </a:xfrm>
          <a:prstGeom prst="rect">
            <a:avLst/>
          </a:prstGeom>
          <a:noFill/>
        </p:spPr>
        <p:txBody>
          <a:bodyPr wrap="square">
            <a:spAutoFit/>
          </a:bodyPr>
          <a:lstStyle/>
          <a:p>
            <a:pPr>
              <a:lnSpc>
                <a:spcPct val="150000"/>
              </a:lnSpc>
            </a:pPr>
            <a:r>
              <a:rPr lang="en-US" sz="2200" b="1" dirty="0"/>
              <a:t>Research and Development: </a:t>
            </a:r>
          </a:p>
          <a:p>
            <a:r>
              <a:rPr lang="en-US" sz="2200" dirty="0"/>
              <a:t>Clinical audit will often generate questions for research, e.g. an audit of antipsychotic medication may find that a high percentage of patients stop taking their medication without consulting their psychiatrist or general practitioner. Why? Conversely, clinical audit can be used to implement and monitor the take-up of research findings. </a:t>
            </a:r>
          </a:p>
        </p:txBody>
      </p:sp>
      <p:sp>
        <p:nvSpPr>
          <p:cNvPr id="14" name="TextBox 13">
            <a:extLst>
              <a:ext uri="{FF2B5EF4-FFF2-40B4-BE49-F238E27FC236}">
                <a16:creationId xmlns:a16="http://schemas.microsoft.com/office/drawing/2014/main" id="{43D49482-E5BD-0A46-FDC6-5A43818D9FA7}"/>
              </a:ext>
            </a:extLst>
          </p:cNvPr>
          <p:cNvSpPr txBox="1"/>
          <p:nvPr/>
        </p:nvSpPr>
        <p:spPr>
          <a:xfrm>
            <a:off x="4089850" y="5715820"/>
            <a:ext cx="5162749"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t>A CLINICAL GOVERNANCE HANDBOOK FOR DISTRICT CLINICAL SPECIALIST TEAMS</a:t>
            </a:r>
          </a:p>
        </p:txBody>
      </p:sp>
    </p:spTree>
    <p:extLst>
      <p:ext uri="{BB962C8B-B14F-4D97-AF65-F5344CB8AC3E}">
        <p14:creationId xmlns:p14="http://schemas.microsoft.com/office/powerpoint/2010/main" val="1998006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D3DDE8-87D0-4FDC-A0B1-0353BDFD40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925C44-7B45-CAF4-846B-C7FC67BE729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6AD56959-83C3-2C82-9AD6-D489CAFDE7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C9BDD838-F6A6-2524-5929-7729582B4C7C}"/>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3225A88-06B7-235B-EBF4-052CCB8A7A6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42741272-9DFC-81B6-3713-A5739AD85FD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17EA225B-489A-D512-953A-9F715B8E08B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199AFC65-5F19-AB6E-F228-47F004B5C45E}"/>
              </a:ext>
            </a:extLst>
          </p:cNvPr>
          <p:cNvSpPr txBox="1">
            <a:spLocks/>
          </p:cNvSpPr>
          <p:nvPr/>
        </p:nvSpPr>
        <p:spPr>
          <a:xfrm>
            <a:off x="942308" y="2195952"/>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Pillar 2: Clinical Audit </a:t>
            </a:r>
            <a:endParaRPr lang="en-SA" sz="3400" b="1" dirty="0">
              <a:solidFill>
                <a:schemeClr val="accent1"/>
              </a:solidFill>
              <a:latin typeface="Sakkal Majalla" panose="02000000000000000000" pitchFamily="2" charset="-78"/>
              <a:cs typeface="Sakkal Majalla" panose="02000000000000000000" pitchFamily="2" charset="-78"/>
            </a:endParaRPr>
          </a:p>
        </p:txBody>
      </p:sp>
      <p:pic>
        <p:nvPicPr>
          <p:cNvPr id="8" name="Picture 7">
            <a:extLst>
              <a:ext uri="{FF2B5EF4-FFF2-40B4-BE49-F238E27FC236}">
                <a16:creationId xmlns:a16="http://schemas.microsoft.com/office/drawing/2014/main" id="{380BF17F-5A41-1C46-440B-8786D0BEAF7C}"/>
              </a:ext>
            </a:extLst>
          </p:cNvPr>
          <p:cNvPicPr>
            <a:picLocks noChangeAspect="1"/>
          </p:cNvPicPr>
          <p:nvPr/>
        </p:nvPicPr>
        <p:blipFill rotWithShape="1">
          <a:blip r:embed="rId3"/>
          <a:srcRect l="12008" t="7211" r="9976" b="9458"/>
          <a:stretch/>
        </p:blipFill>
        <p:spPr>
          <a:xfrm>
            <a:off x="9304638" y="4525583"/>
            <a:ext cx="1899424" cy="1348219"/>
          </a:xfrm>
          <a:prstGeom prst="rect">
            <a:avLst/>
          </a:prstGeom>
        </p:spPr>
      </p:pic>
      <p:sp>
        <p:nvSpPr>
          <p:cNvPr id="11" name="TextBox 10">
            <a:extLst>
              <a:ext uri="{FF2B5EF4-FFF2-40B4-BE49-F238E27FC236}">
                <a16:creationId xmlns:a16="http://schemas.microsoft.com/office/drawing/2014/main" id="{1A455779-EBCF-8EC1-9FB6-85A14DA8102E}"/>
              </a:ext>
            </a:extLst>
          </p:cNvPr>
          <p:cNvSpPr txBox="1"/>
          <p:nvPr/>
        </p:nvSpPr>
        <p:spPr>
          <a:xfrm>
            <a:off x="942308" y="2772155"/>
            <a:ext cx="6099716" cy="369332"/>
          </a:xfrm>
          <a:prstGeom prst="rect">
            <a:avLst/>
          </a:prstGeom>
          <a:noFill/>
        </p:spPr>
        <p:txBody>
          <a:bodyPr wrap="square">
            <a:spAutoFit/>
          </a:bodyPr>
          <a:lstStyle/>
          <a:p>
            <a:r>
              <a:rPr lang="en-US" b="1" dirty="0"/>
              <a:t>What is the difference between Clinical Audit and Research: </a:t>
            </a:r>
          </a:p>
        </p:txBody>
      </p:sp>
      <p:graphicFrame>
        <p:nvGraphicFramePr>
          <p:cNvPr id="12" name="Table 11">
            <a:extLst>
              <a:ext uri="{FF2B5EF4-FFF2-40B4-BE49-F238E27FC236}">
                <a16:creationId xmlns:a16="http://schemas.microsoft.com/office/drawing/2014/main" id="{CC5059D6-4CD7-AD08-F14D-531383780D43}"/>
              </a:ext>
            </a:extLst>
          </p:cNvPr>
          <p:cNvGraphicFramePr>
            <a:graphicFrameLocks noGrp="1"/>
          </p:cNvGraphicFramePr>
          <p:nvPr>
            <p:extLst>
              <p:ext uri="{D42A27DB-BD31-4B8C-83A1-F6EECF244321}">
                <p14:modId xmlns:p14="http://schemas.microsoft.com/office/powerpoint/2010/main" val="269680400"/>
              </p:ext>
            </p:extLst>
          </p:nvPr>
        </p:nvGraphicFramePr>
        <p:xfrm>
          <a:off x="942308" y="2758824"/>
          <a:ext cx="7763418" cy="3078480"/>
        </p:xfrm>
        <a:graphic>
          <a:graphicData uri="http://schemas.openxmlformats.org/drawingml/2006/table">
            <a:tbl>
              <a:tblPr firstRow="1" bandRow="1">
                <a:tableStyleId>{F2DE63D5-997A-4646-A377-4702673A728D}</a:tableStyleId>
              </a:tblPr>
              <a:tblGrid>
                <a:gridCol w="3881709">
                  <a:extLst>
                    <a:ext uri="{9D8B030D-6E8A-4147-A177-3AD203B41FA5}">
                      <a16:colId xmlns:a16="http://schemas.microsoft.com/office/drawing/2014/main" val="34459849"/>
                    </a:ext>
                  </a:extLst>
                </a:gridCol>
                <a:gridCol w="3881709">
                  <a:extLst>
                    <a:ext uri="{9D8B030D-6E8A-4147-A177-3AD203B41FA5}">
                      <a16:colId xmlns:a16="http://schemas.microsoft.com/office/drawing/2014/main" val="937338064"/>
                    </a:ext>
                  </a:extLst>
                </a:gridCol>
              </a:tblGrid>
              <a:tr h="292423">
                <a:tc>
                  <a:txBody>
                    <a:bodyPr/>
                    <a:lstStyle/>
                    <a:p>
                      <a:pPr algn="ctr"/>
                      <a:r>
                        <a:rPr lang="en-SA" sz="1600" dirty="0">
                          <a:solidFill>
                            <a:schemeClr val="accent2">
                              <a:lumMod val="75000"/>
                            </a:schemeClr>
                          </a:solidFill>
                        </a:rPr>
                        <a:t>Clinical Audit</a:t>
                      </a:r>
                    </a:p>
                  </a:txBody>
                  <a:tcPr>
                    <a:solidFill>
                      <a:schemeClr val="accent1">
                        <a:lumMod val="20000"/>
                        <a:lumOff val="80000"/>
                      </a:schemeClr>
                    </a:solidFill>
                  </a:tcPr>
                </a:tc>
                <a:tc>
                  <a:txBody>
                    <a:bodyPr/>
                    <a:lstStyle/>
                    <a:p>
                      <a:pPr algn="ctr"/>
                      <a:r>
                        <a:rPr lang="en-SA" sz="1600" dirty="0">
                          <a:solidFill>
                            <a:schemeClr val="accent2">
                              <a:lumMod val="75000"/>
                            </a:schemeClr>
                          </a:solidFill>
                        </a:rPr>
                        <a:t>Research</a:t>
                      </a:r>
                    </a:p>
                  </a:txBody>
                  <a:tcPr>
                    <a:solidFill>
                      <a:schemeClr val="accent1">
                        <a:lumMod val="20000"/>
                        <a:lumOff val="80000"/>
                      </a:schemeClr>
                    </a:solidFill>
                  </a:tcPr>
                </a:tc>
                <a:extLst>
                  <a:ext uri="{0D108BD9-81ED-4DB2-BD59-A6C34878D82A}">
                    <a16:rowId xmlns:a16="http://schemas.microsoft.com/office/drawing/2014/main" val="4193966911"/>
                  </a:ext>
                </a:extLst>
              </a:tr>
              <a:tr h="505094">
                <a:tc>
                  <a:txBody>
                    <a:bodyPr/>
                    <a:lstStyle/>
                    <a:p>
                      <a:pPr algn="ctr"/>
                      <a:r>
                        <a:rPr lang="en-SA" sz="1600" b="1" dirty="0">
                          <a:solidFill>
                            <a:schemeClr val="tx1">
                              <a:lumMod val="75000"/>
                              <a:lumOff val="25000"/>
                            </a:schemeClr>
                          </a:solidFill>
                        </a:rPr>
                        <a:t>Aim</a:t>
                      </a:r>
                      <a:r>
                        <a:rPr lang="en-SA" sz="1600" dirty="0">
                          <a:solidFill>
                            <a:schemeClr val="tx1">
                              <a:lumMod val="75000"/>
                              <a:lumOff val="25000"/>
                            </a:schemeClr>
                          </a:solidFill>
                        </a:rPr>
                        <a:t>: How close is current practice to best practice? </a:t>
                      </a:r>
                    </a:p>
                  </a:txBody>
                  <a:tcPr/>
                </a:tc>
                <a:tc>
                  <a:txBody>
                    <a:bodyPr/>
                    <a:lstStyle/>
                    <a:p>
                      <a:pPr algn="ctr"/>
                      <a:r>
                        <a:rPr lang="en-SA" sz="1600" b="1" dirty="0">
                          <a:solidFill>
                            <a:schemeClr val="tx1">
                              <a:lumMod val="75000"/>
                              <a:lumOff val="25000"/>
                            </a:schemeClr>
                          </a:solidFill>
                        </a:rPr>
                        <a:t>Aim</a:t>
                      </a:r>
                      <a:r>
                        <a:rPr lang="en-SA" sz="1600" dirty="0">
                          <a:solidFill>
                            <a:schemeClr val="tx1">
                              <a:lumMod val="75000"/>
                              <a:lumOff val="25000"/>
                            </a:schemeClr>
                          </a:solidFill>
                        </a:rPr>
                        <a:t>: What is best practice?</a:t>
                      </a:r>
                    </a:p>
                  </a:txBody>
                  <a:tcPr/>
                </a:tc>
                <a:extLst>
                  <a:ext uri="{0D108BD9-81ED-4DB2-BD59-A6C34878D82A}">
                    <a16:rowId xmlns:a16="http://schemas.microsoft.com/office/drawing/2014/main" val="3994576827"/>
                  </a:ext>
                </a:extLst>
              </a:tr>
              <a:tr h="292423">
                <a:tc>
                  <a:txBody>
                    <a:bodyPr/>
                    <a:lstStyle/>
                    <a:p>
                      <a:pPr algn="ctr"/>
                      <a:r>
                        <a:rPr lang="en-SA" sz="1600" dirty="0">
                          <a:solidFill>
                            <a:schemeClr val="tx1">
                              <a:lumMod val="75000"/>
                              <a:lumOff val="25000"/>
                            </a:schemeClr>
                          </a:solidFill>
                        </a:rPr>
                        <a:t>Improve</a:t>
                      </a:r>
                      <a:r>
                        <a:rPr lang="en-US" sz="1600" dirty="0">
                          <a:solidFill>
                            <a:schemeClr val="tx1">
                              <a:lumMod val="75000"/>
                              <a:lumOff val="25000"/>
                            </a:schemeClr>
                          </a:solidFill>
                        </a:rPr>
                        <a:t>s</a:t>
                      </a:r>
                      <a:r>
                        <a:rPr lang="en-SA" sz="1600" dirty="0">
                          <a:solidFill>
                            <a:schemeClr val="tx1">
                              <a:lumMod val="75000"/>
                              <a:lumOff val="25000"/>
                            </a:schemeClr>
                          </a:solidFill>
                        </a:rPr>
                        <a:t> healthcare service</a:t>
                      </a:r>
                    </a:p>
                  </a:txBody>
                  <a:tcPr/>
                </a:tc>
                <a:tc>
                  <a:txBody>
                    <a:bodyPr/>
                    <a:lstStyle/>
                    <a:p>
                      <a:pPr algn="ctr"/>
                      <a:r>
                        <a:rPr lang="en-SA" sz="1600" dirty="0">
                          <a:solidFill>
                            <a:schemeClr val="tx1">
                              <a:lumMod val="75000"/>
                              <a:lumOff val="25000"/>
                            </a:schemeClr>
                          </a:solidFill>
                        </a:rPr>
                        <a:t>Improves knowledge</a:t>
                      </a:r>
                    </a:p>
                  </a:txBody>
                  <a:tcPr/>
                </a:tc>
                <a:extLst>
                  <a:ext uri="{0D108BD9-81ED-4DB2-BD59-A6C34878D82A}">
                    <a16:rowId xmlns:a16="http://schemas.microsoft.com/office/drawing/2014/main" val="2118865723"/>
                  </a:ext>
                </a:extLst>
              </a:tr>
              <a:tr h="533715">
                <a:tc>
                  <a:txBody>
                    <a:bodyPr/>
                    <a:lstStyle/>
                    <a:p>
                      <a:pPr algn="ctr"/>
                      <a:r>
                        <a:rPr lang="en-SA" sz="1600" dirty="0">
                          <a:solidFill>
                            <a:schemeClr val="tx1">
                              <a:lumMod val="75000"/>
                              <a:lumOff val="25000"/>
                            </a:schemeClr>
                          </a:solidFill>
                        </a:rPr>
                        <a:t>Carried out by members of the multidisciplinary team</a:t>
                      </a:r>
                    </a:p>
                  </a:txBody>
                  <a:tcPr/>
                </a:tc>
                <a:tc>
                  <a:txBody>
                    <a:bodyPr/>
                    <a:lstStyle/>
                    <a:p>
                      <a:pPr algn="ctr"/>
                      <a:r>
                        <a:rPr lang="en-SA" sz="1600" dirty="0">
                          <a:solidFill>
                            <a:schemeClr val="tx1">
                              <a:lumMod val="75000"/>
                              <a:lumOff val="25000"/>
                            </a:schemeClr>
                          </a:solidFill>
                        </a:rPr>
                        <a:t>Usually carried out by specific researchers </a:t>
                      </a:r>
                    </a:p>
                  </a:txBody>
                  <a:tcPr/>
                </a:tc>
                <a:extLst>
                  <a:ext uri="{0D108BD9-81ED-4DB2-BD59-A6C34878D82A}">
                    <a16:rowId xmlns:a16="http://schemas.microsoft.com/office/drawing/2014/main" val="1968150397"/>
                  </a:ext>
                </a:extLst>
              </a:tr>
              <a:tr h="292423">
                <a:tc>
                  <a:txBody>
                    <a:bodyPr/>
                    <a:lstStyle/>
                    <a:p>
                      <a:pPr algn="ctr"/>
                      <a:r>
                        <a:rPr lang="en-US" sz="1600" dirty="0">
                          <a:solidFill>
                            <a:schemeClr val="tx1">
                              <a:lumMod val="75000"/>
                              <a:lumOff val="25000"/>
                            </a:schemeClr>
                          </a:solidFill>
                        </a:rPr>
                        <a:t>P</a:t>
                      </a:r>
                      <a:r>
                        <a:rPr lang="en-SA" sz="1600" dirty="0">
                          <a:solidFill>
                            <a:schemeClr val="tx1">
                              <a:lumMod val="75000"/>
                              <a:lumOff val="25000"/>
                            </a:schemeClr>
                          </a:solidFill>
                        </a:rPr>
                        <a:t>ractice-based </a:t>
                      </a:r>
                    </a:p>
                  </a:txBody>
                  <a:tcPr/>
                </a:tc>
                <a:tc>
                  <a:txBody>
                    <a:bodyPr/>
                    <a:lstStyle/>
                    <a:p>
                      <a:pPr algn="ctr"/>
                      <a:r>
                        <a:rPr lang="en-SA" sz="1600" dirty="0">
                          <a:solidFill>
                            <a:schemeClr val="tx1">
                              <a:lumMod val="75000"/>
                              <a:lumOff val="25000"/>
                            </a:schemeClr>
                          </a:solidFill>
                        </a:rPr>
                        <a:t>Theory-driven</a:t>
                      </a:r>
                    </a:p>
                  </a:txBody>
                  <a:tcPr/>
                </a:tc>
                <a:extLst>
                  <a:ext uri="{0D108BD9-81ED-4DB2-BD59-A6C34878D82A}">
                    <a16:rowId xmlns:a16="http://schemas.microsoft.com/office/drawing/2014/main" val="4281396799"/>
                  </a:ext>
                </a:extLst>
              </a:tr>
              <a:tr h="292423">
                <a:tc>
                  <a:txBody>
                    <a:bodyPr/>
                    <a:lstStyle/>
                    <a:p>
                      <a:pPr algn="ctr"/>
                      <a:r>
                        <a:rPr lang="en-SA" sz="1600" dirty="0">
                          <a:solidFill>
                            <a:schemeClr val="tx1">
                              <a:lumMod val="75000"/>
                              <a:lumOff val="25000"/>
                            </a:schemeClr>
                          </a:solidFill>
                        </a:rPr>
                        <a:t>An ongoing process</a:t>
                      </a:r>
                    </a:p>
                  </a:txBody>
                  <a:tcPr/>
                </a:tc>
                <a:tc>
                  <a:txBody>
                    <a:bodyPr/>
                    <a:lstStyle/>
                    <a:p>
                      <a:pPr algn="ctr"/>
                      <a:r>
                        <a:rPr lang="en-SA" sz="1600" dirty="0">
                          <a:solidFill>
                            <a:schemeClr val="tx1">
                              <a:lumMod val="75000"/>
                              <a:lumOff val="25000"/>
                            </a:schemeClr>
                          </a:solidFill>
                        </a:rPr>
                        <a:t>A one-off project </a:t>
                      </a:r>
                    </a:p>
                  </a:txBody>
                  <a:tcPr/>
                </a:tc>
                <a:extLst>
                  <a:ext uri="{0D108BD9-81ED-4DB2-BD59-A6C34878D82A}">
                    <a16:rowId xmlns:a16="http://schemas.microsoft.com/office/drawing/2014/main" val="706838757"/>
                  </a:ext>
                </a:extLst>
              </a:tr>
              <a:tr h="505094">
                <a:tc>
                  <a:txBody>
                    <a:bodyPr/>
                    <a:lstStyle/>
                    <a:p>
                      <a:pPr algn="ctr"/>
                      <a:r>
                        <a:rPr lang="en-SA" sz="1600" dirty="0">
                          <a:solidFill>
                            <a:schemeClr val="tx1">
                              <a:lumMod val="75000"/>
                              <a:lumOff val="25000"/>
                            </a:schemeClr>
                          </a:solidFill>
                        </a:rPr>
                        <a:t>Never invo</a:t>
                      </a:r>
                      <a:r>
                        <a:rPr lang="en-US" sz="1600" dirty="0">
                          <a:solidFill>
                            <a:schemeClr val="tx1">
                              <a:lumMod val="75000"/>
                              <a:lumOff val="25000"/>
                            </a:schemeClr>
                          </a:solidFill>
                        </a:rPr>
                        <a:t>lve</a:t>
                      </a:r>
                      <a:r>
                        <a:rPr lang="en-SA" sz="1600" dirty="0">
                          <a:solidFill>
                            <a:schemeClr val="tx1">
                              <a:lumMod val="75000"/>
                              <a:lumOff val="25000"/>
                            </a:schemeClr>
                          </a:solidFill>
                        </a:rPr>
                        <a:t> an experimental treatment of placebo </a:t>
                      </a:r>
                    </a:p>
                  </a:txBody>
                  <a:tcPr/>
                </a:tc>
                <a:tc>
                  <a:txBody>
                    <a:bodyPr/>
                    <a:lstStyle/>
                    <a:p>
                      <a:pPr algn="ctr"/>
                      <a:r>
                        <a:rPr lang="en-SA" sz="1600" dirty="0">
                          <a:solidFill>
                            <a:schemeClr val="tx1">
                              <a:lumMod val="75000"/>
                              <a:lumOff val="25000"/>
                            </a:schemeClr>
                          </a:solidFill>
                        </a:rPr>
                        <a:t>May invo</a:t>
                      </a:r>
                      <a:r>
                        <a:rPr lang="en-US" sz="1600" dirty="0">
                          <a:solidFill>
                            <a:schemeClr val="tx1">
                              <a:lumMod val="75000"/>
                              <a:lumOff val="25000"/>
                            </a:schemeClr>
                          </a:solidFill>
                        </a:rPr>
                        <a:t>lve</a:t>
                      </a:r>
                      <a:r>
                        <a:rPr lang="en-SA" sz="1600" dirty="0">
                          <a:solidFill>
                            <a:schemeClr val="tx1">
                              <a:lumMod val="75000"/>
                              <a:lumOff val="25000"/>
                            </a:schemeClr>
                          </a:solidFill>
                        </a:rPr>
                        <a:t> an experimental treatment or placebo</a:t>
                      </a:r>
                    </a:p>
                  </a:txBody>
                  <a:tcPr/>
                </a:tc>
                <a:extLst>
                  <a:ext uri="{0D108BD9-81ED-4DB2-BD59-A6C34878D82A}">
                    <a16:rowId xmlns:a16="http://schemas.microsoft.com/office/drawing/2014/main" val="1586036398"/>
                  </a:ext>
                </a:extLst>
              </a:tr>
            </a:tbl>
          </a:graphicData>
        </a:graphic>
      </p:graphicFrame>
      <p:sp>
        <p:nvSpPr>
          <p:cNvPr id="13" name="TextBox 12">
            <a:extLst>
              <a:ext uri="{FF2B5EF4-FFF2-40B4-BE49-F238E27FC236}">
                <a16:creationId xmlns:a16="http://schemas.microsoft.com/office/drawing/2014/main" id="{DAF36411-22D1-D2B7-FA16-4EF3D97DE4B8}"/>
              </a:ext>
            </a:extLst>
          </p:cNvPr>
          <p:cNvSpPr txBox="1"/>
          <p:nvPr/>
        </p:nvSpPr>
        <p:spPr>
          <a:xfrm>
            <a:off x="6108428" y="5823017"/>
            <a:ext cx="3959435"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t>How to conduct a Clinical Audit, Dr. Adam </a:t>
            </a:r>
            <a:r>
              <a:rPr lang="en-US" dirty="0" err="1"/>
              <a:t>Hexter</a:t>
            </a:r>
            <a:r>
              <a:rPr lang="en-US" dirty="0"/>
              <a:t>, 2013</a:t>
            </a:r>
          </a:p>
        </p:txBody>
      </p:sp>
    </p:spTree>
    <p:extLst>
      <p:ext uri="{BB962C8B-B14F-4D97-AF65-F5344CB8AC3E}">
        <p14:creationId xmlns:p14="http://schemas.microsoft.com/office/powerpoint/2010/main" val="2969863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3C460-C94E-E9F9-B67F-8241ACB022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0BEDF8-EAB7-3254-6826-3C1C4EED30A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C55708A9-A7F1-D88E-5939-DDE4CC7F70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D7B9B11A-E501-42E2-4C18-26E258D0ED1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DC952D3C-FC57-2DEC-9D63-EDE9B49CA4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D56746-103A-2E53-3078-8BC54F9E2BF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1E39D019-9F38-B2D0-ACFA-663542DCD48D}"/>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9D2041BD-335D-1994-DADA-0957FB4E24C8}"/>
              </a:ext>
            </a:extLst>
          </p:cNvPr>
          <p:cNvSpPr txBox="1">
            <a:spLocks/>
          </p:cNvSpPr>
          <p:nvPr/>
        </p:nvSpPr>
        <p:spPr>
          <a:xfrm>
            <a:off x="942308" y="2195952"/>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Pillar 2: Clinical Audit </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A90B738-E6F3-B91A-473C-32B1F5A54C51}"/>
              </a:ext>
            </a:extLst>
          </p:cNvPr>
          <p:cNvSpPr txBox="1"/>
          <p:nvPr/>
        </p:nvSpPr>
        <p:spPr>
          <a:xfrm>
            <a:off x="942308" y="2772155"/>
            <a:ext cx="6099716" cy="400110"/>
          </a:xfrm>
          <a:prstGeom prst="rect">
            <a:avLst/>
          </a:prstGeom>
          <a:noFill/>
        </p:spPr>
        <p:txBody>
          <a:bodyPr wrap="square">
            <a:spAutoFit/>
          </a:bodyPr>
          <a:lstStyle/>
          <a:p>
            <a:r>
              <a:rPr lang="en-US" sz="2000" b="1" dirty="0"/>
              <a:t>What is the Clinical Audit Cycle? </a:t>
            </a:r>
          </a:p>
        </p:txBody>
      </p:sp>
      <p:sp>
        <p:nvSpPr>
          <p:cNvPr id="13" name="TextBox 12">
            <a:extLst>
              <a:ext uri="{FF2B5EF4-FFF2-40B4-BE49-F238E27FC236}">
                <a16:creationId xmlns:a16="http://schemas.microsoft.com/office/drawing/2014/main" id="{7F4F0996-05BF-A813-90FA-03D414DF4A32}"/>
              </a:ext>
            </a:extLst>
          </p:cNvPr>
          <p:cNvSpPr txBox="1"/>
          <p:nvPr/>
        </p:nvSpPr>
        <p:spPr>
          <a:xfrm>
            <a:off x="942308" y="3284693"/>
            <a:ext cx="6099716" cy="1015663"/>
          </a:xfrm>
          <a:prstGeom prst="rect">
            <a:avLst/>
          </a:prstGeom>
          <a:noFill/>
        </p:spPr>
        <p:txBody>
          <a:bodyPr wrap="square">
            <a:spAutoFit/>
          </a:bodyPr>
          <a:lstStyle/>
          <a:p>
            <a:r>
              <a:rPr lang="en-US" sz="2000" dirty="0"/>
              <a:t>The audit process is divided into 5 official steps and the cycle is only considered complete if all steps are performed. The five steps are as follows: </a:t>
            </a:r>
          </a:p>
        </p:txBody>
      </p:sp>
      <p:sp>
        <p:nvSpPr>
          <p:cNvPr id="15" name="TextBox 14">
            <a:extLst>
              <a:ext uri="{FF2B5EF4-FFF2-40B4-BE49-F238E27FC236}">
                <a16:creationId xmlns:a16="http://schemas.microsoft.com/office/drawing/2014/main" id="{0829C263-057D-263A-C879-976552CE6E6B}"/>
              </a:ext>
            </a:extLst>
          </p:cNvPr>
          <p:cNvSpPr txBox="1"/>
          <p:nvPr/>
        </p:nvSpPr>
        <p:spPr>
          <a:xfrm>
            <a:off x="1399479" y="4281059"/>
            <a:ext cx="6099716" cy="1631216"/>
          </a:xfrm>
          <a:prstGeom prst="rect">
            <a:avLst/>
          </a:prstGeom>
          <a:noFill/>
        </p:spPr>
        <p:txBody>
          <a:bodyPr wrap="square">
            <a:spAutoFit/>
          </a:bodyPr>
          <a:lstStyle/>
          <a:p>
            <a:pPr marL="514350" indent="-514350">
              <a:buFont typeface="+mj-lt"/>
              <a:buAutoNum type="arabicPeriod"/>
            </a:pPr>
            <a:r>
              <a:rPr lang="en-US" sz="2000" dirty="0">
                <a:solidFill>
                  <a:schemeClr val="accent2">
                    <a:lumMod val="75000"/>
                  </a:schemeClr>
                </a:solidFill>
              </a:rPr>
              <a:t>Define the standards. </a:t>
            </a:r>
          </a:p>
          <a:p>
            <a:pPr marL="514350" indent="-514350">
              <a:buFont typeface="+mj-lt"/>
              <a:buAutoNum type="arabicPeriod"/>
            </a:pPr>
            <a:r>
              <a:rPr lang="en-US" sz="2000" dirty="0">
                <a:solidFill>
                  <a:schemeClr val="accent2">
                    <a:lumMod val="75000"/>
                  </a:schemeClr>
                </a:solidFill>
              </a:rPr>
              <a:t>Collect the data. </a:t>
            </a:r>
          </a:p>
          <a:p>
            <a:pPr marL="514350" indent="-514350">
              <a:buFont typeface="+mj-lt"/>
              <a:buAutoNum type="arabicPeriod"/>
            </a:pPr>
            <a:r>
              <a:rPr lang="en-US" sz="2000" dirty="0">
                <a:solidFill>
                  <a:schemeClr val="accent2">
                    <a:lumMod val="75000"/>
                  </a:schemeClr>
                </a:solidFill>
              </a:rPr>
              <a:t>Compare current practice with the standard. </a:t>
            </a:r>
          </a:p>
          <a:p>
            <a:pPr marL="514350" indent="-514350">
              <a:buFont typeface="+mj-lt"/>
              <a:buAutoNum type="arabicPeriod"/>
            </a:pPr>
            <a:r>
              <a:rPr lang="en-US" sz="2000" dirty="0">
                <a:solidFill>
                  <a:schemeClr val="accent2">
                    <a:lumMod val="75000"/>
                  </a:schemeClr>
                </a:solidFill>
              </a:rPr>
              <a:t>Implement a change to improve the service.</a:t>
            </a:r>
          </a:p>
          <a:p>
            <a:pPr marL="514350" indent="-514350">
              <a:buFont typeface="+mj-lt"/>
              <a:buAutoNum type="arabicPeriod"/>
            </a:pPr>
            <a:r>
              <a:rPr lang="en-US" sz="2000" dirty="0">
                <a:solidFill>
                  <a:schemeClr val="accent2">
                    <a:lumMod val="75000"/>
                  </a:schemeClr>
                </a:solidFill>
              </a:rPr>
              <a:t>Close the audit cycle loop.  </a:t>
            </a:r>
          </a:p>
        </p:txBody>
      </p:sp>
      <p:pic>
        <p:nvPicPr>
          <p:cNvPr id="16" name="Picture 15">
            <a:extLst>
              <a:ext uri="{FF2B5EF4-FFF2-40B4-BE49-F238E27FC236}">
                <a16:creationId xmlns:a16="http://schemas.microsoft.com/office/drawing/2014/main" id="{EB58C871-20AD-3C38-AB81-0874D27060E2}"/>
              </a:ext>
            </a:extLst>
          </p:cNvPr>
          <p:cNvPicPr>
            <a:picLocks noChangeAspect="1"/>
          </p:cNvPicPr>
          <p:nvPr/>
        </p:nvPicPr>
        <p:blipFill>
          <a:blip r:embed="rId3"/>
          <a:stretch>
            <a:fillRect/>
          </a:stretch>
        </p:blipFill>
        <p:spPr>
          <a:xfrm>
            <a:off x="7727768" y="2436775"/>
            <a:ext cx="3016488" cy="3090062"/>
          </a:xfrm>
          <a:prstGeom prst="rect">
            <a:avLst/>
          </a:prstGeom>
        </p:spPr>
      </p:pic>
      <p:sp>
        <p:nvSpPr>
          <p:cNvPr id="17" name="TextBox 16">
            <a:extLst>
              <a:ext uri="{FF2B5EF4-FFF2-40B4-BE49-F238E27FC236}">
                <a16:creationId xmlns:a16="http://schemas.microsoft.com/office/drawing/2014/main" id="{1C95EE74-AF1D-E124-EDCF-D57912DA7684}"/>
              </a:ext>
            </a:extLst>
          </p:cNvPr>
          <p:cNvSpPr txBox="1"/>
          <p:nvPr/>
        </p:nvSpPr>
        <p:spPr>
          <a:xfrm>
            <a:off x="6784821" y="5708312"/>
            <a:ext cx="3959435"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t>How to conduct a Clinical Audit, Dr. Adam </a:t>
            </a:r>
            <a:r>
              <a:rPr lang="en-US" dirty="0" err="1"/>
              <a:t>Hexter</a:t>
            </a:r>
            <a:r>
              <a:rPr lang="en-US" dirty="0"/>
              <a:t>, 2013</a:t>
            </a:r>
          </a:p>
        </p:txBody>
      </p:sp>
    </p:spTree>
    <p:extLst>
      <p:ext uri="{BB962C8B-B14F-4D97-AF65-F5344CB8AC3E}">
        <p14:creationId xmlns:p14="http://schemas.microsoft.com/office/powerpoint/2010/main" val="3408720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ADF0B-6332-CF7A-9F71-0DE43B025F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3879603-10AD-D0D4-7E60-732AB6A20B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57812538-0E2A-EC46-C4D0-55599EB99F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05B6A48D-B84B-3837-FD05-ED6C2A4AE3CC}"/>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307B273-A9A8-8750-2121-123A27BF737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D3BCB5BE-0899-DD30-388D-668DC628B015}"/>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4C463339-8D4B-3AE7-0471-D63AF6429D6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B4491487-A06D-429B-9BE1-B518EA148397}"/>
              </a:ext>
            </a:extLst>
          </p:cNvPr>
          <p:cNvSpPr txBox="1">
            <a:spLocks/>
          </p:cNvSpPr>
          <p:nvPr/>
        </p:nvSpPr>
        <p:spPr>
          <a:xfrm>
            <a:off x="942308" y="2195952"/>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dirty="0">
                <a:solidFill>
                  <a:schemeClr val="accent1"/>
                </a:solidFill>
                <a:latin typeface="Sakkal Majalla" panose="02000000000000000000" pitchFamily="2" charset="-78"/>
                <a:cs typeface="Sakkal Majalla" panose="02000000000000000000" pitchFamily="2" charset="-78"/>
              </a:rPr>
              <a:t>Pillar 2: Clinical Audit </a:t>
            </a:r>
            <a:endParaRPr lang="en-SA" sz="2800" b="1" dirty="0">
              <a:solidFill>
                <a:schemeClr val="accent1"/>
              </a:solidFill>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450FD556-9EDC-9295-E1D7-D30B22759FE7}"/>
              </a:ext>
            </a:extLst>
          </p:cNvPr>
          <p:cNvSpPr txBox="1"/>
          <p:nvPr/>
        </p:nvSpPr>
        <p:spPr>
          <a:xfrm>
            <a:off x="762000" y="2875864"/>
            <a:ext cx="3010260" cy="646331"/>
          </a:xfrm>
          <a:prstGeom prst="rect">
            <a:avLst/>
          </a:prstGeom>
          <a:noFill/>
        </p:spPr>
        <p:txBody>
          <a:bodyPr wrap="square">
            <a:spAutoFit/>
          </a:bodyPr>
          <a:lstStyle/>
          <a:p>
            <a:r>
              <a:rPr lang="en-US" b="1" dirty="0"/>
              <a:t>What is the Clinical Audit Cycle? </a:t>
            </a:r>
          </a:p>
        </p:txBody>
      </p:sp>
      <p:pic>
        <p:nvPicPr>
          <p:cNvPr id="12" name="Picture 11">
            <a:extLst>
              <a:ext uri="{FF2B5EF4-FFF2-40B4-BE49-F238E27FC236}">
                <a16:creationId xmlns:a16="http://schemas.microsoft.com/office/drawing/2014/main" id="{96EA4486-A5F0-8989-2E5D-06A8C2A1873E}"/>
              </a:ext>
            </a:extLst>
          </p:cNvPr>
          <p:cNvPicPr>
            <a:picLocks noChangeAspect="1"/>
          </p:cNvPicPr>
          <p:nvPr/>
        </p:nvPicPr>
        <p:blipFill>
          <a:blip r:embed="rId3"/>
          <a:stretch>
            <a:fillRect/>
          </a:stretch>
        </p:blipFill>
        <p:spPr>
          <a:xfrm>
            <a:off x="3554360" y="1685495"/>
            <a:ext cx="7695331" cy="4305586"/>
          </a:xfrm>
          <a:prstGeom prst="rect">
            <a:avLst/>
          </a:prstGeom>
        </p:spPr>
      </p:pic>
      <p:sp>
        <p:nvSpPr>
          <p:cNvPr id="13" name="TextBox 12">
            <a:extLst>
              <a:ext uri="{FF2B5EF4-FFF2-40B4-BE49-F238E27FC236}">
                <a16:creationId xmlns:a16="http://schemas.microsoft.com/office/drawing/2014/main" id="{18EF5CB8-68F5-242B-A906-FDD62258A183}"/>
              </a:ext>
            </a:extLst>
          </p:cNvPr>
          <p:cNvSpPr txBox="1"/>
          <p:nvPr/>
        </p:nvSpPr>
        <p:spPr>
          <a:xfrm>
            <a:off x="762000" y="5602662"/>
            <a:ext cx="3010260" cy="400110"/>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t>How to conduct a Clinical Audit, Dr. Adam </a:t>
            </a:r>
            <a:r>
              <a:rPr lang="en-US" dirty="0" err="1"/>
              <a:t>Hexter</a:t>
            </a:r>
            <a:r>
              <a:rPr lang="en-US" dirty="0"/>
              <a:t>, 2013</a:t>
            </a:r>
          </a:p>
        </p:txBody>
      </p:sp>
    </p:spTree>
    <p:extLst>
      <p:ext uri="{BB962C8B-B14F-4D97-AF65-F5344CB8AC3E}">
        <p14:creationId xmlns:p14="http://schemas.microsoft.com/office/powerpoint/2010/main" val="3973958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463AD-206F-53AE-AC9B-4C14D39B0C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02A45C-9C7F-9E20-021D-3E09C2D0BB2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ED001F6F-5D82-44E7-4B6C-B4E6F142B2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63B62E73-7854-95FC-CAB7-2C60FB4687C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3B5AF6F0-0493-36CB-D15B-DEFB86980C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4CE989F5-C283-A756-C08C-A7FE05F2B60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6E6D1A4B-2165-73DE-B907-71DBC8FF3EC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3" name="Title 1">
            <a:extLst>
              <a:ext uri="{FF2B5EF4-FFF2-40B4-BE49-F238E27FC236}">
                <a16:creationId xmlns:a16="http://schemas.microsoft.com/office/drawing/2014/main" id="{6F3E1AB5-A394-F8B3-903F-C4BD1C86CE23}"/>
              </a:ext>
            </a:extLst>
          </p:cNvPr>
          <p:cNvSpPr txBox="1">
            <a:spLocks/>
          </p:cNvSpPr>
          <p:nvPr/>
        </p:nvSpPr>
        <p:spPr>
          <a:xfrm>
            <a:off x="942308" y="2195952"/>
            <a:ext cx="8310291" cy="4816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400" b="1" dirty="0">
                <a:solidFill>
                  <a:schemeClr val="accent1"/>
                </a:solidFill>
                <a:latin typeface="Sakkal Majalla" panose="02000000000000000000" pitchFamily="2" charset="-78"/>
                <a:cs typeface="Sakkal Majalla" panose="02000000000000000000" pitchFamily="2" charset="-78"/>
              </a:rPr>
              <a:t>Pillar 2: Clinical Audit </a:t>
            </a:r>
            <a:endParaRPr lang="en-SA" sz="3400" b="1" dirty="0">
              <a:solidFill>
                <a:schemeClr val="accent1"/>
              </a:solidFill>
              <a:latin typeface="Sakkal Majalla" panose="02000000000000000000" pitchFamily="2" charset="-78"/>
              <a:cs typeface="Sakkal Majalla" panose="02000000000000000000" pitchFamily="2" charset="-78"/>
            </a:endParaRPr>
          </a:p>
        </p:txBody>
      </p:sp>
      <p:sp>
        <p:nvSpPr>
          <p:cNvPr id="9" name="TextBox 8">
            <a:extLst>
              <a:ext uri="{FF2B5EF4-FFF2-40B4-BE49-F238E27FC236}">
                <a16:creationId xmlns:a16="http://schemas.microsoft.com/office/drawing/2014/main" id="{6AA4AE0A-37C8-BD1C-3735-2F169F9E1BC1}"/>
              </a:ext>
            </a:extLst>
          </p:cNvPr>
          <p:cNvSpPr txBox="1"/>
          <p:nvPr/>
        </p:nvSpPr>
        <p:spPr>
          <a:xfrm>
            <a:off x="942308" y="2820805"/>
            <a:ext cx="6100174" cy="430887"/>
          </a:xfrm>
          <a:prstGeom prst="rect">
            <a:avLst/>
          </a:prstGeom>
          <a:noFill/>
        </p:spPr>
        <p:txBody>
          <a:bodyPr wrap="square">
            <a:spAutoFit/>
          </a:bodyPr>
          <a:lstStyle/>
          <a:p>
            <a:r>
              <a:rPr lang="en-US" sz="2200" b="1" dirty="0"/>
              <a:t>What are the different types of audits? </a:t>
            </a:r>
          </a:p>
        </p:txBody>
      </p:sp>
      <p:sp>
        <p:nvSpPr>
          <p:cNvPr id="15" name="TextBox 14">
            <a:extLst>
              <a:ext uri="{FF2B5EF4-FFF2-40B4-BE49-F238E27FC236}">
                <a16:creationId xmlns:a16="http://schemas.microsoft.com/office/drawing/2014/main" id="{C6CF3840-1217-EF15-9025-0D029DF3CFB5}"/>
              </a:ext>
            </a:extLst>
          </p:cNvPr>
          <p:cNvSpPr txBox="1"/>
          <p:nvPr/>
        </p:nvSpPr>
        <p:spPr>
          <a:xfrm>
            <a:off x="942307" y="3333343"/>
            <a:ext cx="9642185" cy="2579039"/>
          </a:xfrm>
          <a:prstGeom prst="rect">
            <a:avLst/>
          </a:prstGeom>
          <a:noFill/>
        </p:spPr>
        <p:txBody>
          <a:bodyPr wrap="square">
            <a:spAutoFit/>
          </a:bodyPr>
          <a:lstStyle/>
          <a:p>
            <a:pPr marL="342900" indent="-342900" algn="just">
              <a:lnSpc>
                <a:spcPct val="150000"/>
              </a:lnSpc>
              <a:spcBef>
                <a:spcPct val="0"/>
              </a:spcBef>
              <a:buFont typeface="+mj-lt"/>
              <a:buAutoNum type="alphaUcPeriod"/>
            </a:pPr>
            <a:r>
              <a:rPr lang="en-US" sz="2200" b="1" dirty="0">
                <a:latin typeface="Alexandria"/>
              </a:rPr>
              <a:t>Structure of care</a:t>
            </a:r>
            <a:r>
              <a:rPr lang="en-US" sz="2200" dirty="0">
                <a:latin typeface="Alexandria"/>
              </a:rPr>
              <a:t>: refers to the resources required. </a:t>
            </a:r>
          </a:p>
          <a:p>
            <a:pPr marL="342900" indent="-342900" algn="just">
              <a:lnSpc>
                <a:spcPct val="150000"/>
              </a:lnSpc>
              <a:spcBef>
                <a:spcPct val="0"/>
              </a:spcBef>
              <a:buFont typeface="+mj-lt"/>
              <a:buAutoNum type="alphaUcPeriod"/>
            </a:pPr>
            <a:r>
              <a:rPr lang="en-US" sz="2200" b="1" dirty="0">
                <a:latin typeface="Alexandria"/>
              </a:rPr>
              <a:t>Process of care</a:t>
            </a:r>
            <a:r>
              <a:rPr lang="en-US" sz="2200" dirty="0">
                <a:latin typeface="Alexandria"/>
              </a:rPr>
              <a:t>: refers to the actions and decisions taken by practitioners together with users. </a:t>
            </a:r>
          </a:p>
          <a:p>
            <a:pPr marL="342900" indent="-342900" algn="just">
              <a:lnSpc>
                <a:spcPct val="150000"/>
              </a:lnSpc>
              <a:spcBef>
                <a:spcPct val="0"/>
              </a:spcBef>
              <a:buFont typeface="+mj-lt"/>
              <a:buAutoNum type="alphaUcPeriod"/>
            </a:pPr>
            <a:r>
              <a:rPr lang="en-US" sz="2200" b="1" dirty="0">
                <a:latin typeface="Alexandria"/>
              </a:rPr>
              <a:t>Outcome of care</a:t>
            </a:r>
            <a:r>
              <a:rPr lang="en-US" sz="2200" dirty="0">
                <a:latin typeface="Alexandria"/>
              </a:rPr>
              <a:t>: measures the physical or </a:t>
            </a:r>
            <a:r>
              <a:rPr lang="en-US" sz="2200" dirty="0" err="1">
                <a:latin typeface="Alexandria"/>
              </a:rPr>
              <a:t>behavioural</a:t>
            </a:r>
            <a:r>
              <a:rPr lang="en-US" sz="2200" dirty="0">
                <a:latin typeface="Alexandria"/>
              </a:rPr>
              <a:t> response to an intervention. </a:t>
            </a:r>
          </a:p>
        </p:txBody>
      </p:sp>
      <p:sp>
        <p:nvSpPr>
          <p:cNvPr id="16" name="TextBox 15">
            <a:extLst>
              <a:ext uri="{FF2B5EF4-FFF2-40B4-BE49-F238E27FC236}">
                <a16:creationId xmlns:a16="http://schemas.microsoft.com/office/drawing/2014/main" id="{3803692F-0467-726C-7767-193A1694B3C5}"/>
              </a:ext>
            </a:extLst>
          </p:cNvPr>
          <p:cNvSpPr txBox="1"/>
          <p:nvPr/>
        </p:nvSpPr>
        <p:spPr>
          <a:xfrm>
            <a:off x="7470565" y="5658300"/>
            <a:ext cx="3959435"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t>How to conduct a Clinical Audit, Dr. Adam </a:t>
            </a:r>
            <a:r>
              <a:rPr lang="en-US" dirty="0" err="1"/>
              <a:t>Hexter</a:t>
            </a:r>
            <a:r>
              <a:rPr lang="en-US" dirty="0"/>
              <a:t>, 2013</a:t>
            </a:r>
          </a:p>
        </p:txBody>
      </p:sp>
    </p:spTree>
    <p:extLst>
      <p:ext uri="{BB962C8B-B14F-4D97-AF65-F5344CB8AC3E}">
        <p14:creationId xmlns:p14="http://schemas.microsoft.com/office/powerpoint/2010/main" val="234513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A2DE02-343F-E86F-0A20-86E6AAA250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7C856B-D927-6ED8-1687-ADD4E99F79C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0148B4FE-97E5-6A61-7FE0-D79E16985A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E7F127A-A42A-F5E7-14C6-CC7A8246EC3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4372CA4-ABB7-13CF-B9EB-19F79777C5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2CDF13D-2838-2ED9-B8A4-07D24A9B6935}"/>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2112EE2F-8F6A-DDC9-E992-2EDEA5469CE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10" name="TextBox 9">
            <a:extLst>
              <a:ext uri="{FF2B5EF4-FFF2-40B4-BE49-F238E27FC236}">
                <a16:creationId xmlns:a16="http://schemas.microsoft.com/office/drawing/2014/main" id="{530BB48E-3219-DEA0-ABFA-8B5FE6C97639}"/>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Summary</a:t>
            </a:r>
          </a:p>
        </p:txBody>
      </p:sp>
      <p:sp>
        <p:nvSpPr>
          <p:cNvPr id="15" name="TextBox 14">
            <a:extLst>
              <a:ext uri="{FF2B5EF4-FFF2-40B4-BE49-F238E27FC236}">
                <a16:creationId xmlns:a16="http://schemas.microsoft.com/office/drawing/2014/main" id="{2E171262-CEE0-F2F9-DBB2-38070B495ABC}"/>
              </a:ext>
            </a:extLst>
          </p:cNvPr>
          <p:cNvSpPr txBox="1"/>
          <p:nvPr/>
        </p:nvSpPr>
        <p:spPr>
          <a:xfrm>
            <a:off x="942308" y="2244602"/>
            <a:ext cx="9642185" cy="3359061"/>
          </a:xfrm>
          <a:prstGeom prst="rect">
            <a:avLst/>
          </a:prstGeom>
          <a:noFill/>
        </p:spPr>
        <p:txBody>
          <a:bodyPr wrap="square">
            <a:spAutoFit/>
          </a:bodyPr>
          <a:lstStyle/>
          <a:p>
            <a:pPr marL="285750" indent="-285750" algn="just">
              <a:lnSpc>
                <a:spcPct val="150000"/>
              </a:lnSpc>
              <a:spcBef>
                <a:spcPct val="0"/>
              </a:spcBef>
              <a:buFont typeface="Arial" panose="020B0604020202020204" pitchFamily="34" charset="0"/>
              <a:buChar char="•"/>
            </a:pPr>
            <a:r>
              <a:rPr lang="en-US" sz="2400" dirty="0">
                <a:latin typeface="Alexandria"/>
              </a:rPr>
              <a:t>Governance aims to improve efficiency and effectiveness.</a:t>
            </a:r>
          </a:p>
          <a:p>
            <a:pPr marL="285750" indent="-285750" algn="just">
              <a:lnSpc>
                <a:spcPct val="150000"/>
              </a:lnSpc>
              <a:spcBef>
                <a:spcPct val="0"/>
              </a:spcBef>
              <a:buFont typeface="Arial" panose="020B0604020202020204" pitchFamily="34" charset="0"/>
              <a:buChar char="•"/>
            </a:pPr>
            <a:r>
              <a:rPr lang="en-US" sz="2400" dirty="0">
                <a:latin typeface="Alexandria"/>
              </a:rPr>
              <a:t>The clinical governance is one level at the organization pyramid. </a:t>
            </a:r>
          </a:p>
          <a:p>
            <a:pPr marL="285750" indent="-285750" algn="just">
              <a:lnSpc>
                <a:spcPct val="150000"/>
              </a:lnSpc>
              <a:spcBef>
                <a:spcPct val="0"/>
              </a:spcBef>
              <a:buFont typeface="Arial" panose="020B0604020202020204" pitchFamily="34" charset="0"/>
              <a:buChar char="•"/>
            </a:pPr>
            <a:r>
              <a:rPr lang="en-US" sz="2400" dirty="0">
                <a:latin typeface="Alexandria"/>
              </a:rPr>
              <a:t>The clinical governance aims to improve the quality and patient safety.</a:t>
            </a:r>
          </a:p>
          <a:p>
            <a:pPr marL="285750" indent="-285750" algn="just">
              <a:lnSpc>
                <a:spcPct val="150000"/>
              </a:lnSpc>
              <a:spcBef>
                <a:spcPct val="0"/>
              </a:spcBef>
              <a:buFont typeface="Arial" panose="020B0604020202020204" pitchFamily="34" charset="0"/>
              <a:buChar char="•"/>
            </a:pPr>
            <a:r>
              <a:rPr lang="en-US" sz="2400" dirty="0">
                <a:latin typeface="Alexandria"/>
              </a:rPr>
              <a:t>The clinical governance was first introduced by the National Health Services, UK.  </a:t>
            </a:r>
          </a:p>
          <a:p>
            <a:pPr marL="285750" indent="-285750" algn="just">
              <a:lnSpc>
                <a:spcPct val="150000"/>
              </a:lnSpc>
              <a:spcBef>
                <a:spcPct val="0"/>
              </a:spcBef>
              <a:buFont typeface="Arial" panose="020B0604020202020204" pitchFamily="34" charset="0"/>
              <a:buChar char="•"/>
            </a:pPr>
            <a:r>
              <a:rPr lang="en-US" sz="2400" dirty="0">
                <a:latin typeface="Alexandria"/>
              </a:rPr>
              <a:t>The clinical governance has 7 pillars.</a:t>
            </a:r>
          </a:p>
        </p:txBody>
      </p:sp>
      <p:sp>
        <p:nvSpPr>
          <p:cNvPr id="16" name="TextBox 15">
            <a:extLst>
              <a:ext uri="{FF2B5EF4-FFF2-40B4-BE49-F238E27FC236}">
                <a16:creationId xmlns:a16="http://schemas.microsoft.com/office/drawing/2014/main" id="{D3B23030-B42F-ECC5-1DB5-0917543D6637}"/>
              </a:ext>
            </a:extLst>
          </p:cNvPr>
          <p:cNvSpPr txBox="1"/>
          <p:nvPr/>
        </p:nvSpPr>
        <p:spPr>
          <a:xfrm>
            <a:off x="7470565" y="5658300"/>
            <a:ext cx="3959435" cy="246221"/>
          </a:xfrm>
          <a:prstGeom prst="rect">
            <a:avLst/>
          </a:prstGeom>
          <a:noFill/>
        </p:spPr>
        <p:txBody>
          <a:bodyPr wrap="square">
            <a:spAutoFit/>
          </a:bodyPr>
          <a:lstStyle>
            <a:defPPr>
              <a:defRPr lang="en-SA"/>
            </a:defPPr>
            <a:lvl1pPr algn="r">
              <a:defRPr sz="1000">
                <a:solidFill>
                  <a:schemeClr val="bg1">
                    <a:lumMod val="65000"/>
                  </a:schemeClr>
                </a:solidFill>
              </a:defRPr>
            </a:lvl1pPr>
          </a:lstStyle>
          <a:p>
            <a:pPr algn="l"/>
            <a:r>
              <a:rPr lang="en-SA" dirty="0"/>
              <a:t>Reference:</a:t>
            </a:r>
            <a:r>
              <a:rPr lang="ar-SA" dirty="0"/>
              <a:t> </a:t>
            </a:r>
            <a:r>
              <a:rPr lang="en-US" dirty="0"/>
              <a:t>How to conduct a Clinical Audit, Dr. Adam </a:t>
            </a:r>
            <a:r>
              <a:rPr lang="en-US" dirty="0" err="1"/>
              <a:t>Hexter</a:t>
            </a:r>
            <a:r>
              <a:rPr lang="en-US" dirty="0"/>
              <a:t>, 2013</a:t>
            </a:r>
          </a:p>
        </p:txBody>
      </p:sp>
    </p:spTree>
    <p:extLst>
      <p:ext uri="{BB962C8B-B14F-4D97-AF65-F5344CB8AC3E}">
        <p14:creationId xmlns:p14="http://schemas.microsoft.com/office/powerpoint/2010/main" val="870987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268109"/>
            <a:ext cx="10256795" cy="3693319"/>
          </a:xfrm>
          <a:prstGeom prst="rect">
            <a:avLst/>
          </a:prstGeom>
          <a:noFill/>
        </p:spPr>
        <p:txBody>
          <a:bodyPr wrap="square" rtlCol="0">
            <a:spAutoFit/>
          </a:bodyPr>
          <a:lstStyle/>
          <a:p>
            <a:pPr marL="304800" indent="-304800"/>
            <a:r>
              <a:rPr lang="en-US" dirty="0">
                <a:effectLst/>
              </a:rPr>
              <a:t>Wang, H. (2016). Comparative Health Systems: A Global Perspective. In </a:t>
            </a:r>
            <a:r>
              <a:rPr lang="en-US" i="1" dirty="0">
                <a:effectLst/>
              </a:rPr>
              <a:t>International Encyclopedia of Public Health</a:t>
            </a:r>
            <a:r>
              <a:rPr lang="en-US" dirty="0">
                <a:effectLst/>
              </a:rPr>
              <a:t>. Jones &amp; Bartlett Learning. </a:t>
            </a:r>
            <a:r>
              <a:rPr lang="en-US" dirty="0">
                <a:effectLst/>
                <a:hlinkClick r:id="rId2"/>
              </a:rPr>
              <a:t>https://doi.org/10.1016/B978-0-12-803678-5.00085-0</a:t>
            </a:r>
            <a:endParaRPr lang="en-US" dirty="0">
              <a:effectLst/>
            </a:endParaRPr>
          </a:p>
          <a:p>
            <a:pPr marL="304800" indent="-304800"/>
            <a:endParaRPr lang="en-US" dirty="0"/>
          </a:p>
          <a:p>
            <a:pPr marL="304800" indent="-304800"/>
            <a:r>
              <a:rPr lang="en-US" dirty="0" err="1">
                <a:effectLst/>
              </a:rPr>
              <a:t>Rivki</a:t>
            </a:r>
            <a:r>
              <a:rPr lang="en-US" dirty="0">
                <a:effectLst/>
              </a:rPr>
              <a:t>, M., </a:t>
            </a:r>
            <a:r>
              <a:rPr lang="en-US" dirty="0" err="1">
                <a:effectLst/>
              </a:rPr>
              <a:t>Bachtiar</a:t>
            </a:r>
            <a:r>
              <a:rPr lang="en-US" dirty="0">
                <a:effectLst/>
              </a:rPr>
              <a:t>, A. M., </a:t>
            </a:r>
            <a:r>
              <a:rPr lang="en-US" dirty="0" err="1">
                <a:effectLst/>
              </a:rPr>
              <a:t>Informatika</a:t>
            </a:r>
            <a:r>
              <a:rPr lang="en-US" dirty="0">
                <a:effectLst/>
              </a:rPr>
              <a:t>, T., Teknik, F., &amp; Indonesia, U. K. (2013). </a:t>
            </a:r>
            <a:r>
              <a:rPr lang="en-US" i="1" dirty="0">
                <a:effectLst/>
              </a:rPr>
              <a:t>healthcare Systems Around The World</a:t>
            </a:r>
            <a:r>
              <a:rPr lang="en-US" dirty="0">
                <a:effectLst/>
              </a:rPr>
              <a:t> (Issue 112).</a:t>
            </a:r>
          </a:p>
          <a:p>
            <a:pPr marL="304800" indent="-304800"/>
            <a:endParaRPr lang="en-US" dirty="0"/>
          </a:p>
          <a:p>
            <a:pPr marL="304800" indent="-304800"/>
            <a:r>
              <a:rPr lang="en-US" dirty="0">
                <a:effectLst/>
              </a:rPr>
              <a:t>Will, K. K., </a:t>
            </a:r>
            <a:r>
              <a:rPr lang="en-US" dirty="0" err="1">
                <a:effectLst/>
              </a:rPr>
              <a:t>Mutyala</a:t>
            </a:r>
            <a:r>
              <a:rPr lang="en-US" dirty="0">
                <a:effectLst/>
              </a:rPr>
              <a:t>, J., &amp; </a:t>
            </a:r>
            <a:r>
              <a:rPr lang="en-US" dirty="0" err="1">
                <a:effectLst/>
              </a:rPr>
              <a:t>Essary</a:t>
            </a:r>
            <a:r>
              <a:rPr lang="en-US" dirty="0">
                <a:effectLst/>
              </a:rPr>
              <a:t>, A. C. (2023). Health Systems Science. </a:t>
            </a:r>
            <a:r>
              <a:rPr lang="en-US" i="1" dirty="0" err="1">
                <a:effectLst/>
              </a:rPr>
              <a:t>Jaapa</a:t>
            </a:r>
            <a:r>
              <a:rPr lang="en-US" dirty="0">
                <a:effectLst/>
              </a:rPr>
              <a:t>, </a:t>
            </a:r>
            <a:r>
              <a:rPr lang="en-US" i="1" dirty="0">
                <a:effectLst/>
              </a:rPr>
              <a:t>36</a:t>
            </a:r>
            <a:r>
              <a:rPr lang="en-US" dirty="0">
                <a:effectLst/>
              </a:rPr>
              <a:t>(6), 45–46. </a:t>
            </a:r>
            <a:r>
              <a:rPr lang="en-US" dirty="0">
                <a:effectLst/>
                <a:hlinkClick r:id="rId3"/>
              </a:rPr>
              <a:t>https://doi.org/10.1097/01.jaa.0000931464.13332.f1</a:t>
            </a:r>
            <a:r>
              <a:rPr lang="en-US" dirty="0">
                <a:effectLst/>
              </a:rPr>
              <a:t> </a:t>
            </a:r>
          </a:p>
          <a:p>
            <a:pPr marL="304800" indent="-304800"/>
            <a:endParaRPr lang="en-US" dirty="0">
              <a:effectLst/>
            </a:endParaRPr>
          </a:p>
          <a:p>
            <a:pPr marL="304800" indent="-304800"/>
            <a:r>
              <a:rPr lang="en-US" dirty="0">
                <a:hlinkClick r:id="rId4"/>
              </a:rPr>
              <a:t>https://www.mdclarity.com/glossary/social-insurance-bismarck-model</a:t>
            </a:r>
            <a:r>
              <a:rPr lang="en-US" dirty="0"/>
              <a:t> </a:t>
            </a:r>
          </a:p>
          <a:p>
            <a:pPr marL="304800" indent="-304800"/>
            <a:endParaRPr lang="en-US" dirty="0"/>
          </a:p>
          <a:p>
            <a:pPr marL="304800" indent="-304800"/>
            <a:r>
              <a:rPr lang="en-US" dirty="0">
                <a:hlinkClick r:id="rId5"/>
              </a:rPr>
              <a:t>https://www.ahaap.org/out-of-pocket-model</a:t>
            </a:r>
            <a:r>
              <a:rPr lang="en-US" dirty="0"/>
              <a:t> </a:t>
            </a:r>
          </a:p>
          <a:p>
            <a:pPr marL="304800" indent="-304800"/>
            <a:endParaRPr lang="en-US" dirty="0">
              <a:effectLst/>
            </a:endParaRP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References: </a:t>
            </a:r>
          </a:p>
        </p:txBody>
      </p:sp>
    </p:spTree>
    <p:extLst>
      <p:ext uri="{BB962C8B-B14F-4D97-AF65-F5344CB8AC3E}">
        <p14:creationId xmlns:p14="http://schemas.microsoft.com/office/powerpoint/2010/main" val="3068753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17E673C1-D156-4061-9B65-081ECEC68E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purl.org/dc/terms/"/>
    <ds:schemaRef ds:uri="http://purl.org/dc/elements/1.1/"/>
    <ds:schemaRef ds:uri="http://purl.org/dc/dcmitype/"/>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16649</TotalTime>
  <Words>3871</Words>
  <Application>Microsoft Office PowerPoint</Application>
  <PresentationFormat>Widescreen</PresentationFormat>
  <Paragraphs>464</Paragraphs>
  <Slides>56</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56</vt:i4>
      </vt:variant>
    </vt:vector>
  </HeadingPairs>
  <TitlesOfParts>
    <vt:vector size="64" baseType="lpstr">
      <vt:lpstr>Alexandria</vt:lpstr>
      <vt:lpstr>Arial</vt:lpstr>
      <vt:lpstr>Calibri</vt:lpstr>
      <vt:lpstr>Calibri Light</vt:lpstr>
      <vt:lpstr>Century Schoolbook</vt:lpstr>
      <vt:lpstr>Roboto Light</vt:lpstr>
      <vt:lpstr>Sakkal Majalla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Hayat Farag</cp:lastModifiedBy>
  <cp:revision>509</cp:revision>
  <dcterms:created xsi:type="dcterms:W3CDTF">2023-04-29T09:08:00Z</dcterms:created>
  <dcterms:modified xsi:type="dcterms:W3CDTF">2024-11-24T16:51:07Z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defa4170-0d19-0005-0004-bc88714345d2_Enabled">
    <vt:lpwstr>true</vt:lpwstr>
  </property>
  <property fmtid="{D5CDD505-2E9C-101B-9397-08002B2CF9AE}" pid="7" name="MSIP_Label_defa4170-0d19-0005-0004-bc88714345d2_SetDate">
    <vt:lpwstr>2024-09-14T11:47:21Z</vt:lpwstr>
  </property>
  <property fmtid="{D5CDD505-2E9C-101B-9397-08002B2CF9AE}" pid="8" name="MSIP_Label_defa4170-0d19-0005-0004-bc88714345d2_Method">
    <vt:lpwstr>Standard</vt:lpwstr>
  </property>
  <property fmtid="{D5CDD505-2E9C-101B-9397-08002B2CF9AE}" pid="9" name="MSIP_Label_defa4170-0d19-0005-0004-bc88714345d2_Name">
    <vt:lpwstr>defa4170-0d19-0005-0004-bc88714345d2</vt:lpwstr>
  </property>
  <property fmtid="{D5CDD505-2E9C-101B-9397-08002B2CF9AE}" pid="10" name="MSIP_Label_defa4170-0d19-0005-0004-bc88714345d2_SiteId">
    <vt:lpwstr>2c488ec8-d6f8-4130-ba09-6f8bd726d989</vt:lpwstr>
  </property>
  <property fmtid="{D5CDD505-2E9C-101B-9397-08002B2CF9AE}" pid="11" name="MSIP_Label_defa4170-0d19-0005-0004-bc88714345d2_ActionId">
    <vt:lpwstr>18b458b2-4af3-4633-aca5-bc995f596889</vt:lpwstr>
  </property>
  <property fmtid="{D5CDD505-2E9C-101B-9397-08002B2CF9AE}" pid="12" name="MSIP_Label_defa4170-0d19-0005-0004-bc88714345d2_ContentBits">
    <vt:lpwstr>0</vt:lpwstr>
  </property>
</Properties>
</file>