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508" r:id="rId7"/>
    <p:sldId id="588" r:id="rId8"/>
    <p:sldId id="495" r:id="rId9"/>
    <p:sldId id="554" r:id="rId10"/>
    <p:sldId id="591" r:id="rId11"/>
    <p:sldId id="589" r:id="rId12"/>
    <p:sldId id="563" r:id="rId13"/>
    <p:sldId id="580" r:id="rId14"/>
    <p:sldId id="501" r:id="rId15"/>
    <p:sldId id="565" r:id="rId16"/>
    <p:sldId id="566" r:id="rId17"/>
    <p:sldId id="570" r:id="rId18"/>
    <p:sldId id="306" r:id="rId19"/>
    <p:sldId id="581" r:id="rId20"/>
    <p:sldId id="573" r:id="rId21"/>
    <p:sldId id="567" r:id="rId22"/>
    <p:sldId id="496" r:id="rId23"/>
    <p:sldId id="587" r:id="rId24"/>
    <p:sldId id="582" r:id="rId25"/>
    <p:sldId id="592" r:id="rId26"/>
    <p:sldId id="593" r:id="rId27"/>
    <p:sldId id="594" r:id="rId28"/>
    <p:sldId id="514" r:id="rId29"/>
    <p:sldId id="498" r:id="rId30"/>
    <p:sldId id="507" r:id="rId31"/>
    <p:sldId id="513" r:id="rId32"/>
    <p:sldId id="499" r:id="rId33"/>
    <p:sldId id="585" r:id="rId34"/>
    <p:sldId id="500" r:id="rId35"/>
    <p:sldId id="538" r:id="rId36"/>
    <p:sldId id="515" r:id="rId37"/>
    <p:sldId id="516" r:id="rId38"/>
    <p:sldId id="583" r:id="rId39"/>
    <p:sldId id="595" r:id="rId40"/>
    <p:sldId id="590" r:id="rId41"/>
    <p:sldId id="552" r:id="rId42"/>
    <p:sldId id="558" r:id="rId43"/>
    <p:sldId id="536" r:id="rId44"/>
    <p:sldId id="57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08"/>
            <p14:sldId id="588"/>
            <p14:sldId id="495"/>
            <p14:sldId id="554"/>
            <p14:sldId id="591"/>
            <p14:sldId id="589"/>
            <p14:sldId id="563"/>
            <p14:sldId id="580"/>
            <p14:sldId id="501"/>
            <p14:sldId id="565"/>
            <p14:sldId id="566"/>
            <p14:sldId id="570"/>
            <p14:sldId id="306"/>
            <p14:sldId id="581"/>
            <p14:sldId id="573"/>
            <p14:sldId id="567"/>
            <p14:sldId id="496"/>
            <p14:sldId id="587"/>
            <p14:sldId id="582"/>
            <p14:sldId id="592"/>
            <p14:sldId id="593"/>
            <p14:sldId id="594"/>
            <p14:sldId id="514"/>
            <p14:sldId id="498"/>
            <p14:sldId id="507"/>
            <p14:sldId id="513"/>
            <p14:sldId id="499"/>
            <p14:sldId id="585"/>
            <p14:sldId id="500"/>
            <p14:sldId id="538"/>
            <p14:sldId id="515"/>
            <p14:sldId id="516"/>
            <p14:sldId id="583"/>
            <p14:sldId id="595"/>
            <p14:sldId id="590"/>
            <p14:sldId id="552"/>
            <p14:sldId id="558"/>
            <p14:sldId id="536"/>
            <p14:sldId id="57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4472C4"/>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029" autoAdjust="0"/>
    <p:restoredTop sz="92529" autoAdjust="0"/>
  </p:normalViewPr>
  <p:slideViewPr>
    <p:cSldViewPr snapToGrid="0">
      <p:cViewPr varScale="1">
        <p:scale>
          <a:sx n="69" d="100"/>
          <a:sy n="69" d="100"/>
        </p:scale>
        <p:origin x="94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28D80A-006F-419B-B6D5-1629E0EB8DB6}"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D8A029FC-7BAB-447B-8985-87423378BFA7}">
      <dgm:prSet phldrT="[Text]"/>
      <dgm:spPr/>
      <dgm:t>
        <a:bodyPr/>
        <a:lstStyle/>
        <a:p>
          <a:r>
            <a:rPr lang="ar-JO" b="0" dirty="0">
              <a:latin typeface="Segoe UI" panose="020B0502040204020203" pitchFamily="34" charset="0"/>
              <a:cs typeface="Segoe UI" panose="020B0502040204020203" pitchFamily="34" charset="0"/>
            </a:rPr>
            <a:t>انخفاض الروح المعنوية</a:t>
          </a:r>
          <a:endParaRPr lang="en-US" b="0" dirty="0">
            <a:latin typeface="Segoe UI" panose="020B0502040204020203" pitchFamily="34" charset="0"/>
            <a:cs typeface="Segoe UI" panose="020B0502040204020203" pitchFamily="34" charset="0"/>
          </a:endParaRPr>
        </a:p>
      </dgm:t>
    </dgm:pt>
    <dgm:pt modelId="{7AA84CB2-7989-498C-B60D-003E7DBB659E}" type="parTrans" cxnId="{2E631B37-C0F4-4623-9ECB-D59D850AEA56}">
      <dgm:prSet/>
      <dgm:spPr/>
      <dgm:t>
        <a:bodyPr/>
        <a:lstStyle/>
        <a:p>
          <a:endParaRPr lang="en-US" b="0">
            <a:latin typeface="Segoe UI" panose="020B0502040204020203" pitchFamily="34" charset="0"/>
            <a:cs typeface="Segoe UI" panose="020B0502040204020203" pitchFamily="34" charset="0"/>
          </a:endParaRPr>
        </a:p>
      </dgm:t>
    </dgm:pt>
    <dgm:pt modelId="{AA361990-4C0B-4CA4-BF83-90B03E57552C}" type="sibTrans" cxnId="{2E631B37-C0F4-4623-9ECB-D59D850AEA56}">
      <dgm:prSet/>
      <dgm:spPr/>
      <dgm:t>
        <a:bodyPr/>
        <a:lstStyle/>
        <a:p>
          <a:endParaRPr lang="en-US" b="0">
            <a:latin typeface="Segoe UI" panose="020B0502040204020203" pitchFamily="34" charset="0"/>
            <a:cs typeface="Segoe UI" panose="020B0502040204020203" pitchFamily="34" charset="0"/>
          </a:endParaRPr>
        </a:p>
      </dgm:t>
    </dgm:pt>
    <dgm:pt modelId="{319CE173-71B7-4A95-B903-8D0CEB167A78}">
      <dgm:prSet custT="1"/>
      <dgm:spPr/>
      <dgm:t>
        <a:bodyPr/>
        <a:lstStyle/>
        <a:p>
          <a:pPr algn="r" rtl="1"/>
          <a:r>
            <a:rPr lang="ar-YE" sz="1800" b="0" dirty="0">
              <a:latin typeface="Segoe UI" panose="020B0502040204020203" pitchFamily="34" charset="0"/>
              <a:cs typeface="Segoe UI" panose="020B0502040204020203" pitchFamily="34" charset="0"/>
            </a:rPr>
            <a:t>ضعف الميل للعمل والشعور </a:t>
          </a:r>
          <a:r>
            <a:rPr lang="ar-JO" sz="1800" b="0" dirty="0">
              <a:latin typeface="Segoe UI" panose="020B0502040204020203" pitchFamily="34" charset="0"/>
              <a:cs typeface="Segoe UI" panose="020B0502040204020203" pitchFamily="34" charset="0"/>
            </a:rPr>
            <a:t>باللامبالاة</a:t>
          </a:r>
          <a:r>
            <a:rPr lang="ar-YE" sz="1800" b="0" dirty="0">
              <a:latin typeface="Segoe UI" panose="020B0502040204020203" pitchFamily="34" charset="0"/>
              <a:cs typeface="Segoe UI" panose="020B0502040204020203" pitchFamily="34" charset="0"/>
            </a:rPr>
            <a:t> </a:t>
          </a:r>
          <a:r>
            <a:rPr lang="ar-JO" sz="1800" b="0" dirty="0">
              <a:latin typeface="Segoe UI" panose="020B0502040204020203" pitchFamily="34" charset="0"/>
              <a:cs typeface="Segoe UI" panose="020B0502040204020203" pitchFamily="34" charset="0"/>
            </a:rPr>
            <a:t>/ </a:t>
          </a:r>
          <a:r>
            <a:rPr lang="ar-YE" sz="1800" b="0" dirty="0">
              <a:latin typeface="Segoe UI" panose="020B0502040204020203" pitchFamily="34" charset="0"/>
              <a:cs typeface="Segoe UI" panose="020B0502040204020203" pitchFamily="34" charset="0"/>
            </a:rPr>
            <a:t>وعدم شعور الفرد بقيمة العمل </a:t>
          </a:r>
          <a:r>
            <a:rPr lang="ar-JO" sz="1800" b="0" dirty="0">
              <a:latin typeface="Segoe UI" panose="020B0502040204020203" pitchFamily="34" charset="0"/>
              <a:cs typeface="Segoe UI" panose="020B0502040204020203" pitchFamily="34" charset="0"/>
            </a:rPr>
            <a:t>/ </a:t>
          </a:r>
          <a:r>
            <a:rPr lang="ar-YE" sz="1800" b="0" dirty="0">
              <a:latin typeface="Segoe UI" panose="020B0502040204020203" pitchFamily="34" charset="0"/>
              <a:cs typeface="Segoe UI" panose="020B0502040204020203" pitchFamily="34" charset="0"/>
            </a:rPr>
            <a:t>وضعف شعوره</a:t>
          </a:r>
          <a:r>
            <a:rPr lang="ar-JO" sz="1800" b="0" dirty="0">
              <a:latin typeface="Segoe UI" panose="020B0502040204020203" pitchFamily="34" charset="0"/>
              <a:cs typeface="Segoe UI" panose="020B0502040204020203" pitchFamily="34" charset="0"/>
            </a:rPr>
            <a:t> بالاستقرار والاطمئنان</a:t>
          </a:r>
          <a:endParaRPr lang="en-US" sz="1800" b="0" dirty="0">
            <a:latin typeface="Segoe UI" panose="020B0502040204020203" pitchFamily="34" charset="0"/>
            <a:cs typeface="Segoe UI" panose="020B0502040204020203" pitchFamily="34" charset="0"/>
          </a:endParaRPr>
        </a:p>
      </dgm:t>
    </dgm:pt>
    <dgm:pt modelId="{78791A0A-8CC9-4D29-9AA9-E4A55C59C46A}" type="parTrans" cxnId="{EFB2581D-F6C2-4CE0-9A31-A5F27984C03D}">
      <dgm:prSet/>
      <dgm:spPr/>
      <dgm:t>
        <a:bodyPr/>
        <a:lstStyle/>
        <a:p>
          <a:endParaRPr lang="en-US" b="0">
            <a:latin typeface="Segoe UI" panose="020B0502040204020203" pitchFamily="34" charset="0"/>
            <a:cs typeface="Segoe UI" panose="020B0502040204020203" pitchFamily="34" charset="0"/>
          </a:endParaRPr>
        </a:p>
      </dgm:t>
    </dgm:pt>
    <dgm:pt modelId="{1715D558-2BE8-4DF4-ABEE-D2AB8102AB9E}" type="sibTrans" cxnId="{EFB2581D-F6C2-4CE0-9A31-A5F27984C03D}">
      <dgm:prSet/>
      <dgm:spPr/>
      <dgm:t>
        <a:bodyPr/>
        <a:lstStyle/>
        <a:p>
          <a:endParaRPr lang="en-US" b="0">
            <a:latin typeface="Segoe UI" panose="020B0502040204020203" pitchFamily="34" charset="0"/>
            <a:cs typeface="Segoe UI" panose="020B0502040204020203" pitchFamily="34" charset="0"/>
          </a:endParaRPr>
        </a:p>
      </dgm:t>
    </dgm:pt>
    <dgm:pt modelId="{D2AACDEA-47D5-432F-96B4-0FE587FF84E9}">
      <dgm:prSet custT="1"/>
      <dgm:spPr/>
      <dgm:t>
        <a:bodyPr/>
        <a:lstStyle/>
        <a:p>
          <a:pPr algn="r" rtl="1"/>
          <a:r>
            <a:rPr lang="ar-YE" sz="1800" b="0" kern="1200" dirty="0">
              <a:solidFill>
                <a:prstClr val="white"/>
              </a:solidFill>
              <a:latin typeface="Segoe UI" panose="020B0502040204020203" pitchFamily="34" charset="0"/>
              <a:ea typeface="+mn-ea"/>
              <a:cs typeface="Segoe UI" panose="020B0502040204020203" pitchFamily="34" charset="0"/>
            </a:rPr>
            <a:t>ازدياد ظاهرة الغياب والتمارض </a:t>
          </a:r>
          <a:r>
            <a:rPr lang="ar-JO" sz="1800" b="0" kern="1200" dirty="0">
              <a:solidFill>
                <a:prstClr val="white"/>
              </a:solidFill>
              <a:latin typeface="Segoe UI" panose="020B0502040204020203" pitchFamily="34" charset="0"/>
              <a:ea typeface="+mn-ea"/>
              <a:cs typeface="Segoe UI" panose="020B0502040204020203" pitchFamily="34" charset="0"/>
            </a:rPr>
            <a:t>/</a:t>
          </a:r>
          <a:r>
            <a:rPr lang="ar-YE" sz="1800" b="0" kern="1200" dirty="0">
              <a:solidFill>
                <a:prstClr val="white"/>
              </a:solidFill>
              <a:latin typeface="Segoe UI" panose="020B0502040204020203" pitchFamily="34" charset="0"/>
              <a:ea typeface="+mn-ea"/>
              <a:cs typeface="Segoe UI" panose="020B0502040204020203" pitchFamily="34" charset="0"/>
            </a:rPr>
            <a:t>وعدم </a:t>
          </a:r>
          <a:r>
            <a:rPr lang="ar-JO" sz="1800" b="0" kern="1200" dirty="0">
              <a:solidFill>
                <a:prstClr val="white"/>
              </a:solidFill>
              <a:latin typeface="Segoe UI" panose="020B0502040204020203" pitchFamily="34" charset="0"/>
              <a:ea typeface="+mn-ea"/>
              <a:cs typeface="Segoe UI" panose="020B0502040204020203" pitchFamily="34" charset="0"/>
            </a:rPr>
            <a:t>ا</a:t>
          </a:r>
          <a:r>
            <a:rPr lang="ar-YE" sz="1800" b="0" kern="1200" dirty="0">
              <a:solidFill>
                <a:prstClr val="white"/>
              </a:solidFill>
              <a:latin typeface="Segoe UI" panose="020B0502040204020203" pitchFamily="34" charset="0"/>
              <a:ea typeface="+mn-ea"/>
              <a:cs typeface="Segoe UI" panose="020B0502040204020203" pitchFamily="34" charset="0"/>
            </a:rPr>
            <a:t>حترام مواعيد العمل </a:t>
          </a:r>
          <a:r>
            <a:rPr lang="ar-JO" sz="1800" b="0" kern="1200" dirty="0">
              <a:solidFill>
                <a:prstClr val="white"/>
              </a:solidFill>
              <a:latin typeface="Segoe UI" panose="020B0502040204020203" pitchFamily="34" charset="0"/>
              <a:ea typeface="+mn-ea"/>
              <a:cs typeface="Segoe UI" panose="020B0502040204020203" pitchFamily="34" charset="0"/>
            </a:rPr>
            <a:t>/ </a:t>
          </a:r>
          <a:r>
            <a:rPr lang="ar-YE" sz="1800" b="0" kern="1200" dirty="0">
              <a:solidFill>
                <a:prstClr val="white"/>
              </a:solidFill>
              <a:latin typeface="Segoe UI" panose="020B0502040204020203" pitchFamily="34" charset="0"/>
              <a:ea typeface="+mn-ea"/>
              <a:cs typeface="Segoe UI" panose="020B0502040204020203" pitchFamily="34" charset="0"/>
            </a:rPr>
            <a:t>وضعف </a:t>
          </a:r>
          <a:r>
            <a:rPr lang="ar-JO" sz="1800" b="0" kern="1200" dirty="0">
              <a:solidFill>
                <a:prstClr val="white"/>
              </a:solidFill>
              <a:latin typeface="Segoe UI" panose="020B0502040204020203" pitchFamily="34" charset="0"/>
              <a:ea typeface="+mn-ea"/>
              <a:cs typeface="Segoe UI" panose="020B0502040204020203" pitchFamily="34" charset="0"/>
            </a:rPr>
            <a:t>علاقات</a:t>
          </a:r>
          <a:r>
            <a:rPr lang="ar-YE" sz="1800" b="0" kern="1200" dirty="0">
              <a:solidFill>
                <a:prstClr val="white"/>
              </a:solidFill>
              <a:latin typeface="Segoe UI" panose="020B0502040204020203" pitchFamily="34" charset="0"/>
              <a:ea typeface="+mn-ea"/>
              <a:cs typeface="Segoe UI" panose="020B0502040204020203" pitchFamily="34" charset="0"/>
            </a:rPr>
            <a:t> ا</a:t>
          </a:r>
          <a:r>
            <a:rPr lang="ar-JO" sz="1800" b="0" kern="1200" dirty="0">
              <a:solidFill>
                <a:prstClr val="white"/>
              </a:solidFill>
              <a:latin typeface="Segoe UI" panose="020B0502040204020203" pitchFamily="34" charset="0"/>
              <a:ea typeface="+mn-ea"/>
              <a:cs typeface="Segoe UI" panose="020B0502040204020203" pitchFamily="34" charset="0"/>
            </a:rPr>
            <a:t>لا</a:t>
          </a:r>
          <a:r>
            <a:rPr lang="ar-YE" sz="1800" b="0" kern="1200" dirty="0">
              <a:solidFill>
                <a:prstClr val="white"/>
              </a:solidFill>
              <a:latin typeface="Segoe UI" panose="020B0502040204020203" pitchFamily="34" charset="0"/>
              <a:ea typeface="+mn-ea"/>
              <a:cs typeface="Segoe UI" panose="020B0502040204020203" pitchFamily="34" charset="0"/>
            </a:rPr>
            <a:t>حترام بين</a:t>
          </a:r>
          <a:r>
            <a:rPr lang="ar-JO" sz="1800" b="0" kern="1200" dirty="0">
              <a:solidFill>
                <a:prstClr val="white"/>
              </a:solidFill>
              <a:latin typeface="Segoe UI" panose="020B0502040204020203" pitchFamily="34" charset="0"/>
              <a:ea typeface="+mn-ea"/>
              <a:cs typeface="Segoe UI" panose="020B0502040204020203" pitchFamily="34" charset="0"/>
            </a:rPr>
            <a:t> الرؤساء والمرؤوسين</a:t>
          </a:r>
          <a:endParaRPr lang="en-US" sz="1800" b="0" kern="1200" dirty="0">
            <a:solidFill>
              <a:prstClr val="white"/>
            </a:solidFill>
            <a:latin typeface="Segoe UI" panose="020B0502040204020203" pitchFamily="34" charset="0"/>
            <a:ea typeface="+mn-ea"/>
            <a:cs typeface="Segoe UI" panose="020B0502040204020203" pitchFamily="34" charset="0"/>
          </a:endParaRPr>
        </a:p>
      </dgm:t>
    </dgm:pt>
    <dgm:pt modelId="{B1610557-49F2-4972-9A17-30EA8ADFB125}" type="parTrans" cxnId="{9EBBBC9D-8677-4D4A-AE42-2290A776975F}">
      <dgm:prSet/>
      <dgm:spPr/>
      <dgm:t>
        <a:bodyPr/>
        <a:lstStyle/>
        <a:p>
          <a:endParaRPr lang="en-US" b="0">
            <a:latin typeface="Segoe UI" panose="020B0502040204020203" pitchFamily="34" charset="0"/>
            <a:cs typeface="Segoe UI" panose="020B0502040204020203" pitchFamily="34" charset="0"/>
          </a:endParaRPr>
        </a:p>
      </dgm:t>
    </dgm:pt>
    <dgm:pt modelId="{8F9605EF-3B4E-48BD-A298-1E876754BA1C}" type="sibTrans" cxnId="{9EBBBC9D-8677-4D4A-AE42-2290A776975F}">
      <dgm:prSet/>
      <dgm:spPr/>
      <dgm:t>
        <a:bodyPr/>
        <a:lstStyle/>
        <a:p>
          <a:endParaRPr lang="en-US" b="0">
            <a:latin typeface="Segoe UI" panose="020B0502040204020203" pitchFamily="34" charset="0"/>
            <a:cs typeface="Segoe UI" panose="020B0502040204020203" pitchFamily="34" charset="0"/>
          </a:endParaRPr>
        </a:p>
      </dgm:t>
    </dgm:pt>
    <dgm:pt modelId="{FCE96A8F-D5EE-4373-B62F-29C1180E9BD0}">
      <dgm:prSet custT="1"/>
      <dgm:spPr/>
      <dgm:t>
        <a:bodyPr/>
        <a:lstStyle/>
        <a:p>
          <a:r>
            <a:rPr lang="ar-JO" sz="2000" b="0" dirty="0">
              <a:latin typeface="Segoe UI" panose="020B0502040204020203" pitchFamily="34" charset="0"/>
              <a:cs typeface="Segoe UI" panose="020B0502040204020203" pitchFamily="34" charset="0"/>
            </a:rPr>
            <a:t>ت</a:t>
          </a:r>
          <a:r>
            <a:rPr lang="ar-YE" sz="2000" b="0" dirty="0">
              <a:latin typeface="Segoe UI" panose="020B0502040204020203" pitchFamily="34" charset="0"/>
              <a:cs typeface="Segoe UI" panose="020B0502040204020203" pitchFamily="34" charset="0"/>
            </a:rPr>
            <a:t>هاون </a:t>
          </a:r>
          <a:r>
            <a:rPr lang="ar-JO" sz="2000" b="0" dirty="0">
              <a:latin typeface="Segoe UI" panose="020B0502040204020203" pitchFamily="34" charset="0"/>
              <a:cs typeface="Segoe UI" panose="020B0502040204020203" pitchFamily="34" charset="0"/>
            </a:rPr>
            <a:t>أ</a:t>
          </a:r>
          <a:r>
            <a:rPr lang="ar-YE" sz="2000" b="0" dirty="0">
              <a:latin typeface="Segoe UI" panose="020B0502040204020203" pitchFamily="34" charset="0"/>
              <a:cs typeface="Segoe UI" panose="020B0502040204020203" pitchFamily="34" charset="0"/>
            </a:rPr>
            <a:t>و ضعف القيادة</a:t>
          </a:r>
          <a:r>
            <a:rPr lang="ar-JO" sz="2000" b="0" dirty="0">
              <a:latin typeface="Segoe UI" panose="020B0502040204020203" pitchFamily="34" charset="0"/>
              <a:cs typeface="Segoe UI" panose="020B0502040204020203" pitchFamily="34" charset="0"/>
            </a:rPr>
            <a:t>الإدارية </a:t>
          </a:r>
          <a:r>
            <a:rPr lang="ar-YE" sz="2000" b="0" dirty="0">
              <a:latin typeface="Segoe UI" panose="020B0502040204020203" pitchFamily="34" charset="0"/>
              <a:cs typeface="Segoe UI" panose="020B0502040204020203" pitchFamily="34" charset="0"/>
            </a:rPr>
            <a:t>للمنظمة وابتعادها عن المروؤسين</a:t>
          </a:r>
          <a:endParaRPr lang="en-US" sz="2000" b="0" dirty="0">
            <a:latin typeface="Segoe UI" panose="020B0502040204020203" pitchFamily="34" charset="0"/>
            <a:cs typeface="Segoe UI" panose="020B0502040204020203" pitchFamily="34" charset="0"/>
          </a:endParaRPr>
        </a:p>
      </dgm:t>
    </dgm:pt>
    <dgm:pt modelId="{5436D59C-F52A-4866-AEA3-C56092BDC580}" type="parTrans" cxnId="{88583534-05D2-476F-B730-D2FF5E4176A8}">
      <dgm:prSet/>
      <dgm:spPr/>
      <dgm:t>
        <a:bodyPr/>
        <a:lstStyle/>
        <a:p>
          <a:endParaRPr lang="en-US" b="0">
            <a:latin typeface="Segoe UI" panose="020B0502040204020203" pitchFamily="34" charset="0"/>
            <a:cs typeface="Segoe UI" panose="020B0502040204020203" pitchFamily="34" charset="0"/>
          </a:endParaRPr>
        </a:p>
      </dgm:t>
    </dgm:pt>
    <dgm:pt modelId="{CD1D538D-68C0-4D0B-B0D0-65C1779DA92E}" type="sibTrans" cxnId="{88583534-05D2-476F-B730-D2FF5E4176A8}">
      <dgm:prSet/>
      <dgm:spPr/>
      <dgm:t>
        <a:bodyPr/>
        <a:lstStyle/>
        <a:p>
          <a:endParaRPr lang="en-US" b="0">
            <a:latin typeface="Segoe UI" panose="020B0502040204020203" pitchFamily="34" charset="0"/>
            <a:cs typeface="Segoe UI" panose="020B0502040204020203" pitchFamily="34" charset="0"/>
          </a:endParaRPr>
        </a:p>
      </dgm:t>
    </dgm:pt>
    <dgm:pt modelId="{E72CDAA4-16F6-429D-8BED-D1B093876A6C}" type="pres">
      <dgm:prSet presAssocID="{AA28D80A-006F-419B-B6D5-1629E0EB8DB6}" presName="linear" presStyleCnt="0">
        <dgm:presLayoutVars>
          <dgm:dir/>
          <dgm:animLvl val="lvl"/>
          <dgm:resizeHandles val="exact"/>
        </dgm:presLayoutVars>
      </dgm:prSet>
      <dgm:spPr/>
      <dgm:t>
        <a:bodyPr/>
        <a:lstStyle/>
        <a:p>
          <a:endParaRPr lang="en-US"/>
        </a:p>
      </dgm:t>
    </dgm:pt>
    <dgm:pt modelId="{A61BCEFC-CBDF-4CB1-A4C5-CFBA19EF28D5}" type="pres">
      <dgm:prSet presAssocID="{319CE173-71B7-4A95-B903-8D0CEB167A78}" presName="parentLin" presStyleCnt="0"/>
      <dgm:spPr/>
    </dgm:pt>
    <dgm:pt modelId="{9543F730-A432-4ED3-BFC8-FBC95764C713}" type="pres">
      <dgm:prSet presAssocID="{319CE173-71B7-4A95-B903-8D0CEB167A78}" presName="parentLeftMargin" presStyleLbl="node1" presStyleIdx="0" presStyleCnt="4"/>
      <dgm:spPr/>
      <dgm:t>
        <a:bodyPr/>
        <a:lstStyle/>
        <a:p>
          <a:endParaRPr lang="en-US"/>
        </a:p>
      </dgm:t>
    </dgm:pt>
    <dgm:pt modelId="{7F7EBD51-F244-4A06-A582-E44F830628EB}" type="pres">
      <dgm:prSet presAssocID="{319CE173-71B7-4A95-B903-8D0CEB167A78}" presName="parentText" presStyleLbl="node1" presStyleIdx="0" presStyleCnt="4" custScaleX="135749" custScaleY="123587">
        <dgm:presLayoutVars>
          <dgm:chMax val="0"/>
          <dgm:bulletEnabled val="1"/>
        </dgm:presLayoutVars>
      </dgm:prSet>
      <dgm:spPr/>
      <dgm:t>
        <a:bodyPr/>
        <a:lstStyle/>
        <a:p>
          <a:endParaRPr lang="en-US"/>
        </a:p>
      </dgm:t>
    </dgm:pt>
    <dgm:pt modelId="{DA679655-326B-44C9-8F06-3C4536F68532}" type="pres">
      <dgm:prSet presAssocID="{319CE173-71B7-4A95-B903-8D0CEB167A78}" presName="negativeSpace" presStyleCnt="0"/>
      <dgm:spPr/>
    </dgm:pt>
    <dgm:pt modelId="{1D6E02AF-02C7-4C17-8F8F-A2F593B630DD}" type="pres">
      <dgm:prSet presAssocID="{319CE173-71B7-4A95-B903-8D0CEB167A78}" presName="childText" presStyleLbl="conFgAcc1" presStyleIdx="0" presStyleCnt="4">
        <dgm:presLayoutVars>
          <dgm:bulletEnabled val="1"/>
        </dgm:presLayoutVars>
      </dgm:prSet>
      <dgm:spPr/>
    </dgm:pt>
    <dgm:pt modelId="{891C0769-D14B-41C2-BBD4-9A39E8A9051C}" type="pres">
      <dgm:prSet presAssocID="{1715D558-2BE8-4DF4-ABEE-D2AB8102AB9E}" presName="spaceBetweenRectangles" presStyleCnt="0"/>
      <dgm:spPr/>
    </dgm:pt>
    <dgm:pt modelId="{A5793078-B00F-4104-9881-4B671CC88721}" type="pres">
      <dgm:prSet presAssocID="{D2AACDEA-47D5-432F-96B4-0FE587FF84E9}" presName="parentLin" presStyleCnt="0"/>
      <dgm:spPr/>
    </dgm:pt>
    <dgm:pt modelId="{3C145E9F-E040-4051-9B82-A95FFFE9AE64}" type="pres">
      <dgm:prSet presAssocID="{D2AACDEA-47D5-432F-96B4-0FE587FF84E9}" presName="parentLeftMargin" presStyleLbl="node1" presStyleIdx="0" presStyleCnt="4"/>
      <dgm:spPr/>
      <dgm:t>
        <a:bodyPr/>
        <a:lstStyle/>
        <a:p>
          <a:endParaRPr lang="en-US"/>
        </a:p>
      </dgm:t>
    </dgm:pt>
    <dgm:pt modelId="{FFFDD383-59A3-4291-83EA-590739CECB89}" type="pres">
      <dgm:prSet presAssocID="{D2AACDEA-47D5-432F-96B4-0FE587FF84E9}" presName="parentText" presStyleLbl="node1" presStyleIdx="1" presStyleCnt="4" custScaleX="128550" custScaleY="108841" custLinFactNeighborX="11607" custLinFactNeighborY="-11050">
        <dgm:presLayoutVars>
          <dgm:chMax val="0"/>
          <dgm:bulletEnabled val="1"/>
        </dgm:presLayoutVars>
      </dgm:prSet>
      <dgm:spPr/>
      <dgm:t>
        <a:bodyPr/>
        <a:lstStyle/>
        <a:p>
          <a:endParaRPr lang="en-US"/>
        </a:p>
      </dgm:t>
    </dgm:pt>
    <dgm:pt modelId="{FD105F1E-4B33-4E14-A143-311268CF4F6C}" type="pres">
      <dgm:prSet presAssocID="{D2AACDEA-47D5-432F-96B4-0FE587FF84E9}" presName="negativeSpace" presStyleCnt="0"/>
      <dgm:spPr/>
    </dgm:pt>
    <dgm:pt modelId="{2C0BB11D-8EAD-486D-8A38-97F58263472D}" type="pres">
      <dgm:prSet presAssocID="{D2AACDEA-47D5-432F-96B4-0FE587FF84E9}" presName="childText" presStyleLbl="conFgAcc1" presStyleIdx="1" presStyleCnt="4">
        <dgm:presLayoutVars>
          <dgm:bulletEnabled val="1"/>
        </dgm:presLayoutVars>
      </dgm:prSet>
      <dgm:spPr/>
    </dgm:pt>
    <dgm:pt modelId="{6BC28B60-06A3-4A32-84C7-824B5598D43B}" type="pres">
      <dgm:prSet presAssocID="{8F9605EF-3B4E-48BD-A298-1E876754BA1C}" presName="spaceBetweenRectangles" presStyleCnt="0"/>
      <dgm:spPr/>
    </dgm:pt>
    <dgm:pt modelId="{F78FE762-1540-4E40-A7ED-DFF649E68C76}" type="pres">
      <dgm:prSet presAssocID="{FCE96A8F-D5EE-4373-B62F-29C1180E9BD0}" presName="parentLin" presStyleCnt="0"/>
      <dgm:spPr/>
    </dgm:pt>
    <dgm:pt modelId="{8BF13D92-3001-48A2-A896-8035C9BE01B4}" type="pres">
      <dgm:prSet presAssocID="{FCE96A8F-D5EE-4373-B62F-29C1180E9BD0}" presName="parentLeftMargin" presStyleLbl="node1" presStyleIdx="1" presStyleCnt="4"/>
      <dgm:spPr/>
      <dgm:t>
        <a:bodyPr/>
        <a:lstStyle/>
        <a:p>
          <a:endParaRPr lang="en-US"/>
        </a:p>
      </dgm:t>
    </dgm:pt>
    <dgm:pt modelId="{57C9CBAC-892C-462F-B751-C89CEC818802}" type="pres">
      <dgm:prSet presAssocID="{FCE96A8F-D5EE-4373-B62F-29C1180E9BD0}" presName="parentText" presStyleLbl="node1" presStyleIdx="2" presStyleCnt="4" custScaleX="104988" custScaleY="114563" custLinFactNeighborX="-15548" custLinFactNeighborY="990">
        <dgm:presLayoutVars>
          <dgm:chMax val="0"/>
          <dgm:bulletEnabled val="1"/>
        </dgm:presLayoutVars>
      </dgm:prSet>
      <dgm:spPr/>
      <dgm:t>
        <a:bodyPr/>
        <a:lstStyle/>
        <a:p>
          <a:endParaRPr lang="en-US"/>
        </a:p>
      </dgm:t>
    </dgm:pt>
    <dgm:pt modelId="{27C94D48-E861-4412-ACFE-F1AED1F985F1}" type="pres">
      <dgm:prSet presAssocID="{FCE96A8F-D5EE-4373-B62F-29C1180E9BD0}" presName="negativeSpace" presStyleCnt="0"/>
      <dgm:spPr/>
    </dgm:pt>
    <dgm:pt modelId="{F58B08D2-1D2E-4011-9917-B0B3B4FF21D4}" type="pres">
      <dgm:prSet presAssocID="{FCE96A8F-D5EE-4373-B62F-29C1180E9BD0}" presName="childText" presStyleLbl="conFgAcc1" presStyleIdx="2" presStyleCnt="4">
        <dgm:presLayoutVars>
          <dgm:bulletEnabled val="1"/>
        </dgm:presLayoutVars>
      </dgm:prSet>
      <dgm:spPr/>
    </dgm:pt>
    <dgm:pt modelId="{203FB2D2-1E5F-4864-A84B-D76FA32B8A69}" type="pres">
      <dgm:prSet presAssocID="{CD1D538D-68C0-4D0B-B0D0-65C1779DA92E}" presName="spaceBetweenRectangles" presStyleCnt="0"/>
      <dgm:spPr/>
    </dgm:pt>
    <dgm:pt modelId="{88EF1665-10D7-4B11-A083-7D6643B8DD56}" type="pres">
      <dgm:prSet presAssocID="{D8A029FC-7BAB-447B-8985-87423378BFA7}" presName="parentLin" presStyleCnt="0"/>
      <dgm:spPr/>
    </dgm:pt>
    <dgm:pt modelId="{95C05EF3-7A21-44F7-AA4E-4DABAB87CC40}" type="pres">
      <dgm:prSet presAssocID="{D8A029FC-7BAB-447B-8985-87423378BFA7}" presName="parentLeftMargin" presStyleLbl="node1" presStyleIdx="2" presStyleCnt="4"/>
      <dgm:spPr/>
      <dgm:t>
        <a:bodyPr/>
        <a:lstStyle/>
        <a:p>
          <a:endParaRPr lang="en-US"/>
        </a:p>
      </dgm:t>
    </dgm:pt>
    <dgm:pt modelId="{7D80F9FC-246D-4197-A199-7E1603B3F819}" type="pres">
      <dgm:prSet presAssocID="{D8A029FC-7BAB-447B-8985-87423378BFA7}" presName="parentText" presStyleLbl="node1" presStyleIdx="3" presStyleCnt="4" custScaleX="58682" custScaleY="110796">
        <dgm:presLayoutVars>
          <dgm:chMax val="0"/>
          <dgm:bulletEnabled val="1"/>
        </dgm:presLayoutVars>
      </dgm:prSet>
      <dgm:spPr/>
      <dgm:t>
        <a:bodyPr/>
        <a:lstStyle/>
        <a:p>
          <a:endParaRPr lang="en-US"/>
        </a:p>
      </dgm:t>
    </dgm:pt>
    <dgm:pt modelId="{5F4FDF73-0813-4839-9555-F7D4BCB3DCF6}" type="pres">
      <dgm:prSet presAssocID="{D8A029FC-7BAB-447B-8985-87423378BFA7}" presName="negativeSpace" presStyleCnt="0"/>
      <dgm:spPr/>
    </dgm:pt>
    <dgm:pt modelId="{9B445C0E-27E4-4EA5-8950-5EE3081AE3F3}" type="pres">
      <dgm:prSet presAssocID="{D8A029FC-7BAB-447B-8985-87423378BFA7}" presName="childText" presStyleLbl="conFgAcc1" presStyleIdx="3" presStyleCnt="4">
        <dgm:presLayoutVars>
          <dgm:bulletEnabled val="1"/>
        </dgm:presLayoutVars>
      </dgm:prSet>
      <dgm:spPr/>
    </dgm:pt>
  </dgm:ptLst>
  <dgm:cxnLst>
    <dgm:cxn modelId="{17723690-9A42-4104-99E5-A2EE5E19DB12}" type="presOf" srcId="{AA28D80A-006F-419B-B6D5-1629E0EB8DB6}" destId="{E72CDAA4-16F6-429D-8BED-D1B093876A6C}" srcOrd="0" destOrd="0" presId="urn:microsoft.com/office/officeart/2005/8/layout/list1"/>
    <dgm:cxn modelId="{5B12B8AE-3608-4708-B20F-075B51EAD6D8}" type="presOf" srcId="{D2AACDEA-47D5-432F-96B4-0FE587FF84E9}" destId="{FFFDD383-59A3-4291-83EA-590739CECB89}" srcOrd="1" destOrd="0" presId="urn:microsoft.com/office/officeart/2005/8/layout/list1"/>
    <dgm:cxn modelId="{CE66496C-D551-401C-B1AE-EFC905908066}" type="presOf" srcId="{D8A029FC-7BAB-447B-8985-87423378BFA7}" destId="{7D80F9FC-246D-4197-A199-7E1603B3F819}" srcOrd="1" destOrd="0" presId="urn:microsoft.com/office/officeart/2005/8/layout/list1"/>
    <dgm:cxn modelId="{061735A3-4480-405A-8E4F-A54ED1235C8F}" type="presOf" srcId="{FCE96A8F-D5EE-4373-B62F-29C1180E9BD0}" destId="{57C9CBAC-892C-462F-B751-C89CEC818802}" srcOrd="1" destOrd="0" presId="urn:microsoft.com/office/officeart/2005/8/layout/list1"/>
    <dgm:cxn modelId="{F563974B-A682-404F-A1BC-CBD3C219F017}" type="presOf" srcId="{D2AACDEA-47D5-432F-96B4-0FE587FF84E9}" destId="{3C145E9F-E040-4051-9B82-A95FFFE9AE64}" srcOrd="0" destOrd="0" presId="urn:microsoft.com/office/officeart/2005/8/layout/list1"/>
    <dgm:cxn modelId="{88583534-05D2-476F-B730-D2FF5E4176A8}" srcId="{AA28D80A-006F-419B-B6D5-1629E0EB8DB6}" destId="{FCE96A8F-D5EE-4373-B62F-29C1180E9BD0}" srcOrd="2" destOrd="0" parTransId="{5436D59C-F52A-4866-AEA3-C56092BDC580}" sibTransId="{CD1D538D-68C0-4D0B-B0D0-65C1779DA92E}"/>
    <dgm:cxn modelId="{D2732FDF-6973-47B0-B0B6-8A856B0ADFF5}" type="presOf" srcId="{D8A029FC-7BAB-447B-8985-87423378BFA7}" destId="{95C05EF3-7A21-44F7-AA4E-4DABAB87CC40}" srcOrd="0" destOrd="0" presId="urn:microsoft.com/office/officeart/2005/8/layout/list1"/>
    <dgm:cxn modelId="{8F2A2ABA-CCA4-4FE7-882D-3EB668E31522}" type="presOf" srcId="{FCE96A8F-D5EE-4373-B62F-29C1180E9BD0}" destId="{8BF13D92-3001-48A2-A896-8035C9BE01B4}" srcOrd="0" destOrd="0" presId="urn:microsoft.com/office/officeart/2005/8/layout/list1"/>
    <dgm:cxn modelId="{2E631B37-C0F4-4623-9ECB-D59D850AEA56}" srcId="{AA28D80A-006F-419B-B6D5-1629E0EB8DB6}" destId="{D8A029FC-7BAB-447B-8985-87423378BFA7}" srcOrd="3" destOrd="0" parTransId="{7AA84CB2-7989-498C-B60D-003E7DBB659E}" sibTransId="{AA361990-4C0B-4CA4-BF83-90B03E57552C}"/>
    <dgm:cxn modelId="{EFB2581D-F6C2-4CE0-9A31-A5F27984C03D}" srcId="{AA28D80A-006F-419B-B6D5-1629E0EB8DB6}" destId="{319CE173-71B7-4A95-B903-8D0CEB167A78}" srcOrd="0" destOrd="0" parTransId="{78791A0A-8CC9-4D29-9AA9-E4A55C59C46A}" sibTransId="{1715D558-2BE8-4DF4-ABEE-D2AB8102AB9E}"/>
    <dgm:cxn modelId="{CE3C60A8-C3CA-4587-BCD8-EA82E550091D}" type="presOf" srcId="{319CE173-71B7-4A95-B903-8D0CEB167A78}" destId="{9543F730-A432-4ED3-BFC8-FBC95764C713}" srcOrd="0" destOrd="0" presId="urn:microsoft.com/office/officeart/2005/8/layout/list1"/>
    <dgm:cxn modelId="{9EBBBC9D-8677-4D4A-AE42-2290A776975F}" srcId="{AA28D80A-006F-419B-B6D5-1629E0EB8DB6}" destId="{D2AACDEA-47D5-432F-96B4-0FE587FF84E9}" srcOrd="1" destOrd="0" parTransId="{B1610557-49F2-4972-9A17-30EA8ADFB125}" sibTransId="{8F9605EF-3B4E-48BD-A298-1E876754BA1C}"/>
    <dgm:cxn modelId="{1892E4E9-E902-4213-B221-EF8281DC9382}" type="presOf" srcId="{319CE173-71B7-4A95-B903-8D0CEB167A78}" destId="{7F7EBD51-F244-4A06-A582-E44F830628EB}" srcOrd="1" destOrd="0" presId="urn:microsoft.com/office/officeart/2005/8/layout/list1"/>
    <dgm:cxn modelId="{B2E1AB88-DEF9-4C43-AAE2-32746CE6C923}" type="presParOf" srcId="{E72CDAA4-16F6-429D-8BED-D1B093876A6C}" destId="{A61BCEFC-CBDF-4CB1-A4C5-CFBA19EF28D5}" srcOrd="0" destOrd="0" presId="urn:microsoft.com/office/officeart/2005/8/layout/list1"/>
    <dgm:cxn modelId="{B47B7A06-1EE7-4917-BA0A-B0624D33C230}" type="presParOf" srcId="{A61BCEFC-CBDF-4CB1-A4C5-CFBA19EF28D5}" destId="{9543F730-A432-4ED3-BFC8-FBC95764C713}" srcOrd="0" destOrd="0" presId="urn:microsoft.com/office/officeart/2005/8/layout/list1"/>
    <dgm:cxn modelId="{1532E4F3-6E01-41FB-8BAB-BF9D26AFFA56}" type="presParOf" srcId="{A61BCEFC-CBDF-4CB1-A4C5-CFBA19EF28D5}" destId="{7F7EBD51-F244-4A06-A582-E44F830628EB}" srcOrd="1" destOrd="0" presId="urn:microsoft.com/office/officeart/2005/8/layout/list1"/>
    <dgm:cxn modelId="{29A2F08C-4A9D-4AF6-9E35-22BF8C213510}" type="presParOf" srcId="{E72CDAA4-16F6-429D-8BED-D1B093876A6C}" destId="{DA679655-326B-44C9-8F06-3C4536F68532}" srcOrd="1" destOrd="0" presId="urn:microsoft.com/office/officeart/2005/8/layout/list1"/>
    <dgm:cxn modelId="{E65F40F3-F3CF-4CD2-9E1F-1B64C93C48AF}" type="presParOf" srcId="{E72CDAA4-16F6-429D-8BED-D1B093876A6C}" destId="{1D6E02AF-02C7-4C17-8F8F-A2F593B630DD}" srcOrd="2" destOrd="0" presId="urn:microsoft.com/office/officeart/2005/8/layout/list1"/>
    <dgm:cxn modelId="{57A6E8CB-3E20-4F31-A292-151C59CFB769}" type="presParOf" srcId="{E72CDAA4-16F6-429D-8BED-D1B093876A6C}" destId="{891C0769-D14B-41C2-BBD4-9A39E8A9051C}" srcOrd="3" destOrd="0" presId="urn:microsoft.com/office/officeart/2005/8/layout/list1"/>
    <dgm:cxn modelId="{BF04DC3B-3861-44B2-B176-E8169CC1A3A1}" type="presParOf" srcId="{E72CDAA4-16F6-429D-8BED-D1B093876A6C}" destId="{A5793078-B00F-4104-9881-4B671CC88721}" srcOrd="4" destOrd="0" presId="urn:microsoft.com/office/officeart/2005/8/layout/list1"/>
    <dgm:cxn modelId="{AF64CEBA-275F-4DC8-92BA-893FCA5A7C1F}" type="presParOf" srcId="{A5793078-B00F-4104-9881-4B671CC88721}" destId="{3C145E9F-E040-4051-9B82-A95FFFE9AE64}" srcOrd="0" destOrd="0" presId="urn:microsoft.com/office/officeart/2005/8/layout/list1"/>
    <dgm:cxn modelId="{C190DD36-CD76-412F-B302-7666EAB58518}" type="presParOf" srcId="{A5793078-B00F-4104-9881-4B671CC88721}" destId="{FFFDD383-59A3-4291-83EA-590739CECB89}" srcOrd="1" destOrd="0" presId="urn:microsoft.com/office/officeart/2005/8/layout/list1"/>
    <dgm:cxn modelId="{83DC5FF6-CA56-4A56-8323-1696A0A90914}" type="presParOf" srcId="{E72CDAA4-16F6-429D-8BED-D1B093876A6C}" destId="{FD105F1E-4B33-4E14-A143-311268CF4F6C}" srcOrd="5" destOrd="0" presId="urn:microsoft.com/office/officeart/2005/8/layout/list1"/>
    <dgm:cxn modelId="{EBE7C53D-2410-454E-9F53-5BD8ED477200}" type="presParOf" srcId="{E72CDAA4-16F6-429D-8BED-D1B093876A6C}" destId="{2C0BB11D-8EAD-486D-8A38-97F58263472D}" srcOrd="6" destOrd="0" presId="urn:microsoft.com/office/officeart/2005/8/layout/list1"/>
    <dgm:cxn modelId="{CD2DCCFE-193D-4D51-BFF8-1F5B311F275A}" type="presParOf" srcId="{E72CDAA4-16F6-429D-8BED-D1B093876A6C}" destId="{6BC28B60-06A3-4A32-84C7-824B5598D43B}" srcOrd="7" destOrd="0" presId="urn:microsoft.com/office/officeart/2005/8/layout/list1"/>
    <dgm:cxn modelId="{566D17FC-494F-400E-8076-1A7B6417E80F}" type="presParOf" srcId="{E72CDAA4-16F6-429D-8BED-D1B093876A6C}" destId="{F78FE762-1540-4E40-A7ED-DFF649E68C76}" srcOrd="8" destOrd="0" presId="urn:microsoft.com/office/officeart/2005/8/layout/list1"/>
    <dgm:cxn modelId="{ED4BAC15-924D-44F4-A37C-7F1ABF8C4507}" type="presParOf" srcId="{F78FE762-1540-4E40-A7ED-DFF649E68C76}" destId="{8BF13D92-3001-48A2-A896-8035C9BE01B4}" srcOrd="0" destOrd="0" presId="urn:microsoft.com/office/officeart/2005/8/layout/list1"/>
    <dgm:cxn modelId="{6D516C58-F6BE-4E75-9122-89B86D70BBE4}" type="presParOf" srcId="{F78FE762-1540-4E40-A7ED-DFF649E68C76}" destId="{57C9CBAC-892C-462F-B751-C89CEC818802}" srcOrd="1" destOrd="0" presId="urn:microsoft.com/office/officeart/2005/8/layout/list1"/>
    <dgm:cxn modelId="{3AF41B39-B3BE-458A-BE78-73073ECF5080}" type="presParOf" srcId="{E72CDAA4-16F6-429D-8BED-D1B093876A6C}" destId="{27C94D48-E861-4412-ACFE-F1AED1F985F1}" srcOrd="9" destOrd="0" presId="urn:microsoft.com/office/officeart/2005/8/layout/list1"/>
    <dgm:cxn modelId="{AB58E86E-9D3B-48DC-B429-A2F8A6C69BB5}" type="presParOf" srcId="{E72CDAA4-16F6-429D-8BED-D1B093876A6C}" destId="{F58B08D2-1D2E-4011-9917-B0B3B4FF21D4}" srcOrd="10" destOrd="0" presId="urn:microsoft.com/office/officeart/2005/8/layout/list1"/>
    <dgm:cxn modelId="{24F692B4-8B52-4AF4-9841-A45045FA526A}" type="presParOf" srcId="{E72CDAA4-16F6-429D-8BED-D1B093876A6C}" destId="{203FB2D2-1E5F-4864-A84B-D76FA32B8A69}" srcOrd="11" destOrd="0" presId="urn:microsoft.com/office/officeart/2005/8/layout/list1"/>
    <dgm:cxn modelId="{E67FAE91-B569-479C-AB5E-FEE4521DEC4D}" type="presParOf" srcId="{E72CDAA4-16F6-429D-8BED-D1B093876A6C}" destId="{88EF1665-10D7-4B11-A083-7D6643B8DD56}" srcOrd="12" destOrd="0" presId="urn:microsoft.com/office/officeart/2005/8/layout/list1"/>
    <dgm:cxn modelId="{8B25DD5B-D5EE-4DD5-9128-6A17BB9816C8}" type="presParOf" srcId="{88EF1665-10D7-4B11-A083-7D6643B8DD56}" destId="{95C05EF3-7A21-44F7-AA4E-4DABAB87CC40}" srcOrd="0" destOrd="0" presId="urn:microsoft.com/office/officeart/2005/8/layout/list1"/>
    <dgm:cxn modelId="{79B49C68-5A87-4BAB-987E-F7C918F6EE79}" type="presParOf" srcId="{88EF1665-10D7-4B11-A083-7D6643B8DD56}" destId="{7D80F9FC-246D-4197-A199-7E1603B3F819}" srcOrd="1" destOrd="0" presId="urn:microsoft.com/office/officeart/2005/8/layout/list1"/>
    <dgm:cxn modelId="{2A7EF9B1-B636-4F60-8E33-B89AE9B150D6}" type="presParOf" srcId="{E72CDAA4-16F6-429D-8BED-D1B093876A6C}" destId="{5F4FDF73-0813-4839-9555-F7D4BCB3DCF6}" srcOrd="13" destOrd="0" presId="urn:microsoft.com/office/officeart/2005/8/layout/list1"/>
    <dgm:cxn modelId="{370C5F4D-F547-465E-8C0F-7BCD538F00BE}" type="presParOf" srcId="{E72CDAA4-16F6-429D-8BED-D1B093876A6C}" destId="{9B445C0E-27E4-4EA5-8950-5EE3081AE3F3}" srcOrd="14"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6E02AF-02C7-4C17-8F8F-A2F593B630DD}">
      <dsp:nvSpPr>
        <dsp:cNvPr id="0" name=""/>
        <dsp:cNvSpPr/>
      </dsp:nvSpPr>
      <dsp:spPr>
        <a:xfrm>
          <a:off x="0" y="496699"/>
          <a:ext cx="8128000"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7EBD51-F244-4A06-A582-E44F830628EB}">
      <dsp:nvSpPr>
        <dsp:cNvPr id="0" name=""/>
        <dsp:cNvSpPr/>
      </dsp:nvSpPr>
      <dsp:spPr>
        <a:xfrm>
          <a:off x="406003" y="40519"/>
          <a:ext cx="7716032" cy="7661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r" defTabSz="800100" rtl="1">
            <a:lnSpc>
              <a:spcPct val="90000"/>
            </a:lnSpc>
            <a:spcBef>
              <a:spcPct val="0"/>
            </a:spcBef>
            <a:spcAft>
              <a:spcPct val="35000"/>
            </a:spcAft>
          </a:pPr>
          <a:r>
            <a:rPr lang="ar-YE" sz="1800" b="0" kern="1200" dirty="0">
              <a:latin typeface="Segoe UI" panose="020B0502040204020203" pitchFamily="34" charset="0"/>
              <a:cs typeface="Segoe UI" panose="020B0502040204020203" pitchFamily="34" charset="0"/>
            </a:rPr>
            <a:t>ضعف الميل للعمل والشعور </a:t>
          </a:r>
          <a:r>
            <a:rPr lang="ar-JO" sz="1800" b="0" kern="1200" dirty="0">
              <a:latin typeface="Segoe UI" panose="020B0502040204020203" pitchFamily="34" charset="0"/>
              <a:cs typeface="Segoe UI" panose="020B0502040204020203" pitchFamily="34" charset="0"/>
            </a:rPr>
            <a:t>باللامبالاة</a:t>
          </a:r>
          <a:r>
            <a:rPr lang="ar-YE" sz="1800" b="0" kern="1200" dirty="0">
              <a:latin typeface="Segoe UI" panose="020B0502040204020203" pitchFamily="34" charset="0"/>
              <a:cs typeface="Segoe UI" panose="020B0502040204020203" pitchFamily="34" charset="0"/>
            </a:rPr>
            <a:t> </a:t>
          </a:r>
          <a:r>
            <a:rPr lang="ar-JO" sz="1800" b="0" kern="1200" dirty="0">
              <a:latin typeface="Segoe UI" panose="020B0502040204020203" pitchFamily="34" charset="0"/>
              <a:cs typeface="Segoe UI" panose="020B0502040204020203" pitchFamily="34" charset="0"/>
            </a:rPr>
            <a:t>/ </a:t>
          </a:r>
          <a:r>
            <a:rPr lang="ar-YE" sz="1800" b="0" kern="1200" dirty="0">
              <a:latin typeface="Segoe UI" panose="020B0502040204020203" pitchFamily="34" charset="0"/>
              <a:cs typeface="Segoe UI" panose="020B0502040204020203" pitchFamily="34" charset="0"/>
            </a:rPr>
            <a:t>وعدم شعور الفرد بقيمة العمل </a:t>
          </a:r>
          <a:r>
            <a:rPr lang="ar-JO" sz="1800" b="0" kern="1200" dirty="0">
              <a:latin typeface="Segoe UI" panose="020B0502040204020203" pitchFamily="34" charset="0"/>
              <a:cs typeface="Segoe UI" panose="020B0502040204020203" pitchFamily="34" charset="0"/>
            </a:rPr>
            <a:t>/ </a:t>
          </a:r>
          <a:r>
            <a:rPr lang="ar-YE" sz="1800" b="0" kern="1200" dirty="0">
              <a:latin typeface="Segoe UI" panose="020B0502040204020203" pitchFamily="34" charset="0"/>
              <a:cs typeface="Segoe UI" panose="020B0502040204020203" pitchFamily="34" charset="0"/>
            </a:rPr>
            <a:t>وضعف شعوره</a:t>
          </a:r>
          <a:r>
            <a:rPr lang="ar-JO" sz="1800" b="0" kern="1200" dirty="0">
              <a:latin typeface="Segoe UI" panose="020B0502040204020203" pitchFamily="34" charset="0"/>
              <a:cs typeface="Segoe UI" panose="020B0502040204020203" pitchFamily="34" charset="0"/>
            </a:rPr>
            <a:t> بالاستقرار والاطمئنان</a:t>
          </a:r>
          <a:endParaRPr lang="en-US" sz="1800" b="0" kern="1200" dirty="0">
            <a:latin typeface="Segoe UI" panose="020B0502040204020203" pitchFamily="34" charset="0"/>
            <a:cs typeface="Segoe UI" panose="020B0502040204020203" pitchFamily="34" charset="0"/>
          </a:endParaRPr>
        </a:p>
      </dsp:txBody>
      <dsp:txXfrm>
        <a:off x="443403" y="77919"/>
        <a:ext cx="7641232" cy="691340"/>
      </dsp:txXfrm>
    </dsp:sp>
    <dsp:sp modelId="{2C0BB11D-8EAD-486D-8A38-97F58263472D}">
      <dsp:nvSpPr>
        <dsp:cNvPr id="0" name=""/>
        <dsp:cNvSpPr/>
      </dsp:nvSpPr>
      <dsp:spPr>
        <a:xfrm>
          <a:off x="0" y="1504067"/>
          <a:ext cx="8128000"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FDD383-59A3-4291-83EA-590739CECB89}">
      <dsp:nvSpPr>
        <dsp:cNvPr id="0" name=""/>
        <dsp:cNvSpPr/>
      </dsp:nvSpPr>
      <dsp:spPr>
        <a:xfrm>
          <a:off x="453570" y="1070798"/>
          <a:ext cx="7313980" cy="6747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r" defTabSz="800100" rtl="1">
            <a:lnSpc>
              <a:spcPct val="90000"/>
            </a:lnSpc>
            <a:spcBef>
              <a:spcPct val="0"/>
            </a:spcBef>
            <a:spcAft>
              <a:spcPct val="35000"/>
            </a:spcAft>
          </a:pPr>
          <a:r>
            <a:rPr lang="ar-YE" sz="1800" b="0" kern="1200" dirty="0">
              <a:solidFill>
                <a:prstClr val="white"/>
              </a:solidFill>
              <a:latin typeface="Segoe UI" panose="020B0502040204020203" pitchFamily="34" charset="0"/>
              <a:ea typeface="+mn-ea"/>
              <a:cs typeface="Segoe UI" panose="020B0502040204020203" pitchFamily="34" charset="0"/>
            </a:rPr>
            <a:t>ازدياد ظاهرة الغياب والتمارض </a:t>
          </a:r>
          <a:r>
            <a:rPr lang="ar-JO" sz="1800" b="0" kern="1200" dirty="0">
              <a:solidFill>
                <a:prstClr val="white"/>
              </a:solidFill>
              <a:latin typeface="Segoe UI" panose="020B0502040204020203" pitchFamily="34" charset="0"/>
              <a:ea typeface="+mn-ea"/>
              <a:cs typeface="Segoe UI" panose="020B0502040204020203" pitchFamily="34" charset="0"/>
            </a:rPr>
            <a:t>/</a:t>
          </a:r>
          <a:r>
            <a:rPr lang="ar-YE" sz="1800" b="0" kern="1200" dirty="0">
              <a:solidFill>
                <a:prstClr val="white"/>
              </a:solidFill>
              <a:latin typeface="Segoe UI" panose="020B0502040204020203" pitchFamily="34" charset="0"/>
              <a:ea typeface="+mn-ea"/>
              <a:cs typeface="Segoe UI" panose="020B0502040204020203" pitchFamily="34" charset="0"/>
            </a:rPr>
            <a:t>وعدم </a:t>
          </a:r>
          <a:r>
            <a:rPr lang="ar-JO" sz="1800" b="0" kern="1200" dirty="0">
              <a:solidFill>
                <a:prstClr val="white"/>
              </a:solidFill>
              <a:latin typeface="Segoe UI" panose="020B0502040204020203" pitchFamily="34" charset="0"/>
              <a:ea typeface="+mn-ea"/>
              <a:cs typeface="Segoe UI" panose="020B0502040204020203" pitchFamily="34" charset="0"/>
            </a:rPr>
            <a:t>ا</a:t>
          </a:r>
          <a:r>
            <a:rPr lang="ar-YE" sz="1800" b="0" kern="1200" dirty="0">
              <a:solidFill>
                <a:prstClr val="white"/>
              </a:solidFill>
              <a:latin typeface="Segoe UI" panose="020B0502040204020203" pitchFamily="34" charset="0"/>
              <a:ea typeface="+mn-ea"/>
              <a:cs typeface="Segoe UI" panose="020B0502040204020203" pitchFamily="34" charset="0"/>
            </a:rPr>
            <a:t>حترام مواعيد العمل </a:t>
          </a:r>
          <a:r>
            <a:rPr lang="ar-JO" sz="1800" b="0" kern="1200" dirty="0">
              <a:solidFill>
                <a:prstClr val="white"/>
              </a:solidFill>
              <a:latin typeface="Segoe UI" panose="020B0502040204020203" pitchFamily="34" charset="0"/>
              <a:ea typeface="+mn-ea"/>
              <a:cs typeface="Segoe UI" panose="020B0502040204020203" pitchFamily="34" charset="0"/>
            </a:rPr>
            <a:t>/ </a:t>
          </a:r>
          <a:r>
            <a:rPr lang="ar-YE" sz="1800" b="0" kern="1200" dirty="0">
              <a:solidFill>
                <a:prstClr val="white"/>
              </a:solidFill>
              <a:latin typeface="Segoe UI" panose="020B0502040204020203" pitchFamily="34" charset="0"/>
              <a:ea typeface="+mn-ea"/>
              <a:cs typeface="Segoe UI" panose="020B0502040204020203" pitchFamily="34" charset="0"/>
            </a:rPr>
            <a:t>وضعف </a:t>
          </a:r>
          <a:r>
            <a:rPr lang="ar-JO" sz="1800" b="0" kern="1200" dirty="0">
              <a:solidFill>
                <a:prstClr val="white"/>
              </a:solidFill>
              <a:latin typeface="Segoe UI" panose="020B0502040204020203" pitchFamily="34" charset="0"/>
              <a:ea typeface="+mn-ea"/>
              <a:cs typeface="Segoe UI" panose="020B0502040204020203" pitchFamily="34" charset="0"/>
            </a:rPr>
            <a:t>علاقات</a:t>
          </a:r>
          <a:r>
            <a:rPr lang="ar-YE" sz="1800" b="0" kern="1200" dirty="0">
              <a:solidFill>
                <a:prstClr val="white"/>
              </a:solidFill>
              <a:latin typeface="Segoe UI" panose="020B0502040204020203" pitchFamily="34" charset="0"/>
              <a:ea typeface="+mn-ea"/>
              <a:cs typeface="Segoe UI" panose="020B0502040204020203" pitchFamily="34" charset="0"/>
            </a:rPr>
            <a:t> ا</a:t>
          </a:r>
          <a:r>
            <a:rPr lang="ar-JO" sz="1800" b="0" kern="1200" dirty="0">
              <a:solidFill>
                <a:prstClr val="white"/>
              </a:solidFill>
              <a:latin typeface="Segoe UI" panose="020B0502040204020203" pitchFamily="34" charset="0"/>
              <a:ea typeface="+mn-ea"/>
              <a:cs typeface="Segoe UI" panose="020B0502040204020203" pitchFamily="34" charset="0"/>
            </a:rPr>
            <a:t>لا</a:t>
          </a:r>
          <a:r>
            <a:rPr lang="ar-YE" sz="1800" b="0" kern="1200" dirty="0">
              <a:solidFill>
                <a:prstClr val="white"/>
              </a:solidFill>
              <a:latin typeface="Segoe UI" panose="020B0502040204020203" pitchFamily="34" charset="0"/>
              <a:ea typeface="+mn-ea"/>
              <a:cs typeface="Segoe UI" panose="020B0502040204020203" pitchFamily="34" charset="0"/>
            </a:rPr>
            <a:t>حترام بين</a:t>
          </a:r>
          <a:r>
            <a:rPr lang="ar-JO" sz="1800" b="0" kern="1200" dirty="0">
              <a:solidFill>
                <a:prstClr val="white"/>
              </a:solidFill>
              <a:latin typeface="Segoe UI" panose="020B0502040204020203" pitchFamily="34" charset="0"/>
              <a:ea typeface="+mn-ea"/>
              <a:cs typeface="Segoe UI" panose="020B0502040204020203" pitchFamily="34" charset="0"/>
            </a:rPr>
            <a:t> الرؤساء والمرؤوسين</a:t>
          </a:r>
          <a:endParaRPr lang="en-US" sz="1800" b="0" kern="1200" dirty="0">
            <a:solidFill>
              <a:prstClr val="white"/>
            </a:solidFill>
            <a:latin typeface="Segoe UI" panose="020B0502040204020203" pitchFamily="34" charset="0"/>
            <a:ea typeface="+mn-ea"/>
            <a:cs typeface="Segoe UI" panose="020B0502040204020203" pitchFamily="34" charset="0"/>
          </a:endParaRPr>
        </a:p>
      </dsp:txBody>
      <dsp:txXfrm>
        <a:off x="486507" y="1103735"/>
        <a:ext cx="7248106" cy="608853"/>
      </dsp:txXfrm>
    </dsp:sp>
    <dsp:sp modelId="{F58B08D2-1D2E-4011-9917-B0B3B4FF21D4}">
      <dsp:nvSpPr>
        <dsp:cNvPr id="0" name=""/>
        <dsp:cNvSpPr/>
      </dsp:nvSpPr>
      <dsp:spPr>
        <a:xfrm>
          <a:off x="0" y="2546906"/>
          <a:ext cx="8128000"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7C9CBAC-892C-462F-B751-C89CEC818802}">
      <dsp:nvSpPr>
        <dsp:cNvPr id="0" name=""/>
        <dsp:cNvSpPr/>
      </dsp:nvSpPr>
      <dsp:spPr>
        <a:xfrm>
          <a:off x="343212" y="2152804"/>
          <a:ext cx="5973397" cy="71019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889000">
            <a:lnSpc>
              <a:spcPct val="90000"/>
            </a:lnSpc>
            <a:spcBef>
              <a:spcPct val="0"/>
            </a:spcBef>
            <a:spcAft>
              <a:spcPct val="35000"/>
            </a:spcAft>
          </a:pPr>
          <a:r>
            <a:rPr lang="ar-JO" sz="2000" b="0" kern="1200" dirty="0">
              <a:latin typeface="Segoe UI" panose="020B0502040204020203" pitchFamily="34" charset="0"/>
              <a:cs typeface="Segoe UI" panose="020B0502040204020203" pitchFamily="34" charset="0"/>
            </a:rPr>
            <a:t>ت</a:t>
          </a:r>
          <a:r>
            <a:rPr lang="ar-YE" sz="2000" b="0" kern="1200" dirty="0">
              <a:latin typeface="Segoe UI" panose="020B0502040204020203" pitchFamily="34" charset="0"/>
              <a:cs typeface="Segoe UI" panose="020B0502040204020203" pitchFamily="34" charset="0"/>
            </a:rPr>
            <a:t>هاون </a:t>
          </a:r>
          <a:r>
            <a:rPr lang="ar-JO" sz="2000" b="0" kern="1200" dirty="0">
              <a:latin typeface="Segoe UI" panose="020B0502040204020203" pitchFamily="34" charset="0"/>
              <a:cs typeface="Segoe UI" panose="020B0502040204020203" pitchFamily="34" charset="0"/>
            </a:rPr>
            <a:t>أ</a:t>
          </a:r>
          <a:r>
            <a:rPr lang="ar-YE" sz="2000" b="0" kern="1200" dirty="0">
              <a:latin typeface="Segoe UI" panose="020B0502040204020203" pitchFamily="34" charset="0"/>
              <a:cs typeface="Segoe UI" panose="020B0502040204020203" pitchFamily="34" charset="0"/>
            </a:rPr>
            <a:t>و ضعف القيادة</a:t>
          </a:r>
          <a:r>
            <a:rPr lang="ar-JO" sz="2000" b="0" kern="1200" dirty="0">
              <a:latin typeface="Segoe UI" panose="020B0502040204020203" pitchFamily="34" charset="0"/>
              <a:cs typeface="Segoe UI" panose="020B0502040204020203" pitchFamily="34" charset="0"/>
            </a:rPr>
            <a:t>الإدارية </a:t>
          </a:r>
          <a:r>
            <a:rPr lang="ar-YE" sz="2000" b="0" kern="1200" dirty="0">
              <a:latin typeface="Segoe UI" panose="020B0502040204020203" pitchFamily="34" charset="0"/>
              <a:cs typeface="Segoe UI" panose="020B0502040204020203" pitchFamily="34" charset="0"/>
            </a:rPr>
            <a:t>للمنظمة وابتعادها عن المروؤسين</a:t>
          </a:r>
          <a:endParaRPr lang="en-US" sz="2000" b="0" kern="1200" dirty="0">
            <a:latin typeface="Segoe UI" panose="020B0502040204020203" pitchFamily="34" charset="0"/>
            <a:cs typeface="Segoe UI" panose="020B0502040204020203" pitchFamily="34" charset="0"/>
          </a:endParaRPr>
        </a:p>
      </dsp:txBody>
      <dsp:txXfrm>
        <a:off x="377881" y="2187473"/>
        <a:ext cx="5904059" cy="640860"/>
      </dsp:txXfrm>
    </dsp:sp>
    <dsp:sp modelId="{9B445C0E-27E4-4EA5-8950-5EE3081AE3F3}">
      <dsp:nvSpPr>
        <dsp:cNvPr id="0" name=""/>
        <dsp:cNvSpPr/>
      </dsp:nvSpPr>
      <dsp:spPr>
        <a:xfrm>
          <a:off x="0" y="3566392"/>
          <a:ext cx="8128000" cy="529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80F9FC-246D-4197-A199-7E1603B3F819}">
      <dsp:nvSpPr>
        <dsp:cNvPr id="0" name=""/>
        <dsp:cNvSpPr/>
      </dsp:nvSpPr>
      <dsp:spPr>
        <a:xfrm>
          <a:off x="406400" y="3189506"/>
          <a:ext cx="3338771" cy="68684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lvl="0" algn="l" defTabSz="933450">
            <a:lnSpc>
              <a:spcPct val="90000"/>
            </a:lnSpc>
            <a:spcBef>
              <a:spcPct val="0"/>
            </a:spcBef>
            <a:spcAft>
              <a:spcPct val="35000"/>
            </a:spcAft>
          </a:pPr>
          <a:r>
            <a:rPr lang="ar-JO" sz="2100" b="0" kern="1200" dirty="0">
              <a:latin typeface="Segoe UI" panose="020B0502040204020203" pitchFamily="34" charset="0"/>
              <a:cs typeface="Segoe UI" panose="020B0502040204020203" pitchFamily="34" charset="0"/>
            </a:rPr>
            <a:t>انخفاض الروح المعنوية</a:t>
          </a:r>
          <a:endParaRPr lang="en-US" sz="2100" b="0" kern="1200" dirty="0">
            <a:latin typeface="Segoe UI" panose="020B0502040204020203" pitchFamily="34" charset="0"/>
            <a:cs typeface="Segoe UI" panose="020B0502040204020203" pitchFamily="34" charset="0"/>
          </a:endParaRPr>
        </a:p>
      </dsp:txBody>
      <dsp:txXfrm>
        <a:off x="439929" y="3223035"/>
        <a:ext cx="3271713" cy="619788"/>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170086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21401530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2843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18698416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A558C7B-1DAA-8650-5A35-42EAD78AB3B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0068650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7</a:t>
            </a:fld>
            <a:endParaRPr lang="en-US" dirty="0"/>
          </a:p>
        </p:txBody>
      </p:sp>
    </p:spTree>
    <p:extLst>
      <p:ext uri="{BB962C8B-B14F-4D97-AF65-F5344CB8AC3E}">
        <p14:creationId xmlns:p14="http://schemas.microsoft.com/office/powerpoint/2010/main" val="403999596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09555F8-7517-C22D-771A-30530EA2E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66596C63-5010-78C3-E985-29A9D7118A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F038EED4-7458-6A83-9722-5A5AC34DB55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7A558C7B-1DAA-8650-5A35-42EAD78AB3B1}"/>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6552123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extLst>
      <p:ext uri="{BB962C8B-B14F-4D97-AF65-F5344CB8AC3E}">
        <p14:creationId xmlns:p14="http://schemas.microsoft.com/office/powerpoint/2010/main" val="40573411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extLst>
      <p:ext uri="{BB962C8B-B14F-4D97-AF65-F5344CB8AC3E}">
        <p14:creationId xmlns:p14="http://schemas.microsoft.com/office/powerpoint/2010/main" val="24593458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27650803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1082861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6573123-3C32-5C77-4B4D-76A8B77F3BD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xmlns="" id="{F0FDBBB3-D55D-FF83-1029-0ABB3EAE801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xmlns="" id="{89F47793-B78A-B13C-6C88-24246CE0D6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xmlns="" id="{00CD7C1D-6F21-EDCE-B91E-238879C64266}"/>
              </a:ext>
            </a:extLst>
          </p:cNvPr>
          <p:cNvSpPr>
            <a:spLocks noGrp="1"/>
          </p:cNvSpPr>
          <p:nvPr>
            <p:ph type="sldNum" sz="quarter" idx="5"/>
          </p:nvPr>
        </p:nvSpPr>
        <p:spPr/>
        <p:txBody>
          <a:bodyPr/>
          <a:lstStyle/>
          <a:p>
            <a:fld id="{E88088B5-5D3D-41C5-9929-9FAB3A249D9E}" type="slidenum">
              <a:rPr lang="en-US" smtClean="0"/>
              <a:t>39</a:t>
            </a:fld>
            <a:endParaRPr lang="en-US" dirty="0"/>
          </a:p>
        </p:txBody>
      </p:sp>
    </p:spTree>
    <p:extLst>
      <p:ext uri="{BB962C8B-B14F-4D97-AF65-F5344CB8AC3E}">
        <p14:creationId xmlns:p14="http://schemas.microsoft.com/office/powerpoint/2010/main" val="12760834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4/6/2026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15.jpe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9.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8.jpe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hrdiscussion.com/hr117581.html" TargetMode="Externa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6.xml"/><Relationship Id="rId5" Type="http://schemas.openxmlformats.org/officeDocument/2006/relationships/image" Target="../media/image23.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300344" y="5443547"/>
            <a:ext cx="1148071"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LDR 726</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algn="ctr"/>
            <a:r>
              <a:rPr lang="en-US" altLang="en-US" sz="3200" b="1" dirty="0">
                <a:solidFill>
                  <a:srgbClr val="00B0F0"/>
                </a:solidFill>
                <a:latin typeface="Segoe UI" panose="020B0502040204020203" pitchFamily="34" charset="0"/>
                <a:cs typeface="Segoe UI" panose="020B0502040204020203" pitchFamily="34" charset="0"/>
              </a:rPr>
              <a:t>communication and </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en-US" altLang="en-US" sz="3200" b="1" dirty="0">
                <a:solidFill>
                  <a:srgbClr val="00B0F0"/>
                </a:solidFill>
                <a:latin typeface="Segoe UI" panose="020B0502040204020203" pitchFamily="34" charset="0"/>
                <a:cs typeface="Segoe UI" panose="020B0502040204020203" pitchFamily="34" charset="0"/>
              </a:rPr>
              <a:t>Leadership</a:t>
            </a:r>
            <a:endParaRPr lang="ar-JO" altLang="en-US" sz="3200" b="1" dirty="0">
              <a:solidFill>
                <a:srgbClr val="00B0F0"/>
              </a:solidFill>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endParaRPr lang="en-US" altLang="en-US" sz="3200" b="1" dirty="0">
              <a:solidFill>
                <a:srgbClr val="00B0F0"/>
              </a:solidFill>
              <a:latin typeface="Segoe UI" panose="020B0502040204020203" pitchFamily="34" charset="0"/>
              <a:cs typeface="Segoe UI" panose="020B0502040204020203" pitchFamily="34" charset="0"/>
            </a:endParaRPr>
          </a:p>
          <a:p>
            <a:pPr algn="ctr"/>
            <a:endParaRPr lang="ar-JO" altLang="en-US" b="1" dirty="0">
              <a:solidFill>
                <a:srgbClr val="00B0F0"/>
              </a:solidFill>
              <a:latin typeface="Segoe UI" panose="020B0502040204020203" pitchFamily="34" charset="0"/>
              <a:cs typeface="Segoe UI" panose="020B0502040204020203" pitchFamily="34" charset="0"/>
            </a:endParaRPr>
          </a:p>
          <a:p>
            <a:pPr algn="ctr"/>
            <a:r>
              <a:rPr lang="en-US" sz="2400" dirty="0">
                <a:latin typeface="Segoe UI" panose="020B0502040204020203" pitchFamily="34" charset="0"/>
                <a:cs typeface="Segoe UI" panose="020B0502040204020203" pitchFamily="34" charset="0"/>
              </a:rPr>
              <a:t>Prepared by Dr. Eman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723615"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التاسعة</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2706"/>
    </mc:Choice>
    <mc:Fallback xmlns="">
      <p:transition spd="slow" advTm="6270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0" y="-5805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2771335" y="4679421"/>
            <a:ext cx="6325367"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tx1"/>
                </a:solidFill>
                <a:latin typeface="Segoe UI" panose="020B0502040204020203" pitchFamily="34" charset="0"/>
                <a:cs typeface="Segoe UI" panose="020B0502040204020203" pitchFamily="34" charset="0"/>
              </a:rPr>
              <a:t>المحاضرة التاسعة:</a:t>
            </a:r>
          </a:p>
          <a:p>
            <a:pPr algn="ctr"/>
            <a:r>
              <a:rPr lang="ar-JO" sz="2800" b="1" dirty="0">
                <a:solidFill>
                  <a:schemeClr val="tx1"/>
                </a:solidFill>
                <a:latin typeface="Segoe UI" panose="020B0502040204020203" pitchFamily="34" charset="0"/>
                <a:cs typeface="Segoe UI" panose="020B0502040204020203" pitchFamily="34" charset="0"/>
              </a:rPr>
              <a:t> </a:t>
            </a:r>
            <a:r>
              <a:rPr lang="ar-JO" sz="2800"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الولاء التنظيمي</a:t>
            </a:r>
            <a:endParaRPr lang="en-US" sz="1600" dirty="0">
              <a:solidFill>
                <a:schemeClr val="tx1"/>
              </a:solidFill>
              <a:effectLst/>
              <a:latin typeface="Segoe UI" panose="020B0502040204020203" pitchFamily="34" charset="0"/>
              <a:ea typeface="Arial" panose="020B0604020202020204" pitchFamily="34" charset="0"/>
              <a:cs typeface="Segoe UI" panose="020B0502040204020203" pitchFamily="34" charset="0"/>
            </a:endParaRPr>
          </a:p>
          <a:p>
            <a:pPr algn="ctr"/>
            <a:endParaRPr lang="en-US" sz="2800" b="1" dirty="0">
              <a:solidFill>
                <a:schemeClr val="tx1"/>
              </a:solidFill>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 Eman </a:t>
            </a:r>
            <a:r>
              <a:rPr lang="en-US" sz="2800" b="1" dirty="0" err="1">
                <a:solidFill>
                  <a:srgbClr val="00B0F0"/>
                </a:solidFill>
                <a:latin typeface="Alexandria SemiBold" pitchFamily="2" charset="-78"/>
                <a:cs typeface="Alexandria SemiBold" pitchFamily="2" charset="-78"/>
              </a:rPr>
              <a:t>ALmasri</a:t>
            </a:r>
            <a:endParaRPr lang="en-US" sz="2800" b="1" dirty="0">
              <a:solidFill>
                <a:srgbClr val="00B0F0"/>
              </a:solidFill>
              <a:latin typeface="Alexandria SemiBold" pitchFamily="2" charset="-78"/>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r>
              <a:rPr lang="en-US" sz="2400" dirty="0">
                <a:solidFill>
                  <a:srgbClr val="00B0F0"/>
                </a:solidFill>
                <a:latin typeface="Alexandria SemiBold" pitchFamily="2" charset="-78"/>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107692" y="2548124"/>
            <a:ext cx="4144297" cy="1569660"/>
          </a:xfrm>
          <a:prstGeom prst="rect">
            <a:avLst/>
          </a:prstGeom>
          <a:noFill/>
        </p:spPr>
        <p:txBody>
          <a:bodyPr wrap="square" rtlCol="0">
            <a:spAutoFit/>
          </a:bodyPr>
          <a:lstStyle/>
          <a:p>
            <a:pPr algn="ctr"/>
            <a:r>
              <a:rPr lang="en-US" altLang="en-US" sz="3200" b="1" dirty="0">
                <a:latin typeface="Segoe UI" panose="020B0502040204020203" pitchFamily="34" charset="0"/>
                <a:cs typeface="Segoe UI" panose="020B0502040204020203" pitchFamily="34" charset="0"/>
              </a:rPr>
              <a:t>communication and leadership</a:t>
            </a:r>
            <a:endParaRPr lang="ar-JO" altLang="en-US" sz="3200" b="1" dirty="0">
              <a:latin typeface="Segoe UI" panose="020B0502040204020203" pitchFamily="34" charset="0"/>
              <a:cs typeface="Segoe UI" panose="020B0502040204020203" pitchFamily="34" charset="0"/>
            </a:endParaRPr>
          </a:p>
          <a:p>
            <a:pPr algn="ctr"/>
            <a:r>
              <a:rPr lang="ar-JO" altLang="en-US" sz="3200" b="1" dirty="0">
                <a:solidFill>
                  <a:srgbClr val="00B0F0"/>
                </a:solidFill>
                <a:latin typeface="Segoe UI" panose="020B0502040204020203" pitchFamily="34" charset="0"/>
                <a:cs typeface="Segoe UI" panose="020B0502040204020203" pitchFamily="34" charset="0"/>
              </a:rPr>
              <a:t>الاتصال والقيادة</a:t>
            </a:r>
          </a:p>
        </p:txBody>
      </p:sp>
      <p:sp>
        <p:nvSpPr>
          <p:cNvPr id="8" name="TextBox 7">
            <a:extLst>
              <a:ext uri="{FF2B5EF4-FFF2-40B4-BE49-F238E27FC236}">
                <a16:creationId xmlns:a16="http://schemas.microsoft.com/office/drawing/2014/main" xmlns="" id="{D7EC08C9-3499-B9E4-EAAE-C6C4D6CCE6D9}"/>
              </a:ext>
            </a:extLst>
          </p:cNvPr>
          <p:cNvSpPr txBox="1"/>
          <p:nvPr/>
        </p:nvSpPr>
        <p:spPr>
          <a:xfrm>
            <a:off x="104388" y="5238983"/>
            <a:ext cx="1255472" cy="400110"/>
          </a:xfrm>
          <a:prstGeom prst="rect">
            <a:avLst/>
          </a:prstGeom>
          <a:noFill/>
        </p:spPr>
        <p:txBody>
          <a:bodyPr wrap="none" rtlCol="0">
            <a:spAutoFit/>
          </a:bodyPr>
          <a:lstStyle/>
          <a:p>
            <a:r>
              <a:rPr lang="en-US" sz="2000" dirty="0">
                <a:latin typeface="Alexandria Black" pitchFamily="2" charset="-78"/>
                <a:cs typeface="Alexandria Black" pitchFamily="2" charset="-78"/>
              </a:rPr>
              <a:t>LDR 726</a:t>
            </a: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dirty="0">
              <a:solidFill>
                <a:schemeClr val="bg1"/>
              </a:solidFill>
              <a:latin typeface="Times New Roman" panose="02020603050405020304" pitchFamily="18" charset="0"/>
              <a:cs typeface="Times New Roman" panose="02020603050405020304" pitchFamily="18" charset="0"/>
            </a:endParaRPr>
          </a:p>
          <a:p>
            <a:pPr algn="ctr"/>
            <a:r>
              <a:rPr lang="en-US" dirty="0">
                <a:solidFill>
                  <a:schemeClr val="bg1"/>
                </a:solidFill>
                <a:latin typeface="Times New Roman" panose="02020603050405020304" pitchFamily="18" charset="0"/>
                <a:cs typeface="Times New Roman" panose="02020603050405020304" pitchFamily="18" charset="0"/>
              </a:rPr>
              <a:t>Chapter</a:t>
            </a:r>
            <a:endParaRPr lang="ar-JO" dirty="0">
              <a:solidFill>
                <a:schemeClr val="bg1"/>
              </a:solidFill>
              <a:latin typeface="Times New Roman" panose="02020603050405020304" pitchFamily="18" charset="0"/>
              <a:cs typeface="Times New Roman" panose="02020603050405020304" pitchFamily="18" charset="0"/>
            </a:endParaRPr>
          </a:p>
          <a:p>
            <a:pPr algn="ctr"/>
            <a:r>
              <a:rPr lang="en-US" sz="3200" b="1" dirty="0">
                <a:solidFill>
                  <a:schemeClr val="bg1"/>
                </a:solidFill>
                <a:latin typeface="Times New Roman" panose="02020603050405020304" pitchFamily="18" charset="0"/>
                <a:cs typeface="Times New Roman" panose="02020603050405020304" pitchFamily="18" charset="0"/>
              </a:rPr>
              <a:t>0</a:t>
            </a:r>
            <a:r>
              <a:rPr lang="ar-JO" sz="3200" b="1" dirty="0">
                <a:solidFill>
                  <a:schemeClr val="bg1"/>
                </a:solidFill>
                <a:latin typeface="Times New Roman" panose="02020603050405020304" pitchFamily="18" charset="0"/>
                <a:cs typeface="Times New Roman" panose="02020603050405020304" pitchFamily="18" charset="0"/>
              </a:rPr>
              <a:t>9</a:t>
            </a:r>
            <a:endParaRPr lang="en-US" sz="1100" b="1" dirty="0">
              <a:solidFill>
                <a:schemeClr val="bg1"/>
              </a:solidFill>
              <a:latin typeface="Times New Roman" panose="02020603050405020304" pitchFamily="18" charset="0"/>
              <a:cs typeface="Times New Roman" panose="02020603050405020304" pitchFamily="18" charset="0"/>
            </a:endParaRPr>
          </a:p>
          <a:p>
            <a:pPr algn="ctr"/>
            <a:endParaRPr lang="en-US" sz="1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2756"/>
    </mc:Choice>
    <mc:Fallback xmlns="">
      <p:transition spd="slow" advTm="5275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85390" cy="8521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347588" y="952845"/>
            <a:ext cx="366398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ar-JO" sz="1600" b="1" dirty="0">
                <a:solidFill>
                  <a:schemeClr val="bg1"/>
                </a:solidFill>
                <a:latin typeface="Segoe UI" panose="020B0502040204020203" pitchFamily="34" charset="0"/>
                <a:cs typeface="Segoe UI" panose="020B0502040204020203" pitchFamily="34" charset="0"/>
              </a:rPr>
              <a:t>مادة الاتصالات والقيادة </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هي إحدى مقررات برنامج</a:t>
            </a: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endParaRPr lang="ar-JO" sz="1600" b="1" dirty="0">
              <a:solidFill>
                <a:schemeClr val="bg1"/>
              </a:solidFill>
              <a:latin typeface="Segoe UI" panose="020B0502040204020203" pitchFamily="34" charset="0"/>
              <a:cs typeface="Segoe UI" panose="020B0502040204020203" pitchFamily="34" charset="0"/>
            </a:endParaRPr>
          </a:p>
          <a:p>
            <a:pPr algn="r" rtl="1"/>
            <a:r>
              <a:rPr lang="ar-JO" sz="1600" b="1" dirty="0">
                <a:solidFill>
                  <a:schemeClr val="bg1"/>
                </a:solidFill>
                <a:latin typeface="Segoe UI" panose="020B0502040204020203" pitchFamily="34" charset="0"/>
                <a:cs typeface="Segoe UI" panose="020B0502040204020203" pitchFamily="34" charset="0"/>
              </a:rPr>
              <a:t>ماجستير القيادة التربوية</a:t>
            </a:r>
            <a:endParaRPr lang="en-US" sz="1600" b="1" dirty="0">
              <a:solidFill>
                <a:schemeClr val="bg1"/>
              </a:solidFill>
              <a:latin typeface="Segoe UI" panose="020B0502040204020203" pitchFamily="34" charset="0"/>
              <a:cs typeface="Segoe UI" panose="020B0502040204020203" pitchFamily="34" charset="0"/>
            </a:endParaRPr>
          </a:p>
        </p:txBody>
      </p:sp>
      <p:sp>
        <p:nvSpPr>
          <p:cNvPr id="25" name="Rectangle: Rounded Corners 24"/>
          <p:cNvSpPr/>
          <p:nvPr/>
        </p:nvSpPr>
        <p:spPr>
          <a:xfrm>
            <a:off x="911764" y="1223161"/>
            <a:ext cx="7671798" cy="54093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endParaRPr lang="en-US" sz="1600" dirty="0">
              <a:solidFill>
                <a:srgbClr val="000000"/>
              </a:solidFill>
              <a:latin typeface="Alexandria Light" pitchFamily="2" charset="-78"/>
              <a:cs typeface="Alexandria Light" pitchFamily="2" charset="-78"/>
            </a:endParaRPr>
          </a:p>
        </p:txBody>
      </p:sp>
      <p:sp>
        <p:nvSpPr>
          <p:cNvPr id="24" name="TextBox 23"/>
          <p:cNvSpPr txBox="1"/>
          <p:nvPr/>
        </p:nvSpPr>
        <p:spPr>
          <a:xfrm>
            <a:off x="1645277" y="745324"/>
            <a:ext cx="8417320" cy="400110"/>
          </a:xfrm>
          <a:prstGeom prst="rect">
            <a:avLst/>
          </a:prstGeom>
          <a:noFill/>
        </p:spPr>
        <p:txBody>
          <a:bodyPr wrap="square" rtlCol="0">
            <a:spAutoFit/>
          </a:bodyPr>
          <a:lstStyle/>
          <a:p>
            <a:pPr algn="ctr"/>
            <a:r>
              <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برنامج ماجستير القيادة التربوية</a:t>
            </a:r>
            <a:endParaRPr lang="en-US" sz="2000" b="1"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xmlns="" id="{950C7FF0-9F1A-6DCA-6CE0-4D3DF9939F85}"/>
              </a:ext>
            </a:extLst>
          </p:cNvPr>
          <p:cNvPicPr>
            <a:picLocks noChangeAspect="1"/>
          </p:cNvPicPr>
          <p:nvPr/>
        </p:nvPicPr>
        <p:blipFill>
          <a:blip r:embed="rId3"/>
          <a:stretch>
            <a:fillRect/>
          </a:stretch>
        </p:blipFill>
        <p:spPr>
          <a:xfrm>
            <a:off x="2182762" y="1346088"/>
            <a:ext cx="5719736" cy="5187447"/>
          </a:xfrm>
          <a:prstGeom prst="rect">
            <a:avLst/>
          </a:prstGeom>
        </p:spPr>
      </p:pic>
    </p:spTree>
    <p:extLst>
      <p:ext uri="{BB962C8B-B14F-4D97-AF65-F5344CB8AC3E}">
        <p14:creationId xmlns:p14="http://schemas.microsoft.com/office/powerpoint/2010/main" val="702647388"/>
      </p:ext>
    </p:extLst>
  </p:cSld>
  <p:clrMapOvr>
    <a:masterClrMapping/>
  </p:clrMapOvr>
  <mc:AlternateContent xmlns:mc="http://schemas.openxmlformats.org/markup-compatibility/2006" xmlns:p14="http://schemas.microsoft.com/office/powerpoint/2010/main">
    <mc:Choice Requires="p14">
      <p:transition spd="slow" p14:dur="2000" advTm="99226"/>
    </mc:Choice>
    <mc:Fallback xmlns="">
      <p:transition spd="slow" advTm="99226"/>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السابقة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مكونات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خصائص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أنواع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أدوار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أبعاد الثقافة التنظيمية</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محددات  الثقافة التنظيمية</a:t>
            </a: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3656254189"/>
      </p:ext>
    </p:extLst>
  </p:cSld>
  <p:clrMapOvr>
    <a:masterClrMapping/>
  </p:clrMapOvr>
  <mc:AlternateContent xmlns:mc="http://schemas.openxmlformats.org/markup-compatibility/2006" xmlns:p14="http://schemas.microsoft.com/office/powerpoint/2010/main">
    <mc:Choice Requires="p14">
      <p:transition spd="slow" p14:dur="2000" advTm="72743"/>
    </mc:Choice>
    <mc:Fallback xmlns="">
      <p:transition spd="slow" advTm="727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71978"/>
            <a:ext cx="970642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4153705" y="764200"/>
            <a:ext cx="5624476" cy="400110"/>
          </a:xfrm>
          <a:prstGeom prst="rect">
            <a:avLst/>
          </a:prstGeom>
          <a:noFill/>
        </p:spPr>
        <p:txBody>
          <a:bodyPr wrap="square" rtlCol="0">
            <a:spAutoFit/>
          </a:bodyPr>
          <a:lstStyle/>
          <a:p>
            <a:r>
              <a:rPr lang="ar-JO" sz="2000" dirty="0">
                <a:solidFill>
                  <a:srgbClr val="00B0F0"/>
                </a:solidFill>
                <a:latin typeface="Segoe UI" panose="020B0502040204020203" pitchFamily="34" charset="0"/>
                <a:cs typeface="Segoe UI" panose="020B0502040204020203" pitchFamily="34" charset="0"/>
              </a:rPr>
              <a:t>محتوى المادة الدراسية والجدول الزمني</a:t>
            </a:r>
            <a:endParaRPr lang="en-US" sz="2000"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a:extLst>
              <a:ext uri="{FF2B5EF4-FFF2-40B4-BE49-F238E27FC236}">
                <a16:creationId xmlns:a16="http://schemas.microsoft.com/office/drawing/2014/main" xmlns="" id="{3F4FE775-3F97-DE5A-EB30-8652EDB5B522}"/>
              </a:ext>
            </a:extLst>
          </p:cNvPr>
          <p:cNvGraphicFramePr>
            <a:graphicFrameLocks noGrp="1"/>
          </p:cNvGraphicFramePr>
          <p:nvPr>
            <p:extLst>
              <p:ext uri="{D42A27DB-BD31-4B8C-83A1-F6EECF244321}">
                <p14:modId xmlns:p14="http://schemas.microsoft.com/office/powerpoint/2010/main" val="1110180904"/>
              </p:ext>
            </p:extLst>
          </p:nvPr>
        </p:nvGraphicFramePr>
        <p:xfrm>
          <a:off x="2485572" y="1356534"/>
          <a:ext cx="7985783" cy="4977668"/>
        </p:xfrm>
        <a:graphic>
          <a:graphicData uri="http://schemas.openxmlformats.org/drawingml/2006/table">
            <a:tbl>
              <a:tblPr rtl="1" firstRow="1" firstCol="1" bandRow="1">
                <a:tableStyleId>{5C22544A-7EE6-4342-B048-85BDC9FD1C3A}</a:tableStyleId>
              </a:tblPr>
              <a:tblGrid>
                <a:gridCol w="950804">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413272">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المحاضرة</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الموضوع</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التاريخ</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ملاحظات</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866409209"/>
                  </a:ext>
                </a:extLst>
              </a:tr>
              <a:tr h="406882">
                <a:tc>
                  <a:txBody>
                    <a:bodyPr/>
                    <a:lstStyle/>
                    <a:p>
                      <a:pPr marL="0" marR="0" lvl="0" indent="0" algn="ctr" rtl="1">
                        <a:lnSpc>
                          <a:spcPct val="150000"/>
                        </a:lnSpc>
                        <a:spcBef>
                          <a:spcPts val="0"/>
                        </a:spcBef>
                        <a:spcAft>
                          <a:spcPts val="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1</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والقيادة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JO" sz="18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232341521"/>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2</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الاتصال التنظيمي</a:t>
                      </a:r>
                      <a:r>
                        <a:rPr lang="ar-SA" sz="1600">
                          <a:effectLst/>
                          <a:latin typeface="Segoe UI" panose="020B0502040204020203" pitchFamily="34" charset="0"/>
                          <a:ea typeface="Simplified Arabic" panose="02020603050405020304" pitchFamily="18" charset="-78"/>
                          <a:cs typeface="Segoe UI" panose="020B0502040204020203" pitchFamily="34" charset="0"/>
                        </a:rPr>
                        <a:t> </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800" b="1" kern="1200" dirty="0">
                          <a:solidFill>
                            <a:schemeClr val="dk1"/>
                          </a:solidFill>
                          <a:effectLst/>
                          <a:latin typeface="Segoe UI" panose="020B0502040204020203" pitchFamily="34" charset="0"/>
                          <a:ea typeface="+mn-ea"/>
                          <a:cs typeface="Segoe UI" panose="020B0502040204020203" pitchFamily="34" charset="0"/>
                        </a:rPr>
                        <a:t>/</a:t>
                      </a:r>
                      <a:r>
                        <a:rPr lang="ar-SA" sz="1800" b="1" kern="1200" dirty="0">
                          <a:solidFill>
                            <a:schemeClr val="dk1"/>
                          </a:solidFill>
                          <a:effectLst/>
                          <a:latin typeface="Segoe UI" panose="020B0502040204020203" pitchFamily="34" charset="0"/>
                          <a:ea typeface="+mn-ea"/>
                          <a:cs typeface="Segoe UI" panose="020B0502040204020203" pitchFamily="34" charset="0"/>
                        </a:rPr>
                        <a:t> </a:t>
                      </a:r>
                      <a:endParaRPr lang="en-US" sz="18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28637424"/>
                  </a:ext>
                </a:extLst>
              </a:tr>
              <a:tr h="424781">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3</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التنظيم الإداري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2400" b="1" dirty="0">
                          <a:effectLst/>
                          <a:latin typeface="Segoe UI" panose="020B0502040204020203" pitchFamily="34" charset="0"/>
                          <a:cs typeface="Segoe UI" panose="020B0502040204020203" pitchFamily="34" charset="0"/>
                        </a:rPr>
                        <a:t>/</a:t>
                      </a:r>
                      <a:r>
                        <a:rPr lang="ar-SA" sz="2400" b="1" dirty="0">
                          <a:effectLst/>
                          <a:latin typeface="Segoe UI" panose="020B0502040204020203" pitchFamily="34" charset="0"/>
                          <a:cs typeface="Segoe UI" panose="020B0502040204020203" pitchFamily="34" charset="0"/>
                        </a:rPr>
                        <a:t> </a:t>
                      </a:r>
                      <a:endParaRPr lang="en-US" sz="14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766164847"/>
                  </a:ext>
                </a:extLst>
              </a:tr>
              <a:tr h="406882">
                <a:tc>
                  <a:txBody>
                    <a:bodyPr/>
                    <a:lstStyle/>
                    <a:p>
                      <a:pPr marL="0" marR="0" lvl="0" indent="0" algn="ctr" rtl="1">
                        <a:lnSpc>
                          <a:spcPct val="150000"/>
                        </a:lnSpc>
                        <a:spcBef>
                          <a:spcPts val="0"/>
                        </a:spcBef>
                        <a:spcAft>
                          <a:spcPts val="800"/>
                        </a:spcAft>
                        <a:buFont typeface="+mj-lt"/>
                        <a:buNone/>
                      </a:pPr>
                      <a:r>
                        <a:rPr lang="ar-JO"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4</a:t>
                      </a:r>
                      <a:r>
                        <a:rPr lang="en-GB" sz="1400" dirty="0">
                          <a:solidFill>
                            <a:schemeClr val="bg1"/>
                          </a:solidFill>
                          <a:effectLst/>
                          <a:latin typeface="Segoe UI" panose="020B0502040204020203" pitchFamily="34" charset="0"/>
                          <a:ea typeface="Simplified Arabic" panose="02020603050405020304" pitchFamily="18" charset="-78"/>
                          <a:cs typeface="Segoe UI" panose="020B0502040204020203" pitchFamily="34" charset="0"/>
                        </a:rPr>
                        <a:t> </a:t>
                      </a:r>
                      <a:endParaRPr lang="en-US" sz="1000" dirty="0">
                        <a:solidFill>
                          <a:schemeClr val="bg1"/>
                        </a:solidFill>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التطوير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defTabSz="914400" rtl="1" eaLnBrk="1" latinLnBrk="0" hangingPunct="1">
                        <a:lnSpc>
                          <a:spcPct val="115000"/>
                        </a:lnSpc>
                        <a:spcBef>
                          <a:spcPts val="0"/>
                        </a:spcBef>
                        <a:spcAft>
                          <a:spcPts val="0"/>
                        </a:spcAft>
                      </a:pPr>
                      <a:r>
                        <a:rPr lang="ar-JO" sz="2400" b="1" kern="1200" dirty="0">
                          <a:solidFill>
                            <a:schemeClr val="dk1"/>
                          </a:solidFill>
                          <a:effectLst/>
                          <a:latin typeface="Segoe UI" panose="020B0502040204020203" pitchFamily="34" charset="0"/>
                          <a:ea typeface="+mn-ea"/>
                          <a:cs typeface="Segoe UI" panose="020B0502040204020203" pitchFamily="34" charset="0"/>
                        </a:rPr>
                        <a:t>/</a:t>
                      </a:r>
                      <a:r>
                        <a:rPr lang="ar-SA" sz="2400" b="1" kern="1200" dirty="0">
                          <a:solidFill>
                            <a:schemeClr val="dk1"/>
                          </a:solidFill>
                          <a:effectLst/>
                          <a:latin typeface="Segoe UI" panose="020B0502040204020203" pitchFamily="34" charset="0"/>
                          <a:ea typeface="+mn-ea"/>
                          <a:cs typeface="Segoe UI" panose="020B0502040204020203" pitchFamily="34" charset="0"/>
                        </a:rPr>
                        <a:t> </a:t>
                      </a:r>
                      <a:endParaRPr lang="en-US" sz="2400" b="1" kern="1200" dirty="0">
                        <a:solidFill>
                          <a:schemeClr val="dk1"/>
                        </a:solidFill>
                        <a:effectLst/>
                        <a:latin typeface="Segoe UI" panose="020B0502040204020203" pitchFamily="34" charset="0"/>
                        <a:ea typeface="+mn-ea"/>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686205660"/>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5 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الأداء الوظيفي و تقييم الأداء الوظيفي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SA" sz="20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459696556"/>
                  </a:ext>
                </a:extLst>
              </a:tr>
              <a:tr h="406882">
                <a:tc>
                  <a:txBody>
                    <a:bodyPr/>
                    <a:lstStyle/>
                    <a:p>
                      <a:pPr marL="0" marR="0" lvl="0" indent="0" algn="ctr" rtl="1">
                        <a:lnSpc>
                          <a:spcPct val="115000"/>
                        </a:lnSpc>
                        <a:spcBef>
                          <a:spcPts val="0"/>
                        </a:spcBef>
                        <a:spcAft>
                          <a:spcPts val="80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6 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الاتصال والإدارة الإلكترونية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JO" sz="1400" dirty="0">
                          <a:effectLst/>
                          <a:latin typeface="Segoe UI" panose="020B0502040204020203" pitchFamily="34" charset="0"/>
                          <a:cs typeface="Segoe UI" panose="020B0502040204020203" pitchFamily="34" charset="0"/>
                        </a:rPr>
                        <a:t> </a:t>
                      </a:r>
                      <a:r>
                        <a:rPr kumimoji="0" lang="ar-SA" sz="20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3064923832"/>
                  </a:ext>
                </a:extLst>
              </a:tr>
              <a:tr h="538572">
                <a:tc>
                  <a:txBody>
                    <a:bodyPr/>
                    <a:lstStyle/>
                    <a:p>
                      <a:pPr marL="0" marR="0" lvl="0" indent="0" algn="ctr" rtl="1">
                        <a:lnSpc>
                          <a:spcPct val="115000"/>
                        </a:lnSpc>
                        <a:spcBef>
                          <a:spcPts val="0"/>
                        </a:spcBef>
                        <a:spcAft>
                          <a:spcPts val="0"/>
                        </a:spcAft>
                        <a:buFont typeface="+mj-lt"/>
                        <a:buNone/>
                        <a:tabLst>
                          <a:tab pos="38735" algn="l"/>
                        </a:tabLst>
                      </a:pPr>
                      <a:r>
                        <a:rPr lang="ar-JO" sz="1400" dirty="0">
                          <a:solidFill>
                            <a:schemeClr val="bg1"/>
                          </a:solidFill>
                          <a:effectLst/>
                          <a:latin typeface="Segoe UI" panose="020B0502040204020203" pitchFamily="34" charset="0"/>
                          <a:cs typeface="Segoe UI" panose="020B0502040204020203" pitchFamily="34" charset="0"/>
                        </a:rPr>
                        <a:t>7 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tabLst>
                          <a:tab pos="38735" algn="l"/>
                        </a:tabLst>
                      </a:pPr>
                      <a:r>
                        <a:rPr lang="ar-SA" sz="1600">
                          <a:solidFill>
                            <a:srgbClr val="000000"/>
                          </a:solidFill>
                          <a:effectLst/>
                          <a:latin typeface="Segoe UI" panose="020B0502040204020203" pitchFamily="34" charset="0"/>
                          <a:ea typeface="Simplified Arabic" panose="02020603050405020304" pitchFamily="18" charset="-78"/>
                          <a:cs typeface="Segoe UI" panose="020B0502040204020203" pitchFamily="34" charset="0"/>
                        </a:rPr>
                        <a:t>العلاقات العامة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lvl="0" indent="0" algn="ctr" defTabSz="914400" rtl="1" eaLnBrk="1" fontAlgn="auto" latinLnBrk="0" hangingPunct="1">
                        <a:lnSpc>
                          <a:spcPct val="115000"/>
                        </a:lnSpc>
                        <a:spcBef>
                          <a:spcPts val="0"/>
                        </a:spcBef>
                        <a:spcAft>
                          <a:spcPts val="0"/>
                        </a:spcAft>
                        <a:buClrTx/>
                        <a:buSzTx/>
                        <a:buFontTx/>
                        <a:buNone/>
                        <a:tabLst/>
                        <a:defRPr/>
                      </a:pPr>
                      <a:r>
                        <a:rPr lang="ar-SA" sz="1400" dirty="0">
                          <a:effectLst/>
                          <a:latin typeface="Segoe UI" panose="020B0502040204020203" pitchFamily="34" charset="0"/>
                          <a:cs typeface="Segoe UI" panose="020B0502040204020203" pitchFamily="34" charset="0"/>
                        </a:rPr>
                        <a:t> </a:t>
                      </a:r>
                      <a:r>
                        <a:rPr lang="ar-SA" sz="2000" b="1" dirty="0">
                          <a:effectLst/>
                          <a:latin typeface="Segoe UI" panose="020B0502040204020203" pitchFamily="34" charset="0"/>
                          <a:cs typeface="Segoe UI" panose="020B0502040204020203" pitchFamily="34" charset="0"/>
                        </a:rPr>
                        <a:t> /</a:t>
                      </a:r>
                    </a:p>
                    <a:p>
                      <a:pPr marL="0" marR="0" lvl="0" indent="0" algn="ctr" defTabSz="914400" rtl="1" eaLnBrk="1" fontAlgn="auto" latinLnBrk="0" hangingPunct="1">
                        <a:lnSpc>
                          <a:spcPct val="115000"/>
                        </a:lnSpc>
                        <a:spcBef>
                          <a:spcPts val="0"/>
                        </a:spcBef>
                        <a:spcAft>
                          <a:spcPts val="0"/>
                        </a:spcAft>
                        <a:buClrTx/>
                        <a:buSzTx/>
                        <a:buFontTx/>
                        <a:buNone/>
                        <a:tabLst/>
                        <a:defRPr/>
                      </a:pP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2557071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8 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just" rtl="1">
                        <a:lnSpc>
                          <a:spcPct val="150000"/>
                        </a:lnSpc>
                        <a:spcBef>
                          <a:spcPts val="0"/>
                        </a:spcBef>
                        <a:spcAft>
                          <a:spcPts val="0"/>
                        </a:spcAft>
                      </a:pPr>
                      <a:r>
                        <a:rPr lang="ar-SA" sz="1600">
                          <a:effectLst/>
                          <a:latin typeface="Segoe UI" panose="020B0502040204020203" pitchFamily="34" charset="0"/>
                          <a:ea typeface="Simplified Arabic" panose="02020603050405020304" pitchFamily="18" charset="-78"/>
                          <a:cs typeface="Segoe UI" panose="020B0502040204020203" pitchFamily="34" charset="0"/>
                        </a:rPr>
                        <a:t>الثقافة التنظيمية</a:t>
                      </a:r>
                      <a:endParaRPr lang="en-US" sz="105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lang="ar-JO" sz="2400" b="1" dirty="0">
                          <a:effectLst/>
                          <a:latin typeface="Segoe UI" panose="020B0502040204020203" pitchFamily="34" charset="0"/>
                          <a:cs typeface="Segoe UI" panose="020B0502040204020203" pitchFamily="34" charset="0"/>
                        </a:rPr>
                        <a:t>/</a:t>
                      </a:r>
                      <a:endParaRPr lang="en-US" sz="1000" b="1"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542931447"/>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9</a:t>
                      </a:r>
                      <a:r>
                        <a:rPr lang="ar-SA" sz="1400" dirty="0">
                          <a:solidFill>
                            <a:schemeClr val="bg1"/>
                          </a:solidFill>
                          <a:effectLst/>
                          <a:latin typeface="Segoe UI" panose="020B0502040204020203" pitchFamily="34" charset="0"/>
                          <a:cs typeface="Segoe UI" panose="020B0502040204020203" pitchFamily="34" charset="0"/>
                        </a:rPr>
                        <a:t>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JO" sz="1600" dirty="0">
                          <a:effectLst/>
                          <a:latin typeface="Segoe UI" panose="020B0502040204020203" pitchFamily="34" charset="0"/>
                          <a:ea typeface="Simplified Arabic" panose="02020603050405020304" pitchFamily="18" charset="-78"/>
                          <a:cs typeface="Segoe UI" panose="020B0502040204020203" pitchFamily="34" charset="0"/>
                        </a:rPr>
                        <a:t>الانتماء أو الولاء</a:t>
                      </a:r>
                      <a:r>
                        <a:rPr lang="ar-SA" sz="1600" dirty="0">
                          <a:effectLst/>
                          <a:latin typeface="Segoe UI" panose="020B0502040204020203" pitchFamily="34" charset="0"/>
                          <a:ea typeface="Simplified Arabic" panose="02020603050405020304" pitchFamily="18" charset="-78"/>
                          <a:cs typeface="Segoe UI" panose="020B0502040204020203" pitchFamily="34" charset="0"/>
                        </a:rPr>
                        <a:t> التنظيمي</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r>
                        <a:rPr kumimoji="0" lang="ar-JO" sz="2400" b="1" i="0" u="none" strike="noStrike" kern="1200" cap="none" spc="0" normalizeH="0" baseline="0" noProof="0" dirty="0">
                          <a:ln>
                            <a:noFill/>
                          </a:ln>
                          <a:solidFill>
                            <a:prstClr val="black"/>
                          </a:solidFill>
                          <a:effectLst/>
                          <a:uLnTx/>
                          <a:uFillTx/>
                          <a:latin typeface="Segoe UI" panose="020B0502040204020203" pitchFamily="34" charset="0"/>
                          <a:ea typeface="+mn-ea"/>
                          <a:cs typeface="Segoe UI" panose="020B0502040204020203" pitchFamily="34" charset="0"/>
                        </a:rPr>
                        <a:t>/</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2308612543"/>
                  </a:ext>
                </a:extLst>
              </a:tr>
              <a:tr h="406882">
                <a:tc>
                  <a:txBody>
                    <a:bodyPr/>
                    <a:lstStyle/>
                    <a:p>
                      <a:pPr marL="0" marR="0" lvl="0" indent="0" algn="ctr" rtl="1">
                        <a:lnSpc>
                          <a:spcPct val="115000"/>
                        </a:lnSpc>
                        <a:spcBef>
                          <a:spcPts val="0"/>
                        </a:spcBef>
                        <a:spcAft>
                          <a:spcPts val="800"/>
                        </a:spcAft>
                        <a:buFont typeface="+mj-lt"/>
                        <a:buNone/>
                      </a:pPr>
                      <a:r>
                        <a:rPr lang="ar-JO" sz="1400" dirty="0">
                          <a:solidFill>
                            <a:schemeClr val="bg1"/>
                          </a:solidFill>
                          <a:effectLst/>
                          <a:latin typeface="Segoe UI" panose="020B0502040204020203" pitchFamily="34" charset="0"/>
                          <a:cs typeface="Segoe UI" panose="020B0502040204020203" pitchFamily="34" charset="0"/>
                        </a:rPr>
                        <a:t>10 </a:t>
                      </a:r>
                      <a:endParaRPr lang="en-US" sz="1100" dirty="0">
                        <a:solidFill>
                          <a:schemeClr val="bg1"/>
                        </a:solidFill>
                        <a:effectLst/>
                        <a:latin typeface="Segoe UI" panose="020B0502040204020203" pitchFamily="34" charset="0"/>
                        <a:ea typeface="Calibri" panose="020F0502020204030204" pitchFamily="34" charset="0"/>
                        <a:cs typeface="Segoe UI" panose="020B0502040204020203" pitchFamily="34" charset="0"/>
                      </a:endParaRPr>
                    </a:p>
                  </a:txBody>
                  <a:tcPr marL="68580" marR="68580" marT="0" marB="0"/>
                </a:tc>
                <a:tc>
                  <a:txBody>
                    <a:bodyPr/>
                    <a:lstStyle/>
                    <a:p>
                      <a:pPr marL="0" marR="0" algn="r" rtl="1">
                        <a:lnSpc>
                          <a:spcPct val="150000"/>
                        </a:lnSpc>
                        <a:spcBef>
                          <a:spcPts val="0"/>
                        </a:spcBef>
                        <a:spcAft>
                          <a:spcPts val="0"/>
                        </a:spcAft>
                      </a:pPr>
                      <a:r>
                        <a:rPr lang="ar-SA" sz="1600" dirty="0">
                          <a:effectLst/>
                          <a:latin typeface="Segoe UI" panose="020B0502040204020203" pitchFamily="34" charset="0"/>
                          <a:ea typeface="Simplified Arabic" panose="02020603050405020304" pitchFamily="18" charset="-78"/>
                          <a:cs typeface="Segoe UI" panose="020B0502040204020203" pitchFamily="34" charset="0"/>
                        </a:rPr>
                        <a:t>البيئة التنظيمي</a:t>
                      </a:r>
                      <a:r>
                        <a:rPr lang="ar-JO" sz="1600" dirty="0">
                          <a:effectLst/>
                          <a:latin typeface="Segoe UI" panose="020B0502040204020203" pitchFamily="34" charset="0"/>
                          <a:ea typeface="Simplified Arabic" panose="02020603050405020304" pitchFamily="18" charset="-78"/>
                          <a:cs typeface="Segoe UI" panose="020B0502040204020203" pitchFamily="34" charset="0"/>
                        </a:rPr>
                        <a:t>ة</a:t>
                      </a:r>
                      <a:endParaRPr lang="en-US" sz="1050" dirty="0">
                        <a:effectLst/>
                        <a:latin typeface="Segoe UI" panose="020B0502040204020203" pitchFamily="34" charset="0"/>
                        <a:ea typeface="Arial" panose="020B0604020202020204" pitchFamily="34" charset="0"/>
                        <a:cs typeface="Segoe UI" panose="020B0502040204020203"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ct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extLst>
                  <a:ext uri="{0D108BD9-81ED-4DB2-BD59-A6C34878D82A}">
                    <a16:rowId xmlns:a16="http://schemas.microsoft.com/office/drawing/2014/main" xmlns="" val="1640285340"/>
                  </a:ext>
                </a:extLst>
              </a:tr>
              <a:tr h="345987">
                <a:tc>
                  <a:txBody>
                    <a:bodyPr/>
                    <a:lstStyle/>
                    <a:p>
                      <a:pPr marL="0" marR="0" algn="r" rtl="1">
                        <a:lnSpc>
                          <a:spcPct val="115000"/>
                        </a:lnSpc>
                        <a:spcBef>
                          <a:spcPts val="0"/>
                        </a:spcBef>
                        <a:spcAft>
                          <a:spcPts val="0"/>
                        </a:spcAft>
                      </a:pPr>
                      <a:r>
                        <a:rPr lang="ar-JO"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latin typeface="Segoe UI" panose="020B0502040204020203" pitchFamily="34" charset="0"/>
                          <a:cs typeface="Segoe UI" panose="020B0502040204020203" pitchFamily="34" charset="0"/>
                        </a:rPr>
                        <a:t>الامتحان النهائي </a:t>
                      </a:r>
                      <a:endParaRPr lang="en-US" sz="11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nchor="ctr"/>
                </a:tc>
                <a:tc>
                  <a:txBody>
                    <a:bodyPr/>
                    <a:lstStyle/>
                    <a:p>
                      <a:pPr marL="0" marR="0" algn="r" rtl="1">
                        <a:lnSpc>
                          <a:spcPct val="115000"/>
                        </a:lnSpc>
                        <a:spcBef>
                          <a:spcPts val="0"/>
                        </a:spcBef>
                        <a:spcAft>
                          <a:spcPts val="0"/>
                        </a:spcAft>
                      </a:pPr>
                      <a:r>
                        <a:rPr lang="ar-SA" sz="1400">
                          <a:effectLst/>
                          <a:latin typeface="Segoe UI" panose="020B0502040204020203" pitchFamily="34" charset="0"/>
                          <a:cs typeface="Segoe UI" panose="020B0502040204020203" pitchFamily="34" charset="0"/>
                        </a:rPr>
                        <a:t> </a:t>
                      </a:r>
                      <a:endParaRPr lang="en-US" sz="100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latin typeface="Segoe UI" panose="020B0502040204020203" pitchFamily="34" charset="0"/>
                          <a:cs typeface="Segoe UI" panose="020B0502040204020203" pitchFamily="34" charset="0"/>
                        </a:rPr>
                        <a:t> </a:t>
                      </a:r>
                      <a:endParaRPr lang="en-US" sz="1000" dirty="0">
                        <a:effectLst/>
                        <a:latin typeface="Segoe UI" panose="020B0502040204020203" pitchFamily="34" charset="0"/>
                        <a:ea typeface="Times New Roman" panose="02020603050405020304" pitchFamily="18" charset="0"/>
                        <a:cs typeface="Segoe UI" panose="020B0502040204020203" pitchFamily="34" charset="0"/>
                      </a:endParaRPr>
                    </a:p>
                  </a:txBody>
                  <a:tcPr marL="68580" marR="68580" marT="0" marB="0"/>
                </a:tc>
                <a:extLst>
                  <a:ext uri="{0D108BD9-81ED-4DB2-BD59-A6C34878D82A}">
                    <a16:rowId xmlns:a16="http://schemas.microsoft.com/office/drawing/2014/main" xmlns="" val="2125925656"/>
                  </a:ext>
                </a:extLst>
              </a:tr>
            </a:tbl>
          </a:graphicData>
        </a:graphic>
      </p:graphicFrame>
    </p:spTree>
    <p:extLst>
      <p:ext uri="{BB962C8B-B14F-4D97-AF65-F5344CB8AC3E}">
        <p14:creationId xmlns:p14="http://schemas.microsoft.com/office/powerpoint/2010/main" val="610540862"/>
      </p:ext>
    </p:extLst>
  </p:cSld>
  <p:clrMapOvr>
    <a:masterClrMapping/>
  </p:clrMapOvr>
  <mc:AlternateContent xmlns:mc="http://schemas.openxmlformats.org/markup-compatibility/2006" xmlns:p14="http://schemas.microsoft.com/office/powerpoint/2010/main">
    <mc:Choice Requires="p14">
      <p:transition spd="slow" p14:dur="2000" advTm="7401"/>
    </mc:Choice>
    <mc:Fallback xmlns="">
      <p:transition spd="slow" advTm="7401"/>
    </mc:Fallback>
  </mc:AlternateContent>
  <p:extLst mod="1">
    <p:ext uri="{E180D4A7-C9FB-4DFB-919C-405C955672EB}">
      <p14:showEvtLst xmlns:p14="http://schemas.microsoft.com/office/powerpoint/2010/main">
        <p14:playEvt time="125" objId="4"/>
        <p14:stopEvt time="7401"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xmlns="" id="{F09E0218-0BDE-D955-04E5-A8F2DEDD8E96}"/>
              </a:ext>
            </a:extLst>
          </p:cNvPr>
          <p:cNvSpPr txBox="1"/>
          <p:nvPr/>
        </p:nvSpPr>
        <p:spPr>
          <a:xfrm>
            <a:off x="9264625" y="1438632"/>
            <a:ext cx="2286001"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مقدمة</a:t>
            </a:r>
            <a:endParaRPr lang="ar-JO" altLang="en-US" sz="2000" b="1" dirty="0">
              <a:solidFill>
                <a:srgbClr val="00B0F0"/>
              </a:solidFill>
              <a:latin typeface="Segoe UI" panose="020B0502040204020203" pitchFamily="34" charset="0"/>
              <a:cs typeface="Segoe UI" panose="020B0502040204020203" pitchFamily="34" charset="0"/>
            </a:endParaRPr>
          </a:p>
        </p:txBody>
      </p:sp>
      <p:sp>
        <p:nvSpPr>
          <p:cNvPr id="48" name="TextBox 47">
            <a:extLst>
              <a:ext uri="{FF2B5EF4-FFF2-40B4-BE49-F238E27FC236}">
                <a16:creationId xmlns:a16="http://schemas.microsoft.com/office/drawing/2014/main" xmlns="" id="{3DC493B7-3193-86AB-F79A-F3A703F183F7}"/>
              </a:ext>
            </a:extLst>
          </p:cNvPr>
          <p:cNvSpPr txBox="1"/>
          <p:nvPr/>
        </p:nvSpPr>
        <p:spPr>
          <a:xfrm>
            <a:off x="614516" y="1932068"/>
            <a:ext cx="10962968" cy="4113306"/>
          </a:xfrm>
          <a:prstGeom prst="rect">
            <a:avLst/>
          </a:prstGeom>
          <a:noFill/>
        </p:spPr>
        <p:txBody>
          <a:bodyPr wrap="square" rtlCol="0">
            <a:spAutoFit/>
          </a:bodyPr>
          <a:lstStyle/>
          <a:p>
            <a:pPr algn="just" rtl="1">
              <a:lnSpc>
                <a:spcPct val="200000"/>
              </a:lnSpc>
              <a:spcAft>
                <a:spcPts val="800"/>
              </a:spcAft>
            </a:pPr>
            <a:r>
              <a:rPr lang="ar-JO" sz="1600" dirty="0">
                <a:solidFill>
                  <a:srgbClr val="000000"/>
                </a:solidFill>
                <a:latin typeface="Segoe UI" panose="020B0502040204020203" pitchFamily="34" charset="0"/>
                <a:cs typeface="Segoe UI" panose="020B0502040204020203" pitchFamily="34" charset="0"/>
              </a:rPr>
              <a:t>   تدرك المنظمات في عصرنا الحالي أهمية العناية بالموارد البشرية لأنها السبيل لتحقيق أهدافها وزيادة سمعتها وتحقيق التنافسية، لذلك حرصت على تدريبها وتطويرها وتحفيزها مادياً ومعنوياً من أجل تحقيق الرضا مما يؤدي إلى الولاء التنظيمي بين العاملين. لهذا تعمل المؤسسات باستمرار لدراسة وتقييم  سلوك العاملين خاصة مع تعقد العمل فيها وتشابكه والعمل بفاعلية. </a:t>
            </a:r>
          </a:p>
          <a:p>
            <a:pPr algn="just" rtl="1">
              <a:lnSpc>
                <a:spcPct val="200000"/>
              </a:lnSpc>
              <a:spcAft>
                <a:spcPts val="800"/>
              </a:spcAft>
            </a:pPr>
            <a:r>
              <a:rPr lang="ar-JO" sz="1600" dirty="0">
                <a:solidFill>
                  <a:srgbClr val="000000"/>
                </a:solidFill>
                <a:latin typeface="Segoe UI" panose="020B0502040204020203" pitchFamily="34" charset="0"/>
                <a:cs typeface="Segoe UI" panose="020B0502040204020203" pitchFamily="34" charset="0"/>
              </a:rPr>
              <a:t>وترجع فاعلية المنظمة إلى القدره القيادية التي يمارسها القائد في تفاعله مع المرؤوسين، وإن نجاحه في القيادة يعتمد على مدى قدرته في التأثير على المرؤوسين وتوجيه جهودهم للعمل الفعال وتحسين التعاون والانسجام وجعلهم يرتبطون معًا في مجموعة واحده لتحقيق الأهداف المحددة، وهذا كله يعتبر قاعده أساسية لتجذير الولاء التنظيمي من خلال رضا العاملين مما يؤدي إلى تحفيزهم وتقليل الصراع والغياب والدوران الوظيفي وزيادة الإنتاجية وتحسين جودة العمل. </a:t>
            </a:r>
          </a:p>
          <a:p>
            <a:pPr algn="just" rtl="1">
              <a:lnSpc>
                <a:spcPct val="150000"/>
              </a:lnSpc>
              <a:spcAft>
                <a:spcPts val="800"/>
              </a:spcAft>
            </a:pPr>
            <a:r>
              <a:rPr lang="ar-JO" b="1" dirty="0">
                <a:solidFill>
                  <a:srgbClr val="00B0F0"/>
                </a:solidFill>
                <a:latin typeface="Segoe UI" panose="020B0502040204020203" pitchFamily="34" charset="0"/>
                <a:cs typeface="Segoe UI" panose="020B0502040204020203" pitchFamily="34" charset="0"/>
              </a:rPr>
              <a:t>فما المقصود بالولاء التنظيمي؟</a:t>
            </a:r>
            <a:endParaRPr lang="en-US" b="1" dirty="0">
              <a:solidFill>
                <a:srgbClr val="00B0F0"/>
              </a:solidFill>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39765674"/>
      </p:ext>
    </p:extLst>
  </p:cSld>
  <p:clrMapOvr>
    <a:masterClrMapping/>
  </p:clrMapOvr>
  <mc:AlternateContent xmlns:mc="http://schemas.openxmlformats.org/markup-compatibility/2006" xmlns:p14="http://schemas.microsoft.com/office/powerpoint/2010/main">
    <mc:Choice Requires="p14">
      <p:transition p14:dur="10" advTm="165423"/>
    </mc:Choice>
    <mc:Fallback xmlns="">
      <p:transition advTm="16542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التاسعة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عناصر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خصائص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مراحل وأبعاد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أسباب ضعف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العوامل المساعدة على نمو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إيجابيات وسلبيات الولاء التنظيمي</a:t>
            </a: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6545208"/>
      </p:ext>
    </p:extLst>
  </p:cSld>
  <p:clrMapOvr>
    <a:masterClrMapping/>
  </p:clrMapOvr>
  <mc:AlternateContent xmlns:mc="http://schemas.openxmlformats.org/markup-compatibility/2006" xmlns:p14="http://schemas.microsoft.com/office/powerpoint/2010/main">
    <mc:Choice Requires="p14">
      <p:transition spd="slow" p14:dur="2000" advTm="110651"/>
    </mc:Choice>
    <mc:Fallback xmlns="">
      <p:transition spd="slow" advTm="11065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3B983C-7F28-7E5C-E24A-035E41E232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46B9398-8C19-80AA-D150-728C73CBB1B5}"/>
              </a:ext>
            </a:extLst>
          </p:cNvPr>
          <p:cNvSpPr/>
          <p:nvPr/>
        </p:nvSpPr>
        <p:spPr>
          <a:xfrm>
            <a:off x="311175" y="1237843"/>
            <a:ext cx="11413793" cy="49122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48" name="TextBox 47">
            <a:extLst>
              <a:ext uri="{FF2B5EF4-FFF2-40B4-BE49-F238E27FC236}">
                <a16:creationId xmlns:a16="http://schemas.microsoft.com/office/drawing/2014/main" xmlns="" id="{3DC493B7-3193-86AB-F79A-F3A703F183F7}"/>
              </a:ext>
            </a:extLst>
          </p:cNvPr>
          <p:cNvSpPr txBox="1"/>
          <p:nvPr/>
        </p:nvSpPr>
        <p:spPr>
          <a:xfrm>
            <a:off x="614516" y="1558148"/>
            <a:ext cx="10962968" cy="4062009"/>
          </a:xfrm>
          <a:prstGeom prst="rect">
            <a:avLst/>
          </a:prstGeom>
          <a:noFill/>
        </p:spPr>
        <p:txBody>
          <a:bodyPr wrap="square" rtlCol="0">
            <a:spAutoFit/>
          </a:bodyPr>
          <a:lstStyle/>
          <a:p>
            <a:pPr algn="just" rtl="1">
              <a:lnSpc>
                <a:spcPct val="200000"/>
              </a:lnSpc>
              <a:spcAft>
                <a:spcPts val="800"/>
              </a:spcAft>
            </a:pPr>
            <a:r>
              <a:rPr lang="ar-JO" sz="1600" dirty="0">
                <a:solidFill>
                  <a:srgbClr val="000000"/>
                </a:solidFill>
                <a:latin typeface="Segoe UI" panose="020B0502040204020203" pitchFamily="34" charset="0"/>
                <a:cs typeface="Segoe UI" panose="020B0502040204020203" pitchFamily="34" charset="0"/>
              </a:rPr>
              <a:t>   حظي مفهوم الولاء التنظيمي باهتمام الباحثين سواءً في مجال علم النفس أو علم الاجتماع منذ فترة زمنية طويلة، ولكن لم يلقي الاهتمام الكافي في مجال الإدارة إلا بعد ظهور المدرسة السلوكية في بداية الستينيات من هذا القرن حيث أكدت الدراسات بشكل جلي أهمية العلاقات الإنسانية في المنظمات ، ومنذ ذالك الحين ظهرت دراسات كثيرة ، وخاصة في الدول الغربية، تبحث في الولاء التنظيمي  من  حيث مخرجاته ومقوماته والعوامل المؤثرة فيه .</a:t>
            </a:r>
          </a:p>
          <a:p>
            <a:pPr algn="just" rtl="1">
              <a:lnSpc>
                <a:spcPct val="200000"/>
              </a:lnSpc>
              <a:spcAft>
                <a:spcPts val="800"/>
              </a:spcAft>
            </a:pPr>
            <a:r>
              <a:rPr lang="ar-YE" sz="1600" dirty="0">
                <a:solidFill>
                  <a:srgbClr val="000000"/>
                </a:solidFill>
                <a:latin typeface="Segoe UI" panose="020B0502040204020203" pitchFamily="34" charset="0"/>
                <a:cs typeface="Segoe UI" panose="020B0502040204020203" pitchFamily="34" charset="0"/>
              </a:rPr>
              <a:t>هناك </a:t>
            </a:r>
            <a:r>
              <a:rPr lang="ar-JO" sz="1600" dirty="0">
                <a:solidFill>
                  <a:srgbClr val="000000"/>
                </a:solidFill>
                <a:latin typeface="Segoe UI" panose="020B0502040204020203" pitchFamily="34" charset="0"/>
                <a:cs typeface="Segoe UI" panose="020B0502040204020203" pitchFamily="34" charset="0"/>
              </a:rPr>
              <a:t>شبه </a:t>
            </a:r>
            <a:r>
              <a:rPr lang="ar-YE" sz="1600" dirty="0">
                <a:solidFill>
                  <a:srgbClr val="000000"/>
                </a:solidFill>
                <a:latin typeface="Segoe UI" panose="020B0502040204020203" pitchFamily="34" charset="0"/>
                <a:cs typeface="Segoe UI" panose="020B0502040204020203" pitchFamily="34" charset="0"/>
              </a:rPr>
              <a:t>إجماع بين الباحثين على أن الولاء التنظيمي يقوم على فكرة أساسية هي الارتباط بين الموظف ومنظمته  ولكن لا يوجد اتفاق بين الباحثين على تعريف محدد </a:t>
            </a:r>
            <a:r>
              <a:rPr lang="ar-JO" sz="1600" dirty="0">
                <a:solidFill>
                  <a:srgbClr val="000000"/>
                </a:solidFill>
                <a:latin typeface="Segoe UI" panose="020B0502040204020203" pitchFamily="34" charset="0"/>
                <a:cs typeface="Segoe UI" panose="020B0502040204020203" pitchFamily="34" charset="0"/>
              </a:rPr>
              <a:t>للولاء التنظيمي</a:t>
            </a:r>
            <a:r>
              <a:rPr lang="ar-YE" sz="1600" dirty="0">
                <a:solidFill>
                  <a:srgbClr val="000000"/>
                </a:solidFill>
                <a:latin typeface="Segoe UI" panose="020B0502040204020203" pitchFamily="34" charset="0"/>
                <a:cs typeface="Segoe UI" panose="020B0502040204020203" pitchFamily="34" charset="0"/>
              </a:rPr>
              <a:t>، </a:t>
            </a:r>
            <a:r>
              <a:rPr lang="ar-JO" sz="1600" dirty="0">
                <a:solidFill>
                  <a:srgbClr val="000000"/>
                </a:solidFill>
                <a:latin typeface="Segoe UI" panose="020B0502040204020203" pitchFamily="34" charset="0"/>
                <a:cs typeface="Segoe UI" panose="020B0502040204020203" pitchFamily="34" charset="0"/>
              </a:rPr>
              <a:t>ولكنهم اتفقوا بأنه </a:t>
            </a:r>
            <a:r>
              <a:rPr lang="ar-YE" sz="1600" dirty="0">
                <a:solidFill>
                  <a:srgbClr val="000000"/>
                </a:solidFill>
                <a:latin typeface="Segoe UI" panose="020B0502040204020203" pitchFamily="34" charset="0"/>
                <a:cs typeface="Segoe UI" panose="020B0502040204020203" pitchFamily="34" charset="0"/>
              </a:rPr>
              <a:t> يؤثر على المنظمة، ويعد الولاء التنظيمي من المفاهيم التي تستخدم بعدة اتجاهات مختلفة</a:t>
            </a:r>
            <a:r>
              <a:rPr lang="ar-JO" sz="1600" dirty="0">
                <a:solidFill>
                  <a:srgbClr val="000000"/>
                </a:solidFill>
                <a:latin typeface="Segoe UI" panose="020B0502040204020203" pitchFamily="34" charset="0"/>
                <a:cs typeface="Segoe UI" panose="020B0502040204020203" pitchFamily="34" charset="0"/>
              </a:rPr>
              <a:t> فمنهم من نظر إليه من ناحية العاطفه ومنهم من نظر إليه بالاتجاه التفسي ومنهم من قال أنه توحد الموظف مع المنظمة وسنتناول مجموعة من التعريفات تفسر الولاء التنظيمي.</a:t>
            </a:r>
            <a:endParaRPr lang="en-US" sz="1600" dirty="0">
              <a:solidFill>
                <a:srgbClr val="000000"/>
              </a:solidFill>
              <a:latin typeface="Segoe UI" panose="020B0502040204020203" pitchFamily="34" charset="0"/>
              <a:cs typeface="Segoe UI" panose="020B0502040204020203" pitchFamily="34" charset="0"/>
            </a:endParaRPr>
          </a:p>
        </p:txBody>
      </p:sp>
      <p:pic>
        <p:nvPicPr>
          <p:cNvPr id="7" name="Graphic 21">
            <a:extLst>
              <a:ext uri="{FF2B5EF4-FFF2-40B4-BE49-F238E27FC236}">
                <a16:creationId xmlns:a16="http://schemas.microsoft.com/office/drawing/2014/main" xmlns="" id="{3BE78958-CD85-61D3-1207-28FD925872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6330906"/>
      </p:ext>
    </p:extLst>
  </p:cSld>
  <p:clrMapOvr>
    <a:masterClrMapping/>
  </p:clrMapOvr>
  <mc:AlternateContent xmlns:mc="http://schemas.openxmlformats.org/markup-compatibility/2006" xmlns:p14="http://schemas.microsoft.com/office/powerpoint/2010/main">
    <mc:Choice Requires="p14">
      <p:transition p14:dur="10" advTm="173617"/>
    </mc:Choice>
    <mc:Fallback xmlns="">
      <p:transition advTm="173617"/>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84DFDDD-DE9E-3AA7-17BA-FDA7425E752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EC79A8C-AC89-5EB5-DE9D-4C391BD99BA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D40ABF64-F96A-F6F1-37F1-0F7226F3EBAF}"/>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مفهوم الولاء لغة:</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تحمل كلمة الولاء في اللغة معاني عدة منها : العهد والقرب والنصر والمحبه والالتزام،</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يعتبر مفهوم الولاء مفهوما قديمًا تطرق إليه علماء الاجتماع والسلوك في أوقات سابقه حيث حاولوا إعطاء التفسيرات التي اعتمدت على أن الإنسان كائن اجتماعي يعيش مع مجموعة أفراد فبيئته اجتماعيه منظمه تتطلب فيها الحياة التعاون والانتماء والإخلاص للوصول إلى الغايات والأهداف، </a:t>
            </a:r>
          </a:p>
          <a:p>
            <a:pPr marL="285750" indent="-285750" algn="just" rtl="1">
              <a:lnSpc>
                <a:spcPct val="200000"/>
              </a:lnSpc>
              <a:buFont typeface="Wingdings" panose="05000000000000000000" pitchFamily="2" charset="2"/>
              <a:buChar char="Ø"/>
            </a:pPr>
            <a:r>
              <a:rPr lang="ar-JO" sz="1600" dirty="0">
                <a:solidFill>
                  <a:schemeClr val="tx1"/>
                </a:solidFill>
                <a:latin typeface="Segoe UI" panose="020B0502040204020203" pitchFamily="34" charset="0"/>
                <a:cs typeface="Segoe UI" panose="020B0502040204020203" pitchFamily="34" charset="0"/>
              </a:rPr>
              <a:t>وأشار بعض الباحثين في مجال العلوم الاجتماعية إلى أن الولاء التنظيمي هو امتداد للولاء الاجتماعي المتمثل في مشاعر الفرد و وولائه و انتمائه للمجتمع الذي يعيش فيه.</a:t>
            </a:r>
          </a:p>
        </p:txBody>
      </p:sp>
      <p:pic>
        <p:nvPicPr>
          <p:cNvPr id="5" name="Graphic 21">
            <a:extLst>
              <a:ext uri="{FF2B5EF4-FFF2-40B4-BE49-F238E27FC236}">
                <a16:creationId xmlns:a16="http://schemas.microsoft.com/office/drawing/2014/main" xmlns="" id="{0949F417-C02E-8723-B884-9658C60EC8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DA3E27F-35C8-AAD2-D602-DF263F7710D4}"/>
              </a:ext>
            </a:extLst>
          </p:cNvPr>
          <p:cNvSpPr txBox="1"/>
          <p:nvPr/>
        </p:nvSpPr>
        <p:spPr>
          <a:xfrm>
            <a:off x="3915283" y="831984"/>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الولاء التنظيمي</a:t>
            </a:r>
          </a:p>
          <a:p>
            <a:endParaRPr lang="en-US" dirty="0">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5C59991B-68E2-2008-25B5-2B6ADB168550}"/>
              </a:ext>
            </a:extLst>
          </p:cNvPr>
          <p:cNvPicPr>
            <a:picLocks noChangeAspect="1"/>
          </p:cNvPicPr>
          <p:nvPr/>
        </p:nvPicPr>
        <p:blipFill>
          <a:blip r:embed="rId3"/>
          <a:stretch>
            <a:fillRect/>
          </a:stretch>
        </p:blipFill>
        <p:spPr>
          <a:xfrm>
            <a:off x="926030" y="1802200"/>
            <a:ext cx="2469452" cy="991257"/>
          </a:xfrm>
          <a:prstGeom prst="rect">
            <a:avLst/>
          </a:prstGeom>
        </p:spPr>
      </p:pic>
    </p:spTree>
    <p:extLst>
      <p:ext uri="{BB962C8B-B14F-4D97-AF65-F5344CB8AC3E}">
        <p14:creationId xmlns:p14="http://schemas.microsoft.com/office/powerpoint/2010/main" val="2517966077"/>
      </p:ext>
    </p:extLst>
  </p:cSld>
  <p:clrMapOvr>
    <a:masterClrMapping/>
  </p:clrMapOvr>
  <mc:AlternateContent xmlns:mc="http://schemas.openxmlformats.org/markup-compatibility/2006" xmlns:p14="http://schemas.microsoft.com/office/powerpoint/2010/main">
    <mc:Choice Requires="p14">
      <p:transition spd="slow" p14:dur="2000" advTm="93510"/>
    </mc:Choice>
    <mc:Fallback xmlns="">
      <p:transition spd="slow" advTm="9351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تعريف الانتماء/ الولاء التنظيمي اصطلاحًا:</a:t>
            </a:r>
          </a:p>
          <a:p>
            <a:pPr marL="285750" indent="-285750" algn="r" rtl="1">
              <a:lnSpc>
                <a:spcPct val="200000"/>
              </a:lnSpc>
              <a:buFont typeface="Wingdings" panose="05000000000000000000" pitchFamily="2" charset="2"/>
              <a:buChar char="ü"/>
            </a:pPr>
            <a:r>
              <a:rPr lang="ar-JO" sz="1600" b="1" dirty="0">
                <a:solidFill>
                  <a:schemeClr val="tx1"/>
                </a:solidFill>
                <a:latin typeface="Segoe UI" panose="020B0502040204020203" pitchFamily="34" charset="0"/>
                <a:cs typeface="Segoe UI" panose="020B0502040204020203" pitchFamily="34" charset="0"/>
              </a:rPr>
              <a:t>      </a:t>
            </a:r>
            <a:r>
              <a:rPr lang="ar-JO" sz="1600" dirty="0">
                <a:solidFill>
                  <a:schemeClr val="tx1"/>
                </a:solidFill>
                <a:latin typeface="Segoe UI" panose="020B0502040204020203" pitchFamily="34" charset="0"/>
                <a:cs typeface="Segoe UI" panose="020B0502040204020203" pitchFamily="34" charset="0"/>
              </a:rPr>
              <a:t>اسـتعداد الفـرد لبـذل درجـة عاليـة مـن الجهـد لصـالح المنظمة ورغبته القوية في البقاء بالمنظمـة وقبولـه أهـدافها وقيمهـا الأساسـية.</a:t>
            </a:r>
          </a:p>
          <a:p>
            <a:pPr marL="285750" indent="-285750" algn="r" rtl="1">
              <a:lnSpc>
                <a:spcPct val="200000"/>
              </a:lnSpc>
              <a:buFont typeface="Wingdings" panose="05000000000000000000" pitchFamily="2" charset="2"/>
              <a:buChar char="ü"/>
            </a:pPr>
            <a:r>
              <a:rPr lang="ar-JO" sz="1600" i="0" u="none" strike="noStrike" baseline="0" dirty="0">
                <a:solidFill>
                  <a:schemeClr val="tx1"/>
                </a:solidFill>
                <a:latin typeface="Segoe UI" panose="020B0502040204020203" pitchFamily="34" charset="0"/>
                <a:cs typeface="Segoe UI" panose="020B0502040204020203" pitchFamily="34" charset="0"/>
              </a:rPr>
              <a:t> ويُعرف الولاء التنظيمي بأنه عبارة عن "حالة نفسية تعكس علاقة الفرد بالمنظمة التي يعمل فيها"</a:t>
            </a:r>
          </a:p>
          <a:p>
            <a:pPr marL="285750" indent="-285750" algn="r" rtl="1">
              <a:lnSpc>
                <a:spcPct val="200000"/>
              </a:lnSpc>
              <a:buFont typeface="Wingdings" panose="05000000000000000000" pitchFamily="2" charset="2"/>
              <a:buChar char="ü"/>
            </a:pPr>
            <a:r>
              <a:rPr lang="ar-JO" sz="1600" i="0" u="none" strike="noStrike" baseline="0" dirty="0">
                <a:solidFill>
                  <a:schemeClr val="tx1"/>
                </a:solidFill>
                <a:latin typeface="Segoe UI" panose="020B0502040204020203" pitchFamily="34" charset="0"/>
                <a:cs typeface="Segoe UI" panose="020B0502040204020203" pitchFamily="34" charset="0"/>
              </a:rPr>
              <a:t>وكذلك فالولاء التنظيمي يتمثل في رد الفعل لدى الموظف تجاه خصائص المنظمة التي ينتمي إليها، ويشمل إحساس الموظف بارتباطه بأهداف وقيم المنظمة والدور الذي يقوم به لتحقيق هذه الأهداف، والالتزام بالقيم الوظيفية من أجل المنظمة وليس من أجل مصالحه الخاصة</a:t>
            </a:r>
          </a:p>
          <a:p>
            <a:pPr algn="r" rtl="1"/>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3459281" y="757266"/>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مفهوم الانتماء/ الولاء التنظيمي</a:t>
            </a:r>
          </a:p>
          <a:p>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592132060"/>
      </p:ext>
    </p:extLst>
  </p:cSld>
  <p:clrMapOvr>
    <a:masterClrMapping/>
  </p:clrMapOvr>
  <mc:AlternateContent xmlns:mc="http://schemas.openxmlformats.org/markup-compatibility/2006" xmlns:p14="http://schemas.microsoft.com/office/powerpoint/2010/main">
    <mc:Choice Requires="p14">
      <p:transition spd="slow" p14:dur="2000" advTm="187145"/>
    </mc:Choice>
    <mc:Fallback xmlns="">
      <p:transition spd="slow" advTm="18714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200000"/>
              </a:lnSpc>
            </a:pPr>
            <a:r>
              <a:rPr lang="ar-JO" sz="1600" dirty="0">
                <a:solidFill>
                  <a:schemeClr val="tx1"/>
                </a:solidFill>
                <a:latin typeface="Segoe UI" panose="020B0502040204020203" pitchFamily="34" charset="0"/>
                <a:ea typeface="Simplified Arabic" panose="02020603050405020304" pitchFamily="18" charset="-78"/>
                <a:cs typeface="Segoe UI" panose="020B0502040204020203" pitchFamily="34" charset="0"/>
              </a:rPr>
              <a:t>تعريف الولاء التنظيمي</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  وكذلك هو ﺣﺎﻟﺔ ﻧﻔﺳﻳﺔ تحدد</a:t>
            </a:r>
            <a:r>
              <a:rPr lang="en-US" sz="1600" dirty="0">
                <a:solidFill>
                  <a:schemeClr val="tx1"/>
                </a:solidFill>
                <a:latin typeface="Segoe UI" panose="020B0502040204020203" pitchFamily="34" charset="0"/>
                <a:cs typeface="Segoe UI" panose="020B0502040204020203" pitchFamily="34" charset="0"/>
              </a:rPr>
              <a:t> </a:t>
            </a:r>
            <a:r>
              <a:rPr lang="ar-JO" sz="1600" dirty="0">
                <a:solidFill>
                  <a:schemeClr val="tx1"/>
                </a:solidFill>
                <a:latin typeface="Segoe UI" panose="020B0502040204020203" pitchFamily="34" charset="0"/>
                <a:cs typeface="Segoe UI" panose="020B0502040204020203" pitchFamily="34" charset="0"/>
              </a:rPr>
              <a:t>ﻋﻼﻗﺔ ﺍﻟﻌﺎﻣﻠﻳﻥ بالتنظيم ﻛﻣﺎ كما أنها تؤثر ﻓﻲ ﻗﺭﺍﺭ ﺍﻟﻌﺎﻣﻝ ﺑﺎﻟﺑﻘﺎء ﻓﻲ التنظيم من عدمه.</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كما يعرف الولاء المؤسسي أو التنظيمي بأنه شعور ينمو داخل الفرد بالانتماء إلى المنظمة، وأن الفرد جزء لا يتجزأ من المنظمة التي يعمل فيها ، وأن أهدافه تتحقق من خلال تحقيق أهداف المنظمة ومن هنا يتولد لدى الفرد رغبة قوية في بذل مزيد من الجهد لتحقيق النجاح للمنظمة.</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وعُرف على انه درجة ارتباط الشخص النفسي بالمنظمة من خلال المشاعر مثل الانتماء  و العاطفة و الالتزام الذي يصف مشاعر العاملين و ارتباطهم في المنظمة </a:t>
            </a:r>
          </a:p>
          <a:p>
            <a:pPr marL="285750"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كما عُرف الولاء التنظيمي على انه الارتباط النفسي الذي يربط الفرد بالمنظمة , والذي يتجلى في رغبة الفرد للبقاء في المنظمة وتبني قيمها , وبذل جهد كبير لتحقيق أهدافها. </a:t>
            </a:r>
          </a:p>
          <a:p>
            <a:pPr marL="285750" indent="-285750" algn="r" rtl="1">
              <a:lnSpc>
                <a:spcPct val="200000"/>
              </a:lnSpc>
              <a:buFont typeface="Wingdings" panose="05000000000000000000" pitchFamily="2" charset="2"/>
              <a:buChar char="ü"/>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EEE52B36-20BF-1F29-52C8-1F67F6425B53}"/>
              </a:ext>
            </a:extLst>
          </p:cNvPr>
          <p:cNvSpPr txBox="1"/>
          <p:nvPr/>
        </p:nvSpPr>
        <p:spPr>
          <a:xfrm>
            <a:off x="3459281" y="757266"/>
            <a:ext cx="5227519"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مفهوم   الولاء التنظيمي</a:t>
            </a:r>
          </a:p>
          <a:p>
            <a:pPr algn="r" rtl="1"/>
            <a:endParaRPr lang="en-US"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4219284734"/>
      </p:ext>
    </p:extLst>
  </p:cSld>
  <p:clrMapOvr>
    <a:masterClrMapping/>
  </p:clrMapOvr>
  <mc:AlternateContent xmlns:mc="http://schemas.openxmlformats.org/markup-compatibility/2006" xmlns:p14="http://schemas.microsoft.com/office/powerpoint/2010/main">
    <mc:Choice Requires="p14">
      <p:transition spd="slow" p14:dur="2000" advTm="166545"/>
    </mc:Choice>
    <mc:Fallback xmlns="">
      <p:transition spd="slow" advTm="16654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F8DA48-9083-96DD-5AC3-8D5573C46B7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F6426BB1-42C9-9B15-2287-7075B2F6382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904C4BC5-6DDB-B57E-41DA-48A77EC40CC1}"/>
              </a:ext>
            </a:extLst>
          </p:cNvPr>
          <p:cNvSpPr/>
          <p:nvPr/>
        </p:nvSpPr>
        <p:spPr>
          <a:xfrm>
            <a:off x="509407" y="1478315"/>
            <a:ext cx="10756563"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وتأسيسًا على ما سبق فإن الولاء التنظيمي يحمل في معانيه عدة أمور منها:</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يضم معاني الانتماء والمحبة والتعاون والتوافق والاطمئنان للمنظمة والعمل.</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يشمل إحساس الموظف تجاه المنظمة وشعوره .</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يشمل الحالة النفسية والارتباط النفسي بالمنظمة</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ارتباط الموظف بأهداف المنظمة والانغماس والتوحد في العمل</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الرغبة الشديدة في الاستمرار في العمل</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يكون الموظف جزء منها ويتفاعل معها من خلال طموحه الوظيفي و رغبته في النمو و التقدم و تحقيق أهداف المنظمة </a:t>
            </a:r>
          </a:p>
          <a:p>
            <a:pPr marL="285750" lvl="1" indent="-285750" algn="r" rtl="1">
              <a:lnSpc>
                <a:spcPct val="200000"/>
              </a:lnSpc>
              <a:buFont typeface="Wingdings" panose="05000000000000000000" pitchFamily="2" charset="2"/>
              <a:buChar char="ü"/>
            </a:pPr>
            <a:r>
              <a:rPr lang="ar-JO" sz="1600" dirty="0">
                <a:solidFill>
                  <a:schemeClr val="tx1"/>
                </a:solidFill>
                <a:latin typeface="Segoe UI" panose="020B0502040204020203" pitchFamily="34" charset="0"/>
                <a:cs typeface="Segoe UI" panose="020B0502040204020203" pitchFamily="34" charset="0"/>
              </a:rPr>
              <a:t>يُمثل اقتران فعال بين الموظف والمنظمة</a:t>
            </a:r>
          </a:p>
          <a:p>
            <a:pPr algn="just" rtl="1">
              <a:lnSpc>
                <a:spcPct val="200000"/>
              </a:lnSpc>
            </a:pPr>
            <a:endParaRPr lang="ar-JO" sz="1800" b="0" i="0" u="none" strike="noStrike" baseline="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4A1F2B66-4D85-127A-374E-1A3FA3E8B6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774139BA-A089-DA77-3A38-211BFD8E0B9B}"/>
              </a:ext>
            </a:extLst>
          </p:cNvPr>
          <p:cNvSpPr txBox="1"/>
          <p:nvPr/>
        </p:nvSpPr>
        <p:spPr>
          <a:xfrm>
            <a:off x="4561669" y="869065"/>
            <a:ext cx="4856813" cy="646331"/>
          </a:xfrm>
          <a:prstGeom prst="rect">
            <a:avLst/>
          </a:prstGeom>
          <a:noFill/>
        </p:spPr>
        <p:txBody>
          <a:bodyPr wrap="square" rtlCol="0">
            <a:spAutoFit/>
          </a:bodyPr>
          <a:lstStyle/>
          <a:p>
            <a:pPr algn="ctr"/>
            <a:r>
              <a:rPr lang="ar-JO" dirty="0">
                <a:solidFill>
                  <a:srgbClr val="00B0F0"/>
                </a:solidFill>
                <a:latin typeface="Segoe UI" panose="020B0502040204020203" pitchFamily="34" charset="0"/>
                <a:cs typeface="Segoe UI" panose="020B0502040204020203" pitchFamily="34" charset="0"/>
              </a:rPr>
              <a:t>الولاء التنظيمي</a:t>
            </a:r>
          </a:p>
          <a:p>
            <a:endParaRPr lang="en-US" dirty="0">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3DCFDA02-D6CA-8ECA-D680-767BF7023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671" y="1765119"/>
            <a:ext cx="1920507" cy="2075838"/>
          </a:xfrm>
          <a:prstGeom prst="rect">
            <a:avLst/>
          </a:prstGeom>
        </p:spPr>
      </p:pic>
      <p:sp>
        <p:nvSpPr>
          <p:cNvPr id="7" name="TextBox 6">
            <a:extLst>
              <a:ext uri="{FF2B5EF4-FFF2-40B4-BE49-F238E27FC236}">
                <a16:creationId xmlns:a16="http://schemas.microsoft.com/office/drawing/2014/main" xmlns="" id="{C9285E45-4E8A-D7AC-8B97-472893D7C60A}"/>
              </a:ext>
            </a:extLst>
          </p:cNvPr>
          <p:cNvSpPr txBox="1"/>
          <p:nvPr/>
        </p:nvSpPr>
        <p:spPr>
          <a:xfrm>
            <a:off x="705671" y="1765119"/>
            <a:ext cx="2000259" cy="421316"/>
          </a:xfrm>
          <a:prstGeom prst="rect">
            <a:avLst/>
          </a:prstGeom>
          <a:solidFill>
            <a:schemeClr val="bg1"/>
          </a:solidFill>
        </p:spPr>
        <p:txBody>
          <a:bodyPr wrap="square" rtlCol="0">
            <a:spAutoFit/>
          </a:bodyPr>
          <a:lstStyle/>
          <a:p>
            <a:endParaRPr lang="en-US"/>
          </a:p>
        </p:txBody>
      </p:sp>
    </p:spTree>
    <p:extLst>
      <p:ext uri="{BB962C8B-B14F-4D97-AF65-F5344CB8AC3E}">
        <p14:creationId xmlns:p14="http://schemas.microsoft.com/office/powerpoint/2010/main" val="3803942275"/>
      </p:ext>
    </p:extLst>
  </p:cSld>
  <p:clrMapOvr>
    <a:masterClrMapping/>
  </p:clrMapOvr>
  <mc:AlternateContent xmlns:mc="http://schemas.openxmlformats.org/markup-compatibility/2006" xmlns:p14="http://schemas.microsoft.com/office/powerpoint/2010/main">
    <mc:Choice Requires="p14">
      <p:transition spd="slow" p14:dur="2000" advTm="174916"/>
    </mc:Choice>
    <mc:Fallback xmlns="">
      <p:transition spd="slow" advTm="17491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E61F49F-530F-1FCC-1BA4-F146D3491E8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5A69E5F0-8343-E59C-390B-4819D5B34BF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6EC39D67-503E-54D7-4CEC-303B2600D033}"/>
              </a:ext>
            </a:extLst>
          </p:cNvPr>
          <p:cNvSpPr/>
          <p:nvPr/>
        </p:nvSpPr>
        <p:spPr>
          <a:xfrm>
            <a:off x="488731" y="1478315"/>
            <a:ext cx="10777239" cy="46224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dirty="0">
                <a:solidFill>
                  <a:schemeClr val="tx1"/>
                </a:solidFill>
                <a:latin typeface="Segoe UI" panose="020B0502040204020203" pitchFamily="34" charset="0"/>
                <a:cs typeface="Segoe UI" panose="020B0502040204020203" pitchFamily="34" charset="0"/>
              </a:rPr>
              <a:t>يُعد مفهوم الولاء التنظيمي من مفاهيم الإدارة الحديثة وذلك نظرًا  لأهميته المتزايدة , فقد أثبتت العديد من الدراسات أن للولاء التنظيمي أهمية كبيرة للمنظمة والأفراد ومنها ما يأتي:</a:t>
            </a:r>
          </a:p>
          <a:p>
            <a:pPr marL="342900" indent="-342900" algn="just"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كلما ازداد الولاء التنظيمي قل معدل دوران العمل ,</a:t>
            </a:r>
          </a:p>
          <a:p>
            <a:pPr marL="342900" indent="-342900" algn="just"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 يساعد الولاء التنظيمي في انخفاض نسبة الغياب , و الحد من مشكلة التأخير  عن وقت العمل</a:t>
            </a:r>
          </a:p>
          <a:p>
            <a:pPr marL="342900" indent="-342900" algn="just"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تحسين الأداء الوظيفي , </a:t>
            </a:r>
          </a:p>
          <a:p>
            <a:pPr marL="342900" indent="-342900" algn="just"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أثر الولاء التنظيمي في حياة العاملين قد يمتد إلى حياتهم الخاصة خارج نطاق العمل , فقد اتضح أن صاحب الولاء المرتفع يشعر بدرجة عالية من الرضا و السعادة و الارتباط العالي بالمنظمة والزملاء. </a:t>
            </a:r>
          </a:p>
        </p:txBody>
      </p:sp>
      <p:pic>
        <p:nvPicPr>
          <p:cNvPr id="5" name="Graphic 21">
            <a:extLst>
              <a:ext uri="{FF2B5EF4-FFF2-40B4-BE49-F238E27FC236}">
                <a16:creationId xmlns:a16="http://schemas.microsoft.com/office/drawing/2014/main" xmlns="" id="{185DA6EC-EB31-BCE6-2FE9-55B5B56054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99CD28B9-364A-CFD4-4094-A5EEB962485F}"/>
              </a:ext>
            </a:extLst>
          </p:cNvPr>
          <p:cNvSpPr txBox="1"/>
          <p:nvPr/>
        </p:nvSpPr>
        <p:spPr>
          <a:xfrm>
            <a:off x="2788617" y="827801"/>
            <a:ext cx="5796276" cy="923330"/>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أهمية الولاء التنظيمي</a:t>
            </a:r>
          </a:p>
          <a:p>
            <a:pPr algn="r" rtl="1"/>
            <a:endParaRPr lang="ar-JO" dirty="0">
              <a:solidFill>
                <a:srgbClr val="00B0F0"/>
              </a:solidFill>
              <a:latin typeface="Segoe UI" panose="020B0502040204020203" pitchFamily="34" charset="0"/>
              <a:cs typeface="Segoe UI" panose="020B0502040204020203" pitchFamily="34" charset="0"/>
            </a:endParaRPr>
          </a:p>
          <a:p>
            <a:pPr algn="r" rtl="1"/>
            <a:endParaRPr lang="ar-JO"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268578137"/>
      </p:ext>
    </p:extLst>
  </p:cSld>
  <p:clrMapOvr>
    <a:masterClrMapping/>
  </p:clrMapOvr>
  <mc:AlternateContent xmlns:mc="http://schemas.openxmlformats.org/markup-compatibility/2006" xmlns:p14="http://schemas.microsoft.com/office/powerpoint/2010/main">
    <mc:Choice Requires="p14">
      <p:transition spd="slow" p14:dur="2000" advTm="197731"/>
    </mc:Choice>
    <mc:Fallback xmlns="">
      <p:transition spd="slow" advTm="19773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BAA1C1B-8365-63FE-F71A-E5159B0E26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CFA688F6-F723-A742-7F9B-B03839983B1A}"/>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B25C1CC-FAD9-FB38-0082-A78E0A260B3D}"/>
              </a:ext>
            </a:extLst>
          </p:cNvPr>
          <p:cNvSpPr/>
          <p:nvPr/>
        </p:nvSpPr>
        <p:spPr>
          <a:xfrm>
            <a:off x="488731" y="1382283"/>
            <a:ext cx="10777239" cy="47342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JO" sz="1600" dirty="0">
                <a:solidFill>
                  <a:schemeClr val="tx1"/>
                </a:solidFill>
                <a:highlight>
                  <a:srgbClr val="FFFFFF"/>
                </a:highlight>
                <a:latin typeface="Segoe UI" panose="020B0502040204020203" pitchFamily="34" charset="0"/>
                <a:cs typeface="Segoe UI" panose="020B0502040204020203" pitchFamily="34" charset="0"/>
              </a:rPr>
              <a:t>5- يمثل الولاء التنظيمي أحد المؤشرات الأساسية للتنبؤ بالعديد من النواحي السلوكية وخاصة معدل دوران العمل , فمن المفترض أن الأفراد الذين لديهم ولاء سيكونون أطول بقاء في المنظمة و أكثر عملاً نحو تحقيق أهداف المنظمة .</a:t>
            </a:r>
          </a:p>
          <a:p>
            <a:pPr algn="just" rtl="1">
              <a:lnSpc>
                <a:spcPct val="200000"/>
              </a:lnSpc>
            </a:pPr>
            <a:r>
              <a:rPr lang="ar-JO" sz="1600" dirty="0">
                <a:solidFill>
                  <a:schemeClr val="tx1"/>
                </a:solidFill>
                <a:highlight>
                  <a:srgbClr val="FFFFFF"/>
                </a:highlight>
                <a:latin typeface="Segoe UI" panose="020B0502040204020203" pitchFamily="34" charset="0"/>
                <a:cs typeface="Segoe UI" panose="020B0502040204020203" pitchFamily="34" charset="0"/>
              </a:rPr>
              <a:t> 6- أن الولاء التنظيمي يمكن أن يساعدنا إلى حد ما في تفسير كيفية إيجاد هدف الأفراد في الحياة</a:t>
            </a:r>
          </a:p>
          <a:p>
            <a:pPr algn="just" rtl="1">
              <a:lnSpc>
                <a:spcPct val="200000"/>
              </a:lnSpc>
            </a:pPr>
            <a:r>
              <a:rPr lang="ar-JO" sz="1600" dirty="0">
                <a:solidFill>
                  <a:schemeClr val="tx1"/>
                </a:solidFill>
                <a:highlight>
                  <a:srgbClr val="FFFFFF"/>
                </a:highlight>
                <a:latin typeface="Segoe UI" panose="020B0502040204020203" pitchFamily="34" charset="0"/>
                <a:cs typeface="Segoe UI" panose="020B0502040204020203" pitchFamily="34" charset="0"/>
              </a:rPr>
              <a:t>7- يمثل الولاء التنظيمي عنصر هامًا في الربط بين المنظمة والأفراد العاملين بها لاسيما في الأوقات التي لا تستطيع فيها المنظمات أن تقدم الحوافز الملائمة لدفع هؤلاء الأفراد العاملين للعمل وتحقيق أعلى مستوى من الإنجاز.</a:t>
            </a:r>
          </a:p>
          <a:p>
            <a:pPr algn="just" rtl="1">
              <a:lnSpc>
                <a:spcPct val="200000"/>
              </a:lnSpc>
            </a:pPr>
            <a:r>
              <a:rPr lang="ar-JO" sz="1600" dirty="0">
                <a:solidFill>
                  <a:schemeClr val="tx1"/>
                </a:solidFill>
                <a:highlight>
                  <a:srgbClr val="FFFFFF"/>
                </a:highlight>
                <a:latin typeface="Segoe UI" panose="020B0502040204020203" pitchFamily="34" charset="0"/>
                <a:cs typeface="Segoe UI" panose="020B0502040204020203" pitchFamily="34" charset="0"/>
              </a:rPr>
              <a:t>8-  يؤدي الولاء التنظيمي إلى تنمية السلوك الإبداعي لدى الأفراد في المنظمة</a:t>
            </a:r>
          </a:p>
          <a:p>
            <a:pPr algn="just" rtl="1">
              <a:lnSpc>
                <a:spcPct val="200000"/>
              </a:lnSpc>
            </a:pPr>
            <a:r>
              <a:rPr lang="ar-JO" sz="1600" dirty="0">
                <a:solidFill>
                  <a:schemeClr val="tx1"/>
                </a:solidFill>
                <a:highlight>
                  <a:srgbClr val="FFFFFF"/>
                </a:highlight>
                <a:latin typeface="Segoe UI" panose="020B0502040204020203" pitchFamily="34" charset="0"/>
                <a:cs typeface="Segoe UI" panose="020B0502040204020203" pitchFamily="34" charset="0"/>
              </a:rPr>
              <a:t>9- إن ولاء الأفراد لمنظماتهم يعتبر عاملاً هاماً في التنبؤ بفاعلية المنظمة.</a:t>
            </a:r>
          </a:p>
        </p:txBody>
      </p:sp>
      <p:pic>
        <p:nvPicPr>
          <p:cNvPr id="5" name="Graphic 21">
            <a:extLst>
              <a:ext uri="{FF2B5EF4-FFF2-40B4-BE49-F238E27FC236}">
                <a16:creationId xmlns:a16="http://schemas.microsoft.com/office/drawing/2014/main" xmlns="" id="{11319949-AF85-2F4E-8F85-E20598D2EB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EFD1527-8336-234A-21D2-AEC770FF73A3}"/>
              </a:ext>
            </a:extLst>
          </p:cNvPr>
          <p:cNvSpPr txBox="1"/>
          <p:nvPr/>
        </p:nvSpPr>
        <p:spPr>
          <a:xfrm>
            <a:off x="3253130" y="757266"/>
            <a:ext cx="4856813" cy="646331"/>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أهمية الولاء التنظيمي</a:t>
            </a:r>
          </a:p>
          <a:p>
            <a:pPr algn="r" rtl="1"/>
            <a:endParaRPr lang="ar-JO"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18C17168-1129-55C0-CABB-CE8A65F5A7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712" y="4698123"/>
            <a:ext cx="2699119" cy="1103915"/>
          </a:xfrm>
          <a:prstGeom prst="rect">
            <a:avLst/>
          </a:prstGeom>
        </p:spPr>
      </p:pic>
    </p:spTree>
    <p:extLst>
      <p:ext uri="{BB962C8B-B14F-4D97-AF65-F5344CB8AC3E}">
        <p14:creationId xmlns:p14="http://schemas.microsoft.com/office/powerpoint/2010/main" val="1893970739"/>
      </p:ext>
    </p:extLst>
  </p:cSld>
  <p:clrMapOvr>
    <a:masterClrMapping/>
  </p:clrMapOvr>
  <mc:AlternateContent xmlns:mc="http://schemas.openxmlformats.org/markup-compatibility/2006" xmlns:p14="http://schemas.microsoft.com/office/powerpoint/2010/main">
    <mc:Choice Requires="p14">
      <p:transition spd="slow" p14:dur="2000" advTm="214632"/>
    </mc:Choice>
    <mc:Fallback xmlns="">
      <p:transition spd="slow" advTm="21463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1265" y="100278"/>
            <a:ext cx="2305141" cy="1076343"/>
          </a:xfrm>
          <a:prstGeom prst="rect">
            <a:avLst/>
          </a:prstGeom>
        </p:spPr>
      </p:pic>
      <p:sp>
        <p:nvSpPr>
          <p:cNvPr id="11" name="TextBox 10">
            <a:extLst>
              <a:ext uri="{FF2B5EF4-FFF2-40B4-BE49-F238E27FC236}">
                <a16:creationId xmlns:a16="http://schemas.microsoft.com/office/drawing/2014/main" xmlns="" id="{6199EBCB-7B72-8BD8-C40E-AFF383964031}"/>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أهمية الولاء التنظيمي</a:t>
            </a:r>
            <a:endParaRPr lang="en-US" sz="2000" dirty="0">
              <a:solidFill>
                <a:srgbClr val="00B0F0"/>
              </a:solidFill>
              <a:latin typeface="Segoe UI" panose="020B0502040204020203" pitchFamily="34" charset="0"/>
              <a:cs typeface="Segoe UI" panose="020B0502040204020203" pitchFamily="34" charset="0"/>
            </a:endParaRPr>
          </a:p>
        </p:txBody>
      </p:sp>
      <p:sp>
        <p:nvSpPr>
          <p:cNvPr id="15" name="TextBox 14">
            <a:extLst>
              <a:ext uri="{FF2B5EF4-FFF2-40B4-BE49-F238E27FC236}">
                <a16:creationId xmlns:a16="http://schemas.microsoft.com/office/drawing/2014/main" xmlns="" id="{65037DF1-D33B-3621-58C9-E2C15FCC5169}"/>
              </a:ext>
            </a:extLst>
          </p:cNvPr>
          <p:cNvSpPr txBox="1"/>
          <p:nvPr/>
        </p:nvSpPr>
        <p:spPr>
          <a:xfrm>
            <a:off x="467194" y="1266558"/>
            <a:ext cx="11257613" cy="4544193"/>
          </a:xfrm>
          <a:prstGeom prst="rect">
            <a:avLst/>
          </a:prstGeom>
          <a:solidFill>
            <a:schemeClr val="bg1"/>
          </a:solidFill>
        </p:spPr>
        <p:txBody>
          <a:bodyPr wrap="square" rtlCol="0">
            <a:spAutoFit/>
          </a:bodyPr>
          <a:lstStyle/>
          <a:p>
            <a:pPr algn="just" rtl="1">
              <a:lnSpc>
                <a:spcPct val="200000"/>
              </a:lnSpc>
            </a:pPr>
            <a:endParaRPr lang="ar-JO" sz="1600" dirty="0">
              <a:latin typeface="Segoe UI" panose="020B0502040204020203" pitchFamily="34" charset="0"/>
              <a:ea typeface="Simplified Arabic" panose="02020603050405020304" pitchFamily="18" charset="-78"/>
              <a:cs typeface="Segoe UI" panose="020B0502040204020203" pitchFamily="34" charset="0"/>
            </a:endParaRP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10- كلما زاد شعور الأفراد بالولاء للمنظمة ساعد ذلك على تقبلهم لأي تغيير يكون في صالح المنظمة وتقدمها إيماناً منهم </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بأن أي ازدهار للمنظمة يعود عليهم بالخير</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11- إن ولاء الأفراد لمنظماتهم يعتبر عاملاً هاماً في ضمان نجاح تلك المنظمات واستمرارها وزيادة إنتاجها.</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12-  إن شعور الأفراد بالولاء للمنظمة يخفف من عبء الرؤساء في توجيه المرؤوسين, لأن الأفراد يستجيبون لتعليمات الرئيس </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بطريقة أفضل ويحولون العمل بكفاية أفضل مما يحقق الثقة والود بين الرئيس والمرؤوسين</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1     ونظراً لهذه الأهمية البالغة للولاء التنظيمي فإنه يتعين على المنظمات عامة بأن تسعى جاهدة لإيجاد الولاء التنظيمي </a:t>
            </a:r>
          </a:p>
          <a:p>
            <a:pPr algn="just" rtl="1">
              <a:lnSpc>
                <a:spcPct val="200000"/>
              </a:lnSpc>
            </a:pPr>
            <a:r>
              <a:rPr lang="ar-JO" sz="1600" dirty="0">
                <a:latin typeface="Segoe UI" panose="020B0502040204020203" pitchFamily="34" charset="0"/>
                <a:ea typeface="Simplified Arabic" panose="02020603050405020304" pitchFamily="18" charset="-78"/>
                <a:cs typeface="Segoe UI" panose="020B0502040204020203" pitchFamily="34" charset="0"/>
              </a:rPr>
              <a:t>لدى العاملين لديها ويكون ذلك بتوفير جميع الأدوات القادرة على المساهمة في تكوين ذلك الولاء وتنميته</a:t>
            </a:r>
          </a:p>
          <a:p>
            <a:pPr algn="just" rtl="1">
              <a:lnSpc>
                <a:spcPct val="250000"/>
              </a:lnSpc>
            </a:pPr>
            <a:endParaRPr lang="ar-JO" sz="1600" dirty="0">
              <a:latin typeface="Segoe UI" panose="020B0502040204020203" pitchFamily="34" charset="0"/>
              <a:cs typeface="Segoe UI" panose="020B0502040204020203" pitchFamily="34" charset="0"/>
            </a:endParaRPr>
          </a:p>
        </p:txBody>
      </p:sp>
    </p:spTree>
  </p:cSld>
  <p:clrMapOvr>
    <a:masterClrMapping/>
  </p:clrMapOvr>
  <p:transition spd="slow" advTm="125519">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D373316-008A-9CAF-13EA-E65F09F07AF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C4087E-1967-AD5D-757F-2065F4CC8B4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8AF762B0-291B-203E-33A2-053DB2AB56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CB69E360-E1CF-B8E4-509D-F4E6DF3691BB}"/>
              </a:ext>
            </a:extLst>
          </p:cNvPr>
          <p:cNvSpPr/>
          <p:nvPr/>
        </p:nvSpPr>
        <p:spPr>
          <a:xfrm>
            <a:off x="573373" y="1455302"/>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Segoe UI" panose="020B0502040204020203" pitchFamily="34" charset="0"/>
                <a:cs typeface="Segoe UI" panose="020B0502040204020203" pitchFamily="34" charset="0"/>
              </a:rPr>
              <a:t> ويمكن النظر إلى الولاء أنه حاصل تفاعل ثلاثة عناصر معًا وهي:</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1. التطابق: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والـذي يـدل على تبني العامل أهداف وقيم المنظمة باعتبارها قيمه وأهدافه.</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2.  الاسـتغراق،</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والـذي يقصد به الانهماك والانغماس النفسي للفرد في وظيفته ونشاطه في العمل.</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3. الوفاء والإخلاص.</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ويتمثل في شعور الفرد بالعاطفة والارتباط القـوي اتجـاه المنظمـة. </a:t>
            </a:r>
            <a:endParaRPr lang="en-US"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ECB83931-910E-AFB5-3B69-182B3F707A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68FA8D3-7B25-6B21-AE1A-9114E6F5638D}"/>
              </a:ext>
            </a:extLst>
          </p:cNvPr>
          <p:cNvSpPr txBox="1"/>
          <p:nvPr/>
        </p:nvSpPr>
        <p:spPr>
          <a:xfrm>
            <a:off x="2054510" y="867863"/>
            <a:ext cx="5796276" cy="369332"/>
          </a:xfrm>
          <a:prstGeom prst="rect">
            <a:avLst/>
          </a:prstGeom>
          <a:noFill/>
        </p:spPr>
        <p:txBody>
          <a:bodyPr wrap="square" rtlCol="0">
            <a:spAutoFit/>
          </a:bodyPr>
          <a:lstStyle/>
          <a:p>
            <a:pPr algn="r" rtl="1"/>
            <a:r>
              <a:rPr lang="ar-JO" dirty="0">
                <a:solidFill>
                  <a:srgbClr val="00B0F0"/>
                </a:solidFill>
                <a:latin typeface="Segoe UI" panose="020B0502040204020203" pitchFamily="34" charset="0"/>
                <a:cs typeface="Segoe UI" panose="020B0502040204020203" pitchFamily="34" charset="0"/>
              </a:rPr>
              <a:t>عناصر الولاء التنظيمي</a:t>
            </a:r>
          </a:p>
        </p:txBody>
      </p:sp>
      <p:pic>
        <p:nvPicPr>
          <p:cNvPr id="6" name="Picture 5">
            <a:extLst>
              <a:ext uri="{FF2B5EF4-FFF2-40B4-BE49-F238E27FC236}">
                <a16:creationId xmlns:a16="http://schemas.microsoft.com/office/drawing/2014/main" xmlns="" id="{691EF4B8-ED4B-2C55-9564-A438B903E6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3373" y="1885949"/>
            <a:ext cx="2962275" cy="1543050"/>
          </a:xfrm>
          <a:prstGeom prst="rect">
            <a:avLst/>
          </a:prstGeom>
        </p:spPr>
      </p:pic>
    </p:spTree>
    <p:extLst>
      <p:ext uri="{BB962C8B-B14F-4D97-AF65-F5344CB8AC3E}">
        <p14:creationId xmlns:p14="http://schemas.microsoft.com/office/powerpoint/2010/main" val="388759026"/>
      </p:ext>
    </p:extLst>
  </p:cSld>
  <p:clrMapOvr>
    <a:masterClrMapping/>
  </p:clrMapOvr>
  <mc:AlternateContent xmlns:mc="http://schemas.openxmlformats.org/markup-compatibility/2006" xmlns:p14="http://schemas.microsoft.com/office/powerpoint/2010/main">
    <mc:Choice Requires="p14">
      <p:transition spd="slow" p14:dur="2000" advTm="142499"/>
    </mc:Choice>
    <mc:Fallback xmlns="">
      <p:transition spd="slow" advTm="142499"/>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A84E6D4-7288-F5CD-B8BF-7743BDAACB0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31A4B650-1F11-7F23-3952-9FA5BC897F8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BAFF2C16-36FC-BF74-5FFB-9671A10C660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04E019E3-ADA1-532F-F81F-DD9F1F2EFA3A}"/>
              </a:ext>
            </a:extLst>
          </p:cNvPr>
          <p:cNvSpPr/>
          <p:nvPr/>
        </p:nvSpPr>
        <p:spPr>
          <a:xfrm>
            <a:off x="378373" y="1388558"/>
            <a:ext cx="11240254"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لا يمثل الولاء التنظيمي حاله ملموسه يمكن تحديد أبعادها أو تجسيدها بشكل مادي معين بل هو حاله غير محسوسه يستدل عليها من خلال ظواهر تنظيمية معينه تتابع من خلال سلوك وتصرفات المروؤسين والتي تجسد مدى ولائهم  لمنظماتهم.</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 إن رفع حالة ولاء المروؤسين لمنظماتهم ليس بالأمر البسيط بل يتطلب جهودًا كبيرة من قبل الإدارة وذلك بسبب تشابك العوامل والمتغيرات التي تؤثر فيه أو تساهم في تكوينه.</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يؤثر الولاء التنظيمي على بعض الظواهر الإدارية مثل رغبة المرؤوسين في البقاء بالمنظمة ومدى التزامهم بمواعيد العمل ومستوى  الأداء الوظيفي  والجهد المبذول من قبلهم  لتحقيق أهداف المنظمة .</a:t>
            </a:r>
          </a:p>
          <a:p>
            <a:pPr marL="342900" indent="-342900" algn="r" rtl="1">
              <a:lnSpc>
                <a:spcPct val="200000"/>
              </a:lnSpc>
              <a:buFont typeface="+mj-lt"/>
              <a:buAutoNum type="arabicPeriod"/>
            </a:pPr>
            <a:r>
              <a:rPr lang="ar-JO" sz="1600" dirty="0">
                <a:solidFill>
                  <a:schemeClr val="tx1"/>
                </a:solidFill>
                <a:latin typeface="Segoe UI" panose="020B0502040204020203" pitchFamily="34" charset="0"/>
                <a:cs typeface="Segoe UI" panose="020B0502040204020203" pitchFamily="34" charset="0"/>
              </a:rPr>
              <a:t>صعوبة قياس الولاء التنظيمي بشكل مباشر وإنما يقاس بآثاره الظاهرة على المرؤوسين.</a:t>
            </a:r>
            <a:endParaRPr lang="en-US"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3E30627D-0238-B829-6C5F-600C09FBB3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C31FE32-B71B-A0BA-CFBA-A733DC04BCC5}"/>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خصائص الولاء التنظيمي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20787633"/>
      </p:ext>
    </p:extLst>
  </p:cSld>
  <p:clrMapOvr>
    <a:masterClrMapping/>
  </p:clrMapOvr>
  <mc:AlternateContent xmlns:mc="http://schemas.openxmlformats.org/markup-compatibility/2006" xmlns:p14="http://schemas.microsoft.com/office/powerpoint/2010/main">
    <mc:Choice Requires="p14">
      <p:transition spd="slow" p14:dur="2000" advTm="178375"/>
    </mc:Choice>
    <mc:Fallback xmlns="">
      <p:transition spd="slow" advTm="17837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5-  يتكون الولاء التنظيمي  من عدة أبعاد ومكونات مختلفة عن بعضها البعض</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6- يُعد الولاء  التنظيمي وسيلة لتحقيق أهداف معينه شخصيه لا يستطيع الفرد تحقيقها بمعزل عن المنظمة لأن الولاء  مستمر للمنظمة مادامت تحقق أهداف المنتمين لها والعكس صحيح.</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7- يمثل الولاء التنظيمي قيمة  وذلك عندما تصبح أهداف المنظمة ومصالحها هدفًا من أهداف أعضائها وقيمة من قيمهم بغض النظر عن أهدافهم ومصالحهم الخاصة</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8- يحتاج الولاء التنظيمي وقت طويل لتحقيقه لأنه يجسد حالة قناعة تامة للفرد كما أن التخلي عنه لا يكون نتيجة عوامل سطحية طارئه بل قد يكون نتيجة عوامل قوية.</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9- يعبر الولاء  التنظيمي عن أستعداد الفرد لبذل أقصى جهد ممكن لصالح المنظمة ورغبته الشديدة في البقاء بها ومن ثم قبوله وإيمانه بأهدافها وقيمها.</a:t>
            </a:r>
            <a:endParaRPr lang="en-US" sz="16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A804BE9E-A4BD-0215-3A7F-04C0FD9526C5}"/>
              </a:ext>
            </a:extLst>
          </p:cNvPr>
          <p:cNvSpPr txBox="1"/>
          <p:nvPr/>
        </p:nvSpPr>
        <p:spPr>
          <a:xfrm>
            <a:off x="3320769" y="796307"/>
            <a:ext cx="6516913" cy="400110"/>
          </a:xfrm>
          <a:prstGeom prst="rect">
            <a:avLst/>
          </a:prstGeom>
          <a:noFill/>
        </p:spPr>
        <p:txBody>
          <a:bodyPr wrap="square">
            <a:spAutoFit/>
          </a:bodyPr>
          <a:lstStyle/>
          <a:p>
            <a:pPr algn="ctr" rtl="1"/>
            <a:r>
              <a:rPr lang="ar-JO" sz="2000" dirty="0">
                <a:solidFill>
                  <a:srgbClr val="00B0F0"/>
                </a:solidFill>
                <a:latin typeface="Segoe UI" panose="020B0502040204020203" pitchFamily="34" charset="0"/>
                <a:cs typeface="Segoe UI" panose="020B0502040204020203" pitchFamily="34" charset="0"/>
              </a:rPr>
              <a:t>خصائص الولاء التنظيمي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359989202"/>
      </p:ext>
    </p:extLst>
  </p:cSld>
  <p:clrMapOvr>
    <a:masterClrMapping/>
  </p:clrMapOvr>
  <mc:AlternateContent xmlns:mc="http://schemas.openxmlformats.org/markup-compatibility/2006" xmlns:p14="http://schemas.microsoft.com/office/powerpoint/2010/main">
    <mc:Choice Requires="p14">
      <p:transition spd="slow" p14:dur="2000" advTm="207810"/>
    </mc:Choice>
    <mc:Fallback xmlns="">
      <p:transition spd="slow" advTm="20781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536029" y="1435576"/>
            <a:ext cx="11051368" cy="3678251"/>
          </a:xfrm>
          <a:prstGeom prst="rect">
            <a:avLst/>
          </a:prstGeom>
          <a:solidFill>
            <a:schemeClr val="bg1"/>
          </a:solidFill>
          <a:ln w="57150">
            <a:solidFill>
              <a:srgbClr val="00B0F0"/>
            </a:solidFill>
          </a:ln>
        </p:spPr>
        <p:txBody>
          <a:bodyPr wrap="square">
            <a:spAutoFit/>
          </a:bodyPr>
          <a:lstStyle/>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 </a:t>
            </a:r>
            <a:r>
              <a:rPr lang="ar-JO" dirty="0">
                <a:solidFill>
                  <a:srgbClr val="000000"/>
                </a:solidFill>
                <a:latin typeface="Segoe UI" panose="020B0502040204020203" pitchFamily="34" charset="0"/>
                <a:cs typeface="Segoe UI" panose="020B0502040204020203" pitchFamily="34" charset="0"/>
              </a:rPr>
              <a:t>المرحلة الأولى مرحلة التجربة: </a:t>
            </a:r>
          </a:p>
          <a:p>
            <a:pPr algn="r" rtl="1">
              <a:lnSpc>
                <a:spcPct val="250000"/>
              </a:lnSpc>
            </a:pPr>
            <a:r>
              <a:rPr lang="ar-JO" sz="1600" dirty="0">
                <a:solidFill>
                  <a:srgbClr val="000000"/>
                </a:solidFill>
                <a:latin typeface="Segoe UI" panose="020B0502040204020203" pitchFamily="34" charset="0"/>
                <a:cs typeface="Segoe UI" panose="020B0502040204020203" pitchFamily="34" charset="0"/>
              </a:rPr>
              <a:t>وتختص بالفتره التي تأتي بعد التعيين الوظيفي مباشرة وتمتد لمدة عام واحد حيث يحاول الفرد في هذة المرحلة التكيف مع متطلبات العمل والاهتمام بالحصو ل على الرضا والقبول من طرف المنظمة حيث يعتمد على ما يتوفر لدى الفرد من خبرات العمل السابقه .</a:t>
            </a:r>
          </a:p>
          <a:p>
            <a:pPr algn="r" rtl="1">
              <a:lnSpc>
                <a:spcPct val="250000"/>
              </a:lnSpc>
            </a:pPr>
            <a:r>
              <a:rPr lang="ar-JO" sz="1600" dirty="0">
                <a:solidFill>
                  <a:srgbClr val="000000"/>
                </a:solidFill>
                <a:latin typeface="Segoe UI" panose="020B0502040204020203" pitchFamily="34" charset="0"/>
                <a:cs typeface="Segoe UI" panose="020B0502040204020203" pitchFamily="34" charset="0"/>
              </a:rPr>
              <a:t>فالموظفين يدخلون المنظمات وعندهم درجات ومستويات مختلفة من الولاء  التنظيمي ناجمه عن توقعات وقيم واتجاهات وأفكار مختلفة حسب طبيعة البيئه الاجتماعيه للفرد ويكون الفرد خلال  هذة المرحلة خاضعًا للتدريب والإعداد والتجربة وهدفها الحصول القبول والأمن  من قبل التنظيم. </a:t>
            </a:r>
            <a:endParaRPr lang="ar-YE" sz="1400" dirty="0">
              <a:solidFill>
                <a:srgbClr val="000000"/>
              </a:solidFill>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xmlns="" id="{42D4322B-478F-1FAD-7456-771162D56658}"/>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مراحل الولاء التنظيمي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68276086"/>
      </p:ext>
    </p:extLst>
  </p:cSld>
  <p:clrMapOvr>
    <a:masterClrMapping/>
  </p:clrMapOvr>
  <mc:AlternateContent xmlns:mc="http://schemas.openxmlformats.org/markup-compatibility/2006" xmlns:p14="http://schemas.microsoft.com/office/powerpoint/2010/main">
    <mc:Choice Requires="p14">
      <p:transition spd="slow" p14:dur="2000" advTm="162695"/>
    </mc:Choice>
    <mc:Fallback xmlns="">
      <p:transition spd="slow" advTm="16269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rgbClr val="000000"/>
                </a:solidFill>
                <a:latin typeface="Segoe UI" panose="020B0502040204020203" pitchFamily="34" charset="0"/>
                <a:cs typeface="Segoe UI" panose="020B0502040204020203" pitchFamily="34" charset="0"/>
              </a:rPr>
              <a:t> المرحلة الثانية مرحلة العمل والإنجاز: </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وهي الفتره التي تلي مرحلة التجربة أي فترة مباشرة الفرد لعمله وتتراوح الفتره الزمنية </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بين عامين إلى أربعة أعوام حيث يسعى الفرد خلالها إلى تأكيد مفهومه للإنجاز  وتتصف </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هذة المرحلة بالخبرات الآتية:</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-الأهمية  الشخصية.</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 التخوف من العجز.</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 وضوح الالتزام بالعمل والولاء للمنظمة. </a:t>
            </a:r>
            <a:endParaRPr lang="en-US" sz="14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xmlns="" id="{887DBB71-4C64-1467-04E2-3A0B38B290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35553" y="2406562"/>
            <a:ext cx="2381250" cy="2568465"/>
          </a:xfrm>
          <a:prstGeom prst="rect">
            <a:avLst/>
          </a:prstGeom>
        </p:spPr>
      </p:pic>
      <p:sp>
        <p:nvSpPr>
          <p:cNvPr id="4" name="TextBox 3">
            <a:extLst>
              <a:ext uri="{FF2B5EF4-FFF2-40B4-BE49-F238E27FC236}">
                <a16:creationId xmlns:a16="http://schemas.microsoft.com/office/drawing/2014/main" xmlns=""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مراحل الولاء التنظيمي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457083105"/>
      </p:ext>
    </p:extLst>
  </p:cSld>
  <p:clrMapOvr>
    <a:masterClrMapping/>
  </p:clrMapOvr>
  <mc:AlternateContent xmlns:mc="http://schemas.openxmlformats.org/markup-compatibility/2006" xmlns:p14="http://schemas.microsoft.com/office/powerpoint/2010/main">
    <mc:Choice Requires="p14">
      <p:transition spd="slow" p14:dur="2000" advTm="135894"/>
    </mc:Choice>
    <mc:Fallback xmlns="">
      <p:transition spd="slow" advTm="135894"/>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85573" y="563212"/>
            <a:ext cx="9706428" cy="513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1A7B5BB0-CBB6-5272-347E-60875DA83ABF}"/>
              </a:ext>
            </a:extLst>
          </p:cNvPr>
          <p:cNvSpPr txBox="1"/>
          <p:nvPr/>
        </p:nvSpPr>
        <p:spPr>
          <a:xfrm>
            <a:off x="536029" y="1435576"/>
            <a:ext cx="11051368" cy="4288995"/>
          </a:xfrm>
          <a:prstGeom prst="rect">
            <a:avLst/>
          </a:prstGeom>
          <a:solidFill>
            <a:schemeClr val="bg1"/>
          </a:solidFill>
          <a:ln w="57150">
            <a:solidFill>
              <a:srgbClr val="00B0F0"/>
            </a:solidFill>
          </a:ln>
        </p:spPr>
        <p:txBody>
          <a:bodyPr wrap="square">
            <a:spAutoFit/>
          </a:bodyPr>
          <a:lstStyle/>
          <a:p>
            <a:pPr algn="r" rtl="1">
              <a:lnSpc>
                <a:spcPct val="200000"/>
              </a:lnSpc>
            </a:pPr>
            <a:endParaRPr lang="ar-JO" sz="1100" dirty="0">
              <a:solidFill>
                <a:srgbClr val="000000"/>
              </a:solidFill>
              <a:latin typeface="Segoe UI" panose="020B0502040204020203" pitchFamily="34" charset="0"/>
              <a:cs typeface="Segoe UI" panose="020B0502040204020203" pitchFamily="34" charset="0"/>
            </a:endParaRPr>
          </a:p>
          <a:p>
            <a:pPr algn="r" rtl="1">
              <a:lnSpc>
                <a:spcPct val="200000"/>
              </a:lnSpc>
            </a:pPr>
            <a:r>
              <a:rPr lang="ar-JO" sz="2000" dirty="0">
                <a:solidFill>
                  <a:srgbClr val="000000"/>
                </a:solidFill>
                <a:latin typeface="Segoe UI" panose="020B0502040204020203" pitchFamily="34" charset="0"/>
                <a:cs typeface="Segoe UI" panose="020B0502040204020203" pitchFamily="34" charset="0"/>
              </a:rPr>
              <a:t>المرحلة الثالثة مرحلة الثقة بالتنظيم: </a:t>
            </a:r>
          </a:p>
          <a:p>
            <a:pPr algn="r" rtl="1">
              <a:lnSpc>
                <a:spcPct val="200000"/>
              </a:lnSpc>
            </a:pPr>
            <a:r>
              <a:rPr lang="ar-JO" dirty="0">
                <a:solidFill>
                  <a:srgbClr val="000000"/>
                </a:solidFill>
                <a:latin typeface="Segoe UI" panose="020B0502040204020203" pitchFamily="34" charset="0"/>
                <a:cs typeface="Segoe UI" panose="020B0502040204020203" pitchFamily="34" charset="0"/>
              </a:rPr>
              <a:t>وتبدأ في السنه الخامسه من التحاق الفرد بالتنظيم وتستمر إلى ما بعد ذلك.</a:t>
            </a:r>
          </a:p>
          <a:p>
            <a:pPr algn="r" rtl="1">
              <a:lnSpc>
                <a:spcPct val="200000"/>
              </a:lnSpc>
            </a:pPr>
            <a:r>
              <a:rPr lang="ar-JO" dirty="0">
                <a:solidFill>
                  <a:srgbClr val="000000"/>
                </a:solidFill>
                <a:latin typeface="Segoe UI" panose="020B0502040204020203" pitchFamily="34" charset="0"/>
                <a:cs typeface="Segoe UI" panose="020B0502040204020203" pitchFamily="34" charset="0"/>
              </a:rPr>
              <a:t> ويبدأ  فيها بترسيخ إتجاهات الولاء نحو المنظمة التي يعمل بها بحيث تصبح متينة الرباط ،شديدة الوثاق</a:t>
            </a:r>
          </a:p>
          <a:p>
            <a:pPr algn="r" rtl="1">
              <a:lnSpc>
                <a:spcPct val="200000"/>
              </a:lnSpc>
            </a:pPr>
            <a:r>
              <a:rPr lang="ar-JO" dirty="0">
                <a:solidFill>
                  <a:srgbClr val="000000"/>
                </a:solidFill>
                <a:latin typeface="Segoe UI" panose="020B0502040204020203" pitchFamily="34" charset="0"/>
                <a:cs typeface="Segoe UI" panose="020B0502040204020203" pitchFamily="34" charset="0"/>
              </a:rPr>
              <a:t> ويشعر الفرد حينها أنه يريد أن يعمل دون كلل أو ملل لصالح منظمته وحينها سينتقل الفرد من مرحلة التكوين إلى مرحلة النضج</a:t>
            </a:r>
          </a:p>
          <a:p>
            <a:pPr algn="r" rtl="1">
              <a:lnSpc>
                <a:spcPct val="200000"/>
              </a:lnSpc>
            </a:pPr>
            <a:r>
              <a:rPr lang="ar-JO" dirty="0">
                <a:solidFill>
                  <a:srgbClr val="000000"/>
                </a:solidFill>
                <a:latin typeface="Segoe UI" panose="020B0502040204020203" pitchFamily="34" charset="0"/>
                <a:cs typeface="Segoe UI" panose="020B0502040204020203" pitchFamily="34" charset="0"/>
              </a:rPr>
              <a:t>يتم دعم الولاء من خلال  استثما ارت الفرد في التنظيم وتقييم عملية التوازن بين الجهود (التكلفة) والإغراءات الممنوحة للموظفين.</a:t>
            </a:r>
          </a:p>
        </p:txBody>
      </p:sp>
      <p:sp>
        <p:nvSpPr>
          <p:cNvPr id="3" name="TextBox 2">
            <a:extLst>
              <a:ext uri="{FF2B5EF4-FFF2-40B4-BE49-F238E27FC236}">
                <a16:creationId xmlns:a16="http://schemas.microsoft.com/office/drawing/2014/main" xmlns="" id="{88FDDD77-3CF3-FE0E-BB6A-2DA011828F96}"/>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مراحل الولاء التنظيمي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788302839"/>
      </p:ext>
    </p:extLst>
  </p:cSld>
  <p:clrMapOvr>
    <a:masterClrMapping/>
  </p:clrMapOvr>
  <mc:AlternateContent xmlns:mc="http://schemas.openxmlformats.org/markup-compatibility/2006" xmlns:p14="http://schemas.microsoft.com/office/powerpoint/2010/main">
    <mc:Choice Requires="p14">
      <p:transition spd="slow" p14:dur="2000" advTm="170168"/>
    </mc:Choice>
    <mc:Fallback xmlns="">
      <p:transition spd="slow" advTm="17016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rgbClr val="000000"/>
                </a:solidFill>
                <a:latin typeface="Segoe UI" panose="020B0502040204020203" pitchFamily="34" charset="0"/>
                <a:cs typeface="Segoe UI" panose="020B0502040204020203" pitchFamily="34" charset="0"/>
              </a:rPr>
              <a:t>1) الولاء التنظيمي العاطفي:</a:t>
            </a:r>
          </a:p>
          <a:p>
            <a:pPr algn="just" rtl="1">
              <a:lnSpc>
                <a:spcPct val="200000"/>
              </a:lnSpc>
            </a:pPr>
            <a:r>
              <a:rPr lang="ar-JO" dirty="0">
                <a:solidFill>
                  <a:srgbClr val="000000"/>
                </a:solidFill>
                <a:latin typeface="Segoe UI" panose="020B0502040204020203" pitchFamily="34" charset="0"/>
                <a:cs typeface="Segoe UI" panose="020B0502040204020203" pitchFamily="34" charset="0"/>
              </a:rPr>
              <a:t>حيث يتمثل هذا البعد لدى الفرد بمدى معرفته للخصائص المميزة لعملة ودرجة استقلالية وأهمية  وتنوع المهارات المطلوبة وقرب المشرفين وتوجيههم له ، كما يتأثر بدرجة إحساس الفرد بأن البيئة التنظيمية التي يعمل بها تسمح له بالمشاركة الفعالة في مجريات اتخاذ القرارات سواء فيما يتعلق  منها بالعمل أو ما يخصه هو ،وكل هذا يجعله يفتخر بانتمائه لمنظمة وعرض نشاطاتها بشكل إيجابي عند حديثة للآآخرين عنها وتبني مشاكلها كما لو كانت مشاكله الخاصة والشعور بوجود جو أخوي يربطه بعمله.</a:t>
            </a:r>
          </a:p>
          <a:p>
            <a:pPr algn="r" rtl="1">
              <a:lnSpc>
                <a:spcPct val="200000"/>
              </a:lnSpc>
            </a:pPr>
            <a:r>
              <a:rPr lang="ar-JO" sz="1600" dirty="0">
                <a:solidFill>
                  <a:schemeClr val="tx1"/>
                </a:solidFill>
                <a:latin typeface="Segoe UI" panose="020B0502040204020203" pitchFamily="34" charset="0"/>
                <a:cs typeface="Segoe UI" panose="020B0502040204020203" pitchFamily="34" charset="0"/>
              </a:rPr>
              <a:t>. </a:t>
            </a:r>
            <a:endParaRPr lang="en-US" sz="14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أبعاد الولاء التنظيمي</a:t>
            </a:r>
            <a:endParaRPr lang="en-US" sz="2000"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B90B104B-7A2A-08C5-7E76-E9BCCB48E1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4459" y="4894082"/>
            <a:ext cx="2562225" cy="1150719"/>
          </a:xfrm>
          <a:prstGeom prst="rect">
            <a:avLst/>
          </a:prstGeom>
        </p:spPr>
      </p:pic>
    </p:spTree>
    <p:extLst>
      <p:ext uri="{BB962C8B-B14F-4D97-AF65-F5344CB8AC3E}">
        <p14:creationId xmlns:p14="http://schemas.microsoft.com/office/powerpoint/2010/main" val="3502062526"/>
      </p:ext>
    </p:extLst>
  </p:cSld>
  <p:clrMapOvr>
    <a:masterClrMapping/>
  </p:clrMapOvr>
  <mc:AlternateContent xmlns:mc="http://schemas.openxmlformats.org/markup-compatibility/2006" xmlns:p14="http://schemas.microsoft.com/office/powerpoint/2010/main">
    <mc:Choice Requires="p14">
      <p:transition spd="slow" p14:dur="2000" advTm="150350"/>
    </mc:Choice>
    <mc:Fallback xmlns="">
      <p:transition spd="slow" advTm="15035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endParaRPr lang="ar-JO" dirty="0">
              <a:solidFill>
                <a:srgbClr val="000000"/>
              </a:solidFill>
              <a:latin typeface="Segoe UI" panose="020B0502040204020203" pitchFamily="34" charset="0"/>
              <a:cs typeface="Segoe UI" panose="020B0502040204020203" pitchFamily="34" charset="0"/>
            </a:endParaRPr>
          </a:p>
          <a:p>
            <a:pPr algn="r" rtl="1">
              <a:lnSpc>
                <a:spcPct val="200000"/>
              </a:lnSpc>
            </a:pPr>
            <a:r>
              <a:rPr lang="ar-JO" dirty="0">
                <a:solidFill>
                  <a:srgbClr val="000000"/>
                </a:solidFill>
                <a:latin typeface="Segoe UI" panose="020B0502040204020203" pitchFamily="34" charset="0"/>
                <a:cs typeface="Segoe UI" panose="020B0502040204020203" pitchFamily="34" charset="0"/>
              </a:rPr>
              <a:t>2) الولاء التنظيمي المستمر:</a:t>
            </a:r>
          </a:p>
          <a:p>
            <a:pPr algn="just" rtl="1">
              <a:lnSpc>
                <a:spcPct val="200000"/>
              </a:lnSpc>
            </a:pPr>
            <a:r>
              <a:rPr lang="ar-JO" dirty="0">
                <a:solidFill>
                  <a:srgbClr val="000000"/>
                </a:solidFill>
                <a:latin typeface="Segoe UI" panose="020B0502040204020203" pitchFamily="34" charset="0"/>
                <a:cs typeface="Segoe UI" panose="020B0502040204020203" pitchFamily="34" charset="0"/>
              </a:rPr>
              <a:t>إن درجة ولاء الفرد في هذه الحالة تقاس بالقيمة الاستثمارية التي من الممكن أن يحققها الفرد لو استمر في المنظمة مقابل ما سيفقده لو قرر الالتحاق بجهات أخرى ، حيث أن تقييم الفرد لأهمية البقاء في المنظمة يتأثر بمجموعة من العوامل ومنها التقدم في السن وطول فترة الخدمة والتي تعتبر من المؤشرات الرئيسية لوجود رغبة لدى الفرد في الاستمرار في عملة ، حيث أن الفرد استثمر جزءاً لابأس به من حياته في المنظمة وأي تفريط أو تساهل من قبله يعتبر بمثابة خسارة له خاصة أذا كانت أوجه الاستثمار هذه غير قابلة للنقل إلى أي عمل أخر ، وبما أن الفرد يعطي قيمة للعلاقات الشخصية مع زملاء العمل والتي بنيت عبر السنين ،.</a:t>
            </a:r>
          </a:p>
          <a:p>
            <a:pPr algn="just" rtl="1">
              <a:lnSpc>
                <a:spcPct val="200000"/>
              </a:lnSpc>
            </a:pPr>
            <a:r>
              <a:rPr lang="ar-JO" sz="1600" dirty="0">
                <a:solidFill>
                  <a:schemeClr val="tx1"/>
                </a:solidFill>
                <a:latin typeface="Segoe UI" panose="020B0502040204020203" pitchFamily="34" charset="0"/>
                <a:cs typeface="Segoe UI" panose="020B0502040204020203" pitchFamily="34" charset="0"/>
              </a:rPr>
              <a:t>. </a:t>
            </a:r>
            <a:endParaRPr lang="en-US" sz="1400" dirty="0">
              <a:solidFill>
                <a:schemeClr val="tx1"/>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أبعاد الولاء التنظيمي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507203822"/>
      </p:ext>
    </p:extLst>
  </p:cSld>
  <p:clrMapOvr>
    <a:masterClrMapping/>
  </p:clrMapOvr>
  <mc:AlternateContent xmlns:mc="http://schemas.openxmlformats.org/markup-compatibility/2006" xmlns:p14="http://schemas.microsoft.com/office/powerpoint/2010/main">
    <mc:Choice Requires="p14">
      <p:transition spd="slow" p14:dur="2000" advTm="222978"/>
    </mc:Choice>
    <mc:Fallback xmlns="">
      <p:transition spd="slow" advTm="22297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91FF041-C8C4-1300-513D-D01AE61A1BE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6CE43A30-953E-C750-5D85-F3A5C10DC63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a16="http://schemas.microsoft.com/office/drawing/2014/main" xmlns="" id="{3A2DCA9D-3642-CC45-9FE9-5559CAA8094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81D8D96-EF36-836D-4B38-18B754087C7B}"/>
              </a:ext>
            </a:extLst>
          </p:cNvPr>
          <p:cNvSpPr/>
          <p:nvPr/>
        </p:nvSpPr>
        <p:spPr>
          <a:xfrm>
            <a:off x="573373" y="1388558"/>
            <a:ext cx="11045253" cy="48373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rgbClr val="000000"/>
                </a:solidFill>
                <a:latin typeface="Segoe UI" panose="020B0502040204020203" pitchFamily="34" charset="0"/>
                <a:cs typeface="Segoe UI" panose="020B0502040204020203" pitchFamily="34" charset="0"/>
              </a:rPr>
              <a:t>3) الولاء الأخلاقي (المعياري)</a:t>
            </a:r>
          </a:p>
          <a:p>
            <a:pPr algn="just" rtl="1">
              <a:lnSpc>
                <a:spcPct val="200000"/>
              </a:lnSpc>
            </a:pPr>
            <a:r>
              <a:rPr lang="ar-JO" dirty="0">
                <a:solidFill>
                  <a:srgbClr val="000000"/>
                </a:solidFill>
                <a:latin typeface="Segoe UI" panose="020B0502040204020203" pitchFamily="34" charset="0"/>
                <a:cs typeface="Segoe UI" panose="020B0502040204020203" pitchFamily="34" charset="0"/>
              </a:rPr>
              <a:t>ويعني إحساس الفرد بالالتزام نحو البقاء في المنظمة وذلك مقابل الدعم الجيد الذي تقدمة المنظمة لمنتسبها والسماح لهم بالمشاركة والتفاؤل الإيجابي ، ليس فقط في تحديد الإجراءات وكيفية تنفيذ العمل، بل المساهمة في وضع الأهداف ورسم السياسات العامة للمنظمة  مما يجعل الفرد يمتنع  عن ترك المنظمة لكونه ملتزمًا أخلاقيا في تمكين المنظمة في تحقيق هذه الأهداف وتنفيذ السياسات التي شارك في وضعها ،وكذالك لالتزامه بأخلاق المهنة التي تحتم علية البقاء في المنظمة .</a:t>
            </a:r>
          </a:p>
        </p:txBody>
      </p:sp>
      <p:pic>
        <p:nvPicPr>
          <p:cNvPr id="5" name="Graphic 21">
            <a:extLst>
              <a:ext uri="{FF2B5EF4-FFF2-40B4-BE49-F238E27FC236}">
                <a16:creationId xmlns:a16="http://schemas.microsoft.com/office/drawing/2014/main" xmlns="" id="{5F6A89CE-4C7A-072B-EFBF-710515526B3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6D8E9D4-CE2E-410D-07E5-9306B13D46AA}"/>
              </a:ext>
            </a:extLst>
          </p:cNvPr>
          <p:cNvSpPr txBox="1"/>
          <p:nvPr/>
        </p:nvSpPr>
        <p:spPr>
          <a:xfrm>
            <a:off x="3972911" y="820366"/>
            <a:ext cx="3815255"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أبعاد الولاء التنظيمي</a:t>
            </a:r>
            <a:endParaRPr lang="en-US" sz="2000"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93393688"/>
      </p:ext>
    </p:extLst>
  </p:cSld>
  <p:clrMapOvr>
    <a:masterClrMapping/>
  </p:clrMapOvr>
  <mc:AlternateContent xmlns:mc="http://schemas.openxmlformats.org/markup-compatibility/2006" xmlns:p14="http://schemas.microsoft.com/office/powerpoint/2010/main">
    <mc:Choice Requires="p14">
      <p:transition spd="slow" p14:dur="2000" advTm="101604"/>
    </mc:Choice>
    <mc:Fallback xmlns="">
      <p:transition spd="slow" advTm="10160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72686" y="1734020"/>
            <a:ext cx="11161297" cy="44429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YE" dirty="0">
              <a:solidFill>
                <a:srgbClr val="000000"/>
              </a:solidFill>
              <a:latin typeface="Alexandria Light" pitchFamily="2" charset="-78"/>
              <a:cs typeface="Alexandria Light"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xmlns="" id="{4E5B585D-D723-3DDE-F382-8369397DA863}"/>
              </a:ext>
            </a:extLst>
          </p:cNvPr>
          <p:cNvSpPr txBox="1"/>
          <p:nvPr/>
        </p:nvSpPr>
        <p:spPr>
          <a:xfrm>
            <a:off x="5817476" y="2971800"/>
            <a:ext cx="914400" cy="914400"/>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xmlns="" id="{5FE7F00E-1C21-2D81-18FC-1BA114CF91AA}"/>
              </a:ext>
            </a:extLst>
          </p:cNvPr>
          <p:cNvSpPr txBox="1"/>
          <p:nvPr/>
        </p:nvSpPr>
        <p:spPr>
          <a:xfrm>
            <a:off x="3231932" y="801926"/>
            <a:ext cx="5308472" cy="400110"/>
          </a:xfrm>
          <a:prstGeom prst="rect">
            <a:avLst/>
          </a:prstGeom>
          <a:noFill/>
        </p:spPr>
        <p:txBody>
          <a:bodyPr wrap="square" rtlCol="0">
            <a:spAutoFit/>
          </a:bodyPr>
          <a:lstStyle/>
          <a:p>
            <a:pPr algn="r" rtl="1"/>
            <a:r>
              <a:rPr lang="ar-JO" sz="2000" dirty="0">
                <a:solidFill>
                  <a:srgbClr val="00B0F0"/>
                </a:solidFill>
                <a:latin typeface="Segoe UI" panose="020B0502040204020203" pitchFamily="34" charset="0"/>
                <a:cs typeface="Segoe UI" panose="020B0502040204020203" pitchFamily="34" charset="0"/>
              </a:rPr>
              <a:t>مظاهر عدم وجود  الولاء التنظيمي</a:t>
            </a:r>
            <a:endParaRPr lang="en-US" sz="2000" dirty="0">
              <a:solidFill>
                <a:srgbClr val="00B0F0"/>
              </a:solidFill>
              <a:latin typeface="Segoe UI" panose="020B0502040204020203" pitchFamily="34" charset="0"/>
              <a:cs typeface="Segoe UI" panose="020B0502040204020203" pitchFamily="34" charset="0"/>
            </a:endParaRPr>
          </a:p>
        </p:txBody>
      </p:sp>
      <p:graphicFrame>
        <p:nvGraphicFramePr>
          <p:cNvPr id="6" name="Diagram 5">
            <a:extLst>
              <a:ext uri="{FF2B5EF4-FFF2-40B4-BE49-F238E27FC236}">
                <a16:creationId xmlns:a16="http://schemas.microsoft.com/office/drawing/2014/main" xmlns="" id="{423E57AC-0B0B-0469-BE64-B106053BA8B0}"/>
              </a:ext>
            </a:extLst>
          </p:cNvPr>
          <p:cNvGraphicFramePr/>
          <p:nvPr>
            <p:extLst>
              <p:ext uri="{D42A27DB-BD31-4B8C-83A1-F6EECF244321}">
                <p14:modId xmlns:p14="http://schemas.microsoft.com/office/powerpoint/2010/main" val="2401313846"/>
              </p:ext>
            </p:extLst>
          </p:nvPr>
        </p:nvGraphicFramePr>
        <p:xfrm>
          <a:off x="2032000" y="2002221"/>
          <a:ext cx="8128000" cy="41361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500970975"/>
      </p:ext>
    </p:extLst>
  </p:cSld>
  <p:clrMapOvr>
    <a:masterClrMapping/>
  </p:clrMapOvr>
  <mc:AlternateContent xmlns:mc="http://schemas.openxmlformats.org/markup-compatibility/2006" xmlns:p14="http://schemas.microsoft.com/office/powerpoint/2010/main">
    <mc:Choice Requires="p14">
      <p:transition spd="slow" p14:dur="2000" advTm="190077"/>
    </mc:Choice>
    <mc:Fallback xmlns="">
      <p:transition spd="slow" advTm="190077"/>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8AAE1A6-ED4F-9FD7-946F-6DA301F97E2B}"/>
              </a:ext>
            </a:extLst>
          </p:cNvPr>
          <p:cNvSpPr txBox="1"/>
          <p:nvPr/>
        </p:nvSpPr>
        <p:spPr>
          <a:xfrm>
            <a:off x="3499945" y="786537"/>
            <a:ext cx="521838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أسباب ضعف الولاء التنظيمي</a:t>
            </a:r>
          </a:p>
        </p:txBody>
      </p:sp>
      <p:sp>
        <p:nvSpPr>
          <p:cNvPr id="3" name="Rectangle: Rounded Corners 2">
            <a:extLst>
              <a:ext uri="{FF2B5EF4-FFF2-40B4-BE49-F238E27FC236}">
                <a16:creationId xmlns:a16="http://schemas.microsoft.com/office/drawing/2014/main" xmlns="" id="{BFAA4048-2D7E-3F87-5B11-AF49A4E5E4A2}"/>
              </a:ext>
            </a:extLst>
          </p:cNvPr>
          <p:cNvSpPr/>
          <p:nvPr/>
        </p:nvSpPr>
        <p:spPr>
          <a:xfrm>
            <a:off x="504496" y="1331318"/>
            <a:ext cx="11209283" cy="4961313"/>
          </a:xfrm>
          <a:prstGeom prst="round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dirty="0">
                <a:solidFill>
                  <a:schemeClr val="tx1"/>
                </a:solidFill>
                <a:latin typeface="Segoe UI" panose="020B0502040204020203" pitchFamily="34" charset="0"/>
                <a:cs typeface="Segoe UI" panose="020B0502040204020203" pitchFamily="34" charset="0"/>
              </a:rPr>
              <a:t>هناك العديد من الأسباب التي قد تؤدي إلى ضعف ارتباط العاملين بمنظماتهم وضعف الولاء التنظيمي ومنها</a:t>
            </a:r>
          </a:p>
          <a:p>
            <a:pPr algn="r" rtl="1">
              <a:lnSpc>
                <a:spcPct val="150000"/>
              </a:lnSpc>
            </a:pPr>
            <a:endParaRPr lang="ar-JO" dirty="0">
              <a:solidFill>
                <a:schemeClr val="tx1"/>
              </a:solidFill>
              <a:latin typeface="Segoe UI" panose="020B0502040204020203" pitchFamily="34" charset="0"/>
              <a:cs typeface="Segoe UI" panose="020B0502040204020203" pitchFamily="34" charset="0"/>
            </a:endParaRPr>
          </a:p>
          <a:p>
            <a:pPr marL="342900" indent="-342900" algn="r" rtl="1">
              <a:lnSpc>
                <a:spcPct val="15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تهاون الإدارة في إقناع المروؤسين بأهمية أعمالهم وكونهم أعضاء نافعين في هذه المنظمة.</a:t>
            </a:r>
          </a:p>
          <a:p>
            <a:pPr marL="342900" indent="-342900" algn="r" rtl="1">
              <a:lnSpc>
                <a:spcPct val="15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عدم الالتزام بمبدأ وضع الرجل المناسب في المكان المناسب فعند عدم وضع الفرد في العمل الذي يتناسب مع قدراته وميوله ومؤهالاته ينعكس على درجة ولائه.</a:t>
            </a:r>
          </a:p>
          <a:p>
            <a:pPr marL="342900" indent="-342900" algn="r" rtl="1">
              <a:lnSpc>
                <a:spcPct val="15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 الشعور بالقلق وعدم الاستقرار حيث أن شعور الفرد بأن المنظمة التي لا توليه اهتمامها ولا تعمل على رعايته توجِد  عنده شعورًا بعدم الاطمئنان والقلق.</a:t>
            </a:r>
          </a:p>
          <a:p>
            <a:pPr marL="342900" indent="-342900" algn="r" rtl="1">
              <a:lnSpc>
                <a:spcPct val="15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 عدم إتاحة فرص الترقي والتقدم بصوره عادله للمرؤوسين تؤدي إلى الإحباط وتضعف من روحهم المعنويه.</a:t>
            </a:r>
            <a:r>
              <a:rPr lang="ar-YE" dirty="0">
                <a:solidFill>
                  <a:schemeClr val="tx1"/>
                </a:solidFill>
                <a:latin typeface="Segoe UI" panose="020B0502040204020203" pitchFamily="34" charset="0"/>
                <a:cs typeface="Segoe UI" panose="020B0502040204020203" pitchFamily="34" charset="0"/>
              </a:rPr>
              <a:t>.</a:t>
            </a:r>
            <a:endParaRPr lang="en-US" dirty="0">
              <a:solidFill>
                <a:schemeClr val="tx1"/>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062737543"/>
      </p:ext>
    </p:extLst>
  </p:cSld>
  <p:clrMapOvr>
    <a:masterClrMapping/>
  </p:clrMapOvr>
  <mc:AlternateContent xmlns:mc="http://schemas.openxmlformats.org/markup-compatibility/2006" xmlns:p14="http://schemas.microsoft.com/office/powerpoint/2010/main">
    <mc:Choice Requires="p14">
      <p:transition spd="slow" p14:dur="2000" advTm="173035"/>
    </mc:Choice>
    <mc:Fallback xmlns="">
      <p:transition spd="slow" advTm="17303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551793" y="1421156"/>
            <a:ext cx="10984258" cy="47807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200000"/>
              </a:lnSpc>
            </a:pPr>
            <a:r>
              <a:rPr lang="ar-JO" dirty="0">
                <a:solidFill>
                  <a:schemeClr val="tx1"/>
                </a:solidFill>
                <a:latin typeface="Segoe UI" panose="020B0502040204020203" pitchFamily="34" charset="0"/>
                <a:cs typeface="Segoe UI" panose="020B0502040204020203" pitchFamily="34" charset="0"/>
              </a:rPr>
              <a:t>1) </a:t>
            </a:r>
            <a:r>
              <a:rPr lang="ar-YE" dirty="0">
                <a:solidFill>
                  <a:schemeClr val="tx1"/>
                </a:solidFill>
                <a:latin typeface="Segoe UI" panose="020B0502040204020203" pitchFamily="34" charset="0"/>
                <a:cs typeface="Segoe UI" panose="020B0502040204020203" pitchFamily="34" charset="0"/>
              </a:rPr>
              <a:t>وضوح </a:t>
            </a:r>
            <a:r>
              <a:rPr lang="ar-JO" dirty="0">
                <a:solidFill>
                  <a:schemeClr val="tx1"/>
                </a:solidFill>
                <a:latin typeface="Segoe UI" panose="020B0502040204020203" pitchFamily="34" charset="0"/>
                <a:cs typeface="Segoe UI" panose="020B0502040204020203" pitchFamily="34" charset="0"/>
              </a:rPr>
              <a:t>الأ</a:t>
            </a:r>
            <a:r>
              <a:rPr lang="ar-YE" dirty="0">
                <a:solidFill>
                  <a:schemeClr val="tx1"/>
                </a:solidFill>
                <a:latin typeface="Segoe UI" panose="020B0502040204020203" pitchFamily="34" charset="0"/>
                <a:cs typeface="Segoe UI" panose="020B0502040204020203" pitchFamily="34" charset="0"/>
              </a:rPr>
              <a:t>هداف: </a:t>
            </a:r>
            <a:endParaRPr lang="ar-JO" dirty="0">
              <a:solidFill>
                <a:schemeClr val="tx1"/>
              </a:solidFill>
              <a:latin typeface="Segoe UI" panose="020B0502040204020203" pitchFamily="34" charset="0"/>
              <a:cs typeface="Segoe UI" panose="020B0502040204020203" pitchFamily="34" charset="0"/>
            </a:endParaRPr>
          </a:p>
          <a:p>
            <a:pPr algn="r" rtl="1">
              <a:lnSpc>
                <a:spcPct val="200000"/>
              </a:lnSpc>
            </a:pPr>
            <a:r>
              <a:rPr lang="ar-YE" dirty="0">
                <a:solidFill>
                  <a:schemeClr val="tx1"/>
                </a:solidFill>
                <a:latin typeface="Segoe UI" panose="020B0502040204020203" pitchFamily="34" charset="0"/>
                <a:cs typeface="Segoe UI" panose="020B0502040204020203" pitchFamily="34" charset="0"/>
              </a:rPr>
              <a:t>فكلما كانت </a:t>
            </a:r>
            <a:r>
              <a:rPr lang="ar-JO" dirty="0">
                <a:solidFill>
                  <a:schemeClr val="tx1"/>
                </a:solidFill>
                <a:latin typeface="Segoe UI" panose="020B0502040204020203" pitchFamily="34" charset="0"/>
                <a:cs typeface="Segoe UI" panose="020B0502040204020203" pitchFamily="34" charset="0"/>
              </a:rPr>
              <a:t>الأ</a:t>
            </a:r>
            <a:r>
              <a:rPr lang="ar-YE" dirty="0">
                <a:solidFill>
                  <a:schemeClr val="tx1"/>
                </a:solidFill>
                <a:latin typeface="Segoe UI" panose="020B0502040204020203" pitchFamily="34" charset="0"/>
                <a:cs typeface="Segoe UI" panose="020B0502040204020203" pitchFamily="34" charset="0"/>
              </a:rPr>
              <a:t>هداف واضحة ومحدده لدى المروؤسين تكونت قناعات </a:t>
            </a:r>
            <a:r>
              <a:rPr lang="ar-JO" dirty="0">
                <a:solidFill>
                  <a:schemeClr val="tx1"/>
                </a:solidFill>
                <a:latin typeface="Segoe UI" panose="020B0502040204020203" pitchFamily="34" charset="0"/>
                <a:cs typeface="Segoe UI" panose="020B0502040204020203" pitchFamily="34" charset="0"/>
              </a:rPr>
              <a:t>أ</a:t>
            </a:r>
            <a:r>
              <a:rPr lang="ar-YE" dirty="0">
                <a:solidFill>
                  <a:schemeClr val="tx1"/>
                </a:solidFill>
                <a:latin typeface="Segoe UI" panose="020B0502040204020203" pitchFamily="34" charset="0"/>
                <a:cs typeface="Segoe UI" panose="020B0502040204020203" pitchFamily="34" charset="0"/>
              </a:rPr>
              <a:t>كثر</a:t>
            </a:r>
            <a:r>
              <a:rPr lang="ar-JO" dirty="0">
                <a:solidFill>
                  <a:schemeClr val="tx1"/>
                </a:solidFill>
                <a:latin typeface="Segoe UI" panose="020B0502040204020203" pitchFamily="34" charset="0"/>
                <a:cs typeface="Segoe UI" panose="020B0502040204020203" pitchFamily="34" charset="0"/>
              </a:rPr>
              <a:t>  ر</a:t>
            </a:r>
            <a:r>
              <a:rPr lang="ar-YE" dirty="0">
                <a:solidFill>
                  <a:schemeClr val="tx1"/>
                </a:solidFill>
                <a:latin typeface="Segoe UI" panose="020B0502040204020203" pitchFamily="34" charset="0"/>
                <a:cs typeface="Segoe UI" panose="020B0502040204020203" pitchFamily="34" charset="0"/>
              </a:rPr>
              <a:t>سوخا لديهم </a:t>
            </a:r>
            <a:r>
              <a:rPr lang="ar-JO" dirty="0">
                <a:solidFill>
                  <a:schemeClr val="tx1"/>
                </a:solidFill>
                <a:latin typeface="Segoe UI" panose="020B0502040204020203" pitchFamily="34" charset="0"/>
                <a:cs typeface="Segoe UI" panose="020B0502040204020203" pitchFamily="34" charset="0"/>
              </a:rPr>
              <a:t>بالا</a:t>
            </a:r>
            <a:r>
              <a:rPr lang="ar-YE" dirty="0">
                <a:solidFill>
                  <a:schemeClr val="tx1"/>
                </a:solidFill>
                <a:latin typeface="Segoe UI" panose="020B0502040204020203" pitchFamily="34" charset="0"/>
                <a:cs typeface="Segoe UI" panose="020B0502040204020203" pitchFamily="34" charset="0"/>
              </a:rPr>
              <a:t>نتماء و</a:t>
            </a:r>
            <a:r>
              <a:rPr lang="ar-JO" dirty="0">
                <a:solidFill>
                  <a:schemeClr val="tx1"/>
                </a:solidFill>
                <a:latin typeface="Segoe UI" panose="020B0502040204020203" pitchFamily="34" charset="0"/>
                <a:cs typeface="Segoe UI" panose="020B0502040204020203" pitchFamily="34" charset="0"/>
              </a:rPr>
              <a:t>الال</a:t>
            </a:r>
            <a:r>
              <a:rPr lang="ar-YE" dirty="0">
                <a:solidFill>
                  <a:schemeClr val="tx1"/>
                </a:solidFill>
                <a:latin typeface="Segoe UI" panose="020B0502040204020203" pitchFamily="34" charset="0"/>
                <a:cs typeface="Segoe UI" panose="020B0502040204020203" pitchFamily="34" charset="0"/>
              </a:rPr>
              <a:t>تزام ومن ثم </a:t>
            </a:r>
            <a:r>
              <a:rPr lang="ar-JO" dirty="0">
                <a:solidFill>
                  <a:schemeClr val="tx1"/>
                </a:solidFill>
                <a:latin typeface="Segoe UI" panose="020B0502040204020203" pitchFamily="34" charset="0"/>
                <a:cs typeface="Segoe UI" panose="020B0502040204020203" pitchFamily="34" charset="0"/>
              </a:rPr>
              <a:t>تحقيق الولاء</a:t>
            </a:r>
            <a:r>
              <a:rPr lang="ar-YE" dirty="0">
                <a:solidFill>
                  <a:schemeClr val="tx1"/>
                </a:solidFill>
                <a:latin typeface="Segoe UI" panose="020B0502040204020203" pitchFamily="34" charset="0"/>
                <a:cs typeface="Segoe UI" panose="020B0502040204020203" pitchFamily="34" charset="0"/>
              </a:rPr>
              <a:t> التنظيمي </a:t>
            </a:r>
            <a:r>
              <a:rPr lang="ar-JO" dirty="0">
                <a:solidFill>
                  <a:schemeClr val="tx1"/>
                </a:solidFill>
                <a:latin typeface="Segoe UI" panose="020B0502040204020203" pitchFamily="34" charset="0"/>
                <a:cs typeface="Segoe UI" panose="020B0502040204020203" pitchFamily="34" charset="0"/>
              </a:rPr>
              <a:t>بدرجة عالية </a:t>
            </a:r>
            <a:r>
              <a:rPr lang="ar-YE" dirty="0">
                <a:solidFill>
                  <a:schemeClr val="tx1"/>
                </a:solidFill>
                <a:latin typeface="Segoe UI" panose="020B0502040204020203" pitchFamily="34" charset="0"/>
                <a:cs typeface="Segoe UI" panose="020B0502040204020203" pitchFamily="34" charset="0"/>
              </a:rPr>
              <a:t> للمنظمة وهذا ينطبق على النهج</a:t>
            </a:r>
            <a:r>
              <a:rPr lang="ar-JO" dirty="0">
                <a:solidFill>
                  <a:schemeClr val="tx1"/>
                </a:solidFill>
                <a:latin typeface="Segoe UI" panose="020B0502040204020203" pitchFamily="34" charset="0"/>
                <a:cs typeface="Segoe UI" panose="020B0502040204020203" pitchFamily="34" charset="0"/>
              </a:rPr>
              <a:t> </a:t>
            </a:r>
            <a:r>
              <a:rPr lang="ar-YE" dirty="0">
                <a:solidFill>
                  <a:schemeClr val="tx1"/>
                </a:solidFill>
                <a:latin typeface="Segoe UI" panose="020B0502040204020203" pitchFamily="34" charset="0"/>
                <a:cs typeface="Segoe UI" panose="020B0502040204020203" pitchFamily="34" charset="0"/>
              </a:rPr>
              <a:t>والفلسفه والكفاءه ا</a:t>
            </a:r>
            <a:r>
              <a:rPr lang="ar-JO" dirty="0">
                <a:solidFill>
                  <a:schemeClr val="tx1"/>
                </a:solidFill>
                <a:latin typeface="Segoe UI" panose="020B0502040204020203" pitchFamily="34" charset="0"/>
                <a:cs typeface="Segoe UI" panose="020B0502040204020203" pitchFamily="34" charset="0"/>
              </a:rPr>
              <a:t>لإ</a:t>
            </a:r>
            <a:r>
              <a:rPr lang="ar-YE" dirty="0">
                <a:solidFill>
                  <a:schemeClr val="tx1"/>
                </a:solidFill>
                <a:latin typeface="Segoe UI" panose="020B0502040204020203" pitchFamily="34" charset="0"/>
                <a:cs typeface="Segoe UI" panose="020B0502040204020203" pitchFamily="34" charset="0"/>
              </a:rPr>
              <a:t>داريه في عمليات التنظيم و وظائف </a:t>
            </a:r>
            <a:r>
              <a:rPr lang="ar-JO" dirty="0">
                <a:solidFill>
                  <a:schemeClr val="tx1"/>
                </a:solidFill>
                <a:latin typeface="Segoe UI" panose="020B0502040204020203" pitchFamily="34" charset="0"/>
                <a:cs typeface="Segoe UI" panose="020B0502040204020203" pitchFamily="34" charset="0"/>
              </a:rPr>
              <a:t>الإ</a:t>
            </a:r>
            <a:r>
              <a:rPr lang="ar-YE" dirty="0">
                <a:solidFill>
                  <a:schemeClr val="tx1"/>
                </a:solidFill>
                <a:latin typeface="Segoe UI" panose="020B0502040204020203" pitchFamily="34" charset="0"/>
                <a:cs typeface="Segoe UI" panose="020B0502040204020203" pitchFamily="34" charset="0"/>
              </a:rPr>
              <a:t>دارة </a:t>
            </a:r>
            <a:r>
              <a:rPr lang="ar-JO" dirty="0">
                <a:solidFill>
                  <a:schemeClr val="tx1"/>
                </a:solidFill>
                <a:latin typeface="Segoe UI" panose="020B0502040204020203" pitchFamily="34" charset="0"/>
                <a:cs typeface="Segoe UI" panose="020B0502040204020203" pitchFamily="34" charset="0"/>
              </a:rPr>
              <a:t>ال</a:t>
            </a:r>
            <a:r>
              <a:rPr lang="ar-YE" dirty="0">
                <a:solidFill>
                  <a:schemeClr val="tx1"/>
                </a:solidFill>
                <a:latin typeface="Segoe UI" panose="020B0502040204020203" pitchFamily="34" charset="0"/>
                <a:cs typeface="Segoe UI" panose="020B0502040204020203" pitchFamily="34" charset="0"/>
              </a:rPr>
              <a:t>واضحة </a:t>
            </a:r>
            <a:r>
              <a:rPr lang="ar-JO" dirty="0">
                <a:solidFill>
                  <a:schemeClr val="tx1"/>
                </a:solidFill>
                <a:latin typeface="Segoe UI" panose="020B0502040204020203" pitchFamily="34" charset="0"/>
                <a:cs typeface="Segoe UI" panose="020B0502040204020203" pitchFamily="34" charset="0"/>
              </a:rPr>
              <a:t>أ</a:t>
            </a:r>
            <a:r>
              <a:rPr lang="ar-YE" dirty="0">
                <a:solidFill>
                  <a:schemeClr val="tx1"/>
                </a:solidFill>
                <a:latin typeface="Segoe UI" panose="020B0502040204020203" pitchFamily="34" charset="0"/>
                <a:cs typeface="Segoe UI" panose="020B0502040204020203" pitchFamily="34" charset="0"/>
              </a:rPr>
              <a:t>دى ذلك لزيادة </a:t>
            </a:r>
            <a:r>
              <a:rPr lang="ar-JO" dirty="0">
                <a:solidFill>
                  <a:schemeClr val="tx1"/>
                </a:solidFill>
                <a:latin typeface="Segoe UI" panose="020B0502040204020203" pitchFamily="34" charset="0"/>
                <a:cs typeface="Segoe UI" panose="020B0502040204020203" pitchFamily="34" charset="0"/>
              </a:rPr>
              <a:t>الولاء التنظيمي.</a:t>
            </a:r>
            <a:endParaRPr lang="ar-YE"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dirty="0">
                <a:solidFill>
                  <a:schemeClr val="tx1"/>
                </a:solidFill>
                <a:latin typeface="Segoe UI" panose="020B0502040204020203" pitchFamily="34" charset="0"/>
                <a:cs typeface="Segoe UI" panose="020B0502040204020203" pitchFamily="34" charset="0"/>
              </a:rPr>
              <a:t>2)</a:t>
            </a:r>
            <a:r>
              <a:rPr lang="ar-YE" dirty="0">
                <a:solidFill>
                  <a:schemeClr val="tx1"/>
                </a:solidFill>
                <a:latin typeface="Segoe UI" panose="020B0502040204020203" pitchFamily="34" charset="0"/>
                <a:cs typeface="Segoe UI" panose="020B0502040204020203" pitchFamily="34" charset="0"/>
              </a:rPr>
              <a:t>تطبيق أنظمة مناسبة من الحوافز: </a:t>
            </a:r>
            <a:endParaRPr lang="ar-JO" dirty="0">
              <a:solidFill>
                <a:schemeClr val="tx1"/>
              </a:solidFill>
              <a:latin typeface="Segoe UI" panose="020B0502040204020203" pitchFamily="34" charset="0"/>
              <a:cs typeface="Segoe UI" panose="020B0502040204020203" pitchFamily="34" charset="0"/>
            </a:endParaRPr>
          </a:p>
          <a:p>
            <a:pPr algn="r" rtl="1">
              <a:lnSpc>
                <a:spcPct val="200000"/>
              </a:lnSpc>
            </a:pPr>
            <a:r>
              <a:rPr lang="ar-YE" dirty="0">
                <a:solidFill>
                  <a:schemeClr val="tx1"/>
                </a:solidFill>
                <a:latin typeface="Segoe UI" panose="020B0502040204020203" pitchFamily="34" charset="0"/>
                <a:cs typeface="Segoe UI" panose="020B0502040204020203" pitchFamily="34" charset="0"/>
              </a:rPr>
              <a:t>يتطلب </a:t>
            </a:r>
            <a:r>
              <a:rPr lang="ar-JO" dirty="0">
                <a:solidFill>
                  <a:schemeClr val="tx1"/>
                </a:solidFill>
                <a:latin typeface="Segoe UI" panose="020B0502040204020203" pitchFamily="34" charset="0"/>
                <a:cs typeface="Segoe UI" panose="020B0502040204020203" pitchFamily="34" charset="0"/>
              </a:rPr>
              <a:t>من</a:t>
            </a:r>
            <a:r>
              <a:rPr lang="ar-YE" dirty="0">
                <a:solidFill>
                  <a:schemeClr val="tx1"/>
                </a:solidFill>
                <a:latin typeface="Segoe UI" panose="020B0502040204020203" pitchFamily="34" charset="0"/>
                <a:cs typeface="Segoe UI" panose="020B0502040204020203" pitchFamily="34" charset="0"/>
              </a:rPr>
              <a:t> </a:t>
            </a:r>
            <a:r>
              <a:rPr lang="ar-JO" dirty="0">
                <a:solidFill>
                  <a:schemeClr val="tx1"/>
                </a:solidFill>
                <a:latin typeface="Segoe UI" panose="020B0502040204020203" pitchFamily="34" charset="0"/>
                <a:cs typeface="Segoe UI" panose="020B0502040204020203" pitchFamily="34" charset="0"/>
              </a:rPr>
              <a:t>ال</a:t>
            </a:r>
            <a:r>
              <a:rPr lang="ar-YE" dirty="0">
                <a:solidFill>
                  <a:schemeClr val="tx1"/>
                </a:solidFill>
                <a:latin typeface="Segoe UI" panose="020B0502040204020203" pitchFamily="34" charset="0"/>
                <a:cs typeface="Segoe UI" panose="020B0502040204020203" pitchFamily="34" charset="0"/>
              </a:rPr>
              <a:t>منظمة توفير الحوافز المادية والمعنوية بشكل</a:t>
            </a:r>
            <a:r>
              <a:rPr lang="ar-JO" dirty="0">
                <a:solidFill>
                  <a:schemeClr val="tx1"/>
                </a:solidFill>
                <a:latin typeface="Segoe UI" panose="020B0502040204020203" pitchFamily="34" charset="0"/>
                <a:cs typeface="Segoe UI" panose="020B0502040204020203" pitchFamily="34" charset="0"/>
              </a:rPr>
              <a:t> </a:t>
            </a:r>
            <a:r>
              <a:rPr lang="ar-YE" dirty="0">
                <a:solidFill>
                  <a:schemeClr val="tx1"/>
                </a:solidFill>
                <a:latin typeface="Segoe UI" panose="020B0502040204020203" pitchFamily="34" charset="0"/>
                <a:cs typeface="Segoe UI" panose="020B0502040204020203" pitchFamily="34" charset="0"/>
              </a:rPr>
              <a:t>مناسب فالحوافز </a:t>
            </a:r>
            <a:r>
              <a:rPr lang="ar-JO" dirty="0">
                <a:solidFill>
                  <a:schemeClr val="tx1"/>
                </a:solidFill>
                <a:latin typeface="Segoe UI" panose="020B0502040204020203" pitchFamily="34" charset="0"/>
                <a:cs typeface="Segoe UI" panose="020B0502040204020203" pitchFamily="34" charset="0"/>
              </a:rPr>
              <a:t> </a:t>
            </a:r>
            <a:r>
              <a:rPr lang="ar-YE" dirty="0">
                <a:solidFill>
                  <a:schemeClr val="tx1"/>
                </a:solidFill>
                <a:latin typeface="Segoe UI" panose="020B0502040204020203" pitchFamily="34" charset="0"/>
                <a:cs typeface="Segoe UI" panose="020B0502040204020203" pitchFamily="34" charset="0"/>
              </a:rPr>
              <a:t>تؤثر على مستوى ا</a:t>
            </a:r>
            <a:r>
              <a:rPr lang="ar-JO" dirty="0">
                <a:solidFill>
                  <a:schemeClr val="tx1"/>
                </a:solidFill>
                <a:latin typeface="Segoe UI" panose="020B0502040204020203" pitchFamily="34" charset="0"/>
                <a:cs typeface="Segoe UI" panose="020B0502040204020203" pitchFamily="34" charset="0"/>
              </a:rPr>
              <a:t>لولاء</a:t>
            </a:r>
            <a:r>
              <a:rPr lang="ar-YE" dirty="0">
                <a:solidFill>
                  <a:schemeClr val="tx1"/>
                </a:solidFill>
                <a:latin typeface="Segoe UI" panose="020B0502040204020203" pitchFamily="34" charset="0"/>
                <a:cs typeface="Segoe UI" panose="020B0502040204020203" pitchFamily="34" charset="0"/>
              </a:rPr>
              <a:t> التنظيمي لدى المروؤسين.</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F7DD2214-34A1-0C9A-9FBC-62DBB14527D1}"/>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العوامل المساعدة على نمو الولاء التنظيمي</a:t>
            </a:r>
          </a:p>
        </p:txBody>
      </p:sp>
    </p:spTree>
    <p:extLst>
      <p:ext uri="{BB962C8B-B14F-4D97-AF65-F5344CB8AC3E}">
        <p14:creationId xmlns:p14="http://schemas.microsoft.com/office/powerpoint/2010/main" val="1808390526"/>
      </p:ext>
    </p:extLst>
  </p:cSld>
  <p:clrMapOvr>
    <a:masterClrMapping/>
  </p:clrMapOvr>
  <mc:AlternateContent xmlns:mc="http://schemas.openxmlformats.org/markup-compatibility/2006" xmlns:p14="http://schemas.microsoft.com/office/powerpoint/2010/main">
    <mc:Choice Requires="p14">
      <p:transition spd="slow" p14:dur="2000" advTm="133554"/>
    </mc:Choice>
    <mc:Fallback xmlns="">
      <p:transition spd="slow" advTm="13355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88276" y="1656937"/>
            <a:ext cx="10573579" cy="42094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003E61"/>
              </a:solidFill>
              <a:latin typeface="Segoe UI" panose="020B0502040204020203" pitchFamily="34" charset="0"/>
              <a:cs typeface="Segoe UI" panose="020B0502040204020203" pitchFamily="34" charset="0"/>
            </a:endParaRPr>
          </a:p>
          <a:p>
            <a:pPr indent="-342900" algn="r" rtl="1">
              <a:lnSpc>
                <a:spcPct val="150000"/>
              </a:lnSpc>
              <a:buAutoNum type="arabicParenR" startAt="3"/>
            </a:pPr>
            <a:r>
              <a:rPr lang="ar-JO" dirty="0">
                <a:solidFill>
                  <a:schemeClr val="tx1"/>
                </a:solidFill>
                <a:latin typeface="Segoe UI" panose="020B0502040204020203" pitchFamily="34" charset="0"/>
                <a:cs typeface="Segoe UI" panose="020B0502040204020203" pitchFamily="34" charset="0"/>
              </a:rPr>
              <a:t>قيام المنظمة بمساعدة الفرد على أشباع حاجاته: </a:t>
            </a:r>
          </a:p>
          <a:p>
            <a:pPr algn="r" rtl="1">
              <a:lnSpc>
                <a:spcPct val="150000"/>
              </a:lnSpc>
            </a:pPr>
            <a:r>
              <a:rPr lang="ar-JO" i="0" dirty="0">
                <a:solidFill>
                  <a:srgbClr val="003E61"/>
                </a:solidFill>
                <a:effectLst/>
                <a:latin typeface="Segoe UI" panose="020B0502040204020203" pitchFamily="34" charset="0"/>
                <a:cs typeface="Segoe UI" panose="020B0502040204020203" pitchFamily="34" charset="0"/>
              </a:rPr>
              <a:t>عندما يلتحق الفرد بأي منظمة يسعى لتحقيق حاجاته ورغباته المتعدده</a:t>
            </a:r>
          </a:p>
          <a:p>
            <a:pPr algn="r" rtl="1">
              <a:lnSpc>
                <a:spcPct val="150000"/>
              </a:lnSpc>
            </a:pPr>
            <a:r>
              <a:rPr lang="ar-JO" i="0" dirty="0">
                <a:solidFill>
                  <a:srgbClr val="003E61"/>
                </a:solidFill>
                <a:effectLst/>
                <a:latin typeface="Segoe UI" panose="020B0502040204020203" pitchFamily="34" charset="0"/>
                <a:cs typeface="Segoe UI" panose="020B0502040204020203" pitchFamily="34" charset="0"/>
              </a:rPr>
              <a:t> فإذا قامت المنظمة بمحاولة الشباع رغبات المروؤسين يكون لذلك أثر في</a:t>
            </a:r>
          </a:p>
          <a:p>
            <a:pPr algn="r" rtl="1">
              <a:lnSpc>
                <a:spcPct val="150000"/>
              </a:lnSpc>
            </a:pPr>
            <a:r>
              <a:rPr lang="ar-JO" i="0" dirty="0">
                <a:solidFill>
                  <a:srgbClr val="003E61"/>
                </a:solidFill>
                <a:effectLst/>
                <a:latin typeface="Segoe UI" panose="020B0502040204020203" pitchFamily="34" charset="0"/>
                <a:cs typeface="Segoe UI" panose="020B0502040204020203" pitchFamily="34" charset="0"/>
              </a:rPr>
              <a:t>نمو الولاء التنظيمي للفرد وعلى العكس من ذلك اذا تجاهلت المنظمة هذا العنصر الفعال في نموها ومن ثم يفضل الموظف البحث عن مكان عمل آخر يلبي طموحاته وحاجاته</a:t>
            </a:r>
          </a:p>
          <a:p>
            <a:pPr algn="r" rtl="1">
              <a:lnSpc>
                <a:spcPct val="150000"/>
              </a:lnSpc>
            </a:pPr>
            <a:r>
              <a:rPr lang="ar-JO" dirty="0">
                <a:solidFill>
                  <a:srgbClr val="003E61"/>
                </a:solidFill>
                <a:latin typeface="Segoe UI" panose="020B0502040204020203" pitchFamily="34" charset="0"/>
                <a:cs typeface="Segoe UI" panose="020B0502040204020203" pitchFamily="34" charset="0"/>
              </a:rPr>
              <a:t>4</a:t>
            </a:r>
            <a:r>
              <a:rPr lang="ar-JO" dirty="0">
                <a:solidFill>
                  <a:schemeClr val="tx1"/>
                </a:solidFill>
                <a:latin typeface="Segoe UI" panose="020B0502040204020203" pitchFamily="34" charset="0"/>
                <a:cs typeface="Segoe UI" panose="020B0502040204020203" pitchFamily="34" charset="0"/>
              </a:rPr>
              <a:t>) زيادة إشراك المروؤسين بالمنظمة: </a:t>
            </a:r>
          </a:p>
          <a:p>
            <a:pPr algn="r" rtl="1">
              <a:lnSpc>
                <a:spcPct val="150000"/>
              </a:lnSpc>
            </a:pPr>
            <a:r>
              <a:rPr lang="ar-JO" i="0" dirty="0">
                <a:solidFill>
                  <a:srgbClr val="003E61"/>
                </a:solidFill>
                <a:effectLst/>
                <a:latin typeface="Segoe UI" panose="020B0502040204020203" pitchFamily="34" charset="0"/>
                <a:cs typeface="Segoe UI" panose="020B0502040204020203" pitchFamily="34" charset="0"/>
              </a:rPr>
              <a:t>تمثل مشاركة المروؤسين في المنظمة في وضع الحلول مما يوسع مستوى تفكيرهم ويتيح لهم فرصة التفكير في أشياء خارج نظام مستوياتهم الدائمه.</a:t>
            </a:r>
            <a:endParaRPr lang="en-US" sz="2000" dirty="0">
              <a:solidFill>
                <a:srgbClr val="00B0F0"/>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xmlns="" id="{4CDC9F80-B326-B93E-1C7D-0B2E6BEC5A0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33022" y="1797268"/>
            <a:ext cx="2705100" cy="1316643"/>
          </a:xfrm>
          <a:prstGeom prst="rect">
            <a:avLst/>
          </a:prstGeom>
        </p:spPr>
      </p:pic>
      <p:sp>
        <p:nvSpPr>
          <p:cNvPr id="4" name="TextBox 3">
            <a:extLst>
              <a:ext uri="{FF2B5EF4-FFF2-40B4-BE49-F238E27FC236}">
                <a16:creationId xmlns:a16="http://schemas.microsoft.com/office/drawing/2014/main" xmlns="" id="{5490A3F0-2C59-C12C-1CDF-82C3061BAB59}"/>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العوامل المساعدة على نمو الولاء التنظيمي</a:t>
            </a:r>
          </a:p>
        </p:txBody>
      </p:sp>
    </p:spTree>
    <p:extLst>
      <p:ext uri="{BB962C8B-B14F-4D97-AF65-F5344CB8AC3E}">
        <p14:creationId xmlns:p14="http://schemas.microsoft.com/office/powerpoint/2010/main" val="160897294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3657"/>
    </mc:Choice>
    <mc:Fallback xmlns="">
      <p:transition spd="slow" advTm="103657"/>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448849"/>
            <a:ext cx="11700394" cy="484378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ar-JO" sz="1600" dirty="0">
              <a:solidFill>
                <a:srgbClr val="333333"/>
              </a:solidFill>
              <a:latin typeface="Segoe UI" panose="020B0502040204020203" pitchFamily="34" charset="0"/>
              <a:cs typeface="Segoe UI" panose="020B0502040204020203" pitchFamily="34" charset="0"/>
            </a:endParaRPr>
          </a:p>
          <a:p>
            <a:pPr marL="0" marR="0" algn="r" rtl="1">
              <a:lnSpc>
                <a:spcPct val="200000"/>
              </a:lnSpc>
              <a:spcBef>
                <a:spcPts val="0"/>
              </a:spcBef>
              <a:spcAft>
                <a:spcPts val="0"/>
              </a:spcAft>
            </a:pPr>
            <a:r>
              <a:rPr lang="ar-JO" sz="1600"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     </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5) العمل على بناء ثقافه مؤسسيه: </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وتعني عباره بناء ثقافة مؤ سسيه إلى أنه يجب إيجاد قيم وأهداف مشتركة بين المروؤسين والنظر اليهم كأعضاء أسره واحده وذلك بالسعي لترسيخ مقاييس متميزه للولاء عند اعضائها من خلال التدريب الكافي والمناسب وتوفير القدر</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اللازم من الاحترام بين أفراد هذه المنظمة.</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6) العمل على تحسين المناخ التنظيمي: </a:t>
            </a:r>
          </a:p>
          <a:p>
            <a:pPr marL="0" marR="0" algn="r" rtl="1">
              <a:lnSpc>
                <a:spcPct val="150000"/>
              </a:lnSpc>
              <a:spcBef>
                <a:spcPts val="0"/>
              </a:spcBef>
              <a:spcAft>
                <a:spcPts val="0"/>
              </a:spcAft>
            </a:pPr>
            <a:r>
              <a:rPr lang="ar-JO" dirty="0">
                <a:solidFill>
                  <a:schemeClr val="tx1"/>
                </a:solidFill>
                <a:latin typeface="Segoe UI" panose="020B0502040204020203" pitchFamily="34" charset="0"/>
                <a:cs typeface="Segoe UI" panose="020B0502040204020203" pitchFamily="34" charset="0"/>
              </a:rPr>
              <a:t>والمناخ التنظيمي هو مجموعه من الخصائص والقواعد والأساليب  التي توجه وتحكم سلوك الأفراد داخل التنظيم وتميزه عن غيره من المنظمات فإن التنظيمات ذات البيئه االإيجابية والمشجعه للعمل والتي تصف بدرجة عاليه من الإحساس بالمسؤولية نحو المروؤسين وتعمل على إيجاد المناخ التنظيمي الجيد وتحقق الأهداف والاهتمام بالإنسان هي تنظيمات ناجحه في توفير الولاء التنظيمي لدى موظفيها.</a:t>
            </a:r>
          </a:p>
          <a:p>
            <a:pPr marL="0" marR="0" algn="r" rtl="1">
              <a:lnSpc>
                <a:spcPct val="150000"/>
              </a:lnSpc>
              <a:spcBef>
                <a:spcPts val="0"/>
              </a:spcBef>
              <a:spcAft>
                <a:spcPts val="0"/>
              </a:spcAft>
            </a:pP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49E68120-A998-2BD4-F020-1A6351917B6C}"/>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العوامل المساعدة على نمو الولاء التنظيمي</a:t>
            </a:r>
          </a:p>
        </p:txBody>
      </p:sp>
    </p:spTree>
    <p:extLst>
      <p:ext uri="{BB962C8B-B14F-4D97-AF65-F5344CB8AC3E}">
        <p14:creationId xmlns:p14="http://schemas.microsoft.com/office/powerpoint/2010/main" val="3421370540"/>
      </p:ext>
    </p:extLst>
  </p:cSld>
  <p:clrMapOvr>
    <a:masterClrMapping/>
  </p:clrMapOvr>
  <mc:AlternateContent xmlns:mc="http://schemas.openxmlformats.org/markup-compatibility/2006" xmlns:p14="http://schemas.microsoft.com/office/powerpoint/2010/main">
    <mc:Choice Requires="p14">
      <p:transition spd="slow" p14:dur="2000" advTm="111326"/>
    </mc:Choice>
    <mc:Fallback xmlns="">
      <p:transition spd="slow" advTm="11132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303485" y="1602602"/>
            <a:ext cx="11700394" cy="4399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algn="r" rtl="1">
              <a:lnSpc>
                <a:spcPct val="200000"/>
              </a:lnSpc>
              <a:spcBef>
                <a:spcPts val="0"/>
              </a:spcBef>
              <a:spcAft>
                <a:spcPts val="0"/>
              </a:spcAft>
            </a:pPr>
            <a:endParaRPr lang="ar-JO" kern="0" dirty="0">
              <a:solidFill>
                <a:srgbClr val="2C2F34"/>
              </a:solidFill>
              <a:latin typeface="Segoe UI" panose="020B0502040204020203" pitchFamily="34" charset="0"/>
              <a:ea typeface="Times New Roman" panose="02020603050405020304" pitchFamily="18" charset="0"/>
              <a:cs typeface="Segoe UI" panose="020B0502040204020203" pitchFamily="34" charset="0"/>
            </a:endParaRPr>
          </a:p>
          <a:p>
            <a:pPr marR="0" algn="r" rtl="1">
              <a:lnSpc>
                <a:spcPct val="200000"/>
              </a:lnSpc>
              <a:spcBef>
                <a:spcPts val="0"/>
              </a:spcBef>
              <a:spcAft>
                <a:spcPts val="0"/>
              </a:spcAft>
            </a:pPr>
            <a:r>
              <a:rPr lang="ar-JO"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6)الثقة التنظيمية: </a:t>
            </a:r>
          </a:p>
          <a:p>
            <a:pPr marR="0" algn="r" rtl="1">
              <a:lnSpc>
                <a:spcPct val="200000"/>
              </a:lnSpc>
              <a:spcBef>
                <a:spcPts val="0"/>
              </a:spcBef>
              <a:spcAft>
                <a:spcPts val="0"/>
              </a:spcAft>
            </a:pPr>
            <a:r>
              <a:rPr lang="ar-JO"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وتعني الثقة توافق توقعات الأفراد وأنسجام سلوكهم بما يحقق المصالح المشتركه لهم، والثقة التنظيمية هي توقع الفرد أو المجموعه بتحقيق الوعود المكتوبه أو الشفهية التي تصدر عن الآخرين أفرادًا كانو ا أم مجموعات ،</a:t>
            </a:r>
          </a:p>
          <a:p>
            <a:pPr marR="0" algn="r" rtl="1">
              <a:lnSpc>
                <a:spcPct val="200000"/>
              </a:lnSpc>
              <a:spcBef>
                <a:spcPts val="0"/>
              </a:spcBef>
              <a:spcAft>
                <a:spcPts val="0"/>
              </a:spcAft>
            </a:pPr>
            <a:r>
              <a:rPr lang="ar-JO"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وتعمل القيادة الفاعلة على رفع درجة الثقه بين المروؤسين والتنظيم لما للثقه من  أهمية في تماسك الجماعة وفي تنمية </a:t>
            </a:r>
            <a:r>
              <a:rPr lang="ar-JO" kern="0" dirty="0">
                <a:solidFill>
                  <a:srgbClr val="2C2F34"/>
                </a:solidFill>
                <a:latin typeface="Segoe UI" panose="020B0502040204020203" pitchFamily="34" charset="0"/>
                <a:ea typeface="Times New Roman" panose="02020603050405020304" pitchFamily="18" charset="0"/>
                <a:cs typeface="Segoe UI" panose="020B0502040204020203" pitchFamily="34" charset="0"/>
              </a:rPr>
              <a:t>ا</a:t>
            </a:r>
            <a:r>
              <a:rPr lang="ar-JO" kern="0" dirty="0">
                <a:solidFill>
                  <a:srgbClr val="2C2F34"/>
                </a:solidFill>
                <a:effectLst/>
                <a:latin typeface="Segoe UI" panose="020B0502040204020203" pitchFamily="34" charset="0"/>
                <a:ea typeface="Times New Roman" panose="02020603050405020304" pitchFamily="18" charset="0"/>
                <a:cs typeface="Segoe UI" panose="020B0502040204020203" pitchFamily="34" charset="0"/>
              </a:rPr>
              <a:t>لولاء  للمنظمة وزيادة درجة الابتكار والابداع لذلك يجب على المنظمة تنفيذ سياسات إدارية واضحة تحقق العدالة وتطبيق النظام دون تمييز والحرص على التعامل بمصداقية وزيادة المشاركة والترحيب بالآراء والمقترحات في روح من التسامح بعيدًا عن التسلط</a:t>
            </a:r>
            <a:r>
              <a:rPr lang="ar-YE" sz="2000" dirty="0">
                <a:solidFill>
                  <a:schemeClr val="tx1"/>
                </a:solidFill>
                <a:latin typeface="Segoe UI" panose="020B0502040204020203" pitchFamily="34" charset="0"/>
                <a:cs typeface="Segoe UI" panose="020B0502040204020203" pitchFamily="34" charset="0"/>
              </a:rPr>
              <a:t/>
            </a:r>
            <a:br>
              <a:rPr lang="ar-YE" sz="2000" dirty="0">
                <a:solidFill>
                  <a:schemeClr val="tx1"/>
                </a:solidFill>
                <a:latin typeface="Segoe UI" panose="020B0502040204020203" pitchFamily="34" charset="0"/>
                <a:cs typeface="Segoe UI" panose="020B0502040204020203" pitchFamily="34" charset="0"/>
              </a:rPr>
            </a:b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Picture 5">
            <a:extLst>
              <a:ext uri="{FF2B5EF4-FFF2-40B4-BE49-F238E27FC236}">
                <a16:creationId xmlns:a16="http://schemas.microsoft.com/office/drawing/2014/main" xmlns="" id="{F8775DAC-1804-79C1-23B5-78C883144B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3485" y="1311773"/>
            <a:ext cx="2609850" cy="984905"/>
          </a:xfrm>
          <a:prstGeom prst="rect">
            <a:avLst/>
          </a:prstGeom>
        </p:spPr>
      </p:pic>
      <p:sp>
        <p:nvSpPr>
          <p:cNvPr id="3" name="TextBox 2">
            <a:extLst>
              <a:ext uri="{FF2B5EF4-FFF2-40B4-BE49-F238E27FC236}">
                <a16:creationId xmlns:a16="http://schemas.microsoft.com/office/drawing/2014/main" xmlns="" id="{2E9351BB-174E-38E8-ECF3-6E5B74ADBEF5}"/>
              </a:ext>
            </a:extLst>
          </p:cNvPr>
          <p:cNvSpPr txBox="1"/>
          <p:nvPr/>
        </p:nvSpPr>
        <p:spPr>
          <a:xfrm>
            <a:off x="3434729" y="786537"/>
            <a:ext cx="582989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العوامل المساعدة على نمو الولاء التنظيمي</a:t>
            </a:r>
          </a:p>
        </p:txBody>
      </p:sp>
    </p:spTree>
    <p:extLst>
      <p:ext uri="{BB962C8B-B14F-4D97-AF65-F5344CB8AC3E}">
        <p14:creationId xmlns:p14="http://schemas.microsoft.com/office/powerpoint/2010/main" val="1350279448"/>
      </p:ext>
    </p:extLst>
  </p:cSld>
  <p:clrMapOvr>
    <a:masterClrMapping/>
  </p:clrMapOvr>
  <mc:AlternateContent xmlns:mc="http://schemas.openxmlformats.org/markup-compatibility/2006" xmlns:p14="http://schemas.microsoft.com/office/powerpoint/2010/main">
    <mc:Choice Requires="p14">
      <p:transition spd="slow" p14:dur="2000" advTm="97978"/>
    </mc:Choice>
    <mc:Fallback xmlns="">
      <p:transition spd="slow" advTm="9797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80431" y="1318698"/>
            <a:ext cx="11446110" cy="48784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200000"/>
              </a:lnSpc>
              <a:spcBef>
                <a:spcPts val="0"/>
              </a:spcBef>
              <a:spcAft>
                <a:spcPts val="1000"/>
              </a:spcAft>
            </a:pPr>
            <a:r>
              <a:rPr lang="ar-JO" dirty="0">
                <a:solidFill>
                  <a:schemeClr val="tx1"/>
                </a:solidFill>
                <a:latin typeface="Segoe UI" panose="020B0502040204020203" pitchFamily="34" charset="0"/>
                <a:cs typeface="Segoe UI" panose="020B0502040204020203" pitchFamily="34" charset="0"/>
              </a:rPr>
              <a:t>أولًا: العوامل الشخصية</a:t>
            </a:r>
            <a:r>
              <a:rPr lang="ar-JO" sz="1600" dirty="0">
                <a:solidFill>
                  <a:schemeClr val="tx1"/>
                </a:solidFill>
                <a:latin typeface="Segoe UI" panose="020B0502040204020203" pitchFamily="34" charset="0"/>
                <a:cs typeface="Segoe UI" panose="020B0502040204020203" pitchFamily="34" charset="0"/>
              </a:rPr>
              <a:t>: </a:t>
            </a:r>
          </a:p>
          <a:p>
            <a:pPr marL="0" marR="0" algn="r" rtl="1">
              <a:lnSpc>
                <a:spcPct val="200000"/>
              </a:lnSpc>
              <a:spcBef>
                <a:spcPts val="0"/>
              </a:spcBef>
              <a:spcAft>
                <a:spcPts val="1000"/>
              </a:spcAft>
            </a:pPr>
            <a:r>
              <a:rPr lang="ar-JO" sz="1600" dirty="0">
                <a:solidFill>
                  <a:schemeClr val="tx1"/>
                </a:solidFill>
                <a:latin typeface="Segoe UI" panose="020B0502040204020203" pitchFamily="34" charset="0"/>
                <a:cs typeface="Segoe UI" panose="020B0502040204020203" pitchFamily="34" charset="0"/>
              </a:rPr>
              <a:t>يختلف العاملين  في شخصياتهم تبعا لعوامل عديدة فهم يتباينون فيما بينهم من حيث شخصياتهم مما يؤثر على مستويات الولاء التي يمنحها العاملين  لمنظماتهم كالآتي:</a:t>
            </a:r>
          </a:p>
          <a:p>
            <a:pPr marL="0" marR="0" algn="r" rtl="1">
              <a:lnSpc>
                <a:spcPct val="200000"/>
              </a:lnSpc>
              <a:spcBef>
                <a:spcPts val="0"/>
              </a:spcBef>
              <a:spcAft>
                <a:spcPts val="1000"/>
              </a:spcAft>
            </a:pPr>
            <a:r>
              <a:rPr lang="ar-JO" sz="1600" dirty="0">
                <a:solidFill>
                  <a:schemeClr val="tx1"/>
                </a:solidFill>
                <a:latin typeface="Segoe UI" panose="020B0502040204020203" pitchFamily="34" charset="0"/>
                <a:cs typeface="Segoe UI" panose="020B0502040204020203" pitchFamily="34" charset="0"/>
              </a:rPr>
              <a:t>- الجنس: النساء أكثر  ولاءا للتنظيمات من الرجال إلى ان هذا المتغير غير حاسم.</a:t>
            </a:r>
          </a:p>
          <a:p>
            <a:pPr marL="285750" marR="0" indent="-285750" algn="r" rtl="1">
              <a:lnSpc>
                <a:spcPct val="200000"/>
              </a:lnSpc>
              <a:spcBef>
                <a:spcPts val="0"/>
              </a:spcBef>
              <a:spcAft>
                <a:spcPts val="1000"/>
              </a:spcAft>
              <a:buFontTx/>
              <a:buChar char="-"/>
            </a:pPr>
            <a:r>
              <a:rPr lang="ar-JO" sz="1600" dirty="0">
                <a:solidFill>
                  <a:schemeClr val="tx1"/>
                </a:solidFill>
                <a:latin typeface="Segoe UI" panose="020B0502040204020203" pitchFamily="34" charset="0"/>
                <a:cs typeface="Segoe UI" panose="020B0502040204020203" pitchFamily="34" charset="0"/>
              </a:rPr>
              <a:t>المؤهل: الأفراد ذوي الفئات العليا أكثر ولاءًا لمنظماتهم من غيرهم ذوي المؤهلات  الدنيا إلا أن بعض المختصين لم يتفقوا – </a:t>
            </a:r>
          </a:p>
          <a:p>
            <a:pPr marL="285750" marR="0" indent="-285750" algn="r" rtl="1">
              <a:lnSpc>
                <a:spcPct val="200000"/>
              </a:lnSpc>
              <a:spcBef>
                <a:spcPts val="0"/>
              </a:spcBef>
              <a:spcAft>
                <a:spcPts val="1000"/>
              </a:spcAft>
              <a:buFontTx/>
              <a:buChar char="-"/>
            </a:pPr>
            <a:r>
              <a:rPr lang="ar-JO" sz="1600" dirty="0">
                <a:solidFill>
                  <a:schemeClr val="tx1"/>
                </a:solidFill>
                <a:latin typeface="Segoe UI" panose="020B0502040204020203" pitchFamily="34" charset="0"/>
                <a:cs typeface="Segoe UI" panose="020B0502040204020203" pitchFamily="34" charset="0"/>
              </a:rPr>
              <a:t>مدة الخدمة: المروؤسين من ذوي الخدمة الطويله في المنظمة أكثر ولاءًا لمنظماتهم ممن هم أقل خدمة.</a:t>
            </a:r>
          </a:p>
          <a:p>
            <a:pPr marL="0" marR="0" algn="r" rtl="1">
              <a:lnSpc>
                <a:spcPct val="200000"/>
              </a:lnSpc>
              <a:spcBef>
                <a:spcPts val="0"/>
              </a:spcBef>
              <a:spcAft>
                <a:spcPts val="1000"/>
              </a:spcAft>
            </a:pPr>
            <a:r>
              <a:rPr lang="ar-JO" sz="1600" dirty="0">
                <a:solidFill>
                  <a:schemeClr val="tx1"/>
                </a:solidFill>
                <a:latin typeface="Segoe UI" panose="020B0502040204020203" pitchFamily="34" charset="0"/>
                <a:cs typeface="Segoe UI" panose="020B0502040204020203" pitchFamily="34" charset="0"/>
              </a:rPr>
              <a:t>-المسؤولية الاجتماعية: المروؤسين من ذوي المسؤولية العائلية أكثر ولاءًا  لمنظماتهم ممن لا يتحملون مثل هذة المسؤولية.</a:t>
            </a: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4DE426F7-906A-9850-E83D-F0D7588FB187}"/>
              </a:ext>
            </a:extLst>
          </p:cNvPr>
          <p:cNvSpPr txBox="1"/>
          <p:nvPr/>
        </p:nvSpPr>
        <p:spPr>
          <a:xfrm>
            <a:off x="3846786" y="709448"/>
            <a:ext cx="5417839" cy="369332"/>
          </a:xfrm>
          <a:prstGeom prst="rect">
            <a:avLst/>
          </a:prstGeom>
          <a:noFill/>
        </p:spPr>
        <p:txBody>
          <a:bodyPr wrap="square" rtlCol="0">
            <a:spAutoFit/>
          </a:bodyPr>
          <a:lstStyle/>
          <a:p>
            <a:r>
              <a:rPr lang="ar-YE" dirty="0">
                <a:solidFill>
                  <a:srgbClr val="00B0F0"/>
                </a:solidFill>
                <a:latin typeface="Segoe UI" panose="020B0502040204020203" pitchFamily="34" charset="0"/>
                <a:cs typeface="Segoe UI" panose="020B0502040204020203" pitchFamily="34" charset="0"/>
              </a:rPr>
              <a:t>العوامل المؤثرة في</a:t>
            </a:r>
            <a:r>
              <a:rPr lang="ar-JO" dirty="0">
                <a:solidFill>
                  <a:srgbClr val="00B0F0"/>
                </a:solidFill>
                <a:latin typeface="Segoe UI" panose="020B0502040204020203" pitchFamily="34" charset="0"/>
                <a:cs typeface="Segoe UI" panose="020B0502040204020203" pitchFamily="34" charset="0"/>
              </a:rPr>
              <a:t> الولاء </a:t>
            </a:r>
            <a:r>
              <a:rPr lang="ar-YE" dirty="0">
                <a:solidFill>
                  <a:srgbClr val="00B0F0"/>
                </a:solidFill>
                <a:latin typeface="Segoe UI" panose="020B0502040204020203" pitchFamily="34" charset="0"/>
                <a:cs typeface="Segoe UI" panose="020B0502040204020203" pitchFamily="34" charset="0"/>
              </a:rPr>
              <a:t>التنظيمي</a:t>
            </a:r>
            <a:endParaRPr lang="en-US"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604120195"/>
      </p:ext>
    </p:extLst>
  </p:cSld>
  <p:clrMapOvr>
    <a:masterClrMapping/>
  </p:clrMapOvr>
  <mc:AlternateContent xmlns:mc="http://schemas.openxmlformats.org/markup-compatibility/2006" xmlns:p14="http://schemas.microsoft.com/office/powerpoint/2010/main">
    <mc:Choice Requires="p14">
      <p:transition spd="slow" p14:dur="2000" advTm="133163"/>
    </mc:Choice>
    <mc:Fallback xmlns="">
      <p:transition spd="slow" advTm="13316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34715" y="1410139"/>
            <a:ext cx="11446110" cy="45709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ar-JO" dirty="0">
              <a:solidFill>
                <a:schemeClr val="tx1"/>
              </a:solidFill>
              <a:latin typeface="Segoe UI" panose="020B0502040204020203" pitchFamily="34" charset="0"/>
              <a:cs typeface="Segoe UI" panose="020B0502040204020203" pitchFamily="34" charset="0"/>
            </a:endParaRPr>
          </a:p>
          <a:p>
            <a:pPr algn="r" rtl="1">
              <a:lnSpc>
                <a:spcPct val="150000"/>
              </a:lnSpc>
            </a:pPr>
            <a:endParaRPr lang="ar-JO" dirty="0">
              <a:solidFill>
                <a:schemeClr val="tx1"/>
              </a:solidFill>
              <a:latin typeface="Segoe UI" panose="020B0502040204020203" pitchFamily="34" charset="0"/>
              <a:cs typeface="Segoe UI" panose="020B0502040204020203" pitchFamily="34" charset="0"/>
            </a:endParaRPr>
          </a:p>
          <a:p>
            <a:pPr algn="r" rtl="1">
              <a:lnSpc>
                <a:spcPct val="200000"/>
              </a:lnSpc>
            </a:pPr>
            <a:r>
              <a:rPr lang="ar-JO" dirty="0">
                <a:solidFill>
                  <a:schemeClr val="tx1"/>
                </a:solidFill>
                <a:latin typeface="Segoe UI" panose="020B0502040204020203" pitchFamily="34" charset="0"/>
                <a:cs typeface="Segoe UI" panose="020B0502040204020203" pitchFamily="34" charset="0"/>
              </a:rPr>
              <a:t>ثانيًا: العوامل التنظيمية : </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العوامل المتعلقه بالتنظيم وما يسوده من علاقات  ترتبط بالعامل والوظيقه والتي يمكن للمنظمة السيطره عليها والحد من تأثيرها أو زيادتها وأهميتها تكمن بجعل العمل أكثر رغبة وجاذبيه للمروؤسين والتأثير على سلوكهم وتصرفاتهم والعمل الذي يمارسونه للوصول الى بيئه العمل الملائمه ومن هذة العوامل :</a:t>
            </a:r>
          </a:p>
          <a:p>
            <a:pPr marL="342900" indent="-342900"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-الأجور: المنظمات التي تمنح المروؤسين أجو ر متناسبه يكون ولائهم أعلى من التي تكون أجورها منخفضه</a:t>
            </a:r>
          </a:p>
          <a:p>
            <a:pPr marL="342900" indent="-342900"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-نمط الإشراف : المنظمات التي يسودها الانسجام والتفاهم بين المشرفين ومرؤوسيهم يكون الولاء أعلى  ويزيد من تمسكهم بعملهم.</a:t>
            </a:r>
          </a:p>
          <a:p>
            <a:pPr marL="342900" indent="-342900" algn="r" rtl="1">
              <a:lnSpc>
                <a:spcPct val="200000"/>
              </a:lnSpc>
              <a:buFont typeface="+mj-lt"/>
              <a:buAutoNum type="arabicPeriod"/>
            </a:pPr>
            <a:r>
              <a:rPr lang="ar-JO" dirty="0">
                <a:solidFill>
                  <a:schemeClr val="tx1"/>
                </a:solidFill>
                <a:latin typeface="Segoe UI" panose="020B0502040204020203" pitchFamily="34" charset="0"/>
                <a:cs typeface="Segoe UI" panose="020B0502040204020203" pitchFamily="34" charset="0"/>
              </a:rPr>
              <a:t>-المشاركه في اتخاذ القرارات: المنظمات التي تسمح للمرؤوسين بالمشاركه في اتخاذ القرارات ولاءهم مرتفع</a:t>
            </a:r>
          </a:p>
          <a:p>
            <a:pPr algn="r" rtl="1">
              <a:lnSpc>
                <a:spcPct val="200000"/>
              </a:lnSpc>
            </a:pPr>
            <a:r>
              <a:rPr lang="ar-JO" dirty="0">
                <a:solidFill>
                  <a:schemeClr val="tx1"/>
                </a:solidFill>
                <a:latin typeface="Segoe UI" panose="020B0502040204020203" pitchFamily="34" charset="0"/>
                <a:cs typeface="Segoe UI" panose="020B0502040204020203" pitchFamily="34" charset="0"/>
              </a:rPr>
              <a:t>. </a:t>
            </a:r>
            <a:endParaRPr lang="ar-JO" dirty="0">
              <a:solidFill>
                <a:srgbClr val="000000"/>
              </a:solidFill>
              <a:latin typeface="Segoe UI" panose="020B0502040204020203" pitchFamily="34" charset="0"/>
              <a:cs typeface="Segoe UI" panose="020B0502040204020203" pitchFamily="34" charset="0"/>
            </a:endParaRPr>
          </a:p>
          <a:p>
            <a:pPr algn="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a:p>
            <a:pPr algn="r"/>
            <a:r>
              <a:rPr lang="ar-SA"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rPr>
              <a:t> </a:t>
            </a:r>
            <a:endParaRPr lang="ar-JO" sz="2000" b="1" dirty="0">
              <a:solidFill>
                <a:srgbClr val="00B0F0"/>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xmlns="" id="{D603A1EC-821F-0995-FCCD-4983466B6324}"/>
              </a:ext>
            </a:extLst>
          </p:cNvPr>
          <p:cNvSpPr txBox="1"/>
          <p:nvPr/>
        </p:nvSpPr>
        <p:spPr>
          <a:xfrm>
            <a:off x="3846786" y="709448"/>
            <a:ext cx="5417839" cy="369332"/>
          </a:xfrm>
          <a:prstGeom prst="rect">
            <a:avLst/>
          </a:prstGeom>
          <a:noFill/>
        </p:spPr>
        <p:txBody>
          <a:bodyPr wrap="square" rtlCol="0">
            <a:spAutoFit/>
          </a:bodyPr>
          <a:lstStyle/>
          <a:p>
            <a:r>
              <a:rPr lang="ar-YE" dirty="0">
                <a:solidFill>
                  <a:srgbClr val="00B0F0"/>
                </a:solidFill>
                <a:latin typeface="Segoe UI" panose="020B0502040204020203" pitchFamily="34" charset="0"/>
                <a:cs typeface="Segoe UI" panose="020B0502040204020203" pitchFamily="34" charset="0"/>
              </a:rPr>
              <a:t>العوامل المؤثرة في</a:t>
            </a:r>
            <a:r>
              <a:rPr lang="ar-JO" dirty="0">
                <a:solidFill>
                  <a:srgbClr val="00B0F0"/>
                </a:solidFill>
                <a:latin typeface="Segoe UI" panose="020B0502040204020203" pitchFamily="34" charset="0"/>
                <a:cs typeface="Segoe UI" panose="020B0502040204020203" pitchFamily="34" charset="0"/>
              </a:rPr>
              <a:t> الولاء </a:t>
            </a:r>
            <a:r>
              <a:rPr lang="ar-YE" dirty="0">
                <a:solidFill>
                  <a:srgbClr val="00B0F0"/>
                </a:solidFill>
                <a:latin typeface="Segoe UI" panose="020B0502040204020203" pitchFamily="34" charset="0"/>
                <a:cs typeface="Segoe UI" panose="020B0502040204020203" pitchFamily="34" charset="0"/>
              </a:rPr>
              <a:t>التنظيمي</a:t>
            </a:r>
            <a:endParaRPr lang="en-US"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302570553"/>
      </p:ext>
    </p:extLst>
  </p:cSld>
  <p:clrMapOvr>
    <a:masterClrMapping/>
  </p:clrMapOvr>
  <mc:AlternateContent xmlns:mc="http://schemas.openxmlformats.org/markup-compatibility/2006" xmlns:p14="http://schemas.microsoft.com/office/powerpoint/2010/main">
    <mc:Choice Requires="p14">
      <p:transition spd="slow" p14:dur="2000" advTm="85141"/>
    </mc:Choice>
    <mc:Fallback xmlns="">
      <p:transition spd="slow" advTm="851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056290" y="1646790"/>
            <a:ext cx="10198913" cy="4365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endParaRPr lang="ar-JO"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JO" b="1" u="sng" dirty="0">
              <a:solidFill>
                <a:srgbClr val="000000"/>
              </a:solidFill>
              <a:latin typeface="Segoe UI" panose="020B0502040204020203" pitchFamily="34" charset="0"/>
              <a:cs typeface="Segoe UI" panose="020B0502040204020203" pitchFamily="34" charset="0"/>
            </a:endParaRPr>
          </a:p>
          <a:p>
            <a:pPr marL="0" marR="0" algn="justLow" rtl="1">
              <a:lnSpc>
                <a:spcPct val="115000"/>
              </a:lnSpc>
              <a:spcBef>
                <a:spcPts val="0"/>
              </a:spcBef>
              <a:spcAft>
                <a:spcPts val="1000"/>
              </a:spcAft>
            </a:pPr>
            <a:endParaRPr lang="ar-SA" dirty="0">
              <a:solidFill>
                <a:srgbClr val="000000"/>
              </a:solidFill>
              <a:latin typeface="Segoe UI" panose="020B0502040204020203" pitchFamily="34" charset="0"/>
              <a:cs typeface="Segoe UI" panose="020B0502040204020203" pitchFamily="34" charset="0"/>
            </a:endParaRPr>
          </a:p>
          <a:p>
            <a:pPr marR="0" algn="r" rtl="1">
              <a:lnSpc>
                <a:spcPct val="200000"/>
              </a:lnSpc>
              <a:spcBef>
                <a:spcPts val="0"/>
              </a:spcBef>
              <a:spcAft>
                <a:spcPts val="1000"/>
              </a:spcAft>
            </a:pPr>
            <a:r>
              <a:rPr lang="ar-JO" dirty="0">
                <a:solidFill>
                  <a:schemeClr val="tx1"/>
                </a:solidFill>
                <a:latin typeface="Segoe UI" panose="020B0502040204020203" pitchFamily="34" charset="0"/>
                <a:cs typeface="Segoe UI" panose="020B0502040204020203" pitchFamily="34" charset="0"/>
              </a:rPr>
              <a:t> ثالثًا: خصائص العمل: </a:t>
            </a:r>
          </a:p>
          <a:p>
            <a:pPr marR="0" algn="r" rtl="1">
              <a:lnSpc>
                <a:spcPct val="200000"/>
              </a:lnSpc>
              <a:spcBef>
                <a:spcPts val="0"/>
              </a:spcBef>
              <a:spcAft>
                <a:spcPts val="1000"/>
              </a:spcAft>
            </a:pPr>
            <a:r>
              <a:rPr lang="ar-JO" dirty="0">
                <a:solidFill>
                  <a:schemeClr val="tx1"/>
                </a:solidFill>
                <a:latin typeface="Segoe UI" panose="020B0502040204020203" pitchFamily="34" charset="0"/>
                <a:cs typeface="Segoe UI" panose="020B0502040204020203" pitchFamily="34" charset="0"/>
              </a:rPr>
              <a:t>وهي العوامل ذات العلاقة بمتطلبات العمل المختلفة من مهارات وقدرات وأساليب وأجراءات حيث تم أثبات علاقة  قوية بين الولاء  التنظيمي ودرجة تحديد المهام فكلما كانت المهام المناطه بالمرؤوس معرفه بشكل جيد أدت الى زيادة مستوى ولائه كما أن درجة الاستقلالية  أثناء العمل تؤدي الى زيادة الولاء  التنظيمي كما أن لنوعية المعلومات وإنسيابيتها بخصوص أداء الموظف لها تأثير واضح على مستوى أدائه</a:t>
            </a:r>
            <a:endParaRPr lang="en-US" dirty="0">
              <a:solidFill>
                <a:srgbClr val="000000"/>
              </a:solidFill>
              <a:latin typeface="Segoe UI" panose="020B0502040204020203" pitchFamily="34" charset="0"/>
              <a:cs typeface="Segoe UI" panose="020B0502040204020203" pitchFamily="34" charset="0"/>
            </a:endParaRPr>
          </a:p>
          <a:p>
            <a:pPr algn="r" rtl="1">
              <a:lnSpc>
                <a:spcPct val="150000"/>
              </a:lnSpc>
            </a:pP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r>
              <a:rPr lang="ar-YE" dirty="0">
                <a:latin typeface="Segoe UI" panose="020B0502040204020203" pitchFamily="34" charset="0"/>
                <a:cs typeface="Segoe UI" panose="020B0502040204020203" pitchFamily="34" charset="0"/>
              </a:rPr>
              <a:t/>
            </a:r>
            <a:br>
              <a:rPr lang="ar-YE" dirty="0">
                <a:latin typeface="Segoe UI" panose="020B0502040204020203" pitchFamily="34" charset="0"/>
                <a:cs typeface="Segoe UI" panose="020B0502040204020203" pitchFamily="34" charset="0"/>
              </a:rPr>
            </a:br>
            <a:endParaRPr lang="ar-JO"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r" rtl="1">
              <a:lnSpc>
                <a:spcPct val="150000"/>
              </a:lnSpc>
            </a:pPr>
            <a:endParaRPr lang="ar-JO"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a:p>
            <a:pPr algn="ctr"/>
            <a:endParaRPr lang="ar-JO" sz="2000" b="1"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2661239C-A1EA-C38F-66BA-B5CD8374839C}"/>
              </a:ext>
            </a:extLst>
          </p:cNvPr>
          <p:cNvSpPr txBox="1"/>
          <p:nvPr/>
        </p:nvSpPr>
        <p:spPr>
          <a:xfrm>
            <a:off x="3846786" y="709448"/>
            <a:ext cx="5417839" cy="369332"/>
          </a:xfrm>
          <a:prstGeom prst="rect">
            <a:avLst/>
          </a:prstGeom>
          <a:noFill/>
        </p:spPr>
        <p:txBody>
          <a:bodyPr wrap="square" rtlCol="0">
            <a:spAutoFit/>
          </a:bodyPr>
          <a:lstStyle/>
          <a:p>
            <a:r>
              <a:rPr lang="ar-YE" dirty="0">
                <a:solidFill>
                  <a:srgbClr val="00B0F0"/>
                </a:solidFill>
                <a:latin typeface="Segoe UI" panose="020B0502040204020203" pitchFamily="34" charset="0"/>
                <a:cs typeface="Segoe UI" panose="020B0502040204020203" pitchFamily="34" charset="0"/>
              </a:rPr>
              <a:t>العوامل المؤثرة في</a:t>
            </a:r>
            <a:r>
              <a:rPr lang="ar-JO" dirty="0">
                <a:solidFill>
                  <a:srgbClr val="00B0F0"/>
                </a:solidFill>
                <a:latin typeface="Segoe UI" panose="020B0502040204020203" pitchFamily="34" charset="0"/>
                <a:cs typeface="Segoe UI" panose="020B0502040204020203" pitchFamily="34" charset="0"/>
              </a:rPr>
              <a:t> الولاء </a:t>
            </a:r>
            <a:r>
              <a:rPr lang="ar-YE" dirty="0">
                <a:solidFill>
                  <a:srgbClr val="00B0F0"/>
                </a:solidFill>
                <a:latin typeface="Segoe UI" panose="020B0502040204020203" pitchFamily="34" charset="0"/>
                <a:cs typeface="Segoe UI" panose="020B0502040204020203" pitchFamily="34" charset="0"/>
              </a:rPr>
              <a:t>التنظيمي</a:t>
            </a:r>
            <a:endParaRPr lang="en-US"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95BD1AA2-9D3B-A3EE-702A-EE3781FA26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6573" y="1723879"/>
            <a:ext cx="3105150" cy="1250050"/>
          </a:xfrm>
          <a:prstGeom prst="rect">
            <a:avLst/>
          </a:prstGeom>
        </p:spPr>
      </p:pic>
    </p:spTree>
    <p:extLst>
      <p:ext uri="{BB962C8B-B14F-4D97-AF65-F5344CB8AC3E}">
        <p14:creationId xmlns:p14="http://schemas.microsoft.com/office/powerpoint/2010/main" val="1862871185"/>
      </p:ext>
    </p:extLst>
  </p:cSld>
  <p:clrMapOvr>
    <a:masterClrMapping/>
  </p:clrMapOvr>
  <mc:AlternateContent xmlns:mc="http://schemas.openxmlformats.org/markup-compatibility/2006" xmlns:p14="http://schemas.microsoft.com/office/powerpoint/2010/main">
    <mc:Choice Requires="p14">
      <p:transition spd="slow" p14:dur="2000" advTm="78731"/>
    </mc:Choice>
    <mc:Fallback xmlns="">
      <p:transition spd="slow" advTm="7873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06757" y="1418633"/>
            <a:ext cx="10978486" cy="48739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sz="2000" kern="100" dirty="0">
                <a:solidFill>
                  <a:schemeClr val="tx1"/>
                </a:solidFill>
                <a:latin typeface="Segoe UI" panose="020B0502040204020203" pitchFamily="34" charset="0"/>
                <a:ea typeface="Calibri" panose="020F0502020204030204" pitchFamily="34" charset="0"/>
                <a:cs typeface="Segoe UI" panose="020B0502040204020203" pitchFamily="34" charset="0"/>
              </a:rPr>
              <a:t>رابعًا: العوامل الخارجية: </a:t>
            </a:r>
          </a:p>
          <a:p>
            <a:pPr algn="just" rtl="1">
              <a:lnSpc>
                <a:spcPct val="200000"/>
              </a:lnSpc>
            </a:pPr>
            <a:r>
              <a:rPr lang="ar-JO" sz="2000" kern="100" dirty="0">
                <a:solidFill>
                  <a:schemeClr val="tx1"/>
                </a:solidFill>
                <a:latin typeface="Segoe UI" panose="020B0502040204020203" pitchFamily="34" charset="0"/>
                <a:ea typeface="Calibri" panose="020F0502020204030204" pitchFamily="34" charset="0"/>
                <a:cs typeface="Segoe UI" panose="020B0502040204020203" pitchFamily="34" charset="0"/>
              </a:rPr>
              <a:t>إن البيئه الخارجيه  الأبعاد والمتغيرات الاقتصادية والاجتماعية والسياسية لها تأثير كبير على الولاء  التنظيمي إلاأن التأثير يختلف باختلاف الولاء المتكون ومراحله فإذا كان الولاء  في مرحلة التكوين ولم يصل إلى مرحلة الاستقرار فإنه سيؤثر على المرؤوسين وعلى ولائهم في المنظمة فمن يمكن أن يترك المرؤوسين منظماتهم باحثين عن فرص عمل بديلة أما إذا تحقق لهم  الاستقر ار في العمل وانسجمت تطلعاتهم ومشاعرهم وأهدافهم بالمنظمة التي ينتمون إليها فان العوامل البيئيه الخارجية لن تؤثر في ولائهم للمنظمة.</a:t>
            </a:r>
            <a:endParaRPr lang="ar-JO"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FE837162-D033-2A57-CD26-BF6EF4868EEB}"/>
              </a:ext>
            </a:extLst>
          </p:cNvPr>
          <p:cNvSpPr txBox="1"/>
          <p:nvPr/>
        </p:nvSpPr>
        <p:spPr>
          <a:xfrm>
            <a:off x="3846786" y="709448"/>
            <a:ext cx="5417839" cy="369332"/>
          </a:xfrm>
          <a:prstGeom prst="rect">
            <a:avLst/>
          </a:prstGeom>
          <a:noFill/>
        </p:spPr>
        <p:txBody>
          <a:bodyPr wrap="square" rtlCol="0">
            <a:spAutoFit/>
          </a:bodyPr>
          <a:lstStyle/>
          <a:p>
            <a:r>
              <a:rPr lang="ar-YE" dirty="0">
                <a:solidFill>
                  <a:srgbClr val="00B0F0"/>
                </a:solidFill>
                <a:latin typeface="Segoe UI" panose="020B0502040204020203" pitchFamily="34" charset="0"/>
                <a:cs typeface="Segoe UI" panose="020B0502040204020203" pitchFamily="34" charset="0"/>
              </a:rPr>
              <a:t>العوامل المؤثرة في</a:t>
            </a:r>
            <a:r>
              <a:rPr lang="ar-JO" dirty="0">
                <a:solidFill>
                  <a:srgbClr val="00B0F0"/>
                </a:solidFill>
                <a:latin typeface="Segoe UI" panose="020B0502040204020203" pitchFamily="34" charset="0"/>
                <a:cs typeface="Segoe UI" panose="020B0502040204020203" pitchFamily="34" charset="0"/>
              </a:rPr>
              <a:t> الولاء </a:t>
            </a:r>
            <a:r>
              <a:rPr lang="ar-YE" dirty="0">
                <a:solidFill>
                  <a:srgbClr val="00B0F0"/>
                </a:solidFill>
                <a:latin typeface="Segoe UI" panose="020B0502040204020203" pitchFamily="34" charset="0"/>
                <a:cs typeface="Segoe UI" panose="020B0502040204020203" pitchFamily="34" charset="0"/>
              </a:rPr>
              <a:t>التنظيمي</a:t>
            </a:r>
            <a:endParaRPr lang="en-US" dirty="0">
              <a:solidFill>
                <a:srgbClr val="00B0F0"/>
              </a:solidFill>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8027532"/>
      </p:ext>
    </p:extLst>
  </p:cSld>
  <p:clrMapOvr>
    <a:masterClrMapping/>
  </p:clrMapOvr>
  <mc:AlternateContent xmlns:mc="http://schemas.openxmlformats.org/markup-compatibility/2006" xmlns:p14="http://schemas.microsoft.com/office/powerpoint/2010/main">
    <mc:Choice Requires="p14">
      <p:transition spd="slow" p14:dur="2000" advTm="49394"/>
    </mc:Choice>
    <mc:Fallback xmlns="">
      <p:transition spd="slow" advTm="4939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902339" y="1395787"/>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kern="100" dirty="0">
                <a:solidFill>
                  <a:schemeClr val="tx1"/>
                </a:solidFill>
                <a:latin typeface="Alexandria Medium" pitchFamily="2" charset="-78"/>
                <a:ea typeface="Calibri" panose="020F0502020204030204" pitchFamily="34" charset="0"/>
                <a:cs typeface="Alexandria Medium" pitchFamily="2" charset="-78"/>
              </a:rPr>
              <a:t>.</a:t>
            </a:r>
            <a:endParaRPr lang="ar-JO" kern="100" dirty="0">
              <a:solidFill>
                <a:schemeClr val="tx1"/>
              </a:solidFill>
              <a:latin typeface="Alexandria Light" pitchFamily="2" charset="-78"/>
              <a:ea typeface="Calibri" panose="020F0502020204030204" pitchFamily="34" charset="0"/>
              <a:cs typeface="Alexandria Light"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E9C34B3-AC40-D97F-0C36-3857D9907012}"/>
              </a:ext>
            </a:extLst>
          </p:cNvPr>
          <p:cNvSpPr txBox="1"/>
          <p:nvPr/>
        </p:nvSpPr>
        <p:spPr>
          <a:xfrm>
            <a:off x="5154886" y="786537"/>
            <a:ext cx="5417839" cy="369332"/>
          </a:xfrm>
          <a:prstGeom prst="rect">
            <a:avLst/>
          </a:prstGeom>
          <a:noFill/>
        </p:spPr>
        <p:txBody>
          <a:bodyPr wrap="square" rtlCol="0">
            <a:spAutoFit/>
          </a:bodyPr>
          <a:lstStyle/>
          <a:p>
            <a:r>
              <a:rPr lang="ar-JO" dirty="0">
                <a:solidFill>
                  <a:srgbClr val="00B0F0"/>
                </a:solidFill>
                <a:latin typeface="Segoe UI" panose="020B0502040204020203" pitchFamily="34" charset="0"/>
                <a:cs typeface="Segoe UI" panose="020B0502040204020203" pitchFamily="34" charset="0"/>
              </a:rPr>
              <a:t>آثار الولاء </a:t>
            </a:r>
            <a:r>
              <a:rPr lang="ar-YE" dirty="0">
                <a:solidFill>
                  <a:srgbClr val="00B0F0"/>
                </a:solidFill>
                <a:latin typeface="Segoe UI" panose="020B0502040204020203" pitchFamily="34" charset="0"/>
                <a:cs typeface="Segoe UI" panose="020B0502040204020203" pitchFamily="34" charset="0"/>
              </a:rPr>
              <a:t>التنظيمي</a:t>
            </a:r>
            <a:endParaRPr lang="en-US"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6A143BA9-311A-A91F-A082-6BA467358F08}"/>
              </a:ext>
            </a:extLst>
          </p:cNvPr>
          <p:cNvPicPr>
            <a:picLocks noChangeAspect="1"/>
          </p:cNvPicPr>
          <p:nvPr/>
        </p:nvPicPr>
        <p:blipFill>
          <a:blip r:embed="rId4"/>
          <a:stretch>
            <a:fillRect/>
          </a:stretch>
        </p:blipFill>
        <p:spPr>
          <a:xfrm>
            <a:off x="2175642" y="1538987"/>
            <a:ext cx="8276896" cy="4042006"/>
          </a:xfrm>
          <a:prstGeom prst="rect">
            <a:avLst/>
          </a:prstGeom>
        </p:spPr>
      </p:pic>
    </p:spTree>
    <p:extLst>
      <p:ext uri="{BB962C8B-B14F-4D97-AF65-F5344CB8AC3E}">
        <p14:creationId xmlns:p14="http://schemas.microsoft.com/office/powerpoint/2010/main" val="1835052173"/>
      </p:ext>
    </p:extLst>
  </p:cSld>
  <p:clrMapOvr>
    <a:masterClrMapping/>
  </p:clrMapOvr>
  <mc:AlternateContent xmlns:mc="http://schemas.openxmlformats.org/markup-compatibility/2006" xmlns:p14="http://schemas.microsoft.com/office/powerpoint/2010/main">
    <mc:Choice Requires="p14">
      <p:transition spd="slow" p14:dur="2000" advTm="82327"/>
    </mc:Choice>
    <mc:Fallback xmlns="">
      <p:transition spd="slow" advTm="8232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أولًا الآثار الإيجابية:</a:t>
            </a:r>
          </a:p>
          <a:p>
            <a:pPr marL="285750" indent="-285750" algn="r" rtl="1">
              <a:lnSpc>
                <a:spcPct val="150000"/>
              </a:lnSpc>
              <a:buFont typeface="Wingdings" panose="05000000000000000000" pitchFamily="2" charset="2"/>
              <a:buChar char="ü"/>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 شعور الفرد بالولاء التنظيمي يؤدي إلى عدد من النتائج الإيجابية بالنسبه للمنظمة كانخفاض معدل دوران العمل واستقرار العماله وبذل مزيد من الجهد والانتظام بالدوام هذا كله يؤثر على انخفاض تكلفة العمل وزيادة الانتاج وتحقيق النمو وازدهار للمنظمة.</a:t>
            </a:r>
          </a:p>
          <a:p>
            <a:pPr marL="285750" indent="-285750" algn="r" rtl="1">
              <a:lnSpc>
                <a:spcPct val="150000"/>
              </a:lnSpc>
              <a:buFont typeface="Wingdings" panose="05000000000000000000" pitchFamily="2" charset="2"/>
              <a:buChar char="ü"/>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 تنعكس أثار الولاء  على </a:t>
            </a:r>
            <a:r>
              <a:rPr lang="ar-JO" u="sng" kern="100" dirty="0">
                <a:solidFill>
                  <a:schemeClr val="tx1"/>
                </a:solidFill>
                <a:latin typeface="Segoe UI" panose="020B0502040204020203" pitchFamily="34" charset="0"/>
                <a:ea typeface="Calibri" panose="020F0502020204030204" pitchFamily="34" charset="0"/>
                <a:cs typeface="Segoe UI" panose="020B0502040204020203" pitchFamily="34" charset="0"/>
              </a:rPr>
              <a:t>حياة الفرد </a:t>
            </a: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الخاصه كشعوره بالسعاده والراحه. </a:t>
            </a:r>
          </a:p>
          <a:p>
            <a:pPr marL="285750" indent="-285750" algn="r" rtl="1">
              <a:lnSpc>
                <a:spcPct val="150000"/>
              </a:lnSpc>
              <a:buFont typeface="Wingdings" panose="05000000000000000000" pitchFamily="2" charset="2"/>
              <a:buChar char="ü"/>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-ال</a:t>
            </a:r>
            <a:r>
              <a:rPr lang="ar-JO" u="sng" kern="100" dirty="0">
                <a:solidFill>
                  <a:schemeClr val="tx1"/>
                </a:solidFill>
                <a:latin typeface="Segoe UI" panose="020B0502040204020203" pitchFamily="34" charset="0"/>
                <a:ea typeface="Calibri" panose="020F0502020204030204" pitchFamily="34" charset="0"/>
                <a:cs typeface="Segoe UI" panose="020B0502040204020203" pitchFamily="34" charset="0"/>
              </a:rPr>
              <a:t>منظمة </a:t>
            </a: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التي يتصف موظفيها بالولاء تصبح حلم جميع الموظفين الذين يحاولون الانضمام لها مما يؤدي إلى زيادة درجة فعالية الجماعة وتماسكها والعمل بروح الفريق الواحد.</a:t>
            </a:r>
          </a:p>
          <a:p>
            <a:pPr marL="285750" indent="-285750" algn="r" rtl="1">
              <a:lnSpc>
                <a:spcPct val="150000"/>
              </a:lnSpc>
              <a:buFont typeface="Wingdings" panose="05000000000000000000" pitchFamily="2" charset="2"/>
              <a:buChar char="ü"/>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 يسهل على المنظمة اختيار موظفين  جدد ذوي مهاره عالية.</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E9C34B3-AC40-D97F-0C36-3857D9907012}"/>
              </a:ext>
            </a:extLst>
          </p:cNvPr>
          <p:cNvSpPr txBox="1"/>
          <p:nvPr/>
        </p:nvSpPr>
        <p:spPr>
          <a:xfrm>
            <a:off x="5154886" y="786537"/>
            <a:ext cx="5417839" cy="369332"/>
          </a:xfrm>
          <a:prstGeom prst="rect">
            <a:avLst/>
          </a:prstGeom>
          <a:noFill/>
        </p:spPr>
        <p:txBody>
          <a:bodyPr wrap="square" rtlCol="0">
            <a:spAutoFit/>
          </a:bodyPr>
          <a:lstStyle/>
          <a:p>
            <a:r>
              <a:rPr lang="ar-JO" dirty="0">
                <a:solidFill>
                  <a:srgbClr val="00B0F0"/>
                </a:solidFill>
                <a:latin typeface="Segoe UI" panose="020B0502040204020203" pitchFamily="34" charset="0"/>
                <a:cs typeface="Segoe UI" panose="020B0502040204020203" pitchFamily="34" charset="0"/>
              </a:rPr>
              <a:t>آثار الولاء </a:t>
            </a:r>
            <a:r>
              <a:rPr lang="ar-YE" dirty="0">
                <a:solidFill>
                  <a:srgbClr val="00B0F0"/>
                </a:solidFill>
                <a:latin typeface="Segoe UI" panose="020B0502040204020203" pitchFamily="34" charset="0"/>
                <a:cs typeface="Segoe UI" panose="020B0502040204020203" pitchFamily="34" charset="0"/>
              </a:rPr>
              <a:t>التنظيمي</a:t>
            </a:r>
            <a:endParaRPr lang="en-US"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8B062383-E0EC-D1A9-7A33-1FBC80F058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5309" y="1598077"/>
            <a:ext cx="1289159" cy="867103"/>
          </a:xfrm>
          <a:prstGeom prst="rect">
            <a:avLst/>
          </a:prstGeom>
        </p:spPr>
      </p:pic>
    </p:spTree>
    <p:extLst>
      <p:ext uri="{BB962C8B-B14F-4D97-AF65-F5344CB8AC3E}">
        <p14:creationId xmlns:p14="http://schemas.microsoft.com/office/powerpoint/2010/main" val="2561369351"/>
      </p:ext>
    </p:extLst>
  </p:cSld>
  <p:clrMapOvr>
    <a:masterClrMapping/>
  </p:clrMapOvr>
  <mc:AlternateContent xmlns:mc="http://schemas.openxmlformats.org/markup-compatibility/2006" xmlns:p14="http://schemas.microsoft.com/office/powerpoint/2010/main">
    <mc:Choice Requires="p14">
      <p:transition spd="slow" p14:dur="2000" advTm="63014"/>
    </mc:Choice>
    <mc:Fallback xmlns="">
      <p:transition spd="slow" advTm="6301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49908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719528" y="1422379"/>
            <a:ext cx="10978486" cy="45137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JO" kern="100" dirty="0">
                <a:solidFill>
                  <a:schemeClr val="tx1"/>
                </a:solidFill>
                <a:latin typeface="Segoe UI" panose="020B0502040204020203" pitchFamily="34" charset="0"/>
                <a:cs typeface="Segoe UI" panose="020B0502040204020203" pitchFamily="34" charset="0"/>
              </a:rPr>
              <a:t>الآثار على مستوى الفرد </a:t>
            </a:r>
          </a:p>
          <a:p>
            <a:pPr marL="285750" indent="-285750" algn="r" rtl="1">
              <a:lnSpc>
                <a:spcPct val="150000"/>
              </a:lnSpc>
              <a:buFont typeface="Wingdings" panose="05000000000000000000" pitchFamily="2" charset="2"/>
              <a:buChar char="ü"/>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 للولاء  التنظيمي آثار على مستوى الفرد بزيادة الشعور بالانتماء والأمان والقوة وتحقيق حاله من الرضا النفسي للفرد نتيجه للمنافع والمزايا التي يحصل عليها وتأثير ذلك على علاقته  العائلية </a:t>
            </a:r>
          </a:p>
          <a:p>
            <a:pPr algn="r" rtl="1">
              <a:lnSpc>
                <a:spcPct val="150000"/>
              </a:lnSpc>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الآثار على مستوى المنظمة</a:t>
            </a:r>
          </a:p>
          <a:p>
            <a:pPr marL="285750" indent="-285750" algn="r" rtl="1">
              <a:lnSpc>
                <a:spcPct val="150000"/>
              </a:lnSpc>
              <a:buFont typeface="Wingdings" panose="05000000000000000000" pitchFamily="2" charset="2"/>
              <a:buChar char="ü"/>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ضمان استقرارها وتوازنها وزيادة الجهد والطاقه </a:t>
            </a:r>
            <a:r>
              <a:rPr lang="ar-JO" kern="100" dirty="0" smtClean="0">
                <a:solidFill>
                  <a:schemeClr val="tx1"/>
                </a:solidFill>
                <a:latin typeface="Segoe UI" panose="020B0502040204020203" pitchFamily="34" charset="0"/>
                <a:ea typeface="Calibri" panose="020F0502020204030204" pitchFamily="34" charset="0"/>
                <a:cs typeface="Segoe UI" panose="020B0502040204020203" pitchFamily="34" charset="0"/>
              </a:rPr>
              <a:t>المبذ</a:t>
            </a:r>
            <a:r>
              <a:rPr lang="ar-SA" kern="100" smtClean="0">
                <a:solidFill>
                  <a:schemeClr val="tx1"/>
                </a:solidFill>
                <a:latin typeface="Segoe UI" panose="020B0502040204020203" pitchFamily="34" charset="0"/>
                <a:ea typeface="Calibri" panose="020F0502020204030204" pitchFamily="34" charset="0"/>
                <a:cs typeface="Segoe UI" panose="020B0502040204020203" pitchFamily="34" charset="0"/>
              </a:rPr>
              <a:t>و</a:t>
            </a:r>
            <a:r>
              <a:rPr lang="ar-JO" kern="100" smtClean="0">
                <a:solidFill>
                  <a:schemeClr val="tx1"/>
                </a:solidFill>
                <a:latin typeface="Segoe UI" panose="020B0502040204020203" pitchFamily="34" charset="0"/>
                <a:ea typeface="Calibri" panose="020F0502020204030204" pitchFamily="34" charset="0"/>
                <a:cs typeface="Segoe UI" panose="020B0502040204020203" pitchFamily="34" charset="0"/>
              </a:rPr>
              <a:t>له </a:t>
            </a: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تحقيق الجودة في العمل والتنافسية المرتفعة.</a:t>
            </a:r>
          </a:p>
          <a:p>
            <a:pPr marL="285750" indent="-285750" algn="r" rtl="1">
              <a:lnSpc>
                <a:spcPct val="150000"/>
              </a:lnSpc>
              <a:buFont typeface="Wingdings" panose="05000000000000000000" pitchFamily="2" charset="2"/>
              <a:buChar char="ü"/>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وانخفاض نسبة الغياب والتكامل والتكاسل واللامبالاة  ويرفع درجة تحسين الأداء الوظيفي والرضا الوظيفي</a:t>
            </a:r>
          </a:p>
          <a:p>
            <a:pPr algn="r" rtl="1">
              <a:lnSpc>
                <a:spcPct val="150000"/>
              </a:lnSpc>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ثانيًا:  الآثار السلبية</a:t>
            </a:r>
          </a:p>
          <a:p>
            <a:pPr marL="285750" indent="-285750" algn="r" rtl="1">
              <a:lnSpc>
                <a:spcPct val="150000"/>
              </a:lnSpc>
              <a:buFont typeface="Wingdings" panose="05000000000000000000" pitchFamily="2" charset="2"/>
              <a:buChar char="ü"/>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-عندما يشعر الفرد بالولاء التنظيمي الكبير فإنه يقوم باستثمار جميع طاقاته بالعمل ولن يترك وقت للنشاطات خارج العمل وبدوره سيؤدي ذلك إلى أن يعيش الفرد في عزله عن الآخرين </a:t>
            </a:r>
          </a:p>
          <a:p>
            <a:pPr marL="285750" indent="-285750" algn="r" rtl="1">
              <a:lnSpc>
                <a:spcPct val="150000"/>
              </a:lnSpc>
              <a:buFont typeface="Wingdings" panose="05000000000000000000" pitchFamily="2" charset="2"/>
              <a:buChar char="ü"/>
            </a:pPr>
            <a:r>
              <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rPr>
              <a:t>بالإبضافه إلى سيطرة العمل وهمومه  على تفكيره خارج العمل فيصبح دائم لتفكير بالعمل. </a:t>
            </a:r>
          </a:p>
          <a:p>
            <a:pPr marL="285750" indent="-285750" algn="r" rtl="1">
              <a:lnSpc>
                <a:spcPct val="150000"/>
              </a:lnSpc>
              <a:buFont typeface="Wingdings" panose="05000000000000000000" pitchFamily="2" charset="2"/>
              <a:buChar char="ü"/>
            </a:pPr>
            <a:endParaRPr lang="ar-JO" kern="100" dirty="0">
              <a:solidFill>
                <a:schemeClr val="tx1"/>
              </a:solidFill>
              <a:latin typeface="Segoe UI" panose="020B0502040204020203" pitchFamily="34" charset="0"/>
              <a:ea typeface="Calibri" panose="020F0502020204030204" pitchFamily="34" charset="0"/>
              <a:cs typeface="Segoe UI" panose="020B0502040204020203"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DE9C34B3-AC40-D97F-0C36-3857D9907012}"/>
              </a:ext>
            </a:extLst>
          </p:cNvPr>
          <p:cNvSpPr txBox="1"/>
          <p:nvPr/>
        </p:nvSpPr>
        <p:spPr>
          <a:xfrm>
            <a:off x="5154886" y="786537"/>
            <a:ext cx="5417839" cy="369332"/>
          </a:xfrm>
          <a:prstGeom prst="rect">
            <a:avLst/>
          </a:prstGeom>
          <a:noFill/>
        </p:spPr>
        <p:txBody>
          <a:bodyPr wrap="square" rtlCol="0">
            <a:spAutoFit/>
          </a:bodyPr>
          <a:lstStyle/>
          <a:p>
            <a:r>
              <a:rPr lang="ar-JO" dirty="0">
                <a:solidFill>
                  <a:srgbClr val="00B0F0"/>
                </a:solidFill>
                <a:latin typeface="Segoe UI" panose="020B0502040204020203" pitchFamily="34" charset="0"/>
                <a:cs typeface="Segoe UI" panose="020B0502040204020203" pitchFamily="34" charset="0"/>
              </a:rPr>
              <a:t>آثار الولاء </a:t>
            </a:r>
            <a:r>
              <a:rPr lang="ar-YE" dirty="0">
                <a:solidFill>
                  <a:srgbClr val="00B0F0"/>
                </a:solidFill>
                <a:latin typeface="Segoe UI" panose="020B0502040204020203" pitchFamily="34" charset="0"/>
                <a:cs typeface="Segoe UI" panose="020B0502040204020203" pitchFamily="34" charset="0"/>
              </a:rPr>
              <a:t>التنظيمي</a:t>
            </a:r>
            <a:endParaRPr lang="en-US" dirty="0">
              <a:solidFill>
                <a:srgbClr val="00B0F0"/>
              </a:solidFill>
              <a:latin typeface="Segoe UI" panose="020B0502040204020203" pitchFamily="34" charset="0"/>
              <a:cs typeface="Segoe UI" panose="020B0502040204020203" pitchFamily="34" charset="0"/>
            </a:endParaRPr>
          </a:p>
        </p:txBody>
      </p:sp>
      <p:pic>
        <p:nvPicPr>
          <p:cNvPr id="6" name="Picture 5">
            <a:extLst>
              <a:ext uri="{FF2B5EF4-FFF2-40B4-BE49-F238E27FC236}">
                <a16:creationId xmlns:a16="http://schemas.microsoft.com/office/drawing/2014/main" xmlns="" id="{D74DA6FF-D4B9-462B-2EE1-F7EDF318EE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1526" y="2357437"/>
            <a:ext cx="1071563" cy="716839"/>
          </a:xfrm>
          <a:prstGeom prst="rect">
            <a:avLst/>
          </a:prstGeom>
        </p:spPr>
      </p:pic>
    </p:spTree>
    <p:extLst>
      <p:ext uri="{BB962C8B-B14F-4D97-AF65-F5344CB8AC3E}">
        <p14:creationId xmlns:p14="http://schemas.microsoft.com/office/powerpoint/2010/main" val="52829775"/>
      </p:ext>
    </p:extLst>
  </p:cSld>
  <p:clrMapOvr>
    <a:masterClrMapping/>
  </p:clrMapOvr>
  <mc:AlternateContent xmlns:mc="http://schemas.openxmlformats.org/markup-compatibility/2006" xmlns:p14="http://schemas.microsoft.com/office/powerpoint/2010/main">
    <mc:Choice Requires="p14">
      <p:transition spd="slow" p14:dur="2000" advTm="122648"/>
    </mc:Choice>
    <mc:Fallback xmlns="">
      <p:transition spd="slow" advTm="12264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620283" y="993911"/>
            <a:ext cx="10951434" cy="48701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JO" sz="2000" dirty="0">
                <a:solidFill>
                  <a:schemeClr val="tx1"/>
                </a:solidFill>
                <a:latin typeface="Segoe UI" panose="020B0502040204020203" pitchFamily="34" charset="0"/>
                <a:cs typeface="Segoe UI" panose="020B0502040204020203" pitchFamily="34" charset="0"/>
              </a:rPr>
              <a:t>خاتمة</a:t>
            </a:r>
            <a:endParaRPr lang="ar-JO" sz="2000" b="0" i="0" dirty="0">
              <a:solidFill>
                <a:schemeClr val="tx1"/>
              </a:solidFill>
              <a:effectLst/>
              <a:latin typeface="Segoe UI" panose="020B0502040204020203" pitchFamily="34" charset="0"/>
              <a:cs typeface="Segoe UI" panose="020B0502040204020203" pitchFamily="34" charset="0"/>
            </a:endParaRPr>
          </a:p>
          <a:p>
            <a:pPr algn="r">
              <a:lnSpc>
                <a:spcPct val="200000"/>
              </a:lnSpc>
            </a:pPr>
            <a:r>
              <a:rPr lang="ar-JO" dirty="0">
                <a:solidFill>
                  <a:srgbClr val="333333"/>
                </a:solidFill>
                <a:latin typeface="Segoe UI" panose="020B0502040204020203" pitchFamily="34" charset="0"/>
                <a:cs typeface="Segoe UI" panose="020B0502040204020203" pitchFamily="34" charset="0"/>
              </a:rPr>
              <a:t>    أصبح الولاء التنظيمي محور اهتمام المنظمات على اختلاف المجالات التي تعمل فيها  لإدراكها لدوره الفعال في تحريك سلوك العامل تجاه عمله ومنظمته، ومن ثم توجيهه في الاتجاه المراد تحقيقه... وقد تبين فعلًا من خلال الدراسات أن ولاء الأفراد وسيلة ناجحة لتطور المنظمة الأمر الذى من الممكن أن ينعكس إيجابًا على مردوديتها وأدائها وكذلك على فعاليتها. مما جعل المنظمات تتجه نحو تغيير استراتيجياتها وأساليبها الإدارية وظروفها البيئية لاستثمار الطاقات البشرية من ذوي الكفاءات ومشاركتها  في صنع القرار وربط أهدافها بأهداف الموظفين وتدريبهم ومكافأتهم لتحقيق حالة من الشعور بالرضا والاطمئنان النفسي وأنهم جزء أساسي من المنظمة مما يرفع من درجة ولائهم للمنظمة.</a:t>
            </a:r>
            <a:endParaRPr lang="ar-YE" sz="1600" b="1" i="0" dirty="0">
              <a:solidFill>
                <a:schemeClr val="tx1"/>
              </a:solidFill>
              <a:effectLst/>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13419167"/>
      </p:ext>
    </p:extLst>
  </p:cSld>
  <p:clrMapOvr>
    <a:masterClrMapping/>
  </p:clrMapOvr>
  <mc:AlternateContent xmlns:mc="http://schemas.openxmlformats.org/markup-compatibility/2006" xmlns:p14="http://schemas.microsoft.com/office/powerpoint/2010/main">
    <mc:Choice Requires="p14">
      <p:transition spd="slow" p14:dur="2000" advTm="86579"/>
    </mc:Choice>
    <mc:Fallback xmlns="">
      <p:transition spd="slow" advTm="86579"/>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D2BB568-322A-453F-F7E9-ED9A34176E0D}"/>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9FB25203-DD61-C751-435B-1EE5DE32CE4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8" name="Rectangle 27">
            <a:extLst>
              <a:ext uri="{FF2B5EF4-FFF2-40B4-BE49-F238E27FC236}">
                <a16:creationId xmlns:a16="http://schemas.microsoft.com/office/drawing/2014/main" xmlns="" id="{B3D84AD8-FC41-31C0-62CD-B14148D38DCD}"/>
              </a:ext>
            </a:extLst>
          </p:cNvPr>
          <p:cNvSpPr/>
          <p:nvPr/>
        </p:nvSpPr>
        <p:spPr>
          <a:xfrm>
            <a:off x="3142429" y="640198"/>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094C3220-9EB8-6904-EF30-03C04D3D2E50}"/>
              </a:ext>
            </a:extLst>
          </p:cNvPr>
          <p:cNvSpPr txBox="1"/>
          <p:nvPr/>
        </p:nvSpPr>
        <p:spPr>
          <a:xfrm>
            <a:off x="2318375" y="1178369"/>
            <a:ext cx="7781621" cy="4985339"/>
          </a:xfrm>
          <a:prstGeom prst="rect">
            <a:avLst/>
          </a:prstGeom>
          <a:solidFill>
            <a:schemeClr val="bg1"/>
          </a:solidFill>
        </p:spPr>
        <p:txBody>
          <a:bodyPr wrap="square" rtlCol="0">
            <a:spAutoFit/>
          </a:bodyPr>
          <a:lstStyle/>
          <a:p>
            <a:pPr marR="0" algn="ctr" rtl="1">
              <a:lnSpc>
                <a:spcPct val="200000"/>
              </a:lnSpc>
              <a:spcBef>
                <a:spcPts val="200"/>
              </a:spcBef>
              <a:spcAft>
                <a:spcPts val="200"/>
              </a:spcAft>
              <a:tabLst>
                <a:tab pos="365760" algn="l"/>
                <a:tab pos="731520" algn="l"/>
                <a:tab pos="1097280" algn="l"/>
                <a:tab pos="1463040" algn="l"/>
                <a:tab pos="3036570" algn="l"/>
              </a:tabLst>
            </a:pPr>
            <a:r>
              <a:rPr lang="ar-JO" sz="2000" b="1" dirty="0">
                <a:solidFill>
                  <a:srgbClr val="00B0F0"/>
                </a:solidFill>
                <a:latin typeface="Segoe UI" panose="020B0502040204020203" pitchFamily="34" charset="0"/>
                <a:cs typeface="Segoe UI" panose="020B0502040204020203" pitchFamily="34" charset="0"/>
              </a:rPr>
              <a:t>نتاجات المحاضرة التاسعة</a:t>
            </a:r>
          </a:p>
          <a:p>
            <a:pPr marL="285750" marR="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مفهوم الولاء والولاء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أهمية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عناصر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خصائص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مراحل وأبعاد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أسباب ضعف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العوامل المساعدة على نمو الولاء التنظيمي</a:t>
            </a:r>
          </a:p>
          <a:p>
            <a:pPr marL="285750" indent="-285750" algn="r" rtl="1">
              <a:lnSpc>
                <a:spcPct val="200000"/>
              </a:lnSpc>
              <a:spcBef>
                <a:spcPts val="200"/>
              </a:spcBef>
              <a:spcAft>
                <a:spcPts val="200"/>
              </a:spcAft>
              <a:buFont typeface="Wingdings" panose="05000000000000000000" pitchFamily="2" charset="2"/>
              <a:buChar char="Ø"/>
              <a:tabLst>
                <a:tab pos="365760" algn="l"/>
                <a:tab pos="731520" algn="l"/>
                <a:tab pos="1097280" algn="l"/>
                <a:tab pos="1463040" algn="l"/>
                <a:tab pos="3036570" algn="l"/>
              </a:tabLst>
            </a:pPr>
            <a:r>
              <a:rPr lang="ar-JO" sz="1600" dirty="0">
                <a:solidFill>
                  <a:srgbClr val="000000"/>
                </a:solidFill>
                <a:latin typeface="Segoe UI" panose="020B0502040204020203" pitchFamily="34" charset="0"/>
                <a:ea typeface="Arial" panose="020B0604020202020204" pitchFamily="34" charset="0"/>
                <a:cs typeface="Segoe UI" panose="020B0502040204020203" pitchFamily="34" charset="0"/>
              </a:rPr>
              <a:t>إيجابيات وسلبيات الولاء التنظيمي</a:t>
            </a:r>
          </a:p>
        </p:txBody>
      </p:sp>
      <p:pic>
        <p:nvPicPr>
          <p:cNvPr id="6" name="Graphic 21">
            <a:extLst>
              <a:ext uri="{FF2B5EF4-FFF2-40B4-BE49-F238E27FC236}">
                <a16:creationId xmlns:a16="http://schemas.microsoft.com/office/drawing/2014/main" xmlns="" id="{5AB3BE46-4078-A848-97B4-38D5C2690D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5557" y="102026"/>
            <a:ext cx="2305141" cy="1076343"/>
          </a:xfrm>
          <a:prstGeom prst="rect">
            <a:avLst/>
          </a:prstGeom>
        </p:spPr>
      </p:pic>
      <p:pic>
        <p:nvPicPr>
          <p:cNvPr id="9" name="Picture 8">
            <a:extLst>
              <a:ext uri="{FF2B5EF4-FFF2-40B4-BE49-F238E27FC236}">
                <a16:creationId xmlns:a16="http://schemas.microsoft.com/office/drawing/2014/main" xmlns="" id="{FAE80DF0-3900-ADCE-A60F-3555B29A41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18375" y="2080363"/>
            <a:ext cx="2876550" cy="3599268"/>
          </a:xfrm>
          <a:prstGeom prst="rect">
            <a:avLst/>
          </a:prstGeom>
        </p:spPr>
      </p:pic>
    </p:spTree>
    <p:extLst>
      <p:ext uri="{BB962C8B-B14F-4D97-AF65-F5344CB8AC3E}">
        <p14:creationId xmlns:p14="http://schemas.microsoft.com/office/powerpoint/2010/main" val="1848100879"/>
      </p:ext>
    </p:extLst>
  </p:cSld>
  <p:clrMapOvr>
    <a:masterClrMapping/>
  </p:clrMapOvr>
  <mc:AlternateContent xmlns:mc="http://schemas.openxmlformats.org/markup-compatibility/2006" xmlns:p14="http://schemas.microsoft.com/office/powerpoint/2010/main">
    <mc:Choice Requires="p14">
      <p:transition spd="slow" p14:dur="2000" advTm="67330"/>
    </mc:Choice>
    <mc:Fallback xmlns="">
      <p:transition spd="slow" advTm="67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endParaRPr lang="ar-JO" sz="2000" b="1" dirty="0">
              <a:solidFill>
                <a:srgbClr val="00B0F0"/>
              </a:solidFill>
              <a:latin typeface="Segoe UI" panose="020B0502040204020203" pitchFamily="34" charset="0"/>
              <a:cs typeface="Segoe UI" panose="020B0502040204020203" pitchFamily="34" charset="0"/>
            </a:endParaRPr>
          </a:p>
          <a:p>
            <a:pPr algn="ctr"/>
            <a:r>
              <a:rPr lang="ar-JO" sz="2000" b="1" dirty="0">
                <a:solidFill>
                  <a:srgbClr val="00B0F0"/>
                </a:solidFill>
                <a:latin typeface="Segoe UI" panose="020B0502040204020203" pitchFamily="34" charset="0"/>
                <a:cs typeface="Segoe UI" panose="020B0502040204020203" pitchFamily="34" charset="0"/>
              </a:rPr>
              <a:t>المراجع</a:t>
            </a:r>
            <a:r>
              <a:rPr lang="ar-YE" sz="1800" b="0" i="0" dirty="0">
                <a:solidFill>
                  <a:srgbClr val="333333"/>
                </a:solidFill>
                <a:effectLst/>
                <a:latin typeface="Segoe UI" panose="020B0502040204020203" pitchFamily="34" charset="0"/>
                <a:cs typeface="Segoe UI" panose="020B0502040204020203" pitchFamily="34" charset="0"/>
              </a:rPr>
              <a:t>.</a:t>
            </a:r>
            <a:endParaRPr lang="ar-JO" sz="1800" b="0" i="0" dirty="0">
              <a:solidFill>
                <a:srgbClr val="333333"/>
              </a:solidFill>
              <a:effectLst/>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اللوزي ، موسى (2010)، التطوير التنظيمي : أساسيات ومفاهيم حديثة ، دار وائل للطباعة والنشر، ط،9</a:t>
            </a:r>
          </a:p>
          <a:p>
            <a:pPr algn="r" rtl="1"/>
            <a:r>
              <a:rPr lang="ar-JO" sz="1600" dirty="0">
                <a:solidFill>
                  <a:schemeClr val="tx1"/>
                </a:solidFill>
                <a:latin typeface="Segoe UI" panose="020B0502040204020203" pitchFamily="34" charset="0"/>
                <a:cs typeface="Segoe UI" panose="020B0502040204020203" pitchFamily="34" charset="0"/>
              </a:rPr>
              <a:t>عمان ، االردن .</a:t>
            </a:r>
          </a:p>
          <a:p>
            <a:pPr algn="r" rtl="1"/>
            <a:endParaRPr lang="ar-JO"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بلاغماس، بركة و زحزاح، خالد (     ). الولاء التنظيمي لدى الأفراد العامل وأثره على الفعالية التنظيمية، مجلة التنمية وإدارة الموارد البشرية العدد السابع.</a:t>
            </a:r>
          </a:p>
          <a:p>
            <a:pPr algn="r" rtl="1"/>
            <a:endParaRPr lang="ar-JO"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صاحب، قاسم (     2012  ). اثر الرضا الوظيفي على الولاء التنظيمي لدى العاملين، (دراسة ميدانييه في الشركة العامة للمستلزمات الطبية/مصنع المحاقن الطبية/بابل).</a:t>
            </a:r>
          </a:p>
          <a:p>
            <a:pPr algn="r" rtl="1"/>
            <a:endParaRPr lang="ar-JO" sz="1600" dirty="0">
              <a:solidFill>
                <a:schemeClr val="tx1"/>
              </a:solidFill>
              <a:latin typeface="Segoe UI" panose="020B0502040204020203" pitchFamily="34" charset="0"/>
              <a:cs typeface="Segoe UI" panose="020B0502040204020203" pitchFamily="34" charset="0"/>
            </a:endParaRPr>
          </a:p>
          <a:p>
            <a:pPr algn="r" rtl="1"/>
            <a:r>
              <a:rPr lang="en-US" sz="1600" dirty="0">
                <a:solidFill>
                  <a:schemeClr val="tx1"/>
                </a:solidFill>
                <a:latin typeface="Segoe UI" panose="020B0502040204020203" pitchFamily="34" charset="0"/>
                <a:cs typeface="Segoe UI" panose="020B0502040204020203" pitchFamily="34" charset="0"/>
                <a:hlinkClick r:id="rId2"/>
              </a:rPr>
              <a:t>https://hrdiscussion.com/hr117581.html</a:t>
            </a:r>
            <a:r>
              <a:rPr lang="ar-JO" sz="1600" dirty="0">
                <a:solidFill>
                  <a:schemeClr val="tx1"/>
                </a:solidFill>
                <a:latin typeface="Segoe UI" panose="020B0502040204020203" pitchFamily="34" charset="0"/>
                <a:cs typeface="Segoe UI" panose="020B0502040204020203" pitchFamily="34" charset="0"/>
              </a:rPr>
              <a:t>      أهمية الولاء التنظيمي</a:t>
            </a:r>
          </a:p>
          <a:p>
            <a:pPr algn="r" rtl="1"/>
            <a:endParaRPr lang="ar-JO" sz="1600" dirty="0">
              <a:solidFill>
                <a:schemeClr val="tx1"/>
              </a:solidFill>
              <a:latin typeface="Segoe UI" panose="020B0502040204020203" pitchFamily="34" charset="0"/>
              <a:cs typeface="Segoe UI" panose="020B0502040204020203" pitchFamily="34" charset="0"/>
            </a:endParaRPr>
          </a:p>
          <a:p>
            <a:pPr algn="r" rtl="1"/>
            <a:endParaRPr lang="ar-JO" sz="1600" dirty="0">
              <a:solidFill>
                <a:schemeClr val="tx1"/>
              </a:solidFill>
              <a:latin typeface="Segoe UI" panose="020B0502040204020203" pitchFamily="34" charset="0"/>
              <a:cs typeface="Segoe UI" panose="020B0502040204020203" pitchFamily="34" charset="0"/>
            </a:endParaRPr>
          </a:p>
          <a:p>
            <a:pPr algn="r" rtl="1"/>
            <a:r>
              <a:rPr lang="ar-JO" sz="1600" dirty="0">
                <a:solidFill>
                  <a:schemeClr val="tx1"/>
                </a:solidFill>
                <a:latin typeface="Segoe UI" panose="020B0502040204020203" pitchFamily="34" charset="0"/>
                <a:cs typeface="Segoe UI" panose="020B0502040204020203" pitchFamily="34" charset="0"/>
              </a:rPr>
              <a:t>خليفات، عبد الفتاح، والملاحمة، منى (2009). الولاء التنظيمي وعلاقته بالرضا الوطيفي، مجلة جامعة دمشق – المجلد -25 العدد (4+3)</a:t>
            </a:r>
          </a:p>
          <a:p>
            <a:pPr algn="r" rtl="1"/>
            <a:endParaRPr lang="ar-JO" sz="1600" dirty="0">
              <a:solidFill>
                <a:schemeClr val="tx1"/>
              </a:solidFill>
              <a:latin typeface="Segoe UI" panose="020B0502040204020203" pitchFamily="34" charset="0"/>
              <a:cs typeface="Segoe UI" panose="020B0502040204020203" pitchFamily="34"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224191"/>
      </p:ext>
    </p:extLst>
  </p:cSld>
  <p:clrMapOvr>
    <a:masterClrMapping/>
  </p:clrMapOvr>
  <mc:AlternateContent xmlns:mc="http://schemas.openxmlformats.org/markup-compatibility/2006" xmlns:p14="http://schemas.microsoft.com/office/powerpoint/2010/main">
    <mc:Choice Requires="p14">
      <p:transition spd="slow" p14:dur="2000" advTm="53712"/>
    </mc:Choice>
    <mc:Fallback xmlns="">
      <p:transition spd="slow" advTm="5371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ECB4FC7-4E65-7CEB-D83E-E20C5A7C2AE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xmlns="" id="{7E6A7531-26ED-F958-4BFA-EEFAC759B7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5B519ABC-0A30-FC46-0F0B-A1E3987BFD15}"/>
              </a:ext>
            </a:extLst>
          </p:cNvPr>
          <p:cNvSpPr/>
          <p:nvPr/>
        </p:nvSpPr>
        <p:spPr>
          <a:xfrm>
            <a:off x="1454046" y="1409824"/>
            <a:ext cx="10426779" cy="48828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sz="2000" b="1" dirty="0">
              <a:solidFill>
                <a:srgbClr val="00B0F0"/>
              </a:solidFill>
              <a:latin typeface="Segoe UI" panose="020B0502040204020203" pitchFamily="34" charset="0"/>
              <a:cs typeface="Segoe UI" panose="020B0502040204020203" pitchFamily="34" charset="0"/>
            </a:endParaRPr>
          </a:p>
          <a:p>
            <a:pPr algn="ctr"/>
            <a:r>
              <a:rPr lang="ar-JO" sz="2000" b="1" dirty="0">
                <a:solidFill>
                  <a:srgbClr val="00B0F0"/>
                </a:solidFill>
                <a:latin typeface="Segoe UI" panose="020B0502040204020203" pitchFamily="34" charset="0"/>
                <a:cs typeface="Segoe UI" panose="020B0502040204020203" pitchFamily="34" charset="0"/>
              </a:rPr>
              <a:t>المراجع</a:t>
            </a:r>
          </a:p>
          <a:p>
            <a:pPr algn="r" rtl="1"/>
            <a:r>
              <a:rPr lang="ar-JO" sz="1600" dirty="0">
                <a:solidFill>
                  <a:schemeClr val="tx1"/>
                </a:solidFill>
                <a:latin typeface="Segoe UI" panose="020B0502040204020203" pitchFamily="34" charset="0"/>
                <a:cs typeface="Segoe UI" panose="020B0502040204020203" pitchFamily="34" charset="0"/>
              </a:rPr>
              <a:t>السالم ، مؤيد سعيد وصالح ، عادل حرحوش (2011) ادارة الموارد البشرية ، ديوان العلوم للطباعة ، بغداد </a:t>
            </a:r>
            <a:r>
              <a:rPr lang="ar-JO" b="1" dirty="0">
                <a:solidFill>
                  <a:srgbClr val="00B0F0"/>
                </a:solidFill>
                <a:latin typeface="Segoe UI" panose="020B0502040204020203" pitchFamily="34" charset="0"/>
                <a:cs typeface="Segoe UI" panose="020B0502040204020203" pitchFamily="34" charset="0"/>
              </a:rPr>
              <a:t>.</a:t>
            </a:r>
          </a:p>
          <a:p>
            <a:pPr algn="r" rtl="1"/>
            <a:endParaRPr lang="ar-JO" b="1" dirty="0">
              <a:solidFill>
                <a:srgbClr val="00B0F0"/>
              </a:solidFill>
              <a:latin typeface="Segoe UI" panose="020B0502040204020203" pitchFamily="34" charset="0"/>
              <a:cs typeface="Segoe UI" panose="020B0502040204020203" pitchFamily="34" charset="0"/>
            </a:endParaRPr>
          </a:p>
          <a:p>
            <a:pPr algn="r" rtl="1">
              <a:lnSpc>
                <a:spcPct val="150000"/>
              </a:lnSpc>
            </a:pPr>
            <a:r>
              <a:rPr lang="ar-JO" sz="1600" dirty="0">
                <a:solidFill>
                  <a:schemeClr val="tx1"/>
                </a:solidFill>
                <a:latin typeface="Segoe UI" panose="020B0502040204020203" pitchFamily="34" charset="0"/>
                <a:cs typeface="Segoe UI" panose="020B0502040204020203" pitchFamily="34" charset="0"/>
              </a:rPr>
              <a:t>السعود ، راتب وسلطان ، سوزان (2009): درجة العدالة التنظيمية لدى رؤساء الأقسام الأكاديمية في الجامعات الأردنية الرسمية وعلاقتها  بالولاء التنظيمي لأعضاء الهيئات التدريسية فيها ، مجلة جامعة دمشق ، المجلد 22 ، العدد )2+1( ، كلية الدراسات التربوية العليا ، جامعة عمان العربية للدراسات العليا، الأردن.</a:t>
            </a:r>
          </a:p>
          <a:p>
            <a:pPr algn="r" rtl="1">
              <a:lnSpc>
                <a:spcPct val="150000"/>
              </a:lnSpc>
            </a:pPr>
            <a:endParaRPr lang="ar-JO" sz="1600" dirty="0">
              <a:solidFill>
                <a:schemeClr val="tx1"/>
              </a:solidFill>
              <a:latin typeface="Segoe UI" panose="020B0502040204020203" pitchFamily="34" charset="0"/>
              <a:cs typeface="Segoe UI" panose="020B0502040204020203" pitchFamily="34" charset="0"/>
            </a:endParaRPr>
          </a:p>
          <a:p>
            <a:pPr algn="r" rtl="1">
              <a:lnSpc>
                <a:spcPct val="150000"/>
              </a:lnSpc>
            </a:pPr>
            <a:r>
              <a:rPr lang="ar-JO" sz="1600" dirty="0">
                <a:solidFill>
                  <a:schemeClr val="tx1"/>
                </a:solidFill>
                <a:latin typeface="Segoe UI" panose="020B0502040204020203" pitchFamily="34" charset="0"/>
                <a:cs typeface="Segoe UI" panose="020B0502040204020203" pitchFamily="34" charset="0"/>
              </a:rPr>
              <a:t>علي، كريم  (2017) الولاء التنظيمي لدى تدريسيي الجامعة المستنصرية، مجلة كلية التربية الأساسية، المجلد -23 العدد -97</a:t>
            </a:r>
          </a:p>
          <a:p>
            <a:pPr algn="r" rtl="1">
              <a:lnSpc>
                <a:spcPct val="150000"/>
              </a:lnSpc>
            </a:pPr>
            <a:r>
              <a:rPr lang="ar-JO" sz="1600" dirty="0">
                <a:solidFill>
                  <a:schemeClr val="tx1"/>
                </a:solidFill>
                <a:latin typeface="Segoe UI" panose="020B0502040204020203" pitchFamily="34" charset="0"/>
                <a:cs typeface="Segoe UI" panose="020B0502040204020203" pitchFamily="34" charset="0"/>
              </a:rPr>
              <a:t>بلطرش، حياة، و أحمد، جميل (2019). أبعاد الولاء التنظيمي وواقعه بالمؤسسات الاقتصادية مجلة الاقتصاد الجديد، مجلد 10 ، العدد 3 (27-43).</a:t>
            </a:r>
          </a:p>
          <a:p>
            <a:pPr algn="r" rtl="1"/>
            <a:endParaRPr lang="ar-JO" b="1" dirty="0">
              <a:solidFill>
                <a:srgbClr val="00B0F0"/>
              </a:solidFill>
              <a:latin typeface="Segoe UI" panose="020B0502040204020203" pitchFamily="34" charset="0"/>
              <a:cs typeface="Segoe UI" panose="020B0502040204020203" pitchFamily="34" charset="0"/>
            </a:endParaRPr>
          </a:p>
        </p:txBody>
      </p:sp>
      <p:pic>
        <p:nvPicPr>
          <p:cNvPr id="5" name="Graphic 21">
            <a:extLst>
              <a:ext uri="{FF2B5EF4-FFF2-40B4-BE49-F238E27FC236}">
                <a16:creationId xmlns:a16="http://schemas.microsoft.com/office/drawing/2014/main" xmlns="" id="{EC3B6B09-86FE-7C45-A816-B1B095D734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29376016"/>
      </p:ext>
    </p:extLst>
  </p:cSld>
  <p:clrMapOvr>
    <a:masterClrMapping/>
  </p:clrMapOvr>
  <mc:AlternateContent xmlns:mc="http://schemas.openxmlformats.org/markup-compatibility/2006" xmlns:p14="http://schemas.microsoft.com/office/powerpoint/2010/main">
    <mc:Choice Requires="p14">
      <p:transition spd="slow" p14:dur="2000" advTm="54831"/>
    </mc:Choice>
    <mc:Fallback xmlns="">
      <p:transition spd="slow" advTm="5483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38644"/>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1097456" y="539210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dirty="0">
                <a:solidFill>
                  <a:schemeClr val="bg1"/>
                </a:solidFill>
                <a:latin typeface="Segoe UI" panose="020B0502040204020203" pitchFamily="34" charset="0"/>
                <a:cs typeface="Segoe UI" panose="020B0502040204020203" pitchFamily="34" charset="0"/>
              </a:rPr>
              <a:t>الاتصال والقيادة</a:t>
            </a:r>
            <a:endParaRPr lang="id-ID" dirty="0">
              <a:solidFill>
                <a:schemeClr val="bg1"/>
              </a:solidFill>
              <a:latin typeface="Segoe UI" panose="020B0502040204020203" pitchFamily="34" charset="0"/>
              <a:cs typeface="Segoe UI" panose="020B0502040204020203" pitchFamily="34" charset="0"/>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2306"/>
    </mc:Choice>
    <mc:Fallback xmlns="">
      <p:transition spd="slow" advTm="523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5888211-D135-4D0E-9CC9-F6EE772CA8C5}">
  <ds:schemaRefs>
    <ds:schemaRef ds:uri="http://schemas.microsoft.com/office/2006/metadata/properties"/>
    <ds:schemaRef ds:uri="http://www.w3.org/2000/xmlns/"/>
    <ds:schemaRef ds:uri="49100919-8a76-4266-be0c-7dc583902cb4"/>
    <ds:schemaRef ds:uri="http://www.w3.org/2001/XMLSchema-instance"/>
    <ds:schemaRef ds:uri="d13aca44-ef33-4cf4-9980-7f0b00e6eeb9"/>
    <ds:schemaRef ds:uri="http://schemas.microsoft.com/office/infopath/2007/PartnerControls"/>
  </ds:schemaRefs>
</ds:datastoreItem>
</file>

<file path=customXml/itemProps2.xml><?xml version="1.0" encoding="utf-8"?>
<ds:datastoreItem xmlns:ds="http://schemas.openxmlformats.org/officeDocument/2006/customXml" ds:itemID="{658A7347-A743-437A-802A-9A4230AA8F15}">
  <ds:schemaRefs>
    <ds:schemaRef ds:uri="http://schemas.microsoft.com/office/2006/metadata/contentType"/>
    <ds:schemaRef ds:uri="http://schemas.microsoft.com/office/2006/metadata/properties/metaAttributes"/>
    <ds:schemaRef ds:uri="http://www.w3.org/2000/xmlns/"/>
    <ds:schemaRef ds:uri="http://www.w3.org/2001/XMLSchema"/>
    <ds:schemaRef ds:uri="d13aca44-ef33-4cf4-9980-7f0b00e6eeb9"/>
    <ds:schemaRef ds:uri="49100919-8a76-4266-be0c-7dc583902cb4"/>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180FD37-29DC-4435-9641-8C9B64ED678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5077</TotalTime>
  <Words>3555</Words>
  <Application>Microsoft Office PowerPoint</Application>
  <PresentationFormat>Widescreen</PresentationFormat>
  <Paragraphs>339</Paragraphs>
  <Slides>42</Slides>
  <Notes>11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42</vt:i4>
      </vt:variant>
    </vt:vector>
  </HeadingPairs>
  <TitlesOfParts>
    <vt:vector size="54" baseType="lpstr">
      <vt:lpstr>Alexandria Black</vt:lpstr>
      <vt:lpstr>Alexandria Light</vt:lpstr>
      <vt:lpstr>Alexandria Medium</vt:lpstr>
      <vt:lpstr>Alexandria SemiBold</vt:lpstr>
      <vt:lpstr>Arial</vt:lpstr>
      <vt:lpstr>Calibri</vt:lpstr>
      <vt:lpstr>Calibri Light</vt:lpstr>
      <vt:lpstr>Segoe UI</vt:lpstr>
      <vt:lpstr>Simplified Arabic</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905</cp:revision>
  <dcterms:created xsi:type="dcterms:W3CDTF">2023-04-29T09:08:00Z</dcterms:created>
  <dcterms:modified xsi:type="dcterms:W3CDTF">2026-04-06T14:23:50Z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