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6" r:id="rId3"/>
    <p:sldId id="483" r:id="rId4"/>
    <p:sldId id="484" r:id="rId5"/>
    <p:sldId id="313" r:id="rId6"/>
    <p:sldId id="276" r:id="rId7"/>
    <p:sldId id="485" r:id="rId8"/>
    <p:sldId id="486" r:id="rId9"/>
    <p:sldId id="516" r:id="rId10"/>
    <p:sldId id="487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6" r:id="rId21"/>
    <p:sldId id="527" r:id="rId22"/>
    <p:sldId id="528" r:id="rId23"/>
    <p:sldId id="529" r:id="rId24"/>
    <p:sldId id="530" r:id="rId25"/>
    <p:sldId id="531" r:id="rId26"/>
    <p:sldId id="532" r:id="rId27"/>
    <p:sldId id="534" r:id="rId28"/>
    <p:sldId id="535" r:id="rId29"/>
    <p:sldId id="539" r:id="rId30"/>
    <p:sldId id="540" r:id="rId31"/>
    <p:sldId id="541" r:id="rId32"/>
    <p:sldId id="542" r:id="rId33"/>
    <p:sldId id="543" r:id="rId34"/>
    <p:sldId id="544" r:id="rId35"/>
    <p:sldId id="545" r:id="rId36"/>
    <p:sldId id="546" r:id="rId37"/>
    <p:sldId id="547" r:id="rId38"/>
    <p:sldId id="548" r:id="rId39"/>
    <p:sldId id="549" r:id="rId40"/>
    <p:sldId id="550" r:id="rId41"/>
    <p:sldId id="536" r:id="rId42"/>
    <p:sldId id="537" r:id="rId43"/>
    <p:sldId id="538" r:id="rId44"/>
    <p:sldId id="533" r:id="rId45"/>
    <p:sldId id="488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6"/>
            <p14:sldId id="483"/>
            <p14:sldId id="484"/>
            <p14:sldId id="313"/>
            <p14:sldId id="276"/>
            <p14:sldId id="485"/>
            <p14:sldId id="486"/>
            <p14:sldId id="516"/>
            <p14:sldId id="487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4"/>
            <p14:sldId id="535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36"/>
            <p14:sldId id="537"/>
            <p14:sldId id="538"/>
            <p14:sldId id="533"/>
            <p14:sldId id="4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2F4A"/>
    <a:srgbClr val="2D3956"/>
    <a:srgbClr val="000000"/>
    <a:srgbClr val="669BBC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8" d="100"/>
          <a:sy n="78" d="100"/>
        </p:scale>
        <p:origin x="840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4.jpeg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20.emf"/><Relationship Id="rId3" Type="http://schemas.openxmlformats.org/officeDocument/2006/relationships/oleObject" Target="../embeddings/oleObject11.bin"/><Relationship Id="rId7" Type="http://schemas.openxmlformats.org/officeDocument/2006/relationships/image" Target="../media/image14.jpeg"/><Relationship Id="rId12" Type="http://schemas.openxmlformats.org/officeDocument/2006/relationships/oleObject" Target="../embeddings/oleObject1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emf"/><Relationship Id="rId11" Type="http://schemas.openxmlformats.org/officeDocument/2006/relationships/image" Target="../media/image19.emf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4.bin"/><Relationship Id="rId4" Type="http://schemas.openxmlformats.org/officeDocument/2006/relationships/image" Target="../media/image16.emf"/><Relationship Id="rId9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1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0.png"/><Relationship Id="rId5" Type="http://schemas.openxmlformats.org/officeDocument/2006/relationships/image" Target="../media/image3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966185" y="52770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Hussein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14523" y="2150420"/>
            <a:ext cx="56598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Course </a:t>
            </a:r>
            <a:endParaRPr lang="ar-EG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Accounting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Non-Professionals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394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History of Accounting.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Definition and Importance  of Accounting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Users of accounting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Types of Accounting: Financial and Managerial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Principles and Assumptions of Accounting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7" y="3971218"/>
            <a:ext cx="4497977" cy="1085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Introduction to Accounting</a:t>
            </a:r>
          </a:p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800" b="1" i="1" u="sng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53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Basic Equation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Expanded Accounting Equation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Adjusting the accounting errors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71218"/>
            <a:ext cx="3564018" cy="1546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Basic and Expanded Accounting Equations</a:t>
            </a:r>
          </a:p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800" b="1" i="1" u="sng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2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645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Recording pross (journaling and posting ledgers, trial balance)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How to Inspect Accounts and Verify the Accuracy of Financial Records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69987" y="4298838"/>
            <a:ext cx="4955591" cy="1085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Accounts and recording pross</a:t>
            </a:r>
          </a:p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800" b="1" i="1" u="sng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7179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37954" y="1418505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21167" y="2369387"/>
            <a:ext cx="8195371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describe the accounting cycle used to record, classify and summarize transactions</a:t>
            </a:r>
          </a:p>
          <a:p>
            <a:pPr marL="742950" marR="0" lvl="1" indent="-285750">
              <a:spcBef>
                <a:spcPts val="625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Define debits and credits and explain their use in recording business transactions.</a:t>
            </a:r>
          </a:p>
          <a:p>
            <a:pPr marL="742950" marR="0" lvl="1" indent="-285750">
              <a:spcBef>
                <a:spcPts val="615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Identify the basic steps in the recording process.</a:t>
            </a:r>
          </a:p>
          <a:p>
            <a:pPr marL="742950" marR="0" lvl="1" indent="-285750">
              <a:spcBef>
                <a:spcPts val="625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Explain what a journal is and how it helps in the recording process.</a:t>
            </a:r>
          </a:p>
          <a:p>
            <a:pPr marL="742950" marR="0" lvl="1" indent="-28575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Explain what a ledger is and how it helps in the recording process.</a:t>
            </a:r>
          </a:p>
          <a:p>
            <a:pPr marL="742950" marR="0" lvl="1" indent="-285750">
              <a:spcBef>
                <a:spcPts val="615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Explain what posting is and how it helps in the recording process.</a:t>
            </a:r>
          </a:p>
          <a:p>
            <a:pPr marL="742950" marR="0" lvl="1" indent="-285750">
              <a:spcBef>
                <a:spcPts val="625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Discuss the purpose of a trial balance and how to prepare one..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Liberation Sans" panose="020B0604020202020204" pitchFamily="34" charset="0"/>
              </a:rPr>
              <a:t>The Account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id="{B78C6A09-323A-8496-C1FE-CD8D49B75D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7826355"/>
              </p:ext>
            </p:extLst>
          </p:nvPr>
        </p:nvGraphicFramePr>
        <p:xfrm>
          <a:off x="6838236" y="3591304"/>
          <a:ext cx="3935506" cy="2594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321958" imgH="3240679" progId="PowerPoint.Slide.8">
                  <p:embed/>
                </p:oleObj>
              </mc:Choice>
              <mc:Fallback>
                <p:oleObj name="Slide" r:id="rId3" imgW="4321958" imgH="3240679" progId="PowerPoint.Slide.8">
                  <p:embed/>
                  <p:pic>
                    <p:nvPicPr>
                      <p:cNvPr id="512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8236" y="3591304"/>
                        <a:ext cx="3935506" cy="25943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3">
            <a:extLst>
              <a:ext uri="{FF2B5EF4-FFF2-40B4-BE49-F238E27FC236}">
                <a16:creationId xmlns:a16="http://schemas.microsoft.com/office/drawing/2014/main" id="{D6A66E98-F434-E3BB-40FE-867630B15B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3729" y="1779948"/>
            <a:ext cx="5410200" cy="20390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rgbClr val="0033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1500" indent="-449263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95000"/>
              </a:lnSpc>
              <a:spcAft>
                <a:spcPct val="5000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Record of increases and decreases in a specific asset, liability, owners’ equity, revenue, or expense item.</a:t>
            </a:r>
          </a:p>
          <a:p>
            <a:pPr algn="l">
              <a:lnSpc>
                <a:spcPct val="95000"/>
              </a:lnSpc>
              <a:spcAft>
                <a:spcPct val="5000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Debit = “Left”</a:t>
            </a:r>
          </a:p>
          <a:p>
            <a:pPr algn="l">
              <a:lnSpc>
                <a:spcPct val="95000"/>
              </a:lnSpc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Credit = “Right”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8F3B12CA-2885-DA6F-AB63-F4EE418592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8268" y="2053935"/>
            <a:ext cx="1828800" cy="1136575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>
              <a:defRPr sz="2800" b="1">
                <a:solidFill>
                  <a:srgbClr val="000099"/>
                </a:solidFill>
                <a:latin typeface="Liberation Sans" panose="020B0604020202020204" pitchFamily="34" charset="0"/>
              </a:defRPr>
            </a:lvl1pPr>
            <a:lvl2pPr algn="l">
              <a:defRPr sz="2800" b="1">
                <a:latin typeface="Times New Roman" pitchFamily="18" charset="0"/>
              </a:defRPr>
            </a:lvl2pPr>
            <a:lvl3pPr algn="l">
              <a:defRPr sz="2800" b="1">
                <a:latin typeface="Times New Roman" pitchFamily="18" charset="0"/>
              </a:defRPr>
            </a:lvl3pPr>
            <a:lvl4pPr algn="l">
              <a:defRPr sz="2800" b="1">
                <a:latin typeface="Times New Roman" pitchFamily="18" charset="0"/>
              </a:defRPr>
            </a:lvl4pPr>
            <a:lvl5pPr algn="l">
              <a:defRPr sz="2800" b="1">
                <a:latin typeface="Times New Roman" pitchFamily="18" charset="0"/>
              </a:defRPr>
            </a:lvl5pPr>
            <a:lvl6pPr>
              <a:defRPr sz="2800" b="1">
                <a:latin typeface="Times New Roman" pitchFamily="18" charset="0"/>
              </a:defRPr>
            </a:lvl6pPr>
            <a:lvl7pPr>
              <a:defRPr sz="2800" b="1">
                <a:latin typeface="Times New Roman" pitchFamily="18" charset="0"/>
              </a:defRPr>
            </a:lvl7pPr>
            <a:lvl8pPr>
              <a:defRPr sz="2800" b="1">
                <a:latin typeface="Times New Roman" pitchFamily="18" charset="0"/>
              </a:defRPr>
            </a:lvl8pPr>
            <a:lvl9pPr>
              <a:defRPr sz="2800" b="1">
                <a:latin typeface="Times New Roman" pitchFamily="18" charset="0"/>
              </a:defRPr>
            </a:lvl9pPr>
          </a:lstStyle>
          <a:p>
            <a:pPr algn="ctr"/>
            <a:r>
              <a:rPr lang="en-US" sz="3200" dirty="0">
                <a:solidFill>
                  <a:srgbClr val="0070C0"/>
                </a:solidFill>
              </a:rPr>
              <a:t>The</a:t>
            </a:r>
          </a:p>
          <a:p>
            <a:pPr algn="ctr"/>
            <a:r>
              <a:rPr lang="en-US" sz="3200" dirty="0">
                <a:solidFill>
                  <a:srgbClr val="0070C0"/>
                </a:solidFill>
              </a:rPr>
              <a:t>Account</a:t>
            </a:r>
          </a:p>
        </p:txBody>
      </p:sp>
      <p:sp>
        <p:nvSpPr>
          <p:cNvPr id="17" name="AutoShape 5">
            <a:extLst>
              <a:ext uri="{FF2B5EF4-FFF2-40B4-BE49-F238E27FC236}">
                <a16:creationId xmlns:a16="http://schemas.microsoft.com/office/drawing/2014/main" id="{AFA8D707-5A2A-F4FC-984A-8DAC01A6D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0755" y="2635769"/>
            <a:ext cx="762000" cy="228600"/>
          </a:xfrm>
          <a:custGeom>
            <a:avLst/>
            <a:gdLst>
              <a:gd name="T0" fmla="*/ 711244097 w 21600"/>
              <a:gd name="T1" fmla="*/ 0 h 21600"/>
              <a:gd name="T2" fmla="*/ 0 w 21600"/>
              <a:gd name="T3" fmla="*/ 12802394 h 21600"/>
              <a:gd name="T4" fmla="*/ 711244097 w 21600"/>
              <a:gd name="T5" fmla="*/ 25604788 h 21600"/>
              <a:gd name="T6" fmla="*/ 948325475 w 21600"/>
              <a:gd name="T7" fmla="*/ 1280239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990033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0CEF18C0-E9B1-1AEA-BF4C-30DDB0C22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231" y="4238374"/>
            <a:ext cx="2605878" cy="1225550"/>
          </a:xfrm>
          <a:prstGeom prst="rect">
            <a:avLst/>
          </a:prstGeom>
          <a:solidFill>
            <a:srgbClr val="F7F48B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</p:spPr>
        <p:txBody>
          <a:bodyPr wrap="square" tIns="9144" anchor="ctr" anchorCtr="0">
            <a:no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buSzPct val="80000"/>
            </a:pPr>
            <a:r>
              <a:rPr lang="en-US" altLang="en-US" sz="2300" b="1" dirty="0">
                <a:solidFill>
                  <a:srgbClr val="0070C0"/>
                </a:solidFill>
                <a:latin typeface="Liberation Sans" panose="020B0604020202020204" pitchFamily="34" charset="0"/>
              </a:rPr>
              <a:t>An account can be illustrated in a   T-account form.</a:t>
            </a:r>
          </a:p>
        </p:txBody>
      </p:sp>
      <p:sp>
        <p:nvSpPr>
          <p:cNvPr id="19" name="AutoShape 7">
            <a:extLst>
              <a:ext uri="{FF2B5EF4-FFF2-40B4-BE49-F238E27FC236}">
                <a16:creationId xmlns:a16="http://schemas.microsoft.com/office/drawing/2014/main" id="{CBA3CA96-D94C-BD8B-83D1-A2BFCCF44D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9804" y="4726171"/>
            <a:ext cx="762000" cy="228600"/>
          </a:xfrm>
          <a:custGeom>
            <a:avLst/>
            <a:gdLst>
              <a:gd name="T0" fmla="*/ 711244097 w 21600"/>
              <a:gd name="T1" fmla="*/ 0 h 21600"/>
              <a:gd name="T2" fmla="*/ 0 w 21600"/>
              <a:gd name="T3" fmla="*/ 12802394 h 21600"/>
              <a:gd name="T4" fmla="*/ 711244097 w 21600"/>
              <a:gd name="T5" fmla="*/ 25604788 h 21600"/>
              <a:gd name="T6" fmla="*/ 948325475 w 21600"/>
              <a:gd name="T7" fmla="*/ 1280239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990033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Liberation Sans" panose="020B0604020202020204" pitchFamily="34" charset="0"/>
              </a:rPr>
              <a:t>The Account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211C629F-D97A-F6BD-243F-FB8770FE2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180" y="2416843"/>
            <a:ext cx="10164478" cy="3136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90563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Double-entry system</a:t>
            </a:r>
          </a:p>
          <a:p>
            <a:pPr lvl="1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Each transaction must affect two or more accounts to keep the basic accounting equation in balance.</a:t>
            </a:r>
          </a:p>
          <a:p>
            <a:pPr lvl="1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Recording done by debiting at least one account and crediting at least one other account.</a:t>
            </a:r>
          </a:p>
          <a:p>
            <a:pPr lvl="1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1" dirty="0">
                <a:latin typeface="Liberation Sans" panose="020B0604020202020204" pitchFamily="34" charset="0"/>
              </a:rPr>
              <a:t>DEBITS must equal CREDITS</a:t>
            </a:r>
            <a:r>
              <a:rPr lang="en-US" altLang="en-US" sz="2200" dirty="0"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D6DC44E6-6D5A-9358-BE5E-F51279D0F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692" y="1695017"/>
            <a:ext cx="8001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sz="2700" b="1" dirty="0">
                <a:latin typeface="Liberation Sans" panose="020B0604020202020204" pitchFamily="34" charset="0"/>
              </a:rPr>
              <a:t>DEBIT AND CREDIT PROCEDURES</a:t>
            </a:r>
          </a:p>
        </p:txBody>
      </p:sp>
    </p:spTree>
    <p:extLst>
      <p:ext uri="{BB962C8B-B14F-4D97-AF65-F5344CB8AC3E}">
        <p14:creationId xmlns:p14="http://schemas.microsoft.com/office/powerpoint/2010/main" val="210287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2">
            <a:extLst>
              <a:ext uri="{FF2B5EF4-FFF2-40B4-BE49-F238E27FC236}">
                <a16:creationId xmlns:a16="http://schemas.microsoft.com/office/drawing/2014/main" id="{D4D04D7B-FA1D-70BA-0D07-C99A2AF25B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1476191"/>
              </p:ext>
            </p:extLst>
          </p:nvPr>
        </p:nvGraphicFramePr>
        <p:xfrm>
          <a:off x="3841377" y="2185147"/>
          <a:ext cx="5334000" cy="38000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494213" imgH="3370263" progId="PowerPoint.Slide.8">
                  <p:embed/>
                </p:oleObj>
              </mc:Choice>
              <mc:Fallback>
                <p:oleObj name="Slide" r:id="rId3" imgW="4494213" imgH="3370263" progId="PowerPoint.Slide.8">
                  <p:embed/>
                  <p:pic>
                    <p:nvPicPr>
                      <p:cNvPr id="1126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1377" y="2185147"/>
                        <a:ext cx="5334000" cy="38000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6">
            <a:extLst>
              <a:ext uri="{FF2B5EF4-FFF2-40B4-BE49-F238E27FC236}">
                <a16:creationId xmlns:a16="http://schemas.microsoft.com/office/drawing/2014/main" id="{D29579B5-0541-FBB4-5F08-49D7CFE03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5777" y="3560159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$10,000</a:t>
            </a: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39AF47F0-4245-ED05-1E6E-6EAEC98F4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8177" y="3560159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Transaction #2</a:t>
            </a:r>
          </a:p>
        </p:txBody>
      </p:sp>
      <p:sp>
        <p:nvSpPr>
          <p:cNvPr id="9" name="Text Box 8">
            <a:extLst>
              <a:ext uri="{FF2B5EF4-FFF2-40B4-BE49-F238E27FC236}">
                <a16:creationId xmlns:a16="http://schemas.microsoft.com/office/drawing/2014/main" id="{0BC46A6C-44B1-C340-104D-885E97862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9377" y="3560159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$3,000</a:t>
            </a: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8D200B2A-98B8-F425-2BFD-B834172C0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4377" y="4001484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8,000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E14C9A51-64CA-6770-8909-9A62B549C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377" y="4794840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Balance</a:t>
            </a: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id="{24C854E6-7E11-7778-04C3-34171312B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377" y="3560159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Transaction #1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id="{345A45F3-3C76-B0C2-1F29-0E67D0A24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377" y="4001484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Transaction #3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58410BAE-72B9-7A3A-830E-EC1854A45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510" y="1612702"/>
            <a:ext cx="9794349" cy="906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rgbClr val="0033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588" indent="111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10000"/>
              </a:spcBef>
              <a:buSzPct val="80000"/>
            </a:pPr>
            <a:r>
              <a:rPr lang="en-US" altLang="en-US" sz="2300" b="1" dirty="0">
                <a:solidFill>
                  <a:srgbClr val="852F4A"/>
                </a:solidFill>
                <a:latin typeface="Liberation Sans" panose="020B0604020202020204" pitchFamily="34" charset="0"/>
              </a:rPr>
              <a:t>If the sum of Debit entries are </a:t>
            </a:r>
            <a:r>
              <a:rPr lang="en-US" altLang="en-US" sz="2300" b="1" dirty="0">
                <a:solidFill>
                  <a:srgbClr val="0070C0"/>
                </a:solidFill>
                <a:latin typeface="Liberation Sans" panose="020B0604020202020204" pitchFamily="34" charset="0"/>
              </a:rPr>
              <a:t>greater than </a:t>
            </a:r>
            <a:r>
              <a:rPr lang="en-US" altLang="en-US" sz="2300" b="1" dirty="0">
                <a:solidFill>
                  <a:srgbClr val="852F4A"/>
                </a:solidFill>
                <a:latin typeface="Liberation Sans" panose="020B0604020202020204" pitchFamily="34" charset="0"/>
              </a:rPr>
              <a:t>the sum of Credit entries, the account will have a debit balance.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C39C9308-7F18-FCA2-4AF8-E0F7C79C8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2145" y="4804619"/>
            <a:ext cx="1792224" cy="400110"/>
          </a:xfrm>
          <a:prstGeom prst="rect">
            <a:avLst/>
          </a:prstGeom>
          <a:solidFill>
            <a:srgbClr val="F7F48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solidFill>
                  <a:srgbClr val="990000"/>
                </a:solidFill>
                <a:latin typeface="Liberation Sans" panose="020B0604020202020204" pitchFamily="34" charset="0"/>
              </a:rPr>
              <a:t>	$15,000</a:t>
            </a:r>
          </a:p>
        </p:txBody>
      </p:sp>
    </p:spTree>
    <p:extLst>
      <p:ext uri="{BB962C8B-B14F-4D97-AF65-F5344CB8AC3E}">
        <p14:creationId xmlns:p14="http://schemas.microsoft.com/office/powerpoint/2010/main" val="226291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Text Box 15">
            <a:extLst>
              <a:ext uri="{FF2B5EF4-FFF2-40B4-BE49-F238E27FC236}">
                <a16:creationId xmlns:a16="http://schemas.microsoft.com/office/drawing/2014/main" id="{58410BAE-72B9-7A3A-830E-EC1854A45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510" y="1612702"/>
            <a:ext cx="9794349" cy="906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rgbClr val="003366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588" indent="111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10000"/>
              </a:spcBef>
              <a:buSzPct val="80000"/>
            </a:pPr>
            <a:r>
              <a:rPr lang="en-US" altLang="en-US" sz="2300" b="1" dirty="0">
                <a:solidFill>
                  <a:srgbClr val="852F4A"/>
                </a:solidFill>
                <a:latin typeface="Liberation Sans" panose="020B0604020202020204" pitchFamily="34" charset="0"/>
              </a:rPr>
              <a:t>If the sum of Credit entries are </a:t>
            </a:r>
            <a:r>
              <a:rPr lang="en-US" altLang="en-US" sz="2300" b="1" dirty="0">
                <a:solidFill>
                  <a:srgbClr val="0070C0"/>
                </a:solidFill>
                <a:latin typeface="Liberation Sans" panose="020B0604020202020204" pitchFamily="34" charset="0"/>
              </a:rPr>
              <a:t>greater than </a:t>
            </a:r>
            <a:r>
              <a:rPr lang="en-US" altLang="en-US" sz="2300" b="1" dirty="0">
                <a:solidFill>
                  <a:srgbClr val="852F4A"/>
                </a:solidFill>
                <a:latin typeface="Liberation Sans" panose="020B0604020202020204" pitchFamily="34" charset="0"/>
              </a:rPr>
              <a:t>the sum of Debit entries, the account will have a credit balance.</a:t>
            </a:r>
          </a:p>
        </p:txBody>
      </p:sp>
      <p:graphicFrame>
        <p:nvGraphicFramePr>
          <p:cNvPr id="17" name="Object 2">
            <a:extLst>
              <a:ext uri="{FF2B5EF4-FFF2-40B4-BE49-F238E27FC236}">
                <a16:creationId xmlns:a16="http://schemas.microsoft.com/office/drawing/2014/main" id="{5F254D54-77BD-2909-D433-CA85FEF669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9065554"/>
              </p:ext>
            </p:extLst>
          </p:nvPr>
        </p:nvGraphicFramePr>
        <p:xfrm>
          <a:off x="3895164" y="2519165"/>
          <a:ext cx="5334000" cy="3505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494213" imgH="3370263" progId="PowerPoint.Slide.8">
                  <p:embed/>
                </p:oleObj>
              </mc:Choice>
              <mc:Fallback>
                <p:oleObj name="Slide" r:id="rId3" imgW="4494213" imgH="3370263" progId="PowerPoint.Slide.8">
                  <p:embed/>
                  <p:pic>
                    <p:nvPicPr>
                      <p:cNvPr id="1229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5164" y="2519165"/>
                        <a:ext cx="5334000" cy="35051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6">
            <a:extLst>
              <a:ext uri="{FF2B5EF4-FFF2-40B4-BE49-F238E27FC236}">
                <a16:creationId xmlns:a16="http://schemas.microsoft.com/office/drawing/2014/main" id="{80B1C0BC-CDB8-2729-6DE3-F38860441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9564" y="3909815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$10,000</a:t>
            </a:r>
          </a:p>
        </p:txBody>
      </p:sp>
      <p:sp>
        <p:nvSpPr>
          <p:cNvPr id="19" name="Text Box 7">
            <a:extLst>
              <a:ext uri="{FF2B5EF4-FFF2-40B4-BE49-F238E27FC236}">
                <a16:creationId xmlns:a16="http://schemas.microsoft.com/office/drawing/2014/main" id="{F19012D8-A52B-0B4E-A123-6F3C31AFD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1964" y="3909815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Transaction #2</a:t>
            </a:r>
          </a:p>
        </p:txBody>
      </p:sp>
      <p:sp>
        <p:nvSpPr>
          <p:cNvPr id="20" name="Text Box 8">
            <a:extLst>
              <a:ext uri="{FF2B5EF4-FFF2-40B4-BE49-F238E27FC236}">
                <a16:creationId xmlns:a16="http://schemas.microsoft.com/office/drawing/2014/main" id="{7D4C8C80-C523-338C-297F-1C020929D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3164" y="3909815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$3,000</a:t>
            </a: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6D5EB065-0D44-F114-5EFB-DFF7F80AE0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3164" y="4351140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8,000</a:t>
            </a:r>
          </a:p>
        </p:txBody>
      </p:sp>
      <p:sp>
        <p:nvSpPr>
          <p:cNvPr id="22" name="Text Box 11">
            <a:extLst>
              <a:ext uri="{FF2B5EF4-FFF2-40B4-BE49-F238E27FC236}">
                <a16:creationId xmlns:a16="http://schemas.microsoft.com/office/drawing/2014/main" id="{A0E3F981-2A39-49BE-CB3E-0D27F9C3E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1964" y="4351140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Transaction #3</a:t>
            </a:r>
          </a:p>
        </p:txBody>
      </p:sp>
      <p:sp>
        <p:nvSpPr>
          <p:cNvPr id="23" name="Text Box 12">
            <a:extLst>
              <a:ext uri="{FF2B5EF4-FFF2-40B4-BE49-F238E27FC236}">
                <a16:creationId xmlns:a16="http://schemas.microsoft.com/office/drawing/2014/main" id="{6D1CB1F6-CFF7-9ED2-76C4-9B984B450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1164" y="4900008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Balance</a:t>
            </a: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38506186-E493-65EF-A4B6-D9D95EC51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1164" y="3909815"/>
            <a:ext cx="2209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Transaction #1</a:t>
            </a:r>
          </a:p>
        </p:txBody>
      </p:sp>
      <p:sp>
        <p:nvSpPr>
          <p:cNvPr id="26" name="Text Box 9">
            <a:extLst>
              <a:ext uri="{FF2B5EF4-FFF2-40B4-BE49-F238E27FC236}">
                <a16:creationId xmlns:a16="http://schemas.microsoft.com/office/drawing/2014/main" id="{4ADE0D6D-9C01-4F13-9AA1-AA7B6977E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4512" y="4909786"/>
            <a:ext cx="1828800" cy="400110"/>
          </a:xfrm>
          <a:prstGeom prst="rect">
            <a:avLst/>
          </a:prstGeom>
          <a:solidFill>
            <a:srgbClr val="F7F48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204913" algn="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solidFill>
                  <a:srgbClr val="990000"/>
                </a:solidFill>
                <a:latin typeface="Liberation Sans" panose="020B0604020202020204" pitchFamily="34" charset="0"/>
              </a:rPr>
              <a:t>	$1,000</a:t>
            </a:r>
          </a:p>
        </p:txBody>
      </p:sp>
    </p:spTree>
    <p:extLst>
      <p:ext uri="{BB962C8B-B14F-4D97-AF65-F5344CB8AC3E}">
        <p14:creationId xmlns:p14="http://schemas.microsoft.com/office/powerpoint/2010/main" val="76974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6BBE733B-47C1-65D7-DEC3-6D2C4348A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0297" y="2162439"/>
            <a:ext cx="4572000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latin typeface="Liberation Sans" panose="020B0604020202020204" pitchFamily="34" charset="0"/>
              </a:rPr>
              <a:t>Assets</a:t>
            </a:r>
            <a:r>
              <a:rPr lang="en-US" altLang="en-US" sz="2100" dirty="0">
                <a:latin typeface="Liberation Sans" panose="020B0604020202020204" pitchFamily="34" charset="0"/>
              </a:rPr>
              <a:t> - Debits should exceed credits.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latin typeface="Liberation Sans" panose="020B0604020202020204" pitchFamily="34" charset="0"/>
              </a:rPr>
              <a:t>Liabilities</a:t>
            </a:r>
            <a:r>
              <a:rPr lang="en-US" altLang="en-US" sz="2100" dirty="0">
                <a:latin typeface="Liberation Sans" panose="020B0604020202020204" pitchFamily="34" charset="0"/>
              </a:rPr>
              <a:t> – Credits should exceed debits. 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latin typeface="Liberation Sans" panose="020B0604020202020204" pitchFamily="34" charset="0"/>
              </a:rPr>
              <a:t>Normal balance</a:t>
            </a:r>
            <a:r>
              <a:rPr lang="en-US" altLang="en-US" sz="2100" dirty="0">
                <a:latin typeface="Liberation Sans" panose="020B0604020202020204" pitchFamily="34" charset="0"/>
              </a:rPr>
              <a:t> is on the increase side.</a:t>
            </a:r>
          </a:p>
        </p:txBody>
      </p:sp>
      <p:graphicFrame>
        <p:nvGraphicFramePr>
          <p:cNvPr id="5" name="Object 5">
            <a:extLst>
              <a:ext uri="{FF2B5EF4-FFF2-40B4-BE49-F238E27FC236}">
                <a16:creationId xmlns:a16="http://schemas.microsoft.com/office/drawing/2014/main" id="{45ACDD7C-2BBA-DE5C-AC40-63DE789CCD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451816"/>
              </p:ext>
            </p:extLst>
          </p:nvPr>
        </p:nvGraphicFramePr>
        <p:xfrm>
          <a:off x="1896970" y="1535023"/>
          <a:ext cx="27432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572064" imgH="3428891" progId="PowerPoint.Slide.8">
                  <p:embed/>
                </p:oleObj>
              </mc:Choice>
              <mc:Fallback>
                <p:oleObj name="Slide" r:id="rId3" imgW="4572064" imgH="3428891" progId="PowerPoint.Slide.8">
                  <p:embed/>
                  <p:pic>
                    <p:nvPicPr>
                      <p:cNvPr id="92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970" y="1535023"/>
                        <a:ext cx="2743200" cy="2057400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>
            <a:extLst>
              <a:ext uri="{FF2B5EF4-FFF2-40B4-BE49-F238E27FC236}">
                <a16:creationId xmlns:a16="http://schemas.microsoft.com/office/drawing/2014/main" id="{CE17936F-15EE-68DB-AE65-AEB5F5CE13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9017943"/>
              </p:ext>
            </p:extLst>
          </p:nvPr>
        </p:nvGraphicFramePr>
        <p:xfrm>
          <a:off x="1896970" y="3973423"/>
          <a:ext cx="27432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5" imgW="4572064" imgH="3428891" progId="PowerPoint.Slide.8">
                  <p:embed/>
                </p:oleObj>
              </mc:Choice>
              <mc:Fallback>
                <p:oleObj name="Slide" r:id="rId5" imgW="4572064" imgH="3428891" progId="PowerPoint.Slide.8">
                  <p:embed/>
                  <p:pic>
                    <p:nvPicPr>
                      <p:cNvPr id="922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970" y="3973423"/>
                        <a:ext cx="2743200" cy="2057400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145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7CFAA2CD-6916-C6D3-5588-138EB174D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2424" y="1477169"/>
            <a:ext cx="5029200" cy="219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latin typeface="Liberation Sans" panose="020B0604020202020204" pitchFamily="34" charset="0"/>
              </a:rPr>
              <a:t>Owner’s investments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and </a:t>
            </a:r>
            <a:r>
              <a:rPr lang="en-US" altLang="en-US" sz="2100" b="1" dirty="0">
                <a:latin typeface="Liberation Sans" panose="020B0604020202020204" pitchFamily="34" charset="0"/>
              </a:rPr>
              <a:t>revenues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increase owner’s equity (credit). 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latin typeface="Liberation Sans" panose="020B0604020202020204" pitchFamily="34" charset="0"/>
              </a:rPr>
              <a:t>Owner’s drawings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and </a:t>
            </a:r>
            <a:r>
              <a:rPr lang="en-US" altLang="en-US" sz="2100" b="1" dirty="0">
                <a:latin typeface="Liberation Sans" panose="020B0604020202020204" pitchFamily="34" charset="0"/>
              </a:rPr>
              <a:t>expenses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decrease owner’s equity (debit).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18CE8EA-4381-1A6F-B229-BB0507C7BF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8092711"/>
              </p:ext>
            </p:extLst>
          </p:nvPr>
        </p:nvGraphicFramePr>
        <p:xfrm>
          <a:off x="1056611" y="4038600"/>
          <a:ext cx="2577107" cy="1932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482003" imgH="3360493" progId="PowerPoint.Slide.8">
                  <p:embed/>
                </p:oleObj>
              </mc:Choice>
              <mc:Fallback>
                <p:oleObj name="Slide" r:id="rId3" imgW="4482003" imgH="3360493" progId="PowerPoint.Slide.8">
                  <p:embed/>
                  <p:pic>
                    <p:nvPicPr>
                      <p:cNvPr id="1024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6611" y="4038600"/>
                        <a:ext cx="2577107" cy="1932830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>
            <a:extLst>
              <a:ext uri="{FF2B5EF4-FFF2-40B4-BE49-F238E27FC236}">
                <a16:creationId xmlns:a16="http://schemas.microsoft.com/office/drawing/2014/main" id="{B55E32AA-DE5C-A2A0-98EA-D0BE8F58A6A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2280898"/>
              </p:ext>
            </p:extLst>
          </p:nvPr>
        </p:nvGraphicFramePr>
        <p:xfrm>
          <a:off x="5003109" y="4075918"/>
          <a:ext cx="2439312" cy="1829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5" imgW="4482003" imgH="3360493" progId="PowerPoint.Slide.8">
                  <p:embed/>
                </p:oleObj>
              </mc:Choice>
              <mc:Fallback>
                <p:oleObj name="Slide" r:id="rId5" imgW="4482003" imgH="3360493" progId="PowerPoint.Slide.8">
                  <p:embed/>
                  <p:pic>
                    <p:nvPicPr>
                      <p:cNvPr id="1024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109" y="4075918"/>
                        <a:ext cx="2439312" cy="1829484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>
            <a:extLst>
              <a:ext uri="{FF2B5EF4-FFF2-40B4-BE49-F238E27FC236}">
                <a16:creationId xmlns:a16="http://schemas.microsoft.com/office/drawing/2014/main" id="{41F63B0D-4FE6-AB70-B876-5388001154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278340"/>
              </p:ext>
            </p:extLst>
          </p:nvPr>
        </p:nvGraphicFramePr>
        <p:xfrm>
          <a:off x="1781863" y="1477169"/>
          <a:ext cx="2487737" cy="1865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7" imgW="4447010" imgH="3336019" progId="PowerPoint.Slide.8">
                  <p:embed/>
                </p:oleObj>
              </mc:Choice>
              <mc:Fallback>
                <p:oleObj name="Slide" r:id="rId7" imgW="4447010" imgH="3336019" progId="PowerPoint.Slide.8">
                  <p:embed/>
                  <p:pic>
                    <p:nvPicPr>
                      <p:cNvPr id="1024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1863" y="1477169"/>
                        <a:ext cx="2487737" cy="1865803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AutoShape 7">
            <a:extLst>
              <a:ext uri="{FF2B5EF4-FFF2-40B4-BE49-F238E27FC236}">
                <a16:creationId xmlns:a16="http://schemas.microsoft.com/office/drawing/2014/main" id="{399F746E-F6F9-8F5D-B9A5-F92903B78F53}"/>
              </a:ext>
            </a:extLst>
          </p:cNvPr>
          <p:cNvSpPr>
            <a:spLocks/>
          </p:cNvSpPr>
          <p:nvPr/>
        </p:nvSpPr>
        <p:spPr bwMode="auto">
          <a:xfrm rot="5400000" flipH="1" flipV="1">
            <a:off x="3761711" y="876300"/>
            <a:ext cx="381000" cy="5791200"/>
          </a:xfrm>
          <a:prstGeom prst="rightBrace">
            <a:avLst>
              <a:gd name="adj1" fmla="val 190000"/>
              <a:gd name="adj2" fmla="val 32116"/>
            </a:avLst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02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9" descr="Recycled paper">
            <a:extLst>
              <a:ext uri="{FF2B5EF4-FFF2-40B4-BE49-F238E27FC236}">
                <a16:creationId xmlns:a16="http://schemas.microsoft.com/office/drawing/2014/main" id="{538E7BB0-A211-A2C2-704B-B5EE60D6CF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7976497"/>
              </p:ext>
            </p:extLst>
          </p:nvPr>
        </p:nvGraphicFramePr>
        <p:xfrm>
          <a:off x="1461714" y="3917876"/>
          <a:ext cx="27432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572064" imgH="3428891" progId="PowerPoint.Slide.8">
                  <p:embed/>
                </p:oleObj>
              </mc:Choice>
              <mc:Fallback>
                <p:oleObj name="Slide" r:id="rId3" imgW="4572064" imgH="3428891" progId="PowerPoint.Slide.8">
                  <p:embed/>
                  <p:pic>
                    <p:nvPicPr>
                      <p:cNvPr id="11266" name="Object 9" descr="Recycled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1714" y="3917876"/>
                        <a:ext cx="2743200" cy="2057400"/>
                      </a:xfrm>
                      <a:prstGeom prst="rect">
                        <a:avLst/>
                      </a:prstGeom>
                      <a:blipFill dpi="0" rotWithShape="0">
                        <a:blip r:embed="rId5"/>
                        <a:srcRect/>
                        <a:tile tx="0" ty="0" sx="100000" sy="100000" flip="none" algn="tl"/>
                      </a:blipFill>
                      <a:ln w="28575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0">
            <a:extLst>
              <a:ext uri="{FF2B5EF4-FFF2-40B4-BE49-F238E27FC236}">
                <a16:creationId xmlns:a16="http://schemas.microsoft.com/office/drawing/2014/main" id="{9FEF27CE-002E-18BB-4FDE-CD3B1DD3D5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9877885"/>
              </p:ext>
            </p:extLst>
          </p:nvPr>
        </p:nvGraphicFramePr>
        <p:xfrm>
          <a:off x="1461714" y="1479476"/>
          <a:ext cx="27432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6" imgW="4572064" imgH="3428891" progId="PowerPoint.Slide.8">
                  <p:embed/>
                </p:oleObj>
              </mc:Choice>
              <mc:Fallback>
                <p:oleObj name="Slide" r:id="rId6" imgW="4572064" imgH="3428891" progId="PowerPoint.Slide.8">
                  <p:embed/>
                  <p:pic>
                    <p:nvPicPr>
                      <p:cNvPr id="1126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1714" y="1479476"/>
                        <a:ext cx="2743200" cy="2057400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11">
            <a:extLst>
              <a:ext uri="{FF2B5EF4-FFF2-40B4-BE49-F238E27FC236}">
                <a16:creationId xmlns:a16="http://schemas.microsoft.com/office/drawing/2014/main" id="{6C39158D-A2D4-8A8D-8D0B-EC9F03A29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625" y="1841536"/>
            <a:ext cx="4800600" cy="351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The purpose of earning </a:t>
            </a:r>
            <a:r>
              <a:rPr lang="en-US" altLang="en-US" sz="2100" b="1" dirty="0">
                <a:latin typeface="Liberation Sans" panose="020B0604020202020204" pitchFamily="34" charset="0"/>
              </a:rPr>
              <a:t>revenues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is to benefit the owner(s).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The effect of debits and credits on revenue accounts is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same as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their effect on Owner’s Capital.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latin typeface="Liberation Sans" panose="020B0604020202020204" pitchFamily="34" charset="0"/>
              </a:rPr>
              <a:t>Expenses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have the opposite effect: expenses decrease owner’s equity.</a:t>
            </a:r>
          </a:p>
        </p:txBody>
      </p:sp>
    </p:spTree>
    <p:extLst>
      <p:ext uri="{BB962C8B-B14F-4D97-AF65-F5344CB8AC3E}">
        <p14:creationId xmlns:p14="http://schemas.microsoft.com/office/powerpoint/2010/main" val="196331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6171" y="1289647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2">
            <a:extLst>
              <a:ext uri="{FF2B5EF4-FFF2-40B4-BE49-F238E27FC236}">
                <a16:creationId xmlns:a16="http://schemas.microsoft.com/office/drawing/2014/main" id="{1F7C9EBB-71B0-974B-AEC4-1991CCBC26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968453"/>
              </p:ext>
            </p:extLst>
          </p:nvPr>
        </p:nvGraphicFramePr>
        <p:xfrm>
          <a:off x="1572371" y="2714574"/>
          <a:ext cx="2743200" cy="15988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3" imgW="4572064" imgH="3428891" progId="PowerPoint.Slide.8">
                  <p:embed/>
                </p:oleObj>
              </mc:Choice>
              <mc:Fallback>
                <p:oleObj name="Slide" r:id="rId3" imgW="4572064" imgH="3428891" progId="PowerPoint.Slide.8">
                  <p:embed/>
                  <p:pic>
                    <p:nvPicPr>
                      <p:cNvPr id="1229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2371" y="2714574"/>
                        <a:ext cx="2743200" cy="1598824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" descr="Recycled paper">
            <a:extLst>
              <a:ext uri="{FF2B5EF4-FFF2-40B4-BE49-F238E27FC236}">
                <a16:creationId xmlns:a16="http://schemas.microsoft.com/office/drawing/2014/main" id="{F8A29FC2-13C1-8700-7E20-9306D651B51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4348444"/>
              </p:ext>
            </p:extLst>
          </p:nvPr>
        </p:nvGraphicFramePr>
        <p:xfrm>
          <a:off x="2384066" y="4083842"/>
          <a:ext cx="2743200" cy="1831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5" imgW="4572064" imgH="3428891" progId="PowerPoint.Slide.8">
                  <p:embed/>
                </p:oleObj>
              </mc:Choice>
              <mc:Fallback>
                <p:oleObj name="Slide" r:id="rId5" imgW="4572064" imgH="3428891" progId="PowerPoint.Slide.8">
                  <p:embed/>
                  <p:pic>
                    <p:nvPicPr>
                      <p:cNvPr id="12291" name="Object 3" descr="Recycled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4066" y="4083842"/>
                        <a:ext cx="2743200" cy="1831928"/>
                      </a:xfrm>
                      <a:prstGeom prst="rect">
                        <a:avLst/>
                      </a:prstGeom>
                      <a:blipFill dpi="0" rotWithShape="0">
                        <a:blip r:embed="rId7"/>
                        <a:srcRect/>
                        <a:tile tx="0" ty="0" sx="100000" sy="100000" flip="none" algn="tl"/>
                      </a:blipFill>
                      <a:ln w="28575" cap="sq">
                        <a:solidFill>
                          <a:schemeClr val="tx1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7">
            <a:extLst>
              <a:ext uri="{FF2B5EF4-FFF2-40B4-BE49-F238E27FC236}">
                <a16:creationId xmlns:a16="http://schemas.microsoft.com/office/drawing/2014/main" id="{5B441782-9FE9-1A3C-ACF5-B791A5550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734" y="1468279"/>
            <a:ext cx="1600200" cy="1109662"/>
          </a:xfrm>
          <a:prstGeom prst="rect">
            <a:avLst/>
          </a:prstGeom>
          <a:solidFill>
            <a:srgbClr val="F8EB8E"/>
          </a:solidFill>
          <a:ln w="127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Normal Balance </a:t>
            </a: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Credit</a:t>
            </a:r>
          </a:p>
        </p:txBody>
      </p:sp>
      <p:sp>
        <p:nvSpPr>
          <p:cNvPr id="9" name="Text Box 8">
            <a:extLst>
              <a:ext uri="{FF2B5EF4-FFF2-40B4-BE49-F238E27FC236}">
                <a16:creationId xmlns:a16="http://schemas.microsoft.com/office/drawing/2014/main" id="{42C41347-136B-1D08-4B8C-E5B12C04F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7934" y="1434941"/>
            <a:ext cx="1600200" cy="1109663"/>
          </a:xfrm>
          <a:prstGeom prst="rect">
            <a:avLst/>
          </a:prstGeom>
          <a:solidFill>
            <a:srgbClr val="F8EB8E"/>
          </a:solidFill>
          <a:ln w="127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Normal Balance </a:t>
            </a: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Debit</a:t>
            </a:r>
          </a:p>
        </p:txBody>
      </p:sp>
      <p:graphicFrame>
        <p:nvGraphicFramePr>
          <p:cNvPr id="11" name="Object 4">
            <a:extLst>
              <a:ext uri="{FF2B5EF4-FFF2-40B4-BE49-F238E27FC236}">
                <a16:creationId xmlns:a16="http://schemas.microsoft.com/office/drawing/2014/main" id="{0C954039-D23C-42D8-2580-7B2F22F05B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179930"/>
              </p:ext>
            </p:extLst>
          </p:nvPr>
        </p:nvGraphicFramePr>
        <p:xfrm>
          <a:off x="7064734" y="1468279"/>
          <a:ext cx="2743200" cy="164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8" imgW="4572064" imgH="3428891" progId="PowerPoint.Slide.8">
                  <p:embed/>
                </p:oleObj>
              </mc:Choice>
              <mc:Fallback>
                <p:oleObj name="Slide" r:id="rId8" imgW="4572064" imgH="3428891" progId="PowerPoint.Slide.8">
                  <p:embed/>
                  <p:pic>
                    <p:nvPicPr>
                      <p:cNvPr id="1230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4734" y="1468279"/>
                        <a:ext cx="2743200" cy="1643062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>
            <a:extLst>
              <a:ext uri="{FF2B5EF4-FFF2-40B4-BE49-F238E27FC236}">
                <a16:creationId xmlns:a16="http://schemas.microsoft.com/office/drawing/2014/main" id="{128E90E8-70AD-A02F-1F7A-51C09B3BC8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6227069"/>
              </p:ext>
            </p:extLst>
          </p:nvPr>
        </p:nvGraphicFramePr>
        <p:xfrm>
          <a:off x="5693134" y="2882741"/>
          <a:ext cx="2743200" cy="175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10" imgW="4510863" imgH="3383168" progId="PowerPoint.Slide.8">
                  <p:embed/>
                </p:oleObj>
              </mc:Choice>
              <mc:Fallback>
                <p:oleObj name="Slide" r:id="rId10" imgW="4510863" imgH="3383168" progId="PowerPoint.Slide.8">
                  <p:embed/>
                  <p:pic>
                    <p:nvPicPr>
                      <p:cNvPr id="1230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3134" y="2882741"/>
                        <a:ext cx="2743200" cy="1752600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>
            <a:extLst>
              <a:ext uri="{FF2B5EF4-FFF2-40B4-BE49-F238E27FC236}">
                <a16:creationId xmlns:a16="http://schemas.microsoft.com/office/drawing/2014/main" id="{FFF08F3C-71BE-C6C5-679F-E029BA839D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5507974"/>
              </p:ext>
            </p:extLst>
          </p:nvPr>
        </p:nvGraphicFramePr>
        <p:xfrm>
          <a:off x="7064734" y="4313398"/>
          <a:ext cx="2743200" cy="164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" r:id="rId12" imgW="4572064" imgH="3428891" progId="PowerPoint.Slide.8">
                  <p:embed/>
                </p:oleObj>
              </mc:Choice>
              <mc:Fallback>
                <p:oleObj name="Slide" r:id="rId12" imgW="4572064" imgH="3428891" progId="PowerPoint.Slide.8">
                  <p:embed/>
                  <p:pic>
                    <p:nvPicPr>
                      <p:cNvPr id="1230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4734" y="4313398"/>
                        <a:ext cx="2743200" cy="1643062"/>
                      </a:xfrm>
                      <a:prstGeom prst="rect">
                        <a:avLst/>
                      </a:prstGeom>
                      <a:noFill/>
                      <a:ln w="28575" cap="sq">
                        <a:solidFill>
                          <a:schemeClr val="bg2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0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 and Credits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98288D9D-3911-A6FE-22B6-F7E05D7B6C8F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3096039" y="3116857"/>
            <a:ext cx="771525" cy="600075"/>
          </a:xfrm>
          <a:prstGeom prst="rightArrow">
            <a:avLst>
              <a:gd name="adj1" fmla="val 50000"/>
              <a:gd name="adj2" fmla="val 64304"/>
            </a:avLst>
          </a:prstGeom>
          <a:solidFill>
            <a:srgbClr val="0000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en-US" altLang="en-US" sz="900" dirty="0">
              <a:latin typeface="Liberation Sans" panose="020B0604020202020204" pitchFamily="34" charset="0"/>
            </a:endParaRPr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70A217C2-50F8-EAAF-AAF6-6F786C0D5D5F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9169814" y="3124794"/>
            <a:ext cx="771525" cy="600075"/>
          </a:xfrm>
          <a:prstGeom prst="rightArrow">
            <a:avLst>
              <a:gd name="adj1" fmla="val 50000"/>
              <a:gd name="adj2" fmla="val 64304"/>
            </a:avLst>
          </a:prstGeom>
          <a:solidFill>
            <a:srgbClr val="0000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DFE4546B-7E5B-5534-5D8A-0679E8D7F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7089" y="1499194"/>
            <a:ext cx="804227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2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    </a:t>
            </a:r>
            <a:r>
              <a:rPr lang="en-US" altLang="en-US" b="1" u="sng" dirty="0">
                <a:solidFill>
                  <a:srgbClr val="800000"/>
                </a:solidFill>
                <a:latin typeface="Liberation Sans" panose="020B0604020202020204" pitchFamily="34" charset="0"/>
              </a:rPr>
              <a:t>        Balance Sheet        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        </a:t>
            </a:r>
            <a:r>
              <a:rPr lang="en-US" altLang="en-US" b="1" u="sng" dirty="0">
                <a:solidFill>
                  <a:srgbClr val="800000"/>
                </a:solidFill>
                <a:latin typeface="Liberation Sans" panose="020B0604020202020204" pitchFamily="34" charset="0"/>
              </a:rPr>
              <a:t>Income Statement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5B1DE8D1-0D36-0122-2BD1-6076C9C9C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0127" y="2124669"/>
            <a:ext cx="4413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dirty="0">
                <a:solidFill>
                  <a:srgbClr val="800000"/>
                </a:solidFill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F7EF08FA-60AC-6B90-DCFB-3ECF47281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239" y="2110382"/>
            <a:ext cx="4413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dirty="0">
                <a:solidFill>
                  <a:srgbClr val="800000"/>
                </a:solidFill>
                <a:latin typeface="Liberation Sans" panose="020B0604020202020204" pitchFamily="34" charset="0"/>
              </a:rPr>
              <a:t>+</a:t>
            </a: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EAF7F825-A98C-CFD5-3E56-8D254A69B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7052" y="2108794"/>
            <a:ext cx="392112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dirty="0">
                <a:solidFill>
                  <a:srgbClr val="800000"/>
                </a:solidFill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A5324E41-0493-FDB3-F239-092D4FAE7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0764" y="2121494"/>
            <a:ext cx="1371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latin typeface="Liberation Sans" panose="020B0604020202020204" pitchFamily="34" charset="0"/>
              </a:rPr>
              <a:t>Asset</a:t>
            </a:r>
          </a:p>
        </p:txBody>
      </p:sp>
      <p:sp>
        <p:nvSpPr>
          <p:cNvPr id="14" name="Text Box 10">
            <a:extLst>
              <a:ext uri="{FF2B5EF4-FFF2-40B4-BE49-F238E27FC236}">
                <a16:creationId xmlns:a16="http://schemas.microsoft.com/office/drawing/2014/main" id="{579D3A75-2D49-93CC-FE70-0778DEA52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0964" y="2121494"/>
            <a:ext cx="1371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latin typeface="Liberation Sans" panose="020B0604020202020204" pitchFamily="34" charset="0"/>
              </a:rPr>
              <a:t>Liability</a:t>
            </a:r>
          </a:p>
        </p:txBody>
      </p:sp>
      <p:sp>
        <p:nvSpPr>
          <p:cNvPr id="15" name="Text Box 11">
            <a:extLst>
              <a:ext uri="{FF2B5EF4-FFF2-40B4-BE49-F238E27FC236}">
                <a16:creationId xmlns:a16="http://schemas.microsoft.com/office/drawing/2014/main" id="{8BC9338A-F1A0-7BC7-795B-4563DE56D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4964" y="2121494"/>
            <a:ext cx="1371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latin typeface="Liberation Sans" panose="020B0604020202020204" pitchFamily="34" charset="0"/>
              </a:rPr>
              <a:t>Equity</a:t>
            </a: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CADE0738-491B-03A2-7E25-D5CD3FAF4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2764" y="2121494"/>
            <a:ext cx="1371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latin typeface="Liberation Sans" panose="020B0604020202020204" pitchFamily="34" charset="0"/>
              </a:rPr>
              <a:t>Revenue</a:t>
            </a:r>
          </a:p>
        </p:txBody>
      </p:sp>
      <p:sp>
        <p:nvSpPr>
          <p:cNvPr id="17" name="Text Box 13">
            <a:extLst>
              <a:ext uri="{FF2B5EF4-FFF2-40B4-BE49-F238E27FC236}">
                <a16:creationId xmlns:a16="http://schemas.microsoft.com/office/drawing/2014/main" id="{3D9F5903-3C36-32AD-06B4-B13D7FFDA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20564" y="2121494"/>
            <a:ext cx="1371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latin typeface="Liberation Sans" panose="020B0604020202020204" pitchFamily="34" charset="0"/>
              </a:rPr>
              <a:t>Expense</a:t>
            </a:r>
          </a:p>
        </p:txBody>
      </p:sp>
      <p:sp>
        <p:nvSpPr>
          <p:cNvPr id="18" name="Text Box 14">
            <a:extLst>
              <a:ext uri="{FF2B5EF4-FFF2-40B4-BE49-F238E27FC236}">
                <a16:creationId xmlns:a16="http://schemas.microsoft.com/office/drawing/2014/main" id="{D3C2EA74-A2CB-1DB1-F370-036BD043C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564" y="3183532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Debit</a:t>
            </a:r>
          </a:p>
        </p:txBody>
      </p:sp>
      <p:sp>
        <p:nvSpPr>
          <p:cNvPr id="19" name="Text Box 15">
            <a:extLst>
              <a:ext uri="{FF2B5EF4-FFF2-40B4-BE49-F238E27FC236}">
                <a16:creationId xmlns:a16="http://schemas.microsoft.com/office/drawing/2014/main" id="{528EE7B5-570B-B257-1B52-39B11A428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1564" y="4726582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Credit</a:t>
            </a:r>
          </a:p>
        </p:txBody>
      </p:sp>
      <p:sp>
        <p:nvSpPr>
          <p:cNvPr id="20" name="Line 16">
            <a:extLst>
              <a:ext uri="{FF2B5EF4-FFF2-40B4-BE49-F238E27FC236}">
                <a16:creationId xmlns:a16="http://schemas.microsoft.com/office/drawing/2014/main" id="{4B870D2E-900B-FEB1-C363-F6441BECB3A8}"/>
              </a:ext>
            </a:extLst>
          </p:cNvPr>
          <p:cNvSpPr>
            <a:spLocks noChangeShapeType="1"/>
          </p:cNvSpPr>
          <p:nvPr/>
        </p:nvSpPr>
        <p:spPr bwMode="auto">
          <a:xfrm>
            <a:off x="2876964" y="2578694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1" name="Line 17">
            <a:extLst>
              <a:ext uri="{FF2B5EF4-FFF2-40B4-BE49-F238E27FC236}">
                <a16:creationId xmlns:a16="http://schemas.microsoft.com/office/drawing/2014/main" id="{D113C61E-C079-A59E-B45F-AD3E00326F88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7164" y="2578694"/>
            <a:ext cx="1219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2" name="Line 18">
            <a:extLst>
              <a:ext uri="{FF2B5EF4-FFF2-40B4-BE49-F238E27FC236}">
                <a16:creationId xmlns:a16="http://schemas.microsoft.com/office/drawing/2014/main" id="{781187E5-DC4E-1EAC-EC3E-7D7298792859}"/>
              </a:ext>
            </a:extLst>
          </p:cNvPr>
          <p:cNvSpPr>
            <a:spLocks noChangeShapeType="1"/>
          </p:cNvSpPr>
          <p:nvPr/>
        </p:nvSpPr>
        <p:spPr bwMode="auto">
          <a:xfrm>
            <a:off x="6001164" y="2578694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" name="Line 19">
            <a:extLst>
              <a:ext uri="{FF2B5EF4-FFF2-40B4-BE49-F238E27FC236}">
                <a16:creationId xmlns:a16="http://schemas.microsoft.com/office/drawing/2014/main" id="{88575FB7-E298-53BC-DE73-4D3AD111A437}"/>
              </a:ext>
            </a:extLst>
          </p:cNvPr>
          <p:cNvSpPr>
            <a:spLocks noChangeShapeType="1"/>
          </p:cNvSpPr>
          <p:nvPr/>
        </p:nvSpPr>
        <p:spPr bwMode="auto">
          <a:xfrm>
            <a:off x="7448964" y="2578694"/>
            <a:ext cx="1219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4" name="Line 20">
            <a:extLst>
              <a:ext uri="{FF2B5EF4-FFF2-40B4-BE49-F238E27FC236}">
                <a16:creationId xmlns:a16="http://schemas.microsoft.com/office/drawing/2014/main" id="{9737872A-D774-423F-04E2-DAA856A7812F}"/>
              </a:ext>
            </a:extLst>
          </p:cNvPr>
          <p:cNvSpPr>
            <a:spLocks noChangeShapeType="1"/>
          </p:cNvSpPr>
          <p:nvPr/>
        </p:nvSpPr>
        <p:spPr bwMode="auto">
          <a:xfrm>
            <a:off x="8896764" y="2578694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pic>
        <p:nvPicPr>
          <p:cNvPr id="26" name="Picture 22">
            <a:extLst>
              <a:ext uri="{FF2B5EF4-FFF2-40B4-BE49-F238E27FC236}">
                <a16:creationId xmlns:a16="http://schemas.microsoft.com/office/drawing/2014/main" id="{14E45287-38A8-6445-FBF0-08280ED18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764" y="3005732"/>
            <a:ext cx="3810000" cy="86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3">
            <a:extLst>
              <a:ext uri="{FF2B5EF4-FFF2-40B4-BE49-F238E27FC236}">
                <a16:creationId xmlns:a16="http://schemas.microsoft.com/office/drawing/2014/main" id="{7BE2895B-2641-7A7B-801D-50B47D528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764" y="4559894"/>
            <a:ext cx="67818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721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Debits/Credits Rules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166C1867-8157-D262-9181-00B8FAA239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7850" y="2280030"/>
            <a:ext cx="8001000" cy="327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685800" indent="-455613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Debits: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increase both assets and liabilities.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decrease both assets and liabilities.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increase assets and decrease liabilities.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decrease assets and increase liabilities.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2338B9-D740-A22C-932F-CB525E1A64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6587" y="1670430"/>
            <a:ext cx="5334000" cy="5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30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8" name="Notched Right Arrow 7">
            <a:extLst>
              <a:ext uri="{FF2B5EF4-FFF2-40B4-BE49-F238E27FC236}">
                <a16:creationId xmlns:a16="http://schemas.microsoft.com/office/drawing/2014/main" id="{D889DDBA-1610-2095-0FED-DDF3961F4294}"/>
              </a:ext>
            </a:extLst>
          </p:cNvPr>
          <p:cNvSpPr/>
          <p:nvPr/>
        </p:nvSpPr>
        <p:spPr bwMode="auto">
          <a:xfrm>
            <a:off x="1266985" y="4162266"/>
            <a:ext cx="609600" cy="457200"/>
          </a:xfrm>
          <a:prstGeom prst="notchedRightArrow">
            <a:avLst/>
          </a:prstGeom>
          <a:solidFill>
            <a:srgbClr val="A5002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altLang="en-US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6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Debits/Credits Rules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EC47E1EA-7B0F-77EE-33FA-66F9CE6FD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8190" y="2347222"/>
            <a:ext cx="8001000" cy="327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685800" indent="-455613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Accounts that normally have debit balances are: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assets, expenses, and revenues.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assets, expenses, and equity.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assets, liabilities, and owner’s drawing.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assets, owner’s drawing, and expenses.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559F0F-EA9F-E037-4821-298305AB7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6927" y="1737622"/>
            <a:ext cx="5334000" cy="5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30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8" name="Notched Right Arrow 7">
            <a:extLst>
              <a:ext uri="{FF2B5EF4-FFF2-40B4-BE49-F238E27FC236}">
                <a16:creationId xmlns:a16="http://schemas.microsoft.com/office/drawing/2014/main" id="{7CBBA8E1-FAAD-D3C6-21EA-FF765A9F43D5}"/>
              </a:ext>
            </a:extLst>
          </p:cNvPr>
          <p:cNvSpPr/>
          <p:nvPr/>
        </p:nvSpPr>
        <p:spPr bwMode="auto">
          <a:xfrm>
            <a:off x="1535927" y="4749046"/>
            <a:ext cx="609600" cy="457200"/>
          </a:xfrm>
          <a:prstGeom prst="notchedRightArrow">
            <a:avLst/>
          </a:prstGeom>
          <a:solidFill>
            <a:srgbClr val="A50021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b="1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endParaRPr lang="en-US" altLang="en-US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0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7070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Summary of Debit/Credit Rules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Text Box 6">
            <a:extLst>
              <a:ext uri="{FF2B5EF4-FFF2-40B4-BE49-F238E27FC236}">
                <a16:creationId xmlns:a16="http://schemas.microsoft.com/office/drawing/2014/main" id="{9A672D4C-99C1-3E0F-118F-E416708F67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1245" y="2854852"/>
            <a:ext cx="2438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Assets  =  Liabilities +</a:t>
            </a:r>
          </a:p>
        </p:txBody>
      </p:sp>
      <p:sp>
        <p:nvSpPr>
          <p:cNvPr id="16" name="Text Box 11">
            <a:extLst>
              <a:ext uri="{FF2B5EF4-FFF2-40B4-BE49-F238E27FC236}">
                <a16:creationId xmlns:a16="http://schemas.microsoft.com/office/drawing/2014/main" id="{81D78575-2606-1533-301E-AF8383C08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4407" y="2731028"/>
            <a:ext cx="121443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5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Basic Equation</a:t>
            </a:r>
          </a:p>
        </p:txBody>
      </p:sp>
      <p:sp>
        <p:nvSpPr>
          <p:cNvPr id="17" name="Text Box 12">
            <a:extLst>
              <a:ext uri="{FF2B5EF4-FFF2-40B4-BE49-F238E27FC236}">
                <a16:creationId xmlns:a16="http://schemas.microsoft.com/office/drawing/2014/main" id="{DD88DB9E-5DB8-EFE4-A6E3-7D0CAF00C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9645" y="3406541"/>
            <a:ext cx="1295400" cy="1131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5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Expanded  Equation</a:t>
            </a:r>
          </a:p>
          <a:p>
            <a:pPr algn="l">
              <a:spcBef>
                <a:spcPct val="50000"/>
              </a:spcBef>
            </a:pPr>
            <a:r>
              <a:rPr lang="en-US" altLang="en-US" sz="15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Debit/Credit Effects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1A7546B2-EE3F-31BF-814E-FAF47A793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8245" y="1483253"/>
            <a:ext cx="8229600" cy="89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spcAft>
                <a:spcPct val="50000"/>
              </a:spcAft>
              <a:buClr>
                <a:srgbClr val="800000"/>
              </a:buClr>
              <a:buSzPct val="80000"/>
              <a:buFont typeface="Wingdings" pitchFamily="2" charset="2"/>
              <a:buNone/>
            </a:pP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Relationship among the assets, liabilities and owner’s equity of a business:  </a:t>
            </a: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04B65491-DB25-C7D7-3001-62BB37AAF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8245" y="5064653"/>
            <a:ext cx="7924800" cy="87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spcAft>
                <a:spcPct val="50000"/>
              </a:spcAft>
              <a:buClr>
                <a:srgbClr val="800000"/>
              </a:buClr>
              <a:buSzPct val="80000"/>
              <a:buFont typeface="Wingdings" pitchFamily="2" charset="2"/>
              <a:buNone/>
            </a:pPr>
            <a:r>
              <a:rPr lang="en-US" altLang="en-US" sz="2200" dirty="0">
                <a:latin typeface="Liberation Sans" panose="020B0604020202020204" pitchFamily="34" charset="0"/>
              </a:rPr>
              <a:t>The equation must be in balance after every transaction.  Total </a:t>
            </a:r>
            <a:r>
              <a:rPr lang="en-US" altLang="en-US" sz="2200" b="1" dirty="0">
                <a:latin typeface="Liberation Sans" panose="020B0604020202020204" pitchFamily="34" charset="0"/>
              </a:rPr>
              <a:t>Debits</a:t>
            </a:r>
            <a:r>
              <a:rPr lang="en-US" altLang="en-US" sz="2200" dirty="0">
                <a:latin typeface="Liberation Sans" panose="020B0604020202020204" pitchFamily="34" charset="0"/>
              </a:rPr>
              <a:t> must equal total </a:t>
            </a:r>
            <a:r>
              <a:rPr lang="en-US" altLang="en-US" sz="2200" b="1" dirty="0">
                <a:latin typeface="Liberation Sans" panose="020B0604020202020204" pitchFamily="34" charset="0"/>
              </a:rPr>
              <a:t>Credits</a:t>
            </a:r>
            <a:r>
              <a:rPr lang="en-US" altLang="en-US" sz="2200" dirty="0">
                <a:latin typeface="Liberation Sans" panose="020B0604020202020204" pitchFamily="34" charset="0"/>
              </a:rPr>
              <a:t>.</a:t>
            </a:r>
          </a:p>
        </p:txBody>
      </p:sp>
      <p:pic>
        <p:nvPicPr>
          <p:cNvPr id="20" name="Picture 8">
            <a:extLst>
              <a:ext uri="{FF2B5EF4-FFF2-40B4-BE49-F238E27FC236}">
                <a16:creationId xmlns:a16="http://schemas.microsoft.com/office/drawing/2014/main" id="{5293BC4A-3248-2930-8067-0CEEE0F9A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208" y="3418416"/>
            <a:ext cx="71326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1" name="Text Box 12">
            <a:extLst>
              <a:ext uri="{FF2B5EF4-FFF2-40B4-BE49-F238E27FC236}">
                <a16:creationId xmlns:a16="http://schemas.microsoft.com/office/drawing/2014/main" id="{0B263073-C76C-B9CC-8D77-8221BA3F7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8845" y="2854853"/>
            <a:ext cx="1981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Owner’s Equity</a:t>
            </a:r>
          </a:p>
        </p:txBody>
      </p:sp>
    </p:spTree>
    <p:extLst>
      <p:ext uri="{BB962C8B-B14F-4D97-AF65-F5344CB8AC3E}">
        <p14:creationId xmlns:p14="http://schemas.microsoft.com/office/powerpoint/2010/main" val="283127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704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5">
            <a:extLst>
              <a:ext uri="{FF2B5EF4-FFF2-40B4-BE49-F238E27FC236}">
                <a16:creationId xmlns:a16="http://schemas.microsoft.com/office/drawing/2014/main" id="{CDE4C9BE-C30F-FD29-D607-4B93000AC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683" y="1840036"/>
            <a:ext cx="8001000" cy="268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0E976114-E4D5-0184-D791-AF5B8C6ED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9083" y="4721348"/>
            <a:ext cx="8001000" cy="9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buSzPct val="80000"/>
            </a:pPr>
            <a:r>
              <a:rPr lang="en-US" altLang="en-US" sz="2200" b="1" dirty="0">
                <a:latin typeface="Liberation Sans" panose="020B0604020202020204" pitchFamily="34" charset="0"/>
              </a:rPr>
              <a:t>Business documents</a:t>
            </a:r>
            <a:r>
              <a:rPr lang="en-US" altLang="en-US" sz="2200" dirty="0">
                <a:latin typeface="Liberation Sans" panose="020B0604020202020204" pitchFamily="34" charset="0"/>
              </a:rPr>
              <a:t>, such as a sales slip, a check, or a bill, provide evidence of the transaction.</a:t>
            </a:r>
          </a:p>
        </p:txBody>
      </p:sp>
    </p:spTree>
    <p:extLst>
      <p:ext uri="{BB962C8B-B14F-4D97-AF65-F5344CB8AC3E}">
        <p14:creationId xmlns:p14="http://schemas.microsoft.com/office/powerpoint/2010/main" val="6334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C2B400AC-BD40-2FF0-F4D0-42A505B46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2141" y="2061890"/>
            <a:ext cx="9946419" cy="3881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973138" indent="-45720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693738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dirty="0">
                <a:latin typeface="Liberation Sans" panose="020B0604020202020204" pitchFamily="34" charset="0"/>
              </a:rPr>
              <a:t>Book of original entry.</a:t>
            </a:r>
          </a:p>
          <a:p>
            <a:pPr marL="693738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dirty="0">
                <a:latin typeface="Liberation Sans" panose="020B0604020202020204" pitchFamily="34" charset="0"/>
              </a:rPr>
              <a:t>Transactions recorded in chronological order.</a:t>
            </a:r>
          </a:p>
          <a:p>
            <a:pPr marL="693738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dirty="0">
                <a:latin typeface="Liberation Sans" panose="020B0604020202020204" pitchFamily="34" charset="0"/>
              </a:rPr>
              <a:t>Contributions to the recording process:</a:t>
            </a:r>
          </a:p>
          <a:p>
            <a:pPr marL="1371600"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latin typeface="Liberation Sans" panose="020B0604020202020204" pitchFamily="34" charset="0"/>
              </a:rPr>
              <a:t>Discloses the </a:t>
            </a:r>
            <a:r>
              <a:rPr lang="en-US" altLang="en-US" sz="2200" b="1" dirty="0">
                <a:latin typeface="Liberation Sans" panose="020B0604020202020204" pitchFamily="34" charset="0"/>
              </a:rPr>
              <a:t>complete effects of a transaction</a:t>
            </a:r>
            <a:r>
              <a:rPr lang="en-US" altLang="en-US" sz="2200" dirty="0">
                <a:latin typeface="Liberation Sans" panose="020B0604020202020204" pitchFamily="34" charset="0"/>
              </a:rPr>
              <a:t>.</a:t>
            </a:r>
          </a:p>
          <a:p>
            <a:pPr marL="1371600"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latin typeface="Liberation Sans" panose="020B0604020202020204" pitchFamily="34" charset="0"/>
              </a:rPr>
              <a:t>Provides a </a:t>
            </a:r>
            <a:r>
              <a:rPr lang="en-US" altLang="en-US" sz="2200" b="1" dirty="0">
                <a:latin typeface="Liberation Sans" panose="020B0604020202020204" pitchFamily="34" charset="0"/>
              </a:rPr>
              <a:t>chronological record</a:t>
            </a:r>
            <a:r>
              <a:rPr lang="en-US" altLang="en-US" sz="2200" dirty="0">
                <a:latin typeface="Liberation Sans" panose="020B0604020202020204" pitchFamily="34" charset="0"/>
              </a:rPr>
              <a:t> of transactions.</a:t>
            </a:r>
          </a:p>
          <a:p>
            <a:pPr marL="1371600" lvl="1"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latin typeface="Liberation Sans" panose="020B0604020202020204" pitchFamily="34" charset="0"/>
              </a:rPr>
              <a:t>Helps to</a:t>
            </a:r>
            <a:r>
              <a:rPr lang="en-US" altLang="en-US" sz="2200" b="1" dirty="0">
                <a:latin typeface="Liberation Sans" panose="020B0604020202020204" pitchFamily="34" charset="0"/>
              </a:rPr>
              <a:t> prevent or locate errors</a:t>
            </a:r>
            <a:r>
              <a:rPr lang="en-US" altLang="en-US" sz="2200" dirty="0">
                <a:latin typeface="Liberation Sans" panose="020B0604020202020204" pitchFamily="34" charset="0"/>
              </a:rPr>
              <a:t> because the debit and credit amounts can be easily compared.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6105F74-5905-ABE0-4E37-AFE56DF9F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2140" y="1452290"/>
            <a:ext cx="976050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Journal</a:t>
            </a:r>
          </a:p>
        </p:txBody>
      </p:sp>
    </p:spTree>
    <p:extLst>
      <p:ext uri="{BB962C8B-B14F-4D97-AF65-F5344CB8AC3E}">
        <p14:creationId xmlns:p14="http://schemas.microsoft.com/office/powerpoint/2010/main" val="218673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 Box 2">
            <a:extLst>
              <a:ext uri="{FF2B5EF4-FFF2-40B4-BE49-F238E27FC236}">
                <a16:creationId xmlns:a16="http://schemas.microsoft.com/office/drawing/2014/main" id="{26EC87C8-CDF1-04E7-D9C1-0D2FE63FB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7971" y="1427183"/>
            <a:ext cx="822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7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JOURNALIZING</a:t>
            </a:r>
            <a:r>
              <a:rPr lang="en-US" altLang="en-US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  <a:cs typeface="Arial" charset="0"/>
              </a:rPr>
              <a:t> </a:t>
            </a: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  <a:cs typeface="Arial" charset="0"/>
              </a:rPr>
              <a:t>- Entering transaction data in the journal.</a:t>
            </a:r>
          </a:p>
        </p:txBody>
      </p:sp>
      <p:sp>
        <p:nvSpPr>
          <p:cNvPr id="15" name="Text Box 2">
            <a:extLst>
              <a:ext uri="{FF2B5EF4-FFF2-40B4-BE49-F238E27FC236}">
                <a16:creationId xmlns:a16="http://schemas.microsoft.com/office/drawing/2014/main" id="{653EC056-C47F-5BA0-A04F-B31C780958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7971" y="2036783"/>
            <a:ext cx="82296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10000"/>
              </a:lnSpc>
            </a:pPr>
            <a:r>
              <a:rPr lang="en-US" altLang="en-US" sz="2100" b="1" dirty="0">
                <a:latin typeface="Liberation Sans" panose="020B0604020202020204" pitchFamily="34" charset="0"/>
              </a:rPr>
              <a:t>Illustration:</a:t>
            </a:r>
            <a:r>
              <a:rPr lang="en-US" altLang="en-US" sz="2100" dirty="0">
                <a:latin typeface="Liberation Sans" panose="020B0604020202020204" pitchFamily="34" charset="0"/>
              </a:rPr>
              <a:t>  On September 1, Ray Neal invested $15,000 cash in the business, and Softbyte purchased computer equipment for $7,000 cash.</a:t>
            </a:r>
            <a:endParaRPr lang="en-US" altLang="en-US" sz="2100" dirty="0">
              <a:latin typeface="Liberation Sans" panose="020B0604020202020204" pitchFamily="34" charset="0"/>
              <a:cs typeface="Arial" charset="0"/>
            </a:endParaRPr>
          </a:p>
        </p:txBody>
      </p:sp>
      <p:graphicFrame>
        <p:nvGraphicFramePr>
          <p:cNvPr id="16" name="Object 2">
            <a:extLst>
              <a:ext uri="{FF2B5EF4-FFF2-40B4-BE49-F238E27FC236}">
                <a16:creationId xmlns:a16="http://schemas.microsoft.com/office/drawing/2014/main" id="{92C66F50-EC32-8B3D-789B-D247FE6069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6518456"/>
              </p:ext>
            </p:extLst>
          </p:nvPr>
        </p:nvGraphicFramePr>
        <p:xfrm>
          <a:off x="2264171" y="3417908"/>
          <a:ext cx="7962900" cy="297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58" imgH="1485984" progId="Excel.Sheet.8">
                  <p:embed/>
                </p:oleObj>
              </mc:Choice>
              <mc:Fallback>
                <p:oleObj name="Worksheet" r:id="rId3" imgW="3981358" imgH="1485984" progId="Excel.Sheet.8">
                  <p:embed/>
                  <p:pic>
                    <p:nvPicPr>
                      <p:cNvPr id="2150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171" y="3417908"/>
                        <a:ext cx="7962900" cy="2971800"/>
                      </a:xfrm>
                      <a:prstGeom prst="rect">
                        <a:avLst/>
                      </a:prstGeom>
                      <a:solidFill>
                        <a:srgbClr val="F8EB8E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8">
            <a:extLst>
              <a:ext uri="{FF2B5EF4-FFF2-40B4-BE49-F238E27FC236}">
                <a16:creationId xmlns:a16="http://schemas.microsoft.com/office/drawing/2014/main" id="{74E84D76-91DA-CEC9-A20D-A18413ED3A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7171" y="4489471"/>
            <a:ext cx="2514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Cash</a:t>
            </a:r>
          </a:p>
        </p:txBody>
      </p:sp>
      <p:sp>
        <p:nvSpPr>
          <p:cNvPr id="18" name="Text Box 9">
            <a:extLst>
              <a:ext uri="{FF2B5EF4-FFF2-40B4-BE49-F238E27FC236}">
                <a16:creationId xmlns:a16="http://schemas.microsoft.com/office/drawing/2014/main" id="{537099AB-6D5B-8CE5-017A-0EEB54AAD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7171" y="4870471"/>
            <a:ext cx="2514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lvl="1"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Owner’s Capital</a:t>
            </a: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CCE07844-CCAD-C126-234D-F85CB3BE0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4171" y="4475183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Sept. 1</a:t>
            </a:r>
          </a:p>
        </p:txBody>
      </p:sp>
      <p:sp>
        <p:nvSpPr>
          <p:cNvPr id="20" name="Text Box 11">
            <a:extLst>
              <a:ext uri="{FF2B5EF4-FFF2-40B4-BE49-F238E27FC236}">
                <a16:creationId xmlns:a16="http://schemas.microsoft.com/office/drawing/2014/main" id="{66986F02-46F5-62D4-2820-E61F1E220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8171" y="4489471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15,000</a:t>
            </a:r>
          </a:p>
        </p:txBody>
      </p:sp>
      <p:sp>
        <p:nvSpPr>
          <p:cNvPr id="21" name="Text Box 12">
            <a:extLst>
              <a:ext uri="{FF2B5EF4-FFF2-40B4-BE49-F238E27FC236}">
                <a16:creationId xmlns:a16="http://schemas.microsoft.com/office/drawing/2014/main" id="{B1CE6D0F-BE09-5ED2-89D1-3B804995C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3571" y="4870471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15,000</a:t>
            </a:r>
          </a:p>
        </p:txBody>
      </p:sp>
      <p:sp>
        <p:nvSpPr>
          <p:cNvPr id="22" name="Text Box 4">
            <a:extLst>
              <a:ext uri="{FF2B5EF4-FFF2-40B4-BE49-F238E27FC236}">
                <a16:creationId xmlns:a16="http://schemas.microsoft.com/office/drawing/2014/main" id="{815A3BC0-9492-8C5A-D4B9-29E70BF94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3971" y="3510896"/>
            <a:ext cx="3581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GENERAL JOURNAL</a:t>
            </a:r>
          </a:p>
        </p:txBody>
      </p:sp>
      <p:sp>
        <p:nvSpPr>
          <p:cNvPr id="23" name="Text Box 15">
            <a:extLst>
              <a:ext uri="{FF2B5EF4-FFF2-40B4-BE49-F238E27FC236}">
                <a16:creationId xmlns:a16="http://schemas.microsoft.com/office/drawing/2014/main" id="{7C02E74D-B088-7EE6-5251-9C0937B8FF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7171" y="5618183"/>
            <a:ext cx="2514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Equipment</a:t>
            </a:r>
          </a:p>
        </p:txBody>
      </p:sp>
      <p:sp>
        <p:nvSpPr>
          <p:cNvPr id="24" name="Text Box 16">
            <a:extLst>
              <a:ext uri="{FF2B5EF4-FFF2-40B4-BE49-F238E27FC236}">
                <a16:creationId xmlns:a16="http://schemas.microsoft.com/office/drawing/2014/main" id="{63B2F54A-8692-F564-3AB3-10195F598F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7171" y="5999183"/>
            <a:ext cx="2514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lvl="1"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Cash</a:t>
            </a:r>
          </a:p>
        </p:txBody>
      </p:sp>
      <p:sp>
        <p:nvSpPr>
          <p:cNvPr id="26" name="Text Box 17">
            <a:extLst>
              <a:ext uri="{FF2B5EF4-FFF2-40B4-BE49-F238E27FC236}">
                <a16:creationId xmlns:a16="http://schemas.microsoft.com/office/drawing/2014/main" id="{CFD05DC1-53C8-10FE-5E9A-0FEC56B9F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8171" y="5632471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7,000</a:t>
            </a:r>
          </a:p>
        </p:txBody>
      </p:sp>
      <p:sp>
        <p:nvSpPr>
          <p:cNvPr id="27" name="Text Box 18">
            <a:extLst>
              <a:ext uri="{FF2B5EF4-FFF2-40B4-BE49-F238E27FC236}">
                <a16:creationId xmlns:a16="http://schemas.microsoft.com/office/drawing/2014/main" id="{852C21C4-EBD3-DECB-7C48-084BFF303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3571" y="6013471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7,000</a:t>
            </a:r>
          </a:p>
        </p:txBody>
      </p:sp>
    </p:spTree>
    <p:extLst>
      <p:ext uri="{BB962C8B-B14F-4D97-AF65-F5344CB8AC3E}">
        <p14:creationId xmlns:p14="http://schemas.microsoft.com/office/powerpoint/2010/main" val="381596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1" grpId="0"/>
      <p:bldP spid="23" grpId="0"/>
      <p:bldP spid="24" grpId="0"/>
      <p:bldP spid="26" grpId="0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9" name="Object 2">
            <a:extLst>
              <a:ext uri="{FF2B5EF4-FFF2-40B4-BE49-F238E27FC236}">
                <a16:creationId xmlns:a16="http://schemas.microsoft.com/office/drawing/2014/main" id="{B812D914-1466-048D-01CE-C1EAF011545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9382874"/>
              </p:ext>
            </p:extLst>
          </p:nvPr>
        </p:nvGraphicFramePr>
        <p:xfrm>
          <a:off x="2183958" y="3336031"/>
          <a:ext cx="7962900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58" imgH="1295411" progId="Excel.Sheet.8">
                  <p:embed/>
                </p:oleObj>
              </mc:Choice>
              <mc:Fallback>
                <p:oleObj name="Worksheet" r:id="rId3" imgW="3981358" imgH="1295411" progId="Excel.Sheet.8">
                  <p:embed/>
                  <p:pic>
                    <p:nvPicPr>
                      <p:cNvPr id="1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3958" y="3336031"/>
                        <a:ext cx="7962900" cy="2590800"/>
                      </a:xfrm>
                      <a:prstGeom prst="rect">
                        <a:avLst/>
                      </a:prstGeom>
                      <a:solidFill>
                        <a:srgbClr val="F8EB8E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2">
            <a:extLst>
              <a:ext uri="{FF2B5EF4-FFF2-40B4-BE49-F238E27FC236}">
                <a16:creationId xmlns:a16="http://schemas.microsoft.com/office/drawing/2014/main" id="{5000575A-7B83-FBAF-DF25-37828150F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7758" y="1345306"/>
            <a:ext cx="8229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SIMPLE AND COMPOUND ENTRIES</a:t>
            </a:r>
          </a:p>
        </p:txBody>
      </p:sp>
      <p:sp>
        <p:nvSpPr>
          <p:cNvPr id="21" name="Text Box 2">
            <a:extLst>
              <a:ext uri="{FF2B5EF4-FFF2-40B4-BE49-F238E27FC236}">
                <a16:creationId xmlns:a16="http://schemas.microsoft.com/office/drawing/2014/main" id="{08ECD5B5-8E0F-664B-90D4-DC6DFB100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7758" y="1954906"/>
            <a:ext cx="8229600" cy="114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10000"/>
              </a:lnSpc>
            </a:pPr>
            <a:r>
              <a:rPr lang="en-US" altLang="en-US" sz="2100" b="1" dirty="0">
                <a:latin typeface="Liberation Sans" panose="020B0604020202020204" pitchFamily="34" charset="0"/>
              </a:rPr>
              <a:t>Illustration:</a:t>
            </a:r>
            <a:r>
              <a:rPr lang="en-US" altLang="en-US" sz="2100" dirty="0">
                <a:latin typeface="Liberation Sans" panose="020B0604020202020204" pitchFamily="34" charset="0"/>
              </a:rPr>
              <a:t>  On July 1, Butler Company purchases a delivery truck costing $14,000.  It pays $8,000 cash now and agrees to pay the remaining $6,000 on account.</a:t>
            </a:r>
          </a:p>
        </p:txBody>
      </p:sp>
      <p:sp>
        <p:nvSpPr>
          <p:cNvPr id="22" name="Text Box 7">
            <a:extLst>
              <a:ext uri="{FF2B5EF4-FFF2-40B4-BE49-F238E27FC236}">
                <a16:creationId xmlns:a16="http://schemas.microsoft.com/office/drawing/2014/main" id="{8117D571-2DB5-65C4-B60B-5C871819F4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958" y="4407594"/>
            <a:ext cx="2514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Equipment</a:t>
            </a:r>
          </a:p>
        </p:txBody>
      </p:sp>
      <p:sp>
        <p:nvSpPr>
          <p:cNvPr id="23" name="Text Box 8">
            <a:extLst>
              <a:ext uri="{FF2B5EF4-FFF2-40B4-BE49-F238E27FC236}">
                <a16:creationId xmlns:a16="http://schemas.microsoft.com/office/drawing/2014/main" id="{50DFE67C-63E0-629C-0A1B-33F0F6746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958" y="4788594"/>
            <a:ext cx="2514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lvl="1"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Cash</a:t>
            </a:r>
          </a:p>
        </p:txBody>
      </p:sp>
      <p:sp>
        <p:nvSpPr>
          <p:cNvPr id="24" name="Text Box 9">
            <a:extLst>
              <a:ext uri="{FF2B5EF4-FFF2-40B4-BE49-F238E27FC236}">
                <a16:creationId xmlns:a16="http://schemas.microsoft.com/office/drawing/2014/main" id="{DCC4BD31-7C2F-334F-2E43-197714422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158" y="4393306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July 1</a:t>
            </a: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7E45FC18-0EFB-13C4-6F5F-338DB8F1FF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7958" y="4407594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14,000</a:t>
            </a: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AAF27B1E-BD8E-A84E-176C-C9FC2690E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3358" y="4788594"/>
            <a:ext cx="1219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8,000</a:t>
            </a: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32D0F1ED-6AE1-B218-9C7D-CF462C98A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3358" y="5155306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6,000</a:t>
            </a:r>
          </a:p>
        </p:txBody>
      </p:sp>
      <p:sp>
        <p:nvSpPr>
          <p:cNvPr id="29" name="Text Box 17">
            <a:extLst>
              <a:ext uri="{FF2B5EF4-FFF2-40B4-BE49-F238E27FC236}">
                <a16:creationId xmlns:a16="http://schemas.microsoft.com/office/drawing/2014/main" id="{2E8DFAA1-FC10-942A-4C70-0C26C5267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958" y="5169594"/>
            <a:ext cx="2514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lvl="1" algn="l"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Accounts payable</a:t>
            </a:r>
          </a:p>
        </p:txBody>
      </p:sp>
      <p:sp>
        <p:nvSpPr>
          <p:cNvPr id="31" name="Text Box 4">
            <a:extLst>
              <a:ext uri="{FF2B5EF4-FFF2-40B4-BE49-F238E27FC236}">
                <a16:creationId xmlns:a16="http://schemas.microsoft.com/office/drawing/2014/main" id="{C221AD96-DFFC-F02F-D506-7BFD6255C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3758" y="3429019"/>
            <a:ext cx="3581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b="1" dirty="0">
                <a:solidFill>
                  <a:schemeClr val="bg1"/>
                </a:solidFill>
                <a:latin typeface="Liberation Sans" panose="020B0604020202020204" pitchFamily="34" charset="0"/>
              </a:rPr>
              <a:t>GENERAL JOURNAL</a:t>
            </a:r>
          </a:p>
        </p:txBody>
      </p:sp>
    </p:spTree>
    <p:extLst>
      <p:ext uri="{BB962C8B-B14F-4D97-AF65-F5344CB8AC3E}">
        <p14:creationId xmlns:p14="http://schemas.microsoft.com/office/powerpoint/2010/main" val="169949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2218857A-41ED-AD74-FC7A-3EFF50202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0160" y="1527972"/>
            <a:ext cx="9271221" cy="40518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5000"/>
              </a:lnSpc>
              <a:spcBef>
                <a:spcPts val="1200"/>
              </a:spcBef>
            </a:pPr>
            <a:r>
              <a:rPr lang="en-US" sz="2200" dirty="0">
                <a:latin typeface="Liberation Sans" panose="020B0604020202020204" pitchFamily="34" charset="0"/>
              </a:rPr>
              <a:t>Yasmin engaged in the following activities in establishing her salon, Hair It Is:</a:t>
            </a:r>
          </a:p>
          <a:p>
            <a:pPr marL="457200" indent="-457200" algn="l">
              <a:lnSpc>
                <a:spcPct val="125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2200" dirty="0">
                <a:latin typeface="Liberation Sans" panose="020B0604020202020204" pitchFamily="34" charset="0"/>
              </a:rPr>
              <a:t>Opened a bank account in the name of Hair It Is and deposited $20,000 of her own money in this account as her initial investment.</a:t>
            </a:r>
          </a:p>
          <a:p>
            <a:pPr marL="457200" indent="-457200" algn="l">
              <a:lnSpc>
                <a:spcPct val="125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2200" dirty="0">
                <a:latin typeface="Liberation Sans" panose="020B0604020202020204" pitchFamily="34" charset="0"/>
              </a:rPr>
              <a:t>Purchased equipment on account (to be paid in 30 days) for a total cost of $4,800.</a:t>
            </a:r>
          </a:p>
          <a:p>
            <a:pPr marL="457200" indent="-457200" algn="l">
              <a:lnSpc>
                <a:spcPct val="125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2200" dirty="0">
                <a:latin typeface="Liberation Sans" panose="020B0604020202020204" pitchFamily="34" charset="0"/>
              </a:rPr>
              <a:t>Interviewed three persons for the position of hair stylist.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</a:pPr>
            <a:r>
              <a:rPr lang="en-US" sz="2200" b="1" dirty="0">
                <a:latin typeface="Liberation Sans" panose="020B0604020202020204" pitchFamily="34" charset="0"/>
              </a:rPr>
              <a:t>Prepare the entries to record the transactions.</a:t>
            </a:r>
            <a:endParaRPr lang="en-US" altLang="en-US" sz="2200" b="1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26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480EF581-14B6-13E5-3D29-6C5E7D429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0407" y="1545638"/>
            <a:ext cx="8058151" cy="44396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5000"/>
              </a:lnSpc>
              <a:spcBef>
                <a:spcPts val="1200"/>
              </a:spcBef>
            </a:pPr>
            <a:r>
              <a:rPr lang="en-US" sz="2200" b="1" dirty="0">
                <a:latin typeface="Liberation Sans" panose="020B0604020202020204" pitchFamily="34" charset="0"/>
              </a:rPr>
              <a:t>Prepare the entries to record the transactions.</a:t>
            </a:r>
            <a:endParaRPr lang="en-US" altLang="en-US" sz="2200" b="1" dirty="0">
              <a:latin typeface="Liberation Sans" panose="020B0604020202020204" pitchFamily="34" charset="0"/>
            </a:endParaRPr>
          </a:p>
          <a:p>
            <a:pPr marL="457200" indent="-457200" algn="l">
              <a:lnSpc>
                <a:spcPct val="125000"/>
              </a:lnSpc>
              <a:spcBef>
                <a:spcPts val="1200"/>
              </a:spcBef>
              <a:buFont typeface="+mj-lt"/>
              <a:buAutoNum type="arabicPeriod"/>
            </a:pPr>
            <a:r>
              <a:rPr lang="en-US" sz="2200" dirty="0">
                <a:latin typeface="Liberation Sans" panose="020B0604020202020204" pitchFamily="34" charset="0"/>
              </a:rPr>
              <a:t>Opened a bank account and deposited $20,000.</a:t>
            </a:r>
          </a:p>
          <a:p>
            <a:pPr marL="457200" indent="-457200" algn="l">
              <a:lnSpc>
                <a:spcPct val="125000"/>
              </a:lnSpc>
              <a:spcBef>
                <a:spcPts val="1200"/>
              </a:spcBef>
              <a:buFont typeface="+mj-lt"/>
              <a:buAutoNum type="arabicPeriod"/>
            </a:pPr>
            <a:endParaRPr lang="en-US" sz="2200" dirty="0">
              <a:latin typeface="Liberation Sans" panose="020B0604020202020204" pitchFamily="34" charset="0"/>
            </a:endParaRPr>
          </a:p>
          <a:p>
            <a:pPr marL="457200" indent="-457200" algn="l">
              <a:lnSpc>
                <a:spcPct val="125000"/>
              </a:lnSpc>
              <a:spcBef>
                <a:spcPts val="3600"/>
              </a:spcBef>
              <a:buFont typeface="+mj-lt"/>
              <a:buAutoNum type="arabicPeriod"/>
            </a:pPr>
            <a:r>
              <a:rPr lang="en-US" sz="2200" dirty="0">
                <a:latin typeface="Liberation Sans" panose="020B0604020202020204" pitchFamily="34" charset="0"/>
              </a:rPr>
              <a:t>Purchased equipment on account (to be paid in 30 days) for a total cost of $4,800.</a:t>
            </a:r>
          </a:p>
          <a:p>
            <a:pPr marL="457200" indent="-457200" algn="l">
              <a:lnSpc>
                <a:spcPct val="125000"/>
              </a:lnSpc>
              <a:spcBef>
                <a:spcPts val="1200"/>
              </a:spcBef>
              <a:buFont typeface="+mj-lt"/>
              <a:buAutoNum type="arabicPeriod"/>
            </a:pPr>
            <a:endParaRPr lang="en-US" sz="2200" dirty="0">
              <a:latin typeface="Liberation Sans" panose="020B0604020202020204" pitchFamily="34" charset="0"/>
            </a:endParaRPr>
          </a:p>
          <a:p>
            <a:pPr marL="457200" indent="-457200" algn="l">
              <a:lnSpc>
                <a:spcPct val="125000"/>
              </a:lnSpc>
              <a:spcBef>
                <a:spcPts val="3600"/>
              </a:spcBef>
              <a:buFont typeface="+mj-lt"/>
              <a:buAutoNum type="arabicPeriod"/>
            </a:pPr>
            <a:r>
              <a:rPr lang="en-US" sz="2200" dirty="0">
                <a:latin typeface="Liberation Sans" panose="020B0604020202020204" pitchFamily="34" charset="0"/>
              </a:rPr>
              <a:t>Interviewed three persons for the position of hair stylist.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D9AA1A7-D860-B4D2-463D-0249E2018B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5758" y="2612438"/>
            <a:ext cx="6324600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457200" indent="-457200" algn="l">
              <a:lnSpc>
                <a:spcPct val="120000"/>
              </a:lnSpc>
              <a:tabLst>
                <a:tab pos="4454525" algn="r"/>
                <a:tab pos="5943600" algn="r"/>
              </a:tabLst>
            </a:pPr>
            <a:r>
              <a:rPr lang="en-US" altLang="en-US" sz="2100" dirty="0">
                <a:latin typeface="Liberation Sans" panose="020B0604020202020204" pitchFamily="34" charset="0"/>
              </a:rPr>
              <a:t>Cash 	20,000</a:t>
            </a:r>
          </a:p>
          <a:p>
            <a:pPr marL="457200" indent="-457200" algn="l">
              <a:lnSpc>
                <a:spcPct val="120000"/>
              </a:lnSpc>
              <a:tabLst>
                <a:tab pos="4454525" algn="r"/>
                <a:tab pos="5943600" algn="r"/>
              </a:tabLst>
            </a:pPr>
            <a:r>
              <a:rPr lang="en-US" altLang="en-US" sz="2100" dirty="0">
                <a:latin typeface="Liberation Sans" panose="020B0604020202020204" pitchFamily="34" charset="0"/>
              </a:rPr>
              <a:t>	Owner’s Capital 		20,000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AD5C65F-699C-4A03-2BDC-513EDA52A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5758" y="4517438"/>
            <a:ext cx="6324600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457200" indent="-457200" algn="l">
              <a:lnSpc>
                <a:spcPct val="120000"/>
              </a:lnSpc>
              <a:tabLst>
                <a:tab pos="4454525" algn="r"/>
                <a:tab pos="5943600" algn="r"/>
              </a:tabLst>
            </a:pPr>
            <a:r>
              <a:rPr lang="en-US" altLang="en-US" sz="2100" dirty="0">
                <a:latin typeface="Liberation Sans" panose="020B0604020202020204" pitchFamily="34" charset="0"/>
              </a:rPr>
              <a:t>Equipment 	4,800</a:t>
            </a:r>
          </a:p>
          <a:p>
            <a:pPr marL="457200" indent="-457200" algn="l">
              <a:lnSpc>
                <a:spcPct val="120000"/>
              </a:lnSpc>
              <a:tabLst>
                <a:tab pos="4454525" algn="r"/>
                <a:tab pos="5943600" algn="r"/>
              </a:tabLst>
            </a:pPr>
            <a:r>
              <a:rPr lang="en-US" altLang="en-US" sz="2100" dirty="0">
                <a:latin typeface="Liberation Sans" panose="020B0604020202020204" pitchFamily="34" charset="0"/>
              </a:rPr>
              <a:t>	Accounts Payable 		4,800</a:t>
            </a:r>
          </a:p>
        </p:txBody>
      </p:sp>
    </p:spTree>
    <p:extLst>
      <p:ext uri="{BB962C8B-B14F-4D97-AF65-F5344CB8AC3E}">
        <p14:creationId xmlns:p14="http://schemas.microsoft.com/office/powerpoint/2010/main" val="321298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 autoUpdateAnimBg="0"/>
      <p:bldP spid="8" grpId="0" build="p" bldLvl="2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Text Box 6">
            <a:extLst>
              <a:ext uri="{FF2B5EF4-FFF2-40B4-BE49-F238E27FC236}">
                <a16:creationId xmlns:a16="http://schemas.microsoft.com/office/drawing/2014/main" id="{46C6DDE8-0781-3C68-26AC-23F3B12769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2647" y="2183221"/>
            <a:ext cx="8001000" cy="83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15000"/>
              </a:lnSpc>
              <a:spcAft>
                <a:spcPct val="5000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b="1" dirty="0">
                <a:solidFill>
                  <a:schemeClr val="hlink"/>
                </a:solidFill>
                <a:latin typeface="Liberation Sans" panose="020B0604020202020204" pitchFamily="34" charset="0"/>
              </a:rPr>
              <a:t>General Ledger</a:t>
            </a:r>
            <a:r>
              <a:rPr lang="en-US" altLang="en-US" sz="2100" dirty="0">
                <a:latin typeface="Liberation Sans" panose="020B0604020202020204" pitchFamily="34" charset="0"/>
              </a:rPr>
              <a:t> contains </a:t>
            </a:r>
            <a:r>
              <a:rPr lang="en-US" sz="2100" dirty="0">
                <a:latin typeface="Liberation Sans" panose="020B0604020202020204" pitchFamily="34" charset="0"/>
              </a:rPr>
              <a:t>all the asset, liability, and owner’s equity accounts.</a:t>
            </a:r>
            <a:endParaRPr lang="en-US" altLang="en-US" sz="2100" dirty="0">
              <a:latin typeface="Liberation Sans" panose="020B0604020202020204" pitchFamily="34" charset="0"/>
            </a:endParaRP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9BFC99CA-BB06-5828-EB20-950F2F2AF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4047" y="1546633"/>
            <a:ext cx="8001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Ledger</a:t>
            </a:r>
          </a:p>
        </p:txBody>
      </p:sp>
      <p:pic>
        <p:nvPicPr>
          <p:cNvPr id="18" name="Picture 9">
            <a:extLst>
              <a:ext uri="{FF2B5EF4-FFF2-40B4-BE49-F238E27FC236}">
                <a16:creationId xmlns:a16="http://schemas.microsoft.com/office/drawing/2014/main" id="{1EABADE4-0B83-6248-533D-77702D47E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835" y="3306171"/>
            <a:ext cx="7999412" cy="283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04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Ledger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BEA04ACF-BC5A-8314-D947-0A36FC667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0436" y="1796336"/>
            <a:ext cx="8229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STANDARD FORM OF ACCOUNT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4BD8618-9BED-AC1F-46F1-F63BD8CF9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037" y="2604373"/>
            <a:ext cx="8401050" cy="2908321"/>
          </a:xfrm>
          <a:prstGeom prst="rect">
            <a:avLst/>
          </a:prstGeom>
          <a:noFill/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39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Ledger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4DE25D2D-0AED-B941-71F4-075FC52023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1634" y="1583734"/>
            <a:ext cx="1905000" cy="2142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POSTING</a:t>
            </a:r>
            <a:r>
              <a:rPr lang="en-US" sz="21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ans" panose="020B0604020202020204" pitchFamily="34" charset="0"/>
                <a:cs typeface="Arial" charset="0"/>
              </a:rPr>
              <a:t> </a:t>
            </a:r>
            <a:r>
              <a:rPr lang="en-US" sz="2100" dirty="0">
                <a:latin typeface="Liberation Sans" panose="020B0604020202020204" pitchFamily="34" charset="0"/>
                <a:cs typeface="Arial" charset="0"/>
              </a:rPr>
              <a:t>Transferring journal entries to the ledger accounts.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A480BF8-EED8-88B6-73B2-75D90E97B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502" y="1136395"/>
            <a:ext cx="6052339" cy="5258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56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Ledger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767E61F3-68F4-3669-6789-87AE03FD1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7014" y="2470076"/>
            <a:ext cx="8001000" cy="327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685800" indent="-455613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Posting: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normally occurs before journalizing.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transfers ledger transaction data to the journal.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is an optional step in the recording process.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transfers journal entries to ledger accounts.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2E2379-DB7F-F5EB-3BB3-1888D0B3F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5751" y="1784276"/>
            <a:ext cx="5334000" cy="5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buSzPct val="80000"/>
            </a:pPr>
            <a:r>
              <a:rPr lang="en-US" altLang="en-US" sz="30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282557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20">
            <a:extLst>
              <a:ext uri="{FF2B5EF4-FFF2-40B4-BE49-F238E27FC236}">
                <a16:creationId xmlns:a16="http://schemas.microsoft.com/office/drawing/2014/main" id="{A135DB5E-486B-DAA8-B474-A72945413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8780" y="1345306"/>
            <a:ext cx="2590800" cy="440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344488" indent="-344488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b="1" dirty="0">
                <a:latin typeface="Liberation Sans" panose="020B0604020202020204" pitchFamily="34" charset="0"/>
              </a:rPr>
              <a:t>Follow these steps: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1. 	Determine what type of account is involved.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2. 	Determine what items increased or decreased and by how much.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3. 	Translate the increases and decreases into debits and credits.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746425D-3FFE-1AA6-CFF2-C81589459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355" y="1361181"/>
            <a:ext cx="5991226" cy="5011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87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71423081-DDFE-FE72-C7C5-0340526E4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063" y="1499194"/>
            <a:ext cx="10010692" cy="4906826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6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35CC5D79-5CA2-0F5E-AC8A-1A8A12E61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70" y="1499193"/>
            <a:ext cx="10317480" cy="5089843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41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EC63891F-A0BA-D36B-C539-5EA3F1B4B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523" y="1458823"/>
            <a:ext cx="10233329" cy="5130214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20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2D470DC4-024A-A6F0-7CAD-8B12AF287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99194"/>
            <a:ext cx="10873018" cy="5130206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4FC08E65-9384-CAA7-A4A0-2BD6FE164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2" y="1345306"/>
            <a:ext cx="11059657" cy="5312118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91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7370880A-017B-C115-00D4-899B588F6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935" y="1693454"/>
            <a:ext cx="8534400" cy="3182447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17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DEB1A62-731F-2150-B539-E0F64831D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5" y="1345306"/>
            <a:ext cx="10758212" cy="5040953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54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9C681C8A-68D8-D944-FC29-D8876DE52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31" y="1458823"/>
            <a:ext cx="10749887" cy="4927436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36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3186D3D8-B25B-CA5F-2DD7-A124F4B5D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99194"/>
            <a:ext cx="10519576" cy="4887065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34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291F4D05-C3B1-A7F9-7E98-5E49C9938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149" y="1384511"/>
            <a:ext cx="9915067" cy="516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60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Recording Process Illustrated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0F85CC0C-F4A0-86B9-44FE-5871B4590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43" y="1458823"/>
            <a:ext cx="10312841" cy="498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56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3182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5B1E82D-1C37-2454-1BBF-D5938D810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59" y="268963"/>
            <a:ext cx="11600953" cy="6218238"/>
          </a:xfrm>
          <a:prstGeom prst="rect">
            <a:avLst/>
          </a:prstGeom>
          <a:noFill/>
          <a:ln w="19050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74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1133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Ledger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>
            <a:extLst>
              <a:ext uri="{FF2B5EF4-FFF2-40B4-BE49-F238E27FC236}">
                <a16:creationId xmlns:a16="http://schemas.microsoft.com/office/drawing/2014/main" id="{4F8C434C-5898-8B1B-BC29-3A6863F24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1" y="1371600"/>
            <a:ext cx="10766065" cy="7970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Kate Brown recorded the following transactions in a general journal during the month of March. Post these entries to the Cash account.</a:t>
            </a: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5D68D956-3778-A31C-3EF8-668FFA54E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2362200"/>
            <a:ext cx="7148223" cy="240065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428750" algn="l"/>
                <a:tab pos="2057400" algn="l"/>
                <a:tab pos="5715000" algn="r"/>
                <a:tab pos="6972300" algn="r"/>
              </a:tabLs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tabLst>
                <a:tab pos="1254125" algn="l"/>
                <a:tab pos="1652588" algn="l"/>
                <a:tab pos="5715000" algn="r"/>
                <a:tab pos="6972300" algn="r"/>
              </a:tabLst>
            </a:pPr>
            <a:r>
              <a:rPr lang="en-US" altLang="en-US" sz="2000" dirty="0">
                <a:latin typeface="Liberation Sans" panose="020B0604020202020204" pitchFamily="34" charset="0"/>
              </a:rPr>
              <a:t>Mar. 4 	Cash 	2,280</a:t>
            </a:r>
          </a:p>
          <a:p>
            <a:pPr algn="l">
              <a:lnSpc>
                <a:spcPct val="120000"/>
              </a:lnSpc>
              <a:tabLst>
                <a:tab pos="1254125" algn="l"/>
                <a:tab pos="1652588" algn="l"/>
                <a:tab pos="5715000" algn="r"/>
                <a:tab pos="6972300" algn="r"/>
              </a:tabLst>
            </a:pPr>
            <a:r>
              <a:rPr lang="en-US" altLang="en-US" sz="2000" dirty="0">
                <a:latin typeface="Liberation Sans" panose="020B0604020202020204" pitchFamily="34" charset="0"/>
              </a:rPr>
              <a:t>		Service Revenue 		2,280</a:t>
            </a:r>
          </a:p>
          <a:p>
            <a:pPr algn="l">
              <a:lnSpc>
                <a:spcPct val="120000"/>
              </a:lnSpc>
              <a:spcBef>
                <a:spcPct val="15000"/>
              </a:spcBef>
              <a:tabLst>
                <a:tab pos="1254125" algn="l"/>
                <a:tab pos="1652588" algn="l"/>
                <a:tab pos="5715000" algn="r"/>
                <a:tab pos="6972300" algn="r"/>
              </a:tabLst>
            </a:pPr>
            <a:r>
              <a:rPr lang="en-US" altLang="en-US" sz="2000" dirty="0">
                <a:latin typeface="Liberation Sans" panose="020B0604020202020204" pitchFamily="34" charset="0"/>
              </a:rPr>
              <a:t>Mar. 15 	Salaries and Wages Expense 	400</a:t>
            </a:r>
          </a:p>
          <a:p>
            <a:pPr algn="l">
              <a:lnSpc>
                <a:spcPct val="120000"/>
              </a:lnSpc>
              <a:tabLst>
                <a:tab pos="1254125" algn="l"/>
                <a:tab pos="1652588" algn="l"/>
                <a:tab pos="5715000" algn="r"/>
                <a:tab pos="6972300" algn="r"/>
              </a:tabLst>
            </a:pPr>
            <a:r>
              <a:rPr lang="en-US" altLang="en-US" sz="2000" dirty="0">
                <a:latin typeface="Liberation Sans" panose="020B0604020202020204" pitchFamily="34" charset="0"/>
              </a:rPr>
              <a:t>		Cash 		400</a:t>
            </a:r>
          </a:p>
          <a:p>
            <a:pPr algn="l">
              <a:lnSpc>
                <a:spcPct val="120000"/>
              </a:lnSpc>
              <a:spcBef>
                <a:spcPct val="15000"/>
              </a:spcBef>
              <a:tabLst>
                <a:tab pos="1254125" algn="l"/>
                <a:tab pos="1652588" algn="l"/>
                <a:tab pos="5715000" algn="r"/>
                <a:tab pos="6972300" algn="r"/>
              </a:tabLst>
            </a:pPr>
            <a:r>
              <a:rPr lang="en-US" altLang="en-US" sz="2000" dirty="0">
                <a:latin typeface="Liberation Sans" panose="020B0604020202020204" pitchFamily="34" charset="0"/>
              </a:rPr>
              <a:t>Mar. 19 	Utilities Expense 	92</a:t>
            </a:r>
          </a:p>
          <a:p>
            <a:pPr algn="l">
              <a:lnSpc>
                <a:spcPct val="120000"/>
              </a:lnSpc>
              <a:tabLst>
                <a:tab pos="1254125" algn="l"/>
                <a:tab pos="1652588" algn="l"/>
                <a:tab pos="5715000" algn="r"/>
                <a:tab pos="6972300" algn="r"/>
              </a:tabLst>
            </a:pPr>
            <a:r>
              <a:rPr lang="en-US" altLang="en-US" sz="2000" dirty="0">
                <a:latin typeface="Liberation Sans" panose="020B0604020202020204" pitchFamily="34" charset="0"/>
              </a:rPr>
              <a:t>		Cash 		92</a:t>
            </a:r>
          </a:p>
        </p:txBody>
      </p:sp>
    </p:spTree>
    <p:extLst>
      <p:ext uri="{BB962C8B-B14F-4D97-AF65-F5344CB8AC3E}">
        <p14:creationId xmlns:p14="http://schemas.microsoft.com/office/powerpoint/2010/main" val="356389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Prepare a trial balance.</a:t>
            </a:r>
          </a:p>
          <a:p>
            <a:pPr algn="l"/>
            <a:endParaRPr lang="en-US" altLang="en-US" sz="2800" b="1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801D27D-1E8D-3225-4E67-55CB47444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212" y="1452290"/>
            <a:ext cx="9605176" cy="4574800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65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Ledger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E0B24CB-D1D5-5D75-26EE-6D2A805CF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9449" y="2092815"/>
            <a:ext cx="8001000" cy="3962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685800" indent="-455613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A trial balance will not balance if: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100" dirty="0">
                <a:latin typeface="Liberation Sans" panose="020B0604020202020204" pitchFamily="34" charset="0"/>
              </a:rPr>
              <a:t>a correct journal entry is posted twice.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100" dirty="0">
                <a:latin typeface="Liberation Sans" panose="020B0604020202020204" pitchFamily="34" charset="0"/>
              </a:rPr>
              <a:t>the purchase of supplies on account is debited to Supplies and credited to Cash.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100" dirty="0">
                <a:latin typeface="Liberation Sans" panose="020B0604020202020204" pitchFamily="34" charset="0"/>
              </a:rPr>
              <a:t>a $100 cash drawing by the owner is debited to Owner’s Drawing for $1,000 and credited to Cash for $100. 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100" dirty="0">
                <a:latin typeface="Liberation Sans" panose="020B0604020202020204" pitchFamily="34" charset="0"/>
              </a:rPr>
              <a:t>a $450 payment on account is debited to Accounts Payable for $45 and credited to Cash for $45.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C8C9AA15-C120-C48C-077A-318DF6C8C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186" y="1483215"/>
            <a:ext cx="533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/>
            <a:r>
              <a:rPr lang="en-US" altLang="en-US" sz="30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25258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338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Steps in the Recording Process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6569EE1-C0FE-6AD2-486A-68D6D75C5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591" y="1499194"/>
            <a:ext cx="9259230" cy="27979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15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588397"/>
            <a:ext cx="11059657" cy="6011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9E15BCD8-E716-1B5D-5667-3623601A1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237" y="1043830"/>
            <a:ext cx="8167912" cy="514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id="{701E5669-D93B-6E19-48AC-C715AC575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2520734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2" name="Picture 3">
            <a:extLst>
              <a:ext uri="{FF2B5EF4-FFF2-40B4-BE49-F238E27FC236}">
                <a16:creationId xmlns:a16="http://schemas.microsoft.com/office/drawing/2014/main" id="{714AD5E6-13E3-AE07-3A9F-5B8BDD053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2796430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" name="Picture 3">
            <a:extLst>
              <a:ext uri="{FF2B5EF4-FFF2-40B4-BE49-F238E27FC236}">
                <a16:creationId xmlns:a16="http://schemas.microsoft.com/office/drawing/2014/main" id="{C117FD98-F4A6-C75F-45A5-AC8E7E183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3025030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4" name="Picture 3">
            <a:extLst>
              <a:ext uri="{FF2B5EF4-FFF2-40B4-BE49-F238E27FC236}">
                <a16:creationId xmlns:a16="http://schemas.microsoft.com/office/drawing/2014/main" id="{59524D40-E296-B2AA-F88E-2686C0DB0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3311309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6" name="Picture 3">
            <a:extLst>
              <a:ext uri="{FF2B5EF4-FFF2-40B4-BE49-F238E27FC236}">
                <a16:creationId xmlns:a16="http://schemas.microsoft.com/office/drawing/2014/main" id="{5836A5C3-96C7-7134-6E8C-2DCB4551D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3558430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Picture 3">
            <a:extLst>
              <a:ext uri="{FF2B5EF4-FFF2-40B4-BE49-F238E27FC236}">
                <a16:creationId xmlns:a16="http://schemas.microsoft.com/office/drawing/2014/main" id="{855902EE-BB33-6517-7438-20138F01C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3768509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8" name="Picture 3">
            <a:extLst>
              <a:ext uri="{FF2B5EF4-FFF2-40B4-BE49-F238E27FC236}">
                <a16:creationId xmlns:a16="http://schemas.microsoft.com/office/drawing/2014/main" id="{5F7E508C-DAE2-8DD0-4C05-C81136492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4015630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9" name="Picture 3">
            <a:extLst>
              <a:ext uri="{FF2B5EF4-FFF2-40B4-BE49-F238E27FC236}">
                <a16:creationId xmlns:a16="http://schemas.microsoft.com/office/drawing/2014/main" id="{11B9213D-2872-05DB-219C-42671C7C4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4256422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" name="Picture 3">
            <a:extLst>
              <a:ext uri="{FF2B5EF4-FFF2-40B4-BE49-F238E27FC236}">
                <a16:creationId xmlns:a16="http://schemas.microsoft.com/office/drawing/2014/main" id="{B08C4904-5A14-E638-EF62-68855E8D1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4530509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1" name="Picture 3">
            <a:extLst>
              <a:ext uri="{FF2B5EF4-FFF2-40B4-BE49-F238E27FC236}">
                <a16:creationId xmlns:a16="http://schemas.microsoft.com/office/drawing/2014/main" id="{8C529E1E-C84D-D912-7F9A-2F9B7BE9E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4759109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2" name="Picture 3">
            <a:extLst>
              <a:ext uri="{FF2B5EF4-FFF2-40B4-BE49-F238E27FC236}">
                <a16:creationId xmlns:a16="http://schemas.microsoft.com/office/drawing/2014/main" id="{A862AD93-CE1A-F060-1E8A-7DA15397F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5006230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3" name="Picture 3">
            <a:extLst>
              <a:ext uri="{FF2B5EF4-FFF2-40B4-BE49-F238E27FC236}">
                <a16:creationId xmlns:a16="http://schemas.microsoft.com/office/drawing/2014/main" id="{8B29F232-89FB-A720-2E97-B7064D165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5243974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4" name="Picture 3">
            <a:extLst>
              <a:ext uri="{FF2B5EF4-FFF2-40B4-BE49-F238E27FC236}">
                <a16:creationId xmlns:a16="http://schemas.microsoft.com/office/drawing/2014/main" id="{E383D05E-A19F-16A8-5D27-1DB38C368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49" y="5539630"/>
            <a:ext cx="7092935" cy="247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25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688</TotalTime>
  <Words>1509</Words>
  <Application>Microsoft Office PowerPoint</Application>
  <PresentationFormat>Widescreen</PresentationFormat>
  <Paragraphs>328</Paragraphs>
  <Slides>46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Calibri Light</vt:lpstr>
      <vt:lpstr>Liberation Sans</vt:lpstr>
      <vt:lpstr>Times New Roman</vt:lpstr>
      <vt:lpstr>Wingdings</vt:lpstr>
      <vt:lpstr>Office Theme</vt:lpstr>
      <vt:lpstr>Slide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19</cp:revision>
  <dcterms:created xsi:type="dcterms:W3CDTF">2023-04-29T09:08:23Z</dcterms:created>
  <dcterms:modified xsi:type="dcterms:W3CDTF">2023-11-10T18:47:53Z</dcterms:modified>
</cp:coreProperties>
</file>