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9"/>
  </p:notesMasterIdLst>
  <p:sldIdLst>
    <p:sldId id="480" r:id="rId5"/>
    <p:sldId id="303" r:id="rId6"/>
    <p:sldId id="516" r:id="rId7"/>
    <p:sldId id="518" r:id="rId8"/>
    <p:sldId id="520" r:id="rId9"/>
    <p:sldId id="521" r:id="rId10"/>
    <p:sldId id="522" r:id="rId11"/>
    <p:sldId id="524" r:id="rId12"/>
    <p:sldId id="523" r:id="rId13"/>
    <p:sldId id="525" r:id="rId14"/>
    <p:sldId id="526" r:id="rId15"/>
    <p:sldId id="560" r:id="rId16"/>
    <p:sldId id="528" r:id="rId17"/>
    <p:sldId id="561" r:id="rId18"/>
    <p:sldId id="529" r:id="rId19"/>
    <p:sldId id="530" r:id="rId20"/>
    <p:sldId id="531" r:id="rId21"/>
    <p:sldId id="532" r:id="rId22"/>
    <p:sldId id="533" r:id="rId23"/>
    <p:sldId id="534" r:id="rId24"/>
    <p:sldId id="537" r:id="rId25"/>
    <p:sldId id="538" r:id="rId26"/>
    <p:sldId id="539" r:id="rId27"/>
    <p:sldId id="540" r:id="rId28"/>
    <p:sldId id="541" r:id="rId29"/>
    <p:sldId id="542" r:id="rId30"/>
    <p:sldId id="543" r:id="rId31"/>
    <p:sldId id="544" r:id="rId32"/>
    <p:sldId id="545" r:id="rId33"/>
    <p:sldId id="546" r:id="rId34"/>
    <p:sldId id="548" r:id="rId35"/>
    <p:sldId id="550" r:id="rId36"/>
    <p:sldId id="551" r:id="rId37"/>
    <p:sldId id="552" r:id="rId38"/>
    <p:sldId id="553" r:id="rId39"/>
    <p:sldId id="554" r:id="rId40"/>
    <p:sldId id="555" r:id="rId41"/>
    <p:sldId id="562" r:id="rId42"/>
    <p:sldId id="556" r:id="rId43"/>
    <p:sldId id="557" r:id="rId44"/>
    <p:sldId id="558" r:id="rId45"/>
    <p:sldId id="559" r:id="rId46"/>
    <p:sldId id="563"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16"/>
            <p14:sldId id="518"/>
            <p14:sldId id="520"/>
            <p14:sldId id="521"/>
            <p14:sldId id="522"/>
            <p14:sldId id="524"/>
            <p14:sldId id="523"/>
            <p14:sldId id="525"/>
            <p14:sldId id="526"/>
            <p14:sldId id="560"/>
            <p14:sldId id="528"/>
            <p14:sldId id="561"/>
            <p14:sldId id="529"/>
            <p14:sldId id="530"/>
            <p14:sldId id="531"/>
            <p14:sldId id="532"/>
            <p14:sldId id="533"/>
            <p14:sldId id="534"/>
            <p14:sldId id="537"/>
            <p14:sldId id="538"/>
            <p14:sldId id="539"/>
            <p14:sldId id="540"/>
            <p14:sldId id="541"/>
            <p14:sldId id="542"/>
            <p14:sldId id="543"/>
            <p14:sldId id="544"/>
            <p14:sldId id="545"/>
            <p14:sldId id="546"/>
            <p14:sldId id="548"/>
            <p14:sldId id="550"/>
            <p14:sldId id="551"/>
            <p14:sldId id="552"/>
            <p14:sldId id="553"/>
            <p14:sldId id="554"/>
            <p14:sldId id="555"/>
            <p14:sldId id="562"/>
            <p14:sldId id="556"/>
            <p14:sldId id="557"/>
            <p14:sldId id="558"/>
            <p14:sldId id="559"/>
            <p14:sldId id="563"/>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000000"/>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7B5860F-F3EB-8713-F50D-60D24C06DE27}" v="61" dt="2024-02-02T23:55:37.083"/>
    <p1510:client id="{C87F2A81-BA50-CD1B-460C-80A62EE64C25}" v="156" dt="2024-02-02T22:08:53.56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guide orient="horz" pos="2160"/>
        <p:guide pos="3840"/>
      </p:guideLst>
    </p:cSldViewPr>
  </p:slide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55"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ourallahElkolaly" userId="S::nourallah.elkolaly@midocean.edu.km::229aaf61-bf27-4811-8eff-c8b0db2221ba" providerId="AD" clId="Web-{C87F2A81-BA50-CD1B-460C-80A62EE64C25}"/>
    <pc:docChg chg="modSld">
      <pc:chgData name="NourallahElkolaly" userId="S::nourallah.elkolaly@midocean.edu.km::229aaf61-bf27-4811-8eff-c8b0db2221ba" providerId="AD" clId="Web-{C87F2A81-BA50-CD1B-460C-80A62EE64C25}" dt="2024-02-02T22:08:53.561" v="161" actId="20577"/>
      <pc:docMkLst>
        <pc:docMk/>
      </pc:docMkLst>
      <pc:sldChg chg="modSp">
        <pc:chgData name="NourallahElkolaly" userId="S::nourallah.elkolaly@midocean.edu.km::229aaf61-bf27-4811-8eff-c8b0db2221ba" providerId="AD" clId="Web-{C87F2A81-BA50-CD1B-460C-80A62EE64C25}" dt="2024-02-02T22:08:53.561" v="161" actId="20577"/>
        <pc:sldMkLst>
          <pc:docMk/>
          <pc:sldMk cId="1753922154" sldId="523"/>
        </pc:sldMkLst>
        <pc:spChg chg="mod">
          <ac:chgData name="NourallahElkolaly" userId="S::nourallah.elkolaly@midocean.edu.km::229aaf61-bf27-4811-8eff-c8b0db2221ba" providerId="AD" clId="Web-{C87F2A81-BA50-CD1B-460C-80A62EE64C25}" dt="2024-02-02T22:08:53.561" v="161" actId="20577"/>
          <ac:spMkLst>
            <pc:docMk/>
            <pc:sldMk cId="1753922154" sldId="523"/>
            <ac:spMk id="3" creationId="{00000000-0000-0000-0000-000000000000}"/>
          </ac:spMkLst>
        </pc:spChg>
        <pc:picChg chg="mod">
          <ac:chgData name="NourallahElkolaly" userId="S::nourallah.elkolaly@midocean.edu.km::229aaf61-bf27-4811-8eff-c8b0db2221ba" providerId="AD" clId="Web-{C87F2A81-BA50-CD1B-460C-80A62EE64C25}" dt="2024-02-02T22:08:52.358" v="98" actId="1076"/>
          <ac:picMkLst>
            <pc:docMk/>
            <pc:sldMk cId="1753922154" sldId="523"/>
            <ac:picMk id="5" creationId="{00000000-0000-0000-0000-000000000000}"/>
          </ac:picMkLst>
        </pc:picChg>
      </pc:sldChg>
    </pc:docChg>
  </pc:docChgLst>
  <pc:docChgLst>
    <pc:chgData name="NourallahElkolaly" userId="S::nourallah.elkolaly@midocean.edu.km::229aaf61-bf27-4811-8eff-c8b0db2221ba" providerId="AD" clId="Web-{47B5860F-F3EB-8713-F50D-60D24C06DE27}"/>
    <pc:docChg chg="modSld">
      <pc:chgData name="NourallahElkolaly" userId="S::nourallah.elkolaly@midocean.edu.km::229aaf61-bf27-4811-8eff-c8b0db2221ba" providerId="AD" clId="Web-{47B5860F-F3EB-8713-F50D-60D24C06DE27}" dt="2024-02-02T23:55:37.083" v="56" actId="1076"/>
      <pc:docMkLst>
        <pc:docMk/>
      </pc:docMkLst>
      <pc:sldChg chg="addSp delSp modSp">
        <pc:chgData name="NourallahElkolaly" userId="S::nourallah.elkolaly@midocean.edu.km::229aaf61-bf27-4811-8eff-c8b0db2221ba" providerId="AD" clId="Web-{47B5860F-F3EB-8713-F50D-60D24C06DE27}" dt="2024-02-02T23:55:09.785" v="52" actId="20577"/>
        <pc:sldMkLst>
          <pc:docMk/>
          <pc:sldMk cId="1753922154" sldId="523"/>
        </pc:sldMkLst>
        <pc:spChg chg="add del mod">
          <ac:chgData name="NourallahElkolaly" userId="S::nourallah.elkolaly@midocean.edu.km::229aaf61-bf27-4811-8eff-c8b0db2221ba" providerId="AD" clId="Web-{47B5860F-F3EB-8713-F50D-60D24C06DE27}" dt="2024-02-02T23:55:09.785" v="52" actId="20577"/>
          <ac:spMkLst>
            <pc:docMk/>
            <pc:sldMk cId="1753922154" sldId="523"/>
            <ac:spMk id="3" creationId="{00000000-0000-0000-0000-000000000000}"/>
          </ac:spMkLst>
        </pc:spChg>
        <pc:spChg chg="add del mod">
          <ac:chgData name="NourallahElkolaly" userId="S::nourallah.elkolaly@midocean.edu.km::229aaf61-bf27-4811-8eff-c8b0db2221ba" providerId="AD" clId="Web-{47B5860F-F3EB-8713-F50D-60D24C06DE27}" dt="2024-02-02T23:53:44.340" v="10"/>
          <ac:spMkLst>
            <pc:docMk/>
            <pc:sldMk cId="1753922154" sldId="523"/>
            <ac:spMk id="7" creationId="{4998A65D-AF56-3E0F-163A-3F91CA099C7E}"/>
          </ac:spMkLst>
        </pc:spChg>
        <pc:picChg chg="add del mod">
          <ac:chgData name="NourallahElkolaly" userId="S::nourallah.elkolaly@midocean.edu.km::229aaf61-bf27-4811-8eff-c8b0db2221ba" providerId="AD" clId="Web-{47B5860F-F3EB-8713-F50D-60D24C06DE27}" dt="2024-02-02T23:53:44.340" v="11"/>
          <ac:picMkLst>
            <pc:docMk/>
            <pc:sldMk cId="1753922154" sldId="523"/>
            <ac:picMk id="5" creationId="{00000000-0000-0000-0000-000000000000}"/>
          </ac:picMkLst>
        </pc:picChg>
      </pc:sldChg>
      <pc:sldChg chg="modSp">
        <pc:chgData name="NourallahElkolaly" userId="S::nourallah.elkolaly@midocean.edu.km::229aaf61-bf27-4811-8eff-c8b0db2221ba" providerId="AD" clId="Web-{47B5860F-F3EB-8713-F50D-60D24C06DE27}" dt="2024-02-02T23:55:37.083" v="56" actId="1076"/>
        <pc:sldMkLst>
          <pc:docMk/>
          <pc:sldMk cId="446397449" sldId="525"/>
        </pc:sldMkLst>
        <pc:spChg chg="mod">
          <ac:chgData name="NourallahElkolaly" userId="S::nourallah.elkolaly@midocean.edu.km::229aaf61-bf27-4811-8eff-c8b0db2221ba" providerId="AD" clId="Web-{47B5860F-F3EB-8713-F50D-60D24C06DE27}" dt="2024-02-02T23:55:34.770" v="55" actId="20577"/>
          <ac:spMkLst>
            <pc:docMk/>
            <pc:sldMk cId="446397449" sldId="525"/>
            <ac:spMk id="3" creationId="{00000000-0000-0000-0000-000000000000}"/>
          </ac:spMkLst>
        </pc:spChg>
        <pc:picChg chg="mod">
          <ac:chgData name="NourallahElkolaly" userId="S::nourallah.elkolaly@midocean.edu.km::229aaf61-bf27-4811-8eff-c8b0db2221ba" providerId="AD" clId="Web-{47B5860F-F3EB-8713-F50D-60D24C06DE27}" dt="2024-02-02T23:55:37.083" v="56" actId="1076"/>
          <ac:picMkLst>
            <pc:docMk/>
            <pc:sldMk cId="446397449" sldId="525"/>
            <ac:picMk id="5" creationId="{00000000-0000-0000-0000-000000000000}"/>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562055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2/2/2024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2/2/2024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2/2/2024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8" Type="http://schemas.openxmlformats.org/officeDocument/2006/relationships/image" Target="../media/image51.png"/><Relationship Id="rId3" Type="http://schemas.openxmlformats.org/officeDocument/2006/relationships/image" Target="../media/image46.png"/><Relationship Id="rId7" Type="http://schemas.openxmlformats.org/officeDocument/2006/relationships/image" Target="../media/image50.png"/><Relationship Id="rId2" Type="http://schemas.openxmlformats.org/officeDocument/2006/relationships/image" Target="../media/image45.png"/><Relationship Id="rId1" Type="http://schemas.openxmlformats.org/officeDocument/2006/relationships/slideLayout" Target="../slideLayouts/slideLayout7.xml"/><Relationship Id="rId6" Type="http://schemas.openxmlformats.org/officeDocument/2006/relationships/image" Target="../media/image49.png"/><Relationship Id="rId5" Type="http://schemas.openxmlformats.org/officeDocument/2006/relationships/image" Target="../media/image48.png"/><Relationship Id="rId4" Type="http://schemas.openxmlformats.org/officeDocument/2006/relationships/image" Target="../media/image47.png"/></Relationships>
</file>

<file path=ppt/slides/_rels/slide38.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hyperlink" Target="https://newsroom.accenture.com/news/global-fintech-fundraising-fell-in-first-halfof-2019-with-decline-in-china-offsetting-gains-in-the-us-and-europe-accentureanalysis-finds.htm" TargetMode="External"/><Relationship Id="rId2" Type="http://schemas.openxmlformats.org/officeDocument/2006/relationships/image" Target="../media/image56.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58.png"/><Relationship Id="rId7" Type="http://schemas.openxmlformats.org/officeDocument/2006/relationships/image" Target="../media/image7.svg"/><Relationship Id="rId2" Type="http://schemas.openxmlformats.org/officeDocument/2006/relationships/image" Target="../media/image57.jpeg"/><Relationship Id="rId1" Type="http://schemas.openxmlformats.org/officeDocument/2006/relationships/slideLayout" Target="../slideLayouts/slideLayout14.xml"/><Relationship Id="rId6" Type="http://schemas.openxmlformats.org/officeDocument/2006/relationships/image" Target="../media/image6.png"/><Relationship Id="rId5" Type="http://schemas.openxmlformats.org/officeDocument/2006/relationships/image" Target="../media/image60.png"/><Relationship Id="rId4" Type="http://schemas.openxmlformats.org/officeDocument/2006/relationships/image" Target="../media/image5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30" y="269653"/>
            <a:ext cx="5708079" cy="6103171"/>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785257" y="3902118"/>
            <a:ext cx="4237787" cy="400110"/>
          </a:xfrm>
          <a:prstGeom prst="rect">
            <a:avLst/>
          </a:prstGeom>
          <a:noFill/>
        </p:spPr>
        <p:txBody>
          <a:bodyPr wrap="square" rtlCol="0">
            <a:spAutoFit/>
          </a:bodyPr>
          <a:lstStyle/>
          <a:p>
            <a:pPr algn="ctr"/>
            <a:r>
              <a:rPr lang="ar-JO" sz="2000" b="1">
                <a:latin typeface="Alexandria Black" pitchFamily="2" charset="-78"/>
                <a:cs typeface="Alexandria Black" pitchFamily="2" charset="-78"/>
              </a:rPr>
              <a:t>إعداد الدكتور: محمد عودة</a:t>
            </a:r>
            <a:endParaRPr lang="en-US" sz="2000" b="1">
              <a:latin typeface="Alexandria Black" pitchFamily="2" charset="-78"/>
              <a:cs typeface="Alexandria Black" pitchFamily="2" charset="-78"/>
            </a:endParaRPr>
          </a:p>
        </p:txBody>
      </p:sp>
      <p:sp>
        <p:nvSpPr>
          <p:cNvPr id="31" name="TextBox 30"/>
          <p:cNvSpPr txBox="1"/>
          <p:nvPr/>
        </p:nvSpPr>
        <p:spPr>
          <a:xfrm>
            <a:off x="1108644" y="2424037"/>
            <a:ext cx="4883015" cy="400110"/>
          </a:xfrm>
          <a:prstGeom prst="rect">
            <a:avLst/>
          </a:prstGeom>
          <a:noFill/>
        </p:spPr>
        <p:txBody>
          <a:bodyPr wrap="square" rtlCol="0">
            <a:spAutoFit/>
          </a:bodyPr>
          <a:lstStyle/>
          <a:p>
            <a:pPr algn="ctr"/>
            <a:r>
              <a:rPr lang="ar-JO" sz="2000" b="1">
                <a:solidFill>
                  <a:srgbClr val="00B0F0"/>
                </a:solidFill>
                <a:latin typeface="Alexandria Black" pitchFamily="2" charset="-78"/>
                <a:cs typeface="Alexandria Black" pitchFamily="2" charset="-78"/>
              </a:rPr>
              <a:t>قانون تنظيم التكنولوجيا المالية </a:t>
            </a:r>
            <a:endParaRPr lang="en-US" sz="2000" b="1">
              <a:solidFill>
                <a:srgbClr val="00B0F0"/>
              </a:solidFill>
              <a:latin typeface="Alexandria Black" pitchFamily="2" charset="-78"/>
              <a:cs typeface="Alexandria Black" pitchFamily="2" charset="-78"/>
            </a:endParaRPr>
          </a:p>
        </p:txBody>
      </p:sp>
      <p:sp>
        <p:nvSpPr>
          <p:cNvPr id="34" name="Rectangle: Rounded Corners 33"/>
          <p:cNvSpPr/>
          <p:nvPr/>
        </p:nvSpPr>
        <p:spPr>
          <a:xfrm>
            <a:off x="-1" y="5843657"/>
            <a:ext cx="3149273"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000">
                <a:solidFill>
                  <a:schemeClr val="bg1"/>
                </a:solidFill>
                <a:latin typeface="Alexandria Black" pitchFamily="2" charset="-78"/>
                <a:cs typeface="Alexandria Black" pitchFamily="2" charset="-78"/>
              </a:rPr>
              <a:t>المحاضرة ( الثانية )</a:t>
            </a:r>
            <a:endParaRPr lang="en-US" sz="2000">
              <a:solidFill>
                <a:schemeClr val="bg1"/>
              </a:solidFill>
              <a:latin typeface="Alexandria Black" pitchFamily="2" charset="-78"/>
              <a:cs typeface="Alexandria Black" pitchFamily="2" charset="-78"/>
            </a:endParaRPr>
          </a:p>
        </p:txBody>
      </p:sp>
      <p:sp>
        <p:nvSpPr>
          <p:cNvPr id="46" name="TextBox 45"/>
          <p:cNvSpPr txBox="1"/>
          <p:nvPr/>
        </p:nvSpPr>
        <p:spPr>
          <a:xfrm>
            <a:off x="329268" y="5104240"/>
            <a:ext cx="1747181" cy="707886"/>
          </a:xfrm>
          <a:prstGeom prst="rect">
            <a:avLst/>
          </a:prstGeom>
          <a:noFill/>
        </p:spPr>
        <p:txBody>
          <a:bodyPr wrap="square" rtlCol="0">
            <a:spAutoFit/>
          </a:bodyPr>
          <a:lstStyle/>
          <a:p>
            <a:r>
              <a:rPr lang="en-US" sz="2000">
                <a:latin typeface="Alexandria Black" pitchFamily="2" charset="-78"/>
                <a:cs typeface="Alexandria Black" pitchFamily="2" charset="-78"/>
              </a:rPr>
              <a:t>LAW 631</a:t>
            </a:r>
          </a:p>
          <a:p>
            <a:r>
              <a:rPr lang="en-US" sz="2000">
                <a:latin typeface="Alexandria Black" pitchFamily="2" charset="-78"/>
                <a:cs typeface="Alexandria Black" pitchFamily="2" charset="-78"/>
              </a:rPr>
              <a:t>FinTech</a:t>
            </a:r>
          </a:p>
        </p:txBody>
      </p:sp>
      <p:sp>
        <p:nvSpPr>
          <p:cNvPr id="14" name="Oval 13"/>
          <p:cNvSpPr/>
          <p:nvPr/>
        </p:nvSpPr>
        <p:spPr>
          <a:xfrm>
            <a:off x="6200343" y="498763"/>
            <a:ext cx="5562166" cy="5652655"/>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9" name="Oval 8"/>
          <p:cNvSpPr/>
          <p:nvPr/>
        </p:nvSpPr>
        <p:spPr>
          <a:xfrm>
            <a:off x="6085815" y="498764"/>
            <a:ext cx="5676693" cy="5999018"/>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255513" y="2785710"/>
            <a:ext cx="4431021" cy="400110"/>
          </a:xfrm>
          <a:prstGeom prst="rect">
            <a:avLst/>
          </a:prstGeom>
          <a:noFill/>
        </p:spPr>
        <p:txBody>
          <a:bodyPr wrap="none" rtlCol="0">
            <a:spAutoFit/>
          </a:bodyPr>
          <a:lstStyle/>
          <a:p>
            <a:pPr algn="ctr"/>
            <a:r>
              <a:rPr lang="ar-JO" sz="2000" b="1">
                <a:solidFill>
                  <a:srgbClr val="00B0F0"/>
                </a:solidFill>
                <a:latin typeface="Alexandria Black" pitchFamily="2" charset="-78"/>
                <a:cs typeface="Alexandria Black" pitchFamily="2" charset="-78"/>
              </a:rPr>
              <a:t>قانون تنظيم التكنولوجيا المالية </a:t>
            </a:r>
            <a:endParaRPr lang="en-US" sz="2000" b="1">
              <a:solidFill>
                <a:srgbClr val="00B0F0"/>
              </a:solidFill>
              <a:latin typeface="Alexandria Black" pitchFamily="2" charset="-78"/>
              <a:cs typeface="Alexandria Black" pitchFamily="2" charset="-78"/>
            </a:endParaRPr>
          </a:p>
        </p:txBody>
      </p:sp>
      <p:sp>
        <p:nvSpPr>
          <p:cNvPr id="10" name="Rectangle: Rounded Corners 9"/>
          <p:cNvSpPr/>
          <p:nvPr/>
        </p:nvSpPr>
        <p:spPr>
          <a:xfrm>
            <a:off x="6418566" y="4273385"/>
            <a:ext cx="460217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000" b="1">
                <a:solidFill>
                  <a:schemeClr val="tx1"/>
                </a:solidFill>
                <a:latin typeface="Alexandria Black" pitchFamily="2" charset="-78"/>
                <a:cs typeface="Alexandria Black" pitchFamily="2" charset="-78"/>
              </a:rPr>
              <a:t>المحاضرة الثانية</a:t>
            </a:r>
            <a:endParaRPr lang="en-US" sz="2000" b="1">
              <a:solidFill>
                <a:schemeClr val="tx1"/>
              </a:solidFill>
              <a:latin typeface="Alexandria Black" pitchFamily="2" charset="-78"/>
              <a:cs typeface="Alexandria Black" pitchFamily="2" charset="-78"/>
            </a:endParaRPr>
          </a:p>
        </p:txBody>
      </p:sp>
      <p:sp>
        <p:nvSpPr>
          <p:cNvPr id="11" name="TextBox 10"/>
          <p:cNvSpPr txBox="1"/>
          <p:nvPr/>
        </p:nvSpPr>
        <p:spPr>
          <a:xfrm>
            <a:off x="6370224" y="4802552"/>
            <a:ext cx="1329210" cy="707886"/>
          </a:xfrm>
          <a:prstGeom prst="rect">
            <a:avLst/>
          </a:prstGeom>
          <a:noFill/>
        </p:spPr>
        <p:txBody>
          <a:bodyPr wrap="none" rtlCol="0">
            <a:spAutoFit/>
          </a:bodyPr>
          <a:lstStyle/>
          <a:p>
            <a:r>
              <a:rPr lang="en-US" sz="2000">
                <a:latin typeface="Alexandria Black" pitchFamily="2" charset="-78"/>
                <a:cs typeface="Alexandria Black" pitchFamily="2" charset="-78"/>
              </a:rPr>
              <a:t>LAW 631</a:t>
            </a:r>
          </a:p>
          <a:p>
            <a:r>
              <a:rPr lang="en-US" sz="2000">
                <a:latin typeface="Alexandria Black" pitchFamily="2" charset="-78"/>
                <a:cs typeface="Alexandria Black" pitchFamily="2" charset="-78"/>
              </a:rPr>
              <a:t>FinTech</a:t>
            </a:r>
          </a:p>
        </p:txBody>
      </p:sp>
      <p:sp>
        <p:nvSpPr>
          <p:cNvPr id="13" name="TextBox 12"/>
          <p:cNvSpPr txBox="1"/>
          <p:nvPr/>
        </p:nvSpPr>
        <p:spPr>
          <a:xfrm>
            <a:off x="459185" y="5830966"/>
            <a:ext cx="4886463" cy="400110"/>
          </a:xfrm>
          <a:prstGeom prst="rect">
            <a:avLst/>
          </a:prstGeom>
          <a:noFill/>
        </p:spPr>
        <p:txBody>
          <a:bodyPr wrap="square" rtlCol="0">
            <a:spAutoFit/>
          </a:bodyPr>
          <a:lstStyle/>
          <a:p>
            <a:r>
              <a:rPr lang="ar-JO" sz="2000">
                <a:solidFill>
                  <a:srgbClr val="00B0F0"/>
                </a:solidFill>
                <a:latin typeface="Alexandria Black" pitchFamily="2" charset="-78"/>
                <a:cs typeface="Alexandria Black" pitchFamily="2" charset="-78"/>
              </a:rPr>
              <a:t>الأسبوع الثالث              </a:t>
            </a:r>
            <a:endParaRPr lang="en-US" sz="2000">
              <a:solidFill>
                <a:srgbClr val="00B0F0"/>
              </a:solidFill>
              <a:latin typeface="Alexandria Black" pitchFamily="2" charset="-78"/>
              <a:cs typeface="Alexandria Black" pitchFamily="2" charset="-78"/>
            </a:endParaRPr>
          </a:p>
        </p:txBody>
      </p:sp>
      <p:pic>
        <p:nvPicPr>
          <p:cNvPr id="22" name="Graphic 21"/>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a:solidFill>
                  <a:schemeClr val="bg1"/>
                </a:solidFill>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2304488" cy="1079086"/>
          </a:xfrm>
          <a:prstGeom prst="rect">
            <a:avLst/>
          </a:prstGeom>
        </p:spPr>
      </p:pic>
      <p:sp>
        <p:nvSpPr>
          <p:cNvPr id="2" name="Title 1"/>
          <p:cNvSpPr>
            <a:spLocks noGrp="1"/>
          </p:cNvSpPr>
          <p:nvPr>
            <p:ph type="title"/>
          </p:nvPr>
        </p:nvSpPr>
        <p:spPr/>
        <p:txBody>
          <a:bodyPr>
            <a:normAutofit/>
          </a:bodyPr>
          <a:lstStyle/>
          <a:p>
            <a:pPr algn="ctr"/>
            <a:r>
              <a:rPr lang="ar-JO" sz="2000" b="1">
                <a:solidFill>
                  <a:srgbClr val="00B0F0"/>
                </a:solidFill>
                <a:latin typeface="Alexandria Black" pitchFamily="2" charset="-78"/>
                <a:cs typeface="Alexandria Black" pitchFamily="2" charset="-78"/>
              </a:rPr>
              <a:t>التقنيات المالية الحديثة في الدول العربية</a:t>
            </a:r>
            <a:endParaRPr lang="en-US" sz="2000" b="1">
              <a:solidFill>
                <a:srgbClr val="00B0F0"/>
              </a:solidFill>
              <a:latin typeface="Alexandria Black" pitchFamily="2" charset="-78"/>
              <a:cs typeface="Alexandria Black" pitchFamily="2" charset="-78"/>
            </a:endParaRPr>
          </a:p>
        </p:txBody>
      </p:sp>
      <p:sp>
        <p:nvSpPr>
          <p:cNvPr id="3" name="Content Placeholder 2"/>
          <p:cNvSpPr>
            <a:spLocks noGrp="1"/>
          </p:cNvSpPr>
          <p:nvPr>
            <p:ph idx="1"/>
          </p:nvPr>
        </p:nvSpPr>
        <p:spPr>
          <a:xfrm>
            <a:off x="838200" y="1690688"/>
            <a:ext cx="10515600" cy="5001057"/>
          </a:xfrm>
        </p:spPr>
        <p:txBody>
          <a:bodyPr>
            <a:normAutofit/>
          </a:bodyPr>
          <a:lstStyle/>
          <a:p>
            <a:pPr marL="0" indent="0" algn="r">
              <a:buNone/>
            </a:pPr>
            <a:r>
              <a:rPr lang="ar-JO" sz="2000" b="1">
                <a:solidFill>
                  <a:schemeClr val="accent4"/>
                </a:solidFill>
                <a:latin typeface="Alexandria Black" pitchFamily="2" charset="-78"/>
                <a:cs typeface="Alexandria Black" pitchFamily="2" charset="-78"/>
              </a:rPr>
              <a:t>المحاور الرئيسية للمحاضرة</a:t>
            </a:r>
            <a:endParaRPr lang="ar-JO" sz="2000">
              <a:latin typeface="Alexandria" pitchFamily="2" charset="-78"/>
              <a:cs typeface="Alexandria" pitchFamily="2" charset="-78"/>
            </a:endParaRPr>
          </a:p>
          <a:p>
            <a:pPr marL="0" indent="0" algn="r">
              <a:lnSpc>
                <a:spcPct val="200000"/>
              </a:lnSpc>
              <a:buNone/>
            </a:pPr>
            <a:r>
              <a:rPr lang="ar-JO" sz="2000">
                <a:latin typeface="Alexandria" pitchFamily="2" charset="-78"/>
                <a:cs typeface="Alexandria" pitchFamily="2" charset="-78"/>
              </a:rPr>
              <a:t>      </a:t>
            </a:r>
            <a:r>
              <a:rPr lang="ar-JO" sz="2000">
                <a:latin typeface="Alexandria Black" pitchFamily="2" charset="-78"/>
                <a:cs typeface="Alexandria Black" pitchFamily="2" charset="-78"/>
              </a:rPr>
              <a:t>أولا" :  التقنيات المالية</a:t>
            </a:r>
          </a:p>
          <a:p>
            <a:pPr marL="0" indent="0" algn="r">
              <a:lnSpc>
                <a:spcPct val="200000"/>
              </a:lnSpc>
              <a:buNone/>
            </a:pPr>
            <a:r>
              <a:rPr lang="ar-JO" sz="2000">
                <a:latin typeface="Alexandria Black" pitchFamily="2" charset="-78"/>
                <a:cs typeface="Alexandria Black" pitchFamily="2" charset="-78"/>
              </a:rPr>
              <a:t>       ثانيا" :  البنة التحتية الداعمة لحلول التكتنولوجيا المالية</a:t>
            </a:r>
          </a:p>
          <a:p>
            <a:pPr marL="0" indent="0" algn="r">
              <a:lnSpc>
                <a:spcPct val="200000"/>
              </a:lnSpc>
              <a:buNone/>
            </a:pPr>
            <a:r>
              <a:rPr lang="ar-JO" sz="2000">
                <a:latin typeface="Alexandria Black" pitchFamily="2" charset="-78"/>
                <a:cs typeface="Alexandria Black" pitchFamily="2" charset="-78"/>
              </a:rPr>
              <a:t>       ثالثا" :  الأطر المحفزة للتكنولوجيا المالية</a:t>
            </a:r>
          </a:p>
          <a:p>
            <a:pPr marL="0" indent="0" algn="r">
              <a:lnSpc>
                <a:spcPct val="200000"/>
              </a:lnSpc>
              <a:buNone/>
            </a:pPr>
            <a:r>
              <a:rPr lang="ar-JO" sz="2000">
                <a:latin typeface="Alexandria Black" pitchFamily="2" charset="-78"/>
                <a:cs typeface="Alexandria Black" pitchFamily="2" charset="-78"/>
              </a:rPr>
              <a:t>       رابعا" :  حوكمة الشركات</a:t>
            </a:r>
          </a:p>
          <a:p>
            <a:pPr marL="0" indent="0" algn="r">
              <a:lnSpc>
                <a:spcPct val="200000"/>
              </a:lnSpc>
              <a:buNone/>
            </a:pPr>
            <a:r>
              <a:rPr lang="ar-JO" sz="2000">
                <a:latin typeface="Alexandria Black" pitchFamily="2" charset="-78"/>
                <a:cs typeface="Alexandria Black" pitchFamily="2" charset="-78"/>
              </a:rPr>
              <a:t>       خامسا" :  التجارب العربية في مجال التكنولوجيا المالية</a:t>
            </a:r>
          </a:p>
          <a:p>
            <a:pPr marL="0" indent="0" algn="r">
              <a:lnSpc>
                <a:spcPct val="200000"/>
              </a:lnSpc>
              <a:buNone/>
            </a:pPr>
            <a:r>
              <a:rPr lang="ar-JO" sz="2000">
                <a:latin typeface="Alexandria Black" pitchFamily="2" charset="-78"/>
                <a:cs typeface="Alexandria Black" pitchFamily="2" charset="-78"/>
              </a:rPr>
              <a:t>       سادسا" : المراجع</a:t>
            </a:r>
            <a:endParaRPr lang="en-US" sz="2000">
              <a:latin typeface="Alexandria Black" pitchFamily="2" charset="-78"/>
              <a:cs typeface="Alexandria Black" pitchFamily="2" charset="-78"/>
            </a:endParaRPr>
          </a:p>
        </p:txBody>
      </p:sp>
    </p:spTree>
    <p:extLst>
      <p:ext uri="{BB962C8B-B14F-4D97-AF65-F5344CB8AC3E}">
        <p14:creationId xmlns:p14="http://schemas.microsoft.com/office/powerpoint/2010/main" val="27622058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ar-JO" sz="2000" b="1">
                <a:solidFill>
                  <a:srgbClr val="00B0F0"/>
                </a:solidFill>
                <a:latin typeface="Alexandria Black" pitchFamily="2" charset="-78"/>
                <a:ea typeface="+mn-ea"/>
                <a:cs typeface="Alexandria Black" pitchFamily="2" charset="-78"/>
              </a:rPr>
              <a:t> أولا" :  التقنيات المالية الحديثة في الدول العربية</a:t>
            </a:r>
            <a:endParaRPr lang="en-US" sz="2000" b="1">
              <a:solidFill>
                <a:srgbClr val="00B0F0"/>
              </a:solidFill>
              <a:latin typeface="Alexandria Black" pitchFamily="2" charset="-78"/>
              <a:cs typeface="Alexandria Black" pitchFamily="2" charset="-78"/>
            </a:endParaRPr>
          </a:p>
        </p:txBody>
      </p:sp>
      <p:sp>
        <p:nvSpPr>
          <p:cNvPr id="3" name="Content Placeholder 2"/>
          <p:cNvSpPr>
            <a:spLocks noGrp="1"/>
          </p:cNvSpPr>
          <p:nvPr>
            <p:ph idx="1"/>
          </p:nvPr>
        </p:nvSpPr>
        <p:spPr>
          <a:xfrm>
            <a:off x="838200" y="1825625"/>
            <a:ext cx="10515600" cy="4909004"/>
          </a:xfrm>
        </p:spPr>
        <p:txBody>
          <a:bodyPr>
            <a:normAutofit/>
          </a:bodyPr>
          <a:lstStyle/>
          <a:p>
            <a:pPr marL="0" indent="0" algn="ctr">
              <a:lnSpc>
                <a:spcPct val="150000"/>
              </a:lnSpc>
              <a:buNone/>
            </a:pPr>
            <a:r>
              <a:rPr lang="ar-JO" sz="1800">
                <a:latin typeface="Alexandria Medium" pitchFamily="2" charset="-78"/>
                <a:cs typeface="Alexandria Medium" pitchFamily="2" charset="-78"/>
              </a:rPr>
              <a:t>                  </a:t>
            </a:r>
            <a:r>
              <a:rPr lang="ar-JO" sz="1800">
                <a:solidFill>
                  <a:schemeClr val="accent4"/>
                </a:solidFill>
                <a:latin typeface="Alexandria Medium" pitchFamily="2" charset="-78"/>
                <a:cs typeface="Alexandria Medium" pitchFamily="2" charset="-78"/>
              </a:rPr>
              <a:t>تمهيد :</a:t>
            </a:r>
          </a:p>
          <a:p>
            <a:pPr marL="0" indent="0" algn="r">
              <a:lnSpc>
                <a:spcPct val="150000"/>
              </a:lnSpc>
              <a:buNone/>
            </a:pPr>
            <a:r>
              <a:rPr lang="ar-JO" sz="1400">
                <a:latin typeface="Alexandria" pitchFamily="2" charset="-78"/>
                <a:cs typeface="Alexandria" pitchFamily="2" charset="-78"/>
              </a:rPr>
              <a:t>شهدت سوق التقنيات المالية الحديثة نمواً بارزاً في السنوات الأخيرة،  حيث ارتفع إجمالي الاستثمارات في التقنيات المالية على مستوى العالم من  19  مليار دولار عام 2013، إلى ما يقرب من 130 مليار دولار خلال النصف الأول من عام 2019 .تشمل هذه التقنيات عدداً من الحلول المتطورة التي تساهم في التغلب على التحديات التي تواجه التوسع في تقديم الخدمات المالية.  </a:t>
            </a:r>
          </a:p>
          <a:p>
            <a:pPr marL="0" indent="0" algn="r">
              <a:lnSpc>
                <a:spcPct val="150000"/>
              </a:lnSpc>
              <a:buNone/>
            </a:pPr>
            <a:r>
              <a:rPr lang="ar-JO" sz="1400">
                <a:latin typeface="Alexandria" pitchFamily="2" charset="-78"/>
                <a:cs typeface="Alexandria" pitchFamily="2" charset="-78"/>
              </a:rPr>
              <a:t>يصنف مجلس الاستقرار المالي التقنيات المالية الحديثة في خمس مجموعات رئيسة بما يشمل:  1. خدمات المدفوعات والمقاصة والتسوية، 2. خدمات الإيداع والاقتراض وحشد التمويل، 3. خدمات التأمين، 4. خدمات إدارة الاستثمار، و5. خدمات دعم السوق .          هناك العديد من الفرص لاستفادة المؤسسات المالية من استخدامات التقنيات المالية، فرغم التقدم الذي تم إحرازه في هذا القطاع على مدار العقود الماضية، لا تزال الوظائف المرتبطة بتنفيذ وإبرام وحفظ المعاملات تتطلب إجراءات طويلة ومعقدة وغير فعالة في معظم الأنشطة المالية. من جانب آخر، تعّول الكثير من الدول على التقنيات المالية لزيادة مستويات الشمول المالي لنحو ملياري نسمة من الأشخاص غير المخدومين مالياً  . تشير التقارير الدولية إلى أن تركيز المستثمرين قد انصب مؤخراً على بعض التقنيات المالية الناشئة القابلة للاستدامة ومن بينها تقنيات الدفع الإلكتروني  و البلوك تشين و ادارة الثروات و العقارات و التامين</a:t>
            </a:r>
            <a:endParaRPr lang="en-US" sz="1400">
              <a:latin typeface="Alexandria" pitchFamily="2" charset="-78"/>
              <a:cs typeface="Alexandria" pitchFamily="2" charset="-78"/>
            </a:endParaRPr>
          </a:p>
          <a:p>
            <a:pPr marL="0" indent="0" algn="r">
              <a:lnSpc>
                <a:spcPct val="150000"/>
              </a:lnSpc>
              <a:buNone/>
            </a:pPr>
            <a:r>
              <a:rPr lang="ar-JO" sz="1400">
                <a:latin typeface="Alexandria" pitchFamily="2" charset="-78"/>
                <a:cs typeface="Alexandria" pitchFamily="2" charset="-78"/>
              </a:rPr>
              <a:t>وحـــلول التقنيــات الماليـــة في مجــال الامتــثـال للمتــطلبــات الـــرقابـية . بالتالي تهتم الدول العربية برصد أبرز النماذج الناجحة في مجال التقنيات المالية والقابلة للتوسع والتطبيق من واقع استبيان يتم استيفائه من قبل السلطات الرقابية في الدول العربية</a:t>
            </a:r>
            <a:endParaRPr lang="en-US" sz="140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247065" y="365125"/>
            <a:ext cx="2304488" cy="1079086"/>
          </a:xfrm>
          <a:prstGeom prst="rect">
            <a:avLst/>
          </a:prstGeom>
        </p:spPr>
      </p:pic>
    </p:spTree>
    <p:extLst>
      <p:ext uri="{BB962C8B-B14F-4D97-AF65-F5344CB8AC3E}">
        <p14:creationId xmlns:p14="http://schemas.microsoft.com/office/powerpoint/2010/main" val="10363125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2304488" cy="1079086"/>
          </a:xfrm>
          <a:prstGeom prst="rect">
            <a:avLst/>
          </a:prstGeom>
        </p:spPr>
      </p:pic>
      <p:sp>
        <p:nvSpPr>
          <p:cNvPr id="3" name="Content Placeholder 2"/>
          <p:cNvSpPr>
            <a:spLocks noGrp="1"/>
          </p:cNvSpPr>
          <p:nvPr>
            <p:ph idx="4294967295"/>
          </p:nvPr>
        </p:nvSpPr>
        <p:spPr>
          <a:xfrm>
            <a:off x="277090" y="955964"/>
            <a:ext cx="11443855" cy="5652654"/>
          </a:xfrm>
        </p:spPr>
        <p:txBody>
          <a:bodyPr>
            <a:normAutofit lnSpcReduction="10000"/>
          </a:bodyPr>
          <a:lstStyle/>
          <a:p>
            <a:pPr marL="0" indent="0" algn="r">
              <a:lnSpc>
                <a:spcPct val="150000"/>
              </a:lnSpc>
              <a:buNone/>
            </a:pPr>
            <a:r>
              <a:rPr lang="ar-JO" sz="1400">
                <a:latin typeface="Alexandria" pitchFamily="2" charset="-78"/>
                <a:cs typeface="Alexandria" pitchFamily="2" charset="-78"/>
              </a:rPr>
              <a:t>وبحيث يتم التركيز على أحد مجالات التقنية المالية مثل تقنيات الدفع الإلكتروني في قطاع التجزئة، و تقنيات الدفع الرقمي في قطاع الجملة، و منصات التمويل الجماعي، و خدمات التأمين، و خدمات الاستثمار، وغيرها من التقنيات المالية البارزة بما يسمح بالتركيز على جوانب ومقومات نجاح كل تجربة من هذه التجارب، وعلى مؤشرات قياس أثرها في زيادة كفاءة الخدمات المالية ودعم الشمول المالي. </a:t>
            </a:r>
          </a:p>
          <a:p>
            <a:pPr marL="0" indent="0" algn="r">
              <a:lnSpc>
                <a:spcPct val="150000"/>
              </a:lnSpc>
              <a:buNone/>
            </a:pPr>
            <a:r>
              <a:rPr lang="ar-JO" sz="1400">
                <a:latin typeface="Alexandria" pitchFamily="2" charset="-78"/>
                <a:cs typeface="Alexandria" pitchFamily="2" charset="-78"/>
              </a:rPr>
              <a:t>بالتالي من اهم التقنيات التي سيتم الحديث عنها هي </a:t>
            </a:r>
          </a:p>
          <a:p>
            <a:pPr marL="0" indent="0" algn="r">
              <a:lnSpc>
                <a:spcPct val="150000"/>
              </a:lnSpc>
              <a:buNone/>
            </a:pPr>
            <a:r>
              <a:rPr lang="ar-JO" sz="1800">
                <a:solidFill>
                  <a:schemeClr val="accent4"/>
                </a:solidFill>
                <a:latin typeface="Alexandria Medium" pitchFamily="2" charset="-78"/>
                <a:cs typeface="Alexandria Medium" pitchFamily="2" charset="-78"/>
              </a:rPr>
              <a:t>التقنيات المالية في مجال الدفع الإلكتروني في قطاع التجزئة </a:t>
            </a:r>
          </a:p>
          <a:p>
            <a:pPr marL="0" indent="0" algn="r">
              <a:lnSpc>
                <a:spcPct val="150000"/>
              </a:lnSpc>
              <a:buNone/>
            </a:pPr>
            <a:r>
              <a:rPr lang="ar-JO" sz="1400">
                <a:latin typeface="Alexandria" pitchFamily="2" charset="-78"/>
                <a:cs typeface="Alexandria" pitchFamily="2" charset="-78"/>
              </a:rPr>
              <a:t>يأتي ذلك في ضوء ارتفاع حجم سوق الدفع الإلكتروني إلى ما يصل إلى 3.6 تريليون دولار في عام 2018 بما يمثل أكبر مجال من مجالات التقنيات المالية على مستوى العالم، وتعتبر الصين السوق الأبرز في مجال الدفع الرقمي مستأثرة بنحو 1.3 تريليون دولار من السوق العالمي </a:t>
            </a:r>
          </a:p>
          <a:p>
            <a:pPr marL="0" indent="0" algn="r">
              <a:lnSpc>
                <a:spcPct val="150000"/>
              </a:lnSpc>
              <a:buNone/>
            </a:pPr>
            <a:r>
              <a:rPr lang="ar-JO" sz="1400">
                <a:latin typeface="Alexandria" pitchFamily="2" charset="-78"/>
                <a:cs typeface="Alexandria" pitchFamily="2" charset="-78"/>
              </a:rPr>
              <a:t>تدفع العديد من العوامل الاتجاه نحو المزيد من الاعتماد على تقنيات الدفع الإلكتروني سوا ء لكونها تعتبر أكثر كفاءة من حيث اختصار الوقت والجهد والكلفة وسهولة الاستخدام، ومستويات الإتاحة الأوسع والأكثر شمولا  بما يعني مستويات أكبر من الشمول المالي، أو في ضوء التوجه العالمي الجديد نحو الاعتماد المتزايد على نظم الدفع اللاتلامسية  التي باتت أكثر أمانا  في أعقاب انتشار فيروس كورونا المُستجد.  من جانب آخر  ، تمُكن  تقنيات الدفع الإلكتروني من التقليل التدريجي من الاعتماد على التعاملات النقدية وهو ما يساعد على مكافحة التهرب الضريبي والفساد، ودمج الاقتصاد الموازي في المنظومة الرسمية. علاوة على ما سبق، يساعد انتشار أنظمة الدفع الإلكتروني على سرعة إنجاز المعاملات بما يدعم بيئة الأعمال . عالميا خطت العديد من الدول خطوات نحو اعتماد تقنيات الدفع الإلكتروني، ففي السويد،  على سبيل المثال انخفضت نسبة التعاملات النقدية إلى  نحو  3.1  في  المائة  فقط  من الناتج المحلي الإجمالي، ولم يقتصر الأمر على الدول المتقدمة وإنما خطت كذلك عدد من الدول النامية وعلى رأسها الصين خطوات متقدمة في هذا المضمار ما أسفر عن ارتفاع نسبة المدفوعات غير النقدية لتشكل 84 في المائة من الناتج المحلي الإجمالي  للصين، فيما  لم تتعدى نسبة التعاملات النقدية نحو  9  في المائة من الناتج المحلي الاجمالي للصين</a:t>
            </a:r>
            <a:endParaRPr lang="en-US" sz="1400">
              <a:latin typeface="Alexandria" pitchFamily="2" charset="-78"/>
              <a:cs typeface="Alexandria" pitchFamily="2" charset="-78"/>
            </a:endParaRPr>
          </a:p>
        </p:txBody>
      </p:sp>
    </p:spTree>
    <p:extLst>
      <p:ext uri="{BB962C8B-B14F-4D97-AF65-F5344CB8AC3E}">
        <p14:creationId xmlns:p14="http://schemas.microsoft.com/office/powerpoint/2010/main" val="35830538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2304488" cy="1079086"/>
          </a:xfrm>
          <a:prstGeom prst="rect">
            <a:avLst/>
          </a:prstGeom>
        </p:spPr>
      </p:pic>
      <p:sp>
        <p:nvSpPr>
          <p:cNvPr id="3" name="Content Placeholder 2"/>
          <p:cNvSpPr>
            <a:spLocks noGrp="1"/>
          </p:cNvSpPr>
          <p:nvPr>
            <p:ph idx="4294967295"/>
          </p:nvPr>
        </p:nvSpPr>
        <p:spPr>
          <a:xfrm>
            <a:off x="484909" y="858981"/>
            <a:ext cx="11222181" cy="5890161"/>
          </a:xfrm>
        </p:spPr>
        <p:txBody>
          <a:bodyPr>
            <a:noAutofit/>
          </a:bodyPr>
          <a:lstStyle/>
          <a:p>
            <a:pPr marL="0" indent="0" algn="r">
              <a:lnSpc>
                <a:spcPct val="150000"/>
              </a:lnSpc>
              <a:buNone/>
            </a:pPr>
            <a:r>
              <a:rPr lang="ar-JO" sz="1400">
                <a:latin typeface="Alexandria" pitchFamily="2" charset="-78"/>
                <a:cs typeface="Alexandria" pitchFamily="2" charset="-78"/>
              </a:rPr>
              <a:t>على مستوى الدول العربية، انتشرت في الآونة الأخيرة حلول التقنيات المالية في مجال الدفع الإلكتروني في قطاع التجزئة، وظهرت العديد من الشركات التي توفر هذه الخدمات لشرائح واسعة من المستخدمين من الأفراد والشركات مستفيدة من عدد من العوامل من بينها  تطور بنية نظم الدفع الوطنية،  والانتشار واسع النطاق لاستخدام الإنترنت، والتزايد المستمر في استخدام الهواتف الذكية في المنطقة العربية. كما استفادت هذه الشركات من سعي السلطات الإشرافية إلى توفير الأطر القانو نية والرقابية الداعمة لأنشطة هذه الشركات </a:t>
            </a:r>
          </a:p>
          <a:p>
            <a:pPr marL="0" indent="0" algn="r">
              <a:lnSpc>
                <a:spcPct val="150000"/>
              </a:lnSpc>
              <a:buNone/>
            </a:pPr>
            <a:r>
              <a:rPr lang="ar-JO" sz="1400">
                <a:latin typeface="Alexandria" pitchFamily="2" charset="-78"/>
                <a:cs typeface="Alexandria" pitchFamily="2" charset="-78"/>
              </a:rPr>
              <a:t>إن نشاط شركات التقنيات المالية العاملة في مجال الدفع الإلكتروني في قطاع التجزئة في الدول العربية استناداً إلى الاستبيان المخصص لهذا الغرض الصادر عن صندوق النقد العربي ،والذي أشار إلى أن نشاط شركات الدفع الإلكتروني بالتجزئة في الدول العربية قد شهد نموا ملموسا خلال السنوات الماضية. فمن بين الدول العربية التي استوفت الاستبيان، بلغ عدد شركات التقنيات المالية العاملة في مجال الدفع ا لإلكتروني بالتجزئة في تسع دول عربية الأردن والإمارات والبحرين والسعودية وسورية والعراق ولبنان وليبيا والمغرب نحو 82 شركة، ذلك إضافة إلى 19 بنكاً . تقدم خدمات الدفع الإلكتروني. </a:t>
            </a:r>
          </a:p>
          <a:p>
            <a:pPr marL="0" indent="0" algn="r">
              <a:lnSpc>
                <a:spcPct val="150000"/>
              </a:lnSpc>
              <a:buNone/>
            </a:pPr>
            <a:r>
              <a:rPr lang="ar-JO" sz="1400">
                <a:latin typeface="Alexandria" pitchFamily="2" charset="-78"/>
                <a:cs typeface="Alexandria" pitchFamily="2" charset="-78"/>
              </a:rPr>
              <a:t>يتوزع الجانب الأكبر من شركات التقنيات المالية في كل من الأردن والبحرين وسورية والعراق ولبنان، التي تستحوذ على 81 في المائة من شركات التقنيات المالية المرخصة في هذه الدول في مجال الدفع الإلكتروني بالتجزئة.  </a:t>
            </a:r>
          </a:p>
          <a:p>
            <a:pPr marL="0" indent="0" algn="r">
              <a:lnSpc>
                <a:spcPct val="150000"/>
              </a:lnSpc>
              <a:buNone/>
            </a:pPr>
            <a:r>
              <a:rPr lang="ar-JO" sz="1400">
                <a:latin typeface="Alexandria" pitchFamily="2" charset="-78"/>
                <a:cs typeface="Alexandria" pitchFamily="2" charset="-78"/>
              </a:rPr>
              <a:t>أشار  المسح  إلى أن إجمالي عدد المعاملات السنوية التي نفذت من خلال خدمات الدفع الإلكتروني لقطاع التجزئة في الدول العربية المتوفر عنها بيانات قد وصل إلى  141  مليون معاملة خلال عام  2019.  يبلغ إجمالي عدد المنافذ التي تقدم خدمات الدفع الإلكتروني في  ثمان دول عربية  و هي البحرين والجزائر وسورية العراق ولبنان وليبيا ومصر والمغرب نحو 178 ألف منفذا . تأتي مصر في المرتبة الأولى بنحو 130 ألف منفذ لتقديم الخدمة. كما ينتشر استخدام المحافظ الرقمية لشركات التقنيات المالية في مجال الدفع الإلكتروني في قطاع التجزئة في عدد من هذه الدول بما يعزز آليات الدفع الإلكتروني، حيث يتوفر في مصر نحو 15.3 مليون محفظة رقمية، ونحو 4 ملايين محفظة في البحرين، ومليون محفظة في السعودية . </a:t>
            </a:r>
          </a:p>
          <a:p>
            <a:pPr marL="0" indent="0" algn="r">
              <a:lnSpc>
                <a:spcPct val="150000"/>
              </a:lnSpc>
              <a:buNone/>
            </a:pPr>
            <a:r>
              <a:rPr lang="ar-JO" sz="1400">
                <a:latin typeface="Alexandria" pitchFamily="2" charset="-78"/>
                <a:cs typeface="Alexandria" pitchFamily="2" charset="-78"/>
              </a:rPr>
              <a:t> </a:t>
            </a:r>
          </a:p>
          <a:p>
            <a:pPr marL="0" indent="0" algn="r">
              <a:lnSpc>
                <a:spcPct val="150000"/>
              </a:lnSpc>
              <a:buNone/>
            </a:pPr>
            <a:endParaRPr lang="ar-JO" sz="1400">
              <a:latin typeface="Alexandria" pitchFamily="2" charset="-78"/>
              <a:cs typeface="Alexandria" pitchFamily="2" charset="-78"/>
            </a:endParaRPr>
          </a:p>
          <a:p>
            <a:pPr marL="0" indent="0" algn="r">
              <a:lnSpc>
                <a:spcPct val="150000"/>
              </a:lnSpc>
              <a:buNone/>
            </a:pPr>
            <a:endParaRPr lang="ar-JO" sz="1400">
              <a:latin typeface="Alexandria" pitchFamily="2" charset="-78"/>
              <a:cs typeface="Alexandria" pitchFamily="2" charset="-78"/>
            </a:endParaRPr>
          </a:p>
        </p:txBody>
      </p:sp>
    </p:spTree>
    <p:extLst>
      <p:ext uri="{BB962C8B-B14F-4D97-AF65-F5344CB8AC3E}">
        <p14:creationId xmlns:p14="http://schemas.microsoft.com/office/powerpoint/2010/main" val="26294810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2304488" cy="1079086"/>
          </a:xfrm>
          <a:prstGeom prst="rect">
            <a:avLst/>
          </a:prstGeom>
        </p:spPr>
      </p:pic>
      <p:sp>
        <p:nvSpPr>
          <p:cNvPr id="3" name="Content Placeholder 2"/>
          <p:cNvSpPr>
            <a:spLocks noGrp="1"/>
          </p:cNvSpPr>
          <p:nvPr>
            <p:ph idx="4294967295"/>
          </p:nvPr>
        </p:nvSpPr>
        <p:spPr>
          <a:xfrm>
            <a:off x="389964" y="1079086"/>
            <a:ext cx="11282083" cy="5657890"/>
          </a:xfrm>
        </p:spPr>
        <p:txBody>
          <a:bodyPr>
            <a:noAutofit/>
          </a:bodyPr>
          <a:lstStyle/>
          <a:p>
            <a:pPr marL="0" indent="0" algn="r">
              <a:lnSpc>
                <a:spcPct val="170000"/>
              </a:lnSpc>
              <a:buNone/>
            </a:pPr>
            <a:r>
              <a:rPr lang="ar-JO" sz="1400">
                <a:latin typeface="Alexandria" pitchFamily="2" charset="-78"/>
                <a:cs typeface="Alexandria" pitchFamily="2" charset="-78"/>
              </a:rPr>
              <a:t>هناك عدد من المؤشرات التي يمكن الرجوع إليها لقياس مستوى نجاح شركات التقنيات المالية في مجال الدفع الإلكتروني بالتجزئة من بينها مدى نجاحها في زيادة كفاءة المعاملات المالية من خلال خفض الوقت والكلفة، ومدى قدرتها على دعم مستويات الشمول المالي من خلال زيادة نسب نفاذ الأفراد والمشروعات للخدمات  المالية، علاوة على دورها في تعزيز التحول الرقمي في مجال الخدمات المالية و زيادة نسبة المدفوعات الإلكترونية إلى إجمالي المدفوعات</a:t>
            </a:r>
          </a:p>
          <a:p>
            <a:pPr marL="0" indent="0" algn="r">
              <a:lnSpc>
                <a:spcPct val="170000"/>
              </a:lnSpc>
              <a:buNone/>
            </a:pPr>
            <a:r>
              <a:rPr lang="ar-JO" sz="1400">
                <a:latin typeface="Alexandria" pitchFamily="2" charset="-78"/>
                <a:cs typeface="Alexandria" pitchFamily="2" charset="-78"/>
              </a:rPr>
              <a:t>نظرا  لأهمية خدمات الدفع الإلكتروني والدور المحوري الذي تقوم به على صعيد توسيع نطاق الخدمات المالية ودخول لاعبين جدد إلى القطاع  المالي، واتساع نطاق المستفيدين من العملاء من الأفراد والشركات وما يستتبعه ذلك من تدفق سريع للأموال والمدفوعات، تحرص السلطات الإشرافية العربية على ضمان التأكد من أمن وسلامة نظم الدفع الإلكتروني، وإخضاعها إلى معايير رقابية تضمن الأمن السيبراني وحماية البيانات والحيلولة دون استخدام أي من هذه النظم في عمليات غسل الأموال أو تمويل الإرهاب. بنا ء عليه، ركزت السلطات الإِشرافية العربية  على تبني كافة التدابير التنظيمية والرقابية الملائمة في هذا السياق بما يتوافق مع أحدث المعايير الدولية.  كما تحرص السلطات الإشرافية العربية على تبني تدابير تضمن  حوكمة شركات التقنيات المالية في مجال الدفع الإلكتروني في قطاع ا لتجزئة  بما يعزز من مستويات الشفافية  والنزاهة ويضمن سلامة أداء هذه الشركات وقيامها بالدور الاقتصادي والمالي المناط بها ، تتمثل  أهم عوامل نجاح  هذه الشركات في امتلاك البنية التحتية اللازمة لتنفيذ كم هائل من معاملات الدفع الرقمي دون المساس بجودة المعاملات، وكذلك قدرتها على تقديم خدمات متنوعة للدفع الرقمي تتماشى مع احتياجات العملاء من خلال شبكة منتشرة من منافذ تقديم الخدمة، تمكنها من الوصول لشريحة واسعة من العملاء، علاوة على دعم السلطات الرقابية لهذه الشركات من خلال توفير الأطر المساندة لعمل أنظمة الدفع الرقمي. كما نجح بعضها، سعيا  لمواكبة التطورات الجديدة في مجال تقديم الخدمات المصرفية ا لإلكترونية، في إطلاق مجموعة من الخدمات البنكية الإلكترونية، </a:t>
            </a:r>
            <a:endParaRPr lang="en-US" sz="1400">
              <a:latin typeface="Alexandria" pitchFamily="2" charset="-78"/>
              <a:cs typeface="Alexandria" pitchFamily="2" charset="-78"/>
            </a:endParaRPr>
          </a:p>
        </p:txBody>
      </p:sp>
    </p:spTree>
    <p:extLst>
      <p:ext uri="{BB962C8B-B14F-4D97-AF65-F5344CB8AC3E}">
        <p14:creationId xmlns:p14="http://schemas.microsoft.com/office/powerpoint/2010/main" val="32853730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0" y="365125"/>
            <a:ext cx="2304488" cy="1079086"/>
          </a:xfrm>
          <a:prstGeom prst="rect">
            <a:avLst/>
          </a:prstGeom>
        </p:spPr>
      </p:pic>
      <p:sp>
        <p:nvSpPr>
          <p:cNvPr id="2" name="Title 1"/>
          <p:cNvSpPr>
            <a:spLocks noGrp="1"/>
          </p:cNvSpPr>
          <p:nvPr>
            <p:ph type="title"/>
          </p:nvPr>
        </p:nvSpPr>
        <p:spPr/>
        <p:txBody>
          <a:bodyPr>
            <a:normAutofit/>
          </a:bodyPr>
          <a:lstStyle/>
          <a:p>
            <a:pPr algn="ctr"/>
            <a:r>
              <a:rPr lang="ar-JO" sz="2000" b="1">
                <a:solidFill>
                  <a:srgbClr val="00B0F0"/>
                </a:solidFill>
                <a:latin typeface="Alexandria Black" pitchFamily="2" charset="-78"/>
                <a:cs typeface="Alexandria Black" pitchFamily="2" charset="-78"/>
              </a:rPr>
              <a:t> ثانيا" : البنة التحتية الداعمة لحلول التكتنولوجيا المالية</a:t>
            </a:r>
            <a:endParaRPr lang="en-US" sz="2000" b="1">
              <a:latin typeface="Alexandria Black" pitchFamily="2" charset="-78"/>
              <a:cs typeface="Alexandria Black" pitchFamily="2" charset="-78"/>
            </a:endParaRPr>
          </a:p>
        </p:txBody>
      </p:sp>
      <p:pic>
        <p:nvPicPr>
          <p:cNvPr id="8" name="Content Placeholder 7"/>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727200" y="1869140"/>
            <a:ext cx="8680824" cy="4430059"/>
          </a:xfrm>
        </p:spPr>
      </p:pic>
    </p:spTree>
    <p:extLst>
      <p:ext uri="{BB962C8B-B14F-4D97-AF65-F5344CB8AC3E}">
        <p14:creationId xmlns:p14="http://schemas.microsoft.com/office/powerpoint/2010/main" val="38759929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2304488" cy="1079086"/>
          </a:xfrm>
          <a:prstGeom prst="rect">
            <a:avLst/>
          </a:prstGeom>
        </p:spPr>
      </p:pic>
      <p:sp>
        <p:nvSpPr>
          <p:cNvPr id="2" name="Title 1"/>
          <p:cNvSpPr>
            <a:spLocks noGrp="1"/>
          </p:cNvSpPr>
          <p:nvPr>
            <p:ph type="title"/>
          </p:nvPr>
        </p:nvSpPr>
        <p:spPr/>
        <p:txBody>
          <a:bodyPr>
            <a:normAutofit/>
          </a:bodyPr>
          <a:lstStyle/>
          <a:p>
            <a:pPr algn="ctr"/>
            <a:r>
              <a:rPr lang="ar-JO" sz="2000">
                <a:solidFill>
                  <a:schemeClr val="accent5"/>
                </a:solidFill>
                <a:latin typeface="Alexandria Black" pitchFamily="2" charset="-78"/>
                <a:cs typeface="Alexandria Black" pitchFamily="2" charset="-78"/>
              </a:rPr>
              <a:t> ثانيا" : البنة التحتية الداعمة لحلول التكتنولوجيا المالية</a:t>
            </a:r>
            <a:endParaRPr lang="en-US" sz="2000">
              <a:solidFill>
                <a:schemeClr val="accent5"/>
              </a:solidFill>
              <a:latin typeface="Alexandria Black" pitchFamily="2" charset="-78"/>
              <a:cs typeface="Alexandria Black" pitchFamily="2" charset="-78"/>
            </a:endParaRPr>
          </a:p>
        </p:txBody>
      </p:sp>
      <p:sp>
        <p:nvSpPr>
          <p:cNvPr id="3" name="Content Placeholder 2"/>
          <p:cNvSpPr>
            <a:spLocks noGrp="1"/>
          </p:cNvSpPr>
          <p:nvPr>
            <p:ph idx="1"/>
          </p:nvPr>
        </p:nvSpPr>
        <p:spPr>
          <a:xfrm>
            <a:off x="1114425" y="1435100"/>
            <a:ext cx="10515600" cy="4351338"/>
          </a:xfrm>
        </p:spPr>
        <p:txBody>
          <a:bodyPr vert="horz" lIns="91440" tIns="45720" rIns="91440" bIns="45720" rtlCol="0" anchor="t">
            <a:normAutofit/>
          </a:bodyPr>
          <a:lstStyle/>
          <a:p>
            <a:pPr marL="0" indent="0" algn="ctr">
              <a:lnSpc>
                <a:spcPct val="200000"/>
              </a:lnSpc>
              <a:buNone/>
            </a:pPr>
            <a:r>
              <a:rPr lang="ar-JO" sz="1800" dirty="0">
                <a:solidFill>
                  <a:schemeClr val="accent4"/>
                </a:solidFill>
                <a:latin typeface="Alexandria" pitchFamily="2" charset="-78"/>
                <a:cs typeface="Alexandria" pitchFamily="2" charset="-78"/>
              </a:rPr>
              <a:t>تمهيد </a:t>
            </a:r>
          </a:p>
          <a:p>
            <a:pPr marL="0" indent="0" algn="r">
              <a:lnSpc>
                <a:spcPct val="200000"/>
              </a:lnSpc>
              <a:buNone/>
            </a:pPr>
            <a:r>
              <a:rPr lang="ar-JO" sz="1500" dirty="0">
                <a:latin typeface="Alexandria" pitchFamily="2" charset="-78"/>
                <a:cs typeface="Alexandria" pitchFamily="2" charset="-78"/>
              </a:rPr>
              <a:t>يستلزم نشاط شركات التقنيات المالية في مجال الدفع الإلكتروني بالتجزئة توفر  </a:t>
            </a:r>
          </a:p>
          <a:p>
            <a:pPr marL="0" indent="0" algn="r">
              <a:lnSpc>
                <a:spcPct val="200000"/>
              </a:lnSpc>
              <a:buNone/>
            </a:pPr>
            <a:r>
              <a:rPr lang="ar-JO" sz="1500" dirty="0">
                <a:latin typeface="Alexandria" pitchFamily="2" charset="-78"/>
                <a:cs typeface="Alexandria"/>
              </a:rPr>
              <a:t>مجموعة من عناصر البنية التحتية الداعمة لهذه الحلول وذلك بما يشمل توفر                                                                         بنية تحتية متطورة لشبكات الاتصالات وأنظمة متقدمة للمدفوعات الوطنية،                                                                              علاوة على اعتماد قابلية التشغيل البيني ما بين الأنظمة المالية </a:t>
            </a:r>
            <a:endParaRPr lang="ar-JO" sz="1500" dirty="0">
              <a:latin typeface="Alexandria" pitchFamily="2" charset="-78"/>
              <a:cs typeface="Alexandria" pitchFamily="2" charset="-78"/>
            </a:endParaRPr>
          </a:p>
          <a:p>
            <a:pPr marL="0" indent="0" algn="r">
              <a:lnSpc>
                <a:spcPct val="200000"/>
              </a:lnSpc>
              <a:buNone/>
            </a:pPr>
            <a:r>
              <a:rPr lang="ar-JO" sz="1400">
                <a:latin typeface="Alexandria" pitchFamily="2" charset="-78"/>
                <a:cs typeface="Alexandria"/>
              </a:rPr>
              <a:t>وإطار قانوني مُمكن  لأنظمة الدفع الالكتروني  وداعم للأمن السيبراني وقادر</a:t>
            </a:r>
            <a:endParaRPr lang="ar-JO" sz="1400" dirty="0">
              <a:latin typeface="Alexandria" pitchFamily="2" charset="-78"/>
              <a:cs typeface="Alexandria" pitchFamily="2" charset="-78"/>
            </a:endParaRPr>
          </a:p>
          <a:p>
            <a:pPr marL="0" indent="0" algn="r">
              <a:lnSpc>
                <a:spcPct val="200000"/>
              </a:lnSpc>
              <a:buNone/>
            </a:pPr>
            <a:r>
              <a:rPr lang="ar-JO" sz="1400" dirty="0">
                <a:latin typeface="Alexandria" pitchFamily="2" charset="-78"/>
                <a:cs typeface="Alexandria"/>
              </a:rPr>
              <a:t>                                                                                       على حماية الخصوصية وسرية البيانات وفق أفضل الممارسات الدولية                                                                                                      </a:t>
            </a:r>
            <a:endParaRPr lang="ar-JO" sz="1400" dirty="0">
              <a:latin typeface="Alexandria" pitchFamily="2" charset="-78"/>
              <a:cs typeface="Alexandria" pitchFamily="2" charset="-78"/>
            </a:endParaRPr>
          </a:p>
        </p:txBody>
      </p:sp>
      <p:pic>
        <p:nvPicPr>
          <p:cNvPr id="5" name="Picture 4"/>
          <p:cNvPicPr>
            <a:picLocks noChangeAspect="1"/>
          </p:cNvPicPr>
          <p:nvPr/>
        </p:nvPicPr>
        <p:blipFill>
          <a:blip r:embed="rId3"/>
          <a:stretch>
            <a:fillRect/>
          </a:stretch>
        </p:blipFill>
        <p:spPr>
          <a:xfrm>
            <a:off x="454407" y="1679576"/>
            <a:ext cx="4252612" cy="4121150"/>
          </a:xfrm>
          <a:prstGeom prst="rect">
            <a:avLst/>
          </a:prstGeom>
        </p:spPr>
      </p:pic>
    </p:spTree>
    <p:extLst>
      <p:ext uri="{BB962C8B-B14F-4D97-AF65-F5344CB8AC3E}">
        <p14:creationId xmlns:p14="http://schemas.microsoft.com/office/powerpoint/2010/main" val="17539221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ar-JO" sz="2000" b="1">
                <a:solidFill>
                  <a:schemeClr val="accent5"/>
                </a:solidFill>
                <a:latin typeface="Alexandria Black" pitchFamily="2" charset="-78"/>
                <a:ea typeface="+mn-ea"/>
                <a:cs typeface="Alexandria Black" pitchFamily="2" charset="-78"/>
              </a:rPr>
              <a:t> ثانيا" : البنة التحتية الداعمة لحلول التكتنولوجيا المالية</a:t>
            </a:r>
            <a:endParaRPr lang="en-US" sz="2000" b="1">
              <a:solidFill>
                <a:schemeClr val="accent5"/>
              </a:solidFill>
              <a:latin typeface="Alexandria Black" pitchFamily="2" charset="-78"/>
              <a:cs typeface="Alexandria Black" pitchFamily="2" charset="-78"/>
            </a:endParaRPr>
          </a:p>
        </p:txBody>
      </p:sp>
      <p:sp>
        <p:nvSpPr>
          <p:cNvPr id="3" name="Content Placeholder 2"/>
          <p:cNvSpPr>
            <a:spLocks noGrp="1"/>
          </p:cNvSpPr>
          <p:nvPr>
            <p:ph idx="1"/>
          </p:nvPr>
        </p:nvSpPr>
        <p:spPr>
          <a:xfrm>
            <a:off x="280316" y="1825624"/>
            <a:ext cx="11685260" cy="5032375"/>
          </a:xfrm>
        </p:spPr>
        <p:txBody>
          <a:bodyPr vert="horz" lIns="91440" tIns="45720" rIns="91440" bIns="45720" rtlCol="0" anchor="t">
            <a:normAutofit/>
          </a:bodyPr>
          <a:lstStyle/>
          <a:p>
            <a:pPr marL="0" indent="0" algn="r">
              <a:lnSpc>
                <a:spcPct val="150000"/>
              </a:lnSpc>
              <a:buNone/>
            </a:pPr>
            <a:r>
              <a:rPr lang="ar-JO" sz="1800" dirty="0">
                <a:solidFill>
                  <a:schemeClr val="accent4"/>
                </a:solidFill>
                <a:latin typeface="Alexandria Medium"/>
                <a:cs typeface="Alexandria Medium" pitchFamily="2" charset="-78"/>
              </a:rPr>
              <a:t>اولا: عناصر  البنية  التحتية الداعمة لتقنيات الدفع الإلكتروني بالتجزئة </a:t>
            </a:r>
            <a:endParaRPr lang="ar-JO" sz="1800">
              <a:solidFill>
                <a:schemeClr val="accent4"/>
              </a:solidFill>
              <a:latin typeface="Alexandria Medium" pitchFamily="2" charset="-78"/>
              <a:cs typeface="Alexandria Medium" pitchFamily="2" charset="-78"/>
            </a:endParaRPr>
          </a:p>
          <a:p>
            <a:pPr marL="0" indent="0" algn="r">
              <a:lnSpc>
                <a:spcPct val="150000"/>
              </a:lnSpc>
              <a:buNone/>
            </a:pPr>
            <a:r>
              <a:rPr lang="ar-JO" sz="1400" dirty="0">
                <a:latin typeface="Alexandria" pitchFamily="2" charset="-78"/>
                <a:cs typeface="Alexandria"/>
              </a:rPr>
              <a:t>شهد نشاط شركات التقنيات المالية في عدد من الدول العربية نموا ملحوظا في السنوات الأخيرة                                                                           مدعوما  بالتطور الكبير المُسجل على صعيد قطاع الاتصالات وتقنية المعلومات، وتوفر شبكات                                                                                الاتصال المتطورة وهو ما ساعد على تحقيق قفزة في معدلات استخدام الأفراد والشركات لشبكات                                                                                   الانترنت . كما ساهمت الزيادة الكبيرة في أعداد مستخدمي الهواتف الذكية في الإسراع بتبني                                                                                 تطبيقات الدفع الإلكتروني في الدول العربية .كما عزز من توفر هذه التطبيقات سعي السلطات                                                                                الإشرافية إلى تطوير أنظمة الدفع والمقاصة،  وسن التشريعات اللازمة لتشجيع نمو أنظمة الدفع                                                                               الإلكتروني لا سيما فيما يتعلق باعتماد التوقيع الإلكترون ي والأمن السيبراني وحماية البيانات،                                                                                      ذلك على النحو التالي</a:t>
            </a:r>
            <a:endParaRPr lang="en-US" sz="1400" dirty="0">
              <a:latin typeface="Alexandria" pitchFamily="2" charset="-78"/>
              <a:cs typeface="Alexandria"/>
            </a:endParaRPr>
          </a:p>
        </p:txBody>
      </p:sp>
      <p:pic>
        <p:nvPicPr>
          <p:cNvPr id="4" name="Picture 3"/>
          <p:cNvPicPr>
            <a:picLocks noChangeAspect="1"/>
          </p:cNvPicPr>
          <p:nvPr/>
        </p:nvPicPr>
        <p:blipFill>
          <a:blip r:embed="rId2"/>
          <a:stretch>
            <a:fillRect/>
          </a:stretch>
        </p:blipFill>
        <p:spPr>
          <a:xfrm>
            <a:off x="280316" y="488363"/>
            <a:ext cx="1969398" cy="1079086"/>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2949" y="2110014"/>
            <a:ext cx="3356429" cy="3831772"/>
          </a:xfrm>
          <a:prstGeom prst="rect">
            <a:avLst/>
          </a:prstGeom>
        </p:spPr>
      </p:pic>
    </p:spTree>
    <p:extLst>
      <p:ext uri="{BB962C8B-B14F-4D97-AF65-F5344CB8AC3E}">
        <p14:creationId xmlns:p14="http://schemas.microsoft.com/office/powerpoint/2010/main" val="4463974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2304488" cy="1079086"/>
          </a:xfrm>
          <a:prstGeom prst="rect">
            <a:avLst/>
          </a:prstGeom>
        </p:spPr>
      </p:pic>
      <p:sp>
        <p:nvSpPr>
          <p:cNvPr id="3" name="Content Placeholder 2"/>
          <p:cNvSpPr>
            <a:spLocks noGrp="1"/>
          </p:cNvSpPr>
          <p:nvPr>
            <p:ph idx="4294967295"/>
          </p:nvPr>
        </p:nvSpPr>
        <p:spPr>
          <a:xfrm>
            <a:off x="470262" y="888274"/>
            <a:ext cx="11025052" cy="5969726"/>
          </a:xfrm>
        </p:spPr>
        <p:txBody>
          <a:bodyPr>
            <a:normAutofit/>
          </a:bodyPr>
          <a:lstStyle/>
          <a:p>
            <a:pPr marL="0" indent="0" algn="r">
              <a:lnSpc>
                <a:spcPct val="150000"/>
              </a:lnSpc>
              <a:buNone/>
            </a:pPr>
            <a:r>
              <a:rPr lang="ar-JO" sz="1600">
                <a:solidFill>
                  <a:schemeClr val="accent4"/>
                </a:solidFill>
                <a:latin typeface="Alexandria Medium" pitchFamily="2" charset="-78"/>
                <a:cs typeface="Alexandria Medium" pitchFamily="2" charset="-78"/>
              </a:rPr>
              <a:t>1-  المملكة الاردنية الهاشمية </a:t>
            </a:r>
          </a:p>
          <a:p>
            <a:pPr marL="0" indent="0" algn="r">
              <a:lnSpc>
                <a:spcPct val="150000"/>
              </a:lnSpc>
              <a:buNone/>
            </a:pPr>
            <a:r>
              <a:rPr lang="ar-JO" sz="1400">
                <a:latin typeface="Alexandria" pitchFamily="2" charset="-78"/>
                <a:cs typeface="Alexandria" pitchFamily="2" charset="-78"/>
              </a:rPr>
              <a:t>هناك عدد من عناصر البنية التحتية الداعمة لانتشار حلول التقنيات المالية في مجال الدفع الإلكتروني. فعلى الصعيد التقني، تتمثل أبرز هذه العناصر في تـــطور شبـــكات الاتـــصالات، ووجـــود بنية تحتية متقـــدمــــة لأنظمة الدفـــع ا لإلكتــروني على المستـوى الـــوطنـي </a:t>
            </a:r>
          </a:p>
          <a:p>
            <a:pPr marL="0" indent="0" algn="r">
              <a:lnSpc>
                <a:spcPct val="150000"/>
              </a:lnSpc>
              <a:buNone/>
            </a:pPr>
            <a:r>
              <a:rPr lang="ar-JO" sz="1400">
                <a:latin typeface="Alexandria" pitchFamily="2" charset="-78"/>
                <a:cs typeface="Alexandria" pitchFamily="2" charset="-78"/>
              </a:rPr>
              <a:t>مرتبطة ببعضها البعض. كما تستفيد تقنيات الدفع الرقمي في المملكة من البيئة القانونية الداعمة ممثلة في قبول أنظمة الدفع الإلكتروني للتوقيع الإلكتروني، وإقرار قانون الجرائم الإلكترونية، وقانون الأمن السيبراني. علاوة على وجود التعليمات والسياسات اللازمة لتنظيم عمل الشركات العاملة في هذا المجال،  وهو ما ساعد على تعدد أنظمة وأدوات وقنوات الدفع المستخدمة في مجال الدفع الإلكتروني في قطاع التجزئة. </a:t>
            </a:r>
          </a:p>
          <a:p>
            <a:pPr marL="0" indent="0" algn="r">
              <a:lnSpc>
                <a:spcPct val="150000"/>
              </a:lnSpc>
              <a:buNone/>
            </a:pPr>
            <a:r>
              <a:rPr lang="ar-JO" sz="1600">
                <a:solidFill>
                  <a:schemeClr val="accent4"/>
                </a:solidFill>
                <a:latin typeface="Alexandria Medium" pitchFamily="2" charset="-78"/>
                <a:cs typeface="Alexandria Medium" pitchFamily="2" charset="-78"/>
              </a:rPr>
              <a:t>2- الإمارات العربية المتحدة</a:t>
            </a:r>
          </a:p>
          <a:p>
            <a:pPr marL="0" indent="0" algn="r">
              <a:lnSpc>
                <a:spcPct val="150000"/>
              </a:lnSpc>
              <a:buNone/>
            </a:pPr>
            <a:r>
              <a:rPr lang="ar-JO" sz="1400">
                <a:latin typeface="Alexandria" pitchFamily="2" charset="-78"/>
                <a:cs typeface="Alexandria" pitchFamily="2" charset="-78"/>
              </a:rPr>
              <a:t>يعتبر تقدم البنية التحتية لقطاع الاتصالات وانتشار أجهزة الهواتف الذكية،  وسهولة وسرعة النفاذ إلى شبكة الإنترنت، وتوفر الحوسبة السحابية،  ووجود هيئات دعم الشركات الناشئة من أبرز العوامل الداعمة لشركات التقنيات المالية في مجال الدفع الإلكتروني</a:t>
            </a:r>
          </a:p>
          <a:p>
            <a:pPr marL="0" indent="0" algn="r">
              <a:lnSpc>
                <a:spcPct val="150000"/>
              </a:lnSpc>
              <a:buNone/>
            </a:pPr>
            <a:r>
              <a:rPr lang="ar-JO" sz="1600">
                <a:solidFill>
                  <a:schemeClr val="accent4"/>
                </a:solidFill>
                <a:latin typeface="Alexandria Medium" pitchFamily="2" charset="-78"/>
                <a:cs typeface="Alexandria Medium" pitchFamily="2" charset="-78"/>
              </a:rPr>
              <a:t>3-مملكة البحرين</a:t>
            </a:r>
          </a:p>
          <a:p>
            <a:pPr marL="0" indent="0" algn="r">
              <a:lnSpc>
                <a:spcPct val="150000"/>
              </a:lnSpc>
              <a:buNone/>
            </a:pPr>
            <a:r>
              <a:rPr lang="ar-JO" sz="1400">
                <a:latin typeface="Alexandria" pitchFamily="2" charset="-78"/>
                <a:cs typeface="Alexandria" pitchFamily="2" charset="-78"/>
              </a:rPr>
              <a:t>فتتمثل عناصر البنية التحتية الداعمة في تبني النظام الآني للتسويات الإجمالية إضافة إلى تواجد شبكة متخصصة في الدفع الرقمي ممثلة في شبكة البحرين الإلكترونية الوطنية للمعاملات المالية التي توفر بوابة للدفع الرقم ي. علاوة على توفر برنامج المحفظة الوطنية الإلكترونية للهواتف الذكية(بنفت باي) التي تمكن من تنفيذ عمليات الدفع الرقمي في قطاع التجزئة بشكل آمن وسريع من دون الحاجة إلى حمل أوراق نقدية أو بطاقات ائتمانية. </a:t>
            </a:r>
            <a:endParaRPr lang="en-US" sz="1400">
              <a:latin typeface="Alexandria" pitchFamily="2" charset="-78"/>
              <a:cs typeface="Alexandria" pitchFamily="2" charset="-78"/>
            </a:endParaRPr>
          </a:p>
        </p:txBody>
      </p:sp>
    </p:spTree>
    <p:extLst>
      <p:ext uri="{BB962C8B-B14F-4D97-AF65-F5344CB8AC3E}">
        <p14:creationId xmlns:p14="http://schemas.microsoft.com/office/powerpoint/2010/main" val="292712989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68556" y="117228"/>
            <a:ext cx="2304488" cy="1079086"/>
          </a:xfrm>
          <a:prstGeom prst="rect">
            <a:avLst/>
          </a:prstGeom>
        </p:spPr>
      </p:pic>
      <p:sp>
        <p:nvSpPr>
          <p:cNvPr id="4" name="Content Placeholder 3"/>
          <p:cNvSpPr>
            <a:spLocks noGrp="1"/>
          </p:cNvSpPr>
          <p:nvPr>
            <p:ph idx="4294967295"/>
          </p:nvPr>
        </p:nvSpPr>
        <p:spPr>
          <a:xfrm>
            <a:off x="168555" y="1059543"/>
            <a:ext cx="11733159" cy="5617028"/>
          </a:xfrm>
        </p:spPr>
        <p:txBody>
          <a:bodyPr>
            <a:normAutofit/>
          </a:bodyPr>
          <a:lstStyle/>
          <a:p>
            <a:pPr marL="0" indent="0" algn="r">
              <a:lnSpc>
                <a:spcPct val="160000"/>
              </a:lnSpc>
              <a:buNone/>
            </a:pPr>
            <a:r>
              <a:rPr lang="ar-JO" sz="1600">
                <a:solidFill>
                  <a:schemeClr val="accent4"/>
                </a:solidFill>
                <a:latin typeface="Alexandria Medium" pitchFamily="2" charset="-78"/>
                <a:cs typeface="Alexandria Medium" pitchFamily="2" charset="-78"/>
              </a:rPr>
              <a:t>4- الجزائر</a:t>
            </a:r>
          </a:p>
          <a:p>
            <a:pPr marL="0" indent="0" algn="r">
              <a:lnSpc>
                <a:spcPct val="160000"/>
              </a:lnSpc>
              <a:buNone/>
            </a:pPr>
            <a:r>
              <a:rPr lang="ar-JO" sz="1400">
                <a:latin typeface="Alexandria" pitchFamily="2" charset="-78"/>
                <a:cs typeface="Alexandria" pitchFamily="2" charset="-78"/>
              </a:rPr>
              <a:t>يشار إلى توفر عدد من مقومات البنية التحتية الداعمة لتقنيات الدفع الإلكتروني من بينها إنشاء هيئة ضبط النقد  الآلي الإلكتروني واعتماد بنك الجزائر  للآليات والمعايير المتعلقة ببطاقات الدفع الإلكتروني، وإنشاء هيئة للمقاصة ببنك الجزائر، إضافة إلى اعتماد البنوك على آليات الدفع الرقمي. يشار إلى أنه على الرغم من وجود عدد من شركات التقنيات المالية في الجزائر، إلا أن نشاطها يقتصر على تصميم حلول وبرامج لفائدة المؤسسات المصرفية  وبريد  الجزائر من أجل توفير خدمات رقمية لعملائهم، فيما لا يسمح لهذه الشركات وفق الإطار القانوني والتنظيمي المعمول به حاليا  العمل في مجال الدفع الإلكتروني. </a:t>
            </a:r>
          </a:p>
          <a:p>
            <a:pPr marL="0" indent="0" algn="r">
              <a:lnSpc>
                <a:spcPct val="160000"/>
              </a:lnSpc>
              <a:buNone/>
            </a:pPr>
            <a:r>
              <a:rPr lang="ar-JO" sz="1600">
                <a:solidFill>
                  <a:schemeClr val="accent4"/>
                </a:solidFill>
                <a:latin typeface="Alexandria Medium" pitchFamily="2" charset="-78"/>
                <a:cs typeface="Alexandria Medium" pitchFamily="2" charset="-78"/>
              </a:rPr>
              <a:t>5-المملكة العربية السعودية</a:t>
            </a:r>
          </a:p>
          <a:p>
            <a:pPr marL="0" indent="0" algn="r">
              <a:lnSpc>
                <a:spcPct val="160000"/>
              </a:lnSpc>
              <a:buNone/>
            </a:pPr>
            <a:r>
              <a:rPr lang="ar-JO" sz="1400">
                <a:latin typeface="Alexandria" pitchFamily="2" charset="-78"/>
                <a:cs typeface="Alexandria" pitchFamily="2" charset="-78"/>
              </a:rPr>
              <a:t>تضمنت أبرز عناصر البنية التحتية الداعمة لحلول التقنيات المالية في وجود مشغل مدفوعات وطني تحت مظلة مؤسسة النقد العربي السعودي يعمل في ظل وجود الأنظمة والتعليمات الملائمة لتطوير مثل هذه التقنيات.</a:t>
            </a:r>
          </a:p>
          <a:p>
            <a:pPr marL="0" indent="0" algn="r">
              <a:lnSpc>
                <a:spcPct val="160000"/>
              </a:lnSpc>
              <a:buNone/>
            </a:pPr>
            <a:r>
              <a:rPr lang="ar-JO" sz="1600">
                <a:solidFill>
                  <a:schemeClr val="accent4"/>
                </a:solidFill>
                <a:latin typeface="Alexandria Medium" pitchFamily="2" charset="-78"/>
                <a:cs typeface="Alexandria Medium" pitchFamily="2" charset="-78"/>
              </a:rPr>
              <a:t>6- الكويت،</a:t>
            </a:r>
          </a:p>
          <a:p>
            <a:pPr marL="0" indent="0" algn="r">
              <a:lnSpc>
                <a:spcPct val="160000"/>
              </a:lnSpc>
              <a:buNone/>
            </a:pPr>
            <a:r>
              <a:rPr lang="ar-JO" sz="1400">
                <a:latin typeface="Alexandria" pitchFamily="2" charset="-78"/>
                <a:cs typeface="Alexandria" pitchFamily="2" charset="-78"/>
              </a:rPr>
              <a:t> توفر شركة الخدمات المصرفية الآلية المشتركة(كي نت) البنية التحتية لشركات التقنيات المالية للحصول على خدمات الدفع الإلكتروني للمنتجات والخدمات المقدمة مثل بوابة الدفع الإلكتروني </a:t>
            </a:r>
          </a:p>
          <a:p>
            <a:pPr marL="0" indent="0" algn="r">
              <a:lnSpc>
                <a:spcPct val="160000"/>
              </a:lnSpc>
              <a:buNone/>
            </a:pPr>
            <a:endParaRPr lang="ar-JO" sz="1400">
              <a:latin typeface="Alexandria" pitchFamily="2" charset="-78"/>
              <a:cs typeface="Alexandria" pitchFamily="2" charset="-78"/>
            </a:endParaRPr>
          </a:p>
        </p:txBody>
      </p:sp>
    </p:spTree>
    <p:extLst>
      <p:ext uri="{BB962C8B-B14F-4D97-AF65-F5344CB8AC3E}">
        <p14:creationId xmlns:p14="http://schemas.microsoft.com/office/powerpoint/2010/main" val="28546290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2104571" cy="1079086"/>
          </a:xfrm>
          <a:prstGeom prst="rect">
            <a:avLst/>
          </a:prstGeom>
        </p:spPr>
      </p:pic>
      <p:sp>
        <p:nvSpPr>
          <p:cNvPr id="3" name="Content Placeholder 2"/>
          <p:cNvSpPr>
            <a:spLocks noGrp="1"/>
          </p:cNvSpPr>
          <p:nvPr>
            <p:ph idx="4294967295"/>
          </p:nvPr>
        </p:nvSpPr>
        <p:spPr>
          <a:xfrm>
            <a:off x="333827" y="972456"/>
            <a:ext cx="11292115" cy="5733143"/>
          </a:xfrm>
        </p:spPr>
        <p:txBody>
          <a:bodyPr>
            <a:normAutofit/>
          </a:bodyPr>
          <a:lstStyle/>
          <a:p>
            <a:pPr marL="0" indent="0" algn="r">
              <a:lnSpc>
                <a:spcPct val="150000"/>
              </a:lnSpc>
              <a:buNone/>
            </a:pPr>
            <a:r>
              <a:rPr lang="ar-JO" sz="1600">
                <a:solidFill>
                  <a:schemeClr val="accent4"/>
                </a:solidFill>
                <a:latin typeface="Alexandria Medium" pitchFamily="2" charset="-78"/>
                <a:cs typeface="Alexandria Medium" pitchFamily="2" charset="-78"/>
              </a:rPr>
              <a:t>7-لبنان </a:t>
            </a:r>
          </a:p>
          <a:p>
            <a:pPr marL="0" indent="0" algn="r">
              <a:lnSpc>
                <a:spcPct val="150000"/>
              </a:lnSpc>
              <a:buNone/>
            </a:pPr>
            <a:r>
              <a:rPr lang="ar-JO" sz="1400">
                <a:latin typeface="Alexandria" pitchFamily="2" charset="-78"/>
                <a:cs typeface="Alexandria" pitchFamily="2" charset="-78"/>
              </a:rPr>
              <a:t> تتميز عناصر البنية التحتية الداعمة لانتشار حلول التقنيات المالية في مجال الدفع الإلكتروني بالتجزئة، في وجود نظام مقاصة تعاملات الدفع بالتجزئة، بما في ذلك مقاصة الشيكات والتحوي لات الصغيرة ما دون  العشرين ألف  دولار،  وتحصيل الفواتير  إضافة الى مقاصة بطاقات الدفع،  وتأمين  بوابة دفع آمنة لمعاملات الانترنت الإلكترونية عبر البطاقات الائتمانية، إضافة إلى عدد من تطبيقات الدفع الفوري بواسطة الهاتف النقال للتحويل بين الافراد والدفع ما بين التجار ضمن مبالغ محددة</a:t>
            </a:r>
          </a:p>
          <a:p>
            <a:pPr marL="0" indent="0" algn="r">
              <a:lnSpc>
                <a:spcPct val="150000"/>
              </a:lnSpc>
              <a:buNone/>
            </a:pPr>
            <a:r>
              <a:rPr lang="ar-JO" sz="1600">
                <a:solidFill>
                  <a:schemeClr val="accent4"/>
                </a:solidFill>
                <a:latin typeface="Alexandria Medium" pitchFamily="2" charset="-78"/>
                <a:cs typeface="Alexandria Medium" pitchFamily="2" charset="-78"/>
              </a:rPr>
              <a:t>8-جمهورية مصر العربية</a:t>
            </a:r>
          </a:p>
          <a:p>
            <a:pPr marL="0" indent="0" algn="r">
              <a:lnSpc>
                <a:spcPct val="150000"/>
              </a:lnSpc>
              <a:buNone/>
            </a:pPr>
            <a:r>
              <a:rPr lang="ar-JO" sz="1400">
                <a:latin typeface="Alexandria" pitchFamily="2" charset="-78"/>
                <a:cs typeface="Alexandria" pitchFamily="2" charset="-78"/>
              </a:rPr>
              <a:t>تقوم شركة بنوك مصر  بتوفير البنية الأساسية لنظم المدفوعات الإلكترونية على سبيل المثال شبكة بطاقات الخصم والصرفات الآلية" وغرفة المقاصة الآلية للمدفوعات وشبكة المدفوعات عبر الهاتف المحمول. </a:t>
            </a:r>
          </a:p>
          <a:p>
            <a:pPr marL="0" indent="0" algn="r">
              <a:lnSpc>
                <a:spcPct val="150000"/>
              </a:lnSpc>
              <a:buNone/>
            </a:pPr>
            <a:r>
              <a:rPr lang="ar-JO" sz="1600">
                <a:solidFill>
                  <a:schemeClr val="accent4"/>
                </a:solidFill>
                <a:latin typeface="Alexandria Medium" pitchFamily="2" charset="-78"/>
                <a:cs typeface="Alexandria Medium" pitchFamily="2" charset="-78"/>
              </a:rPr>
              <a:t>9- المغــرب،</a:t>
            </a:r>
          </a:p>
          <a:p>
            <a:pPr marL="0" indent="0" algn="r">
              <a:lnSpc>
                <a:spcPct val="150000"/>
              </a:lnSpc>
              <a:buNone/>
            </a:pPr>
            <a:r>
              <a:rPr lang="ar-JO" sz="1400">
                <a:latin typeface="Alexandria" pitchFamily="2" charset="-78"/>
                <a:cs typeface="Alexandria" pitchFamily="2" charset="-78"/>
              </a:rPr>
              <a:t>تتــمثل أبــرز عنــاصر البنية التحتية الداعــمة فــي الاعتــماد على قابليــة التــشغيل البيــني فــي نظم الدفع الإلكتروني، وإنشاء نظام للدفع باستخدام الهواتف النقالة </a:t>
            </a:r>
          </a:p>
          <a:p>
            <a:pPr marL="0" indent="0" algn="r">
              <a:lnSpc>
                <a:spcPct val="150000"/>
              </a:lnSpc>
              <a:buNone/>
            </a:pPr>
            <a:r>
              <a:rPr lang="ar-JO" sz="1600">
                <a:solidFill>
                  <a:schemeClr val="accent4"/>
                </a:solidFill>
                <a:latin typeface="Alexandria Medium" pitchFamily="2" charset="-78"/>
                <a:cs typeface="Alexandria Medium" pitchFamily="2" charset="-78"/>
              </a:rPr>
              <a:t>10-موريتانيا</a:t>
            </a:r>
          </a:p>
          <a:p>
            <a:pPr marL="0" indent="0" algn="r">
              <a:lnSpc>
                <a:spcPct val="150000"/>
              </a:lnSpc>
              <a:buNone/>
            </a:pPr>
            <a:r>
              <a:rPr lang="ar-JO" sz="1400">
                <a:latin typeface="Alexandria" pitchFamily="2" charset="-78"/>
                <a:cs typeface="Alexandria" pitchFamily="2" charset="-78"/>
              </a:rPr>
              <a:t>فتقتصر عناصر البنية التحتية على التجمع المصرفي للنقديات والمعاملات الإلكترونية. </a:t>
            </a:r>
          </a:p>
          <a:p>
            <a:pPr marL="0" indent="0" algn="r">
              <a:lnSpc>
                <a:spcPct val="150000"/>
              </a:lnSpc>
              <a:buNone/>
            </a:pPr>
            <a:endParaRPr lang="ar-JO" sz="1400">
              <a:latin typeface="Alexandria" pitchFamily="2" charset="-78"/>
              <a:cs typeface="Alexandria" pitchFamily="2" charset="-78"/>
            </a:endParaRPr>
          </a:p>
          <a:p>
            <a:pPr marL="0" indent="0" algn="r">
              <a:lnSpc>
                <a:spcPct val="150000"/>
              </a:lnSpc>
              <a:buNone/>
            </a:pPr>
            <a:endParaRPr lang="ar-JO" sz="1400">
              <a:latin typeface="Alexandria" pitchFamily="2" charset="-78"/>
              <a:cs typeface="Alexandria" pitchFamily="2" charset="-78"/>
            </a:endParaRPr>
          </a:p>
        </p:txBody>
      </p:sp>
    </p:spTree>
    <p:extLst>
      <p:ext uri="{BB962C8B-B14F-4D97-AF65-F5344CB8AC3E}">
        <p14:creationId xmlns:p14="http://schemas.microsoft.com/office/powerpoint/2010/main" val="134704596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ar-JO" sz="2000">
                <a:solidFill>
                  <a:schemeClr val="accent5"/>
                </a:solidFill>
                <a:latin typeface="Alexandria Black" pitchFamily="2" charset="-78"/>
                <a:cs typeface="Alexandria Black" pitchFamily="2" charset="-78"/>
              </a:rPr>
              <a:t> ثانيا" : البنة التحتية الداعمة لحلول التكتنولوجيا المالية</a:t>
            </a:r>
            <a:endParaRPr lang="en-US" sz="2000">
              <a:solidFill>
                <a:schemeClr val="accent5"/>
              </a:solidFill>
              <a:latin typeface="Alexandria Black" pitchFamily="2" charset="-78"/>
              <a:cs typeface="Alexandria Black" pitchFamily="2" charset="-78"/>
            </a:endParaRPr>
          </a:p>
        </p:txBody>
      </p:sp>
      <p:sp>
        <p:nvSpPr>
          <p:cNvPr id="3" name="Content Placeholder 2"/>
          <p:cNvSpPr>
            <a:spLocks noGrp="1"/>
          </p:cNvSpPr>
          <p:nvPr>
            <p:ph idx="1"/>
          </p:nvPr>
        </p:nvSpPr>
        <p:spPr/>
        <p:txBody>
          <a:bodyPr>
            <a:normAutofit/>
          </a:bodyPr>
          <a:lstStyle/>
          <a:p>
            <a:pPr marL="0" indent="0" algn="r">
              <a:lnSpc>
                <a:spcPct val="150000"/>
              </a:lnSpc>
              <a:buNone/>
            </a:pPr>
            <a:r>
              <a:rPr lang="ar-JO" sz="1800">
                <a:solidFill>
                  <a:schemeClr val="accent4"/>
                </a:solidFill>
                <a:latin typeface="Alexandria Medium" pitchFamily="2" charset="-78"/>
                <a:cs typeface="Alexandria Medium" pitchFamily="2" charset="-78"/>
              </a:rPr>
              <a:t>ثانيا : اتسام نظم الدفع الإلكتروني بقابلية التشغيل البيني</a:t>
            </a:r>
          </a:p>
          <a:p>
            <a:pPr marL="0" indent="0" algn="r">
              <a:lnSpc>
                <a:spcPct val="150000"/>
              </a:lnSpc>
              <a:buNone/>
            </a:pPr>
            <a:r>
              <a:rPr lang="ar-JO" sz="1400">
                <a:latin typeface="Alexandria" pitchFamily="2" charset="-78"/>
                <a:cs typeface="Alexandria" pitchFamily="2" charset="-78"/>
              </a:rPr>
              <a:t>تعتبر  قابلية  التشغيل البيني للأنظمة سواءً على مستوى القطاع المصرفي أو على مستوى مزودي الخدمات المالية من خارج القطا ع من أهم عوامل البنية التحتية المالية التي تساهم في زيادة الشمول المالي الرقمي. تعرف قابلية التشغيل البيني للأنظمة بحسب الاتحاد الدولي للاتصالات -أحد المنظمات الدولية المنبثقة عن منظومة الأمم المتحدة. بكونها تمثل" القدرة على  التحويل  الإلكتروني للأموال ما بين حسابات العملاء في المصارف المختلفة بعضها البعض من جهة، وبينها وبين المحافظ الإلكترونية لشركات الهاتف النقال من جهة أخرى. </a:t>
            </a:r>
          </a:p>
          <a:p>
            <a:pPr marL="0" indent="0" algn="r">
              <a:lnSpc>
                <a:spcPct val="150000"/>
              </a:lnSpc>
              <a:buNone/>
            </a:pPr>
            <a:r>
              <a:rPr lang="ar-JO" sz="1400">
                <a:latin typeface="Alexandria" pitchFamily="2" charset="-78"/>
                <a:cs typeface="Alexandria" pitchFamily="2" charset="-78"/>
              </a:rPr>
              <a:t>مع دخول البنوك الآن عصر الخدمات المصرفية عبر الهاتف المحمول، فإن قابلية التشغيل البيني بين الحسابات المصرفية ومحافظ الهاتف المحمول منتشرة على نطاق واسع في عدد من الدول العربية ،في حين لا يزال يتعين على الكثير من الدول بذل المزيد من الجهود على صعيد تشجيع قابلية التشغيل البيني ما بين المحا فظ الإلكترونية لمزودي الخدمات المالية من خارج القطاع المصرفي. تساعد قابلية التشغيل البيني بشكل كبير على انتشار استخدام تطبيقات الدفع الإلكتروني بسهولة ما بين الأفراد والشركات وتساعد على زيادة مستويات المنافسة ما بين مزودي الخدمة وحرصهم المستمر على تطوير الخدمات المقدمة للعملاء. </a:t>
            </a:r>
            <a:endParaRPr lang="en-US" sz="140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182064" y="365125"/>
            <a:ext cx="2103302" cy="1079086"/>
          </a:xfrm>
          <a:prstGeom prst="rect">
            <a:avLst/>
          </a:prstGeom>
        </p:spPr>
      </p:pic>
    </p:spTree>
    <p:extLst>
      <p:ext uri="{BB962C8B-B14F-4D97-AF65-F5344CB8AC3E}">
        <p14:creationId xmlns:p14="http://schemas.microsoft.com/office/powerpoint/2010/main" val="311156223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2304488" cy="1079086"/>
          </a:xfrm>
          <a:prstGeom prst="rect">
            <a:avLst/>
          </a:prstGeom>
        </p:spPr>
      </p:pic>
      <p:sp>
        <p:nvSpPr>
          <p:cNvPr id="3" name="Content Placeholder 2"/>
          <p:cNvSpPr>
            <a:spLocks noGrp="1"/>
          </p:cNvSpPr>
          <p:nvPr>
            <p:ph idx="4294967295"/>
          </p:nvPr>
        </p:nvSpPr>
        <p:spPr>
          <a:xfrm>
            <a:off x="275572" y="1079086"/>
            <a:ext cx="11561524" cy="5097877"/>
          </a:xfrm>
        </p:spPr>
        <p:txBody>
          <a:bodyPr>
            <a:noAutofit/>
          </a:bodyPr>
          <a:lstStyle/>
          <a:p>
            <a:pPr marL="0" indent="0" algn="r">
              <a:lnSpc>
                <a:spcPct val="120000"/>
              </a:lnSpc>
              <a:buNone/>
            </a:pPr>
            <a:r>
              <a:rPr lang="ar-JO" sz="1400">
                <a:latin typeface="Alexandria" pitchFamily="2" charset="-78"/>
                <a:cs typeface="Alexandria" pitchFamily="2" charset="-78"/>
              </a:rPr>
              <a:t>في هذا الإطار، تتسم نظم الدفع الإلكتروني في كل من الأردن والإمارات والبحرين ومصر والكويت والجزائر ولبنان والعراق والسعودية  وسورية  وليبيا  والمغرب،  بقابلية التشغيل البيني على مستوى القطاع المصرفي. من جهة أخرى، تتسم نظم الدفع الإلكتروني في كل من الأردن والإمارات والبحرين ومصر والكويت ولبنان والعراق والجزائر والسعودية وسورية والمغرب بقابلية التشغيل البيني ما بين القطاع المصرفي ومزودي الخدمات المالية من خارج هذا القطاع. </a:t>
            </a:r>
          </a:p>
          <a:p>
            <a:pPr marL="0" indent="0" algn="r">
              <a:lnSpc>
                <a:spcPct val="120000"/>
              </a:lnSpc>
              <a:buNone/>
            </a:pPr>
            <a:r>
              <a:rPr lang="ar-JO" sz="1400">
                <a:latin typeface="Alexandria" pitchFamily="2" charset="-78"/>
                <a:cs typeface="Alexandria" pitchFamily="2" charset="-78"/>
              </a:rPr>
              <a:t>فيما يتعلق بقابلية التشغيل البيني ما بين مزودي الخدمات المالية من خارج القطاع المصرفي، فهي متوفرة في كل من: الأردن والإمارات والبحرين ومصر والكويت والعراق والسعودية والمغرب</a:t>
            </a:r>
          </a:p>
          <a:p>
            <a:pPr marL="0" indent="0" algn="r">
              <a:lnSpc>
                <a:spcPct val="120000"/>
              </a:lnSpc>
              <a:buNone/>
            </a:pPr>
            <a:r>
              <a:rPr lang="ar-JO" sz="1400">
                <a:latin typeface="Alexandria" pitchFamily="2" charset="-78"/>
                <a:cs typeface="Alexandria" pitchFamily="2" charset="-78"/>
              </a:rPr>
              <a:t>تلعب السلطات الإشرافية دورا مهما في تحفيز مزودي الخدمات المالية على اعتماد قابلية التشغيل البيني، ففي الأردن والإمارات ومصر  ولبنان والعراق و الجزائر  وسورية  والمغرب،  يلزم البنك المركزي والجهات التنظيمية الأخرى (أجهزة تنظيم الاتصالات) مزودي الخدمات المالية باعتماد قابلية التشغيل البيني للأنظمة في مراحل التأسيس لتقديم الخدمة. يشار في هذا الصدد إلى أن  الأردن تعتبر أول دولة عربية تتبني إطاراً قانونياً منذ عام 2016 يلزم مزودي الخدمات المالية باعتماد قابلية التشغيل البيني منذ اليوم الأول لبدء عملها.</a:t>
            </a:r>
          </a:p>
          <a:p>
            <a:pPr marL="0" indent="0" algn="r">
              <a:lnSpc>
                <a:spcPct val="120000"/>
              </a:lnSpc>
              <a:buNone/>
            </a:pPr>
            <a:r>
              <a:rPr lang="ar-JO" sz="1400">
                <a:latin typeface="Alexandria" pitchFamily="2" charset="-78"/>
                <a:cs typeface="Alexandria" pitchFamily="2" charset="-78"/>
              </a:rPr>
              <a:t>أما في البحرين والكويت وليبيا وموريتانا  فلا يلزم البنك المركزي والجهات التنظيمية الأخرى (أجهزة تنظيم الاتصالات) مزودي الخدمات المالية باعتماد قابلية التشغيل البيني للأنظمة في مراحل التأسيس لتقديم الخدمة. </a:t>
            </a:r>
          </a:p>
          <a:p>
            <a:pPr marL="0" indent="0" algn="r">
              <a:lnSpc>
                <a:spcPct val="120000"/>
              </a:lnSpc>
              <a:buNone/>
            </a:pPr>
            <a:r>
              <a:rPr lang="ar-JO" sz="1400">
                <a:latin typeface="Alexandria" pitchFamily="2" charset="-78"/>
                <a:cs typeface="Alexandria" pitchFamily="2" charset="-78"/>
              </a:rPr>
              <a:t>وإذا كانت بعض الدول العربية تعتمد قابلية التشغيل البيني ما بين أنظمة الدفع الإلكتروني على مستوى الدولة ،فإن عدد قليل منها  يتسم بقابلية التشغيل البيني على مستوى الدفع الرقمي عبر الحدود بما يشمل كل من الأردن والإمارات ومصر والكويت. فيما لا تتسم نظم الدفع الإلكتروني بقابلية التشغيل البيني على مستوى التعاملات عبر الحدود في باقي الدول</a:t>
            </a:r>
            <a:endParaRPr lang="en-US" sz="1400">
              <a:latin typeface="Alexandria" pitchFamily="2" charset="-78"/>
              <a:cs typeface="Alexandria" pitchFamily="2" charset="-78"/>
            </a:endParaRPr>
          </a:p>
        </p:txBody>
      </p:sp>
    </p:spTree>
    <p:extLst>
      <p:ext uri="{BB962C8B-B14F-4D97-AF65-F5344CB8AC3E}">
        <p14:creationId xmlns:p14="http://schemas.microsoft.com/office/powerpoint/2010/main" val="112842749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2304488" cy="1079086"/>
          </a:xfrm>
          <a:prstGeom prst="rect">
            <a:avLst/>
          </a:prstGeom>
        </p:spPr>
      </p:pic>
      <p:sp>
        <p:nvSpPr>
          <p:cNvPr id="3" name="Content Placeholder 2"/>
          <p:cNvSpPr>
            <a:spLocks noGrp="1"/>
          </p:cNvSpPr>
          <p:nvPr>
            <p:ph idx="4294967295"/>
          </p:nvPr>
        </p:nvSpPr>
        <p:spPr>
          <a:xfrm>
            <a:off x="751562" y="1202498"/>
            <a:ext cx="10246290" cy="5488588"/>
          </a:xfrm>
        </p:spPr>
        <p:txBody>
          <a:bodyPr>
            <a:normAutofit lnSpcReduction="10000"/>
          </a:bodyPr>
          <a:lstStyle/>
          <a:p>
            <a:pPr marL="0" indent="0" algn="r">
              <a:lnSpc>
                <a:spcPct val="200000"/>
              </a:lnSpc>
              <a:buNone/>
            </a:pPr>
            <a:r>
              <a:rPr lang="ar-JO" sz="1400">
                <a:latin typeface="Alexandria" pitchFamily="2" charset="-78"/>
                <a:cs typeface="Alexandria" pitchFamily="2" charset="-78"/>
              </a:rPr>
              <a:t>يتم تنظيم قابلية التشغيل البيني لأنظمة الدفع الإلكتروني بالتجزئة من خلال ثلاث آليات بما يشمل :</a:t>
            </a:r>
          </a:p>
          <a:p>
            <a:pPr marL="0" indent="0" algn="r">
              <a:lnSpc>
                <a:spcPct val="200000"/>
              </a:lnSpc>
              <a:buNone/>
            </a:pPr>
            <a:r>
              <a:rPr lang="ar-JO" sz="1400">
                <a:latin typeface="Alexandria" pitchFamily="2" charset="-78"/>
                <a:cs typeface="Alexandria" pitchFamily="2" charset="-78"/>
              </a:rPr>
              <a:t>أ-الاتفاقيات متعددة الأطراف فيما بين ثلاثة أو أكثر من مقدمي الخدمات، </a:t>
            </a:r>
          </a:p>
          <a:p>
            <a:pPr marL="0" indent="0" algn="r">
              <a:lnSpc>
                <a:spcPct val="200000"/>
              </a:lnSpc>
              <a:buNone/>
            </a:pPr>
            <a:r>
              <a:rPr lang="ar-JO" sz="1400">
                <a:latin typeface="Alexandria" pitchFamily="2" charset="-78"/>
                <a:cs typeface="Alexandria" pitchFamily="2" charset="-78"/>
              </a:rPr>
              <a:t>ب- الاتفاقيات  الثنائية المتفق عليها بين مقدمي الخدمات، </a:t>
            </a:r>
          </a:p>
          <a:p>
            <a:pPr marL="0" indent="0" algn="r">
              <a:lnSpc>
                <a:spcPct val="200000"/>
              </a:lnSpc>
              <a:buNone/>
            </a:pPr>
            <a:r>
              <a:rPr lang="ar-JO" sz="1400">
                <a:latin typeface="Alexandria" pitchFamily="2" charset="-78"/>
                <a:cs typeface="Alexandria" pitchFamily="2" charset="-78"/>
              </a:rPr>
              <a:t>ج-حلول الطرف الثالث التي تربط بين مقدمي الخدمات</a:t>
            </a:r>
          </a:p>
          <a:p>
            <a:pPr marL="0" indent="0" algn="r">
              <a:lnSpc>
                <a:spcPct val="200000"/>
              </a:lnSpc>
              <a:buNone/>
            </a:pPr>
            <a:r>
              <a:rPr lang="ar-JO" sz="1400">
                <a:latin typeface="Alexandria" pitchFamily="2" charset="-78"/>
                <a:cs typeface="Alexandria" pitchFamily="2" charset="-78"/>
              </a:rPr>
              <a:t>على مستوى الدول العربية، تتمثل الترتيبات المؤسسية التي تنظم قابلية التشغيل البيني في الأردن والسعودية في الاتفاقيات الثنائية المتفق  عليها ما بين مقدمي الخدمة. أما في الكويت، وفيما يتعلق بأنظمة الدفع الرقمي بالتجزئة، فهناك عدد من الترتيبات المؤسسية التي تحكم قابلية التشغيل البيني للأنظمة المنتشرة، نذكر منها الاتفاقيات متعددة الأطراف تجمع بين ثلاثة أو أكثر من مقدمي الخدمات، والاتفاقيات الثنائية، إضافة إلى حلول الطرف الثالث التي تربط بين مقدمي الخدمات. بينما يتم تنظيم قابلية التشغيل البيني في مصر وليبيا والمغرب من خلال حلول الطرف الثالث التي تربط بين مقدمي الخدمات. وفي الجزائر، تشمل الترتيبات المؤسسية التي تحكم قابلية التشغيل البيني كل من الاتفاقيات متعددة الأطراف فيما بين ثلاثة أو أكثر من مقدمي الخدمات، والاتفاقيات الثنائية. أما في سورية، فتتمثل الترتيبات المؤسسية التي تحكم قابلية التشغيل البيني في اتفاقيات ثنائية متفق عليها  بين مقدمي الخدمات، وحلول الطرف الثالث التي تربط بين مقدمي  الخدمات . </a:t>
            </a:r>
          </a:p>
          <a:p>
            <a:pPr marL="0" indent="0" algn="r">
              <a:lnSpc>
                <a:spcPct val="200000"/>
              </a:lnSpc>
              <a:buNone/>
            </a:pPr>
            <a:endParaRPr lang="en-US" sz="1400">
              <a:latin typeface="Alexandria" pitchFamily="2" charset="-78"/>
              <a:cs typeface="Alexandria" pitchFamily="2" charset="-78"/>
            </a:endParaRPr>
          </a:p>
        </p:txBody>
      </p:sp>
    </p:spTree>
    <p:extLst>
      <p:ext uri="{BB962C8B-B14F-4D97-AF65-F5344CB8AC3E}">
        <p14:creationId xmlns:p14="http://schemas.microsoft.com/office/powerpoint/2010/main" val="387680587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2304488" cy="1079086"/>
          </a:xfrm>
          <a:prstGeom prst="rect">
            <a:avLst/>
          </a:prstGeom>
        </p:spPr>
      </p:pic>
      <p:graphicFrame>
        <p:nvGraphicFramePr>
          <p:cNvPr id="2" name="Content Placeholder 1"/>
          <p:cNvGraphicFramePr>
            <a:graphicFrameLocks noGrp="1"/>
          </p:cNvGraphicFramePr>
          <p:nvPr>
            <p:ph idx="4294967295"/>
            <p:extLst>
              <p:ext uri="{D42A27DB-BD31-4B8C-83A1-F6EECF244321}">
                <p14:modId xmlns:p14="http://schemas.microsoft.com/office/powerpoint/2010/main" val="1299975126"/>
              </p:ext>
            </p:extLst>
          </p:nvPr>
        </p:nvGraphicFramePr>
        <p:xfrm>
          <a:off x="1792706" y="1162209"/>
          <a:ext cx="8542420" cy="4961864"/>
        </p:xfrm>
        <a:graphic>
          <a:graphicData uri="http://schemas.openxmlformats.org/drawingml/2006/table">
            <a:tbl>
              <a:tblPr firstRow="1" firstCol="1" bandRow="1">
                <a:tableStyleId>{5C22544A-7EE6-4342-B048-85BDC9FD1C3A}</a:tableStyleId>
              </a:tblPr>
              <a:tblGrid>
                <a:gridCol w="2892200">
                  <a:extLst>
                    <a:ext uri="{9D8B030D-6E8A-4147-A177-3AD203B41FA5}">
                      <a16:colId xmlns:a16="http://schemas.microsoft.com/office/drawing/2014/main" val="2250273695"/>
                    </a:ext>
                  </a:extLst>
                </a:gridCol>
                <a:gridCol w="1079865">
                  <a:extLst>
                    <a:ext uri="{9D8B030D-6E8A-4147-A177-3AD203B41FA5}">
                      <a16:colId xmlns:a16="http://schemas.microsoft.com/office/drawing/2014/main" val="686691078"/>
                    </a:ext>
                  </a:extLst>
                </a:gridCol>
                <a:gridCol w="1079865">
                  <a:extLst>
                    <a:ext uri="{9D8B030D-6E8A-4147-A177-3AD203B41FA5}">
                      <a16:colId xmlns:a16="http://schemas.microsoft.com/office/drawing/2014/main" val="197360570"/>
                    </a:ext>
                  </a:extLst>
                </a:gridCol>
                <a:gridCol w="1073432">
                  <a:extLst>
                    <a:ext uri="{9D8B030D-6E8A-4147-A177-3AD203B41FA5}">
                      <a16:colId xmlns:a16="http://schemas.microsoft.com/office/drawing/2014/main" val="1614352249"/>
                    </a:ext>
                  </a:extLst>
                </a:gridCol>
                <a:gridCol w="1016451">
                  <a:extLst>
                    <a:ext uri="{9D8B030D-6E8A-4147-A177-3AD203B41FA5}">
                      <a16:colId xmlns:a16="http://schemas.microsoft.com/office/drawing/2014/main" val="3042253538"/>
                    </a:ext>
                  </a:extLst>
                </a:gridCol>
                <a:gridCol w="1400607">
                  <a:extLst>
                    <a:ext uri="{9D8B030D-6E8A-4147-A177-3AD203B41FA5}">
                      <a16:colId xmlns:a16="http://schemas.microsoft.com/office/drawing/2014/main" val="1621552455"/>
                    </a:ext>
                  </a:extLst>
                </a:gridCol>
              </a:tblGrid>
              <a:tr h="258229">
                <a:tc rowSpan="2">
                  <a:txBody>
                    <a:bodyPr/>
                    <a:lstStyle/>
                    <a:p>
                      <a:pPr marL="0" marR="136525" indent="0" algn="ctr" rtl="1">
                        <a:lnSpc>
                          <a:spcPct val="107000"/>
                        </a:lnSpc>
                        <a:spcBef>
                          <a:spcPts val="0"/>
                        </a:spcBef>
                        <a:spcAft>
                          <a:spcPts val="0"/>
                        </a:spcAft>
                      </a:pPr>
                      <a:r>
                        <a:rPr lang="ar-SA" sz="900" kern="100">
                          <a:effectLst/>
                          <a:latin typeface="Alexandria" pitchFamily="2" charset="-78"/>
                          <a:cs typeface="Alexandria" pitchFamily="2" charset="-78"/>
                        </a:rPr>
                        <a:t>الترتيبات المؤسسية لقابلية التشغيل البين</a:t>
                      </a:r>
                      <a:r>
                        <a:rPr lang="ar-JO" sz="900" kern="100">
                          <a:effectLst/>
                          <a:latin typeface="Alexandria" pitchFamily="2" charset="-78"/>
                          <a:cs typeface="Alexandria" pitchFamily="2" charset="-78"/>
                        </a:rPr>
                        <a:t>ي</a:t>
                      </a:r>
                      <a:r>
                        <a:rPr lang="ar-SA" sz="900" kern="100">
                          <a:effectLst/>
                          <a:latin typeface="Alexandria" pitchFamily="2" charset="-78"/>
                          <a:cs typeface="Alexandria" pitchFamily="2" charset="-78"/>
                        </a:rPr>
                        <a:t>ي </a:t>
                      </a:r>
                      <a:endParaRPr lang="en-US" sz="900" kern="100">
                        <a:solidFill>
                          <a:srgbClr val="000000"/>
                        </a:solidFill>
                        <a:effectLst/>
                        <a:latin typeface="Alexandria" pitchFamily="2" charset="-78"/>
                        <a:ea typeface="Arial" panose="020B0604020202020204" pitchFamily="34" charset="0"/>
                        <a:cs typeface="Alexandria" pitchFamily="2" charset="-78"/>
                      </a:endParaRPr>
                    </a:p>
                  </a:txBody>
                  <a:tcPr marL="8890" marR="66675" marT="20320" marB="0" anchor="ctr"/>
                </a:tc>
                <a:tc gridSpan="4">
                  <a:txBody>
                    <a:bodyPr/>
                    <a:lstStyle/>
                    <a:p>
                      <a:pPr marL="0" marR="59690" indent="0" algn="ctr" rtl="1">
                        <a:lnSpc>
                          <a:spcPct val="107000"/>
                        </a:lnSpc>
                        <a:spcBef>
                          <a:spcPts val="0"/>
                        </a:spcBef>
                        <a:spcAft>
                          <a:spcPts val="0"/>
                        </a:spcAft>
                      </a:pPr>
                      <a:r>
                        <a:rPr lang="ar-SA" sz="900" kern="100">
                          <a:effectLst/>
                          <a:latin typeface="Alexandria" pitchFamily="2" charset="-78"/>
                          <a:cs typeface="Alexandria" pitchFamily="2" charset="-78"/>
                        </a:rPr>
                        <a:t>توفر قابلية التشغيل البيني على مستوى </a:t>
                      </a:r>
                      <a:endParaRPr lang="en-US" sz="900" kern="100">
                        <a:solidFill>
                          <a:srgbClr val="000000"/>
                        </a:solidFill>
                        <a:effectLst/>
                        <a:latin typeface="Alexandria" pitchFamily="2" charset="-78"/>
                        <a:ea typeface="Arial" panose="020B0604020202020204" pitchFamily="34" charset="0"/>
                        <a:cs typeface="Alexandria" pitchFamily="2" charset="-78"/>
                      </a:endParaRPr>
                    </a:p>
                  </a:txBody>
                  <a:tcPr marL="8890" marR="66675" marT="20320" marB="0"/>
                </a:tc>
                <a:tc hMerge="1">
                  <a:txBody>
                    <a:bodyPr/>
                    <a:lstStyle/>
                    <a:p>
                      <a:endParaRPr lang="en-US"/>
                    </a:p>
                  </a:txBody>
                  <a:tcPr/>
                </a:tc>
                <a:tc hMerge="1">
                  <a:txBody>
                    <a:bodyPr/>
                    <a:lstStyle/>
                    <a:p>
                      <a:endParaRPr lang="en-US"/>
                    </a:p>
                  </a:txBody>
                  <a:tcPr/>
                </a:tc>
                <a:tc hMerge="1">
                  <a:txBody>
                    <a:bodyPr/>
                    <a:lstStyle/>
                    <a:p>
                      <a:endParaRPr lang="en-US"/>
                    </a:p>
                  </a:txBody>
                  <a:tcPr/>
                </a:tc>
                <a:tc rowSpan="2">
                  <a:txBody>
                    <a:bodyPr/>
                    <a:lstStyle/>
                    <a:p>
                      <a:pPr marL="0" marR="63500" indent="0" algn="ctr" rtl="1">
                        <a:lnSpc>
                          <a:spcPct val="107000"/>
                        </a:lnSpc>
                        <a:spcBef>
                          <a:spcPts val="0"/>
                        </a:spcBef>
                        <a:spcAft>
                          <a:spcPts val="0"/>
                        </a:spcAft>
                      </a:pPr>
                      <a:r>
                        <a:rPr lang="ar-SA" sz="900" kern="100">
                          <a:effectLst/>
                          <a:latin typeface="Alexandria" pitchFamily="2" charset="-78"/>
                          <a:cs typeface="Alexandria" pitchFamily="2" charset="-78"/>
                        </a:rPr>
                        <a:t>الدولة  </a:t>
                      </a:r>
                      <a:endParaRPr lang="en-US" sz="900" kern="100">
                        <a:solidFill>
                          <a:srgbClr val="000000"/>
                        </a:solidFill>
                        <a:effectLst/>
                        <a:latin typeface="Alexandria" pitchFamily="2" charset="-78"/>
                        <a:ea typeface="Arial" panose="020B0604020202020204" pitchFamily="34" charset="0"/>
                        <a:cs typeface="Alexandria" pitchFamily="2" charset="-78"/>
                      </a:endParaRPr>
                    </a:p>
                  </a:txBody>
                  <a:tcPr marL="8890" marR="66675" marT="20320" marB="0" anchor="ctr"/>
                </a:tc>
                <a:extLst>
                  <a:ext uri="{0D108BD9-81ED-4DB2-BD59-A6C34878D82A}">
                    <a16:rowId xmlns:a16="http://schemas.microsoft.com/office/drawing/2014/main" val="886424938"/>
                  </a:ext>
                </a:extLst>
              </a:tr>
              <a:tr h="924602">
                <a:tc vMerge="1">
                  <a:txBody>
                    <a:bodyPr/>
                    <a:lstStyle/>
                    <a:p>
                      <a:endParaRPr lang="en-US"/>
                    </a:p>
                  </a:txBody>
                  <a:tcPr/>
                </a:tc>
                <a:tc>
                  <a:txBody>
                    <a:bodyPr/>
                    <a:lstStyle/>
                    <a:p>
                      <a:pPr marL="635" marR="148590" indent="-635" algn="ctr" rtl="1">
                        <a:lnSpc>
                          <a:spcPct val="107000"/>
                        </a:lnSpc>
                        <a:spcBef>
                          <a:spcPts val="0"/>
                        </a:spcBef>
                        <a:spcAft>
                          <a:spcPts val="0"/>
                        </a:spcAft>
                      </a:pPr>
                      <a:r>
                        <a:rPr lang="ar-SA" sz="900" kern="100">
                          <a:effectLst/>
                          <a:latin typeface="Alexandria" pitchFamily="2" charset="-78"/>
                          <a:cs typeface="Alexandria" pitchFamily="2" charset="-78"/>
                        </a:rPr>
                        <a:t>التعاملات عبر الحدود  </a:t>
                      </a:r>
                      <a:endParaRPr lang="en-US" sz="900" kern="100">
                        <a:solidFill>
                          <a:srgbClr val="000000"/>
                        </a:solidFill>
                        <a:effectLst/>
                        <a:latin typeface="Alexandria" pitchFamily="2" charset="-78"/>
                        <a:ea typeface="Arial" panose="020B0604020202020204" pitchFamily="34" charset="0"/>
                        <a:cs typeface="Alexandria" pitchFamily="2" charset="-78"/>
                      </a:endParaRPr>
                    </a:p>
                  </a:txBody>
                  <a:tcPr marL="8890" marR="66675" marT="20320" marB="0"/>
                </a:tc>
                <a:tc>
                  <a:txBody>
                    <a:bodyPr/>
                    <a:lstStyle/>
                    <a:p>
                      <a:pPr marL="0" marR="64135" indent="0" algn="ctr" rtl="1">
                        <a:lnSpc>
                          <a:spcPct val="107000"/>
                        </a:lnSpc>
                        <a:spcBef>
                          <a:spcPts val="0"/>
                        </a:spcBef>
                        <a:spcAft>
                          <a:spcPts val="0"/>
                        </a:spcAft>
                      </a:pPr>
                      <a:r>
                        <a:rPr lang="ar-SA" sz="900" kern="100">
                          <a:effectLst/>
                          <a:latin typeface="Alexandria" pitchFamily="2" charset="-78"/>
                          <a:cs typeface="Alexandria" pitchFamily="2" charset="-78"/>
                        </a:rPr>
                        <a:t>مزودو </a:t>
                      </a:r>
                      <a:endParaRPr lang="en-US" sz="900" kern="100">
                        <a:effectLst/>
                        <a:latin typeface="Alexandria" pitchFamily="2" charset="-78"/>
                        <a:cs typeface="Alexandria" pitchFamily="2" charset="-78"/>
                      </a:endParaRPr>
                    </a:p>
                    <a:p>
                      <a:pPr marL="0" marR="109220" indent="92710" algn="ctr" rtl="1">
                        <a:lnSpc>
                          <a:spcPct val="107000"/>
                        </a:lnSpc>
                        <a:spcBef>
                          <a:spcPts val="0"/>
                        </a:spcBef>
                        <a:spcAft>
                          <a:spcPts val="0"/>
                        </a:spcAft>
                      </a:pPr>
                      <a:r>
                        <a:rPr lang="ar-SA" sz="900" kern="100">
                          <a:effectLst/>
                          <a:latin typeface="Alexandria" pitchFamily="2" charset="-78"/>
                          <a:cs typeface="Alexandria" pitchFamily="2" charset="-78"/>
                        </a:rPr>
                        <a:t>الخدمات المالية خارج القطاع المصرفي  </a:t>
                      </a:r>
                      <a:endParaRPr lang="en-US" sz="900" kern="100">
                        <a:solidFill>
                          <a:srgbClr val="000000"/>
                        </a:solidFill>
                        <a:effectLst/>
                        <a:latin typeface="Alexandria" pitchFamily="2" charset="-78"/>
                        <a:ea typeface="Arial" panose="020B0604020202020204" pitchFamily="34" charset="0"/>
                        <a:cs typeface="Alexandria" pitchFamily="2" charset="-78"/>
                      </a:endParaRPr>
                    </a:p>
                  </a:txBody>
                  <a:tcPr marL="8890" marR="66675" marT="20320" marB="0"/>
                </a:tc>
                <a:tc>
                  <a:txBody>
                    <a:bodyPr/>
                    <a:lstStyle/>
                    <a:p>
                      <a:pPr marL="0" marR="60960" indent="0" algn="ctr" rtl="1">
                        <a:lnSpc>
                          <a:spcPct val="107000"/>
                        </a:lnSpc>
                        <a:spcBef>
                          <a:spcPts val="0"/>
                        </a:spcBef>
                        <a:spcAft>
                          <a:spcPts val="0"/>
                        </a:spcAft>
                      </a:pPr>
                      <a:r>
                        <a:rPr lang="ar-SA" sz="900" kern="100">
                          <a:effectLst/>
                          <a:latin typeface="Alexandria" pitchFamily="2" charset="-78"/>
                          <a:cs typeface="Alexandria" pitchFamily="2" charset="-78"/>
                        </a:rPr>
                        <a:t>البنوك </a:t>
                      </a:r>
                      <a:endParaRPr lang="en-US" sz="900" kern="100">
                        <a:effectLst/>
                        <a:latin typeface="Alexandria" pitchFamily="2" charset="-78"/>
                        <a:cs typeface="Alexandria" pitchFamily="2" charset="-78"/>
                      </a:endParaRPr>
                    </a:p>
                    <a:p>
                      <a:pPr marL="0" marR="71755" indent="132080" algn="ctr" rtl="1">
                        <a:lnSpc>
                          <a:spcPct val="107000"/>
                        </a:lnSpc>
                        <a:spcBef>
                          <a:spcPts val="0"/>
                        </a:spcBef>
                        <a:spcAft>
                          <a:spcPts val="0"/>
                        </a:spcAft>
                      </a:pPr>
                      <a:r>
                        <a:rPr lang="ar-SA" sz="900" kern="100">
                          <a:effectLst/>
                          <a:latin typeface="Alexandria" pitchFamily="2" charset="-78"/>
                          <a:cs typeface="Alexandria" pitchFamily="2" charset="-78"/>
                        </a:rPr>
                        <a:t>ومزودو الخدمات المالية الأخرى </a:t>
                      </a:r>
                      <a:endParaRPr lang="en-US" sz="900" kern="100">
                        <a:solidFill>
                          <a:srgbClr val="000000"/>
                        </a:solidFill>
                        <a:effectLst/>
                        <a:latin typeface="Alexandria" pitchFamily="2" charset="-78"/>
                        <a:ea typeface="Arial" panose="020B0604020202020204" pitchFamily="34" charset="0"/>
                        <a:cs typeface="Alexandria" pitchFamily="2" charset="-78"/>
                      </a:endParaRPr>
                    </a:p>
                  </a:txBody>
                  <a:tcPr marL="8890" marR="66675" marT="20320" marB="0"/>
                </a:tc>
                <a:tc>
                  <a:txBody>
                    <a:bodyPr/>
                    <a:lstStyle/>
                    <a:p>
                      <a:pPr marL="0" marR="157480" indent="56515" algn="ctr" rtl="1">
                        <a:lnSpc>
                          <a:spcPct val="107000"/>
                        </a:lnSpc>
                        <a:spcBef>
                          <a:spcPts val="0"/>
                        </a:spcBef>
                        <a:spcAft>
                          <a:spcPts val="0"/>
                        </a:spcAft>
                      </a:pPr>
                      <a:r>
                        <a:rPr lang="ar-SA" sz="900" kern="100">
                          <a:effectLst/>
                          <a:latin typeface="Alexandria" pitchFamily="2" charset="-78"/>
                          <a:cs typeface="Alexandria" pitchFamily="2" charset="-78"/>
                        </a:rPr>
                        <a:t>القطاع المصرفي  </a:t>
                      </a:r>
                      <a:endParaRPr lang="en-US" sz="900" kern="100">
                        <a:solidFill>
                          <a:srgbClr val="000000"/>
                        </a:solidFill>
                        <a:effectLst/>
                        <a:latin typeface="Alexandria" pitchFamily="2" charset="-78"/>
                        <a:ea typeface="Arial" panose="020B0604020202020204" pitchFamily="34" charset="0"/>
                        <a:cs typeface="Alexandria" pitchFamily="2" charset="-78"/>
                      </a:endParaRPr>
                    </a:p>
                  </a:txBody>
                  <a:tcPr marL="8890" marR="66675" marT="20320" marB="0"/>
                </a:tc>
                <a:tc vMerge="1">
                  <a:txBody>
                    <a:bodyPr/>
                    <a:lstStyle/>
                    <a:p>
                      <a:endParaRPr lang="en-US"/>
                    </a:p>
                  </a:txBody>
                  <a:tcPr/>
                </a:tc>
                <a:extLst>
                  <a:ext uri="{0D108BD9-81ED-4DB2-BD59-A6C34878D82A}">
                    <a16:rowId xmlns:a16="http://schemas.microsoft.com/office/drawing/2014/main" val="1885808509"/>
                  </a:ext>
                </a:extLst>
              </a:tr>
              <a:tr h="267554">
                <a:tc>
                  <a:txBody>
                    <a:bodyPr/>
                    <a:lstStyle/>
                    <a:p>
                      <a:pPr marL="0" marR="130175" indent="0" algn="ctr" rtl="1">
                        <a:lnSpc>
                          <a:spcPct val="107000"/>
                        </a:lnSpc>
                        <a:spcBef>
                          <a:spcPts val="0"/>
                        </a:spcBef>
                        <a:spcAft>
                          <a:spcPts val="0"/>
                        </a:spcAft>
                      </a:pPr>
                      <a:r>
                        <a:rPr lang="en-US" sz="900" kern="100">
                          <a:effectLst/>
                          <a:latin typeface="Alexandria" pitchFamily="2" charset="-78"/>
                          <a:cs typeface="Alexandria" pitchFamily="2" charset="-78"/>
                        </a:rPr>
                        <a:t>- </a:t>
                      </a:r>
                      <a:r>
                        <a:rPr lang="ar-SA" sz="900" kern="100">
                          <a:effectLst/>
                          <a:latin typeface="Alexandria" pitchFamily="2" charset="-78"/>
                          <a:cs typeface="Alexandria" pitchFamily="2" charset="-78"/>
                        </a:rPr>
                        <a:t>الاتفاقيات الثنائية ما بين مزودي الخدمة</a:t>
                      </a:r>
                      <a:r>
                        <a:rPr lang="en-US" sz="900" kern="100">
                          <a:effectLst/>
                          <a:latin typeface="Alexandria" pitchFamily="2" charset="-78"/>
                          <a:cs typeface="Alexandria" pitchFamily="2" charset="-78"/>
                        </a:rPr>
                        <a:t>. </a:t>
                      </a:r>
                      <a:endParaRPr lang="en-US" sz="900" kern="100">
                        <a:solidFill>
                          <a:srgbClr val="000000"/>
                        </a:solidFill>
                        <a:effectLst/>
                        <a:latin typeface="Alexandria" pitchFamily="2" charset="-78"/>
                        <a:ea typeface="Arial" panose="020B0604020202020204" pitchFamily="34" charset="0"/>
                        <a:cs typeface="Alexandria" pitchFamily="2" charset="-78"/>
                      </a:endParaRPr>
                    </a:p>
                  </a:txBody>
                  <a:tcPr marL="8890" marR="66675" marT="20320" marB="0"/>
                </a:tc>
                <a:tc>
                  <a:txBody>
                    <a:bodyPr/>
                    <a:lstStyle/>
                    <a:p>
                      <a:pPr marL="34290" marR="0" indent="0" algn="ctr" rtl="0">
                        <a:lnSpc>
                          <a:spcPct val="107000"/>
                        </a:lnSpc>
                        <a:spcBef>
                          <a:spcPts val="0"/>
                        </a:spcBef>
                        <a:spcAft>
                          <a:spcPts val="0"/>
                        </a:spcAft>
                      </a:pPr>
                      <a:r>
                        <a:rPr lang="en-US" sz="900" kern="100">
                          <a:effectLst/>
                          <a:latin typeface="Alexandria" pitchFamily="2" charset="-78"/>
                          <a:cs typeface="Alexandria" pitchFamily="2" charset="-78"/>
                        </a:rPr>
                        <a:t>  ✓</a:t>
                      </a:r>
                      <a:endParaRPr lang="en-US" sz="900" kern="100">
                        <a:solidFill>
                          <a:srgbClr val="000000"/>
                        </a:solidFill>
                        <a:effectLst/>
                        <a:latin typeface="Alexandria" pitchFamily="2" charset="-78"/>
                        <a:ea typeface="Arial" panose="020B0604020202020204" pitchFamily="34" charset="0"/>
                        <a:cs typeface="Alexandria" pitchFamily="2" charset="-78"/>
                      </a:endParaRPr>
                    </a:p>
                  </a:txBody>
                  <a:tcPr marL="8890" marR="66675" marT="20320" marB="0"/>
                </a:tc>
                <a:tc>
                  <a:txBody>
                    <a:bodyPr/>
                    <a:lstStyle/>
                    <a:p>
                      <a:pPr marL="66040" marR="0" indent="0" algn="ctr" rtl="0">
                        <a:lnSpc>
                          <a:spcPct val="107000"/>
                        </a:lnSpc>
                        <a:spcBef>
                          <a:spcPts val="0"/>
                        </a:spcBef>
                        <a:spcAft>
                          <a:spcPts val="0"/>
                        </a:spcAft>
                      </a:pPr>
                      <a:r>
                        <a:rPr lang="en-US" sz="900" kern="100">
                          <a:effectLst/>
                          <a:latin typeface="Alexandria" pitchFamily="2" charset="-78"/>
                          <a:cs typeface="Alexandria" pitchFamily="2" charset="-78"/>
                        </a:rPr>
                        <a:t>  ✓</a:t>
                      </a:r>
                      <a:endParaRPr lang="en-US" sz="900" kern="100">
                        <a:solidFill>
                          <a:srgbClr val="000000"/>
                        </a:solidFill>
                        <a:effectLst/>
                        <a:latin typeface="Alexandria" pitchFamily="2" charset="-78"/>
                        <a:ea typeface="Arial" panose="020B0604020202020204" pitchFamily="34" charset="0"/>
                        <a:cs typeface="Alexandria" pitchFamily="2" charset="-78"/>
                      </a:endParaRPr>
                    </a:p>
                  </a:txBody>
                  <a:tcPr marL="8890" marR="66675" marT="20320" marB="0"/>
                </a:tc>
                <a:tc>
                  <a:txBody>
                    <a:bodyPr/>
                    <a:lstStyle/>
                    <a:p>
                      <a:pPr marL="64135" marR="0" indent="0" algn="ctr" rtl="0">
                        <a:lnSpc>
                          <a:spcPct val="107000"/>
                        </a:lnSpc>
                        <a:spcBef>
                          <a:spcPts val="0"/>
                        </a:spcBef>
                        <a:spcAft>
                          <a:spcPts val="0"/>
                        </a:spcAft>
                      </a:pPr>
                      <a:r>
                        <a:rPr lang="en-US" sz="900" kern="100">
                          <a:effectLst/>
                          <a:latin typeface="Alexandria" pitchFamily="2" charset="-78"/>
                          <a:cs typeface="Alexandria" pitchFamily="2" charset="-78"/>
                        </a:rPr>
                        <a:t>  ✓</a:t>
                      </a:r>
                      <a:endParaRPr lang="en-US" sz="900" kern="100">
                        <a:solidFill>
                          <a:srgbClr val="000000"/>
                        </a:solidFill>
                        <a:effectLst/>
                        <a:latin typeface="Alexandria" pitchFamily="2" charset="-78"/>
                        <a:ea typeface="Arial" panose="020B0604020202020204" pitchFamily="34" charset="0"/>
                        <a:cs typeface="Alexandria" pitchFamily="2" charset="-78"/>
                      </a:endParaRPr>
                    </a:p>
                  </a:txBody>
                  <a:tcPr marL="8890" marR="66675" marT="20320" marB="0"/>
                </a:tc>
                <a:tc>
                  <a:txBody>
                    <a:bodyPr/>
                    <a:lstStyle/>
                    <a:p>
                      <a:pPr marL="43180" marR="0" indent="0" algn="ctr" rtl="0">
                        <a:lnSpc>
                          <a:spcPct val="107000"/>
                        </a:lnSpc>
                        <a:spcBef>
                          <a:spcPts val="0"/>
                        </a:spcBef>
                        <a:spcAft>
                          <a:spcPts val="0"/>
                        </a:spcAft>
                      </a:pPr>
                      <a:r>
                        <a:rPr lang="en-US" sz="900" kern="100">
                          <a:effectLst/>
                          <a:latin typeface="Alexandria" pitchFamily="2" charset="-78"/>
                          <a:cs typeface="Alexandria" pitchFamily="2" charset="-78"/>
                        </a:rPr>
                        <a:t>  ✓</a:t>
                      </a:r>
                      <a:endParaRPr lang="en-US" sz="900" kern="100">
                        <a:solidFill>
                          <a:srgbClr val="000000"/>
                        </a:solidFill>
                        <a:effectLst/>
                        <a:latin typeface="Alexandria" pitchFamily="2" charset="-78"/>
                        <a:ea typeface="Arial" panose="020B0604020202020204" pitchFamily="34" charset="0"/>
                        <a:cs typeface="Alexandria" pitchFamily="2" charset="-78"/>
                      </a:endParaRPr>
                    </a:p>
                  </a:txBody>
                  <a:tcPr marL="8890" marR="66675" marT="20320" marB="0"/>
                </a:tc>
                <a:tc>
                  <a:txBody>
                    <a:bodyPr/>
                    <a:lstStyle/>
                    <a:p>
                      <a:pPr marL="635" marR="0" indent="0" algn="ctr" rtl="1">
                        <a:lnSpc>
                          <a:spcPct val="107000"/>
                        </a:lnSpc>
                        <a:spcBef>
                          <a:spcPts val="0"/>
                        </a:spcBef>
                        <a:spcAft>
                          <a:spcPts val="0"/>
                        </a:spcAft>
                      </a:pPr>
                      <a:r>
                        <a:rPr lang="ar-SA" sz="900" kern="100">
                          <a:effectLst/>
                          <a:latin typeface="Alexandria" pitchFamily="2" charset="-78"/>
                          <a:cs typeface="Alexandria" pitchFamily="2" charset="-78"/>
                        </a:rPr>
                        <a:t>الأردن  </a:t>
                      </a:r>
                      <a:endParaRPr lang="en-US" sz="900" kern="100">
                        <a:solidFill>
                          <a:srgbClr val="000000"/>
                        </a:solidFill>
                        <a:effectLst/>
                        <a:latin typeface="Alexandria" pitchFamily="2" charset="-78"/>
                        <a:ea typeface="Arial" panose="020B0604020202020204" pitchFamily="34" charset="0"/>
                        <a:cs typeface="Alexandria" pitchFamily="2" charset="-78"/>
                      </a:endParaRPr>
                    </a:p>
                  </a:txBody>
                  <a:tcPr marL="8890" marR="66675" marT="20320" marB="0"/>
                </a:tc>
                <a:extLst>
                  <a:ext uri="{0D108BD9-81ED-4DB2-BD59-A6C34878D82A}">
                    <a16:rowId xmlns:a16="http://schemas.microsoft.com/office/drawing/2014/main" val="1396761522"/>
                  </a:ext>
                </a:extLst>
              </a:tr>
              <a:tr h="257511">
                <a:tc>
                  <a:txBody>
                    <a:bodyPr/>
                    <a:lstStyle/>
                    <a:p>
                      <a:pPr marL="0" marR="37465" indent="0" algn="ctr" rtl="0">
                        <a:lnSpc>
                          <a:spcPct val="107000"/>
                        </a:lnSpc>
                        <a:spcBef>
                          <a:spcPts val="0"/>
                        </a:spcBef>
                        <a:spcAft>
                          <a:spcPts val="0"/>
                        </a:spcAft>
                      </a:pPr>
                      <a:r>
                        <a:rPr lang="en-US" sz="900" kern="100">
                          <a:effectLst/>
                          <a:latin typeface="Alexandria" pitchFamily="2" charset="-78"/>
                          <a:cs typeface="Alexandria" pitchFamily="2" charset="-78"/>
                        </a:rPr>
                        <a:t> </a:t>
                      </a:r>
                      <a:endParaRPr lang="en-US" sz="900" kern="100">
                        <a:solidFill>
                          <a:srgbClr val="000000"/>
                        </a:solidFill>
                        <a:effectLst/>
                        <a:latin typeface="Alexandria" pitchFamily="2" charset="-78"/>
                        <a:ea typeface="Arial" panose="020B0604020202020204" pitchFamily="34" charset="0"/>
                        <a:cs typeface="Alexandria" pitchFamily="2" charset="-78"/>
                      </a:endParaRPr>
                    </a:p>
                  </a:txBody>
                  <a:tcPr marL="8890" marR="66675" marT="20320" marB="0"/>
                </a:tc>
                <a:tc>
                  <a:txBody>
                    <a:bodyPr/>
                    <a:lstStyle/>
                    <a:p>
                      <a:pPr marL="34290" marR="0" indent="0" algn="ctr" rtl="0">
                        <a:lnSpc>
                          <a:spcPct val="107000"/>
                        </a:lnSpc>
                        <a:spcBef>
                          <a:spcPts val="0"/>
                        </a:spcBef>
                        <a:spcAft>
                          <a:spcPts val="0"/>
                        </a:spcAft>
                      </a:pPr>
                      <a:r>
                        <a:rPr lang="en-US" sz="900" kern="100">
                          <a:effectLst/>
                          <a:latin typeface="Alexandria" pitchFamily="2" charset="-78"/>
                          <a:cs typeface="Alexandria" pitchFamily="2" charset="-78"/>
                        </a:rPr>
                        <a:t>  ✓</a:t>
                      </a:r>
                      <a:endParaRPr lang="en-US" sz="900" kern="100">
                        <a:solidFill>
                          <a:srgbClr val="000000"/>
                        </a:solidFill>
                        <a:effectLst/>
                        <a:latin typeface="Alexandria" pitchFamily="2" charset="-78"/>
                        <a:ea typeface="Arial" panose="020B0604020202020204" pitchFamily="34" charset="0"/>
                        <a:cs typeface="Alexandria" pitchFamily="2" charset="-78"/>
                      </a:endParaRPr>
                    </a:p>
                  </a:txBody>
                  <a:tcPr marL="8890" marR="66675" marT="20320" marB="0"/>
                </a:tc>
                <a:tc>
                  <a:txBody>
                    <a:bodyPr/>
                    <a:lstStyle/>
                    <a:p>
                      <a:pPr marL="66040" marR="0" indent="0" algn="ctr" rtl="0">
                        <a:lnSpc>
                          <a:spcPct val="107000"/>
                        </a:lnSpc>
                        <a:spcBef>
                          <a:spcPts val="0"/>
                        </a:spcBef>
                        <a:spcAft>
                          <a:spcPts val="0"/>
                        </a:spcAft>
                      </a:pPr>
                      <a:r>
                        <a:rPr lang="en-US" sz="900" kern="100">
                          <a:effectLst/>
                          <a:latin typeface="Alexandria" pitchFamily="2" charset="-78"/>
                          <a:cs typeface="Alexandria" pitchFamily="2" charset="-78"/>
                        </a:rPr>
                        <a:t>  ✓</a:t>
                      </a:r>
                      <a:endParaRPr lang="en-US" sz="900" kern="100">
                        <a:solidFill>
                          <a:srgbClr val="000000"/>
                        </a:solidFill>
                        <a:effectLst/>
                        <a:latin typeface="Alexandria" pitchFamily="2" charset="-78"/>
                        <a:ea typeface="Arial" panose="020B0604020202020204" pitchFamily="34" charset="0"/>
                        <a:cs typeface="Alexandria" pitchFamily="2" charset="-78"/>
                      </a:endParaRPr>
                    </a:p>
                  </a:txBody>
                  <a:tcPr marL="8890" marR="66675" marT="20320" marB="0"/>
                </a:tc>
                <a:tc>
                  <a:txBody>
                    <a:bodyPr/>
                    <a:lstStyle/>
                    <a:p>
                      <a:pPr marL="64135" marR="0" indent="0" algn="ctr" rtl="0">
                        <a:lnSpc>
                          <a:spcPct val="107000"/>
                        </a:lnSpc>
                        <a:spcBef>
                          <a:spcPts val="0"/>
                        </a:spcBef>
                        <a:spcAft>
                          <a:spcPts val="0"/>
                        </a:spcAft>
                      </a:pPr>
                      <a:r>
                        <a:rPr lang="en-US" sz="900" kern="100">
                          <a:effectLst/>
                          <a:latin typeface="Alexandria" pitchFamily="2" charset="-78"/>
                          <a:cs typeface="Alexandria" pitchFamily="2" charset="-78"/>
                        </a:rPr>
                        <a:t>  ✓</a:t>
                      </a:r>
                      <a:endParaRPr lang="en-US" sz="900" kern="100">
                        <a:solidFill>
                          <a:srgbClr val="000000"/>
                        </a:solidFill>
                        <a:effectLst/>
                        <a:latin typeface="Alexandria" pitchFamily="2" charset="-78"/>
                        <a:ea typeface="Arial" panose="020B0604020202020204" pitchFamily="34" charset="0"/>
                        <a:cs typeface="Alexandria" pitchFamily="2" charset="-78"/>
                      </a:endParaRPr>
                    </a:p>
                  </a:txBody>
                  <a:tcPr marL="8890" marR="66675" marT="20320" marB="0"/>
                </a:tc>
                <a:tc>
                  <a:txBody>
                    <a:bodyPr/>
                    <a:lstStyle/>
                    <a:p>
                      <a:pPr marL="43180" marR="0" indent="0" algn="ctr" rtl="0">
                        <a:lnSpc>
                          <a:spcPct val="107000"/>
                        </a:lnSpc>
                        <a:spcBef>
                          <a:spcPts val="0"/>
                        </a:spcBef>
                        <a:spcAft>
                          <a:spcPts val="0"/>
                        </a:spcAft>
                      </a:pPr>
                      <a:r>
                        <a:rPr lang="en-US" sz="900" kern="100">
                          <a:effectLst/>
                          <a:latin typeface="Alexandria" pitchFamily="2" charset="-78"/>
                          <a:cs typeface="Alexandria" pitchFamily="2" charset="-78"/>
                        </a:rPr>
                        <a:t>  ✓</a:t>
                      </a:r>
                      <a:endParaRPr lang="en-US" sz="900" kern="100">
                        <a:solidFill>
                          <a:srgbClr val="000000"/>
                        </a:solidFill>
                        <a:effectLst/>
                        <a:latin typeface="Alexandria" pitchFamily="2" charset="-78"/>
                        <a:ea typeface="Arial" panose="020B0604020202020204" pitchFamily="34" charset="0"/>
                        <a:cs typeface="Alexandria" pitchFamily="2" charset="-78"/>
                      </a:endParaRPr>
                    </a:p>
                  </a:txBody>
                  <a:tcPr marL="8890" marR="66675" marT="20320" marB="0"/>
                </a:tc>
                <a:tc>
                  <a:txBody>
                    <a:bodyPr/>
                    <a:lstStyle/>
                    <a:p>
                      <a:pPr marL="635" marR="0" indent="0" algn="ctr" rtl="1">
                        <a:lnSpc>
                          <a:spcPct val="107000"/>
                        </a:lnSpc>
                        <a:spcBef>
                          <a:spcPts val="0"/>
                        </a:spcBef>
                        <a:spcAft>
                          <a:spcPts val="0"/>
                        </a:spcAft>
                      </a:pPr>
                      <a:r>
                        <a:rPr lang="ar-SA" sz="900" kern="100">
                          <a:effectLst/>
                          <a:latin typeface="Alexandria" pitchFamily="2" charset="-78"/>
                          <a:cs typeface="Alexandria" pitchFamily="2" charset="-78"/>
                        </a:rPr>
                        <a:t>الإمارات  </a:t>
                      </a:r>
                      <a:endParaRPr lang="en-US" sz="900" kern="100">
                        <a:solidFill>
                          <a:srgbClr val="000000"/>
                        </a:solidFill>
                        <a:effectLst/>
                        <a:latin typeface="Alexandria" pitchFamily="2" charset="-78"/>
                        <a:ea typeface="Arial" panose="020B0604020202020204" pitchFamily="34" charset="0"/>
                        <a:cs typeface="Alexandria" pitchFamily="2" charset="-78"/>
                      </a:endParaRPr>
                    </a:p>
                  </a:txBody>
                  <a:tcPr marL="8890" marR="66675" marT="20320" marB="0"/>
                </a:tc>
                <a:extLst>
                  <a:ext uri="{0D108BD9-81ED-4DB2-BD59-A6C34878D82A}">
                    <a16:rowId xmlns:a16="http://schemas.microsoft.com/office/drawing/2014/main" val="3339229229"/>
                  </a:ext>
                </a:extLst>
              </a:tr>
              <a:tr h="258229">
                <a:tc>
                  <a:txBody>
                    <a:bodyPr/>
                    <a:lstStyle/>
                    <a:p>
                      <a:pPr marL="0" marR="37465" indent="0" algn="ctr" rtl="0">
                        <a:lnSpc>
                          <a:spcPct val="107000"/>
                        </a:lnSpc>
                        <a:spcBef>
                          <a:spcPts val="0"/>
                        </a:spcBef>
                        <a:spcAft>
                          <a:spcPts val="0"/>
                        </a:spcAft>
                      </a:pPr>
                      <a:r>
                        <a:rPr lang="en-US" sz="900" kern="100">
                          <a:effectLst/>
                          <a:latin typeface="Alexandria" pitchFamily="2" charset="-78"/>
                          <a:cs typeface="Alexandria" pitchFamily="2" charset="-78"/>
                        </a:rPr>
                        <a:t> </a:t>
                      </a:r>
                      <a:endParaRPr lang="en-US" sz="900" kern="100">
                        <a:solidFill>
                          <a:srgbClr val="000000"/>
                        </a:solidFill>
                        <a:effectLst/>
                        <a:latin typeface="Alexandria" pitchFamily="2" charset="-78"/>
                        <a:ea typeface="Arial" panose="020B0604020202020204" pitchFamily="34" charset="0"/>
                        <a:cs typeface="Alexandria" pitchFamily="2" charset="-78"/>
                      </a:endParaRPr>
                    </a:p>
                  </a:txBody>
                  <a:tcPr marL="8890" marR="66675" marT="20320" marB="0"/>
                </a:tc>
                <a:tc>
                  <a:txBody>
                    <a:bodyPr/>
                    <a:lstStyle/>
                    <a:p>
                      <a:pPr marL="0" marR="38100" indent="0" algn="ctr" rtl="0">
                        <a:lnSpc>
                          <a:spcPct val="107000"/>
                        </a:lnSpc>
                        <a:spcBef>
                          <a:spcPts val="0"/>
                        </a:spcBef>
                        <a:spcAft>
                          <a:spcPts val="0"/>
                        </a:spcAft>
                      </a:pPr>
                      <a:r>
                        <a:rPr lang="en-US" sz="900" kern="100">
                          <a:effectLst/>
                          <a:latin typeface="Alexandria" pitchFamily="2" charset="-78"/>
                          <a:cs typeface="Alexandria" pitchFamily="2" charset="-78"/>
                        </a:rPr>
                        <a:t> </a:t>
                      </a:r>
                      <a:endParaRPr lang="en-US" sz="900" kern="100">
                        <a:solidFill>
                          <a:srgbClr val="000000"/>
                        </a:solidFill>
                        <a:effectLst/>
                        <a:latin typeface="Alexandria" pitchFamily="2" charset="-78"/>
                        <a:ea typeface="Arial" panose="020B0604020202020204" pitchFamily="34" charset="0"/>
                        <a:cs typeface="Alexandria" pitchFamily="2" charset="-78"/>
                      </a:endParaRPr>
                    </a:p>
                  </a:txBody>
                  <a:tcPr marL="8890" marR="66675" marT="20320" marB="0"/>
                </a:tc>
                <a:tc>
                  <a:txBody>
                    <a:bodyPr/>
                    <a:lstStyle/>
                    <a:p>
                      <a:pPr marL="66040" marR="0" indent="0" algn="ctr" rtl="0">
                        <a:lnSpc>
                          <a:spcPct val="107000"/>
                        </a:lnSpc>
                        <a:spcBef>
                          <a:spcPts val="0"/>
                        </a:spcBef>
                        <a:spcAft>
                          <a:spcPts val="0"/>
                        </a:spcAft>
                      </a:pPr>
                      <a:r>
                        <a:rPr lang="en-US" sz="900" kern="100">
                          <a:effectLst/>
                          <a:latin typeface="Alexandria" pitchFamily="2" charset="-78"/>
                          <a:cs typeface="Alexandria" pitchFamily="2" charset="-78"/>
                        </a:rPr>
                        <a:t>  ✓</a:t>
                      </a:r>
                      <a:endParaRPr lang="en-US" sz="900" kern="100">
                        <a:solidFill>
                          <a:srgbClr val="000000"/>
                        </a:solidFill>
                        <a:effectLst/>
                        <a:latin typeface="Alexandria" pitchFamily="2" charset="-78"/>
                        <a:ea typeface="Arial" panose="020B0604020202020204" pitchFamily="34" charset="0"/>
                        <a:cs typeface="Alexandria" pitchFamily="2" charset="-78"/>
                      </a:endParaRPr>
                    </a:p>
                  </a:txBody>
                  <a:tcPr marL="8890" marR="66675" marT="20320" marB="0"/>
                </a:tc>
                <a:tc>
                  <a:txBody>
                    <a:bodyPr/>
                    <a:lstStyle/>
                    <a:p>
                      <a:pPr marL="64135" marR="0" indent="0" algn="ctr" rtl="0">
                        <a:lnSpc>
                          <a:spcPct val="107000"/>
                        </a:lnSpc>
                        <a:spcBef>
                          <a:spcPts val="0"/>
                        </a:spcBef>
                        <a:spcAft>
                          <a:spcPts val="0"/>
                        </a:spcAft>
                      </a:pPr>
                      <a:r>
                        <a:rPr lang="en-US" sz="900" kern="100">
                          <a:effectLst/>
                          <a:latin typeface="Alexandria" pitchFamily="2" charset="-78"/>
                          <a:cs typeface="Alexandria" pitchFamily="2" charset="-78"/>
                        </a:rPr>
                        <a:t>  ✓</a:t>
                      </a:r>
                      <a:endParaRPr lang="en-US" sz="900" kern="100">
                        <a:solidFill>
                          <a:srgbClr val="000000"/>
                        </a:solidFill>
                        <a:effectLst/>
                        <a:latin typeface="Alexandria" pitchFamily="2" charset="-78"/>
                        <a:ea typeface="Arial" panose="020B0604020202020204" pitchFamily="34" charset="0"/>
                        <a:cs typeface="Alexandria" pitchFamily="2" charset="-78"/>
                      </a:endParaRPr>
                    </a:p>
                  </a:txBody>
                  <a:tcPr marL="8890" marR="66675" marT="20320" marB="0"/>
                </a:tc>
                <a:tc>
                  <a:txBody>
                    <a:bodyPr/>
                    <a:lstStyle/>
                    <a:p>
                      <a:pPr marL="43180" marR="0" indent="0" algn="ctr" rtl="0">
                        <a:lnSpc>
                          <a:spcPct val="107000"/>
                        </a:lnSpc>
                        <a:spcBef>
                          <a:spcPts val="0"/>
                        </a:spcBef>
                        <a:spcAft>
                          <a:spcPts val="0"/>
                        </a:spcAft>
                      </a:pPr>
                      <a:r>
                        <a:rPr lang="en-US" sz="900" kern="100">
                          <a:effectLst/>
                          <a:latin typeface="Alexandria" pitchFamily="2" charset="-78"/>
                          <a:cs typeface="Alexandria" pitchFamily="2" charset="-78"/>
                        </a:rPr>
                        <a:t>  ✓</a:t>
                      </a:r>
                      <a:endParaRPr lang="en-US" sz="900" kern="100">
                        <a:solidFill>
                          <a:srgbClr val="000000"/>
                        </a:solidFill>
                        <a:effectLst/>
                        <a:latin typeface="Alexandria" pitchFamily="2" charset="-78"/>
                        <a:ea typeface="Arial" panose="020B0604020202020204" pitchFamily="34" charset="0"/>
                        <a:cs typeface="Alexandria" pitchFamily="2" charset="-78"/>
                      </a:endParaRPr>
                    </a:p>
                  </a:txBody>
                  <a:tcPr marL="8890" marR="66675" marT="20320" marB="0"/>
                </a:tc>
                <a:tc>
                  <a:txBody>
                    <a:bodyPr/>
                    <a:lstStyle/>
                    <a:p>
                      <a:pPr marL="635" marR="0" indent="0" algn="ctr" rtl="1">
                        <a:lnSpc>
                          <a:spcPct val="107000"/>
                        </a:lnSpc>
                        <a:spcBef>
                          <a:spcPts val="0"/>
                        </a:spcBef>
                        <a:spcAft>
                          <a:spcPts val="0"/>
                        </a:spcAft>
                      </a:pPr>
                      <a:r>
                        <a:rPr lang="ar-SA" sz="900" kern="100">
                          <a:effectLst/>
                          <a:latin typeface="Alexandria" pitchFamily="2" charset="-78"/>
                          <a:cs typeface="Alexandria" pitchFamily="2" charset="-78"/>
                        </a:rPr>
                        <a:t>البحرين  </a:t>
                      </a:r>
                      <a:endParaRPr lang="en-US" sz="900" kern="100">
                        <a:solidFill>
                          <a:srgbClr val="000000"/>
                        </a:solidFill>
                        <a:effectLst/>
                        <a:latin typeface="Alexandria" pitchFamily="2" charset="-78"/>
                        <a:ea typeface="Arial" panose="020B0604020202020204" pitchFamily="34" charset="0"/>
                        <a:cs typeface="Alexandria" pitchFamily="2" charset="-78"/>
                      </a:endParaRPr>
                    </a:p>
                  </a:txBody>
                  <a:tcPr marL="8890" marR="66675" marT="20320" marB="0"/>
                </a:tc>
                <a:extLst>
                  <a:ext uri="{0D108BD9-81ED-4DB2-BD59-A6C34878D82A}">
                    <a16:rowId xmlns:a16="http://schemas.microsoft.com/office/drawing/2014/main" val="1790824954"/>
                  </a:ext>
                </a:extLst>
              </a:tr>
              <a:tr h="422491">
                <a:tc>
                  <a:txBody>
                    <a:bodyPr/>
                    <a:lstStyle/>
                    <a:p>
                      <a:pPr marL="342900" marR="64770" lvl="0" indent="-342900" algn="ctr" rtl="1" fontAlgn="base">
                        <a:lnSpc>
                          <a:spcPct val="107000"/>
                        </a:lnSpc>
                        <a:spcBef>
                          <a:spcPts val="0"/>
                        </a:spcBef>
                        <a:spcAft>
                          <a:spcPts val="65"/>
                        </a:spcAft>
                        <a:buClr>
                          <a:srgbClr val="000000"/>
                        </a:buClr>
                        <a:buSzPts val="1000"/>
                        <a:buFont typeface="Symbol" panose="05050102010706020507" pitchFamily="18" charset="2"/>
                        <a:buChar char="-"/>
                      </a:pPr>
                      <a:r>
                        <a:rPr lang="ar-SA" sz="900" u="none" strike="noStrike" kern="100">
                          <a:effectLst/>
                          <a:uFill>
                            <a:solidFill>
                              <a:srgbClr val="000000"/>
                            </a:solidFill>
                          </a:uFill>
                          <a:latin typeface="Alexandria" pitchFamily="2" charset="-78"/>
                          <a:cs typeface="Alexandria" pitchFamily="2" charset="-78"/>
                        </a:rPr>
                        <a:t>الاتفاقيات متعددة الأطراف </a:t>
                      </a:r>
                      <a:r>
                        <a:rPr lang="en-US" sz="900" u="none" strike="noStrike" kern="100">
                          <a:effectLst/>
                          <a:uFill>
                            <a:solidFill>
                              <a:srgbClr val="000000"/>
                            </a:solidFill>
                          </a:uFill>
                          <a:latin typeface="Alexandria" pitchFamily="2" charset="-78"/>
                          <a:cs typeface="Alexandria" pitchFamily="2" charset="-78"/>
                        </a:rPr>
                        <a:t>. </a:t>
                      </a:r>
                    </a:p>
                    <a:p>
                      <a:pPr marL="342900" marR="64770" lvl="0" indent="-342900" algn="ctr" rtl="1" fontAlgn="base">
                        <a:lnSpc>
                          <a:spcPct val="107000"/>
                        </a:lnSpc>
                        <a:spcBef>
                          <a:spcPts val="0"/>
                        </a:spcBef>
                        <a:spcAft>
                          <a:spcPts val="0"/>
                        </a:spcAft>
                        <a:buClr>
                          <a:srgbClr val="000000"/>
                        </a:buClr>
                        <a:buSzPts val="1000"/>
                        <a:buFont typeface="Symbol" panose="05050102010706020507" pitchFamily="18" charset="2"/>
                        <a:buChar char="-"/>
                      </a:pPr>
                      <a:r>
                        <a:rPr lang="ar-SA" sz="900" u="none" strike="noStrike" kern="100">
                          <a:effectLst/>
                          <a:uFill>
                            <a:solidFill>
                              <a:srgbClr val="000000"/>
                            </a:solidFill>
                          </a:uFill>
                          <a:latin typeface="Alexandria" pitchFamily="2" charset="-78"/>
                          <a:cs typeface="Alexandria" pitchFamily="2" charset="-78"/>
                        </a:rPr>
                        <a:t>الاتفاقيات الثنائية ما بين مزودي الخدمة</a:t>
                      </a:r>
                      <a:r>
                        <a:rPr lang="en-US" sz="900" u="none" strike="noStrike" kern="100">
                          <a:effectLst/>
                          <a:uFill>
                            <a:solidFill>
                              <a:srgbClr val="000000"/>
                            </a:solidFill>
                          </a:uFill>
                          <a:latin typeface="Alexandria" pitchFamily="2" charset="-78"/>
                          <a:cs typeface="Alexandria" pitchFamily="2" charset="-78"/>
                        </a:rPr>
                        <a:t>. </a:t>
                      </a:r>
                      <a:endParaRPr lang="en-US" sz="900" u="none" strike="noStrike" kern="100">
                        <a:solidFill>
                          <a:srgbClr val="000000"/>
                        </a:solidFill>
                        <a:effectLst/>
                        <a:uFill>
                          <a:solidFill>
                            <a:srgbClr val="000000"/>
                          </a:solidFill>
                        </a:uFill>
                        <a:latin typeface="Alexandria" pitchFamily="2" charset="-78"/>
                        <a:ea typeface="Arial" panose="020B0604020202020204" pitchFamily="34" charset="0"/>
                        <a:cs typeface="Alexandria" pitchFamily="2" charset="-78"/>
                      </a:endParaRPr>
                    </a:p>
                  </a:txBody>
                  <a:tcPr marL="8890" marR="66675" marT="20320" marB="0"/>
                </a:tc>
                <a:tc>
                  <a:txBody>
                    <a:bodyPr/>
                    <a:lstStyle/>
                    <a:p>
                      <a:pPr marL="0" marR="38100" indent="0" algn="ctr" rtl="0">
                        <a:lnSpc>
                          <a:spcPct val="107000"/>
                        </a:lnSpc>
                        <a:spcBef>
                          <a:spcPts val="0"/>
                        </a:spcBef>
                        <a:spcAft>
                          <a:spcPts val="0"/>
                        </a:spcAft>
                      </a:pPr>
                      <a:r>
                        <a:rPr lang="en-US" sz="900" kern="100">
                          <a:effectLst/>
                          <a:latin typeface="Alexandria" pitchFamily="2" charset="-78"/>
                          <a:cs typeface="Alexandria" pitchFamily="2" charset="-78"/>
                        </a:rPr>
                        <a:t> </a:t>
                      </a:r>
                      <a:endParaRPr lang="en-US" sz="900" kern="100">
                        <a:solidFill>
                          <a:srgbClr val="000000"/>
                        </a:solidFill>
                        <a:effectLst/>
                        <a:latin typeface="Alexandria" pitchFamily="2" charset="-78"/>
                        <a:ea typeface="Arial" panose="020B0604020202020204" pitchFamily="34" charset="0"/>
                        <a:cs typeface="Alexandria" pitchFamily="2" charset="-78"/>
                      </a:endParaRPr>
                    </a:p>
                  </a:txBody>
                  <a:tcPr marL="8890" marR="66675" marT="20320" marB="0"/>
                </a:tc>
                <a:tc>
                  <a:txBody>
                    <a:bodyPr/>
                    <a:lstStyle/>
                    <a:p>
                      <a:pPr marL="0" marR="36830" indent="0" algn="ctr" rtl="0">
                        <a:lnSpc>
                          <a:spcPct val="107000"/>
                        </a:lnSpc>
                        <a:spcBef>
                          <a:spcPts val="0"/>
                        </a:spcBef>
                        <a:spcAft>
                          <a:spcPts val="0"/>
                        </a:spcAft>
                      </a:pPr>
                      <a:r>
                        <a:rPr lang="en-US" sz="900" kern="100">
                          <a:effectLst/>
                          <a:latin typeface="Alexandria" pitchFamily="2" charset="-78"/>
                          <a:cs typeface="Alexandria" pitchFamily="2" charset="-78"/>
                        </a:rPr>
                        <a:t> </a:t>
                      </a:r>
                      <a:endParaRPr lang="en-US" sz="900" kern="100">
                        <a:solidFill>
                          <a:srgbClr val="000000"/>
                        </a:solidFill>
                        <a:effectLst/>
                        <a:latin typeface="Alexandria" pitchFamily="2" charset="-78"/>
                        <a:ea typeface="Arial" panose="020B0604020202020204" pitchFamily="34" charset="0"/>
                        <a:cs typeface="Alexandria" pitchFamily="2" charset="-78"/>
                      </a:endParaRPr>
                    </a:p>
                  </a:txBody>
                  <a:tcPr marL="8890" marR="66675" marT="20320" marB="0"/>
                </a:tc>
                <a:tc>
                  <a:txBody>
                    <a:bodyPr/>
                    <a:lstStyle/>
                    <a:p>
                      <a:pPr marL="64135" marR="0" indent="0" algn="ctr" rtl="0">
                        <a:lnSpc>
                          <a:spcPct val="107000"/>
                        </a:lnSpc>
                        <a:spcBef>
                          <a:spcPts val="0"/>
                        </a:spcBef>
                        <a:spcAft>
                          <a:spcPts val="0"/>
                        </a:spcAft>
                      </a:pPr>
                      <a:r>
                        <a:rPr lang="en-US" sz="900" kern="100">
                          <a:effectLst/>
                          <a:latin typeface="Alexandria" pitchFamily="2" charset="-78"/>
                          <a:cs typeface="Alexandria" pitchFamily="2" charset="-78"/>
                        </a:rPr>
                        <a:t>  ✓</a:t>
                      </a:r>
                      <a:endParaRPr lang="en-US" sz="900" kern="100">
                        <a:solidFill>
                          <a:srgbClr val="000000"/>
                        </a:solidFill>
                        <a:effectLst/>
                        <a:latin typeface="Alexandria" pitchFamily="2" charset="-78"/>
                        <a:ea typeface="Arial" panose="020B0604020202020204" pitchFamily="34" charset="0"/>
                        <a:cs typeface="Alexandria" pitchFamily="2" charset="-78"/>
                      </a:endParaRPr>
                    </a:p>
                  </a:txBody>
                  <a:tcPr marL="8890" marR="66675" marT="20320" marB="0"/>
                </a:tc>
                <a:tc>
                  <a:txBody>
                    <a:bodyPr/>
                    <a:lstStyle/>
                    <a:p>
                      <a:pPr marL="43180" marR="0" indent="0" algn="ctr" rtl="0">
                        <a:lnSpc>
                          <a:spcPct val="107000"/>
                        </a:lnSpc>
                        <a:spcBef>
                          <a:spcPts val="0"/>
                        </a:spcBef>
                        <a:spcAft>
                          <a:spcPts val="0"/>
                        </a:spcAft>
                      </a:pPr>
                      <a:r>
                        <a:rPr lang="en-US" sz="900" kern="100">
                          <a:effectLst/>
                          <a:latin typeface="Alexandria" pitchFamily="2" charset="-78"/>
                          <a:cs typeface="Alexandria" pitchFamily="2" charset="-78"/>
                        </a:rPr>
                        <a:t>  ✓</a:t>
                      </a:r>
                      <a:endParaRPr lang="en-US" sz="900" kern="100">
                        <a:solidFill>
                          <a:srgbClr val="000000"/>
                        </a:solidFill>
                        <a:effectLst/>
                        <a:latin typeface="Alexandria" pitchFamily="2" charset="-78"/>
                        <a:ea typeface="Arial" panose="020B0604020202020204" pitchFamily="34" charset="0"/>
                        <a:cs typeface="Alexandria" pitchFamily="2" charset="-78"/>
                      </a:endParaRPr>
                    </a:p>
                  </a:txBody>
                  <a:tcPr marL="8890" marR="66675" marT="20320" marB="0"/>
                </a:tc>
                <a:tc>
                  <a:txBody>
                    <a:bodyPr/>
                    <a:lstStyle/>
                    <a:p>
                      <a:pPr marL="635" marR="0" indent="0" algn="ctr" rtl="1">
                        <a:lnSpc>
                          <a:spcPct val="107000"/>
                        </a:lnSpc>
                        <a:spcBef>
                          <a:spcPts val="0"/>
                        </a:spcBef>
                        <a:spcAft>
                          <a:spcPts val="0"/>
                        </a:spcAft>
                      </a:pPr>
                      <a:r>
                        <a:rPr lang="ar-SA" sz="900" kern="100">
                          <a:effectLst/>
                          <a:latin typeface="Alexandria" pitchFamily="2" charset="-78"/>
                          <a:cs typeface="Alexandria" pitchFamily="2" charset="-78"/>
                        </a:rPr>
                        <a:t>الجزائر  </a:t>
                      </a:r>
                      <a:endParaRPr lang="en-US" sz="900" kern="100">
                        <a:solidFill>
                          <a:srgbClr val="000000"/>
                        </a:solidFill>
                        <a:effectLst/>
                        <a:latin typeface="Alexandria" pitchFamily="2" charset="-78"/>
                        <a:ea typeface="Arial" panose="020B0604020202020204" pitchFamily="34" charset="0"/>
                        <a:cs typeface="Alexandria" pitchFamily="2" charset="-78"/>
                      </a:endParaRPr>
                    </a:p>
                  </a:txBody>
                  <a:tcPr marL="8890" marR="66675" marT="20320" marB="0"/>
                </a:tc>
                <a:extLst>
                  <a:ext uri="{0D108BD9-81ED-4DB2-BD59-A6C34878D82A}">
                    <a16:rowId xmlns:a16="http://schemas.microsoft.com/office/drawing/2014/main" val="3566889075"/>
                  </a:ext>
                </a:extLst>
              </a:tr>
              <a:tr h="258946">
                <a:tc>
                  <a:txBody>
                    <a:bodyPr/>
                    <a:lstStyle/>
                    <a:p>
                      <a:pPr marL="0" marR="130175" indent="0" algn="ctr" rtl="1">
                        <a:lnSpc>
                          <a:spcPct val="107000"/>
                        </a:lnSpc>
                        <a:spcBef>
                          <a:spcPts val="0"/>
                        </a:spcBef>
                        <a:spcAft>
                          <a:spcPts val="0"/>
                        </a:spcAft>
                      </a:pPr>
                      <a:r>
                        <a:rPr lang="en-US" sz="900" kern="100">
                          <a:effectLst/>
                          <a:latin typeface="Alexandria" pitchFamily="2" charset="-78"/>
                          <a:cs typeface="Alexandria" pitchFamily="2" charset="-78"/>
                        </a:rPr>
                        <a:t>- </a:t>
                      </a:r>
                      <a:r>
                        <a:rPr lang="ar-SA" sz="900" kern="100">
                          <a:effectLst/>
                          <a:latin typeface="Alexandria" pitchFamily="2" charset="-78"/>
                          <a:cs typeface="Alexandria" pitchFamily="2" charset="-78"/>
                        </a:rPr>
                        <a:t>الاتفاقيات الثنائية ما بين مزودي الخدمة</a:t>
                      </a:r>
                      <a:r>
                        <a:rPr lang="en-US" sz="900" kern="100">
                          <a:effectLst/>
                          <a:latin typeface="Alexandria" pitchFamily="2" charset="-78"/>
                          <a:cs typeface="Alexandria" pitchFamily="2" charset="-78"/>
                        </a:rPr>
                        <a:t>. </a:t>
                      </a:r>
                      <a:endParaRPr lang="en-US" sz="900" kern="100">
                        <a:solidFill>
                          <a:srgbClr val="000000"/>
                        </a:solidFill>
                        <a:effectLst/>
                        <a:latin typeface="Alexandria" pitchFamily="2" charset="-78"/>
                        <a:ea typeface="Arial" panose="020B0604020202020204" pitchFamily="34" charset="0"/>
                        <a:cs typeface="Alexandria" pitchFamily="2" charset="-78"/>
                      </a:endParaRPr>
                    </a:p>
                  </a:txBody>
                  <a:tcPr marL="8890" marR="66675" marT="20320" marB="0"/>
                </a:tc>
                <a:tc>
                  <a:txBody>
                    <a:bodyPr/>
                    <a:lstStyle/>
                    <a:p>
                      <a:pPr marL="0" marR="38100" indent="0" algn="ctr" rtl="0">
                        <a:lnSpc>
                          <a:spcPct val="107000"/>
                        </a:lnSpc>
                        <a:spcBef>
                          <a:spcPts val="0"/>
                        </a:spcBef>
                        <a:spcAft>
                          <a:spcPts val="0"/>
                        </a:spcAft>
                      </a:pPr>
                      <a:r>
                        <a:rPr lang="en-US" sz="900" kern="100">
                          <a:effectLst/>
                          <a:latin typeface="Alexandria" pitchFamily="2" charset="-78"/>
                          <a:cs typeface="Alexandria" pitchFamily="2" charset="-78"/>
                        </a:rPr>
                        <a:t> </a:t>
                      </a:r>
                      <a:endParaRPr lang="en-US" sz="900" kern="100">
                        <a:solidFill>
                          <a:srgbClr val="000000"/>
                        </a:solidFill>
                        <a:effectLst/>
                        <a:latin typeface="Alexandria" pitchFamily="2" charset="-78"/>
                        <a:ea typeface="Arial" panose="020B0604020202020204" pitchFamily="34" charset="0"/>
                        <a:cs typeface="Alexandria" pitchFamily="2" charset="-78"/>
                      </a:endParaRPr>
                    </a:p>
                  </a:txBody>
                  <a:tcPr marL="8890" marR="66675" marT="20320" marB="0"/>
                </a:tc>
                <a:tc>
                  <a:txBody>
                    <a:bodyPr/>
                    <a:lstStyle/>
                    <a:p>
                      <a:pPr marL="66040" marR="0" indent="0" algn="ctr" rtl="0">
                        <a:lnSpc>
                          <a:spcPct val="107000"/>
                        </a:lnSpc>
                        <a:spcBef>
                          <a:spcPts val="0"/>
                        </a:spcBef>
                        <a:spcAft>
                          <a:spcPts val="0"/>
                        </a:spcAft>
                      </a:pPr>
                      <a:r>
                        <a:rPr lang="en-US" sz="900" kern="100">
                          <a:effectLst/>
                          <a:latin typeface="Alexandria" pitchFamily="2" charset="-78"/>
                          <a:cs typeface="Alexandria" pitchFamily="2" charset="-78"/>
                        </a:rPr>
                        <a:t>  ✓</a:t>
                      </a:r>
                      <a:endParaRPr lang="en-US" sz="900" kern="100">
                        <a:solidFill>
                          <a:srgbClr val="000000"/>
                        </a:solidFill>
                        <a:effectLst/>
                        <a:latin typeface="Alexandria" pitchFamily="2" charset="-78"/>
                        <a:ea typeface="Arial" panose="020B0604020202020204" pitchFamily="34" charset="0"/>
                        <a:cs typeface="Alexandria" pitchFamily="2" charset="-78"/>
                      </a:endParaRPr>
                    </a:p>
                  </a:txBody>
                  <a:tcPr marL="8890" marR="66675" marT="20320" marB="0"/>
                </a:tc>
                <a:tc>
                  <a:txBody>
                    <a:bodyPr/>
                    <a:lstStyle/>
                    <a:p>
                      <a:pPr marL="64135" marR="0" indent="0" algn="ctr" rtl="0">
                        <a:lnSpc>
                          <a:spcPct val="107000"/>
                        </a:lnSpc>
                        <a:spcBef>
                          <a:spcPts val="0"/>
                        </a:spcBef>
                        <a:spcAft>
                          <a:spcPts val="0"/>
                        </a:spcAft>
                      </a:pPr>
                      <a:r>
                        <a:rPr lang="en-US" sz="900" kern="100">
                          <a:effectLst/>
                          <a:latin typeface="Alexandria" pitchFamily="2" charset="-78"/>
                          <a:cs typeface="Alexandria" pitchFamily="2" charset="-78"/>
                        </a:rPr>
                        <a:t>  ✓</a:t>
                      </a:r>
                      <a:endParaRPr lang="en-US" sz="900" kern="100">
                        <a:solidFill>
                          <a:srgbClr val="000000"/>
                        </a:solidFill>
                        <a:effectLst/>
                        <a:latin typeface="Alexandria" pitchFamily="2" charset="-78"/>
                        <a:ea typeface="Arial" panose="020B0604020202020204" pitchFamily="34" charset="0"/>
                        <a:cs typeface="Alexandria" pitchFamily="2" charset="-78"/>
                      </a:endParaRPr>
                    </a:p>
                  </a:txBody>
                  <a:tcPr marL="8890" marR="66675" marT="20320" marB="0"/>
                </a:tc>
                <a:tc>
                  <a:txBody>
                    <a:bodyPr/>
                    <a:lstStyle/>
                    <a:p>
                      <a:pPr marL="43180" marR="0" indent="0" algn="ctr" rtl="0">
                        <a:lnSpc>
                          <a:spcPct val="107000"/>
                        </a:lnSpc>
                        <a:spcBef>
                          <a:spcPts val="0"/>
                        </a:spcBef>
                        <a:spcAft>
                          <a:spcPts val="0"/>
                        </a:spcAft>
                      </a:pPr>
                      <a:r>
                        <a:rPr lang="en-US" sz="900" kern="100">
                          <a:effectLst/>
                          <a:latin typeface="Alexandria" pitchFamily="2" charset="-78"/>
                          <a:cs typeface="Alexandria" pitchFamily="2" charset="-78"/>
                        </a:rPr>
                        <a:t>  ✓</a:t>
                      </a:r>
                      <a:endParaRPr lang="en-US" sz="900" kern="100">
                        <a:solidFill>
                          <a:srgbClr val="000000"/>
                        </a:solidFill>
                        <a:effectLst/>
                        <a:latin typeface="Alexandria" pitchFamily="2" charset="-78"/>
                        <a:ea typeface="Arial" panose="020B0604020202020204" pitchFamily="34" charset="0"/>
                        <a:cs typeface="Alexandria" pitchFamily="2" charset="-78"/>
                      </a:endParaRPr>
                    </a:p>
                  </a:txBody>
                  <a:tcPr marL="8890" marR="66675" marT="20320" marB="0"/>
                </a:tc>
                <a:tc>
                  <a:txBody>
                    <a:bodyPr/>
                    <a:lstStyle/>
                    <a:p>
                      <a:pPr marL="1270" marR="0" indent="0" algn="ctr" rtl="1">
                        <a:lnSpc>
                          <a:spcPct val="107000"/>
                        </a:lnSpc>
                        <a:spcBef>
                          <a:spcPts val="0"/>
                        </a:spcBef>
                        <a:spcAft>
                          <a:spcPts val="0"/>
                        </a:spcAft>
                      </a:pPr>
                      <a:r>
                        <a:rPr lang="ar-SA" sz="900" kern="100">
                          <a:effectLst/>
                          <a:latin typeface="Alexandria" pitchFamily="2" charset="-78"/>
                          <a:cs typeface="Alexandria" pitchFamily="2" charset="-78"/>
                        </a:rPr>
                        <a:t>السعودية  </a:t>
                      </a:r>
                      <a:endParaRPr lang="en-US" sz="900" kern="100">
                        <a:solidFill>
                          <a:srgbClr val="000000"/>
                        </a:solidFill>
                        <a:effectLst/>
                        <a:latin typeface="Alexandria" pitchFamily="2" charset="-78"/>
                        <a:ea typeface="Arial" panose="020B0604020202020204" pitchFamily="34" charset="0"/>
                        <a:cs typeface="Alexandria" pitchFamily="2" charset="-78"/>
                      </a:endParaRPr>
                    </a:p>
                  </a:txBody>
                  <a:tcPr marL="8890" marR="66675" marT="20320" marB="0"/>
                </a:tc>
                <a:extLst>
                  <a:ext uri="{0D108BD9-81ED-4DB2-BD59-A6C34878D82A}">
                    <a16:rowId xmlns:a16="http://schemas.microsoft.com/office/drawing/2014/main" val="2790549877"/>
                  </a:ext>
                </a:extLst>
              </a:tr>
              <a:tr h="423208">
                <a:tc>
                  <a:txBody>
                    <a:bodyPr/>
                    <a:lstStyle/>
                    <a:p>
                      <a:pPr marL="342900" marR="64770" lvl="0" indent="-342900" algn="ctr" rtl="1" fontAlgn="base">
                        <a:lnSpc>
                          <a:spcPct val="107000"/>
                        </a:lnSpc>
                        <a:spcBef>
                          <a:spcPts val="0"/>
                        </a:spcBef>
                        <a:spcAft>
                          <a:spcPts val="65"/>
                        </a:spcAft>
                        <a:buClr>
                          <a:srgbClr val="000000"/>
                        </a:buClr>
                        <a:buSzPts val="1000"/>
                        <a:buFont typeface="Symbol" panose="05050102010706020507" pitchFamily="18" charset="2"/>
                        <a:buChar char="-"/>
                      </a:pPr>
                      <a:r>
                        <a:rPr lang="ar-SA" sz="900" u="none" strike="noStrike" kern="100">
                          <a:effectLst/>
                          <a:uFill>
                            <a:solidFill>
                              <a:srgbClr val="000000"/>
                            </a:solidFill>
                          </a:uFill>
                          <a:latin typeface="Alexandria" pitchFamily="2" charset="-78"/>
                          <a:cs typeface="Alexandria" pitchFamily="2" charset="-78"/>
                        </a:rPr>
                        <a:t>الاتفاقيات الثنائية ما بين مزودي الخدمة</a:t>
                      </a:r>
                      <a:r>
                        <a:rPr lang="en-US" sz="900" u="none" strike="noStrike" kern="100">
                          <a:effectLst/>
                          <a:uFill>
                            <a:solidFill>
                              <a:srgbClr val="000000"/>
                            </a:solidFill>
                          </a:uFill>
                          <a:latin typeface="Alexandria" pitchFamily="2" charset="-78"/>
                          <a:cs typeface="Alexandria" pitchFamily="2" charset="-78"/>
                        </a:rPr>
                        <a:t>. </a:t>
                      </a:r>
                    </a:p>
                    <a:p>
                      <a:pPr marL="342900" marR="64770" lvl="0" indent="-342900" algn="ctr" rtl="1" fontAlgn="base">
                        <a:lnSpc>
                          <a:spcPct val="107000"/>
                        </a:lnSpc>
                        <a:spcBef>
                          <a:spcPts val="0"/>
                        </a:spcBef>
                        <a:spcAft>
                          <a:spcPts val="0"/>
                        </a:spcAft>
                        <a:buClr>
                          <a:srgbClr val="000000"/>
                        </a:buClr>
                        <a:buSzPts val="1000"/>
                        <a:buFont typeface="Symbol" panose="05050102010706020507" pitchFamily="18" charset="2"/>
                        <a:buChar char="-"/>
                      </a:pPr>
                      <a:r>
                        <a:rPr lang="ar-SA" sz="900" u="none" strike="noStrike" kern="100">
                          <a:effectLst/>
                          <a:uFill>
                            <a:solidFill>
                              <a:srgbClr val="000000"/>
                            </a:solidFill>
                          </a:uFill>
                          <a:latin typeface="Alexandria" pitchFamily="2" charset="-78"/>
                          <a:cs typeface="Alexandria" pitchFamily="2" charset="-78"/>
                        </a:rPr>
                        <a:t>حلول الطرف الثالث </a:t>
                      </a:r>
                      <a:r>
                        <a:rPr lang="en-US" sz="900" u="none" strike="noStrike" kern="100">
                          <a:effectLst/>
                          <a:uFill>
                            <a:solidFill>
                              <a:srgbClr val="000000"/>
                            </a:solidFill>
                          </a:uFill>
                          <a:latin typeface="Alexandria" pitchFamily="2" charset="-78"/>
                          <a:cs typeface="Alexandria" pitchFamily="2" charset="-78"/>
                        </a:rPr>
                        <a:t>. </a:t>
                      </a:r>
                      <a:endParaRPr lang="en-US" sz="900" u="none" strike="noStrike" kern="100">
                        <a:solidFill>
                          <a:srgbClr val="000000"/>
                        </a:solidFill>
                        <a:effectLst/>
                        <a:uFill>
                          <a:solidFill>
                            <a:srgbClr val="000000"/>
                          </a:solidFill>
                        </a:uFill>
                        <a:latin typeface="Alexandria" pitchFamily="2" charset="-78"/>
                        <a:ea typeface="Arial" panose="020B0604020202020204" pitchFamily="34" charset="0"/>
                        <a:cs typeface="Alexandria" pitchFamily="2" charset="-78"/>
                      </a:endParaRPr>
                    </a:p>
                  </a:txBody>
                  <a:tcPr marL="8890" marR="66675" marT="20320" marB="0"/>
                </a:tc>
                <a:tc>
                  <a:txBody>
                    <a:bodyPr/>
                    <a:lstStyle/>
                    <a:p>
                      <a:pPr marL="0" marR="38100" indent="0" algn="ctr" rtl="0">
                        <a:lnSpc>
                          <a:spcPct val="107000"/>
                        </a:lnSpc>
                        <a:spcBef>
                          <a:spcPts val="0"/>
                        </a:spcBef>
                        <a:spcAft>
                          <a:spcPts val="0"/>
                        </a:spcAft>
                      </a:pPr>
                      <a:r>
                        <a:rPr lang="en-US" sz="900" kern="100">
                          <a:effectLst/>
                          <a:latin typeface="Alexandria" pitchFamily="2" charset="-78"/>
                          <a:cs typeface="Alexandria" pitchFamily="2" charset="-78"/>
                        </a:rPr>
                        <a:t> </a:t>
                      </a:r>
                      <a:endParaRPr lang="en-US" sz="900" kern="100">
                        <a:solidFill>
                          <a:srgbClr val="000000"/>
                        </a:solidFill>
                        <a:effectLst/>
                        <a:latin typeface="Alexandria" pitchFamily="2" charset="-78"/>
                        <a:ea typeface="Arial" panose="020B0604020202020204" pitchFamily="34" charset="0"/>
                        <a:cs typeface="Alexandria" pitchFamily="2" charset="-78"/>
                      </a:endParaRPr>
                    </a:p>
                  </a:txBody>
                  <a:tcPr marL="8890" marR="66675" marT="20320" marB="0"/>
                </a:tc>
                <a:tc>
                  <a:txBody>
                    <a:bodyPr/>
                    <a:lstStyle/>
                    <a:p>
                      <a:pPr marL="66040" marR="0" indent="0" algn="ctr" rtl="0">
                        <a:lnSpc>
                          <a:spcPct val="107000"/>
                        </a:lnSpc>
                        <a:spcBef>
                          <a:spcPts val="0"/>
                        </a:spcBef>
                        <a:spcAft>
                          <a:spcPts val="0"/>
                        </a:spcAft>
                      </a:pPr>
                      <a:r>
                        <a:rPr lang="en-US" sz="900" kern="100">
                          <a:effectLst/>
                          <a:latin typeface="Alexandria" pitchFamily="2" charset="-78"/>
                          <a:cs typeface="Alexandria" pitchFamily="2" charset="-78"/>
                        </a:rPr>
                        <a:t>  ✓</a:t>
                      </a:r>
                      <a:endParaRPr lang="en-US" sz="900" kern="100">
                        <a:solidFill>
                          <a:srgbClr val="000000"/>
                        </a:solidFill>
                        <a:effectLst/>
                        <a:latin typeface="Alexandria" pitchFamily="2" charset="-78"/>
                        <a:ea typeface="Arial" panose="020B0604020202020204" pitchFamily="34" charset="0"/>
                        <a:cs typeface="Alexandria" pitchFamily="2" charset="-78"/>
                      </a:endParaRPr>
                    </a:p>
                  </a:txBody>
                  <a:tcPr marL="8890" marR="66675" marT="20320" marB="0"/>
                </a:tc>
                <a:tc>
                  <a:txBody>
                    <a:bodyPr/>
                    <a:lstStyle/>
                    <a:p>
                      <a:pPr marL="64135" marR="0" indent="0" algn="ctr" rtl="0">
                        <a:lnSpc>
                          <a:spcPct val="107000"/>
                        </a:lnSpc>
                        <a:spcBef>
                          <a:spcPts val="0"/>
                        </a:spcBef>
                        <a:spcAft>
                          <a:spcPts val="0"/>
                        </a:spcAft>
                      </a:pPr>
                      <a:r>
                        <a:rPr lang="en-US" sz="900" kern="100">
                          <a:effectLst/>
                          <a:latin typeface="Alexandria" pitchFamily="2" charset="-78"/>
                          <a:cs typeface="Alexandria" pitchFamily="2" charset="-78"/>
                        </a:rPr>
                        <a:t>  ✓</a:t>
                      </a:r>
                      <a:endParaRPr lang="en-US" sz="900" kern="100">
                        <a:solidFill>
                          <a:srgbClr val="000000"/>
                        </a:solidFill>
                        <a:effectLst/>
                        <a:latin typeface="Alexandria" pitchFamily="2" charset="-78"/>
                        <a:ea typeface="Arial" panose="020B0604020202020204" pitchFamily="34" charset="0"/>
                        <a:cs typeface="Alexandria" pitchFamily="2" charset="-78"/>
                      </a:endParaRPr>
                    </a:p>
                  </a:txBody>
                  <a:tcPr marL="8890" marR="66675" marT="20320" marB="0"/>
                </a:tc>
                <a:tc>
                  <a:txBody>
                    <a:bodyPr/>
                    <a:lstStyle/>
                    <a:p>
                      <a:pPr marL="43180" marR="0" indent="0" algn="ctr" rtl="0">
                        <a:lnSpc>
                          <a:spcPct val="107000"/>
                        </a:lnSpc>
                        <a:spcBef>
                          <a:spcPts val="0"/>
                        </a:spcBef>
                        <a:spcAft>
                          <a:spcPts val="0"/>
                        </a:spcAft>
                      </a:pPr>
                      <a:r>
                        <a:rPr lang="en-US" sz="900" kern="100">
                          <a:effectLst/>
                          <a:latin typeface="Alexandria" pitchFamily="2" charset="-78"/>
                          <a:cs typeface="Alexandria" pitchFamily="2" charset="-78"/>
                        </a:rPr>
                        <a:t>  ✓</a:t>
                      </a:r>
                      <a:endParaRPr lang="en-US" sz="900" kern="100">
                        <a:solidFill>
                          <a:srgbClr val="000000"/>
                        </a:solidFill>
                        <a:effectLst/>
                        <a:latin typeface="Alexandria" pitchFamily="2" charset="-78"/>
                        <a:ea typeface="Arial" panose="020B0604020202020204" pitchFamily="34" charset="0"/>
                        <a:cs typeface="Alexandria" pitchFamily="2" charset="-78"/>
                      </a:endParaRPr>
                    </a:p>
                  </a:txBody>
                  <a:tcPr marL="8890" marR="66675" marT="20320" marB="0"/>
                </a:tc>
                <a:tc>
                  <a:txBody>
                    <a:bodyPr/>
                    <a:lstStyle/>
                    <a:p>
                      <a:pPr marL="1905" marR="0" indent="0" algn="ctr" rtl="1">
                        <a:lnSpc>
                          <a:spcPct val="107000"/>
                        </a:lnSpc>
                        <a:spcBef>
                          <a:spcPts val="0"/>
                        </a:spcBef>
                        <a:spcAft>
                          <a:spcPts val="0"/>
                        </a:spcAft>
                      </a:pPr>
                      <a:r>
                        <a:rPr lang="ar-SA" sz="900" kern="100">
                          <a:effectLst/>
                          <a:latin typeface="Alexandria" pitchFamily="2" charset="-78"/>
                          <a:cs typeface="Alexandria" pitchFamily="2" charset="-78"/>
                        </a:rPr>
                        <a:t>سورية  </a:t>
                      </a:r>
                      <a:endParaRPr lang="en-US" sz="900" kern="100">
                        <a:solidFill>
                          <a:srgbClr val="000000"/>
                        </a:solidFill>
                        <a:effectLst/>
                        <a:latin typeface="Alexandria" pitchFamily="2" charset="-78"/>
                        <a:ea typeface="Arial" panose="020B0604020202020204" pitchFamily="34" charset="0"/>
                        <a:cs typeface="Alexandria" pitchFamily="2" charset="-78"/>
                      </a:endParaRPr>
                    </a:p>
                  </a:txBody>
                  <a:tcPr marL="8890" marR="66675" marT="20320" marB="0"/>
                </a:tc>
                <a:extLst>
                  <a:ext uri="{0D108BD9-81ED-4DB2-BD59-A6C34878D82A}">
                    <a16:rowId xmlns:a16="http://schemas.microsoft.com/office/drawing/2014/main" val="1013019312"/>
                  </a:ext>
                </a:extLst>
              </a:tr>
              <a:tr h="255360">
                <a:tc>
                  <a:txBody>
                    <a:bodyPr/>
                    <a:lstStyle/>
                    <a:p>
                      <a:pPr marL="0" marR="37465" indent="0" algn="ctr" rtl="0">
                        <a:lnSpc>
                          <a:spcPct val="107000"/>
                        </a:lnSpc>
                        <a:spcBef>
                          <a:spcPts val="0"/>
                        </a:spcBef>
                        <a:spcAft>
                          <a:spcPts val="0"/>
                        </a:spcAft>
                      </a:pPr>
                      <a:r>
                        <a:rPr lang="en-US" sz="900" kern="100">
                          <a:effectLst/>
                          <a:latin typeface="Alexandria" pitchFamily="2" charset="-78"/>
                          <a:cs typeface="Alexandria" pitchFamily="2" charset="-78"/>
                        </a:rPr>
                        <a:t> </a:t>
                      </a:r>
                      <a:endParaRPr lang="en-US" sz="900" kern="100">
                        <a:solidFill>
                          <a:srgbClr val="000000"/>
                        </a:solidFill>
                        <a:effectLst/>
                        <a:latin typeface="Alexandria" pitchFamily="2" charset="-78"/>
                        <a:ea typeface="Arial" panose="020B0604020202020204" pitchFamily="34" charset="0"/>
                        <a:cs typeface="Alexandria" pitchFamily="2" charset="-78"/>
                      </a:endParaRPr>
                    </a:p>
                  </a:txBody>
                  <a:tcPr marL="8890" marR="66675" marT="20320" marB="0"/>
                </a:tc>
                <a:tc>
                  <a:txBody>
                    <a:bodyPr/>
                    <a:lstStyle/>
                    <a:p>
                      <a:pPr marL="0" marR="38100" indent="0" algn="ctr" rtl="0">
                        <a:lnSpc>
                          <a:spcPct val="107000"/>
                        </a:lnSpc>
                        <a:spcBef>
                          <a:spcPts val="0"/>
                        </a:spcBef>
                        <a:spcAft>
                          <a:spcPts val="0"/>
                        </a:spcAft>
                      </a:pPr>
                      <a:r>
                        <a:rPr lang="en-US" sz="900" kern="100">
                          <a:effectLst/>
                          <a:latin typeface="Alexandria" pitchFamily="2" charset="-78"/>
                          <a:cs typeface="Alexandria" pitchFamily="2" charset="-78"/>
                        </a:rPr>
                        <a:t> </a:t>
                      </a:r>
                      <a:endParaRPr lang="en-US" sz="900" kern="100">
                        <a:solidFill>
                          <a:srgbClr val="000000"/>
                        </a:solidFill>
                        <a:effectLst/>
                        <a:latin typeface="Alexandria" pitchFamily="2" charset="-78"/>
                        <a:ea typeface="Arial" panose="020B0604020202020204" pitchFamily="34" charset="0"/>
                        <a:cs typeface="Alexandria" pitchFamily="2" charset="-78"/>
                      </a:endParaRPr>
                    </a:p>
                  </a:txBody>
                  <a:tcPr marL="8890" marR="66675" marT="20320" marB="0"/>
                </a:tc>
                <a:tc>
                  <a:txBody>
                    <a:bodyPr/>
                    <a:lstStyle/>
                    <a:p>
                      <a:pPr marL="66040" marR="0" indent="0" algn="ctr" rtl="0">
                        <a:lnSpc>
                          <a:spcPct val="107000"/>
                        </a:lnSpc>
                        <a:spcBef>
                          <a:spcPts val="0"/>
                        </a:spcBef>
                        <a:spcAft>
                          <a:spcPts val="0"/>
                        </a:spcAft>
                      </a:pPr>
                      <a:r>
                        <a:rPr lang="en-US" sz="900" kern="100">
                          <a:effectLst/>
                          <a:latin typeface="Alexandria" pitchFamily="2" charset="-78"/>
                          <a:cs typeface="Alexandria" pitchFamily="2" charset="-78"/>
                        </a:rPr>
                        <a:t>  ✓</a:t>
                      </a:r>
                      <a:endParaRPr lang="en-US" sz="900" kern="100">
                        <a:solidFill>
                          <a:srgbClr val="000000"/>
                        </a:solidFill>
                        <a:effectLst/>
                        <a:latin typeface="Alexandria" pitchFamily="2" charset="-78"/>
                        <a:ea typeface="Arial" panose="020B0604020202020204" pitchFamily="34" charset="0"/>
                        <a:cs typeface="Alexandria" pitchFamily="2" charset="-78"/>
                      </a:endParaRPr>
                    </a:p>
                  </a:txBody>
                  <a:tcPr marL="8890" marR="66675" marT="20320" marB="0"/>
                </a:tc>
                <a:tc>
                  <a:txBody>
                    <a:bodyPr/>
                    <a:lstStyle/>
                    <a:p>
                      <a:pPr marL="64135" marR="0" indent="0" algn="ctr" rtl="0">
                        <a:lnSpc>
                          <a:spcPct val="107000"/>
                        </a:lnSpc>
                        <a:spcBef>
                          <a:spcPts val="0"/>
                        </a:spcBef>
                        <a:spcAft>
                          <a:spcPts val="0"/>
                        </a:spcAft>
                      </a:pPr>
                      <a:r>
                        <a:rPr lang="en-US" sz="900" kern="100">
                          <a:effectLst/>
                          <a:latin typeface="Alexandria" pitchFamily="2" charset="-78"/>
                          <a:cs typeface="Alexandria" pitchFamily="2" charset="-78"/>
                        </a:rPr>
                        <a:t>  ✓</a:t>
                      </a:r>
                      <a:endParaRPr lang="en-US" sz="900" kern="100">
                        <a:solidFill>
                          <a:srgbClr val="000000"/>
                        </a:solidFill>
                        <a:effectLst/>
                        <a:latin typeface="Alexandria" pitchFamily="2" charset="-78"/>
                        <a:ea typeface="Arial" panose="020B0604020202020204" pitchFamily="34" charset="0"/>
                        <a:cs typeface="Alexandria" pitchFamily="2" charset="-78"/>
                      </a:endParaRPr>
                    </a:p>
                  </a:txBody>
                  <a:tcPr marL="8890" marR="66675" marT="20320" marB="0"/>
                </a:tc>
                <a:tc>
                  <a:txBody>
                    <a:bodyPr/>
                    <a:lstStyle/>
                    <a:p>
                      <a:pPr marL="43180" marR="0" indent="0" algn="ctr" rtl="0">
                        <a:lnSpc>
                          <a:spcPct val="107000"/>
                        </a:lnSpc>
                        <a:spcBef>
                          <a:spcPts val="0"/>
                        </a:spcBef>
                        <a:spcAft>
                          <a:spcPts val="0"/>
                        </a:spcAft>
                      </a:pPr>
                      <a:r>
                        <a:rPr lang="en-US" sz="900" kern="100">
                          <a:effectLst/>
                          <a:latin typeface="Alexandria" pitchFamily="2" charset="-78"/>
                          <a:cs typeface="Alexandria" pitchFamily="2" charset="-78"/>
                        </a:rPr>
                        <a:t>  ✓</a:t>
                      </a:r>
                      <a:endParaRPr lang="en-US" sz="900" kern="100">
                        <a:solidFill>
                          <a:srgbClr val="000000"/>
                        </a:solidFill>
                        <a:effectLst/>
                        <a:latin typeface="Alexandria" pitchFamily="2" charset="-78"/>
                        <a:ea typeface="Arial" panose="020B0604020202020204" pitchFamily="34" charset="0"/>
                        <a:cs typeface="Alexandria" pitchFamily="2" charset="-78"/>
                      </a:endParaRPr>
                    </a:p>
                  </a:txBody>
                  <a:tcPr marL="8890" marR="66675" marT="20320" marB="0"/>
                </a:tc>
                <a:tc>
                  <a:txBody>
                    <a:bodyPr/>
                    <a:lstStyle/>
                    <a:p>
                      <a:pPr marL="635" marR="0" indent="0" algn="ctr" rtl="1">
                        <a:lnSpc>
                          <a:spcPct val="107000"/>
                        </a:lnSpc>
                        <a:spcBef>
                          <a:spcPts val="0"/>
                        </a:spcBef>
                        <a:spcAft>
                          <a:spcPts val="0"/>
                        </a:spcAft>
                      </a:pPr>
                      <a:r>
                        <a:rPr lang="ar-SA" sz="900" kern="100">
                          <a:effectLst/>
                          <a:latin typeface="Alexandria" pitchFamily="2" charset="-78"/>
                          <a:cs typeface="Alexandria" pitchFamily="2" charset="-78"/>
                        </a:rPr>
                        <a:t>العراق  </a:t>
                      </a:r>
                      <a:endParaRPr lang="en-US" sz="900" kern="100">
                        <a:solidFill>
                          <a:srgbClr val="000000"/>
                        </a:solidFill>
                        <a:effectLst/>
                        <a:latin typeface="Alexandria" pitchFamily="2" charset="-78"/>
                        <a:ea typeface="Arial" panose="020B0604020202020204" pitchFamily="34" charset="0"/>
                        <a:cs typeface="Alexandria" pitchFamily="2" charset="-78"/>
                      </a:endParaRPr>
                    </a:p>
                  </a:txBody>
                  <a:tcPr marL="8890" marR="66675" marT="20320" marB="0"/>
                </a:tc>
                <a:extLst>
                  <a:ext uri="{0D108BD9-81ED-4DB2-BD59-A6C34878D82A}">
                    <a16:rowId xmlns:a16="http://schemas.microsoft.com/office/drawing/2014/main" val="1461561962"/>
                  </a:ext>
                </a:extLst>
              </a:tr>
              <a:tr h="604255">
                <a:tc>
                  <a:txBody>
                    <a:bodyPr/>
                    <a:lstStyle/>
                    <a:p>
                      <a:pPr marL="342900" marR="0" lvl="0" indent="-342900" algn="ctr" rtl="1" fontAlgn="base">
                        <a:lnSpc>
                          <a:spcPct val="107000"/>
                        </a:lnSpc>
                        <a:spcBef>
                          <a:spcPts val="0"/>
                        </a:spcBef>
                        <a:spcAft>
                          <a:spcPts val="65"/>
                        </a:spcAft>
                        <a:buClr>
                          <a:srgbClr val="000000"/>
                        </a:buClr>
                        <a:buSzPts val="1000"/>
                        <a:buFont typeface="Symbol" panose="05050102010706020507" pitchFamily="18" charset="2"/>
                        <a:buChar char="-"/>
                      </a:pPr>
                      <a:r>
                        <a:rPr lang="ar-SA" sz="900" u="none" strike="noStrike" kern="100">
                          <a:effectLst/>
                          <a:uFill>
                            <a:solidFill>
                              <a:srgbClr val="000000"/>
                            </a:solidFill>
                          </a:uFill>
                          <a:latin typeface="Alexandria" pitchFamily="2" charset="-78"/>
                          <a:cs typeface="Alexandria" pitchFamily="2" charset="-78"/>
                        </a:rPr>
                        <a:t>الاتفاقيات متعددة الأطراف </a:t>
                      </a:r>
                      <a:r>
                        <a:rPr lang="en-US" sz="900" u="none" strike="noStrike" kern="100">
                          <a:effectLst/>
                          <a:uFill>
                            <a:solidFill>
                              <a:srgbClr val="000000"/>
                            </a:solidFill>
                          </a:uFill>
                          <a:latin typeface="Alexandria" pitchFamily="2" charset="-78"/>
                          <a:cs typeface="Alexandria" pitchFamily="2" charset="-78"/>
                        </a:rPr>
                        <a:t>. </a:t>
                      </a:r>
                    </a:p>
                    <a:p>
                      <a:pPr marL="342900" marR="0" lvl="0" indent="-342900" algn="ctr" rtl="1" fontAlgn="base">
                        <a:lnSpc>
                          <a:spcPct val="107000"/>
                        </a:lnSpc>
                        <a:spcBef>
                          <a:spcPts val="0"/>
                        </a:spcBef>
                        <a:spcAft>
                          <a:spcPts val="65"/>
                        </a:spcAft>
                        <a:buClr>
                          <a:srgbClr val="000000"/>
                        </a:buClr>
                        <a:buSzPts val="1000"/>
                        <a:buFont typeface="Symbol" panose="05050102010706020507" pitchFamily="18" charset="2"/>
                        <a:buChar char="-"/>
                      </a:pPr>
                      <a:r>
                        <a:rPr lang="ar-SA" sz="900" u="none" strike="noStrike" kern="100">
                          <a:effectLst/>
                          <a:uFill>
                            <a:solidFill>
                              <a:srgbClr val="000000"/>
                            </a:solidFill>
                          </a:uFill>
                          <a:latin typeface="Alexandria" pitchFamily="2" charset="-78"/>
                          <a:cs typeface="Alexandria" pitchFamily="2" charset="-78"/>
                        </a:rPr>
                        <a:t>الاتفاقيات الثنائية ما بين مزودي الخدمة</a:t>
                      </a:r>
                      <a:r>
                        <a:rPr lang="en-US" sz="900" u="none" strike="noStrike" kern="100">
                          <a:effectLst/>
                          <a:uFill>
                            <a:solidFill>
                              <a:srgbClr val="000000"/>
                            </a:solidFill>
                          </a:uFill>
                          <a:latin typeface="Alexandria" pitchFamily="2" charset="-78"/>
                          <a:cs typeface="Alexandria" pitchFamily="2" charset="-78"/>
                        </a:rPr>
                        <a:t>. </a:t>
                      </a:r>
                    </a:p>
                    <a:p>
                      <a:pPr marL="342900" marR="0" lvl="0" indent="-342900" algn="ctr" rtl="1" fontAlgn="base">
                        <a:lnSpc>
                          <a:spcPct val="107000"/>
                        </a:lnSpc>
                        <a:spcBef>
                          <a:spcPts val="0"/>
                        </a:spcBef>
                        <a:spcAft>
                          <a:spcPts val="0"/>
                        </a:spcAft>
                        <a:buClr>
                          <a:srgbClr val="000000"/>
                        </a:buClr>
                        <a:buSzPts val="1000"/>
                        <a:buFont typeface="Symbol" panose="05050102010706020507" pitchFamily="18" charset="2"/>
                        <a:buChar char="-"/>
                      </a:pPr>
                      <a:r>
                        <a:rPr lang="ar-SA" sz="900" u="none" strike="noStrike" kern="100">
                          <a:effectLst/>
                          <a:uFill>
                            <a:solidFill>
                              <a:srgbClr val="000000"/>
                            </a:solidFill>
                          </a:uFill>
                          <a:latin typeface="Alexandria" pitchFamily="2" charset="-78"/>
                          <a:cs typeface="Alexandria" pitchFamily="2" charset="-78"/>
                        </a:rPr>
                        <a:t>حلول الطرف الثالث </a:t>
                      </a:r>
                      <a:r>
                        <a:rPr lang="en-US" sz="900" u="none" strike="noStrike" kern="100">
                          <a:effectLst/>
                          <a:uFill>
                            <a:solidFill>
                              <a:srgbClr val="000000"/>
                            </a:solidFill>
                          </a:uFill>
                          <a:latin typeface="Alexandria" pitchFamily="2" charset="-78"/>
                          <a:cs typeface="Alexandria" pitchFamily="2" charset="-78"/>
                        </a:rPr>
                        <a:t>. </a:t>
                      </a:r>
                      <a:endParaRPr lang="en-US" sz="900" u="none" strike="noStrike" kern="100">
                        <a:solidFill>
                          <a:srgbClr val="000000"/>
                        </a:solidFill>
                        <a:effectLst/>
                        <a:uFill>
                          <a:solidFill>
                            <a:srgbClr val="000000"/>
                          </a:solidFill>
                        </a:uFill>
                        <a:latin typeface="Alexandria" pitchFamily="2" charset="-78"/>
                        <a:ea typeface="Arial" panose="020B0604020202020204" pitchFamily="34" charset="0"/>
                        <a:cs typeface="Alexandria" pitchFamily="2" charset="-78"/>
                      </a:endParaRPr>
                    </a:p>
                  </a:txBody>
                  <a:tcPr marL="8890" marR="66675" marT="20320" marB="0"/>
                </a:tc>
                <a:tc>
                  <a:txBody>
                    <a:bodyPr/>
                    <a:lstStyle/>
                    <a:p>
                      <a:pPr marL="34290" marR="0" indent="0" algn="ctr" rtl="0">
                        <a:lnSpc>
                          <a:spcPct val="107000"/>
                        </a:lnSpc>
                        <a:spcBef>
                          <a:spcPts val="0"/>
                        </a:spcBef>
                        <a:spcAft>
                          <a:spcPts val="0"/>
                        </a:spcAft>
                      </a:pPr>
                      <a:r>
                        <a:rPr lang="en-US" sz="900" kern="100">
                          <a:effectLst/>
                          <a:latin typeface="Alexandria" pitchFamily="2" charset="-78"/>
                          <a:cs typeface="Alexandria" pitchFamily="2" charset="-78"/>
                        </a:rPr>
                        <a:t>  ✓</a:t>
                      </a:r>
                      <a:endParaRPr lang="en-US" sz="900" kern="100">
                        <a:solidFill>
                          <a:srgbClr val="000000"/>
                        </a:solidFill>
                        <a:effectLst/>
                        <a:latin typeface="Alexandria" pitchFamily="2" charset="-78"/>
                        <a:ea typeface="Arial" panose="020B0604020202020204" pitchFamily="34" charset="0"/>
                        <a:cs typeface="Alexandria" pitchFamily="2" charset="-78"/>
                      </a:endParaRPr>
                    </a:p>
                  </a:txBody>
                  <a:tcPr marL="8890" marR="66675" marT="20320" marB="0"/>
                </a:tc>
                <a:tc>
                  <a:txBody>
                    <a:bodyPr/>
                    <a:lstStyle/>
                    <a:p>
                      <a:pPr marL="66040" marR="0" indent="0" algn="ctr" rtl="0">
                        <a:lnSpc>
                          <a:spcPct val="107000"/>
                        </a:lnSpc>
                        <a:spcBef>
                          <a:spcPts val="0"/>
                        </a:spcBef>
                        <a:spcAft>
                          <a:spcPts val="0"/>
                        </a:spcAft>
                      </a:pPr>
                      <a:r>
                        <a:rPr lang="en-US" sz="900" kern="100">
                          <a:effectLst/>
                          <a:latin typeface="Alexandria" pitchFamily="2" charset="-78"/>
                          <a:cs typeface="Alexandria" pitchFamily="2" charset="-78"/>
                        </a:rPr>
                        <a:t>  ✓</a:t>
                      </a:r>
                      <a:endParaRPr lang="en-US" sz="900" kern="100">
                        <a:solidFill>
                          <a:srgbClr val="000000"/>
                        </a:solidFill>
                        <a:effectLst/>
                        <a:latin typeface="Alexandria" pitchFamily="2" charset="-78"/>
                        <a:ea typeface="Arial" panose="020B0604020202020204" pitchFamily="34" charset="0"/>
                        <a:cs typeface="Alexandria" pitchFamily="2" charset="-78"/>
                      </a:endParaRPr>
                    </a:p>
                  </a:txBody>
                  <a:tcPr marL="8890" marR="66675" marT="20320" marB="0"/>
                </a:tc>
                <a:tc>
                  <a:txBody>
                    <a:bodyPr/>
                    <a:lstStyle/>
                    <a:p>
                      <a:pPr marL="64135" marR="0" indent="0" algn="ctr" rtl="0">
                        <a:lnSpc>
                          <a:spcPct val="107000"/>
                        </a:lnSpc>
                        <a:spcBef>
                          <a:spcPts val="0"/>
                        </a:spcBef>
                        <a:spcAft>
                          <a:spcPts val="0"/>
                        </a:spcAft>
                      </a:pPr>
                      <a:r>
                        <a:rPr lang="en-US" sz="900" kern="100">
                          <a:effectLst/>
                          <a:latin typeface="Alexandria" pitchFamily="2" charset="-78"/>
                          <a:cs typeface="Alexandria" pitchFamily="2" charset="-78"/>
                        </a:rPr>
                        <a:t>  ✓</a:t>
                      </a:r>
                      <a:endParaRPr lang="en-US" sz="900" kern="100">
                        <a:solidFill>
                          <a:srgbClr val="000000"/>
                        </a:solidFill>
                        <a:effectLst/>
                        <a:latin typeface="Alexandria" pitchFamily="2" charset="-78"/>
                        <a:ea typeface="Arial" panose="020B0604020202020204" pitchFamily="34" charset="0"/>
                        <a:cs typeface="Alexandria" pitchFamily="2" charset="-78"/>
                      </a:endParaRPr>
                    </a:p>
                  </a:txBody>
                  <a:tcPr marL="8890" marR="66675" marT="20320" marB="0"/>
                </a:tc>
                <a:tc>
                  <a:txBody>
                    <a:bodyPr/>
                    <a:lstStyle/>
                    <a:p>
                      <a:pPr marL="43180" marR="0" indent="0" algn="ctr" rtl="0">
                        <a:lnSpc>
                          <a:spcPct val="107000"/>
                        </a:lnSpc>
                        <a:spcBef>
                          <a:spcPts val="0"/>
                        </a:spcBef>
                        <a:spcAft>
                          <a:spcPts val="0"/>
                        </a:spcAft>
                      </a:pPr>
                      <a:r>
                        <a:rPr lang="en-US" sz="900" kern="100">
                          <a:effectLst/>
                          <a:latin typeface="Alexandria" pitchFamily="2" charset="-78"/>
                          <a:cs typeface="Alexandria" pitchFamily="2" charset="-78"/>
                        </a:rPr>
                        <a:t>  ✓</a:t>
                      </a:r>
                      <a:endParaRPr lang="en-US" sz="900" kern="100">
                        <a:solidFill>
                          <a:srgbClr val="000000"/>
                        </a:solidFill>
                        <a:effectLst/>
                        <a:latin typeface="Alexandria" pitchFamily="2" charset="-78"/>
                        <a:ea typeface="Arial" panose="020B0604020202020204" pitchFamily="34" charset="0"/>
                        <a:cs typeface="Alexandria" pitchFamily="2" charset="-78"/>
                      </a:endParaRPr>
                    </a:p>
                  </a:txBody>
                  <a:tcPr marL="8890" marR="66675" marT="20320" marB="0"/>
                </a:tc>
                <a:tc>
                  <a:txBody>
                    <a:bodyPr/>
                    <a:lstStyle/>
                    <a:p>
                      <a:pPr marL="635" marR="0" indent="0" algn="ctr" rtl="1">
                        <a:lnSpc>
                          <a:spcPct val="107000"/>
                        </a:lnSpc>
                        <a:spcBef>
                          <a:spcPts val="0"/>
                        </a:spcBef>
                        <a:spcAft>
                          <a:spcPts val="0"/>
                        </a:spcAft>
                      </a:pPr>
                      <a:r>
                        <a:rPr lang="ar-SA" sz="900" kern="100">
                          <a:effectLst/>
                          <a:latin typeface="Alexandria" pitchFamily="2" charset="-78"/>
                          <a:cs typeface="Alexandria" pitchFamily="2" charset="-78"/>
                        </a:rPr>
                        <a:t>الكويت  </a:t>
                      </a:r>
                      <a:endParaRPr lang="en-US" sz="900" kern="100">
                        <a:solidFill>
                          <a:srgbClr val="000000"/>
                        </a:solidFill>
                        <a:effectLst/>
                        <a:latin typeface="Alexandria" pitchFamily="2" charset="-78"/>
                        <a:ea typeface="Arial" panose="020B0604020202020204" pitchFamily="34" charset="0"/>
                        <a:cs typeface="Alexandria" pitchFamily="2" charset="-78"/>
                      </a:endParaRPr>
                    </a:p>
                  </a:txBody>
                  <a:tcPr marL="8890" marR="66675" marT="20320" marB="0"/>
                </a:tc>
                <a:extLst>
                  <a:ext uri="{0D108BD9-81ED-4DB2-BD59-A6C34878D82A}">
                    <a16:rowId xmlns:a16="http://schemas.microsoft.com/office/drawing/2014/main" val="142468682"/>
                  </a:ext>
                </a:extLst>
              </a:tr>
              <a:tr h="257511">
                <a:tc>
                  <a:txBody>
                    <a:bodyPr/>
                    <a:lstStyle/>
                    <a:p>
                      <a:pPr marL="0" marR="37465" indent="0" algn="ctr" rtl="0">
                        <a:lnSpc>
                          <a:spcPct val="107000"/>
                        </a:lnSpc>
                        <a:spcBef>
                          <a:spcPts val="0"/>
                        </a:spcBef>
                        <a:spcAft>
                          <a:spcPts val="0"/>
                        </a:spcAft>
                      </a:pPr>
                      <a:r>
                        <a:rPr lang="en-US" sz="900" kern="100">
                          <a:effectLst/>
                          <a:latin typeface="Alexandria" pitchFamily="2" charset="-78"/>
                          <a:cs typeface="Alexandria" pitchFamily="2" charset="-78"/>
                        </a:rPr>
                        <a:t> </a:t>
                      </a:r>
                      <a:endParaRPr lang="en-US" sz="900" kern="100">
                        <a:solidFill>
                          <a:srgbClr val="000000"/>
                        </a:solidFill>
                        <a:effectLst/>
                        <a:latin typeface="Alexandria" pitchFamily="2" charset="-78"/>
                        <a:ea typeface="Arial" panose="020B0604020202020204" pitchFamily="34" charset="0"/>
                        <a:cs typeface="Alexandria" pitchFamily="2" charset="-78"/>
                      </a:endParaRPr>
                    </a:p>
                  </a:txBody>
                  <a:tcPr marL="8890" marR="66675" marT="20320" marB="0"/>
                </a:tc>
                <a:tc>
                  <a:txBody>
                    <a:bodyPr/>
                    <a:lstStyle/>
                    <a:p>
                      <a:pPr marL="0" marR="38100" indent="0" algn="ctr" rtl="0">
                        <a:lnSpc>
                          <a:spcPct val="107000"/>
                        </a:lnSpc>
                        <a:spcBef>
                          <a:spcPts val="0"/>
                        </a:spcBef>
                        <a:spcAft>
                          <a:spcPts val="0"/>
                        </a:spcAft>
                      </a:pPr>
                      <a:r>
                        <a:rPr lang="en-US" sz="900" kern="100">
                          <a:effectLst/>
                          <a:latin typeface="Alexandria" pitchFamily="2" charset="-78"/>
                          <a:cs typeface="Alexandria" pitchFamily="2" charset="-78"/>
                        </a:rPr>
                        <a:t> </a:t>
                      </a:r>
                      <a:endParaRPr lang="en-US" sz="900" kern="100">
                        <a:solidFill>
                          <a:srgbClr val="000000"/>
                        </a:solidFill>
                        <a:effectLst/>
                        <a:latin typeface="Alexandria" pitchFamily="2" charset="-78"/>
                        <a:ea typeface="Arial" panose="020B0604020202020204" pitchFamily="34" charset="0"/>
                        <a:cs typeface="Alexandria" pitchFamily="2" charset="-78"/>
                      </a:endParaRPr>
                    </a:p>
                  </a:txBody>
                  <a:tcPr marL="8890" marR="66675" marT="20320" marB="0"/>
                </a:tc>
                <a:tc>
                  <a:txBody>
                    <a:bodyPr/>
                    <a:lstStyle/>
                    <a:p>
                      <a:pPr marL="0" marR="36830" indent="0" algn="ctr" rtl="0">
                        <a:lnSpc>
                          <a:spcPct val="107000"/>
                        </a:lnSpc>
                        <a:spcBef>
                          <a:spcPts val="0"/>
                        </a:spcBef>
                        <a:spcAft>
                          <a:spcPts val="0"/>
                        </a:spcAft>
                      </a:pPr>
                      <a:r>
                        <a:rPr lang="en-US" sz="900" kern="100">
                          <a:effectLst/>
                          <a:latin typeface="Alexandria" pitchFamily="2" charset="-78"/>
                          <a:cs typeface="Alexandria" pitchFamily="2" charset="-78"/>
                        </a:rPr>
                        <a:t> </a:t>
                      </a:r>
                      <a:endParaRPr lang="en-US" sz="900" kern="100">
                        <a:solidFill>
                          <a:srgbClr val="000000"/>
                        </a:solidFill>
                        <a:effectLst/>
                        <a:latin typeface="Alexandria" pitchFamily="2" charset="-78"/>
                        <a:ea typeface="Arial" panose="020B0604020202020204" pitchFamily="34" charset="0"/>
                        <a:cs typeface="Alexandria" pitchFamily="2" charset="-78"/>
                      </a:endParaRPr>
                    </a:p>
                  </a:txBody>
                  <a:tcPr marL="8890" marR="66675" marT="20320" marB="0"/>
                </a:tc>
                <a:tc>
                  <a:txBody>
                    <a:bodyPr/>
                    <a:lstStyle/>
                    <a:p>
                      <a:pPr marL="64135" marR="0" indent="0" algn="ctr" rtl="0">
                        <a:lnSpc>
                          <a:spcPct val="107000"/>
                        </a:lnSpc>
                        <a:spcBef>
                          <a:spcPts val="0"/>
                        </a:spcBef>
                        <a:spcAft>
                          <a:spcPts val="0"/>
                        </a:spcAft>
                      </a:pPr>
                      <a:r>
                        <a:rPr lang="en-US" sz="900" kern="100">
                          <a:effectLst/>
                          <a:latin typeface="Alexandria" pitchFamily="2" charset="-78"/>
                          <a:cs typeface="Alexandria" pitchFamily="2" charset="-78"/>
                        </a:rPr>
                        <a:t>  ✓</a:t>
                      </a:r>
                      <a:endParaRPr lang="en-US" sz="900" kern="100">
                        <a:solidFill>
                          <a:srgbClr val="000000"/>
                        </a:solidFill>
                        <a:effectLst/>
                        <a:latin typeface="Alexandria" pitchFamily="2" charset="-78"/>
                        <a:ea typeface="Arial" panose="020B0604020202020204" pitchFamily="34" charset="0"/>
                        <a:cs typeface="Alexandria" pitchFamily="2" charset="-78"/>
                      </a:endParaRPr>
                    </a:p>
                  </a:txBody>
                  <a:tcPr marL="8890" marR="66675" marT="20320" marB="0"/>
                </a:tc>
                <a:tc>
                  <a:txBody>
                    <a:bodyPr/>
                    <a:lstStyle/>
                    <a:p>
                      <a:pPr marL="43180" marR="0" indent="0" algn="ctr" rtl="0">
                        <a:lnSpc>
                          <a:spcPct val="107000"/>
                        </a:lnSpc>
                        <a:spcBef>
                          <a:spcPts val="0"/>
                        </a:spcBef>
                        <a:spcAft>
                          <a:spcPts val="0"/>
                        </a:spcAft>
                      </a:pPr>
                      <a:r>
                        <a:rPr lang="en-US" sz="900" kern="100">
                          <a:effectLst/>
                          <a:latin typeface="Alexandria" pitchFamily="2" charset="-78"/>
                          <a:cs typeface="Alexandria" pitchFamily="2" charset="-78"/>
                        </a:rPr>
                        <a:t>  ✓</a:t>
                      </a:r>
                      <a:endParaRPr lang="en-US" sz="900" kern="100">
                        <a:solidFill>
                          <a:srgbClr val="000000"/>
                        </a:solidFill>
                        <a:effectLst/>
                        <a:latin typeface="Alexandria" pitchFamily="2" charset="-78"/>
                        <a:ea typeface="Arial" panose="020B0604020202020204" pitchFamily="34" charset="0"/>
                        <a:cs typeface="Alexandria" pitchFamily="2" charset="-78"/>
                      </a:endParaRPr>
                    </a:p>
                  </a:txBody>
                  <a:tcPr marL="8890" marR="66675" marT="20320" marB="0"/>
                </a:tc>
                <a:tc>
                  <a:txBody>
                    <a:bodyPr/>
                    <a:lstStyle/>
                    <a:p>
                      <a:pPr marL="0" marR="0" indent="0" algn="ctr" rtl="1">
                        <a:lnSpc>
                          <a:spcPct val="107000"/>
                        </a:lnSpc>
                        <a:spcBef>
                          <a:spcPts val="0"/>
                        </a:spcBef>
                        <a:spcAft>
                          <a:spcPts val="0"/>
                        </a:spcAft>
                      </a:pPr>
                      <a:r>
                        <a:rPr lang="ar-SA" sz="900" kern="100">
                          <a:effectLst/>
                          <a:latin typeface="Alexandria" pitchFamily="2" charset="-78"/>
                          <a:cs typeface="Alexandria" pitchFamily="2" charset="-78"/>
                        </a:rPr>
                        <a:t>لبنان </a:t>
                      </a:r>
                      <a:endParaRPr lang="en-US" sz="900" kern="100">
                        <a:solidFill>
                          <a:srgbClr val="000000"/>
                        </a:solidFill>
                        <a:effectLst/>
                        <a:latin typeface="Alexandria" pitchFamily="2" charset="-78"/>
                        <a:ea typeface="Arial" panose="020B0604020202020204" pitchFamily="34" charset="0"/>
                        <a:cs typeface="Alexandria" pitchFamily="2" charset="-78"/>
                      </a:endParaRPr>
                    </a:p>
                  </a:txBody>
                  <a:tcPr marL="8890" marR="66675" marT="20320" marB="0"/>
                </a:tc>
                <a:extLst>
                  <a:ext uri="{0D108BD9-81ED-4DB2-BD59-A6C34878D82A}">
                    <a16:rowId xmlns:a16="http://schemas.microsoft.com/office/drawing/2014/main" val="3458934932"/>
                  </a:ext>
                </a:extLst>
              </a:tr>
              <a:tr h="257511">
                <a:tc>
                  <a:txBody>
                    <a:bodyPr/>
                    <a:lstStyle/>
                    <a:p>
                      <a:pPr marL="41275" marR="0" indent="0" algn="ctr" rtl="1">
                        <a:lnSpc>
                          <a:spcPct val="107000"/>
                        </a:lnSpc>
                        <a:spcBef>
                          <a:spcPts val="0"/>
                        </a:spcBef>
                        <a:spcAft>
                          <a:spcPts val="0"/>
                        </a:spcAft>
                      </a:pPr>
                      <a:r>
                        <a:rPr lang="en-US" sz="900" kern="100">
                          <a:effectLst/>
                          <a:latin typeface="Alexandria" pitchFamily="2" charset="-78"/>
                          <a:cs typeface="Alexandria" pitchFamily="2" charset="-78"/>
                        </a:rPr>
                        <a:t>- </a:t>
                      </a:r>
                      <a:r>
                        <a:rPr lang="ar-SA" sz="900" kern="100">
                          <a:effectLst/>
                          <a:latin typeface="Alexandria" pitchFamily="2" charset="-78"/>
                          <a:cs typeface="Alexandria" pitchFamily="2" charset="-78"/>
                        </a:rPr>
                        <a:t>حلول الطرف الثالث </a:t>
                      </a:r>
                      <a:r>
                        <a:rPr lang="en-US" sz="900" kern="100">
                          <a:effectLst/>
                          <a:latin typeface="Alexandria" pitchFamily="2" charset="-78"/>
                          <a:cs typeface="Alexandria" pitchFamily="2" charset="-78"/>
                        </a:rPr>
                        <a:t>. </a:t>
                      </a:r>
                      <a:endParaRPr lang="en-US" sz="900" kern="100">
                        <a:solidFill>
                          <a:srgbClr val="000000"/>
                        </a:solidFill>
                        <a:effectLst/>
                        <a:latin typeface="Alexandria" pitchFamily="2" charset="-78"/>
                        <a:ea typeface="Arial" panose="020B0604020202020204" pitchFamily="34" charset="0"/>
                        <a:cs typeface="Alexandria" pitchFamily="2" charset="-78"/>
                      </a:endParaRPr>
                    </a:p>
                  </a:txBody>
                  <a:tcPr marL="8890" marR="66675" marT="20320" marB="0"/>
                </a:tc>
                <a:tc>
                  <a:txBody>
                    <a:bodyPr/>
                    <a:lstStyle/>
                    <a:p>
                      <a:pPr marL="0" marR="38100" indent="0" algn="ctr" rtl="0">
                        <a:lnSpc>
                          <a:spcPct val="107000"/>
                        </a:lnSpc>
                        <a:spcBef>
                          <a:spcPts val="0"/>
                        </a:spcBef>
                        <a:spcAft>
                          <a:spcPts val="0"/>
                        </a:spcAft>
                      </a:pPr>
                      <a:r>
                        <a:rPr lang="en-US" sz="900" kern="100">
                          <a:effectLst/>
                          <a:latin typeface="Alexandria" pitchFamily="2" charset="-78"/>
                          <a:cs typeface="Alexandria" pitchFamily="2" charset="-78"/>
                        </a:rPr>
                        <a:t> </a:t>
                      </a:r>
                      <a:endParaRPr lang="en-US" sz="900" kern="100">
                        <a:solidFill>
                          <a:srgbClr val="000000"/>
                        </a:solidFill>
                        <a:effectLst/>
                        <a:latin typeface="Alexandria" pitchFamily="2" charset="-78"/>
                        <a:ea typeface="Arial" panose="020B0604020202020204" pitchFamily="34" charset="0"/>
                        <a:cs typeface="Alexandria" pitchFamily="2" charset="-78"/>
                      </a:endParaRPr>
                    </a:p>
                  </a:txBody>
                  <a:tcPr marL="8890" marR="66675" marT="20320" marB="0"/>
                </a:tc>
                <a:tc>
                  <a:txBody>
                    <a:bodyPr/>
                    <a:lstStyle/>
                    <a:p>
                      <a:pPr marL="0" marR="36830" indent="0" algn="ctr" rtl="0">
                        <a:lnSpc>
                          <a:spcPct val="107000"/>
                        </a:lnSpc>
                        <a:spcBef>
                          <a:spcPts val="0"/>
                        </a:spcBef>
                        <a:spcAft>
                          <a:spcPts val="0"/>
                        </a:spcAft>
                      </a:pPr>
                      <a:r>
                        <a:rPr lang="en-US" sz="900" kern="100">
                          <a:effectLst/>
                          <a:latin typeface="Alexandria" pitchFamily="2" charset="-78"/>
                          <a:cs typeface="Alexandria" pitchFamily="2" charset="-78"/>
                        </a:rPr>
                        <a:t> </a:t>
                      </a:r>
                      <a:endParaRPr lang="en-US" sz="900" kern="100">
                        <a:solidFill>
                          <a:srgbClr val="000000"/>
                        </a:solidFill>
                        <a:effectLst/>
                        <a:latin typeface="Alexandria" pitchFamily="2" charset="-78"/>
                        <a:ea typeface="Arial" panose="020B0604020202020204" pitchFamily="34" charset="0"/>
                        <a:cs typeface="Alexandria" pitchFamily="2" charset="-78"/>
                      </a:endParaRPr>
                    </a:p>
                  </a:txBody>
                  <a:tcPr marL="8890" marR="66675" marT="20320" marB="0"/>
                </a:tc>
                <a:tc>
                  <a:txBody>
                    <a:bodyPr/>
                    <a:lstStyle/>
                    <a:p>
                      <a:pPr marL="0" marR="36195" indent="0" algn="ctr" rtl="0">
                        <a:lnSpc>
                          <a:spcPct val="107000"/>
                        </a:lnSpc>
                        <a:spcBef>
                          <a:spcPts val="0"/>
                        </a:spcBef>
                        <a:spcAft>
                          <a:spcPts val="0"/>
                        </a:spcAft>
                      </a:pPr>
                      <a:r>
                        <a:rPr lang="en-US" sz="900" kern="100">
                          <a:effectLst/>
                          <a:latin typeface="Alexandria" pitchFamily="2" charset="-78"/>
                          <a:cs typeface="Alexandria" pitchFamily="2" charset="-78"/>
                        </a:rPr>
                        <a:t> </a:t>
                      </a:r>
                      <a:endParaRPr lang="en-US" sz="900" kern="100">
                        <a:solidFill>
                          <a:srgbClr val="000000"/>
                        </a:solidFill>
                        <a:effectLst/>
                        <a:latin typeface="Alexandria" pitchFamily="2" charset="-78"/>
                        <a:ea typeface="Arial" panose="020B0604020202020204" pitchFamily="34" charset="0"/>
                        <a:cs typeface="Alexandria" pitchFamily="2" charset="-78"/>
                      </a:endParaRPr>
                    </a:p>
                  </a:txBody>
                  <a:tcPr marL="8890" marR="66675" marT="20320" marB="0"/>
                </a:tc>
                <a:tc>
                  <a:txBody>
                    <a:bodyPr/>
                    <a:lstStyle/>
                    <a:p>
                      <a:pPr marL="43180" marR="0" indent="0" algn="ctr" rtl="0">
                        <a:lnSpc>
                          <a:spcPct val="107000"/>
                        </a:lnSpc>
                        <a:spcBef>
                          <a:spcPts val="0"/>
                        </a:spcBef>
                        <a:spcAft>
                          <a:spcPts val="0"/>
                        </a:spcAft>
                      </a:pPr>
                      <a:r>
                        <a:rPr lang="en-US" sz="900" kern="100">
                          <a:effectLst/>
                          <a:latin typeface="Alexandria" pitchFamily="2" charset="-78"/>
                          <a:cs typeface="Alexandria" pitchFamily="2" charset="-78"/>
                        </a:rPr>
                        <a:t>  ✓</a:t>
                      </a:r>
                      <a:endParaRPr lang="en-US" sz="900" kern="100">
                        <a:solidFill>
                          <a:srgbClr val="000000"/>
                        </a:solidFill>
                        <a:effectLst/>
                        <a:latin typeface="Alexandria" pitchFamily="2" charset="-78"/>
                        <a:ea typeface="Arial" panose="020B0604020202020204" pitchFamily="34" charset="0"/>
                        <a:cs typeface="Alexandria" pitchFamily="2" charset="-78"/>
                      </a:endParaRPr>
                    </a:p>
                  </a:txBody>
                  <a:tcPr marL="8890" marR="66675" marT="20320" marB="0"/>
                </a:tc>
                <a:tc>
                  <a:txBody>
                    <a:bodyPr/>
                    <a:lstStyle/>
                    <a:p>
                      <a:pPr marL="635" marR="0" indent="0" algn="ctr" rtl="1">
                        <a:lnSpc>
                          <a:spcPct val="107000"/>
                        </a:lnSpc>
                        <a:spcBef>
                          <a:spcPts val="0"/>
                        </a:spcBef>
                        <a:spcAft>
                          <a:spcPts val="0"/>
                        </a:spcAft>
                      </a:pPr>
                      <a:r>
                        <a:rPr lang="ar-SA" sz="900" kern="100">
                          <a:effectLst/>
                          <a:latin typeface="Alexandria" pitchFamily="2" charset="-78"/>
                          <a:cs typeface="Alexandria" pitchFamily="2" charset="-78"/>
                        </a:rPr>
                        <a:t>ليبيا </a:t>
                      </a:r>
                      <a:endParaRPr lang="en-US" sz="900" kern="100">
                        <a:solidFill>
                          <a:srgbClr val="000000"/>
                        </a:solidFill>
                        <a:effectLst/>
                        <a:latin typeface="Alexandria" pitchFamily="2" charset="-78"/>
                        <a:ea typeface="Arial" panose="020B0604020202020204" pitchFamily="34" charset="0"/>
                        <a:cs typeface="Alexandria" pitchFamily="2" charset="-78"/>
                      </a:endParaRPr>
                    </a:p>
                  </a:txBody>
                  <a:tcPr marL="8890" marR="66675" marT="20320" marB="0"/>
                </a:tc>
                <a:extLst>
                  <a:ext uri="{0D108BD9-81ED-4DB2-BD59-A6C34878D82A}">
                    <a16:rowId xmlns:a16="http://schemas.microsoft.com/office/drawing/2014/main" val="1217855508"/>
                  </a:ext>
                </a:extLst>
              </a:tr>
              <a:tr h="259663">
                <a:tc>
                  <a:txBody>
                    <a:bodyPr/>
                    <a:lstStyle/>
                    <a:p>
                      <a:pPr marL="41275" marR="0" indent="0" algn="ctr" rtl="1">
                        <a:lnSpc>
                          <a:spcPct val="107000"/>
                        </a:lnSpc>
                        <a:spcBef>
                          <a:spcPts val="0"/>
                        </a:spcBef>
                        <a:spcAft>
                          <a:spcPts val="0"/>
                        </a:spcAft>
                      </a:pPr>
                      <a:r>
                        <a:rPr lang="en-US" sz="900" kern="100">
                          <a:effectLst/>
                          <a:latin typeface="Alexandria" pitchFamily="2" charset="-78"/>
                          <a:cs typeface="Alexandria" pitchFamily="2" charset="-78"/>
                        </a:rPr>
                        <a:t>- </a:t>
                      </a:r>
                      <a:r>
                        <a:rPr lang="ar-SA" sz="900" kern="100">
                          <a:effectLst/>
                          <a:latin typeface="Alexandria" pitchFamily="2" charset="-78"/>
                          <a:cs typeface="Alexandria" pitchFamily="2" charset="-78"/>
                        </a:rPr>
                        <a:t>حلول الطرف الثالث </a:t>
                      </a:r>
                      <a:r>
                        <a:rPr lang="en-US" sz="900" kern="100">
                          <a:effectLst/>
                          <a:latin typeface="Alexandria" pitchFamily="2" charset="-78"/>
                          <a:cs typeface="Alexandria" pitchFamily="2" charset="-78"/>
                        </a:rPr>
                        <a:t>. </a:t>
                      </a:r>
                      <a:endParaRPr lang="en-US" sz="900" kern="100">
                        <a:solidFill>
                          <a:srgbClr val="000000"/>
                        </a:solidFill>
                        <a:effectLst/>
                        <a:latin typeface="Alexandria" pitchFamily="2" charset="-78"/>
                        <a:ea typeface="Arial" panose="020B0604020202020204" pitchFamily="34" charset="0"/>
                        <a:cs typeface="Alexandria" pitchFamily="2" charset="-78"/>
                      </a:endParaRPr>
                    </a:p>
                  </a:txBody>
                  <a:tcPr marL="8890" marR="66675" marT="20320" marB="0"/>
                </a:tc>
                <a:tc>
                  <a:txBody>
                    <a:bodyPr/>
                    <a:lstStyle/>
                    <a:p>
                      <a:pPr marL="34290" marR="0" indent="0" algn="ctr" rtl="0">
                        <a:lnSpc>
                          <a:spcPct val="107000"/>
                        </a:lnSpc>
                        <a:spcBef>
                          <a:spcPts val="0"/>
                        </a:spcBef>
                        <a:spcAft>
                          <a:spcPts val="0"/>
                        </a:spcAft>
                      </a:pPr>
                      <a:r>
                        <a:rPr lang="en-US" sz="900" kern="100">
                          <a:effectLst/>
                          <a:latin typeface="Alexandria" pitchFamily="2" charset="-78"/>
                          <a:cs typeface="Alexandria" pitchFamily="2" charset="-78"/>
                        </a:rPr>
                        <a:t>  ✓</a:t>
                      </a:r>
                      <a:endParaRPr lang="en-US" sz="900" kern="100">
                        <a:solidFill>
                          <a:srgbClr val="000000"/>
                        </a:solidFill>
                        <a:effectLst/>
                        <a:latin typeface="Alexandria" pitchFamily="2" charset="-78"/>
                        <a:ea typeface="Arial" panose="020B0604020202020204" pitchFamily="34" charset="0"/>
                        <a:cs typeface="Alexandria" pitchFamily="2" charset="-78"/>
                      </a:endParaRPr>
                    </a:p>
                  </a:txBody>
                  <a:tcPr marL="8890" marR="66675" marT="20320" marB="0"/>
                </a:tc>
                <a:tc>
                  <a:txBody>
                    <a:bodyPr/>
                    <a:lstStyle/>
                    <a:p>
                      <a:pPr marL="66040" marR="0" indent="0" algn="ctr" rtl="0">
                        <a:lnSpc>
                          <a:spcPct val="107000"/>
                        </a:lnSpc>
                        <a:spcBef>
                          <a:spcPts val="0"/>
                        </a:spcBef>
                        <a:spcAft>
                          <a:spcPts val="0"/>
                        </a:spcAft>
                      </a:pPr>
                      <a:r>
                        <a:rPr lang="en-US" sz="900" kern="100">
                          <a:effectLst/>
                          <a:latin typeface="Alexandria" pitchFamily="2" charset="-78"/>
                          <a:cs typeface="Alexandria" pitchFamily="2" charset="-78"/>
                        </a:rPr>
                        <a:t>  ✓</a:t>
                      </a:r>
                      <a:endParaRPr lang="en-US" sz="900" kern="100">
                        <a:solidFill>
                          <a:srgbClr val="000000"/>
                        </a:solidFill>
                        <a:effectLst/>
                        <a:latin typeface="Alexandria" pitchFamily="2" charset="-78"/>
                        <a:ea typeface="Arial" panose="020B0604020202020204" pitchFamily="34" charset="0"/>
                        <a:cs typeface="Alexandria" pitchFamily="2" charset="-78"/>
                      </a:endParaRPr>
                    </a:p>
                  </a:txBody>
                  <a:tcPr marL="8890" marR="66675" marT="20320" marB="0"/>
                </a:tc>
                <a:tc>
                  <a:txBody>
                    <a:bodyPr/>
                    <a:lstStyle/>
                    <a:p>
                      <a:pPr marL="64135" marR="0" indent="0" algn="ctr" rtl="0">
                        <a:lnSpc>
                          <a:spcPct val="107000"/>
                        </a:lnSpc>
                        <a:spcBef>
                          <a:spcPts val="0"/>
                        </a:spcBef>
                        <a:spcAft>
                          <a:spcPts val="0"/>
                        </a:spcAft>
                      </a:pPr>
                      <a:r>
                        <a:rPr lang="en-US" sz="900" kern="100">
                          <a:effectLst/>
                          <a:latin typeface="Alexandria" pitchFamily="2" charset="-78"/>
                          <a:cs typeface="Alexandria" pitchFamily="2" charset="-78"/>
                        </a:rPr>
                        <a:t>  ✓</a:t>
                      </a:r>
                      <a:endParaRPr lang="en-US" sz="900" kern="100">
                        <a:solidFill>
                          <a:srgbClr val="000000"/>
                        </a:solidFill>
                        <a:effectLst/>
                        <a:latin typeface="Alexandria" pitchFamily="2" charset="-78"/>
                        <a:ea typeface="Arial" panose="020B0604020202020204" pitchFamily="34" charset="0"/>
                        <a:cs typeface="Alexandria" pitchFamily="2" charset="-78"/>
                      </a:endParaRPr>
                    </a:p>
                  </a:txBody>
                  <a:tcPr marL="8890" marR="66675" marT="20320" marB="0"/>
                </a:tc>
                <a:tc>
                  <a:txBody>
                    <a:bodyPr/>
                    <a:lstStyle/>
                    <a:p>
                      <a:pPr marL="43180" marR="0" indent="0" algn="ctr" rtl="0">
                        <a:lnSpc>
                          <a:spcPct val="107000"/>
                        </a:lnSpc>
                        <a:spcBef>
                          <a:spcPts val="0"/>
                        </a:spcBef>
                        <a:spcAft>
                          <a:spcPts val="0"/>
                        </a:spcAft>
                      </a:pPr>
                      <a:r>
                        <a:rPr lang="en-US" sz="900" kern="100">
                          <a:effectLst/>
                          <a:latin typeface="Alexandria" pitchFamily="2" charset="-78"/>
                          <a:cs typeface="Alexandria" pitchFamily="2" charset="-78"/>
                        </a:rPr>
                        <a:t>  ✓</a:t>
                      </a:r>
                      <a:endParaRPr lang="en-US" sz="900" kern="100">
                        <a:solidFill>
                          <a:srgbClr val="000000"/>
                        </a:solidFill>
                        <a:effectLst/>
                        <a:latin typeface="Alexandria" pitchFamily="2" charset="-78"/>
                        <a:ea typeface="Arial" panose="020B0604020202020204" pitchFamily="34" charset="0"/>
                        <a:cs typeface="Alexandria" pitchFamily="2" charset="-78"/>
                      </a:endParaRPr>
                    </a:p>
                  </a:txBody>
                  <a:tcPr marL="8890" marR="66675" marT="20320" marB="0"/>
                </a:tc>
                <a:tc>
                  <a:txBody>
                    <a:bodyPr/>
                    <a:lstStyle/>
                    <a:p>
                      <a:pPr marL="0" marR="0" indent="0" algn="ctr" rtl="1">
                        <a:lnSpc>
                          <a:spcPct val="107000"/>
                        </a:lnSpc>
                        <a:spcBef>
                          <a:spcPts val="0"/>
                        </a:spcBef>
                        <a:spcAft>
                          <a:spcPts val="0"/>
                        </a:spcAft>
                      </a:pPr>
                      <a:r>
                        <a:rPr lang="ar-SA" sz="900" kern="100">
                          <a:effectLst/>
                          <a:latin typeface="Alexandria" pitchFamily="2" charset="-78"/>
                          <a:cs typeface="Alexandria" pitchFamily="2" charset="-78"/>
                        </a:rPr>
                        <a:t>مصر  </a:t>
                      </a:r>
                      <a:endParaRPr lang="en-US" sz="900" kern="100">
                        <a:solidFill>
                          <a:srgbClr val="000000"/>
                        </a:solidFill>
                        <a:effectLst/>
                        <a:latin typeface="Alexandria" pitchFamily="2" charset="-78"/>
                        <a:ea typeface="Arial" panose="020B0604020202020204" pitchFamily="34" charset="0"/>
                        <a:cs typeface="Alexandria" pitchFamily="2" charset="-78"/>
                      </a:endParaRPr>
                    </a:p>
                  </a:txBody>
                  <a:tcPr marL="8890" marR="66675" marT="20320" marB="0"/>
                </a:tc>
                <a:extLst>
                  <a:ext uri="{0D108BD9-81ED-4DB2-BD59-A6C34878D82A}">
                    <a16:rowId xmlns:a16="http://schemas.microsoft.com/office/drawing/2014/main" val="1407009030"/>
                  </a:ext>
                </a:extLst>
              </a:tr>
              <a:tr h="256794">
                <a:tc>
                  <a:txBody>
                    <a:bodyPr/>
                    <a:lstStyle/>
                    <a:p>
                      <a:pPr marL="41275" marR="0" indent="0" algn="ctr" rtl="1">
                        <a:lnSpc>
                          <a:spcPct val="107000"/>
                        </a:lnSpc>
                        <a:spcBef>
                          <a:spcPts val="0"/>
                        </a:spcBef>
                        <a:spcAft>
                          <a:spcPts val="0"/>
                        </a:spcAft>
                      </a:pPr>
                      <a:r>
                        <a:rPr lang="en-US" sz="900" kern="100">
                          <a:effectLst/>
                          <a:latin typeface="Alexandria" pitchFamily="2" charset="-78"/>
                          <a:cs typeface="Alexandria" pitchFamily="2" charset="-78"/>
                        </a:rPr>
                        <a:t>- </a:t>
                      </a:r>
                      <a:r>
                        <a:rPr lang="ar-SA" sz="900" kern="100">
                          <a:effectLst/>
                          <a:latin typeface="Alexandria" pitchFamily="2" charset="-78"/>
                          <a:cs typeface="Alexandria" pitchFamily="2" charset="-78"/>
                        </a:rPr>
                        <a:t>حلول الطرف الثالث </a:t>
                      </a:r>
                      <a:r>
                        <a:rPr lang="en-US" sz="900" kern="100">
                          <a:effectLst/>
                          <a:latin typeface="Alexandria" pitchFamily="2" charset="-78"/>
                          <a:cs typeface="Alexandria" pitchFamily="2" charset="-78"/>
                        </a:rPr>
                        <a:t>. </a:t>
                      </a:r>
                      <a:endParaRPr lang="en-US" sz="900" kern="100">
                        <a:solidFill>
                          <a:srgbClr val="000000"/>
                        </a:solidFill>
                        <a:effectLst/>
                        <a:latin typeface="Alexandria" pitchFamily="2" charset="-78"/>
                        <a:ea typeface="Arial" panose="020B0604020202020204" pitchFamily="34" charset="0"/>
                        <a:cs typeface="Alexandria" pitchFamily="2" charset="-78"/>
                      </a:endParaRPr>
                    </a:p>
                  </a:txBody>
                  <a:tcPr marL="8890" marR="66675" marT="20320" marB="0"/>
                </a:tc>
                <a:tc>
                  <a:txBody>
                    <a:bodyPr/>
                    <a:lstStyle/>
                    <a:p>
                      <a:pPr marL="148590" marR="0" indent="0" algn="ctr" rtl="0">
                        <a:lnSpc>
                          <a:spcPct val="107000"/>
                        </a:lnSpc>
                        <a:spcBef>
                          <a:spcPts val="0"/>
                        </a:spcBef>
                        <a:spcAft>
                          <a:spcPts val="0"/>
                        </a:spcAft>
                      </a:pPr>
                      <a:r>
                        <a:rPr lang="en-US" sz="900" kern="100">
                          <a:effectLst/>
                          <a:latin typeface="Alexandria" pitchFamily="2" charset="-78"/>
                          <a:cs typeface="Alexandria" pitchFamily="2" charset="-78"/>
                        </a:rPr>
                        <a:t> </a:t>
                      </a:r>
                      <a:endParaRPr lang="en-US" sz="900" kern="100">
                        <a:solidFill>
                          <a:srgbClr val="000000"/>
                        </a:solidFill>
                        <a:effectLst/>
                        <a:latin typeface="Alexandria" pitchFamily="2" charset="-78"/>
                        <a:ea typeface="Arial" panose="020B0604020202020204" pitchFamily="34" charset="0"/>
                        <a:cs typeface="Alexandria" pitchFamily="2" charset="-78"/>
                      </a:endParaRPr>
                    </a:p>
                  </a:txBody>
                  <a:tcPr marL="8890" marR="66675" marT="20320" marB="0"/>
                </a:tc>
                <a:tc>
                  <a:txBody>
                    <a:bodyPr/>
                    <a:lstStyle/>
                    <a:p>
                      <a:pPr marL="66040" marR="0" indent="0" algn="ctr" rtl="0">
                        <a:lnSpc>
                          <a:spcPct val="107000"/>
                        </a:lnSpc>
                        <a:spcBef>
                          <a:spcPts val="0"/>
                        </a:spcBef>
                        <a:spcAft>
                          <a:spcPts val="0"/>
                        </a:spcAft>
                      </a:pPr>
                      <a:r>
                        <a:rPr lang="en-US" sz="900" kern="100">
                          <a:effectLst/>
                          <a:latin typeface="Alexandria" pitchFamily="2" charset="-78"/>
                          <a:cs typeface="Alexandria" pitchFamily="2" charset="-78"/>
                        </a:rPr>
                        <a:t>  ✓</a:t>
                      </a:r>
                      <a:endParaRPr lang="en-US" sz="900" kern="100">
                        <a:solidFill>
                          <a:srgbClr val="000000"/>
                        </a:solidFill>
                        <a:effectLst/>
                        <a:latin typeface="Alexandria" pitchFamily="2" charset="-78"/>
                        <a:ea typeface="Arial" panose="020B0604020202020204" pitchFamily="34" charset="0"/>
                        <a:cs typeface="Alexandria" pitchFamily="2" charset="-78"/>
                      </a:endParaRPr>
                    </a:p>
                  </a:txBody>
                  <a:tcPr marL="8890" marR="66675" marT="20320" marB="0"/>
                </a:tc>
                <a:tc>
                  <a:txBody>
                    <a:bodyPr/>
                    <a:lstStyle/>
                    <a:p>
                      <a:pPr marL="64135" marR="0" indent="0" algn="ctr" rtl="0">
                        <a:lnSpc>
                          <a:spcPct val="107000"/>
                        </a:lnSpc>
                        <a:spcBef>
                          <a:spcPts val="0"/>
                        </a:spcBef>
                        <a:spcAft>
                          <a:spcPts val="0"/>
                        </a:spcAft>
                      </a:pPr>
                      <a:r>
                        <a:rPr lang="en-US" sz="900" kern="100">
                          <a:effectLst/>
                          <a:latin typeface="Alexandria" pitchFamily="2" charset="-78"/>
                          <a:cs typeface="Alexandria" pitchFamily="2" charset="-78"/>
                        </a:rPr>
                        <a:t>  ✓</a:t>
                      </a:r>
                      <a:endParaRPr lang="en-US" sz="900" kern="100">
                        <a:solidFill>
                          <a:srgbClr val="000000"/>
                        </a:solidFill>
                        <a:effectLst/>
                        <a:latin typeface="Alexandria" pitchFamily="2" charset="-78"/>
                        <a:ea typeface="Arial" panose="020B0604020202020204" pitchFamily="34" charset="0"/>
                        <a:cs typeface="Alexandria" pitchFamily="2" charset="-78"/>
                      </a:endParaRPr>
                    </a:p>
                  </a:txBody>
                  <a:tcPr marL="8890" marR="66675" marT="20320" marB="0"/>
                </a:tc>
                <a:tc>
                  <a:txBody>
                    <a:bodyPr/>
                    <a:lstStyle/>
                    <a:p>
                      <a:pPr marL="43180" marR="0" indent="0" algn="ctr" rtl="0">
                        <a:lnSpc>
                          <a:spcPct val="107000"/>
                        </a:lnSpc>
                        <a:spcBef>
                          <a:spcPts val="0"/>
                        </a:spcBef>
                        <a:spcAft>
                          <a:spcPts val="0"/>
                        </a:spcAft>
                      </a:pPr>
                      <a:r>
                        <a:rPr lang="en-US" sz="900" kern="100">
                          <a:effectLst/>
                          <a:latin typeface="Alexandria" pitchFamily="2" charset="-78"/>
                          <a:cs typeface="Alexandria" pitchFamily="2" charset="-78"/>
                        </a:rPr>
                        <a:t>  ✓</a:t>
                      </a:r>
                      <a:endParaRPr lang="en-US" sz="900" kern="100">
                        <a:solidFill>
                          <a:srgbClr val="000000"/>
                        </a:solidFill>
                        <a:effectLst/>
                        <a:latin typeface="Alexandria" pitchFamily="2" charset="-78"/>
                        <a:ea typeface="Arial" panose="020B0604020202020204" pitchFamily="34" charset="0"/>
                        <a:cs typeface="Alexandria" pitchFamily="2" charset="-78"/>
                      </a:endParaRPr>
                    </a:p>
                  </a:txBody>
                  <a:tcPr marL="8890" marR="66675" marT="20320" marB="0"/>
                </a:tc>
                <a:tc>
                  <a:txBody>
                    <a:bodyPr/>
                    <a:lstStyle/>
                    <a:p>
                      <a:pPr marL="635" marR="0" indent="0" algn="ctr" rtl="1">
                        <a:lnSpc>
                          <a:spcPct val="107000"/>
                        </a:lnSpc>
                        <a:spcBef>
                          <a:spcPts val="0"/>
                        </a:spcBef>
                        <a:spcAft>
                          <a:spcPts val="0"/>
                        </a:spcAft>
                      </a:pPr>
                      <a:r>
                        <a:rPr lang="ar-SA" sz="900" kern="100">
                          <a:effectLst/>
                          <a:latin typeface="Alexandria" pitchFamily="2" charset="-78"/>
                          <a:cs typeface="Alexandria" pitchFamily="2" charset="-78"/>
                        </a:rPr>
                        <a:t>المغرب  </a:t>
                      </a:r>
                      <a:endParaRPr lang="en-US" sz="900" kern="100">
                        <a:solidFill>
                          <a:srgbClr val="000000"/>
                        </a:solidFill>
                        <a:effectLst/>
                        <a:latin typeface="Alexandria" pitchFamily="2" charset="-78"/>
                        <a:ea typeface="Arial" panose="020B0604020202020204" pitchFamily="34" charset="0"/>
                        <a:cs typeface="Alexandria" pitchFamily="2" charset="-78"/>
                      </a:endParaRPr>
                    </a:p>
                  </a:txBody>
                  <a:tcPr marL="8890" marR="66675" marT="20320" marB="0"/>
                </a:tc>
                <a:extLst>
                  <a:ext uri="{0D108BD9-81ED-4DB2-BD59-A6C34878D82A}">
                    <a16:rowId xmlns:a16="http://schemas.microsoft.com/office/drawing/2014/main" val="769496187"/>
                  </a:ext>
                </a:extLst>
              </a:tr>
            </a:tbl>
          </a:graphicData>
        </a:graphic>
      </p:graphicFrame>
    </p:spTree>
    <p:extLst>
      <p:ext uri="{BB962C8B-B14F-4D97-AF65-F5344CB8AC3E}">
        <p14:creationId xmlns:p14="http://schemas.microsoft.com/office/powerpoint/2010/main" val="352709364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0" y="488363"/>
            <a:ext cx="2304488" cy="1079086"/>
          </a:xfrm>
          <a:prstGeom prst="rect">
            <a:avLst/>
          </a:prstGeom>
        </p:spPr>
      </p:pic>
      <p:sp>
        <p:nvSpPr>
          <p:cNvPr id="2" name="Title 1"/>
          <p:cNvSpPr>
            <a:spLocks noGrp="1"/>
          </p:cNvSpPr>
          <p:nvPr>
            <p:ph type="title"/>
          </p:nvPr>
        </p:nvSpPr>
        <p:spPr/>
        <p:txBody>
          <a:bodyPr>
            <a:normAutofit/>
          </a:bodyPr>
          <a:lstStyle/>
          <a:p>
            <a:pPr algn="ctr"/>
            <a:r>
              <a:rPr lang="ar-JO" sz="2000">
                <a:solidFill>
                  <a:srgbClr val="00B0F0"/>
                </a:solidFill>
                <a:latin typeface="Alexandria Black" pitchFamily="2" charset="-78"/>
                <a:ea typeface="+mn-ea"/>
                <a:cs typeface="Alexandria Black" pitchFamily="2" charset="-78"/>
              </a:rPr>
              <a:t> ثالثا" :  الأطر المحفزة للتكنولوجيا المالية</a:t>
            </a:r>
            <a:endParaRPr lang="en-US" sz="2000">
              <a:solidFill>
                <a:srgbClr val="00B0F0"/>
              </a:solidFill>
              <a:latin typeface="Alexandria Black" pitchFamily="2" charset="-78"/>
              <a:cs typeface="Alexandria Black" pitchFamily="2" charset="-78"/>
            </a:endParaRPr>
          </a:p>
        </p:txBody>
      </p:sp>
      <p:pic>
        <p:nvPicPr>
          <p:cNvPr id="9" name="Content Placeholder 8"/>
          <p:cNvPicPr>
            <a:picLocks noGrp="1" noChangeAspect="1"/>
          </p:cNvPicPr>
          <p:nvPr>
            <p:ph sz="half" idx="1"/>
          </p:nvPr>
        </p:nvPicPr>
        <p:blipFill>
          <a:blip r:embed="rId3">
            <a:extLst>
              <a:ext uri="{28A0092B-C50C-407E-A947-70E740481C1C}">
                <a14:useLocalDpi xmlns:a14="http://schemas.microsoft.com/office/drawing/2010/main" val="0"/>
              </a:ext>
            </a:extLst>
          </a:blip>
          <a:stretch>
            <a:fillRect/>
          </a:stretch>
        </p:blipFill>
        <p:spPr>
          <a:xfrm>
            <a:off x="433137" y="1825626"/>
            <a:ext cx="4788567" cy="4351338"/>
          </a:xfrm>
        </p:spPr>
      </p:pic>
      <p:sp>
        <p:nvSpPr>
          <p:cNvPr id="8" name="Content Placeholder 7"/>
          <p:cNvSpPr>
            <a:spLocks noGrp="1"/>
          </p:cNvSpPr>
          <p:nvPr>
            <p:ph sz="half" idx="2"/>
          </p:nvPr>
        </p:nvSpPr>
        <p:spPr>
          <a:xfrm>
            <a:off x="5534526" y="1825625"/>
            <a:ext cx="5819274" cy="4351338"/>
          </a:xfrm>
        </p:spPr>
        <p:txBody>
          <a:bodyPr>
            <a:normAutofit/>
          </a:bodyPr>
          <a:lstStyle/>
          <a:p>
            <a:pPr marL="0" indent="0" algn="r">
              <a:lnSpc>
                <a:spcPct val="250000"/>
              </a:lnSpc>
              <a:buNone/>
            </a:pPr>
            <a:r>
              <a:rPr lang="ar-JO" sz="1400">
                <a:latin typeface="Alexandria" pitchFamily="2" charset="-78"/>
                <a:cs typeface="Alexandria" pitchFamily="2" charset="-78"/>
              </a:rPr>
              <a:t>اتجهت الدول العربية في السنوات الأخيرة إلى تبني استراتيجيات للشمول المالي الرقمي وللدفع الإلكتروني وفق رؤى شاملة تستهدف إتاحة الخدمات المالية إلكترونيا ، وتقديم الخدمات الحكومية  عبر منظومة الدفع الرقمي، وتشجيع دور شركات التقنيات المالية. استلزم ذلك سن القوانين الداعمة وعلى رأسها قوانين الدفع الإلكتروني.  واكب ذلك سعي من  السلطات الإشرافية إلى إصدار الأطر الرقابية اللازمة لتحقيق هذه المستهدفات على النحو التالي:</a:t>
            </a:r>
            <a:endParaRPr lang="en-US" sz="1400">
              <a:latin typeface="Alexandria" pitchFamily="2" charset="-78"/>
              <a:cs typeface="Alexandria" pitchFamily="2" charset="-78"/>
            </a:endParaRPr>
          </a:p>
        </p:txBody>
      </p:sp>
    </p:spTree>
    <p:extLst>
      <p:ext uri="{BB962C8B-B14F-4D97-AF65-F5344CB8AC3E}">
        <p14:creationId xmlns:p14="http://schemas.microsoft.com/office/powerpoint/2010/main" val="339615232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2304488" cy="1079086"/>
          </a:xfrm>
          <a:prstGeom prst="rect">
            <a:avLst/>
          </a:prstGeom>
        </p:spPr>
      </p:pic>
      <p:sp>
        <p:nvSpPr>
          <p:cNvPr id="3" name="Content Placeholder 2"/>
          <p:cNvSpPr>
            <a:spLocks noGrp="1"/>
          </p:cNvSpPr>
          <p:nvPr>
            <p:ph idx="4294967295"/>
          </p:nvPr>
        </p:nvSpPr>
        <p:spPr>
          <a:xfrm>
            <a:off x="495300" y="1079086"/>
            <a:ext cx="10668000" cy="5350743"/>
          </a:xfrm>
        </p:spPr>
        <p:txBody>
          <a:bodyPr>
            <a:normAutofit/>
          </a:bodyPr>
          <a:lstStyle/>
          <a:p>
            <a:pPr marL="0" indent="0" algn="r">
              <a:lnSpc>
                <a:spcPct val="150000"/>
              </a:lnSpc>
              <a:buNone/>
            </a:pPr>
            <a:r>
              <a:rPr lang="ar-JO" sz="1800">
                <a:solidFill>
                  <a:schemeClr val="accent4"/>
                </a:solidFill>
                <a:latin typeface="Alexandria Medium" pitchFamily="2" charset="-78"/>
                <a:cs typeface="Alexandria Medium" pitchFamily="2" charset="-78"/>
              </a:rPr>
              <a:t>اولا" : الخطط والاستراتيجيات الوطنية المحفزة للدفع الإلكتروني : </a:t>
            </a:r>
          </a:p>
          <a:p>
            <a:pPr marL="0" indent="0" algn="r">
              <a:lnSpc>
                <a:spcPct val="150000"/>
              </a:lnSpc>
              <a:buNone/>
            </a:pPr>
            <a:r>
              <a:rPr lang="ar-JO" sz="1400">
                <a:latin typeface="Alexandria" pitchFamily="2" charset="-78"/>
                <a:cs typeface="Alexandria" pitchFamily="2" charset="-78"/>
              </a:rPr>
              <a:t>تتبنى غالبية الدول العربية خطط واستراتيجيات وطنية للدفع الرقمي، إضافة إلى المبادرات التي تطلقها السلطات الوطنية في الدول الأعضاء لدعم التحولات الرقمية، حيث تتشابه مستهدفات هذه الاستراتيجيات فيما بين الدول في بعض من أجزائها أو جلها مثل الشمول المالي الرقمي، لكن ربما تتباين في طبيعة المبادرات الرقمية المتضمنة أو المدى الزمني للخطط الاستراتيجية.  </a:t>
            </a:r>
          </a:p>
          <a:p>
            <a:pPr marL="0" indent="0" algn="r">
              <a:lnSpc>
                <a:spcPct val="150000"/>
              </a:lnSpc>
              <a:buNone/>
            </a:pPr>
            <a:r>
              <a:rPr lang="ar-JO" sz="1400">
                <a:latin typeface="Alexandria" pitchFamily="2" charset="-78"/>
                <a:cs typeface="Alexandria" pitchFamily="2" charset="-78"/>
              </a:rPr>
              <a:t>على سبيل المثال،  تستهدف الخطط الاستراتيجية الداعمة لحلول الدفع  الإلكتروني في الإمارات تعزيز الإمكانيات التقنية لمواكبة التطور السريع في قطاع الخدمات المالية، وإنشاء بنية تحتية على أعلى مستوى بما يتوافق مع أفضل التجارب العالمية لتزويد خدمات مبتكرة وتحسين رضا المستخدمين، وشمولية الخدمات المالية لجميع طبقات المجتمع، وضمان الاستقرار وسلامة النظام المالي، إضافة إلى  ضمان توافق النظام المالي مع المقاييس العالمية للبنية التحتية للخدمات المالية. </a:t>
            </a:r>
          </a:p>
          <a:p>
            <a:pPr marL="0" indent="0" algn="r">
              <a:lnSpc>
                <a:spcPct val="150000"/>
              </a:lnSpc>
              <a:buNone/>
            </a:pPr>
            <a:r>
              <a:rPr lang="ar-JO" sz="1400">
                <a:latin typeface="Alexandria" pitchFamily="2" charset="-78"/>
                <a:cs typeface="Alexandria" pitchFamily="2" charset="-78"/>
              </a:rPr>
              <a:t>في البحرين تعمل الهيئات الحكومية في إطار "رؤية البحرين 2030" على عدد من الجوانب المعززة للدفع الإلكتروني من بينها:</a:t>
            </a:r>
          </a:p>
          <a:p>
            <a:pPr marL="342900" marR="132715" lvl="0" indent="-342900" algn="just" rtl="1" fontAlgn="base">
              <a:lnSpc>
                <a:spcPct val="103000"/>
              </a:lnSpc>
              <a:spcBef>
                <a:spcPts val="0"/>
              </a:spcBef>
              <a:spcAft>
                <a:spcPts val="765"/>
              </a:spcAft>
              <a:buClr>
                <a:srgbClr val="000000"/>
              </a:buClr>
              <a:buSzPts val="1350"/>
              <a:buFont typeface="Symbol" panose="05050102010706020507" pitchFamily="18" charset="2"/>
              <a:buChar char="-"/>
            </a:pPr>
            <a:r>
              <a:rPr lang="ar-JO" sz="1400">
                <a:latin typeface="Alexandria" pitchFamily="2" charset="-78"/>
                <a:cs typeface="Alexandria" pitchFamily="2" charset="-78"/>
              </a:rPr>
              <a:t> </a:t>
            </a:r>
            <a:r>
              <a:rPr lang="ar-SA" sz="1400" kern="100">
                <a:solidFill>
                  <a:srgbClr val="000000"/>
                </a:solidFill>
                <a:uFill>
                  <a:solidFill>
                    <a:srgbClr val="000000"/>
                  </a:solidFill>
                </a:uFill>
                <a:latin typeface="Alexandria" pitchFamily="2" charset="-78"/>
                <a:ea typeface="Arial" panose="020B0604020202020204" pitchFamily="34" charset="0"/>
                <a:cs typeface="Alexandria" pitchFamily="2" charset="-78"/>
              </a:rPr>
              <a:t>تقديم خدمات رقمية</a:t>
            </a:r>
            <a:r>
              <a:rPr lang="ar-JO" sz="1400" kern="100">
                <a:solidFill>
                  <a:srgbClr val="000000"/>
                </a:solidFill>
                <a:uFill>
                  <a:solidFill>
                    <a:srgbClr val="000000"/>
                  </a:solidFill>
                </a:uFill>
                <a:latin typeface="Alexandria" pitchFamily="2" charset="-78"/>
                <a:ea typeface="Arial" panose="020B0604020202020204" pitchFamily="34" charset="0"/>
                <a:cs typeface="Alexandria" pitchFamily="2" charset="-78"/>
              </a:rPr>
              <a:t> </a:t>
            </a:r>
            <a:r>
              <a:rPr lang="ar-SA" sz="1400" kern="100">
                <a:solidFill>
                  <a:srgbClr val="000000"/>
                </a:solidFill>
                <a:uFill>
                  <a:solidFill>
                    <a:srgbClr val="000000"/>
                  </a:solidFill>
                </a:uFill>
                <a:latin typeface="Alexandria" pitchFamily="2" charset="-78"/>
                <a:ea typeface="Arial" panose="020B0604020202020204" pitchFamily="34" charset="0"/>
                <a:cs typeface="Alexandria" pitchFamily="2" charset="-78"/>
              </a:rPr>
              <a:t>شاملة</a:t>
            </a:r>
            <a:r>
              <a:rPr lang="ar-JO" sz="1400" kern="100">
                <a:solidFill>
                  <a:srgbClr val="000000"/>
                </a:solidFill>
                <a:uFill>
                  <a:solidFill>
                    <a:srgbClr val="000000"/>
                  </a:solidFill>
                </a:uFill>
                <a:latin typeface="Alexandria" pitchFamily="2" charset="-78"/>
                <a:ea typeface="Arial" panose="020B0604020202020204" pitchFamily="34" charset="0"/>
                <a:cs typeface="Alexandria" pitchFamily="2" charset="-78"/>
              </a:rPr>
              <a:t> </a:t>
            </a:r>
            <a:r>
              <a:rPr lang="ar-SA" sz="1400" kern="100">
                <a:solidFill>
                  <a:srgbClr val="000000"/>
                </a:solidFill>
                <a:uFill>
                  <a:solidFill>
                    <a:srgbClr val="000000"/>
                  </a:solidFill>
                </a:uFill>
                <a:latin typeface="Alexandria" pitchFamily="2" charset="-78"/>
                <a:ea typeface="Arial" panose="020B0604020202020204" pitchFamily="34" charset="0"/>
                <a:cs typeface="Alexandria" pitchFamily="2" charset="-78"/>
              </a:rPr>
              <a:t>كافة شرائح المجتمع  </a:t>
            </a:r>
            <a:r>
              <a:rPr lang="en-US" sz="1400" kern="100">
                <a:solidFill>
                  <a:srgbClr val="000000"/>
                </a:solidFill>
                <a:uFill>
                  <a:solidFill>
                    <a:srgbClr val="000000"/>
                  </a:solidFill>
                </a:uFill>
                <a:latin typeface="Alexandria" pitchFamily="2" charset="-78"/>
                <a:ea typeface="Arial" panose="020B0604020202020204" pitchFamily="34" charset="0"/>
                <a:cs typeface="Alexandria" pitchFamily="2" charset="-78"/>
              </a:rPr>
              <a:t>)</a:t>
            </a:r>
            <a:r>
              <a:rPr lang="ar-SA" sz="1400" kern="100">
                <a:solidFill>
                  <a:srgbClr val="000000"/>
                </a:solidFill>
                <a:uFill>
                  <a:solidFill>
                    <a:srgbClr val="000000"/>
                  </a:solidFill>
                </a:uFill>
                <a:latin typeface="Alexandria" pitchFamily="2" charset="-78"/>
                <a:ea typeface="Arial" panose="020B0604020202020204" pitchFamily="34" charset="0"/>
                <a:cs typeface="Alexandria" pitchFamily="2" charset="-78"/>
              </a:rPr>
              <a:t>دون التخلي عن أحد</a:t>
            </a:r>
            <a:r>
              <a:rPr lang="en-US" sz="1400" kern="100">
                <a:solidFill>
                  <a:srgbClr val="000000"/>
                </a:solidFill>
                <a:uFill>
                  <a:solidFill>
                    <a:srgbClr val="000000"/>
                  </a:solidFill>
                </a:uFill>
                <a:latin typeface="Alexandria" pitchFamily="2" charset="-78"/>
                <a:ea typeface="Arial" panose="020B0604020202020204" pitchFamily="34" charset="0"/>
                <a:cs typeface="Alexandria" pitchFamily="2" charset="-78"/>
              </a:rPr>
              <a:t>( </a:t>
            </a:r>
            <a:r>
              <a:rPr lang="ar-SA" sz="1400" kern="100">
                <a:solidFill>
                  <a:srgbClr val="000000"/>
                </a:solidFill>
                <a:uFill>
                  <a:solidFill>
                    <a:srgbClr val="000000"/>
                  </a:solidFill>
                </a:uFill>
                <a:latin typeface="Alexandria" pitchFamily="2" charset="-78"/>
                <a:ea typeface="Arial" panose="020B0604020202020204" pitchFamily="34" charset="0"/>
                <a:cs typeface="Alexandria" pitchFamily="2" charset="-78"/>
              </a:rPr>
              <a:t>مع التركيز بشكل خاص على</a:t>
            </a:r>
            <a:r>
              <a:rPr lang="ar-JO" sz="1400" kern="100">
                <a:solidFill>
                  <a:srgbClr val="000000"/>
                </a:solidFill>
                <a:uFill>
                  <a:solidFill>
                    <a:srgbClr val="000000"/>
                  </a:solidFill>
                </a:uFill>
                <a:latin typeface="Alexandria" pitchFamily="2" charset="-78"/>
                <a:ea typeface="Arial" panose="020B0604020202020204" pitchFamily="34" charset="0"/>
                <a:cs typeface="Alexandria" pitchFamily="2" charset="-78"/>
              </a:rPr>
              <a:t> </a:t>
            </a:r>
            <a:r>
              <a:rPr lang="ar-SA" sz="1400" kern="100">
                <a:solidFill>
                  <a:srgbClr val="000000"/>
                </a:solidFill>
                <a:uFill>
                  <a:solidFill>
                    <a:srgbClr val="000000"/>
                  </a:solidFill>
                </a:uFill>
                <a:latin typeface="Alexandria" pitchFamily="2" charset="-78"/>
                <a:ea typeface="Arial" panose="020B0604020202020204" pitchFamily="34" charset="0"/>
                <a:cs typeface="Alexandria" pitchFamily="2" charset="-78"/>
              </a:rPr>
              <a:t>مواءمة الخدمات مع الاحتياجات المحددة للمواطنين</a:t>
            </a:r>
            <a:r>
              <a:rPr lang="en-US" sz="1400" kern="100">
                <a:solidFill>
                  <a:srgbClr val="000000"/>
                </a:solidFill>
                <a:uFill>
                  <a:solidFill>
                    <a:srgbClr val="000000"/>
                  </a:solidFill>
                </a:uFill>
                <a:latin typeface="Alexandria" pitchFamily="2" charset="-78"/>
                <a:ea typeface="Arial" panose="020B0604020202020204" pitchFamily="34" charset="0"/>
                <a:cs typeface="Alexandria" pitchFamily="2" charset="-78"/>
              </a:rPr>
              <a:t>.  </a:t>
            </a:r>
          </a:p>
          <a:p>
            <a:pPr marL="342900" marR="132715" lvl="0" indent="-342900" algn="just" rtl="1" fontAlgn="base">
              <a:lnSpc>
                <a:spcPct val="103000"/>
              </a:lnSpc>
              <a:spcBef>
                <a:spcPts val="0"/>
              </a:spcBef>
              <a:spcAft>
                <a:spcPts val="775"/>
              </a:spcAft>
              <a:buClr>
                <a:srgbClr val="000000"/>
              </a:buClr>
              <a:buSzPts val="1350"/>
              <a:buFont typeface="Symbol" panose="05050102010706020507" pitchFamily="18" charset="2"/>
              <a:buChar char="-"/>
            </a:pPr>
            <a:r>
              <a:rPr lang="ar-SA" sz="1400" kern="100">
                <a:solidFill>
                  <a:srgbClr val="000000"/>
                </a:solidFill>
                <a:uFill>
                  <a:solidFill>
                    <a:srgbClr val="000000"/>
                  </a:solidFill>
                </a:uFill>
                <a:latin typeface="Alexandria" pitchFamily="2" charset="-78"/>
                <a:ea typeface="Arial" panose="020B0604020202020204" pitchFamily="34" charset="0"/>
                <a:cs typeface="Alexandria" pitchFamily="2" charset="-78"/>
              </a:rPr>
              <a:t>توجيه الجهود إلى تشجيع وجذب الأفراد لاستخدام القنوات الرقمية التي يختارونها، وسعي الحكومة إلى توفير آلية رقمية لمساعدة الأفراد الذين لا يستطيعون الوصول إلى الخدمات الرقمية بشكل مستقل</a:t>
            </a:r>
            <a:r>
              <a:rPr lang="en-US" sz="1400" kern="100">
                <a:solidFill>
                  <a:srgbClr val="000000"/>
                </a:solidFill>
                <a:uFill>
                  <a:solidFill>
                    <a:srgbClr val="000000"/>
                  </a:solidFill>
                </a:uFill>
                <a:latin typeface="Alexandria" pitchFamily="2" charset="-78"/>
                <a:ea typeface="Arial" panose="020B0604020202020204" pitchFamily="34" charset="0"/>
                <a:cs typeface="Alexandria" pitchFamily="2" charset="-78"/>
              </a:rPr>
              <a:t>. </a:t>
            </a:r>
          </a:p>
          <a:p>
            <a:pPr marL="342900" marR="132715" lvl="0" indent="-342900" algn="just" rtl="1" fontAlgn="base">
              <a:lnSpc>
                <a:spcPct val="103000"/>
              </a:lnSpc>
              <a:spcBef>
                <a:spcPts val="0"/>
              </a:spcBef>
              <a:spcAft>
                <a:spcPts val="765"/>
              </a:spcAft>
              <a:buClr>
                <a:srgbClr val="000000"/>
              </a:buClr>
              <a:buSzPts val="1350"/>
              <a:buFont typeface="Symbol" panose="05050102010706020507" pitchFamily="18" charset="2"/>
              <a:buChar char="-"/>
            </a:pPr>
            <a:r>
              <a:rPr lang="ar-SA" sz="1400" kern="100">
                <a:solidFill>
                  <a:srgbClr val="000000"/>
                </a:solidFill>
                <a:uFill>
                  <a:solidFill>
                    <a:srgbClr val="000000"/>
                  </a:solidFill>
                </a:uFill>
                <a:latin typeface="Alexandria" pitchFamily="2" charset="-78"/>
                <a:ea typeface="Arial" panose="020B0604020202020204" pitchFamily="34" charset="0"/>
                <a:cs typeface="Alexandria" pitchFamily="2" charset="-78"/>
              </a:rPr>
              <a:t>النظر في إعادة تصميم  الخدمات العامة مع التركيز على التوصيل الرقمي للخدمة، و</a:t>
            </a:r>
            <a:r>
              <a:rPr lang="ar-JO" sz="1400" kern="100">
                <a:solidFill>
                  <a:srgbClr val="000000"/>
                </a:solidFill>
                <a:uFill>
                  <a:solidFill>
                    <a:srgbClr val="000000"/>
                  </a:solidFill>
                </a:uFill>
                <a:latin typeface="Alexandria" pitchFamily="2" charset="-78"/>
                <a:ea typeface="Arial" panose="020B0604020202020204" pitchFamily="34" charset="0"/>
                <a:cs typeface="Alexandria" pitchFamily="2" charset="-78"/>
              </a:rPr>
              <a:t> </a:t>
            </a:r>
            <a:r>
              <a:rPr lang="ar-SA" sz="1400" kern="100">
                <a:solidFill>
                  <a:srgbClr val="000000"/>
                </a:solidFill>
                <a:uFill>
                  <a:solidFill>
                    <a:srgbClr val="000000"/>
                  </a:solidFill>
                </a:uFill>
                <a:latin typeface="Alexandria" pitchFamily="2" charset="-78"/>
                <a:ea typeface="Arial" panose="020B0604020202020204" pitchFamily="34" charset="0"/>
                <a:cs typeface="Alexandria" pitchFamily="2" charset="-78"/>
              </a:rPr>
              <a:t>تصميم الخدمات العامة الجديدة على أساس </a:t>
            </a:r>
            <a:r>
              <a:rPr lang="en-US" sz="1400" kern="100">
                <a:solidFill>
                  <a:srgbClr val="000000"/>
                </a:solidFill>
                <a:uFill>
                  <a:solidFill>
                    <a:srgbClr val="000000"/>
                  </a:solidFill>
                </a:uFill>
                <a:latin typeface="Alexandria" pitchFamily="2" charset="-78"/>
                <a:ea typeface="Arial" panose="020B0604020202020204" pitchFamily="34" charset="0"/>
                <a:cs typeface="Alexandria" pitchFamily="2" charset="-78"/>
              </a:rPr>
              <a:t>“</a:t>
            </a:r>
            <a:r>
              <a:rPr lang="ar-SA" sz="1400" kern="100">
                <a:solidFill>
                  <a:srgbClr val="000000"/>
                </a:solidFill>
                <a:uFill>
                  <a:solidFill>
                    <a:srgbClr val="000000"/>
                  </a:solidFill>
                </a:uFill>
                <a:latin typeface="Alexandria" pitchFamily="2" charset="-78"/>
                <a:ea typeface="Arial" panose="020B0604020202020204" pitchFamily="34" charset="0"/>
                <a:cs typeface="Alexandria" pitchFamily="2" charset="-78"/>
              </a:rPr>
              <a:t>الاعتماد على الرقمنة</a:t>
            </a:r>
            <a:r>
              <a:rPr lang="en-US" sz="1400" kern="100">
                <a:solidFill>
                  <a:srgbClr val="000000"/>
                </a:solidFill>
                <a:uFill>
                  <a:solidFill>
                    <a:srgbClr val="000000"/>
                  </a:solidFill>
                </a:uFill>
                <a:latin typeface="Alexandria" pitchFamily="2" charset="-78"/>
                <a:ea typeface="Arial" panose="020B0604020202020204" pitchFamily="34" charset="0"/>
                <a:cs typeface="Alexandria" pitchFamily="2" charset="-78"/>
              </a:rPr>
              <a:t>" </a:t>
            </a:r>
            <a:r>
              <a:rPr lang="ar-SA" sz="1400" kern="100">
                <a:solidFill>
                  <a:srgbClr val="000000"/>
                </a:solidFill>
                <a:uFill>
                  <a:solidFill>
                    <a:srgbClr val="000000"/>
                  </a:solidFill>
                </a:uFill>
                <a:latin typeface="Alexandria" pitchFamily="2" charset="-78"/>
                <a:ea typeface="Arial" panose="020B0604020202020204" pitchFamily="34" charset="0"/>
                <a:cs typeface="Alexandria" pitchFamily="2" charset="-78"/>
              </a:rPr>
              <a:t>والتركيز على رقمنة سلسلة الأنشطة بأكملها لتوفير أكبر قدر ممكن من الفائدة للأفراد </a:t>
            </a:r>
            <a:r>
              <a:rPr lang="en-US" sz="1400" kern="100">
                <a:solidFill>
                  <a:srgbClr val="000000"/>
                </a:solidFill>
                <a:uFill>
                  <a:solidFill>
                    <a:srgbClr val="000000"/>
                  </a:solidFill>
                </a:uFill>
                <a:latin typeface="Alexandria" pitchFamily="2" charset="-78"/>
                <a:ea typeface="Arial" panose="020B0604020202020204" pitchFamily="34" charset="0"/>
                <a:cs typeface="Alexandria" pitchFamily="2" charset="-78"/>
              </a:rPr>
              <a:t>. </a:t>
            </a:r>
          </a:p>
        </p:txBody>
      </p:sp>
    </p:spTree>
    <p:extLst>
      <p:ext uri="{BB962C8B-B14F-4D97-AF65-F5344CB8AC3E}">
        <p14:creationId xmlns:p14="http://schemas.microsoft.com/office/powerpoint/2010/main" val="343348673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 y="0"/>
            <a:ext cx="1856509" cy="1524000"/>
          </a:xfrm>
          <a:prstGeom prst="rect">
            <a:avLst/>
          </a:prstGeom>
        </p:spPr>
      </p:pic>
      <p:sp>
        <p:nvSpPr>
          <p:cNvPr id="3" name="Content Placeholder 2"/>
          <p:cNvSpPr>
            <a:spLocks noGrp="1"/>
          </p:cNvSpPr>
          <p:nvPr>
            <p:ph idx="4294967295"/>
          </p:nvPr>
        </p:nvSpPr>
        <p:spPr>
          <a:xfrm>
            <a:off x="409073" y="1359568"/>
            <a:ext cx="11057021" cy="5172995"/>
          </a:xfrm>
        </p:spPr>
        <p:txBody>
          <a:bodyPr>
            <a:normAutofit/>
          </a:bodyPr>
          <a:lstStyle/>
          <a:p>
            <a:pPr marL="342900" marR="132715" lvl="0" indent="-342900" algn="just" rtl="1" fontAlgn="base">
              <a:lnSpc>
                <a:spcPct val="100000"/>
              </a:lnSpc>
              <a:spcBef>
                <a:spcPts val="0"/>
              </a:spcBef>
              <a:spcAft>
                <a:spcPts val="765"/>
              </a:spcAft>
              <a:buClr>
                <a:srgbClr val="000000"/>
              </a:buClr>
              <a:buSzPts val="1350"/>
              <a:buFont typeface="Symbol" panose="05050102010706020507" pitchFamily="18" charset="2"/>
              <a:buChar char="-"/>
            </a:pPr>
            <a:r>
              <a:rPr lang="ar-SA" sz="1400" kern="100">
                <a:solidFill>
                  <a:srgbClr val="000000"/>
                </a:solidFill>
                <a:uFill>
                  <a:solidFill>
                    <a:srgbClr val="000000"/>
                  </a:solidFill>
                </a:uFill>
                <a:latin typeface="Alexandria" pitchFamily="2" charset="-78"/>
                <a:ea typeface="Arial" panose="020B0604020202020204" pitchFamily="34" charset="0"/>
                <a:cs typeface="Alexandria" pitchFamily="2" charset="-78"/>
              </a:rPr>
              <a:t>تيسير تجربة الدفع الإلكتروني للأفراد والشركات من خلال اقتصار عدد مرات تسجيل بيانات التعامل مع الجهات الحكومية في مرة واحدة فقط</a:t>
            </a:r>
            <a:r>
              <a:rPr lang="en-US" sz="1400" kern="100">
                <a:solidFill>
                  <a:srgbClr val="000000"/>
                </a:solidFill>
                <a:uFill>
                  <a:solidFill>
                    <a:srgbClr val="000000"/>
                  </a:solidFill>
                </a:uFill>
                <a:latin typeface="Alexandria" pitchFamily="2" charset="-78"/>
                <a:ea typeface="Arial" panose="020B0604020202020204" pitchFamily="34" charset="0"/>
                <a:cs typeface="Alexandria" pitchFamily="2" charset="-78"/>
              </a:rPr>
              <a:t>. </a:t>
            </a:r>
            <a:r>
              <a:rPr lang="en-US" sz="1400" kern="100">
                <a:solidFill>
                  <a:srgbClr val="000000"/>
                </a:solidFill>
                <a:uFill>
                  <a:solidFill>
                    <a:srgbClr val="000000"/>
                  </a:solidFill>
                </a:uFill>
                <a:latin typeface="Alexandria" pitchFamily="2" charset="-78"/>
                <a:ea typeface="Calibri" panose="020F0502020204030204" pitchFamily="34" charset="0"/>
                <a:cs typeface="Alexandria" pitchFamily="2" charset="-78"/>
              </a:rPr>
              <a:t> </a:t>
            </a:r>
            <a:endParaRPr lang="en-US" sz="1400" kern="100">
              <a:solidFill>
                <a:srgbClr val="000000"/>
              </a:solidFill>
              <a:uFill>
                <a:solidFill>
                  <a:srgbClr val="000000"/>
                </a:solidFill>
              </a:uFill>
              <a:latin typeface="Alexandria" pitchFamily="2" charset="-78"/>
              <a:ea typeface="Arial" panose="020B0604020202020204" pitchFamily="34" charset="0"/>
              <a:cs typeface="Alexandria" pitchFamily="2" charset="-78"/>
            </a:endParaRPr>
          </a:p>
          <a:p>
            <a:pPr marL="342900" marR="132715" lvl="0" indent="-342900" algn="just" rtl="1" fontAlgn="base">
              <a:lnSpc>
                <a:spcPct val="100000"/>
              </a:lnSpc>
              <a:spcBef>
                <a:spcPts val="0"/>
              </a:spcBef>
              <a:spcAft>
                <a:spcPts val="760"/>
              </a:spcAft>
              <a:buClr>
                <a:srgbClr val="000000"/>
              </a:buClr>
              <a:buSzPts val="1350"/>
              <a:buFont typeface="Symbol" panose="05050102010706020507" pitchFamily="18" charset="2"/>
              <a:buChar char="-"/>
            </a:pPr>
            <a:r>
              <a:rPr lang="ar-SA" sz="1400" kern="100">
                <a:solidFill>
                  <a:srgbClr val="000000"/>
                </a:solidFill>
                <a:uFill>
                  <a:solidFill>
                    <a:srgbClr val="000000"/>
                  </a:solidFill>
                </a:uFill>
                <a:latin typeface="Alexandria" pitchFamily="2" charset="-78"/>
                <a:ea typeface="Arial" panose="020B0604020202020204" pitchFamily="34" charset="0"/>
                <a:cs typeface="Alexandria" pitchFamily="2" charset="-78"/>
              </a:rPr>
              <a:t>تطوير آلية عمل تجعل تقديم الخدمات الرقمية موجهة للجميع </a:t>
            </a:r>
            <a:r>
              <a:rPr lang="en-US" sz="1400" kern="100">
                <a:solidFill>
                  <a:srgbClr val="000000"/>
                </a:solidFill>
                <a:uFill>
                  <a:solidFill>
                    <a:srgbClr val="000000"/>
                  </a:solidFill>
                </a:uFill>
                <a:latin typeface="Alexandria" pitchFamily="2" charset="-78"/>
                <a:ea typeface="Arial" panose="020B0604020202020204" pitchFamily="34" charset="0"/>
                <a:cs typeface="Alexandria" pitchFamily="2" charset="-78"/>
              </a:rPr>
              <a:t>)</a:t>
            </a:r>
            <a:r>
              <a:rPr lang="ar-SA" sz="1400" kern="100">
                <a:solidFill>
                  <a:srgbClr val="000000"/>
                </a:solidFill>
                <a:uFill>
                  <a:solidFill>
                    <a:srgbClr val="000000"/>
                  </a:solidFill>
                </a:uFill>
                <a:latin typeface="Alexandria" pitchFamily="2" charset="-78"/>
                <a:ea typeface="Arial" panose="020B0604020202020204" pitchFamily="34" charset="0"/>
                <a:cs typeface="Alexandria" pitchFamily="2" charset="-78"/>
              </a:rPr>
              <a:t>دون التخلي عن أحد</a:t>
            </a:r>
            <a:r>
              <a:rPr lang="en-US" sz="1400" kern="100">
                <a:solidFill>
                  <a:srgbClr val="000000"/>
                </a:solidFill>
                <a:uFill>
                  <a:solidFill>
                    <a:srgbClr val="000000"/>
                  </a:solidFill>
                </a:uFill>
                <a:latin typeface="Alexandria" pitchFamily="2" charset="-78"/>
                <a:ea typeface="Arial" panose="020B0604020202020204" pitchFamily="34" charset="0"/>
                <a:cs typeface="Alexandria" pitchFamily="2" charset="-78"/>
              </a:rPr>
              <a:t>( </a:t>
            </a:r>
            <a:r>
              <a:rPr lang="ar-SA" sz="1400" kern="100">
                <a:solidFill>
                  <a:srgbClr val="000000"/>
                </a:solidFill>
                <a:uFill>
                  <a:solidFill>
                    <a:srgbClr val="000000"/>
                  </a:solidFill>
                </a:uFill>
                <a:latin typeface="Alexandria" pitchFamily="2" charset="-78"/>
                <a:ea typeface="Arial" panose="020B0604020202020204" pitchFamily="34" charset="0"/>
                <a:cs typeface="Alexandria" pitchFamily="2" charset="-78"/>
              </a:rPr>
              <a:t>مع التركيز بشكل خاص على الاستراتيجيات من أجل مواءمة الخدمات مع الاحتياجات المحددة للمواطنين</a:t>
            </a:r>
            <a:r>
              <a:rPr lang="en-US" sz="1400" kern="100">
                <a:solidFill>
                  <a:srgbClr val="000000"/>
                </a:solidFill>
                <a:uFill>
                  <a:solidFill>
                    <a:srgbClr val="000000"/>
                  </a:solidFill>
                </a:uFill>
                <a:latin typeface="Alexandria" pitchFamily="2" charset="-78"/>
                <a:ea typeface="Arial" panose="020B0604020202020204" pitchFamily="34" charset="0"/>
                <a:cs typeface="Alexandria" pitchFamily="2" charset="-78"/>
              </a:rPr>
              <a:t>.</a:t>
            </a:r>
            <a:r>
              <a:rPr lang="en-US" sz="1400" kern="100">
                <a:solidFill>
                  <a:srgbClr val="000000"/>
                </a:solidFill>
                <a:uFill>
                  <a:solidFill>
                    <a:srgbClr val="000000"/>
                  </a:solidFill>
                </a:uFill>
                <a:latin typeface="Alexandria" pitchFamily="2" charset="-78"/>
                <a:ea typeface="Calibri" panose="020F0502020204030204" pitchFamily="34" charset="0"/>
                <a:cs typeface="Alexandria" pitchFamily="2" charset="-78"/>
              </a:rPr>
              <a:t> </a:t>
            </a:r>
            <a:endParaRPr lang="en-US" sz="1400" kern="100">
              <a:solidFill>
                <a:srgbClr val="000000"/>
              </a:solidFill>
              <a:uFill>
                <a:solidFill>
                  <a:srgbClr val="000000"/>
                </a:solidFill>
              </a:uFill>
              <a:latin typeface="Alexandria" pitchFamily="2" charset="-78"/>
              <a:ea typeface="Arial" panose="020B0604020202020204" pitchFamily="34" charset="0"/>
              <a:cs typeface="Alexandria" pitchFamily="2" charset="-78"/>
            </a:endParaRPr>
          </a:p>
          <a:p>
            <a:pPr marL="342900" marR="132715" lvl="0" indent="-342900" algn="just" rtl="1" fontAlgn="base">
              <a:lnSpc>
                <a:spcPct val="100000"/>
              </a:lnSpc>
              <a:spcBef>
                <a:spcPts val="0"/>
              </a:spcBef>
              <a:spcAft>
                <a:spcPts val="765"/>
              </a:spcAft>
              <a:buClr>
                <a:srgbClr val="000000"/>
              </a:buClr>
              <a:buSzPts val="1350"/>
              <a:buFont typeface="Symbol" panose="05050102010706020507" pitchFamily="18" charset="2"/>
              <a:buChar char="-"/>
            </a:pPr>
            <a:r>
              <a:rPr lang="ar-SA" sz="1400" kern="100">
                <a:solidFill>
                  <a:srgbClr val="000000"/>
                </a:solidFill>
                <a:uFill>
                  <a:solidFill>
                    <a:srgbClr val="000000"/>
                  </a:solidFill>
                </a:uFill>
                <a:latin typeface="Alexandria" pitchFamily="2" charset="-78"/>
                <a:ea typeface="Arial" panose="020B0604020202020204" pitchFamily="34" charset="0"/>
                <a:cs typeface="Alexandria" pitchFamily="2" charset="-78"/>
              </a:rPr>
              <a:t>تصميم الخدمات العامة الجديدة على أساس </a:t>
            </a:r>
            <a:r>
              <a:rPr lang="en-US" sz="1400" kern="100">
                <a:solidFill>
                  <a:srgbClr val="000000"/>
                </a:solidFill>
                <a:uFill>
                  <a:solidFill>
                    <a:srgbClr val="000000"/>
                  </a:solidFill>
                </a:uFill>
                <a:latin typeface="Alexandria" pitchFamily="2" charset="-78"/>
                <a:ea typeface="Arial" panose="020B0604020202020204" pitchFamily="34" charset="0"/>
                <a:cs typeface="Alexandria" pitchFamily="2" charset="-78"/>
              </a:rPr>
              <a:t>“</a:t>
            </a:r>
            <a:r>
              <a:rPr lang="ar-SA" sz="1400" kern="100">
                <a:solidFill>
                  <a:srgbClr val="000000"/>
                </a:solidFill>
                <a:uFill>
                  <a:solidFill>
                    <a:srgbClr val="000000"/>
                  </a:solidFill>
                </a:uFill>
                <a:latin typeface="Alexandria" pitchFamily="2" charset="-78"/>
                <a:ea typeface="Arial" panose="020B0604020202020204" pitchFamily="34" charset="0"/>
                <a:cs typeface="Alexandria" pitchFamily="2" charset="-78"/>
              </a:rPr>
              <a:t>الاعتماد على الرقمية</a:t>
            </a:r>
            <a:r>
              <a:rPr lang="en-US" sz="1400" kern="100">
                <a:solidFill>
                  <a:srgbClr val="000000"/>
                </a:solidFill>
                <a:uFill>
                  <a:solidFill>
                    <a:srgbClr val="000000"/>
                  </a:solidFill>
                </a:uFill>
                <a:latin typeface="Alexandria" pitchFamily="2" charset="-78"/>
                <a:ea typeface="Arial" panose="020B0604020202020204" pitchFamily="34" charset="0"/>
                <a:cs typeface="Alexandria" pitchFamily="2" charset="-78"/>
              </a:rPr>
              <a:t>" </a:t>
            </a:r>
            <a:r>
              <a:rPr lang="ar-SA" sz="1400" kern="100">
                <a:solidFill>
                  <a:srgbClr val="000000"/>
                </a:solidFill>
                <a:uFill>
                  <a:solidFill>
                    <a:srgbClr val="000000"/>
                  </a:solidFill>
                </a:uFill>
                <a:latin typeface="Alexandria" pitchFamily="2" charset="-78"/>
                <a:ea typeface="Arial" panose="020B0604020202020204" pitchFamily="34" charset="0"/>
                <a:cs typeface="Alexandria" pitchFamily="2" charset="-78"/>
              </a:rPr>
              <a:t>والتركيز على رقمنة سلسلة الأنشطة بأكملها حيث توفر أكبر قدر من الفائدة الأفراد</a:t>
            </a:r>
            <a:r>
              <a:rPr lang="en-US" sz="1400" kern="100">
                <a:solidFill>
                  <a:srgbClr val="000000"/>
                </a:solidFill>
                <a:uFill>
                  <a:solidFill>
                    <a:srgbClr val="000000"/>
                  </a:solidFill>
                </a:uFill>
                <a:latin typeface="Alexandria" pitchFamily="2" charset="-78"/>
                <a:ea typeface="Arial" panose="020B0604020202020204" pitchFamily="34" charset="0"/>
                <a:cs typeface="Alexandria" pitchFamily="2" charset="-78"/>
              </a:rPr>
              <a:t>.</a:t>
            </a:r>
            <a:r>
              <a:rPr lang="en-US" sz="1400" kern="100">
                <a:solidFill>
                  <a:srgbClr val="000000"/>
                </a:solidFill>
                <a:uFill>
                  <a:solidFill>
                    <a:srgbClr val="000000"/>
                  </a:solidFill>
                </a:uFill>
                <a:latin typeface="Alexandria" pitchFamily="2" charset="-78"/>
                <a:ea typeface="Calibri" panose="020F0502020204030204" pitchFamily="34" charset="0"/>
                <a:cs typeface="Alexandria" pitchFamily="2" charset="-78"/>
              </a:rPr>
              <a:t> </a:t>
            </a:r>
            <a:endParaRPr lang="en-US" sz="1400" kern="100">
              <a:solidFill>
                <a:srgbClr val="000000"/>
              </a:solidFill>
              <a:uFill>
                <a:solidFill>
                  <a:srgbClr val="000000"/>
                </a:solidFill>
              </a:uFill>
              <a:latin typeface="Alexandria" pitchFamily="2" charset="-78"/>
              <a:ea typeface="Arial" panose="020B0604020202020204" pitchFamily="34" charset="0"/>
              <a:cs typeface="Alexandria" pitchFamily="2" charset="-78"/>
            </a:endParaRPr>
          </a:p>
          <a:p>
            <a:pPr marL="342900" marR="132715" lvl="0" indent="-342900" algn="just" rtl="1" fontAlgn="base">
              <a:lnSpc>
                <a:spcPct val="100000"/>
              </a:lnSpc>
              <a:spcBef>
                <a:spcPts val="0"/>
              </a:spcBef>
              <a:spcAft>
                <a:spcPts val="675"/>
              </a:spcAft>
              <a:buClr>
                <a:srgbClr val="000000"/>
              </a:buClr>
              <a:buSzPts val="1350"/>
              <a:buFont typeface="Symbol" panose="05050102010706020507" pitchFamily="18" charset="2"/>
              <a:buChar char="-"/>
            </a:pPr>
            <a:r>
              <a:rPr lang="ar-SA" sz="1400" kern="100">
                <a:solidFill>
                  <a:srgbClr val="000000"/>
                </a:solidFill>
                <a:uFill>
                  <a:solidFill>
                    <a:srgbClr val="000000"/>
                  </a:solidFill>
                </a:uFill>
                <a:latin typeface="Alexandria" pitchFamily="2" charset="-78"/>
                <a:ea typeface="Arial" panose="020B0604020202020204" pitchFamily="34" charset="0"/>
                <a:cs typeface="Alexandria" pitchFamily="2" charset="-78"/>
              </a:rPr>
              <a:t>النظر في إعادة بناء الخدمات العامة مع التركيز على التوصيل الرقمي للخدمة</a:t>
            </a:r>
            <a:r>
              <a:rPr lang="en-US" sz="1400" kern="100">
                <a:solidFill>
                  <a:srgbClr val="000000"/>
                </a:solidFill>
                <a:uFill>
                  <a:solidFill>
                    <a:srgbClr val="000000"/>
                  </a:solidFill>
                </a:uFill>
                <a:latin typeface="Alexandria" pitchFamily="2" charset="-78"/>
                <a:ea typeface="Arial" panose="020B0604020202020204" pitchFamily="34" charset="0"/>
                <a:cs typeface="Alexandria" pitchFamily="2" charset="-78"/>
              </a:rPr>
              <a:t>. </a:t>
            </a:r>
            <a:r>
              <a:rPr lang="en-US" sz="1400" kern="100">
                <a:solidFill>
                  <a:srgbClr val="000000"/>
                </a:solidFill>
                <a:uFill>
                  <a:solidFill>
                    <a:srgbClr val="000000"/>
                  </a:solidFill>
                </a:uFill>
                <a:latin typeface="Alexandria" pitchFamily="2" charset="-78"/>
                <a:ea typeface="Calibri" panose="020F0502020204030204" pitchFamily="34" charset="0"/>
                <a:cs typeface="Alexandria" pitchFamily="2" charset="-78"/>
              </a:rPr>
              <a:t> </a:t>
            </a:r>
            <a:endParaRPr lang="en-US" sz="1400" kern="100">
              <a:solidFill>
                <a:srgbClr val="000000"/>
              </a:solidFill>
              <a:uFill>
                <a:solidFill>
                  <a:srgbClr val="000000"/>
                </a:solidFill>
              </a:uFill>
              <a:latin typeface="Alexandria" pitchFamily="2" charset="-78"/>
              <a:ea typeface="Arial" panose="020B0604020202020204" pitchFamily="34" charset="0"/>
              <a:cs typeface="Alexandria" pitchFamily="2" charset="-78"/>
            </a:endParaRPr>
          </a:p>
          <a:p>
            <a:pPr marL="342900" marR="132715" lvl="0" indent="-342900" algn="just" rtl="1" fontAlgn="base">
              <a:lnSpc>
                <a:spcPct val="100000"/>
              </a:lnSpc>
              <a:spcBef>
                <a:spcPts val="0"/>
              </a:spcBef>
              <a:spcAft>
                <a:spcPts val="675"/>
              </a:spcAft>
              <a:buClr>
                <a:srgbClr val="000000"/>
              </a:buClr>
              <a:buSzPts val="1350"/>
              <a:buFont typeface="Symbol" panose="05050102010706020507" pitchFamily="18" charset="2"/>
              <a:buChar char="-"/>
            </a:pPr>
            <a:r>
              <a:rPr lang="ar-SA" sz="1400" kern="100">
                <a:solidFill>
                  <a:srgbClr val="000000"/>
                </a:solidFill>
                <a:uFill>
                  <a:solidFill>
                    <a:srgbClr val="000000"/>
                  </a:solidFill>
                </a:uFill>
                <a:latin typeface="Alexandria" pitchFamily="2" charset="-78"/>
                <a:ea typeface="Arial" panose="020B0604020202020204" pitchFamily="34" charset="0"/>
                <a:cs typeface="Alexandria" pitchFamily="2" charset="-78"/>
              </a:rPr>
              <a:t>تمكين المواطنين والشركات من تقديم بيانات مختلفة إلى جهة حكومية مرة واحدة فقط</a:t>
            </a:r>
            <a:r>
              <a:rPr lang="en-US" sz="1400" kern="100">
                <a:solidFill>
                  <a:srgbClr val="000000"/>
                </a:solidFill>
                <a:uFill>
                  <a:solidFill>
                    <a:srgbClr val="000000"/>
                  </a:solidFill>
                </a:uFill>
                <a:latin typeface="Alexandria" pitchFamily="2" charset="-78"/>
                <a:ea typeface="Arial" panose="020B0604020202020204" pitchFamily="34" charset="0"/>
                <a:cs typeface="Alexandria" pitchFamily="2" charset="-78"/>
              </a:rPr>
              <a:t>.</a:t>
            </a:r>
            <a:r>
              <a:rPr lang="en-US" sz="1400" kern="100">
                <a:solidFill>
                  <a:srgbClr val="000000"/>
                </a:solidFill>
                <a:uFill>
                  <a:solidFill>
                    <a:srgbClr val="000000"/>
                  </a:solidFill>
                </a:uFill>
                <a:latin typeface="Alexandria" pitchFamily="2" charset="-78"/>
                <a:ea typeface="Calibri" panose="020F0502020204030204" pitchFamily="34" charset="0"/>
                <a:cs typeface="Alexandria" pitchFamily="2" charset="-78"/>
              </a:rPr>
              <a:t> </a:t>
            </a:r>
            <a:endParaRPr lang="en-US" sz="1400" kern="100">
              <a:solidFill>
                <a:srgbClr val="000000"/>
              </a:solidFill>
              <a:uFill>
                <a:solidFill>
                  <a:srgbClr val="000000"/>
                </a:solidFill>
              </a:uFill>
              <a:latin typeface="Alexandria" pitchFamily="2" charset="-78"/>
              <a:ea typeface="Arial" panose="020B0604020202020204" pitchFamily="34" charset="0"/>
              <a:cs typeface="Alexandria" pitchFamily="2" charset="-78"/>
            </a:endParaRPr>
          </a:p>
          <a:p>
            <a:pPr marL="342900" marR="132715" lvl="0" indent="-342900" algn="just" rtl="1" fontAlgn="base">
              <a:lnSpc>
                <a:spcPct val="100000"/>
              </a:lnSpc>
              <a:spcBef>
                <a:spcPts val="0"/>
              </a:spcBef>
              <a:spcAft>
                <a:spcPts val="745"/>
              </a:spcAft>
              <a:buClr>
                <a:srgbClr val="000000"/>
              </a:buClr>
              <a:buSzPts val="1350"/>
              <a:buFont typeface="Symbol" panose="05050102010706020507" pitchFamily="18" charset="2"/>
              <a:buChar char="-"/>
            </a:pPr>
            <a:r>
              <a:rPr lang="ar-SA" sz="1400" kern="100">
                <a:solidFill>
                  <a:srgbClr val="000000"/>
                </a:solidFill>
                <a:uFill>
                  <a:solidFill>
                    <a:srgbClr val="000000"/>
                  </a:solidFill>
                </a:uFill>
                <a:latin typeface="Alexandria" pitchFamily="2" charset="-78"/>
                <a:ea typeface="Arial" panose="020B0604020202020204" pitchFamily="34" charset="0"/>
                <a:cs typeface="Alexandria" pitchFamily="2" charset="-78"/>
              </a:rPr>
              <a:t>الاستفادة من التقنيات المتقدمة لإجراء تنبؤات أكثر دقة وقرارات أكثر ذكا ء من خلال تحليل كمية البيانات الضخمة</a:t>
            </a:r>
            <a:r>
              <a:rPr lang="en-US" sz="1400" kern="100">
                <a:solidFill>
                  <a:srgbClr val="000000"/>
                </a:solidFill>
                <a:uFill>
                  <a:solidFill>
                    <a:srgbClr val="000000"/>
                  </a:solidFill>
                </a:uFill>
                <a:latin typeface="Alexandria" pitchFamily="2" charset="-78"/>
                <a:ea typeface="Arial" panose="020B0604020202020204" pitchFamily="34" charset="0"/>
                <a:cs typeface="Alexandria" pitchFamily="2" charset="-78"/>
              </a:rPr>
              <a:t>. </a:t>
            </a:r>
            <a:r>
              <a:rPr lang="en-US" sz="1400" kern="100">
                <a:solidFill>
                  <a:srgbClr val="000000"/>
                </a:solidFill>
                <a:uFill>
                  <a:solidFill>
                    <a:srgbClr val="000000"/>
                  </a:solidFill>
                </a:uFill>
                <a:latin typeface="Alexandria" pitchFamily="2" charset="-78"/>
                <a:ea typeface="Calibri" panose="020F0502020204030204" pitchFamily="34" charset="0"/>
                <a:cs typeface="Alexandria" pitchFamily="2" charset="-78"/>
              </a:rPr>
              <a:t> </a:t>
            </a:r>
            <a:endParaRPr lang="ar-JO" sz="1400" kern="100">
              <a:solidFill>
                <a:srgbClr val="000000"/>
              </a:solidFill>
              <a:uFill>
                <a:solidFill>
                  <a:srgbClr val="000000"/>
                </a:solidFill>
              </a:uFill>
              <a:latin typeface="Alexandria" pitchFamily="2" charset="-78"/>
              <a:ea typeface="Calibri" panose="020F0502020204030204" pitchFamily="34" charset="0"/>
              <a:cs typeface="Alexandria" pitchFamily="2" charset="-78"/>
            </a:endParaRPr>
          </a:p>
          <a:p>
            <a:pPr marL="342900" marR="132715" lvl="0" indent="-342900" algn="just" rtl="1" fontAlgn="base">
              <a:lnSpc>
                <a:spcPct val="100000"/>
              </a:lnSpc>
              <a:spcBef>
                <a:spcPts val="0"/>
              </a:spcBef>
              <a:spcAft>
                <a:spcPts val="745"/>
              </a:spcAft>
              <a:buClr>
                <a:srgbClr val="000000"/>
              </a:buClr>
              <a:buSzPts val="1350"/>
              <a:buFont typeface="Symbol" panose="05050102010706020507" pitchFamily="18" charset="2"/>
              <a:buChar char="-"/>
            </a:pPr>
            <a:endParaRPr lang="ar-JO" sz="1400" kern="100">
              <a:solidFill>
                <a:srgbClr val="000000"/>
              </a:solidFill>
              <a:uFill>
                <a:solidFill>
                  <a:srgbClr val="000000"/>
                </a:solidFill>
              </a:uFill>
              <a:latin typeface="Alexandria" pitchFamily="2" charset="-78"/>
              <a:ea typeface="Arial" panose="020B0604020202020204" pitchFamily="34" charset="0"/>
              <a:cs typeface="Alexandria" pitchFamily="2" charset="-78"/>
            </a:endParaRPr>
          </a:p>
          <a:p>
            <a:pPr marL="0" marR="132715" lvl="0" indent="0" algn="just" rtl="1" fontAlgn="base">
              <a:lnSpc>
                <a:spcPct val="150000"/>
              </a:lnSpc>
              <a:spcBef>
                <a:spcPts val="0"/>
              </a:spcBef>
              <a:spcAft>
                <a:spcPts val="745"/>
              </a:spcAft>
              <a:buClr>
                <a:srgbClr val="000000"/>
              </a:buClr>
              <a:buSzPts val="1350"/>
              <a:buNone/>
            </a:pPr>
            <a:r>
              <a:rPr lang="ar-JO" sz="1400" kern="100">
                <a:solidFill>
                  <a:srgbClr val="000000"/>
                </a:solidFill>
                <a:uFill>
                  <a:solidFill>
                    <a:srgbClr val="000000"/>
                  </a:solidFill>
                </a:uFill>
                <a:latin typeface="Alexandria" pitchFamily="2" charset="-78"/>
                <a:ea typeface="Arial" panose="020B0604020202020204" pitchFamily="34" charset="0"/>
                <a:cs typeface="Alexandria" pitchFamily="2" charset="-78"/>
              </a:rPr>
              <a:t>أما في الكويت، فتنحصر أهم الأهداف الاستراتيجية الرقمية في تمكين جميع المتعاملين مع الحكومة من الحصول على خدمات الدفع الإلكتروني من خلال قنوات متعددة من أي مكان، وفي أي وقت وبطريقة آمنة وبكفاءة عالية وبالتعاون مع القطاع الخاص،  وتحسين طرق الدفع والتحصيل والتدرج في إلغاء الدفع النقدي، وتسهيل وتيسير دفع المواطنين والمقيمين والشركات لمستحقات الدولة</a:t>
            </a:r>
          </a:p>
          <a:p>
            <a:pPr marL="0" marR="132715" lvl="0" indent="0" algn="just" rtl="1" fontAlgn="base">
              <a:lnSpc>
                <a:spcPct val="150000"/>
              </a:lnSpc>
              <a:spcBef>
                <a:spcPts val="0"/>
              </a:spcBef>
              <a:spcAft>
                <a:spcPts val="745"/>
              </a:spcAft>
              <a:buClr>
                <a:srgbClr val="000000"/>
              </a:buClr>
              <a:buSzPts val="1350"/>
              <a:buNone/>
            </a:pPr>
            <a:r>
              <a:rPr lang="ar-JO" sz="1400" kern="100">
                <a:solidFill>
                  <a:srgbClr val="000000"/>
                </a:solidFill>
                <a:uFill>
                  <a:solidFill>
                    <a:srgbClr val="000000"/>
                  </a:solidFill>
                </a:uFill>
                <a:latin typeface="Alexandria" pitchFamily="2" charset="-78"/>
                <a:ea typeface="Arial" panose="020B0604020202020204" pitchFamily="34" charset="0"/>
                <a:cs typeface="Alexandria" pitchFamily="2" charset="-78"/>
              </a:rPr>
              <a:t>في الجزائر، تشتمل أهداف الاستراتيجية الرقمية تطوير وسائل الدفع الإلكتروني للحد من الدفع أو التسديد عن طريق الأوراق النقدية، إضافة إلى تعميم نقاط الدفع الإلكتروني، والعمل مستقبلا على الحد من عمليات السحب النقدي وزيادة عمليات السداد الإلكتروني عوضا عنها، وتوسيع الشمول المالي من خلال التسهيلات التي أقرها البنك المركزي لفتح الحسابات المصرفية والبريدية للأشخاص</a:t>
            </a:r>
            <a:endParaRPr lang="en-US" sz="1400" kern="100">
              <a:solidFill>
                <a:srgbClr val="000000"/>
              </a:solidFill>
              <a:uFill>
                <a:solidFill>
                  <a:srgbClr val="000000"/>
                </a:solidFill>
              </a:uFill>
              <a:latin typeface="Alexandria" pitchFamily="2" charset="-78"/>
              <a:ea typeface="Arial" panose="020B0604020202020204" pitchFamily="34" charset="0"/>
              <a:cs typeface="Alexandria" pitchFamily="2" charset="-78"/>
            </a:endParaRPr>
          </a:p>
        </p:txBody>
      </p:sp>
    </p:spTree>
    <p:extLst>
      <p:ext uri="{BB962C8B-B14F-4D97-AF65-F5344CB8AC3E}">
        <p14:creationId xmlns:p14="http://schemas.microsoft.com/office/powerpoint/2010/main" val="425735745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1859441" cy="1524132"/>
          </a:xfrm>
          <a:prstGeom prst="rect">
            <a:avLst/>
          </a:prstGeom>
        </p:spPr>
      </p:pic>
      <p:sp>
        <p:nvSpPr>
          <p:cNvPr id="3" name="Content Placeholder 2"/>
          <p:cNvSpPr>
            <a:spLocks noGrp="1"/>
          </p:cNvSpPr>
          <p:nvPr>
            <p:ph idx="4294967295"/>
          </p:nvPr>
        </p:nvSpPr>
        <p:spPr>
          <a:xfrm>
            <a:off x="387926" y="1260764"/>
            <a:ext cx="11416147" cy="5444836"/>
          </a:xfrm>
        </p:spPr>
        <p:txBody>
          <a:bodyPr>
            <a:normAutofit/>
          </a:bodyPr>
          <a:lstStyle/>
          <a:p>
            <a:pPr marL="0" indent="0" algn="r">
              <a:lnSpc>
                <a:spcPct val="150000"/>
              </a:lnSpc>
              <a:buNone/>
            </a:pPr>
            <a:r>
              <a:rPr lang="ar-JO" sz="1400">
                <a:latin typeface="Alexandria" pitchFamily="2" charset="-78"/>
                <a:cs typeface="Alexandria" pitchFamily="2" charset="-78"/>
              </a:rPr>
              <a:t>في السعودية، قدمت المملكة عددا من المبادرات ذات الصلة بالاقتصاد الرقمي وذلك في إطار "رؤية المملكة العربية السعودية 2030" . من ناحية أخرى، تدعم مؤسسة النقد العربي السعودي برنامج تطوير القطاع المالي من خلال مبادرة انفتاح الخدمات المالية لجهات فاعلة  ومزودين جدد للخدمات المالية مثل شركات التقنيات المالية الحديثة لتعزيز تطوير منظومة الابتكار في الخدمات المالية، وتشجيع ريادة الأعمال، وخلق فرص العمل وتعزيز المنافسة في القطاع الخاص لدفع الابتكار وجودة الخدمة. إضافة إلى ما سبق تستهدف الرؤية تحويل المجتمع إلى مجتمع غير نقدي ودعم الشمول المالي الرقمي ، وتحقيق الأهداف الرئيسة لاستراتيجية المدفوعات الوطنية فيما يتعلق بالتنظيم والرقابة، وضمان الالتزام بالمعايير وأفضل الممارسات العالمية في مجال المدفوعات.</a:t>
            </a:r>
          </a:p>
          <a:p>
            <a:pPr marL="0" indent="0" algn="r">
              <a:lnSpc>
                <a:spcPct val="150000"/>
              </a:lnSpc>
              <a:buNone/>
            </a:pPr>
            <a:r>
              <a:rPr lang="ar-JO" sz="1400">
                <a:latin typeface="Alexandria" pitchFamily="2" charset="-78"/>
                <a:cs typeface="Alexandria" pitchFamily="2" charset="-78"/>
              </a:rPr>
              <a:t>في سورية، تم اعتماد الحسابات المصرفية في التعاملات المالية اليومية للمواطن، مع إلزامية قبول وسائل الدفع الإلكتروني المصرفي، إضافة إلى الإلغاء التدريجي للتداول النقدي التقليدي.  </a:t>
            </a:r>
          </a:p>
          <a:p>
            <a:pPr marL="0" indent="0" algn="r">
              <a:lnSpc>
                <a:spcPct val="150000"/>
              </a:lnSpc>
              <a:buNone/>
            </a:pPr>
            <a:r>
              <a:rPr lang="ar-JO" sz="1400">
                <a:latin typeface="Alexandria" pitchFamily="2" charset="-78"/>
                <a:cs typeface="Alexandria" pitchFamily="2" charset="-78"/>
              </a:rPr>
              <a:t>في لبنان، تستهدف استراتيجية مصرف لبنان للشمول المالي تعزيز وسائل الأمان في الدفع الالكتروني مما يؤدى إلى تمكين أكبر شريحة في المجتمع بما فيهم الشباب ، وذوي الدخل المحدود، وذوي الاحتياجات الخاصة من الحصول على الخدمات المالية  بأنواعها المختلفة. إضافة  إلى تطوير  أنظمة  الدفع وصولا إلى تشجيع المصارف على الانتشار، وزيادة عدد نقاط الدفع، وتوطين رواتب القطاع العام في المصارف، وتسهيل الدفع بالبطاقات الإلكترونية</a:t>
            </a:r>
          </a:p>
          <a:p>
            <a:pPr marL="0" indent="0" algn="r">
              <a:lnSpc>
                <a:spcPct val="150000"/>
              </a:lnSpc>
              <a:buNone/>
            </a:pPr>
            <a:r>
              <a:rPr lang="ar-JO" sz="1400">
                <a:latin typeface="Alexandria" pitchFamily="2" charset="-78"/>
                <a:cs typeface="Alexandria" pitchFamily="2" charset="-78"/>
              </a:rPr>
              <a:t>كما يجري العمل على دراسة "إطلاق عملة رقميه صادرة عن البنك المركزي" كأحد المستهدفات الاستراتيجية الرقمية للدولة، كذلك تعمل الدولة على وضع استراتيجية للدفع الإلكتروني بالتعاون مع مؤسسات دولية معنية بهذا المجال بهدف تخفيف استعمال العملة الورقية والتوجه أكثر نحو وسائل الدفع ا لإلكترونية الآمنة والسريعة. </a:t>
            </a:r>
          </a:p>
          <a:p>
            <a:pPr marL="0" indent="0" algn="r">
              <a:lnSpc>
                <a:spcPct val="150000"/>
              </a:lnSpc>
              <a:buNone/>
            </a:pPr>
            <a:endParaRPr lang="ar-JO" sz="1400">
              <a:latin typeface="Alexandria" pitchFamily="2" charset="-78"/>
              <a:cs typeface="Alexandria" pitchFamily="2" charset="-78"/>
            </a:endParaRPr>
          </a:p>
          <a:p>
            <a:pPr marL="0" indent="0" algn="r">
              <a:lnSpc>
                <a:spcPct val="150000"/>
              </a:lnSpc>
              <a:buNone/>
            </a:pPr>
            <a:endParaRPr lang="en-US" sz="1400">
              <a:latin typeface="Alexandria" pitchFamily="2" charset="-78"/>
              <a:cs typeface="Alexandria" pitchFamily="2" charset="-78"/>
            </a:endParaRPr>
          </a:p>
        </p:txBody>
      </p:sp>
    </p:spTree>
    <p:extLst>
      <p:ext uri="{BB962C8B-B14F-4D97-AF65-F5344CB8AC3E}">
        <p14:creationId xmlns:p14="http://schemas.microsoft.com/office/powerpoint/2010/main" val="37074731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0" y="0"/>
            <a:ext cx="2313709" cy="1524132"/>
          </a:xfrm>
          <a:prstGeom prst="rect">
            <a:avLst/>
          </a:prstGeom>
        </p:spPr>
      </p:pic>
      <p:sp>
        <p:nvSpPr>
          <p:cNvPr id="3" name="Content Placeholder 2"/>
          <p:cNvSpPr>
            <a:spLocks noGrp="1"/>
          </p:cNvSpPr>
          <p:nvPr>
            <p:ph idx="4294967295"/>
          </p:nvPr>
        </p:nvSpPr>
        <p:spPr>
          <a:xfrm>
            <a:off x="304800" y="1330036"/>
            <a:ext cx="11416144" cy="5306291"/>
          </a:xfrm>
        </p:spPr>
        <p:txBody>
          <a:bodyPr>
            <a:normAutofit/>
          </a:bodyPr>
          <a:lstStyle/>
          <a:p>
            <a:pPr marL="0" indent="0" algn="r">
              <a:lnSpc>
                <a:spcPct val="150000"/>
              </a:lnSpc>
              <a:buNone/>
            </a:pPr>
            <a:r>
              <a:rPr lang="ar-JO" sz="1400">
                <a:latin typeface="Alexandria" pitchFamily="2" charset="-78"/>
                <a:cs typeface="Alexandria" pitchFamily="2" charset="-78"/>
              </a:rPr>
              <a:t>في مصر، تم تبني العديد من المبادرات الهادفة إلى دعم الشمول المالي الرقمي من خلال تشجيع دور التقنيات المالية الحديثة والتحول إلى أنظمة الدفع الإلكتروني بما يضمن أمان و سهولة الوصول للخدمات المالية. في هذا السياق، تبنى البنك المركزي المصري في شهر مايو من عام 2020، مبادرة ضخمة للسداد الإلكتروني، في إطار الإجراءات الاحترازية لمواجهة فيروس كورونا  المستجد وتعظيم مساهمة القطاع المصرفي في تنفيذ خطط الدولة للتعامل مع التداعيات المحتملة للفيروس. تأتي المبادرة في إطار أهمية إتاحة جميع الخدمات المالية للمواطنين بصورة عادلة وآمنة وسهلة وبتكلفة مناسبة، وفي ضوء التحديات التي تواجه القبول الإلكتروني في مصر، على رأسها الحاجة إلى زيادة أعداد نقاط البيع، والاعتماد بصورة أكبر على رمز الاستجابة السريعة والتوزيع الجغرافي لنقاط القبول ا إلكتروني، ووضع برامج لزيادة الوعي بأهمية التحصيل الالكتروني. تعتمد المبادرة على عدد من المحاور الهامة، أهمها نشر وتنشيط نقاط البيع الإلكترونية من خلال البنوك القابلة الحاصلة على ترخيص القبول الإلكتروني عبر نقاط  البيع الإلكترونية</a:t>
            </a:r>
          </a:p>
          <a:p>
            <a:pPr marL="0" indent="0" algn="r">
              <a:lnSpc>
                <a:spcPct val="150000"/>
              </a:lnSpc>
              <a:buNone/>
            </a:pPr>
            <a:r>
              <a:rPr lang="ar-JO" sz="1400">
                <a:latin typeface="Alexandria" pitchFamily="2" charset="-78"/>
                <a:cs typeface="Alexandria" pitchFamily="2" charset="-78"/>
              </a:rPr>
              <a:t>في المغرب، تستهدف الاستراتيجية الوطنية للشمول المالي تطوير وسائل الدفع  الإلكتروني عبر الهواتف النقالة وتشجيع المدفوعات الإلكترونية للخدمات الحكومية ومعاملات الأفراد والشركات</a:t>
            </a:r>
          </a:p>
          <a:p>
            <a:pPr marL="0" indent="0" algn="r">
              <a:lnSpc>
                <a:spcPct val="150000"/>
              </a:lnSpc>
              <a:buNone/>
            </a:pPr>
            <a:r>
              <a:rPr lang="ar-JO" sz="1400">
                <a:latin typeface="Alexandria" pitchFamily="2" charset="-78"/>
                <a:cs typeface="Alexandria" pitchFamily="2" charset="-78"/>
              </a:rPr>
              <a:t>في موريتانيا، تتمثل أهم مستهدفات استراتيجية الدفع الرقمي في دعم تطوير تقنيات الدفع الرقمي وانتشارها،والعمل  على ضمان تنافسية  وجودة الخدمة، ووجود قابلية التشغيل البيني  للأنظمة، إضافة إلى دعم  إدماج التقنيات الحديثة في النظام المصرفي</a:t>
            </a:r>
            <a:endParaRPr lang="en-US" sz="1400">
              <a:latin typeface="Alexandria" pitchFamily="2" charset="-78"/>
              <a:cs typeface="Alexandria" pitchFamily="2" charset="-78"/>
            </a:endParaRPr>
          </a:p>
        </p:txBody>
      </p:sp>
    </p:spTree>
    <p:extLst>
      <p:ext uri="{BB962C8B-B14F-4D97-AF65-F5344CB8AC3E}">
        <p14:creationId xmlns:p14="http://schemas.microsoft.com/office/powerpoint/2010/main" val="427544960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2316681" cy="1524132"/>
          </a:xfrm>
          <a:prstGeom prst="rect">
            <a:avLst/>
          </a:prstGeom>
        </p:spPr>
      </p:pic>
      <p:sp>
        <p:nvSpPr>
          <p:cNvPr id="3" name="Content Placeholder 2"/>
          <p:cNvSpPr>
            <a:spLocks noGrp="1"/>
          </p:cNvSpPr>
          <p:nvPr>
            <p:ph idx="4294967295"/>
          </p:nvPr>
        </p:nvSpPr>
        <p:spPr>
          <a:xfrm>
            <a:off x="377370" y="1335314"/>
            <a:ext cx="11132459" cy="5210629"/>
          </a:xfrm>
        </p:spPr>
        <p:txBody>
          <a:bodyPr>
            <a:normAutofit fontScale="92500"/>
          </a:bodyPr>
          <a:lstStyle/>
          <a:p>
            <a:pPr marL="0" indent="0" algn="r">
              <a:lnSpc>
                <a:spcPct val="200000"/>
              </a:lnSpc>
              <a:buNone/>
            </a:pPr>
            <a:r>
              <a:rPr lang="ar-JO" sz="1900">
                <a:solidFill>
                  <a:schemeClr val="accent4"/>
                </a:solidFill>
                <a:latin typeface="Alexandria Medium" pitchFamily="2" charset="-78"/>
                <a:cs typeface="Alexandria Medium" pitchFamily="2" charset="-78"/>
              </a:rPr>
              <a:t>ثانيا" : الأطر القانونية الداعمة لحلول التقنيات المالية في مجال الدفع الإلكتروني بالتجزئة </a:t>
            </a:r>
          </a:p>
          <a:p>
            <a:pPr marL="0" indent="0" algn="r">
              <a:lnSpc>
                <a:spcPct val="170000"/>
              </a:lnSpc>
              <a:buNone/>
            </a:pPr>
            <a:r>
              <a:rPr lang="ar-JO" sz="1500">
                <a:latin typeface="Alexandria" pitchFamily="2" charset="-78"/>
                <a:cs typeface="Alexandria" pitchFamily="2" charset="-78"/>
              </a:rPr>
              <a:t>يتطلب تنفيذ واستخدام وسائل الدفع الرقمي في الدول العربية توفر الأطر القانونية بما يضمن الحصول على بيئة ملائمة للاستفادة من خدمات الدفع الإلكتروني. في هذا الإطار، سعت بعض الدول العربية مثل البحرين والجزائر ولبنان ومصر  إلى سن قوانين لدعم حلول التقنيات المالية في مجال الدفع الإلكتروني في قطاع التجزئة، في المقابل، ورغم عدم توفر قوانين خاصة منظمة للدفع الإلكتروني في بعض الدول العربية الأخرى إلا أنها سعت إلى سن بعض الأطر التنظيمية الداعمة والمنظمة لنشاط الشركات العاملة في هذا المجال</a:t>
            </a:r>
          </a:p>
          <a:p>
            <a:pPr marL="0" indent="0" algn="r">
              <a:lnSpc>
                <a:spcPct val="170000"/>
              </a:lnSpc>
              <a:buNone/>
            </a:pPr>
            <a:r>
              <a:rPr lang="ar-JO" sz="1500">
                <a:latin typeface="Alexandria" pitchFamily="2" charset="-78"/>
                <a:cs typeface="Alexandria" pitchFamily="2" charset="-78"/>
              </a:rPr>
              <a:t>في البحرين،</a:t>
            </a:r>
          </a:p>
          <a:p>
            <a:pPr marL="0" indent="0" algn="r">
              <a:lnSpc>
                <a:spcPct val="170000"/>
              </a:lnSpc>
              <a:buNone/>
            </a:pPr>
            <a:r>
              <a:rPr lang="ar-JO" sz="1500">
                <a:latin typeface="Alexandria" pitchFamily="2" charset="-78"/>
                <a:cs typeface="Alexandria" pitchFamily="2" charset="-78"/>
              </a:rPr>
              <a:t> هناك عدد من القوانين التي تنظم عمليات الدفع الرقمي في قطاع التجزئة مثل، قانون رقم 55 لسنة  2018  بشأن السجلات الإلكترونية القابلة للتداول، وقانون رقم  54  لسنة  2018  بشأن الخطابات والمعاملات الإلكترونية، وقانون رقم 28 لسنة 2002 بشأن المعاملات الإلكترونية. </a:t>
            </a:r>
          </a:p>
          <a:p>
            <a:pPr marL="0" indent="0" algn="r">
              <a:lnSpc>
                <a:spcPct val="170000"/>
              </a:lnSpc>
              <a:buNone/>
            </a:pPr>
            <a:r>
              <a:rPr lang="ar-JO" sz="1500">
                <a:latin typeface="Alexandria" pitchFamily="2" charset="-78"/>
                <a:cs typeface="Alexandria" pitchFamily="2" charset="-78"/>
              </a:rPr>
              <a:t>أما في الجزائر، </a:t>
            </a:r>
          </a:p>
          <a:p>
            <a:pPr marL="0" indent="0" algn="r">
              <a:lnSpc>
                <a:spcPct val="170000"/>
              </a:lnSpc>
              <a:buNone/>
            </a:pPr>
            <a:r>
              <a:rPr lang="ar-JO" sz="1500">
                <a:latin typeface="Alexandria" pitchFamily="2" charset="-78"/>
                <a:cs typeface="Alexandria" pitchFamily="2" charset="-78"/>
              </a:rPr>
              <a:t>فقد تضمن الإطار القانوني الداعم لحلول التقنيات المالية في مجال الدفع الإلكتروني بالتجزئة كل من" قانون المالية لسنة 2020" الذي نص على ضرورة أن يقوم التجار بتوفير أدوات الدفع الإلكتروني ووضعها تحت تصرف المستهلكين</a:t>
            </a:r>
            <a:endParaRPr lang="en-US" sz="1500">
              <a:latin typeface="Alexandria" pitchFamily="2" charset="-78"/>
              <a:cs typeface="Alexandria" pitchFamily="2" charset="-78"/>
            </a:endParaRPr>
          </a:p>
        </p:txBody>
      </p:sp>
    </p:spTree>
    <p:extLst>
      <p:ext uri="{BB962C8B-B14F-4D97-AF65-F5344CB8AC3E}">
        <p14:creationId xmlns:p14="http://schemas.microsoft.com/office/powerpoint/2010/main" val="204815085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2316681" cy="1524132"/>
          </a:xfrm>
          <a:prstGeom prst="rect">
            <a:avLst/>
          </a:prstGeom>
        </p:spPr>
      </p:pic>
      <p:sp>
        <p:nvSpPr>
          <p:cNvPr id="3" name="Content Placeholder 2"/>
          <p:cNvSpPr>
            <a:spLocks noGrp="1"/>
          </p:cNvSpPr>
          <p:nvPr>
            <p:ph idx="4294967295"/>
          </p:nvPr>
        </p:nvSpPr>
        <p:spPr>
          <a:xfrm>
            <a:off x="420914" y="1277258"/>
            <a:ext cx="10943772" cy="5326742"/>
          </a:xfrm>
        </p:spPr>
        <p:txBody>
          <a:bodyPr>
            <a:normAutofit/>
          </a:bodyPr>
          <a:lstStyle/>
          <a:p>
            <a:pPr marL="0" indent="0" algn="r">
              <a:lnSpc>
                <a:spcPct val="150000"/>
              </a:lnSpc>
              <a:buNone/>
            </a:pPr>
            <a:r>
              <a:rPr lang="ar-JO" sz="1400">
                <a:latin typeface="Alexandria" pitchFamily="2" charset="-78"/>
                <a:cs typeface="Alexandria" pitchFamily="2" charset="-78"/>
              </a:rPr>
              <a:t>إضافة إلى ذلك، تشير المادة27 من قانون التجارة الإلكترونية الصادر عام 2018 إلى إمكانية أن يتم دفع قيمة المعاملات التجارية من خلال منصات دفع  مُخصصة لذلك حصريا من طرف البنوك المعتمدة من قبل بنك الجزائر وبريد الجزائر،  متصلة  بمحطات الدفع الإلكتروني  المختلفة  عبر شبكة الاتصالات السلكية واللاسلكية. وإلزام كل متعامل اقتصادي وتجار التجزئة بتوفير وسائل الدفع الإلكتروني للعملاء لتسديد ثمن مشترياتهم باستعمال حسابهم البنكي أو البريدي. كما تنص المادة  28  من القانون نفسه على وجوب تأمين موقع الإنترنت الخاص بالمورد الإلكتروني بمنصة الدفع بواسطة نظام التصديق الإلكتروني</a:t>
            </a:r>
          </a:p>
          <a:p>
            <a:pPr marL="0" indent="0" algn="r">
              <a:lnSpc>
                <a:spcPct val="150000"/>
              </a:lnSpc>
              <a:buNone/>
            </a:pPr>
            <a:r>
              <a:rPr lang="ar-JO" sz="1400">
                <a:latin typeface="Alexandria" pitchFamily="2" charset="-78"/>
                <a:cs typeface="Alexandria" pitchFamily="2" charset="-78"/>
              </a:rPr>
              <a:t>في الكويت</a:t>
            </a:r>
          </a:p>
          <a:p>
            <a:pPr marL="0" indent="0" algn="r">
              <a:lnSpc>
                <a:spcPct val="150000"/>
              </a:lnSpc>
              <a:buNone/>
            </a:pPr>
            <a:r>
              <a:rPr lang="ar-JO" sz="1400">
                <a:latin typeface="Alexandria" pitchFamily="2" charset="-78"/>
                <a:cs typeface="Alexandria" pitchFamily="2" charset="-78"/>
              </a:rPr>
              <a:t>صدور قانون المعاملات الإلكترونية رقم  20  لسنة  2014  والذي نظم إجراءات الحصول على التوقيع الإلكتروني وكذلك اعتماد المستندات الرقمية، كما أوكل مهمة الإشراف والرقابة على أعمال الدفع الإلكتروني للأموال لبنك الكويت المركزي وإصدار التعليمات اللازمة في هذا الشأن. </a:t>
            </a:r>
          </a:p>
          <a:p>
            <a:pPr marL="0" indent="0" algn="r">
              <a:lnSpc>
                <a:spcPct val="150000"/>
              </a:lnSpc>
              <a:buNone/>
            </a:pPr>
            <a:r>
              <a:rPr lang="ar-JO" sz="1400">
                <a:latin typeface="Alexandria" pitchFamily="2" charset="-78"/>
                <a:cs typeface="Alexandria" pitchFamily="2" charset="-78"/>
              </a:rPr>
              <a:t>كما أصدر بنك الكويت المركزي تعليمات تنظيم أعمال الدفع الإلكتروني للأموال في سبتمبر من عام 2018، والتي سمحت لشركات التقنيات المالية في مجال الدفع الإلكتروني بممارسة أنشطتها تحت رقابة بنك الكويت المركزي بعد استيفاء المتطلبات الرقابية والتراخيص اللازمة</a:t>
            </a:r>
          </a:p>
          <a:p>
            <a:pPr marL="0" indent="0" algn="r">
              <a:lnSpc>
                <a:spcPct val="150000"/>
              </a:lnSpc>
              <a:buNone/>
            </a:pPr>
            <a:endParaRPr lang="ar-JO" sz="1400">
              <a:latin typeface="Alexandria" pitchFamily="2" charset="-78"/>
              <a:cs typeface="Alexandria" pitchFamily="2" charset="-78"/>
            </a:endParaRPr>
          </a:p>
          <a:p>
            <a:pPr marL="0" indent="0" algn="r">
              <a:lnSpc>
                <a:spcPct val="150000"/>
              </a:lnSpc>
              <a:buNone/>
            </a:pPr>
            <a:r>
              <a:rPr lang="ar-JO" sz="1400">
                <a:latin typeface="Alexandria" pitchFamily="2" charset="-78"/>
                <a:cs typeface="Alexandria" pitchFamily="2" charset="-78"/>
              </a:rPr>
              <a:t>أما في مصر، فتتمثل أبرز عناصر الإطار القانوني الداعم لحلول التقنيات المالية في مجال الدفع الإلكتروني في قطاع التجزئة، في قانون تنظيم استخدام وسائل الدفع غير النقدي الصادر في عام 2019 الذي ينص على: </a:t>
            </a:r>
            <a:endParaRPr lang="en-US" sz="1400">
              <a:latin typeface="Alexandria" pitchFamily="2" charset="-78"/>
              <a:cs typeface="Alexandria" pitchFamily="2" charset="-78"/>
            </a:endParaRPr>
          </a:p>
        </p:txBody>
      </p:sp>
    </p:spTree>
    <p:extLst>
      <p:ext uri="{BB962C8B-B14F-4D97-AF65-F5344CB8AC3E}">
        <p14:creationId xmlns:p14="http://schemas.microsoft.com/office/powerpoint/2010/main" val="377223065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2316681" cy="1524132"/>
          </a:xfrm>
          <a:prstGeom prst="rect">
            <a:avLst/>
          </a:prstGeom>
        </p:spPr>
      </p:pic>
      <p:sp>
        <p:nvSpPr>
          <p:cNvPr id="3" name="Content Placeholder 2"/>
          <p:cNvSpPr>
            <a:spLocks noGrp="1"/>
          </p:cNvSpPr>
          <p:nvPr>
            <p:ph idx="4294967295"/>
          </p:nvPr>
        </p:nvSpPr>
        <p:spPr>
          <a:xfrm>
            <a:off x="319314" y="1248229"/>
            <a:ext cx="11139715" cy="5609771"/>
          </a:xfrm>
        </p:spPr>
        <p:txBody>
          <a:bodyPr>
            <a:normAutofit lnSpcReduction="10000"/>
          </a:bodyPr>
          <a:lstStyle/>
          <a:p>
            <a:pPr marL="342900" marR="132715" lvl="0" indent="-342900" algn="just" rtl="1" fontAlgn="base">
              <a:lnSpc>
                <a:spcPct val="150000"/>
              </a:lnSpc>
              <a:spcBef>
                <a:spcPts val="0"/>
              </a:spcBef>
              <a:spcAft>
                <a:spcPts val="860"/>
              </a:spcAft>
              <a:buClr>
                <a:srgbClr val="000000"/>
              </a:buClr>
              <a:buSzPts val="1350"/>
            </a:pPr>
            <a:r>
              <a:rPr lang="ar-SA" sz="1400" kern="100">
                <a:solidFill>
                  <a:srgbClr val="000000"/>
                </a:solidFill>
                <a:uFill>
                  <a:solidFill>
                    <a:srgbClr val="000000"/>
                  </a:solidFill>
                </a:uFill>
                <a:latin typeface="Alexandria" pitchFamily="2" charset="-78"/>
                <a:ea typeface="Arial" panose="020B0604020202020204" pitchFamily="34" charset="0"/>
                <a:cs typeface="Alexandria" pitchFamily="2" charset="-78"/>
              </a:rPr>
              <a:t>إلزام الجهات الحكومية بسداد المستحقات المالية للعاملين بها بوسائل الدفع غير النقدي</a:t>
            </a:r>
            <a:r>
              <a:rPr lang="en-US" sz="1400" kern="100">
                <a:solidFill>
                  <a:srgbClr val="000000"/>
                </a:solidFill>
                <a:uFill>
                  <a:solidFill>
                    <a:srgbClr val="000000"/>
                  </a:solidFill>
                </a:uFill>
                <a:latin typeface="Alexandria" pitchFamily="2" charset="-78"/>
                <a:ea typeface="Arial" panose="020B0604020202020204" pitchFamily="34" charset="0"/>
                <a:cs typeface="Alexandria" pitchFamily="2" charset="-78"/>
              </a:rPr>
              <a:t>. </a:t>
            </a:r>
            <a:r>
              <a:rPr lang="ar-SA" sz="1400" kern="100">
                <a:solidFill>
                  <a:srgbClr val="000000"/>
                </a:solidFill>
                <a:uFill>
                  <a:solidFill>
                    <a:srgbClr val="000000"/>
                  </a:solidFill>
                </a:uFill>
                <a:latin typeface="Alexandria" pitchFamily="2" charset="-78"/>
                <a:ea typeface="Arial" panose="020B0604020202020204" pitchFamily="34" charset="0"/>
                <a:cs typeface="Alexandria" pitchFamily="2" charset="-78"/>
              </a:rPr>
              <a:t>وإلزام الشخصيات الاعتبارية الخاصة بمختلف أنواعها بسداد مستحقات العاملين بوسائل الدفع غير النقدي </a:t>
            </a:r>
            <a:r>
              <a:rPr lang="en-US" sz="1400" kern="100">
                <a:solidFill>
                  <a:srgbClr val="000000"/>
                </a:solidFill>
                <a:uFill>
                  <a:solidFill>
                    <a:srgbClr val="000000"/>
                  </a:solidFill>
                </a:uFill>
                <a:latin typeface="Alexandria" pitchFamily="2" charset="-78"/>
                <a:ea typeface="Arial" panose="020B0604020202020204" pitchFamily="34" charset="0"/>
                <a:cs typeface="Alexandria" pitchFamily="2" charset="-78"/>
              </a:rPr>
              <a:t>. </a:t>
            </a:r>
          </a:p>
          <a:p>
            <a:pPr marL="342900" marR="132715" lvl="0" indent="-342900" algn="just" rtl="1" fontAlgn="base">
              <a:lnSpc>
                <a:spcPct val="150000"/>
              </a:lnSpc>
              <a:spcBef>
                <a:spcPts val="0"/>
              </a:spcBef>
              <a:spcAft>
                <a:spcPts val="870"/>
              </a:spcAft>
              <a:buClr>
                <a:srgbClr val="000000"/>
              </a:buClr>
              <a:buSzPts val="1350"/>
            </a:pPr>
            <a:r>
              <a:rPr lang="ar-SA" sz="1400" kern="100">
                <a:solidFill>
                  <a:srgbClr val="000000"/>
                </a:solidFill>
                <a:uFill>
                  <a:solidFill>
                    <a:srgbClr val="000000"/>
                  </a:solidFill>
                </a:uFill>
                <a:latin typeface="Alexandria" pitchFamily="2" charset="-78"/>
                <a:ea typeface="Arial" panose="020B0604020202020204" pitchFamily="34" charset="0"/>
                <a:cs typeface="Alexandria" pitchFamily="2" charset="-78"/>
              </a:rPr>
              <a:t>إلزام</a:t>
            </a:r>
            <a:r>
              <a:rPr lang="ar-JO" sz="1400" kern="100">
                <a:solidFill>
                  <a:srgbClr val="000000"/>
                </a:solidFill>
                <a:uFill>
                  <a:solidFill>
                    <a:srgbClr val="000000"/>
                  </a:solidFill>
                </a:uFill>
                <a:latin typeface="Alexandria" pitchFamily="2" charset="-78"/>
                <a:ea typeface="Arial" panose="020B0604020202020204" pitchFamily="34" charset="0"/>
                <a:cs typeface="Alexandria" pitchFamily="2" charset="-78"/>
              </a:rPr>
              <a:t> </a:t>
            </a:r>
            <a:r>
              <a:rPr lang="ar-SA" sz="1400" kern="100">
                <a:solidFill>
                  <a:srgbClr val="000000"/>
                </a:solidFill>
                <a:uFill>
                  <a:solidFill>
                    <a:srgbClr val="000000"/>
                  </a:solidFill>
                </a:uFill>
                <a:latin typeface="Alexandria" pitchFamily="2" charset="-78"/>
                <a:ea typeface="Arial" panose="020B0604020202020204" pitchFamily="34" charset="0"/>
                <a:cs typeface="Alexandria" pitchFamily="2" charset="-78"/>
              </a:rPr>
              <a:t>جميع الجهات السابق الإشارة إليها بسداد مستحقات</a:t>
            </a:r>
            <a:r>
              <a:rPr lang="ar-JO" sz="1400" kern="100">
                <a:solidFill>
                  <a:srgbClr val="000000"/>
                </a:solidFill>
                <a:uFill>
                  <a:solidFill>
                    <a:srgbClr val="000000"/>
                  </a:solidFill>
                </a:uFill>
                <a:latin typeface="Alexandria" pitchFamily="2" charset="-78"/>
                <a:ea typeface="Arial" panose="020B0604020202020204" pitchFamily="34" charset="0"/>
                <a:cs typeface="Alexandria" pitchFamily="2" charset="-78"/>
              </a:rPr>
              <a:t> </a:t>
            </a:r>
            <a:r>
              <a:rPr lang="ar-SA" sz="1400" kern="100">
                <a:solidFill>
                  <a:srgbClr val="000000"/>
                </a:solidFill>
                <a:uFill>
                  <a:solidFill>
                    <a:srgbClr val="000000"/>
                  </a:solidFill>
                </a:uFill>
                <a:latin typeface="Alexandria" pitchFamily="2" charset="-78"/>
                <a:ea typeface="Arial" panose="020B0604020202020204" pitchFamily="34" charset="0"/>
                <a:cs typeface="Alexandria" pitchFamily="2" charset="-78"/>
              </a:rPr>
              <a:t>الموردين والمقاولين ومقدمي الخدمات وغيرهم من المتعاقدين معها بوسائل الدفع غير النقدي</a:t>
            </a:r>
            <a:r>
              <a:rPr lang="en-US" sz="1400" kern="100">
                <a:solidFill>
                  <a:srgbClr val="000000"/>
                </a:solidFill>
                <a:uFill>
                  <a:solidFill>
                    <a:srgbClr val="000000"/>
                  </a:solidFill>
                </a:uFill>
                <a:latin typeface="Alexandria" pitchFamily="2" charset="-78"/>
                <a:ea typeface="Arial" panose="020B0604020202020204" pitchFamily="34" charset="0"/>
                <a:cs typeface="Alexandria" pitchFamily="2" charset="-78"/>
              </a:rPr>
              <a:t>.  </a:t>
            </a:r>
          </a:p>
          <a:p>
            <a:pPr marL="342900" marR="132715" lvl="0" indent="-342900" algn="just" rtl="1" fontAlgn="base">
              <a:lnSpc>
                <a:spcPct val="150000"/>
              </a:lnSpc>
              <a:spcBef>
                <a:spcPts val="0"/>
              </a:spcBef>
              <a:spcAft>
                <a:spcPts val="345"/>
              </a:spcAft>
              <a:buClr>
                <a:srgbClr val="000000"/>
              </a:buClr>
              <a:buSzPts val="1350"/>
            </a:pPr>
            <a:r>
              <a:rPr lang="ar-SA" sz="1400" kern="100">
                <a:solidFill>
                  <a:srgbClr val="000000"/>
                </a:solidFill>
                <a:uFill>
                  <a:solidFill>
                    <a:srgbClr val="000000"/>
                  </a:solidFill>
                </a:uFill>
                <a:latin typeface="Alexandria" pitchFamily="2" charset="-78"/>
                <a:ea typeface="Arial" panose="020B0604020202020204" pitchFamily="34" charset="0"/>
                <a:cs typeface="Alexandria" pitchFamily="2" charset="-78"/>
              </a:rPr>
              <a:t>إلزام كافة الجهات التي تقدم خدمات عامة للجمهور أو تدير مرافق عامة، بأن تتيح للمتعاملين معها وسائل قبول للدفع غير النقدي في جميع منافذ تحصيل مقابل الخدمة دون تكلفة إضافية</a:t>
            </a:r>
            <a:r>
              <a:rPr lang="en-US" sz="1400" kern="100">
                <a:solidFill>
                  <a:srgbClr val="000000"/>
                </a:solidFill>
                <a:uFill>
                  <a:solidFill>
                    <a:srgbClr val="000000"/>
                  </a:solidFill>
                </a:uFill>
                <a:latin typeface="Alexandria" pitchFamily="2" charset="-78"/>
                <a:ea typeface="Arial" panose="020B0604020202020204" pitchFamily="34" charset="0"/>
                <a:cs typeface="Alexandria" pitchFamily="2" charset="-78"/>
              </a:rPr>
              <a:t>. </a:t>
            </a:r>
            <a:endParaRPr lang="ar-JO" sz="1400" kern="100">
              <a:solidFill>
                <a:srgbClr val="000000"/>
              </a:solidFill>
              <a:uFill>
                <a:solidFill>
                  <a:srgbClr val="000000"/>
                </a:solidFill>
              </a:uFill>
              <a:latin typeface="Alexandria" pitchFamily="2" charset="-78"/>
              <a:ea typeface="Arial" panose="020B0604020202020204" pitchFamily="34" charset="0"/>
              <a:cs typeface="Alexandria" pitchFamily="2" charset="-78"/>
            </a:endParaRPr>
          </a:p>
          <a:p>
            <a:pPr marL="0" marR="132715" lvl="0" indent="0" algn="just" rtl="1" fontAlgn="base">
              <a:lnSpc>
                <a:spcPct val="150000"/>
              </a:lnSpc>
              <a:spcBef>
                <a:spcPts val="0"/>
              </a:spcBef>
              <a:spcAft>
                <a:spcPts val="345"/>
              </a:spcAft>
              <a:buClr>
                <a:srgbClr val="000000"/>
              </a:buClr>
              <a:buSzPts val="1350"/>
              <a:buNone/>
            </a:pPr>
            <a:r>
              <a:rPr lang="ar-JO" sz="1400" kern="100">
                <a:solidFill>
                  <a:srgbClr val="000000"/>
                </a:solidFill>
                <a:uFill>
                  <a:solidFill>
                    <a:srgbClr val="000000"/>
                  </a:solidFill>
                </a:uFill>
                <a:latin typeface="Alexandria" pitchFamily="2" charset="-78"/>
                <a:ea typeface="Arial" panose="020B0604020202020204" pitchFamily="34" charset="0"/>
                <a:cs typeface="Alexandria" pitchFamily="2" charset="-78"/>
              </a:rPr>
              <a:t>إضافة إلى ذلك، تم تعديل قانون البنك المركزي والبنوك رقم 88 لعام 2003 ليضم باب  مخصص لنظم الدفع ،يتيح للبنك المركزي مد مظلته الرقابية على شركات الدفع الإلكتروني والجهات غير المصرفية التي تقوم بتقديم خدمات الدفع. كما تم أيضا  وضع إطارا  قانونيا لاستخدام التقنيات المالية مثل العملات الرقمية أو المشفرة مما يتيح للبنك المركزي زيادة قدرته الرقابية والتنظيمية على التعامل مع هذه الأدوات، وأيضا  دعم الأفكار الخاصة بالتقنيات  الرقمية،  وتنظيمها وتوفير بيئة اختبارية لتحفيز  هذه الأفكار والحلول المبتكرة مما يتيح الفرصة للبنك المركزي لإصدار موافقات مبدئية للتشغيل التجريبي لمثل هذه المنتجات تمهيدا لوضع قواعد لتنظيمها بعد التأكد من سلامتها وآليات مراقبتها</a:t>
            </a:r>
          </a:p>
          <a:p>
            <a:pPr marL="0" marR="132715" lvl="0" indent="0" algn="just" rtl="1" fontAlgn="base">
              <a:lnSpc>
                <a:spcPct val="150000"/>
              </a:lnSpc>
              <a:spcBef>
                <a:spcPts val="0"/>
              </a:spcBef>
              <a:spcAft>
                <a:spcPts val="345"/>
              </a:spcAft>
              <a:buClr>
                <a:srgbClr val="000000"/>
              </a:buClr>
              <a:buSzPts val="1350"/>
              <a:buNone/>
            </a:pPr>
            <a:r>
              <a:rPr lang="ar-JO" sz="1400" kern="100">
                <a:solidFill>
                  <a:srgbClr val="000000"/>
                </a:solidFill>
                <a:uFill>
                  <a:solidFill>
                    <a:srgbClr val="000000"/>
                  </a:solidFill>
                </a:uFill>
                <a:latin typeface="Alexandria" pitchFamily="2" charset="-78"/>
                <a:ea typeface="Arial" panose="020B0604020202020204" pitchFamily="34" charset="0"/>
                <a:cs typeface="Alexandria" pitchFamily="2" charset="-78"/>
              </a:rPr>
              <a:t> في المغرب</a:t>
            </a:r>
          </a:p>
          <a:p>
            <a:pPr marL="0" marR="132715" lvl="0" indent="0" algn="just" rtl="1" fontAlgn="base">
              <a:lnSpc>
                <a:spcPct val="150000"/>
              </a:lnSpc>
              <a:spcBef>
                <a:spcPts val="0"/>
              </a:spcBef>
              <a:spcAft>
                <a:spcPts val="345"/>
              </a:spcAft>
              <a:buClr>
                <a:srgbClr val="000000"/>
              </a:buClr>
              <a:buSzPts val="1350"/>
              <a:buNone/>
            </a:pPr>
            <a:r>
              <a:rPr lang="ar-JO" sz="1400" kern="100">
                <a:solidFill>
                  <a:srgbClr val="000000"/>
                </a:solidFill>
                <a:uFill>
                  <a:solidFill>
                    <a:srgbClr val="000000"/>
                  </a:solidFill>
                </a:uFill>
                <a:latin typeface="Alexandria" pitchFamily="2" charset="-78"/>
                <a:ea typeface="Arial" panose="020B0604020202020204" pitchFamily="34" charset="0"/>
                <a:cs typeface="Alexandria" pitchFamily="2" charset="-78"/>
              </a:rPr>
              <a:t>تم  تنظيم عمل شركات الدفع الإلكتروني من خلال القانون المصرفي الذي يشتمل على عدد من الأحكام القانونية والتنظيمية التي تحكم المؤسسات التي تصدر وسائل الدفع الإلكترونية.  </a:t>
            </a:r>
          </a:p>
          <a:p>
            <a:pPr marL="0" marR="132715" lvl="0" indent="0" algn="just" rtl="1" fontAlgn="base">
              <a:lnSpc>
                <a:spcPct val="150000"/>
              </a:lnSpc>
              <a:spcBef>
                <a:spcPts val="0"/>
              </a:spcBef>
              <a:spcAft>
                <a:spcPts val="345"/>
              </a:spcAft>
              <a:buClr>
                <a:srgbClr val="000000"/>
              </a:buClr>
              <a:buSzPts val="1350"/>
              <a:buNone/>
            </a:pPr>
            <a:r>
              <a:rPr lang="ar-JO" sz="1400" kern="100">
                <a:solidFill>
                  <a:srgbClr val="000000"/>
                </a:solidFill>
                <a:uFill>
                  <a:solidFill>
                    <a:srgbClr val="000000"/>
                  </a:solidFill>
                </a:uFill>
                <a:latin typeface="Alexandria" pitchFamily="2" charset="-78"/>
                <a:ea typeface="Arial" panose="020B0604020202020204" pitchFamily="34" charset="0"/>
                <a:cs typeface="Alexandria" pitchFamily="2" charset="-78"/>
              </a:rPr>
              <a:t>في المقابل، ورغم عدم توفر قوانين خاصة منظمة للدفع الإلكتروني في بعض الدول العربية الأخرى، إلا أنها سعت إلى سن بعض الأطر التنظيمية الداعمة والمنظمة لحلول الدفع الإلكتروني بالتجزئة</a:t>
            </a:r>
          </a:p>
          <a:p>
            <a:pPr marL="0" marR="132715" lvl="0" indent="0" algn="just" rtl="1" fontAlgn="base">
              <a:lnSpc>
                <a:spcPct val="150000"/>
              </a:lnSpc>
              <a:spcBef>
                <a:spcPts val="0"/>
              </a:spcBef>
              <a:spcAft>
                <a:spcPts val="345"/>
              </a:spcAft>
              <a:buClr>
                <a:srgbClr val="000000"/>
              </a:buClr>
              <a:buSzPts val="1350"/>
              <a:buNone/>
            </a:pPr>
            <a:endParaRPr lang="en-US" sz="1400" kern="100">
              <a:solidFill>
                <a:srgbClr val="000000"/>
              </a:solidFill>
              <a:uFill>
                <a:solidFill>
                  <a:srgbClr val="000000"/>
                </a:solidFill>
              </a:uFill>
              <a:latin typeface="Alexandria" pitchFamily="2" charset="-78"/>
              <a:ea typeface="Arial" panose="020B0604020202020204" pitchFamily="34" charset="0"/>
              <a:cs typeface="Alexandria" pitchFamily="2" charset="-78"/>
            </a:endParaRPr>
          </a:p>
        </p:txBody>
      </p:sp>
    </p:spTree>
    <p:extLst>
      <p:ext uri="{BB962C8B-B14F-4D97-AF65-F5344CB8AC3E}">
        <p14:creationId xmlns:p14="http://schemas.microsoft.com/office/powerpoint/2010/main" val="377967906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409074" y="1323474"/>
            <a:ext cx="11237494" cy="5350377"/>
          </a:xfrm>
        </p:spPr>
        <p:txBody>
          <a:bodyPr>
            <a:noAutofit/>
          </a:bodyPr>
          <a:lstStyle/>
          <a:p>
            <a:pPr marL="0" indent="0" algn="r">
              <a:lnSpc>
                <a:spcPct val="150000"/>
              </a:lnSpc>
              <a:buNone/>
            </a:pPr>
            <a:r>
              <a:rPr lang="ar-SA" sz="1400">
                <a:solidFill>
                  <a:srgbClr val="000000"/>
                </a:solidFill>
                <a:latin typeface="Alexandria" pitchFamily="2" charset="-78"/>
                <a:ea typeface="Arial" panose="020B0604020202020204" pitchFamily="34" charset="0"/>
                <a:cs typeface="Alexandria" pitchFamily="2" charset="-78"/>
              </a:rPr>
              <a:t>ففي الاردن،</a:t>
            </a:r>
            <a:endParaRPr lang="ar-JO" sz="1400">
              <a:solidFill>
                <a:srgbClr val="000000"/>
              </a:solidFill>
              <a:latin typeface="Alexandria" pitchFamily="2" charset="-78"/>
              <a:ea typeface="Arial" panose="020B0604020202020204" pitchFamily="34" charset="0"/>
              <a:cs typeface="Alexandria" pitchFamily="2" charset="-78"/>
            </a:endParaRPr>
          </a:p>
          <a:p>
            <a:pPr marL="0" indent="0" algn="r">
              <a:lnSpc>
                <a:spcPct val="150000"/>
              </a:lnSpc>
              <a:buNone/>
            </a:pPr>
            <a:r>
              <a:rPr lang="ar-SA" sz="1400">
                <a:solidFill>
                  <a:srgbClr val="000000"/>
                </a:solidFill>
                <a:latin typeface="Alexandria" pitchFamily="2" charset="-78"/>
                <a:ea typeface="Arial" panose="020B0604020202020204" pitchFamily="34" charset="0"/>
                <a:cs typeface="Alexandria" pitchFamily="2" charset="-78"/>
              </a:rPr>
              <a:t> تتمثل عناصر الإطار القانوني الداعم لحلول التقنيات المالية في مجال الدفع الإلكتروني بالتجزئة فيما يلي</a:t>
            </a:r>
            <a:endParaRPr lang="ar-JO" sz="1400">
              <a:solidFill>
                <a:srgbClr val="000000"/>
              </a:solidFill>
              <a:latin typeface="Alexandria" pitchFamily="2" charset="-78"/>
              <a:ea typeface="Arial" panose="020B0604020202020204" pitchFamily="34" charset="0"/>
              <a:cs typeface="Alexandria" pitchFamily="2" charset="-78"/>
            </a:endParaRPr>
          </a:p>
          <a:p>
            <a:pPr marL="342900" marR="132715" lvl="0" indent="-342900" algn="just" rtl="1" fontAlgn="base">
              <a:lnSpc>
                <a:spcPct val="103000"/>
              </a:lnSpc>
              <a:spcBef>
                <a:spcPts val="0"/>
              </a:spcBef>
              <a:spcAft>
                <a:spcPts val="770"/>
              </a:spcAft>
              <a:buClr>
                <a:srgbClr val="000000"/>
              </a:buClr>
              <a:buSzPts val="1350"/>
              <a:buFont typeface="+mj-lt"/>
              <a:buAutoNum type="arabicPeriod"/>
            </a:pPr>
            <a:r>
              <a:rPr lang="ar-SA" sz="1400" kern="100">
                <a:solidFill>
                  <a:srgbClr val="000000"/>
                </a:solidFill>
                <a:uFill>
                  <a:solidFill>
                    <a:srgbClr val="000000"/>
                  </a:solidFill>
                </a:uFill>
                <a:latin typeface="Alexandria" pitchFamily="2" charset="-78"/>
                <a:ea typeface="Arial" panose="020B0604020202020204" pitchFamily="34" charset="0"/>
                <a:cs typeface="Alexandria" pitchFamily="2" charset="-78"/>
              </a:rPr>
              <a:t>الشروط والمتطلبات التي تضمنها تعميم صادر من البنك المركزي ينظّم تعامل شركات الصرافة كوكلاء لمقدمي خدمات الدفع بواسطة الهاتف النقال وكوكلاء لمقدمي  خدمات  عرض وتحصيل الفواتير إلكتروني </a:t>
            </a:r>
            <a:endParaRPr lang="ar-JO" sz="1400" kern="100">
              <a:solidFill>
                <a:srgbClr val="000000"/>
              </a:solidFill>
              <a:uFill>
                <a:solidFill>
                  <a:srgbClr val="000000"/>
                </a:solidFill>
              </a:uFill>
              <a:latin typeface="Alexandria" pitchFamily="2" charset="-78"/>
              <a:ea typeface="Arial" panose="020B0604020202020204" pitchFamily="34" charset="0"/>
              <a:cs typeface="Alexandria" pitchFamily="2" charset="-78"/>
            </a:endParaRPr>
          </a:p>
          <a:p>
            <a:pPr marL="342900" marR="132715" lvl="0" indent="-342900" algn="just" rtl="1" fontAlgn="base">
              <a:lnSpc>
                <a:spcPct val="103000"/>
              </a:lnSpc>
              <a:spcBef>
                <a:spcPts val="0"/>
              </a:spcBef>
              <a:spcAft>
                <a:spcPts val="770"/>
              </a:spcAft>
              <a:buClr>
                <a:srgbClr val="000000"/>
              </a:buClr>
              <a:buSzPts val="1350"/>
              <a:buFont typeface="+mj-lt"/>
              <a:buAutoNum type="arabicPeriod"/>
            </a:pPr>
            <a:r>
              <a:rPr lang="ar-SA" sz="1400" kern="100">
                <a:solidFill>
                  <a:srgbClr val="000000"/>
                </a:solidFill>
                <a:uFill>
                  <a:solidFill>
                    <a:srgbClr val="000000"/>
                  </a:solidFill>
                </a:uFill>
                <a:latin typeface="Alexandria" pitchFamily="2" charset="-78"/>
                <a:ea typeface="Arial" panose="020B0604020202020204" pitchFamily="34" charset="0"/>
                <a:cs typeface="Alexandria" pitchFamily="2" charset="-78"/>
              </a:rPr>
              <a:t>ت</a:t>
            </a:r>
            <a:r>
              <a:rPr lang="ar-JO" sz="1400" kern="100">
                <a:solidFill>
                  <a:srgbClr val="000000"/>
                </a:solidFill>
                <a:uFill>
                  <a:solidFill>
                    <a:srgbClr val="000000"/>
                  </a:solidFill>
                </a:uFill>
                <a:latin typeface="Alexandria" pitchFamily="2" charset="-78"/>
                <a:ea typeface="Arial" panose="020B0604020202020204" pitchFamily="34" charset="0"/>
                <a:cs typeface="Alexandria" pitchFamily="2" charset="-78"/>
              </a:rPr>
              <a:t>ح</a:t>
            </a:r>
            <a:r>
              <a:rPr lang="ar-SA" sz="1400" kern="100">
                <a:solidFill>
                  <a:srgbClr val="000000"/>
                </a:solidFill>
                <a:uFill>
                  <a:solidFill>
                    <a:srgbClr val="000000"/>
                  </a:solidFill>
                </a:uFill>
                <a:latin typeface="Alexandria" pitchFamily="2" charset="-78"/>
                <a:ea typeface="Arial" panose="020B0604020202020204" pitchFamily="34" charset="0"/>
                <a:cs typeface="Alexandria" pitchFamily="2" charset="-78"/>
              </a:rPr>
              <a:t>ديد</a:t>
            </a:r>
            <a:r>
              <a:rPr lang="ar-JO" sz="1400" kern="100">
                <a:solidFill>
                  <a:srgbClr val="000000"/>
                </a:solidFill>
                <a:uFill>
                  <a:solidFill>
                    <a:srgbClr val="000000"/>
                  </a:solidFill>
                </a:uFill>
                <a:latin typeface="Alexandria" pitchFamily="2" charset="-78"/>
                <a:ea typeface="Arial" panose="020B0604020202020204" pitchFamily="34" charset="0"/>
                <a:cs typeface="Alexandria" pitchFamily="2" charset="-78"/>
              </a:rPr>
              <a:t> </a:t>
            </a:r>
            <a:r>
              <a:rPr lang="ar-SA" sz="1400" kern="100">
                <a:solidFill>
                  <a:srgbClr val="000000"/>
                </a:solidFill>
                <a:uFill>
                  <a:solidFill>
                    <a:srgbClr val="000000"/>
                  </a:solidFill>
                </a:uFill>
                <a:latin typeface="Alexandria" pitchFamily="2" charset="-78"/>
                <a:ea typeface="Arial" panose="020B0604020202020204" pitchFamily="34" charset="0"/>
                <a:cs typeface="Alexandria" pitchFamily="2" charset="-78"/>
              </a:rPr>
              <a:t>الشروط والمتطلبات التي تتضمنها كتب الموافقات الصادرة لشركات الصرافة لقبول بطاقات الدفع الإلكتروني من العملاء من العملات الأجنبية ومقابل الحوالات</a:t>
            </a:r>
            <a:r>
              <a:rPr lang="en-US" sz="1400" kern="100">
                <a:solidFill>
                  <a:srgbClr val="000000"/>
                </a:solidFill>
                <a:uFill>
                  <a:solidFill>
                    <a:srgbClr val="000000"/>
                  </a:solidFill>
                </a:uFill>
                <a:latin typeface="Alexandria" pitchFamily="2" charset="-78"/>
                <a:ea typeface="Arial" panose="020B0604020202020204" pitchFamily="34" charset="0"/>
                <a:cs typeface="Alexandria" pitchFamily="2" charset="-78"/>
              </a:rPr>
              <a:t>. </a:t>
            </a:r>
          </a:p>
          <a:p>
            <a:pPr marL="342900" marR="132715" lvl="0" indent="-342900" algn="just" rtl="1" fontAlgn="base">
              <a:lnSpc>
                <a:spcPct val="103000"/>
              </a:lnSpc>
              <a:spcBef>
                <a:spcPts val="0"/>
              </a:spcBef>
              <a:spcAft>
                <a:spcPts val="745"/>
              </a:spcAft>
              <a:buClr>
                <a:srgbClr val="000000"/>
              </a:buClr>
              <a:buSzPts val="1350"/>
              <a:buFont typeface="+mj-lt"/>
              <a:buAutoNum type="arabicPeriod"/>
            </a:pPr>
            <a:r>
              <a:rPr lang="ar-SA" sz="1400" kern="100">
                <a:solidFill>
                  <a:srgbClr val="000000"/>
                </a:solidFill>
                <a:uFill>
                  <a:solidFill>
                    <a:srgbClr val="000000"/>
                  </a:solidFill>
                </a:uFill>
                <a:latin typeface="Alexandria" pitchFamily="2" charset="-78"/>
                <a:ea typeface="Arial" panose="020B0604020202020204" pitchFamily="34" charset="0"/>
                <a:cs typeface="Alexandria" pitchFamily="2" charset="-78"/>
              </a:rPr>
              <a:t>السماح للشركات المالية غير المصرفية وشركات الصرافة بممارسة نشاط التحويل الإلكتروني للأموال</a:t>
            </a:r>
            <a:endParaRPr lang="ar-JO" sz="1400" kern="100">
              <a:solidFill>
                <a:srgbClr val="000000"/>
              </a:solidFill>
              <a:uFill>
                <a:solidFill>
                  <a:srgbClr val="000000"/>
                </a:solidFill>
              </a:uFill>
              <a:latin typeface="Alexandria" pitchFamily="2" charset="-78"/>
              <a:ea typeface="Arial" panose="020B0604020202020204" pitchFamily="34" charset="0"/>
              <a:cs typeface="Alexandria" pitchFamily="2" charset="-78"/>
            </a:endParaRPr>
          </a:p>
          <a:p>
            <a:pPr marL="342900" marR="132715" lvl="0" indent="-342900" algn="just" rtl="1" fontAlgn="base">
              <a:lnSpc>
                <a:spcPct val="103000"/>
              </a:lnSpc>
              <a:spcBef>
                <a:spcPts val="0"/>
              </a:spcBef>
              <a:spcAft>
                <a:spcPts val="745"/>
              </a:spcAft>
              <a:buClr>
                <a:srgbClr val="000000"/>
              </a:buClr>
              <a:buSzPts val="1350"/>
              <a:buFont typeface="+mj-lt"/>
              <a:buAutoNum type="arabicPeriod"/>
            </a:pPr>
            <a:r>
              <a:rPr lang="ar-SA" sz="1400">
                <a:solidFill>
                  <a:srgbClr val="000000"/>
                </a:solidFill>
                <a:latin typeface="Alexandria" pitchFamily="2" charset="-78"/>
                <a:ea typeface="Arial" panose="020B0604020202020204" pitchFamily="34" charset="0"/>
                <a:cs typeface="Alexandria" pitchFamily="2" charset="-78"/>
              </a:rPr>
              <a:t>السماح للشركات العالمية بممارسة أنشطتها داخل المملكة من خلال فرع شركة أجنبية أو من خلال حصولها على الاعتماد اللازم من البنك المركزي</a:t>
            </a:r>
            <a:endParaRPr lang="ar-JO" sz="1400">
              <a:solidFill>
                <a:srgbClr val="000000"/>
              </a:solidFill>
              <a:latin typeface="Alexandria" pitchFamily="2" charset="-78"/>
              <a:ea typeface="Arial" panose="020B0604020202020204" pitchFamily="34" charset="0"/>
              <a:cs typeface="Alexandria" pitchFamily="2" charset="-78"/>
            </a:endParaRPr>
          </a:p>
          <a:p>
            <a:pPr marL="0" marR="132715" lvl="0" indent="0" algn="just" rtl="1" fontAlgn="base">
              <a:lnSpc>
                <a:spcPct val="103000"/>
              </a:lnSpc>
              <a:spcBef>
                <a:spcPts val="0"/>
              </a:spcBef>
              <a:spcAft>
                <a:spcPts val="745"/>
              </a:spcAft>
              <a:buClr>
                <a:srgbClr val="000000"/>
              </a:buClr>
              <a:buSzPts val="1350"/>
              <a:buNone/>
            </a:pPr>
            <a:r>
              <a:rPr lang="ar-JO" sz="1400">
                <a:latin typeface="Alexandria" pitchFamily="2" charset="-78"/>
                <a:cs typeface="Alexandria" pitchFamily="2" charset="-78"/>
              </a:rPr>
              <a:t>كما تم في السعودية، </a:t>
            </a:r>
          </a:p>
          <a:p>
            <a:pPr marL="0" marR="132715" lvl="0" indent="0" algn="just" rtl="1" fontAlgn="base">
              <a:lnSpc>
                <a:spcPct val="103000"/>
              </a:lnSpc>
              <a:spcBef>
                <a:spcPts val="0"/>
              </a:spcBef>
              <a:spcAft>
                <a:spcPts val="745"/>
              </a:spcAft>
              <a:buClr>
                <a:srgbClr val="000000"/>
              </a:buClr>
              <a:buSzPts val="1350"/>
              <a:buNone/>
            </a:pPr>
            <a:r>
              <a:rPr lang="ar-JO" sz="1400">
                <a:latin typeface="Alexandria" pitchFamily="2" charset="-78"/>
                <a:cs typeface="Alexandria" pitchFamily="2" charset="-78"/>
              </a:rPr>
              <a:t>وضع إطار نظامي شامل لتنظيم كافة الجوانب المتعلقة بنظم المدفوعات والخدمات ذات الصلة. بحيث  تمُنح مؤسسة النقد العربي السعودي  صلاحية الترخيص والإشراف والرقابة على نظم المدفوعات ومقدمي الخدمات وصلاحية وضع القواعد المنظمة للسلوكيات والكفاية المالية لنظم المدفوعات ومقدمي الخدمات المتعلقة بالمدفوعات</a:t>
            </a:r>
          </a:p>
          <a:p>
            <a:pPr marL="0" marR="132715" lvl="0" indent="0" algn="just" rtl="1" fontAlgn="base">
              <a:lnSpc>
                <a:spcPct val="103000"/>
              </a:lnSpc>
              <a:spcBef>
                <a:spcPts val="0"/>
              </a:spcBef>
              <a:spcAft>
                <a:spcPts val="745"/>
              </a:spcAft>
              <a:buClr>
                <a:srgbClr val="000000"/>
              </a:buClr>
              <a:buSzPts val="1350"/>
              <a:buNone/>
            </a:pPr>
            <a:r>
              <a:rPr lang="ar-JO" sz="1400">
                <a:latin typeface="Alexandria" pitchFamily="2" charset="-78"/>
                <a:cs typeface="Alexandria" pitchFamily="2" charset="-78"/>
              </a:rPr>
              <a:t>وفي  العراق، </a:t>
            </a:r>
          </a:p>
          <a:p>
            <a:pPr marL="0" marR="132715" lvl="0" indent="0" algn="just" rtl="1" fontAlgn="base">
              <a:lnSpc>
                <a:spcPct val="103000"/>
              </a:lnSpc>
              <a:spcBef>
                <a:spcPts val="0"/>
              </a:spcBef>
              <a:spcAft>
                <a:spcPts val="745"/>
              </a:spcAft>
              <a:buClr>
                <a:srgbClr val="000000"/>
              </a:buClr>
              <a:buSzPts val="1350"/>
              <a:buNone/>
            </a:pPr>
            <a:r>
              <a:rPr lang="ar-JO" sz="1400">
                <a:latin typeface="Alexandria" pitchFamily="2" charset="-78"/>
                <a:cs typeface="Alexandria" pitchFamily="2" charset="-78"/>
              </a:rPr>
              <a:t>يجري العمل حاليا بنظام خدمات الدفع الإلكتروني رقم  3 لسنة  2014  لحين إصدار قانون المدفوعات، إضافة إلى إصدار ضوابط وتعليمات لتنظيم العمل بهذا الإطار</a:t>
            </a:r>
          </a:p>
          <a:p>
            <a:pPr marL="0" marR="132715" lvl="0" indent="0" algn="just" rtl="1" fontAlgn="base">
              <a:lnSpc>
                <a:spcPct val="103000"/>
              </a:lnSpc>
              <a:spcBef>
                <a:spcPts val="0"/>
              </a:spcBef>
              <a:spcAft>
                <a:spcPts val="745"/>
              </a:spcAft>
              <a:buClr>
                <a:srgbClr val="000000"/>
              </a:buClr>
              <a:buSzPts val="1350"/>
              <a:buNone/>
            </a:pPr>
            <a:r>
              <a:rPr lang="ar-JO" sz="1400">
                <a:latin typeface="Alexandria" pitchFamily="2" charset="-78"/>
                <a:cs typeface="Alexandria" pitchFamily="2" charset="-78"/>
              </a:rPr>
              <a:t>في ليبيا، يدعم الإطار القانوني الحالي حلول التقنيات المالية في مجال الدفع الإلكتروني بالتجزئة من خلال اللوائح والضوابط التشغيلية الصادرة من البنك المركزي لمقدمي الخدمة. ويعتبر مصرف ليبيا المركزي الجهة التنظيمية المسؤولة عن الإشراف على شركات الدفع الإلكتروني</a:t>
            </a:r>
            <a:endParaRPr lang="en-US" sz="140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127827" y="0"/>
            <a:ext cx="2566227" cy="1524132"/>
          </a:xfrm>
          <a:prstGeom prst="rect">
            <a:avLst/>
          </a:prstGeom>
        </p:spPr>
      </p:pic>
    </p:spTree>
    <p:extLst>
      <p:ext uri="{BB962C8B-B14F-4D97-AF65-F5344CB8AC3E}">
        <p14:creationId xmlns:p14="http://schemas.microsoft.com/office/powerpoint/2010/main" val="20199473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2566638" cy="1524132"/>
          </a:xfrm>
          <a:prstGeom prst="rect">
            <a:avLst/>
          </a:prstGeom>
        </p:spPr>
      </p:pic>
      <p:sp>
        <p:nvSpPr>
          <p:cNvPr id="3" name="Content Placeholder 2"/>
          <p:cNvSpPr>
            <a:spLocks noGrp="1"/>
          </p:cNvSpPr>
          <p:nvPr>
            <p:ph idx="4294967295"/>
          </p:nvPr>
        </p:nvSpPr>
        <p:spPr>
          <a:xfrm>
            <a:off x="385010" y="1347538"/>
            <a:ext cx="11069053" cy="5342020"/>
          </a:xfrm>
        </p:spPr>
        <p:txBody>
          <a:bodyPr>
            <a:noAutofit/>
          </a:bodyPr>
          <a:lstStyle/>
          <a:p>
            <a:pPr marL="0" indent="0" algn="ctr">
              <a:lnSpc>
                <a:spcPct val="150000"/>
              </a:lnSpc>
              <a:buNone/>
            </a:pPr>
            <a:r>
              <a:rPr lang="ar-JO" sz="1600">
                <a:solidFill>
                  <a:schemeClr val="accent4"/>
                </a:solidFill>
                <a:latin typeface="Alexandria" pitchFamily="2" charset="-78"/>
                <a:cs typeface="Alexandria" pitchFamily="2" charset="-78"/>
              </a:rPr>
              <a:t>جدول الأطر القانونية الداعمة لأنظمة الدفع الإلكتروني</a:t>
            </a:r>
          </a:p>
          <a:p>
            <a:pPr marL="0" indent="0" algn="r">
              <a:lnSpc>
                <a:spcPct val="150000"/>
              </a:lnSpc>
              <a:buNone/>
            </a:pPr>
            <a:endParaRPr lang="en-US" sz="1600">
              <a:solidFill>
                <a:schemeClr val="accent4"/>
              </a:solidFill>
              <a:latin typeface="Alexandria" pitchFamily="2" charset="-78"/>
              <a:cs typeface="Alexandria" pitchFamily="2" charset="-78"/>
            </a:endParaRPr>
          </a:p>
        </p:txBody>
      </p:sp>
      <p:graphicFrame>
        <p:nvGraphicFramePr>
          <p:cNvPr id="2" name="Table 1"/>
          <p:cNvGraphicFramePr>
            <a:graphicFrameLocks noGrp="1"/>
          </p:cNvGraphicFramePr>
          <p:nvPr>
            <p:extLst>
              <p:ext uri="{D42A27DB-BD31-4B8C-83A1-F6EECF244321}">
                <p14:modId xmlns:p14="http://schemas.microsoft.com/office/powerpoint/2010/main" val="3136306119"/>
              </p:ext>
            </p:extLst>
          </p:nvPr>
        </p:nvGraphicFramePr>
        <p:xfrm>
          <a:off x="1383631" y="2045367"/>
          <a:ext cx="8987590" cy="4331372"/>
        </p:xfrm>
        <a:graphic>
          <a:graphicData uri="http://schemas.openxmlformats.org/drawingml/2006/table">
            <a:tbl>
              <a:tblPr firstRow="1" firstCol="1" bandRow="1">
                <a:tableStyleId>{5C22544A-7EE6-4342-B048-85BDC9FD1C3A}</a:tableStyleId>
              </a:tblPr>
              <a:tblGrid>
                <a:gridCol w="6534525">
                  <a:extLst>
                    <a:ext uri="{9D8B030D-6E8A-4147-A177-3AD203B41FA5}">
                      <a16:colId xmlns:a16="http://schemas.microsoft.com/office/drawing/2014/main" val="1002524966"/>
                    </a:ext>
                  </a:extLst>
                </a:gridCol>
                <a:gridCol w="545458">
                  <a:extLst>
                    <a:ext uri="{9D8B030D-6E8A-4147-A177-3AD203B41FA5}">
                      <a16:colId xmlns:a16="http://schemas.microsoft.com/office/drawing/2014/main" val="3398397885"/>
                    </a:ext>
                  </a:extLst>
                </a:gridCol>
                <a:gridCol w="1907607">
                  <a:extLst>
                    <a:ext uri="{9D8B030D-6E8A-4147-A177-3AD203B41FA5}">
                      <a16:colId xmlns:a16="http://schemas.microsoft.com/office/drawing/2014/main" val="4105834062"/>
                    </a:ext>
                  </a:extLst>
                </a:gridCol>
              </a:tblGrid>
              <a:tr h="425585">
                <a:tc>
                  <a:txBody>
                    <a:bodyPr/>
                    <a:lstStyle/>
                    <a:p>
                      <a:pPr marL="0" marR="0" indent="0" algn="ctr" rtl="1">
                        <a:lnSpc>
                          <a:spcPct val="107000"/>
                        </a:lnSpc>
                        <a:spcBef>
                          <a:spcPts val="0"/>
                        </a:spcBef>
                        <a:spcAft>
                          <a:spcPts val="0"/>
                        </a:spcAft>
                      </a:pPr>
                      <a:r>
                        <a:rPr lang="en-US" sz="1400" kern="100">
                          <a:effectLst/>
                          <a:latin typeface="Alexandria" pitchFamily="2" charset="-78"/>
                          <a:cs typeface="Alexandria" pitchFamily="2" charset="-78"/>
                        </a:rPr>
                        <a:t> </a:t>
                      </a:r>
                      <a:r>
                        <a:rPr lang="ar-SA" sz="1400" kern="100">
                          <a:effectLst/>
                          <a:latin typeface="Alexandria" pitchFamily="2" charset="-78"/>
                          <a:cs typeface="Alexandria" pitchFamily="2" charset="-78"/>
                        </a:rPr>
                        <a:t>قانون رقم </a:t>
                      </a:r>
                      <a:r>
                        <a:rPr lang="en-US" sz="1400" kern="100">
                          <a:effectLst/>
                          <a:latin typeface="Alexandria" pitchFamily="2" charset="-78"/>
                          <a:cs typeface="Alexandria" pitchFamily="2" charset="-78"/>
                        </a:rPr>
                        <a:t>28</a:t>
                      </a:r>
                      <a:r>
                        <a:rPr lang="ar-SA" sz="1400" kern="100">
                          <a:effectLst/>
                          <a:latin typeface="Alexandria" pitchFamily="2" charset="-78"/>
                          <a:cs typeface="Alexandria" pitchFamily="2" charset="-78"/>
                        </a:rPr>
                        <a:t> لسنة </a:t>
                      </a:r>
                      <a:r>
                        <a:rPr lang="en-US" sz="1400" kern="100">
                          <a:effectLst/>
                          <a:latin typeface="Alexandria" pitchFamily="2" charset="-78"/>
                          <a:cs typeface="Alexandria" pitchFamily="2" charset="-78"/>
                        </a:rPr>
                        <a:t>2002</a:t>
                      </a:r>
                      <a:r>
                        <a:rPr lang="ar-SA" sz="1400" kern="100">
                          <a:effectLst/>
                          <a:latin typeface="Alexandria" pitchFamily="2" charset="-78"/>
                          <a:cs typeface="Alexandria" pitchFamily="2" charset="-78"/>
                        </a:rPr>
                        <a:t> بشأن المعاملات الالكترونية</a:t>
                      </a:r>
                      <a:r>
                        <a:rPr lang="en-US" sz="1400" kern="100">
                          <a:effectLst/>
                          <a:latin typeface="Alexandria" pitchFamily="2" charset="-78"/>
                          <a:cs typeface="Alexandria" pitchFamily="2" charset="-78"/>
                        </a:rPr>
                        <a:t>. </a:t>
                      </a:r>
                      <a:endParaRPr lang="en-US" sz="1400" kern="100">
                        <a:solidFill>
                          <a:srgbClr val="000000"/>
                        </a:solidFill>
                        <a:effectLst/>
                        <a:latin typeface="Alexandria" pitchFamily="2" charset="-78"/>
                        <a:ea typeface="Arial" panose="020B0604020202020204" pitchFamily="34" charset="0"/>
                        <a:cs typeface="Alexandria" pitchFamily="2" charset="-78"/>
                      </a:endParaRPr>
                    </a:p>
                  </a:txBody>
                  <a:tcPr marL="0" marR="135890" marT="15240" marB="0"/>
                </a:tc>
                <a:tc>
                  <a:txBody>
                    <a:bodyPr/>
                    <a:lstStyle/>
                    <a:p>
                      <a:pPr marL="0" marR="0" indent="0" algn="ctr" rtl="0">
                        <a:lnSpc>
                          <a:spcPct val="107000"/>
                        </a:lnSpc>
                        <a:spcBef>
                          <a:spcPts val="0"/>
                        </a:spcBef>
                        <a:spcAft>
                          <a:spcPts val="0"/>
                        </a:spcAft>
                      </a:pPr>
                      <a:r>
                        <a:rPr lang="en-US" sz="1400" kern="100">
                          <a:effectLst/>
                          <a:latin typeface="Alexandria" pitchFamily="2" charset="-78"/>
                          <a:cs typeface="Alexandria" pitchFamily="2" charset="-78"/>
                        </a:rPr>
                        <a:t>-</a:t>
                      </a:r>
                      <a:endParaRPr lang="en-US" sz="1400" kern="100">
                        <a:solidFill>
                          <a:srgbClr val="000000"/>
                        </a:solidFill>
                        <a:effectLst/>
                        <a:latin typeface="Alexandria" pitchFamily="2" charset="-78"/>
                        <a:ea typeface="Arial" panose="020B0604020202020204" pitchFamily="34" charset="0"/>
                        <a:cs typeface="Alexandria" pitchFamily="2" charset="-78"/>
                      </a:endParaRPr>
                    </a:p>
                  </a:txBody>
                  <a:tcPr marL="0" marR="135890" marT="15240" marB="0"/>
                </a:tc>
                <a:tc>
                  <a:txBody>
                    <a:bodyPr/>
                    <a:lstStyle/>
                    <a:p>
                      <a:pPr marL="0" marR="141605" indent="0" algn="ctr" rtl="1">
                        <a:lnSpc>
                          <a:spcPct val="107000"/>
                        </a:lnSpc>
                        <a:spcBef>
                          <a:spcPts val="0"/>
                        </a:spcBef>
                        <a:spcAft>
                          <a:spcPts val="0"/>
                        </a:spcAft>
                      </a:pPr>
                      <a:r>
                        <a:rPr lang="ar-SA" sz="1400" kern="100">
                          <a:effectLst/>
                          <a:latin typeface="Alexandria" pitchFamily="2" charset="-78"/>
                          <a:cs typeface="Alexandria" pitchFamily="2" charset="-78"/>
                        </a:rPr>
                        <a:t>البحرين </a:t>
                      </a:r>
                      <a:endParaRPr lang="en-US" sz="1400" kern="100">
                        <a:solidFill>
                          <a:srgbClr val="000000"/>
                        </a:solidFill>
                        <a:effectLst/>
                        <a:latin typeface="Alexandria" pitchFamily="2" charset="-78"/>
                        <a:ea typeface="Arial" panose="020B0604020202020204" pitchFamily="34" charset="0"/>
                        <a:cs typeface="Alexandria" pitchFamily="2" charset="-78"/>
                      </a:endParaRPr>
                    </a:p>
                  </a:txBody>
                  <a:tcPr marL="0" marR="135890" marT="15240" marB="0"/>
                </a:tc>
                <a:extLst>
                  <a:ext uri="{0D108BD9-81ED-4DB2-BD59-A6C34878D82A}">
                    <a16:rowId xmlns:a16="http://schemas.microsoft.com/office/drawing/2014/main" val="1953274056"/>
                  </a:ext>
                </a:extLst>
              </a:tr>
              <a:tr h="425585">
                <a:tc>
                  <a:txBody>
                    <a:bodyPr/>
                    <a:lstStyle/>
                    <a:p>
                      <a:pPr marL="0" marR="0" indent="0" algn="ctr" rtl="1">
                        <a:lnSpc>
                          <a:spcPct val="107000"/>
                        </a:lnSpc>
                        <a:spcBef>
                          <a:spcPts val="0"/>
                        </a:spcBef>
                        <a:spcAft>
                          <a:spcPts val="0"/>
                        </a:spcAft>
                      </a:pPr>
                      <a:r>
                        <a:rPr lang="en-US" sz="1400" kern="100">
                          <a:effectLst/>
                          <a:latin typeface="Alexandria" pitchFamily="2" charset="-78"/>
                          <a:cs typeface="Alexandria" pitchFamily="2" charset="-78"/>
                        </a:rPr>
                        <a:t> </a:t>
                      </a:r>
                      <a:r>
                        <a:rPr lang="ar-SA" sz="1400" kern="100">
                          <a:effectLst/>
                          <a:latin typeface="Alexandria" pitchFamily="2" charset="-78"/>
                          <a:cs typeface="Alexandria" pitchFamily="2" charset="-78"/>
                        </a:rPr>
                        <a:t>قانون التجارة الإلكترونية الصادر عام </a:t>
                      </a:r>
                      <a:r>
                        <a:rPr lang="en-US" sz="1400" kern="100">
                          <a:effectLst/>
                          <a:latin typeface="Alexandria" pitchFamily="2" charset="-78"/>
                          <a:cs typeface="Alexandria" pitchFamily="2" charset="-78"/>
                        </a:rPr>
                        <a:t>2018.  </a:t>
                      </a:r>
                      <a:endParaRPr lang="en-US" sz="1400" kern="100">
                        <a:solidFill>
                          <a:srgbClr val="000000"/>
                        </a:solidFill>
                        <a:effectLst/>
                        <a:latin typeface="Alexandria" pitchFamily="2" charset="-78"/>
                        <a:ea typeface="Arial" panose="020B0604020202020204" pitchFamily="34" charset="0"/>
                        <a:cs typeface="Alexandria" pitchFamily="2" charset="-78"/>
                      </a:endParaRPr>
                    </a:p>
                  </a:txBody>
                  <a:tcPr marL="0" marR="135890" marT="15240" marB="0"/>
                </a:tc>
                <a:tc>
                  <a:txBody>
                    <a:bodyPr/>
                    <a:lstStyle/>
                    <a:p>
                      <a:pPr marL="0" marR="0" indent="0" algn="ctr" rtl="0">
                        <a:lnSpc>
                          <a:spcPct val="107000"/>
                        </a:lnSpc>
                        <a:spcBef>
                          <a:spcPts val="0"/>
                        </a:spcBef>
                        <a:spcAft>
                          <a:spcPts val="0"/>
                        </a:spcAft>
                      </a:pPr>
                      <a:r>
                        <a:rPr lang="en-US" sz="1400" kern="100">
                          <a:effectLst/>
                          <a:latin typeface="Alexandria" pitchFamily="2" charset="-78"/>
                          <a:cs typeface="Alexandria" pitchFamily="2" charset="-78"/>
                        </a:rPr>
                        <a:t>-</a:t>
                      </a:r>
                      <a:endParaRPr lang="en-US" sz="1400" kern="100">
                        <a:solidFill>
                          <a:srgbClr val="000000"/>
                        </a:solidFill>
                        <a:effectLst/>
                        <a:latin typeface="Alexandria" pitchFamily="2" charset="-78"/>
                        <a:ea typeface="Arial" panose="020B0604020202020204" pitchFamily="34" charset="0"/>
                        <a:cs typeface="Alexandria" pitchFamily="2" charset="-78"/>
                      </a:endParaRPr>
                    </a:p>
                  </a:txBody>
                  <a:tcPr marL="0" marR="135890" marT="15240" marB="0"/>
                </a:tc>
                <a:tc>
                  <a:txBody>
                    <a:bodyPr/>
                    <a:lstStyle/>
                    <a:p>
                      <a:pPr marL="0" marR="139700" indent="0" algn="ctr" rtl="1">
                        <a:lnSpc>
                          <a:spcPct val="107000"/>
                        </a:lnSpc>
                        <a:spcBef>
                          <a:spcPts val="0"/>
                        </a:spcBef>
                        <a:spcAft>
                          <a:spcPts val="0"/>
                        </a:spcAft>
                      </a:pPr>
                      <a:r>
                        <a:rPr lang="ar-SA" sz="1400" kern="100">
                          <a:effectLst/>
                          <a:latin typeface="Alexandria" pitchFamily="2" charset="-78"/>
                          <a:cs typeface="Alexandria" pitchFamily="2" charset="-78"/>
                        </a:rPr>
                        <a:t>الجزائر </a:t>
                      </a:r>
                      <a:endParaRPr lang="en-US" sz="1400" kern="100">
                        <a:solidFill>
                          <a:srgbClr val="000000"/>
                        </a:solidFill>
                        <a:effectLst/>
                        <a:latin typeface="Alexandria" pitchFamily="2" charset="-78"/>
                        <a:ea typeface="Arial" panose="020B0604020202020204" pitchFamily="34" charset="0"/>
                        <a:cs typeface="Alexandria" pitchFamily="2" charset="-78"/>
                      </a:endParaRPr>
                    </a:p>
                  </a:txBody>
                  <a:tcPr marL="0" marR="135890" marT="15240" marB="0"/>
                </a:tc>
                <a:extLst>
                  <a:ext uri="{0D108BD9-81ED-4DB2-BD59-A6C34878D82A}">
                    <a16:rowId xmlns:a16="http://schemas.microsoft.com/office/drawing/2014/main" val="129253753"/>
                  </a:ext>
                </a:extLst>
              </a:tr>
              <a:tr h="474769">
                <a:tc>
                  <a:txBody>
                    <a:bodyPr/>
                    <a:lstStyle/>
                    <a:p>
                      <a:pPr marL="0" marR="0" indent="0" algn="ctr" rtl="1">
                        <a:lnSpc>
                          <a:spcPct val="107000"/>
                        </a:lnSpc>
                        <a:spcBef>
                          <a:spcPts val="0"/>
                        </a:spcBef>
                        <a:spcAft>
                          <a:spcPts val="0"/>
                        </a:spcAft>
                      </a:pPr>
                      <a:r>
                        <a:rPr lang="en-US" sz="1400" kern="100">
                          <a:effectLst/>
                          <a:latin typeface="Alexandria" pitchFamily="2" charset="-78"/>
                          <a:cs typeface="Alexandria" pitchFamily="2" charset="-78"/>
                        </a:rPr>
                        <a:t> </a:t>
                      </a:r>
                      <a:r>
                        <a:rPr lang="ar-SA" sz="1400" kern="100">
                          <a:effectLst/>
                          <a:latin typeface="Alexandria" pitchFamily="2" charset="-78"/>
                          <a:cs typeface="Alexandria" pitchFamily="2" charset="-78"/>
                        </a:rPr>
                        <a:t>قانون المالية لسنة </a:t>
                      </a:r>
                      <a:r>
                        <a:rPr lang="en-US" sz="1400" kern="100">
                          <a:effectLst/>
                          <a:latin typeface="Alexandria" pitchFamily="2" charset="-78"/>
                          <a:cs typeface="Alexandria" pitchFamily="2" charset="-78"/>
                        </a:rPr>
                        <a:t>2020.  </a:t>
                      </a:r>
                      <a:endParaRPr lang="en-US" sz="1400" kern="100">
                        <a:solidFill>
                          <a:srgbClr val="000000"/>
                        </a:solidFill>
                        <a:effectLst/>
                        <a:latin typeface="Alexandria" pitchFamily="2" charset="-78"/>
                        <a:ea typeface="Arial" panose="020B0604020202020204" pitchFamily="34" charset="0"/>
                        <a:cs typeface="Alexandria" pitchFamily="2" charset="-78"/>
                      </a:endParaRPr>
                    </a:p>
                  </a:txBody>
                  <a:tcPr marL="0" marR="135890" marT="15240" marB="0"/>
                </a:tc>
                <a:tc>
                  <a:txBody>
                    <a:bodyPr/>
                    <a:lstStyle/>
                    <a:p>
                      <a:pPr marL="0" marR="0" indent="0" algn="ctr" rtl="0">
                        <a:lnSpc>
                          <a:spcPct val="107000"/>
                        </a:lnSpc>
                        <a:spcBef>
                          <a:spcPts val="0"/>
                        </a:spcBef>
                        <a:spcAft>
                          <a:spcPts val="0"/>
                        </a:spcAft>
                      </a:pPr>
                      <a:r>
                        <a:rPr lang="en-US" sz="1400" kern="100">
                          <a:effectLst/>
                          <a:latin typeface="Alexandria" pitchFamily="2" charset="-78"/>
                          <a:cs typeface="Alexandria" pitchFamily="2" charset="-78"/>
                        </a:rPr>
                        <a:t>-</a:t>
                      </a:r>
                      <a:endParaRPr lang="en-US" sz="1400" kern="100">
                        <a:solidFill>
                          <a:srgbClr val="000000"/>
                        </a:solidFill>
                        <a:effectLst/>
                        <a:latin typeface="Alexandria" pitchFamily="2" charset="-78"/>
                        <a:ea typeface="Arial" panose="020B0604020202020204" pitchFamily="34" charset="0"/>
                        <a:cs typeface="Alexandria" pitchFamily="2" charset="-78"/>
                      </a:endParaRPr>
                    </a:p>
                  </a:txBody>
                  <a:tcPr marL="0" marR="135890" marT="15240" marB="0"/>
                </a:tc>
                <a:tc>
                  <a:txBody>
                    <a:bodyPr/>
                    <a:lstStyle/>
                    <a:p>
                      <a:pPr marL="0" marR="0" indent="0" algn="ctr" rtl="0">
                        <a:lnSpc>
                          <a:spcPct val="107000"/>
                        </a:lnSpc>
                        <a:spcBef>
                          <a:spcPts val="0"/>
                        </a:spcBef>
                        <a:spcAft>
                          <a:spcPts val="800"/>
                        </a:spcAft>
                      </a:pPr>
                      <a:r>
                        <a:rPr lang="en-US" sz="1400" kern="100">
                          <a:effectLst/>
                          <a:latin typeface="Alexandria" pitchFamily="2" charset="-78"/>
                          <a:cs typeface="Alexandria" pitchFamily="2" charset="-78"/>
                        </a:rPr>
                        <a:t> </a:t>
                      </a:r>
                      <a:endParaRPr lang="en-US" sz="1400" kern="100">
                        <a:solidFill>
                          <a:srgbClr val="000000"/>
                        </a:solidFill>
                        <a:effectLst/>
                        <a:latin typeface="Alexandria" pitchFamily="2" charset="-78"/>
                        <a:ea typeface="Arial" panose="020B0604020202020204" pitchFamily="34" charset="0"/>
                        <a:cs typeface="Alexandria" pitchFamily="2" charset="-78"/>
                      </a:endParaRPr>
                    </a:p>
                  </a:txBody>
                  <a:tcPr marL="0" marR="135890" marT="15240" marB="0"/>
                </a:tc>
                <a:extLst>
                  <a:ext uri="{0D108BD9-81ED-4DB2-BD59-A6C34878D82A}">
                    <a16:rowId xmlns:a16="http://schemas.microsoft.com/office/drawing/2014/main" val="926219836"/>
                  </a:ext>
                </a:extLst>
              </a:tr>
              <a:tr h="839747">
                <a:tc>
                  <a:txBody>
                    <a:bodyPr/>
                    <a:lstStyle/>
                    <a:p>
                      <a:pPr marL="0" marR="678180" indent="0" algn="ctr" rtl="1">
                        <a:lnSpc>
                          <a:spcPct val="107000"/>
                        </a:lnSpc>
                        <a:spcBef>
                          <a:spcPts val="0"/>
                        </a:spcBef>
                        <a:spcAft>
                          <a:spcPts val="0"/>
                        </a:spcAft>
                      </a:pPr>
                      <a:r>
                        <a:rPr lang="en-US" sz="1400" kern="100">
                          <a:effectLst/>
                          <a:latin typeface="Alexandria" pitchFamily="2" charset="-78"/>
                          <a:cs typeface="Alexandria" pitchFamily="2" charset="-78"/>
                        </a:rPr>
                        <a:t> </a:t>
                      </a:r>
                      <a:r>
                        <a:rPr lang="ar-SA" sz="1400" kern="100">
                          <a:effectLst/>
                          <a:latin typeface="Alexandria" pitchFamily="2" charset="-78"/>
                          <a:cs typeface="Alexandria" pitchFamily="2" charset="-78"/>
                        </a:rPr>
                        <a:t>قانون رقم </a:t>
                      </a:r>
                      <a:r>
                        <a:rPr lang="en-US" sz="1400" kern="100">
                          <a:effectLst/>
                          <a:latin typeface="Alexandria" pitchFamily="2" charset="-78"/>
                          <a:cs typeface="Alexandria" pitchFamily="2" charset="-78"/>
                        </a:rPr>
                        <a:t>)81( </a:t>
                      </a:r>
                      <a:r>
                        <a:rPr lang="ar-SA" sz="1400" kern="100">
                          <a:effectLst/>
                          <a:latin typeface="Alexandria" pitchFamily="2" charset="-78"/>
                          <a:cs typeface="Alexandria" pitchFamily="2" charset="-78"/>
                        </a:rPr>
                        <a:t>الخاص بالمعاملات الإلكترونية والتوقيع الإلكتروني</a:t>
                      </a:r>
                      <a:r>
                        <a:rPr lang="en-US" sz="1400" kern="100">
                          <a:effectLst/>
                          <a:latin typeface="Alexandria" pitchFamily="2" charset="-78"/>
                          <a:cs typeface="Alexandria" pitchFamily="2" charset="-78"/>
                        </a:rPr>
                        <a:t>. </a:t>
                      </a:r>
                      <a:endParaRPr lang="en-US" sz="1400" kern="100">
                        <a:solidFill>
                          <a:srgbClr val="000000"/>
                        </a:solidFill>
                        <a:effectLst/>
                        <a:latin typeface="Alexandria" pitchFamily="2" charset="-78"/>
                        <a:ea typeface="Arial" panose="020B0604020202020204" pitchFamily="34" charset="0"/>
                        <a:cs typeface="Alexandria" pitchFamily="2" charset="-78"/>
                      </a:endParaRPr>
                    </a:p>
                  </a:txBody>
                  <a:tcPr marL="0" marR="135890" marT="15240" marB="0"/>
                </a:tc>
                <a:tc>
                  <a:txBody>
                    <a:bodyPr/>
                    <a:lstStyle/>
                    <a:p>
                      <a:pPr marL="0" marR="0" indent="0" algn="ctr" rtl="0">
                        <a:lnSpc>
                          <a:spcPct val="107000"/>
                        </a:lnSpc>
                        <a:spcBef>
                          <a:spcPts val="0"/>
                        </a:spcBef>
                        <a:spcAft>
                          <a:spcPts val="0"/>
                        </a:spcAft>
                      </a:pPr>
                      <a:r>
                        <a:rPr lang="en-US" sz="1400" kern="100">
                          <a:effectLst/>
                          <a:latin typeface="Alexandria" pitchFamily="2" charset="-78"/>
                          <a:cs typeface="Alexandria" pitchFamily="2" charset="-78"/>
                        </a:rPr>
                        <a:t>-</a:t>
                      </a:r>
                      <a:endParaRPr lang="en-US" sz="1400" kern="100">
                        <a:solidFill>
                          <a:srgbClr val="000000"/>
                        </a:solidFill>
                        <a:effectLst/>
                        <a:latin typeface="Alexandria" pitchFamily="2" charset="-78"/>
                        <a:ea typeface="Arial" panose="020B0604020202020204" pitchFamily="34" charset="0"/>
                        <a:cs typeface="Alexandria" pitchFamily="2" charset="-78"/>
                      </a:endParaRPr>
                    </a:p>
                  </a:txBody>
                  <a:tcPr marL="0" marR="135890" marT="15240" marB="0"/>
                </a:tc>
                <a:tc>
                  <a:txBody>
                    <a:bodyPr/>
                    <a:lstStyle/>
                    <a:p>
                      <a:pPr marL="0" marR="141605" indent="0" algn="ctr" rtl="1">
                        <a:lnSpc>
                          <a:spcPct val="107000"/>
                        </a:lnSpc>
                        <a:spcBef>
                          <a:spcPts val="0"/>
                        </a:spcBef>
                        <a:spcAft>
                          <a:spcPts val="0"/>
                        </a:spcAft>
                      </a:pPr>
                      <a:r>
                        <a:rPr lang="ar-SA" sz="1400" kern="100">
                          <a:effectLst/>
                          <a:latin typeface="Alexandria" pitchFamily="2" charset="-78"/>
                          <a:cs typeface="Alexandria" pitchFamily="2" charset="-78"/>
                        </a:rPr>
                        <a:t>لبنان </a:t>
                      </a:r>
                      <a:endParaRPr lang="en-US" sz="1400" kern="100">
                        <a:solidFill>
                          <a:srgbClr val="000000"/>
                        </a:solidFill>
                        <a:effectLst/>
                        <a:latin typeface="Alexandria" pitchFamily="2" charset="-78"/>
                        <a:ea typeface="Arial" panose="020B0604020202020204" pitchFamily="34" charset="0"/>
                        <a:cs typeface="Alexandria" pitchFamily="2" charset="-78"/>
                      </a:endParaRPr>
                    </a:p>
                  </a:txBody>
                  <a:tcPr marL="0" marR="135890" marT="15240" marB="0"/>
                </a:tc>
                <a:extLst>
                  <a:ext uri="{0D108BD9-81ED-4DB2-BD59-A6C34878D82A}">
                    <a16:rowId xmlns:a16="http://schemas.microsoft.com/office/drawing/2014/main" val="354277278"/>
                  </a:ext>
                </a:extLst>
              </a:tr>
              <a:tr h="425585">
                <a:tc>
                  <a:txBody>
                    <a:bodyPr/>
                    <a:lstStyle/>
                    <a:p>
                      <a:pPr marL="0" marR="0" indent="0" algn="ctr" rtl="1">
                        <a:lnSpc>
                          <a:spcPct val="107000"/>
                        </a:lnSpc>
                        <a:spcBef>
                          <a:spcPts val="0"/>
                        </a:spcBef>
                        <a:spcAft>
                          <a:spcPts val="0"/>
                        </a:spcAft>
                      </a:pPr>
                      <a:r>
                        <a:rPr lang="en-US" sz="1400" kern="100">
                          <a:effectLst/>
                          <a:latin typeface="Alexandria" pitchFamily="2" charset="-78"/>
                          <a:cs typeface="Alexandria" pitchFamily="2" charset="-78"/>
                        </a:rPr>
                        <a:t> </a:t>
                      </a:r>
                      <a:r>
                        <a:rPr lang="ar-SA" sz="1400" kern="100">
                          <a:effectLst/>
                          <a:latin typeface="Alexandria" pitchFamily="2" charset="-78"/>
                          <a:cs typeface="Alexandria" pitchFamily="2" charset="-78"/>
                        </a:rPr>
                        <a:t>قانون تنظيم استخدام وسائل الدفع غير النقدي</a:t>
                      </a:r>
                      <a:r>
                        <a:rPr lang="en-US" sz="1400" kern="100">
                          <a:effectLst/>
                          <a:latin typeface="Alexandria" pitchFamily="2" charset="-78"/>
                          <a:cs typeface="Alexandria" pitchFamily="2" charset="-78"/>
                        </a:rPr>
                        <a:t>.  </a:t>
                      </a:r>
                      <a:endParaRPr lang="en-US" sz="1400" kern="100">
                        <a:solidFill>
                          <a:srgbClr val="000000"/>
                        </a:solidFill>
                        <a:effectLst/>
                        <a:latin typeface="Alexandria" pitchFamily="2" charset="-78"/>
                        <a:ea typeface="Arial" panose="020B0604020202020204" pitchFamily="34" charset="0"/>
                        <a:cs typeface="Alexandria" pitchFamily="2" charset="-78"/>
                      </a:endParaRPr>
                    </a:p>
                  </a:txBody>
                  <a:tcPr marL="0" marR="135890" marT="15240" marB="0"/>
                </a:tc>
                <a:tc>
                  <a:txBody>
                    <a:bodyPr/>
                    <a:lstStyle/>
                    <a:p>
                      <a:pPr marL="0" marR="0" indent="0" algn="ctr" rtl="0">
                        <a:lnSpc>
                          <a:spcPct val="107000"/>
                        </a:lnSpc>
                        <a:spcBef>
                          <a:spcPts val="0"/>
                        </a:spcBef>
                        <a:spcAft>
                          <a:spcPts val="0"/>
                        </a:spcAft>
                      </a:pPr>
                      <a:r>
                        <a:rPr lang="en-US" sz="1400" kern="100">
                          <a:effectLst/>
                          <a:latin typeface="Alexandria" pitchFamily="2" charset="-78"/>
                          <a:cs typeface="Alexandria" pitchFamily="2" charset="-78"/>
                        </a:rPr>
                        <a:t>-</a:t>
                      </a:r>
                      <a:endParaRPr lang="en-US" sz="1400" kern="100">
                        <a:solidFill>
                          <a:srgbClr val="000000"/>
                        </a:solidFill>
                        <a:effectLst/>
                        <a:latin typeface="Alexandria" pitchFamily="2" charset="-78"/>
                        <a:ea typeface="Arial" panose="020B0604020202020204" pitchFamily="34" charset="0"/>
                        <a:cs typeface="Alexandria" pitchFamily="2" charset="-78"/>
                      </a:endParaRPr>
                    </a:p>
                  </a:txBody>
                  <a:tcPr marL="0" marR="135890" marT="15240" marB="0"/>
                </a:tc>
                <a:tc>
                  <a:txBody>
                    <a:bodyPr/>
                    <a:lstStyle/>
                    <a:p>
                      <a:pPr marL="0" marR="142875" indent="0" algn="ctr" rtl="1">
                        <a:lnSpc>
                          <a:spcPct val="107000"/>
                        </a:lnSpc>
                        <a:spcBef>
                          <a:spcPts val="0"/>
                        </a:spcBef>
                        <a:spcAft>
                          <a:spcPts val="0"/>
                        </a:spcAft>
                      </a:pPr>
                      <a:r>
                        <a:rPr lang="ar-SA" sz="1400" kern="100">
                          <a:effectLst/>
                          <a:latin typeface="Alexandria" pitchFamily="2" charset="-78"/>
                          <a:cs typeface="Alexandria" pitchFamily="2" charset="-78"/>
                        </a:rPr>
                        <a:t>مصر </a:t>
                      </a:r>
                      <a:endParaRPr lang="en-US" sz="1400" kern="100">
                        <a:solidFill>
                          <a:srgbClr val="000000"/>
                        </a:solidFill>
                        <a:effectLst/>
                        <a:latin typeface="Alexandria" pitchFamily="2" charset="-78"/>
                        <a:ea typeface="Arial" panose="020B0604020202020204" pitchFamily="34" charset="0"/>
                        <a:cs typeface="Alexandria" pitchFamily="2" charset="-78"/>
                      </a:endParaRPr>
                    </a:p>
                  </a:txBody>
                  <a:tcPr marL="0" marR="135890" marT="15240" marB="0"/>
                </a:tc>
                <a:extLst>
                  <a:ext uri="{0D108BD9-81ED-4DB2-BD59-A6C34878D82A}">
                    <a16:rowId xmlns:a16="http://schemas.microsoft.com/office/drawing/2014/main" val="2891352748"/>
                  </a:ext>
                </a:extLst>
              </a:tr>
              <a:tr h="474769">
                <a:tc>
                  <a:txBody>
                    <a:bodyPr/>
                    <a:lstStyle/>
                    <a:p>
                      <a:pPr marL="0" marR="0" indent="0" algn="ctr" rtl="1">
                        <a:lnSpc>
                          <a:spcPct val="107000"/>
                        </a:lnSpc>
                        <a:spcBef>
                          <a:spcPts val="0"/>
                        </a:spcBef>
                        <a:spcAft>
                          <a:spcPts val="0"/>
                        </a:spcAft>
                      </a:pPr>
                      <a:r>
                        <a:rPr lang="en-US" sz="1400" kern="100">
                          <a:effectLst/>
                          <a:latin typeface="Alexandria" pitchFamily="2" charset="-78"/>
                          <a:cs typeface="Alexandria" pitchFamily="2" charset="-78"/>
                        </a:rPr>
                        <a:t> </a:t>
                      </a:r>
                      <a:r>
                        <a:rPr lang="ar-SA" sz="1400" kern="100">
                          <a:effectLst/>
                          <a:latin typeface="Alexandria" pitchFamily="2" charset="-78"/>
                          <a:cs typeface="Alexandria" pitchFamily="2" charset="-78"/>
                        </a:rPr>
                        <a:t>تعديل قانون البنك المركزي والبنوك رقم </a:t>
                      </a:r>
                      <a:r>
                        <a:rPr lang="en-US" sz="1400" kern="100">
                          <a:effectLst/>
                          <a:latin typeface="Alexandria" pitchFamily="2" charset="-78"/>
                          <a:cs typeface="Alexandria" pitchFamily="2" charset="-78"/>
                        </a:rPr>
                        <a:t>88</a:t>
                      </a:r>
                      <a:r>
                        <a:rPr lang="ar-SA" sz="1400" kern="100">
                          <a:effectLst/>
                          <a:latin typeface="Alexandria" pitchFamily="2" charset="-78"/>
                          <a:cs typeface="Alexandria" pitchFamily="2" charset="-78"/>
                        </a:rPr>
                        <a:t> لعام </a:t>
                      </a:r>
                      <a:r>
                        <a:rPr lang="en-US" sz="1400" kern="100">
                          <a:effectLst/>
                          <a:latin typeface="Alexandria" pitchFamily="2" charset="-78"/>
                          <a:cs typeface="Alexandria" pitchFamily="2" charset="-78"/>
                        </a:rPr>
                        <a:t>2003.  </a:t>
                      </a:r>
                      <a:endParaRPr lang="en-US" sz="1400" kern="100">
                        <a:solidFill>
                          <a:srgbClr val="000000"/>
                        </a:solidFill>
                        <a:effectLst/>
                        <a:latin typeface="Alexandria" pitchFamily="2" charset="-78"/>
                        <a:ea typeface="Arial" panose="020B0604020202020204" pitchFamily="34" charset="0"/>
                        <a:cs typeface="Alexandria" pitchFamily="2" charset="-78"/>
                      </a:endParaRPr>
                    </a:p>
                  </a:txBody>
                  <a:tcPr marL="0" marR="135890" marT="15240" marB="0"/>
                </a:tc>
                <a:tc>
                  <a:txBody>
                    <a:bodyPr/>
                    <a:lstStyle/>
                    <a:p>
                      <a:pPr marL="0" marR="0" indent="0" algn="ctr" rtl="0">
                        <a:lnSpc>
                          <a:spcPct val="107000"/>
                        </a:lnSpc>
                        <a:spcBef>
                          <a:spcPts val="0"/>
                        </a:spcBef>
                        <a:spcAft>
                          <a:spcPts val="0"/>
                        </a:spcAft>
                      </a:pPr>
                      <a:r>
                        <a:rPr lang="en-US" sz="1400" kern="100">
                          <a:effectLst/>
                          <a:latin typeface="Alexandria" pitchFamily="2" charset="-78"/>
                          <a:cs typeface="Alexandria" pitchFamily="2" charset="-78"/>
                        </a:rPr>
                        <a:t>-</a:t>
                      </a:r>
                      <a:endParaRPr lang="en-US" sz="1400" kern="100">
                        <a:solidFill>
                          <a:srgbClr val="000000"/>
                        </a:solidFill>
                        <a:effectLst/>
                        <a:latin typeface="Alexandria" pitchFamily="2" charset="-78"/>
                        <a:ea typeface="Arial" panose="020B0604020202020204" pitchFamily="34" charset="0"/>
                        <a:cs typeface="Alexandria" pitchFamily="2" charset="-78"/>
                      </a:endParaRPr>
                    </a:p>
                  </a:txBody>
                  <a:tcPr marL="0" marR="135890" marT="15240" marB="0"/>
                </a:tc>
                <a:tc>
                  <a:txBody>
                    <a:bodyPr/>
                    <a:lstStyle/>
                    <a:p>
                      <a:pPr marL="0" marR="0" indent="0" algn="ctr" rtl="0">
                        <a:lnSpc>
                          <a:spcPct val="107000"/>
                        </a:lnSpc>
                        <a:spcBef>
                          <a:spcPts val="0"/>
                        </a:spcBef>
                        <a:spcAft>
                          <a:spcPts val="800"/>
                        </a:spcAft>
                      </a:pPr>
                      <a:r>
                        <a:rPr lang="en-US" sz="1400" kern="100">
                          <a:effectLst/>
                          <a:latin typeface="Alexandria" pitchFamily="2" charset="-78"/>
                          <a:cs typeface="Alexandria" pitchFamily="2" charset="-78"/>
                        </a:rPr>
                        <a:t> </a:t>
                      </a:r>
                      <a:endParaRPr lang="en-US" sz="1400" kern="100">
                        <a:solidFill>
                          <a:srgbClr val="000000"/>
                        </a:solidFill>
                        <a:effectLst/>
                        <a:latin typeface="Alexandria" pitchFamily="2" charset="-78"/>
                        <a:ea typeface="Arial" panose="020B0604020202020204" pitchFamily="34" charset="0"/>
                        <a:cs typeface="Alexandria" pitchFamily="2" charset="-78"/>
                      </a:endParaRPr>
                    </a:p>
                  </a:txBody>
                  <a:tcPr marL="0" marR="135890" marT="15240" marB="0"/>
                </a:tc>
                <a:extLst>
                  <a:ext uri="{0D108BD9-81ED-4DB2-BD59-A6C34878D82A}">
                    <a16:rowId xmlns:a16="http://schemas.microsoft.com/office/drawing/2014/main" val="1913087840"/>
                  </a:ext>
                </a:extLst>
              </a:tr>
              <a:tr h="425585">
                <a:tc>
                  <a:txBody>
                    <a:bodyPr/>
                    <a:lstStyle/>
                    <a:p>
                      <a:pPr marL="0" marR="0" indent="0" algn="ctr" rtl="1">
                        <a:lnSpc>
                          <a:spcPct val="107000"/>
                        </a:lnSpc>
                        <a:spcBef>
                          <a:spcPts val="0"/>
                        </a:spcBef>
                        <a:spcAft>
                          <a:spcPts val="0"/>
                        </a:spcAft>
                      </a:pPr>
                      <a:r>
                        <a:rPr lang="en-US" sz="1400" kern="100">
                          <a:effectLst/>
                          <a:latin typeface="Alexandria" pitchFamily="2" charset="-78"/>
                          <a:cs typeface="Alexandria" pitchFamily="2" charset="-78"/>
                        </a:rPr>
                        <a:t> </a:t>
                      </a:r>
                      <a:r>
                        <a:rPr lang="ar-SA" sz="1400" kern="100">
                          <a:effectLst/>
                          <a:latin typeface="Alexandria" pitchFamily="2" charset="-78"/>
                          <a:cs typeface="Alexandria" pitchFamily="2" charset="-78"/>
                        </a:rPr>
                        <a:t>نظام خدمات الدفع الإلكتروني رقم </a:t>
                      </a:r>
                      <a:r>
                        <a:rPr lang="en-US" sz="1400" kern="100">
                          <a:effectLst/>
                          <a:latin typeface="Alexandria" pitchFamily="2" charset="-78"/>
                          <a:cs typeface="Alexandria" pitchFamily="2" charset="-78"/>
                        </a:rPr>
                        <a:t>3</a:t>
                      </a:r>
                      <a:r>
                        <a:rPr lang="ar-SA" sz="1400" kern="100">
                          <a:effectLst/>
                          <a:latin typeface="Alexandria" pitchFamily="2" charset="-78"/>
                          <a:cs typeface="Alexandria" pitchFamily="2" charset="-78"/>
                        </a:rPr>
                        <a:t> لسنة </a:t>
                      </a:r>
                      <a:r>
                        <a:rPr lang="en-US" sz="1400" kern="100">
                          <a:effectLst/>
                          <a:latin typeface="Alexandria" pitchFamily="2" charset="-78"/>
                          <a:cs typeface="Alexandria" pitchFamily="2" charset="-78"/>
                        </a:rPr>
                        <a:t>2014.  </a:t>
                      </a:r>
                      <a:endParaRPr lang="en-US" sz="1400" kern="100">
                        <a:solidFill>
                          <a:srgbClr val="000000"/>
                        </a:solidFill>
                        <a:effectLst/>
                        <a:latin typeface="Alexandria" pitchFamily="2" charset="-78"/>
                        <a:ea typeface="Arial" panose="020B0604020202020204" pitchFamily="34" charset="0"/>
                        <a:cs typeface="Alexandria" pitchFamily="2" charset="-78"/>
                      </a:endParaRPr>
                    </a:p>
                  </a:txBody>
                  <a:tcPr marL="0" marR="135890" marT="15240" marB="0"/>
                </a:tc>
                <a:tc>
                  <a:txBody>
                    <a:bodyPr/>
                    <a:lstStyle/>
                    <a:p>
                      <a:pPr marL="0" marR="0" indent="0" algn="ctr" rtl="0">
                        <a:lnSpc>
                          <a:spcPct val="107000"/>
                        </a:lnSpc>
                        <a:spcBef>
                          <a:spcPts val="0"/>
                        </a:spcBef>
                        <a:spcAft>
                          <a:spcPts val="0"/>
                        </a:spcAft>
                      </a:pPr>
                      <a:r>
                        <a:rPr lang="en-US" sz="1400" kern="100">
                          <a:effectLst/>
                          <a:latin typeface="Alexandria" pitchFamily="2" charset="-78"/>
                          <a:cs typeface="Alexandria" pitchFamily="2" charset="-78"/>
                        </a:rPr>
                        <a:t>-</a:t>
                      </a:r>
                      <a:endParaRPr lang="en-US" sz="1400" kern="100">
                        <a:solidFill>
                          <a:srgbClr val="000000"/>
                        </a:solidFill>
                        <a:effectLst/>
                        <a:latin typeface="Alexandria" pitchFamily="2" charset="-78"/>
                        <a:ea typeface="Arial" panose="020B0604020202020204" pitchFamily="34" charset="0"/>
                        <a:cs typeface="Alexandria" pitchFamily="2" charset="-78"/>
                      </a:endParaRPr>
                    </a:p>
                  </a:txBody>
                  <a:tcPr marL="0" marR="135890" marT="15240" marB="0"/>
                </a:tc>
                <a:tc>
                  <a:txBody>
                    <a:bodyPr/>
                    <a:lstStyle/>
                    <a:p>
                      <a:pPr marL="0" marR="141605" indent="0" algn="ctr" rtl="1">
                        <a:lnSpc>
                          <a:spcPct val="107000"/>
                        </a:lnSpc>
                        <a:spcBef>
                          <a:spcPts val="0"/>
                        </a:spcBef>
                        <a:spcAft>
                          <a:spcPts val="0"/>
                        </a:spcAft>
                      </a:pPr>
                      <a:r>
                        <a:rPr lang="ar-SA" sz="1400" kern="100">
                          <a:effectLst/>
                          <a:latin typeface="Alexandria" pitchFamily="2" charset="-78"/>
                          <a:cs typeface="Alexandria" pitchFamily="2" charset="-78"/>
                        </a:rPr>
                        <a:t>العراق </a:t>
                      </a:r>
                      <a:endParaRPr lang="en-US" sz="1400" kern="100">
                        <a:solidFill>
                          <a:srgbClr val="000000"/>
                        </a:solidFill>
                        <a:effectLst/>
                        <a:latin typeface="Alexandria" pitchFamily="2" charset="-78"/>
                        <a:ea typeface="Arial" panose="020B0604020202020204" pitchFamily="34" charset="0"/>
                        <a:cs typeface="Alexandria" pitchFamily="2" charset="-78"/>
                      </a:endParaRPr>
                    </a:p>
                  </a:txBody>
                  <a:tcPr marL="0" marR="135890" marT="15240" marB="0"/>
                </a:tc>
                <a:extLst>
                  <a:ext uri="{0D108BD9-81ED-4DB2-BD59-A6C34878D82A}">
                    <a16:rowId xmlns:a16="http://schemas.microsoft.com/office/drawing/2014/main" val="1792975292"/>
                  </a:ext>
                </a:extLst>
              </a:tr>
              <a:tr h="839747">
                <a:tc>
                  <a:txBody>
                    <a:bodyPr/>
                    <a:lstStyle/>
                    <a:p>
                      <a:pPr marL="43180" marR="93980" indent="-43180" algn="ctr" rtl="1">
                        <a:lnSpc>
                          <a:spcPct val="107000"/>
                        </a:lnSpc>
                        <a:spcBef>
                          <a:spcPts val="0"/>
                        </a:spcBef>
                        <a:spcAft>
                          <a:spcPts val="0"/>
                        </a:spcAft>
                      </a:pPr>
                      <a:r>
                        <a:rPr lang="en-US" sz="1400" kern="100">
                          <a:effectLst/>
                          <a:latin typeface="Alexandria" pitchFamily="2" charset="-78"/>
                          <a:cs typeface="Alexandria" pitchFamily="2" charset="-78"/>
                        </a:rPr>
                        <a:t> </a:t>
                      </a:r>
                      <a:r>
                        <a:rPr lang="ar-SA" sz="1400" kern="100">
                          <a:effectLst/>
                          <a:latin typeface="Alexandria" pitchFamily="2" charset="-78"/>
                          <a:cs typeface="Alexandria" pitchFamily="2" charset="-78"/>
                        </a:rPr>
                        <a:t>القانون المصرفي الذي يشتمل على عدد من الأحكام القانونية والتنظيمية التي تحكم المؤسسات التي تصدر وسائل الدفع الإلكترونية</a:t>
                      </a:r>
                      <a:r>
                        <a:rPr lang="en-US" sz="1400" kern="100">
                          <a:effectLst/>
                          <a:latin typeface="Alexandria" pitchFamily="2" charset="-78"/>
                          <a:cs typeface="Alexandria" pitchFamily="2" charset="-78"/>
                        </a:rPr>
                        <a:t>. </a:t>
                      </a:r>
                      <a:endParaRPr lang="en-US" sz="1400" kern="100">
                        <a:solidFill>
                          <a:srgbClr val="000000"/>
                        </a:solidFill>
                        <a:effectLst/>
                        <a:latin typeface="Alexandria" pitchFamily="2" charset="-78"/>
                        <a:ea typeface="Arial" panose="020B0604020202020204" pitchFamily="34" charset="0"/>
                        <a:cs typeface="Alexandria" pitchFamily="2" charset="-78"/>
                      </a:endParaRPr>
                    </a:p>
                  </a:txBody>
                  <a:tcPr marL="0" marR="135890" marT="15240" marB="0"/>
                </a:tc>
                <a:tc>
                  <a:txBody>
                    <a:bodyPr/>
                    <a:lstStyle/>
                    <a:p>
                      <a:pPr marL="0" marR="0" indent="0" algn="ctr" rtl="0">
                        <a:lnSpc>
                          <a:spcPct val="107000"/>
                        </a:lnSpc>
                        <a:spcBef>
                          <a:spcPts val="0"/>
                        </a:spcBef>
                        <a:spcAft>
                          <a:spcPts val="0"/>
                        </a:spcAft>
                      </a:pPr>
                      <a:r>
                        <a:rPr lang="en-US" sz="1400" kern="100">
                          <a:effectLst/>
                          <a:latin typeface="Alexandria" pitchFamily="2" charset="-78"/>
                          <a:cs typeface="Alexandria" pitchFamily="2" charset="-78"/>
                        </a:rPr>
                        <a:t>-</a:t>
                      </a:r>
                      <a:endParaRPr lang="en-US" sz="1400" kern="100">
                        <a:solidFill>
                          <a:srgbClr val="000000"/>
                        </a:solidFill>
                        <a:effectLst/>
                        <a:latin typeface="Alexandria" pitchFamily="2" charset="-78"/>
                        <a:ea typeface="Arial" panose="020B0604020202020204" pitchFamily="34" charset="0"/>
                        <a:cs typeface="Alexandria" pitchFamily="2" charset="-78"/>
                      </a:endParaRPr>
                    </a:p>
                  </a:txBody>
                  <a:tcPr marL="0" marR="135890" marT="15240" marB="0"/>
                </a:tc>
                <a:tc>
                  <a:txBody>
                    <a:bodyPr/>
                    <a:lstStyle/>
                    <a:p>
                      <a:pPr marL="0" marR="142875" indent="0" algn="ctr" rtl="1">
                        <a:lnSpc>
                          <a:spcPct val="107000"/>
                        </a:lnSpc>
                        <a:spcBef>
                          <a:spcPts val="0"/>
                        </a:spcBef>
                        <a:spcAft>
                          <a:spcPts val="0"/>
                        </a:spcAft>
                      </a:pPr>
                      <a:r>
                        <a:rPr lang="ar-SA" sz="1400" kern="100">
                          <a:effectLst/>
                          <a:latin typeface="Alexandria" pitchFamily="2" charset="-78"/>
                          <a:cs typeface="Alexandria" pitchFamily="2" charset="-78"/>
                        </a:rPr>
                        <a:t>المغرب </a:t>
                      </a:r>
                      <a:endParaRPr lang="en-US" sz="1400" kern="100">
                        <a:solidFill>
                          <a:srgbClr val="000000"/>
                        </a:solidFill>
                        <a:effectLst/>
                        <a:latin typeface="Alexandria" pitchFamily="2" charset="-78"/>
                        <a:ea typeface="Arial" panose="020B0604020202020204" pitchFamily="34" charset="0"/>
                        <a:cs typeface="Alexandria" pitchFamily="2" charset="-78"/>
                      </a:endParaRPr>
                    </a:p>
                  </a:txBody>
                  <a:tcPr marL="0" marR="135890" marT="15240" marB="0"/>
                </a:tc>
                <a:extLst>
                  <a:ext uri="{0D108BD9-81ED-4DB2-BD59-A6C34878D82A}">
                    <a16:rowId xmlns:a16="http://schemas.microsoft.com/office/drawing/2014/main" val="2989979248"/>
                  </a:ext>
                </a:extLst>
              </a:tr>
            </a:tbl>
          </a:graphicData>
        </a:graphic>
      </p:graphicFrame>
    </p:spTree>
    <p:extLst>
      <p:ext uri="{BB962C8B-B14F-4D97-AF65-F5344CB8AC3E}">
        <p14:creationId xmlns:p14="http://schemas.microsoft.com/office/powerpoint/2010/main" val="396167074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2566638" cy="1524132"/>
          </a:xfrm>
          <a:prstGeom prst="rect">
            <a:avLst/>
          </a:prstGeom>
        </p:spPr>
      </p:pic>
      <p:sp>
        <p:nvSpPr>
          <p:cNvPr id="2" name="Title 1"/>
          <p:cNvSpPr>
            <a:spLocks noGrp="1"/>
          </p:cNvSpPr>
          <p:nvPr>
            <p:ph type="title"/>
          </p:nvPr>
        </p:nvSpPr>
        <p:spPr/>
        <p:txBody>
          <a:bodyPr>
            <a:normAutofit/>
          </a:bodyPr>
          <a:lstStyle/>
          <a:p>
            <a:pPr algn="ctr"/>
            <a:r>
              <a:rPr lang="ar-JO" sz="2000">
                <a:solidFill>
                  <a:srgbClr val="00B0F0"/>
                </a:solidFill>
                <a:latin typeface="Alexandria Black" pitchFamily="2" charset="-78"/>
                <a:cs typeface="Alexandria Black" pitchFamily="2" charset="-78"/>
              </a:rPr>
              <a:t> ثالثا" :  الأطر المحفزة للتكنولوجيا المالية</a:t>
            </a:r>
            <a:endParaRPr lang="en-US" sz="2000">
              <a:solidFill>
                <a:srgbClr val="00B0F0"/>
              </a:solidFill>
              <a:latin typeface="Alexandria Black" pitchFamily="2" charset="-78"/>
              <a:cs typeface="Alexandria Black" pitchFamily="2" charset="-78"/>
            </a:endParaRPr>
          </a:p>
        </p:txBody>
      </p:sp>
      <p:sp>
        <p:nvSpPr>
          <p:cNvPr id="3" name="Content Placeholder 2"/>
          <p:cNvSpPr>
            <a:spLocks noGrp="1"/>
          </p:cNvSpPr>
          <p:nvPr>
            <p:ph idx="1"/>
          </p:nvPr>
        </p:nvSpPr>
        <p:spPr>
          <a:xfrm>
            <a:off x="838200" y="1524132"/>
            <a:ext cx="10515600" cy="5101257"/>
          </a:xfrm>
        </p:spPr>
        <p:txBody>
          <a:bodyPr>
            <a:normAutofit/>
          </a:bodyPr>
          <a:lstStyle/>
          <a:p>
            <a:pPr marL="0" indent="0" algn="r">
              <a:lnSpc>
                <a:spcPct val="150000"/>
              </a:lnSpc>
              <a:buNone/>
            </a:pPr>
            <a:r>
              <a:rPr lang="ar-JO" sz="1800" b="1">
                <a:solidFill>
                  <a:schemeClr val="accent4"/>
                </a:solidFill>
                <a:latin typeface="Alexandria Medium" pitchFamily="2" charset="-78"/>
                <a:ea typeface="Times New Roman" panose="02020603050405020304" pitchFamily="18" charset="0"/>
                <a:cs typeface="Alexandria Medium" pitchFamily="2" charset="-78"/>
              </a:rPr>
              <a:t>ثالثا" : السياسات الحكومية الهادفة إلى تشجيع الدفع الإلكتروني بالتجزئة </a:t>
            </a:r>
          </a:p>
          <a:p>
            <a:pPr marL="0" indent="0" algn="r">
              <a:lnSpc>
                <a:spcPct val="200000"/>
              </a:lnSpc>
              <a:buNone/>
            </a:pPr>
            <a:r>
              <a:rPr lang="ar-JO" sz="1400">
                <a:latin typeface="Alexandria" pitchFamily="2" charset="-78"/>
                <a:cs typeface="Alexandria" pitchFamily="2" charset="-78"/>
              </a:rPr>
              <a:t>تحرص الحكومات العربية على تشجيع عمليات الدفع الرقمي لتجارة التجزئة من خلال إصدار سياسات داعمة لهذا القطاع، وعادة ما تستهدف هذه السياسات تشجيع الأفراد والشركات على استخدام منصات الدفع الرقمي في عمليات الشراء وسداد المدفوعات الحكومية ووضع مستهدفات رقمية للزيادة التدريجية لنسبة المعاملات الرقمية في الاقتصادات المحلية وفق أطر قانونية وتنظيمية داعمة. </a:t>
            </a:r>
          </a:p>
          <a:p>
            <a:pPr marL="0" indent="0" algn="r">
              <a:lnSpc>
                <a:spcPct val="200000"/>
              </a:lnSpc>
              <a:buNone/>
            </a:pPr>
            <a:r>
              <a:rPr lang="ar-JO" sz="1400">
                <a:latin typeface="Alexandria" pitchFamily="2" charset="-78"/>
                <a:cs typeface="Alexandria" pitchFamily="2" charset="-78"/>
              </a:rPr>
              <a:t>تتبنى البحرين مجموعة من السياسات الهادفة إلى تعزيز قطاع التجزئة بعمليات الدفع الرقمي وذلك في إطار الأطر القانونية والرؤى الاستراتيجية للمملكة لعام  2030، واستراتيجية التنمية الوطنية لمجلس التنمية الاقتصادية، ورؤية ورسالة مصرف البحرين المركزي، والقوانين والتشريعات التي وضعها مصرف البحرين المركزي .في هذا الإطار، تم إصدار توجيهات رقابية خاصة بمقدمي خدمات الدفع</a:t>
            </a:r>
          </a:p>
          <a:p>
            <a:pPr marL="0" indent="0" algn="r">
              <a:lnSpc>
                <a:spcPct val="200000"/>
              </a:lnSpc>
              <a:buNone/>
            </a:pPr>
            <a:r>
              <a:rPr lang="ar-JO" sz="1400">
                <a:latin typeface="Alexandria" pitchFamily="2" charset="-78"/>
                <a:cs typeface="Alexandria" pitchFamily="2" charset="-78"/>
              </a:rPr>
              <a:t> التي تمكنهم من توفير عدد من الخدمات مثل خدمة محفظة الدفع الإلكترونية بما يساهم في تعزيز الشمول المالي</a:t>
            </a:r>
            <a:endParaRPr lang="en-US" sz="1400">
              <a:latin typeface="Alexandria" pitchFamily="2" charset="-78"/>
              <a:cs typeface="Alexandria" pitchFamily="2" charset="-78"/>
            </a:endParaRPr>
          </a:p>
        </p:txBody>
      </p:sp>
    </p:spTree>
    <p:extLst>
      <p:ext uri="{BB962C8B-B14F-4D97-AF65-F5344CB8AC3E}">
        <p14:creationId xmlns:p14="http://schemas.microsoft.com/office/powerpoint/2010/main" val="129507540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0" y="0"/>
            <a:ext cx="2382982" cy="1551709"/>
          </a:xfrm>
          <a:prstGeom prst="rect">
            <a:avLst/>
          </a:prstGeom>
        </p:spPr>
      </p:pic>
      <p:sp>
        <p:nvSpPr>
          <p:cNvPr id="3" name="Content Placeholder 2"/>
          <p:cNvSpPr>
            <a:spLocks noGrp="1"/>
          </p:cNvSpPr>
          <p:nvPr>
            <p:ph idx="4294967295"/>
          </p:nvPr>
        </p:nvSpPr>
        <p:spPr>
          <a:xfrm>
            <a:off x="272716" y="1363580"/>
            <a:ext cx="11710738" cy="5358062"/>
          </a:xfrm>
        </p:spPr>
        <p:txBody>
          <a:bodyPr>
            <a:noAutofit/>
          </a:bodyPr>
          <a:lstStyle/>
          <a:p>
            <a:pPr marL="0" indent="0" algn="r">
              <a:lnSpc>
                <a:spcPct val="150000"/>
              </a:lnSpc>
              <a:buNone/>
            </a:pPr>
            <a:r>
              <a:rPr lang="ar-SA" sz="1400">
                <a:solidFill>
                  <a:srgbClr val="000000"/>
                </a:solidFill>
                <a:latin typeface="Alexandria" pitchFamily="2" charset="-78"/>
                <a:ea typeface="Times New Roman" panose="02020603050405020304" pitchFamily="18" charset="0"/>
                <a:cs typeface="Alexandria" pitchFamily="2" charset="-78"/>
              </a:rPr>
              <a:t>في  الجزائر  ،يتم  تقديم عدد من المزايا مثل إلغاء الرسوم ومصاريف استخدام العملاء للبطاقات الائتمانية وتخفيض تسعيرة الخدمات التي تفرض على التجار بواقع 10 دنانير عن كل المشتريات التي تصل قيمتها إلى 5000  دينار جزائري  وتدفع  إلكترونيا . كذلك، تم حث البنوك ومكاتب البريد على توفير بطاقات الدفع ا لإلكتروني لفائدة العملاء بدون تكاليف من خلال طلبات إلكترونية على شبكة الإنترنت بسهولة ودون قيود. إضافة إلى الاتجاه السائد لدى السلطات الجزائرية بتشجيع الدفع الإلكتروني لاسيما عن بعد وتوسيع نطاقه</a:t>
            </a:r>
            <a:r>
              <a:rPr lang="ar-JO" sz="1400">
                <a:solidFill>
                  <a:srgbClr val="000000"/>
                </a:solidFill>
                <a:latin typeface="Alexandria" pitchFamily="2" charset="-78"/>
                <a:ea typeface="Times New Roman" panose="02020603050405020304" pitchFamily="18" charset="0"/>
                <a:cs typeface="Alexandria" pitchFamily="2" charset="-78"/>
              </a:rPr>
              <a:t> </a:t>
            </a:r>
            <a:r>
              <a:rPr lang="ar-SA" sz="1400">
                <a:solidFill>
                  <a:srgbClr val="000000"/>
                </a:solidFill>
                <a:latin typeface="Alexandria" pitchFamily="2" charset="-78"/>
                <a:ea typeface="Times New Roman" panose="02020603050405020304" pitchFamily="18" charset="0"/>
                <a:cs typeface="Alexandria" pitchFamily="2" charset="-78"/>
              </a:rPr>
              <a:t>ليكون في متناول كل مواطن. كما عملت السلطات الجزائرية على تشجيع البنوك على زيادة أعداد الحسابات وربط استخدام بطاقات الدفع بوجود حسابات للعملاء لدى البنوك. كما تم إنشاء شركة تساهم فيها كل البنوك</a:t>
            </a:r>
            <a:r>
              <a:rPr lang="ar-JO" sz="1400">
                <a:solidFill>
                  <a:srgbClr val="000000"/>
                </a:solidFill>
                <a:latin typeface="Alexandria" pitchFamily="2" charset="-78"/>
                <a:ea typeface="Times New Roman" panose="02020603050405020304" pitchFamily="18" charset="0"/>
                <a:cs typeface="Alexandria" pitchFamily="2" charset="-78"/>
              </a:rPr>
              <a:t> </a:t>
            </a:r>
            <a:r>
              <a:rPr lang="ar-SA" sz="1400">
                <a:solidFill>
                  <a:srgbClr val="000000"/>
                </a:solidFill>
                <a:latin typeface="Alexandria" pitchFamily="2" charset="-78"/>
                <a:ea typeface="Times New Roman" panose="02020603050405020304" pitchFamily="18" charset="0"/>
                <a:cs typeface="Alexandria" pitchFamily="2" charset="-78"/>
              </a:rPr>
              <a:t>العاملة في الجزائر لتيسير تعاملات الدفع الإلكتروني سواء كان ذلك عبر ا لإنترنت، أو عن طريق استعمال نقاط الدفع ا لإلكتروني.  </a:t>
            </a:r>
          </a:p>
          <a:p>
            <a:pPr marL="0" indent="0" algn="r">
              <a:lnSpc>
                <a:spcPct val="150000"/>
              </a:lnSpc>
              <a:buNone/>
            </a:pPr>
            <a:r>
              <a:rPr lang="ar-SA" sz="1400">
                <a:solidFill>
                  <a:srgbClr val="000000"/>
                </a:solidFill>
                <a:latin typeface="Alexandria" pitchFamily="2" charset="-78"/>
                <a:ea typeface="Times New Roman" panose="02020603050405020304" pitchFamily="18" charset="0"/>
                <a:cs typeface="Alexandria" pitchFamily="2" charset="-78"/>
              </a:rPr>
              <a:t>في  السعودية، يعتبر برنامج تطوير القطاع المالي من أهم برامج رؤية المملكة العربية السعودية  2030، ويتضمن البرنامج عدد من المبادرات لتشجيع التقنيات المالية الحديثة، وزيادة حصة المعاملات غير النقدية من 16 في المائة عام 2016 إلى 28 في المائة بحلول العام 2020، وتنمية الاقتصاد الرقمي والارتقاء بجودة الخدمات المقدمة للمواطنين. تعتبر مؤسسة النقد العربي السعودي الجهة التنظيمية المسؤولة عن شركات الدفع الإلكتروني حيث تقوم بالرقابة والتنظيم لقطاع المدفوعات في المملكة ومنح التراخيص وإصدار السياسات والقواعد اللازمة والإشراف عليها وتقديم خدمات للجهات الفاعلة الابتكارية غير المصرفية وغيرها من </a:t>
            </a:r>
            <a:endParaRPr lang="ar-JO" sz="1400">
              <a:solidFill>
                <a:srgbClr val="000000"/>
              </a:solidFill>
              <a:latin typeface="Alexandria" pitchFamily="2" charset="-78"/>
              <a:ea typeface="Times New Roman" panose="02020603050405020304" pitchFamily="18" charset="0"/>
              <a:cs typeface="Alexandria" pitchFamily="2" charset="-78"/>
            </a:endParaRPr>
          </a:p>
          <a:p>
            <a:pPr marL="0" indent="0" algn="r">
              <a:lnSpc>
                <a:spcPct val="150000"/>
              </a:lnSpc>
              <a:buNone/>
            </a:pPr>
            <a:r>
              <a:rPr lang="ar-JO" sz="1400">
                <a:latin typeface="Alexandria" pitchFamily="2" charset="-78"/>
                <a:cs typeface="Alexandria" pitchFamily="2" charset="-78"/>
              </a:rPr>
              <a:t>في  العراق، تعمل الحكومة على تشجيع الدفع الإلكتروني بالتجزئة من خلال توطين الرواتب، والتحصيل الضريبي الإلكتروني للجهات المفوترة. كما  يشرف البنك المركزي العراقي على شركات الدفع الإلكتروني بالتجزئة، إضافة إلى وجود مكتب مكافحة غسل الأموال وتمويل الإرهاب لضمان سلامة هذه التعاملات</a:t>
            </a:r>
          </a:p>
        </p:txBody>
      </p:sp>
    </p:spTree>
    <p:extLst>
      <p:ext uri="{BB962C8B-B14F-4D97-AF65-F5344CB8AC3E}">
        <p14:creationId xmlns:p14="http://schemas.microsoft.com/office/powerpoint/2010/main" val="62053425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0" y="0"/>
            <a:ext cx="2566638" cy="1524132"/>
          </a:xfrm>
          <a:prstGeom prst="rect">
            <a:avLst/>
          </a:prstGeom>
        </p:spPr>
      </p:pic>
      <p:sp>
        <p:nvSpPr>
          <p:cNvPr id="5" name="Content Placeholder 4"/>
          <p:cNvSpPr>
            <a:spLocks noGrp="1"/>
          </p:cNvSpPr>
          <p:nvPr>
            <p:ph idx="4294967295"/>
          </p:nvPr>
        </p:nvSpPr>
        <p:spPr>
          <a:xfrm>
            <a:off x="290944" y="1316182"/>
            <a:ext cx="11485420" cy="5292435"/>
          </a:xfrm>
        </p:spPr>
        <p:txBody>
          <a:bodyPr>
            <a:noAutofit/>
          </a:bodyPr>
          <a:lstStyle/>
          <a:p>
            <a:pPr marL="0" lvl="0" indent="0" algn="r">
              <a:lnSpc>
                <a:spcPct val="150000"/>
              </a:lnSpc>
              <a:buNone/>
            </a:pPr>
            <a:r>
              <a:rPr lang="ar-JO" sz="1400">
                <a:latin typeface="Alexandria" pitchFamily="2" charset="-78"/>
                <a:cs typeface="Alexandria" pitchFamily="2" charset="-78"/>
              </a:rPr>
              <a:t>أما في الكويت، فتعمل الحكومة على تشجيع استخدام أدوات التحول الرقمي والابتكار في إطار رؤية "كويت جديدة  2035"، الهادفة إلى تحويل دولة الكويت إلى مركز تجاري ومالي إقليمي، بالإضافة إلى حرص السلطات الكويتية على تحويل الخدمات الحكومية إلى منصات  رقمية، حيث يمثل البنك المركزي الكويتي الجهة التنظيمية المسؤولة عن الإشراف على شركات الدفع الإلكتروني.  </a:t>
            </a:r>
          </a:p>
          <a:p>
            <a:pPr marL="0" lvl="0" indent="0" algn="r">
              <a:lnSpc>
                <a:spcPct val="150000"/>
              </a:lnSpc>
              <a:buNone/>
            </a:pPr>
            <a:r>
              <a:rPr lang="ar-JO" sz="1400">
                <a:latin typeface="Alexandria" pitchFamily="2" charset="-78"/>
                <a:cs typeface="Alexandria" pitchFamily="2" charset="-78"/>
              </a:rPr>
              <a:t>في نفس السياق، تشجع الحكومة  اللبنانية، الدفع الإلكتروني بالتجزئة من خلال التحصيل الضريبي الإلكتروني .كذلك تعمل السلطات الوطنية في لبنان على دعم عملية التحول الرقمي في الدولة، حيث يقوم مصرف لبنان بالتعاون مع وزارة المالية والوزارات الأخرى ذات الصلة لإطلاق نظام دفع الكتروني وطني </a:t>
            </a:r>
          </a:p>
          <a:p>
            <a:pPr marL="0" lvl="0" indent="0" algn="r">
              <a:lnSpc>
                <a:spcPct val="150000"/>
              </a:lnSpc>
              <a:buNone/>
            </a:pPr>
            <a:r>
              <a:rPr lang="ar-JO" sz="1400">
                <a:latin typeface="Alexandria" pitchFamily="2" charset="-78"/>
                <a:cs typeface="Alexandria" pitchFamily="2" charset="-78"/>
              </a:rPr>
              <a:t>في مصر، تتمثل أبرز السياسات الحكومية الهادفة إلى تشجيع الدفع الإلكتروني بالتجزئة ،في إلزام المواطنين بدفع مستحقات الجهات الحكومية عن طريق الدفع الإلكتروني للتعاملات التي تزيد قيمتها  عن  500  جنيه مصري، وتوفير نقاط الدفع الإلكتروني في جميع منافذ الجهات الحكومية. إضافة إلى دراسة وضع سياسات تحفيزية لتجار التجزئة  لتشجيعهم  على التعامل بالدفع الإلكتروني واستخدام الحسابات  المصرفية من  خلال مشروع قانون جديد ينص على أن البنك المركزي هو الجهة الوحيدة المنوط بها عمليات الإشراف على شركات الدفع ا لإلكتروني، ولحين إجازة مشروع القانون الجديد، تتولى البنوك عملية الإشراف على شركات الدفع الالكتروني  .</a:t>
            </a:r>
          </a:p>
          <a:p>
            <a:pPr marL="0" lvl="0" indent="0" algn="r">
              <a:lnSpc>
                <a:spcPct val="150000"/>
              </a:lnSpc>
              <a:buNone/>
            </a:pPr>
            <a:r>
              <a:rPr lang="ar-JO" sz="1400">
                <a:latin typeface="Alexandria" pitchFamily="2" charset="-78"/>
                <a:cs typeface="Alexandria" pitchFamily="2" charset="-78"/>
              </a:rPr>
              <a:t>كذلك يتم في المغرب، تقديم حوافز ضريبية للدفع الإلكتروني عبر الهواتف النقالة. </a:t>
            </a:r>
          </a:p>
          <a:p>
            <a:pPr marL="0" lvl="0" indent="0" algn="r">
              <a:lnSpc>
                <a:spcPct val="150000"/>
              </a:lnSpc>
              <a:buNone/>
            </a:pPr>
            <a:r>
              <a:rPr lang="ar-JO" sz="1400">
                <a:latin typeface="Alexandria" pitchFamily="2" charset="-78"/>
                <a:cs typeface="Alexandria" pitchFamily="2" charset="-78"/>
              </a:rPr>
              <a:t>أما في موريتانيا،  فتلتزم المراكز الخدمية الحكومية بتوفير الخدمة عبر الإنترنت بهدف تشجيع المعاملات الإلكترونية</a:t>
            </a:r>
            <a:endParaRPr lang="en-US" sz="1400">
              <a:latin typeface="Alexandria" pitchFamily="2" charset="-78"/>
              <a:cs typeface="Alexandria" pitchFamily="2" charset="-78"/>
            </a:endParaRPr>
          </a:p>
        </p:txBody>
      </p:sp>
    </p:spTree>
    <p:extLst>
      <p:ext uri="{BB962C8B-B14F-4D97-AF65-F5344CB8AC3E}">
        <p14:creationId xmlns:p14="http://schemas.microsoft.com/office/powerpoint/2010/main" val="424541026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2566638" cy="1524132"/>
          </a:xfrm>
          <a:prstGeom prst="rect">
            <a:avLst/>
          </a:prstGeom>
        </p:spPr>
      </p:pic>
      <p:sp>
        <p:nvSpPr>
          <p:cNvPr id="3" name="Content Placeholder 2"/>
          <p:cNvSpPr>
            <a:spLocks noGrp="1"/>
          </p:cNvSpPr>
          <p:nvPr>
            <p:ph idx="4294967295"/>
          </p:nvPr>
        </p:nvSpPr>
        <p:spPr>
          <a:xfrm>
            <a:off x="312820" y="1311442"/>
            <a:ext cx="10202779" cy="5338596"/>
          </a:xfrm>
        </p:spPr>
        <p:txBody>
          <a:bodyPr>
            <a:normAutofit/>
          </a:bodyPr>
          <a:lstStyle/>
          <a:p>
            <a:pPr marL="0" indent="0" algn="ctr">
              <a:lnSpc>
                <a:spcPct val="250000"/>
              </a:lnSpc>
              <a:buNone/>
            </a:pPr>
            <a:r>
              <a:rPr lang="ar-JO" sz="1600" b="1">
                <a:solidFill>
                  <a:schemeClr val="accent4"/>
                </a:solidFill>
                <a:latin typeface="Alexandria Medium" pitchFamily="2" charset="-78"/>
                <a:cs typeface="Alexandria Medium" pitchFamily="2" charset="-78"/>
              </a:rPr>
              <a:t>جدول السياسات المحفزة لأنظمة ا لدفع الإلكتروني </a:t>
            </a:r>
          </a:p>
          <a:p>
            <a:pPr marL="0" indent="0" algn="r">
              <a:lnSpc>
                <a:spcPct val="250000"/>
              </a:lnSpc>
              <a:buNone/>
            </a:pPr>
            <a:endParaRPr lang="ar-JO" sz="1400" b="1">
              <a:solidFill>
                <a:schemeClr val="accent4"/>
              </a:solidFill>
              <a:latin typeface="Alexandria" pitchFamily="2" charset="-78"/>
              <a:cs typeface="Alexandria" pitchFamily="2" charset="-78"/>
            </a:endParaRPr>
          </a:p>
        </p:txBody>
      </p:sp>
      <p:graphicFrame>
        <p:nvGraphicFramePr>
          <p:cNvPr id="5" name="Table 4"/>
          <p:cNvGraphicFramePr>
            <a:graphicFrameLocks noGrp="1"/>
          </p:cNvGraphicFramePr>
          <p:nvPr>
            <p:extLst>
              <p:ext uri="{D42A27DB-BD31-4B8C-83A1-F6EECF244321}">
                <p14:modId xmlns:p14="http://schemas.microsoft.com/office/powerpoint/2010/main" val="895078240"/>
              </p:ext>
            </p:extLst>
          </p:nvPr>
        </p:nvGraphicFramePr>
        <p:xfrm>
          <a:off x="1179095" y="2010481"/>
          <a:ext cx="9456821" cy="5177153"/>
        </p:xfrm>
        <a:graphic>
          <a:graphicData uri="http://schemas.openxmlformats.org/drawingml/2006/table">
            <a:tbl>
              <a:tblPr firstRow="1" firstCol="1" bandRow="1">
                <a:tableStyleId>{5C22544A-7EE6-4342-B048-85BDC9FD1C3A}</a:tableStyleId>
              </a:tblPr>
              <a:tblGrid>
                <a:gridCol w="7400315">
                  <a:extLst>
                    <a:ext uri="{9D8B030D-6E8A-4147-A177-3AD203B41FA5}">
                      <a16:colId xmlns:a16="http://schemas.microsoft.com/office/drawing/2014/main" val="3072540169"/>
                    </a:ext>
                  </a:extLst>
                </a:gridCol>
                <a:gridCol w="516464">
                  <a:extLst>
                    <a:ext uri="{9D8B030D-6E8A-4147-A177-3AD203B41FA5}">
                      <a16:colId xmlns:a16="http://schemas.microsoft.com/office/drawing/2014/main" val="2295110820"/>
                    </a:ext>
                  </a:extLst>
                </a:gridCol>
                <a:gridCol w="1540042">
                  <a:extLst>
                    <a:ext uri="{9D8B030D-6E8A-4147-A177-3AD203B41FA5}">
                      <a16:colId xmlns:a16="http://schemas.microsoft.com/office/drawing/2014/main" val="3090633726"/>
                    </a:ext>
                  </a:extLst>
                </a:gridCol>
              </a:tblGrid>
              <a:tr h="386239">
                <a:tc>
                  <a:txBody>
                    <a:bodyPr/>
                    <a:lstStyle/>
                    <a:p>
                      <a:pPr marL="37465" marR="68580" indent="-37465" algn="ctr" rtl="1">
                        <a:lnSpc>
                          <a:spcPct val="150000"/>
                        </a:lnSpc>
                        <a:spcBef>
                          <a:spcPts val="0"/>
                        </a:spcBef>
                        <a:spcAft>
                          <a:spcPts val="0"/>
                        </a:spcAft>
                      </a:pPr>
                      <a:r>
                        <a:rPr lang="en-US" sz="1000" kern="100">
                          <a:effectLst/>
                          <a:latin typeface="Alexandria" pitchFamily="2" charset="-78"/>
                          <a:cs typeface="Alexandria" pitchFamily="2" charset="-78"/>
                        </a:rPr>
                        <a:t> </a:t>
                      </a:r>
                      <a:r>
                        <a:rPr lang="ar-SA" sz="1000" kern="100">
                          <a:effectLst/>
                          <a:latin typeface="Alexandria" pitchFamily="2" charset="-78"/>
                          <a:cs typeface="Alexandria" pitchFamily="2" charset="-78"/>
                        </a:rPr>
                        <a:t>توجيهات رقابية خاصة بمقدمي خدمات الدفع </a:t>
                      </a:r>
                      <a:r>
                        <a:rPr lang="en-US" sz="1000" kern="100">
                          <a:effectLst/>
                          <a:latin typeface="Alexandria" pitchFamily="2" charset="-78"/>
                          <a:cs typeface="Alexandria" pitchFamily="2" charset="-78"/>
                        </a:rPr>
                        <a:t>(payment services providers) </a:t>
                      </a:r>
                      <a:r>
                        <a:rPr lang="ar-SA" sz="1000" kern="100">
                          <a:effectLst/>
                          <a:latin typeface="Alexandria" pitchFamily="2" charset="-78"/>
                          <a:cs typeface="Alexandria" pitchFamily="2" charset="-78"/>
                        </a:rPr>
                        <a:t> لتوفير خدمات دفع إلكترونية مثل خدمة محفظة الدفع الإلكترونية التي تساهم في تعزيز الشمول المالي</a:t>
                      </a:r>
                      <a:r>
                        <a:rPr lang="en-US" sz="1000" kern="100">
                          <a:effectLst/>
                          <a:latin typeface="Alexandria" pitchFamily="2" charset="-78"/>
                          <a:cs typeface="Alexandria" pitchFamily="2" charset="-78"/>
                        </a:rPr>
                        <a:t>.  </a:t>
                      </a:r>
                      <a:endParaRPr lang="en-US" sz="1200" kern="100">
                        <a:solidFill>
                          <a:srgbClr val="000000"/>
                        </a:solidFill>
                        <a:effectLst/>
                        <a:latin typeface="Alexandria" pitchFamily="2" charset="-78"/>
                        <a:ea typeface="Arial" panose="020B0604020202020204" pitchFamily="34" charset="0"/>
                        <a:cs typeface="Alexandria" pitchFamily="2" charset="-78"/>
                      </a:endParaRPr>
                    </a:p>
                  </a:txBody>
                  <a:tcPr marL="0" marR="129851" marT="13333" marB="0"/>
                </a:tc>
                <a:tc>
                  <a:txBody>
                    <a:bodyPr/>
                    <a:lstStyle/>
                    <a:p>
                      <a:pPr marL="0" marR="0" indent="0" algn="ctr" rtl="0">
                        <a:lnSpc>
                          <a:spcPct val="150000"/>
                        </a:lnSpc>
                        <a:spcBef>
                          <a:spcPts val="0"/>
                        </a:spcBef>
                        <a:spcAft>
                          <a:spcPts val="0"/>
                        </a:spcAft>
                      </a:pPr>
                      <a:r>
                        <a:rPr lang="en-US" sz="1000" kern="100">
                          <a:effectLst/>
                          <a:latin typeface="Alexandria" pitchFamily="2" charset="-78"/>
                          <a:cs typeface="Alexandria" pitchFamily="2" charset="-78"/>
                        </a:rPr>
                        <a:t>-</a:t>
                      </a:r>
                      <a:endParaRPr lang="en-US" sz="1200" kern="100">
                        <a:solidFill>
                          <a:srgbClr val="000000"/>
                        </a:solidFill>
                        <a:effectLst/>
                        <a:latin typeface="Alexandria" pitchFamily="2" charset="-78"/>
                        <a:ea typeface="Arial" panose="020B0604020202020204" pitchFamily="34" charset="0"/>
                        <a:cs typeface="Alexandria" pitchFamily="2" charset="-78"/>
                      </a:endParaRPr>
                    </a:p>
                  </a:txBody>
                  <a:tcPr marL="0" marR="129851" marT="13333" marB="0"/>
                </a:tc>
                <a:tc>
                  <a:txBody>
                    <a:bodyPr/>
                    <a:lstStyle/>
                    <a:p>
                      <a:pPr marL="0" marR="289560" indent="0" algn="ctr" rtl="1">
                        <a:lnSpc>
                          <a:spcPct val="150000"/>
                        </a:lnSpc>
                        <a:spcBef>
                          <a:spcPts val="0"/>
                        </a:spcBef>
                        <a:spcAft>
                          <a:spcPts val="0"/>
                        </a:spcAft>
                      </a:pPr>
                      <a:r>
                        <a:rPr lang="ar-SA" sz="1000" kern="100">
                          <a:effectLst/>
                          <a:latin typeface="Alexandria" pitchFamily="2" charset="-78"/>
                          <a:cs typeface="Alexandria" pitchFamily="2" charset="-78"/>
                        </a:rPr>
                        <a:t>البحرين </a:t>
                      </a:r>
                      <a:endParaRPr lang="en-US" sz="1200" kern="100">
                        <a:solidFill>
                          <a:srgbClr val="000000"/>
                        </a:solidFill>
                        <a:effectLst/>
                        <a:latin typeface="Alexandria" pitchFamily="2" charset="-78"/>
                        <a:ea typeface="Arial" panose="020B0604020202020204" pitchFamily="34" charset="0"/>
                        <a:cs typeface="Alexandria" pitchFamily="2" charset="-78"/>
                      </a:endParaRPr>
                    </a:p>
                  </a:txBody>
                  <a:tcPr marL="0" marR="129851" marT="13333" marB="0"/>
                </a:tc>
                <a:extLst>
                  <a:ext uri="{0D108BD9-81ED-4DB2-BD59-A6C34878D82A}">
                    <a16:rowId xmlns:a16="http://schemas.microsoft.com/office/drawing/2014/main" val="2101468878"/>
                  </a:ext>
                </a:extLst>
              </a:tr>
              <a:tr h="249808">
                <a:tc>
                  <a:txBody>
                    <a:bodyPr/>
                    <a:lstStyle/>
                    <a:p>
                      <a:pPr marL="0" marR="0" indent="0" algn="ctr" rtl="1">
                        <a:lnSpc>
                          <a:spcPct val="150000"/>
                        </a:lnSpc>
                        <a:spcBef>
                          <a:spcPts val="0"/>
                        </a:spcBef>
                        <a:spcAft>
                          <a:spcPts val="0"/>
                        </a:spcAft>
                      </a:pPr>
                      <a:r>
                        <a:rPr lang="en-US" sz="1000" kern="100">
                          <a:effectLst/>
                          <a:latin typeface="Alexandria" pitchFamily="2" charset="-78"/>
                          <a:cs typeface="Alexandria" pitchFamily="2" charset="-78"/>
                        </a:rPr>
                        <a:t> </a:t>
                      </a:r>
                      <a:r>
                        <a:rPr lang="ar-SA" sz="1000" kern="100">
                          <a:effectLst/>
                          <a:latin typeface="Alexandria" pitchFamily="2" charset="-78"/>
                          <a:cs typeface="Alexandria" pitchFamily="2" charset="-78"/>
                        </a:rPr>
                        <a:t>إلزام الشركات ضمن مشروع حماي ة الأجور بالسداد الإلكتروني للمرتبات</a:t>
                      </a:r>
                      <a:r>
                        <a:rPr lang="en-US" sz="1000" kern="100">
                          <a:effectLst/>
                          <a:latin typeface="Alexandria" pitchFamily="2" charset="-78"/>
                          <a:cs typeface="Alexandria" pitchFamily="2" charset="-78"/>
                        </a:rPr>
                        <a:t>.  </a:t>
                      </a:r>
                      <a:endParaRPr lang="en-US" sz="1200" kern="100">
                        <a:solidFill>
                          <a:srgbClr val="000000"/>
                        </a:solidFill>
                        <a:effectLst/>
                        <a:latin typeface="Alexandria" pitchFamily="2" charset="-78"/>
                        <a:ea typeface="Arial" panose="020B0604020202020204" pitchFamily="34" charset="0"/>
                        <a:cs typeface="Alexandria" pitchFamily="2" charset="-78"/>
                      </a:endParaRPr>
                    </a:p>
                  </a:txBody>
                  <a:tcPr marL="0" marR="129851" marT="13333" marB="0"/>
                </a:tc>
                <a:tc>
                  <a:txBody>
                    <a:bodyPr/>
                    <a:lstStyle/>
                    <a:p>
                      <a:pPr marL="0" marR="0" indent="0" algn="ctr" rtl="0">
                        <a:lnSpc>
                          <a:spcPct val="150000"/>
                        </a:lnSpc>
                        <a:spcBef>
                          <a:spcPts val="0"/>
                        </a:spcBef>
                        <a:spcAft>
                          <a:spcPts val="0"/>
                        </a:spcAft>
                      </a:pPr>
                      <a:r>
                        <a:rPr lang="en-US" sz="1000" kern="100">
                          <a:effectLst/>
                          <a:latin typeface="Alexandria" pitchFamily="2" charset="-78"/>
                          <a:cs typeface="Alexandria" pitchFamily="2" charset="-78"/>
                        </a:rPr>
                        <a:t>-</a:t>
                      </a:r>
                      <a:endParaRPr lang="en-US" sz="1200" kern="100">
                        <a:solidFill>
                          <a:srgbClr val="000000"/>
                        </a:solidFill>
                        <a:effectLst/>
                        <a:latin typeface="Alexandria" pitchFamily="2" charset="-78"/>
                        <a:ea typeface="Arial" panose="020B0604020202020204" pitchFamily="34" charset="0"/>
                        <a:cs typeface="Alexandria" pitchFamily="2" charset="-78"/>
                      </a:endParaRPr>
                    </a:p>
                  </a:txBody>
                  <a:tcPr marL="0" marR="129851" marT="13333" marB="0"/>
                </a:tc>
                <a:tc>
                  <a:txBody>
                    <a:bodyPr/>
                    <a:lstStyle/>
                    <a:p>
                      <a:pPr marL="0" marR="0" indent="0" algn="ctr" rtl="0">
                        <a:lnSpc>
                          <a:spcPct val="150000"/>
                        </a:lnSpc>
                        <a:spcBef>
                          <a:spcPts val="0"/>
                        </a:spcBef>
                        <a:spcAft>
                          <a:spcPts val="800"/>
                        </a:spcAft>
                      </a:pPr>
                      <a:r>
                        <a:rPr lang="en-US" sz="1200" kern="100">
                          <a:effectLst/>
                          <a:latin typeface="Alexandria" pitchFamily="2" charset="-78"/>
                          <a:cs typeface="Alexandria" pitchFamily="2" charset="-78"/>
                        </a:rPr>
                        <a:t> </a:t>
                      </a:r>
                      <a:endParaRPr lang="en-US" sz="1200" kern="100">
                        <a:solidFill>
                          <a:srgbClr val="000000"/>
                        </a:solidFill>
                        <a:effectLst/>
                        <a:latin typeface="Alexandria" pitchFamily="2" charset="-78"/>
                        <a:ea typeface="Arial" panose="020B0604020202020204" pitchFamily="34" charset="0"/>
                        <a:cs typeface="Alexandria" pitchFamily="2" charset="-78"/>
                      </a:endParaRPr>
                    </a:p>
                  </a:txBody>
                  <a:tcPr marL="0" marR="129851" marT="13333" marB="0"/>
                </a:tc>
                <a:extLst>
                  <a:ext uri="{0D108BD9-81ED-4DB2-BD59-A6C34878D82A}">
                    <a16:rowId xmlns:a16="http://schemas.microsoft.com/office/drawing/2014/main" val="749095859"/>
                  </a:ext>
                </a:extLst>
              </a:tr>
              <a:tr h="210103">
                <a:tc>
                  <a:txBody>
                    <a:bodyPr/>
                    <a:lstStyle/>
                    <a:p>
                      <a:pPr marL="0" marR="0" indent="0" algn="ctr" rtl="1">
                        <a:lnSpc>
                          <a:spcPct val="150000"/>
                        </a:lnSpc>
                        <a:spcBef>
                          <a:spcPts val="0"/>
                        </a:spcBef>
                        <a:spcAft>
                          <a:spcPts val="0"/>
                        </a:spcAft>
                      </a:pPr>
                      <a:r>
                        <a:rPr lang="en-US" sz="1000" kern="100">
                          <a:effectLst/>
                          <a:latin typeface="Alexandria" pitchFamily="2" charset="-78"/>
                          <a:cs typeface="Alexandria" pitchFamily="2" charset="-78"/>
                        </a:rPr>
                        <a:t> </a:t>
                      </a:r>
                      <a:r>
                        <a:rPr lang="ar-SA" sz="1000" kern="100">
                          <a:effectLst/>
                          <a:latin typeface="Alexandria" pitchFamily="2" charset="-78"/>
                          <a:cs typeface="Alexandria" pitchFamily="2" charset="-78"/>
                        </a:rPr>
                        <a:t>إلغاء رسوم استخدام البطاقات الائتمانية</a:t>
                      </a:r>
                      <a:r>
                        <a:rPr lang="en-US" sz="1000" kern="100">
                          <a:effectLst/>
                          <a:latin typeface="Alexandria" pitchFamily="2" charset="-78"/>
                          <a:cs typeface="Alexandria" pitchFamily="2" charset="-78"/>
                        </a:rPr>
                        <a:t>. </a:t>
                      </a:r>
                      <a:endParaRPr lang="en-US" sz="1200" kern="100">
                        <a:solidFill>
                          <a:srgbClr val="000000"/>
                        </a:solidFill>
                        <a:effectLst/>
                        <a:latin typeface="Alexandria" pitchFamily="2" charset="-78"/>
                        <a:ea typeface="Arial" panose="020B0604020202020204" pitchFamily="34" charset="0"/>
                        <a:cs typeface="Alexandria" pitchFamily="2" charset="-78"/>
                      </a:endParaRPr>
                    </a:p>
                  </a:txBody>
                  <a:tcPr marL="0" marR="129851" marT="13333" marB="0"/>
                </a:tc>
                <a:tc>
                  <a:txBody>
                    <a:bodyPr/>
                    <a:lstStyle/>
                    <a:p>
                      <a:pPr marL="0" marR="0" indent="0" algn="ctr" rtl="0">
                        <a:lnSpc>
                          <a:spcPct val="150000"/>
                        </a:lnSpc>
                        <a:spcBef>
                          <a:spcPts val="0"/>
                        </a:spcBef>
                        <a:spcAft>
                          <a:spcPts val="0"/>
                        </a:spcAft>
                      </a:pPr>
                      <a:r>
                        <a:rPr lang="en-US" sz="1000" kern="100">
                          <a:effectLst/>
                          <a:latin typeface="Alexandria" pitchFamily="2" charset="-78"/>
                          <a:cs typeface="Alexandria" pitchFamily="2" charset="-78"/>
                        </a:rPr>
                        <a:t>-</a:t>
                      </a:r>
                      <a:endParaRPr lang="en-US" sz="1200" kern="100">
                        <a:solidFill>
                          <a:srgbClr val="000000"/>
                        </a:solidFill>
                        <a:effectLst/>
                        <a:latin typeface="Alexandria" pitchFamily="2" charset="-78"/>
                        <a:ea typeface="Arial" panose="020B0604020202020204" pitchFamily="34" charset="0"/>
                        <a:cs typeface="Alexandria" pitchFamily="2" charset="-78"/>
                      </a:endParaRPr>
                    </a:p>
                  </a:txBody>
                  <a:tcPr marL="0" marR="129851" marT="13333" marB="0"/>
                </a:tc>
                <a:tc>
                  <a:txBody>
                    <a:bodyPr/>
                    <a:lstStyle/>
                    <a:p>
                      <a:pPr marL="0" marR="294005" indent="0" algn="ctr" rtl="1">
                        <a:lnSpc>
                          <a:spcPct val="150000"/>
                        </a:lnSpc>
                        <a:spcBef>
                          <a:spcPts val="0"/>
                        </a:spcBef>
                        <a:spcAft>
                          <a:spcPts val="0"/>
                        </a:spcAft>
                      </a:pPr>
                      <a:r>
                        <a:rPr lang="ar-SA" sz="1000" kern="100">
                          <a:effectLst/>
                          <a:latin typeface="Alexandria" pitchFamily="2" charset="-78"/>
                          <a:cs typeface="Alexandria" pitchFamily="2" charset="-78"/>
                        </a:rPr>
                        <a:t>الجزائر </a:t>
                      </a:r>
                      <a:endParaRPr lang="en-US" sz="1200" kern="100">
                        <a:solidFill>
                          <a:srgbClr val="000000"/>
                        </a:solidFill>
                        <a:effectLst/>
                        <a:latin typeface="Alexandria" pitchFamily="2" charset="-78"/>
                        <a:ea typeface="Arial" panose="020B0604020202020204" pitchFamily="34" charset="0"/>
                        <a:cs typeface="Alexandria" pitchFamily="2" charset="-78"/>
                      </a:endParaRPr>
                    </a:p>
                  </a:txBody>
                  <a:tcPr marL="0" marR="129851" marT="13333" marB="0"/>
                </a:tc>
                <a:extLst>
                  <a:ext uri="{0D108BD9-81ED-4DB2-BD59-A6C34878D82A}">
                    <a16:rowId xmlns:a16="http://schemas.microsoft.com/office/drawing/2014/main" val="2520348551"/>
                  </a:ext>
                </a:extLst>
              </a:tr>
              <a:tr h="386239">
                <a:tc>
                  <a:txBody>
                    <a:bodyPr/>
                    <a:lstStyle/>
                    <a:p>
                      <a:pPr marL="38100" marR="69850" indent="-38100" algn="ctr" rtl="1">
                        <a:lnSpc>
                          <a:spcPct val="150000"/>
                        </a:lnSpc>
                        <a:spcBef>
                          <a:spcPts val="0"/>
                        </a:spcBef>
                        <a:spcAft>
                          <a:spcPts val="0"/>
                        </a:spcAft>
                      </a:pPr>
                      <a:r>
                        <a:rPr lang="en-US" sz="1000" kern="100">
                          <a:effectLst/>
                          <a:latin typeface="Alexandria" pitchFamily="2" charset="-78"/>
                          <a:cs typeface="Alexandria" pitchFamily="2" charset="-78"/>
                        </a:rPr>
                        <a:t> </a:t>
                      </a:r>
                      <a:r>
                        <a:rPr lang="ar-SA" sz="1000" kern="100">
                          <a:effectLst/>
                          <a:latin typeface="Alexandria" pitchFamily="2" charset="-78"/>
                          <a:cs typeface="Alexandria" pitchFamily="2" charset="-78"/>
                        </a:rPr>
                        <a:t>تخفيض تسعيرة الخدمات التي ت فرض على التجار بواقع </a:t>
                      </a:r>
                      <a:r>
                        <a:rPr lang="en-US" sz="1000" kern="100">
                          <a:effectLst/>
                          <a:latin typeface="Alexandria" pitchFamily="2" charset="-78"/>
                          <a:cs typeface="Alexandria" pitchFamily="2" charset="-78"/>
                        </a:rPr>
                        <a:t>10</a:t>
                      </a:r>
                      <a:r>
                        <a:rPr lang="ar-SA" sz="1000" kern="100">
                          <a:effectLst/>
                          <a:latin typeface="Alexandria" pitchFamily="2" charset="-78"/>
                          <a:cs typeface="Alexandria" pitchFamily="2" charset="-78"/>
                        </a:rPr>
                        <a:t> دنانير عن كل المشتريات التي تصل قيمتها إلى </a:t>
                      </a:r>
                      <a:r>
                        <a:rPr lang="en-US" sz="1000" kern="100">
                          <a:effectLst/>
                          <a:latin typeface="Alexandria" pitchFamily="2" charset="-78"/>
                          <a:cs typeface="Alexandria" pitchFamily="2" charset="-78"/>
                        </a:rPr>
                        <a:t>5000</a:t>
                      </a:r>
                      <a:r>
                        <a:rPr lang="ar-SA" sz="1000" kern="100">
                          <a:effectLst/>
                          <a:latin typeface="Alexandria" pitchFamily="2" charset="-78"/>
                          <a:cs typeface="Alexandria" pitchFamily="2" charset="-78"/>
                        </a:rPr>
                        <a:t> دينار جزائري وتدفع إلكترونياً</a:t>
                      </a:r>
                      <a:r>
                        <a:rPr lang="en-US" sz="1000" kern="100">
                          <a:effectLst/>
                          <a:latin typeface="Alexandria" pitchFamily="2" charset="-78"/>
                          <a:cs typeface="Alexandria" pitchFamily="2" charset="-78"/>
                        </a:rPr>
                        <a:t>.  </a:t>
                      </a:r>
                      <a:endParaRPr lang="en-US" sz="1200" kern="100">
                        <a:solidFill>
                          <a:srgbClr val="000000"/>
                        </a:solidFill>
                        <a:effectLst/>
                        <a:latin typeface="Alexandria" pitchFamily="2" charset="-78"/>
                        <a:ea typeface="Arial" panose="020B0604020202020204" pitchFamily="34" charset="0"/>
                        <a:cs typeface="Alexandria" pitchFamily="2" charset="-78"/>
                      </a:endParaRPr>
                    </a:p>
                  </a:txBody>
                  <a:tcPr marL="0" marR="129851" marT="13333" marB="0"/>
                </a:tc>
                <a:tc>
                  <a:txBody>
                    <a:bodyPr/>
                    <a:lstStyle/>
                    <a:p>
                      <a:pPr marL="0" marR="0" indent="0" algn="ctr" rtl="0">
                        <a:lnSpc>
                          <a:spcPct val="150000"/>
                        </a:lnSpc>
                        <a:spcBef>
                          <a:spcPts val="0"/>
                        </a:spcBef>
                        <a:spcAft>
                          <a:spcPts val="0"/>
                        </a:spcAft>
                      </a:pPr>
                      <a:r>
                        <a:rPr lang="en-US" sz="1000" kern="100">
                          <a:effectLst/>
                          <a:latin typeface="Alexandria" pitchFamily="2" charset="-78"/>
                          <a:cs typeface="Alexandria" pitchFamily="2" charset="-78"/>
                        </a:rPr>
                        <a:t>-</a:t>
                      </a:r>
                      <a:endParaRPr lang="en-US" sz="1200" kern="100">
                        <a:solidFill>
                          <a:srgbClr val="000000"/>
                        </a:solidFill>
                        <a:effectLst/>
                        <a:latin typeface="Alexandria" pitchFamily="2" charset="-78"/>
                        <a:ea typeface="Arial" panose="020B0604020202020204" pitchFamily="34" charset="0"/>
                        <a:cs typeface="Alexandria" pitchFamily="2" charset="-78"/>
                      </a:endParaRPr>
                    </a:p>
                  </a:txBody>
                  <a:tcPr marL="0" marR="129851" marT="13333" marB="0"/>
                </a:tc>
                <a:tc>
                  <a:txBody>
                    <a:bodyPr/>
                    <a:lstStyle/>
                    <a:p>
                      <a:pPr marL="0" marR="0" indent="0" algn="ctr" rtl="0">
                        <a:lnSpc>
                          <a:spcPct val="150000"/>
                        </a:lnSpc>
                        <a:spcBef>
                          <a:spcPts val="0"/>
                        </a:spcBef>
                        <a:spcAft>
                          <a:spcPts val="800"/>
                        </a:spcAft>
                      </a:pPr>
                      <a:r>
                        <a:rPr lang="en-US" sz="1200" kern="100">
                          <a:effectLst/>
                          <a:latin typeface="Alexandria" pitchFamily="2" charset="-78"/>
                          <a:cs typeface="Alexandria" pitchFamily="2" charset="-78"/>
                        </a:rPr>
                        <a:t> </a:t>
                      </a:r>
                      <a:endParaRPr lang="en-US" sz="1200" kern="100">
                        <a:solidFill>
                          <a:srgbClr val="000000"/>
                        </a:solidFill>
                        <a:effectLst/>
                        <a:latin typeface="Alexandria" pitchFamily="2" charset="-78"/>
                        <a:ea typeface="Arial" panose="020B0604020202020204" pitchFamily="34" charset="0"/>
                        <a:cs typeface="Alexandria" pitchFamily="2" charset="-78"/>
                      </a:endParaRPr>
                    </a:p>
                  </a:txBody>
                  <a:tcPr marL="0" marR="129851" marT="13333" marB="0"/>
                </a:tc>
                <a:extLst>
                  <a:ext uri="{0D108BD9-81ED-4DB2-BD59-A6C34878D82A}">
                    <a16:rowId xmlns:a16="http://schemas.microsoft.com/office/drawing/2014/main" val="4016629827"/>
                  </a:ext>
                </a:extLst>
              </a:tr>
              <a:tr h="249808">
                <a:tc>
                  <a:txBody>
                    <a:bodyPr/>
                    <a:lstStyle/>
                    <a:p>
                      <a:pPr marL="0" marR="0" indent="0" algn="ctr" rtl="1">
                        <a:lnSpc>
                          <a:spcPct val="150000"/>
                        </a:lnSpc>
                        <a:spcBef>
                          <a:spcPts val="0"/>
                        </a:spcBef>
                        <a:spcAft>
                          <a:spcPts val="0"/>
                        </a:spcAft>
                      </a:pPr>
                      <a:r>
                        <a:rPr lang="en-US" sz="1000" kern="100">
                          <a:effectLst/>
                          <a:latin typeface="Alexandria" pitchFamily="2" charset="-78"/>
                          <a:cs typeface="Alexandria" pitchFamily="2" charset="-78"/>
                        </a:rPr>
                        <a:t> </a:t>
                      </a:r>
                      <a:r>
                        <a:rPr lang="ar-SA" sz="1000" kern="100">
                          <a:effectLst/>
                          <a:latin typeface="Alexandria" pitchFamily="2" charset="-78"/>
                          <a:cs typeface="Alexandria" pitchFamily="2" charset="-78"/>
                        </a:rPr>
                        <a:t>حث البنوك ومكاتب البريد على توفير بطاقات الدفع الإلكتروني بدون تكاليف </a:t>
                      </a:r>
                      <a:r>
                        <a:rPr lang="en-US" sz="1000" kern="100">
                          <a:effectLst/>
                          <a:latin typeface="Alexandria" pitchFamily="2" charset="-78"/>
                          <a:cs typeface="Alexandria" pitchFamily="2" charset="-78"/>
                        </a:rPr>
                        <a:t>. </a:t>
                      </a:r>
                      <a:endParaRPr lang="en-US" sz="1200" kern="100">
                        <a:solidFill>
                          <a:srgbClr val="000000"/>
                        </a:solidFill>
                        <a:effectLst/>
                        <a:latin typeface="Alexandria" pitchFamily="2" charset="-78"/>
                        <a:ea typeface="Arial" panose="020B0604020202020204" pitchFamily="34" charset="0"/>
                        <a:cs typeface="Alexandria" pitchFamily="2" charset="-78"/>
                      </a:endParaRPr>
                    </a:p>
                  </a:txBody>
                  <a:tcPr marL="0" marR="129851" marT="13333" marB="0"/>
                </a:tc>
                <a:tc>
                  <a:txBody>
                    <a:bodyPr/>
                    <a:lstStyle/>
                    <a:p>
                      <a:pPr marL="0" marR="0" indent="0" algn="ctr" rtl="0">
                        <a:lnSpc>
                          <a:spcPct val="150000"/>
                        </a:lnSpc>
                        <a:spcBef>
                          <a:spcPts val="0"/>
                        </a:spcBef>
                        <a:spcAft>
                          <a:spcPts val="0"/>
                        </a:spcAft>
                      </a:pPr>
                      <a:r>
                        <a:rPr lang="en-US" sz="1000" kern="100">
                          <a:effectLst/>
                          <a:latin typeface="Alexandria" pitchFamily="2" charset="-78"/>
                          <a:cs typeface="Alexandria" pitchFamily="2" charset="-78"/>
                        </a:rPr>
                        <a:t>-</a:t>
                      </a:r>
                      <a:endParaRPr lang="en-US" sz="1200" kern="100">
                        <a:solidFill>
                          <a:srgbClr val="000000"/>
                        </a:solidFill>
                        <a:effectLst/>
                        <a:latin typeface="Alexandria" pitchFamily="2" charset="-78"/>
                        <a:ea typeface="Arial" panose="020B0604020202020204" pitchFamily="34" charset="0"/>
                        <a:cs typeface="Alexandria" pitchFamily="2" charset="-78"/>
                      </a:endParaRPr>
                    </a:p>
                  </a:txBody>
                  <a:tcPr marL="0" marR="129851" marT="13333" marB="0"/>
                </a:tc>
                <a:tc>
                  <a:txBody>
                    <a:bodyPr/>
                    <a:lstStyle/>
                    <a:p>
                      <a:pPr marL="0" marR="0" indent="0" algn="ctr" rtl="0">
                        <a:lnSpc>
                          <a:spcPct val="150000"/>
                        </a:lnSpc>
                        <a:spcBef>
                          <a:spcPts val="0"/>
                        </a:spcBef>
                        <a:spcAft>
                          <a:spcPts val="800"/>
                        </a:spcAft>
                      </a:pPr>
                      <a:r>
                        <a:rPr lang="en-US" sz="1200" kern="100">
                          <a:effectLst/>
                          <a:latin typeface="Alexandria" pitchFamily="2" charset="-78"/>
                          <a:cs typeface="Alexandria" pitchFamily="2" charset="-78"/>
                        </a:rPr>
                        <a:t> </a:t>
                      </a:r>
                      <a:endParaRPr lang="en-US" sz="1200" kern="100">
                        <a:solidFill>
                          <a:srgbClr val="000000"/>
                        </a:solidFill>
                        <a:effectLst/>
                        <a:latin typeface="Alexandria" pitchFamily="2" charset="-78"/>
                        <a:ea typeface="Arial" panose="020B0604020202020204" pitchFamily="34" charset="0"/>
                        <a:cs typeface="Alexandria" pitchFamily="2" charset="-78"/>
                      </a:endParaRPr>
                    </a:p>
                  </a:txBody>
                  <a:tcPr marL="0" marR="129851" marT="13333" marB="0"/>
                </a:tc>
                <a:extLst>
                  <a:ext uri="{0D108BD9-81ED-4DB2-BD59-A6C34878D82A}">
                    <a16:rowId xmlns:a16="http://schemas.microsoft.com/office/drawing/2014/main" val="3958205436"/>
                  </a:ext>
                </a:extLst>
              </a:tr>
              <a:tr h="320298">
                <a:tc>
                  <a:txBody>
                    <a:bodyPr/>
                    <a:lstStyle/>
                    <a:p>
                      <a:pPr marL="37465" marR="68580" indent="-37465" algn="ctr" rtl="1">
                        <a:lnSpc>
                          <a:spcPct val="150000"/>
                        </a:lnSpc>
                        <a:spcBef>
                          <a:spcPts val="0"/>
                        </a:spcBef>
                        <a:spcAft>
                          <a:spcPts val="0"/>
                        </a:spcAft>
                      </a:pPr>
                      <a:r>
                        <a:rPr lang="en-US" sz="1000" kern="100">
                          <a:effectLst/>
                          <a:latin typeface="Alexandria" pitchFamily="2" charset="-78"/>
                          <a:cs typeface="Alexandria" pitchFamily="2" charset="-78"/>
                        </a:rPr>
                        <a:t> </a:t>
                      </a:r>
                      <a:r>
                        <a:rPr lang="ar-SA" sz="1000" kern="100">
                          <a:effectLst/>
                          <a:latin typeface="Alexandria" pitchFamily="2" charset="-78"/>
                          <a:cs typeface="Alexandria" pitchFamily="2" charset="-78"/>
                        </a:rPr>
                        <a:t>تشجيع البنوك على زيادة أعداد الحسابات وربط استخدام بطاقات الدفع بوجود حسابات للعملاء لدى البنوك </a:t>
                      </a:r>
                      <a:r>
                        <a:rPr lang="en-US" sz="1000" kern="100">
                          <a:effectLst/>
                          <a:latin typeface="Alexandria" pitchFamily="2" charset="-78"/>
                          <a:cs typeface="Alexandria" pitchFamily="2" charset="-78"/>
                        </a:rPr>
                        <a:t>. </a:t>
                      </a:r>
                      <a:endParaRPr lang="en-US" sz="1200" kern="100">
                        <a:solidFill>
                          <a:srgbClr val="000000"/>
                        </a:solidFill>
                        <a:effectLst/>
                        <a:latin typeface="Alexandria" pitchFamily="2" charset="-78"/>
                        <a:ea typeface="Arial" panose="020B0604020202020204" pitchFamily="34" charset="0"/>
                        <a:cs typeface="Alexandria" pitchFamily="2" charset="-78"/>
                      </a:endParaRPr>
                    </a:p>
                  </a:txBody>
                  <a:tcPr marL="0" marR="129851" marT="13333" marB="0"/>
                </a:tc>
                <a:tc>
                  <a:txBody>
                    <a:bodyPr/>
                    <a:lstStyle/>
                    <a:p>
                      <a:pPr marL="0" marR="0" indent="0" algn="ctr" rtl="0">
                        <a:lnSpc>
                          <a:spcPct val="150000"/>
                        </a:lnSpc>
                        <a:spcBef>
                          <a:spcPts val="0"/>
                        </a:spcBef>
                        <a:spcAft>
                          <a:spcPts val="0"/>
                        </a:spcAft>
                      </a:pPr>
                      <a:r>
                        <a:rPr lang="en-US" sz="1000" kern="100">
                          <a:effectLst/>
                          <a:latin typeface="Alexandria" pitchFamily="2" charset="-78"/>
                          <a:cs typeface="Alexandria" pitchFamily="2" charset="-78"/>
                        </a:rPr>
                        <a:t>-</a:t>
                      </a:r>
                      <a:endParaRPr lang="en-US" sz="1200" kern="100">
                        <a:solidFill>
                          <a:srgbClr val="000000"/>
                        </a:solidFill>
                        <a:effectLst/>
                        <a:latin typeface="Alexandria" pitchFamily="2" charset="-78"/>
                        <a:ea typeface="Arial" panose="020B0604020202020204" pitchFamily="34" charset="0"/>
                        <a:cs typeface="Alexandria" pitchFamily="2" charset="-78"/>
                      </a:endParaRPr>
                    </a:p>
                  </a:txBody>
                  <a:tcPr marL="0" marR="129851" marT="13333" marB="0"/>
                </a:tc>
                <a:tc>
                  <a:txBody>
                    <a:bodyPr/>
                    <a:lstStyle/>
                    <a:p>
                      <a:pPr marL="0" marR="0" indent="0" algn="ctr" rtl="0">
                        <a:lnSpc>
                          <a:spcPct val="150000"/>
                        </a:lnSpc>
                        <a:spcBef>
                          <a:spcPts val="0"/>
                        </a:spcBef>
                        <a:spcAft>
                          <a:spcPts val="800"/>
                        </a:spcAft>
                      </a:pPr>
                      <a:r>
                        <a:rPr lang="en-US" sz="1200" kern="100">
                          <a:effectLst/>
                          <a:latin typeface="Alexandria" pitchFamily="2" charset="-78"/>
                          <a:cs typeface="Alexandria" pitchFamily="2" charset="-78"/>
                        </a:rPr>
                        <a:t> </a:t>
                      </a:r>
                      <a:endParaRPr lang="en-US" sz="1200" kern="100">
                        <a:solidFill>
                          <a:srgbClr val="000000"/>
                        </a:solidFill>
                        <a:effectLst/>
                        <a:latin typeface="Alexandria" pitchFamily="2" charset="-78"/>
                        <a:ea typeface="Arial" panose="020B0604020202020204" pitchFamily="34" charset="0"/>
                        <a:cs typeface="Alexandria" pitchFamily="2" charset="-78"/>
                      </a:endParaRPr>
                    </a:p>
                  </a:txBody>
                  <a:tcPr marL="0" marR="129851" marT="13333" marB="0"/>
                </a:tc>
                <a:extLst>
                  <a:ext uri="{0D108BD9-81ED-4DB2-BD59-A6C34878D82A}">
                    <a16:rowId xmlns:a16="http://schemas.microsoft.com/office/drawing/2014/main" val="635123380"/>
                  </a:ext>
                </a:extLst>
              </a:tr>
              <a:tr h="320298">
                <a:tc>
                  <a:txBody>
                    <a:bodyPr/>
                    <a:lstStyle/>
                    <a:p>
                      <a:pPr marL="0" marR="579120" indent="0" algn="ctr" rtl="1">
                        <a:lnSpc>
                          <a:spcPct val="150000"/>
                        </a:lnSpc>
                        <a:spcBef>
                          <a:spcPts val="0"/>
                        </a:spcBef>
                        <a:spcAft>
                          <a:spcPts val="0"/>
                        </a:spcAft>
                      </a:pPr>
                      <a:r>
                        <a:rPr lang="en-US" sz="1000" kern="100">
                          <a:effectLst/>
                          <a:latin typeface="Alexandria" pitchFamily="2" charset="-78"/>
                          <a:cs typeface="Alexandria" pitchFamily="2" charset="-78"/>
                        </a:rPr>
                        <a:t> </a:t>
                      </a:r>
                      <a:r>
                        <a:rPr lang="ar-SA" sz="1000" kern="100">
                          <a:effectLst/>
                          <a:latin typeface="Alexandria" pitchFamily="2" charset="-78"/>
                          <a:cs typeface="Alexandria" pitchFamily="2" charset="-78"/>
                        </a:rPr>
                        <a:t>إنشاء شركة تساهم فيها كل البنوك العاملة في الجزائر لتيسير تعاملات الدفع الإلكتروني </a:t>
                      </a:r>
                      <a:r>
                        <a:rPr lang="en-US" sz="1000" kern="100">
                          <a:effectLst/>
                          <a:latin typeface="Alexandria" pitchFamily="2" charset="-78"/>
                          <a:cs typeface="Alexandria" pitchFamily="2" charset="-78"/>
                        </a:rPr>
                        <a:t>. </a:t>
                      </a:r>
                      <a:endParaRPr lang="en-US" sz="1200" kern="100">
                        <a:solidFill>
                          <a:srgbClr val="000000"/>
                        </a:solidFill>
                        <a:effectLst/>
                        <a:latin typeface="Alexandria" pitchFamily="2" charset="-78"/>
                        <a:ea typeface="Arial" panose="020B0604020202020204" pitchFamily="34" charset="0"/>
                        <a:cs typeface="Alexandria" pitchFamily="2" charset="-78"/>
                      </a:endParaRPr>
                    </a:p>
                  </a:txBody>
                  <a:tcPr marL="0" marR="129851" marT="13333" marB="0"/>
                </a:tc>
                <a:tc>
                  <a:txBody>
                    <a:bodyPr/>
                    <a:lstStyle/>
                    <a:p>
                      <a:pPr marL="0" marR="0" indent="0" algn="ctr" rtl="0">
                        <a:lnSpc>
                          <a:spcPct val="150000"/>
                        </a:lnSpc>
                        <a:spcBef>
                          <a:spcPts val="0"/>
                        </a:spcBef>
                        <a:spcAft>
                          <a:spcPts val="0"/>
                        </a:spcAft>
                      </a:pPr>
                      <a:r>
                        <a:rPr lang="en-US" sz="1000" kern="100">
                          <a:effectLst/>
                          <a:latin typeface="Alexandria" pitchFamily="2" charset="-78"/>
                          <a:cs typeface="Alexandria" pitchFamily="2" charset="-78"/>
                        </a:rPr>
                        <a:t>-</a:t>
                      </a:r>
                      <a:endParaRPr lang="en-US" sz="1200" kern="100">
                        <a:solidFill>
                          <a:srgbClr val="000000"/>
                        </a:solidFill>
                        <a:effectLst/>
                        <a:latin typeface="Alexandria" pitchFamily="2" charset="-78"/>
                        <a:ea typeface="Arial" panose="020B0604020202020204" pitchFamily="34" charset="0"/>
                        <a:cs typeface="Alexandria" pitchFamily="2" charset="-78"/>
                      </a:endParaRPr>
                    </a:p>
                  </a:txBody>
                  <a:tcPr marL="0" marR="129851" marT="13333" marB="0"/>
                </a:tc>
                <a:tc>
                  <a:txBody>
                    <a:bodyPr/>
                    <a:lstStyle/>
                    <a:p>
                      <a:pPr marL="0" marR="0" indent="0" algn="ctr" rtl="0">
                        <a:lnSpc>
                          <a:spcPct val="150000"/>
                        </a:lnSpc>
                        <a:spcBef>
                          <a:spcPts val="0"/>
                        </a:spcBef>
                        <a:spcAft>
                          <a:spcPts val="800"/>
                        </a:spcAft>
                      </a:pPr>
                      <a:r>
                        <a:rPr lang="en-US" sz="1200" kern="100">
                          <a:effectLst/>
                          <a:latin typeface="Alexandria" pitchFamily="2" charset="-78"/>
                          <a:cs typeface="Alexandria" pitchFamily="2" charset="-78"/>
                        </a:rPr>
                        <a:t> </a:t>
                      </a:r>
                      <a:endParaRPr lang="en-US" sz="1200" kern="100">
                        <a:solidFill>
                          <a:srgbClr val="000000"/>
                        </a:solidFill>
                        <a:effectLst/>
                        <a:latin typeface="Alexandria" pitchFamily="2" charset="-78"/>
                        <a:ea typeface="Arial" panose="020B0604020202020204" pitchFamily="34" charset="0"/>
                        <a:cs typeface="Alexandria" pitchFamily="2" charset="-78"/>
                      </a:endParaRPr>
                    </a:p>
                  </a:txBody>
                  <a:tcPr marL="0" marR="129851" marT="13333" marB="0"/>
                </a:tc>
                <a:extLst>
                  <a:ext uri="{0D108BD9-81ED-4DB2-BD59-A6C34878D82A}">
                    <a16:rowId xmlns:a16="http://schemas.microsoft.com/office/drawing/2014/main" val="242393296"/>
                  </a:ext>
                </a:extLst>
              </a:tr>
              <a:tr h="320298">
                <a:tc>
                  <a:txBody>
                    <a:bodyPr/>
                    <a:lstStyle/>
                    <a:p>
                      <a:pPr marL="0" marR="306070" indent="0" algn="ctr" rtl="1">
                        <a:lnSpc>
                          <a:spcPct val="150000"/>
                        </a:lnSpc>
                        <a:spcBef>
                          <a:spcPts val="0"/>
                        </a:spcBef>
                        <a:spcAft>
                          <a:spcPts val="0"/>
                        </a:spcAft>
                      </a:pPr>
                      <a:r>
                        <a:rPr lang="en-US" sz="1000" kern="100">
                          <a:effectLst/>
                          <a:latin typeface="Alexandria" pitchFamily="2" charset="-78"/>
                          <a:cs typeface="Alexandria" pitchFamily="2" charset="-78"/>
                        </a:rPr>
                        <a:t> </a:t>
                      </a:r>
                      <a:r>
                        <a:rPr lang="ar-SA" sz="1000" kern="100">
                          <a:effectLst/>
                          <a:latin typeface="Alexandria" pitchFamily="2" charset="-78"/>
                          <a:cs typeface="Alexandria" pitchFamily="2" charset="-78"/>
                        </a:rPr>
                        <a:t>تطبيق نظام المدفوعات الوطني</a:t>
                      </a:r>
                      <a:r>
                        <a:rPr lang="en-US" sz="1000" kern="100">
                          <a:effectLst/>
                          <a:latin typeface="Alexandria" pitchFamily="2" charset="-78"/>
                          <a:cs typeface="Alexandria" pitchFamily="2" charset="-78"/>
                        </a:rPr>
                        <a:t>" </a:t>
                      </a:r>
                      <a:r>
                        <a:rPr lang="ar-SA" sz="1000" kern="100">
                          <a:effectLst/>
                          <a:latin typeface="Alexandria" pitchFamily="2" charset="-78"/>
                          <a:cs typeface="Alexandria" pitchFamily="2" charset="-78"/>
                        </a:rPr>
                        <a:t>مدى</a:t>
                      </a:r>
                      <a:r>
                        <a:rPr lang="en-US" sz="1000" kern="100">
                          <a:effectLst/>
                          <a:latin typeface="Alexandria" pitchFamily="2" charset="-78"/>
                          <a:cs typeface="Alexandria" pitchFamily="2" charset="-78"/>
                        </a:rPr>
                        <a:t>" </a:t>
                      </a:r>
                      <a:r>
                        <a:rPr lang="ar-SA" sz="1000" kern="100">
                          <a:effectLst/>
                          <a:latin typeface="Alexandria" pitchFamily="2" charset="-78"/>
                          <a:cs typeface="Alexandria" pitchFamily="2" charset="-78"/>
                        </a:rPr>
                        <a:t>لخدمة نقاط البيع في إطار استراتيجية نظم المدفوعات</a:t>
                      </a:r>
                      <a:r>
                        <a:rPr lang="en-US" sz="1000" kern="100">
                          <a:effectLst/>
                          <a:latin typeface="Alexandria" pitchFamily="2" charset="-78"/>
                          <a:cs typeface="Alexandria" pitchFamily="2" charset="-78"/>
                        </a:rPr>
                        <a:t>.  </a:t>
                      </a:r>
                      <a:endParaRPr lang="en-US" sz="1200" kern="100">
                        <a:solidFill>
                          <a:srgbClr val="000000"/>
                        </a:solidFill>
                        <a:effectLst/>
                        <a:latin typeface="Alexandria" pitchFamily="2" charset="-78"/>
                        <a:ea typeface="Arial" panose="020B0604020202020204" pitchFamily="34" charset="0"/>
                        <a:cs typeface="Alexandria" pitchFamily="2" charset="-78"/>
                      </a:endParaRPr>
                    </a:p>
                  </a:txBody>
                  <a:tcPr marL="0" marR="129851" marT="13333" marB="0"/>
                </a:tc>
                <a:tc>
                  <a:txBody>
                    <a:bodyPr/>
                    <a:lstStyle/>
                    <a:p>
                      <a:pPr marL="0" marR="0" indent="0" algn="ctr" rtl="0">
                        <a:lnSpc>
                          <a:spcPct val="150000"/>
                        </a:lnSpc>
                        <a:spcBef>
                          <a:spcPts val="0"/>
                        </a:spcBef>
                        <a:spcAft>
                          <a:spcPts val="0"/>
                        </a:spcAft>
                      </a:pPr>
                      <a:r>
                        <a:rPr lang="en-US" sz="1000" kern="100">
                          <a:effectLst/>
                          <a:latin typeface="Alexandria" pitchFamily="2" charset="-78"/>
                          <a:cs typeface="Alexandria" pitchFamily="2" charset="-78"/>
                        </a:rPr>
                        <a:t>-</a:t>
                      </a:r>
                      <a:endParaRPr lang="en-US" sz="1200" kern="100">
                        <a:solidFill>
                          <a:srgbClr val="000000"/>
                        </a:solidFill>
                        <a:effectLst/>
                        <a:latin typeface="Alexandria" pitchFamily="2" charset="-78"/>
                        <a:ea typeface="Arial" panose="020B0604020202020204" pitchFamily="34" charset="0"/>
                        <a:cs typeface="Alexandria" pitchFamily="2" charset="-78"/>
                      </a:endParaRPr>
                    </a:p>
                  </a:txBody>
                  <a:tcPr marL="0" marR="129851" marT="13333" marB="0"/>
                </a:tc>
                <a:tc>
                  <a:txBody>
                    <a:bodyPr/>
                    <a:lstStyle/>
                    <a:p>
                      <a:pPr marL="0" marR="267970" indent="0" algn="ctr" rtl="1">
                        <a:lnSpc>
                          <a:spcPct val="150000"/>
                        </a:lnSpc>
                        <a:spcBef>
                          <a:spcPts val="0"/>
                        </a:spcBef>
                        <a:spcAft>
                          <a:spcPts val="0"/>
                        </a:spcAft>
                      </a:pPr>
                      <a:r>
                        <a:rPr lang="ar-SA" sz="1000" kern="100">
                          <a:effectLst/>
                          <a:latin typeface="Alexandria" pitchFamily="2" charset="-78"/>
                          <a:cs typeface="Alexandria" pitchFamily="2" charset="-78"/>
                        </a:rPr>
                        <a:t>السعودية </a:t>
                      </a:r>
                      <a:endParaRPr lang="en-US" sz="1200" kern="100">
                        <a:solidFill>
                          <a:srgbClr val="000000"/>
                        </a:solidFill>
                        <a:effectLst/>
                        <a:latin typeface="Alexandria" pitchFamily="2" charset="-78"/>
                        <a:ea typeface="Arial" panose="020B0604020202020204" pitchFamily="34" charset="0"/>
                        <a:cs typeface="Alexandria" pitchFamily="2" charset="-78"/>
                      </a:endParaRPr>
                    </a:p>
                  </a:txBody>
                  <a:tcPr marL="0" marR="129851" marT="13333" marB="0"/>
                </a:tc>
                <a:extLst>
                  <a:ext uri="{0D108BD9-81ED-4DB2-BD59-A6C34878D82A}">
                    <a16:rowId xmlns:a16="http://schemas.microsoft.com/office/drawing/2014/main" val="4130349231"/>
                  </a:ext>
                </a:extLst>
              </a:tr>
              <a:tr h="210103">
                <a:tc>
                  <a:txBody>
                    <a:bodyPr/>
                    <a:lstStyle/>
                    <a:p>
                      <a:pPr marL="0" marR="0" indent="0" algn="ctr" rtl="1">
                        <a:lnSpc>
                          <a:spcPct val="150000"/>
                        </a:lnSpc>
                        <a:spcBef>
                          <a:spcPts val="0"/>
                        </a:spcBef>
                        <a:spcAft>
                          <a:spcPts val="0"/>
                        </a:spcAft>
                      </a:pPr>
                      <a:r>
                        <a:rPr lang="en-US" sz="1000" kern="100">
                          <a:effectLst/>
                          <a:latin typeface="Alexandria" pitchFamily="2" charset="-78"/>
                          <a:cs typeface="Alexandria" pitchFamily="2" charset="-78"/>
                        </a:rPr>
                        <a:t> </a:t>
                      </a:r>
                      <a:r>
                        <a:rPr lang="ar-SA" sz="1000" kern="100">
                          <a:effectLst/>
                          <a:latin typeface="Alexandria" pitchFamily="2" charset="-78"/>
                          <a:cs typeface="Alexandria" pitchFamily="2" charset="-78"/>
                        </a:rPr>
                        <a:t>تخفيض نسب العمولات</a:t>
                      </a:r>
                      <a:r>
                        <a:rPr lang="en-US" sz="1000" kern="100">
                          <a:effectLst/>
                          <a:latin typeface="Alexandria" pitchFamily="2" charset="-78"/>
                          <a:cs typeface="Alexandria" pitchFamily="2" charset="-78"/>
                        </a:rPr>
                        <a:t>.  </a:t>
                      </a:r>
                      <a:endParaRPr lang="en-US" sz="1200" kern="100">
                        <a:solidFill>
                          <a:srgbClr val="000000"/>
                        </a:solidFill>
                        <a:effectLst/>
                        <a:latin typeface="Alexandria" pitchFamily="2" charset="-78"/>
                        <a:ea typeface="Arial" panose="020B0604020202020204" pitchFamily="34" charset="0"/>
                        <a:cs typeface="Alexandria" pitchFamily="2" charset="-78"/>
                      </a:endParaRPr>
                    </a:p>
                  </a:txBody>
                  <a:tcPr marL="0" marR="129851" marT="13333" marB="0"/>
                </a:tc>
                <a:tc>
                  <a:txBody>
                    <a:bodyPr/>
                    <a:lstStyle/>
                    <a:p>
                      <a:pPr marL="0" marR="0" indent="0" algn="ctr" rtl="0">
                        <a:lnSpc>
                          <a:spcPct val="150000"/>
                        </a:lnSpc>
                        <a:spcBef>
                          <a:spcPts val="0"/>
                        </a:spcBef>
                        <a:spcAft>
                          <a:spcPts val="0"/>
                        </a:spcAft>
                      </a:pPr>
                      <a:r>
                        <a:rPr lang="en-US" sz="1000" kern="100">
                          <a:effectLst/>
                          <a:latin typeface="Alexandria" pitchFamily="2" charset="-78"/>
                          <a:cs typeface="Alexandria" pitchFamily="2" charset="-78"/>
                        </a:rPr>
                        <a:t>-</a:t>
                      </a:r>
                      <a:endParaRPr lang="en-US" sz="1200" kern="100">
                        <a:solidFill>
                          <a:srgbClr val="000000"/>
                        </a:solidFill>
                        <a:effectLst/>
                        <a:latin typeface="Alexandria" pitchFamily="2" charset="-78"/>
                        <a:ea typeface="Arial" panose="020B0604020202020204" pitchFamily="34" charset="0"/>
                        <a:cs typeface="Alexandria" pitchFamily="2" charset="-78"/>
                      </a:endParaRPr>
                    </a:p>
                  </a:txBody>
                  <a:tcPr marL="0" marR="129851" marT="13333" marB="0"/>
                </a:tc>
                <a:tc>
                  <a:txBody>
                    <a:bodyPr/>
                    <a:lstStyle/>
                    <a:p>
                      <a:pPr marL="0" marR="144780" indent="0" algn="ctr" rtl="1">
                        <a:lnSpc>
                          <a:spcPct val="150000"/>
                        </a:lnSpc>
                        <a:spcBef>
                          <a:spcPts val="0"/>
                        </a:spcBef>
                        <a:spcAft>
                          <a:spcPts val="0"/>
                        </a:spcAft>
                      </a:pPr>
                      <a:r>
                        <a:rPr lang="ar-SA" sz="1000" kern="100">
                          <a:effectLst/>
                          <a:latin typeface="Alexandria" pitchFamily="2" charset="-78"/>
                          <a:cs typeface="Alexandria" pitchFamily="2" charset="-78"/>
                        </a:rPr>
                        <a:t>سورية </a:t>
                      </a:r>
                      <a:endParaRPr lang="en-US" sz="1200" kern="100">
                        <a:solidFill>
                          <a:srgbClr val="000000"/>
                        </a:solidFill>
                        <a:effectLst/>
                        <a:latin typeface="Alexandria" pitchFamily="2" charset="-78"/>
                        <a:ea typeface="Arial" panose="020B0604020202020204" pitchFamily="34" charset="0"/>
                        <a:cs typeface="Alexandria" pitchFamily="2" charset="-78"/>
                      </a:endParaRPr>
                    </a:p>
                  </a:txBody>
                  <a:tcPr marL="0" marR="129851" marT="13333" marB="0"/>
                </a:tc>
                <a:extLst>
                  <a:ext uri="{0D108BD9-81ED-4DB2-BD59-A6C34878D82A}">
                    <a16:rowId xmlns:a16="http://schemas.microsoft.com/office/drawing/2014/main" val="947481095"/>
                  </a:ext>
                </a:extLst>
              </a:tr>
              <a:tr h="249808">
                <a:tc>
                  <a:txBody>
                    <a:bodyPr/>
                    <a:lstStyle/>
                    <a:p>
                      <a:pPr marL="0" marR="0" indent="0" algn="ctr" rtl="1">
                        <a:lnSpc>
                          <a:spcPct val="150000"/>
                        </a:lnSpc>
                        <a:spcBef>
                          <a:spcPts val="0"/>
                        </a:spcBef>
                        <a:spcAft>
                          <a:spcPts val="0"/>
                        </a:spcAft>
                      </a:pPr>
                      <a:r>
                        <a:rPr lang="en-US" sz="1000" kern="100">
                          <a:effectLst/>
                          <a:latin typeface="Alexandria" pitchFamily="2" charset="-78"/>
                          <a:cs typeface="Alexandria" pitchFamily="2" charset="-78"/>
                        </a:rPr>
                        <a:t> </a:t>
                      </a:r>
                      <a:r>
                        <a:rPr lang="ar-SA" sz="1000" kern="100">
                          <a:effectLst/>
                          <a:latin typeface="Alexandria" pitchFamily="2" charset="-78"/>
                          <a:cs typeface="Alexandria" pitchFamily="2" charset="-78"/>
                        </a:rPr>
                        <a:t>تسهيلات ضريبية</a:t>
                      </a:r>
                      <a:r>
                        <a:rPr lang="en-US" sz="1000" kern="100">
                          <a:effectLst/>
                          <a:latin typeface="Alexandria" pitchFamily="2" charset="-78"/>
                          <a:cs typeface="Alexandria" pitchFamily="2" charset="-78"/>
                        </a:rPr>
                        <a:t>. </a:t>
                      </a:r>
                      <a:endParaRPr lang="en-US" sz="1200" kern="100">
                        <a:solidFill>
                          <a:srgbClr val="000000"/>
                        </a:solidFill>
                        <a:effectLst/>
                        <a:latin typeface="Alexandria" pitchFamily="2" charset="-78"/>
                        <a:ea typeface="Arial" panose="020B0604020202020204" pitchFamily="34" charset="0"/>
                        <a:cs typeface="Alexandria" pitchFamily="2" charset="-78"/>
                      </a:endParaRPr>
                    </a:p>
                  </a:txBody>
                  <a:tcPr marL="0" marR="129851" marT="13333" marB="0"/>
                </a:tc>
                <a:tc>
                  <a:txBody>
                    <a:bodyPr/>
                    <a:lstStyle/>
                    <a:p>
                      <a:pPr marL="0" marR="0" indent="0" algn="ctr" rtl="0">
                        <a:lnSpc>
                          <a:spcPct val="150000"/>
                        </a:lnSpc>
                        <a:spcBef>
                          <a:spcPts val="0"/>
                        </a:spcBef>
                        <a:spcAft>
                          <a:spcPts val="0"/>
                        </a:spcAft>
                      </a:pPr>
                      <a:r>
                        <a:rPr lang="en-US" sz="1000" kern="100">
                          <a:effectLst/>
                          <a:latin typeface="Alexandria" pitchFamily="2" charset="-78"/>
                          <a:cs typeface="Alexandria" pitchFamily="2" charset="-78"/>
                        </a:rPr>
                        <a:t>-</a:t>
                      </a:r>
                      <a:endParaRPr lang="en-US" sz="1200" kern="100">
                        <a:solidFill>
                          <a:srgbClr val="000000"/>
                        </a:solidFill>
                        <a:effectLst/>
                        <a:latin typeface="Alexandria" pitchFamily="2" charset="-78"/>
                        <a:ea typeface="Arial" panose="020B0604020202020204" pitchFamily="34" charset="0"/>
                        <a:cs typeface="Alexandria" pitchFamily="2" charset="-78"/>
                      </a:endParaRPr>
                    </a:p>
                  </a:txBody>
                  <a:tcPr marL="0" marR="129851" marT="13333" marB="0"/>
                </a:tc>
                <a:tc>
                  <a:txBody>
                    <a:bodyPr/>
                    <a:lstStyle/>
                    <a:p>
                      <a:pPr marL="0" marR="0" indent="0" algn="ctr" rtl="0">
                        <a:lnSpc>
                          <a:spcPct val="150000"/>
                        </a:lnSpc>
                        <a:spcBef>
                          <a:spcPts val="0"/>
                        </a:spcBef>
                        <a:spcAft>
                          <a:spcPts val="800"/>
                        </a:spcAft>
                      </a:pPr>
                      <a:r>
                        <a:rPr lang="en-US" sz="1200" kern="100">
                          <a:effectLst/>
                          <a:latin typeface="Alexandria" pitchFamily="2" charset="-78"/>
                          <a:cs typeface="Alexandria" pitchFamily="2" charset="-78"/>
                        </a:rPr>
                        <a:t> </a:t>
                      </a:r>
                      <a:endParaRPr lang="en-US" sz="1200" kern="100">
                        <a:solidFill>
                          <a:srgbClr val="000000"/>
                        </a:solidFill>
                        <a:effectLst/>
                        <a:latin typeface="Alexandria" pitchFamily="2" charset="-78"/>
                        <a:ea typeface="Arial" panose="020B0604020202020204" pitchFamily="34" charset="0"/>
                        <a:cs typeface="Alexandria" pitchFamily="2" charset="-78"/>
                      </a:endParaRPr>
                    </a:p>
                  </a:txBody>
                  <a:tcPr marL="0" marR="129851" marT="13333" marB="0"/>
                </a:tc>
                <a:extLst>
                  <a:ext uri="{0D108BD9-81ED-4DB2-BD59-A6C34878D82A}">
                    <a16:rowId xmlns:a16="http://schemas.microsoft.com/office/drawing/2014/main" val="1228134313"/>
                  </a:ext>
                </a:extLst>
              </a:tr>
              <a:tr h="249808">
                <a:tc>
                  <a:txBody>
                    <a:bodyPr/>
                    <a:lstStyle/>
                    <a:p>
                      <a:pPr marL="0" marR="0" indent="0" algn="ctr" rtl="1">
                        <a:lnSpc>
                          <a:spcPct val="150000"/>
                        </a:lnSpc>
                        <a:spcBef>
                          <a:spcPts val="0"/>
                        </a:spcBef>
                        <a:spcAft>
                          <a:spcPts val="0"/>
                        </a:spcAft>
                      </a:pPr>
                      <a:r>
                        <a:rPr lang="en-US" sz="1000" kern="100">
                          <a:effectLst/>
                          <a:latin typeface="Alexandria" pitchFamily="2" charset="-78"/>
                          <a:cs typeface="Alexandria" pitchFamily="2" charset="-78"/>
                        </a:rPr>
                        <a:t> </a:t>
                      </a:r>
                      <a:r>
                        <a:rPr lang="ar-SA" sz="1000" kern="100">
                          <a:effectLst/>
                          <a:latin typeface="Alexandria" pitchFamily="2" charset="-78"/>
                          <a:cs typeface="Alexandria" pitchFamily="2" charset="-78"/>
                        </a:rPr>
                        <a:t>تخفيض تكاليف توريد الخدمات</a:t>
                      </a:r>
                      <a:r>
                        <a:rPr lang="en-US" sz="1000" kern="100">
                          <a:effectLst/>
                          <a:latin typeface="Alexandria" pitchFamily="2" charset="-78"/>
                          <a:cs typeface="Alexandria" pitchFamily="2" charset="-78"/>
                        </a:rPr>
                        <a:t>.  </a:t>
                      </a:r>
                      <a:endParaRPr lang="en-US" sz="1200" kern="100">
                        <a:solidFill>
                          <a:srgbClr val="000000"/>
                        </a:solidFill>
                        <a:effectLst/>
                        <a:latin typeface="Alexandria" pitchFamily="2" charset="-78"/>
                        <a:ea typeface="Arial" panose="020B0604020202020204" pitchFamily="34" charset="0"/>
                        <a:cs typeface="Alexandria" pitchFamily="2" charset="-78"/>
                      </a:endParaRPr>
                    </a:p>
                  </a:txBody>
                  <a:tcPr marL="0" marR="129851" marT="13333" marB="0"/>
                </a:tc>
                <a:tc>
                  <a:txBody>
                    <a:bodyPr/>
                    <a:lstStyle/>
                    <a:p>
                      <a:pPr marL="0" marR="0" indent="0" algn="ctr" rtl="0">
                        <a:lnSpc>
                          <a:spcPct val="150000"/>
                        </a:lnSpc>
                        <a:spcBef>
                          <a:spcPts val="0"/>
                        </a:spcBef>
                        <a:spcAft>
                          <a:spcPts val="0"/>
                        </a:spcAft>
                      </a:pPr>
                      <a:r>
                        <a:rPr lang="en-US" sz="1000" kern="100">
                          <a:effectLst/>
                          <a:latin typeface="Alexandria" pitchFamily="2" charset="-78"/>
                          <a:cs typeface="Alexandria" pitchFamily="2" charset="-78"/>
                        </a:rPr>
                        <a:t>-</a:t>
                      </a:r>
                      <a:endParaRPr lang="en-US" sz="1200" kern="100">
                        <a:solidFill>
                          <a:srgbClr val="000000"/>
                        </a:solidFill>
                        <a:effectLst/>
                        <a:latin typeface="Alexandria" pitchFamily="2" charset="-78"/>
                        <a:ea typeface="Arial" panose="020B0604020202020204" pitchFamily="34" charset="0"/>
                        <a:cs typeface="Alexandria" pitchFamily="2" charset="-78"/>
                      </a:endParaRPr>
                    </a:p>
                  </a:txBody>
                  <a:tcPr marL="0" marR="129851" marT="13333" marB="0"/>
                </a:tc>
                <a:tc>
                  <a:txBody>
                    <a:bodyPr/>
                    <a:lstStyle/>
                    <a:p>
                      <a:pPr marL="0" marR="0" indent="0" algn="ctr" rtl="0">
                        <a:lnSpc>
                          <a:spcPct val="150000"/>
                        </a:lnSpc>
                        <a:spcBef>
                          <a:spcPts val="0"/>
                        </a:spcBef>
                        <a:spcAft>
                          <a:spcPts val="800"/>
                        </a:spcAft>
                      </a:pPr>
                      <a:r>
                        <a:rPr lang="en-US" sz="1200" kern="100">
                          <a:effectLst/>
                          <a:latin typeface="Alexandria" pitchFamily="2" charset="-78"/>
                          <a:cs typeface="Alexandria" pitchFamily="2" charset="-78"/>
                        </a:rPr>
                        <a:t> </a:t>
                      </a:r>
                      <a:endParaRPr lang="en-US" sz="1200" kern="100">
                        <a:solidFill>
                          <a:srgbClr val="000000"/>
                        </a:solidFill>
                        <a:effectLst/>
                        <a:latin typeface="Alexandria" pitchFamily="2" charset="-78"/>
                        <a:ea typeface="Arial" panose="020B0604020202020204" pitchFamily="34" charset="0"/>
                        <a:cs typeface="Alexandria" pitchFamily="2" charset="-78"/>
                      </a:endParaRPr>
                    </a:p>
                  </a:txBody>
                  <a:tcPr marL="0" marR="129851" marT="13333" marB="0"/>
                </a:tc>
                <a:extLst>
                  <a:ext uri="{0D108BD9-81ED-4DB2-BD59-A6C34878D82A}">
                    <a16:rowId xmlns:a16="http://schemas.microsoft.com/office/drawing/2014/main" val="1342292973"/>
                  </a:ext>
                </a:extLst>
              </a:tr>
              <a:tr h="210103">
                <a:tc>
                  <a:txBody>
                    <a:bodyPr/>
                    <a:lstStyle/>
                    <a:p>
                      <a:pPr marL="0" marR="0" indent="0" algn="ctr" rtl="1">
                        <a:lnSpc>
                          <a:spcPct val="150000"/>
                        </a:lnSpc>
                        <a:spcBef>
                          <a:spcPts val="0"/>
                        </a:spcBef>
                        <a:spcAft>
                          <a:spcPts val="0"/>
                        </a:spcAft>
                      </a:pPr>
                      <a:r>
                        <a:rPr lang="en-US" sz="1000" kern="100">
                          <a:effectLst/>
                          <a:latin typeface="Alexandria" pitchFamily="2" charset="-78"/>
                          <a:cs typeface="Alexandria" pitchFamily="2" charset="-78"/>
                        </a:rPr>
                        <a:t> </a:t>
                      </a:r>
                      <a:r>
                        <a:rPr lang="ar-SA" sz="1000" kern="100">
                          <a:effectLst/>
                          <a:latin typeface="Alexandria" pitchFamily="2" charset="-78"/>
                          <a:cs typeface="Alexandria" pitchFamily="2" charset="-78"/>
                        </a:rPr>
                        <a:t>الدفع الإلكتروني للرواتب، والتحصيل الضريبي الإلكتروني للجهات المفوترة</a:t>
                      </a:r>
                      <a:r>
                        <a:rPr lang="en-US" sz="1000" kern="100">
                          <a:effectLst/>
                          <a:latin typeface="Alexandria" pitchFamily="2" charset="-78"/>
                          <a:cs typeface="Alexandria" pitchFamily="2" charset="-78"/>
                        </a:rPr>
                        <a:t>. </a:t>
                      </a:r>
                      <a:endParaRPr lang="en-US" sz="1200" kern="100">
                        <a:solidFill>
                          <a:srgbClr val="000000"/>
                        </a:solidFill>
                        <a:effectLst/>
                        <a:latin typeface="Alexandria" pitchFamily="2" charset="-78"/>
                        <a:ea typeface="Arial" panose="020B0604020202020204" pitchFamily="34" charset="0"/>
                        <a:cs typeface="Alexandria" pitchFamily="2" charset="-78"/>
                      </a:endParaRPr>
                    </a:p>
                  </a:txBody>
                  <a:tcPr marL="0" marR="129851" marT="13333" marB="0"/>
                </a:tc>
                <a:tc>
                  <a:txBody>
                    <a:bodyPr/>
                    <a:lstStyle/>
                    <a:p>
                      <a:pPr marL="0" marR="0" indent="0" algn="ctr" rtl="0">
                        <a:lnSpc>
                          <a:spcPct val="150000"/>
                        </a:lnSpc>
                        <a:spcBef>
                          <a:spcPts val="0"/>
                        </a:spcBef>
                        <a:spcAft>
                          <a:spcPts val="0"/>
                        </a:spcAft>
                      </a:pPr>
                      <a:r>
                        <a:rPr lang="en-US" sz="1000" kern="100">
                          <a:effectLst/>
                          <a:latin typeface="Alexandria" pitchFamily="2" charset="-78"/>
                          <a:cs typeface="Alexandria" pitchFamily="2" charset="-78"/>
                        </a:rPr>
                        <a:t>-</a:t>
                      </a:r>
                      <a:endParaRPr lang="en-US" sz="1200" kern="100">
                        <a:solidFill>
                          <a:srgbClr val="000000"/>
                        </a:solidFill>
                        <a:effectLst/>
                        <a:latin typeface="Alexandria" pitchFamily="2" charset="-78"/>
                        <a:ea typeface="Arial" panose="020B0604020202020204" pitchFamily="34" charset="0"/>
                        <a:cs typeface="Alexandria" pitchFamily="2" charset="-78"/>
                      </a:endParaRPr>
                    </a:p>
                  </a:txBody>
                  <a:tcPr marL="0" marR="129851" marT="13333" marB="0"/>
                </a:tc>
                <a:tc>
                  <a:txBody>
                    <a:bodyPr/>
                    <a:lstStyle/>
                    <a:p>
                      <a:pPr marL="0" marR="146685" indent="0" algn="ctr" rtl="1">
                        <a:lnSpc>
                          <a:spcPct val="150000"/>
                        </a:lnSpc>
                        <a:spcBef>
                          <a:spcPts val="0"/>
                        </a:spcBef>
                        <a:spcAft>
                          <a:spcPts val="0"/>
                        </a:spcAft>
                      </a:pPr>
                      <a:r>
                        <a:rPr lang="ar-SA" sz="1000" kern="100">
                          <a:effectLst/>
                          <a:latin typeface="Alexandria" pitchFamily="2" charset="-78"/>
                          <a:cs typeface="Alexandria" pitchFamily="2" charset="-78"/>
                        </a:rPr>
                        <a:t>العرا ق </a:t>
                      </a:r>
                      <a:endParaRPr lang="en-US" sz="1200" kern="100">
                        <a:solidFill>
                          <a:srgbClr val="000000"/>
                        </a:solidFill>
                        <a:effectLst/>
                        <a:latin typeface="Alexandria" pitchFamily="2" charset="-78"/>
                        <a:ea typeface="Arial" panose="020B0604020202020204" pitchFamily="34" charset="0"/>
                        <a:cs typeface="Alexandria" pitchFamily="2" charset="-78"/>
                      </a:endParaRPr>
                    </a:p>
                  </a:txBody>
                  <a:tcPr marL="0" marR="129851" marT="13333" marB="0"/>
                </a:tc>
                <a:extLst>
                  <a:ext uri="{0D108BD9-81ED-4DB2-BD59-A6C34878D82A}">
                    <a16:rowId xmlns:a16="http://schemas.microsoft.com/office/drawing/2014/main" val="3422807847"/>
                  </a:ext>
                </a:extLst>
              </a:tr>
              <a:tr h="320298">
                <a:tc>
                  <a:txBody>
                    <a:bodyPr/>
                    <a:lstStyle/>
                    <a:p>
                      <a:pPr marL="0" marR="748030" indent="0" algn="ctr" rtl="1">
                        <a:lnSpc>
                          <a:spcPct val="150000"/>
                        </a:lnSpc>
                        <a:spcBef>
                          <a:spcPts val="0"/>
                        </a:spcBef>
                        <a:spcAft>
                          <a:spcPts val="0"/>
                        </a:spcAft>
                      </a:pPr>
                      <a:r>
                        <a:rPr lang="en-US" sz="1000" kern="100">
                          <a:effectLst/>
                          <a:latin typeface="Alexandria" pitchFamily="2" charset="-78"/>
                          <a:cs typeface="Alexandria" pitchFamily="2" charset="-78"/>
                        </a:rPr>
                        <a:t> </a:t>
                      </a:r>
                      <a:r>
                        <a:rPr lang="ar-SA" sz="1000" kern="100">
                          <a:effectLst/>
                          <a:latin typeface="Alexandria" pitchFamily="2" charset="-78"/>
                          <a:cs typeface="Alexandria" pitchFamily="2" charset="-78"/>
                        </a:rPr>
                        <a:t>تشجيع استخدام أدوات التحول الرقمي والابتكار في إطار رؤية دولة الكويت </a:t>
                      </a:r>
                      <a:r>
                        <a:rPr lang="en-US" sz="1000" kern="100">
                          <a:effectLst/>
                          <a:latin typeface="Alexandria" pitchFamily="2" charset="-78"/>
                          <a:cs typeface="Alexandria" pitchFamily="2" charset="-78"/>
                        </a:rPr>
                        <a:t>2035.  </a:t>
                      </a:r>
                      <a:endParaRPr lang="en-US" sz="1200" kern="100">
                        <a:solidFill>
                          <a:srgbClr val="000000"/>
                        </a:solidFill>
                        <a:effectLst/>
                        <a:latin typeface="Alexandria" pitchFamily="2" charset="-78"/>
                        <a:ea typeface="Arial" panose="020B0604020202020204" pitchFamily="34" charset="0"/>
                        <a:cs typeface="Alexandria" pitchFamily="2" charset="-78"/>
                      </a:endParaRPr>
                    </a:p>
                  </a:txBody>
                  <a:tcPr marL="0" marR="129851" marT="13333" marB="0"/>
                </a:tc>
                <a:tc>
                  <a:txBody>
                    <a:bodyPr/>
                    <a:lstStyle/>
                    <a:p>
                      <a:pPr marL="0" marR="0" indent="0" algn="ctr" rtl="0">
                        <a:lnSpc>
                          <a:spcPct val="150000"/>
                        </a:lnSpc>
                        <a:spcBef>
                          <a:spcPts val="0"/>
                        </a:spcBef>
                        <a:spcAft>
                          <a:spcPts val="0"/>
                        </a:spcAft>
                      </a:pPr>
                      <a:r>
                        <a:rPr lang="en-US" sz="1000" kern="100">
                          <a:effectLst/>
                          <a:latin typeface="Alexandria" pitchFamily="2" charset="-78"/>
                          <a:cs typeface="Alexandria" pitchFamily="2" charset="-78"/>
                        </a:rPr>
                        <a:t>-</a:t>
                      </a:r>
                      <a:endParaRPr lang="en-US" sz="1200" kern="100">
                        <a:solidFill>
                          <a:srgbClr val="000000"/>
                        </a:solidFill>
                        <a:effectLst/>
                        <a:latin typeface="Alexandria" pitchFamily="2" charset="-78"/>
                        <a:ea typeface="Arial" panose="020B0604020202020204" pitchFamily="34" charset="0"/>
                        <a:cs typeface="Alexandria" pitchFamily="2" charset="-78"/>
                      </a:endParaRPr>
                    </a:p>
                  </a:txBody>
                  <a:tcPr marL="0" marR="129851" marT="13333" marB="0"/>
                </a:tc>
                <a:tc>
                  <a:txBody>
                    <a:bodyPr/>
                    <a:lstStyle/>
                    <a:p>
                      <a:pPr marL="0" marR="146685" indent="0" algn="ctr" rtl="1">
                        <a:lnSpc>
                          <a:spcPct val="150000"/>
                        </a:lnSpc>
                        <a:spcBef>
                          <a:spcPts val="0"/>
                        </a:spcBef>
                        <a:spcAft>
                          <a:spcPts val="0"/>
                        </a:spcAft>
                      </a:pPr>
                      <a:r>
                        <a:rPr lang="ar-SA" sz="1000" kern="100">
                          <a:effectLst/>
                          <a:latin typeface="Alexandria" pitchFamily="2" charset="-78"/>
                          <a:cs typeface="Alexandria" pitchFamily="2" charset="-78"/>
                        </a:rPr>
                        <a:t>الكويت </a:t>
                      </a:r>
                      <a:endParaRPr lang="en-US" sz="1200" kern="100">
                        <a:solidFill>
                          <a:srgbClr val="000000"/>
                        </a:solidFill>
                        <a:effectLst/>
                        <a:latin typeface="Alexandria" pitchFamily="2" charset="-78"/>
                        <a:ea typeface="Arial" panose="020B0604020202020204" pitchFamily="34" charset="0"/>
                        <a:cs typeface="Alexandria" pitchFamily="2" charset="-78"/>
                      </a:endParaRPr>
                    </a:p>
                  </a:txBody>
                  <a:tcPr marL="0" marR="129851" marT="13333" marB="0"/>
                </a:tc>
                <a:extLst>
                  <a:ext uri="{0D108BD9-81ED-4DB2-BD59-A6C34878D82A}">
                    <a16:rowId xmlns:a16="http://schemas.microsoft.com/office/drawing/2014/main" val="4075159786"/>
                  </a:ext>
                </a:extLst>
              </a:tr>
              <a:tr h="386239">
                <a:tc>
                  <a:txBody>
                    <a:bodyPr/>
                    <a:lstStyle/>
                    <a:p>
                      <a:pPr marL="38100" marR="68580" indent="-38100" algn="ctr" rtl="1">
                        <a:lnSpc>
                          <a:spcPct val="150000"/>
                        </a:lnSpc>
                        <a:spcBef>
                          <a:spcPts val="0"/>
                        </a:spcBef>
                        <a:spcAft>
                          <a:spcPts val="0"/>
                        </a:spcAft>
                      </a:pPr>
                      <a:r>
                        <a:rPr lang="en-US" sz="1000" kern="100">
                          <a:effectLst/>
                          <a:latin typeface="Alexandria" pitchFamily="2" charset="-78"/>
                          <a:cs typeface="Alexandria" pitchFamily="2" charset="-78"/>
                        </a:rPr>
                        <a:t> </a:t>
                      </a:r>
                      <a:r>
                        <a:rPr lang="ar-SA" sz="1000" kern="100">
                          <a:effectLst/>
                          <a:latin typeface="Alexandria" pitchFamily="2" charset="-78"/>
                          <a:cs typeface="Alexandria" pitchFamily="2" charset="-78"/>
                        </a:rPr>
                        <a:t>إلزام المواطنين بدفع مستحقات الجهات الحكومية عن طريق الدفع الإلكتروني للتعاملات التي تزيد قيمتها عن </a:t>
                      </a:r>
                      <a:r>
                        <a:rPr lang="en-US" sz="1000" kern="100">
                          <a:effectLst/>
                          <a:latin typeface="Alexandria" pitchFamily="2" charset="-78"/>
                          <a:cs typeface="Alexandria" pitchFamily="2" charset="-78"/>
                        </a:rPr>
                        <a:t>500</a:t>
                      </a:r>
                      <a:r>
                        <a:rPr lang="ar-SA" sz="1000" kern="100">
                          <a:effectLst/>
                          <a:latin typeface="Alexandria" pitchFamily="2" charset="-78"/>
                          <a:cs typeface="Alexandria" pitchFamily="2" charset="-78"/>
                        </a:rPr>
                        <a:t> جنيه مصري</a:t>
                      </a:r>
                      <a:r>
                        <a:rPr lang="en-US" sz="1000" kern="100">
                          <a:effectLst/>
                          <a:latin typeface="Alexandria" pitchFamily="2" charset="-78"/>
                          <a:cs typeface="Alexandria" pitchFamily="2" charset="-78"/>
                        </a:rPr>
                        <a:t>.  </a:t>
                      </a:r>
                      <a:endParaRPr lang="en-US" sz="1200" kern="100">
                        <a:solidFill>
                          <a:srgbClr val="000000"/>
                        </a:solidFill>
                        <a:effectLst/>
                        <a:latin typeface="Alexandria" pitchFamily="2" charset="-78"/>
                        <a:ea typeface="Arial" panose="020B0604020202020204" pitchFamily="34" charset="0"/>
                        <a:cs typeface="Alexandria" pitchFamily="2" charset="-78"/>
                      </a:endParaRPr>
                    </a:p>
                  </a:txBody>
                  <a:tcPr marL="0" marR="129851" marT="13333" marB="0"/>
                </a:tc>
                <a:tc>
                  <a:txBody>
                    <a:bodyPr/>
                    <a:lstStyle/>
                    <a:p>
                      <a:pPr marL="0" marR="0" indent="0" algn="ctr" rtl="0">
                        <a:lnSpc>
                          <a:spcPct val="150000"/>
                        </a:lnSpc>
                        <a:spcBef>
                          <a:spcPts val="0"/>
                        </a:spcBef>
                        <a:spcAft>
                          <a:spcPts val="0"/>
                        </a:spcAft>
                      </a:pPr>
                      <a:r>
                        <a:rPr lang="en-US" sz="1000" kern="100">
                          <a:effectLst/>
                          <a:latin typeface="Alexandria" pitchFamily="2" charset="-78"/>
                          <a:cs typeface="Alexandria" pitchFamily="2" charset="-78"/>
                        </a:rPr>
                        <a:t>-</a:t>
                      </a:r>
                      <a:endParaRPr lang="en-US" sz="1200" kern="100">
                        <a:solidFill>
                          <a:srgbClr val="000000"/>
                        </a:solidFill>
                        <a:effectLst/>
                        <a:latin typeface="Alexandria" pitchFamily="2" charset="-78"/>
                        <a:ea typeface="Arial" panose="020B0604020202020204" pitchFamily="34" charset="0"/>
                        <a:cs typeface="Alexandria" pitchFamily="2" charset="-78"/>
                      </a:endParaRPr>
                    </a:p>
                  </a:txBody>
                  <a:tcPr marL="0" marR="129851" marT="13333" marB="0"/>
                </a:tc>
                <a:tc>
                  <a:txBody>
                    <a:bodyPr/>
                    <a:lstStyle/>
                    <a:p>
                      <a:pPr marL="0" marR="148590" indent="0" algn="ctr" rtl="1">
                        <a:lnSpc>
                          <a:spcPct val="150000"/>
                        </a:lnSpc>
                        <a:spcBef>
                          <a:spcPts val="0"/>
                        </a:spcBef>
                        <a:spcAft>
                          <a:spcPts val="0"/>
                        </a:spcAft>
                      </a:pPr>
                      <a:r>
                        <a:rPr lang="ar-SA" sz="1000" kern="100">
                          <a:effectLst/>
                          <a:latin typeface="Alexandria" pitchFamily="2" charset="-78"/>
                          <a:cs typeface="Alexandria" pitchFamily="2" charset="-78"/>
                        </a:rPr>
                        <a:t>مصر </a:t>
                      </a:r>
                      <a:endParaRPr lang="en-US" sz="1200" kern="100">
                        <a:solidFill>
                          <a:srgbClr val="000000"/>
                        </a:solidFill>
                        <a:effectLst/>
                        <a:latin typeface="Alexandria" pitchFamily="2" charset="-78"/>
                        <a:ea typeface="Arial" panose="020B0604020202020204" pitchFamily="34" charset="0"/>
                        <a:cs typeface="Alexandria" pitchFamily="2" charset="-78"/>
                      </a:endParaRPr>
                    </a:p>
                  </a:txBody>
                  <a:tcPr marL="0" marR="129851" marT="13333" marB="0"/>
                </a:tc>
                <a:extLst>
                  <a:ext uri="{0D108BD9-81ED-4DB2-BD59-A6C34878D82A}">
                    <a16:rowId xmlns:a16="http://schemas.microsoft.com/office/drawing/2014/main" val="3754665675"/>
                  </a:ext>
                </a:extLst>
              </a:tr>
              <a:tr h="249808">
                <a:tc>
                  <a:txBody>
                    <a:bodyPr/>
                    <a:lstStyle/>
                    <a:p>
                      <a:pPr marL="0" marR="0" indent="0" algn="ctr" rtl="1">
                        <a:lnSpc>
                          <a:spcPct val="150000"/>
                        </a:lnSpc>
                        <a:spcBef>
                          <a:spcPts val="0"/>
                        </a:spcBef>
                        <a:spcAft>
                          <a:spcPts val="0"/>
                        </a:spcAft>
                      </a:pPr>
                      <a:r>
                        <a:rPr lang="en-US" sz="1000" kern="100">
                          <a:effectLst/>
                          <a:latin typeface="Alexandria" pitchFamily="2" charset="-78"/>
                          <a:cs typeface="Alexandria" pitchFamily="2" charset="-78"/>
                        </a:rPr>
                        <a:t> </a:t>
                      </a:r>
                      <a:r>
                        <a:rPr lang="ar-SA" sz="1000" kern="100">
                          <a:effectLst/>
                          <a:latin typeface="Alexandria" pitchFamily="2" charset="-78"/>
                          <a:cs typeface="Alexandria" pitchFamily="2" charset="-78"/>
                        </a:rPr>
                        <a:t>توفير نقاط الدفع الإلكتروني في جميع منافذ الجهات الحكومية</a:t>
                      </a:r>
                      <a:r>
                        <a:rPr lang="en-US" sz="1000" kern="100">
                          <a:effectLst/>
                          <a:latin typeface="Alexandria" pitchFamily="2" charset="-78"/>
                          <a:cs typeface="Alexandria" pitchFamily="2" charset="-78"/>
                        </a:rPr>
                        <a:t>.  </a:t>
                      </a:r>
                      <a:endParaRPr lang="en-US" sz="1200" kern="100">
                        <a:solidFill>
                          <a:srgbClr val="000000"/>
                        </a:solidFill>
                        <a:effectLst/>
                        <a:latin typeface="Alexandria" pitchFamily="2" charset="-78"/>
                        <a:ea typeface="Arial" panose="020B0604020202020204" pitchFamily="34" charset="0"/>
                        <a:cs typeface="Alexandria" pitchFamily="2" charset="-78"/>
                      </a:endParaRPr>
                    </a:p>
                  </a:txBody>
                  <a:tcPr marL="0" marR="129851" marT="13333" marB="0"/>
                </a:tc>
                <a:tc>
                  <a:txBody>
                    <a:bodyPr/>
                    <a:lstStyle/>
                    <a:p>
                      <a:pPr marL="0" marR="0" indent="0" algn="ctr" rtl="0">
                        <a:lnSpc>
                          <a:spcPct val="150000"/>
                        </a:lnSpc>
                        <a:spcBef>
                          <a:spcPts val="0"/>
                        </a:spcBef>
                        <a:spcAft>
                          <a:spcPts val="0"/>
                        </a:spcAft>
                      </a:pPr>
                      <a:r>
                        <a:rPr lang="en-US" sz="1000" kern="100">
                          <a:effectLst/>
                          <a:latin typeface="Alexandria" pitchFamily="2" charset="-78"/>
                          <a:cs typeface="Alexandria" pitchFamily="2" charset="-78"/>
                        </a:rPr>
                        <a:t>-</a:t>
                      </a:r>
                      <a:endParaRPr lang="en-US" sz="1200" kern="100">
                        <a:solidFill>
                          <a:srgbClr val="000000"/>
                        </a:solidFill>
                        <a:effectLst/>
                        <a:latin typeface="Alexandria" pitchFamily="2" charset="-78"/>
                        <a:ea typeface="Arial" panose="020B0604020202020204" pitchFamily="34" charset="0"/>
                        <a:cs typeface="Alexandria" pitchFamily="2" charset="-78"/>
                      </a:endParaRPr>
                    </a:p>
                  </a:txBody>
                  <a:tcPr marL="0" marR="129851" marT="13333" marB="0"/>
                </a:tc>
                <a:tc>
                  <a:txBody>
                    <a:bodyPr/>
                    <a:lstStyle/>
                    <a:p>
                      <a:pPr marL="0" marR="0" indent="0" algn="ctr" rtl="0">
                        <a:lnSpc>
                          <a:spcPct val="150000"/>
                        </a:lnSpc>
                        <a:spcBef>
                          <a:spcPts val="0"/>
                        </a:spcBef>
                        <a:spcAft>
                          <a:spcPts val="800"/>
                        </a:spcAft>
                      </a:pPr>
                      <a:r>
                        <a:rPr lang="en-US" sz="1200" kern="100">
                          <a:effectLst/>
                          <a:latin typeface="Alexandria" pitchFamily="2" charset="-78"/>
                          <a:cs typeface="Alexandria" pitchFamily="2" charset="-78"/>
                        </a:rPr>
                        <a:t> </a:t>
                      </a:r>
                      <a:endParaRPr lang="en-US" sz="1200" kern="100">
                        <a:solidFill>
                          <a:srgbClr val="000000"/>
                        </a:solidFill>
                        <a:effectLst/>
                        <a:latin typeface="Alexandria" pitchFamily="2" charset="-78"/>
                        <a:ea typeface="Arial" panose="020B0604020202020204" pitchFamily="34" charset="0"/>
                        <a:cs typeface="Alexandria" pitchFamily="2" charset="-78"/>
                      </a:endParaRPr>
                    </a:p>
                  </a:txBody>
                  <a:tcPr marL="0" marR="129851" marT="13333" marB="0"/>
                </a:tc>
                <a:extLst>
                  <a:ext uri="{0D108BD9-81ED-4DB2-BD59-A6C34878D82A}">
                    <a16:rowId xmlns:a16="http://schemas.microsoft.com/office/drawing/2014/main" val="3844038968"/>
                  </a:ext>
                </a:extLst>
              </a:tr>
              <a:tr h="320298">
                <a:tc>
                  <a:txBody>
                    <a:bodyPr/>
                    <a:lstStyle/>
                    <a:p>
                      <a:pPr marL="0" marR="147955" indent="0" algn="ctr" rtl="1">
                        <a:lnSpc>
                          <a:spcPct val="150000"/>
                        </a:lnSpc>
                        <a:spcBef>
                          <a:spcPts val="0"/>
                        </a:spcBef>
                        <a:spcAft>
                          <a:spcPts val="0"/>
                        </a:spcAft>
                      </a:pPr>
                      <a:r>
                        <a:rPr lang="en-US" sz="1000" kern="100">
                          <a:effectLst/>
                          <a:latin typeface="Alexandria" pitchFamily="2" charset="-78"/>
                          <a:cs typeface="Alexandria" pitchFamily="2" charset="-78"/>
                        </a:rPr>
                        <a:t> </a:t>
                      </a:r>
                      <a:r>
                        <a:rPr lang="ar-SA" sz="1000" kern="100">
                          <a:effectLst/>
                          <a:latin typeface="Alexandria" pitchFamily="2" charset="-78"/>
                          <a:cs typeface="Alexandria" pitchFamily="2" charset="-78"/>
                        </a:rPr>
                        <a:t>إلزام المراكز الخدمية الحكومية ب توفير الخدمة عبر الإنترنت بهدف تش جيع المعاملات الإلكترونية</a:t>
                      </a:r>
                      <a:r>
                        <a:rPr lang="en-US" sz="1000" kern="100">
                          <a:effectLst/>
                          <a:latin typeface="Alexandria" pitchFamily="2" charset="-78"/>
                          <a:cs typeface="Alexandria" pitchFamily="2" charset="-78"/>
                        </a:rPr>
                        <a:t>. </a:t>
                      </a:r>
                      <a:endParaRPr lang="en-US" sz="1200" kern="100">
                        <a:solidFill>
                          <a:srgbClr val="000000"/>
                        </a:solidFill>
                        <a:effectLst/>
                        <a:latin typeface="Alexandria" pitchFamily="2" charset="-78"/>
                        <a:ea typeface="Arial" panose="020B0604020202020204" pitchFamily="34" charset="0"/>
                        <a:cs typeface="Alexandria" pitchFamily="2" charset="-78"/>
                      </a:endParaRPr>
                    </a:p>
                  </a:txBody>
                  <a:tcPr marL="0" marR="129851" marT="13333" marB="0"/>
                </a:tc>
                <a:tc>
                  <a:txBody>
                    <a:bodyPr/>
                    <a:lstStyle/>
                    <a:p>
                      <a:pPr marL="0" marR="0" indent="0" algn="ctr" rtl="0">
                        <a:lnSpc>
                          <a:spcPct val="150000"/>
                        </a:lnSpc>
                        <a:spcBef>
                          <a:spcPts val="0"/>
                        </a:spcBef>
                        <a:spcAft>
                          <a:spcPts val="0"/>
                        </a:spcAft>
                      </a:pPr>
                      <a:r>
                        <a:rPr lang="en-US" sz="1000" kern="100">
                          <a:effectLst/>
                          <a:latin typeface="Alexandria" pitchFamily="2" charset="-78"/>
                          <a:cs typeface="Alexandria" pitchFamily="2" charset="-78"/>
                        </a:rPr>
                        <a:t>-</a:t>
                      </a:r>
                      <a:endParaRPr lang="en-US" sz="1200" kern="100">
                        <a:solidFill>
                          <a:srgbClr val="000000"/>
                        </a:solidFill>
                        <a:effectLst/>
                        <a:latin typeface="Alexandria" pitchFamily="2" charset="-78"/>
                        <a:ea typeface="Arial" panose="020B0604020202020204" pitchFamily="34" charset="0"/>
                        <a:cs typeface="Alexandria" pitchFamily="2" charset="-78"/>
                      </a:endParaRPr>
                    </a:p>
                  </a:txBody>
                  <a:tcPr marL="0" marR="129851" marT="13333" marB="0"/>
                </a:tc>
                <a:tc>
                  <a:txBody>
                    <a:bodyPr/>
                    <a:lstStyle/>
                    <a:p>
                      <a:pPr marL="0" marR="269875" indent="0" algn="ctr" rtl="1">
                        <a:lnSpc>
                          <a:spcPct val="150000"/>
                        </a:lnSpc>
                        <a:spcBef>
                          <a:spcPts val="0"/>
                        </a:spcBef>
                        <a:spcAft>
                          <a:spcPts val="0"/>
                        </a:spcAft>
                      </a:pPr>
                      <a:r>
                        <a:rPr lang="ar-SA" sz="1000" kern="100">
                          <a:effectLst/>
                          <a:latin typeface="Alexandria" pitchFamily="2" charset="-78"/>
                          <a:cs typeface="Alexandria" pitchFamily="2" charset="-78"/>
                        </a:rPr>
                        <a:t>موريتانيا  </a:t>
                      </a:r>
                      <a:endParaRPr lang="en-US" sz="1200" kern="100">
                        <a:solidFill>
                          <a:srgbClr val="000000"/>
                        </a:solidFill>
                        <a:effectLst/>
                        <a:latin typeface="Alexandria" pitchFamily="2" charset="-78"/>
                        <a:ea typeface="Arial" panose="020B0604020202020204" pitchFamily="34" charset="0"/>
                        <a:cs typeface="Alexandria" pitchFamily="2" charset="-78"/>
                      </a:endParaRPr>
                    </a:p>
                  </a:txBody>
                  <a:tcPr marL="0" marR="129851" marT="13333" marB="0"/>
                </a:tc>
                <a:extLst>
                  <a:ext uri="{0D108BD9-81ED-4DB2-BD59-A6C34878D82A}">
                    <a16:rowId xmlns:a16="http://schemas.microsoft.com/office/drawing/2014/main" val="157640250"/>
                  </a:ext>
                </a:extLst>
              </a:tr>
            </a:tbl>
          </a:graphicData>
        </a:graphic>
      </p:graphicFrame>
    </p:spTree>
    <p:extLst>
      <p:ext uri="{BB962C8B-B14F-4D97-AF65-F5344CB8AC3E}">
        <p14:creationId xmlns:p14="http://schemas.microsoft.com/office/powerpoint/2010/main" val="195788306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2773920" cy="1524132"/>
          </a:xfrm>
          <a:prstGeom prst="rect">
            <a:avLst/>
          </a:prstGeom>
        </p:spPr>
      </p:pic>
      <p:sp>
        <p:nvSpPr>
          <p:cNvPr id="3" name="Content Placeholder 2"/>
          <p:cNvSpPr>
            <a:spLocks noGrp="1"/>
          </p:cNvSpPr>
          <p:nvPr>
            <p:ph idx="4294967295"/>
          </p:nvPr>
        </p:nvSpPr>
        <p:spPr>
          <a:xfrm>
            <a:off x="566056" y="1291770"/>
            <a:ext cx="11422744" cy="5326743"/>
          </a:xfrm>
        </p:spPr>
        <p:txBody>
          <a:bodyPr>
            <a:noAutofit/>
          </a:bodyPr>
          <a:lstStyle/>
          <a:p>
            <a:pPr marL="0" indent="0" algn="r">
              <a:lnSpc>
                <a:spcPct val="150000"/>
              </a:lnSpc>
              <a:buNone/>
            </a:pPr>
            <a:r>
              <a:rPr lang="ar-JO" sz="1800">
                <a:solidFill>
                  <a:schemeClr val="accent4"/>
                </a:solidFill>
                <a:latin typeface="Alexandria Medium" pitchFamily="2" charset="-78"/>
                <a:cs typeface="Alexandria Medium" pitchFamily="2" charset="-78"/>
              </a:rPr>
              <a:t>رابعا" : عناصر الإطار الرقابي الموضوع من قبل السلطة الإشرافية </a:t>
            </a:r>
          </a:p>
          <a:p>
            <a:pPr marL="0" indent="0" algn="r">
              <a:lnSpc>
                <a:spcPct val="150000"/>
              </a:lnSpc>
              <a:buNone/>
            </a:pPr>
            <a:r>
              <a:rPr lang="ar-JO" sz="1400">
                <a:latin typeface="Alexandria" pitchFamily="2" charset="-78"/>
                <a:cs typeface="Alexandria" pitchFamily="2" charset="-78"/>
              </a:rPr>
              <a:t>تتبنى الدول العربية التي شهدت نموا ملحوظا في أنشطة الدفع الإلكتروني إطارا رقابيا ينظم عمل شركات الدفع الإلكتروني، تمارسه السلطات الإشرافية وفقا لما تنص عليه الأطر القانونية المنظمة لعمل هذه الشركات. تتمثل أهم عناصر الإطار الرقابي في الحرص على توافق  عمليات شركات الدفع الإلكتروني بالتجزئة مع أفضل المعايير والممارسات الدولية وكذلك مع الأطر المُنظمة لمكافحة غسل الأموال وتمويل الإرهاب، وحوكمة الشركات  ومتطلبات الأمن السيبراني، وغيرها من الأنظمة والضوابط التي تنص عليها السلطات الإشرافية. للتأكد من اتساق عمليات الدفع الإلكتروني مع هذه الضوابط والمعايير تقوم السلطات الإشرافية بعمليات رقابة مكتبية وميدانية على النحو التالي . </a:t>
            </a:r>
          </a:p>
          <a:p>
            <a:pPr marL="0" indent="0" algn="r">
              <a:lnSpc>
                <a:spcPct val="150000"/>
              </a:lnSpc>
              <a:buNone/>
            </a:pPr>
            <a:r>
              <a:rPr lang="ar-JO" sz="1400">
                <a:latin typeface="Alexandria" pitchFamily="2" charset="-78"/>
                <a:cs typeface="Alexandria" pitchFamily="2" charset="-78"/>
              </a:rPr>
              <a:t>في الاردن،</a:t>
            </a:r>
          </a:p>
          <a:p>
            <a:pPr marL="0" indent="0" algn="r">
              <a:lnSpc>
                <a:spcPct val="150000"/>
              </a:lnSpc>
              <a:buNone/>
            </a:pPr>
            <a:r>
              <a:rPr lang="ar-JO" sz="1400">
                <a:latin typeface="Alexandria" pitchFamily="2" charset="-78"/>
                <a:cs typeface="Alexandria" pitchFamily="2" charset="-78"/>
              </a:rPr>
              <a:t> تقوم السلطة الإشرافية بالرقابة على شركات التقنيات المالية في مجال الدفع الإلكتروني من خلال إطار للإشراف والرقابة على نظام المدفوعات الوطنية. </a:t>
            </a:r>
          </a:p>
          <a:p>
            <a:pPr marL="0" indent="0" algn="r">
              <a:lnSpc>
                <a:spcPct val="150000"/>
              </a:lnSpc>
              <a:buNone/>
            </a:pPr>
            <a:r>
              <a:rPr lang="ar-JO" sz="1400">
                <a:latin typeface="Alexandria" pitchFamily="2" charset="-78"/>
                <a:cs typeface="Alexandria" pitchFamily="2" charset="-78"/>
              </a:rPr>
              <a:t>في  البحرين،  تخضع تعاملات الدفع الإلكتروني للإطار الرقابي لكل من  مكافحة غسل الأموال وتمويل الإرهاب،  وحوكمة الشركات، والأنظمة والضوابط الداخلية،  وإطار عقود العملاء،  ومعايير المصادقة والاتصالات، والامتثال للقواعد التي تنص عليها شركات المدفوعات الدولية، وكذلك معايير ا لأمان الخاصة ببيانات صناعة بطاقات الدفع و متطلبات الامن السيبراني</a:t>
            </a:r>
          </a:p>
          <a:p>
            <a:pPr marL="0" indent="0" algn="r">
              <a:lnSpc>
                <a:spcPct val="150000"/>
              </a:lnSpc>
              <a:buNone/>
            </a:pPr>
            <a:r>
              <a:rPr lang="ar-JO" sz="1400">
                <a:latin typeface="Alexandria" pitchFamily="2" charset="-78"/>
                <a:cs typeface="Alexandria" pitchFamily="2" charset="-78"/>
              </a:rPr>
              <a:t>أما في الجزائر، فيتضمن الإطار الرقابي الموضوع من قبل السلطة الإشرافية فيما ينص عليه قانون الصرف والنقد،  وميثاق النقد  الآلي الإلكتروني، والمعايير البنكية للتشغيل الآلي لوسائل الدفع الإلكتروني لبنك الجزائر، إضافة إلى مجموعة النصوص التنظيمية والإجرائية لهيئة ضبط النقد الآلي</a:t>
            </a:r>
          </a:p>
          <a:p>
            <a:pPr marL="0" indent="0" algn="r">
              <a:lnSpc>
                <a:spcPct val="150000"/>
              </a:lnSpc>
              <a:buNone/>
            </a:pPr>
            <a:endParaRPr lang="ar-JO" sz="1400">
              <a:latin typeface="Alexandria" pitchFamily="2" charset="-78"/>
              <a:cs typeface="Alexandria" pitchFamily="2" charset="-78"/>
            </a:endParaRPr>
          </a:p>
          <a:p>
            <a:pPr marL="0" indent="0" algn="r">
              <a:lnSpc>
                <a:spcPct val="150000"/>
              </a:lnSpc>
              <a:buNone/>
            </a:pPr>
            <a:endParaRPr lang="en-US" sz="1400">
              <a:latin typeface="Alexandria" pitchFamily="2" charset="-78"/>
              <a:cs typeface="Alexandria" pitchFamily="2" charset="-78"/>
            </a:endParaRPr>
          </a:p>
        </p:txBody>
      </p:sp>
    </p:spTree>
    <p:extLst>
      <p:ext uri="{BB962C8B-B14F-4D97-AF65-F5344CB8AC3E}">
        <p14:creationId xmlns:p14="http://schemas.microsoft.com/office/powerpoint/2010/main" val="94652896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2148114" cy="1524132"/>
          </a:xfrm>
          <a:prstGeom prst="rect">
            <a:avLst/>
          </a:prstGeom>
        </p:spPr>
      </p:pic>
      <p:sp>
        <p:nvSpPr>
          <p:cNvPr id="3" name="Content Placeholder 2"/>
          <p:cNvSpPr>
            <a:spLocks noGrp="1"/>
          </p:cNvSpPr>
          <p:nvPr>
            <p:ph idx="4294967295"/>
          </p:nvPr>
        </p:nvSpPr>
        <p:spPr>
          <a:xfrm>
            <a:off x="249381" y="1330036"/>
            <a:ext cx="11416145" cy="5361709"/>
          </a:xfrm>
        </p:spPr>
        <p:txBody>
          <a:bodyPr>
            <a:noAutofit/>
          </a:bodyPr>
          <a:lstStyle/>
          <a:p>
            <a:pPr marL="0" indent="0" algn="r">
              <a:lnSpc>
                <a:spcPct val="150000"/>
              </a:lnSpc>
              <a:buNone/>
            </a:pPr>
            <a:r>
              <a:rPr lang="ar-JO" sz="1400">
                <a:latin typeface="Alexandria" pitchFamily="2" charset="-78"/>
                <a:cs typeface="Alexandria" pitchFamily="2" charset="-78"/>
              </a:rPr>
              <a:t>في السعودية، </a:t>
            </a:r>
          </a:p>
          <a:p>
            <a:pPr marL="0" indent="0" algn="r">
              <a:lnSpc>
                <a:spcPct val="150000"/>
              </a:lnSpc>
              <a:buNone/>
            </a:pPr>
            <a:r>
              <a:rPr lang="ar-JO" sz="1400">
                <a:latin typeface="Alexandria" pitchFamily="2" charset="-78"/>
                <a:cs typeface="Alexandria" pitchFamily="2" charset="-78"/>
              </a:rPr>
              <a:t>يستهدف الإطار الرقابي لمؤسسة النقد العربي السعودي ضمان تنظيم ورقابة عادلة ومتناسقة على شركات الدفع الإلكتروني وفق أفضل الممارسات الدولية، وتطوير وإصدار السياسات الخاصة بقطاع المدفوعات  الرقمية  وأنظمة ولوائح منح التراخيص، وإعداد الإجراءات والمتطلبات المتعلقة بالتراخيص والموافقات  على الأنشطة والمنتجات في قطاع الدفع الإلكتروني،  وتطبيق إجراءات حوكمة شركات الدفع الإلكتروني، ودراسة طلبات التعيينات للمناصب القيادية،  والتأكد من توافق الإطار التنظيمي والرقابي لقطاع الدفع الإلكتروني مع المعايير التي وضعتها الهيئات واللجان الدولية ذات العلاقة. إضافة إلى تنفيذ عمليات الإشراف المكتبي  على قطاع الدفع الإلكتروني  بموجب ما  ورد في أدلة  الإجراءات والإشراف على أساس المخاطر،  وتنفيذ عمليات الفحص الميداني لقطاع المدفوعات ومتابعة نتائج وتوصيات كل عملية فحص</a:t>
            </a:r>
          </a:p>
          <a:p>
            <a:pPr marL="0" indent="0" algn="r">
              <a:lnSpc>
                <a:spcPct val="150000"/>
              </a:lnSpc>
              <a:buNone/>
            </a:pPr>
            <a:r>
              <a:rPr lang="ar-JO" sz="1400">
                <a:latin typeface="Alexandria" pitchFamily="2" charset="-78"/>
                <a:cs typeface="Alexandria" pitchFamily="2" charset="-78"/>
              </a:rPr>
              <a:t>الكويت، تقوم السلطة الإشرافية بالرقابة على شركات التقنيات المالية في مجال الدفع الإلكتروني من خلال الإشراف المكتبي  متمثلا في  إلزام الشركات التي ترغب في ممارسة نشاط أعمال نظم الدفع والتسوية الإلكترونية بالقيد لدى بنك الكويت المركزي، حيث يتم ذلك عن طريق استيفاء التراخيص والمتطلبات الرقابية اللازمة قبل البدء بممارسة النشاط. ومن ثم يتم متابعة أعمال تلك الشركات من خلال التقارير الدورية وأعمال الرقابة الميدانية المتمثلة في التفتيش الميداني على مزاولي النشاط ووكلائهم على أساس تقييم النشاط وفق منهجية قياس درجة ومستوى المخاطر و ذلك في اطار تعليمات الدفع</a:t>
            </a:r>
          </a:p>
          <a:p>
            <a:pPr marL="0" indent="0" algn="r">
              <a:lnSpc>
                <a:spcPct val="150000"/>
              </a:lnSpc>
              <a:buNone/>
            </a:pPr>
            <a:r>
              <a:rPr lang="ar-JO" sz="1400">
                <a:latin typeface="Alexandria" pitchFamily="2" charset="-78"/>
                <a:cs typeface="Alexandria" pitchFamily="2" charset="-78"/>
              </a:rPr>
              <a:t>في المغرب، تخضع شركات الدفع الإلكتروني إلى رقابة البنك المركزي الذي يقوم بدور تنظيم والإشراف ومراقبة المدفوعات الإلكترونية. يخُضع بنك المغرب شركات الدفع الإلكتروني للعديد من المتطلبات الرقابية بما يشمل متطلبات رأس المال ومعايير لضمان حماية أموال العملاء وأمن وسلامة نظم المعلومات وحماية البيانات الشخصية </a:t>
            </a:r>
          </a:p>
          <a:p>
            <a:pPr marL="0" indent="0" algn="r">
              <a:lnSpc>
                <a:spcPct val="150000"/>
              </a:lnSpc>
              <a:buNone/>
            </a:pPr>
            <a:endParaRPr lang="en-US" sz="1400">
              <a:latin typeface="Alexandria" pitchFamily="2" charset="-78"/>
              <a:cs typeface="Alexandria" pitchFamily="2" charset="-78"/>
            </a:endParaRPr>
          </a:p>
        </p:txBody>
      </p:sp>
    </p:spTree>
    <p:extLst>
      <p:ext uri="{BB962C8B-B14F-4D97-AF65-F5344CB8AC3E}">
        <p14:creationId xmlns:p14="http://schemas.microsoft.com/office/powerpoint/2010/main" val="346060629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2145978" cy="1524132"/>
          </a:xfrm>
          <a:prstGeom prst="rect">
            <a:avLst/>
          </a:prstGeom>
        </p:spPr>
      </p:pic>
      <p:sp>
        <p:nvSpPr>
          <p:cNvPr id="3" name="Content Placeholder 2"/>
          <p:cNvSpPr>
            <a:spLocks noGrp="1"/>
          </p:cNvSpPr>
          <p:nvPr>
            <p:ph idx="4294967295"/>
          </p:nvPr>
        </p:nvSpPr>
        <p:spPr>
          <a:xfrm>
            <a:off x="415636" y="1330035"/>
            <a:ext cx="11416146" cy="5361709"/>
          </a:xfrm>
        </p:spPr>
        <p:txBody>
          <a:bodyPr>
            <a:normAutofit/>
          </a:bodyPr>
          <a:lstStyle/>
          <a:p>
            <a:pPr marL="0" indent="0" algn="r">
              <a:lnSpc>
                <a:spcPct val="200000"/>
              </a:lnSpc>
              <a:buNone/>
            </a:pPr>
            <a:r>
              <a:rPr lang="ar-JO" sz="1400">
                <a:latin typeface="Alexandria" pitchFamily="2" charset="-78"/>
                <a:cs typeface="Alexandria" pitchFamily="2" charset="-78"/>
              </a:rPr>
              <a:t>في لبنان، </a:t>
            </a:r>
          </a:p>
          <a:p>
            <a:pPr marL="0" indent="0" algn="r">
              <a:lnSpc>
                <a:spcPct val="200000"/>
              </a:lnSpc>
              <a:buNone/>
            </a:pPr>
            <a:r>
              <a:rPr lang="ar-JO" sz="1400">
                <a:latin typeface="Alexandria" pitchFamily="2" charset="-78"/>
                <a:cs typeface="Alexandria" pitchFamily="2" charset="-78"/>
              </a:rPr>
              <a:t>تتم الرقابة مباشرة عبر فريق متخصص في مصرف لبنان ولجنة الرقابة على المصارف وهنالك تعاون وتواصل دائم مع المصارف وشركات التقنية العاملة في هذا المجال. كما أصدر مصرف لبنان تعاميم لتنظيم العملي ات المالية والمصرفية بالوسائل الإلكترونية وبطاقات الدفع. شدد المصرف في هذه التعاميم على توفر عناصر السرعة وا لأمان والسرية المصرفية وفرض على كل من  يزاول تقديم  العمليات المصرفية بالوسائل الإلكترونية  التقيد  بصوره مطلقه بمبادئ النزاهة والشفافية واتباع الإجراءات التي تؤمن أعلى دراجات الأمان لهذه التعاملات . </a:t>
            </a:r>
          </a:p>
          <a:p>
            <a:pPr marL="0" indent="0" algn="r">
              <a:lnSpc>
                <a:spcPct val="200000"/>
              </a:lnSpc>
              <a:buNone/>
            </a:pPr>
            <a:r>
              <a:rPr lang="ar-JO" sz="1400">
                <a:latin typeface="Alexandria" pitchFamily="2" charset="-78"/>
                <a:cs typeface="Alexandria" pitchFamily="2" charset="-78"/>
              </a:rPr>
              <a:t>تتمثل أبرز عناصر الإطار الرقابي الموضوع من  قبل السلطة الإشرافية في  مصر، في  مراجعة التقارير الدورية الخاصة بشركات التقنيات المالية في مجال الدفع الإلكتروني، ويعتبر البنك المركزي مسؤولا بصفة مباشرة على الرقابة على تلك الشركات، إضافة إلى إمكانية قيام البنك المركزي بحملات تفتيش دورية وفق الحاجة العمل. </a:t>
            </a:r>
          </a:p>
          <a:p>
            <a:pPr marL="0" indent="0" algn="r">
              <a:lnSpc>
                <a:spcPct val="200000"/>
              </a:lnSpc>
              <a:buNone/>
            </a:pPr>
            <a:r>
              <a:rPr lang="ar-JO" sz="1400">
                <a:latin typeface="Alexandria" pitchFamily="2" charset="-78"/>
                <a:cs typeface="Alexandria" pitchFamily="2" charset="-78"/>
              </a:rPr>
              <a:t>أما في  موريتانيا،  </a:t>
            </a:r>
          </a:p>
          <a:p>
            <a:pPr marL="0" indent="0" algn="r">
              <a:lnSpc>
                <a:spcPct val="200000"/>
              </a:lnSpc>
              <a:buNone/>
            </a:pPr>
            <a:r>
              <a:rPr lang="ar-JO" sz="1400">
                <a:latin typeface="Alexandria" pitchFamily="2" charset="-78"/>
                <a:cs typeface="Alexandria" pitchFamily="2" charset="-78"/>
              </a:rPr>
              <a:t>فيعتبر البنك المركزي هو الجهة التنظيمية المسؤولة عن الإشراف على شركات الدفع الإلكتروني كمنظم ومراقب</a:t>
            </a:r>
            <a:endParaRPr lang="en-US" sz="1400">
              <a:latin typeface="Alexandria" pitchFamily="2" charset="-78"/>
              <a:cs typeface="Alexandria" pitchFamily="2" charset="-78"/>
            </a:endParaRPr>
          </a:p>
        </p:txBody>
      </p:sp>
    </p:spTree>
    <p:extLst>
      <p:ext uri="{BB962C8B-B14F-4D97-AF65-F5344CB8AC3E}">
        <p14:creationId xmlns:p14="http://schemas.microsoft.com/office/powerpoint/2010/main" val="403161582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2145978" cy="1524132"/>
          </a:xfrm>
          <a:prstGeom prst="rect">
            <a:avLst/>
          </a:prstGeom>
        </p:spPr>
      </p:pic>
      <p:sp>
        <p:nvSpPr>
          <p:cNvPr id="3" name="Content Placeholder 2"/>
          <p:cNvSpPr>
            <a:spLocks noGrp="1"/>
          </p:cNvSpPr>
          <p:nvPr>
            <p:ph idx="4294967295"/>
          </p:nvPr>
        </p:nvSpPr>
        <p:spPr>
          <a:xfrm>
            <a:off x="188258" y="1331258"/>
            <a:ext cx="11187954" cy="5526741"/>
          </a:xfrm>
        </p:spPr>
        <p:txBody>
          <a:bodyPr>
            <a:normAutofit/>
          </a:bodyPr>
          <a:lstStyle/>
          <a:p>
            <a:pPr marL="0" indent="0" algn="r">
              <a:lnSpc>
                <a:spcPct val="100000"/>
              </a:lnSpc>
              <a:buNone/>
            </a:pPr>
            <a:r>
              <a:rPr lang="ar-JO" sz="1800" b="1">
                <a:solidFill>
                  <a:schemeClr val="accent4"/>
                </a:solidFill>
                <a:latin typeface="Alexandria Medium" pitchFamily="2" charset="-78"/>
                <a:cs typeface="Alexandria Medium" pitchFamily="2" charset="-78"/>
              </a:rPr>
              <a:t>خامسا" التحديات الراهنة التي تواجه شركات التقنيات المالية في مجال الدفع الإلكتروني في قطاع التجزئة</a:t>
            </a:r>
          </a:p>
          <a:p>
            <a:pPr marL="0" indent="0" algn="r">
              <a:lnSpc>
                <a:spcPct val="150000"/>
              </a:lnSpc>
              <a:buNone/>
            </a:pPr>
            <a:r>
              <a:rPr lang="ar-JO" sz="1400">
                <a:latin typeface="Alexandria" pitchFamily="2" charset="-78"/>
                <a:cs typeface="Alexandria" pitchFamily="2" charset="-78"/>
              </a:rPr>
              <a:t>رغم الجهود المبذولة لتشجيع شركات التقنيات المالية في مجال الدفع الإلكتروني بالتجزئة، تواجه الشركات العاملة في القطاع تحديات يتمثل أبرزها في عدم توفر نظم أعرف عميلك الإلكترونية، والحاجة إلى تطوير البيئة التشريعية وتسهيل عملية إصدار التراخيص بما يتلاءم مع نشاط هذه الشركات، إضافة إلى انخفاض مستويات التثقيف المالي في بعض الدول العربية،  والحاجة  إلى تعزيز قدرات هذه الشركات  على  مواجهة مخاطر الهجمات السيبرانية التي تهدد خدمات الدفع الرقمي، علاوة على استمرار الاعتماد المتزايد على النقد، والتحديات الأخرى المرتبطة بصعوبة النفاذ إلى التمويل في بعض الدول العربية</a:t>
            </a:r>
          </a:p>
          <a:p>
            <a:pPr marL="0" indent="0" algn="r">
              <a:lnSpc>
                <a:spcPct val="150000"/>
              </a:lnSpc>
              <a:buNone/>
            </a:pPr>
            <a:r>
              <a:rPr lang="ar-JO" sz="1400">
                <a:latin typeface="Alexandria" pitchFamily="2" charset="-78"/>
                <a:cs typeface="Alexandria" pitchFamily="2" charset="-78"/>
              </a:rPr>
              <a:t>في الأردن، تواجه الشركات تحدي يتعلق بالحاجة إلى تعزيز الخبرات والقدرات في مجال أمن المعلومات والهجمات الإلكترونية التي تستهدف خدمات الدفع الإلكتروني. في هذا الصدد، تعمل السلطات الإشرافية على قياس جاهزية البنية التحتية لشركات التقنيات المالية في مواجهة مخاطر أمن المعلومات والأمن السيبراني والهجمات التي تستهدف خدمات الدفع الإلكتروني</a:t>
            </a:r>
          </a:p>
          <a:p>
            <a:pPr marL="0" indent="0" algn="r">
              <a:lnSpc>
                <a:spcPct val="150000"/>
              </a:lnSpc>
              <a:buNone/>
            </a:pPr>
            <a:r>
              <a:rPr lang="ar-JO" sz="1400">
                <a:latin typeface="Alexandria" pitchFamily="2" charset="-78"/>
                <a:cs typeface="Alexandria" pitchFamily="2" charset="-78"/>
              </a:rPr>
              <a:t>في الإمارات، تتمثل أبرز التحديات في الحاجة إلى التعرف على العميل بشكل مادي ووثائق مادية ورقية، وأنظمة ومتطلبات الترخيص ومتطلبات رأس المال ونسبة الملكية، وعدم وجود تنظيم شمولي في المنطقة</a:t>
            </a:r>
          </a:p>
          <a:p>
            <a:pPr marL="0" indent="0" algn="r">
              <a:lnSpc>
                <a:spcPct val="150000"/>
              </a:lnSpc>
              <a:buNone/>
            </a:pPr>
            <a:r>
              <a:rPr lang="ar-JO" sz="1400">
                <a:latin typeface="Alexandria" pitchFamily="2" charset="-78"/>
                <a:cs typeface="Alexandria" pitchFamily="2" charset="-78"/>
              </a:rPr>
              <a:t>تواجه البحرين تحديات تتمثل في المخاطر المرتبطة بالهجمات السيبرانية واختراق الخصوصية، وصعوبة فهم بعض فئات المجتمع لاستخدام تطبيقات الدفع الإلكتروني. في الجزائر، تتمثل التحديات الراهنة في تباطؤ وتيرة استعمال التقنيات الحديثة في ميدان الدفع الالكتروني، وعدم الثقة في وسائل الدفع الجديدة لدى البعض، وعدم وجود تأمين للبنوك حاليا  في حالة حدوث عمليات احتيال عن طريق الدفع الإلكتروني، إضافة إلى تحدى تطوير النقد الآلي</a:t>
            </a:r>
          </a:p>
        </p:txBody>
      </p:sp>
    </p:spTree>
    <p:extLst>
      <p:ext uri="{BB962C8B-B14F-4D97-AF65-F5344CB8AC3E}">
        <p14:creationId xmlns:p14="http://schemas.microsoft.com/office/powerpoint/2010/main" val="242457186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2145978" cy="1524132"/>
          </a:xfrm>
          <a:prstGeom prst="rect">
            <a:avLst/>
          </a:prstGeom>
        </p:spPr>
      </p:pic>
      <p:sp>
        <p:nvSpPr>
          <p:cNvPr id="3" name="Content Placeholder 2"/>
          <p:cNvSpPr>
            <a:spLocks noGrp="1"/>
          </p:cNvSpPr>
          <p:nvPr>
            <p:ph idx="4294967295"/>
          </p:nvPr>
        </p:nvSpPr>
        <p:spPr>
          <a:xfrm>
            <a:off x="268939" y="1136074"/>
            <a:ext cx="11687533" cy="5569526"/>
          </a:xfrm>
        </p:spPr>
        <p:txBody>
          <a:bodyPr>
            <a:noAutofit/>
          </a:bodyPr>
          <a:lstStyle/>
          <a:p>
            <a:pPr marL="0" indent="0" algn="r">
              <a:lnSpc>
                <a:spcPct val="200000"/>
              </a:lnSpc>
              <a:buNone/>
            </a:pPr>
            <a:r>
              <a:rPr lang="ar-JO" sz="1400">
                <a:latin typeface="Alexandria" pitchFamily="2" charset="-78"/>
                <a:cs typeface="Alexandria" pitchFamily="2" charset="-78"/>
              </a:rPr>
              <a:t>في السعودية، تتمثل أبرز التحديات في حصر مخاطر تقنية المعلومات والأمن السيبراني، واستقطاب الكفاءات البشرية. .أما في  العراق، فيتمثل أهم التحديات الراهنة في ثقافة المجتمع المُعتمدة على استخدام النقد بدلا من أدوات الدفع الالكتروني. في الكويت، تتمثل التحديات في وجود بعض التشريعات التي تحتاج إلى تطوير لتسهيل عمل تلك الشركات، مثل متطلبات اعرف عميلك الإلكترونية</a:t>
            </a:r>
          </a:p>
          <a:p>
            <a:pPr marL="0" indent="0" algn="r">
              <a:lnSpc>
                <a:spcPct val="200000"/>
              </a:lnSpc>
              <a:buNone/>
            </a:pPr>
            <a:r>
              <a:rPr lang="ar-JO" sz="1400">
                <a:latin typeface="Alexandria" pitchFamily="2" charset="-78"/>
                <a:cs typeface="Alexandria" pitchFamily="2" charset="-78"/>
              </a:rPr>
              <a:t> في لبنان، يكمن التحدي في التطور التقن ي السريع وضرورة توفير ا لأمان في المدفوعات الإلكترونية ومنع إساءة استعمالها لغايات غير قانونية. وهنالك تحدي آخر يتمثل في ضرورة سرعة الاستجابة لظروف السوق والتنبؤ بمتطلباته واتخاذ قرارات أفضل وبصوره أسرع وإدخال تحسينات سريعة على العمليات التشغيلية.  </a:t>
            </a:r>
          </a:p>
          <a:p>
            <a:pPr marL="0" indent="0" algn="r">
              <a:lnSpc>
                <a:spcPct val="200000"/>
              </a:lnSpc>
              <a:buNone/>
            </a:pPr>
            <a:r>
              <a:rPr lang="ar-JO" sz="1400">
                <a:latin typeface="Alexandria" pitchFamily="2" charset="-78"/>
                <a:cs typeface="Alexandria" pitchFamily="2" charset="-78"/>
              </a:rPr>
              <a:t>بينما تواجه شركات التقنيات المالية في ليبيا تحدي تنفيذ ووضع سياسة لقابلية التشغيل البيني للأنظمة المالية .أما في مصر، فتواجه شركات التقنيات المالية عدد من التحديات الراهنة في مجال حلول الدفع بالتجزئة تتمثل في الحاجة إلى زيادة مستويات التثقيف المالي وتوعية العملاء، ووجود البنية التحتية لخدمات الدفع الإلكترونية، وتوفر التمويل خاصة في المراحل الأولى للشركة، إضافة إلى الحاجة إلى تسهيل عملية الحصول على التراخيص اللازمة. في المغرب، تمثل التحديات في كون بعض المتطلبات التنظيمية تشكل عبئا  ثقيلا على التقنيات المالية الحديثة التي لا تملك بطبيعتها مصادر التمويل الكافية  بما في ذلك الحد الأدنى لمتطلبات رأس المال والامتثال للشروط التنظيمية، علاوة على تحديات تتعلق بالضرائب المفروضة عليه. </a:t>
            </a:r>
          </a:p>
        </p:txBody>
      </p:sp>
    </p:spTree>
    <p:extLst>
      <p:ext uri="{BB962C8B-B14F-4D97-AF65-F5344CB8AC3E}">
        <p14:creationId xmlns:p14="http://schemas.microsoft.com/office/powerpoint/2010/main" val="388673973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827313" y="1320800"/>
            <a:ext cx="10595429" cy="5537200"/>
          </a:xfrm>
        </p:spPr>
        <p:txBody>
          <a:bodyPr>
            <a:noAutofit/>
          </a:bodyPr>
          <a:lstStyle/>
          <a:p>
            <a:pPr marL="0" indent="0" algn="ctr">
              <a:lnSpc>
                <a:spcPct val="250000"/>
              </a:lnSpc>
              <a:buNone/>
            </a:pPr>
            <a:r>
              <a:rPr lang="ar-JO" sz="1600">
                <a:solidFill>
                  <a:schemeClr val="accent4"/>
                </a:solidFill>
                <a:latin typeface="Alexandria Medium" pitchFamily="2" charset="-78"/>
                <a:cs typeface="Alexandria Medium" pitchFamily="2" charset="-78"/>
              </a:rPr>
              <a:t>التحديات التي تواجه شركات الدفع الإلكتروني </a:t>
            </a:r>
            <a:endParaRPr lang="en-US" sz="1600">
              <a:solidFill>
                <a:schemeClr val="accent4"/>
              </a:solidFill>
              <a:latin typeface="Alexandria Medium" pitchFamily="2" charset="-78"/>
              <a:cs typeface="Alexandria Medium" pitchFamily="2" charset="-78"/>
            </a:endParaRPr>
          </a:p>
        </p:txBody>
      </p:sp>
      <p:pic>
        <p:nvPicPr>
          <p:cNvPr id="4" name="Picture 3"/>
          <p:cNvPicPr>
            <a:picLocks noChangeAspect="1"/>
          </p:cNvPicPr>
          <p:nvPr/>
        </p:nvPicPr>
        <p:blipFill>
          <a:blip r:embed="rId2"/>
          <a:stretch>
            <a:fillRect/>
          </a:stretch>
        </p:blipFill>
        <p:spPr>
          <a:xfrm>
            <a:off x="243193" y="0"/>
            <a:ext cx="2145978" cy="1524132"/>
          </a:xfrm>
          <a:prstGeom prst="rect">
            <a:avLst/>
          </a:prstGeom>
        </p:spPr>
      </p:pic>
      <p:grpSp>
        <p:nvGrpSpPr>
          <p:cNvPr id="5" name="Group 4" descr="Oval Oval Oval Oval Oval Oval Arrow: Left-Right"/>
          <p:cNvGrpSpPr/>
          <p:nvPr/>
        </p:nvGrpSpPr>
        <p:grpSpPr>
          <a:xfrm>
            <a:off x="957943" y="2339339"/>
            <a:ext cx="10102362" cy="3379289"/>
            <a:chOff x="0" y="0"/>
            <a:chExt cx="5510316" cy="2179320"/>
          </a:xfrm>
        </p:grpSpPr>
        <p:sp>
          <p:nvSpPr>
            <p:cNvPr id="6" name="Shape 43108"/>
            <p:cNvSpPr/>
            <p:nvPr/>
          </p:nvSpPr>
          <p:spPr>
            <a:xfrm>
              <a:off x="0" y="0"/>
              <a:ext cx="892111" cy="2179320"/>
            </a:xfrm>
            <a:custGeom>
              <a:avLst/>
              <a:gdLst/>
              <a:ahLst/>
              <a:cxnLst/>
              <a:rect l="0" t="0" r="0" b="0"/>
              <a:pathLst>
                <a:path w="892111" h="2179320">
                  <a:moveTo>
                    <a:pt x="0" y="89154"/>
                  </a:moveTo>
                  <a:cubicBezTo>
                    <a:pt x="0" y="39878"/>
                    <a:pt x="39942" y="0"/>
                    <a:pt x="89205" y="0"/>
                  </a:cubicBezTo>
                  <a:lnTo>
                    <a:pt x="802830" y="0"/>
                  </a:lnTo>
                  <a:cubicBezTo>
                    <a:pt x="852107" y="0"/>
                    <a:pt x="892111" y="39878"/>
                    <a:pt x="892111" y="89154"/>
                  </a:cubicBezTo>
                  <a:lnTo>
                    <a:pt x="892111" y="2090039"/>
                  </a:lnTo>
                  <a:cubicBezTo>
                    <a:pt x="892111" y="2139315"/>
                    <a:pt x="852107" y="2179320"/>
                    <a:pt x="802830" y="2179320"/>
                  </a:cubicBezTo>
                  <a:lnTo>
                    <a:pt x="89205" y="2179320"/>
                  </a:lnTo>
                  <a:cubicBezTo>
                    <a:pt x="39942" y="2179320"/>
                    <a:pt x="0" y="2139315"/>
                    <a:pt x="0" y="2090039"/>
                  </a:cubicBezTo>
                  <a:close/>
                </a:path>
              </a:pathLst>
            </a:custGeom>
            <a:ln w="12700" cap="flat">
              <a:miter lim="127000"/>
            </a:ln>
          </p:spPr>
          <p:style>
            <a:lnRef idx="1">
              <a:srgbClr val="3D67B1"/>
            </a:lnRef>
            <a:fillRef idx="0">
              <a:srgbClr val="000000">
                <a:alpha val="0"/>
              </a:srgbClr>
            </a:fillRef>
            <a:effectRef idx="0">
              <a:scrgbClr r="0" g="0" b="0"/>
            </a:effectRef>
            <a:fontRef idx="none"/>
          </p:style>
          <p:txBody>
            <a:bodyPr/>
            <a:lstStyle/>
            <a:p>
              <a:endParaRPr lang="en-US"/>
            </a:p>
          </p:txBody>
        </p:sp>
        <p:sp>
          <p:nvSpPr>
            <p:cNvPr id="7" name="Rectangle 6"/>
            <p:cNvSpPr/>
            <p:nvPr/>
          </p:nvSpPr>
          <p:spPr>
            <a:xfrm>
              <a:off x="163453" y="1021774"/>
              <a:ext cx="462981" cy="175496"/>
            </a:xfrm>
            <a:prstGeom prst="rect">
              <a:avLst/>
            </a:prstGeom>
            <a:ln>
              <a:noFill/>
            </a:ln>
          </p:spPr>
          <p:txBody>
            <a:bodyPr vert="horz" lIns="0" tIns="0" rIns="0" bIns="0" rtlCol="0">
              <a:noAutofit/>
            </a:bodyPr>
            <a:lstStyle/>
            <a:p>
              <a:pPr marL="0" marR="0" indent="0" algn="l" rtl="0">
                <a:lnSpc>
                  <a:spcPct val="107000"/>
                </a:lnSpc>
                <a:spcBef>
                  <a:spcPts val="0"/>
                </a:spcBef>
                <a:spcAft>
                  <a:spcPts val="800"/>
                </a:spcAft>
              </a:pPr>
              <a:r>
                <a:rPr lang="ar-SA" sz="1000" b="1" kern="100">
                  <a:solidFill>
                    <a:srgbClr val="00B0F0"/>
                  </a:solidFill>
                  <a:effectLst/>
                  <a:latin typeface="Alexandria" pitchFamily="2" charset="-78"/>
                  <a:ea typeface="Arial" panose="020B0604020202020204" pitchFamily="34" charset="0"/>
                  <a:cs typeface="Alexandria" pitchFamily="2" charset="-78"/>
                </a:rPr>
                <a:t>والمغرب</a:t>
              </a:r>
              <a:endParaRPr lang="en-US" sz="1350" kern="100">
                <a:solidFill>
                  <a:srgbClr val="000000"/>
                </a:solidFill>
                <a:effectLst/>
                <a:latin typeface="Alexandria" pitchFamily="2" charset="-78"/>
                <a:ea typeface="Arial" panose="020B0604020202020204" pitchFamily="34" charset="0"/>
                <a:cs typeface="Alexandria" pitchFamily="2" charset="-78"/>
              </a:endParaRPr>
            </a:p>
          </p:txBody>
        </p:sp>
        <p:sp>
          <p:nvSpPr>
            <p:cNvPr id="8" name="Rectangle 7"/>
            <p:cNvSpPr/>
            <p:nvPr/>
          </p:nvSpPr>
          <p:spPr>
            <a:xfrm>
              <a:off x="464530" y="1028685"/>
              <a:ext cx="46769" cy="158130"/>
            </a:xfrm>
            <a:prstGeom prst="rect">
              <a:avLst/>
            </a:prstGeom>
            <a:ln>
              <a:noFill/>
            </a:ln>
          </p:spPr>
          <p:txBody>
            <a:bodyPr vert="horz" lIns="0" tIns="0" rIns="0" bIns="0" rtlCol="0">
              <a:noAutofit/>
            </a:bodyPr>
            <a:lstStyle/>
            <a:p>
              <a:pPr marL="0" marR="0" indent="0" algn="l" rtl="0">
                <a:lnSpc>
                  <a:spcPct val="107000"/>
                </a:lnSpc>
                <a:spcBef>
                  <a:spcPts val="0"/>
                </a:spcBef>
                <a:spcAft>
                  <a:spcPts val="800"/>
                </a:spcAft>
              </a:pPr>
              <a:r>
                <a:rPr lang="en-US" sz="1000" b="1" kern="100">
                  <a:solidFill>
                    <a:srgbClr val="00B0F0"/>
                  </a:solidFill>
                  <a:effectLst/>
                  <a:latin typeface="Arial" panose="020B0604020202020204" pitchFamily="34" charset="0"/>
                  <a:ea typeface="Arial" panose="020B0604020202020204" pitchFamily="34" charset="0"/>
                </a:rPr>
                <a:t> </a:t>
              </a:r>
              <a:endParaRPr lang="en-US" sz="1350" kern="100">
                <a:solidFill>
                  <a:srgbClr val="000000"/>
                </a:solidFill>
                <a:effectLst/>
                <a:latin typeface="Arial" panose="020B0604020202020204" pitchFamily="34" charset="0"/>
                <a:ea typeface="Arial" panose="020B0604020202020204" pitchFamily="34" charset="0"/>
              </a:endParaRPr>
            </a:p>
          </p:txBody>
        </p:sp>
        <p:sp>
          <p:nvSpPr>
            <p:cNvPr id="9" name="Rectangle 8"/>
            <p:cNvSpPr/>
            <p:nvPr/>
          </p:nvSpPr>
          <p:spPr>
            <a:xfrm>
              <a:off x="500959" y="1028685"/>
              <a:ext cx="365742" cy="158130"/>
            </a:xfrm>
            <a:prstGeom prst="rect">
              <a:avLst/>
            </a:prstGeom>
            <a:ln>
              <a:noFill/>
            </a:ln>
          </p:spPr>
          <p:txBody>
            <a:bodyPr vert="horz" lIns="0" tIns="0" rIns="0" bIns="0" rtlCol="0">
              <a:noAutofit/>
            </a:bodyPr>
            <a:lstStyle/>
            <a:p>
              <a:pPr marL="0" marR="0" indent="0" algn="l" rtl="0">
                <a:lnSpc>
                  <a:spcPct val="107000"/>
                </a:lnSpc>
                <a:spcBef>
                  <a:spcPts val="0"/>
                </a:spcBef>
                <a:spcAft>
                  <a:spcPts val="800"/>
                </a:spcAft>
              </a:pPr>
              <a:r>
                <a:rPr lang="ar-SA" sz="1000" b="1" kern="100">
                  <a:solidFill>
                    <a:srgbClr val="00B0F0"/>
                  </a:solidFill>
                  <a:effectLst/>
                  <a:latin typeface="Alexandria" pitchFamily="2" charset="-78"/>
                  <a:ea typeface="Arial" panose="020B0604020202020204" pitchFamily="34" charset="0"/>
                  <a:cs typeface="Alexandria" pitchFamily="2" charset="-78"/>
                </a:rPr>
                <a:t>سورية</a:t>
              </a:r>
              <a:endParaRPr lang="en-US" sz="1350" kern="100">
                <a:solidFill>
                  <a:srgbClr val="000000"/>
                </a:solidFill>
                <a:effectLst/>
                <a:latin typeface="Alexandria" pitchFamily="2" charset="-78"/>
                <a:ea typeface="Arial" panose="020B0604020202020204" pitchFamily="34" charset="0"/>
                <a:cs typeface="Alexandria" pitchFamily="2" charset="-78"/>
              </a:endParaRPr>
            </a:p>
          </p:txBody>
        </p:sp>
        <p:sp>
          <p:nvSpPr>
            <p:cNvPr id="10" name="Rectangle 9"/>
            <p:cNvSpPr/>
            <p:nvPr/>
          </p:nvSpPr>
          <p:spPr>
            <a:xfrm>
              <a:off x="133668" y="1210041"/>
              <a:ext cx="507395" cy="158130"/>
            </a:xfrm>
            <a:prstGeom prst="rect">
              <a:avLst/>
            </a:prstGeom>
            <a:ln>
              <a:noFill/>
            </a:ln>
          </p:spPr>
          <p:txBody>
            <a:bodyPr vert="horz" lIns="0" tIns="0" rIns="0" bIns="0" rtlCol="0">
              <a:noAutofit/>
            </a:bodyPr>
            <a:lstStyle/>
            <a:p>
              <a:pPr marL="0" marR="0" indent="0" algn="l" rtl="0">
                <a:lnSpc>
                  <a:spcPct val="107000"/>
                </a:lnSpc>
                <a:spcBef>
                  <a:spcPts val="0"/>
                </a:spcBef>
                <a:spcAft>
                  <a:spcPts val="800"/>
                </a:spcAft>
              </a:pPr>
              <a:r>
                <a:rPr lang="ar-SA" sz="1000" kern="100">
                  <a:solidFill>
                    <a:srgbClr val="000000"/>
                  </a:solidFill>
                  <a:effectLst/>
                  <a:latin typeface="Alexandria" pitchFamily="2" charset="-78"/>
                  <a:ea typeface="Arial" panose="020B0604020202020204" pitchFamily="34" charset="0"/>
                  <a:cs typeface="Alexandria" pitchFamily="2" charset="-78"/>
                </a:rPr>
                <a:t>المتطلبات</a:t>
              </a:r>
              <a:endParaRPr lang="en-US" sz="1350" kern="100">
                <a:solidFill>
                  <a:srgbClr val="000000"/>
                </a:solidFill>
                <a:effectLst/>
                <a:latin typeface="Alexandria" pitchFamily="2" charset="-78"/>
                <a:ea typeface="Arial" panose="020B0604020202020204" pitchFamily="34" charset="0"/>
                <a:cs typeface="Alexandria" pitchFamily="2" charset="-78"/>
              </a:endParaRPr>
            </a:p>
          </p:txBody>
        </p:sp>
        <p:sp>
          <p:nvSpPr>
            <p:cNvPr id="11" name="Rectangle 10"/>
            <p:cNvSpPr/>
            <p:nvPr/>
          </p:nvSpPr>
          <p:spPr>
            <a:xfrm>
              <a:off x="95720" y="1210041"/>
              <a:ext cx="46769" cy="158130"/>
            </a:xfrm>
            <a:prstGeom prst="rect">
              <a:avLst/>
            </a:prstGeom>
            <a:ln>
              <a:noFill/>
            </a:ln>
          </p:spPr>
          <p:txBody>
            <a:bodyPr vert="horz" lIns="0" tIns="0" rIns="0" bIns="0" rtlCol="0">
              <a:noAutofit/>
            </a:bodyPr>
            <a:lstStyle/>
            <a:p>
              <a:pPr marL="0" marR="0" indent="0" algn="l" rtl="0">
                <a:lnSpc>
                  <a:spcPct val="107000"/>
                </a:lnSpc>
                <a:spcBef>
                  <a:spcPts val="0"/>
                </a:spcBef>
                <a:spcAft>
                  <a:spcPts val="800"/>
                </a:spcAft>
              </a:pPr>
              <a:r>
                <a:rPr lang="en-US" sz="1000" kern="100">
                  <a:solidFill>
                    <a:srgbClr val="000000"/>
                  </a:solidFill>
                  <a:effectLst/>
                  <a:latin typeface="Arial" panose="020B0604020202020204" pitchFamily="34" charset="0"/>
                  <a:ea typeface="Arial" panose="020B0604020202020204" pitchFamily="34" charset="0"/>
                </a:rPr>
                <a:t> </a:t>
              </a:r>
              <a:endParaRPr lang="en-US" sz="1350" kern="100">
                <a:solidFill>
                  <a:srgbClr val="000000"/>
                </a:solidFill>
                <a:effectLst/>
                <a:latin typeface="Arial" panose="020B0604020202020204" pitchFamily="34" charset="0"/>
                <a:ea typeface="Arial" panose="020B0604020202020204" pitchFamily="34" charset="0"/>
              </a:endParaRPr>
            </a:p>
          </p:txBody>
        </p:sp>
        <p:sp>
          <p:nvSpPr>
            <p:cNvPr id="12" name="Rectangle 11"/>
            <p:cNvSpPr/>
            <p:nvPr/>
          </p:nvSpPr>
          <p:spPr>
            <a:xfrm>
              <a:off x="514661" y="1210041"/>
              <a:ext cx="46769" cy="158130"/>
            </a:xfrm>
            <a:prstGeom prst="rect">
              <a:avLst/>
            </a:prstGeom>
            <a:ln>
              <a:noFill/>
            </a:ln>
          </p:spPr>
          <p:txBody>
            <a:bodyPr vert="horz" lIns="0" tIns="0" rIns="0" bIns="0" rtlCol="0">
              <a:noAutofit/>
            </a:bodyPr>
            <a:lstStyle/>
            <a:p>
              <a:pPr marL="0" marR="0" indent="0" algn="l" rtl="0">
                <a:lnSpc>
                  <a:spcPct val="107000"/>
                </a:lnSpc>
                <a:spcBef>
                  <a:spcPts val="0"/>
                </a:spcBef>
                <a:spcAft>
                  <a:spcPts val="800"/>
                </a:spcAft>
              </a:pPr>
              <a:r>
                <a:rPr lang="en-US" sz="1000" kern="100">
                  <a:solidFill>
                    <a:srgbClr val="000000"/>
                  </a:solidFill>
                  <a:effectLst/>
                  <a:latin typeface="Arial" panose="020B0604020202020204" pitchFamily="34" charset="0"/>
                  <a:ea typeface="Arial" panose="020B0604020202020204" pitchFamily="34" charset="0"/>
                </a:rPr>
                <a:t> </a:t>
              </a:r>
              <a:endParaRPr lang="en-US" sz="1350" kern="100">
                <a:solidFill>
                  <a:srgbClr val="000000"/>
                </a:solidFill>
                <a:effectLst/>
                <a:latin typeface="Arial" panose="020B0604020202020204" pitchFamily="34" charset="0"/>
                <a:ea typeface="Arial" panose="020B0604020202020204" pitchFamily="34" charset="0"/>
              </a:endParaRPr>
            </a:p>
          </p:txBody>
        </p:sp>
        <p:sp>
          <p:nvSpPr>
            <p:cNvPr id="13" name="Rectangle 12"/>
            <p:cNvSpPr/>
            <p:nvPr/>
          </p:nvSpPr>
          <p:spPr>
            <a:xfrm>
              <a:off x="551091" y="1210041"/>
              <a:ext cx="277419" cy="158130"/>
            </a:xfrm>
            <a:prstGeom prst="rect">
              <a:avLst/>
            </a:prstGeom>
            <a:ln>
              <a:noFill/>
            </a:ln>
          </p:spPr>
          <p:txBody>
            <a:bodyPr vert="horz" lIns="0" tIns="0" rIns="0" bIns="0" rtlCol="0">
              <a:noAutofit/>
            </a:bodyPr>
            <a:lstStyle/>
            <a:p>
              <a:pPr marL="0" marR="0" indent="0" algn="l" rtl="0">
                <a:lnSpc>
                  <a:spcPct val="107000"/>
                </a:lnSpc>
                <a:spcBef>
                  <a:spcPts val="0"/>
                </a:spcBef>
                <a:spcAft>
                  <a:spcPts val="800"/>
                </a:spcAft>
              </a:pPr>
              <a:r>
                <a:rPr lang="ar-SA" sz="1000" kern="100">
                  <a:solidFill>
                    <a:srgbClr val="000000"/>
                  </a:solidFill>
                  <a:effectLst/>
                  <a:latin typeface="Alexandria" pitchFamily="2" charset="-78"/>
                  <a:ea typeface="Arial" panose="020B0604020202020204" pitchFamily="34" charset="0"/>
                  <a:cs typeface="Alexandria" pitchFamily="2" charset="-78"/>
                </a:rPr>
                <a:t>عبء</a:t>
              </a:r>
              <a:endParaRPr lang="en-US" sz="1350" kern="100">
                <a:solidFill>
                  <a:srgbClr val="000000"/>
                </a:solidFill>
                <a:effectLst/>
                <a:latin typeface="Alexandria" pitchFamily="2" charset="-78"/>
                <a:ea typeface="Arial" panose="020B0604020202020204" pitchFamily="34" charset="0"/>
                <a:cs typeface="Alexandria" pitchFamily="2" charset="-78"/>
              </a:endParaRPr>
            </a:p>
          </p:txBody>
        </p:sp>
        <p:sp>
          <p:nvSpPr>
            <p:cNvPr id="14" name="Rectangle 13"/>
            <p:cNvSpPr/>
            <p:nvPr/>
          </p:nvSpPr>
          <p:spPr>
            <a:xfrm>
              <a:off x="234404" y="1342629"/>
              <a:ext cx="46769" cy="158130"/>
            </a:xfrm>
            <a:prstGeom prst="rect">
              <a:avLst/>
            </a:prstGeom>
            <a:ln>
              <a:noFill/>
            </a:ln>
          </p:spPr>
          <p:txBody>
            <a:bodyPr vert="horz" lIns="0" tIns="0" rIns="0" bIns="0" rtlCol="0">
              <a:noAutofit/>
            </a:bodyPr>
            <a:lstStyle/>
            <a:p>
              <a:pPr marL="0" marR="0" indent="0" algn="l" rtl="0">
                <a:lnSpc>
                  <a:spcPct val="107000"/>
                </a:lnSpc>
                <a:spcBef>
                  <a:spcPts val="0"/>
                </a:spcBef>
                <a:spcAft>
                  <a:spcPts val="800"/>
                </a:spcAft>
              </a:pPr>
              <a:r>
                <a:rPr lang="en-US" sz="1000" kern="100">
                  <a:solidFill>
                    <a:srgbClr val="000000"/>
                  </a:solidFill>
                  <a:effectLst/>
                  <a:latin typeface="Arial" panose="020B0604020202020204" pitchFamily="34" charset="0"/>
                  <a:ea typeface="Arial" panose="020B0604020202020204" pitchFamily="34" charset="0"/>
                </a:rPr>
                <a:t> </a:t>
              </a:r>
              <a:endParaRPr lang="en-US" sz="1350" kern="100">
                <a:solidFill>
                  <a:srgbClr val="000000"/>
                </a:solidFill>
                <a:effectLst/>
                <a:latin typeface="Arial" panose="020B0604020202020204" pitchFamily="34" charset="0"/>
                <a:ea typeface="Arial" panose="020B0604020202020204" pitchFamily="34" charset="0"/>
              </a:endParaRPr>
            </a:p>
          </p:txBody>
        </p:sp>
        <p:sp>
          <p:nvSpPr>
            <p:cNvPr id="15" name="Rectangle 14"/>
            <p:cNvSpPr/>
            <p:nvPr/>
          </p:nvSpPr>
          <p:spPr>
            <a:xfrm>
              <a:off x="273869" y="1342629"/>
              <a:ext cx="458607" cy="158130"/>
            </a:xfrm>
            <a:prstGeom prst="rect">
              <a:avLst/>
            </a:prstGeom>
            <a:ln>
              <a:noFill/>
            </a:ln>
          </p:spPr>
          <p:txBody>
            <a:bodyPr vert="horz" lIns="0" tIns="0" rIns="0" bIns="0" rtlCol="0">
              <a:noAutofit/>
            </a:bodyPr>
            <a:lstStyle/>
            <a:p>
              <a:pPr marL="0" marR="0" indent="0" algn="l" rtl="0">
                <a:lnSpc>
                  <a:spcPct val="107000"/>
                </a:lnSpc>
                <a:spcBef>
                  <a:spcPts val="0"/>
                </a:spcBef>
                <a:spcAft>
                  <a:spcPts val="800"/>
                </a:spcAft>
              </a:pPr>
              <a:r>
                <a:rPr lang="ar-SA" sz="1000" kern="100">
                  <a:solidFill>
                    <a:srgbClr val="000000"/>
                  </a:solidFill>
                  <a:effectLst/>
                  <a:latin typeface="Alexandria" pitchFamily="2" charset="-78"/>
                  <a:ea typeface="Arial" panose="020B0604020202020204" pitchFamily="34" charset="0"/>
                  <a:cs typeface="Alexandria" pitchFamily="2" charset="-78"/>
                </a:rPr>
                <a:t>التنظيمية</a:t>
              </a:r>
              <a:endParaRPr lang="en-US" sz="1350" kern="100">
                <a:solidFill>
                  <a:srgbClr val="000000"/>
                </a:solidFill>
                <a:effectLst/>
                <a:latin typeface="Alexandria" pitchFamily="2" charset="-78"/>
                <a:ea typeface="Arial" panose="020B0604020202020204" pitchFamily="34" charset="0"/>
                <a:cs typeface="Alexandria" pitchFamily="2" charset="-78"/>
              </a:endParaRPr>
            </a:p>
          </p:txBody>
        </p:sp>
        <p:sp>
          <p:nvSpPr>
            <p:cNvPr id="16" name="Rectangle 15"/>
            <p:cNvSpPr/>
            <p:nvPr/>
          </p:nvSpPr>
          <p:spPr>
            <a:xfrm>
              <a:off x="235928" y="1533457"/>
              <a:ext cx="561230" cy="98365"/>
            </a:xfrm>
            <a:prstGeom prst="rect">
              <a:avLst/>
            </a:prstGeom>
            <a:ln>
              <a:noFill/>
            </a:ln>
          </p:spPr>
          <p:txBody>
            <a:bodyPr vert="horz" lIns="0" tIns="0" rIns="0" bIns="0" rtlCol="0">
              <a:noAutofit/>
            </a:bodyPr>
            <a:lstStyle/>
            <a:p>
              <a:pPr marL="0" marR="0" indent="0" algn="l" rtl="0">
                <a:lnSpc>
                  <a:spcPct val="107000"/>
                </a:lnSpc>
                <a:spcBef>
                  <a:spcPts val="0"/>
                </a:spcBef>
                <a:spcAft>
                  <a:spcPts val="800"/>
                </a:spcAft>
              </a:pPr>
              <a:r>
                <a:rPr lang="ar-SA" sz="1000" kern="100">
                  <a:solidFill>
                    <a:srgbClr val="000000"/>
                  </a:solidFill>
                  <a:effectLst/>
                  <a:latin typeface="Alexandria" pitchFamily="2" charset="-78"/>
                  <a:ea typeface="Arial" panose="020B0604020202020204" pitchFamily="34" charset="0"/>
                  <a:cs typeface="Alexandria" pitchFamily="2" charset="-78"/>
                </a:rPr>
                <a:t>والضرائب</a:t>
              </a:r>
              <a:endParaRPr lang="en-US" sz="1350" kern="100">
                <a:solidFill>
                  <a:srgbClr val="000000"/>
                </a:solidFill>
                <a:effectLst/>
                <a:latin typeface="Alexandria" pitchFamily="2" charset="-78"/>
                <a:ea typeface="Arial" panose="020B0604020202020204" pitchFamily="34" charset="0"/>
                <a:cs typeface="Alexandria" pitchFamily="2" charset="-78"/>
              </a:endParaRPr>
            </a:p>
          </p:txBody>
        </p:sp>
        <p:pic>
          <p:nvPicPr>
            <p:cNvPr id="17" name="Picture 16"/>
            <p:cNvPicPr/>
            <p:nvPr/>
          </p:nvPicPr>
          <p:blipFill>
            <a:blip r:embed="rId3"/>
            <a:stretch>
              <a:fillRect/>
            </a:stretch>
          </p:blipFill>
          <p:spPr>
            <a:xfrm>
              <a:off x="79565" y="128524"/>
              <a:ext cx="728472" cy="728472"/>
            </a:xfrm>
            <a:prstGeom prst="rect">
              <a:avLst/>
            </a:prstGeom>
          </p:spPr>
        </p:pic>
        <p:sp>
          <p:nvSpPr>
            <p:cNvPr id="18" name="Shape 43124"/>
            <p:cNvSpPr/>
            <p:nvPr/>
          </p:nvSpPr>
          <p:spPr>
            <a:xfrm>
              <a:off x="83185" y="130683"/>
              <a:ext cx="725742" cy="725805"/>
            </a:xfrm>
            <a:custGeom>
              <a:avLst/>
              <a:gdLst/>
              <a:ahLst/>
              <a:cxnLst/>
              <a:rect l="0" t="0" r="0" b="0"/>
              <a:pathLst>
                <a:path w="725742" h="725805">
                  <a:moveTo>
                    <a:pt x="0" y="362839"/>
                  </a:moveTo>
                  <a:cubicBezTo>
                    <a:pt x="0" y="162560"/>
                    <a:pt x="162458" y="0"/>
                    <a:pt x="362902" y="0"/>
                  </a:cubicBezTo>
                  <a:cubicBezTo>
                    <a:pt x="563308" y="0"/>
                    <a:pt x="725742" y="162560"/>
                    <a:pt x="725742" y="362839"/>
                  </a:cubicBezTo>
                  <a:cubicBezTo>
                    <a:pt x="725742" y="563245"/>
                    <a:pt x="563308" y="725805"/>
                    <a:pt x="362902" y="725805"/>
                  </a:cubicBezTo>
                  <a:cubicBezTo>
                    <a:pt x="162458" y="725805"/>
                    <a:pt x="0" y="563245"/>
                    <a:pt x="0" y="362839"/>
                  </a:cubicBezTo>
                  <a:close/>
                </a:path>
              </a:pathLst>
            </a:custGeom>
            <a:ln w="12700" cap="flat">
              <a:miter lim="127000"/>
            </a:ln>
          </p:spPr>
          <p:style>
            <a:lnRef idx="1">
              <a:srgbClr val="3D67B1"/>
            </a:lnRef>
            <a:fillRef idx="0">
              <a:srgbClr val="000000">
                <a:alpha val="0"/>
              </a:srgbClr>
            </a:fillRef>
            <a:effectRef idx="0">
              <a:scrgbClr r="0" g="0" b="0"/>
            </a:effectRef>
            <a:fontRef idx="none"/>
          </p:style>
          <p:txBody>
            <a:bodyPr/>
            <a:lstStyle/>
            <a:p>
              <a:endParaRPr lang="en-US"/>
            </a:p>
          </p:txBody>
        </p:sp>
        <p:sp>
          <p:nvSpPr>
            <p:cNvPr id="19" name="Shape 43126"/>
            <p:cNvSpPr/>
            <p:nvPr/>
          </p:nvSpPr>
          <p:spPr>
            <a:xfrm>
              <a:off x="918782" y="0"/>
              <a:ext cx="892175" cy="2179320"/>
            </a:xfrm>
            <a:custGeom>
              <a:avLst/>
              <a:gdLst/>
              <a:ahLst/>
              <a:cxnLst/>
              <a:rect l="0" t="0" r="0" b="0"/>
              <a:pathLst>
                <a:path w="892175" h="2179320">
                  <a:moveTo>
                    <a:pt x="0" y="89154"/>
                  </a:moveTo>
                  <a:cubicBezTo>
                    <a:pt x="0" y="39878"/>
                    <a:pt x="40005" y="0"/>
                    <a:pt x="89281" y="0"/>
                  </a:cubicBezTo>
                  <a:lnTo>
                    <a:pt x="802894" y="0"/>
                  </a:lnTo>
                  <a:cubicBezTo>
                    <a:pt x="852170" y="0"/>
                    <a:pt x="892175" y="39878"/>
                    <a:pt x="892175" y="89154"/>
                  </a:cubicBezTo>
                  <a:lnTo>
                    <a:pt x="892175" y="2090039"/>
                  </a:lnTo>
                  <a:cubicBezTo>
                    <a:pt x="892175" y="2139315"/>
                    <a:pt x="852170" y="2179320"/>
                    <a:pt x="802894" y="2179320"/>
                  </a:cubicBezTo>
                  <a:lnTo>
                    <a:pt x="89281" y="2179320"/>
                  </a:lnTo>
                  <a:cubicBezTo>
                    <a:pt x="40005" y="2179320"/>
                    <a:pt x="0" y="2139315"/>
                    <a:pt x="0" y="2090039"/>
                  </a:cubicBezTo>
                  <a:close/>
                </a:path>
              </a:pathLst>
            </a:custGeom>
            <a:ln w="12700" cap="flat">
              <a:miter lim="127000"/>
            </a:ln>
          </p:spPr>
          <p:style>
            <a:lnRef idx="1">
              <a:srgbClr val="3D67B1"/>
            </a:lnRef>
            <a:fillRef idx="0">
              <a:srgbClr val="000000">
                <a:alpha val="0"/>
              </a:srgbClr>
            </a:fillRef>
            <a:effectRef idx="0">
              <a:scrgbClr r="0" g="0" b="0"/>
            </a:effectRef>
            <a:fontRef idx="none"/>
          </p:style>
          <p:txBody>
            <a:bodyPr/>
            <a:lstStyle/>
            <a:p>
              <a:endParaRPr lang="en-US"/>
            </a:p>
          </p:txBody>
        </p:sp>
        <p:sp>
          <p:nvSpPr>
            <p:cNvPr id="20" name="Rectangle 19"/>
            <p:cNvSpPr/>
            <p:nvPr/>
          </p:nvSpPr>
          <p:spPr>
            <a:xfrm>
              <a:off x="1281367" y="1094217"/>
              <a:ext cx="217190" cy="158130"/>
            </a:xfrm>
            <a:prstGeom prst="rect">
              <a:avLst/>
            </a:prstGeom>
            <a:ln>
              <a:noFill/>
            </a:ln>
          </p:spPr>
          <p:txBody>
            <a:bodyPr vert="horz" lIns="0" tIns="0" rIns="0" bIns="0" rtlCol="0">
              <a:noAutofit/>
            </a:bodyPr>
            <a:lstStyle/>
            <a:p>
              <a:pPr marL="0" marR="0" indent="0" algn="l" rtl="0">
                <a:lnSpc>
                  <a:spcPct val="107000"/>
                </a:lnSpc>
                <a:spcBef>
                  <a:spcPts val="0"/>
                </a:spcBef>
                <a:spcAft>
                  <a:spcPts val="800"/>
                </a:spcAft>
              </a:pPr>
              <a:r>
                <a:rPr lang="ar-SA" sz="1000" b="1" kern="100">
                  <a:solidFill>
                    <a:srgbClr val="00B0F0"/>
                  </a:solidFill>
                  <a:effectLst/>
                  <a:latin typeface="Alexandria" pitchFamily="2" charset="-78"/>
                  <a:ea typeface="Arial" panose="020B0604020202020204" pitchFamily="34" charset="0"/>
                  <a:cs typeface="Alexandria" pitchFamily="2" charset="-78"/>
                </a:rPr>
                <a:t>ليبيا</a:t>
              </a:r>
              <a:endParaRPr lang="en-US" sz="1350" kern="100">
                <a:solidFill>
                  <a:srgbClr val="000000"/>
                </a:solidFill>
                <a:effectLst/>
                <a:latin typeface="Alexandria" pitchFamily="2" charset="-78"/>
                <a:ea typeface="Arial" panose="020B0604020202020204" pitchFamily="34" charset="0"/>
                <a:cs typeface="Alexandria" pitchFamily="2" charset="-78"/>
              </a:endParaRPr>
            </a:p>
          </p:txBody>
        </p:sp>
        <p:sp>
          <p:nvSpPr>
            <p:cNvPr id="21" name="Rectangle 20"/>
            <p:cNvSpPr/>
            <p:nvPr/>
          </p:nvSpPr>
          <p:spPr>
            <a:xfrm>
              <a:off x="1430382" y="1275352"/>
              <a:ext cx="262235" cy="158511"/>
            </a:xfrm>
            <a:prstGeom prst="rect">
              <a:avLst/>
            </a:prstGeom>
            <a:ln>
              <a:noFill/>
            </a:ln>
          </p:spPr>
          <p:txBody>
            <a:bodyPr vert="horz" lIns="0" tIns="0" rIns="0" bIns="0" rtlCol="0">
              <a:noAutofit/>
            </a:bodyPr>
            <a:lstStyle/>
            <a:p>
              <a:pPr marL="0" marR="0" indent="0" algn="l" rtl="0">
                <a:lnSpc>
                  <a:spcPct val="107000"/>
                </a:lnSpc>
                <a:spcBef>
                  <a:spcPts val="0"/>
                </a:spcBef>
                <a:spcAft>
                  <a:spcPts val="800"/>
                </a:spcAft>
              </a:pPr>
              <a:r>
                <a:rPr lang="ar-SA" sz="1000" kern="100">
                  <a:solidFill>
                    <a:srgbClr val="000000"/>
                  </a:solidFill>
                  <a:effectLst/>
                  <a:latin typeface="Alexandria" pitchFamily="2" charset="-78"/>
                  <a:ea typeface="Arial" panose="020B0604020202020204" pitchFamily="34" charset="0"/>
                  <a:cs typeface="Alexandria" pitchFamily="2" charset="-78"/>
                </a:rPr>
                <a:t>قابلية</a:t>
              </a:r>
              <a:endParaRPr lang="en-US" sz="1350" kern="100">
                <a:solidFill>
                  <a:srgbClr val="000000"/>
                </a:solidFill>
                <a:effectLst/>
                <a:latin typeface="Alexandria" pitchFamily="2" charset="-78"/>
                <a:ea typeface="Arial" panose="020B0604020202020204" pitchFamily="34" charset="0"/>
                <a:cs typeface="Alexandria" pitchFamily="2" charset="-78"/>
              </a:endParaRPr>
            </a:p>
          </p:txBody>
        </p:sp>
        <p:sp>
          <p:nvSpPr>
            <p:cNvPr id="22" name="Rectangle 21"/>
            <p:cNvSpPr/>
            <p:nvPr/>
          </p:nvSpPr>
          <p:spPr>
            <a:xfrm>
              <a:off x="1392470" y="1275352"/>
              <a:ext cx="46882" cy="158511"/>
            </a:xfrm>
            <a:prstGeom prst="rect">
              <a:avLst/>
            </a:prstGeom>
            <a:ln>
              <a:noFill/>
            </a:ln>
          </p:spPr>
          <p:txBody>
            <a:bodyPr vert="horz" lIns="0" tIns="0" rIns="0" bIns="0" rtlCol="0">
              <a:noAutofit/>
            </a:bodyPr>
            <a:lstStyle/>
            <a:p>
              <a:pPr marL="0" marR="0" indent="0" algn="l" rtl="0">
                <a:lnSpc>
                  <a:spcPct val="107000"/>
                </a:lnSpc>
                <a:spcBef>
                  <a:spcPts val="0"/>
                </a:spcBef>
                <a:spcAft>
                  <a:spcPts val="800"/>
                </a:spcAft>
              </a:pPr>
              <a:r>
                <a:rPr lang="en-US" sz="1000" kern="100">
                  <a:solidFill>
                    <a:srgbClr val="000000"/>
                  </a:solidFill>
                  <a:effectLst/>
                  <a:latin typeface="Arial" panose="020B0604020202020204" pitchFamily="34" charset="0"/>
                  <a:ea typeface="Arial" panose="020B0604020202020204" pitchFamily="34" charset="0"/>
                </a:rPr>
                <a:t> </a:t>
              </a:r>
              <a:endParaRPr lang="en-US" sz="1350" kern="100">
                <a:solidFill>
                  <a:srgbClr val="000000"/>
                </a:solidFill>
                <a:effectLst/>
                <a:latin typeface="Arial" panose="020B0604020202020204" pitchFamily="34" charset="0"/>
                <a:ea typeface="Arial" panose="020B0604020202020204" pitchFamily="34" charset="0"/>
              </a:endParaRPr>
            </a:p>
          </p:txBody>
        </p:sp>
        <p:sp>
          <p:nvSpPr>
            <p:cNvPr id="23" name="Rectangle 22"/>
            <p:cNvSpPr/>
            <p:nvPr/>
          </p:nvSpPr>
          <p:spPr>
            <a:xfrm>
              <a:off x="1098301" y="1275352"/>
              <a:ext cx="392087" cy="158511"/>
            </a:xfrm>
            <a:prstGeom prst="rect">
              <a:avLst/>
            </a:prstGeom>
            <a:ln>
              <a:noFill/>
            </a:ln>
          </p:spPr>
          <p:txBody>
            <a:bodyPr vert="horz" lIns="0" tIns="0" rIns="0" bIns="0" rtlCol="0">
              <a:noAutofit/>
            </a:bodyPr>
            <a:lstStyle/>
            <a:p>
              <a:pPr marL="0" marR="0" indent="0" algn="l" rtl="0">
                <a:lnSpc>
                  <a:spcPct val="107000"/>
                </a:lnSpc>
                <a:spcBef>
                  <a:spcPts val="0"/>
                </a:spcBef>
                <a:spcAft>
                  <a:spcPts val="800"/>
                </a:spcAft>
              </a:pPr>
              <a:r>
                <a:rPr lang="ar-SA" sz="1000" kern="100">
                  <a:solidFill>
                    <a:srgbClr val="000000"/>
                  </a:solidFill>
                  <a:effectLst/>
                  <a:latin typeface="Alexandria" pitchFamily="2" charset="-78"/>
                  <a:ea typeface="Arial" panose="020B0604020202020204" pitchFamily="34" charset="0"/>
                  <a:cs typeface="Alexandria" pitchFamily="2" charset="-78"/>
                </a:rPr>
                <a:t>التشغيل</a:t>
              </a:r>
              <a:endParaRPr lang="en-US" sz="1350" kern="100">
                <a:solidFill>
                  <a:srgbClr val="000000"/>
                </a:solidFill>
                <a:effectLst/>
                <a:latin typeface="Alexandria" pitchFamily="2" charset="-78"/>
                <a:ea typeface="Arial" panose="020B0604020202020204" pitchFamily="34" charset="0"/>
                <a:cs typeface="Alexandria" pitchFamily="2" charset="-78"/>
              </a:endParaRPr>
            </a:p>
          </p:txBody>
        </p:sp>
        <p:sp>
          <p:nvSpPr>
            <p:cNvPr id="24" name="Rectangle 23"/>
            <p:cNvSpPr/>
            <p:nvPr/>
          </p:nvSpPr>
          <p:spPr>
            <a:xfrm>
              <a:off x="1061911" y="1275352"/>
              <a:ext cx="46882" cy="158511"/>
            </a:xfrm>
            <a:prstGeom prst="rect">
              <a:avLst/>
            </a:prstGeom>
            <a:ln>
              <a:noFill/>
            </a:ln>
          </p:spPr>
          <p:txBody>
            <a:bodyPr vert="horz" lIns="0" tIns="0" rIns="0" bIns="0" rtlCol="0">
              <a:noAutofit/>
            </a:bodyPr>
            <a:lstStyle/>
            <a:p>
              <a:pPr marL="0" marR="0" indent="0" algn="l" rtl="0">
                <a:lnSpc>
                  <a:spcPct val="107000"/>
                </a:lnSpc>
                <a:spcBef>
                  <a:spcPts val="0"/>
                </a:spcBef>
                <a:spcAft>
                  <a:spcPts val="800"/>
                </a:spcAft>
              </a:pPr>
              <a:r>
                <a:rPr lang="en-US" sz="1000" kern="100">
                  <a:solidFill>
                    <a:srgbClr val="000000"/>
                  </a:solidFill>
                  <a:effectLst/>
                  <a:latin typeface="Arial" panose="020B0604020202020204" pitchFamily="34" charset="0"/>
                  <a:ea typeface="Arial" panose="020B0604020202020204" pitchFamily="34" charset="0"/>
                </a:rPr>
                <a:t> </a:t>
              </a:r>
              <a:endParaRPr lang="en-US" sz="1350" kern="100">
                <a:solidFill>
                  <a:srgbClr val="000000"/>
                </a:solidFill>
                <a:effectLst/>
                <a:latin typeface="Arial" panose="020B0604020202020204" pitchFamily="34" charset="0"/>
                <a:ea typeface="Arial" panose="020B0604020202020204" pitchFamily="34" charset="0"/>
              </a:endParaRPr>
            </a:p>
          </p:txBody>
        </p:sp>
        <p:sp>
          <p:nvSpPr>
            <p:cNvPr id="25" name="Rectangle 24"/>
            <p:cNvSpPr/>
            <p:nvPr/>
          </p:nvSpPr>
          <p:spPr>
            <a:xfrm>
              <a:off x="1083247" y="1408416"/>
              <a:ext cx="403426" cy="328182"/>
            </a:xfrm>
            <a:prstGeom prst="rect">
              <a:avLst/>
            </a:prstGeom>
            <a:ln>
              <a:noFill/>
            </a:ln>
          </p:spPr>
          <p:txBody>
            <a:bodyPr vert="horz" lIns="0" tIns="0" rIns="0" bIns="0" rtlCol="0">
              <a:noAutofit/>
            </a:bodyPr>
            <a:lstStyle/>
            <a:p>
              <a:pPr marL="0" marR="0" indent="0" algn="l" rtl="0">
                <a:lnSpc>
                  <a:spcPct val="107000"/>
                </a:lnSpc>
                <a:spcBef>
                  <a:spcPts val="0"/>
                </a:spcBef>
                <a:spcAft>
                  <a:spcPts val="800"/>
                </a:spcAft>
              </a:pPr>
              <a:r>
                <a:rPr lang="ar-SA" sz="1000" kern="100">
                  <a:solidFill>
                    <a:srgbClr val="000000"/>
                  </a:solidFill>
                  <a:effectLst/>
                  <a:latin typeface="Alexandria" pitchFamily="2" charset="-78"/>
                  <a:ea typeface="Arial" panose="020B0604020202020204" pitchFamily="34" charset="0"/>
                  <a:cs typeface="Alexandria" pitchFamily="2" charset="-78"/>
                </a:rPr>
                <a:t>للأنظمة</a:t>
              </a:r>
              <a:endParaRPr lang="en-US" sz="1350" kern="100">
                <a:solidFill>
                  <a:srgbClr val="000000"/>
                </a:solidFill>
                <a:effectLst/>
                <a:latin typeface="Alexandria" pitchFamily="2" charset="-78"/>
                <a:ea typeface="Arial" panose="020B0604020202020204" pitchFamily="34" charset="0"/>
                <a:cs typeface="Alexandria" pitchFamily="2" charset="-78"/>
              </a:endParaRPr>
            </a:p>
          </p:txBody>
        </p:sp>
        <p:sp>
          <p:nvSpPr>
            <p:cNvPr id="26" name="Rectangle 25"/>
            <p:cNvSpPr/>
            <p:nvPr/>
          </p:nvSpPr>
          <p:spPr>
            <a:xfrm>
              <a:off x="1424395" y="1408416"/>
              <a:ext cx="290541" cy="158130"/>
            </a:xfrm>
            <a:prstGeom prst="rect">
              <a:avLst/>
            </a:prstGeom>
            <a:ln>
              <a:noFill/>
            </a:ln>
          </p:spPr>
          <p:txBody>
            <a:bodyPr vert="horz" lIns="0" tIns="0" rIns="0" bIns="0" rtlCol="0">
              <a:noAutofit/>
            </a:bodyPr>
            <a:lstStyle/>
            <a:p>
              <a:pPr marL="0" marR="0" indent="0" algn="l" rtl="0">
                <a:lnSpc>
                  <a:spcPct val="107000"/>
                </a:lnSpc>
                <a:spcBef>
                  <a:spcPts val="0"/>
                </a:spcBef>
                <a:spcAft>
                  <a:spcPts val="800"/>
                </a:spcAft>
              </a:pPr>
              <a:r>
                <a:rPr lang="ar-SA" sz="1000" kern="100">
                  <a:solidFill>
                    <a:srgbClr val="000000"/>
                  </a:solidFill>
                  <a:effectLst/>
                  <a:latin typeface="Alexandria" pitchFamily="2" charset="-78"/>
                  <a:ea typeface="Arial" panose="020B0604020202020204" pitchFamily="34" charset="0"/>
                  <a:cs typeface="Alexandria" pitchFamily="2" charset="-78"/>
                </a:rPr>
                <a:t>البيني</a:t>
              </a:r>
              <a:endParaRPr lang="en-US" sz="1350" kern="100">
                <a:solidFill>
                  <a:srgbClr val="000000"/>
                </a:solidFill>
                <a:effectLst/>
                <a:latin typeface="Alexandria" pitchFamily="2" charset="-78"/>
                <a:ea typeface="Arial" panose="020B0604020202020204" pitchFamily="34" charset="0"/>
                <a:cs typeface="Alexandria" pitchFamily="2" charset="-78"/>
              </a:endParaRPr>
            </a:p>
          </p:txBody>
        </p:sp>
        <p:sp>
          <p:nvSpPr>
            <p:cNvPr id="27" name="Rectangle 26"/>
            <p:cNvSpPr/>
            <p:nvPr/>
          </p:nvSpPr>
          <p:spPr>
            <a:xfrm>
              <a:off x="1386574" y="1408416"/>
              <a:ext cx="46769" cy="158130"/>
            </a:xfrm>
            <a:prstGeom prst="rect">
              <a:avLst/>
            </a:prstGeom>
            <a:ln>
              <a:noFill/>
            </a:ln>
          </p:spPr>
          <p:txBody>
            <a:bodyPr vert="horz" lIns="0" tIns="0" rIns="0" bIns="0" rtlCol="0">
              <a:noAutofit/>
            </a:bodyPr>
            <a:lstStyle/>
            <a:p>
              <a:pPr marL="0" marR="0" indent="0" algn="l" rtl="0">
                <a:lnSpc>
                  <a:spcPct val="107000"/>
                </a:lnSpc>
                <a:spcBef>
                  <a:spcPts val="0"/>
                </a:spcBef>
                <a:spcAft>
                  <a:spcPts val="800"/>
                </a:spcAft>
              </a:pPr>
              <a:r>
                <a:rPr lang="en-US" sz="1000" kern="100">
                  <a:solidFill>
                    <a:srgbClr val="000000"/>
                  </a:solidFill>
                  <a:effectLst/>
                  <a:latin typeface="Arial" panose="020B0604020202020204" pitchFamily="34" charset="0"/>
                  <a:ea typeface="Arial" panose="020B0604020202020204" pitchFamily="34" charset="0"/>
                </a:rPr>
                <a:t> </a:t>
              </a:r>
              <a:endParaRPr lang="en-US" sz="1350" kern="100">
                <a:solidFill>
                  <a:srgbClr val="000000"/>
                </a:solidFill>
                <a:effectLst/>
                <a:latin typeface="Arial" panose="020B0604020202020204" pitchFamily="34" charset="0"/>
                <a:ea typeface="Arial" panose="020B0604020202020204" pitchFamily="34" charset="0"/>
              </a:endParaRPr>
            </a:p>
          </p:txBody>
        </p:sp>
        <p:pic>
          <p:nvPicPr>
            <p:cNvPr id="28" name="Picture 27"/>
            <p:cNvPicPr/>
            <p:nvPr/>
          </p:nvPicPr>
          <p:blipFill>
            <a:blip r:embed="rId4"/>
            <a:stretch>
              <a:fillRect/>
            </a:stretch>
          </p:blipFill>
          <p:spPr>
            <a:xfrm>
              <a:off x="1000061" y="128524"/>
              <a:ext cx="728472" cy="728472"/>
            </a:xfrm>
            <a:prstGeom prst="rect">
              <a:avLst/>
            </a:prstGeom>
          </p:spPr>
        </p:pic>
        <p:sp>
          <p:nvSpPr>
            <p:cNvPr id="29" name="Shape 43139"/>
            <p:cNvSpPr/>
            <p:nvPr/>
          </p:nvSpPr>
          <p:spPr>
            <a:xfrm>
              <a:off x="1001967" y="130683"/>
              <a:ext cx="725805" cy="725805"/>
            </a:xfrm>
            <a:custGeom>
              <a:avLst/>
              <a:gdLst/>
              <a:ahLst/>
              <a:cxnLst/>
              <a:rect l="0" t="0" r="0" b="0"/>
              <a:pathLst>
                <a:path w="725805" h="725805">
                  <a:moveTo>
                    <a:pt x="0" y="362839"/>
                  </a:moveTo>
                  <a:cubicBezTo>
                    <a:pt x="0" y="162560"/>
                    <a:pt x="162560" y="0"/>
                    <a:pt x="362966" y="0"/>
                  </a:cubicBezTo>
                  <a:cubicBezTo>
                    <a:pt x="563372" y="0"/>
                    <a:pt x="725805" y="162560"/>
                    <a:pt x="725805" y="362839"/>
                  </a:cubicBezTo>
                  <a:cubicBezTo>
                    <a:pt x="725805" y="563245"/>
                    <a:pt x="563372" y="725805"/>
                    <a:pt x="362966" y="725805"/>
                  </a:cubicBezTo>
                  <a:cubicBezTo>
                    <a:pt x="162560" y="725805"/>
                    <a:pt x="0" y="563245"/>
                    <a:pt x="0" y="362839"/>
                  </a:cubicBezTo>
                  <a:close/>
                </a:path>
              </a:pathLst>
            </a:custGeom>
            <a:ln w="12700" cap="flat">
              <a:miter lim="127000"/>
            </a:ln>
          </p:spPr>
          <p:style>
            <a:lnRef idx="1">
              <a:srgbClr val="3D67B1"/>
            </a:lnRef>
            <a:fillRef idx="0">
              <a:srgbClr val="000000">
                <a:alpha val="0"/>
              </a:srgbClr>
            </a:fillRef>
            <a:effectRef idx="0">
              <a:scrgbClr r="0" g="0" b="0"/>
            </a:effectRef>
            <a:fontRef idx="none"/>
          </p:style>
          <p:txBody>
            <a:bodyPr/>
            <a:lstStyle/>
            <a:p>
              <a:endParaRPr lang="en-US"/>
            </a:p>
          </p:txBody>
        </p:sp>
        <p:sp>
          <p:nvSpPr>
            <p:cNvPr id="30" name="Shape 43141"/>
            <p:cNvSpPr/>
            <p:nvPr/>
          </p:nvSpPr>
          <p:spPr>
            <a:xfrm>
              <a:off x="1837627" y="0"/>
              <a:ext cx="892175" cy="2179320"/>
            </a:xfrm>
            <a:custGeom>
              <a:avLst/>
              <a:gdLst/>
              <a:ahLst/>
              <a:cxnLst/>
              <a:rect l="0" t="0" r="0" b="0"/>
              <a:pathLst>
                <a:path w="892175" h="2179320">
                  <a:moveTo>
                    <a:pt x="0" y="89154"/>
                  </a:moveTo>
                  <a:cubicBezTo>
                    <a:pt x="0" y="39878"/>
                    <a:pt x="40005" y="0"/>
                    <a:pt x="89281" y="0"/>
                  </a:cubicBezTo>
                  <a:lnTo>
                    <a:pt x="802894" y="0"/>
                  </a:lnTo>
                  <a:cubicBezTo>
                    <a:pt x="852170" y="0"/>
                    <a:pt x="892175" y="39878"/>
                    <a:pt x="892175" y="89154"/>
                  </a:cubicBezTo>
                  <a:lnTo>
                    <a:pt x="892175" y="2090039"/>
                  </a:lnTo>
                  <a:cubicBezTo>
                    <a:pt x="892175" y="2139315"/>
                    <a:pt x="852170" y="2179320"/>
                    <a:pt x="802894" y="2179320"/>
                  </a:cubicBezTo>
                  <a:lnTo>
                    <a:pt x="89281" y="2179320"/>
                  </a:lnTo>
                  <a:cubicBezTo>
                    <a:pt x="40005" y="2179320"/>
                    <a:pt x="0" y="2139315"/>
                    <a:pt x="0" y="2090039"/>
                  </a:cubicBezTo>
                  <a:close/>
                </a:path>
              </a:pathLst>
            </a:custGeom>
            <a:ln w="12700" cap="flat">
              <a:miter lim="127000"/>
            </a:ln>
          </p:spPr>
          <p:style>
            <a:lnRef idx="1">
              <a:srgbClr val="3D67B1"/>
            </a:lnRef>
            <a:fillRef idx="0">
              <a:srgbClr val="000000">
                <a:alpha val="0"/>
              </a:srgbClr>
            </a:fillRef>
            <a:effectRef idx="0">
              <a:scrgbClr r="0" g="0" b="0"/>
            </a:effectRef>
            <a:fontRef idx="none"/>
          </p:style>
          <p:txBody>
            <a:bodyPr/>
            <a:lstStyle/>
            <a:p>
              <a:endParaRPr lang="en-US"/>
            </a:p>
          </p:txBody>
        </p:sp>
        <p:sp>
          <p:nvSpPr>
            <p:cNvPr id="31" name="Rectangle 30"/>
            <p:cNvSpPr/>
            <p:nvPr/>
          </p:nvSpPr>
          <p:spPr>
            <a:xfrm>
              <a:off x="2180527" y="1028685"/>
              <a:ext cx="273429" cy="158130"/>
            </a:xfrm>
            <a:prstGeom prst="rect">
              <a:avLst/>
            </a:prstGeom>
            <a:ln>
              <a:noFill/>
            </a:ln>
          </p:spPr>
          <p:txBody>
            <a:bodyPr vert="horz" lIns="0" tIns="0" rIns="0" bIns="0" rtlCol="0">
              <a:noAutofit/>
            </a:bodyPr>
            <a:lstStyle/>
            <a:p>
              <a:pPr marL="0" marR="0" indent="0" algn="l" rtl="0">
                <a:lnSpc>
                  <a:spcPct val="107000"/>
                </a:lnSpc>
                <a:spcBef>
                  <a:spcPts val="0"/>
                </a:spcBef>
                <a:spcAft>
                  <a:spcPts val="800"/>
                </a:spcAft>
              </a:pPr>
              <a:r>
                <a:rPr lang="ar-SA" sz="1000" b="1" kern="100">
                  <a:solidFill>
                    <a:srgbClr val="00B0F0"/>
                  </a:solidFill>
                  <a:effectLst/>
                  <a:latin typeface="Alexandria" pitchFamily="2" charset="-78"/>
                  <a:ea typeface="Arial" panose="020B0604020202020204" pitchFamily="34" charset="0"/>
                  <a:cs typeface="Alexandria" pitchFamily="2" charset="-78"/>
                </a:rPr>
                <a:t>مصر</a:t>
              </a:r>
              <a:endParaRPr lang="en-US" sz="1350" kern="100">
                <a:solidFill>
                  <a:srgbClr val="000000"/>
                </a:solidFill>
                <a:effectLst/>
                <a:latin typeface="Alexandria" pitchFamily="2" charset="-78"/>
                <a:ea typeface="Arial" panose="020B0604020202020204" pitchFamily="34" charset="0"/>
                <a:cs typeface="Alexandria" pitchFamily="2" charset="-78"/>
              </a:endParaRPr>
            </a:p>
          </p:txBody>
        </p:sp>
        <p:sp>
          <p:nvSpPr>
            <p:cNvPr id="32" name="Rectangle 31"/>
            <p:cNvSpPr/>
            <p:nvPr/>
          </p:nvSpPr>
          <p:spPr>
            <a:xfrm>
              <a:off x="2276427" y="1210041"/>
              <a:ext cx="432530" cy="158130"/>
            </a:xfrm>
            <a:prstGeom prst="rect">
              <a:avLst/>
            </a:prstGeom>
            <a:ln>
              <a:noFill/>
            </a:ln>
          </p:spPr>
          <p:txBody>
            <a:bodyPr vert="horz" lIns="0" tIns="0" rIns="0" bIns="0" rtlCol="0">
              <a:noAutofit/>
            </a:bodyPr>
            <a:lstStyle/>
            <a:p>
              <a:pPr marL="0" marR="0" indent="0" algn="l" rtl="0">
                <a:lnSpc>
                  <a:spcPct val="107000"/>
                </a:lnSpc>
                <a:spcBef>
                  <a:spcPts val="0"/>
                </a:spcBef>
                <a:spcAft>
                  <a:spcPts val="800"/>
                </a:spcAft>
              </a:pPr>
              <a:r>
                <a:rPr lang="ar-SA" sz="1000" kern="100">
                  <a:solidFill>
                    <a:srgbClr val="000000"/>
                  </a:solidFill>
                  <a:effectLst/>
                  <a:latin typeface="Alexandria" pitchFamily="2" charset="-78"/>
                  <a:ea typeface="Arial" panose="020B0604020202020204" pitchFamily="34" charset="0"/>
                  <a:cs typeface="Alexandria" pitchFamily="2" charset="-78"/>
                </a:rPr>
                <a:t>انخفاض</a:t>
              </a:r>
              <a:endParaRPr lang="en-US" sz="1350" kern="100">
                <a:solidFill>
                  <a:srgbClr val="000000"/>
                </a:solidFill>
                <a:effectLst/>
                <a:latin typeface="Alexandria" pitchFamily="2" charset="-78"/>
                <a:ea typeface="Arial" panose="020B0604020202020204" pitchFamily="34" charset="0"/>
                <a:cs typeface="Alexandria" pitchFamily="2" charset="-78"/>
              </a:endParaRPr>
            </a:p>
          </p:txBody>
        </p:sp>
        <p:sp>
          <p:nvSpPr>
            <p:cNvPr id="33" name="Rectangle 32"/>
            <p:cNvSpPr/>
            <p:nvPr/>
          </p:nvSpPr>
          <p:spPr>
            <a:xfrm>
              <a:off x="2239998" y="1210041"/>
              <a:ext cx="46769" cy="158130"/>
            </a:xfrm>
            <a:prstGeom prst="rect">
              <a:avLst/>
            </a:prstGeom>
            <a:ln>
              <a:noFill/>
            </a:ln>
          </p:spPr>
          <p:txBody>
            <a:bodyPr vert="horz" lIns="0" tIns="0" rIns="0" bIns="0" rtlCol="0">
              <a:noAutofit/>
            </a:bodyPr>
            <a:lstStyle/>
            <a:p>
              <a:pPr marL="0" marR="0" indent="0" algn="l" rtl="0">
                <a:lnSpc>
                  <a:spcPct val="107000"/>
                </a:lnSpc>
                <a:spcBef>
                  <a:spcPts val="0"/>
                </a:spcBef>
                <a:spcAft>
                  <a:spcPts val="800"/>
                </a:spcAft>
              </a:pPr>
              <a:r>
                <a:rPr lang="en-US" sz="1000" kern="100">
                  <a:solidFill>
                    <a:srgbClr val="000000"/>
                  </a:solidFill>
                  <a:effectLst/>
                  <a:latin typeface="Arial" panose="020B0604020202020204" pitchFamily="34" charset="0"/>
                  <a:ea typeface="Arial" panose="020B0604020202020204" pitchFamily="34" charset="0"/>
                </a:rPr>
                <a:t> </a:t>
              </a:r>
              <a:endParaRPr lang="en-US" sz="1350" kern="100">
                <a:solidFill>
                  <a:srgbClr val="000000"/>
                </a:solidFill>
                <a:effectLst/>
                <a:latin typeface="Arial" panose="020B0604020202020204" pitchFamily="34" charset="0"/>
                <a:ea typeface="Arial" panose="020B0604020202020204" pitchFamily="34" charset="0"/>
              </a:endParaRPr>
            </a:p>
          </p:txBody>
        </p:sp>
        <p:sp>
          <p:nvSpPr>
            <p:cNvPr id="34" name="Rectangle 33"/>
            <p:cNvSpPr/>
            <p:nvPr/>
          </p:nvSpPr>
          <p:spPr>
            <a:xfrm>
              <a:off x="1964119" y="1210041"/>
              <a:ext cx="367592" cy="158130"/>
            </a:xfrm>
            <a:prstGeom prst="rect">
              <a:avLst/>
            </a:prstGeom>
            <a:ln>
              <a:noFill/>
            </a:ln>
          </p:spPr>
          <p:txBody>
            <a:bodyPr vert="horz" lIns="0" tIns="0" rIns="0" bIns="0" rtlCol="0">
              <a:noAutofit/>
            </a:bodyPr>
            <a:lstStyle/>
            <a:p>
              <a:pPr marL="0" marR="0" indent="0" algn="l" rtl="0">
                <a:lnSpc>
                  <a:spcPct val="107000"/>
                </a:lnSpc>
                <a:spcBef>
                  <a:spcPts val="0"/>
                </a:spcBef>
                <a:spcAft>
                  <a:spcPts val="800"/>
                </a:spcAft>
              </a:pPr>
              <a:r>
                <a:rPr lang="ar-SA" sz="1000" kern="100">
                  <a:solidFill>
                    <a:srgbClr val="000000"/>
                  </a:solidFill>
                  <a:effectLst/>
                  <a:latin typeface="Alexandria" pitchFamily="2" charset="-78"/>
                  <a:ea typeface="Arial" panose="020B0604020202020204" pitchFamily="34" charset="0"/>
                  <a:cs typeface="Alexandria" pitchFamily="2" charset="-78"/>
                </a:rPr>
                <a:t>التثقيف</a:t>
              </a:r>
              <a:endParaRPr lang="en-US" sz="1350" kern="100">
                <a:solidFill>
                  <a:srgbClr val="000000"/>
                </a:solidFill>
                <a:effectLst/>
                <a:latin typeface="Alexandria" pitchFamily="2" charset="-78"/>
                <a:ea typeface="Arial" panose="020B0604020202020204" pitchFamily="34" charset="0"/>
                <a:cs typeface="Alexandria" pitchFamily="2" charset="-78"/>
              </a:endParaRPr>
            </a:p>
          </p:txBody>
        </p:sp>
        <p:sp>
          <p:nvSpPr>
            <p:cNvPr id="35" name="Rectangle 34"/>
            <p:cNvSpPr/>
            <p:nvPr/>
          </p:nvSpPr>
          <p:spPr>
            <a:xfrm>
              <a:off x="2355620" y="1342629"/>
              <a:ext cx="46769" cy="158130"/>
            </a:xfrm>
            <a:prstGeom prst="rect">
              <a:avLst/>
            </a:prstGeom>
            <a:ln>
              <a:noFill/>
            </a:ln>
          </p:spPr>
          <p:txBody>
            <a:bodyPr vert="horz" lIns="0" tIns="0" rIns="0" bIns="0" rtlCol="0">
              <a:noAutofit/>
            </a:bodyPr>
            <a:lstStyle/>
            <a:p>
              <a:pPr marL="0" marR="0" indent="0" algn="l" rtl="0">
                <a:lnSpc>
                  <a:spcPct val="107000"/>
                </a:lnSpc>
                <a:spcBef>
                  <a:spcPts val="0"/>
                </a:spcBef>
                <a:spcAft>
                  <a:spcPts val="800"/>
                </a:spcAft>
              </a:pPr>
              <a:r>
                <a:rPr lang="en-US" sz="1000" kern="100">
                  <a:solidFill>
                    <a:srgbClr val="000000"/>
                  </a:solidFill>
                  <a:effectLst/>
                  <a:latin typeface="Arial" panose="020B0604020202020204" pitchFamily="34" charset="0"/>
                  <a:ea typeface="Arial" panose="020B0604020202020204" pitchFamily="34" charset="0"/>
                </a:rPr>
                <a:t> </a:t>
              </a:r>
              <a:endParaRPr lang="en-US" sz="1350" kern="100">
                <a:solidFill>
                  <a:srgbClr val="000000"/>
                </a:solidFill>
                <a:effectLst/>
                <a:latin typeface="Arial" panose="020B0604020202020204" pitchFamily="34" charset="0"/>
                <a:ea typeface="Arial" panose="020B0604020202020204" pitchFamily="34" charset="0"/>
              </a:endParaRPr>
            </a:p>
          </p:txBody>
        </p:sp>
        <p:sp>
          <p:nvSpPr>
            <p:cNvPr id="36" name="Rectangle 35"/>
            <p:cNvSpPr/>
            <p:nvPr/>
          </p:nvSpPr>
          <p:spPr>
            <a:xfrm>
              <a:off x="2391924" y="1342629"/>
              <a:ext cx="308710" cy="158130"/>
            </a:xfrm>
            <a:prstGeom prst="rect">
              <a:avLst/>
            </a:prstGeom>
            <a:ln>
              <a:noFill/>
            </a:ln>
          </p:spPr>
          <p:txBody>
            <a:bodyPr vert="horz" lIns="0" tIns="0" rIns="0" bIns="0" rtlCol="0">
              <a:noAutofit/>
            </a:bodyPr>
            <a:lstStyle/>
            <a:p>
              <a:pPr marL="0" marR="0" indent="0" algn="l" rtl="0">
                <a:lnSpc>
                  <a:spcPct val="107000"/>
                </a:lnSpc>
                <a:spcBef>
                  <a:spcPts val="0"/>
                </a:spcBef>
                <a:spcAft>
                  <a:spcPts val="800"/>
                </a:spcAft>
              </a:pPr>
              <a:r>
                <a:rPr lang="ar-SA" sz="1000" kern="100">
                  <a:solidFill>
                    <a:srgbClr val="000000"/>
                  </a:solidFill>
                  <a:effectLst/>
                  <a:latin typeface="Alexandria" pitchFamily="2" charset="-78"/>
                  <a:ea typeface="Arial" panose="020B0604020202020204" pitchFamily="34" charset="0"/>
                  <a:cs typeface="Alexandria" pitchFamily="2" charset="-78"/>
                </a:rPr>
                <a:t>المالي</a:t>
              </a:r>
              <a:endParaRPr lang="en-US" sz="1350" kern="100">
                <a:solidFill>
                  <a:srgbClr val="000000"/>
                </a:solidFill>
                <a:effectLst/>
                <a:latin typeface="Alexandria" pitchFamily="2" charset="-78"/>
                <a:ea typeface="Arial" panose="020B0604020202020204" pitchFamily="34" charset="0"/>
                <a:cs typeface="Alexandria" pitchFamily="2" charset="-78"/>
              </a:endParaRPr>
            </a:p>
          </p:txBody>
        </p:sp>
        <p:sp>
          <p:nvSpPr>
            <p:cNvPr id="37" name="Rectangle 36"/>
            <p:cNvSpPr/>
            <p:nvPr/>
          </p:nvSpPr>
          <p:spPr>
            <a:xfrm>
              <a:off x="1939588" y="1342629"/>
              <a:ext cx="553323" cy="158130"/>
            </a:xfrm>
            <a:prstGeom prst="rect">
              <a:avLst/>
            </a:prstGeom>
            <a:ln>
              <a:noFill/>
            </a:ln>
          </p:spPr>
          <p:txBody>
            <a:bodyPr vert="horz" lIns="0" tIns="0" rIns="0" bIns="0" rtlCol="0">
              <a:noAutofit/>
            </a:bodyPr>
            <a:lstStyle/>
            <a:p>
              <a:pPr marL="0" marR="0" indent="0" algn="l" rtl="0">
                <a:lnSpc>
                  <a:spcPct val="107000"/>
                </a:lnSpc>
                <a:spcBef>
                  <a:spcPts val="0"/>
                </a:spcBef>
                <a:spcAft>
                  <a:spcPts val="800"/>
                </a:spcAft>
              </a:pPr>
              <a:r>
                <a:rPr lang="ar-SA" sz="1000" kern="100">
                  <a:solidFill>
                    <a:srgbClr val="000000"/>
                  </a:solidFill>
                  <a:effectLst/>
                  <a:latin typeface="Alexandria" pitchFamily="2" charset="-78"/>
                  <a:ea typeface="Arial" panose="020B0604020202020204" pitchFamily="34" charset="0"/>
                  <a:cs typeface="Alexandria" pitchFamily="2" charset="-78"/>
                </a:rPr>
                <a:t>وصعوبات</a:t>
              </a:r>
              <a:endParaRPr lang="en-US" sz="1350" kern="100">
                <a:solidFill>
                  <a:srgbClr val="000000"/>
                </a:solidFill>
                <a:effectLst/>
                <a:latin typeface="Alexandria" pitchFamily="2" charset="-78"/>
                <a:ea typeface="Arial" panose="020B0604020202020204" pitchFamily="34" charset="0"/>
                <a:cs typeface="Alexandria" pitchFamily="2" charset="-78"/>
              </a:endParaRPr>
            </a:p>
          </p:txBody>
        </p:sp>
        <p:sp>
          <p:nvSpPr>
            <p:cNvPr id="38" name="Rectangle 37"/>
            <p:cNvSpPr/>
            <p:nvPr/>
          </p:nvSpPr>
          <p:spPr>
            <a:xfrm>
              <a:off x="1903159" y="1342629"/>
              <a:ext cx="46769" cy="158130"/>
            </a:xfrm>
            <a:prstGeom prst="rect">
              <a:avLst/>
            </a:prstGeom>
            <a:ln>
              <a:noFill/>
            </a:ln>
          </p:spPr>
          <p:txBody>
            <a:bodyPr vert="horz" lIns="0" tIns="0" rIns="0" bIns="0" rtlCol="0">
              <a:noAutofit/>
            </a:bodyPr>
            <a:lstStyle/>
            <a:p>
              <a:pPr marL="0" marR="0" indent="0" algn="l" rtl="0">
                <a:lnSpc>
                  <a:spcPct val="107000"/>
                </a:lnSpc>
                <a:spcBef>
                  <a:spcPts val="0"/>
                </a:spcBef>
                <a:spcAft>
                  <a:spcPts val="800"/>
                </a:spcAft>
              </a:pPr>
              <a:r>
                <a:rPr lang="en-US" sz="1000" kern="100">
                  <a:solidFill>
                    <a:srgbClr val="000000"/>
                  </a:solidFill>
                  <a:effectLst/>
                  <a:latin typeface="Arial" panose="020B0604020202020204" pitchFamily="34" charset="0"/>
                  <a:ea typeface="Arial" panose="020B0604020202020204" pitchFamily="34" charset="0"/>
                </a:rPr>
                <a:t> </a:t>
              </a:r>
              <a:endParaRPr lang="en-US" sz="1350" kern="100">
                <a:solidFill>
                  <a:srgbClr val="000000"/>
                </a:solidFill>
                <a:effectLst/>
                <a:latin typeface="Arial" panose="020B0604020202020204" pitchFamily="34" charset="0"/>
                <a:ea typeface="Arial" panose="020B0604020202020204" pitchFamily="34" charset="0"/>
              </a:endParaRPr>
            </a:p>
          </p:txBody>
        </p:sp>
        <p:sp>
          <p:nvSpPr>
            <p:cNvPr id="39" name="Rectangle 38"/>
            <p:cNvSpPr/>
            <p:nvPr/>
          </p:nvSpPr>
          <p:spPr>
            <a:xfrm>
              <a:off x="2229179" y="1473693"/>
              <a:ext cx="46769" cy="158130"/>
            </a:xfrm>
            <a:prstGeom prst="rect">
              <a:avLst/>
            </a:prstGeom>
            <a:ln>
              <a:noFill/>
            </a:ln>
          </p:spPr>
          <p:txBody>
            <a:bodyPr vert="horz" lIns="0" tIns="0" rIns="0" bIns="0" rtlCol="0">
              <a:noAutofit/>
            </a:bodyPr>
            <a:lstStyle/>
            <a:p>
              <a:pPr marL="0" marR="0" indent="0" algn="l" rtl="0">
                <a:lnSpc>
                  <a:spcPct val="107000"/>
                </a:lnSpc>
                <a:spcBef>
                  <a:spcPts val="0"/>
                </a:spcBef>
                <a:spcAft>
                  <a:spcPts val="800"/>
                </a:spcAft>
              </a:pPr>
              <a:r>
                <a:rPr lang="en-US" sz="1000" kern="100">
                  <a:solidFill>
                    <a:srgbClr val="000000"/>
                  </a:solidFill>
                  <a:effectLst/>
                  <a:latin typeface="Arial" panose="020B0604020202020204" pitchFamily="34" charset="0"/>
                  <a:ea typeface="Arial" panose="020B0604020202020204" pitchFamily="34" charset="0"/>
                </a:rPr>
                <a:t> </a:t>
              </a:r>
              <a:endParaRPr lang="en-US" sz="1350" kern="100">
                <a:solidFill>
                  <a:srgbClr val="000000"/>
                </a:solidFill>
                <a:effectLst/>
                <a:latin typeface="Arial" panose="020B0604020202020204" pitchFamily="34" charset="0"/>
                <a:ea typeface="Arial" panose="020B0604020202020204" pitchFamily="34" charset="0"/>
              </a:endParaRPr>
            </a:p>
          </p:txBody>
        </p:sp>
        <p:sp>
          <p:nvSpPr>
            <p:cNvPr id="40" name="Rectangle 39"/>
            <p:cNvSpPr/>
            <p:nvPr/>
          </p:nvSpPr>
          <p:spPr>
            <a:xfrm>
              <a:off x="1947355" y="1473693"/>
              <a:ext cx="375499" cy="158130"/>
            </a:xfrm>
            <a:prstGeom prst="rect">
              <a:avLst/>
            </a:prstGeom>
            <a:ln>
              <a:noFill/>
            </a:ln>
          </p:spPr>
          <p:txBody>
            <a:bodyPr vert="horz" lIns="0" tIns="0" rIns="0" bIns="0" rtlCol="0">
              <a:noAutofit/>
            </a:bodyPr>
            <a:lstStyle/>
            <a:p>
              <a:pPr marL="0" marR="0" indent="0" algn="l" rtl="0">
                <a:lnSpc>
                  <a:spcPct val="107000"/>
                </a:lnSpc>
                <a:spcBef>
                  <a:spcPts val="0"/>
                </a:spcBef>
                <a:spcAft>
                  <a:spcPts val="800"/>
                </a:spcAft>
              </a:pPr>
              <a:r>
                <a:rPr lang="ar-SA" sz="1000" kern="100">
                  <a:solidFill>
                    <a:srgbClr val="000000"/>
                  </a:solidFill>
                  <a:effectLst/>
                  <a:latin typeface="Alexandria Medium" pitchFamily="2" charset="-78"/>
                  <a:ea typeface="Arial" panose="020B0604020202020204" pitchFamily="34" charset="0"/>
                  <a:cs typeface="Alexandria Medium" pitchFamily="2" charset="-78"/>
                </a:rPr>
                <a:t>التمويل</a:t>
              </a:r>
              <a:endParaRPr lang="en-US" sz="1350" kern="100">
                <a:solidFill>
                  <a:srgbClr val="000000"/>
                </a:solidFill>
                <a:effectLst/>
                <a:latin typeface="Alexandria Medium" pitchFamily="2" charset="-78"/>
                <a:ea typeface="Arial" panose="020B0604020202020204" pitchFamily="34" charset="0"/>
                <a:cs typeface="Alexandria Medium" pitchFamily="2" charset="-78"/>
              </a:endParaRPr>
            </a:p>
          </p:txBody>
        </p:sp>
        <p:sp>
          <p:nvSpPr>
            <p:cNvPr id="41" name="Rectangle 40"/>
            <p:cNvSpPr/>
            <p:nvPr/>
          </p:nvSpPr>
          <p:spPr>
            <a:xfrm>
              <a:off x="2265609" y="1473693"/>
              <a:ext cx="168571" cy="158130"/>
            </a:xfrm>
            <a:prstGeom prst="rect">
              <a:avLst/>
            </a:prstGeom>
            <a:ln>
              <a:noFill/>
            </a:ln>
          </p:spPr>
          <p:txBody>
            <a:bodyPr vert="horz" lIns="0" tIns="0" rIns="0" bIns="0" rtlCol="0">
              <a:noAutofit/>
            </a:bodyPr>
            <a:lstStyle/>
            <a:p>
              <a:pPr marL="0" marR="0" indent="0" algn="l" rtl="0">
                <a:lnSpc>
                  <a:spcPct val="107000"/>
                </a:lnSpc>
                <a:spcBef>
                  <a:spcPts val="0"/>
                </a:spcBef>
                <a:spcAft>
                  <a:spcPts val="800"/>
                </a:spcAft>
              </a:pPr>
              <a:r>
                <a:rPr lang="ar-SA" sz="1000" kern="100">
                  <a:solidFill>
                    <a:srgbClr val="000000"/>
                  </a:solidFill>
                  <a:effectLst/>
                  <a:latin typeface="Alexandria" pitchFamily="2" charset="-78"/>
                  <a:ea typeface="Arial" panose="020B0604020202020204" pitchFamily="34" charset="0"/>
                  <a:cs typeface="Alexandria" pitchFamily="2" charset="-78"/>
                </a:rPr>
                <a:t>إلى</a:t>
              </a:r>
              <a:endParaRPr lang="en-US" sz="1350" kern="100">
                <a:solidFill>
                  <a:srgbClr val="000000"/>
                </a:solidFill>
                <a:effectLst/>
                <a:latin typeface="Alexandria" pitchFamily="2" charset="-78"/>
                <a:ea typeface="Arial" panose="020B0604020202020204" pitchFamily="34" charset="0"/>
                <a:cs typeface="Alexandria" pitchFamily="2" charset="-78"/>
              </a:endParaRPr>
            </a:p>
          </p:txBody>
        </p:sp>
        <p:sp>
          <p:nvSpPr>
            <p:cNvPr id="42" name="Rectangle 41"/>
            <p:cNvSpPr/>
            <p:nvPr/>
          </p:nvSpPr>
          <p:spPr>
            <a:xfrm>
              <a:off x="2392354" y="1473693"/>
              <a:ext cx="46769" cy="158130"/>
            </a:xfrm>
            <a:prstGeom prst="rect">
              <a:avLst/>
            </a:prstGeom>
            <a:ln>
              <a:noFill/>
            </a:ln>
          </p:spPr>
          <p:txBody>
            <a:bodyPr vert="horz" lIns="0" tIns="0" rIns="0" bIns="0" rtlCol="0">
              <a:noAutofit/>
            </a:bodyPr>
            <a:lstStyle/>
            <a:p>
              <a:pPr marL="0" marR="0" indent="0" algn="l" rtl="0">
                <a:lnSpc>
                  <a:spcPct val="107000"/>
                </a:lnSpc>
                <a:spcBef>
                  <a:spcPts val="0"/>
                </a:spcBef>
                <a:spcAft>
                  <a:spcPts val="800"/>
                </a:spcAft>
              </a:pPr>
              <a:r>
                <a:rPr lang="en-US" sz="1000" kern="100">
                  <a:solidFill>
                    <a:srgbClr val="000000"/>
                  </a:solidFill>
                  <a:effectLst/>
                  <a:latin typeface="Arial" panose="020B0604020202020204" pitchFamily="34" charset="0"/>
                  <a:ea typeface="Arial" panose="020B0604020202020204" pitchFamily="34" charset="0"/>
                </a:rPr>
                <a:t> </a:t>
              </a:r>
              <a:endParaRPr lang="en-US" sz="1350" kern="100">
                <a:solidFill>
                  <a:srgbClr val="000000"/>
                </a:solidFill>
                <a:effectLst/>
                <a:latin typeface="Arial" panose="020B0604020202020204" pitchFamily="34" charset="0"/>
                <a:ea typeface="Arial" panose="020B0604020202020204" pitchFamily="34" charset="0"/>
              </a:endParaRPr>
            </a:p>
          </p:txBody>
        </p:sp>
        <p:sp>
          <p:nvSpPr>
            <p:cNvPr id="43" name="Rectangle 42"/>
            <p:cNvSpPr/>
            <p:nvPr/>
          </p:nvSpPr>
          <p:spPr>
            <a:xfrm>
              <a:off x="2428530" y="1473693"/>
              <a:ext cx="250164" cy="158130"/>
            </a:xfrm>
            <a:prstGeom prst="rect">
              <a:avLst/>
            </a:prstGeom>
            <a:ln>
              <a:noFill/>
            </a:ln>
          </p:spPr>
          <p:txBody>
            <a:bodyPr vert="horz" lIns="0" tIns="0" rIns="0" bIns="0" rtlCol="0">
              <a:noAutofit/>
            </a:bodyPr>
            <a:lstStyle/>
            <a:p>
              <a:pPr marL="0" marR="0" indent="0" algn="l" rtl="0">
                <a:lnSpc>
                  <a:spcPct val="107000"/>
                </a:lnSpc>
                <a:spcBef>
                  <a:spcPts val="0"/>
                </a:spcBef>
                <a:spcAft>
                  <a:spcPts val="800"/>
                </a:spcAft>
              </a:pPr>
              <a:r>
                <a:rPr lang="ar-SA" sz="1000" kern="100">
                  <a:solidFill>
                    <a:srgbClr val="000000"/>
                  </a:solidFill>
                  <a:effectLst/>
                  <a:latin typeface="Alexandria" pitchFamily="2" charset="-78"/>
                  <a:ea typeface="Arial" panose="020B0604020202020204" pitchFamily="34" charset="0"/>
                  <a:cs typeface="Alexandria" pitchFamily="2" charset="-78"/>
                </a:rPr>
                <a:t>النفاذ</a:t>
              </a:r>
              <a:endParaRPr lang="en-US" sz="1350" kern="100">
                <a:solidFill>
                  <a:srgbClr val="000000"/>
                </a:solidFill>
                <a:effectLst/>
                <a:latin typeface="Alexandria" pitchFamily="2" charset="-78"/>
                <a:ea typeface="Arial" panose="020B0604020202020204" pitchFamily="34" charset="0"/>
                <a:cs typeface="Alexandria" pitchFamily="2" charset="-78"/>
              </a:endParaRPr>
            </a:p>
          </p:txBody>
        </p:sp>
        <p:pic>
          <p:nvPicPr>
            <p:cNvPr id="44" name="Picture 43"/>
            <p:cNvPicPr/>
            <p:nvPr/>
          </p:nvPicPr>
          <p:blipFill>
            <a:blip r:embed="rId5"/>
            <a:stretch>
              <a:fillRect/>
            </a:stretch>
          </p:blipFill>
          <p:spPr>
            <a:xfrm>
              <a:off x="1918526" y="128524"/>
              <a:ext cx="728472" cy="728472"/>
            </a:xfrm>
            <a:prstGeom prst="rect">
              <a:avLst/>
            </a:prstGeom>
          </p:spPr>
        </p:pic>
        <p:sp>
          <p:nvSpPr>
            <p:cNvPr id="45" name="Shape 43160"/>
            <p:cNvSpPr/>
            <p:nvPr/>
          </p:nvSpPr>
          <p:spPr>
            <a:xfrm>
              <a:off x="1920812" y="130683"/>
              <a:ext cx="725805" cy="725805"/>
            </a:xfrm>
            <a:custGeom>
              <a:avLst/>
              <a:gdLst/>
              <a:ahLst/>
              <a:cxnLst/>
              <a:rect l="0" t="0" r="0" b="0"/>
              <a:pathLst>
                <a:path w="725805" h="725805">
                  <a:moveTo>
                    <a:pt x="0" y="362839"/>
                  </a:moveTo>
                  <a:cubicBezTo>
                    <a:pt x="0" y="162560"/>
                    <a:pt x="162560" y="0"/>
                    <a:pt x="362966" y="0"/>
                  </a:cubicBezTo>
                  <a:cubicBezTo>
                    <a:pt x="563245" y="0"/>
                    <a:pt x="725805" y="162560"/>
                    <a:pt x="725805" y="362839"/>
                  </a:cubicBezTo>
                  <a:cubicBezTo>
                    <a:pt x="725805" y="563245"/>
                    <a:pt x="563245" y="725805"/>
                    <a:pt x="362966" y="725805"/>
                  </a:cubicBezTo>
                  <a:cubicBezTo>
                    <a:pt x="162560" y="725805"/>
                    <a:pt x="0" y="563245"/>
                    <a:pt x="0" y="362839"/>
                  </a:cubicBezTo>
                  <a:close/>
                </a:path>
              </a:pathLst>
            </a:custGeom>
            <a:ln w="12700" cap="flat">
              <a:miter lim="127000"/>
            </a:ln>
          </p:spPr>
          <p:style>
            <a:lnRef idx="1">
              <a:srgbClr val="3D67B1"/>
            </a:lnRef>
            <a:fillRef idx="0">
              <a:srgbClr val="000000">
                <a:alpha val="0"/>
              </a:srgbClr>
            </a:fillRef>
            <a:effectRef idx="0">
              <a:scrgbClr r="0" g="0" b="0"/>
            </a:effectRef>
            <a:fontRef idx="none"/>
          </p:style>
          <p:txBody>
            <a:bodyPr/>
            <a:lstStyle/>
            <a:p>
              <a:endParaRPr lang="en-US"/>
            </a:p>
          </p:txBody>
        </p:sp>
        <p:sp>
          <p:nvSpPr>
            <p:cNvPr id="46" name="Shape 43162"/>
            <p:cNvSpPr/>
            <p:nvPr/>
          </p:nvSpPr>
          <p:spPr>
            <a:xfrm>
              <a:off x="2756472" y="0"/>
              <a:ext cx="892175" cy="2179320"/>
            </a:xfrm>
            <a:custGeom>
              <a:avLst/>
              <a:gdLst/>
              <a:ahLst/>
              <a:cxnLst/>
              <a:rect l="0" t="0" r="0" b="0"/>
              <a:pathLst>
                <a:path w="892175" h="2179320">
                  <a:moveTo>
                    <a:pt x="0" y="89154"/>
                  </a:moveTo>
                  <a:cubicBezTo>
                    <a:pt x="0" y="39878"/>
                    <a:pt x="40005" y="0"/>
                    <a:pt x="89281" y="0"/>
                  </a:cubicBezTo>
                  <a:lnTo>
                    <a:pt x="802894" y="0"/>
                  </a:lnTo>
                  <a:cubicBezTo>
                    <a:pt x="852170" y="0"/>
                    <a:pt x="892175" y="39878"/>
                    <a:pt x="892175" y="89154"/>
                  </a:cubicBezTo>
                  <a:lnTo>
                    <a:pt x="892175" y="2090039"/>
                  </a:lnTo>
                  <a:cubicBezTo>
                    <a:pt x="892175" y="2139315"/>
                    <a:pt x="852170" y="2179320"/>
                    <a:pt x="802894" y="2179320"/>
                  </a:cubicBezTo>
                  <a:lnTo>
                    <a:pt x="89281" y="2179320"/>
                  </a:lnTo>
                  <a:cubicBezTo>
                    <a:pt x="40005" y="2179320"/>
                    <a:pt x="0" y="2139315"/>
                    <a:pt x="0" y="2090039"/>
                  </a:cubicBezTo>
                  <a:close/>
                </a:path>
              </a:pathLst>
            </a:custGeom>
            <a:ln w="12700" cap="flat">
              <a:miter lim="127000"/>
            </a:ln>
          </p:spPr>
          <p:style>
            <a:lnRef idx="1">
              <a:srgbClr val="3D67B1"/>
            </a:lnRef>
            <a:fillRef idx="0">
              <a:srgbClr val="000000">
                <a:alpha val="0"/>
              </a:srgbClr>
            </a:fillRef>
            <a:effectRef idx="0">
              <a:scrgbClr r="0" g="0" b="0"/>
            </a:effectRef>
            <a:fontRef idx="none"/>
          </p:style>
          <p:txBody>
            <a:bodyPr/>
            <a:lstStyle/>
            <a:p>
              <a:endParaRPr lang="en-US"/>
            </a:p>
          </p:txBody>
        </p:sp>
        <p:sp>
          <p:nvSpPr>
            <p:cNvPr id="47" name="Rectangle 46"/>
            <p:cNvSpPr/>
            <p:nvPr/>
          </p:nvSpPr>
          <p:spPr>
            <a:xfrm>
              <a:off x="2838895" y="1053069"/>
              <a:ext cx="46769" cy="158130"/>
            </a:xfrm>
            <a:prstGeom prst="rect">
              <a:avLst/>
            </a:prstGeom>
            <a:ln>
              <a:noFill/>
            </a:ln>
          </p:spPr>
          <p:txBody>
            <a:bodyPr vert="horz" lIns="0" tIns="0" rIns="0" bIns="0" rtlCol="0">
              <a:noAutofit/>
            </a:bodyPr>
            <a:lstStyle/>
            <a:p>
              <a:pPr marL="0" marR="0" indent="0" algn="l" rtl="0">
                <a:lnSpc>
                  <a:spcPct val="107000"/>
                </a:lnSpc>
                <a:spcBef>
                  <a:spcPts val="0"/>
                </a:spcBef>
                <a:spcAft>
                  <a:spcPts val="800"/>
                </a:spcAft>
              </a:pPr>
              <a:r>
                <a:rPr lang="en-US" sz="1000" b="1" kern="100">
                  <a:solidFill>
                    <a:srgbClr val="00B0F0"/>
                  </a:solidFill>
                  <a:effectLst/>
                  <a:latin typeface="Arial" panose="020B0604020202020204" pitchFamily="34" charset="0"/>
                  <a:ea typeface="Arial" panose="020B0604020202020204" pitchFamily="34" charset="0"/>
                </a:rPr>
                <a:t> </a:t>
              </a:r>
              <a:endParaRPr lang="en-US" sz="1350" kern="100">
                <a:solidFill>
                  <a:srgbClr val="000000"/>
                </a:solidFill>
                <a:effectLst/>
                <a:latin typeface="Arial" panose="020B0604020202020204" pitchFamily="34" charset="0"/>
                <a:ea typeface="Arial" panose="020B0604020202020204" pitchFamily="34" charset="0"/>
              </a:endParaRPr>
            </a:p>
          </p:txBody>
        </p:sp>
        <p:sp>
          <p:nvSpPr>
            <p:cNvPr id="48" name="Rectangle 47"/>
            <p:cNvSpPr/>
            <p:nvPr/>
          </p:nvSpPr>
          <p:spPr>
            <a:xfrm>
              <a:off x="3231652" y="1053069"/>
              <a:ext cx="391145" cy="158130"/>
            </a:xfrm>
            <a:prstGeom prst="rect">
              <a:avLst/>
            </a:prstGeom>
            <a:ln>
              <a:noFill/>
            </a:ln>
          </p:spPr>
          <p:txBody>
            <a:bodyPr vert="horz" lIns="0" tIns="0" rIns="0" bIns="0" rtlCol="0">
              <a:noAutofit/>
            </a:bodyPr>
            <a:lstStyle/>
            <a:p>
              <a:pPr marL="0" marR="0" indent="0" algn="l" rtl="0">
                <a:lnSpc>
                  <a:spcPct val="107000"/>
                </a:lnSpc>
                <a:spcBef>
                  <a:spcPts val="0"/>
                </a:spcBef>
                <a:spcAft>
                  <a:spcPts val="800"/>
                </a:spcAft>
              </a:pPr>
              <a:r>
                <a:rPr lang="ar-SA" sz="1000" b="1" kern="100">
                  <a:solidFill>
                    <a:srgbClr val="00B0F0"/>
                  </a:solidFill>
                  <a:effectLst/>
                  <a:latin typeface="Arial" panose="020B0604020202020204" pitchFamily="34" charset="0"/>
                  <a:ea typeface="Arial" panose="020B0604020202020204" pitchFamily="34" charset="0"/>
                </a:rPr>
                <a:t>الجزائر</a:t>
              </a:r>
              <a:endParaRPr lang="en-US" sz="1350" kern="100">
                <a:solidFill>
                  <a:srgbClr val="000000"/>
                </a:solidFill>
                <a:effectLst/>
                <a:latin typeface="Arial" panose="020B0604020202020204" pitchFamily="34" charset="0"/>
                <a:ea typeface="Arial" panose="020B0604020202020204" pitchFamily="34" charset="0"/>
              </a:endParaRPr>
            </a:p>
          </p:txBody>
        </p:sp>
        <p:sp>
          <p:nvSpPr>
            <p:cNvPr id="49" name="Rectangle 48"/>
            <p:cNvSpPr/>
            <p:nvPr/>
          </p:nvSpPr>
          <p:spPr>
            <a:xfrm>
              <a:off x="2876842" y="1053069"/>
              <a:ext cx="424287" cy="158130"/>
            </a:xfrm>
            <a:prstGeom prst="rect">
              <a:avLst/>
            </a:prstGeom>
            <a:ln>
              <a:noFill/>
            </a:ln>
          </p:spPr>
          <p:txBody>
            <a:bodyPr vert="horz" lIns="0" tIns="0" rIns="0" bIns="0" rtlCol="0">
              <a:noAutofit/>
            </a:bodyPr>
            <a:lstStyle/>
            <a:p>
              <a:pPr marL="0" marR="0" indent="0" algn="l" rtl="0">
                <a:lnSpc>
                  <a:spcPct val="107000"/>
                </a:lnSpc>
                <a:spcBef>
                  <a:spcPts val="0"/>
                </a:spcBef>
                <a:spcAft>
                  <a:spcPts val="800"/>
                </a:spcAft>
              </a:pPr>
              <a:r>
                <a:rPr lang="ar-SA" sz="1000" b="1" kern="100">
                  <a:solidFill>
                    <a:srgbClr val="00B0F0"/>
                  </a:solidFill>
                  <a:effectLst/>
                  <a:latin typeface="Alexandria" pitchFamily="2" charset="-78"/>
                  <a:ea typeface="Arial" panose="020B0604020202020204" pitchFamily="34" charset="0"/>
                  <a:cs typeface="Alexandria" pitchFamily="2" charset="-78"/>
                </a:rPr>
                <a:t>والعراق</a:t>
              </a:r>
              <a:endParaRPr lang="en-US" sz="1350" kern="100">
                <a:solidFill>
                  <a:srgbClr val="000000"/>
                </a:solidFill>
                <a:effectLst/>
                <a:latin typeface="Alexandria" pitchFamily="2" charset="-78"/>
                <a:ea typeface="Arial" panose="020B0604020202020204" pitchFamily="34" charset="0"/>
                <a:cs typeface="Alexandria" pitchFamily="2" charset="-78"/>
              </a:endParaRPr>
            </a:p>
          </p:txBody>
        </p:sp>
        <p:sp>
          <p:nvSpPr>
            <p:cNvPr id="50" name="Rectangle 49"/>
            <p:cNvSpPr/>
            <p:nvPr/>
          </p:nvSpPr>
          <p:spPr>
            <a:xfrm>
              <a:off x="3195223" y="1053069"/>
              <a:ext cx="46769" cy="158130"/>
            </a:xfrm>
            <a:prstGeom prst="rect">
              <a:avLst/>
            </a:prstGeom>
            <a:ln>
              <a:noFill/>
            </a:ln>
          </p:spPr>
          <p:txBody>
            <a:bodyPr vert="horz" lIns="0" tIns="0" rIns="0" bIns="0" rtlCol="0">
              <a:noAutofit/>
            </a:bodyPr>
            <a:lstStyle/>
            <a:p>
              <a:pPr marL="0" marR="0" indent="0" algn="l" rtl="0">
                <a:lnSpc>
                  <a:spcPct val="107000"/>
                </a:lnSpc>
                <a:spcBef>
                  <a:spcPts val="0"/>
                </a:spcBef>
                <a:spcAft>
                  <a:spcPts val="800"/>
                </a:spcAft>
              </a:pPr>
              <a:r>
                <a:rPr lang="en-US" sz="1000" b="1" kern="100">
                  <a:solidFill>
                    <a:srgbClr val="00B0F0"/>
                  </a:solidFill>
                  <a:effectLst/>
                  <a:latin typeface="Arial" panose="020B0604020202020204" pitchFamily="34" charset="0"/>
                  <a:ea typeface="Arial" panose="020B0604020202020204" pitchFamily="34" charset="0"/>
                </a:rPr>
                <a:t> </a:t>
              </a:r>
              <a:endParaRPr lang="en-US" sz="1350" kern="100">
                <a:solidFill>
                  <a:srgbClr val="000000"/>
                </a:solidFill>
                <a:effectLst/>
                <a:latin typeface="Arial" panose="020B0604020202020204" pitchFamily="34" charset="0"/>
                <a:ea typeface="Arial" panose="020B0604020202020204" pitchFamily="34" charset="0"/>
              </a:endParaRPr>
            </a:p>
          </p:txBody>
        </p:sp>
        <p:sp>
          <p:nvSpPr>
            <p:cNvPr id="51" name="Rectangle 50"/>
            <p:cNvSpPr/>
            <p:nvPr/>
          </p:nvSpPr>
          <p:spPr>
            <a:xfrm>
              <a:off x="2993200" y="1185657"/>
              <a:ext cx="555678" cy="158130"/>
            </a:xfrm>
            <a:prstGeom prst="rect">
              <a:avLst/>
            </a:prstGeom>
            <a:ln>
              <a:noFill/>
            </a:ln>
          </p:spPr>
          <p:txBody>
            <a:bodyPr vert="horz" lIns="0" tIns="0" rIns="0" bIns="0" rtlCol="0">
              <a:noAutofit/>
            </a:bodyPr>
            <a:lstStyle/>
            <a:p>
              <a:pPr marL="0" marR="0" indent="0" algn="l" rtl="0">
                <a:lnSpc>
                  <a:spcPct val="107000"/>
                </a:lnSpc>
                <a:spcBef>
                  <a:spcPts val="0"/>
                </a:spcBef>
                <a:spcAft>
                  <a:spcPts val="800"/>
                </a:spcAft>
              </a:pPr>
              <a:r>
                <a:rPr lang="ar-SA" sz="1000" b="1" kern="100">
                  <a:solidFill>
                    <a:srgbClr val="00B0F0"/>
                  </a:solidFill>
                  <a:effectLst/>
                  <a:latin typeface="Alexandria" pitchFamily="2" charset="-78"/>
                  <a:ea typeface="Arial" panose="020B0604020202020204" pitchFamily="34" charset="0"/>
                  <a:cs typeface="Alexandria" pitchFamily="2" charset="-78"/>
                </a:rPr>
                <a:t>وموريتانيا</a:t>
              </a:r>
              <a:endParaRPr lang="en-US" sz="1350" kern="100">
                <a:solidFill>
                  <a:srgbClr val="000000"/>
                </a:solidFill>
                <a:effectLst/>
                <a:latin typeface="Alexandria" pitchFamily="2" charset="-78"/>
                <a:ea typeface="Arial" panose="020B0604020202020204" pitchFamily="34" charset="0"/>
                <a:cs typeface="Alexandria" pitchFamily="2" charset="-78"/>
              </a:endParaRPr>
            </a:p>
          </p:txBody>
        </p:sp>
        <p:sp>
          <p:nvSpPr>
            <p:cNvPr id="52" name="Rectangle 51"/>
            <p:cNvSpPr/>
            <p:nvPr/>
          </p:nvSpPr>
          <p:spPr>
            <a:xfrm>
              <a:off x="2995688" y="1367014"/>
              <a:ext cx="46769" cy="158130"/>
            </a:xfrm>
            <a:prstGeom prst="rect">
              <a:avLst/>
            </a:prstGeom>
            <a:ln>
              <a:noFill/>
            </a:ln>
          </p:spPr>
          <p:txBody>
            <a:bodyPr vert="horz" lIns="0" tIns="0" rIns="0" bIns="0" rtlCol="0">
              <a:noAutofit/>
            </a:bodyPr>
            <a:lstStyle/>
            <a:p>
              <a:pPr marL="0" marR="0" indent="0" algn="l" rtl="0">
                <a:lnSpc>
                  <a:spcPct val="107000"/>
                </a:lnSpc>
                <a:spcBef>
                  <a:spcPts val="0"/>
                </a:spcBef>
                <a:spcAft>
                  <a:spcPts val="800"/>
                </a:spcAft>
              </a:pPr>
              <a:r>
                <a:rPr lang="en-US" sz="1000" kern="100">
                  <a:solidFill>
                    <a:srgbClr val="000000"/>
                  </a:solidFill>
                  <a:effectLst/>
                  <a:latin typeface="Arial" panose="020B0604020202020204" pitchFamily="34" charset="0"/>
                  <a:ea typeface="Arial" panose="020B0604020202020204" pitchFamily="34" charset="0"/>
                </a:rPr>
                <a:t> </a:t>
              </a:r>
              <a:endParaRPr lang="en-US" sz="1350" kern="100">
                <a:solidFill>
                  <a:srgbClr val="000000"/>
                </a:solidFill>
                <a:effectLst/>
                <a:latin typeface="Arial" panose="020B0604020202020204" pitchFamily="34" charset="0"/>
                <a:ea typeface="Arial" panose="020B0604020202020204" pitchFamily="34" charset="0"/>
              </a:endParaRPr>
            </a:p>
          </p:txBody>
        </p:sp>
        <p:sp>
          <p:nvSpPr>
            <p:cNvPr id="53" name="Rectangle 52"/>
            <p:cNvSpPr/>
            <p:nvPr/>
          </p:nvSpPr>
          <p:spPr>
            <a:xfrm>
              <a:off x="2828340" y="1367014"/>
              <a:ext cx="222237" cy="158130"/>
            </a:xfrm>
            <a:prstGeom prst="rect">
              <a:avLst/>
            </a:prstGeom>
            <a:ln>
              <a:noFill/>
            </a:ln>
          </p:spPr>
          <p:txBody>
            <a:bodyPr vert="horz" lIns="0" tIns="0" rIns="0" bIns="0" rtlCol="0">
              <a:noAutofit/>
            </a:bodyPr>
            <a:lstStyle/>
            <a:p>
              <a:pPr marL="0" marR="0" indent="0" algn="l" rtl="0">
                <a:lnSpc>
                  <a:spcPct val="107000"/>
                </a:lnSpc>
                <a:spcBef>
                  <a:spcPts val="0"/>
                </a:spcBef>
                <a:spcAft>
                  <a:spcPts val="800"/>
                </a:spcAft>
              </a:pPr>
              <a:r>
                <a:rPr lang="ar-SA" sz="1000" kern="100">
                  <a:solidFill>
                    <a:srgbClr val="000000"/>
                  </a:solidFill>
                  <a:effectLst/>
                  <a:latin typeface="Alexandria" pitchFamily="2" charset="-78"/>
                  <a:ea typeface="Arial" panose="020B0604020202020204" pitchFamily="34" charset="0"/>
                  <a:cs typeface="Alexandria" pitchFamily="2" charset="-78"/>
                </a:rPr>
                <a:t>على</a:t>
              </a:r>
              <a:endParaRPr lang="en-US" sz="1350" kern="100">
                <a:solidFill>
                  <a:srgbClr val="000000"/>
                </a:solidFill>
                <a:effectLst/>
                <a:latin typeface="Alexandria" pitchFamily="2" charset="-78"/>
                <a:ea typeface="Arial" panose="020B0604020202020204" pitchFamily="34" charset="0"/>
                <a:cs typeface="Alexandria" pitchFamily="2" charset="-78"/>
              </a:endParaRPr>
            </a:p>
          </p:txBody>
        </p:sp>
        <p:sp>
          <p:nvSpPr>
            <p:cNvPr id="54" name="Rectangle 53"/>
            <p:cNvSpPr/>
            <p:nvPr/>
          </p:nvSpPr>
          <p:spPr>
            <a:xfrm>
              <a:off x="2793175" y="1367014"/>
              <a:ext cx="46769" cy="158130"/>
            </a:xfrm>
            <a:prstGeom prst="rect">
              <a:avLst/>
            </a:prstGeom>
            <a:ln>
              <a:noFill/>
            </a:ln>
          </p:spPr>
          <p:txBody>
            <a:bodyPr vert="horz" lIns="0" tIns="0" rIns="0" bIns="0" rtlCol="0">
              <a:noAutofit/>
            </a:bodyPr>
            <a:lstStyle/>
            <a:p>
              <a:pPr marL="0" marR="0" indent="0" algn="l" rtl="0">
                <a:lnSpc>
                  <a:spcPct val="107000"/>
                </a:lnSpc>
                <a:spcBef>
                  <a:spcPts val="0"/>
                </a:spcBef>
                <a:spcAft>
                  <a:spcPts val="800"/>
                </a:spcAft>
              </a:pPr>
              <a:r>
                <a:rPr lang="en-US" sz="1000" kern="100">
                  <a:solidFill>
                    <a:srgbClr val="000000"/>
                  </a:solidFill>
                  <a:effectLst/>
                  <a:latin typeface="Arial" panose="020B0604020202020204" pitchFamily="34" charset="0"/>
                  <a:ea typeface="Arial" panose="020B0604020202020204" pitchFamily="34" charset="0"/>
                </a:rPr>
                <a:t> </a:t>
              </a:r>
              <a:endParaRPr lang="en-US" sz="1350" kern="100">
                <a:solidFill>
                  <a:srgbClr val="000000"/>
                </a:solidFill>
                <a:effectLst/>
                <a:latin typeface="Arial" panose="020B0604020202020204" pitchFamily="34" charset="0"/>
                <a:ea typeface="Arial" panose="020B0604020202020204" pitchFamily="34" charset="0"/>
              </a:endParaRPr>
            </a:p>
          </p:txBody>
        </p:sp>
        <p:sp>
          <p:nvSpPr>
            <p:cNvPr id="55" name="Rectangle 54"/>
            <p:cNvSpPr/>
            <p:nvPr/>
          </p:nvSpPr>
          <p:spPr>
            <a:xfrm>
              <a:off x="3382248" y="1367014"/>
              <a:ext cx="255716" cy="158130"/>
            </a:xfrm>
            <a:prstGeom prst="rect">
              <a:avLst/>
            </a:prstGeom>
            <a:ln>
              <a:noFill/>
            </a:ln>
          </p:spPr>
          <p:txBody>
            <a:bodyPr vert="horz" lIns="0" tIns="0" rIns="0" bIns="0" rtlCol="0">
              <a:noAutofit/>
            </a:bodyPr>
            <a:lstStyle/>
            <a:p>
              <a:pPr marL="0" marR="0" indent="0" algn="l" rtl="0">
                <a:lnSpc>
                  <a:spcPct val="107000"/>
                </a:lnSpc>
                <a:spcBef>
                  <a:spcPts val="0"/>
                </a:spcBef>
                <a:spcAft>
                  <a:spcPts val="800"/>
                </a:spcAft>
              </a:pPr>
              <a:r>
                <a:rPr lang="ar-SA" sz="1000" kern="100">
                  <a:solidFill>
                    <a:srgbClr val="000000"/>
                  </a:solidFill>
                  <a:effectLst/>
                  <a:latin typeface="Alexandria" pitchFamily="2" charset="-78"/>
                  <a:ea typeface="Arial" panose="020B0604020202020204" pitchFamily="34" charset="0"/>
                  <a:cs typeface="Alexandria" pitchFamily="2" charset="-78"/>
                </a:rPr>
                <a:t>تزايد</a:t>
              </a:r>
              <a:endParaRPr lang="en-US" sz="1350" kern="100">
                <a:solidFill>
                  <a:srgbClr val="000000"/>
                </a:solidFill>
                <a:effectLst/>
                <a:latin typeface="Alexandria" pitchFamily="2" charset="-78"/>
                <a:ea typeface="Arial" panose="020B0604020202020204" pitchFamily="34" charset="0"/>
                <a:cs typeface="Alexandria" pitchFamily="2" charset="-78"/>
              </a:endParaRPr>
            </a:p>
          </p:txBody>
        </p:sp>
        <p:sp>
          <p:nvSpPr>
            <p:cNvPr id="56" name="Rectangle 55"/>
            <p:cNvSpPr/>
            <p:nvPr/>
          </p:nvSpPr>
          <p:spPr>
            <a:xfrm>
              <a:off x="3345818" y="1367014"/>
              <a:ext cx="46769" cy="158130"/>
            </a:xfrm>
            <a:prstGeom prst="rect">
              <a:avLst/>
            </a:prstGeom>
            <a:ln>
              <a:noFill/>
            </a:ln>
          </p:spPr>
          <p:txBody>
            <a:bodyPr vert="horz" lIns="0" tIns="0" rIns="0" bIns="0" rtlCol="0">
              <a:noAutofit/>
            </a:bodyPr>
            <a:lstStyle/>
            <a:p>
              <a:pPr marL="0" marR="0" indent="0" algn="l" rtl="0">
                <a:lnSpc>
                  <a:spcPct val="107000"/>
                </a:lnSpc>
                <a:spcBef>
                  <a:spcPts val="0"/>
                </a:spcBef>
                <a:spcAft>
                  <a:spcPts val="800"/>
                </a:spcAft>
              </a:pPr>
              <a:r>
                <a:rPr lang="en-US" sz="1000" kern="100">
                  <a:solidFill>
                    <a:srgbClr val="000000"/>
                  </a:solidFill>
                  <a:effectLst/>
                  <a:latin typeface="Arial" panose="020B0604020202020204" pitchFamily="34" charset="0"/>
                  <a:ea typeface="Arial" panose="020B0604020202020204" pitchFamily="34" charset="0"/>
                </a:rPr>
                <a:t> </a:t>
              </a:r>
              <a:endParaRPr lang="en-US" sz="1350" kern="100">
                <a:solidFill>
                  <a:srgbClr val="000000"/>
                </a:solidFill>
                <a:effectLst/>
                <a:latin typeface="Arial" panose="020B0604020202020204" pitchFamily="34" charset="0"/>
                <a:ea typeface="Arial" panose="020B0604020202020204" pitchFamily="34" charset="0"/>
              </a:endParaRPr>
            </a:p>
          </p:txBody>
        </p:sp>
        <p:sp>
          <p:nvSpPr>
            <p:cNvPr id="57" name="Rectangle 56"/>
            <p:cNvSpPr/>
            <p:nvPr/>
          </p:nvSpPr>
          <p:spPr>
            <a:xfrm>
              <a:off x="3032118" y="1367014"/>
              <a:ext cx="417894" cy="158130"/>
            </a:xfrm>
            <a:prstGeom prst="rect">
              <a:avLst/>
            </a:prstGeom>
            <a:ln>
              <a:noFill/>
            </a:ln>
          </p:spPr>
          <p:txBody>
            <a:bodyPr vert="horz" lIns="0" tIns="0" rIns="0" bIns="0" rtlCol="0">
              <a:noAutofit/>
            </a:bodyPr>
            <a:lstStyle/>
            <a:p>
              <a:pPr marL="0" marR="0" indent="0" algn="l" rtl="0">
                <a:lnSpc>
                  <a:spcPct val="107000"/>
                </a:lnSpc>
                <a:spcBef>
                  <a:spcPts val="0"/>
                </a:spcBef>
                <a:spcAft>
                  <a:spcPts val="800"/>
                </a:spcAft>
              </a:pPr>
              <a:r>
                <a:rPr lang="ar-SA" sz="1000" kern="100">
                  <a:solidFill>
                    <a:srgbClr val="000000"/>
                  </a:solidFill>
                  <a:effectLst/>
                  <a:latin typeface="Alexandria" pitchFamily="2" charset="-78"/>
                  <a:ea typeface="Arial" panose="020B0604020202020204" pitchFamily="34" charset="0"/>
                  <a:cs typeface="Alexandria" pitchFamily="2" charset="-78"/>
                </a:rPr>
                <a:t>الاعتماد</a:t>
              </a:r>
              <a:endParaRPr lang="en-US" sz="1350" kern="100">
                <a:solidFill>
                  <a:srgbClr val="000000"/>
                </a:solidFill>
                <a:effectLst/>
                <a:latin typeface="Alexandria" pitchFamily="2" charset="-78"/>
                <a:ea typeface="Arial" panose="020B0604020202020204" pitchFamily="34" charset="0"/>
                <a:cs typeface="Alexandria" pitchFamily="2" charset="-78"/>
              </a:endParaRPr>
            </a:p>
          </p:txBody>
        </p:sp>
        <p:sp>
          <p:nvSpPr>
            <p:cNvPr id="58" name="Rectangle 57"/>
            <p:cNvSpPr/>
            <p:nvPr/>
          </p:nvSpPr>
          <p:spPr>
            <a:xfrm>
              <a:off x="2901232" y="1499602"/>
              <a:ext cx="217191" cy="158130"/>
            </a:xfrm>
            <a:prstGeom prst="rect">
              <a:avLst/>
            </a:prstGeom>
            <a:ln>
              <a:noFill/>
            </a:ln>
          </p:spPr>
          <p:txBody>
            <a:bodyPr vert="horz" lIns="0" tIns="0" rIns="0" bIns="0" rtlCol="0">
              <a:noAutofit/>
            </a:bodyPr>
            <a:lstStyle/>
            <a:p>
              <a:pPr marL="0" marR="0" indent="0" algn="l" rtl="0">
                <a:lnSpc>
                  <a:spcPct val="107000"/>
                </a:lnSpc>
                <a:spcBef>
                  <a:spcPts val="0"/>
                </a:spcBef>
                <a:spcAft>
                  <a:spcPts val="800"/>
                </a:spcAft>
              </a:pPr>
              <a:r>
                <a:rPr lang="ar-SA" sz="1000" kern="100">
                  <a:solidFill>
                    <a:srgbClr val="000000"/>
                  </a:solidFill>
                  <a:effectLst/>
                  <a:latin typeface="Alexandria" pitchFamily="2" charset="-78"/>
                  <a:ea typeface="Arial" panose="020B0604020202020204" pitchFamily="34" charset="0"/>
                  <a:cs typeface="Alexandria" pitchFamily="2" charset="-78"/>
                </a:rPr>
                <a:t>الثقة</a:t>
              </a:r>
              <a:endParaRPr lang="en-US" sz="1350" kern="100">
                <a:solidFill>
                  <a:srgbClr val="000000"/>
                </a:solidFill>
                <a:effectLst/>
                <a:latin typeface="Alexandria" pitchFamily="2" charset="-78"/>
                <a:ea typeface="Arial" panose="020B0604020202020204" pitchFamily="34" charset="0"/>
                <a:cs typeface="Alexandria" pitchFamily="2" charset="-78"/>
              </a:endParaRPr>
            </a:p>
          </p:txBody>
        </p:sp>
        <p:sp>
          <p:nvSpPr>
            <p:cNvPr id="59" name="Rectangle 58"/>
            <p:cNvSpPr/>
            <p:nvPr/>
          </p:nvSpPr>
          <p:spPr>
            <a:xfrm>
              <a:off x="3099319" y="1499602"/>
              <a:ext cx="275231" cy="158130"/>
            </a:xfrm>
            <a:prstGeom prst="rect">
              <a:avLst/>
            </a:prstGeom>
            <a:ln>
              <a:noFill/>
            </a:ln>
          </p:spPr>
          <p:txBody>
            <a:bodyPr vert="horz" lIns="0" tIns="0" rIns="0" bIns="0" rtlCol="0">
              <a:noAutofit/>
            </a:bodyPr>
            <a:lstStyle/>
            <a:p>
              <a:pPr marL="0" marR="0" indent="0" algn="l" rtl="0">
                <a:lnSpc>
                  <a:spcPct val="107000"/>
                </a:lnSpc>
                <a:spcBef>
                  <a:spcPts val="0"/>
                </a:spcBef>
                <a:spcAft>
                  <a:spcPts val="800"/>
                </a:spcAft>
              </a:pPr>
              <a:r>
                <a:rPr lang="ar-SA" sz="1000" kern="100">
                  <a:solidFill>
                    <a:srgbClr val="000000"/>
                  </a:solidFill>
                  <a:effectLst/>
                  <a:latin typeface="Alexandria" pitchFamily="2" charset="-78"/>
                  <a:ea typeface="Arial" panose="020B0604020202020204" pitchFamily="34" charset="0"/>
                  <a:cs typeface="Alexandria" pitchFamily="2" charset="-78"/>
                </a:rPr>
                <a:t>وعدم</a:t>
              </a:r>
              <a:endParaRPr lang="en-US" sz="1350" kern="100">
                <a:solidFill>
                  <a:srgbClr val="000000"/>
                </a:solidFill>
                <a:effectLst/>
                <a:latin typeface="Alexandria" pitchFamily="2" charset="-78"/>
                <a:ea typeface="Arial" panose="020B0604020202020204" pitchFamily="34" charset="0"/>
                <a:cs typeface="Alexandria" pitchFamily="2" charset="-78"/>
              </a:endParaRPr>
            </a:p>
          </p:txBody>
        </p:sp>
        <p:sp>
          <p:nvSpPr>
            <p:cNvPr id="60" name="Rectangle 59"/>
            <p:cNvSpPr/>
            <p:nvPr/>
          </p:nvSpPr>
          <p:spPr>
            <a:xfrm>
              <a:off x="3306260" y="1499602"/>
              <a:ext cx="46769" cy="158130"/>
            </a:xfrm>
            <a:prstGeom prst="rect">
              <a:avLst/>
            </a:prstGeom>
            <a:ln>
              <a:noFill/>
            </a:ln>
          </p:spPr>
          <p:txBody>
            <a:bodyPr vert="horz" lIns="0" tIns="0" rIns="0" bIns="0" rtlCol="0">
              <a:noAutofit/>
            </a:bodyPr>
            <a:lstStyle/>
            <a:p>
              <a:pPr marL="0" marR="0" indent="0" algn="l" rtl="0">
                <a:lnSpc>
                  <a:spcPct val="107000"/>
                </a:lnSpc>
                <a:spcBef>
                  <a:spcPts val="0"/>
                </a:spcBef>
                <a:spcAft>
                  <a:spcPts val="800"/>
                </a:spcAft>
              </a:pPr>
              <a:r>
                <a:rPr lang="en-US" sz="1000" kern="100">
                  <a:solidFill>
                    <a:srgbClr val="000000"/>
                  </a:solidFill>
                  <a:effectLst/>
                  <a:latin typeface="Arial" panose="020B0604020202020204" pitchFamily="34" charset="0"/>
                  <a:ea typeface="Arial" panose="020B0604020202020204" pitchFamily="34" charset="0"/>
                </a:rPr>
                <a:t> </a:t>
              </a:r>
              <a:endParaRPr lang="en-US" sz="1350" kern="100">
                <a:solidFill>
                  <a:srgbClr val="000000"/>
                </a:solidFill>
                <a:effectLst/>
                <a:latin typeface="Arial" panose="020B0604020202020204" pitchFamily="34" charset="0"/>
                <a:ea typeface="Arial" panose="020B0604020202020204" pitchFamily="34" charset="0"/>
              </a:endParaRPr>
            </a:p>
          </p:txBody>
        </p:sp>
        <p:sp>
          <p:nvSpPr>
            <p:cNvPr id="61" name="Rectangle 60"/>
            <p:cNvSpPr/>
            <p:nvPr/>
          </p:nvSpPr>
          <p:spPr>
            <a:xfrm>
              <a:off x="3064534" y="1499602"/>
              <a:ext cx="46769" cy="158130"/>
            </a:xfrm>
            <a:prstGeom prst="rect">
              <a:avLst/>
            </a:prstGeom>
            <a:ln>
              <a:noFill/>
            </a:ln>
          </p:spPr>
          <p:txBody>
            <a:bodyPr vert="horz" lIns="0" tIns="0" rIns="0" bIns="0" rtlCol="0">
              <a:noAutofit/>
            </a:bodyPr>
            <a:lstStyle/>
            <a:p>
              <a:pPr marL="0" marR="0" indent="0" algn="l" rtl="0">
                <a:lnSpc>
                  <a:spcPct val="107000"/>
                </a:lnSpc>
                <a:spcBef>
                  <a:spcPts val="0"/>
                </a:spcBef>
                <a:spcAft>
                  <a:spcPts val="800"/>
                </a:spcAft>
              </a:pPr>
              <a:r>
                <a:rPr lang="en-US" sz="1000" kern="100">
                  <a:solidFill>
                    <a:srgbClr val="000000"/>
                  </a:solidFill>
                  <a:effectLst/>
                  <a:latin typeface="Arial" panose="020B0604020202020204" pitchFamily="34" charset="0"/>
                  <a:ea typeface="Arial" panose="020B0604020202020204" pitchFamily="34" charset="0"/>
                </a:rPr>
                <a:t> </a:t>
              </a:r>
              <a:endParaRPr lang="en-US" sz="1350" kern="100">
                <a:solidFill>
                  <a:srgbClr val="000000"/>
                </a:solidFill>
                <a:effectLst/>
                <a:latin typeface="Arial" panose="020B0604020202020204" pitchFamily="34" charset="0"/>
                <a:ea typeface="Arial" panose="020B0604020202020204" pitchFamily="34" charset="0"/>
              </a:endParaRPr>
            </a:p>
          </p:txBody>
        </p:sp>
        <p:sp>
          <p:nvSpPr>
            <p:cNvPr id="62" name="Rectangle 61"/>
            <p:cNvSpPr/>
            <p:nvPr/>
          </p:nvSpPr>
          <p:spPr>
            <a:xfrm>
              <a:off x="3342943" y="1499602"/>
              <a:ext cx="211639" cy="158130"/>
            </a:xfrm>
            <a:prstGeom prst="rect">
              <a:avLst/>
            </a:prstGeom>
            <a:ln>
              <a:noFill/>
            </a:ln>
          </p:spPr>
          <p:txBody>
            <a:bodyPr vert="horz" lIns="0" tIns="0" rIns="0" bIns="0" rtlCol="0">
              <a:noAutofit/>
            </a:bodyPr>
            <a:lstStyle/>
            <a:p>
              <a:pPr marL="0" marR="0" indent="0" algn="l" rtl="0">
                <a:lnSpc>
                  <a:spcPct val="107000"/>
                </a:lnSpc>
                <a:spcBef>
                  <a:spcPts val="0"/>
                </a:spcBef>
                <a:spcAft>
                  <a:spcPts val="800"/>
                </a:spcAft>
              </a:pPr>
              <a:r>
                <a:rPr lang="ar-SA" sz="1000" kern="100">
                  <a:solidFill>
                    <a:srgbClr val="000000"/>
                  </a:solidFill>
                  <a:effectLst/>
                  <a:latin typeface="Arial" panose="020B0604020202020204" pitchFamily="34" charset="0"/>
                  <a:ea typeface="Arial" panose="020B0604020202020204" pitchFamily="34" charset="0"/>
                </a:rPr>
                <a:t>النقد</a:t>
              </a:r>
              <a:endParaRPr lang="en-US" sz="1350" kern="100">
                <a:solidFill>
                  <a:srgbClr val="000000"/>
                </a:solidFill>
                <a:effectLst/>
                <a:latin typeface="Arial" panose="020B0604020202020204" pitchFamily="34" charset="0"/>
                <a:ea typeface="Arial" panose="020B0604020202020204" pitchFamily="34" charset="0"/>
              </a:endParaRPr>
            </a:p>
          </p:txBody>
        </p:sp>
        <p:sp>
          <p:nvSpPr>
            <p:cNvPr id="63" name="Rectangle 62"/>
            <p:cNvSpPr/>
            <p:nvPr/>
          </p:nvSpPr>
          <p:spPr>
            <a:xfrm>
              <a:off x="2864803" y="1499602"/>
              <a:ext cx="46769" cy="158130"/>
            </a:xfrm>
            <a:prstGeom prst="rect">
              <a:avLst/>
            </a:prstGeom>
            <a:ln>
              <a:noFill/>
            </a:ln>
          </p:spPr>
          <p:txBody>
            <a:bodyPr vert="horz" lIns="0" tIns="0" rIns="0" bIns="0" rtlCol="0">
              <a:noAutofit/>
            </a:bodyPr>
            <a:lstStyle/>
            <a:p>
              <a:pPr marL="0" marR="0" indent="0" algn="l" rtl="0">
                <a:lnSpc>
                  <a:spcPct val="107000"/>
                </a:lnSpc>
                <a:spcBef>
                  <a:spcPts val="0"/>
                </a:spcBef>
                <a:spcAft>
                  <a:spcPts val="800"/>
                </a:spcAft>
              </a:pPr>
              <a:r>
                <a:rPr lang="en-US" sz="1000" kern="100">
                  <a:solidFill>
                    <a:srgbClr val="000000"/>
                  </a:solidFill>
                  <a:effectLst/>
                  <a:latin typeface="Arial" panose="020B0604020202020204" pitchFamily="34" charset="0"/>
                  <a:ea typeface="Arial" panose="020B0604020202020204" pitchFamily="34" charset="0"/>
                </a:rPr>
                <a:t> </a:t>
              </a:r>
              <a:endParaRPr lang="en-US" sz="1350" kern="100">
                <a:solidFill>
                  <a:srgbClr val="000000"/>
                </a:solidFill>
                <a:effectLst/>
                <a:latin typeface="Arial" panose="020B0604020202020204" pitchFamily="34" charset="0"/>
                <a:ea typeface="Arial" panose="020B0604020202020204" pitchFamily="34" charset="0"/>
              </a:endParaRPr>
            </a:p>
          </p:txBody>
        </p:sp>
        <p:sp>
          <p:nvSpPr>
            <p:cNvPr id="64" name="Rectangle 63"/>
            <p:cNvSpPr/>
            <p:nvPr/>
          </p:nvSpPr>
          <p:spPr>
            <a:xfrm>
              <a:off x="2936431" y="1632190"/>
              <a:ext cx="465841" cy="158130"/>
            </a:xfrm>
            <a:prstGeom prst="rect">
              <a:avLst/>
            </a:prstGeom>
            <a:ln>
              <a:noFill/>
            </a:ln>
          </p:spPr>
          <p:txBody>
            <a:bodyPr vert="horz" lIns="0" tIns="0" rIns="0" bIns="0" rtlCol="0">
              <a:noAutofit/>
            </a:bodyPr>
            <a:lstStyle/>
            <a:p>
              <a:pPr marL="0" marR="0" indent="0" algn="l" rtl="0">
                <a:lnSpc>
                  <a:spcPct val="107000"/>
                </a:lnSpc>
                <a:spcBef>
                  <a:spcPts val="0"/>
                </a:spcBef>
                <a:spcAft>
                  <a:spcPts val="800"/>
                </a:spcAft>
              </a:pPr>
              <a:r>
                <a:rPr lang="ar-JO" sz="1000" kern="100">
                  <a:solidFill>
                    <a:srgbClr val="000000"/>
                  </a:solidFill>
                  <a:effectLst/>
                  <a:latin typeface="Alexandria" pitchFamily="2" charset="-78"/>
                  <a:ea typeface="Arial" panose="020B0604020202020204" pitchFamily="34" charset="0"/>
                  <a:cs typeface="Alexandria" pitchFamily="2" charset="-78"/>
                </a:rPr>
                <a:t>الالكتروني</a:t>
              </a:r>
              <a:endParaRPr lang="en-US" sz="1350" kern="100">
                <a:solidFill>
                  <a:srgbClr val="000000"/>
                </a:solidFill>
                <a:effectLst/>
                <a:latin typeface="Alexandria" pitchFamily="2" charset="-78"/>
                <a:ea typeface="Arial" panose="020B0604020202020204" pitchFamily="34" charset="0"/>
                <a:cs typeface="Alexandria" pitchFamily="2" charset="-78"/>
              </a:endParaRPr>
            </a:p>
          </p:txBody>
        </p:sp>
        <p:sp>
          <p:nvSpPr>
            <p:cNvPr id="65" name="Rectangle 64"/>
            <p:cNvSpPr/>
            <p:nvPr/>
          </p:nvSpPr>
          <p:spPr>
            <a:xfrm>
              <a:off x="3286181" y="1632190"/>
              <a:ext cx="46769" cy="158130"/>
            </a:xfrm>
            <a:prstGeom prst="rect">
              <a:avLst/>
            </a:prstGeom>
            <a:ln>
              <a:noFill/>
            </a:ln>
          </p:spPr>
          <p:txBody>
            <a:bodyPr vert="horz" lIns="0" tIns="0" rIns="0" bIns="0" rtlCol="0">
              <a:noAutofit/>
            </a:bodyPr>
            <a:lstStyle/>
            <a:p>
              <a:pPr marL="0" marR="0" indent="0" algn="l" rtl="0">
                <a:lnSpc>
                  <a:spcPct val="107000"/>
                </a:lnSpc>
                <a:spcBef>
                  <a:spcPts val="0"/>
                </a:spcBef>
                <a:spcAft>
                  <a:spcPts val="800"/>
                </a:spcAft>
              </a:pPr>
              <a:r>
                <a:rPr lang="en-US" sz="1000" kern="100">
                  <a:solidFill>
                    <a:srgbClr val="000000"/>
                  </a:solidFill>
                  <a:effectLst/>
                  <a:latin typeface="Arial" panose="020B0604020202020204" pitchFamily="34" charset="0"/>
                  <a:ea typeface="Arial" panose="020B0604020202020204" pitchFamily="34" charset="0"/>
                </a:rPr>
                <a:t> </a:t>
              </a:r>
              <a:endParaRPr lang="en-US" sz="1350" kern="100">
                <a:solidFill>
                  <a:srgbClr val="000000"/>
                </a:solidFill>
                <a:effectLst/>
                <a:latin typeface="Arial" panose="020B0604020202020204" pitchFamily="34" charset="0"/>
                <a:ea typeface="Arial" panose="020B0604020202020204" pitchFamily="34" charset="0"/>
              </a:endParaRPr>
            </a:p>
          </p:txBody>
        </p:sp>
        <p:sp>
          <p:nvSpPr>
            <p:cNvPr id="66" name="Rectangle 65"/>
            <p:cNvSpPr/>
            <p:nvPr/>
          </p:nvSpPr>
          <p:spPr>
            <a:xfrm>
              <a:off x="3324129" y="1632190"/>
              <a:ext cx="291046" cy="158130"/>
            </a:xfrm>
            <a:prstGeom prst="rect">
              <a:avLst/>
            </a:prstGeom>
            <a:ln>
              <a:noFill/>
            </a:ln>
          </p:spPr>
          <p:txBody>
            <a:bodyPr vert="horz" lIns="0" tIns="0" rIns="0" bIns="0" rtlCol="0">
              <a:noAutofit/>
            </a:bodyPr>
            <a:lstStyle/>
            <a:p>
              <a:pPr marL="0" marR="0" indent="0" algn="l" rtl="0">
                <a:lnSpc>
                  <a:spcPct val="107000"/>
                </a:lnSpc>
                <a:spcBef>
                  <a:spcPts val="0"/>
                </a:spcBef>
                <a:spcAft>
                  <a:spcPts val="800"/>
                </a:spcAft>
              </a:pPr>
              <a:r>
                <a:rPr lang="ar-SA" sz="1000" kern="100">
                  <a:solidFill>
                    <a:srgbClr val="000000"/>
                  </a:solidFill>
                  <a:effectLst/>
                  <a:latin typeface="Alexandria" pitchFamily="2" charset="-78"/>
                  <a:ea typeface="Arial" panose="020B0604020202020204" pitchFamily="34" charset="0"/>
                  <a:cs typeface="Alexandria" pitchFamily="2" charset="-78"/>
                </a:rPr>
                <a:t>بالدفع</a:t>
              </a:r>
              <a:endParaRPr lang="en-US" sz="1350" kern="100">
                <a:solidFill>
                  <a:srgbClr val="000000"/>
                </a:solidFill>
                <a:effectLst/>
                <a:latin typeface="Alexandria" pitchFamily="2" charset="-78"/>
                <a:ea typeface="Arial" panose="020B0604020202020204" pitchFamily="34" charset="0"/>
                <a:cs typeface="Alexandria" pitchFamily="2" charset="-78"/>
              </a:endParaRPr>
            </a:p>
          </p:txBody>
        </p:sp>
        <p:pic>
          <p:nvPicPr>
            <p:cNvPr id="68" name="Picture 67"/>
            <p:cNvPicPr/>
            <p:nvPr/>
          </p:nvPicPr>
          <p:blipFill>
            <a:blip r:embed="rId6"/>
            <a:stretch>
              <a:fillRect/>
            </a:stretch>
          </p:blipFill>
          <p:spPr>
            <a:xfrm>
              <a:off x="2835974" y="128524"/>
              <a:ext cx="728472" cy="728472"/>
            </a:xfrm>
            <a:prstGeom prst="rect">
              <a:avLst/>
            </a:prstGeom>
          </p:spPr>
        </p:pic>
        <p:sp>
          <p:nvSpPr>
            <p:cNvPr id="69" name="Shape 43190"/>
            <p:cNvSpPr/>
            <p:nvPr/>
          </p:nvSpPr>
          <p:spPr>
            <a:xfrm>
              <a:off x="2839657" y="130683"/>
              <a:ext cx="725805" cy="725805"/>
            </a:xfrm>
            <a:custGeom>
              <a:avLst/>
              <a:gdLst/>
              <a:ahLst/>
              <a:cxnLst/>
              <a:rect l="0" t="0" r="0" b="0"/>
              <a:pathLst>
                <a:path w="725805" h="725805">
                  <a:moveTo>
                    <a:pt x="0" y="362839"/>
                  </a:moveTo>
                  <a:cubicBezTo>
                    <a:pt x="0" y="162560"/>
                    <a:pt x="162560" y="0"/>
                    <a:pt x="362839" y="0"/>
                  </a:cubicBezTo>
                  <a:cubicBezTo>
                    <a:pt x="563245" y="0"/>
                    <a:pt x="725805" y="162560"/>
                    <a:pt x="725805" y="362839"/>
                  </a:cubicBezTo>
                  <a:cubicBezTo>
                    <a:pt x="725805" y="563245"/>
                    <a:pt x="563245" y="725805"/>
                    <a:pt x="362839" y="725805"/>
                  </a:cubicBezTo>
                  <a:cubicBezTo>
                    <a:pt x="162560" y="725805"/>
                    <a:pt x="0" y="563245"/>
                    <a:pt x="0" y="362839"/>
                  </a:cubicBezTo>
                  <a:close/>
                </a:path>
              </a:pathLst>
            </a:custGeom>
            <a:ln w="12700" cap="flat">
              <a:miter lim="127000"/>
            </a:ln>
          </p:spPr>
          <p:style>
            <a:lnRef idx="1">
              <a:srgbClr val="3D67B1"/>
            </a:lnRef>
            <a:fillRef idx="0">
              <a:srgbClr val="000000">
                <a:alpha val="0"/>
              </a:srgbClr>
            </a:fillRef>
            <a:effectRef idx="0">
              <a:scrgbClr r="0" g="0" b="0"/>
            </a:effectRef>
            <a:fontRef idx="none"/>
          </p:style>
          <p:txBody>
            <a:bodyPr/>
            <a:lstStyle/>
            <a:p>
              <a:endParaRPr lang="en-US"/>
            </a:p>
          </p:txBody>
        </p:sp>
        <p:sp>
          <p:nvSpPr>
            <p:cNvPr id="70" name="Shape 43192"/>
            <p:cNvSpPr/>
            <p:nvPr/>
          </p:nvSpPr>
          <p:spPr>
            <a:xfrm>
              <a:off x="3675316" y="0"/>
              <a:ext cx="892175" cy="2179320"/>
            </a:xfrm>
            <a:custGeom>
              <a:avLst/>
              <a:gdLst/>
              <a:ahLst/>
              <a:cxnLst/>
              <a:rect l="0" t="0" r="0" b="0"/>
              <a:pathLst>
                <a:path w="892175" h="2179320">
                  <a:moveTo>
                    <a:pt x="0" y="89154"/>
                  </a:moveTo>
                  <a:cubicBezTo>
                    <a:pt x="0" y="39878"/>
                    <a:pt x="40005" y="0"/>
                    <a:pt x="89281" y="0"/>
                  </a:cubicBezTo>
                  <a:lnTo>
                    <a:pt x="802894" y="0"/>
                  </a:lnTo>
                  <a:cubicBezTo>
                    <a:pt x="852170" y="0"/>
                    <a:pt x="892175" y="39878"/>
                    <a:pt x="892175" y="89154"/>
                  </a:cubicBezTo>
                  <a:lnTo>
                    <a:pt x="892175" y="2090039"/>
                  </a:lnTo>
                  <a:cubicBezTo>
                    <a:pt x="892175" y="2139315"/>
                    <a:pt x="852170" y="2179320"/>
                    <a:pt x="802894" y="2179320"/>
                  </a:cubicBezTo>
                  <a:lnTo>
                    <a:pt x="89281" y="2179320"/>
                  </a:lnTo>
                  <a:cubicBezTo>
                    <a:pt x="40005" y="2179320"/>
                    <a:pt x="0" y="2139315"/>
                    <a:pt x="0" y="2090039"/>
                  </a:cubicBezTo>
                  <a:close/>
                </a:path>
              </a:pathLst>
            </a:custGeom>
            <a:ln w="12700" cap="flat">
              <a:miter lim="127000"/>
            </a:ln>
          </p:spPr>
          <p:style>
            <a:lnRef idx="1">
              <a:srgbClr val="3D67B1"/>
            </a:lnRef>
            <a:fillRef idx="0">
              <a:srgbClr val="000000">
                <a:alpha val="0"/>
              </a:srgbClr>
            </a:fillRef>
            <a:effectRef idx="0">
              <a:scrgbClr r="0" g="0" b="0"/>
            </a:effectRef>
            <a:fontRef idx="none"/>
          </p:style>
          <p:txBody>
            <a:bodyPr/>
            <a:lstStyle/>
            <a:p>
              <a:endParaRPr lang="en-US"/>
            </a:p>
          </p:txBody>
        </p:sp>
        <p:sp>
          <p:nvSpPr>
            <p:cNvPr id="71" name="Rectangle 70"/>
            <p:cNvSpPr/>
            <p:nvPr/>
          </p:nvSpPr>
          <p:spPr>
            <a:xfrm>
              <a:off x="4153636" y="1028685"/>
              <a:ext cx="443971" cy="158130"/>
            </a:xfrm>
            <a:prstGeom prst="rect">
              <a:avLst/>
            </a:prstGeom>
            <a:ln>
              <a:noFill/>
            </a:ln>
          </p:spPr>
          <p:txBody>
            <a:bodyPr vert="horz" lIns="0" tIns="0" rIns="0" bIns="0" rtlCol="0">
              <a:noAutofit/>
            </a:bodyPr>
            <a:lstStyle/>
            <a:p>
              <a:pPr marL="0" marR="0" indent="0" algn="l" rtl="0">
                <a:lnSpc>
                  <a:spcPct val="107000"/>
                </a:lnSpc>
                <a:spcBef>
                  <a:spcPts val="0"/>
                </a:spcBef>
                <a:spcAft>
                  <a:spcPts val="800"/>
                </a:spcAft>
              </a:pPr>
              <a:r>
                <a:rPr lang="ar-SA" sz="1000" b="1" kern="100">
                  <a:solidFill>
                    <a:srgbClr val="00B0F0"/>
                  </a:solidFill>
                  <a:effectLst/>
                  <a:latin typeface="Alexandria" pitchFamily="2" charset="-78"/>
                  <a:ea typeface="Arial" panose="020B0604020202020204" pitchFamily="34" charset="0"/>
                  <a:cs typeface="Alexandria" pitchFamily="2" charset="-78"/>
                </a:rPr>
                <a:t>الإمارات</a:t>
              </a:r>
              <a:endParaRPr lang="en-US" sz="1350" kern="100">
                <a:solidFill>
                  <a:srgbClr val="000000"/>
                </a:solidFill>
                <a:effectLst/>
                <a:latin typeface="Alexandria" pitchFamily="2" charset="-78"/>
                <a:ea typeface="Arial" panose="020B0604020202020204" pitchFamily="34" charset="0"/>
                <a:cs typeface="Alexandria" pitchFamily="2" charset="-78"/>
              </a:endParaRPr>
            </a:p>
          </p:txBody>
        </p:sp>
        <p:sp>
          <p:nvSpPr>
            <p:cNvPr id="72" name="Rectangle 71"/>
            <p:cNvSpPr/>
            <p:nvPr/>
          </p:nvSpPr>
          <p:spPr>
            <a:xfrm>
              <a:off x="4115689" y="1028685"/>
              <a:ext cx="46769" cy="158130"/>
            </a:xfrm>
            <a:prstGeom prst="rect">
              <a:avLst/>
            </a:prstGeom>
            <a:ln>
              <a:noFill/>
            </a:ln>
          </p:spPr>
          <p:txBody>
            <a:bodyPr vert="horz" lIns="0" tIns="0" rIns="0" bIns="0" rtlCol="0">
              <a:noAutofit/>
            </a:bodyPr>
            <a:lstStyle/>
            <a:p>
              <a:pPr marL="0" marR="0" indent="0" algn="l" rtl="0">
                <a:lnSpc>
                  <a:spcPct val="107000"/>
                </a:lnSpc>
                <a:spcBef>
                  <a:spcPts val="0"/>
                </a:spcBef>
                <a:spcAft>
                  <a:spcPts val="800"/>
                </a:spcAft>
              </a:pPr>
              <a:r>
                <a:rPr lang="en-US" sz="1000" b="1" kern="100">
                  <a:solidFill>
                    <a:srgbClr val="00B0F0"/>
                  </a:solidFill>
                  <a:effectLst/>
                  <a:latin typeface="Arial" panose="020B0604020202020204" pitchFamily="34" charset="0"/>
                  <a:ea typeface="Arial" panose="020B0604020202020204" pitchFamily="34" charset="0"/>
                </a:rPr>
                <a:t> </a:t>
              </a:r>
              <a:endParaRPr lang="en-US" sz="1350" kern="100">
                <a:solidFill>
                  <a:srgbClr val="000000"/>
                </a:solidFill>
                <a:effectLst/>
                <a:latin typeface="Arial" panose="020B0604020202020204" pitchFamily="34" charset="0"/>
                <a:ea typeface="Arial" panose="020B0604020202020204" pitchFamily="34" charset="0"/>
              </a:endParaRPr>
            </a:p>
          </p:txBody>
        </p:sp>
        <p:sp>
          <p:nvSpPr>
            <p:cNvPr id="73" name="Rectangle 72"/>
            <p:cNvSpPr/>
            <p:nvPr/>
          </p:nvSpPr>
          <p:spPr>
            <a:xfrm>
              <a:off x="3783521" y="1028685"/>
              <a:ext cx="442625" cy="158130"/>
            </a:xfrm>
            <a:prstGeom prst="rect">
              <a:avLst/>
            </a:prstGeom>
            <a:ln>
              <a:noFill/>
            </a:ln>
          </p:spPr>
          <p:txBody>
            <a:bodyPr vert="horz" lIns="0" tIns="0" rIns="0" bIns="0" rtlCol="0">
              <a:noAutofit/>
            </a:bodyPr>
            <a:lstStyle/>
            <a:p>
              <a:pPr marL="0" marR="0" indent="0" algn="l" rtl="0">
                <a:lnSpc>
                  <a:spcPct val="107000"/>
                </a:lnSpc>
                <a:spcBef>
                  <a:spcPts val="0"/>
                </a:spcBef>
                <a:spcAft>
                  <a:spcPts val="800"/>
                </a:spcAft>
              </a:pPr>
              <a:r>
                <a:rPr lang="ar-SA" sz="1000" b="1" kern="100">
                  <a:solidFill>
                    <a:srgbClr val="00B0F0"/>
                  </a:solidFill>
                  <a:effectLst/>
                  <a:latin typeface="Alexandria" pitchFamily="2" charset="-78"/>
                  <a:ea typeface="Arial" panose="020B0604020202020204" pitchFamily="34" charset="0"/>
                  <a:cs typeface="Alexandria" pitchFamily="2" charset="-78"/>
                </a:rPr>
                <a:t>والكويت</a:t>
              </a:r>
              <a:endParaRPr lang="en-US" sz="1350" kern="100">
                <a:solidFill>
                  <a:srgbClr val="000000"/>
                </a:solidFill>
                <a:effectLst/>
                <a:latin typeface="Alexandria" pitchFamily="2" charset="-78"/>
                <a:ea typeface="Arial" panose="020B0604020202020204" pitchFamily="34" charset="0"/>
                <a:cs typeface="Alexandria" pitchFamily="2" charset="-78"/>
              </a:endParaRPr>
            </a:p>
          </p:txBody>
        </p:sp>
        <p:sp>
          <p:nvSpPr>
            <p:cNvPr id="74" name="Rectangle 73"/>
            <p:cNvSpPr/>
            <p:nvPr/>
          </p:nvSpPr>
          <p:spPr>
            <a:xfrm>
              <a:off x="3740849" y="1210041"/>
              <a:ext cx="46769" cy="158130"/>
            </a:xfrm>
            <a:prstGeom prst="rect">
              <a:avLst/>
            </a:prstGeom>
            <a:ln>
              <a:noFill/>
            </a:ln>
          </p:spPr>
          <p:txBody>
            <a:bodyPr vert="horz" lIns="0" tIns="0" rIns="0" bIns="0" rtlCol="0">
              <a:noAutofit/>
            </a:bodyPr>
            <a:lstStyle/>
            <a:p>
              <a:pPr marL="0" marR="0" indent="0" algn="l" rtl="0">
                <a:lnSpc>
                  <a:spcPct val="107000"/>
                </a:lnSpc>
                <a:spcBef>
                  <a:spcPts val="0"/>
                </a:spcBef>
                <a:spcAft>
                  <a:spcPts val="800"/>
                </a:spcAft>
              </a:pPr>
              <a:r>
                <a:rPr lang="en-US" sz="1000" kern="100">
                  <a:solidFill>
                    <a:srgbClr val="000000"/>
                  </a:solidFill>
                  <a:effectLst/>
                  <a:latin typeface="Arial" panose="020B0604020202020204" pitchFamily="34" charset="0"/>
                  <a:ea typeface="Arial" panose="020B0604020202020204" pitchFamily="34" charset="0"/>
                </a:rPr>
                <a:t> </a:t>
              </a:r>
              <a:endParaRPr lang="en-US" sz="1350" kern="100">
                <a:solidFill>
                  <a:srgbClr val="000000"/>
                </a:solidFill>
                <a:effectLst/>
                <a:latin typeface="Arial" panose="020B0604020202020204" pitchFamily="34" charset="0"/>
                <a:ea typeface="Arial" panose="020B0604020202020204" pitchFamily="34" charset="0"/>
              </a:endParaRPr>
            </a:p>
          </p:txBody>
        </p:sp>
        <p:sp>
          <p:nvSpPr>
            <p:cNvPr id="75" name="Rectangle 74"/>
            <p:cNvSpPr/>
            <p:nvPr/>
          </p:nvSpPr>
          <p:spPr>
            <a:xfrm>
              <a:off x="3777278" y="1210041"/>
              <a:ext cx="335123" cy="158130"/>
            </a:xfrm>
            <a:prstGeom prst="rect">
              <a:avLst/>
            </a:prstGeom>
            <a:ln>
              <a:noFill/>
            </a:ln>
          </p:spPr>
          <p:txBody>
            <a:bodyPr vert="horz" lIns="0" tIns="0" rIns="0" bIns="0" rtlCol="0">
              <a:noAutofit/>
            </a:bodyPr>
            <a:lstStyle/>
            <a:p>
              <a:pPr marL="0" marR="0" indent="0" algn="l" rtl="0">
                <a:lnSpc>
                  <a:spcPct val="107000"/>
                </a:lnSpc>
                <a:spcBef>
                  <a:spcPts val="0"/>
                </a:spcBef>
                <a:spcAft>
                  <a:spcPts val="800"/>
                </a:spcAft>
              </a:pPr>
              <a:r>
                <a:rPr lang="ar-SA" sz="1000" kern="100">
                  <a:solidFill>
                    <a:srgbClr val="000000"/>
                  </a:solidFill>
                  <a:effectLst/>
                  <a:latin typeface="Alexandria" pitchFamily="2" charset="-78"/>
                  <a:ea typeface="Arial" panose="020B0604020202020204" pitchFamily="34" charset="0"/>
                  <a:cs typeface="Alexandria" pitchFamily="2" charset="-78"/>
                </a:rPr>
                <a:t>تطوير</a:t>
              </a:r>
              <a:endParaRPr lang="en-US" sz="1350" kern="100">
                <a:solidFill>
                  <a:srgbClr val="000000"/>
                </a:solidFill>
                <a:effectLst/>
                <a:latin typeface="Alexandria" pitchFamily="2" charset="-78"/>
                <a:ea typeface="Arial" panose="020B0604020202020204" pitchFamily="34" charset="0"/>
                <a:cs typeface="Alexandria" pitchFamily="2" charset="-78"/>
              </a:endParaRPr>
            </a:p>
          </p:txBody>
        </p:sp>
        <p:sp>
          <p:nvSpPr>
            <p:cNvPr id="76" name="Rectangle 75"/>
            <p:cNvSpPr/>
            <p:nvPr/>
          </p:nvSpPr>
          <p:spPr>
            <a:xfrm>
              <a:off x="4028618" y="1210041"/>
              <a:ext cx="46769" cy="158130"/>
            </a:xfrm>
            <a:prstGeom prst="rect">
              <a:avLst/>
            </a:prstGeom>
            <a:ln>
              <a:noFill/>
            </a:ln>
          </p:spPr>
          <p:txBody>
            <a:bodyPr vert="horz" lIns="0" tIns="0" rIns="0" bIns="0" rtlCol="0">
              <a:noAutofit/>
            </a:bodyPr>
            <a:lstStyle/>
            <a:p>
              <a:pPr marL="0" marR="0" indent="0" algn="l" rtl="0">
                <a:lnSpc>
                  <a:spcPct val="107000"/>
                </a:lnSpc>
                <a:spcBef>
                  <a:spcPts val="0"/>
                </a:spcBef>
                <a:spcAft>
                  <a:spcPts val="800"/>
                </a:spcAft>
              </a:pPr>
              <a:r>
                <a:rPr lang="en-US" sz="1000" kern="100">
                  <a:solidFill>
                    <a:srgbClr val="000000"/>
                  </a:solidFill>
                  <a:effectLst/>
                  <a:latin typeface="Arial" panose="020B0604020202020204" pitchFamily="34" charset="0"/>
                  <a:ea typeface="Arial" panose="020B0604020202020204" pitchFamily="34" charset="0"/>
                </a:rPr>
                <a:t> </a:t>
              </a:r>
              <a:endParaRPr lang="en-US" sz="1350" kern="100">
                <a:solidFill>
                  <a:srgbClr val="000000"/>
                </a:solidFill>
                <a:effectLst/>
                <a:latin typeface="Arial" panose="020B0604020202020204" pitchFamily="34" charset="0"/>
                <a:ea typeface="Arial" panose="020B0604020202020204" pitchFamily="34" charset="0"/>
              </a:endParaRPr>
            </a:p>
          </p:txBody>
        </p:sp>
        <p:sp>
          <p:nvSpPr>
            <p:cNvPr id="77" name="Rectangle 76"/>
            <p:cNvSpPr/>
            <p:nvPr/>
          </p:nvSpPr>
          <p:spPr>
            <a:xfrm>
              <a:off x="4065047" y="1210041"/>
              <a:ext cx="168571" cy="158130"/>
            </a:xfrm>
            <a:prstGeom prst="rect">
              <a:avLst/>
            </a:prstGeom>
            <a:ln>
              <a:noFill/>
            </a:ln>
          </p:spPr>
          <p:txBody>
            <a:bodyPr vert="horz" lIns="0" tIns="0" rIns="0" bIns="0" rtlCol="0">
              <a:noAutofit/>
            </a:bodyPr>
            <a:lstStyle/>
            <a:p>
              <a:pPr marL="0" marR="0" indent="0" algn="l" rtl="0">
                <a:lnSpc>
                  <a:spcPct val="107000"/>
                </a:lnSpc>
                <a:spcBef>
                  <a:spcPts val="0"/>
                </a:spcBef>
                <a:spcAft>
                  <a:spcPts val="800"/>
                </a:spcAft>
              </a:pPr>
              <a:r>
                <a:rPr lang="ar-SA" sz="1000" kern="100">
                  <a:solidFill>
                    <a:srgbClr val="000000"/>
                  </a:solidFill>
                  <a:effectLst/>
                  <a:latin typeface="Alexandria" pitchFamily="2" charset="-78"/>
                  <a:ea typeface="Arial" panose="020B0604020202020204" pitchFamily="34" charset="0"/>
                  <a:cs typeface="Alexandria" pitchFamily="2" charset="-78"/>
                </a:rPr>
                <a:t>إلى</a:t>
              </a:r>
              <a:endParaRPr lang="en-US" sz="1350" kern="100">
                <a:solidFill>
                  <a:srgbClr val="000000"/>
                </a:solidFill>
                <a:effectLst/>
                <a:latin typeface="Alexandria" pitchFamily="2" charset="-78"/>
                <a:ea typeface="Arial" panose="020B0604020202020204" pitchFamily="34" charset="0"/>
                <a:cs typeface="Alexandria" pitchFamily="2" charset="-78"/>
              </a:endParaRPr>
            </a:p>
          </p:txBody>
        </p:sp>
        <p:sp>
          <p:nvSpPr>
            <p:cNvPr id="78" name="Rectangle 77"/>
            <p:cNvSpPr/>
            <p:nvPr/>
          </p:nvSpPr>
          <p:spPr>
            <a:xfrm>
              <a:off x="4191793" y="1210041"/>
              <a:ext cx="46769" cy="158130"/>
            </a:xfrm>
            <a:prstGeom prst="rect">
              <a:avLst/>
            </a:prstGeom>
            <a:ln>
              <a:noFill/>
            </a:ln>
          </p:spPr>
          <p:txBody>
            <a:bodyPr vert="horz" lIns="0" tIns="0" rIns="0" bIns="0" rtlCol="0">
              <a:noAutofit/>
            </a:bodyPr>
            <a:lstStyle/>
            <a:p>
              <a:pPr marL="0" marR="0" indent="0" algn="l" rtl="0">
                <a:lnSpc>
                  <a:spcPct val="107000"/>
                </a:lnSpc>
                <a:spcBef>
                  <a:spcPts val="0"/>
                </a:spcBef>
                <a:spcAft>
                  <a:spcPts val="800"/>
                </a:spcAft>
              </a:pPr>
              <a:r>
                <a:rPr lang="en-US" sz="1000" kern="100">
                  <a:solidFill>
                    <a:srgbClr val="000000"/>
                  </a:solidFill>
                  <a:effectLst/>
                  <a:latin typeface="Arial" panose="020B0604020202020204" pitchFamily="34" charset="0"/>
                  <a:ea typeface="Arial" panose="020B0604020202020204" pitchFamily="34" charset="0"/>
                </a:rPr>
                <a:t> </a:t>
              </a:r>
              <a:endParaRPr lang="en-US" sz="1350" kern="100">
                <a:solidFill>
                  <a:srgbClr val="000000"/>
                </a:solidFill>
                <a:effectLst/>
                <a:latin typeface="Arial" panose="020B0604020202020204" pitchFamily="34" charset="0"/>
                <a:ea typeface="Arial" panose="020B0604020202020204" pitchFamily="34" charset="0"/>
              </a:endParaRPr>
            </a:p>
          </p:txBody>
        </p:sp>
        <p:sp>
          <p:nvSpPr>
            <p:cNvPr id="79" name="Rectangle 78"/>
            <p:cNvSpPr/>
            <p:nvPr/>
          </p:nvSpPr>
          <p:spPr>
            <a:xfrm>
              <a:off x="4227969" y="1210041"/>
              <a:ext cx="348918" cy="158130"/>
            </a:xfrm>
            <a:prstGeom prst="rect">
              <a:avLst/>
            </a:prstGeom>
            <a:ln>
              <a:noFill/>
            </a:ln>
          </p:spPr>
          <p:txBody>
            <a:bodyPr vert="horz" lIns="0" tIns="0" rIns="0" bIns="0" rtlCol="0">
              <a:noAutofit/>
            </a:bodyPr>
            <a:lstStyle/>
            <a:p>
              <a:pPr marL="0" marR="0" indent="0" algn="l" rtl="0">
                <a:lnSpc>
                  <a:spcPct val="107000"/>
                </a:lnSpc>
                <a:spcBef>
                  <a:spcPts val="0"/>
                </a:spcBef>
                <a:spcAft>
                  <a:spcPts val="800"/>
                </a:spcAft>
              </a:pPr>
              <a:r>
                <a:rPr lang="ar-SA" sz="1000" kern="100">
                  <a:solidFill>
                    <a:srgbClr val="000000"/>
                  </a:solidFill>
                  <a:effectLst/>
                  <a:latin typeface="Alexandria" pitchFamily="2" charset="-78"/>
                  <a:ea typeface="Arial" panose="020B0604020202020204" pitchFamily="34" charset="0"/>
                  <a:cs typeface="Alexandria" pitchFamily="2" charset="-78"/>
                </a:rPr>
                <a:t>الحاجة</a:t>
              </a:r>
              <a:endParaRPr lang="en-US" sz="1350" kern="100">
                <a:solidFill>
                  <a:srgbClr val="000000"/>
                </a:solidFill>
                <a:effectLst/>
                <a:latin typeface="Alexandria" pitchFamily="2" charset="-78"/>
                <a:ea typeface="Arial" panose="020B0604020202020204" pitchFamily="34" charset="0"/>
                <a:cs typeface="Alexandria" pitchFamily="2" charset="-78"/>
              </a:endParaRPr>
            </a:p>
          </p:txBody>
        </p:sp>
        <p:sp>
          <p:nvSpPr>
            <p:cNvPr id="80" name="Rectangle 79"/>
            <p:cNvSpPr/>
            <p:nvPr/>
          </p:nvSpPr>
          <p:spPr>
            <a:xfrm>
              <a:off x="4275801" y="1342628"/>
              <a:ext cx="195152" cy="158130"/>
            </a:xfrm>
            <a:prstGeom prst="rect">
              <a:avLst/>
            </a:prstGeom>
            <a:ln>
              <a:noFill/>
            </a:ln>
          </p:spPr>
          <p:txBody>
            <a:bodyPr vert="horz" lIns="0" tIns="0" rIns="0" bIns="0" rtlCol="0">
              <a:noAutofit/>
            </a:bodyPr>
            <a:lstStyle/>
            <a:p>
              <a:pPr marL="0" marR="0" indent="0" algn="l" rtl="0">
                <a:lnSpc>
                  <a:spcPct val="107000"/>
                </a:lnSpc>
                <a:spcBef>
                  <a:spcPts val="0"/>
                </a:spcBef>
                <a:spcAft>
                  <a:spcPts val="800"/>
                </a:spcAft>
              </a:pPr>
              <a:r>
                <a:rPr lang="ar-SA" sz="1000" kern="100">
                  <a:solidFill>
                    <a:srgbClr val="000000"/>
                  </a:solidFill>
                  <a:effectLst/>
                  <a:latin typeface="Alexandria" pitchFamily="2" charset="-78"/>
                  <a:ea typeface="Arial" panose="020B0604020202020204" pitchFamily="34" charset="0"/>
                  <a:cs typeface="Alexandria" pitchFamily="2" charset="-78"/>
                </a:rPr>
                <a:t>نظم</a:t>
              </a:r>
              <a:endParaRPr lang="en-US" sz="1350" kern="100">
                <a:solidFill>
                  <a:srgbClr val="000000"/>
                </a:solidFill>
                <a:effectLst/>
                <a:latin typeface="Alexandria" pitchFamily="2" charset="-78"/>
                <a:ea typeface="Arial" panose="020B0604020202020204" pitchFamily="34" charset="0"/>
                <a:cs typeface="Alexandria" pitchFamily="2" charset="-78"/>
              </a:endParaRPr>
            </a:p>
          </p:txBody>
        </p:sp>
        <p:sp>
          <p:nvSpPr>
            <p:cNvPr id="81" name="Rectangle 80"/>
            <p:cNvSpPr/>
            <p:nvPr/>
          </p:nvSpPr>
          <p:spPr>
            <a:xfrm>
              <a:off x="4311942" y="1342629"/>
              <a:ext cx="46769" cy="158130"/>
            </a:xfrm>
            <a:prstGeom prst="rect">
              <a:avLst/>
            </a:prstGeom>
            <a:ln>
              <a:noFill/>
            </a:ln>
          </p:spPr>
          <p:txBody>
            <a:bodyPr vert="horz" lIns="0" tIns="0" rIns="0" bIns="0" rtlCol="0">
              <a:noAutofit/>
            </a:bodyPr>
            <a:lstStyle/>
            <a:p>
              <a:pPr marL="0" marR="0" indent="0" algn="l" rtl="0">
                <a:lnSpc>
                  <a:spcPct val="107000"/>
                </a:lnSpc>
                <a:spcBef>
                  <a:spcPts val="0"/>
                </a:spcBef>
                <a:spcAft>
                  <a:spcPts val="800"/>
                </a:spcAft>
              </a:pPr>
              <a:r>
                <a:rPr lang="en-US" sz="1000" kern="100">
                  <a:solidFill>
                    <a:srgbClr val="000000"/>
                  </a:solidFill>
                  <a:effectLst/>
                  <a:latin typeface="Arial" panose="020B0604020202020204" pitchFamily="34" charset="0"/>
                  <a:ea typeface="Arial" panose="020B0604020202020204" pitchFamily="34" charset="0"/>
                </a:rPr>
                <a:t> </a:t>
              </a:r>
              <a:endParaRPr lang="en-US" sz="1350" kern="100">
                <a:solidFill>
                  <a:srgbClr val="000000"/>
                </a:solidFill>
                <a:effectLst/>
                <a:latin typeface="Arial" panose="020B0604020202020204" pitchFamily="34" charset="0"/>
                <a:ea typeface="Arial" panose="020B0604020202020204" pitchFamily="34" charset="0"/>
              </a:endParaRPr>
            </a:p>
          </p:txBody>
        </p:sp>
        <p:sp>
          <p:nvSpPr>
            <p:cNvPr id="82" name="Rectangle 81"/>
            <p:cNvSpPr/>
            <p:nvPr/>
          </p:nvSpPr>
          <p:spPr>
            <a:xfrm>
              <a:off x="4057440" y="1342629"/>
              <a:ext cx="338488" cy="158130"/>
            </a:xfrm>
            <a:prstGeom prst="rect">
              <a:avLst/>
            </a:prstGeom>
            <a:ln>
              <a:noFill/>
            </a:ln>
          </p:spPr>
          <p:txBody>
            <a:bodyPr vert="horz" lIns="0" tIns="0" rIns="0" bIns="0" rtlCol="0">
              <a:noAutofit/>
            </a:bodyPr>
            <a:lstStyle/>
            <a:p>
              <a:pPr marL="0" marR="0" indent="0" algn="l" rtl="0">
                <a:lnSpc>
                  <a:spcPct val="107000"/>
                </a:lnSpc>
                <a:spcBef>
                  <a:spcPts val="0"/>
                </a:spcBef>
                <a:spcAft>
                  <a:spcPts val="800"/>
                </a:spcAft>
              </a:pPr>
              <a:r>
                <a:rPr lang="ar-SA" sz="1000" kern="100">
                  <a:solidFill>
                    <a:srgbClr val="000000"/>
                  </a:solidFill>
                  <a:effectLst/>
                  <a:latin typeface="Alexandria" pitchFamily="2" charset="-78"/>
                  <a:ea typeface="Arial" panose="020B0604020202020204" pitchFamily="34" charset="0"/>
                  <a:cs typeface="Alexandria" pitchFamily="2" charset="-78"/>
                </a:rPr>
                <a:t>اعرف</a:t>
              </a:r>
              <a:endParaRPr lang="en-US" sz="1350" kern="100">
                <a:solidFill>
                  <a:srgbClr val="000000"/>
                </a:solidFill>
                <a:effectLst/>
                <a:latin typeface="Alexandria" pitchFamily="2" charset="-78"/>
                <a:ea typeface="Arial" panose="020B0604020202020204" pitchFamily="34" charset="0"/>
                <a:cs typeface="Alexandria" pitchFamily="2" charset="-78"/>
              </a:endParaRPr>
            </a:p>
          </p:txBody>
        </p:sp>
        <p:sp>
          <p:nvSpPr>
            <p:cNvPr id="83" name="Rectangle 82"/>
            <p:cNvSpPr/>
            <p:nvPr/>
          </p:nvSpPr>
          <p:spPr>
            <a:xfrm>
              <a:off x="4021010" y="1342629"/>
              <a:ext cx="46769" cy="158130"/>
            </a:xfrm>
            <a:prstGeom prst="rect">
              <a:avLst/>
            </a:prstGeom>
            <a:ln>
              <a:noFill/>
            </a:ln>
          </p:spPr>
          <p:txBody>
            <a:bodyPr vert="horz" lIns="0" tIns="0" rIns="0" bIns="0" rtlCol="0">
              <a:noAutofit/>
            </a:bodyPr>
            <a:lstStyle/>
            <a:p>
              <a:pPr marL="0" marR="0" indent="0" algn="l" rtl="0">
                <a:lnSpc>
                  <a:spcPct val="107000"/>
                </a:lnSpc>
                <a:spcBef>
                  <a:spcPts val="0"/>
                </a:spcBef>
                <a:spcAft>
                  <a:spcPts val="800"/>
                </a:spcAft>
              </a:pPr>
              <a:r>
                <a:rPr lang="en-US" sz="1000" kern="100">
                  <a:solidFill>
                    <a:srgbClr val="000000"/>
                  </a:solidFill>
                  <a:effectLst/>
                  <a:latin typeface="Arial" panose="020B0604020202020204" pitchFamily="34" charset="0"/>
                  <a:ea typeface="Arial" panose="020B0604020202020204" pitchFamily="34" charset="0"/>
                </a:rPr>
                <a:t> </a:t>
              </a:r>
              <a:endParaRPr lang="en-US" sz="1350" kern="100">
                <a:solidFill>
                  <a:srgbClr val="000000"/>
                </a:solidFill>
                <a:effectLst/>
                <a:latin typeface="Arial" panose="020B0604020202020204" pitchFamily="34" charset="0"/>
                <a:ea typeface="Arial" panose="020B0604020202020204" pitchFamily="34" charset="0"/>
              </a:endParaRPr>
            </a:p>
          </p:txBody>
        </p:sp>
        <p:sp>
          <p:nvSpPr>
            <p:cNvPr id="84" name="Rectangle 83"/>
            <p:cNvSpPr/>
            <p:nvPr/>
          </p:nvSpPr>
          <p:spPr>
            <a:xfrm>
              <a:off x="3771442" y="1342629"/>
              <a:ext cx="331421" cy="158130"/>
            </a:xfrm>
            <a:prstGeom prst="rect">
              <a:avLst/>
            </a:prstGeom>
            <a:ln>
              <a:noFill/>
            </a:ln>
          </p:spPr>
          <p:txBody>
            <a:bodyPr vert="horz" lIns="0" tIns="0" rIns="0" bIns="0" rtlCol="0">
              <a:noAutofit/>
            </a:bodyPr>
            <a:lstStyle/>
            <a:p>
              <a:pPr marL="0" marR="0" indent="0" algn="l" rtl="0">
                <a:lnSpc>
                  <a:spcPct val="107000"/>
                </a:lnSpc>
                <a:spcBef>
                  <a:spcPts val="0"/>
                </a:spcBef>
                <a:spcAft>
                  <a:spcPts val="800"/>
                </a:spcAft>
              </a:pPr>
              <a:r>
                <a:rPr lang="ar-SA" sz="1000" kern="100">
                  <a:solidFill>
                    <a:srgbClr val="000000"/>
                  </a:solidFill>
                  <a:effectLst/>
                  <a:latin typeface="Alexandria" pitchFamily="2" charset="-78"/>
                  <a:ea typeface="Arial" panose="020B0604020202020204" pitchFamily="34" charset="0"/>
                  <a:cs typeface="Alexandria" pitchFamily="2" charset="-78"/>
                </a:rPr>
                <a:t>عميلك</a:t>
              </a:r>
              <a:endParaRPr lang="en-US" sz="1350" kern="100">
                <a:solidFill>
                  <a:srgbClr val="000000"/>
                </a:solidFill>
                <a:effectLst/>
                <a:latin typeface="Alexandria" pitchFamily="2" charset="-78"/>
                <a:ea typeface="Arial" panose="020B0604020202020204" pitchFamily="34" charset="0"/>
                <a:cs typeface="Alexandria" pitchFamily="2" charset="-78"/>
              </a:endParaRPr>
            </a:p>
          </p:txBody>
        </p:sp>
        <p:sp>
          <p:nvSpPr>
            <p:cNvPr id="85" name="Rectangle 84"/>
            <p:cNvSpPr/>
            <p:nvPr/>
          </p:nvSpPr>
          <p:spPr>
            <a:xfrm>
              <a:off x="3736277" y="1342629"/>
              <a:ext cx="46769" cy="158130"/>
            </a:xfrm>
            <a:prstGeom prst="rect">
              <a:avLst/>
            </a:prstGeom>
            <a:ln>
              <a:noFill/>
            </a:ln>
          </p:spPr>
          <p:txBody>
            <a:bodyPr vert="horz" lIns="0" tIns="0" rIns="0" bIns="0" rtlCol="0">
              <a:noAutofit/>
            </a:bodyPr>
            <a:lstStyle/>
            <a:p>
              <a:pPr marL="0" marR="0" indent="0" algn="l" rtl="0">
                <a:lnSpc>
                  <a:spcPct val="107000"/>
                </a:lnSpc>
                <a:spcBef>
                  <a:spcPts val="0"/>
                </a:spcBef>
                <a:spcAft>
                  <a:spcPts val="800"/>
                </a:spcAft>
              </a:pPr>
              <a:r>
                <a:rPr lang="en-US" sz="1000" kern="100">
                  <a:solidFill>
                    <a:srgbClr val="000000"/>
                  </a:solidFill>
                  <a:effectLst/>
                  <a:latin typeface="Arial" panose="020B0604020202020204" pitchFamily="34" charset="0"/>
                  <a:ea typeface="Arial" panose="020B0604020202020204" pitchFamily="34" charset="0"/>
                </a:rPr>
                <a:t> </a:t>
              </a:r>
              <a:endParaRPr lang="en-US" sz="1350" kern="100">
                <a:solidFill>
                  <a:srgbClr val="000000"/>
                </a:solidFill>
                <a:effectLst/>
                <a:latin typeface="Arial" panose="020B0604020202020204" pitchFamily="34" charset="0"/>
                <a:ea typeface="Arial" panose="020B0604020202020204" pitchFamily="34" charset="0"/>
              </a:endParaRPr>
            </a:p>
          </p:txBody>
        </p:sp>
        <p:sp>
          <p:nvSpPr>
            <p:cNvPr id="86" name="Rectangle 85"/>
            <p:cNvSpPr/>
            <p:nvPr/>
          </p:nvSpPr>
          <p:spPr>
            <a:xfrm>
              <a:off x="3920935" y="1473693"/>
              <a:ext cx="567623" cy="158130"/>
            </a:xfrm>
            <a:prstGeom prst="rect">
              <a:avLst/>
            </a:prstGeom>
            <a:ln>
              <a:noFill/>
            </a:ln>
          </p:spPr>
          <p:txBody>
            <a:bodyPr vert="horz" lIns="0" tIns="0" rIns="0" bIns="0" rtlCol="0">
              <a:noAutofit/>
            </a:bodyPr>
            <a:lstStyle/>
            <a:p>
              <a:pPr marL="0" marR="0" indent="0" algn="l" rtl="0">
                <a:lnSpc>
                  <a:spcPct val="107000"/>
                </a:lnSpc>
                <a:spcBef>
                  <a:spcPts val="0"/>
                </a:spcBef>
                <a:spcAft>
                  <a:spcPts val="800"/>
                </a:spcAft>
              </a:pPr>
              <a:r>
                <a:rPr lang="ar-SA" sz="1000" kern="100">
                  <a:solidFill>
                    <a:srgbClr val="000000"/>
                  </a:solidFill>
                  <a:effectLst/>
                  <a:latin typeface="Alexandria" pitchFamily="2" charset="-78"/>
                  <a:ea typeface="Arial" panose="020B0604020202020204" pitchFamily="34" charset="0"/>
                  <a:cs typeface="Alexandria" pitchFamily="2" charset="-78"/>
                </a:rPr>
                <a:t>الإلكترونية</a:t>
              </a:r>
              <a:endParaRPr lang="en-US" sz="1350" kern="100">
                <a:solidFill>
                  <a:srgbClr val="000000"/>
                </a:solidFill>
                <a:effectLst/>
                <a:latin typeface="Alexandria" pitchFamily="2" charset="-78"/>
                <a:ea typeface="Arial" panose="020B0604020202020204" pitchFamily="34" charset="0"/>
                <a:cs typeface="Alexandria" pitchFamily="2" charset="-78"/>
              </a:endParaRPr>
            </a:p>
          </p:txBody>
        </p:sp>
        <p:pic>
          <p:nvPicPr>
            <p:cNvPr id="87" name="Picture 86"/>
            <p:cNvPicPr/>
            <p:nvPr/>
          </p:nvPicPr>
          <p:blipFill>
            <a:blip r:embed="rId7"/>
            <a:stretch>
              <a:fillRect/>
            </a:stretch>
          </p:blipFill>
          <p:spPr>
            <a:xfrm>
              <a:off x="3756470" y="128524"/>
              <a:ext cx="728472" cy="728472"/>
            </a:xfrm>
            <a:prstGeom prst="rect">
              <a:avLst/>
            </a:prstGeom>
          </p:spPr>
        </p:pic>
        <p:sp>
          <p:nvSpPr>
            <p:cNvPr id="88" name="Shape 43214"/>
            <p:cNvSpPr/>
            <p:nvPr/>
          </p:nvSpPr>
          <p:spPr>
            <a:xfrm>
              <a:off x="3758502" y="130683"/>
              <a:ext cx="725805" cy="725805"/>
            </a:xfrm>
            <a:custGeom>
              <a:avLst/>
              <a:gdLst/>
              <a:ahLst/>
              <a:cxnLst/>
              <a:rect l="0" t="0" r="0" b="0"/>
              <a:pathLst>
                <a:path w="725805" h="725805">
                  <a:moveTo>
                    <a:pt x="0" y="362839"/>
                  </a:moveTo>
                  <a:cubicBezTo>
                    <a:pt x="0" y="162560"/>
                    <a:pt x="162433" y="0"/>
                    <a:pt x="362839" y="0"/>
                  </a:cubicBezTo>
                  <a:cubicBezTo>
                    <a:pt x="563245" y="0"/>
                    <a:pt x="725805" y="162560"/>
                    <a:pt x="725805" y="362839"/>
                  </a:cubicBezTo>
                  <a:cubicBezTo>
                    <a:pt x="725805" y="563245"/>
                    <a:pt x="563245" y="725805"/>
                    <a:pt x="362839" y="725805"/>
                  </a:cubicBezTo>
                  <a:cubicBezTo>
                    <a:pt x="162433" y="725805"/>
                    <a:pt x="0" y="563245"/>
                    <a:pt x="0" y="362839"/>
                  </a:cubicBezTo>
                  <a:close/>
                </a:path>
              </a:pathLst>
            </a:custGeom>
            <a:ln w="12700" cap="flat">
              <a:miter lim="127000"/>
            </a:ln>
          </p:spPr>
          <p:style>
            <a:lnRef idx="1">
              <a:srgbClr val="3D67B1"/>
            </a:lnRef>
            <a:fillRef idx="0">
              <a:srgbClr val="000000">
                <a:alpha val="0"/>
              </a:srgbClr>
            </a:fillRef>
            <a:effectRef idx="0">
              <a:scrgbClr r="0" g="0" b="0"/>
            </a:effectRef>
            <a:fontRef idx="none"/>
          </p:style>
          <p:txBody>
            <a:bodyPr/>
            <a:lstStyle/>
            <a:p>
              <a:endParaRPr lang="en-US"/>
            </a:p>
          </p:txBody>
        </p:sp>
        <p:sp>
          <p:nvSpPr>
            <p:cNvPr id="89" name="Shape 43216"/>
            <p:cNvSpPr/>
            <p:nvPr/>
          </p:nvSpPr>
          <p:spPr>
            <a:xfrm>
              <a:off x="4594289" y="0"/>
              <a:ext cx="892048" cy="2179320"/>
            </a:xfrm>
            <a:custGeom>
              <a:avLst/>
              <a:gdLst/>
              <a:ahLst/>
              <a:cxnLst/>
              <a:rect l="0" t="0" r="0" b="0"/>
              <a:pathLst>
                <a:path w="892048" h="2179320">
                  <a:moveTo>
                    <a:pt x="0" y="89154"/>
                  </a:moveTo>
                  <a:cubicBezTo>
                    <a:pt x="0" y="39878"/>
                    <a:pt x="39878" y="0"/>
                    <a:pt x="89154" y="0"/>
                  </a:cubicBezTo>
                  <a:lnTo>
                    <a:pt x="802894" y="0"/>
                  </a:lnTo>
                  <a:cubicBezTo>
                    <a:pt x="852043" y="0"/>
                    <a:pt x="892048" y="39878"/>
                    <a:pt x="892048" y="89154"/>
                  </a:cubicBezTo>
                  <a:lnTo>
                    <a:pt x="892048" y="2090039"/>
                  </a:lnTo>
                  <a:cubicBezTo>
                    <a:pt x="892048" y="2139315"/>
                    <a:pt x="852043" y="2179320"/>
                    <a:pt x="802894" y="2179320"/>
                  </a:cubicBezTo>
                  <a:lnTo>
                    <a:pt x="89154" y="2179320"/>
                  </a:lnTo>
                  <a:cubicBezTo>
                    <a:pt x="39878" y="2179320"/>
                    <a:pt x="0" y="2139315"/>
                    <a:pt x="0" y="2090039"/>
                  </a:cubicBezTo>
                  <a:close/>
                </a:path>
              </a:pathLst>
            </a:custGeom>
            <a:ln w="12700" cap="flat">
              <a:miter lim="127000"/>
            </a:ln>
          </p:spPr>
          <p:style>
            <a:lnRef idx="1">
              <a:srgbClr val="3D67B1"/>
            </a:lnRef>
            <a:fillRef idx="0">
              <a:srgbClr val="000000">
                <a:alpha val="0"/>
              </a:srgbClr>
            </a:fillRef>
            <a:effectRef idx="0">
              <a:scrgbClr r="0" g="0" b="0"/>
            </a:effectRef>
            <a:fontRef idx="none"/>
          </p:style>
          <p:txBody>
            <a:bodyPr/>
            <a:lstStyle/>
            <a:p>
              <a:endParaRPr lang="en-US"/>
            </a:p>
          </p:txBody>
        </p:sp>
        <p:sp>
          <p:nvSpPr>
            <p:cNvPr id="90" name="Rectangle 89"/>
            <p:cNvSpPr/>
            <p:nvPr/>
          </p:nvSpPr>
          <p:spPr>
            <a:xfrm>
              <a:off x="4672648" y="1053069"/>
              <a:ext cx="46769" cy="158130"/>
            </a:xfrm>
            <a:prstGeom prst="rect">
              <a:avLst/>
            </a:prstGeom>
            <a:ln>
              <a:noFill/>
            </a:ln>
          </p:spPr>
          <p:txBody>
            <a:bodyPr vert="horz" lIns="0" tIns="0" rIns="0" bIns="0" rtlCol="0">
              <a:noAutofit/>
            </a:bodyPr>
            <a:lstStyle/>
            <a:p>
              <a:pPr marL="0" marR="0" indent="0" algn="l" rtl="0">
                <a:lnSpc>
                  <a:spcPct val="107000"/>
                </a:lnSpc>
                <a:spcBef>
                  <a:spcPts val="0"/>
                </a:spcBef>
                <a:spcAft>
                  <a:spcPts val="800"/>
                </a:spcAft>
              </a:pPr>
              <a:r>
                <a:rPr lang="en-US" sz="1000" b="1" kern="100">
                  <a:solidFill>
                    <a:srgbClr val="00B0F0"/>
                  </a:solidFill>
                  <a:effectLst/>
                  <a:latin typeface="Arial" panose="020B0604020202020204" pitchFamily="34" charset="0"/>
                  <a:ea typeface="Arial" panose="020B0604020202020204" pitchFamily="34" charset="0"/>
                </a:rPr>
                <a:t> </a:t>
              </a:r>
              <a:endParaRPr lang="en-US" sz="1350" kern="100">
                <a:solidFill>
                  <a:srgbClr val="000000"/>
                </a:solidFill>
                <a:effectLst/>
                <a:latin typeface="Arial" panose="020B0604020202020204" pitchFamily="34" charset="0"/>
                <a:ea typeface="Arial" panose="020B0604020202020204" pitchFamily="34" charset="0"/>
              </a:endParaRPr>
            </a:p>
          </p:txBody>
        </p:sp>
        <p:sp>
          <p:nvSpPr>
            <p:cNvPr id="91" name="Rectangle 90"/>
            <p:cNvSpPr/>
            <p:nvPr/>
          </p:nvSpPr>
          <p:spPr>
            <a:xfrm>
              <a:off x="4710595" y="1053069"/>
              <a:ext cx="495114" cy="158130"/>
            </a:xfrm>
            <a:prstGeom prst="rect">
              <a:avLst/>
            </a:prstGeom>
            <a:ln>
              <a:noFill/>
            </a:ln>
          </p:spPr>
          <p:txBody>
            <a:bodyPr vert="horz" lIns="0" tIns="0" rIns="0" bIns="0" rtlCol="0">
              <a:noAutofit/>
            </a:bodyPr>
            <a:lstStyle/>
            <a:p>
              <a:pPr marL="0" marR="0" indent="0" algn="l" rtl="0">
                <a:lnSpc>
                  <a:spcPct val="107000"/>
                </a:lnSpc>
                <a:spcBef>
                  <a:spcPts val="0"/>
                </a:spcBef>
                <a:spcAft>
                  <a:spcPts val="800"/>
                </a:spcAft>
              </a:pPr>
              <a:r>
                <a:rPr lang="ar-SA" sz="1000" b="1" kern="100">
                  <a:solidFill>
                    <a:srgbClr val="00B0F0"/>
                  </a:solidFill>
                  <a:effectLst/>
                  <a:latin typeface="Alexandria" pitchFamily="2" charset="-78"/>
                  <a:ea typeface="Arial" panose="020B0604020202020204" pitchFamily="34" charset="0"/>
                  <a:cs typeface="Alexandria" pitchFamily="2" charset="-78"/>
                </a:rPr>
                <a:t>والبحرين</a:t>
              </a:r>
              <a:endParaRPr lang="en-US" sz="1350" kern="100">
                <a:solidFill>
                  <a:srgbClr val="000000"/>
                </a:solidFill>
                <a:effectLst/>
                <a:latin typeface="Alexandria" pitchFamily="2" charset="-78"/>
                <a:ea typeface="Arial" panose="020B0604020202020204" pitchFamily="34" charset="0"/>
                <a:cs typeface="Alexandria" pitchFamily="2" charset="-78"/>
              </a:endParaRPr>
            </a:p>
          </p:txBody>
        </p:sp>
        <p:sp>
          <p:nvSpPr>
            <p:cNvPr id="92" name="Rectangle 91"/>
            <p:cNvSpPr/>
            <p:nvPr/>
          </p:nvSpPr>
          <p:spPr>
            <a:xfrm>
              <a:off x="5082229" y="1053069"/>
              <a:ext cx="46769" cy="158130"/>
            </a:xfrm>
            <a:prstGeom prst="rect">
              <a:avLst/>
            </a:prstGeom>
            <a:ln>
              <a:noFill/>
            </a:ln>
          </p:spPr>
          <p:txBody>
            <a:bodyPr vert="horz" lIns="0" tIns="0" rIns="0" bIns="0" rtlCol="0">
              <a:noAutofit/>
            </a:bodyPr>
            <a:lstStyle/>
            <a:p>
              <a:pPr marL="0" marR="0" indent="0" algn="l" rtl="0">
                <a:lnSpc>
                  <a:spcPct val="107000"/>
                </a:lnSpc>
                <a:spcBef>
                  <a:spcPts val="0"/>
                </a:spcBef>
                <a:spcAft>
                  <a:spcPts val="800"/>
                </a:spcAft>
              </a:pPr>
              <a:r>
                <a:rPr lang="en-US" sz="1000" b="1" kern="100">
                  <a:solidFill>
                    <a:srgbClr val="00B0F0"/>
                  </a:solidFill>
                  <a:effectLst/>
                  <a:latin typeface="Arial" panose="020B0604020202020204" pitchFamily="34" charset="0"/>
                  <a:ea typeface="Arial" panose="020B0604020202020204" pitchFamily="34" charset="0"/>
                </a:rPr>
                <a:t> </a:t>
              </a:r>
              <a:endParaRPr lang="en-US" sz="1350" kern="100">
                <a:solidFill>
                  <a:srgbClr val="000000"/>
                </a:solidFill>
                <a:effectLst/>
                <a:latin typeface="Arial" panose="020B0604020202020204" pitchFamily="34" charset="0"/>
                <a:ea typeface="Arial" panose="020B0604020202020204" pitchFamily="34" charset="0"/>
              </a:endParaRPr>
            </a:p>
          </p:txBody>
        </p:sp>
        <p:sp>
          <p:nvSpPr>
            <p:cNvPr id="93" name="Rectangle 92"/>
            <p:cNvSpPr/>
            <p:nvPr/>
          </p:nvSpPr>
          <p:spPr>
            <a:xfrm>
              <a:off x="5118658" y="1053069"/>
              <a:ext cx="338656" cy="158130"/>
            </a:xfrm>
            <a:prstGeom prst="rect">
              <a:avLst/>
            </a:prstGeom>
            <a:ln>
              <a:noFill/>
            </a:ln>
          </p:spPr>
          <p:txBody>
            <a:bodyPr vert="horz" lIns="0" tIns="0" rIns="0" bIns="0" rtlCol="0">
              <a:noAutofit/>
            </a:bodyPr>
            <a:lstStyle/>
            <a:p>
              <a:pPr marL="0" marR="0" indent="0" algn="l" rtl="0">
                <a:lnSpc>
                  <a:spcPct val="107000"/>
                </a:lnSpc>
                <a:spcBef>
                  <a:spcPts val="0"/>
                </a:spcBef>
                <a:spcAft>
                  <a:spcPts val="800"/>
                </a:spcAft>
              </a:pPr>
              <a:r>
                <a:rPr lang="ar-SA" sz="1000" b="1" kern="100">
                  <a:solidFill>
                    <a:srgbClr val="00B0F0"/>
                  </a:solidFill>
                  <a:effectLst/>
                  <a:latin typeface="Alexandria" pitchFamily="2" charset="-78"/>
                  <a:ea typeface="Arial" panose="020B0604020202020204" pitchFamily="34" charset="0"/>
                  <a:cs typeface="Alexandria" pitchFamily="2" charset="-78"/>
                </a:rPr>
                <a:t>الأردن</a:t>
              </a:r>
              <a:endParaRPr lang="en-US" sz="1350" kern="100">
                <a:solidFill>
                  <a:srgbClr val="000000"/>
                </a:solidFill>
                <a:effectLst/>
                <a:latin typeface="Alexandria" pitchFamily="2" charset="-78"/>
                <a:ea typeface="Arial" panose="020B0604020202020204" pitchFamily="34" charset="0"/>
                <a:cs typeface="Alexandria" pitchFamily="2" charset="-78"/>
              </a:endParaRPr>
            </a:p>
          </p:txBody>
        </p:sp>
        <p:sp>
          <p:nvSpPr>
            <p:cNvPr id="94" name="Rectangle 93"/>
            <p:cNvSpPr/>
            <p:nvPr/>
          </p:nvSpPr>
          <p:spPr>
            <a:xfrm>
              <a:off x="4914964" y="1185657"/>
              <a:ext cx="336974" cy="158130"/>
            </a:xfrm>
            <a:prstGeom prst="rect">
              <a:avLst/>
            </a:prstGeom>
            <a:ln>
              <a:noFill/>
            </a:ln>
          </p:spPr>
          <p:txBody>
            <a:bodyPr vert="horz" lIns="0" tIns="0" rIns="0" bIns="0" rtlCol="0">
              <a:noAutofit/>
            </a:bodyPr>
            <a:lstStyle/>
            <a:p>
              <a:pPr marL="0" marR="0" indent="0" algn="l" rtl="0">
                <a:lnSpc>
                  <a:spcPct val="107000"/>
                </a:lnSpc>
                <a:spcBef>
                  <a:spcPts val="0"/>
                </a:spcBef>
                <a:spcAft>
                  <a:spcPts val="800"/>
                </a:spcAft>
              </a:pPr>
              <a:r>
                <a:rPr lang="ar-SA" sz="1000" b="1" kern="100">
                  <a:solidFill>
                    <a:srgbClr val="00B0F0"/>
                  </a:solidFill>
                  <a:effectLst/>
                  <a:latin typeface="Alexandria" pitchFamily="2" charset="-78"/>
                  <a:ea typeface="Arial" panose="020B0604020202020204" pitchFamily="34" charset="0"/>
                  <a:cs typeface="Alexandria" pitchFamily="2" charset="-78"/>
                </a:rPr>
                <a:t>ولبنان</a:t>
              </a:r>
              <a:endParaRPr lang="en-US" sz="1350" kern="100">
                <a:solidFill>
                  <a:srgbClr val="000000"/>
                </a:solidFill>
                <a:effectLst/>
                <a:latin typeface="Alexandria" pitchFamily="2" charset="-78"/>
                <a:ea typeface="Arial" panose="020B0604020202020204" pitchFamily="34" charset="0"/>
                <a:cs typeface="Alexandria" pitchFamily="2" charset="-78"/>
              </a:endParaRPr>
            </a:p>
          </p:txBody>
        </p:sp>
        <p:sp>
          <p:nvSpPr>
            <p:cNvPr id="95" name="Rectangle 94"/>
            <p:cNvSpPr/>
            <p:nvPr/>
          </p:nvSpPr>
          <p:spPr>
            <a:xfrm>
              <a:off x="4678744" y="1367014"/>
              <a:ext cx="144009" cy="158130"/>
            </a:xfrm>
            <a:prstGeom prst="rect">
              <a:avLst/>
            </a:prstGeom>
            <a:ln>
              <a:noFill/>
            </a:ln>
          </p:spPr>
          <p:txBody>
            <a:bodyPr vert="horz" lIns="0" tIns="0" rIns="0" bIns="0" rtlCol="0">
              <a:noAutofit/>
            </a:bodyPr>
            <a:lstStyle/>
            <a:p>
              <a:pPr marL="0" marR="0" indent="0" algn="l" rtl="0">
                <a:lnSpc>
                  <a:spcPct val="107000"/>
                </a:lnSpc>
                <a:spcBef>
                  <a:spcPts val="0"/>
                </a:spcBef>
                <a:spcAft>
                  <a:spcPts val="800"/>
                </a:spcAft>
              </a:pPr>
              <a:r>
                <a:rPr lang="ar-SA" sz="1000" kern="100">
                  <a:solidFill>
                    <a:srgbClr val="000000"/>
                  </a:solidFill>
                  <a:effectLst/>
                  <a:latin typeface="Alexandria" pitchFamily="2" charset="-78"/>
                  <a:ea typeface="Arial" panose="020B0604020202020204" pitchFamily="34" charset="0"/>
                  <a:cs typeface="Alexandria" pitchFamily="2" charset="-78"/>
                </a:rPr>
                <a:t>في</a:t>
              </a:r>
              <a:endParaRPr lang="en-US" sz="1350" kern="100">
                <a:solidFill>
                  <a:srgbClr val="000000"/>
                </a:solidFill>
                <a:effectLst/>
                <a:latin typeface="Alexandria" pitchFamily="2" charset="-78"/>
                <a:ea typeface="Arial" panose="020B0604020202020204" pitchFamily="34" charset="0"/>
                <a:cs typeface="Alexandria" pitchFamily="2" charset="-78"/>
              </a:endParaRPr>
            </a:p>
          </p:txBody>
        </p:sp>
        <p:sp>
          <p:nvSpPr>
            <p:cNvPr id="96" name="Rectangle 95"/>
            <p:cNvSpPr/>
            <p:nvPr/>
          </p:nvSpPr>
          <p:spPr>
            <a:xfrm>
              <a:off x="4787021" y="1367014"/>
              <a:ext cx="46769" cy="158130"/>
            </a:xfrm>
            <a:prstGeom prst="rect">
              <a:avLst/>
            </a:prstGeom>
            <a:ln>
              <a:noFill/>
            </a:ln>
          </p:spPr>
          <p:txBody>
            <a:bodyPr vert="horz" lIns="0" tIns="0" rIns="0" bIns="0" rtlCol="0">
              <a:noAutofit/>
            </a:bodyPr>
            <a:lstStyle/>
            <a:p>
              <a:pPr marL="0" marR="0" indent="0" algn="l" rtl="0">
                <a:lnSpc>
                  <a:spcPct val="107000"/>
                </a:lnSpc>
                <a:spcBef>
                  <a:spcPts val="0"/>
                </a:spcBef>
                <a:spcAft>
                  <a:spcPts val="800"/>
                </a:spcAft>
              </a:pPr>
              <a:r>
                <a:rPr lang="en-US" sz="1000" kern="100">
                  <a:solidFill>
                    <a:srgbClr val="000000"/>
                  </a:solidFill>
                  <a:effectLst/>
                  <a:latin typeface="Arial" panose="020B0604020202020204" pitchFamily="34" charset="0"/>
                  <a:ea typeface="Arial" panose="020B0604020202020204" pitchFamily="34" charset="0"/>
                </a:rPr>
                <a:t> </a:t>
              </a:r>
              <a:endParaRPr lang="en-US" sz="1350" kern="100">
                <a:solidFill>
                  <a:srgbClr val="000000"/>
                </a:solidFill>
                <a:effectLst/>
                <a:latin typeface="Arial" panose="020B0604020202020204" pitchFamily="34" charset="0"/>
                <a:ea typeface="Arial" panose="020B0604020202020204" pitchFamily="34" charset="0"/>
              </a:endParaRPr>
            </a:p>
          </p:txBody>
        </p:sp>
        <p:sp>
          <p:nvSpPr>
            <p:cNvPr id="97" name="Rectangle 96"/>
            <p:cNvSpPr/>
            <p:nvPr/>
          </p:nvSpPr>
          <p:spPr>
            <a:xfrm>
              <a:off x="4823450" y="1367014"/>
              <a:ext cx="407632" cy="158130"/>
            </a:xfrm>
            <a:prstGeom prst="rect">
              <a:avLst/>
            </a:prstGeom>
            <a:ln>
              <a:noFill/>
            </a:ln>
          </p:spPr>
          <p:txBody>
            <a:bodyPr vert="horz" lIns="0" tIns="0" rIns="0" bIns="0" rtlCol="0">
              <a:noAutofit/>
            </a:bodyPr>
            <a:lstStyle/>
            <a:p>
              <a:pPr marL="0" marR="0" indent="0" algn="ctr" rtl="0">
                <a:lnSpc>
                  <a:spcPct val="107000"/>
                </a:lnSpc>
                <a:spcBef>
                  <a:spcPts val="0"/>
                </a:spcBef>
                <a:spcAft>
                  <a:spcPts val="800"/>
                </a:spcAft>
              </a:pPr>
              <a:r>
                <a:rPr lang="ar-SA" sz="1000" kern="100">
                  <a:solidFill>
                    <a:srgbClr val="000000"/>
                  </a:solidFill>
                  <a:effectLst/>
                  <a:latin typeface="Alexandria" pitchFamily="2" charset="-78"/>
                  <a:ea typeface="Arial" panose="020B0604020202020204" pitchFamily="34" charset="0"/>
                  <a:cs typeface="Alexandria" pitchFamily="2" charset="-78"/>
                </a:rPr>
                <a:t>القدرات</a:t>
              </a:r>
              <a:endParaRPr lang="en-US" sz="1350" kern="100">
                <a:solidFill>
                  <a:srgbClr val="000000"/>
                </a:solidFill>
                <a:effectLst/>
                <a:latin typeface="Alexandria" pitchFamily="2" charset="-78"/>
                <a:ea typeface="Arial" panose="020B0604020202020204" pitchFamily="34" charset="0"/>
                <a:cs typeface="Alexandria" pitchFamily="2" charset="-78"/>
              </a:endParaRPr>
            </a:p>
          </p:txBody>
        </p:sp>
        <p:sp>
          <p:nvSpPr>
            <p:cNvPr id="98" name="Rectangle 97"/>
            <p:cNvSpPr/>
            <p:nvPr/>
          </p:nvSpPr>
          <p:spPr>
            <a:xfrm>
              <a:off x="5129941" y="1367014"/>
              <a:ext cx="46769" cy="158130"/>
            </a:xfrm>
            <a:prstGeom prst="rect">
              <a:avLst/>
            </a:prstGeom>
            <a:ln>
              <a:noFill/>
            </a:ln>
          </p:spPr>
          <p:txBody>
            <a:bodyPr vert="horz" lIns="0" tIns="0" rIns="0" bIns="0" rtlCol="0">
              <a:noAutofit/>
            </a:bodyPr>
            <a:lstStyle/>
            <a:p>
              <a:pPr marL="0" marR="0" indent="0" algn="l" rtl="0">
                <a:lnSpc>
                  <a:spcPct val="107000"/>
                </a:lnSpc>
                <a:spcBef>
                  <a:spcPts val="0"/>
                </a:spcBef>
                <a:spcAft>
                  <a:spcPts val="800"/>
                </a:spcAft>
              </a:pPr>
              <a:r>
                <a:rPr lang="en-US" sz="1000" kern="100">
                  <a:solidFill>
                    <a:srgbClr val="000000"/>
                  </a:solidFill>
                  <a:effectLst/>
                  <a:latin typeface="Arial" panose="020B0604020202020204" pitchFamily="34" charset="0"/>
                  <a:ea typeface="Arial" panose="020B0604020202020204" pitchFamily="34" charset="0"/>
                </a:rPr>
                <a:t> </a:t>
              </a:r>
              <a:endParaRPr lang="en-US" sz="1350" kern="100">
                <a:solidFill>
                  <a:srgbClr val="000000"/>
                </a:solidFill>
                <a:effectLst/>
                <a:latin typeface="Arial" panose="020B0604020202020204" pitchFamily="34" charset="0"/>
                <a:ea typeface="Arial" panose="020B0604020202020204" pitchFamily="34" charset="0"/>
              </a:endParaRPr>
            </a:p>
          </p:txBody>
        </p:sp>
        <p:sp>
          <p:nvSpPr>
            <p:cNvPr id="99" name="Rectangle 98"/>
            <p:cNvSpPr/>
            <p:nvPr/>
          </p:nvSpPr>
          <p:spPr>
            <a:xfrm>
              <a:off x="5196391" y="1330890"/>
              <a:ext cx="313925" cy="207587"/>
            </a:xfrm>
            <a:prstGeom prst="rect">
              <a:avLst/>
            </a:prstGeom>
            <a:ln>
              <a:noFill/>
            </a:ln>
          </p:spPr>
          <p:txBody>
            <a:bodyPr vert="horz" lIns="0" tIns="0" rIns="0" bIns="0" rtlCol="0">
              <a:noAutofit/>
            </a:bodyPr>
            <a:lstStyle/>
            <a:p>
              <a:pPr marL="0" marR="0" indent="0" algn="l" rtl="0">
                <a:lnSpc>
                  <a:spcPct val="107000"/>
                </a:lnSpc>
                <a:spcBef>
                  <a:spcPts val="0"/>
                </a:spcBef>
                <a:spcAft>
                  <a:spcPts val="800"/>
                </a:spcAft>
              </a:pPr>
              <a:r>
                <a:rPr lang="ar-SA" sz="1000" kern="100">
                  <a:solidFill>
                    <a:srgbClr val="000000"/>
                  </a:solidFill>
                  <a:effectLst/>
                  <a:latin typeface="Alexandria" pitchFamily="2" charset="-78"/>
                  <a:ea typeface="Arial" panose="020B0604020202020204" pitchFamily="34" charset="0"/>
                  <a:cs typeface="Alexandria" pitchFamily="2" charset="-78"/>
                </a:rPr>
                <a:t>تعزيز</a:t>
              </a:r>
              <a:endParaRPr lang="en-US" sz="1350" kern="100">
                <a:solidFill>
                  <a:srgbClr val="000000"/>
                </a:solidFill>
                <a:effectLst/>
                <a:latin typeface="Alexandria" pitchFamily="2" charset="-78"/>
                <a:ea typeface="Arial" panose="020B0604020202020204" pitchFamily="34" charset="0"/>
                <a:cs typeface="Alexandria" pitchFamily="2" charset="-78"/>
              </a:endParaRPr>
            </a:p>
          </p:txBody>
        </p:sp>
        <p:sp>
          <p:nvSpPr>
            <p:cNvPr id="100" name="Rectangle 99"/>
            <p:cNvSpPr/>
            <p:nvPr/>
          </p:nvSpPr>
          <p:spPr>
            <a:xfrm>
              <a:off x="5023168" y="1499602"/>
              <a:ext cx="46769" cy="158130"/>
            </a:xfrm>
            <a:prstGeom prst="rect">
              <a:avLst/>
            </a:prstGeom>
            <a:ln>
              <a:noFill/>
            </a:ln>
          </p:spPr>
          <p:txBody>
            <a:bodyPr vert="horz" lIns="0" tIns="0" rIns="0" bIns="0" rtlCol="0">
              <a:noAutofit/>
            </a:bodyPr>
            <a:lstStyle/>
            <a:p>
              <a:pPr marL="0" marR="0" indent="0" algn="l" rtl="0">
                <a:lnSpc>
                  <a:spcPct val="107000"/>
                </a:lnSpc>
                <a:spcBef>
                  <a:spcPts val="0"/>
                </a:spcBef>
                <a:spcAft>
                  <a:spcPts val="800"/>
                </a:spcAft>
              </a:pPr>
              <a:r>
                <a:rPr lang="en-US" sz="1000" kern="100">
                  <a:solidFill>
                    <a:srgbClr val="000000"/>
                  </a:solidFill>
                  <a:effectLst/>
                  <a:latin typeface="Arial" panose="020B0604020202020204" pitchFamily="34" charset="0"/>
                  <a:ea typeface="Arial" panose="020B0604020202020204" pitchFamily="34" charset="0"/>
                </a:rPr>
                <a:t> </a:t>
              </a:r>
              <a:endParaRPr lang="en-US" sz="1350" kern="100">
                <a:solidFill>
                  <a:srgbClr val="000000"/>
                </a:solidFill>
                <a:effectLst/>
                <a:latin typeface="Arial" panose="020B0604020202020204" pitchFamily="34" charset="0"/>
                <a:ea typeface="Arial" panose="020B0604020202020204" pitchFamily="34" charset="0"/>
              </a:endParaRPr>
            </a:p>
          </p:txBody>
        </p:sp>
        <p:sp>
          <p:nvSpPr>
            <p:cNvPr id="101" name="Rectangle 100"/>
            <p:cNvSpPr/>
            <p:nvPr/>
          </p:nvSpPr>
          <p:spPr>
            <a:xfrm>
              <a:off x="5058333" y="1499602"/>
              <a:ext cx="279100" cy="158130"/>
            </a:xfrm>
            <a:prstGeom prst="rect">
              <a:avLst/>
            </a:prstGeom>
            <a:ln>
              <a:noFill/>
            </a:ln>
          </p:spPr>
          <p:txBody>
            <a:bodyPr vert="horz" lIns="0" tIns="0" rIns="0" bIns="0" rtlCol="0">
              <a:noAutofit/>
            </a:bodyPr>
            <a:lstStyle/>
            <a:p>
              <a:pPr marL="0" marR="0" indent="0" algn="r" rtl="1">
                <a:lnSpc>
                  <a:spcPct val="107000"/>
                </a:lnSpc>
                <a:spcBef>
                  <a:spcPts val="0"/>
                </a:spcBef>
                <a:spcAft>
                  <a:spcPts val="800"/>
                </a:spcAft>
              </a:pPr>
              <a:r>
                <a:rPr lang="ar-SA" sz="1000" kern="100">
                  <a:solidFill>
                    <a:srgbClr val="000000"/>
                  </a:solidFill>
                  <a:effectLst/>
                  <a:latin typeface="Alexandria" pitchFamily="2" charset="-78"/>
                  <a:ea typeface="Arial" panose="020B0604020202020204" pitchFamily="34" charset="0"/>
                  <a:cs typeface="Alexandria" pitchFamily="2" charset="-78"/>
                </a:rPr>
                <a:t>مجال</a:t>
              </a:r>
              <a:endParaRPr lang="en-US" sz="1350" kern="100">
                <a:solidFill>
                  <a:srgbClr val="000000"/>
                </a:solidFill>
                <a:effectLst/>
                <a:latin typeface="Alexandria" pitchFamily="2" charset="-78"/>
                <a:ea typeface="Arial" panose="020B0604020202020204" pitchFamily="34" charset="0"/>
                <a:cs typeface="Alexandria" pitchFamily="2" charset="-78"/>
              </a:endParaRPr>
            </a:p>
          </p:txBody>
        </p:sp>
        <p:sp>
          <p:nvSpPr>
            <p:cNvPr id="102" name="Rectangle 101"/>
            <p:cNvSpPr/>
            <p:nvPr/>
          </p:nvSpPr>
          <p:spPr>
            <a:xfrm>
              <a:off x="4774756" y="1499602"/>
              <a:ext cx="46769" cy="158130"/>
            </a:xfrm>
            <a:prstGeom prst="rect">
              <a:avLst/>
            </a:prstGeom>
            <a:ln>
              <a:noFill/>
            </a:ln>
          </p:spPr>
          <p:txBody>
            <a:bodyPr vert="horz" lIns="0" tIns="0" rIns="0" bIns="0" rtlCol="0">
              <a:noAutofit/>
            </a:bodyPr>
            <a:lstStyle/>
            <a:p>
              <a:pPr marL="0" marR="0" indent="0" algn="l" rtl="0">
                <a:lnSpc>
                  <a:spcPct val="107000"/>
                </a:lnSpc>
                <a:spcBef>
                  <a:spcPts val="0"/>
                </a:spcBef>
                <a:spcAft>
                  <a:spcPts val="800"/>
                </a:spcAft>
              </a:pPr>
              <a:r>
                <a:rPr lang="en-US" sz="1000" kern="100">
                  <a:solidFill>
                    <a:srgbClr val="000000"/>
                  </a:solidFill>
                  <a:effectLst/>
                  <a:latin typeface="Arial" panose="020B0604020202020204" pitchFamily="34" charset="0"/>
                  <a:ea typeface="Arial" panose="020B0604020202020204" pitchFamily="34" charset="0"/>
                </a:rPr>
                <a:t> </a:t>
              </a:r>
              <a:endParaRPr lang="en-US" sz="1350" kern="100">
                <a:solidFill>
                  <a:srgbClr val="000000"/>
                </a:solidFill>
                <a:effectLst/>
                <a:latin typeface="Arial" panose="020B0604020202020204" pitchFamily="34" charset="0"/>
                <a:ea typeface="Arial" panose="020B0604020202020204" pitchFamily="34" charset="0"/>
              </a:endParaRPr>
            </a:p>
          </p:txBody>
        </p:sp>
        <p:sp>
          <p:nvSpPr>
            <p:cNvPr id="103" name="Rectangle 102"/>
            <p:cNvSpPr/>
            <p:nvPr/>
          </p:nvSpPr>
          <p:spPr>
            <a:xfrm>
              <a:off x="4811185" y="1499602"/>
              <a:ext cx="282129" cy="158130"/>
            </a:xfrm>
            <a:prstGeom prst="rect">
              <a:avLst/>
            </a:prstGeom>
            <a:ln>
              <a:noFill/>
            </a:ln>
          </p:spPr>
          <p:txBody>
            <a:bodyPr vert="horz" lIns="0" tIns="0" rIns="0" bIns="0" rtlCol="0">
              <a:noAutofit/>
            </a:bodyPr>
            <a:lstStyle/>
            <a:p>
              <a:pPr marL="0" marR="0" indent="0" algn="l" rtl="0">
                <a:lnSpc>
                  <a:spcPct val="107000"/>
                </a:lnSpc>
                <a:spcBef>
                  <a:spcPts val="0"/>
                </a:spcBef>
                <a:spcAft>
                  <a:spcPts val="800"/>
                </a:spcAft>
              </a:pPr>
              <a:r>
                <a:rPr lang="ar-SA" sz="1000" kern="100">
                  <a:solidFill>
                    <a:srgbClr val="000000"/>
                  </a:solidFill>
                  <a:effectLst/>
                  <a:latin typeface="Alexandria" pitchFamily="2" charset="-78"/>
                  <a:ea typeface="Arial" panose="020B0604020202020204" pitchFamily="34" charset="0"/>
                  <a:cs typeface="Alexandria" pitchFamily="2" charset="-78"/>
                </a:rPr>
                <a:t>الأمن</a:t>
              </a:r>
              <a:endParaRPr lang="en-US" sz="1350" kern="100">
                <a:solidFill>
                  <a:srgbClr val="000000"/>
                </a:solidFill>
                <a:effectLst/>
                <a:latin typeface="Alexandria" pitchFamily="2" charset="-78"/>
                <a:ea typeface="Arial" panose="020B0604020202020204" pitchFamily="34" charset="0"/>
                <a:cs typeface="Alexandria" pitchFamily="2" charset="-78"/>
              </a:endParaRPr>
            </a:p>
          </p:txBody>
        </p:sp>
        <p:sp>
          <p:nvSpPr>
            <p:cNvPr id="104" name="Rectangle 103"/>
            <p:cNvSpPr/>
            <p:nvPr/>
          </p:nvSpPr>
          <p:spPr>
            <a:xfrm>
              <a:off x="4852480" y="1629663"/>
              <a:ext cx="496964" cy="160657"/>
            </a:xfrm>
            <a:prstGeom prst="rect">
              <a:avLst/>
            </a:prstGeom>
            <a:ln>
              <a:noFill/>
            </a:ln>
          </p:spPr>
          <p:txBody>
            <a:bodyPr vert="horz" lIns="0" tIns="0" rIns="0" bIns="0" rtlCol="0">
              <a:noAutofit/>
            </a:bodyPr>
            <a:lstStyle/>
            <a:p>
              <a:pPr marL="0" marR="0" indent="0" algn="r" rtl="0">
                <a:lnSpc>
                  <a:spcPct val="107000"/>
                </a:lnSpc>
                <a:spcBef>
                  <a:spcPts val="0"/>
                </a:spcBef>
                <a:spcAft>
                  <a:spcPts val="800"/>
                </a:spcAft>
              </a:pPr>
              <a:r>
                <a:rPr lang="ar-SA" sz="1000" kern="100">
                  <a:solidFill>
                    <a:srgbClr val="000000"/>
                  </a:solidFill>
                  <a:effectLst/>
                  <a:latin typeface="Alexandria" pitchFamily="2" charset="-78"/>
                  <a:ea typeface="Arial" panose="020B0604020202020204" pitchFamily="34" charset="0"/>
                  <a:cs typeface="Alexandria" pitchFamily="2" charset="-78"/>
                </a:rPr>
                <a:t>السيبراني</a:t>
              </a:r>
              <a:endParaRPr lang="en-US" sz="1350" kern="100">
                <a:solidFill>
                  <a:srgbClr val="000000"/>
                </a:solidFill>
                <a:effectLst/>
                <a:latin typeface="Alexandria" pitchFamily="2" charset="-78"/>
                <a:ea typeface="Arial" panose="020B0604020202020204" pitchFamily="34" charset="0"/>
                <a:cs typeface="Alexandria" pitchFamily="2" charset="-78"/>
              </a:endParaRPr>
            </a:p>
          </p:txBody>
        </p:sp>
        <p:pic>
          <p:nvPicPr>
            <p:cNvPr id="105" name="Picture 104"/>
            <p:cNvPicPr/>
            <p:nvPr/>
          </p:nvPicPr>
          <p:blipFill>
            <a:blip r:embed="rId8"/>
            <a:stretch>
              <a:fillRect/>
            </a:stretch>
          </p:blipFill>
          <p:spPr>
            <a:xfrm>
              <a:off x="4673918" y="128524"/>
              <a:ext cx="728472" cy="728472"/>
            </a:xfrm>
            <a:prstGeom prst="rect">
              <a:avLst/>
            </a:prstGeom>
          </p:spPr>
        </p:pic>
        <p:sp>
          <p:nvSpPr>
            <p:cNvPr id="106" name="Shape 43238"/>
            <p:cNvSpPr/>
            <p:nvPr/>
          </p:nvSpPr>
          <p:spPr>
            <a:xfrm>
              <a:off x="4677347" y="130683"/>
              <a:ext cx="725678" cy="725805"/>
            </a:xfrm>
            <a:custGeom>
              <a:avLst/>
              <a:gdLst/>
              <a:ahLst/>
              <a:cxnLst/>
              <a:rect l="0" t="0" r="0" b="0"/>
              <a:pathLst>
                <a:path w="725678" h="725805">
                  <a:moveTo>
                    <a:pt x="0" y="362839"/>
                  </a:moveTo>
                  <a:cubicBezTo>
                    <a:pt x="0" y="162560"/>
                    <a:pt x="162433" y="0"/>
                    <a:pt x="362839" y="0"/>
                  </a:cubicBezTo>
                  <a:cubicBezTo>
                    <a:pt x="563245" y="0"/>
                    <a:pt x="725678" y="162560"/>
                    <a:pt x="725678" y="362839"/>
                  </a:cubicBezTo>
                  <a:cubicBezTo>
                    <a:pt x="725678" y="563245"/>
                    <a:pt x="563245" y="725805"/>
                    <a:pt x="362839" y="725805"/>
                  </a:cubicBezTo>
                  <a:cubicBezTo>
                    <a:pt x="162433" y="725805"/>
                    <a:pt x="0" y="563245"/>
                    <a:pt x="0" y="362839"/>
                  </a:cubicBezTo>
                  <a:close/>
                </a:path>
              </a:pathLst>
            </a:custGeom>
            <a:ln w="12700" cap="flat">
              <a:miter lim="127000"/>
            </a:ln>
          </p:spPr>
          <p:style>
            <a:lnRef idx="1">
              <a:srgbClr val="3D67B1"/>
            </a:lnRef>
            <a:fillRef idx="0">
              <a:srgbClr val="000000">
                <a:alpha val="0"/>
              </a:srgbClr>
            </a:fillRef>
            <a:effectRef idx="0">
              <a:scrgbClr r="0" g="0" b="0"/>
            </a:effectRef>
            <a:fontRef idx="none"/>
          </p:style>
          <p:txBody>
            <a:bodyPr/>
            <a:lstStyle/>
            <a:p>
              <a:endParaRPr lang="en-US"/>
            </a:p>
          </p:txBody>
        </p:sp>
        <p:sp>
          <p:nvSpPr>
            <p:cNvPr id="107" name="Shape 43239"/>
            <p:cNvSpPr/>
            <p:nvPr/>
          </p:nvSpPr>
          <p:spPr>
            <a:xfrm>
              <a:off x="219393" y="1852422"/>
              <a:ext cx="5047488" cy="326898"/>
            </a:xfrm>
            <a:custGeom>
              <a:avLst/>
              <a:gdLst/>
              <a:ahLst/>
              <a:cxnLst/>
              <a:rect l="0" t="0" r="0" b="0"/>
              <a:pathLst>
                <a:path w="5047488" h="326898">
                  <a:moveTo>
                    <a:pt x="163449" y="0"/>
                  </a:moveTo>
                  <a:lnTo>
                    <a:pt x="163449" y="81661"/>
                  </a:lnTo>
                  <a:lnTo>
                    <a:pt x="4884039" y="81661"/>
                  </a:lnTo>
                  <a:lnTo>
                    <a:pt x="4884039" y="0"/>
                  </a:lnTo>
                  <a:lnTo>
                    <a:pt x="5047488" y="163449"/>
                  </a:lnTo>
                  <a:lnTo>
                    <a:pt x="4884039" y="326898"/>
                  </a:lnTo>
                  <a:lnTo>
                    <a:pt x="4884039" y="245110"/>
                  </a:lnTo>
                  <a:lnTo>
                    <a:pt x="163449" y="245110"/>
                  </a:lnTo>
                  <a:lnTo>
                    <a:pt x="163449" y="326898"/>
                  </a:lnTo>
                  <a:lnTo>
                    <a:pt x="0" y="163449"/>
                  </a:lnTo>
                  <a:lnTo>
                    <a:pt x="163449" y="0"/>
                  </a:lnTo>
                  <a:close/>
                </a:path>
              </a:pathLst>
            </a:custGeom>
            <a:ln w="0" cap="flat">
              <a:miter lim="127000"/>
            </a:ln>
          </p:spPr>
          <p:style>
            <a:lnRef idx="0">
              <a:srgbClr val="000000">
                <a:alpha val="0"/>
              </a:srgbClr>
            </a:lnRef>
            <a:fillRef idx="1">
              <a:srgbClr val="9DC3E6"/>
            </a:fillRef>
            <a:effectRef idx="0">
              <a:scrgbClr r="0" g="0" b="0"/>
            </a:effectRef>
            <a:fontRef idx="none"/>
          </p:style>
          <p:txBody>
            <a:bodyPr/>
            <a:lstStyle/>
            <a:p>
              <a:endParaRPr lang="en-US"/>
            </a:p>
          </p:txBody>
        </p:sp>
        <p:sp>
          <p:nvSpPr>
            <p:cNvPr id="108" name="Shape 43240"/>
            <p:cNvSpPr/>
            <p:nvPr/>
          </p:nvSpPr>
          <p:spPr>
            <a:xfrm>
              <a:off x="219393" y="1852422"/>
              <a:ext cx="5047488" cy="326898"/>
            </a:xfrm>
            <a:custGeom>
              <a:avLst/>
              <a:gdLst/>
              <a:ahLst/>
              <a:cxnLst/>
              <a:rect l="0" t="0" r="0" b="0"/>
              <a:pathLst>
                <a:path w="5047488" h="326898">
                  <a:moveTo>
                    <a:pt x="0" y="163449"/>
                  </a:moveTo>
                  <a:lnTo>
                    <a:pt x="163449" y="0"/>
                  </a:lnTo>
                  <a:lnTo>
                    <a:pt x="163449" y="81661"/>
                  </a:lnTo>
                  <a:lnTo>
                    <a:pt x="4884039" y="81661"/>
                  </a:lnTo>
                  <a:lnTo>
                    <a:pt x="4884039" y="0"/>
                  </a:lnTo>
                  <a:lnTo>
                    <a:pt x="5047488" y="163449"/>
                  </a:lnTo>
                  <a:lnTo>
                    <a:pt x="4884039" y="326898"/>
                  </a:lnTo>
                  <a:lnTo>
                    <a:pt x="4884039" y="245110"/>
                  </a:lnTo>
                  <a:lnTo>
                    <a:pt x="163449" y="245110"/>
                  </a:lnTo>
                  <a:lnTo>
                    <a:pt x="163449" y="326898"/>
                  </a:lnTo>
                  <a:close/>
                </a:path>
              </a:pathLst>
            </a:custGeom>
            <a:ln w="12700" cap="flat">
              <a:miter lim="127000"/>
            </a:ln>
          </p:spPr>
          <p:style>
            <a:lnRef idx="1">
              <a:srgbClr val="FFFFFF"/>
            </a:lnRef>
            <a:fillRef idx="0">
              <a:srgbClr val="000000">
                <a:alpha val="0"/>
              </a:srgbClr>
            </a:fillRef>
            <a:effectRef idx="0">
              <a:scrgbClr r="0" g="0" b="0"/>
            </a:effectRef>
            <a:fontRef idx="none"/>
          </p:style>
          <p:txBody>
            <a:bodyPr/>
            <a:lstStyle/>
            <a:p>
              <a:endParaRPr lang="en-US"/>
            </a:p>
          </p:txBody>
        </p:sp>
      </p:grpSp>
    </p:spTree>
    <p:extLst>
      <p:ext uri="{BB962C8B-B14F-4D97-AF65-F5344CB8AC3E}">
        <p14:creationId xmlns:p14="http://schemas.microsoft.com/office/powerpoint/2010/main" val="26125176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ar-JO" sz="2000">
                <a:solidFill>
                  <a:srgbClr val="00B0F0"/>
                </a:solidFill>
                <a:latin typeface="Alexandria Black" pitchFamily="2" charset="-78"/>
                <a:ea typeface="+mn-ea"/>
                <a:cs typeface="Alexandria Black" pitchFamily="2" charset="-78"/>
              </a:rPr>
              <a:t> رابعا" :  حوكمة شركات الدفع الإلكتروني </a:t>
            </a:r>
            <a:endParaRPr lang="en-US">
              <a:solidFill>
                <a:srgbClr val="00B0F0"/>
              </a:solidFill>
            </a:endParaRPr>
          </a:p>
        </p:txBody>
      </p:sp>
      <p:sp>
        <p:nvSpPr>
          <p:cNvPr id="3" name="Content Placeholder 2"/>
          <p:cNvSpPr>
            <a:spLocks noGrp="1"/>
          </p:cNvSpPr>
          <p:nvPr>
            <p:ph idx="1"/>
          </p:nvPr>
        </p:nvSpPr>
        <p:spPr>
          <a:xfrm>
            <a:off x="838200" y="1825624"/>
            <a:ext cx="10515600" cy="4686011"/>
          </a:xfrm>
        </p:spPr>
        <p:txBody>
          <a:bodyPr>
            <a:normAutofit/>
          </a:bodyPr>
          <a:lstStyle/>
          <a:p>
            <a:pPr marL="0" indent="0" algn="r">
              <a:lnSpc>
                <a:spcPct val="150000"/>
              </a:lnSpc>
              <a:buNone/>
            </a:pPr>
            <a:r>
              <a:rPr lang="ar-JO" sz="1400">
                <a:latin typeface="Alexandria" pitchFamily="2" charset="-78"/>
                <a:cs typeface="Alexandria" pitchFamily="2" charset="-78"/>
              </a:rPr>
              <a:t>حرصت السلطات الإشرافية العربية على إخضاع شركات الدفع الإلكتروني لنفس المنظومة من الإجراءات التي تضمن الحوكمة الرشيدة للشركات بما يعزز مستويات الشفافية والنزاهة ويضمن سلامة أداء هذه الشركات وقيامها بالدور الاقتصادي والمالي المناط بها ذلك على النحو التالي</a:t>
            </a:r>
          </a:p>
          <a:p>
            <a:pPr marL="0" indent="0" algn="r">
              <a:lnSpc>
                <a:spcPct val="150000"/>
              </a:lnSpc>
              <a:buNone/>
            </a:pPr>
            <a:r>
              <a:rPr lang="ar-JO" sz="1600">
                <a:solidFill>
                  <a:schemeClr val="accent4"/>
                </a:solidFill>
                <a:latin typeface="Alexandria Medium" pitchFamily="2" charset="-78"/>
                <a:cs typeface="Alexandria Medium" pitchFamily="2" charset="-78"/>
              </a:rPr>
              <a:t>اولا : نشر نتائج الأعمال </a:t>
            </a:r>
          </a:p>
          <a:p>
            <a:pPr marL="0" indent="0" algn="r">
              <a:lnSpc>
                <a:spcPct val="150000"/>
              </a:lnSpc>
              <a:buNone/>
            </a:pPr>
            <a:r>
              <a:rPr lang="ar-JO" sz="1400">
                <a:latin typeface="Alexandria" pitchFamily="2" charset="-78"/>
                <a:cs typeface="Alexandria" pitchFamily="2" charset="-78"/>
              </a:rPr>
              <a:t>فقد قام  الأردن، بإصدار  تعليمات الحاكمية المؤسسية لشركات خدمات الدفع والتحويل الإلكتروني للأموال استنادا  لأحكام نظام الدفع والتحويل الإلكتروني للأموال، حيث الزمت الشركة بإعداد سياسة مكتوبة لإدارة المخاطر تتلاءم مع حجم أعمال الشركة وطبيعة نشاطها بحيث تكون كفيلة بتحديد المخاطر بالسرعة الممكنة وقياس تلك المخاطر وتقييمها والإفصاح عنها واحتوائها. وكذلك وضع نظام ضبط ورقابة داخلية موثق يعتمده مجلس الإدارة يتلاءم مع حجم أعمال الشركة وطبيعة نشاطها ومع التشريعات ذات العلاقة. مع ضرورة أن يكون  هذا النظام  مدعما  بأنظمة معلومات تكفل تدقيق المعلومات، وعلى أن تتم مراجعة هذا النظام بشكل دوري من قبل المدقق الداخلي والخارجي للتأكد من انسجامه مع أحكام التشريعات ذات العلاقة ولتقييم مدى فاعليته وكفايته بما في ذلك قدرة إدارة الشركة على تحديد وتقييم وإدارة مخاطر العمل باستمرار واحتفاظها بقاعدة رأسمالية كافية. </a:t>
            </a:r>
          </a:p>
          <a:p>
            <a:pPr marL="0" indent="0" algn="r">
              <a:lnSpc>
                <a:spcPct val="150000"/>
              </a:lnSpc>
              <a:buNone/>
            </a:pPr>
            <a:r>
              <a:rPr lang="ar-JO" sz="1400">
                <a:latin typeface="Alexandria" pitchFamily="2" charset="-78"/>
                <a:cs typeface="Alexandria" pitchFamily="2" charset="-78"/>
              </a:rPr>
              <a:t>في البحرين، يتعين على جميع المرخص لهم تقديم قوائم مالية مدققة سنوية إلى مصرف البحرين المركزي في غضون 3 أشهر من نهاية السنة المالية، مع مراعاة توافق القوائم المالية </a:t>
            </a:r>
          </a:p>
          <a:p>
            <a:pPr marL="0" indent="0" algn="r">
              <a:lnSpc>
                <a:spcPct val="150000"/>
              </a:lnSpc>
              <a:buNone/>
            </a:pPr>
            <a:endParaRPr lang="en-US" sz="140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276840" y="166556"/>
            <a:ext cx="2145978" cy="1328415"/>
          </a:xfrm>
          <a:prstGeom prst="rect">
            <a:avLst/>
          </a:prstGeom>
        </p:spPr>
      </p:pic>
    </p:spTree>
    <p:extLst>
      <p:ext uri="{BB962C8B-B14F-4D97-AF65-F5344CB8AC3E}">
        <p14:creationId xmlns:p14="http://schemas.microsoft.com/office/powerpoint/2010/main" val="5688788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2145978" cy="1524132"/>
          </a:xfrm>
          <a:prstGeom prst="rect">
            <a:avLst/>
          </a:prstGeom>
        </p:spPr>
      </p:pic>
      <p:sp>
        <p:nvSpPr>
          <p:cNvPr id="3" name="Content Placeholder 2"/>
          <p:cNvSpPr>
            <a:spLocks noGrp="1"/>
          </p:cNvSpPr>
          <p:nvPr>
            <p:ph idx="4294967295"/>
          </p:nvPr>
        </p:nvSpPr>
        <p:spPr>
          <a:xfrm>
            <a:off x="333828" y="1378858"/>
            <a:ext cx="11277601" cy="5210628"/>
          </a:xfrm>
        </p:spPr>
        <p:txBody>
          <a:bodyPr>
            <a:normAutofit lnSpcReduction="10000"/>
          </a:bodyPr>
          <a:lstStyle/>
          <a:p>
            <a:pPr marL="0" indent="0" algn="r">
              <a:lnSpc>
                <a:spcPct val="150000"/>
              </a:lnSpc>
              <a:buNone/>
            </a:pPr>
            <a:r>
              <a:rPr lang="ar-JO" sz="1400">
                <a:latin typeface="Alexandria" pitchFamily="2" charset="-78"/>
                <a:cs typeface="Alexandria" pitchFamily="2" charset="-78"/>
              </a:rPr>
              <a:t>وفي السعودية ،فإنه لضمان حوكمة شركات الدفع الإلكتروني بالتجزئة، تم وضع هيكل تنظيمي واضح يتسم بالشفافية ووضوح المسؤوليات،  ونشر نتائج الأعمال، بحيث يتم إيضاح أي فروق جوهرية في النتائج التشغيلية عن نتائج السنة السابقة أو أي توقعات أعلنتها الشركة للجهات التنظيمية. فيما يتعلق بالكويت، فيتم نشر نتائج أعمال هذه الشركات من خلال التقرير السنوي لبنك الكويت المركزي.  </a:t>
            </a:r>
          </a:p>
          <a:p>
            <a:pPr marL="0" indent="0" algn="r">
              <a:lnSpc>
                <a:spcPct val="150000"/>
              </a:lnSpc>
              <a:buNone/>
            </a:pPr>
            <a:r>
              <a:rPr lang="ar-JO" sz="1400">
                <a:latin typeface="Alexandria" pitchFamily="2" charset="-78"/>
                <a:cs typeface="Alexandria" pitchFamily="2" charset="-78"/>
              </a:rPr>
              <a:t>في لبنان، تقوم الشركات باتخاذ خطوات كافيه ومعقولة للكشف عن أطر الحوكمة التي تتبناها والإفصاح عن ذلك من خلال التقارير السنوية ومن خلال ما تنشره على مواقعها الإلكترونية لتمكين أصحاب المصالح من تقييم فعالية مجلس الإدارة والإدارة العليا في الشركات.  </a:t>
            </a:r>
          </a:p>
          <a:p>
            <a:pPr marL="0" indent="0" algn="r">
              <a:lnSpc>
                <a:spcPct val="150000"/>
              </a:lnSpc>
              <a:buNone/>
            </a:pPr>
            <a:r>
              <a:rPr lang="ar-JO" sz="1400">
                <a:latin typeface="Alexandria" pitchFamily="2" charset="-78"/>
                <a:cs typeface="Alexandria" pitchFamily="2" charset="-78"/>
              </a:rPr>
              <a:t>في المغرب، يتم نقل جميع هذه المعلومات في سياق التقارير التنظيمية المرسلة إلى البنك المركزي. أيضا،  يجب إرسال العديد من المعلومات للعملاء بطريقة شفافة مثل التسعير وشروط استخدام خدمات الدفع</a:t>
            </a:r>
          </a:p>
          <a:p>
            <a:pPr marL="0" indent="0" algn="r">
              <a:lnSpc>
                <a:spcPct val="150000"/>
              </a:lnSpc>
              <a:buNone/>
            </a:pPr>
            <a:r>
              <a:rPr lang="ar-JO" sz="1600">
                <a:solidFill>
                  <a:schemeClr val="accent4"/>
                </a:solidFill>
                <a:latin typeface="Alexandria Medium" pitchFamily="2" charset="-78"/>
                <a:cs typeface="Alexandria Medium" pitchFamily="2" charset="-78"/>
              </a:rPr>
              <a:t>ثانيا : مراجعة القوائم المالية </a:t>
            </a:r>
          </a:p>
          <a:p>
            <a:pPr marL="0" indent="0" algn="r">
              <a:lnSpc>
                <a:spcPct val="150000"/>
              </a:lnSpc>
              <a:buNone/>
            </a:pPr>
            <a:r>
              <a:rPr lang="ar-JO" sz="1400">
                <a:latin typeface="Alexandria" pitchFamily="2" charset="-78"/>
                <a:cs typeface="Alexandria" pitchFamily="2" charset="-78"/>
              </a:rPr>
              <a:t>تم  وضع بعض الإجراءات والقواعد والضوابط الحاكمة الهادفة نحو تطبيق أفضل الممارسات الخاصة بمراجعة القوائم المالية. إضافة  إلى سن عدد من القوانين الملزمة للشركات بوجوب تقديم القوائم المالية ومراجعتها من قبل مدققي الحسابات المعتمدين، مع إمكانية المساءلة الجنائية في حالة وجود أي تجاوزات أو مخالفات في هذا الشأن </a:t>
            </a:r>
          </a:p>
          <a:p>
            <a:pPr marL="0" indent="0" algn="r">
              <a:lnSpc>
                <a:spcPct val="150000"/>
              </a:lnSpc>
              <a:buNone/>
            </a:pPr>
            <a:r>
              <a:rPr lang="ar-JO" sz="1400">
                <a:latin typeface="Alexandria" pitchFamily="2" charset="-78"/>
                <a:cs typeface="Alexandria" pitchFamily="2" charset="-78"/>
              </a:rPr>
              <a:t>بالنسبة للسعودية، فقد تم وضع سياسات وإجراءات وأنظمة وضوابط فعالة لتحديد وإدارة ورصد أي مخاطر قد تتعرض لها شركات الدفع الإلكتروني  وطرق الإبلاغ عنها، بما في ذلك الإجراءات الإدارية السليمة وإدارة المخاطر والمحاسبة. كما يتم مراجعة القوائم المالية من قبل الجهات الإشرافية والتنظيمية بشكل دوري</a:t>
            </a:r>
          </a:p>
        </p:txBody>
      </p:sp>
    </p:spTree>
    <p:extLst>
      <p:ext uri="{BB962C8B-B14F-4D97-AF65-F5344CB8AC3E}">
        <p14:creationId xmlns:p14="http://schemas.microsoft.com/office/powerpoint/2010/main" val="252111431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2145978" cy="1524132"/>
          </a:xfrm>
          <a:prstGeom prst="rect">
            <a:avLst/>
          </a:prstGeom>
        </p:spPr>
      </p:pic>
      <p:sp>
        <p:nvSpPr>
          <p:cNvPr id="3" name="Content Placeholder 2"/>
          <p:cNvSpPr>
            <a:spLocks noGrp="1"/>
          </p:cNvSpPr>
          <p:nvPr>
            <p:ph idx="4294967295"/>
          </p:nvPr>
        </p:nvSpPr>
        <p:spPr>
          <a:xfrm>
            <a:off x="346363" y="1330036"/>
            <a:ext cx="11305309" cy="5223164"/>
          </a:xfrm>
        </p:spPr>
        <p:txBody>
          <a:bodyPr>
            <a:normAutofit/>
          </a:bodyPr>
          <a:lstStyle/>
          <a:p>
            <a:pPr marL="0" indent="0" algn="r">
              <a:lnSpc>
                <a:spcPct val="150000"/>
              </a:lnSpc>
              <a:buNone/>
            </a:pPr>
            <a:r>
              <a:rPr lang="ar-JO" sz="1600">
                <a:solidFill>
                  <a:schemeClr val="accent4"/>
                </a:solidFill>
                <a:latin typeface="Alexandria Medium" pitchFamily="2" charset="-78"/>
                <a:cs typeface="Alexandria Medium" pitchFamily="2" charset="-78"/>
              </a:rPr>
              <a:t>ثالثا" : الالتزام بقواعد الإفصاح </a:t>
            </a:r>
          </a:p>
          <a:p>
            <a:pPr marL="0" indent="0" algn="r">
              <a:lnSpc>
                <a:spcPct val="150000"/>
              </a:lnSpc>
              <a:buNone/>
            </a:pPr>
            <a:r>
              <a:rPr lang="ar-JO" sz="1400">
                <a:latin typeface="Alexandria" pitchFamily="2" charset="-78"/>
                <a:cs typeface="Alexandria" pitchFamily="2" charset="-78"/>
              </a:rPr>
              <a:t>يطبق عدد من الدول العربية، وفقا لأفضل المعايير والممارسات الدولية، الكثير من الإجراءات والقواعد المنظمة لعملية الإفصاح وبحيث  تتسم الممارسات في شركات الدفع الإلكتروني بالشفا فية وأن تكون متلائمة والأنظمة المتعلقة بكفاية رأس المال والإدارة الرشيدة والامتثال. فيما يلي ممارسات بعض الدول العربية في هذا الشأن:</a:t>
            </a:r>
          </a:p>
          <a:p>
            <a:pPr marL="0" indent="0" algn="r">
              <a:lnSpc>
                <a:spcPct val="150000"/>
              </a:lnSpc>
              <a:buNone/>
            </a:pPr>
            <a:r>
              <a:rPr lang="ar-JO" sz="1400">
                <a:latin typeface="Alexandria" pitchFamily="2" charset="-78"/>
                <a:cs typeface="Alexandria" pitchFamily="2" charset="-78"/>
              </a:rPr>
              <a:t>في السعودية، تم وضع السياسات والإجراءات التي تضمن تقيد شركات الدفع الإلكتروني بالأنظمة واللوائح والتزامها بالإفصاح عن المعلومات الجوهرية للمساهمين وأصحاب المصالح، والتحقق من تقيد الإدارة التنفيذية بها، وضمان دقة وسلامة البيانات والمعلومات الواجب الإفصاح عنها . إضافة إلى الالتزام بالإفصاح الدائم عن الحالات التي قد تؤدي إلى تعارض في المصالح أو عند وقوع هذا  التعارض، وإعداد سياسة واضحة لمكافآت أعضاء مجلس الإدارة واللجان المنبثقة منه والإدارة التنفيذية، ورفعها إلى مجلس الإدارة للنظر فيها تمهيدا  لاعتمادها من الجمعية العامة، على أن يراعى في تلك السياسة اتباع معايير ترتبط بالأداء، والإفصاح عنها،</a:t>
            </a:r>
          </a:p>
          <a:p>
            <a:pPr marL="0" indent="0" algn="r">
              <a:lnSpc>
                <a:spcPct val="150000"/>
              </a:lnSpc>
              <a:buNone/>
            </a:pPr>
            <a:r>
              <a:rPr lang="ar-JO" sz="1400">
                <a:latin typeface="Alexandria" pitchFamily="2" charset="-78"/>
                <a:cs typeface="Alexandria" pitchFamily="2" charset="-78"/>
              </a:rPr>
              <a:t>يلزم مصرف البحرين المركزي المرخص له أن يكشف لمساهميه من خلال الاجتماعات العامة السنوية أي امتناع عن التصويت بدافع تضارب المصالح ، أو أي تصريح بعقد أو معاملة وفقا  لقانون البحرين للشركات التجارية يؤدي الى تضارب المصالح، إضافة إلى استعراض مكافآت مدراء الشركة المرخص لها . و يعتبر هذا البند بندا  دائما في جدول أعمال الاجتماع السنوي لمجلس إدارة الشركة. كما يجب الإفصاح بوضوح في البيانات المالية السنوية عن مكافآت المدراء التنفيذيين، وأي حقائق مادية أخرى</a:t>
            </a:r>
          </a:p>
        </p:txBody>
      </p:sp>
    </p:spTree>
    <p:extLst>
      <p:ext uri="{BB962C8B-B14F-4D97-AF65-F5344CB8AC3E}">
        <p14:creationId xmlns:p14="http://schemas.microsoft.com/office/powerpoint/2010/main" val="52182833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2145978" cy="1524132"/>
          </a:xfrm>
          <a:prstGeom prst="rect">
            <a:avLst/>
          </a:prstGeom>
        </p:spPr>
      </p:pic>
      <p:sp>
        <p:nvSpPr>
          <p:cNvPr id="3" name="Content Placeholder 2"/>
          <p:cNvSpPr>
            <a:spLocks noGrp="1"/>
          </p:cNvSpPr>
          <p:nvPr>
            <p:ph idx="4294967295"/>
          </p:nvPr>
        </p:nvSpPr>
        <p:spPr>
          <a:xfrm>
            <a:off x="333828" y="1364343"/>
            <a:ext cx="11321143" cy="5283200"/>
          </a:xfrm>
        </p:spPr>
        <p:txBody>
          <a:bodyPr>
            <a:normAutofit/>
          </a:bodyPr>
          <a:lstStyle/>
          <a:p>
            <a:pPr marL="0" indent="0" algn="r">
              <a:lnSpc>
                <a:spcPct val="150000"/>
              </a:lnSpc>
              <a:buNone/>
            </a:pPr>
            <a:r>
              <a:rPr lang="ar-JO" sz="1600">
                <a:solidFill>
                  <a:schemeClr val="accent4"/>
                </a:solidFill>
                <a:latin typeface="Alexandria Medium" pitchFamily="2" charset="-78"/>
                <a:cs typeface="Alexandria Medium" pitchFamily="2" charset="-78"/>
              </a:rPr>
              <a:t>رابعا" : العلاقات مع المستثمرين </a:t>
            </a:r>
          </a:p>
          <a:p>
            <a:pPr marL="0" indent="0" algn="r">
              <a:lnSpc>
                <a:spcPct val="150000"/>
              </a:lnSpc>
              <a:buNone/>
            </a:pPr>
            <a:r>
              <a:rPr lang="ar-JO" sz="1400">
                <a:latin typeface="Alexandria" pitchFamily="2" charset="-78"/>
                <a:cs typeface="Alexandria" pitchFamily="2" charset="-78"/>
              </a:rPr>
              <a:t>تبنت بعض الدول العربية عدد من التدابير في هذا الإطار، من خلال وضع القواعد والقوانين والمعايير الاسترشادية الهادفة  إلى ضمان تطبيق أفضل الممارسات الخاصة بالحوكمة التي تضمن حماية حقوق المساهمين وأصحاب المصالح. كما قامت بعض الدول بإنشاء  وحدة  لحماية المستهلك، بحيث تكون  تابعه للسلطات الرقابية على المصارف لتقوم بمتابعة كيفية تطبيق القواعد الخاصة بالشفافية والحوكمة للحفاظ على حقوق المستثمرين.  </a:t>
            </a:r>
          </a:p>
          <a:p>
            <a:pPr marL="0" indent="0" algn="r">
              <a:lnSpc>
                <a:spcPct val="150000"/>
              </a:lnSpc>
              <a:buNone/>
            </a:pPr>
            <a:r>
              <a:rPr lang="ar-JO" sz="1400">
                <a:latin typeface="Alexandria" pitchFamily="2" charset="-78"/>
                <a:cs typeface="Alexandria" pitchFamily="2" charset="-78"/>
              </a:rPr>
              <a:t>على مستوى الدول العربية، يفرض مصرف البحرين المركزي على الشركات المرخص لها ضرورة التواصل مع المساهمين وتشجيع مشاركتهم واحترام حقوقهم، كما يلزم مجلس الإدارة وأعضائه العمل بأمانة ونزاهة ومهارة وعناية، ولمصلحة المرخص له ومساهميه وعملائه</a:t>
            </a:r>
          </a:p>
          <a:p>
            <a:pPr marL="0" indent="0" algn="r">
              <a:lnSpc>
                <a:spcPct val="150000"/>
              </a:lnSpc>
              <a:buNone/>
            </a:pPr>
            <a:r>
              <a:rPr lang="ar-JO" sz="1400">
                <a:latin typeface="Alexandria" pitchFamily="2" charset="-78"/>
                <a:cs typeface="Alexandria" pitchFamily="2" charset="-78"/>
              </a:rPr>
              <a:t>في  السعودية، تم  وضع عدد من  القواعد والمعايير الاسترشادية المنظمة لإدارة  شركات الدفع الإلكتروني لضمان الالتزام بأفضل ممارسات حوكمة الشركات التي تكفل حماية حقوق المساهمين وأصحاب المصالح. ووضع الإطار العام للتعامل مع أصحاب المصالح ومراعاة حقوقهم. والتحقق من تطبيق أنظمة رقابية مناسبة لقياس وإدارة المخاطر، وذلك بوضع تصور عام عن المخاطر التي قد تواجه الشركة وإنشاء بيئة ملمة بثقافة إدارة المخاطر، وطرحها بشفافية مع أصحاب المصالح والأطراف ذات الصلة بالشركة. ووضع السياسات والإجراءات التي تضمن تقيد الشركة بالأنظمة واللوائح والتزامها بالإفصاح عن المعلومات الجوهرية للمساهمين وأصحاب المصالح والتحقق من تقيد الإدارة التنفيذية بها.  إضافة إلى تدارس كيفية تعويض أصحاب المصالح عند الإخلال بحقوقهم التي تقررها الأنظمة أو تحميها العقود. وتسوية الشكاوى أو الخلافات التي قد تنشأ بين الشركة وأصحاب المصالح. والتأكيد على أن تعامل الشركة مع أعضاء مجلس الإدارة والأطراف ذات العلاقة يجري وفقا للشروط والأحكام المتبعة مع أصحاب المصالح دون أي تمييز</a:t>
            </a:r>
            <a:endParaRPr lang="en-US" sz="1400">
              <a:latin typeface="Alexandria" pitchFamily="2" charset="-78"/>
              <a:cs typeface="Alexandria" pitchFamily="2" charset="-78"/>
            </a:endParaRPr>
          </a:p>
        </p:txBody>
      </p:sp>
    </p:spTree>
    <p:extLst>
      <p:ext uri="{BB962C8B-B14F-4D97-AF65-F5344CB8AC3E}">
        <p14:creationId xmlns:p14="http://schemas.microsoft.com/office/powerpoint/2010/main" val="43838069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2145978" cy="1524132"/>
          </a:xfrm>
          <a:prstGeom prst="rect">
            <a:avLst/>
          </a:prstGeom>
        </p:spPr>
      </p:pic>
      <p:sp>
        <p:nvSpPr>
          <p:cNvPr id="2" name="Title 1"/>
          <p:cNvSpPr>
            <a:spLocks noGrp="1"/>
          </p:cNvSpPr>
          <p:nvPr>
            <p:ph type="title"/>
          </p:nvPr>
        </p:nvSpPr>
        <p:spPr/>
        <p:txBody>
          <a:bodyPr>
            <a:normAutofit/>
          </a:bodyPr>
          <a:lstStyle/>
          <a:p>
            <a:pPr algn="ctr"/>
            <a:r>
              <a:rPr lang="ar-JO" sz="2000">
                <a:solidFill>
                  <a:srgbClr val="00B0F0"/>
                </a:solidFill>
                <a:latin typeface="Alexandria Black" pitchFamily="2" charset="-78"/>
                <a:cs typeface="Alexandria Black" pitchFamily="2" charset="-78"/>
              </a:rPr>
              <a:t> خامسا" :  التجارب العربية في مجال التكنولوجيا المالية</a:t>
            </a:r>
            <a:endParaRPr lang="en-US" sz="2000">
              <a:solidFill>
                <a:srgbClr val="00B0F0"/>
              </a:solidFill>
              <a:latin typeface="Alexandria Black" pitchFamily="2" charset="-78"/>
              <a:cs typeface="Alexandria Black" pitchFamily="2" charset="-78"/>
            </a:endParaRPr>
          </a:p>
        </p:txBody>
      </p:sp>
      <p:sp>
        <p:nvSpPr>
          <p:cNvPr id="3" name="Content Placeholder 2"/>
          <p:cNvSpPr>
            <a:spLocks noGrp="1"/>
          </p:cNvSpPr>
          <p:nvPr>
            <p:ph idx="1"/>
          </p:nvPr>
        </p:nvSpPr>
        <p:spPr>
          <a:xfrm>
            <a:off x="838200" y="1825625"/>
            <a:ext cx="10515600" cy="4699866"/>
          </a:xfrm>
        </p:spPr>
        <p:txBody>
          <a:bodyPr>
            <a:normAutofit lnSpcReduction="10000"/>
          </a:bodyPr>
          <a:lstStyle/>
          <a:p>
            <a:pPr marL="0" indent="0" algn="r">
              <a:lnSpc>
                <a:spcPct val="150000"/>
              </a:lnSpc>
              <a:buNone/>
            </a:pPr>
            <a:r>
              <a:rPr lang="ar-JO" sz="1600">
                <a:solidFill>
                  <a:schemeClr val="accent4"/>
                </a:solidFill>
                <a:latin typeface="Alexandria Medium" pitchFamily="2" charset="-78"/>
                <a:cs typeface="Alexandria Medium" pitchFamily="2" charset="-78"/>
              </a:rPr>
              <a:t>اولا" :  البحرين و تجربة شركة بنفت</a:t>
            </a:r>
          </a:p>
          <a:p>
            <a:pPr marL="0" indent="0" algn="r">
              <a:lnSpc>
                <a:spcPct val="150000"/>
              </a:lnSpc>
              <a:buNone/>
            </a:pPr>
            <a:r>
              <a:rPr lang="ar-JO" sz="1400">
                <a:latin typeface="Alexandria Medium" pitchFamily="2" charset="-78"/>
                <a:cs typeface="Alexandria Medium" pitchFamily="2" charset="-78"/>
              </a:rPr>
              <a:t>تقدم شركة "بنفت" البنية التحتية لخدمات الدفع في مملكة البحرين. كما توفر الشركة خدمات عديدة في الدفع الإلكتروني كتوفير الشبكة الوطنية لنقاط البيع، وبوابة الدفع الإلكترونية لبطاقات الخصم، وأيضا نظام التحويل المالي الإلكتروني</a:t>
            </a:r>
          </a:p>
          <a:p>
            <a:pPr marL="0" indent="0" algn="r">
              <a:lnSpc>
                <a:spcPct val="150000"/>
              </a:lnSpc>
              <a:buNone/>
            </a:pPr>
            <a:r>
              <a:rPr lang="ar-JO" sz="1600">
                <a:solidFill>
                  <a:schemeClr val="accent4"/>
                </a:solidFill>
                <a:latin typeface="Alexandria Medium" pitchFamily="2" charset="-78"/>
                <a:cs typeface="Alexandria Medium" pitchFamily="2" charset="-78"/>
              </a:rPr>
              <a:t>ثانيا" : المملة العربية السعودية و تجربة </a:t>
            </a:r>
            <a:endParaRPr lang="en-US" sz="1600">
              <a:solidFill>
                <a:schemeClr val="accent4"/>
              </a:solidFill>
              <a:latin typeface="Alexandria Medium" pitchFamily="2" charset="-78"/>
              <a:cs typeface="Alexandria Medium" pitchFamily="2" charset="-78"/>
            </a:endParaRPr>
          </a:p>
          <a:p>
            <a:pPr marL="0" indent="0" algn="r">
              <a:lnSpc>
                <a:spcPct val="150000"/>
              </a:lnSpc>
              <a:buNone/>
            </a:pPr>
            <a:r>
              <a:rPr lang="en-US" sz="1400" err="1">
                <a:latin typeface="Alexandria Medium" pitchFamily="2" charset="-78"/>
                <a:cs typeface="Alexandria Medium" pitchFamily="2" charset="-78"/>
              </a:rPr>
              <a:t>STCPay</a:t>
            </a:r>
            <a:r>
              <a:rPr lang="ar-JO" sz="1400">
                <a:latin typeface="Alexandria Medium" pitchFamily="2" charset="-78"/>
                <a:cs typeface="Alexandria Medium" pitchFamily="2" charset="-78"/>
              </a:rPr>
              <a:t> </a:t>
            </a:r>
          </a:p>
          <a:p>
            <a:pPr marL="0" indent="0" algn="r">
              <a:lnSpc>
                <a:spcPct val="150000"/>
              </a:lnSpc>
              <a:buNone/>
            </a:pPr>
            <a:r>
              <a:rPr lang="ar-JO" sz="1400">
                <a:latin typeface="Alexandria Medium" pitchFamily="2" charset="-78"/>
                <a:cs typeface="Alexandria Medium" pitchFamily="2" charset="-78"/>
              </a:rPr>
              <a:t>شركة المدفوعات الرقمية أحد روّاد الحلول التقنية التي تخدم تطلّعات الأفراد وتفتح لهم آفاقا  من الفرص المتجددة. وكذلك مشاركة الرؤية المستقبلية مع العملاء والشركات لتوفير تقنيات جديدة ومبتكرة وتجارب رقمية من خلال المحفظة الرقمية الآمنة، لتمكين العملاء من إنجاز معاملاتهم بسرعة وسهولة وأمان</a:t>
            </a:r>
          </a:p>
          <a:p>
            <a:pPr marL="0" indent="0" algn="r">
              <a:lnSpc>
                <a:spcPct val="150000"/>
              </a:lnSpc>
              <a:buNone/>
            </a:pPr>
            <a:r>
              <a:rPr lang="ar-JO" sz="1600">
                <a:solidFill>
                  <a:schemeClr val="accent4"/>
                </a:solidFill>
                <a:latin typeface="Alexandria Medium" pitchFamily="2" charset="-78"/>
                <a:cs typeface="Alexandria Medium" pitchFamily="2" charset="-78"/>
              </a:rPr>
              <a:t>ثالثا" : المغرب: تجربة شركة "وفا كاش" </a:t>
            </a:r>
          </a:p>
          <a:p>
            <a:pPr marL="0" indent="0" algn="r">
              <a:lnSpc>
                <a:spcPct val="150000"/>
              </a:lnSpc>
              <a:buNone/>
            </a:pPr>
            <a:r>
              <a:rPr lang="ar-JO" sz="1400">
                <a:latin typeface="Alexandria Medium" pitchFamily="2" charset="-78"/>
                <a:cs typeface="Alexandria Medium" pitchFamily="2" charset="-78"/>
              </a:rPr>
              <a:t>تقدم الشركة خدمات متعددة من بينها خدمات التحويلات والدفع النقدي وتقديم القروض وصرف العملات، وصرف مدفوعات التحويلات الحكومية. كما تقدم خدمة  فتح حساب دفع بمحفظة إلكترونية مدعومة بهذا الحساب. كما قامت الشركة في عام 2017 بإبرام شراكة جديدة مع الإدارة العامة للضرائب</a:t>
            </a:r>
            <a:endParaRPr lang="en-US" sz="1400">
              <a:latin typeface="Alexandria Medium" pitchFamily="2" charset="-78"/>
              <a:cs typeface="Alexandria Medium" pitchFamily="2" charset="-78"/>
            </a:endParaRPr>
          </a:p>
        </p:txBody>
      </p:sp>
    </p:spTree>
    <p:extLst>
      <p:ext uri="{BB962C8B-B14F-4D97-AF65-F5344CB8AC3E}">
        <p14:creationId xmlns:p14="http://schemas.microsoft.com/office/powerpoint/2010/main" val="285520831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2145978" cy="1524132"/>
          </a:xfrm>
          <a:prstGeom prst="rect">
            <a:avLst/>
          </a:prstGeom>
        </p:spPr>
      </p:pic>
      <p:sp>
        <p:nvSpPr>
          <p:cNvPr id="2" name="Title 1"/>
          <p:cNvSpPr>
            <a:spLocks noGrp="1"/>
          </p:cNvSpPr>
          <p:nvPr>
            <p:ph type="title"/>
          </p:nvPr>
        </p:nvSpPr>
        <p:spPr/>
        <p:txBody>
          <a:bodyPr>
            <a:normAutofit/>
          </a:bodyPr>
          <a:lstStyle/>
          <a:p>
            <a:pPr algn="ctr"/>
            <a:r>
              <a:rPr lang="ar-JO" sz="2000">
                <a:solidFill>
                  <a:srgbClr val="00B0F0"/>
                </a:solidFill>
                <a:latin typeface="Alexandria Black" pitchFamily="2" charset="-78"/>
                <a:cs typeface="Alexandria Black" pitchFamily="2" charset="-78"/>
              </a:rPr>
              <a:t>سادسا" : المراجع</a:t>
            </a:r>
            <a:endParaRPr lang="en-US" sz="2000">
              <a:solidFill>
                <a:srgbClr val="00B0F0"/>
              </a:solidFill>
              <a:latin typeface="Alexandria Black" pitchFamily="2" charset="-78"/>
              <a:cs typeface="Alexandria Black" pitchFamily="2" charset="-78"/>
            </a:endParaRPr>
          </a:p>
        </p:txBody>
      </p:sp>
      <p:sp>
        <p:nvSpPr>
          <p:cNvPr id="3" name="Content Placeholder 2"/>
          <p:cNvSpPr>
            <a:spLocks noGrp="1"/>
          </p:cNvSpPr>
          <p:nvPr>
            <p:ph idx="1"/>
          </p:nvPr>
        </p:nvSpPr>
        <p:spPr/>
        <p:txBody>
          <a:bodyPr>
            <a:normAutofit/>
          </a:bodyPr>
          <a:lstStyle/>
          <a:p>
            <a:pPr marL="0" indent="0" algn="r">
              <a:buNone/>
            </a:pPr>
            <a:r>
              <a:rPr lang="ar-JO" sz="1400">
                <a:latin typeface="Alexandria Medium" pitchFamily="2" charset="-78"/>
                <a:cs typeface="Alexandria Medium" pitchFamily="2" charset="-78"/>
              </a:rPr>
              <a:t>-صندوق النقد العربي (2020 )"المبادئ الارشادية للهوية الرقمية في الدول العربية</a:t>
            </a:r>
          </a:p>
          <a:p>
            <a:pPr marL="0" indent="0" algn="r">
              <a:buNone/>
            </a:pPr>
            <a:r>
              <a:rPr lang="ar-JO" sz="1400">
                <a:latin typeface="Alexandria Medium" pitchFamily="2" charset="-78"/>
                <a:cs typeface="Alexandria Medium" pitchFamily="2" charset="-78"/>
              </a:rPr>
              <a:t>-التقنيات المالية في مجال الدفع الالكتروني لقطاع التجزئة.الاصدار الاول لمرصد التقنيات الحديثة في الدول العربية</a:t>
            </a:r>
          </a:p>
          <a:p>
            <a:pPr marL="0" indent="0" algn="r">
              <a:buNone/>
            </a:pPr>
            <a:r>
              <a:rPr lang="ar-JO" sz="1400">
                <a:latin typeface="Alexandria Medium" pitchFamily="2" charset="-78"/>
                <a:cs typeface="Alexandria Medium" pitchFamily="2" charset="-78"/>
              </a:rPr>
              <a:t>-البنك المركزي المصري.2020.مبادرة البنك المركزي للسداد الالكتروني</a:t>
            </a:r>
          </a:p>
          <a:p>
            <a:pPr marL="0" indent="0" algn="r">
              <a:buNone/>
            </a:pPr>
            <a:r>
              <a:rPr lang="ar-JO" sz="1400">
                <a:latin typeface="Alexandria Medium" pitchFamily="2" charset="-78"/>
                <a:cs typeface="Alexandria Medium" pitchFamily="2" charset="-78"/>
              </a:rPr>
              <a:t>-صندوق النقد العربي 2020.استبيان مرصد التقنيات المالية الحديثة في الدول العربية</a:t>
            </a:r>
          </a:p>
          <a:p>
            <a:pPr marL="0" indent="0" algn="r">
              <a:buNone/>
            </a:pPr>
            <a:r>
              <a:rPr lang="ar-JO" sz="1400">
                <a:latin typeface="Alexandria Medium" pitchFamily="2" charset="-78"/>
                <a:cs typeface="Alexandria Medium" pitchFamily="2" charset="-78"/>
              </a:rPr>
              <a:t>-مؤسسة النقد العربي السعودي 2019.</a:t>
            </a:r>
          </a:p>
          <a:p>
            <a:pPr marL="0" indent="0">
              <a:buNone/>
            </a:pPr>
            <a:r>
              <a:rPr lang="en-US" sz="1400">
                <a:latin typeface="Alexandria Medium" pitchFamily="2" charset="-78"/>
                <a:cs typeface="Alexandria Medium" pitchFamily="2" charset="-78"/>
              </a:rPr>
              <a:t>-Accenture, (2019). “Global Fintech Fundraising Fell in First Half of 2019, with Decline in China Offsetting Gains in the US and Europe, Accenture Analysis Finds,” available at:  </a:t>
            </a:r>
            <a:r>
              <a:rPr lang="en-US" sz="1400">
                <a:latin typeface="Alexandria Medium" pitchFamily="2" charset="-78"/>
                <a:cs typeface="Alexandria Medium" pitchFamily="2" charset="-78"/>
                <a:hlinkClick r:id="rId3"/>
              </a:rPr>
              <a:t>https://newsroom.accenture.com/news/global-fintech-fundraising-fell-in-first-halfof-2019-with-decline-in-china-offsetting-gains-in-the-us-and-europe-accentureanalysis-finds.htm</a:t>
            </a:r>
            <a:endParaRPr lang="en-US" sz="1400">
              <a:latin typeface="Alexandria Medium" pitchFamily="2" charset="-78"/>
              <a:cs typeface="Alexandria Medium" pitchFamily="2" charset="-78"/>
            </a:endParaRPr>
          </a:p>
          <a:p>
            <a:pPr marL="0" indent="0">
              <a:buNone/>
            </a:pPr>
            <a:r>
              <a:rPr lang="en-US" sz="1400">
                <a:latin typeface="Alexandria Medium" pitchFamily="2" charset="-78"/>
                <a:cs typeface="Alexandria Medium" pitchFamily="2" charset="-78"/>
              </a:rPr>
              <a:t>-AFI, (2016). “H.E Dr. </a:t>
            </a:r>
            <a:r>
              <a:rPr lang="en-US" sz="1400" err="1">
                <a:latin typeface="Alexandria Medium" pitchFamily="2" charset="-78"/>
                <a:cs typeface="Alexandria Medium" pitchFamily="2" charset="-78"/>
              </a:rPr>
              <a:t>Ziad</a:t>
            </a:r>
            <a:r>
              <a:rPr lang="en-US" sz="1400">
                <a:latin typeface="Alexandria Medium" pitchFamily="2" charset="-78"/>
                <a:cs typeface="Alexandria Medium" pitchFamily="2" charset="-78"/>
              </a:rPr>
              <a:t> </a:t>
            </a:r>
            <a:r>
              <a:rPr lang="en-US" sz="1400" err="1">
                <a:latin typeface="Alexandria Medium" pitchFamily="2" charset="-78"/>
                <a:cs typeface="Alexandria Medium" pitchFamily="2" charset="-78"/>
              </a:rPr>
              <a:t>Fariz</a:t>
            </a:r>
            <a:r>
              <a:rPr lang="en-US" sz="1400">
                <a:latin typeface="Alexandria Medium" pitchFamily="2" charset="-78"/>
                <a:cs typeface="Alexandria Medium" pitchFamily="2" charset="-78"/>
              </a:rPr>
              <a:t>: Strategic Directive for Financial and Social Stability”, Oct</a:t>
            </a:r>
          </a:p>
          <a:p>
            <a:pPr marL="0" indent="0">
              <a:buNone/>
            </a:pPr>
            <a:r>
              <a:rPr lang="en-US" sz="1400">
                <a:latin typeface="Alexandria Medium" pitchFamily="2" charset="-78"/>
                <a:cs typeface="Alexandria Medium" pitchFamily="2" charset="-78"/>
              </a:rPr>
              <a:t>-</a:t>
            </a:r>
            <a:r>
              <a:rPr lang="en-US" sz="1400" err="1">
                <a:latin typeface="Alexandria Medium" pitchFamily="2" charset="-78"/>
                <a:cs typeface="Alexandria Medium" pitchFamily="2" charset="-78"/>
              </a:rPr>
              <a:t>Bis</a:t>
            </a:r>
            <a:r>
              <a:rPr lang="en-US" sz="1400">
                <a:latin typeface="Alexandria Medium" pitchFamily="2" charset="-78"/>
                <a:cs typeface="Alexandria Medium" pitchFamily="2" charset="-78"/>
              </a:rPr>
              <a:t>, (2020). “Banknotes and coins in circulation .” </a:t>
            </a:r>
          </a:p>
          <a:p>
            <a:pPr marL="0" indent="0">
              <a:buNone/>
            </a:pPr>
            <a:r>
              <a:rPr lang="en-US" sz="1400">
                <a:latin typeface="Alexandria Medium" pitchFamily="2" charset="-78"/>
                <a:cs typeface="Alexandria Medium" pitchFamily="2" charset="-78"/>
              </a:rPr>
              <a:t>-</a:t>
            </a:r>
            <a:r>
              <a:rPr lang="en-US" sz="1400" err="1">
                <a:latin typeface="Alexandria Medium" pitchFamily="2" charset="-78"/>
                <a:cs typeface="Alexandria Medium" pitchFamily="2" charset="-78"/>
              </a:rPr>
              <a:t>Baruri</a:t>
            </a:r>
            <a:r>
              <a:rPr lang="en-US" sz="1400">
                <a:latin typeface="Alexandria Medium" pitchFamily="2" charset="-78"/>
                <a:cs typeface="Alexandria Medium" pitchFamily="2" charset="-78"/>
              </a:rPr>
              <a:t> P. “</a:t>
            </a:r>
            <a:r>
              <a:rPr lang="en-US" sz="1400" err="1">
                <a:latin typeface="Alexandria Medium" pitchFamily="2" charset="-78"/>
                <a:cs typeface="Alexandria Medium" pitchFamily="2" charset="-78"/>
              </a:rPr>
              <a:t>Blockchain</a:t>
            </a:r>
            <a:r>
              <a:rPr lang="en-US" sz="1400">
                <a:latin typeface="Alexandria Medium" pitchFamily="2" charset="-78"/>
                <a:cs typeface="Alexandria Medium" pitchFamily="2" charset="-78"/>
              </a:rPr>
              <a:t> Powered Financial Inclusion .”</a:t>
            </a:r>
            <a:endParaRPr lang="ar-JO" sz="1400">
              <a:latin typeface="Alexandria Medium" pitchFamily="2" charset="-78"/>
              <a:cs typeface="Alexandria Medium" pitchFamily="2" charset="-78"/>
            </a:endParaRPr>
          </a:p>
        </p:txBody>
      </p:sp>
    </p:spTree>
    <p:extLst>
      <p:ext uri="{BB962C8B-B14F-4D97-AF65-F5344CB8AC3E}">
        <p14:creationId xmlns:p14="http://schemas.microsoft.com/office/powerpoint/2010/main" val="25104846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707886"/>
          </a:xfrm>
          <a:prstGeom prst="rect">
            <a:avLst/>
          </a:prstGeom>
          <a:noFill/>
        </p:spPr>
        <p:txBody>
          <a:bodyPr wrap="square" rtlCol="0">
            <a:spAutoFit/>
          </a:bodyPr>
          <a:lstStyle/>
          <a:p>
            <a:r>
              <a:rPr lang="en-US" sz="4000" b="1">
                <a:solidFill>
                  <a:schemeClr val="bg1"/>
                </a:solidFill>
                <a:latin typeface="Alexandria ExtraBold" pitchFamily="2" charset="-78"/>
                <a:cs typeface="Alexandria ExtraBold" pitchFamily="2" charset="-78"/>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1352018" y="4103318"/>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B66F2161-DA8F-4E61-B7A2-401FF626C7B4}">
  <ds:schemaRefs>
    <ds:schemaRef ds:uri="49100919-8a76-4266-be0c-7dc583902cb4"/>
    <ds:schemaRef ds:uri="d13aca44-ef33-4cf4-9980-7f0b00e6eeb9"/>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504E5836-569B-48D3-AC1A-4E6209956365}">
  <ds:schemaRefs>
    <ds:schemaRef ds:uri="http://schemas.microsoft.com/sharepoint/v3/contenttype/forms"/>
  </ds:schemaRefs>
</ds:datastoreItem>
</file>

<file path=customXml/itemProps3.xml><?xml version="1.0" encoding="utf-8"?>
<ds:datastoreItem xmlns:ds="http://schemas.openxmlformats.org/officeDocument/2006/customXml" ds:itemID="{777A7B8E-71B1-4BDB-B8EE-4B7FA88AFF36}">
  <ds:schemaRefs>
    <ds:schemaRef ds:uri="49100919-8a76-4266-be0c-7dc583902cb4"/>
    <ds:schemaRef ds:uri="d13aca44-ef33-4cf4-9980-7f0b00e6eeb9"/>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44</Slides>
  <Notes>2</Notes>
  <HiddenSlides>0</HiddenSlides>
  <ScaleCrop>false</ScaleCrop>
  <HeadingPairs>
    <vt:vector size="4" baseType="variant">
      <vt:variant>
        <vt:lpstr>Theme</vt:lpstr>
      </vt:variant>
      <vt:variant>
        <vt:i4>1</vt:i4>
      </vt:variant>
      <vt:variant>
        <vt:lpstr>Slide Titles</vt:lpstr>
      </vt:variant>
      <vt:variant>
        <vt:i4>44</vt:i4>
      </vt:variant>
    </vt:vector>
  </HeadingPairs>
  <TitlesOfParts>
    <vt:vector size="45" baseType="lpstr">
      <vt:lpstr>Office Theme</vt:lpstr>
      <vt:lpstr>PowerPoint Presentation</vt:lpstr>
      <vt:lpstr>PowerPoint Presentation</vt:lpstr>
      <vt:lpstr>التقنيات المالية الحديثة في الدول العربية</vt:lpstr>
      <vt:lpstr> أولا" :  التقنيات المالية الحديثة في الدول العربية</vt:lpstr>
      <vt:lpstr>PowerPoint Presentation</vt:lpstr>
      <vt:lpstr>PowerPoint Presentation</vt:lpstr>
      <vt:lpstr>PowerPoint Presentation</vt:lpstr>
      <vt:lpstr> ثانيا" : البنة التحتية الداعمة لحلول التكتنولوجيا المالية</vt:lpstr>
      <vt:lpstr> ثانيا" : البنة التحتية الداعمة لحلول التكتنولوجيا المالية</vt:lpstr>
      <vt:lpstr> ثانيا" : البنة التحتية الداعمة لحلول التكتنولوجيا المالية</vt:lpstr>
      <vt:lpstr>PowerPoint Presentation</vt:lpstr>
      <vt:lpstr>PowerPoint Presentation</vt:lpstr>
      <vt:lpstr>PowerPoint Presentation</vt:lpstr>
      <vt:lpstr> ثانيا" : البنة التحتية الداعمة لحلول التكتنولوجيا المالية</vt:lpstr>
      <vt:lpstr>PowerPoint Presentation</vt:lpstr>
      <vt:lpstr>PowerPoint Presentation</vt:lpstr>
      <vt:lpstr>PowerPoint Presentation</vt:lpstr>
      <vt:lpstr> ثالثا" :  الأطر المحفزة للتكنولوجيا المالية</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ثالثا" :  الأطر المحفزة للتكنولوجيا المالية</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رابعا" :  حوكمة شركات الدفع الإلكتروني </vt:lpstr>
      <vt:lpstr>PowerPoint Presentation</vt:lpstr>
      <vt:lpstr>PowerPoint Presentation</vt:lpstr>
      <vt:lpstr>PowerPoint Presentation</vt:lpstr>
      <vt:lpstr> خامسا" :  التجارب العربية في مجال التكنولوجيا المالية</vt:lpstr>
      <vt:lpstr>سادسا" : المراجع</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revision>16</cp:revision>
  <dcterms:created xsi:type="dcterms:W3CDTF">2023-04-29T09:08:00Z</dcterms:created>
  <dcterms:modified xsi:type="dcterms:W3CDTF">2024-02-02T23:55:42Z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y fmtid="{D5CDD505-2E9C-101B-9397-08002B2CF9AE}" pid="5" name="MediaServiceImageTags">
    <vt:lpwstr/>
  </property>
</Properties>
</file>