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700" r:id="rId5"/>
    <p:sldId id="701" r:id="rId6"/>
    <p:sldId id="633" r:id="rId7"/>
    <p:sldId id="638" r:id="rId8"/>
    <p:sldId id="879" r:id="rId9"/>
    <p:sldId id="702" r:id="rId10"/>
    <p:sldId id="703" r:id="rId11"/>
    <p:sldId id="881" r:id="rId12"/>
    <p:sldId id="882" r:id="rId13"/>
    <p:sldId id="883" r:id="rId14"/>
    <p:sldId id="884" r:id="rId15"/>
    <p:sldId id="710" r:id="rId16"/>
    <p:sldId id="849" r:id="rId17"/>
    <p:sldId id="886" r:id="rId18"/>
    <p:sldId id="891" r:id="rId19"/>
    <p:sldId id="892" r:id="rId20"/>
    <p:sldId id="885" r:id="rId21"/>
    <p:sldId id="850" r:id="rId22"/>
    <p:sldId id="887" r:id="rId23"/>
    <p:sldId id="888" r:id="rId24"/>
    <p:sldId id="889" r:id="rId25"/>
    <p:sldId id="890" r:id="rId26"/>
    <p:sldId id="893" r:id="rId27"/>
    <p:sldId id="894" r:id="rId28"/>
    <p:sldId id="896" r:id="rId29"/>
    <p:sldId id="895" r:id="rId30"/>
    <p:sldId id="897" r:id="rId31"/>
    <p:sldId id="898" r:id="rId32"/>
    <p:sldId id="902" r:id="rId33"/>
    <p:sldId id="899" r:id="rId34"/>
    <p:sldId id="900" r:id="rId35"/>
    <p:sldId id="901" r:id="rId36"/>
    <p:sldId id="903" r:id="rId37"/>
    <p:sldId id="904" r:id="rId38"/>
    <p:sldId id="906" r:id="rId39"/>
    <p:sldId id="905" r:id="rId40"/>
    <p:sldId id="907" r:id="rId41"/>
    <p:sldId id="909" r:id="rId42"/>
    <p:sldId id="910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879"/>
            <p14:sldId id="702"/>
            <p14:sldId id="703"/>
            <p14:sldId id="881"/>
            <p14:sldId id="882"/>
            <p14:sldId id="883"/>
            <p14:sldId id="884"/>
            <p14:sldId id="710"/>
            <p14:sldId id="849"/>
            <p14:sldId id="886"/>
            <p14:sldId id="891"/>
            <p14:sldId id="892"/>
            <p14:sldId id="885"/>
            <p14:sldId id="850"/>
            <p14:sldId id="887"/>
            <p14:sldId id="888"/>
            <p14:sldId id="889"/>
            <p14:sldId id="890"/>
            <p14:sldId id="893"/>
            <p14:sldId id="894"/>
            <p14:sldId id="896"/>
            <p14:sldId id="895"/>
            <p14:sldId id="897"/>
            <p14:sldId id="898"/>
            <p14:sldId id="902"/>
            <p14:sldId id="899"/>
            <p14:sldId id="900"/>
            <p14:sldId id="901"/>
            <p14:sldId id="903"/>
            <p14:sldId id="904"/>
            <p14:sldId id="906"/>
            <p14:sldId id="905"/>
            <p14:sldId id="907"/>
            <p14:sldId id="909"/>
            <p14:sldId id="91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669BBC"/>
    <a:srgbClr val="852F4A"/>
    <a:srgbClr val="8E5A6D"/>
    <a:srgbClr val="00AEEF"/>
    <a:srgbClr val="FFD200"/>
    <a:srgbClr val="203E5F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000" autoAdjust="0"/>
  </p:normalViewPr>
  <p:slideViewPr>
    <p:cSldViewPr snapToGrid="0">
      <p:cViewPr varScale="1">
        <p:scale>
          <a:sx n="66" d="100"/>
          <a:sy n="66" d="100"/>
        </p:scale>
        <p:origin x="130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54F5A-DC10-EC25-964F-06B973EE7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601F18-62D2-E399-A8EC-E30F38C0C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62DFAD-8402-18E4-79E4-D78EE1F49C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8FBD4F-4F4E-4D8D-BF9C-1B238408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45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B2B35-3CB6-CF90-5364-F16ADEAF0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BBB88F-EA6D-FF7B-D0F2-8819C5C138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CED600-873E-357E-BCE4-7D9D659E5B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0C68D0-D98B-3D7A-6476-9C7DED11A9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7730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CE0CA-CFD5-936A-871C-6FC328B592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24E7D7-AAD6-05C5-A6AA-2D20930B72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D5D272-B09B-CF5C-21AF-0FB64665F1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8A69F5-81E9-9158-E003-FB888A19ED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807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EE5CAF-562C-73CB-E38E-79432EC60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0506AC-4169-685E-EBF9-45814CC4DD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D4D2A8-8C10-266A-EADD-A8BEF83379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B7C3C1-BF7D-D0D1-DA21-005A6D3BE5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7966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9FBE1-8392-DCB5-400E-484CD5107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726B4E-91A3-BD98-8D24-B24C845854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72ECD8-D3A2-C91B-5411-220608C9EF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DA3EFE-26C0-886C-491A-14079A9463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5334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D076D5-48E1-99E9-885F-52D0EEB50F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650B49-6FF1-837B-9370-E9D974C0C4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C6F11C-DE26-F924-A0FF-DA3431B5A4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1EC924-34E5-0BA9-9DCA-87CD08A3AE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6165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1808EE-A940-4107-EF9C-5F37F3C45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8AAA51-6F50-6B40-E799-5425AB1336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ECADAA-8D04-5453-8502-204E5C3D73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F0E61A-C609-E5B0-C60E-ECBA50CD4A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9435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5D415-A91F-D81C-D34D-ECA9B4560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9A8901-F3D0-CE45-865A-0C677334FE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E29739-075D-CB46-1D40-BFED46A7D6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84BEA8-3D02-BBDF-2129-10B9DC008D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923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F2F35D-D481-C5BD-DFDB-B792C0D3B3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B85154-C497-4F78-0B14-9669014AEC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C97D6F-F106-36AD-3727-F42EA22961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DAC9EC-207D-5609-C49D-7E16902891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658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38C4D0-6A37-44FA-E35C-8A9FF008E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DFE45E-214C-206F-6E78-D4558AF93B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E1284A-8400-D910-FF09-99694BAA1F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F7402D-1ECE-9692-8AAF-ECB88683DD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373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EC3F5E-BD8D-9EC5-1591-A3B8E3C6A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B68DE8-5C99-2C59-77F8-50D0B9022D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6C8A2B-696E-788D-2B3B-130BCF1DF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76A007-1232-4B0A-52A4-85C9F361DC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614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8C432-54F2-2471-9D87-30BE7187D1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647F4B-FD7C-87F5-AFCA-D8A3E45192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F0712C-117F-7A2E-B4FB-0DDD4F17C7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B67FC2-1CBC-6F17-62CB-7141EB47E3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4958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1996E-C88A-C862-85A2-ECB8A329D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8132F8-DA00-2DCA-8D51-869829FCE6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151FB1-2315-6BFE-D63F-B3126756F6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4BD45C-F192-CA19-D2C4-F8A987A0A3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3833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43BD2B-CFCA-025F-9DF4-C161885AAD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A83D35-DAF1-F8CA-334F-F4B4AA4870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77291C-6C50-5BE8-197C-0F126351D7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C18711-AF96-BDED-2FDA-B9CDB35CB5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5782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18AC68-CDE9-77A1-D0C4-37C136FF67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63C01B-7418-1B81-B7B4-8808CD0170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95465D-A7BC-6A74-FD02-5EBC943CBB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FC7CA5-CDDF-1488-69E9-93B97B5D2E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9769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8F936D-C39A-8A82-42EE-36AE4D526E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E85C2D-42B8-DD9F-2ADC-911D474558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0912B9-96B5-588F-49C2-7AA6DD95C6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901383-FD5E-B3DF-52E3-692571F6ED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9884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0E7BD9-3E1B-598F-6E30-266848C2B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3A4C1D-CECA-7502-0CE5-D7BFCA54D4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ABBFDB-A5D2-8F04-CC8F-F84088F210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14A1A2-02B2-B96F-2BEF-BECE6C325E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7511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4D9353-5C5C-3CDC-299F-0E99A62C79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D33B79-5048-6FCD-3FC3-7C655B224C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C95F56-0417-748D-8461-621E5BE262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6AC7F9-0EDD-F066-5F3C-F6200A8100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2859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4BE4C7-6B10-A10F-1BEB-73BCD44BA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C36993-93B7-6298-3A2D-F2339763EF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8FB11E-2422-EC72-941E-F3B3392371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A3ACEE-C768-F5D5-283D-E60D3EFAE3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3210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DE4870-7DEB-6A61-5B78-D7A4E62EF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3EBB0A-3A07-AA9A-770D-9EBCAF3B02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A614BC-572A-F11B-E76C-671116E3E3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EF79EF-905C-2ABA-EF3E-A0F3F7F81F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9286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0358D-49E5-C9BD-7FFD-675DEE562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F25C23-0C23-8A50-B7E9-D1D3C30135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1AC5CC-87AA-3F95-2159-C842FFC872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15E45A-821B-B451-11C2-7E64139932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30450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4A6DD-66BB-1AE0-D41F-B81A81F05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2866E-7C4E-633B-48A5-3AA1D086B2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0E5447-DD9F-F925-DA70-F72A01CE50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AEE194-1FC6-4242-28B5-07F2950E56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935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BF722-371B-D5BC-047E-43AACFCB6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BCE0BB-C2BA-C275-F7C5-B0305742D1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B313BE-52E3-495A-752F-8508D02117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28EEF7-0887-CB77-1F14-F98B2C32FD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5549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48602-955E-AF4A-690B-8D2C611E4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3BE7AC-D29A-F7DE-881D-D98F120EA4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831500-DD29-72A1-D399-75386E67E1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AF178C-4979-2D13-B113-EBF10C63BC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4065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847A19-14C6-A698-E8A5-E03E20D1C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FBC668-F775-7957-A2F3-2F6E7004D4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11B21B-6A2E-03E4-5ECB-0FA41BCD84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64143B-40DF-BADA-887B-B5010620E3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63692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0CD49-65C3-D0F2-96D8-9685ACEB28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5B02AA-776E-6C5C-2DB0-2C573DEF4B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ACF0E7-EF53-C401-7646-D36774ADCE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1AC11C-C0DC-269C-4711-74EDD1CDF0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8676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16718A-FAA2-8A22-1B93-200CA86BF4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88CBC7-84E7-DC29-FCEE-526515D459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5C017E-20CE-7CDC-DFCC-4396891F25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18FEB1-F52F-EFF7-4CB8-EE5C499F4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31857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D1C217-74BE-FE0E-2AC2-DFD0044262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1D2F2E-A642-20BD-175B-B5B5771708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05836D-53C7-5F20-D4C1-FC8537DB31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3F0202-A5D8-C432-A3B6-4233A8E3F7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13429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1ED38A-D13E-7237-963F-07527F018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4922B1-1172-7506-7335-866940297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2CB827-7968-667F-F6CA-568EB81376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8FF7B-D227-17C2-68F1-3659247CE5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6779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DCE7EA-E1D9-94CD-BFB4-63B82A161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A4FD68-82FA-BB2B-B88A-170FFDBE8A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31F7D2-87A7-D794-087C-606A073B64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69800C-93C5-BD5F-47F4-A5D7B31F63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35768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F1A48E-9441-62AD-040D-93CDA2EA4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D49E62-9144-0FFC-1F0C-44347548D2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388C8A-D233-11F8-6B15-A6D92ED089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F2DB6C-DCC3-74C7-7979-D9D5B09026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64683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6EB75-70AA-6301-70BD-A2C496CFA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719901-0648-1CD1-0377-28C47CCBE5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36AA1B-A3B0-2E92-8812-E937956E00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7C095-F788-E081-4BE9-04DC3BD9A1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82176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80154-905A-4527-69CB-E63BAF4FE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1A4428-BD0E-DC54-49B1-6E7BFC6FEE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BE4634-DB5C-92A8-0484-F03339017A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C1B0AF-30E7-9172-AD2E-A4C944AE6D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19599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FDAF8-E454-7161-96B6-32DAF5B542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7A4960-F413-2426-A1D2-578004885A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3AD005-D2AE-E37B-7AA1-48596A623F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C268B-0F2E-AE81-2DD7-E3DF0C6E38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47574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AD865A-CBBC-7F79-86EA-95E2EDA99B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935442-5579-9EF9-FC2D-A84F2AC2B8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B85EB4-C528-190D-9CA7-C611FDB878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0D9554-3382-4218-3C66-A674F81253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03368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jpeg"/><Relationship Id="rId5" Type="http://schemas.microsoft.com/office/2007/relationships/hdphoto" Target="../media/hdphoto2.wdp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6.png"/><Relationship Id="rId7" Type="http://schemas.microsoft.com/office/2007/relationships/hdphoto" Target="../media/hdphoto4.wdp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5" Type="http://schemas.microsoft.com/office/2007/relationships/hdphoto" Target="../media/hdphoto3.wdp"/><Relationship Id="rId4" Type="http://schemas.openxmlformats.org/officeDocument/2006/relationships/image" Target="../media/image32.png"/><Relationship Id="rId9" Type="http://schemas.microsoft.com/office/2007/relationships/hdphoto" Target="../media/hdphoto5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6.wdp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6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5" Type="http://schemas.microsoft.com/office/2007/relationships/hdphoto" Target="../media/hdphoto7.wdp"/><Relationship Id="rId10" Type="http://schemas.microsoft.com/office/2007/relationships/hdphoto" Target="../media/hdphoto9.wdp"/><Relationship Id="rId4" Type="http://schemas.openxmlformats.org/officeDocument/2006/relationships/image" Target="../media/image37.png"/><Relationship Id="rId9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1.wdp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5" Type="http://schemas.microsoft.com/office/2007/relationships/hdphoto" Target="../media/hdphoto10.wdp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3.wdp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5" Type="http://schemas.microsoft.com/office/2007/relationships/hdphoto" Target="../media/hdphoto12.wdp"/><Relationship Id="rId4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8.png"/><Relationship Id="rId5" Type="http://schemas.openxmlformats.org/officeDocument/2006/relationships/image" Target="../media/image47.sv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5382229" y="4764057"/>
            <a:ext cx="53254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Managing Text Files, Users, and Password Policies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497760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824108" y="1926986"/>
            <a:ext cx="9484663" cy="2173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 how to create, view, and edit text files using command output or a text editor.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how to manage local users and groups on the system.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Gain knowledge of local password policies, including creation, management, and deletion of users/groups.</a:t>
            </a:r>
            <a:endParaRPr lang="en-US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4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360243" y="1943162"/>
            <a:ext cx="9638338" cy="2999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Part 1: Create, view, and edit text files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• Manage text files from command output or in a text editor. 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Part 2: Manage local users and groups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       </a:t>
            </a:r>
            <a:r>
              <a:rPr lang="en-US" sz="2000" dirty="0"/>
              <a:t>• Create, manage, and delete local users and groups, as well as administer local password policies. </a:t>
            </a:r>
            <a:endParaRPr lang="en-US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7A574-06F2-2561-36FF-F8E7C498B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4A94D1C-8A0B-0F98-0D7E-0ACC66BF52E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71B139-495A-18D4-39F7-354CCC7886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299180D-F216-809F-9C11-38BB6FC1515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91FABAC-C4BA-8E44-9579-9800E1250F5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6F67730-1C95-877B-D905-8909016B303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CC05579-D641-2F8B-C212-41FAED0E2D00}"/>
              </a:ext>
            </a:extLst>
          </p:cNvPr>
          <p:cNvSpPr txBox="1"/>
          <p:nvPr/>
        </p:nvSpPr>
        <p:spPr>
          <a:xfrm>
            <a:off x="5966029" y="1377703"/>
            <a:ext cx="5294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200" dirty="0"/>
              <a:t>Create, view, and edit text files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6D3CA8-D7F6-9C39-35D1-2518A5485CA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51AA08-087B-40AC-C4A1-9617F71FF9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88B17F7-9B1C-6BC3-D013-20DB49B01795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2EBF2C-1871-0513-FBE3-22E2660F995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710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CF2C31-7C8D-A432-9A4B-9A654ADBE9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DDFF46-48F8-A713-458C-691126E91051}"/>
              </a:ext>
            </a:extLst>
          </p:cNvPr>
          <p:cNvSpPr/>
          <p:nvPr/>
        </p:nvSpPr>
        <p:spPr>
          <a:xfrm>
            <a:off x="350607" y="1545361"/>
            <a:ext cx="11569649" cy="4747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49A4C9-8C02-05EC-5B2C-CD1801CE06EF}"/>
              </a:ext>
            </a:extLst>
          </p:cNvPr>
          <p:cNvSpPr txBox="1"/>
          <p:nvPr/>
        </p:nvSpPr>
        <p:spPr>
          <a:xfrm>
            <a:off x="390041" y="991363"/>
            <a:ext cx="10441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Standard Input, Standard Output, and Standard Error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33DC31-5780-50CD-BD8B-F25C32DB7AB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48057E-E5C9-D2A8-0CB2-BDDC352EC3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105;p2">
            <a:extLst>
              <a:ext uri="{FF2B5EF4-FFF2-40B4-BE49-F238E27FC236}">
                <a16:creationId xmlns:a16="http://schemas.microsoft.com/office/drawing/2014/main" id="{186F05D1-A157-2562-B4F1-424818AEA179}"/>
              </a:ext>
            </a:extLst>
          </p:cNvPr>
          <p:cNvSpPr/>
          <p:nvPr/>
        </p:nvSpPr>
        <p:spPr>
          <a:xfrm>
            <a:off x="493208" y="1698593"/>
            <a:ext cx="11490783" cy="3016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running program, or process, needs to read input from somewhere and write output either to the screen or to files. When a command is run from the shell prompt, it normally receives its input from the keyboard and sends its output to the terminal window.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process uses numbered channels called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file descriptors </a:t>
            </a: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get input and send output. 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Every process will have at least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three file descriptors </a:t>
            </a: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start with:</a:t>
            </a:r>
          </a:p>
          <a:p>
            <a:pPr lvl="1">
              <a:buFont typeface="+mj-lt"/>
              <a:buAutoNum type="arabicPeriod"/>
            </a:pP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Standard Input (stdin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- Channel 0: Reads input from the </a:t>
            </a: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keyboard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+mj-lt"/>
              <a:buAutoNum type="arabicPeriod"/>
            </a:pP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Standard Output (</a:t>
            </a:r>
            <a:r>
              <a:rPr lang="en-US" sz="1600" b="1" dirty="0" err="1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stdout</a:t>
            </a: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Channel 1: Sends normal output to the </a:t>
            </a: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terminal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+mj-lt"/>
              <a:buAutoNum type="arabicPeriod"/>
            </a:pP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Standard Error (stderr) 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Channel 2: Sends error messages to the </a:t>
            </a: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terminal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/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If a program opens separate connections to other files, it may use higher-numbered file descriptors (channel 3, 4, 5, etc.).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0AB5D6-2E76-9123-149D-419FEB116A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2333" y="4656531"/>
            <a:ext cx="4367203" cy="155092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9426B31-618E-4B58-AC21-24C2D9F23DB6}"/>
              </a:ext>
            </a:extLst>
          </p:cNvPr>
          <p:cNvSpPr/>
          <p:nvPr/>
        </p:nvSpPr>
        <p:spPr>
          <a:xfrm>
            <a:off x="4499264" y="6057505"/>
            <a:ext cx="540327" cy="180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83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B784C3-C0ED-7A8B-1056-75A4D79E1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FF6116-C0AD-88CF-AF7F-82CF8A8E8E38}"/>
              </a:ext>
            </a:extLst>
          </p:cNvPr>
          <p:cNvSpPr/>
          <p:nvPr/>
        </p:nvSpPr>
        <p:spPr>
          <a:xfrm>
            <a:off x="468085" y="1685495"/>
            <a:ext cx="1090748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53E5DE-224A-FE91-8854-CA69FCE578BA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Channels (File Descriptors)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F6F0FF-42CF-090A-BD9D-3DCEE06C0EF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CB3281-9364-15BB-BFDB-581A2A37F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5D43C7F-85ED-8D18-681A-1221777794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621" y="2363323"/>
            <a:ext cx="9239287" cy="2996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61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950A15-C0E6-9981-C13C-CAB9455F8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A05284-9F91-D616-7FB6-2F9EF6F7BF4B}"/>
              </a:ext>
            </a:extLst>
          </p:cNvPr>
          <p:cNvSpPr/>
          <p:nvPr/>
        </p:nvSpPr>
        <p:spPr>
          <a:xfrm>
            <a:off x="617280" y="1361132"/>
            <a:ext cx="10497760" cy="50901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85E978-E52A-B068-F80D-23E8F36E3904}"/>
              </a:ext>
            </a:extLst>
          </p:cNvPr>
          <p:cNvSpPr txBox="1"/>
          <p:nvPr/>
        </p:nvSpPr>
        <p:spPr>
          <a:xfrm>
            <a:off x="1018633" y="807134"/>
            <a:ext cx="58705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Redirecting Output to a File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28A5170-D09D-3F53-3EE3-ABB2D8C10E96}"/>
              </a:ext>
            </a:extLst>
          </p:cNvPr>
          <p:cNvSpPr txBox="1"/>
          <p:nvPr/>
        </p:nvSpPr>
        <p:spPr>
          <a:xfrm>
            <a:off x="921701" y="1404203"/>
            <a:ext cx="9888918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</a:rPr>
              <a:t>Core Concept: I/O Redirection</a:t>
            </a:r>
            <a:endParaRPr lang="ar-IQ" sz="1700" b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US" sz="17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accent4">
                    <a:lumMod val="75000"/>
                  </a:schemeClr>
                </a:solidFill>
              </a:rPr>
              <a:t>Definition</a:t>
            </a:r>
            <a:r>
              <a:rPr lang="en-US" sz="1700" b="1" dirty="0"/>
              <a:t>:</a:t>
            </a:r>
            <a:r>
              <a:rPr lang="en-US" sz="1700" dirty="0"/>
              <a:t> Changes the destination of a process's </a:t>
            </a:r>
            <a:r>
              <a:rPr lang="en-US" sz="1700" b="1" dirty="0"/>
              <a:t>output</a:t>
            </a:r>
            <a:r>
              <a:rPr lang="en-US" sz="1700" dirty="0"/>
              <a:t> and </a:t>
            </a:r>
            <a:r>
              <a:rPr lang="en-US" sz="1700" b="1" dirty="0"/>
              <a:t>errors</a:t>
            </a:r>
            <a:r>
              <a:rPr lang="en-US" sz="1700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dirty="0"/>
              <a:t>The </a:t>
            </a:r>
            <a:r>
              <a:rPr lang="en-US" sz="1700" b="1" dirty="0"/>
              <a:t>process</a:t>
            </a:r>
            <a:r>
              <a:rPr lang="en-US" sz="1700" dirty="0"/>
              <a:t> reads from or writes to </a:t>
            </a:r>
            <a:r>
              <a:rPr lang="en-US" sz="1700" b="1" dirty="0"/>
              <a:t>files</a:t>
            </a:r>
            <a:r>
              <a:rPr lang="en-US" sz="1700" dirty="0"/>
              <a:t> instead of the </a:t>
            </a:r>
            <a:r>
              <a:rPr lang="en-US" sz="1700" b="1" dirty="0"/>
              <a:t>keyboard</a:t>
            </a:r>
            <a:r>
              <a:rPr lang="en-US" sz="1700" dirty="0"/>
              <a:t> or </a:t>
            </a:r>
            <a:r>
              <a:rPr lang="en-US" sz="1700" b="1" dirty="0"/>
              <a:t>terminal</a:t>
            </a:r>
            <a:r>
              <a:rPr lang="en-US" sz="1700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Key Uses:</a:t>
            </a:r>
            <a:endParaRPr lang="en-US" sz="17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700" dirty="0"/>
              <a:t>Save </a:t>
            </a:r>
            <a:r>
              <a:rPr lang="en-US" sz="1700" b="1" dirty="0"/>
              <a:t>messages</a:t>
            </a:r>
            <a:r>
              <a:rPr lang="en-US" sz="1700" dirty="0"/>
              <a:t> and command </a:t>
            </a:r>
            <a:r>
              <a:rPr lang="en-US" sz="1700" b="1" dirty="0"/>
              <a:t>output</a:t>
            </a:r>
            <a:r>
              <a:rPr lang="en-US" sz="1700" dirty="0"/>
              <a:t> to a file.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700" b="1" dirty="0"/>
              <a:t>Discard</a:t>
            </a:r>
            <a:r>
              <a:rPr lang="en-US" sz="1700" dirty="0"/>
              <a:t> unwanted output or errors (prevent them from being displayed or saved).</a:t>
            </a:r>
            <a:br>
              <a:rPr lang="en-US" sz="1700" dirty="0"/>
            </a:br>
            <a:endParaRPr lang="en-US" sz="17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1700" b="1" dirty="0">
                <a:solidFill>
                  <a:schemeClr val="accent6">
                    <a:lumMod val="50000"/>
                  </a:schemeClr>
                </a:solidFill>
              </a:rPr>
              <a:t>2. Handling Standard Output (</a:t>
            </a:r>
            <a:r>
              <a:rPr lang="en-US" sz="1700" b="1" dirty="0" err="1">
                <a:solidFill>
                  <a:schemeClr val="accent6">
                    <a:lumMod val="50000"/>
                  </a:schemeClr>
                </a:solidFill>
              </a:rPr>
              <a:t>stdout</a:t>
            </a:r>
            <a:r>
              <a:rPr lang="en-US" sz="1700" b="1" dirty="0">
                <a:solidFill>
                  <a:schemeClr val="accent6">
                    <a:lumMod val="50000"/>
                  </a:schemeClr>
                </a:solidFill>
              </a:rPr>
              <a:t>)</a:t>
            </a:r>
            <a:endParaRPr lang="ar-IQ" sz="1700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sz="17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dirty="0"/>
              <a:t>Redirecting </a:t>
            </a:r>
            <a:r>
              <a:rPr lang="en-US" sz="1700" b="1" dirty="0" err="1"/>
              <a:t>stdout</a:t>
            </a:r>
            <a:r>
              <a:rPr lang="en-US" sz="1700" dirty="0"/>
              <a:t> suppresses output from appearing on the </a:t>
            </a:r>
            <a:r>
              <a:rPr lang="en-US" sz="1700" b="1" dirty="0"/>
              <a:t>terminal</a:t>
            </a:r>
            <a:r>
              <a:rPr lang="en-US" sz="1700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File Creation:</a:t>
            </a:r>
            <a:r>
              <a:rPr lang="en-US" sz="1700" dirty="0"/>
              <a:t> If the destination </a:t>
            </a:r>
            <a:r>
              <a:rPr lang="en-US" sz="1700" b="1" dirty="0"/>
              <a:t>file</a:t>
            </a:r>
            <a:r>
              <a:rPr lang="en-US" sz="1700" dirty="0"/>
              <a:t> doesn't exist, it is </a:t>
            </a:r>
            <a:r>
              <a:rPr lang="en-US" sz="1700" b="1" dirty="0"/>
              <a:t>created</a:t>
            </a:r>
            <a:r>
              <a:rPr lang="en-US" sz="1700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Content Replacement:</a:t>
            </a:r>
            <a:r>
              <a:rPr lang="en-US" sz="1700" dirty="0"/>
              <a:t> If the file exists, redirection </a:t>
            </a:r>
            <a:r>
              <a:rPr lang="en-US" sz="1700" b="1" dirty="0"/>
              <a:t>overwrites</a:t>
            </a:r>
            <a:r>
              <a:rPr lang="en-US" sz="1700" dirty="0"/>
              <a:t> the file's contents (it does not append).</a:t>
            </a:r>
          </a:p>
          <a:p>
            <a:endParaRPr lang="en-US" sz="17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sz="1700" b="1" dirty="0">
                <a:solidFill>
                  <a:schemeClr val="accent1">
                    <a:lumMod val="50000"/>
                  </a:schemeClr>
                </a:solidFill>
              </a:rPr>
              <a:t>3. Discarding Output &amp; Standard Error (stderr)</a:t>
            </a:r>
            <a:endParaRPr lang="ar-IQ" sz="17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sz="17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dirty="0"/>
              <a:t>To quietly discard a process's output, redirect it to the </a:t>
            </a:r>
            <a:r>
              <a:rPr lang="en-US" sz="1700" b="1" dirty="0"/>
              <a:t>special file:</a:t>
            </a:r>
            <a:r>
              <a:rPr lang="en-US" sz="1700" dirty="0"/>
              <a:t> </a:t>
            </a:r>
            <a:r>
              <a:rPr lang="en-US" sz="1700" b="1" dirty="0"/>
              <a:t>/dev/null</a:t>
            </a:r>
            <a:r>
              <a:rPr lang="en-US" sz="1700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Crucial Point:</a:t>
            </a:r>
            <a:r>
              <a:rPr lang="en-US" sz="1700" dirty="0"/>
              <a:t> Redirecting </a:t>
            </a:r>
            <a:r>
              <a:rPr lang="en-US" sz="1700" i="1" dirty="0"/>
              <a:t>only</a:t>
            </a:r>
            <a:r>
              <a:rPr lang="en-US" sz="1700" dirty="0"/>
              <a:t> </a:t>
            </a:r>
            <a:r>
              <a:rPr lang="en-US" sz="1700" b="1" dirty="0" err="1"/>
              <a:t>stdout</a:t>
            </a:r>
            <a:r>
              <a:rPr lang="en-US" sz="1700" dirty="0"/>
              <a:t> does </a:t>
            </a:r>
            <a:r>
              <a:rPr lang="en-US" sz="1700" b="1" dirty="0"/>
              <a:t>NOT</a:t>
            </a:r>
            <a:r>
              <a:rPr lang="en-US" sz="1700" dirty="0"/>
              <a:t> suppress </a:t>
            </a:r>
            <a:r>
              <a:rPr lang="en-US" sz="1700" b="1" dirty="0"/>
              <a:t>stderr</a:t>
            </a:r>
            <a:r>
              <a:rPr lang="en-US" sz="1700" dirty="0"/>
              <a:t> (standard error) messages from displaying on the </a:t>
            </a:r>
            <a:r>
              <a:rPr lang="en-US" sz="1700" b="1" dirty="0"/>
              <a:t>terminal</a:t>
            </a:r>
            <a:r>
              <a:rPr lang="en-US" sz="1700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9D6F0E-E779-24B1-AFDD-62E25D455D82}"/>
              </a:ext>
            </a:extLst>
          </p:cNvPr>
          <p:cNvSpPr txBox="1"/>
          <p:nvPr/>
        </p:nvSpPr>
        <p:spPr>
          <a:xfrm>
            <a:off x="9575800" y="64513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4EBE90-D708-5A70-BD86-B6CE5C4A1A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852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E898CC-2D07-80A7-5B3F-C43C76EF36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DC9875-C9F5-A922-F193-7D0BBD6705DC}"/>
              </a:ext>
            </a:extLst>
          </p:cNvPr>
          <p:cNvSpPr/>
          <p:nvPr/>
        </p:nvSpPr>
        <p:spPr>
          <a:xfrm>
            <a:off x="642257" y="963240"/>
            <a:ext cx="10907485" cy="5738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114C8E-D04C-575E-825A-057F75CD8954}"/>
              </a:ext>
            </a:extLst>
          </p:cNvPr>
          <p:cNvSpPr txBox="1"/>
          <p:nvPr/>
        </p:nvSpPr>
        <p:spPr>
          <a:xfrm>
            <a:off x="395178" y="378465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Output Redirection Operators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775952-0875-D23A-0C74-4C6EDA9FF3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2333" y="1123613"/>
            <a:ext cx="5418986" cy="25770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F2CAF5-9F63-8D5F-0E7C-30EBDD4D35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2527" y="3700674"/>
            <a:ext cx="5378792" cy="287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71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D16F3-E612-176C-D89D-C992C9E190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B652DE-9565-EC77-70AB-FC37934E9198}"/>
              </a:ext>
            </a:extLst>
          </p:cNvPr>
          <p:cNvSpPr/>
          <p:nvPr/>
        </p:nvSpPr>
        <p:spPr>
          <a:xfrm>
            <a:off x="468086" y="1685495"/>
            <a:ext cx="891490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FF3A22-6F80-0118-62C9-44ABCFB2EA2F}"/>
              </a:ext>
            </a:extLst>
          </p:cNvPr>
          <p:cNvSpPr txBox="1"/>
          <p:nvPr/>
        </p:nvSpPr>
        <p:spPr>
          <a:xfrm>
            <a:off x="748469" y="1052918"/>
            <a:ext cx="58601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 Examples for Output Redirection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F8AFDD-A24A-5308-CFA3-99FA4B66FE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F6A1B6-2639-0BBB-D737-BB8BCC0C57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8F72EB-41AD-DD6C-BA3A-4F7610F853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5459" y="1839084"/>
            <a:ext cx="6624054" cy="429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39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0B766-E8A4-0AD5-6C2E-7C80F6C84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47F678-745D-C21E-D4A3-D608549BAB1D}"/>
              </a:ext>
            </a:extLst>
          </p:cNvPr>
          <p:cNvSpPr/>
          <p:nvPr/>
        </p:nvSpPr>
        <p:spPr>
          <a:xfrm>
            <a:off x="350607" y="1445334"/>
            <a:ext cx="11569649" cy="48472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87D0A3-3233-1060-A80F-B98DC18D00C7}"/>
              </a:ext>
            </a:extLst>
          </p:cNvPr>
          <p:cNvSpPr txBox="1"/>
          <p:nvPr/>
        </p:nvSpPr>
        <p:spPr>
          <a:xfrm>
            <a:off x="473168" y="822086"/>
            <a:ext cx="8275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Construct Pipelines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12BEAA-9975-19C0-7C8C-E39E6D462B2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8C81E1-577E-6222-0C24-E669D66AB0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105;p2">
            <a:extLst>
              <a:ext uri="{FF2B5EF4-FFF2-40B4-BE49-F238E27FC236}">
                <a16:creationId xmlns:a16="http://schemas.microsoft.com/office/drawing/2014/main" id="{1DECC905-F630-1272-C840-F1325D34E49D}"/>
              </a:ext>
            </a:extLst>
          </p:cNvPr>
          <p:cNvSpPr/>
          <p:nvPr/>
        </p:nvSpPr>
        <p:spPr>
          <a:xfrm>
            <a:off x="390041" y="1545361"/>
            <a:ext cx="11134219" cy="3231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Core Concept: Data Flow → Terminal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dirty="0"/>
              <a:t>A </a:t>
            </a:r>
            <a:r>
              <a:rPr lang="en-US" sz="1700" b="1" dirty="0">
                <a:solidFill>
                  <a:schemeClr val="accent4">
                    <a:lumMod val="75000"/>
                  </a:schemeClr>
                </a:solidFill>
              </a:rPr>
              <a:t>Pipeline</a:t>
            </a:r>
            <a:r>
              <a:rPr lang="en-US" sz="1700" dirty="0"/>
              <a:t> is a sequence of </a:t>
            </a:r>
            <a:r>
              <a:rPr lang="en-US" sz="1700" b="1" dirty="0"/>
              <a:t>two or more commands</a:t>
            </a:r>
            <a:r>
              <a:rPr lang="en-US" sz="1700" dirty="0"/>
              <a:t> separated by the </a:t>
            </a:r>
            <a:r>
              <a:rPr lang="en-US" sz="1700" b="1" dirty="0"/>
              <a:t>Vertical Bar (∣) character</a:t>
            </a:r>
            <a:r>
              <a:rPr lang="en-US" sz="1700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b="1" dirty="0"/>
              <a:t>Data Flow:</a:t>
            </a:r>
            <a:r>
              <a:rPr lang="en-US" sz="1700" dirty="0"/>
              <a:t> Data "flows" through the pipeline, where each command </a:t>
            </a:r>
            <a:r>
              <a:rPr lang="en-US" sz="1700" b="1" dirty="0"/>
              <a:t>manipulates or formats</a:t>
            </a:r>
            <a:r>
              <a:rPr lang="en-US" sz="1700" dirty="0"/>
              <a:t> the output before it reaches the </a:t>
            </a:r>
            <a:r>
              <a:rPr lang="en-US" sz="1700" b="1" dirty="0"/>
              <a:t>terminal</a:t>
            </a:r>
            <a:r>
              <a:rPr lang="en-US" sz="1700" dirty="0"/>
              <a:t>.</a:t>
            </a:r>
            <a:br>
              <a:rPr lang="en-US" sz="1700" dirty="0"/>
            </a:br>
            <a:endParaRPr lang="en-US" sz="1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How the Pipe (∣) Works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dirty="0"/>
              <a:t>The </a:t>
            </a: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</a:rPr>
              <a:t>Pipe (∣) character</a:t>
            </a:r>
            <a:r>
              <a:rPr lang="en-US" sz="17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1700" dirty="0"/>
              <a:t>connects the commands.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dirty="0"/>
              <a:t>It takes the </a:t>
            </a:r>
            <a:r>
              <a:rPr lang="en-US" sz="1700" b="1" dirty="0"/>
              <a:t>Standard Output (</a:t>
            </a:r>
            <a:r>
              <a:rPr lang="en-US" sz="1700" b="1" dirty="0" err="1"/>
              <a:t>stdout</a:t>
            </a:r>
            <a:r>
              <a:rPr lang="en-US" sz="1700" b="1" dirty="0"/>
              <a:t>)</a:t>
            </a:r>
            <a:r>
              <a:rPr lang="en-US" sz="1700" dirty="0"/>
              <a:t> of the first command and connects it directly to the </a:t>
            </a:r>
            <a:r>
              <a:rPr lang="en-US" sz="1700" b="1" dirty="0"/>
              <a:t>Standard Input (stdin)</a:t>
            </a:r>
            <a:r>
              <a:rPr lang="en-US" sz="1700" dirty="0"/>
              <a:t> of the next command.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b="1" dirty="0"/>
              <a:t>Analogy:</a:t>
            </a:r>
            <a:r>
              <a:rPr lang="en-US" sz="1700" dirty="0"/>
              <a:t> Think of it as a factory conveyor belt where the output of one station becomes the raw material for the next.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700" dirty="0"/>
              <a:t>Pipelines are used to </a:t>
            </a:r>
            <a:r>
              <a:rPr lang="en-US" sz="1700" b="1" dirty="0"/>
              <a:t>manipulate and format</a:t>
            </a:r>
            <a:r>
              <a:rPr lang="en-US" sz="1700" dirty="0"/>
              <a:t> data efficiently using multiple processes </a:t>
            </a:r>
            <a:r>
              <a:rPr lang="en-US" sz="1700" b="1" dirty="0"/>
              <a:t>before</a:t>
            </a:r>
            <a:r>
              <a:rPr lang="en-US" sz="1700" dirty="0"/>
              <a:t> final output.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85105D-2918-3F0B-4490-BD328205FDE6}"/>
              </a:ext>
            </a:extLst>
          </p:cNvPr>
          <p:cNvSpPr/>
          <p:nvPr/>
        </p:nvSpPr>
        <p:spPr>
          <a:xfrm>
            <a:off x="4499264" y="6057505"/>
            <a:ext cx="540327" cy="180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17C8C9A-CA83-AC25-FBF6-03D19449EB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8208" y="4941382"/>
            <a:ext cx="4817884" cy="129685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327A99A-C3DF-93B0-5AF9-692475D821A0}"/>
              </a:ext>
            </a:extLst>
          </p:cNvPr>
          <p:cNvSpPr/>
          <p:nvPr/>
        </p:nvSpPr>
        <p:spPr>
          <a:xfrm>
            <a:off x="5039592" y="5967139"/>
            <a:ext cx="651164" cy="2710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26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19B0C1-4DED-34DD-4512-2ADE438E38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44107AF-722D-678D-ED46-B55E1C54C1A8}"/>
              </a:ext>
            </a:extLst>
          </p:cNvPr>
          <p:cNvSpPr/>
          <p:nvPr/>
        </p:nvSpPr>
        <p:spPr>
          <a:xfrm>
            <a:off x="468085" y="1839686"/>
            <a:ext cx="10348852" cy="4452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  <a:buClr>
                <a:schemeClr val="dk1"/>
              </a:buClr>
              <a:buSzPts val="2000"/>
            </a:pPr>
            <a:endParaRPr lang="en-US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439EAB-23D8-3B93-A173-C70714479728}"/>
              </a:ext>
            </a:extLst>
          </p:cNvPr>
          <p:cNvSpPr txBox="1"/>
          <p:nvPr/>
        </p:nvSpPr>
        <p:spPr>
          <a:xfrm>
            <a:off x="468084" y="1236449"/>
            <a:ext cx="1217023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Pipeline Examples</a:t>
            </a:r>
          </a:p>
          <a:p>
            <a:pPr fontAlgn="base"/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A75F5D-8369-D3A9-13E9-8E1B49A9A96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225C42-D217-F8F8-511C-CC52160954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695898-B019-6128-4B1A-4B8D05F7CE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909" y="2136146"/>
            <a:ext cx="9226182" cy="3567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47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F5521-6EBC-3642-71CE-D7E38AE2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859F0B-ED47-8A9F-F17B-C9A9788554CE}"/>
              </a:ext>
            </a:extLst>
          </p:cNvPr>
          <p:cNvSpPr/>
          <p:nvPr/>
        </p:nvSpPr>
        <p:spPr>
          <a:xfrm>
            <a:off x="468084" y="1839686"/>
            <a:ext cx="11092545" cy="4452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en-US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C6E257-9272-A80E-1DC1-AF70ECAE091E}"/>
              </a:ext>
            </a:extLst>
          </p:cNvPr>
          <p:cNvSpPr txBox="1"/>
          <p:nvPr/>
        </p:nvSpPr>
        <p:spPr>
          <a:xfrm>
            <a:off x="768431" y="1291409"/>
            <a:ext cx="606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dirty="0"/>
              <a:t>Pipelines, Redirection, and</a:t>
            </a:r>
            <a:r>
              <a:rPr lang="ar-IQ" sz="2800" dirty="0"/>
              <a:t> </a:t>
            </a:r>
            <a:r>
              <a:rPr lang="en-US" sz="2800" dirty="0"/>
              <a:t>Tee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396F43-E28F-7EAB-CDDA-5BF055431D7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5C4AA4-C620-A4BB-EBF6-1F340C824E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107E4F0-AD2F-E401-6DD5-D715132906F4}"/>
              </a:ext>
            </a:extLst>
          </p:cNvPr>
          <p:cNvSpPr/>
          <p:nvPr/>
        </p:nvSpPr>
        <p:spPr>
          <a:xfrm>
            <a:off x="631371" y="2150919"/>
            <a:ext cx="10739781" cy="3647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The Challenge: Output Interception</a:t>
            </a: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When Output Redirection (&gt;) is placed inside a Pipeline (∣), the shell sends the output entirely to the file, intercepting the data flow and preventing it from reaching the next command for processing.</a:t>
            </a:r>
            <a:endParaRPr lang="ar-IQ" dirty="0">
              <a:solidFill>
                <a:schemeClr val="tx1"/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en-US" dirty="0">
              <a:solidFill>
                <a:schemeClr val="accent2">
                  <a:lumMod val="50000"/>
                </a:schemeClr>
              </a:solidFill>
              <a:ea typeface="Calibri"/>
              <a:cs typeface="Calibri"/>
              <a:sym typeface="Calibri"/>
            </a:endParaRPr>
          </a:p>
          <a:p>
            <a:pPr lvl="0" algn="just">
              <a:lnSpc>
                <a:spcPct val="150000"/>
              </a:lnSpc>
              <a:buClr>
                <a:srgbClr val="FF0000"/>
              </a:buClr>
              <a:buSzPts val="2000"/>
            </a:pPr>
            <a:endParaRPr lang="ar-IQ" dirty="0">
              <a:solidFill>
                <a:schemeClr val="accent2">
                  <a:lumMod val="50000"/>
                </a:schemeClr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u="sng" dirty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The Solution</a:t>
            </a:r>
            <a:r>
              <a:rPr lang="en-US" dirty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: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The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tee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command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solves this by acting as a "T" joint: it copies the output to the file for saving while simultaneously directing it to the Standard Output, so the pipeline continues to process the data.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C787DB7-5BE5-4DF6-0AB5-E81DDB439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4552" y="2033210"/>
            <a:ext cx="6192114" cy="6382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F420EF2-32FA-E412-1A43-F5BA41C1D9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6885" y="3727633"/>
            <a:ext cx="4023724" cy="10044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56931B8-EF62-F2DC-7AA1-7BBDF013F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3427" y="5499799"/>
            <a:ext cx="7013864" cy="6096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9015288-F3C5-97A7-91CE-F0D0249D3A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6945" y="5630863"/>
            <a:ext cx="1654007" cy="28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10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2ABA62-0B4A-DA7A-D2A5-37B669F45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3D666C2-CA92-A002-D5FC-24B2CF18DB5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585560B-3FA5-7ACD-10C9-ECBC213B030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DBEB460-D028-89C3-B0E4-DF603EDA68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1D3DCB5-F286-1DEE-1FE8-FFC3C5BB594C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C0F01B5-0B3B-287A-912C-D61E6833024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B22E5DE-D0D4-916A-5ED9-F0DAD060F8A0}"/>
              </a:ext>
            </a:extLst>
          </p:cNvPr>
          <p:cNvSpPr txBox="1"/>
          <p:nvPr/>
        </p:nvSpPr>
        <p:spPr>
          <a:xfrm>
            <a:off x="6017704" y="1427816"/>
            <a:ext cx="6123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400" dirty="0"/>
              <a:t>EDITING TEXT FILES WITH A GRAPHICAL EDITOR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1AF1EF-26B7-7D47-DB20-D1D7194BAB0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88F0987-1D92-5903-A1C5-450B54C4EA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1F6F3A8-B148-CAB3-EEBD-387911CCB8BB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1B71FF7-94A3-D98B-A889-2158660283AD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84552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67D15-4095-3593-D31B-617CDE359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C27728-3F0C-4AE7-5AD7-15489709C655}"/>
              </a:ext>
            </a:extLst>
          </p:cNvPr>
          <p:cNvSpPr/>
          <p:nvPr/>
        </p:nvSpPr>
        <p:spPr>
          <a:xfrm>
            <a:off x="617280" y="1361132"/>
            <a:ext cx="10497760" cy="50901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4C8405-0683-EA25-9B0C-77A0F30EE09F}"/>
              </a:ext>
            </a:extLst>
          </p:cNvPr>
          <p:cNvSpPr txBox="1"/>
          <p:nvPr/>
        </p:nvSpPr>
        <p:spPr>
          <a:xfrm>
            <a:off x="9575800" y="64513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15D274-E383-5E88-B7BD-861C7E6BD4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FE0D4CC-7D4C-8AE3-B084-E13564273EFE}"/>
              </a:ext>
            </a:extLst>
          </p:cNvPr>
          <p:cNvSpPr/>
          <p:nvPr/>
        </p:nvSpPr>
        <p:spPr>
          <a:xfrm>
            <a:off x="1527463" y="3175204"/>
            <a:ext cx="2057401" cy="17960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gedit/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TextEditor</a:t>
            </a:r>
            <a:endParaRPr lang="ar-IQ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Alt+F2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FA06E7-B3D1-2EC3-8A1A-B619204C19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9100" y="1945922"/>
            <a:ext cx="6722918" cy="372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6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D42261-5A5B-320E-E56A-D9C2459BC4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6CDB2D-B042-29D0-4CF4-90B0ED8F9351}"/>
              </a:ext>
            </a:extLst>
          </p:cNvPr>
          <p:cNvSpPr/>
          <p:nvPr/>
        </p:nvSpPr>
        <p:spPr>
          <a:xfrm>
            <a:off x="617280" y="1345306"/>
            <a:ext cx="10497760" cy="50901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4B99D1-7BE5-A532-6910-E033060A3116}"/>
              </a:ext>
            </a:extLst>
          </p:cNvPr>
          <p:cNvSpPr txBox="1"/>
          <p:nvPr/>
        </p:nvSpPr>
        <p:spPr>
          <a:xfrm>
            <a:off x="9575800" y="64513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F47029-C316-CC99-13AD-0346A1EF29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41F1E11-8F02-863B-F7CD-762AEBFE08E4}"/>
              </a:ext>
            </a:extLst>
          </p:cNvPr>
          <p:cNvSpPr/>
          <p:nvPr/>
        </p:nvSpPr>
        <p:spPr>
          <a:xfrm>
            <a:off x="793615" y="2701636"/>
            <a:ext cx="4426528" cy="269566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>
                <a:solidFill>
                  <a:schemeClr val="tx1"/>
                </a:solidFill>
                <a:ea typeface="Calibri"/>
                <a:cs typeface="Calibri"/>
              </a:rPr>
              <a:t>EDITING FILES WITH GEDIT </a:t>
            </a:r>
            <a:r>
              <a:rPr lang="en-US" sz="1600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The gedit application is a full-featured text editor for the </a:t>
            </a:r>
            <a:r>
              <a:rPr lang="en-US" sz="1600" dirty="0">
                <a:solidFill>
                  <a:schemeClr val="accent3">
                    <a:lumMod val="50000"/>
                  </a:schemeClr>
                </a:solidFill>
                <a:ea typeface="Calibri"/>
                <a:cs typeface="Calibri"/>
              </a:rPr>
              <a:t>GNOME desktop environment</a:t>
            </a:r>
            <a:r>
              <a:rPr lang="en-US" sz="1600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. Launch gedit by selecting </a:t>
            </a:r>
            <a:r>
              <a:rPr lang="en-US" sz="1600" b="1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Applications → Accessories → gedit from the GNOME menu</a:t>
            </a:r>
            <a:r>
              <a:rPr lang="en-US" sz="1600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. </a:t>
            </a:r>
          </a:p>
          <a:p>
            <a:endParaRPr lang="en-US" sz="1600" dirty="0">
              <a:solidFill>
                <a:schemeClr val="accent2">
                  <a:lumMod val="50000"/>
                </a:schemeClr>
              </a:solidFill>
              <a:ea typeface="Calibri"/>
              <a:cs typeface="Calibri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Like other graphical applications, </a:t>
            </a:r>
            <a:r>
              <a:rPr lang="en-US" sz="1600" dirty="0">
                <a:solidFill>
                  <a:schemeClr val="accent3">
                    <a:lumMod val="50000"/>
                  </a:schemeClr>
                </a:solidFill>
                <a:ea typeface="Calibri"/>
                <a:cs typeface="Calibri"/>
              </a:rPr>
              <a:t>gedit can be started without navigating the menu</a:t>
            </a:r>
            <a:r>
              <a:rPr lang="en-US" sz="1600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. Press Alt+F2 to open the Enter a Command dialog box. Type gedit and press Enter. </a:t>
            </a:r>
            <a:endParaRPr lang="ar-EG" sz="1600" dirty="0">
              <a:solidFill>
                <a:schemeClr val="accent2">
                  <a:lumMod val="50000"/>
                </a:schemeClr>
              </a:solidFill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ED9509-7B3A-B0A6-F3A8-5B196586B9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6477" y="1599032"/>
            <a:ext cx="5268060" cy="4324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75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57FC48-E4EE-EFBA-F0EE-B7C04BB16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17D07C6-C01A-7929-3E5E-AAC0E1FB70B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B815E4A-87AE-197A-F83C-97D21BECA92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02293C8-DD84-EA34-BB1A-358F6670002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C1E923-43BD-0AA5-F4D6-4E9B561CCC2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430B118-BF6D-6A15-D5DE-1C707D50D45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2BDAF1C-6BB2-A3A1-3888-28C5F83556B8}"/>
              </a:ext>
            </a:extLst>
          </p:cNvPr>
          <p:cNvSpPr txBox="1"/>
          <p:nvPr/>
        </p:nvSpPr>
        <p:spPr>
          <a:xfrm>
            <a:off x="6084357" y="1427816"/>
            <a:ext cx="59899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400" dirty="0"/>
              <a:t>EDITING TEXT FILES FROM THE SHELL PROMPT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C570293-7796-E240-B4AF-83B80D8DD3F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40038C1-FC2D-4171-F972-D90A15B6A9D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56A92C7-7DE6-2C05-F1BE-0A4BC6B8D70D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31658B-2C2E-2F4F-9F3E-B6305FB50C9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605106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04C5E-AFD0-41B4-07DB-86813F1E0F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9AA1B5-8D7B-C6BD-B7A5-A7AC65E54E60}"/>
              </a:ext>
            </a:extLst>
          </p:cNvPr>
          <p:cNvSpPr/>
          <p:nvPr/>
        </p:nvSpPr>
        <p:spPr>
          <a:xfrm>
            <a:off x="468084" y="1345306"/>
            <a:ext cx="11092545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en-US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9D631B-88B6-ACBF-64FF-D236F761C294}"/>
              </a:ext>
            </a:extLst>
          </p:cNvPr>
          <p:cNvSpPr txBox="1"/>
          <p:nvPr/>
        </p:nvSpPr>
        <p:spPr>
          <a:xfrm>
            <a:off x="631371" y="852863"/>
            <a:ext cx="66289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 Edit Files with Vim</a:t>
            </a:r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3BD31B-A1F7-9AE2-BA9C-8E4B539CC6A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157093-BCA4-D7FC-8807-A819AC50BC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18E969F-9049-EAFF-6323-D8D63A38CC28}"/>
              </a:ext>
            </a:extLst>
          </p:cNvPr>
          <p:cNvSpPr/>
          <p:nvPr/>
        </p:nvSpPr>
        <p:spPr>
          <a:xfrm>
            <a:off x="726109" y="1560365"/>
            <a:ext cx="10739781" cy="23934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Linux File Principle</a:t>
            </a:r>
            <a:r>
              <a:rPr lang="en-US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: Information is primarily stored in text-based files (including flat files and XML files), allowing them to be easily edited and shared without conversion.</a:t>
            </a: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Vim Definition</a:t>
            </a:r>
            <a:r>
              <a:rPr lang="en-US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: Vim is an improved and efficient version of the standard vi text editor. </a:t>
            </a:r>
            <a:r>
              <a:rPr lang="en-US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Key Features</a:t>
            </a:r>
            <a:r>
              <a:rPr lang="en-US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: It is highly configurable and includes features like split screen editing, color formatting, and syntax highlighting.</a:t>
            </a: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B25BAC8-83D6-B301-AE0B-34DDF01C4D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21284" y="3157207"/>
            <a:ext cx="4474327" cy="2223653"/>
          </a:xfrm>
          <a:prstGeom prst="rect">
            <a:avLst/>
          </a:prstGeom>
        </p:spPr>
      </p:pic>
      <p:sp>
        <p:nvSpPr>
          <p:cNvPr id="11" name="Google Shape;105;p2">
            <a:extLst>
              <a:ext uri="{FF2B5EF4-FFF2-40B4-BE49-F238E27FC236}">
                <a16:creationId xmlns:a16="http://schemas.microsoft.com/office/drawing/2014/main" id="{6A959897-EC59-BBA5-683F-28623FA4BF3B}"/>
              </a:ext>
            </a:extLst>
          </p:cNvPr>
          <p:cNvSpPr/>
          <p:nvPr/>
        </p:nvSpPr>
        <p:spPr>
          <a:xfrm>
            <a:off x="726109" y="3015543"/>
            <a:ext cx="6124897" cy="3354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Vim Modes </a:t>
            </a:r>
            <a:r>
              <a:rPr lang="en-US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(See Diagram):</a:t>
            </a: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742950" lvl="1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Command Mode: 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The default mode for navigation and issuing commands.</a:t>
            </a:r>
            <a:endParaRPr lang="ar-IQ" sz="1600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742950" lvl="1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Insert Mode (Edit Mode): 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Entered by pressing </a:t>
            </a:r>
            <a:r>
              <a:rPr lang="en-US" sz="1600" dirty="0" err="1">
                <a:solidFill>
                  <a:schemeClr val="dk1"/>
                </a:solidFill>
                <a:ea typeface="Calibri"/>
                <a:cs typeface="Calibri"/>
                <a:sym typeface="Calibri"/>
              </a:rPr>
              <a:t>i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, used for typing and editing text. Exited by pressing </a:t>
            </a:r>
            <a:r>
              <a:rPr lang="en-US" sz="1600" dirty="0">
                <a:solidFill>
                  <a:schemeClr val="accent5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Esc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.</a:t>
            </a:r>
            <a:endParaRPr lang="ar-IQ" sz="1600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742950" lvl="1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Extended Command Mode: 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Entered from Command Mode by pressing </a:t>
            </a:r>
            <a:r>
              <a:rPr lang="en-US" sz="1600" dirty="0">
                <a:solidFill>
                  <a:schemeClr val="accent5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: (colon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), used for saving, quitting, and file operations (e.g., :</a:t>
            </a:r>
            <a:r>
              <a:rPr lang="en-US" sz="1600" dirty="0" err="1">
                <a:solidFill>
                  <a:schemeClr val="dk1"/>
                </a:solidFill>
                <a:ea typeface="Calibri"/>
                <a:cs typeface="Calibri"/>
                <a:sym typeface="Calibri"/>
              </a:rPr>
              <a:t>wq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 to write and quit).</a:t>
            </a:r>
            <a:endParaRPr lang="en-US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1363457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7C142-B8FE-7CB1-A4F7-3F405D429A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A4D06C-BB08-060E-55AB-A165554DD710}"/>
              </a:ext>
            </a:extLst>
          </p:cNvPr>
          <p:cNvSpPr/>
          <p:nvPr/>
        </p:nvSpPr>
        <p:spPr>
          <a:xfrm>
            <a:off x="617280" y="1361132"/>
            <a:ext cx="10497760" cy="50901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529000-72C0-BE1B-3DED-D776724EC0BF}"/>
              </a:ext>
            </a:extLst>
          </p:cNvPr>
          <p:cNvSpPr txBox="1"/>
          <p:nvPr/>
        </p:nvSpPr>
        <p:spPr>
          <a:xfrm>
            <a:off x="9575800" y="64513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404B52-C724-A350-B3E3-2E22C52D3A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F5990DA-F7EA-93E5-151D-E6494C3495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6690" y="1936949"/>
            <a:ext cx="6607210" cy="3559919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B69AFBB-72B7-642F-BF6F-99FEABDCE078}"/>
              </a:ext>
            </a:extLst>
          </p:cNvPr>
          <p:cNvSpPr/>
          <p:nvPr/>
        </p:nvSpPr>
        <p:spPr>
          <a:xfrm>
            <a:off x="1527463" y="3175204"/>
            <a:ext cx="2057401" cy="17960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Vimtutor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165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AD02B0-5F70-21D8-9768-13618848A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AF6111-03EA-AEE5-CE99-ED358E624671}"/>
              </a:ext>
            </a:extLst>
          </p:cNvPr>
          <p:cNvSpPr/>
          <p:nvPr/>
        </p:nvSpPr>
        <p:spPr>
          <a:xfrm>
            <a:off x="617280" y="1361132"/>
            <a:ext cx="10497760" cy="48214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3DDC10-7E16-0EEA-40B2-6DF10733506F}"/>
              </a:ext>
            </a:extLst>
          </p:cNvPr>
          <p:cNvSpPr txBox="1"/>
          <p:nvPr/>
        </p:nvSpPr>
        <p:spPr>
          <a:xfrm>
            <a:off x="9575800" y="64513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47DC2-BAB6-07ED-5729-9BDAEBA494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822D7AD-A91F-6C0C-941E-7698FBE1AF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0688" y="1915130"/>
            <a:ext cx="6358647" cy="351152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94E9AE4-D548-BA4D-49BA-E0DD492F548D}"/>
              </a:ext>
            </a:extLst>
          </p:cNvPr>
          <p:cNvSpPr/>
          <p:nvPr/>
        </p:nvSpPr>
        <p:spPr>
          <a:xfrm>
            <a:off x="893617" y="2530967"/>
            <a:ext cx="3614715" cy="17960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Vim</a:t>
            </a:r>
            <a:r>
              <a:rPr lang="ar-IQ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→</a:t>
            </a:r>
            <a:r>
              <a:rPr lang="ar-IQ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Terminal 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→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:shell</a:t>
            </a:r>
            <a:endParaRPr lang="ar-IQ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Terminal</a:t>
            </a:r>
            <a:r>
              <a:rPr lang="ar-IQ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→ Vim</a:t>
            </a:r>
            <a:r>
              <a:rPr lang="ar-IQ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→</a:t>
            </a:r>
            <a:r>
              <a:rPr lang="en-US" dirty="0"/>
              <a:t>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Exit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dirty="0">
                <a:solidFill>
                  <a:schemeClr val="tx1"/>
                </a:solidFill>
              </a:rPr>
              <a:t>then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Enter</a:t>
            </a:r>
          </a:p>
        </p:txBody>
      </p:sp>
    </p:spTree>
    <p:extLst>
      <p:ext uri="{BB962C8B-B14F-4D97-AF65-F5344CB8AC3E}">
        <p14:creationId xmlns:p14="http://schemas.microsoft.com/office/powerpoint/2010/main" val="794233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E7B2EE-84D9-8AF9-953F-72A41E1AB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B9BCBC-CB84-1A82-63A3-9A3DE89BDEC0}"/>
              </a:ext>
            </a:extLst>
          </p:cNvPr>
          <p:cNvSpPr/>
          <p:nvPr/>
        </p:nvSpPr>
        <p:spPr>
          <a:xfrm>
            <a:off x="748144" y="1361133"/>
            <a:ext cx="10048011" cy="48318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2107E2-697B-6B31-0DF7-87D73F9AF63E}"/>
              </a:ext>
            </a:extLst>
          </p:cNvPr>
          <p:cNvSpPr txBox="1"/>
          <p:nvPr/>
        </p:nvSpPr>
        <p:spPr>
          <a:xfrm>
            <a:off x="9575800" y="64513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A493D3-FD07-3051-666A-9A315EDB3A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E7103FA-BFB6-EABD-337F-97D2AF51C966}"/>
              </a:ext>
            </a:extLst>
          </p:cNvPr>
          <p:cNvGrpSpPr/>
          <p:nvPr/>
        </p:nvGrpSpPr>
        <p:grpSpPr>
          <a:xfrm>
            <a:off x="1600200" y="1603624"/>
            <a:ext cx="8421255" cy="4080281"/>
            <a:chOff x="1820328" y="1033910"/>
            <a:chExt cx="8983860" cy="4293434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6E20DFB-84AC-1AE9-9D42-513CD0B2CC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20328" y="1033910"/>
              <a:ext cx="4346792" cy="4293434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E955EFC-02FB-9988-BC7D-8EE4A3D8A8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57396" y="1033910"/>
              <a:ext cx="4346792" cy="42934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30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C4BA6A-06E8-7741-4999-6871F6176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4C06DB-FF76-3F8E-27C2-3DC873AA3A14}"/>
              </a:ext>
            </a:extLst>
          </p:cNvPr>
          <p:cNvSpPr/>
          <p:nvPr/>
        </p:nvSpPr>
        <p:spPr>
          <a:xfrm>
            <a:off x="773144" y="1423554"/>
            <a:ext cx="9794411" cy="46744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7872EE-C26F-D617-C239-BE97410762FD}"/>
              </a:ext>
            </a:extLst>
          </p:cNvPr>
          <p:cNvSpPr txBox="1"/>
          <p:nvPr/>
        </p:nvSpPr>
        <p:spPr>
          <a:xfrm>
            <a:off x="9575800" y="64513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14848-F9A6-7152-E6A1-D0E96EDD22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6EC975D-3440-3A12-90A9-D495B3A279D0}"/>
              </a:ext>
            </a:extLst>
          </p:cNvPr>
          <p:cNvGrpSpPr/>
          <p:nvPr/>
        </p:nvGrpSpPr>
        <p:grpSpPr>
          <a:xfrm>
            <a:off x="1930805" y="1863805"/>
            <a:ext cx="7479087" cy="3793954"/>
            <a:chOff x="1291057" y="1452065"/>
            <a:chExt cx="9345726" cy="404449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A567F6C-8DDB-81BD-E1CC-E4413F6BF4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91057" y="1452065"/>
              <a:ext cx="4540783" cy="4044495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7369AC1-8C82-3D36-A757-CDD82661B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96000" y="1452065"/>
              <a:ext cx="4540783" cy="40444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0275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C932D-5CBE-8A92-2508-6F02435E0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B4AA926-9EFC-DFFB-BBA0-6EC031F4863D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9E18458-F578-98BF-5406-F4F05D49871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443C8AD-FED2-BB3D-8C1A-9EE95A17481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D35E4C2-DD25-EC01-1182-1FA5267872EC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6BE655-E042-02CA-0354-D9AEACBE2AA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4C2A165-8457-9CD0-EBDD-E5B55DD3DF55}"/>
              </a:ext>
            </a:extLst>
          </p:cNvPr>
          <p:cNvSpPr txBox="1"/>
          <p:nvPr/>
        </p:nvSpPr>
        <p:spPr>
          <a:xfrm>
            <a:off x="6001985" y="1390800"/>
            <a:ext cx="517776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Manage Local Users and Groups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95F8A4-4705-0E2A-C4F7-4B8939667FD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7BEF8FC-F482-BC3B-054C-3D04C715DC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C836E2B-9B9A-D3A6-3931-4D519E7FEF9C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512F9A7-E369-D679-CAA8-81B09957D0D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51033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1D77E-A3EB-BFB9-2A2F-26BB0FACC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C5B600-FF2C-292C-6B56-79756BFA20EC}"/>
              </a:ext>
            </a:extLst>
          </p:cNvPr>
          <p:cNvSpPr/>
          <p:nvPr/>
        </p:nvSpPr>
        <p:spPr>
          <a:xfrm>
            <a:off x="617280" y="1685495"/>
            <a:ext cx="10497760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14AB05-B2A1-4158-A245-41ADBF162C0C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E599338-B586-4D61-FFC8-ED5572CB7E65}"/>
              </a:ext>
            </a:extLst>
          </p:cNvPr>
          <p:cNvSpPr txBox="1"/>
          <p:nvPr/>
        </p:nvSpPr>
        <p:spPr>
          <a:xfrm>
            <a:off x="896845" y="2021691"/>
            <a:ext cx="9484663" cy="2814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Linux is a </a:t>
            </a:r>
            <a:r>
              <a:rPr lang="en-US" sz="2000" b="1" dirty="0">
                <a:solidFill>
                  <a:schemeClr val="accent2"/>
                </a:solidFill>
              </a:rPr>
              <a:t>multi-user</a:t>
            </a:r>
            <a:r>
              <a:rPr lang="en-US" sz="2000" dirty="0"/>
              <a:t> operating system that provides robust mechanisms for managing </a:t>
            </a:r>
            <a:r>
              <a:rPr lang="en-US" sz="2000" i="1" dirty="0">
                <a:solidFill>
                  <a:schemeClr val="accent2">
                    <a:lumMod val="50000"/>
                  </a:schemeClr>
                </a:solidFill>
              </a:rPr>
              <a:t>user access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000" i="1" dirty="0">
                <a:solidFill>
                  <a:schemeClr val="accent2">
                    <a:lumMod val="50000"/>
                  </a:schemeClr>
                </a:solidFill>
              </a:rPr>
              <a:t>permissions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, and </a:t>
            </a:r>
            <a:r>
              <a:rPr lang="en-US" sz="2000" i="1" dirty="0">
                <a:solidFill>
                  <a:schemeClr val="accent2">
                    <a:lumMod val="50000"/>
                  </a:schemeClr>
                </a:solidFill>
              </a:rPr>
              <a:t>security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/>
              <a:t>through its user and group system.</a:t>
            </a:r>
            <a:endParaRPr lang="ar-IQ" sz="2000" dirty="0"/>
          </a:p>
          <a:p>
            <a:pPr algn="just">
              <a:lnSpc>
                <a:spcPct val="150000"/>
              </a:lnSpc>
            </a:pPr>
            <a:endParaRPr lang="ar-IQ" sz="2000" dirty="0"/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 This fundamental aspect of Linux administration </a:t>
            </a:r>
            <a:r>
              <a:rPr lang="en-US" sz="2000" dirty="0">
                <a:solidFill>
                  <a:srgbClr val="002060"/>
                </a:solidFill>
              </a:rPr>
              <a:t>ensures that multiple users can </a:t>
            </a:r>
            <a:r>
              <a:rPr lang="en-US" sz="2000" b="1" i="1" dirty="0">
                <a:solidFill>
                  <a:srgbClr val="002060"/>
                </a:solidFill>
              </a:rPr>
              <a:t>safely</a:t>
            </a:r>
            <a:r>
              <a:rPr lang="en-US" sz="2000" dirty="0">
                <a:solidFill>
                  <a:srgbClr val="002060"/>
                </a:solidFill>
              </a:rPr>
              <a:t> and </a:t>
            </a:r>
            <a:r>
              <a:rPr lang="en-US" sz="2000" b="1" i="1" dirty="0">
                <a:solidFill>
                  <a:srgbClr val="002060"/>
                </a:solidFill>
              </a:rPr>
              <a:t>securely</a:t>
            </a:r>
            <a:r>
              <a:rPr lang="en-US" sz="2000" dirty="0">
                <a:solidFill>
                  <a:srgbClr val="002060"/>
                </a:solidFill>
              </a:rPr>
              <a:t> share system resources</a:t>
            </a:r>
            <a:r>
              <a:rPr lang="en-US" sz="2000" dirty="0"/>
              <a:t> while maintaining appropriate levels of access control and data protection.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C1095-24D4-627F-BB97-BB8D934DE71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5CAFCA-0577-0C19-CD74-4606C4E9EA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88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A67C7-C613-92B2-3F2A-455005C8A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9422D1-9D14-22E8-AA56-FFAAB619A6B6}"/>
              </a:ext>
            </a:extLst>
          </p:cNvPr>
          <p:cNvSpPr/>
          <p:nvPr/>
        </p:nvSpPr>
        <p:spPr>
          <a:xfrm>
            <a:off x="665216" y="1726796"/>
            <a:ext cx="10497760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9661CF-66F1-4DDA-9495-4064E345D521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887E5C7-44E8-DD76-FD77-93627AB0E6B1}"/>
              </a:ext>
            </a:extLst>
          </p:cNvPr>
          <p:cNvSpPr txBox="1"/>
          <p:nvPr/>
        </p:nvSpPr>
        <p:spPr>
          <a:xfrm>
            <a:off x="896845" y="2021691"/>
            <a:ext cx="9484663" cy="1429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Fundamental entities for identity and access management in Linux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Users</a:t>
            </a:r>
            <a:r>
              <a:rPr lang="en-US" sz="2000" dirty="0"/>
              <a:t> 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Groups</a:t>
            </a:r>
            <a:endParaRPr lang="en-US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4F075F-DB9A-7879-ECB3-BB235FD6BAA8}"/>
              </a:ext>
            </a:extLst>
          </p:cNvPr>
          <p:cNvSpPr txBox="1"/>
          <p:nvPr/>
        </p:nvSpPr>
        <p:spPr>
          <a:xfrm>
            <a:off x="9264625" y="614452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12033D-B098-CFC0-B256-BE35B3D610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4859CD-78F0-233A-A197-89326D188D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85770" y="3769921"/>
            <a:ext cx="3096057" cy="1409897"/>
          </a:xfrm>
          <a:prstGeom prst="rect">
            <a:avLst/>
          </a:prstGeom>
        </p:spPr>
      </p:pic>
      <p:pic>
        <p:nvPicPr>
          <p:cNvPr id="2050" name="Picture 2" descr="How to Log in as Another User in Linux Terminal (3 Ways) – RaspberryTips">
            <a:extLst>
              <a:ext uri="{FF2B5EF4-FFF2-40B4-BE49-F238E27FC236}">
                <a16:creationId xmlns:a16="http://schemas.microsoft.com/office/drawing/2014/main" id="{7DEAD45D-AF52-F2A8-78BD-31C6F225C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97637" y="2594472"/>
            <a:ext cx="2162425" cy="1441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197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E2E38-6F49-2852-89D8-F42F31A057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88DD48-03F0-D417-D51E-FAA16C7C9C16}"/>
              </a:ext>
            </a:extLst>
          </p:cNvPr>
          <p:cNvSpPr/>
          <p:nvPr/>
        </p:nvSpPr>
        <p:spPr>
          <a:xfrm>
            <a:off x="640428" y="1635142"/>
            <a:ext cx="10841657" cy="4657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1A05C0-A2E2-F660-9433-3D3E985D29A2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2B4B97-30BE-6287-EBB8-F2FBBD1AC6BE}"/>
              </a:ext>
            </a:extLst>
          </p:cNvPr>
          <p:cNvSpPr txBox="1"/>
          <p:nvPr/>
        </p:nvSpPr>
        <p:spPr>
          <a:xfrm>
            <a:off x="893556" y="1719163"/>
            <a:ext cx="9484663" cy="426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300" b="1" dirty="0"/>
              <a:t>The concept of </a:t>
            </a: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</a:rPr>
              <a:t>users </a:t>
            </a:r>
            <a:r>
              <a:rPr lang="en-US" sz="2300" b="1" dirty="0"/>
              <a:t>and</a:t>
            </a: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</a:rPr>
              <a:t> groups </a:t>
            </a:r>
            <a:r>
              <a:rPr lang="en-US" sz="2300" b="1" dirty="0"/>
              <a:t>in Linux serves several critical </a:t>
            </a:r>
            <a:r>
              <a:rPr lang="en-US" sz="2300" b="1" u="sng" dirty="0"/>
              <a:t>purposes</a:t>
            </a:r>
            <a:r>
              <a:rPr lang="en-US" sz="2300" b="1" dirty="0"/>
              <a:t>. 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Alexandria"/>
              </a:rPr>
              <a:t>First, it provides </a:t>
            </a:r>
            <a:r>
              <a:rPr lang="en-US" sz="2000" b="1" dirty="0">
                <a:latin typeface="Alexandria"/>
              </a:rPr>
              <a:t>identity management </a:t>
            </a:r>
            <a:r>
              <a:rPr lang="en-US" sz="2000" dirty="0">
                <a:latin typeface="Alexandria"/>
              </a:rPr>
              <a:t>by uniquely </a:t>
            </a:r>
            <a:r>
              <a:rPr lang="en-US" sz="2000" i="1" dirty="0">
                <a:latin typeface="Alexandria"/>
              </a:rPr>
              <a:t>identifying</a:t>
            </a:r>
            <a:r>
              <a:rPr lang="en-US" sz="2000" dirty="0">
                <a:latin typeface="Alexandria"/>
              </a:rPr>
              <a:t> each person or process that interacts with the system. 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Alexandria"/>
              </a:rPr>
              <a:t>Second, it enables </a:t>
            </a:r>
            <a:r>
              <a:rPr lang="en-US" sz="2000" b="1" dirty="0">
                <a:latin typeface="Alexandria"/>
              </a:rPr>
              <a:t>access control </a:t>
            </a:r>
            <a:r>
              <a:rPr lang="en-US" sz="2000" dirty="0">
                <a:latin typeface="Alexandria"/>
              </a:rPr>
              <a:t>by determining what </a:t>
            </a:r>
            <a:r>
              <a:rPr lang="en-US" sz="2000" b="1" dirty="0">
                <a:latin typeface="Alexandria"/>
              </a:rPr>
              <a:t>resources</a:t>
            </a:r>
            <a:r>
              <a:rPr lang="en-US" sz="2000" dirty="0">
                <a:latin typeface="Alexandria"/>
              </a:rPr>
              <a:t> each user can access and what operations they can perform. 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Alexandria"/>
              </a:rPr>
              <a:t>Third, it </a:t>
            </a:r>
            <a:r>
              <a:rPr lang="en-US" sz="2000" b="1" dirty="0">
                <a:latin typeface="Alexandria"/>
              </a:rPr>
              <a:t>facilitates resource allocation </a:t>
            </a:r>
            <a:r>
              <a:rPr lang="en-US" sz="2000" dirty="0">
                <a:latin typeface="Alexandria"/>
              </a:rPr>
              <a:t>by allowing administrators to assign system resources to specific users or groups of users.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Alexandria"/>
              </a:rPr>
              <a:t> Finally, it supports </a:t>
            </a:r>
            <a:r>
              <a:rPr lang="en-US" sz="2000" b="1" dirty="0">
                <a:latin typeface="Alexandria"/>
              </a:rPr>
              <a:t>accountability</a:t>
            </a:r>
            <a:r>
              <a:rPr lang="en-US" sz="2000" dirty="0">
                <a:latin typeface="Alexandria"/>
              </a:rPr>
              <a:t> by maintaining logs and audit trails that track user activities on the system.</a:t>
            </a:r>
            <a:endParaRPr lang="en-US" altLang="en-US" sz="2000" dirty="0">
              <a:latin typeface="Alexandri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4518EC-9256-350A-71F8-13707C9BDBC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6CD661-6257-5BCE-F2EE-90B4A1A917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359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36C9D-05D9-20B4-B561-EC179E496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0E922D3-89E2-FCD0-D649-BC12C7F48555}"/>
              </a:ext>
            </a:extLst>
          </p:cNvPr>
          <p:cNvSpPr txBox="1"/>
          <p:nvPr/>
        </p:nvSpPr>
        <p:spPr>
          <a:xfrm>
            <a:off x="782507" y="955212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543D6C-D615-A0C4-D0FD-2F9D23C6D9A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FB6350-9ED8-A721-7AF0-738FC21652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7437171-A03A-13F2-95C9-63D1E7A247D2}"/>
              </a:ext>
            </a:extLst>
          </p:cNvPr>
          <p:cNvSpPr/>
          <p:nvPr/>
        </p:nvSpPr>
        <p:spPr>
          <a:xfrm>
            <a:off x="744021" y="1734669"/>
            <a:ext cx="10367676" cy="45579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</a:rPr>
              <a:t>Users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A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user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 in Linux is an account that can log into the system and perform operations. Each user has: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Username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: Human-readable identifier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User ID (UID)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: Numeric identifier assigned by the system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Home directory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: Personal directory (usually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/home/username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)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Shell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: Command interpreter (like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/bin/bash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)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Password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: Authentication credential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62541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8B366E-4911-44B9-9E1F-CA3CD0A23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44212C-E971-88EC-0A19-E149CE12EDE3}"/>
              </a:ext>
            </a:extLst>
          </p:cNvPr>
          <p:cNvSpPr txBox="1"/>
          <p:nvPr/>
        </p:nvSpPr>
        <p:spPr>
          <a:xfrm>
            <a:off x="982726" y="1345306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7EB9B2-A482-65A8-B0CF-9758C6752A7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3EEA1B-45F9-D5FF-8992-16ACAC83C6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618A6A0-CE85-6D94-B06B-DECCFE4BAECD}"/>
              </a:ext>
            </a:extLst>
          </p:cNvPr>
          <p:cNvSpPr/>
          <p:nvPr/>
        </p:nvSpPr>
        <p:spPr>
          <a:xfrm>
            <a:off x="870725" y="2031075"/>
            <a:ext cx="10125225" cy="37765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  <a:buNone/>
            </a:pP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Types of Users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Root User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Superuser with UID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0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 has complete system access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System Users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Used by system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services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and daemons (UIDs typically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1-999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)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Regular Users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Normal user accounts for people (UIDs typically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1000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+)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781491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75E479-61F5-FC36-8D9D-4E498E6FE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72EAAC-F6B1-1D38-CBDB-3C997B4B9641}"/>
              </a:ext>
            </a:extLst>
          </p:cNvPr>
          <p:cNvSpPr/>
          <p:nvPr/>
        </p:nvSpPr>
        <p:spPr>
          <a:xfrm>
            <a:off x="464227" y="1793496"/>
            <a:ext cx="11263545" cy="41095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C473A0-CA58-6257-E5E0-8297129F0588}"/>
              </a:ext>
            </a:extLst>
          </p:cNvPr>
          <p:cNvSpPr txBox="1"/>
          <p:nvPr/>
        </p:nvSpPr>
        <p:spPr>
          <a:xfrm>
            <a:off x="757061" y="1113486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128AAC1-DC97-B53C-62E0-296CFC1EF843}"/>
              </a:ext>
            </a:extLst>
          </p:cNvPr>
          <p:cNvSpPr txBox="1"/>
          <p:nvPr/>
        </p:nvSpPr>
        <p:spPr>
          <a:xfrm>
            <a:off x="757061" y="1793496"/>
            <a:ext cx="10677876" cy="3658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System Users</a:t>
            </a: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en-US" sz="23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dirty="0"/>
              <a:t>also known as </a:t>
            </a:r>
            <a:r>
              <a:rPr lang="en-US" sz="2100" b="1" dirty="0"/>
              <a:t>service accounts</a:t>
            </a:r>
            <a:r>
              <a:rPr lang="en-US" sz="2100" dirty="0"/>
              <a:t>, are created for system </a:t>
            </a:r>
            <a:r>
              <a:rPr lang="en-US" sz="2100" b="1" i="1" dirty="0"/>
              <a:t>processes</a:t>
            </a:r>
            <a:r>
              <a:rPr lang="en-US" sz="2100" dirty="0"/>
              <a:t>, </a:t>
            </a:r>
            <a:r>
              <a:rPr lang="en-US" sz="2100" b="1" i="1" dirty="0"/>
              <a:t>daemons</a:t>
            </a:r>
            <a:r>
              <a:rPr lang="en-US" sz="2100" dirty="0"/>
              <a:t>, and </a:t>
            </a:r>
            <a:r>
              <a:rPr lang="en-US" sz="2100" b="1" i="1" dirty="0"/>
              <a:t>services</a:t>
            </a:r>
            <a:r>
              <a:rPr lang="en-US" sz="2100" dirty="0"/>
              <a:t> that need to run with specific privileges. These accounts typically have UIDs below 1000 and are not intended for human login.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dirty="0"/>
              <a:t>Examples include the </a:t>
            </a:r>
            <a:r>
              <a:rPr lang="en-US" sz="2100" b="1" i="1" dirty="0"/>
              <a:t>www-data</a:t>
            </a:r>
            <a:r>
              <a:rPr lang="en-US" sz="2100" dirty="0"/>
              <a:t> user for web servers, the </a:t>
            </a:r>
            <a:r>
              <a:rPr lang="en-US" sz="2100" b="1" i="1" dirty="0" err="1"/>
              <a:t>mysql</a:t>
            </a:r>
            <a:r>
              <a:rPr lang="en-US" sz="2100" dirty="0"/>
              <a:t> user for database services, and the mail user for </a:t>
            </a:r>
            <a:r>
              <a:rPr lang="en-US" sz="2100" b="1" dirty="0"/>
              <a:t>mail services</a:t>
            </a:r>
            <a:r>
              <a:rPr lang="en-US" sz="2100" dirty="0"/>
              <a:t>. System accounts often have restricted shells or no shell at all, preventing direct login while still allowing processes to run under their identity.</a:t>
            </a:r>
            <a:endParaRPr lang="en-US" altLang="en-US" sz="2100" dirty="0">
              <a:latin typeface="Alexandri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163D38-DB70-2F5E-6674-C024F88FF9C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B2E1FA-054E-74C9-1159-A35FA7C54D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77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DB5A6-9D5C-DAD5-208E-3261F0B90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F16B6E6-DDE1-835C-D456-ECB9757792DA}"/>
              </a:ext>
            </a:extLst>
          </p:cNvPr>
          <p:cNvSpPr/>
          <p:nvPr/>
        </p:nvSpPr>
        <p:spPr>
          <a:xfrm>
            <a:off x="464227" y="1515399"/>
            <a:ext cx="1126354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ED063-45CE-50BB-56AA-C6235FF8F8A2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C6601C-65D0-9D0A-9C80-79D58B1832A3}"/>
              </a:ext>
            </a:extLst>
          </p:cNvPr>
          <p:cNvSpPr txBox="1"/>
          <p:nvPr/>
        </p:nvSpPr>
        <p:spPr>
          <a:xfrm>
            <a:off x="653777" y="1562002"/>
            <a:ext cx="10677876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WHAT IS A USER?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Process Identity:</a:t>
            </a:r>
            <a:r>
              <a:rPr lang="en-US" dirty="0"/>
              <a:t> Every </a:t>
            </a:r>
            <a:r>
              <a:rPr lang="en-US" b="1" dirty="0"/>
              <a:t>process</a:t>
            </a:r>
            <a:r>
              <a:rPr lang="en-US" dirty="0"/>
              <a:t> (running program) on the system runs as a </a:t>
            </a:r>
            <a:r>
              <a:rPr lang="en-US" b="1" dirty="0"/>
              <a:t>particular user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File Ownership:</a:t>
            </a:r>
            <a:r>
              <a:rPr lang="en-US" dirty="0"/>
              <a:t> Every </a:t>
            </a:r>
            <a:r>
              <a:rPr lang="en-US" b="1" dirty="0"/>
              <a:t>file is owned by a particular user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Access Control:</a:t>
            </a:r>
            <a:r>
              <a:rPr lang="en-US" dirty="0"/>
              <a:t> Access to files and directories are </a:t>
            </a:r>
            <a:r>
              <a:rPr lang="en-US" b="1" dirty="0"/>
              <a:t>restricted by user</a:t>
            </a:r>
            <a:r>
              <a:rPr lang="en-US" dirty="0"/>
              <a:t>. The user associated with a running process determines its accessible files and directories.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/>
              <a:t>THE 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id</a:t>
            </a:r>
            <a:r>
              <a:rPr lang="en-US" b="1" dirty="0"/>
              <a:t> COMMAND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</a:t>
            </a:r>
            <a:r>
              <a:rPr lang="en-US" b="1" dirty="0">
                <a:latin typeface="Courier New" panose="02070309020205020404" pitchFamily="49" charset="0"/>
              </a:rPr>
              <a:t>id</a:t>
            </a:r>
            <a:r>
              <a:rPr lang="en-US" b="1" dirty="0"/>
              <a:t> command</a:t>
            </a:r>
            <a:r>
              <a:rPr lang="en-US" dirty="0"/>
              <a:t> is used to show information about the </a:t>
            </a:r>
            <a:r>
              <a:rPr lang="en-US" b="1" dirty="0"/>
              <a:t>current logged-in user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Other Users:</a:t>
            </a:r>
            <a:r>
              <a:rPr lang="en-US" dirty="0"/>
              <a:t> Basic information about another user can be requested by passing in the </a:t>
            </a:r>
            <a:r>
              <a:rPr lang="en-US" b="1" dirty="0"/>
              <a:t>username</a:t>
            </a:r>
            <a:r>
              <a:rPr lang="en-US" dirty="0"/>
              <a:t> as the first argument to the command.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99383F-F95E-6D58-B63F-9F8B926AB0D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0EED3A-8739-FB50-C4CA-4B2C0ADCF4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1455E2-1C9C-479C-5E24-1CA7E1F21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6516" y="5295998"/>
            <a:ext cx="7421011" cy="78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460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520381-3A9C-5D07-DB24-2C29CB4B8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FE9150-9451-613B-50DF-CB52B67CC078}"/>
              </a:ext>
            </a:extLst>
          </p:cNvPr>
          <p:cNvSpPr/>
          <p:nvPr/>
        </p:nvSpPr>
        <p:spPr>
          <a:xfrm>
            <a:off x="464227" y="1515399"/>
            <a:ext cx="1126354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00C8DD-0E29-6470-D8EC-84A567C37216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AC4C3F5-114E-E651-E716-7D5915CFF40C}"/>
              </a:ext>
            </a:extLst>
          </p:cNvPr>
          <p:cNvSpPr txBox="1"/>
          <p:nvPr/>
        </p:nvSpPr>
        <p:spPr>
          <a:xfrm>
            <a:off x="701648" y="1548612"/>
            <a:ext cx="10677876" cy="1711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VIEWING PROCESS INFORMATION (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b="1" dirty="0"/>
              <a:t> COMMAND)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/>
              <a:t>1. The 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b="1" dirty="0"/>
              <a:t> Command (Process Status)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b="1" dirty="0"/>
              <a:t> command</a:t>
            </a:r>
            <a:r>
              <a:rPr lang="en-US" dirty="0"/>
              <a:t> is used to view </a:t>
            </a:r>
            <a:r>
              <a:rPr lang="en-US" b="1" dirty="0"/>
              <a:t>process information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Default:</a:t>
            </a:r>
            <a:r>
              <a:rPr lang="en-US" dirty="0"/>
              <a:t> Shows only processes in the </a:t>
            </a:r>
            <a:r>
              <a:rPr lang="en-US" b="1" dirty="0"/>
              <a:t>current shell</a:t>
            </a:r>
            <a:r>
              <a:rPr lang="en-US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78E70C-1904-DC69-F157-BFECEFEC441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9B8472-79C2-7E7F-7CE6-69017B134C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E3393F-1D90-0636-5478-E85E482E6E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648" y="3300737"/>
            <a:ext cx="7602011" cy="181000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7C5986D-D8CE-DC5F-5830-01E146AD85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39697" y="5095632"/>
            <a:ext cx="7040911" cy="104543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BDA95F0-3031-A9AB-2EDC-7B234EE70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83430" y="1839752"/>
            <a:ext cx="3022286" cy="68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4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ED346F-29BF-7ACB-1945-C8866C2AF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447FCF-AA2B-D5DF-6536-2229E5D86C34}"/>
              </a:ext>
            </a:extLst>
          </p:cNvPr>
          <p:cNvSpPr/>
          <p:nvPr/>
        </p:nvSpPr>
        <p:spPr>
          <a:xfrm>
            <a:off x="464227" y="1515399"/>
            <a:ext cx="1098313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4F6825-8E32-880D-A0B8-5203AA4FABD9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625AC0-5043-3123-6044-85986965246A}"/>
              </a:ext>
            </a:extLst>
          </p:cNvPr>
          <p:cNvSpPr txBox="1"/>
          <p:nvPr/>
        </p:nvSpPr>
        <p:spPr>
          <a:xfrm>
            <a:off x="559001" y="1449296"/>
            <a:ext cx="11073995" cy="2406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700" b="1" dirty="0">
                <a:solidFill>
                  <a:schemeClr val="accent1">
                    <a:lumMod val="50000"/>
                  </a:schemeClr>
                </a:solidFill>
              </a:rPr>
              <a:t>USER ACCOUNT </a:t>
            </a:r>
            <a:r>
              <a:rPr lang="en-US" sz="1700" b="1" dirty="0"/>
              <a:t>INFORMATION </a:t>
            </a:r>
            <a:r>
              <a:rPr lang="en-US" sz="1700" b="1" dirty="0">
                <a:solidFill>
                  <a:schemeClr val="accent2"/>
                </a:solidFill>
              </a:rPr>
              <a:t>(/etc/passwd</a:t>
            </a:r>
            <a:r>
              <a:rPr lang="en-US" sz="1700" b="1" dirty="0"/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en-US" sz="1700" b="1" dirty="0"/>
              <a:t>1. Internal User Tracking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Users vs. IDs:</a:t>
            </a:r>
            <a:r>
              <a:rPr lang="en-US" sz="1700" dirty="0"/>
              <a:t> While commands display names (e.g., </a:t>
            </a:r>
            <a:r>
              <a:rPr lang="en-US" sz="1700" i="1" dirty="0"/>
              <a:t>student</a:t>
            </a:r>
            <a:r>
              <a:rPr lang="en-US" sz="1700" dirty="0"/>
              <a:t>), the OS internally tracks users by a </a:t>
            </a:r>
            <a:r>
              <a:rPr lang="en-US" sz="1700" b="1" dirty="0"/>
              <a:t>UID number</a:t>
            </a:r>
            <a:r>
              <a:rPr lang="en-US" sz="1700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Database:</a:t>
            </a:r>
            <a:r>
              <a:rPr lang="en-US" sz="1700" dirty="0"/>
              <a:t> The mapping of names to numbers is stored in account information databases.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Location:</a:t>
            </a:r>
            <a:r>
              <a:rPr lang="en-US" sz="1700" dirty="0"/>
              <a:t> For local users, this information resides in the simple "flat file," </a:t>
            </a:r>
            <a:r>
              <a:rPr lang="en-US" sz="1700" b="1" dirty="0"/>
              <a:t>/etc/passwd</a:t>
            </a:r>
            <a:r>
              <a:rPr lang="en-US" sz="1700" dirty="0"/>
              <a:t>.</a:t>
            </a:r>
          </a:p>
          <a:p>
            <a:pPr marL="0" lvl="1">
              <a:lnSpc>
                <a:spcPct val="150000"/>
              </a:lnSpc>
            </a:pPr>
            <a:r>
              <a:rPr lang="en-US" sz="1700" b="1" dirty="0"/>
              <a:t>2. The </a:t>
            </a:r>
            <a:r>
              <a:rPr lang="en-US" sz="1700" b="1" dirty="0">
                <a:solidFill>
                  <a:schemeClr val="accent6">
                    <a:lumMod val="50000"/>
                  </a:schemeClr>
                </a:solidFill>
              </a:rPr>
              <a:t>format</a:t>
            </a:r>
            <a:r>
              <a:rPr lang="en-US" sz="1700" b="1" dirty="0"/>
              <a:t> of  </a:t>
            </a:r>
            <a:r>
              <a:rPr lang="en-US" sz="1700" b="1" dirty="0">
                <a:solidFill>
                  <a:schemeClr val="accent2"/>
                </a:solidFill>
              </a:rPr>
              <a:t>/etc/passwd  </a:t>
            </a:r>
            <a:r>
              <a:rPr lang="en-US" sz="1700" b="1" dirty="0"/>
              <a:t>file is divided into </a:t>
            </a:r>
            <a:r>
              <a:rPr lang="en-US" sz="1700" b="1" dirty="0">
                <a:solidFill>
                  <a:srgbClr val="0070C0"/>
                </a:solidFill>
              </a:rPr>
              <a:t>seven</a:t>
            </a:r>
            <a:r>
              <a:rPr lang="en-US" sz="1700" b="1" dirty="0"/>
              <a:t> colon-separated fields.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AF10E7-3814-0221-9186-F73C75F8FC3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307231-1512-0FA8-C9FC-A38ECFB698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AE51C5-7782-1C8C-C618-82F4881C0D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447" y="3765477"/>
            <a:ext cx="6897854" cy="244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68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508C28-3A46-1235-8FFD-04DFE0E26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F912DC-33ED-2D67-35DE-873C42B94ABA}"/>
              </a:ext>
            </a:extLst>
          </p:cNvPr>
          <p:cNvSpPr/>
          <p:nvPr/>
        </p:nvSpPr>
        <p:spPr>
          <a:xfrm>
            <a:off x="464227" y="1515399"/>
            <a:ext cx="11263545" cy="45354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61A1B5-ACA3-D5C5-4048-BD2A51FC5E27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B85B3B8-C704-7065-CD38-9F22DD97F3BE}"/>
              </a:ext>
            </a:extLst>
          </p:cNvPr>
          <p:cNvSpPr txBox="1"/>
          <p:nvPr/>
        </p:nvSpPr>
        <p:spPr>
          <a:xfrm>
            <a:off x="653777" y="1562002"/>
            <a:ext cx="10677876" cy="40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Groups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Group accounts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Linux provide </a:t>
            </a:r>
            <a:r>
              <a:rPr kumimoji="0" lang="en-US" sz="23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powerful and flexible mechanism for managing permissions and access control for multiple users simultaneously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Instead of assigning permissions to individual users, which can become cumbersome in environments with many users,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groups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allow administrators to define permissions once for a group and then assign users to that group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This simplifies administration, enhances security, and improves scalability.</a:t>
            </a:r>
            <a:endParaRPr kumimoji="0" lang="en-US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D71A52-9975-AC3D-66CE-A704EF0177E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354DC7-8EC2-ED82-D30C-50406172F2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451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A60A9B-1F25-B0DD-1119-1E191E49F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5861BE-63ED-77BC-50CF-15C7FBC57C25}"/>
              </a:ext>
            </a:extLst>
          </p:cNvPr>
          <p:cNvSpPr/>
          <p:nvPr/>
        </p:nvSpPr>
        <p:spPr>
          <a:xfrm>
            <a:off x="464226" y="1174008"/>
            <a:ext cx="11263545" cy="51186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A7C1E5-B751-1203-4DA8-7C4B99B5F086}"/>
              </a:ext>
            </a:extLst>
          </p:cNvPr>
          <p:cNvSpPr txBox="1"/>
          <p:nvPr/>
        </p:nvSpPr>
        <p:spPr>
          <a:xfrm>
            <a:off x="782507" y="398616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C8D6063-7342-F62C-72DD-A9158A2FE721}"/>
              </a:ext>
            </a:extLst>
          </p:cNvPr>
          <p:cNvSpPr txBox="1"/>
          <p:nvPr/>
        </p:nvSpPr>
        <p:spPr>
          <a:xfrm>
            <a:off x="782507" y="1093543"/>
            <a:ext cx="10677876" cy="5450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Calibri"/>
              </a:rPr>
              <a:t>Groups</a:t>
            </a:r>
          </a:p>
          <a:p>
            <a:pPr>
              <a:lnSpc>
                <a:spcPct val="150000"/>
              </a:lnSpc>
              <a:buNone/>
            </a:pPr>
            <a:r>
              <a:rPr lang="en-US" dirty="0"/>
              <a:t>A </a:t>
            </a:r>
            <a:r>
              <a:rPr lang="en-US" b="1" dirty="0"/>
              <a:t>group</a:t>
            </a:r>
            <a:r>
              <a:rPr lang="en-US" dirty="0"/>
              <a:t>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is a collection of users that share certain permissions</a:t>
            </a:r>
            <a:r>
              <a:rPr lang="en-US" dirty="0"/>
              <a:t>. Each group has: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Group name</a:t>
            </a:r>
            <a:r>
              <a:rPr lang="en-US" dirty="0"/>
              <a:t>: Human-readable identifier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Group ID (GID)</a:t>
            </a:r>
            <a:r>
              <a:rPr lang="en-US" dirty="0"/>
              <a:t>: Numeric identifier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Member list</a:t>
            </a:r>
            <a:r>
              <a:rPr lang="en-US" dirty="0"/>
              <a:t>: Users belonging to the group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/>
              <a:t>Types of Groups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Primary group</a:t>
            </a:r>
            <a:r>
              <a:rPr lang="en-US" dirty="0"/>
              <a:t>: Every user has one primary group (usually matches username)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Secondary groups</a:t>
            </a:r>
            <a:r>
              <a:rPr lang="en-US" dirty="0"/>
              <a:t>: Additional groups a user can belong to</a:t>
            </a:r>
            <a:endParaRPr lang="ar-IQ" dirty="0"/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b="1" dirty="0">
                <a:solidFill>
                  <a:prstClr val="black"/>
                </a:solidFill>
                <a:latin typeface="Alexandria"/>
              </a:rPr>
              <a:t>Key Files</a:t>
            </a:r>
          </a:p>
          <a:p>
            <a:pPr marL="742950" lvl="1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b="1" dirty="0">
                <a:solidFill>
                  <a:schemeClr val="accent1"/>
                </a:solidFill>
                <a:latin typeface="Alexandria"/>
              </a:rPr>
              <a:t>/etc/passwd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: Contains user account information </a:t>
            </a:r>
          </a:p>
          <a:p>
            <a:pPr marL="742950" lvl="1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b="1" dirty="0">
                <a:solidFill>
                  <a:schemeClr val="accent1"/>
                </a:solidFill>
                <a:latin typeface="Alexandria"/>
              </a:rPr>
              <a:t>/etc/group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: Contains group information </a:t>
            </a:r>
          </a:p>
          <a:p>
            <a:pPr marL="742950" lvl="1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b="1" dirty="0">
                <a:solidFill>
                  <a:schemeClr val="accent1"/>
                </a:solidFill>
                <a:latin typeface="Alexandria"/>
              </a:rPr>
              <a:t>/etc/shadow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: Contains encrypted passwords (restricted access)</a:t>
            </a:r>
          </a:p>
          <a:p>
            <a:pPr lvl="1">
              <a:lnSpc>
                <a:spcPct val="150000"/>
              </a:lnSpc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8293F6-17E0-1A82-3219-D1B8CB96DB3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D104B2-DD0C-D0BE-42F0-7604BB2B6B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465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27EFE3-BBC3-16CB-D4B1-B5B429C41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81DDD2-FCE6-A90B-1EE7-AC423D14158C}"/>
              </a:ext>
            </a:extLst>
          </p:cNvPr>
          <p:cNvSpPr/>
          <p:nvPr/>
        </p:nvSpPr>
        <p:spPr>
          <a:xfrm>
            <a:off x="464227" y="1515400"/>
            <a:ext cx="1126354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515557-8C08-3AB9-7989-BE371D8BD700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DC91842-AF02-68F5-6D0E-97A7599353E8}"/>
              </a:ext>
            </a:extLst>
          </p:cNvPr>
          <p:cNvSpPr txBox="1"/>
          <p:nvPr/>
        </p:nvSpPr>
        <p:spPr>
          <a:xfrm>
            <a:off x="676038" y="1801837"/>
            <a:ext cx="10677876" cy="420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solidFill>
                  <a:prstClr val="black"/>
                </a:solidFill>
                <a:latin typeface="Alexandria"/>
              </a:rPr>
              <a:t>Gaining </a:t>
            </a:r>
            <a:r>
              <a:rPr lang="en-US" altLang="en-US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Superuser Access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:  means obtaining the </a:t>
            </a:r>
            <a:r>
              <a:rPr lang="en-US" altLang="en-US" b="1" dirty="0">
                <a:solidFill>
                  <a:prstClr val="black"/>
                </a:solidFill>
                <a:latin typeface="Alexandria"/>
              </a:rPr>
              <a:t>privileges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 of the </a:t>
            </a:r>
            <a:r>
              <a:rPr lang="en-US" altLang="en-US" b="1" dirty="0">
                <a:solidFill>
                  <a:prstClr val="black"/>
                </a:solidFill>
                <a:latin typeface="Alexandria"/>
              </a:rPr>
              <a:t>root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 user, with complete access to all commands and files. This </a:t>
            </a:r>
            <a:r>
              <a:rPr lang="en-US" altLang="en-US" dirty="0">
                <a:solidFill>
                  <a:schemeClr val="accent4">
                    <a:lumMod val="50000"/>
                  </a:schemeClr>
                </a:solidFill>
                <a:latin typeface="Alexandria"/>
              </a:rPr>
              <a:t>level of access 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is necessary for administrative tasks but also carries significant </a:t>
            </a:r>
            <a:r>
              <a:rPr lang="en-US" altLang="en-US" b="1" dirty="0">
                <a:solidFill>
                  <a:prstClr val="black"/>
                </a:solidFill>
                <a:latin typeface="Alexandria"/>
              </a:rPr>
              <a:t>risks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.</a:t>
            </a:r>
            <a:endParaRPr lang="ar-IQ" altLang="en-US" dirty="0">
              <a:solidFill>
                <a:prstClr val="black"/>
              </a:solidFill>
              <a:latin typeface="Alexandria"/>
            </a:endParaRP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solidFill>
                  <a:schemeClr val="accent4">
                    <a:lumMod val="50000"/>
                  </a:schemeClr>
                </a:solidFill>
                <a:latin typeface="Alexandria"/>
              </a:rPr>
              <a:t>The Root User: Power and Responsibility</a:t>
            </a:r>
            <a:r>
              <a:rPr lang="ar-IQ" altLang="en-US" b="1" dirty="0">
                <a:solidFill>
                  <a:schemeClr val="accent4">
                    <a:lumMod val="50000"/>
                  </a:schemeClr>
                </a:solidFill>
                <a:latin typeface="Alexandria"/>
              </a:rPr>
              <a:t>:</a:t>
            </a:r>
            <a:endParaRPr lang="en-US" altLang="en-US" b="1" dirty="0">
              <a:solidFill>
                <a:schemeClr val="accent4">
                  <a:lumMod val="50000"/>
                </a:schemeClr>
              </a:solidFill>
              <a:latin typeface="Alexandria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b="1" dirty="0">
                <a:latin typeface="Alexandria"/>
              </a:rPr>
              <a:t>1. The Risk of Unlimited Power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Alexandria"/>
              </a:rPr>
              <a:t>The root user has unlimited power in the system.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Alexandria"/>
              </a:rPr>
              <a:t>This power brings responsibility; the user can damage the system (e.g., remove files or user accounts).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Alexandria"/>
              </a:rPr>
              <a:t>If the root account is compromised, the attacker gains administrative control of the entire system.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b="1" dirty="0">
                <a:latin typeface="Alexandria"/>
              </a:rPr>
              <a:t>2. Best Practice for Administrators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Alexandria"/>
              </a:rPr>
              <a:t>Recommendation: Always log in as a normal user (unprivileged account).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Alexandria"/>
              </a:rPr>
              <a:t>Escalate privileges to root only when needed to perform administrative tasks (e.g., using the </a:t>
            </a:r>
            <a:r>
              <a:rPr lang="en-US" altLang="en-US" dirty="0" err="1">
                <a:latin typeface="Alexandria"/>
              </a:rPr>
              <a:t>sudo</a:t>
            </a:r>
            <a:r>
              <a:rPr lang="en-US" altLang="en-US" dirty="0">
                <a:latin typeface="Alexandria"/>
              </a:rPr>
              <a:t> command).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0BD886-BFFE-7A74-D64E-5F1D99143A2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5D5A79-0CD2-3795-FA6A-6512FA4512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508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AB552-B0D3-6241-BD38-FDA23405C1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049C28-547C-5F0E-8E0D-41EE5300250F}"/>
              </a:ext>
            </a:extLst>
          </p:cNvPr>
          <p:cNvSpPr/>
          <p:nvPr/>
        </p:nvSpPr>
        <p:spPr>
          <a:xfrm>
            <a:off x="464227" y="1404625"/>
            <a:ext cx="11263545" cy="48880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0D6CD4-1666-28F0-2056-9B9D99E3AD3C}"/>
              </a:ext>
            </a:extLst>
          </p:cNvPr>
          <p:cNvSpPr txBox="1"/>
          <p:nvPr/>
        </p:nvSpPr>
        <p:spPr>
          <a:xfrm>
            <a:off x="629455" y="881405"/>
            <a:ext cx="11098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  <a:r>
              <a:rPr lang="ar-IQ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 :</a:t>
            </a: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</a:rPr>
              <a:t>Managing Privileges (</a:t>
            </a:r>
            <a:r>
              <a:rPr lang="en-US" sz="2800" b="1" dirty="0" err="1">
                <a:solidFill>
                  <a:schemeClr val="accent4">
                    <a:lumMod val="50000"/>
                  </a:schemeClr>
                </a:solidFill>
              </a:rPr>
              <a:t>su</a:t>
            </a: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</a:rPr>
              <a:t> vs. </a:t>
            </a:r>
            <a:r>
              <a:rPr lang="en-US" sz="2800" b="1" dirty="0" err="1">
                <a:solidFill>
                  <a:schemeClr val="accent4">
                    <a:lumMod val="50000"/>
                  </a:schemeClr>
                </a:solidFill>
              </a:rPr>
              <a:t>sudo</a:t>
            </a: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33FBA89-5872-0C35-5DEC-AF330F4C3C04}"/>
              </a:ext>
            </a:extLst>
          </p:cNvPr>
          <p:cNvSpPr txBox="1"/>
          <p:nvPr/>
        </p:nvSpPr>
        <p:spPr>
          <a:xfrm>
            <a:off x="629455" y="1446368"/>
            <a:ext cx="10677876" cy="4804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200" b="1" dirty="0"/>
              <a:t>Switching Users with </a:t>
            </a:r>
            <a:r>
              <a:rPr lang="en-US" sz="2200" b="1" dirty="0" err="1">
                <a:solidFill>
                  <a:schemeClr val="accent2">
                    <a:lumMod val="50000"/>
                  </a:schemeClr>
                </a:solidFill>
              </a:rPr>
              <a:t>su</a:t>
            </a:r>
            <a:endParaRPr lang="en-US" sz="22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Purpose:</a:t>
            </a:r>
            <a:r>
              <a:rPr lang="en-US" dirty="0"/>
              <a:t> Allows a user to </a:t>
            </a:r>
            <a:r>
              <a:rPr lang="en-US" b="1" dirty="0"/>
              <a:t>switch</a:t>
            </a:r>
            <a:r>
              <a:rPr lang="en-US" dirty="0"/>
              <a:t> to a different </a:t>
            </a:r>
            <a:r>
              <a:rPr lang="en-US" b="1" dirty="0"/>
              <a:t>user account</a:t>
            </a:r>
            <a:r>
              <a:rPr lang="en-US" dirty="0"/>
              <a:t> (e.g., become </a:t>
            </a:r>
            <a:r>
              <a:rPr lang="en-US" b="1" dirty="0"/>
              <a:t>root</a:t>
            </a:r>
            <a:r>
              <a:rPr lang="en-US" dirty="0"/>
              <a:t>).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Implication:</a:t>
            </a:r>
            <a:r>
              <a:rPr lang="en-US" dirty="0"/>
              <a:t> If no </a:t>
            </a:r>
            <a:r>
              <a:rPr lang="en-US" b="1" dirty="0"/>
              <a:t>username</a:t>
            </a:r>
            <a:r>
              <a:rPr lang="en-US" dirty="0"/>
              <a:t> is specified, the </a:t>
            </a:r>
            <a:r>
              <a:rPr lang="en-US" b="1" dirty="0"/>
              <a:t>root account</a:t>
            </a:r>
            <a:r>
              <a:rPr lang="en-US" dirty="0"/>
              <a:t> is </a:t>
            </a:r>
            <a:r>
              <a:rPr lang="en-US" b="1" dirty="0"/>
              <a:t>implied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Authentication:</a:t>
            </a:r>
            <a:r>
              <a:rPr lang="en-US" dirty="0"/>
              <a:t> Requires the </a:t>
            </a:r>
            <a:r>
              <a:rPr lang="en-US" b="1" dirty="0"/>
              <a:t>password</a:t>
            </a:r>
            <a:r>
              <a:rPr lang="en-US" dirty="0"/>
              <a:t> of the </a:t>
            </a:r>
            <a:r>
              <a:rPr lang="en-US" b="1" dirty="0"/>
              <a:t>target account</a:t>
            </a:r>
            <a:r>
              <a:rPr lang="en-US" dirty="0"/>
              <a:t> (usually the </a:t>
            </a:r>
            <a:r>
              <a:rPr lang="en-US" b="1" dirty="0"/>
              <a:t>root password</a:t>
            </a:r>
            <a:r>
              <a:rPr lang="en-US" dirty="0"/>
              <a:t>).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Drawback:</a:t>
            </a:r>
            <a:r>
              <a:rPr lang="en-US" dirty="0"/>
              <a:t> Sharing the </a:t>
            </a:r>
            <a:r>
              <a:rPr lang="en-US" b="1" dirty="0"/>
              <a:t>root password</a:t>
            </a:r>
            <a:r>
              <a:rPr lang="en-US" dirty="0"/>
              <a:t> is a major </a:t>
            </a:r>
            <a:r>
              <a:rPr lang="en-US" b="1" dirty="0"/>
              <a:t>security disadvantage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200" b="1" dirty="0"/>
              <a:t> Running Commands as Root with </a:t>
            </a:r>
            <a:r>
              <a:rPr lang="en-US" sz="2200" b="1" dirty="0" err="1">
                <a:solidFill>
                  <a:schemeClr val="accent2">
                    <a:lumMod val="50000"/>
                  </a:schemeClr>
                </a:solidFill>
              </a:rPr>
              <a:t>sudo</a:t>
            </a:r>
            <a:r>
              <a:rPr lang="en-US" sz="2200" b="1" dirty="0"/>
              <a:t> (Recommended)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Goal:</a:t>
            </a:r>
            <a:r>
              <a:rPr lang="en-US" dirty="0"/>
              <a:t> Permits a user to execute a specific </a:t>
            </a:r>
            <a:r>
              <a:rPr lang="en-US" b="1" dirty="0"/>
              <a:t>command</a:t>
            </a:r>
            <a:r>
              <a:rPr lang="en-US" dirty="0"/>
              <a:t> with </a:t>
            </a:r>
            <a:r>
              <a:rPr lang="en-US" b="1" dirty="0"/>
              <a:t>root privileges</a:t>
            </a:r>
            <a:r>
              <a:rPr lang="en-US" dirty="0"/>
              <a:t> (or another user's privileges).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Configuration:</a:t>
            </a:r>
            <a:r>
              <a:rPr lang="en-US" dirty="0"/>
              <a:t> Access is controlled by settings in the </a:t>
            </a:r>
            <a:r>
              <a:rPr lang="en-US" b="1" dirty="0"/>
              <a:t>/etc/</a:t>
            </a:r>
            <a:r>
              <a:rPr lang="en-US" b="1" dirty="0" err="1"/>
              <a:t>sudoers</a:t>
            </a:r>
            <a:r>
              <a:rPr lang="en-US" dirty="0"/>
              <a:t> file.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Authentication:</a:t>
            </a:r>
            <a:r>
              <a:rPr lang="en-US" dirty="0"/>
              <a:t> Requires the </a:t>
            </a:r>
            <a:r>
              <a:rPr lang="en-US" b="1" dirty="0"/>
              <a:t>user's </a:t>
            </a:r>
            <a:r>
              <a:rPr lang="en-US" b="1" i="1" dirty="0"/>
              <a:t>own</a:t>
            </a:r>
            <a:r>
              <a:rPr lang="en-US" b="1" dirty="0"/>
              <a:t> password</a:t>
            </a:r>
            <a:r>
              <a:rPr lang="en-US" dirty="0"/>
              <a:t> for validation. </a:t>
            </a:r>
            <a:r>
              <a:rPr lang="en-US" b="1" dirty="0"/>
              <a:t>It does not require the root password.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Benefit:</a:t>
            </a:r>
            <a:r>
              <a:rPr lang="en-US" dirty="0"/>
              <a:t> Enables </a:t>
            </a:r>
            <a:r>
              <a:rPr lang="en-US" b="1" dirty="0"/>
              <a:t>administrators</a:t>
            </a:r>
            <a:r>
              <a:rPr lang="en-US" dirty="0"/>
              <a:t> to grant </a:t>
            </a:r>
            <a:r>
              <a:rPr lang="en-US" b="1" dirty="0"/>
              <a:t>fine-grained permissions</a:t>
            </a:r>
            <a:r>
              <a:rPr lang="en-US" dirty="0"/>
              <a:t> to specific users for specific tasks.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Security:</a:t>
            </a:r>
            <a:r>
              <a:rPr lang="en-US" dirty="0"/>
              <a:t> Enhances </a:t>
            </a:r>
            <a:r>
              <a:rPr lang="en-US" b="1" dirty="0"/>
              <a:t>system security</a:t>
            </a:r>
            <a:r>
              <a:rPr lang="en-US" dirty="0"/>
              <a:t> by avoiding the distribution of the </a:t>
            </a:r>
            <a:r>
              <a:rPr lang="en-US" b="1" dirty="0"/>
              <a:t>root password</a:t>
            </a:r>
            <a:r>
              <a:rPr lang="en-US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131B06-3E40-CBE4-76FB-9F585203BAE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D1E583-2619-5610-31FB-E4E7FEE21A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7B551E-4886-85E5-688D-84D70D83A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34475" y="1557638"/>
            <a:ext cx="5304316" cy="45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110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EE136-824C-5EDC-ED07-A408B33C1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BC6040-79BD-A0A8-F333-118B5643AADA}"/>
              </a:ext>
            </a:extLst>
          </p:cNvPr>
          <p:cNvSpPr/>
          <p:nvPr/>
        </p:nvSpPr>
        <p:spPr>
          <a:xfrm>
            <a:off x="464227" y="1515399"/>
            <a:ext cx="1126354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E25C83-2C4D-E9B8-8C95-87570378C8A3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E77F522-C957-AB8B-E477-143CA63DDE93}"/>
              </a:ext>
            </a:extLst>
          </p:cNvPr>
          <p:cNvSpPr txBox="1"/>
          <p:nvPr/>
        </p:nvSpPr>
        <p:spPr>
          <a:xfrm>
            <a:off x="653777" y="1562002"/>
            <a:ext cx="106778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ea typeface="+mn-ea"/>
                <a:cs typeface="+mn-cs"/>
              </a:rPr>
              <a:t>Basic syntax: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ea typeface="+mn-ea"/>
                <a:cs typeface="+mn-cs"/>
              </a:rPr>
              <a:t>sudo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ea typeface="+mn-ea"/>
                <a:cs typeface="+mn-cs"/>
              </a:rPr>
              <a:t> command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sudo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 -u username command</a:t>
            </a:r>
            <a:endParaRPr kumimoji="0" lang="ar-IQ" sz="24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ea typeface="+mn-ea"/>
              <a:cs typeface="Segoe UI Semibold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ar-IQ" sz="2400" b="1" kern="0" dirty="0">
              <a:solidFill>
                <a:srgbClr val="4472C4"/>
              </a:solidFill>
              <a:cs typeface="Segoe UI Semibold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ea typeface="+mn-ea"/>
              <a:cs typeface="Segoe UI Semibold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 Semibold"/>
              </a:rPr>
              <a:t>Open root shell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 Semibold"/>
              </a:rPr>
              <a:t>: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sudo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 -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i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 Semibold"/>
              </a:rPr>
              <a:t> or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sudo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 – s   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ea typeface="+mn-ea"/>
                <a:cs typeface="Segoe UI Semibold"/>
              </a:rPr>
              <a:t>#  without using root password</a:t>
            </a:r>
            <a:endParaRPr kumimoji="0" lang="ar-IQ" sz="2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ea typeface="+mn-ea"/>
              <a:cs typeface="Segoe UI Semibold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ea typeface="+mn-ea"/>
              <a:cs typeface="Segoe UI Semibold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 Semibold"/>
              </a:rPr>
              <a:t>Check available permissions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 Semibold"/>
              </a:rPr>
              <a:t>: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sudo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 -l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663D19-847D-BA35-85B9-96188F32C54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632B6F-4BA4-4AC4-2971-8712DA70B7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4A0860E-1666-5658-2D0E-E01E58E4CE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59294" y="4286261"/>
            <a:ext cx="1956922" cy="2730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1336D76-A92A-4594-6988-C33231B7376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9678850" y="3544322"/>
            <a:ext cx="1937365" cy="6642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C9DFC3E-61D6-7F25-3D5E-B0669636D9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6132" y="4542504"/>
            <a:ext cx="5056685" cy="155939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F39C813-F1B6-1BD2-069F-F42AAEF25433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59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39669" y="1987597"/>
            <a:ext cx="5056685" cy="138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4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1ECB9-FD87-64CE-D0B3-7C37527F9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902CC5-BFBA-516B-51AF-C68716FDA524}"/>
              </a:ext>
            </a:extLst>
          </p:cNvPr>
          <p:cNvSpPr/>
          <p:nvPr/>
        </p:nvSpPr>
        <p:spPr>
          <a:xfrm>
            <a:off x="464227" y="1515399"/>
            <a:ext cx="1126354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63D564-5A8D-AC26-129B-AE8503EEF49C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DCD0E7A-EA13-C6A3-4AF1-8DD4D3D73FCD}"/>
              </a:ext>
            </a:extLst>
          </p:cNvPr>
          <p:cNvSpPr txBox="1"/>
          <p:nvPr/>
        </p:nvSpPr>
        <p:spPr>
          <a:xfrm>
            <a:off x="720446" y="1716790"/>
            <a:ext cx="11263545" cy="420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(Using Command-Line Tools for User Accounts)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I. Creating Users: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useradd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/>
              <a:t>Basic Syntax:</a:t>
            </a:r>
            <a:r>
              <a:rPr lang="en-US" dirty="0"/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useradd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username</a:t>
            </a:r>
            <a:r>
              <a:rPr lang="ar-IQ" b="1" dirty="0">
                <a:solidFill>
                  <a:schemeClr val="accent1">
                    <a:lumMod val="75000"/>
                  </a:schemeClr>
                </a:solidFill>
              </a:rPr>
              <a:t>                   </a:t>
            </a:r>
            <a:r>
              <a:rPr lang="en-US" b="1" kern="0" dirty="0" err="1">
                <a:solidFill>
                  <a:srgbClr val="4472C4"/>
                </a:solidFill>
                <a:latin typeface="Alexandria"/>
                <a:cs typeface="Segoe UI Semibold"/>
              </a:rPr>
              <a:t>sudo</a:t>
            </a:r>
            <a:r>
              <a:rPr lang="en-US" b="1" kern="0" dirty="0">
                <a:solidFill>
                  <a:srgbClr val="4472C4"/>
                </a:solidFill>
                <a:latin typeface="Alexandria"/>
                <a:cs typeface="Segoe UI Semibold"/>
              </a:rPr>
              <a:t> </a:t>
            </a:r>
            <a:r>
              <a:rPr lang="en-US" b="1" kern="0" dirty="0" err="1">
                <a:solidFill>
                  <a:srgbClr val="4472C4"/>
                </a:solidFill>
                <a:latin typeface="Alexandria"/>
                <a:cs typeface="Segoe UI Semibold"/>
              </a:rPr>
              <a:t>useradd</a:t>
            </a:r>
            <a:r>
              <a:rPr lang="en-US" b="1" kern="0" dirty="0">
                <a:solidFill>
                  <a:srgbClr val="4472C4"/>
                </a:solidFill>
                <a:latin typeface="Alexandria"/>
                <a:cs typeface="Segoe UI Semibold"/>
              </a:rPr>
              <a:t> </a:t>
            </a:r>
            <a:r>
              <a:rPr lang="en-US" b="1" kern="0" dirty="0" err="1">
                <a:solidFill>
                  <a:schemeClr val="accent2">
                    <a:lumMod val="50000"/>
                  </a:schemeClr>
                </a:solidFill>
                <a:latin typeface="Alexandria"/>
                <a:cs typeface="Segoe UI Semibold"/>
              </a:rPr>
              <a:t>ali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Creates the user with </a:t>
            </a:r>
            <a:r>
              <a:rPr lang="en-US" b="1" dirty="0"/>
              <a:t>default settings</a:t>
            </a:r>
            <a:r>
              <a:rPr lang="en-US" dirty="0"/>
              <a:t> (read from /etc/</a:t>
            </a:r>
            <a:r>
              <a:rPr lang="en-US" dirty="0" err="1"/>
              <a:t>login.defs</a:t>
            </a:r>
            <a:r>
              <a:rPr lang="en-US" dirty="0"/>
              <a:t>).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Does </a:t>
            </a:r>
            <a:r>
              <a:rPr lang="en-US" b="1" dirty="0"/>
              <a:t>NOT</a:t>
            </a:r>
            <a:r>
              <a:rPr lang="en-US" dirty="0"/>
              <a:t> set a valid </a:t>
            </a:r>
            <a:r>
              <a:rPr lang="en-US" b="1" dirty="0"/>
              <a:t>password</a:t>
            </a:r>
            <a:r>
              <a:rPr lang="en-US" dirty="0"/>
              <a:t> by default.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user </a:t>
            </a:r>
            <a:r>
              <a:rPr lang="en-US" b="1" dirty="0"/>
              <a:t>cannot log in</a:t>
            </a:r>
            <a:r>
              <a:rPr lang="en-US" dirty="0"/>
              <a:t> until a password is set (using the passwd command).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II. Checking Options &amp; Help</a:t>
            </a:r>
          </a:p>
          <a:p>
            <a:pPr lvl="1">
              <a:lnSpc>
                <a:spcPct val="150000"/>
              </a:lnSpc>
            </a:pP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useradd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-</a:t>
            </a:r>
            <a:r>
              <a:rPr lang="ar-IQ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-help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Displays </a:t>
            </a:r>
            <a:r>
              <a:rPr lang="en-US" b="1" dirty="0"/>
              <a:t>options</a:t>
            </a:r>
            <a:r>
              <a:rPr lang="en-US" dirty="0"/>
              <a:t> to override system defaults (e.g., set a specific home directory or shell).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Most of these options can also be used with </a:t>
            </a:r>
            <a:r>
              <a:rPr lang="en-US" b="1" dirty="0" err="1"/>
              <a:t>usermod</a:t>
            </a:r>
            <a:r>
              <a:rPr lang="en-US" dirty="0"/>
              <a:t> to modify existing users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35BE95-90CA-05F9-E71B-62523EADF97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9695FE-CF63-51FE-034A-0CD369811D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DEEF813-F409-1BAE-EC2C-898A5C4E541C}"/>
              </a:ext>
            </a:extLst>
          </p:cNvPr>
          <p:cNvCxnSpPr/>
          <p:nvPr/>
        </p:nvCxnSpPr>
        <p:spPr>
          <a:xfrm>
            <a:off x="3993267" y="2824224"/>
            <a:ext cx="9491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0A169642-D888-D466-979E-6AFE60F443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79769" y="2231639"/>
            <a:ext cx="3658111" cy="74305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F6B88D8-065C-7765-C2F2-E1609545E3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79769" y="3429000"/>
            <a:ext cx="3162741" cy="44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915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E0AFC-E805-BC3C-FE06-7C5E27DAB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FE5F6A-4D2C-4022-FA06-0CD23A0CD35F}"/>
              </a:ext>
            </a:extLst>
          </p:cNvPr>
          <p:cNvSpPr/>
          <p:nvPr/>
        </p:nvSpPr>
        <p:spPr>
          <a:xfrm>
            <a:off x="464227" y="1388069"/>
            <a:ext cx="11263545" cy="49511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B629C7-7B39-1B7D-A6B5-FBA15593963E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7E59D9A-1D32-5A65-3A3E-6C6B6300F3E9}"/>
              </a:ext>
            </a:extLst>
          </p:cNvPr>
          <p:cNvSpPr txBox="1"/>
          <p:nvPr/>
        </p:nvSpPr>
        <p:spPr>
          <a:xfrm>
            <a:off x="653776" y="1562002"/>
            <a:ext cx="715913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1. Inspecting Existing Groups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To </a:t>
            </a:r>
            <a:r>
              <a:rPr lang="en-US" b="1" dirty="0"/>
              <a:t>list all groups</a:t>
            </a:r>
            <a:r>
              <a:rPr lang="en-US" dirty="0"/>
              <a:t> currently defined on the system, use the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Courier New" panose="02070309020205020404" pitchFamily="49" charset="0"/>
              </a:rPr>
              <a:t>getent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Courier New" panose="02070309020205020404" pitchFamily="49" charset="0"/>
              </a:rPr>
              <a:t> group</a:t>
            </a:r>
            <a:r>
              <a:rPr lang="en-US" dirty="0"/>
              <a:t> command.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i="1" dirty="0"/>
              <a:t>This command checks the system database to show you all existing group names.</a:t>
            </a:r>
            <a:endParaRPr lang="ar-IQ" i="1" dirty="0"/>
          </a:p>
          <a:p>
            <a:pPr>
              <a:buFont typeface="Arial" panose="020B0604020202020204" pitchFamily="34" charset="0"/>
              <a:buChar char="•"/>
            </a:pPr>
            <a:endParaRPr lang="ar-IQ" i="1" dirty="0"/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2. Add User to the Group: </a:t>
            </a:r>
            <a:r>
              <a:rPr lang="en-US" dirty="0"/>
              <a:t>To add the user </a:t>
            </a:r>
            <a:r>
              <a:rPr lang="en-US" b="1" dirty="0" err="1"/>
              <a:t>ali</a:t>
            </a:r>
            <a:r>
              <a:rPr lang="en-US" dirty="0"/>
              <a:t> to an existing supplementary group (e.g., </a:t>
            </a:r>
            <a:r>
              <a:rPr lang="en-US" b="1" dirty="0"/>
              <a:t>Sys</a:t>
            </a:r>
            <a:r>
              <a:rPr lang="en-US" dirty="0"/>
              <a:t>):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sudo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usermod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>
                <a:solidFill>
                  <a:srgbClr val="7030A0"/>
                </a:solidFill>
              </a:rPr>
              <a:t>-</a:t>
            </a:r>
            <a:r>
              <a:rPr lang="en-US" b="1" dirty="0" err="1">
                <a:solidFill>
                  <a:srgbClr val="7030A0"/>
                </a:solidFill>
              </a:rPr>
              <a:t>aG</a:t>
            </a:r>
            <a:r>
              <a:rPr lang="en-US" b="1" dirty="0">
                <a:solidFill>
                  <a:srgbClr val="7030A0"/>
                </a:solidFill>
              </a:rPr>
              <a:t> </a:t>
            </a:r>
            <a:r>
              <a:rPr lang="en-US" b="1" dirty="0"/>
              <a:t>Sys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ali</a:t>
            </a:r>
            <a:endParaRPr lang="en-US" b="1" dirty="0">
              <a:solidFill>
                <a:srgbClr val="0070C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b="1" dirty="0">
              <a:solidFill>
                <a:srgbClr val="0070C0"/>
              </a:solidFill>
            </a:endParaRP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3. Verify Membership: </a:t>
            </a:r>
            <a:r>
              <a:rPr lang="en-US" dirty="0"/>
              <a:t>Check that </a:t>
            </a:r>
            <a:r>
              <a:rPr lang="en-US" b="1" dirty="0" err="1"/>
              <a:t>ali</a:t>
            </a:r>
            <a:r>
              <a:rPr lang="en-US" dirty="0"/>
              <a:t> is now a member of the group: </a:t>
            </a:r>
            <a:r>
              <a:rPr lang="en-US" b="1" dirty="0">
                <a:solidFill>
                  <a:srgbClr val="7030A0"/>
                </a:solidFill>
              </a:rPr>
              <a:t>id </a:t>
            </a:r>
            <a:r>
              <a:rPr lang="en-US" b="1" dirty="0" err="1">
                <a:solidFill>
                  <a:srgbClr val="0070C0"/>
                </a:solidFill>
              </a:rPr>
              <a:t>ali</a:t>
            </a:r>
            <a:endParaRPr lang="en-US" b="1" dirty="0">
              <a:solidFill>
                <a:srgbClr val="0070C0"/>
              </a:solidFill>
            </a:endParaRPr>
          </a:p>
          <a:p>
            <a:endParaRPr lang="en-US" b="1" dirty="0">
              <a:solidFill>
                <a:srgbClr val="0070C0"/>
              </a:solidFill>
            </a:endParaRPr>
          </a:p>
          <a:p>
            <a:endParaRPr lang="en-US" b="1" dirty="0"/>
          </a:p>
          <a:p>
            <a:endParaRPr lang="en-US" b="1" dirty="0">
              <a:solidFill>
                <a:srgbClr val="0070C0"/>
              </a:solidFill>
            </a:endParaRPr>
          </a:p>
          <a:p>
            <a:endParaRPr lang="en-US" b="1" dirty="0">
              <a:solidFill>
                <a:srgbClr val="0070C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ar-IQ" i="1" dirty="0"/>
          </a:p>
          <a:p>
            <a:pPr>
              <a:buFont typeface="Arial" panose="020B0604020202020204" pitchFamily="34" charset="0"/>
              <a:buChar char="•"/>
            </a:pPr>
            <a:endParaRPr lang="ar-IQ" i="1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9CF92C-B6AA-8157-95AC-51234308A54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31D3BCC-DFA2-89AD-D39B-270A75F042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FEBEC7-4433-20A2-1448-2FB45FCEF6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74487" y="1763978"/>
            <a:ext cx="3780276" cy="1471894"/>
          </a:xfrm>
          <a:prstGeom prst="rect">
            <a:avLst/>
          </a:prstGeom>
        </p:spPr>
      </p:pic>
      <p:sp>
        <p:nvSpPr>
          <p:cNvPr id="17" name="Right Brace 16">
            <a:extLst>
              <a:ext uri="{FF2B5EF4-FFF2-40B4-BE49-F238E27FC236}">
                <a16:creationId xmlns:a16="http://schemas.microsoft.com/office/drawing/2014/main" id="{C4738DBF-462B-FB8B-8FE5-BF1CDB161094}"/>
              </a:ext>
            </a:extLst>
          </p:cNvPr>
          <p:cNvSpPr/>
          <p:nvPr/>
        </p:nvSpPr>
        <p:spPr>
          <a:xfrm>
            <a:off x="6860765" y="3235871"/>
            <a:ext cx="1808673" cy="12073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F16B653-4E91-9A6B-240E-5C9213C4ED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22343" y="3622129"/>
            <a:ext cx="3415881" cy="52226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D05B9D0-B32E-554B-1453-6C80B23FC76D}"/>
              </a:ext>
            </a:extLst>
          </p:cNvPr>
          <p:cNvSpPr txBox="1"/>
          <p:nvPr/>
        </p:nvSpPr>
        <p:spPr>
          <a:xfrm>
            <a:off x="653776" y="4495542"/>
            <a:ext cx="106778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4. Deleting Users and Groups: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Delete the User and their Data:</a:t>
            </a:r>
            <a:r>
              <a:rPr lang="en-US" dirty="0"/>
              <a:t> To remove the user (e.g., </a:t>
            </a:r>
            <a:r>
              <a:rPr lang="en-US" b="1" dirty="0" err="1"/>
              <a:t>ali</a:t>
            </a:r>
            <a:r>
              <a:rPr lang="en-US" dirty="0"/>
              <a:t>) and delete their </a:t>
            </a:r>
            <a:r>
              <a:rPr lang="en-US" b="1" dirty="0"/>
              <a:t>home directory</a:t>
            </a:r>
            <a:r>
              <a:rPr lang="en-US" dirty="0"/>
              <a:t> along with all files:  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sudo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userdel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-r </a:t>
            </a:r>
            <a:r>
              <a:rPr lang="en-US" b="1" dirty="0" err="1">
                <a:solidFill>
                  <a:srgbClr val="0070C0"/>
                </a:solidFill>
              </a:rPr>
              <a:t>ali</a:t>
            </a:r>
            <a:r>
              <a:rPr lang="en-US" b="1" dirty="0">
                <a:solidFill>
                  <a:srgbClr val="0070C0"/>
                </a:solidFill>
              </a:rPr>
              <a:t>                      </a:t>
            </a:r>
            <a:r>
              <a:rPr lang="en-US" dirty="0">
                <a:solidFill>
                  <a:srgbClr val="0070C0"/>
                </a:solidFill>
              </a:rPr>
              <a:t>The </a:t>
            </a:r>
            <a:r>
              <a:rPr lang="en-US" dirty="0">
                <a:solidFill>
                  <a:srgbClr val="7030A0"/>
                </a:solidFill>
              </a:rPr>
              <a:t>-r (recursive</a:t>
            </a:r>
            <a:r>
              <a:rPr lang="en-US" dirty="0">
                <a:solidFill>
                  <a:srgbClr val="0070C0"/>
                </a:solidFill>
              </a:rPr>
              <a:t>) flag ensures the user's home directory is </a:t>
            </a:r>
            <a:r>
              <a:rPr lang="en-US" b="1" dirty="0">
                <a:solidFill>
                  <a:srgbClr val="0070C0"/>
                </a:solidFill>
              </a:rPr>
              <a:t>removed</a:t>
            </a:r>
            <a:r>
              <a:rPr lang="en-US" dirty="0">
                <a:solidFill>
                  <a:srgbClr val="0070C0"/>
                </a:solidFill>
              </a:rPr>
              <a:t>.</a:t>
            </a:r>
          </a:p>
          <a:p>
            <a:endParaRPr lang="en-US" dirty="0">
              <a:solidFill>
                <a:srgbClr val="0070C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Delete the Group:</a:t>
            </a:r>
            <a:r>
              <a:rPr lang="en-US" dirty="0"/>
              <a:t> To permanently remove a group (e.g., </a:t>
            </a:r>
            <a:r>
              <a:rPr lang="en-US" b="1" dirty="0"/>
              <a:t>Sys</a:t>
            </a:r>
            <a:r>
              <a:rPr lang="en-US" dirty="0"/>
              <a:t>): </a:t>
            </a:r>
            <a:r>
              <a:rPr lang="en-US" b="1" dirty="0" err="1">
                <a:solidFill>
                  <a:schemeClr val="accent2"/>
                </a:solidFill>
              </a:rPr>
              <a:t>sudo</a:t>
            </a:r>
            <a:r>
              <a:rPr lang="en-US" b="1" dirty="0">
                <a:solidFill>
                  <a:schemeClr val="accent2"/>
                </a:solidFill>
              </a:rPr>
              <a:t> </a:t>
            </a:r>
            <a:r>
              <a:rPr lang="en-US" b="1" dirty="0" err="1">
                <a:solidFill>
                  <a:schemeClr val="accent2"/>
                </a:solidFill>
              </a:rPr>
              <a:t>groupdel</a:t>
            </a:r>
            <a:r>
              <a:rPr lang="en-US" b="1" dirty="0">
                <a:solidFill>
                  <a:schemeClr val="accent2"/>
                </a:solidFill>
              </a:rPr>
              <a:t> </a:t>
            </a:r>
            <a:r>
              <a:rPr lang="en-US" b="1" dirty="0"/>
              <a:t>Sys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rgbClr val="0070C0"/>
                </a:solidFill>
              </a:rPr>
              <a:t>Note: You cannot delete a </a:t>
            </a:r>
            <a:r>
              <a:rPr lang="en-US" dirty="0">
                <a:solidFill>
                  <a:srgbClr val="FF0000"/>
                </a:solidFill>
              </a:rPr>
              <a:t>group if it is currently set as the primary group for any user</a:t>
            </a:r>
            <a:r>
              <a:rPr lang="en-US" dirty="0">
                <a:solidFill>
                  <a:srgbClr val="0070C0"/>
                </a:solidFill>
              </a:rPr>
              <a:t>.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88BCDC54-37C6-E73E-A424-9F6721090C65}"/>
              </a:ext>
            </a:extLst>
          </p:cNvPr>
          <p:cNvCxnSpPr/>
          <p:nvPr/>
        </p:nvCxnSpPr>
        <p:spPr>
          <a:xfrm>
            <a:off x="3439254" y="5231757"/>
            <a:ext cx="79408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5513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49100919-8a76-4266-be0c-7dc583902cb4"/>
    <ds:schemaRef ds:uri="d13aca44-ef33-4cf4-9980-7f0b00e6eeb9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20098</TotalTime>
  <Words>2663</Words>
  <Application>Microsoft Office PowerPoint</Application>
  <PresentationFormat>Widescreen</PresentationFormat>
  <Paragraphs>303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Courier New</vt:lpstr>
      <vt:lpstr>Nunito</vt:lpstr>
      <vt:lpstr>Roboto Light</vt:lpstr>
      <vt:lpstr>Segoe UI Semibold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446</cp:revision>
  <dcterms:created xsi:type="dcterms:W3CDTF">2023-04-29T09:08:00Z</dcterms:created>
  <dcterms:modified xsi:type="dcterms:W3CDTF">2025-10-18T23:14:36Z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