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2"/>
  </p:notesMasterIdLst>
  <p:sldIdLst>
    <p:sldId id="581" r:id="rId2"/>
    <p:sldId id="286" r:id="rId3"/>
    <p:sldId id="520" r:id="rId4"/>
    <p:sldId id="583" r:id="rId5"/>
    <p:sldId id="521" r:id="rId6"/>
    <p:sldId id="522" r:id="rId7"/>
    <p:sldId id="523" r:id="rId8"/>
    <p:sldId id="524" r:id="rId9"/>
    <p:sldId id="589" r:id="rId10"/>
    <p:sldId id="533" r:id="rId11"/>
    <p:sldId id="591" r:id="rId12"/>
    <p:sldId id="532" r:id="rId13"/>
    <p:sldId id="587" r:id="rId14"/>
    <p:sldId id="586" r:id="rId15"/>
    <p:sldId id="557" r:id="rId16"/>
    <p:sldId id="582" r:id="rId17"/>
    <p:sldId id="552" r:id="rId18"/>
    <p:sldId id="529" r:id="rId19"/>
    <p:sldId id="584" r:id="rId20"/>
    <p:sldId id="580" r:id="rId2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09AB0C-FBF4-250C-F2A9-F6A9AFF89779}" name="Nouf H" initials="NH" userId="7b3ed38977ac5f6a"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EF"/>
    <a:srgbClr val="0A4474"/>
    <a:srgbClr val="01ABEC"/>
    <a:srgbClr val="49A0C8"/>
    <a:srgbClr val="072A4B"/>
    <a:srgbClr val="4E2A84"/>
    <a:srgbClr val="00395B"/>
    <a:srgbClr val="2B6585"/>
    <a:srgbClr val="1B3E6E"/>
    <a:srgbClr val="1C3E6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النمط المتوسط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النمط الفاتح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425" autoAdjust="0"/>
    <p:restoredTop sz="95960" autoAdjust="0"/>
  </p:normalViewPr>
  <p:slideViewPr>
    <p:cSldViewPr snapToGrid="0">
      <p:cViewPr varScale="1">
        <p:scale>
          <a:sx n="92" d="100"/>
          <a:sy n="92" d="100"/>
        </p:scale>
        <p:origin x="103" y="278"/>
      </p:cViewPr>
      <p:guideLst/>
    </p:cSldViewPr>
  </p:slideViewPr>
  <p:outlineViewPr>
    <p:cViewPr>
      <p:scale>
        <a:sx n="50" d="100"/>
        <a:sy n="50"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D226441-0BB3-494E-B329-5B8D9474B4B4}" type="datetimeFigureOut">
              <a:rPr lang="ar-SA" smtClean="0"/>
              <a:t>05/07/1447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270CBC26-471B-4FA9-A02C-D2D50FEEFDC8}" type="slidenum">
              <a:rPr lang="ar-SA" smtClean="0"/>
              <a:t>‹#›</a:t>
            </a:fld>
            <a:endParaRPr lang="ar-SA"/>
          </a:p>
        </p:txBody>
      </p:sp>
    </p:spTree>
    <p:extLst>
      <p:ext uri="{BB962C8B-B14F-4D97-AF65-F5344CB8AC3E}">
        <p14:creationId xmlns:p14="http://schemas.microsoft.com/office/powerpoint/2010/main" val="12787340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888A3-965A-2554-ED38-16D876C332C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54FD1214-9EF1-C69F-93E6-C3C8DADDEF4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3D5ECBA-B5D7-2F5C-1881-329CAE80A5EC}"/>
              </a:ext>
            </a:extLst>
          </p:cNvPr>
          <p:cNvSpPr>
            <a:spLocks noGrp="1"/>
          </p:cNvSpPr>
          <p:nvPr>
            <p:ph type="body" idx="1"/>
          </p:nvPr>
        </p:nvSpPr>
        <p:spPr/>
        <p:txBody>
          <a:bodyPr/>
          <a:lstStyle/>
          <a:p>
            <a:pPr marL="0" algn="l" defTabSz="914400" rtl="0" eaLnBrk="1" latinLnBrk="0" hangingPunct="1"/>
            <a:endParaRPr lang="ar-SA" dirty="0"/>
          </a:p>
        </p:txBody>
      </p:sp>
      <p:sp>
        <p:nvSpPr>
          <p:cNvPr id="4" name="عنصر نائب لرقم الشريحة 3">
            <a:extLst>
              <a:ext uri="{FF2B5EF4-FFF2-40B4-BE49-F238E27FC236}">
                <a16:creationId xmlns:a16="http://schemas.microsoft.com/office/drawing/2014/main" id="{62EBD8C1-BE60-A015-F9E9-7F4B5C2C9F29}"/>
              </a:ext>
            </a:extLst>
          </p:cNvPr>
          <p:cNvSpPr>
            <a:spLocks noGrp="1"/>
          </p:cNvSpPr>
          <p:nvPr>
            <p:ph type="sldNum" sz="quarter" idx="5"/>
          </p:nvPr>
        </p:nvSpPr>
        <p:spPr/>
        <p:txBody>
          <a:bodyPr/>
          <a:lstStyle/>
          <a:p>
            <a:fld id="{9A8FFAD3-33FD-E84C-85A4-2D63E6913676}" type="slidenum">
              <a:rPr lang="ar-SA" smtClean="0"/>
              <a:t>1</a:t>
            </a:fld>
            <a:endParaRPr lang="ar-SA"/>
          </a:p>
        </p:txBody>
      </p:sp>
    </p:spTree>
    <p:extLst>
      <p:ext uri="{BB962C8B-B14F-4D97-AF65-F5344CB8AC3E}">
        <p14:creationId xmlns:p14="http://schemas.microsoft.com/office/powerpoint/2010/main" val="347843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algn="l" defTabSz="914400" rtl="0" eaLnBrk="1" latinLnBrk="0" hangingPunct="1"/>
            <a:endParaRPr lang="ar-SA" dirty="0"/>
          </a:p>
        </p:txBody>
      </p:sp>
      <p:sp>
        <p:nvSpPr>
          <p:cNvPr id="4" name="عنصر نائب لرقم الشريحة 3"/>
          <p:cNvSpPr>
            <a:spLocks noGrp="1"/>
          </p:cNvSpPr>
          <p:nvPr>
            <p:ph type="sldNum" sz="quarter" idx="5"/>
          </p:nvPr>
        </p:nvSpPr>
        <p:spPr/>
        <p:txBody>
          <a:bodyPr/>
          <a:lstStyle/>
          <a:p>
            <a:fld id="{9A8FFAD3-33FD-E84C-85A4-2D63E6913676}" type="slidenum">
              <a:rPr lang="ar-SA" smtClean="0"/>
              <a:t>2</a:t>
            </a:fld>
            <a:endParaRPr lang="ar-SA"/>
          </a:p>
        </p:txBody>
      </p:sp>
    </p:spTree>
    <p:extLst>
      <p:ext uri="{BB962C8B-B14F-4D97-AF65-F5344CB8AC3E}">
        <p14:creationId xmlns:p14="http://schemas.microsoft.com/office/powerpoint/2010/main" val="1091827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algn="l" defTabSz="914400" rtl="0" eaLnBrk="1" latinLnBrk="0" hangingPunct="1"/>
            <a:endParaRPr lang="ar-SA" dirty="0"/>
          </a:p>
        </p:txBody>
      </p:sp>
      <p:sp>
        <p:nvSpPr>
          <p:cNvPr id="4" name="عنصر نائب لرقم الشريحة 3"/>
          <p:cNvSpPr>
            <a:spLocks noGrp="1"/>
          </p:cNvSpPr>
          <p:nvPr>
            <p:ph type="sldNum" sz="quarter" idx="5"/>
          </p:nvPr>
        </p:nvSpPr>
        <p:spPr/>
        <p:txBody>
          <a:bodyPr/>
          <a:lstStyle/>
          <a:p>
            <a:fld id="{270CBC26-471B-4FA9-A02C-D2D50FEEFDC8}" type="slidenum">
              <a:rPr lang="ar-SA" smtClean="0"/>
              <a:t>13</a:t>
            </a:fld>
            <a:endParaRPr lang="ar-SA"/>
          </a:p>
        </p:txBody>
      </p:sp>
    </p:spTree>
    <p:extLst>
      <p:ext uri="{BB962C8B-B14F-4D97-AF65-F5344CB8AC3E}">
        <p14:creationId xmlns:p14="http://schemas.microsoft.com/office/powerpoint/2010/main" val="3162973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D6263-E5DA-79A7-AD36-4212BF52194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670CD35C-AE70-D733-9FFD-914C9C652C4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4E9CCA8-2006-DC12-A781-F4C38784BC6A}"/>
              </a:ext>
            </a:extLst>
          </p:cNvPr>
          <p:cNvSpPr>
            <a:spLocks noGrp="1"/>
          </p:cNvSpPr>
          <p:nvPr>
            <p:ph type="body" idx="1"/>
          </p:nvPr>
        </p:nvSpPr>
        <p:spPr/>
        <p:txBody>
          <a:bodyPr/>
          <a:lstStyle/>
          <a:p>
            <a:pPr marL="0" algn="l" defTabSz="914400" rtl="0" eaLnBrk="1" latinLnBrk="0" hangingPunct="1"/>
            <a:endParaRPr lang="ar-SA" dirty="0"/>
          </a:p>
        </p:txBody>
      </p:sp>
      <p:sp>
        <p:nvSpPr>
          <p:cNvPr id="4" name="عنصر نائب لرقم الشريحة 3">
            <a:extLst>
              <a:ext uri="{FF2B5EF4-FFF2-40B4-BE49-F238E27FC236}">
                <a16:creationId xmlns:a16="http://schemas.microsoft.com/office/drawing/2014/main" id="{0235C3AC-4DEE-EC0B-88F9-6D55094C9D9D}"/>
              </a:ext>
            </a:extLst>
          </p:cNvPr>
          <p:cNvSpPr>
            <a:spLocks noGrp="1"/>
          </p:cNvSpPr>
          <p:nvPr>
            <p:ph type="sldNum" sz="quarter" idx="5"/>
          </p:nvPr>
        </p:nvSpPr>
        <p:spPr/>
        <p:txBody>
          <a:bodyPr/>
          <a:lstStyle/>
          <a:p>
            <a:fld id="{9A8FFAD3-33FD-E84C-85A4-2D63E6913676}" type="slidenum">
              <a:rPr lang="ar-SA" smtClean="0"/>
              <a:t>20</a:t>
            </a:fld>
            <a:endParaRPr lang="ar-SA"/>
          </a:p>
        </p:txBody>
      </p:sp>
    </p:spTree>
    <p:extLst>
      <p:ext uri="{BB962C8B-B14F-4D97-AF65-F5344CB8AC3E}">
        <p14:creationId xmlns:p14="http://schemas.microsoft.com/office/powerpoint/2010/main" val="3233071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2E86B35-29CA-1D85-B346-49F35C4F63B5}"/>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346BC911-7345-8868-4018-36CC110750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101F2355-1827-B715-1089-04D53C36E8B6}"/>
              </a:ext>
            </a:extLst>
          </p:cNvPr>
          <p:cNvSpPr>
            <a:spLocks noGrp="1"/>
          </p:cNvSpPr>
          <p:nvPr>
            <p:ph type="dt" sz="half" idx="10"/>
          </p:nvPr>
        </p:nvSpPr>
        <p:spPr/>
        <p:txBody>
          <a:bodyPr/>
          <a:lstStyle/>
          <a:p>
            <a:fld id="{C8260700-80C0-4A1B-8F61-49270C306437}" type="datetimeFigureOut">
              <a:rPr lang="ar-SA" smtClean="0"/>
              <a:t>05/07/1447</a:t>
            </a:fld>
            <a:endParaRPr lang="ar-SA"/>
          </a:p>
        </p:txBody>
      </p:sp>
      <p:sp>
        <p:nvSpPr>
          <p:cNvPr id="5" name="عنصر نائب للتذييل 4">
            <a:extLst>
              <a:ext uri="{FF2B5EF4-FFF2-40B4-BE49-F238E27FC236}">
                <a16:creationId xmlns:a16="http://schemas.microsoft.com/office/drawing/2014/main" id="{663496A6-ACCC-6EF5-86A9-EC2000A2520B}"/>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0BB1D02-5616-FB4E-6899-E3FFE0A0B0C0}"/>
              </a:ext>
            </a:extLst>
          </p:cNvPr>
          <p:cNvSpPr>
            <a:spLocks noGrp="1"/>
          </p:cNvSpPr>
          <p:nvPr>
            <p:ph type="sldNum" sz="quarter" idx="12"/>
          </p:nvPr>
        </p:nvSpPr>
        <p:spPr/>
        <p:txBody>
          <a:bodyPr/>
          <a:lstStyle/>
          <a:p>
            <a:fld id="{E13F3973-D8F1-45CB-A058-41BC9DDDB883}" type="slidenum">
              <a:rPr lang="ar-SA" smtClean="0"/>
              <a:t>‹#›</a:t>
            </a:fld>
            <a:endParaRPr lang="ar-SA" dirty="0"/>
          </a:p>
        </p:txBody>
      </p:sp>
    </p:spTree>
    <p:extLst>
      <p:ext uri="{BB962C8B-B14F-4D97-AF65-F5344CB8AC3E}">
        <p14:creationId xmlns:p14="http://schemas.microsoft.com/office/powerpoint/2010/main" val="27398091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F140321-9957-C501-F0E5-557894722C76}"/>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89736CB-D798-B1A7-5F57-5F200309C57C}"/>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8467E48-E656-44A5-FF80-E475422D3CEF}"/>
              </a:ext>
            </a:extLst>
          </p:cNvPr>
          <p:cNvSpPr>
            <a:spLocks noGrp="1"/>
          </p:cNvSpPr>
          <p:nvPr>
            <p:ph type="dt" sz="half" idx="10"/>
          </p:nvPr>
        </p:nvSpPr>
        <p:spPr/>
        <p:txBody>
          <a:bodyPr/>
          <a:lstStyle/>
          <a:p>
            <a:fld id="{C8260700-80C0-4A1B-8F61-49270C306437}" type="datetimeFigureOut">
              <a:rPr lang="ar-SA" smtClean="0"/>
              <a:t>05/07/1447</a:t>
            </a:fld>
            <a:endParaRPr lang="ar-SA"/>
          </a:p>
        </p:txBody>
      </p:sp>
      <p:sp>
        <p:nvSpPr>
          <p:cNvPr id="5" name="عنصر نائب للتذييل 4">
            <a:extLst>
              <a:ext uri="{FF2B5EF4-FFF2-40B4-BE49-F238E27FC236}">
                <a16:creationId xmlns:a16="http://schemas.microsoft.com/office/drawing/2014/main" id="{DA16D17B-EC44-2DD2-AA84-F911F33DDA37}"/>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BD7CD4D-A104-0672-4AC4-CE9C5479E0D1}"/>
              </a:ext>
            </a:extLst>
          </p:cNvPr>
          <p:cNvSpPr>
            <a:spLocks noGrp="1"/>
          </p:cNvSpPr>
          <p:nvPr>
            <p:ph type="sldNum" sz="quarter" idx="12"/>
          </p:nvPr>
        </p:nvSpPr>
        <p:spPr/>
        <p:txBody>
          <a:bodyPr/>
          <a:lstStyle/>
          <a:p>
            <a:fld id="{E13F3973-D8F1-45CB-A058-41BC9DDDB883}" type="slidenum">
              <a:rPr lang="ar-SA" smtClean="0"/>
              <a:t>‹#›</a:t>
            </a:fld>
            <a:endParaRPr lang="ar-SA"/>
          </a:p>
        </p:txBody>
      </p:sp>
    </p:spTree>
    <p:extLst>
      <p:ext uri="{BB962C8B-B14F-4D97-AF65-F5344CB8AC3E}">
        <p14:creationId xmlns:p14="http://schemas.microsoft.com/office/powerpoint/2010/main" val="2520025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3764113-672D-4B20-322B-2827E658F673}"/>
              </a:ext>
            </a:extLst>
          </p:cNvPr>
          <p:cNvSpPr>
            <a:spLocks noGrp="1"/>
          </p:cNvSpPr>
          <p:nvPr>
            <p:ph type="dt" sz="half" idx="10"/>
          </p:nvPr>
        </p:nvSpPr>
        <p:spPr/>
        <p:txBody>
          <a:bodyPr/>
          <a:lstStyle/>
          <a:p>
            <a:fld id="{C8260700-80C0-4A1B-8F61-49270C306437}" type="datetimeFigureOut">
              <a:rPr lang="ar-SA" smtClean="0"/>
              <a:t>05/07/1447</a:t>
            </a:fld>
            <a:endParaRPr lang="ar-SA"/>
          </a:p>
        </p:txBody>
      </p:sp>
      <p:sp>
        <p:nvSpPr>
          <p:cNvPr id="3" name="عنصر نائب للتذييل 2">
            <a:extLst>
              <a:ext uri="{FF2B5EF4-FFF2-40B4-BE49-F238E27FC236}">
                <a16:creationId xmlns:a16="http://schemas.microsoft.com/office/drawing/2014/main" id="{6D3886FD-F7C2-C1A7-0FE9-C61F4E3A9067}"/>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A1BD648F-14D7-2B74-F218-A31E45CC58F6}"/>
              </a:ext>
            </a:extLst>
          </p:cNvPr>
          <p:cNvSpPr>
            <a:spLocks noGrp="1"/>
          </p:cNvSpPr>
          <p:nvPr>
            <p:ph type="sldNum" sz="quarter" idx="12"/>
          </p:nvPr>
        </p:nvSpPr>
        <p:spPr/>
        <p:txBody>
          <a:bodyPr/>
          <a:lstStyle/>
          <a:p>
            <a:fld id="{E13F3973-D8F1-45CB-A058-41BC9DDDB883}" type="slidenum">
              <a:rPr lang="ar-SA" smtClean="0"/>
              <a:t>‹#›</a:t>
            </a:fld>
            <a:endParaRPr lang="ar-SA"/>
          </a:p>
        </p:txBody>
      </p:sp>
    </p:spTree>
    <p:extLst>
      <p:ext uri="{BB962C8B-B14F-4D97-AF65-F5344CB8AC3E}">
        <p14:creationId xmlns:p14="http://schemas.microsoft.com/office/powerpoint/2010/main" val="9232073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عنوان ومحتوى">
    <p:bg>
      <p:bgRef idx="1001">
        <a:schemeClr val="bg1"/>
      </p:bgRef>
    </p:bg>
    <p:spTree>
      <p:nvGrpSpPr>
        <p:cNvPr id="1" name=""/>
        <p:cNvGrpSpPr/>
        <p:nvPr/>
      </p:nvGrpSpPr>
      <p:grpSpPr>
        <a:xfrm>
          <a:off x="0" y="0"/>
          <a:ext cx="0" cy="0"/>
          <a:chOff x="0" y="0"/>
          <a:chExt cx="0" cy="0"/>
        </a:xfrm>
      </p:grpSpPr>
      <p:sp>
        <p:nvSpPr>
          <p:cNvPr id="19" name="متوازي أضلاع 18">
            <a:extLst>
              <a:ext uri="{FF2B5EF4-FFF2-40B4-BE49-F238E27FC236}">
                <a16:creationId xmlns:a16="http://schemas.microsoft.com/office/drawing/2014/main" id="{0DDBD947-58AB-9CF7-393A-2E6BA4861F7C}"/>
              </a:ext>
            </a:extLst>
          </p:cNvPr>
          <p:cNvSpPr/>
          <p:nvPr userDrawn="1"/>
        </p:nvSpPr>
        <p:spPr>
          <a:xfrm rot="10800000">
            <a:off x="-776971" y="6610136"/>
            <a:ext cx="12570135" cy="258750"/>
          </a:xfrm>
          <a:prstGeom prst="parallelogram">
            <a:avLst>
              <a:gd name="adj" fmla="val 42764"/>
            </a:avLst>
          </a:prstGeom>
          <a:gradFill flip="none" rotWithShape="1">
            <a:gsLst>
              <a:gs pos="100000">
                <a:srgbClr val="01ABEC"/>
              </a:gs>
              <a:gs pos="13000">
                <a:srgbClr val="0A4474"/>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20" name="مربع نص 19">
            <a:extLst>
              <a:ext uri="{FF2B5EF4-FFF2-40B4-BE49-F238E27FC236}">
                <a16:creationId xmlns:a16="http://schemas.microsoft.com/office/drawing/2014/main" id="{D6326CBE-385A-8C4E-B57E-AC40FC988223}"/>
              </a:ext>
            </a:extLst>
          </p:cNvPr>
          <p:cNvSpPr txBox="1"/>
          <p:nvPr userDrawn="1"/>
        </p:nvSpPr>
        <p:spPr>
          <a:xfrm flipH="1">
            <a:off x="29094" y="6631789"/>
            <a:ext cx="4315259" cy="215444"/>
          </a:xfrm>
          <a:prstGeom prst="rect">
            <a:avLst/>
          </a:prstGeom>
          <a:noFill/>
        </p:spPr>
        <p:txBody>
          <a:bodyPr wrap="square">
            <a:spAutoFit/>
          </a:bodyPr>
          <a:lstStyle/>
          <a:p>
            <a:pPr algn="l" rtl="0"/>
            <a:r>
              <a:rPr lang="en-US" sz="800" dirty="0">
                <a:solidFill>
                  <a:srgbClr val="FFFFFF"/>
                </a:solidFill>
              </a:rPr>
              <a:t>Sentiment Analysis of Customer Feedback Using Machine learning and Transformer</a:t>
            </a:r>
            <a:endParaRPr lang="en" sz="800" b="0" i="0" dirty="0">
              <a:solidFill>
                <a:schemeClr val="bg1"/>
              </a:solidFill>
              <a:effectLst/>
              <a:latin typeface="Frutiger LT Arabic 45 Light" panose="020B0403030504020204" pitchFamily="34" charset="-78"/>
              <a:cs typeface="Frutiger LT Arabic 45 Light" panose="020B0403030504020204" pitchFamily="34" charset="-78"/>
            </a:endParaRPr>
          </a:p>
        </p:txBody>
      </p:sp>
      <p:cxnSp>
        <p:nvCxnSpPr>
          <p:cNvPr id="21" name="رابط مستقيم 13">
            <a:extLst>
              <a:ext uri="{FF2B5EF4-FFF2-40B4-BE49-F238E27FC236}">
                <a16:creationId xmlns:a16="http://schemas.microsoft.com/office/drawing/2014/main" id="{1B9937BA-9367-8682-AFC6-A6DB1D75C3C8}"/>
              </a:ext>
            </a:extLst>
          </p:cNvPr>
          <p:cNvCxnSpPr>
            <a:cxnSpLocks/>
          </p:cNvCxnSpPr>
          <p:nvPr userDrawn="1"/>
        </p:nvCxnSpPr>
        <p:spPr>
          <a:xfrm flipH="1">
            <a:off x="3883511" y="6750868"/>
            <a:ext cx="784812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24" name="Slide Number Placeholder 1">
            <a:extLst>
              <a:ext uri="{FF2B5EF4-FFF2-40B4-BE49-F238E27FC236}">
                <a16:creationId xmlns:a16="http://schemas.microsoft.com/office/drawing/2014/main" id="{1791FE5B-79DD-2188-2131-3701915A44E3}"/>
              </a:ext>
            </a:extLst>
          </p:cNvPr>
          <p:cNvSpPr txBox="1">
            <a:spLocks/>
          </p:cNvSpPr>
          <p:nvPr userDrawn="1"/>
        </p:nvSpPr>
        <p:spPr>
          <a:xfrm flipH="1">
            <a:off x="11289825" y="6484745"/>
            <a:ext cx="1330036" cy="532246"/>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D4F9442E-9437-4062-8DAD-965F8584E449}" type="slidenum">
              <a:rPr lang="en-US" sz="1200" b="0" i="0" smtClean="0">
                <a:solidFill>
                  <a:srgbClr val="49A0C8"/>
                </a:solidFill>
                <a:latin typeface="Frutiger LT Arabic 55 Roman" pitchFamily="2" charset="-78"/>
                <a:cs typeface="Frutiger LT Arabic 55 Roman" pitchFamily="2" charset="-78"/>
              </a:rPr>
              <a:pPr algn="ctr"/>
              <a:t>‹#›</a:t>
            </a:fld>
            <a:endParaRPr lang="en-US" sz="1200" b="0" i="0" dirty="0">
              <a:solidFill>
                <a:srgbClr val="49A0C8"/>
              </a:solidFill>
              <a:latin typeface="Frutiger LT Arabic 55 Roman" pitchFamily="2" charset="-78"/>
              <a:cs typeface="Frutiger LT Arabic 55 Roman" pitchFamily="2" charset="-78"/>
            </a:endParaRPr>
          </a:p>
        </p:txBody>
      </p:sp>
      <p:cxnSp>
        <p:nvCxnSpPr>
          <p:cNvPr id="7" name="رابط مستقيم 6">
            <a:extLst>
              <a:ext uri="{FF2B5EF4-FFF2-40B4-BE49-F238E27FC236}">
                <a16:creationId xmlns:a16="http://schemas.microsoft.com/office/drawing/2014/main" id="{7F3DA8A3-A879-588C-C8CA-5A2F5517F445}"/>
              </a:ext>
            </a:extLst>
          </p:cNvPr>
          <p:cNvCxnSpPr>
            <a:cxnSpLocks/>
          </p:cNvCxnSpPr>
          <p:nvPr userDrawn="1"/>
        </p:nvCxnSpPr>
        <p:spPr>
          <a:xfrm>
            <a:off x="-405315" y="1185763"/>
            <a:ext cx="12779517" cy="0"/>
          </a:xfrm>
          <a:prstGeom prst="line">
            <a:avLst/>
          </a:prstGeom>
          <a:ln w="317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 name="متوازي أضلاع 7">
            <a:extLst>
              <a:ext uri="{FF2B5EF4-FFF2-40B4-BE49-F238E27FC236}">
                <a16:creationId xmlns:a16="http://schemas.microsoft.com/office/drawing/2014/main" id="{C436FDFE-0872-CE8E-9255-DBE46EDADD4D}"/>
              </a:ext>
            </a:extLst>
          </p:cNvPr>
          <p:cNvSpPr/>
          <p:nvPr userDrawn="1"/>
        </p:nvSpPr>
        <p:spPr>
          <a:xfrm flipH="1" flipV="1">
            <a:off x="357412" y="1131162"/>
            <a:ext cx="1260490" cy="109202"/>
          </a:xfrm>
          <a:prstGeom prst="parallelogram">
            <a:avLst>
              <a:gd name="adj" fmla="val 76515"/>
            </a:avLst>
          </a:prstGeom>
          <a:solidFill>
            <a:srgbClr val="01ABEC"/>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2" name="Freeform 3">
            <a:extLst>
              <a:ext uri="{FF2B5EF4-FFF2-40B4-BE49-F238E27FC236}">
                <a16:creationId xmlns:a16="http://schemas.microsoft.com/office/drawing/2014/main" id="{E44E5EF8-3BC3-4140-52FD-17AA75A0C580}"/>
              </a:ext>
            </a:extLst>
          </p:cNvPr>
          <p:cNvSpPr/>
          <p:nvPr userDrawn="1"/>
        </p:nvSpPr>
        <p:spPr>
          <a:xfrm>
            <a:off x="10302170" y="311470"/>
            <a:ext cx="1652673" cy="632231"/>
          </a:xfrm>
          <a:custGeom>
            <a:avLst/>
            <a:gdLst/>
            <a:ahLst/>
            <a:cxnLst/>
            <a:rect l="l" t="t" r="r" b="b"/>
            <a:pathLst>
              <a:path w="1871844" h="753046">
                <a:moveTo>
                  <a:pt x="0" y="0"/>
                </a:moveTo>
                <a:lnTo>
                  <a:pt x="1871845" y="0"/>
                </a:lnTo>
                <a:lnTo>
                  <a:pt x="1871845" y="753045"/>
                </a:lnTo>
                <a:lnTo>
                  <a:pt x="0" y="753045"/>
                </a:lnTo>
                <a:lnTo>
                  <a:pt x="0" y="0"/>
                </a:lnTo>
                <a:close/>
              </a:path>
            </a:pathLst>
          </a:custGeom>
          <a:blipFill>
            <a:blip r:embed="rId2"/>
            <a:stretch>
              <a:fillRect t="-74284" b="-74284"/>
            </a:stretch>
          </a:blipFill>
        </p:spPr>
        <p:txBody>
          <a:bodyPr/>
          <a:lstStyle/>
          <a:p>
            <a:pPr marL="0" algn="l" defTabSz="914400" rtl="0" eaLnBrk="1" latinLnBrk="0" hangingPunct="1"/>
            <a:endParaRPr lang="ar-SA" sz="1200"/>
          </a:p>
        </p:txBody>
      </p:sp>
    </p:spTree>
    <p:extLst>
      <p:ext uri="{BB962C8B-B14F-4D97-AF65-F5344CB8AC3E}">
        <p14:creationId xmlns:p14="http://schemas.microsoft.com/office/powerpoint/2010/main" val="33841730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0EB67987-DE5A-C970-6AB2-64D57D3869FD}"/>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B031275-2792-23AA-4E76-A245198B09BC}"/>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C4FD66-3370-667B-F2FC-2942CEBFD8DD}"/>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C8260700-80C0-4A1B-8F61-49270C306437}" type="datetimeFigureOut">
              <a:rPr lang="ar-SA" smtClean="0"/>
              <a:t>05/07/1447</a:t>
            </a:fld>
            <a:endParaRPr lang="ar-SA"/>
          </a:p>
        </p:txBody>
      </p:sp>
      <p:sp>
        <p:nvSpPr>
          <p:cNvPr id="5" name="عنصر نائب للتذييل 4">
            <a:extLst>
              <a:ext uri="{FF2B5EF4-FFF2-40B4-BE49-F238E27FC236}">
                <a16:creationId xmlns:a16="http://schemas.microsoft.com/office/drawing/2014/main" id="{C2651F9A-7961-4C70-47E1-9B6D4BE3C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B1493B54-8A0D-EAEE-3931-12B05F07720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E13F3973-D8F1-45CB-A058-41BC9DDDB883}" type="slidenum">
              <a:rPr lang="ar-SA" smtClean="0"/>
              <a:t>‹#›</a:t>
            </a:fld>
            <a:endParaRPr lang="ar-SA"/>
          </a:p>
        </p:txBody>
      </p:sp>
    </p:spTree>
    <p:extLst>
      <p:ext uri="{BB962C8B-B14F-4D97-AF65-F5344CB8AC3E}">
        <p14:creationId xmlns:p14="http://schemas.microsoft.com/office/powerpoint/2010/main" val="3885559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60" r:id="rId4"/>
  </p:sldLayoutIdLst>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package" Target="../embeddings/Microsoft_Word_Document.docx"/><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xml"/><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B0628-74B8-9B32-2B64-49387463E6A2}"/>
            </a:ext>
          </a:extLst>
        </p:cNvPr>
        <p:cNvGrpSpPr/>
        <p:nvPr/>
      </p:nvGrpSpPr>
      <p:grpSpPr>
        <a:xfrm>
          <a:off x="0" y="0"/>
          <a:ext cx="0" cy="0"/>
          <a:chOff x="0" y="0"/>
          <a:chExt cx="0" cy="0"/>
        </a:xfrm>
      </p:grpSpPr>
      <p:pic>
        <p:nvPicPr>
          <p:cNvPr id="4" name="صورة 3">
            <a:extLst>
              <a:ext uri="{FF2B5EF4-FFF2-40B4-BE49-F238E27FC236}">
                <a16:creationId xmlns:a16="http://schemas.microsoft.com/office/drawing/2014/main" id="{781B3D39-0A7D-616E-68F2-749A1C2AA17A}"/>
              </a:ext>
            </a:extLst>
          </p:cNvPr>
          <p:cNvPicPr>
            <a:picLocks noChangeAspect="1"/>
          </p:cNvPicPr>
          <p:nvPr/>
        </p:nvPicPr>
        <p:blipFill>
          <a:blip r:embed="rId3"/>
          <a:srcRect l="37647" t="287" r="-6994" b="-2794"/>
          <a:stretch/>
        </p:blipFill>
        <p:spPr>
          <a:xfrm flipH="1">
            <a:off x="-2799593" y="-10267122"/>
            <a:ext cx="9455038" cy="8382000"/>
          </a:xfrm>
          <a:prstGeom prst="parallelogram">
            <a:avLst>
              <a:gd name="adj" fmla="val 53425"/>
            </a:avLst>
          </a:prstGeom>
        </p:spPr>
      </p:pic>
      <p:sp>
        <p:nvSpPr>
          <p:cNvPr id="23" name="متوازي أضلاع 22">
            <a:extLst>
              <a:ext uri="{FF2B5EF4-FFF2-40B4-BE49-F238E27FC236}">
                <a16:creationId xmlns:a16="http://schemas.microsoft.com/office/drawing/2014/main" id="{7F47EAC1-69B1-77E9-1B43-11FDF9E6174F}"/>
              </a:ext>
            </a:extLst>
          </p:cNvPr>
          <p:cNvSpPr/>
          <p:nvPr/>
        </p:nvSpPr>
        <p:spPr>
          <a:xfrm rot="3694017">
            <a:off x="-4189922" y="-8486571"/>
            <a:ext cx="11934770" cy="4388509"/>
          </a:xfrm>
          <a:prstGeom prst="parallelogram">
            <a:avLst>
              <a:gd name="adj" fmla="val 54138"/>
            </a:avLst>
          </a:prstGeom>
          <a:gradFill flip="none" rotWithShape="1">
            <a:gsLst>
              <a:gs pos="100000">
                <a:srgbClr val="0DB0EF">
                  <a:alpha val="0"/>
                </a:srgbClr>
              </a:gs>
              <a:gs pos="2000">
                <a:srgbClr val="0B3346">
                  <a:alpha val="54056"/>
                </a:srgbClr>
              </a:gs>
            </a:gsLst>
            <a:lin ang="10800000" scaled="1"/>
            <a:tileRect/>
          </a:gra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sz="1500" dirty="0"/>
          </a:p>
        </p:txBody>
      </p:sp>
      <p:sp>
        <p:nvSpPr>
          <p:cNvPr id="16" name="متوازي أضلاع 15">
            <a:extLst>
              <a:ext uri="{FF2B5EF4-FFF2-40B4-BE49-F238E27FC236}">
                <a16:creationId xmlns:a16="http://schemas.microsoft.com/office/drawing/2014/main" id="{366EB9C8-CA2B-180F-36E2-0A3F9F7ED016}"/>
              </a:ext>
            </a:extLst>
          </p:cNvPr>
          <p:cNvSpPr/>
          <p:nvPr/>
        </p:nvSpPr>
        <p:spPr>
          <a:xfrm flipH="1">
            <a:off x="-11777315" y="3895106"/>
            <a:ext cx="7178689" cy="1118853"/>
          </a:xfrm>
          <a:prstGeom prst="parallelogram">
            <a:avLst>
              <a:gd name="adj" fmla="val 54065"/>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r>
              <a:rPr lang="ar-SA" sz="1500" dirty="0">
                <a:solidFill>
                  <a:schemeClr val="lt1">
                    <a:alpha val="0"/>
                  </a:schemeClr>
                </a:solidFill>
              </a:rPr>
              <a:t>1</a:t>
            </a:r>
          </a:p>
        </p:txBody>
      </p:sp>
      <p:sp>
        <p:nvSpPr>
          <p:cNvPr id="19" name="متوازي أضلاع 18">
            <a:extLst>
              <a:ext uri="{FF2B5EF4-FFF2-40B4-BE49-F238E27FC236}">
                <a16:creationId xmlns:a16="http://schemas.microsoft.com/office/drawing/2014/main" id="{FBD262E2-E559-68DA-EEA2-5E4B4E06EA3B}"/>
              </a:ext>
            </a:extLst>
          </p:cNvPr>
          <p:cNvSpPr/>
          <p:nvPr/>
        </p:nvSpPr>
        <p:spPr>
          <a:xfrm>
            <a:off x="-10548322" y="4937759"/>
            <a:ext cx="1248483" cy="152400"/>
          </a:xfrm>
          <a:prstGeom prst="parallelogram">
            <a:avLst>
              <a:gd name="adj" fmla="val 48664"/>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5" name="متوازي أضلاع 4">
            <a:extLst>
              <a:ext uri="{FF2B5EF4-FFF2-40B4-BE49-F238E27FC236}">
                <a16:creationId xmlns:a16="http://schemas.microsoft.com/office/drawing/2014/main" id="{19E43334-47DC-347A-D0B3-F4B420948184}"/>
              </a:ext>
            </a:extLst>
          </p:cNvPr>
          <p:cNvSpPr/>
          <p:nvPr/>
        </p:nvSpPr>
        <p:spPr>
          <a:xfrm rot="3692699">
            <a:off x="7116481" y="10637297"/>
            <a:ext cx="11927099" cy="4290474"/>
          </a:xfrm>
          <a:prstGeom prst="parallelogram">
            <a:avLst>
              <a:gd name="adj" fmla="val 54931"/>
            </a:avLst>
          </a:prstGeom>
          <a:no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sz="1500" dirty="0"/>
          </a:p>
        </p:txBody>
      </p:sp>
      <p:sp>
        <p:nvSpPr>
          <p:cNvPr id="2" name="متوازي أضلاع 1">
            <a:extLst>
              <a:ext uri="{FF2B5EF4-FFF2-40B4-BE49-F238E27FC236}">
                <a16:creationId xmlns:a16="http://schemas.microsoft.com/office/drawing/2014/main" id="{3CC14803-D910-EF51-D32C-72F81BAEAA0F}"/>
              </a:ext>
            </a:extLst>
          </p:cNvPr>
          <p:cNvSpPr/>
          <p:nvPr/>
        </p:nvSpPr>
        <p:spPr>
          <a:xfrm rot="3694017">
            <a:off x="13190731" y="15061557"/>
            <a:ext cx="7925250" cy="331805"/>
          </a:xfrm>
          <a:prstGeom prst="parallelogram">
            <a:avLst>
              <a:gd name="adj" fmla="val 54138"/>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1" name="Freeform 2">
            <a:extLst>
              <a:ext uri="{FF2B5EF4-FFF2-40B4-BE49-F238E27FC236}">
                <a16:creationId xmlns:a16="http://schemas.microsoft.com/office/drawing/2014/main" id="{FCAD1D13-609C-5396-C08B-CBA00ED52297}"/>
              </a:ext>
            </a:extLst>
          </p:cNvPr>
          <p:cNvSpPr/>
          <p:nvPr/>
        </p:nvSpPr>
        <p:spPr>
          <a:xfrm>
            <a:off x="-9758615" y="2048026"/>
            <a:ext cx="2932679" cy="1240571"/>
          </a:xfrm>
          <a:custGeom>
            <a:avLst/>
            <a:gdLst/>
            <a:ahLst/>
            <a:cxnLst/>
            <a:rect l="l" t="t" r="r" b="b"/>
            <a:pathLst>
              <a:path w="3389795" h="1363719">
                <a:moveTo>
                  <a:pt x="0" y="0"/>
                </a:moveTo>
                <a:lnTo>
                  <a:pt x="3389794" y="0"/>
                </a:lnTo>
                <a:lnTo>
                  <a:pt x="3389794" y="1363719"/>
                </a:lnTo>
                <a:lnTo>
                  <a:pt x="0" y="1363719"/>
                </a:lnTo>
                <a:lnTo>
                  <a:pt x="0" y="0"/>
                </a:lnTo>
                <a:close/>
              </a:path>
            </a:pathLst>
          </a:custGeom>
          <a:blipFill>
            <a:blip r:embed="rId4"/>
            <a:stretch>
              <a:fillRect t="-74284" b="-74284"/>
            </a:stretch>
          </a:blipFill>
        </p:spPr>
        <p:txBody>
          <a:bodyPr/>
          <a:lstStyle/>
          <a:p>
            <a:endParaRPr lang="ar-SA" sz="1200"/>
          </a:p>
        </p:txBody>
      </p:sp>
      <p:sp>
        <p:nvSpPr>
          <p:cNvPr id="39" name="مربع نص 38">
            <a:extLst>
              <a:ext uri="{FF2B5EF4-FFF2-40B4-BE49-F238E27FC236}">
                <a16:creationId xmlns:a16="http://schemas.microsoft.com/office/drawing/2014/main" id="{5319FE36-61B3-8857-BC3E-E6543D3B73C2}"/>
              </a:ext>
            </a:extLst>
          </p:cNvPr>
          <p:cNvSpPr txBox="1"/>
          <p:nvPr/>
        </p:nvSpPr>
        <p:spPr>
          <a:xfrm>
            <a:off x="-10864346" y="3904759"/>
            <a:ext cx="5861133" cy="956800"/>
          </a:xfrm>
          <a:prstGeom prst="rect">
            <a:avLst/>
          </a:prstGeom>
          <a:noFill/>
        </p:spPr>
        <p:txBody>
          <a:bodyPr wrap="square">
            <a:spAutoFit/>
          </a:bodyPr>
          <a:lstStyle/>
          <a:p>
            <a:pPr algn="l" rtl="0">
              <a:lnSpc>
                <a:spcPct val="150000"/>
              </a:lnSpc>
            </a:pPr>
            <a:r>
              <a:rPr lang="en-US" sz="2000" b="1" dirty="0">
                <a:latin typeface="DIN Next LT Arabic" panose="020B0503020203050203" pitchFamily="34" charset="-78"/>
                <a:cs typeface="DIN Next LT Arabic" panose="020B0503020203050203" pitchFamily="34" charset="-78"/>
              </a:rPr>
              <a:t>SENTIMENT ANALYSIS OF CUSTOMER FEEDBACK</a:t>
            </a:r>
            <a:endParaRPr lang="ar-SA" sz="2000" b="1" dirty="0">
              <a:solidFill>
                <a:schemeClr val="bg1"/>
              </a:solidFill>
              <a:latin typeface="DIN Next LT Arabic" panose="020B0503020203050203" pitchFamily="34" charset="-78"/>
              <a:cs typeface="DIN Next LT Arabic" panose="020B0503020203050203" pitchFamily="34" charset="-78"/>
            </a:endParaRPr>
          </a:p>
          <a:p>
            <a:pPr algn="l" rtl="0">
              <a:lnSpc>
                <a:spcPct val="150000"/>
              </a:lnSpc>
            </a:pPr>
            <a:r>
              <a:rPr lang="en-US" sz="2000" b="1" dirty="0">
                <a:solidFill>
                  <a:schemeClr val="bg1"/>
                </a:solidFill>
                <a:latin typeface="DIN Next LT Arabic" panose="020B0503020203050203" pitchFamily="34" charset="-78"/>
                <a:cs typeface="DIN Next LT Arabic" panose="020B0503020203050203" pitchFamily="34" charset="-78"/>
              </a:rPr>
              <a:t>USING MACHINE LEARNING</a:t>
            </a:r>
            <a:r>
              <a:rPr lang="ar-SA" sz="2000" b="1" dirty="0">
                <a:solidFill>
                  <a:schemeClr val="bg1"/>
                </a:solidFill>
                <a:latin typeface="DIN Next LT Arabic" panose="020B0503020203050203" pitchFamily="34" charset="-78"/>
                <a:cs typeface="DIN Next LT Arabic" panose="020B0503020203050203" pitchFamily="34" charset="-78"/>
              </a:rPr>
              <a:t> </a:t>
            </a:r>
            <a:r>
              <a:rPr lang="en-US" sz="2000" b="1" dirty="0">
                <a:solidFill>
                  <a:schemeClr val="bg1"/>
                </a:solidFill>
                <a:latin typeface="DIN Next LT Arabic" panose="020B0503020203050203" pitchFamily="34" charset="-78"/>
                <a:cs typeface="DIN Next LT Arabic" panose="020B0503020203050203" pitchFamily="34" charset="-78"/>
              </a:rPr>
              <a:t>AND DEEP LEARNING</a:t>
            </a:r>
            <a:endParaRPr lang="ar-SA" sz="2000" b="1" dirty="0">
              <a:solidFill>
                <a:schemeClr val="bg1"/>
              </a:solidFill>
              <a:latin typeface="DIN Next LT Arabic" panose="020B0503020203050203" pitchFamily="34" charset="-78"/>
              <a:cs typeface="DIN Next LT Arabic" panose="020B0503020203050203" pitchFamily="34" charset="-78"/>
            </a:endParaRPr>
          </a:p>
        </p:txBody>
      </p:sp>
      <p:sp>
        <p:nvSpPr>
          <p:cNvPr id="42" name="مربع نص 41">
            <a:extLst>
              <a:ext uri="{FF2B5EF4-FFF2-40B4-BE49-F238E27FC236}">
                <a16:creationId xmlns:a16="http://schemas.microsoft.com/office/drawing/2014/main" id="{4429076E-8457-F02F-DD13-C6979B875496}"/>
              </a:ext>
            </a:extLst>
          </p:cNvPr>
          <p:cNvSpPr txBox="1"/>
          <p:nvPr/>
        </p:nvSpPr>
        <p:spPr>
          <a:xfrm>
            <a:off x="-10743794" y="5316965"/>
            <a:ext cx="5402273" cy="1200329"/>
          </a:xfrm>
          <a:prstGeom prst="rect">
            <a:avLst/>
          </a:prstGeom>
          <a:noFill/>
        </p:spPr>
        <p:txBody>
          <a:bodyPr wrap="square">
            <a:spAutoFit/>
          </a:bodyPr>
          <a:lstStyle/>
          <a:p>
            <a:pPr algn="ctr" rtl="0"/>
            <a:r>
              <a:rPr lang="en-US" sz="1800" dirty="0">
                <a:latin typeface="DIN Next LT Arabic Light" panose="020B0303020203050203" pitchFamily="34" charset="-78"/>
                <a:cs typeface="DIN Next LT Arabic Light" panose="020B0303020203050203" pitchFamily="34" charset="-78"/>
              </a:rPr>
              <a:t>Name: Nouf Alotaibi</a:t>
            </a:r>
            <a:r>
              <a:rPr lang="ar-SA" sz="1800" dirty="0">
                <a:latin typeface="DIN Next LT Arabic Light" panose="020B0303020203050203" pitchFamily="34" charset="-78"/>
                <a:cs typeface="DIN Next LT Arabic Light" panose="020B0303020203050203" pitchFamily="34" charset="-78"/>
              </a:rPr>
              <a:t> </a:t>
            </a:r>
          </a:p>
          <a:p>
            <a:pPr algn="ctr" rtl="0"/>
            <a:r>
              <a:rPr lang="en-US" dirty="0">
                <a:latin typeface="DIN Next LT Arabic Light" panose="020B0303020203050203" pitchFamily="34" charset="-78"/>
                <a:cs typeface="DIN Next LT Arabic Light" panose="020B0303020203050203" pitchFamily="34" charset="-78"/>
              </a:rPr>
              <a:t>ID: </a:t>
            </a:r>
            <a:r>
              <a:rPr lang="en-US" sz="1800" dirty="0">
                <a:latin typeface="DIN Next LT Arabic Light" panose="020B0303020203050203" pitchFamily="34" charset="-78"/>
                <a:cs typeface="DIN Next LT Arabic Light" panose="020B0303020203050203" pitchFamily="34" charset="-78"/>
              </a:rPr>
              <a:t>243001489</a:t>
            </a:r>
          </a:p>
          <a:p>
            <a:pPr algn="ctr" rtl="0"/>
            <a:r>
              <a:rPr lang="en-US" sz="1800" dirty="0">
                <a:latin typeface="DIN Next LT Arabic Light" panose="020B0303020203050203" pitchFamily="34" charset="-78"/>
                <a:cs typeface="DIN Next LT Arabic Light" panose="020B0303020203050203" pitchFamily="34" charset="-78"/>
              </a:rPr>
              <a:t>Supervisor: Dr. Hagar Saleh</a:t>
            </a:r>
          </a:p>
          <a:p>
            <a:pPr algn="ctr" rtl="0"/>
            <a:r>
              <a:rPr lang="en-US" sz="1800" dirty="0">
                <a:latin typeface="DIN Next LT Arabic Light" panose="020B0303020203050203" pitchFamily="34" charset="-78"/>
                <a:cs typeface="DIN Next LT Arabic Light" panose="020B0303020203050203" pitchFamily="34" charset="-78"/>
              </a:rPr>
              <a:t>Midocean University</a:t>
            </a:r>
          </a:p>
        </p:txBody>
      </p:sp>
    </p:spTree>
    <p:extLst>
      <p:ext uri="{BB962C8B-B14F-4D97-AF65-F5344CB8AC3E}">
        <p14:creationId xmlns:p14="http://schemas.microsoft.com/office/powerpoint/2010/main" val="25661540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D13EA-1ECE-ED32-5C0A-5CAB3B43F1F3}"/>
            </a:ext>
          </a:extLst>
        </p:cNvPr>
        <p:cNvGrpSpPr/>
        <p:nvPr/>
      </p:nvGrpSpPr>
      <p:grpSpPr>
        <a:xfrm>
          <a:off x="0" y="0"/>
          <a:ext cx="0" cy="0"/>
          <a:chOff x="0" y="0"/>
          <a:chExt cx="0" cy="0"/>
        </a:xfrm>
      </p:grpSpPr>
      <p:pic>
        <p:nvPicPr>
          <p:cNvPr id="4" name="صورة 3">
            <a:extLst>
              <a:ext uri="{FF2B5EF4-FFF2-40B4-BE49-F238E27FC236}">
                <a16:creationId xmlns:a16="http://schemas.microsoft.com/office/drawing/2014/main" id="{839B476C-B034-19A2-F553-E35F0CA04685}"/>
              </a:ext>
            </a:extLst>
          </p:cNvPr>
          <p:cNvPicPr>
            <a:picLocks noChangeAspect="1"/>
          </p:cNvPicPr>
          <p:nvPr/>
        </p:nvPicPr>
        <p:blipFill>
          <a:blip r:embed="rId3"/>
          <a:srcRect l="37647" t="287" r="-6994" b="-2794"/>
          <a:stretch/>
        </p:blipFill>
        <p:spPr>
          <a:xfrm flipH="1">
            <a:off x="3230146" y="-1295400"/>
            <a:ext cx="9455038" cy="8382000"/>
          </a:xfrm>
          <a:prstGeom prst="parallelogram">
            <a:avLst>
              <a:gd name="adj" fmla="val 53425"/>
            </a:avLst>
          </a:prstGeom>
        </p:spPr>
      </p:pic>
      <p:sp>
        <p:nvSpPr>
          <p:cNvPr id="23" name="متوازي أضلاع 22">
            <a:extLst>
              <a:ext uri="{FF2B5EF4-FFF2-40B4-BE49-F238E27FC236}">
                <a16:creationId xmlns:a16="http://schemas.microsoft.com/office/drawing/2014/main" id="{B615C352-FAF9-83B8-F879-60E5AA6126B4}"/>
              </a:ext>
            </a:extLst>
          </p:cNvPr>
          <p:cNvSpPr/>
          <p:nvPr/>
        </p:nvSpPr>
        <p:spPr>
          <a:xfrm rot="3694017">
            <a:off x="1946970" y="651179"/>
            <a:ext cx="11934770" cy="4388509"/>
          </a:xfrm>
          <a:prstGeom prst="parallelogram">
            <a:avLst>
              <a:gd name="adj" fmla="val 54138"/>
            </a:avLst>
          </a:prstGeom>
          <a:gradFill flip="none" rotWithShape="1">
            <a:gsLst>
              <a:gs pos="100000">
                <a:srgbClr val="0DB0EF">
                  <a:alpha val="0"/>
                </a:srgbClr>
              </a:gs>
              <a:gs pos="2000">
                <a:srgbClr val="0B3346">
                  <a:alpha val="54056"/>
                </a:srgbClr>
              </a:gs>
            </a:gsLst>
            <a:lin ang="10800000" scaled="1"/>
            <a:tileRect/>
          </a:gra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6" name="متوازي أضلاع 15">
            <a:extLst>
              <a:ext uri="{FF2B5EF4-FFF2-40B4-BE49-F238E27FC236}">
                <a16:creationId xmlns:a16="http://schemas.microsoft.com/office/drawing/2014/main" id="{CBA539C4-F7AB-AA90-C25A-496C3C60BF67}"/>
              </a:ext>
            </a:extLst>
          </p:cNvPr>
          <p:cNvSpPr/>
          <p:nvPr/>
        </p:nvSpPr>
        <p:spPr>
          <a:xfrm flipH="1">
            <a:off x="-700012" y="3895106"/>
            <a:ext cx="7178689" cy="1118853"/>
          </a:xfrm>
          <a:prstGeom prst="parallelogram">
            <a:avLst>
              <a:gd name="adj" fmla="val 54065"/>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r>
              <a:rPr lang="ar-SA" sz="1500" dirty="0">
                <a:solidFill>
                  <a:schemeClr val="lt1">
                    <a:alpha val="0"/>
                  </a:schemeClr>
                </a:solidFill>
              </a:rPr>
              <a:t>1</a:t>
            </a:r>
          </a:p>
        </p:txBody>
      </p:sp>
      <p:sp>
        <p:nvSpPr>
          <p:cNvPr id="19" name="متوازي أضلاع 18">
            <a:extLst>
              <a:ext uri="{FF2B5EF4-FFF2-40B4-BE49-F238E27FC236}">
                <a16:creationId xmlns:a16="http://schemas.microsoft.com/office/drawing/2014/main" id="{95D3DCE7-E0CE-80EE-93E3-69267B78773E}"/>
              </a:ext>
            </a:extLst>
          </p:cNvPr>
          <p:cNvSpPr/>
          <p:nvPr/>
        </p:nvSpPr>
        <p:spPr>
          <a:xfrm>
            <a:off x="528981" y="4937759"/>
            <a:ext cx="1248483" cy="152400"/>
          </a:xfrm>
          <a:prstGeom prst="parallelogram">
            <a:avLst>
              <a:gd name="adj" fmla="val 48664"/>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5" name="متوازي أضلاع 4">
            <a:extLst>
              <a:ext uri="{FF2B5EF4-FFF2-40B4-BE49-F238E27FC236}">
                <a16:creationId xmlns:a16="http://schemas.microsoft.com/office/drawing/2014/main" id="{744717F5-0018-1C7C-637E-9D95A8CBC33C}"/>
              </a:ext>
            </a:extLst>
          </p:cNvPr>
          <p:cNvSpPr/>
          <p:nvPr/>
        </p:nvSpPr>
        <p:spPr>
          <a:xfrm rot="3692699">
            <a:off x="2074218" y="726803"/>
            <a:ext cx="11927099" cy="4290474"/>
          </a:xfrm>
          <a:prstGeom prst="parallelogram">
            <a:avLst>
              <a:gd name="adj" fmla="val 54931"/>
            </a:avLst>
          </a:prstGeom>
          <a:no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2" name="متوازي أضلاع 1">
            <a:extLst>
              <a:ext uri="{FF2B5EF4-FFF2-40B4-BE49-F238E27FC236}">
                <a16:creationId xmlns:a16="http://schemas.microsoft.com/office/drawing/2014/main" id="{93CD8352-4206-6BBE-3064-DAED40A84ABD}"/>
              </a:ext>
            </a:extLst>
          </p:cNvPr>
          <p:cNvSpPr/>
          <p:nvPr/>
        </p:nvSpPr>
        <p:spPr>
          <a:xfrm rot="3694017">
            <a:off x="8148468" y="5151063"/>
            <a:ext cx="7925250" cy="331805"/>
          </a:xfrm>
          <a:prstGeom prst="parallelogram">
            <a:avLst>
              <a:gd name="adj" fmla="val 54138"/>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1" name="Freeform 2">
            <a:extLst>
              <a:ext uri="{FF2B5EF4-FFF2-40B4-BE49-F238E27FC236}">
                <a16:creationId xmlns:a16="http://schemas.microsoft.com/office/drawing/2014/main" id="{9354D3D9-EDD6-34F4-856F-CE6002BDD4B5}"/>
              </a:ext>
            </a:extLst>
          </p:cNvPr>
          <p:cNvSpPr/>
          <p:nvPr/>
        </p:nvSpPr>
        <p:spPr>
          <a:xfrm>
            <a:off x="1318688" y="2048026"/>
            <a:ext cx="2932679" cy="1240571"/>
          </a:xfrm>
          <a:custGeom>
            <a:avLst/>
            <a:gdLst/>
            <a:ahLst/>
            <a:cxnLst/>
            <a:rect l="l" t="t" r="r" b="b"/>
            <a:pathLst>
              <a:path w="3389795" h="1363719">
                <a:moveTo>
                  <a:pt x="0" y="0"/>
                </a:moveTo>
                <a:lnTo>
                  <a:pt x="3389794" y="0"/>
                </a:lnTo>
                <a:lnTo>
                  <a:pt x="3389794" y="1363719"/>
                </a:lnTo>
                <a:lnTo>
                  <a:pt x="0" y="1363719"/>
                </a:lnTo>
                <a:lnTo>
                  <a:pt x="0" y="0"/>
                </a:lnTo>
                <a:close/>
              </a:path>
            </a:pathLst>
          </a:custGeom>
          <a:blipFill>
            <a:blip r:embed="rId4"/>
            <a:stretch>
              <a:fillRect t="-74284" b="-74284"/>
            </a:stretch>
          </a:blipFill>
        </p:spPr>
        <p:txBody>
          <a:bodyPr/>
          <a:lstStyle/>
          <a:p>
            <a:endParaRPr lang="ar-SA" sz="1200"/>
          </a:p>
        </p:txBody>
      </p:sp>
      <p:sp>
        <p:nvSpPr>
          <p:cNvPr id="39" name="مربع نص 38">
            <a:extLst>
              <a:ext uri="{FF2B5EF4-FFF2-40B4-BE49-F238E27FC236}">
                <a16:creationId xmlns:a16="http://schemas.microsoft.com/office/drawing/2014/main" id="{CE3FE09A-8D86-28BD-84F2-9F998C89085B}"/>
              </a:ext>
            </a:extLst>
          </p:cNvPr>
          <p:cNvSpPr txBox="1"/>
          <p:nvPr/>
        </p:nvSpPr>
        <p:spPr>
          <a:xfrm>
            <a:off x="256269" y="3952322"/>
            <a:ext cx="5861133" cy="872034"/>
          </a:xfrm>
          <a:prstGeom prst="rect">
            <a:avLst/>
          </a:prstGeom>
          <a:noFill/>
        </p:spPr>
        <p:txBody>
          <a:bodyPr wrap="square">
            <a:spAutoFit/>
          </a:bodyPr>
          <a:lstStyle/>
          <a:p>
            <a:pPr algn="l" rtl="0">
              <a:lnSpc>
                <a:spcPct val="150000"/>
              </a:lnSpc>
            </a:pPr>
            <a:r>
              <a:rPr lang="en-US" b="1" dirty="0">
                <a:latin typeface="DIN Next LT Arabic" panose="020B0503020203050203" pitchFamily="34" charset="-78"/>
                <a:cs typeface="DIN Next LT Arabic" panose="020B0503020203050203" pitchFamily="34" charset="-78"/>
              </a:rPr>
              <a:t>Sentiment Analysis of Customer Feedback Using Machine Learning and Transformer</a:t>
            </a:r>
            <a:endParaRPr lang="ar-SA" b="1" dirty="0">
              <a:latin typeface="DIN Next LT Arabic" panose="020B0503020203050203" pitchFamily="34" charset="-78"/>
              <a:cs typeface="DIN Next LT Arabic" panose="020B0503020203050203" pitchFamily="34" charset="-78"/>
            </a:endParaRPr>
          </a:p>
        </p:txBody>
      </p:sp>
      <p:sp>
        <p:nvSpPr>
          <p:cNvPr id="42" name="مربع نص 41">
            <a:extLst>
              <a:ext uri="{FF2B5EF4-FFF2-40B4-BE49-F238E27FC236}">
                <a16:creationId xmlns:a16="http://schemas.microsoft.com/office/drawing/2014/main" id="{32789F9A-D2B1-41F1-6EE5-4A031C361390}"/>
              </a:ext>
            </a:extLst>
          </p:cNvPr>
          <p:cNvSpPr txBox="1"/>
          <p:nvPr/>
        </p:nvSpPr>
        <p:spPr>
          <a:xfrm>
            <a:off x="359025" y="5510022"/>
            <a:ext cx="5402273" cy="1200329"/>
          </a:xfrm>
          <a:prstGeom prst="rect">
            <a:avLst/>
          </a:prstGeom>
          <a:noFill/>
        </p:spPr>
        <p:txBody>
          <a:bodyPr wrap="square">
            <a:spAutoFit/>
          </a:bodyPr>
          <a:lstStyle/>
          <a:p>
            <a:pPr algn="l" rtl="0"/>
            <a:r>
              <a:rPr lang="en-US" sz="1800" dirty="0">
                <a:latin typeface="DIN Next LT Arabic Light" panose="020B0303020203050203" pitchFamily="34" charset="-78"/>
                <a:cs typeface="DIN Next LT Arabic Light" panose="020B0303020203050203" pitchFamily="34" charset="-78"/>
              </a:rPr>
              <a:t>Name: Nouf Alotaibi</a:t>
            </a:r>
            <a:r>
              <a:rPr lang="ar-SA" sz="1800" dirty="0">
                <a:latin typeface="DIN Next LT Arabic Light" panose="020B0303020203050203" pitchFamily="34" charset="-78"/>
                <a:cs typeface="DIN Next LT Arabic Light" panose="020B0303020203050203" pitchFamily="34" charset="-78"/>
              </a:rPr>
              <a:t> </a:t>
            </a:r>
          </a:p>
          <a:p>
            <a:pPr algn="l" rtl="0"/>
            <a:r>
              <a:rPr lang="en-US" dirty="0">
                <a:latin typeface="DIN Next LT Arabic Light" panose="020B0303020203050203" pitchFamily="34" charset="-78"/>
                <a:cs typeface="DIN Next LT Arabic Light" panose="020B0303020203050203" pitchFamily="34" charset="-78"/>
              </a:rPr>
              <a:t>ID: </a:t>
            </a:r>
            <a:r>
              <a:rPr lang="en-US" sz="1800" dirty="0">
                <a:latin typeface="DIN Next LT Arabic Light" panose="020B0303020203050203" pitchFamily="34" charset="-78"/>
                <a:cs typeface="DIN Next LT Arabic Light" panose="020B0303020203050203" pitchFamily="34" charset="-78"/>
              </a:rPr>
              <a:t>243001489</a:t>
            </a:r>
          </a:p>
          <a:p>
            <a:pPr algn="l" rtl="0"/>
            <a:r>
              <a:rPr lang="en-US" sz="1800" dirty="0">
                <a:latin typeface="DIN Next LT Arabic Light" panose="020B0303020203050203" pitchFamily="34" charset="-78"/>
                <a:cs typeface="DIN Next LT Arabic Light" panose="020B0303020203050203" pitchFamily="34" charset="-78"/>
              </a:rPr>
              <a:t>Supervisor: Dr. Hagar Saleh</a:t>
            </a:r>
          </a:p>
          <a:p>
            <a:pPr algn="l" rtl="0"/>
            <a:r>
              <a:rPr lang="en-US" sz="1800" dirty="0">
                <a:latin typeface="DIN Next LT Arabic Light" panose="020B0303020203050203" pitchFamily="34" charset="-78"/>
                <a:cs typeface="DIN Next LT Arabic Light" panose="020B0303020203050203" pitchFamily="34" charset="-78"/>
              </a:rPr>
              <a:t>Midocean University</a:t>
            </a:r>
          </a:p>
        </p:txBody>
      </p:sp>
      <p:sp>
        <p:nvSpPr>
          <p:cNvPr id="3" name="مربع نص 38">
            <a:extLst>
              <a:ext uri="{FF2B5EF4-FFF2-40B4-BE49-F238E27FC236}">
                <a16:creationId xmlns:a16="http://schemas.microsoft.com/office/drawing/2014/main" id="{0C91ED05-4D66-A842-BEDB-74CD4A7B0A49}"/>
              </a:ext>
            </a:extLst>
          </p:cNvPr>
          <p:cNvSpPr txBox="1"/>
          <p:nvPr/>
        </p:nvSpPr>
        <p:spPr>
          <a:xfrm>
            <a:off x="-8904" y="3305091"/>
            <a:ext cx="5861133" cy="463075"/>
          </a:xfrm>
          <a:prstGeom prst="rect">
            <a:avLst/>
          </a:prstGeom>
          <a:noFill/>
        </p:spPr>
        <p:txBody>
          <a:bodyPr wrap="square">
            <a:spAutoFit/>
          </a:bodyPr>
          <a:lstStyle/>
          <a:p>
            <a:pPr algn="l" rtl="0">
              <a:lnSpc>
                <a:spcPct val="150000"/>
              </a:lnSpc>
            </a:pPr>
            <a:r>
              <a:rPr lang="en-US" b="1" dirty="0">
                <a:solidFill>
                  <a:srgbClr val="00ADEF"/>
                </a:solidFill>
              </a:rPr>
              <a:t>Customer Experience: Journey Disruption Forecasting</a:t>
            </a:r>
            <a:endParaRPr lang="ar-SA" b="1" dirty="0">
              <a:solidFill>
                <a:srgbClr val="00ADEF"/>
              </a:solidFill>
              <a:latin typeface="DIN Next LT Arabic" panose="020B0503020203050203" pitchFamily="34" charset="-78"/>
              <a:cs typeface="DIN Next LT Arabic" panose="020B0503020203050203" pitchFamily="34" charset="-78"/>
            </a:endParaRPr>
          </a:p>
        </p:txBody>
      </p:sp>
    </p:spTree>
    <p:extLst>
      <p:ext uri="{BB962C8B-B14F-4D97-AF65-F5344CB8AC3E}">
        <p14:creationId xmlns:p14="http://schemas.microsoft.com/office/powerpoint/2010/main" val="18515544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B5A844B6-B60C-4459-CCDC-AF686E1FAFE5}"/>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1ABEC"/>
                </a:solidFill>
                <a:latin typeface="DIN Next LT Arabic" panose="020B0503020203050203" pitchFamily="34" charset="-78"/>
                <a:cs typeface="DIN Next LT Arabic" panose="020B0503020203050203" pitchFamily="34" charset="-78"/>
              </a:rPr>
              <a:t>Presentation RoadMap</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grpSp>
        <p:nvGrpSpPr>
          <p:cNvPr id="8" name="مجموعة 7">
            <a:extLst>
              <a:ext uri="{FF2B5EF4-FFF2-40B4-BE49-F238E27FC236}">
                <a16:creationId xmlns:a16="http://schemas.microsoft.com/office/drawing/2014/main" id="{689368D4-1590-1548-BE78-E5E9B31F81E3}"/>
              </a:ext>
            </a:extLst>
          </p:cNvPr>
          <p:cNvGrpSpPr/>
          <p:nvPr/>
        </p:nvGrpSpPr>
        <p:grpSpPr>
          <a:xfrm>
            <a:off x="624150" y="2040926"/>
            <a:ext cx="5132263" cy="646332"/>
            <a:chOff x="393895" y="2573946"/>
            <a:chExt cx="5132263" cy="646332"/>
          </a:xfrm>
        </p:grpSpPr>
        <p:sp>
          <p:nvSpPr>
            <p:cNvPr id="5" name="مستطيل مستدير الزوايا 4">
              <a:extLst>
                <a:ext uri="{FF2B5EF4-FFF2-40B4-BE49-F238E27FC236}">
                  <a16:creationId xmlns:a16="http://schemas.microsoft.com/office/drawing/2014/main" id="{7D84815A-FE2D-CB31-744D-0AA9E3B0F9D4}"/>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6" name="مربع نص 5">
              <a:extLst>
                <a:ext uri="{FF2B5EF4-FFF2-40B4-BE49-F238E27FC236}">
                  <a16:creationId xmlns:a16="http://schemas.microsoft.com/office/drawing/2014/main" id="{CF6ED58E-B37F-F08D-2EDC-D98E410004FB}"/>
                </a:ext>
              </a:extLst>
            </p:cNvPr>
            <p:cNvSpPr txBox="1"/>
            <p:nvPr/>
          </p:nvSpPr>
          <p:spPr>
            <a:xfrm>
              <a:off x="1245704" y="2722159"/>
              <a:ext cx="3631095" cy="369332"/>
            </a:xfrm>
            <a:prstGeom prst="rect">
              <a:avLst/>
            </a:prstGeom>
            <a:noFill/>
          </p:spPr>
          <p:txBody>
            <a:bodyPr wrap="square">
              <a:spAutoFit/>
            </a:bodyPr>
            <a:lstStyle/>
            <a:p>
              <a:pPr algn="l" rtl="0"/>
              <a:r>
                <a:rPr lang="en" dirty="0">
                  <a:effectLst/>
                  <a:latin typeface="DIN Next LT Arabic Light" panose="020B0303020203050203" pitchFamily="34" charset="-78"/>
                  <a:cs typeface="DIN Next LT Arabic Light" panose="020B0303020203050203" pitchFamily="34" charset="-78"/>
                </a:rPr>
                <a:t>Introduction</a:t>
              </a:r>
              <a:endParaRPr lang="ar-SA" dirty="0">
                <a:latin typeface="DIN Next LT Arabic Light" panose="020B0303020203050203" pitchFamily="34" charset="-78"/>
                <a:cs typeface="DIN Next LT Arabic Light" panose="020B0303020203050203" pitchFamily="34" charset="-78"/>
              </a:endParaRPr>
            </a:p>
          </p:txBody>
        </p:sp>
        <p:sp>
          <p:nvSpPr>
            <p:cNvPr id="7" name="مستطيل مستدير الزوايا 6">
              <a:extLst>
                <a:ext uri="{FF2B5EF4-FFF2-40B4-BE49-F238E27FC236}">
                  <a16:creationId xmlns:a16="http://schemas.microsoft.com/office/drawing/2014/main" id="{9A208E94-4D75-3133-0EDB-D1BB5E39AFD9}"/>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01</a:t>
              </a:r>
              <a:endParaRPr lang="ar-SA" sz="1600" b="1" dirty="0">
                <a:latin typeface="DIN Next LT Arabic" panose="020B0503020203050203" pitchFamily="34" charset="-78"/>
                <a:cs typeface="DIN Next LT Arabic" panose="020B0503020203050203" pitchFamily="34" charset="-78"/>
              </a:endParaRPr>
            </a:p>
          </p:txBody>
        </p:sp>
      </p:grpSp>
      <p:grpSp>
        <p:nvGrpSpPr>
          <p:cNvPr id="9" name="مجموعة 8">
            <a:extLst>
              <a:ext uri="{FF2B5EF4-FFF2-40B4-BE49-F238E27FC236}">
                <a16:creationId xmlns:a16="http://schemas.microsoft.com/office/drawing/2014/main" id="{A8682F57-F4A3-15AA-9822-A16E7FABB7B4}"/>
              </a:ext>
            </a:extLst>
          </p:cNvPr>
          <p:cNvGrpSpPr/>
          <p:nvPr/>
        </p:nvGrpSpPr>
        <p:grpSpPr>
          <a:xfrm>
            <a:off x="624150" y="2948992"/>
            <a:ext cx="5132263" cy="646332"/>
            <a:chOff x="393895" y="2573946"/>
            <a:chExt cx="5132263" cy="646332"/>
          </a:xfrm>
        </p:grpSpPr>
        <p:sp>
          <p:nvSpPr>
            <p:cNvPr id="10" name="مستطيل مستدير الزوايا 9">
              <a:extLst>
                <a:ext uri="{FF2B5EF4-FFF2-40B4-BE49-F238E27FC236}">
                  <a16:creationId xmlns:a16="http://schemas.microsoft.com/office/drawing/2014/main" id="{FE0334AF-C5A6-C617-709A-A1E21343C808}"/>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1" name="مربع نص 10">
              <a:extLst>
                <a:ext uri="{FF2B5EF4-FFF2-40B4-BE49-F238E27FC236}">
                  <a16:creationId xmlns:a16="http://schemas.microsoft.com/office/drawing/2014/main" id="{55777594-EF2F-E9DA-96BE-6AE31B84268E}"/>
                </a:ext>
              </a:extLst>
            </p:cNvPr>
            <p:cNvSpPr txBox="1"/>
            <p:nvPr/>
          </p:nvSpPr>
          <p:spPr>
            <a:xfrm>
              <a:off x="1245704" y="2722159"/>
              <a:ext cx="3631095" cy="369332"/>
            </a:xfrm>
            <a:prstGeom prst="rect">
              <a:avLst/>
            </a:prstGeom>
            <a:noFill/>
          </p:spPr>
          <p:txBody>
            <a:bodyPr wrap="square">
              <a:spAutoFit/>
            </a:bodyPr>
            <a:lstStyle/>
            <a:p>
              <a:pPr algn="l" rtl="0"/>
              <a:r>
                <a:rPr lang="en" dirty="0">
                  <a:effectLst/>
                  <a:latin typeface="DIN Next LT Arabic Light" panose="020B0303020203050203" pitchFamily="34" charset="-78"/>
                  <a:cs typeface="DIN Next LT Arabic Light" panose="020B0303020203050203" pitchFamily="34" charset="-78"/>
                </a:rPr>
                <a:t>Problem Statement</a:t>
              </a:r>
            </a:p>
          </p:txBody>
        </p:sp>
        <p:sp>
          <p:nvSpPr>
            <p:cNvPr id="12" name="مستطيل مستدير الزوايا 11">
              <a:extLst>
                <a:ext uri="{FF2B5EF4-FFF2-40B4-BE49-F238E27FC236}">
                  <a16:creationId xmlns:a16="http://schemas.microsoft.com/office/drawing/2014/main" id="{E26C612A-BF2A-E15F-BC2B-F807E37991D0}"/>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02</a:t>
              </a:r>
              <a:endParaRPr lang="ar-SA" sz="1600" b="1" dirty="0">
                <a:latin typeface="DIN Next LT Arabic" panose="020B0503020203050203" pitchFamily="34" charset="-78"/>
                <a:cs typeface="DIN Next LT Arabic" panose="020B0503020203050203" pitchFamily="34" charset="-78"/>
              </a:endParaRPr>
            </a:p>
          </p:txBody>
        </p:sp>
      </p:grpSp>
      <p:grpSp>
        <p:nvGrpSpPr>
          <p:cNvPr id="13" name="مجموعة 12">
            <a:extLst>
              <a:ext uri="{FF2B5EF4-FFF2-40B4-BE49-F238E27FC236}">
                <a16:creationId xmlns:a16="http://schemas.microsoft.com/office/drawing/2014/main" id="{40495899-0A93-DA43-5C81-03104562B3B4}"/>
              </a:ext>
            </a:extLst>
          </p:cNvPr>
          <p:cNvGrpSpPr/>
          <p:nvPr/>
        </p:nvGrpSpPr>
        <p:grpSpPr>
          <a:xfrm>
            <a:off x="624150" y="3857057"/>
            <a:ext cx="5132263" cy="646332"/>
            <a:chOff x="393895" y="2573946"/>
            <a:chExt cx="5132263" cy="646332"/>
          </a:xfrm>
        </p:grpSpPr>
        <p:sp>
          <p:nvSpPr>
            <p:cNvPr id="14" name="مستطيل مستدير الزوايا 13">
              <a:extLst>
                <a:ext uri="{FF2B5EF4-FFF2-40B4-BE49-F238E27FC236}">
                  <a16:creationId xmlns:a16="http://schemas.microsoft.com/office/drawing/2014/main" id="{C76464EB-0F61-E089-9303-1CE6153A0AF9}"/>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5" name="مربع نص 14">
              <a:extLst>
                <a:ext uri="{FF2B5EF4-FFF2-40B4-BE49-F238E27FC236}">
                  <a16:creationId xmlns:a16="http://schemas.microsoft.com/office/drawing/2014/main" id="{10401324-7998-6BBA-39CB-BD114E625C34}"/>
                </a:ext>
              </a:extLst>
            </p:cNvPr>
            <p:cNvSpPr txBox="1"/>
            <p:nvPr/>
          </p:nvSpPr>
          <p:spPr>
            <a:xfrm>
              <a:off x="1245704" y="2722159"/>
              <a:ext cx="3631095" cy="369332"/>
            </a:xfrm>
            <a:prstGeom prst="rect">
              <a:avLst/>
            </a:prstGeom>
            <a:noFill/>
          </p:spPr>
          <p:txBody>
            <a:bodyPr wrap="square">
              <a:spAutoFit/>
            </a:bodyPr>
            <a:lstStyle/>
            <a:p>
              <a:pPr algn="l" rtl="0"/>
              <a:r>
                <a:rPr lang="en" dirty="0">
                  <a:effectLst/>
                  <a:latin typeface="DIN Next LT Arabic Light" panose="020B0303020203050203" pitchFamily="34" charset="-78"/>
                  <a:cs typeface="DIN Next LT Arabic Light" panose="020B0303020203050203" pitchFamily="34" charset="-78"/>
                </a:rPr>
                <a:t>Contribution and Objective</a:t>
              </a:r>
            </a:p>
          </p:txBody>
        </p:sp>
        <p:sp>
          <p:nvSpPr>
            <p:cNvPr id="16" name="مستطيل مستدير الزوايا 15">
              <a:extLst>
                <a:ext uri="{FF2B5EF4-FFF2-40B4-BE49-F238E27FC236}">
                  <a16:creationId xmlns:a16="http://schemas.microsoft.com/office/drawing/2014/main" id="{44080996-CEBB-FCDB-C658-76D0C60F86BA}"/>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03</a:t>
              </a:r>
              <a:endParaRPr lang="ar-SA" sz="1600" b="1" dirty="0">
                <a:latin typeface="DIN Next LT Arabic" panose="020B0503020203050203" pitchFamily="34" charset="-78"/>
                <a:cs typeface="DIN Next LT Arabic" panose="020B0503020203050203" pitchFamily="34" charset="-78"/>
              </a:endParaRPr>
            </a:p>
          </p:txBody>
        </p:sp>
      </p:grpSp>
      <p:grpSp>
        <p:nvGrpSpPr>
          <p:cNvPr id="17" name="مجموعة 16">
            <a:extLst>
              <a:ext uri="{FF2B5EF4-FFF2-40B4-BE49-F238E27FC236}">
                <a16:creationId xmlns:a16="http://schemas.microsoft.com/office/drawing/2014/main" id="{9803C766-4105-7502-FEF3-EFD5DA531761}"/>
              </a:ext>
            </a:extLst>
          </p:cNvPr>
          <p:cNvGrpSpPr/>
          <p:nvPr/>
        </p:nvGrpSpPr>
        <p:grpSpPr>
          <a:xfrm>
            <a:off x="624150" y="4765123"/>
            <a:ext cx="5132263" cy="646332"/>
            <a:chOff x="393895" y="2573946"/>
            <a:chExt cx="5132263" cy="646332"/>
          </a:xfrm>
        </p:grpSpPr>
        <p:sp>
          <p:nvSpPr>
            <p:cNvPr id="18" name="مستطيل مستدير الزوايا 17">
              <a:extLst>
                <a:ext uri="{FF2B5EF4-FFF2-40B4-BE49-F238E27FC236}">
                  <a16:creationId xmlns:a16="http://schemas.microsoft.com/office/drawing/2014/main" id="{2C849029-08EC-DC21-FA16-8F0C155BB8D5}"/>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9" name="مربع نص 18">
              <a:extLst>
                <a:ext uri="{FF2B5EF4-FFF2-40B4-BE49-F238E27FC236}">
                  <a16:creationId xmlns:a16="http://schemas.microsoft.com/office/drawing/2014/main" id="{0A677170-B323-9D62-64AF-05447CCF5F54}"/>
                </a:ext>
              </a:extLst>
            </p:cNvPr>
            <p:cNvSpPr txBox="1"/>
            <p:nvPr/>
          </p:nvSpPr>
          <p:spPr>
            <a:xfrm>
              <a:off x="1245704" y="2722159"/>
              <a:ext cx="3631095" cy="369332"/>
            </a:xfrm>
            <a:prstGeom prst="rect">
              <a:avLst/>
            </a:prstGeom>
            <a:noFill/>
          </p:spPr>
          <p:txBody>
            <a:bodyPr wrap="square">
              <a:spAutoFit/>
            </a:bodyPr>
            <a:lstStyle/>
            <a:p>
              <a:pPr algn="l" rtl="0"/>
              <a:r>
                <a:rPr lang="en" dirty="0">
                  <a:effectLst/>
                  <a:latin typeface="DIN Next LT Arabic Light" panose="020B0303020203050203" pitchFamily="34" charset="-78"/>
                  <a:cs typeface="DIN Next LT Arabic Light" panose="020B0303020203050203" pitchFamily="34" charset="-78"/>
                </a:rPr>
                <a:t>Related Work</a:t>
              </a:r>
            </a:p>
          </p:txBody>
        </p:sp>
        <p:sp>
          <p:nvSpPr>
            <p:cNvPr id="20" name="مستطيل مستدير الزوايا 19">
              <a:extLst>
                <a:ext uri="{FF2B5EF4-FFF2-40B4-BE49-F238E27FC236}">
                  <a16:creationId xmlns:a16="http://schemas.microsoft.com/office/drawing/2014/main" id="{E8E3C42E-2613-398D-BF09-0D21073AF0FD}"/>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04</a:t>
              </a:r>
              <a:endParaRPr lang="ar-SA" sz="1600" b="1" dirty="0">
                <a:latin typeface="DIN Next LT Arabic" panose="020B0503020203050203" pitchFamily="34" charset="-78"/>
                <a:cs typeface="DIN Next LT Arabic" panose="020B0503020203050203" pitchFamily="34" charset="-78"/>
              </a:endParaRPr>
            </a:p>
          </p:txBody>
        </p:sp>
      </p:grpSp>
      <p:grpSp>
        <p:nvGrpSpPr>
          <p:cNvPr id="30" name="مجموعة 29">
            <a:extLst>
              <a:ext uri="{FF2B5EF4-FFF2-40B4-BE49-F238E27FC236}">
                <a16:creationId xmlns:a16="http://schemas.microsoft.com/office/drawing/2014/main" id="{2E0B76DB-304F-63AF-7ADA-ED5D35FFA1B3}"/>
              </a:ext>
            </a:extLst>
          </p:cNvPr>
          <p:cNvGrpSpPr/>
          <p:nvPr/>
        </p:nvGrpSpPr>
        <p:grpSpPr>
          <a:xfrm>
            <a:off x="6326253" y="2040926"/>
            <a:ext cx="5132263" cy="646332"/>
            <a:chOff x="393895" y="2573946"/>
            <a:chExt cx="5132263" cy="646332"/>
          </a:xfrm>
        </p:grpSpPr>
        <p:sp>
          <p:nvSpPr>
            <p:cNvPr id="31" name="مستطيل مستدير الزوايا 30">
              <a:extLst>
                <a:ext uri="{FF2B5EF4-FFF2-40B4-BE49-F238E27FC236}">
                  <a16:creationId xmlns:a16="http://schemas.microsoft.com/office/drawing/2014/main" id="{0A791453-4A14-0DB7-0566-9F1E73F54982}"/>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32" name="مربع نص 31">
              <a:extLst>
                <a:ext uri="{FF2B5EF4-FFF2-40B4-BE49-F238E27FC236}">
                  <a16:creationId xmlns:a16="http://schemas.microsoft.com/office/drawing/2014/main" id="{D653DBB9-3E6C-EEB1-C79E-85364459E35C}"/>
                </a:ext>
              </a:extLst>
            </p:cNvPr>
            <p:cNvSpPr txBox="1"/>
            <p:nvPr/>
          </p:nvSpPr>
          <p:spPr>
            <a:xfrm>
              <a:off x="1245704" y="2722159"/>
              <a:ext cx="3631095" cy="369332"/>
            </a:xfrm>
            <a:prstGeom prst="rect">
              <a:avLst/>
            </a:prstGeom>
            <a:noFill/>
          </p:spPr>
          <p:txBody>
            <a:bodyPr wrap="square">
              <a:spAutoFit/>
            </a:bodyPr>
            <a:lstStyle/>
            <a:p>
              <a:pPr algn="l" rtl="0"/>
              <a:r>
                <a:rPr lang="en" dirty="0">
                  <a:latin typeface="DIN Next LT Arabic Light" panose="020B0303020203050203" pitchFamily="34" charset="-78"/>
                  <a:cs typeface="DIN Next LT Arabic Light" panose="020B0303020203050203" pitchFamily="34" charset="-78"/>
                </a:rPr>
                <a:t>Methodology</a:t>
              </a:r>
            </a:p>
          </p:txBody>
        </p:sp>
        <p:sp>
          <p:nvSpPr>
            <p:cNvPr id="33" name="مستطيل مستدير الزوايا 32">
              <a:extLst>
                <a:ext uri="{FF2B5EF4-FFF2-40B4-BE49-F238E27FC236}">
                  <a16:creationId xmlns:a16="http://schemas.microsoft.com/office/drawing/2014/main" id="{D1BDFE2D-02FC-DB0A-8E28-4312B37AB88D}"/>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05</a:t>
              </a:r>
              <a:endParaRPr lang="ar-SA" sz="1600" b="1" dirty="0">
                <a:latin typeface="DIN Next LT Arabic" panose="020B0503020203050203" pitchFamily="34" charset="-78"/>
                <a:cs typeface="DIN Next LT Arabic" panose="020B0503020203050203" pitchFamily="34" charset="-78"/>
              </a:endParaRPr>
            </a:p>
          </p:txBody>
        </p:sp>
      </p:grpSp>
      <p:grpSp>
        <p:nvGrpSpPr>
          <p:cNvPr id="34" name="مجموعة 33">
            <a:extLst>
              <a:ext uri="{FF2B5EF4-FFF2-40B4-BE49-F238E27FC236}">
                <a16:creationId xmlns:a16="http://schemas.microsoft.com/office/drawing/2014/main" id="{FA7D9383-C592-FBD8-43D9-E28C797BC6AB}"/>
              </a:ext>
            </a:extLst>
          </p:cNvPr>
          <p:cNvGrpSpPr/>
          <p:nvPr/>
        </p:nvGrpSpPr>
        <p:grpSpPr>
          <a:xfrm>
            <a:off x="6326253" y="3003097"/>
            <a:ext cx="5132263" cy="646332"/>
            <a:chOff x="393895" y="2573946"/>
            <a:chExt cx="5132263" cy="646332"/>
          </a:xfrm>
        </p:grpSpPr>
        <p:sp>
          <p:nvSpPr>
            <p:cNvPr id="35" name="مستطيل مستدير الزوايا 34">
              <a:extLst>
                <a:ext uri="{FF2B5EF4-FFF2-40B4-BE49-F238E27FC236}">
                  <a16:creationId xmlns:a16="http://schemas.microsoft.com/office/drawing/2014/main" id="{8D20DE46-D05A-36C9-7DEC-2929E4D5E2FC}"/>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36" name="مربع نص 35">
              <a:extLst>
                <a:ext uri="{FF2B5EF4-FFF2-40B4-BE49-F238E27FC236}">
                  <a16:creationId xmlns:a16="http://schemas.microsoft.com/office/drawing/2014/main" id="{71769AAF-319D-51C6-F7A2-286AE69C0087}"/>
                </a:ext>
              </a:extLst>
            </p:cNvPr>
            <p:cNvSpPr txBox="1"/>
            <p:nvPr/>
          </p:nvSpPr>
          <p:spPr>
            <a:xfrm>
              <a:off x="1245704" y="2722159"/>
              <a:ext cx="3631095" cy="369332"/>
            </a:xfrm>
            <a:prstGeom prst="rect">
              <a:avLst/>
            </a:prstGeom>
            <a:noFill/>
          </p:spPr>
          <p:txBody>
            <a:bodyPr wrap="square">
              <a:spAutoFit/>
            </a:bodyPr>
            <a:lstStyle/>
            <a:p>
              <a:pPr algn="l" rtl="0"/>
              <a:r>
                <a:rPr lang="en" dirty="0">
                  <a:latin typeface="DIN Next LT Arabic Light" panose="020B0303020203050203" pitchFamily="34" charset="-78"/>
                  <a:cs typeface="DIN Next LT Arabic Light" panose="020B0303020203050203" pitchFamily="34" charset="-78"/>
                </a:rPr>
                <a:t>Results</a:t>
              </a:r>
              <a:endParaRPr lang="ar-SA" dirty="0">
                <a:latin typeface="DIN Next LT Arabic Light" panose="020B0303020203050203" pitchFamily="34" charset="-78"/>
                <a:cs typeface="DIN Next LT Arabic Light" panose="020B0303020203050203" pitchFamily="34" charset="-78"/>
              </a:endParaRPr>
            </a:p>
          </p:txBody>
        </p:sp>
        <p:sp>
          <p:nvSpPr>
            <p:cNvPr id="37" name="مستطيل مستدير الزوايا 36">
              <a:extLst>
                <a:ext uri="{FF2B5EF4-FFF2-40B4-BE49-F238E27FC236}">
                  <a16:creationId xmlns:a16="http://schemas.microsoft.com/office/drawing/2014/main" id="{3699B29F-3C51-3015-4E23-34136E6AE27F}"/>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06</a:t>
              </a:r>
              <a:endParaRPr lang="ar-SA" sz="1600" b="1" dirty="0">
                <a:latin typeface="DIN Next LT Arabic" panose="020B0503020203050203" pitchFamily="34" charset="-78"/>
                <a:cs typeface="DIN Next LT Arabic" panose="020B0503020203050203" pitchFamily="34" charset="-78"/>
              </a:endParaRPr>
            </a:p>
          </p:txBody>
        </p:sp>
      </p:grpSp>
      <p:grpSp>
        <p:nvGrpSpPr>
          <p:cNvPr id="38" name="مجموعة 37">
            <a:extLst>
              <a:ext uri="{FF2B5EF4-FFF2-40B4-BE49-F238E27FC236}">
                <a16:creationId xmlns:a16="http://schemas.microsoft.com/office/drawing/2014/main" id="{435DE751-A3EB-A7C2-85B5-B35CEF98A4F0}"/>
              </a:ext>
            </a:extLst>
          </p:cNvPr>
          <p:cNvGrpSpPr/>
          <p:nvPr/>
        </p:nvGrpSpPr>
        <p:grpSpPr>
          <a:xfrm>
            <a:off x="6326253" y="3911163"/>
            <a:ext cx="5132263" cy="646332"/>
            <a:chOff x="393895" y="2573946"/>
            <a:chExt cx="5132263" cy="646332"/>
          </a:xfrm>
        </p:grpSpPr>
        <p:sp>
          <p:nvSpPr>
            <p:cNvPr id="39" name="مستطيل مستدير الزوايا 38">
              <a:extLst>
                <a:ext uri="{FF2B5EF4-FFF2-40B4-BE49-F238E27FC236}">
                  <a16:creationId xmlns:a16="http://schemas.microsoft.com/office/drawing/2014/main" id="{3A62F2AE-287D-76FE-AFB9-8E6B687702A8}"/>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40" name="مربع نص 39">
              <a:extLst>
                <a:ext uri="{FF2B5EF4-FFF2-40B4-BE49-F238E27FC236}">
                  <a16:creationId xmlns:a16="http://schemas.microsoft.com/office/drawing/2014/main" id="{859D646D-A832-56AD-8C0C-41A8E9987567}"/>
                </a:ext>
              </a:extLst>
            </p:cNvPr>
            <p:cNvSpPr txBox="1"/>
            <p:nvPr/>
          </p:nvSpPr>
          <p:spPr>
            <a:xfrm>
              <a:off x="1245704" y="2722159"/>
              <a:ext cx="3631095" cy="369332"/>
            </a:xfrm>
            <a:prstGeom prst="rect">
              <a:avLst/>
            </a:prstGeom>
            <a:noFill/>
          </p:spPr>
          <p:txBody>
            <a:bodyPr wrap="square">
              <a:spAutoFit/>
            </a:bodyPr>
            <a:lstStyle/>
            <a:p>
              <a:pPr algn="l" rtl="0"/>
              <a:r>
                <a:rPr lang="en" dirty="0">
                  <a:latin typeface="DIN Next LT Arabic Light" panose="020B0303020203050203" pitchFamily="34" charset="-78"/>
                  <a:cs typeface="DIN Next LT Arabic Light" panose="020B0303020203050203" pitchFamily="34" charset="-78"/>
                </a:rPr>
                <a:t>Conclusion</a:t>
              </a:r>
              <a:endParaRPr lang="en" dirty="0">
                <a:effectLst/>
                <a:latin typeface="DIN Next LT Arabic Light" panose="020B0303020203050203" pitchFamily="34" charset="-78"/>
                <a:cs typeface="DIN Next LT Arabic Light" panose="020B0303020203050203" pitchFamily="34" charset="-78"/>
              </a:endParaRPr>
            </a:p>
          </p:txBody>
        </p:sp>
        <p:sp>
          <p:nvSpPr>
            <p:cNvPr id="41" name="مستطيل مستدير الزوايا 40">
              <a:extLst>
                <a:ext uri="{FF2B5EF4-FFF2-40B4-BE49-F238E27FC236}">
                  <a16:creationId xmlns:a16="http://schemas.microsoft.com/office/drawing/2014/main" id="{6B8B42DC-393B-C225-7420-5882CD0B0298}"/>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07</a:t>
              </a:r>
              <a:endParaRPr lang="ar-SA" sz="1600" b="1" dirty="0">
                <a:latin typeface="DIN Next LT Arabic" panose="020B0503020203050203" pitchFamily="34" charset="-78"/>
                <a:cs typeface="DIN Next LT Arabic" panose="020B0503020203050203" pitchFamily="34" charset="-78"/>
              </a:endParaRPr>
            </a:p>
          </p:txBody>
        </p:sp>
      </p:grpSp>
      <p:grpSp>
        <p:nvGrpSpPr>
          <p:cNvPr id="42" name="مجموعة 41">
            <a:extLst>
              <a:ext uri="{FF2B5EF4-FFF2-40B4-BE49-F238E27FC236}">
                <a16:creationId xmlns:a16="http://schemas.microsoft.com/office/drawing/2014/main" id="{846E0D09-6BEC-D8E7-FC27-2B7C08B95362}"/>
              </a:ext>
            </a:extLst>
          </p:cNvPr>
          <p:cNvGrpSpPr/>
          <p:nvPr/>
        </p:nvGrpSpPr>
        <p:grpSpPr>
          <a:xfrm>
            <a:off x="6326253" y="4819228"/>
            <a:ext cx="5132263" cy="646332"/>
            <a:chOff x="393895" y="2573946"/>
            <a:chExt cx="5132263" cy="646332"/>
          </a:xfrm>
        </p:grpSpPr>
        <p:sp>
          <p:nvSpPr>
            <p:cNvPr id="43" name="مستطيل مستدير الزوايا 42">
              <a:extLst>
                <a:ext uri="{FF2B5EF4-FFF2-40B4-BE49-F238E27FC236}">
                  <a16:creationId xmlns:a16="http://schemas.microsoft.com/office/drawing/2014/main" id="{2CA4E99F-ED9C-8BCF-73D0-F5925AD70D45}"/>
                </a:ext>
              </a:extLst>
            </p:cNvPr>
            <p:cNvSpPr/>
            <p:nvPr/>
          </p:nvSpPr>
          <p:spPr>
            <a:xfrm>
              <a:off x="393896" y="2573947"/>
              <a:ext cx="5132262" cy="646331"/>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44" name="مربع نص 43">
              <a:extLst>
                <a:ext uri="{FF2B5EF4-FFF2-40B4-BE49-F238E27FC236}">
                  <a16:creationId xmlns:a16="http://schemas.microsoft.com/office/drawing/2014/main" id="{9018532E-924B-7D17-8D96-1EE386301256}"/>
                </a:ext>
              </a:extLst>
            </p:cNvPr>
            <p:cNvSpPr txBox="1"/>
            <p:nvPr/>
          </p:nvSpPr>
          <p:spPr>
            <a:xfrm>
              <a:off x="1245704" y="2722159"/>
              <a:ext cx="3631095" cy="369332"/>
            </a:xfrm>
            <a:prstGeom prst="rect">
              <a:avLst/>
            </a:prstGeom>
            <a:noFill/>
          </p:spPr>
          <p:txBody>
            <a:bodyPr wrap="square">
              <a:spAutoFit/>
            </a:bodyPr>
            <a:lstStyle/>
            <a:p>
              <a:pPr algn="l" rtl="0"/>
              <a:r>
                <a:rPr lang="en-US" dirty="0">
                  <a:latin typeface="DIN Next LT Arabic Light" panose="020B0303020203050203" pitchFamily="34" charset="-78"/>
                  <a:cs typeface="DIN Next LT Arabic Light" panose="020B0303020203050203" pitchFamily="34" charset="-78"/>
                </a:rPr>
                <a:t>Future Work</a:t>
              </a:r>
              <a:endParaRPr lang="ar-SA" dirty="0">
                <a:latin typeface="DIN Next LT Arabic Light" panose="020B0303020203050203" pitchFamily="34" charset="-78"/>
                <a:cs typeface="DIN Next LT Arabic Light" panose="020B0303020203050203" pitchFamily="34" charset="-78"/>
              </a:endParaRPr>
            </a:p>
          </p:txBody>
        </p:sp>
        <p:sp>
          <p:nvSpPr>
            <p:cNvPr id="45" name="مستطيل مستدير الزوايا 44">
              <a:extLst>
                <a:ext uri="{FF2B5EF4-FFF2-40B4-BE49-F238E27FC236}">
                  <a16:creationId xmlns:a16="http://schemas.microsoft.com/office/drawing/2014/main" id="{14955B83-4031-ABDE-4B62-558FF98855DB}"/>
                </a:ext>
              </a:extLst>
            </p:cNvPr>
            <p:cNvSpPr/>
            <p:nvPr/>
          </p:nvSpPr>
          <p:spPr>
            <a:xfrm>
              <a:off x="393895" y="2573946"/>
              <a:ext cx="713701" cy="646331"/>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800" b="1" dirty="0">
                  <a:latin typeface="DIN Next LT Arabic" panose="020B0503020203050203" pitchFamily="34" charset="-78"/>
                  <a:cs typeface="DIN Next LT Arabic" panose="020B0503020203050203" pitchFamily="34" charset="-78"/>
                </a:rPr>
                <a:t>08</a:t>
              </a:r>
              <a:endParaRPr lang="ar-SA" sz="1600" b="1" dirty="0">
                <a:latin typeface="DIN Next LT Arabic" panose="020B0503020203050203" pitchFamily="34" charset="-78"/>
                <a:cs typeface="DIN Next LT Arabic" panose="020B0503020203050203" pitchFamily="34" charset="-78"/>
              </a:endParaRPr>
            </a:p>
          </p:txBody>
        </p:sp>
      </p:grpSp>
    </p:spTree>
    <p:extLst>
      <p:ext uri="{BB962C8B-B14F-4D97-AF65-F5344CB8AC3E}">
        <p14:creationId xmlns:p14="http://schemas.microsoft.com/office/powerpoint/2010/main" val="3253692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500"/>
                                        <p:tgtEl>
                                          <p:spTgt spid="8"/>
                                        </p:tgtEl>
                                      </p:cBhvr>
                                    </p:animEffect>
                                  </p:childTnLst>
                                </p:cTn>
                              </p:par>
                            </p:childTnLst>
                          </p:cTn>
                        </p:par>
                        <p:par>
                          <p:cTn id="8" fill="hold">
                            <p:stCondLst>
                              <p:cond delay="500"/>
                            </p:stCondLst>
                            <p:childTnLst>
                              <p:par>
                                <p:cTn id="9" presetID="18" presetClass="entr" presetSubtype="6"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trips(downRight)">
                                      <p:cBhvr>
                                        <p:cTn id="11" dur="500"/>
                                        <p:tgtEl>
                                          <p:spTgt spid="9"/>
                                        </p:tgtEl>
                                      </p:cBhvr>
                                    </p:animEffect>
                                  </p:childTnLst>
                                </p:cTn>
                              </p:par>
                            </p:childTnLst>
                          </p:cTn>
                        </p:par>
                        <p:par>
                          <p:cTn id="12" fill="hold">
                            <p:stCondLst>
                              <p:cond delay="1000"/>
                            </p:stCondLst>
                            <p:childTnLst>
                              <p:par>
                                <p:cTn id="13" presetID="18" presetClass="entr" presetSubtype="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trips(downRight)">
                                      <p:cBhvr>
                                        <p:cTn id="15" dur="500"/>
                                        <p:tgtEl>
                                          <p:spTgt spid="13"/>
                                        </p:tgtEl>
                                      </p:cBhvr>
                                    </p:animEffect>
                                  </p:childTnLst>
                                </p:cTn>
                              </p:par>
                            </p:childTnLst>
                          </p:cTn>
                        </p:par>
                        <p:par>
                          <p:cTn id="16" fill="hold">
                            <p:stCondLst>
                              <p:cond delay="1500"/>
                            </p:stCondLst>
                            <p:childTnLst>
                              <p:par>
                                <p:cTn id="17" presetID="18" presetClass="entr" presetSubtype="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strips(downRight)">
                                      <p:cBhvr>
                                        <p:cTn id="19" dur="500"/>
                                        <p:tgtEl>
                                          <p:spTgt spid="17"/>
                                        </p:tgtEl>
                                      </p:cBhvr>
                                    </p:animEffect>
                                  </p:childTnLst>
                                </p:cTn>
                              </p:par>
                            </p:childTnLst>
                          </p:cTn>
                        </p:par>
                        <p:par>
                          <p:cTn id="20" fill="hold">
                            <p:stCondLst>
                              <p:cond delay="2000"/>
                            </p:stCondLst>
                            <p:childTnLst>
                              <p:par>
                                <p:cTn id="21" presetID="18" presetClass="entr" presetSubtype="6"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strips(downRight)">
                                      <p:cBhvr>
                                        <p:cTn id="23" dur="500"/>
                                        <p:tgtEl>
                                          <p:spTgt spid="30"/>
                                        </p:tgtEl>
                                      </p:cBhvr>
                                    </p:animEffect>
                                  </p:childTnLst>
                                </p:cTn>
                              </p:par>
                            </p:childTnLst>
                          </p:cTn>
                        </p:par>
                        <p:par>
                          <p:cTn id="24" fill="hold">
                            <p:stCondLst>
                              <p:cond delay="2500"/>
                            </p:stCondLst>
                            <p:childTnLst>
                              <p:par>
                                <p:cTn id="25" presetID="18" presetClass="entr" presetSubtype="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trips(downRight)">
                                      <p:cBhvr>
                                        <p:cTn id="27" dur="500"/>
                                        <p:tgtEl>
                                          <p:spTgt spid="34"/>
                                        </p:tgtEl>
                                      </p:cBhvr>
                                    </p:animEffect>
                                  </p:childTnLst>
                                </p:cTn>
                              </p:par>
                            </p:childTnLst>
                          </p:cTn>
                        </p:par>
                        <p:par>
                          <p:cTn id="28" fill="hold">
                            <p:stCondLst>
                              <p:cond delay="3000"/>
                            </p:stCondLst>
                            <p:childTnLst>
                              <p:par>
                                <p:cTn id="29" presetID="18" presetClass="entr" presetSubtype="6"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strips(downRight)">
                                      <p:cBhvr>
                                        <p:cTn id="31" dur="500"/>
                                        <p:tgtEl>
                                          <p:spTgt spid="38"/>
                                        </p:tgtEl>
                                      </p:cBhvr>
                                    </p:animEffect>
                                  </p:childTnLst>
                                </p:cTn>
                              </p:par>
                            </p:childTnLst>
                          </p:cTn>
                        </p:par>
                        <p:par>
                          <p:cTn id="32" fill="hold">
                            <p:stCondLst>
                              <p:cond delay="3500"/>
                            </p:stCondLst>
                            <p:childTnLst>
                              <p:par>
                                <p:cTn id="33" presetID="18" presetClass="entr" presetSubtype="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strips(downRight)">
                                      <p:cBhvr>
                                        <p:cTn id="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4190-BCC1-0BE2-DEE3-D50D3350A246}"/>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7747D7A8-3B33-C8DB-B24C-442D5BFF7907}"/>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1ABEC"/>
                </a:solidFill>
                <a:latin typeface="DIN Next LT Arabic" panose="020B0503020203050203" pitchFamily="34" charset="-78"/>
                <a:cs typeface="DIN Next LT Arabic" panose="020B0503020203050203" pitchFamily="34" charset="-78"/>
              </a:rPr>
              <a:t>Introduction</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grpSp>
        <p:nvGrpSpPr>
          <p:cNvPr id="10" name="مجموعة 9">
            <a:extLst>
              <a:ext uri="{FF2B5EF4-FFF2-40B4-BE49-F238E27FC236}">
                <a16:creationId xmlns:a16="http://schemas.microsoft.com/office/drawing/2014/main" id="{DE0C8865-20E7-C795-0CCC-7F0B18B96F2E}"/>
              </a:ext>
            </a:extLst>
          </p:cNvPr>
          <p:cNvGrpSpPr/>
          <p:nvPr/>
        </p:nvGrpSpPr>
        <p:grpSpPr>
          <a:xfrm>
            <a:off x="280391" y="2011104"/>
            <a:ext cx="11313761" cy="717969"/>
            <a:chOff x="193305" y="1967561"/>
            <a:chExt cx="11313761" cy="717969"/>
          </a:xfrm>
        </p:grpSpPr>
        <p:sp>
          <p:nvSpPr>
            <p:cNvPr id="6" name="مستطيل 5">
              <a:extLst>
                <a:ext uri="{FF2B5EF4-FFF2-40B4-BE49-F238E27FC236}">
                  <a16:creationId xmlns:a16="http://schemas.microsoft.com/office/drawing/2014/main" id="{FC87D16D-4731-05B9-F5A9-A25D3E773405}"/>
                </a:ext>
              </a:extLst>
            </p:cNvPr>
            <p:cNvSpPr/>
            <p:nvPr/>
          </p:nvSpPr>
          <p:spPr>
            <a:xfrm>
              <a:off x="528581" y="1967561"/>
              <a:ext cx="10978485" cy="7179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7" name="متوازي أضلاع 6">
              <a:extLst>
                <a:ext uri="{FF2B5EF4-FFF2-40B4-BE49-F238E27FC236}">
                  <a16:creationId xmlns:a16="http://schemas.microsoft.com/office/drawing/2014/main" id="{2BB73238-EB69-8A7E-0C03-A744A1A18B91}"/>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8" name="متوازي أضلاع 7">
              <a:extLst>
                <a:ext uri="{FF2B5EF4-FFF2-40B4-BE49-F238E27FC236}">
                  <a16:creationId xmlns:a16="http://schemas.microsoft.com/office/drawing/2014/main" id="{D2A2E991-E920-A4F5-D71C-67C05049C721}"/>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9" name="مربع نص 8">
              <a:extLst>
                <a:ext uri="{FF2B5EF4-FFF2-40B4-BE49-F238E27FC236}">
                  <a16:creationId xmlns:a16="http://schemas.microsoft.com/office/drawing/2014/main" id="{974BC752-FF10-C742-3D27-355BF79D1549}"/>
                </a:ext>
              </a:extLst>
            </p:cNvPr>
            <p:cNvSpPr txBox="1"/>
            <p:nvPr/>
          </p:nvSpPr>
          <p:spPr>
            <a:xfrm>
              <a:off x="1064002" y="2161271"/>
              <a:ext cx="10443063" cy="369332"/>
            </a:xfrm>
            <a:prstGeom prst="rect">
              <a:avLst/>
            </a:prstGeom>
            <a:noFill/>
          </p:spPr>
          <p:txBody>
            <a:bodyPr wrap="square">
              <a:spAutoFit/>
            </a:bodyPr>
            <a:lstStyle/>
            <a:p>
              <a:pPr algn="justLow" rtl="0"/>
              <a:r>
                <a:rPr lang="en-US" dirty="0">
                  <a:latin typeface="DIN Next LT Arabic Light" panose="020B0303020203050203" pitchFamily="34" charset="-78"/>
                  <a:cs typeface="DIN Next LT Arabic Light" panose="020B0303020203050203" pitchFamily="34" charset="-78"/>
                </a:rPr>
                <a:t>Sentiment analysis supports organizations in understanding customer's feedback in complaints.</a:t>
              </a:r>
            </a:p>
          </p:txBody>
        </p:sp>
      </p:grpSp>
      <p:grpSp>
        <p:nvGrpSpPr>
          <p:cNvPr id="11" name="مجموعة 10">
            <a:extLst>
              <a:ext uri="{FF2B5EF4-FFF2-40B4-BE49-F238E27FC236}">
                <a16:creationId xmlns:a16="http://schemas.microsoft.com/office/drawing/2014/main" id="{68D5AB52-9DD2-9C1A-EF6B-55C9D930B36D}"/>
              </a:ext>
            </a:extLst>
          </p:cNvPr>
          <p:cNvGrpSpPr/>
          <p:nvPr/>
        </p:nvGrpSpPr>
        <p:grpSpPr>
          <a:xfrm>
            <a:off x="280390" y="3334379"/>
            <a:ext cx="11313761" cy="717969"/>
            <a:chOff x="193305" y="1967561"/>
            <a:chExt cx="11313761" cy="717969"/>
          </a:xfrm>
        </p:grpSpPr>
        <p:sp>
          <p:nvSpPr>
            <p:cNvPr id="12" name="مستطيل 11">
              <a:extLst>
                <a:ext uri="{FF2B5EF4-FFF2-40B4-BE49-F238E27FC236}">
                  <a16:creationId xmlns:a16="http://schemas.microsoft.com/office/drawing/2014/main" id="{7B4C6667-24E2-613E-47C3-8FD6AE41B4D3}"/>
                </a:ext>
              </a:extLst>
            </p:cNvPr>
            <p:cNvSpPr/>
            <p:nvPr/>
          </p:nvSpPr>
          <p:spPr>
            <a:xfrm>
              <a:off x="528581" y="1967561"/>
              <a:ext cx="10978485" cy="7179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3" name="متوازي أضلاع 12">
              <a:extLst>
                <a:ext uri="{FF2B5EF4-FFF2-40B4-BE49-F238E27FC236}">
                  <a16:creationId xmlns:a16="http://schemas.microsoft.com/office/drawing/2014/main" id="{71AB9CF5-D43D-F431-164E-89669A3D7CD0}"/>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14" name="متوازي أضلاع 13">
              <a:extLst>
                <a:ext uri="{FF2B5EF4-FFF2-40B4-BE49-F238E27FC236}">
                  <a16:creationId xmlns:a16="http://schemas.microsoft.com/office/drawing/2014/main" id="{D6E71A25-FE59-DDE2-D8C2-1115327014E2}"/>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15" name="مربع نص 14">
              <a:extLst>
                <a:ext uri="{FF2B5EF4-FFF2-40B4-BE49-F238E27FC236}">
                  <a16:creationId xmlns:a16="http://schemas.microsoft.com/office/drawing/2014/main" id="{FB63B8E6-6DAB-1FC0-DAE1-5563C46E3600}"/>
                </a:ext>
              </a:extLst>
            </p:cNvPr>
            <p:cNvSpPr txBox="1"/>
            <p:nvPr/>
          </p:nvSpPr>
          <p:spPr>
            <a:xfrm>
              <a:off x="1064002" y="2161271"/>
              <a:ext cx="10443063" cy="369332"/>
            </a:xfrm>
            <a:prstGeom prst="rect">
              <a:avLst/>
            </a:prstGeom>
            <a:noFill/>
          </p:spPr>
          <p:txBody>
            <a:bodyPr wrap="square">
              <a:spAutoFit/>
            </a:bodyPr>
            <a:lstStyle/>
            <a:p>
              <a:pPr algn="justLow" rtl="0"/>
              <a:r>
                <a:rPr lang="en-US" dirty="0">
                  <a:latin typeface="DIN Next LT Arabic Light" panose="020B0303020203050203" pitchFamily="34" charset="-78"/>
                  <a:cs typeface="DIN Next LT Arabic Light" panose="020B0303020203050203" pitchFamily="34" charset="-78"/>
                </a:rPr>
                <a:t>Customer complaints are often long, unstructured, and difficult to analyze</a:t>
              </a:r>
              <a:endParaRPr lang="ar-SA" dirty="0">
                <a:latin typeface="DIN Next LT Arabic Light" panose="020B0303020203050203" pitchFamily="34" charset="-78"/>
                <a:cs typeface="DIN Next LT Arabic Light" panose="020B0303020203050203" pitchFamily="34" charset="-78"/>
              </a:endParaRPr>
            </a:p>
          </p:txBody>
        </p:sp>
      </p:grpSp>
      <p:grpSp>
        <p:nvGrpSpPr>
          <p:cNvPr id="16" name="مجموعة 15">
            <a:extLst>
              <a:ext uri="{FF2B5EF4-FFF2-40B4-BE49-F238E27FC236}">
                <a16:creationId xmlns:a16="http://schemas.microsoft.com/office/drawing/2014/main" id="{B4F703A5-582D-9CFA-0389-DB97129BC0D0}"/>
              </a:ext>
            </a:extLst>
          </p:cNvPr>
          <p:cNvGrpSpPr/>
          <p:nvPr/>
        </p:nvGrpSpPr>
        <p:grpSpPr>
          <a:xfrm>
            <a:off x="280389" y="4774035"/>
            <a:ext cx="11313761" cy="717969"/>
            <a:chOff x="193305" y="1967561"/>
            <a:chExt cx="11313761" cy="717969"/>
          </a:xfrm>
        </p:grpSpPr>
        <p:sp>
          <p:nvSpPr>
            <p:cNvPr id="17" name="مستطيل 16">
              <a:extLst>
                <a:ext uri="{FF2B5EF4-FFF2-40B4-BE49-F238E27FC236}">
                  <a16:creationId xmlns:a16="http://schemas.microsoft.com/office/drawing/2014/main" id="{1316E180-96C9-DA11-BF97-F459F7665F56}"/>
                </a:ext>
              </a:extLst>
            </p:cNvPr>
            <p:cNvSpPr/>
            <p:nvPr/>
          </p:nvSpPr>
          <p:spPr>
            <a:xfrm>
              <a:off x="528581" y="1967561"/>
              <a:ext cx="10978485" cy="7179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8" name="متوازي أضلاع 17">
              <a:extLst>
                <a:ext uri="{FF2B5EF4-FFF2-40B4-BE49-F238E27FC236}">
                  <a16:creationId xmlns:a16="http://schemas.microsoft.com/office/drawing/2014/main" id="{6F28CEA3-48CD-34B9-CCA3-782D971D3712}"/>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19" name="متوازي أضلاع 18">
              <a:extLst>
                <a:ext uri="{FF2B5EF4-FFF2-40B4-BE49-F238E27FC236}">
                  <a16:creationId xmlns:a16="http://schemas.microsoft.com/office/drawing/2014/main" id="{958F805E-06B9-1052-0A4E-B3CD89BB460A}"/>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20" name="مربع نص 19">
              <a:extLst>
                <a:ext uri="{FF2B5EF4-FFF2-40B4-BE49-F238E27FC236}">
                  <a16:creationId xmlns:a16="http://schemas.microsoft.com/office/drawing/2014/main" id="{5535A215-7FCD-4FB4-EF6D-D377622DEA26}"/>
                </a:ext>
              </a:extLst>
            </p:cNvPr>
            <p:cNvSpPr txBox="1"/>
            <p:nvPr/>
          </p:nvSpPr>
          <p:spPr>
            <a:xfrm>
              <a:off x="1064002" y="2161271"/>
              <a:ext cx="10443063" cy="369332"/>
            </a:xfrm>
            <a:prstGeom prst="rect">
              <a:avLst/>
            </a:prstGeom>
            <a:noFill/>
          </p:spPr>
          <p:txBody>
            <a:bodyPr wrap="square">
              <a:spAutoFit/>
            </a:bodyPr>
            <a:lstStyle/>
            <a:p>
              <a:pPr algn="justLow" rtl="0"/>
              <a:r>
                <a:rPr lang="en-US" dirty="0">
                  <a:latin typeface="DIN Next LT Arabic Light" panose="020B0303020203050203" pitchFamily="34" charset="-78"/>
                  <a:cs typeface="DIN Next LT Arabic Light" panose="020B0303020203050203" pitchFamily="34" charset="-78"/>
                </a:rPr>
                <a:t>Automated sentiment classification improves service quality and decision-making.</a:t>
              </a:r>
            </a:p>
          </p:txBody>
        </p:sp>
      </p:grpSp>
      <p:sp>
        <p:nvSpPr>
          <p:cNvPr id="21" name="مستطيل مستدير الزوايا 20">
            <a:extLst>
              <a:ext uri="{FF2B5EF4-FFF2-40B4-BE49-F238E27FC236}">
                <a16:creationId xmlns:a16="http://schemas.microsoft.com/office/drawing/2014/main" id="{6F00C1A4-4BEA-BB99-17EB-0C1412209615}"/>
              </a:ext>
            </a:extLst>
          </p:cNvPr>
          <p:cNvSpPr/>
          <p:nvPr/>
        </p:nvSpPr>
        <p:spPr>
          <a:xfrm>
            <a:off x="-12720107" y="1699834"/>
            <a:ext cx="11536728" cy="4286708"/>
          </a:xfrm>
          <a:prstGeom prst="roundRect">
            <a:avLst>
              <a:gd name="adj" fmla="val 4854"/>
            </a:avLst>
          </a:prstGeom>
          <a:noFill/>
          <a:ln w="12700">
            <a:solidFill>
              <a:srgbClr val="01ABEC"/>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2" name="مربع نص 21">
            <a:extLst>
              <a:ext uri="{FF2B5EF4-FFF2-40B4-BE49-F238E27FC236}">
                <a16:creationId xmlns:a16="http://schemas.microsoft.com/office/drawing/2014/main" id="{CD13EBC5-8503-CA35-3D75-152252A954F4}"/>
              </a:ext>
            </a:extLst>
          </p:cNvPr>
          <p:cNvSpPr txBox="1"/>
          <p:nvPr/>
        </p:nvSpPr>
        <p:spPr>
          <a:xfrm>
            <a:off x="-12542631" y="1973926"/>
            <a:ext cx="6059912" cy="3738524"/>
          </a:xfrm>
          <a:prstGeom prst="rect">
            <a:avLst/>
          </a:prstGeom>
          <a:noFill/>
        </p:spPr>
        <p:txBody>
          <a:bodyPr wrap="square">
            <a:spAutoFit/>
          </a:bodyPr>
          <a:lstStyle/>
          <a:p>
            <a:pPr marL="0" indent="0" algn="justLow" rtl="0">
              <a:lnSpc>
                <a:spcPct val="150000"/>
              </a:lnSpc>
              <a:buNone/>
            </a:pPr>
            <a:r>
              <a:rPr lang="en-US" sz="1600" dirty="0">
                <a:latin typeface="DIN Next LT Arabic Light" panose="020B0303020203050203" pitchFamily="34" charset="-78"/>
                <a:cs typeface="DIN Next LT Arabic Light" panose="020B0303020203050203" pitchFamily="34" charset="-78"/>
              </a:rPr>
              <a:t>Our company occasionally receives negative customer feedback that reflects dissatisfaction with certain services. However, these opinions are often unstructured, making it difficult to identify the exact reasons behind customer dissatisfaction. This lack of clarity limits the company’s ability to make informed decisions and implement targeted service improvements. Therefore, analyzing customer feedback is essential to understand the drivers of negative opinions and support decisions that enhance service quality and customer satisfaction. This challenge is the main motivation for selecting this research.</a:t>
            </a:r>
          </a:p>
        </p:txBody>
      </p:sp>
      <p:grpSp>
        <p:nvGrpSpPr>
          <p:cNvPr id="23" name="مجموعة 22">
            <a:extLst>
              <a:ext uri="{FF2B5EF4-FFF2-40B4-BE49-F238E27FC236}">
                <a16:creationId xmlns:a16="http://schemas.microsoft.com/office/drawing/2014/main" id="{03980103-C8F2-4877-2FFF-E1F5FD470F4A}"/>
              </a:ext>
            </a:extLst>
          </p:cNvPr>
          <p:cNvGrpSpPr/>
          <p:nvPr/>
        </p:nvGrpSpPr>
        <p:grpSpPr>
          <a:xfrm>
            <a:off x="6800734" y="8043852"/>
            <a:ext cx="4793415" cy="3985060"/>
            <a:chOff x="6944496" y="1956588"/>
            <a:chExt cx="4601817" cy="3720480"/>
          </a:xfrm>
        </p:grpSpPr>
        <p:sp>
          <p:nvSpPr>
            <p:cNvPr id="24" name="Freeform 2">
              <a:extLst>
                <a:ext uri="{FF2B5EF4-FFF2-40B4-BE49-F238E27FC236}">
                  <a16:creationId xmlns:a16="http://schemas.microsoft.com/office/drawing/2014/main" id="{106C671B-0919-AF86-C095-B67C50F3030A}"/>
                </a:ext>
              </a:extLst>
            </p:cNvPr>
            <p:cNvSpPr/>
            <p:nvPr/>
          </p:nvSpPr>
          <p:spPr>
            <a:xfrm>
              <a:off x="6944496" y="3429000"/>
              <a:ext cx="4601817" cy="2248068"/>
            </a:xfrm>
            <a:custGeom>
              <a:avLst/>
              <a:gdLst/>
              <a:ahLst/>
              <a:cxnLst/>
              <a:rect l="l" t="t" r="r" b="b"/>
              <a:pathLst>
                <a:path w="16230600" h="7466076">
                  <a:moveTo>
                    <a:pt x="0" y="0"/>
                  </a:moveTo>
                  <a:lnTo>
                    <a:pt x="16230600" y="0"/>
                  </a:lnTo>
                  <a:lnTo>
                    <a:pt x="16230600" y="7466076"/>
                  </a:lnTo>
                  <a:lnTo>
                    <a:pt x="0" y="7466076"/>
                  </a:lnTo>
                  <a:lnTo>
                    <a:pt x="0" y="0"/>
                  </a:lnTo>
                  <a:close/>
                </a:path>
              </a:pathLst>
            </a:custGeom>
            <a:blipFill>
              <a:blip r:embed="rId2"/>
              <a:stretch>
                <a:fillRect/>
              </a:stretch>
            </a:blipFill>
          </p:spPr>
          <p:txBody>
            <a:bodyPr/>
            <a:lstStyle/>
            <a:p>
              <a:endParaRPr lang="ar-SA" sz="1200"/>
            </a:p>
          </p:txBody>
        </p:sp>
        <p:sp>
          <p:nvSpPr>
            <p:cNvPr id="25" name="Freeform 4">
              <a:extLst>
                <a:ext uri="{FF2B5EF4-FFF2-40B4-BE49-F238E27FC236}">
                  <a16:creationId xmlns:a16="http://schemas.microsoft.com/office/drawing/2014/main" id="{7DF0BDD3-637D-1CB7-580D-97061D5E76D3}"/>
                </a:ext>
              </a:extLst>
            </p:cNvPr>
            <p:cNvSpPr/>
            <p:nvPr/>
          </p:nvSpPr>
          <p:spPr>
            <a:xfrm>
              <a:off x="7770026" y="1956588"/>
              <a:ext cx="3348549" cy="1843943"/>
            </a:xfrm>
            <a:custGeom>
              <a:avLst/>
              <a:gdLst/>
              <a:ahLst/>
              <a:cxnLst/>
              <a:rect l="l" t="t" r="r" b="b"/>
              <a:pathLst>
                <a:path w="7234813" h="4114800">
                  <a:moveTo>
                    <a:pt x="0" y="0"/>
                  </a:moveTo>
                  <a:lnTo>
                    <a:pt x="7234814" y="0"/>
                  </a:lnTo>
                  <a:lnTo>
                    <a:pt x="723481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sz="1200"/>
            </a:p>
          </p:txBody>
        </p:sp>
      </p:grpSp>
    </p:spTree>
    <p:extLst>
      <p:ext uri="{BB962C8B-B14F-4D97-AF65-F5344CB8AC3E}">
        <p14:creationId xmlns:p14="http://schemas.microsoft.com/office/powerpoint/2010/main" val="2759363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750"/>
                                        <p:tgtEl>
                                          <p:spTgt spid="10"/>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750"/>
                                        <p:tgtEl>
                                          <p:spTgt spid="11"/>
                                        </p:tgtEl>
                                      </p:cBhvr>
                                    </p:animEffect>
                                  </p:childTnLst>
                                </p:cTn>
                              </p:par>
                            </p:childTnLst>
                          </p:cTn>
                        </p:par>
                        <p:par>
                          <p:cTn id="12" fill="hold">
                            <p:stCondLst>
                              <p:cond delay="1500"/>
                            </p:stCondLst>
                            <p:childTnLst>
                              <p:par>
                                <p:cTn id="13" presetID="2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C33AA-EC49-8BBD-57BB-E04D8C1192C2}"/>
            </a:ext>
          </a:extLst>
        </p:cNvPr>
        <p:cNvGrpSpPr/>
        <p:nvPr/>
      </p:nvGrpSpPr>
      <p:grpSpPr>
        <a:xfrm>
          <a:off x="0" y="0"/>
          <a:ext cx="0" cy="0"/>
          <a:chOff x="0" y="0"/>
          <a:chExt cx="0" cy="0"/>
        </a:xfrm>
      </p:grpSpPr>
      <p:sp>
        <p:nvSpPr>
          <p:cNvPr id="10" name="مستطيل مستدير الزوايا 9">
            <a:extLst>
              <a:ext uri="{FF2B5EF4-FFF2-40B4-BE49-F238E27FC236}">
                <a16:creationId xmlns:a16="http://schemas.microsoft.com/office/drawing/2014/main" id="{E1EA8681-ECE1-403A-EA9A-3221FAD08700}"/>
              </a:ext>
            </a:extLst>
          </p:cNvPr>
          <p:cNvSpPr/>
          <p:nvPr/>
        </p:nvSpPr>
        <p:spPr>
          <a:xfrm>
            <a:off x="261375" y="1686178"/>
            <a:ext cx="11536728" cy="4286708"/>
          </a:xfrm>
          <a:prstGeom prst="roundRect">
            <a:avLst>
              <a:gd name="adj" fmla="val 4854"/>
            </a:avLst>
          </a:prstGeom>
          <a:noFill/>
          <a:ln w="12700">
            <a:solidFill>
              <a:srgbClr val="01ABEC"/>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3" name="مربع نص 2">
            <a:extLst>
              <a:ext uri="{FF2B5EF4-FFF2-40B4-BE49-F238E27FC236}">
                <a16:creationId xmlns:a16="http://schemas.microsoft.com/office/drawing/2014/main" id="{0E5C0758-F05F-B315-6E68-1F57260E701F}"/>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0ADEF"/>
                </a:solidFill>
                <a:latin typeface="DIN Next LT Arabic" panose="020B0503020203050203" pitchFamily="34" charset="-78"/>
                <a:cs typeface="DIN Next LT Arabic" panose="020B0503020203050203" pitchFamily="34" charset="-78"/>
              </a:rPr>
              <a:t>Problem Statement</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sp>
        <p:nvSpPr>
          <p:cNvPr id="5" name="مربع نص 4">
            <a:extLst>
              <a:ext uri="{FF2B5EF4-FFF2-40B4-BE49-F238E27FC236}">
                <a16:creationId xmlns:a16="http://schemas.microsoft.com/office/drawing/2014/main" id="{E9E89E3E-3C40-FD9A-BC71-3B2344C05505}"/>
              </a:ext>
            </a:extLst>
          </p:cNvPr>
          <p:cNvSpPr txBox="1"/>
          <p:nvPr/>
        </p:nvSpPr>
        <p:spPr>
          <a:xfrm>
            <a:off x="438851" y="1960270"/>
            <a:ext cx="6059912" cy="3738524"/>
          </a:xfrm>
          <a:prstGeom prst="rect">
            <a:avLst/>
          </a:prstGeom>
          <a:noFill/>
        </p:spPr>
        <p:txBody>
          <a:bodyPr wrap="square">
            <a:spAutoFit/>
          </a:bodyPr>
          <a:lstStyle/>
          <a:p>
            <a:pPr marL="0" indent="0" algn="justLow" rtl="0">
              <a:lnSpc>
                <a:spcPct val="150000"/>
              </a:lnSpc>
              <a:buNone/>
            </a:pPr>
            <a:r>
              <a:rPr lang="en-US" sz="1600" dirty="0">
                <a:latin typeface="DIN Next LT Arabic Light" panose="020B0303020203050203" pitchFamily="34" charset="-78"/>
                <a:cs typeface="DIN Next LT Arabic Light" panose="020B0303020203050203" pitchFamily="34" charset="-78"/>
              </a:rPr>
              <a:t>Our company occasionally receives negative customer feedback that reflects dissatisfaction with certain services. However, these opinions are often unstructured, making it difficult to identify the exact reasons behind customer dissatisfaction. This lack of clarity limits the company’s ability to make informed decisions and implement targeted service improvements. Therefore, analyzing customer feedback is essential to understand the drivers of negative opinions and support decisions that enhance service quality and customer satisfaction. This challenge is the main motivation for selecting this research.</a:t>
            </a:r>
          </a:p>
        </p:txBody>
      </p:sp>
      <p:grpSp>
        <p:nvGrpSpPr>
          <p:cNvPr id="9" name="مجموعة 8">
            <a:extLst>
              <a:ext uri="{FF2B5EF4-FFF2-40B4-BE49-F238E27FC236}">
                <a16:creationId xmlns:a16="http://schemas.microsoft.com/office/drawing/2014/main" id="{6998798B-538D-08F4-1EF6-F12C34A7F411}"/>
              </a:ext>
            </a:extLst>
          </p:cNvPr>
          <p:cNvGrpSpPr/>
          <p:nvPr/>
        </p:nvGrpSpPr>
        <p:grpSpPr>
          <a:xfrm>
            <a:off x="6729248" y="1987826"/>
            <a:ext cx="4793415" cy="3985060"/>
            <a:chOff x="6944496" y="1956588"/>
            <a:chExt cx="4601817" cy="3720480"/>
          </a:xfrm>
        </p:grpSpPr>
        <p:sp>
          <p:nvSpPr>
            <p:cNvPr id="7" name="Freeform 2">
              <a:extLst>
                <a:ext uri="{FF2B5EF4-FFF2-40B4-BE49-F238E27FC236}">
                  <a16:creationId xmlns:a16="http://schemas.microsoft.com/office/drawing/2014/main" id="{66E7FE4D-3691-31CC-7C36-9E1639D05DA5}"/>
                </a:ext>
              </a:extLst>
            </p:cNvPr>
            <p:cNvSpPr/>
            <p:nvPr/>
          </p:nvSpPr>
          <p:spPr>
            <a:xfrm>
              <a:off x="6944496" y="3429000"/>
              <a:ext cx="4601817" cy="2248068"/>
            </a:xfrm>
            <a:custGeom>
              <a:avLst/>
              <a:gdLst/>
              <a:ahLst/>
              <a:cxnLst/>
              <a:rect l="l" t="t" r="r" b="b"/>
              <a:pathLst>
                <a:path w="16230600" h="7466076">
                  <a:moveTo>
                    <a:pt x="0" y="0"/>
                  </a:moveTo>
                  <a:lnTo>
                    <a:pt x="16230600" y="0"/>
                  </a:lnTo>
                  <a:lnTo>
                    <a:pt x="16230600" y="7466076"/>
                  </a:lnTo>
                  <a:lnTo>
                    <a:pt x="0" y="7466076"/>
                  </a:lnTo>
                  <a:lnTo>
                    <a:pt x="0" y="0"/>
                  </a:lnTo>
                  <a:close/>
                </a:path>
              </a:pathLst>
            </a:custGeom>
            <a:blipFill>
              <a:blip r:embed="rId2"/>
              <a:stretch>
                <a:fillRect/>
              </a:stretch>
            </a:blipFill>
          </p:spPr>
          <p:txBody>
            <a:bodyPr/>
            <a:lstStyle/>
            <a:p>
              <a:endParaRPr lang="ar-SA" sz="1200"/>
            </a:p>
          </p:txBody>
        </p:sp>
        <p:sp>
          <p:nvSpPr>
            <p:cNvPr id="8" name="Freeform 4">
              <a:extLst>
                <a:ext uri="{FF2B5EF4-FFF2-40B4-BE49-F238E27FC236}">
                  <a16:creationId xmlns:a16="http://schemas.microsoft.com/office/drawing/2014/main" id="{74B513ED-047B-3F13-CB24-C01C2CBF6BBC}"/>
                </a:ext>
              </a:extLst>
            </p:cNvPr>
            <p:cNvSpPr/>
            <p:nvPr/>
          </p:nvSpPr>
          <p:spPr>
            <a:xfrm>
              <a:off x="7770026" y="1956588"/>
              <a:ext cx="3348549" cy="1843943"/>
            </a:xfrm>
            <a:custGeom>
              <a:avLst/>
              <a:gdLst/>
              <a:ahLst/>
              <a:cxnLst/>
              <a:rect l="l" t="t" r="r" b="b"/>
              <a:pathLst>
                <a:path w="7234813" h="4114800">
                  <a:moveTo>
                    <a:pt x="0" y="0"/>
                  </a:moveTo>
                  <a:lnTo>
                    <a:pt x="7234814" y="0"/>
                  </a:lnTo>
                  <a:lnTo>
                    <a:pt x="723481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sz="1200"/>
            </a:p>
          </p:txBody>
        </p:sp>
      </p:grpSp>
      <p:grpSp>
        <p:nvGrpSpPr>
          <p:cNvPr id="11" name="مجموعة 10">
            <a:extLst>
              <a:ext uri="{FF2B5EF4-FFF2-40B4-BE49-F238E27FC236}">
                <a16:creationId xmlns:a16="http://schemas.microsoft.com/office/drawing/2014/main" id="{049A1A8C-9FC1-9BD8-3309-0B1AC24FB05C}"/>
              </a:ext>
            </a:extLst>
          </p:cNvPr>
          <p:cNvGrpSpPr/>
          <p:nvPr/>
        </p:nvGrpSpPr>
        <p:grpSpPr>
          <a:xfrm>
            <a:off x="362017" y="8327686"/>
            <a:ext cx="11057823" cy="2761594"/>
            <a:chOff x="444374" y="3595663"/>
            <a:chExt cx="11057823" cy="2418364"/>
          </a:xfrm>
        </p:grpSpPr>
        <p:sp>
          <p:nvSpPr>
            <p:cNvPr id="12" name="مستطيل 11">
              <a:extLst>
                <a:ext uri="{FF2B5EF4-FFF2-40B4-BE49-F238E27FC236}">
                  <a16:creationId xmlns:a16="http://schemas.microsoft.com/office/drawing/2014/main" id="{8C1F4D28-EC7F-0D77-CD30-C4FB313B1D96}"/>
                </a:ext>
              </a:extLst>
            </p:cNvPr>
            <p:cNvSpPr/>
            <p:nvPr/>
          </p:nvSpPr>
          <p:spPr>
            <a:xfrm>
              <a:off x="444374"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Applying advanced deep neural network models to enhance customer feedback based on the sentiment analysis.</a:t>
              </a:r>
            </a:p>
          </p:txBody>
        </p:sp>
        <p:sp>
          <p:nvSpPr>
            <p:cNvPr id="13" name="مستطيل 12">
              <a:extLst>
                <a:ext uri="{FF2B5EF4-FFF2-40B4-BE49-F238E27FC236}">
                  <a16:creationId xmlns:a16="http://schemas.microsoft.com/office/drawing/2014/main" id="{EB031ABF-A72D-26D7-02FC-BC6795CD72F6}"/>
                </a:ext>
              </a:extLst>
            </p:cNvPr>
            <p:cNvSpPr/>
            <p:nvPr/>
          </p:nvSpPr>
          <p:spPr>
            <a:xfrm>
              <a:off x="2318581"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Using benchmark dataset </a:t>
              </a:r>
            </a:p>
          </p:txBody>
        </p:sp>
        <p:sp>
          <p:nvSpPr>
            <p:cNvPr id="14" name="مستطيل 13">
              <a:extLst>
                <a:ext uri="{FF2B5EF4-FFF2-40B4-BE49-F238E27FC236}">
                  <a16:creationId xmlns:a16="http://schemas.microsoft.com/office/drawing/2014/main" id="{68087F39-2A40-BBE6-64D0-32C8FC79F4E9}"/>
                </a:ext>
              </a:extLst>
            </p:cNvPr>
            <p:cNvSpPr/>
            <p:nvPr/>
          </p:nvSpPr>
          <p:spPr>
            <a:xfrm>
              <a:off x="4192789"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Evaluate model using different evaluation matrix</a:t>
              </a:r>
            </a:p>
          </p:txBody>
        </p:sp>
        <p:sp>
          <p:nvSpPr>
            <p:cNvPr id="15" name="مستطيل 14">
              <a:extLst>
                <a:ext uri="{FF2B5EF4-FFF2-40B4-BE49-F238E27FC236}">
                  <a16:creationId xmlns:a16="http://schemas.microsoft.com/office/drawing/2014/main" id="{9905FE28-4738-584D-FC12-DCD1203FDA78}"/>
                </a:ext>
              </a:extLst>
            </p:cNvPr>
            <p:cNvSpPr/>
            <p:nvPr/>
          </p:nvSpPr>
          <p:spPr>
            <a:xfrm>
              <a:off x="6066996"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Applying different preprocessing step to improve text quality</a:t>
              </a:r>
            </a:p>
          </p:txBody>
        </p:sp>
        <p:sp>
          <p:nvSpPr>
            <p:cNvPr id="16" name="مستطيل 15">
              <a:extLst>
                <a:ext uri="{FF2B5EF4-FFF2-40B4-BE49-F238E27FC236}">
                  <a16:creationId xmlns:a16="http://schemas.microsoft.com/office/drawing/2014/main" id="{DA2FCDC6-AA3E-5024-DD1D-18717D5F6C64}"/>
                </a:ext>
              </a:extLst>
            </p:cNvPr>
            <p:cNvSpPr/>
            <p:nvPr/>
          </p:nvSpPr>
          <p:spPr>
            <a:xfrm>
              <a:off x="7941203"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Develop AI framework to enhance customer feedback </a:t>
              </a:r>
            </a:p>
          </p:txBody>
        </p:sp>
        <p:sp>
          <p:nvSpPr>
            <p:cNvPr id="17" name="مستطيل 16">
              <a:extLst>
                <a:ext uri="{FF2B5EF4-FFF2-40B4-BE49-F238E27FC236}">
                  <a16:creationId xmlns:a16="http://schemas.microsoft.com/office/drawing/2014/main" id="{2E7556C1-283B-09AE-4531-5F0CB725BA8B}"/>
                </a:ext>
              </a:extLst>
            </p:cNvPr>
            <p:cNvSpPr/>
            <p:nvPr/>
          </p:nvSpPr>
          <p:spPr>
            <a:xfrm>
              <a:off x="9815411"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conducted transformer model is achieve the best performance we compare it with different machine learning models </a:t>
              </a:r>
            </a:p>
          </p:txBody>
        </p:sp>
      </p:grpSp>
      <p:sp>
        <p:nvSpPr>
          <p:cNvPr id="18" name="مثلث 17">
            <a:extLst>
              <a:ext uri="{FF2B5EF4-FFF2-40B4-BE49-F238E27FC236}">
                <a16:creationId xmlns:a16="http://schemas.microsoft.com/office/drawing/2014/main" id="{86C56E5F-ADAB-363D-EE2F-19544B8B2F6D}"/>
              </a:ext>
            </a:extLst>
          </p:cNvPr>
          <p:cNvSpPr/>
          <p:nvPr/>
        </p:nvSpPr>
        <p:spPr>
          <a:xfrm flipV="1">
            <a:off x="10626023"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19" name="موصل مستقيم 18">
            <a:extLst>
              <a:ext uri="{FF2B5EF4-FFF2-40B4-BE49-F238E27FC236}">
                <a16:creationId xmlns:a16="http://schemas.microsoft.com/office/drawing/2014/main" id="{B97D33E8-ACF6-5949-2E7E-B40198053097}"/>
              </a:ext>
            </a:extLst>
          </p:cNvPr>
          <p:cNvCxnSpPr>
            <a:cxnSpLocks/>
          </p:cNvCxnSpPr>
          <p:nvPr/>
        </p:nvCxnSpPr>
        <p:spPr>
          <a:xfrm>
            <a:off x="10287756"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20" name="مربع نص 19">
            <a:extLst>
              <a:ext uri="{FF2B5EF4-FFF2-40B4-BE49-F238E27FC236}">
                <a16:creationId xmlns:a16="http://schemas.microsoft.com/office/drawing/2014/main" id="{3FF93E67-A17D-EC3B-670A-1EA4FE38D478}"/>
              </a:ext>
            </a:extLst>
          </p:cNvPr>
          <p:cNvSpPr txBox="1"/>
          <p:nvPr/>
        </p:nvSpPr>
        <p:spPr>
          <a:xfrm>
            <a:off x="10303724"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06</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21" name="مثلث 20">
            <a:extLst>
              <a:ext uri="{FF2B5EF4-FFF2-40B4-BE49-F238E27FC236}">
                <a16:creationId xmlns:a16="http://schemas.microsoft.com/office/drawing/2014/main" id="{63185990-F61A-1E00-76B1-113845095E47}"/>
              </a:ext>
            </a:extLst>
          </p:cNvPr>
          <p:cNvSpPr/>
          <p:nvPr/>
        </p:nvSpPr>
        <p:spPr>
          <a:xfrm flipV="1">
            <a:off x="8759123"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22" name="موصل مستقيم 21">
            <a:extLst>
              <a:ext uri="{FF2B5EF4-FFF2-40B4-BE49-F238E27FC236}">
                <a16:creationId xmlns:a16="http://schemas.microsoft.com/office/drawing/2014/main" id="{DEBF7CFE-54AD-CEB9-68FB-773322DFB518}"/>
              </a:ext>
            </a:extLst>
          </p:cNvPr>
          <p:cNvCxnSpPr>
            <a:cxnSpLocks/>
          </p:cNvCxnSpPr>
          <p:nvPr/>
        </p:nvCxnSpPr>
        <p:spPr>
          <a:xfrm>
            <a:off x="8420856"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23" name="مربع نص 22">
            <a:extLst>
              <a:ext uri="{FF2B5EF4-FFF2-40B4-BE49-F238E27FC236}">
                <a16:creationId xmlns:a16="http://schemas.microsoft.com/office/drawing/2014/main" id="{4A6F8175-705D-0FE1-0875-BF9DEFD752FA}"/>
              </a:ext>
            </a:extLst>
          </p:cNvPr>
          <p:cNvSpPr txBox="1"/>
          <p:nvPr/>
        </p:nvSpPr>
        <p:spPr>
          <a:xfrm>
            <a:off x="8436824"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05</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24" name="مثلث 23">
            <a:extLst>
              <a:ext uri="{FF2B5EF4-FFF2-40B4-BE49-F238E27FC236}">
                <a16:creationId xmlns:a16="http://schemas.microsoft.com/office/drawing/2014/main" id="{A6214C71-B8F2-A3E7-BF8E-57FF3E0F7EFE}"/>
              </a:ext>
            </a:extLst>
          </p:cNvPr>
          <p:cNvSpPr/>
          <p:nvPr/>
        </p:nvSpPr>
        <p:spPr>
          <a:xfrm flipV="1">
            <a:off x="6876255"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25" name="موصل مستقيم 24">
            <a:extLst>
              <a:ext uri="{FF2B5EF4-FFF2-40B4-BE49-F238E27FC236}">
                <a16:creationId xmlns:a16="http://schemas.microsoft.com/office/drawing/2014/main" id="{210B7023-FD89-6F9C-8F8A-04774B664D92}"/>
              </a:ext>
            </a:extLst>
          </p:cNvPr>
          <p:cNvCxnSpPr>
            <a:cxnSpLocks/>
          </p:cNvCxnSpPr>
          <p:nvPr/>
        </p:nvCxnSpPr>
        <p:spPr>
          <a:xfrm>
            <a:off x="6537988"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26" name="مربع نص 25">
            <a:extLst>
              <a:ext uri="{FF2B5EF4-FFF2-40B4-BE49-F238E27FC236}">
                <a16:creationId xmlns:a16="http://schemas.microsoft.com/office/drawing/2014/main" id="{99DF7150-5542-5D9B-3DEF-0BB57822D301}"/>
              </a:ext>
            </a:extLst>
          </p:cNvPr>
          <p:cNvSpPr txBox="1"/>
          <p:nvPr/>
        </p:nvSpPr>
        <p:spPr>
          <a:xfrm>
            <a:off x="6553956"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04</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27" name="مثلث 26">
            <a:extLst>
              <a:ext uri="{FF2B5EF4-FFF2-40B4-BE49-F238E27FC236}">
                <a16:creationId xmlns:a16="http://schemas.microsoft.com/office/drawing/2014/main" id="{0A31D282-018A-74A6-AB82-ABF157CBEC74}"/>
              </a:ext>
            </a:extLst>
          </p:cNvPr>
          <p:cNvSpPr/>
          <p:nvPr/>
        </p:nvSpPr>
        <p:spPr>
          <a:xfrm flipV="1">
            <a:off x="5009355"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28" name="موصل مستقيم 27">
            <a:extLst>
              <a:ext uri="{FF2B5EF4-FFF2-40B4-BE49-F238E27FC236}">
                <a16:creationId xmlns:a16="http://schemas.microsoft.com/office/drawing/2014/main" id="{03D2DF11-85E2-E8A4-1F3F-549BE64C406D}"/>
              </a:ext>
            </a:extLst>
          </p:cNvPr>
          <p:cNvCxnSpPr>
            <a:cxnSpLocks/>
          </p:cNvCxnSpPr>
          <p:nvPr/>
        </p:nvCxnSpPr>
        <p:spPr>
          <a:xfrm>
            <a:off x="4671088"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29" name="مربع نص 28">
            <a:extLst>
              <a:ext uri="{FF2B5EF4-FFF2-40B4-BE49-F238E27FC236}">
                <a16:creationId xmlns:a16="http://schemas.microsoft.com/office/drawing/2014/main" id="{7BF5889B-7134-E41F-2D89-16B15B5FD343}"/>
              </a:ext>
            </a:extLst>
          </p:cNvPr>
          <p:cNvSpPr txBox="1"/>
          <p:nvPr/>
        </p:nvSpPr>
        <p:spPr>
          <a:xfrm>
            <a:off x="4687056"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03</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30" name="مثلث 29">
            <a:extLst>
              <a:ext uri="{FF2B5EF4-FFF2-40B4-BE49-F238E27FC236}">
                <a16:creationId xmlns:a16="http://schemas.microsoft.com/office/drawing/2014/main" id="{FA8A6FF4-CE37-3480-D29C-50085E3F7C47}"/>
              </a:ext>
            </a:extLst>
          </p:cNvPr>
          <p:cNvSpPr/>
          <p:nvPr/>
        </p:nvSpPr>
        <p:spPr>
          <a:xfrm flipV="1">
            <a:off x="3158423"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1" name="موصل مستقيم 30">
            <a:extLst>
              <a:ext uri="{FF2B5EF4-FFF2-40B4-BE49-F238E27FC236}">
                <a16:creationId xmlns:a16="http://schemas.microsoft.com/office/drawing/2014/main" id="{39905EB3-CCD2-62C2-83D8-99B649621FA3}"/>
              </a:ext>
            </a:extLst>
          </p:cNvPr>
          <p:cNvCxnSpPr>
            <a:cxnSpLocks/>
          </p:cNvCxnSpPr>
          <p:nvPr/>
        </p:nvCxnSpPr>
        <p:spPr>
          <a:xfrm>
            <a:off x="2820156"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2" name="مربع نص 31">
            <a:extLst>
              <a:ext uri="{FF2B5EF4-FFF2-40B4-BE49-F238E27FC236}">
                <a16:creationId xmlns:a16="http://schemas.microsoft.com/office/drawing/2014/main" id="{786FFCDA-7E6B-B5D7-93A5-78DF56CF5F21}"/>
              </a:ext>
            </a:extLst>
          </p:cNvPr>
          <p:cNvSpPr txBox="1"/>
          <p:nvPr/>
        </p:nvSpPr>
        <p:spPr>
          <a:xfrm>
            <a:off x="2836124"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02</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33" name="مثلث 32">
            <a:extLst>
              <a:ext uri="{FF2B5EF4-FFF2-40B4-BE49-F238E27FC236}">
                <a16:creationId xmlns:a16="http://schemas.microsoft.com/office/drawing/2014/main" id="{1B08132D-F452-4CB8-8422-C11E4454D183}"/>
              </a:ext>
            </a:extLst>
          </p:cNvPr>
          <p:cNvSpPr/>
          <p:nvPr/>
        </p:nvSpPr>
        <p:spPr>
          <a:xfrm flipV="1">
            <a:off x="1291523" y="-1211355"/>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4" name="موصل مستقيم 33">
            <a:extLst>
              <a:ext uri="{FF2B5EF4-FFF2-40B4-BE49-F238E27FC236}">
                <a16:creationId xmlns:a16="http://schemas.microsoft.com/office/drawing/2014/main" id="{C082FB7A-51F1-6413-9CDD-BD5AE5590FC7}"/>
              </a:ext>
            </a:extLst>
          </p:cNvPr>
          <p:cNvCxnSpPr>
            <a:cxnSpLocks/>
          </p:cNvCxnSpPr>
          <p:nvPr/>
        </p:nvCxnSpPr>
        <p:spPr>
          <a:xfrm>
            <a:off x="953256" y="-1290274"/>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5" name="مربع نص 34">
            <a:extLst>
              <a:ext uri="{FF2B5EF4-FFF2-40B4-BE49-F238E27FC236}">
                <a16:creationId xmlns:a16="http://schemas.microsoft.com/office/drawing/2014/main" id="{5C1EE23C-F0C6-C020-9C84-C9FDC42A9FED}"/>
              </a:ext>
            </a:extLst>
          </p:cNvPr>
          <p:cNvSpPr txBox="1"/>
          <p:nvPr/>
        </p:nvSpPr>
        <p:spPr>
          <a:xfrm>
            <a:off x="969224" y="-212222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01</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Tree>
    <p:extLst>
      <p:ext uri="{BB962C8B-B14F-4D97-AF65-F5344CB8AC3E}">
        <p14:creationId xmlns:p14="http://schemas.microsoft.com/office/powerpoint/2010/main" val="7539147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DA08A-A0BB-5B1A-A2D6-217EFB73C2FE}"/>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16C06C84-7FFA-91EC-6FBA-F07D213FD554}"/>
              </a:ext>
            </a:extLst>
          </p:cNvPr>
          <p:cNvSpPr txBox="1"/>
          <p:nvPr/>
        </p:nvSpPr>
        <p:spPr>
          <a:xfrm>
            <a:off x="393896" y="356939"/>
            <a:ext cx="9715303" cy="646331"/>
          </a:xfrm>
          <a:prstGeom prst="rect">
            <a:avLst/>
          </a:prstGeom>
          <a:noFill/>
        </p:spPr>
        <p:txBody>
          <a:bodyPr wrap="square">
            <a:spAutoFit/>
          </a:bodyPr>
          <a:lstStyle/>
          <a:p>
            <a:pPr marL="0" algn="l" defTabSz="914400" rtl="0" eaLnBrk="1" latinLnBrk="0" hangingPunct="1"/>
            <a:r>
              <a:rPr lang="en" sz="3600" b="1" dirty="0">
                <a:solidFill>
                  <a:srgbClr val="00ADEF"/>
                </a:solidFill>
                <a:latin typeface="DIN Next LT Arabic" panose="020B0503020203050203" pitchFamily="34" charset="-78"/>
                <a:cs typeface="DIN Next LT Arabic" panose="020B0503020203050203" pitchFamily="34" charset="-78"/>
              </a:rPr>
              <a:t>Research Contribution and objective</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grpSp>
        <p:nvGrpSpPr>
          <p:cNvPr id="6" name="مجموعة 5">
            <a:extLst>
              <a:ext uri="{FF2B5EF4-FFF2-40B4-BE49-F238E27FC236}">
                <a16:creationId xmlns:a16="http://schemas.microsoft.com/office/drawing/2014/main" id="{C5AE0753-9899-5B83-9774-84769A96005C}"/>
              </a:ext>
            </a:extLst>
          </p:cNvPr>
          <p:cNvGrpSpPr/>
          <p:nvPr/>
        </p:nvGrpSpPr>
        <p:grpSpPr>
          <a:xfrm>
            <a:off x="567088" y="3200400"/>
            <a:ext cx="11057823" cy="2761594"/>
            <a:chOff x="444374" y="3595663"/>
            <a:chExt cx="11057823" cy="2418364"/>
          </a:xfrm>
        </p:grpSpPr>
        <p:sp>
          <p:nvSpPr>
            <p:cNvPr id="10" name="مستطيل 9">
              <a:extLst>
                <a:ext uri="{FF2B5EF4-FFF2-40B4-BE49-F238E27FC236}">
                  <a16:creationId xmlns:a16="http://schemas.microsoft.com/office/drawing/2014/main" id="{B9C2F1F2-BAB4-D473-F280-E695E0136D9B}"/>
                </a:ext>
              </a:extLst>
            </p:cNvPr>
            <p:cNvSpPr/>
            <p:nvPr/>
          </p:nvSpPr>
          <p:spPr>
            <a:xfrm>
              <a:off x="444374"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Applying advanced deep neural network models to enhance customer feedback based on the sentiment analysis.</a:t>
              </a:r>
            </a:p>
          </p:txBody>
        </p:sp>
        <p:sp>
          <p:nvSpPr>
            <p:cNvPr id="14" name="مستطيل 13">
              <a:extLst>
                <a:ext uri="{FF2B5EF4-FFF2-40B4-BE49-F238E27FC236}">
                  <a16:creationId xmlns:a16="http://schemas.microsoft.com/office/drawing/2014/main" id="{F5C00321-960F-0E9F-B49A-F538D3497D19}"/>
                </a:ext>
              </a:extLst>
            </p:cNvPr>
            <p:cNvSpPr/>
            <p:nvPr/>
          </p:nvSpPr>
          <p:spPr>
            <a:xfrm>
              <a:off x="2318581"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Using benchmark dataset </a:t>
              </a:r>
            </a:p>
          </p:txBody>
        </p:sp>
        <p:sp>
          <p:nvSpPr>
            <p:cNvPr id="18" name="مستطيل 17">
              <a:extLst>
                <a:ext uri="{FF2B5EF4-FFF2-40B4-BE49-F238E27FC236}">
                  <a16:creationId xmlns:a16="http://schemas.microsoft.com/office/drawing/2014/main" id="{8A650911-3816-8C40-EFD1-805EB782087D}"/>
                </a:ext>
              </a:extLst>
            </p:cNvPr>
            <p:cNvSpPr/>
            <p:nvPr/>
          </p:nvSpPr>
          <p:spPr>
            <a:xfrm>
              <a:off x="4192789"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Evaluate model using different evaluation matrix</a:t>
              </a:r>
            </a:p>
          </p:txBody>
        </p:sp>
        <p:sp>
          <p:nvSpPr>
            <p:cNvPr id="22" name="مستطيل 21">
              <a:extLst>
                <a:ext uri="{FF2B5EF4-FFF2-40B4-BE49-F238E27FC236}">
                  <a16:creationId xmlns:a16="http://schemas.microsoft.com/office/drawing/2014/main" id="{3719B354-01E8-FF20-33C7-C9D6D78E1439}"/>
                </a:ext>
              </a:extLst>
            </p:cNvPr>
            <p:cNvSpPr/>
            <p:nvPr/>
          </p:nvSpPr>
          <p:spPr>
            <a:xfrm>
              <a:off x="6066996"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Applying different preprocessing step to improve text quality</a:t>
              </a:r>
            </a:p>
          </p:txBody>
        </p:sp>
        <p:sp>
          <p:nvSpPr>
            <p:cNvPr id="26" name="مستطيل 25">
              <a:extLst>
                <a:ext uri="{FF2B5EF4-FFF2-40B4-BE49-F238E27FC236}">
                  <a16:creationId xmlns:a16="http://schemas.microsoft.com/office/drawing/2014/main" id="{2D604714-3F2A-BD30-6DF7-3489DB0DDCDD}"/>
                </a:ext>
              </a:extLst>
            </p:cNvPr>
            <p:cNvSpPr/>
            <p:nvPr/>
          </p:nvSpPr>
          <p:spPr>
            <a:xfrm>
              <a:off x="7941203"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Develop AI framework to enhance customer feedback </a:t>
              </a:r>
            </a:p>
          </p:txBody>
        </p:sp>
        <p:sp>
          <p:nvSpPr>
            <p:cNvPr id="29" name="مستطيل 28">
              <a:extLst>
                <a:ext uri="{FF2B5EF4-FFF2-40B4-BE49-F238E27FC236}">
                  <a16:creationId xmlns:a16="http://schemas.microsoft.com/office/drawing/2014/main" id="{12999582-2056-9A12-D3C2-9A72B7103FC0}"/>
                </a:ext>
              </a:extLst>
            </p:cNvPr>
            <p:cNvSpPr/>
            <p:nvPr/>
          </p:nvSpPr>
          <p:spPr>
            <a:xfrm>
              <a:off x="9815411" y="3595663"/>
              <a:ext cx="1686786" cy="241836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marL="0" lvl="0" indent="0" algn="ctr" defTabSz="711200">
                <a:spcBef>
                  <a:spcPct val="0"/>
                </a:spcBef>
                <a:spcAft>
                  <a:spcPct val="35000"/>
                </a:spcAft>
                <a:buNone/>
              </a:pPr>
              <a:r>
                <a:rPr lang="en-US" sz="1400" kern="1200" dirty="0">
                  <a:solidFill>
                    <a:schemeClr val="bg1"/>
                  </a:solidFill>
                  <a:latin typeface="DIN Next LT Arabic Light" panose="020B0303020203050203" pitchFamily="34" charset="-78"/>
                  <a:cs typeface="DIN Next LT Arabic Light" panose="020B0303020203050203" pitchFamily="34" charset="-78"/>
                </a:rPr>
                <a:t>conducted transformer model is achieve the best performance we compare it with different machine learning models </a:t>
              </a:r>
            </a:p>
          </p:txBody>
        </p:sp>
      </p:grpSp>
      <p:sp>
        <p:nvSpPr>
          <p:cNvPr id="30" name="مثلث 29">
            <a:extLst>
              <a:ext uri="{FF2B5EF4-FFF2-40B4-BE49-F238E27FC236}">
                <a16:creationId xmlns:a16="http://schemas.microsoft.com/office/drawing/2014/main" id="{CE68811F-3A3F-9523-7277-265AF1898DB2}"/>
              </a:ext>
            </a:extLst>
          </p:cNvPr>
          <p:cNvSpPr/>
          <p:nvPr/>
        </p:nvSpPr>
        <p:spPr>
          <a:xfrm flipV="1">
            <a:off x="10558361"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2" name="موصل مستقيم 31">
            <a:extLst>
              <a:ext uri="{FF2B5EF4-FFF2-40B4-BE49-F238E27FC236}">
                <a16:creationId xmlns:a16="http://schemas.microsoft.com/office/drawing/2014/main" id="{609BA611-6B8A-EF67-7804-2D214307419A}"/>
              </a:ext>
            </a:extLst>
          </p:cNvPr>
          <p:cNvCxnSpPr>
            <a:cxnSpLocks/>
          </p:cNvCxnSpPr>
          <p:nvPr/>
        </p:nvCxnSpPr>
        <p:spPr>
          <a:xfrm>
            <a:off x="10220094"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3" name="مربع نص 32">
            <a:extLst>
              <a:ext uri="{FF2B5EF4-FFF2-40B4-BE49-F238E27FC236}">
                <a16:creationId xmlns:a16="http://schemas.microsoft.com/office/drawing/2014/main" id="{CCD9C75E-96C6-1EDC-2AE6-29DAF8002942}"/>
              </a:ext>
            </a:extLst>
          </p:cNvPr>
          <p:cNvSpPr txBox="1"/>
          <p:nvPr/>
        </p:nvSpPr>
        <p:spPr>
          <a:xfrm>
            <a:off x="10236062"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06</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35" name="مثلث 34">
            <a:extLst>
              <a:ext uri="{FF2B5EF4-FFF2-40B4-BE49-F238E27FC236}">
                <a16:creationId xmlns:a16="http://schemas.microsoft.com/office/drawing/2014/main" id="{2C50A5AE-F09E-4A0D-97C7-DB70C127B6A9}"/>
              </a:ext>
            </a:extLst>
          </p:cNvPr>
          <p:cNvSpPr/>
          <p:nvPr/>
        </p:nvSpPr>
        <p:spPr>
          <a:xfrm flipV="1">
            <a:off x="8691461"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6" name="موصل مستقيم 35">
            <a:extLst>
              <a:ext uri="{FF2B5EF4-FFF2-40B4-BE49-F238E27FC236}">
                <a16:creationId xmlns:a16="http://schemas.microsoft.com/office/drawing/2014/main" id="{5A610BEF-91F4-0C6C-FAC0-3817280D2976}"/>
              </a:ext>
            </a:extLst>
          </p:cNvPr>
          <p:cNvCxnSpPr>
            <a:cxnSpLocks/>
          </p:cNvCxnSpPr>
          <p:nvPr/>
        </p:nvCxnSpPr>
        <p:spPr>
          <a:xfrm>
            <a:off x="8353194"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7" name="مربع نص 36">
            <a:extLst>
              <a:ext uri="{FF2B5EF4-FFF2-40B4-BE49-F238E27FC236}">
                <a16:creationId xmlns:a16="http://schemas.microsoft.com/office/drawing/2014/main" id="{A6600185-9324-DDC0-8EBB-B3EE77886805}"/>
              </a:ext>
            </a:extLst>
          </p:cNvPr>
          <p:cNvSpPr txBox="1"/>
          <p:nvPr/>
        </p:nvSpPr>
        <p:spPr>
          <a:xfrm>
            <a:off x="8369162"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05</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38" name="مثلث 37">
            <a:extLst>
              <a:ext uri="{FF2B5EF4-FFF2-40B4-BE49-F238E27FC236}">
                <a16:creationId xmlns:a16="http://schemas.microsoft.com/office/drawing/2014/main" id="{FA8BADCC-958B-872A-0253-CACBCBF38405}"/>
              </a:ext>
            </a:extLst>
          </p:cNvPr>
          <p:cNvSpPr/>
          <p:nvPr/>
        </p:nvSpPr>
        <p:spPr>
          <a:xfrm flipV="1">
            <a:off x="6808593"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9" name="موصل مستقيم 38">
            <a:extLst>
              <a:ext uri="{FF2B5EF4-FFF2-40B4-BE49-F238E27FC236}">
                <a16:creationId xmlns:a16="http://schemas.microsoft.com/office/drawing/2014/main" id="{8E605BB4-2BD5-7354-87A1-949FEA9840E5}"/>
              </a:ext>
            </a:extLst>
          </p:cNvPr>
          <p:cNvCxnSpPr>
            <a:cxnSpLocks/>
          </p:cNvCxnSpPr>
          <p:nvPr/>
        </p:nvCxnSpPr>
        <p:spPr>
          <a:xfrm>
            <a:off x="6470326"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40" name="مربع نص 39">
            <a:extLst>
              <a:ext uri="{FF2B5EF4-FFF2-40B4-BE49-F238E27FC236}">
                <a16:creationId xmlns:a16="http://schemas.microsoft.com/office/drawing/2014/main" id="{82FA231B-7B1B-7203-4589-FA887DDF4C70}"/>
              </a:ext>
            </a:extLst>
          </p:cNvPr>
          <p:cNvSpPr txBox="1"/>
          <p:nvPr/>
        </p:nvSpPr>
        <p:spPr>
          <a:xfrm>
            <a:off x="6486294"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04</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41" name="مثلث 40">
            <a:extLst>
              <a:ext uri="{FF2B5EF4-FFF2-40B4-BE49-F238E27FC236}">
                <a16:creationId xmlns:a16="http://schemas.microsoft.com/office/drawing/2014/main" id="{A1DCD5D3-0B7F-CE9B-E09B-E421BA1478A3}"/>
              </a:ext>
            </a:extLst>
          </p:cNvPr>
          <p:cNvSpPr/>
          <p:nvPr/>
        </p:nvSpPr>
        <p:spPr>
          <a:xfrm flipV="1">
            <a:off x="4941693"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42" name="موصل مستقيم 41">
            <a:extLst>
              <a:ext uri="{FF2B5EF4-FFF2-40B4-BE49-F238E27FC236}">
                <a16:creationId xmlns:a16="http://schemas.microsoft.com/office/drawing/2014/main" id="{A118A564-43E4-E1EC-C897-CBD83EC508A5}"/>
              </a:ext>
            </a:extLst>
          </p:cNvPr>
          <p:cNvCxnSpPr>
            <a:cxnSpLocks/>
          </p:cNvCxnSpPr>
          <p:nvPr/>
        </p:nvCxnSpPr>
        <p:spPr>
          <a:xfrm>
            <a:off x="4603426"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43" name="مربع نص 42">
            <a:extLst>
              <a:ext uri="{FF2B5EF4-FFF2-40B4-BE49-F238E27FC236}">
                <a16:creationId xmlns:a16="http://schemas.microsoft.com/office/drawing/2014/main" id="{AFE64434-F734-2DF9-FDB8-BE8484B5EB3E}"/>
              </a:ext>
            </a:extLst>
          </p:cNvPr>
          <p:cNvSpPr txBox="1"/>
          <p:nvPr/>
        </p:nvSpPr>
        <p:spPr>
          <a:xfrm>
            <a:off x="4619394"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03</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44" name="مثلث 43">
            <a:extLst>
              <a:ext uri="{FF2B5EF4-FFF2-40B4-BE49-F238E27FC236}">
                <a16:creationId xmlns:a16="http://schemas.microsoft.com/office/drawing/2014/main" id="{88D3D0FA-22EF-DB11-63A1-A69DA5BBDFE6}"/>
              </a:ext>
            </a:extLst>
          </p:cNvPr>
          <p:cNvSpPr/>
          <p:nvPr/>
        </p:nvSpPr>
        <p:spPr>
          <a:xfrm flipV="1">
            <a:off x="3090761"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45" name="موصل مستقيم 44">
            <a:extLst>
              <a:ext uri="{FF2B5EF4-FFF2-40B4-BE49-F238E27FC236}">
                <a16:creationId xmlns:a16="http://schemas.microsoft.com/office/drawing/2014/main" id="{FB3907F1-94B7-DB57-8A28-92F52972CF6D}"/>
              </a:ext>
            </a:extLst>
          </p:cNvPr>
          <p:cNvCxnSpPr>
            <a:cxnSpLocks/>
          </p:cNvCxnSpPr>
          <p:nvPr/>
        </p:nvCxnSpPr>
        <p:spPr>
          <a:xfrm>
            <a:off x="2752494"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46" name="مربع نص 45">
            <a:extLst>
              <a:ext uri="{FF2B5EF4-FFF2-40B4-BE49-F238E27FC236}">
                <a16:creationId xmlns:a16="http://schemas.microsoft.com/office/drawing/2014/main" id="{3D2FA1EC-52A8-2108-602D-F90F4BBD1AA1}"/>
              </a:ext>
            </a:extLst>
          </p:cNvPr>
          <p:cNvSpPr txBox="1"/>
          <p:nvPr/>
        </p:nvSpPr>
        <p:spPr>
          <a:xfrm>
            <a:off x="2768462"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02</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47" name="مثلث 46">
            <a:extLst>
              <a:ext uri="{FF2B5EF4-FFF2-40B4-BE49-F238E27FC236}">
                <a16:creationId xmlns:a16="http://schemas.microsoft.com/office/drawing/2014/main" id="{67BC4178-2AAE-2575-0F5A-E4F0141959F2}"/>
              </a:ext>
            </a:extLst>
          </p:cNvPr>
          <p:cNvSpPr/>
          <p:nvPr/>
        </p:nvSpPr>
        <p:spPr>
          <a:xfrm flipV="1">
            <a:off x="1223861"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48" name="موصل مستقيم 47">
            <a:extLst>
              <a:ext uri="{FF2B5EF4-FFF2-40B4-BE49-F238E27FC236}">
                <a16:creationId xmlns:a16="http://schemas.microsoft.com/office/drawing/2014/main" id="{1FC7A719-BC9B-3F7E-B754-021F44085C2B}"/>
              </a:ext>
            </a:extLst>
          </p:cNvPr>
          <p:cNvCxnSpPr>
            <a:cxnSpLocks/>
          </p:cNvCxnSpPr>
          <p:nvPr/>
        </p:nvCxnSpPr>
        <p:spPr>
          <a:xfrm>
            <a:off x="885594"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49" name="مربع نص 48">
            <a:extLst>
              <a:ext uri="{FF2B5EF4-FFF2-40B4-BE49-F238E27FC236}">
                <a16:creationId xmlns:a16="http://schemas.microsoft.com/office/drawing/2014/main" id="{4A0C5F4E-14A5-9F52-2C38-704317991938}"/>
              </a:ext>
            </a:extLst>
          </p:cNvPr>
          <p:cNvSpPr txBox="1"/>
          <p:nvPr/>
        </p:nvSpPr>
        <p:spPr>
          <a:xfrm>
            <a:off x="901562" y="1879502"/>
            <a:ext cx="1090909" cy="830997"/>
          </a:xfrm>
          <a:prstGeom prst="rect">
            <a:avLst/>
          </a:prstGeom>
          <a:noFill/>
        </p:spPr>
        <p:txBody>
          <a:bodyPr wrap="square">
            <a:spAutoFit/>
          </a:bodyPr>
          <a:lstStyle/>
          <a:p>
            <a:pPr marL="0" algn="ctr" defTabSz="914400" rtl="0" eaLnBrk="1" latinLnBrk="0" hangingPunct="1"/>
            <a:r>
              <a:rPr lang="en" sz="4800" b="1" dirty="0">
                <a:solidFill>
                  <a:srgbClr val="00ADEF"/>
                </a:solidFill>
                <a:latin typeface="DIN Next LT Arabic" panose="020B0503020203050203" pitchFamily="34" charset="-78"/>
                <a:cs typeface="DIN Next LT Arabic" panose="020B0503020203050203" pitchFamily="34" charset="-78"/>
              </a:rPr>
              <a:t>01</a:t>
            </a:r>
            <a:endParaRPr lang="ar-SA" sz="4800" b="1" dirty="0">
              <a:solidFill>
                <a:srgbClr val="01ABEC"/>
              </a:solidFill>
              <a:latin typeface="DIN Next LT Arabic" panose="020B0503020203050203" pitchFamily="34" charset="-78"/>
              <a:cs typeface="DIN Next LT Arabic" panose="020B0503020203050203" pitchFamily="34" charset="-78"/>
            </a:endParaRPr>
          </a:p>
        </p:txBody>
      </p:sp>
      <p:sp>
        <p:nvSpPr>
          <p:cNvPr id="2" name="مستطيل 1">
            <a:extLst>
              <a:ext uri="{FF2B5EF4-FFF2-40B4-BE49-F238E27FC236}">
                <a16:creationId xmlns:a16="http://schemas.microsoft.com/office/drawing/2014/main" id="{CA11F187-EF4B-1351-8F60-EABD513B14F1}"/>
              </a:ext>
            </a:extLst>
          </p:cNvPr>
          <p:cNvSpPr/>
          <p:nvPr/>
        </p:nvSpPr>
        <p:spPr>
          <a:xfrm>
            <a:off x="390064" y="7979372"/>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4" name="مربع نص 3">
            <a:extLst>
              <a:ext uri="{FF2B5EF4-FFF2-40B4-BE49-F238E27FC236}">
                <a16:creationId xmlns:a16="http://schemas.microsoft.com/office/drawing/2014/main" id="{15F46D81-6106-367D-DCDF-98DBA0A2D232}"/>
              </a:ext>
            </a:extLst>
          </p:cNvPr>
          <p:cNvSpPr txBox="1"/>
          <p:nvPr/>
        </p:nvSpPr>
        <p:spPr>
          <a:xfrm>
            <a:off x="472414" y="8118081"/>
            <a:ext cx="3390902" cy="3785652"/>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The study [30] investigated sentiment analysis of customer responses related to a telecommunication operator using Twitter data. The dataset consisted of customer tweets expressing opinions and reactions toward telecommunication services. The preprocessing phase included text normalization to handle informal language, abbreviations, and noise commonly found in social media content. The proposed approach combined a Deep Convolutional Neural Network (DCNN) for feature extraction with a Support Vector Machine (SVM) classifier. The experimental results on the test data reported 63% accuracy, 63% precision, and only 50% recall, indicating limited ability to correctly retrieve sentiment instances. The authors highlighted that the short length of tweets and linguistic variability negatively affected recall performance, particularly for minority sentiment classes. </a:t>
            </a:r>
          </a:p>
        </p:txBody>
      </p:sp>
      <p:sp>
        <p:nvSpPr>
          <p:cNvPr id="5" name="مستطيل ذو زاويتين مستديرتين في نفس الجانب 4">
            <a:extLst>
              <a:ext uri="{FF2B5EF4-FFF2-40B4-BE49-F238E27FC236}">
                <a16:creationId xmlns:a16="http://schemas.microsoft.com/office/drawing/2014/main" id="{AFA6BD03-45C5-07DD-5554-63FF39E654E8}"/>
              </a:ext>
            </a:extLst>
          </p:cNvPr>
          <p:cNvSpPr/>
          <p:nvPr/>
        </p:nvSpPr>
        <p:spPr>
          <a:xfrm>
            <a:off x="390064" y="7312275"/>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7" name="مستطيل ذو زاويتين مستديرتين في نفس الجانب 6">
            <a:extLst>
              <a:ext uri="{FF2B5EF4-FFF2-40B4-BE49-F238E27FC236}">
                <a16:creationId xmlns:a16="http://schemas.microsoft.com/office/drawing/2014/main" id="{0EAC81DF-FBD3-BD17-AC43-9E293A4E58F3}"/>
              </a:ext>
            </a:extLst>
          </p:cNvPr>
          <p:cNvSpPr/>
          <p:nvPr/>
        </p:nvSpPr>
        <p:spPr>
          <a:xfrm>
            <a:off x="390064" y="7803285"/>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8" name="مربع نص 7">
            <a:extLst>
              <a:ext uri="{FF2B5EF4-FFF2-40B4-BE49-F238E27FC236}">
                <a16:creationId xmlns:a16="http://schemas.microsoft.com/office/drawing/2014/main" id="{959FFAF1-51AC-E065-C526-7AFECDB62872}"/>
              </a:ext>
            </a:extLst>
          </p:cNvPr>
          <p:cNvSpPr txBox="1"/>
          <p:nvPr/>
        </p:nvSpPr>
        <p:spPr>
          <a:xfrm>
            <a:off x="389866" y="7369784"/>
            <a:ext cx="3645294" cy="400110"/>
          </a:xfrm>
          <a:prstGeom prst="rect">
            <a:avLst/>
          </a:prstGeom>
          <a:noFill/>
        </p:spPr>
        <p:txBody>
          <a:bodyPr wrap="square">
            <a:spAutoFit/>
          </a:bodyPr>
          <a:lstStyle/>
          <a:p>
            <a:pPr marL="0" indent="0" algn="ctr" rtl="0">
              <a:buNone/>
            </a:pPr>
            <a:r>
              <a:rPr lang="en-US" sz="2000" dirty="0">
                <a:solidFill>
                  <a:schemeClr val="bg1"/>
                </a:solidFill>
                <a:latin typeface="DIN Next LT Arabic Medium" panose="020B0503020203050203" pitchFamily="34" charset="-78"/>
                <a:cs typeface="DIN Next LT Arabic Medium" panose="020B0503020203050203" pitchFamily="34" charset="-78"/>
              </a:rPr>
              <a:t>The study </a:t>
            </a:r>
            <a:r>
              <a:rPr lang="ar-SA" sz="2000" dirty="0">
                <a:solidFill>
                  <a:schemeClr val="bg1"/>
                </a:solidFill>
                <a:latin typeface="DIN Next LT Arabic Medium" panose="020B0503020203050203" pitchFamily="34" charset="-78"/>
                <a:cs typeface="DIN Next LT Arabic Medium" panose="020B0503020203050203" pitchFamily="34" charset="-78"/>
              </a:rPr>
              <a:t>1</a:t>
            </a:r>
            <a:endParaRPr lang="en-US" sz="2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9" name="مستطيل 8">
            <a:extLst>
              <a:ext uri="{FF2B5EF4-FFF2-40B4-BE49-F238E27FC236}">
                <a16:creationId xmlns:a16="http://schemas.microsoft.com/office/drawing/2014/main" id="{1492EC76-B230-0BF5-17A6-E7CF2378BC25}"/>
              </a:ext>
            </a:extLst>
          </p:cNvPr>
          <p:cNvSpPr/>
          <p:nvPr/>
        </p:nvSpPr>
        <p:spPr>
          <a:xfrm>
            <a:off x="7979815" y="14406675"/>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1" name="مربع نص 10">
            <a:extLst>
              <a:ext uri="{FF2B5EF4-FFF2-40B4-BE49-F238E27FC236}">
                <a16:creationId xmlns:a16="http://schemas.microsoft.com/office/drawing/2014/main" id="{CAC2DD73-FF83-EE1C-DAD1-28B323B696FD}"/>
              </a:ext>
            </a:extLst>
          </p:cNvPr>
          <p:cNvSpPr txBox="1"/>
          <p:nvPr/>
        </p:nvSpPr>
        <p:spPr>
          <a:xfrm>
            <a:off x="8062165" y="14545384"/>
            <a:ext cx="3390902" cy="3785652"/>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The study [32] was conducted as part of the IJCNLP-2017 Shared Task on Customer Feedback Analysis and focused on classifying multilingual customer feedback obtained from Microsoft Office users. The dataset covered four languages—English, French, Spanish, and Japanese—and included six predefined feedback categories such as complaint, request, and comment. Several machine learning and neural network models were evaluated, including Support Vector Machines (SVM), Naïve Bayes classifiers, and bidirectional LSTM models with pre-trained word embeddings. The reported results showed exact-match accuracy values of approximately 65% for English and as low as 56% for Japanese, reflecting challenges in capturing sentiment-related feedback across languages. The authors emphasized that multilingual variability and class imbalance significantly limited recall performance. </a:t>
            </a:r>
          </a:p>
        </p:txBody>
      </p:sp>
      <p:sp>
        <p:nvSpPr>
          <p:cNvPr id="12" name="مستطيل ذو زاويتين مستديرتين في نفس الجانب 11">
            <a:extLst>
              <a:ext uri="{FF2B5EF4-FFF2-40B4-BE49-F238E27FC236}">
                <a16:creationId xmlns:a16="http://schemas.microsoft.com/office/drawing/2014/main" id="{33ACC402-11A8-42AF-84B4-4116BCBADAA6}"/>
              </a:ext>
            </a:extLst>
          </p:cNvPr>
          <p:cNvSpPr/>
          <p:nvPr/>
        </p:nvSpPr>
        <p:spPr>
          <a:xfrm>
            <a:off x="7979815" y="13739578"/>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3" name="مستطيل ذو زاويتين مستديرتين في نفس الجانب 12">
            <a:extLst>
              <a:ext uri="{FF2B5EF4-FFF2-40B4-BE49-F238E27FC236}">
                <a16:creationId xmlns:a16="http://schemas.microsoft.com/office/drawing/2014/main" id="{E13AF2C4-7CBA-5C96-25FA-5F52C09D49F1}"/>
              </a:ext>
            </a:extLst>
          </p:cNvPr>
          <p:cNvSpPr/>
          <p:nvPr/>
        </p:nvSpPr>
        <p:spPr>
          <a:xfrm>
            <a:off x="7979815" y="14230588"/>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5" name="مربع نص 14">
            <a:extLst>
              <a:ext uri="{FF2B5EF4-FFF2-40B4-BE49-F238E27FC236}">
                <a16:creationId xmlns:a16="http://schemas.microsoft.com/office/drawing/2014/main" id="{E7802682-1DB8-097A-95FA-5AA5546D5244}"/>
              </a:ext>
            </a:extLst>
          </p:cNvPr>
          <p:cNvSpPr txBox="1"/>
          <p:nvPr/>
        </p:nvSpPr>
        <p:spPr>
          <a:xfrm>
            <a:off x="7979617" y="13797087"/>
            <a:ext cx="3645294" cy="400110"/>
          </a:xfrm>
          <a:prstGeom prst="rect">
            <a:avLst/>
          </a:prstGeom>
          <a:noFill/>
        </p:spPr>
        <p:txBody>
          <a:bodyPr wrap="square">
            <a:spAutoFit/>
          </a:bodyPr>
          <a:lstStyle/>
          <a:p>
            <a:pPr marL="0" indent="0" algn="ctr" rtl="0">
              <a:buNone/>
            </a:pPr>
            <a:r>
              <a:rPr lang="en-US" sz="2000" dirty="0">
                <a:solidFill>
                  <a:schemeClr val="bg1"/>
                </a:solidFill>
                <a:latin typeface="DIN Next LT Arabic Medium" panose="020B0503020203050203" pitchFamily="34" charset="-78"/>
                <a:cs typeface="DIN Next LT Arabic Medium" panose="020B0503020203050203" pitchFamily="34" charset="-78"/>
              </a:rPr>
              <a:t>The study </a:t>
            </a:r>
            <a:r>
              <a:rPr lang="ar-SA" sz="2000" dirty="0">
                <a:solidFill>
                  <a:schemeClr val="bg1"/>
                </a:solidFill>
                <a:latin typeface="DIN Next LT Arabic Medium" panose="020B0503020203050203" pitchFamily="34" charset="-78"/>
                <a:cs typeface="DIN Next LT Arabic Medium" panose="020B0503020203050203" pitchFamily="34" charset="-78"/>
              </a:rPr>
              <a:t>3</a:t>
            </a:r>
            <a:endParaRPr lang="en-US" sz="2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6" name="مستطيل 15">
            <a:extLst>
              <a:ext uri="{FF2B5EF4-FFF2-40B4-BE49-F238E27FC236}">
                <a16:creationId xmlns:a16="http://schemas.microsoft.com/office/drawing/2014/main" id="{E2C4F9EE-1BA6-5A7A-938B-F3B4833D6FCA}"/>
              </a:ext>
            </a:extLst>
          </p:cNvPr>
          <p:cNvSpPr/>
          <p:nvPr/>
        </p:nvSpPr>
        <p:spPr>
          <a:xfrm>
            <a:off x="4241273" y="11247210"/>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7" name="مربع نص 16">
            <a:extLst>
              <a:ext uri="{FF2B5EF4-FFF2-40B4-BE49-F238E27FC236}">
                <a16:creationId xmlns:a16="http://schemas.microsoft.com/office/drawing/2014/main" id="{CE864549-F227-3276-CB42-FA91ECDFBED9}"/>
              </a:ext>
            </a:extLst>
          </p:cNvPr>
          <p:cNvSpPr txBox="1"/>
          <p:nvPr/>
        </p:nvSpPr>
        <p:spPr>
          <a:xfrm>
            <a:off x="4323623" y="11385919"/>
            <a:ext cx="3390902" cy="3970318"/>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In the study [31], sentiment classification was performed on highly noisy customer feedback data collected from Global Support Services surveys and Knowledge Base surveys. The dataset included more than 40,000 customer feedback records, each associated with satisfaction scores ranging from “not satisfied” to “very satisfied.” The preprocessing stage involved lemmatization, stop-word removal, and feature reduction. A linear Support Vector Machine (SVM) was employed using surface-level n-gram features alongside linguistic features. The results demonstrated moderate performance, reporting an F1-score of 74.62% for extreme satisfaction classes, while performance dropped substantially to 58.14% F1-score when closely related sentiment classes were grouped. These findings indicate the difficulty of achieving high recall when sentiment boundaries are ambiguous in real customer feedback. </a:t>
            </a:r>
          </a:p>
        </p:txBody>
      </p:sp>
      <p:sp>
        <p:nvSpPr>
          <p:cNvPr id="19" name="مستطيل ذو زاويتين مستديرتين في نفس الجانب 18">
            <a:extLst>
              <a:ext uri="{FF2B5EF4-FFF2-40B4-BE49-F238E27FC236}">
                <a16:creationId xmlns:a16="http://schemas.microsoft.com/office/drawing/2014/main" id="{5DE1075D-9925-4ABB-1313-3945EA736E6C}"/>
              </a:ext>
            </a:extLst>
          </p:cNvPr>
          <p:cNvSpPr/>
          <p:nvPr/>
        </p:nvSpPr>
        <p:spPr>
          <a:xfrm>
            <a:off x="4241273" y="10580113"/>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0" name="مستطيل ذو زاويتين مستديرتين في نفس الجانب 19">
            <a:extLst>
              <a:ext uri="{FF2B5EF4-FFF2-40B4-BE49-F238E27FC236}">
                <a16:creationId xmlns:a16="http://schemas.microsoft.com/office/drawing/2014/main" id="{6E252F5F-BA98-7832-D280-DFBF510C1F11}"/>
              </a:ext>
            </a:extLst>
          </p:cNvPr>
          <p:cNvSpPr/>
          <p:nvPr/>
        </p:nvSpPr>
        <p:spPr>
          <a:xfrm>
            <a:off x="4241273" y="11071123"/>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1" name="مربع نص 20">
            <a:extLst>
              <a:ext uri="{FF2B5EF4-FFF2-40B4-BE49-F238E27FC236}">
                <a16:creationId xmlns:a16="http://schemas.microsoft.com/office/drawing/2014/main" id="{2F2CFF43-17F6-2B75-1B23-454A89197132}"/>
              </a:ext>
            </a:extLst>
          </p:cNvPr>
          <p:cNvSpPr txBox="1"/>
          <p:nvPr/>
        </p:nvSpPr>
        <p:spPr>
          <a:xfrm>
            <a:off x="4241075" y="10637622"/>
            <a:ext cx="3645294" cy="400110"/>
          </a:xfrm>
          <a:prstGeom prst="rect">
            <a:avLst/>
          </a:prstGeom>
          <a:noFill/>
        </p:spPr>
        <p:txBody>
          <a:bodyPr wrap="square">
            <a:spAutoFit/>
          </a:bodyPr>
          <a:lstStyle/>
          <a:p>
            <a:pPr marL="0" indent="0" algn="ctr" rtl="0">
              <a:buNone/>
            </a:pPr>
            <a:r>
              <a:rPr lang="en-US" sz="2000" dirty="0">
                <a:solidFill>
                  <a:schemeClr val="bg1"/>
                </a:solidFill>
                <a:latin typeface="DIN Next LT Arabic Medium" panose="020B0503020203050203" pitchFamily="34" charset="-78"/>
                <a:cs typeface="DIN Next LT Arabic Medium" panose="020B0503020203050203" pitchFamily="34" charset="-78"/>
              </a:rPr>
              <a:t>The study </a:t>
            </a:r>
            <a:r>
              <a:rPr lang="ar-SA" sz="2000" dirty="0">
                <a:solidFill>
                  <a:schemeClr val="bg1"/>
                </a:solidFill>
                <a:latin typeface="DIN Next LT Arabic Medium" panose="020B0503020203050203" pitchFamily="34" charset="-78"/>
                <a:cs typeface="DIN Next LT Arabic Medium" panose="020B0503020203050203" pitchFamily="34" charset="-78"/>
              </a:rPr>
              <a:t>2</a:t>
            </a:r>
            <a:endParaRPr lang="en-US" sz="2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23" name="مستطيل 14">
            <a:extLst>
              <a:ext uri="{FF2B5EF4-FFF2-40B4-BE49-F238E27FC236}">
                <a16:creationId xmlns:a16="http://schemas.microsoft.com/office/drawing/2014/main" id="{912F873B-6C91-B962-1079-60C40BC71793}"/>
              </a:ext>
            </a:extLst>
          </p:cNvPr>
          <p:cNvSpPr/>
          <p:nvPr/>
        </p:nvSpPr>
        <p:spPr>
          <a:xfrm>
            <a:off x="996573"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4" name="مستطيل 15">
            <a:extLst>
              <a:ext uri="{FF2B5EF4-FFF2-40B4-BE49-F238E27FC236}">
                <a16:creationId xmlns:a16="http://schemas.microsoft.com/office/drawing/2014/main" id="{CE89E680-48E6-F59E-9055-812CD6BDDAF7}"/>
              </a:ext>
            </a:extLst>
          </p:cNvPr>
          <p:cNvSpPr/>
          <p:nvPr/>
        </p:nvSpPr>
        <p:spPr>
          <a:xfrm>
            <a:off x="996573"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01</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25" name="مربع نص 24">
            <a:extLst>
              <a:ext uri="{FF2B5EF4-FFF2-40B4-BE49-F238E27FC236}">
                <a16:creationId xmlns:a16="http://schemas.microsoft.com/office/drawing/2014/main" id="{27B1DCAB-3178-9478-866D-30F738C3D989}"/>
              </a:ext>
            </a:extLst>
          </p:cNvPr>
          <p:cNvSpPr txBox="1"/>
          <p:nvPr/>
        </p:nvSpPr>
        <p:spPr>
          <a:xfrm>
            <a:off x="1110478" y="8832113"/>
            <a:ext cx="2181314" cy="81323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Removal of records with missing or null complaint text</a:t>
            </a:r>
          </a:p>
        </p:txBody>
      </p:sp>
      <p:sp>
        <p:nvSpPr>
          <p:cNvPr id="27" name="مستطيل 14">
            <a:extLst>
              <a:ext uri="{FF2B5EF4-FFF2-40B4-BE49-F238E27FC236}">
                <a16:creationId xmlns:a16="http://schemas.microsoft.com/office/drawing/2014/main" id="{D397887C-E5A3-B703-F0DE-56980B18E2CF}"/>
              </a:ext>
            </a:extLst>
          </p:cNvPr>
          <p:cNvSpPr/>
          <p:nvPr/>
        </p:nvSpPr>
        <p:spPr>
          <a:xfrm>
            <a:off x="3552976" y="-4061466"/>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8" name="مستطيل 15">
            <a:extLst>
              <a:ext uri="{FF2B5EF4-FFF2-40B4-BE49-F238E27FC236}">
                <a16:creationId xmlns:a16="http://schemas.microsoft.com/office/drawing/2014/main" id="{D3ABAFCA-2298-2B79-1F20-91B66781C4DB}"/>
              </a:ext>
            </a:extLst>
          </p:cNvPr>
          <p:cNvSpPr/>
          <p:nvPr/>
        </p:nvSpPr>
        <p:spPr>
          <a:xfrm>
            <a:off x="3552976"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a:t>
            </a:r>
            <a:r>
              <a:rPr lang="ar-SA" sz="3200" dirty="0">
                <a:solidFill>
                  <a:schemeClr val="bg1"/>
                </a:solidFill>
                <a:latin typeface="DIN Next LT Arabic Medium" panose="020B0503020203050203" pitchFamily="34" charset="-78"/>
                <a:cs typeface="DIN Next LT Arabic Medium" panose="020B0503020203050203" pitchFamily="34" charset="-78"/>
              </a:rPr>
              <a:t>0</a:t>
            </a:r>
            <a:r>
              <a:rPr lang="en-US" sz="3200" dirty="0">
                <a:solidFill>
                  <a:schemeClr val="bg1"/>
                </a:solidFill>
                <a:latin typeface="DIN Next LT Arabic Medium" panose="020B0503020203050203" pitchFamily="34" charset="-78"/>
                <a:cs typeface="DIN Next LT Arabic Medium" panose="020B0503020203050203" pitchFamily="34" charset="-78"/>
              </a:rPr>
              <a:t>2</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31" name="مربع نص 30">
            <a:extLst>
              <a:ext uri="{FF2B5EF4-FFF2-40B4-BE49-F238E27FC236}">
                <a16:creationId xmlns:a16="http://schemas.microsoft.com/office/drawing/2014/main" id="{0DAECBC9-53EF-7D2A-92AA-83BA75E31199}"/>
              </a:ext>
            </a:extLst>
          </p:cNvPr>
          <p:cNvSpPr txBox="1"/>
          <p:nvPr/>
        </p:nvSpPr>
        <p:spPr>
          <a:xfrm>
            <a:off x="3666881" y="-3718081"/>
            <a:ext cx="2181314" cy="106099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Conversion of all textual entries into a standardized string format</a:t>
            </a:r>
          </a:p>
        </p:txBody>
      </p:sp>
      <p:sp>
        <p:nvSpPr>
          <p:cNvPr id="34" name="مستطيل 14">
            <a:extLst>
              <a:ext uri="{FF2B5EF4-FFF2-40B4-BE49-F238E27FC236}">
                <a16:creationId xmlns:a16="http://schemas.microsoft.com/office/drawing/2014/main" id="{07E43306-6262-A53B-2532-6CCBB62F2E55}"/>
              </a:ext>
            </a:extLst>
          </p:cNvPr>
          <p:cNvSpPr/>
          <p:nvPr/>
        </p:nvSpPr>
        <p:spPr>
          <a:xfrm>
            <a:off x="6036255"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65" name="مستطيل 15">
            <a:extLst>
              <a:ext uri="{FF2B5EF4-FFF2-40B4-BE49-F238E27FC236}">
                <a16:creationId xmlns:a16="http://schemas.microsoft.com/office/drawing/2014/main" id="{A14A6B33-F717-16F8-BA65-F1C0326EEED9}"/>
              </a:ext>
            </a:extLst>
          </p:cNvPr>
          <p:cNvSpPr/>
          <p:nvPr/>
        </p:nvSpPr>
        <p:spPr>
          <a:xfrm>
            <a:off x="6036255"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03</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66" name="مربع نص 65">
            <a:extLst>
              <a:ext uri="{FF2B5EF4-FFF2-40B4-BE49-F238E27FC236}">
                <a16:creationId xmlns:a16="http://schemas.microsoft.com/office/drawing/2014/main" id="{36B16611-E12C-8E60-2E24-F98539B57D16}"/>
              </a:ext>
            </a:extLst>
          </p:cNvPr>
          <p:cNvSpPr txBox="1"/>
          <p:nvPr/>
        </p:nvSpPr>
        <p:spPr>
          <a:xfrm>
            <a:off x="6150160" y="8832113"/>
            <a:ext cx="2181314" cy="130875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Preservation of original textual structure without aggressive text cleaning to maintain semantic integrity</a:t>
            </a:r>
          </a:p>
        </p:txBody>
      </p:sp>
      <p:sp>
        <p:nvSpPr>
          <p:cNvPr id="67" name="مستطيل 14">
            <a:extLst>
              <a:ext uri="{FF2B5EF4-FFF2-40B4-BE49-F238E27FC236}">
                <a16:creationId xmlns:a16="http://schemas.microsoft.com/office/drawing/2014/main" id="{EC17E81E-F733-F6DE-524F-D3D89B957FCA}"/>
              </a:ext>
            </a:extLst>
          </p:cNvPr>
          <p:cNvSpPr/>
          <p:nvPr/>
        </p:nvSpPr>
        <p:spPr>
          <a:xfrm>
            <a:off x="8592658" y="-4061466"/>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68" name="مستطيل 15">
            <a:extLst>
              <a:ext uri="{FF2B5EF4-FFF2-40B4-BE49-F238E27FC236}">
                <a16:creationId xmlns:a16="http://schemas.microsoft.com/office/drawing/2014/main" id="{9AED27FE-4759-41A9-6D57-6ED6951C33A0}"/>
              </a:ext>
            </a:extLst>
          </p:cNvPr>
          <p:cNvSpPr/>
          <p:nvPr/>
        </p:nvSpPr>
        <p:spPr>
          <a:xfrm>
            <a:off x="8592658"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04</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69" name="مربع نص 68">
            <a:extLst>
              <a:ext uri="{FF2B5EF4-FFF2-40B4-BE49-F238E27FC236}">
                <a16:creationId xmlns:a16="http://schemas.microsoft.com/office/drawing/2014/main" id="{3081F16C-4773-E3FF-49D8-36866697C6A5}"/>
              </a:ext>
            </a:extLst>
          </p:cNvPr>
          <p:cNvSpPr txBox="1"/>
          <p:nvPr/>
        </p:nvSpPr>
        <p:spPr>
          <a:xfrm>
            <a:off x="8695843" y="-3811737"/>
            <a:ext cx="2295220" cy="2547557"/>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 dataset was split into training and testing subsets to evaluate model generalization performance.</a:t>
            </a:r>
            <a:b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b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 split was conducted in a stratified manner to preserve class distribution across subsets, ensuring unbiased evaluation.</a:t>
            </a:r>
          </a:p>
        </p:txBody>
      </p:sp>
    </p:spTree>
    <p:extLst>
      <p:ext uri="{BB962C8B-B14F-4D97-AF65-F5344CB8AC3E}">
        <p14:creationId xmlns:p14="http://schemas.microsoft.com/office/powerpoint/2010/main" val="16344330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E93FF-DC10-5ADD-D384-4FC9E6ECE3A5}"/>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7987D1A8-194C-0A2E-9763-0F09F916DE67}"/>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0ADEF"/>
                </a:solidFill>
                <a:latin typeface="DIN Next LT Arabic" panose="020B0503020203050203" pitchFamily="34" charset="-78"/>
                <a:cs typeface="DIN Next LT Arabic" panose="020B0503020203050203" pitchFamily="34" charset="-78"/>
              </a:rPr>
              <a:t>Related work</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sp>
        <p:nvSpPr>
          <p:cNvPr id="6" name="مستطيل 5">
            <a:extLst>
              <a:ext uri="{FF2B5EF4-FFF2-40B4-BE49-F238E27FC236}">
                <a16:creationId xmlns:a16="http://schemas.microsoft.com/office/drawing/2014/main" id="{8B51E490-58DF-44A8-51BB-8879E6D18482}"/>
              </a:ext>
            </a:extLst>
          </p:cNvPr>
          <p:cNvSpPr/>
          <p:nvPr/>
        </p:nvSpPr>
        <p:spPr>
          <a:xfrm>
            <a:off x="393897" y="2267685"/>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0" name="مربع نص 9">
            <a:extLst>
              <a:ext uri="{FF2B5EF4-FFF2-40B4-BE49-F238E27FC236}">
                <a16:creationId xmlns:a16="http://schemas.microsoft.com/office/drawing/2014/main" id="{248F20F5-4A0B-A314-2CA8-FC41DCE8058B}"/>
              </a:ext>
            </a:extLst>
          </p:cNvPr>
          <p:cNvSpPr txBox="1"/>
          <p:nvPr/>
        </p:nvSpPr>
        <p:spPr>
          <a:xfrm>
            <a:off x="476247" y="2406394"/>
            <a:ext cx="3390902" cy="3785652"/>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The study investigated sentiment analysis of customer responses related to a telecommunication operator using Twitter data. The dataset consisted of customer tweets expressing opinions and reactions toward telecommunication services. The preprocessing phase included text normalization to handle informal language, abbreviations, and noise commonly found in social media content. The proposed approach combined a Deep Convolutional Neural Network (DCNN) for feature extraction with a Support Vector Machine (SVM) classifier. The experimental results on the test data reported 63% accuracy, 63% precision, and only 50% recall, indicating limited ability to correctly retrieve sentiment instances. The authors highlighted that the short length of tweets and linguistic variability negatively affected recall performance, particularly for minority sentiment classes. </a:t>
            </a:r>
          </a:p>
        </p:txBody>
      </p:sp>
      <p:sp>
        <p:nvSpPr>
          <p:cNvPr id="11" name="مستطيل ذو زاويتين مستديرتين في نفس الجانب 10">
            <a:extLst>
              <a:ext uri="{FF2B5EF4-FFF2-40B4-BE49-F238E27FC236}">
                <a16:creationId xmlns:a16="http://schemas.microsoft.com/office/drawing/2014/main" id="{C0ED3666-B22D-B3FD-AFBA-679FDBB5B2B5}"/>
              </a:ext>
            </a:extLst>
          </p:cNvPr>
          <p:cNvSpPr/>
          <p:nvPr/>
        </p:nvSpPr>
        <p:spPr>
          <a:xfrm>
            <a:off x="393897" y="1600588"/>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2" name="مستطيل ذو زاويتين مستديرتين في نفس الجانب 11">
            <a:extLst>
              <a:ext uri="{FF2B5EF4-FFF2-40B4-BE49-F238E27FC236}">
                <a16:creationId xmlns:a16="http://schemas.microsoft.com/office/drawing/2014/main" id="{9235A624-0C22-A95C-40C1-7C4D8D6814D4}"/>
              </a:ext>
            </a:extLst>
          </p:cNvPr>
          <p:cNvSpPr/>
          <p:nvPr/>
        </p:nvSpPr>
        <p:spPr>
          <a:xfrm>
            <a:off x="393897" y="2091598"/>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4" name="مربع نص 13">
            <a:extLst>
              <a:ext uri="{FF2B5EF4-FFF2-40B4-BE49-F238E27FC236}">
                <a16:creationId xmlns:a16="http://schemas.microsoft.com/office/drawing/2014/main" id="{4DCBC328-CE55-129D-A59C-2F5EFA8B4F02}"/>
              </a:ext>
            </a:extLst>
          </p:cNvPr>
          <p:cNvSpPr txBox="1"/>
          <p:nvPr/>
        </p:nvSpPr>
        <p:spPr>
          <a:xfrm>
            <a:off x="381823" y="1592779"/>
            <a:ext cx="3816104" cy="492443"/>
          </a:xfrm>
          <a:prstGeom prst="rect">
            <a:avLst/>
          </a:prstGeom>
          <a:noFill/>
        </p:spPr>
        <p:txBody>
          <a:bodyPr wrap="square">
            <a:spAutoFit/>
          </a:bodyPr>
          <a:lstStyle/>
          <a:p>
            <a:pPr algn="l" rtl="0"/>
            <a:r>
              <a:rPr lang="en-US" sz="1200" dirty="0">
                <a:solidFill>
                  <a:schemeClr val="bg1"/>
                </a:solidFill>
                <a:latin typeface="DIN Next LT Arabic Medium" panose="020B0503020203050203" pitchFamily="34" charset="-78"/>
                <a:cs typeface="DIN Next LT Arabic Medium" panose="020B0503020203050203" pitchFamily="34" charset="-78"/>
              </a:rPr>
              <a:t>Study</a:t>
            </a:r>
            <a:r>
              <a:rPr lang="en-US" sz="1400" dirty="0">
                <a:solidFill>
                  <a:schemeClr val="bg1"/>
                </a:solidFill>
                <a:latin typeface="DIN Next LT Arabic Medium" panose="020B0503020203050203" pitchFamily="34" charset="-78"/>
                <a:cs typeface="DIN Next LT Arabic Medium" panose="020B0503020203050203" pitchFamily="34" charset="-78"/>
              </a:rPr>
              <a:t>: </a:t>
            </a:r>
            <a:r>
              <a:rPr lang="en-US" sz="1200" dirty="0">
                <a:solidFill>
                  <a:schemeClr val="bg1"/>
                </a:solidFill>
              </a:rPr>
              <a:t>Sentiment analysis of customer response of telecommunication operator in Twitter</a:t>
            </a:r>
            <a:endParaRPr lang="en-US" sz="1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20" name="مستطيل 19">
            <a:extLst>
              <a:ext uri="{FF2B5EF4-FFF2-40B4-BE49-F238E27FC236}">
                <a16:creationId xmlns:a16="http://schemas.microsoft.com/office/drawing/2014/main" id="{FD18137C-0868-A4F7-9218-E78CD0FF1548}"/>
              </a:ext>
            </a:extLst>
          </p:cNvPr>
          <p:cNvSpPr/>
          <p:nvPr/>
        </p:nvSpPr>
        <p:spPr>
          <a:xfrm>
            <a:off x="8070657" y="2267685"/>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1" name="مربع نص 20">
            <a:extLst>
              <a:ext uri="{FF2B5EF4-FFF2-40B4-BE49-F238E27FC236}">
                <a16:creationId xmlns:a16="http://schemas.microsoft.com/office/drawing/2014/main" id="{4E55AAB8-E9A8-D10F-9C69-E500571B60B2}"/>
              </a:ext>
            </a:extLst>
          </p:cNvPr>
          <p:cNvSpPr txBox="1"/>
          <p:nvPr/>
        </p:nvSpPr>
        <p:spPr>
          <a:xfrm>
            <a:off x="8153007" y="2406394"/>
            <a:ext cx="3390902" cy="3970318"/>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The study was conducted as part of the IJCNLP-2017 Shared Task on Customer Feedback Analysis and focused on classifying multilingual customer feedback obtained from Microsoft Office users. The dataset covered four languages—English, French, Spanish, and Japanese—and included six predefined feedback categories such as complaint, request, and comment. Several machine learning and neural network models were evaluated, including Support Vector Machines (SVM), Naïve Bayes classifiers, and bidirectional LSTM models with pre-trained word embeddings. The reported results showed exact-match accuracy values of approximately 65% for English and as low as 56% for Japanese, reflecting challenges in capturing sentiment-related feedback across languages. The authors emphasized that multilingual variability and class imbalance significantly limited recall performance. </a:t>
            </a:r>
          </a:p>
        </p:txBody>
      </p:sp>
      <p:sp>
        <p:nvSpPr>
          <p:cNvPr id="22" name="مستطيل ذو زاويتين مستديرتين في نفس الجانب 21">
            <a:extLst>
              <a:ext uri="{FF2B5EF4-FFF2-40B4-BE49-F238E27FC236}">
                <a16:creationId xmlns:a16="http://schemas.microsoft.com/office/drawing/2014/main" id="{CA932CC2-05BB-B40F-51A7-594C73268BF6}"/>
              </a:ext>
            </a:extLst>
          </p:cNvPr>
          <p:cNvSpPr/>
          <p:nvPr/>
        </p:nvSpPr>
        <p:spPr>
          <a:xfrm>
            <a:off x="8070657" y="1600588"/>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3" name="مستطيل ذو زاويتين مستديرتين في نفس الجانب 22">
            <a:extLst>
              <a:ext uri="{FF2B5EF4-FFF2-40B4-BE49-F238E27FC236}">
                <a16:creationId xmlns:a16="http://schemas.microsoft.com/office/drawing/2014/main" id="{B333E1B5-8C1F-8866-2946-5E701BBA8480}"/>
              </a:ext>
            </a:extLst>
          </p:cNvPr>
          <p:cNvSpPr/>
          <p:nvPr/>
        </p:nvSpPr>
        <p:spPr>
          <a:xfrm>
            <a:off x="8070657" y="2091598"/>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4" name="مربع نص 23">
            <a:extLst>
              <a:ext uri="{FF2B5EF4-FFF2-40B4-BE49-F238E27FC236}">
                <a16:creationId xmlns:a16="http://schemas.microsoft.com/office/drawing/2014/main" id="{FC7690C2-AF21-A98C-2F5E-264A8C14B1E8}"/>
              </a:ext>
            </a:extLst>
          </p:cNvPr>
          <p:cNvSpPr txBox="1"/>
          <p:nvPr/>
        </p:nvSpPr>
        <p:spPr>
          <a:xfrm>
            <a:off x="8070459" y="1658097"/>
            <a:ext cx="3645294" cy="461665"/>
          </a:xfrm>
          <a:prstGeom prst="rect">
            <a:avLst/>
          </a:prstGeom>
          <a:noFill/>
        </p:spPr>
        <p:txBody>
          <a:bodyPr wrap="square">
            <a:spAutoFit/>
          </a:bodyPr>
          <a:lstStyle/>
          <a:p>
            <a:pPr algn="l" rtl="0"/>
            <a:r>
              <a:rPr lang="en-US" sz="1200" dirty="0">
                <a:solidFill>
                  <a:schemeClr val="bg1"/>
                </a:solidFill>
                <a:latin typeface="DIN Next LT Arabic Medium" panose="020B0503020203050203" pitchFamily="34" charset="-78"/>
                <a:cs typeface="DIN Next LT Arabic Medium" panose="020B0503020203050203" pitchFamily="34" charset="-78"/>
              </a:rPr>
              <a:t>Study: IIIT-H at IJCNLP-2017 Task 4 Customer Feedback Analysis using</a:t>
            </a:r>
          </a:p>
        </p:txBody>
      </p:sp>
      <p:sp>
        <p:nvSpPr>
          <p:cNvPr id="25" name="مستطيل 24">
            <a:extLst>
              <a:ext uri="{FF2B5EF4-FFF2-40B4-BE49-F238E27FC236}">
                <a16:creationId xmlns:a16="http://schemas.microsoft.com/office/drawing/2014/main" id="{DA293DE7-3607-C0FA-C86F-3CBAABF8050E}"/>
              </a:ext>
            </a:extLst>
          </p:cNvPr>
          <p:cNvSpPr/>
          <p:nvPr/>
        </p:nvSpPr>
        <p:spPr>
          <a:xfrm>
            <a:off x="4253717" y="2275489"/>
            <a:ext cx="3645096" cy="4109027"/>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6" name="مربع نص 25">
            <a:extLst>
              <a:ext uri="{FF2B5EF4-FFF2-40B4-BE49-F238E27FC236}">
                <a16:creationId xmlns:a16="http://schemas.microsoft.com/office/drawing/2014/main" id="{6CCDC685-1E3F-23A9-19B4-20DDC3C2DFA9}"/>
              </a:ext>
            </a:extLst>
          </p:cNvPr>
          <p:cNvSpPr txBox="1"/>
          <p:nvPr/>
        </p:nvSpPr>
        <p:spPr>
          <a:xfrm>
            <a:off x="4336067" y="2414198"/>
            <a:ext cx="3390902" cy="3970318"/>
          </a:xfrm>
          <a:prstGeom prst="rect">
            <a:avLst/>
          </a:prstGeom>
          <a:noFill/>
        </p:spPr>
        <p:txBody>
          <a:bodyPr wrap="square">
            <a:spAutoFit/>
          </a:bodyPr>
          <a:lstStyle/>
          <a:p>
            <a:pPr marL="0" indent="0" algn="justLow" rtl="0">
              <a:buNone/>
            </a:pPr>
            <a:r>
              <a:rPr lang="en-US" sz="1200" dirty="0">
                <a:latin typeface="DIN Next LT Arabic Light" panose="020B0303020203050203" pitchFamily="34" charset="-78"/>
                <a:cs typeface="DIN Next LT Arabic Light" panose="020B0303020203050203" pitchFamily="34" charset="-78"/>
              </a:rPr>
              <a:t>In the study sentiment classification was performed on highly noisy customer feedback data collected from Global Support Services surveys and Knowledge Base surveys. The dataset included more than 40,000 customer feedback records, each associated with satisfaction scores ranging from “not satisfied” to “very satisfied.” The preprocessing stage involved lemmatization, stop-word removal, and feature reduction. A linear Support Vector Machine (SVM) was employed using surface-level n-gram features alongside linguistic features. The results demonstrated moderate performance, reporting an F1-score of 74.62% for extreme satisfaction classes, while performance dropped substantially to 58.14% F1-score when closely related sentiment classes were grouped. These findings indicate the difficulty of achieving high recall when sentiment boundaries are ambiguous in real customer feedback. </a:t>
            </a:r>
          </a:p>
        </p:txBody>
      </p:sp>
      <p:sp>
        <p:nvSpPr>
          <p:cNvPr id="27" name="مستطيل ذو زاويتين مستديرتين في نفس الجانب 26">
            <a:extLst>
              <a:ext uri="{FF2B5EF4-FFF2-40B4-BE49-F238E27FC236}">
                <a16:creationId xmlns:a16="http://schemas.microsoft.com/office/drawing/2014/main" id="{3B042826-9CD3-CE49-D257-3216EAE8DF1B}"/>
              </a:ext>
            </a:extLst>
          </p:cNvPr>
          <p:cNvSpPr/>
          <p:nvPr/>
        </p:nvSpPr>
        <p:spPr>
          <a:xfrm>
            <a:off x="4253717" y="1608392"/>
            <a:ext cx="3645096" cy="498814"/>
          </a:xfrm>
          <a:prstGeom prst="round2SameRect">
            <a:avLst>
              <a:gd name="adj1" fmla="val 50000"/>
              <a:gd name="adj2" fmla="val 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8" name="مستطيل ذو زاويتين مستديرتين في نفس الجانب 27">
            <a:extLst>
              <a:ext uri="{FF2B5EF4-FFF2-40B4-BE49-F238E27FC236}">
                <a16:creationId xmlns:a16="http://schemas.microsoft.com/office/drawing/2014/main" id="{1099B81F-DB03-FB4F-A40E-BD38C134B521}"/>
              </a:ext>
            </a:extLst>
          </p:cNvPr>
          <p:cNvSpPr/>
          <p:nvPr/>
        </p:nvSpPr>
        <p:spPr>
          <a:xfrm>
            <a:off x="4253717" y="2099402"/>
            <a:ext cx="3645096" cy="80794"/>
          </a:xfrm>
          <a:prstGeom prst="round2SameRect">
            <a:avLst>
              <a:gd name="adj1" fmla="val 0"/>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9" name="مربع نص 28">
            <a:extLst>
              <a:ext uri="{FF2B5EF4-FFF2-40B4-BE49-F238E27FC236}">
                <a16:creationId xmlns:a16="http://schemas.microsoft.com/office/drawing/2014/main" id="{1A79FF00-4343-901D-6601-F5399F8920B0}"/>
              </a:ext>
            </a:extLst>
          </p:cNvPr>
          <p:cNvSpPr txBox="1"/>
          <p:nvPr/>
        </p:nvSpPr>
        <p:spPr>
          <a:xfrm>
            <a:off x="4188201" y="1665901"/>
            <a:ext cx="3816104" cy="461665"/>
          </a:xfrm>
          <a:prstGeom prst="rect">
            <a:avLst/>
          </a:prstGeom>
          <a:noFill/>
        </p:spPr>
        <p:txBody>
          <a:bodyPr wrap="square">
            <a:spAutoFit/>
          </a:bodyPr>
          <a:lstStyle/>
          <a:p>
            <a:pPr algn="l" rtl="0"/>
            <a:r>
              <a:rPr lang="en-US" sz="1200" dirty="0">
                <a:solidFill>
                  <a:schemeClr val="bg1"/>
                </a:solidFill>
                <a:latin typeface="DIN Next LT Arabic Medium" panose="020B0503020203050203" pitchFamily="34" charset="-78"/>
                <a:cs typeface="DIN Next LT Arabic Medium" panose="020B0503020203050203" pitchFamily="34" charset="-78"/>
              </a:rPr>
              <a:t>Study: Sentiment classification on customer feedback data. noisy data large feature</a:t>
            </a:r>
          </a:p>
        </p:txBody>
      </p:sp>
      <p:sp>
        <p:nvSpPr>
          <p:cNvPr id="2" name="مستطيل 14">
            <a:extLst>
              <a:ext uri="{FF2B5EF4-FFF2-40B4-BE49-F238E27FC236}">
                <a16:creationId xmlns:a16="http://schemas.microsoft.com/office/drawing/2014/main" id="{73F42B1F-79D1-E710-1B41-B8AB9385D6FB}"/>
              </a:ext>
            </a:extLst>
          </p:cNvPr>
          <p:cNvSpPr/>
          <p:nvPr/>
        </p:nvSpPr>
        <p:spPr>
          <a:xfrm>
            <a:off x="996573"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4" name="مستطيل 15">
            <a:extLst>
              <a:ext uri="{FF2B5EF4-FFF2-40B4-BE49-F238E27FC236}">
                <a16:creationId xmlns:a16="http://schemas.microsoft.com/office/drawing/2014/main" id="{A5054958-94D8-F13D-8D24-AA1F393ACE9D}"/>
              </a:ext>
            </a:extLst>
          </p:cNvPr>
          <p:cNvSpPr/>
          <p:nvPr/>
        </p:nvSpPr>
        <p:spPr>
          <a:xfrm>
            <a:off x="996573"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01</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5" name="مربع نص 4">
            <a:extLst>
              <a:ext uri="{FF2B5EF4-FFF2-40B4-BE49-F238E27FC236}">
                <a16:creationId xmlns:a16="http://schemas.microsoft.com/office/drawing/2014/main" id="{F5FD3492-9B8B-7506-1F01-D72DD4295320}"/>
              </a:ext>
            </a:extLst>
          </p:cNvPr>
          <p:cNvSpPr txBox="1"/>
          <p:nvPr/>
        </p:nvSpPr>
        <p:spPr>
          <a:xfrm>
            <a:off x="1110478" y="8832113"/>
            <a:ext cx="2181314" cy="81323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Removal of records with missing or null complaint text</a:t>
            </a:r>
          </a:p>
        </p:txBody>
      </p:sp>
      <p:sp>
        <p:nvSpPr>
          <p:cNvPr id="7" name="مستطيل 14">
            <a:extLst>
              <a:ext uri="{FF2B5EF4-FFF2-40B4-BE49-F238E27FC236}">
                <a16:creationId xmlns:a16="http://schemas.microsoft.com/office/drawing/2014/main" id="{EEDC264C-8114-EC4A-26A7-20CC025EC682}"/>
              </a:ext>
            </a:extLst>
          </p:cNvPr>
          <p:cNvSpPr/>
          <p:nvPr/>
        </p:nvSpPr>
        <p:spPr>
          <a:xfrm>
            <a:off x="3552976" y="-4061466"/>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8" name="مستطيل 15">
            <a:extLst>
              <a:ext uri="{FF2B5EF4-FFF2-40B4-BE49-F238E27FC236}">
                <a16:creationId xmlns:a16="http://schemas.microsoft.com/office/drawing/2014/main" id="{7BC11787-4252-2E40-4EDC-C5EF493FF290}"/>
              </a:ext>
            </a:extLst>
          </p:cNvPr>
          <p:cNvSpPr/>
          <p:nvPr/>
        </p:nvSpPr>
        <p:spPr>
          <a:xfrm>
            <a:off x="3552976"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a:t>
            </a:r>
            <a:r>
              <a:rPr lang="ar-SA" sz="3200" dirty="0">
                <a:solidFill>
                  <a:schemeClr val="bg1"/>
                </a:solidFill>
                <a:latin typeface="DIN Next LT Arabic Medium" panose="020B0503020203050203" pitchFamily="34" charset="-78"/>
                <a:cs typeface="DIN Next LT Arabic Medium" panose="020B0503020203050203" pitchFamily="34" charset="-78"/>
              </a:rPr>
              <a:t>0</a:t>
            </a:r>
            <a:r>
              <a:rPr lang="en-US" sz="3200" dirty="0">
                <a:solidFill>
                  <a:schemeClr val="bg1"/>
                </a:solidFill>
                <a:latin typeface="DIN Next LT Arabic Medium" panose="020B0503020203050203" pitchFamily="34" charset="-78"/>
                <a:cs typeface="DIN Next LT Arabic Medium" panose="020B0503020203050203" pitchFamily="34" charset="-78"/>
              </a:rPr>
              <a:t>2</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9" name="مربع نص 8">
            <a:extLst>
              <a:ext uri="{FF2B5EF4-FFF2-40B4-BE49-F238E27FC236}">
                <a16:creationId xmlns:a16="http://schemas.microsoft.com/office/drawing/2014/main" id="{F58A387D-EF79-AAC0-79CC-F04B4D4E6B7C}"/>
              </a:ext>
            </a:extLst>
          </p:cNvPr>
          <p:cNvSpPr txBox="1"/>
          <p:nvPr/>
        </p:nvSpPr>
        <p:spPr>
          <a:xfrm>
            <a:off x="3666881" y="-3718081"/>
            <a:ext cx="2181314" cy="106099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Conversion of all textual entries into a standardized string format</a:t>
            </a:r>
          </a:p>
        </p:txBody>
      </p:sp>
      <p:sp>
        <p:nvSpPr>
          <p:cNvPr id="13" name="مستطيل 14">
            <a:extLst>
              <a:ext uri="{FF2B5EF4-FFF2-40B4-BE49-F238E27FC236}">
                <a16:creationId xmlns:a16="http://schemas.microsoft.com/office/drawing/2014/main" id="{7A612F0C-EC30-836E-317E-91400BF5B338}"/>
              </a:ext>
            </a:extLst>
          </p:cNvPr>
          <p:cNvSpPr/>
          <p:nvPr/>
        </p:nvSpPr>
        <p:spPr>
          <a:xfrm>
            <a:off x="6036255"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5" name="مستطيل 15">
            <a:extLst>
              <a:ext uri="{FF2B5EF4-FFF2-40B4-BE49-F238E27FC236}">
                <a16:creationId xmlns:a16="http://schemas.microsoft.com/office/drawing/2014/main" id="{DE360301-7190-7DD5-1B9C-7A3416DEAC87}"/>
              </a:ext>
            </a:extLst>
          </p:cNvPr>
          <p:cNvSpPr/>
          <p:nvPr/>
        </p:nvSpPr>
        <p:spPr>
          <a:xfrm>
            <a:off x="6036255"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03</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6" name="مربع نص 15">
            <a:extLst>
              <a:ext uri="{FF2B5EF4-FFF2-40B4-BE49-F238E27FC236}">
                <a16:creationId xmlns:a16="http://schemas.microsoft.com/office/drawing/2014/main" id="{5F2CAEFC-BE3F-3F2E-C78E-53FCFCC13FA3}"/>
              </a:ext>
            </a:extLst>
          </p:cNvPr>
          <p:cNvSpPr txBox="1"/>
          <p:nvPr/>
        </p:nvSpPr>
        <p:spPr>
          <a:xfrm>
            <a:off x="6150160" y="8832113"/>
            <a:ext cx="2181314" cy="130875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Preservation of original textual structure without aggressive text cleaning to maintain semantic integrity</a:t>
            </a:r>
          </a:p>
        </p:txBody>
      </p:sp>
      <p:sp>
        <p:nvSpPr>
          <p:cNvPr id="17" name="مستطيل 14">
            <a:extLst>
              <a:ext uri="{FF2B5EF4-FFF2-40B4-BE49-F238E27FC236}">
                <a16:creationId xmlns:a16="http://schemas.microsoft.com/office/drawing/2014/main" id="{751F2FAD-CABB-3661-7AE0-2065E79DB32A}"/>
              </a:ext>
            </a:extLst>
          </p:cNvPr>
          <p:cNvSpPr/>
          <p:nvPr/>
        </p:nvSpPr>
        <p:spPr>
          <a:xfrm>
            <a:off x="8592658" y="-4061466"/>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8" name="مستطيل 15">
            <a:extLst>
              <a:ext uri="{FF2B5EF4-FFF2-40B4-BE49-F238E27FC236}">
                <a16:creationId xmlns:a16="http://schemas.microsoft.com/office/drawing/2014/main" id="{48196144-1EF1-74C8-ADFC-6A4FA6839E26}"/>
              </a:ext>
            </a:extLst>
          </p:cNvPr>
          <p:cNvSpPr/>
          <p:nvPr/>
        </p:nvSpPr>
        <p:spPr>
          <a:xfrm>
            <a:off x="8592658"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04</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9" name="مربع نص 18">
            <a:extLst>
              <a:ext uri="{FF2B5EF4-FFF2-40B4-BE49-F238E27FC236}">
                <a16:creationId xmlns:a16="http://schemas.microsoft.com/office/drawing/2014/main" id="{CB47041D-3DC8-D5ED-FBCB-88907308C16D}"/>
              </a:ext>
            </a:extLst>
          </p:cNvPr>
          <p:cNvSpPr txBox="1"/>
          <p:nvPr/>
        </p:nvSpPr>
        <p:spPr>
          <a:xfrm>
            <a:off x="8695843" y="-3811737"/>
            <a:ext cx="2295220" cy="2547557"/>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 dataset was split into training and testing subsets to evaluate model generalization performance.</a:t>
            </a:r>
            <a:b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b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 split was conducted in a stratified manner to preserve class distribution across subsets, ensuring unbiased evaluation.</a:t>
            </a:r>
          </a:p>
        </p:txBody>
      </p:sp>
    </p:spTree>
    <p:extLst>
      <p:ext uri="{BB962C8B-B14F-4D97-AF65-F5344CB8AC3E}">
        <p14:creationId xmlns:p14="http://schemas.microsoft.com/office/powerpoint/2010/main" val="8819526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F54A3-E7C4-7041-7E3B-5F8500463AC8}"/>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836C3A73-B8A6-593F-0182-B1BA21860F27}"/>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0ADEF"/>
                </a:solidFill>
                <a:latin typeface="DIN Next LT Arabic" panose="020B0503020203050203" pitchFamily="34" charset="-78"/>
                <a:cs typeface="DIN Next LT Arabic" panose="020B0503020203050203" pitchFamily="34" charset="-78"/>
              </a:rPr>
              <a:t>Methodology</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sp>
        <p:nvSpPr>
          <p:cNvPr id="101" name="مربع نص 100">
            <a:extLst>
              <a:ext uri="{FF2B5EF4-FFF2-40B4-BE49-F238E27FC236}">
                <a16:creationId xmlns:a16="http://schemas.microsoft.com/office/drawing/2014/main" id="{C8487C9A-78A8-3BA0-4314-B454269E6978}"/>
              </a:ext>
            </a:extLst>
          </p:cNvPr>
          <p:cNvSpPr txBox="1"/>
          <p:nvPr/>
        </p:nvSpPr>
        <p:spPr>
          <a:xfrm>
            <a:off x="8248804" y="4894031"/>
            <a:ext cx="3348470" cy="369332"/>
          </a:xfrm>
          <a:prstGeom prst="rect">
            <a:avLst/>
          </a:prstGeom>
          <a:noFill/>
        </p:spPr>
        <p:txBody>
          <a:bodyPr wrap="square">
            <a:spAutoFit/>
          </a:bodyPr>
          <a:lstStyle/>
          <a:p>
            <a:pPr marL="0" indent="0" algn="ctr" rtl="0">
              <a:buNone/>
            </a:pPr>
            <a:endParaRPr lang="en-US" dirty="0">
              <a:latin typeface="DIN Next LT Arabic Light" panose="020B0303020203050203" pitchFamily="34" charset="-78"/>
              <a:cs typeface="DIN Next LT Arabic Light" panose="020B0303020203050203" pitchFamily="34" charset="-78"/>
            </a:endParaRPr>
          </a:p>
        </p:txBody>
      </p:sp>
      <p:grpSp>
        <p:nvGrpSpPr>
          <p:cNvPr id="11" name="Group 10">
            <a:extLst>
              <a:ext uri="{FF2B5EF4-FFF2-40B4-BE49-F238E27FC236}">
                <a16:creationId xmlns:a16="http://schemas.microsoft.com/office/drawing/2014/main" id="{1E3E670F-4002-1F5A-8490-99A82D3EF069}"/>
              </a:ext>
            </a:extLst>
          </p:cNvPr>
          <p:cNvGrpSpPr/>
          <p:nvPr/>
        </p:nvGrpSpPr>
        <p:grpSpPr>
          <a:xfrm>
            <a:off x="1639015" y="4023331"/>
            <a:ext cx="2298027" cy="1608952"/>
            <a:chOff x="1639015" y="3245400"/>
            <a:chExt cx="2298027" cy="1608952"/>
          </a:xfrm>
        </p:grpSpPr>
        <p:grpSp>
          <p:nvGrpSpPr>
            <p:cNvPr id="103" name="مجموعة 102">
              <a:extLst>
                <a:ext uri="{FF2B5EF4-FFF2-40B4-BE49-F238E27FC236}">
                  <a16:creationId xmlns:a16="http://schemas.microsoft.com/office/drawing/2014/main" id="{34125A30-3D68-39A4-D976-B828D87F8B31}"/>
                </a:ext>
              </a:extLst>
            </p:cNvPr>
            <p:cNvGrpSpPr/>
            <p:nvPr/>
          </p:nvGrpSpPr>
          <p:grpSpPr>
            <a:xfrm>
              <a:off x="1668811" y="3245400"/>
              <a:ext cx="2252601" cy="808383"/>
              <a:chOff x="3440719" y="4282274"/>
              <a:chExt cx="3153611" cy="1047208"/>
            </a:xfrm>
          </p:grpSpPr>
          <p:pic>
            <p:nvPicPr>
              <p:cNvPr id="104" name="رسم 103" descr="تخطيط خارجي لوجه مبتسم مع تعبئة خالصة">
                <a:extLst>
                  <a:ext uri="{FF2B5EF4-FFF2-40B4-BE49-F238E27FC236}">
                    <a16:creationId xmlns:a16="http://schemas.microsoft.com/office/drawing/2014/main" id="{184297D6-C26B-92CE-E202-0F81792FEB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440719" y="4282274"/>
                <a:ext cx="1047208" cy="1047208"/>
              </a:xfrm>
              <a:prstGeom prst="rect">
                <a:avLst/>
              </a:prstGeom>
            </p:spPr>
          </p:pic>
          <p:cxnSp>
            <p:nvCxnSpPr>
              <p:cNvPr id="105" name="رابط بشكل مرفق 104">
                <a:extLst>
                  <a:ext uri="{FF2B5EF4-FFF2-40B4-BE49-F238E27FC236}">
                    <a16:creationId xmlns:a16="http://schemas.microsoft.com/office/drawing/2014/main" id="{D908F1DC-AA13-0719-86B4-A7D31A37A15C}"/>
                  </a:ext>
                </a:extLst>
              </p:cNvPr>
              <p:cNvCxnSpPr>
                <a:cxnSpLocks/>
              </p:cNvCxnSpPr>
              <p:nvPr/>
            </p:nvCxnSpPr>
            <p:spPr>
              <a:xfrm flipH="1" flipV="1">
                <a:off x="4487930" y="4765555"/>
                <a:ext cx="2106400" cy="452033"/>
              </a:xfrm>
              <a:prstGeom prst="bentConnector3">
                <a:avLst/>
              </a:prstGeom>
              <a:ln w="57150">
                <a:solidFill>
                  <a:srgbClr val="01ABEC"/>
                </a:solidFill>
                <a:tailEnd type="triangle"/>
              </a:ln>
            </p:spPr>
            <p:style>
              <a:lnRef idx="2">
                <a:schemeClr val="accent1"/>
              </a:lnRef>
              <a:fillRef idx="0">
                <a:schemeClr val="accent1"/>
              </a:fillRef>
              <a:effectRef idx="1">
                <a:schemeClr val="accent1"/>
              </a:effectRef>
              <a:fontRef idx="minor">
                <a:schemeClr val="tx1"/>
              </a:fontRef>
            </p:style>
          </p:cxnSp>
        </p:grpSp>
        <p:grpSp>
          <p:nvGrpSpPr>
            <p:cNvPr id="106" name="مجموعة 105">
              <a:extLst>
                <a:ext uri="{FF2B5EF4-FFF2-40B4-BE49-F238E27FC236}">
                  <a16:creationId xmlns:a16="http://schemas.microsoft.com/office/drawing/2014/main" id="{377ADE57-2EC3-C8C2-2E4F-974B385FCC6D}"/>
                </a:ext>
              </a:extLst>
            </p:cNvPr>
            <p:cNvGrpSpPr/>
            <p:nvPr/>
          </p:nvGrpSpPr>
          <p:grpSpPr>
            <a:xfrm>
              <a:off x="1639015" y="3966551"/>
              <a:ext cx="2298027" cy="887801"/>
              <a:chOff x="3440719" y="5229363"/>
              <a:chExt cx="3149454" cy="1150088"/>
            </a:xfrm>
          </p:grpSpPr>
          <p:pic>
            <p:nvPicPr>
              <p:cNvPr id="107" name="رسم 106" descr="تخطيط خارجي لوجه غاضب مع تعبئة خالصة">
                <a:extLst>
                  <a:ext uri="{FF2B5EF4-FFF2-40B4-BE49-F238E27FC236}">
                    <a16:creationId xmlns:a16="http://schemas.microsoft.com/office/drawing/2014/main" id="{5A1DC588-9E58-E7B8-B872-714DB8A3D0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40719" y="5332243"/>
                <a:ext cx="1047208" cy="1047208"/>
              </a:xfrm>
              <a:prstGeom prst="rect">
                <a:avLst/>
              </a:prstGeom>
            </p:spPr>
          </p:pic>
          <p:cxnSp>
            <p:nvCxnSpPr>
              <p:cNvPr id="108" name="رابط بشكل مرفق 107">
                <a:extLst>
                  <a:ext uri="{FF2B5EF4-FFF2-40B4-BE49-F238E27FC236}">
                    <a16:creationId xmlns:a16="http://schemas.microsoft.com/office/drawing/2014/main" id="{DD10C6AF-1CAA-F122-D921-78B9117AC5C7}"/>
                  </a:ext>
                </a:extLst>
              </p:cNvPr>
              <p:cNvCxnSpPr>
                <a:cxnSpLocks/>
              </p:cNvCxnSpPr>
              <p:nvPr/>
            </p:nvCxnSpPr>
            <p:spPr>
              <a:xfrm flipH="1">
                <a:off x="4483772" y="5229363"/>
                <a:ext cx="2106401" cy="620846"/>
              </a:xfrm>
              <a:prstGeom prst="bentConnector3">
                <a:avLst/>
              </a:prstGeom>
              <a:ln w="57150">
                <a:solidFill>
                  <a:srgbClr val="01ABEC"/>
                </a:solidFill>
                <a:tailEnd type="triangle"/>
              </a:ln>
            </p:spPr>
            <p:style>
              <a:lnRef idx="2">
                <a:schemeClr val="accent1"/>
              </a:lnRef>
              <a:fillRef idx="0">
                <a:schemeClr val="accent1"/>
              </a:fillRef>
              <a:effectRef idx="1">
                <a:schemeClr val="accent1"/>
              </a:effectRef>
              <a:fontRef idx="minor">
                <a:schemeClr val="tx1"/>
              </a:fontRef>
            </p:style>
          </p:cxnSp>
        </p:grpSp>
      </p:grpSp>
      <p:grpSp>
        <p:nvGrpSpPr>
          <p:cNvPr id="40" name="مجموعة 39">
            <a:extLst>
              <a:ext uri="{FF2B5EF4-FFF2-40B4-BE49-F238E27FC236}">
                <a16:creationId xmlns:a16="http://schemas.microsoft.com/office/drawing/2014/main" id="{10F5367F-AC59-F173-E6FD-E41B3FDEF82F}"/>
              </a:ext>
            </a:extLst>
          </p:cNvPr>
          <p:cNvGrpSpPr/>
          <p:nvPr/>
        </p:nvGrpSpPr>
        <p:grpSpPr>
          <a:xfrm>
            <a:off x="393897" y="2311319"/>
            <a:ext cx="3727529" cy="1311965"/>
            <a:chOff x="393897" y="1815548"/>
            <a:chExt cx="3727529" cy="1311965"/>
          </a:xfrm>
        </p:grpSpPr>
        <p:sp>
          <p:nvSpPr>
            <p:cNvPr id="2" name="مستطيل مستدير الزوايا 1">
              <a:extLst>
                <a:ext uri="{FF2B5EF4-FFF2-40B4-BE49-F238E27FC236}">
                  <a16:creationId xmlns:a16="http://schemas.microsoft.com/office/drawing/2014/main" id="{C08AF077-D63A-7355-4328-13F5AAC64FD0}"/>
                </a:ext>
              </a:extLst>
            </p:cNvPr>
            <p:cNvSpPr/>
            <p:nvPr/>
          </p:nvSpPr>
          <p:spPr>
            <a:xfrm>
              <a:off x="393897" y="1815548"/>
              <a:ext cx="3369720" cy="1311965"/>
            </a:xfrm>
            <a:prstGeom prst="roundRect">
              <a:avLst>
                <a:gd name="adj" fmla="val 15024"/>
              </a:avLst>
            </a:prstGeom>
            <a:solidFill>
              <a:schemeClr val="bg1">
                <a:lumMod val="95000"/>
              </a:schemeClr>
            </a:solidFill>
            <a:ln>
              <a:solidFill>
                <a:srgbClr val="00ADEF"/>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rgbClr val="0A4474"/>
                </a:solidFill>
              </a:endParaRPr>
            </a:p>
          </p:txBody>
        </p:sp>
        <p:sp>
          <p:nvSpPr>
            <p:cNvPr id="5" name="مستطيل ذو زاويتين مستديرتين في نفس الجانب 4">
              <a:extLst>
                <a:ext uri="{FF2B5EF4-FFF2-40B4-BE49-F238E27FC236}">
                  <a16:creationId xmlns:a16="http://schemas.microsoft.com/office/drawing/2014/main" id="{23D6A0E4-B528-82C2-76D2-5FD27270D549}"/>
                </a:ext>
              </a:extLst>
            </p:cNvPr>
            <p:cNvSpPr/>
            <p:nvPr/>
          </p:nvSpPr>
          <p:spPr>
            <a:xfrm>
              <a:off x="409283" y="2040856"/>
              <a:ext cx="3369720" cy="808382"/>
            </a:xfrm>
            <a:prstGeom prst="round2SameRect">
              <a:avLst>
                <a:gd name="adj1" fmla="val 22418"/>
                <a:gd name="adj2" fmla="val 0"/>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rgbClr val="0A4474"/>
                </a:solidFill>
              </a:endParaRPr>
            </a:p>
          </p:txBody>
        </p:sp>
        <p:sp>
          <p:nvSpPr>
            <p:cNvPr id="6" name="مثلث 5">
              <a:extLst>
                <a:ext uri="{FF2B5EF4-FFF2-40B4-BE49-F238E27FC236}">
                  <a16:creationId xmlns:a16="http://schemas.microsoft.com/office/drawing/2014/main" id="{9C31A5AE-79F7-23DB-9B7B-6F2BA8133097}"/>
                </a:ext>
              </a:extLst>
            </p:cNvPr>
            <p:cNvSpPr/>
            <p:nvPr/>
          </p:nvSpPr>
          <p:spPr>
            <a:xfrm rot="5400000">
              <a:off x="3796850" y="2352260"/>
              <a:ext cx="410613" cy="238539"/>
            </a:xfrm>
            <a:prstGeom prst="triangle">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9" name="مربع نص 18">
              <a:extLst>
                <a:ext uri="{FF2B5EF4-FFF2-40B4-BE49-F238E27FC236}">
                  <a16:creationId xmlns:a16="http://schemas.microsoft.com/office/drawing/2014/main" id="{3879A6C7-479E-BE69-54B0-F0452003BCB0}"/>
                </a:ext>
              </a:extLst>
            </p:cNvPr>
            <p:cNvSpPr txBox="1"/>
            <p:nvPr/>
          </p:nvSpPr>
          <p:spPr>
            <a:xfrm>
              <a:off x="1151832" y="2238757"/>
              <a:ext cx="2671420" cy="400110"/>
            </a:xfrm>
            <a:prstGeom prst="rect">
              <a:avLst/>
            </a:prstGeom>
            <a:noFill/>
          </p:spPr>
          <p:txBody>
            <a:bodyPr wrap="square">
              <a:spAutoFit/>
            </a:bodyPr>
            <a:lstStyle/>
            <a:p>
              <a:pPr marL="0" indent="0" algn="l" rtl="0">
                <a:buNone/>
              </a:pPr>
              <a:r>
                <a:rPr lang="en-US" sz="2000" dirty="0">
                  <a:solidFill>
                    <a:schemeClr val="bg1"/>
                  </a:solidFill>
                  <a:latin typeface="DIN Next LT Arabic Medium" panose="020B0503020203050203" pitchFamily="34" charset="-78"/>
                  <a:cs typeface="DIN Next LT Arabic Medium" panose="020B0503020203050203" pitchFamily="34" charset="-78"/>
                </a:rPr>
                <a:t>Data Collection</a:t>
              </a:r>
            </a:p>
          </p:txBody>
        </p:sp>
        <p:pic>
          <p:nvPicPr>
            <p:cNvPr id="29" name="رسم 28" descr="مستند مع تعبئة خالصة">
              <a:extLst>
                <a:ext uri="{FF2B5EF4-FFF2-40B4-BE49-F238E27FC236}">
                  <a16:creationId xmlns:a16="http://schemas.microsoft.com/office/drawing/2014/main" id="{A9E4FE7A-2F74-F8C2-0631-9D79F5E41C8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3407" y="2178545"/>
              <a:ext cx="528790" cy="528790"/>
            </a:xfrm>
            <a:prstGeom prst="rect">
              <a:avLst/>
            </a:prstGeom>
          </p:spPr>
        </p:pic>
      </p:grpSp>
      <p:grpSp>
        <p:nvGrpSpPr>
          <p:cNvPr id="95" name="مجموعة 94">
            <a:extLst>
              <a:ext uri="{FF2B5EF4-FFF2-40B4-BE49-F238E27FC236}">
                <a16:creationId xmlns:a16="http://schemas.microsoft.com/office/drawing/2014/main" id="{28535912-6968-83B8-AAA8-130FD9B086AB}"/>
              </a:ext>
            </a:extLst>
          </p:cNvPr>
          <p:cNvGrpSpPr/>
          <p:nvPr/>
        </p:nvGrpSpPr>
        <p:grpSpPr>
          <a:xfrm>
            <a:off x="4329043" y="2314079"/>
            <a:ext cx="3727529" cy="1311965"/>
            <a:chOff x="4329043" y="1536148"/>
            <a:chExt cx="3727529" cy="1311965"/>
          </a:xfrm>
        </p:grpSpPr>
        <p:grpSp>
          <p:nvGrpSpPr>
            <p:cNvPr id="41" name="مجموعة 40">
              <a:extLst>
                <a:ext uri="{FF2B5EF4-FFF2-40B4-BE49-F238E27FC236}">
                  <a16:creationId xmlns:a16="http://schemas.microsoft.com/office/drawing/2014/main" id="{1A2430B7-6013-C3E3-66AB-A9BC049AFBA8}"/>
                </a:ext>
              </a:extLst>
            </p:cNvPr>
            <p:cNvGrpSpPr/>
            <p:nvPr/>
          </p:nvGrpSpPr>
          <p:grpSpPr>
            <a:xfrm>
              <a:off x="4329043" y="1536148"/>
              <a:ext cx="3727529" cy="1311965"/>
              <a:chOff x="393897" y="1815548"/>
              <a:chExt cx="3727529" cy="1311965"/>
            </a:xfrm>
          </p:grpSpPr>
          <p:sp>
            <p:nvSpPr>
              <p:cNvPr id="42" name="مستطيل مستدير الزوايا 41">
                <a:extLst>
                  <a:ext uri="{FF2B5EF4-FFF2-40B4-BE49-F238E27FC236}">
                    <a16:creationId xmlns:a16="http://schemas.microsoft.com/office/drawing/2014/main" id="{1CBFD579-6291-6B95-1122-0B0DE3F739FC}"/>
                  </a:ext>
                </a:extLst>
              </p:cNvPr>
              <p:cNvSpPr/>
              <p:nvPr/>
            </p:nvSpPr>
            <p:spPr>
              <a:xfrm>
                <a:off x="393897" y="1815548"/>
                <a:ext cx="3369720" cy="1311965"/>
              </a:xfrm>
              <a:prstGeom prst="roundRect">
                <a:avLst>
                  <a:gd name="adj" fmla="val 15024"/>
                </a:avLst>
              </a:prstGeom>
              <a:solidFill>
                <a:schemeClr val="bg1">
                  <a:lumMod val="95000"/>
                </a:schemeClr>
              </a:solidFill>
              <a:ln>
                <a:solidFill>
                  <a:srgbClr val="0A4474"/>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solidFill>
                    <a:srgbClr val="0A4474"/>
                  </a:solidFill>
                </a:endParaRPr>
              </a:p>
            </p:txBody>
          </p:sp>
          <p:sp>
            <p:nvSpPr>
              <p:cNvPr id="43" name="مستطيل ذو زاويتين مستديرتين في نفس الجانب 42">
                <a:extLst>
                  <a:ext uri="{FF2B5EF4-FFF2-40B4-BE49-F238E27FC236}">
                    <a16:creationId xmlns:a16="http://schemas.microsoft.com/office/drawing/2014/main" id="{AA28513A-B789-AA29-41C6-D62B939EFDD5}"/>
                  </a:ext>
                </a:extLst>
              </p:cNvPr>
              <p:cNvSpPr/>
              <p:nvPr/>
            </p:nvSpPr>
            <p:spPr>
              <a:xfrm>
                <a:off x="393897" y="2017149"/>
                <a:ext cx="3369720" cy="808382"/>
              </a:xfrm>
              <a:prstGeom prst="round2SameRect">
                <a:avLst>
                  <a:gd name="adj1" fmla="val 22418"/>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dirty="0">
                  <a:solidFill>
                    <a:srgbClr val="0A4474"/>
                  </a:solidFill>
                </a:endParaRPr>
              </a:p>
            </p:txBody>
          </p:sp>
          <p:sp>
            <p:nvSpPr>
              <p:cNvPr id="44" name="مثلث 43">
                <a:extLst>
                  <a:ext uri="{FF2B5EF4-FFF2-40B4-BE49-F238E27FC236}">
                    <a16:creationId xmlns:a16="http://schemas.microsoft.com/office/drawing/2014/main" id="{75C79551-52B0-52ED-E553-7E7EEC2344F4}"/>
                  </a:ext>
                </a:extLst>
              </p:cNvPr>
              <p:cNvSpPr/>
              <p:nvPr/>
            </p:nvSpPr>
            <p:spPr>
              <a:xfrm rot="5400000">
                <a:off x="3796850" y="2352260"/>
                <a:ext cx="410613" cy="238539"/>
              </a:xfrm>
              <a:prstGeom prst="triangl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45" name="مربع نص 44">
                <a:extLst>
                  <a:ext uri="{FF2B5EF4-FFF2-40B4-BE49-F238E27FC236}">
                    <a16:creationId xmlns:a16="http://schemas.microsoft.com/office/drawing/2014/main" id="{E4E5B5CD-2D49-DF7B-E944-FABB45CD6398}"/>
                  </a:ext>
                </a:extLst>
              </p:cNvPr>
              <p:cNvSpPr txBox="1"/>
              <p:nvPr/>
            </p:nvSpPr>
            <p:spPr>
              <a:xfrm>
                <a:off x="1092197" y="2225367"/>
                <a:ext cx="2671420" cy="400110"/>
              </a:xfrm>
              <a:prstGeom prst="rect">
                <a:avLst/>
              </a:prstGeom>
              <a:noFill/>
            </p:spPr>
            <p:txBody>
              <a:bodyPr wrap="square">
                <a:spAutoFit/>
              </a:bodyPr>
              <a:lstStyle/>
              <a:p>
                <a:pPr algn="l" rtl="0"/>
                <a:r>
                  <a:rPr lang="en-US" sz="2000" dirty="0">
                    <a:solidFill>
                      <a:schemeClr val="bg1"/>
                    </a:solidFill>
                    <a:latin typeface="DIN Next LT Arabic Medium" panose="020B0503020203050203" pitchFamily="34" charset="-78"/>
                    <a:cs typeface="DIN Next LT Arabic Medium" panose="020B0503020203050203" pitchFamily="34" charset="-78"/>
                  </a:rPr>
                  <a:t>Data Preprocessing</a:t>
                </a:r>
              </a:p>
            </p:txBody>
          </p:sp>
        </p:grpSp>
        <p:pic>
          <p:nvPicPr>
            <p:cNvPr id="21" name="رسم 20" descr="حافظة مختلطة مع تعبئة خالصة">
              <a:extLst>
                <a:ext uri="{FF2B5EF4-FFF2-40B4-BE49-F238E27FC236}">
                  <a16:creationId xmlns:a16="http://schemas.microsoft.com/office/drawing/2014/main" id="{2F3E3B8A-9B54-5A4A-8918-68DB91749DD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498553" y="1838155"/>
              <a:ext cx="556662" cy="556662"/>
            </a:xfrm>
            <a:prstGeom prst="rect">
              <a:avLst/>
            </a:prstGeom>
          </p:spPr>
        </p:pic>
      </p:grpSp>
      <p:grpSp>
        <p:nvGrpSpPr>
          <p:cNvPr id="96" name="مجموعة 95">
            <a:extLst>
              <a:ext uri="{FF2B5EF4-FFF2-40B4-BE49-F238E27FC236}">
                <a16:creationId xmlns:a16="http://schemas.microsoft.com/office/drawing/2014/main" id="{0F4244AA-820E-2F82-DB8B-B7ED414FA253}"/>
              </a:ext>
            </a:extLst>
          </p:cNvPr>
          <p:cNvGrpSpPr/>
          <p:nvPr/>
        </p:nvGrpSpPr>
        <p:grpSpPr>
          <a:xfrm>
            <a:off x="8227553" y="2311319"/>
            <a:ext cx="3386151" cy="1650641"/>
            <a:chOff x="8227553" y="1533388"/>
            <a:chExt cx="3386151" cy="1650641"/>
          </a:xfrm>
        </p:grpSpPr>
        <p:grpSp>
          <p:nvGrpSpPr>
            <p:cNvPr id="47" name="مجموعة 46">
              <a:extLst>
                <a:ext uri="{FF2B5EF4-FFF2-40B4-BE49-F238E27FC236}">
                  <a16:creationId xmlns:a16="http://schemas.microsoft.com/office/drawing/2014/main" id="{AE49FB23-2992-991D-EE92-0C85F81901C8}"/>
                </a:ext>
              </a:extLst>
            </p:cNvPr>
            <p:cNvGrpSpPr/>
            <p:nvPr/>
          </p:nvGrpSpPr>
          <p:grpSpPr>
            <a:xfrm>
              <a:off x="8227553" y="1533388"/>
              <a:ext cx="3386151" cy="1650641"/>
              <a:chOff x="393897" y="1815548"/>
              <a:chExt cx="3386151" cy="1650641"/>
            </a:xfrm>
          </p:grpSpPr>
          <p:sp>
            <p:nvSpPr>
              <p:cNvPr id="48" name="مستطيل مستدير الزوايا 47">
                <a:extLst>
                  <a:ext uri="{FF2B5EF4-FFF2-40B4-BE49-F238E27FC236}">
                    <a16:creationId xmlns:a16="http://schemas.microsoft.com/office/drawing/2014/main" id="{0F5F5824-DE7D-2811-0953-5CCAF6A94DB8}"/>
                  </a:ext>
                </a:extLst>
              </p:cNvPr>
              <p:cNvSpPr/>
              <p:nvPr/>
            </p:nvSpPr>
            <p:spPr>
              <a:xfrm>
                <a:off x="393897" y="1815548"/>
                <a:ext cx="3369720" cy="1311965"/>
              </a:xfrm>
              <a:prstGeom prst="roundRect">
                <a:avLst>
                  <a:gd name="adj" fmla="val 15024"/>
                </a:avLst>
              </a:prstGeom>
              <a:solidFill>
                <a:schemeClr val="bg1">
                  <a:lumMod val="95000"/>
                </a:schemeClr>
              </a:solidFill>
              <a:ln>
                <a:solidFill>
                  <a:srgbClr val="00ADEF"/>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rgbClr val="0A4474"/>
                  </a:solidFill>
                </a:endParaRPr>
              </a:p>
            </p:txBody>
          </p:sp>
          <p:sp>
            <p:nvSpPr>
              <p:cNvPr id="49" name="مستطيل ذو زاويتين مستديرتين في نفس الجانب 48">
                <a:extLst>
                  <a:ext uri="{FF2B5EF4-FFF2-40B4-BE49-F238E27FC236}">
                    <a16:creationId xmlns:a16="http://schemas.microsoft.com/office/drawing/2014/main" id="{131D11DB-9978-B7E0-6FC9-BB5FD67EB069}"/>
                  </a:ext>
                </a:extLst>
              </p:cNvPr>
              <p:cNvSpPr/>
              <p:nvPr/>
            </p:nvSpPr>
            <p:spPr>
              <a:xfrm>
                <a:off x="393897" y="2038703"/>
                <a:ext cx="3369720" cy="808382"/>
              </a:xfrm>
              <a:prstGeom prst="round2SameRect">
                <a:avLst>
                  <a:gd name="adj1" fmla="val 22418"/>
                  <a:gd name="adj2" fmla="val 0"/>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rgbClr val="0A4474"/>
                  </a:solidFill>
                </a:endParaRPr>
              </a:p>
            </p:txBody>
          </p:sp>
          <p:sp>
            <p:nvSpPr>
              <p:cNvPr id="50" name="مثلث 49">
                <a:extLst>
                  <a:ext uri="{FF2B5EF4-FFF2-40B4-BE49-F238E27FC236}">
                    <a16:creationId xmlns:a16="http://schemas.microsoft.com/office/drawing/2014/main" id="{377145C2-70C3-D40E-710A-B57BC0A1B2D0}"/>
                  </a:ext>
                </a:extLst>
              </p:cNvPr>
              <p:cNvSpPr/>
              <p:nvPr/>
            </p:nvSpPr>
            <p:spPr>
              <a:xfrm rot="10800000">
                <a:off x="1873450" y="3227650"/>
                <a:ext cx="410613" cy="238539"/>
              </a:xfrm>
              <a:prstGeom prst="triangle">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51" name="مربع نص 50">
                <a:extLst>
                  <a:ext uri="{FF2B5EF4-FFF2-40B4-BE49-F238E27FC236}">
                    <a16:creationId xmlns:a16="http://schemas.microsoft.com/office/drawing/2014/main" id="{68747D23-57B3-392C-B078-25E0319C5727}"/>
                  </a:ext>
                </a:extLst>
              </p:cNvPr>
              <p:cNvSpPr txBox="1"/>
              <p:nvPr/>
            </p:nvSpPr>
            <p:spPr>
              <a:xfrm>
                <a:off x="907798" y="2252007"/>
                <a:ext cx="2872250" cy="400110"/>
              </a:xfrm>
              <a:prstGeom prst="rect">
                <a:avLst/>
              </a:prstGeom>
              <a:noFill/>
            </p:spPr>
            <p:txBody>
              <a:bodyPr wrap="square">
                <a:spAutoFit/>
              </a:bodyPr>
              <a:lstStyle/>
              <a:p>
                <a:pPr algn="l" rtl="0"/>
                <a:r>
                  <a:rPr lang="en-US" sz="2000" dirty="0">
                    <a:solidFill>
                      <a:schemeClr val="bg1"/>
                    </a:solidFill>
                    <a:latin typeface="DIN Next LT Arabic Medium" panose="020B0503020203050203" pitchFamily="34" charset="-78"/>
                    <a:cs typeface="DIN Next LT Arabic Medium" panose="020B0503020203050203" pitchFamily="34" charset="-78"/>
                  </a:rPr>
                  <a:t>Feature Representation</a:t>
                </a:r>
              </a:p>
            </p:txBody>
          </p:sp>
        </p:grpSp>
        <p:pic>
          <p:nvPicPr>
            <p:cNvPr id="23" name="رسم 22" descr="شطب جزئي للمهام في الحافظة مع تعبئة خالصة">
              <a:extLst>
                <a:ext uri="{FF2B5EF4-FFF2-40B4-BE49-F238E27FC236}">
                  <a16:creationId xmlns:a16="http://schemas.microsoft.com/office/drawing/2014/main" id="{BAC4DF6E-BE42-DC88-DB1B-1E13A5E1BDA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247312" y="1915067"/>
              <a:ext cx="556662" cy="556662"/>
            </a:xfrm>
            <a:prstGeom prst="rect">
              <a:avLst/>
            </a:prstGeom>
          </p:spPr>
        </p:pic>
      </p:grpSp>
      <p:grpSp>
        <p:nvGrpSpPr>
          <p:cNvPr id="8" name="Group 7">
            <a:extLst>
              <a:ext uri="{FF2B5EF4-FFF2-40B4-BE49-F238E27FC236}">
                <a16:creationId xmlns:a16="http://schemas.microsoft.com/office/drawing/2014/main" id="{67C6B3CB-77CA-AF23-25C7-77A76F0FDC50}"/>
              </a:ext>
            </a:extLst>
          </p:cNvPr>
          <p:cNvGrpSpPr/>
          <p:nvPr/>
        </p:nvGrpSpPr>
        <p:grpSpPr>
          <a:xfrm>
            <a:off x="7906740" y="4062096"/>
            <a:ext cx="3698348" cy="1311965"/>
            <a:chOff x="7906740" y="3284165"/>
            <a:chExt cx="3698348" cy="1311965"/>
          </a:xfrm>
        </p:grpSpPr>
        <p:grpSp>
          <p:nvGrpSpPr>
            <p:cNvPr id="59" name="مجموعة 58">
              <a:extLst>
                <a:ext uri="{FF2B5EF4-FFF2-40B4-BE49-F238E27FC236}">
                  <a16:creationId xmlns:a16="http://schemas.microsoft.com/office/drawing/2014/main" id="{A72861FC-309D-868A-772A-EA197B22E0C7}"/>
                </a:ext>
              </a:extLst>
            </p:cNvPr>
            <p:cNvGrpSpPr/>
            <p:nvPr/>
          </p:nvGrpSpPr>
          <p:grpSpPr>
            <a:xfrm>
              <a:off x="7906740" y="3284165"/>
              <a:ext cx="3698348" cy="1311965"/>
              <a:chOff x="73084" y="1815548"/>
              <a:chExt cx="3698348" cy="1311965"/>
            </a:xfrm>
          </p:grpSpPr>
          <p:sp>
            <p:nvSpPr>
              <p:cNvPr id="60" name="مستطيل مستدير الزوايا 59">
                <a:extLst>
                  <a:ext uri="{FF2B5EF4-FFF2-40B4-BE49-F238E27FC236}">
                    <a16:creationId xmlns:a16="http://schemas.microsoft.com/office/drawing/2014/main" id="{06E1BF85-2596-234C-5B3F-57B731CA4D7F}"/>
                  </a:ext>
                </a:extLst>
              </p:cNvPr>
              <p:cNvSpPr/>
              <p:nvPr/>
            </p:nvSpPr>
            <p:spPr>
              <a:xfrm>
                <a:off x="393897" y="1815548"/>
                <a:ext cx="3369720" cy="1311965"/>
              </a:xfrm>
              <a:prstGeom prst="roundRect">
                <a:avLst>
                  <a:gd name="adj" fmla="val 15024"/>
                </a:avLst>
              </a:prstGeom>
              <a:solidFill>
                <a:schemeClr val="bg1">
                  <a:lumMod val="95000"/>
                </a:schemeClr>
              </a:solidFill>
              <a:ln>
                <a:solidFill>
                  <a:srgbClr val="0A4474"/>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solidFill>
                    <a:srgbClr val="0A4474"/>
                  </a:solidFill>
                </a:endParaRPr>
              </a:p>
            </p:txBody>
          </p:sp>
          <p:sp>
            <p:nvSpPr>
              <p:cNvPr id="61" name="مستطيل ذو زاويتين مستديرتين في نفس الجانب 60">
                <a:extLst>
                  <a:ext uri="{FF2B5EF4-FFF2-40B4-BE49-F238E27FC236}">
                    <a16:creationId xmlns:a16="http://schemas.microsoft.com/office/drawing/2014/main" id="{4CC8D6D0-83CA-DE57-A59E-F3137CC312C8}"/>
                  </a:ext>
                </a:extLst>
              </p:cNvPr>
              <p:cNvSpPr/>
              <p:nvPr/>
            </p:nvSpPr>
            <p:spPr>
              <a:xfrm>
                <a:off x="393897" y="2088507"/>
                <a:ext cx="3369720" cy="808382"/>
              </a:xfrm>
              <a:prstGeom prst="round2SameRect">
                <a:avLst>
                  <a:gd name="adj1" fmla="val 22418"/>
                  <a:gd name="adj2" fmla="val 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solidFill>
                    <a:srgbClr val="0A4474"/>
                  </a:solidFill>
                </a:endParaRPr>
              </a:p>
            </p:txBody>
          </p:sp>
          <p:sp>
            <p:nvSpPr>
              <p:cNvPr id="62" name="مثلث 61">
                <a:extLst>
                  <a:ext uri="{FF2B5EF4-FFF2-40B4-BE49-F238E27FC236}">
                    <a16:creationId xmlns:a16="http://schemas.microsoft.com/office/drawing/2014/main" id="{E08659A1-BFD2-736C-C959-8D20E6469E08}"/>
                  </a:ext>
                </a:extLst>
              </p:cNvPr>
              <p:cNvSpPr/>
              <p:nvPr/>
            </p:nvSpPr>
            <p:spPr>
              <a:xfrm rot="16200000">
                <a:off x="-12953" y="2364866"/>
                <a:ext cx="410613" cy="238539"/>
              </a:xfrm>
              <a:prstGeom prst="triangl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63" name="مربع نص 62">
                <a:extLst>
                  <a:ext uri="{FF2B5EF4-FFF2-40B4-BE49-F238E27FC236}">
                    <a16:creationId xmlns:a16="http://schemas.microsoft.com/office/drawing/2014/main" id="{0D354388-EE98-7424-C6A5-DED03A11A9DA}"/>
                  </a:ext>
                </a:extLst>
              </p:cNvPr>
              <p:cNvSpPr txBox="1"/>
              <p:nvPr/>
            </p:nvSpPr>
            <p:spPr>
              <a:xfrm>
                <a:off x="1100012" y="2335800"/>
                <a:ext cx="2671420" cy="400110"/>
              </a:xfrm>
              <a:prstGeom prst="rect">
                <a:avLst/>
              </a:prstGeom>
              <a:noFill/>
            </p:spPr>
            <p:txBody>
              <a:bodyPr wrap="square">
                <a:spAutoFit/>
              </a:bodyPr>
              <a:lstStyle/>
              <a:p>
                <a:pPr marL="0" indent="0" algn="l" rtl="0">
                  <a:buNone/>
                </a:pPr>
                <a:r>
                  <a:rPr lang="en-US" sz="2000" dirty="0">
                    <a:solidFill>
                      <a:schemeClr val="bg1"/>
                    </a:solidFill>
                    <a:latin typeface="DIN Next LT Arabic Medium" panose="020B0503020203050203" pitchFamily="34" charset="-78"/>
                    <a:cs typeface="DIN Next LT Arabic Medium" panose="020B0503020203050203" pitchFamily="34" charset="-78"/>
                  </a:rPr>
                  <a:t>Model Training</a:t>
                </a:r>
              </a:p>
            </p:txBody>
          </p:sp>
        </p:grpSp>
        <p:pic>
          <p:nvPicPr>
            <p:cNvPr id="39" name="رسم 38" descr="تصميم واجهات المستخدم مع تعبئة خالصة">
              <a:extLst>
                <a:ext uri="{FF2B5EF4-FFF2-40B4-BE49-F238E27FC236}">
                  <a16:creationId xmlns:a16="http://schemas.microsoft.com/office/drawing/2014/main" id="{8A1F8E4F-4A02-510A-C1C6-9586827D4F0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323736" y="3899864"/>
              <a:ext cx="470225" cy="470225"/>
            </a:xfrm>
            <a:prstGeom prst="rect">
              <a:avLst/>
            </a:prstGeom>
          </p:spPr>
        </p:pic>
      </p:grpSp>
      <p:sp>
        <p:nvSpPr>
          <p:cNvPr id="114" name="مستطيل 14">
            <a:extLst>
              <a:ext uri="{FF2B5EF4-FFF2-40B4-BE49-F238E27FC236}">
                <a16:creationId xmlns:a16="http://schemas.microsoft.com/office/drawing/2014/main" id="{C1CEDA49-1528-01C4-16B7-CA43E76638E3}"/>
              </a:ext>
            </a:extLst>
          </p:cNvPr>
          <p:cNvSpPr/>
          <p:nvPr/>
        </p:nvSpPr>
        <p:spPr>
          <a:xfrm>
            <a:off x="996573"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15" name="مستطيل 15">
            <a:extLst>
              <a:ext uri="{FF2B5EF4-FFF2-40B4-BE49-F238E27FC236}">
                <a16:creationId xmlns:a16="http://schemas.microsoft.com/office/drawing/2014/main" id="{8E8180A7-3BE1-6EB6-0E2C-65782DA1C531}"/>
              </a:ext>
            </a:extLst>
          </p:cNvPr>
          <p:cNvSpPr/>
          <p:nvPr/>
        </p:nvSpPr>
        <p:spPr>
          <a:xfrm>
            <a:off x="996573"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01</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16" name="مربع نص 115">
            <a:extLst>
              <a:ext uri="{FF2B5EF4-FFF2-40B4-BE49-F238E27FC236}">
                <a16:creationId xmlns:a16="http://schemas.microsoft.com/office/drawing/2014/main" id="{7C5E68F8-4CBD-E02F-F2C7-58560A57ACC0}"/>
              </a:ext>
            </a:extLst>
          </p:cNvPr>
          <p:cNvSpPr txBox="1"/>
          <p:nvPr/>
        </p:nvSpPr>
        <p:spPr>
          <a:xfrm>
            <a:off x="1110478" y="8832113"/>
            <a:ext cx="2181314" cy="81323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Removal of records with missing or null complaint text</a:t>
            </a:r>
          </a:p>
        </p:txBody>
      </p:sp>
      <p:sp>
        <p:nvSpPr>
          <p:cNvPr id="118" name="مستطيل 15">
            <a:extLst>
              <a:ext uri="{FF2B5EF4-FFF2-40B4-BE49-F238E27FC236}">
                <a16:creationId xmlns:a16="http://schemas.microsoft.com/office/drawing/2014/main" id="{8CA24D39-093C-7B53-41D1-DE165D7DEB9F}"/>
              </a:ext>
            </a:extLst>
          </p:cNvPr>
          <p:cNvSpPr/>
          <p:nvPr/>
        </p:nvSpPr>
        <p:spPr>
          <a:xfrm>
            <a:off x="3552976"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a:t>
            </a:r>
            <a:r>
              <a:rPr lang="ar-SA" sz="3200" dirty="0">
                <a:solidFill>
                  <a:schemeClr val="bg1"/>
                </a:solidFill>
                <a:latin typeface="DIN Next LT Arabic Medium" panose="020B0503020203050203" pitchFamily="34" charset="-78"/>
                <a:cs typeface="DIN Next LT Arabic Medium" panose="020B0503020203050203" pitchFamily="34" charset="-78"/>
              </a:rPr>
              <a:t>0</a:t>
            </a:r>
            <a:r>
              <a:rPr lang="en-US" sz="3200" dirty="0">
                <a:solidFill>
                  <a:schemeClr val="bg1"/>
                </a:solidFill>
                <a:latin typeface="DIN Next LT Arabic Medium" panose="020B0503020203050203" pitchFamily="34" charset="-78"/>
                <a:cs typeface="DIN Next LT Arabic Medium" panose="020B0503020203050203" pitchFamily="34" charset="-78"/>
              </a:rPr>
              <a:t>2</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20" name="مستطيل 14">
            <a:extLst>
              <a:ext uri="{FF2B5EF4-FFF2-40B4-BE49-F238E27FC236}">
                <a16:creationId xmlns:a16="http://schemas.microsoft.com/office/drawing/2014/main" id="{6F812194-ED78-DE1D-0A6A-08B11B86FD15}"/>
              </a:ext>
            </a:extLst>
          </p:cNvPr>
          <p:cNvSpPr/>
          <p:nvPr/>
        </p:nvSpPr>
        <p:spPr>
          <a:xfrm>
            <a:off x="6036255" y="8488728"/>
            <a:ext cx="2409125" cy="3082142"/>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21" name="مستطيل 15">
            <a:extLst>
              <a:ext uri="{FF2B5EF4-FFF2-40B4-BE49-F238E27FC236}">
                <a16:creationId xmlns:a16="http://schemas.microsoft.com/office/drawing/2014/main" id="{8826FE04-A01C-AD13-5940-5C1DCD51F1A1}"/>
              </a:ext>
            </a:extLst>
          </p:cNvPr>
          <p:cNvSpPr/>
          <p:nvPr/>
        </p:nvSpPr>
        <p:spPr>
          <a:xfrm>
            <a:off x="6036255" y="7981236"/>
            <a:ext cx="2409125" cy="507492"/>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03</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22" name="مربع نص 121">
            <a:extLst>
              <a:ext uri="{FF2B5EF4-FFF2-40B4-BE49-F238E27FC236}">
                <a16:creationId xmlns:a16="http://schemas.microsoft.com/office/drawing/2014/main" id="{F67C4C9B-BB99-D0B1-C14B-745E1651ED36}"/>
              </a:ext>
            </a:extLst>
          </p:cNvPr>
          <p:cNvSpPr txBox="1"/>
          <p:nvPr/>
        </p:nvSpPr>
        <p:spPr>
          <a:xfrm>
            <a:off x="6150160" y="8832113"/>
            <a:ext cx="2181314" cy="1308756"/>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Preservation of original textual structure without aggressive text cleaning to maintain semantic integrity</a:t>
            </a:r>
          </a:p>
        </p:txBody>
      </p:sp>
      <p:sp>
        <p:nvSpPr>
          <p:cNvPr id="124" name="مستطيل 15">
            <a:extLst>
              <a:ext uri="{FF2B5EF4-FFF2-40B4-BE49-F238E27FC236}">
                <a16:creationId xmlns:a16="http://schemas.microsoft.com/office/drawing/2014/main" id="{F04BA0C3-5493-75C6-4522-E39B7986F96A}"/>
              </a:ext>
            </a:extLst>
          </p:cNvPr>
          <p:cNvSpPr/>
          <p:nvPr/>
        </p:nvSpPr>
        <p:spPr>
          <a:xfrm>
            <a:off x="8592658" y="-4568958"/>
            <a:ext cx="2409125" cy="507492"/>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3200" dirty="0">
                <a:solidFill>
                  <a:schemeClr val="bg1"/>
                </a:solidFill>
                <a:latin typeface="DIN Next LT Arabic Medium" panose="020B0503020203050203" pitchFamily="34" charset="-78"/>
                <a:cs typeface="DIN Next LT Arabic Medium" panose="020B0503020203050203" pitchFamily="34" charset="-78"/>
              </a:rPr>
              <a:t>  04</a:t>
            </a:r>
            <a:endParaRPr lang="ar-SA" sz="3200" dirty="0">
              <a:solidFill>
                <a:schemeClr val="bg1"/>
              </a:solidFill>
              <a:latin typeface="DIN Next LT Arabic Medium" panose="020B0503020203050203" pitchFamily="34" charset="-78"/>
              <a:cs typeface="DIN Next LT Arabic Medium" panose="020B0503020203050203" pitchFamily="34" charset="-78"/>
            </a:endParaRPr>
          </a:p>
        </p:txBody>
      </p:sp>
      <p:grpSp>
        <p:nvGrpSpPr>
          <p:cNvPr id="10" name="Group 9">
            <a:extLst>
              <a:ext uri="{FF2B5EF4-FFF2-40B4-BE49-F238E27FC236}">
                <a16:creationId xmlns:a16="http://schemas.microsoft.com/office/drawing/2014/main" id="{E5A5C893-09BC-50D3-42E0-822410A7E4E7}"/>
              </a:ext>
            </a:extLst>
          </p:cNvPr>
          <p:cNvGrpSpPr/>
          <p:nvPr/>
        </p:nvGrpSpPr>
        <p:grpSpPr>
          <a:xfrm>
            <a:off x="4008230" y="4074700"/>
            <a:ext cx="3772807" cy="1311965"/>
            <a:chOff x="4008230" y="3296769"/>
            <a:chExt cx="3772807" cy="1311965"/>
          </a:xfrm>
        </p:grpSpPr>
        <p:sp>
          <p:nvSpPr>
            <p:cNvPr id="72" name="مستطيل مستدير الزوايا 71">
              <a:extLst>
                <a:ext uri="{FF2B5EF4-FFF2-40B4-BE49-F238E27FC236}">
                  <a16:creationId xmlns:a16="http://schemas.microsoft.com/office/drawing/2014/main" id="{BB2BD1D4-5AE2-EB58-C49A-0DF699F96E5A}"/>
                </a:ext>
              </a:extLst>
            </p:cNvPr>
            <p:cNvSpPr/>
            <p:nvPr/>
          </p:nvSpPr>
          <p:spPr>
            <a:xfrm>
              <a:off x="4329043" y="3296769"/>
              <a:ext cx="3369720" cy="1311965"/>
            </a:xfrm>
            <a:prstGeom prst="roundRect">
              <a:avLst>
                <a:gd name="adj" fmla="val 15024"/>
              </a:avLst>
            </a:prstGeom>
            <a:solidFill>
              <a:schemeClr val="bg1">
                <a:lumMod val="95000"/>
              </a:schemeClr>
            </a:solidFill>
            <a:ln>
              <a:solidFill>
                <a:srgbClr val="00ADEF"/>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rgbClr val="0A4474"/>
                </a:solidFill>
              </a:endParaRPr>
            </a:p>
          </p:txBody>
        </p:sp>
        <p:sp>
          <p:nvSpPr>
            <p:cNvPr id="74" name="مثلث 73">
              <a:extLst>
                <a:ext uri="{FF2B5EF4-FFF2-40B4-BE49-F238E27FC236}">
                  <a16:creationId xmlns:a16="http://schemas.microsoft.com/office/drawing/2014/main" id="{B08C1141-4062-2442-8E53-0E0885047C72}"/>
                </a:ext>
              </a:extLst>
            </p:cNvPr>
            <p:cNvSpPr/>
            <p:nvPr/>
          </p:nvSpPr>
          <p:spPr>
            <a:xfrm rot="16200000">
              <a:off x="3922193" y="3846087"/>
              <a:ext cx="410613" cy="238539"/>
            </a:xfrm>
            <a:prstGeom prst="triangle">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73" name="مستطيل ذو زاويتين مستديرتين في نفس الجانب 72">
              <a:extLst>
                <a:ext uri="{FF2B5EF4-FFF2-40B4-BE49-F238E27FC236}">
                  <a16:creationId xmlns:a16="http://schemas.microsoft.com/office/drawing/2014/main" id="{05563A28-348A-ED5E-E6E4-9D2CFF4B583D}"/>
                </a:ext>
              </a:extLst>
            </p:cNvPr>
            <p:cNvSpPr/>
            <p:nvPr/>
          </p:nvSpPr>
          <p:spPr>
            <a:xfrm>
              <a:off x="4329043" y="3542433"/>
              <a:ext cx="3369720" cy="808382"/>
            </a:xfrm>
            <a:prstGeom prst="round2SameRect">
              <a:avLst>
                <a:gd name="adj1" fmla="val 22418"/>
                <a:gd name="adj2" fmla="val 0"/>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solidFill>
                  <a:srgbClr val="0A4474"/>
                </a:solidFill>
              </a:endParaRPr>
            </a:p>
          </p:txBody>
        </p:sp>
        <p:sp>
          <p:nvSpPr>
            <p:cNvPr id="4" name="مربع نص 18">
              <a:extLst>
                <a:ext uri="{FF2B5EF4-FFF2-40B4-BE49-F238E27FC236}">
                  <a16:creationId xmlns:a16="http://schemas.microsoft.com/office/drawing/2014/main" id="{40D8AB9B-EFAB-FDDC-AC7B-9F673F37F530}"/>
                </a:ext>
              </a:extLst>
            </p:cNvPr>
            <p:cNvSpPr txBox="1"/>
            <p:nvPr/>
          </p:nvSpPr>
          <p:spPr>
            <a:xfrm>
              <a:off x="4872766" y="3907172"/>
              <a:ext cx="2908271" cy="400110"/>
            </a:xfrm>
            <a:prstGeom prst="rect">
              <a:avLst/>
            </a:prstGeom>
            <a:noFill/>
          </p:spPr>
          <p:txBody>
            <a:bodyPr wrap="square">
              <a:spAutoFit/>
            </a:bodyPr>
            <a:lstStyle/>
            <a:p>
              <a:pPr marL="0" indent="0" algn="l" rtl="0">
                <a:buNone/>
              </a:pPr>
              <a:r>
                <a:rPr lang="en-US" sz="2000" dirty="0">
                  <a:solidFill>
                    <a:schemeClr val="bg1"/>
                  </a:solidFill>
                  <a:latin typeface="DIN Next LT Arabic Medium" panose="020B0503020203050203" pitchFamily="34" charset="-78"/>
                  <a:cs typeface="DIN Next LT Arabic Medium" panose="020B0503020203050203" pitchFamily="34" charset="-78"/>
                </a:rPr>
                <a:t>Performance Evaluation</a:t>
              </a:r>
            </a:p>
          </p:txBody>
        </p:sp>
        <p:pic>
          <p:nvPicPr>
            <p:cNvPr id="37" name="رسم 36" descr="مخطط شريطي مع تعبئة خالصة">
              <a:extLst>
                <a:ext uri="{FF2B5EF4-FFF2-40B4-BE49-F238E27FC236}">
                  <a16:creationId xmlns:a16="http://schemas.microsoft.com/office/drawing/2014/main" id="{2C87F30E-2D22-FB92-C988-D30621AAAEE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454746" y="3875139"/>
              <a:ext cx="540356" cy="470225"/>
            </a:xfrm>
            <a:prstGeom prst="rect">
              <a:avLst/>
            </a:prstGeom>
          </p:spPr>
        </p:pic>
      </p:grpSp>
    </p:spTree>
    <p:extLst>
      <p:ext uri="{BB962C8B-B14F-4D97-AF65-F5344CB8AC3E}">
        <p14:creationId xmlns:p14="http://schemas.microsoft.com/office/powerpoint/2010/main" val="681239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83585-4D58-CC7D-3194-76D07AA45C61}"/>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A9F70EC5-49AC-87AD-2F7E-F20E90508046}"/>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 </a:t>
            </a:r>
            <a:r>
              <a:rPr lang="en-US" sz="3200" kern="100" dirty="0">
                <a:solidFill>
                  <a:srgbClr val="0A4474"/>
                </a:solidFill>
                <a:latin typeface="DIN Next LT Arabic" panose="020B0503020203050203" pitchFamily="34" charset="-78"/>
                <a:ea typeface="Calibri" panose="020F0502020204030204" pitchFamily="34" charset="0"/>
                <a:cs typeface="DIN Next LT Arabic" panose="020B0503020203050203" pitchFamily="34" charset="-78"/>
              </a:rPr>
              <a:t>Data Collection</a:t>
            </a:r>
          </a:p>
        </p:txBody>
      </p:sp>
      <p:graphicFrame>
        <p:nvGraphicFramePr>
          <p:cNvPr id="4" name="Object 3">
            <a:extLst>
              <a:ext uri="{FF2B5EF4-FFF2-40B4-BE49-F238E27FC236}">
                <a16:creationId xmlns:a16="http://schemas.microsoft.com/office/drawing/2014/main" id="{25DECE96-5C1D-4BDC-2D8F-717C3402EB31}"/>
              </a:ext>
            </a:extLst>
          </p:cNvPr>
          <p:cNvGraphicFramePr>
            <a:graphicFrameLocks noChangeAspect="1"/>
          </p:cNvGraphicFramePr>
          <p:nvPr>
            <p:extLst>
              <p:ext uri="{D42A27DB-BD31-4B8C-83A1-F6EECF244321}">
                <p14:modId xmlns:p14="http://schemas.microsoft.com/office/powerpoint/2010/main" val="521359867"/>
              </p:ext>
            </p:extLst>
          </p:nvPr>
        </p:nvGraphicFramePr>
        <p:xfrm>
          <a:off x="2563060" y="5681626"/>
          <a:ext cx="8474898" cy="997180"/>
        </p:xfrm>
        <a:graphic>
          <a:graphicData uri="http://schemas.openxmlformats.org/presentationml/2006/ole">
            <mc:AlternateContent xmlns:mc="http://schemas.openxmlformats.org/markup-compatibility/2006">
              <mc:Choice xmlns:v="urn:schemas-microsoft-com:vml" Requires="v">
                <p:oleObj name="Document" r:id="rId2" imgW="5989767" imgH="1021357" progId="Word.Document.12">
                  <p:embed/>
                </p:oleObj>
              </mc:Choice>
              <mc:Fallback>
                <p:oleObj name="Document" r:id="rId2" imgW="5989767" imgH="1021357" progId="Word.Document.12">
                  <p:embed/>
                  <p:pic>
                    <p:nvPicPr>
                      <p:cNvPr id="4" name="Object 3">
                        <a:extLst>
                          <a:ext uri="{FF2B5EF4-FFF2-40B4-BE49-F238E27FC236}">
                            <a16:creationId xmlns:a16="http://schemas.microsoft.com/office/drawing/2014/main" id="{F83E3EB9-9072-7711-2F4C-B6EDF9FEE421}"/>
                          </a:ext>
                        </a:extLst>
                      </p:cNvPr>
                      <p:cNvPicPr/>
                      <p:nvPr/>
                    </p:nvPicPr>
                    <p:blipFill>
                      <a:blip r:embed="rId3"/>
                      <a:stretch>
                        <a:fillRect/>
                      </a:stretch>
                    </p:blipFill>
                    <p:spPr>
                      <a:xfrm>
                        <a:off x="2563060" y="5681626"/>
                        <a:ext cx="8474898" cy="997180"/>
                      </a:xfrm>
                      <a:prstGeom prst="rect">
                        <a:avLst/>
                      </a:prstGeom>
                    </p:spPr>
                  </p:pic>
                </p:oleObj>
              </mc:Fallback>
            </mc:AlternateContent>
          </a:graphicData>
        </a:graphic>
      </p:graphicFrame>
      <p:grpSp>
        <p:nvGrpSpPr>
          <p:cNvPr id="19" name="مجموعة 18">
            <a:extLst>
              <a:ext uri="{FF2B5EF4-FFF2-40B4-BE49-F238E27FC236}">
                <a16:creationId xmlns:a16="http://schemas.microsoft.com/office/drawing/2014/main" id="{2669DF13-7EE6-5C93-26A4-A926E0483B9C}"/>
              </a:ext>
            </a:extLst>
          </p:cNvPr>
          <p:cNvGrpSpPr/>
          <p:nvPr/>
        </p:nvGrpSpPr>
        <p:grpSpPr>
          <a:xfrm>
            <a:off x="-7699083" y="1622146"/>
            <a:ext cx="5675653" cy="3402742"/>
            <a:chOff x="322241" y="1510290"/>
            <a:chExt cx="5675653" cy="3402742"/>
          </a:xfrm>
        </p:grpSpPr>
        <p:sp>
          <p:nvSpPr>
            <p:cNvPr id="20" name="مستطيل 19">
              <a:extLst>
                <a:ext uri="{FF2B5EF4-FFF2-40B4-BE49-F238E27FC236}">
                  <a16:creationId xmlns:a16="http://schemas.microsoft.com/office/drawing/2014/main" id="{8EAAC265-C59D-AE7D-3AEA-FA13EE3A11A6}"/>
                </a:ext>
              </a:extLst>
            </p:cNvPr>
            <p:cNvSpPr/>
            <p:nvPr/>
          </p:nvSpPr>
          <p:spPr>
            <a:xfrm>
              <a:off x="461484" y="1510290"/>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4" name="شكل بيضاوي 23">
              <a:extLst>
                <a:ext uri="{FF2B5EF4-FFF2-40B4-BE49-F238E27FC236}">
                  <a16:creationId xmlns:a16="http://schemas.microsoft.com/office/drawing/2014/main" id="{8FC93CA0-6154-A255-0B6B-EEBF66F7319D}"/>
                </a:ext>
              </a:extLst>
            </p:cNvPr>
            <p:cNvSpPr/>
            <p:nvPr/>
          </p:nvSpPr>
          <p:spPr>
            <a:xfrm>
              <a:off x="322241" y="1877886"/>
              <a:ext cx="334869" cy="318964"/>
            </a:xfrm>
            <a:prstGeom prst="ellips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5" name="مربع نص 24">
              <a:extLst>
                <a:ext uri="{FF2B5EF4-FFF2-40B4-BE49-F238E27FC236}">
                  <a16:creationId xmlns:a16="http://schemas.microsoft.com/office/drawing/2014/main" id="{D58EADE5-F26E-7D1A-A911-27F89C5E04A2}"/>
                </a:ext>
              </a:extLst>
            </p:cNvPr>
            <p:cNvSpPr txBox="1"/>
            <p:nvPr/>
          </p:nvSpPr>
          <p:spPr>
            <a:xfrm>
              <a:off x="726731" y="1510290"/>
              <a:ext cx="5201542" cy="1020600"/>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The experiments were conducted using </a:t>
              </a:r>
              <a:r>
                <a:rPr lang="en-US" sz="1400" dirty="0" err="1">
                  <a:latin typeface="DIN Next LT Arabic Light" panose="020B0303020203050203" pitchFamily="34" charset="-78"/>
                  <a:cs typeface="DIN Next LT Arabic Light" panose="020B0303020203050203" pitchFamily="34" charset="-78"/>
                </a:rPr>
                <a:t>Jupyter</a:t>
              </a:r>
              <a:r>
                <a:rPr lang="en-US" sz="1400" dirty="0">
                  <a:latin typeface="DIN Next LT Arabic Light" panose="020B0303020203050203" pitchFamily="34" charset="-78"/>
                  <a:cs typeface="DIN Next LT Arabic Light" panose="020B0303020203050203" pitchFamily="34" charset="-78"/>
                </a:rPr>
                <a:t> Notebook on a machine running Microsoft Windows 10, equipped with an Intel Core i7 CPU and 16 GB of RAM. </a:t>
              </a:r>
            </a:p>
          </p:txBody>
        </p:sp>
        <p:sp>
          <p:nvSpPr>
            <p:cNvPr id="27" name="مستطيل 26">
              <a:extLst>
                <a:ext uri="{FF2B5EF4-FFF2-40B4-BE49-F238E27FC236}">
                  <a16:creationId xmlns:a16="http://schemas.microsoft.com/office/drawing/2014/main" id="{1CCEA9C3-628D-C127-7D2C-129C2444746B}"/>
                </a:ext>
              </a:extLst>
            </p:cNvPr>
            <p:cNvSpPr/>
            <p:nvPr/>
          </p:nvSpPr>
          <p:spPr>
            <a:xfrm>
              <a:off x="461484" y="2687201"/>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8" name="شكل بيضاوي 27">
              <a:extLst>
                <a:ext uri="{FF2B5EF4-FFF2-40B4-BE49-F238E27FC236}">
                  <a16:creationId xmlns:a16="http://schemas.microsoft.com/office/drawing/2014/main" id="{5E6A0169-5885-D155-4CE8-DC3B4C775119}"/>
                </a:ext>
              </a:extLst>
            </p:cNvPr>
            <p:cNvSpPr/>
            <p:nvPr/>
          </p:nvSpPr>
          <p:spPr>
            <a:xfrm>
              <a:off x="322241" y="3054797"/>
              <a:ext cx="334869" cy="318964"/>
            </a:xfrm>
            <a:prstGeom prst="ellips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29" name="مربع نص 28">
              <a:extLst>
                <a:ext uri="{FF2B5EF4-FFF2-40B4-BE49-F238E27FC236}">
                  <a16:creationId xmlns:a16="http://schemas.microsoft.com/office/drawing/2014/main" id="{05BA4EBC-67AC-E3E1-7175-F1C6AD908CAE}"/>
                </a:ext>
              </a:extLst>
            </p:cNvPr>
            <p:cNvSpPr txBox="1"/>
            <p:nvPr/>
          </p:nvSpPr>
          <p:spPr>
            <a:xfrm>
              <a:off x="726731" y="2687201"/>
              <a:ext cx="5201542" cy="1020600"/>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Classical machine learning models—including Logistic Regression (LR), Decision Tree (DT), K-Nearest Neighbors (KNN), and Linear SVC—were implemented using the scikit-learn framework. </a:t>
              </a:r>
            </a:p>
          </p:txBody>
        </p:sp>
        <p:sp>
          <p:nvSpPr>
            <p:cNvPr id="30" name="مستطيل 29">
              <a:extLst>
                <a:ext uri="{FF2B5EF4-FFF2-40B4-BE49-F238E27FC236}">
                  <a16:creationId xmlns:a16="http://schemas.microsoft.com/office/drawing/2014/main" id="{90F45006-4CDE-5250-E99D-B1C3EE7BD65C}"/>
                </a:ext>
              </a:extLst>
            </p:cNvPr>
            <p:cNvSpPr/>
            <p:nvPr/>
          </p:nvSpPr>
          <p:spPr>
            <a:xfrm>
              <a:off x="461484" y="3858876"/>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31" name="شكل بيضاوي 30">
              <a:extLst>
                <a:ext uri="{FF2B5EF4-FFF2-40B4-BE49-F238E27FC236}">
                  <a16:creationId xmlns:a16="http://schemas.microsoft.com/office/drawing/2014/main" id="{44CA6F0F-6AD8-79D3-5B33-9AE38C00733C}"/>
                </a:ext>
              </a:extLst>
            </p:cNvPr>
            <p:cNvSpPr/>
            <p:nvPr/>
          </p:nvSpPr>
          <p:spPr>
            <a:xfrm>
              <a:off x="322241" y="4226472"/>
              <a:ext cx="334869" cy="318964"/>
            </a:xfrm>
            <a:prstGeom prst="ellips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2" name="مربع نص 31">
              <a:extLst>
                <a:ext uri="{FF2B5EF4-FFF2-40B4-BE49-F238E27FC236}">
                  <a16:creationId xmlns:a16="http://schemas.microsoft.com/office/drawing/2014/main" id="{09A702C3-2958-C967-30C9-ECEE2527E3F8}"/>
                </a:ext>
              </a:extLst>
            </p:cNvPr>
            <p:cNvSpPr txBox="1"/>
            <p:nvPr/>
          </p:nvSpPr>
          <p:spPr>
            <a:xfrm>
              <a:off x="726731" y="4037236"/>
              <a:ext cx="5201542" cy="697435"/>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The transformer-based model (BERT) was implemented using the Hugging Face Transformers library built on </a:t>
              </a:r>
              <a:r>
                <a:rPr lang="en-US" sz="1400" dirty="0" err="1">
                  <a:latin typeface="DIN Next LT Arabic Light" panose="020B0303020203050203" pitchFamily="34" charset="-78"/>
                  <a:cs typeface="DIN Next LT Arabic Light" panose="020B0303020203050203" pitchFamily="34" charset="-78"/>
                </a:rPr>
                <a:t>PyTorch</a:t>
              </a:r>
              <a:r>
                <a:rPr lang="en-US" sz="1400" dirty="0">
                  <a:latin typeface="DIN Next LT Arabic Light" panose="020B0303020203050203" pitchFamily="34" charset="-78"/>
                  <a:cs typeface="DIN Next LT Arabic Light" panose="020B0303020203050203" pitchFamily="34" charset="-78"/>
                </a:rPr>
                <a:t>. </a:t>
              </a:r>
            </a:p>
          </p:txBody>
        </p:sp>
      </p:grpSp>
      <p:grpSp>
        <p:nvGrpSpPr>
          <p:cNvPr id="33" name="مجموعة 32">
            <a:extLst>
              <a:ext uri="{FF2B5EF4-FFF2-40B4-BE49-F238E27FC236}">
                <a16:creationId xmlns:a16="http://schemas.microsoft.com/office/drawing/2014/main" id="{BD2F450D-AD84-A4B4-678A-1333862C0ABF}"/>
              </a:ext>
            </a:extLst>
          </p:cNvPr>
          <p:cNvGrpSpPr/>
          <p:nvPr/>
        </p:nvGrpSpPr>
        <p:grpSpPr>
          <a:xfrm>
            <a:off x="13452644" y="1531018"/>
            <a:ext cx="5675653" cy="3402742"/>
            <a:chOff x="6158709" y="1510290"/>
            <a:chExt cx="5675653" cy="3402742"/>
          </a:xfrm>
        </p:grpSpPr>
        <p:sp>
          <p:nvSpPr>
            <p:cNvPr id="34" name="مستطيل 33">
              <a:extLst>
                <a:ext uri="{FF2B5EF4-FFF2-40B4-BE49-F238E27FC236}">
                  <a16:creationId xmlns:a16="http://schemas.microsoft.com/office/drawing/2014/main" id="{C69ADDC5-EA31-3B29-426F-BE878762496D}"/>
                </a:ext>
              </a:extLst>
            </p:cNvPr>
            <p:cNvSpPr/>
            <p:nvPr/>
          </p:nvSpPr>
          <p:spPr>
            <a:xfrm>
              <a:off x="6297952" y="1510290"/>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5" name="شكل بيضاوي 34">
              <a:extLst>
                <a:ext uri="{FF2B5EF4-FFF2-40B4-BE49-F238E27FC236}">
                  <a16:creationId xmlns:a16="http://schemas.microsoft.com/office/drawing/2014/main" id="{D4E57E42-E3B0-2A35-2771-271510DD7D45}"/>
                </a:ext>
              </a:extLst>
            </p:cNvPr>
            <p:cNvSpPr/>
            <p:nvPr/>
          </p:nvSpPr>
          <p:spPr>
            <a:xfrm>
              <a:off x="6158709" y="1877886"/>
              <a:ext cx="334869" cy="318964"/>
            </a:xfrm>
            <a:prstGeom prst="ellips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6" name="مربع نص 35">
              <a:extLst>
                <a:ext uri="{FF2B5EF4-FFF2-40B4-BE49-F238E27FC236}">
                  <a16:creationId xmlns:a16="http://schemas.microsoft.com/office/drawing/2014/main" id="{E72F4BCA-870F-DD77-6D1F-9AA41079E8A4}"/>
                </a:ext>
              </a:extLst>
            </p:cNvPr>
            <p:cNvSpPr txBox="1"/>
            <p:nvPr/>
          </p:nvSpPr>
          <p:spPr>
            <a:xfrm>
              <a:off x="6563199" y="1510290"/>
              <a:ext cx="5201542" cy="1020600"/>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All models shared consistent preprocessing steps, including text cleaning, tokenization, normalization, and numerical feature representation. </a:t>
              </a:r>
            </a:p>
          </p:txBody>
        </p:sp>
        <p:sp>
          <p:nvSpPr>
            <p:cNvPr id="38" name="مستطيل 37">
              <a:extLst>
                <a:ext uri="{FF2B5EF4-FFF2-40B4-BE49-F238E27FC236}">
                  <a16:creationId xmlns:a16="http://schemas.microsoft.com/office/drawing/2014/main" id="{FDE162C6-E816-ED43-4ADA-F1635325D392}"/>
                </a:ext>
              </a:extLst>
            </p:cNvPr>
            <p:cNvSpPr/>
            <p:nvPr/>
          </p:nvSpPr>
          <p:spPr>
            <a:xfrm>
              <a:off x="6297952" y="2687201"/>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9" name="شكل بيضاوي 38">
              <a:extLst>
                <a:ext uri="{FF2B5EF4-FFF2-40B4-BE49-F238E27FC236}">
                  <a16:creationId xmlns:a16="http://schemas.microsoft.com/office/drawing/2014/main" id="{88E585FB-8449-D266-037D-1F5DD5F377E7}"/>
                </a:ext>
              </a:extLst>
            </p:cNvPr>
            <p:cNvSpPr/>
            <p:nvPr/>
          </p:nvSpPr>
          <p:spPr>
            <a:xfrm>
              <a:off x="6158709" y="3054797"/>
              <a:ext cx="334869" cy="318964"/>
            </a:xfrm>
            <a:prstGeom prst="ellips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40" name="مربع نص 39">
              <a:extLst>
                <a:ext uri="{FF2B5EF4-FFF2-40B4-BE49-F238E27FC236}">
                  <a16:creationId xmlns:a16="http://schemas.microsoft.com/office/drawing/2014/main" id="{7F2E9808-F647-BFA5-8404-B475B74AB168}"/>
                </a:ext>
              </a:extLst>
            </p:cNvPr>
            <p:cNvSpPr txBox="1"/>
            <p:nvPr/>
          </p:nvSpPr>
          <p:spPr>
            <a:xfrm>
              <a:off x="6563199" y="2687201"/>
              <a:ext cx="5201542" cy="1020600"/>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TF–IDF vectorization was applied to all classical ML models, enabling the extraction of sparse, high-dimensional term-weighted features. </a:t>
              </a:r>
            </a:p>
          </p:txBody>
        </p:sp>
        <p:sp>
          <p:nvSpPr>
            <p:cNvPr id="41" name="مستطيل 40">
              <a:extLst>
                <a:ext uri="{FF2B5EF4-FFF2-40B4-BE49-F238E27FC236}">
                  <a16:creationId xmlns:a16="http://schemas.microsoft.com/office/drawing/2014/main" id="{D1BAB202-E701-4199-A7BF-FD7068584A28}"/>
                </a:ext>
              </a:extLst>
            </p:cNvPr>
            <p:cNvSpPr/>
            <p:nvPr/>
          </p:nvSpPr>
          <p:spPr>
            <a:xfrm>
              <a:off x="6297952" y="3858876"/>
              <a:ext cx="5536410" cy="105415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42" name="شكل بيضاوي 41">
              <a:extLst>
                <a:ext uri="{FF2B5EF4-FFF2-40B4-BE49-F238E27FC236}">
                  <a16:creationId xmlns:a16="http://schemas.microsoft.com/office/drawing/2014/main" id="{A1EC4EDC-8C24-DA7E-B614-1A3F0F85E7BB}"/>
                </a:ext>
              </a:extLst>
            </p:cNvPr>
            <p:cNvSpPr/>
            <p:nvPr/>
          </p:nvSpPr>
          <p:spPr>
            <a:xfrm>
              <a:off x="6158709" y="4226472"/>
              <a:ext cx="334869" cy="318964"/>
            </a:xfrm>
            <a:prstGeom prst="ellips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43" name="مربع نص 42">
              <a:extLst>
                <a:ext uri="{FF2B5EF4-FFF2-40B4-BE49-F238E27FC236}">
                  <a16:creationId xmlns:a16="http://schemas.microsoft.com/office/drawing/2014/main" id="{C9763AFB-D81E-B313-0B8D-B5002380126F}"/>
                </a:ext>
              </a:extLst>
            </p:cNvPr>
            <p:cNvSpPr txBox="1"/>
            <p:nvPr/>
          </p:nvSpPr>
          <p:spPr>
            <a:xfrm>
              <a:off x="6563199" y="3858876"/>
              <a:ext cx="5201542" cy="1020600"/>
            </a:xfrm>
            <a:prstGeom prst="rect">
              <a:avLst/>
            </a:prstGeom>
            <a:noFill/>
          </p:spPr>
          <p:txBody>
            <a:bodyPr wrap="square">
              <a:spAutoFit/>
            </a:bodyPr>
            <a:lstStyle/>
            <a:p>
              <a:pPr algn="justLow" rtl="0">
                <a:lnSpc>
                  <a:spcPct val="150000"/>
                </a:lnSpc>
              </a:pPr>
              <a:r>
                <a:rPr lang="en-US" sz="1400" dirty="0">
                  <a:latin typeface="DIN Next LT Arabic Light" panose="020B0303020203050203" pitchFamily="34" charset="-78"/>
                  <a:cs typeface="DIN Next LT Arabic Light" panose="020B0303020203050203" pitchFamily="34" charset="-78"/>
                </a:rPr>
                <a:t>In contrast, the BERT classifier leveraged contextual embeddings derived from its transformer architecture, allowing deeper semantic representation of complaint narratives. </a:t>
              </a:r>
            </a:p>
          </p:txBody>
        </p:sp>
      </p:grpSp>
      <p:grpSp>
        <p:nvGrpSpPr>
          <p:cNvPr id="23" name="مجموعة 37">
            <a:extLst>
              <a:ext uri="{FF2B5EF4-FFF2-40B4-BE49-F238E27FC236}">
                <a16:creationId xmlns:a16="http://schemas.microsoft.com/office/drawing/2014/main" id="{6EF26DAA-C5E7-4F6C-84CE-DEA8743B887E}"/>
              </a:ext>
            </a:extLst>
          </p:cNvPr>
          <p:cNvGrpSpPr/>
          <p:nvPr/>
        </p:nvGrpSpPr>
        <p:grpSpPr>
          <a:xfrm>
            <a:off x="6353425" y="1548692"/>
            <a:ext cx="5483088" cy="1933862"/>
            <a:chOff x="6169420" y="1607433"/>
            <a:chExt cx="5483088" cy="1933862"/>
          </a:xfrm>
        </p:grpSpPr>
        <p:sp>
          <p:nvSpPr>
            <p:cNvPr id="26" name="مستطيل 31">
              <a:extLst>
                <a:ext uri="{FF2B5EF4-FFF2-40B4-BE49-F238E27FC236}">
                  <a16:creationId xmlns:a16="http://schemas.microsoft.com/office/drawing/2014/main" id="{E9768751-B6CA-DDA2-FC05-2D6213709DAC}"/>
                </a:ext>
              </a:extLst>
            </p:cNvPr>
            <p:cNvSpPr/>
            <p:nvPr/>
          </p:nvSpPr>
          <p:spPr>
            <a:xfrm>
              <a:off x="6169420" y="2175525"/>
              <a:ext cx="5483088" cy="1365770"/>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7" name="مستطيل مستدير الزوايا 32">
              <a:extLst>
                <a:ext uri="{FF2B5EF4-FFF2-40B4-BE49-F238E27FC236}">
                  <a16:creationId xmlns:a16="http://schemas.microsoft.com/office/drawing/2014/main" id="{62CB2002-C41D-328F-77A8-C97236CC2CCE}"/>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44" name="متوازي أضلاع 33">
              <a:extLst>
                <a:ext uri="{FF2B5EF4-FFF2-40B4-BE49-F238E27FC236}">
                  <a16:creationId xmlns:a16="http://schemas.microsoft.com/office/drawing/2014/main" id="{C153F1AB-A1AE-FCE9-1F05-2ECAB5E039B0}"/>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45" name="مربع نص 34">
              <a:extLst>
                <a:ext uri="{FF2B5EF4-FFF2-40B4-BE49-F238E27FC236}">
                  <a16:creationId xmlns:a16="http://schemas.microsoft.com/office/drawing/2014/main" id="{9526BB82-25D8-27C7-9592-6452AEBD6B12}"/>
                </a:ext>
              </a:extLst>
            </p:cNvPr>
            <p:cNvSpPr txBox="1"/>
            <p:nvPr/>
          </p:nvSpPr>
          <p:spPr>
            <a:xfrm>
              <a:off x="6512124" y="1640968"/>
              <a:ext cx="4401575"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Dataset Characteristics</a:t>
              </a:r>
            </a:p>
          </p:txBody>
        </p:sp>
      </p:grpSp>
      <p:grpSp>
        <p:nvGrpSpPr>
          <p:cNvPr id="51" name="مجموعة 37">
            <a:extLst>
              <a:ext uri="{FF2B5EF4-FFF2-40B4-BE49-F238E27FC236}">
                <a16:creationId xmlns:a16="http://schemas.microsoft.com/office/drawing/2014/main" id="{979F4668-4EB7-8B21-E4C9-12D56D8C3465}"/>
              </a:ext>
            </a:extLst>
          </p:cNvPr>
          <p:cNvGrpSpPr/>
          <p:nvPr/>
        </p:nvGrpSpPr>
        <p:grpSpPr>
          <a:xfrm>
            <a:off x="6353425" y="3527815"/>
            <a:ext cx="5483088" cy="1933862"/>
            <a:chOff x="6169420" y="1607433"/>
            <a:chExt cx="5483088" cy="1933862"/>
          </a:xfrm>
        </p:grpSpPr>
        <p:sp>
          <p:nvSpPr>
            <p:cNvPr id="52" name="مستطيل 31">
              <a:extLst>
                <a:ext uri="{FF2B5EF4-FFF2-40B4-BE49-F238E27FC236}">
                  <a16:creationId xmlns:a16="http://schemas.microsoft.com/office/drawing/2014/main" id="{A2C29DE4-6ABD-EECC-2AB8-0CD6B498AC47}"/>
                </a:ext>
              </a:extLst>
            </p:cNvPr>
            <p:cNvSpPr/>
            <p:nvPr/>
          </p:nvSpPr>
          <p:spPr>
            <a:xfrm>
              <a:off x="6169420" y="2175525"/>
              <a:ext cx="5483088" cy="1365770"/>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53" name="مستطيل مستدير الزوايا 32">
              <a:extLst>
                <a:ext uri="{FF2B5EF4-FFF2-40B4-BE49-F238E27FC236}">
                  <a16:creationId xmlns:a16="http://schemas.microsoft.com/office/drawing/2014/main" id="{5899F161-22B4-7F5E-4677-D54A0786D850}"/>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54" name="متوازي أضلاع 33">
              <a:extLst>
                <a:ext uri="{FF2B5EF4-FFF2-40B4-BE49-F238E27FC236}">
                  <a16:creationId xmlns:a16="http://schemas.microsoft.com/office/drawing/2014/main" id="{E4BF0214-7B5C-B2B9-CCE4-7B66054F55A7}"/>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55" name="مربع نص 34">
              <a:extLst>
                <a:ext uri="{FF2B5EF4-FFF2-40B4-BE49-F238E27FC236}">
                  <a16:creationId xmlns:a16="http://schemas.microsoft.com/office/drawing/2014/main" id="{F70AB2DD-D0C5-2DAC-1D0F-874C8B929A79}"/>
                </a:ext>
              </a:extLst>
            </p:cNvPr>
            <p:cNvSpPr txBox="1"/>
            <p:nvPr/>
          </p:nvSpPr>
          <p:spPr>
            <a:xfrm>
              <a:off x="6512124" y="1640968"/>
              <a:ext cx="4401575"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Feature Representation Techniques</a:t>
              </a:r>
            </a:p>
          </p:txBody>
        </p:sp>
      </p:grpSp>
      <p:grpSp>
        <p:nvGrpSpPr>
          <p:cNvPr id="6" name="مجموعة 37">
            <a:extLst>
              <a:ext uri="{FF2B5EF4-FFF2-40B4-BE49-F238E27FC236}">
                <a16:creationId xmlns:a16="http://schemas.microsoft.com/office/drawing/2014/main" id="{1C686448-3CB9-82C0-30BF-3E24C5767859}"/>
              </a:ext>
            </a:extLst>
          </p:cNvPr>
          <p:cNvGrpSpPr/>
          <p:nvPr/>
        </p:nvGrpSpPr>
        <p:grpSpPr>
          <a:xfrm>
            <a:off x="555357" y="1548692"/>
            <a:ext cx="5483088" cy="1933862"/>
            <a:chOff x="6169420" y="1607433"/>
            <a:chExt cx="5483088" cy="1933862"/>
          </a:xfrm>
        </p:grpSpPr>
        <p:sp>
          <p:nvSpPr>
            <p:cNvPr id="7" name="مستطيل 31">
              <a:extLst>
                <a:ext uri="{FF2B5EF4-FFF2-40B4-BE49-F238E27FC236}">
                  <a16:creationId xmlns:a16="http://schemas.microsoft.com/office/drawing/2014/main" id="{5E656B04-93EA-5E00-7DC0-58DB44DCBD63}"/>
                </a:ext>
              </a:extLst>
            </p:cNvPr>
            <p:cNvSpPr/>
            <p:nvPr/>
          </p:nvSpPr>
          <p:spPr>
            <a:xfrm>
              <a:off x="6169420" y="2175525"/>
              <a:ext cx="5483088" cy="1365770"/>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9" name="مستطيل مستدير الزوايا 32">
              <a:extLst>
                <a:ext uri="{FF2B5EF4-FFF2-40B4-BE49-F238E27FC236}">
                  <a16:creationId xmlns:a16="http://schemas.microsoft.com/office/drawing/2014/main" id="{61584BC7-5143-D6FF-7248-8447DC433955}"/>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0" name="متوازي أضلاع 33">
              <a:extLst>
                <a:ext uri="{FF2B5EF4-FFF2-40B4-BE49-F238E27FC236}">
                  <a16:creationId xmlns:a16="http://schemas.microsoft.com/office/drawing/2014/main" id="{EFBB3FAE-D140-A63E-ADA6-E35DBB15AF2A}"/>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1" name="مربع نص 34">
              <a:extLst>
                <a:ext uri="{FF2B5EF4-FFF2-40B4-BE49-F238E27FC236}">
                  <a16:creationId xmlns:a16="http://schemas.microsoft.com/office/drawing/2014/main" id="{72DDDE53-8073-F6DB-5FA7-6D9F519A5B08}"/>
                </a:ext>
              </a:extLst>
            </p:cNvPr>
            <p:cNvSpPr txBox="1"/>
            <p:nvPr/>
          </p:nvSpPr>
          <p:spPr>
            <a:xfrm>
              <a:off x="6512124" y="1640968"/>
              <a:ext cx="4401575"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Dataset </a:t>
              </a:r>
            </a:p>
          </p:txBody>
        </p:sp>
      </p:grpSp>
      <p:grpSp>
        <p:nvGrpSpPr>
          <p:cNvPr id="12" name="مجموعة 37">
            <a:extLst>
              <a:ext uri="{FF2B5EF4-FFF2-40B4-BE49-F238E27FC236}">
                <a16:creationId xmlns:a16="http://schemas.microsoft.com/office/drawing/2014/main" id="{D9CE006D-7915-D1C7-5D19-8167ABAB8625}"/>
              </a:ext>
            </a:extLst>
          </p:cNvPr>
          <p:cNvGrpSpPr/>
          <p:nvPr/>
        </p:nvGrpSpPr>
        <p:grpSpPr>
          <a:xfrm>
            <a:off x="555357" y="3527815"/>
            <a:ext cx="5483088" cy="1933862"/>
            <a:chOff x="6169420" y="1607433"/>
            <a:chExt cx="5483088" cy="1933862"/>
          </a:xfrm>
        </p:grpSpPr>
        <p:sp>
          <p:nvSpPr>
            <p:cNvPr id="13" name="مستطيل 31">
              <a:extLst>
                <a:ext uri="{FF2B5EF4-FFF2-40B4-BE49-F238E27FC236}">
                  <a16:creationId xmlns:a16="http://schemas.microsoft.com/office/drawing/2014/main" id="{05F76D98-5E49-0B48-51F4-66AEBFFCA96A}"/>
                </a:ext>
              </a:extLst>
            </p:cNvPr>
            <p:cNvSpPr/>
            <p:nvPr/>
          </p:nvSpPr>
          <p:spPr>
            <a:xfrm>
              <a:off x="6169420" y="2175525"/>
              <a:ext cx="5483088" cy="1365770"/>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4" name="مستطيل مستدير الزوايا 32">
              <a:extLst>
                <a:ext uri="{FF2B5EF4-FFF2-40B4-BE49-F238E27FC236}">
                  <a16:creationId xmlns:a16="http://schemas.microsoft.com/office/drawing/2014/main" id="{FC67E2CF-8911-4FC0-F33B-AEBC7A1112D8}"/>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5" name="متوازي أضلاع 33">
              <a:extLst>
                <a:ext uri="{FF2B5EF4-FFF2-40B4-BE49-F238E27FC236}">
                  <a16:creationId xmlns:a16="http://schemas.microsoft.com/office/drawing/2014/main" id="{91DC822D-BB72-332D-2E0E-746633952ED2}"/>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6" name="مربع نص 34">
              <a:extLst>
                <a:ext uri="{FF2B5EF4-FFF2-40B4-BE49-F238E27FC236}">
                  <a16:creationId xmlns:a16="http://schemas.microsoft.com/office/drawing/2014/main" id="{ED125020-5E6C-A49F-2C5F-258CBC45E668}"/>
                </a:ext>
              </a:extLst>
            </p:cNvPr>
            <p:cNvSpPr txBox="1"/>
            <p:nvPr/>
          </p:nvSpPr>
          <p:spPr>
            <a:xfrm>
              <a:off x="6512124" y="1640968"/>
              <a:ext cx="4401575"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Dataset Structure</a:t>
              </a:r>
            </a:p>
          </p:txBody>
        </p:sp>
      </p:grpSp>
      <p:sp>
        <p:nvSpPr>
          <p:cNvPr id="17" name="مربع نص 8">
            <a:extLst>
              <a:ext uri="{FF2B5EF4-FFF2-40B4-BE49-F238E27FC236}">
                <a16:creationId xmlns:a16="http://schemas.microsoft.com/office/drawing/2014/main" id="{F717A59B-702F-C80B-E216-1399EB403A30}"/>
              </a:ext>
            </a:extLst>
          </p:cNvPr>
          <p:cNvSpPr txBox="1"/>
          <p:nvPr/>
        </p:nvSpPr>
        <p:spPr>
          <a:xfrm>
            <a:off x="540140" y="2264122"/>
            <a:ext cx="3792664" cy="1169551"/>
          </a:xfrm>
          <a:prstGeom prst="rect">
            <a:avLst/>
          </a:prstGeom>
          <a:noFill/>
        </p:spPr>
        <p:txBody>
          <a:bodyPr wrap="square">
            <a:spAutoFit/>
          </a:bodyPr>
          <a:lstStyle/>
          <a:p>
            <a:pPr algn="l"/>
            <a:r>
              <a:rPr lang="en-US" sz="1400" dirty="0"/>
              <a:t>The study utilizes the </a:t>
            </a:r>
            <a:r>
              <a:rPr lang="en-US" sz="1400" b="1" dirty="0"/>
              <a:t>Customer Complaints Sentiment and Priority Dataset</a:t>
            </a:r>
            <a:r>
              <a:rPr lang="en-US" sz="1400" dirty="0"/>
              <a:t>, which contains </a:t>
            </a:r>
            <a:r>
              <a:rPr lang="en-US" sz="1400" b="1" dirty="0"/>
              <a:t>real-world customer complaint </a:t>
            </a:r>
            <a:r>
              <a:rPr lang="en-US" sz="1400" dirty="0"/>
              <a:t>texts collected from financial service platforms.</a:t>
            </a:r>
          </a:p>
        </p:txBody>
      </p:sp>
      <p:pic>
        <p:nvPicPr>
          <p:cNvPr id="18" name="Picture 17">
            <a:extLst>
              <a:ext uri="{FF2B5EF4-FFF2-40B4-BE49-F238E27FC236}">
                <a16:creationId xmlns:a16="http://schemas.microsoft.com/office/drawing/2014/main" id="{9E4E2427-93AD-6792-45B3-09AEF5192C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1649" y="2257298"/>
            <a:ext cx="1696191" cy="954107"/>
          </a:xfrm>
          <a:prstGeom prst="rect">
            <a:avLst/>
          </a:prstGeom>
          <a:ln>
            <a:solidFill>
              <a:srgbClr val="0A4474"/>
            </a:solidFill>
          </a:ln>
        </p:spPr>
      </p:pic>
      <p:sp>
        <p:nvSpPr>
          <p:cNvPr id="46" name="مربع نص 8">
            <a:extLst>
              <a:ext uri="{FF2B5EF4-FFF2-40B4-BE49-F238E27FC236}">
                <a16:creationId xmlns:a16="http://schemas.microsoft.com/office/drawing/2014/main" id="{A1B3C760-0482-E709-8B91-CBC6ED71AE12}"/>
              </a:ext>
            </a:extLst>
          </p:cNvPr>
          <p:cNvSpPr txBox="1"/>
          <p:nvPr/>
        </p:nvSpPr>
        <p:spPr>
          <a:xfrm>
            <a:off x="540140" y="4286224"/>
            <a:ext cx="3525091" cy="954107"/>
          </a:xfrm>
          <a:prstGeom prst="rect">
            <a:avLst/>
          </a:prstGeom>
          <a:noFill/>
        </p:spPr>
        <p:txBody>
          <a:bodyPr wrap="square">
            <a:spAutoFit/>
          </a:bodyPr>
          <a:lstStyle/>
          <a:p>
            <a:pPr algn="l"/>
            <a:r>
              <a:rPr lang="en-US" sz="1400" b="1" dirty="0"/>
              <a:t>Complaint Text</a:t>
            </a:r>
            <a:br>
              <a:rPr lang="en-US" sz="1400" dirty="0"/>
            </a:br>
            <a:r>
              <a:rPr lang="en-US" sz="1400" dirty="0"/>
              <a:t>Free-text customer complaint descriptions expressing dissatisfaction and service-related issues.</a:t>
            </a:r>
          </a:p>
        </p:txBody>
      </p:sp>
      <p:sp>
        <p:nvSpPr>
          <p:cNvPr id="50" name="TextBox 49">
            <a:extLst>
              <a:ext uri="{FF2B5EF4-FFF2-40B4-BE49-F238E27FC236}">
                <a16:creationId xmlns:a16="http://schemas.microsoft.com/office/drawing/2014/main" id="{27A6A618-86D9-F536-45CE-0851E5ACCCD6}"/>
              </a:ext>
            </a:extLst>
          </p:cNvPr>
          <p:cNvSpPr txBox="1"/>
          <p:nvPr/>
        </p:nvSpPr>
        <p:spPr>
          <a:xfrm>
            <a:off x="4359157" y="4354921"/>
            <a:ext cx="2644409" cy="738664"/>
          </a:xfrm>
          <a:prstGeom prst="rect">
            <a:avLst/>
          </a:prstGeom>
          <a:noFill/>
        </p:spPr>
        <p:txBody>
          <a:bodyPr wrap="square">
            <a:spAutoFit/>
          </a:bodyPr>
          <a:lstStyle/>
          <a:p>
            <a:pPr algn="l"/>
            <a:r>
              <a:rPr lang="en-US" sz="1400" b="1" dirty="0"/>
              <a:t>Sentiment Label</a:t>
            </a:r>
            <a:endParaRPr lang="en-US" sz="1400" dirty="0"/>
          </a:p>
          <a:p>
            <a:pPr lvl="1" algn="l"/>
            <a:r>
              <a:rPr lang="en-US" sz="1400" dirty="0"/>
              <a:t>0 – Negative</a:t>
            </a:r>
          </a:p>
          <a:p>
            <a:pPr lvl="1" algn="l"/>
            <a:r>
              <a:rPr lang="en-US" sz="1400" dirty="0"/>
              <a:t>1 – Positive</a:t>
            </a:r>
          </a:p>
        </p:txBody>
      </p:sp>
      <p:sp>
        <p:nvSpPr>
          <p:cNvPr id="59" name="TextBox 58">
            <a:extLst>
              <a:ext uri="{FF2B5EF4-FFF2-40B4-BE49-F238E27FC236}">
                <a16:creationId xmlns:a16="http://schemas.microsoft.com/office/drawing/2014/main" id="{834EED56-F334-7A4B-49DA-872B3803D585}"/>
              </a:ext>
            </a:extLst>
          </p:cNvPr>
          <p:cNvSpPr txBox="1"/>
          <p:nvPr/>
        </p:nvSpPr>
        <p:spPr>
          <a:xfrm>
            <a:off x="6743975" y="2140294"/>
            <a:ext cx="4449239" cy="1169551"/>
          </a:xfrm>
          <a:prstGeom prst="rect">
            <a:avLst/>
          </a:prstGeom>
          <a:noFill/>
        </p:spPr>
        <p:txBody>
          <a:bodyPr wrap="square">
            <a:spAutoFit/>
          </a:bodyPr>
          <a:lstStyle/>
          <a:p>
            <a:pPr marL="285750" indent="-285750" algn="l" rtl="0">
              <a:buFont typeface="Arial" panose="020B0604020202020204" pitchFamily="34" charset="0"/>
              <a:buChar char="•"/>
            </a:pPr>
            <a:r>
              <a:rPr lang="en-US" sz="1400" b="1" dirty="0"/>
              <a:t>Data type: </a:t>
            </a:r>
            <a:r>
              <a:rPr lang="en-US" sz="1400" dirty="0"/>
              <a:t>Structured textual data</a:t>
            </a:r>
          </a:p>
          <a:p>
            <a:pPr marL="285750" indent="-285750" algn="l" rtl="0">
              <a:buFont typeface="Arial" panose="020B0604020202020204" pitchFamily="34" charset="0"/>
              <a:buChar char="•"/>
            </a:pPr>
            <a:r>
              <a:rPr lang="en-US" sz="1400" b="1" dirty="0"/>
              <a:t>Language: </a:t>
            </a:r>
            <a:r>
              <a:rPr lang="en-US" sz="1400" dirty="0"/>
              <a:t>English</a:t>
            </a:r>
          </a:p>
          <a:p>
            <a:pPr marL="285750" indent="-285750" algn="l" rtl="0">
              <a:buFont typeface="Arial" panose="020B0604020202020204" pitchFamily="34" charset="0"/>
              <a:buChar char="•"/>
            </a:pPr>
            <a:r>
              <a:rPr lang="en-US" sz="1400" b="1" dirty="0"/>
              <a:t>Task: </a:t>
            </a:r>
            <a:r>
              <a:rPr lang="en-US" sz="1400" dirty="0"/>
              <a:t>Binary sentiment classification</a:t>
            </a:r>
          </a:p>
          <a:p>
            <a:pPr marL="285750" indent="-285750" algn="l" rtl="0">
              <a:buFont typeface="Arial" panose="020B0604020202020204" pitchFamily="34" charset="0"/>
              <a:buChar char="•"/>
            </a:pPr>
            <a:r>
              <a:rPr lang="en-US" sz="1400" b="1" dirty="0"/>
              <a:t>Domain: </a:t>
            </a:r>
            <a:r>
              <a:rPr lang="en-US" sz="1400" dirty="0"/>
              <a:t>Customer complaints</a:t>
            </a:r>
          </a:p>
          <a:p>
            <a:pPr marL="285750" indent="-285750" algn="l" rtl="0">
              <a:buFont typeface="Arial" panose="020B0604020202020204" pitchFamily="34" charset="0"/>
              <a:buChar char="•"/>
            </a:pPr>
            <a:r>
              <a:rPr lang="en-US" sz="1400" b="1" dirty="0"/>
              <a:t>Class distribution: </a:t>
            </a:r>
            <a:r>
              <a:rPr lang="en-US" sz="1400" dirty="0"/>
              <a:t>Imbalanced</a:t>
            </a:r>
            <a:endParaRPr lang="en-US" sz="1200" dirty="0"/>
          </a:p>
        </p:txBody>
      </p:sp>
      <p:sp>
        <p:nvSpPr>
          <p:cNvPr id="61" name="TextBox 60">
            <a:extLst>
              <a:ext uri="{FF2B5EF4-FFF2-40B4-BE49-F238E27FC236}">
                <a16:creationId xmlns:a16="http://schemas.microsoft.com/office/drawing/2014/main" id="{DF108F54-211D-B76B-6D48-6B147E6B642B}"/>
              </a:ext>
            </a:extLst>
          </p:cNvPr>
          <p:cNvSpPr txBox="1"/>
          <p:nvPr/>
        </p:nvSpPr>
        <p:spPr>
          <a:xfrm>
            <a:off x="6674121" y="4247200"/>
            <a:ext cx="3886221" cy="954107"/>
          </a:xfrm>
          <a:prstGeom prst="rect">
            <a:avLst/>
          </a:prstGeom>
          <a:noFill/>
        </p:spPr>
        <p:txBody>
          <a:bodyPr wrap="square">
            <a:spAutoFit/>
          </a:bodyPr>
          <a:lstStyle/>
          <a:p>
            <a:pPr algn="l" rtl="0"/>
            <a:r>
              <a:rPr lang="en-US" sz="1400" b="1" dirty="0"/>
              <a:t>Class Distribution:</a:t>
            </a:r>
          </a:p>
          <a:p>
            <a:pPr marL="285750" indent="-285750" algn="l" rtl="0">
              <a:buFont typeface="Arial" panose="020B0604020202020204" pitchFamily="34" charset="0"/>
              <a:buChar char="•"/>
            </a:pPr>
            <a:r>
              <a:rPr lang="en-US" sz="1400" dirty="0"/>
              <a:t>Total samples: </a:t>
            </a:r>
            <a:r>
              <a:rPr lang="en-US" sz="1400" b="1" dirty="0"/>
              <a:t>1,750</a:t>
            </a:r>
            <a:endParaRPr lang="en-US" sz="1400" dirty="0"/>
          </a:p>
          <a:p>
            <a:pPr marL="285750" indent="-285750" algn="l" rtl="0">
              <a:buFont typeface="Arial" panose="020B0604020202020204" pitchFamily="34" charset="0"/>
              <a:buChar char="•"/>
            </a:pPr>
            <a:r>
              <a:rPr lang="en-US" sz="1400" dirty="0"/>
              <a:t>Positive complaints: </a:t>
            </a:r>
            <a:r>
              <a:rPr lang="en-US" sz="1400" b="1" dirty="0"/>
              <a:t>1,295 (74%)</a:t>
            </a:r>
            <a:endParaRPr lang="en-US" sz="1400" dirty="0"/>
          </a:p>
          <a:p>
            <a:pPr marL="285750" indent="-285750" algn="l" rtl="0">
              <a:buFont typeface="Arial" panose="020B0604020202020204" pitchFamily="34" charset="0"/>
              <a:buChar char="•"/>
            </a:pPr>
            <a:r>
              <a:rPr lang="en-US" sz="1400" dirty="0"/>
              <a:t>Negative complaints: </a:t>
            </a:r>
            <a:r>
              <a:rPr lang="en-US" sz="1400" b="1" dirty="0"/>
              <a:t>455 (26%)</a:t>
            </a:r>
            <a:endParaRPr lang="en-US" sz="1400" dirty="0"/>
          </a:p>
        </p:txBody>
      </p:sp>
    </p:spTree>
    <p:extLst>
      <p:ext uri="{BB962C8B-B14F-4D97-AF65-F5344CB8AC3E}">
        <p14:creationId xmlns:p14="http://schemas.microsoft.com/office/powerpoint/2010/main" val="902006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06BB2-9AA3-7145-BB46-02AC90372812}"/>
            </a:ext>
          </a:extLst>
        </p:cNvPr>
        <p:cNvGrpSpPr/>
        <p:nvPr/>
      </p:nvGrpSpPr>
      <p:grpSpPr>
        <a:xfrm>
          <a:off x="0" y="0"/>
          <a:ext cx="0" cy="0"/>
          <a:chOff x="0" y="0"/>
          <a:chExt cx="0" cy="0"/>
        </a:xfrm>
      </p:grpSpPr>
      <p:sp>
        <p:nvSpPr>
          <p:cNvPr id="2" name="مربع نص 1">
            <a:extLst>
              <a:ext uri="{FF2B5EF4-FFF2-40B4-BE49-F238E27FC236}">
                <a16:creationId xmlns:a16="http://schemas.microsoft.com/office/drawing/2014/main" id="{3C8EA364-7BA6-EE0F-8898-C9DD020B3C4C}"/>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 </a:t>
            </a:r>
            <a:r>
              <a:rPr lang="en-US" sz="3200" kern="100" dirty="0">
                <a:solidFill>
                  <a:srgbClr val="0A4474"/>
                </a:solidFill>
                <a:latin typeface="DIN Next LT Arabic" panose="020B0503020203050203" pitchFamily="34" charset="-78"/>
                <a:ea typeface="Calibri" panose="020F0502020204030204" pitchFamily="34" charset="0"/>
                <a:cs typeface="DIN Next LT Arabic" panose="020B0503020203050203" pitchFamily="34" charset="-78"/>
              </a:rPr>
              <a:t>Data </a:t>
            </a:r>
            <a:r>
              <a:rPr lang="en-US" sz="3200" kern="100" dirty="0">
                <a:solidFill>
                  <a:srgbClr val="0A4474"/>
                </a:solidFill>
                <a:latin typeface="DIN Next LT Arabic" panose="020B0503020203050203" pitchFamily="34" charset="-78"/>
                <a:cs typeface="DIN Next LT Arabic" panose="020B0503020203050203" pitchFamily="34" charset="-78"/>
              </a:rPr>
              <a:t>Preprocessing </a:t>
            </a:r>
            <a:r>
              <a:rPr lang="en-US" sz="3200" kern="100" dirty="0">
                <a:solidFill>
                  <a:srgbClr val="0A4474"/>
                </a:solidFill>
                <a:cs typeface="DIN Next LT Arabic" panose="020B0503020203050203" pitchFamily="34" charset="-78"/>
              </a:rPr>
              <a:t>/ </a:t>
            </a:r>
            <a:r>
              <a:rPr lang="en-US" sz="3600" kern="100" dirty="0">
                <a:solidFill>
                  <a:srgbClr val="0A4474"/>
                </a:solidFill>
                <a:cs typeface="DIN Next LT Arabic" panose="020B0503020203050203" pitchFamily="34" charset="-78"/>
              </a:rPr>
              <a:t>Preparation</a:t>
            </a:r>
            <a:endParaRPr lang="ar-SA" sz="3200" kern="100" dirty="0">
              <a:solidFill>
                <a:srgbClr val="0A4474"/>
              </a:solidFill>
              <a:cs typeface="DIN Next LT Arabic" panose="020B0503020203050203" pitchFamily="34" charset="-78"/>
            </a:endParaRPr>
          </a:p>
        </p:txBody>
      </p:sp>
      <p:sp>
        <p:nvSpPr>
          <p:cNvPr id="5" name="مستطيل 4">
            <a:extLst>
              <a:ext uri="{FF2B5EF4-FFF2-40B4-BE49-F238E27FC236}">
                <a16:creationId xmlns:a16="http://schemas.microsoft.com/office/drawing/2014/main" id="{08002B5C-FFC4-CBD5-87AC-F0F17549528A}"/>
              </a:ext>
            </a:extLst>
          </p:cNvPr>
          <p:cNvSpPr/>
          <p:nvPr/>
        </p:nvSpPr>
        <p:spPr>
          <a:xfrm>
            <a:off x="393896" y="2174646"/>
            <a:ext cx="5483088" cy="4053745"/>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6" name="مستطيل مستدير الزوايا 5">
            <a:extLst>
              <a:ext uri="{FF2B5EF4-FFF2-40B4-BE49-F238E27FC236}">
                <a16:creationId xmlns:a16="http://schemas.microsoft.com/office/drawing/2014/main" id="{5E2501E6-B888-32C7-9A73-7551B07C6F74}"/>
              </a:ext>
            </a:extLst>
          </p:cNvPr>
          <p:cNvSpPr/>
          <p:nvPr/>
        </p:nvSpPr>
        <p:spPr>
          <a:xfrm>
            <a:off x="393896" y="1606695"/>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7" name="متوازي أضلاع 6">
            <a:extLst>
              <a:ext uri="{FF2B5EF4-FFF2-40B4-BE49-F238E27FC236}">
                <a16:creationId xmlns:a16="http://schemas.microsoft.com/office/drawing/2014/main" id="{A7CAC651-9D42-2752-53E5-864489E16A5F}"/>
              </a:ext>
            </a:extLst>
          </p:cNvPr>
          <p:cNvSpPr/>
          <p:nvPr/>
        </p:nvSpPr>
        <p:spPr>
          <a:xfrm flipH="1">
            <a:off x="636103" y="1606555"/>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8" name="مربع نص 7">
            <a:extLst>
              <a:ext uri="{FF2B5EF4-FFF2-40B4-BE49-F238E27FC236}">
                <a16:creationId xmlns:a16="http://schemas.microsoft.com/office/drawing/2014/main" id="{3AC81BA3-3C16-A1B1-B4A5-40830480D53D}"/>
              </a:ext>
            </a:extLst>
          </p:cNvPr>
          <p:cNvSpPr txBox="1"/>
          <p:nvPr/>
        </p:nvSpPr>
        <p:spPr>
          <a:xfrm>
            <a:off x="736600" y="1640090"/>
            <a:ext cx="4401575" cy="400110"/>
          </a:xfrm>
          <a:prstGeom prst="rect">
            <a:avLst/>
          </a:prstGeom>
          <a:noFill/>
        </p:spPr>
        <p:txBody>
          <a:bodyPr wrap="square">
            <a:spAutoFit/>
          </a:bodyPr>
          <a:lstStyle/>
          <a:p>
            <a:pPr algn="justLow" rtl="0">
              <a:spcAft>
                <a:spcPts val="800"/>
              </a:spcAft>
            </a:pPr>
            <a:r>
              <a:rPr lang="en-US" sz="2000" kern="100" dirty="0">
                <a:solidFill>
                  <a:schemeClr val="bg1"/>
                </a:solidFill>
                <a:cs typeface="DIN Next LT Arabic Medium" panose="020B0503020203050203" pitchFamily="34" charset="-78"/>
              </a:rPr>
              <a:t>Data Preprocessing </a:t>
            </a:r>
          </a:p>
        </p:txBody>
      </p:sp>
      <p:sp>
        <p:nvSpPr>
          <p:cNvPr id="10" name="مستطيل 9">
            <a:extLst>
              <a:ext uri="{FF2B5EF4-FFF2-40B4-BE49-F238E27FC236}">
                <a16:creationId xmlns:a16="http://schemas.microsoft.com/office/drawing/2014/main" id="{6145C6C5-F92D-9A50-9D48-A91B38EF0CC6}"/>
              </a:ext>
            </a:extLst>
          </p:cNvPr>
          <p:cNvSpPr/>
          <p:nvPr/>
        </p:nvSpPr>
        <p:spPr>
          <a:xfrm>
            <a:off x="6169420" y="2175524"/>
            <a:ext cx="5483088" cy="4053745"/>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11" name="مستطيل مستدير الزوايا 10">
            <a:extLst>
              <a:ext uri="{FF2B5EF4-FFF2-40B4-BE49-F238E27FC236}">
                <a16:creationId xmlns:a16="http://schemas.microsoft.com/office/drawing/2014/main" id="{08B5B578-3F11-D942-F040-41BF9E442053}"/>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2" name="متوازي أضلاع 11">
            <a:extLst>
              <a:ext uri="{FF2B5EF4-FFF2-40B4-BE49-F238E27FC236}">
                <a16:creationId xmlns:a16="http://schemas.microsoft.com/office/drawing/2014/main" id="{7F2DC4B1-96D7-59DE-3102-03A850A722AD}"/>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3" name="مربع نص 12">
            <a:extLst>
              <a:ext uri="{FF2B5EF4-FFF2-40B4-BE49-F238E27FC236}">
                <a16:creationId xmlns:a16="http://schemas.microsoft.com/office/drawing/2014/main" id="{72A61C29-3711-20C5-95D1-F3172BC1734A}"/>
              </a:ext>
            </a:extLst>
          </p:cNvPr>
          <p:cNvSpPr txBox="1"/>
          <p:nvPr/>
        </p:nvSpPr>
        <p:spPr>
          <a:xfrm>
            <a:off x="6512124" y="1640968"/>
            <a:ext cx="4401575" cy="400110"/>
          </a:xfrm>
          <a:prstGeom prst="rect">
            <a:avLst/>
          </a:prstGeom>
          <a:noFill/>
        </p:spPr>
        <p:txBody>
          <a:bodyPr wrap="square">
            <a:spAutoFit/>
          </a:bodyPr>
          <a:lstStyle/>
          <a:p>
            <a:pPr algn="justLow" rtl="0">
              <a:spcAft>
                <a:spcPts val="800"/>
              </a:spcAft>
            </a:pPr>
            <a:r>
              <a:rPr lang="en-US" sz="2000" kern="100" dirty="0">
                <a:solidFill>
                  <a:schemeClr val="bg1"/>
                </a:solidFill>
                <a:cs typeface="DIN Next LT Arabic Medium" panose="020B0503020203050203" pitchFamily="34" charset="-78"/>
              </a:rPr>
              <a:t>Data Preparation</a:t>
            </a:r>
          </a:p>
        </p:txBody>
      </p:sp>
      <p:sp>
        <p:nvSpPr>
          <p:cNvPr id="14" name="مربع نص 13">
            <a:extLst>
              <a:ext uri="{FF2B5EF4-FFF2-40B4-BE49-F238E27FC236}">
                <a16:creationId xmlns:a16="http://schemas.microsoft.com/office/drawing/2014/main" id="{5BE7025F-DAE5-217E-141C-64DFD5CDA9AA}"/>
              </a:ext>
            </a:extLst>
          </p:cNvPr>
          <p:cNvSpPr txBox="1"/>
          <p:nvPr/>
        </p:nvSpPr>
        <p:spPr>
          <a:xfrm>
            <a:off x="6569106" y="2264367"/>
            <a:ext cx="4937806" cy="1412631"/>
          </a:xfrm>
          <a:prstGeom prst="rect">
            <a:avLst/>
          </a:prstGeom>
          <a:noFill/>
        </p:spPr>
        <p:txBody>
          <a:bodyPr wrap="square">
            <a:spAutoFit/>
          </a:bodyPr>
          <a:lstStyle/>
          <a:p>
            <a:pPr algn="justLow" rtl="0">
              <a:lnSpc>
                <a:spcPct val="115000"/>
              </a:lnSpc>
              <a:spcAft>
                <a:spcPts val="800"/>
              </a:spcAf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All experiments were implemented using </a:t>
            </a:r>
            <a:r>
              <a:rPr lang="en-US" sz="1400" dirty="0">
                <a:latin typeface="DIN Next LT Arabic Light" panose="020B0303020203050203" pitchFamily="34" charset="-78"/>
                <a:cs typeface="DIN Next LT Arabic Light" panose="020B0303020203050203" pitchFamily="34" charset="-78"/>
              </a:rPr>
              <a:t>Jupyter Notebook on a machine running Microsoft Windows 10, equipped with an Intel Core i7 CPU and 16 GB of RAM. </a:t>
            </a:r>
          </a:p>
          <a:p>
            <a:pPr algn="justLow" rtl="0">
              <a:lnSpc>
                <a:spcPct val="115000"/>
              </a:lnSpc>
              <a:spcAft>
                <a:spcPts val="800"/>
              </a:spcAf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Python and standard data science libraries, including scikit-learn, pandas</a:t>
            </a:r>
            <a:r>
              <a:rPr lang="en-US" sz="1400" kern="100" dirty="0">
                <a:latin typeface="DIN Next LT Arabic Light" panose="020B0303020203050203" pitchFamily="34" charset="-78"/>
                <a:ea typeface="Calibri" panose="020F0502020204030204" pitchFamily="34" charset="0"/>
                <a:cs typeface="DIN Next LT Arabic Light" panose="020B0303020203050203" pitchFamily="34" charset="-78"/>
              </a:rPr>
              <a:t>.</a:t>
            </a:r>
            <a:endPar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p:txBody>
      </p:sp>
      <p:sp>
        <p:nvSpPr>
          <p:cNvPr id="3" name="مربع نص 2">
            <a:extLst>
              <a:ext uri="{FF2B5EF4-FFF2-40B4-BE49-F238E27FC236}">
                <a16:creationId xmlns:a16="http://schemas.microsoft.com/office/drawing/2014/main" id="{2A10DE64-C31E-EA30-CA5A-DE06A06CEA4F}"/>
              </a:ext>
            </a:extLst>
          </p:cNvPr>
          <p:cNvSpPr txBox="1"/>
          <p:nvPr/>
        </p:nvSpPr>
        <p:spPr>
          <a:xfrm>
            <a:off x="661779" y="-3930788"/>
            <a:ext cx="11173716" cy="317716"/>
          </a:xfrm>
          <a:prstGeom prst="rect">
            <a:avLst/>
          </a:prstGeom>
          <a:noFill/>
        </p:spPr>
        <p:txBody>
          <a:bodyPr wrap="square">
            <a:spAutoFit/>
          </a:bodyPr>
          <a:lstStyle/>
          <a:p>
            <a:pPr algn="justLow" rtl="0">
              <a:lnSpc>
                <a:spcPct val="115000"/>
              </a:lnSpc>
              <a:spcAft>
                <a:spcPts val="800"/>
              </a:spcAft>
            </a:pPr>
            <a:r>
              <a:rPr lang="en-US" sz="1400" kern="100" dirty="0">
                <a:solidFill>
                  <a:srgbClr val="0A4474"/>
                </a:solidFill>
                <a:effectLst/>
                <a:latin typeface="DIN Next LT Arabic" panose="020B0503020203050203" pitchFamily="34" charset="-78"/>
                <a:ea typeface="Calibri" panose="020F0502020204030204" pitchFamily="34" charset="0"/>
                <a:cs typeface="DIN Next LT Arabic" panose="020B0503020203050203" pitchFamily="34" charset="-78"/>
              </a:rPr>
              <a:t>The dataset consists of customer complaint texts labeled with binary sentiment classes. The data preprocessing steps included:</a:t>
            </a:r>
          </a:p>
        </p:txBody>
      </p:sp>
      <p:sp>
        <p:nvSpPr>
          <p:cNvPr id="4" name="مستطيل مستدير الزوايا 3">
            <a:extLst>
              <a:ext uri="{FF2B5EF4-FFF2-40B4-BE49-F238E27FC236}">
                <a16:creationId xmlns:a16="http://schemas.microsoft.com/office/drawing/2014/main" id="{29FDF076-9C41-9108-264C-126442319624}"/>
              </a:ext>
            </a:extLst>
          </p:cNvPr>
          <p:cNvSpPr/>
          <p:nvPr/>
        </p:nvSpPr>
        <p:spPr>
          <a:xfrm flipV="1">
            <a:off x="636104" y="-4569437"/>
            <a:ext cx="11351791"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dirty="0"/>
          </a:p>
        </p:txBody>
      </p:sp>
      <p:sp>
        <p:nvSpPr>
          <p:cNvPr id="9" name="متوازي أضلاع 8">
            <a:extLst>
              <a:ext uri="{FF2B5EF4-FFF2-40B4-BE49-F238E27FC236}">
                <a16:creationId xmlns:a16="http://schemas.microsoft.com/office/drawing/2014/main" id="{924B3603-4522-CBA5-3D92-A4D3560C692F}"/>
              </a:ext>
            </a:extLst>
          </p:cNvPr>
          <p:cNvSpPr/>
          <p:nvPr/>
        </p:nvSpPr>
        <p:spPr>
          <a:xfrm flipH="1" flipV="1">
            <a:off x="878312" y="-4569577"/>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a:p>
        </p:txBody>
      </p:sp>
      <p:sp>
        <p:nvSpPr>
          <p:cNvPr id="15" name="مربع نص 14">
            <a:extLst>
              <a:ext uri="{FF2B5EF4-FFF2-40B4-BE49-F238E27FC236}">
                <a16:creationId xmlns:a16="http://schemas.microsoft.com/office/drawing/2014/main" id="{F23AB3D7-631F-CF50-1541-1D453ACE025E}"/>
              </a:ext>
            </a:extLst>
          </p:cNvPr>
          <p:cNvSpPr txBox="1"/>
          <p:nvPr/>
        </p:nvSpPr>
        <p:spPr>
          <a:xfrm>
            <a:off x="978809" y="-4536042"/>
            <a:ext cx="10214429" cy="400110"/>
          </a:xfrm>
          <a:prstGeom prst="rect">
            <a:avLst/>
          </a:prstGeom>
          <a:noFill/>
        </p:spPr>
        <p:txBody>
          <a:bodyPr wrap="square">
            <a:spAutoFit/>
          </a:bodyPr>
          <a:lstStyle/>
          <a:p>
            <a:pPr algn="justLow" rtl="0">
              <a:spcAft>
                <a:spcPts val="800"/>
              </a:spcAft>
            </a:pPr>
            <a:r>
              <a:rPr lang="en-US" sz="20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Data Preparation</a:t>
            </a:r>
          </a:p>
        </p:txBody>
      </p:sp>
      <p:grpSp>
        <p:nvGrpSpPr>
          <p:cNvPr id="76" name="مجموعة 75">
            <a:extLst>
              <a:ext uri="{FF2B5EF4-FFF2-40B4-BE49-F238E27FC236}">
                <a16:creationId xmlns:a16="http://schemas.microsoft.com/office/drawing/2014/main" id="{8C173521-A6EA-1097-998A-4A2581AEEB3E}"/>
              </a:ext>
            </a:extLst>
          </p:cNvPr>
          <p:cNvGrpSpPr/>
          <p:nvPr/>
        </p:nvGrpSpPr>
        <p:grpSpPr>
          <a:xfrm>
            <a:off x="636103" y="-3521968"/>
            <a:ext cx="11404214" cy="1029506"/>
            <a:chOff x="636103" y="-3521968"/>
            <a:chExt cx="11404214" cy="1029506"/>
          </a:xfrm>
        </p:grpSpPr>
        <p:sp>
          <p:nvSpPr>
            <p:cNvPr id="16" name="مستطيل 15">
              <a:extLst>
                <a:ext uri="{FF2B5EF4-FFF2-40B4-BE49-F238E27FC236}">
                  <a16:creationId xmlns:a16="http://schemas.microsoft.com/office/drawing/2014/main" id="{2297892E-7413-9F96-4B08-B90D18C7E506}"/>
                </a:ext>
              </a:extLst>
            </p:cNvPr>
            <p:cNvSpPr/>
            <p:nvPr/>
          </p:nvSpPr>
          <p:spPr>
            <a:xfrm>
              <a:off x="636103" y="-3368278"/>
              <a:ext cx="3633819" cy="87581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17" name="مستطيل مستدير الزوايا 16">
              <a:extLst>
                <a:ext uri="{FF2B5EF4-FFF2-40B4-BE49-F238E27FC236}">
                  <a16:creationId xmlns:a16="http://schemas.microsoft.com/office/drawing/2014/main" id="{B1EEDE1B-418E-C0F5-E2C3-0F13BCA8FEF8}"/>
                </a:ext>
              </a:extLst>
            </p:cNvPr>
            <p:cNvSpPr/>
            <p:nvPr/>
          </p:nvSpPr>
          <p:spPr>
            <a:xfrm>
              <a:off x="2286826" y="-3515797"/>
              <a:ext cx="332372" cy="330016"/>
            </a:xfrm>
            <a:prstGeom prst="roundRect">
              <a:avLst>
                <a:gd name="adj" fmla="val 5000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8" name="مستطيل 17">
              <a:extLst>
                <a:ext uri="{FF2B5EF4-FFF2-40B4-BE49-F238E27FC236}">
                  <a16:creationId xmlns:a16="http://schemas.microsoft.com/office/drawing/2014/main" id="{2C960EAA-31FC-8E1F-D475-1A3451A3482D}"/>
                </a:ext>
              </a:extLst>
            </p:cNvPr>
            <p:cNvSpPr/>
            <p:nvPr/>
          </p:nvSpPr>
          <p:spPr>
            <a:xfrm>
              <a:off x="8406498" y="-3374449"/>
              <a:ext cx="3633819" cy="87581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64" name="مستطيل مستدير الزوايا 63">
              <a:extLst>
                <a:ext uri="{FF2B5EF4-FFF2-40B4-BE49-F238E27FC236}">
                  <a16:creationId xmlns:a16="http://schemas.microsoft.com/office/drawing/2014/main" id="{8A24ACBB-630A-12F8-E5BA-C5DECE486991}"/>
                </a:ext>
              </a:extLst>
            </p:cNvPr>
            <p:cNvSpPr/>
            <p:nvPr/>
          </p:nvSpPr>
          <p:spPr>
            <a:xfrm>
              <a:off x="10057221" y="-3521968"/>
              <a:ext cx="332372" cy="330016"/>
            </a:xfrm>
            <a:prstGeom prst="roundRect">
              <a:avLst>
                <a:gd name="adj" fmla="val 5000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65" name="مستطيل 64">
              <a:extLst>
                <a:ext uri="{FF2B5EF4-FFF2-40B4-BE49-F238E27FC236}">
                  <a16:creationId xmlns:a16="http://schemas.microsoft.com/office/drawing/2014/main" id="{00630904-455B-9992-D833-5AAF7EA5624C}"/>
                </a:ext>
              </a:extLst>
            </p:cNvPr>
            <p:cNvSpPr/>
            <p:nvPr/>
          </p:nvSpPr>
          <p:spPr>
            <a:xfrm>
              <a:off x="4521300" y="-3372426"/>
              <a:ext cx="3633819" cy="875816"/>
            </a:xfrm>
            <a:prstGeom prst="rect">
              <a:avLst/>
            </a:prstGeom>
            <a:solidFill>
              <a:schemeClr val="bg1">
                <a:lumMod val="95000"/>
                <a:alpha val="4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66" name="مستطيل مستدير الزوايا 65">
              <a:extLst>
                <a:ext uri="{FF2B5EF4-FFF2-40B4-BE49-F238E27FC236}">
                  <a16:creationId xmlns:a16="http://schemas.microsoft.com/office/drawing/2014/main" id="{F1AF284A-0D16-1970-2D1D-E4CDBF526ADA}"/>
                </a:ext>
              </a:extLst>
            </p:cNvPr>
            <p:cNvSpPr/>
            <p:nvPr/>
          </p:nvSpPr>
          <p:spPr>
            <a:xfrm>
              <a:off x="6172023" y="-3519945"/>
              <a:ext cx="332372" cy="330016"/>
            </a:xfrm>
            <a:prstGeom prst="roundRect">
              <a:avLst>
                <a:gd name="adj" fmla="val 50000"/>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67" name="مربع نص 66">
              <a:extLst>
                <a:ext uri="{FF2B5EF4-FFF2-40B4-BE49-F238E27FC236}">
                  <a16:creationId xmlns:a16="http://schemas.microsoft.com/office/drawing/2014/main" id="{518D7BE7-200B-BF9A-AB50-EA0C5A2B3513}"/>
                </a:ext>
              </a:extLst>
            </p:cNvPr>
            <p:cNvSpPr txBox="1"/>
            <p:nvPr/>
          </p:nvSpPr>
          <p:spPr>
            <a:xfrm>
              <a:off x="661778" y="-3121860"/>
              <a:ext cx="3582468" cy="565476"/>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Removal of missing values from text and label columns</a:t>
              </a:r>
            </a:p>
          </p:txBody>
        </p:sp>
        <p:sp>
          <p:nvSpPr>
            <p:cNvPr id="68" name="مربع نص 67">
              <a:extLst>
                <a:ext uri="{FF2B5EF4-FFF2-40B4-BE49-F238E27FC236}">
                  <a16:creationId xmlns:a16="http://schemas.microsoft.com/office/drawing/2014/main" id="{87383596-C5DE-252B-D312-10C44B37F818}"/>
                </a:ext>
              </a:extLst>
            </p:cNvPr>
            <p:cNvSpPr txBox="1"/>
            <p:nvPr/>
          </p:nvSpPr>
          <p:spPr>
            <a:xfrm>
              <a:off x="4546976" y="-3046305"/>
              <a:ext cx="3582468" cy="317716"/>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Conversion of text data to lowercase strings</a:t>
              </a:r>
            </a:p>
          </p:txBody>
        </p:sp>
        <p:sp>
          <p:nvSpPr>
            <p:cNvPr id="69" name="مربع نص 68">
              <a:extLst>
                <a:ext uri="{FF2B5EF4-FFF2-40B4-BE49-F238E27FC236}">
                  <a16:creationId xmlns:a16="http://schemas.microsoft.com/office/drawing/2014/main" id="{195E6154-C3D8-C10F-D798-B43CC3E8297B}"/>
                </a:ext>
              </a:extLst>
            </p:cNvPr>
            <p:cNvSpPr txBox="1"/>
            <p:nvPr/>
          </p:nvSpPr>
          <p:spPr>
            <a:xfrm>
              <a:off x="8406497" y="-3046305"/>
              <a:ext cx="3582468" cy="317716"/>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14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Stratified splitting of the dataset into:</a:t>
              </a:r>
            </a:p>
          </p:txBody>
        </p:sp>
      </p:grpSp>
      <p:grpSp>
        <p:nvGrpSpPr>
          <p:cNvPr id="77" name="مجموعة 76">
            <a:extLst>
              <a:ext uri="{FF2B5EF4-FFF2-40B4-BE49-F238E27FC236}">
                <a16:creationId xmlns:a16="http://schemas.microsoft.com/office/drawing/2014/main" id="{58E63B6B-3219-94A6-1CFC-46D787BD3912}"/>
              </a:ext>
            </a:extLst>
          </p:cNvPr>
          <p:cNvGrpSpPr/>
          <p:nvPr/>
        </p:nvGrpSpPr>
        <p:grpSpPr>
          <a:xfrm>
            <a:off x="7873091" y="8274643"/>
            <a:ext cx="3633820" cy="1933296"/>
            <a:chOff x="8406497" y="-2400445"/>
            <a:chExt cx="3633820" cy="1933296"/>
          </a:xfrm>
        </p:grpSpPr>
        <p:sp>
          <p:nvSpPr>
            <p:cNvPr id="70" name="مستطيل 69">
              <a:extLst>
                <a:ext uri="{FF2B5EF4-FFF2-40B4-BE49-F238E27FC236}">
                  <a16:creationId xmlns:a16="http://schemas.microsoft.com/office/drawing/2014/main" id="{F903F2F3-935D-4743-6783-AE785AEC9D11}"/>
                </a:ext>
              </a:extLst>
            </p:cNvPr>
            <p:cNvSpPr/>
            <p:nvPr/>
          </p:nvSpPr>
          <p:spPr>
            <a:xfrm>
              <a:off x="8406498" y="-2400445"/>
              <a:ext cx="1186842" cy="193329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71" name="مربع نص 70">
              <a:extLst>
                <a:ext uri="{FF2B5EF4-FFF2-40B4-BE49-F238E27FC236}">
                  <a16:creationId xmlns:a16="http://schemas.microsoft.com/office/drawing/2014/main" id="{F939F077-7064-8387-628F-5AD76DA4F851}"/>
                </a:ext>
              </a:extLst>
            </p:cNvPr>
            <p:cNvSpPr txBox="1"/>
            <p:nvPr/>
          </p:nvSpPr>
          <p:spPr>
            <a:xfrm>
              <a:off x="8406497" y="-2038911"/>
              <a:ext cx="1186843" cy="841256"/>
            </a:xfrm>
            <a:prstGeom prst="rect">
              <a:avLst/>
            </a:prstGeom>
            <a:noFill/>
          </p:spPr>
          <p:txBody>
            <a:bodyPr wrap="square">
              <a:spAutoFit/>
            </a:bodyPr>
            <a:lstStyle/>
            <a:p>
              <a:pPr algn="ctr" rtl="0">
                <a:spcAft>
                  <a:spcPts val="800"/>
                </a:spcAft>
                <a:buSzPts val="1000"/>
                <a:tabLst>
                  <a:tab pos="914400" algn="l"/>
                </a:tabLst>
              </a:pPr>
              <a:r>
                <a:rPr lang="en-US" sz="28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70%</a:t>
              </a:r>
              <a:endParaRPr lang="ar-SA" sz="28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endParaRPr>
            </a:p>
            <a:p>
              <a:pPr algn="ctr" rtl="0">
                <a:spcAft>
                  <a:spcPts val="800"/>
                </a:spcAft>
                <a:buSzPts val="1000"/>
                <a:tabLst>
                  <a:tab pos="914400" algn="l"/>
                </a:tabLst>
              </a:pPr>
              <a:r>
                <a:rPr lang="en-US" sz="1400" kern="100" dirty="0">
                  <a:solidFill>
                    <a:schemeClr val="bg1"/>
                  </a:solidFill>
                  <a:effectLst/>
                  <a:latin typeface="DIN Next LT Arabic Light" panose="020B0303020203050203" pitchFamily="34" charset="-78"/>
                  <a:ea typeface="Calibri" panose="020F0502020204030204" pitchFamily="34" charset="0"/>
                  <a:cs typeface="DIN Next LT Arabic Light" panose="020B0303020203050203" pitchFamily="34" charset="-78"/>
                </a:rPr>
                <a:t>training set</a:t>
              </a:r>
            </a:p>
          </p:txBody>
        </p:sp>
        <p:sp>
          <p:nvSpPr>
            <p:cNvPr id="72" name="مستطيل 71">
              <a:extLst>
                <a:ext uri="{FF2B5EF4-FFF2-40B4-BE49-F238E27FC236}">
                  <a16:creationId xmlns:a16="http://schemas.microsoft.com/office/drawing/2014/main" id="{1CAB4990-7571-CD82-0483-EDC461531D27}"/>
                </a:ext>
              </a:extLst>
            </p:cNvPr>
            <p:cNvSpPr/>
            <p:nvPr/>
          </p:nvSpPr>
          <p:spPr>
            <a:xfrm>
              <a:off x="10853475" y="-2400445"/>
              <a:ext cx="1186842" cy="193329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73" name="مربع نص 72">
              <a:extLst>
                <a:ext uri="{FF2B5EF4-FFF2-40B4-BE49-F238E27FC236}">
                  <a16:creationId xmlns:a16="http://schemas.microsoft.com/office/drawing/2014/main" id="{DD43CC46-6E82-19BC-C86A-537C063DC8E4}"/>
                </a:ext>
              </a:extLst>
            </p:cNvPr>
            <p:cNvSpPr txBox="1"/>
            <p:nvPr/>
          </p:nvSpPr>
          <p:spPr>
            <a:xfrm>
              <a:off x="10853474" y="-2038911"/>
              <a:ext cx="1186843" cy="841256"/>
            </a:xfrm>
            <a:prstGeom prst="rect">
              <a:avLst/>
            </a:prstGeom>
            <a:noFill/>
          </p:spPr>
          <p:txBody>
            <a:bodyPr wrap="square">
              <a:spAutoFit/>
            </a:bodyPr>
            <a:lstStyle/>
            <a:p>
              <a:pPr algn="ctr" rtl="0">
                <a:spcAft>
                  <a:spcPts val="800"/>
                </a:spcAft>
                <a:buSzPts val="1000"/>
                <a:tabLst>
                  <a:tab pos="914400" algn="l"/>
                </a:tabLst>
              </a:pPr>
              <a:r>
                <a:rPr lang="en-US" sz="28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15%</a:t>
              </a:r>
              <a:endParaRPr lang="ar-SA" sz="28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endParaRPr>
            </a:p>
            <a:p>
              <a:pPr algn="ctr" rtl="0">
                <a:spcAft>
                  <a:spcPts val="800"/>
                </a:spcAft>
                <a:buSzPts val="1000"/>
                <a:tabLst>
                  <a:tab pos="914400" algn="l"/>
                </a:tabLst>
              </a:pPr>
              <a:r>
                <a:rPr lang="en-US" sz="1400" kern="100" dirty="0">
                  <a:solidFill>
                    <a:schemeClr val="bg1"/>
                  </a:solidFill>
                  <a:effectLst/>
                  <a:latin typeface="DIN Next LT Arabic Light" panose="020B0303020203050203" pitchFamily="34" charset="-78"/>
                  <a:ea typeface="Calibri" panose="020F0502020204030204" pitchFamily="34" charset="0"/>
                  <a:cs typeface="DIN Next LT Arabic Light" panose="020B0303020203050203" pitchFamily="34" charset="-78"/>
                </a:rPr>
                <a:t>test set</a:t>
              </a:r>
            </a:p>
          </p:txBody>
        </p:sp>
        <p:sp>
          <p:nvSpPr>
            <p:cNvPr id="74" name="مستطيل 73">
              <a:extLst>
                <a:ext uri="{FF2B5EF4-FFF2-40B4-BE49-F238E27FC236}">
                  <a16:creationId xmlns:a16="http://schemas.microsoft.com/office/drawing/2014/main" id="{AC9C7AE7-F8B2-C316-07F9-6DE7B31C4136}"/>
                </a:ext>
              </a:extLst>
            </p:cNvPr>
            <p:cNvSpPr/>
            <p:nvPr/>
          </p:nvSpPr>
          <p:spPr>
            <a:xfrm>
              <a:off x="9629986" y="-2400445"/>
              <a:ext cx="1186842" cy="193329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dirty="0"/>
            </a:p>
          </p:txBody>
        </p:sp>
        <p:sp>
          <p:nvSpPr>
            <p:cNvPr id="75" name="مربع نص 74">
              <a:extLst>
                <a:ext uri="{FF2B5EF4-FFF2-40B4-BE49-F238E27FC236}">
                  <a16:creationId xmlns:a16="http://schemas.microsoft.com/office/drawing/2014/main" id="{6DD2321F-17D6-F1E2-D573-AF2A56658D70}"/>
                </a:ext>
              </a:extLst>
            </p:cNvPr>
            <p:cNvSpPr txBox="1"/>
            <p:nvPr/>
          </p:nvSpPr>
          <p:spPr>
            <a:xfrm>
              <a:off x="9578002" y="-2025952"/>
              <a:ext cx="1299990" cy="841256"/>
            </a:xfrm>
            <a:prstGeom prst="rect">
              <a:avLst/>
            </a:prstGeom>
            <a:noFill/>
          </p:spPr>
          <p:txBody>
            <a:bodyPr wrap="square">
              <a:spAutoFit/>
            </a:bodyPr>
            <a:lstStyle/>
            <a:p>
              <a:pPr algn="ctr" rtl="0">
                <a:spcAft>
                  <a:spcPts val="800"/>
                </a:spcAft>
                <a:buSzPts val="1000"/>
                <a:tabLst>
                  <a:tab pos="914400" algn="l"/>
                </a:tabLst>
              </a:pPr>
              <a:r>
                <a:rPr lang="en-US" sz="2800" kern="100" dirty="0">
                  <a:solidFill>
                    <a:schemeClr val="bg1"/>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15%</a:t>
              </a:r>
              <a:endParaRPr lang="en-US" sz="100" kern="100" dirty="0">
                <a:solidFill>
                  <a:schemeClr val="bg1"/>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p>
              <a:pPr algn="ctr" rtl="0">
                <a:spcAft>
                  <a:spcPts val="800"/>
                </a:spcAft>
                <a:buSzPts val="1000"/>
                <a:tabLst>
                  <a:tab pos="914400" algn="l"/>
                </a:tabLst>
              </a:pPr>
              <a:r>
                <a:rPr lang="en-US" sz="1400" kern="100" dirty="0">
                  <a:solidFill>
                    <a:schemeClr val="bg1"/>
                  </a:solidFill>
                  <a:effectLst/>
                  <a:latin typeface="DIN Next LT Arabic Light" panose="020B0303020203050203" pitchFamily="34" charset="-78"/>
                  <a:ea typeface="Calibri" panose="020F0502020204030204" pitchFamily="34" charset="0"/>
                  <a:cs typeface="DIN Next LT Arabic Light" panose="020B0303020203050203" pitchFamily="34" charset="-78"/>
                </a:rPr>
                <a:t>validation set</a:t>
              </a:r>
            </a:p>
          </p:txBody>
        </p:sp>
      </p:grpSp>
      <p:sp>
        <p:nvSpPr>
          <p:cNvPr id="78" name="مستطيل 77">
            <a:extLst>
              <a:ext uri="{FF2B5EF4-FFF2-40B4-BE49-F238E27FC236}">
                <a16:creationId xmlns:a16="http://schemas.microsoft.com/office/drawing/2014/main" id="{69C1FFFB-F924-952C-400B-76E4ACA3BCC5}"/>
              </a:ext>
            </a:extLst>
          </p:cNvPr>
          <p:cNvSpPr/>
          <p:nvPr/>
        </p:nvSpPr>
        <p:spPr>
          <a:xfrm>
            <a:off x="426414" y="8353741"/>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79" name="قوس ممتلئ 78">
            <a:extLst>
              <a:ext uri="{FF2B5EF4-FFF2-40B4-BE49-F238E27FC236}">
                <a16:creationId xmlns:a16="http://schemas.microsoft.com/office/drawing/2014/main" id="{04F730BB-50E4-329D-3610-35DFDBAD7BDE}"/>
              </a:ext>
            </a:extLst>
          </p:cNvPr>
          <p:cNvSpPr/>
          <p:nvPr/>
        </p:nvSpPr>
        <p:spPr>
          <a:xfrm>
            <a:off x="1139590" y="-2675955"/>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80" name="شكل بيضاوي 79">
            <a:extLst>
              <a:ext uri="{FF2B5EF4-FFF2-40B4-BE49-F238E27FC236}">
                <a16:creationId xmlns:a16="http://schemas.microsoft.com/office/drawing/2014/main" id="{15033E7D-9340-DA1E-5295-FA2142958D14}"/>
              </a:ext>
            </a:extLst>
          </p:cNvPr>
          <p:cNvSpPr/>
          <p:nvPr/>
        </p:nvSpPr>
        <p:spPr>
          <a:xfrm>
            <a:off x="1276190" y="-2504484"/>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01</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81" name="مستطيل مستدير الزوايا 80">
            <a:extLst>
              <a:ext uri="{FF2B5EF4-FFF2-40B4-BE49-F238E27FC236}">
                <a16:creationId xmlns:a16="http://schemas.microsoft.com/office/drawing/2014/main" id="{A81032F3-B61A-8AEC-2ABA-47B409B35E85}"/>
              </a:ext>
            </a:extLst>
          </p:cNvPr>
          <p:cNvSpPr/>
          <p:nvPr/>
        </p:nvSpPr>
        <p:spPr>
          <a:xfrm>
            <a:off x="563592" y="9045984"/>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82" name="مربع نص 81">
            <a:extLst>
              <a:ext uri="{FF2B5EF4-FFF2-40B4-BE49-F238E27FC236}">
                <a16:creationId xmlns:a16="http://schemas.microsoft.com/office/drawing/2014/main" id="{A890C3B4-E8C6-0C92-2DED-F2AF262082A4}"/>
              </a:ext>
            </a:extLst>
          </p:cNvPr>
          <p:cNvSpPr txBox="1"/>
          <p:nvPr/>
        </p:nvSpPr>
        <p:spPr>
          <a:xfrm>
            <a:off x="498081" y="9038095"/>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Accuracy</a:t>
            </a:r>
          </a:p>
        </p:txBody>
      </p:sp>
      <p:sp>
        <p:nvSpPr>
          <p:cNvPr id="83" name="مربع نص 82">
            <a:extLst>
              <a:ext uri="{FF2B5EF4-FFF2-40B4-BE49-F238E27FC236}">
                <a16:creationId xmlns:a16="http://schemas.microsoft.com/office/drawing/2014/main" id="{BC6BDCE4-F6F2-4037-55C6-624A4A4B0DCE}"/>
              </a:ext>
            </a:extLst>
          </p:cNvPr>
          <p:cNvSpPr txBox="1"/>
          <p:nvPr/>
        </p:nvSpPr>
        <p:spPr>
          <a:xfrm>
            <a:off x="422327" y="9533131"/>
            <a:ext cx="1896124" cy="738664"/>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Measures overall correctness of predictions</a:t>
            </a:r>
          </a:p>
        </p:txBody>
      </p:sp>
      <p:sp>
        <p:nvSpPr>
          <p:cNvPr id="84" name="مستطيل 83">
            <a:extLst>
              <a:ext uri="{FF2B5EF4-FFF2-40B4-BE49-F238E27FC236}">
                <a16:creationId xmlns:a16="http://schemas.microsoft.com/office/drawing/2014/main" id="{8D75D897-66E2-EADC-BFA9-07E663082626}"/>
              </a:ext>
            </a:extLst>
          </p:cNvPr>
          <p:cNvSpPr/>
          <p:nvPr/>
        </p:nvSpPr>
        <p:spPr>
          <a:xfrm>
            <a:off x="2498623" y="8353741"/>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85" name="قوس ممتلئ 84">
            <a:extLst>
              <a:ext uri="{FF2B5EF4-FFF2-40B4-BE49-F238E27FC236}">
                <a16:creationId xmlns:a16="http://schemas.microsoft.com/office/drawing/2014/main" id="{199E68DA-86E7-1101-8D00-35CE4CCDD5AB}"/>
              </a:ext>
            </a:extLst>
          </p:cNvPr>
          <p:cNvSpPr/>
          <p:nvPr/>
        </p:nvSpPr>
        <p:spPr>
          <a:xfrm>
            <a:off x="3211799" y="-2675955"/>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86" name="شكل بيضاوي 85">
            <a:extLst>
              <a:ext uri="{FF2B5EF4-FFF2-40B4-BE49-F238E27FC236}">
                <a16:creationId xmlns:a16="http://schemas.microsoft.com/office/drawing/2014/main" id="{117176CC-C008-FBD9-4CB1-9E2D982167C6}"/>
              </a:ext>
            </a:extLst>
          </p:cNvPr>
          <p:cNvSpPr/>
          <p:nvPr/>
        </p:nvSpPr>
        <p:spPr>
          <a:xfrm>
            <a:off x="3348399" y="-2504484"/>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02</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87" name="مستطيل مستدير الزوايا 86">
            <a:extLst>
              <a:ext uri="{FF2B5EF4-FFF2-40B4-BE49-F238E27FC236}">
                <a16:creationId xmlns:a16="http://schemas.microsoft.com/office/drawing/2014/main" id="{3F757843-E7CA-4EAF-8F3E-C2ECAA854C48}"/>
              </a:ext>
            </a:extLst>
          </p:cNvPr>
          <p:cNvSpPr/>
          <p:nvPr/>
        </p:nvSpPr>
        <p:spPr>
          <a:xfrm>
            <a:off x="2635801" y="9045984"/>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88" name="مربع نص 87">
            <a:extLst>
              <a:ext uri="{FF2B5EF4-FFF2-40B4-BE49-F238E27FC236}">
                <a16:creationId xmlns:a16="http://schemas.microsoft.com/office/drawing/2014/main" id="{51524424-92AE-7BD5-D8BD-5C3C76A63B0D}"/>
              </a:ext>
            </a:extLst>
          </p:cNvPr>
          <p:cNvSpPr txBox="1"/>
          <p:nvPr/>
        </p:nvSpPr>
        <p:spPr>
          <a:xfrm>
            <a:off x="2570290" y="9038095"/>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Precision</a:t>
            </a:r>
          </a:p>
        </p:txBody>
      </p:sp>
      <p:sp>
        <p:nvSpPr>
          <p:cNvPr id="89" name="مربع نص 88">
            <a:extLst>
              <a:ext uri="{FF2B5EF4-FFF2-40B4-BE49-F238E27FC236}">
                <a16:creationId xmlns:a16="http://schemas.microsoft.com/office/drawing/2014/main" id="{505FDD5B-41A5-3C0D-7A05-1B586FF1EAF8}"/>
              </a:ext>
            </a:extLst>
          </p:cNvPr>
          <p:cNvSpPr txBox="1"/>
          <p:nvPr/>
        </p:nvSpPr>
        <p:spPr>
          <a:xfrm>
            <a:off x="2494536" y="9533131"/>
            <a:ext cx="1896124" cy="738664"/>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Measures Correctness of predicted positive class</a:t>
            </a:r>
          </a:p>
        </p:txBody>
      </p:sp>
      <p:sp>
        <p:nvSpPr>
          <p:cNvPr id="90" name="مستطيل 89">
            <a:extLst>
              <a:ext uri="{FF2B5EF4-FFF2-40B4-BE49-F238E27FC236}">
                <a16:creationId xmlns:a16="http://schemas.microsoft.com/office/drawing/2014/main" id="{3BE06223-6B4A-A5A9-CF70-7AC982FCCE69}"/>
              </a:ext>
            </a:extLst>
          </p:cNvPr>
          <p:cNvSpPr/>
          <p:nvPr/>
        </p:nvSpPr>
        <p:spPr>
          <a:xfrm>
            <a:off x="4570832" y="8353741"/>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91" name="قوس ممتلئ 90">
            <a:extLst>
              <a:ext uri="{FF2B5EF4-FFF2-40B4-BE49-F238E27FC236}">
                <a16:creationId xmlns:a16="http://schemas.microsoft.com/office/drawing/2014/main" id="{8E03C750-886F-0D48-DE8F-92F2816BF456}"/>
              </a:ext>
            </a:extLst>
          </p:cNvPr>
          <p:cNvSpPr/>
          <p:nvPr/>
        </p:nvSpPr>
        <p:spPr>
          <a:xfrm>
            <a:off x="5284008" y="-2675955"/>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92" name="شكل بيضاوي 91">
            <a:extLst>
              <a:ext uri="{FF2B5EF4-FFF2-40B4-BE49-F238E27FC236}">
                <a16:creationId xmlns:a16="http://schemas.microsoft.com/office/drawing/2014/main" id="{1B682F0C-03FD-0312-658F-7CECBC624BB3}"/>
              </a:ext>
            </a:extLst>
          </p:cNvPr>
          <p:cNvSpPr/>
          <p:nvPr/>
        </p:nvSpPr>
        <p:spPr>
          <a:xfrm>
            <a:off x="5420608" y="-2504484"/>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03</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93" name="مستطيل مستدير الزوايا 92">
            <a:extLst>
              <a:ext uri="{FF2B5EF4-FFF2-40B4-BE49-F238E27FC236}">
                <a16:creationId xmlns:a16="http://schemas.microsoft.com/office/drawing/2014/main" id="{EB094E3B-7563-6FB2-288B-9E8C4746A144}"/>
              </a:ext>
            </a:extLst>
          </p:cNvPr>
          <p:cNvSpPr/>
          <p:nvPr/>
        </p:nvSpPr>
        <p:spPr>
          <a:xfrm>
            <a:off x="4708010" y="9045984"/>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94" name="مربع نص 93">
            <a:extLst>
              <a:ext uri="{FF2B5EF4-FFF2-40B4-BE49-F238E27FC236}">
                <a16:creationId xmlns:a16="http://schemas.microsoft.com/office/drawing/2014/main" id="{594B6CCE-98AF-1368-CEC2-7271FFE83A43}"/>
              </a:ext>
            </a:extLst>
          </p:cNvPr>
          <p:cNvSpPr txBox="1"/>
          <p:nvPr/>
        </p:nvSpPr>
        <p:spPr>
          <a:xfrm>
            <a:off x="4642499" y="9038095"/>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Recall</a:t>
            </a:r>
          </a:p>
        </p:txBody>
      </p:sp>
      <p:sp>
        <p:nvSpPr>
          <p:cNvPr id="95" name="مربع نص 94">
            <a:extLst>
              <a:ext uri="{FF2B5EF4-FFF2-40B4-BE49-F238E27FC236}">
                <a16:creationId xmlns:a16="http://schemas.microsoft.com/office/drawing/2014/main" id="{CD15B8F4-A5E6-E54E-8AE1-5B5A55619C63}"/>
              </a:ext>
            </a:extLst>
          </p:cNvPr>
          <p:cNvSpPr txBox="1"/>
          <p:nvPr/>
        </p:nvSpPr>
        <p:spPr>
          <a:xfrm>
            <a:off x="4566745" y="9533131"/>
            <a:ext cx="1896124" cy="738664"/>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Measures ability to detect all actual positive cases</a:t>
            </a:r>
          </a:p>
        </p:txBody>
      </p:sp>
      <p:sp>
        <p:nvSpPr>
          <p:cNvPr id="96" name="مستطيل 95">
            <a:extLst>
              <a:ext uri="{FF2B5EF4-FFF2-40B4-BE49-F238E27FC236}">
                <a16:creationId xmlns:a16="http://schemas.microsoft.com/office/drawing/2014/main" id="{103A2AD1-6262-2971-9535-DBCD87B0B7E6}"/>
              </a:ext>
            </a:extLst>
          </p:cNvPr>
          <p:cNvSpPr/>
          <p:nvPr/>
        </p:nvSpPr>
        <p:spPr>
          <a:xfrm>
            <a:off x="6643041" y="8353741"/>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97" name="قوس ممتلئ 96">
            <a:extLst>
              <a:ext uri="{FF2B5EF4-FFF2-40B4-BE49-F238E27FC236}">
                <a16:creationId xmlns:a16="http://schemas.microsoft.com/office/drawing/2014/main" id="{5463224D-0680-1EB3-0121-617898688858}"/>
              </a:ext>
            </a:extLst>
          </p:cNvPr>
          <p:cNvSpPr/>
          <p:nvPr/>
        </p:nvSpPr>
        <p:spPr>
          <a:xfrm>
            <a:off x="7356217" y="-2675955"/>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98" name="شكل بيضاوي 97">
            <a:extLst>
              <a:ext uri="{FF2B5EF4-FFF2-40B4-BE49-F238E27FC236}">
                <a16:creationId xmlns:a16="http://schemas.microsoft.com/office/drawing/2014/main" id="{65614889-60E7-E041-4A2E-2B56A027773F}"/>
              </a:ext>
            </a:extLst>
          </p:cNvPr>
          <p:cNvSpPr/>
          <p:nvPr/>
        </p:nvSpPr>
        <p:spPr>
          <a:xfrm>
            <a:off x="7492817" y="-2504484"/>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04</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99" name="مستطيل مستدير الزوايا 98">
            <a:extLst>
              <a:ext uri="{FF2B5EF4-FFF2-40B4-BE49-F238E27FC236}">
                <a16:creationId xmlns:a16="http://schemas.microsoft.com/office/drawing/2014/main" id="{D5BEBED4-CC2C-F3D5-3880-1CB47CF5203A}"/>
              </a:ext>
            </a:extLst>
          </p:cNvPr>
          <p:cNvSpPr/>
          <p:nvPr/>
        </p:nvSpPr>
        <p:spPr>
          <a:xfrm>
            <a:off x="6780219" y="9045984"/>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00" name="مربع نص 99">
            <a:extLst>
              <a:ext uri="{FF2B5EF4-FFF2-40B4-BE49-F238E27FC236}">
                <a16:creationId xmlns:a16="http://schemas.microsoft.com/office/drawing/2014/main" id="{157BB982-63CE-C183-BD62-E660C6C203DF}"/>
              </a:ext>
            </a:extLst>
          </p:cNvPr>
          <p:cNvSpPr txBox="1"/>
          <p:nvPr/>
        </p:nvSpPr>
        <p:spPr>
          <a:xfrm>
            <a:off x="6714708" y="9038095"/>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F1-score</a:t>
            </a:r>
          </a:p>
        </p:txBody>
      </p:sp>
      <p:sp>
        <p:nvSpPr>
          <p:cNvPr id="101" name="مربع نص 100">
            <a:extLst>
              <a:ext uri="{FF2B5EF4-FFF2-40B4-BE49-F238E27FC236}">
                <a16:creationId xmlns:a16="http://schemas.microsoft.com/office/drawing/2014/main" id="{574B5009-2EC1-7598-030A-DE56B4416162}"/>
              </a:ext>
            </a:extLst>
          </p:cNvPr>
          <p:cNvSpPr txBox="1"/>
          <p:nvPr/>
        </p:nvSpPr>
        <p:spPr>
          <a:xfrm>
            <a:off x="6638954" y="9533131"/>
            <a:ext cx="1896124" cy="523220"/>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Harmonic mean of precision and recall</a:t>
            </a:r>
          </a:p>
        </p:txBody>
      </p:sp>
      <p:sp>
        <p:nvSpPr>
          <p:cNvPr id="102" name="Freeform 2">
            <a:extLst>
              <a:ext uri="{FF2B5EF4-FFF2-40B4-BE49-F238E27FC236}">
                <a16:creationId xmlns:a16="http://schemas.microsoft.com/office/drawing/2014/main" id="{2CB9E275-E188-AFC3-A1A0-E80F981EA6A6}"/>
              </a:ext>
            </a:extLst>
          </p:cNvPr>
          <p:cNvSpPr/>
          <p:nvPr/>
        </p:nvSpPr>
        <p:spPr>
          <a:xfrm>
            <a:off x="4780198" y="10551436"/>
            <a:ext cx="1650491" cy="412325"/>
          </a:xfrm>
          <a:custGeom>
            <a:avLst/>
            <a:gdLst/>
            <a:ahLst/>
            <a:cxnLst/>
            <a:rect l="l" t="t" r="r" b="b"/>
            <a:pathLst>
              <a:path w="2475737" h="618487">
                <a:moveTo>
                  <a:pt x="0" y="0"/>
                </a:moveTo>
                <a:lnTo>
                  <a:pt x="2475737" y="0"/>
                </a:lnTo>
                <a:lnTo>
                  <a:pt x="2475737" y="618487"/>
                </a:lnTo>
                <a:lnTo>
                  <a:pt x="0" y="618487"/>
                </a:lnTo>
                <a:lnTo>
                  <a:pt x="0" y="0"/>
                </a:lnTo>
                <a:close/>
              </a:path>
            </a:pathLst>
          </a:custGeom>
          <a:blipFill>
            <a:blip r:embed="rId2"/>
            <a:stretch>
              <a:fillRect b="-3628"/>
            </a:stretch>
          </a:blipFill>
        </p:spPr>
        <p:txBody>
          <a:bodyPr/>
          <a:lstStyle/>
          <a:p>
            <a:pPr marL="0" algn="l" defTabSz="914400" rtl="0" eaLnBrk="1" latinLnBrk="0" hangingPunct="1"/>
            <a:endParaRPr lang="ar-SA" sz="1200"/>
          </a:p>
        </p:txBody>
      </p:sp>
      <p:sp>
        <p:nvSpPr>
          <p:cNvPr id="103" name="Freeform 3">
            <a:extLst>
              <a:ext uri="{FF2B5EF4-FFF2-40B4-BE49-F238E27FC236}">
                <a16:creationId xmlns:a16="http://schemas.microsoft.com/office/drawing/2014/main" id="{A7F8988D-B4E9-5C9C-2CD6-AF908C646042}"/>
              </a:ext>
            </a:extLst>
          </p:cNvPr>
          <p:cNvSpPr/>
          <p:nvPr/>
        </p:nvSpPr>
        <p:spPr>
          <a:xfrm>
            <a:off x="6700831" y="10664197"/>
            <a:ext cx="1720444" cy="352333"/>
          </a:xfrm>
          <a:custGeom>
            <a:avLst/>
            <a:gdLst/>
            <a:ahLst/>
            <a:cxnLst/>
            <a:rect l="l" t="t" r="r" b="b"/>
            <a:pathLst>
              <a:path w="2580666" h="528499">
                <a:moveTo>
                  <a:pt x="0" y="0"/>
                </a:moveTo>
                <a:lnTo>
                  <a:pt x="2580666" y="0"/>
                </a:lnTo>
                <a:lnTo>
                  <a:pt x="2580666" y="528499"/>
                </a:lnTo>
                <a:lnTo>
                  <a:pt x="0" y="528499"/>
                </a:lnTo>
                <a:lnTo>
                  <a:pt x="0" y="0"/>
                </a:lnTo>
                <a:close/>
              </a:path>
            </a:pathLst>
          </a:custGeom>
          <a:blipFill>
            <a:blip r:embed="rId3"/>
            <a:stretch>
              <a:fillRect b="-3639"/>
            </a:stretch>
          </a:blipFill>
        </p:spPr>
        <p:txBody>
          <a:bodyPr/>
          <a:lstStyle/>
          <a:p>
            <a:pPr marL="0" algn="l" defTabSz="914400" rtl="0" eaLnBrk="1" latinLnBrk="0" hangingPunct="1"/>
            <a:endParaRPr lang="ar-SA" sz="1200"/>
          </a:p>
        </p:txBody>
      </p:sp>
      <p:sp>
        <p:nvSpPr>
          <p:cNvPr id="104" name="Freeform 4">
            <a:extLst>
              <a:ext uri="{FF2B5EF4-FFF2-40B4-BE49-F238E27FC236}">
                <a16:creationId xmlns:a16="http://schemas.microsoft.com/office/drawing/2014/main" id="{D6F5DC8D-6C15-109F-2A90-530C956A8309}"/>
              </a:ext>
            </a:extLst>
          </p:cNvPr>
          <p:cNvSpPr/>
          <p:nvPr/>
        </p:nvSpPr>
        <p:spPr>
          <a:xfrm>
            <a:off x="2596308" y="10551436"/>
            <a:ext cx="1675975" cy="391583"/>
          </a:xfrm>
          <a:custGeom>
            <a:avLst/>
            <a:gdLst/>
            <a:ahLst/>
            <a:cxnLst/>
            <a:rect l="l" t="t" r="r" b="b"/>
            <a:pathLst>
              <a:path w="2513963" h="587375">
                <a:moveTo>
                  <a:pt x="0" y="0"/>
                </a:moveTo>
                <a:lnTo>
                  <a:pt x="2513963" y="0"/>
                </a:lnTo>
                <a:lnTo>
                  <a:pt x="2513963" y="587374"/>
                </a:lnTo>
                <a:lnTo>
                  <a:pt x="0" y="587374"/>
                </a:lnTo>
                <a:lnTo>
                  <a:pt x="0" y="0"/>
                </a:lnTo>
                <a:close/>
              </a:path>
            </a:pathLst>
          </a:custGeom>
          <a:blipFill>
            <a:blip r:embed="rId4"/>
            <a:stretch>
              <a:fillRect/>
            </a:stretch>
          </a:blipFill>
        </p:spPr>
        <p:txBody>
          <a:bodyPr/>
          <a:lstStyle/>
          <a:p>
            <a:pPr marL="0" algn="l" defTabSz="914400" rtl="0" eaLnBrk="1" latinLnBrk="0" hangingPunct="1"/>
            <a:endParaRPr lang="ar-SA" sz="1200"/>
          </a:p>
        </p:txBody>
      </p:sp>
      <p:sp>
        <p:nvSpPr>
          <p:cNvPr id="105" name="Freeform 5">
            <a:extLst>
              <a:ext uri="{FF2B5EF4-FFF2-40B4-BE49-F238E27FC236}">
                <a16:creationId xmlns:a16="http://schemas.microsoft.com/office/drawing/2014/main" id="{70BF4D2F-C12B-16D7-2F7A-B20E2E0FEFCB}"/>
              </a:ext>
            </a:extLst>
          </p:cNvPr>
          <p:cNvSpPr/>
          <p:nvPr/>
        </p:nvSpPr>
        <p:spPr>
          <a:xfrm>
            <a:off x="498394" y="10551436"/>
            <a:ext cx="1727385" cy="334791"/>
          </a:xfrm>
          <a:custGeom>
            <a:avLst/>
            <a:gdLst/>
            <a:ahLst/>
            <a:cxnLst/>
            <a:rect l="l" t="t" r="r" b="b"/>
            <a:pathLst>
              <a:path w="2591077" h="502187">
                <a:moveTo>
                  <a:pt x="0" y="0"/>
                </a:moveTo>
                <a:lnTo>
                  <a:pt x="2591077" y="0"/>
                </a:lnTo>
                <a:lnTo>
                  <a:pt x="2591077" y="502187"/>
                </a:lnTo>
                <a:lnTo>
                  <a:pt x="0" y="502187"/>
                </a:lnTo>
                <a:lnTo>
                  <a:pt x="0" y="0"/>
                </a:lnTo>
                <a:close/>
              </a:path>
            </a:pathLst>
          </a:custGeom>
          <a:blipFill>
            <a:blip r:embed="rId5"/>
            <a:stretch>
              <a:fillRect b="-3191"/>
            </a:stretch>
          </a:blipFill>
        </p:spPr>
        <p:txBody>
          <a:bodyPr/>
          <a:lstStyle/>
          <a:p>
            <a:pPr marL="0" algn="l" defTabSz="914400" rtl="0" eaLnBrk="1" latinLnBrk="0" hangingPunct="1"/>
            <a:endParaRPr lang="ar-SA" sz="1200"/>
          </a:p>
        </p:txBody>
      </p:sp>
      <p:grpSp>
        <p:nvGrpSpPr>
          <p:cNvPr id="23" name="Group 22">
            <a:extLst>
              <a:ext uri="{FF2B5EF4-FFF2-40B4-BE49-F238E27FC236}">
                <a16:creationId xmlns:a16="http://schemas.microsoft.com/office/drawing/2014/main" id="{9B5FAB17-D5E6-B52D-8927-E4E61CB24B16}"/>
              </a:ext>
            </a:extLst>
          </p:cNvPr>
          <p:cNvGrpSpPr/>
          <p:nvPr/>
        </p:nvGrpSpPr>
        <p:grpSpPr>
          <a:xfrm>
            <a:off x="2325056" y="3502444"/>
            <a:ext cx="1525920" cy="1515021"/>
            <a:chOff x="841521" y="2052058"/>
            <a:chExt cx="1525920" cy="1515021"/>
          </a:xfrm>
        </p:grpSpPr>
        <p:sp>
          <p:nvSpPr>
            <p:cNvPr id="24" name="مستطيل 14">
              <a:extLst>
                <a:ext uri="{FF2B5EF4-FFF2-40B4-BE49-F238E27FC236}">
                  <a16:creationId xmlns:a16="http://schemas.microsoft.com/office/drawing/2014/main" id="{47ED49A6-CFD0-616A-6429-5D74561EFF80}"/>
                </a:ext>
              </a:extLst>
            </p:cNvPr>
            <p:cNvSpPr/>
            <p:nvPr/>
          </p:nvSpPr>
          <p:spPr>
            <a:xfrm>
              <a:off x="917108" y="2332585"/>
              <a:ext cx="1450333" cy="105415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5" name="مستطيل 15">
              <a:extLst>
                <a:ext uri="{FF2B5EF4-FFF2-40B4-BE49-F238E27FC236}">
                  <a16:creationId xmlns:a16="http://schemas.microsoft.com/office/drawing/2014/main" id="{A224A86B-BD5E-1551-885D-6618E686A304}"/>
                </a:ext>
              </a:extLst>
            </p:cNvPr>
            <p:cNvSpPr/>
            <p:nvPr/>
          </p:nvSpPr>
          <p:spPr>
            <a:xfrm>
              <a:off x="910730" y="2052058"/>
              <a:ext cx="1450333" cy="29288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2400" dirty="0">
                  <a:solidFill>
                    <a:schemeClr val="bg1"/>
                  </a:solidFill>
                  <a:latin typeface="DIN Next LT Arabic Medium" panose="020B0503020203050203" pitchFamily="34" charset="-78"/>
                  <a:cs typeface="DIN Next LT Arabic Medium" panose="020B0503020203050203" pitchFamily="34" charset="-78"/>
                </a:rPr>
                <a:t>  02</a:t>
              </a:r>
              <a:endParaRPr lang="ar-SA" sz="2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26" name="مربع نص 8">
              <a:extLst>
                <a:ext uri="{FF2B5EF4-FFF2-40B4-BE49-F238E27FC236}">
                  <a16:creationId xmlns:a16="http://schemas.microsoft.com/office/drawing/2014/main" id="{B760B86C-4D36-69E8-4151-A382997F9A27}"/>
                </a:ext>
              </a:extLst>
            </p:cNvPr>
            <p:cNvSpPr txBox="1"/>
            <p:nvPr/>
          </p:nvSpPr>
          <p:spPr>
            <a:xfrm>
              <a:off x="841521" y="2335908"/>
              <a:ext cx="1497380" cy="1231171"/>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b="1" kern="100" dirty="0">
                  <a:solidFill>
                    <a:srgbClr val="0A4474"/>
                  </a:solidFill>
                  <a:cs typeface="DIN Next LT Arabic" panose="020B0503020203050203" pitchFamily="34" charset="-78"/>
                </a:rPr>
                <a:t>Text normalization</a:t>
              </a:r>
            </a:p>
            <a:p>
              <a:pPr lvl="0" algn="l" rtl="0">
                <a:lnSpc>
                  <a:spcPct val="115000"/>
                </a:lnSpc>
                <a:spcAft>
                  <a:spcPts val="800"/>
                </a:spcAft>
                <a:buSzPts val="1000"/>
                <a:tabLst>
                  <a:tab pos="457200" algn="l"/>
                </a:tabLst>
              </a:pPr>
              <a:r>
                <a:rPr lang="en-US" sz="900" dirty="0"/>
                <a:t>Stop Word Removal &amp; Stemming  Applied to Word Count &amp; TF-IDF only</a:t>
              </a:r>
            </a:p>
          </p:txBody>
        </p:sp>
      </p:grpSp>
      <p:grpSp>
        <p:nvGrpSpPr>
          <p:cNvPr id="27" name="Group 26">
            <a:extLst>
              <a:ext uri="{FF2B5EF4-FFF2-40B4-BE49-F238E27FC236}">
                <a16:creationId xmlns:a16="http://schemas.microsoft.com/office/drawing/2014/main" id="{3D7F19EE-EB5A-C226-EBEB-7BA5D8525419}"/>
              </a:ext>
            </a:extLst>
          </p:cNvPr>
          <p:cNvGrpSpPr/>
          <p:nvPr/>
        </p:nvGrpSpPr>
        <p:grpSpPr>
          <a:xfrm>
            <a:off x="598089" y="3484788"/>
            <a:ext cx="1503758" cy="1334684"/>
            <a:chOff x="863683" y="2052058"/>
            <a:chExt cx="1503758" cy="1334684"/>
          </a:xfrm>
        </p:grpSpPr>
        <p:sp>
          <p:nvSpPr>
            <p:cNvPr id="28" name="مستطيل 14">
              <a:extLst>
                <a:ext uri="{FF2B5EF4-FFF2-40B4-BE49-F238E27FC236}">
                  <a16:creationId xmlns:a16="http://schemas.microsoft.com/office/drawing/2014/main" id="{940FA334-2869-4277-583F-EC905AA10959}"/>
                </a:ext>
              </a:extLst>
            </p:cNvPr>
            <p:cNvSpPr/>
            <p:nvPr/>
          </p:nvSpPr>
          <p:spPr>
            <a:xfrm>
              <a:off x="917108" y="2332585"/>
              <a:ext cx="1450333" cy="105415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9" name="مستطيل 15">
              <a:extLst>
                <a:ext uri="{FF2B5EF4-FFF2-40B4-BE49-F238E27FC236}">
                  <a16:creationId xmlns:a16="http://schemas.microsoft.com/office/drawing/2014/main" id="{CB5FFE98-31FF-83D9-E0FF-2EB5891DEDAA}"/>
                </a:ext>
              </a:extLst>
            </p:cNvPr>
            <p:cNvSpPr/>
            <p:nvPr/>
          </p:nvSpPr>
          <p:spPr>
            <a:xfrm>
              <a:off x="910730" y="2052058"/>
              <a:ext cx="1450333" cy="29288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2400" dirty="0">
                  <a:solidFill>
                    <a:schemeClr val="bg1"/>
                  </a:solidFill>
                  <a:latin typeface="DIN Next LT Arabic Medium" panose="020B0503020203050203" pitchFamily="34" charset="-78"/>
                  <a:cs typeface="DIN Next LT Arabic Medium" panose="020B0503020203050203" pitchFamily="34" charset="-78"/>
                </a:rPr>
                <a:t>  01</a:t>
              </a:r>
              <a:endParaRPr lang="ar-SA" sz="2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30" name="مربع نص 8">
              <a:extLst>
                <a:ext uri="{FF2B5EF4-FFF2-40B4-BE49-F238E27FC236}">
                  <a16:creationId xmlns:a16="http://schemas.microsoft.com/office/drawing/2014/main" id="{35CA2262-6439-8B46-98F6-1C892B6989E4}"/>
                </a:ext>
              </a:extLst>
            </p:cNvPr>
            <p:cNvSpPr txBox="1"/>
            <p:nvPr/>
          </p:nvSpPr>
          <p:spPr>
            <a:xfrm>
              <a:off x="863683" y="2513340"/>
              <a:ext cx="1450333" cy="361574"/>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b="1" kern="100" dirty="0">
                  <a:solidFill>
                    <a:srgbClr val="0A4474"/>
                  </a:solidFill>
                  <a:cs typeface="DIN Next LT Arabic" panose="020B0503020203050203" pitchFamily="34" charset="-78"/>
                </a:rPr>
                <a:t>Text cleaning</a:t>
              </a:r>
            </a:p>
          </p:txBody>
        </p:sp>
      </p:grpSp>
      <p:grpSp>
        <p:nvGrpSpPr>
          <p:cNvPr id="31" name="Group 30">
            <a:extLst>
              <a:ext uri="{FF2B5EF4-FFF2-40B4-BE49-F238E27FC236}">
                <a16:creationId xmlns:a16="http://schemas.microsoft.com/office/drawing/2014/main" id="{07E4B862-9ABA-DC7C-F321-2898EBB9893E}"/>
              </a:ext>
            </a:extLst>
          </p:cNvPr>
          <p:cNvGrpSpPr/>
          <p:nvPr/>
        </p:nvGrpSpPr>
        <p:grpSpPr>
          <a:xfrm>
            <a:off x="4097831" y="3492951"/>
            <a:ext cx="1503758" cy="1334684"/>
            <a:chOff x="863683" y="2052058"/>
            <a:chExt cx="1503758" cy="1334684"/>
          </a:xfrm>
        </p:grpSpPr>
        <p:sp>
          <p:nvSpPr>
            <p:cNvPr id="32" name="مستطيل 14">
              <a:extLst>
                <a:ext uri="{FF2B5EF4-FFF2-40B4-BE49-F238E27FC236}">
                  <a16:creationId xmlns:a16="http://schemas.microsoft.com/office/drawing/2014/main" id="{AAA3980B-950E-77E1-2803-F1A0BBCD398E}"/>
                </a:ext>
              </a:extLst>
            </p:cNvPr>
            <p:cNvSpPr/>
            <p:nvPr/>
          </p:nvSpPr>
          <p:spPr>
            <a:xfrm>
              <a:off x="917108" y="2332585"/>
              <a:ext cx="1450333" cy="105415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33" name="مستطيل 15">
              <a:extLst>
                <a:ext uri="{FF2B5EF4-FFF2-40B4-BE49-F238E27FC236}">
                  <a16:creationId xmlns:a16="http://schemas.microsoft.com/office/drawing/2014/main" id="{E7BC86AC-F35A-4D83-0A7C-430D7A2053DD}"/>
                </a:ext>
              </a:extLst>
            </p:cNvPr>
            <p:cNvSpPr/>
            <p:nvPr/>
          </p:nvSpPr>
          <p:spPr>
            <a:xfrm>
              <a:off x="910730" y="2052058"/>
              <a:ext cx="1450333" cy="292886"/>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2400" dirty="0">
                  <a:solidFill>
                    <a:schemeClr val="bg1"/>
                  </a:solidFill>
                  <a:latin typeface="DIN Next LT Arabic Medium" panose="020B0503020203050203" pitchFamily="34" charset="-78"/>
                  <a:cs typeface="DIN Next LT Arabic Medium" panose="020B0503020203050203" pitchFamily="34" charset="-78"/>
                </a:rPr>
                <a:t>  03</a:t>
              </a:r>
              <a:endParaRPr lang="ar-SA" sz="2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34" name="مربع نص 8">
              <a:extLst>
                <a:ext uri="{FF2B5EF4-FFF2-40B4-BE49-F238E27FC236}">
                  <a16:creationId xmlns:a16="http://schemas.microsoft.com/office/drawing/2014/main" id="{64D69837-2B6D-78A4-6518-D843FC44E18C}"/>
                </a:ext>
              </a:extLst>
            </p:cNvPr>
            <p:cNvSpPr txBox="1"/>
            <p:nvPr/>
          </p:nvSpPr>
          <p:spPr>
            <a:xfrm>
              <a:off x="863683" y="2513340"/>
              <a:ext cx="1450333" cy="644728"/>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b="1" kern="100" dirty="0">
                  <a:solidFill>
                    <a:srgbClr val="0A4474"/>
                  </a:solidFill>
                  <a:cs typeface="DIN Next LT Arabic" panose="020B0503020203050203" pitchFamily="34" charset="-78"/>
                </a:rPr>
                <a:t>Label formatting</a:t>
              </a:r>
            </a:p>
          </p:txBody>
        </p:sp>
      </p:grpSp>
      <p:sp>
        <p:nvSpPr>
          <p:cNvPr id="37" name="شكل بيضاوي 25">
            <a:extLst>
              <a:ext uri="{FF2B5EF4-FFF2-40B4-BE49-F238E27FC236}">
                <a16:creationId xmlns:a16="http://schemas.microsoft.com/office/drawing/2014/main" id="{62D30892-AB26-9C8A-DE29-82960F55A1BB}"/>
              </a:ext>
            </a:extLst>
          </p:cNvPr>
          <p:cNvSpPr/>
          <p:nvPr/>
        </p:nvSpPr>
        <p:spPr>
          <a:xfrm>
            <a:off x="6234236" y="2284682"/>
            <a:ext cx="334869" cy="318964"/>
          </a:xfrm>
          <a:prstGeom prst="ellips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8" name="شكل بيضاوي 25">
            <a:extLst>
              <a:ext uri="{FF2B5EF4-FFF2-40B4-BE49-F238E27FC236}">
                <a16:creationId xmlns:a16="http://schemas.microsoft.com/office/drawing/2014/main" id="{99E423E8-4443-6C69-90AE-B9775B1079DE}"/>
              </a:ext>
            </a:extLst>
          </p:cNvPr>
          <p:cNvSpPr/>
          <p:nvPr/>
        </p:nvSpPr>
        <p:spPr>
          <a:xfrm>
            <a:off x="6263254" y="3147887"/>
            <a:ext cx="334869" cy="318964"/>
          </a:xfrm>
          <a:prstGeom prst="ellipse">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grpSp>
        <p:nvGrpSpPr>
          <p:cNvPr id="47" name="Group 46">
            <a:extLst>
              <a:ext uri="{FF2B5EF4-FFF2-40B4-BE49-F238E27FC236}">
                <a16:creationId xmlns:a16="http://schemas.microsoft.com/office/drawing/2014/main" id="{60D5F0B9-3EF7-0F23-38D9-88727D5F8783}"/>
              </a:ext>
            </a:extLst>
          </p:cNvPr>
          <p:cNvGrpSpPr/>
          <p:nvPr/>
        </p:nvGrpSpPr>
        <p:grpSpPr>
          <a:xfrm>
            <a:off x="6700831" y="4241886"/>
            <a:ext cx="1668205" cy="1334684"/>
            <a:chOff x="863683" y="2052058"/>
            <a:chExt cx="1668205" cy="1334684"/>
          </a:xfrm>
        </p:grpSpPr>
        <p:sp>
          <p:nvSpPr>
            <p:cNvPr id="48" name="مستطيل 14">
              <a:extLst>
                <a:ext uri="{FF2B5EF4-FFF2-40B4-BE49-F238E27FC236}">
                  <a16:creationId xmlns:a16="http://schemas.microsoft.com/office/drawing/2014/main" id="{04C97389-9A73-2F8C-32A7-3622CCDA7F53}"/>
                </a:ext>
              </a:extLst>
            </p:cNvPr>
            <p:cNvSpPr/>
            <p:nvPr/>
          </p:nvSpPr>
          <p:spPr>
            <a:xfrm>
              <a:off x="917108" y="2332585"/>
              <a:ext cx="1450333" cy="105415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49" name="مستطيل 15">
              <a:extLst>
                <a:ext uri="{FF2B5EF4-FFF2-40B4-BE49-F238E27FC236}">
                  <a16:creationId xmlns:a16="http://schemas.microsoft.com/office/drawing/2014/main" id="{929AE4EA-10E5-8B1A-0ADF-5E887EE05C8D}"/>
                </a:ext>
              </a:extLst>
            </p:cNvPr>
            <p:cNvSpPr/>
            <p:nvPr/>
          </p:nvSpPr>
          <p:spPr>
            <a:xfrm>
              <a:off x="910730" y="2052058"/>
              <a:ext cx="1450333" cy="292886"/>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2400" dirty="0">
                  <a:solidFill>
                    <a:schemeClr val="bg1"/>
                  </a:solidFill>
                  <a:latin typeface="DIN Next LT Arabic Medium" panose="020B0503020203050203" pitchFamily="34" charset="-78"/>
                  <a:cs typeface="DIN Next LT Arabic Medium" panose="020B0503020203050203" pitchFamily="34" charset="-78"/>
                </a:rPr>
                <a:t>  01</a:t>
              </a:r>
              <a:endParaRPr lang="ar-SA" sz="2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50" name="مربع نص 8">
              <a:extLst>
                <a:ext uri="{FF2B5EF4-FFF2-40B4-BE49-F238E27FC236}">
                  <a16:creationId xmlns:a16="http://schemas.microsoft.com/office/drawing/2014/main" id="{7A05A2EC-5CD2-562C-9F9B-4DE487AD62D6}"/>
                </a:ext>
              </a:extLst>
            </p:cNvPr>
            <p:cNvSpPr txBox="1"/>
            <p:nvPr/>
          </p:nvSpPr>
          <p:spPr>
            <a:xfrm>
              <a:off x="863683" y="2513340"/>
              <a:ext cx="1668205" cy="361574"/>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b="1" kern="100" dirty="0">
                  <a:solidFill>
                    <a:srgbClr val="00ADEF"/>
                  </a:solidFill>
                  <a:cs typeface="DIN Next LT Arabic" panose="020B0503020203050203" pitchFamily="34" charset="-78"/>
                </a:rPr>
                <a:t>train/test split</a:t>
              </a:r>
            </a:p>
          </p:txBody>
        </p:sp>
      </p:grpSp>
      <p:grpSp>
        <p:nvGrpSpPr>
          <p:cNvPr id="51" name="Group 50">
            <a:extLst>
              <a:ext uri="{FF2B5EF4-FFF2-40B4-BE49-F238E27FC236}">
                <a16:creationId xmlns:a16="http://schemas.microsoft.com/office/drawing/2014/main" id="{E05081C5-52C8-E410-EF66-DBE16C35DAA8}"/>
              </a:ext>
            </a:extLst>
          </p:cNvPr>
          <p:cNvGrpSpPr/>
          <p:nvPr/>
        </p:nvGrpSpPr>
        <p:grpSpPr>
          <a:xfrm>
            <a:off x="9737834" y="4241886"/>
            <a:ext cx="2032974" cy="1681255"/>
            <a:chOff x="836387" y="2052058"/>
            <a:chExt cx="2032974" cy="1681255"/>
          </a:xfrm>
        </p:grpSpPr>
        <p:sp>
          <p:nvSpPr>
            <p:cNvPr id="52" name="مستطيل 14">
              <a:extLst>
                <a:ext uri="{FF2B5EF4-FFF2-40B4-BE49-F238E27FC236}">
                  <a16:creationId xmlns:a16="http://schemas.microsoft.com/office/drawing/2014/main" id="{283F8097-4424-8C28-D5B6-CC5DAA3CF5E9}"/>
                </a:ext>
              </a:extLst>
            </p:cNvPr>
            <p:cNvSpPr/>
            <p:nvPr/>
          </p:nvSpPr>
          <p:spPr>
            <a:xfrm>
              <a:off x="917108" y="2332585"/>
              <a:ext cx="1450333" cy="105415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53" name="مستطيل 15">
              <a:extLst>
                <a:ext uri="{FF2B5EF4-FFF2-40B4-BE49-F238E27FC236}">
                  <a16:creationId xmlns:a16="http://schemas.microsoft.com/office/drawing/2014/main" id="{A6E9D683-8DA0-24C3-6D5D-A3D4B4A3B0CA}"/>
                </a:ext>
              </a:extLst>
            </p:cNvPr>
            <p:cNvSpPr/>
            <p:nvPr/>
          </p:nvSpPr>
          <p:spPr>
            <a:xfrm>
              <a:off x="910730" y="2052058"/>
              <a:ext cx="1450333" cy="292886"/>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l" rtl="0"/>
              <a:r>
                <a:rPr lang="en-US" sz="2400" dirty="0">
                  <a:solidFill>
                    <a:schemeClr val="bg1"/>
                  </a:solidFill>
                  <a:latin typeface="DIN Next LT Arabic Medium" panose="020B0503020203050203" pitchFamily="34" charset="-78"/>
                  <a:cs typeface="DIN Next LT Arabic Medium" panose="020B0503020203050203" pitchFamily="34" charset="-78"/>
                </a:rPr>
                <a:t>  02</a:t>
              </a:r>
              <a:endParaRPr lang="ar-SA" sz="2400" dirty="0">
                <a:solidFill>
                  <a:schemeClr val="bg1"/>
                </a:solidFill>
                <a:latin typeface="DIN Next LT Arabic Medium" panose="020B0503020203050203" pitchFamily="34" charset="-78"/>
                <a:cs typeface="DIN Next LT Arabic Medium" panose="020B0503020203050203" pitchFamily="34" charset="-78"/>
              </a:endParaRPr>
            </a:p>
          </p:txBody>
        </p:sp>
        <p:sp>
          <p:nvSpPr>
            <p:cNvPr id="54" name="مربع نص 8">
              <a:extLst>
                <a:ext uri="{FF2B5EF4-FFF2-40B4-BE49-F238E27FC236}">
                  <a16:creationId xmlns:a16="http://schemas.microsoft.com/office/drawing/2014/main" id="{265C3EA6-571C-A85F-F322-A346E740ECFF}"/>
                </a:ext>
              </a:extLst>
            </p:cNvPr>
            <p:cNvSpPr txBox="1"/>
            <p:nvPr/>
          </p:nvSpPr>
          <p:spPr>
            <a:xfrm>
              <a:off x="836387" y="2342740"/>
              <a:ext cx="2032974" cy="1390573"/>
            </a:xfrm>
            <a:prstGeom prst="rect">
              <a:avLst/>
            </a:prstGeom>
            <a:noFill/>
          </p:spPr>
          <p:txBody>
            <a:bodyPr wrap="square">
              <a:spAutoFit/>
            </a:bodyPr>
            <a:lstStyle/>
            <a:p>
              <a:pPr lvl="0" algn="l" rtl="0">
                <a:lnSpc>
                  <a:spcPct val="115000"/>
                </a:lnSpc>
                <a:spcAft>
                  <a:spcPts val="800"/>
                </a:spcAft>
                <a:buSzPts val="1000"/>
                <a:tabLst>
                  <a:tab pos="457200" algn="l"/>
                </a:tabLst>
              </a:pPr>
              <a:r>
                <a:rPr lang="en-US" sz="1400" b="1" kern="100" dirty="0">
                  <a:solidFill>
                    <a:srgbClr val="00ADEF"/>
                  </a:solidFill>
                  <a:cs typeface="DIN Next LT Arabic" panose="020B0503020203050203" pitchFamily="34" charset="-78"/>
                </a:rPr>
                <a:t>Imbalanced class distribution</a:t>
              </a:r>
              <a:endParaRPr lang="en-US" sz="1200" b="1" kern="100" dirty="0">
                <a:solidFill>
                  <a:srgbClr val="00ADEF"/>
                </a:solidFill>
                <a:cs typeface="DIN Next LT Arabic" panose="020B0503020203050203" pitchFamily="34" charset="-78"/>
              </a:endParaRPr>
            </a:p>
            <a:p>
              <a:pPr algn="l"/>
              <a:r>
                <a:rPr lang="it-IT" sz="1400" dirty="0">
                  <a:solidFill>
                    <a:srgbClr val="0A4474"/>
                  </a:solidFill>
                </a:rPr>
                <a:t>Negative:</a:t>
              </a:r>
              <a:r>
                <a:rPr lang="it-IT" sz="1400" dirty="0">
                  <a:solidFill>
                    <a:srgbClr val="00ADEF"/>
                  </a:solidFill>
                </a:rPr>
                <a:t> 1,295 (74%)</a:t>
              </a:r>
            </a:p>
            <a:p>
              <a:pPr algn="l"/>
              <a:r>
                <a:rPr lang="it-IT" sz="1400" dirty="0">
                  <a:solidFill>
                    <a:srgbClr val="0A4474"/>
                  </a:solidFill>
                </a:rPr>
                <a:t>Positive: </a:t>
              </a:r>
              <a:r>
                <a:rPr lang="it-IT" sz="1400" dirty="0">
                  <a:solidFill>
                    <a:srgbClr val="00ADEF"/>
                  </a:solidFill>
                </a:rPr>
                <a:t>455 (26%)</a:t>
              </a:r>
            </a:p>
            <a:p>
              <a:pPr lvl="0" algn="l" rtl="0">
                <a:lnSpc>
                  <a:spcPct val="115000"/>
                </a:lnSpc>
                <a:spcAft>
                  <a:spcPts val="800"/>
                </a:spcAft>
                <a:buSzPts val="1000"/>
                <a:tabLst>
                  <a:tab pos="457200" algn="l"/>
                </a:tabLst>
              </a:pPr>
              <a:endParaRPr lang="en-US" sz="1600" b="1" kern="100" dirty="0">
                <a:solidFill>
                  <a:srgbClr val="00ADEF"/>
                </a:solidFill>
                <a:cs typeface="DIN Next LT Arabic" panose="020B0503020203050203" pitchFamily="34" charset="-78"/>
              </a:endParaRPr>
            </a:p>
          </p:txBody>
        </p:sp>
      </p:grpSp>
      <p:pic>
        <p:nvPicPr>
          <p:cNvPr id="55" name="Picture 18">
            <a:extLst>
              <a:ext uri="{FF2B5EF4-FFF2-40B4-BE49-F238E27FC236}">
                <a16:creationId xmlns:a16="http://schemas.microsoft.com/office/drawing/2014/main" id="{095A91AE-35CD-E728-B804-EB6DCDBCDAA6}"/>
              </a:ext>
            </a:extLst>
          </p:cNvPr>
          <p:cNvPicPr>
            <a:picLocks noChangeAspect="1"/>
          </p:cNvPicPr>
          <p:nvPr/>
        </p:nvPicPr>
        <p:blipFill>
          <a:blip r:embed="rId6"/>
          <a:stretch>
            <a:fillRect/>
          </a:stretch>
        </p:blipFill>
        <p:spPr>
          <a:xfrm>
            <a:off x="6197633" y="5843491"/>
            <a:ext cx="5471154" cy="606695"/>
          </a:xfrm>
          <a:prstGeom prst="rect">
            <a:avLst/>
          </a:prstGeom>
        </p:spPr>
      </p:pic>
    </p:spTree>
    <p:extLst>
      <p:ext uri="{BB962C8B-B14F-4D97-AF65-F5344CB8AC3E}">
        <p14:creationId xmlns:p14="http://schemas.microsoft.com/office/powerpoint/2010/main" val="35330881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7689D-95CB-84D3-F193-20D98C7646B1}"/>
            </a:ext>
          </a:extLst>
        </p:cNvPr>
        <p:cNvGrpSpPr/>
        <p:nvPr/>
      </p:nvGrpSpPr>
      <p:grpSpPr>
        <a:xfrm>
          <a:off x="0" y="0"/>
          <a:ext cx="0" cy="0"/>
          <a:chOff x="0" y="0"/>
          <a:chExt cx="0" cy="0"/>
        </a:xfrm>
      </p:grpSpPr>
      <p:sp>
        <p:nvSpPr>
          <p:cNvPr id="125" name="Rectangle: Rounded Corners 124">
            <a:extLst>
              <a:ext uri="{FF2B5EF4-FFF2-40B4-BE49-F238E27FC236}">
                <a16:creationId xmlns:a16="http://schemas.microsoft.com/office/drawing/2014/main" id="{D2DD60D2-3785-C581-D463-E47DF661CAF8}"/>
              </a:ext>
            </a:extLst>
          </p:cNvPr>
          <p:cNvSpPr/>
          <p:nvPr/>
        </p:nvSpPr>
        <p:spPr>
          <a:xfrm>
            <a:off x="4557155" y="2729573"/>
            <a:ext cx="1578893" cy="426207"/>
          </a:xfrm>
          <a:prstGeom prst="roundRect">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Rectangle: Rounded Corners 125">
            <a:extLst>
              <a:ext uri="{FF2B5EF4-FFF2-40B4-BE49-F238E27FC236}">
                <a16:creationId xmlns:a16="http://schemas.microsoft.com/office/drawing/2014/main" id="{229914BA-6846-0EF1-454F-C63FC23725BC}"/>
              </a:ext>
            </a:extLst>
          </p:cNvPr>
          <p:cNvSpPr/>
          <p:nvPr/>
        </p:nvSpPr>
        <p:spPr>
          <a:xfrm>
            <a:off x="6435948" y="2760588"/>
            <a:ext cx="1578893" cy="426207"/>
          </a:xfrm>
          <a:prstGeom prst="roundRect">
            <a:avLst/>
          </a:prstGeom>
          <a:solidFill>
            <a:srgbClr val="00A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مربع نص 2">
            <a:extLst>
              <a:ext uri="{FF2B5EF4-FFF2-40B4-BE49-F238E27FC236}">
                <a16:creationId xmlns:a16="http://schemas.microsoft.com/office/drawing/2014/main" id="{BE677CD6-6CC0-DE54-0B33-FA195FC10469}"/>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 </a:t>
            </a:r>
            <a:r>
              <a:rPr lang="en-US" sz="3200" kern="100" dirty="0">
                <a:solidFill>
                  <a:srgbClr val="0A4474"/>
                </a:solidFill>
                <a:cs typeface="DIN Next LT Arabic" panose="020B0503020203050203" pitchFamily="34" charset="-78"/>
              </a:rPr>
              <a:t>Feature Representation </a:t>
            </a:r>
            <a:endParaRPr lang="ar-SA" sz="3200" kern="100" dirty="0">
              <a:solidFill>
                <a:srgbClr val="0A4474"/>
              </a:solidFill>
              <a:cs typeface="DIN Next LT Arabic" panose="020B0503020203050203" pitchFamily="34" charset="-78"/>
            </a:endParaRPr>
          </a:p>
        </p:txBody>
      </p:sp>
      <p:grpSp>
        <p:nvGrpSpPr>
          <p:cNvPr id="38" name="مجموعة 37">
            <a:extLst>
              <a:ext uri="{FF2B5EF4-FFF2-40B4-BE49-F238E27FC236}">
                <a16:creationId xmlns:a16="http://schemas.microsoft.com/office/drawing/2014/main" id="{7776134C-4D1B-9A13-371F-1100A71D2694}"/>
              </a:ext>
            </a:extLst>
          </p:cNvPr>
          <p:cNvGrpSpPr/>
          <p:nvPr/>
        </p:nvGrpSpPr>
        <p:grpSpPr>
          <a:xfrm>
            <a:off x="3633652" y="1495138"/>
            <a:ext cx="5483088" cy="455294"/>
            <a:chOff x="6169420" y="1607433"/>
            <a:chExt cx="5483088" cy="455294"/>
          </a:xfrm>
        </p:grpSpPr>
        <p:sp>
          <p:nvSpPr>
            <p:cNvPr id="33" name="مستطيل مستدير الزوايا 32">
              <a:extLst>
                <a:ext uri="{FF2B5EF4-FFF2-40B4-BE49-F238E27FC236}">
                  <a16:creationId xmlns:a16="http://schemas.microsoft.com/office/drawing/2014/main" id="{B3699A30-A8A1-66CC-D772-6F89D4262935}"/>
                </a:ext>
              </a:extLst>
            </p:cNvPr>
            <p:cNvSpPr/>
            <p:nvPr/>
          </p:nvSpPr>
          <p:spPr>
            <a:xfrm>
              <a:off x="6169420" y="1607573"/>
              <a:ext cx="5483088"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34" name="متوازي أضلاع 33">
              <a:extLst>
                <a:ext uri="{FF2B5EF4-FFF2-40B4-BE49-F238E27FC236}">
                  <a16:creationId xmlns:a16="http://schemas.microsoft.com/office/drawing/2014/main" id="{F12B7FD7-373E-365D-10C2-C087142876C2}"/>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5" name="مربع نص 34">
              <a:extLst>
                <a:ext uri="{FF2B5EF4-FFF2-40B4-BE49-F238E27FC236}">
                  <a16:creationId xmlns:a16="http://schemas.microsoft.com/office/drawing/2014/main" id="{5B162862-A940-53CC-6F0E-84A783FB46E0}"/>
                </a:ext>
              </a:extLst>
            </p:cNvPr>
            <p:cNvSpPr txBox="1"/>
            <p:nvPr/>
          </p:nvSpPr>
          <p:spPr>
            <a:xfrm>
              <a:off x="6512124" y="1640968"/>
              <a:ext cx="4401575"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Feature Representation Techniques</a:t>
              </a:r>
            </a:p>
          </p:txBody>
        </p:sp>
      </p:grpSp>
      <p:grpSp>
        <p:nvGrpSpPr>
          <p:cNvPr id="63" name="مجموعة 38">
            <a:extLst>
              <a:ext uri="{FF2B5EF4-FFF2-40B4-BE49-F238E27FC236}">
                <a16:creationId xmlns:a16="http://schemas.microsoft.com/office/drawing/2014/main" id="{94D03284-158C-EE9F-B73D-1F3861DBE227}"/>
              </a:ext>
            </a:extLst>
          </p:cNvPr>
          <p:cNvGrpSpPr/>
          <p:nvPr/>
        </p:nvGrpSpPr>
        <p:grpSpPr>
          <a:xfrm>
            <a:off x="4557155" y="2442440"/>
            <a:ext cx="1578893" cy="3311267"/>
            <a:chOff x="562658" y="2239737"/>
            <a:chExt cx="1578893" cy="3311267"/>
          </a:xfrm>
        </p:grpSpPr>
        <p:sp>
          <p:nvSpPr>
            <p:cNvPr id="69" name="مستطيل 24">
              <a:extLst>
                <a:ext uri="{FF2B5EF4-FFF2-40B4-BE49-F238E27FC236}">
                  <a16:creationId xmlns:a16="http://schemas.microsoft.com/office/drawing/2014/main" id="{02EF0FA0-F264-10AF-EEEE-5CD4F3D03FDB}"/>
                </a:ext>
              </a:extLst>
            </p:cNvPr>
            <p:cNvSpPr/>
            <p:nvPr/>
          </p:nvSpPr>
          <p:spPr>
            <a:xfrm>
              <a:off x="562658" y="2239737"/>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68" name="مربع نص 36">
              <a:extLst>
                <a:ext uri="{FF2B5EF4-FFF2-40B4-BE49-F238E27FC236}">
                  <a16:creationId xmlns:a16="http://schemas.microsoft.com/office/drawing/2014/main" id="{8A5B9180-EA2B-E44A-7523-07E1D450A327}"/>
                </a:ext>
              </a:extLst>
            </p:cNvPr>
            <p:cNvSpPr txBox="1"/>
            <p:nvPr/>
          </p:nvSpPr>
          <p:spPr>
            <a:xfrm>
              <a:off x="692096" y="2557886"/>
              <a:ext cx="1353848" cy="426207"/>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b="1" kern="100" dirty="0">
                  <a:solidFill>
                    <a:srgbClr val="0A4474"/>
                  </a:solidFill>
                  <a:cs typeface="DIN Next LT Arabic Light" panose="020B0303020203050203" pitchFamily="34" charset="-78"/>
                </a:rPr>
                <a:t>Word Count</a:t>
              </a:r>
            </a:p>
          </p:txBody>
        </p:sp>
      </p:grpSp>
      <p:grpSp>
        <p:nvGrpSpPr>
          <p:cNvPr id="72" name="مجموعة 39">
            <a:extLst>
              <a:ext uri="{FF2B5EF4-FFF2-40B4-BE49-F238E27FC236}">
                <a16:creationId xmlns:a16="http://schemas.microsoft.com/office/drawing/2014/main" id="{44F09A9B-36AC-99BB-48A0-06BD66E0E67E}"/>
              </a:ext>
            </a:extLst>
          </p:cNvPr>
          <p:cNvGrpSpPr/>
          <p:nvPr/>
        </p:nvGrpSpPr>
        <p:grpSpPr>
          <a:xfrm>
            <a:off x="6433320" y="2442440"/>
            <a:ext cx="1578893" cy="3311267"/>
            <a:chOff x="562658" y="2239737"/>
            <a:chExt cx="1578893" cy="3311267"/>
          </a:xfrm>
        </p:grpSpPr>
        <p:sp>
          <p:nvSpPr>
            <p:cNvPr id="78" name="مستطيل 52">
              <a:extLst>
                <a:ext uri="{FF2B5EF4-FFF2-40B4-BE49-F238E27FC236}">
                  <a16:creationId xmlns:a16="http://schemas.microsoft.com/office/drawing/2014/main" id="{B5DA37A9-CBF2-D011-96A7-05221FDDF86B}"/>
                </a:ext>
              </a:extLst>
            </p:cNvPr>
            <p:cNvSpPr/>
            <p:nvPr/>
          </p:nvSpPr>
          <p:spPr>
            <a:xfrm>
              <a:off x="562658" y="2239737"/>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77" name="مربع نص 51">
              <a:extLst>
                <a:ext uri="{FF2B5EF4-FFF2-40B4-BE49-F238E27FC236}">
                  <a16:creationId xmlns:a16="http://schemas.microsoft.com/office/drawing/2014/main" id="{FC10D596-5078-464B-EDC6-FBB1DE825526}"/>
                </a:ext>
              </a:extLst>
            </p:cNvPr>
            <p:cNvSpPr txBox="1"/>
            <p:nvPr/>
          </p:nvSpPr>
          <p:spPr>
            <a:xfrm>
              <a:off x="764282" y="2530593"/>
              <a:ext cx="1281661" cy="423962"/>
            </a:xfrm>
            <a:prstGeom prst="rect">
              <a:avLst/>
            </a:prstGeom>
            <a:noFill/>
          </p:spPr>
          <p:txBody>
            <a:bodyPr wrap="square">
              <a:spAutoFit/>
            </a:bodyPr>
            <a:lstStyle/>
            <a:p>
              <a:pPr algn="ctr" rtl="0">
                <a:lnSpc>
                  <a:spcPct val="150000"/>
                </a:lnSpc>
                <a:spcAft>
                  <a:spcPts val="800"/>
                </a:spcAft>
                <a:buSzPts val="1000"/>
                <a:tabLst>
                  <a:tab pos="457200" algn="l"/>
                </a:tabLst>
              </a:pPr>
              <a:r>
                <a:rPr lang="en-US" sz="1600" b="1" kern="100" dirty="0">
                  <a:solidFill>
                    <a:srgbClr val="0A4474"/>
                  </a:solidFill>
                  <a:cs typeface="DIN Next LT Arabic Light" panose="020B0303020203050203" pitchFamily="34" charset="-78"/>
                </a:rPr>
                <a:t>TF-IDF</a:t>
              </a:r>
            </a:p>
          </p:txBody>
        </p:sp>
      </p:grpSp>
      <p:sp>
        <p:nvSpPr>
          <p:cNvPr id="118" name="TextBox 117">
            <a:extLst>
              <a:ext uri="{FF2B5EF4-FFF2-40B4-BE49-F238E27FC236}">
                <a16:creationId xmlns:a16="http://schemas.microsoft.com/office/drawing/2014/main" id="{26F4AD4C-BBBA-870D-F399-7C6F48D3BA68}"/>
              </a:ext>
            </a:extLst>
          </p:cNvPr>
          <p:cNvSpPr txBox="1"/>
          <p:nvPr/>
        </p:nvSpPr>
        <p:spPr>
          <a:xfrm>
            <a:off x="4534461" y="3502806"/>
            <a:ext cx="1762267" cy="1846659"/>
          </a:xfrm>
          <a:prstGeom prst="rect">
            <a:avLst/>
          </a:prstGeom>
          <a:noFill/>
        </p:spPr>
        <p:txBody>
          <a:bodyPr wrap="square">
            <a:spAutoFit/>
          </a:bodyPr>
          <a:lstStyle/>
          <a:p>
            <a:pPr algn="l"/>
            <a:r>
              <a:rPr lang="en-US" sz="1600" dirty="0">
                <a:solidFill>
                  <a:srgbClr val="00ADEF"/>
                </a:solidFill>
                <a:effectLst/>
                <a:latin typeface="Calibri" panose="020F0502020204030204" pitchFamily="34" charset="0"/>
                <a:ea typeface="Calibri" panose="020F0502020204030204" pitchFamily="34" charset="0"/>
                <a:cs typeface="Arial" panose="020B0604020202020204" pitchFamily="34" charset="0"/>
              </a:rPr>
              <a:t>Transform complaint texts into numerical vectors based on raw term frequency</a:t>
            </a:r>
            <a:br>
              <a:rPr lang="en-US" sz="1600" dirty="0">
                <a:solidFill>
                  <a:srgbClr val="00ADEF"/>
                </a:solidFill>
                <a:effectLst/>
                <a:latin typeface="Calibri" panose="020F0502020204030204" pitchFamily="34" charset="0"/>
                <a:ea typeface="Calibri" panose="020F0502020204030204" pitchFamily="34" charset="0"/>
                <a:cs typeface="Arial" panose="020B0604020202020204" pitchFamily="34" charset="0"/>
              </a:rPr>
            </a:br>
            <a:endParaRPr lang="en-US" sz="1600" dirty="0">
              <a:solidFill>
                <a:srgbClr val="00ADEF"/>
              </a:solidFill>
            </a:endParaRPr>
          </a:p>
        </p:txBody>
      </p:sp>
      <p:sp>
        <p:nvSpPr>
          <p:cNvPr id="120" name="TextBox 119">
            <a:extLst>
              <a:ext uri="{FF2B5EF4-FFF2-40B4-BE49-F238E27FC236}">
                <a16:creationId xmlns:a16="http://schemas.microsoft.com/office/drawing/2014/main" id="{9BE4FF68-5DD6-8F95-7940-CD255F2AE3EC}"/>
              </a:ext>
            </a:extLst>
          </p:cNvPr>
          <p:cNvSpPr txBox="1"/>
          <p:nvPr/>
        </p:nvSpPr>
        <p:spPr>
          <a:xfrm>
            <a:off x="6440114" y="3543811"/>
            <a:ext cx="1603075" cy="1569660"/>
          </a:xfrm>
          <a:prstGeom prst="rect">
            <a:avLst/>
          </a:prstGeom>
          <a:noFill/>
        </p:spPr>
        <p:txBody>
          <a:bodyPr wrap="square">
            <a:spAutoFit/>
          </a:bodyPr>
          <a:lstStyle/>
          <a:p>
            <a:pPr algn="l"/>
            <a:r>
              <a:rPr lang="en-US" sz="1600" dirty="0">
                <a:solidFill>
                  <a:srgbClr val="00ADEF"/>
                </a:solidFill>
                <a:latin typeface="Calibri" panose="020F0502020204030204" pitchFamily="34" charset="0"/>
                <a:cs typeface="Arial" panose="020B0604020202020204" pitchFamily="34" charset="0"/>
              </a:rPr>
              <a:t>Weight words according to their importance across the corpus</a:t>
            </a:r>
            <a:br>
              <a:rPr lang="en-US" sz="1600" dirty="0">
                <a:solidFill>
                  <a:srgbClr val="00ADEF"/>
                </a:solidFill>
                <a:latin typeface="Calibri" panose="020F0502020204030204" pitchFamily="34" charset="0"/>
                <a:cs typeface="Arial" panose="020B0604020202020204" pitchFamily="34" charset="0"/>
              </a:rPr>
            </a:br>
            <a:endParaRPr lang="en-US" sz="1600" dirty="0">
              <a:solidFill>
                <a:srgbClr val="00ADEF"/>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63751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randombar(horizontal)">
                                      <p:cBhvr>
                                        <p:cTn id="7" dur="500"/>
                                        <p:tgtEl>
                                          <p:spTgt spid="6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randombar(horizontal)">
                                      <p:cBhvr>
                                        <p:cTn id="1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BD8C7-06B9-8EBD-AE1E-AAB7B77516E0}"/>
            </a:ext>
          </a:extLst>
        </p:cNvPr>
        <p:cNvGrpSpPr/>
        <p:nvPr/>
      </p:nvGrpSpPr>
      <p:grpSpPr>
        <a:xfrm>
          <a:off x="0" y="0"/>
          <a:ext cx="0" cy="0"/>
          <a:chOff x="0" y="0"/>
          <a:chExt cx="0" cy="0"/>
        </a:xfrm>
      </p:grpSpPr>
      <p:sp>
        <p:nvSpPr>
          <p:cNvPr id="2" name="مربع نص 1">
            <a:extLst>
              <a:ext uri="{FF2B5EF4-FFF2-40B4-BE49-F238E27FC236}">
                <a16:creationId xmlns:a16="http://schemas.microsoft.com/office/drawing/2014/main" id="{B72FB23F-CB14-D742-3619-235949A25BBC}"/>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a:t>
            </a:r>
            <a:r>
              <a:rPr lang="en-US" sz="3600" b="1" kern="100" dirty="0">
                <a:solidFill>
                  <a:srgbClr val="0A4474"/>
                </a:solidFill>
                <a:latin typeface="DIN Next LT Arabic" panose="020B0503020203050203" pitchFamily="34" charset="-78"/>
                <a:cs typeface="DIN Next LT Arabic" panose="020B0503020203050203" pitchFamily="34" charset="-78"/>
              </a:rPr>
              <a:t> </a:t>
            </a:r>
            <a:r>
              <a:rPr lang="en-US" sz="3200" kern="100" dirty="0">
                <a:solidFill>
                  <a:srgbClr val="0A4474"/>
                </a:solidFill>
                <a:latin typeface="DIN Next LT Arabic" panose="020B0503020203050203" pitchFamily="34" charset="-78"/>
                <a:cs typeface="DIN Next LT Arabic" panose="020B0503020203050203" pitchFamily="34" charset="-78"/>
              </a:rPr>
              <a:t>Model Training </a:t>
            </a:r>
            <a:r>
              <a:rPr lang="en-US" sz="2400" b="1" dirty="0">
                <a:solidFill>
                  <a:srgbClr val="00ADEF"/>
                </a:solidFill>
                <a:cs typeface="DIN Next LT Arabic" panose="020B0503020203050203" pitchFamily="34" charset="-78"/>
              </a:rPr>
              <a:t>(Machine Learning)</a:t>
            </a:r>
            <a:endParaRPr lang="en-US" sz="3600" b="1" dirty="0">
              <a:solidFill>
                <a:srgbClr val="00ADEF"/>
              </a:solidFill>
              <a:cs typeface="DIN Next LT Arabic" panose="020B0503020203050203" pitchFamily="34" charset="-78"/>
            </a:endParaRPr>
          </a:p>
        </p:txBody>
      </p:sp>
      <p:sp>
        <p:nvSpPr>
          <p:cNvPr id="14" name="مربع نص 13">
            <a:extLst>
              <a:ext uri="{FF2B5EF4-FFF2-40B4-BE49-F238E27FC236}">
                <a16:creationId xmlns:a16="http://schemas.microsoft.com/office/drawing/2014/main" id="{E28DE02D-A1C1-862F-D850-F91F562A9427}"/>
              </a:ext>
            </a:extLst>
          </p:cNvPr>
          <p:cNvSpPr txBox="1"/>
          <p:nvPr/>
        </p:nvSpPr>
        <p:spPr>
          <a:xfrm>
            <a:off x="393896" y="1529573"/>
            <a:ext cx="11753696" cy="351378"/>
          </a:xfrm>
          <a:prstGeom prst="rect">
            <a:avLst/>
          </a:prstGeom>
          <a:noFill/>
        </p:spPr>
        <p:txBody>
          <a:bodyPr wrap="square">
            <a:spAutoFit/>
          </a:bodyPr>
          <a:lstStyle/>
          <a:p>
            <a:pPr algn="l" rtl="0">
              <a:lnSpc>
                <a:spcPct val="115000"/>
              </a:lnSpc>
              <a:spcAft>
                <a:spcPts val="800"/>
              </a:spcAf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 following machine learning classifiers were implemented and evaluated using both word count and TF-IDF representations:</a:t>
            </a:r>
          </a:p>
        </p:txBody>
      </p:sp>
      <p:sp>
        <p:nvSpPr>
          <p:cNvPr id="23" name="مربع نص 22">
            <a:extLst>
              <a:ext uri="{FF2B5EF4-FFF2-40B4-BE49-F238E27FC236}">
                <a16:creationId xmlns:a16="http://schemas.microsoft.com/office/drawing/2014/main" id="{4F2D93FA-F115-3836-143C-87AFF426BEA3}"/>
              </a:ext>
            </a:extLst>
          </p:cNvPr>
          <p:cNvSpPr txBox="1"/>
          <p:nvPr/>
        </p:nvSpPr>
        <p:spPr>
          <a:xfrm>
            <a:off x="393896" y="6041129"/>
            <a:ext cx="11087100" cy="349904"/>
          </a:xfrm>
          <a:prstGeom prst="rect">
            <a:avLst/>
          </a:prstGeom>
          <a:noFill/>
        </p:spPr>
        <p:txBody>
          <a:bodyPr wrap="square">
            <a:spAutoFit/>
          </a:bodyPr>
          <a:lstStyle/>
          <a:p>
            <a:pPr algn="l" rtl="0">
              <a:lnSpc>
                <a:spcPct val="115000"/>
              </a:lnSpc>
              <a:spcAft>
                <a:spcPts val="800"/>
              </a:spcAf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These models were selected due to their robustness, interpretability, and widespread use in text classification research.</a:t>
            </a:r>
          </a:p>
        </p:txBody>
      </p:sp>
      <p:grpSp>
        <p:nvGrpSpPr>
          <p:cNvPr id="39" name="مجموعة 38">
            <a:extLst>
              <a:ext uri="{FF2B5EF4-FFF2-40B4-BE49-F238E27FC236}">
                <a16:creationId xmlns:a16="http://schemas.microsoft.com/office/drawing/2014/main" id="{948713BC-FC08-C0D9-D795-B7D460AB2319}"/>
              </a:ext>
            </a:extLst>
          </p:cNvPr>
          <p:cNvGrpSpPr/>
          <p:nvPr/>
        </p:nvGrpSpPr>
        <p:grpSpPr>
          <a:xfrm>
            <a:off x="204028" y="2385704"/>
            <a:ext cx="1914169" cy="3311267"/>
            <a:chOff x="227382" y="2239737"/>
            <a:chExt cx="1914169" cy="3311267"/>
          </a:xfrm>
        </p:grpSpPr>
        <p:grpSp>
          <p:nvGrpSpPr>
            <p:cNvPr id="24" name="مجموعة 23">
              <a:extLst>
                <a:ext uri="{FF2B5EF4-FFF2-40B4-BE49-F238E27FC236}">
                  <a16:creationId xmlns:a16="http://schemas.microsoft.com/office/drawing/2014/main" id="{949B025A-6958-B5A3-218B-7C23B8D8E01D}"/>
                </a:ext>
              </a:extLst>
            </p:cNvPr>
            <p:cNvGrpSpPr/>
            <p:nvPr/>
          </p:nvGrpSpPr>
          <p:grpSpPr>
            <a:xfrm>
              <a:off x="227382" y="2239737"/>
              <a:ext cx="1914169" cy="3311267"/>
              <a:chOff x="193305" y="1967561"/>
              <a:chExt cx="1914169" cy="3311267"/>
            </a:xfrm>
          </p:grpSpPr>
          <p:sp>
            <p:nvSpPr>
              <p:cNvPr id="25" name="مستطيل 24">
                <a:extLst>
                  <a:ext uri="{FF2B5EF4-FFF2-40B4-BE49-F238E27FC236}">
                    <a16:creationId xmlns:a16="http://schemas.microsoft.com/office/drawing/2014/main" id="{BE69BE7E-62E4-0513-C32C-0A085BD25210}"/>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6" name="متوازي أضلاع 25">
                <a:extLst>
                  <a:ext uri="{FF2B5EF4-FFF2-40B4-BE49-F238E27FC236}">
                    <a16:creationId xmlns:a16="http://schemas.microsoft.com/office/drawing/2014/main" id="{4B7B59EE-87DE-BB0B-7CE2-AA7C62A7873C}"/>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27" name="متوازي أضلاع 26">
                <a:extLst>
                  <a:ext uri="{FF2B5EF4-FFF2-40B4-BE49-F238E27FC236}">
                    <a16:creationId xmlns:a16="http://schemas.microsoft.com/office/drawing/2014/main" id="{90919FA4-0000-1223-26ED-4853B8F6BB3B}"/>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38" name="مجموعة 37">
              <a:extLst>
                <a:ext uri="{FF2B5EF4-FFF2-40B4-BE49-F238E27FC236}">
                  <a16:creationId xmlns:a16="http://schemas.microsoft.com/office/drawing/2014/main" id="{C090BA96-BBC3-05A1-771F-5BB6CBE2EFB0}"/>
                </a:ext>
              </a:extLst>
            </p:cNvPr>
            <p:cNvGrpSpPr/>
            <p:nvPr/>
          </p:nvGrpSpPr>
          <p:grpSpPr>
            <a:xfrm>
              <a:off x="764282" y="2835393"/>
              <a:ext cx="1281661" cy="2213179"/>
              <a:chOff x="764282" y="2835393"/>
              <a:chExt cx="1281661" cy="2213179"/>
            </a:xfrm>
          </p:grpSpPr>
          <p:sp>
            <p:nvSpPr>
              <p:cNvPr id="30" name="مربع نص 29">
                <a:extLst>
                  <a:ext uri="{FF2B5EF4-FFF2-40B4-BE49-F238E27FC236}">
                    <a16:creationId xmlns:a16="http://schemas.microsoft.com/office/drawing/2014/main" id="{2A0C0EC4-F462-C548-4CC8-F3BDB29F75EF}"/>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ar-SA"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a:t>
                </a: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1</a:t>
                </a:r>
              </a:p>
            </p:txBody>
          </p:sp>
          <p:cxnSp>
            <p:nvCxnSpPr>
              <p:cNvPr id="32" name="موصل مستقيم 31">
                <a:extLst>
                  <a:ext uri="{FF2B5EF4-FFF2-40B4-BE49-F238E27FC236}">
                    <a16:creationId xmlns:a16="http://schemas.microsoft.com/office/drawing/2014/main" id="{EA83AE05-901A-7560-9CB1-C1FCBCD507D4}"/>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37" name="مربع نص 36">
                <a:extLst>
                  <a:ext uri="{FF2B5EF4-FFF2-40B4-BE49-F238E27FC236}">
                    <a16:creationId xmlns:a16="http://schemas.microsoft.com/office/drawing/2014/main" id="{B7CBC6AF-C0D0-4138-7F7A-2A330178733F}"/>
                  </a:ext>
                </a:extLst>
              </p:cNvPr>
              <p:cNvSpPr txBox="1"/>
              <p:nvPr/>
            </p:nvSpPr>
            <p:spPr>
              <a:xfrm>
                <a:off x="764282" y="3895371"/>
                <a:ext cx="1281661" cy="1153201"/>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Logistic Regression (LR)</a:t>
                </a:r>
              </a:p>
            </p:txBody>
          </p:sp>
        </p:grpSp>
      </p:grpSp>
      <p:grpSp>
        <p:nvGrpSpPr>
          <p:cNvPr id="40" name="مجموعة 39">
            <a:extLst>
              <a:ext uri="{FF2B5EF4-FFF2-40B4-BE49-F238E27FC236}">
                <a16:creationId xmlns:a16="http://schemas.microsoft.com/office/drawing/2014/main" id="{1974F15E-9959-DDA1-C424-846803104FE6}"/>
              </a:ext>
            </a:extLst>
          </p:cNvPr>
          <p:cNvGrpSpPr/>
          <p:nvPr/>
        </p:nvGrpSpPr>
        <p:grpSpPr>
          <a:xfrm>
            <a:off x="2104417" y="2385704"/>
            <a:ext cx="1914169" cy="3311267"/>
            <a:chOff x="227382" y="2239737"/>
            <a:chExt cx="1914169" cy="3311267"/>
          </a:xfrm>
        </p:grpSpPr>
        <p:grpSp>
          <p:nvGrpSpPr>
            <p:cNvPr id="41" name="مجموعة 40">
              <a:extLst>
                <a:ext uri="{FF2B5EF4-FFF2-40B4-BE49-F238E27FC236}">
                  <a16:creationId xmlns:a16="http://schemas.microsoft.com/office/drawing/2014/main" id="{7D13E753-FF6D-6612-EDE1-4C897834E291}"/>
                </a:ext>
              </a:extLst>
            </p:cNvPr>
            <p:cNvGrpSpPr/>
            <p:nvPr/>
          </p:nvGrpSpPr>
          <p:grpSpPr>
            <a:xfrm>
              <a:off x="227382" y="2239737"/>
              <a:ext cx="1914169" cy="3311267"/>
              <a:chOff x="193305" y="1967561"/>
              <a:chExt cx="1914169" cy="3311267"/>
            </a:xfrm>
          </p:grpSpPr>
          <p:sp>
            <p:nvSpPr>
              <p:cNvPr id="53" name="مستطيل 52">
                <a:extLst>
                  <a:ext uri="{FF2B5EF4-FFF2-40B4-BE49-F238E27FC236}">
                    <a16:creationId xmlns:a16="http://schemas.microsoft.com/office/drawing/2014/main" id="{B57130FB-9CEF-F396-F0D3-8AA118E76CD1}"/>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54" name="متوازي أضلاع 53">
                <a:extLst>
                  <a:ext uri="{FF2B5EF4-FFF2-40B4-BE49-F238E27FC236}">
                    <a16:creationId xmlns:a16="http://schemas.microsoft.com/office/drawing/2014/main" id="{93C6AF64-A627-D367-1084-5D41026168F1}"/>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55" name="متوازي أضلاع 54">
                <a:extLst>
                  <a:ext uri="{FF2B5EF4-FFF2-40B4-BE49-F238E27FC236}">
                    <a16:creationId xmlns:a16="http://schemas.microsoft.com/office/drawing/2014/main" id="{882587E4-79EF-4780-7296-3DA0B646BA90}"/>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49" name="مجموعة 48">
              <a:extLst>
                <a:ext uri="{FF2B5EF4-FFF2-40B4-BE49-F238E27FC236}">
                  <a16:creationId xmlns:a16="http://schemas.microsoft.com/office/drawing/2014/main" id="{134D33C6-5A9D-C085-A244-A029703D31CB}"/>
                </a:ext>
              </a:extLst>
            </p:cNvPr>
            <p:cNvGrpSpPr/>
            <p:nvPr/>
          </p:nvGrpSpPr>
          <p:grpSpPr>
            <a:xfrm>
              <a:off x="764282" y="2835393"/>
              <a:ext cx="1281661" cy="1843847"/>
              <a:chOff x="764282" y="2835393"/>
              <a:chExt cx="1281661" cy="1843847"/>
            </a:xfrm>
          </p:grpSpPr>
          <p:sp>
            <p:nvSpPr>
              <p:cNvPr id="50" name="مربع نص 49">
                <a:extLst>
                  <a:ext uri="{FF2B5EF4-FFF2-40B4-BE49-F238E27FC236}">
                    <a16:creationId xmlns:a16="http://schemas.microsoft.com/office/drawing/2014/main" id="{F7BAFAD5-EAF9-7BF9-754B-74192DC5EACD}"/>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02</a:t>
                </a:r>
              </a:p>
            </p:txBody>
          </p:sp>
          <p:cxnSp>
            <p:nvCxnSpPr>
              <p:cNvPr id="51" name="موصل مستقيم 50">
                <a:extLst>
                  <a:ext uri="{FF2B5EF4-FFF2-40B4-BE49-F238E27FC236}">
                    <a16:creationId xmlns:a16="http://schemas.microsoft.com/office/drawing/2014/main" id="{9CF39A8D-12E4-12D0-858B-0F2168B0C147}"/>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52" name="مربع نص 51">
                <a:extLst>
                  <a:ext uri="{FF2B5EF4-FFF2-40B4-BE49-F238E27FC236}">
                    <a16:creationId xmlns:a16="http://schemas.microsoft.com/office/drawing/2014/main" id="{5680263B-C0A2-F605-9F34-63F29706860A}"/>
                  </a:ext>
                </a:extLst>
              </p:cNvPr>
              <p:cNvSpPr txBox="1"/>
              <p:nvPr/>
            </p:nvSpPr>
            <p:spPr>
              <a:xfrm>
                <a:off x="764282" y="3895371"/>
                <a:ext cx="1281661" cy="783869"/>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Random Forest (RF)</a:t>
                </a:r>
              </a:p>
            </p:txBody>
          </p:sp>
        </p:grpSp>
      </p:grpSp>
      <p:grpSp>
        <p:nvGrpSpPr>
          <p:cNvPr id="56" name="مجموعة 55">
            <a:extLst>
              <a:ext uri="{FF2B5EF4-FFF2-40B4-BE49-F238E27FC236}">
                <a16:creationId xmlns:a16="http://schemas.microsoft.com/office/drawing/2014/main" id="{680F8FD0-BF94-C84A-9B78-33A7C38592EB}"/>
              </a:ext>
            </a:extLst>
          </p:cNvPr>
          <p:cNvGrpSpPr/>
          <p:nvPr/>
        </p:nvGrpSpPr>
        <p:grpSpPr>
          <a:xfrm>
            <a:off x="4000012" y="2385704"/>
            <a:ext cx="1914169" cy="3311267"/>
            <a:chOff x="227382" y="2239737"/>
            <a:chExt cx="1914169" cy="3311267"/>
          </a:xfrm>
        </p:grpSpPr>
        <p:grpSp>
          <p:nvGrpSpPr>
            <p:cNvPr id="57" name="مجموعة 56">
              <a:extLst>
                <a:ext uri="{FF2B5EF4-FFF2-40B4-BE49-F238E27FC236}">
                  <a16:creationId xmlns:a16="http://schemas.microsoft.com/office/drawing/2014/main" id="{4D0C77C7-2C37-ABFC-6B31-C45B66892246}"/>
                </a:ext>
              </a:extLst>
            </p:cNvPr>
            <p:cNvGrpSpPr/>
            <p:nvPr/>
          </p:nvGrpSpPr>
          <p:grpSpPr>
            <a:xfrm>
              <a:off x="227382" y="2239737"/>
              <a:ext cx="1914169" cy="3311267"/>
              <a:chOff x="193305" y="1967561"/>
              <a:chExt cx="1914169" cy="3311267"/>
            </a:xfrm>
          </p:grpSpPr>
          <p:sp>
            <p:nvSpPr>
              <p:cNvPr id="62" name="مستطيل 61">
                <a:extLst>
                  <a:ext uri="{FF2B5EF4-FFF2-40B4-BE49-F238E27FC236}">
                    <a16:creationId xmlns:a16="http://schemas.microsoft.com/office/drawing/2014/main" id="{00F68A37-20BA-2CF5-645E-C68FD08B945A}"/>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63" name="متوازي أضلاع 62">
                <a:extLst>
                  <a:ext uri="{FF2B5EF4-FFF2-40B4-BE49-F238E27FC236}">
                    <a16:creationId xmlns:a16="http://schemas.microsoft.com/office/drawing/2014/main" id="{FD920D04-F905-F75B-1389-88693F976599}"/>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64" name="متوازي أضلاع 63">
                <a:extLst>
                  <a:ext uri="{FF2B5EF4-FFF2-40B4-BE49-F238E27FC236}">
                    <a16:creationId xmlns:a16="http://schemas.microsoft.com/office/drawing/2014/main" id="{466C443D-5C24-88AE-6EB3-B550C63BFD42}"/>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58" name="مجموعة 57">
              <a:extLst>
                <a:ext uri="{FF2B5EF4-FFF2-40B4-BE49-F238E27FC236}">
                  <a16:creationId xmlns:a16="http://schemas.microsoft.com/office/drawing/2014/main" id="{BCC05972-1036-1856-85AA-A7CC0E36B78A}"/>
                </a:ext>
              </a:extLst>
            </p:cNvPr>
            <p:cNvGrpSpPr/>
            <p:nvPr/>
          </p:nvGrpSpPr>
          <p:grpSpPr>
            <a:xfrm>
              <a:off x="764282" y="2835393"/>
              <a:ext cx="1281661" cy="1843847"/>
              <a:chOff x="764282" y="2835393"/>
              <a:chExt cx="1281661" cy="1843847"/>
            </a:xfrm>
          </p:grpSpPr>
          <p:sp>
            <p:nvSpPr>
              <p:cNvPr id="59" name="مربع نص 58">
                <a:extLst>
                  <a:ext uri="{FF2B5EF4-FFF2-40B4-BE49-F238E27FC236}">
                    <a16:creationId xmlns:a16="http://schemas.microsoft.com/office/drawing/2014/main" id="{AAAABE98-2F78-50C2-05AE-634D3AD0FA3A}"/>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03</a:t>
                </a:r>
              </a:p>
            </p:txBody>
          </p:sp>
          <p:cxnSp>
            <p:nvCxnSpPr>
              <p:cNvPr id="60" name="موصل مستقيم 59">
                <a:extLst>
                  <a:ext uri="{FF2B5EF4-FFF2-40B4-BE49-F238E27FC236}">
                    <a16:creationId xmlns:a16="http://schemas.microsoft.com/office/drawing/2014/main" id="{CF13A489-6EC0-4EDE-209C-C214F7B1C13D}"/>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61" name="مربع نص 60">
                <a:extLst>
                  <a:ext uri="{FF2B5EF4-FFF2-40B4-BE49-F238E27FC236}">
                    <a16:creationId xmlns:a16="http://schemas.microsoft.com/office/drawing/2014/main" id="{D8952A6E-1C84-BD27-A4FE-6CABE9B0748A}"/>
                  </a:ext>
                </a:extLst>
              </p:cNvPr>
              <p:cNvSpPr txBox="1"/>
              <p:nvPr/>
            </p:nvSpPr>
            <p:spPr>
              <a:xfrm>
                <a:off x="764282" y="3895371"/>
                <a:ext cx="1281661" cy="783869"/>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Decision Tree (DT)</a:t>
                </a:r>
              </a:p>
            </p:txBody>
          </p:sp>
        </p:grpSp>
      </p:grpSp>
      <p:grpSp>
        <p:nvGrpSpPr>
          <p:cNvPr id="65" name="مجموعة 64">
            <a:extLst>
              <a:ext uri="{FF2B5EF4-FFF2-40B4-BE49-F238E27FC236}">
                <a16:creationId xmlns:a16="http://schemas.microsoft.com/office/drawing/2014/main" id="{2C12C016-863E-890E-A590-20904F24BE96}"/>
              </a:ext>
            </a:extLst>
          </p:cNvPr>
          <p:cNvGrpSpPr/>
          <p:nvPr/>
        </p:nvGrpSpPr>
        <p:grpSpPr>
          <a:xfrm>
            <a:off x="5852022" y="2385704"/>
            <a:ext cx="1914169" cy="3311267"/>
            <a:chOff x="227382" y="2239737"/>
            <a:chExt cx="1914169" cy="3311267"/>
          </a:xfrm>
        </p:grpSpPr>
        <p:grpSp>
          <p:nvGrpSpPr>
            <p:cNvPr id="66" name="مجموعة 65">
              <a:extLst>
                <a:ext uri="{FF2B5EF4-FFF2-40B4-BE49-F238E27FC236}">
                  <a16:creationId xmlns:a16="http://schemas.microsoft.com/office/drawing/2014/main" id="{836EA238-A625-0F86-380F-9841BBF2CA0D}"/>
                </a:ext>
              </a:extLst>
            </p:cNvPr>
            <p:cNvGrpSpPr/>
            <p:nvPr/>
          </p:nvGrpSpPr>
          <p:grpSpPr>
            <a:xfrm>
              <a:off x="227382" y="2239737"/>
              <a:ext cx="1914169" cy="3311267"/>
              <a:chOff x="193305" y="1967561"/>
              <a:chExt cx="1914169" cy="3311267"/>
            </a:xfrm>
          </p:grpSpPr>
          <p:sp>
            <p:nvSpPr>
              <p:cNvPr id="71" name="مستطيل 70">
                <a:extLst>
                  <a:ext uri="{FF2B5EF4-FFF2-40B4-BE49-F238E27FC236}">
                    <a16:creationId xmlns:a16="http://schemas.microsoft.com/office/drawing/2014/main" id="{624DB88D-6E5A-F703-399D-6E92F52A47DF}"/>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72" name="متوازي أضلاع 71">
                <a:extLst>
                  <a:ext uri="{FF2B5EF4-FFF2-40B4-BE49-F238E27FC236}">
                    <a16:creationId xmlns:a16="http://schemas.microsoft.com/office/drawing/2014/main" id="{A90D04C1-4664-15A7-F9F9-EC9E453F662B}"/>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73" name="متوازي أضلاع 72">
                <a:extLst>
                  <a:ext uri="{FF2B5EF4-FFF2-40B4-BE49-F238E27FC236}">
                    <a16:creationId xmlns:a16="http://schemas.microsoft.com/office/drawing/2014/main" id="{DCC10079-EBB6-9C16-AD93-9DE0B4281581}"/>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67" name="مجموعة 66">
              <a:extLst>
                <a:ext uri="{FF2B5EF4-FFF2-40B4-BE49-F238E27FC236}">
                  <a16:creationId xmlns:a16="http://schemas.microsoft.com/office/drawing/2014/main" id="{FB2DDDBD-8A06-476D-B6CB-A7C39BB60EE2}"/>
                </a:ext>
              </a:extLst>
            </p:cNvPr>
            <p:cNvGrpSpPr/>
            <p:nvPr/>
          </p:nvGrpSpPr>
          <p:grpSpPr>
            <a:xfrm>
              <a:off x="764282" y="2835393"/>
              <a:ext cx="1281661" cy="1843847"/>
              <a:chOff x="764282" y="2835393"/>
              <a:chExt cx="1281661" cy="1843847"/>
            </a:xfrm>
          </p:grpSpPr>
          <p:sp>
            <p:nvSpPr>
              <p:cNvPr id="68" name="مربع نص 67">
                <a:extLst>
                  <a:ext uri="{FF2B5EF4-FFF2-40B4-BE49-F238E27FC236}">
                    <a16:creationId xmlns:a16="http://schemas.microsoft.com/office/drawing/2014/main" id="{D8A45718-6B8E-97E9-53D9-74EC83DD421B}"/>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04</a:t>
                </a:r>
              </a:p>
            </p:txBody>
          </p:sp>
          <p:cxnSp>
            <p:nvCxnSpPr>
              <p:cNvPr id="69" name="موصل مستقيم 68">
                <a:extLst>
                  <a:ext uri="{FF2B5EF4-FFF2-40B4-BE49-F238E27FC236}">
                    <a16:creationId xmlns:a16="http://schemas.microsoft.com/office/drawing/2014/main" id="{B7702C23-9A63-3533-E696-BFA32DDD102F}"/>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70" name="مربع نص 69">
                <a:extLst>
                  <a:ext uri="{FF2B5EF4-FFF2-40B4-BE49-F238E27FC236}">
                    <a16:creationId xmlns:a16="http://schemas.microsoft.com/office/drawing/2014/main" id="{F211C5D2-77F8-885A-D2E8-329D13676194}"/>
                  </a:ext>
                </a:extLst>
              </p:cNvPr>
              <p:cNvSpPr txBox="1"/>
              <p:nvPr/>
            </p:nvSpPr>
            <p:spPr>
              <a:xfrm>
                <a:off x="764282" y="3895371"/>
                <a:ext cx="1281661" cy="783869"/>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Naïve Bayes (NB)</a:t>
                </a:r>
              </a:p>
            </p:txBody>
          </p:sp>
        </p:grpSp>
      </p:grpSp>
      <p:grpSp>
        <p:nvGrpSpPr>
          <p:cNvPr id="74" name="مجموعة 73">
            <a:extLst>
              <a:ext uri="{FF2B5EF4-FFF2-40B4-BE49-F238E27FC236}">
                <a16:creationId xmlns:a16="http://schemas.microsoft.com/office/drawing/2014/main" id="{531A1BA8-36F8-8A41-2BE6-D2ECC45B63CA}"/>
              </a:ext>
            </a:extLst>
          </p:cNvPr>
          <p:cNvGrpSpPr/>
          <p:nvPr/>
        </p:nvGrpSpPr>
        <p:grpSpPr>
          <a:xfrm>
            <a:off x="7714816" y="2385704"/>
            <a:ext cx="1914169" cy="3311267"/>
            <a:chOff x="227382" y="2239737"/>
            <a:chExt cx="1914169" cy="3311267"/>
          </a:xfrm>
        </p:grpSpPr>
        <p:grpSp>
          <p:nvGrpSpPr>
            <p:cNvPr id="75" name="مجموعة 74">
              <a:extLst>
                <a:ext uri="{FF2B5EF4-FFF2-40B4-BE49-F238E27FC236}">
                  <a16:creationId xmlns:a16="http://schemas.microsoft.com/office/drawing/2014/main" id="{A0CF90BF-6A8F-20E7-A86C-DE45A2D275B4}"/>
                </a:ext>
              </a:extLst>
            </p:cNvPr>
            <p:cNvGrpSpPr/>
            <p:nvPr/>
          </p:nvGrpSpPr>
          <p:grpSpPr>
            <a:xfrm>
              <a:off x="227382" y="2239737"/>
              <a:ext cx="1914169" cy="3311267"/>
              <a:chOff x="193305" y="1967561"/>
              <a:chExt cx="1914169" cy="3311267"/>
            </a:xfrm>
          </p:grpSpPr>
          <p:sp>
            <p:nvSpPr>
              <p:cNvPr id="94" name="مستطيل 93">
                <a:extLst>
                  <a:ext uri="{FF2B5EF4-FFF2-40B4-BE49-F238E27FC236}">
                    <a16:creationId xmlns:a16="http://schemas.microsoft.com/office/drawing/2014/main" id="{FC1814BF-4878-B90E-7F26-2E400F3C45B9}"/>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95" name="متوازي أضلاع 94">
                <a:extLst>
                  <a:ext uri="{FF2B5EF4-FFF2-40B4-BE49-F238E27FC236}">
                    <a16:creationId xmlns:a16="http://schemas.microsoft.com/office/drawing/2014/main" id="{D83EDB1D-0673-EB27-6CDB-B0D422B76888}"/>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96" name="متوازي أضلاع 95">
                <a:extLst>
                  <a:ext uri="{FF2B5EF4-FFF2-40B4-BE49-F238E27FC236}">
                    <a16:creationId xmlns:a16="http://schemas.microsoft.com/office/drawing/2014/main" id="{2201CE8D-A299-E194-45B2-8D0476189EFB}"/>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76" name="مجموعة 75">
              <a:extLst>
                <a:ext uri="{FF2B5EF4-FFF2-40B4-BE49-F238E27FC236}">
                  <a16:creationId xmlns:a16="http://schemas.microsoft.com/office/drawing/2014/main" id="{78CC4A07-AB03-0CC5-12F9-4BABED2A90FF}"/>
                </a:ext>
              </a:extLst>
            </p:cNvPr>
            <p:cNvGrpSpPr/>
            <p:nvPr/>
          </p:nvGrpSpPr>
          <p:grpSpPr>
            <a:xfrm>
              <a:off x="764282" y="2835393"/>
              <a:ext cx="1281661" cy="2213179"/>
              <a:chOff x="764282" y="2835393"/>
              <a:chExt cx="1281661" cy="2213179"/>
            </a:xfrm>
          </p:grpSpPr>
          <p:sp>
            <p:nvSpPr>
              <p:cNvPr id="77" name="مربع نص 76">
                <a:extLst>
                  <a:ext uri="{FF2B5EF4-FFF2-40B4-BE49-F238E27FC236}">
                    <a16:creationId xmlns:a16="http://schemas.microsoft.com/office/drawing/2014/main" id="{167E6277-8208-9376-AA07-BCFC9E39E78D}"/>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05</a:t>
                </a:r>
              </a:p>
            </p:txBody>
          </p:sp>
          <p:cxnSp>
            <p:nvCxnSpPr>
              <p:cNvPr id="92" name="موصل مستقيم 91">
                <a:extLst>
                  <a:ext uri="{FF2B5EF4-FFF2-40B4-BE49-F238E27FC236}">
                    <a16:creationId xmlns:a16="http://schemas.microsoft.com/office/drawing/2014/main" id="{2FC0D5E3-E810-5C96-5F9A-55533ADC9F37}"/>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93" name="مربع نص 92">
                <a:extLst>
                  <a:ext uri="{FF2B5EF4-FFF2-40B4-BE49-F238E27FC236}">
                    <a16:creationId xmlns:a16="http://schemas.microsoft.com/office/drawing/2014/main" id="{E67B12C5-A65D-3A6F-8516-EBB6DDF9F5F7}"/>
                  </a:ext>
                </a:extLst>
              </p:cNvPr>
              <p:cNvSpPr txBox="1"/>
              <p:nvPr/>
            </p:nvSpPr>
            <p:spPr>
              <a:xfrm>
                <a:off x="764282" y="3895371"/>
                <a:ext cx="1281661" cy="1153201"/>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K-Nearest Neighbors (KNN)</a:t>
                </a:r>
              </a:p>
            </p:txBody>
          </p:sp>
        </p:grpSp>
      </p:grpSp>
      <p:grpSp>
        <p:nvGrpSpPr>
          <p:cNvPr id="97" name="مجموعة 96">
            <a:extLst>
              <a:ext uri="{FF2B5EF4-FFF2-40B4-BE49-F238E27FC236}">
                <a16:creationId xmlns:a16="http://schemas.microsoft.com/office/drawing/2014/main" id="{83AC7B15-6E3E-8401-1B3B-8EA57B3D41FD}"/>
              </a:ext>
            </a:extLst>
          </p:cNvPr>
          <p:cNvGrpSpPr/>
          <p:nvPr/>
        </p:nvGrpSpPr>
        <p:grpSpPr>
          <a:xfrm>
            <a:off x="9566826" y="2385704"/>
            <a:ext cx="1914169" cy="3311267"/>
            <a:chOff x="227382" y="2239737"/>
            <a:chExt cx="1914169" cy="3311267"/>
          </a:xfrm>
        </p:grpSpPr>
        <p:grpSp>
          <p:nvGrpSpPr>
            <p:cNvPr id="98" name="مجموعة 97">
              <a:extLst>
                <a:ext uri="{FF2B5EF4-FFF2-40B4-BE49-F238E27FC236}">
                  <a16:creationId xmlns:a16="http://schemas.microsoft.com/office/drawing/2014/main" id="{D1CE00E0-F789-8F91-89E7-D79D464BA810}"/>
                </a:ext>
              </a:extLst>
            </p:cNvPr>
            <p:cNvGrpSpPr/>
            <p:nvPr/>
          </p:nvGrpSpPr>
          <p:grpSpPr>
            <a:xfrm>
              <a:off x="227382" y="2239737"/>
              <a:ext cx="1914169" cy="3311267"/>
              <a:chOff x="193305" y="1967561"/>
              <a:chExt cx="1914169" cy="3311267"/>
            </a:xfrm>
          </p:grpSpPr>
          <p:sp>
            <p:nvSpPr>
              <p:cNvPr id="110" name="مستطيل 109">
                <a:extLst>
                  <a:ext uri="{FF2B5EF4-FFF2-40B4-BE49-F238E27FC236}">
                    <a16:creationId xmlns:a16="http://schemas.microsoft.com/office/drawing/2014/main" id="{E27B34DA-E9D3-6DEF-A9BE-A135B59D4CF0}"/>
                  </a:ext>
                </a:extLst>
              </p:cNvPr>
              <p:cNvSpPr/>
              <p:nvPr/>
            </p:nvSpPr>
            <p:spPr>
              <a:xfrm>
                <a:off x="528581" y="1967561"/>
                <a:ext cx="1578893" cy="3311267"/>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11" name="متوازي أضلاع 110">
                <a:extLst>
                  <a:ext uri="{FF2B5EF4-FFF2-40B4-BE49-F238E27FC236}">
                    <a16:creationId xmlns:a16="http://schemas.microsoft.com/office/drawing/2014/main" id="{DB079FA7-9568-909B-1DFF-40DACED18312}"/>
                  </a:ext>
                </a:extLst>
              </p:cNvPr>
              <p:cNvSpPr/>
              <p:nvPr/>
            </p:nvSpPr>
            <p:spPr>
              <a:xfrm rot="19081460">
                <a:off x="193305" y="2418064"/>
                <a:ext cx="841351" cy="52298"/>
              </a:xfrm>
              <a:prstGeom prst="parallelogram">
                <a:avLst>
                  <a:gd name="adj" fmla="val 93226"/>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sp>
            <p:nvSpPr>
              <p:cNvPr id="112" name="متوازي أضلاع 111">
                <a:extLst>
                  <a:ext uri="{FF2B5EF4-FFF2-40B4-BE49-F238E27FC236}">
                    <a16:creationId xmlns:a16="http://schemas.microsoft.com/office/drawing/2014/main" id="{70BAAD68-3E11-8B75-B12A-E04CBD3FA443}"/>
                  </a:ext>
                </a:extLst>
              </p:cNvPr>
              <p:cNvSpPr/>
              <p:nvPr/>
            </p:nvSpPr>
            <p:spPr>
              <a:xfrm rot="19081460">
                <a:off x="353300" y="2058314"/>
                <a:ext cx="841351" cy="156819"/>
              </a:xfrm>
              <a:prstGeom prst="parallelogram">
                <a:avLst>
                  <a:gd name="adj" fmla="val 93226"/>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justLow"/>
                <a:endParaRPr lang="ar-SA" dirty="0">
                  <a:solidFill>
                    <a:srgbClr val="CDD629"/>
                  </a:solidFill>
                </a:endParaRPr>
              </a:p>
            </p:txBody>
          </p:sp>
        </p:grpSp>
        <p:grpSp>
          <p:nvGrpSpPr>
            <p:cNvPr id="106" name="مجموعة 105">
              <a:extLst>
                <a:ext uri="{FF2B5EF4-FFF2-40B4-BE49-F238E27FC236}">
                  <a16:creationId xmlns:a16="http://schemas.microsoft.com/office/drawing/2014/main" id="{519B2754-810F-BF6C-F160-0FA17FB55F39}"/>
                </a:ext>
              </a:extLst>
            </p:cNvPr>
            <p:cNvGrpSpPr/>
            <p:nvPr/>
          </p:nvGrpSpPr>
          <p:grpSpPr>
            <a:xfrm>
              <a:off x="764282" y="2835393"/>
              <a:ext cx="1281661" cy="2582511"/>
              <a:chOff x="764282" y="2835393"/>
              <a:chExt cx="1281661" cy="2582511"/>
            </a:xfrm>
          </p:grpSpPr>
          <p:sp>
            <p:nvSpPr>
              <p:cNvPr id="107" name="مربع نص 106">
                <a:extLst>
                  <a:ext uri="{FF2B5EF4-FFF2-40B4-BE49-F238E27FC236}">
                    <a16:creationId xmlns:a16="http://schemas.microsoft.com/office/drawing/2014/main" id="{FBA9143E-451B-8237-6E65-5D83F83FA66A}"/>
                  </a:ext>
                </a:extLst>
              </p:cNvPr>
              <p:cNvSpPr txBox="1"/>
              <p:nvPr/>
            </p:nvSpPr>
            <p:spPr>
              <a:xfrm>
                <a:off x="764282" y="2835393"/>
                <a:ext cx="1185862" cy="671915"/>
              </a:xfrm>
              <a:prstGeom prst="rect">
                <a:avLst/>
              </a:prstGeom>
              <a:noFill/>
            </p:spPr>
            <p:txBody>
              <a:bodyPr wrap="square">
                <a:spAutoFit/>
              </a:bodyPr>
              <a:lstStyle/>
              <a:p>
                <a:pPr lvl="0" algn="ctr" rtl="0">
                  <a:lnSpc>
                    <a:spcPct val="115000"/>
                  </a:lnSpc>
                  <a:spcAft>
                    <a:spcPts val="800"/>
                  </a:spcAft>
                  <a:buSzPts val="1000"/>
                  <a:tabLst>
                    <a:tab pos="457200" algn="l"/>
                  </a:tabLst>
                </a:pPr>
                <a:r>
                  <a:rPr lang="en-US" sz="3600" kern="100" dirty="0">
                    <a:solidFill>
                      <a:srgbClr val="0A4474"/>
                    </a:solidFill>
                    <a:effectLst/>
                    <a:latin typeface="DIN Next LT Arabic Medium" panose="020B0503020203050203" pitchFamily="34" charset="-78"/>
                    <a:ea typeface="Calibri" panose="020F0502020204030204" pitchFamily="34" charset="0"/>
                    <a:cs typeface="DIN Next LT Arabic Medium" panose="020B0503020203050203" pitchFamily="34" charset="-78"/>
                  </a:rPr>
                  <a:t>06</a:t>
                </a:r>
              </a:p>
            </p:txBody>
          </p:sp>
          <p:cxnSp>
            <p:nvCxnSpPr>
              <p:cNvPr id="108" name="موصل مستقيم 107">
                <a:extLst>
                  <a:ext uri="{FF2B5EF4-FFF2-40B4-BE49-F238E27FC236}">
                    <a16:creationId xmlns:a16="http://schemas.microsoft.com/office/drawing/2014/main" id="{81EFE741-B5F0-7160-51E0-28DDE7049A5F}"/>
                  </a:ext>
                </a:extLst>
              </p:cNvPr>
              <p:cNvCxnSpPr>
                <a:cxnSpLocks/>
              </p:cNvCxnSpPr>
              <p:nvPr/>
            </p:nvCxnSpPr>
            <p:spPr>
              <a:xfrm>
                <a:off x="764282" y="3583167"/>
                <a:ext cx="1185862" cy="0"/>
              </a:xfrm>
              <a:prstGeom prst="line">
                <a:avLst/>
              </a:prstGeom>
              <a:ln>
                <a:solidFill>
                  <a:srgbClr val="0A4474"/>
                </a:solidFill>
              </a:ln>
            </p:spPr>
            <p:style>
              <a:lnRef idx="2">
                <a:schemeClr val="accent1"/>
              </a:lnRef>
              <a:fillRef idx="0">
                <a:schemeClr val="accent1"/>
              </a:fillRef>
              <a:effectRef idx="1">
                <a:schemeClr val="accent1"/>
              </a:effectRef>
              <a:fontRef idx="minor">
                <a:schemeClr val="tx1"/>
              </a:fontRef>
            </p:style>
          </p:cxnSp>
          <p:sp>
            <p:nvSpPr>
              <p:cNvPr id="109" name="مربع نص 108">
                <a:extLst>
                  <a:ext uri="{FF2B5EF4-FFF2-40B4-BE49-F238E27FC236}">
                    <a16:creationId xmlns:a16="http://schemas.microsoft.com/office/drawing/2014/main" id="{1E8E8805-0A88-C42B-F104-81409C5F933B}"/>
                  </a:ext>
                </a:extLst>
              </p:cNvPr>
              <p:cNvSpPr txBox="1"/>
              <p:nvPr/>
            </p:nvSpPr>
            <p:spPr>
              <a:xfrm>
                <a:off x="764282" y="3895371"/>
                <a:ext cx="1281661" cy="1522533"/>
              </a:xfrm>
              <a:prstGeom prst="rect">
                <a:avLst/>
              </a:prstGeom>
              <a:noFill/>
            </p:spPr>
            <p:txBody>
              <a:bodyPr wrap="square">
                <a:spAutoFit/>
              </a:bodyPr>
              <a:lstStyle/>
              <a:p>
                <a:pPr lvl="0" algn="ctr" rtl="0">
                  <a:lnSpc>
                    <a:spcPct val="150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Extreme Gradient Boosting (XGBoost)</a:t>
                </a:r>
              </a:p>
            </p:txBody>
          </p:sp>
        </p:grpSp>
      </p:grpSp>
    </p:spTree>
    <p:extLst>
      <p:ext uri="{BB962C8B-B14F-4D97-AF65-F5344CB8AC3E}">
        <p14:creationId xmlns:p14="http://schemas.microsoft.com/office/powerpoint/2010/main" val="2840638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randombar(horizontal)">
                                      <p:cBhvr>
                                        <p:cTn id="7" dur="500"/>
                                        <p:tgtEl>
                                          <p:spTgt spid="39"/>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randombar(horizontal)">
                                      <p:cBhvr>
                                        <p:cTn id="11" dur="500"/>
                                        <p:tgtEl>
                                          <p:spTgt spid="40"/>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randombar(horizontal)">
                                      <p:cBhvr>
                                        <p:cTn id="15" dur="500"/>
                                        <p:tgtEl>
                                          <p:spTgt spid="5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randombar(horizontal)">
                                      <p:cBhvr>
                                        <p:cTn id="19" dur="500"/>
                                        <p:tgtEl>
                                          <p:spTgt spid="65"/>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randombar(horizontal)">
                                      <p:cBhvr>
                                        <p:cTn id="23" dur="500"/>
                                        <p:tgtEl>
                                          <p:spTgt spid="74"/>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7"/>
                                        </p:tgtEl>
                                        <p:attrNameLst>
                                          <p:attrName>style.visibility</p:attrName>
                                        </p:attrNameLst>
                                      </p:cBhvr>
                                      <p:to>
                                        <p:strVal val="visible"/>
                                      </p:to>
                                    </p:set>
                                    <p:animEffect transition="in" filter="randombar(horizontal)">
                                      <p:cBhvr>
                                        <p:cTn id="2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DE1DA-6950-3570-6B34-DB2291F91248}"/>
            </a:ext>
          </a:extLst>
        </p:cNvPr>
        <p:cNvGrpSpPr/>
        <p:nvPr/>
      </p:nvGrpSpPr>
      <p:grpSpPr>
        <a:xfrm>
          <a:off x="0" y="0"/>
          <a:ext cx="0" cy="0"/>
          <a:chOff x="0" y="0"/>
          <a:chExt cx="0" cy="0"/>
        </a:xfrm>
      </p:grpSpPr>
      <p:sp>
        <p:nvSpPr>
          <p:cNvPr id="14" name="مربع نص 13">
            <a:extLst>
              <a:ext uri="{FF2B5EF4-FFF2-40B4-BE49-F238E27FC236}">
                <a16:creationId xmlns:a16="http://schemas.microsoft.com/office/drawing/2014/main" id="{AD7D522F-8CDC-CC37-AE74-9021CAA9462D}"/>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a:t>
            </a:r>
            <a:r>
              <a:rPr lang="en-US" sz="3600" b="1" kern="100" dirty="0">
                <a:solidFill>
                  <a:srgbClr val="0A4474"/>
                </a:solidFill>
                <a:latin typeface="DIN Next LT Arabic" panose="020B0503020203050203" pitchFamily="34" charset="-78"/>
                <a:cs typeface="DIN Next LT Arabic" panose="020B0503020203050203" pitchFamily="34" charset="-78"/>
              </a:rPr>
              <a:t> </a:t>
            </a:r>
            <a:r>
              <a:rPr lang="en-US" sz="3200" kern="100" dirty="0">
                <a:solidFill>
                  <a:srgbClr val="0A4474"/>
                </a:solidFill>
                <a:latin typeface="DIN Next LT Arabic" panose="020B0503020203050203" pitchFamily="34" charset="-78"/>
                <a:cs typeface="DIN Next LT Arabic" panose="020B0503020203050203" pitchFamily="34" charset="-78"/>
              </a:rPr>
              <a:t>Model Training </a:t>
            </a:r>
            <a:r>
              <a:rPr lang="en-US" sz="2400" b="1" dirty="0">
                <a:solidFill>
                  <a:srgbClr val="00ADEF"/>
                </a:solidFill>
                <a:cs typeface="DIN Next LT Arabic" panose="020B0503020203050203" pitchFamily="34" charset="-78"/>
              </a:rPr>
              <a:t>(Transformer</a:t>
            </a:r>
            <a:r>
              <a:rPr lang="ar-SA" sz="2400" b="1" dirty="0">
                <a:solidFill>
                  <a:srgbClr val="00ADEF"/>
                </a:solidFill>
                <a:cs typeface="DIN Next LT Arabic" panose="020B0503020203050203" pitchFamily="34" charset="-78"/>
              </a:rPr>
              <a:t> </a:t>
            </a:r>
            <a:r>
              <a:rPr lang="en-US" sz="2400" b="1" dirty="0">
                <a:solidFill>
                  <a:srgbClr val="00ADEF"/>
                </a:solidFill>
                <a:cs typeface="DIN Next LT Arabic" panose="020B0503020203050203" pitchFamily="34" charset="-78"/>
              </a:rPr>
              <a:t>Based Models)</a:t>
            </a:r>
          </a:p>
        </p:txBody>
      </p:sp>
      <p:sp>
        <p:nvSpPr>
          <p:cNvPr id="17" name="مربع نص 16">
            <a:extLst>
              <a:ext uri="{FF2B5EF4-FFF2-40B4-BE49-F238E27FC236}">
                <a16:creationId xmlns:a16="http://schemas.microsoft.com/office/drawing/2014/main" id="{DD33F52A-241F-5399-7533-4FE35CE6D70E}"/>
              </a:ext>
            </a:extLst>
          </p:cNvPr>
          <p:cNvSpPr txBox="1"/>
          <p:nvPr/>
        </p:nvSpPr>
        <p:spPr>
          <a:xfrm>
            <a:off x="393896" y="1535629"/>
            <a:ext cx="11087099" cy="349904"/>
          </a:xfrm>
          <a:prstGeom prst="rect">
            <a:avLst/>
          </a:prstGeom>
          <a:noFill/>
        </p:spPr>
        <p:txBody>
          <a:bodyPr wrap="square">
            <a:spAutoFit/>
          </a:bodyPr>
          <a:lstStyle/>
          <a:p>
            <a:pPr algn="l" rtl="0">
              <a:lnSpc>
                <a:spcPct val="115000"/>
              </a:lnSpc>
              <a:spcAft>
                <a:spcPts val="800"/>
              </a:spcAf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To capture deeper semantic and contextual information, two transformer-based models were fine-tuned:</a:t>
            </a:r>
          </a:p>
        </p:txBody>
      </p:sp>
      <p:sp>
        <p:nvSpPr>
          <p:cNvPr id="18" name="مربع نص 17">
            <a:extLst>
              <a:ext uri="{FF2B5EF4-FFF2-40B4-BE49-F238E27FC236}">
                <a16:creationId xmlns:a16="http://schemas.microsoft.com/office/drawing/2014/main" id="{053909B9-324E-2AE3-D212-AF73A2416C9B}"/>
              </a:ext>
            </a:extLst>
          </p:cNvPr>
          <p:cNvSpPr txBox="1"/>
          <p:nvPr/>
        </p:nvSpPr>
        <p:spPr>
          <a:xfrm>
            <a:off x="393895" y="5322371"/>
            <a:ext cx="11087100" cy="349904"/>
          </a:xfrm>
          <a:prstGeom prst="rect">
            <a:avLst/>
          </a:prstGeom>
          <a:noFill/>
        </p:spPr>
        <p:txBody>
          <a:bodyPr wrap="square">
            <a:spAutoFit/>
          </a:bodyPr>
          <a:lstStyle/>
          <a:p>
            <a:pPr algn="l" rtl="0">
              <a:lnSpc>
                <a:spcPct val="115000"/>
              </a:lnSpc>
              <a:spcAft>
                <a:spcPts val="800"/>
              </a:spcAf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Both models were initialized using pretrained weights and fine-tuned on the complaint dataset using supervised learning.</a:t>
            </a:r>
          </a:p>
        </p:txBody>
      </p:sp>
      <p:grpSp>
        <p:nvGrpSpPr>
          <p:cNvPr id="36" name="مجموعة 35">
            <a:extLst>
              <a:ext uri="{FF2B5EF4-FFF2-40B4-BE49-F238E27FC236}">
                <a16:creationId xmlns:a16="http://schemas.microsoft.com/office/drawing/2014/main" id="{7475CDEC-56EB-CC32-D49B-693E099B4D78}"/>
              </a:ext>
            </a:extLst>
          </p:cNvPr>
          <p:cNvGrpSpPr/>
          <p:nvPr/>
        </p:nvGrpSpPr>
        <p:grpSpPr>
          <a:xfrm>
            <a:off x="393895" y="2417893"/>
            <a:ext cx="10678918" cy="994169"/>
            <a:chOff x="393895" y="2417893"/>
            <a:chExt cx="10678918" cy="994169"/>
          </a:xfrm>
        </p:grpSpPr>
        <p:sp>
          <p:nvSpPr>
            <p:cNvPr id="21" name="مستطيل مستدير الزوايا 20">
              <a:extLst>
                <a:ext uri="{FF2B5EF4-FFF2-40B4-BE49-F238E27FC236}">
                  <a16:creationId xmlns:a16="http://schemas.microsoft.com/office/drawing/2014/main" id="{DEAFBE78-A1C8-D8B8-9B06-026A495828D2}"/>
                </a:ext>
              </a:extLst>
            </p:cNvPr>
            <p:cNvSpPr/>
            <p:nvPr/>
          </p:nvSpPr>
          <p:spPr>
            <a:xfrm>
              <a:off x="393895" y="2417893"/>
              <a:ext cx="10678918" cy="994169"/>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23" name="مربع نص 22">
              <a:extLst>
                <a:ext uri="{FF2B5EF4-FFF2-40B4-BE49-F238E27FC236}">
                  <a16:creationId xmlns:a16="http://schemas.microsoft.com/office/drawing/2014/main" id="{C260A5A8-2F65-FF74-4162-567A5E2B0152}"/>
                </a:ext>
              </a:extLst>
            </p:cNvPr>
            <p:cNvSpPr txBox="1"/>
            <p:nvPr/>
          </p:nvSpPr>
          <p:spPr>
            <a:xfrm>
              <a:off x="1532178" y="2738625"/>
              <a:ext cx="8660747" cy="349904"/>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kern="100" dirty="0">
                  <a:solidFill>
                    <a:sysClr val="windowText" lastClr="000000"/>
                  </a:solidFill>
                  <a:effectLst/>
                  <a:latin typeface="DIN Next LT Arabic Light" panose="020B0303020203050203" pitchFamily="34" charset="-78"/>
                  <a:ea typeface="Calibri" panose="020F0502020204030204" pitchFamily="34" charset="0"/>
                  <a:cs typeface="DIN Next LT Arabic Light" panose="020B0303020203050203" pitchFamily="34" charset="-78"/>
                </a:rPr>
                <a:t>BERT (Bidirectional Encoder Representations from Transformers)</a:t>
              </a:r>
            </a:p>
          </p:txBody>
        </p:sp>
        <p:sp>
          <p:nvSpPr>
            <p:cNvPr id="26" name="مستطيل مستدير الزوايا 25">
              <a:extLst>
                <a:ext uri="{FF2B5EF4-FFF2-40B4-BE49-F238E27FC236}">
                  <a16:creationId xmlns:a16="http://schemas.microsoft.com/office/drawing/2014/main" id="{E1689A50-902B-D735-C9F3-B8EE4F01AD44}"/>
                </a:ext>
              </a:extLst>
            </p:cNvPr>
            <p:cNvSpPr/>
            <p:nvPr/>
          </p:nvSpPr>
          <p:spPr>
            <a:xfrm>
              <a:off x="548877" y="2597049"/>
              <a:ext cx="717637" cy="633059"/>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3200" b="1" dirty="0">
                  <a:latin typeface="DIN Next LT Arabic" panose="020B0503020203050203" pitchFamily="34" charset="-78"/>
                  <a:cs typeface="DIN Next LT Arabic" panose="020B0503020203050203" pitchFamily="34" charset="-78"/>
                </a:rPr>
                <a:t>01</a:t>
              </a:r>
              <a:endParaRPr lang="ar-SA" b="1" dirty="0">
                <a:latin typeface="DIN Next LT Arabic" panose="020B0503020203050203" pitchFamily="34" charset="-78"/>
                <a:cs typeface="DIN Next LT Arabic" panose="020B0503020203050203" pitchFamily="34" charset="-78"/>
              </a:endParaRPr>
            </a:p>
          </p:txBody>
        </p:sp>
        <p:sp>
          <p:nvSpPr>
            <p:cNvPr id="33" name="مثلث 32">
              <a:extLst>
                <a:ext uri="{FF2B5EF4-FFF2-40B4-BE49-F238E27FC236}">
                  <a16:creationId xmlns:a16="http://schemas.microsoft.com/office/drawing/2014/main" id="{325D42C9-6528-638B-B250-205CC1DD8457}"/>
                </a:ext>
              </a:extLst>
            </p:cNvPr>
            <p:cNvSpPr/>
            <p:nvPr/>
          </p:nvSpPr>
          <p:spPr>
            <a:xfrm rot="16200000" flipV="1">
              <a:off x="1264715" y="2836206"/>
              <a:ext cx="306900" cy="154744"/>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grpSp>
      <p:grpSp>
        <p:nvGrpSpPr>
          <p:cNvPr id="37" name="مجموعة 36">
            <a:extLst>
              <a:ext uri="{FF2B5EF4-FFF2-40B4-BE49-F238E27FC236}">
                <a16:creationId xmlns:a16="http://schemas.microsoft.com/office/drawing/2014/main" id="{67D91EE0-4D75-32E1-E21F-723077F6A849}"/>
              </a:ext>
            </a:extLst>
          </p:cNvPr>
          <p:cNvGrpSpPr/>
          <p:nvPr/>
        </p:nvGrpSpPr>
        <p:grpSpPr>
          <a:xfrm>
            <a:off x="393895" y="3731753"/>
            <a:ext cx="10678918" cy="994169"/>
            <a:chOff x="393895" y="3731753"/>
            <a:chExt cx="10678918" cy="994169"/>
          </a:xfrm>
        </p:grpSpPr>
        <p:sp>
          <p:nvSpPr>
            <p:cNvPr id="27" name="مستطيل مستدير الزوايا 26">
              <a:extLst>
                <a:ext uri="{FF2B5EF4-FFF2-40B4-BE49-F238E27FC236}">
                  <a16:creationId xmlns:a16="http://schemas.microsoft.com/office/drawing/2014/main" id="{A15C2D17-E9E6-D106-7C4D-D1375D524ED5}"/>
                </a:ext>
              </a:extLst>
            </p:cNvPr>
            <p:cNvSpPr/>
            <p:nvPr/>
          </p:nvSpPr>
          <p:spPr>
            <a:xfrm>
              <a:off x="393895" y="3731753"/>
              <a:ext cx="10678918" cy="994169"/>
            </a:xfrm>
            <a:prstGeom prst="roundRect">
              <a:avLst>
                <a:gd name="adj" fmla="val 9617"/>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28" name="مربع نص 27">
              <a:extLst>
                <a:ext uri="{FF2B5EF4-FFF2-40B4-BE49-F238E27FC236}">
                  <a16:creationId xmlns:a16="http://schemas.microsoft.com/office/drawing/2014/main" id="{A39834E8-36A4-7EAA-E1C2-C18EF34E35C2}"/>
                </a:ext>
              </a:extLst>
            </p:cNvPr>
            <p:cNvSpPr txBox="1"/>
            <p:nvPr/>
          </p:nvSpPr>
          <p:spPr>
            <a:xfrm>
              <a:off x="1532178" y="3912307"/>
              <a:ext cx="9356669" cy="633058"/>
            </a:xfrm>
            <a:prstGeom prst="rect">
              <a:avLst/>
            </a:prstGeom>
            <a:noFill/>
          </p:spPr>
          <p:txBody>
            <a:bodyPr wrap="square">
              <a:spAutoFit/>
            </a:bodyPr>
            <a:lstStyle/>
            <a:p>
              <a:pPr lvl="0" algn="l" rtl="0">
                <a:lnSpc>
                  <a:spcPct val="115000"/>
                </a:lnSpc>
                <a:spcAft>
                  <a:spcPts val="800"/>
                </a:spcAft>
                <a:buSzPts val="1000"/>
                <a:tabLst>
                  <a:tab pos="457200" algn="l"/>
                </a:tabLst>
              </a:pPr>
              <a:r>
                <a:rPr lang="en-US" sz="1600" kern="100" dirty="0">
                  <a:effectLst/>
                  <a:latin typeface="DIN Next LT Arabic Light" panose="020B0303020203050203" pitchFamily="34" charset="-78"/>
                  <a:ea typeface="Calibri" panose="020F0502020204030204" pitchFamily="34" charset="0"/>
                  <a:cs typeface="DIN Next LT Arabic Light" panose="020B0303020203050203" pitchFamily="34" charset="-78"/>
                </a:rPr>
                <a:t>DistilBERT, a compressed version of BERT designed to reduce computational complexity while maintaining performance</a:t>
              </a:r>
            </a:p>
          </p:txBody>
        </p:sp>
        <p:sp>
          <p:nvSpPr>
            <p:cNvPr id="29" name="مستطيل مستدير الزوايا 28">
              <a:extLst>
                <a:ext uri="{FF2B5EF4-FFF2-40B4-BE49-F238E27FC236}">
                  <a16:creationId xmlns:a16="http://schemas.microsoft.com/office/drawing/2014/main" id="{2A13408B-D914-37EF-507E-8914AB49B690}"/>
                </a:ext>
              </a:extLst>
            </p:cNvPr>
            <p:cNvSpPr/>
            <p:nvPr/>
          </p:nvSpPr>
          <p:spPr>
            <a:xfrm>
              <a:off x="541762" y="3912306"/>
              <a:ext cx="717637" cy="633059"/>
            </a:xfrm>
            <a:prstGeom prst="roundRect">
              <a:avLst>
                <a:gd name="adj" fmla="val 18948"/>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3200" b="1" dirty="0">
                  <a:latin typeface="DIN Next LT Arabic" panose="020B0503020203050203" pitchFamily="34" charset="-78"/>
                  <a:cs typeface="DIN Next LT Arabic" panose="020B0503020203050203" pitchFamily="34" charset="-78"/>
                </a:rPr>
                <a:t>02</a:t>
              </a:r>
              <a:endParaRPr lang="ar-SA" b="1" dirty="0">
                <a:latin typeface="DIN Next LT Arabic" panose="020B0503020203050203" pitchFamily="34" charset="-78"/>
                <a:cs typeface="DIN Next LT Arabic" panose="020B0503020203050203" pitchFamily="34" charset="-78"/>
              </a:endParaRPr>
            </a:p>
          </p:txBody>
        </p:sp>
        <p:sp>
          <p:nvSpPr>
            <p:cNvPr id="35" name="مثلث 34">
              <a:extLst>
                <a:ext uri="{FF2B5EF4-FFF2-40B4-BE49-F238E27FC236}">
                  <a16:creationId xmlns:a16="http://schemas.microsoft.com/office/drawing/2014/main" id="{CAA69349-3383-7C31-45DA-7CBDEFB81EAF}"/>
                </a:ext>
              </a:extLst>
            </p:cNvPr>
            <p:cNvSpPr/>
            <p:nvPr/>
          </p:nvSpPr>
          <p:spPr>
            <a:xfrm rot="16200000" flipV="1">
              <a:off x="1264715" y="4136395"/>
              <a:ext cx="306900" cy="154744"/>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grpSp>
      <p:graphicFrame>
        <p:nvGraphicFramePr>
          <p:cNvPr id="38" name="جدول 37">
            <a:extLst>
              <a:ext uri="{FF2B5EF4-FFF2-40B4-BE49-F238E27FC236}">
                <a16:creationId xmlns:a16="http://schemas.microsoft.com/office/drawing/2014/main" id="{7348A25B-887A-1A1C-F829-0D57DE4D2313}"/>
              </a:ext>
            </a:extLst>
          </p:cNvPr>
          <p:cNvGraphicFramePr>
            <a:graphicFrameLocks noGrp="1"/>
          </p:cNvGraphicFramePr>
          <p:nvPr>
            <p:extLst>
              <p:ext uri="{D42A27DB-BD31-4B8C-83A1-F6EECF244321}">
                <p14:modId xmlns:p14="http://schemas.microsoft.com/office/powerpoint/2010/main" val="1703965396"/>
              </p:ext>
            </p:extLst>
          </p:nvPr>
        </p:nvGraphicFramePr>
        <p:xfrm>
          <a:off x="-6810700" y="1408922"/>
          <a:ext cx="5549705" cy="4645662"/>
        </p:xfrm>
        <a:graphic>
          <a:graphicData uri="http://schemas.openxmlformats.org/drawingml/2006/table">
            <a:tbl>
              <a:tblPr firstRow="1" firstCol="1" bandRow="1">
                <a:tableStyleId>{5C22544A-7EE6-4342-B048-85BDC9FD1C3A}</a:tableStyleId>
              </a:tblPr>
              <a:tblGrid>
                <a:gridCol w="1109941">
                  <a:extLst>
                    <a:ext uri="{9D8B030D-6E8A-4147-A177-3AD203B41FA5}">
                      <a16:colId xmlns:a16="http://schemas.microsoft.com/office/drawing/2014/main" val="1044559393"/>
                    </a:ext>
                  </a:extLst>
                </a:gridCol>
                <a:gridCol w="1109941">
                  <a:extLst>
                    <a:ext uri="{9D8B030D-6E8A-4147-A177-3AD203B41FA5}">
                      <a16:colId xmlns:a16="http://schemas.microsoft.com/office/drawing/2014/main" val="1717766756"/>
                    </a:ext>
                  </a:extLst>
                </a:gridCol>
                <a:gridCol w="1109941">
                  <a:extLst>
                    <a:ext uri="{9D8B030D-6E8A-4147-A177-3AD203B41FA5}">
                      <a16:colId xmlns:a16="http://schemas.microsoft.com/office/drawing/2014/main" val="3260403547"/>
                    </a:ext>
                  </a:extLst>
                </a:gridCol>
                <a:gridCol w="1109941">
                  <a:extLst>
                    <a:ext uri="{9D8B030D-6E8A-4147-A177-3AD203B41FA5}">
                      <a16:colId xmlns:a16="http://schemas.microsoft.com/office/drawing/2014/main" val="1998714109"/>
                    </a:ext>
                  </a:extLst>
                </a:gridCol>
                <a:gridCol w="1109941">
                  <a:extLst>
                    <a:ext uri="{9D8B030D-6E8A-4147-A177-3AD203B41FA5}">
                      <a16:colId xmlns:a16="http://schemas.microsoft.com/office/drawing/2014/main" val="1343596725"/>
                    </a:ext>
                  </a:extLst>
                </a:gridCol>
              </a:tblGrid>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Model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Accuracy</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Precision</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Recall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F1-score</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extLst>
                  <a:ext uri="{0D108BD9-81ED-4DB2-BD59-A6C34878D82A}">
                    <a16:rowId xmlns:a16="http://schemas.microsoft.com/office/drawing/2014/main" val="2472966933"/>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Logistic Regression (LR)</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0.6914</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0.6545</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0.6914</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0.6675</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05802089"/>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Random Forest (RF)</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0.7543</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0.7222</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0.7543</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0.7012</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28746724"/>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Decision Tree (DT)</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0.6200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0.6240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0.6200</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0.6220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6845298"/>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Naïve Bayes (NB)</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0.6629</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0.6320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0.6629</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0.6447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19176036"/>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K-Nearest Neighbors (KNN)</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0.5057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0.7188</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0.5057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0.5221</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64409948"/>
                  </a:ext>
                </a:extLst>
              </a:tr>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XGBoost (XGB)</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0.7371</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0.6968</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0.7371</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0.6989</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053852991"/>
                  </a:ext>
                </a:extLst>
              </a:tr>
            </a:tbl>
          </a:graphicData>
        </a:graphic>
      </p:graphicFrame>
      <p:pic>
        <p:nvPicPr>
          <p:cNvPr id="39" name="Picture 1">
            <a:extLst>
              <a:ext uri="{FF2B5EF4-FFF2-40B4-BE49-F238E27FC236}">
                <a16:creationId xmlns:a16="http://schemas.microsoft.com/office/drawing/2014/main" id="{B30A744D-38C2-C99A-0C1A-D20E0DCE1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25107" y="1589475"/>
            <a:ext cx="5461635" cy="4645662"/>
          </a:xfrm>
          <a:prstGeom prst="rect">
            <a:avLst/>
          </a:prstGeom>
          <a:ln w="12700">
            <a:solidFill>
              <a:srgbClr val="00ADEF"/>
            </a:solidFill>
          </a:ln>
        </p:spPr>
      </p:pic>
    </p:spTree>
    <p:extLst>
      <p:ext uri="{BB962C8B-B14F-4D97-AF65-F5344CB8AC3E}">
        <p14:creationId xmlns:p14="http://schemas.microsoft.com/office/powerpoint/2010/main" val="31824755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750"/>
                                        <p:tgtEl>
                                          <p:spTgt spid="36"/>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750"/>
                                        <p:tgtEl>
                                          <p:spTgt spid="3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6AE31-11D3-83AF-01C7-18552D0162C0}"/>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49FCF43A-6E6C-438E-B614-884AA8B9A94F}"/>
              </a:ext>
            </a:extLst>
          </p:cNvPr>
          <p:cNvSpPr txBox="1"/>
          <p:nvPr/>
        </p:nvSpPr>
        <p:spPr>
          <a:xfrm>
            <a:off x="393896" y="356939"/>
            <a:ext cx="103503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Methodology</a:t>
            </a:r>
            <a:r>
              <a:rPr lang="ar-SA" sz="3600" b="1" dirty="0">
                <a:solidFill>
                  <a:srgbClr val="00ADEF"/>
                </a:solidFill>
                <a:latin typeface="DIN Next LT Arabic" panose="020B0503020203050203" pitchFamily="34" charset="-78"/>
                <a:cs typeface="DIN Next LT Arabic" panose="020B0503020203050203" pitchFamily="34" charset="-78"/>
              </a:rPr>
              <a:t> </a:t>
            </a:r>
            <a:r>
              <a:rPr lang="en-US" sz="3600" b="1" dirty="0">
                <a:solidFill>
                  <a:srgbClr val="00ADEF"/>
                </a:solidFill>
                <a:latin typeface="DIN Next LT Arabic" panose="020B0503020203050203" pitchFamily="34" charset="-78"/>
                <a:cs typeface="DIN Next LT Arabic" panose="020B0503020203050203" pitchFamily="34" charset="-78"/>
              </a:rPr>
              <a:t>- </a:t>
            </a:r>
            <a:r>
              <a:rPr lang="en-US" sz="3200" kern="100" dirty="0">
                <a:solidFill>
                  <a:srgbClr val="0A4474"/>
                </a:solidFill>
                <a:cs typeface="DIN Next LT Arabic" panose="020B0503020203050203" pitchFamily="34" charset="-78"/>
              </a:rPr>
              <a:t>Evaluation Metrics</a:t>
            </a:r>
          </a:p>
        </p:txBody>
      </p:sp>
      <p:grpSp>
        <p:nvGrpSpPr>
          <p:cNvPr id="38" name="مجموعة 37">
            <a:extLst>
              <a:ext uri="{FF2B5EF4-FFF2-40B4-BE49-F238E27FC236}">
                <a16:creationId xmlns:a16="http://schemas.microsoft.com/office/drawing/2014/main" id="{87BD5364-EB70-95D6-CAB7-6C5F6FF07BB5}"/>
              </a:ext>
            </a:extLst>
          </p:cNvPr>
          <p:cNvGrpSpPr/>
          <p:nvPr/>
        </p:nvGrpSpPr>
        <p:grpSpPr>
          <a:xfrm>
            <a:off x="393895" y="1495138"/>
            <a:ext cx="11281033" cy="455294"/>
            <a:chOff x="6169419" y="1607433"/>
            <a:chExt cx="11281033" cy="455294"/>
          </a:xfrm>
        </p:grpSpPr>
        <p:sp>
          <p:nvSpPr>
            <p:cNvPr id="33" name="مستطيل مستدير الزوايا 32">
              <a:extLst>
                <a:ext uri="{FF2B5EF4-FFF2-40B4-BE49-F238E27FC236}">
                  <a16:creationId xmlns:a16="http://schemas.microsoft.com/office/drawing/2014/main" id="{C16BE93B-12E4-D42C-2EF0-0881020AFCCC}"/>
                </a:ext>
              </a:extLst>
            </p:cNvPr>
            <p:cNvSpPr/>
            <p:nvPr/>
          </p:nvSpPr>
          <p:spPr>
            <a:xfrm>
              <a:off x="6169419" y="1607573"/>
              <a:ext cx="11281033" cy="455154"/>
            </a:xfrm>
            <a:prstGeom prst="roundRect">
              <a:avLst>
                <a:gd name="adj" fmla="val 26234"/>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34" name="متوازي أضلاع 33">
              <a:extLst>
                <a:ext uri="{FF2B5EF4-FFF2-40B4-BE49-F238E27FC236}">
                  <a16:creationId xmlns:a16="http://schemas.microsoft.com/office/drawing/2014/main" id="{BAF330E4-9D65-758E-16CB-851AC345648A}"/>
                </a:ext>
              </a:extLst>
            </p:cNvPr>
            <p:cNvSpPr/>
            <p:nvPr/>
          </p:nvSpPr>
          <p:spPr>
            <a:xfrm flipH="1">
              <a:off x="6411627" y="1607433"/>
              <a:ext cx="743963" cy="449161"/>
            </a:xfrm>
            <a:prstGeom prst="parallelogram">
              <a:avLst>
                <a:gd name="adj" fmla="val 66908"/>
              </a:avLst>
            </a:prstGeom>
            <a:solidFill>
              <a:srgbClr val="0A4474">
                <a:alpha val="2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sp>
          <p:nvSpPr>
            <p:cNvPr id="35" name="مربع نص 34">
              <a:extLst>
                <a:ext uri="{FF2B5EF4-FFF2-40B4-BE49-F238E27FC236}">
                  <a16:creationId xmlns:a16="http://schemas.microsoft.com/office/drawing/2014/main" id="{B0383761-F9DE-49F5-883E-252D35489E25}"/>
                </a:ext>
              </a:extLst>
            </p:cNvPr>
            <p:cNvSpPr txBox="1"/>
            <p:nvPr/>
          </p:nvSpPr>
          <p:spPr>
            <a:xfrm>
              <a:off x="6512124" y="1640968"/>
              <a:ext cx="9055903" cy="400110"/>
            </a:xfrm>
            <a:prstGeom prst="rect">
              <a:avLst/>
            </a:prstGeom>
            <a:noFill/>
          </p:spPr>
          <p:txBody>
            <a:bodyPr wrap="square">
              <a:spAutoFit/>
            </a:bodyPr>
            <a:lstStyle/>
            <a:p>
              <a:pPr algn="just" rtl="0">
                <a:spcAft>
                  <a:spcPts val="800"/>
                </a:spcAft>
              </a:pPr>
              <a:r>
                <a:rPr lang="en-US" sz="2000" kern="100" dirty="0">
                  <a:solidFill>
                    <a:schemeClr val="bg1"/>
                  </a:solidFill>
                  <a:cs typeface="DIN Next LT Arabic Medium" panose="020B0503020203050203" pitchFamily="34" charset="-78"/>
                </a:rPr>
                <a:t>Evaluation Metrics</a:t>
              </a:r>
            </a:p>
          </p:txBody>
        </p:sp>
      </p:grpSp>
      <p:sp>
        <p:nvSpPr>
          <p:cNvPr id="2" name="مستطيل 1">
            <a:extLst>
              <a:ext uri="{FF2B5EF4-FFF2-40B4-BE49-F238E27FC236}">
                <a16:creationId xmlns:a16="http://schemas.microsoft.com/office/drawing/2014/main" id="{3BCBBFD3-94D4-6D2C-6025-A67D95D88ED5}"/>
              </a:ext>
            </a:extLst>
          </p:cNvPr>
          <p:cNvSpPr/>
          <p:nvPr/>
        </p:nvSpPr>
        <p:spPr>
          <a:xfrm>
            <a:off x="807522" y="2842704"/>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5" name="قوس ممتلئ 4">
            <a:extLst>
              <a:ext uri="{FF2B5EF4-FFF2-40B4-BE49-F238E27FC236}">
                <a16:creationId xmlns:a16="http://schemas.microsoft.com/office/drawing/2014/main" id="{5F51894C-746E-14D2-AC0E-A9E04F85A742}"/>
              </a:ext>
            </a:extLst>
          </p:cNvPr>
          <p:cNvSpPr/>
          <p:nvPr/>
        </p:nvSpPr>
        <p:spPr>
          <a:xfrm>
            <a:off x="1225403" y="2297804"/>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6" name="شكل بيضاوي 5">
            <a:extLst>
              <a:ext uri="{FF2B5EF4-FFF2-40B4-BE49-F238E27FC236}">
                <a16:creationId xmlns:a16="http://schemas.microsoft.com/office/drawing/2014/main" id="{D4C6791E-5CB3-E27D-4D3C-2600E027517C}"/>
              </a:ext>
            </a:extLst>
          </p:cNvPr>
          <p:cNvSpPr/>
          <p:nvPr/>
        </p:nvSpPr>
        <p:spPr>
          <a:xfrm>
            <a:off x="1362003" y="2469275"/>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01</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9" name="مستطيل مستدير الزوايا 8">
            <a:extLst>
              <a:ext uri="{FF2B5EF4-FFF2-40B4-BE49-F238E27FC236}">
                <a16:creationId xmlns:a16="http://schemas.microsoft.com/office/drawing/2014/main" id="{C2E35510-7C85-D824-CB6E-859B610F798A}"/>
              </a:ext>
            </a:extLst>
          </p:cNvPr>
          <p:cNvSpPr/>
          <p:nvPr/>
        </p:nvSpPr>
        <p:spPr>
          <a:xfrm>
            <a:off x="944700" y="3534947"/>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8" name="مربع نص 7">
            <a:extLst>
              <a:ext uri="{FF2B5EF4-FFF2-40B4-BE49-F238E27FC236}">
                <a16:creationId xmlns:a16="http://schemas.microsoft.com/office/drawing/2014/main" id="{FA02EFDA-9E82-A65C-FC12-4D2BF2ED3AF6}"/>
              </a:ext>
            </a:extLst>
          </p:cNvPr>
          <p:cNvSpPr txBox="1"/>
          <p:nvPr/>
        </p:nvSpPr>
        <p:spPr>
          <a:xfrm>
            <a:off x="879189" y="3527058"/>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Accuracy</a:t>
            </a:r>
          </a:p>
        </p:txBody>
      </p:sp>
      <p:sp>
        <p:nvSpPr>
          <p:cNvPr id="10" name="مربع نص 9">
            <a:extLst>
              <a:ext uri="{FF2B5EF4-FFF2-40B4-BE49-F238E27FC236}">
                <a16:creationId xmlns:a16="http://schemas.microsoft.com/office/drawing/2014/main" id="{251E0434-5F53-CE2A-B064-40739B6E2BF6}"/>
              </a:ext>
            </a:extLst>
          </p:cNvPr>
          <p:cNvSpPr txBox="1"/>
          <p:nvPr/>
        </p:nvSpPr>
        <p:spPr>
          <a:xfrm>
            <a:off x="803435" y="4022094"/>
            <a:ext cx="1896124" cy="738664"/>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Measures overall correctness of predictions</a:t>
            </a:r>
          </a:p>
        </p:txBody>
      </p:sp>
      <p:sp>
        <p:nvSpPr>
          <p:cNvPr id="11" name="مستطيل 10">
            <a:extLst>
              <a:ext uri="{FF2B5EF4-FFF2-40B4-BE49-F238E27FC236}">
                <a16:creationId xmlns:a16="http://schemas.microsoft.com/office/drawing/2014/main" id="{0FB975A0-DCF9-0722-C291-F98DAB61F2FF}"/>
              </a:ext>
            </a:extLst>
          </p:cNvPr>
          <p:cNvSpPr/>
          <p:nvPr/>
        </p:nvSpPr>
        <p:spPr>
          <a:xfrm>
            <a:off x="2879731" y="2842704"/>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2" name="قوس ممتلئ 11">
            <a:extLst>
              <a:ext uri="{FF2B5EF4-FFF2-40B4-BE49-F238E27FC236}">
                <a16:creationId xmlns:a16="http://schemas.microsoft.com/office/drawing/2014/main" id="{C5C40AC2-13C4-C8F5-FA9D-82E5E2E1B52D}"/>
              </a:ext>
            </a:extLst>
          </p:cNvPr>
          <p:cNvSpPr/>
          <p:nvPr/>
        </p:nvSpPr>
        <p:spPr>
          <a:xfrm>
            <a:off x="3297612" y="2297804"/>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13" name="شكل بيضاوي 12">
            <a:extLst>
              <a:ext uri="{FF2B5EF4-FFF2-40B4-BE49-F238E27FC236}">
                <a16:creationId xmlns:a16="http://schemas.microsoft.com/office/drawing/2014/main" id="{82182B37-9B64-3AA7-F261-F0A763EEC635}"/>
              </a:ext>
            </a:extLst>
          </p:cNvPr>
          <p:cNvSpPr/>
          <p:nvPr/>
        </p:nvSpPr>
        <p:spPr>
          <a:xfrm>
            <a:off x="3434212" y="2469275"/>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02</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14" name="مستطيل مستدير الزوايا 13">
            <a:extLst>
              <a:ext uri="{FF2B5EF4-FFF2-40B4-BE49-F238E27FC236}">
                <a16:creationId xmlns:a16="http://schemas.microsoft.com/office/drawing/2014/main" id="{0B7C74EF-FB0F-C1F5-C15E-A93EAFED2CF4}"/>
              </a:ext>
            </a:extLst>
          </p:cNvPr>
          <p:cNvSpPr/>
          <p:nvPr/>
        </p:nvSpPr>
        <p:spPr>
          <a:xfrm>
            <a:off x="3016909" y="3534947"/>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15" name="مربع نص 14">
            <a:extLst>
              <a:ext uri="{FF2B5EF4-FFF2-40B4-BE49-F238E27FC236}">
                <a16:creationId xmlns:a16="http://schemas.microsoft.com/office/drawing/2014/main" id="{A240B8D9-F786-45BA-CD65-C36FA0D39608}"/>
              </a:ext>
            </a:extLst>
          </p:cNvPr>
          <p:cNvSpPr txBox="1"/>
          <p:nvPr/>
        </p:nvSpPr>
        <p:spPr>
          <a:xfrm>
            <a:off x="2951398" y="3527058"/>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Precision</a:t>
            </a:r>
          </a:p>
        </p:txBody>
      </p:sp>
      <p:sp>
        <p:nvSpPr>
          <p:cNvPr id="16" name="مربع نص 15">
            <a:extLst>
              <a:ext uri="{FF2B5EF4-FFF2-40B4-BE49-F238E27FC236}">
                <a16:creationId xmlns:a16="http://schemas.microsoft.com/office/drawing/2014/main" id="{67F79420-C10E-E7EB-3971-D9B6EB072AEE}"/>
              </a:ext>
            </a:extLst>
          </p:cNvPr>
          <p:cNvSpPr txBox="1"/>
          <p:nvPr/>
        </p:nvSpPr>
        <p:spPr>
          <a:xfrm>
            <a:off x="2875644" y="4022094"/>
            <a:ext cx="1896124" cy="954107"/>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Measures correctness of predicted positive class</a:t>
            </a:r>
          </a:p>
        </p:txBody>
      </p:sp>
      <p:sp>
        <p:nvSpPr>
          <p:cNvPr id="23" name="مستطيل 22">
            <a:extLst>
              <a:ext uri="{FF2B5EF4-FFF2-40B4-BE49-F238E27FC236}">
                <a16:creationId xmlns:a16="http://schemas.microsoft.com/office/drawing/2014/main" id="{E33B5020-9C75-6688-9C4A-942769CCBEA2}"/>
              </a:ext>
            </a:extLst>
          </p:cNvPr>
          <p:cNvSpPr/>
          <p:nvPr/>
        </p:nvSpPr>
        <p:spPr>
          <a:xfrm>
            <a:off x="4951940" y="2842704"/>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24" name="قوس ممتلئ 23">
            <a:extLst>
              <a:ext uri="{FF2B5EF4-FFF2-40B4-BE49-F238E27FC236}">
                <a16:creationId xmlns:a16="http://schemas.microsoft.com/office/drawing/2014/main" id="{0ED0CF3F-4CB0-8D2E-EC2C-7FA1AFF08F0B}"/>
              </a:ext>
            </a:extLst>
          </p:cNvPr>
          <p:cNvSpPr/>
          <p:nvPr/>
        </p:nvSpPr>
        <p:spPr>
          <a:xfrm>
            <a:off x="5369821" y="2297804"/>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25" name="شكل بيضاوي 24">
            <a:extLst>
              <a:ext uri="{FF2B5EF4-FFF2-40B4-BE49-F238E27FC236}">
                <a16:creationId xmlns:a16="http://schemas.microsoft.com/office/drawing/2014/main" id="{E79500B2-C2E2-FA29-A242-5E630F6A546A}"/>
              </a:ext>
            </a:extLst>
          </p:cNvPr>
          <p:cNvSpPr/>
          <p:nvPr/>
        </p:nvSpPr>
        <p:spPr>
          <a:xfrm>
            <a:off x="5506421" y="2469275"/>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03</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26" name="مستطيل مستدير الزوايا 25">
            <a:extLst>
              <a:ext uri="{FF2B5EF4-FFF2-40B4-BE49-F238E27FC236}">
                <a16:creationId xmlns:a16="http://schemas.microsoft.com/office/drawing/2014/main" id="{9B2F9327-DB55-3F35-581F-D569DD87F645}"/>
              </a:ext>
            </a:extLst>
          </p:cNvPr>
          <p:cNvSpPr/>
          <p:nvPr/>
        </p:nvSpPr>
        <p:spPr>
          <a:xfrm>
            <a:off x="5089118" y="3534947"/>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27" name="مربع نص 26">
            <a:extLst>
              <a:ext uri="{FF2B5EF4-FFF2-40B4-BE49-F238E27FC236}">
                <a16:creationId xmlns:a16="http://schemas.microsoft.com/office/drawing/2014/main" id="{051E12BF-A492-A13B-A3AE-29E665689D8F}"/>
              </a:ext>
            </a:extLst>
          </p:cNvPr>
          <p:cNvSpPr txBox="1"/>
          <p:nvPr/>
        </p:nvSpPr>
        <p:spPr>
          <a:xfrm>
            <a:off x="5023607" y="3527058"/>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Recall</a:t>
            </a:r>
          </a:p>
        </p:txBody>
      </p:sp>
      <p:sp>
        <p:nvSpPr>
          <p:cNvPr id="28" name="مربع نص 27">
            <a:extLst>
              <a:ext uri="{FF2B5EF4-FFF2-40B4-BE49-F238E27FC236}">
                <a16:creationId xmlns:a16="http://schemas.microsoft.com/office/drawing/2014/main" id="{11CB7463-27B7-5C5A-B363-F7E1AB0A4562}"/>
              </a:ext>
            </a:extLst>
          </p:cNvPr>
          <p:cNvSpPr txBox="1"/>
          <p:nvPr/>
        </p:nvSpPr>
        <p:spPr>
          <a:xfrm>
            <a:off x="4947853" y="4022094"/>
            <a:ext cx="1896124" cy="738664"/>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Measure ability to detect all actual positive cases</a:t>
            </a:r>
          </a:p>
        </p:txBody>
      </p:sp>
      <p:sp>
        <p:nvSpPr>
          <p:cNvPr id="40" name="مستطيل 39">
            <a:extLst>
              <a:ext uri="{FF2B5EF4-FFF2-40B4-BE49-F238E27FC236}">
                <a16:creationId xmlns:a16="http://schemas.microsoft.com/office/drawing/2014/main" id="{E994B8B1-0101-740C-3706-ED012C0D9471}"/>
              </a:ext>
            </a:extLst>
          </p:cNvPr>
          <p:cNvSpPr/>
          <p:nvPr/>
        </p:nvSpPr>
        <p:spPr>
          <a:xfrm>
            <a:off x="7024149" y="2842704"/>
            <a:ext cx="1896124"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41" name="قوس ممتلئ 40">
            <a:extLst>
              <a:ext uri="{FF2B5EF4-FFF2-40B4-BE49-F238E27FC236}">
                <a16:creationId xmlns:a16="http://schemas.microsoft.com/office/drawing/2014/main" id="{E7397EF5-355A-4F3C-5009-BBB848357884}"/>
              </a:ext>
            </a:extLst>
          </p:cNvPr>
          <p:cNvSpPr/>
          <p:nvPr/>
        </p:nvSpPr>
        <p:spPr>
          <a:xfrm>
            <a:off x="7442030" y="2297804"/>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42" name="شكل بيضاوي 41">
            <a:extLst>
              <a:ext uri="{FF2B5EF4-FFF2-40B4-BE49-F238E27FC236}">
                <a16:creationId xmlns:a16="http://schemas.microsoft.com/office/drawing/2014/main" id="{7EF69C35-C97B-93ED-7095-96E866191616}"/>
              </a:ext>
            </a:extLst>
          </p:cNvPr>
          <p:cNvSpPr/>
          <p:nvPr/>
        </p:nvSpPr>
        <p:spPr>
          <a:xfrm>
            <a:off x="7578630" y="2469275"/>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04</a:t>
            </a:r>
            <a:endParaRPr lang="ar-SA" sz="2400" b="1" dirty="0">
              <a:solidFill>
                <a:srgbClr val="0A4474"/>
              </a:solidFill>
              <a:latin typeface="DIN Next LT Arabic" panose="020B0503020203050203" pitchFamily="34" charset="-78"/>
              <a:cs typeface="DIN Next LT Arabic" panose="020B0503020203050203" pitchFamily="34" charset="-78"/>
            </a:endParaRPr>
          </a:p>
        </p:txBody>
      </p:sp>
      <p:sp>
        <p:nvSpPr>
          <p:cNvPr id="43" name="مستطيل مستدير الزوايا 42">
            <a:extLst>
              <a:ext uri="{FF2B5EF4-FFF2-40B4-BE49-F238E27FC236}">
                <a16:creationId xmlns:a16="http://schemas.microsoft.com/office/drawing/2014/main" id="{552E6C33-8CC3-DB28-6683-D298BFE10A41}"/>
              </a:ext>
            </a:extLst>
          </p:cNvPr>
          <p:cNvSpPr/>
          <p:nvPr/>
        </p:nvSpPr>
        <p:spPr>
          <a:xfrm>
            <a:off x="7161327" y="3534947"/>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44" name="مربع نص 43">
            <a:extLst>
              <a:ext uri="{FF2B5EF4-FFF2-40B4-BE49-F238E27FC236}">
                <a16:creationId xmlns:a16="http://schemas.microsoft.com/office/drawing/2014/main" id="{8E14B053-ABB1-554D-9C72-C6AA8890515D}"/>
              </a:ext>
            </a:extLst>
          </p:cNvPr>
          <p:cNvSpPr txBox="1"/>
          <p:nvPr/>
        </p:nvSpPr>
        <p:spPr>
          <a:xfrm>
            <a:off x="7099903" y="3558130"/>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F1-score</a:t>
            </a:r>
          </a:p>
        </p:txBody>
      </p:sp>
      <p:sp>
        <p:nvSpPr>
          <p:cNvPr id="45" name="مربع نص 44">
            <a:extLst>
              <a:ext uri="{FF2B5EF4-FFF2-40B4-BE49-F238E27FC236}">
                <a16:creationId xmlns:a16="http://schemas.microsoft.com/office/drawing/2014/main" id="{7FC3CA86-4BCF-70A2-FBE7-D0B3BFDB8AE0}"/>
              </a:ext>
            </a:extLst>
          </p:cNvPr>
          <p:cNvSpPr txBox="1"/>
          <p:nvPr/>
        </p:nvSpPr>
        <p:spPr>
          <a:xfrm>
            <a:off x="7020062" y="4022094"/>
            <a:ext cx="1896124" cy="523220"/>
          </a:xfrm>
          <a:prstGeom prst="rect">
            <a:avLst/>
          </a:prstGeom>
          <a:noFill/>
        </p:spPr>
        <p:txBody>
          <a:bodyPr wrap="square">
            <a:spAutoFit/>
          </a:bodyPr>
          <a:lstStyle/>
          <a:p>
            <a:pPr marL="0" indent="0" algn="ctr" rtl="0">
              <a:buNone/>
            </a:pPr>
            <a:r>
              <a:rPr lang="en-US" sz="1400" dirty="0">
                <a:latin typeface="DIN Next LT Arabic Light" panose="020B0303020203050203" pitchFamily="34" charset="-78"/>
                <a:cs typeface="DIN Next LT Arabic Light" panose="020B0303020203050203" pitchFamily="34" charset="-78"/>
              </a:rPr>
              <a:t>Harmonic mean of precision and recall</a:t>
            </a:r>
          </a:p>
        </p:txBody>
      </p:sp>
      <p:sp>
        <p:nvSpPr>
          <p:cNvPr id="70" name="Freeform 2">
            <a:extLst>
              <a:ext uri="{FF2B5EF4-FFF2-40B4-BE49-F238E27FC236}">
                <a16:creationId xmlns:a16="http://schemas.microsoft.com/office/drawing/2014/main" id="{9CBBE6E9-D0A1-DB1A-ACE5-9A24DD0F7E51}"/>
              </a:ext>
            </a:extLst>
          </p:cNvPr>
          <p:cNvSpPr/>
          <p:nvPr/>
        </p:nvSpPr>
        <p:spPr>
          <a:xfrm>
            <a:off x="5161306" y="5040399"/>
            <a:ext cx="1650491" cy="412325"/>
          </a:xfrm>
          <a:custGeom>
            <a:avLst/>
            <a:gdLst/>
            <a:ahLst/>
            <a:cxnLst/>
            <a:rect l="l" t="t" r="r" b="b"/>
            <a:pathLst>
              <a:path w="2475737" h="618487">
                <a:moveTo>
                  <a:pt x="0" y="0"/>
                </a:moveTo>
                <a:lnTo>
                  <a:pt x="2475737" y="0"/>
                </a:lnTo>
                <a:lnTo>
                  <a:pt x="2475737" y="618487"/>
                </a:lnTo>
                <a:lnTo>
                  <a:pt x="0" y="618487"/>
                </a:lnTo>
                <a:lnTo>
                  <a:pt x="0" y="0"/>
                </a:lnTo>
                <a:close/>
              </a:path>
            </a:pathLst>
          </a:custGeom>
          <a:blipFill>
            <a:blip r:embed="rId2"/>
            <a:stretch>
              <a:fillRect b="-3628"/>
            </a:stretch>
          </a:blipFill>
        </p:spPr>
        <p:txBody>
          <a:bodyPr/>
          <a:lstStyle/>
          <a:p>
            <a:pPr marL="0" algn="l" defTabSz="914400" rtl="0" eaLnBrk="1" latinLnBrk="0" hangingPunct="1"/>
            <a:endParaRPr lang="ar-SA" sz="1200"/>
          </a:p>
        </p:txBody>
      </p:sp>
      <p:sp>
        <p:nvSpPr>
          <p:cNvPr id="71" name="Freeform 3">
            <a:extLst>
              <a:ext uri="{FF2B5EF4-FFF2-40B4-BE49-F238E27FC236}">
                <a16:creationId xmlns:a16="http://schemas.microsoft.com/office/drawing/2014/main" id="{11C78F34-7A98-B8BA-2F0A-1DFEAE6E0190}"/>
              </a:ext>
            </a:extLst>
          </p:cNvPr>
          <p:cNvSpPr/>
          <p:nvPr/>
        </p:nvSpPr>
        <p:spPr>
          <a:xfrm>
            <a:off x="7081939" y="5153160"/>
            <a:ext cx="1720444" cy="352333"/>
          </a:xfrm>
          <a:custGeom>
            <a:avLst/>
            <a:gdLst/>
            <a:ahLst/>
            <a:cxnLst/>
            <a:rect l="l" t="t" r="r" b="b"/>
            <a:pathLst>
              <a:path w="2580666" h="528499">
                <a:moveTo>
                  <a:pt x="0" y="0"/>
                </a:moveTo>
                <a:lnTo>
                  <a:pt x="2580666" y="0"/>
                </a:lnTo>
                <a:lnTo>
                  <a:pt x="2580666" y="528499"/>
                </a:lnTo>
                <a:lnTo>
                  <a:pt x="0" y="528499"/>
                </a:lnTo>
                <a:lnTo>
                  <a:pt x="0" y="0"/>
                </a:lnTo>
                <a:close/>
              </a:path>
            </a:pathLst>
          </a:custGeom>
          <a:blipFill>
            <a:blip r:embed="rId3"/>
            <a:stretch>
              <a:fillRect b="-3639"/>
            </a:stretch>
          </a:blipFill>
        </p:spPr>
        <p:txBody>
          <a:bodyPr/>
          <a:lstStyle/>
          <a:p>
            <a:pPr marL="0" algn="l" defTabSz="914400" rtl="0" eaLnBrk="1" latinLnBrk="0" hangingPunct="1"/>
            <a:endParaRPr lang="ar-SA" sz="1200"/>
          </a:p>
        </p:txBody>
      </p:sp>
      <p:sp>
        <p:nvSpPr>
          <p:cNvPr id="72" name="Freeform 4">
            <a:extLst>
              <a:ext uri="{FF2B5EF4-FFF2-40B4-BE49-F238E27FC236}">
                <a16:creationId xmlns:a16="http://schemas.microsoft.com/office/drawing/2014/main" id="{0077E841-9C58-FE46-1894-5FCCF6458D2C}"/>
              </a:ext>
            </a:extLst>
          </p:cNvPr>
          <p:cNvSpPr/>
          <p:nvPr/>
        </p:nvSpPr>
        <p:spPr>
          <a:xfrm>
            <a:off x="2977416" y="5040399"/>
            <a:ext cx="1675975" cy="391583"/>
          </a:xfrm>
          <a:custGeom>
            <a:avLst/>
            <a:gdLst/>
            <a:ahLst/>
            <a:cxnLst/>
            <a:rect l="l" t="t" r="r" b="b"/>
            <a:pathLst>
              <a:path w="2513963" h="587375">
                <a:moveTo>
                  <a:pt x="0" y="0"/>
                </a:moveTo>
                <a:lnTo>
                  <a:pt x="2513963" y="0"/>
                </a:lnTo>
                <a:lnTo>
                  <a:pt x="2513963" y="587374"/>
                </a:lnTo>
                <a:lnTo>
                  <a:pt x="0" y="587374"/>
                </a:lnTo>
                <a:lnTo>
                  <a:pt x="0" y="0"/>
                </a:lnTo>
                <a:close/>
              </a:path>
            </a:pathLst>
          </a:custGeom>
          <a:blipFill>
            <a:blip r:embed="rId4"/>
            <a:stretch>
              <a:fillRect/>
            </a:stretch>
          </a:blipFill>
        </p:spPr>
        <p:txBody>
          <a:bodyPr/>
          <a:lstStyle/>
          <a:p>
            <a:pPr marL="0" algn="l" defTabSz="914400" rtl="0" eaLnBrk="1" latinLnBrk="0" hangingPunct="1"/>
            <a:endParaRPr lang="ar-SA" sz="1200"/>
          </a:p>
        </p:txBody>
      </p:sp>
      <p:sp>
        <p:nvSpPr>
          <p:cNvPr id="73" name="Freeform 5">
            <a:extLst>
              <a:ext uri="{FF2B5EF4-FFF2-40B4-BE49-F238E27FC236}">
                <a16:creationId xmlns:a16="http://schemas.microsoft.com/office/drawing/2014/main" id="{0DB06C5D-4260-33A2-3AFB-9FD5428B34AE}"/>
              </a:ext>
            </a:extLst>
          </p:cNvPr>
          <p:cNvSpPr/>
          <p:nvPr/>
        </p:nvSpPr>
        <p:spPr>
          <a:xfrm>
            <a:off x="879502" y="5040399"/>
            <a:ext cx="1727385" cy="334791"/>
          </a:xfrm>
          <a:custGeom>
            <a:avLst/>
            <a:gdLst/>
            <a:ahLst/>
            <a:cxnLst/>
            <a:rect l="l" t="t" r="r" b="b"/>
            <a:pathLst>
              <a:path w="2591077" h="502187">
                <a:moveTo>
                  <a:pt x="0" y="0"/>
                </a:moveTo>
                <a:lnTo>
                  <a:pt x="2591077" y="0"/>
                </a:lnTo>
                <a:lnTo>
                  <a:pt x="2591077" y="502187"/>
                </a:lnTo>
                <a:lnTo>
                  <a:pt x="0" y="502187"/>
                </a:lnTo>
                <a:lnTo>
                  <a:pt x="0" y="0"/>
                </a:lnTo>
                <a:close/>
              </a:path>
            </a:pathLst>
          </a:custGeom>
          <a:blipFill>
            <a:blip r:embed="rId5"/>
            <a:stretch>
              <a:fillRect b="-3191"/>
            </a:stretch>
          </a:blipFill>
        </p:spPr>
        <p:txBody>
          <a:bodyPr/>
          <a:lstStyle/>
          <a:p>
            <a:pPr marL="0" algn="l" defTabSz="914400" rtl="0" eaLnBrk="1" latinLnBrk="0" hangingPunct="1"/>
            <a:endParaRPr lang="ar-SA" sz="1200"/>
          </a:p>
        </p:txBody>
      </p:sp>
      <p:sp>
        <p:nvSpPr>
          <p:cNvPr id="4" name="مستطيل 39">
            <a:extLst>
              <a:ext uri="{FF2B5EF4-FFF2-40B4-BE49-F238E27FC236}">
                <a16:creationId xmlns:a16="http://schemas.microsoft.com/office/drawing/2014/main" id="{93BD25D9-8591-1858-3676-2C99EF708E04}"/>
              </a:ext>
            </a:extLst>
          </p:cNvPr>
          <p:cNvSpPr/>
          <p:nvPr/>
        </p:nvSpPr>
        <p:spPr>
          <a:xfrm>
            <a:off x="9096357" y="2842704"/>
            <a:ext cx="2224361" cy="3258993"/>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7" name="قوس ممتلئ 40">
            <a:extLst>
              <a:ext uri="{FF2B5EF4-FFF2-40B4-BE49-F238E27FC236}">
                <a16:creationId xmlns:a16="http://schemas.microsoft.com/office/drawing/2014/main" id="{F2C519B2-7A1B-6D46-0441-7C2E542F0C48}"/>
              </a:ext>
            </a:extLst>
          </p:cNvPr>
          <p:cNvSpPr/>
          <p:nvPr/>
        </p:nvSpPr>
        <p:spPr>
          <a:xfrm>
            <a:off x="9629297" y="2297804"/>
            <a:ext cx="1060362" cy="1077533"/>
          </a:xfrm>
          <a:prstGeom prst="blockArc">
            <a:avLst>
              <a:gd name="adj1" fmla="val 10800000"/>
              <a:gd name="adj2" fmla="val 67969"/>
              <a:gd name="adj3" fmla="val 16157"/>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solidFill>
                <a:schemeClr val="tx1"/>
              </a:solidFill>
            </a:endParaRPr>
          </a:p>
        </p:txBody>
      </p:sp>
      <p:sp>
        <p:nvSpPr>
          <p:cNvPr id="18" name="شكل بيضاوي 41">
            <a:extLst>
              <a:ext uri="{FF2B5EF4-FFF2-40B4-BE49-F238E27FC236}">
                <a16:creationId xmlns:a16="http://schemas.microsoft.com/office/drawing/2014/main" id="{F5F20368-B743-8DC5-A2D0-24565264AD81}"/>
              </a:ext>
            </a:extLst>
          </p:cNvPr>
          <p:cNvSpPr/>
          <p:nvPr/>
        </p:nvSpPr>
        <p:spPr>
          <a:xfrm>
            <a:off x="9743109" y="2456153"/>
            <a:ext cx="777025" cy="729803"/>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2400" b="1" dirty="0">
                <a:solidFill>
                  <a:srgbClr val="0A4474"/>
                </a:solidFill>
                <a:latin typeface="DIN Next LT Arabic" panose="020B0503020203050203" pitchFamily="34" charset="-78"/>
                <a:cs typeface="DIN Next LT Arabic" panose="020B0503020203050203" pitchFamily="34" charset="-78"/>
              </a:rPr>
              <a:t>0</a:t>
            </a:r>
            <a:r>
              <a:rPr lang="ar-SA" sz="2400" b="1" dirty="0">
                <a:solidFill>
                  <a:srgbClr val="0A4474"/>
                </a:solidFill>
                <a:latin typeface="DIN Next LT Arabic" panose="020B0503020203050203" pitchFamily="34" charset="-78"/>
                <a:cs typeface="DIN Next LT Arabic" panose="020B0503020203050203" pitchFamily="34" charset="-78"/>
              </a:rPr>
              <a:t>5</a:t>
            </a:r>
          </a:p>
        </p:txBody>
      </p:sp>
      <p:sp>
        <p:nvSpPr>
          <p:cNvPr id="21" name="مستطيل مستدير الزوايا 42">
            <a:extLst>
              <a:ext uri="{FF2B5EF4-FFF2-40B4-BE49-F238E27FC236}">
                <a16:creationId xmlns:a16="http://schemas.microsoft.com/office/drawing/2014/main" id="{20B2601F-F9C3-5EC7-9C84-A27968CF707E}"/>
              </a:ext>
            </a:extLst>
          </p:cNvPr>
          <p:cNvSpPr/>
          <p:nvPr/>
        </p:nvSpPr>
        <p:spPr>
          <a:xfrm>
            <a:off x="9286645" y="3506490"/>
            <a:ext cx="1588817" cy="343794"/>
          </a:xfrm>
          <a:prstGeom prst="roundRect">
            <a:avLst>
              <a:gd name="adj" fmla="val 50000"/>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dirty="0"/>
          </a:p>
        </p:txBody>
      </p:sp>
      <p:sp>
        <p:nvSpPr>
          <p:cNvPr id="20" name="مربع نص 43">
            <a:extLst>
              <a:ext uri="{FF2B5EF4-FFF2-40B4-BE49-F238E27FC236}">
                <a16:creationId xmlns:a16="http://schemas.microsoft.com/office/drawing/2014/main" id="{6D938F8D-9E1C-3E67-4F08-7DBDA9DA7352}"/>
              </a:ext>
            </a:extLst>
          </p:cNvPr>
          <p:cNvSpPr txBox="1"/>
          <p:nvPr/>
        </p:nvSpPr>
        <p:spPr>
          <a:xfrm>
            <a:off x="9213814" y="3527058"/>
            <a:ext cx="1734477" cy="338554"/>
          </a:xfrm>
          <a:prstGeom prst="rect">
            <a:avLst/>
          </a:prstGeom>
          <a:noFill/>
        </p:spPr>
        <p:txBody>
          <a:bodyPr wrap="square">
            <a:spAutoFit/>
          </a:bodyPr>
          <a:lstStyle/>
          <a:p>
            <a:pPr marL="0" indent="0" algn="ctr" rtl="0">
              <a:buNone/>
            </a:pPr>
            <a:r>
              <a:rPr lang="en-US" sz="1600" dirty="0">
                <a:solidFill>
                  <a:schemeClr val="bg1"/>
                </a:solidFill>
                <a:latin typeface="DIN Next LT Arabic Medium" panose="020B0503020203050203" pitchFamily="34" charset="-78"/>
                <a:cs typeface="DIN Next LT Arabic Medium" panose="020B0503020203050203" pitchFamily="34" charset="-78"/>
              </a:rPr>
              <a:t>Confusion matrix</a:t>
            </a:r>
          </a:p>
        </p:txBody>
      </p:sp>
      <p:sp>
        <p:nvSpPr>
          <p:cNvPr id="22" name="مربع نص 44">
            <a:extLst>
              <a:ext uri="{FF2B5EF4-FFF2-40B4-BE49-F238E27FC236}">
                <a16:creationId xmlns:a16="http://schemas.microsoft.com/office/drawing/2014/main" id="{CCD30933-1817-FFFF-D241-0B475962D03E}"/>
              </a:ext>
            </a:extLst>
          </p:cNvPr>
          <p:cNvSpPr txBox="1"/>
          <p:nvPr/>
        </p:nvSpPr>
        <p:spPr>
          <a:xfrm>
            <a:off x="9017470" y="3988649"/>
            <a:ext cx="2127164" cy="954107"/>
          </a:xfrm>
          <a:prstGeom prst="rect">
            <a:avLst/>
          </a:prstGeom>
          <a:noFill/>
        </p:spPr>
        <p:txBody>
          <a:bodyPr wrap="square">
            <a:spAutoFit/>
          </a:bodyPr>
          <a:lstStyle/>
          <a:p>
            <a:pPr algn="ctr" rtl="0"/>
            <a:r>
              <a:rPr lang="en-US" sz="1400" dirty="0"/>
              <a:t>compares predicted labels with true labels to assess classification performance</a:t>
            </a:r>
            <a:endParaRPr lang="en-US" sz="1400" dirty="0">
              <a:latin typeface="DIN Next LT Arabic Light" panose="020B0303020203050203" pitchFamily="34" charset="-78"/>
              <a:cs typeface="DIN Next LT Arabic Light" panose="020B0303020203050203" pitchFamily="34" charset="-78"/>
            </a:endParaRPr>
          </a:p>
        </p:txBody>
      </p:sp>
      <p:graphicFrame>
        <p:nvGraphicFramePr>
          <p:cNvPr id="46" name="Table 45">
            <a:extLst>
              <a:ext uri="{FF2B5EF4-FFF2-40B4-BE49-F238E27FC236}">
                <a16:creationId xmlns:a16="http://schemas.microsoft.com/office/drawing/2014/main" id="{61F14D7C-13B5-5F42-413D-CE23379D56CA}"/>
              </a:ext>
            </a:extLst>
          </p:cNvPr>
          <p:cNvGraphicFramePr>
            <a:graphicFrameLocks noGrp="1"/>
          </p:cNvGraphicFramePr>
          <p:nvPr>
            <p:extLst>
              <p:ext uri="{D42A27DB-BD31-4B8C-83A1-F6EECF244321}">
                <p14:modId xmlns:p14="http://schemas.microsoft.com/office/powerpoint/2010/main" val="2799044"/>
              </p:ext>
            </p:extLst>
          </p:nvPr>
        </p:nvGraphicFramePr>
        <p:xfrm>
          <a:off x="9096358" y="5033154"/>
          <a:ext cx="2148963" cy="909004"/>
        </p:xfrm>
        <a:graphic>
          <a:graphicData uri="http://schemas.openxmlformats.org/drawingml/2006/table">
            <a:tbl>
              <a:tblPr firstRow="1" firstCol="1" bandRow="1"/>
              <a:tblGrid>
                <a:gridCol w="935518">
                  <a:extLst>
                    <a:ext uri="{9D8B030D-6E8A-4147-A177-3AD203B41FA5}">
                      <a16:colId xmlns:a16="http://schemas.microsoft.com/office/drawing/2014/main" val="2504484747"/>
                    </a:ext>
                  </a:extLst>
                </a:gridCol>
                <a:gridCol w="605049">
                  <a:extLst>
                    <a:ext uri="{9D8B030D-6E8A-4147-A177-3AD203B41FA5}">
                      <a16:colId xmlns:a16="http://schemas.microsoft.com/office/drawing/2014/main" val="3211358011"/>
                    </a:ext>
                  </a:extLst>
                </a:gridCol>
                <a:gridCol w="608396">
                  <a:extLst>
                    <a:ext uri="{9D8B030D-6E8A-4147-A177-3AD203B41FA5}">
                      <a16:colId xmlns:a16="http://schemas.microsoft.com/office/drawing/2014/main" val="1498792819"/>
                    </a:ext>
                  </a:extLst>
                </a:gridCol>
              </a:tblGrid>
              <a:tr h="386117">
                <a:tc>
                  <a:txBody>
                    <a:bodyPr/>
                    <a:lstStyle/>
                    <a:p>
                      <a:pPr algn="l">
                        <a:buNone/>
                      </a:pP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900" b="1" kern="0" dirty="0">
                          <a:effectLst/>
                          <a:latin typeface="Calibri" panose="020F0502020204030204" pitchFamily="34" charset="0"/>
                          <a:ea typeface="Calibri" panose="020F0502020204030204" pitchFamily="34" charset="0"/>
                          <a:cs typeface="Arial" panose="020B0604020202020204" pitchFamily="34" charset="0"/>
                        </a:rPr>
                        <a:t>Predicted Positive</a:t>
                      </a:r>
                      <a:endParaRPr lang="en-US" sz="900" kern="100" dirty="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900" b="1" kern="0" dirty="0">
                          <a:effectLst/>
                          <a:latin typeface="Calibri" panose="020F0502020204030204" pitchFamily="34" charset="0"/>
                          <a:ea typeface="Calibri" panose="020F0502020204030204" pitchFamily="34" charset="0"/>
                          <a:cs typeface="Arial" panose="020B0604020202020204" pitchFamily="34" charset="0"/>
                        </a:rPr>
                        <a:t>Predicted Negative</a:t>
                      </a:r>
                      <a:endParaRPr lang="en-US" sz="900" kern="100" dirty="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6867971"/>
                  </a:ext>
                </a:extLst>
              </a:tr>
              <a:tr h="249741">
                <a:tc>
                  <a:txBody>
                    <a:bodyPr/>
                    <a:lstStyle/>
                    <a:p>
                      <a:pPr marL="0" marR="0" algn="l">
                        <a:lnSpc>
                          <a:spcPct val="107000"/>
                        </a:lnSpc>
                        <a:spcAft>
                          <a:spcPts val="800"/>
                        </a:spcAft>
                        <a:buNone/>
                      </a:pPr>
                      <a:r>
                        <a:rPr lang="en-GB" sz="1000" kern="0">
                          <a:effectLst/>
                          <a:latin typeface="Calibri" panose="020F0502020204030204" pitchFamily="34" charset="0"/>
                          <a:ea typeface="Calibri" panose="020F0502020204030204" pitchFamily="34" charset="0"/>
                          <a:cs typeface="Arial" panose="020B0604020202020204" pitchFamily="34" charset="0"/>
                        </a:rPr>
                        <a:t>Actual Positive</a:t>
                      </a:r>
                      <a:endParaRPr lang="en-US" sz="1000" kern="10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1000" kern="0">
                          <a:effectLst/>
                          <a:latin typeface="Calibri" panose="020F0502020204030204" pitchFamily="34" charset="0"/>
                          <a:ea typeface="Calibri" panose="020F0502020204030204" pitchFamily="34" charset="0"/>
                          <a:cs typeface="Arial" panose="020B0604020202020204" pitchFamily="34" charset="0"/>
                        </a:rPr>
                        <a:t>TP</a:t>
                      </a:r>
                      <a:endParaRPr lang="en-US" sz="1000" kern="10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1000" kern="0" dirty="0">
                          <a:effectLst/>
                          <a:latin typeface="Calibri" panose="020F0502020204030204" pitchFamily="34" charset="0"/>
                          <a:ea typeface="Calibri" panose="020F0502020204030204" pitchFamily="34" charset="0"/>
                          <a:cs typeface="Arial" panose="020B0604020202020204" pitchFamily="34" charset="0"/>
                        </a:rPr>
                        <a:t>FN</a:t>
                      </a:r>
                      <a:endParaRPr lang="en-US" sz="1000" kern="100" dirty="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57524514"/>
                  </a:ext>
                </a:extLst>
              </a:tr>
              <a:tr h="273146">
                <a:tc>
                  <a:txBody>
                    <a:bodyPr/>
                    <a:lstStyle/>
                    <a:p>
                      <a:pPr marL="0" marR="0" algn="l">
                        <a:lnSpc>
                          <a:spcPct val="107000"/>
                        </a:lnSpc>
                        <a:spcAft>
                          <a:spcPts val="800"/>
                        </a:spcAft>
                        <a:buNone/>
                      </a:pPr>
                      <a:r>
                        <a:rPr lang="en-GB" sz="1000" kern="0">
                          <a:effectLst/>
                          <a:latin typeface="Calibri" panose="020F0502020204030204" pitchFamily="34" charset="0"/>
                          <a:ea typeface="Calibri" panose="020F0502020204030204" pitchFamily="34" charset="0"/>
                          <a:cs typeface="Arial" panose="020B0604020202020204" pitchFamily="34" charset="0"/>
                        </a:rPr>
                        <a:t>Actual Negative</a:t>
                      </a:r>
                      <a:endParaRPr lang="en-US" sz="1000" kern="10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1000" kern="0">
                          <a:effectLst/>
                          <a:latin typeface="Calibri" panose="020F0502020204030204" pitchFamily="34" charset="0"/>
                          <a:ea typeface="Calibri" panose="020F0502020204030204" pitchFamily="34" charset="0"/>
                          <a:cs typeface="Arial" panose="020B0604020202020204" pitchFamily="34" charset="0"/>
                        </a:rPr>
                        <a:t>FP</a:t>
                      </a:r>
                      <a:endParaRPr lang="en-US" sz="1000" kern="10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07000"/>
                        </a:lnSpc>
                        <a:spcAft>
                          <a:spcPts val="800"/>
                        </a:spcAft>
                        <a:buNone/>
                      </a:pPr>
                      <a:r>
                        <a:rPr lang="en-GB" sz="1000" kern="0" dirty="0">
                          <a:effectLst/>
                          <a:latin typeface="Calibri" panose="020F0502020204030204" pitchFamily="34" charset="0"/>
                          <a:ea typeface="Calibri" panose="020F0502020204030204" pitchFamily="34" charset="0"/>
                          <a:cs typeface="Arial" panose="020B0604020202020204" pitchFamily="34" charset="0"/>
                        </a:rPr>
                        <a:t>TN</a:t>
                      </a:r>
                      <a:endParaRPr lang="en-US" sz="1000" kern="100" dirty="0">
                        <a:effectLst/>
                        <a:latin typeface="Calibri" panose="020F0502020204030204" pitchFamily="34" charset="0"/>
                        <a:ea typeface="Calibri" panose="020F0502020204030204" pitchFamily="34" charset="0"/>
                        <a:cs typeface="Arial" panose="020B0604020202020204" pitchFamily="34" charset="0"/>
                      </a:endParaRPr>
                    </a:p>
                  </a:txBody>
                  <a:tcPr marL="52351" marR="523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36379621"/>
                  </a:ext>
                </a:extLst>
              </a:tr>
            </a:tbl>
          </a:graphicData>
        </a:graphic>
      </p:graphicFrame>
    </p:spTree>
    <p:extLst>
      <p:ext uri="{BB962C8B-B14F-4D97-AF65-F5344CB8AC3E}">
        <p14:creationId xmlns:p14="http://schemas.microsoft.com/office/powerpoint/2010/main" val="3089995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FD034-67C7-8F5F-E2F4-A55739517270}"/>
            </a:ext>
          </a:extLst>
        </p:cNvPr>
        <p:cNvGrpSpPr/>
        <p:nvPr/>
      </p:nvGrpSpPr>
      <p:grpSpPr>
        <a:xfrm>
          <a:off x="0" y="0"/>
          <a:ext cx="0" cy="0"/>
          <a:chOff x="0" y="0"/>
          <a:chExt cx="0" cy="0"/>
        </a:xfrm>
      </p:grpSpPr>
      <p:sp>
        <p:nvSpPr>
          <p:cNvPr id="9" name="مربع نص 8">
            <a:extLst>
              <a:ext uri="{FF2B5EF4-FFF2-40B4-BE49-F238E27FC236}">
                <a16:creationId xmlns:a16="http://schemas.microsoft.com/office/drawing/2014/main" id="{7FC59B38-4355-5AC3-FC78-C0C5B3CC1F70}"/>
              </a:ext>
            </a:extLst>
          </p:cNvPr>
          <p:cNvSpPr txBox="1"/>
          <p:nvPr/>
        </p:nvSpPr>
        <p:spPr>
          <a:xfrm>
            <a:off x="393896" y="356939"/>
            <a:ext cx="106365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Results</a:t>
            </a:r>
            <a:r>
              <a:rPr lang="en-US" sz="2800" b="1" dirty="0">
                <a:solidFill>
                  <a:srgbClr val="00ADEF"/>
                </a:solidFill>
                <a:latin typeface="DIN Next LT Arabic" panose="020B0503020203050203" pitchFamily="34" charset="-78"/>
                <a:cs typeface="DIN Next LT Arabic" panose="020B0503020203050203" pitchFamily="34" charset="-78"/>
              </a:rPr>
              <a:t> - </a:t>
            </a:r>
            <a:r>
              <a:rPr lang="en-US" sz="3200" kern="100" dirty="0">
                <a:solidFill>
                  <a:srgbClr val="0A4474"/>
                </a:solidFill>
                <a:cs typeface="DIN Next LT Arabic" panose="020B0503020203050203" pitchFamily="34" charset="-78"/>
              </a:rPr>
              <a:t>Machine Learning Models Using </a:t>
            </a:r>
            <a:r>
              <a:rPr lang="en-US" sz="3200" kern="100" dirty="0">
                <a:solidFill>
                  <a:srgbClr val="00ADEF"/>
                </a:solidFill>
                <a:cs typeface="DIN Next LT Arabic" panose="020B0503020203050203" pitchFamily="34" charset="-78"/>
              </a:rPr>
              <a:t>Word Count</a:t>
            </a:r>
            <a:endParaRPr lang="en-US" sz="2400" kern="100" dirty="0">
              <a:solidFill>
                <a:srgbClr val="00ADEF"/>
              </a:solidFill>
              <a:cs typeface="DIN Next LT Arabic" panose="020B0503020203050203" pitchFamily="34" charset="-78"/>
            </a:endParaRPr>
          </a:p>
        </p:txBody>
      </p:sp>
      <p:graphicFrame>
        <p:nvGraphicFramePr>
          <p:cNvPr id="4" name="جدول 3">
            <a:extLst>
              <a:ext uri="{FF2B5EF4-FFF2-40B4-BE49-F238E27FC236}">
                <a16:creationId xmlns:a16="http://schemas.microsoft.com/office/drawing/2014/main" id="{8A8AC8FE-01E0-DF01-EDA6-358CC010CF6D}"/>
              </a:ext>
            </a:extLst>
          </p:cNvPr>
          <p:cNvGraphicFramePr>
            <a:graphicFrameLocks noGrp="1"/>
          </p:cNvGraphicFramePr>
          <p:nvPr>
            <p:extLst>
              <p:ext uri="{D42A27DB-BD31-4B8C-83A1-F6EECF244321}">
                <p14:modId xmlns:p14="http://schemas.microsoft.com/office/powerpoint/2010/main" val="2514908410"/>
              </p:ext>
            </p:extLst>
          </p:nvPr>
        </p:nvGraphicFramePr>
        <p:xfrm>
          <a:off x="393897" y="1594006"/>
          <a:ext cx="5549705" cy="4645662"/>
        </p:xfrm>
        <a:graphic>
          <a:graphicData uri="http://schemas.openxmlformats.org/drawingml/2006/table">
            <a:tbl>
              <a:tblPr firstRow="1" firstCol="1" bandRow="1">
                <a:tableStyleId>{5C22544A-7EE6-4342-B048-85BDC9FD1C3A}</a:tableStyleId>
              </a:tblPr>
              <a:tblGrid>
                <a:gridCol w="1109941">
                  <a:extLst>
                    <a:ext uri="{9D8B030D-6E8A-4147-A177-3AD203B41FA5}">
                      <a16:colId xmlns:a16="http://schemas.microsoft.com/office/drawing/2014/main" val="1044559393"/>
                    </a:ext>
                  </a:extLst>
                </a:gridCol>
                <a:gridCol w="1109941">
                  <a:extLst>
                    <a:ext uri="{9D8B030D-6E8A-4147-A177-3AD203B41FA5}">
                      <a16:colId xmlns:a16="http://schemas.microsoft.com/office/drawing/2014/main" val="1717766756"/>
                    </a:ext>
                  </a:extLst>
                </a:gridCol>
                <a:gridCol w="1109941">
                  <a:extLst>
                    <a:ext uri="{9D8B030D-6E8A-4147-A177-3AD203B41FA5}">
                      <a16:colId xmlns:a16="http://schemas.microsoft.com/office/drawing/2014/main" val="3260403547"/>
                    </a:ext>
                  </a:extLst>
                </a:gridCol>
                <a:gridCol w="1109941">
                  <a:extLst>
                    <a:ext uri="{9D8B030D-6E8A-4147-A177-3AD203B41FA5}">
                      <a16:colId xmlns:a16="http://schemas.microsoft.com/office/drawing/2014/main" val="1998714109"/>
                    </a:ext>
                  </a:extLst>
                </a:gridCol>
                <a:gridCol w="1109941">
                  <a:extLst>
                    <a:ext uri="{9D8B030D-6E8A-4147-A177-3AD203B41FA5}">
                      <a16:colId xmlns:a16="http://schemas.microsoft.com/office/drawing/2014/main" val="1343596725"/>
                    </a:ext>
                  </a:extLst>
                </a:gridCol>
              </a:tblGrid>
              <a:tr h="663666">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Model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Accuracy</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Precision</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Recall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F1-score</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extLst>
                  <a:ext uri="{0D108BD9-81ED-4DB2-BD59-A6C34878D82A}">
                    <a16:rowId xmlns:a16="http://schemas.microsoft.com/office/drawing/2014/main" val="2472966933"/>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Logistic Regression (LR)</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0.6914</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0.6545</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0.6914</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0.6675</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05802089"/>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Random Forest (RF)</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0.7543</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0.7222</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0.7543</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0.7012</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28746724"/>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Decision Tree (DT)</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0.6200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0.6240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0.6200</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0.6220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6845298"/>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Naïve Bayes (NB)</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0.6629</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0.6320</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0.6629</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0.6447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19176036"/>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K-Nearest Neighbors (KNN)</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0.5057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0.7188</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0.5057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0.5221</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64409948"/>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XGBoost (XGB)</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1" i="0" kern="100" dirty="0">
                          <a:effectLst/>
                          <a:latin typeface="DIN Next LT Arabic Light" panose="020B0303020203050203" pitchFamily="34" charset="-78"/>
                          <a:cs typeface="DIN Next LT Arabic Light" panose="020B0303020203050203" pitchFamily="34" charset="-78"/>
                        </a:rPr>
                        <a:t>0.7371</a:t>
                      </a:r>
                      <a:endParaRPr lang="en-US" sz="1200" b="1"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effectLst/>
                          <a:latin typeface="DIN Next LT Arabic Light" panose="020B0303020203050203" pitchFamily="34" charset="-78"/>
                          <a:cs typeface="DIN Next LT Arabic Light" panose="020B0303020203050203" pitchFamily="34" charset="-78"/>
                        </a:rPr>
                        <a:t>0.6968</a:t>
                      </a:r>
                      <a:endParaRPr lang="en-US" sz="1200" b="1"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effectLst/>
                          <a:latin typeface="DIN Next LT Arabic Light" panose="020B0303020203050203" pitchFamily="34" charset="-78"/>
                          <a:cs typeface="DIN Next LT Arabic Light" panose="020B0303020203050203" pitchFamily="34" charset="-78"/>
                        </a:rPr>
                        <a:t>0.7371</a:t>
                      </a:r>
                      <a:endParaRPr lang="en-US" sz="1200" b="1"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effectLst/>
                          <a:latin typeface="DIN Next LT Arabic Light" panose="020B0303020203050203" pitchFamily="34" charset="-78"/>
                          <a:cs typeface="DIN Next LT Arabic Light" panose="020B0303020203050203" pitchFamily="34" charset="-78"/>
                        </a:rPr>
                        <a:t>0.6989</a:t>
                      </a:r>
                      <a:endParaRPr lang="en-US" sz="1200" b="1"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053852991"/>
                  </a:ext>
                </a:extLst>
              </a:tr>
            </a:tbl>
          </a:graphicData>
        </a:graphic>
      </p:graphicFrame>
      <p:pic>
        <p:nvPicPr>
          <p:cNvPr id="5" name="Picture 1">
            <a:extLst>
              <a:ext uri="{FF2B5EF4-FFF2-40B4-BE49-F238E27FC236}">
                <a16:creationId xmlns:a16="http://schemas.microsoft.com/office/drawing/2014/main" id="{5473E26C-8E8D-3AD5-0F0E-6DB8322E95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8400" y="1594006"/>
            <a:ext cx="5461635" cy="4645662"/>
          </a:xfrm>
          <a:prstGeom prst="rect">
            <a:avLst/>
          </a:prstGeom>
          <a:ln w="12700">
            <a:solidFill>
              <a:srgbClr val="00ADEF"/>
            </a:solidFill>
          </a:ln>
        </p:spPr>
      </p:pic>
      <p:pic>
        <p:nvPicPr>
          <p:cNvPr id="7" name="Picture 2">
            <a:extLst>
              <a:ext uri="{FF2B5EF4-FFF2-40B4-BE49-F238E27FC236}">
                <a16:creationId xmlns:a16="http://schemas.microsoft.com/office/drawing/2014/main" id="{004A1B70-EAFE-5475-C79A-2B12B6185DC0}"/>
              </a:ext>
            </a:extLst>
          </p:cNvPr>
          <p:cNvPicPr>
            <a:picLocks noChangeAspect="1"/>
          </p:cNvPicPr>
          <p:nvPr/>
        </p:nvPicPr>
        <p:blipFill>
          <a:blip r:embed="rId3">
            <a:extLst>
              <a:ext uri="{28A0092B-C50C-407E-A947-70E740481C1C}">
                <a14:useLocalDpi xmlns:a14="http://schemas.microsoft.com/office/drawing/2010/main" val="0"/>
              </a:ext>
            </a:extLst>
          </a:blip>
          <a:srcRect l="745" t="540" r="544" b="993"/>
          <a:stretch/>
        </p:blipFill>
        <p:spPr>
          <a:xfrm>
            <a:off x="13329684" y="1594006"/>
            <a:ext cx="5461635" cy="4645662"/>
          </a:xfrm>
          <a:prstGeom prst="rect">
            <a:avLst/>
          </a:prstGeom>
          <a:ln w="12700">
            <a:solidFill>
              <a:srgbClr val="00ADEF"/>
            </a:solidFill>
          </a:ln>
        </p:spPr>
      </p:pic>
    </p:spTree>
    <p:extLst>
      <p:ext uri="{BB962C8B-B14F-4D97-AF65-F5344CB8AC3E}">
        <p14:creationId xmlns:p14="http://schemas.microsoft.com/office/powerpoint/2010/main" val="233412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1EAE0-92BF-615E-B63C-E2AB61DA6504}"/>
            </a:ext>
          </a:extLst>
        </p:cNvPr>
        <p:cNvGrpSpPr/>
        <p:nvPr/>
      </p:nvGrpSpPr>
      <p:grpSpPr>
        <a:xfrm>
          <a:off x="0" y="0"/>
          <a:ext cx="0" cy="0"/>
          <a:chOff x="0" y="0"/>
          <a:chExt cx="0" cy="0"/>
        </a:xfrm>
      </p:grpSpPr>
      <p:sp>
        <p:nvSpPr>
          <p:cNvPr id="9" name="مربع نص 8">
            <a:extLst>
              <a:ext uri="{FF2B5EF4-FFF2-40B4-BE49-F238E27FC236}">
                <a16:creationId xmlns:a16="http://schemas.microsoft.com/office/drawing/2014/main" id="{AC171713-DCD7-B868-5E0F-960C823F0A8A}"/>
              </a:ext>
            </a:extLst>
          </p:cNvPr>
          <p:cNvSpPr txBox="1"/>
          <p:nvPr/>
        </p:nvSpPr>
        <p:spPr>
          <a:xfrm>
            <a:off x="393896" y="356939"/>
            <a:ext cx="10636503"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Results</a:t>
            </a:r>
            <a:r>
              <a:rPr lang="en-US" sz="2800" b="1" dirty="0">
                <a:solidFill>
                  <a:srgbClr val="00ADEF"/>
                </a:solidFill>
                <a:latin typeface="DIN Next LT Arabic" panose="020B0503020203050203" pitchFamily="34" charset="-78"/>
                <a:cs typeface="DIN Next LT Arabic" panose="020B0503020203050203" pitchFamily="34" charset="-78"/>
              </a:rPr>
              <a:t> - </a:t>
            </a:r>
            <a:r>
              <a:rPr lang="en-US" sz="3200" kern="100" dirty="0">
                <a:solidFill>
                  <a:srgbClr val="0A4474"/>
                </a:solidFill>
                <a:cs typeface="DIN Next LT Arabic" panose="020B0503020203050203" pitchFamily="34" charset="-78"/>
              </a:rPr>
              <a:t>Machine Learning Models Using </a:t>
            </a:r>
            <a:r>
              <a:rPr lang="en-US" sz="3200" kern="100" dirty="0">
                <a:solidFill>
                  <a:srgbClr val="00ADEF"/>
                </a:solidFill>
                <a:cs typeface="DIN Next LT Arabic" panose="020B0503020203050203" pitchFamily="34" charset="-78"/>
              </a:rPr>
              <a:t>TF-IDF</a:t>
            </a:r>
            <a:r>
              <a:rPr lang="en-US" sz="3200" kern="100" dirty="0">
                <a:solidFill>
                  <a:srgbClr val="0A4474"/>
                </a:solidFill>
                <a:cs typeface="DIN Next LT Arabic" panose="020B0503020203050203" pitchFamily="34" charset="-78"/>
              </a:rPr>
              <a:t>  </a:t>
            </a:r>
            <a:endParaRPr lang="ar-SA" sz="2400" kern="100" dirty="0">
              <a:solidFill>
                <a:srgbClr val="0A4474"/>
              </a:solidFill>
              <a:cs typeface="DIN Next LT Arabic" panose="020B0503020203050203" pitchFamily="34" charset="-78"/>
            </a:endParaRPr>
          </a:p>
        </p:txBody>
      </p:sp>
      <p:pic>
        <p:nvPicPr>
          <p:cNvPr id="8" name="Picture 2">
            <a:extLst>
              <a:ext uri="{FF2B5EF4-FFF2-40B4-BE49-F238E27FC236}">
                <a16:creationId xmlns:a16="http://schemas.microsoft.com/office/drawing/2014/main" id="{3BF54791-357B-3473-7318-C9D0A6484368}"/>
              </a:ext>
            </a:extLst>
          </p:cNvPr>
          <p:cNvPicPr>
            <a:picLocks noChangeAspect="1"/>
          </p:cNvPicPr>
          <p:nvPr/>
        </p:nvPicPr>
        <p:blipFill>
          <a:blip r:embed="rId2">
            <a:extLst>
              <a:ext uri="{28A0092B-C50C-407E-A947-70E740481C1C}">
                <a14:useLocalDpi xmlns:a14="http://schemas.microsoft.com/office/drawing/2010/main" val="0"/>
              </a:ext>
            </a:extLst>
          </a:blip>
          <a:srcRect l="745" t="540" r="544" b="993"/>
          <a:stretch/>
        </p:blipFill>
        <p:spPr>
          <a:xfrm>
            <a:off x="6248400" y="1594005"/>
            <a:ext cx="5461635" cy="4645662"/>
          </a:xfrm>
          <a:prstGeom prst="rect">
            <a:avLst/>
          </a:prstGeom>
          <a:ln w="12700">
            <a:solidFill>
              <a:srgbClr val="00ADEF"/>
            </a:solidFill>
          </a:ln>
        </p:spPr>
      </p:pic>
      <p:graphicFrame>
        <p:nvGraphicFramePr>
          <p:cNvPr id="14" name="جدول 13">
            <a:extLst>
              <a:ext uri="{FF2B5EF4-FFF2-40B4-BE49-F238E27FC236}">
                <a16:creationId xmlns:a16="http://schemas.microsoft.com/office/drawing/2014/main" id="{BC9198B5-6B01-66DF-0B4E-CFB88CA6F67B}"/>
              </a:ext>
            </a:extLst>
          </p:cNvPr>
          <p:cNvGraphicFramePr>
            <a:graphicFrameLocks noGrp="1"/>
          </p:cNvGraphicFramePr>
          <p:nvPr>
            <p:extLst>
              <p:ext uri="{D42A27DB-BD31-4B8C-83A1-F6EECF244321}">
                <p14:modId xmlns:p14="http://schemas.microsoft.com/office/powerpoint/2010/main" val="30348806"/>
              </p:ext>
            </p:extLst>
          </p:nvPr>
        </p:nvGraphicFramePr>
        <p:xfrm>
          <a:off x="393896" y="1594005"/>
          <a:ext cx="5549705" cy="4645662"/>
        </p:xfrm>
        <a:graphic>
          <a:graphicData uri="http://schemas.openxmlformats.org/drawingml/2006/table">
            <a:tbl>
              <a:tblPr firstRow="1" firstCol="1" bandRow="1">
                <a:tableStyleId>{5C22544A-7EE6-4342-B048-85BDC9FD1C3A}</a:tableStyleId>
              </a:tblPr>
              <a:tblGrid>
                <a:gridCol w="1109941">
                  <a:extLst>
                    <a:ext uri="{9D8B030D-6E8A-4147-A177-3AD203B41FA5}">
                      <a16:colId xmlns:a16="http://schemas.microsoft.com/office/drawing/2014/main" val="3161686321"/>
                    </a:ext>
                  </a:extLst>
                </a:gridCol>
                <a:gridCol w="1109941">
                  <a:extLst>
                    <a:ext uri="{9D8B030D-6E8A-4147-A177-3AD203B41FA5}">
                      <a16:colId xmlns:a16="http://schemas.microsoft.com/office/drawing/2014/main" val="3899214642"/>
                    </a:ext>
                  </a:extLst>
                </a:gridCol>
                <a:gridCol w="1109941">
                  <a:extLst>
                    <a:ext uri="{9D8B030D-6E8A-4147-A177-3AD203B41FA5}">
                      <a16:colId xmlns:a16="http://schemas.microsoft.com/office/drawing/2014/main" val="1924979721"/>
                    </a:ext>
                  </a:extLst>
                </a:gridCol>
                <a:gridCol w="1109941">
                  <a:extLst>
                    <a:ext uri="{9D8B030D-6E8A-4147-A177-3AD203B41FA5}">
                      <a16:colId xmlns:a16="http://schemas.microsoft.com/office/drawing/2014/main" val="2975952382"/>
                    </a:ext>
                  </a:extLst>
                </a:gridCol>
                <a:gridCol w="1109941">
                  <a:extLst>
                    <a:ext uri="{9D8B030D-6E8A-4147-A177-3AD203B41FA5}">
                      <a16:colId xmlns:a16="http://schemas.microsoft.com/office/drawing/2014/main" val="3270314587"/>
                    </a:ext>
                  </a:extLst>
                </a:gridCol>
              </a:tblGrid>
              <a:tr h="663666">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Model</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Accuracy</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Precision</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Recall</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F1-score</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extLst>
                  <a:ext uri="{0D108BD9-81ED-4DB2-BD59-A6C34878D82A}">
                    <a16:rowId xmlns:a16="http://schemas.microsoft.com/office/drawing/2014/main" val="186602092"/>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Logistic Regression (LR)</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0.7057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0.6612</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0.7057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0.6737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0064717"/>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Random Forest (RF)</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0.7371</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0.6615</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0.7371</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0.6428</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4866830"/>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Decision Tree (DT)</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0.6457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0.6507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0.6457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0.6481</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2261504"/>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Naïve Bayes (NB)</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0.7400</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0.5476</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0.7400</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0.6294</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97405725"/>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K-Nearest Neighbors (KNN)</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0.6942</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0.6428</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0.6942</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a:effectLst/>
                          <a:latin typeface="DIN Next LT Arabic Light" panose="020B0303020203050203" pitchFamily="34" charset="-78"/>
                          <a:cs typeface="DIN Next LT Arabic Light" panose="020B0303020203050203" pitchFamily="34" charset="-78"/>
                        </a:rPr>
                        <a:t>0.6587</a:t>
                      </a:r>
                      <a:endParaRPr lang="en-US" sz="1200" b="0" i="0" kern="10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7592563"/>
                  </a:ext>
                </a:extLst>
              </a:tr>
              <a:tr h="663666">
                <a:tc>
                  <a:txBody>
                    <a:bodyPr/>
                    <a:lstStyle/>
                    <a:p>
                      <a:pPr algn="ctr">
                        <a:lnSpc>
                          <a:spcPct val="115000"/>
                        </a:lnSpc>
                        <a:spcAft>
                          <a:spcPts val="800"/>
                        </a:spcAft>
                      </a:pPr>
                      <a:r>
                        <a:rPr lang="en-US" sz="1100" b="0" i="0" kern="100" dirty="0">
                          <a:effectLst/>
                          <a:latin typeface="DIN Next LT Arabic Medium" panose="020B0503020203050203" pitchFamily="34" charset="-78"/>
                          <a:cs typeface="DIN Next LT Arabic Medium" panose="020B0503020203050203" pitchFamily="34" charset="-78"/>
                        </a:rPr>
                        <a:t>XGBoost (XGB)</a:t>
                      </a:r>
                      <a:endParaRPr lang="en-US" sz="11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0.7685</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0.7447</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0.7685</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0.7379</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41355380"/>
                  </a:ext>
                </a:extLst>
              </a:tr>
            </a:tbl>
          </a:graphicData>
        </a:graphic>
      </p:graphicFrame>
      <p:pic>
        <p:nvPicPr>
          <p:cNvPr id="17" name="Picture 3">
            <a:extLst>
              <a:ext uri="{FF2B5EF4-FFF2-40B4-BE49-F238E27FC236}">
                <a16:creationId xmlns:a16="http://schemas.microsoft.com/office/drawing/2014/main" id="{67664178-70FB-DB91-E149-87CFDAF73E66}"/>
              </a:ext>
            </a:extLst>
          </p:cNvPr>
          <p:cNvPicPr>
            <a:picLocks noChangeAspect="1"/>
          </p:cNvPicPr>
          <p:nvPr/>
        </p:nvPicPr>
        <p:blipFill>
          <a:blip r:embed="rId3">
            <a:extLst>
              <a:ext uri="{28A0092B-C50C-407E-A947-70E740481C1C}">
                <a14:useLocalDpi xmlns:a14="http://schemas.microsoft.com/office/drawing/2010/main" val="0"/>
              </a:ext>
            </a:extLst>
          </a:blip>
          <a:srcRect l="882" t="970" r="701" b="1197"/>
          <a:stretch/>
        </p:blipFill>
        <p:spPr>
          <a:xfrm>
            <a:off x="-3370029" y="8561172"/>
            <a:ext cx="5585989" cy="3278753"/>
          </a:xfrm>
          <a:prstGeom prst="rect">
            <a:avLst/>
          </a:prstGeom>
          <a:ln w="12700">
            <a:solidFill>
              <a:srgbClr val="00ADEF"/>
            </a:solidFill>
          </a:ln>
        </p:spPr>
      </p:pic>
      <p:graphicFrame>
        <p:nvGraphicFramePr>
          <p:cNvPr id="18" name="جدول 17">
            <a:extLst>
              <a:ext uri="{FF2B5EF4-FFF2-40B4-BE49-F238E27FC236}">
                <a16:creationId xmlns:a16="http://schemas.microsoft.com/office/drawing/2014/main" id="{1F4EB77C-C77C-9380-FD69-2796DBDF83DB}"/>
              </a:ext>
            </a:extLst>
          </p:cNvPr>
          <p:cNvGraphicFramePr>
            <a:graphicFrameLocks noGrp="1"/>
          </p:cNvGraphicFramePr>
          <p:nvPr>
            <p:extLst>
              <p:ext uri="{D42A27DB-BD31-4B8C-83A1-F6EECF244321}">
                <p14:modId xmlns:p14="http://schemas.microsoft.com/office/powerpoint/2010/main" val="3680478762"/>
              </p:ext>
            </p:extLst>
          </p:nvPr>
        </p:nvGraphicFramePr>
        <p:xfrm>
          <a:off x="393896" y="-2204917"/>
          <a:ext cx="11316140" cy="1180725"/>
        </p:xfrm>
        <a:graphic>
          <a:graphicData uri="http://schemas.openxmlformats.org/drawingml/2006/table">
            <a:tbl>
              <a:tblPr firstRow="1" firstCol="1" bandRow="1">
                <a:tableStyleId>{5C22544A-7EE6-4342-B048-85BDC9FD1C3A}</a:tableStyleId>
              </a:tblPr>
              <a:tblGrid>
                <a:gridCol w="2263228">
                  <a:extLst>
                    <a:ext uri="{9D8B030D-6E8A-4147-A177-3AD203B41FA5}">
                      <a16:colId xmlns:a16="http://schemas.microsoft.com/office/drawing/2014/main" val="2643272984"/>
                    </a:ext>
                  </a:extLst>
                </a:gridCol>
                <a:gridCol w="2263228">
                  <a:extLst>
                    <a:ext uri="{9D8B030D-6E8A-4147-A177-3AD203B41FA5}">
                      <a16:colId xmlns:a16="http://schemas.microsoft.com/office/drawing/2014/main" val="738509458"/>
                    </a:ext>
                  </a:extLst>
                </a:gridCol>
                <a:gridCol w="2263228">
                  <a:extLst>
                    <a:ext uri="{9D8B030D-6E8A-4147-A177-3AD203B41FA5}">
                      <a16:colId xmlns:a16="http://schemas.microsoft.com/office/drawing/2014/main" val="1517512019"/>
                    </a:ext>
                  </a:extLst>
                </a:gridCol>
                <a:gridCol w="2263228">
                  <a:extLst>
                    <a:ext uri="{9D8B030D-6E8A-4147-A177-3AD203B41FA5}">
                      <a16:colId xmlns:a16="http://schemas.microsoft.com/office/drawing/2014/main" val="2454838965"/>
                    </a:ext>
                  </a:extLst>
                </a:gridCol>
                <a:gridCol w="2263228">
                  <a:extLst>
                    <a:ext uri="{9D8B030D-6E8A-4147-A177-3AD203B41FA5}">
                      <a16:colId xmlns:a16="http://schemas.microsoft.com/office/drawing/2014/main" val="1244480489"/>
                    </a:ext>
                  </a:extLst>
                </a:gridCol>
              </a:tblGrid>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Model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Accuracy</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Precision</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Recall</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F1-score</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extLst>
                  <a:ext uri="{0D108BD9-81ED-4DB2-BD59-A6C34878D82A}">
                    <a16:rowId xmlns:a16="http://schemas.microsoft.com/office/drawing/2014/main" val="492998268"/>
                  </a:ext>
                </a:extLst>
              </a:tr>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BERT</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0.7486</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0.7266</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0.7486</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0.7322</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402981"/>
                  </a:ext>
                </a:extLst>
              </a:tr>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DistilBERT</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0.7457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0.7199</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0.7457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0.7252</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81579253"/>
                  </a:ext>
                </a:extLst>
              </a:tr>
            </a:tbl>
          </a:graphicData>
        </a:graphic>
      </p:graphicFrame>
      <p:pic>
        <p:nvPicPr>
          <p:cNvPr id="19" name="Picture 4">
            <a:extLst>
              <a:ext uri="{FF2B5EF4-FFF2-40B4-BE49-F238E27FC236}">
                <a16:creationId xmlns:a16="http://schemas.microsoft.com/office/drawing/2014/main" id="{D8A5E541-EF6E-646A-574D-DFDD1DEAC458}"/>
              </a:ext>
            </a:extLst>
          </p:cNvPr>
          <p:cNvPicPr>
            <a:picLocks noChangeAspect="1"/>
          </p:cNvPicPr>
          <p:nvPr/>
        </p:nvPicPr>
        <p:blipFill>
          <a:blip r:embed="rId4">
            <a:extLst>
              <a:ext uri="{28A0092B-C50C-407E-A947-70E740481C1C}">
                <a14:useLocalDpi xmlns:a14="http://schemas.microsoft.com/office/drawing/2010/main" val="0"/>
              </a:ext>
            </a:extLst>
          </a:blip>
          <a:srcRect t="1083" r="888" b="1963"/>
          <a:stretch/>
        </p:blipFill>
        <p:spPr>
          <a:xfrm>
            <a:off x="10504661" y="8561171"/>
            <a:ext cx="5585989" cy="3278753"/>
          </a:xfrm>
          <a:prstGeom prst="rect">
            <a:avLst/>
          </a:prstGeom>
          <a:ln w="12700">
            <a:solidFill>
              <a:srgbClr val="00ADEF"/>
            </a:solidFill>
          </a:ln>
        </p:spPr>
      </p:pic>
    </p:spTree>
    <p:extLst>
      <p:ext uri="{BB962C8B-B14F-4D97-AF65-F5344CB8AC3E}">
        <p14:creationId xmlns:p14="http://schemas.microsoft.com/office/powerpoint/2010/main" val="25452204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F5A8B-D492-FA16-9FD7-024010632D7F}"/>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EB8F4F23-5E76-13F4-A7C1-6337C1514EF2}"/>
              </a:ext>
            </a:extLst>
          </p:cNvPr>
          <p:cNvSpPr txBox="1"/>
          <p:nvPr/>
        </p:nvSpPr>
        <p:spPr>
          <a:xfrm>
            <a:off x="393897" y="356939"/>
            <a:ext cx="10194590"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Results </a:t>
            </a:r>
            <a:r>
              <a:rPr lang="en-US" sz="2800" b="1" dirty="0">
                <a:solidFill>
                  <a:srgbClr val="00ADEF"/>
                </a:solidFill>
                <a:latin typeface="DIN Next LT Arabic" panose="020B0503020203050203" pitchFamily="34" charset="-78"/>
                <a:cs typeface="DIN Next LT Arabic" panose="020B0503020203050203" pitchFamily="34" charset="-78"/>
              </a:rPr>
              <a:t>- </a:t>
            </a:r>
            <a:r>
              <a:rPr lang="en-US" sz="3200" kern="100" dirty="0">
                <a:solidFill>
                  <a:srgbClr val="0A4474"/>
                </a:solidFill>
                <a:cs typeface="DIN Next LT Arabic" panose="020B0503020203050203" pitchFamily="34" charset="-78"/>
              </a:rPr>
              <a:t>Transformer-Based Models</a:t>
            </a:r>
            <a:endParaRPr lang="en-US" sz="2400" kern="100" dirty="0">
              <a:solidFill>
                <a:srgbClr val="0A4474"/>
              </a:solidFill>
              <a:cs typeface="DIN Next LT Arabic" panose="020B0503020203050203" pitchFamily="34" charset="-78"/>
            </a:endParaRPr>
          </a:p>
        </p:txBody>
      </p:sp>
      <p:pic>
        <p:nvPicPr>
          <p:cNvPr id="5" name="Picture 3">
            <a:extLst>
              <a:ext uri="{FF2B5EF4-FFF2-40B4-BE49-F238E27FC236}">
                <a16:creationId xmlns:a16="http://schemas.microsoft.com/office/drawing/2014/main" id="{C0AEE68B-9AE1-4CB2-A41A-168CF06EE305}"/>
              </a:ext>
            </a:extLst>
          </p:cNvPr>
          <p:cNvPicPr>
            <a:picLocks noChangeAspect="1"/>
          </p:cNvPicPr>
          <p:nvPr/>
        </p:nvPicPr>
        <p:blipFill>
          <a:blip r:embed="rId2">
            <a:extLst>
              <a:ext uri="{28A0092B-C50C-407E-A947-70E740481C1C}">
                <a14:useLocalDpi xmlns:a14="http://schemas.microsoft.com/office/drawing/2010/main" val="0"/>
              </a:ext>
            </a:extLst>
          </a:blip>
          <a:srcRect l="882" t="970" r="701" b="1197"/>
          <a:stretch/>
        </p:blipFill>
        <p:spPr>
          <a:xfrm>
            <a:off x="6124048" y="3045550"/>
            <a:ext cx="5585989" cy="3278753"/>
          </a:xfrm>
          <a:prstGeom prst="rect">
            <a:avLst/>
          </a:prstGeom>
          <a:ln w="12700">
            <a:solidFill>
              <a:srgbClr val="00ADEF"/>
            </a:solidFill>
          </a:ln>
        </p:spPr>
      </p:pic>
      <p:graphicFrame>
        <p:nvGraphicFramePr>
          <p:cNvPr id="6" name="جدول 5">
            <a:extLst>
              <a:ext uri="{FF2B5EF4-FFF2-40B4-BE49-F238E27FC236}">
                <a16:creationId xmlns:a16="http://schemas.microsoft.com/office/drawing/2014/main" id="{3DE56215-5AF6-35BE-3F51-C4ADF95B1A3A}"/>
              </a:ext>
            </a:extLst>
          </p:cNvPr>
          <p:cNvGraphicFramePr>
            <a:graphicFrameLocks noGrp="1"/>
          </p:cNvGraphicFramePr>
          <p:nvPr>
            <p:extLst>
              <p:ext uri="{D42A27DB-BD31-4B8C-83A1-F6EECF244321}">
                <p14:modId xmlns:p14="http://schemas.microsoft.com/office/powerpoint/2010/main" val="4104926388"/>
              </p:ext>
            </p:extLst>
          </p:nvPr>
        </p:nvGraphicFramePr>
        <p:xfrm>
          <a:off x="393897" y="1594006"/>
          <a:ext cx="11316140" cy="1180725"/>
        </p:xfrm>
        <a:graphic>
          <a:graphicData uri="http://schemas.openxmlformats.org/drawingml/2006/table">
            <a:tbl>
              <a:tblPr firstRow="1" firstCol="1" bandRow="1">
                <a:tableStyleId>{5C22544A-7EE6-4342-B048-85BDC9FD1C3A}</a:tableStyleId>
              </a:tblPr>
              <a:tblGrid>
                <a:gridCol w="2263228">
                  <a:extLst>
                    <a:ext uri="{9D8B030D-6E8A-4147-A177-3AD203B41FA5}">
                      <a16:colId xmlns:a16="http://schemas.microsoft.com/office/drawing/2014/main" val="2643272984"/>
                    </a:ext>
                  </a:extLst>
                </a:gridCol>
                <a:gridCol w="2263228">
                  <a:extLst>
                    <a:ext uri="{9D8B030D-6E8A-4147-A177-3AD203B41FA5}">
                      <a16:colId xmlns:a16="http://schemas.microsoft.com/office/drawing/2014/main" val="738509458"/>
                    </a:ext>
                  </a:extLst>
                </a:gridCol>
                <a:gridCol w="2263228">
                  <a:extLst>
                    <a:ext uri="{9D8B030D-6E8A-4147-A177-3AD203B41FA5}">
                      <a16:colId xmlns:a16="http://schemas.microsoft.com/office/drawing/2014/main" val="1517512019"/>
                    </a:ext>
                  </a:extLst>
                </a:gridCol>
                <a:gridCol w="2263228">
                  <a:extLst>
                    <a:ext uri="{9D8B030D-6E8A-4147-A177-3AD203B41FA5}">
                      <a16:colId xmlns:a16="http://schemas.microsoft.com/office/drawing/2014/main" val="2454838965"/>
                    </a:ext>
                  </a:extLst>
                </a:gridCol>
                <a:gridCol w="2263228">
                  <a:extLst>
                    <a:ext uri="{9D8B030D-6E8A-4147-A177-3AD203B41FA5}">
                      <a16:colId xmlns:a16="http://schemas.microsoft.com/office/drawing/2014/main" val="1244480489"/>
                    </a:ext>
                  </a:extLst>
                </a:gridCol>
              </a:tblGrid>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Model</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Accuracy</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Precision</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Recall</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Medium" panose="020B0503020203050203" pitchFamily="34" charset="-78"/>
                          <a:cs typeface="DIN Next LT Arabic Medium" panose="020B0503020203050203" pitchFamily="34" charset="-78"/>
                        </a:rPr>
                        <a:t>F1-score</a:t>
                      </a:r>
                      <a:endParaRPr lang="en-US" sz="1200" b="0" i="0" kern="100" dirty="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extLst>
                  <a:ext uri="{0D108BD9-81ED-4DB2-BD59-A6C34878D82A}">
                    <a16:rowId xmlns:a16="http://schemas.microsoft.com/office/drawing/2014/main" val="492998268"/>
                  </a:ext>
                </a:extLst>
              </a:tr>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BERT</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0.7486</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0.7266</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0.7486</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800"/>
                        </a:spcAft>
                      </a:pPr>
                      <a:r>
                        <a:rPr lang="en-US" sz="1200" b="1" i="0" kern="100" dirty="0">
                          <a:solidFill>
                            <a:srgbClr val="00B050"/>
                          </a:solidFill>
                          <a:effectLst/>
                          <a:latin typeface="DIN Next LT Arabic Light" panose="020B0303020203050203" pitchFamily="34" charset="-78"/>
                          <a:cs typeface="DIN Next LT Arabic Light" panose="020B0303020203050203" pitchFamily="34" charset="-78"/>
                        </a:rPr>
                        <a:t>0.7322</a:t>
                      </a:r>
                      <a:endParaRPr lang="en-US" sz="1200" b="1" i="0" kern="100" dirty="0">
                        <a:solidFill>
                          <a:srgbClr val="00B050"/>
                        </a:solidFill>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402981"/>
                  </a:ext>
                </a:extLst>
              </a:tr>
              <a:tr h="393575">
                <a:tc>
                  <a:txBody>
                    <a:bodyPr/>
                    <a:lstStyle/>
                    <a:p>
                      <a:pPr algn="ctr">
                        <a:lnSpc>
                          <a:spcPct val="115000"/>
                        </a:lnSpc>
                        <a:spcAft>
                          <a:spcPts val="800"/>
                        </a:spcAft>
                      </a:pPr>
                      <a:r>
                        <a:rPr lang="en-US" sz="1200" b="0" i="0" kern="100">
                          <a:effectLst/>
                          <a:latin typeface="DIN Next LT Arabic Medium" panose="020B0503020203050203" pitchFamily="34" charset="-78"/>
                          <a:cs typeface="DIN Next LT Arabic Medium" panose="020B0503020203050203" pitchFamily="34" charset="-78"/>
                        </a:rPr>
                        <a:t>DistilBERT</a:t>
                      </a:r>
                      <a:endParaRPr lang="en-US" sz="1200" b="0" i="0" kern="100">
                        <a:effectLst/>
                        <a:latin typeface="DIN Next LT Arabic Medium" panose="020B0503020203050203" pitchFamily="34" charset="-78"/>
                        <a:ea typeface="Calibri" panose="020F0502020204030204" pitchFamily="34" charset="0"/>
                        <a:cs typeface="DIN Next LT Arabic Medium" panose="020B05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00ADEF"/>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0.7457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0.7199</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0.7457</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15000"/>
                        </a:lnSpc>
                        <a:spcAft>
                          <a:spcPts val="800"/>
                        </a:spcAft>
                      </a:pPr>
                      <a:r>
                        <a:rPr lang="en-US" sz="1200" b="0" i="0" kern="100" dirty="0">
                          <a:effectLst/>
                          <a:latin typeface="DIN Next LT Arabic Light" panose="020B0303020203050203" pitchFamily="34" charset="-78"/>
                          <a:cs typeface="DIN Next LT Arabic Light" panose="020B0303020203050203" pitchFamily="34" charset="-78"/>
                        </a:rPr>
                        <a:t>0.7252</a:t>
                      </a:r>
                      <a:endParaRPr lang="en-US" sz="1200" b="0" i="0" kern="100" dirty="0">
                        <a:effectLst/>
                        <a:latin typeface="DIN Next LT Arabic Light" panose="020B0303020203050203" pitchFamily="34" charset="-78"/>
                        <a:ea typeface="Calibri" panose="020F0502020204030204" pitchFamily="34" charset="0"/>
                        <a:cs typeface="DIN Next LT Arabic Light" panose="020B0303020203050203" pitchFamily="34" charset="-78"/>
                      </a:endParaRPr>
                    </a:p>
                  </a:txBody>
                  <a:tcPr marL="68580" marR="68580" marT="0" marB="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81579253"/>
                  </a:ext>
                </a:extLst>
              </a:tr>
            </a:tbl>
          </a:graphicData>
        </a:graphic>
      </p:graphicFrame>
      <p:pic>
        <p:nvPicPr>
          <p:cNvPr id="7" name="Picture 4">
            <a:extLst>
              <a:ext uri="{FF2B5EF4-FFF2-40B4-BE49-F238E27FC236}">
                <a16:creationId xmlns:a16="http://schemas.microsoft.com/office/drawing/2014/main" id="{C4AF6A4A-2CD6-3231-1F99-A5F7CB9850C9}"/>
              </a:ext>
            </a:extLst>
          </p:cNvPr>
          <p:cNvPicPr>
            <a:picLocks noChangeAspect="1"/>
          </p:cNvPicPr>
          <p:nvPr/>
        </p:nvPicPr>
        <p:blipFill>
          <a:blip r:embed="rId3">
            <a:extLst>
              <a:ext uri="{28A0092B-C50C-407E-A947-70E740481C1C}">
                <a14:useLocalDpi xmlns:a14="http://schemas.microsoft.com/office/drawing/2010/main" val="0"/>
              </a:ext>
            </a:extLst>
          </a:blip>
          <a:srcRect t="1083" r="888" b="1963"/>
          <a:stretch/>
        </p:blipFill>
        <p:spPr>
          <a:xfrm>
            <a:off x="393897" y="3045549"/>
            <a:ext cx="5585989" cy="3278753"/>
          </a:xfrm>
          <a:prstGeom prst="rect">
            <a:avLst/>
          </a:prstGeom>
          <a:ln w="12700">
            <a:solidFill>
              <a:srgbClr val="00ADEF"/>
            </a:solidFill>
          </a:ln>
        </p:spPr>
      </p:pic>
      <p:sp>
        <p:nvSpPr>
          <p:cNvPr id="8" name="مستطيل 5">
            <a:extLst>
              <a:ext uri="{FF2B5EF4-FFF2-40B4-BE49-F238E27FC236}">
                <a16:creationId xmlns:a16="http://schemas.microsoft.com/office/drawing/2014/main" id="{E56CE693-9A6B-8CE0-0A8E-F5872DB2E28A}"/>
              </a:ext>
            </a:extLst>
          </p:cNvPr>
          <p:cNvSpPr/>
          <p:nvPr/>
        </p:nvSpPr>
        <p:spPr>
          <a:xfrm>
            <a:off x="393897" y="8026319"/>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9" name="مستطيل 8">
            <a:extLst>
              <a:ext uri="{FF2B5EF4-FFF2-40B4-BE49-F238E27FC236}">
                <a16:creationId xmlns:a16="http://schemas.microsoft.com/office/drawing/2014/main" id="{B6620D30-F340-334E-911C-596D74EDF8C3}"/>
              </a:ext>
            </a:extLst>
          </p:cNvPr>
          <p:cNvSpPr/>
          <p:nvPr/>
        </p:nvSpPr>
        <p:spPr>
          <a:xfrm>
            <a:off x="1379604" y="8356087"/>
            <a:ext cx="1453529" cy="932744"/>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01</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0" name="مربع نص 10">
            <a:extLst>
              <a:ext uri="{FF2B5EF4-FFF2-40B4-BE49-F238E27FC236}">
                <a16:creationId xmlns:a16="http://schemas.microsoft.com/office/drawing/2014/main" id="{C34BB559-BA0E-2BCA-D4C4-EADD62255324}"/>
              </a:ext>
            </a:extLst>
          </p:cNvPr>
          <p:cNvSpPr txBox="1"/>
          <p:nvPr/>
        </p:nvSpPr>
        <p:spPr>
          <a:xfrm>
            <a:off x="542003" y="9644768"/>
            <a:ext cx="3161887" cy="1199367"/>
          </a:xfrm>
          <a:prstGeom prst="rect">
            <a:avLst/>
          </a:prstGeom>
          <a:noFill/>
        </p:spPr>
        <p:txBody>
          <a:bodyPr wrap="square">
            <a:spAutoFit/>
          </a:bodyPr>
          <a:lstStyle/>
          <a:p>
            <a:pPr algn="ctr" rtl="0">
              <a:lnSpc>
                <a:spcPct val="115000"/>
              </a:lnSpc>
              <a:spcAft>
                <a:spcPts val="800"/>
              </a:spcAft>
              <a:buSzPts val="1000"/>
              <a:tabLst>
                <a:tab pos="457200" algn="l"/>
              </a:tabLst>
            </a:pPr>
            <a:r>
              <a:rPr lang="en-US" sz="1600" dirty="0">
                <a:latin typeface="DIN Next LT Arabic Light" panose="020B0303020203050203" pitchFamily="34" charset="-78"/>
                <a:cs typeface="DIN Next LT Arabic Light" panose="020B0303020203050203" pitchFamily="34" charset="-78"/>
              </a:rPr>
              <a:t>TF-IDF features improve the performance of classical machine learning models compared to Word Count</a:t>
            </a:r>
          </a:p>
        </p:txBody>
      </p:sp>
      <p:sp>
        <p:nvSpPr>
          <p:cNvPr id="11" name="مستطيل 11">
            <a:extLst>
              <a:ext uri="{FF2B5EF4-FFF2-40B4-BE49-F238E27FC236}">
                <a16:creationId xmlns:a16="http://schemas.microsoft.com/office/drawing/2014/main" id="{DAA35FB4-22B6-5A69-CB12-CC5A504F228C}"/>
              </a:ext>
            </a:extLst>
          </p:cNvPr>
          <p:cNvSpPr/>
          <p:nvPr/>
        </p:nvSpPr>
        <p:spPr>
          <a:xfrm>
            <a:off x="3978226" y="10844135"/>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2" name="مستطيل 12">
            <a:extLst>
              <a:ext uri="{FF2B5EF4-FFF2-40B4-BE49-F238E27FC236}">
                <a16:creationId xmlns:a16="http://schemas.microsoft.com/office/drawing/2014/main" id="{B058C8BC-B7BD-05FB-A2B7-C3CC18C10C1D}"/>
              </a:ext>
            </a:extLst>
          </p:cNvPr>
          <p:cNvSpPr/>
          <p:nvPr/>
        </p:nvSpPr>
        <p:spPr>
          <a:xfrm>
            <a:off x="4963933" y="11173903"/>
            <a:ext cx="1453529" cy="932744"/>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02</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3" name="مربع نص 13">
            <a:extLst>
              <a:ext uri="{FF2B5EF4-FFF2-40B4-BE49-F238E27FC236}">
                <a16:creationId xmlns:a16="http://schemas.microsoft.com/office/drawing/2014/main" id="{35A9EFF9-0D24-4D45-790B-D0F4AF944945}"/>
              </a:ext>
            </a:extLst>
          </p:cNvPr>
          <p:cNvSpPr txBox="1"/>
          <p:nvPr/>
        </p:nvSpPr>
        <p:spPr>
          <a:xfrm>
            <a:off x="4241280" y="12462584"/>
            <a:ext cx="2898833" cy="830997"/>
          </a:xfrm>
          <a:prstGeom prst="rect">
            <a:avLst/>
          </a:prstGeom>
          <a:noFill/>
        </p:spPr>
        <p:txBody>
          <a:bodyPr wrap="square">
            <a:spAutoFit/>
          </a:bodyPr>
          <a:lstStyle/>
          <a:p>
            <a:pPr lvl="0" algn="ctr" rtl="0"/>
            <a:r>
              <a:rPr lang="en-US" sz="1600" dirty="0">
                <a:latin typeface="DIN Next LT Arabic Light" panose="020B0303020203050203" pitchFamily="34" charset="-78"/>
                <a:cs typeface="DIN Next LT Arabic Light" panose="020B0303020203050203" pitchFamily="34" charset="-78"/>
              </a:rPr>
              <a:t>XGBoost achieves the best performance among machine learning models.</a:t>
            </a:r>
          </a:p>
        </p:txBody>
      </p:sp>
      <p:sp>
        <p:nvSpPr>
          <p:cNvPr id="14" name="مستطيل 14">
            <a:extLst>
              <a:ext uri="{FF2B5EF4-FFF2-40B4-BE49-F238E27FC236}">
                <a16:creationId xmlns:a16="http://schemas.microsoft.com/office/drawing/2014/main" id="{DE1117E0-4D4F-F050-19E5-5033812DF43E}"/>
              </a:ext>
            </a:extLst>
          </p:cNvPr>
          <p:cNvSpPr/>
          <p:nvPr/>
        </p:nvSpPr>
        <p:spPr>
          <a:xfrm>
            <a:off x="7676661" y="13034442"/>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15" name="مستطيل 15">
            <a:extLst>
              <a:ext uri="{FF2B5EF4-FFF2-40B4-BE49-F238E27FC236}">
                <a16:creationId xmlns:a16="http://schemas.microsoft.com/office/drawing/2014/main" id="{28C82A8F-67BF-A2C7-7EF0-FA5626198BB6}"/>
              </a:ext>
            </a:extLst>
          </p:cNvPr>
          <p:cNvSpPr/>
          <p:nvPr/>
        </p:nvSpPr>
        <p:spPr>
          <a:xfrm>
            <a:off x="8662368" y="13364210"/>
            <a:ext cx="1453529" cy="932744"/>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03</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6" name="مربع نص 20">
            <a:extLst>
              <a:ext uri="{FF2B5EF4-FFF2-40B4-BE49-F238E27FC236}">
                <a16:creationId xmlns:a16="http://schemas.microsoft.com/office/drawing/2014/main" id="{CFBEA4E1-2F2B-0EDD-BD6F-75B6C5083967}"/>
              </a:ext>
            </a:extLst>
          </p:cNvPr>
          <p:cNvSpPr txBox="1"/>
          <p:nvPr/>
        </p:nvSpPr>
        <p:spPr>
          <a:xfrm>
            <a:off x="7739930" y="14483614"/>
            <a:ext cx="3298406" cy="1569660"/>
          </a:xfrm>
          <a:prstGeom prst="rect">
            <a:avLst/>
          </a:prstGeom>
          <a:noFill/>
        </p:spPr>
        <p:txBody>
          <a:bodyPr wrap="square">
            <a:spAutoFit/>
          </a:bodyPr>
          <a:lstStyle/>
          <a:p>
            <a:pPr algn="ctr" rtl="0"/>
            <a:r>
              <a:rPr lang="en-US" sz="1600" dirty="0">
                <a:latin typeface="DIN Next LT Arabic Light" panose="020B0303020203050203" pitchFamily="34" charset="-78"/>
                <a:cs typeface="DIN Next LT Arabic Light" panose="020B0303020203050203" pitchFamily="34" charset="-78"/>
              </a:rPr>
              <a:t>Transformer-based models provide stable and competitive results, particularly in recall and F1-score, demonstrating their effectiveness in capturing contextual sentiment in </a:t>
            </a:r>
          </a:p>
          <a:p>
            <a:pPr algn="ctr" rtl="0"/>
            <a:r>
              <a:rPr lang="en-US" sz="1600" dirty="0">
                <a:latin typeface="DIN Next LT Arabic Light" panose="020B0303020203050203" pitchFamily="34" charset="-78"/>
                <a:cs typeface="DIN Next LT Arabic Light" panose="020B0303020203050203" pitchFamily="34" charset="-78"/>
              </a:rPr>
              <a:t>customer complaints</a:t>
            </a:r>
          </a:p>
        </p:txBody>
      </p:sp>
    </p:spTree>
    <p:extLst>
      <p:ext uri="{BB962C8B-B14F-4D97-AF65-F5344CB8AC3E}">
        <p14:creationId xmlns:p14="http://schemas.microsoft.com/office/powerpoint/2010/main" val="36345921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68961-4F20-5FB5-6585-24E96D61E52D}"/>
            </a:ext>
          </a:extLst>
        </p:cNvPr>
        <p:cNvGrpSpPr/>
        <p:nvPr/>
      </p:nvGrpSpPr>
      <p:grpSpPr>
        <a:xfrm>
          <a:off x="0" y="0"/>
          <a:ext cx="0" cy="0"/>
          <a:chOff x="0" y="0"/>
          <a:chExt cx="0" cy="0"/>
        </a:xfrm>
      </p:grpSpPr>
      <p:sp>
        <p:nvSpPr>
          <p:cNvPr id="3" name="مربع نص 2">
            <a:extLst>
              <a:ext uri="{FF2B5EF4-FFF2-40B4-BE49-F238E27FC236}">
                <a16:creationId xmlns:a16="http://schemas.microsoft.com/office/drawing/2014/main" id="{52B53D65-38D6-C16D-884D-FE471F992361}"/>
              </a:ext>
            </a:extLst>
          </p:cNvPr>
          <p:cNvSpPr txBox="1"/>
          <p:nvPr/>
        </p:nvSpPr>
        <p:spPr>
          <a:xfrm>
            <a:off x="393897" y="356939"/>
            <a:ext cx="6696220" cy="646331"/>
          </a:xfrm>
          <a:prstGeom prst="rect">
            <a:avLst/>
          </a:prstGeom>
          <a:noFill/>
        </p:spPr>
        <p:txBody>
          <a:bodyPr wrap="square">
            <a:spAutoFit/>
          </a:bodyPr>
          <a:lstStyle/>
          <a:p>
            <a:pPr marL="0" algn="l" defTabSz="914400" rtl="0" eaLnBrk="1" latinLnBrk="0" hangingPunct="1"/>
            <a:r>
              <a:rPr lang="en-US" sz="3600" b="1" dirty="0">
                <a:solidFill>
                  <a:srgbClr val="00ADEF"/>
                </a:solidFill>
                <a:latin typeface="DIN Next LT Arabic" panose="020B0503020203050203" pitchFamily="34" charset="-78"/>
                <a:cs typeface="DIN Next LT Arabic" panose="020B0503020203050203" pitchFamily="34" charset="-78"/>
              </a:rPr>
              <a:t>Conclusion</a:t>
            </a:r>
            <a:endParaRPr lang="ar-SA" sz="3600" b="1" dirty="0">
              <a:solidFill>
                <a:srgbClr val="01ABEC"/>
              </a:solidFill>
              <a:latin typeface="DIN Next LT Arabic" panose="020B0503020203050203" pitchFamily="34" charset="-78"/>
              <a:cs typeface="DIN Next LT Arabic" panose="020B0503020203050203" pitchFamily="34" charset="-78"/>
            </a:endParaRPr>
          </a:p>
        </p:txBody>
      </p:sp>
      <p:sp>
        <p:nvSpPr>
          <p:cNvPr id="5" name="مربع نص 4">
            <a:extLst>
              <a:ext uri="{FF2B5EF4-FFF2-40B4-BE49-F238E27FC236}">
                <a16:creationId xmlns:a16="http://schemas.microsoft.com/office/drawing/2014/main" id="{AFD7E532-936D-43A7-D7F2-5EA98C78BE12}"/>
              </a:ext>
            </a:extLst>
          </p:cNvPr>
          <p:cNvSpPr txBox="1"/>
          <p:nvPr/>
        </p:nvSpPr>
        <p:spPr>
          <a:xfrm>
            <a:off x="371120" y="1543783"/>
            <a:ext cx="11167737" cy="984885"/>
          </a:xfrm>
          <a:prstGeom prst="rect">
            <a:avLst/>
          </a:prstGeom>
          <a:noFill/>
        </p:spPr>
        <p:txBody>
          <a:bodyPr wrap="square">
            <a:spAutoFit/>
          </a:bodyPr>
          <a:lstStyle/>
          <a:p>
            <a:pPr marL="285750" indent="-285750" algn="just" rtl="0">
              <a:buFont typeface="Arial" panose="020B0604020202020204" pitchFamily="34" charset="0"/>
              <a:buChar char="•"/>
            </a:pPr>
            <a:r>
              <a:rPr lang="en-US" sz="1600" dirty="0">
                <a:latin typeface="DIN Next LT Arabic Light" panose="020B0303020203050203" pitchFamily="34" charset="-78"/>
                <a:cs typeface="DIN Next LT Arabic Light" panose="020B0303020203050203" pitchFamily="34" charset="-78"/>
              </a:rPr>
              <a:t>The study evaluated multiple machine learning and transformer-based models for customer complaint sentiment classification:</a:t>
            </a:r>
          </a:p>
          <a:p>
            <a:pPr marL="285750" indent="-285750" algn="just" rtl="0">
              <a:buFont typeface="Arial" panose="020B0604020202020204" pitchFamily="34" charset="0"/>
              <a:buChar char="•"/>
            </a:pPr>
            <a:endParaRPr lang="en-US" sz="1000" dirty="0">
              <a:latin typeface="DIN Next LT Arabic Light" panose="020B0303020203050203" pitchFamily="34" charset="-78"/>
              <a:cs typeface="DIN Next LT Arabic Light" panose="020B0303020203050203" pitchFamily="34" charset="-78"/>
            </a:endParaRPr>
          </a:p>
          <a:p>
            <a:pPr marL="285750" indent="-285750" algn="just" rtl="0">
              <a:buFont typeface="Arial" panose="020B0604020202020204" pitchFamily="34" charset="0"/>
              <a:buChar char="•"/>
            </a:pPr>
            <a:r>
              <a:rPr lang="en-US" sz="1600" dirty="0">
                <a:latin typeface="DIN Next LT Arabic Light" panose="020B0303020203050203" pitchFamily="34" charset="-78"/>
                <a:cs typeface="DIN Next LT Arabic Light" panose="020B0303020203050203" pitchFamily="34" charset="-78"/>
              </a:rPr>
              <a:t>Transformer models achieved noticeable performance improvements over classical approaches:</a:t>
            </a:r>
          </a:p>
        </p:txBody>
      </p:sp>
      <p:sp>
        <p:nvSpPr>
          <p:cNvPr id="9" name="متوازي أضلاع 8">
            <a:extLst>
              <a:ext uri="{FF2B5EF4-FFF2-40B4-BE49-F238E27FC236}">
                <a16:creationId xmlns:a16="http://schemas.microsoft.com/office/drawing/2014/main" id="{15C2B423-1460-F7B8-1FAC-9539DD3A5ABC}"/>
              </a:ext>
            </a:extLst>
          </p:cNvPr>
          <p:cNvSpPr/>
          <p:nvPr/>
        </p:nvSpPr>
        <p:spPr>
          <a:xfrm flipH="1">
            <a:off x="-9454268" y="3760195"/>
            <a:ext cx="7178689" cy="1118853"/>
          </a:xfrm>
          <a:prstGeom prst="parallelogram">
            <a:avLst>
              <a:gd name="adj" fmla="val 54065"/>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r>
              <a:rPr lang="ar-SA" sz="1500" dirty="0">
                <a:solidFill>
                  <a:schemeClr val="lt1">
                    <a:alpha val="0"/>
                  </a:schemeClr>
                </a:solidFill>
              </a:rPr>
              <a:t>1</a:t>
            </a:r>
          </a:p>
        </p:txBody>
      </p:sp>
      <p:sp>
        <p:nvSpPr>
          <p:cNvPr id="10" name="متوازي أضلاع 9">
            <a:extLst>
              <a:ext uri="{FF2B5EF4-FFF2-40B4-BE49-F238E27FC236}">
                <a16:creationId xmlns:a16="http://schemas.microsoft.com/office/drawing/2014/main" id="{883AF463-F942-44E4-9008-94EF0195E760}"/>
              </a:ext>
            </a:extLst>
          </p:cNvPr>
          <p:cNvSpPr/>
          <p:nvPr/>
        </p:nvSpPr>
        <p:spPr>
          <a:xfrm>
            <a:off x="-8225275" y="4802848"/>
            <a:ext cx="1975680" cy="137157"/>
          </a:xfrm>
          <a:prstGeom prst="parallelogram">
            <a:avLst>
              <a:gd name="adj" fmla="val 48664"/>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11" name="متوازي أضلاع 10">
            <a:extLst>
              <a:ext uri="{FF2B5EF4-FFF2-40B4-BE49-F238E27FC236}">
                <a16:creationId xmlns:a16="http://schemas.microsoft.com/office/drawing/2014/main" id="{60AE51D1-BCE1-24EC-5906-0D8E71DD0E77}"/>
              </a:ext>
            </a:extLst>
          </p:cNvPr>
          <p:cNvSpPr/>
          <p:nvPr/>
        </p:nvSpPr>
        <p:spPr>
          <a:xfrm rot="3692699">
            <a:off x="8999674" y="12539052"/>
            <a:ext cx="11927099" cy="4290474"/>
          </a:xfrm>
          <a:prstGeom prst="parallelogram">
            <a:avLst>
              <a:gd name="adj" fmla="val 54931"/>
            </a:avLst>
          </a:prstGeom>
          <a:no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2" name="متوازي أضلاع 11">
            <a:extLst>
              <a:ext uri="{FF2B5EF4-FFF2-40B4-BE49-F238E27FC236}">
                <a16:creationId xmlns:a16="http://schemas.microsoft.com/office/drawing/2014/main" id="{0A73AA7A-71B5-73B6-8A28-8BFFFA1FFDBF}"/>
              </a:ext>
            </a:extLst>
          </p:cNvPr>
          <p:cNvSpPr/>
          <p:nvPr/>
        </p:nvSpPr>
        <p:spPr>
          <a:xfrm rot="3694017">
            <a:off x="15073924" y="16963312"/>
            <a:ext cx="7925250" cy="331805"/>
          </a:xfrm>
          <a:prstGeom prst="parallelogram">
            <a:avLst>
              <a:gd name="adj" fmla="val 54138"/>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3" name="Freeform 2">
            <a:extLst>
              <a:ext uri="{FF2B5EF4-FFF2-40B4-BE49-F238E27FC236}">
                <a16:creationId xmlns:a16="http://schemas.microsoft.com/office/drawing/2014/main" id="{E8FBB5C6-0962-E01B-F5E4-23BCE0A87FF4}"/>
              </a:ext>
            </a:extLst>
          </p:cNvPr>
          <p:cNvSpPr/>
          <p:nvPr/>
        </p:nvSpPr>
        <p:spPr>
          <a:xfrm>
            <a:off x="-7435568" y="1913115"/>
            <a:ext cx="2932679" cy="1240571"/>
          </a:xfrm>
          <a:custGeom>
            <a:avLst/>
            <a:gdLst/>
            <a:ahLst/>
            <a:cxnLst/>
            <a:rect l="l" t="t" r="r" b="b"/>
            <a:pathLst>
              <a:path w="3389795" h="1363719">
                <a:moveTo>
                  <a:pt x="0" y="0"/>
                </a:moveTo>
                <a:lnTo>
                  <a:pt x="3389794" y="0"/>
                </a:lnTo>
                <a:lnTo>
                  <a:pt x="3389794" y="1363719"/>
                </a:lnTo>
                <a:lnTo>
                  <a:pt x="0" y="1363719"/>
                </a:lnTo>
                <a:lnTo>
                  <a:pt x="0" y="0"/>
                </a:lnTo>
                <a:close/>
              </a:path>
            </a:pathLst>
          </a:custGeom>
          <a:blipFill>
            <a:blip r:embed="rId2"/>
            <a:stretch>
              <a:fillRect t="-74284" b="-74284"/>
            </a:stretch>
          </a:blipFill>
        </p:spPr>
        <p:txBody>
          <a:bodyPr/>
          <a:lstStyle/>
          <a:p>
            <a:endParaRPr lang="ar-SA" sz="1200"/>
          </a:p>
        </p:txBody>
      </p:sp>
      <p:sp>
        <p:nvSpPr>
          <p:cNvPr id="14" name="مربع نص 13">
            <a:extLst>
              <a:ext uri="{FF2B5EF4-FFF2-40B4-BE49-F238E27FC236}">
                <a16:creationId xmlns:a16="http://schemas.microsoft.com/office/drawing/2014/main" id="{AE94F169-8592-CB8F-9D5D-CF36909E2C27}"/>
              </a:ext>
            </a:extLst>
          </p:cNvPr>
          <p:cNvSpPr txBox="1"/>
          <p:nvPr/>
        </p:nvSpPr>
        <p:spPr>
          <a:xfrm>
            <a:off x="-8621400" y="3606434"/>
            <a:ext cx="5861133" cy="1179810"/>
          </a:xfrm>
          <a:prstGeom prst="rect">
            <a:avLst/>
          </a:prstGeom>
          <a:noFill/>
        </p:spPr>
        <p:txBody>
          <a:bodyPr wrap="square">
            <a:spAutoFit/>
          </a:bodyPr>
          <a:lstStyle/>
          <a:p>
            <a:pPr algn="ctr" rtl="0">
              <a:lnSpc>
                <a:spcPct val="150000"/>
              </a:lnSpc>
            </a:pPr>
            <a:r>
              <a:rPr lang="ar-SA" sz="5400" b="1" dirty="0" err="1">
                <a:solidFill>
                  <a:schemeClr val="bg1"/>
                </a:solidFill>
                <a:latin typeface="DIN Next LT Arabic" panose="020B0503020203050203" pitchFamily="34" charset="-78"/>
                <a:cs typeface="DIN Next LT Arabic" panose="020B0503020203050203" pitchFamily="34" charset="-78"/>
              </a:rPr>
              <a:t>T</a:t>
            </a:r>
            <a:r>
              <a:rPr lang="en-US" sz="5400" b="1" dirty="0">
                <a:solidFill>
                  <a:schemeClr val="bg1"/>
                </a:solidFill>
                <a:latin typeface="DIN Next LT Arabic" panose="020B0503020203050203" pitchFamily="34" charset="-78"/>
                <a:cs typeface="DIN Next LT Arabic" panose="020B0503020203050203" pitchFamily="34" charset="-78"/>
              </a:rPr>
              <a:t>HANK YOU</a:t>
            </a:r>
            <a:endParaRPr lang="ar-SA" sz="5400" b="1" dirty="0">
              <a:solidFill>
                <a:schemeClr val="bg1"/>
              </a:solidFill>
              <a:latin typeface="DIN Next LT Arabic" panose="020B0503020203050203" pitchFamily="34" charset="-78"/>
              <a:cs typeface="DIN Next LT Arabic" panose="020B0503020203050203" pitchFamily="34" charset="-78"/>
            </a:endParaRPr>
          </a:p>
        </p:txBody>
      </p:sp>
      <p:sp>
        <p:nvSpPr>
          <p:cNvPr id="2" name="مستطيل 5">
            <a:extLst>
              <a:ext uri="{FF2B5EF4-FFF2-40B4-BE49-F238E27FC236}">
                <a16:creationId xmlns:a16="http://schemas.microsoft.com/office/drawing/2014/main" id="{EAEBE4CD-1582-379D-27C4-5BC7E388305A}"/>
              </a:ext>
            </a:extLst>
          </p:cNvPr>
          <p:cNvSpPr/>
          <p:nvPr/>
        </p:nvSpPr>
        <p:spPr>
          <a:xfrm>
            <a:off x="605371" y="2880161"/>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6" name="مستطيل 8">
            <a:extLst>
              <a:ext uri="{FF2B5EF4-FFF2-40B4-BE49-F238E27FC236}">
                <a16:creationId xmlns:a16="http://schemas.microsoft.com/office/drawing/2014/main" id="{CE99E7F0-36D8-D257-86F5-93B66D821B9D}"/>
              </a:ext>
            </a:extLst>
          </p:cNvPr>
          <p:cNvSpPr/>
          <p:nvPr/>
        </p:nvSpPr>
        <p:spPr>
          <a:xfrm>
            <a:off x="1591078" y="3209929"/>
            <a:ext cx="1453529" cy="932744"/>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01</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7" name="مربع نص 10">
            <a:extLst>
              <a:ext uri="{FF2B5EF4-FFF2-40B4-BE49-F238E27FC236}">
                <a16:creationId xmlns:a16="http://schemas.microsoft.com/office/drawing/2014/main" id="{83186A93-263B-EFA5-0841-EABFD475B15F}"/>
              </a:ext>
            </a:extLst>
          </p:cNvPr>
          <p:cNvSpPr txBox="1"/>
          <p:nvPr/>
        </p:nvSpPr>
        <p:spPr>
          <a:xfrm>
            <a:off x="753477" y="4498610"/>
            <a:ext cx="3161887" cy="1199367"/>
          </a:xfrm>
          <a:prstGeom prst="rect">
            <a:avLst/>
          </a:prstGeom>
          <a:noFill/>
        </p:spPr>
        <p:txBody>
          <a:bodyPr wrap="square">
            <a:spAutoFit/>
          </a:bodyPr>
          <a:lstStyle/>
          <a:p>
            <a:pPr algn="ctr" rtl="0">
              <a:lnSpc>
                <a:spcPct val="115000"/>
              </a:lnSpc>
              <a:spcAft>
                <a:spcPts val="800"/>
              </a:spcAft>
              <a:buSzPts val="1000"/>
              <a:tabLst>
                <a:tab pos="457200" algn="l"/>
              </a:tabLst>
            </a:pPr>
            <a:r>
              <a:rPr lang="en-US" sz="1600" dirty="0">
                <a:latin typeface="DIN Next LT Arabic Light" panose="020B0303020203050203" pitchFamily="34" charset="-78"/>
                <a:cs typeface="DIN Next LT Arabic Light" panose="020B0303020203050203" pitchFamily="34" charset="-78"/>
              </a:rPr>
              <a:t>TF-IDF features improve the performance of classical machine learning models compared to Word Count</a:t>
            </a:r>
          </a:p>
        </p:txBody>
      </p:sp>
      <p:sp>
        <p:nvSpPr>
          <p:cNvPr id="15" name="مستطيل 11">
            <a:extLst>
              <a:ext uri="{FF2B5EF4-FFF2-40B4-BE49-F238E27FC236}">
                <a16:creationId xmlns:a16="http://schemas.microsoft.com/office/drawing/2014/main" id="{74CA067A-848F-443D-A892-7D018B42E505}"/>
              </a:ext>
            </a:extLst>
          </p:cNvPr>
          <p:cNvSpPr/>
          <p:nvPr/>
        </p:nvSpPr>
        <p:spPr>
          <a:xfrm>
            <a:off x="4293377" y="2880161"/>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0" eaLnBrk="1" latinLnBrk="0" hangingPunct="1"/>
            <a:endParaRPr lang="ar-SA" dirty="0">
              <a:solidFill>
                <a:schemeClr val="bg1"/>
              </a:solidFill>
            </a:endParaRPr>
          </a:p>
        </p:txBody>
      </p:sp>
      <p:sp>
        <p:nvSpPr>
          <p:cNvPr id="16" name="مستطيل 12">
            <a:extLst>
              <a:ext uri="{FF2B5EF4-FFF2-40B4-BE49-F238E27FC236}">
                <a16:creationId xmlns:a16="http://schemas.microsoft.com/office/drawing/2014/main" id="{67E24559-3CD0-2E92-B642-CA1556AA61EF}"/>
              </a:ext>
            </a:extLst>
          </p:cNvPr>
          <p:cNvSpPr/>
          <p:nvPr/>
        </p:nvSpPr>
        <p:spPr>
          <a:xfrm>
            <a:off x="5279084" y="3209929"/>
            <a:ext cx="1453529" cy="932744"/>
          </a:xfrm>
          <a:prstGeom prst="rect">
            <a:avLst/>
          </a:prstGeom>
          <a:solidFill>
            <a:srgbClr val="0A4474"/>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02</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17" name="مربع نص 13">
            <a:extLst>
              <a:ext uri="{FF2B5EF4-FFF2-40B4-BE49-F238E27FC236}">
                <a16:creationId xmlns:a16="http://schemas.microsoft.com/office/drawing/2014/main" id="{0045D471-5354-EEDD-E2F2-D01939F58620}"/>
              </a:ext>
            </a:extLst>
          </p:cNvPr>
          <p:cNvSpPr txBox="1"/>
          <p:nvPr/>
        </p:nvSpPr>
        <p:spPr>
          <a:xfrm>
            <a:off x="4556431" y="4498610"/>
            <a:ext cx="2898833" cy="830997"/>
          </a:xfrm>
          <a:prstGeom prst="rect">
            <a:avLst/>
          </a:prstGeom>
          <a:noFill/>
        </p:spPr>
        <p:txBody>
          <a:bodyPr wrap="square">
            <a:spAutoFit/>
          </a:bodyPr>
          <a:lstStyle/>
          <a:p>
            <a:pPr lvl="0" algn="ctr" rtl="0"/>
            <a:r>
              <a:rPr lang="en-US" sz="1600" dirty="0">
                <a:latin typeface="DIN Next LT Arabic Light" panose="020B0303020203050203" pitchFamily="34" charset="-78"/>
                <a:cs typeface="DIN Next LT Arabic Light" panose="020B0303020203050203" pitchFamily="34" charset="-78"/>
              </a:rPr>
              <a:t>XGBoost achieves the best performance among machine learning models.</a:t>
            </a:r>
          </a:p>
        </p:txBody>
      </p:sp>
      <p:sp>
        <p:nvSpPr>
          <p:cNvPr id="18" name="مستطيل 14">
            <a:extLst>
              <a:ext uri="{FF2B5EF4-FFF2-40B4-BE49-F238E27FC236}">
                <a16:creationId xmlns:a16="http://schemas.microsoft.com/office/drawing/2014/main" id="{D6D9D939-1CBC-978A-BAB3-ABB891ACE4D7}"/>
              </a:ext>
            </a:extLst>
          </p:cNvPr>
          <p:cNvSpPr/>
          <p:nvPr/>
        </p:nvSpPr>
        <p:spPr>
          <a:xfrm>
            <a:off x="7981383" y="2880161"/>
            <a:ext cx="3424952" cy="3408269"/>
          </a:xfrm>
          <a:prstGeom prst="rect">
            <a:avLst/>
          </a:prstGeom>
          <a:solidFill>
            <a:schemeClr val="bg1">
              <a:lumMod val="95000"/>
              <a:alpha val="5166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justLow" defTabSz="914400" rtl="1" eaLnBrk="1" latinLnBrk="0" hangingPunct="1"/>
            <a:endParaRPr lang="ar-SA" dirty="0">
              <a:solidFill>
                <a:schemeClr val="bg1"/>
              </a:solidFill>
            </a:endParaRPr>
          </a:p>
        </p:txBody>
      </p:sp>
      <p:sp>
        <p:nvSpPr>
          <p:cNvPr id="19" name="مستطيل 15">
            <a:extLst>
              <a:ext uri="{FF2B5EF4-FFF2-40B4-BE49-F238E27FC236}">
                <a16:creationId xmlns:a16="http://schemas.microsoft.com/office/drawing/2014/main" id="{D180D4EE-A5B2-0E7C-36FA-C6971B48754C}"/>
              </a:ext>
            </a:extLst>
          </p:cNvPr>
          <p:cNvSpPr/>
          <p:nvPr/>
        </p:nvSpPr>
        <p:spPr>
          <a:xfrm>
            <a:off x="8967090" y="3209929"/>
            <a:ext cx="1453529" cy="932744"/>
          </a:xfrm>
          <a:prstGeom prst="rect">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en-US" sz="4000" dirty="0">
                <a:solidFill>
                  <a:schemeClr val="bg1"/>
                </a:solidFill>
                <a:latin typeface="DIN Next LT Arabic Medium" panose="020B0503020203050203" pitchFamily="34" charset="-78"/>
                <a:cs typeface="DIN Next LT Arabic Medium" panose="020B0503020203050203" pitchFamily="34" charset="-78"/>
              </a:rPr>
              <a:t>03</a:t>
            </a:r>
            <a:endParaRPr lang="ar-SA" sz="4000" dirty="0">
              <a:solidFill>
                <a:schemeClr val="bg1"/>
              </a:solidFill>
              <a:latin typeface="DIN Next LT Arabic Medium" panose="020B0503020203050203" pitchFamily="34" charset="-78"/>
              <a:cs typeface="DIN Next LT Arabic Medium" panose="020B0503020203050203" pitchFamily="34" charset="-78"/>
            </a:endParaRPr>
          </a:p>
        </p:txBody>
      </p:sp>
      <p:sp>
        <p:nvSpPr>
          <p:cNvPr id="20" name="مربع نص 20">
            <a:extLst>
              <a:ext uri="{FF2B5EF4-FFF2-40B4-BE49-F238E27FC236}">
                <a16:creationId xmlns:a16="http://schemas.microsoft.com/office/drawing/2014/main" id="{68D67C64-DE70-318F-E9CB-0008845EDCFB}"/>
              </a:ext>
            </a:extLst>
          </p:cNvPr>
          <p:cNvSpPr txBox="1"/>
          <p:nvPr/>
        </p:nvSpPr>
        <p:spPr>
          <a:xfrm>
            <a:off x="8044652" y="4329333"/>
            <a:ext cx="3298406" cy="1569660"/>
          </a:xfrm>
          <a:prstGeom prst="rect">
            <a:avLst/>
          </a:prstGeom>
          <a:noFill/>
        </p:spPr>
        <p:txBody>
          <a:bodyPr wrap="square">
            <a:spAutoFit/>
          </a:bodyPr>
          <a:lstStyle/>
          <a:p>
            <a:pPr algn="ctr" rtl="0"/>
            <a:r>
              <a:rPr lang="en-US" sz="1600" dirty="0">
                <a:latin typeface="DIN Next LT Arabic Light" panose="020B0303020203050203" pitchFamily="34" charset="-78"/>
                <a:cs typeface="DIN Next LT Arabic Light" panose="020B0303020203050203" pitchFamily="34" charset="-78"/>
              </a:rPr>
              <a:t>Transformer-based models provide stable and competitive results, particularly in recall and F1-score, demonstrating their effectiveness in capturing contextual sentiment in </a:t>
            </a:r>
          </a:p>
          <a:p>
            <a:pPr algn="ctr" rtl="0"/>
            <a:r>
              <a:rPr lang="en-US" sz="1600" dirty="0">
                <a:latin typeface="DIN Next LT Arabic Light" panose="020B0303020203050203" pitchFamily="34" charset="-78"/>
                <a:cs typeface="DIN Next LT Arabic Light" panose="020B0303020203050203" pitchFamily="34" charset="-78"/>
              </a:rPr>
              <a:t>customer complaints</a:t>
            </a:r>
          </a:p>
        </p:txBody>
      </p:sp>
      <p:pic>
        <p:nvPicPr>
          <p:cNvPr id="22" name="صورة 21">
            <a:extLst>
              <a:ext uri="{FF2B5EF4-FFF2-40B4-BE49-F238E27FC236}">
                <a16:creationId xmlns:a16="http://schemas.microsoft.com/office/drawing/2014/main" id="{D722D0D9-F482-19F2-1123-164137DF246A}"/>
              </a:ext>
            </a:extLst>
          </p:cNvPr>
          <p:cNvPicPr>
            <a:picLocks noChangeAspect="1"/>
          </p:cNvPicPr>
          <p:nvPr/>
        </p:nvPicPr>
        <p:blipFill>
          <a:blip r:embed="rId3"/>
          <a:srcRect l="37647" t="287" r="-6994" b="-2794"/>
          <a:stretch/>
        </p:blipFill>
        <p:spPr>
          <a:xfrm flipH="1">
            <a:off x="-3905170" y="-11028665"/>
            <a:ext cx="9455038" cy="8382000"/>
          </a:xfrm>
          <a:prstGeom prst="parallelogram">
            <a:avLst>
              <a:gd name="adj" fmla="val 53425"/>
            </a:avLst>
          </a:prstGeom>
        </p:spPr>
      </p:pic>
      <p:sp>
        <p:nvSpPr>
          <p:cNvPr id="23" name="متوازي أضلاع 22">
            <a:extLst>
              <a:ext uri="{FF2B5EF4-FFF2-40B4-BE49-F238E27FC236}">
                <a16:creationId xmlns:a16="http://schemas.microsoft.com/office/drawing/2014/main" id="{1A846752-7825-200E-FFF5-EA71BB6EF4ED}"/>
              </a:ext>
            </a:extLst>
          </p:cNvPr>
          <p:cNvSpPr/>
          <p:nvPr/>
        </p:nvSpPr>
        <p:spPr>
          <a:xfrm rot="3694017">
            <a:off x="-5188348" y="-9200628"/>
            <a:ext cx="11934770" cy="4388509"/>
          </a:xfrm>
          <a:prstGeom prst="parallelogram">
            <a:avLst>
              <a:gd name="adj" fmla="val 54138"/>
            </a:avLst>
          </a:prstGeom>
          <a:gradFill flip="none" rotWithShape="1">
            <a:gsLst>
              <a:gs pos="100000">
                <a:srgbClr val="0DB0EF">
                  <a:alpha val="0"/>
                </a:srgbClr>
              </a:gs>
              <a:gs pos="2000">
                <a:srgbClr val="0B3346">
                  <a:alpha val="54056"/>
                </a:srgbClr>
              </a:gs>
            </a:gsLst>
            <a:lin ang="10800000" scaled="1"/>
            <a:tileRect/>
          </a:gra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Tree>
    <p:extLst>
      <p:ext uri="{BB962C8B-B14F-4D97-AF65-F5344CB8AC3E}">
        <p14:creationId xmlns:p14="http://schemas.microsoft.com/office/powerpoint/2010/main" val="26502355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AC6D2-D664-AF49-15D5-84F1DDA1CA62}"/>
            </a:ext>
          </a:extLst>
        </p:cNvPr>
        <p:cNvGrpSpPr/>
        <p:nvPr/>
      </p:nvGrpSpPr>
      <p:grpSpPr>
        <a:xfrm>
          <a:off x="0" y="0"/>
          <a:ext cx="0" cy="0"/>
          <a:chOff x="0" y="0"/>
          <a:chExt cx="0" cy="0"/>
        </a:xfrm>
      </p:grpSpPr>
      <p:pic>
        <p:nvPicPr>
          <p:cNvPr id="11" name="صورة 10">
            <a:extLst>
              <a:ext uri="{FF2B5EF4-FFF2-40B4-BE49-F238E27FC236}">
                <a16:creationId xmlns:a16="http://schemas.microsoft.com/office/drawing/2014/main" id="{BCED01E2-0996-73FD-1517-D33F2F1DA2D9}"/>
              </a:ext>
            </a:extLst>
          </p:cNvPr>
          <p:cNvPicPr>
            <a:picLocks noChangeAspect="1"/>
          </p:cNvPicPr>
          <p:nvPr/>
        </p:nvPicPr>
        <p:blipFill>
          <a:blip r:embed="rId2"/>
          <a:srcRect l="37647" t="287" r="-6994" b="-2794"/>
          <a:stretch/>
        </p:blipFill>
        <p:spPr>
          <a:xfrm flipH="1">
            <a:off x="-3905170" y="-11028665"/>
            <a:ext cx="9455038" cy="8382000"/>
          </a:xfrm>
          <a:prstGeom prst="parallelogram">
            <a:avLst>
              <a:gd name="adj" fmla="val 53425"/>
            </a:avLst>
          </a:prstGeom>
        </p:spPr>
      </p:pic>
      <p:sp>
        <p:nvSpPr>
          <p:cNvPr id="3" name="مربع نص 2">
            <a:extLst>
              <a:ext uri="{FF2B5EF4-FFF2-40B4-BE49-F238E27FC236}">
                <a16:creationId xmlns:a16="http://schemas.microsoft.com/office/drawing/2014/main" id="{771EEED0-EB41-783E-1A4B-3EC10D941595}"/>
              </a:ext>
            </a:extLst>
          </p:cNvPr>
          <p:cNvSpPr txBox="1"/>
          <p:nvPr/>
        </p:nvSpPr>
        <p:spPr>
          <a:xfrm>
            <a:off x="367392" y="356939"/>
            <a:ext cx="6696220" cy="646331"/>
          </a:xfrm>
          <a:prstGeom prst="rect">
            <a:avLst/>
          </a:prstGeom>
          <a:noFill/>
        </p:spPr>
        <p:txBody>
          <a:bodyPr wrap="square">
            <a:spAutoFit/>
          </a:bodyPr>
          <a:lstStyle/>
          <a:p>
            <a:pPr algn="l" rtl="0"/>
            <a:r>
              <a:rPr lang="en-US" sz="3600" b="1" dirty="0">
                <a:solidFill>
                  <a:srgbClr val="00ADEF"/>
                </a:solidFill>
                <a:latin typeface="DIN Next LT Arabic" panose="020B0503020203050203" pitchFamily="34" charset="-78"/>
                <a:cs typeface="DIN Next LT Arabic" panose="020B0503020203050203" pitchFamily="34" charset="-78"/>
              </a:rPr>
              <a:t>Future Work</a:t>
            </a:r>
            <a:endParaRPr lang="en-US" sz="2400" kern="100" dirty="0">
              <a:solidFill>
                <a:srgbClr val="0A4474"/>
              </a:solidFill>
              <a:cs typeface="DIN Next LT Arabic" panose="020B0503020203050203" pitchFamily="34" charset="-78"/>
            </a:endParaRPr>
          </a:p>
        </p:txBody>
      </p:sp>
      <p:sp>
        <p:nvSpPr>
          <p:cNvPr id="4" name="متوازي أضلاع 3">
            <a:extLst>
              <a:ext uri="{FF2B5EF4-FFF2-40B4-BE49-F238E27FC236}">
                <a16:creationId xmlns:a16="http://schemas.microsoft.com/office/drawing/2014/main" id="{D091F6C9-E0B0-5B2F-0B11-70558E9C4729}"/>
              </a:ext>
            </a:extLst>
          </p:cNvPr>
          <p:cNvSpPr/>
          <p:nvPr/>
        </p:nvSpPr>
        <p:spPr>
          <a:xfrm rot="3694017">
            <a:off x="-5188348" y="-9200628"/>
            <a:ext cx="11934770" cy="4388509"/>
          </a:xfrm>
          <a:prstGeom prst="parallelogram">
            <a:avLst>
              <a:gd name="adj" fmla="val 54138"/>
            </a:avLst>
          </a:prstGeom>
          <a:gradFill flip="none" rotWithShape="1">
            <a:gsLst>
              <a:gs pos="100000">
                <a:srgbClr val="0DB0EF">
                  <a:alpha val="0"/>
                </a:srgbClr>
              </a:gs>
              <a:gs pos="2000">
                <a:srgbClr val="0B3346">
                  <a:alpha val="54056"/>
                </a:srgbClr>
              </a:gs>
            </a:gsLst>
            <a:lin ang="10800000" scaled="1"/>
            <a:tileRect/>
          </a:gra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5" name="متوازي أضلاع 4">
            <a:extLst>
              <a:ext uri="{FF2B5EF4-FFF2-40B4-BE49-F238E27FC236}">
                <a16:creationId xmlns:a16="http://schemas.microsoft.com/office/drawing/2014/main" id="{DC0035F9-8CC3-70FB-4608-134238D327A2}"/>
              </a:ext>
            </a:extLst>
          </p:cNvPr>
          <p:cNvSpPr/>
          <p:nvPr/>
        </p:nvSpPr>
        <p:spPr>
          <a:xfrm flipH="1">
            <a:off x="-9454268" y="3760195"/>
            <a:ext cx="7178689" cy="1118853"/>
          </a:xfrm>
          <a:prstGeom prst="parallelogram">
            <a:avLst>
              <a:gd name="adj" fmla="val 54065"/>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r>
              <a:rPr lang="ar-SA" sz="1500" dirty="0">
                <a:solidFill>
                  <a:schemeClr val="lt1">
                    <a:alpha val="0"/>
                  </a:schemeClr>
                </a:solidFill>
              </a:rPr>
              <a:t>1</a:t>
            </a:r>
          </a:p>
        </p:txBody>
      </p:sp>
      <p:sp>
        <p:nvSpPr>
          <p:cNvPr id="6" name="متوازي أضلاع 5">
            <a:extLst>
              <a:ext uri="{FF2B5EF4-FFF2-40B4-BE49-F238E27FC236}">
                <a16:creationId xmlns:a16="http://schemas.microsoft.com/office/drawing/2014/main" id="{7F475DD5-AC1D-CA1F-DBE4-9D705BDA3F33}"/>
              </a:ext>
            </a:extLst>
          </p:cNvPr>
          <p:cNvSpPr/>
          <p:nvPr/>
        </p:nvSpPr>
        <p:spPr>
          <a:xfrm>
            <a:off x="-8225275" y="4802848"/>
            <a:ext cx="1975680" cy="137157"/>
          </a:xfrm>
          <a:prstGeom prst="parallelogram">
            <a:avLst>
              <a:gd name="adj" fmla="val 48664"/>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7" name="متوازي أضلاع 6">
            <a:extLst>
              <a:ext uri="{FF2B5EF4-FFF2-40B4-BE49-F238E27FC236}">
                <a16:creationId xmlns:a16="http://schemas.microsoft.com/office/drawing/2014/main" id="{AE7D0E75-1DF7-B900-6449-CAEC4AC1E821}"/>
              </a:ext>
            </a:extLst>
          </p:cNvPr>
          <p:cNvSpPr/>
          <p:nvPr/>
        </p:nvSpPr>
        <p:spPr>
          <a:xfrm rot="3692699">
            <a:off x="8999674" y="12539052"/>
            <a:ext cx="11927099" cy="4290474"/>
          </a:xfrm>
          <a:prstGeom prst="parallelogram">
            <a:avLst>
              <a:gd name="adj" fmla="val 54931"/>
            </a:avLst>
          </a:prstGeom>
          <a:no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8" name="متوازي أضلاع 7">
            <a:extLst>
              <a:ext uri="{FF2B5EF4-FFF2-40B4-BE49-F238E27FC236}">
                <a16:creationId xmlns:a16="http://schemas.microsoft.com/office/drawing/2014/main" id="{5C049086-AB5E-EA61-D6A9-F540C870ACE1}"/>
              </a:ext>
            </a:extLst>
          </p:cNvPr>
          <p:cNvSpPr/>
          <p:nvPr/>
        </p:nvSpPr>
        <p:spPr>
          <a:xfrm rot="3694017">
            <a:off x="15073924" y="16963312"/>
            <a:ext cx="7925250" cy="331805"/>
          </a:xfrm>
          <a:prstGeom prst="parallelogram">
            <a:avLst>
              <a:gd name="adj" fmla="val 54138"/>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9" name="Freeform 2">
            <a:extLst>
              <a:ext uri="{FF2B5EF4-FFF2-40B4-BE49-F238E27FC236}">
                <a16:creationId xmlns:a16="http://schemas.microsoft.com/office/drawing/2014/main" id="{C0F8C546-9451-6283-95FB-ED34D2194BD1}"/>
              </a:ext>
            </a:extLst>
          </p:cNvPr>
          <p:cNvSpPr/>
          <p:nvPr/>
        </p:nvSpPr>
        <p:spPr>
          <a:xfrm>
            <a:off x="-7435568" y="1913115"/>
            <a:ext cx="2932679" cy="1240571"/>
          </a:xfrm>
          <a:custGeom>
            <a:avLst/>
            <a:gdLst/>
            <a:ahLst/>
            <a:cxnLst/>
            <a:rect l="l" t="t" r="r" b="b"/>
            <a:pathLst>
              <a:path w="3389795" h="1363719">
                <a:moveTo>
                  <a:pt x="0" y="0"/>
                </a:moveTo>
                <a:lnTo>
                  <a:pt x="3389794" y="0"/>
                </a:lnTo>
                <a:lnTo>
                  <a:pt x="3389794" y="1363719"/>
                </a:lnTo>
                <a:lnTo>
                  <a:pt x="0" y="1363719"/>
                </a:lnTo>
                <a:lnTo>
                  <a:pt x="0" y="0"/>
                </a:lnTo>
                <a:close/>
              </a:path>
            </a:pathLst>
          </a:custGeom>
          <a:blipFill>
            <a:blip r:embed="rId3"/>
            <a:stretch>
              <a:fillRect t="-74284" b="-74284"/>
            </a:stretch>
          </a:blipFill>
        </p:spPr>
        <p:txBody>
          <a:bodyPr/>
          <a:lstStyle/>
          <a:p>
            <a:endParaRPr lang="ar-SA" sz="1200"/>
          </a:p>
        </p:txBody>
      </p:sp>
      <p:sp>
        <p:nvSpPr>
          <p:cNvPr id="10" name="مربع نص 9">
            <a:extLst>
              <a:ext uri="{FF2B5EF4-FFF2-40B4-BE49-F238E27FC236}">
                <a16:creationId xmlns:a16="http://schemas.microsoft.com/office/drawing/2014/main" id="{FF5F87A0-993E-B19D-F67B-F0ED3752FD7D}"/>
              </a:ext>
            </a:extLst>
          </p:cNvPr>
          <p:cNvSpPr txBox="1"/>
          <p:nvPr/>
        </p:nvSpPr>
        <p:spPr>
          <a:xfrm>
            <a:off x="-8621400" y="3606434"/>
            <a:ext cx="5861133" cy="1179810"/>
          </a:xfrm>
          <a:prstGeom prst="rect">
            <a:avLst/>
          </a:prstGeom>
          <a:noFill/>
        </p:spPr>
        <p:txBody>
          <a:bodyPr wrap="square">
            <a:spAutoFit/>
          </a:bodyPr>
          <a:lstStyle/>
          <a:p>
            <a:pPr algn="ctr" rtl="0">
              <a:lnSpc>
                <a:spcPct val="150000"/>
              </a:lnSpc>
            </a:pPr>
            <a:r>
              <a:rPr lang="ar-SA" sz="5400" b="1" dirty="0" err="1">
                <a:solidFill>
                  <a:schemeClr val="bg1"/>
                </a:solidFill>
                <a:latin typeface="DIN Next LT Arabic" panose="020B0503020203050203" pitchFamily="34" charset="-78"/>
                <a:cs typeface="DIN Next LT Arabic" panose="020B0503020203050203" pitchFamily="34" charset="-78"/>
              </a:rPr>
              <a:t>T</a:t>
            </a:r>
            <a:r>
              <a:rPr lang="en-US" sz="5400" b="1" dirty="0">
                <a:solidFill>
                  <a:schemeClr val="bg1"/>
                </a:solidFill>
                <a:latin typeface="DIN Next LT Arabic" panose="020B0503020203050203" pitchFamily="34" charset="-78"/>
                <a:cs typeface="DIN Next LT Arabic" panose="020B0503020203050203" pitchFamily="34" charset="-78"/>
              </a:rPr>
              <a:t>HANK YOU</a:t>
            </a:r>
            <a:endParaRPr lang="ar-SA" sz="5400" b="1" dirty="0">
              <a:solidFill>
                <a:schemeClr val="bg1"/>
              </a:solidFill>
              <a:latin typeface="DIN Next LT Arabic" panose="020B0503020203050203" pitchFamily="34" charset="-78"/>
              <a:cs typeface="DIN Next LT Arabic" panose="020B0503020203050203" pitchFamily="34" charset="-78"/>
            </a:endParaRPr>
          </a:p>
        </p:txBody>
      </p:sp>
      <p:sp>
        <p:nvSpPr>
          <p:cNvPr id="15" name="مستطيل 9">
            <a:extLst>
              <a:ext uri="{FF2B5EF4-FFF2-40B4-BE49-F238E27FC236}">
                <a16:creationId xmlns:a16="http://schemas.microsoft.com/office/drawing/2014/main" id="{04FC51B6-2F9F-6238-AFBB-C3CE5816B0D7}"/>
              </a:ext>
            </a:extLst>
          </p:cNvPr>
          <p:cNvSpPr/>
          <p:nvPr/>
        </p:nvSpPr>
        <p:spPr>
          <a:xfrm>
            <a:off x="1556553" y="3200400"/>
            <a:ext cx="1686786" cy="276159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algn="ctr" defTabSz="711200">
              <a:spcBef>
                <a:spcPct val="0"/>
              </a:spcBef>
              <a:spcAft>
                <a:spcPct val="35000"/>
              </a:spcAft>
            </a:pPr>
            <a:r>
              <a:rPr lang="en-US" sz="1400" dirty="0">
                <a:solidFill>
                  <a:schemeClr val="bg1"/>
                </a:solidFill>
                <a:cs typeface="DIN Next LT Arabic Light" panose="020B0303020203050203" pitchFamily="34" charset="-78"/>
              </a:rPr>
              <a:t>Improving transformer models to identify negative customer sentiment early and prevent complaint escalation</a:t>
            </a:r>
          </a:p>
          <a:p>
            <a:pPr marL="0" lvl="0" indent="0" algn="ctr" defTabSz="711200">
              <a:spcBef>
                <a:spcPct val="0"/>
              </a:spcBef>
              <a:spcAft>
                <a:spcPct val="35000"/>
              </a:spcAft>
              <a:buNone/>
            </a:pPr>
            <a:endParaRPr lang="en-US" sz="1400" kern="1200" dirty="0">
              <a:solidFill>
                <a:schemeClr val="bg1"/>
              </a:solidFill>
              <a:latin typeface="DIN Next LT Arabic Light" panose="020B0303020203050203" pitchFamily="34" charset="-78"/>
              <a:cs typeface="DIN Next LT Arabic Light" panose="020B0303020203050203" pitchFamily="34" charset="-78"/>
            </a:endParaRPr>
          </a:p>
        </p:txBody>
      </p:sp>
      <p:sp>
        <p:nvSpPr>
          <p:cNvPr id="16" name="مستطيل 13">
            <a:extLst>
              <a:ext uri="{FF2B5EF4-FFF2-40B4-BE49-F238E27FC236}">
                <a16:creationId xmlns:a16="http://schemas.microsoft.com/office/drawing/2014/main" id="{9E830639-6290-BC9B-D705-D51035C08F8C}"/>
              </a:ext>
            </a:extLst>
          </p:cNvPr>
          <p:cNvSpPr/>
          <p:nvPr/>
        </p:nvSpPr>
        <p:spPr>
          <a:xfrm>
            <a:off x="3430760" y="3200400"/>
            <a:ext cx="1686786" cy="276159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algn="ctr"/>
            <a:r>
              <a:rPr lang="en-US" sz="1400" dirty="0">
                <a:solidFill>
                  <a:schemeClr val="bg1"/>
                </a:solidFill>
                <a:cs typeface="DIN Next LT Arabic Light" panose="020B0303020203050203" pitchFamily="34" charset="-78"/>
              </a:rPr>
              <a:t>Integrating sentiment analysis into live dashboards to support faster, data-driven operational decisions</a:t>
            </a:r>
          </a:p>
        </p:txBody>
      </p:sp>
      <p:sp>
        <p:nvSpPr>
          <p:cNvPr id="17" name="مستطيل 17">
            <a:extLst>
              <a:ext uri="{FF2B5EF4-FFF2-40B4-BE49-F238E27FC236}">
                <a16:creationId xmlns:a16="http://schemas.microsoft.com/office/drawing/2014/main" id="{C040C855-951F-6EEC-6B22-36E7D8B0E077}"/>
              </a:ext>
            </a:extLst>
          </p:cNvPr>
          <p:cNvSpPr/>
          <p:nvPr/>
        </p:nvSpPr>
        <p:spPr>
          <a:xfrm>
            <a:off x="5304968" y="3200400"/>
            <a:ext cx="1686786" cy="276159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algn="ctr"/>
            <a:r>
              <a:rPr lang="en-US" sz="1400" dirty="0">
                <a:solidFill>
                  <a:schemeClr val="bg1"/>
                </a:solidFill>
                <a:cs typeface="DIN Next LT Arabic Light" panose="020B0303020203050203" pitchFamily="34" charset="-78"/>
              </a:rPr>
              <a:t>Expanding data sources to capture more diverse customer feedback and improve service understanding</a:t>
            </a:r>
            <a:endParaRPr lang="en-US" sz="1400" dirty="0"/>
          </a:p>
        </p:txBody>
      </p:sp>
      <p:sp>
        <p:nvSpPr>
          <p:cNvPr id="18" name="مستطيل 21">
            <a:extLst>
              <a:ext uri="{FF2B5EF4-FFF2-40B4-BE49-F238E27FC236}">
                <a16:creationId xmlns:a16="http://schemas.microsoft.com/office/drawing/2014/main" id="{5423AF8E-D7BF-210F-7F7A-3DDBB49C3097}"/>
              </a:ext>
            </a:extLst>
          </p:cNvPr>
          <p:cNvSpPr/>
          <p:nvPr/>
        </p:nvSpPr>
        <p:spPr>
          <a:xfrm>
            <a:off x="7179175" y="3200400"/>
            <a:ext cx="1686786" cy="276159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algn="ctr"/>
            <a:r>
              <a:rPr lang="en-US" sz="1400" dirty="0">
                <a:solidFill>
                  <a:schemeClr val="bg1"/>
                </a:solidFill>
                <a:cs typeface="DIN Next LT Arabic Light" panose="020B0303020203050203" pitchFamily="34" charset="-78"/>
              </a:rPr>
              <a:t>Extending the model to predict complaint urgency, enabling smarter routing and escalation</a:t>
            </a:r>
          </a:p>
        </p:txBody>
      </p:sp>
      <p:sp>
        <p:nvSpPr>
          <p:cNvPr id="19" name="مستطيل 25">
            <a:extLst>
              <a:ext uri="{FF2B5EF4-FFF2-40B4-BE49-F238E27FC236}">
                <a16:creationId xmlns:a16="http://schemas.microsoft.com/office/drawing/2014/main" id="{149FB085-67CC-A287-BC70-BE001881ADC8}"/>
              </a:ext>
            </a:extLst>
          </p:cNvPr>
          <p:cNvSpPr/>
          <p:nvPr/>
        </p:nvSpPr>
        <p:spPr>
          <a:xfrm>
            <a:off x="9053382" y="3200400"/>
            <a:ext cx="1686786" cy="2761594"/>
          </a:xfrm>
          <a:prstGeom prst="rect">
            <a:avLst/>
          </a:prstGeom>
          <a:solidFill>
            <a:srgbClr val="0A4474"/>
          </a:solidFill>
          <a:ln>
            <a:no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3056" tIns="502457" rIns="133056" bIns="165100" numCol="1" spcCol="1270" anchor="t" anchorCtr="0">
            <a:noAutofit/>
          </a:bodyPr>
          <a:lstStyle/>
          <a:p>
            <a:pPr algn="ctr"/>
            <a:r>
              <a:rPr lang="en-US" sz="1400" dirty="0">
                <a:solidFill>
                  <a:schemeClr val="bg1"/>
                </a:solidFill>
                <a:cs typeface="DIN Next LT Arabic Light" panose="020B0303020203050203" pitchFamily="34" charset="-78"/>
              </a:rPr>
              <a:t>Deploying sentiment models to support ongoing service improvement and measurable business outcomes</a:t>
            </a:r>
          </a:p>
        </p:txBody>
      </p:sp>
      <p:sp>
        <p:nvSpPr>
          <p:cNvPr id="24" name="مثلث 34">
            <a:extLst>
              <a:ext uri="{FF2B5EF4-FFF2-40B4-BE49-F238E27FC236}">
                <a16:creationId xmlns:a16="http://schemas.microsoft.com/office/drawing/2014/main" id="{00AC2B1D-B9BB-11ED-0F3B-686650C133C5}"/>
              </a:ext>
            </a:extLst>
          </p:cNvPr>
          <p:cNvSpPr/>
          <p:nvPr/>
        </p:nvSpPr>
        <p:spPr>
          <a:xfrm flipV="1">
            <a:off x="9680926"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25" name="موصل مستقيم 35">
            <a:extLst>
              <a:ext uri="{FF2B5EF4-FFF2-40B4-BE49-F238E27FC236}">
                <a16:creationId xmlns:a16="http://schemas.microsoft.com/office/drawing/2014/main" id="{4DAD706B-92F9-03BD-A1CC-2AE3521281E5}"/>
              </a:ext>
            </a:extLst>
          </p:cNvPr>
          <p:cNvCxnSpPr>
            <a:cxnSpLocks/>
          </p:cNvCxnSpPr>
          <p:nvPr/>
        </p:nvCxnSpPr>
        <p:spPr>
          <a:xfrm>
            <a:off x="9342659"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27" name="مثلث 37">
            <a:extLst>
              <a:ext uri="{FF2B5EF4-FFF2-40B4-BE49-F238E27FC236}">
                <a16:creationId xmlns:a16="http://schemas.microsoft.com/office/drawing/2014/main" id="{0AB69A15-0CF8-9F7B-17FE-A5E02A8BFC53}"/>
              </a:ext>
            </a:extLst>
          </p:cNvPr>
          <p:cNvSpPr/>
          <p:nvPr/>
        </p:nvSpPr>
        <p:spPr>
          <a:xfrm flipV="1">
            <a:off x="7798058"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28" name="موصل مستقيم 38">
            <a:extLst>
              <a:ext uri="{FF2B5EF4-FFF2-40B4-BE49-F238E27FC236}">
                <a16:creationId xmlns:a16="http://schemas.microsoft.com/office/drawing/2014/main" id="{7227559D-8572-3B72-3783-42219E1D292D}"/>
              </a:ext>
            </a:extLst>
          </p:cNvPr>
          <p:cNvCxnSpPr>
            <a:cxnSpLocks/>
          </p:cNvCxnSpPr>
          <p:nvPr/>
        </p:nvCxnSpPr>
        <p:spPr>
          <a:xfrm>
            <a:off x="7459791"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0" name="مثلث 40">
            <a:extLst>
              <a:ext uri="{FF2B5EF4-FFF2-40B4-BE49-F238E27FC236}">
                <a16:creationId xmlns:a16="http://schemas.microsoft.com/office/drawing/2014/main" id="{18C1832A-5A98-A051-9C6A-B56257FDD794}"/>
              </a:ext>
            </a:extLst>
          </p:cNvPr>
          <p:cNvSpPr/>
          <p:nvPr/>
        </p:nvSpPr>
        <p:spPr>
          <a:xfrm flipV="1">
            <a:off x="5931158"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1" name="موصل مستقيم 41">
            <a:extLst>
              <a:ext uri="{FF2B5EF4-FFF2-40B4-BE49-F238E27FC236}">
                <a16:creationId xmlns:a16="http://schemas.microsoft.com/office/drawing/2014/main" id="{76DFF19A-2EF9-F284-4342-8B92855A4A95}"/>
              </a:ext>
            </a:extLst>
          </p:cNvPr>
          <p:cNvCxnSpPr>
            <a:cxnSpLocks/>
          </p:cNvCxnSpPr>
          <p:nvPr/>
        </p:nvCxnSpPr>
        <p:spPr>
          <a:xfrm>
            <a:off x="5592891"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3" name="مثلث 43">
            <a:extLst>
              <a:ext uri="{FF2B5EF4-FFF2-40B4-BE49-F238E27FC236}">
                <a16:creationId xmlns:a16="http://schemas.microsoft.com/office/drawing/2014/main" id="{23AFD479-BAE8-6665-2DB3-F18F3A3BD14A}"/>
              </a:ext>
            </a:extLst>
          </p:cNvPr>
          <p:cNvSpPr/>
          <p:nvPr/>
        </p:nvSpPr>
        <p:spPr>
          <a:xfrm flipV="1">
            <a:off x="4080226"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4" name="موصل مستقيم 44">
            <a:extLst>
              <a:ext uri="{FF2B5EF4-FFF2-40B4-BE49-F238E27FC236}">
                <a16:creationId xmlns:a16="http://schemas.microsoft.com/office/drawing/2014/main" id="{73253093-4952-C5D1-9443-B6602AACF270}"/>
              </a:ext>
            </a:extLst>
          </p:cNvPr>
          <p:cNvCxnSpPr>
            <a:cxnSpLocks/>
          </p:cNvCxnSpPr>
          <p:nvPr/>
        </p:nvCxnSpPr>
        <p:spPr>
          <a:xfrm>
            <a:off x="3741959"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6" name="مثلث 46">
            <a:extLst>
              <a:ext uri="{FF2B5EF4-FFF2-40B4-BE49-F238E27FC236}">
                <a16:creationId xmlns:a16="http://schemas.microsoft.com/office/drawing/2014/main" id="{030A5AB0-4040-D303-21C4-02CC073303B0}"/>
              </a:ext>
            </a:extLst>
          </p:cNvPr>
          <p:cNvSpPr/>
          <p:nvPr/>
        </p:nvSpPr>
        <p:spPr>
          <a:xfrm flipV="1">
            <a:off x="2213326" y="2790369"/>
            <a:ext cx="439839" cy="185057"/>
          </a:xfrm>
          <a:prstGeom prst="triangle">
            <a:avLst/>
          </a:prstGeom>
          <a:solidFill>
            <a:srgbClr val="01ABEC"/>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endParaRPr lang="ar-SA"/>
          </a:p>
        </p:txBody>
      </p:sp>
      <p:cxnSp>
        <p:nvCxnSpPr>
          <p:cNvPr id="37" name="موصل مستقيم 47">
            <a:extLst>
              <a:ext uri="{FF2B5EF4-FFF2-40B4-BE49-F238E27FC236}">
                <a16:creationId xmlns:a16="http://schemas.microsoft.com/office/drawing/2014/main" id="{03640C92-EA45-378D-FEEF-CCBE093FF1C0}"/>
              </a:ext>
            </a:extLst>
          </p:cNvPr>
          <p:cNvCxnSpPr>
            <a:cxnSpLocks/>
          </p:cNvCxnSpPr>
          <p:nvPr/>
        </p:nvCxnSpPr>
        <p:spPr>
          <a:xfrm>
            <a:off x="1875059" y="2711450"/>
            <a:ext cx="1090909" cy="5442"/>
          </a:xfrm>
          <a:prstGeom prst="line">
            <a:avLst/>
          </a:prstGeom>
          <a:ln>
            <a:solidFill>
              <a:srgbClr val="01ABEC"/>
            </a:solidFill>
          </a:ln>
        </p:spPr>
        <p:style>
          <a:lnRef idx="2">
            <a:schemeClr val="accent1"/>
          </a:lnRef>
          <a:fillRef idx="0">
            <a:schemeClr val="accent1"/>
          </a:fillRef>
          <a:effectRef idx="1">
            <a:schemeClr val="accent1"/>
          </a:effectRef>
          <a:fontRef idx="minor">
            <a:schemeClr val="tx1"/>
          </a:fontRef>
        </p:style>
      </p:cxnSp>
      <p:sp>
        <p:nvSpPr>
          <p:cNvPr id="38" name="مربع نص 48">
            <a:extLst>
              <a:ext uri="{FF2B5EF4-FFF2-40B4-BE49-F238E27FC236}">
                <a16:creationId xmlns:a16="http://schemas.microsoft.com/office/drawing/2014/main" id="{99B42682-8BC0-AF5B-FD13-88641731181E}"/>
              </a:ext>
            </a:extLst>
          </p:cNvPr>
          <p:cNvSpPr txBox="1"/>
          <p:nvPr/>
        </p:nvSpPr>
        <p:spPr>
          <a:xfrm>
            <a:off x="1895287" y="1926839"/>
            <a:ext cx="1507797" cy="830997"/>
          </a:xfrm>
          <a:prstGeom prst="rect">
            <a:avLst/>
          </a:prstGeom>
          <a:noFill/>
        </p:spPr>
        <p:txBody>
          <a:bodyPr wrap="square">
            <a:spAutoFit/>
          </a:bodyPr>
          <a:lstStyle/>
          <a:p>
            <a:pPr algn="l" rtl="0"/>
            <a:r>
              <a:rPr lang="en-US" sz="1600" b="1" dirty="0">
                <a:solidFill>
                  <a:srgbClr val="0A4474"/>
                </a:solidFill>
                <a:cs typeface="DIN Next LT Arabic Light" panose="020B0303020203050203" pitchFamily="34" charset="-78"/>
              </a:rPr>
              <a:t>Early Sentiment Detection</a:t>
            </a:r>
            <a:endParaRPr lang="ar-SA" sz="1600" b="1" dirty="0">
              <a:solidFill>
                <a:srgbClr val="0A4474"/>
              </a:solidFill>
              <a:cs typeface="DIN Next LT Arabic Light" panose="020B0303020203050203" pitchFamily="34" charset="-78"/>
            </a:endParaRPr>
          </a:p>
        </p:txBody>
      </p:sp>
      <p:sp>
        <p:nvSpPr>
          <p:cNvPr id="40" name="TextBox 39">
            <a:extLst>
              <a:ext uri="{FF2B5EF4-FFF2-40B4-BE49-F238E27FC236}">
                <a16:creationId xmlns:a16="http://schemas.microsoft.com/office/drawing/2014/main" id="{E1A39EE7-176A-440D-73B1-429F683C945C}"/>
              </a:ext>
            </a:extLst>
          </p:cNvPr>
          <p:cNvSpPr txBox="1"/>
          <p:nvPr/>
        </p:nvSpPr>
        <p:spPr>
          <a:xfrm>
            <a:off x="3691722" y="1913469"/>
            <a:ext cx="1241946" cy="830997"/>
          </a:xfrm>
          <a:prstGeom prst="rect">
            <a:avLst/>
          </a:prstGeom>
          <a:noFill/>
        </p:spPr>
        <p:txBody>
          <a:bodyPr wrap="square">
            <a:spAutoFit/>
          </a:bodyPr>
          <a:lstStyle/>
          <a:p>
            <a:pPr algn="l"/>
            <a:r>
              <a:rPr lang="en-US" sz="1600" b="1" dirty="0">
                <a:solidFill>
                  <a:srgbClr val="0A4474"/>
                </a:solidFill>
                <a:cs typeface="DIN Next LT Arabic Light" panose="020B0303020203050203" pitchFamily="34" charset="-78"/>
              </a:rPr>
              <a:t>Real-Time CX Monitoring</a:t>
            </a:r>
          </a:p>
        </p:txBody>
      </p:sp>
      <p:sp>
        <p:nvSpPr>
          <p:cNvPr id="41" name="TextBox 40">
            <a:extLst>
              <a:ext uri="{FF2B5EF4-FFF2-40B4-BE49-F238E27FC236}">
                <a16:creationId xmlns:a16="http://schemas.microsoft.com/office/drawing/2014/main" id="{611B307F-D61F-8F29-E498-8711837B7ECA}"/>
              </a:ext>
            </a:extLst>
          </p:cNvPr>
          <p:cNvSpPr txBox="1"/>
          <p:nvPr/>
        </p:nvSpPr>
        <p:spPr>
          <a:xfrm>
            <a:off x="5592891" y="1913115"/>
            <a:ext cx="1241946" cy="830997"/>
          </a:xfrm>
          <a:prstGeom prst="rect">
            <a:avLst/>
          </a:prstGeom>
          <a:noFill/>
        </p:spPr>
        <p:txBody>
          <a:bodyPr wrap="square">
            <a:spAutoFit/>
          </a:bodyPr>
          <a:lstStyle/>
          <a:p>
            <a:pPr algn="l"/>
            <a:r>
              <a:rPr lang="en-US" sz="1600" b="1" dirty="0">
                <a:solidFill>
                  <a:srgbClr val="0A4474"/>
                </a:solidFill>
                <a:cs typeface="DIN Next LT Arabic Light" panose="020B0303020203050203" pitchFamily="34" charset="-78"/>
              </a:rPr>
              <a:t>Broader Data Coverage</a:t>
            </a:r>
          </a:p>
        </p:txBody>
      </p:sp>
      <p:sp>
        <p:nvSpPr>
          <p:cNvPr id="42" name="TextBox 41">
            <a:extLst>
              <a:ext uri="{FF2B5EF4-FFF2-40B4-BE49-F238E27FC236}">
                <a16:creationId xmlns:a16="http://schemas.microsoft.com/office/drawing/2014/main" id="{017181F3-4F6F-4C97-04E8-F7FAA6BF3B36}"/>
              </a:ext>
            </a:extLst>
          </p:cNvPr>
          <p:cNvSpPr txBox="1"/>
          <p:nvPr/>
        </p:nvSpPr>
        <p:spPr>
          <a:xfrm>
            <a:off x="7401311" y="1914936"/>
            <a:ext cx="1241946" cy="830997"/>
          </a:xfrm>
          <a:prstGeom prst="rect">
            <a:avLst/>
          </a:prstGeom>
          <a:noFill/>
        </p:spPr>
        <p:txBody>
          <a:bodyPr wrap="square">
            <a:spAutoFit/>
          </a:bodyPr>
          <a:lstStyle/>
          <a:p>
            <a:pPr algn="l"/>
            <a:r>
              <a:rPr lang="en-US" sz="1600" b="1" dirty="0">
                <a:solidFill>
                  <a:srgbClr val="0A4474"/>
                </a:solidFill>
                <a:cs typeface="DIN Next LT Arabic Light" panose="020B0303020203050203" pitchFamily="34" charset="-78"/>
              </a:rPr>
              <a:t>Complaint Severity Prediction</a:t>
            </a:r>
          </a:p>
        </p:txBody>
      </p:sp>
      <p:sp>
        <p:nvSpPr>
          <p:cNvPr id="43" name="TextBox 42">
            <a:extLst>
              <a:ext uri="{FF2B5EF4-FFF2-40B4-BE49-F238E27FC236}">
                <a16:creationId xmlns:a16="http://schemas.microsoft.com/office/drawing/2014/main" id="{86C1A26C-E8F4-44E2-CB95-CA1E4111D4B3}"/>
              </a:ext>
            </a:extLst>
          </p:cNvPr>
          <p:cNvSpPr txBox="1"/>
          <p:nvPr/>
        </p:nvSpPr>
        <p:spPr>
          <a:xfrm>
            <a:off x="9302479" y="1922633"/>
            <a:ext cx="1507797" cy="830997"/>
          </a:xfrm>
          <a:prstGeom prst="rect">
            <a:avLst/>
          </a:prstGeom>
          <a:noFill/>
        </p:spPr>
        <p:txBody>
          <a:bodyPr wrap="square">
            <a:spAutoFit/>
          </a:bodyPr>
          <a:lstStyle/>
          <a:p>
            <a:pPr algn="l"/>
            <a:r>
              <a:rPr lang="en-US" sz="1600" b="1" dirty="0">
                <a:solidFill>
                  <a:srgbClr val="0A4474"/>
                </a:solidFill>
                <a:cs typeface="DIN Next LT Arabic Light" panose="020B0303020203050203" pitchFamily="34" charset="-78"/>
              </a:rPr>
              <a:t>Continuous CX Improvement</a:t>
            </a:r>
          </a:p>
        </p:txBody>
      </p:sp>
    </p:spTree>
    <p:extLst>
      <p:ext uri="{BB962C8B-B14F-4D97-AF65-F5344CB8AC3E}">
        <p14:creationId xmlns:p14="http://schemas.microsoft.com/office/powerpoint/2010/main" val="31256236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17781-354F-FE09-466E-F673123ED05B}"/>
            </a:ext>
          </a:extLst>
        </p:cNvPr>
        <p:cNvGrpSpPr/>
        <p:nvPr/>
      </p:nvGrpSpPr>
      <p:grpSpPr>
        <a:xfrm>
          <a:off x="0" y="0"/>
          <a:ext cx="0" cy="0"/>
          <a:chOff x="0" y="0"/>
          <a:chExt cx="0" cy="0"/>
        </a:xfrm>
      </p:grpSpPr>
      <p:pic>
        <p:nvPicPr>
          <p:cNvPr id="4" name="صورة 3">
            <a:extLst>
              <a:ext uri="{FF2B5EF4-FFF2-40B4-BE49-F238E27FC236}">
                <a16:creationId xmlns:a16="http://schemas.microsoft.com/office/drawing/2014/main" id="{FE2103B9-0303-407E-3295-4ED2C5E04F2F}"/>
              </a:ext>
            </a:extLst>
          </p:cNvPr>
          <p:cNvPicPr>
            <a:picLocks noChangeAspect="1"/>
          </p:cNvPicPr>
          <p:nvPr/>
        </p:nvPicPr>
        <p:blipFill>
          <a:blip r:embed="rId3"/>
          <a:srcRect l="37647" t="287" r="-6994" b="-2794"/>
          <a:stretch/>
        </p:blipFill>
        <p:spPr>
          <a:xfrm flipH="1">
            <a:off x="3230146" y="-1295400"/>
            <a:ext cx="9455038" cy="8382000"/>
          </a:xfrm>
          <a:prstGeom prst="parallelogram">
            <a:avLst>
              <a:gd name="adj" fmla="val 53425"/>
            </a:avLst>
          </a:prstGeom>
        </p:spPr>
      </p:pic>
      <p:sp>
        <p:nvSpPr>
          <p:cNvPr id="23" name="متوازي أضلاع 22">
            <a:extLst>
              <a:ext uri="{FF2B5EF4-FFF2-40B4-BE49-F238E27FC236}">
                <a16:creationId xmlns:a16="http://schemas.microsoft.com/office/drawing/2014/main" id="{E8265310-3EC4-D506-682F-5D589AE06638}"/>
              </a:ext>
            </a:extLst>
          </p:cNvPr>
          <p:cNvSpPr/>
          <p:nvPr/>
        </p:nvSpPr>
        <p:spPr>
          <a:xfrm rot="3694017">
            <a:off x="1946970" y="651179"/>
            <a:ext cx="11934770" cy="4388509"/>
          </a:xfrm>
          <a:prstGeom prst="parallelogram">
            <a:avLst>
              <a:gd name="adj" fmla="val 54138"/>
            </a:avLst>
          </a:prstGeom>
          <a:gradFill flip="none" rotWithShape="1">
            <a:gsLst>
              <a:gs pos="100000">
                <a:srgbClr val="0DB0EF">
                  <a:alpha val="0"/>
                </a:srgbClr>
              </a:gs>
              <a:gs pos="2000">
                <a:srgbClr val="0B3346">
                  <a:alpha val="54056"/>
                </a:srgbClr>
              </a:gs>
            </a:gsLst>
            <a:lin ang="10800000" scaled="1"/>
            <a:tileRect/>
          </a:gra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6" name="متوازي أضلاع 15">
            <a:extLst>
              <a:ext uri="{FF2B5EF4-FFF2-40B4-BE49-F238E27FC236}">
                <a16:creationId xmlns:a16="http://schemas.microsoft.com/office/drawing/2014/main" id="{23C98973-07DD-7986-50D2-8ADBDA477E5C}"/>
              </a:ext>
            </a:extLst>
          </p:cNvPr>
          <p:cNvSpPr/>
          <p:nvPr/>
        </p:nvSpPr>
        <p:spPr>
          <a:xfrm flipH="1">
            <a:off x="-1048215" y="4662978"/>
            <a:ext cx="7864446" cy="1118853"/>
          </a:xfrm>
          <a:prstGeom prst="parallelogram">
            <a:avLst>
              <a:gd name="adj" fmla="val 54065"/>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r>
              <a:rPr lang="ar-SA" sz="1500" dirty="0">
                <a:solidFill>
                  <a:schemeClr val="lt1">
                    <a:alpha val="0"/>
                  </a:schemeClr>
                </a:solidFill>
              </a:rPr>
              <a:t>1</a:t>
            </a:r>
          </a:p>
        </p:txBody>
      </p:sp>
      <p:sp>
        <p:nvSpPr>
          <p:cNvPr id="19" name="متوازي أضلاع 18">
            <a:extLst>
              <a:ext uri="{FF2B5EF4-FFF2-40B4-BE49-F238E27FC236}">
                <a16:creationId xmlns:a16="http://schemas.microsoft.com/office/drawing/2014/main" id="{D836E675-A472-B719-3791-ACDDBF321022}"/>
              </a:ext>
            </a:extLst>
          </p:cNvPr>
          <p:cNvSpPr/>
          <p:nvPr/>
        </p:nvSpPr>
        <p:spPr>
          <a:xfrm>
            <a:off x="866535" y="5705631"/>
            <a:ext cx="1975680" cy="137157"/>
          </a:xfrm>
          <a:prstGeom prst="parallelogram">
            <a:avLst>
              <a:gd name="adj" fmla="val 48664"/>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1500" dirty="0"/>
              <a:t> </a:t>
            </a:r>
            <a:endParaRPr lang="ar-SA" sz="1500" dirty="0"/>
          </a:p>
        </p:txBody>
      </p:sp>
      <p:sp>
        <p:nvSpPr>
          <p:cNvPr id="5" name="متوازي أضلاع 4">
            <a:extLst>
              <a:ext uri="{FF2B5EF4-FFF2-40B4-BE49-F238E27FC236}">
                <a16:creationId xmlns:a16="http://schemas.microsoft.com/office/drawing/2014/main" id="{2F6CAFDE-AB57-0475-B39D-0B68B1F85389}"/>
              </a:ext>
            </a:extLst>
          </p:cNvPr>
          <p:cNvSpPr/>
          <p:nvPr/>
        </p:nvSpPr>
        <p:spPr>
          <a:xfrm rot="3692699">
            <a:off x="2074218" y="726803"/>
            <a:ext cx="11927099" cy="4290474"/>
          </a:xfrm>
          <a:prstGeom prst="parallelogram">
            <a:avLst>
              <a:gd name="adj" fmla="val 54931"/>
            </a:avLst>
          </a:prstGeom>
          <a:no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2" name="متوازي أضلاع 1">
            <a:extLst>
              <a:ext uri="{FF2B5EF4-FFF2-40B4-BE49-F238E27FC236}">
                <a16:creationId xmlns:a16="http://schemas.microsoft.com/office/drawing/2014/main" id="{0C6D5DE0-C2A8-FB9F-775A-DDEB243C80AC}"/>
              </a:ext>
            </a:extLst>
          </p:cNvPr>
          <p:cNvSpPr/>
          <p:nvPr/>
        </p:nvSpPr>
        <p:spPr>
          <a:xfrm rot="3694017">
            <a:off x="8148468" y="5151063"/>
            <a:ext cx="7925250" cy="331805"/>
          </a:xfrm>
          <a:prstGeom prst="parallelogram">
            <a:avLst>
              <a:gd name="adj" fmla="val 54138"/>
            </a:avLst>
          </a:prstGeom>
          <a:solidFill>
            <a:srgbClr val="0DB0E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A" sz="1500" dirty="0"/>
          </a:p>
        </p:txBody>
      </p:sp>
      <p:sp>
        <p:nvSpPr>
          <p:cNvPr id="11" name="Freeform 2">
            <a:extLst>
              <a:ext uri="{FF2B5EF4-FFF2-40B4-BE49-F238E27FC236}">
                <a16:creationId xmlns:a16="http://schemas.microsoft.com/office/drawing/2014/main" id="{822D3458-85B2-D50B-7BBC-622D4E86F2DE}"/>
              </a:ext>
            </a:extLst>
          </p:cNvPr>
          <p:cNvSpPr/>
          <p:nvPr/>
        </p:nvSpPr>
        <p:spPr>
          <a:xfrm>
            <a:off x="1375875" y="2434875"/>
            <a:ext cx="2932679" cy="1240571"/>
          </a:xfrm>
          <a:custGeom>
            <a:avLst/>
            <a:gdLst/>
            <a:ahLst/>
            <a:cxnLst/>
            <a:rect l="l" t="t" r="r" b="b"/>
            <a:pathLst>
              <a:path w="3389795" h="1363719">
                <a:moveTo>
                  <a:pt x="0" y="0"/>
                </a:moveTo>
                <a:lnTo>
                  <a:pt x="3389794" y="0"/>
                </a:lnTo>
                <a:lnTo>
                  <a:pt x="3389794" y="1363719"/>
                </a:lnTo>
                <a:lnTo>
                  <a:pt x="0" y="1363719"/>
                </a:lnTo>
                <a:lnTo>
                  <a:pt x="0" y="0"/>
                </a:lnTo>
                <a:close/>
              </a:path>
            </a:pathLst>
          </a:custGeom>
          <a:blipFill>
            <a:blip r:embed="rId4"/>
            <a:stretch>
              <a:fillRect t="-74284" b="-74284"/>
            </a:stretch>
          </a:blipFill>
        </p:spPr>
        <p:txBody>
          <a:bodyPr/>
          <a:lstStyle/>
          <a:p>
            <a:endParaRPr lang="ar-SA" sz="1200"/>
          </a:p>
        </p:txBody>
      </p:sp>
      <p:sp>
        <p:nvSpPr>
          <p:cNvPr id="39" name="مربع نص 38">
            <a:extLst>
              <a:ext uri="{FF2B5EF4-FFF2-40B4-BE49-F238E27FC236}">
                <a16:creationId xmlns:a16="http://schemas.microsoft.com/office/drawing/2014/main" id="{74CC20A4-E19A-484E-5D1E-79E4D6D26466}"/>
              </a:ext>
            </a:extLst>
          </p:cNvPr>
          <p:cNvSpPr txBox="1"/>
          <p:nvPr/>
        </p:nvSpPr>
        <p:spPr>
          <a:xfrm>
            <a:off x="470410" y="4509217"/>
            <a:ext cx="5861133" cy="1179810"/>
          </a:xfrm>
          <a:prstGeom prst="rect">
            <a:avLst/>
          </a:prstGeom>
          <a:noFill/>
        </p:spPr>
        <p:txBody>
          <a:bodyPr wrap="square">
            <a:spAutoFit/>
          </a:bodyPr>
          <a:lstStyle/>
          <a:p>
            <a:pPr algn="ctr" rtl="0">
              <a:lnSpc>
                <a:spcPct val="150000"/>
              </a:lnSpc>
            </a:pPr>
            <a:r>
              <a:rPr lang="en-US" sz="5400" b="1" dirty="0">
                <a:solidFill>
                  <a:schemeClr val="bg1"/>
                </a:solidFill>
                <a:latin typeface="DIN Next LT Arabic" panose="020B0503020203050203" pitchFamily="34" charset="-78"/>
                <a:cs typeface="DIN Next LT Arabic" panose="020B0503020203050203" pitchFamily="34" charset="-78"/>
              </a:rPr>
              <a:t>THANK YOU</a:t>
            </a:r>
            <a:endParaRPr lang="ar-SA" sz="5400" b="1" dirty="0">
              <a:solidFill>
                <a:schemeClr val="bg1"/>
              </a:solidFill>
              <a:latin typeface="DIN Next LT Arabic" panose="020B0503020203050203" pitchFamily="34" charset="-78"/>
              <a:cs typeface="DIN Next LT Arabic" panose="020B0503020203050203" pitchFamily="34" charset="-78"/>
            </a:endParaRPr>
          </a:p>
        </p:txBody>
      </p:sp>
    </p:spTree>
    <p:extLst>
      <p:ext uri="{BB962C8B-B14F-4D97-AF65-F5344CB8AC3E}">
        <p14:creationId xmlns:p14="http://schemas.microsoft.com/office/powerpoint/2010/main" val="39815204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2596</Words>
  <Application>Microsoft Office PowerPoint</Application>
  <PresentationFormat>Widescreen</PresentationFormat>
  <Paragraphs>405</Paragraphs>
  <Slides>20</Slides>
  <Notes>4</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31" baseType="lpstr">
      <vt:lpstr>Aptos</vt:lpstr>
      <vt:lpstr>Aptos Display</vt:lpstr>
      <vt:lpstr>Arial</vt:lpstr>
      <vt:lpstr>Calibri</vt:lpstr>
      <vt:lpstr>DIN Next LT Arabic</vt:lpstr>
      <vt:lpstr>DIN Next LT Arabic Light</vt:lpstr>
      <vt:lpstr>DIN Next LT Arabic Medium</vt:lpstr>
      <vt:lpstr>Frutiger LT Arabic 45 Light</vt:lpstr>
      <vt:lpstr>Frutiger LT Arabic 55 Roman</vt:lpstr>
      <vt:lpstr>نسق Office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RENAD AHMED</dc:creator>
  <cp:lastModifiedBy>Nouf H</cp:lastModifiedBy>
  <cp:revision>36</cp:revision>
  <dcterms:created xsi:type="dcterms:W3CDTF">2025-09-13T17:22:21Z</dcterms:created>
  <dcterms:modified xsi:type="dcterms:W3CDTF">2025-12-24T11:31:03Z</dcterms:modified>
</cp:coreProperties>
</file>