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5"/>
  </p:notesMasterIdLst>
  <p:sldIdLst>
    <p:sldId id="480" r:id="rId5"/>
    <p:sldId id="303" r:id="rId6"/>
    <p:sldId id="271" r:id="rId7"/>
    <p:sldId id="313" r:id="rId8"/>
    <p:sldId id="532" r:id="rId9"/>
    <p:sldId id="603" r:id="rId10"/>
    <p:sldId id="556" r:id="rId11"/>
    <p:sldId id="557" r:id="rId12"/>
    <p:sldId id="558" r:id="rId13"/>
    <p:sldId id="559" r:id="rId14"/>
    <p:sldId id="560" r:id="rId15"/>
    <p:sldId id="561" r:id="rId16"/>
    <p:sldId id="562" r:id="rId17"/>
    <p:sldId id="563" r:id="rId18"/>
    <p:sldId id="564" r:id="rId19"/>
    <p:sldId id="565" r:id="rId20"/>
    <p:sldId id="566" r:id="rId21"/>
    <p:sldId id="567" r:id="rId22"/>
    <p:sldId id="637" r:id="rId23"/>
    <p:sldId id="568" r:id="rId24"/>
    <p:sldId id="569" r:id="rId25"/>
    <p:sldId id="570" r:id="rId26"/>
    <p:sldId id="571" r:id="rId27"/>
    <p:sldId id="572" r:id="rId28"/>
    <p:sldId id="573" r:id="rId29"/>
    <p:sldId id="574" r:id="rId30"/>
    <p:sldId id="575" r:id="rId31"/>
    <p:sldId id="576" r:id="rId32"/>
    <p:sldId id="577" r:id="rId33"/>
    <p:sldId id="578" r:id="rId34"/>
    <p:sldId id="579" r:id="rId35"/>
    <p:sldId id="632" r:id="rId36"/>
    <p:sldId id="657" r:id="rId37"/>
    <p:sldId id="633" r:id="rId38"/>
    <p:sldId id="634" r:id="rId39"/>
    <p:sldId id="635" r:id="rId40"/>
    <p:sldId id="636" r:id="rId41"/>
    <p:sldId id="629" r:id="rId42"/>
    <p:sldId id="630" r:id="rId43"/>
    <p:sldId id="631" r:id="rId44"/>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Calibri Light" panose="020F0302020204030204" pitchFamily="34" charset="0"/>
      <p:regular r:id="rId50"/>
      <p:italic r:id="rId51"/>
    </p:embeddedFont>
    <p:embeddedFont>
      <p:font typeface="Alexandria" pitchFamily="2" charset="-78"/>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603"/>
            <p14:sldId id="556"/>
            <p14:sldId id="557"/>
            <p14:sldId id="558"/>
            <p14:sldId id="559"/>
            <p14:sldId id="560"/>
            <p14:sldId id="561"/>
            <p14:sldId id="562"/>
            <p14:sldId id="563"/>
            <p14:sldId id="564"/>
            <p14:sldId id="565"/>
            <p14:sldId id="566"/>
            <p14:sldId id="567"/>
            <p14:sldId id="637"/>
            <p14:sldId id="568"/>
            <p14:sldId id="569"/>
            <p14:sldId id="570"/>
            <p14:sldId id="571"/>
            <p14:sldId id="572"/>
            <p14:sldId id="573"/>
            <p14:sldId id="574"/>
            <p14:sldId id="575"/>
            <p14:sldId id="576"/>
            <p14:sldId id="577"/>
            <p14:sldId id="578"/>
            <p14:sldId id="579"/>
            <p14:sldId id="632"/>
            <p14:sldId id="657"/>
            <p14:sldId id="633"/>
            <p14:sldId id="634"/>
            <p14:sldId id="635"/>
            <p14:sldId id="636"/>
            <p14:sldId id="629"/>
            <p14:sldId id="630"/>
            <p14:sldId id="6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1C212E"/>
    <a:srgbClr val="AC4140"/>
    <a:srgbClr val="00AEEF"/>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font" Target="fonts/font8.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12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28.pn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41.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47.jpeg"/><Relationship Id="rId4" Type="http://schemas.openxmlformats.org/officeDocument/2006/relationships/image" Target="../media/image46.jpeg"/></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50.jpeg"/><Relationship Id="rId4" Type="http://schemas.openxmlformats.org/officeDocument/2006/relationships/image" Target="../media/image49.jpe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58.jpeg"/><Relationship Id="rId4" Type="http://schemas.openxmlformats.org/officeDocument/2006/relationships/image" Target="../media/image57.jpeg"/></Relationships>
</file>

<file path=ppt/slides/_rels/slide2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61.jpeg"/><Relationship Id="rId4" Type="http://schemas.openxmlformats.org/officeDocument/2006/relationships/image" Target="../media/image60.jpeg"/></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63.png"/></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66.jpeg"/><Relationship Id="rId4" Type="http://schemas.openxmlformats.org/officeDocument/2006/relationships/image" Target="../media/image65.jpeg"/></Relationships>
</file>

<file path=ppt/slides/_rels/slide3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69.jpeg"/><Relationship Id="rId4" Type="http://schemas.openxmlformats.org/officeDocument/2006/relationships/image" Target="../media/image68.jpeg"/></Relationships>
</file>

<file path=ppt/slides/_rels/slide3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17.xml"/><Relationship Id="rId5" Type="http://schemas.openxmlformats.org/officeDocument/2006/relationships/image" Target="../media/image7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الخامسة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1161" y="2263274"/>
            <a:ext cx="5625259" cy="1660647"/>
          </a:xfrm>
          <a:prstGeom prst="rect">
            <a:avLst/>
          </a:prstGeom>
          <a:noFill/>
        </p:spPr>
        <p:txBody>
          <a:bodyPr wrap="none" rtlCol="0">
            <a:spAutoFit/>
          </a:bodyPr>
          <a:lstStyle/>
          <a:p>
            <a:pPr algn="ctr" rtl="1">
              <a:lnSpc>
                <a:spcPct val="150000"/>
              </a:lnSpc>
            </a:pPr>
            <a:r>
              <a:rPr lang="ar-SA" sz="3600" b="1" dirty="0" smtClean="0">
                <a:solidFill>
                  <a:srgbClr val="00B0F0"/>
                </a:solidFill>
                <a:latin typeface="Alexandria" panose="020F0502020204030204" pitchFamily="2" charset="-78"/>
                <a:cs typeface="Alexandria" panose="020F0502020204030204" pitchFamily="2" charset="-78"/>
              </a:rPr>
              <a:t>أدوات ومعدات</a:t>
            </a:r>
          </a:p>
          <a:p>
            <a:pPr algn="ctr" rtl="1">
              <a:lnSpc>
                <a:spcPct val="150000"/>
              </a:lnSpc>
            </a:pPr>
            <a:r>
              <a:rPr lang="ar-SA" sz="3600" b="1" dirty="0" smtClean="0">
                <a:solidFill>
                  <a:srgbClr val="00B0F0"/>
                </a:solidFill>
                <a:latin typeface="Alexandria" panose="020F0502020204030204" pitchFamily="2" charset="-78"/>
                <a:cs typeface="Alexandria" panose="020F0502020204030204" pitchFamily="2" charset="-78"/>
              </a:rPr>
              <a:t>صحافة الهاتف </a:t>
            </a:r>
            <a:r>
              <a:rPr lang="ar-SA" sz="3600" b="1" dirty="0">
                <a:solidFill>
                  <a:srgbClr val="00B0F0"/>
                </a:solidFill>
                <a:latin typeface="Alexandria" panose="020F0502020204030204" pitchFamily="2" charset="-78"/>
                <a:cs typeface="Alexandria" panose="020F0502020204030204" pitchFamily="2" charset="-78"/>
              </a:rPr>
              <a:t>المحمول</a:t>
            </a:r>
            <a:endParaRPr lang="en-US" sz="36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(5)</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688157" y="1736941"/>
            <a:ext cx="10803117" cy="5016758"/>
          </a:xfrm>
          <a:prstGeom prst="rect">
            <a:avLst/>
          </a:prstGeom>
          <a:noFill/>
        </p:spPr>
        <p:txBody>
          <a:bodyPr wrap="square">
            <a:spAutoFit/>
          </a:bodyPr>
          <a:lstStyle/>
          <a:p>
            <a:pPr marL="285750" indent="-285750" algn="just" rtl="1">
              <a:lnSpc>
                <a:spcPct val="200000"/>
              </a:lnSpc>
              <a:buFontTx/>
              <a:buChar char="-"/>
            </a:pPr>
            <a:r>
              <a:rPr lang="ar-SA" sz="2000" dirty="0" smtClean="0">
                <a:latin typeface="Alexandria" charset="0"/>
                <a:cs typeface="Alexandria" charset="0"/>
              </a:rPr>
              <a:t>تناولنا صحافة </a:t>
            </a:r>
            <a:r>
              <a:rPr lang="ar-SA" sz="2000" dirty="0">
                <a:latin typeface="Alexandria" charset="0"/>
                <a:cs typeface="Alexandria" charset="0"/>
              </a:rPr>
              <a:t>الهواتف المحمولة كأداة حديثة وفعالة في صناعة المحتوى الإعلامي، حيث تم التركيز على خطوات تنفيذ المحتوى بدءًا من تحديد الفكرة وصولًا إلى المونتاج النهائي، مع ضرورة التخطيط الدقيق لكل مرحلة، والجوانب الفنية مثل جودة الصوت والإضاءة، وإدارة البطارية لضمان استمرارية العمل الميداني.</a:t>
            </a:r>
          </a:p>
          <a:p>
            <a:pPr marL="285750" indent="-285750" algn="just" rtl="1">
              <a:lnSpc>
                <a:spcPct val="200000"/>
              </a:lnSpc>
              <a:buFontTx/>
              <a:buChar char="-"/>
            </a:pPr>
            <a:r>
              <a:rPr lang="ar-SA" sz="2000" dirty="0" smtClean="0">
                <a:latin typeface="Alexandria" charset="0"/>
                <a:cs typeface="Alexandria" charset="0"/>
              </a:rPr>
              <a:t>تحدثنا عن أهمية </a:t>
            </a:r>
            <a:r>
              <a:rPr lang="ar-SA" sz="2000" dirty="0">
                <a:latin typeface="Alexandria" charset="0"/>
                <a:cs typeface="Alexandria" charset="0"/>
              </a:rPr>
              <a:t>التفاعل مع الجمهور عبر المحتوى القصير والتفاعلي، واستخدام البيانات لتحليل الاتجاهات واختيار الموضوعات، والتحديات التقنية مثل محدودية التخزين وكيفية التغلب عليها، والمهارات الأساسية التي يجب على الصحفي تطويرها، مثل التصوير الاحترافي بالهاتف، تحرير الفيديو باستخدام تطبيقات بسيطة، وصياغة المحتوى بشكل جذاب.</a:t>
            </a:r>
          </a:p>
        </p:txBody>
      </p:sp>
      <p:sp>
        <p:nvSpPr>
          <p:cNvPr id="41" name="TextBox 40"/>
          <p:cNvSpPr txBox="1"/>
          <p:nvPr/>
        </p:nvSpPr>
        <p:spPr>
          <a:xfrm>
            <a:off x="7684814" y="1127692"/>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276600" y="2238355"/>
            <a:ext cx="8563348"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p>
          <a:p>
            <a:pPr algn="just" rtl="1">
              <a:lnSpc>
                <a:spcPct val="200000"/>
              </a:lnSpc>
            </a:pPr>
            <a:r>
              <a:rPr lang="ar-SA" sz="2000" dirty="0">
                <a:latin typeface="Alexandria" charset="0"/>
                <a:cs typeface="Alexandria" charset="0"/>
              </a:rPr>
              <a:t>(1) التعرف على الأدوات والمعدات الأساسية </a:t>
            </a:r>
            <a:r>
              <a:rPr lang="ar-SA" sz="2000" dirty="0" smtClean="0">
                <a:latin typeface="Alexandria" charset="0"/>
                <a:cs typeface="Alexandria" charset="0"/>
              </a:rPr>
              <a:t>في </a:t>
            </a:r>
            <a:r>
              <a:rPr lang="ar-SA" sz="2000" dirty="0">
                <a:latin typeface="Alexandria" charset="0"/>
                <a:cs typeface="Alexandria" charset="0"/>
              </a:rPr>
              <a:t>صحافة الهاتف المحمول.</a:t>
            </a:r>
          </a:p>
          <a:p>
            <a:pPr algn="just" rtl="1">
              <a:lnSpc>
                <a:spcPct val="200000"/>
              </a:lnSpc>
            </a:pPr>
            <a:r>
              <a:rPr lang="ar-SA" sz="2000" dirty="0" smtClean="0">
                <a:latin typeface="Alexandria" charset="0"/>
                <a:cs typeface="Alexandria" charset="0"/>
              </a:rPr>
              <a:t>(2</a:t>
            </a:r>
            <a:r>
              <a:rPr lang="ar-SA" sz="2000" dirty="0">
                <a:latin typeface="Alexandria" charset="0"/>
                <a:cs typeface="Alexandria" charset="0"/>
              </a:rPr>
              <a:t>) فهم كيفية استخدام الأدوات الإضافية.</a:t>
            </a:r>
          </a:p>
          <a:p>
            <a:pPr algn="just" rtl="1">
              <a:lnSpc>
                <a:spcPct val="200000"/>
              </a:lnSpc>
            </a:pPr>
            <a:r>
              <a:rPr lang="ar-SA" sz="2000" dirty="0" smtClean="0">
                <a:latin typeface="Alexandria" charset="0"/>
                <a:cs typeface="Alexandria" charset="0"/>
              </a:rPr>
              <a:t>(</a:t>
            </a:r>
            <a:r>
              <a:rPr lang="ar-SA" sz="2000" dirty="0">
                <a:latin typeface="Alexandria" charset="0"/>
                <a:cs typeface="Alexandria" charset="0"/>
              </a:rPr>
              <a:t>3) التعرف على أدوات الصوت </a:t>
            </a:r>
            <a:r>
              <a:rPr lang="ar-SA" sz="2000" dirty="0" smtClean="0">
                <a:latin typeface="Alexandria" charset="0"/>
                <a:cs typeface="Alexandria" charset="0"/>
              </a:rPr>
              <a:t>والإضاءة.</a:t>
            </a:r>
            <a:endParaRPr lang="ar-SA" sz="2000" dirty="0">
              <a:latin typeface="Alexandria" charset="0"/>
              <a:cs typeface="Alexandria" charset="0"/>
            </a:endParaRPr>
          </a:p>
          <a:p>
            <a:pPr algn="just" rtl="1">
              <a:lnSpc>
                <a:spcPct val="200000"/>
              </a:lnSpc>
            </a:pPr>
            <a:r>
              <a:rPr lang="ar-SA" sz="2000" dirty="0" smtClean="0">
                <a:latin typeface="Alexandria" charset="0"/>
                <a:cs typeface="Alexandria" charset="0"/>
              </a:rPr>
              <a:t>(</a:t>
            </a:r>
            <a:r>
              <a:rPr lang="ar-SA" sz="2000" dirty="0">
                <a:latin typeface="Alexandria" charset="0"/>
                <a:cs typeface="Alexandria" charset="0"/>
              </a:rPr>
              <a:t>4) تحليل كيفية تحقيق أقصى استفادة من الأدوات.</a:t>
            </a:r>
          </a:p>
          <a:p>
            <a:pPr algn="just" rtl="1">
              <a:lnSpc>
                <a:spcPct val="200000"/>
              </a:lnSpc>
            </a:pPr>
            <a:r>
              <a:rPr lang="ar-SA" sz="2000" dirty="0" smtClean="0">
                <a:latin typeface="Alexandria" charset="0"/>
                <a:cs typeface="Alexandria" charset="0"/>
              </a:rPr>
              <a:t>(</a:t>
            </a:r>
            <a:r>
              <a:rPr lang="ar-SA" sz="2000" dirty="0">
                <a:latin typeface="Alexandria" charset="0"/>
                <a:cs typeface="Alexandria" charset="0"/>
              </a:rPr>
              <a:t>5) استيعاب التحديات التقنية المرتبطة </a:t>
            </a:r>
            <a:r>
              <a:rPr lang="ar-SA" sz="2000" dirty="0" smtClean="0">
                <a:latin typeface="Alexandria" charset="0"/>
                <a:cs typeface="Alexandria" charset="0"/>
              </a:rPr>
              <a:t>بالمعدات</a:t>
            </a:r>
            <a:r>
              <a:rPr lang="ar-SA" sz="2000" dirty="0">
                <a:latin typeface="Alexandria" charset="0"/>
                <a:cs typeface="Alexandria" charset="0"/>
              </a:rPr>
              <a:t>.</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29" y="1537342"/>
            <a:ext cx="10897385" cy="517064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تُعدّ </a:t>
            </a:r>
            <a:r>
              <a:rPr lang="ar-SA" sz="2000" dirty="0">
                <a:solidFill>
                  <a:srgbClr val="C00000"/>
                </a:solidFill>
                <a:latin typeface="Alexandria" charset="0"/>
                <a:cs typeface="Alexandria" charset="0"/>
              </a:rPr>
              <a:t>الأدوات</a:t>
            </a:r>
            <a:r>
              <a:rPr lang="ar-SA" sz="2000" dirty="0">
                <a:latin typeface="Alexandria" charset="0"/>
                <a:cs typeface="Alexandria" charset="0"/>
              </a:rPr>
              <a:t> </a:t>
            </a:r>
            <a:r>
              <a:rPr lang="ar-SA" sz="2000" dirty="0">
                <a:solidFill>
                  <a:srgbClr val="C00000"/>
                </a:solidFill>
                <a:latin typeface="Alexandria" charset="0"/>
                <a:cs typeface="Alexandria" charset="0"/>
              </a:rPr>
              <a:t>والمعدات</a:t>
            </a:r>
            <a:r>
              <a:rPr lang="ar-SA" sz="2000" dirty="0">
                <a:latin typeface="Alexandria" charset="0"/>
                <a:cs typeface="Alexandria" charset="0"/>
              </a:rPr>
              <a:t> المادية </a:t>
            </a:r>
            <a:r>
              <a:rPr lang="ar-SA" sz="2000" b="1" dirty="0">
                <a:latin typeface="Alexandria" charset="0"/>
                <a:cs typeface="Alexandria" charset="0"/>
              </a:rPr>
              <a:t>العمود الفقري </a:t>
            </a:r>
            <a:r>
              <a:rPr lang="ar-SA" sz="2000" dirty="0">
                <a:latin typeface="Alexandria" charset="0"/>
                <a:cs typeface="Alexandria" charset="0"/>
              </a:rPr>
              <a:t>لصحافة الهاتف المحمول، حيث يعتمد الصحفي على الأجهزة التي تُمكّنه من التقاط الأحداث ونقلها بأعلى جودة ممكنة دون الحاجة لمعدات باهظة </a:t>
            </a:r>
            <a:r>
              <a:rPr lang="ar-SA" sz="2000" dirty="0" smtClean="0">
                <a:latin typeface="Alexandria" charset="0"/>
                <a:cs typeface="Alexandria" charset="0"/>
              </a:rPr>
              <a:t>الثمن، حيث </a:t>
            </a:r>
            <a:r>
              <a:rPr lang="ar-SA" sz="2000" dirty="0">
                <a:latin typeface="Alexandria" charset="0"/>
                <a:cs typeface="Alexandria" charset="0"/>
              </a:rPr>
              <a:t>تمثل هذه المعدات الوسائل التي تُحوّل الهاتف الذكي إلى </a:t>
            </a:r>
            <a:r>
              <a:rPr lang="ar-SA" sz="2000" dirty="0">
                <a:solidFill>
                  <a:srgbClr val="C00000"/>
                </a:solidFill>
                <a:latin typeface="Alexandria" charset="0"/>
                <a:cs typeface="Alexandria" charset="0"/>
              </a:rPr>
              <a:t>أداة إنتاج إعلامي متكاملة</a:t>
            </a:r>
            <a:r>
              <a:rPr lang="ar-SA" sz="2000" dirty="0">
                <a:latin typeface="Alexandria" charset="0"/>
                <a:cs typeface="Alexandria" charset="0"/>
              </a:rPr>
              <a:t> تشمل التصوير، الصوت، والإضاءة.  </a:t>
            </a:r>
          </a:p>
          <a:p>
            <a:pPr algn="just" rtl="1">
              <a:lnSpc>
                <a:spcPct val="150000"/>
              </a:lnSpc>
            </a:pPr>
            <a:r>
              <a:rPr lang="ar-SA" sz="2000" dirty="0">
                <a:latin typeface="Alexandria" charset="0"/>
                <a:cs typeface="Alexandria" charset="0"/>
              </a:rPr>
              <a:t>يسهم استخدام </a:t>
            </a:r>
            <a:r>
              <a:rPr lang="ar-SA" sz="2000" b="1" dirty="0">
                <a:latin typeface="Alexandria" charset="0"/>
                <a:cs typeface="Alexandria" charset="0"/>
              </a:rPr>
              <a:t>المعدات</a:t>
            </a:r>
            <a:r>
              <a:rPr lang="ar-SA" sz="2000" dirty="0">
                <a:latin typeface="Alexandria" charset="0"/>
                <a:cs typeface="Alexandria" charset="0"/>
              </a:rPr>
              <a:t> </a:t>
            </a:r>
            <a:r>
              <a:rPr lang="ar-SA" sz="2000" b="1" dirty="0">
                <a:latin typeface="Alexandria" charset="0"/>
                <a:cs typeface="Alexandria" charset="0"/>
              </a:rPr>
              <a:t>المادية</a:t>
            </a:r>
            <a:r>
              <a:rPr lang="ar-SA" sz="2000" dirty="0">
                <a:latin typeface="Alexandria" charset="0"/>
                <a:cs typeface="Alexandria" charset="0"/>
              </a:rPr>
              <a:t> المناسبة في ضمان دقة التقاط الصور والفيديوهات والمقابلات، مما يعزز من مصداقية المحتوى الإعلامي ويساهم في إيصال الخبر بشكل واضح </a:t>
            </a:r>
            <a:r>
              <a:rPr lang="ar-SA" sz="2000" dirty="0" smtClean="0">
                <a:latin typeface="Alexandria" charset="0"/>
                <a:cs typeface="Alexandria" charset="0"/>
              </a:rPr>
              <a:t>ومباشر، ويتطلب </a:t>
            </a:r>
            <a:r>
              <a:rPr lang="ar-SA" sz="2000" dirty="0">
                <a:latin typeface="Alexandria" charset="0"/>
                <a:cs typeface="Alexandria" charset="0"/>
              </a:rPr>
              <a:t>ذلك </a:t>
            </a:r>
            <a:r>
              <a:rPr lang="ar-SA" sz="2000" dirty="0">
                <a:solidFill>
                  <a:srgbClr val="C00000"/>
                </a:solidFill>
                <a:latin typeface="Alexandria" charset="0"/>
                <a:cs typeface="Alexandria" charset="0"/>
              </a:rPr>
              <a:t>اختيار معدات متينة وعالية الأداء</a:t>
            </a:r>
            <a:r>
              <a:rPr lang="ar-SA" sz="2000" dirty="0">
                <a:latin typeface="Alexandria" charset="0"/>
                <a:cs typeface="Alexandria" charset="0"/>
              </a:rPr>
              <a:t> تناسب ظروف العمل الميداني الصعبة والبيئات المتغيرة.  </a:t>
            </a:r>
          </a:p>
          <a:p>
            <a:pPr algn="just" rtl="1">
              <a:lnSpc>
                <a:spcPct val="150000"/>
              </a:lnSpc>
            </a:pPr>
            <a:r>
              <a:rPr lang="ar-SA" sz="2000" b="1" dirty="0">
                <a:latin typeface="Alexandria" charset="0"/>
                <a:cs typeface="Alexandria" charset="0"/>
              </a:rPr>
              <a:t>تركز</a:t>
            </a:r>
            <a:r>
              <a:rPr lang="ar-SA" sz="2000" dirty="0">
                <a:latin typeface="Alexandria" charset="0"/>
                <a:cs typeface="Alexandria" charset="0"/>
              </a:rPr>
              <a:t> هذه </a:t>
            </a:r>
            <a:r>
              <a:rPr lang="ar-SA" sz="2000" b="1" dirty="0" smtClean="0">
                <a:latin typeface="Alexandria" charset="0"/>
                <a:cs typeface="Alexandria" charset="0"/>
              </a:rPr>
              <a:t>المحاضرة</a:t>
            </a:r>
            <a:r>
              <a:rPr lang="ar-SA" sz="2000" dirty="0" smtClean="0">
                <a:latin typeface="Alexandria" charset="0"/>
                <a:cs typeface="Alexandria" charset="0"/>
              </a:rPr>
              <a:t> </a:t>
            </a:r>
            <a:r>
              <a:rPr lang="ar-SA" sz="2000" dirty="0">
                <a:latin typeface="Alexandria" charset="0"/>
                <a:cs typeface="Alexandria" charset="0"/>
              </a:rPr>
              <a:t>على استعراض </a:t>
            </a:r>
            <a:r>
              <a:rPr lang="ar-SA" sz="2000" dirty="0">
                <a:solidFill>
                  <a:srgbClr val="C00000"/>
                </a:solidFill>
                <a:latin typeface="Alexandria" charset="0"/>
                <a:cs typeface="Alexandria" charset="0"/>
              </a:rPr>
              <a:t>أهم الأدوات والمعدات </a:t>
            </a:r>
            <a:r>
              <a:rPr lang="ar-SA" sz="2000" dirty="0">
                <a:latin typeface="Alexandria" charset="0"/>
                <a:cs typeface="Alexandria" charset="0"/>
              </a:rPr>
              <a:t>التي يجب أن يمتلكها </a:t>
            </a:r>
            <a:r>
              <a:rPr lang="ar-SA" sz="2000" dirty="0">
                <a:solidFill>
                  <a:srgbClr val="C00000"/>
                </a:solidFill>
                <a:latin typeface="Alexandria" charset="0"/>
                <a:cs typeface="Alexandria" charset="0"/>
              </a:rPr>
              <a:t>الصحفي</a:t>
            </a:r>
            <a:r>
              <a:rPr lang="ar-SA" sz="2000" dirty="0">
                <a:latin typeface="Alexandria" charset="0"/>
                <a:cs typeface="Alexandria" charset="0"/>
              </a:rPr>
              <a:t> </a:t>
            </a:r>
            <a:r>
              <a:rPr lang="ar-SA" sz="2000" dirty="0">
                <a:solidFill>
                  <a:srgbClr val="C00000"/>
                </a:solidFill>
                <a:latin typeface="Alexandria" charset="0"/>
                <a:cs typeface="Alexandria" charset="0"/>
              </a:rPr>
              <a:t>الميداني</a:t>
            </a:r>
            <a:r>
              <a:rPr lang="ar-SA" sz="2000" dirty="0">
                <a:latin typeface="Alexandria" charset="0"/>
                <a:cs typeface="Alexandria" charset="0"/>
              </a:rPr>
              <a:t>؛ بدءًا من الأجهزة المحمولة والكاميرات والعدسات وصولاً إلى معدات الصوت والإضاءة، بالإضافة إلى أدوات التثبيت والطائرات بدون طيار والحلول المتعلقة بالطاقة والتخزين والحماية.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مقدمة</a:t>
            </a:r>
            <a:endParaRPr lang="ar-SA" sz="2400" b="1" dirty="0">
              <a:solidFill>
                <a:srgbClr val="203E5F"/>
              </a:solidFill>
              <a:latin typeface="Alexandria" charset="0"/>
              <a:cs typeface="Alexandria" charset="0"/>
            </a:endParaRP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44717" y="1080453"/>
            <a:ext cx="10658884" cy="558024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تُستخدم </a:t>
            </a:r>
            <a:r>
              <a:rPr lang="ar-SA" sz="2000" b="1" dirty="0">
                <a:latin typeface="Alexandria" charset="0"/>
                <a:cs typeface="Alexandria" charset="0"/>
              </a:rPr>
              <a:t>المعدات المادية</a:t>
            </a:r>
            <a:r>
              <a:rPr lang="ar-SA" sz="2000" dirty="0">
                <a:latin typeface="Alexandria" charset="0"/>
                <a:cs typeface="Alexandria" charset="0"/>
              </a:rPr>
              <a:t> في صحافة </a:t>
            </a:r>
            <a:r>
              <a:rPr lang="ar-SA" sz="2000" dirty="0" smtClean="0">
                <a:latin typeface="Alexandria" charset="0"/>
                <a:cs typeface="Alexandria" charset="0"/>
              </a:rPr>
              <a:t>الهاتف </a:t>
            </a:r>
            <a:r>
              <a:rPr lang="ar-SA" sz="2000" dirty="0">
                <a:latin typeface="Alexandria" charset="0"/>
                <a:cs typeface="Alexandria" charset="0"/>
              </a:rPr>
              <a:t>المحمول لتسهيل جميع مراحل الإنتاج من التقاط الصورة والفيديو وحتى التعديل </a:t>
            </a:r>
            <a:r>
              <a:rPr lang="ar-SA" sz="2000" dirty="0" smtClean="0">
                <a:latin typeface="Alexandria" charset="0"/>
                <a:cs typeface="Alexandria" charset="0"/>
              </a:rPr>
              <a:t>والنشر، ويُعتبر </a:t>
            </a:r>
            <a:r>
              <a:rPr lang="ar-SA" sz="2000" dirty="0">
                <a:solidFill>
                  <a:srgbClr val="C00000"/>
                </a:solidFill>
                <a:latin typeface="Alexandria" charset="0"/>
                <a:cs typeface="Alexandria" charset="0"/>
              </a:rPr>
              <a:t>الهاتف الذكي </a:t>
            </a:r>
            <a:r>
              <a:rPr lang="ar-SA" sz="2000" dirty="0">
                <a:latin typeface="Alexandria" charset="0"/>
                <a:cs typeface="Alexandria" charset="0"/>
              </a:rPr>
              <a:t>الجهاز الأساسي الذي يجمع بين الكاميرا عالية الدقة والمعالج السريع والذاكرة الكبيرة، مما يتيح للصحفي التقاط وتحرير المواد الإعلامية مباشرة في الميدان. </a:t>
            </a:r>
          </a:p>
          <a:p>
            <a:pPr algn="just" rtl="1">
              <a:lnSpc>
                <a:spcPct val="150000"/>
              </a:lnSpc>
            </a:pPr>
            <a:r>
              <a:rPr lang="ar-SA" sz="2000" dirty="0" smtClean="0">
                <a:latin typeface="Alexandria" charset="0"/>
                <a:cs typeface="Alexandria" charset="0"/>
              </a:rPr>
              <a:t>وتؤدي </a:t>
            </a:r>
            <a:r>
              <a:rPr lang="ar-SA" sz="2000" dirty="0">
                <a:solidFill>
                  <a:srgbClr val="C00000"/>
                </a:solidFill>
                <a:latin typeface="Alexandria" charset="0"/>
                <a:cs typeface="Alexandria" charset="0"/>
              </a:rPr>
              <a:t>الكاميرات الخارجية والعدسات الإضافية </a:t>
            </a:r>
            <a:r>
              <a:rPr lang="ar-SA" sz="2000" dirty="0">
                <a:latin typeface="Alexandria" charset="0"/>
                <a:cs typeface="Alexandria" charset="0"/>
              </a:rPr>
              <a:t>دورًا مهمًا في </a:t>
            </a:r>
            <a:r>
              <a:rPr lang="ar-SA" sz="2000" dirty="0">
                <a:solidFill>
                  <a:srgbClr val="C00000"/>
                </a:solidFill>
                <a:latin typeface="Alexandria" charset="0"/>
                <a:cs typeface="Alexandria" charset="0"/>
              </a:rPr>
              <a:t>تحسين جودة المحتوى البصري</a:t>
            </a:r>
            <a:r>
              <a:rPr lang="ar-SA" sz="2000" dirty="0">
                <a:latin typeface="Alexandria" charset="0"/>
                <a:cs typeface="Alexandria" charset="0"/>
              </a:rPr>
              <a:t>؛ </a:t>
            </a:r>
            <a:r>
              <a:rPr lang="ar-SA" sz="2000" dirty="0" smtClean="0">
                <a:latin typeface="Alexandria" charset="0"/>
                <a:cs typeface="Alexandria" charset="0"/>
              </a:rPr>
              <a:t>وتُركب </a:t>
            </a:r>
            <a:r>
              <a:rPr lang="ar-SA" sz="2000" dirty="0">
                <a:latin typeface="Alexandria" charset="0"/>
                <a:cs typeface="Alexandria" charset="0"/>
              </a:rPr>
              <a:t>هذه العدسات على الهواتف باستخدام </a:t>
            </a:r>
            <a:r>
              <a:rPr lang="ar-SA" sz="2000" dirty="0">
                <a:solidFill>
                  <a:srgbClr val="C00000"/>
                </a:solidFill>
                <a:latin typeface="Alexandria" charset="0"/>
                <a:cs typeface="Alexandria" charset="0"/>
              </a:rPr>
              <a:t>ملحقات خاصة </a:t>
            </a:r>
            <a:r>
              <a:rPr lang="ar-SA" sz="2000" dirty="0">
                <a:latin typeface="Alexandria" charset="0"/>
                <a:cs typeface="Alexandria" charset="0"/>
              </a:rPr>
              <a:t>تضمن ثباتها </a:t>
            </a:r>
            <a:r>
              <a:rPr lang="ar-SA" sz="2000" dirty="0" smtClean="0">
                <a:latin typeface="Alexandria" charset="0"/>
                <a:cs typeface="Alexandria" charset="0"/>
              </a:rPr>
              <a:t>ودقتها، </a:t>
            </a:r>
            <a:r>
              <a:rPr lang="ar-SA" sz="2000" dirty="0">
                <a:latin typeface="Alexandria" charset="0"/>
                <a:cs typeface="Alexandria" charset="0"/>
              </a:rPr>
              <a:t>تتضمن مكونات هذه الأدوات العدسة والمستشعر ونظام التحكم اليدوي، ومن المهم</a:t>
            </a:r>
            <a:r>
              <a:rPr lang="ar-SA" sz="2000" dirty="0" smtClean="0">
                <a:latin typeface="Alexandria" charset="0"/>
                <a:cs typeface="Alexandria" charset="0"/>
              </a:rPr>
              <a:t> </a:t>
            </a:r>
            <a:r>
              <a:rPr lang="ar-SA" sz="2000" dirty="0" smtClean="0">
                <a:solidFill>
                  <a:srgbClr val="C00000"/>
                </a:solidFill>
                <a:latin typeface="Alexandria" charset="0"/>
                <a:cs typeface="Alexandria" charset="0"/>
              </a:rPr>
              <a:t>التأكد </a:t>
            </a:r>
            <a:r>
              <a:rPr lang="ar-SA" sz="2000" dirty="0">
                <a:solidFill>
                  <a:srgbClr val="C00000"/>
                </a:solidFill>
                <a:latin typeface="Alexandria" charset="0"/>
                <a:cs typeface="Alexandria" charset="0"/>
              </a:rPr>
              <a:t>من تثبيتها </a:t>
            </a:r>
            <a:r>
              <a:rPr lang="ar-SA" sz="2000" dirty="0">
                <a:latin typeface="Alexandria" charset="0"/>
                <a:cs typeface="Alexandria" charset="0"/>
              </a:rPr>
              <a:t>بشكل آمن وإجراء معايرة دورية لها للحصول على صور وفيديوهات احترافية</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و في </a:t>
            </a:r>
            <a:r>
              <a:rPr lang="ar-SA" sz="2000" dirty="0">
                <a:latin typeface="Alexandria" charset="0"/>
                <a:cs typeface="Alexandria" charset="0"/>
              </a:rPr>
              <a:t>جانب ا</a:t>
            </a:r>
            <a:r>
              <a:rPr lang="ar-SA" sz="2000" dirty="0">
                <a:solidFill>
                  <a:srgbClr val="C00000"/>
                </a:solidFill>
                <a:latin typeface="Alexandria" charset="0"/>
                <a:cs typeface="Alexandria" charset="0"/>
              </a:rPr>
              <a:t>لصوت</a:t>
            </a:r>
            <a:r>
              <a:rPr lang="ar-SA" sz="2000" dirty="0">
                <a:latin typeface="Alexandria" charset="0"/>
                <a:cs typeface="Alexandria" charset="0"/>
              </a:rPr>
              <a:t>، تُستخدم الميكروفونات الخارجية وأجهزة التسجيل لتوفير صوت نقي وواضح، خاصةً </a:t>
            </a:r>
            <a:r>
              <a:rPr lang="ar-SA" sz="2000" dirty="0">
                <a:solidFill>
                  <a:srgbClr val="C00000"/>
                </a:solidFill>
                <a:latin typeface="Alexandria" charset="0"/>
                <a:cs typeface="Alexandria" charset="0"/>
              </a:rPr>
              <a:t>أثناء إجراء المقابلات </a:t>
            </a:r>
            <a:r>
              <a:rPr lang="ar-SA" sz="2000" dirty="0">
                <a:latin typeface="Alexandria" charset="0"/>
                <a:cs typeface="Alexandria" charset="0"/>
              </a:rPr>
              <a:t>أو تسجيل الأحداث في بيئات </a:t>
            </a:r>
            <a:r>
              <a:rPr lang="ar-SA" sz="2000" dirty="0" smtClean="0">
                <a:latin typeface="Alexandria" charset="0"/>
                <a:cs typeface="Alexandria" charset="0"/>
              </a:rPr>
              <a:t>صاخبة، ودائماً </a:t>
            </a:r>
            <a:r>
              <a:rPr lang="ar-SA" sz="2000" dirty="0">
                <a:latin typeface="Alexandria" charset="0"/>
                <a:cs typeface="Alexandria" charset="0"/>
              </a:rPr>
              <a:t>يُنصح بتوجيه الميكروفون نحو مصدر الصوت مع ضبط مستويات الصوت يدوياً، كما تُستخدم </a:t>
            </a:r>
            <a:r>
              <a:rPr lang="ar-SA" sz="2000" dirty="0">
                <a:solidFill>
                  <a:srgbClr val="C00000"/>
                </a:solidFill>
                <a:latin typeface="Alexandria" charset="0"/>
                <a:cs typeface="Alexandria" charset="0"/>
              </a:rPr>
              <a:t>معدات الإضاءة </a:t>
            </a:r>
            <a:r>
              <a:rPr lang="ar-SA" sz="2000" dirty="0" smtClean="0">
                <a:latin typeface="Alexandria" charset="0"/>
                <a:cs typeface="Alexandria" charset="0"/>
              </a:rPr>
              <a:t>وأدوات </a:t>
            </a:r>
            <a:r>
              <a:rPr lang="ar-SA" sz="2000" dirty="0">
                <a:latin typeface="Alexandria" charset="0"/>
                <a:cs typeface="Alexandria" charset="0"/>
              </a:rPr>
              <a:t>التثبيت </a:t>
            </a:r>
            <a:r>
              <a:rPr lang="ar-SA" sz="2000" dirty="0" smtClean="0">
                <a:latin typeface="Alexandria" charset="0"/>
                <a:cs typeface="Alexandria" charset="0"/>
              </a:rPr>
              <a:t>لضمان </a:t>
            </a:r>
            <a:r>
              <a:rPr lang="ar-SA" sz="2000" dirty="0">
                <a:latin typeface="Alexandria" charset="0"/>
                <a:cs typeface="Alexandria" charset="0"/>
              </a:rPr>
              <a:t>استقرار الصورة وتوفير إضاءة </a:t>
            </a:r>
            <a:r>
              <a:rPr lang="ar-SA" sz="2000" dirty="0" smtClean="0">
                <a:latin typeface="Alexandria" charset="0"/>
                <a:cs typeface="Alexandria" charset="0"/>
              </a:rPr>
              <a:t>مناسبة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705282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856322" y="1659893"/>
            <a:ext cx="8481291" cy="517064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يُعد </a:t>
            </a:r>
            <a:r>
              <a:rPr lang="ar-SA" sz="2000" b="1" dirty="0">
                <a:latin typeface="Alexandria" charset="0"/>
                <a:cs typeface="Alexandria" charset="0"/>
              </a:rPr>
              <a:t>الهاتف الذكي </a:t>
            </a:r>
            <a:r>
              <a:rPr lang="ar-SA" sz="2000" dirty="0">
                <a:latin typeface="Alexandria" charset="0"/>
                <a:cs typeface="Alexandria" charset="0"/>
              </a:rPr>
              <a:t>قلب معدات صحافة الهاتف المحمول، فهو الجهاز الذي يجمع بين قدرات التصوير والتحرير والبث المباشر في جهاز </a:t>
            </a:r>
            <a:r>
              <a:rPr lang="ar-SA" sz="2000" dirty="0" smtClean="0">
                <a:latin typeface="Alexandria" charset="0"/>
                <a:cs typeface="Alexandria" charset="0"/>
              </a:rPr>
              <a:t>واحد، </a:t>
            </a:r>
            <a:r>
              <a:rPr lang="ar-SA" sz="2000" dirty="0">
                <a:latin typeface="Alexandria" charset="0"/>
                <a:cs typeface="Alexandria" charset="0"/>
              </a:rPr>
              <a:t>يجب على الصحفي </a:t>
            </a:r>
            <a:r>
              <a:rPr lang="ar-SA" sz="2000" dirty="0">
                <a:solidFill>
                  <a:srgbClr val="C00000"/>
                </a:solidFill>
                <a:latin typeface="Alexandria" charset="0"/>
                <a:cs typeface="Alexandria" charset="0"/>
              </a:rPr>
              <a:t>اختيار هاتف ذكي </a:t>
            </a:r>
            <a:r>
              <a:rPr lang="ar-SA" sz="2000" dirty="0">
                <a:latin typeface="Alexandria" charset="0"/>
                <a:cs typeface="Alexandria" charset="0"/>
              </a:rPr>
              <a:t>يتميز </a:t>
            </a:r>
            <a:r>
              <a:rPr lang="ar-SA" sz="2000" dirty="0">
                <a:solidFill>
                  <a:srgbClr val="C00000"/>
                </a:solidFill>
                <a:latin typeface="Alexandria" charset="0"/>
                <a:cs typeface="Alexandria" charset="0"/>
              </a:rPr>
              <a:t>بكاميرا عالية الجودة، ومعالج قوي، وقدرة بطارية</a:t>
            </a:r>
            <a:r>
              <a:rPr lang="ar-SA" sz="2000" dirty="0">
                <a:latin typeface="Alexandria" charset="0"/>
                <a:cs typeface="Alexandria" charset="0"/>
              </a:rPr>
              <a:t> تدوم لساعات طويلة لتلبية احتياجات التغطية الميدانية.  </a:t>
            </a:r>
          </a:p>
          <a:p>
            <a:pPr algn="just" rtl="1">
              <a:lnSpc>
                <a:spcPct val="150000"/>
              </a:lnSpc>
            </a:pPr>
            <a:r>
              <a:rPr lang="ar-SA" sz="2000" b="1" dirty="0" smtClean="0">
                <a:latin typeface="Alexandria" charset="0"/>
                <a:cs typeface="Alexandria" charset="0"/>
              </a:rPr>
              <a:t>ثانياً،</a:t>
            </a:r>
            <a:r>
              <a:rPr lang="ar-SA" sz="2000" dirty="0" smtClean="0">
                <a:solidFill>
                  <a:srgbClr val="C00000"/>
                </a:solidFill>
                <a:latin typeface="Alexandria" charset="0"/>
                <a:cs typeface="Alexandria" charset="0"/>
              </a:rPr>
              <a:t> تتميز</a:t>
            </a:r>
            <a:r>
              <a:rPr lang="ar-SA" sz="2000" dirty="0" smtClean="0">
                <a:latin typeface="Alexandria" charset="0"/>
                <a:cs typeface="Alexandria" charset="0"/>
              </a:rPr>
              <a:t> </a:t>
            </a:r>
            <a:r>
              <a:rPr lang="ar-SA" sz="2000" dirty="0">
                <a:solidFill>
                  <a:srgbClr val="C00000"/>
                </a:solidFill>
                <a:latin typeface="Alexandria" charset="0"/>
                <a:cs typeface="Alexandria" charset="0"/>
              </a:rPr>
              <a:t>بعض</a:t>
            </a:r>
            <a:r>
              <a:rPr lang="ar-SA" sz="2000" dirty="0">
                <a:latin typeface="Alexandria" charset="0"/>
                <a:cs typeface="Alexandria" charset="0"/>
              </a:rPr>
              <a:t> </a:t>
            </a:r>
            <a:r>
              <a:rPr lang="ar-SA" sz="2000" dirty="0">
                <a:solidFill>
                  <a:srgbClr val="C00000"/>
                </a:solidFill>
                <a:latin typeface="Alexandria" charset="0"/>
                <a:cs typeface="Alexandria" charset="0"/>
              </a:rPr>
              <a:t>الهواتف</a:t>
            </a:r>
            <a:r>
              <a:rPr lang="ar-SA" sz="2000" dirty="0">
                <a:latin typeface="Alexandria" charset="0"/>
                <a:cs typeface="Alexandria" charset="0"/>
              </a:rPr>
              <a:t> بتصميم متين ومقاوم للعوامل البيئية مثل الغبار والرطوبة والصدمات، مما يجعلها </a:t>
            </a:r>
            <a:r>
              <a:rPr lang="ar-SA" sz="2000" dirty="0">
                <a:solidFill>
                  <a:srgbClr val="C00000"/>
                </a:solidFill>
                <a:latin typeface="Alexandria" charset="0"/>
                <a:cs typeface="Alexandria" charset="0"/>
              </a:rPr>
              <a:t>مثالية للعمل</a:t>
            </a:r>
            <a:r>
              <a:rPr lang="ar-SA" sz="2000" dirty="0">
                <a:latin typeface="Alexandria" charset="0"/>
                <a:cs typeface="Alexandria" charset="0"/>
              </a:rPr>
              <a:t> في الظروف </a:t>
            </a:r>
            <a:r>
              <a:rPr lang="ar-SA" sz="2000" dirty="0" smtClean="0">
                <a:latin typeface="Alexandria" charset="0"/>
                <a:cs typeface="Alexandria" charset="0"/>
              </a:rPr>
              <a:t>الصعبة، </a:t>
            </a:r>
            <a:r>
              <a:rPr lang="ar-SA" sz="2000" dirty="0">
                <a:latin typeface="Alexandria" charset="0"/>
                <a:cs typeface="Alexandria" charset="0"/>
              </a:rPr>
              <a:t>كما يعتبر حجم الذاكرة ومساحة التخزين عوامل مهمة لتخزين المواد المصورة دون الحاجة إلى نقلها فورًا.  </a:t>
            </a:r>
          </a:p>
          <a:p>
            <a:pPr algn="just" rtl="1">
              <a:lnSpc>
                <a:spcPct val="150000"/>
              </a:lnSpc>
            </a:pPr>
            <a:r>
              <a:rPr lang="ar-SA" sz="2000" b="1" dirty="0" smtClean="0">
                <a:latin typeface="Alexandria" charset="0"/>
                <a:cs typeface="Alexandria" charset="0"/>
              </a:rPr>
              <a:t>ثالثاً،</a:t>
            </a:r>
            <a:r>
              <a:rPr lang="ar-SA" sz="2000" dirty="0" smtClean="0">
                <a:latin typeface="Alexandria" charset="0"/>
                <a:cs typeface="Alexandria" charset="0"/>
              </a:rPr>
              <a:t> تعد </a:t>
            </a:r>
            <a:r>
              <a:rPr lang="ar-SA" sz="2000" dirty="0">
                <a:solidFill>
                  <a:srgbClr val="C00000"/>
                </a:solidFill>
                <a:latin typeface="Alexandria" charset="0"/>
                <a:cs typeface="Alexandria" charset="0"/>
              </a:rPr>
              <a:t>جودة الشاشة </a:t>
            </a:r>
            <a:r>
              <a:rPr lang="ar-SA" sz="2000" dirty="0">
                <a:latin typeface="Alexandria" charset="0"/>
                <a:cs typeface="Alexandria" charset="0"/>
              </a:rPr>
              <a:t>وسهولة التعامل مع الجهاز من </a:t>
            </a:r>
            <a:r>
              <a:rPr lang="ar-SA" sz="2000" dirty="0">
                <a:solidFill>
                  <a:srgbClr val="C00000"/>
                </a:solidFill>
                <a:latin typeface="Alexandria" charset="0"/>
                <a:cs typeface="Alexandria" charset="0"/>
              </a:rPr>
              <a:t>الجوانب</a:t>
            </a:r>
            <a:r>
              <a:rPr lang="ar-SA" sz="2000" dirty="0">
                <a:latin typeface="Alexandria" charset="0"/>
                <a:cs typeface="Alexandria" charset="0"/>
              </a:rPr>
              <a:t> </a:t>
            </a:r>
            <a:r>
              <a:rPr lang="ar-SA" sz="2000" dirty="0">
                <a:solidFill>
                  <a:srgbClr val="C00000"/>
                </a:solidFill>
                <a:latin typeface="Alexandria" charset="0"/>
                <a:cs typeface="Alexandria" charset="0"/>
              </a:rPr>
              <a:t>الحيوية</a:t>
            </a:r>
            <a:r>
              <a:rPr lang="ar-SA" sz="2000" dirty="0">
                <a:latin typeface="Alexandria" charset="0"/>
                <a:cs typeface="Alexandria" charset="0"/>
              </a:rPr>
              <a:t> التي تُسهم في مراجعة المحتوى أثناء التغطية، مما يسمح للصحفي بالتأكد من </a:t>
            </a:r>
            <a:r>
              <a:rPr lang="ar-SA" sz="2000" dirty="0">
                <a:solidFill>
                  <a:srgbClr val="C00000"/>
                </a:solidFill>
                <a:latin typeface="Alexandria" charset="0"/>
                <a:cs typeface="Alexandria" charset="0"/>
              </a:rPr>
              <a:t>وضوح الصورة </a:t>
            </a:r>
            <a:r>
              <a:rPr lang="ar-SA" sz="2000" dirty="0">
                <a:latin typeface="Alexandria" charset="0"/>
                <a:cs typeface="Alexandria" charset="0"/>
              </a:rPr>
              <a:t>وتفاصيل الفيديو قبل نشرها.</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 </a:t>
            </a:r>
            <a:r>
              <a:rPr lang="ar-SA" sz="2400" b="1" dirty="0" smtClean="0">
                <a:solidFill>
                  <a:srgbClr val="203E5F"/>
                </a:solidFill>
                <a:latin typeface="Alexandria" charset="0"/>
                <a:cs typeface="Alexandria" charset="0"/>
              </a:rPr>
              <a:t>الأجهزة </a:t>
            </a:r>
            <a:r>
              <a:rPr lang="ar-SA" sz="2400" b="1" dirty="0">
                <a:solidFill>
                  <a:srgbClr val="203E5F"/>
                </a:solidFill>
                <a:latin typeface="Alexandria" charset="0"/>
                <a:cs typeface="Alexandria" charset="0"/>
              </a:rPr>
              <a:t>المحمولة الرئيسية كمعدات أساسية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036" name="Picture 12" descr="https://www.movophoto.com/cdn/shop/products/smartphone-video-rig-w-mini-tripod-microphone-grip-227630_2000x.jpg?v=1671194548"/>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066" r="27996"/>
          <a:stretch/>
        </p:blipFill>
        <p:spPr bwMode="auto">
          <a:xfrm>
            <a:off x="153017" y="1429305"/>
            <a:ext cx="2488676" cy="5280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62233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30" y="1659893"/>
            <a:ext cx="10658884" cy="517064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 </a:t>
            </a:r>
            <a:r>
              <a:rPr lang="ar-SA" sz="2000" dirty="0" smtClean="0">
                <a:latin typeface="Alexandria" charset="0"/>
                <a:cs typeface="Alexandria" charset="0"/>
              </a:rPr>
              <a:t>رغم </a:t>
            </a:r>
            <a:r>
              <a:rPr lang="ar-SA" sz="2000" dirty="0">
                <a:latin typeface="Alexandria" charset="0"/>
                <a:cs typeface="Alexandria" charset="0"/>
              </a:rPr>
              <a:t>قدرة الهواتف الذكية على التقاط الصور والفيديو، إلا أن استخدام كاميرات خارجية أو ملحقات تصوير يمكن </a:t>
            </a:r>
            <a:r>
              <a:rPr lang="ar-SA" sz="2000" dirty="0" smtClean="0">
                <a:latin typeface="Alexandria" charset="0"/>
                <a:cs typeface="Alexandria" charset="0"/>
              </a:rPr>
              <a:t>أن </a:t>
            </a:r>
            <a:r>
              <a:rPr lang="ar-SA" sz="2000" dirty="0" smtClean="0">
                <a:solidFill>
                  <a:srgbClr val="C00000"/>
                </a:solidFill>
                <a:latin typeface="Alexandria" charset="0"/>
                <a:cs typeface="Alexandria" charset="0"/>
              </a:rPr>
              <a:t>يحسن</a:t>
            </a:r>
            <a:r>
              <a:rPr lang="ar-SA" sz="2000" dirty="0" smtClean="0">
                <a:latin typeface="Alexandria" charset="0"/>
                <a:cs typeface="Alexandria" charset="0"/>
              </a:rPr>
              <a:t> بشكل ملحوظ </a:t>
            </a:r>
            <a:r>
              <a:rPr lang="ar-SA" sz="2000" dirty="0" smtClean="0">
                <a:solidFill>
                  <a:srgbClr val="C00000"/>
                </a:solidFill>
                <a:latin typeface="Alexandria" charset="0"/>
                <a:cs typeface="Alexandria" charset="0"/>
              </a:rPr>
              <a:t>جودة</a:t>
            </a:r>
            <a:r>
              <a:rPr lang="ar-SA" sz="2000" dirty="0" smtClean="0">
                <a:latin typeface="Alexandria" charset="0"/>
                <a:cs typeface="Alexandria" charset="0"/>
              </a:rPr>
              <a:t> </a:t>
            </a:r>
            <a:r>
              <a:rPr lang="ar-SA" sz="2000" dirty="0" smtClean="0">
                <a:solidFill>
                  <a:srgbClr val="C00000"/>
                </a:solidFill>
                <a:latin typeface="Alexandria" charset="0"/>
                <a:cs typeface="Alexandria" charset="0"/>
              </a:rPr>
              <a:t>المحتوى</a:t>
            </a:r>
            <a:r>
              <a:rPr lang="ar-SA" sz="2000" dirty="0" smtClean="0">
                <a:latin typeface="Alexandria" charset="0"/>
                <a:cs typeface="Alexandria" charset="0"/>
              </a:rPr>
              <a:t> الملتقط، </a:t>
            </a:r>
            <a:r>
              <a:rPr lang="ar-SA" sz="2000" dirty="0">
                <a:latin typeface="Alexandria" charset="0"/>
                <a:cs typeface="Alexandria" charset="0"/>
              </a:rPr>
              <a:t>يمكن استخدام عدسات إضافية مثل العدسات الواسعة والماكرو لتوسيع إمكانيات التصوير، ما يسمح بتغطية مشاهد بزاوية أوسع أو بالتقاط تفاصيل دقيقة.  </a:t>
            </a: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توفر </a:t>
            </a:r>
            <a:r>
              <a:rPr lang="ar-SA" sz="2000" dirty="0">
                <a:solidFill>
                  <a:srgbClr val="C00000"/>
                </a:solidFill>
                <a:latin typeface="Alexandria" charset="0"/>
                <a:cs typeface="Alexandria" charset="0"/>
              </a:rPr>
              <a:t>الكاميرات الخارجية </a:t>
            </a:r>
            <a:r>
              <a:rPr lang="ar-SA" sz="2000" dirty="0">
                <a:latin typeface="Alexandria" charset="0"/>
                <a:cs typeface="Alexandria" charset="0"/>
              </a:rPr>
              <a:t>التي تتصل بالهاتف إمكانيات تصوير احترافية تقترب من الكاميرات التقليدية، مع إمكانية التحكم اليدوي في الإعدادات مثل التركيز وسرعة الغالق وتوازن اللون </a:t>
            </a:r>
            <a:r>
              <a:rPr lang="ar-SA" sz="2000" dirty="0" smtClean="0">
                <a:latin typeface="Alexandria" charset="0"/>
                <a:cs typeface="Alexandria" charset="0"/>
              </a:rPr>
              <a:t>الأبيض، </a:t>
            </a:r>
            <a:r>
              <a:rPr lang="ar-SA" sz="2000" dirty="0" smtClean="0">
                <a:solidFill>
                  <a:srgbClr val="C00000"/>
                </a:solidFill>
                <a:latin typeface="Alexandria" charset="0"/>
                <a:cs typeface="Alexandria" charset="0"/>
              </a:rPr>
              <a:t>وتُمكّن </a:t>
            </a:r>
            <a:r>
              <a:rPr lang="ar-SA" sz="2000" dirty="0">
                <a:solidFill>
                  <a:srgbClr val="C00000"/>
                </a:solidFill>
                <a:latin typeface="Alexandria" charset="0"/>
                <a:cs typeface="Alexandria" charset="0"/>
              </a:rPr>
              <a:t>هذه الأدوات </a:t>
            </a:r>
            <a:r>
              <a:rPr lang="ar-SA" sz="2000" dirty="0">
                <a:latin typeface="Alexandria" charset="0"/>
                <a:cs typeface="Alexandria" charset="0"/>
              </a:rPr>
              <a:t>الصحفي من الحصول على صور وفيديوهات ذات </a:t>
            </a:r>
            <a:r>
              <a:rPr lang="ar-SA" sz="2000" dirty="0">
                <a:solidFill>
                  <a:srgbClr val="C00000"/>
                </a:solidFill>
                <a:latin typeface="Alexandria" charset="0"/>
                <a:cs typeface="Alexandria" charset="0"/>
              </a:rPr>
              <a:t>جودة عالية </a:t>
            </a:r>
            <a:r>
              <a:rPr lang="ar-SA" sz="2000" dirty="0">
                <a:latin typeface="Alexandria" charset="0"/>
                <a:cs typeface="Alexandria" charset="0"/>
              </a:rPr>
              <a:t>حتى في البيئات الميدانية المتقلبة.  </a:t>
            </a:r>
          </a:p>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تُعتبر </a:t>
            </a:r>
            <a:r>
              <a:rPr lang="ar-SA" sz="2000" dirty="0">
                <a:solidFill>
                  <a:srgbClr val="C00000"/>
                </a:solidFill>
                <a:latin typeface="Alexandria" charset="0"/>
                <a:cs typeface="Alexandria" charset="0"/>
              </a:rPr>
              <a:t>العدسات الخارجية </a:t>
            </a:r>
            <a:r>
              <a:rPr lang="ar-SA" sz="2000" dirty="0">
                <a:latin typeface="Alexandria" charset="0"/>
                <a:cs typeface="Alexandria" charset="0"/>
              </a:rPr>
              <a:t>ميزة إضافية لتحسين الإبداع في التصوير، إذ تسمح </a:t>
            </a:r>
            <a:r>
              <a:rPr lang="ar-SA" sz="2000" dirty="0">
                <a:solidFill>
                  <a:srgbClr val="C00000"/>
                </a:solidFill>
                <a:latin typeface="Alexandria" charset="0"/>
                <a:cs typeface="Alexandria" charset="0"/>
              </a:rPr>
              <a:t>بتجربة زوايا </a:t>
            </a:r>
            <a:r>
              <a:rPr lang="ar-SA" sz="2000" dirty="0">
                <a:latin typeface="Alexandria" charset="0"/>
                <a:cs typeface="Alexandria" charset="0"/>
              </a:rPr>
              <a:t>تصوير جديدة وإبراز التفاصيل الدقيقة التي قد لا تكون متوفرة باستخدام الكاميرا المدمجة في الهاتف فقط.</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 الكاميرات </a:t>
            </a:r>
            <a:r>
              <a:rPr lang="ar-SA" sz="2400" b="1" dirty="0">
                <a:solidFill>
                  <a:srgbClr val="203E5F"/>
                </a:solidFill>
                <a:latin typeface="Alexandria" charset="0"/>
                <a:cs typeface="Alexandria" charset="0"/>
              </a:rPr>
              <a:t>والعدسات الخارجية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574689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168164" y="1659893"/>
            <a:ext cx="9169449" cy="563231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 </a:t>
            </a:r>
            <a:r>
              <a:rPr lang="ar-SA" sz="2000" dirty="0" smtClean="0">
                <a:latin typeface="Alexandria" charset="0"/>
                <a:cs typeface="Alexandria" charset="0"/>
              </a:rPr>
              <a:t>يعتبر </a:t>
            </a:r>
            <a:r>
              <a:rPr lang="ar-SA" sz="2000" dirty="0">
                <a:solidFill>
                  <a:srgbClr val="C00000"/>
                </a:solidFill>
                <a:latin typeface="Alexandria" charset="0"/>
                <a:cs typeface="Alexandria" charset="0"/>
              </a:rPr>
              <a:t>الصوت</a:t>
            </a:r>
            <a:r>
              <a:rPr lang="ar-SA" sz="2000" dirty="0">
                <a:latin typeface="Alexandria" charset="0"/>
                <a:cs typeface="Alexandria" charset="0"/>
              </a:rPr>
              <a:t> عنصرًا حيويًا في التقارير الصحفية، لذا فإن استخدام ميكروفونات خارجية يوفر جودة صوت أعلى مقارنة بالميكروفونات المدمجة في الهواتف </a:t>
            </a:r>
            <a:r>
              <a:rPr lang="ar-SA" sz="2000" dirty="0" smtClean="0">
                <a:latin typeface="Alexandria" charset="0"/>
                <a:cs typeface="Alexandria" charset="0"/>
              </a:rPr>
              <a:t>الذكية، </a:t>
            </a:r>
            <a:r>
              <a:rPr lang="ar-SA" sz="2000" dirty="0">
                <a:latin typeface="Alexandria" charset="0"/>
                <a:cs typeface="Alexandria" charset="0"/>
              </a:rPr>
              <a:t>تتيح </a:t>
            </a:r>
            <a:r>
              <a:rPr lang="ar-SA" sz="2000" dirty="0">
                <a:solidFill>
                  <a:srgbClr val="C00000"/>
                </a:solidFill>
                <a:latin typeface="Alexandria" charset="0"/>
                <a:cs typeface="Alexandria" charset="0"/>
              </a:rPr>
              <a:t>الميكروفونات الاحترافية </a:t>
            </a:r>
            <a:r>
              <a:rPr lang="ar-SA" sz="2000" dirty="0">
                <a:latin typeface="Alexandria" charset="0"/>
                <a:cs typeface="Alexandria" charset="0"/>
              </a:rPr>
              <a:t>مثل تلك المصممة خصيصًا للصحافة التقاط الصوت بنقاء عالٍ مع تقليل الضوضاء الخلفية.  </a:t>
            </a: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تساعد </a:t>
            </a:r>
            <a:r>
              <a:rPr lang="ar-SA" sz="2000" dirty="0">
                <a:solidFill>
                  <a:srgbClr val="C00000"/>
                </a:solidFill>
                <a:latin typeface="Alexandria" charset="0"/>
                <a:cs typeface="Alexandria" charset="0"/>
              </a:rPr>
              <a:t>أجهزة التسجيل الصوتية </a:t>
            </a:r>
            <a:r>
              <a:rPr lang="ar-SA" sz="2000" dirty="0">
                <a:latin typeface="Alexandria" charset="0"/>
                <a:cs typeface="Alexandria" charset="0"/>
              </a:rPr>
              <a:t>المحمولة في التقاط المقابلات والتسجيلات في البيئات الصاخبة، حيث تتيح هذه الأجهزة ضبط مستويات الصوت وتسجيل الأصوات بجودة </a:t>
            </a:r>
            <a:r>
              <a:rPr lang="ar-SA" sz="2000" dirty="0" smtClean="0">
                <a:latin typeface="Alexandria" charset="0"/>
                <a:cs typeface="Alexandria" charset="0"/>
              </a:rPr>
              <a:t>احترافية، </a:t>
            </a:r>
            <a:r>
              <a:rPr lang="ar-SA" sz="2000" dirty="0">
                <a:latin typeface="Alexandria" charset="0"/>
                <a:cs typeface="Alexandria" charset="0"/>
              </a:rPr>
              <a:t>يمكن لهذه المعدات العمل في </a:t>
            </a:r>
            <a:r>
              <a:rPr lang="ar-SA" sz="2000" dirty="0">
                <a:solidFill>
                  <a:srgbClr val="C00000"/>
                </a:solidFill>
                <a:latin typeface="Alexandria" charset="0"/>
                <a:cs typeface="Alexandria" charset="0"/>
              </a:rPr>
              <a:t>ظروف مختلفة</a:t>
            </a:r>
            <a:r>
              <a:rPr lang="ar-SA" sz="2000" dirty="0">
                <a:latin typeface="Alexandria" charset="0"/>
                <a:cs typeface="Alexandria" charset="0"/>
              </a:rPr>
              <a:t>، سواء في الهواء الطلق أو في الأماكن الداخلية، مما يضمن تسجيل صوت واضح ودقيق.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يُعتبر </a:t>
            </a:r>
            <a:r>
              <a:rPr lang="ar-SA" sz="2000" dirty="0">
                <a:latin typeface="Alexandria" charset="0"/>
                <a:cs typeface="Alexandria" charset="0"/>
              </a:rPr>
              <a:t>استخدام </a:t>
            </a:r>
            <a:r>
              <a:rPr lang="ar-SA" sz="2000" dirty="0">
                <a:solidFill>
                  <a:srgbClr val="C00000"/>
                </a:solidFill>
                <a:latin typeface="Alexandria" charset="0"/>
                <a:cs typeface="Alexandria" charset="0"/>
              </a:rPr>
              <a:t>معدات الصوت الاحترافية </a:t>
            </a:r>
            <a:r>
              <a:rPr lang="ar-SA" sz="2000" dirty="0">
                <a:latin typeface="Alexandria" charset="0"/>
                <a:cs typeface="Alexandria" charset="0"/>
              </a:rPr>
              <a:t>استثمارًا أساسيًا لرفع جودة المحتوى الإعلامي، حيث يُمكن للصحفي من تقديم تقارير صوتية نقيّة تساهم في تعزيز </a:t>
            </a:r>
            <a:r>
              <a:rPr lang="ar-SA" sz="2000" dirty="0">
                <a:solidFill>
                  <a:srgbClr val="C00000"/>
                </a:solidFill>
                <a:latin typeface="Alexandria" charset="0"/>
                <a:cs typeface="Alexandria" charset="0"/>
              </a:rPr>
              <a:t>مصداقية الخبر وجاذبيته </a:t>
            </a:r>
            <a:r>
              <a:rPr lang="ar-SA" sz="2000" dirty="0">
                <a:latin typeface="Alexandria" charset="0"/>
                <a:cs typeface="Alexandria" charset="0"/>
              </a:rPr>
              <a:t>للمستمعين.</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3. أدوات </a:t>
            </a:r>
            <a:r>
              <a:rPr lang="ar-SA" sz="2400" b="1" dirty="0">
                <a:solidFill>
                  <a:srgbClr val="203E5F"/>
                </a:solidFill>
                <a:latin typeface="Alexandria" charset="0"/>
                <a:cs typeface="Alexandria" charset="0"/>
              </a:rPr>
              <a:t>الصوت الاحترافية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1" name="Picture 10"/>
          <p:cNvPicPr>
            <a:picLocks noChangeAspect="1"/>
          </p:cNvPicPr>
          <p:nvPr/>
        </p:nvPicPr>
        <p:blipFill>
          <a:blip r:embed="rId3"/>
          <a:stretch>
            <a:fillRect/>
          </a:stretch>
        </p:blipFill>
        <p:spPr>
          <a:xfrm>
            <a:off x="265274" y="4854804"/>
            <a:ext cx="1757544" cy="1824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6" name="Picture 8" descr="ميكروفون احترافي لافالير بنظام اندرويد نوع سي، ميكروفون مكثف متعدد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1626" y="1397807"/>
            <a:ext cx="1781444" cy="17814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8" name="Picture 10" descr="BOYA أصغر ميكروفون لاسلكي 2.4 جيجا هرتز مع موصل Lightning لجهاز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6883" t="21873" r="16544" b="23767"/>
          <a:stretch/>
        </p:blipFill>
        <p:spPr bwMode="auto">
          <a:xfrm>
            <a:off x="365783" y="3421189"/>
            <a:ext cx="1593130" cy="13009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192222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743200" y="1659893"/>
            <a:ext cx="8594414"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تؤدي </a:t>
            </a:r>
            <a:r>
              <a:rPr lang="ar-SA" sz="2000" dirty="0">
                <a:solidFill>
                  <a:srgbClr val="C00000"/>
                </a:solidFill>
                <a:latin typeface="Alexandria" charset="0"/>
                <a:cs typeface="Alexandria" charset="0"/>
              </a:rPr>
              <a:t>الإضاءة</a:t>
            </a:r>
            <a:r>
              <a:rPr lang="ar-SA" sz="2000" dirty="0">
                <a:latin typeface="Alexandria" charset="0"/>
                <a:cs typeface="Alexandria" charset="0"/>
              </a:rPr>
              <a:t> دورًا مهمًا في تحسين جودة الصور والفيديو، خاصة في البيئات التي تفتقر إلى إضاءة طبيعية </a:t>
            </a:r>
            <a:r>
              <a:rPr lang="ar-SA" sz="2000" dirty="0" smtClean="0">
                <a:latin typeface="Alexandria" charset="0"/>
                <a:cs typeface="Alexandria" charset="0"/>
              </a:rPr>
              <a:t>كافية، </a:t>
            </a:r>
            <a:r>
              <a:rPr lang="ar-SA" sz="2000" dirty="0">
                <a:latin typeface="Alexandria" charset="0"/>
                <a:cs typeface="Alexandria" charset="0"/>
              </a:rPr>
              <a:t>تُستخدم </a:t>
            </a:r>
            <a:r>
              <a:rPr lang="ar-SA" sz="2000" dirty="0">
                <a:solidFill>
                  <a:srgbClr val="C00000"/>
                </a:solidFill>
                <a:latin typeface="Alexandria" charset="0"/>
                <a:cs typeface="Alexandria" charset="0"/>
              </a:rPr>
              <a:t>معدات الإضاءة المحمولة </a:t>
            </a:r>
            <a:r>
              <a:rPr lang="ar-SA" sz="2000" dirty="0">
                <a:latin typeface="Alexandria" charset="0"/>
                <a:cs typeface="Alexandria" charset="0"/>
              </a:rPr>
              <a:t>مثل مصابيح </a:t>
            </a:r>
            <a:r>
              <a:rPr lang="en-US" sz="2000" dirty="0" smtClean="0">
                <a:latin typeface="Alexandria" charset="0"/>
                <a:cs typeface="Alexandria" charset="0"/>
              </a:rPr>
              <a:t>LED</a:t>
            </a:r>
            <a:r>
              <a:rPr lang="ar-SA" sz="2000" dirty="0" smtClean="0">
                <a:latin typeface="Alexandria" charset="0"/>
                <a:cs typeface="Alexandria" charset="0"/>
              </a:rPr>
              <a:t> الصغيرة </a:t>
            </a:r>
            <a:r>
              <a:rPr lang="ar-SA" sz="2000" dirty="0">
                <a:latin typeface="Alexandria" charset="0"/>
                <a:cs typeface="Alexandria" charset="0"/>
              </a:rPr>
              <a:t>لتوفير إضاءة إضافية تُحسن من وضوح المشاهد وتفاصيلها</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a:t>
            </a:r>
            <a:r>
              <a:rPr lang="ar-SA" sz="2000" b="1" dirty="0">
                <a:latin typeface="Alexandria" charset="0"/>
                <a:cs typeface="Alexandria" charset="0"/>
              </a:rPr>
              <a:t>، </a:t>
            </a:r>
            <a:r>
              <a:rPr lang="ar-SA" sz="2000" dirty="0" smtClean="0">
                <a:solidFill>
                  <a:srgbClr val="C00000"/>
                </a:solidFill>
                <a:latin typeface="Alexandria" charset="0"/>
                <a:cs typeface="Alexandria" charset="0"/>
              </a:rPr>
              <a:t>تتميز </a:t>
            </a:r>
            <a:r>
              <a:rPr lang="ar-SA" sz="2000" dirty="0">
                <a:solidFill>
                  <a:srgbClr val="C00000"/>
                </a:solidFill>
                <a:latin typeface="Alexandria" charset="0"/>
                <a:cs typeface="Alexandria" charset="0"/>
              </a:rPr>
              <a:t>هذه المعدات </a:t>
            </a:r>
            <a:r>
              <a:rPr lang="ar-SA" sz="2000" dirty="0">
                <a:latin typeface="Alexandria" charset="0"/>
                <a:cs typeface="Alexandria" charset="0"/>
              </a:rPr>
              <a:t>بقدرتها على تعديل شدة الضوء ودرجة حرارة الألوان، مما يساعد على خلق جو مناسب للتصوير سواء في النهار أو </a:t>
            </a:r>
            <a:r>
              <a:rPr lang="ar-SA" sz="2000" dirty="0" smtClean="0">
                <a:latin typeface="Alexandria" charset="0"/>
                <a:cs typeface="Alexandria" charset="0"/>
              </a:rPr>
              <a:t>الليل، </a:t>
            </a:r>
            <a:r>
              <a:rPr lang="ar-SA" sz="2000" dirty="0">
                <a:latin typeface="Alexandria" charset="0"/>
                <a:cs typeface="Alexandria" charset="0"/>
              </a:rPr>
              <a:t>تُعدّ الإضاءة الجيدة مفتاحًا لإبراز التفاصيل الدقيقة والملامح الهامة في المشاهد الصحفية.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يمكن </a:t>
            </a:r>
            <a:r>
              <a:rPr lang="ar-SA" sz="2000" dirty="0">
                <a:latin typeface="Alexandria" charset="0"/>
                <a:cs typeface="Alexandria" charset="0"/>
              </a:rPr>
              <a:t>استخدام </a:t>
            </a:r>
            <a:r>
              <a:rPr lang="ar-SA" sz="2000" dirty="0">
                <a:solidFill>
                  <a:srgbClr val="C00000"/>
                </a:solidFill>
                <a:latin typeface="Alexandria" charset="0"/>
                <a:cs typeface="Alexandria" charset="0"/>
              </a:rPr>
              <a:t>وحدات إضاءة </a:t>
            </a:r>
            <a:r>
              <a:rPr lang="ar-SA" sz="2000" dirty="0">
                <a:latin typeface="Alexandria" charset="0"/>
                <a:cs typeface="Alexandria" charset="0"/>
              </a:rPr>
              <a:t>محمولة مع </a:t>
            </a:r>
            <a:r>
              <a:rPr lang="ar-SA" sz="2000" dirty="0">
                <a:solidFill>
                  <a:srgbClr val="C00000"/>
                </a:solidFill>
                <a:latin typeface="Alexandria" charset="0"/>
                <a:cs typeface="Alexandria" charset="0"/>
              </a:rPr>
              <a:t>حوامل مرنة </a:t>
            </a:r>
            <a:r>
              <a:rPr lang="ar-SA" sz="2000" dirty="0">
                <a:latin typeface="Alexandria" charset="0"/>
                <a:cs typeface="Alexandria" charset="0"/>
              </a:rPr>
              <a:t>لتوجيه الضوء بدقة نحو الموضوع المصور، مما يضمن الحصول على إضاءة متوازنة دون خلق ظلال مزعجة أو تأثيرات غير مرغوبة على الصورة أو الفيديو.</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4. معدات </a:t>
            </a:r>
            <a:r>
              <a:rPr lang="ar-SA" sz="2400" b="1" dirty="0">
                <a:solidFill>
                  <a:srgbClr val="203E5F"/>
                </a:solidFill>
                <a:latin typeface="Alexandria" charset="0"/>
                <a:cs typeface="Alexandria" charset="0"/>
              </a:rPr>
              <a:t>الإضاءة المحمولة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3076" name="Picture 4" descr="https://cdn.salla.sa/yjwQR/OYMbVA4v91kpcmYzxdN0eEqBKVZoFcyZ3R73S9uu.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83" y="4245216"/>
            <a:ext cx="2723594" cy="25111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78" name="Picture 6" descr="اضاءة جوال للسيلفي"/>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530" r="12067"/>
          <a:stretch/>
        </p:blipFill>
        <p:spPr bwMode="auto">
          <a:xfrm>
            <a:off x="1608047" y="1807427"/>
            <a:ext cx="1102936" cy="1739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80" name="Picture 8" descr="اضاءة صغيرة للجوال او الكاميرا - تسعة"/>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854" y="1822328"/>
            <a:ext cx="1612786" cy="1629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933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167406" y="1659893"/>
            <a:ext cx="8170207"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يُعد </a:t>
            </a:r>
            <a:r>
              <a:rPr lang="ar-SA" sz="2000" dirty="0">
                <a:solidFill>
                  <a:srgbClr val="C00000"/>
                </a:solidFill>
                <a:latin typeface="Alexandria" charset="0"/>
                <a:cs typeface="Alexandria" charset="0"/>
              </a:rPr>
              <a:t>تثبيت</a:t>
            </a:r>
            <a:r>
              <a:rPr lang="ar-SA" sz="2000" dirty="0">
                <a:latin typeface="Alexandria" charset="0"/>
                <a:cs typeface="Alexandria" charset="0"/>
              </a:rPr>
              <a:t> الهاتف أو الكاميرا أثناء التصوير من العوامل الأساسية للحصول على لقطات ثابتة </a:t>
            </a:r>
            <a:r>
              <a:rPr lang="ar-SA" sz="2000" dirty="0" smtClean="0">
                <a:latin typeface="Alexandria" charset="0"/>
                <a:cs typeface="Alexandria" charset="0"/>
              </a:rPr>
              <a:t>وواضحة، وتُستخدم </a:t>
            </a:r>
            <a:r>
              <a:rPr lang="ar-SA" sz="2000" dirty="0">
                <a:latin typeface="Alexandria" charset="0"/>
                <a:cs typeface="Alexandria" charset="0"/>
              </a:rPr>
              <a:t>الحوامل مثل </a:t>
            </a:r>
            <a:r>
              <a:rPr lang="ar-SA" sz="2000" dirty="0">
                <a:solidFill>
                  <a:srgbClr val="C00000"/>
                </a:solidFill>
                <a:latin typeface="Alexandria" charset="0"/>
                <a:cs typeface="Alexandria" charset="0"/>
              </a:rPr>
              <a:t>الترايبود</a:t>
            </a:r>
            <a:r>
              <a:rPr lang="ar-SA" sz="2000" dirty="0">
                <a:latin typeface="Alexandria" charset="0"/>
                <a:cs typeface="Alexandria" charset="0"/>
              </a:rPr>
              <a:t> </a:t>
            </a:r>
            <a:r>
              <a:rPr lang="ar-SA" sz="2000" dirty="0">
                <a:solidFill>
                  <a:srgbClr val="C00000"/>
                </a:solidFill>
                <a:latin typeface="Alexandria" charset="0"/>
                <a:cs typeface="Alexandria" charset="0"/>
              </a:rPr>
              <a:t>والجيمبال</a:t>
            </a:r>
            <a:r>
              <a:rPr lang="ar-SA" sz="2000" dirty="0">
                <a:latin typeface="Alexandria" charset="0"/>
                <a:cs typeface="Alexandria" charset="0"/>
              </a:rPr>
              <a:t> لضمان </a:t>
            </a:r>
            <a:r>
              <a:rPr lang="ar-SA" sz="2000" dirty="0">
                <a:solidFill>
                  <a:srgbClr val="C00000"/>
                </a:solidFill>
                <a:latin typeface="Alexandria" charset="0"/>
                <a:cs typeface="Alexandria" charset="0"/>
              </a:rPr>
              <a:t>ثبات الجهاز </a:t>
            </a:r>
            <a:r>
              <a:rPr lang="ar-SA" sz="2000" dirty="0">
                <a:latin typeface="Alexandria" charset="0"/>
                <a:cs typeface="Alexandria" charset="0"/>
              </a:rPr>
              <a:t>أثناء التصوير، مما </a:t>
            </a:r>
            <a:r>
              <a:rPr lang="ar-SA" sz="2000" dirty="0">
                <a:solidFill>
                  <a:srgbClr val="C00000"/>
                </a:solidFill>
                <a:latin typeface="Alexandria" charset="0"/>
                <a:cs typeface="Alexandria" charset="0"/>
              </a:rPr>
              <a:t>يقلل</a:t>
            </a:r>
            <a:r>
              <a:rPr lang="ar-SA" sz="2000" dirty="0">
                <a:latin typeface="Alexandria" charset="0"/>
                <a:cs typeface="Alexandria" charset="0"/>
              </a:rPr>
              <a:t> من </a:t>
            </a:r>
            <a:r>
              <a:rPr lang="ar-SA" sz="2000" dirty="0">
                <a:solidFill>
                  <a:srgbClr val="C00000"/>
                </a:solidFill>
                <a:latin typeface="Alexandria" charset="0"/>
                <a:cs typeface="Alexandria" charset="0"/>
              </a:rPr>
              <a:t>الاهتزازات</a:t>
            </a:r>
            <a:r>
              <a:rPr lang="ar-SA" sz="2000" dirty="0">
                <a:latin typeface="Alexandria" charset="0"/>
                <a:cs typeface="Alexandria" charset="0"/>
              </a:rPr>
              <a:t> ويحسن جودة الفيديو والصور.  </a:t>
            </a:r>
          </a:p>
          <a:p>
            <a:pPr algn="just" rtl="1">
              <a:lnSpc>
                <a:spcPct val="150000"/>
              </a:lnSpc>
            </a:pPr>
            <a:r>
              <a:rPr lang="ar-SA" sz="2000" dirty="0">
                <a:latin typeface="Alexandria" charset="0"/>
                <a:cs typeface="Alexandria" charset="0"/>
              </a:rPr>
              <a:t>يساهم استخدام </a:t>
            </a:r>
            <a:r>
              <a:rPr lang="ar-SA" sz="2000" dirty="0">
                <a:solidFill>
                  <a:srgbClr val="C00000"/>
                </a:solidFill>
                <a:latin typeface="Alexandria" charset="0"/>
                <a:cs typeface="Alexandria" charset="0"/>
              </a:rPr>
              <a:t>الترايبود</a:t>
            </a:r>
            <a:r>
              <a:rPr lang="ar-SA" sz="2000" dirty="0">
                <a:latin typeface="Alexandria" charset="0"/>
                <a:cs typeface="Alexandria" charset="0"/>
              </a:rPr>
              <a:t> في تحقيق زوايا تصوير دقيقة ومستقرة، وهو أمر ضروري لتوثيق الأحداث بشكل احترافي خاصةً أثناء التصوير في </a:t>
            </a:r>
            <a:r>
              <a:rPr lang="ar-SA" sz="2000" dirty="0">
                <a:solidFill>
                  <a:srgbClr val="C00000"/>
                </a:solidFill>
                <a:latin typeface="Alexandria" charset="0"/>
                <a:cs typeface="Alexandria" charset="0"/>
              </a:rPr>
              <a:t>المواقف</a:t>
            </a:r>
            <a:r>
              <a:rPr lang="ar-SA" sz="2000" dirty="0">
                <a:latin typeface="Alexandria" charset="0"/>
                <a:cs typeface="Alexandria" charset="0"/>
              </a:rPr>
              <a:t> </a:t>
            </a:r>
            <a:r>
              <a:rPr lang="ar-SA" sz="2000" dirty="0">
                <a:solidFill>
                  <a:srgbClr val="C00000"/>
                </a:solidFill>
                <a:latin typeface="Alexandria" charset="0"/>
                <a:cs typeface="Alexandria" charset="0"/>
              </a:rPr>
              <a:t>الثابتة</a:t>
            </a:r>
            <a:r>
              <a:rPr lang="ar-SA" sz="2000" dirty="0">
                <a:latin typeface="Alexandria" charset="0"/>
                <a:cs typeface="Alexandria" charset="0"/>
              </a:rPr>
              <a:t> أو أثناء </a:t>
            </a:r>
            <a:r>
              <a:rPr lang="ar-SA" sz="2000" dirty="0" smtClean="0">
                <a:solidFill>
                  <a:srgbClr val="C00000"/>
                </a:solidFill>
                <a:latin typeface="Alexandria" charset="0"/>
                <a:cs typeface="Alexandria" charset="0"/>
              </a:rPr>
              <a:t>المقابلات</a:t>
            </a:r>
            <a:r>
              <a:rPr lang="ar-SA" sz="2000" dirty="0" smtClean="0">
                <a:latin typeface="Alexandria" charset="0"/>
                <a:cs typeface="Alexandria" charset="0"/>
              </a:rPr>
              <a:t>، </a:t>
            </a:r>
            <a:r>
              <a:rPr lang="ar-SA" sz="2000" dirty="0">
                <a:latin typeface="Alexandria" charset="0"/>
                <a:cs typeface="Alexandria" charset="0"/>
              </a:rPr>
              <a:t>تُعد الحوامل المحمولة من الأدوات الأساسية التي يجب أن تكون في حقيبة كل صحفي ميداني.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تساعد </a:t>
            </a:r>
            <a:r>
              <a:rPr lang="ar-SA" sz="2000" dirty="0">
                <a:solidFill>
                  <a:srgbClr val="C00000"/>
                </a:solidFill>
                <a:latin typeface="Alexandria" charset="0"/>
                <a:cs typeface="Alexandria" charset="0"/>
              </a:rPr>
              <a:t>أدوات التثبيت الحديثة </a:t>
            </a:r>
            <a:r>
              <a:rPr lang="ar-SA" sz="2000" dirty="0">
                <a:latin typeface="Alexandria" charset="0"/>
                <a:cs typeface="Alexandria" charset="0"/>
              </a:rPr>
              <a:t>على تحقيق تصوير سلس حتى أثناء الحركة، حيث تُوفر أنظمة الجيمبال الإلكترونية </a:t>
            </a:r>
            <a:r>
              <a:rPr lang="ar-SA" sz="2000" dirty="0">
                <a:solidFill>
                  <a:srgbClr val="C00000"/>
                </a:solidFill>
                <a:latin typeface="Alexandria" charset="0"/>
                <a:cs typeface="Alexandria" charset="0"/>
              </a:rPr>
              <a:t>توازنًا تلقائيًا وتصحيحًا للاهتزازات</a:t>
            </a:r>
            <a:r>
              <a:rPr lang="ar-SA" sz="2000" dirty="0">
                <a:latin typeface="Alexandria" charset="0"/>
                <a:cs typeface="Alexandria" charset="0"/>
              </a:rPr>
              <a:t>، مما يجعل اللقطات الملتقطة تبدو أكثر احترافية ووضوحًا.</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5. أدوات </a:t>
            </a:r>
            <a:r>
              <a:rPr lang="ar-SA" sz="2400" b="1" dirty="0">
                <a:solidFill>
                  <a:srgbClr val="203E5F"/>
                </a:solidFill>
                <a:latin typeface="Alexandria" charset="0"/>
                <a:cs typeface="Alexandria" charset="0"/>
              </a:rPr>
              <a:t>التثبيت والحوامل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4098" name="Picture 2" descr="اداة تثبيت الموبايل بتصميم محمول 4-3 محاور من زيون: اشتري اون لاين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112" y="3997793"/>
            <a:ext cx="2150491" cy="27290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4100" name="Picture 4" descr="اداة تثبيت الموبايل بتصميم محمول 4-3 محاور من زيون: اشتري اون لاين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1911" b="19161"/>
          <a:stretch/>
        </p:blipFill>
        <p:spPr bwMode="auto">
          <a:xfrm>
            <a:off x="357705" y="1289918"/>
            <a:ext cx="2341307" cy="23296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6040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856322" y="1659893"/>
            <a:ext cx="8481292"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توفر </a:t>
            </a:r>
            <a:r>
              <a:rPr lang="ar-SA" sz="2000" dirty="0">
                <a:solidFill>
                  <a:srgbClr val="C00000"/>
                </a:solidFill>
                <a:latin typeface="Alexandria" charset="0"/>
                <a:cs typeface="Alexandria" charset="0"/>
              </a:rPr>
              <a:t>الطائرات بدون طيار</a:t>
            </a:r>
            <a:r>
              <a:rPr lang="ar-SA" sz="2000" dirty="0">
                <a:latin typeface="Alexandria" charset="0"/>
                <a:cs typeface="Alexandria" charset="0"/>
              </a:rPr>
              <a:t> وسيلة مبتكرة لالتقاط لقطات جوية مميزة تعطي المشاهد نظرة شاملة للمشهد وتفاصيله من زوايا غير </a:t>
            </a:r>
            <a:r>
              <a:rPr lang="ar-SA" sz="2000" dirty="0" smtClean="0">
                <a:latin typeface="Alexandria" charset="0"/>
                <a:cs typeface="Alexandria" charset="0"/>
              </a:rPr>
              <a:t>تقليدية</a:t>
            </a:r>
            <a:r>
              <a:rPr lang="ar-SA" sz="2000" dirty="0">
                <a:latin typeface="Alexandria" charset="0"/>
                <a:cs typeface="Alexandria" charset="0"/>
              </a:rPr>
              <a:t>،</a:t>
            </a:r>
            <a:r>
              <a:rPr lang="ar-SA" sz="2000" dirty="0" smtClean="0">
                <a:latin typeface="Alexandria" charset="0"/>
                <a:cs typeface="Alexandria" charset="0"/>
              </a:rPr>
              <a:t> </a:t>
            </a:r>
            <a:r>
              <a:rPr lang="ar-SA" sz="2000" dirty="0">
                <a:latin typeface="Alexandria" charset="0"/>
                <a:cs typeface="Alexandria" charset="0"/>
              </a:rPr>
              <a:t>تُعد </a:t>
            </a:r>
            <a:r>
              <a:rPr lang="ar-SA" sz="2000" dirty="0">
                <a:solidFill>
                  <a:srgbClr val="C00000"/>
                </a:solidFill>
                <a:latin typeface="Alexandria" charset="0"/>
                <a:cs typeface="Alexandria" charset="0"/>
              </a:rPr>
              <a:t>الدرونات</a:t>
            </a:r>
            <a:r>
              <a:rPr lang="ar-SA" sz="2000" dirty="0">
                <a:latin typeface="Alexandria" charset="0"/>
                <a:cs typeface="Alexandria" charset="0"/>
              </a:rPr>
              <a:t> أداة قوية في يد الصحفي الميداني </a:t>
            </a:r>
            <a:r>
              <a:rPr lang="ar-SA" sz="2000" dirty="0">
                <a:solidFill>
                  <a:srgbClr val="C00000"/>
                </a:solidFill>
                <a:latin typeface="Alexandria" charset="0"/>
                <a:cs typeface="Alexandria" charset="0"/>
              </a:rPr>
              <a:t>لتوثيق</a:t>
            </a:r>
            <a:r>
              <a:rPr lang="ar-SA" sz="2000" dirty="0">
                <a:latin typeface="Alexandria" charset="0"/>
                <a:cs typeface="Alexandria" charset="0"/>
              </a:rPr>
              <a:t> </a:t>
            </a:r>
            <a:r>
              <a:rPr lang="ar-SA" sz="2000" dirty="0">
                <a:solidFill>
                  <a:srgbClr val="C00000"/>
                </a:solidFill>
                <a:latin typeface="Alexandria" charset="0"/>
                <a:cs typeface="Alexandria" charset="0"/>
              </a:rPr>
              <a:t>الأحداث</a:t>
            </a:r>
            <a:r>
              <a:rPr lang="ar-SA" sz="2000" dirty="0">
                <a:latin typeface="Alexandria" charset="0"/>
                <a:cs typeface="Alexandria" charset="0"/>
              </a:rPr>
              <a:t> في مواقع يصعب الوصول إليها.  </a:t>
            </a:r>
          </a:p>
          <a:p>
            <a:pPr algn="just" rtl="1">
              <a:lnSpc>
                <a:spcPct val="150000"/>
              </a:lnSpc>
            </a:pPr>
            <a:r>
              <a:rPr lang="ar-SA" sz="2000" b="1" dirty="0" smtClean="0">
                <a:latin typeface="Alexandria" charset="0"/>
                <a:cs typeface="Alexandria" charset="0"/>
              </a:rPr>
              <a:t>ثانياً</a:t>
            </a:r>
            <a:r>
              <a:rPr lang="ar-SA" sz="2000" b="1" dirty="0">
                <a:latin typeface="Alexandria" charset="0"/>
                <a:cs typeface="Alexandria" charset="0"/>
              </a:rPr>
              <a:t>، </a:t>
            </a:r>
            <a:r>
              <a:rPr lang="ar-SA" sz="2000" dirty="0" smtClean="0">
                <a:latin typeface="Alexandria" charset="0"/>
                <a:cs typeface="Alexandria" charset="0"/>
              </a:rPr>
              <a:t>تتميز </a:t>
            </a:r>
            <a:r>
              <a:rPr lang="ar-SA" sz="2000" dirty="0">
                <a:latin typeface="Alexandria" charset="0"/>
                <a:cs typeface="Alexandria" charset="0"/>
              </a:rPr>
              <a:t>هذه الطائرات بسهولة التحكم وإمكانية التقاط فيديوهات وصور عالية الدقة، مما يُتيح للصحفي عرض المشاهد من </a:t>
            </a:r>
            <a:r>
              <a:rPr lang="ar-SA" sz="2000" dirty="0">
                <a:solidFill>
                  <a:srgbClr val="C00000"/>
                </a:solidFill>
                <a:latin typeface="Alexandria" charset="0"/>
                <a:cs typeface="Alexandria" charset="0"/>
              </a:rPr>
              <a:t>منظور</a:t>
            </a:r>
            <a:r>
              <a:rPr lang="ar-SA" sz="2000" dirty="0">
                <a:latin typeface="Alexandria" charset="0"/>
                <a:cs typeface="Alexandria" charset="0"/>
              </a:rPr>
              <a:t> </a:t>
            </a:r>
            <a:r>
              <a:rPr lang="ar-SA" sz="2000" dirty="0">
                <a:solidFill>
                  <a:srgbClr val="C00000"/>
                </a:solidFill>
                <a:latin typeface="Alexandria" charset="0"/>
                <a:cs typeface="Alexandria" charset="0"/>
              </a:rPr>
              <a:t>جوي</a:t>
            </a:r>
            <a:r>
              <a:rPr lang="ar-SA" sz="2000" dirty="0">
                <a:latin typeface="Alexandria" charset="0"/>
                <a:cs typeface="Alexandria" charset="0"/>
              </a:rPr>
              <a:t> متميز يضفي بعدًا جديدًا على </a:t>
            </a:r>
            <a:r>
              <a:rPr lang="ar-SA" sz="2000" dirty="0" smtClean="0">
                <a:latin typeface="Alexandria" charset="0"/>
                <a:cs typeface="Alexandria" charset="0"/>
              </a:rPr>
              <a:t>التقارير، </a:t>
            </a:r>
            <a:r>
              <a:rPr lang="ar-SA" sz="2000" dirty="0">
                <a:latin typeface="Alexandria" charset="0"/>
                <a:cs typeface="Alexandria" charset="0"/>
              </a:rPr>
              <a:t>كما تساعد الدرونات في تغطية الأحداث الكبيرة أو الكوارث الطبيعية التي تتطلب نظرة شاملة للمشهد.  </a:t>
            </a:r>
          </a:p>
          <a:p>
            <a:pPr algn="just" rtl="1">
              <a:lnSpc>
                <a:spcPct val="150000"/>
              </a:lnSpc>
            </a:pPr>
            <a:r>
              <a:rPr lang="ar-SA" sz="2000" b="1" dirty="0">
                <a:latin typeface="Alexandria" charset="0"/>
                <a:cs typeface="Alexandria" charset="0"/>
              </a:rPr>
              <a:t>ثالثاً، </a:t>
            </a:r>
            <a:r>
              <a:rPr lang="ar-SA" sz="2000" dirty="0" smtClean="0">
                <a:solidFill>
                  <a:srgbClr val="C00000"/>
                </a:solidFill>
                <a:latin typeface="Alexandria" charset="0"/>
                <a:cs typeface="Alexandria" charset="0"/>
              </a:rPr>
              <a:t>يتطلب</a:t>
            </a:r>
            <a:r>
              <a:rPr lang="ar-SA" sz="2000" dirty="0" smtClean="0">
                <a:latin typeface="Alexandria" charset="0"/>
                <a:cs typeface="Alexandria" charset="0"/>
              </a:rPr>
              <a:t> </a:t>
            </a:r>
            <a:r>
              <a:rPr lang="ar-SA" sz="2000" dirty="0">
                <a:latin typeface="Alexandria" charset="0"/>
                <a:cs typeface="Alexandria" charset="0"/>
              </a:rPr>
              <a:t>استخدام الطائرات بدون طيار </a:t>
            </a:r>
            <a:r>
              <a:rPr lang="ar-SA" sz="2000" dirty="0">
                <a:solidFill>
                  <a:srgbClr val="C00000"/>
                </a:solidFill>
                <a:latin typeface="Alexandria" charset="0"/>
                <a:cs typeface="Alexandria" charset="0"/>
              </a:rPr>
              <a:t>التزامًا</a:t>
            </a:r>
            <a:r>
              <a:rPr lang="ar-SA" sz="2000" dirty="0">
                <a:latin typeface="Alexandria" charset="0"/>
                <a:cs typeface="Alexandria" charset="0"/>
              </a:rPr>
              <a:t> </a:t>
            </a:r>
            <a:r>
              <a:rPr lang="ar-SA" sz="2000" dirty="0">
                <a:solidFill>
                  <a:srgbClr val="C00000"/>
                </a:solidFill>
                <a:latin typeface="Alexandria" charset="0"/>
                <a:cs typeface="Alexandria" charset="0"/>
              </a:rPr>
              <a:t>بالقوانين</a:t>
            </a:r>
            <a:r>
              <a:rPr lang="ar-SA" sz="2000" dirty="0">
                <a:latin typeface="Alexandria" charset="0"/>
                <a:cs typeface="Alexandria" charset="0"/>
              </a:rPr>
              <a:t> المحلية واللوائح الخاصة بالطيران، إضافةً إلى </a:t>
            </a:r>
            <a:r>
              <a:rPr lang="ar-SA" sz="2000" dirty="0">
                <a:solidFill>
                  <a:srgbClr val="C00000"/>
                </a:solidFill>
                <a:latin typeface="Alexandria" charset="0"/>
                <a:cs typeface="Alexandria" charset="0"/>
              </a:rPr>
              <a:t>مهارات</a:t>
            </a:r>
            <a:r>
              <a:rPr lang="ar-SA" sz="2000" dirty="0">
                <a:latin typeface="Alexandria" charset="0"/>
                <a:cs typeface="Alexandria" charset="0"/>
              </a:rPr>
              <a:t> </a:t>
            </a:r>
            <a:r>
              <a:rPr lang="ar-SA" sz="2000" dirty="0">
                <a:solidFill>
                  <a:srgbClr val="C00000"/>
                </a:solidFill>
                <a:latin typeface="Alexandria" charset="0"/>
                <a:cs typeface="Alexandria" charset="0"/>
              </a:rPr>
              <a:t>تقنية</a:t>
            </a:r>
            <a:r>
              <a:rPr lang="ar-SA" sz="2000" dirty="0">
                <a:latin typeface="Alexandria" charset="0"/>
                <a:cs typeface="Alexandria" charset="0"/>
              </a:rPr>
              <a:t> متقدمة لضمان التقاط لقطات آمنة وفعالة دون تعريض </a:t>
            </a:r>
            <a:r>
              <a:rPr lang="ar-SA" sz="2000" dirty="0">
                <a:solidFill>
                  <a:srgbClr val="C00000"/>
                </a:solidFill>
                <a:latin typeface="Alexandria" charset="0"/>
                <a:cs typeface="Alexandria" charset="0"/>
              </a:rPr>
              <a:t>سلامة الفريق</a:t>
            </a:r>
            <a:r>
              <a:rPr lang="ar-SA" sz="2000" dirty="0">
                <a:latin typeface="Alexandria" charset="0"/>
                <a:cs typeface="Alexandria" charset="0"/>
              </a:rPr>
              <a:t> الميداني أو المعدات للخطر.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6. الطائرات </a:t>
            </a:r>
            <a:r>
              <a:rPr lang="ar-SA" sz="2400" b="1" dirty="0">
                <a:solidFill>
                  <a:srgbClr val="203E5F"/>
                </a:solidFill>
                <a:latin typeface="Alexandria" charset="0"/>
                <a:cs typeface="Alexandria" charset="0"/>
              </a:rPr>
              <a:t>بدون طيار (الدرون) في الصحافة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5122" name="Picture 2" descr="S89 الطائرة بدون طيار RC التحكم عن بعد قابلة للطي كوادكوبتر طائرات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416" y="1486680"/>
            <a:ext cx="2689782" cy="26897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124" name="Picture 4" descr="طائرة بدون طيار هولي ستون HS720G - محورين Gimbal GPS 4K HD EIS 5G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18" y="4245216"/>
            <a:ext cx="2756977" cy="26248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762688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71340" y="1311094"/>
            <a:ext cx="11083095" cy="4247317"/>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نظرًا </a:t>
            </a:r>
            <a:r>
              <a:rPr lang="ar-SA" sz="2000" dirty="0">
                <a:latin typeface="Alexandria" charset="0"/>
                <a:cs typeface="Alexandria" charset="0"/>
              </a:rPr>
              <a:t>لحجم البيانات الكبير الذي يتم إنتاجه أثناء التغطية الميدانية، تُعدّ </a:t>
            </a:r>
            <a:r>
              <a:rPr lang="ar-SA" sz="2000" dirty="0">
                <a:solidFill>
                  <a:srgbClr val="C00000"/>
                </a:solidFill>
                <a:latin typeface="Alexandria" charset="0"/>
                <a:cs typeface="Alexandria" charset="0"/>
              </a:rPr>
              <a:t>أجهزة التخزين الخارجية</a:t>
            </a:r>
            <a:r>
              <a:rPr lang="ar-SA" sz="2000" dirty="0">
                <a:latin typeface="Alexandria" charset="0"/>
                <a:cs typeface="Alexandria" charset="0"/>
              </a:rPr>
              <a:t> مثل بطاقات الذاكرة والأقراص الصلبة المحمولة من الأدوات الحيوية </a:t>
            </a:r>
            <a:r>
              <a:rPr lang="ar-SA" sz="2000" dirty="0" smtClean="0">
                <a:latin typeface="Alexandria" charset="0"/>
                <a:cs typeface="Alexandria" charset="0"/>
              </a:rPr>
              <a:t>للصحف، </a:t>
            </a:r>
            <a:r>
              <a:rPr lang="ar-SA" sz="2000" dirty="0">
                <a:latin typeface="Alexandria" charset="0"/>
                <a:cs typeface="Alexandria" charset="0"/>
              </a:rPr>
              <a:t>تتيح هذه الأجهزة تخزين الملفات الكبيرة من صور وفيديوهات دون الحاجة للاعتماد على الذاكرة الداخلية للهاتف فقط.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توفر </a:t>
            </a:r>
            <a:r>
              <a:rPr lang="ar-SA" sz="2000" dirty="0">
                <a:latin typeface="Alexandria" charset="0"/>
                <a:cs typeface="Alexandria" charset="0"/>
              </a:rPr>
              <a:t>أجهزة النسخ الاحتياطي القدرة على </a:t>
            </a:r>
            <a:r>
              <a:rPr lang="ar-SA" sz="2000" dirty="0">
                <a:solidFill>
                  <a:srgbClr val="C00000"/>
                </a:solidFill>
                <a:latin typeface="Alexandria" charset="0"/>
                <a:cs typeface="Alexandria" charset="0"/>
              </a:rPr>
              <a:t>حفظ البيانات</a:t>
            </a:r>
            <a:r>
              <a:rPr lang="ar-SA" sz="2000" dirty="0">
                <a:latin typeface="Alexandria" charset="0"/>
                <a:cs typeface="Alexandria" charset="0"/>
              </a:rPr>
              <a:t> بشكل آمن، مما يضمن عدم فقدان المواد الإعلامية في حال حدوث خلل أو تلف للجهاز </a:t>
            </a:r>
            <a:r>
              <a:rPr lang="ar-SA" sz="2000" dirty="0" smtClean="0">
                <a:latin typeface="Alexandria" charset="0"/>
                <a:cs typeface="Alexandria" charset="0"/>
              </a:rPr>
              <a:t>الأساسي، </a:t>
            </a:r>
            <a:r>
              <a:rPr lang="ar-SA" sz="2000" dirty="0">
                <a:latin typeface="Alexandria" charset="0"/>
                <a:cs typeface="Alexandria" charset="0"/>
              </a:rPr>
              <a:t>يُفضل اختيار أجهزة تخزين سريعة التحميل وذات سعة كبيرة لتلبية احتياجات التغطية المستمرة.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يجب </a:t>
            </a:r>
            <a:r>
              <a:rPr lang="ar-SA" sz="2000" dirty="0">
                <a:latin typeface="Alexandria" charset="0"/>
                <a:cs typeface="Alexandria" charset="0"/>
              </a:rPr>
              <a:t>على الصحفي التأكد من </a:t>
            </a:r>
            <a:r>
              <a:rPr lang="ar-SA" sz="2000" dirty="0">
                <a:solidFill>
                  <a:srgbClr val="C00000"/>
                </a:solidFill>
                <a:latin typeface="Alexandria" charset="0"/>
                <a:cs typeface="Alexandria" charset="0"/>
              </a:rPr>
              <a:t>وجود عدة نسخ</a:t>
            </a:r>
            <a:r>
              <a:rPr lang="ar-SA" sz="2000" dirty="0">
                <a:latin typeface="Alexandria" charset="0"/>
                <a:cs typeface="Alexandria" charset="0"/>
              </a:rPr>
              <a:t> احتياطية للمحتوى الهام، سواء على أجهزة تخزين محمولة أو في وسائط أخرى مثل الأقراص الصلبة المحمولة، وذلك لضمان استمرارية العمل وسهولة استرجاع البيانات عند الحاجة.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588421" y="73128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7. أجهزة </a:t>
            </a:r>
            <a:r>
              <a:rPr lang="ar-SA" sz="2400" b="1" dirty="0">
                <a:solidFill>
                  <a:srgbClr val="203E5F"/>
                </a:solidFill>
                <a:latin typeface="Alexandria" charset="0"/>
                <a:cs typeface="Alexandria" charset="0"/>
              </a:rPr>
              <a:t>التخزين الخارجية والنسخ الاحتياطي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6146" name="Picture 2" descr="جهاز تخزين الصور من كوبي برو لايفون وايباد، النسخ الاحتياطي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39116" y="5601314"/>
            <a:ext cx="1171013" cy="1073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48" name="Picture 4" descr="محول نسخ احتياطي تلقائي بسعة 256 جيجا بايت لهواتف ايفون، عصا الصور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44097" y="5601314"/>
            <a:ext cx="1183958" cy="11768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50" name="Picture 6" descr="ذا فوتوستيك اومني 256GB - النسخ الاحتياطي ونقل الصور والفيديو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02729" y="5576633"/>
            <a:ext cx="1204907" cy="12109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52" name="Picture 8" descr="What's the best Hard Drive or SSD to back up your Mac? - The Mac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2105" y="5173726"/>
            <a:ext cx="861269" cy="15328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54" name="Picture 10" descr="Amazon.com: Auto-Backup-Hard-Drive-Enclosure 2.5-SATA-Enclosure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9745" y="5554742"/>
            <a:ext cx="1671923" cy="11987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56" name="Picture 12" descr="1 TB PORTABLE SSD (เอสเอสดีพกพา) SYNOLOGY BACKUP HUB BUILT I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24305" y="5281582"/>
            <a:ext cx="1446982" cy="14469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58" name="Picture 14" descr="GNARBOX 2.0 SSD 1TB Rugged Backup Device"/>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21694" b="19329"/>
          <a:stretch/>
        </p:blipFill>
        <p:spPr bwMode="auto">
          <a:xfrm>
            <a:off x="114300" y="5126193"/>
            <a:ext cx="2817026" cy="16614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205862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475439" y="1659893"/>
            <a:ext cx="7972245"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يعتبر </a:t>
            </a:r>
            <a:r>
              <a:rPr lang="ar-SA" sz="2000" dirty="0">
                <a:latin typeface="Alexandria" charset="0"/>
                <a:cs typeface="Alexandria" charset="0"/>
              </a:rPr>
              <a:t>توفر </a:t>
            </a:r>
            <a:r>
              <a:rPr lang="ar-SA" sz="2000" dirty="0">
                <a:solidFill>
                  <a:srgbClr val="C00000"/>
                </a:solidFill>
                <a:latin typeface="Alexandria" charset="0"/>
                <a:cs typeface="Alexandria" charset="0"/>
              </a:rPr>
              <a:t>الطاقة الكافية</a:t>
            </a:r>
            <a:r>
              <a:rPr lang="ar-SA" sz="2000" dirty="0">
                <a:latin typeface="Alexandria" charset="0"/>
                <a:cs typeface="Alexandria" charset="0"/>
              </a:rPr>
              <a:t> أثناء العمل الميداني من التحديات الأساسية التي يواجهها الصحفيون، ولذلك تُعد حلول الطاقة المحمولة مثل البطاريات الخارجية والشواحن المحمولة ضرورية لضمان استمرار عمل الأجهزة لفترات طويلة.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توفر </a:t>
            </a:r>
            <a:r>
              <a:rPr lang="ar-SA" sz="2000" dirty="0">
                <a:solidFill>
                  <a:srgbClr val="C00000"/>
                </a:solidFill>
                <a:latin typeface="Alexandria" charset="0"/>
                <a:cs typeface="Alexandria" charset="0"/>
              </a:rPr>
              <a:t>البطاريات القوية</a:t>
            </a:r>
            <a:r>
              <a:rPr lang="ar-SA" sz="2000" dirty="0">
                <a:latin typeface="Alexandria" charset="0"/>
                <a:cs typeface="Alexandria" charset="0"/>
              </a:rPr>
              <a:t> وسيلة لضمان تشغيل الهواتف والكاميرات ومعدات الصوت والإضاءة في المواقع التي يصعب فيها الوصول إلى مصدر طاقة </a:t>
            </a:r>
            <a:r>
              <a:rPr lang="ar-SA" sz="2000" dirty="0" smtClean="0">
                <a:latin typeface="Alexandria" charset="0"/>
                <a:cs typeface="Alexandria" charset="0"/>
              </a:rPr>
              <a:t>ثابت، ويجب </a:t>
            </a:r>
            <a:r>
              <a:rPr lang="ar-SA" sz="2000" dirty="0">
                <a:latin typeface="Alexandria" charset="0"/>
                <a:cs typeface="Alexandria" charset="0"/>
              </a:rPr>
              <a:t>اختيار بطاريات ذات سعة كبيرة تدعم الأجهزة لفترات طويلة </a:t>
            </a:r>
            <a:r>
              <a:rPr lang="ar-SA" sz="2000" dirty="0">
                <a:solidFill>
                  <a:srgbClr val="C00000"/>
                </a:solidFill>
                <a:latin typeface="Alexandria" charset="0"/>
                <a:cs typeface="Alexandria" charset="0"/>
              </a:rPr>
              <a:t>دون الحاجة لإعادة الشحن</a:t>
            </a:r>
            <a:r>
              <a:rPr lang="ar-SA" sz="2000" dirty="0">
                <a:latin typeface="Alexandria" charset="0"/>
                <a:cs typeface="Alexandria" charset="0"/>
              </a:rPr>
              <a:t> بشكل متكرر.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كما </a:t>
            </a:r>
            <a:r>
              <a:rPr lang="ar-SA" sz="2000" dirty="0" smtClean="0">
                <a:latin typeface="Alexandria" charset="0"/>
                <a:cs typeface="Alexandria" charset="0"/>
              </a:rPr>
              <a:t>تُعدّ </a:t>
            </a:r>
            <a:r>
              <a:rPr lang="ar-SA" sz="2000" dirty="0">
                <a:solidFill>
                  <a:srgbClr val="C00000"/>
                </a:solidFill>
                <a:latin typeface="Alexandria" charset="0"/>
                <a:cs typeface="Alexandria" charset="0"/>
              </a:rPr>
              <a:t>محطات الطاقة المحمولة</a:t>
            </a:r>
            <a:r>
              <a:rPr lang="ar-SA" sz="2000" dirty="0">
                <a:latin typeface="Alexandria" charset="0"/>
                <a:cs typeface="Alexandria" charset="0"/>
              </a:rPr>
              <a:t> خيارًا مثاليًا في حالات التغطية الطويلة أو الأحداث الكبيرة، حيث يمكن استخدامها لشحن عدة أجهزة في وقت واحد، مما يُسهم في استمرار العمل دون انقطاع.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81671"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8. حلول </a:t>
            </a:r>
            <a:r>
              <a:rPr lang="ar-SA" sz="2400" b="1" dirty="0">
                <a:solidFill>
                  <a:srgbClr val="203E5F"/>
                </a:solidFill>
                <a:latin typeface="Alexandria" charset="0"/>
                <a:cs typeface="Alexandria" charset="0"/>
              </a:rPr>
              <a:t>الطاقة المحمولة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7170" name="Picture 2" descr="شحن الهواتف الذكية بالطاقة الشمسية | إبداع مص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6364" y="4757113"/>
            <a:ext cx="1735709" cy="1945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7172" name="Picture 4" descr="ERHIndia 1 Pc Mini Solar Cell Mobile Charger 6v-100ma 1 Watt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162714" y="4409680"/>
            <a:ext cx="1911446" cy="13357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7174" name="Picture 6" descr="باور بانك Anker 537 (PowerCore 24K لأجهزة الكمبيوتر المحمول) B2B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4783" r="10919" b="5720"/>
          <a:stretch/>
        </p:blipFill>
        <p:spPr bwMode="auto">
          <a:xfrm>
            <a:off x="324810" y="1551235"/>
            <a:ext cx="2803401" cy="23485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291017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092750" y="1659893"/>
            <a:ext cx="9244863"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تُعدّ </a:t>
            </a:r>
            <a:r>
              <a:rPr lang="ar-SA" sz="2000" dirty="0">
                <a:latin typeface="Alexandria" charset="0"/>
                <a:cs typeface="Alexandria" charset="0"/>
              </a:rPr>
              <a:t>أدوات الاتصال من المعدات الضرورية لضمان بقاء الصحفي على</a:t>
            </a:r>
            <a:r>
              <a:rPr lang="ar-SA" sz="2000" dirty="0">
                <a:solidFill>
                  <a:srgbClr val="C00000"/>
                </a:solidFill>
                <a:latin typeface="Alexandria" charset="0"/>
                <a:cs typeface="Alexandria" charset="0"/>
              </a:rPr>
              <a:t> اتصال دائم</a:t>
            </a:r>
            <a:r>
              <a:rPr lang="ar-SA" sz="2000" dirty="0">
                <a:latin typeface="Alexandria" charset="0"/>
                <a:cs typeface="Alexandria" charset="0"/>
              </a:rPr>
              <a:t> مع </a:t>
            </a:r>
            <a:r>
              <a:rPr lang="ar-SA" sz="2000" dirty="0">
                <a:solidFill>
                  <a:srgbClr val="C00000"/>
                </a:solidFill>
                <a:latin typeface="Alexandria" charset="0"/>
                <a:cs typeface="Alexandria" charset="0"/>
              </a:rPr>
              <a:t>فريق</a:t>
            </a:r>
            <a:r>
              <a:rPr lang="ar-SA" sz="2000" dirty="0">
                <a:latin typeface="Alexandria" charset="0"/>
                <a:cs typeface="Alexandria" charset="0"/>
              </a:rPr>
              <a:t> </a:t>
            </a:r>
            <a:r>
              <a:rPr lang="ar-SA" sz="2000" dirty="0">
                <a:solidFill>
                  <a:srgbClr val="C00000"/>
                </a:solidFill>
                <a:latin typeface="Alexandria" charset="0"/>
                <a:cs typeface="Alexandria" charset="0"/>
              </a:rPr>
              <a:t>العمل</a:t>
            </a:r>
            <a:r>
              <a:rPr lang="ar-SA" sz="2000" dirty="0">
                <a:latin typeface="Alexandria" charset="0"/>
                <a:cs typeface="Alexandria" charset="0"/>
              </a:rPr>
              <a:t> </a:t>
            </a:r>
            <a:r>
              <a:rPr lang="ar-SA" sz="2000" dirty="0">
                <a:solidFill>
                  <a:srgbClr val="C00000"/>
                </a:solidFill>
                <a:latin typeface="Alexandria" charset="0"/>
                <a:cs typeface="Alexandria" charset="0"/>
              </a:rPr>
              <a:t>ومصادر</a:t>
            </a:r>
            <a:r>
              <a:rPr lang="ar-SA" sz="2000" dirty="0">
                <a:latin typeface="Alexandria" charset="0"/>
                <a:cs typeface="Alexandria" charset="0"/>
              </a:rPr>
              <a:t> </a:t>
            </a:r>
            <a:r>
              <a:rPr lang="ar-SA" sz="2000" dirty="0">
                <a:solidFill>
                  <a:srgbClr val="C00000"/>
                </a:solidFill>
                <a:latin typeface="Alexandria" charset="0"/>
                <a:cs typeface="Alexandria" charset="0"/>
              </a:rPr>
              <a:t>الأخبار</a:t>
            </a:r>
            <a:r>
              <a:rPr lang="ar-SA" sz="2000" dirty="0">
                <a:latin typeface="Alexandria" charset="0"/>
                <a:cs typeface="Alexandria" charset="0"/>
              </a:rPr>
              <a:t> أثناء التغطية </a:t>
            </a:r>
            <a:r>
              <a:rPr lang="ar-SA" sz="2000" dirty="0" smtClean="0">
                <a:latin typeface="Alexandria" charset="0"/>
                <a:cs typeface="Alexandria" charset="0"/>
              </a:rPr>
              <a:t>الميدانية، حيث </a:t>
            </a:r>
            <a:r>
              <a:rPr lang="ar-SA" sz="2000" dirty="0">
                <a:latin typeface="Alexandria" charset="0"/>
                <a:cs typeface="Alexandria" charset="0"/>
              </a:rPr>
              <a:t>تُستخدم </a:t>
            </a:r>
            <a:r>
              <a:rPr lang="ar-SA" sz="2000" dirty="0">
                <a:solidFill>
                  <a:srgbClr val="C00000"/>
                </a:solidFill>
                <a:latin typeface="Alexandria" charset="0"/>
                <a:cs typeface="Alexandria" charset="0"/>
              </a:rPr>
              <a:t>أجهزة المودم</a:t>
            </a:r>
            <a:r>
              <a:rPr lang="ar-SA" sz="2000" dirty="0">
                <a:latin typeface="Alexandria" charset="0"/>
                <a:cs typeface="Alexandria" charset="0"/>
              </a:rPr>
              <a:t> </a:t>
            </a:r>
            <a:r>
              <a:rPr lang="ar-SA" sz="2000" dirty="0" smtClean="0">
                <a:latin typeface="Alexandria" charset="0"/>
                <a:cs typeface="Alexandria" charset="0"/>
              </a:rPr>
              <a:t>المحمولة</a:t>
            </a:r>
            <a:r>
              <a:rPr lang="en-US" sz="2000" dirty="0" smtClean="0">
                <a:latin typeface="Alexandria" charset="0"/>
                <a:cs typeface="Alexandria" charset="0"/>
              </a:rPr>
              <a:t> </a:t>
            </a:r>
            <a:r>
              <a:rPr lang="en-US" sz="2000" dirty="0">
                <a:latin typeface="Alexandria" charset="0"/>
                <a:cs typeface="Alexandria" charset="0"/>
              </a:rPr>
              <a:t>Mi-Fi </a:t>
            </a:r>
            <a:r>
              <a:rPr lang="ar-SA" sz="2000" dirty="0" smtClean="0">
                <a:latin typeface="Alexandria" charset="0"/>
                <a:cs typeface="Alexandria" charset="0"/>
              </a:rPr>
              <a:t>لتوفير </a:t>
            </a:r>
            <a:r>
              <a:rPr lang="ar-SA" sz="2000" dirty="0">
                <a:latin typeface="Alexandria" charset="0"/>
                <a:cs typeface="Alexandria" charset="0"/>
              </a:rPr>
              <a:t>اتصال إنترنت سريع ومستقر في المناطق التي تفتقر إلى تغطية شبكية قوية.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تساعد </a:t>
            </a:r>
            <a:r>
              <a:rPr lang="ar-SA" sz="2000" dirty="0">
                <a:latin typeface="Alexandria" charset="0"/>
                <a:cs typeface="Alexandria" charset="0"/>
              </a:rPr>
              <a:t>هذه المعدات في</a:t>
            </a:r>
            <a:r>
              <a:rPr lang="ar-SA" sz="2000" dirty="0">
                <a:solidFill>
                  <a:srgbClr val="C00000"/>
                </a:solidFill>
                <a:latin typeface="Alexandria" charset="0"/>
                <a:cs typeface="Alexandria" charset="0"/>
              </a:rPr>
              <a:t> نقل البيانات</a:t>
            </a:r>
            <a:r>
              <a:rPr lang="ar-SA" sz="2000" dirty="0">
                <a:latin typeface="Alexandria" charset="0"/>
                <a:cs typeface="Alexandria" charset="0"/>
              </a:rPr>
              <a:t> والصور والفيديوهات بشكل فوري</a:t>
            </a:r>
            <a:r>
              <a:rPr lang="ar-SA" sz="2000" dirty="0">
                <a:solidFill>
                  <a:srgbClr val="C00000"/>
                </a:solidFill>
                <a:latin typeface="Alexandria" charset="0"/>
                <a:cs typeface="Alexandria" charset="0"/>
              </a:rPr>
              <a:t> إلى غرفة التحرير</a:t>
            </a:r>
            <a:r>
              <a:rPr lang="ar-SA" sz="2000" dirty="0">
                <a:latin typeface="Alexandria" charset="0"/>
                <a:cs typeface="Alexandria" charset="0"/>
              </a:rPr>
              <a:t> أو إلى الجهات المسؤولة عن النشر، مما يضمن سرعة نقل المعلومات وتحديث التقارير بشكل لحظي. </a:t>
            </a: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تُعتبر </a:t>
            </a:r>
            <a:r>
              <a:rPr lang="ar-SA" sz="2000" dirty="0">
                <a:solidFill>
                  <a:srgbClr val="C00000"/>
                </a:solidFill>
                <a:latin typeface="Alexandria" charset="0"/>
                <a:cs typeface="Alexandria" charset="0"/>
              </a:rPr>
              <a:t>أجهزة الاتصال المحمولة</a:t>
            </a:r>
            <a:r>
              <a:rPr lang="ar-SA" sz="2000" dirty="0">
                <a:latin typeface="Alexandria" charset="0"/>
                <a:cs typeface="Alexandria" charset="0"/>
              </a:rPr>
              <a:t> جزءًا لا يتجزأ من تجهيزات الصحفي الميداني لضمان استمرارية الاتصال أثناء تغطية الأحداث </a:t>
            </a:r>
            <a:r>
              <a:rPr lang="ar-SA" sz="2000" dirty="0" smtClean="0">
                <a:latin typeface="Alexandria" charset="0"/>
                <a:cs typeface="Alexandria" charset="0"/>
              </a:rPr>
              <a:t>الحرجة، لذلك يجب </a:t>
            </a:r>
            <a:r>
              <a:rPr lang="ar-SA" sz="2000" dirty="0">
                <a:latin typeface="Alexandria" charset="0"/>
                <a:cs typeface="Alexandria" charset="0"/>
              </a:rPr>
              <a:t>اختيار أجهزة مودم تتميز بالقدرة على دعم اتصالات متعددة في آن واحد مع الحفاظ على سرعة وأمان الاتصال، خاصةً في البيئات التي تتطلب</a:t>
            </a:r>
            <a:r>
              <a:rPr lang="ar-SA" sz="2000" dirty="0">
                <a:solidFill>
                  <a:srgbClr val="C00000"/>
                </a:solidFill>
                <a:latin typeface="Alexandria" charset="0"/>
                <a:cs typeface="Alexandria" charset="0"/>
              </a:rPr>
              <a:t> سرعة نقل البيانات</a:t>
            </a:r>
            <a:r>
              <a:rPr lang="ar-SA" sz="2000" dirty="0">
                <a:latin typeface="Alexandria" charset="0"/>
                <a:cs typeface="Alexandria" charset="0"/>
              </a:rPr>
              <a:t> وجودة بث عالية.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9. معدات </a:t>
            </a:r>
            <a:r>
              <a:rPr lang="ar-SA" sz="2400" b="1" dirty="0">
                <a:solidFill>
                  <a:srgbClr val="203E5F"/>
                </a:solidFill>
                <a:latin typeface="Alexandria" charset="0"/>
                <a:cs typeface="Alexandria" charset="0"/>
              </a:rPr>
              <a:t>الاتصال والمودمات المحمولة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8196" name="Picture 4" descr="Vodafone R207 3G Mobile Broadband MiFi Hotspot Device From Huawei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126834" y="1933224"/>
            <a:ext cx="2492104" cy="1731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8200" name="Picture 8" descr="HUAWEI WiFi Cute S E5576-856, Black - tshbkaty تقنية شبكاتي"/>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707" b="10096"/>
          <a:stretch/>
        </p:blipFill>
        <p:spPr bwMode="auto">
          <a:xfrm rot="5400000">
            <a:off x="-101290" y="4563641"/>
            <a:ext cx="2441015" cy="18041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43780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560320" y="1659893"/>
            <a:ext cx="8777294"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تُعدّ </a:t>
            </a:r>
            <a:r>
              <a:rPr lang="ar-SA" sz="2000" dirty="0">
                <a:latin typeface="Alexandria" charset="0"/>
                <a:cs typeface="Alexandria" charset="0"/>
              </a:rPr>
              <a:t>الحافظات والحقائب المخصصة </a:t>
            </a:r>
            <a:r>
              <a:rPr lang="ar-SA" sz="2000" dirty="0">
                <a:solidFill>
                  <a:srgbClr val="C00000"/>
                </a:solidFill>
                <a:latin typeface="Alexandria" charset="0"/>
                <a:cs typeface="Alexandria" charset="0"/>
              </a:rPr>
              <a:t>لنقل المعدات</a:t>
            </a:r>
            <a:r>
              <a:rPr lang="ar-SA" sz="2000" dirty="0">
                <a:latin typeface="Alexandria" charset="0"/>
                <a:cs typeface="Alexandria" charset="0"/>
              </a:rPr>
              <a:t> من العوامل الأساسية للحفاظ على</a:t>
            </a:r>
            <a:r>
              <a:rPr lang="ar-SA" sz="2000" dirty="0">
                <a:solidFill>
                  <a:srgbClr val="C00000"/>
                </a:solidFill>
                <a:latin typeface="Alexandria" charset="0"/>
                <a:cs typeface="Alexandria" charset="0"/>
              </a:rPr>
              <a:t> سلامة الأجهزة</a:t>
            </a:r>
            <a:r>
              <a:rPr lang="ar-SA" sz="2000" dirty="0">
                <a:latin typeface="Alexandria" charset="0"/>
                <a:cs typeface="Alexandria" charset="0"/>
              </a:rPr>
              <a:t> أثناء التنقل والعمل </a:t>
            </a:r>
            <a:r>
              <a:rPr lang="ar-SA" sz="2000" dirty="0" smtClean="0">
                <a:latin typeface="Alexandria" charset="0"/>
                <a:cs typeface="Alexandria" charset="0"/>
              </a:rPr>
              <a:t>الميداني، وتوفر </a:t>
            </a:r>
            <a:r>
              <a:rPr lang="ar-SA" sz="2000" dirty="0">
                <a:latin typeface="Alexandria" charset="0"/>
                <a:cs typeface="Alexandria" charset="0"/>
              </a:rPr>
              <a:t>هذه الحقائب </a:t>
            </a:r>
            <a:r>
              <a:rPr lang="ar-SA" sz="2000" dirty="0">
                <a:solidFill>
                  <a:srgbClr val="C00000"/>
                </a:solidFill>
                <a:latin typeface="Alexandria" charset="0"/>
                <a:cs typeface="Alexandria" charset="0"/>
              </a:rPr>
              <a:t>حماية قوية</a:t>
            </a:r>
            <a:r>
              <a:rPr lang="ar-SA" sz="2000" dirty="0">
                <a:latin typeface="Alexandria" charset="0"/>
                <a:cs typeface="Alexandria" charset="0"/>
              </a:rPr>
              <a:t> ضد الصدمات، الغبار، والرطوبة، مما يساهم في إطالة عمر المعدات الحساسة مثل الهواتف، الكاميرات، والميكروفونات.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تتميز </a:t>
            </a:r>
            <a:r>
              <a:rPr lang="ar-SA" sz="2000" dirty="0">
                <a:latin typeface="Alexandria" charset="0"/>
                <a:cs typeface="Alexandria" charset="0"/>
              </a:rPr>
              <a:t>الحقائب الحديثة </a:t>
            </a:r>
            <a:r>
              <a:rPr lang="ar-SA" sz="2000" dirty="0">
                <a:solidFill>
                  <a:srgbClr val="C00000"/>
                </a:solidFill>
                <a:latin typeface="Alexandria" charset="0"/>
                <a:cs typeface="Alexandria" charset="0"/>
              </a:rPr>
              <a:t>بتصاميم عصرية</a:t>
            </a:r>
            <a:r>
              <a:rPr lang="ar-SA" sz="2000" dirty="0">
                <a:latin typeface="Alexandria" charset="0"/>
                <a:cs typeface="Alexandria" charset="0"/>
              </a:rPr>
              <a:t> ومقسمة بشكل يتيح تنظيم المعدات بشكل يسهل الوصول إليها بسرعة دون تعريضها للخدوش أو </a:t>
            </a:r>
            <a:r>
              <a:rPr lang="ar-SA" sz="2000" dirty="0" smtClean="0">
                <a:latin typeface="Alexandria" charset="0"/>
                <a:cs typeface="Alexandria" charset="0"/>
              </a:rPr>
              <a:t>التلف، وتعتبر </a:t>
            </a:r>
            <a:r>
              <a:rPr lang="ar-SA" sz="2000" dirty="0">
                <a:latin typeface="Alexandria" charset="0"/>
                <a:cs typeface="Alexandria" charset="0"/>
              </a:rPr>
              <a:t>الحافظات المخصصة أيضًا ضرورية لتأمين </a:t>
            </a:r>
            <a:r>
              <a:rPr lang="ar-SA" sz="2000" dirty="0">
                <a:solidFill>
                  <a:srgbClr val="C00000"/>
                </a:solidFill>
                <a:latin typeface="Alexandria" charset="0"/>
                <a:cs typeface="Alexandria" charset="0"/>
              </a:rPr>
              <a:t>الملحقات الإضافية</a:t>
            </a:r>
            <a:r>
              <a:rPr lang="ar-SA" sz="2000" dirty="0">
                <a:latin typeface="Alexandria" charset="0"/>
                <a:cs typeface="Alexandria" charset="0"/>
              </a:rPr>
              <a:t> مثل العدسات والبطاريات وأجهزة التخزين في مكان واحد.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يجب </a:t>
            </a:r>
            <a:r>
              <a:rPr lang="ar-SA" sz="2000" dirty="0">
                <a:latin typeface="Alexandria" charset="0"/>
                <a:cs typeface="Alexandria" charset="0"/>
              </a:rPr>
              <a:t>على </a:t>
            </a:r>
            <a:r>
              <a:rPr lang="ar-SA" sz="2000" dirty="0">
                <a:solidFill>
                  <a:srgbClr val="C00000"/>
                </a:solidFill>
                <a:latin typeface="Alexandria" charset="0"/>
                <a:cs typeface="Alexandria" charset="0"/>
              </a:rPr>
              <a:t>الصحفي</a:t>
            </a:r>
            <a:r>
              <a:rPr lang="ar-SA" sz="2000" dirty="0">
                <a:latin typeface="Alexandria" charset="0"/>
                <a:cs typeface="Alexandria" charset="0"/>
              </a:rPr>
              <a:t> اختيار حقائب تتناسب مع </a:t>
            </a:r>
            <a:r>
              <a:rPr lang="ar-SA" sz="2000" dirty="0">
                <a:solidFill>
                  <a:srgbClr val="C00000"/>
                </a:solidFill>
                <a:latin typeface="Alexandria" charset="0"/>
                <a:cs typeface="Alexandria" charset="0"/>
              </a:rPr>
              <a:t>حجم</a:t>
            </a:r>
            <a:r>
              <a:rPr lang="ar-SA" sz="2000" dirty="0">
                <a:latin typeface="Alexandria" charset="0"/>
                <a:cs typeface="Alexandria" charset="0"/>
              </a:rPr>
              <a:t> المعدات المطلوبة، وتكون مصممة لتحمل الظروف الميدانية الصعبة، مما يضمن سلامة المعدات أثناء التنقل والعمل في مختلف البيئات.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10. الحقائب </a:t>
            </a:r>
            <a:r>
              <a:rPr lang="ar-SA" sz="2400" b="1" dirty="0">
                <a:solidFill>
                  <a:srgbClr val="203E5F"/>
                </a:solidFill>
                <a:latin typeface="Alexandria" charset="0"/>
                <a:cs typeface="Alexandria" charset="0"/>
              </a:rPr>
              <a:t>والحافظات لحماية المعدات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9220" name="Picture 4" descr="حقيبة معدات الحماية 35x29.5x15 سم أسود"/>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29" y="4584073"/>
            <a:ext cx="2171810" cy="21718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9222" name="Picture 6" descr="اشتري اونلاين بأفضل الاسعار بالسعودية - سوق الان امازون السعودية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3950" y="1081337"/>
            <a:ext cx="776106" cy="776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8" name="Picture 7"/>
          <p:cNvPicPr>
            <a:picLocks noChangeAspect="1"/>
          </p:cNvPicPr>
          <p:nvPr/>
        </p:nvPicPr>
        <p:blipFill>
          <a:blip r:embed="rId5"/>
          <a:stretch>
            <a:fillRect/>
          </a:stretch>
        </p:blipFill>
        <p:spPr>
          <a:xfrm>
            <a:off x="180431" y="1925890"/>
            <a:ext cx="2231873" cy="25614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p:cNvPicPr>
            <a:picLocks noChangeAspect="1"/>
          </p:cNvPicPr>
          <p:nvPr/>
        </p:nvPicPr>
        <p:blipFill rotWithShape="1">
          <a:blip r:embed="rId6"/>
          <a:srcRect t="2072" b="-1920"/>
          <a:stretch/>
        </p:blipFill>
        <p:spPr>
          <a:xfrm>
            <a:off x="919660" y="1063625"/>
            <a:ext cx="844290" cy="8287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226" name="Picture 10" descr="اشتري اونلاين بأفضل الاسعار بالسعودية - سوق الان امازون السعودية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7447" y="1085919"/>
            <a:ext cx="766942" cy="766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822496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187018" y="1659893"/>
            <a:ext cx="9150595"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تشمل </a:t>
            </a:r>
            <a:r>
              <a:rPr lang="ar-SA" sz="2000" dirty="0">
                <a:latin typeface="Alexandria" charset="0"/>
                <a:cs typeface="Alexandria" charset="0"/>
              </a:rPr>
              <a:t>الملحقات الإضافية </a:t>
            </a:r>
            <a:r>
              <a:rPr lang="ar-SA" sz="2000" dirty="0">
                <a:solidFill>
                  <a:srgbClr val="C00000"/>
                </a:solidFill>
                <a:latin typeface="Alexandria" charset="0"/>
                <a:cs typeface="Alexandria" charset="0"/>
              </a:rPr>
              <a:t>مجموعة متنوعة من الأدوات</a:t>
            </a:r>
            <a:r>
              <a:rPr lang="ar-SA" sz="2000" dirty="0">
                <a:latin typeface="Alexandria" charset="0"/>
                <a:cs typeface="Alexandria" charset="0"/>
              </a:rPr>
              <a:t> التي تُسهم في تحسين أداء المعدات الأساسية، مثل الكابلات الإضافية، المحولات، وحوامل الهواتف </a:t>
            </a:r>
            <a:r>
              <a:rPr lang="ar-SA" sz="2000" dirty="0" smtClean="0">
                <a:latin typeface="Alexandria" charset="0"/>
                <a:cs typeface="Alexandria" charset="0"/>
              </a:rPr>
              <a:t>والكاميرات، وتُعتبر </a:t>
            </a:r>
            <a:r>
              <a:rPr lang="ar-SA" sz="2000" dirty="0">
                <a:latin typeface="Alexandria" charset="0"/>
                <a:cs typeface="Alexandria" charset="0"/>
              </a:rPr>
              <a:t>هذه الملحقات </a:t>
            </a:r>
            <a:r>
              <a:rPr lang="ar-SA" sz="2000" dirty="0">
                <a:solidFill>
                  <a:srgbClr val="C00000"/>
                </a:solidFill>
                <a:latin typeface="Alexandria" charset="0"/>
                <a:cs typeface="Alexandria" charset="0"/>
              </a:rPr>
              <a:t>ضرورية لضمان الاتصال</a:t>
            </a:r>
            <a:r>
              <a:rPr lang="ar-SA" sz="2000" dirty="0">
                <a:latin typeface="Alexandria" charset="0"/>
                <a:cs typeface="Alexandria" charset="0"/>
              </a:rPr>
              <a:t> بين الأجهزة المختلفة وتسريع عمليات الشحن والنقل.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تساعد </a:t>
            </a:r>
            <a:r>
              <a:rPr lang="ar-SA" sz="2000" dirty="0">
                <a:solidFill>
                  <a:srgbClr val="C00000"/>
                </a:solidFill>
                <a:latin typeface="Alexandria" charset="0"/>
                <a:cs typeface="Alexandria" charset="0"/>
              </a:rPr>
              <a:t>الأدوات الداعمة</a:t>
            </a:r>
            <a:r>
              <a:rPr lang="ar-SA" sz="2000" dirty="0">
                <a:latin typeface="Alexandria" charset="0"/>
                <a:cs typeface="Alexandria" charset="0"/>
              </a:rPr>
              <a:t> مثل حوامل الهواتف والكاميرات على تنظيم زاوية التصوير بشكل مثالي، مما يُسهم في الحصول على لقطات أكثر ثباتًا </a:t>
            </a:r>
            <a:r>
              <a:rPr lang="ar-SA" sz="2000" dirty="0" smtClean="0">
                <a:latin typeface="Alexandria" charset="0"/>
                <a:cs typeface="Alexandria" charset="0"/>
              </a:rPr>
              <a:t>واحترافي، </a:t>
            </a:r>
            <a:r>
              <a:rPr lang="ar-SA" sz="2000" dirty="0">
                <a:latin typeface="Alexandria" charset="0"/>
                <a:cs typeface="Alexandria" charset="0"/>
              </a:rPr>
              <a:t>كما </a:t>
            </a:r>
            <a:r>
              <a:rPr lang="ar-SA" sz="2000" dirty="0">
                <a:solidFill>
                  <a:srgbClr val="C00000"/>
                </a:solidFill>
                <a:latin typeface="Alexandria" charset="0"/>
                <a:cs typeface="Alexandria" charset="0"/>
              </a:rPr>
              <a:t>تُستخدم الملحقات الصغيرة</a:t>
            </a:r>
            <a:r>
              <a:rPr lang="ar-SA" sz="2000" dirty="0">
                <a:latin typeface="Alexandria" charset="0"/>
                <a:cs typeface="Alexandria" charset="0"/>
              </a:rPr>
              <a:t> مثل فلاتر العدسات وغطاءات الحماية لضبط جودة التصوير وحماية المعدات من العوامل الخارجية.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يُعد </a:t>
            </a:r>
            <a:r>
              <a:rPr lang="ar-SA" sz="2000" dirty="0">
                <a:solidFill>
                  <a:srgbClr val="C00000"/>
                </a:solidFill>
                <a:latin typeface="Alexandria" charset="0"/>
                <a:cs typeface="Alexandria" charset="0"/>
              </a:rPr>
              <a:t>الاهتمام بالتفاصيل</a:t>
            </a:r>
            <a:r>
              <a:rPr lang="ar-SA" sz="2000" dirty="0">
                <a:latin typeface="Alexandria" charset="0"/>
                <a:cs typeface="Alexandria" charset="0"/>
              </a:rPr>
              <a:t> واختيار </a:t>
            </a:r>
            <a:r>
              <a:rPr lang="ar-SA" sz="2000" dirty="0">
                <a:solidFill>
                  <a:srgbClr val="C00000"/>
                </a:solidFill>
                <a:latin typeface="Alexandria" charset="0"/>
                <a:cs typeface="Alexandria" charset="0"/>
              </a:rPr>
              <a:t>الملحقات المناسبة</a:t>
            </a:r>
            <a:r>
              <a:rPr lang="ar-SA" sz="2000" dirty="0">
                <a:latin typeface="Alexandria" charset="0"/>
                <a:cs typeface="Alexandria" charset="0"/>
              </a:rPr>
              <a:t> جزءًا لا يتجزأ من تجهيز الصحفي الميداني، حيث تعمل هذه الأدوات على تسهيل العمل وزيادة كفاءة إنتاج المحتوى الإعلامي، مما يضمن</a:t>
            </a:r>
            <a:r>
              <a:rPr lang="ar-SA" sz="2000" dirty="0">
                <a:solidFill>
                  <a:srgbClr val="C00000"/>
                </a:solidFill>
                <a:latin typeface="Alexandria" charset="0"/>
                <a:cs typeface="Alexandria" charset="0"/>
              </a:rPr>
              <a:t> تحقيق أفضل النتائج</a:t>
            </a:r>
            <a:r>
              <a:rPr lang="ar-SA" sz="2000" dirty="0">
                <a:latin typeface="Alexandria" charset="0"/>
                <a:cs typeface="Alexandria" charset="0"/>
              </a:rPr>
              <a:t> في كل مهمة ميدانية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11. الملحقات </a:t>
            </a:r>
            <a:r>
              <a:rPr lang="ar-SA" sz="2400" b="1" dirty="0">
                <a:solidFill>
                  <a:srgbClr val="203E5F"/>
                </a:solidFill>
                <a:latin typeface="Alexandria" charset="0"/>
                <a:cs typeface="Alexandria" charset="0"/>
              </a:rPr>
              <a:t>الإضافية وأدوات الدعم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8" name="Picture 7"/>
          <p:cNvPicPr>
            <a:picLocks noChangeAspect="1"/>
          </p:cNvPicPr>
          <p:nvPr/>
        </p:nvPicPr>
        <p:blipFill>
          <a:blip r:embed="rId3"/>
          <a:stretch>
            <a:fillRect/>
          </a:stretch>
        </p:blipFill>
        <p:spPr>
          <a:xfrm>
            <a:off x="154763" y="1429305"/>
            <a:ext cx="2006854" cy="20419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6" name="Picture 6" descr="حوامل ثلاثية القوائم للهاتف المحمول - ELEC WORL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763" y="4245216"/>
            <a:ext cx="1975501" cy="1975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9337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6537" y="1515955"/>
            <a:ext cx="10804213" cy="4708981"/>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تعتبر </a:t>
            </a:r>
            <a:r>
              <a:rPr lang="ar-SA" sz="2000" dirty="0">
                <a:latin typeface="Alexandria" charset="0"/>
                <a:cs typeface="Alexandria" charset="0"/>
              </a:rPr>
              <a:t>معدات الحماية الشخصية من العناصر الأساسية التي يجب على الصحفي الميداني تجهيزها </a:t>
            </a:r>
            <a:r>
              <a:rPr lang="ar-SA" sz="2000" dirty="0">
                <a:solidFill>
                  <a:srgbClr val="C00000"/>
                </a:solidFill>
                <a:latin typeface="Alexandria" charset="0"/>
                <a:cs typeface="Alexandria" charset="0"/>
              </a:rPr>
              <a:t>لضمان سلامته</a:t>
            </a:r>
            <a:r>
              <a:rPr lang="ar-SA" sz="2000" dirty="0">
                <a:latin typeface="Alexandria" charset="0"/>
                <a:cs typeface="Alexandria" charset="0"/>
              </a:rPr>
              <a:t> أثناء التغطية في البيئات الخطرة، مثل مناطق النزاع أو الكوارث </a:t>
            </a:r>
            <a:r>
              <a:rPr lang="ar-SA" sz="2000" dirty="0" smtClean="0">
                <a:latin typeface="Alexandria" charset="0"/>
                <a:cs typeface="Alexandria" charset="0"/>
              </a:rPr>
              <a:t>الطبيعية، </a:t>
            </a:r>
            <a:r>
              <a:rPr lang="ar-SA" sz="2000" dirty="0">
                <a:latin typeface="Alexandria" charset="0"/>
                <a:cs typeface="Alexandria" charset="0"/>
              </a:rPr>
              <a:t>تشمل هذه المعدات خوذات الحماية، والسترات المضادة للرصاص، ونظارات الأمان وقفازات متينة </a:t>
            </a:r>
            <a:r>
              <a:rPr lang="ar-SA" sz="2000" dirty="0" smtClean="0">
                <a:latin typeface="Alexandria" charset="0"/>
                <a:cs typeface="Alexandria" charset="0"/>
              </a:rPr>
              <a:t>تحمي </a:t>
            </a:r>
            <a:r>
              <a:rPr lang="ar-SA" sz="2000" dirty="0">
                <a:latin typeface="Alexandria" charset="0"/>
                <a:cs typeface="Alexandria" charset="0"/>
              </a:rPr>
              <a:t>الجسم والمعدات من الإصابات.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تُسهم </a:t>
            </a:r>
            <a:r>
              <a:rPr lang="ar-SA" sz="2000" dirty="0">
                <a:latin typeface="Alexandria" charset="0"/>
                <a:cs typeface="Alexandria" charset="0"/>
              </a:rPr>
              <a:t>هذه الأدوات في </a:t>
            </a:r>
            <a:r>
              <a:rPr lang="ar-SA" sz="2000" dirty="0">
                <a:solidFill>
                  <a:srgbClr val="C00000"/>
                </a:solidFill>
                <a:latin typeface="Alexandria" charset="0"/>
                <a:cs typeface="Alexandria" charset="0"/>
              </a:rPr>
              <a:t>تقليل المخاطر</a:t>
            </a:r>
            <a:r>
              <a:rPr lang="ar-SA" sz="2000" dirty="0">
                <a:latin typeface="Alexandria" charset="0"/>
                <a:cs typeface="Alexandria" charset="0"/>
              </a:rPr>
              <a:t> التي قد يتعرض لها الصحفي أثناء التنقل والعمل في بيئات غير مستقرة، مما يعزز من </a:t>
            </a:r>
            <a:r>
              <a:rPr lang="ar-SA" sz="2000" dirty="0">
                <a:solidFill>
                  <a:srgbClr val="C00000"/>
                </a:solidFill>
                <a:latin typeface="Alexandria" charset="0"/>
                <a:cs typeface="Alexandria" charset="0"/>
              </a:rPr>
              <a:t>قدرة الفريق</a:t>
            </a:r>
            <a:r>
              <a:rPr lang="ar-SA" sz="2000" dirty="0">
                <a:latin typeface="Alexandria" charset="0"/>
                <a:cs typeface="Alexandria" charset="0"/>
              </a:rPr>
              <a:t> على أداء مهامه </a:t>
            </a:r>
            <a:r>
              <a:rPr lang="ar-SA" sz="2000" dirty="0">
                <a:solidFill>
                  <a:srgbClr val="C00000"/>
                </a:solidFill>
                <a:latin typeface="Alexandria" charset="0"/>
                <a:cs typeface="Alexandria" charset="0"/>
              </a:rPr>
              <a:t>دون القلق</a:t>
            </a:r>
            <a:r>
              <a:rPr lang="ar-SA" sz="2000" dirty="0">
                <a:latin typeface="Alexandria" charset="0"/>
                <a:cs typeface="Alexandria" charset="0"/>
              </a:rPr>
              <a:t> من التعرض </a:t>
            </a:r>
            <a:r>
              <a:rPr lang="ar-SA" sz="2000" dirty="0" smtClean="0">
                <a:latin typeface="Alexandria" charset="0"/>
                <a:cs typeface="Alexandria" charset="0"/>
              </a:rPr>
              <a:t>للأذى، كما </a:t>
            </a:r>
            <a:r>
              <a:rPr lang="ar-SA" sz="2000" dirty="0">
                <a:latin typeface="Alexandria" charset="0"/>
                <a:cs typeface="Alexandria" charset="0"/>
              </a:rPr>
              <a:t>تُعتبر </a:t>
            </a:r>
            <a:r>
              <a:rPr lang="ar-SA" sz="2000" dirty="0">
                <a:solidFill>
                  <a:srgbClr val="C00000"/>
                </a:solidFill>
                <a:latin typeface="Alexandria" charset="0"/>
                <a:cs typeface="Alexandria" charset="0"/>
              </a:rPr>
              <a:t>معدات الحماية الشخصية</a:t>
            </a:r>
            <a:r>
              <a:rPr lang="ar-SA" sz="2000" dirty="0">
                <a:latin typeface="Alexandria" charset="0"/>
                <a:cs typeface="Alexandria" charset="0"/>
              </a:rPr>
              <a:t> استثمارًا ضروريًا للمحافظة على سلامة الأفراد وتوفير بيئة عمل آمنة في المواقف </a:t>
            </a:r>
            <a:r>
              <a:rPr lang="ar-SA" sz="2000" dirty="0" smtClean="0">
                <a:latin typeface="Alexandria" charset="0"/>
                <a:cs typeface="Alexandria" charset="0"/>
              </a:rPr>
              <a:t>الحرجة، لذلك من </a:t>
            </a:r>
            <a:r>
              <a:rPr lang="ar-SA" sz="2000" dirty="0">
                <a:latin typeface="Alexandria" charset="0"/>
                <a:cs typeface="Alexandria" charset="0"/>
              </a:rPr>
              <a:t>المهم التأكد من أن معدات الحماية </a:t>
            </a:r>
            <a:r>
              <a:rPr lang="ar-SA" sz="2000" dirty="0">
                <a:solidFill>
                  <a:srgbClr val="C00000"/>
                </a:solidFill>
                <a:latin typeface="Alexandria" charset="0"/>
                <a:cs typeface="Alexandria" charset="0"/>
              </a:rPr>
              <a:t>تحمل شهادات الجودة والمطابقة للمعايير الدولية</a:t>
            </a:r>
            <a:r>
              <a:rPr lang="ar-SA" sz="2000" dirty="0">
                <a:latin typeface="Alexandria" charset="0"/>
                <a:cs typeface="Alexandria" charset="0"/>
              </a:rPr>
              <a:t>، وأن تُختار وفقًا لطبيعة المهمة والبيئة الميدانية، مع الحرص على صيانتها وتنظيفها بانتظام لضمان فاعليتها الدائمة.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64737" y="775883"/>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12. معدات </a:t>
            </a:r>
            <a:r>
              <a:rPr lang="ar-SA" sz="2400" b="1" dirty="0">
                <a:solidFill>
                  <a:srgbClr val="203E5F"/>
                </a:solidFill>
                <a:latin typeface="Alexandria" charset="0"/>
                <a:cs typeface="Alexandria" charset="0"/>
              </a:rPr>
              <a:t>الحماية الشخصية للصحفيين الميدانيين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58209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64737" y="775883"/>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نماذج معدات </a:t>
            </a:r>
            <a:r>
              <a:rPr lang="ar-SA" sz="2400" b="1" dirty="0">
                <a:solidFill>
                  <a:srgbClr val="203E5F"/>
                </a:solidFill>
                <a:latin typeface="Alexandria" charset="0"/>
                <a:cs typeface="Alexandria" charset="0"/>
              </a:rPr>
              <a:t>الحماية الشخصية للصحفيين الميدانيين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1266" name="Picture 2" descr="دليل السلامة الجسدية: كيف يحمي الفريق الصحفي نفسه في التقارير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3198" y="1671179"/>
            <a:ext cx="7980086" cy="40011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550333" y="5922186"/>
            <a:ext cx="11205887" cy="707886"/>
          </a:xfrm>
          <a:prstGeom prst="rect">
            <a:avLst/>
          </a:prstGeom>
        </p:spPr>
        <p:txBody>
          <a:bodyPr wrap="square">
            <a:spAutoFit/>
          </a:bodyPr>
          <a:lstStyle/>
          <a:p>
            <a:pPr algn="ctr" rtl="1"/>
            <a:r>
              <a:rPr lang="ar-SA" sz="2000" dirty="0">
                <a:latin typeface="Alexandria" charset="0"/>
                <a:cs typeface="Alexandria" charset="0"/>
              </a:rPr>
              <a:t>يمكنكم الاطلاع على </a:t>
            </a:r>
            <a:r>
              <a:rPr lang="ar-SA" sz="2000" b="1" dirty="0">
                <a:latin typeface="Alexandria" charset="0"/>
                <a:cs typeface="Alexandria" charset="0"/>
              </a:rPr>
              <a:t>دليل السلامة الجسدية </a:t>
            </a:r>
            <a:r>
              <a:rPr lang="ar-SA" sz="2000" dirty="0">
                <a:latin typeface="Alexandria" charset="0"/>
                <a:cs typeface="Alexandria" charset="0"/>
              </a:rPr>
              <a:t>للصحفيين من خلال موقع شبكة الصحفيين </a:t>
            </a:r>
            <a:r>
              <a:rPr lang="ar-SA" sz="2000" dirty="0" smtClean="0">
                <a:latin typeface="Alexandria" charset="0"/>
                <a:cs typeface="Alexandria" charset="0"/>
              </a:rPr>
              <a:t>الدوليين على الرابط:  </a:t>
            </a:r>
            <a:r>
              <a:rPr lang="en-US" sz="2000" dirty="0" smtClean="0">
                <a:latin typeface="Alexandria" charset="0"/>
                <a:cs typeface="Alexandria" charset="0"/>
              </a:rPr>
              <a:t>https</a:t>
            </a:r>
            <a:r>
              <a:rPr lang="en-US" sz="2000" dirty="0">
                <a:latin typeface="Alexandria" charset="0"/>
                <a:cs typeface="Alexandria" charset="0"/>
              </a:rPr>
              <a:t>://ijnet.org/ar</a:t>
            </a:r>
          </a:p>
        </p:txBody>
      </p:sp>
    </p:spTree>
    <p:extLst>
      <p:ext uri="{BB962C8B-B14F-4D97-AF65-F5344CB8AC3E}">
        <p14:creationId xmlns:p14="http://schemas.microsoft.com/office/powerpoint/2010/main" val="1466770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827868" y="1659893"/>
            <a:ext cx="8509746"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تؤدي </a:t>
            </a:r>
            <a:r>
              <a:rPr lang="ar-SA" sz="2000" dirty="0">
                <a:latin typeface="Alexandria" charset="0"/>
                <a:cs typeface="Alexandria" charset="0"/>
              </a:rPr>
              <a:t>أدوات الملاحة والتوجيه دورًا حاسمًا في تمكين الصحفيين من </a:t>
            </a:r>
            <a:r>
              <a:rPr lang="ar-SA" sz="2000" dirty="0">
                <a:solidFill>
                  <a:srgbClr val="C00000"/>
                </a:solidFill>
                <a:latin typeface="Alexandria" charset="0"/>
                <a:cs typeface="Alexandria" charset="0"/>
              </a:rPr>
              <a:t>التنقل</a:t>
            </a:r>
            <a:r>
              <a:rPr lang="ar-SA" sz="2000" dirty="0">
                <a:latin typeface="Alexandria" charset="0"/>
                <a:cs typeface="Alexandria" charset="0"/>
              </a:rPr>
              <a:t> </a:t>
            </a:r>
            <a:r>
              <a:rPr lang="ar-SA" sz="2000" dirty="0">
                <a:solidFill>
                  <a:srgbClr val="C00000"/>
                </a:solidFill>
                <a:latin typeface="Alexandria" charset="0"/>
                <a:cs typeface="Alexandria" charset="0"/>
              </a:rPr>
              <a:t>بكفاءة</a:t>
            </a:r>
            <a:r>
              <a:rPr lang="ar-SA" sz="2000" dirty="0">
                <a:latin typeface="Alexandria" charset="0"/>
                <a:cs typeface="Alexandria" charset="0"/>
              </a:rPr>
              <a:t> في الميدان، خاصةً في المناطق النائية أو ذات البنية التحتية </a:t>
            </a:r>
            <a:r>
              <a:rPr lang="ar-SA" sz="2000" dirty="0" smtClean="0">
                <a:latin typeface="Alexandria" charset="0"/>
                <a:cs typeface="Alexandria" charset="0"/>
              </a:rPr>
              <a:t>المحدودة، </a:t>
            </a:r>
            <a:r>
              <a:rPr lang="ar-SA" sz="2000" dirty="0">
                <a:latin typeface="Alexandria" charset="0"/>
                <a:cs typeface="Alexandria" charset="0"/>
              </a:rPr>
              <a:t>تشمل هذه المعدات أجهزة </a:t>
            </a:r>
            <a:r>
              <a:rPr lang="en-US" sz="2000" dirty="0" smtClean="0">
                <a:latin typeface="Alexandria" charset="0"/>
                <a:cs typeface="Alexandria" charset="0"/>
              </a:rPr>
              <a:t>GPS</a:t>
            </a:r>
            <a:r>
              <a:rPr lang="ar-SA" sz="2000" dirty="0" smtClean="0">
                <a:latin typeface="Alexandria" charset="0"/>
                <a:cs typeface="Alexandria" charset="0"/>
              </a:rPr>
              <a:t> المتخصصة </a:t>
            </a:r>
            <a:r>
              <a:rPr lang="ar-SA" sz="2000" dirty="0">
                <a:latin typeface="Alexandria" charset="0"/>
                <a:cs typeface="Alexandria" charset="0"/>
              </a:rPr>
              <a:t>والبطاقات الرقمية </a:t>
            </a:r>
            <a:r>
              <a:rPr lang="ar-SA" sz="2000" dirty="0" smtClean="0">
                <a:latin typeface="Alexandria" charset="0"/>
                <a:cs typeface="Alexandria" charset="0"/>
              </a:rPr>
              <a:t>والمناظير </a:t>
            </a:r>
            <a:r>
              <a:rPr lang="ar-SA" sz="2000" dirty="0">
                <a:latin typeface="Alexandria" charset="0"/>
                <a:cs typeface="Alexandria" charset="0"/>
              </a:rPr>
              <a:t>الرقمية التي تتيح تحديد الموقع بدقة.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توفر </a:t>
            </a:r>
            <a:r>
              <a:rPr lang="ar-SA" sz="2000" dirty="0">
                <a:latin typeface="Alexandria" charset="0"/>
                <a:cs typeface="Alexandria" charset="0"/>
              </a:rPr>
              <a:t>هذه الأدوات إمكانية </a:t>
            </a:r>
            <a:r>
              <a:rPr lang="ar-SA" sz="2000" dirty="0">
                <a:solidFill>
                  <a:srgbClr val="C00000"/>
                </a:solidFill>
                <a:latin typeface="Alexandria" charset="0"/>
                <a:cs typeface="Alexandria" charset="0"/>
              </a:rPr>
              <a:t>تحديد الاتجاهات والمسافات</a:t>
            </a:r>
            <a:r>
              <a:rPr lang="ar-SA" sz="2000" dirty="0">
                <a:latin typeface="Alexandria" charset="0"/>
                <a:cs typeface="Alexandria" charset="0"/>
              </a:rPr>
              <a:t> وتساعد في رسم مسارات آمنة للوصول إلى المواقع الميدانية، مما يقلل من مخاطر الضياع أو التعرض للمخاطر أثناء </a:t>
            </a:r>
            <a:r>
              <a:rPr lang="ar-SA" sz="2000" dirty="0" smtClean="0">
                <a:latin typeface="Alexandria" charset="0"/>
                <a:cs typeface="Alexandria" charset="0"/>
              </a:rPr>
              <a:t>التنقل، </a:t>
            </a:r>
            <a:r>
              <a:rPr lang="ar-SA" sz="2000" dirty="0">
                <a:latin typeface="Alexandria" charset="0"/>
                <a:cs typeface="Alexandria" charset="0"/>
              </a:rPr>
              <a:t>كما يمكن دمجها مع الهواتف الذكية لتحديث الخرائط والاطلاع على بيانات الموقع في الوقت الفعلي.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تُعد </a:t>
            </a:r>
            <a:r>
              <a:rPr lang="ar-SA" sz="2000" dirty="0">
                <a:latin typeface="Alexandria" charset="0"/>
                <a:cs typeface="Alexandria" charset="0"/>
              </a:rPr>
              <a:t>دقة أجهزة الملاحة أمرًا بالغ الأهمية، لذا </a:t>
            </a:r>
            <a:r>
              <a:rPr lang="ar-SA" sz="2000" dirty="0">
                <a:solidFill>
                  <a:srgbClr val="C00000"/>
                </a:solidFill>
                <a:latin typeface="Alexandria" charset="0"/>
                <a:cs typeface="Alexandria" charset="0"/>
              </a:rPr>
              <a:t>يُفضل</a:t>
            </a:r>
            <a:r>
              <a:rPr lang="ar-SA" sz="2000" dirty="0">
                <a:latin typeface="Alexandria" charset="0"/>
                <a:cs typeface="Alexandria" charset="0"/>
              </a:rPr>
              <a:t> </a:t>
            </a:r>
            <a:r>
              <a:rPr lang="ar-SA" sz="2000" dirty="0">
                <a:solidFill>
                  <a:srgbClr val="C00000"/>
                </a:solidFill>
                <a:latin typeface="Alexandria" charset="0"/>
                <a:cs typeface="Alexandria" charset="0"/>
              </a:rPr>
              <a:t>اختيار</a:t>
            </a:r>
            <a:r>
              <a:rPr lang="ar-SA" sz="2000" dirty="0">
                <a:latin typeface="Alexandria" charset="0"/>
                <a:cs typeface="Alexandria" charset="0"/>
              </a:rPr>
              <a:t> </a:t>
            </a:r>
            <a:r>
              <a:rPr lang="ar-SA" sz="2000" dirty="0">
                <a:solidFill>
                  <a:srgbClr val="C00000"/>
                </a:solidFill>
                <a:latin typeface="Alexandria" charset="0"/>
                <a:cs typeface="Alexandria" charset="0"/>
              </a:rPr>
              <a:t>الأجهزة</a:t>
            </a:r>
            <a:r>
              <a:rPr lang="ar-SA" sz="2000" dirty="0">
                <a:latin typeface="Alexandria" charset="0"/>
                <a:cs typeface="Alexandria" charset="0"/>
              </a:rPr>
              <a:t> </a:t>
            </a:r>
            <a:r>
              <a:rPr lang="ar-SA" sz="2000" dirty="0">
                <a:solidFill>
                  <a:srgbClr val="C00000"/>
                </a:solidFill>
                <a:latin typeface="Alexandria" charset="0"/>
                <a:cs typeface="Alexandria" charset="0"/>
              </a:rPr>
              <a:t>المقاومة</a:t>
            </a:r>
            <a:r>
              <a:rPr lang="ar-SA" sz="2000" dirty="0">
                <a:latin typeface="Alexandria" charset="0"/>
                <a:cs typeface="Alexandria" charset="0"/>
              </a:rPr>
              <a:t> </a:t>
            </a:r>
            <a:r>
              <a:rPr lang="ar-SA" sz="2000" dirty="0">
                <a:solidFill>
                  <a:srgbClr val="C00000"/>
                </a:solidFill>
                <a:latin typeface="Alexandria" charset="0"/>
                <a:cs typeface="Alexandria" charset="0"/>
              </a:rPr>
              <a:t>للعوامل</a:t>
            </a:r>
            <a:r>
              <a:rPr lang="ar-SA" sz="2000" dirty="0">
                <a:latin typeface="Alexandria" charset="0"/>
                <a:cs typeface="Alexandria" charset="0"/>
              </a:rPr>
              <a:t> </a:t>
            </a:r>
            <a:r>
              <a:rPr lang="ar-SA" sz="2000" dirty="0">
                <a:solidFill>
                  <a:srgbClr val="C00000"/>
                </a:solidFill>
                <a:latin typeface="Alexandria" charset="0"/>
                <a:cs typeface="Alexandria" charset="0"/>
              </a:rPr>
              <a:t>الجوية</a:t>
            </a:r>
            <a:r>
              <a:rPr lang="ar-SA" sz="2000" dirty="0">
                <a:latin typeface="Alexandria" charset="0"/>
                <a:cs typeface="Alexandria" charset="0"/>
              </a:rPr>
              <a:t> </a:t>
            </a:r>
            <a:r>
              <a:rPr lang="ar-SA" sz="2000" dirty="0">
                <a:solidFill>
                  <a:srgbClr val="C00000"/>
                </a:solidFill>
                <a:latin typeface="Alexandria" charset="0"/>
                <a:cs typeface="Alexandria" charset="0"/>
              </a:rPr>
              <a:t>والتصادم</a:t>
            </a:r>
            <a:r>
              <a:rPr lang="ar-SA" sz="2000" dirty="0">
                <a:latin typeface="Alexandria" charset="0"/>
                <a:cs typeface="Alexandria" charset="0"/>
              </a:rPr>
              <a:t>، مع الحرص على تحديث برامجها وخرائطها لضمان الحصول على أفضل أداء في جميع الظروف.</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13. معدات </a:t>
            </a:r>
            <a:r>
              <a:rPr lang="ar-SA" sz="2400" b="1" dirty="0">
                <a:solidFill>
                  <a:srgbClr val="203E5F"/>
                </a:solidFill>
                <a:latin typeface="Alexandria" charset="0"/>
                <a:cs typeface="Alexandria" charset="0"/>
              </a:rPr>
              <a:t>الملاحة والتوجيه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2290" name="Picture 2" descr="79- نظام تحديد المواقع العالمي (GPSMAP)|010-02635-00 - Garmin KSA"/>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053" r="30409"/>
          <a:stretch/>
        </p:blipFill>
        <p:spPr bwMode="auto">
          <a:xfrm>
            <a:off x="1627441" y="1429304"/>
            <a:ext cx="939800" cy="23769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2292" name="Picture 4" descr="اجهزة تحديد المواقع GPS - mysto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08" y="4250267"/>
            <a:ext cx="2547760" cy="21452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8" name="Picture 7"/>
          <p:cNvPicPr>
            <a:picLocks noChangeAspect="1"/>
          </p:cNvPicPr>
          <p:nvPr/>
        </p:nvPicPr>
        <p:blipFill rotWithShape="1">
          <a:blip r:embed="rId5"/>
          <a:srcRect t="21491" b="15509"/>
          <a:stretch/>
        </p:blipFill>
        <p:spPr>
          <a:xfrm rot="5400000">
            <a:off x="-281090" y="1887967"/>
            <a:ext cx="2274980" cy="13576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39258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485572" y="1659893"/>
            <a:ext cx="8852042"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توفر </a:t>
            </a:r>
            <a:r>
              <a:rPr lang="ar-SA" sz="2000" dirty="0">
                <a:solidFill>
                  <a:srgbClr val="C00000"/>
                </a:solidFill>
                <a:latin typeface="Alexandria" charset="0"/>
                <a:cs typeface="Alexandria" charset="0"/>
              </a:rPr>
              <a:t>معدات</a:t>
            </a:r>
            <a:r>
              <a:rPr lang="ar-SA" sz="2000" dirty="0">
                <a:latin typeface="Alexandria" charset="0"/>
                <a:cs typeface="Alexandria" charset="0"/>
              </a:rPr>
              <a:t> </a:t>
            </a:r>
            <a:r>
              <a:rPr lang="ar-SA" sz="2000" dirty="0">
                <a:solidFill>
                  <a:srgbClr val="C00000"/>
                </a:solidFill>
                <a:latin typeface="Alexandria" charset="0"/>
                <a:cs typeface="Alexandria" charset="0"/>
              </a:rPr>
              <a:t>الطباعة</a:t>
            </a:r>
            <a:r>
              <a:rPr lang="ar-SA" sz="2000" dirty="0">
                <a:latin typeface="Alexandria" charset="0"/>
                <a:cs typeface="Alexandria" charset="0"/>
              </a:rPr>
              <a:t> </a:t>
            </a:r>
            <a:r>
              <a:rPr lang="ar-SA" sz="2000" dirty="0">
                <a:solidFill>
                  <a:srgbClr val="C00000"/>
                </a:solidFill>
                <a:latin typeface="Alexandria" charset="0"/>
                <a:cs typeface="Alexandria" charset="0"/>
              </a:rPr>
              <a:t>الفورية</a:t>
            </a:r>
            <a:r>
              <a:rPr lang="ar-SA" sz="2000" dirty="0">
                <a:latin typeface="Alexandria" charset="0"/>
                <a:cs typeface="Alexandria" charset="0"/>
              </a:rPr>
              <a:t> القدرة على إنتاج نسخ ورقية من الصور والمستندات أثناء التغطية الميدانية، مما يُسهم في توثيق الأحداث بشكل فوري ودعم عملية النشر </a:t>
            </a:r>
            <a:r>
              <a:rPr lang="ar-SA" sz="2000" dirty="0" smtClean="0">
                <a:latin typeface="Alexandria" charset="0"/>
                <a:cs typeface="Alexandria" charset="0"/>
              </a:rPr>
              <a:t>العاجل، </a:t>
            </a:r>
            <a:r>
              <a:rPr lang="ar-SA" sz="2000" dirty="0">
                <a:latin typeface="Alexandria" charset="0"/>
                <a:cs typeface="Alexandria" charset="0"/>
              </a:rPr>
              <a:t>تشمل هذه المعدات الطابعات المحمولة والماسحات الضوئية الصغيرة المصممة للعمل على البطارية.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تُعتبر </a:t>
            </a:r>
            <a:r>
              <a:rPr lang="ar-SA" sz="2000" dirty="0">
                <a:latin typeface="Alexandria" charset="0"/>
                <a:cs typeface="Alexandria" charset="0"/>
              </a:rPr>
              <a:t>الطابعات المحمولة حلاً مثاليًا للصحفيين الذين يعملون في المواقع النائية أو في حالات الطوارئ، حيث تُمكنهم من إصدار تقارير مرئية أو نشر صور مطبوعة خلال الفعالية </a:t>
            </a:r>
            <a:r>
              <a:rPr lang="ar-SA" sz="2000" dirty="0" smtClean="0">
                <a:latin typeface="Alexandria" charset="0"/>
                <a:cs typeface="Alexandria" charset="0"/>
              </a:rPr>
              <a:t>مباشرة، </a:t>
            </a:r>
            <a:r>
              <a:rPr lang="ar-SA" sz="2000" dirty="0">
                <a:latin typeface="Alexandria" charset="0"/>
                <a:cs typeface="Alexandria" charset="0"/>
              </a:rPr>
              <a:t>هذا </a:t>
            </a:r>
            <a:r>
              <a:rPr lang="ar-SA" sz="2000" dirty="0">
                <a:solidFill>
                  <a:srgbClr val="C00000"/>
                </a:solidFill>
                <a:latin typeface="Alexandria" charset="0"/>
                <a:cs typeface="Alexandria" charset="0"/>
              </a:rPr>
              <a:t>يضيف بعدًا إضافيًا</a:t>
            </a:r>
            <a:r>
              <a:rPr lang="ar-SA" sz="2000" dirty="0">
                <a:latin typeface="Alexandria" charset="0"/>
                <a:cs typeface="Alexandria" charset="0"/>
              </a:rPr>
              <a:t> للمحتوى ويساهم في زيادة مصداقيته لدى الجمهور والجهات المعنية.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من </a:t>
            </a:r>
            <a:r>
              <a:rPr lang="ar-SA" sz="2000" dirty="0">
                <a:latin typeface="Alexandria" charset="0"/>
                <a:cs typeface="Alexandria" charset="0"/>
              </a:rPr>
              <a:t>الضروري أن تكون هذه الأجهزة </a:t>
            </a:r>
            <a:r>
              <a:rPr lang="ar-SA" sz="2000" dirty="0">
                <a:solidFill>
                  <a:srgbClr val="C00000"/>
                </a:solidFill>
                <a:latin typeface="Alexandria" charset="0"/>
                <a:cs typeface="Alexandria" charset="0"/>
              </a:rPr>
              <a:t>خفيفة الوزن وعالية السرعة</a:t>
            </a:r>
            <a:r>
              <a:rPr lang="ar-SA" sz="2000" dirty="0">
                <a:latin typeface="Alexandria" charset="0"/>
                <a:cs typeface="Alexandria" charset="0"/>
              </a:rPr>
              <a:t> مع إمكانية التشغيل المستقل، لضمان عدم تعطيل سير العمل الميداني، كما يُفضل اختيار نماذج تتميز بسهولة الاستخدام والصيانة.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14. معدات </a:t>
            </a:r>
            <a:r>
              <a:rPr lang="ar-SA" sz="2400" b="1" dirty="0">
                <a:solidFill>
                  <a:srgbClr val="203E5F"/>
                </a:solidFill>
                <a:latin typeface="Alexandria" charset="0"/>
                <a:cs typeface="Alexandria" charset="0"/>
              </a:rPr>
              <a:t>الطباعة الفورية والنشر الميداني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6" name="Picture 5"/>
          <p:cNvPicPr>
            <a:picLocks noChangeAspect="1"/>
          </p:cNvPicPr>
          <p:nvPr/>
        </p:nvPicPr>
        <p:blipFill>
          <a:blip r:embed="rId3"/>
          <a:stretch>
            <a:fillRect/>
          </a:stretch>
        </p:blipFill>
        <p:spPr>
          <a:xfrm>
            <a:off x="213564" y="1113826"/>
            <a:ext cx="2081635" cy="27191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14" name="Picture 2" descr="الماسحات الضوئية صغيرة الحجم وسهلة الحمل - الماسحات الضوئية ..."/>
          <p:cNvPicPr>
            <a:picLocks noChangeAspect="1" noChangeArrowheads="1"/>
          </p:cNvPicPr>
          <p:nvPr/>
        </p:nvPicPr>
        <p:blipFill rotWithShape="1">
          <a:blip r:embed="rId4">
            <a:extLst>
              <a:ext uri="{28A0092B-C50C-407E-A947-70E740481C1C}">
                <a14:useLocalDpi xmlns:a14="http://schemas.microsoft.com/office/drawing/2010/main" val="0"/>
              </a:ext>
            </a:extLst>
          </a:blip>
          <a:srcRect t="32413" b="32309"/>
          <a:stretch/>
        </p:blipFill>
        <p:spPr bwMode="auto">
          <a:xfrm>
            <a:off x="180431" y="5805696"/>
            <a:ext cx="2147902" cy="7577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3316" name="Picture 4" descr="ماسحات ضوئية محمولة وسطح المكتب | براذر الخليج، الشرق الاوسط وافريقيا"/>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932" t="14090" r="13494" b="10335"/>
          <a:stretch/>
        </p:blipFill>
        <p:spPr bwMode="auto">
          <a:xfrm>
            <a:off x="390781" y="3955728"/>
            <a:ext cx="1727200" cy="17272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87264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125133" y="1659893"/>
            <a:ext cx="9212481"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تعتبر </a:t>
            </a:r>
            <a:r>
              <a:rPr lang="ar-SA" sz="2000" dirty="0">
                <a:latin typeface="Alexandria" charset="0"/>
                <a:cs typeface="Alexandria" charset="0"/>
              </a:rPr>
              <a:t>معدات الصيانة والعناية جزءًا لا يتجزأ من تجهيزات الصحفي الميداني، إذ تساعد على </a:t>
            </a:r>
            <a:r>
              <a:rPr lang="ar-SA" sz="2000" dirty="0">
                <a:solidFill>
                  <a:srgbClr val="C00000"/>
                </a:solidFill>
                <a:latin typeface="Alexandria" charset="0"/>
                <a:cs typeface="Alexandria" charset="0"/>
              </a:rPr>
              <a:t>الحفاظ على أداء الأجهزة</a:t>
            </a:r>
            <a:r>
              <a:rPr lang="ar-SA" sz="2000" dirty="0">
                <a:latin typeface="Alexandria" charset="0"/>
                <a:cs typeface="Alexandria" charset="0"/>
              </a:rPr>
              <a:t> والمعدات في أفضل حالاتها أثناء العمل في ظروف بيئية </a:t>
            </a:r>
            <a:r>
              <a:rPr lang="ar-SA" sz="2000" dirty="0" smtClean="0">
                <a:latin typeface="Alexandria" charset="0"/>
                <a:cs typeface="Alexandria" charset="0"/>
              </a:rPr>
              <a:t>قاسية، وتشمل </a:t>
            </a:r>
            <a:r>
              <a:rPr lang="ar-SA" sz="2000" dirty="0">
                <a:latin typeface="Alexandria" charset="0"/>
                <a:cs typeface="Alexandria" charset="0"/>
              </a:rPr>
              <a:t>هذه الأدوات مجموعات التنظيف، وأدوات إصلاح الكاميرات والميكروفونات، وحقائب الصيانة المخصصة.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يساهم </a:t>
            </a:r>
            <a:r>
              <a:rPr lang="ar-SA" sz="2000" dirty="0">
                <a:solidFill>
                  <a:srgbClr val="C00000"/>
                </a:solidFill>
                <a:latin typeface="Alexandria" charset="0"/>
                <a:cs typeface="Alexandria" charset="0"/>
              </a:rPr>
              <a:t>الاستخدام المنتظم </a:t>
            </a:r>
            <a:r>
              <a:rPr lang="ar-SA" sz="2000" dirty="0">
                <a:latin typeface="Alexandria" charset="0"/>
                <a:cs typeface="Alexandria" charset="0"/>
              </a:rPr>
              <a:t>لمجموعات الصيانة في إزالة الغبار والأوساخ من الأجهزة، وتنظيف العدسات والمرشحات، مما يضمن وضوح الصور ودقة التسجيلات </a:t>
            </a:r>
            <a:r>
              <a:rPr lang="ar-SA" sz="2000" dirty="0" smtClean="0">
                <a:latin typeface="Alexandria" charset="0"/>
                <a:cs typeface="Alexandria" charset="0"/>
              </a:rPr>
              <a:t>الصوتية، </a:t>
            </a:r>
            <a:r>
              <a:rPr lang="ar-SA" sz="2000" dirty="0">
                <a:latin typeface="Alexandria" charset="0"/>
                <a:cs typeface="Alexandria" charset="0"/>
              </a:rPr>
              <a:t>كما </a:t>
            </a:r>
            <a:r>
              <a:rPr lang="ar-SA" sz="2000" dirty="0">
                <a:solidFill>
                  <a:srgbClr val="C00000"/>
                </a:solidFill>
                <a:latin typeface="Alexandria" charset="0"/>
                <a:cs typeface="Alexandria" charset="0"/>
              </a:rPr>
              <a:t>تُقلل هذه الإجراءات </a:t>
            </a:r>
            <a:r>
              <a:rPr lang="ar-SA" sz="2000" dirty="0">
                <a:latin typeface="Alexandria" charset="0"/>
                <a:cs typeface="Alexandria" charset="0"/>
              </a:rPr>
              <a:t>من </a:t>
            </a:r>
            <a:r>
              <a:rPr lang="ar-SA" sz="2000" dirty="0">
                <a:solidFill>
                  <a:srgbClr val="C00000"/>
                </a:solidFill>
                <a:latin typeface="Alexandria" charset="0"/>
                <a:cs typeface="Alexandria" charset="0"/>
              </a:rPr>
              <a:t>مخاطر التعطل </a:t>
            </a:r>
            <a:r>
              <a:rPr lang="ar-SA" sz="2000" dirty="0">
                <a:latin typeface="Alexandria" charset="0"/>
                <a:cs typeface="Alexandria" charset="0"/>
              </a:rPr>
              <a:t>أثناء التغطية في الميدان.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يُنصح </a:t>
            </a:r>
            <a:r>
              <a:rPr lang="ar-SA" sz="2000" dirty="0">
                <a:latin typeface="Alexandria" charset="0"/>
                <a:cs typeface="Alexandria" charset="0"/>
              </a:rPr>
              <a:t>بتجهيز حقيبة صيانة تحتوي على الأدوات الأساسية مثل المنظفات، وأدوات الفتح الدقيقة، والملحقات الصغيرة التي قد يحتاجها الصحفي لإجراء إصلاحات سريعة أثناء التنقل، مما يساهم في الحفاظ على استمرارية العمل </a:t>
            </a:r>
            <a:r>
              <a:rPr lang="ar-SA" sz="2000" dirty="0" smtClean="0">
                <a:latin typeface="Alexandria" charset="0"/>
                <a:cs typeface="Alexandria" charset="0"/>
              </a:rPr>
              <a:t>الإعلامي.</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15. معدات </a:t>
            </a:r>
            <a:r>
              <a:rPr lang="ar-SA" sz="2400" b="1" dirty="0">
                <a:solidFill>
                  <a:srgbClr val="203E5F"/>
                </a:solidFill>
                <a:latin typeface="Alexandria" charset="0"/>
                <a:cs typeface="Alexandria" charset="0"/>
              </a:rPr>
              <a:t>الصيانة والعناية بالمعدات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4338" name="Picture 2" descr="أدوات صيانة الاجهزة الالكترونية والهواتف الذكية"/>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4953843"/>
            <a:ext cx="1756833" cy="17568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4340" name="Picture 4" descr="مجموعة ادوات تنظيف الهاتف من كوزلي 17 قطعة مضادة للغبار ومنفذ شحن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351" y="3226630"/>
            <a:ext cx="1828431" cy="18284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4342" name="Picture 6" descr="مجموعة تنظيف الكاميرا، مجموعة ادوات تنظيف الكاميرا الاحترافية من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819" y="1068616"/>
            <a:ext cx="2085497" cy="20854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7456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546714" y="1659893"/>
            <a:ext cx="8790899"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تُعتبر </a:t>
            </a:r>
            <a:r>
              <a:rPr lang="ar-SA" sz="2000" dirty="0">
                <a:solidFill>
                  <a:srgbClr val="C00000"/>
                </a:solidFill>
                <a:latin typeface="Alexandria" charset="0"/>
                <a:cs typeface="Alexandria" charset="0"/>
              </a:rPr>
              <a:t>معدات الاتصالات البديلة</a:t>
            </a:r>
            <a:r>
              <a:rPr lang="ar-SA" sz="2000" dirty="0">
                <a:latin typeface="Alexandria" charset="0"/>
                <a:cs typeface="Alexandria" charset="0"/>
              </a:rPr>
              <a:t> من الحلول الحيوية للصحفيين الذين يعملون في مناطق قد لا تتوفر فيها بنية تحتية للاتصالات أو تتعرض للانقطاع </a:t>
            </a:r>
            <a:r>
              <a:rPr lang="ar-SA" sz="2000" dirty="0" smtClean="0">
                <a:latin typeface="Alexandria" charset="0"/>
                <a:cs typeface="Alexandria" charset="0"/>
              </a:rPr>
              <a:t>المتكرر، </a:t>
            </a:r>
            <a:r>
              <a:rPr lang="ar-SA" sz="2000" dirty="0">
                <a:latin typeface="Alexandria" charset="0"/>
                <a:cs typeface="Alexandria" charset="0"/>
              </a:rPr>
              <a:t>تشمل هذه المعدات أجهزة الاتصالات عبر الأقمار الصناعية، والراوترات المحمولة، والهواتف </a:t>
            </a:r>
            <a:r>
              <a:rPr lang="ar-SA" sz="2000" dirty="0" smtClean="0">
                <a:latin typeface="Alexandria" charset="0"/>
                <a:cs typeface="Alexandria" charset="0"/>
              </a:rPr>
              <a:t>اللاسلكية عالية </a:t>
            </a:r>
            <a:r>
              <a:rPr lang="ar-SA" sz="2000" dirty="0">
                <a:latin typeface="Alexandria" charset="0"/>
                <a:cs typeface="Alexandria" charset="0"/>
              </a:rPr>
              <a:t>الجودة.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توفر </a:t>
            </a:r>
            <a:r>
              <a:rPr lang="ar-SA" sz="2000" dirty="0">
                <a:latin typeface="Alexandria" charset="0"/>
                <a:cs typeface="Alexandria" charset="0"/>
              </a:rPr>
              <a:t>هذه الأدوات </a:t>
            </a:r>
            <a:r>
              <a:rPr lang="ar-SA" sz="2000" dirty="0">
                <a:solidFill>
                  <a:srgbClr val="C00000"/>
                </a:solidFill>
                <a:latin typeface="Alexandria" charset="0"/>
                <a:cs typeface="Alexandria" charset="0"/>
              </a:rPr>
              <a:t>وسيلة موثوقة</a:t>
            </a:r>
            <a:r>
              <a:rPr lang="ar-SA" sz="2000" dirty="0">
                <a:latin typeface="Alexandria" charset="0"/>
                <a:cs typeface="Alexandria" charset="0"/>
              </a:rPr>
              <a:t> للتواصل مع غرفة التحرير والفريق الميداني حتى في حالات انقطاع الشبكات التقليدية، مما يضمن استمرارية نقل المعلومات والتقارير في الوقت الفعلي. كما تساعد هذه المعدات في تأمين خطوط اتصال مستقلة أثناء الأزمات والكوارث.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من </a:t>
            </a:r>
            <a:r>
              <a:rPr lang="ar-SA" sz="2000" dirty="0">
                <a:latin typeface="Alexandria" charset="0"/>
                <a:cs typeface="Alexandria" charset="0"/>
              </a:rPr>
              <a:t>الضروري أن تكون هذه الأجهزة </a:t>
            </a:r>
            <a:r>
              <a:rPr lang="ar-SA" sz="2000" dirty="0">
                <a:solidFill>
                  <a:srgbClr val="C00000"/>
                </a:solidFill>
                <a:latin typeface="Alexandria" charset="0"/>
                <a:cs typeface="Alexandria" charset="0"/>
              </a:rPr>
              <a:t>مصممة لتحمل الظروف القاسية</a:t>
            </a:r>
            <a:r>
              <a:rPr lang="ar-SA" sz="2000" dirty="0">
                <a:latin typeface="Alexandria" charset="0"/>
                <a:cs typeface="Alexandria" charset="0"/>
              </a:rPr>
              <a:t> وتعمل على بطاريات طويلة العمر، مع إمكانية الشحن السريع، لضمان توفر الاتصال دائمًا دون انقطاع أثناء التغطية الصحفية الحرجة.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16. معدات </a:t>
            </a:r>
            <a:r>
              <a:rPr lang="ar-SA" sz="2400" b="1" dirty="0">
                <a:solidFill>
                  <a:srgbClr val="203E5F"/>
                </a:solidFill>
                <a:latin typeface="Alexandria" charset="0"/>
                <a:cs typeface="Alexandria" charset="0"/>
              </a:rPr>
              <a:t>الاتصالات البديلة والمستقلة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8" name="Picture 2" descr="جهاز DR-880 جهاز لاسلكي لاسلكي محمول باليد يتحدث لمسافات طويلة ..."/>
          <p:cNvPicPr>
            <a:picLocks noChangeAspect="1" noChangeArrowheads="1"/>
          </p:cNvPicPr>
          <p:nvPr/>
        </p:nvPicPr>
        <p:blipFill rotWithShape="1">
          <a:blip r:embed="rId3">
            <a:extLst>
              <a:ext uri="{28A0092B-C50C-407E-A947-70E740481C1C}">
                <a14:useLocalDpi xmlns:a14="http://schemas.microsoft.com/office/drawing/2010/main" val="0"/>
              </a:ext>
            </a:extLst>
          </a:blip>
          <a:srcRect l="23341" r="23971"/>
          <a:stretch/>
        </p:blipFill>
        <p:spPr bwMode="auto">
          <a:xfrm>
            <a:off x="211667" y="1429305"/>
            <a:ext cx="1159933" cy="26968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5362" name="Picture 2" descr="جوال الاتصال عبر الاقمار الصناعية انمر سات isatphone satellite"/>
          <p:cNvPicPr>
            <a:picLocks noChangeAspect="1" noChangeArrowheads="1"/>
          </p:cNvPicPr>
          <p:nvPr/>
        </p:nvPicPr>
        <p:blipFill rotWithShape="1">
          <a:blip r:embed="rId4">
            <a:extLst>
              <a:ext uri="{28A0092B-C50C-407E-A947-70E740481C1C}">
                <a14:useLocalDpi xmlns:a14="http://schemas.microsoft.com/office/drawing/2010/main" val="0"/>
              </a:ext>
            </a:extLst>
          </a:blip>
          <a:srcRect l="25611" r="26157"/>
          <a:stretch/>
        </p:blipFill>
        <p:spPr bwMode="auto">
          <a:xfrm>
            <a:off x="1257905" y="1580833"/>
            <a:ext cx="1227667" cy="25452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5364" name="Picture 4" descr="مودم الثريا IP Plus للأقمار الصناعية ذو النطاق العريض + الشحن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1288" y="4277653"/>
            <a:ext cx="2003425" cy="20034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490494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573867" y="1532892"/>
            <a:ext cx="8823015"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في </a:t>
            </a:r>
            <a:r>
              <a:rPr lang="ar-SA" sz="2000" dirty="0">
                <a:solidFill>
                  <a:srgbClr val="C00000"/>
                </a:solidFill>
                <a:latin typeface="Alexandria" charset="0"/>
                <a:cs typeface="Alexandria" charset="0"/>
              </a:rPr>
              <a:t>البيئات الميدانية </a:t>
            </a:r>
            <a:r>
              <a:rPr lang="ar-SA" sz="2000" dirty="0">
                <a:latin typeface="Alexandria" charset="0"/>
                <a:cs typeface="Alexandria" charset="0"/>
              </a:rPr>
              <a:t>التي </a:t>
            </a:r>
            <a:r>
              <a:rPr lang="ar-SA" sz="2000" dirty="0">
                <a:solidFill>
                  <a:srgbClr val="C00000"/>
                </a:solidFill>
                <a:latin typeface="Alexandria" charset="0"/>
                <a:cs typeface="Alexandria" charset="0"/>
              </a:rPr>
              <a:t>يصعب</a:t>
            </a:r>
            <a:r>
              <a:rPr lang="ar-SA" sz="2000" dirty="0">
                <a:latin typeface="Alexandria" charset="0"/>
                <a:cs typeface="Alexandria" charset="0"/>
              </a:rPr>
              <a:t> فيها </a:t>
            </a:r>
            <a:r>
              <a:rPr lang="ar-SA" sz="2000" dirty="0">
                <a:solidFill>
                  <a:srgbClr val="C00000"/>
                </a:solidFill>
                <a:latin typeface="Alexandria" charset="0"/>
                <a:cs typeface="Alexandria" charset="0"/>
              </a:rPr>
              <a:t>الحصول</a:t>
            </a:r>
            <a:r>
              <a:rPr lang="ar-SA" sz="2000" dirty="0">
                <a:latin typeface="Alexandria" charset="0"/>
                <a:cs typeface="Alexandria" charset="0"/>
              </a:rPr>
              <a:t> على </a:t>
            </a:r>
            <a:r>
              <a:rPr lang="ar-SA" sz="2000" dirty="0">
                <a:solidFill>
                  <a:srgbClr val="C00000"/>
                </a:solidFill>
                <a:latin typeface="Alexandria" charset="0"/>
                <a:cs typeface="Alexandria" charset="0"/>
              </a:rPr>
              <a:t>مصدر</a:t>
            </a:r>
            <a:r>
              <a:rPr lang="ar-SA" sz="2000" dirty="0">
                <a:latin typeface="Alexandria" charset="0"/>
                <a:cs typeface="Alexandria" charset="0"/>
              </a:rPr>
              <a:t> </a:t>
            </a:r>
            <a:r>
              <a:rPr lang="ar-SA" sz="2000" dirty="0">
                <a:solidFill>
                  <a:srgbClr val="C00000"/>
                </a:solidFill>
                <a:latin typeface="Alexandria" charset="0"/>
                <a:cs typeface="Alexandria" charset="0"/>
              </a:rPr>
              <a:t>طاقة</a:t>
            </a:r>
            <a:r>
              <a:rPr lang="ar-SA" sz="2000" dirty="0">
                <a:latin typeface="Alexandria" charset="0"/>
                <a:cs typeface="Alexandria" charset="0"/>
              </a:rPr>
              <a:t> </a:t>
            </a:r>
            <a:r>
              <a:rPr lang="ar-SA" sz="2000" dirty="0">
                <a:solidFill>
                  <a:srgbClr val="C00000"/>
                </a:solidFill>
                <a:latin typeface="Alexandria" charset="0"/>
                <a:cs typeface="Alexandria" charset="0"/>
              </a:rPr>
              <a:t>ثابت</a:t>
            </a:r>
            <a:r>
              <a:rPr lang="ar-SA" sz="2000" dirty="0">
                <a:latin typeface="Alexandria" charset="0"/>
                <a:cs typeface="Alexandria" charset="0"/>
              </a:rPr>
              <a:t>، تُعد معدات الطاقة الشمسية والبدائل المحمولة حلاً فعالاً لضمان استمرارية تشغيل </a:t>
            </a:r>
            <a:r>
              <a:rPr lang="ar-SA" sz="2000" dirty="0" smtClean="0">
                <a:latin typeface="Alexandria" charset="0"/>
                <a:cs typeface="Alexandria" charset="0"/>
              </a:rPr>
              <a:t>الأجهزة، </a:t>
            </a:r>
            <a:r>
              <a:rPr lang="ar-SA" sz="2000" dirty="0">
                <a:latin typeface="Alexandria" charset="0"/>
                <a:cs typeface="Alexandria" charset="0"/>
              </a:rPr>
              <a:t>تشمل هذه الأدوات الألواح الشمسية المحمولة، والبنوك الكهربائية عالية السعة، والمحطات المحمولة للطاقة.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تتيح </a:t>
            </a:r>
            <a:r>
              <a:rPr lang="ar-SA" sz="2000" dirty="0">
                <a:latin typeface="Alexandria" charset="0"/>
                <a:cs typeface="Alexandria" charset="0"/>
              </a:rPr>
              <a:t>هذه </a:t>
            </a:r>
            <a:r>
              <a:rPr lang="ar-SA" sz="2000" dirty="0">
                <a:solidFill>
                  <a:srgbClr val="C00000"/>
                </a:solidFill>
                <a:latin typeface="Alexandria" charset="0"/>
                <a:cs typeface="Alexandria" charset="0"/>
              </a:rPr>
              <a:t>الحلول</a:t>
            </a:r>
            <a:r>
              <a:rPr lang="ar-SA" sz="2000" dirty="0">
                <a:latin typeface="Alexandria" charset="0"/>
                <a:cs typeface="Alexandria" charset="0"/>
              </a:rPr>
              <a:t> للصحفيين شحن هواتفهم، وكاميراتهم، وغيرها من المعدات الحيوية أثناء العمل في المواقع النائية أو أثناء التغطية المستمرة للأحداث دون الحاجة للوصول إلى مقبس </a:t>
            </a:r>
            <a:r>
              <a:rPr lang="ar-SA" sz="2000" dirty="0" smtClean="0">
                <a:latin typeface="Alexandria" charset="0"/>
                <a:cs typeface="Alexandria" charset="0"/>
              </a:rPr>
              <a:t>كهربائي، </a:t>
            </a:r>
            <a:r>
              <a:rPr lang="ar-SA" sz="2000" dirty="0">
                <a:latin typeface="Alexandria" charset="0"/>
                <a:cs typeface="Alexandria" charset="0"/>
              </a:rPr>
              <a:t>كما تُعد هذه المعدات صديقة للبيئة وتساهم في </a:t>
            </a:r>
            <a:r>
              <a:rPr lang="ar-SA" sz="2000" dirty="0">
                <a:solidFill>
                  <a:srgbClr val="C00000"/>
                </a:solidFill>
                <a:latin typeface="Alexandria" charset="0"/>
                <a:cs typeface="Alexandria" charset="0"/>
              </a:rPr>
              <a:t>تقليل الاعتماد</a:t>
            </a:r>
            <a:r>
              <a:rPr lang="ar-SA" sz="2000" dirty="0">
                <a:latin typeface="Alexandria" charset="0"/>
                <a:cs typeface="Alexandria" charset="0"/>
              </a:rPr>
              <a:t> على </a:t>
            </a:r>
            <a:r>
              <a:rPr lang="ar-SA" sz="2000" dirty="0">
                <a:solidFill>
                  <a:srgbClr val="C00000"/>
                </a:solidFill>
                <a:latin typeface="Alexandria" charset="0"/>
                <a:cs typeface="Alexandria" charset="0"/>
              </a:rPr>
              <a:t>مصادر</a:t>
            </a:r>
            <a:r>
              <a:rPr lang="ar-SA" sz="2000" dirty="0">
                <a:latin typeface="Alexandria" charset="0"/>
                <a:cs typeface="Alexandria" charset="0"/>
              </a:rPr>
              <a:t> </a:t>
            </a:r>
            <a:r>
              <a:rPr lang="ar-SA" sz="2000" dirty="0">
                <a:solidFill>
                  <a:srgbClr val="C00000"/>
                </a:solidFill>
                <a:latin typeface="Alexandria" charset="0"/>
                <a:cs typeface="Alexandria" charset="0"/>
              </a:rPr>
              <a:t>الطاقة</a:t>
            </a:r>
            <a:r>
              <a:rPr lang="ar-SA" sz="2000" dirty="0">
                <a:latin typeface="Alexandria" charset="0"/>
                <a:cs typeface="Alexandria" charset="0"/>
              </a:rPr>
              <a:t> </a:t>
            </a:r>
            <a:r>
              <a:rPr lang="ar-SA" sz="2000" dirty="0">
                <a:solidFill>
                  <a:srgbClr val="C00000"/>
                </a:solidFill>
                <a:latin typeface="Alexandria" charset="0"/>
                <a:cs typeface="Alexandria" charset="0"/>
              </a:rPr>
              <a:t>التقليدية</a:t>
            </a:r>
            <a:r>
              <a:rPr lang="ar-SA" sz="2000" dirty="0">
                <a:latin typeface="Alexandria" charset="0"/>
                <a:cs typeface="Alexandria" charset="0"/>
              </a:rPr>
              <a:t>.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يجب </a:t>
            </a:r>
            <a:r>
              <a:rPr lang="ar-SA" sz="2000" dirty="0">
                <a:solidFill>
                  <a:srgbClr val="C00000"/>
                </a:solidFill>
                <a:latin typeface="Alexandria" charset="0"/>
                <a:cs typeface="Alexandria" charset="0"/>
              </a:rPr>
              <a:t>اختيار أجهزة طاقة محمولة</a:t>
            </a:r>
            <a:r>
              <a:rPr lang="ar-SA" sz="2000" dirty="0">
                <a:latin typeface="Alexandria" charset="0"/>
                <a:cs typeface="Alexandria" charset="0"/>
              </a:rPr>
              <a:t> ذات متانة عالية وكفاءة شحن ممتازة، مع إمكانية الشحن السريع والاحتفاظ بشحنها لفترات طويلة، مما يضمن توافر الطاقة الكافية لجميع الأجهزة أثناء العمل الميداني.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30869" y="792820"/>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17. معدات </a:t>
            </a:r>
            <a:r>
              <a:rPr lang="ar-SA" sz="2400" b="1" dirty="0">
                <a:solidFill>
                  <a:srgbClr val="203E5F"/>
                </a:solidFill>
                <a:latin typeface="Alexandria" charset="0"/>
                <a:cs typeface="Alexandria" charset="0"/>
              </a:rPr>
              <a:t>الطاقة الشمسية والبدائل لإمداد الطاقة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6386" name="Picture 2" descr="الدليل النهائي لاختيار شاحن البطارية الشمسية لقاربك - جوكا"/>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55" y="1376698"/>
            <a:ext cx="1961092" cy="19610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6388" name="Picture 4" descr="الدليل النهائي لاختيار شاحن البطارية الشمسية لقاربك - جوكا"/>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86" y="3855659"/>
            <a:ext cx="2458886" cy="24588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630281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017336" y="1472832"/>
            <a:ext cx="9506546"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تتعرض </a:t>
            </a:r>
            <a:r>
              <a:rPr lang="ar-SA" sz="2000" dirty="0">
                <a:latin typeface="Alexandria" charset="0"/>
                <a:cs typeface="Alexandria" charset="0"/>
              </a:rPr>
              <a:t>المعدات الميدانية للصحفيين </a:t>
            </a:r>
            <a:r>
              <a:rPr lang="ar-SA" sz="2000" dirty="0">
                <a:solidFill>
                  <a:srgbClr val="C00000"/>
                </a:solidFill>
                <a:latin typeface="Alexandria" charset="0"/>
                <a:cs typeface="Alexandria" charset="0"/>
              </a:rPr>
              <a:t>لعوامل بيئية قاسية </a:t>
            </a:r>
            <a:r>
              <a:rPr lang="ar-SA" sz="2000" dirty="0">
                <a:latin typeface="Alexandria" charset="0"/>
                <a:cs typeface="Alexandria" charset="0"/>
              </a:rPr>
              <a:t>مثل الأمطار، والغبار، والرطوبة، مما يستدعي استخدام ملحقات حماية </a:t>
            </a:r>
            <a:r>
              <a:rPr lang="ar-SA" sz="2000" dirty="0" smtClean="0">
                <a:latin typeface="Alexandria" charset="0"/>
                <a:cs typeface="Alexandria" charset="0"/>
              </a:rPr>
              <a:t>متخصصة، </a:t>
            </a:r>
            <a:r>
              <a:rPr lang="ar-SA" sz="2000" dirty="0">
                <a:latin typeface="Alexandria" charset="0"/>
                <a:cs typeface="Alexandria" charset="0"/>
              </a:rPr>
              <a:t>تشمل هذه الأدوات حافظات مضادة للماء، وأكياس محكمة الإغلاق، وأغطية غبار مصممة خصيصًا لحماية الكاميرات والهواتف والميكروفونات</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تعمل </a:t>
            </a:r>
            <a:r>
              <a:rPr lang="ar-SA" sz="2000" dirty="0">
                <a:latin typeface="Alexandria" charset="0"/>
                <a:cs typeface="Alexandria" charset="0"/>
              </a:rPr>
              <a:t>هذه الملحقات على تأمين الأجهزة من العوامل الخارجية الضارة، مما يحافظ على جودتها ويطيل من عمرها، كما تضمن استمرار عملها بكفاءة في ظروف الطقس المتغيرة والبيئات </a:t>
            </a:r>
            <a:r>
              <a:rPr lang="ar-SA" sz="2000" dirty="0" smtClean="0">
                <a:latin typeface="Alexandria" charset="0"/>
                <a:cs typeface="Alexandria" charset="0"/>
              </a:rPr>
              <a:t>الوعرة، </a:t>
            </a:r>
            <a:r>
              <a:rPr lang="ar-SA" sz="2000" dirty="0">
                <a:latin typeface="Alexandria" charset="0"/>
                <a:cs typeface="Alexandria" charset="0"/>
              </a:rPr>
              <a:t>تعتبر الحماية البيئية أمرًا أساسيًا عند العمل في المواقع التي تتطلب تغطية طويلة الأمد وتعرض المعدات لمخاطر تلف محتملة.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ينبغي </a:t>
            </a:r>
            <a:r>
              <a:rPr lang="ar-SA" sz="2000" dirty="0">
                <a:solidFill>
                  <a:srgbClr val="C00000"/>
                </a:solidFill>
                <a:latin typeface="Alexandria" charset="0"/>
                <a:cs typeface="Alexandria" charset="0"/>
              </a:rPr>
              <a:t>اختيار</a:t>
            </a:r>
            <a:r>
              <a:rPr lang="ar-SA" sz="2000" dirty="0">
                <a:latin typeface="Alexandria" charset="0"/>
                <a:cs typeface="Alexandria" charset="0"/>
              </a:rPr>
              <a:t> هذه </a:t>
            </a:r>
            <a:r>
              <a:rPr lang="ar-SA" sz="2000" dirty="0">
                <a:solidFill>
                  <a:srgbClr val="C00000"/>
                </a:solidFill>
                <a:latin typeface="Alexandria" charset="0"/>
                <a:cs typeface="Alexandria" charset="0"/>
              </a:rPr>
              <a:t>الملحقات</a:t>
            </a:r>
            <a:r>
              <a:rPr lang="ar-SA" sz="2000" dirty="0">
                <a:latin typeface="Alexandria" charset="0"/>
                <a:cs typeface="Alexandria" charset="0"/>
              </a:rPr>
              <a:t> بناءً على </a:t>
            </a:r>
            <a:r>
              <a:rPr lang="ar-SA" sz="2000" dirty="0">
                <a:solidFill>
                  <a:srgbClr val="C00000"/>
                </a:solidFill>
                <a:latin typeface="Alexandria" charset="0"/>
                <a:cs typeface="Alexandria" charset="0"/>
              </a:rPr>
              <a:t>معايير</a:t>
            </a:r>
            <a:r>
              <a:rPr lang="ar-SA" sz="2000" dirty="0">
                <a:latin typeface="Alexandria" charset="0"/>
                <a:cs typeface="Alexandria" charset="0"/>
              </a:rPr>
              <a:t> </a:t>
            </a:r>
            <a:r>
              <a:rPr lang="ar-SA" sz="2000" dirty="0">
                <a:solidFill>
                  <a:srgbClr val="C00000"/>
                </a:solidFill>
                <a:latin typeface="Alexandria" charset="0"/>
                <a:cs typeface="Alexandria" charset="0"/>
              </a:rPr>
              <a:t>الجودة</a:t>
            </a:r>
            <a:r>
              <a:rPr lang="ar-SA" sz="2000" dirty="0">
                <a:latin typeface="Alexandria" charset="0"/>
                <a:cs typeface="Alexandria" charset="0"/>
              </a:rPr>
              <a:t> </a:t>
            </a:r>
            <a:r>
              <a:rPr lang="ar-SA" sz="2000" dirty="0">
                <a:solidFill>
                  <a:srgbClr val="C00000"/>
                </a:solidFill>
                <a:latin typeface="Alexandria" charset="0"/>
                <a:cs typeface="Alexandria" charset="0"/>
              </a:rPr>
              <a:t>والمتانة</a:t>
            </a:r>
            <a:r>
              <a:rPr lang="ar-SA" sz="2000" dirty="0">
                <a:latin typeface="Alexandria" charset="0"/>
                <a:cs typeface="Alexandria" charset="0"/>
              </a:rPr>
              <a:t>، مع التأكد من أنها متوافقة مع حجم وأبعاد الأجهزة المستخدمة، لضمان أقصى درجات الحماية دون التأثير على سهولة الاستخدام والتنقل.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152069" y="843618"/>
            <a:ext cx="10371813"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18. معدات </a:t>
            </a:r>
            <a:r>
              <a:rPr lang="ar-SA" sz="2400" b="1" dirty="0">
                <a:solidFill>
                  <a:srgbClr val="203E5F"/>
                </a:solidFill>
                <a:latin typeface="Alexandria" charset="0"/>
                <a:cs typeface="Alexandria" charset="0"/>
              </a:rPr>
              <a:t>الحماية البيئية والإلكترونية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7410" name="Picture 2" descr="غطاء حماية للهاتف 7 بوصة مضاد للماء من Powerey"/>
          <p:cNvPicPr>
            <a:picLocks noChangeAspect="1" noChangeArrowheads="1"/>
          </p:cNvPicPr>
          <p:nvPr/>
        </p:nvPicPr>
        <p:blipFill rotWithShape="1">
          <a:blip r:embed="rId3">
            <a:extLst>
              <a:ext uri="{28A0092B-C50C-407E-A947-70E740481C1C}">
                <a14:useLocalDpi xmlns:a14="http://schemas.microsoft.com/office/drawing/2010/main" val="0"/>
              </a:ext>
            </a:extLst>
          </a:blip>
          <a:srcRect l="27196" r="24296"/>
          <a:stretch/>
        </p:blipFill>
        <p:spPr bwMode="auto">
          <a:xfrm>
            <a:off x="177924" y="1489949"/>
            <a:ext cx="1665480" cy="34334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782943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016578" y="1659893"/>
            <a:ext cx="8575559"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تؤدي </a:t>
            </a:r>
            <a:r>
              <a:rPr lang="ar-SA" sz="2000" dirty="0">
                <a:solidFill>
                  <a:srgbClr val="C00000"/>
                </a:solidFill>
                <a:latin typeface="Alexandria" charset="0"/>
                <a:cs typeface="Alexandria" charset="0"/>
              </a:rPr>
              <a:t>معدات الإشراف والمراقبة</a:t>
            </a:r>
            <a:r>
              <a:rPr lang="ar-SA" sz="2000" dirty="0">
                <a:latin typeface="Alexandria" charset="0"/>
                <a:cs typeface="Alexandria" charset="0"/>
              </a:rPr>
              <a:t> دورًا مهمًا في </a:t>
            </a:r>
            <a:r>
              <a:rPr lang="ar-SA" sz="2000" dirty="0">
                <a:solidFill>
                  <a:srgbClr val="C00000"/>
                </a:solidFill>
                <a:latin typeface="Alexandria" charset="0"/>
                <a:cs typeface="Alexandria" charset="0"/>
              </a:rPr>
              <a:t>دعم التغطية الصحفية </a:t>
            </a:r>
            <a:r>
              <a:rPr lang="ar-SA" sz="2000" dirty="0">
                <a:latin typeface="Alexandria" charset="0"/>
                <a:cs typeface="Alexandria" charset="0"/>
              </a:rPr>
              <a:t>من خلال تقديم أدوات للرصد والتحليل أثناء العمل </a:t>
            </a:r>
            <a:r>
              <a:rPr lang="ar-SA" sz="2000" dirty="0" smtClean="0">
                <a:latin typeface="Alexandria" charset="0"/>
                <a:cs typeface="Alexandria" charset="0"/>
              </a:rPr>
              <a:t>الميداني، </a:t>
            </a:r>
            <a:r>
              <a:rPr lang="ar-SA" sz="2000" dirty="0">
                <a:latin typeface="Alexandria" charset="0"/>
                <a:cs typeface="Alexandria" charset="0"/>
              </a:rPr>
              <a:t>تشمل هذه المعدات نظارات مكبرة، ومناظير، وأجهزة قياس </a:t>
            </a:r>
            <a:r>
              <a:rPr lang="ar-SA" sz="2000" dirty="0" smtClean="0">
                <a:latin typeface="Alexandria" charset="0"/>
                <a:cs typeface="Alexandria" charset="0"/>
              </a:rPr>
              <a:t>المسافات</a:t>
            </a:r>
            <a:r>
              <a:rPr lang="en-US" sz="2000" dirty="0" smtClean="0">
                <a:latin typeface="Alexandria" charset="0"/>
                <a:cs typeface="Alexandria" charset="0"/>
              </a:rPr>
              <a:t>، </a:t>
            </a:r>
            <a:r>
              <a:rPr lang="ar-SA" sz="2000" dirty="0">
                <a:latin typeface="Alexandria" charset="0"/>
                <a:cs typeface="Alexandria" charset="0"/>
              </a:rPr>
              <a:t>بالإضافة إلى شاشات مراقبة صغيرة تُستخدم مع الكاميرات الخارجية.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a:t>
            </a:r>
            <a:r>
              <a:rPr lang="ar-SA" sz="2000" dirty="0" smtClean="0">
                <a:solidFill>
                  <a:srgbClr val="C00000"/>
                </a:solidFill>
                <a:latin typeface="Alexandria" charset="0"/>
                <a:cs typeface="Alexandria" charset="0"/>
              </a:rPr>
              <a:t>ُمكن </a:t>
            </a:r>
            <a:r>
              <a:rPr lang="ar-SA" sz="2000" dirty="0">
                <a:solidFill>
                  <a:srgbClr val="C00000"/>
                </a:solidFill>
                <a:latin typeface="Alexandria" charset="0"/>
                <a:cs typeface="Alexandria" charset="0"/>
              </a:rPr>
              <a:t>هذه الأدوات</a:t>
            </a:r>
            <a:r>
              <a:rPr lang="ar-SA" sz="2000" dirty="0">
                <a:latin typeface="Alexandria" charset="0"/>
                <a:cs typeface="Alexandria" charset="0"/>
              </a:rPr>
              <a:t> الصحفيين من </a:t>
            </a:r>
            <a:r>
              <a:rPr lang="ar-SA" sz="2000" dirty="0">
                <a:solidFill>
                  <a:srgbClr val="C00000"/>
                </a:solidFill>
                <a:latin typeface="Alexandria" charset="0"/>
                <a:cs typeface="Alexandria" charset="0"/>
              </a:rPr>
              <a:t>مراقبة الأحداث عن بُعد</a:t>
            </a:r>
            <a:r>
              <a:rPr lang="ar-SA" sz="2000" dirty="0">
                <a:latin typeface="Alexandria" charset="0"/>
                <a:cs typeface="Alexandria" charset="0"/>
              </a:rPr>
              <a:t>، </a:t>
            </a:r>
            <a:r>
              <a:rPr lang="ar-SA" sz="2000" dirty="0">
                <a:solidFill>
                  <a:srgbClr val="C00000"/>
                </a:solidFill>
                <a:latin typeface="Alexandria" charset="0"/>
                <a:cs typeface="Alexandria" charset="0"/>
              </a:rPr>
              <a:t>وتحديد التفاصيل الدقيقة </a:t>
            </a:r>
            <a:r>
              <a:rPr lang="ar-SA" sz="2000" dirty="0">
                <a:latin typeface="Alexandria" charset="0"/>
                <a:cs typeface="Alexandria" charset="0"/>
              </a:rPr>
              <a:t>في المشاهد الكبيرة، مما يساعد في توثيق الوقائع بشكل أكثر دقة </a:t>
            </a:r>
            <a:r>
              <a:rPr lang="ar-SA" sz="2000" dirty="0" smtClean="0">
                <a:latin typeface="Alexandria" charset="0"/>
                <a:cs typeface="Alexandria" charset="0"/>
              </a:rPr>
              <a:t>واحترافية، </a:t>
            </a:r>
            <a:r>
              <a:rPr lang="ar-SA" sz="2000" dirty="0">
                <a:latin typeface="Alexandria" charset="0"/>
                <a:cs typeface="Alexandria" charset="0"/>
              </a:rPr>
              <a:t>كما تساهم في </a:t>
            </a:r>
            <a:r>
              <a:rPr lang="ar-SA" sz="2000" dirty="0">
                <a:solidFill>
                  <a:srgbClr val="C00000"/>
                </a:solidFill>
                <a:latin typeface="Alexandria" charset="0"/>
                <a:cs typeface="Alexandria" charset="0"/>
              </a:rPr>
              <a:t>تحسين عملية التخطيط والتوجيه </a:t>
            </a:r>
            <a:r>
              <a:rPr lang="ar-SA" sz="2000" dirty="0">
                <a:latin typeface="Alexandria" charset="0"/>
                <a:cs typeface="Alexandria" charset="0"/>
              </a:rPr>
              <a:t>أثناء التغطية، خاصة في الأحداث التي تتطلب مراقبة سريعة للتفاصيل وتحليلها.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يُعد </a:t>
            </a:r>
            <a:r>
              <a:rPr lang="ar-SA" sz="2000" dirty="0">
                <a:latin typeface="Alexandria" charset="0"/>
                <a:cs typeface="Alexandria" charset="0"/>
              </a:rPr>
              <a:t>اعتماد معدات الإشراف والمراقبة أمرًا أساسيًا لتوفير </a:t>
            </a:r>
            <a:r>
              <a:rPr lang="ar-SA" sz="2000" dirty="0">
                <a:solidFill>
                  <a:srgbClr val="C00000"/>
                </a:solidFill>
                <a:latin typeface="Alexandria" charset="0"/>
                <a:cs typeface="Alexandria" charset="0"/>
              </a:rPr>
              <a:t>رؤية شاملة للمشهد الميداني</a:t>
            </a:r>
            <a:r>
              <a:rPr lang="ar-SA" sz="2000" dirty="0">
                <a:latin typeface="Alexandria" charset="0"/>
                <a:cs typeface="Alexandria" charset="0"/>
              </a:rPr>
              <a:t>، مما يُسهم في </a:t>
            </a:r>
            <a:r>
              <a:rPr lang="ar-SA" sz="2000" dirty="0">
                <a:solidFill>
                  <a:srgbClr val="C00000"/>
                </a:solidFill>
                <a:latin typeface="Alexandria" charset="0"/>
                <a:cs typeface="Alexandria" charset="0"/>
              </a:rPr>
              <a:t>اتخاذ قرارات ميدانية مدروسة</a:t>
            </a:r>
            <a:r>
              <a:rPr lang="ar-SA" sz="2000" dirty="0">
                <a:latin typeface="Alexandria" charset="0"/>
                <a:cs typeface="Alexandria" charset="0"/>
              </a:rPr>
              <a:t> وتوثيق الأحداث من زوايا متعددة تعكس الصورة الحقيقية للوقائع.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626124" y="919821"/>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19. معدات </a:t>
            </a:r>
            <a:r>
              <a:rPr lang="ar-SA" sz="2400" b="1" dirty="0">
                <a:solidFill>
                  <a:srgbClr val="203E5F"/>
                </a:solidFill>
                <a:latin typeface="Alexandria" charset="0"/>
                <a:cs typeface="Alexandria" charset="0"/>
              </a:rPr>
              <a:t>الإشراف والمراقبة الميدانية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8" name="Picture 7"/>
          <p:cNvPicPr>
            <a:picLocks noChangeAspect="1"/>
          </p:cNvPicPr>
          <p:nvPr/>
        </p:nvPicPr>
        <p:blipFill>
          <a:blip r:embed="rId3"/>
          <a:stretch>
            <a:fillRect/>
          </a:stretch>
        </p:blipFill>
        <p:spPr>
          <a:xfrm>
            <a:off x="164897" y="1697601"/>
            <a:ext cx="2791446" cy="19411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p:cNvPicPr>
            <a:picLocks noChangeAspect="1"/>
          </p:cNvPicPr>
          <p:nvPr/>
        </p:nvPicPr>
        <p:blipFill>
          <a:blip r:embed="rId4"/>
          <a:stretch>
            <a:fillRect/>
          </a:stretch>
        </p:blipFill>
        <p:spPr>
          <a:xfrm>
            <a:off x="98870" y="3949830"/>
            <a:ext cx="2889427" cy="22423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89639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577847" y="1496375"/>
            <a:ext cx="10051998"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تؤدي </a:t>
            </a:r>
            <a:r>
              <a:rPr lang="ar-SA" sz="2000" dirty="0">
                <a:latin typeface="Alexandria" charset="0"/>
                <a:cs typeface="Alexandria" charset="0"/>
              </a:rPr>
              <a:t>معدات العرض دورًا مهمًا في تقديم التقارير الميدانية بشكل احترافي، حيث تتيح للصحفيين </a:t>
            </a:r>
            <a:r>
              <a:rPr lang="ar-SA" sz="2000" dirty="0">
                <a:solidFill>
                  <a:srgbClr val="C00000"/>
                </a:solidFill>
                <a:latin typeface="Alexandria" charset="0"/>
                <a:cs typeface="Alexandria" charset="0"/>
              </a:rPr>
              <a:t>عرض المحتوى</a:t>
            </a:r>
            <a:r>
              <a:rPr lang="ar-SA" sz="2000" dirty="0">
                <a:latin typeface="Alexandria" charset="0"/>
                <a:cs typeface="Alexandria" charset="0"/>
              </a:rPr>
              <a:t> على شاشة أو جهاز عرض صغير أثناء المؤتمرات أو الاجتماعات </a:t>
            </a:r>
            <a:r>
              <a:rPr lang="ar-SA" sz="2000" dirty="0" smtClean="0">
                <a:latin typeface="Alexandria" charset="0"/>
                <a:cs typeface="Alexandria" charset="0"/>
              </a:rPr>
              <a:t>الميدانية، وتشمل </a:t>
            </a:r>
            <a:r>
              <a:rPr lang="ar-SA" sz="2000" dirty="0">
                <a:latin typeface="Alexandria" charset="0"/>
                <a:cs typeface="Alexandria" charset="0"/>
              </a:rPr>
              <a:t>هذه المعدات شاشات عرض محمولة، وبروجكتورات صغيرة الحجم يمكن استخدامها في البيئات الخارجية، مما يسهم في نقل المعلومات بصورة واضحة ومباشرة للجمهور أو للفرق الصحفية الأخرى.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تساعد </a:t>
            </a:r>
            <a:r>
              <a:rPr lang="ar-SA" sz="2000" dirty="0">
                <a:latin typeface="Alexandria" charset="0"/>
                <a:cs typeface="Alexandria" charset="0"/>
              </a:rPr>
              <a:t>هذه الأجهزة على </a:t>
            </a:r>
            <a:r>
              <a:rPr lang="ar-SA" sz="2000" dirty="0">
                <a:solidFill>
                  <a:srgbClr val="C00000"/>
                </a:solidFill>
                <a:latin typeface="Alexandria" charset="0"/>
                <a:cs typeface="Alexandria" charset="0"/>
              </a:rPr>
              <a:t>مراجعة اللقطات المصورة مباشرة</a:t>
            </a:r>
            <a:r>
              <a:rPr lang="ar-SA" sz="2000" dirty="0">
                <a:latin typeface="Alexandria" charset="0"/>
                <a:cs typeface="Alexandria" charset="0"/>
              </a:rPr>
              <a:t> في الميدان، مما يمكن الصحفي من اتخاذ قرارات فورية بشأن الجودة والتعديلات المحتملة قبل </a:t>
            </a:r>
            <a:r>
              <a:rPr lang="ar-SA" sz="2000" dirty="0" smtClean="0">
                <a:latin typeface="Alexandria" charset="0"/>
                <a:cs typeface="Alexandria" charset="0"/>
              </a:rPr>
              <a:t>النشر، </a:t>
            </a:r>
            <a:r>
              <a:rPr lang="ar-SA" sz="2000" dirty="0">
                <a:latin typeface="Alexandria" charset="0"/>
                <a:cs typeface="Alexandria" charset="0"/>
              </a:rPr>
              <a:t>كما يُعتبر استخدامها أداة قيمة أثناء الاجتماعات التنسيقية مع الفريق، حيث تتيح استعراض المواد الإعلامية بشكل جماعي ومناقشتها بصورة </a:t>
            </a:r>
            <a:r>
              <a:rPr lang="ar-SA" sz="2000" dirty="0" smtClean="0">
                <a:latin typeface="Alexandria" charset="0"/>
                <a:cs typeface="Alexandria" charset="0"/>
              </a:rPr>
              <a:t>تفصيلية، و</a:t>
            </a:r>
            <a:r>
              <a:rPr lang="ar-SA" sz="2000" dirty="0" smtClean="0">
                <a:solidFill>
                  <a:srgbClr val="C00000"/>
                </a:solidFill>
                <a:latin typeface="Alexandria" charset="0"/>
                <a:cs typeface="Alexandria" charset="0"/>
              </a:rPr>
              <a:t>ينبغي</a:t>
            </a:r>
            <a:r>
              <a:rPr lang="ar-SA" sz="2000" dirty="0" smtClean="0">
                <a:latin typeface="Alexandria" charset="0"/>
                <a:cs typeface="Alexandria" charset="0"/>
              </a:rPr>
              <a:t> </a:t>
            </a:r>
            <a:r>
              <a:rPr lang="ar-SA" sz="2000" dirty="0">
                <a:latin typeface="Alexandria" charset="0"/>
                <a:cs typeface="Alexandria" charset="0"/>
              </a:rPr>
              <a:t>أن </a:t>
            </a:r>
            <a:r>
              <a:rPr lang="ar-SA" sz="2000" dirty="0">
                <a:solidFill>
                  <a:srgbClr val="C00000"/>
                </a:solidFill>
                <a:latin typeface="Alexandria" charset="0"/>
                <a:cs typeface="Alexandria" charset="0"/>
              </a:rPr>
              <a:t>تكون</a:t>
            </a:r>
            <a:r>
              <a:rPr lang="ar-SA" sz="2000" dirty="0">
                <a:latin typeface="Alexandria" charset="0"/>
                <a:cs typeface="Alexandria" charset="0"/>
              </a:rPr>
              <a:t> معدات العرض </a:t>
            </a:r>
            <a:r>
              <a:rPr lang="ar-SA" sz="2000" dirty="0">
                <a:solidFill>
                  <a:srgbClr val="C00000"/>
                </a:solidFill>
                <a:latin typeface="Alexandria" charset="0"/>
                <a:cs typeface="Alexandria" charset="0"/>
              </a:rPr>
              <a:t>خفيفة</a:t>
            </a:r>
            <a:r>
              <a:rPr lang="ar-SA" sz="2000" dirty="0">
                <a:latin typeface="Alexandria" charset="0"/>
                <a:cs typeface="Alexandria" charset="0"/>
              </a:rPr>
              <a:t> الوزن </a:t>
            </a:r>
            <a:r>
              <a:rPr lang="ar-SA" sz="2000" dirty="0">
                <a:solidFill>
                  <a:srgbClr val="C00000"/>
                </a:solidFill>
                <a:latin typeface="Alexandria" charset="0"/>
                <a:cs typeface="Alexandria" charset="0"/>
              </a:rPr>
              <a:t>وسهلة</a:t>
            </a:r>
            <a:r>
              <a:rPr lang="ar-SA" sz="2000" dirty="0">
                <a:latin typeface="Alexandria" charset="0"/>
                <a:cs typeface="Alexandria" charset="0"/>
              </a:rPr>
              <a:t> النقل، مع قدرة </a:t>
            </a:r>
            <a:r>
              <a:rPr lang="ar-SA" sz="2000" dirty="0">
                <a:solidFill>
                  <a:srgbClr val="C00000"/>
                </a:solidFill>
                <a:latin typeface="Alexandria" charset="0"/>
                <a:cs typeface="Alexandria" charset="0"/>
              </a:rPr>
              <a:t>تحمل</a:t>
            </a:r>
            <a:r>
              <a:rPr lang="ar-SA" sz="2000" dirty="0">
                <a:latin typeface="Alexandria" charset="0"/>
                <a:cs typeface="Alexandria" charset="0"/>
              </a:rPr>
              <a:t> ظروف العمل الميداني الصعبة، مثل مقاومة الصدمات ودرجات الحرارة المتغيرة، لضمان استمرار عملها بكفاءة في </a:t>
            </a:r>
            <a:r>
              <a:rPr lang="ar-SA" sz="2000" dirty="0">
                <a:solidFill>
                  <a:srgbClr val="C00000"/>
                </a:solidFill>
                <a:latin typeface="Alexandria" charset="0"/>
                <a:cs typeface="Alexandria" charset="0"/>
              </a:rPr>
              <a:t>كافة البيئات</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663831" y="756303"/>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20.</a:t>
            </a:r>
            <a:r>
              <a:rPr lang="ar-SA" sz="2400" b="1" dirty="0" smtClean="0">
                <a:solidFill>
                  <a:srgbClr val="203E5F"/>
                </a:solidFill>
                <a:latin typeface="Alexandria" charset="0"/>
                <a:cs typeface="Alexandria" charset="0"/>
              </a:rPr>
              <a:t> معدات </a:t>
            </a:r>
            <a:r>
              <a:rPr lang="ar-SA" sz="2400" b="1" dirty="0">
                <a:solidFill>
                  <a:srgbClr val="203E5F"/>
                </a:solidFill>
                <a:latin typeface="Alexandria" charset="0"/>
                <a:cs typeface="Alexandria" charset="0"/>
              </a:rPr>
              <a:t>العرض والتقديم الميداني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19458" name="Picture 2" descr="p19 بروجكتر باينتك محمول ذكي صغير الحجم (مع شنطة حماية) - باينتك ..."/>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559" t="8139" r="17527" b="6995"/>
          <a:stretch/>
        </p:blipFill>
        <p:spPr bwMode="auto">
          <a:xfrm>
            <a:off x="-9832" y="1496375"/>
            <a:ext cx="1577847" cy="20628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9460" name="Picture 4" descr="اشتري اونلاين بأفضل الاسعار بالسعودية - سوق الان امازون السعودية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710" b="19622"/>
          <a:stretch/>
        </p:blipFill>
        <p:spPr bwMode="auto">
          <a:xfrm>
            <a:off x="36320" y="3715411"/>
            <a:ext cx="1531695" cy="959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9462" name="Picture 6" descr="أجهزة عرض ليد صغيرة محمولة للأفلام - الأناقة"/>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664" y="4874928"/>
            <a:ext cx="1592454" cy="1592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03711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036189" y="1659893"/>
            <a:ext cx="9497049"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توفر </a:t>
            </a:r>
            <a:r>
              <a:rPr lang="ar-SA" sz="2000" dirty="0">
                <a:latin typeface="Alexandria" charset="0"/>
                <a:cs typeface="Alexandria" charset="0"/>
              </a:rPr>
              <a:t>معدات </a:t>
            </a:r>
            <a:r>
              <a:rPr lang="ar-SA" sz="2000" dirty="0">
                <a:solidFill>
                  <a:srgbClr val="C00000"/>
                </a:solidFill>
                <a:latin typeface="Alexandria" charset="0"/>
                <a:cs typeface="Alexandria" charset="0"/>
              </a:rPr>
              <a:t>الاستوديو الميداني </a:t>
            </a:r>
            <a:r>
              <a:rPr lang="ar-SA" sz="2000" dirty="0">
                <a:latin typeface="Alexandria" charset="0"/>
                <a:cs typeface="Alexandria" charset="0"/>
              </a:rPr>
              <a:t>حلاً متكاملاً للصحفيين الذين يحتاجون إلى إنشاء بيئة تصوير احترافية أثناء التغطية </a:t>
            </a:r>
            <a:r>
              <a:rPr lang="ar-SA" sz="2000" dirty="0" smtClean="0">
                <a:latin typeface="Alexandria" charset="0"/>
                <a:cs typeface="Alexandria" charset="0"/>
              </a:rPr>
              <a:t>الخارجية، </a:t>
            </a:r>
            <a:r>
              <a:rPr lang="ar-SA" sz="2000" dirty="0">
                <a:latin typeface="Alexandria" charset="0"/>
                <a:cs typeface="Alexandria" charset="0"/>
              </a:rPr>
              <a:t>تشمل هذه المعدات </a:t>
            </a:r>
            <a:r>
              <a:rPr lang="ar-SA" sz="2000" dirty="0">
                <a:solidFill>
                  <a:srgbClr val="C00000"/>
                </a:solidFill>
                <a:latin typeface="Alexandria" charset="0"/>
                <a:cs typeface="Alexandria" charset="0"/>
              </a:rPr>
              <a:t>خلفيات محمولة</a:t>
            </a:r>
            <a:r>
              <a:rPr lang="ar-SA" sz="2000" dirty="0">
                <a:latin typeface="Alexandria" charset="0"/>
                <a:cs typeface="Alexandria" charset="0"/>
              </a:rPr>
              <a:t>، وحوامل للإضاءة، ومجموعات صوتية متكاملة تُستخدم لإنشاء </a:t>
            </a:r>
            <a:r>
              <a:rPr lang="ar-SA" sz="2000" dirty="0">
                <a:solidFill>
                  <a:srgbClr val="C00000"/>
                </a:solidFill>
                <a:latin typeface="Alexandria" charset="0"/>
                <a:cs typeface="Alexandria" charset="0"/>
              </a:rPr>
              <a:t>استوديو مؤقت </a:t>
            </a:r>
            <a:r>
              <a:rPr lang="ar-SA" sz="2000" dirty="0">
                <a:latin typeface="Alexandria" charset="0"/>
                <a:cs typeface="Alexandria" charset="0"/>
              </a:rPr>
              <a:t>في أي </a:t>
            </a:r>
            <a:r>
              <a:rPr lang="ar-SA" sz="2000" dirty="0" smtClean="0">
                <a:latin typeface="Alexandria" charset="0"/>
                <a:cs typeface="Alexandria" charset="0"/>
              </a:rPr>
              <a:t>مكان.  </a:t>
            </a:r>
            <a:endParaRPr lang="ar-SA" sz="2000" dirty="0">
              <a:latin typeface="Alexandria" charset="0"/>
              <a:cs typeface="Alexandria" charset="0"/>
            </a:endParaRP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تساعد </a:t>
            </a:r>
            <a:r>
              <a:rPr lang="ar-SA" sz="2000" dirty="0">
                <a:latin typeface="Alexandria" charset="0"/>
                <a:cs typeface="Alexandria" charset="0"/>
              </a:rPr>
              <a:t>هذه المجموعة على </a:t>
            </a:r>
            <a:r>
              <a:rPr lang="ar-SA" sz="2000" dirty="0">
                <a:solidFill>
                  <a:srgbClr val="C00000"/>
                </a:solidFill>
                <a:latin typeface="Alexandria" charset="0"/>
                <a:cs typeface="Alexandria" charset="0"/>
              </a:rPr>
              <a:t>تحسين جودة التصوير </a:t>
            </a:r>
            <a:r>
              <a:rPr lang="ar-SA" sz="2000" dirty="0">
                <a:latin typeface="Alexandria" charset="0"/>
                <a:cs typeface="Alexandria" charset="0"/>
              </a:rPr>
              <a:t>من خلال التحكم الكامل في الإضاءة والصوت، مما يضمن إنتاج تقارير مرئية وسمعية عالية الجودة حتى في ظروف العمل غير </a:t>
            </a:r>
            <a:r>
              <a:rPr lang="ar-SA" sz="2000" dirty="0" smtClean="0">
                <a:latin typeface="Alexandria" charset="0"/>
                <a:cs typeface="Alexandria" charset="0"/>
              </a:rPr>
              <a:t>المثالية، </a:t>
            </a:r>
            <a:r>
              <a:rPr lang="ar-SA" sz="2000" dirty="0">
                <a:latin typeface="Alexandria" charset="0"/>
                <a:cs typeface="Alexandria" charset="0"/>
              </a:rPr>
              <a:t>كما تسهم في </a:t>
            </a:r>
            <a:r>
              <a:rPr lang="ar-SA" sz="2000" dirty="0" smtClean="0">
                <a:latin typeface="Alexandria" charset="0"/>
                <a:cs typeface="Alexandria" charset="0"/>
              </a:rPr>
              <a:t>توفير </a:t>
            </a:r>
            <a:r>
              <a:rPr lang="ar-SA" sz="2000" dirty="0">
                <a:solidFill>
                  <a:srgbClr val="C00000"/>
                </a:solidFill>
                <a:latin typeface="Alexandria" charset="0"/>
                <a:cs typeface="Alexandria" charset="0"/>
              </a:rPr>
              <a:t>جو احترافي </a:t>
            </a:r>
            <a:r>
              <a:rPr lang="ar-SA" sz="2000" dirty="0">
                <a:latin typeface="Alexandria" charset="0"/>
                <a:cs typeface="Alexandria" charset="0"/>
              </a:rPr>
              <a:t>يتيح للصحفي إجراء مقابلات وتسجيل تقارير دون الحاجة للانتقال إلى استوديو </a:t>
            </a:r>
            <a:r>
              <a:rPr lang="ar-SA" sz="2000" dirty="0" smtClean="0">
                <a:latin typeface="Alexandria" charset="0"/>
                <a:cs typeface="Alexandria" charset="0"/>
              </a:rPr>
              <a:t>ثابت، توفيراً للوقت والجهد</a:t>
            </a:r>
            <a:r>
              <a:rPr lang="ar-SA" sz="2000" dirty="0">
                <a:latin typeface="Alexandria" charset="0"/>
                <a:cs typeface="Alexandria" charset="0"/>
              </a:rPr>
              <a:t>.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يجب </a:t>
            </a:r>
            <a:r>
              <a:rPr lang="ar-SA" sz="2000" dirty="0">
                <a:latin typeface="Alexandria" charset="0"/>
                <a:cs typeface="Alexandria" charset="0"/>
              </a:rPr>
              <a:t>أن تكون </a:t>
            </a:r>
            <a:r>
              <a:rPr lang="ar-SA" sz="2000" dirty="0">
                <a:solidFill>
                  <a:srgbClr val="C00000"/>
                </a:solidFill>
                <a:latin typeface="Alexandria" charset="0"/>
                <a:cs typeface="Alexandria" charset="0"/>
              </a:rPr>
              <a:t>معدات</a:t>
            </a:r>
            <a:r>
              <a:rPr lang="ar-SA" sz="2000" dirty="0">
                <a:latin typeface="Alexandria" charset="0"/>
                <a:cs typeface="Alexandria" charset="0"/>
              </a:rPr>
              <a:t> الاستوديو الميداني </a:t>
            </a:r>
            <a:r>
              <a:rPr lang="ar-SA" sz="2000" dirty="0">
                <a:solidFill>
                  <a:srgbClr val="C00000"/>
                </a:solidFill>
                <a:latin typeface="Alexandria" charset="0"/>
                <a:cs typeface="Alexandria" charset="0"/>
              </a:rPr>
              <a:t>مرنة وقابلة للتجميع بسهولة</a:t>
            </a:r>
            <a:r>
              <a:rPr lang="ar-SA" sz="2000" dirty="0">
                <a:latin typeface="Alexandria" charset="0"/>
                <a:cs typeface="Alexandria" charset="0"/>
              </a:rPr>
              <a:t>، مع إمكانية تعديل الإعدادات لتتناسب مع بيئة التصوير المحيطة، وتكون مصممة لتحمل </a:t>
            </a:r>
            <a:r>
              <a:rPr lang="ar-SA" sz="2000" dirty="0">
                <a:solidFill>
                  <a:srgbClr val="C00000"/>
                </a:solidFill>
                <a:latin typeface="Alexandria" charset="0"/>
                <a:cs typeface="Alexandria" charset="0"/>
              </a:rPr>
              <a:t>الاستخدام المتكرر </a:t>
            </a:r>
            <a:r>
              <a:rPr lang="ar-SA" sz="2000" dirty="0">
                <a:latin typeface="Alexandria" charset="0"/>
                <a:cs typeface="Alexandria" charset="0"/>
              </a:rPr>
              <a:t>والتنقل في مختلف المواقع الميدانية.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599" y="919821"/>
            <a:ext cx="10161639"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21. معدات </a:t>
            </a:r>
            <a:r>
              <a:rPr lang="ar-SA" sz="2400" b="1" dirty="0">
                <a:solidFill>
                  <a:srgbClr val="203E5F"/>
                </a:solidFill>
                <a:latin typeface="Alexandria" charset="0"/>
                <a:cs typeface="Alexandria" charset="0"/>
              </a:rPr>
              <a:t>الاستوديو الميداني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20484" name="Picture 4" descr="Adjustable Backdrop at Best Price in Chennai, Tamil Nadu | Betal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630" y="1087446"/>
            <a:ext cx="1654552" cy="1654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486" name="Picture 6" descr="Amazon.com : EMART Portable Green Screen Backdrop, 5 x 6.5ft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050" y="2835739"/>
            <a:ext cx="1743800" cy="1698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488" name="Picture 8" descr="Amazon.com : EMART Portable Green Screen Backdrop, 5 x 6.5f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320" y="4691580"/>
            <a:ext cx="1786347" cy="1771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3337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271860" y="1659893"/>
            <a:ext cx="9473938"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تُعتبر </a:t>
            </a:r>
            <a:r>
              <a:rPr lang="ar-SA" sz="2000" dirty="0">
                <a:solidFill>
                  <a:srgbClr val="C00000"/>
                </a:solidFill>
                <a:latin typeface="Alexandria" charset="0"/>
                <a:cs typeface="Alexandria" charset="0"/>
              </a:rPr>
              <a:t>أدوات التحكم عن بُعد </a:t>
            </a:r>
            <a:r>
              <a:rPr lang="ar-SA" sz="2000" dirty="0">
                <a:latin typeface="Alexandria" charset="0"/>
                <a:cs typeface="Alexandria" charset="0"/>
              </a:rPr>
              <a:t>من الملحقات المهمة التي تُحسّن من إمكانيات التصوير للمعدات المادية، حيث تتيح للصحفيين التقاط لقطات دقيقة دون الحاجة للتدخل المباشر في </a:t>
            </a:r>
            <a:r>
              <a:rPr lang="ar-SA" sz="2000" dirty="0" smtClean="0">
                <a:latin typeface="Alexandria" charset="0"/>
                <a:cs typeface="Alexandria" charset="0"/>
              </a:rPr>
              <a:t>الكاميرا، </a:t>
            </a:r>
            <a:r>
              <a:rPr lang="ar-SA" sz="2000" dirty="0">
                <a:solidFill>
                  <a:srgbClr val="C00000"/>
                </a:solidFill>
                <a:latin typeface="Alexandria" charset="0"/>
                <a:cs typeface="Alexandria" charset="0"/>
              </a:rPr>
              <a:t>وتشمل هذه الأدوات </a:t>
            </a:r>
            <a:r>
              <a:rPr lang="ar-SA" sz="2000" dirty="0">
                <a:latin typeface="Alexandria" charset="0"/>
                <a:cs typeface="Alexandria" charset="0"/>
              </a:rPr>
              <a:t>مشغلات الغالق عن بُعد، وأجهزة التحكم في تحريك الكاميرا، ووحدات التحكم الخاصة بالطائرات بدون طيار.  </a:t>
            </a:r>
          </a:p>
          <a:p>
            <a:pPr algn="just" rtl="1">
              <a:lnSpc>
                <a:spcPct val="150000"/>
              </a:lnSpc>
            </a:pPr>
            <a:r>
              <a:rPr lang="ar-SA" sz="2000" b="1" dirty="0">
                <a:latin typeface="Alexandria" charset="0"/>
                <a:cs typeface="Alexandria" charset="0"/>
              </a:rPr>
              <a:t>ثانياً، </a:t>
            </a:r>
            <a:r>
              <a:rPr lang="ar-SA" sz="2000" dirty="0" smtClean="0">
                <a:solidFill>
                  <a:srgbClr val="C00000"/>
                </a:solidFill>
                <a:latin typeface="Alexandria" charset="0"/>
                <a:cs typeface="Alexandria" charset="0"/>
              </a:rPr>
              <a:t>تساهم</a:t>
            </a:r>
            <a:r>
              <a:rPr lang="ar-SA" sz="2000" dirty="0" smtClean="0">
                <a:latin typeface="Alexandria" charset="0"/>
                <a:cs typeface="Alexandria" charset="0"/>
              </a:rPr>
              <a:t> </a:t>
            </a:r>
            <a:r>
              <a:rPr lang="ar-SA" sz="2000" dirty="0">
                <a:latin typeface="Alexandria" charset="0"/>
                <a:cs typeface="Alexandria" charset="0"/>
              </a:rPr>
              <a:t>أدوات التحكم عن بُعد في </a:t>
            </a:r>
            <a:r>
              <a:rPr lang="ar-SA" sz="2000" dirty="0">
                <a:solidFill>
                  <a:srgbClr val="C00000"/>
                </a:solidFill>
                <a:latin typeface="Alexandria" charset="0"/>
                <a:cs typeface="Alexandria" charset="0"/>
              </a:rPr>
              <a:t>تقليل الاهتزازات </a:t>
            </a:r>
            <a:r>
              <a:rPr lang="ar-SA" sz="2000" dirty="0">
                <a:latin typeface="Alexandria" charset="0"/>
                <a:cs typeface="Alexandria" charset="0"/>
              </a:rPr>
              <a:t>أثناء التصوير وتوفير مرونة أكبر في التقاط المشاهد من زوايا يصعب الوصول إليها، مما يعزز من جودة المحتوى </a:t>
            </a:r>
            <a:r>
              <a:rPr lang="ar-SA" sz="2000" dirty="0" smtClean="0">
                <a:latin typeface="Alexandria" charset="0"/>
                <a:cs typeface="Alexandria" charset="0"/>
              </a:rPr>
              <a:t>المرئي، </a:t>
            </a:r>
            <a:r>
              <a:rPr lang="ar-SA" sz="2000" dirty="0">
                <a:latin typeface="Alexandria" charset="0"/>
                <a:cs typeface="Alexandria" charset="0"/>
              </a:rPr>
              <a:t>كما تتيح هذه الأدوات للصحفيين ضبط الإعدادات مثل التركيز والسرعة دون التأثير على استقرار الجهاز، وهو أمر ضروري في البيئات الميدانية الديناميكية.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تُعد </a:t>
            </a:r>
            <a:r>
              <a:rPr lang="ar-SA" sz="2000" dirty="0">
                <a:solidFill>
                  <a:srgbClr val="C00000"/>
                </a:solidFill>
                <a:latin typeface="Alexandria" charset="0"/>
                <a:cs typeface="Alexandria" charset="0"/>
              </a:rPr>
              <a:t>سهولة الاستخدام والتوافق مع مختلف الأجهزة </a:t>
            </a:r>
            <a:r>
              <a:rPr lang="ar-SA" sz="2000" dirty="0">
                <a:latin typeface="Alexandria" charset="0"/>
                <a:cs typeface="Alexandria" charset="0"/>
              </a:rPr>
              <a:t>من العوامل الأساسية عند اختيار هذه الأدوات، إلى جانب متانتها وقدرتها على العمل في ظروف بيئية متغيرة دون الحاجة لصيانة متكررة.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10414732"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22. أدوات </a:t>
            </a:r>
            <a:r>
              <a:rPr lang="ar-SA" sz="2400" b="1" dirty="0">
                <a:solidFill>
                  <a:srgbClr val="203E5F"/>
                </a:solidFill>
                <a:latin typeface="Alexandria" charset="0"/>
                <a:cs typeface="Alexandria" charset="0"/>
              </a:rPr>
              <a:t>التحكم عن بُعد لمعدات التصوير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21506" name="Picture 2" descr="اوديلان مجموعة جهاز ارسال واستقبال فلاش لاسلكي، مشغل سبيدلايت عن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4245216"/>
            <a:ext cx="2050191" cy="206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8" name="Picture 7"/>
          <p:cNvPicPr>
            <a:picLocks noChangeAspect="1"/>
          </p:cNvPicPr>
          <p:nvPr/>
        </p:nvPicPr>
        <p:blipFill>
          <a:blip r:embed="rId4"/>
          <a:stretch>
            <a:fillRect/>
          </a:stretch>
        </p:blipFill>
        <p:spPr>
          <a:xfrm>
            <a:off x="194571" y="1311526"/>
            <a:ext cx="1909642" cy="25858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0954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007909" y="1293046"/>
            <a:ext cx="9405119" cy="5632311"/>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في </a:t>
            </a:r>
            <a:r>
              <a:rPr lang="ar-SA" sz="2000" dirty="0">
                <a:latin typeface="Alexandria" charset="0"/>
                <a:cs typeface="Alexandria" charset="0"/>
              </a:rPr>
              <a:t>حالات التغطية التي تتطلب </a:t>
            </a:r>
            <a:r>
              <a:rPr lang="ar-SA" sz="2000" dirty="0">
                <a:solidFill>
                  <a:srgbClr val="C00000"/>
                </a:solidFill>
                <a:latin typeface="Alexandria" charset="0"/>
                <a:cs typeface="Alexandria" charset="0"/>
              </a:rPr>
              <a:t>التصوير تحت الماء</a:t>
            </a:r>
            <a:r>
              <a:rPr lang="ar-SA" sz="2000" dirty="0">
                <a:latin typeface="Alexandria" charset="0"/>
                <a:cs typeface="Alexandria" charset="0"/>
              </a:rPr>
              <a:t>، يصبح استخدام معدات متخصصة ضرورة لضمان الحصول على لقطات واضحة </a:t>
            </a:r>
            <a:r>
              <a:rPr lang="ar-SA" sz="2000" dirty="0" smtClean="0">
                <a:latin typeface="Alexandria" charset="0"/>
                <a:cs typeface="Alexandria" charset="0"/>
              </a:rPr>
              <a:t>وواقعية، </a:t>
            </a:r>
            <a:r>
              <a:rPr lang="ar-SA" sz="2000" dirty="0">
                <a:latin typeface="Alexandria" charset="0"/>
                <a:cs typeface="Alexandria" charset="0"/>
              </a:rPr>
              <a:t>تشمل هذه المعدات حاويات مقاومة للماء تُستخدم لحماية الهواتف والكاميرات، بالإضافة إلى عدسات مائية تُحسن جودة الصور والفيديو في البيئات الرطبة.  </a:t>
            </a: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تعمل </a:t>
            </a:r>
            <a:r>
              <a:rPr lang="ar-SA" sz="2000" dirty="0">
                <a:latin typeface="Alexandria" charset="0"/>
                <a:cs typeface="Alexandria" charset="0"/>
              </a:rPr>
              <a:t>هذه المعدات على </a:t>
            </a:r>
            <a:r>
              <a:rPr lang="ar-SA" sz="2000" dirty="0">
                <a:solidFill>
                  <a:srgbClr val="C00000"/>
                </a:solidFill>
                <a:latin typeface="Alexandria" charset="0"/>
                <a:cs typeface="Alexandria" charset="0"/>
              </a:rPr>
              <a:t>تأمين الأجهزة ضد تسرب المياه </a:t>
            </a:r>
            <a:r>
              <a:rPr lang="ar-SA" sz="2000" dirty="0">
                <a:latin typeface="Alexandria" charset="0"/>
                <a:cs typeface="Alexandria" charset="0"/>
              </a:rPr>
              <a:t>وتأثيرات الضغط والملوحة، مما يتيح للصحفيين التقاط المشاهد تحت السطح دون التأثير على أداء </a:t>
            </a:r>
            <a:r>
              <a:rPr lang="ar-SA" sz="2000" dirty="0" smtClean="0">
                <a:latin typeface="Alexandria" charset="0"/>
                <a:cs typeface="Alexandria" charset="0"/>
              </a:rPr>
              <a:t>الكاميرا، </a:t>
            </a:r>
            <a:r>
              <a:rPr lang="ar-SA" sz="2000" dirty="0">
                <a:latin typeface="Alexandria" charset="0"/>
                <a:cs typeface="Alexandria" charset="0"/>
              </a:rPr>
              <a:t>تساعد هذه الحاويات والملحقات في توفير حماية مثالية للمعدات، مما يزيد من فرص الحصول على تقارير مرئية متميزة من البيئات البحرية أو من داخل المنشآت التي تتطلب مستويات عالية من الحماية.  </a:t>
            </a: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من </a:t>
            </a:r>
            <a:r>
              <a:rPr lang="ar-SA" sz="2000" dirty="0">
                <a:latin typeface="Alexandria" charset="0"/>
                <a:cs typeface="Alexandria" charset="0"/>
              </a:rPr>
              <a:t>الضروري </a:t>
            </a:r>
            <a:r>
              <a:rPr lang="ar-SA" sz="2000" dirty="0">
                <a:solidFill>
                  <a:srgbClr val="C00000"/>
                </a:solidFill>
                <a:latin typeface="Alexandria" charset="0"/>
                <a:cs typeface="Alexandria" charset="0"/>
              </a:rPr>
              <a:t>اختيار معدات تصوير</a:t>
            </a:r>
            <a:r>
              <a:rPr lang="ar-SA" sz="2000" dirty="0">
                <a:latin typeface="Alexandria" charset="0"/>
                <a:cs typeface="Alexandria" charset="0"/>
              </a:rPr>
              <a:t> تحت الماء ذات </a:t>
            </a:r>
            <a:r>
              <a:rPr lang="ar-SA" sz="2000" dirty="0">
                <a:solidFill>
                  <a:srgbClr val="C00000"/>
                </a:solidFill>
                <a:latin typeface="Alexandria" charset="0"/>
                <a:cs typeface="Alexandria" charset="0"/>
              </a:rPr>
              <a:t>جودة عالية </a:t>
            </a:r>
            <a:r>
              <a:rPr lang="ar-SA" sz="2000" dirty="0">
                <a:latin typeface="Alexandria" charset="0"/>
                <a:cs typeface="Alexandria" charset="0"/>
              </a:rPr>
              <a:t>وتوافق مع </a:t>
            </a:r>
            <a:r>
              <a:rPr lang="ar-SA" sz="2000" dirty="0">
                <a:solidFill>
                  <a:srgbClr val="C00000"/>
                </a:solidFill>
                <a:latin typeface="Alexandria" charset="0"/>
                <a:cs typeface="Alexandria" charset="0"/>
              </a:rPr>
              <a:t>نوع الجهاز المستخدم</a:t>
            </a:r>
            <a:r>
              <a:rPr lang="ar-SA" sz="2000" dirty="0">
                <a:latin typeface="Alexandria" charset="0"/>
                <a:cs typeface="Alexandria" charset="0"/>
              </a:rPr>
              <a:t>، مع الحرص على إجراء اختبارات قبل التغطية الميدانية لضمان أداء الأجهزة في الظروف الفعلية وضمان سلامة المعدات.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47014" y="756303"/>
            <a:ext cx="99660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23. معدات </a:t>
            </a:r>
            <a:r>
              <a:rPr lang="ar-SA" sz="2400" b="1" dirty="0">
                <a:solidFill>
                  <a:srgbClr val="203E5F"/>
                </a:solidFill>
                <a:latin typeface="Alexandria" charset="0"/>
                <a:cs typeface="Alexandria" charset="0"/>
              </a:rPr>
              <a:t>التصوير تحت الماء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22530" name="Picture 2" descr="عدسات كاميرا الجوال العالمية 3 في 1 - عين السمكة + ماكرو + عريض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2654479"/>
            <a:ext cx="1752063" cy="17520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2532" name="Picture 4" descr="عدسة هاتف زوم بصري 200x(5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261" b="8376"/>
          <a:stretch/>
        </p:blipFill>
        <p:spPr bwMode="auto">
          <a:xfrm>
            <a:off x="165754" y="1238471"/>
            <a:ext cx="1804447" cy="14140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2534" name="Picture 6" descr="سي لايف الغواص الرياضي غطاء تحت الماء لهاتف ايفون واندرويد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9636" b="9583"/>
          <a:stretch/>
        </p:blipFill>
        <p:spPr bwMode="auto">
          <a:xfrm rot="16200000">
            <a:off x="3827" y="4696211"/>
            <a:ext cx="2175428" cy="1757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19922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262432" y="1659893"/>
            <a:ext cx="9445659"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أولاً، </a:t>
            </a:r>
            <a:r>
              <a:rPr lang="ar-SA" sz="2000" dirty="0" smtClean="0">
                <a:latin typeface="Alexandria" charset="0"/>
                <a:cs typeface="Alexandria" charset="0"/>
              </a:rPr>
              <a:t>تؤدي </a:t>
            </a:r>
            <a:r>
              <a:rPr lang="ar-SA" sz="2000" dirty="0">
                <a:latin typeface="Alexandria" charset="0"/>
                <a:cs typeface="Alexandria" charset="0"/>
              </a:rPr>
              <a:t>معدات </a:t>
            </a:r>
            <a:r>
              <a:rPr lang="ar-SA" sz="2000" dirty="0">
                <a:solidFill>
                  <a:srgbClr val="C00000"/>
                </a:solidFill>
                <a:latin typeface="Alexandria" charset="0"/>
                <a:cs typeface="Alexandria" charset="0"/>
              </a:rPr>
              <a:t>مراقبة الجودة </a:t>
            </a:r>
            <a:r>
              <a:rPr lang="ar-SA" sz="2000" dirty="0">
                <a:latin typeface="Alexandria" charset="0"/>
                <a:cs typeface="Alexandria" charset="0"/>
              </a:rPr>
              <a:t>دورًا أساسيًا في التأكد من أن الصور والفيديوهات الملتقطة تعكس الواقع بأعلى درجات الدقة </a:t>
            </a:r>
            <a:r>
              <a:rPr lang="ar-SA" sz="2000" dirty="0" smtClean="0">
                <a:latin typeface="Alexandria" charset="0"/>
                <a:cs typeface="Alexandria" charset="0"/>
              </a:rPr>
              <a:t>والوضوح، </a:t>
            </a:r>
            <a:r>
              <a:rPr lang="ar-SA" sz="2000" dirty="0">
                <a:latin typeface="Alexandria" charset="0"/>
                <a:cs typeface="Alexandria" charset="0"/>
              </a:rPr>
              <a:t>تشمل هذه المعدات شاشات معايرة محمولة، وأجهزة قياس الألوان، وأدوات فحص الإضاءة التي تساعد في تقييم جودة الصورة مباشرة أثناء التصوير.  </a:t>
            </a:r>
          </a:p>
          <a:p>
            <a:pPr algn="just" rtl="1">
              <a:lnSpc>
                <a:spcPct val="150000"/>
              </a:lnSpc>
            </a:pPr>
            <a:r>
              <a:rPr lang="ar-SA" sz="2000" b="1" dirty="0">
                <a:latin typeface="Alexandria" charset="0"/>
                <a:cs typeface="Alexandria" charset="0"/>
              </a:rPr>
              <a:t>ثانياً، </a:t>
            </a:r>
            <a:r>
              <a:rPr lang="ar-SA" sz="2000" dirty="0" smtClean="0">
                <a:solidFill>
                  <a:srgbClr val="C00000"/>
                </a:solidFill>
                <a:latin typeface="Alexandria" charset="0"/>
                <a:cs typeface="Alexandria" charset="0"/>
              </a:rPr>
              <a:t>تساعد</a:t>
            </a:r>
            <a:r>
              <a:rPr lang="ar-SA" sz="2000" dirty="0" smtClean="0">
                <a:latin typeface="Alexandria" charset="0"/>
                <a:cs typeface="Alexandria" charset="0"/>
              </a:rPr>
              <a:t> </a:t>
            </a:r>
            <a:r>
              <a:rPr lang="ar-SA" sz="2000" dirty="0">
                <a:latin typeface="Alexandria" charset="0"/>
                <a:cs typeface="Alexandria" charset="0"/>
              </a:rPr>
              <a:t>أدوات معايرة الشاشة وأجهزة قياس الألوان الصحفيين على ضبط إعدادات الكاميرا وتعديل التعرض وتوازن الألوان وفقًا لظروف الإضاءة المحيطة، مما يضمن إنتاج محتوى بصري يتسم بالاحترافية </a:t>
            </a:r>
            <a:r>
              <a:rPr lang="ar-SA" sz="2000" dirty="0" smtClean="0">
                <a:latin typeface="Alexandria" charset="0"/>
                <a:cs typeface="Alexandria" charset="0"/>
              </a:rPr>
              <a:t>والدقة، </a:t>
            </a:r>
            <a:r>
              <a:rPr lang="ar-SA" sz="2000" dirty="0">
                <a:latin typeface="Alexandria" charset="0"/>
                <a:cs typeface="Alexandria" charset="0"/>
              </a:rPr>
              <a:t>كما </a:t>
            </a:r>
            <a:r>
              <a:rPr lang="ar-SA" sz="2000" dirty="0">
                <a:solidFill>
                  <a:srgbClr val="C00000"/>
                </a:solidFill>
                <a:latin typeface="Alexandria" charset="0"/>
                <a:cs typeface="Alexandria" charset="0"/>
              </a:rPr>
              <a:t>تُستخدم</a:t>
            </a:r>
            <a:r>
              <a:rPr lang="ar-SA" sz="2000" dirty="0">
                <a:latin typeface="Alexandria" charset="0"/>
                <a:cs typeface="Alexandria" charset="0"/>
              </a:rPr>
              <a:t> هذه المعدات في </a:t>
            </a:r>
            <a:r>
              <a:rPr lang="ar-SA" sz="2000" dirty="0">
                <a:solidFill>
                  <a:srgbClr val="C00000"/>
                </a:solidFill>
                <a:latin typeface="Alexandria" charset="0"/>
                <a:cs typeface="Alexandria" charset="0"/>
              </a:rPr>
              <a:t>التحقق</a:t>
            </a:r>
            <a:r>
              <a:rPr lang="ar-SA" sz="2000" dirty="0">
                <a:latin typeface="Alexandria" charset="0"/>
                <a:cs typeface="Alexandria" charset="0"/>
              </a:rPr>
              <a:t> من أن </a:t>
            </a:r>
            <a:r>
              <a:rPr lang="ar-SA" sz="2000" dirty="0">
                <a:solidFill>
                  <a:srgbClr val="C00000"/>
                </a:solidFill>
                <a:latin typeface="Alexandria" charset="0"/>
                <a:cs typeface="Alexandria" charset="0"/>
              </a:rPr>
              <a:t>المواد الملتقطة </a:t>
            </a:r>
            <a:r>
              <a:rPr lang="ar-SA" sz="2000" dirty="0">
                <a:latin typeface="Alexandria" charset="0"/>
                <a:cs typeface="Alexandria" charset="0"/>
              </a:rPr>
              <a:t>تتماشى مع </a:t>
            </a:r>
            <a:r>
              <a:rPr lang="ar-SA" sz="2000" dirty="0">
                <a:solidFill>
                  <a:srgbClr val="C00000"/>
                </a:solidFill>
                <a:latin typeface="Alexandria" charset="0"/>
                <a:cs typeface="Alexandria" charset="0"/>
              </a:rPr>
              <a:t>معايير الجودة </a:t>
            </a:r>
            <a:r>
              <a:rPr lang="ar-SA" sz="2000" dirty="0">
                <a:latin typeface="Alexandria" charset="0"/>
                <a:cs typeface="Alexandria" charset="0"/>
              </a:rPr>
              <a:t>المطلوبة </a:t>
            </a:r>
            <a:r>
              <a:rPr lang="ar-SA" sz="2000" dirty="0">
                <a:solidFill>
                  <a:srgbClr val="C00000"/>
                </a:solidFill>
                <a:latin typeface="Alexandria" charset="0"/>
                <a:cs typeface="Alexandria" charset="0"/>
              </a:rPr>
              <a:t>للنشر</a:t>
            </a:r>
            <a:r>
              <a:rPr lang="ar-SA" sz="2000" dirty="0">
                <a:latin typeface="Alexandria" charset="0"/>
                <a:cs typeface="Alexandria" charset="0"/>
              </a:rPr>
              <a:t>.  </a:t>
            </a: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smtClean="0">
                <a:latin typeface="Alexandria" charset="0"/>
                <a:cs typeface="Alexandria" charset="0"/>
              </a:rPr>
              <a:t>ينبغي </a:t>
            </a:r>
            <a:r>
              <a:rPr lang="ar-SA" sz="2000" dirty="0">
                <a:latin typeface="Alexandria" charset="0"/>
                <a:cs typeface="Alexandria" charset="0"/>
              </a:rPr>
              <a:t>أن تكون معدات مراقبة الجودة </a:t>
            </a:r>
            <a:r>
              <a:rPr lang="ar-SA" sz="2000" dirty="0">
                <a:solidFill>
                  <a:srgbClr val="C00000"/>
                </a:solidFill>
                <a:latin typeface="Alexandria" charset="0"/>
                <a:cs typeface="Alexandria" charset="0"/>
              </a:rPr>
              <a:t>سهلة الاستخدام وخفيفة الوزن </a:t>
            </a:r>
            <a:r>
              <a:rPr lang="ar-SA" sz="2000" dirty="0">
                <a:latin typeface="Alexandria" charset="0"/>
                <a:cs typeface="Alexandria" charset="0"/>
              </a:rPr>
              <a:t>لتناسب العمل الميداني، مع إمكانية إجراء المعايرة بشكل سريع ودقيق دون التأثير على سير </a:t>
            </a:r>
            <a:r>
              <a:rPr lang="ar-SA" sz="2000" dirty="0" smtClean="0">
                <a:latin typeface="Alexandria" charset="0"/>
                <a:cs typeface="Alexandria" charset="0"/>
              </a:rPr>
              <a:t>العمل.</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599" y="919821"/>
            <a:ext cx="10251649"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24. معدات </a:t>
            </a:r>
            <a:r>
              <a:rPr lang="ar-SA" sz="2400" b="1" dirty="0">
                <a:solidFill>
                  <a:srgbClr val="203E5F"/>
                </a:solidFill>
                <a:latin typeface="Alexandria" charset="0"/>
                <a:cs typeface="Alexandria" charset="0"/>
              </a:rPr>
              <a:t>مراقبة الجودة في التصوير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8" name="Picture 7"/>
          <p:cNvPicPr>
            <a:picLocks noChangeAspect="1"/>
          </p:cNvPicPr>
          <p:nvPr/>
        </p:nvPicPr>
        <p:blipFill>
          <a:blip r:embed="rId3"/>
          <a:stretch>
            <a:fillRect/>
          </a:stretch>
        </p:blipFill>
        <p:spPr>
          <a:xfrm>
            <a:off x="180431" y="4875059"/>
            <a:ext cx="1988287" cy="16308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556" name="Picture 4" descr="شاشه ميكتفر المحولة ، 10.5 مصر | Ubu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679" y="3353089"/>
            <a:ext cx="1995481" cy="13582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3558" name="Picture 6" descr="No photo description available."/>
          <p:cNvPicPr>
            <a:picLocks noChangeAspect="1" noChangeArrowheads="1"/>
          </p:cNvPicPr>
          <p:nvPr/>
        </p:nvPicPr>
        <p:blipFill rotWithShape="1">
          <a:blip r:embed="rId5">
            <a:extLst>
              <a:ext uri="{28A0092B-C50C-407E-A947-70E740481C1C}">
                <a14:useLocalDpi xmlns:a14="http://schemas.microsoft.com/office/drawing/2010/main" val="0"/>
              </a:ext>
            </a:extLst>
          </a:blip>
          <a:srcRect l="31515" t="22508" r="31042" b="7311"/>
          <a:stretch/>
        </p:blipFill>
        <p:spPr bwMode="auto">
          <a:xfrm>
            <a:off x="710106" y="1228602"/>
            <a:ext cx="1046098" cy="1960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310843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50445" y="2279045"/>
            <a:ext cx="5260156" cy="378565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تلخيصًا </a:t>
            </a:r>
            <a:r>
              <a:rPr lang="ar-SA" sz="2000" dirty="0">
                <a:latin typeface="Alexandria" charset="0"/>
                <a:cs typeface="Alexandria" charset="0"/>
              </a:rPr>
              <a:t>لأهمية المعدات المادية في صحافة الهاتف المحمول، يتعين على الصحفيين اختيار الأدوات التي تتناسب مع طبيعة المهام الميدانية وظروف العمل المتغيرة، مع التركيز على الجودة والمتانة وسهولة </a:t>
            </a:r>
            <a:r>
              <a:rPr lang="ar-SA" sz="2000" dirty="0" smtClean="0">
                <a:latin typeface="Alexandria" charset="0"/>
                <a:cs typeface="Alexandria" charset="0"/>
              </a:rPr>
              <a:t>النقل، كما يجب </a:t>
            </a:r>
            <a:r>
              <a:rPr lang="ar-SA" sz="2000" dirty="0">
                <a:latin typeface="Alexandria" charset="0"/>
                <a:cs typeface="Alexandria" charset="0"/>
              </a:rPr>
              <a:t>أن يكون الاختيار مبنيًا على الاحتياجات الفعلية للتغطية ومدى توافق المعدات مع الأجهزة الذكية المستخدمة في </a:t>
            </a:r>
            <a:r>
              <a:rPr lang="ar-SA" sz="2000" dirty="0" smtClean="0">
                <a:latin typeface="Alexandria" charset="0"/>
                <a:cs typeface="Alexandria" charset="0"/>
              </a:rPr>
              <a:t>العمل.</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906422" y="1388321"/>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خلاصة وتوصيات حول اختيار وصيانة المعدات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24580" name="Picture 4" descr="Mojo competition winners discuss when to film on a smartphone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8848" y="2462873"/>
            <a:ext cx="5577340" cy="314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795733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402318" y="1659893"/>
            <a:ext cx="6935296" cy="517064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 </a:t>
            </a:r>
            <a:r>
              <a:rPr lang="ar-SA" sz="2000" dirty="0" smtClean="0">
                <a:latin typeface="Alexandria" charset="0"/>
                <a:cs typeface="Alexandria" charset="0"/>
              </a:rPr>
              <a:t>تعد </a:t>
            </a:r>
            <a:r>
              <a:rPr lang="ar-SA" sz="2000" dirty="0">
                <a:solidFill>
                  <a:srgbClr val="C00000"/>
                </a:solidFill>
                <a:latin typeface="Alexandria" charset="0"/>
                <a:cs typeface="Alexandria" charset="0"/>
              </a:rPr>
              <a:t>الصيانة الدورية </a:t>
            </a:r>
            <a:r>
              <a:rPr lang="ar-SA" sz="2000" dirty="0">
                <a:latin typeface="Alexandria" charset="0"/>
                <a:cs typeface="Alexandria" charset="0"/>
              </a:rPr>
              <a:t>للمعدات أمرًا </a:t>
            </a:r>
            <a:r>
              <a:rPr lang="ar-SA" sz="2000" dirty="0">
                <a:solidFill>
                  <a:srgbClr val="C00000"/>
                </a:solidFill>
                <a:latin typeface="Alexandria" charset="0"/>
                <a:cs typeface="Alexandria" charset="0"/>
              </a:rPr>
              <a:t>بالغ الأهمية </a:t>
            </a:r>
            <a:r>
              <a:rPr lang="ar-SA" sz="2000" dirty="0">
                <a:latin typeface="Alexandria" charset="0"/>
                <a:cs typeface="Alexandria" charset="0"/>
              </a:rPr>
              <a:t>لضمان استمرار أدائها بكفاءة عالية، حيث يجب التأكد من نظافتها ومعايرتها بانتظام، </a:t>
            </a:r>
            <a:r>
              <a:rPr lang="ar-SA" sz="2000" dirty="0">
                <a:solidFill>
                  <a:srgbClr val="C00000"/>
                </a:solidFill>
                <a:latin typeface="Alexandria" charset="0"/>
                <a:cs typeface="Alexandria" charset="0"/>
              </a:rPr>
              <a:t>واستبدال</a:t>
            </a:r>
            <a:r>
              <a:rPr lang="ar-SA" sz="2000" dirty="0">
                <a:latin typeface="Alexandria" charset="0"/>
                <a:cs typeface="Alexandria" charset="0"/>
              </a:rPr>
              <a:t> القطع المتآكلة أو التالفة للحفاظ على جودة الإنتاج الإعلامي. </a:t>
            </a:r>
            <a:endParaRPr lang="en-US" sz="2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ينصح </a:t>
            </a:r>
            <a:r>
              <a:rPr lang="ar-SA" sz="2000" dirty="0">
                <a:latin typeface="Alexandria" charset="0"/>
                <a:cs typeface="Alexandria" charset="0"/>
              </a:rPr>
              <a:t>بإعداد </a:t>
            </a:r>
            <a:r>
              <a:rPr lang="ar-SA" sz="2000" dirty="0">
                <a:solidFill>
                  <a:srgbClr val="C00000"/>
                </a:solidFill>
                <a:latin typeface="Alexandria" charset="0"/>
                <a:cs typeface="Alexandria" charset="0"/>
              </a:rPr>
              <a:t>جدول زمني </a:t>
            </a:r>
            <a:r>
              <a:rPr lang="ar-SA" sz="2000" dirty="0">
                <a:latin typeface="Alexandria" charset="0"/>
                <a:cs typeface="Alexandria" charset="0"/>
              </a:rPr>
              <a:t>لصيانة المعدات والاحتفاظ بمجموعة من الأدوات الأساسية لإجراء الإصلاحات السريعة أثناء العمل الميداني.  </a:t>
            </a:r>
            <a:endParaRPr lang="ar-SA" sz="2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يجب </a:t>
            </a:r>
            <a:r>
              <a:rPr lang="ar-SA" sz="2000" dirty="0">
                <a:latin typeface="Alexandria" charset="0"/>
                <a:cs typeface="Alexandria" charset="0"/>
              </a:rPr>
              <a:t>على الصحفيين </a:t>
            </a:r>
            <a:r>
              <a:rPr lang="ar-SA" sz="2000" dirty="0">
                <a:solidFill>
                  <a:srgbClr val="C00000"/>
                </a:solidFill>
                <a:latin typeface="Alexandria" charset="0"/>
                <a:cs typeface="Alexandria" charset="0"/>
              </a:rPr>
              <a:t>الاستثمار في التدريب </a:t>
            </a:r>
            <a:r>
              <a:rPr lang="ar-SA" sz="2000" dirty="0">
                <a:latin typeface="Alexandria" charset="0"/>
                <a:cs typeface="Alexandria" charset="0"/>
              </a:rPr>
              <a:t>والتعرف على أحدث التقنيات والملحقات المتوفرة في السوق، مما يساعد على تحسين مستوى الإنتاج الإعلامي وتقديم تقارير ميدانية عالية الجودة تعكس الاحترافية والدقة في نقل الأحداث.</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خلاصة وتوصيات حول اختيار وصيانة المعدات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8" name="Picture 2" descr="https://www.movophoto.com/cdn/shop/products/movo-pr-2-pm-smartphone-video-kit-with-mini-shotgun-mic-and-rig-633456_2000x.jpg?v=166189161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001" r="8619"/>
          <a:stretch/>
        </p:blipFill>
        <p:spPr bwMode="auto">
          <a:xfrm>
            <a:off x="150826" y="1746595"/>
            <a:ext cx="3968686" cy="47033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55867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987537" y="1659893"/>
            <a:ext cx="7609403" cy="5124480"/>
          </a:xfrm>
          <a:prstGeom prst="rect">
            <a:avLst/>
          </a:prstGeom>
          <a:noFill/>
        </p:spPr>
        <p:txBody>
          <a:bodyPr wrap="square" rtlCol="0">
            <a:spAutoFit/>
          </a:bodyPr>
          <a:lstStyle/>
          <a:p>
            <a:pPr algn="just" rtl="1">
              <a:lnSpc>
                <a:spcPct val="150000"/>
              </a:lnSpc>
            </a:pPr>
            <a:r>
              <a:rPr lang="ar-SA" sz="2000" dirty="0" smtClean="0">
                <a:solidFill>
                  <a:srgbClr val="C00000"/>
                </a:solidFill>
                <a:latin typeface="Alexandria" charset="0"/>
                <a:cs typeface="Alexandria" charset="0"/>
              </a:rPr>
              <a:t>تُظهر </a:t>
            </a:r>
            <a:r>
              <a:rPr lang="ar-SA" sz="2000" dirty="0">
                <a:solidFill>
                  <a:srgbClr val="C00000"/>
                </a:solidFill>
                <a:latin typeface="Alexandria" charset="0"/>
                <a:cs typeface="Alexandria" charset="0"/>
              </a:rPr>
              <a:t>التجارب العملية </a:t>
            </a:r>
            <a:r>
              <a:rPr lang="ar-SA" sz="2000" dirty="0">
                <a:latin typeface="Alexandria" charset="0"/>
                <a:cs typeface="Alexandria" charset="0"/>
              </a:rPr>
              <a:t>كيف يمكن للمعدات المادية المتخصصة دعم تغطية الأحداث بدقة واحترافية، حيث يستخدم الصحفيون كاميرات مع ملحقات متكاملة مثل العدسات الخارجية والجيمبال لتعزيز جودة </a:t>
            </a:r>
            <a:r>
              <a:rPr lang="ar-SA" sz="2000" dirty="0" smtClean="0">
                <a:latin typeface="Alexandria" charset="0"/>
                <a:cs typeface="Alexandria" charset="0"/>
              </a:rPr>
              <a:t>التصوير.</a:t>
            </a:r>
          </a:p>
          <a:p>
            <a:pPr algn="just" rtl="1">
              <a:lnSpc>
                <a:spcPct val="150000"/>
              </a:lnSpc>
            </a:pPr>
            <a:endParaRPr lang="ar-SA" sz="500" dirty="0" smtClean="0">
              <a:latin typeface="Alexandria" charset="0"/>
              <a:cs typeface="Alexandria" charset="0"/>
            </a:endParaRPr>
          </a:p>
          <a:p>
            <a:pPr algn="just" rtl="1">
              <a:lnSpc>
                <a:spcPct val="150000"/>
              </a:lnSpc>
            </a:pPr>
            <a:r>
              <a:rPr lang="ar-SA" sz="2000" dirty="0" smtClean="0">
                <a:solidFill>
                  <a:srgbClr val="C00000"/>
                </a:solidFill>
                <a:latin typeface="Alexandria" charset="0"/>
                <a:cs typeface="Alexandria" charset="0"/>
              </a:rPr>
              <a:t>أثبتت </a:t>
            </a:r>
            <a:r>
              <a:rPr lang="ar-SA" sz="2000" dirty="0">
                <a:solidFill>
                  <a:srgbClr val="C00000"/>
                </a:solidFill>
                <a:latin typeface="Alexandria" charset="0"/>
                <a:cs typeface="Alexandria" charset="0"/>
              </a:rPr>
              <a:t>حالات واقعية </a:t>
            </a:r>
            <a:r>
              <a:rPr lang="ar-SA" sz="2000" dirty="0">
                <a:latin typeface="Alexandria" charset="0"/>
                <a:cs typeface="Alexandria" charset="0"/>
              </a:rPr>
              <a:t>أن الدمج بين الأجهزة المحمولة مثل الهواتف الذكية المتطورة وملحقاتها مثل ميكروفونات خارجية وحافظات متخصصة يُحدث فرقًا كبيرًا في توثيق الأحداث </a:t>
            </a:r>
            <a:r>
              <a:rPr lang="ar-SA" sz="2000" dirty="0" smtClean="0">
                <a:latin typeface="Alexandria" charset="0"/>
                <a:cs typeface="Alexandria" charset="0"/>
              </a:rPr>
              <a:t>وتقديم تقارير </a:t>
            </a:r>
            <a:r>
              <a:rPr lang="ar-SA" sz="2000" dirty="0">
                <a:latin typeface="Alexandria" charset="0"/>
                <a:cs typeface="Alexandria" charset="0"/>
              </a:rPr>
              <a:t>شاملة. </a:t>
            </a:r>
            <a:endParaRPr lang="ar-SA" sz="2000" dirty="0" smtClean="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تشير هذه النماذج العملية </a:t>
            </a:r>
            <a:r>
              <a:rPr lang="ar-SA" sz="2000" dirty="0">
                <a:latin typeface="Alexandria" charset="0"/>
                <a:cs typeface="Alexandria" charset="0"/>
              </a:rPr>
              <a:t>إلى أهمية توافق المعدات واستخدامها بشكل متكامل لضمان الحصول على مواد إعلامية عالية الجودة في بيئات عمل متنوعة </a:t>
            </a:r>
            <a:r>
              <a:rPr lang="ar-SA" sz="2000" dirty="0" smtClean="0">
                <a:latin typeface="Alexandria" charset="0"/>
                <a:cs typeface="Alexandria" charset="0"/>
              </a:rPr>
              <a:t>وصعبة.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599" y="919821"/>
            <a:ext cx="10317637" cy="64633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نماذج استخدام عملية لمعدات صحافة الهاتف المحمول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pic>
        <p:nvPicPr>
          <p:cNvPr id="6" name="Picture 5"/>
          <p:cNvPicPr>
            <a:picLocks noChangeAspect="1"/>
          </p:cNvPicPr>
          <p:nvPr/>
        </p:nvPicPr>
        <p:blipFill>
          <a:blip r:embed="rId3"/>
          <a:stretch>
            <a:fillRect/>
          </a:stretch>
        </p:blipFill>
        <p:spPr>
          <a:xfrm>
            <a:off x="161505" y="1840864"/>
            <a:ext cx="3474236" cy="1989243"/>
          </a:xfrm>
          <a:prstGeom prst="rect">
            <a:avLst/>
          </a:prstGeom>
        </p:spPr>
      </p:pic>
      <p:sp>
        <p:nvSpPr>
          <p:cNvPr id="8" name="Rectangle 7"/>
          <p:cNvSpPr/>
          <p:nvPr/>
        </p:nvSpPr>
        <p:spPr>
          <a:xfrm>
            <a:off x="3048000" y="2759586"/>
            <a:ext cx="6096000" cy="501932"/>
          </a:xfrm>
          <a:prstGeom prst="rect">
            <a:avLst/>
          </a:prstGeom>
        </p:spPr>
        <p:txBody>
          <a:bodyPr>
            <a:spAutoFit/>
          </a:bodyPr>
          <a:lstStyle/>
          <a:p>
            <a:pPr algn="just" rtl="1">
              <a:lnSpc>
                <a:spcPct val="150000"/>
              </a:lnSpc>
            </a:pPr>
            <a:endParaRPr lang="en-US" sz="2000" dirty="0">
              <a:latin typeface="Alexandria" charset="0"/>
              <a:cs typeface="Alexandria" charset="0"/>
            </a:endParaRPr>
          </a:p>
        </p:txBody>
      </p:sp>
      <p:sp>
        <p:nvSpPr>
          <p:cNvPr id="10" name="Rectangle 9"/>
          <p:cNvSpPr/>
          <p:nvPr/>
        </p:nvSpPr>
        <p:spPr>
          <a:xfrm>
            <a:off x="48454" y="3935134"/>
            <a:ext cx="3703412" cy="2169825"/>
          </a:xfrm>
          <a:prstGeom prst="rect">
            <a:avLst/>
          </a:prstGeom>
        </p:spPr>
        <p:txBody>
          <a:bodyPr wrap="square">
            <a:spAutoFit/>
          </a:bodyPr>
          <a:lstStyle/>
          <a:p>
            <a:pPr algn="ctr" rtl="1">
              <a:lnSpc>
                <a:spcPct val="150000"/>
              </a:lnSpc>
            </a:pPr>
            <a:r>
              <a:rPr lang="ar-SA" dirty="0">
                <a:solidFill>
                  <a:srgbClr val="203E5F"/>
                </a:solidFill>
                <a:latin typeface="Alexandria" charset="0"/>
                <a:cs typeface="Alexandria" charset="0"/>
              </a:rPr>
              <a:t>يمكنكم الاطلاع على هذا المحتوى الذي يشرح كيفية تجميع معدات الصحافة المتنقلة الخاصة بك، </a:t>
            </a:r>
            <a:endParaRPr lang="ar-SA" dirty="0" smtClean="0">
              <a:solidFill>
                <a:srgbClr val="203E5F"/>
              </a:solidFill>
              <a:latin typeface="Alexandria" charset="0"/>
              <a:cs typeface="Alexandria" charset="0"/>
            </a:endParaRPr>
          </a:p>
          <a:p>
            <a:pPr algn="ctr" rtl="1">
              <a:lnSpc>
                <a:spcPct val="150000"/>
              </a:lnSpc>
            </a:pPr>
            <a:r>
              <a:rPr lang="ar-SA" dirty="0" smtClean="0">
                <a:solidFill>
                  <a:srgbClr val="203E5F"/>
                </a:solidFill>
                <a:latin typeface="Alexandria" charset="0"/>
                <a:cs typeface="Alexandria" charset="0"/>
              </a:rPr>
              <a:t>من </a:t>
            </a:r>
            <a:r>
              <a:rPr lang="ar-SA" dirty="0">
                <a:solidFill>
                  <a:srgbClr val="203E5F"/>
                </a:solidFill>
                <a:latin typeface="Alexandria" charset="0"/>
                <a:cs typeface="Alexandria" charset="0"/>
              </a:rPr>
              <a:t>خلال هذا الرابط:</a:t>
            </a:r>
            <a:r>
              <a:rPr lang="en-US" dirty="0">
                <a:solidFill>
                  <a:srgbClr val="203E5F"/>
                </a:solidFill>
                <a:latin typeface="Alexandria" charset="0"/>
                <a:cs typeface="Alexandria" charset="0"/>
              </a:rPr>
              <a:t>  https://youtu.be/5xZNTS7JQHo</a:t>
            </a:r>
          </a:p>
        </p:txBody>
      </p:sp>
    </p:spTree>
    <p:extLst>
      <p:ext uri="{BB962C8B-B14F-4D97-AF65-F5344CB8AC3E}">
        <p14:creationId xmlns:p14="http://schemas.microsoft.com/office/powerpoint/2010/main" val="1840004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30" y="1659893"/>
            <a:ext cx="10658884" cy="3831818"/>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تواجه </a:t>
            </a:r>
            <a:r>
              <a:rPr lang="ar-SA" sz="2000" dirty="0">
                <a:latin typeface="Alexandria" charset="0"/>
                <a:cs typeface="Alexandria" charset="0"/>
              </a:rPr>
              <a:t>المعدات المادية </a:t>
            </a:r>
            <a:r>
              <a:rPr lang="ar-SA" sz="2000" dirty="0">
                <a:solidFill>
                  <a:srgbClr val="C00000"/>
                </a:solidFill>
                <a:latin typeface="Alexandria" charset="0"/>
                <a:cs typeface="Alexandria" charset="0"/>
              </a:rPr>
              <a:t>تحديات متزايدة </a:t>
            </a:r>
            <a:r>
              <a:rPr lang="ar-SA" sz="2000" dirty="0">
                <a:latin typeface="Alexandria" charset="0"/>
                <a:cs typeface="Alexandria" charset="0"/>
              </a:rPr>
              <a:t>مع تغير البيئات الميدانية، إذ تتطلب الظروف القاسية مثل الأمطار والغبار والصدمات تقنيات أكثر تطورًا لتحمل هذه العوامل الخارجية. </a:t>
            </a:r>
            <a:endParaRPr lang="ar-SA" sz="2000" dirty="0" smtClean="0">
              <a:latin typeface="Alexandria" charset="0"/>
              <a:cs typeface="Alexandria" charset="0"/>
            </a:endParaRP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2. يعد </a:t>
            </a:r>
            <a:r>
              <a:rPr lang="ar-SA" sz="2000" dirty="0">
                <a:solidFill>
                  <a:srgbClr val="C00000"/>
                </a:solidFill>
                <a:latin typeface="Alexandria" charset="0"/>
                <a:cs typeface="Alexandria" charset="0"/>
              </a:rPr>
              <a:t>الحفاظ على أداء المعدات </a:t>
            </a:r>
            <a:r>
              <a:rPr lang="ar-SA" sz="2000" dirty="0">
                <a:latin typeface="Alexandria" charset="0"/>
                <a:cs typeface="Alexandria" charset="0"/>
              </a:rPr>
              <a:t>وثبات جودتها في مواجهة التآكل والتلف المستمر تحديًا رئيسيًا، مما يستدعي تطوير حلول جديدة تعتمد على مواد وتقنيات مبتكرة.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3. كما </a:t>
            </a:r>
            <a:r>
              <a:rPr lang="ar-SA" sz="2000" dirty="0">
                <a:latin typeface="Alexandria" charset="0"/>
                <a:cs typeface="Alexandria" charset="0"/>
              </a:rPr>
              <a:t>أن </a:t>
            </a:r>
            <a:r>
              <a:rPr lang="ar-SA" sz="2000" dirty="0">
                <a:solidFill>
                  <a:srgbClr val="C00000"/>
                </a:solidFill>
                <a:latin typeface="Alexandria" charset="0"/>
                <a:cs typeface="Alexandria" charset="0"/>
              </a:rPr>
              <a:t>التوافق بين الأجهزة المختلفة</a:t>
            </a:r>
            <a:r>
              <a:rPr lang="ar-SA" sz="2000" dirty="0">
                <a:latin typeface="Alexandria" charset="0"/>
                <a:cs typeface="Alexandria" charset="0"/>
              </a:rPr>
              <a:t> ومتطلبات الطاقة والتخزين في الوقت الحقيقي يمثل تحديًا إضافيًا يستوجب البحث عن حلول متكاملة تضمن استمرارية العمل وتخفيض الفاقد من الطاقة والبيانات.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تحديات المستقبل في المعدات المادية للصحافة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312945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30" y="1659893"/>
            <a:ext cx="10658884" cy="4339650"/>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تؤدي </a:t>
            </a:r>
            <a:r>
              <a:rPr lang="ar-SA" sz="2000" dirty="0">
                <a:solidFill>
                  <a:srgbClr val="C00000"/>
                </a:solidFill>
                <a:latin typeface="Alexandria" charset="0"/>
                <a:cs typeface="Alexandria" charset="0"/>
              </a:rPr>
              <a:t>الابتكارات التقنية </a:t>
            </a:r>
            <a:r>
              <a:rPr lang="ar-SA" sz="2000" dirty="0">
                <a:latin typeface="Alexandria" charset="0"/>
                <a:cs typeface="Alexandria" charset="0"/>
              </a:rPr>
              <a:t>دورًا حيويًا في تحسين متانة وكفاءة المعدات المادية للصحافة، حيث تساهم التطورات في تقليل حجم الأجهزة وزيادة تحملها للعوامل البيئية القاسية.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2. تشمل </a:t>
            </a:r>
            <a:r>
              <a:rPr lang="ar-SA" sz="2000" dirty="0">
                <a:solidFill>
                  <a:srgbClr val="C00000"/>
                </a:solidFill>
                <a:latin typeface="Alexandria" charset="0"/>
                <a:cs typeface="Alexandria" charset="0"/>
              </a:rPr>
              <a:t>التطورات الحديثة </a:t>
            </a:r>
            <a:r>
              <a:rPr lang="ar-SA" sz="2000" dirty="0">
                <a:latin typeface="Alexandria" charset="0"/>
                <a:cs typeface="Alexandria" charset="0"/>
              </a:rPr>
              <a:t>استخدام مواد جديدة لتصنيع الحافظات والحقائب المقاومة للصدمات، وتطوير أنظمة الطاقة الشمسية المتقدمة التي تتيح شحن الأجهزة في الميدان بكفاءة عالية.  </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3. كما </a:t>
            </a:r>
            <a:r>
              <a:rPr lang="ar-SA" sz="2000" dirty="0">
                <a:latin typeface="Alexandria" charset="0"/>
                <a:cs typeface="Alexandria" charset="0"/>
              </a:rPr>
              <a:t>تساعد </a:t>
            </a:r>
            <a:r>
              <a:rPr lang="ar-SA" sz="2000" dirty="0">
                <a:solidFill>
                  <a:srgbClr val="C00000"/>
                </a:solidFill>
                <a:latin typeface="Alexandria" charset="0"/>
                <a:cs typeface="Alexandria" charset="0"/>
              </a:rPr>
              <a:t>تقنيات الذكاء الاصطناعي وإنترنت الأشياء </a:t>
            </a:r>
            <a:r>
              <a:rPr lang="ar-SA" sz="2000" dirty="0">
                <a:latin typeface="Alexandria" charset="0"/>
                <a:cs typeface="Alexandria" charset="0"/>
              </a:rPr>
              <a:t>في تحسين عمليات المعايرة والصيانة، مما يسهم في إنتاج معدات أكثر ذكاءً وتكاملاً لدعم جهود الصحفيين في نقل الأخبار بدقة واحترافية.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دور الابتكارات التقنية في تطوير المعدات المادية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57391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78730" y="1593904"/>
            <a:ext cx="10658884" cy="517064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 </a:t>
            </a:r>
            <a:r>
              <a:rPr lang="ar-SA" sz="2000" dirty="0" smtClean="0">
                <a:latin typeface="Alexandria" charset="0"/>
                <a:cs typeface="Alexandria" charset="0"/>
              </a:rPr>
              <a:t>تُعتبر </a:t>
            </a:r>
            <a:r>
              <a:rPr lang="ar-SA" sz="2000" dirty="0">
                <a:solidFill>
                  <a:srgbClr val="C00000"/>
                </a:solidFill>
                <a:latin typeface="Alexandria" charset="0"/>
                <a:cs typeface="Alexandria" charset="0"/>
              </a:rPr>
              <a:t>المعدات</a:t>
            </a:r>
            <a:r>
              <a:rPr lang="ar-SA" sz="2000" dirty="0">
                <a:latin typeface="Alexandria" charset="0"/>
                <a:cs typeface="Alexandria" charset="0"/>
              </a:rPr>
              <a:t> المادية </a:t>
            </a:r>
            <a:r>
              <a:rPr lang="ar-SA" sz="2000" dirty="0">
                <a:solidFill>
                  <a:srgbClr val="C00000"/>
                </a:solidFill>
                <a:latin typeface="Alexandria" charset="0"/>
                <a:cs typeface="Alexandria" charset="0"/>
              </a:rPr>
              <a:t>المتخصصة</a:t>
            </a:r>
            <a:r>
              <a:rPr lang="ar-SA" sz="2000" dirty="0">
                <a:latin typeface="Alexandria" charset="0"/>
                <a:cs typeface="Alexandria" charset="0"/>
              </a:rPr>
              <a:t> من أهم الأدوات التي يعتمد عليها الصحفي الميداني لضمان تغطية إعلامية عالية الجودة، مع ضرورة اختيارها وفق معايير الأداء والمتانة.  </a:t>
            </a:r>
          </a:p>
          <a:p>
            <a:pPr algn="just" rtl="1">
              <a:lnSpc>
                <a:spcPct val="150000"/>
              </a:lnSpc>
            </a:pPr>
            <a:r>
              <a:rPr lang="ar-SA" sz="2000" dirty="0">
                <a:solidFill>
                  <a:srgbClr val="C00000"/>
                </a:solidFill>
                <a:latin typeface="Alexandria" charset="0"/>
                <a:cs typeface="Alexandria" charset="0"/>
              </a:rPr>
              <a:t>تُوصى المؤسسات الإعلامية</a:t>
            </a:r>
            <a:r>
              <a:rPr lang="ar-SA" sz="2000" dirty="0">
                <a:latin typeface="Alexandria" charset="0"/>
                <a:cs typeface="Alexandria" charset="0"/>
              </a:rPr>
              <a:t> بالاستثمار في معدات متطورة وتوفير التدريب اللازم للصحفيين على استخدامها بشكل فعّال، مع الالتزام بصيانتها الدورية لضمان استمرارية الأداء في ظروف العمل المختلفة.  </a:t>
            </a: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ينبغي </a:t>
            </a:r>
            <a:r>
              <a:rPr lang="ar-SA" sz="2000" dirty="0">
                <a:latin typeface="Alexandria" charset="0"/>
                <a:cs typeface="Alexandria" charset="0"/>
              </a:rPr>
              <a:t>أن يكون </a:t>
            </a:r>
            <a:r>
              <a:rPr lang="ar-SA" sz="2000" dirty="0">
                <a:solidFill>
                  <a:srgbClr val="C00000"/>
                </a:solidFill>
                <a:latin typeface="Alexandria" charset="0"/>
                <a:cs typeface="Alexandria" charset="0"/>
              </a:rPr>
              <a:t>التطوير المستمر للمعدات </a:t>
            </a:r>
            <a:r>
              <a:rPr lang="ar-SA" sz="2000" dirty="0">
                <a:latin typeface="Alexandria" charset="0"/>
                <a:cs typeface="Alexandria" charset="0"/>
              </a:rPr>
              <a:t>محور اهتمام دائم، مع مراعاة التوازن بين التكلفة والجودة لضمان قدرة الفرق الصحفية على مواجهة التحديات الميدانية وتقديم تقارير دقيقة وموثوقة.</a:t>
            </a:r>
          </a:p>
          <a:p>
            <a:pPr algn="just" rtl="1">
              <a:lnSpc>
                <a:spcPct val="150000"/>
              </a:lnSpc>
            </a:pPr>
            <a:r>
              <a:rPr lang="ar-SA" sz="2000" dirty="0" smtClean="0">
                <a:latin typeface="Alexandria" charset="0"/>
                <a:cs typeface="Alexandria" charset="0"/>
              </a:rPr>
              <a:t>كانت هذه </a:t>
            </a:r>
            <a:r>
              <a:rPr lang="ar-SA" sz="2000" dirty="0">
                <a:latin typeface="Alexandria" charset="0"/>
                <a:cs typeface="Alexandria" charset="0"/>
              </a:rPr>
              <a:t>المحاضرة </a:t>
            </a:r>
            <a:r>
              <a:rPr lang="ar-SA" sz="2000" dirty="0">
                <a:solidFill>
                  <a:srgbClr val="C00000"/>
                </a:solidFill>
                <a:latin typeface="Alexandria" charset="0"/>
                <a:cs typeface="Alexandria" charset="0"/>
              </a:rPr>
              <a:t>المخصصة للأدوات والمعدات المادية </a:t>
            </a:r>
            <a:r>
              <a:rPr lang="ar-SA" sz="2000" dirty="0">
                <a:latin typeface="Alexandria" charset="0"/>
                <a:cs typeface="Alexandria" charset="0"/>
              </a:rPr>
              <a:t>تركز على العناصر الأساسية التي يحتاجها الصحفي الميداني لضمان إنتاج محتوى إعلامي عالي الجودة باستخدام الهاتف المحمول، مع تسليط الضوء على أهمية كل </a:t>
            </a:r>
            <a:r>
              <a:rPr lang="ar-SA" sz="2000" dirty="0" smtClean="0">
                <a:latin typeface="Alexandria" charset="0"/>
                <a:cs typeface="Alexandria" charset="0"/>
              </a:rPr>
              <a:t>أداة </a:t>
            </a:r>
            <a:r>
              <a:rPr lang="ar-SA" sz="2000" dirty="0">
                <a:latin typeface="Alexandria" charset="0"/>
                <a:cs typeface="Alexandria" charset="0"/>
              </a:rPr>
              <a:t>في دعم وتسهيل عملية التغطية الصحفية.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خاتمة وتوصيات نهائية حول المعدات المادية </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أدوات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998747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599902"/>
            <a:ext cx="10628560" cy="5016758"/>
          </a:xfrm>
          <a:prstGeom prst="rect">
            <a:avLst/>
          </a:prstGeom>
          <a:noFill/>
        </p:spPr>
        <p:txBody>
          <a:bodyPr wrap="square" rtlCol="0">
            <a:spAutoFit/>
          </a:bodyPr>
          <a:lstStyle/>
          <a:p>
            <a:pPr marL="285750" indent="-285750" algn="just" rtl="1">
              <a:lnSpc>
                <a:spcPct val="200000"/>
              </a:lnSpc>
              <a:buFontTx/>
              <a:buChar char="-"/>
            </a:pPr>
            <a:r>
              <a:rPr lang="ar-SA" sz="2000" dirty="0" smtClean="0">
                <a:latin typeface="Alexandria" charset="0"/>
                <a:cs typeface="Alexandria" charset="0"/>
              </a:rPr>
              <a:t>تتناول </a:t>
            </a:r>
            <a:r>
              <a:rPr lang="ar-SA" sz="2000" dirty="0">
                <a:latin typeface="Alexandria" charset="0"/>
                <a:cs typeface="Alexandria" charset="0"/>
              </a:rPr>
              <a:t>هذه المحاضرة الأدوات والمعدات الأساسية التي يعتمد عليها الصحفيون في صحافة الهاتف المحمول، حيث يعد الهاتف الذكي محور العملية الصحفية نظرًا لقدرته على التصوير، والتحرير، والبث المباشر. </a:t>
            </a:r>
            <a:endParaRPr lang="ar-SA" sz="2000" dirty="0" smtClean="0">
              <a:latin typeface="Alexandria" charset="0"/>
              <a:cs typeface="Alexandria" charset="0"/>
            </a:endParaRPr>
          </a:p>
          <a:p>
            <a:pPr marL="285750" indent="-285750" algn="just" rtl="1">
              <a:lnSpc>
                <a:spcPct val="200000"/>
              </a:lnSpc>
              <a:buFontTx/>
              <a:buChar char="-"/>
            </a:pPr>
            <a:r>
              <a:rPr lang="ar-SA" sz="2000" dirty="0" smtClean="0">
                <a:latin typeface="Alexandria" charset="0"/>
                <a:cs typeface="Alexandria" charset="0"/>
              </a:rPr>
              <a:t>تم </a:t>
            </a:r>
            <a:r>
              <a:rPr lang="ar-SA" sz="2000" dirty="0">
                <a:latin typeface="Alexandria" charset="0"/>
                <a:cs typeface="Alexandria" charset="0"/>
              </a:rPr>
              <a:t>تسليط الضوء على أهمية معدات الصوت والإضاءة في العمل </a:t>
            </a:r>
            <a:r>
              <a:rPr lang="ar-SA" sz="2000" dirty="0" smtClean="0">
                <a:latin typeface="Alexandria" charset="0"/>
                <a:cs typeface="Alexandria" charset="0"/>
              </a:rPr>
              <a:t>الصحفي، </a:t>
            </a:r>
            <a:r>
              <a:rPr lang="ar-SA" sz="2000" dirty="0">
                <a:latin typeface="Alexandria" charset="0"/>
                <a:cs typeface="Alexandria" charset="0"/>
              </a:rPr>
              <a:t>كما تم استعراض أدوات التثبيت والحوامل التي تضمن ثبات اللقطات، وأهمية الطائرات بدون طيار في التقاط مشاهد جوية متميزة تعزز من جودة التغطية الصحفية</a:t>
            </a:r>
            <a:r>
              <a:rPr lang="ar-SA" sz="2000" dirty="0" smtClean="0">
                <a:latin typeface="Alexandria" charset="0"/>
                <a:cs typeface="Alexandria" charset="0"/>
              </a:rPr>
              <a:t>.</a:t>
            </a:r>
            <a:endParaRPr lang="ar-SA" sz="2000" dirty="0">
              <a:latin typeface="Alexandria" charset="0"/>
              <a:cs typeface="Alexandria" charset="0"/>
            </a:endParaRPr>
          </a:p>
          <a:p>
            <a:pPr marL="285750" indent="-285750" algn="just" rtl="1">
              <a:lnSpc>
                <a:spcPct val="200000"/>
              </a:lnSpc>
              <a:buFontTx/>
              <a:buChar char="-"/>
            </a:pPr>
            <a:r>
              <a:rPr lang="ar-SA" sz="2000" dirty="0" smtClean="0">
                <a:latin typeface="Alexandria" charset="0"/>
                <a:cs typeface="Alexandria" charset="0"/>
              </a:rPr>
              <a:t>ناقشت </a:t>
            </a:r>
            <a:r>
              <a:rPr lang="ar-SA" sz="2000" dirty="0">
                <a:latin typeface="Alexandria" charset="0"/>
                <a:cs typeface="Alexandria" charset="0"/>
              </a:rPr>
              <a:t>المحاضرة التحديات التقنية المرتبطة باستخدام هذه المعدات، مثل الحاجة إلى حلول تخزين آمنة وموثوقة، والاعتماد على مصادر طاقة محمولة لضمان استمرارية العمل</a:t>
            </a:r>
            <a:r>
              <a:rPr lang="ar-SA" sz="2000" dirty="0" smtClean="0">
                <a:latin typeface="Alexandria" charset="0"/>
                <a:cs typeface="Alexandria" charset="0"/>
              </a:rPr>
              <a:t>.</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734E875-CCB0-DE57-CBD4-D7AA1B9A9C0F}"/>
              </a:ext>
            </a:extLst>
          </p:cNvPr>
          <p:cNvSpPr txBox="1"/>
          <p:nvPr/>
        </p:nvSpPr>
        <p:spPr>
          <a:xfrm>
            <a:off x="6636470" y="939048"/>
            <a:ext cx="4892511" cy="64633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الخامسة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179714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255454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a:t>
            </a:r>
            <a:r>
              <a:rPr lang="ar-SA" sz="2000" b="1" dirty="0" smtClean="0">
                <a:solidFill>
                  <a:srgbClr val="203E5F"/>
                </a:solidFill>
                <a:latin typeface="Alexandria" charset="0"/>
                <a:cs typeface="Alexandria" charset="0"/>
              </a:rPr>
              <a:t>(6)</a:t>
            </a:r>
            <a:r>
              <a:rPr lang="ar-SA" sz="2000" b="1" dirty="0" smtClean="0">
                <a:latin typeface="Alexandria" charset="0"/>
                <a:cs typeface="Alexandria" charset="0"/>
              </a:rPr>
              <a:t> </a:t>
            </a:r>
            <a:r>
              <a:rPr lang="ar-SA" sz="2000" dirty="0">
                <a:latin typeface="Alexandria" charset="0"/>
                <a:cs typeface="Alexandria" charset="0"/>
              </a:rPr>
              <a:t>نتحدث </a:t>
            </a:r>
            <a:r>
              <a:rPr lang="ar-SA" sz="2000" dirty="0" smtClean="0">
                <a:latin typeface="Alexandria" charset="0"/>
                <a:cs typeface="Alexandria" charset="0"/>
              </a:rPr>
              <a:t>عن البرامج والتطبيقات المستخدمة في صحافة الهاتف المحمول مع توضيح استخدام كل برنامج ودوره في عملية الإنتاج، والهدف من استخدامه، بالإضافة إلى عرض بعض واجهات الاستخدام لهذه التطبيقات والبرامج.</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D5CE1467-A155-883F-7A4A-6B456FEA5FD7}"/>
              </a:ext>
            </a:extLst>
          </p:cNvPr>
          <p:cNvSpPr txBox="1"/>
          <p:nvPr/>
        </p:nvSpPr>
        <p:spPr>
          <a:xfrm>
            <a:off x="4062953" y="1901671"/>
            <a:ext cx="5995447"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a:t>
            </a:r>
            <a:r>
              <a:rPr lang="ar-SA" sz="3600" b="1" dirty="0" smtClean="0">
                <a:solidFill>
                  <a:srgbClr val="203E5F"/>
                </a:solidFill>
                <a:latin typeface="Alexandria" charset="0"/>
                <a:cs typeface="Alexandria" charset="0"/>
              </a:rPr>
              <a:t>السادسة</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71968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0420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purl.org/dc/dcmitype/"/>
    <ds:schemaRef ds:uri="http://schemas.microsoft.com/office/2006/metadata/properties"/>
    <ds:schemaRef ds:uri="http://schemas.openxmlformats.org/package/2006/metadata/core-properties"/>
    <ds:schemaRef ds:uri="688354b5-287c-4cda-825e-1d7935aea40e"/>
    <ds:schemaRef ds:uri="aca13214-df29-4e3c-a050-857c0bf7bd8e"/>
    <ds:schemaRef ds:uri="http://www.w3.org/XML/1998/namespace"/>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5882</TotalTime>
  <Words>4534</Words>
  <Application>Microsoft Office PowerPoint</Application>
  <PresentationFormat>Widescreen</PresentationFormat>
  <Paragraphs>198</Paragraphs>
  <Slides>40</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Calibri</vt:lpstr>
      <vt:lpstr>Arial</vt:lpstr>
      <vt:lpstr>Calibri Light</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501</cp:revision>
  <cp:lastPrinted>2025-01-31T12:50:10Z</cp:lastPrinted>
  <dcterms:created xsi:type="dcterms:W3CDTF">2023-04-29T09:08:00Z</dcterms:created>
  <dcterms:modified xsi:type="dcterms:W3CDTF">2025-02-22T12:40:04Z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