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4" r:id="rId2"/>
    <p:sldId id="303" r:id="rId3"/>
    <p:sldId id="276" r:id="rId4"/>
    <p:sldId id="521" r:id="rId5"/>
    <p:sldId id="558" r:id="rId6"/>
    <p:sldId id="563" r:id="rId7"/>
    <p:sldId id="562" r:id="rId8"/>
    <p:sldId id="564" r:id="rId9"/>
    <p:sldId id="565" r:id="rId10"/>
    <p:sldId id="566" r:id="rId11"/>
    <p:sldId id="567" r:id="rId12"/>
    <p:sldId id="586" r:id="rId13"/>
    <p:sldId id="568" r:id="rId14"/>
    <p:sldId id="569" r:id="rId15"/>
    <p:sldId id="587" r:id="rId16"/>
    <p:sldId id="570" r:id="rId17"/>
    <p:sldId id="571" r:id="rId18"/>
    <p:sldId id="572" r:id="rId19"/>
    <p:sldId id="573" r:id="rId20"/>
    <p:sldId id="577" r:id="rId21"/>
    <p:sldId id="584" r:id="rId22"/>
    <p:sldId id="585" r:id="rId23"/>
    <p:sldId id="583" r:id="rId24"/>
    <p:sldId id="574" r:id="rId25"/>
    <p:sldId id="575" r:id="rId26"/>
    <p:sldId id="576" r:id="rId27"/>
    <p:sldId id="578" r:id="rId28"/>
    <p:sldId id="580" r:id="rId29"/>
    <p:sldId id="579" r:id="rId30"/>
    <p:sldId id="581" r:id="rId31"/>
    <p:sldId id="582" r:id="rId32"/>
    <p:sldId id="561"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4"/>
            <p14:sldId id="303"/>
            <p14:sldId id="276"/>
            <p14:sldId id="521"/>
            <p14:sldId id="558"/>
            <p14:sldId id="563"/>
            <p14:sldId id="562"/>
            <p14:sldId id="564"/>
            <p14:sldId id="565"/>
            <p14:sldId id="566"/>
            <p14:sldId id="567"/>
            <p14:sldId id="586"/>
            <p14:sldId id="568"/>
            <p14:sldId id="569"/>
            <p14:sldId id="587"/>
            <p14:sldId id="570"/>
            <p14:sldId id="571"/>
            <p14:sldId id="572"/>
            <p14:sldId id="573"/>
            <p14:sldId id="577"/>
            <p14:sldId id="584"/>
            <p14:sldId id="585"/>
            <p14:sldId id="583"/>
            <p14:sldId id="574"/>
            <p14:sldId id="575"/>
            <p14:sldId id="576"/>
            <p14:sldId id="578"/>
            <p14:sldId id="580"/>
            <p14:sldId id="579"/>
            <p14:sldId id="581"/>
            <p14:sldId id="582"/>
            <p14:sldId id="56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291E5-0BD8-EA9E-1BB4-6A8A163CDEDB}" v="667" dt="2023-08-29T16:10:11.462"/>
    <p1510:client id="{05A17F0D-DD91-242D-6088-3D66914F2012}" v="1660" dt="2023-09-12T18:14:47.057"/>
    <p1510:client id="{1176E7FB-7952-BDDE-1BF3-CF8344E9990C}" v="443" dt="2023-09-12T17:18:43.502"/>
    <p1510:client id="{17AA0ED1-A0DA-3F13-CDFB-3A31D3DBC440}" v="923" dt="2023-09-12T11:16:06.740"/>
    <p1510:client id="{21C58AA7-73FF-876F-BA96-56C7D98867FF}" v="35" dt="2023-09-08T20:31:26.322"/>
    <p1510:client id="{2284D4EA-F7CD-2E14-3743-1591894FFC75}" v="84" dt="2023-09-12T19:35:42.124"/>
    <p1510:client id="{232B9E7E-0570-CA3D-EAF9-2E561350A64E}" v="62" dt="2023-09-12T19:54:20.119"/>
    <p1510:client id="{379558C3-21EC-EBF9-CED9-A6513BF4E4E5}" v="110" dt="2023-09-25T08:57:48.926"/>
    <p1510:client id="{3F9A7881-86C8-AF81-9086-6EBBE67B0D96}" v="185" dt="2023-09-12T18:29:42.029"/>
    <p1510:client id="{46CB2493-4DD4-6EA3-99EE-01D1C2FC8003}" v="3414" dt="2023-08-31T16:22:27.629"/>
    <p1510:client id="{506804B1-B4A9-6FB6-68D8-E3F0DEF6ED08}" v="5" dt="2023-09-24T11:03:38.764"/>
    <p1510:client id="{57910821-4839-E1BD-2750-0DF33731EECC}" v="3214" dt="2023-08-31T09:37:19.792"/>
    <p1510:client id="{5EA41550-3138-B522-E536-5D89A4E1D701}" v="4983" dt="2023-08-31T12:10:09.432"/>
    <p1510:client id="{730C0AC9-ADBA-47B5-62BD-D54E72AB8A88}" v="3690" dt="2023-09-27T17:32:00.869"/>
    <p1510:client id="{749713F8-C72F-8F6D-DFCD-EFFFD3370699}" v="234" dt="2023-09-12T19:47:16.808"/>
    <p1510:client id="{7C9493F6-BB54-EBDB-AEC5-F2FF83639023}" v="37" dt="2023-10-21T17:25:22.042"/>
    <p1510:client id="{7E49A461-0E87-FCF9-0046-038196C3BBD9}" v="524" dt="2023-09-08T20:46:26.638"/>
    <p1510:client id="{878B5414-2B7C-1BBA-D173-562788A1EAD8}" v="280" dt="2023-08-29T15:17:31.020"/>
    <p1510:client id="{93B27F12-8DF8-5135-EB83-95C732A60885}" v="1908" dt="2023-09-12T19:31:34.673"/>
    <p1510:client id="{9974AAA3-8226-2AEF-CE4E-AA5B2D54117B}" v="1393" dt="2023-09-04T12:38:58.344"/>
    <p1510:client id="{A6A5F758-AF13-569B-B4A1-2D946A816199}" v="851" dt="2023-09-27T18:19:24.080"/>
    <p1510:client id="{BB44D990-3789-D892-A808-85EED76AA05C}" v="374" dt="2023-08-29T15:35:40.226"/>
    <p1510:client id="{BB723FAD-1C93-E73A-CA62-0AFE81A0AC6F}" v="2824" dt="2023-08-30T15:38:17.740"/>
    <p1510:client id="{CBA3D936-9C8F-2FC4-4066-8033B523E7ED}" v="30" dt="2023-10-05T18:05:20.743"/>
    <p1510:client id="{D4C8152E-31B3-D59A-F086-D6D72784B865}" v="275" dt="2023-09-04T12:46:47.182"/>
    <p1510:client id="{D932AD42-0DDB-A44F-8ABF-1CDB06878786}" v="484" dt="2023-09-12T11:35:49.618"/>
    <p1510:client id="{DE832326-2AC0-0026-2233-9D09B1E2BEBD}" v="9" dt="2023-09-12T19:37:32.053"/>
    <p1510:client id="{E00F0F0D-72BF-078F-AD30-2EAD1004C057}" v="1183" dt="2023-09-04T13:35:08.5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2005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4455754"/>
            <a:ext cx="5188387" cy="461665"/>
          </a:xfrm>
          <a:prstGeom prst="rect">
            <a:avLst/>
          </a:prstGeom>
          <a:noFill/>
        </p:spPr>
        <p:txBody>
          <a:bodyPr wrap="square" lIns="91440" tIns="45720" rIns="91440" bIns="45720" rtlCol="0" anchor="t">
            <a:spAutoFit/>
          </a:bodyPr>
          <a:lstStyle/>
          <a:p>
            <a:r>
              <a:rPr lang="en-US" sz="2400">
                <a:solidFill>
                  <a:schemeClr val="bg1"/>
                </a:solidFill>
                <a:latin typeface="Times New Roman"/>
                <a:cs typeface="Times New Roman"/>
              </a:rPr>
              <a:t>Prepared by Dr. Hamada I. AbdulWakel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699474" cy="2123658"/>
          </a:xfrm>
          <a:prstGeom prst="rect">
            <a:avLst/>
          </a:prstGeom>
          <a:noFill/>
        </p:spPr>
        <p:txBody>
          <a:bodyPr wrap="none" lIns="91440" tIns="45720" rIns="91440" bIns="45720" rtlCol="0" anchor="t">
            <a:spAutoFit/>
          </a:bodyPr>
          <a:lstStyle/>
          <a:p>
            <a:pPr algn="ctr"/>
            <a:r>
              <a:rPr lang="en-US" sz="4400" b="1" dirty="0">
                <a:solidFill>
                  <a:srgbClr val="00B0F0"/>
                </a:solidFill>
                <a:latin typeface="Times New Roman"/>
                <a:cs typeface="Times New Roman"/>
              </a:rPr>
              <a:t>Network </a:t>
            </a:r>
            <a:endParaRPr lang="en-US" dirty="0">
              <a:ea typeface="Calibri" panose="020F0502020204030204"/>
              <a:cs typeface="Calibri" panose="020F0502020204030204"/>
            </a:endParaRPr>
          </a:p>
          <a:p>
            <a:pPr algn="ctr"/>
            <a:r>
              <a:rPr lang="en-US" sz="4400" b="1" dirty="0">
                <a:solidFill>
                  <a:srgbClr val="00B0F0"/>
                </a:solidFill>
                <a:latin typeface="Times New Roman"/>
                <a:cs typeface="Times New Roman"/>
              </a:rPr>
              <a:t>Programming </a:t>
            </a:r>
            <a:br>
              <a:rPr lang="en-US" sz="4400" b="1" dirty="0">
                <a:latin typeface="Times New Roman" panose="02020603050405020304" pitchFamily="18" charset="0"/>
                <a:cs typeface="Times New Roman" panose="02020603050405020304" pitchFamily="18" charset="0"/>
              </a:rPr>
            </a:br>
            <a:r>
              <a:rPr lang="en-US" sz="4400" b="1" dirty="0">
                <a:solidFill>
                  <a:srgbClr val="00B0F0"/>
                </a:solidFill>
                <a:latin typeface="Times New Roman"/>
                <a:cs typeface="Times New Roman"/>
              </a:rPr>
              <a:t>in Python</a:t>
            </a:r>
            <a:endParaRPr lang="en-US" dirty="0">
              <a:solidFill>
                <a:srgbClr val="000000"/>
              </a:solidFill>
              <a:latin typeface="Calibri" panose="020F0502020204030204"/>
              <a:ea typeface="Calibri" panose="020F0502020204030204"/>
              <a:cs typeface="Calibri" panose="020F0502020204030204"/>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rgbClr val="000000"/>
                </a:solidFill>
                <a:latin typeface="Times New Roman"/>
                <a:cs typeface="Times New Roman"/>
              </a:rPr>
              <a:t>Lecture 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descr="A person typing on a computer&#10;&#10;Description automatically generated">
            <a:extLst>
              <a:ext uri="{FF2B5EF4-FFF2-40B4-BE49-F238E27FC236}">
                <a16:creationId xmlns:a16="http://schemas.microsoft.com/office/drawing/2014/main" id="{08D4FAB9-1930-430F-E48C-6D35988808B1}"/>
              </a:ext>
            </a:extLst>
          </p:cNvPr>
          <p:cNvPicPr>
            <a:picLocks noChangeAspect="1"/>
          </p:cNvPicPr>
          <p:nvPr/>
        </p:nvPicPr>
        <p:blipFill>
          <a:blip r:embed="rId5"/>
          <a:stretch>
            <a:fillRect/>
          </a:stretch>
        </p:blipFill>
        <p:spPr>
          <a:xfrm>
            <a:off x="6190891" y="-329242"/>
            <a:ext cx="7415840" cy="7415840"/>
          </a:xfrm>
          <a:prstGeom prst="rect">
            <a:avLst/>
          </a:prstGeom>
        </p:spPr>
      </p:pic>
    </p:spTree>
    <p:extLst>
      <p:ext uri="{BB962C8B-B14F-4D97-AF65-F5344CB8AC3E}">
        <p14:creationId xmlns:p14="http://schemas.microsoft.com/office/powerpoint/2010/main" val="146785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18426" y="2785710"/>
            <a:ext cx="5182829" cy="1384995"/>
          </a:xfrm>
          <a:prstGeom prst="rect">
            <a:avLst/>
          </a:prstGeom>
          <a:noFill/>
        </p:spPr>
        <p:txBody>
          <a:bodyPr wrap="none" lIns="91440" tIns="45720" rIns="91440" bIns="45720" rtlCol="0" anchor="t">
            <a:spAutoFit/>
          </a:bodyPr>
          <a:lstStyle/>
          <a:p>
            <a:r>
              <a:rPr lang="en-US" sz="4200" b="1" dirty="0">
                <a:solidFill>
                  <a:srgbClr val="00B0F0"/>
                </a:solidFill>
                <a:latin typeface="Times New Roman"/>
                <a:cs typeface="Times New Roman"/>
              </a:rPr>
              <a:t>Socket Programming</a:t>
            </a:r>
          </a:p>
          <a:p>
            <a:r>
              <a:rPr lang="en-US" sz="4200" b="1" dirty="0">
                <a:solidFill>
                  <a:srgbClr val="00B0F0"/>
                </a:solidFill>
                <a:latin typeface="Times New Roman"/>
                <a:cs typeface="Times New Roman"/>
              </a:rPr>
              <a:t>Using Python – Part 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277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tx1"/>
                </a:solidFill>
                <a:latin typeface="Times New Roman"/>
                <a:cs typeface="Times New Roman"/>
              </a:rPr>
              <a:t>Lecture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a:solidFill>
                  <a:srgbClr val="00B0F0"/>
                </a:solidFill>
                <a:latin typeface="Times New Roman"/>
                <a:cs typeface="Times New Roman"/>
              </a:rPr>
              <a:t>Dr. Hamada I. AbdulWakel</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76578"/>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RECAP: LECTURE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lIns="91440" tIns="45720" rIns="91440" bIns="45720" rtlCol="0" anchor="t">
            <a:spAutoFit/>
          </a:bodyPr>
          <a:lstStyle/>
          <a:p>
            <a:pPr marL="342900" indent="-342900">
              <a:buFont typeface="Arial,Sans-Serif"/>
              <a:buChar char="•"/>
            </a:pPr>
            <a:endParaRPr lang="en-US" sz="2400" dirty="0">
              <a:solidFill>
                <a:srgbClr val="2D3956"/>
              </a:solidFill>
              <a:latin typeface="Times New Roman"/>
              <a:cs typeface="Times New Roman"/>
            </a:endParaRPr>
          </a:p>
          <a:p>
            <a:endParaRPr lang="en-US" sz="2400" dirty="0">
              <a:solidFill>
                <a:srgbClr val="2D3956"/>
              </a:solidFill>
              <a:latin typeface="Times New Roman"/>
              <a:cs typeface="Times New Roman"/>
            </a:endParaRPr>
          </a:p>
          <a:p>
            <a:pPr marL="285750" indent="-285750">
              <a:buFont typeface="Arial,Sans-Serif"/>
              <a:buChar char="•"/>
            </a:pPr>
            <a:r>
              <a:rPr lang="en-US" sz="2400" dirty="0" err="1">
                <a:solidFill>
                  <a:srgbClr val="2D3956"/>
                </a:solidFill>
                <a:latin typeface="Times New Roman"/>
                <a:cs typeface="Times New Roman"/>
              </a:rPr>
              <a:t>BeautifulSoup</a:t>
            </a:r>
            <a:r>
              <a:rPr lang="en-US" sz="2400" dirty="0">
                <a:solidFill>
                  <a:srgbClr val="2D3956"/>
                </a:solidFill>
                <a:latin typeface="Times New Roman"/>
                <a:cs typeface="Times New Roman"/>
              </a:rPr>
              <a:t> and web scraping.</a:t>
            </a: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Socket Programming in Python.</a:t>
            </a:r>
            <a:endParaRPr lang="en-US" dirty="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76578"/>
            <a:ext cx="4549013"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LECTURE MAIN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54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679391"/>
            <a:ext cx="10541000" cy="193899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The Client/Server Programming.</a:t>
            </a:r>
            <a:endParaRPr lang="en-US" dirty="0"/>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Communication Protocols.</a:t>
            </a:r>
            <a:endParaRPr lang="en-US" dirty="0">
              <a:ea typeface="Calibri"/>
              <a:cs typeface="Calibri"/>
            </a:endParaRP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TCP and UDP Programming in Python.</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307059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Every network application is based on the client-server model.</a:t>
            </a:r>
            <a:endParaRPr lang="en-US" dirty="0"/>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An application consists of a server process and</a:t>
            </a:r>
            <a:endParaRPr lang="en-US" dirty="0">
              <a:solidFill>
                <a:srgbClr val="000000"/>
              </a:solidFill>
              <a:latin typeface="Calibri"/>
              <a:ea typeface="Calibri"/>
              <a:cs typeface="Calibri"/>
            </a:endParaRPr>
          </a:p>
          <a:p>
            <a:r>
              <a:rPr lang="en-US" sz="2400" dirty="0">
                <a:solidFill>
                  <a:srgbClr val="2D3956"/>
                </a:solidFill>
                <a:latin typeface="Times New Roman"/>
                <a:cs typeface="Times New Roman"/>
              </a:rPr>
              <a:t>    one or more client processes.</a:t>
            </a:r>
            <a:endParaRPr lang="en-US" dirty="0">
              <a:solidFill>
                <a:srgbClr val="000000"/>
              </a:solidFill>
              <a:latin typeface="Calibri"/>
              <a:ea typeface="Calibri"/>
              <a:cs typeface="Calibri"/>
            </a:endParaRPr>
          </a:p>
          <a:p>
            <a:pPr marL="285750" indent="-285750">
              <a:buFont typeface="Arial,Sans-Serif"/>
              <a:buChar char="•"/>
            </a:pPr>
            <a:endParaRPr lang="en-US" sz="2400" dirty="0">
              <a:solidFill>
                <a:srgbClr val="2D3956"/>
              </a:solidFill>
              <a:latin typeface="Times New Roman"/>
              <a:ea typeface="Calibri" panose="020F0502020204030204"/>
              <a:cs typeface="Times New Roman"/>
            </a:endParaRPr>
          </a:p>
          <a:p>
            <a:pPr marL="285750" indent="-285750">
              <a:buFont typeface="Arial,Sans-Serif"/>
              <a:buChar char="•"/>
            </a:pPr>
            <a:r>
              <a:rPr lang="en-US" sz="2400" dirty="0">
                <a:solidFill>
                  <a:srgbClr val="2D3956"/>
                </a:solidFill>
                <a:latin typeface="Times New Roman"/>
                <a:cs typeface="Times New Roman"/>
              </a:rPr>
              <a:t>A server manages some resource, and it provides</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some service for its clients by manipulating that</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resource.</a:t>
            </a:r>
            <a:endParaRPr lang="en-US" dirty="0">
              <a:solidFill>
                <a:srgbClr val="000000"/>
              </a:solidFill>
              <a:latin typeface="Calibri" panose="020F0502020204030204"/>
              <a:ea typeface="Calibri" panose="020F0502020204030204"/>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60276"/>
            <a:ext cx="561293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CLIENT/SERVER PROGRAMMING MODEL</a:t>
            </a:r>
          </a:p>
        </p:txBody>
      </p:sp>
      <p:pic>
        <p:nvPicPr>
          <p:cNvPr id="7" name="Picture 6" descr="A diagram of a computer network&#10;&#10;Description automatically generated">
            <a:extLst>
              <a:ext uri="{FF2B5EF4-FFF2-40B4-BE49-F238E27FC236}">
                <a16:creationId xmlns:a16="http://schemas.microsoft.com/office/drawing/2014/main" id="{190D8DCF-A40C-A163-6999-32E6406B809C}"/>
              </a:ext>
            </a:extLst>
          </p:cNvPr>
          <p:cNvPicPr>
            <a:picLocks noChangeAspect="1"/>
          </p:cNvPicPr>
          <p:nvPr/>
        </p:nvPicPr>
        <p:blipFill>
          <a:blip r:embed="rId3"/>
          <a:stretch>
            <a:fillRect/>
          </a:stretch>
        </p:blipFill>
        <p:spPr>
          <a:xfrm>
            <a:off x="7398588" y="2998582"/>
            <a:ext cx="3950899" cy="2586117"/>
          </a:xfrm>
          <a:prstGeom prst="rect">
            <a:avLst/>
          </a:prstGeom>
        </p:spPr>
      </p:pic>
    </p:spTree>
    <p:extLst>
      <p:ext uri="{BB962C8B-B14F-4D97-AF65-F5344CB8AC3E}">
        <p14:creationId xmlns:p14="http://schemas.microsoft.com/office/powerpoint/2010/main" val="78921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60276"/>
            <a:ext cx="561293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CLIENT/SERVER PROGRAMMING MODEL</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7" name="Picture 6" descr="A diagram of a flowchart&#10;&#10;Description automatically generated">
            <a:extLst>
              <a:ext uri="{FF2B5EF4-FFF2-40B4-BE49-F238E27FC236}">
                <a16:creationId xmlns:a16="http://schemas.microsoft.com/office/drawing/2014/main" id="{190D8DCF-A40C-A163-6999-32E6406B809C}"/>
              </a:ext>
            </a:extLst>
          </p:cNvPr>
          <p:cNvPicPr>
            <a:picLocks noChangeAspect="1"/>
          </p:cNvPicPr>
          <p:nvPr/>
        </p:nvPicPr>
        <p:blipFill>
          <a:blip r:embed="rId3"/>
          <a:stretch>
            <a:fillRect/>
          </a:stretch>
        </p:blipFill>
        <p:spPr>
          <a:xfrm>
            <a:off x="842512" y="2918781"/>
            <a:ext cx="10377577" cy="2228134"/>
          </a:xfrm>
          <a:prstGeom prst="rect">
            <a:avLst/>
          </a:prstGeom>
        </p:spPr>
      </p:pic>
    </p:spTree>
    <p:extLst>
      <p:ext uri="{BB962C8B-B14F-4D97-AF65-F5344CB8AC3E}">
        <p14:creationId xmlns:p14="http://schemas.microsoft.com/office/powerpoint/2010/main" val="3225750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A client-server transaction consists of four steps.</a:t>
            </a:r>
            <a:endParaRPr lang="en-US" dirty="0"/>
          </a:p>
          <a:p>
            <a:pPr marL="914400" lvl="1" indent="-457200">
              <a:buAutoNum type="arabicPeriod"/>
            </a:pPr>
            <a:r>
              <a:rPr lang="en-US" sz="2400" dirty="0">
                <a:solidFill>
                  <a:srgbClr val="2D3956"/>
                </a:solidFill>
                <a:latin typeface="Times New Roman"/>
                <a:cs typeface="Times New Roman"/>
              </a:rPr>
              <a:t>When a client needs service, it initiates a transaction by sending a request to the server.</a:t>
            </a:r>
          </a:p>
          <a:p>
            <a:pPr marL="914400" lvl="1" indent="-457200">
              <a:buFontTx/>
              <a:buAutoNum type="arabicPeriod"/>
            </a:pPr>
            <a:endParaRPr lang="en-US" sz="2400" dirty="0">
              <a:solidFill>
                <a:srgbClr val="2D3956"/>
              </a:solidFill>
              <a:latin typeface="Times New Roman"/>
              <a:cs typeface="Times New Roman"/>
            </a:endParaRPr>
          </a:p>
          <a:p>
            <a:pPr marL="914400" lvl="1" indent="-457200">
              <a:buFontTx/>
              <a:buAutoNum type="arabicPeriod"/>
            </a:pPr>
            <a:r>
              <a:rPr lang="en-US" sz="2400" dirty="0">
                <a:solidFill>
                  <a:srgbClr val="2D3956"/>
                </a:solidFill>
                <a:latin typeface="Times New Roman"/>
                <a:cs typeface="Times New Roman"/>
              </a:rPr>
              <a:t>The server receives the request, interprets it, and manipulates its resources in the appropriate way.</a:t>
            </a:r>
          </a:p>
          <a:p>
            <a:pPr marL="914400" lvl="1" indent="-457200">
              <a:buFontTx/>
              <a:buAutoNum type="arabicPeriod"/>
            </a:pPr>
            <a:endParaRPr lang="en-US" sz="2400" dirty="0">
              <a:solidFill>
                <a:srgbClr val="2D3956"/>
              </a:solidFill>
              <a:latin typeface="Times New Roman"/>
              <a:cs typeface="Times New Roman"/>
            </a:endParaRPr>
          </a:p>
          <a:p>
            <a:pPr marL="914400" lvl="1" indent="-457200">
              <a:buFontTx/>
              <a:buAutoNum type="arabicPeriod"/>
            </a:pPr>
            <a:r>
              <a:rPr lang="en-US" sz="2400" dirty="0">
                <a:solidFill>
                  <a:srgbClr val="2D3956"/>
                </a:solidFill>
                <a:latin typeface="Times New Roman"/>
                <a:cs typeface="Times New Roman"/>
              </a:rPr>
              <a:t>The server sends a response to the client, and then waits for the next request.</a:t>
            </a:r>
            <a:endParaRPr lang="en-US" dirty="0"/>
          </a:p>
          <a:p>
            <a:pPr marL="914400" lvl="1" indent="-457200">
              <a:buFontTx/>
              <a:buAutoNum type="arabicPeriod"/>
            </a:pPr>
            <a:endParaRPr lang="en-US" sz="2400" dirty="0">
              <a:solidFill>
                <a:srgbClr val="2D3956"/>
              </a:solidFill>
              <a:latin typeface="Times New Roman"/>
              <a:cs typeface="Times New Roman"/>
            </a:endParaRPr>
          </a:p>
          <a:p>
            <a:pPr marL="914400" lvl="1" indent="-457200">
              <a:buFontTx/>
              <a:buAutoNum type="arabicPeriod"/>
            </a:pPr>
            <a:r>
              <a:rPr lang="en-US" sz="2400" dirty="0">
                <a:solidFill>
                  <a:srgbClr val="2D3956"/>
                </a:solidFill>
                <a:latin typeface="Times New Roman"/>
                <a:cs typeface="Times New Roman"/>
              </a:rPr>
              <a:t>The client receives the response and manipulates it.</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60276"/>
            <a:ext cx="5612937"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CLIENT/SERVER PROGRAMMING MODEL</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316350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Any computer usually has:</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A single physical connection to the network.</a:t>
            </a:r>
          </a:p>
          <a:p>
            <a:pPr marL="742950" lvl="1" indent="-285750" algn="just">
              <a:buFont typeface="Arial,Sans-Serif"/>
              <a:buChar char="•"/>
            </a:pPr>
            <a:r>
              <a:rPr lang="en-US" sz="2400" dirty="0">
                <a:solidFill>
                  <a:srgbClr val="2D3956"/>
                </a:solidFill>
                <a:latin typeface="Times New Roman"/>
                <a:cs typeface="Times New Roman"/>
              </a:rPr>
              <a:t>Data could be sent by different applications through the use of ports configured on the same physical network connection.</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A computer's address is a 32-bit IP address. </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The port number is a 16-bit number ranging from 0 to 65,535, with ports 0-1023 restricted by well-known applications like HTTP and FTP.</a:t>
            </a:r>
            <a:endParaRPr lang="en-US">
              <a:ea typeface="Calibri"/>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COOMUNICATION PROTOCOLS</a:t>
            </a:r>
          </a:p>
        </p:txBody>
      </p:sp>
    </p:spTree>
    <p:extLst>
      <p:ext uri="{BB962C8B-B14F-4D97-AF65-F5344CB8AC3E}">
        <p14:creationId xmlns:p14="http://schemas.microsoft.com/office/powerpoint/2010/main" val="1815354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Every packet of data has:</a:t>
            </a:r>
            <a:endParaRPr lang="en-US" dirty="0"/>
          </a:p>
          <a:p>
            <a:pPr marL="742950" lvl="1" indent="-285750" algn="just">
              <a:buFont typeface="Arial,Sans-Serif"/>
              <a:buChar char="•"/>
            </a:pPr>
            <a:r>
              <a:rPr lang="en-US" sz="2400" dirty="0">
                <a:solidFill>
                  <a:srgbClr val="2D3956"/>
                </a:solidFill>
                <a:latin typeface="Times New Roman"/>
                <a:cs typeface="Times New Roman"/>
              </a:rPr>
              <a:t>Source IP, Source Port, Destination IP, and Destination Port.</a:t>
            </a:r>
          </a:p>
          <a:p>
            <a:pPr marL="742950" lvl="1" indent="-285750" algn="just">
              <a:buFont typeface="Arial,Sans-Serif"/>
              <a:buChar char="•"/>
            </a:pPr>
            <a:r>
              <a:rPr lang="en-US" sz="2400" dirty="0">
                <a:solidFill>
                  <a:srgbClr val="2D3956"/>
                </a:solidFill>
                <a:latin typeface="Times New Roman"/>
                <a:cs typeface="Times New Roman"/>
              </a:rPr>
              <a:t>Allow computing devices and applications to send data via a network and verify its delivery.</a:t>
            </a:r>
          </a:p>
          <a:p>
            <a:pPr marL="742950" lvl="1"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There are two types of client-server application communication protocol:</a:t>
            </a:r>
          </a:p>
          <a:p>
            <a:pPr marL="742950" lvl="1" indent="-285750" algn="just">
              <a:buFont typeface="Arial,Sans-Serif"/>
              <a:buChar char="•"/>
            </a:pPr>
            <a:r>
              <a:rPr lang="en-US" sz="2400" dirty="0">
                <a:solidFill>
                  <a:srgbClr val="2D3956"/>
                </a:solidFill>
                <a:latin typeface="Times New Roman"/>
                <a:cs typeface="Times New Roman"/>
              </a:rPr>
              <a:t>Transmission Control Protocol (TCP).</a:t>
            </a:r>
          </a:p>
          <a:p>
            <a:pPr marL="742950" lvl="1" indent="-285750" algn="just">
              <a:buFont typeface="Arial,Sans-Serif"/>
              <a:buChar char="•"/>
            </a:pPr>
            <a:r>
              <a:rPr lang="en-US" sz="2400" dirty="0">
                <a:solidFill>
                  <a:srgbClr val="2D3956"/>
                </a:solidFill>
                <a:latin typeface="Times New Roman"/>
                <a:cs typeface="Times New Roman"/>
              </a:rPr>
              <a:t>User Datagram Protocol (UDP).</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COOMUNICATION PROTOCOLS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643091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1200329"/>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A connection-oriented protocol that provides a reliable flow of data between end-to-end connection.</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Three-way handshake. "Wanna connect?" "Sure!" "Alright then!".</a:t>
            </a:r>
            <a:endParaRPr lang="en-US" sz="240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TRANSMISSION CONTROL PROTOCOL (TCP)</a:t>
            </a:r>
          </a:p>
        </p:txBody>
      </p:sp>
      <p:pic>
        <p:nvPicPr>
          <p:cNvPr id="7" name="Picture 6" descr="A diagram of a computer network&#10;&#10;Description automatically generated">
            <a:extLst>
              <a:ext uri="{FF2B5EF4-FFF2-40B4-BE49-F238E27FC236}">
                <a16:creationId xmlns:a16="http://schemas.microsoft.com/office/drawing/2014/main" id="{D2F98BE8-EBC0-DC86-6618-4EB2E49D0714}"/>
              </a:ext>
            </a:extLst>
          </p:cNvPr>
          <p:cNvPicPr>
            <a:picLocks noChangeAspect="1"/>
          </p:cNvPicPr>
          <p:nvPr/>
        </p:nvPicPr>
        <p:blipFill>
          <a:blip r:embed="rId3"/>
          <a:stretch>
            <a:fillRect/>
          </a:stretch>
        </p:blipFill>
        <p:spPr>
          <a:xfrm>
            <a:off x="3775494" y="3478480"/>
            <a:ext cx="4511615" cy="2575227"/>
          </a:xfrm>
          <a:prstGeom prst="rect">
            <a:avLst/>
          </a:prstGeom>
        </p:spPr>
      </p:pic>
    </p:spTree>
    <p:extLst>
      <p:ext uri="{BB962C8B-B14F-4D97-AF65-F5344CB8AC3E}">
        <p14:creationId xmlns:p14="http://schemas.microsoft.com/office/powerpoint/2010/main" val="2580504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TRANSMISSION CONTROL PROTOCOL (TCP)</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7" name="Picture 6" descr="A screenshot of a game&#10;&#10;Description automatically generated">
            <a:extLst>
              <a:ext uri="{FF2B5EF4-FFF2-40B4-BE49-F238E27FC236}">
                <a16:creationId xmlns:a16="http://schemas.microsoft.com/office/drawing/2014/main" id="{49257DB6-7720-1E21-6B70-9A4A26B431E0}"/>
              </a:ext>
            </a:extLst>
          </p:cNvPr>
          <p:cNvPicPr>
            <a:picLocks noChangeAspect="1"/>
          </p:cNvPicPr>
          <p:nvPr/>
        </p:nvPicPr>
        <p:blipFill>
          <a:blip r:embed="rId3"/>
          <a:stretch>
            <a:fillRect/>
          </a:stretch>
        </p:blipFill>
        <p:spPr>
          <a:xfrm>
            <a:off x="2323382" y="2169737"/>
            <a:ext cx="7545236" cy="3409921"/>
          </a:xfrm>
          <a:prstGeom prst="rect">
            <a:avLst/>
          </a:prstGeom>
        </p:spPr>
      </p:pic>
    </p:spTree>
    <p:extLst>
      <p:ext uri="{BB962C8B-B14F-4D97-AF65-F5344CB8AC3E}">
        <p14:creationId xmlns:p14="http://schemas.microsoft.com/office/powerpoint/2010/main" val="3436552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TCP features:</a:t>
            </a:r>
            <a:endParaRPr lang="en-US" dirty="0">
              <a:solidFill>
                <a:srgbClr val="000000"/>
              </a:solidFill>
              <a:latin typeface="Calibri"/>
              <a:ea typeface="Calibri"/>
              <a:cs typeface="Calibri"/>
            </a:endParaRPr>
          </a:p>
          <a:p>
            <a:pPr marL="742950" lvl="1" indent="-285750" algn="just">
              <a:buFont typeface="Arial,Sans-Serif"/>
              <a:buChar char="•"/>
            </a:pPr>
            <a:r>
              <a:rPr lang="en-US" sz="2400" dirty="0">
                <a:solidFill>
                  <a:srgbClr val="2D3956"/>
                </a:solidFill>
                <a:latin typeface="Times New Roman"/>
                <a:cs typeface="Times New Roman"/>
              </a:rPr>
              <a:t>Slow overhead time of setting up.</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Retransmission.</a:t>
            </a:r>
            <a:endParaRPr lang="en-US" dirty="0">
              <a:solidFill>
                <a:srgbClr val="000000"/>
              </a:solidFill>
              <a:latin typeface="Calibri" panose="020F0502020204030204"/>
              <a:ea typeface="Calibri" panose="020F0502020204030204"/>
              <a:cs typeface="Calibri" panose="020F0502020204030204"/>
            </a:endParaRPr>
          </a:p>
          <a:p>
            <a:pPr marL="1200150" lvl="2" indent="-285750" algn="just">
              <a:buFont typeface="Arial,Sans-Serif"/>
              <a:buChar char="•"/>
            </a:pPr>
            <a:r>
              <a:rPr lang="en-US" sz="2400" dirty="0">
                <a:solidFill>
                  <a:srgbClr val="2D3956"/>
                </a:solidFill>
                <a:latin typeface="Times New Roman"/>
                <a:cs typeface="Times New Roman"/>
              </a:rPr>
              <a:t>Bigger overhead.</a:t>
            </a:r>
          </a:p>
          <a:p>
            <a:pPr marL="742950" lvl="1" indent="-285750" algn="just">
              <a:buFont typeface="Arial,Sans-Serif"/>
              <a:buChar char="•"/>
            </a:pPr>
            <a:r>
              <a:rPr lang="en-US" sz="2400" dirty="0">
                <a:solidFill>
                  <a:srgbClr val="2D3956"/>
                </a:solidFill>
                <a:latin typeface="Times New Roman"/>
                <a:cs typeface="Times New Roman"/>
              </a:rPr>
              <a:t>In-order delivery.</a:t>
            </a:r>
          </a:p>
          <a:p>
            <a:pPr marL="742950" lvl="1" indent="-285750" algn="just">
              <a:buFont typeface="Arial,Sans-Serif"/>
              <a:buChar char="•"/>
            </a:pPr>
            <a:r>
              <a:rPr lang="en-US" sz="2400" dirty="0">
                <a:solidFill>
                  <a:srgbClr val="2D3956"/>
                </a:solidFill>
                <a:latin typeface="Times New Roman"/>
                <a:cs typeface="Times New Roman"/>
              </a:rPr>
              <a:t>Congestion control.</a:t>
            </a:r>
          </a:p>
          <a:p>
            <a:pPr marL="1200150" lvl="2" indent="-285750" algn="just">
              <a:buFont typeface="Arial,Sans-Serif"/>
              <a:buChar char="•"/>
            </a:pPr>
            <a:r>
              <a:rPr lang="en-US" sz="2400" dirty="0">
                <a:solidFill>
                  <a:srgbClr val="2D3956"/>
                </a:solidFill>
                <a:latin typeface="Times New Roman"/>
                <a:cs typeface="Times New Roman"/>
              </a:rPr>
              <a:t>Delays transmission when network is congested.</a:t>
            </a:r>
          </a:p>
          <a:p>
            <a:pPr marL="1200150" lvl="2" indent="-285750" algn="just">
              <a:buFont typeface="Arial,Sans-Serif"/>
              <a:buChar char="•"/>
            </a:pPr>
            <a:r>
              <a:rPr lang="en-US" sz="2400" dirty="0">
                <a:solidFill>
                  <a:srgbClr val="2D3956"/>
                </a:solidFill>
                <a:latin typeface="Times New Roman"/>
                <a:cs typeface="Times New Roman"/>
              </a:rPr>
              <a:t>Data doesn't always get sent out immediately (i.e., voice chat).</a:t>
            </a:r>
            <a:endParaRPr lang="en-US" dirty="0">
              <a:solidFill>
                <a:srgbClr val="000000"/>
              </a:solidFill>
              <a:latin typeface="Calibri" panose="020F0502020204030204"/>
              <a:ea typeface="Calibri" panose="020F0502020204030204"/>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TRANSMISSION CONTROL PROTOCOL (TCP)</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212099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156966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A Connection-less protocol that sends independent packets of data (datagrams), from one computer to another.</a:t>
            </a:r>
            <a:endParaRPr lang="en-US" dirty="0"/>
          </a:p>
          <a:p>
            <a:pPr marL="742950" lvl="1" indent="-285750" algn="just">
              <a:buFont typeface="Arial,Sans-Serif"/>
              <a:buChar char="•"/>
            </a:pPr>
            <a:r>
              <a:rPr lang="en-US" sz="2400" dirty="0">
                <a:solidFill>
                  <a:srgbClr val="2D3956"/>
                </a:solidFill>
                <a:latin typeface="Times New Roman"/>
                <a:cs typeface="Times New Roman"/>
              </a:rPr>
              <a:t>No connection to create and maintain.</a:t>
            </a:r>
            <a:endParaRPr lang="en-US" dirty="0"/>
          </a:p>
          <a:p>
            <a:pPr marL="285750" indent="-285750" algn="just">
              <a:buFont typeface="Arial,Sans-Serif"/>
              <a:buChar char="•"/>
            </a:pPr>
            <a:endParaRPr lang="en-US" sz="2400" dirty="0">
              <a:solidFill>
                <a:srgbClr val="2D3956"/>
              </a:solidFill>
              <a:latin typeface="Times New Roman"/>
              <a:ea typeface="Calibri"/>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USER DATAGRAM PROTOCOL (UDP)</a:t>
            </a:r>
          </a:p>
        </p:txBody>
      </p:sp>
      <p:pic>
        <p:nvPicPr>
          <p:cNvPr id="11" name="Picture 10" descr="A black screen with blue text&#10;&#10;Description automatically generated">
            <a:extLst>
              <a:ext uri="{FF2B5EF4-FFF2-40B4-BE49-F238E27FC236}">
                <a16:creationId xmlns:a16="http://schemas.microsoft.com/office/drawing/2014/main" id="{C3BA0C73-31A9-BE82-957B-232ECF755E8C}"/>
              </a:ext>
            </a:extLst>
          </p:cNvPr>
          <p:cNvPicPr>
            <a:picLocks noChangeAspect="1"/>
          </p:cNvPicPr>
          <p:nvPr/>
        </p:nvPicPr>
        <p:blipFill>
          <a:blip r:embed="rId3"/>
          <a:stretch>
            <a:fillRect/>
          </a:stretch>
        </p:blipFill>
        <p:spPr>
          <a:xfrm>
            <a:off x="2007079" y="3723474"/>
            <a:ext cx="8048445" cy="1998975"/>
          </a:xfrm>
          <a:prstGeom prst="rect">
            <a:avLst/>
          </a:prstGeom>
        </p:spPr>
      </p:pic>
    </p:spTree>
    <p:extLst>
      <p:ext uri="{BB962C8B-B14F-4D97-AF65-F5344CB8AC3E}">
        <p14:creationId xmlns:p14="http://schemas.microsoft.com/office/powerpoint/2010/main" val="3802507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USER DATAGRAM PROTOCOL (UDP)</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7" name="Picture 6" descr="A diagram of datagrams transfer&#10;&#10;Description automatically generated">
            <a:extLst>
              <a:ext uri="{FF2B5EF4-FFF2-40B4-BE49-F238E27FC236}">
                <a16:creationId xmlns:a16="http://schemas.microsoft.com/office/drawing/2014/main" id="{0E599B45-5274-F809-2EC2-8F3942AF0120}"/>
              </a:ext>
            </a:extLst>
          </p:cNvPr>
          <p:cNvPicPr>
            <a:picLocks noChangeAspect="1"/>
          </p:cNvPicPr>
          <p:nvPr/>
        </p:nvPicPr>
        <p:blipFill>
          <a:blip r:embed="rId3"/>
          <a:stretch>
            <a:fillRect/>
          </a:stretch>
        </p:blipFill>
        <p:spPr>
          <a:xfrm>
            <a:off x="2366513" y="2004317"/>
            <a:ext cx="7473350" cy="3726386"/>
          </a:xfrm>
          <a:prstGeom prst="rect">
            <a:avLst/>
          </a:prstGeom>
        </p:spPr>
      </p:pic>
    </p:spTree>
    <p:extLst>
      <p:ext uri="{BB962C8B-B14F-4D97-AF65-F5344CB8AC3E}">
        <p14:creationId xmlns:p14="http://schemas.microsoft.com/office/powerpoint/2010/main" val="181197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UDP features:</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Faster since no overhead of setting up a connection.</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Small packet sizes.</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No compensation for lost packets.</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Packets can arrive out of order.</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No error recovery.</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No congestion control.</a:t>
            </a:r>
            <a:endParaRPr lang="en-US" dirty="0">
              <a:solidFill>
                <a:srgbClr val="000000"/>
              </a:solidFill>
              <a:latin typeface="Calibri" panose="020F0502020204030204"/>
              <a:ea typeface="Calibri" panose="020F0502020204030204"/>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USER DATAGRAM PROTOCOL (UDP)</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834873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Both protocols (TCP and UDP) are supported by socket module.</a:t>
            </a:r>
          </a:p>
          <a:p>
            <a:pPr marL="742950" lvl="1" indent="-285750" algn="just">
              <a:buFont typeface="Arial,Sans-Serif"/>
              <a:buChar char="•"/>
            </a:pPr>
            <a:r>
              <a:rPr lang="en-US" sz="2400" dirty="0">
                <a:solidFill>
                  <a:srgbClr val="2D3956"/>
                </a:solidFill>
                <a:latin typeface="Times New Roman"/>
                <a:cs typeface="Times New Roman"/>
              </a:rPr>
              <a:t>A socket is a file-like object.</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Allows data to be sent and received across the network like a file.</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But it also includes functions to accept and establish connections.</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Before two machines can establish a connection, both must create a socket object.</a:t>
            </a:r>
            <a:endParaRPr lang="en-US"/>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TCP AND UDP IN SOCKET MODULE</a:t>
            </a:r>
          </a:p>
        </p:txBody>
      </p:sp>
    </p:spTree>
    <p:extLst>
      <p:ext uri="{BB962C8B-B14F-4D97-AF65-F5344CB8AC3E}">
        <p14:creationId xmlns:p14="http://schemas.microsoft.com/office/powerpoint/2010/main" val="1483454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77220"/>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SYSTEM CALLS IN TCP</a:t>
            </a:r>
          </a:p>
        </p:txBody>
      </p:sp>
      <p:pic>
        <p:nvPicPr>
          <p:cNvPr id="7" name="Picture 6" descr="A diagram of a computer program&#10;&#10;Description automatically generated">
            <a:extLst>
              <a:ext uri="{FF2B5EF4-FFF2-40B4-BE49-F238E27FC236}">
                <a16:creationId xmlns:a16="http://schemas.microsoft.com/office/drawing/2014/main" id="{B534628B-5EAA-0518-B12D-AA7FB831203F}"/>
              </a:ext>
            </a:extLst>
          </p:cNvPr>
          <p:cNvPicPr>
            <a:picLocks noChangeAspect="1"/>
          </p:cNvPicPr>
          <p:nvPr/>
        </p:nvPicPr>
        <p:blipFill>
          <a:blip r:embed="rId3"/>
          <a:stretch>
            <a:fillRect/>
          </a:stretch>
        </p:blipFill>
        <p:spPr>
          <a:xfrm>
            <a:off x="3674853" y="1792652"/>
            <a:ext cx="4468482" cy="4164090"/>
          </a:xfrm>
          <a:prstGeom prst="rect">
            <a:avLst/>
          </a:prstGeom>
        </p:spPr>
      </p:pic>
    </p:spTree>
    <p:extLst>
      <p:ext uri="{BB962C8B-B14F-4D97-AF65-F5344CB8AC3E}">
        <p14:creationId xmlns:p14="http://schemas.microsoft.com/office/powerpoint/2010/main" val="1657185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To create a socket server, follow the following steps:</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Create a socket object.</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Get the current machine name and the port number for connection.</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Bind the socket object with the address.</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Listen for any connections.</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Accept requests from clients.</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b="1" dirty="0">
                <a:solidFill>
                  <a:srgbClr val="2D3956"/>
                </a:solidFill>
                <a:latin typeface="Times New Roman"/>
                <a:cs typeface="Times New Roman"/>
              </a:rPr>
              <a:t>Send &amp; receive messages.</a:t>
            </a:r>
            <a:endParaRPr lang="en-US" b="1"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Close the connection.</a:t>
            </a:r>
            <a:endParaRPr lang="en-US" dirty="0">
              <a:solidFill>
                <a:srgbClr val="000000"/>
              </a:solidFill>
              <a:latin typeface="Calibri" panose="020F0502020204030204"/>
              <a:ea typeface="Calibri" panose="020F0502020204030204"/>
              <a:cs typeface="Calibri" panose="020F0502020204030204"/>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SERVER SOCKET CREATION STEPS</a:t>
            </a:r>
          </a:p>
        </p:txBody>
      </p:sp>
    </p:spTree>
    <p:extLst>
      <p:ext uri="{BB962C8B-B14F-4D97-AF65-F5344CB8AC3E}">
        <p14:creationId xmlns:p14="http://schemas.microsoft.com/office/powerpoint/2010/main" val="2200374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To create a socket client, follow the following steps:</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Create a socket object.</a:t>
            </a:r>
          </a:p>
          <a:p>
            <a:pPr marL="914400" lvl="1" indent="-457200" algn="just">
              <a:buAutoNum type="arabicPeriod"/>
            </a:pPr>
            <a:r>
              <a:rPr lang="en-US" sz="2400" dirty="0">
                <a:solidFill>
                  <a:srgbClr val="2D3956"/>
                </a:solidFill>
                <a:latin typeface="Times New Roman"/>
                <a:cs typeface="Times New Roman"/>
              </a:rPr>
              <a:t>Identify the server machine name (i.e., hostname) and the port number where the client can find the server.</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Connect to the server.</a:t>
            </a:r>
            <a:endParaRPr lang="en-US"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b="1" dirty="0">
                <a:solidFill>
                  <a:srgbClr val="2D3956"/>
                </a:solidFill>
                <a:latin typeface="Times New Roman"/>
                <a:cs typeface="Times New Roman"/>
              </a:rPr>
              <a:t>Send &amp; receive messages.</a:t>
            </a:r>
            <a:endParaRPr lang="en-US" b="1" dirty="0">
              <a:solidFill>
                <a:srgbClr val="000000"/>
              </a:solidFill>
              <a:latin typeface="Calibri" panose="020F0502020204030204"/>
              <a:ea typeface="Calibri" panose="020F0502020204030204"/>
              <a:cs typeface="Calibri" panose="020F0502020204030204"/>
            </a:endParaRPr>
          </a:p>
          <a:p>
            <a:pPr marL="914400" lvl="1" indent="-457200" algn="just">
              <a:buAutoNum type="arabicPeriod"/>
            </a:pPr>
            <a:r>
              <a:rPr lang="en-US" sz="2400" dirty="0">
                <a:solidFill>
                  <a:srgbClr val="2D3956"/>
                </a:solidFill>
                <a:latin typeface="Times New Roman"/>
                <a:cs typeface="Times New Roman"/>
              </a:rPr>
              <a:t>Close the connection.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CLIENT SOCKET CREATION STEPS</a:t>
            </a:r>
          </a:p>
        </p:txBody>
      </p:sp>
    </p:spTree>
    <p:extLst>
      <p:ext uri="{BB962C8B-B14F-4D97-AF65-F5344CB8AC3E}">
        <p14:creationId xmlns:p14="http://schemas.microsoft.com/office/powerpoint/2010/main" val="3457890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endParaRPr lang="en-US" sz="2400" b="1" dirty="0">
              <a:solidFill>
                <a:srgbClr val="2D3956"/>
              </a:solidFill>
              <a:latin typeface="Times New Roman"/>
              <a:cs typeface="Times New Roman"/>
            </a:endParaRPr>
          </a:p>
          <a:p>
            <a:pPr marL="285750" indent="-285750" algn="just">
              <a:buFont typeface="Arial,Sans-Serif"/>
              <a:buChar char="•"/>
            </a:pPr>
            <a:r>
              <a:rPr lang="en-US" sz="2400" b="1" dirty="0" err="1">
                <a:solidFill>
                  <a:srgbClr val="2D3956"/>
                </a:solidFill>
                <a:latin typeface="Times New Roman"/>
                <a:cs typeface="Times New Roman"/>
              </a:rPr>
              <a:t>gethostname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the host name of the current system under which the Python interpreter is executed.</a:t>
            </a:r>
            <a:endParaRPr lang="en-US">
              <a:ea typeface="Calibri"/>
              <a:cs typeface="Calibri"/>
            </a:endParaRP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print( </a:t>
            </a:r>
            <a:r>
              <a:rPr lang="en-US" sz="2400" err="1">
                <a:solidFill>
                  <a:srgbClr val="00B0F0"/>
                </a:solidFill>
                <a:latin typeface="Times New Roman"/>
                <a:cs typeface="Times New Roman"/>
              </a:rPr>
              <a:t>socket.gethostname</a:t>
            </a:r>
            <a:r>
              <a:rPr lang="en-US" sz="2400" dirty="0">
                <a:solidFill>
                  <a:srgbClr val="00B0F0"/>
                </a:solidFill>
                <a:latin typeface="Times New Roman"/>
                <a:cs typeface="Times New Roman"/>
              </a:rPr>
              <a:t>() )</a:t>
            </a:r>
          </a:p>
          <a:p>
            <a:pPr algn="just"/>
            <a:endParaRPr lang="en-US" sz="2400" dirty="0">
              <a:solidFill>
                <a:srgbClr val="00B0F0"/>
              </a:solidFill>
              <a:latin typeface="Times New Roman"/>
              <a:cs typeface="Times New Roman"/>
            </a:endParaRPr>
          </a:p>
          <a:p>
            <a:pPr marL="285750" indent="-285750" algn="just">
              <a:buFont typeface="Arial,Sans-Serif"/>
              <a:buChar char="•"/>
            </a:pPr>
            <a:r>
              <a:rPr lang="en-US" sz="2400" b="1" err="1">
                <a:solidFill>
                  <a:srgbClr val="2D3956"/>
                </a:solidFill>
                <a:latin typeface="Times New Roman"/>
                <a:cs typeface="Times New Roman"/>
              </a:rPr>
              <a:t>gethostbyname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the IP address of the host.</a:t>
            </a:r>
          </a:p>
          <a:p>
            <a:pPr algn="just"/>
            <a:r>
              <a:rPr lang="en-US" sz="2400" dirty="0">
                <a:solidFill>
                  <a:srgbClr val="00B0F0"/>
                </a:solidFill>
                <a:latin typeface="Times New Roman"/>
                <a:cs typeface="Times New Roman"/>
              </a:rPr>
              <a:t>              print( </a:t>
            </a:r>
            <a:r>
              <a:rPr lang="en-US" sz="2400" dirty="0" err="1">
                <a:solidFill>
                  <a:srgbClr val="00B0F0"/>
                </a:solidFill>
                <a:latin typeface="Times New Roman"/>
                <a:cs typeface="Times New Roman"/>
              </a:rPr>
              <a:t>socket.gethostbyname</a:t>
            </a:r>
            <a:r>
              <a:rPr lang="en-US" sz="2400" dirty="0">
                <a:solidFill>
                  <a:srgbClr val="00B0F0"/>
                </a:solidFill>
                <a:latin typeface="Times New Roman"/>
                <a:cs typeface="Times New Roman"/>
              </a:rPr>
              <a:t>("www.github.com") )</a:t>
            </a:r>
            <a:endParaRPr lang="en-US" dirty="0">
              <a:ea typeface="Calibri" panose="020F0502020204030204"/>
              <a:cs typeface="Calibri" panose="020F0502020204030204"/>
            </a:endParaRPr>
          </a:p>
          <a:p>
            <a:pPr algn="just"/>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SOME SOCKET METHODS</a:t>
            </a:r>
          </a:p>
        </p:txBody>
      </p:sp>
    </p:spTree>
    <p:extLst>
      <p:ext uri="{BB962C8B-B14F-4D97-AF65-F5344CB8AC3E}">
        <p14:creationId xmlns:p14="http://schemas.microsoft.com/office/powerpoint/2010/main" val="2294957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err="1">
                <a:solidFill>
                  <a:srgbClr val="2D3956"/>
                </a:solidFill>
                <a:latin typeface="Times New Roman"/>
                <a:cs typeface="Times New Roman"/>
              </a:rPr>
              <a:t>gethostbyaddr</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a tuple containing (Host Name, Alias list for the IP address if any, IP address of the host)</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ipAddress</a:t>
            </a:r>
            <a:r>
              <a:rPr lang="en-US" sz="2400" dirty="0">
                <a:solidFill>
                  <a:srgbClr val="00B0F0"/>
                </a:solidFill>
                <a:latin typeface="Times New Roman"/>
                <a:cs typeface="Times New Roman"/>
              </a:rPr>
              <a:t> = "192.0.43.8"</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hostName</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socket.gethostbyaddr</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ipAddress</a:t>
            </a:r>
            <a:r>
              <a:rPr lang="en-US" sz="2400" dirty="0">
                <a:solidFill>
                  <a:srgbClr val="00B0F0"/>
                </a:solidFill>
                <a:latin typeface="Times New Roman"/>
                <a:cs typeface="Times New Roman"/>
              </a:rPr>
              <a:t>)</a:t>
            </a: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print( </a:t>
            </a:r>
            <a:r>
              <a:rPr lang="en-US" sz="2400" dirty="0" err="1">
                <a:solidFill>
                  <a:srgbClr val="00B0F0"/>
                </a:solidFill>
                <a:latin typeface="Times New Roman"/>
                <a:cs typeface="Times New Roman"/>
              </a:rPr>
              <a:t>hostName</a:t>
            </a:r>
            <a:r>
              <a:rPr lang="en-US" sz="2400" dirty="0">
                <a:solidFill>
                  <a:srgbClr val="00B0F0"/>
                </a:solidFill>
                <a:latin typeface="Times New Roman"/>
                <a:cs typeface="Times New Roman"/>
              </a:rPr>
              <a:t> )</a:t>
            </a:r>
          </a:p>
          <a:p>
            <a:pPr algn="just"/>
            <a:endParaRPr lang="en-US" sz="2400" dirty="0">
              <a:solidFill>
                <a:srgbClr val="00B0F0"/>
              </a:solidFill>
              <a:latin typeface="Times New Roman"/>
              <a:cs typeface="Times New Roman"/>
            </a:endParaRPr>
          </a:p>
          <a:p>
            <a:pPr marL="285750" indent="-285750" algn="just">
              <a:buFont typeface="Arial,Sans-Serif"/>
              <a:buChar char="•"/>
            </a:pPr>
            <a:r>
              <a:rPr lang="en-US" sz="2400" b="1" dirty="0" err="1">
                <a:solidFill>
                  <a:srgbClr val="2D3956"/>
                </a:solidFill>
                <a:latin typeface="Times New Roman"/>
                <a:cs typeface="Times New Roman"/>
              </a:rPr>
              <a:t>getprotobyname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takes a protocol string like TCP, UDP, or FTP and returns the associated constant for the protocol as defined by the socket module.</a:t>
            </a: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print( </a:t>
            </a:r>
            <a:r>
              <a:rPr lang="en-US" sz="2400" dirty="0" err="1">
                <a:solidFill>
                  <a:srgbClr val="00B0F0"/>
                </a:solidFill>
                <a:latin typeface="Times New Roman"/>
                <a:cs typeface="Times New Roman"/>
              </a:rPr>
              <a:t>socket.getprotobyname</a:t>
            </a:r>
            <a:r>
              <a:rPr lang="en-US" sz="2400" dirty="0">
                <a:solidFill>
                  <a:srgbClr val="00B0F0"/>
                </a:solidFill>
                <a:latin typeface="Times New Roman"/>
                <a:cs typeface="Times New Roman"/>
              </a:rPr>
              <a:t>("TCP")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SOME SOCKET METHODS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083629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621882"/>
            <a:ext cx="10541000" cy="2308324"/>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err="1">
                <a:solidFill>
                  <a:srgbClr val="2D3956"/>
                </a:solidFill>
                <a:latin typeface="Times New Roman"/>
                <a:cs typeface="Times New Roman"/>
              </a:rPr>
              <a:t>getservbyname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takes a network service name and an underlying protocol name and returns the port number on which the service is defined. </a:t>
            </a:r>
          </a:p>
          <a:p>
            <a:pPr algn="just"/>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socket.getservbyname</a:t>
            </a:r>
            <a:r>
              <a:rPr lang="en-US" sz="2400" dirty="0">
                <a:solidFill>
                  <a:srgbClr val="00B0F0"/>
                </a:solidFill>
                <a:latin typeface="Times New Roman"/>
                <a:cs typeface="Times New Roman"/>
              </a:rPr>
              <a:t>("https", "</a:t>
            </a:r>
            <a:r>
              <a:rPr lang="en-US" sz="2400" dirty="0" err="1">
                <a:solidFill>
                  <a:srgbClr val="00B0F0"/>
                </a:solidFill>
                <a:latin typeface="Times New Roman"/>
                <a:cs typeface="Times New Roman"/>
              </a:rPr>
              <a:t>tcp</a:t>
            </a:r>
            <a:r>
              <a:rPr lang="en-US" sz="2400" dirty="0">
                <a:solidFill>
                  <a:srgbClr val="00B0F0"/>
                </a:solidFill>
                <a:latin typeface="Times New Roman"/>
                <a:cs typeface="Times New Roman"/>
              </a:rPr>
              <a:t>"))</a:t>
            </a:r>
            <a:endParaRPr lang="en-US" dirty="0">
              <a:solidFill>
                <a:srgbClr val="000000"/>
              </a:solidFill>
              <a:latin typeface="Calibri" panose="020F0502020204030204"/>
              <a:ea typeface="Calibri" panose="020F0502020204030204"/>
              <a:cs typeface="Calibri" panose="020F0502020204030204"/>
            </a:endParaRPr>
          </a:p>
          <a:p>
            <a:pPr marL="285750" indent="-285750" algn="just">
              <a:buFont typeface="Arial,Sans-Serif"/>
              <a:buChar char="•"/>
            </a:pPr>
            <a:endParaRPr lang="en-US" sz="2400" b="1" dirty="0">
              <a:solidFill>
                <a:srgbClr val="2D3956"/>
              </a:solidFill>
              <a:latin typeface="Times New Roman"/>
              <a:cs typeface="Times New Roman"/>
            </a:endParaRPr>
          </a:p>
          <a:p>
            <a:pPr marL="285750" indent="-285750" algn="just">
              <a:buFont typeface="Arial,Sans-Serif"/>
              <a:buChar char="•"/>
            </a:pPr>
            <a:r>
              <a:rPr lang="en-US" sz="2400" b="1" err="1">
                <a:solidFill>
                  <a:srgbClr val="2D3956"/>
                </a:solidFill>
                <a:latin typeface="Times New Roman"/>
                <a:cs typeface="Times New Roman"/>
              </a:rPr>
              <a:t>getservbyport</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returns the name of the service for a given port number.</a:t>
            </a:r>
          </a:p>
          <a:p>
            <a:pPr algn="just"/>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socket.getservbyport</a:t>
            </a:r>
            <a:r>
              <a:rPr lang="en-US" sz="2400" dirty="0">
                <a:solidFill>
                  <a:srgbClr val="00B0F0"/>
                </a:solidFill>
                <a:latin typeface="Times New Roman"/>
                <a:cs typeface="Times New Roman"/>
              </a:rPr>
              <a:t>(21, "</a:t>
            </a:r>
            <a:r>
              <a:rPr lang="en-US" sz="2400" dirty="0" err="1">
                <a:solidFill>
                  <a:srgbClr val="00B0F0"/>
                </a:solidFill>
                <a:latin typeface="Times New Roman"/>
                <a:cs typeface="Times New Roman"/>
              </a:rPr>
              <a:t>tcp</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SOME SOCKET METHODS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830562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endParaRPr lang="en-US" sz="2400" b="1" dirty="0">
              <a:solidFill>
                <a:srgbClr val="2D3956"/>
              </a:solidFill>
              <a:latin typeface="Times New Roman"/>
              <a:cs typeface="Times New Roman"/>
            </a:endParaRPr>
          </a:p>
          <a:p>
            <a:pPr marL="285750" indent="-285750" algn="just">
              <a:buFont typeface="Arial,Sans-Serif"/>
              <a:buChar char="•"/>
            </a:pPr>
            <a:r>
              <a:rPr lang="en-US" sz="2400" b="1" dirty="0" err="1">
                <a:solidFill>
                  <a:srgbClr val="2D3956"/>
                </a:solidFill>
                <a:latin typeface="Times New Roman"/>
                <a:cs typeface="Times New Roman"/>
              </a:rPr>
              <a:t>recv</a:t>
            </a:r>
            <a:r>
              <a:rPr lang="en-US" sz="2400" b="1" dirty="0">
                <a:solidFill>
                  <a:srgbClr val="2D3956"/>
                </a:solidFill>
                <a:latin typeface="Times New Roman"/>
                <a:cs typeface="Times New Roman"/>
              </a:rPr>
              <a:t>(</a:t>
            </a:r>
            <a:r>
              <a:rPr lang="en-US" sz="2400" b="1" dirty="0" err="1">
                <a:solidFill>
                  <a:srgbClr val="2D3956"/>
                </a:solidFill>
                <a:latin typeface="Times New Roman"/>
                <a:cs typeface="Times New Roman"/>
              </a:rPr>
              <a:t>bufsize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receives the TCP message from socket. The argument </a:t>
            </a:r>
            <a:r>
              <a:rPr lang="en-US" sz="2400" b="1" dirty="0" err="1">
                <a:solidFill>
                  <a:srgbClr val="2D3956"/>
                </a:solidFill>
                <a:latin typeface="Times New Roman"/>
                <a:cs typeface="Times New Roman"/>
              </a:rPr>
              <a:t>bufsize</a:t>
            </a:r>
            <a:r>
              <a:rPr lang="en-US" sz="2400" dirty="0">
                <a:solidFill>
                  <a:srgbClr val="2D3956"/>
                </a:solidFill>
                <a:latin typeface="Times New Roman"/>
                <a:cs typeface="Times New Roman"/>
              </a:rPr>
              <a:t> stands for buffer size and defines the maximum data.</a:t>
            </a:r>
            <a:endParaRPr lang="en-US"/>
          </a:p>
          <a:p>
            <a:pPr marL="742950" lvl="1" indent="-285750" algn="just">
              <a:buFont typeface="Arial,Sans-Serif"/>
              <a:buChar char="•"/>
            </a:pPr>
            <a:r>
              <a:rPr lang="en-US" sz="2400" dirty="0">
                <a:solidFill>
                  <a:srgbClr val="2D3956"/>
                </a:solidFill>
                <a:latin typeface="Times New Roman"/>
                <a:cs typeface="Times New Roman"/>
              </a:rPr>
              <a:t>You should use the </a:t>
            </a:r>
            <a:r>
              <a:rPr lang="en-US" sz="2400" dirty="0">
                <a:solidFill>
                  <a:srgbClr val="00B0F0"/>
                </a:solidFill>
                <a:latin typeface="Times New Roman"/>
                <a:cs typeface="Times New Roman"/>
              </a:rPr>
              <a:t>decode()</a:t>
            </a:r>
            <a:r>
              <a:rPr lang="en-US" sz="2400" dirty="0">
                <a:solidFill>
                  <a:srgbClr val="2D3956"/>
                </a:solidFill>
                <a:latin typeface="Times New Roman"/>
                <a:cs typeface="Times New Roman"/>
              </a:rPr>
              <a:t> method when receiving data from the socket to convert it to a string.</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send(bytes):</a:t>
            </a:r>
            <a:r>
              <a:rPr lang="en-US" sz="2400" dirty="0">
                <a:solidFill>
                  <a:srgbClr val="2D3956"/>
                </a:solidFill>
                <a:latin typeface="Times New Roman"/>
                <a:cs typeface="Times New Roman"/>
              </a:rPr>
              <a:t> sends data to the socket which is connected to the remote machine. The argument </a:t>
            </a:r>
            <a:r>
              <a:rPr lang="en-US" sz="2400" b="1" dirty="0">
                <a:solidFill>
                  <a:srgbClr val="2D3956"/>
                </a:solidFill>
                <a:latin typeface="Times New Roman"/>
                <a:cs typeface="Times New Roman"/>
              </a:rPr>
              <a:t>bytes</a:t>
            </a:r>
            <a:r>
              <a:rPr lang="en-US" sz="2400" dirty="0">
                <a:solidFill>
                  <a:srgbClr val="2D3956"/>
                </a:solidFill>
                <a:latin typeface="Times New Roman"/>
                <a:cs typeface="Times New Roman"/>
              </a:rPr>
              <a:t> will give the bytes sent to the socket.</a:t>
            </a:r>
          </a:p>
          <a:p>
            <a:pPr marL="742950" lvl="1" indent="-285750" algn="just">
              <a:buFont typeface="Arial,Sans-Serif"/>
              <a:buChar char="•"/>
            </a:pPr>
            <a:r>
              <a:rPr lang="en-US" sz="2400" dirty="0">
                <a:solidFill>
                  <a:srgbClr val="2D3956"/>
                </a:solidFill>
                <a:latin typeface="Times New Roman"/>
                <a:cs typeface="Times New Roman"/>
              </a:rPr>
              <a:t>You should use the </a:t>
            </a:r>
            <a:r>
              <a:rPr lang="en-US" sz="2400" dirty="0">
                <a:solidFill>
                  <a:srgbClr val="00B0F0"/>
                </a:solidFill>
                <a:latin typeface="Times New Roman"/>
                <a:cs typeface="Times New Roman"/>
              </a:rPr>
              <a:t>encode()</a:t>
            </a:r>
            <a:r>
              <a:rPr lang="en-US" sz="2400" dirty="0">
                <a:solidFill>
                  <a:srgbClr val="2D3956"/>
                </a:solidFill>
                <a:latin typeface="Times New Roman"/>
                <a:cs typeface="Times New Roman"/>
              </a:rPr>
              <a:t> method to convert the string to bytes.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SOME SOCKET METHODS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936437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 1- the server</a:t>
            </a:r>
          </a:p>
          <a:p>
            <a:pPr algn="just"/>
            <a:r>
              <a:rPr lang="en-US" sz="2400" dirty="0">
                <a:solidFill>
                  <a:srgbClr val="00B0F0"/>
                </a:solidFill>
                <a:latin typeface="Times New Roman"/>
                <a:cs typeface="Times New Roman"/>
              </a:rPr>
              <a:t>                  import socket</a:t>
            </a:r>
          </a:p>
          <a:p>
            <a:pPr algn="just"/>
            <a:r>
              <a:rPr lang="en-US" sz="2400" dirty="0">
                <a:solidFill>
                  <a:srgbClr val="00B0F0"/>
                </a:solidFill>
                <a:latin typeface="Times New Roman"/>
                <a:cs typeface="Times New Roman"/>
              </a:rPr>
              <a:t>                  soc = </a:t>
            </a:r>
            <a:r>
              <a:rPr lang="en-US" sz="2400" dirty="0" err="1">
                <a:solidFill>
                  <a:srgbClr val="00B0F0"/>
                </a:solidFill>
                <a:latin typeface="Times New Roman"/>
                <a:cs typeface="Times New Roman"/>
              </a:rPr>
              <a:t>socket.socket</a:t>
            </a:r>
            <a:r>
              <a:rPr lang="en-US" sz="2400" dirty="0">
                <a:solidFill>
                  <a:srgbClr val="00B0F0"/>
                </a:solidFill>
                <a:latin typeface="Times New Roman"/>
                <a:cs typeface="Times New Roman"/>
              </a:rPr>
              <a:t>()</a:t>
            </a:r>
          </a:p>
          <a:p>
            <a:pPr algn="just"/>
            <a:r>
              <a:rPr lang="en-US" sz="2400" dirty="0">
                <a:solidFill>
                  <a:srgbClr val="00B0F0"/>
                </a:solidFill>
                <a:latin typeface="Times New Roman"/>
                <a:cs typeface="Times New Roman"/>
              </a:rPr>
              <a:t>                  print("socket created")</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soc.bind</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socket.gethostname</a:t>
            </a:r>
            <a:r>
              <a:rPr lang="en-US" sz="2400" dirty="0">
                <a:solidFill>
                  <a:srgbClr val="00B0F0"/>
                </a:solidFill>
                <a:latin typeface="Times New Roman"/>
                <a:cs typeface="Times New Roman"/>
              </a:rPr>
              <a:t>(), 5485)  )</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soc.listen</a:t>
            </a:r>
            <a:r>
              <a:rPr lang="en-US" sz="2400" dirty="0">
                <a:solidFill>
                  <a:srgbClr val="00B0F0"/>
                </a:solidFill>
                <a:latin typeface="Times New Roman"/>
                <a:cs typeface="Times New Roman"/>
              </a:rPr>
              <a:t>()</a:t>
            </a:r>
          </a:p>
          <a:p>
            <a:pPr algn="just"/>
            <a:r>
              <a:rPr lang="en-US" sz="2400" dirty="0">
                <a:solidFill>
                  <a:srgbClr val="00B0F0"/>
                </a:solidFill>
                <a:latin typeface="Times New Roman"/>
                <a:cs typeface="Times New Roman"/>
              </a:rPr>
              <a:t>                  print("Waiting for connections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 SIMPLE CLIENT/SERVER APPLICATION USING TCP</a:t>
            </a:r>
          </a:p>
        </p:txBody>
      </p:sp>
    </p:spTree>
    <p:extLst>
      <p:ext uri="{BB962C8B-B14F-4D97-AF65-F5344CB8AC3E}">
        <p14:creationId xmlns:p14="http://schemas.microsoft.com/office/powerpoint/2010/main" val="2070782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 1- the server</a:t>
            </a:r>
            <a:endParaRPr lang="en-US" dirty="0"/>
          </a:p>
          <a:p>
            <a:pPr algn="just"/>
            <a:r>
              <a:rPr lang="en-US" sz="2400" dirty="0">
                <a:solidFill>
                  <a:srgbClr val="00B0F0"/>
                </a:solidFill>
                <a:latin typeface="Times New Roman"/>
                <a:cs typeface="Times New Roman"/>
              </a:rPr>
              <a:t>                  while True:</a:t>
            </a:r>
          </a:p>
          <a:p>
            <a:pPr algn="just"/>
            <a:r>
              <a:rPr lang="en-US" sz="2400" dirty="0">
                <a:solidFill>
                  <a:srgbClr val="00B0F0"/>
                </a:solidFill>
                <a:latin typeface="Times New Roman"/>
                <a:cs typeface="Times New Roman"/>
              </a:rPr>
              <a:t>                         #return client socket and address</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clientSoc</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clientAddre</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soc.accept</a:t>
            </a:r>
            <a:r>
              <a:rPr lang="en-US" sz="2400" dirty="0">
                <a:solidFill>
                  <a:srgbClr val="00B0F0"/>
                </a:solidFill>
                <a:latin typeface="Times New Roman"/>
                <a:cs typeface="Times New Roman"/>
              </a:rPr>
              <a:t>()</a:t>
            </a:r>
          </a:p>
          <a:p>
            <a:pPr algn="just"/>
            <a:r>
              <a:rPr lang="en-US" sz="2400" dirty="0">
                <a:solidFill>
                  <a:srgbClr val="00B0F0"/>
                </a:solidFill>
                <a:latin typeface="Times New Roman"/>
                <a:cs typeface="Times New Roman"/>
              </a:rPr>
              <a:t>                         name = </a:t>
            </a:r>
            <a:r>
              <a:rPr lang="en-US" sz="2400" dirty="0" err="1">
                <a:solidFill>
                  <a:srgbClr val="00B0F0"/>
                </a:solidFill>
                <a:latin typeface="Times New Roman"/>
                <a:cs typeface="Times New Roman"/>
              </a:rPr>
              <a:t>clientSoc.recv</a:t>
            </a:r>
            <a:r>
              <a:rPr lang="en-US" sz="2400" dirty="0">
                <a:solidFill>
                  <a:srgbClr val="00B0F0"/>
                </a:solidFill>
                <a:latin typeface="Times New Roman"/>
                <a:cs typeface="Times New Roman"/>
              </a:rPr>
              <a:t>(1024).decode()</a:t>
            </a:r>
          </a:p>
          <a:p>
            <a:pPr algn="just"/>
            <a:r>
              <a:rPr lang="en-US" sz="2400" dirty="0">
                <a:solidFill>
                  <a:srgbClr val="00B0F0"/>
                </a:solidFill>
                <a:latin typeface="Times New Roman"/>
                <a:cs typeface="Times New Roman"/>
              </a:rPr>
              <a:t>                         print("Connected with", </a:t>
            </a:r>
            <a:r>
              <a:rPr lang="en-US" sz="2400" dirty="0" err="1">
                <a:solidFill>
                  <a:srgbClr val="00B0F0"/>
                </a:solidFill>
                <a:latin typeface="Times New Roman"/>
                <a:cs typeface="Times New Roman"/>
              </a:rPr>
              <a:t>clientAddre</a:t>
            </a:r>
            <a:r>
              <a:rPr lang="en-US" sz="2400" dirty="0">
                <a:solidFill>
                  <a:srgbClr val="00B0F0"/>
                </a:solidFill>
                <a:latin typeface="Times New Roman"/>
                <a:cs typeface="Times New Roman"/>
              </a:rPr>
              <a:t>, name)</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clientSoc.send</a:t>
            </a:r>
            <a:r>
              <a:rPr lang="en-US" sz="2400" dirty="0">
                <a:solidFill>
                  <a:srgbClr val="00B0F0"/>
                </a:solidFill>
                <a:latin typeface="Times New Roman"/>
                <a:cs typeface="Times New Roman"/>
              </a:rPr>
              <a:t>(("Welcome we are connected :) " + name).encode())</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clientSoc.close</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 SIMPLE CLIENT/SERVER APPLICATION USING TCP</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547647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 2- the client</a:t>
            </a:r>
          </a:p>
          <a:p>
            <a:pPr algn="just"/>
            <a:r>
              <a:rPr lang="en-US" sz="2400" dirty="0">
                <a:solidFill>
                  <a:srgbClr val="00B0F0"/>
                </a:solidFill>
                <a:latin typeface="Times New Roman"/>
                <a:cs typeface="Times New Roman"/>
              </a:rPr>
              <a:t>                   import socket</a:t>
            </a:r>
          </a:p>
          <a:p>
            <a:pPr algn="just"/>
            <a:r>
              <a:rPr lang="en-US" sz="2400" dirty="0">
                <a:solidFill>
                  <a:srgbClr val="00B0F0"/>
                </a:solidFill>
                <a:latin typeface="Times New Roman"/>
                <a:cs typeface="Times New Roman"/>
              </a:rPr>
              <a:t>                   soc = </a:t>
            </a:r>
            <a:r>
              <a:rPr lang="en-US" sz="2400" dirty="0" err="1">
                <a:solidFill>
                  <a:srgbClr val="00B0F0"/>
                </a:solidFill>
                <a:latin typeface="Times New Roman"/>
                <a:cs typeface="Times New Roman"/>
              </a:rPr>
              <a:t>socket.socket</a:t>
            </a:r>
            <a:r>
              <a:rPr lang="en-US" sz="2400" dirty="0">
                <a:solidFill>
                  <a:srgbClr val="00B0F0"/>
                </a:solidFill>
                <a:latin typeface="Times New Roman"/>
                <a:cs typeface="Times New Roman"/>
              </a:rPr>
              <a:t>()</a:t>
            </a:r>
          </a:p>
          <a:p>
            <a:pPr algn="just"/>
            <a:r>
              <a:rPr lang="en-US" sz="2400" dirty="0">
                <a:solidFill>
                  <a:srgbClr val="00B0F0"/>
                </a:solidFill>
                <a:latin typeface="Times New Roman"/>
                <a:cs typeface="Times New Roman"/>
              </a:rPr>
              <a:t>                   # the address is the same as in the server</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soc.connect</a:t>
            </a:r>
            <a:r>
              <a:rPr lang="en-US" sz="2400" dirty="0">
                <a:solidFill>
                  <a:srgbClr val="00B0F0"/>
                </a:solidFill>
                <a:latin typeface="Times New Roman"/>
                <a:cs typeface="Times New Roman"/>
              </a:rPr>
              <a:t>( </a:t>
            </a:r>
            <a:r>
              <a:rPr lang="en-US" sz="2400" b="1" dirty="0">
                <a:solidFill>
                  <a:srgbClr val="00B0F0"/>
                </a:solidFill>
                <a:latin typeface="Times New Roman"/>
                <a:cs typeface="Times New Roman"/>
              </a:rPr>
              <a:t>(</a:t>
            </a:r>
            <a:r>
              <a:rPr lang="en-US" sz="2400" b="1" dirty="0" err="1">
                <a:solidFill>
                  <a:srgbClr val="00B0F0"/>
                </a:solidFill>
                <a:latin typeface="Times New Roman"/>
                <a:cs typeface="Times New Roman"/>
              </a:rPr>
              <a:t>socket.gethostname</a:t>
            </a:r>
            <a:r>
              <a:rPr lang="en-US" sz="2400" b="1" dirty="0">
                <a:solidFill>
                  <a:srgbClr val="00B0F0"/>
                </a:solidFill>
                <a:latin typeface="Times New Roman"/>
                <a:cs typeface="Times New Roman"/>
              </a:rPr>
              <a:t>(), 5485)</a:t>
            </a:r>
            <a:r>
              <a:rPr lang="en-US" sz="2400" dirty="0">
                <a:solidFill>
                  <a:srgbClr val="00B0F0"/>
                </a:solidFill>
                <a:latin typeface="Times New Roman"/>
                <a:cs typeface="Times New Roman"/>
              </a:rPr>
              <a:t> )</a:t>
            </a:r>
            <a:endParaRPr lang="en-US" dirty="0"/>
          </a:p>
          <a:p>
            <a:pPr algn="just"/>
            <a:r>
              <a:rPr lang="en-US" sz="2400" dirty="0">
                <a:solidFill>
                  <a:srgbClr val="00B0F0"/>
                </a:solidFill>
                <a:latin typeface="Times New Roman"/>
                <a:cs typeface="Times New Roman"/>
              </a:rPr>
              <a:t>                   name = input("Enter your name? ")</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soc.send</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name.encode</a:t>
            </a:r>
            <a:r>
              <a:rPr lang="en-US" sz="2400" dirty="0">
                <a:solidFill>
                  <a:srgbClr val="00B0F0"/>
                </a:solidFill>
                <a:latin typeface="Times New Roman"/>
                <a:cs typeface="Times New Roman"/>
              </a:rPr>
              <a:t>())</a:t>
            </a:r>
          </a:p>
          <a:p>
            <a:pPr algn="just"/>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soc.recv</a:t>
            </a:r>
            <a:r>
              <a:rPr lang="en-US" sz="2400" dirty="0">
                <a:solidFill>
                  <a:srgbClr val="00B0F0"/>
                </a:solidFill>
                <a:latin typeface="Times New Roman"/>
                <a:cs typeface="Times New Roman"/>
              </a:rPr>
              <a:t>(1024).decode())</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soc.close</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 SIMPLE CLIENT/SERVER APPLICATION USING TCP</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3871378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27836C9D-5827-E978-2BAE-36D60BB74B9E}"/>
              </a:ext>
            </a:extLst>
          </p:cNvPr>
          <p:cNvSpPr txBox="1"/>
          <p:nvPr/>
        </p:nvSpPr>
        <p:spPr>
          <a:xfrm>
            <a:off x="2513150" y="1177220"/>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THE SYSTEM CALLS IN UDP</a:t>
            </a:r>
          </a:p>
        </p:txBody>
      </p:sp>
      <p:pic>
        <p:nvPicPr>
          <p:cNvPr id="13" name="Picture 12" descr="A diagram of a server&#10;&#10;Description automatically generated">
            <a:extLst>
              <a:ext uri="{FF2B5EF4-FFF2-40B4-BE49-F238E27FC236}">
                <a16:creationId xmlns:a16="http://schemas.microsoft.com/office/drawing/2014/main" id="{8EEC9F1C-50A4-C673-2660-8F3A38B7807E}"/>
              </a:ext>
            </a:extLst>
          </p:cNvPr>
          <p:cNvPicPr>
            <a:picLocks noChangeAspect="1"/>
          </p:cNvPicPr>
          <p:nvPr/>
        </p:nvPicPr>
        <p:blipFill>
          <a:blip r:embed="rId3"/>
          <a:stretch>
            <a:fillRect/>
          </a:stretch>
        </p:blipFill>
        <p:spPr>
          <a:xfrm>
            <a:off x="3344174" y="1842869"/>
            <a:ext cx="5359878" cy="4207430"/>
          </a:xfrm>
          <a:prstGeom prst="rect">
            <a:avLst/>
          </a:prstGeom>
        </p:spPr>
      </p:pic>
    </p:spTree>
    <p:extLst>
      <p:ext uri="{BB962C8B-B14F-4D97-AF65-F5344CB8AC3E}">
        <p14:creationId xmlns:p14="http://schemas.microsoft.com/office/powerpoint/2010/main" val="3225890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err="1">
                <a:solidFill>
                  <a:srgbClr val="2D3956"/>
                </a:solidFill>
                <a:latin typeface="Times New Roman"/>
                <a:cs typeface="Times New Roman"/>
              </a:rPr>
              <a:t>recvfrom</a:t>
            </a:r>
            <a:r>
              <a:rPr lang="en-US" sz="2400" b="1" dirty="0">
                <a:solidFill>
                  <a:srgbClr val="2D3956"/>
                </a:solidFill>
                <a:latin typeface="Times New Roman"/>
                <a:cs typeface="Times New Roman"/>
              </a:rPr>
              <a:t>(</a:t>
            </a:r>
            <a:r>
              <a:rPr lang="en-US" sz="2400" b="1" err="1">
                <a:solidFill>
                  <a:srgbClr val="2D3956"/>
                </a:solidFill>
                <a:latin typeface="Times New Roman"/>
                <a:cs typeface="Times New Roman"/>
              </a:rPr>
              <a:t>bufsize</a:t>
            </a:r>
            <a:r>
              <a:rPr lang="en-US" sz="2400" b="1" dirty="0">
                <a:solidFill>
                  <a:srgbClr val="2D3956"/>
                </a:solidFill>
                <a:latin typeface="Times New Roman"/>
                <a:cs typeface="Times New Roman"/>
              </a:rPr>
              <a:t>):</a:t>
            </a:r>
            <a:r>
              <a:rPr lang="en-US" sz="2400" dirty="0">
                <a:solidFill>
                  <a:srgbClr val="2D3956"/>
                </a:solidFill>
                <a:latin typeface="Times New Roman"/>
                <a:cs typeface="Times New Roman"/>
              </a:rPr>
              <a:t> receives the maximum data size, </a:t>
            </a:r>
            <a:r>
              <a:rPr lang="en-US" sz="2400" err="1">
                <a:solidFill>
                  <a:srgbClr val="2D3956"/>
                </a:solidFill>
                <a:latin typeface="Times New Roman"/>
                <a:cs typeface="Times New Roman"/>
              </a:rPr>
              <a:t>bufsize</a:t>
            </a:r>
            <a:r>
              <a:rPr lang="en-US" sz="2400" dirty="0">
                <a:solidFill>
                  <a:srgbClr val="2D3956"/>
                </a:solidFill>
                <a:latin typeface="Times New Roman"/>
                <a:cs typeface="Times New Roman"/>
              </a:rPr>
              <a:t>. Two pair (data, address) value is returned by this method. </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Data defines the received data and address specifies the address of socket sending the data..</a:t>
            </a:r>
            <a:endParaRPr lang="en-US">
              <a:ea typeface="Calibri"/>
              <a:cs typeface="Calibri"/>
            </a:endParaRPr>
          </a:p>
          <a:p>
            <a:pPr marL="1200150" lvl="2" indent="-285750" algn="just">
              <a:buFont typeface="Arial,Sans-Serif"/>
              <a:buChar char="•"/>
            </a:pPr>
            <a:r>
              <a:rPr lang="en-US" sz="2400" dirty="0">
                <a:solidFill>
                  <a:srgbClr val="2D3956"/>
                </a:solidFill>
                <a:latin typeface="Times New Roman"/>
                <a:cs typeface="Times New Roman"/>
              </a:rPr>
              <a:t>You should use the </a:t>
            </a:r>
            <a:r>
              <a:rPr lang="en-US" sz="2400" dirty="0">
                <a:solidFill>
                  <a:srgbClr val="00B0F0"/>
                </a:solidFill>
                <a:latin typeface="Times New Roman"/>
                <a:cs typeface="Times New Roman"/>
              </a:rPr>
              <a:t>decode()</a:t>
            </a:r>
            <a:r>
              <a:rPr lang="en-US" sz="2400" dirty="0">
                <a:solidFill>
                  <a:srgbClr val="2D3956"/>
                </a:solidFill>
                <a:latin typeface="Times New Roman"/>
                <a:cs typeface="Times New Roman"/>
              </a:rPr>
              <a:t> method when receiving data from the socket to convert it to a string.</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err="1">
                <a:solidFill>
                  <a:srgbClr val="2D3956"/>
                </a:solidFill>
                <a:latin typeface="Times New Roman"/>
                <a:cs typeface="Times New Roman"/>
              </a:rPr>
              <a:t>sendto</a:t>
            </a:r>
            <a:r>
              <a:rPr lang="en-US" sz="2400" b="1" dirty="0">
                <a:solidFill>
                  <a:srgbClr val="2D3956"/>
                </a:solidFill>
                <a:latin typeface="Times New Roman"/>
                <a:cs typeface="Times New Roman"/>
              </a:rPr>
              <a:t>(message, address):</a:t>
            </a:r>
            <a:r>
              <a:rPr lang="en-US" sz="2400" dirty="0">
                <a:solidFill>
                  <a:srgbClr val="2D3956"/>
                </a:solidFill>
                <a:latin typeface="Times New Roman"/>
                <a:cs typeface="Times New Roman"/>
              </a:rPr>
              <a:t> sends message as bytes to the socket specified with the given address.</a:t>
            </a:r>
          </a:p>
          <a:p>
            <a:pPr marL="742950" lvl="1" indent="-285750" algn="just">
              <a:buFont typeface="Arial,Sans-Serif"/>
              <a:buChar char="•"/>
            </a:pPr>
            <a:r>
              <a:rPr lang="en-US" sz="2400" dirty="0">
                <a:solidFill>
                  <a:srgbClr val="2D3956"/>
                </a:solidFill>
                <a:latin typeface="Times New Roman"/>
                <a:cs typeface="Times New Roman"/>
              </a:rPr>
              <a:t>You should use the </a:t>
            </a:r>
            <a:r>
              <a:rPr lang="en-US" sz="2400" dirty="0">
                <a:solidFill>
                  <a:srgbClr val="00B0F0"/>
                </a:solidFill>
                <a:latin typeface="Times New Roman"/>
                <a:cs typeface="Times New Roman"/>
              </a:rPr>
              <a:t>encode()</a:t>
            </a:r>
            <a:r>
              <a:rPr lang="en-US" sz="2400" dirty="0">
                <a:solidFill>
                  <a:srgbClr val="2D3956"/>
                </a:solidFill>
                <a:latin typeface="Times New Roman"/>
                <a:cs typeface="Times New Roman"/>
              </a:rPr>
              <a:t> method to convert the string to bytes.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5"/>
            <a:ext cx="677750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SOME SOCKET METHODS</a:t>
            </a:r>
          </a:p>
        </p:txBody>
      </p:sp>
    </p:spTree>
    <p:extLst>
      <p:ext uri="{BB962C8B-B14F-4D97-AF65-F5344CB8AC3E}">
        <p14:creationId xmlns:p14="http://schemas.microsoft.com/office/powerpoint/2010/main" val="3198245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 1- the server</a:t>
            </a:r>
          </a:p>
          <a:p>
            <a:pPr algn="just"/>
            <a:r>
              <a:rPr lang="en-US" sz="2400" dirty="0">
                <a:solidFill>
                  <a:srgbClr val="00B0F0"/>
                </a:solidFill>
                <a:latin typeface="Times New Roman"/>
                <a:cs typeface="Times New Roman"/>
              </a:rPr>
              <a:t>                   import socket</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localIP</a:t>
            </a:r>
            <a:r>
              <a:rPr lang="en-US" sz="2400" dirty="0">
                <a:solidFill>
                  <a:srgbClr val="00B0F0"/>
                </a:solidFill>
                <a:latin typeface="Times New Roman"/>
                <a:cs typeface="Times New Roman"/>
              </a:rPr>
              <a:t> = "127.0.0.1"</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localPort</a:t>
            </a:r>
            <a:r>
              <a:rPr lang="en-US" sz="2400" dirty="0">
                <a:solidFill>
                  <a:srgbClr val="00B0F0"/>
                </a:solidFill>
                <a:latin typeface="Times New Roman"/>
                <a:cs typeface="Times New Roman"/>
              </a:rPr>
              <a:t> = 20001</a:t>
            </a:r>
            <a:endParaRPr lang="en-US"/>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UDPsoc</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socket.socket</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socket.AF_INET</a:t>
            </a:r>
            <a:r>
              <a:rPr lang="en-US" sz="2400" dirty="0">
                <a:solidFill>
                  <a:srgbClr val="00B0F0"/>
                </a:solidFill>
                <a:latin typeface="Times New Roman"/>
                <a:cs typeface="Times New Roman"/>
              </a:rPr>
              <a:t>, </a:t>
            </a:r>
            <a:r>
              <a:rPr lang="en-US" sz="2400" b="1" dirty="0" err="1">
                <a:solidFill>
                  <a:srgbClr val="00B0F0"/>
                </a:solidFill>
                <a:latin typeface="Times New Roman"/>
                <a:cs typeface="Times New Roman"/>
              </a:rPr>
              <a:t>socket.SOCK_DGRAM</a:t>
            </a:r>
            <a:r>
              <a:rPr lang="en-US" sz="2400" dirty="0">
                <a:solidFill>
                  <a:srgbClr val="00B0F0"/>
                </a:solidFill>
                <a:latin typeface="Times New Roman"/>
                <a:cs typeface="Times New Roman"/>
              </a:rPr>
              <a:t>)</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UDPsoc.bind</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localIP</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localPort</a:t>
            </a:r>
            <a:r>
              <a:rPr lang="en-US" sz="2400" dirty="0">
                <a:solidFill>
                  <a:srgbClr val="00B0F0"/>
                </a:solidFill>
                <a:latin typeface="Times New Roman"/>
                <a:cs typeface="Times New Roman"/>
              </a:rPr>
              <a:t>))</a:t>
            </a:r>
          </a:p>
          <a:p>
            <a:pPr algn="just"/>
            <a:r>
              <a:rPr lang="en-US" sz="2400" dirty="0">
                <a:solidFill>
                  <a:srgbClr val="00B0F0"/>
                </a:solidFill>
                <a:latin typeface="Times New Roman"/>
                <a:cs typeface="Times New Roman"/>
              </a:rPr>
              <a:t>                   print("UDP server up and listening")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2A8C400E-49F4-D0B1-02E0-64BCB6508F2F}"/>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 SIMPLE CLIENT/SERVER APPLICATION USING UDP</a:t>
            </a:r>
          </a:p>
        </p:txBody>
      </p:sp>
    </p:spTree>
    <p:extLst>
      <p:ext uri="{BB962C8B-B14F-4D97-AF65-F5344CB8AC3E}">
        <p14:creationId xmlns:p14="http://schemas.microsoft.com/office/powerpoint/2010/main" val="3941808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 1- the server</a:t>
            </a:r>
          </a:p>
          <a:p>
            <a:pPr algn="just"/>
            <a:r>
              <a:rPr lang="en-US" sz="2400" dirty="0">
                <a:solidFill>
                  <a:srgbClr val="00B0F0"/>
                </a:solidFill>
                <a:latin typeface="Times New Roman"/>
                <a:cs typeface="Times New Roman"/>
              </a:rPr>
              <a:t>                   while True:</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bytesAddressPair</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UDPServerSocket.recvfrom</a:t>
            </a:r>
            <a:r>
              <a:rPr lang="en-US" sz="2400" dirty="0">
                <a:solidFill>
                  <a:srgbClr val="00B0F0"/>
                </a:solidFill>
                <a:latin typeface="Times New Roman"/>
                <a:cs typeface="Times New Roman"/>
              </a:rPr>
              <a:t>(1024)</a:t>
            </a:r>
          </a:p>
          <a:p>
            <a:pPr algn="just"/>
            <a:r>
              <a:rPr lang="en-US" sz="2400" dirty="0">
                <a:solidFill>
                  <a:srgbClr val="00B0F0"/>
                </a:solidFill>
                <a:latin typeface="Times New Roman"/>
                <a:cs typeface="Times New Roman"/>
              </a:rPr>
              <a:t>                         message = </a:t>
            </a:r>
            <a:r>
              <a:rPr lang="en-US" sz="2400" dirty="0" err="1">
                <a:solidFill>
                  <a:srgbClr val="00B0F0"/>
                </a:solidFill>
                <a:latin typeface="Times New Roman"/>
                <a:cs typeface="Times New Roman"/>
              </a:rPr>
              <a:t>bytesAddressPair</a:t>
            </a:r>
            <a:r>
              <a:rPr lang="en-US" sz="2400" dirty="0">
                <a:solidFill>
                  <a:srgbClr val="00B0F0"/>
                </a:solidFill>
                <a:latin typeface="Times New Roman"/>
                <a:cs typeface="Times New Roman"/>
              </a:rPr>
              <a:t>[0].decode()</a:t>
            </a:r>
          </a:p>
          <a:p>
            <a:pPr algn="just"/>
            <a:r>
              <a:rPr lang="en-US" sz="2400" dirty="0">
                <a:solidFill>
                  <a:srgbClr val="00B0F0"/>
                </a:solidFill>
                <a:latin typeface="Times New Roman"/>
                <a:cs typeface="Times New Roman"/>
              </a:rPr>
              <a:t>                         address = </a:t>
            </a:r>
            <a:r>
              <a:rPr lang="en-US" sz="2400" dirty="0" err="1">
                <a:solidFill>
                  <a:srgbClr val="00B0F0"/>
                </a:solidFill>
                <a:latin typeface="Times New Roman"/>
                <a:cs typeface="Times New Roman"/>
              </a:rPr>
              <a:t>bytesAddressPair</a:t>
            </a:r>
            <a:r>
              <a:rPr lang="en-US" sz="2400" dirty="0">
                <a:solidFill>
                  <a:srgbClr val="00B0F0"/>
                </a:solidFill>
                <a:latin typeface="Times New Roman"/>
                <a:cs typeface="Times New Roman"/>
              </a:rPr>
              <a:t>[1]</a:t>
            </a:r>
          </a:p>
          <a:p>
            <a:pPr algn="just"/>
            <a:r>
              <a:rPr lang="en-US" sz="2400" dirty="0">
                <a:solidFill>
                  <a:srgbClr val="00B0F0"/>
                </a:solidFill>
                <a:latin typeface="Times New Roman"/>
                <a:cs typeface="Times New Roman"/>
              </a:rPr>
              <a:t>                         print("The client IP address:", address)</a:t>
            </a:r>
          </a:p>
          <a:p>
            <a:pPr algn="just"/>
            <a:r>
              <a:rPr lang="en-US" sz="2400" dirty="0">
                <a:solidFill>
                  <a:srgbClr val="00B0F0"/>
                </a:solidFill>
                <a:latin typeface="Times New Roman"/>
                <a:cs typeface="Times New Roman"/>
              </a:rPr>
              <a:t>                         print("The message from client:", message)</a:t>
            </a:r>
            <a:endParaRPr lang="en-US" dirty="0"/>
          </a:p>
          <a:p>
            <a:pPr algn="just"/>
            <a:r>
              <a:rPr lang="en-US" sz="2400" dirty="0">
                <a:solidFill>
                  <a:srgbClr val="00B0F0"/>
                </a:solidFill>
                <a:latin typeface="Times New Roman"/>
                <a:cs typeface="Times New Roman"/>
              </a:rPr>
              <a:t>                         message = </a:t>
            </a:r>
            <a:r>
              <a:rPr lang="en-US" sz="2400" dirty="0" err="1">
                <a:solidFill>
                  <a:srgbClr val="00B0F0"/>
                </a:solidFill>
                <a:latin typeface="Times New Roman"/>
                <a:cs typeface="Times New Roman"/>
              </a:rPr>
              <a:t>message.upper</a:t>
            </a:r>
            <a:r>
              <a:rPr lang="en-US" sz="2400" dirty="0">
                <a:solidFill>
                  <a:srgbClr val="00B0F0"/>
                </a:solidFill>
                <a:latin typeface="Times New Roman"/>
                <a:cs typeface="Times New Roman"/>
              </a:rPr>
              <a:t>().encode()</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UDPsoc.sendto</a:t>
            </a:r>
            <a:r>
              <a:rPr lang="en-US" sz="2400" dirty="0">
                <a:solidFill>
                  <a:srgbClr val="00B0F0"/>
                </a:solidFill>
                <a:latin typeface="Times New Roman"/>
                <a:cs typeface="Times New Roman"/>
              </a:rPr>
              <a:t>(message, address)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
        <p:nvSpPr>
          <p:cNvPr id="11" name="TextBox 10">
            <a:extLst>
              <a:ext uri="{FF2B5EF4-FFF2-40B4-BE49-F238E27FC236}">
                <a16:creationId xmlns:a16="http://schemas.microsoft.com/office/drawing/2014/main" id="{2A8C400E-49F4-D0B1-02E0-64BCB6508F2F}"/>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 SIMPLE CLIENT/SERVER APPLICATION USING UDP</a:t>
            </a:r>
          </a:p>
        </p:txBody>
      </p:sp>
    </p:spTree>
    <p:extLst>
      <p:ext uri="{BB962C8B-B14F-4D97-AF65-F5344CB8AC3E}">
        <p14:creationId xmlns:p14="http://schemas.microsoft.com/office/powerpoint/2010/main" val="1074800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Code: 2- the client</a:t>
            </a:r>
          </a:p>
          <a:p>
            <a:pPr algn="just"/>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serverAddress</a:t>
            </a:r>
            <a:r>
              <a:rPr lang="en-US" sz="2400" dirty="0">
                <a:solidFill>
                  <a:srgbClr val="00B0F0"/>
                </a:solidFill>
                <a:latin typeface="Times New Roman"/>
                <a:cs typeface="Times New Roman"/>
              </a:rPr>
              <a:t> = ("127.0.0.1", 20001)</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UDPclt</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socket.socket</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socket.AF_INET</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socket.SOCK_DGRAM</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while True:</a:t>
            </a:r>
          </a:p>
          <a:p>
            <a:r>
              <a:rPr lang="en-US" sz="2400" dirty="0">
                <a:solidFill>
                  <a:srgbClr val="00B0F0"/>
                </a:solidFill>
                <a:latin typeface="Times New Roman"/>
                <a:cs typeface="Times New Roman"/>
              </a:rPr>
              <a:t>                             data = input("Enter a word: ")</a:t>
            </a:r>
          </a:p>
          <a:p>
            <a:r>
              <a:rPr lang="en-US" sz="2400" dirty="0">
                <a:solidFill>
                  <a:srgbClr val="00B0F0"/>
                </a:solidFill>
                <a:latin typeface="Times New Roman"/>
                <a:cs typeface="Times New Roman"/>
              </a:rPr>
              <a:t>                             data = </a:t>
            </a:r>
            <a:r>
              <a:rPr lang="en-US" sz="2400" dirty="0" err="1">
                <a:solidFill>
                  <a:srgbClr val="00B0F0"/>
                </a:solidFill>
                <a:latin typeface="Times New Roman"/>
                <a:cs typeface="Times New Roman"/>
              </a:rPr>
              <a:t>data.encode</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UDPclt.sendto</a:t>
            </a:r>
            <a:r>
              <a:rPr lang="en-US" sz="2400" dirty="0">
                <a:solidFill>
                  <a:srgbClr val="00B0F0"/>
                </a:solidFill>
                <a:latin typeface="Times New Roman"/>
                <a:cs typeface="Times New Roman"/>
              </a:rPr>
              <a:t>(data, </a:t>
            </a:r>
            <a:r>
              <a:rPr lang="en-US" sz="2400" dirty="0" err="1">
                <a:solidFill>
                  <a:srgbClr val="00B0F0"/>
                </a:solidFill>
                <a:latin typeface="Times New Roman"/>
                <a:cs typeface="Times New Roman"/>
              </a:rPr>
              <a:t>serverAddress</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msgFromServer</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UDPclt.recvfrom</a:t>
            </a:r>
            <a:r>
              <a:rPr lang="en-US" sz="2400" dirty="0">
                <a:solidFill>
                  <a:srgbClr val="00B0F0"/>
                </a:solidFill>
                <a:latin typeface="Times New Roman"/>
                <a:cs typeface="Times New Roman"/>
              </a:rPr>
              <a:t>(1024)</a:t>
            </a:r>
          </a:p>
          <a:p>
            <a:r>
              <a:rPr lang="en-US" sz="2400" dirty="0">
                <a:solidFill>
                  <a:srgbClr val="00B0F0"/>
                </a:solidFill>
                <a:latin typeface="Times New Roman"/>
                <a:cs typeface="Times New Roman"/>
              </a:rPr>
              <a:t>                             msg = "Message from Server"+ </a:t>
            </a:r>
            <a:r>
              <a:rPr lang="en-US" sz="2400" dirty="0" err="1">
                <a:solidFill>
                  <a:srgbClr val="00B0F0"/>
                </a:solidFill>
                <a:latin typeface="Times New Roman"/>
                <a:cs typeface="Times New Roman"/>
              </a:rPr>
              <a:t>msgFromServer</a:t>
            </a:r>
            <a:r>
              <a:rPr lang="en-US" sz="2400" dirty="0">
                <a:solidFill>
                  <a:srgbClr val="00B0F0"/>
                </a:solidFill>
                <a:latin typeface="Times New Roman"/>
                <a:cs typeface="Times New Roman"/>
              </a:rPr>
              <a:t>[0].decode()</a:t>
            </a:r>
          </a:p>
          <a:p>
            <a:r>
              <a:rPr lang="en-US" sz="2400" dirty="0">
                <a:solidFill>
                  <a:srgbClr val="00B0F0"/>
                </a:solidFill>
                <a:latin typeface="Times New Roman"/>
                <a:cs typeface="Times New Roman"/>
              </a:rPr>
              <a:t>                             print(msg)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
        <p:nvSpPr>
          <p:cNvPr id="11" name="TextBox 10">
            <a:extLst>
              <a:ext uri="{FF2B5EF4-FFF2-40B4-BE49-F238E27FC236}">
                <a16:creationId xmlns:a16="http://schemas.microsoft.com/office/drawing/2014/main" id="{2A8C400E-49F4-D0B1-02E0-64BCB6508F2F}"/>
              </a:ext>
            </a:extLst>
          </p:cNvPr>
          <p:cNvSpPr txBox="1"/>
          <p:nvPr/>
        </p:nvSpPr>
        <p:spPr>
          <a:xfrm>
            <a:off x="2513150" y="774654"/>
            <a:ext cx="6777503"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 SIMPLE CLIENT/SERVER APPLICATION USING UDP</a:t>
            </a:r>
          </a:p>
        </p:txBody>
      </p:sp>
    </p:spTree>
    <p:extLst>
      <p:ext uri="{BB962C8B-B14F-4D97-AF65-F5344CB8AC3E}">
        <p14:creationId xmlns:p14="http://schemas.microsoft.com/office/powerpoint/2010/main" val="539342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QUESTIONS FOR ONLINE DISCUSSION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Write a program to create a client/server application that pretends to be a calculator. It begins by asking the client about his name and age, then ask him to enter two numbers and the operation he want to perform. The server should calculate the result of the required operation and send it to the client.</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Write a program to create a UDP client/server program that calculate and send the factorial (n!) of a given number send by a client.</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184517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person holding a tablet&#10;&#10;Description automatically generated">
            <a:extLst>
              <a:ext uri="{FF2B5EF4-FFF2-40B4-BE49-F238E27FC236}">
                <a16:creationId xmlns:a16="http://schemas.microsoft.com/office/drawing/2014/main" id="{5D52CB60-1037-5D90-C1A6-677803AD65EE}"/>
              </a:ext>
            </a:extLst>
          </p:cNvPr>
          <p:cNvPicPr>
            <a:picLocks noChangeAspect="1"/>
          </p:cNvPicPr>
          <p:nvPr/>
        </p:nvPicPr>
        <p:blipFill>
          <a:blip r:embed="rId8"/>
          <a:stretch>
            <a:fillRect/>
          </a:stretch>
        </p:blipFill>
        <p:spPr>
          <a:xfrm>
            <a:off x="1475117" y="1587476"/>
            <a:ext cx="9342407" cy="389870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33</Slides>
  <Notes>3</Notes>
  <HiddenSlides>0</HiddenSlide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607</cp:revision>
  <dcterms:created xsi:type="dcterms:W3CDTF">2023-04-29T09:08:23Z</dcterms:created>
  <dcterms:modified xsi:type="dcterms:W3CDTF">2023-10-24T14:48:08Z</dcterms:modified>
</cp:coreProperties>
</file>