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10" r:id="rId36"/>
    <p:sldId id="511" r:id="rId37"/>
    <p:sldId id="512" r:id="rId38"/>
    <p:sldId id="513" r:id="rId39"/>
    <p:sldId id="520" r:id="rId40"/>
    <p:sldId id="515" r:id="rId41"/>
    <p:sldId id="516" r:id="rId42"/>
    <p:sldId id="517" r:id="rId43"/>
    <p:sldId id="51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10"/>
            <p14:sldId id="511"/>
            <p14:sldId id="512"/>
            <p14:sldId id="513"/>
            <p14:sldId id="520"/>
            <p14:sldId id="515"/>
            <p14:sldId id="516"/>
            <p14:sldId id="517"/>
            <p14:sldId id="518"/>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2" d="100"/>
          <a:sy n="82" d="100"/>
        </p:scale>
        <p:origin x="-240" y="31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3.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10" Type="http://schemas.openxmlformats.org/officeDocument/2006/relationships/image" Target="../media/image14.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49" y="439838"/>
            <a:ext cx="11701282" cy="6373711"/>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solidFill>
                  <a:schemeClr val="bg1"/>
                </a:solidFill>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8283797" y="1849285"/>
            <a:ext cx="3094117" cy="1446550"/>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السابعة</a:t>
            </a:r>
          </a:p>
          <a:p>
            <a:pPr algn="ctr"/>
            <a:r>
              <a:rPr lang="ar-EG" sz="2800" b="1" dirty="0" smtClean="0">
                <a:solidFill>
                  <a:schemeClr val="tx1"/>
                </a:solidFill>
                <a:latin typeface="Times New Roman" panose="02020603050405020304" pitchFamily="18" charset="0"/>
                <a:cs typeface="Times New Roman" panose="02020603050405020304" pitchFamily="18" charset="0"/>
              </a:rPr>
              <a:t>القرار الإداري الالكتروني </a:t>
            </a:r>
            <a:r>
              <a:rPr lang="ar-EG" sz="2800" b="1" dirty="0">
                <a:solidFill>
                  <a:schemeClr val="tx1"/>
                </a:solidFill>
                <a:latin typeface="Times New Roman" panose="02020603050405020304" pitchFamily="18" charset="0"/>
                <a:cs typeface="Times New Roman" panose="02020603050405020304" pitchFamily="18" charset="0"/>
              </a:rPr>
              <a:t/>
            </a:r>
            <a:br>
              <a:rPr lang="ar-EG" sz="2800" b="1" dirty="0">
                <a:solidFill>
                  <a:schemeClr val="tx1"/>
                </a:solidFill>
                <a:latin typeface="Times New Roman" panose="02020603050405020304" pitchFamily="18" charset="0"/>
                <a:cs typeface="Times New Roman" panose="02020603050405020304" pitchFamily="18" charset="0"/>
              </a:rPr>
            </a:br>
            <a:r>
              <a:rPr lang="ar-EG" sz="2800" b="1" dirty="0">
                <a:solidFill>
                  <a:schemeClr val="tx1"/>
                </a:solidFill>
                <a:latin typeface="Times New Roman" panose="02020603050405020304" pitchFamily="18" charset="0"/>
                <a:cs typeface="Times New Roman" panose="02020603050405020304" pitchFamily="18" charset="0"/>
              </a:rPr>
              <a:t> </a:t>
            </a:r>
            <a:r>
              <a:rPr lang="ar-EG" sz="2800" b="1" dirty="0" smtClean="0">
                <a:solidFill>
                  <a:schemeClr val="tx1"/>
                </a:solidFill>
                <a:latin typeface="Times New Roman" panose="02020603050405020304" pitchFamily="18" charset="0"/>
                <a:cs typeface="Times New Roman" panose="02020603050405020304" pitchFamily="18" charset="0"/>
              </a:rPr>
              <a:t>(أركان القرار)</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066"/>
    </mc:Choice>
    <mc:Fallback xmlns="">
      <p:transition spd="slow" advTm="145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 xmlns:a16="http://schemas.microsoft.com/office/drawing/2014/main" id="{FFBC9732-D32E-DCF9-3982-D4B68F971747}"/>
              </a:ext>
            </a:extLst>
          </p:cNvPr>
          <p:cNvSpPr/>
          <p:nvPr/>
        </p:nvSpPr>
        <p:spPr>
          <a:xfrm>
            <a:off x="127321" y="4884389"/>
            <a:ext cx="5994873" cy="1643527"/>
          </a:xfrm>
          <a:prstGeom prst="rect">
            <a:avLst/>
          </a:prstGeom>
          <a:noFill/>
        </p:spPr>
        <p:txBody>
          <a:bodyPr wrap="square">
            <a:spAutoFit/>
          </a:bodyPr>
          <a:lstStyle/>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أركان القرار الإداري الالكتروني  </a:t>
            </a:r>
          </a:p>
          <a:p>
            <a:pPr algn="r">
              <a:lnSpc>
                <a:spcPct val="120000"/>
              </a:lnSpc>
            </a:pPr>
            <a:endParaRPr lang="ar-EG" sz="2800" b="1" dirty="0" smtClean="0">
              <a:solidFill>
                <a:schemeClr val="bg1"/>
              </a:solidFill>
              <a:latin typeface="Times New Roman" panose="02020603050405020304" pitchFamily="18" charset="0"/>
              <a:cs typeface="Times New Roman" panose="02020603050405020304" pitchFamily="18" charset="0"/>
            </a:endParaRP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672526"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موضوع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6301339" y="6396020"/>
            <a:ext cx="2616200" cy="400110"/>
          </a:xfrm>
          <a:prstGeom prst="rect">
            <a:avLst/>
          </a:prstGeom>
          <a:noFill/>
        </p:spPr>
        <p:txBody>
          <a:bodyPr wrap="square" rtlCol="0">
            <a:spAutoFit/>
          </a:bodyPr>
          <a:lstStyle/>
          <a:p>
            <a:pPr algn="ctr"/>
            <a:r>
              <a:rPr lang="en-US" sz="2000" dirty="0" smtClean="0">
                <a:solidFill>
                  <a:schemeClr val="bg1"/>
                </a:solidFill>
              </a:rPr>
              <a:t>www.midocean.ae</a:t>
            </a:r>
            <a:endParaRPr lang="en-US" sz="2000" dirty="0">
              <a:solidFill>
                <a:schemeClr val="bg1"/>
              </a:solidFill>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7474"/>
    </mc:Choice>
    <mc:Fallback xmlns="">
      <p:transition spd="slow" advTm="77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solidFill>
                  <a:schemeClr val="bg1"/>
                </a:solidFill>
              </a:rPr>
              <a:t>أركان القرار </a:t>
            </a:r>
            <a:r>
              <a:rPr lang="ar-EG" dirty="0">
                <a:solidFill>
                  <a:schemeClr val="bg1"/>
                </a:solidFill>
              </a:rPr>
              <a:t>الإداري الالكتروني </a:t>
            </a:r>
          </a:p>
        </p:txBody>
      </p:sp>
      <p:sp>
        <p:nvSpPr>
          <p:cNvPr id="3" name="عنصر نائب للمحتوى 2"/>
          <p:cNvSpPr>
            <a:spLocks noGrp="1"/>
          </p:cNvSpPr>
          <p:nvPr>
            <p:ph idx="1"/>
          </p:nvPr>
        </p:nvSpPr>
        <p:spPr>
          <a:xfrm>
            <a:off x="2187615" y="1805651"/>
            <a:ext cx="7841908" cy="3599728"/>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نكمل هنا حديثنا عن أركان القرار الإداري الالكتروني، وهي نفس الأركان الخاصة بالقرار الإداري في صورته العادية، ليس هناك اختلاف في الجوهر كما قلنا في السابق.</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17006" y="-6452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7255"/>
    </mc:Choice>
    <mc:Fallback xmlns="">
      <p:transition spd="slow" advTm="1272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6"/>
            <a:ext cx="10515600" cy="572424"/>
          </a:xfrm>
        </p:spPr>
        <p:txBody>
          <a:bodyPr>
            <a:normAutofit fontScale="90000"/>
          </a:bodyPr>
          <a:lstStyle/>
          <a:p>
            <a:pPr algn="r"/>
            <a:endParaRPr lang="en-US" dirty="0"/>
          </a:p>
        </p:txBody>
      </p:sp>
      <p:sp>
        <p:nvSpPr>
          <p:cNvPr id="3" name="عنصر نائب للمحتوى 2"/>
          <p:cNvSpPr>
            <a:spLocks noGrp="1"/>
          </p:cNvSpPr>
          <p:nvPr>
            <p:ph idx="1"/>
          </p:nvPr>
        </p:nvSpPr>
        <p:spPr>
          <a:xfrm>
            <a:off x="2500132" y="1388962"/>
            <a:ext cx="8287473" cy="4467828"/>
          </a:xfrm>
        </p:spPr>
        <p:txBody>
          <a:bodyPr>
            <a:normAutofit/>
          </a:bodyPr>
          <a:lstStyle/>
          <a:p>
            <a:pPr marL="0" indent="0" algn="r">
              <a:lnSpc>
                <a:spcPct val="150000"/>
              </a:lnSpc>
              <a:buNone/>
            </a:pPr>
            <a:r>
              <a:rPr lang="ar-EG" dirty="0" smtClean="0">
                <a:solidFill>
                  <a:schemeClr val="bg1"/>
                </a:solidFill>
                <a:latin typeface="Simplified Arabic" pitchFamily="18" charset="-78"/>
                <a:cs typeface="Simplified Arabic" pitchFamily="18" charset="-78"/>
              </a:rPr>
              <a:t>وحيث إنه قد تحدثنا في المحاضرة السابقة عن ركن الاختصاص فإننا نتحدث في هذه المحاضرة عن الأركان التالية:</a:t>
            </a:r>
          </a:p>
          <a:p>
            <a:pPr marL="0" indent="0" algn="r">
              <a:lnSpc>
                <a:spcPct val="150000"/>
              </a:lnSpc>
              <a:buNone/>
            </a:pPr>
            <a:r>
              <a:rPr lang="ar-EG" dirty="0">
                <a:solidFill>
                  <a:schemeClr val="bg1"/>
                </a:solidFill>
                <a:latin typeface="Simplified Arabic" pitchFamily="18" charset="-78"/>
                <a:cs typeface="Simplified Arabic" pitchFamily="18" charset="-78"/>
              </a:rPr>
              <a:t>-</a:t>
            </a:r>
            <a:r>
              <a:rPr lang="ar-EG" dirty="0" smtClean="0">
                <a:solidFill>
                  <a:schemeClr val="bg1"/>
                </a:solidFill>
                <a:latin typeface="Simplified Arabic" pitchFamily="18" charset="-78"/>
                <a:cs typeface="Simplified Arabic" pitchFamily="18" charset="-78"/>
              </a:rPr>
              <a:t>الشكل </a:t>
            </a:r>
          </a:p>
          <a:p>
            <a:pPr marL="0" indent="0" algn="r">
              <a:lnSpc>
                <a:spcPct val="150000"/>
              </a:lnSpc>
              <a:buNone/>
            </a:pPr>
            <a:r>
              <a:rPr lang="ar-EG" dirty="0" smtClean="0">
                <a:solidFill>
                  <a:schemeClr val="bg1"/>
                </a:solidFill>
                <a:latin typeface="Simplified Arabic" pitchFamily="18" charset="-78"/>
                <a:cs typeface="Simplified Arabic" pitchFamily="18" charset="-78"/>
              </a:rPr>
              <a:t>-المحل </a:t>
            </a:r>
          </a:p>
          <a:p>
            <a:pPr marL="0" indent="0" algn="r">
              <a:lnSpc>
                <a:spcPct val="150000"/>
              </a:lnSpc>
              <a:buNone/>
            </a:pPr>
            <a:r>
              <a:rPr lang="ar-EG" dirty="0" smtClean="0">
                <a:solidFill>
                  <a:schemeClr val="bg1"/>
                </a:solidFill>
                <a:latin typeface="Simplified Arabic" pitchFamily="18" charset="-78"/>
                <a:cs typeface="Simplified Arabic" pitchFamily="18" charset="-78"/>
              </a:rPr>
              <a:t>-الغاية </a:t>
            </a:r>
          </a:p>
          <a:p>
            <a:pPr marL="0" indent="0" algn="r">
              <a:lnSpc>
                <a:spcPct val="150000"/>
              </a:lnSpc>
              <a:buNone/>
            </a:pPr>
            <a:r>
              <a:rPr lang="ar-EG" dirty="0" smtClean="0">
                <a:solidFill>
                  <a:schemeClr val="bg1"/>
                </a:solidFill>
                <a:latin typeface="Simplified Arabic" pitchFamily="18" charset="-78"/>
                <a:cs typeface="Simplified Arabic" pitchFamily="18" charset="-78"/>
              </a:rPr>
              <a:t>-السبب </a:t>
            </a:r>
          </a:p>
          <a:p>
            <a:pPr marL="0" indent="0" algn="r">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01913"/>
    </mc:Choice>
    <mc:Fallback xmlns="">
      <p:transition spd="slow" advTm="1019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4800" dirty="0">
                <a:solidFill>
                  <a:schemeClr val="bg1"/>
                </a:solidFill>
              </a:rPr>
              <a:t/>
            </a:r>
            <a:br>
              <a:rPr lang="ar-EG" sz="4800" dirty="0">
                <a:solidFill>
                  <a:schemeClr val="bg1"/>
                </a:solidFill>
              </a:rPr>
            </a:br>
            <a:r>
              <a:rPr lang="ar-EG" sz="4800" dirty="0" smtClean="0">
                <a:solidFill>
                  <a:schemeClr val="bg1"/>
                </a:solidFill>
              </a:rPr>
              <a:t/>
            </a:r>
            <a:br>
              <a:rPr lang="ar-EG" sz="4800" dirty="0" smtClean="0">
                <a:solidFill>
                  <a:schemeClr val="bg1"/>
                </a:solidFill>
              </a:rPr>
            </a:br>
            <a:r>
              <a:rPr lang="ar-EG" sz="4800" dirty="0" smtClean="0">
                <a:solidFill>
                  <a:schemeClr val="bg1"/>
                </a:solidFill>
              </a:rPr>
              <a:t>-الشكل </a:t>
            </a:r>
            <a:endParaRPr lang="en-US" sz="4800" dirty="0">
              <a:solidFill>
                <a:schemeClr val="bg1"/>
              </a:solidFill>
            </a:endParaRPr>
          </a:p>
        </p:txBody>
      </p:sp>
      <p:sp>
        <p:nvSpPr>
          <p:cNvPr id="3" name="عنصر نائب للمحتوى 2"/>
          <p:cNvSpPr>
            <a:spLocks noGrp="1"/>
          </p:cNvSpPr>
          <p:nvPr>
            <p:ph idx="1"/>
          </p:nvPr>
        </p:nvSpPr>
        <p:spPr>
          <a:xfrm>
            <a:off x="2095017" y="2314937"/>
            <a:ext cx="7882359" cy="3078866"/>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الشكل هو المظهر الخارجي للقرار الإداري، فهو القالب الذي تعبر من خلاله الإدارة عن إرادتها المنفردة في إحداث أثر قانوني معين على النحو الذي وضحناه في السابق.</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29928" y="567159"/>
            <a:ext cx="2383737" cy="95277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20"/>
    </mc:Choice>
    <mc:Fallback xmlns="">
      <p:transition spd="slow" advTm="108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222338" y="1805651"/>
            <a:ext cx="7697166" cy="3206187"/>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ويرتبط بذلك كافة الإجراءات أو الخطوات التي يجب على الإدارة اتخاذها والمرور بها لاتخاذ القرار على نحو سليم، كالعرض على جهة معينة أو الإعلان عن أمر معين أو غير ذلك.</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1898247"/>
            <a:ext cx="7413645" cy="3287211"/>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والقاعدة في هذا الشأن أن الإدارة لا تتقيد بشكل معين لإصدار القرار الإداري، فقد يتخذ القرار الإداري أي شكل دون أن ينال ذلك من وجوده على نحو صحيح، سواء كان شكلا كتابيا أو في صورة شفهية أو بأي طريقة مفهومة لأصحاب المصلحة المتفاعلين مع الحكومة. </a:t>
            </a:r>
          </a:p>
        </p:txBody>
      </p:sp>
      <p:sp>
        <p:nvSpPr>
          <p:cNvPr id="2" name="عنوان 1"/>
          <p:cNvSpPr>
            <a:spLocks noGrp="1"/>
          </p:cNvSpPr>
          <p:nvPr>
            <p:ph type="title"/>
          </p:nvPr>
        </p:nvSpPr>
        <p:spPr/>
        <p:txBody>
          <a:bodyPr/>
          <a:lstStyle/>
          <a:p>
            <a:endParaRPr lang="en-US" dirty="0"/>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97565"/>
    </mc:Choice>
    <mc:Fallback xmlns="">
      <p:transition spd="slow" advTm="975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a:xfrm>
            <a:off x="1747777" y="2025570"/>
            <a:ext cx="7940233" cy="2789498"/>
          </a:xfrm>
        </p:spPr>
        <p:txBody>
          <a:bodyPr>
            <a:normAutofit/>
          </a:bodyPr>
          <a:lstStyle/>
          <a:p>
            <a:pPr marL="0" lvl="0" indent="0" algn="just" rtl="1">
              <a:lnSpc>
                <a:spcPct val="150000"/>
              </a:lnSpc>
              <a:buNone/>
            </a:pPr>
            <a:r>
              <a:rPr lang="ar-EG" dirty="0" smtClean="0">
                <a:solidFill>
                  <a:schemeClr val="bg1"/>
                </a:solidFill>
              </a:rPr>
              <a:t>ومع ذلك فقد يشترط القانون صدور القرار في شكل معين كأن يصدر في صورة مكتوبة على سبيل المثال أو وجوب أن يمر بإجراءات معينة حتى يصدر بصورة صحيحة.</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38273" y="578734"/>
            <a:ext cx="2170193" cy="9643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8600"/>
    </mc:Choice>
    <mc:Fallback xmlns="">
      <p:transition spd="slow" advTm="1386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2" y="1875100"/>
            <a:ext cx="7627716" cy="3854368"/>
          </a:xfrm>
        </p:spPr>
        <p:txBody>
          <a:bodyPr>
            <a:normAutofit/>
          </a:bodyPr>
          <a:lstStyle/>
          <a:p>
            <a:pPr marL="0" indent="0" algn="just" rtl="1">
              <a:lnSpc>
                <a:spcPct val="150000"/>
              </a:lnSpc>
              <a:buNone/>
            </a:pPr>
            <a:r>
              <a:rPr lang="ar-EG" dirty="0" smtClean="0">
                <a:solidFill>
                  <a:schemeClr val="bg1"/>
                </a:solidFill>
              </a:rPr>
              <a:t>ويميز الفقه والقضاء بين نوعين من الشكليات في هذا الشأن: </a:t>
            </a:r>
          </a:p>
          <a:p>
            <a:pPr marL="0" indent="0" algn="just" rtl="1">
              <a:lnSpc>
                <a:spcPct val="150000"/>
              </a:lnSpc>
              <a:buNone/>
            </a:pPr>
            <a:r>
              <a:rPr lang="ar-EG" b="1" u="sng" dirty="0" smtClean="0">
                <a:solidFill>
                  <a:schemeClr val="bg1"/>
                </a:solidFill>
              </a:rPr>
              <a:t>(أ)-الشكليات الجوهرية : </a:t>
            </a:r>
            <a:r>
              <a:rPr lang="ar-EG" dirty="0" smtClean="0">
                <a:solidFill>
                  <a:schemeClr val="bg1"/>
                </a:solidFill>
              </a:rPr>
              <a:t>تتعلق بالمصالح الأساسية للأفراد أو الصالح العام ويترتب على عدم اتباعها التأثير على وجود القرار أو صحته، مثال ذلك تسبيب القرار التأديبي.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62926"/>
    </mc:Choice>
    <mc:Fallback xmlns="">
      <p:transition spd="slow" advTm="629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1678328" y="1782500"/>
            <a:ext cx="7390497" cy="3495556"/>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(ب)- الشكليات الثانوية: </a:t>
            </a:r>
            <a:r>
              <a:rPr lang="ar-EG" dirty="0" smtClean="0">
                <a:solidFill>
                  <a:schemeClr val="bg1"/>
                </a:solidFill>
                <a:latin typeface="Simplified Arabic" pitchFamily="18" charset="-78"/>
                <a:cs typeface="Simplified Arabic" pitchFamily="18" charset="-78"/>
              </a:rPr>
              <a:t>لا تتعلق بالمصالح الأساسية للأفراد أو الصالح العام، ويترك للإدارة حرية استيفائها، ولا يؤثر عدم اتباعها على وجود القرار أو صحته، مثال ذلك ذكر مكان صدور القرار في الأحوال العادية.</a:t>
            </a:r>
            <a:r>
              <a:rPr lang="ar-EG" b="1" u="sn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68825" y="522133"/>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488557" y="1875099"/>
            <a:ext cx="7176304" cy="346083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وينطبق على القرار الإداري الالكتروني ما ينطبق على القرار الإداري العادي من قواعد في هذا الشأن، فإذا اشترط القانون الشكل الكتابي أو المرور بإجراءات معينة لإصدار القرار الإداري  فإنه يجب استيفاء ذلك بالنسبة للقرار الالكتروني.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62774" y="729205"/>
            <a:ext cx="2234118" cy="9180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724628" y="2048719"/>
            <a:ext cx="7905509" cy="324091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وبالتالي يتعين تصميم نموذج القرار الإداري الالكتروني بحيث يميز بين أمرين:</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-الشكليات الجوهرية التي لا يستطيع الموظف المختص إصدار القرار الكترونيا دون استيفائها.</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39"/>
    </mc:Choice>
    <mc:Fallback xmlns="">
      <p:transition spd="slow" advTm="985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476982" y="1944548"/>
            <a:ext cx="7326775" cy="3229336"/>
          </a:xfrm>
        </p:spPr>
        <p:txBody>
          <a:bodyPr>
            <a:normAutofit lnSpcReduction="10000"/>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a:t>
            </a:r>
            <a:r>
              <a:rPr lang="ar-EG" dirty="0" smtClean="0">
                <a:solidFill>
                  <a:schemeClr val="bg1"/>
                </a:solidFill>
                <a:latin typeface="Simplified Arabic" pitchFamily="18" charset="-78"/>
                <a:cs typeface="Simplified Arabic" pitchFamily="18" charset="-78"/>
              </a:rPr>
              <a:t>الشكليات الثانوية التي يترك للإدارة حرية استيفائها، بحيث يمكن للموظف المختص إصدار القرار دون اتباعها على النحو الذي وضحناه في السابق.</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ويمكن ترجمة ذلك في التعليمات البرمجية المستخدمة في بناء النموذج الالكتروني للقرار أو خطوات إصداره.</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4179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21774"/>
    </mc:Choice>
    <mc:Fallback xmlns="">
      <p:transition spd="slow" advTm="121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rtl="1"/>
            <a:endParaRPr lang="en-US" dirty="0"/>
          </a:p>
        </p:txBody>
      </p:sp>
      <p:sp>
        <p:nvSpPr>
          <p:cNvPr id="3" name="عنصر نائب للمحتوى 2"/>
          <p:cNvSpPr>
            <a:spLocks noGrp="1"/>
          </p:cNvSpPr>
          <p:nvPr>
            <p:ph idx="1"/>
          </p:nvPr>
        </p:nvSpPr>
        <p:spPr>
          <a:xfrm>
            <a:off x="2013994" y="1956122"/>
            <a:ext cx="7928659" cy="3136739"/>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والسؤال الذي يثار في هذا السياق هو: ما مدى إمكانية استيفاء الشكل المطلوب بصورة رقمية دون التأثير على وجود القرار أو تنفيذه؟</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بمعنى لو كان الشكل المطلوب لإصدار القرار هو صدوره في صورة مكتوبة، هل يمكن استيفاء ذلك عن طريق الكتابة الالكترونية؟</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42445" y="464260"/>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1340"/>
    </mc:Choice>
    <mc:Fallback xmlns="">
      <p:transition spd="slow" advTm="1613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1932972" y="1794075"/>
            <a:ext cx="8125428" cy="4467829"/>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أو لو أن القانون يوجب توقيع القرار، فهل يمكن استيفاء ذلك عن طريق التوقيع الالكتروني؟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ونفس الشيء، لو تطلب القانون العرض على لجنة معينة كإجراء من إجراءات صدور القرار، فهل يمكن اجتماع اللجنة عبر الانترنت على سبيل المثال دون أن ينال ذلك من وجود القرار أو إمكانية تنفيذه؟</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77275"/>
    </mc:Choice>
    <mc:Fallback xmlns="">
      <p:transition spd="slow" advTm="7727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371078"/>
          </a:xfrm>
        </p:spPr>
        <p:txBody>
          <a:bodyPr>
            <a:normAutofit/>
          </a:bodyPr>
          <a:lstStyle/>
          <a:p>
            <a:pPr algn="ctr"/>
            <a:endParaRPr lang="en-US" dirty="0"/>
          </a:p>
        </p:txBody>
      </p:sp>
      <p:sp>
        <p:nvSpPr>
          <p:cNvPr id="3" name="عنصر نائب للمحتوى 2"/>
          <p:cNvSpPr>
            <a:spLocks noGrp="1"/>
          </p:cNvSpPr>
          <p:nvPr>
            <p:ph idx="1"/>
          </p:nvPr>
        </p:nvSpPr>
        <p:spPr>
          <a:xfrm>
            <a:off x="1886673" y="2002420"/>
            <a:ext cx="7419373" cy="339138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وهناك مبدأ في هذا الشأن يعود الفضل في إرسائه إلى لجنة الأمم المتحدة للقانون التجاري الدولي، وهو مبدأ التكافؤ الوظيفي بين الوسائل التقليدية والوسائل الالكترونية.</a:t>
            </a:r>
            <a:endParaRPr lang="ar-EG" dirty="0">
              <a:solidFill>
                <a:schemeClr val="bg1"/>
              </a:solidFill>
              <a:latin typeface="Simplified Arabic" pitchFamily="18" charset="-78"/>
              <a:cs typeface="Simplified Arabic" pitchFamily="18" charset="-78"/>
            </a:endParaRPr>
          </a:p>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1504" y="763929"/>
            <a:ext cx="2383737" cy="9829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336574"/>
    </mc:Choice>
    <mc:Fallback xmlns="">
      <p:transition spd="slow" advTm="33657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741467"/>
          </a:xfrm>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747777" y="2384384"/>
            <a:ext cx="8518967" cy="3368233"/>
          </a:xfrm>
        </p:spPr>
        <p:txBody>
          <a:bodyPr>
            <a:normAutofit lnSpcReduction="10000"/>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ومضمون هذا المبدأ هو عدم تأثر الإجراء أيا كانت طبيعته من ناحية الوجود القانوني أو الصحة أو النفاذ إذا ما تم القيام به في صورة الكترونية.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أي أن تتمتع مخرجات الأساليب الالكترونية لإجراء المعاملة بذات الحجية القانونية المقررة قانونا لمخرجات </a:t>
            </a:r>
            <a:r>
              <a:rPr lang="ar-EG" dirty="0">
                <a:solidFill>
                  <a:schemeClr val="bg1"/>
                </a:solidFill>
                <a:latin typeface="Simplified Arabic" pitchFamily="18" charset="-78"/>
                <a:cs typeface="Simplified Arabic" pitchFamily="18" charset="-78"/>
              </a:rPr>
              <a:t>ا</a:t>
            </a:r>
            <a:r>
              <a:rPr lang="ar-EG" dirty="0" smtClean="0">
                <a:solidFill>
                  <a:schemeClr val="bg1"/>
                </a:solidFill>
                <a:latin typeface="Simplified Arabic" pitchFamily="18" charset="-78"/>
                <a:cs typeface="Simplified Arabic" pitchFamily="18" charset="-78"/>
              </a:rPr>
              <a:t>لأساليب التقليدية.</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84221" y="0"/>
            <a:ext cx="2158618" cy="9412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88735"/>
    </mc:Choice>
    <mc:Fallback xmlns="">
      <p:transition spd="slow" advTm="188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1898249" y="1770927"/>
            <a:ext cx="7928657" cy="397011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حيث اعتمدت اللجنة عام 1985 توصية إلى الحكومات والمنظمات الدولية بشأن القيمة القانونية لسجلات الحاسب، تتضمن ضرورة مراجعة الحكومات للقوانين بهدف إزالة المعوقات أمام قبول سجلات الحاسوب عندما تكون الكتابة متطلبا لإجراء المعاملة أو تنفيذها وكذلك السماح باستخدام وسائل المصادقة الالكترونية، في الحالات التي يتطلب فيها التوقيع اليدوي.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44736" y="545283"/>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222649"/>
    </mc:Choice>
    <mc:Fallback xmlns="">
      <p:transition spd="slow" advTm="22264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013995" y="1863525"/>
            <a:ext cx="7326775" cy="3761772"/>
          </a:xfrm>
        </p:spPr>
        <p:txBody>
          <a:bodyPr/>
          <a:lstStyle/>
          <a:p>
            <a:pPr marL="0" indent="0" algn="r" rtl="1">
              <a:lnSpc>
                <a:spcPct val="150000"/>
              </a:lnSpc>
              <a:buNone/>
            </a:pPr>
            <a:r>
              <a:rPr lang="ar-EG" dirty="0" smtClean="0">
                <a:solidFill>
                  <a:schemeClr val="bg1"/>
                </a:solidFill>
                <a:latin typeface="Simplified Arabic" pitchFamily="18" charset="-78"/>
                <a:cs typeface="Simplified Arabic" pitchFamily="18" charset="-78"/>
              </a:rPr>
              <a:t>كما تضمنت التوصية مراجعة القواعد القانونية في الإثبات بحيث يسمح بتقديم سجلات الحاسب كأدلة في المنازعات أمام القضاء.</a:t>
            </a:r>
          </a:p>
          <a:p>
            <a:pPr marL="0" indent="0" algn="r" rtl="1">
              <a:lnSpc>
                <a:spcPct val="150000"/>
              </a:lnSpc>
              <a:buNone/>
            </a:pPr>
            <a:r>
              <a:rPr lang="ar-EG" dirty="0" smtClean="0">
                <a:solidFill>
                  <a:schemeClr val="bg1"/>
                </a:solidFill>
                <a:latin typeface="Simplified Arabic" pitchFamily="18" charset="-78"/>
                <a:cs typeface="Simplified Arabic" pitchFamily="18" charset="-78"/>
              </a:rPr>
              <a:t>كما أوصت اللجنة المنظمات الدولية احترام المبدأ المذكور عند اعتمادها للنصوص التي تتعلق بالتجارة.</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85152"/>
    </mc:Choice>
    <mc:Fallback xmlns="">
      <p:transition spd="slow" advTm="1851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2083443" y="2500132"/>
            <a:ext cx="6898511" cy="333351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وظهر هذا المبدأ في قانون </a:t>
            </a:r>
            <a:r>
              <a:rPr lang="ar-EG" dirty="0" err="1" smtClean="0">
                <a:solidFill>
                  <a:schemeClr val="bg1"/>
                </a:solidFill>
                <a:latin typeface="Simplified Arabic" pitchFamily="18" charset="-78"/>
                <a:cs typeface="Simplified Arabic" pitchFamily="18" charset="-78"/>
              </a:rPr>
              <a:t>الأونسيترال</a:t>
            </a:r>
            <a:r>
              <a:rPr lang="ar-EG" dirty="0" smtClean="0">
                <a:solidFill>
                  <a:schemeClr val="bg1"/>
                </a:solidFill>
                <a:latin typeface="Simplified Arabic" pitchFamily="18" charset="-78"/>
                <a:cs typeface="Simplified Arabic" pitchFamily="18" charset="-78"/>
              </a:rPr>
              <a:t> النموذجي للتجارة الالكترونية في المادة الخامسة منه والتي نصت على أنه: لا تفقد المعلومات مفعولها القانوني أو صحتها أو قابليتها للتنفيذ لمجرد أنها في شكل رسالة بيانات.</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79460" y="58000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817226" y="1863524"/>
            <a:ext cx="7847636" cy="381964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عرف القانون النموذجي الخاص بالتجارة الالكترونية رسالة البيانات بأنها: المعلومات التي يتم انشاؤها أو إرسالها أو استلامها أو تخزينها بوسائل الكترونية أو ضوئية أو بوسائل مشابهة، بما في ذلك على سبيل المثال لا الحصر التبادل الالكتروني للبيانات أو البريد الالكتروني أو البرق أو التلكس أو النسخ الرقمي.</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20236" y="875714"/>
            <a:ext cx="2383737" cy="9411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51132"/>
    </mc:Choice>
    <mc:Fallback xmlns="">
      <p:transition spd="slow" advTm="151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083443" y="2037144"/>
            <a:ext cx="7413645" cy="3067291"/>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نصت عدد من المواد في القانون النموذجي على تطبيق المبدأ المذكور في المسائل المختلفة، مثل الكتابة، التوقيع، الاثبات، الاحتفاظ برسالة البيانات، تكوين العقود وغير ذلك.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33227"/>
    </mc:Choice>
    <mc:Fallback xmlns="">
      <p:transition spd="slow" advTm="1332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b="1" dirty="0">
              <a:solidFill>
                <a:schemeClr val="bg1"/>
              </a:solidFill>
            </a:endParaRPr>
          </a:p>
        </p:txBody>
      </p:sp>
      <p:sp>
        <p:nvSpPr>
          <p:cNvPr id="3" name="عنصر نائب للمحتوى 2"/>
          <p:cNvSpPr>
            <a:spLocks noGrp="1"/>
          </p:cNvSpPr>
          <p:nvPr>
            <p:ph idx="1"/>
          </p:nvPr>
        </p:nvSpPr>
        <p:spPr>
          <a:xfrm>
            <a:off x="1909823" y="2164465"/>
            <a:ext cx="8032830" cy="398169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نص على هذا المعنى أيضا القانون النموذجي للتوقيعات الالكترونية لعام </a:t>
            </a:r>
            <a:r>
              <a:rPr lang="ar-EG" dirty="0">
                <a:solidFill>
                  <a:schemeClr val="bg1"/>
                </a:solidFill>
                <a:latin typeface="Simplified Arabic" pitchFamily="18" charset="-78"/>
                <a:cs typeface="Simplified Arabic" pitchFamily="18" charset="-78"/>
              </a:rPr>
              <a:t>2001 في المادة 6 منه التي جاء بها: حيثما يشترط القانون وجود توقيع من </a:t>
            </a:r>
            <a:r>
              <a:rPr lang="ar-EG" dirty="0" smtClean="0">
                <a:solidFill>
                  <a:schemeClr val="bg1"/>
                </a:solidFill>
                <a:latin typeface="Simplified Arabic" pitchFamily="18" charset="-78"/>
                <a:cs typeface="Simplified Arabic" pitchFamily="18" charset="-78"/>
              </a:rPr>
              <a:t>شخص، </a:t>
            </a:r>
            <a:r>
              <a:rPr lang="ar-EG" dirty="0">
                <a:solidFill>
                  <a:schemeClr val="bg1"/>
                </a:solidFill>
                <a:latin typeface="Simplified Arabic" pitchFamily="18" charset="-78"/>
                <a:cs typeface="Simplified Arabic" pitchFamily="18" charset="-78"/>
              </a:rPr>
              <a:t>يعد ذلك الاشتراط مستوفى بالنسبة إلى رسالة </a:t>
            </a:r>
            <a:r>
              <a:rPr lang="ar-EG" dirty="0" smtClean="0">
                <a:solidFill>
                  <a:schemeClr val="bg1"/>
                </a:solidFill>
                <a:latin typeface="Simplified Arabic" pitchFamily="18" charset="-78"/>
                <a:cs typeface="Simplified Arabic" pitchFamily="18" charset="-78"/>
              </a:rPr>
              <a:t>البيانات </a:t>
            </a:r>
            <a:r>
              <a:rPr lang="ar-EG" dirty="0">
                <a:solidFill>
                  <a:schemeClr val="bg1"/>
                </a:solidFill>
                <a:latin typeface="Simplified Arabic" pitchFamily="18" charset="-78"/>
                <a:cs typeface="Simplified Arabic" pitchFamily="18" charset="-78"/>
              </a:rPr>
              <a:t>إذا استخدم توقيع </a:t>
            </a:r>
            <a:r>
              <a:rPr lang="ar-EG" dirty="0" smtClean="0">
                <a:solidFill>
                  <a:schemeClr val="bg1"/>
                </a:solidFill>
                <a:latin typeface="Simplified Arabic" pitchFamily="18" charset="-78"/>
                <a:cs typeface="Simplified Arabic" pitchFamily="18" charset="-78"/>
              </a:rPr>
              <a:t>إلكتروني </a:t>
            </a:r>
            <a:r>
              <a:rPr lang="ar-EG" dirty="0">
                <a:solidFill>
                  <a:schemeClr val="bg1"/>
                </a:solidFill>
                <a:latin typeface="Simplified Arabic" pitchFamily="18" charset="-78"/>
                <a:cs typeface="Simplified Arabic" pitchFamily="18" charset="-78"/>
              </a:rPr>
              <a:t>موثوق به بالقدر المناسب للغرض الذى أنشئت أو أبلغت من أجله رسالة البيانات </a:t>
            </a:r>
            <a:r>
              <a:rPr lang="ar-EG" dirty="0" smtClean="0">
                <a:solidFill>
                  <a:schemeClr val="bg1"/>
                </a:solidFill>
                <a:latin typeface="Simplified Arabic" pitchFamily="18" charset="-78"/>
                <a:cs typeface="Simplified Arabic" pitchFamily="18" charset="-78"/>
              </a:rPr>
              <a:t>في </a:t>
            </a:r>
            <a:r>
              <a:rPr lang="ar-EG" dirty="0">
                <a:solidFill>
                  <a:schemeClr val="bg1"/>
                </a:solidFill>
                <a:latin typeface="Simplified Arabic" pitchFamily="18" charset="-78"/>
                <a:cs typeface="Simplified Arabic" pitchFamily="18" charset="-78"/>
              </a:rPr>
              <a:t>ضوء كل الظروف بما </a:t>
            </a:r>
            <a:r>
              <a:rPr lang="ar-EG" dirty="0" smtClean="0">
                <a:solidFill>
                  <a:schemeClr val="bg1"/>
                </a:solidFill>
                <a:latin typeface="Simplified Arabic" pitchFamily="18" charset="-78"/>
                <a:cs typeface="Simplified Arabic" pitchFamily="18" charset="-78"/>
              </a:rPr>
              <a:t>في </a:t>
            </a:r>
            <a:r>
              <a:rPr lang="ar-EG" dirty="0">
                <a:solidFill>
                  <a:schemeClr val="bg1"/>
                </a:solidFill>
                <a:latin typeface="Simplified Arabic" pitchFamily="18" charset="-78"/>
                <a:cs typeface="Simplified Arabic" pitchFamily="18" charset="-78"/>
              </a:rPr>
              <a:t>ذلك </a:t>
            </a:r>
            <a:r>
              <a:rPr lang="ar-EG" dirty="0" smtClean="0">
                <a:solidFill>
                  <a:schemeClr val="bg1"/>
                </a:solidFill>
                <a:latin typeface="Simplified Arabic" pitchFamily="18" charset="-78"/>
                <a:cs typeface="Simplified Arabic" pitchFamily="18" charset="-78"/>
              </a:rPr>
              <a:t>أي </a:t>
            </a:r>
            <a:r>
              <a:rPr lang="ar-EG" dirty="0">
                <a:solidFill>
                  <a:schemeClr val="bg1"/>
                </a:solidFill>
                <a:latin typeface="Simplified Arabic" pitchFamily="18" charset="-78"/>
                <a:cs typeface="Simplified Arabic" pitchFamily="18" charset="-78"/>
              </a:rPr>
              <a:t>اتفاق </a:t>
            </a:r>
            <a:r>
              <a:rPr lang="ar-EG" dirty="0" smtClean="0">
                <a:solidFill>
                  <a:schemeClr val="bg1"/>
                </a:solidFill>
                <a:latin typeface="Simplified Arabic" pitchFamily="18" charset="-78"/>
                <a:cs typeface="Simplified Arabic" pitchFamily="18" charset="-78"/>
              </a:rPr>
              <a:t>ذي صلة.</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14724" y="5625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79343"/>
    </mc:Choice>
    <mc:Fallback xmlns="">
      <p:transition spd="slow" advTm="1793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203768" y="1689903"/>
            <a:ext cx="9485188" cy="4815069"/>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تأثرت قوانين الدول التي صدرت لتنظيم المعاملات الالكترونية بالقواعد التي أصدرتها </a:t>
            </a:r>
            <a:r>
              <a:rPr lang="ar-EG" dirty="0" err="1" smtClean="0">
                <a:solidFill>
                  <a:schemeClr val="bg1"/>
                </a:solidFill>
                <a:latin typeface="Simplified Arabic" pitchFamily="18" charset="-78"/>
                <a:cs typeface="Simplified Arabic" pitchFamily="18" charset="-78"/>
              </a:rPr>
              <a:t>الأونسيترال</a:t>
            </a:r>
            <a:r>
              <a:rPr lang="ar-EG" dirty="0" smtClean="0">
                <a:solidFill>
                  <a:schemeClr val="bg1"/>
                </a:solidFill>
                <a:latin typeface="Simplified Arabic" pitchFamily="18" charset="-78"/>
                <a:cs typeface="Simplified Arabic" pitchFamily="18" charset="-78"/>
              </a:rPr>
              <a:t> فيما يتعلق بهذا الشأن، ومن ذلك على سبيل المثال، قانون التوقيع الالكتروني المصري رقم 15 لسنة 2004، والذي نص في المادة 14 </a:t>
            </a:r>
            <a:r>
              <a:rPr lang="ar-EG" dirty="0">
                <a:solidFill>
                  <a:schemeClr val="bg1"/>
                </a:solidFill>
                <a:latin typeface="Simplified Arabic" pitchFamily="18" charset="-78"/>
                <a:cs typeface="Simplified Arabic" pitchFamily="18" charset="-78"/>
              </a:rPr>
              <a:t>على أنه</a:t>
            </a:r>
            <a:r>
              <a:rPr lang="ar-EG" dirty="0" smtClean="0">
                <a:solidFill>
                  <a:schemeClr val="bg1"/>
                </a:solidFill>
                <a:latin typeface="Simplified Arabic" pitchFamily="18" charset="-78"/>
                <a:cs typeface="Simplified Arabic" pitchFamily="18" charset="-78"/>
              </a:rPr>
              <a:t>: للتوقيع الالكتروني، </a:t>
            </a:r>
            <a:r>
              <a:rPr lang="ar-EG" dirty="0">
                <a:solidFill>
                  <a:schemeClr val="bg1"/>
                </a:solidFill>
                <a:latin typeface="Simplified Arabic" pitchFamily="18" charset="-78"/>
                <a:cs typeface="Simplified Arabic" pitchFamily="18" charset="-78"/>
              </a:rPr>
              <a:t>في نطاق المعاملات المدنية والتجارية </a:t>
            </a:r>
            <a:r>
              <a:rPr lang="ar-EG" dirty="0" smtClean="0">
                <a:solidFill>
                  <a:schemeClr val="bg1"/>
                </a:solidFill>
                <a:latin typeface="Simplified Arabic" pitchFamily="18" charset="-78"/>
                <a:cs typeface="Simplified Arabic" pitchFamily="18" charset="-78"/>
              </a:rPr>
              <a:t>والإدارية، </a:t>
            </a:r>
            <a:r>
              <a:rPr lang="ar-EG" dirty="0">
                <a:solidFill>
                  <a:schemeClr val="bg1"/>
                </a:solidFill>
                <a:latin typeface="Simplified Arabic" pitchFamily="18" charset="-78"/>
                <a:cs typeface="Simplified Arabic" pitchFamily="18" charset="-78"/>
              </a:rPr>
              <a:t>ذات الحجية المقررة للتوقيعات في أحكام قانون الإثبات في المواد المدنية والتجارية ، إذا روعي في إنشائه وإتمامه الشروط المنصوص عليها في هذا القانون والضوابط الفنية والتقنية التي تحددها اللائحة التنفيذية لهذا القانون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44378"/>
    </mc:Choice>
    <mc:Fallback xmlns="">
      <p:transition spd="slow" advTm="1443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p>
        </p:txBody>
      </p:sp>
      <p:sp>
        <p:nvSpPr>
          <p:cNvPr id="3" name="عنصر نائب للمحتوى 2"/>
          <p:cNvSpPr>
            <a:spLocks noGrp="1"/>
          </p:cNvSpPr>
          <p:nvPr>
            <p:ph idx="1"/>
          </p:nvPr>
        </p:nvSpPr>
        <p:spPr>
          <a:xfrm>
            <a:off x="1770927" y="2002420"/>
            <a:ext cx="8750459" cy="3634451"/>
          </a:xfrm>
        </p:spPr>
        <p:txBody>
          <a:bodyPr>
            <a:normAutofit/>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كما تنص المادة 14 على أنه: للكتابة الالكترونية وللمحررات الالكترونية ، في نطاق المعاملات المدنية والتجارية والإدارية، ذات الحجية المقررة للكتابة والمحررات الرسمية والعرفية في أحكام قانون الإثبات في المواد المدنية والتجارية ، متى استوفت الشروط المنصوص عليها في هذا القانون وفقا للضوابط الفنية والتقنية التي تحددها اللائحة التنفيذية لهذا القانون.</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223205"/>
    </mc:Choice>
    <mc:Fallback xmlns="">
      <p:transition spd="slow" advTm="2232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
            </a:r>
            <a:br>
              <a:rPr lang="ar-EG" dirty="0" smtClean="0">
                <a:solidFill>
                  <a:schemeClr val="bg1"/>
                </a:solidFill>
              </a:rPr>
            </a:br>
            <a:r>
              <a:rPr lang="ar-EG" dirty="0" smtClean="0">
                <a:solidFill>
                  <a:schemeClr val="bg1"/>
                </a:solidFill>
              </a:rPr>
              <a:t>3- المحل </a:t>
            </a:r>
            <a:endParaRPr lang="en-US" dirty="0">
              <a:solidFill>
                <a:schemeClr val="bg1"/>
              </a:solidFill>
            </a:endParaRPr>
          </a:p>
        </p:txBody>
      </p:sp>
      <p:sp>
        <p:nvSpPr>
          <p:cNvPr id="3" name="عنصر نائب للمحتوى 2"/>
          <p:cNvSpPr>
            <a:spLocks noGrp="1"/>
          </p:cNvSpPr>
          <p:nvPr>
            <p:ph idx="1"/>
          </p:nvPr>
        </p:nvSpPr>
        <p:spPr>
          <a:xfrm>
            <a:off x="1909822" y="1863524"/>
            <a:ext cx="7824487" cy="356500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المحل هو الأثر القانوني الحال والمباشر الذي يترتب على صدور القرار، فهو موضوع القرار الإداري، ويتمثل ذلك في إنشاء مركز قانوني معين لم يكن موجود قبل صدور القرار، مثال ذلك القرار الإداري بتعيين موظف أو الترخيص بفتح منشأة معينة، فالمحل هنا في المثالين تعيين الموظف أو فتح المحل.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56311" y="174893"/>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77586"/>
    </mc:Choice>
    <mc:Fallback xmlns="">
      <p:transition spd="slow" advTm="7758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a:lnSpc>
                <a:spcPct val="120000"/>
              </a:lnSpc>
              <a:spcBef>
                <a:spcPts val="0"/>
              </a:spcBef>
            </a:pPr>
            <a:endParaRPr lang="en-US" sz="3600" dirty="0">
              <a:solidFill>
                <a:schemeClr val="bg1"/>
              </a:solidFill>
            </a:endParaRPr>
          </a:p>
        </p:txBody>
      </p:sp>
      <p:sp>
        <p:nvSpPr>
          <p:cNvPr id="3" name="عنصر نائب للمحتوى 2"/>
          <p:cNvSpPr>
            <a:spLocks noGrp="1"/>
          </p:cNvSpPr>
          <p:nvPr>
            <p:ph idx="1"/>
          </p:nvPr>
        </p:nvSpPr>
        <p:spPr>
          <a:xfrm>
            <a:off x="2152890" y="1817226"/>
            <a:ext cx="7344198" cy="280107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والمثال على تعديل المركز القانوني، ترقية موظف من درجة إلى درجة أعلى، أما المثال على إلغاء مركز قانوني فهو فصل موظف من الخدمة.</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55585"/>
            <a:ext cx="2193342" cy="975925"/>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71486"/>
    </mc:Choice>
    <mc:Fallback xmlns="">
      <p:transition spd="slow" advTm="7148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782499" y="1805652"/>
            <a:ext cx="7257329" cy="302099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ويجب أن يكون هذا المحل جائزا من الناحية القانونية، أي متفقا مع القواعد القانونية التي تنظم النشاط موضوع القرار، أيا كان مصدر هذه القواعد طالما أنها ملزمة.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00318" y="533708"/>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49892"/>
    </mc:Choice>
    <mc:Fallback xmlns="">
      <p:transition spd="slow" advTm="498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59147"/>
            <a:ext cx="10515600" cy="1631542"/>
          </a:xfrm>
        </p:spPr>
        <p:txBody>
          <a:bodyPr>
            <a:noAutofit/>
          </a:bodyPr>
          <a:lstStyle/>
          <a:p>
            <a:pPr algn="ctr"/>
            <a:endParaRPr lang="en-US" sz="3600" dirty="0">
              <a:solidFill>
                <a:schemeClr val="bg1"/>
              </a:solidFill>
            </a:endParaRPr>
          </a:p>
        </p:txBody>
      </p:sp>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يجب أن يكون تحقيق المحل أو الأثر المترتب على القرار ممكنا من الناحية الواقعية، فإذا كان مستحيلا استحالة مطلقة كان القرار منعدما غير موجود.</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7" y="92597"/>
            <a:ext cx="2383737" cy="81388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4287"/>
    </mc:Choice>
    <mc:Fallback xmlns="">
      <p:transition spd="slow" advTm="442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2" y="1875100"/>
            <a:ext cx="7581417" cy="375019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ووضع ذلك في السياق الرقمي يثير مسألتين: الأولى: كيف يمكن للوسائل الالكترونية أن تعمل على تحقيق انسجام محل القرار مع القواعد القانونية السائدة. الثانية: هل يمكن للنظام الالكتروني ممارسة السلطة التقديرية للإدارة وتحديد اللحظة المناسبة للتدخل بإصدار القرار الإداري.</a:t>
            </a:r>
            <a:endParaRPr lang="en-US"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5"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53077" y="638433"/>
            <a:ext cx="2383737" cy="813880"/>
          </a:xfrm>
          <a:prstGeom prst="rect">
            <a:avLst/>
          </a:prstGeom>
        </p:spPr>
      </p:pic>
    </p:spTree>
    <p:extLst>
      <p:ext uri="{BB962C8B-B14F-4D97-AF65-F5344CB8AC3E}">
        <p14:creationId xmlns:p14="http://schemas.microsoft.com/office/powerpoint/2010/main" val="1893572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 </a:t>
            </a:r>
            <a:endParaRPr lang="en-US" dirty="0">
              <a:solidFill>
                <a:schemeClr val="bg1"/>
              </a:solidFill>
            </a:endParaRPr>
          </a:p>
        </p:txBody>
      </p:sp>
      <p:sp>
        <p:nvSpPr>
          <p:cNvPr id="3" name="عنصر نائب للمحتوى 2"/>
          <p:cNvSpPr>
            <a:spLocks noGrp="1"/>
          </p:cNvSpPr>
          <p:nvPr>
            <p:ph idx="1"/>
          </p:nvPr>
        </p:nvSpPr>
        <p:spPr>
          <a:xfrm>
            <a:off x="2280213" y="2384385"/>
            <a:ext cx="7257326" cy="332193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وبالنسبة للمسألة الأولى فإن نموذج القرار الإداري الالكتروني يمكنه تحقيق الانسجام مع القواعد القانونية السائدة، وذلك عن طريق ترجمة هذه القواعد إلى تعليمات برمجية تحدد طرقا لا يتجاوزها الموظف المختص إلا عند حدوث الأخطاء.</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08263" y="-137624"/>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4370"/>
    </mc:Choice>
    <mc:Fallback xmlns="">
      <p:transition spd="slow" advTm="10437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2152892" y="2164467"/>
            <a:ext cx="7685590" cy="304414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أما المسألة الثانية والمتعلقة بممارسة السلطة التقديرية من جانب الأنظمة دون تدخل بشري بصورة مستقلة، فهذا هو ما يمكن أن تقوم به نماذج الذكاء الاصطناعي في المستقبل بصورة كبيرة، وقد أصبح له تطبيقات في عصرنا الحالي.</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56308" y="613458"/>
            <a:ext cx="2383737" cy="77915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33346"/>
    </mc:Choice>
    <mc:Fallback xmlns="">
      <p:transition spd="slow" advTm="13334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solidFill>
                  <a:schemeClr val="bg1"/>
                </a:solidFill>
              </a:rPr>
              <a:t>4-السبب</a:t>
            </a:r>
            <a:endParaRPr lang="en-US" dirty="0">
              <a:solidFill>
                <a:schemeClr val="bg1"/>
              </a:solidFill>
            </a:endParaRPr>
          </a:p>
        </p:txBody>
      </p:sp>
      <p:sp>
        <p:nvSpPr>
          <p:cNvPr id="3" name="عنصر نائب للمحتوى 2"/>
          <p:cNvSpPr>
            <a:spLocks noGrp="1"/>
          </p:cNvSpPr>
          <p:nvPr>
            <p:ph idx="1"/>
          </p:nvPr>
        </p:nvSpPr>
        <p:spPr>
          <a:xfrm>
            <a:off x="2245488" y="2060293"/>
            <a:ext cx="7118431" cy="3287211"/>
          </a:xfrm>
        </p:spPr>
        <p:txBody>
          <a:bodyPr/>
          <a:lstStyle/>
          <a:p>
            <a:pPr marL="0" lvl="0" indent="0" algn="just" rtl="1">
              <a:lnSpc>
                <a:spcPct val="150000"/>
              </a:lnSpc>
              <a:buNone/>
            </a:pPr>
            <a:r>
              <a:rPr lang="ar-EG" dirty="0" smtClean="0">
                <a:solidFill>
                  <a:prstClr val="white"/>
                </a:solidFill>
                <a:latin typeface="Simplified Arabic" pitchFamily="18" charset="-78"/>
                <a:cs typeface="Simplified Arabic" pitchFamily="18" charset="-78"/>
              </a:rPr>
              <a:t>السبب هو الحالة الواقعية أو القانونية التي تدفع الإدارة إلى إصدار القرار الإداري</a:t>
            </a:r>
            <a:r>
              <a:rPr lang="ar-EG" dirty="0">
                <a:solidFill>
                  <a:prstClr val="white"/>
                </a:solidFill>
                <a:latin typeface="Simplified Arabic" pitchFamily="18" charset="-78"/>
                <a:cs typeface="Simplified Arabic" pitchFamily="18" charset="-78"/>
              </a:rPr>
              <a:t>.</a:t>
            </a:r>
            <a:r>
              <a:rPr lang="ar-EG" dirty="0" smtClean="0">
                <a:solidFill>
                  <a:prstClr val="white"/>
                </a:solidFill>
                <a:latin typeface="Simplified Arabic" pitchFamily="18" charset="-78"/>
                <a:cs typeface="Simplified Arabic" pitchFamily="18" charset="-78"/>
              </a:rPr>
              <a:t> وبخصوص الحالة الواقعية فالأمثلة على ذلك كثيرة، منها وباء يهدد البلاد ويحتاج إلى قرارات من الإدارة لمواجهته أو كارثة مثل الزلازل والفيضانات وغير ذلك.</a:t>
            </a:r>
            <a:endParaRPr lang="en-US" dirty="0">
              <a:solidFill>
                <a:schemeClr val="bg1"/>
              </a:solidFill>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2997" y="560508"/>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607483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أما بخصوص الحالة الواقعية فالمثال على ذلك توفر شروط تعيين الموظف وفقا للقانون أو قيام أسباب تأديب الموظف أو غير ذلك من الأمثلة على الأسباب القانونية التي تدفع الإدارة إلى التدخل وإصدار القرار الإداري.</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11893" y="601884"/>
            <a:ext cx="2383737" cy="883327"/>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42460"/>
    </mc:Choice>
    <mc:Fallback xmlns="">
      <p:transition spd="slow" advTm="14246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909822" y="2037144"/>
            <a:ext cx="8356921" cy="3125165"/>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ويجب أن يتوافر في السبب شرطان: </a:t>
            </a:r>
          </a:p>
          <a:p>
            <a:pPr marL="0" indent="0" algn="just" rtl="1">
              <a:lnSpc>
                <a:spcPct val="150000"/>
              </a:lnSpc>
              <a:buNone/>
            </a:pPr>
            <a:r>
              <a:rPr lang="ar-EG" u="sng" dirty="0" smtClean="0">
                <a:solidFill>
                  <a:schemeClr val="bg1"/>
                </a:solidFill>
                <a:latin typeface="Simplified Arabic" pitchFamily="18" charset="-78"/>
                <a:cs typeface="Simplified Arabic" pitchFamily="18" charset="-78"/>
              </a:rPr>
              <a:t>الأول:  أن يكون السبب موجودا حتى صدور القرار</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أنه إذا زال السبب قبل صدور القرار فإنه يصبح باطلا غير موجود، مثال ذلك منح مواطن ترخيص بفتح محل لم يقدم طلبا بذلك.</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23467" y="590309"/>
            <a:ext cx="2383737"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54776"/>
    </mc:Choice>
    <mc:Fallback xmlns="">
      <p:transition spd="slow" advTm="5477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314938" y="1840376"/>
            <a:ext cx="7182150" cy="263902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ويمكن التحقق من توافر هذا الشرط عن طريق نموذج اصدار القرار الاداري الالكتروني من خلال إضافة السبب من وراء القرار. </a:t>
            </a:r>
          </a:p>
          <a:p>
            <a:pPr marL="0" indent="0" algn="just" rtl="1">
              <a:lnSpc>
                <a:spcPct val="150000"/>
              </a:lnSpc>
              <a:buNone/>
            </a:pP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5403"/>
    </mc:Choice>
    <mc:Fallback xmlns="">
      <p:transition spd="slow" advTm="13540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025571" y="2083443"/>
            <a:ext cx="7292049" cy="3646026"/>
          </a:xfrm>
        </p:spPr>
        <p:txBody>
          <a:bodyPr>
            <a:normAutofit/>
          </a:bodyPr>
          <a:lstStyle/>
          <a:p>
            <a:pPr marL="0" indent="0" algn="just" rtl="1">
              <a:lnSpc>
                <a:spcPct val="150000"/>
              </a:lnSpc>
              <a:buNone/>
            </a:pPr>
            <a:r>
              <a:rPr lang="ar-EG" u="sng" dirty="0" smtClean="0">
                <a:solidFill>
                  <a:schemeClr val="bg1"/>
                </a:solidFill>
                <a:latin typeface="Simplified Arabic" pitchFamily="18" charset="-78"/>
                <a:cs typeface="Simplified Arabic" pitchFamily="18" charset="-78"/>
              </a:rPr>
              <a:t>الثاني: أن يكون السبب مشروعا</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أن يتفق سبب إصدار القرار مع القواعد القانونية المرتبطة بموضوعه، ويمكن التحقق من ذلك عبر النموذج الالكتروني للقرار الإداري الالكتروني.</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64652" y="348513"/>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8952"/>
    </mc:Choice>
    <mc:Fallback xmlns="">
      <p:transition spd="slow" advTm="3895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627453" y="2187614"/>
            <a:ext cx="6869636" cy="3240913"/>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والقاعدة العامة أن الإدارة غير ملزمة بتسبيب قراراتها ويفترض أن قراراتها تستند إلى سبب صحيح، ومن يدعي غير ذلك فإن عليه إثبات العكس.</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49848" y="625033"/>
            <a:ext cx="2123894" cy="975924"/>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146024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88274"/>
            <a:ext cx="10515600" cy="1325563"/>
          </a:xfrm>
        </p:spPr>
        <p:txBody>
          <a:bodyPr/>
          <a:lstStyle/>
          <a:p>
            <a:endParaRPr lang="en-US" dirty="0"/>
          </a:p>
        </p:txBody>
      </p:sp>
      <p:sp>
        <p:nvSpPr>
          <p:cNvPr id="3" name="عنصر نائب للمحتوى 2"/>
          <p:cNvSpPr>
            <a:spLocks noGrp="1"/>
          </p:cNvSpPr>
          <p:nvPr>
            <p:ph idx="1"/>
          </p:nvPr>
        </p:nvSpPr>
        <p:spPr>
          <a:xfrm>
            <a:off x="2245489" y="1909823"/>
            <a:ext cx="7251600" cy="348398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وعلى الرغم من ذلك فإنه لا يوجد ما يمنع الإدارة من إضافة حقل للنموذج الالكتروني  للقرار الإداري يتعلق بذكر أسباب القرار، سواء القانونية أو الواقعية.</a:t>
            </a:r>
            <a:endParaRPr lang="ar-E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4664"/>
    </mc:Choice>
    <mc:Fallback xmlns="">
      <p:transition spd="slow" advTm="4466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solidFill>
                  <a:schemeClr val="bg1"/>
                </a:solidFill>
              </a:rPr>
              <a:t/>
            </a:r>
            <a:br>
              <a:rPr lang="ar-EG" dirty="0" smtClean="0">
                <a:solidFill>
                  <a:schemeClr val="bg1"/>
                </a:solidFill>
              </a:rPr>
            </a:br>
            <a:r>
              <a:rPr lang="ar-EG" dirty="0" smtClean="0">
                <a:solidFill>
                  <a:schemeClr val="bg1"/>
                </a:solidFill>
              </a:rPr>
              <a:t>5-الغاية</a:t>
            </a:r>
            <a:endParaRPr lang="en-US" dirty="0">
              <a:solidFill>
                <a:schemeClr val="bg1"/>
              </a:solidFill>
            </a:endParaRPr>
          </a:p>
        </p:txBody>
      </p:sp>
      <p:sp>
        <p:nvSpPr>
          <p:cNvPr id="3" name="عنصر نائب للمحتوى 2"/>
          <p:cNvSpPr>
            <a:spLocks noGrp="1"/>
          </p:cNvSpPr>
          <p:nvPr>
            <p:ph idx="1"/>
          </p:nvPr>
        </p:nvSpPr>
        <p:spPr>
          <a:xfrm>
            <a:off x="2361235" y="2048718"/>
            <a:ext cx="7135854" cy="363445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الغاية هي الهدف النهائي الذي تسعى الإدارة إلى الوصول إليه من خلال القرار.</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الهدف النهائي هو تحقيق المصلحة العامة فإذا سعت الإدارة إلى غير ذلك من مصالح أو منافع خاصة فإن القرار يعد معيبا بعيب إساءة استعمال السلطة.</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34100" y="4179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0627"/>
    </mc:Choice>
    <mc:Fallback xmlns="">
      <p:transition spd="slow" advTm="806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3345084" y="1794077"/>
            <a:ext cx="6574420" cy="3078866"/>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ومع ذلك يمكن للمشرع تخصيص هدف معين يجب أن تسعى الإدارة إلى تحقيقه بحيث لا يجوز لها الانحراف عن ذلك.</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45334"/>
    </mc:Choice>
    <mc:Fallback xmlns="">
      <p:transition spd="slow" advTm="4533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944546" y="1979273"/>
            <a:ext cx="7928659" cy="340295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ويمكن تصميم النموذج الالكتروني للقرار بحيث يمنع الموظف المختص من إصدار القرار لغير الأهداف التي حددها المشرع أو إضافة حقل يلزمه ببيان أوجه المصلحة العامة التي تسعى الإدارة إلى تحقيقها من خلال القرار.</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02611" y="336939"/>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57389"/>
    </mc:Choice>
    <mc:Fallback xmlns="">
      <p:transition spd="slow" advTm="5738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8262"/>
    </mc:Choice>
    <mc:Fallback xmlns="">
      <p:transition spd="slow" advTm="782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6128</TotalTime>
  <Words>1610</Words>
  <Application>Microsoft Office PowerPoint</Application>
  <PresentationFormat>مخصص</PresentationFormat>
  <Paragraphs>125</Paragraphs>
  <Slides>44</Slides>
  <Notes>3</Notes>
  <HiddenSlides>0</HiddenSlides>
  <MMClips>0</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أركان القرار الإداري الالكتروني </vt:lpstr>
      <vt:lpstr>عرض تقديمي في PowerPoint</vt:lpstr>
      <vt:lpstr>  -الشكل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3- المحل </vt:lpstr>
      <vt:lpstr>عرض تقديمي في PowerPoint</vt:lpstr>
      <vt:lpstr>عرض تقديمي في PowerPoint</vt:lpstr>
      <vt:lpstr>عرض تقديمي في PowerPoint</vt:lpstr>
      <vt:lpstr>عرض تقديمي في PowerPoint</vt:lpstr>
      <vt:lpstr>   </vt:lpstr>
      <vt:lpstr>عرض تقديمي في PowerPoint</vt:lpstr>
      <vt:lpstr>4-السبب</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5-الغاية</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975</cp:revision>
  <dcterms:created xsi:type="dcterms:W3CDTF">2023-04-29T09:08:23Z</dcterms:created>
  <dcterms:modified xsi:type="dcterms:W3CDTF">2023-11-16T08:29:13Z</dcterms:modified>
</cp:coreProperties>
</file>