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4"/>
  </p:notesMasterIdLst>
  <p:sldIdLst>
    <p:sldId id="480" r:id="rId6"/>
    <p:sldId id="498" r:id="rId7"/>
    <p:sldId id="769" r:id="rId8"/>
    <p:sldId id="624" r:id="rId9"/>
    <p:sldId id="761" r:id="rId10"/>
    <p:sldId id="800" r:id="rId11"/>
    <p:sldId id="803" r:id="rId12"/>
    <p:sldId id="808" r:id="rId13"/>
    <p:sldId id="809" r:id="rId14"/>
    <p:sldId id="813" r:id="rId15"/>
    <p:sldId id="863" r:id="rId16"/>
    <p:sldId id="805" r:id="rId17"/>
    <p:sldId id="806" r:id="rId18"/>
    <p:sldId id="807" r:id="rId19"/>
    <p:sldId id="864" r:id="rId20"/>
    <p:sldId id="815" r:id="rId21"/>
    <p:sldId id="819" r:id="rId22"/>
    <p:sldId id="826" r:id="rId23"/>
    <p:sldId id="865" r:id="rId24"/>
    <p:sldId id="852" r:id="rId25"/>
    <p:sldId id="853" r:id="rId26"/>
    <p:sldId id="854" r:id="rId27"/>
    <p:sldId id="862" r:id="rId28"/>
    <p:sldId id="855" r:id="rId29"/>
    <p:sldId id="856" r:id="rId30"/>
    <p:sldId id="857" r:id="rId31"/>
    <p:sldId id="858" r:id="rId32"/>
    <p:sldId id="859" r:id="rId33"/>
    <p:sldId id="861" r:id="rId34"/>
    <p:sldId id="848" r:id="rId35"/>
    <p:sldId id="849" r:id="rId36"/>
    <p:sldId id="666" r:id="rId37"/>
    <p:sldId id="778" r:id="rId38"/>
    <p:sldId id="513" r:id="rId39"/>
    <p:sldId id="598" r:id="rId40"/>
    <p:sldId id="851" r:id="rId41"/>
    <p:sldId id="51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769"/>
            <p14:sldId id="624"/>
            <p14:sldId id="761"/>
            <p14:sldId id="800"/>
            <p14:sldId id="803"/>
            <p14:sldId id="808"/>
            <p14:sldId id="809"/>
            <p14:sldId id="813"/>
            <p14:sldId id="863"/>
            <p14:sldId id="805"/>
            <p14:sldId id="806"/>
            <p14:sldId id="807"/>
            <p14:sldId id="864"/>
            <p14:sldId id="815"/>
            <p14:sldId id="819"/>
            <p14:sldId id="826"/>
            <p14:sldId id="865"/>
            <p14:sldId id="852"/>
            <p14:sldId id="853"/>
            <p14:sldId id="854"/>
            <p14:sldId id="862"/>
            <p14:sldId id="855"/>
            <p14:sldId id="856"/>
            <p14:sldId id="857"/>
            <p14:sldId id="858"/>
            <p14:sldId id="859"/>
            <p14:sldId id="861"/>
            <p14:sldId id="848"/>
            <p14:sldId id="849"/>
            <p14:sldId id="666"/>
            <p14:sldId id="778"/>
            <p14:sldId id="513"/>
            <p14:sldId id="598"/>
            <p14:sldId id="851"/>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5025" autoAdjust="0"/>
  </p:normalViewPr>
  <p:slideViewPr>
    <p:cSldViewPr snapToGrid="0">
      <p:cViewPr varScale="1">
        <p:scale>
          <a:sx n="91" d="100"/>
          <a:sy n="91" d="100"/>
        </p:scale>
        <p:origin x="212" y="64"/>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47665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607CE-09B6-4F42-161B-E9E8D9C8A3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C13517-5900-3960-BB95-2624969AEC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FE0ADD-A602-6E9D-D50B-BE40D26343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7952D3-7C53-A175-D74F-CF50403E8BC3}"/>
              </a:ext>
            </a:extLst>
          </p:cNvPr>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6999115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65094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39C049-3C29-41EE-7F16-A1D2F5E13A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5F37BF-E0C8-06A1-2E18-CF1C553F42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D367BD-2413-EE36-0473-0FCE5694B4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DEB41F-FCDA-6C7A-EF1B-4520AA2EE4A7}"/>
              </a:ext>
            </a:extLst>
          </p:cNvPr>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05660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798ED-41F9-213D-B07A-6C8534624C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7ED941-2467-13CB-27A9-7B3F1A67CD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53C8D4-03A6-2170-704C-E4BD283DC5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5897BD-E2CF-A447-B983-1A57E146EE1C}"/>
              </a:ext>
            </a:extLst>
          </p:cNvPr>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535937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850E6-3943-2C6E-C34A-0BF7581858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CD3D35-3599-5BAD-D18E-942FE477F4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F5FD2E-542A-B776-4822-0B96CA513E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4DE86B-86A2-76B3-4049-FB33EBE0A6E8}"/>
              </a:ext>
            </a:extLst>
          </p:cNvPr>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353321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603561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439513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673327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842486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8619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951745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308399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157292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290968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693643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2.JP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docs.google.com/forms/d/e/1FAIpQLSfx7yrFWtEQ6SVrc62MvDALT20jbry2PWKzpfIIoqzo7rDWlQ/viewform" TargetMode="Externa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3.png"/><Relationship Id="rId5" Type="http://schemas.openxmlformats.org/officeDocument/2006/relationships/image" Target="../media/image8.png"/><Relationship Id="rId4" Type="http://schemas.openxmlformats.org/officeDocument/2006/relationships/image" Target="../media/image7.jpeg"/></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xml"/><Relationship Id="rId5" Type="http://schemas.openxmlformats.org/officeDocument/2006/relationships/hyperlink" Target="https://doi.org/10.3389/frobt.2023.1277635" TargetMode="External"/><Relationship Id="rId4" Type="http://schemas.openxmlformats.org/officeDocument/2006/relationships/hyperlink" Target="https://doi.org/10.1080/14780887.2024.2311427"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xml"/><Relationship Id="rId4" Type="http://schemas.openxmlformats.org/officeDocument/2006/relationships/hyperlink" Target="https://www.ajrsp.com/vol/issue61/9/"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4.xml"/><Relationship Id="rId5" Type="http://schemas.openxmlformats.org/officeDocument/2006/relationships/hyperlink" Target="https://docs.google.com/forms/d/e/1FAIpQLSfx7yrFWtEQ6SVrc62MvDALT20jbry2PWKzpfIIoqzo7rDWlQ/viewform" TargetMode="External"/><Relationship Id="rId4" Type="http://schemas.openxmlformats.org/officeDocument/2006/relationships/hyperlink" Target="https://masf.journals.ekb.eg/article_161644.html"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2.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740305"/>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727282"/>
            <a:ext cx="3149272" cy="6485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a:t>الاستبيان</a:t>
            </a:r>
            <a:endParaRPr lang="en-US" sz="2200" b="1" dirty="0">
              <a:solidFill>
                <a:schemeClr val="bg1"/>
              </a:solidFill>
              <a:latin typeface="Alexandria" charset="0"/>
              <a:cs typeface="Alexandria" charset="0"/>
            </a:endParaRPr>
          </a:p>
        </p:txBody>
      </p:sp>
      <p:sp>
        <p:nvSpPr>
          <p:cNvPr id="46" name="TextBox 45"/>
          <p:cNvSpPr txBox="1"/>
          <p:nvPr/>
        </p:nvSpPr>
        <p:spPr>
          <a:xfrm>
            <a:off x="999170" y="4989627"/>
            <a:ext cx="1170513" cy="400110"/>
          </a:xfrm>
          <a:prstGeom prst="rect">
            <a:avLst/>
          </a:prstGeom>
          <a:noFill/>
        </p:spPr>
        <p:txBody>
          <a:bodyPr wrap="none" rtlCol="0">
            <a:spAutoFit/>
          </a:bodyPr>
          <a:lstStyle/>
          <a:p>
            <a:r>
              <a:rPr lang="en-US" sz="2000" b="1" dirty="0">
                <a:latin typeface="Alexandria" charset="0"/>
                <a:cs typeface="Alexandria" charset="0"/>
              </a:rPr>
              <a:t>DGM 336</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287774" y="2869303"/>
            <a:ext cx="4523739" cy="584775"/>
          </a:xfrm>
          <a:prstGeom prst="rect">
            <a:avLst/>
          </a:prstGeom>
          <a:noFill/>
        </p:spPr>
        <p:txBody>
          <a:bodyPr wrap="none" rtlCol="0">
            <a:spAutoFit/>
          </a:bodyPr>
          <a:lstStyle/>
          <a:p>
            <a:r>
              <a:rPr lang="en-US" sz="3200" b="1" dirty="0"/>
              <a:t>Media Research Methods</a:t>
            </a:r>
            <a:endParaRPr lang="en-US" sz="3200" b="1" dirty="0">
              <a:latin typeface="Alexandria" charset="0"/>
              <a:cs typeface="Alexandria" charset="0"/>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278232" y="2184296"/>
            <a:ext cx="4411785"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Alexandria" charset="0"/>
              </a:rPr>
              <a:t>مناهج البحث الإعلامي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11" name="TextBox 10"/>
          <p:cNvSpPr txBox="1"/>
          <p:nvPr/>
        </p:nvSpPr>
        <p:spPr>
          <a:xfrm>
            <a:off x="923966" y="5367347"/>
            <a:ext cx="1361270"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cs typeface="Alexandria" charset="0"/>
              </a:rPr>
              <a:t>المُحاضرة السابعة</a:t>
            </a:r>
            <a:endParaRPr lang="en-US" sz="1600" dirty="0">
              <a:effectLst>
                <a:outerShdw blurRad="38100" dist="38100" dir="2700000" algn="tl">
                  <a:srgbClr val="000000">
                    <a:alpha val="43137"/>
                  </a:srgbClr>
                </a:outerShdw>
              </a:effectLst>
              <a:latin typeface="Alexandria" charset="0"/>
              <a:cs typeface="Alexandria" charset="0"/>
            </a:endParaRPr>
          </a:p>
        </p:txBody>
      </p:sp>
      <p:sp>
        <p:nvSpPr>
          <p:cNvPr id="12" name="TextBox 11">
            <a:extLst>
              <a:ext uri="{FF2B5EF4-FFF2-40B4-BE49-F238E27FC236}">
                <a16:creationId xmlns:a16="http://schemas.microsoft.com/office/drawing/2014/main" id="{9634894A-0D87-0DA5-5CE1-AF0ACCEF65D8}"/>
              </a:ext>
            </a:extLst>
          </p:cNvPr>
          <p:cNvSpPr txBox="1"/>
          <p:nvPr/>
        </p:nvSpPr>
        <p:spPr>
          <a:xfrm>
            <a:off x="-295069" y="6375865"/>
            <a:ext cx="3758990"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a:t>
            </a:r>
            <a:r>
              <a:rPr lang="ar-EG" dirty="0">
                <a:solidFill>
                  <a:srgbClr val="2E3957"/>
                </a:solidFill>
                <a:latin typeface="Alexandria"/>
                <a:cs typeface="+mj-cs"/>
              </a:rPr>
              <a:t>ُ</a:t>
            </a:r>
            <a:r>
              <a:rPr lang="ar-SA" dirty="0">
                <a:solidFill>
                  <a:srgbClr val="2E3957"/>
                </a:solidFill>
                <a:latin typeface="Alexandria"/>
                <a:cs typeface="+mj-cs"/>
              </a:rPr>
              <a:t>لاب الإعلام</a:t>
            </a:r>
            <a:r>
              <a:rPr lang="ar-EG" dirty="0">
                <a:solidFill>
                  <a:srgbClr val="2E3957"/>
                </a:solidFill>
                <a:latin typeface="Alexandria"/>
                <a:cs typeface="+mj-cs"/>
              </a:rPr>
              <a:t> والتسويق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3668917" y="2134581"/>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75F74A20-C1FB-09F8-A8C8-EAC4B06FE62D}"/>
                  </a:ext>
                </a:extLst>
              </p:cNvPr>
              <p:cNvGraphicFramePr>
                <a:graphicFrameLocks noChangeAspect="1"/>
              </p:cNvGraphicFramePr>
              <p:nvPr>
                <p:extLst>
                  <p:ext uri="{D42A27DB-BD31-4B8C-83A1-F6EECF244321}">
                    <p14:modId xmlns:p14="http://schemas.microsoft.com/office/powerpoint/2010/main" val="2889092822"/>
                  </p:ext>
                </p:extLst>
              </p:nvPr>
            </p:nvGraphicFramePr>
            <p:xfrm>
              <a:off x="1077384" y="764011"/>
              <a:ext cx="3673433" cy="4510900"/>
            </p:xfrm>
            <a:graphic>
              <a:graphicData uri="http://schemas.microsoft.com/office/drawing/2017/model3d">
                <am3d:model3d r:embed="rId4">
                  <am3d:spPr>
                    <a:xfrm>
                      <a:off x="0" y="0"/>
                      <a:ext cx="3673433" cy="45109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5"/>
                  </am3d:raster>
                  <am3d:objViewport viewportSz="500576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75F74A20-C1FB-09F8-A8C8-EAC4B06FE62D}"/>
                  </a:ext>
                </a:extLst>
              </p:cNvPr>
              <p:cNvPicPr>
                <a:picLocks noGrp="1" noRot="1" noChangeAspect="1" noMove="1" noResize="1" noEditPoints="1" noAdjustHandles="1" noChangeArrowheads="1" noChangeShapeType="1" noCrop="1"/>
              </p:cNvPicPr>
              <p:nvPr/>
            </p:nvPicPr>
            <p:blipFill>
              <a:blip r:embed="rId5"/>
              <a:stretch>
                <a:fillRect/>
              </a:stretch>
            </p:blipFill>
            <p:spPr>
              <a:xfrm>
                <a:off x="1077384" y="764011"/>
                <a:ext cx="3673433" cy="45109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8" name="TextBox 7">
            <a:extLst>
              <a:ext uri="{FF2B5EF4-FFF2-40B4-BE49-F238E27FC236}">
                <a16:creationId xmlns:a16="http://schemas.microsoft.com/office/drawing/2014/main" id="{533C16CF-A0E9-C9D4-E09E-C912AF7580A1}"/>
              </a:ext>
            </a:extLst>
          </p:cNvPr>
          <p:cNvSpPr txBox="1"/>
          <p:nvPr/>
        </p:nvSpPr>
        <p:spPr>
          <a:xfrm>
            <a:off x="5994400" y="3196832"/>
            <a:ext cx="52323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الثانية: تصميم البحث:</a:t>
            </a:r>
          </a:p>
        </p:txBody>
      </p:sp>
      <p:sp>
        <p:nvSpPr>
          <p:cNvPr id="9" name="TextBox 8">
            <a:extLst>
              <a:ext uri="{FF2B5EF4-FFF2-40B4-BE49-F238E27FC236}">
                <a16:creationId xmlns:a16="http://schemas.microsoft.com/office/drawing/2014/main" id="{39900F3A-E708-5D86-B125-45142249F1AA}"/>
              </a:ext>
            </a:extLst>
          </p:cNvPr>
          <p:cNvSpPr txBox="1"/>
          <p:nvPr/>
        </p:nvSpPr>
        <p:spPr>
          <a:xfrm>
            <a:off x="6644640" y="3970937"/>
            <a:ext cx="4175759" cy="707886"/>
          </a:xfrm>
          <a:prstGeom prst="rect">
            <a:avLst/>
          </a:prstGeom>
          <a:noFill/>
        </p:spPr>
        <p:txBody>
          <a:bodyPr wrap="square" rtlCol="0">
            <a:spAutoFit/>
          </a:bodyPr>
          <a:lstStyle/>
          <a:p>
            <a:pPr marL="285750" indent="-285750" algn="just" rtl="1">
              <a:buFont typeface="Arial" panose="020B0604020202020204" pitchFamily="34" charset="0"/>
              <a:buChar char="•"/>
            </a:pPr>
            <a:r>
              <a:rPr lang="ar-SA" sz="2000" b="1" dirty="0">
                <a:solidFill>
                  <a:schemeClr val="accent5">
                    <a:lumMod val="50000"/>
                  </a:schemeClr>
                </a:solidFill>
                <a:latin typeface="Alexandria"/>
              </a:rPr>
              <a:t>تطوير النموذج أو الإطار المفاهيمي</a:t>
            </a:r>
            <a:r>
              <a:rPr lang="ar-EG" sz="2000" b="1" dirty="0">
                <a:solidFill>
                  <a:schemeClr val="accent5">
                    <a:lumMod val="50000"/>
                  </a:schemeClr>
                </a:solidFill>
                <a:latin typeface="Alexandria"/>
              </a:rPr>
              <a:t>.</a:t>
            </a:r>
          </a:p>
          <a:p>
            <a:pPr marL="285750" indent="-285750" algn="just" rtl="1">
              <a:buFont typeface="Arial" panose="020B0604020202020204" pitchFamily="34" charset="0"/>
              <a:buChar char="•"/>
            </a:pPr>
            <a:r>
              <a:rPr lang="ar-EG" sz="2000" b="1" dirty="0">
                <a:solidFill>
                  <a:schemeClr val="accent5">
                    <a:lumMod val="50000"/>
                  </a:schemeClr>
                </a:solidFill>
                <a:latin typeface="Alexandria"/>
              </a:rPr>
              <a:t>اختيار </a:t>
            </a:r>
            <a:r>
              <a:rPr lang="ar-SA" sz="2000" b="1" dirty="0">
                <a:solidFill>
                  <a:schemeClr val="accent5">
                    <a:lumMod val="50000"/>
                  </a:schemeClr>
                </a:solidFill>
                <a:latin typeface="Alexandria"/>
              </a:rPr>
              <a:t>أدوات البحث</a:t>
            </a:r>
            <a:r>
              <a:rPr lang="ar-EG" sz="2000" b="1" dirty="0">
                <a:solidFill>
                  <a:schemeClr val="accent5">
                    <a:lumMod val="50000"/>
                  </a:schemeClr>
                </a:solidFill>
                <a:latin typeface="Alexandria"/>
              </a:rPr>
              <a:t>.</a:t>
            </a:r>
          </a:p>
        </p:txBody>
      </p:sp>
      <p:sp>
        <p:nvSpPr>
          <p:cNvPr id="10" name="TextBox 9">
            <a:extLst>
              <a:ext uri="{FF2B5EF4-FFF2-40B4-BE49-F238E27FC236}">
                <a16:creationId xmlns:a16="http://schemas.microsoft.com/office/drawing/2014/main" id="{95C5AFB9-E065-DF64-1B6C-9FF5C4ED431E}"/>
              </a:ext>
            </a:extLst>
          </p:cNvPr>
          <p:cNvSpPr txBox="1"/>
          <p:nvPr/>
        </p:nvSpPr>
        <p:spPr>
          <a:xfrm>
            <a:off x="8019627" y="4734206"/>
            <a:ext cx="2495972" cy="400110"/>
          </a:xfrm>
          <a:prstGeom prst="rect">
            <a:avLst/>
          </a:prstGeom>
          <a:noFill/>
        </p:spPr>
        <p:txBody>
          <a:bodyPr wrap="square" rtlCol="0">
            <a:spAutoFit/>
          </a:bodyPr>
          <a:lstStyle/>
          <a:p>
            <a:pPr marL="342900" indent="-342900" algn="just" rtl="1">
              <a:buFont typeface="Courier New" panose="02070309020205020404" pitchFamily="49" charset="0"/>
              <a:buChar char="o"/>
            </a:pPr>
            <a:r>
              <a:rPr lang="ar-EG" sz="2000" b="1" dirty="0">
                <a:solidFill>
                  <a:schemeClr val="accent5">
                    <a:lumMod val="50000"/>
                  </a:schemeClr>
                </a:solidFill>
                <a:latin typeface="Alexandria"/>
              </a:rPr>
              <a:t>الاستبيان.</a:t>
            </a:r>
          </a:p>
        </p:txBody>
      </p:sp>
    </p:spTree>
    <p:extLst>
      <p:ext uri="{BB962C8B-B14F-4D97-AF65-F5344CB8AC3E}">
        <p14:creationId xmlns:p14="http://schemas.microsoft.com/office/powerpoint/2010/main" val="4363104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3486200" y="1850494"/>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الاستبيان:</a:t>
            </a:r>
            <a:endParaRPr lang="ar-EG" sz="2000" b="1" dirty="0">
              <a:solidFill>
                <a:srgbClr val="2E3957"/>
              </a:solidFill>
              <a:latin typeface="Alexandria"/>
              <a:cs typeface="+mj-cs"/>
            </a:endParaRP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EAF023DE-B720-43CE-0FF8-D0717111CC63}"/>
              </a:ext>
            </a:extLst>
          </p:cNvPr>
          <p:cNvSpPr txBox="1"/>
          <p:nvPr/>
        </p:nvSpPr>
        <p:spPr>
          <a:xfrm>
            <a:off x="4699000" y="2540727"/>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الثانية: تصميم البحث:</a:t>
            </a:r>
          </a:p>
        </p:txBody>
      </p:sp>
      <p:sp>
        <p:nvSpPr>
          <p:cNvPr id="8" name="TextBox 7">
            <a:extLst>
              <a:ext uri="{FF2B5EF4-FFF2-40B4-BE49-F238E27FC236}">
                <a16:creationId xmlns:a16="http://schemas.microsoft.com/office/drawing/2014/main" id="{F9BB41D8-138B-D020-7B9D-B538409063BB}"/>
              </a:ext>
            </a:extLst>
          </p:cNvPr>
          <p:cNvSpPr txBox="1"/>
          <p:nvPr/>
        </p:nvSpPr>
        <p:spPr>
          <a:xfrm>
            <a:off x="7288107" y="3199685"/>
            <a:ext cx="3532292"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اختيار </a:t>
            </a:r>
            <a:r>
              <a:rPr lang="ar-SA" sz="2000" b="1" dirty="0">
                <a:solidFill>
                  <a:schemeClr val="accent5">
                    <a:lumMod val="50000"/>
                  </a:schemeClr>
                </a:solidFill>
                <a:latin typeface="Alexandria"/>
              </a:rPr>
              <a:t>أدوات البحث</a:t>
            </a:r>
            <a:r>
              <a:rPr lang="en-US" sz="2000" b="1" dirty="0">
                <a:solidFill>
                  <a:schemeClr val="accent5">
                    <a:lumMod val="50000"/>
                  </a:schemeClr>
                </a:solidFill>
                <a:latin typeface="Alexandria"/>
              </a:rPr>
              <a:t>:</a:t>
            </a:r>
            <a:endParaRPr lang="ar-EG" sz="2000" b="1" dirty="0">
              <a:solidFill>
                <a:schemeClr val="accent5">
                  <a:lumMod val="50000"/>
                </a:schemeClr>
              </a:solidFill>
              <a:latin typeface="Alexandria"/>
            </a:endParaRPr>
          </a:p>
        </p:txBody>
      </p:sp>
      <p:sp>
        <p:nvSpPr>
          <p:cNvPr id="9" name="TextBox 8">
            <a:extLst>
              <a:ext uri="{FF2B5EF4-FFF2-40B4-BE49-F238E27FC236}">
                <a16:creationId xmlns:a16="http://schemas.microsoft.com/office/drawing/2014/main" id="{0CFDE8BA-7F88-F042-A9D9-2D102EB2D343}"/>
              </a:ext>
            </a:extLst>
          </p:cNvPr>
          <p:cNvSpPr txBox="1"/>
          <p:nvPr/>
        </p:nvSpPr>
        <p:spPr>
          <a:xfrm>
            <a:off x="4680802" y="5468465"/>
            <a:ext cx="6527799" cy="400110"/>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المَراجِع.</a:t>
            </a:r>
          </a:p>
        </p:txBody>
      </p:sp>
      <p:sp>
        <p:nvSpPr>
          <p:cNvPr id="7" name="TextBox 6">
            <a:extLst>
              <a:ext uri="{FF2B5EF4-FFF2-40B4-BE49-F238E27FC236}">
                <a16:creationId xmlns:a16="http://schemas.microsoft.com/office/drawing/2014/main" id="{355C9997-9557-D7F9-E2D9-2502DED55054}"/>
              </a:ext>
            </a:extLst>
          </p:cNvPr>
          <p:cNvSpPr txBox="1"/>
          <p:nvPr/>
        </p:nvSpPr>
        <p:spPr>
          <a:xfrm>
            <a:off x="7064587" y="3607829"/>
            <a:ext cx="3451012" cy="40011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000" b="1" dirty="0">
                <a:solidFill>
                  <a:schemeClr val="accent5">
                    <a:lumMod val="50000"/>
                  </a:schemeClr>
                </a:solidFill>
                <a:latin typeface="Alexandria"/>
              </a:rPr>
              <a:t>الاستبيان</a:t>
            </a:r>
            <a:r>
              <a:rPr lang="en-US" sz="2000" b="1" dirty="0">
                <a:solidFill>
                  <a:schemeClr val="accent5">
                    <a:lumMod val="50000"/>
                  </a:schemeClr>
                </a:solidFill>
                <a:latin typeface="Alexandria"/>
              </a:rPr>
              <a:t>:</a:t>
            </a:r>
            <a:endParaRPr lang="ar-EG" sz="2000" b="1" dirty="0">
              <a:solidFill>
                <a:schemeClr val="accent5">
                  <a:lumMod val="50000"/>
                </a:schemeClr>
              </a:solidFill>
              <a:latin typeface="Alexandria"/>
            </a:endParaRPr>
          </a:p>
        </p:txBody>
      </p:sp>
      <p:sp>
        <p:nvSpPr>
          <p:cNvPr id="2" name="TextBox 1">
            <a:extLst>
              <a:ext uri="{FF2B5EF4-FFF2-40B4-BE49-F238E27FC236}">
                <a16:creationId xmlns:a16="http://schemas.microsoft.com/office/drawing/2014/main" id="{E832110D-F86B-0BBB-8347-203122FDCBA2}"/>
              </a:ext>
            </a:extLst>
          </p:cNvPr>
          <p:cNvSpPr txBox="1"/>
          <p:nvPr/>
        </p:nvSpPr>
        <p:spPr>
          <a:xfrm>
            <a:off x="6156960" y="3949401"/>
            <a:ext cx="4152052" cy="1323439"/>
          </a:xfrm>
          <a:prstGeom prst="rect">
            <a:avLst/>
          </a:prstGeom>
          <a:noFill/>
        </p:spPr>
        <p:txBody>
          <a:bodyPr wrap="square" rtlCol="0">
            <a:spAutoFit/>
          </a:bodyPr>
          <a:lstStyle/>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أساليب جمع بيانات الاستبيان.</a:t>
            </a:r>
          </a:p>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قواعد إجراء الاستبيان بالمُقابلة.</a:t>
            </a:r>
          </a:p>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اختبار صحيفة الاستبيان.</a:t>
            </a:r>
          </a:p>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مقاييس الاستبيان.</a:t>
            </a:r>
          </a:p>
        </p:txBody>
      </p:sp>
      <p:pic>
        <p:nvPicPr>
          <p:cNvPr id="10" name="Picture 9" descr="A blue and white clipboard with check marks&#10;&#10;AI-generated content may be incorrect.">
            <a:extLst>
              <a:ext uri="{FF2B5EF4-FFF2-40B4-BE49-F238E27FC236}">
                <a16:creationId xmlns:a16="http://schemas.microsoft.com/office/drawing/2014/main" id="{16621848-8E10-059E-07EC-8E35246C2DE1}"/>
              </a:ext>
            </a:extLst>
          </p:cNvPr>
          <p:cNvPicPr>
            <a:picLocks noChangeAspect="1"/>
          </p:cNvPicPr>
          <p:nvPr/>
        </p:nvPicPr>
        <p:blipFill>
          <a:blip r:embed="rId2">
            <a:duotone>
              <a:schemeClr val="accent1">
                <a:shade val="45000"/>
                <a:satMod val="135000"/>
              </a:schemeClr>
              <a:prstClr val="white"/>
            </a:duotone>
          </a:blip>
          <a:stretch>
            <a:fillRect/>
          </a:stretch>
        </p:blipFill>
        <p:spPr>
          <a:xfrm>
            <a:off x="1373295" y="2648192"/>
            <a:ext cx="2919306" cy="291930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71336698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4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50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8" grpId="0"/>
      <p:bldP spid="9" grpId="0"/>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67BB606-D0BA-1708-5125-FCAAD84AF3E9}"/>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
        <p:nvSpPr>
          <p:cNvPr id="3" name="TextBox 2">
            <a:extLst>
              <a:ext uri="{FF2B5EF4-FFF2-40B4-BE49-F238E27FC236}">
                <a16:creationId xmlns:a16="http://schemas.microsoft.com/office/drawing/2014/main" id="{BE8EECEA-4E21-88D7-042A-92102D6ECE2C}"/>
              </a:ext>
            </a:extLst>
          </p:cNvPr>
          <p:cNvSpPr txBox="1"/>
          <p:nvPr/>
        </p:nvSpPr>
        <p:spPr>
          <a:xfrm>
            <a:off x="2104097" y="4893566"/>
            <a:ext cx="2606034" cy="1077218"/>
          </a:xfrm>
          <a:prstGeom prst="rect">
            <a:avLst/>
          </a:prstGeom>
          <a:noFill/>
        </p:spPr>
        <p:txBody>
          <a:bodyPr wrap="none" rtlCol="0">
            <a:spAutoFit/>
          </a:bodyPr>
          <a:lstStyle/>
          <a:p>
            <a:pPr algn="ct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مُقدمة</a:t>
            </a:r>
          </a:p>
          <a:p>
            <a:pPr algn="ct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Introduction</a:t>
            </a: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 </a:t>
            </a:r>
          </a:p>
        </p:txBody>
      </p:sp>
    </p:spTree>
    <p:extLst>
      <p:ext uri="{BB962C8B-B14F-4D97-AF65-F5344CB8AC3E}">
        <p14:creationId xmlns:p14="http://schemas.microsoft.com/office/powerpoint/2010/main" val="3868915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7"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447B0-1EB6-53D2-1885-B6E37E0342B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BC95675-9640-7869-97D0-C3F9EC4B770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1. </a:t>
            </a:r>
            <a:r>
              <a:rPr lang="ar-EG" sz="2800" b="1" dirty="0">
                <a:solidFill>
                  <a:srgbClr val="2E3957"/>
                </a:solidFill>
                <a:effectLst>
                  <a:outerShdw blurRad="38100" dist="38100" dir="2700000" algn="tl">
                    <a:srgbClr val="000000">
                      <a:alpha val="43137"/>
                    </a:srgbClr>
                  </a:outerShdw>
                </a:effectLst>
                <a:latin typeface="Alexandria"/>
              </a:rPr>
              <a:t>مُقدمة: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2" name="TextBox 11">
            <a:extLst>
              <a:ext uri="{FF2B5EF4-FFF2-40B4-BE49-F238E27FC236}">
                <a16:creationId xmlns:a16="http://schemas.microsoft.com/office/drawing/2014/main" id="{B6E4AE7D-9CA8-15F6-895D-4E5C930F1521}"/>
              </a:ext>
            </a:extLst>
          </p:cNvPr>
          <p:cNvSpPr txBox="1"/>
          <p:nvPr/>
        </p:nvSpPr>
        <p:spPr>
          <a:xfrm>
            <a:off x="6604364" y="2062768"/>
            <a:ext cx="4550138"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مُقدمة:</a:t>
            </a:r>
            <a:endParaRPr lang="en-US" sz="2800" b="1" dirty="0">
              <a:solidFill>
                <a:srgbClr val="0070C0"/>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8585E0F4-02F7-7136-0DE2-17BF81AEA64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99F387AA-3670-C2E5-74BC-16A81A0F9B4E}"/>
              </a:ext>
            </a:extLst>
          </p:cNvPr>
          <p:cNvSpPr txBox="1"/>
          <p:nvPr/>
        </p:nvSpPr>
        <p:spPr>
          <a:xfrm>
            <a:off x="4673601" y="2919190"/>
            <a:ext cx="6596172" cy="2031325"/>
          </a:xfrm>
          <a:prstGeom prst="rect">
            <a:avLst/>
          </a:prstGeom>
          <a:noFill/>
        </p:spPr>
        <p:txBody>
          <a:bodyPr wrap="square" rtlCol="0">
            <a:spAutoFit/>
          </a:bodyPr>
          <a:lstStyle/>
          <a:p>
            <a:pPr algn="just" rtl="1"/>
            <a:r>
              <a:rPr lang="ar-EG" dirty="0"/>
              <a:t>نُواصل في هذه المحاضرة ما بدأناه في المحاضرة السابقة حول </a:t>
            </a:r>
            <a:r>
              <a:rPr lang="ar-EG" b="1" dirty="0"/>
              <a:t>أدوات جمع البيانات</a:t>
            </a:r>
            <a:r>
              <a:rPr lang="ar-EG" dirty="0"/>
              <a:t>.</a:t>
            </a:r>
            <a:endParaRPr lang="en-US" dirty="0"/>
          </a:p>
          <a:p>
            <a:pPr algn="just" rtl="1"/>
            <a:endParaRPr lang="ar-EG" dirty="0"/>
          </a:p>
          <a:p>
            <a:pPr algn="just" rtl="1"/>
            <a:r>
              <a:rPr lang="ar-EG" dirty="0"/>
              <a:t>وقد بدأنا سابقًا الحديث عن أولى هذه الأدوات، وهي </a:t>
            </a:r>
            <a:r>
              <a:rPr lang="ar-EG" b="1" dirty="0"/>
              <a:t>أداة الاستبيان </a:t>
            </a:r>
            <a:r>
              <a:rPr lang="en-US" b="1" dirty="0"/>
              <a:t>Questionnaire)</a:t>
            </a:r>
            <a:r>
              <a:rPr lang="ar-EG" b="1" dirty="0"/>
              <a:t>)</a:t>
            </a:r>
            <a:r>
              <a:rPr lang="en-US" dirty="0"/>
              <a:t>، </a:t>
            </a:r>
            <a:r>
              <a:rPr lang="ar-EG" dirty="0"/>
              <a:t>حيث تعرّفنا على أهميتها، وشروط تصميمها، وأنواع الأسئلة المستخدمة فيها.</a:t>
            </a:r>
            <a:endParaRPr lang="en-US" dirty="0"/>
          </a:p>
          <a:p>
            <a:pPr algn="just" rtl="1"/>
            <a:endParaRPr lang="en-US" dirty="0"/>
          </a:p>
          <a:p>
            <a:pPr algn="just" rtl="1"/>
            <a:r>
              <a:rPr lang="ar-EG" dirty="0"/>
              <a:t>وفي هذه المحاضرة سنُكمل ما تبقى من هذه الأداة، مع تقديم نماذج وتطبيقات عملية على استخدامها في بحوث الإعلام الرقمي والتسويق الرقمي.</a:t>
            </a:r>
          </a:p>
        </p:txBody>
      </p:sp>
      <p:pic>
        <p:nvPicPr>
          <p:cNvPr id="5" name="Picture 4" descr="A blue and white sign with text and a magnifying glass and a paper with a check mark&#10;&#10;AI-generated content may be incorrect.">
            <a:extLst>
              <a:ext uri="{FF2B5EF4-FFF2-40B4-BE49-F238E27FC236}">
                <a16:creationId xmlns:a16="http://schemas.microsoft.com/office/drawing/2014/main" id="{B576DF72-C125-C1B0-0D57-1F7F3CBD6BBD}"/>
              </a:ext>
            </a:extLst>
          </p:cNvPr>
          <p:cNvPicPr>
            <a:picLocks noChangeAspect="1"/>
          </p:cNvPicPr>
          <p:nvPr/>
        </p:nvPicPr>
        <p:blipFill>
          <a:blip r:embed="rId2"/>
          <a:stretch>
            <a:fillRect/>
          </a:stretch>
        </p:blipFill>
        <p:spPr>
          <a:xfrm>
            <a:off x="983312" y="2417508"/>
            <a:ext cx="3209381" cy="320938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62173796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CFF6A-2779-0C37-DFED-B2CE7AD81A4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5792E0F9-569D-5089-954D-F1A76304BF24}"/>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07EE093F-60EB-DACB-2117-BB1DD1DBF01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E75D446-31E3-9658-5432-ECDB14C1BDE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329B2374-7B50-7636-6725-79EE789E3B2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49906D7-8E6D-391B-7202-1610A1206B1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87379339-4804-5296-A055-E674A04EC224}"/>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4417E454-3B80-29E0-199E-5F30B813A7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BCFFA6E-88BC-5799-FE5C-98276030559E}"/>
              </a:ext>
            </a:extLst>
          </p:cNvPr>
          <p:cNvSpPr txBox="1"/>
          <p:nvPr/>
        </p:nvSpPr>
        <p:spPr>
          <a:xfrm>
            <a:off x="6567539" y="1061807"/>
            <a:ext cx="4382931" cy="584775"/>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
        <p:nvSpPr>
          <p:cNvPr id="2" name="TextBox 1">
            <a:extLst>
              <a:ext uri="{FF2B5EF4-FFF2-40B4-BE49-F238E27FC236}">
                <a16:creationId xmlns:a16="http://schemas.microsoft.com/office/drawing/2014/main" id="{2AC2A67C-29A6-B6BD-7940-32C51008AAF1}"/>
              </a:ext>
            </a:extLst>
          </p:cNvPr>
          <p:cNvSpPr txBox="1"/>
          <p:nvPr/>
        </p:nvSpPr>
        <p:spPr>
          <a:xfrm>
            <a:off x="1316198" y="4906161"/>
            <a:ext cx="4148893" cy="584775"/>
          </a:xfrm>
          <a:prstGeom prst="rect">
            <a:avLst/>
          </a:prstGeom>
          <a:noFill/>
        </p:spPr>
        <p:txBody>
          <a:bodyPr wrap="none" rtlCol="0">
            <a:spAutoFit/>
          </a:bodyPr>
          <a:lstStyle/>
          <a:p>
            <a:pPr algn="ctr" rtl="1"/>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أساليب جمع بيانات الاستبيان</a:t>
            </a:r>
          </a:p>
        </p:txBody>
      </p:sp>
    </p:spTree>
    <p:extLst>
      <p:ext uri="{BB962C8B-B14F-4D97-AF65-F5344CB8AC3E}">
        <p14:creationId xmlns:p14="http://schemas.microsoft.com/office/powerpoint/2010/main" val="3383943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par>
                                <p:cTn id="16" presetID="22" presetClass="entr" presetSubtype="4" fill="hold" grpId="0" nodeType="withEffect">
                                  <p:stCondLst>
                                    <p:cond delay="250"/>
                                  </p:stCondLst>
                                  <p:childTnLst>
                                    <p:set>
                                      <p:cBhvr>
                                        <p:cTn id="17" dur="1" fill="hold">
                                          <p:stCondLst>
                                            <p:cond delay="0"/>
                                          </p:stCondLst>
                                        </p:cTn>
                                        <p:tgtEl>
                                          <p:spTgt spid="43"/>
                                        </p:tgtEl>
                                        <p:attrNameLst>
                                          <p:attrName>style.visibility</p:attrName>
                                        </p:attrNameLst>
                                      </p:cBhvr>
                                      <p:to>
                                        <p:strVal val="visible"/>
                                      </p:to>
                                    </p:set>
                                    <p:animEffect transition="in" filter="wipe(down)">
                                      <p:cBhvr>
                                        <p:cTn id="18" dur="500"/>
                                        <p:tgtEl>
                                          <p:spTgt spid="43"/>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FFCE3-2D29-F6A1-A5FB-9876F99452A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E87EF79-77A3-E578-E90B-CD387E446C2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756201E3-CC19-02F7-C9ED-85922EE33E68}"/>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أساليب جمع بيانات الاستبيان:</a:t>
            </a:r>
          </a:p>
        </p:txBody>
      </p:sp>
      <p:sp>
        <p:nvSpPr>
          <p:cNvPr id="7" name="TextBox 6">
            <a:extLst>
              <a:ext uri="{FF2B5EF4-FFF2-40B4-BE49-F238E27FC236}">
                <a16:creationId xmlns:a16="http://schemas.microsoft.com/office/drawing/2014/main" id="{27A806F7-3015-E4CA-46FC-2B4FB3DA0C91}"/>
              </a:ext>
            </a:extLst>
          </p:cNvPr>
          <p:cNvSpPr txBox="1"/>
          <p:nvPr/>
        </p:nvSpPr>
        <p:spPr>
          <a:xfrm>
            <a:off x="3653530" y="2509108"/>
            <a:ext cx="7761128"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رغم أن استطلاعات الرأيّ العام في أغلبها تستخدم المقابلات الشخصية، والمقابلات التليفونية، ولا تكاد تخرج عنهما، إلا أن أساليب جمع بيانات الاستبيان في المسوح الاجتماعية، تشمل أساليب متعددة، </a:t>
            </a:r>
            <a:r>
              <a:rPr lang="ar-EG" u="sng" dirty="0"/>
              <a:t>مثل:</a:t>
            </a:r>
            <a:endParaRPr lang="en-US" dirty="0"/>
          </a:p>
        </p:txBody>
      </p:sp>
      <p:sp>
        <p:nvSpPr>
          <p:cNvPr id="10" name="TextBox 9">
            <a:extLst>
              <a:ext uri="{FF2B5EF4-FFF2-40B4-BE49-F238E27FC236}">
                <a16:creationId xmlns:a16="http://schemas.microsoft.com/office/drawing/2014/main" id="{75FC4318-EF00-9C10-7055-0EA7ABA6C5D6}"/>
              </a:ext>
            </a:extLst>
          </p:cNvPr>
          <p:cNvSpPr txBox="1"/>
          <p:nvPr/>
        </p:nvSpPr>
        <p:spPr>
          <a:xfrm>
            <a:off x="3653530" y="3525282"/>
            <a:ext cx="7564744" cy="2031325"/>
          </a:xfrm>
          <a:prstGeom prst="rect">
            <a:avLst/>
          </a:prstGeom>
          <a:noFill/>
        </p:spPr>
        <p:txBody>
          <a:bodyPr wrap="square" rtlCol="0">
            <a:spAutoFit/>
          </a:bodyPr>
          <a:lstStyle/>
          <a:p>
            <a:pPr marL="342900" indent="-342900" algn="just" rtl="1">
              <a:buFont typeface="+mj-lt"/>
              <a:buAutoNum type="arabicPeriod"/>
            </a:pPr>
            <a:r>
              <a:rPr lang="ar-SA" b="1" dirty="0"/>
              <a:t>الم</a:t>
            </a:r>
            <a:r>
              <a:rPr lang="ar-EG" b="1" dirty="0"/>
              <a:t>ُ</a:t>
            </a:r>
            <a:r>
              <a:rPr lang="ar-SA" b="1" dirty="0"/>
              <a:t>قابلة الشخصية</a:t>
            </a:r>
            <a:r>
              <a:rPr lang="ar-EG" b="1" dirty="0"/>
              <a:t>: </a:t>
            </a:r>
            <a:r>
              <a:rPr lang="ar-EG" dirty="0"/>
              <a:t>مقابلة مباشرة بين الباحث والمبحوث في مكان محدد (المنزل، العمل، الأماكن العامة).</a:t>
            </a:r>
            <a:endParaRPr lang="ar-EG" b="1" dirty="0"/>
          </a:p>
          <a:p>
            <a:pPr marL="342900" indent="-342900" algn="just" rtl="1">
              <a:buFont typeface="+mj-lt"/>
              <a:buAutoNum type="arabicPeriod"/>
            </a:pPr>
            <a:r>
              <a:rPr lang="ar-SA" b="1" dirty="0"/>
              <a:t>الهاتف</a:t>
            </a:r>
            <a:r>
              <a:rPr lang="ar-EG" b="1" dirty="0"/>
              <a:t>: </a:t>
            </a:r>
            <a:r>
              <a:rPr lang="ar-EG" dirty="0"/>
              <a:t>إجراء مكالمة هاتفية بين الباحث والمبحوث إما عبر الهاتف الأرضي أو المحمول.</a:t>
            </a:r>
            <a:endParaRPr lang="ar-EG" b="1" dirty="0"/>
          </a:p>
          <a:p>
            <a:pPr marL="342900" indent="-342900" algn="just" rtl="1">
              <a:buFont typeface="+mj-lt"/>
              <a:buAutoNum type="arabicPeriod"/>
            </a:pPr>
            <a:r>
              <a:rPr lang="ar-SA" b="1" dirty="0"/>
              <a:t>البريد العادي</a:t>
            </a:r>
            <a:r>
              <a:rPr lang="ar-EG" b="1" dirty="0"/>
              <a:t>: </a:t>
            </a:r>
            <a:r>
              <a:rPr lang="ar-EG" dirty="0"/>
              <a:t>إرسال نموذج الاستبيان ورقيًا عبر البريد العادي إلى المبحوث.</a:t>
            </a:r>
          </a:p>
          <a:p>
            <a:pPr marL="342900" indent="-342900" algn="just" rtl="1">
              <a:buFont typeface="+mj-lt"/>
              <a:buAutoNum type="arabicPeriod"/>
            </a:pPr>
            <a:r>
              <a:rPr lang="ar-SA" b="1" dirty="0"/>
              <a:t>ال</a:t>
            </a:r>
            <a:r>
              <a:rPr lang="ar-EG" b="1" dirty="0"/>
              <a:t>استبيان</a:t>
            </a:r>
            <a:r>
              <a:rPr lang="ar-SA" b="1" dirty="0"/>
              <a:t> الإلكتروني</a:t>
            </a:r>
            <a:r>
              <a:rPr lang="ar-EG" b="1" dirty="0"/>
              <a:t>: </a:t>
            </a:r>
            <a:r>
              <a:rPr lang="ar-EG" dirty="0"/>
              <a:t>تصميم وتوزيع الاستبيان من خلال روابط رقمية عبر الإنترنت باستخدام أدوات مجانية أو مدفوعة إما عبر البريد الإلكتروني </a:t>
            </a:r>
            <a:r>
              <a:rPr lang="ar-SA" dirty="0"/>
              <a:t>أو </a:t>
            </a:r>
            <a:r>
              <a:rPr lang="ar-EG" dirty="0"/>
              <a:t>ال</a:t>
            </a:r>
            <a:r>
              <a:rPr lang="ar-SA" dirty="0"/>
              <a:t>منصات </a:t>
            </a:r>
            <a:r>
              <a:rPr lang="ar-EG" dirty="0"/>
              <a:t>ال</a:t>
            </a:r>
            <a:r>
              <a:rPr lang="ar-SA" dirty="0"/>
              <a:t>إلكترونية </a:t>
            </a:r>
            <a:r>
              <a:rPr lang="ar-EG" dirty="0"/>
              <a:t>ال</a:t>
            </a:r>
            <a:r>
              <a:rPr lang="ar-SA" dirty="0"/>
              <a:t>رقمية مثل</a:t>
            </a:r>
            <a:r>
              <a:rPr lang="en-US" dirty="0"/>
              <a:t> Google Forms </a:t>
            </a:r>
            <a:r>
              <a:rPr lang="ar-EG" dirty="0"/>
              <a:t> </a:t>
            </a:r>
            <a:r>
              <a:rPr lang="ar-SA" dirty="0"/>
              <a:t>أو</a:t>
            </a:r>
            <a:r>
              <a:rPr lang="ar-EG" dirty="0"/>
              <a:t> </a:t>
            </a:r>
            <a:r>
              <a:rPr lang="en-US" dirty="0"/>
              <a:t>SurveyMonkey</a:t>
            </a:r>
            <a:r>
              <a:rPr lang="ar-EG" dirty="0"/>
              <a:t>.</a:t>
            </a:r>
            <a:endParaRPr lang="en-US" dirty="0"/>
          </a:p>
        </p:txBody>
      </p:sp>
      <p:sp>
        <p:nvSpPr>
          <p:cNvPr id="2" name="TextBox 1">
            <a:extLst>
              <a:ext uri="{FF2B5EF4-FFF2-40B4-BE49-F238E27FC236}">
                <a16:creationId xmlns:a16="http://schemas.microsoft.com/office/drawing/2014/main" id="{649D4536-01ED-4D51-5DE1-E86947BEAE50}"/>
              </a:ext>
            </a:extLst>
          </p:cNvPr>
          <p:cNvSpPr txBox="1"/>
          <p:nvPr/>
        </p:nvSpPr>
        <p:spPr>
          <a:xfrm>
            <a:off x="1962740" y="19309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أساليب </a:t>
            </a:r>
            <a:r>
              <a:rPr lang="ar-SA" sz="2400" b="1" dirty="0">
                <a:solidFill>
                  <a:srgbClr val="0070C0"/>
                </a:solidFill>
                <a:effectLst>
                  <a:outerShdw blurRad="38100" dist="38100" dir="2700000" algn="tl">
                    <a:srgbClr val="000000">
                      <a:alpha val="43137"/>
                    </a:srgbClr>
                  </a:outerShdw>
                </a:effectLst>
              </a:rPr>
              <a:t>جمع بيانات</a:t>
            </a:r>
            <a:r>
              <a:rPr lang="ar-EG" sz="2400" b="1" dirty="0">
                <a:solidFill>
                  <a:srgbClr val="0070C0"/>
                </a:solidFill>
                <a:effectLst>
                  <a:outerShdw blurRad="38100" dist="38100" dir="2700000" algn="tl">
                    <a:srgbClr val="000000">
                      <a:alpha val="43137"/>
                    </a:srgbClr>
                  </a:outerShdw>
                </a:effectLst>
              </a:rPr>
              <a:t> الاستبيان:</a:t>
            </a:r>
            <a:endParaRPr lang="en-US" sz="2400" b="1" dirty="0">
              <a:solidFill>
                <a:srgbClr val="0070C0"/>
              </a:solidFill>
              <a:effectLst>
                <a:outerShdw blurRad="38100" dist="38100" dir="2700000" algn="tl">
                  <a:srgbClr val="000000">
                    <a:alpha val="43137"/>
                  </a:srgbClr>
                </a:outerShdw>
              </a:effectLst>
            </a:endParaRPr>
          </a:p>
        </p:txBody>
      </p:sp>
      <p:pic>
        <p:nvPicPr>
          <p:cNvPr id="4" name="Picture 3" descr="A blue and white sign with text&#10;&#10;AI-generated content may be incorrect.">
            <a:extLst>
              <a:ext uri="{FF2B5EF4-FFF2-40B4-BE49-F238E27FC236}">
                <a16:creationId xmlns:a16="http://schemas.microsoft.com/office/drawing/2014/main" id="{BEE99393-F69E-062A-D4B0-230F6C7B036D}"/>
              </a:ext>
            </a:extLst>
          </p:cNvPr>
          <p:cNvPicPr>
            <a:picLocks noChangeAspect="1"/>
          </p:cNvPicPr>
          <p:nvPr/>
        </p:nvPicPr>
        <p:blipFill>
          <a:blip r:embed="rId2"/>
          <a:stretch>
            <a:fillRect/>
          </a:stretch>
        </p:blipFill>
        <p:spPr>
          <a:xfrm>
            <a:off x="861608" y="2617058"/>
            <a:ext cx="2635250" cy="2635250"/>
          </a:xfrm>
          <a:prstGeom prst="rect">
            <a:avLst/>
          </a:prstGeom>
          <a:ln w="88900" cap="sq" cmpd="thickThin">
            <a:solidFill>
              <a:srgbClr val="000000"/>
            </a:solidFill>
            <a:prstDash val="solid"/>
            <a:miter lim="800000"/>
          </a:ln>
          <a:effectLst>
            <a:innerShdw blurRad="76200">
              <a:srgbClr val="000000"/>
            </a:innerShdw>
          </a:effectLst>
        </p:spPr>
      </p:pic>
      <p:sp>
        <p:nvSpPr>
          <p:cNvPr id="9" name="TextBox 8">
            <a:extLst>
              <a:ext uri="{FF2B5EF4-FFF2-40B4-BE49-F238E27FC236}">
                <a16:creationId xmlns:a16="http://schemas.microsoft.com/office/drawing/2014/main" id="{B05852FC-32B7-0C7D-138E-7D818A763031}"/>
              </a:ext>
            </a:extLst>
          </p:cNvPr>
          <p:cNvSpPr txBox="1"/>
          <p:nvPr/>
        </p:nvSpPr>
        <p:spPr>
          <a:xfrm>
            <a:off x="685800" y="5638618"/>
            <a:ext cx="10672368" cy="369332"/>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ويمكن المُفاضلة بين هذه الأساليب المُختلفة واختيار الأنسب وفقًا لطبيعة العينة المُستهدفة من الدراسة، وأيضًا وفقًا لمزايا وعيوب كل منهم.</a:t>
            </a:r>
            <a:endParaRPr lang="en-US" dirty="0"/>
          </a:p>
        </p:txBody>
      </p:sp>
    </p:spTree>
    <p:extLst>
      <p:ext uri="{BB962C8B-B14F-4D97-AF65-F5344CB8AC3E}">
        <p14:creationId xmlns:p14="http://schemas.microsoft.com/office/powerpoint/2010/main" val="132601023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0" grpId="0"/>
      <p:bldP spid="2"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5DBF3-0900-6A2C-DD9A-480EC60F6F1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F666EDC-8C4C-6361-122B-68EC5D9DBC6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graphicFrame>
        <p:nvGraphicFramePr>
          <p:cNvPr id="2" name="Table 1">
            <a:extLst>
              <a:ext uri="{FF2B5EF4-FFF2-40B4-BE49-F238E27FC236}">
                <a16:creationId xmlns:a16="http://schemas.microsoft.com/office/drawing/2014/main" id="{2EDEE32D-D8B6-B9D4-0C49-157D89FFFB18}"/>
              </a:ext>
            </a:extLst>
          </p:cNvPr>
          <p:cNvGraphicFramePr>
            <a:graphicFrameLocks noGrp="1"/>
          </p:cNvGraphicFramePr>
          <p:nvPr>
            <p:extLst>
              <p:ext uri="{D42A27DB-BD31-4B8C-83A1-F6EECF244321}">
                <p14:modId xmlns:p14="http://schemas.microsoft.com/office/powerpoint/2010/main" val="3535975865"/>
              </p:ext>
            </p:extLst>
          </p:nvPr>
        </p:nvGraphicFramePr>
        <p:xfrm>
          <a:off x="711200" y="2108436"/>
          <a:ext cx="10623549" cy="4408146"/>
        </p:xfrm>
        <a:graphic>
          <a:graphicData uri="http://schemas.openxmlformats.org/drawingml/2006/table">
            <a:tbl>
              <a:tblPr firstRow="1" bandRow="1">
                <a:tableStyleId>{5C22544A-7EE6-4342-B048-85BDC9FD1C3A}</a:tableStyleId>
              </a:tblPr>
              <a:tblGrid>
                <a:gridCol w="4508500">
                  <a:extLst>
                    <a:ext uri="{9D8B030D-6E8A-4147-A177-3AD203B41FA5}">
                      <a16:colId xmlns:a16="http://schemas.microsoft.com/office/drawing/2014/main" val="495600298"/>
                    </a:ext>
                  </a:extLst>
                </a:gridCol>
                <a:gridCol w="3873500">
                  <a:extLst>
                    <a:ext uri="{9D8B030D-6E8A-4147-A177-3AD203B41FA5}">
                      <a16:colId xmlns:a16="http://schemas.microsoft.com/office/drawing/2014/main" val="2903918521"/>
                    </a:ext>
                  </a:extLst>
                </a:gridCol>
                <a:gridCol w="2241549">
                  <a:extLst>
                    <a:ext uri="{9D8B030D-6E8A-4147-A177-3AD203B41FA5}">
                      <a16:colId xmlns:a16="http://schemas.microsoft.com/office/drawing/2014/main" val="2977478171"/>
                    </a:ext>
                  </a:extLst>
                </a:gridCol>
              </a:tblGrid>
              <a:tr h="578642">
                <a:tc>
                  <a:txBody>
                    <a:bodyPr/>
                    <a:lstStyle/>
                    <a:p>
                      <a:pPr algn="ctr"/>
                      <a:r>
                        <a:rPr lang="ar-EG" sz="1800" b="1" i="0" kern="1200" dirty="0">
                          <a:solidFill>
                            <a:schemeClr val="lt1"/>
                          </a:solidFill>
                          <a:latin typeface="+mn-lt"/>
                          <a:ea typeface="+mn-ea"/>
                          <a:cs typeface="+mj-cs"/>
                        </a:rPr>
                        <a:t>العيوب</a:t>
                      </a:r>
                    </a:p>
                  </a:txBody>
                  <a:tcPr marL="50597" marR="50597" marT="25298" marB="25298" anchor="ctr"/>
                </a:tc>
                <a:tc>
                  <a:txBody>
                    <a:bodyPr/>
                    <a:lstStyle/>
                    <a:p>
                      <a:pPr algn="ctr"/>
                      <a:r>
                        <a:rPr lang="ar-EG" sz="1800" b="1" i="0" kern="1200" dirty="0">
                          <a:solidFill>
                            <a:schemeClr val="lt1"/>
                          </a:solidFill>
                          <a:latin typeface="+mn-lt"/>
                          <a:ea typeface="+mn-ea"/>
                          <a:cs typeface="+mj-cs"/>
                        </a:rPr>
                        <a:t>المزايا</a:t>
                      </a:r>
                    </a:p>
                  </a:txBody>
                  <a:tcPr marL="50597" marR="50597" marT="25298" marB="25298" anchor="ctr"/>
                </a:tc>
                <a:tc>
                  <a:txBody>
                    <a:bodyPr/>
                    <a:lstStyle/>
                    <a:p>
                      <a:pPr algn="ctr" rtl="1"/>
                      <a:r>
                        <a:rPr lang="ar-EG" sz="1800" b="1" i="0" dirty="0">
                          <a:cs typeface="+mj-cs"/>
                        </a:rPr>
                        <a:t>الأسلوب</a:t>
                      </a:r>
                    </a:p>
                  </a:txBody>
                  <a:tcPr marL="53720" marR="53720" marT="26860" marB="26860" anchor="ctr"/>
                </a:tc>
                <a:extLst>
                  <a:ext uri="{0D108BD9-81ED-4DB2-BD59-A6C34878D82A}">
                    <a16:rowId xmlns:a16="http://schemas.microsoft.com/office/drawing/2014/main" val="379293232"/>
                  </a:ext>
                </a:extLst>
              </a:tr>
              <a:tr h="578642">
                <a:tc>
                  <a:txBody>
                    <a:bodyPr/>
                    <a:lstStyle/>
                    <a:p>
                      <a:pPr marL="285750" indent="-285750" algn="just" rtl="1">
                        <a:buFont typeface="Arial" panose="020B0604020202020204" pitchFamily="34" charset="0"/>
                        <a:buChar char="•"/>
                      </a:pPr>
                      <a:r>
                        <a:rPr lang="ar-EG" sz="1400" dirty="0">
                          <a:cs typeface="+mj-cs"/>
                        </a:rPr>
                        <a:t>مكلفة من حيث الوقت والمال.</a:t>
                      </a:r>
                    </a:p>
                    <a:p>
                      <a:pPr marL="285750" indent="-285750" algn="just" rtl="1">
                        <a:buFont typeface="Arial" panose="020B0604020202020204" pitchFamily="34" charset="0"/>
                        <a:buChar char="•"/>
                      </a:pPr>
                      <a:r>
                        <a:rPr lang="ar-EG" sz="1400" dirty="0">
                          <a:cs typeface="+mj-cs"/>
                        </a:rPr>
                        <a:t>قد تؤثر خصائص الباحث (النوع، المظهر، العمر) على إجابات المبحوث.</a:t>
                      </a:r>
                    </a:p>
                    <a:p>
                      <a:pPr marL="285750" indent="-285750" algn="just" rtl="1">
                        <a:buFont typeface="Arial" panose="020B0604020202020204" pitchFamily="34" charset="0"/>
                        <a:buChar char="•"/>
                      </a:pPr>
                      <a:r>
                        <a:rPr lang="ar-EG" sz="1400" dirty="0">
                          <a:cs typeface="+mj-cs"/>
                        </a:rPr>
                        <a:t>تحفظ المبحوثين تجاه بعض الأسئلة الحساسة.</a:t>
                      </a:r>
                    </a:p>
                  </a:txBody>
                  <a:tcPr marL="50597" marR="50597" marT="25298" marB="25298" anchor="ctr"/>
                </a:tc>
                <a:tc>
                  <a:txBody>
                    <a:bodyPr/>
                    <a:lstStyle/>
                    <a:p>
                      <a:pPr marL="285750" indent="-285750" algn="just" rtl="1">
                        <a:buFont typeface="Arial" panose="020B0604020202020204" pitchFamily="34" charset="0"/>
                        <a:buChar char="•"/>
                      </a:pPr>
                      <a:r>
                        <a:rPr lang="ar-EG" sz="1400" dirty="0">
                          <a:cs typeface="+mj-cs"/>
                        </a:rPr>
                        <a:t>الحصول على معلومات دقيقة ومتعمقة.</a:t>
                      </a:r>
                    </a:p>
                    <a:p>
                      <a:pPr marL="285750" indent="-285750" algn="just" rtl="1">
                        <a:buFont typeface="Arial" panose="020B0604020202020204" pitchFamily="34" charset="0"/>
                        <a:buChar char="•"/>
                      </a:pPr>
                      <a:r>
                        <a:rPr lang="ar-EG" sz="1400" dirty="0">
                          <a:cs typeface="+mj-cs"/>
                        </a:rPr>
                        <a:t>التفاعل اللفظي وغير اللفظي يساعد في تفسير الإجابات.</a:t>
                      </a:r>
                    </a:p>
                    <a:p>
                      <a:pPr marL="285750" indent="-285750" algn="just" rtl="1">
                        <a:buFont typeface="Arial" panose="020B0604020202020204" pitchFamily="34" charset="0"/>
                        <a:buChar char="•"/>
                      </a:pPr>
                      <a:r>
                        <a:rPr lang="ar-EG" sz="1400" dirty="0">
                          <a:cs typeface="+mj-cs"/>
                        </a:rPr>
                        <a:t>إمكانية توضيح الأسئلة الصعبة.</a:t>
                      </a:r>
                    </a:p>
                    <a:p>
                      <a:pPr marL="285750" indent="-285750" algn="just" rtl="1">
                        <a:buFont typeface="Arial" panose="020B0604020202020204" pitchFamily="34" charset="0"/>
                        <a:buChar char="•"/>
                      </a:pPr>
                      <a:r>
                        <a:rPr lang="ar-EG" sz="1400" dirty="0">
                          <a:cs typeface="+mj-cs"/>
                        </a:rPr>
                        <a:t>ارتفاع معدل الاستجابة.</a:t>
                      </a:r>
                    </a:p>
                  </a:txBody>
                  <a:tcPr marL="50597" marR="50597" marT="25298" marB="25298" anchor="ctr"/>
                </a:tc>
                <a:tc>
                  <a:txBody>
                    <a:bodyPr/>
                    <a:lstStyle/>
                    <a:p>
                      <a:pPr algn="ctr" rtl="1"/>
                      <a:r>
                        <a:rPr lang="ar-EG" sz="1600" b="1" i="0" dirty="0">
                          <a:cs typeface="+mj-cs"/>
                        </a:rPr>
                        <a:t>المقابلة الشخصية</a:t>
                      </a:r>
                    </a:p>
                    <a:p>
                      <a:pPr algn="ctr" rtl="1"/>
                      <a:r>
                        <a:rPr lang="ar-EG" sz="1600" b="1" i="0" dirty="0">
                          <a:cs typeface="+mj-cs"/>
                        </a:rPr>
                        <a:t> (</a:t>
                      </a:r>
                      <a:r>
                        <a:rPr lang="en-US" sz="1600" b="1" i="0" dirty="0">
                          <a:cs typeface="+mj-cs"/>
                        </a:rPr>
                        <a:t>Face-to-Face Interview</a:t>
                      </a:r>
                      <a:r>
                        <a:rPr lang="ar-EG" sz="1600" b="1" i="0" dirty="0">
                          <a:cs typeface="+mj-cs"/>
                        </a:rPr>
                        <a:t>)</a:t>
                      </a:r>
                      <a:endParaRPr lang="en-US" sz="1600" b="1" i="0" dirty="0">
                        <a:cs typeface="+mj-cs"/>
                      </a:endParaRPr>
                    </a:p>
                  </a:txBody>
                  <a:tcPr marL="53720" marR="53720" marT="26860" marB="26860" anchor="ctr"/>
                </a:tc>
                <a:extLst>
                  <a:ext uri="{0D108BD9-81ED-4DB2-BD59-A6C34878D82A}">
                    <a16:rowId xmlns:a16="http://schemas.microsoft.com/office/drawing/2014/main" val="2797181539"/>
                  </a:ext>
                </a:extLst>
              </a:tr>
              <a:tr h="578642">
                <a:tc>
                  <a:txBody>
                    <a:bodyPr/>
                    <a:lstStyle/>
                    <a:p>
                      <a:pPr marL="285750" indent="-285750" algn="just" rtl="1">
                        <a:buFont typeface="Arial" panose="020B0604020202020204" pitchFamily="34" charset="0"/>
                        <a:buChar char="•"/>
                      </a:pPr>
                      <a:r>
                        <a:rPr lang="ar-EG" sz="1400" dirty="0">
                          <a:cs typeface="+mj-cs"/>
                        </a:rPr>
                        <a:t>غياب التفاعل غير اللفظي.</a:t>
                      </a:r>
                    </a:p>
                    <a:p>
                      <a:pPr marL="285750" indent="-285750" algn="just" rtl="1">
                        <a:buFont typeface="Arial" panose="020B0604020202020204" pitchFamily="34" charset="0"/>
                        <a:buChar char="•"/>
                      </a:pPr>
                      <a:r>
                        <a:rPr lang="ar-EG" sz="1400" dirty="0">
                          <a:cs typeface="+mj-cs"/>
                        </a:rPr>
                        <a:t>محدودية الوقت (لا يُفضل أن تتجاوز 10 دقائق).</a:t>
                      </a:r>
                    </a:p>
                    <a:p>
                      <a:pPr marL="285750" indent="-285750" algn="just" rtl="1">
                        <a:buFont typeface="Arial" panose="020B0604020202020204" pitchFamily="34" charset="0"/>
                        <a:buChar char="•"/>
                      </a:pPr>
                      <a:r>
                        <a:rPr lang="ar-EG" sz="1400" dirty="0">
                          <a:cs typeface="+mj-cs"/>
                        </a:rPr>
                        <a:t>احتمال رفض المبحوثين الرد على مكالمات غير معروفة.</a:t>
                      </a:r>
                    </a:p>
                  </a:txBody>
                  <a:tcPr marL="50597" marR="50597" marT="25298" marB="25298" anchor="ctr"/>
                </a:tc>
                <a:tc>
                  <a:txBody>
                    <a:bodyPr/>
                    <a:lstStyle/>
                    <a:p>
                      <a:pPr marL="285750" indent="-285750" algn="just" rtl="1">
                        <a:buFont typeface="Arial" panose="020B0604020202020204" pitchFamily="34" charset="0"/>
                        <a:buChar char="•"/>
                      </a:pPr>
                      <a:r>
                        <a:rPr lang="ar-EG" sz="1400" kern="1200" dirty="0">
                          <a:solidFill>
                            <a:schemeClr val="dk1"/>
                          </a:solidFill>
                          <a:latin typeface="+mn-lt"/>
                          <a:ea typeface="+mn-ea"/>
                          <a:cs typeface="+mj-cs"/>
                        </a:rPr>
                        <a:t>أسرع من المقابلات الشخصية.</a:t>
                      </a:r>
                    </a:p>
                    <a:p>
                      <a:pPr marL="285750" indent="-285750" algn="just" rtl="1">
                        <a:buFont typeface="Arial" panose="020B0604020202020204" pitchFamily="34" charset="0"/>
                        <a:buChar char="•"/>
                      </a:pPr>
                      <a:r>
                        <a:rPr lang="ar-EG" sz="1400" kern="1200" dirty="0">
                          <a:solidFill>
                            <a:schemeClr val="dk1"/>
                          </a:solidFill>
                          <a:latin typeface="+mn-lt"/>
                          <a:ea typeface="+mn-ea"/>
                          <a:cs typeface="+mj-cs"/>
                        </a:rPr>
                        <a:t>تكلفة أقل.</a:t>
                      </a:r>
                    </a:p>
                    <a:p>
                      <a:pPr marL="285750" indent="-285750" algn="just" rtl="1">
                        <a:buFont typeface="Arial" panose="020B0604020202020204" pitchFamily="34" charset="0"/>
                        <a:buChar char="•"/>
                      </a:pPr>
                      <a:r>
                        <a:rPr lang="ar-EG" sz="1400" kern="1200" dirty="0">
                          <a:solidFill>
                            <a:schemeClr val="dk1"/>
                          </a:solidFill>
                          <a:latin typeface="+mn-lt"/>
                          <a:ea typeface="+mn-ea"/>
                          <a:cs typeface="+mj-cs"/>
                        </a:rPr>
                        <a:t>سهولة التواصل مع المبحوثين في أماكن متفرقة.</a:t>
                      </a:r>
                    </a:p>
                  </a:txBody>
                  <a:tcPr marL="50597" marR="50597" marT="25298" marB="25298" anchor="ctr"/>
                </a:tc>
                <a:tc>
                  <a:txBody>
                    <a:bodyPr/>
                    <a:lstStyle/>
                    <a:p>
                      <a:pPr algn="ctr" rtl="1"/>
                      <a:r>
                        <a:rPr lang="ar-EG" sz="1600" b="1" i="0" dirty="0">
                          <a:cs typeface="+mj-cs"/>
                        </a:rPr>
                        <a:t>المقابلة الهاتفية </a:t>
                      </a:r>
                    </a:p>
                    <a:p>
                      <a:pPr algn="ctr" rtl="1"/>
                      <a:r>
                        <a:rPr lang="en-US" sz="1600" b="1" i="0" dirty="0">
                          <a:cs typeface="+mj-cs"/>
                        </a:rPr>
                        <a:t>Telephone Interview)</a:t>
                      </a:r>
                      <a:r>
                        <a:rPr lang="ar-EG" sz="1600" b="1" i="0" dirty="0">
                          <a:cs typeface="+mj-cs"/>
                        </a:rPr>
                        <a:t>)</a:t>
                      </a:r>
                      <a:endParaRPr lang="en-US" sz="1600" b="1" i="0" dirty="0">
                        <a:cs typeface="+mj-cs"/>
                      </a:endParaRPr>
                    </a:p>
                  </a:txBody>
                  <a:tcPr marL="53720" marR="53720" marT="26860" marB="26860" anchor="ctr"/>
                </a:tc>
                <a:extLst>
                  <a:ext uri="{0D108BD9-81ED-4DB2-BD59-A6C34878D82A}">
                    <a16:rowId xmlns:a16="http://schemas.microsoft.com/office/drawing/2014/main" val="2187492058"/>
                  </a:ext>
                </a:extLst>
              </a:tr>
              <a:tr h="578642">
                <a:tc>
                  <a:txBody>
                    <a:bodyPr/>
                    <a:lstStyle/>
                    <a:p>
                      <a:pPr marL="285750" indent="-285750" algn="just" rtl="1">
                        <a:buFont typeface="Arial" panose="020B0604020202020204" pitchFamily="34" charset="0"/>
                        <a:buChar char="•"/>
                      </a:pPr>
                      <a:r>
                        <a:rPr lang="ar-EG" sz="1400" dirty="0">
                          <a:cs typeface="+mj-cs"/>
                        </a:rPr>
                        <a:t>معدل استجابة منخفض.</a:t>
                      </a:r>
                    </a:p>
                    <a:p>
                      <a:pPr marL="285750" indent="-285750" algn="just" rtl="1">
                        <a:buFont typeface="Arial" panose="020B0604020202020204" pitchFamily="34" charset="0"/>
                        <a:buChar char="•"/>
                      </a:pPr>
                      <a:r>
                        <a:rPr lang="ar-EG" sz="1400" dirty="0">
                          <a:cs typeface="+mj-cs"/>
                        </a:rPr>
                        <a:t>لا يُناسب الأميين أو ضعاف القراءة.</a:t>
                      </a:r>
                    </a:p>
                    <a:p>
                      <a:pPr marL="285750" indent="-285750" algn="just" rtl="1">
                        <a:buFont typeface="Arial" panose="020B0604020202020204" pitchFamily="34" charset="0"/>
                        <a:buChar char="•"/>
                      </a:pPr>
                      <a:r>
                        <a:rPr lang="ar-EG" sz="1400" dirty="0">
                          <a:cs typeface="+mj-cs"/>
                        </a:rPr>
                        <a:t>غياب الباحث قد يؤدي إلى فهم خاطئ للأسئلة.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1400" kern="1200" dirty="0">
                          <a:solidFill>
                            <a:schemeClr val="dk1"/>
                          </a:solidFill>
                          <a:latin typeface="+mn-lt"/>
                          <a:ea typeface="+mn-ea"/>
                          <a:cs typeface="+mn-cs"/>
                        </a:rPr>
                        <a:t>احتمال أن يكلف المبحوث شخصًا آخر للإجابة نيابة عنه.</a:t>
                      </a:r>
                    </a:p>
                  </a:txBody>
                  <a:tcPr marL="50597" marR="50597" marT="25298" marB="25298" anchor="ctr"/>
                </a:tc>
                <a:tc>
                  <a:txBody>
                    <a:bodyPr/>
                    <a:lstStyle/>
                    <a:p>
                      <a:pPr marL="285750" indent="-285750" algn="just" rtl="1">
                        <a:buFont typeface="Arial" panose="020B0604020202020204" pitchFamily="34" charset="0"/>
                        <a:buChar char="•"/>
                      </a:pPr>
                      <a:r>
                        <a:rPr lang="ar-EG" sz="1400" kern="1200" dirty="0">
                          <a:solidFill>
                            <a:schemeClr val="dk1"/>
                          </a:solidFill>
                          <a:latin typeface="+mn-lt"/>
                          <a:ea typeface="+mn-ea"/>
                          <a:cs typeface="+mj-cs"/>
                        </a:rPr>
                        <a:t>مناسب لعينة منتشرة جغرافيًا.</a:t>
                      </a:r>
                    </a:p>
                    <a:p>
                      <a:pPr marL="285750" indent="-285750" algn="just" rtl="1">
                        <a:buFont typeface="Arial" panose="020B0604020202020204" pitchFamily="34" charset="0"/>
                        <a:buChar char="•"/>
                      </a:pPr>
                      <a:r>
                        <a:rPr lang="ar-EG" sz="1400" kern="1200" dirty="0">
                          <a:solidFill>
                            <a:schemeClr val="dk1"/>
                          </a:solidFill>
                          <a:latin typeface="+mn-lt"/>
                          <a:ea typeface="+mn-ea"/>
                          <a:cs typeface="+mj-cs"/>
                        </a:rPr>
                        <a:t>يوفر الخصوصية، مما يشجع على الإجابة عن الأسئلة الحساسة.</a:t>
                      </a:r>
                    </a:p>
                    <a:p>
                      <a:pPr marL="285750" indent="-285750" algn="just" rtl="1">
                        <a:buFont typeface="Arial" panose="020B0604020202020204" pitchFamily="34" charset="0"/>
                        <a:buChar char="•"/>
                      </a:pPr>
                      <a:r>
                        <a:rPr lang="ar-EG" sz="1400" kern="1200" dirty="0">
                          <a:solidFill>
                            <a:schemeClr val="dk1"/>
                          </a:solidFill>
                          <a:latin typeface="+mn-lt"/>
                          <a:ea typeface="+mn-ea"/>
                          <a:cs typeface="+mj-cs"/>
                        </a:rPr>
                        <a:t>يتيح وقتًا أطول للتفكير في الإجابات.</a:t>
                      </a:r>
                    </a:p>
                  </a:txBody>
                  <a:tcPr marL="50597" marR="50597" marT="25298" marB="25298" anchor="ctr"/>
                </a:tc>
                <a:tc>
                  <a:txBody>
                    <a:bodyPr/>
                    <a:lstStyle/>
                    <a:p>
                      <a:pPr algn="ctr" rtl="1"/>
                      <a:r>
                        <a:rPr lang="ar-EG" sz="1600" b="1" i="0" dirty="0">
                          <a:cs typeface="+mj-cs"/>
                        </a:rPr>
                        <a:t>الاستبيان البريدي </a:t>
                      </a:r>
                    </a:p>
                    <a:p>
                      <a:pPr algn="ctr" rtl="1"/>
                      <a:r>
                        <a:rPr lang="ar-EG" sz="1600" b="1" i="0" dirty="0">
                          <a:cs typeface="+mj-cs"/>
                        </a:rPr>
                        <a:t>(</a:t>
                      </a:r>
                      <a:r>
                        <a:rPr lang="en-US" sz="1600" b="1" i="0" dirty="0">
                          <a:cs typeface="+mj-cs"/>
                        </a:rPr>
                        <a:t>Mail Questionnaire</a:t>
                      </a:r>
                      <a:r>
                        <a:rPr lang="ar-EG" sz="1600" b="1" i="0" dirty="0">
                          <a:cs typeface="+mj-cs"/>
                        </a:rPr>
                        <a:t>)</a:t>
                      </a:r>
                      <a:endParaRPr lang="en-US" sz="1600" b="1" i="0" dirty="0">
                        <a:cs typeface="+mj-cs"/>
                      </a:endParaRPr>
                    </a:p>
                  </a:txBody>
                  <a:tcPr marL="53720" marR="53720" marT="26860" marB="26860" anchor="ctr"/>
                </a:tc>
                <a:extLst>
                  <a:ext uri="{0D108BD9-81ED-4DB2-BD59-A6C34878D82A}">
                    <a16:rowId xmlns:a16="http://schemas.microsoft.com/office/drawing/2014/main" val="3022906251"/>
                  </a:ext>
                </a:extLst>
              </a:tr>
              <a:tr h="578642">
                <a:tc>
                  <a:txBody>
                    <a:bodyPr/>
                    <a:lstStyle/>
                    <a:p>
                      <a:pPr marL="285750" indent="-285750" algn="just" rtl="1">
                        <a:buFont typeface="Arial" panose="020B0604020202020204" pitchFamily="34" charset="0"/>
                        <a:buChar char="•"/>
                      </a:pPr>
                      <a:r>
                        <a:rPr lang="ar-EG" sz="1400" dirty="0">
                          <a:cs typeface="+mj-cs"/>
                        </a:rPr>
                        <a:t>صعوبة التأكد من هوية المجيب أو انطباق خصائصه على العينة.</a:t>
                      </a:r>
                    </a:p>
                    <a:p>
                      <a:pPr marL="285750" indent="-285750" algn="just" rtl="1">
                        <a:buFont typeface="Arial" panose="020B0604020202020204" pitchFamily="34" charset="0"/>
                        <a:buChar char="•"/>
                      </a:pPr>
                      <a:r>
                        <a:rPr lang="ar-EG" sz="1400" dirty="0">
                          <a:cs typeface="+mj-cs"/>
                        </a:rPr>
                        <a:t>انتشار ظاهرة الاعتماد على أدوات الذكاء الاصطناعي للإجابة.</a:t>
                      </a:r>
                    </a:p>
                    <a:p>
                      <a:pPr marL="285750" indent="-285750" algn="just" rtl="1">
                        <a:buFont typeface="Arial" panose="020B0604020202020204" pitchFamily="34" charset="0"/>
                        <a:buChar char="•"/>
                      </a:pPr>
                      <a:r>
                        <a:rPr lang="ar-EG" sz="1400" dirty="0">
                          <a:cs typeface="+mj-cs"/>
                        </a:rPr>
                        <a:t>احتمال تكرار الإجابة من الشخص نفسه أكثر من مرة.</a:t>
                      </a:r>
                    </a:p>
                    <a:p>
                      <a:pPr marL="285750" indent="-285750" algn="just" rtl="1">
                        <a:buFont typeface="Arial" panose="020B0604020202020204" pitchFamily="34" charset="0"/>
                        <a:buChar char="•"/>
                      </a:pPr>
                      <a:r>
                        <a:rPr lang="ar-EG" sz="1400" dirty="0">
                          <a:cs typeface="+mj-cs"/>
                        </a:rPr>
                        <a:t>لا تصلح للأفراد غير المتمكنين من التكنولوجيا.</a:t>
                      </a:r>
                    </a:p>
                    <a:p>
                      <a:pPr marL="285750" indent="-285750" algn="just" rtl="1">
                        <a:buFont typeface="Arial" panose="020B0604020202020204" pitchFamily="34" charset="0"/>
                        <a:buChar char="•"/>
                      </a:pPr>
                      <a:r>
                        <a:rPr lang="ar-EG" sz="1400" dirty="0">
                          <a:cs typeface="+mj-cs"/>
                        </a:rPr>
                        <a:t>تحيز العينة نحو الفئات الأصغر سنًا والأعلى تعليمًا.</a:t>
                      </a:r>
                    </a:p>
                  </a:txBody>
                  <a:tcPr marL="50597" marR="50597" marT="25298" marB="25298" anchor="ctr"/>
                </a:tc>
                <a:tc>
                  <a:txBody>
                    <a:bodyPr/>
                    <a:lstStyle/>
                    <a:p>
                      <a:pPr marL="285750" indent="-285750" algn="just" rtl="1">
                        <a:buFont typeface="Arial" panose="020B0604020202020204" pitchFamily="34" charset="0"/>
                        <a:buChar char="•"/>
                      </a:pPr>
                      <a:r>
                        <a:rPr lang="ar-EG" sz="1400" kern="1200" dirty="0">
                          <a:solidFill>
                            <a:schemeClr val="dk1"/>
                          </a:solidFill>
                          <a:latin typeface="+mn-lt"/>
                          <a:ea typeface="+mn-ea"/>
                          <a:cs typeface="+mj-cs"/>
                        </a:rPr>
                        <a:t>سريع ومنخفض التكلفة.</a:t>
                      </a:r>
                    </a:p>
                    <a:p>
                      <a:pPr marL="285750" indent="-285750" algn="just" rtl="1">
                        <a:buFont typeface="Arial" panose="020B0604020202020204" pitchFamily="34" charset="0"/>
                        <a:buChar char="•"/>
                      </a:pPr>
                      <a:r>
                        <a:rPr lang="ar-EG" sz="1400" kern="1200" dirty="0">
                          <a:solidFill>
                            <a:schemeClr val="dk1"/>
                          </a:solidFill>
                          <a:latin typeface="+mn-lt"/>
                          <a:ea typeface="+mn-ea"/>
                          <a:cs typeface="+mj-cs"/>
                        </a:rPr>
                        <a:t>سهولة التوزيع وجمع البيانات.</a:t>
                      </a:r>
                    </a:p>
                    <a:p>
                      <a:pPr marL="285750" indent="-285750" algn="just" rtl="1">
                        <a:buFont typeface="Arial" panose="020B0604020202020204" pitchFamily="34" charset="0"/>
                        <a:buChar char="•"/>
                      </a:pPr>
                      <a:r>
                        <a:rPr lang="ar-EG" sz="1400" kern="1200" dirty="0">
                          <a:solidFill>
                            <a:schemeClr val="dk1"/>
                          </a:solidFill>
                          <a:latin typeface="+mn-lt"/>
                          <a:ea typeface="+mn-ea"/>
                          <a:cs typeface="+mj-cs"/>
                        </a:rPr>
                        <a:t>إمكانية استخدام وسائط متعددة (نص، صورة، صوت، فيديو).</a:t>
                      </a:r>
                    </a:p>
                    <a:p>
                      <a:pPr marL="285750" indent="-285750" algn="just" rtl="1">
                        <a:buFont typeface="Arial" panose="020B0604020202020204" pitchFamily="34" charset="0"/>
                        <a:buChar char="•"/>
                      </a:pPr>
                      <a:r>
                        <a:rPr lang="ar-EG" sz="1400" kern="1200" dirty="0">
                          <a:solidFill>
                            <a:schemeClr val="dk1"/>
                          </a:solidFill>
                          <a:latin typeface="+mn-lt"/>
                          <a:ea typeface="+mn-ea"/>
                          <a:cs typeface="+mj-cs"/>
                        </a:rPr>
                        <a:t>مناسب لبحوث الإعلام والتسويق الرقمي.</a:t>
                      </a:r>
                    </a:p>
                    <a:p>
                      <a:pPr marL="285750" indent="-285750" algn="just" rtl="1">
                        <a:buFont typeface="Arial" panose="020B0604020202020204" pitchFamily="34" charset="0"/>
                        <a:buChar char="•"/>
                      </a:pPr>
                      <a:r>
                        <a:rPr lang="ar-EG" sz="1400" kern="1200" dirty="0">
                          <a:solidFill>
                            <a:schemeClr val="dk1"/>
                          </a:solidFill>
                          <a:latin typeface="+mn-lt"/>
                          <a:ea typeface="+mn-ea"/>
                          <a:cs typeface="+mj-cs"/>
                        </a:rPr>
                        <a:t>مرونة في ملء الاستبيان في أي وقت.</a:t>
                      </a:r>
                    </a:p>
                    <a:p>
                      <a:pPr marL="285750" indent="-285750" algn="just" rtl="1">
                        <a:buFont typeface="Arial" panose="020B0604020202020204" pitchFamily="34" charset="0"/>
                        <a:buChar char="•"/>
                      </a:pPr>
                      <a:r>
                        <a:rPr lang="ar-EG" sz="1400" kern="1200" dirty="0">
                          <a:solidFill>
                            <a:schemeClr val="dk1"/>
                          </a:solidFill>
                          <a:latin typeface="+mn-lt"/>
                          <a:ea typeface="+mn-ea"/>
                          <a:cs typeface="+mj-cs"/>
                        </a:rPr>
                        <a:t>يشجع على الصراحة في الأسئلة الحساسة.</a:t>
                      </a:r>
                    </a:p>
                  </a:txBody>
                  <a:tcPr marL="50597" marR="50597" marT="25298" marB="25298" anchor="ctr"/>
                </a:tc>
                <a:tc>
                  <a:txBody>
                    <a:bodyPr/>
                    <a:lstStyle/>
                    <a:p>
                      <a:pPr algn="ctr" rtl="1"/>
                      <a:r>
                        <a:rPr lang="ar-EG" sz="1600" b="1" i="0" dirty="0">
                          <a:cs typeface="+mj-cs"/>
                        </a:rPr>
                        <a:t>الاستبيان الإلكتروني</a:t>
                      </a:r>
                    </a:p>
                    <a:p>
                      <a:pPr algn="ctr" rtl="1"/>
                      <a:r>
                        <a:rPr lang="en-US" sz="1600" b="1" i="0" dirty="0">
                          <a:cs typeface="+mj-cs"/>
                        </a:rPr>
                        <a:t>Online Questionnaire)</a:t>
                      </a:r>
                      <a:r>
                        <a:rPr lang="ar-EG" sz="1600" b="1" i="0" dirty="0">
                          <a:cs typeface="+mj-cs"/>
                        </a:rPr>
                        <a:t>)</a:t>
                      </a:r>
                    </a:p>
                  </a:txBody>
                  <a:tcPr marL="53720" marR="53720" marT="26860" marB="26860" anchor="ctr"/>
                </a:tc>
                <a:extLst>
                  <a:ext uri="{0D108BD9-81ED-4DB2-BD59-A6C34878D82A}">
                    <a16:rowId xmlns:a16="http://schemas.microsoft.com/office/drawing/2014/main" val="2923826142"/>
                  </a:ext>
                </a:extLst>
              </a:tr>
            </a:tbl>
          </a:graphicData>
        </a:graphic>
      </p:graphicFrame>
      <p:sp>
        <p:nvSpPr>
          <p:cNvPr id="8" name="TextBox 7">
            <a:extLst>
              <a:ext uri="{FF2B5EF4-FFF2-40B4-BE49-F238E27FC236}">
                <a16:creationId xmlns:a16="http://schemas.microsoft.com/office/drawing/2014/main" id="{B3FB17E0-1B7A-27DA-9093-4FEDABE6B1F7}"/>
              </a:ext>
            </a:extLst>
          </p:cNvPr>
          <p:cNvSpPr txBox="1"/>
          <p:nvPr/>
        </p:nvSpPr>
        <p:spPr>
          <a:xfrm>
            <a:off x="3330340" y="1758768"/>
            <a:ext cx="7761128" cy="369332"/>
          </a:xfrm>
          <a:prstGeom prst="rect">
            <a:avLst/>
          </a:prstGeom>
          <a:noFill/>
        </p:spPr>
        <p:txBody>
          <a:bodyPr wrap="square" rtlCol="0">
            <a:spAutoFit/>
          </a:bodyPr>
          <a:lstStyle/>
          <a:p>
            <a:pPr algn="just" rtl="1"/>
            <a:r>
              <a:rPr lang="ar-EG" u="sng" dirty="0"/>
              <a:t>ويمكن إيجاز مزايا وعيوب كل أسلوب من أساليب جمع بيانات الاستبيان على النحو التالي:</a:t>
            </a:r>
            <a:endParaRPr lang="en-US" u="sng" dirty="0"/>
          </a:p>
        </p:txBody>
      </p:sp>
      <p:sp>
        <p:nvSpPr>
          <p:cNvPr id="3" name="TextBox 2">
            <a:extLst>
              <a:ext uri="{FF2B5EF4-FFF2-40B4-BE49-F238E27FC236}">
                <a16:creationId xmlns:a16="http://schemas.microsoft.com/office/drawing/2014/main" id="{ADBCECE1-378D-ACD5-B945-7A2D12CCA1C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أساليب جمع بيانات الاستبيان:</a:t>
            </a:r>
          </a:p>
        </p:txBody>
      </p:sp>
    </p:spTree>
    <p:extLst>
      <p:ext uri="{BB962C8B-B14F-4D97-AF65-F5344CB8AC3E}">
        <p14:creationId xmlns:p14="http://schemas.microsoft.com/office/powerpoint/2010/main" val="397552626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50203-ED85-15F2-EF01-06499D3F35A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157959F-8833-65BF-9B2D-D66355474CE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A052A63B-9D7C-7803-80DB-CF74B3864CFF}"/>
              </a:ext>
            </a:extLst>
          </p:cNvPr>
          <p:cNvSpPr txBox="1"/>
          <p:nvPr/>
        </p:nvSpPr>
        <p:spPr>
          <a:xfrm>
            <a:off x="678406" y="6157000"/>
            <a:ext cx="7847344" cy="307777"/>
          </a:xfrm>
          <a:prstGeom prst="rect">
            <a:avLst/>
          </a:prstGeom>
          <a:noFill/>
        </p:spPr>
        <p:txBody>
          <a:bodyPr wrap="square" rtlCol="0">
            <a:spAutoFit/>
          </a:bodyPr>
          <a:lstStyle/>
          <a:p>
            <a:pPr rtl="1"/>
            <a:r>
              <a:rPr lang="ar-EG" sz="1400" b="1" dirty="0">
                <a:solidFill>
                  <a:schemeClr val="accent1"/>
                </a:solidFill>
                <a:effectLst>
                  <a:outerShdw blurRad="38100" dist="38100" dir="2700000" algn="tl">
                    <a:srgbClr val="000000">
                      <a:alpha val="43137"/>
                    </a:srgbClr>
                  </a:outerShdw>
                </a:effectLst>
              </a:rPr>
              <a:t>المصدر: (الجهاز المركزي للتعبئة العامة والإحصاء، 2015)</a:t>
            </a:r>
          </a:p>
        </p:txBody>
      </p:sp>
      <p:sp>
        <p:nvSpPr>
          <p:cNvPr id="2" name="TextBox 1">
            <a:extLst>
              <a:ext uri="{FF2B5EF4-FFF2-40B4-BE49-F238E27FC236}">
                <a16:creationId xmlns:a16="http://schemas.microsoft.com/office/drawing/2014/main" id="{F15815AE-6557-4621-D8AF-9EBBA350EDF0}"/>
              </a:ext>
            </a:extLst>
          </p:cNvPr>
          <p:cNvSpPr txBox="1"/>
          <p:nvPr/>
        </p:nvSpPr>
        <p:spPr>
          <a:xfrm>
            <a:off x="3426464" y="1767595"/>
            <a:ext cx="7564744" cy="369332"/>
          </a:xfrm>
          <a:prstGeom prst="rect">
            <a:avLst/>
          </a:prstGeom>
          <a:noFill/>
        </p:spPr>
        <p:txBody>
          <a:bodyPr wrap="square" rtlCol="0">
            <a:spAutoFit/>
          </a:bodyPr>
          <a:lstStyle/>
          <a:p>
            <a:pPr algn="just" rtl="1"/>
            <a:r>
              <a:rPr lang="ar-EG" b="1" dirty="0"/>
              <a:t>مثال لاستبيان ورقي:</a:t>
            </a:r>
            <a:endParaRPr lang="en-US" dirty="0"/>
          </a:p>
        </p:txBody>
      </p:sp>
      <p:pic>
        <p:nvPicPr>
          <p:cNvPr id="1026" name="Picture 2" descr="No description available.">
            <a:extLst>
              <a:ext uri="{FF2B5EF4-FFF2-40B4-BE49-F238E27FC236}">
                <a16:creationId xmlns:a16="http://schemas.microsoft.com/office/drawing/2014/main" id="{52B8B03C-CB3B-6FAD-BA2A-96F371D21F5F}"/>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3176"/>
          <a:stretch>
            <a:fillRect/>
          </a:stretch>
        </p:blipFill>
        <p:spPr bwMode="auto">
          <a:xfrm>
            <a:off x="4602078" y="1731277"/>
            <a:ext cx="3000545" cy="434576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8E56142-A43E-07D2-E8C6-9E5D4AC5F20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أساليب جمع بيانات الاستبيان:</a:t>
            </a:r>
          </a:p>
        </p:txBody>
      </p:sp>
    </p:spTree>
    <p:extLst>
      <p:ext uri="{BB962C8B-B14F-4D97-AF65-F5344CB8AC3E}">
        <p14:creationId xmlns:p14="http://schemas.microsoft.com/office/powerpoint/2010/main" val="35977638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ACECA5-0F94-1AE0-93C6-A4C77C630DF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27A5C4C-E178-B6CD-DC18-A4AD7978F50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B4D13627-8706-5E37-7E5C-24BE9CD14693}"/>
              </a:ext>
            </a:extLst>
          </p:cNvPr>
          <p:cNvSpPr txBox="1"/>
          <p:nvPr/>
        </p:nvSpPr>
        <p:spPr>
          <a:xfrm>
            <a:off x="678406" y="6157000"/>
            <a:ext cx="7847344" cy="307777"/>
          </a:xfrm>
          <a:prstGeom prst="rect">
            <a:avLst/>
          </a:prstGeom>
          <a:noFill/>
        </p:spPr>
        <p:txBody>
          <a:bodyPr wrap="square" rtlCol="0">
            <a:spAutoFit/>
          </a:bodyPr>
          <a:lstStyle/>
          <a:p>
            <a:pPr rtl="1"/>
            <a:r>
              <a:rPr lang="ar-EG" sz="1400" b="1" dirty="0">
                <a:solidFill>
                  <a:schemeClr val="accent1"/>
                </a:solidFill>
                <a:effectLst>
                  <a:outerShdw blurRad="38100" dist="38100" dir="2700000" algn="tl">
                    <a:srgbClr val="000000">
                      <a:alpha val="43137"/>
                    </a:srgbClr>
                  </a:outerShdw>
                </a:effectLst>
              </a:rPr>
              <a:t>المصدر: (</a:t>
            </a:r>
            <a:r>
              <a:rPr lang="en-US" sz="1100" dirty="0">
                <a:solidFill>
                  <a:schemeClr val="accent1"/>
                </a:solidFill>
                <a:effectLst>
                  <a:outerShdw blurRad="38100" dist="38100" dir="2700000" algn="tl">
                    <a:srgbClr val="000000">
                      <a:alpha val="43137"/>
                    </a:srgbClr>
                  </a:outerShdw>
                </a:effectLst>
                <a:hlinkClick r:id="rId2"/>
              </a:rPr>
              <a:t>https://docs.google.com/forms/d/e/1FAIpQLSfx7yrFWtEQ6SVrc62MvDALT20jbry2PWKzpfIIoqzo7rDWlQ/viewform</a:t>
            </a:r>
            <a:r>
              <a:rPr lang="ar-EG" sz="1400" b="1" dirty="0">
                <a:solidFill>
                  <a:schemeClr val="accent1"/>
                </a:solidFill>
                <a:effectLst>
                  <a:outerShdw blurRad="38100" dist="38100" dir="2700000" algn="tl">
                    <a:srgbClr val="000000">
                      <a:alpha val="43137"/>
                    </a:srgbClr>
                  </a:outerShdw>
                </a:effectLst>
              </a:rPr>
              <a:t>)</a:t>
            </a:r>
          </a:p>
        </p:txBody>
      </p:sp>
      <p:pic>
        <p:nvPicPr>
          <p:cNvPr id="3" name="Picture 2">
            <a:extLst>
              <a:ext uri="{FF2B5EF4-FFF2-40B4-BE49-F238E27FC236}">
                <a16:creationId xmlns:a16="http://schemas.microsoft.com/office/drawing/2014/main" id="{B1A03E53-4C11-7DC8-666D-39D3950DF4FD}"/>
              </a:ext>
            </a:extLst>
          </p:cNvPr>
          <p:cNvPicPr>
            <a:picLocks noChangeAspect="1"/>
          </p:cNvPicPr>
          <p:nvPr/>
        </p:nvPicPr>
        <p:blipFill>
          <a:blip r:embed="rId3"/>
          <a:stretch>
            <a:fillRect/>
          </a:stretch>
        </p:blipFill>
        <p:spPr>
          <a:xfrm>
            <a:off x="4259017" y="1681636"/>
            <a:ext cx="3312953" cy="436322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2" name="TextBox 1">
            <a:extLst>
              <a:ext uri="{FF2B5EF4-FFF2-40B4-BE49-F238E27FC236}">
                <a16:creationId xmlns:a16="http://schemas.microsoft.com/office/drawing/2014/main" id="{A4D8BBF7-27DF-6571-00F2-104496D571F5}"/>
              </a:ext>
            </a:extLst>
          </p:cNvPr>
          <p:cNvSpPr txBox="1"/>
          <p:nvPr/>
        </p:nvSpPr>
        <p:spPr>
          <a:xfrm>
            <a:off x="3426464" y="1767595"/>
            <a:ext cx="7564744" cy="369332"/>
          </a:xfrm>
          <a:prstGeom prst="rect">
            <a:avLst/>
          </a:prstGeom>
          <a:noFill/>
        </p:spPr>
        <p:txBody>
          <a:bodyPr wrap="square" rtlCol="0">
            <a:spAutoFit/>
          </a:bodyPr>
          <a:lstStyle/>
          <a:p>
            <a:pPr algn="just" rtl="1"/>
            <a:r>
              <a:rPr lang="ar-EG" b="1" dirty="0"/>
              <a:t>مثال لاستبيان إلكتروني:</a:t>
            </a:r>
            <a:endParaRPr lang="en-US" dirty="0"/>
          </a:p>
        </p:txBody>
      </p:sp>
      <p:sp>
        <p:nvSpPr>
          <p:cNvPr id="5" name="TextBox 4">
            <a:extLst>
              <a:ext uri="{FF2B5EF4-FFF2-40B4-BE49-F238E27FC236}">
                <a16:creationId xmlns:a16="http://schemas.microsoft.com/office/drawing/2014/main" id="{7578E015-4335-B418-435E-74528843F935}"/>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أساليب جمع بيانات الاستبيان:</a:t>
            </a:r>
          </a:p>
        </p:txBody>
      </p:sp>
    </p:spTree>
    <p:extLst>
      <p:ext uri="{BB962C8B-B14F-4D97-AF65-F5344CB8AC3E}">
        <p14:creationId xmlns:p14="http://schemas.microsoft.com/office/powerpoint/2010/main" val="326838869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D79CE-C835-8385-100D-0EA4F781EC38}"/>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CA012E2-AC20-52B1-C19F-0D87E2B107DC}"/>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FA6798A-6706-088A-28FB-9C9C2AFCA8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2246D556-3BCC-0A5E-25A8-87D7C51A8E6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6F6EFB73-3AD1-8DEC-0DD3-ABE20BBD0893}"/>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80543462-CC7F-37C4-D30E-70BC67B3A63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16940CC1-1CE6-41CF-90EC-057519F460F7}"/>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21C55E29-9AA5-F99C-D5C3-535530E6B7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68321FE-C364-D1FF-FD18-095DBF61932C}"/>
              </a:ext>
            </a:extLst>
          </p:cNvPr>
          <p:cNvSpPr txBox="1"/>
          <p:nvPr/>
        </p:nvSpPr>
        <p:spPr>
          <a:xfrm>
            <a:off x="6567539" y="1061807"/>
            <a:ext cx="4382931" cy="584775"/>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
        <p:nvSpPr>
          <p:cNvPr id="2" name="TextBox 1">
            <a:extLst>
              <a:ext uri="{FF2B5EF4-FFF2-40B4-BE49-F238E27FC236}">
                <a16:creationId xmlns:a16="http://schemas.microsoft.com/office/drawing/2014/main" id="{4A86531E-ADDF-5C09-0813-8B49F44F72E7}"/>
              </a:ext>
            </a:extLst>
          </p:cNvPr>
          <p:cNvSpPr txBox="1"/>
          <p:nvPr/>
        </p:nvSpPr>
        <p:spPr>
          <a:xfrm>
            <a:off x="1255287" y="4906161"/>
            <a:ext cx="4270721" cy="584775"/>
          </a:xfrm>
          <a:prstGeom prst="rect">
            <a:avLst/>
          </a:prstGeom>
          <a:noFill/>
        </p:spPr>
        <p:txBody>
          <a:bodyPr wrap="none" rtlCol="0">
            <a:spAutoFit/>
          </a:bodyPr>
          <a:lstStyle/>
          <a:p>
            <a:pPr algn="ctr" rtl="1"/>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قواعد إجراء الاستبيان بالمُقابلة</a:t>
            </a:r>
          </a:p>
        </p:txBody>
      </p:sp>
    </p:spTree>
    <p:extLst>
      <p:ext uri="{BB962C8B-B14F-4D97-AF65-F5344CB8AC3E}">
        <p14:creationId xmlns:p14="http://schemas.microsoft.com/office/powerpoint/2010/main" val="529746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par>
                                <p:cTn id="16" presetID="22" presetClass="entr" presetSubtype="4" fill="hold" grpId="0" nodeType="withEffect">
                                  <p:stCondLst>
                                    <p:cond delay="250"/>
                                  </p:stCondLst>
                                  <p:childTnLst>
                                    <p:set>
                                      <p:cBhvr>
                                        <p:cTn id="17" dur="1" fill="hold">
                                          <p:stCondLst>
                                            <p:cond delay="0"/>
                                          </p:stCondLst>
                                        </p:cTn>
                                        <p:tgtEl>
                                          <p:spTgt spid="43"/>
                                        </p:tgtEl>
                                        <p:attrNameLst>
                                          <p:attrName>style.visibility</p:attrName>
                                        </p:attrNameLst>
                                      </p:cBhvr>
                                      <p:to>
                                        <p:strVal val="visible"/>
                                      </p:to>
                                    </p:set>
                                    <p:animEffect transition="in" filter="wipe(down)">
                                      <p:cBhvr>
                                        <p:cTn id="18" dur="500"/>
                                        <p:tgtEl>
                                          <p:spTgt spid="43"/>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5BD66-EC26-26D6-EEEA-EBCB93F62A2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BBB26C0-6FD8-A023-6D27-9D26AF88E8C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FF8D11B-7213-F5B9-024D-7F4502341991}"/>
              </a:ext>
            </a:extLst>
          </p:cNvPr>
          <p:cNvSpPr txBox="1"/>
          <p:nvPr/>
        </p:nvSpPr>
        <p:spPr>
          <a:xfrm>
            <a:off x="3104817" y="2450004"/>
            <a:ext cx="8193238" cy="3539430"/>
          </a:xfrm>
          <a:prstGeom prst="rect">
            <a:avLst/>
          </a:prstGeom>
          <a:noFill/>
        </p:spPr>
        <p:txBody>
          <a:bodyPr wrap="square" rtlCol="0">
            <a:spAutoFit/>
          </a:bodyPr>
          <a:lstStyle/>
          <a:p>
            <a:pPr algn="just" rtl="1"/>
            <a:r>
              <a:rPr lang="ar-SA" u="sng" dirty="0">
                <a:cs typeface="+mj-cs"/>
              </a:rPr>
              <a:t>عند استخدام</a:t>
            </a:r>
            <a:r>
              <a:rPr lang="ar-EG" u="sng" dirty="0">
                <a:cs typeface="+mj-cs"/>
              </a:rPr>
              <a:t> الاستبيان</a:t>
            </a:r>
            <a:r>
              <a:rPr lang="ar-SA" u="sng" dirty="0">
                <a:cs typeface="+mj-cs"/>
              </a:rPr>
              <a:t> </a:t>
            </a:r>
            <a:r>
              <a:rPr lang="ar-EG" u="sng" dirty="0">
                <a:cs typeface="+mj-cs"/>
              </a:rPr>
              <a:t>ب</a:t>
            </a:r>
            <a:r>
              <a:rPr lang="ar-SA" u="sng" dirty="0">
                <a:cs typeface="+mj-cs"/>
              </a:rPr>
              <a:t>الم</a:t>
            </a:r>
            <a:r>
              <a:rPr lang="ar-EG" u="sng" dirty="0">
                <a:cs typeface="+mj-cs"/>
              </a:rPr>
              <a:t>ُ</a:t>
            </a:r>
            <a:r>
              <a:rPr lang="ar-SA" u="sng" dirty="0">
                <a:cs typeface="+mj-cs"/>
              </a:rPr>
              <a:t>قابلة كأداة لجمع بيانات، ينبغي الالتزام بمجموعة من القواعد التي تضمن دقة البيانات وتحقيق أهداف البحث، ومنها</a:t>
            </a:r>
            <a:r>
              <a:rPr lang="en-US" u="sng" dirty="0">
                <a:cs typeface="+mj-cs"/>
              </a:rPr>
              <a:t>:</a:t>
            </a:r>
          </a:p>
          <a:p>
            <a:pPr marL="285750" lvl="0" indent="-285750" algn="just" rtl="1">
              <a:buFont typeface="Arial" panose="020B0604020202020204" pitchFamily="34" charset="0"/>
              <a:buChar char="•"/>
            </a:pPr>
            <a:r>
              <a:rPr lang="ar-SA" b="1" dirty="0">
                <a:cs typeface="+mj-cs"/>
              </a:rPr>
              <a:t>التمهيد للمقابلة</a:t>
            </a:r>
            <a:r>
              <a:rPr lang="en-US" b="1" dirty="0">
                <a:cs typeface="+mj-cs"/>
              </a:rPr>
              <a:t>:</a:t>
            </a:r>
            <a:r>
              <a:rPr lang="ar-EG" dirty="0">
                <a:cs typeface="+mj-cs"/>
              </a:rPr>
              <a:t> </a:t>
            </a:r>
            <a:r>
              <a:rPr lang="ar-SA" dirty="0">
                <a:cs typeface="+mj-cs"/>
              </a:rPr>
              <a:t>يبدأ الباحث بشكر المبحوث على موافقته، مع تقديم شرح مبسّط لكيفية اختياره ضمن العينة، لتعزيز شفافية الإجراءات</a:t>
            </a:r>
            <a:r>
              <a:rPr lang="en-US" dirty="0">
                <a:cs typeface="+mj-cs"/>
              </a:rPr>
              <a:t>.</a:t>
            </a:r>
          </a:p>
          <a:p>
            <a:pPr marL="285750" lvl="0" indent="-285750" algn="just" rtl="1">
              <a:buFont typeface="Arial" panose="020B0604020202020204" pitchFamily="34" charset="0"/>
              <a:buChar char="•"/>
            </a:pPr>
            <a:r>
              <a:rPr lang="ar-SA" b="1" dirty="0">
                <a:cs typeface="+mj-cs"/>
              </a:rPr>
              <a:t>الاختصار والوضوح</a:t>
            </a:r>
            <a:r>
              <a:rPr lang="ar-EG" b="1" dirty="0">
                <a:cs typeface="+mj-cs"/>
              </a:rPr>
              <a:t>:</a:t>
            </a:r>
            <a:r>
              <a:rPr lang="en-US" b="1" dirty="0">
                <a:cs typeface="+mj-cs"/>
              </a:rPr>
              <a:t> </a:t>
            </a:r>
            <a:r>
              <a:rPr lang="ar-SA" dirty="0">
                <a:cs typeface="+mj-cs"/>
              </a:rPr>
              <a:t>يُراعى اختصار صحيفة </a:t>
            </a:r>
            <a:r>
              <a:rPr lang="ar-SA" dirty="0" err="1">
                <a:cs typeface="+mj-cs"/>
              </a:rPr>
              <a:t>الاست</a:t>
            </a:r>
            <a:r>
              <a:rPr lang="ar-EG" dirty="0">
                <a:cs typeface="+mj-cs"/>
              </a:rPr>
              <a:t>بيان</a:t>
            </a:r>
            <a:r>
              <a:rPr lang="ar-SA" dirty="0">
                <a:cs typeface="+mj-cs"/>
              </a:rPr>
              <a:t> قدر الإمكان، مع حذف أي أسئلة غير ضرورية</a:t>
            </a:r>
            <a:r>
              <a:rPr lang="en-US" dirty="0">
                <a:cs typeface="+mj-cs"/>
              </a:rPr>
              <a:t>.</a:t>
            </a:r>
          </a:p>
          <a:p>
            <a:pPr marL="285750" lvl="0" indent="-285750" algn="just" rtl="1">
              <a:buFont typeface="Arial" panose="020B0604020202020204" pitchFamily="34" charset="0"/>
              <a:buChar char="•"/>
            </a:pPr>
            <a:r>
              <a:rPr lang="ar-SA" b="1" dirty="0">
                <a:cs typeface="+mj-cs"/>
              </a:rPr>
              <a:t>ضمان الراحة النفسية للمبحوث</a:t>
            </a:r>
            <a:r>
              <a:rPr lang="ar-EG" b="1" dirty="0">
                <a:cs typeface="+mj-cs"/>
              </a:rPr>
              <a:t>:</a:t>
            </a:r>
            <a:r>
              <a:rPr lang="en-US" dirty="0">
                <a:cs typeface="+mj-cs"/>
              </a:rPr>
              <a:t> </a:t>
            </a:r>
            <a:r>
              <a:rPr lang="ar-SA" dirty="0">
                <a:cs typeface="+mj-cs"/>
              </a:rPr>
              <a:t>يجب إزالة أي شكوك، وعدم إجبار المبحوث على الإجابة على أي سؤال لا يرغب فيه</a:t>
            </a:r>
            <a:r>
              <a:rPr lang="en-US" dirty="0">
                <a:cs typeface="+mj-cs"/>
              </a:rPr>
              <a:t>.</a:t>
            </a:r>
          </a:p>
          <a:p>
            <a:pPr marL="285750" lvl="0" indent="-285750" algn="just" rtl="1">
              <a:buFont typeface="Arial" panose="020B0604020202020204" pitchFamily="34" charset="0"/>
              <a:buChar char="•"/>
            </a:pPr>
            <a:r>
              <a:rPr lang="ar-SA" b="1" dirty="0">
                <a:cs typeface="+mj-cs"/>
              </a:rPr>
              <a:t>الخصوصية والسرّية</a:t>
            </a:r>
            <a:r>
              <a:rPr lang="ar-EG" b="1" dirty="0">
                <a:cs typeface="+mj-cs"/>
              </a:rPr>
              <a:t>:</a:t>
            </a:r>
            <a:r>
              <a:rPr lang="ar-EG" dirty="0">
                <a:cs typeface="+mj-cs"/>
              </a:rPr>
              <a:t> </a:t>
            </a:r>
            <a:r>
              <a:rPr lang="ar-SA" dirty="0">
                <a:cs typeface="+mj-cs"/>
              </a:rPr>
              <a:t>التأكيد على أن جميع البيانات ستُستخدم لأغراض البحث العلمي فقط</a:t>
            </a:r>
            <a:r>
              <a:rPr lang="en-US" dirty="0">
                <a:cs typeface="+mj-cs"/>
              </a:rPr>
              <a:t>.</a:t>
            </a:r>
          </a:p>
          <a:p>
            <a:pPr marL="285750" lvl="0" indent="-285750" algn="just" rtl="1">
              <a:buFont typeface="Arial" panose="020B0604020202020204" pitchFamily="34" charset="0"/>
              <a:buChar char="•"/>
            </a:pPr>
            <a:r>
              <a:rPr lang="ar-SA" b="1" dirty="0">
                <a:cs typeface="+mj-cs"/>
              </a:rPr>
              <a:t>ختام المقابلة</a:t>
            </a:r>
            <a:r>
              <a:rPr lang="ar-EG" b="1" dirty="0">
                <a:cs typeface="+mj-cs"/>
              </a:rPr>
              <a:t>:</a:t>
            </a:r>
            <a:r>
              <a:rPr lang="ar-EG" dirty="0">
                <a:cs typeface="+mj-cs"/>
              </a:rPr>
              <a:t> </a:t>
            </a:r>
            <a:r>
              <a:rPr lang="ar-SA" dirty="0">
                <a:cs typeface="+mj-cs"/>
              </a:rPr>
              <a:t>يُشكر المبحوث مرة أخرى، ويُصحَّح أي انطباع خاطئ لديه – خاصة إذا تناولت المقابلة معلومات صحية أو نفسية أو اجتماعية ذات حساسية</a:t>
            </a:r>
            <a:r>
              <a:rPr lang="en-US" dirty="0">
                <a:cs typeface="+mj-cs"/>
              </a:rPr>
              <a:t>.</a:t>
            </a:r>
            <a:endParaRPr lang="ar-EG" dirty="0">
              <a:cs typeface="+mj-cs"/>
            </a:endParaRPr>
          </a:p>
          <a:p>
            <a:pPr marL="285750" lvl="0" indent="-285750" algn="just" rtl="1">
              <a:buFont typeface="Arial" panose="020B0604020202020204" pitchFamily="34" charset="0"/>
              <a:buChar char="•"/>
            </a:pPr>
            <a:endParaRPr lang="en-US" sz="800" dirty="0">
              <a:cs typeface="+mj-cs"/>
            </a:endParaRPr>
          </a:p>
          <a:p>
            <a:pPr marL="285750" indent="-285750" algn="just" rtl="1">
              <a:buFont typeface="Wingdings" panose="05000000000000000000" pitchFamily="2" charset="2"/>
              <a:buChar char="ü"/>
            </a:pPr>
            <a:r>
              <a:rPr lang="ar-SA" u="sng" dirty="0">
                <a:solidFill>
                  <a:srgbClr val="0070C0"/>
                </a:solidFill>
              </a:rPr>
              <a:t>مثال</a:t>
            </a:r>
            <a:r>
              <a:rPr lang="ar-SA" u="sng" dirty="0">
                <a:solidFill>
                  <a:schemeClr val="accent1"/>
                </a:solidFill>
                <a:cs typeface="+mj-cs"/>
              </a:rPr>
              <a:t>: </a:t>
            </a:r>
            <a:r>
              <a:rPr lang="ar-SA" dirty="0">
                <a:cs typeface="+mj-cs"/>
              </a:rPr>
              <a:t>عند إجراء مقابلة حول </a:t>
            </a:r>
            <a:r>
              <a:rPr lang="ar-EG" dirty="0">
                <a:effectLst>
                  <a:outerShdw blurRad="38100" dist="38100" dir="2700000" algn="tl">
                    <a:srgbClr val="000000">
                      <a:alpha val="43137"/>
                    </a:srgbClr>
                  </a:outerShdw>
                </a:effectLst>
                <a:cs typeface="+mj-cs"/>
              </a:rPr>
              <a:t>"</a:t>
            </a:r>
            <a:r>
              <a:rPr lang="ar-SA" dirty="0">
                <a:effectLst>
                  <a:outerShdw blurRad="38100" dist="38100" dir="2700000" algn="tl">
                    <a:srgbClr val="000000">
                      <a:alpha val="43137"/>
                    </a:srgbClr>
                  </a:outerShdw>
                </a:effectLst>
                <a:cs typeface="+mj-cs"/>
              </a:rPr>
              <a:t>أثر المؤثرين على الصحة النفسية للمراهقين"</a:t>
            </a:r>
            <a:r>
              <a:rPr lang="ar-SA" dirty="0">
                <a:cs typeface="+mj-cs"/>
              </a:rPr>
              <a:t>، ينبغي طمأنة المشاركين حول سرّية البيانات وتوضيح سبب اختيارهم</a:t>
            </a:r>
            <a:r>
              <a:rPr lang="en-US" dirty="0">
                <a:cs typeface="+mj-cs"/>
              </a:rPr>
              <a:t>.</a:t>
            </a:r>
          </a:p>
        </p:txBody>
      </p:sp>
      <p:sp>
        <p:nvSpPr>
          <p:cNvPr id="17" name="TextBox 16">
            <a:extLst>
              <a:ext uri="{FF2B5EF4-FFF2-40B4-BE49-F238E27FC236}">
                <a16:creationId xmlns:a16="http://schemas.microsoft.com/office/drawing/2014/main" id="{26B269D4-F912-B350-8909-AD33CCF9B3B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قواعد إجراء الاستبيان بالمُقابلة:</a:t>
            </a:r>
          </a:p>
        </p:txBody>
      </p:sp>
      <p:pic>
        <p:nvPicPr>
          <p:cNvPr id="7" name="Picture 6" descr="A blue and white background with text and icons&#10;&#10;AI-generated content may be incorrect.">
            <a:extLst>
              <a:ext uri="{FF2B5EF4-FFF2-40B4-BE49-F238E27FC236}">
                <a16:creationId xmlns:a16="http://schemas.microsoft.com/office/drawing/2014/main" id="{9A28C220-A6F5-5C68-15EB-1DF7E8E5613F}"/>
              </a:ext>
            </a:extLst>
          </p:cNvPr>
          <p:cNvPicPr>
            <a:picLocks noChangeAspect="1"/>
          </p:cNvPicPr>
          <p:nvPr/>
        </p:nvPicPr>
        <p:blipFill>
          <a:blip r:embed="rId2"/>
          <a:stretch>
            <a:fillRect/>
          </a:stretch>
        </p:blipFill>
        <p:spPr>
          <a:xfrm>
            <a:off x="719393" y="2761916"/>
            <a:ext cx="2331722" cy="23317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5E69EC02-CCDA-1C65-012C-2FCC965DF5C5}"/>
              </a:ext>
            </a:extLst>
          </p:cNvPr>
          <p:cNvSpPr txBox="1"/>
          <p:nvPr/>
        </p:nvSpPr>
        <p:spPr>
          <a:xfrm>
            <a:off x="1962740" y="19309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قواعد إجراء الاستبيان بالمُقابلة:</a:t>
            </a:r>
            <a:endParaRPr lang="en-US" sz="2400" b="1"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3224549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B94D5-A1CC-0898-F484-194DAEE3B77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26FA718-F8EE-C2CC-2D17-515A8302898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pic>
        <p:nvPicPr>
          <p:cNvPr id="1026" name="Picture 2" descr="No description available.">
            <a:extLst>
              <a:ext uri="{FF2B5EF4-FFF2-40B4-BE49-F238E27FC236}">
                <a16:creationId xmlns:a16="http://schemas.microsoft.com/office/drawing/2014/main" id="{09C4CFA2-3A31-F788-8CD6-9CB61480012F}"/>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760"/>
          <a:stretch>
            <a:fillRect/>
          </a:stretch>
        </p:blipFill>
        <p:spPr bwMode="auto">
          <a:xfrm>
            <a:off x="5860891" y="1715919"/>
            <a:ext cx="2908757" cy="4310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3B5A7E8A-85EF-1D98-DE9F-6FBE4E425BB0}"/>
              </a:ext>
            </a:extLst>
          </p:cNvPr>
          <p:cNvPicPr>
            <a:picLocks noChangeAspect="1"/>
          </p:cNvPicPr>
          <p:nvPr/>
        </p:nvPicPr>
        <p:blipFill>
          <a:blip r:embed="rId3"/>
          <a:srcRect t="2327" b="1208"/>
          <a:stretch>
            <a:fillRect/>
          </a:stretch>
        </p:blipFill>
        <p:spPr>
          <a:xfrm>
            <a:off x="2625323" y="1724316"/>
            <a:ext cx="3085960" cy="4302128"/>
          </a:xfrm>
          <a:prstGeom prst="rect">
            <a:avLst/>
          </a:prstGeom>
        </p:spPr>
      </p:pic>
      <p:sp>
        <p:nvSpPr>
          <p:cNvPr id="2" name="TextBox 1">
            <a:extLst>
              <a:ext uri="{FF2B5EF4-FFF2-40B4-BE49-F238E27FC236}">
                <a16:creationId xmlns:a16="http://schemas.microsoft.com/office/drawing/2014/main" id="{646E4157-54B5-BF77-B0A5-BFABF172C3B6}"/>
              </a:ext>
            </a:extLst>
          </p:cNvPr>
          <p:cNvSpPr txBox="1"/>
          <p:nvPr/>
        </p:nvSpPr>
        <p:spPr>
          <a:xfrm>
            <a:off x="678406" y="6157000"/>
            <a:ext cx="7847344" cy="307777"/>
          </a:xfrm>
          <a:prstGeom prst="rect">
            <a:avLst/>
          </a:prstGeom>
          <a:noFill/>
        </p:spPr>
        <p:txBody>
          <a:bodyPr wrap="square" rtlCol="0">
            <a:spAutoFit/>
          </a:bodyPr>
          <a:lstStyle/>
          <a:p>
            <a:pPr rtl="1"/>
            <a:r>
              <a:rPr lang="ar-EG" sz="1400" b="1" dirty="0">
                <a:solidFill>
                  <a:schemeClr val="accent1"/>
                </a:solidFill>
                <a:effectLst>
                  <a:outerShdw blurRad="38100" dist="38100" dir="2700000" algn="tl">
                    <a:srgbClr val="000000">
                      <a:alpha val="43137"/>
                    </a:srgbClr>
                  </a:outerShdw>
                </a:effectLst>
              </a:rPr>
              <a:t>المصدر: (الجهاز المركزي للتعبئة العامة والإحصاء، 2015)</a:t>
            </a:r>
          </a:p>
        </p:txBody>
      </p:sp>
      <p:sp>
        <p:nvSpPr>
          <p:cNvPr id="3" name="TextBox 2">
            <a:extLst>
              <a:ext uri="{FF2B5EF4-FFF2-40B4-BE49-F238E27FC236}">
                <a16:creationId xmlns:a16="http://schemas.microsoft.com/office/drawing/2014/main" id="{DC1125B5-4FA6-825C-0106-E925F32CE693}"/>
              </a:ext>
            </a:extLst>
          </p:cNvPr>
          <p:cNvSpPr txBox="1"/>
          <p:nvPr/>
        </p:nvSpPr>
        <p:spPr>
          <a:xfrm>
            <a:off x="9120850" y="1767595"/>
            <a:ext cx="1870357" cy="646331"/>
          </a:xfrm>
          <a:prstGeom prst="rect">
            <a:avLst/>
          </a:prstGeom>
          <a:noFill/>
        </p:spPr>
        <p:txBody>
          <a:bodyPr wrap="square" rtlCol="0">
            <a:spAutoFit/>
          </a:bodyPr>
          <a:lstStyle/>
          <a:p>
            <a:pPr algn="just" rtl="1"/>
            <a:r>
              <a:rPr lang="ar-EG" u="sng" dirty="0"/>
              <a:t>مثال للتمهيد للمُقابلة والتأكيد على السرية:</a:t>
            </a:r>
            <a:endParaRPr lang="en-US" u="sng" dirty="0"/>
          </a:p>
        </p:txBody>
      </p:sp>
      <p:sp>
        <p:nvSpPr>
          <p:cNvPr id="7" name="TextBox 6">
            <a:extLst>
              <a:ext uri="{FF2B5EF4-FFF2-40B4-BE49-F238E27FC236}">
                <a16:creationId xmlns:a16="http://schemas.microsoft.com/office/drawing/2014/main" id="{BA9D9604-E71D-B323-CA71-E9D499D9055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قواعد إجراء الاستبيان بالمُقابلة:</a:t>
            </a:r>
          </a:p>
        </p:txBody>
      </p:sp>
    </p:spTree>
    <p:extLst>
      <p:ext uri="{BB962C8B-B14F-4D97-AF65-F5344CB8AC3E}">
        <p14:creationId xmlns:p14="http://schemas.microsoft.com/office/powerpoint/2010/main" val="64693638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95CCE-BAA1-89A7-4B10-DF60AF5DBF6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7D07AC5-2D82-B582-B023-62FC7281DAF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pic>
        <p:nvPicPr>
          <p:cNvPr id="4" name="Picture 3">
            <a:extLst>
              <a:ext uri="{FF2B5EF4-FFF2-40B4-BE49-F238E27FC236}">
                <a16:creationId xmlns:a16="http://schemas.microsoft.com/office/drawing/2014/main" id="{666F5751-04AC-D93B-6037-2461F6DA9AA5}"/>
              </a:ext>
            </a:extLst>
          </p:cNvPr>
          <p:cNvPicPr>
            <a:picLocks noChangeAspect="1"/>
          </p:cNvPicPr>
          <p:nvPr/>
        </p:nvPicPr>
        <p:blipFill>
          <a:blip r:embed="rId2"/>
          <a:srcRect l="1044" t="1789" r="1123" b="672"/>
          <a:stretch>
            <a:fillRect/>
          </a:stretch>
        </p:blipFill>
        <p:spPr>
          <a:xfrm>
            <a:off x="6598997" y="1707199"/>
            <a:ext cx="3307798" cy="4343976"/>
          </a:xfrm>
          <a:prstGeom prst="rect">
            <a:avLst/>
          </a:prstGeom>
        </p:spPr>
      </p:pic>
      <p:pic>
        <p:nvPicPr>
          <p:cNvPr id="9" name="Picture 8">
            <a:extLst>
              <a:ext uri="{FF2B5EF4-FFF2-40B4-BE49-F238E27FC236}">
                <a16:creationId xmlns:a16="http://schemas.microsoft.com/office/drawing/2014/main" id="{BD2B5317-3192-6389-B093-09E0A7234AEF}"/>
              </a:ext>
            </a:extLst>
          </p:cNvPr>
          <p:cNvPicPr>
            <a:picLocks noChangeAspect="1"/>
          </p:cNvPicPr>
          <p:nvPr/>
        </p:nvPicPr>
        <p:blipFill>
          <a:blip r:embed="rId3"/>
          <a:srcRect l="6964" t="6210" r="3104" b="3804"/>
          <a:stretch>
            <a:fillRect/>
          </a:stretch>
        </p:blipFill>
        <p:spPr>
          <a:xfrm>
            <a:off x="1242946" y="2612717"/>
            <a:ext cx="4934077" cy="25329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TextBox 1">
            <a:extLst>
              <a:ext uri="{FF2B5EF4-FFF2-40B4-BE49-F238E27FC236}">
                <a16:creationId xmlns:a16="http://schemas.microsoft.com/office/drawing/2014/main" id="{926E3B41-0B10-F942-7190-3A26478629AC}"/>
              </a:ext>
            </a:extLst>
          </p:cNvPr>
          <p:cNvSpPr txBox="1"/>
          <p:nvPr/>
        </p:nvSpPr>
        <p:spPr>
          <a:xfrm>
            <a:off x="3426464" y="1767595"/>
            <a:ext cx="7564744" cy="369332"/>
          </a:xfrm>
          <a:prstGeom prst="rect">
            <a:avLst/>
          </a:prstGeom>
          <a:noFill/>
        </p:spPr>
        <p:txBody>
          <a:bodyPr wrap="square" rtlCol="0">
            <a:spAutoFit/>
          </a:bodyPr>
          <a:lstStyle/>
          <a:p>
            <a:pPr algn="just" rtl="1"/>
            <a:r>
              <a:rPr lang="ar-EG" u="sng" dirty="0"/>
              <a:t>مثال آخر:</a:t>
            </a:r>
            <a:endParaRPr lang="en-US" u="sng" dirty="0"/>
          </a:p>
        </p:txBody>
      </p:sp>
      <p:sp>
        <p:nvSpPr>
          <p:cNvPr id="3" name="TextBox 2">
            <a:extLst>
              <a:ext uri="{FF2B5EF4-FFF2-40B4-BE49-F238E27FC236}">
                <a16:creationId xmlns:a16="http://schemas.microsoft.com/office/drawing/2014/main" id="{DF42E44A-7BFE-1719-E74F-315DD1DC7CD2}"/>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3. قواعد إجراء الاستبيان بالمُقابلة:</a:t>
            </a:r>
          </a:p>
        </p:txBody>
      </p:sp>
    </p:spTree>
    <p:extLst>
      <p:ext uri="{BB962C8B-B14F-4D97-AF65-F5344CB8AC3E}">
        <p14:creationId xmlns:p14="http://schemas.microsoft.com/office/powerpoint/2010/main" val="197310165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91EB4-4881-E0D5-FFA3-36C4EFC46E24}"/>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B53C63-30D1-8A76-1FA2-08FDD222FFE6}"/>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9808AE50-6558-68BB-CE17-6C789D4DF945}"/>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7B982663-BD5B-5265-423E-A40606F38CB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91E1F78B-09FB-00F0-2848-BC4B643A2423}"/>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59D2EC8F-E49D-262F-4F04-E3276930BD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A5DF97C2-9B1B-22F3-E9C4-F3DEAB101641}"/>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A133F7A7-9E14-6133-094E-ECA11804C1E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976F2C2-31DC-482C-1065-666EC5402921}"/>
              </a:ext>
            </a:extLst>
          </p:cNvPr>
          <p:cNvSpPr txBox="1"/>
          <p:nvPr/>
        </p:nvSpPr>
        <p:spPr>
          <a:xfrm>
            <a:off x="6567539" y="1061807"/>
            <a:ext cx="4382931" cy="584775"/>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
        <p:nvSpPr>
          <p:cNvPr id="2" name="TextBox 1">
            <a:extLst>
              <a:ext uri="{FF2B5EF4-FFF2-40B4-BE49-F238E27FC236}">
                <a16:creationId xmlns:a16="http://schemas.microsoft.com/office/drawing/2014/main" id="{8622C111-D9BC-7C6C-3EAA-CDDC00AFD671}"/>
              </a:ext>
            </a:extLst>
          </p:cNvPr>
          <p:cNvSpPr txBox="1"/>
          <p:nvPr/>
        </p:nvSpPr>
        <p:spPr>
          <a:xfrm>
            <a:off x="1676878" y="4906161"/>
            <a:ext cx="3427541" cy="584775"/>
          </a:xfrm>
          <a:prstGeom prst="rect">
            <a:avLst/>
          </a:prstGeom>
          <a:noFill/>
        </p:spPr>
        <p:txBody>
          <a:bodyPr wrap="none" rtlCol="0">
            <a:spAutoFit/>
          </a:bodyPr>
          <a:lstStyle/>
          <a:p>
            <a:pPr algn="ctr" rtl="1"/>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اختبار صحيفة الاستبيان</a:t>
            </a:r>
          </a:p>
        </p:txBody>
      </p:sp>
    </p:spTree>
    <p:extLst>
      <p:ext uri="{BB962C8B-B14F-4D97-AF65-F5344CB8AC3E}">
        <p14:creationId xmlns:p14="http://schemas.microsoft.com/office/powerpoint/2010/main" val="1552805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par>
                                <p:cTn id="16" presetID="22" presetClass="entr" presetSubtype="4" fill="hold" grpId="0" nodeType="withEffect">
                                  <p:stCondLst>
                                    <p:cond delay="250"/>
                                  </p:stCondLst>
                                  <p:childTnLst>
                                    <p:set>
                                      <p:cBhvr>
                                        <p:cTn id="17" dur="1" fill="hold">
                                          <p:stCondLst>
                                            <p:cond delay="0"/>
                                          </p:stCondLst>
                                        </p:cTn>
                                        <p:tgtEl>
                                          <p:spTgt spid="43"/>
                                        </p:tgtEl>
                                        <p:attrNameLst>
                                          <p:attrName>style.visibility</p:attrName>
                                        </p:attrNameLst>
                                      </p:cBhvr>
                                      <p:to>
                                        <p:strVal val="visible"/>
                                      </p:to>
                                    </p:set>
                                    <p:animEffect transition="in" filter="wipe(down)">
                                      <p:cBhvr>
                                        <p:cTn id="18" dur="500"/>
                                        <p:tgtEl>
                                          <p:spTgt spid="43"/>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40BFE-7820-3E1C-66C6-DC185C87401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C08D9DF-4347-CBDF-EFB7-C9F96DF46EE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0D2B1AE-8B0C-8E84-8838-09ADB5527625}"/>
              </a:ext>
            </a:extLst>
          </p:cNvPr>
          <p:cNvSpPr txBox="1"/>
          <p:nvPr/>
        </p:nvSpPr>
        <p:spPr>
          <a:xfrm>
            <a:off x="3768063" y="2450004"/>
            <a:ext cx="7529991" cy="341632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يعتمد نجاح أداة البحث في قياس المُتغيرات التي تهم الباحث على مدى دقته في تحديد هذه المتغيرات نظريًا وإجرائيًا. لذا، تُعد الصياغة الجيدة والدقيقة والواضحة للسؤال ركنًا أساسيًا لصحيفة البحث.</a:t>
            </a:r>
          </a:p>
          <a:p>
            <a:pPr marL="285750" indent="-285750" algn="just" rtl="1">
              <a:buFont typeface="Arial" panose="020B0604020202020204" pitchFamily="34" charset="0"/>
              <a:buChar char="•"/>
            </a:pPr>
            <a:r>
              <a:rPr lang="ar-EG" dirty="0"/>
              <a:t>كما يُعد الاختبار المُسبق للصحيفة خطوة بالغة الأهمية في البحوث الاجتماعية. ويتم إجراء هذا الاختبار على عينة صغيرة تماثل عينة البحث في الخصائص الأساسية من حيث العوامل الاجتماعية والاقتصادية </a:t>
            </a:r>
            <a:r>
              <a:rPr lang="ar-EG" dirty="0" err="1"/>
              <a:t>والديموجرافية</a:t>
            </a:r>
            <a:r>
              <a:rPr lang="ar-EG" dirty="0"/>
              <a:t> وغيرهم.</a:t>
            </a:r>
          </a:p>
          <a:p>
            <a:pPr marL="285750" indent="-285750" algn="just" rtl="1">
              <a:buFont typeface="Arial" panose="020B0604020202020204" pitchFamily="34" charset="0"/>
              <a:buChar char="•"/>
            </a:pPr>
            <a:r>
              <a:rPr lang="ar-EG" u="sng" dirty="0"/>
              <a:t>ويهدف الباحث من الاختبار المسبق للصحيفة إلى معرفة ما يلي:</a:t>
            </a:r>
          </a:p>
          <a:p>
            <a:pPr marL="285750" indent="-285750" algn="just" rtl="1">
              <a:buFont typeface="Courier New" panose="02070309020205020404" pitchFamily="49" charset="0"/>
              <a:buChar char="o"/>
            </a:pPr>
            <a:r>
              <a:rPr lang="ar-EG" dirty="0"/>
              <a:t>مدى فهم المبحوثين للأسئلة.</a:t>
            </a:r>
          </a:p>
          <a:p>
            <a:pPr marL="285750" indent="-285750" algn="just" rtl="1">
              <a:buFont typeface="Courier New" panose="02070309020205020404" pitchFamily="49" charset="0"/>
              <a:buChar char="o"/>
            </a:pPr>
            <a:r>
              <a:rPr lang="ar-EG" dirty="0"/>
              <a:t>مدى ضرورة حذف أو إضافة أي أسئلة.</a:t>
            </a:r>
          </a:p>
          <a:p>
            <a:pPr marL="285750" indent="-285750" algn="just" rtl="1">
              <a:buFont typeface="Courier New" panose="02070309020205020404" pitchFamily="49" charset="0"/>
              <a:buChar char="o"/>
            </a:pPr>
            <a:r>
              <a:rPr lang="ar-EG" dirty="0"/>
              <a:t>مدى صحة تسلسل الأسئلة.</a:t>
            </a:r>
          </a:p>
          <a:p>
            <a:pPr marL="285750" indent="-285750" algn="just" rtl="1">
              <a:buFont typeface="Courier New" panose="02070309020205020404" pitchFamily="49" charset="0"/>
              <a:buChar char="o"/>
            </a:pPr>
            <a:r>
              <a:rPr lang="ar-EG" dirty="0"/>
              <a:t>كم الوقت الذي تستغرقه المقابلة.</a:t>
            </a:r>
          </a:p>
          <a:p>
            <a:pPr marL="285750" indent="-285750" algn="just" rtl="1">
              <a:buFont typeface="Courier New" panose="02070309020205020404" pitchFamily="49" charset="0"/>
              <a:buChar char="o"/>
            </a:pPr>
            <a:r>
              <a:rPr lang="ar-EG" dirty="0"/>
              <a:t>مدى دقة التعليمات الواردة بالصحيفة للقائمين بالمُقابلة أو المبحوثين.</a:t>
            </a:r>
          </a:p>
        </p:txBody>
      </p:sp>
      <p:sp>
        <p:nvSpPr>
          <p:cNvPr id="17" name="TextBox 16">
            <a:extLst>
              <a:ext uri="{FF2B5EF4-FFF2-40B4-BE49-F238E27FC236}">
                <a16:creationId xmlns:a16="http://schemas.microsoft.com/office/drawing/2014/main" id="{47DABAEA-4124-1140-082D-7559B70C2848}"/>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4. اختبار صحيفة الاستبيان:</a:t>
            </a:r>
          </a:p>
        </p:txBody>
      </p:sp>
      <p:sp>
        <p:nvSpPr>
          <p:cNvPr id="2" name="TextBox 1">
            <a:extLst>
              <a:ext uri="{FF2B5EF4-FFF2-40B4-BE49-F238E27FC236}">
                <a16:creationId xmlns:a16="http://schemas.microsoft.com/office/drawing/2014/main" id="{F97CC7AD-CE6C-774D-76B1-480BACE592E7}"/>
              </a:ext>
            </a:extLst>
          </p:cNvPr>
          <p:cNvSpPr txBox="1"/>
          <p:nvPr/>
        </p:nvSpPr>
        <p:spPr>
          <a:xfrm>
            <a:off x="1962740" y="19309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اختبار صحيفة الاستبيان وصياغة الأسئلة:</a:t>
            </a:r>
            <a:endParaRPr lang="en-US" sz="2400" b="1" dirty="0">
              <a:solidFill>
                <a:srgbClr val="0070C0"/>
              </a:solidFill>
              <a:effectLst>
                <a:outerShdw blurRad="38100" dist="38100" dir="2700000" algn="tl">
                  <a:srgbClr val="000000">
                    <a:alpha val="43137"/>
                  </a:srgbClr>
                </a:outerShdw>
              </a:effectLst>
            </a:endParaRPr>
          </a:p>
        </p:txBody>
      </p:sp>
      <p:pic>
        <p:nvPicPr>
          <p:cNvPr id="5" name="Picture 4" descr="A person holding a pen and paper with question marks&#10;&#10;AI-generated content may be incorrect.">
            <a:extLst>
              <a:ext uri="{FF2B5EF4-FFF2-40B4-BE49-F238E27FC236}">
                <a16:creationId xmlns:a16="http://schemas.microsoft.com/office/drawing/2014/main" id="{99FE818E-A380-F1B8-DC6D-8A68929057F6}"/>
              </a:ext>
            </a:extLst>
          </p:cNvPr>
          <p:cNvPicPr>
            <a:picLocks noChangeAspect="1"/>
          </p:cNvPicPr>
          <p:nvPr/>
        </p:nvPicPr>
        <p:blipFill>
          <a:blip r:embed="rId2"/>
          <a:stretch>
            <a:fillRect/>
          </a:stretch>
        </p:blipFill>
        <p:spPr>
          <a:xfrm>
            <a:off x="825926" y="2540682"/>
            <a:ext cx="2727858" cy="27278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6437871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69DDF-5534-695D-A5A4-A1168C6A705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CCB3BA1-740B-66A9-20D1-4B9611FCA0A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9F837FD8-F5FE-2B55-4019-8E68733FE4F8}"/>
              </a:ext>
            </a:extLst>
          </p:cNvPr>
          <p:cNvSpPr txBox="1"/>
          <p:nvPr/>
        </p:nvSpPr>
        <p:spPr>
          <a:xfrm>
            <a:off x="3663737" y="2450004"/>
            <a:ext cx="7634318" cy="2031325"/>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بالإضافة إلى اختبار صحيفة البحث على عينة صغيرة من العينة الكلية للدراسة فإن أحيانًا ما يلجأ الباحث أيضًا إلى أخذ رأيّ الباحثين الآخرين، خصوصًا أولئك الذين لديهم خبرة أكثر في موضوع الدراسة.</a:t>
            </a:r>
          </a:p>
          <a:p>
            <a:pPr marL="285750" indent="-285750" algn="just" rtl="1">
              <a:buFont typeface="Arial" panose="020B0604020202020204" pitchFamily="34" charset="0"/>
              <a:buChar char="•"/>
            </a:pPr>
            <a:r>
              <a:rPr lang="ar-EG" u="sng" dirty="0"/>
              <a:t>كما أن هناك اختباران للصحيفة يجب إجراؤهما قبل التطبيق النهائي لها:</a:t>
            </a:r>
          </a:p>
          <a:p>
            <a:pPr marL="266700" indent="-266700" algn="just" rtl="1"/>
            <a:r>
              <a:rPr lang="ar-EG" b="1" dirty="0"/>
              <a:t>1) اختبار الصحة: </a:t>
            </a:r>
            <a:r>
              <a:rPr lang="ar-EG" dirty="0"/>
              <a:t>يهدف إلى معرفة </a:t>
            </a:r>
            <a:r>
              <a:rPr lang="ar-EG" b="1" dirty="0"/>
              <a:t>مدى نجاح السؤال في قياس المُتغير بشكل صحيح</a:t>
            </a:r>
            <a:r>
              <a:rPr lang="ar-EG" dirty="0"/>
              <a:t>. ويلجأ الباحث أحيانًا إلى تكرار بعض الأسئلة بصياغات مختلفة للتأكد من مدى صحة إجابات المبحوث. وكذلك يمكن مقارنة الإجابات التي ترتبط ببعضها البعض لمعرفة مدى صدق هذه الإجابات.</a:t>
            </a:r>
            <a:endParaRPr lang="ar-EG" b="1" dirty="0"/>
          </a:p>
        </p:txBody>
      </p:sp>
      <p:sp>
        <p:nvSpPr>
          <p:cNvPr id="2" name="TextBox 1">
            <a:extLst>
              <a:ext uri="{FF2B5EF4-FFF2-40B4-BE49-F238E27FC236}">
                <a16:creationId xmlns:a16="http://schemas.microsoft.com/office/drawing/2014/main" id="{AD5E689D-CDF1-043A-6202-7EF2F4E712BF}"/>
              </a:ext>
            </a:extLst>
          </p:cNvPr>
          <p:cNvSpPr txBox="1"/>
          <p:nvPr/>
        </p:nvSpPr>
        <p:spPr>
          <a:xfrm>
            <a:off x="1962740" y="19309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اختبارات الصحة والثبات لصحيفة الاستبيان (</a:t>
            </a:r>
            <a:r>
              <a:rPr lang="en-US" sz="2400" b="1" dirty="0">
                <a:solidFill>
                  <a:srgbClr val="0070C0"/>
                </a:solidFill>
                <a:effectLst>
                  <a:outerShdw blurRad="38100" dist="38100" dir="2700000" algn="tl">
                    <a:srgbClr val="000000">
                      <a:alpha val="43137"/>
                    </a:srgbClr>
                  </a:outerShdw>
                </a:effectLst>
              </a:rPr>
              <a:t>Validity and Reliability Tests</a:t>
            </a:r>
            <a:r>
              <a:rPr lang="ar-EG" sz="2400" b="1" dirty="0">
                <a:solidFill>
                  <a:srgbClr val="0070C0"/>
                </a:solidFill>
                <a:effectLst>
                  <a:outerShdw blurRad="38100" dist="38100" dir="2700000" algn="tl">
                    <a:srgbClr val="000000">
                      <a:alpha val="43137"/>
                    </a:srgbClr>
                  </a:outerShdw>
                </a:effectLst>
              </a:rPr>
              <a:t>):</a:t>
            </a:r>
            <a:endParaRPr lang="en-US" sz="2400" b="1" dirty="0">
              <a:solidFill>
                <a:srgbClr val="0070C0"/>
              </a:solidFill>
              <a:effectLst>
                <a:outerShdw blurRad="38100" dist="38100" dir="2700000" algn="tl">
                  <a:srgbClr val="000000">
                    <a:alpha val="43137"/>
                  </a:srgbClr>
                </a:outerShdw>
              </a:effectLst>
            </a:endParaRPr>
          </a:p>
        </p:txBody>
      </p:sp>
      <p:sp>
        <p:nvSpPr>
          <p:cNvPr id="15" name="TextBox 14">
            <a:extLst>
              <a:ext uri="{FF2B5EF4-FFF2-40B4-BE49-F238E27FC236}">
                <a16:creationId xmlns:a16="http://schemas.microsoft.com/office/drawing/2014/main" id="{2D048AC7-4E94-06C5-1CAF-8AA7337A1089}"/>
              </a:ext>
            </a:extLst>
          </p:cNvPr>
          <p:cNvSpPr txBox="1"/>
          <p:nvPr/>
        </p:nvSpPr>
        <p:spPr>
          <a:xfrm>
            <a:off x="3690777" y="4465417"/>
            <a:ext cx="7634318" cy="1477328"/>
          </a:xfrm>
          <a:prstGeom prst="rect">
            <a:avLst/>
          </a:prstGeom>
          <a:noFill/>
        </p:spPr>
        <p:txBody>
          <a:bodyPr wrap="square">
            <a:spAutoFit/>
          </a:bodyPr>
          <a:lstStyle/>
          <a:p>
            <a:pPr marL="285750" indent="-285750" algn="just" rtl="1">
              <a:buFont typeface="Wingdings" panose="05000000000000000000" pitchFamily="2" charset="2"/>
              <a:buChar char="ü"/>
            </a:pPr>
            <a:r>
              <a:rPr lang="ar-EG" u="sng" dirty="0">
                <a:solidFill>
                  <a:srgbClr val="0070C0"/>
                </a:solidFill>
              </a:rPr>
              <a:t>ف</a:t>
            </a:r>
            <a:r>
              <a:rPr lang="ar-SA" u="sng" dirty="0">
                <a:solidFill>
                  <a:srgbClr val="0070C0"/>
                </a:solidFill>
              </a:rPr>
              <a:t>مثل</a:t>
            </a:r>
            <a:r>
              <a:rPr lang="ar-EG" u="sng" dirty="0">
                <a:solidFill>
                  <a:srgbClr val="0070C0"/>
                </a:solidFill>
              </a:rPr>
              <a:t>ًا</a:t>
            </a:r>
            <a:r>
              <a:rPr lang="ar-SA" u="sng" dirty="0">
                <a:solidFill>
                  <a:schemeClr val="accent1"/>
                </a:solidFill>
                <a:cs typeface="+mj-cs"/>
              </a:rPr>
              <a:t>:</a:t>
            </a:r>
            <a:r>
              <a:rPr lang="ar-EG" dirty="0">
                <a:solidFill>
                  <a:schemeClr val="accent1"/>
                </a:solidFill>
                <a:cs typeface="+mj-cs"/>
              </a:rPr>
              <a:t> </a:t>
            </a:r>
            <a:r>
              <a:rPr lang="ar-EG" dirty="0">
                <a:cs typeface="+mj-cs"/>
              </a:rPr>
              <a:t>إن أردت </a:t>
            </a:r>
            <a:r>
              <a:rPr lang="ar-EG" dirty="0"/>
              <a:t>قياس </a:t>
            </a:r>
            <a:r>
              <a:rPr lang="ar-EG" b="1" dirty="0"/>
              <a:t>مُستوى التوتر</a:t>
            </a:r>
            <a:r>
              <a:rPr lang="ar-EG" dirty="0"/>
              <a:t> لدى الجمهور، لكنك تستخدم أسئلة تسألهم عن </a:t>
            </a:r>
            <a:r>
              <a:rPr lang="ar-EG" b="1" dirty="0"/>
              <a:t>عادات النوم</a:t>
            </a:r>
            <a:r>
              <a:rPr lang="ar-EG" dirty="0"/>
              <a:t> فقط. في هذه الحالة، أداة القياس لا تقيس التوتر بشكل مباشر، وإنما تقيس جانبًا آخر (النوم)، لذلك نقول إن الأداة </a:t>
            </a:r>
            <a:r>
              <a:rPr lang="ar-EG" b="1" dirty="0"/>
              <a:t>تفتقر إلى الصدق</a:t>
            </a:r>
            <a:r>
              <a:rPr lang="ar-EG" dirty="0"/>
              <a:t>.</a:t>
            </a:r>
          </a:p>
          <a:p>
            <a:pPr marL="361950" indent="-95250" algn="just" rtl="1"/>
            <a:r>
              <a:rPr lang="ar-EG" dirty="0"/>
              <a:t>أما إذا كانت الأسئلة تدور حول مشاعر القلق، وسرعة دقّات القلب، ومُستوى التوتر في مواقف معينة، فهنا نقول إن الأداة </a:t>
            </a:r>
            <a:r>
              <a:rPr lang="ar-EG" b="1" dirty="0"/>
              <a:t>صادقة</a:t>
            </a:r>
            <a:r>
              <a:rPr lang="ar-EG" dirty="0"/>
              <a:t> لأنها تقيس التوتر فعلًا.</a:t>
            </a:r>
          </a:p>
        </p:txBody>
      </p:sp>
      <p:pic>
        <p:nvPicPr>
          <p:cNvPr id="18" name="Picture 17" descr="A black and white sign with two people on a weighing scale&#10;&#10;AI-generated content may be incorrect.">
            <a:extLst>
              <a:ext uri="{FF2B5EF4-FFF2-40B4-BE49-F238E27FC236}">
                <a16:creationId xmlns:a16="http://schemas.microsoft.com/office/drawing/2014/main" id="{220B1CF1-5739-1C12-FC86-B525375731A8}"/>
              </a:ext>
            </a:extLst>
          </p:cNvPr>
          <p:cNvPicPr>
            <a:picLocks noChangeAspect="1"/>
          </p:cNvPicPr>
          <p:nvPr/>
        </p:nvPicPr>
        <p:blipFill>
          <a:blip r:embed="rId2"/>
          <a:stretch>
            <a:fillRect/>
          </a:stretch>
        </p:blipFill>
        <p:spPr>
          <a:xfrm rot="21283286">
            <a:off x="959402" y="2484934"/>
            <a:ext cx="2159662" cy="323949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TextBox 3">
            <a:extLst>
              <a:ext uri="{FF2B5EF4-FFF2-40B4-BE49-F238E27FC236}">
                <a16:creationId xmlns:a16="http://schemas.microsoft.com/office/drawing/2014/main" id="{7E08FB83-6484-52D2-B0FC-A8F304189417}"/>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4. اختبار صحيفة الاستبيان:</a:t>
            </a:r>
          </a:p>
        </p:txBody>
      </p:sp>
    </p:spTree>
    <p:extLst>
      <p:ext uri="{BB962C8B-B14F-4D97-AF65-F5344CB8AC3E}">
        <p14:creationId xmlns:p14="http://schemas.microsoft.com/office/powerpoint/2010/main" val="115271069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FFC9-CD3C-8A6A-E68D-1F64BE36AD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E9FCE6-7E11-21D3-1354-FB25B1AD9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5EAF7683-1071-3FF4-4E1D-1582915D920B}"/>
              </a:ext>
            </a:extLst>
          </p:cNvPr>
          <p:cNvSpPr txBox="1"/>
          <p:nvPr/>
        </p:nvSpPr>
        <p:spPr>
          <a:xfrm>
            <a:off x="1962740" y="19309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اختبارات الصحة والثبات لصحيفة الاستبيان:</a:t>
            </a:r>
            <a:endParaRPr lang="en-US" sz="2400" b="1" dirty="0">
              <a:solidFill>
                <a:srgbClr val="0070C0"/>
              </a:solidFill>
              <a:effectLst>
                <a:outerShdw blurRad="38100" dist="38100" dir="2700000" algn="tl">
                  <a:srgbClr val="000000">
                    <a:alpha val="43137"/>
                  </a:srgbClr>
                </a:outerShdw>
              </a:effectLst>
            </a:endParaRPr>
          </a:p>
        </p:txBody>
      </p:sp>
      <p:sp>
        <p:nvSpPr>
          <p:cNvPr id="14" name="TextBox 13">
            <a:extLst>
              <a:ext uri="{FF2B5EF4-FFF2-40B4-BE49-F238E27FC236}">
                <a16:creationId xmlns:a16="http://schemas.microsoft.com/office/drawing/2014/main" id="{5A2716FA-639E-FF29-7F4D-7BCA545321EC}"/>
              </a:ext>
            </a:extLst>
          </p:cNvPr>
          <p:cNvSpPr txBox="1"/>
          <p:nvPr/>
        </p:nvSpPr>
        <p:spPr>
          <a:xfrm>
            <a:off x="3504178" y="3821035"/>
            <a:ext cx="7894561" cy="923330"/>
          </a:xfrm>
          <a:prstGeom prst="rect">
            <a:avLst/>
          </a:prstGeom>
          <a:noFill/>
        </p:spPr>
        <p:txBody>
          <a:bodyPr wrap="square">
            <a:spAutoFit/>
          </a:bodyPr>
          <a:lstStyle/>
          <a:p>
            <a:pPr marL="285750" indent="-285750" algn="just" rtl="1">
              <a:buFont typeface="Wingdings" panose="05000000000000000000" pitchFamily="2" charset="2"/>
              <a:buChar char="ü"/>
            </a:pPr>
            <a:r>
              <a:rPr lang="ar-EG" u="sng" dirty="0">
                <a:solidFill>
                  <a:srgbClr val="0070C0"/>
                </a:solidFill>
              </a:rPr>
              <a:t>ف</a:t>
            </a:r>
            <a:r>
              <a:rPr lang="ar-SA" u="sng" dirty="0">
                <a:solidFill>
                  <a:srgbClr val="0070C0"/>
                </a:solidFill>
              </a:rPr>
              <a:t>مثل</a:t>
            </a:r>
            <a:r>
              <a:rPr lang="ar-EG" u="sng" dirty="0">
                <a:solidFill>
                  <a:srgbClr val="0070C0"/>
                </a:solidFill>
              </a:rPr>
              <a:t>ًا</a:t>
            </a:r>
            <a:r>
              <a:rPr lang="ar-SA" u="sng" dirty="0">
                <a:solidFill>
                  <a:schemeClr val="accent1"/>
                </a:solidFill>
                <a:cs typeface="+mj-cs"/>
              </a:rPr>
              <a:t>:</a:t>
            </a:r>
            <a:r>
              <a:rPr lang="ar-EG" dirty="0">
                <a:solidFill>
                  <a:schemeClr val="accent1"/>
                </a:solidFill>
                <a:cs typeface="+mj-cs"/>
              </a:rPr>
              <a:t> </a:t>
            </a:r>
            <a:r>
              <a:rPr lang="ar-SA" dirty="0"/>
              <a:t>لو كان لديك ميزان لقياس الوزن. إذا وزنت نفس الشيء أكثر من مرة، يجب أن يعطيك نفس الرقم في كل مرة، وإلا سيكون الميزان غير دقيق</a:t>
            </a:r>
            <a:r>
              <a:rPr lang="en-US" dirty="0"/>
              <a:t>. </a:t>
            </a:r>
            <a:r>
              <a:rPr lang="ar-SA" dirty="0"/>
              <a:t>وبالمثل، في البحث العلمي، إذا كانت أداة القياس تُعطي نتائج مختلفة في كل مرة، فهذا يعني أنها </a:t>
            </a:r>
            <a:r>
              <a:rPr lang="ar-SA" b="1" dirty="0"/>
              <a:t>تفتقر إلى الثبات</a:t>
            </a:r>
            <a:r>
              <a:rPr lang="en-US" dirty="0"/>
              <a:t>.</a:t>
            </a:r>
            <a:r>
              <a:rPr lang="ar-SA" u="sng" dirty="0">
                <a:solidFill>
                  <a:schemeClr val="accent1"/>
                </a:solidFill>
                <a:cs typeface="+mj-cs"/>
              </a:rPr>
              <a:t> </a:t>
            </a:r>
            <a:endParaRPr lang="en-US" dirty="0"/>
          </a:p>
        </p:txBody>
      </p:sp>
      <p:sp>
        <p:nvSpPr>
          <p:cNvPr id="5" name="TextBox 4">
            <a:extLst>
              <a:ext uri="{FF2B5EF4-FFF2-40B4-BE49-F238E27FC236}">
                <a16:creationId xmlns:a16="http://schemas.microsoft.com/office/drawing/2014/main" id="{35A4F45C-9456-D7EC-3AE9-3E471E7B5714}"/>
              </a:ext>
            </a:extLst>
          </p:cNvPr>
          <p:cNvSpPr txBox="1"/>
          <p:nvPr/>
        </p:nvSpPr>
        <p:spPr>
          <a:xfrm>
            <a:off x="3369165" y="2518500"/>
            <a:ext cx="7955930" cy="1200329"/>
          </a:xfrm>
          <a:prstGeom prst="rect">
            <a:avLst/>
          </a:prstGeom>
          <a:noFill/>
        </p:spPr>
        <p:txBody>
          <a:bodyPr wrap="square">
            <a:spAutoFit/>
          </a:bodyPr>
          <a:lstStyle/>
          <a:p>
            <a:pPr algn="just" rtl="1"/>
            <a:r>
              <a:rPr lang="ar-EG" b="1" dirty="0"/>
              <a:t>2) اختبار الثبات: </a:t>
            </a:r>
            <a:r>
              <a:rPr lang="ar-SA" dirty="0"/>
              <a:t>يعني التأكد من أن </a:t>
            </a:r>
            <a:r>
              <a:rPr lang="ar-SA" b="1" dirty="0"/>
              <a:t>أداة القياس</a:t>
            </a:r>
            <a:r>
              <a:rPr lang="ar-SA" dirty="0"/>
              <a:t> (وهي هنا الاستبيان أو المقابلة) </a:t>
            </a:r>
            <a:r>
              <a:rPr lang="ar-SA" b="1" dirty="0"/>
              <a:t>تُعطي نفس النتائج تقريبًا إذا تم استخدامها في نفس الظروف أكثر من مرة</a:t>
            </a:r>
            <a:r>
              <a:rPr lang="en-US" dirty="0"/>
              <a:t>.</a:t>
            </a:r>
            <a:r>
              <a:rPr lang="ar-EG" dirty="0"/>
              <a:t> </a:t>
            </a:r>
            <a:r>
              <a:rPr lang="ar-SA" dirty="0"/>
              <a:t>بمعنى آخر، إذا سألنا نفس الشخص نفس السؤال مرتين، وكانت الظروف متشابهة، فيجب أن تكون الإجابة متقاربة. إذا حصلنا على إجابات مختلفة كثيرًا، فهذا يعني أن الأداة </a:t>
            </a:r>
            <a:r>
              <a:rPr lang="ar-SA" b="1" dirty="0"/>
              <a:t>غير ثابتة</a:t>
            </a:r>
            <a:r>
              <a:rPr lang="ar-SA" dirty="0"/>
              <a:t> ولا يمكن الاعتماد عليها</a:t>
            </a:r>
            <a:r>
              <a:rPr lang="en-US" dirty="0"/>
              <a:t>.</a:t>
            </a:r>
          </a:p>
        </p:txBody>
      </p:sp>
      <p:pic>
        <p:nvPicPr>
          <p:cNvPr id="8" name="Picture 7" descr="A weight scale with weights and a weight scale&#10;&#10;AI-generated content may be incorrect.">
            <a:extLst>
              <a:ext uri="{FF2B5EF4-FFF2-40B4-BE49-F238E27FC236}">
                <a16:creationId xmlns:a16="http://schemas.microsoft.com/office/drawing/2014/main" id="{250F5075-4DE7-71D5-B438-A22BAEA67DA9}"/>
              </a:ext>
            </a:extLst>
          </p:cNvPr>
          <p:cNvPicPr>
            <a:picLocks noChangeAspect="1"/>
          </p:cNvPicPr>
          <p:nvPr/>
        </p:nvPicPr>
        <p:blipFill>
          <a:blip r:embed="rId2"/>
          <a:stretch>
            <a:fillRect/>
          </a:stretch>
        </p:blipFill>
        <p:spPr>
          <a:xfrm rot="21203995">
            <a:off x="981537" y="2571784"/>
            <a:ext cx="2102880" cy="31543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9" name="TextBox 8">
            <a:extLst>
              <a:ext uri="{FF2B5EF4-FFF2-40B4-BE49-F238E27FC236}">
                <a16:creationId xmlns:a16="http://schemas.microsoft.com/office/drawing/2014/main" id="{D4516A83-4F16-2AC8-FB54-080DD3CBFF8D}"/>
              </a:ext>
            </a:extLst>
          </p:cNvPr>
          <p:cNvSpPr txBox="1"/>
          <p:nvPr/>
        </p:nvSpPr>
        <p:spPr>
          <a:xfrm>
            <a:off x="5636712" y="4985790"/>
            <a:ext cx="5643672" cy="923330"/>
          </a:xfrm>
          <a:prstGeom prst="rect">
            <a:avLst/>
          </a:prstGeom>
          <a:noFill/>
        </p:spPr>
        <p:txBody>
          <a:bodyPr wrap="square" rtlCol="0">
            <a:spAutoFit/>
          </a:bodyPr>
          <a:lstStyle/>
          <a:p>
            <a:pPr algn="just" rtl="1"/>
            <a:r>
              <a:rPr lang="ar-EG" dirty="0"/>
              <a:t>✳️ </a:t>
            </a:r>
            <a:r>
              <a:rPr lang="ar-EG" b="1" dirty="0"/>
              <a:t>الخُلاصة:</a:t>
            </a:r>
            <a:endParaRPr lang="ar-EG" dirty="0"/>
          </a:p>
          <a:p>
            <a:pPr marL="285750" indent="-285750" algn="just" rtl="1">
              <a:buFont typeface="Arial" panose="020B0604020202020204" pitchFamily="34" charset="0"/>
              <a:buChar char="•"/>
            </a:pPr>
            <a:r>
              <a:rPr lang="ar-EG" b="1" dirty="0"/>
              <a:t>الثبات</a:t>
            </a:r>
            <a:r>
              <a:rPr lang="ar-EG" dirty="0"/>
              <a:t> = الأداة تُعطي نفس النتيجة كل مرة.</a:t>
            </a:r>
          </a:p>
          <a:p>
            <a:pPr marL="285750" indent="-285750" algn="just" rtl="1">
              <a:buFont typeface="Arial" panose="020B0604020202020204" pitchFamily="34" charset="0"/>
              <a:buChar char="•"/>
            </a:pPr>
            <a:r>
              <a:rPr lang="ar-EG" b="1" dirty="0"/>
              <a:t>الصدق</a:t>
            </a:r>
            <a:r>
              <a:rPr lang="ar-EG" dirty="0"/>
              <a:t> = الأداة تقيس الشيء الصحيح.</a:t>
            </a:r>
          </a:p>
        </p:txBody>
      </p:sp>
      <p:sp>
        <p:nvSpPr>
          <p:cNvPr id="3" name="TextBox 2">
            <a:extLst>
              <a:ext uri="{FF2B5EF4-FFF2-40B4-BE49-F238E27FC236}">
                <a16:creationId xmlns:a16="http://schemas.microsoft.com/office/drawing/2014/main" id="{28A0BBE3-27CE-E894-D654-B7A37285EF1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4. اختبار صحيفة الاستبيان:</a:t>
            </a:r>
          </a:p>
        </p:txBody>
      </p:sp>
    </p:spTree>
    <p:extLst>
      <p:ext uri="{BB962C8B-B14F-4D97-AF65-F5344CB8AC3E}">
        <p14:creationId xmlns:p14="http://schemas.microsoft.com/office/powerpoint/2010/main" val="354088633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7AB81-1845-A956-C71F-EC82FB254830}"/>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D2EF91D8-5945-CD4B-7086-4C6EAF6198D4}"/>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A9F17F89-5D74-6905-4D98-FD93F47AF9B4}"/>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AD3CAF09-9B46-6703-B44D-ECC20669B49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942C475D-A923-B720-F77B-77B4C788FC6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4DBEACFE-F61B-B6DE-A3AB-87AAE593D8F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D0CCE580-8626-E156-8827-781F319A54EC}"/>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A05D7F04-A36E-E38B-54B5-0309320B48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C05EBEF-7B47-4A77-6B57-DA74CDFF152F}"/>
              </a:ext>
            </a:extLst>
          </p:cNvPr>
          <p:cNvSpPr txBox="1"/>
          <p:nvPr/>
        </p:nvSpPr>
        <p:spPr>
          <a:xfrm>
            <a:off x="6567539" y="1061807"/>
            <a:ext cx="4382931" cy="584775"/>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الثانية: تصميم البحث</a:t>
            </a:r>
          </a:p>
        </p:txBody>
      </p:sp>
      <p:sp>
        <p:nvSpPr>
          <p:cNvPr id="2" name="TextBox 1">
            <a:extLst>
              <a:ext uri="{FF2B5EF4-FFF2-40B4-BE49-F238E27FC236}">
                <a16:creationId xmlns:a16="http://schemas.microsoft.com/office/drawing/2014/main" id="{74AA448A-B135-1927-6E48-D1CA93F2A5BC}"/>
              </a:ext>
            </a:extLst>
          </p:cNvPr>
          <p:cNvSpPr txBox="1"/>
          <p:nvPr/>
        </p:nvSpPr>
        <p:spPr>
          <a:xfrm>
            <a:off x="2128123" y="4906161"/>
            <a:ext cx="2525051" cy="584775"/>
          </a:xfrm>
          <a:prstGeom prst="rect">
            <a:avLst/>
          </a:prstGeom>
          <a:noFill/>
        </p:spPr>
        <p:txBody>
          <a:bodyPr wrap="none" rtlCol="0">
            <a:spAutoFit/>
          </a:bodyPr>
          <a:lstStyle/>
          <a:p>
            <a:pPr algn="ctr" rtl="1"/>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مقاييس الاستبيان</a:t>
            </a:r>
          </a:p>
        </p:txBody>
      </p:sp>
    </p:spTree>
    <p:extLst>
      <p:ext uri="{BB962C8B-B14F-4D97-AF65-F5344CB8AC3E}">
        <p14:creationId xmlns:p14="http://schemas.microsoft.com/office/powerpoint/2010/main" val="1245472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par>
                                <p:cTn id="16" presetID="22" presetClass="entr" presetSubtype="4" fill="hold" grpId="0" nodeType="withEffect">
                                  <p:stCondLst>
                                    <p:cond delay="250"/>
                                  </p:stCondLst>
                                  <p:childTnLst>
                                    <p:set>
                                      <p:cBhvr>
                                        <p:cTn id="17" dur="1" fill="hold">
                                          <p:stCondLst>
                                            <p:cond delay="0"/>
                                          </p:stCondLst>
                                        </p:cTn>
                                        <p:tgtEl>
                                          <p:spTgt spid="43"/>
                                        </p:tgtEl>
                                        <p:attrNameLst>
                                          <p:attrName>style.visibility</p:attrName>
                                        </p:attrNameLst>
                                      </p:cBhvr>
                                      <p:to>
                                        <p:strVal val="visible"/>
                                      </p:to>
                                    </p:set>
                                    <p:animEffect transition="in" filter="wipe(down)">
                                      <p:cBhvr>
                                        <p:cTn id="18" dur="500"/>
                                        <p:tgtEl>
                                          <p:spTgt spid="43"/>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10"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FFC9-CD3C-8A6A-E68D-1F64BE36AD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E9FCE6-7E11-21D3-1354-FB25B1AD9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5EAF7683-1071-3FF4-4E1D-1582915D920B}"/>
              </a:ext>
            </a:extLst>
          </p:cNvPr>
          <p:cNvSpPr txBox="1"/>
          <p:nvPr/>
        </p:nvSpPr>
        <p:spPr>
          <a:xfrm>
            <a:off x="1962740" y="2209560"/>
            <a:ext cx="9307033" cy="400110"/>
          </a:xfrm>
          <a:prstGeom prst="rect">
            <a:avLst/>
          </a:prstGeom>
          <a:noFill/>
        </p:spPr>
        <p:txBody>
          <a:bodyPr wrap="square" rtlCol="0">
            <a:spAutoFit/>
          </a:bodyPr>
          <a:lstStyle/>
          <a:p>
            <a:pPr algn="just" rtl="1"/>
            <a:r>
              <a:rPr lang="ar-SA" sz="2000" b="1" dirty="0">
                <a:effectLst>
                  <a:outerShdw blurRad="38100" dist="38100" dir="2700000" algn="tl">
                    <a:srgbClr val="000000">
                      <a:alpha val="43137"/>
                    </a:srgbClr>
                  </a:outerShdw>
                </a:effectLst>
              </a:rPr>
              <a:t>أولًا: </a:t>
            </a:r>
            <a:r>
              <a:rPr lang="ar-EG" sz="2000" b="1" dirty="0">
                <a:effectLst>
                  <a:outerShdw blurRad="38100" dist="38100" dir="2700000" algn="tl">
                    <a:srgbClr val="000000">
                      <a:alpha val="43137"/>
                    </a:srgbClr>
                  </a:outerShdw>
                </a:effectLst>
              </a:rPr>
              <a:t>تصميم </a:t>
            </a:r>
            <a:r>
              <a:rPr lang="ar-SA" sz="2000" b="1" dirty="0">
                <a:effectLst>
                  <a:outerShdw blurRad="38100" dist="38100" dir="2700000" algn="tl">
                    <a:srgbClr val="000000">
                      <a:alpha val="43137"/>
                    </a:srgbClr>
                  </a:outerShdw>
                </a:effectLst>
              </a:rPr>
              <a:t>ال</a:t>
            </a:r>
            <a:r>
              <a:rPr lang="ar-EG" sz="2000" b="1" dirty="0">
                <a:effectLst>
                  <a:outerShdw blurRad="38100" dist="38100" dir="2700000" algn="tl">
                    <a:srgbClr val="000000">
                      <a:alpha val="43137"/>
                    </a:srgbClr>
                  </a:outerShdw>
                </a:effectLst>
              </a:rPr>
              <a:t>مقاييس:</a:t>
            </a:r>
            <a:endParaRPr lang="en-US" sz="2800" b="1" dirty="0">
              <a:solidFill>
                <a:srgbClr val="0070C0"/>
              </a:solidFill>
              <a:effectLst>
                <a:outerShdw blurRad="38100" dist="38100" dir="2700000" algn="tl">
                  <a:srgbClr val="000000">
                    <a:alpha val="43137"/>
                  </a:srgbClr>
                </a:outerShdw>
              </a:effectLst>
            </a:endParaRPr>
          </a:p>
        </p:txBody>
      </p:sp>
      <p:sp>
        <p:nvSpPr>
          <p:cNvPr id="5" name="TextBox 4">
            <a:extLst>
              <a:ext uri="{FF2B5EF4-FFF2-40B4-BE49-F238E27FC236}">
                <a16:creationId xmlns:a16="http://schemas.microsoft.com/office/drawing/2014/main" id="{35A4F45C-9456-D7EC-3AE9-3E471E7B5714}"/>
              </a:ext>
            </a:extLst>
          </p:cNvPr>
          <p:cNvSpPr txBox="1"/>
          <p:nvPr/>
        </p:nvSpPr>
        <p:spPr>
          <a:xfrm>
            <a:off x="4216059" y="2548602"/>
            <a:ext cx="7064324" cy="2215991"/>
          </a:xfrm>
          <a:prstGeom prst="rect">
            <a:avLst/>
          </a:prstGeom>
          <a:noFill/>
        </p:spPr>
        <p:txBody>
          <a:bodyPr wrap="square">
            <a:spAutoFit/>
          </a:bodyPr>
          <a:lstStyle/>
          <a:p>
            <a:pPr algn="just" rtl="1"/>
            <a:r>
              <a:rPr lang="ar-SA" dirty="0"/>
              <a:t>في تصميم الاستبيانات، يُعد تحديد نوع المقياس الإحصائي المناسب خطوة أساسية، إذ يحدد هذا المقياس طبيعة البيانات التي سيتم جمعها وطريقة تحليلها لاحقًا. </a:t>
            </a:r>
            <a:r>
              <a:rPr lang="ar-EG" dirty="0"/>
              <a:t>و</a:t>
            </a:r>
            <a:r>
              <a:rPr lang="ar-SA" dirty="0"/>
              <a:t>تساعد مقاييس الاستبيان على تنظيم الإجابات وتحويلها إلى بيانات قابلة للتحليل</a:t>
            </a:r>
            <a:r>
              <a:rPr lang="ar-EG" dirty="0"/>
              <a:t>، </a:t>
            </a:r>
            <a:r>
              <a:rPr lang="ar-EG" u="sng" dirty="0"/>
              <a:t>ومن أمثلة هذه المقاييس:</a:t>
            </a:r>
            <a:endParaRPr lang="en-US" u="sng" dirty="0"/>
          </a:p>
          <a:p>
            <a:pPr algn="just" rtl="1"/>
            <a:r>
              <a:rPr lang="en-US" dirty="0"/>
              <a:t> </a:t>
            </a:r>
          </a:p>
          <a:p>
            <a:pPr marL="342900" indent="-342900" algn="just" rtl="1">
              <a:buAutoNum type="arabicPeriod"/>
            </a:pPr>
            <a:r>
              <a:rPr lang="ar-SA" b="1" dirty="0"/>
              <a:t>مقياس الاتجاه البسيط</a:t>
            </a:r>
            <a:r>
              <a:rPr lang="ar-EG" b="1" dirty="0"/>
              <a:t> </a:t>
            </a:r>
            <a:r>
              <a:rPr lang="en-US" b="1" dirty="0"/>
              <a:t> :(Simple attitude scale)</a:t>
            </a:r>
            <a:r>
              <a:rPr lang="ar-SA" dirty="0"/>
              <a:t>يعتمد على سؤال أو عبارة واحدة</a:t>
            </a:r>
            <a:r>
              <a:rPr lang="ar-EG" dirty="0"/>
              <a:t>،</a:t>
            </a:r>
            <a:r>
              <a:rPr lang="ar-SA" dirty="0"/>
              <a:t> </a:t>
            </a:r>
            <a:r>
              <a:rPr lang="ar-EG" dirty="0"/>
              <a:t>و</a:t>
            </a:r>
            <a:r>
              <a:rPr lang="ar-SA" dirty="0"/>
              <a:t>يطلب من الم</a:t>
            </a:r>
            <a:r>
              <a:rPr lang="ar-EG" dirty="0"/>
              <a:t>بحوث</a:t>
            </a:r>
            <a:r>
              <a:rPr lang="ar-SA" dirty="0"/>
              <a:t> الإجابة عنها بالموافقة أو الرفض (مثل: نعم/لا، موافق/غير موافق)</a:t>
            </a:r>
            <a:r>
              <a:rPr lang="en-US" dirty="0"/>
              <a:t>.</a:t>
            </a:r>
            <a:endParaRPr lang="ar-EG" dirty="0"/>
          </a:p>
          <a:p>
            <a:pPr algn="just" rtl="1"/>
            <a:endParaRPr lang="ar-EG" sz="800" dirty="0"/>
          </a:p>
          <a:p>
            <a:pPr marL="285750" indent="-285750" algn="just" rtl="1">
              <a:buFont typeface="Wingdings" panose="05000000000000000000" pitchFamily="2" charset="2"/>
              <a:buChar char="ü"/>
            </a:pPr>
            <a:r>
              <a:rPr lang="ar-SA" u="sng" dirty="0" err="1">
                <a:solidFill>
                  <a:srgbClr val="0070C0"/>
                </a:solidFill>
              </a:rPr>
              <a:t>مث</a:t>
            </a:r>
            <a:r>
              <a:rPr lang="ar-EG" u="sng" dirty="0">
                <a:solidFill>
                  <a:srgbClr val="0070C0"/>
                </a:solidFill>
              </a:rPr>
              <a:t>ال</a:t>
            </a:r>
            <a:r>
              <a:rPr lang="ar-SA" u="sng" dirty="0">
                <a:solidFill>
                  <a:schemeClr val="accent1"/>
                </a:solidFill>
              </a:rPr>
              <a:t>:</a:t>
            </a:r>
            <a:r>
              <a:rPr lang="ar-EG" dirty="0">
                <a:solidFill>
                  <a:schemeClr val="accent1"/>
                </a:solidFill>
              </a:rPr>
              <a:t>   </a:t>
            </a:r>
            <a:endParaRPr lang="en-US" dirty="0"/>
          </a:p>
        </p:txBody>
      </p:sp>
      <p:sp>
        <p:nvSpPr>
          <p:cNvPr id="4" name="TextBox 3">
            <a:extLst>
              <a:ext uri="{FF2B5EF4-FFF2-40B4-BE49-F238E27FC236}">
                <a16:creationId xmlns:a16="http://schemas.microsoft.com/office/drawing/2014/main" id="{2B97C773-4317-955A-D440-CE005EFAC695}"/>
              </a:ext>
            </a:extLst>
          </p:cNvPr>
          <p:cNvSpPr txBox="1"/>
          <p:nvPr/>
        </p:nvSpPr>
        <p:spPr>
          <a:xfrm>
            <a:off x="1973351" y="1753549"/>
            <a:ext cx="9307033"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rPr>
              <a:t>تصميم المقاييس وتحديد مستويات القياس</a:t>
            </a:r>
            <a:r>
              <a:rPr lang="ar-EG" sz="2400" b="1" dirty="0">
                <a:solidFill>
                  <a:srgbClr val="0070C0"/>
                </a:solidFill>
                <a:effectLst>
                  <a:outerShdw blurRad="38100" dist="38100" dir="2700000" algn="tl">
                    <a:srgbClr val="000000">
                      <a:alpha val="43137"/>
                    </a:srgbClr>
                  </a:outerShdw>
                </a:effectLst>
              </a:rPr>
              <a:t>:</a:t>
            </a:r>
            <a:endParaRPr lang="en-US" sz="2400" b="1" dirty="0">
              <a:solidFill>
                <a:srgbClr val="0070C0"/>
              </a:solidFill>
              <a:effectLst>
                <a:outerShdw blurRad="38100" dist="38100" dir="2700000" algn="tl">
                  <a:srgbClr val="000000">
                    <a:alpha val="43137"/>
                  </a:srgbClr>
                </a:outerShdw>
              </a:effectLst>
            </a:endParaRPr>
          </a:p>
        </p:txBody>
      </p:sp>
      <p:pic>
        <p:nvPicPr>
          <p:cNvPr id="9" name="Picture 8" descr="A white paper with black text&#10;&#10;AI-generated content may be incorrect.">
            <a:extLst>
              <a:ext uri="{FF2B5EF4-FFF2-40B4-BE49-F238E27FC236}">
                <a16:creationId xmlns:a16="http://schemas.microsoft.com/office/drawing/2014/main" id="{BDB3A95C-7DDC-A9D4-ED9D-7A88F99889DC}"/>
              </a:ext>
            </a:extLst>
          </p:cNvPr>
          <p:cNvPicPr>
            <a:picLocks noChangeAspect="1"/>
          </p:cNvPicPr>
          <p:nvPr/>
        </p:nvPicPr>
        <p:blipFill>
          <a:blip r:embed="rId3"/>
          <a:srcRect t="22461" b="21163"/>
          <a:stretch>
            <a:fillRect/>
          </a:stretch>
        </p:blipFill>
        <p:spPr>
          <a:xfrm rot="21273051">
            <a:off x="848013" y="3194199"/>
            <a:ext cx="3173521" cy="178909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aphicFrame>
        <p:nvGraphicFramePr>
          <p:cNvPr id="10" name="Table 9"/>
          <p:cNvGraphicFramePr>
            <a:graphicFrameLocks noGrp="1"/>
          </p:cNvGraphicFramePr>
          <p:nvPr>
            <p:extLst>
              <p:ext uri="{D42A27DB-BD31-4B8C-83A1-F6EECF244321}">
                <p14:modId xmlns:p14="http://schemas.microsoft.com/office/powerpoint/2010/main" val="1241924599"/>
              </p:ext>
            </p:extLst>
          </p:nvPr>
        </p:nvGraphicFramePr>
        <p:xfrm>
          <a:off x="6655442" y="4654615"/>
          <a:ext cx="4453899" cy="1310640"/>
        </p:xfrm>
        <a:graphic>
          <a:graphicData uri="http://schemas.openxmlformats.org/drawingml/2006/table">
            <a:tbl>
              <a:tblPr firstRow="1" bandRow="1">
                <a:tableStyleId>{35758FB7-9AC5-4552-8A53-C91805E547FA}</a:tableStyleId>
              </a:tblPr>
              <a:tblGrid>
                <a:gridCol w="4453899">
                  <a:extLst>
                    <a:ext uri="{9D8B030D-6E8A-4147-A177-3AD203B41FA5}">
                      <a16:colId xmlns:a16="http://schemas.microsoft.com/office/drawing/2014/main" val="3726286853"/>
                    </a:ext>
                  </a:extLst>
                </a:gridCol>
              </a:tblGrid>
              <a:tr h="1154734">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600" dirty="0"/>
                        <a:t>أفضّل م</a:t>
                      </a:r>
                      <a:r>
                        <a:rPr lang="ar-EG" sz="1600" dirty="0"/>
                        <a:t>ُ</a:t>
                      </a:r>
                      <a:r>
                        <a:rPr lang="ar-SA" sz="1600" dirty="0"/>
                        <a:t>شاهدة الإعلانات على إنست</a:t>
                      </a:r>
                      <a:r>
                        <a:rPr lang="ar-EG" sz="1600" dirty="0"/>
                        <a:t>ج</a:t>
                      </a:r>
                      <a:r>
                        <a:rPr lang="ar-SA" sz="1600" dirty="0"/>
                        <a:t>رام أكثر من فيسبوك</a:t>
                      </a:r>
                      <a:r>
                        <a:rPr lang="en-US" sz="1600" dirty="0"/>
                        <a:t>.</a:t>
                      </a:r>
                      <a:endParaRPr lang="ar-EG" sz="1600" dirty="0"/>
                    </a:p>
                    <a:p>
                      <a:pPr lvl="1" algn="just" rtl="1"/>
                      <a:r>
                        <a:rPr lang="en-US" sz="1600" dirty="0"/>
                        <a:t>☐ </a:t>
                      </a:r>
                      <a:r>
                        <a:rPr lang="ar-EG" sz="1600" dirty="0"/>
                        <a:t> </a:t>
                      </a:r>
                      <a:r>
                        <a:rPr lang="ar-SA" sz="1600" dirty="0"/>
                        <a:t>موافق</a:t>
                      </a:r>
                      <a:r>
                        <a:rPr lang="ar-EG" sz="1600" dirty="0"/>
                        <a:t>    </a:t>
                      </a:r>
                      <a:r>
                        <a:rPr lang="ar-SA" sz="1600" dirty="0"/>
                        <a:t> ☐ غير موافق</a:t>
                      </a:r>
                      <a:endParaRPr lang="ar-EG" sz="1600" dirty="0"/>
                    </a:p>
                    <a:p>
                      <a:pPr lvl="1" algn="just" rtl="1"/>
                      <a:endParaRPr lang="ar-EG" sz="1600" dirty="0"/>
                    </a:p>
                    <a:p>
                      <a:pPr marL="0" marR="0" lvl="0" indent="0" algn="r" defTabSz="914400" rtl="1" eaLnBrk="1" fontAlgn="auto" latinLnBrk="0" hangingPunct="1">
                        <a:lnSpc>
                          <a:spcPct val="100000"/>
                        </a:lnSpc>
                        <a:spcBef>
                          <a:spcPts val="0"/>
                        </a:spcBef>
                        <a:spcAft>
                          <a:spcPts val="0"/>
                        </a:spcAft>
                        <a:buClrTx/>
                        <a:buSzTx/>
                        <a:buFontTx/>
                        <a:buNone/>
                        <a:tabLst/>
                        <a:defRPr/>
                      </a:pPr>
                      <a:r>
                        <a:rPr lang="ar-EG" sz="1600" dirty="0"/>
                        <a:t>أ</a:t>
                      </a:r>
                      <a:r>
                        <a:rPr lang="ar-SA" sz="1600" dirty="0"/>
                        <a:t>شتري المنتجات عبر الإنترنت بعد مشاهدة </a:t>
                      </a:r>
                      <a:r>
                        <a:rPr lang="ar-EG" sz="1600" dirty="0"/>
                        <a:t>ال</a:t>
                      </a:r>
                      <a:r>
                        <a:rPr lang="ar-SA" sz="1600" dirty="0"/>
                        <a:t>إعلان</a:t>
                      </a:r>
                      <a:r>
                        <a:rPr lang="ar-EG" sz="1600" dirty="0"/>
                        <a:t>ات</a:t>
                      </a:r>
                      <a:r>
                        <a:rPr lang="ar-SA" sz="1600" dirty="0"/>
                        <a:t> عنها</a:t>
                      </a:r>
                      <a:r>
                        <a:rPr lang="ar-EG" sz="1600" dirty="0"/>
                        <a:t>.</a:t>
                      </a:r>
                      <a:br>
                        <a:rPr lang="ar-EG" sz="1600" dirty="0"/>
                      </a:br>
                      <a:r>
                        <a:rPr lang="ar-EG" sz="1600" dirty="0"/>
                        <a:t>         </a:t>
                      </a:r>
                      <a:r>
                        <a:rPr lang="en-US" sz="1600" dirty="0"/>
                        <a:t>☐ </a:t>
                      </a:r>
                      <a:r>
                        <a:rPr lang="ar-EG" sz="1600" dirty="0"/>
                        <a:t> </a:t>
                      </a:r>
                      <a:r>
                        <a:rPr lang="ar-SA" sz="1600" dirty="0"/>
                        <a:t>نعم</a:t>
                      </a:r>
                      <a:r>
                        <a:rPr lang="ar-EG" sz="1600" dirty="0"/>
                        <a:t>     </a:t>
                      </a:r>
                      <a:r>
                        <a:rPr lang="ar-SA" sz="1600" dirty="0"/>
                        <a:t> ☐ لا</a:t>
                      </a:r>
                      <a:endParaRPr lang="en-US" sz="1600" dirty="0"/>
                    </a:p>
                  </a:txBody>
                  <a:tcPr anchor="ctr"/>
                </a:tc>
                <a:extLst>
                  <a:ext uri="{0D108BD9-81ED-4DB2-BD59-A6C34878D82A}">
                    <a16:rowId xmlns:a16="http://schemas.microsoft.com/office/drawing/2014/main" val="879151479"/>
                  </a:ext>
                </a:extLst>
              </a:tr>
            </a:tbl>
          </a:graphicData>
        </a:graphic>
      </p:graphicFrame>
      <p:sp>
        <p:nvSpPr>
          <p:cNvPr id="7" name="TextBox 6">
            <a:extLst>
              <a:ext uri="{FF2B5EF4-FFF2-40B4-BE49-F238E27FC236}">
                <a16:creationId xmlns:a16="http://schemas.microsoft.com/office/drawing/2014/main" id="{FF10EEDC-D4DC-9968-ED23-370FE478119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425947652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FFC9-CD3C-8A6A-E68D-1F64BE36AD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E9FCE6-7E11-21D3-1354-FB25B1AD9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5EAF7683-1071-3FF4-4E1D-1582915D920B}"/>
              </a:ext>
            </a:extLst>
          </p:cNvPr>
          <p:cNvSpPr txBox="1"/>
          <p:nvPr/>
        </p:nvSpPr>
        <p:spPr>
          <a:xfrm>
            <a:off x="4338797" y="1930919"/>
            <a:ext cx="6930976" cy="1477328"/>
          </a:xfrm>
          <a:prstGeom prst="rect">
            <a:avLst/>
          </a:prstGeom>
          <a:noFill/>
        </p:spPr>
        <p:txBody>
          <a:bodyPr wrap="square" rtlCol="0">
            <a:spAutoFit/>
          </a:bodyPr>
          <a:lstStyle/>
          <a:p>
            <a:pPr lvl="0" algn="just" rtl="1"/>
            <a:r>
              <a:rPr lang="ar-EG" b="1" dirty="0"/>
              <a:t>2. </a:t>
            </a:r>
            <a:r>
              <a:rPr lang="en-US" b="1" dirty="0"/>
              <a:t> </a:t>
            </a:r>
            <a:r>
              <a:rPr lang="ar-SA" b="1" dirty="0"/>
              <a:t>المقياس التصنيفي</a:t>
            </a:r>
            <a:r>
              <a:rPr lang="ar-EG" b="1" dirty="0"/>
              <a:t> </a:t>
            </a:r>
            <a:r>
              <a:rPr lang="en-US" b="1" dirty="0"/>
              <a:t>:(Category scale)</a:t>
            </a:r>
            <a:r>
              <a:rPr lang="ar-EG" b="1" dirty="0"/>
              <a:t> </a:t>
            </a:r>
            <a:r>
              <a:rPr lang="ar-SA" dirty="0"/>
              <a:t>أكثر دقة من المقياس البسيط، ويعطي خيارات متعددة لقياس درجة الأهمية أو التأثير</a:t>
            </a:r>
            <a:r>
              <a:rPr lang="en-US" dirty="0"/>
              <a:t>.</a:t>
            </a:r>
            <a:endParaRPr lang="ar-EG" dirty="0"/>
          </a:p>
          <a:p>
            <a:pPr lvl="0" algn="just" rtl="1"/>
            <a:endParaRPr lang="en-US" dirty="0"/>
          </a:p>
          <a:p>
            <a:pPr marL="285750" lvl="0" indent="-285750" algn="r" rtl="1">
              <a:buFont typeface="Wingdings" panose="05000000000000000000" pitchFamily="2" charset="2"/>
              <a:buChar char="ü"/>
            </a:pPr>
            <a:r>
              <a:rPr lang="ar-SA" u="sng" dirty="0">
                <a:solidFill>
                  <a:srgbClr val="0070C0"/>
                </a:solidFill>
              </a:rPr>
              <a:t>مثال</a:t>
            </a:r>
            <a:r>
              <a:rPr lang="en-US" u="sng" dirty="0">
                <a:solidFill>
                  <a:srgbClr val="0070C0"/>
                </a:solidFill>
              </a:rPr>
              <a:t>:</a:t>
            </a:r>
            <a:br>
              <a:rPr lang="en-US" dirty="0"/>
            </a:br>
            <a:endParaRPr lang="en-US" dirty="0"/>
          </a:p>
        </p:txBody>
      </p:sp>
      <p:graphicFrame>
        <p:nvGraphicFramePr>
          <p:cNvPr id="4" name="Table 3">
            <a:extLst>
              <a:ext uri="{FF2B5EF4-FFF2-40B4-BE49-F238E27FC236}">
                <a16:creationId xmlns:a16="http://schemas.microsoft.com/office/drawing/2014/main" id="{522009CD-94E9-5A8F-751F-3C202B3886BC}"/>
              </a:ext>
            </a:extLst>
          </p:cNvPr>
          <p:cNvGraphicFramePr>
            <a:graphicFrameLocks noGrp="1"/>
          </p:cNvGraphicFramePr>
          <p:nvPr>
            <p:extLst>
              <p:ext uri="{D42A27DB-BD31-4B8C-83A1-F6EECF244321}">
                <p14:modId xmlns:p14="http://schemas.microsoft.com/office/powerpoint/2010/main" val="3045012436"/>
              </p:ext>
            </p:extLst>
          </p:nvPr>
        </p:nvGraphicFramePr>
        <p:xfrm>
          <a:off x="5172075" y="3131345"/>
          <a:ext cx="5719176" cy="2865120"/>
        </p:xfrm>
        <a:graphic>
          <a:graphicData uri="http://schemas.openxmlformats.org/drawingml/2006/table">
            <a:tbl>
              <a:tblPr firstRow="1" bandRow="1">
                <a:tableStyleId>{7DF18680-E054-41AD-8BC1-D1AEF772440D}</a:tableStyleId>
              </a:tblPr>
              <a:tblGrid>
                <a:gridCol w="1429794">
                  <a:extLst>
                    <a:ext uri="{9D8B030D-6E8A-4147-A177-3AD203B41FA5}">
                      <a16:colId xmlns:a16="http://schemas.microsoft.com/office/drawing/2014/main" val="483533896"/>
                    </a:ext>
                  </a:extLst>
                </a:gridCol>
                <a:gridCol w="1429794">
                  <a:extLst>
                    <a:ext uri="{9D8B030D-6E8A-4147-A177-3AD203B41FA5}">
                      <a16:colId xmlns:a16="http://schemas.microsoft.com/office/drawing/2014/main" val="4049778572"/>
                    </a:ext>
                  </a:extLst>
                </a:gridCol>
                <a:gridCol w="1429794">
                  <a:extLst>
                    <a:ext uri="{9D8B030D-6E8A-4147-A177-3AD203B41FA5}">
                      <a16:colId xmlns:a16="http://schemas.microsoft.com/office/drawing/2014/main" val="205012675"/>
                    </a:ext>
                  </a:extLst>
                </a:gridCol>
                <a:gridCol w="1429794">
                  <a:extLst>
                    <a:ext uri="{9D8B030D-6E8A-4147-A177-3AD203B41FA5}">
                      <a16:colId xmlns:a16="http://schemas.microsoft.com/office/drawing/2014/main" val="932454759"/>
                    </a:ext>
                  </a:extLst>
                </a:gridCol>
              </a:tblGrid>
              <a:tr h="370840">
                <a:tc gridSpan="4">
                  <a:txBody>
                    <a:bodyPr/>
                    <a:lstStyle/>
                    <a:p>
                      <a:pPr lvl="0" algn="ctr" rtl="1"/>
                      <a:r>
                        <a:rPr lang="ar-SA" dirty="0"/>
                        <a:t>ما مدى أهمية العوامل التالية في قرارك التفاعل مع إعلان على يوتيوب؟ (اختر خيارًا واحدًا لكل عامل)</a:t>
                      </a:r>
                      <a:r>
                        <a:rPr lang="ar-EG" dirty="0"/>
                        <a:t>.</a:t>
                      </a:r>
                    </a:p>
                  </a:txBody>
                  <a:tcPr/>
                </a:tc>
                <a:tc hMerge="1">
                  <a:txBody>
                    <a:bodyPr/>
                    <a:lstStyle/>
                    <a:p>
                      <a:pPr algn="ctr" rtl="1"/>
                      <a:endParaRPr lang="en-US" dirty="0"/>
                    </a:p>
                  </a:txBody>
                  <a:tcPr/>
                </a:tc>
                <a:tc hMerge="1">
                  <a:txBody>
                    <a:bodyPr/>
                    <a:lstStyle/>
                    <a:p>
                      <a:pPr algn="ctr"/>
                      <a:endParaRPr lang="en-US" sz="1800" kern="1200" dirty="0">
                        <a:solidFill>
                          <a:schemeClr val="tx1"/>
                        </a:solidFill>
                        <a:latin typeface="+mn-lt"/>
                        <a:ea typeface="+mn-ea"/>
                        <a:cs typeface="+mn-cs"/>
                      </a:endParaRPr>
                    </a:p>
                  </a:txBody>
                  <a:tcPr/>
                </a:tc>
                <a:tc hMerge="1">
                  <a:txBody>
                    <a:bodyPr/>
                    <a:lstStyle/>
                    <a:p>
                      <a:endParaRPr lang="en-US" dirty="0"/>
                    </a:p>
                  </a:txBody>
                  <a:tcPr/>
                </a:tc>
                <a:extLst>
                  <a:ext uri="{0D108BD9-81ED-4DB2-BD59-A6C34878D82A}">
                    <a16:rowId xmlns:a16="http://schemas.microsoft.com/office/drawing/2014/main" val="2916684032"/>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dirty="0"/>
                        <a:t>غير مهم</a:t>
                      </a:r>
                      <a:endParaRPr lang="en-US" dirty="0"/>
                    </a:p>
                  </a:txBody>
                  <a:tcPr/>
                </a:tc>
                <a:tc>
                  <a:txBody>
                    <a:bodyPr/>
                    <a:lstStyle/>
                    <a:p>
                      <a:pPr algn="ctr" rtl="1"/>
                      <a:r>
                        <a:rPr lang="ar-SA" dirty="0"/>
                        <a:t>مهم إلى حد ما </a:t>
                      </a:r>
                      <a:endParaRPr lang="en-US" dirty="0"/>
                    </a:p>
                  </a:txBody>
                  <a:tcPr/>
                </a:tc>
                <a:tc>
                  <a:txBody>
                    <a:bodyPr/>
                    <a:lstStyle/>
                    <a:p>
                      <a:pPr algn="ctr"/>
                      <a:r>
                        <a:rPr lang="ar-SA" dirty="0"/>
                        <a:t>مهم جدًا </a:t>
                      </a:r>
                      <a:endParaRPr lang="en-US" sz="1800" kern="1200" dirty="0">
                        <a:solidFill>
                          <a:schemeClr val="tx1"/>
                        </a:solidFill>
                        <a:latin typeface="+mn-lt"/>
                        <a:ea typeface="+mn-ea"/>
                        <a:cs typeface="+mn-cs"/>
                      </a:endParaRPr>
                    </a:p>
                  </a:txBody>
                  <a:tcPr/>
                </a:tc>
                <a:tc>
                  <a:txBody>
                    <a:bodyPr/>
                    <a:lstStyle/>
                    <a:p>
                      <a:endParaRPr lang="en-US" dirty="0"/>
                    </a:p>
                  </a:txBody>
                  <a:tcPr/>
                </a:tc>
                <a:extLst>
                  <a:ext uri="{0D108BD9-81ED-4DB2-BD59-A6C34878D82A}">
                    <a16:rowId xmlns:a16="http://schemas.microsoft.com/office/drawing/2014/main" val="177842139"/>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txBody>
                  <a:tcPr/>
                </a:tc>
                <a:tc>
                  <a:txBody>
                    <a:bodyPr/>
                    <a:lstStyle/>
                    <a:p>
                      <a:pPr algn="ctr" rtl="1"/>
                      <a:endParaRPr lang="en-US" dirty="0"/>
                    </a:p>
                  </a:txBody>
                  <a:tcPr/>
                </a:tc>
                <a:tc>
                  <a:txBody>
                    <a:bodyPr/>
                    <a:lstStyle/>
                    <a:p>
                      <a:pPr algn="ctr"/>
                      <a:endParaRPr lang="en-US" sz="1800" kern="1200" dirty="0">
                        <a:solidFill>
                          <a:schemeClr val="tx1"/>
                        </a:solidFill>
                        <a:latin typeface="+mn-lt"/>
                        <a:ea typeface="+mn-ea"/>
                        <a:cs typeface="+mn-cs"/>
                      </a:endParaRPr>
                    </a:p>
                  </a:txBody>
                  <a:tcPr/>
                </a:tc>
                <a:tc>
                  <a:txBody>
                    <a:bodyPr/>
                    <a:lstStyle/>
                    <a:p>
                      <a:pPr algn="r"/>
                      <a:r>
                        <a:rPr lang="ar-EG" dirty="0"/>
                        <a:t>أصالة الإعلان</a:t>
                      </a:r>
                      <a:endParaRPr lang="en-US" dirty="0"/>
                    </a:p>
                  </a:txBody>
                  <a:tcPr/>
                </a:tc>
                <a:extLst>
                  <a:ext uri="{0D108BD9-81ED-4DB2-BD59-A6C34878D82A}">
                    <a16:rowId xmlns:a16="http://schemas.microsoft.com/office/drawing/2014/main" val="227627367"/>
                  </a:ext>
                </a:extLst>
              </a:tr>
              <a:tr h="370840">
                <a:tc>
                  <a:txBody>
                    <a:bodyPr/>
                    <a:lstStyle/>
                    <a:p>
                      <a:endParaRPr lang="en-US"/>
                    </a:p>
                  </a:txBody>
                  <a:tcPr/>
                </a:tc>
                <a:tc>
                  <a:txBody>
                    <a:bodyPr/>
                    <a:lstStyle/>
                    <a:p>
                      <a:endParaRPr lang="en-US"/>
                    </a:p>
                  </a:txBody>
                  <a:tcPr/>
                </a:tc>
                <a:tc>
                  <a:txBody>
                    <a:bodyPr/>
                    <a:lstStyle/>
                    <a:p>
                      <a:endParaRPr lang="en-US"/>
                    </a:p>
                  </a:txBody>
                  <a:tcPr/>
                </a:tc>
                <a:tc>
                  <a:txBody>
                    <a:bodyPr/>
                    <a:lstStyle/>
                    <a:p>
                      <a:pPr algn="just" rtl="1"/>
                      <a:r>
                        <a:rPr lang="ar-SA" dirty="0"/>
                        <a:t>جودة الفيديو</a:t>
                      </a:r>
                      <a:endParaRPr lang="en-US" dirty="0"/>
                    </a:p>
                  </a:txBody>
                  <a:tcPr/>
                </a:tc>
                <a:extLst>
                  <a:ext uri="{0D108BD9-81ED-4DB2-BD59-A6C34878D82A}">
                    <a16:rowId xmlns:a16="http://schemas.microsoft.com/office/drawing/2014/main" val="668001957"/>
                  </a:ext>
                </a:extLst>
              </a:tr>
              <a:tr h="370840">
                <a:tc>
                  <a:txBody>
                    <a:bodyPr/>
                    <a:lstStyle/>
                    <a:p>
                      <a:endParaRPr lang="en-US" dirty="0"/>
                    </a:p>
                  </a:txBody>
                  <a:tcPr/>
                </a:tc>
                <a:tc>
                  <a:txBody>
                    <a:bodyPr/>
                    <a:lstStyle/>
                    <a:p>
                      <a:endParaRPr lang="en-US"/>
                    </a:p>
                  </a:txBody>
                  <a:tcPr/>
                </a:tc>
                <a:tc>
                  <a:txBody>
                    <a:bodyPr/>
                    <a:lstStyle/>
                    <a:p>
                      <a:endParaRPr lang="en-US"/>
                    </a:p>
                  </a:txBody>
                  <a:tcPr/>
                </a:tc>
                <a:tc>
                  <a:txBody>
                    <a:bodyPr/>
                    <a:lstStyle/>
                    <a:p>
                      <a:pPr algn="just" rtl="1"/>
                      <a:r>
                        <a:rPr lang="ar-SA" dirty="0"/>
                        <a:t>وضوح الرسالة</a:t>
                      </a:r>
                      <a:endParaRPr lang="en-US" dirty="0"/>
                    </a:p>
                  </a:txBody>
                  <a:tcPr/>
                </a:tc>
                <a:extLst>
                  <a:ext uri="{0D108BD9-81ED-4DB2-BD59-A6C34878D82A}">
                    <a16:rowId xmlns:a16="http://schemas.microsoft.com/office/drawing/2014/main" val="687176634"/>
                  </a:ext>
                </a:extLst>
              </a:tr>
              <a:tr h="370840">
                <a:tc>
                  <a:txBody>
                    <a:bodyPr/>
                    <a:lstStyle/>
                    <a:p>
                      <a:endParaRPr lang="en-US"/>
                    </a:p>
                  </a:txBody>
                  <a:tcPr/>
                </a:tc>
                <a:tc>
                  <a:txBody>
                    <a:bodyPr/>
                    <a:lstStyle/>
                    <a:p>
                      <a:endParaRPr lang="en-US"/>
                    </a:p>
                  </a:txBody>
                  <a:tcPr/>
                </a:tc>
                <a:tc>
                  <a:txBody>
                    <a:bodyPr/>
                    <a:lstStyle/>
                    <a:p>
                      <a:endParaRPr lang="en-US"/>
                    </a:p>
                  </a:txBody>
                  <a:tcPr/>
                </a:tc>
                <a:tc>
                  <a:txBody>
                    <a:bodyPr/>
                    <a:lstStyle/>
                    <a:p>
                      <a:pPr algn="r" rtl="1"/>
                      <a:r>
                        <a:rPr lang="ar-EG" dirty="0"/>
                        <a:t>تقييمات المنتج</a:t>
                      </a:r>
                      <a:endParaRPr lang="en-US" dirty="0"/>
                    </a:p>
                  </a:txBody>
                  <a:tcPr/>
                </a:tc>
                <a:extLst>
                  <a:ext uri="{0D108BD9-81ED-4DB2-BD59-A6C34878D82A}">
                    <a16:rowId xmlns:a16="http://schemas.microsoft.com/office/drawing/2014/main" val="1010067445"/>
                  </a:ext>
                </a:extLst>
              </a:tr>
              <a:tr h="370840">
                <a:tc>
                  <a:txBody>
                    <a:bodyPr/>
                    <a:lstStyle/>
                    <a:p>
                      <a:endParaRPr lang="en-US"/>
                    </a:p>
                  </a:txBody>
                  <a:tcPr/>
                </a:tc>
                <a:tc>
                  <a:txBody>
                    <a:bodyPr/>
                    <a:lstStyle/>
                    <a:p>
                      <a:endParaRPr lang="en-US"/>
                    </a:p>
                  </a:txBody>
                  <a:tcPr/>
                </a:tc>
                <a:tc>
                  <a:txBody>
                    <a:bodyPr/>
                    <a:lstStyle/>
                    <a:p>
                      <a:endParaRPr lang="en-US"/>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t>ثمن المنتج</a:t>
                      </a:r>
                      <a:endParaRPr lang="en-US" dirty="0"/>
                    </a:p>
                  </a:txBody>
                  <a:tcPr/>
                </a:tc>
                <a:extLst>
                  <a:ext uri="{0D108BD9-81ED-4DB2-BD59-A6C34878D82A}">
                    <a16:rowId xmlns:a16="http://schemas.microsoft.com/office/drawing/2014/main" val="763561208"/>
                  </a:ext>
                </a:extLst>
              </a:tr>
            </a:tbl>
          </a:graphicData>
        </a:graphic>
      </p:graphicFrame>
      <p:pic>
        <p:nvPicPr>
          <p:cNvPr id="9" name="Picture 8" descr="A survey form with black text&#10;&#10;AI-generated content may be incorrect.">
            <a:extLst>
              <a:ext uri="{FF2B5EF4-FFF2-40B4-BE49-F238E27FC236}">
                <a16:creationId xmlns:a16="http://schemas.microsoft.com/office/drawing/2014/main" id="{E1F6FE66-17DD-D942-A8AD-5713E01367EE}"/>
              </a:ext>
            </a:extLst>
          </p:cNvPr>
          <p:cNvPicPr>
            <a:picLocks noChangeAspect="1"/>
          </p:cNvPicPr>
          <p:nvPr/>
        </p:nvPicPr>
        <p:blipFill>
          <a:blip r:embed="rId3"/>
          <a:stretch>
            <a:fillRect/>
          </a:stretch>
        </p:blipFill>
        <p:spPr>
          <a:xfrm>
            <a:off x="831032" y="2860539"/>
            <a:ext cx="3500234" cy="233349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1D2C3B54-7DB3-37F2-4965-D3BDC513ED3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298488693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FFC9-CD3C-8A6A-E68D-1F64BE36AD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E9FCE6-7E11-21D3-1354-FB25B1AD9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5EAF7683-1071-3FF4-4E1D-1582915D920B}"/>
              </a:ext>
            </a:extLst>
          </p:cNvPr>
          <p:cNvSpPr txBox="1"/>
          <p:nvPr/>
        </p:nvSpPr>
        <p:spPr>
          <a:xfrm>
            <a:off x="1962740" y="2231859"/>
            <a:ext cx="9307033" cy="1892826"/>
          </a:xfrm>
          <a:prstGeom prst="rect">
            <a:avLst/>
          </a:prstGeom>
          <a:noFill/>
        </p:spPr>
        <p:txBody>
          <a:bodyPr wrap="square" rtlCol="0">
            <a:spAutoFit/>
          </a:bodyPr>
          <a:lstStyle/>
          <a:p>
            <a:pPr marL="342900" lvl="0" indent="-342900" algn="r" rtl="1">
              <a:buFontTx/>
              <a:buAutoNum type="arabicPeriod" startAt="3"/>
            </a:pPr>
            <a:r>
              <a:rPr lang="ar-SA" b="1" dirty="0"/>
              <a:t>مقياس ليك</a:t>
            </a:r>
            <a:r>
              <a:rPr lang="ar-EG" b="1" dirty="0"/>
              <a:t>رت </a:t>
            </a:r>
            <a:r>
              <a:rPr lang="en-GB" b="1" dirty="0"/>
              <a:t>:</a:t>
            </a:r>
            <a:r>
              <a:rPr lang="en-US" b="1" dirty="0"/>
              <a:t>(Likert Scale)</a:t>
            </a:r>
            <a:r>
              <a:rPr lang="ar-EG" b="1" dirty="0"/>
              <a:t> </a:t>
            </a:r>
            <a:r>
              <a:rPr lang="ar-SA" dirty="0"/>
              <a:t>من أكثر المقاييس شيوعًا لقياس المواقف والاتجاهات. </a:t>
            </a:r>
            <a:br>
              <a:rPr lang="ar-EG" dirty="0"/>
            </a:br>
            <a:r>
              <a:rPr lang="ar-SA" dirty="0"/>
              <a:t>تتراوح الإجابات عادة بين:</a:t>
            </a:r>
            <a:r>
              <a:rPr lang="ar-EG" dirty="0"/>
              <a:t> </a:t>
            </a:r>
            <a:r>
              <a:rPr lang="ar-SA" dirty="0"/>
              <a:t>موافق بشدة، موافق، محايد، غير موافق، غير موافق بشدة</a:t>
            </a:r>
            <a:r>
              <a:rPr lang="en-US" dirty="0"/>
              <a:t>.</a:t>
            </a:r>
            <a:endParaRPr lang="ar-EG" dirty="0"/>
          </a:p>
          <a:p>
            <a:pPr marL="342900" lvl="0" indent="-342900" algn="r" rtl="1">
              <a:buFontTx/>
              <a:buAutoNum type="arabicPeriod" startAt="3"/>
            </a:pPr>
            <a:endParaRPr lang="ar-EG" dirty="0"/>
          </a:p>
          <a:p>
            <a:pPr marL="285750" lvl="0" indent="-285750" algn="r" rtl="1">
              <a:buClr>
                <a:schemeClr val="accent1"/>
              </a:buClr>
              <a:buFont typeface="Wingdings" panose="05000000000000000000" pitchFamily="2" charset="2"/>
              <a:buChar char="ü"/>
            </a:pPr>
            <a:endParaRPr lang="ar-EG" sz="900" b="1" dirty="0"/>
          </a:p>
          <a:p>
            <a:pPr marL="285750" lvl="0" indent="-285750" algn="r" rtl="1">
              <a:buClr>
                <a:schemeClr val="accent1"/>
              </a:buClr>
              <a:buFont typeface="Wingdings" panose="05000000000000000000" pitchFamily="2" charset="2"/>
              <a:buChar char="ü"/>
            </a:pPr>
            <a:r>
              <a:rPr lang="ar-EG" b="1" dirty="0"/>
              <a:t> </a:t>
            </a:r>
            <a:r>
              <a:rPr lang="ar-SA" u="sng" dirty="0">
                <a:solidFill>
                  <a:srgbClr val="0070C0"/>
                </a:solidFill>
              </a:rPr>
              <a:t>مثال</a:t>
            </a:r>
            <a:r>
              <a:rPr lang="en-US" u="sng" dirty="0">
                <a:solidFill>
                  <a:srgbClr val="0070C0"/>
                </a:solidFill>
              </a:rPr>
              <a:t>:</a:t>
            </a:r>
            <a:br>
              <a:rPr lang="en-US" dirty="0"/>
            </a:br>
            <a:endParaRPr lang="en-US" dirty="0"/>
          </a:p>
          <a:p>
            <a:pPr marL="342900" lvl="0" indent="-342900" algn="r" rtl="1">
              <a:buFontTx/>
              <a:buAutoNum type="arabicPeriod" startAt="3"/>
            </a:pPr>
            <a:endParaRPr lang="ar-EG" dirty="0"/>
          </a:p>
        </p:txBody>
      </p:sp>
      <p:pic>
        <p:nvPicPr>
          <p:cNvPr id="7" name="Picture 6" descr="A survey form with black text&#10;&#10;AI-generated content may be incorrect.">
            <a:extLst>
              <a:ext uri="{FF2B5EF4-FFF2-40B4-BE49-F238E27FC236}">
                <a16:creationId xmlns:a16="http://schemas.microsoft.com/office/drawing/2014/main" id="{32F61F08-2559-5F19-4AD2-77FE554E5743}"/>
              </a:ext>
            </a:extLst>
          </p:cNvPr>
          <p:cNvPicPr>
            <a:picLocks noChangeAspect="1"/>
          </p:cNvPicPr>
          <p:nvPr/>
        </p:nvPicPr>
        <p:blipFill>
          <a:blip r:embed="rId3"/>
          <a:stretch>
            <a:fillRect/>
          </a:stretch>
        </p:blipFill>
        <p:spPr>
          <a:xfrm rot="21024690">
            <a:off x="860906" y="2883036"/>
            <a:ext cx="2982267" cy="198817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aphicFrame>
        <p:nvGraphicFramePr>
          <p:cNvPr id="8" name="Table 7"/>
          <p:cNvGraphicFramePr>
            <a:graphicFrameLocks noGrp="1"/>
          </p:cNvGraphicFramePr>
          <p:nvPr>
            <p:extLst>
              <p:ext uri="{D42A27DB-BD31-4B8C-83A1-F6EECF244321}">
                <p14:modId xmlns:p14="http://schemas.microsoft.com/office/powerpoint/2010/main" val="1307489767"/>
              </p:ext>
            </p:extLst>
          </p:nvPr>
        </p:nvGraphicFramePr>
        <p:xfrm>
          <a:off x="4419841" y="3675396"/>
          <a:ext cx="6831123" cy="1238057"/>
        </p:xfrm>
        <a:graphic>
          <a:graphicData uri="http://schemas.openxmlformats.org/drawingml/2006/table">
            <a:tbl>
              <a:tblPr firstRow="1" bandRow="1">
                <a:tableStyleId>{7DF18680-E054-41AD-8BC1-D1AEF772440D}</a:tableStyleId>
              </a:tblPr>
              <a:tblGrid>
                <a:gridCol w="1676046">
                  <a:extLst>
                    <a:ext uri="{9D8B030D-6E8A-4147-A177-3AD203B41FA5}">
                      <a16:colId xmlns:a16="http://schemas.microsoft.com/office/drawing/2014/main" val="3726286853"/>
                    </a:ext>
                  </a:extLst>
                </a:gridCol>
                <a:gridCol w="1454501">
                  <a:extLst>
                    <a:ext uri="{9D8B030D-6E8A-4147-A177-3AD203B41FA5}">
                      <a16:colId xmlns:a16="http://schemas.microsoft.com/office/drawing/2014/main" val="3065633520"/>
                    </a:ext>
                  </a:extLst>
                </a:gridCol>
                <a:gridCol w="1175159">
                  <a:extLst>
                    <a:ext uri="{9D8B030D-6E8A-4147-A177-3AD203B41FA5}">
                      <a16:colId xmlns:a16="http://schemas.microsoft.com/office/drawing/2014/main" val="801964266"/>
                    </a:ext>
                  </a:extLst>
                </a:gridCol>
                <a:gridCol w="1117364">
                  <a:extLst>
                    <a:ext uri="{9D8B030D-6E8A-4147-A177-3AD203B41FA5}">
                      <a16:colId xmlns:a16="http://schemas.microsoft.com/office/drawing/2014/main" val="3717702894"/>
                    </a:ext>
                  </a:extLst>
                </a:gridCol>
                <a:gridCol w="1408053">
                  <a:extLst>
                    <a:ext uri="{9D8B030D-6E8A-4147-A177-3AD203B41FA5}">
                      <a16:colId xmlns:a16="http://schemas.microsoft.com/office/drawing/2014/main" val="1804752723"/>
                    </a:ext>
                  </a:extLst>
                </a:gridCol>
              </a:tblGrid>
              <a:tr h="598532">
                <a:tc gridSpan="5">
                  <a:txBody>
                    <a:bodyPr/>
                    <a:lstStyle/>
                    <a:p>
                      <a:pPr lvl="0" algn="ctr" rtl="1"/>
                      <a:r>
                        <a:rPr lang="ar-SA" sz="1600" dirty="0"/>
                        <a:t>الإعلانات الموجهة عبر فيسبوك تزيد من احتمالية شرائي للمنتج</a:t>
                      </a:r>
                      <a:r>
                        <a:rPr lang="en-US" sz="1600" dirty="0"/>
                        <a:t>.</a:t>
                      </a:r>
                      <a:endParaRPr lang="ar-EG" sz="1600" dirty="0"/>
                    </a:p>
                  </a:txBody>
                  <a:tcPr anchor="ctr"/>
                </a:tc>
                <a:tc hMerge="1">
                  <a:txBody>
                    <a:bodyPr/>
                    <a:lstStyle/>
                    <a:p>
                      <a:pPr algn="ctr"/>
                      <a:endParaRPr lang="en-US" dirty="0"/>
                    </a:p>
                  </a:txBody>
                  <a:tcPr/>
                </a:tc>
                <a:tc hMerge="1">
                  <a:txBody>
                    <a:bodyPr/>
                    <a:lstStyle/>
                    <a:p>
                      <a:pPr algn="ctr"/>
                      <a:endParaRPr lang="en-US" dirty="0"/>
                    </a:p>
                  </a:txBody>
                  <a:tcPr/>
                </a:tc>
                <a:tc hMerge="1">
                  <a:txBody>
                    <a:bodyPr/>
                    <a:lstStyle/>
                    <a:p>
                      <a:pPr algn="ctr"/>
                      <a:endParaRPr lang="en-US" dirty="0"/>
                    </a:p>
                  </a:txBody>
                  <a:tcPr/>
                </a:tc>
                <a:tc hMerge="1">
                  <a:txBody>
                    <a:bodyPr/>
                    <a:lstStyle/>
                    <a:p>
                      <a:pPr algn="ctr"/>
                      <a:endParaRPr lang="en-US" dirty="0"/>
                    </a:p>
                  </a:txBody>
                  <a:tcPr/>
                </a:tc>
                <a:extLst>
                  <a:ext uri="{0D108BD9-81ED-4DB2-BD59-A6C34878D82A}">
                    <a16:rowId xmlns:a16="http://schemas.microsoft.com/office/drawing/2014/main" val="879151479"/>
                  </a:ext>
                </a:extLst>
              </a:tr>
              <a:tr h="639525">
                <a:tc>
                  <a:txBody>
                    <a:bodyPr/>
                    <a:lstStyle/>
                    <a:p>
                      <a:pPr lvl="0" algn="ctr" rtl="1"/>
                      <a:r>
                        <a:rPr lang="ar-SA" sz="1800" dirty="0"/>
                        <a:t>☐ غير موافق بشدة</a:t>
                      </a:r>
                      <a:endParaRPr lang="en-US" sz="1800" dirty="0"/>
                    </a:p>
                  </a:txBody>
                  <a:tcPr/>
                </a:tc>
                <a:tc>
                  <a:txBody>
                    <a:bodyPr/>
                    <a:lstStyle/>
                    <a:p>
                      <a:pPr algn="ctr"/>
                      <a:r>
                        <a:rPr lang="ar-SA" sz="1800" dirty="0"/>
                        <a:t>☐ غير موافق </a:t>
                      </a:r>
                      <a:endParaRPr lang="en-US" sz="1800" dirty="0"/>
                    </a:p>
                  </a:txBody>
                  <a:tcPr/>
                </a:tc>
                <a:tc>
                  <a:txBody>
                    <a:bodyPr/>
                    <a:lstStyle/>
                    <a:p>
                      <a:pPr algn="ctr"/>
                      <a:r>
                        <a:rPr lang="ar-SA" sz="1800" dirty="0"/>
                        <a:t>☐ محايد </a:t>
                      </a:r>
                      <a:endParaRPr lang="en-US" sz="1800" dirty="0"/>
                    </a:p>
                  </a:txBody>
                  <a:tcPr/>
                </a:tc>
                <a:tc>
                  <a:txBody>
                    <a:bodyPr/>
                    <a:lstStyle/>
                    <a:p>
                      <a:pPr algn="ctr"/>
                      <a:r>
                        <a:rPr lang="ar-SA" sz="1800" dirty="0"/>
                        <a:t>☐ موافق </a:t>
                      </a:r>
                      <a:endParaRPr lang="en-US" sz="1800" dirty="0"/>
                    </a:p>
                  </a:txBody>
                  <a:tcPr/>
                </a:tc>
                <a:tc>
                  <a:txBody>
                    <a:bodyPr/>
                    <a:lstStyle/>
                    <a:p>
                      <a:pPr algn="ctr" rtl="1"/>
                      <a:r>
                        <a:rPr lang="en-US" sz="1800" dirty="0"/>
                        <a:t>☐ </a:t>
                      </a:r>
                      <a:r>
                        <a:rPr lang="ar-EG" sz="1800" dirty="0"/>
                        <a:t> </a:t>
                      </a:r>
                      <a:r>
                        <a:rPr lang="ar-SA" sz="1800" dirty="0"/>
                        <a:t>موافق بشدة </a:t>
                      </a:r>
                      <a:endParaRPr lang="en-US" sz="1800" dirty="0"/>
                    </a:p>
                  </a:txBody>
                  <a:tcPr/>
                </a:tc>
                <a:extLst>
                  <a:ext uri="{0D108BD9-81ED-4DB2-BD59-A6C34878D82A}">
                    <a16:rowId xmlns:a16="http://schemas.microsoft.com/office/drawing/2014/main" val="2183353653"/>
                  </a:ext>
                </a:extLst>
              </a:tr>
            </a:tbl>
          </a:graphicData>
        </a:graphic>
      </p:graphicFrame>
      <p:sp>
        <p:nvSpPr>
          <p:cNvPr id="4" name="TextBox 3">
            <a:extLst>
              <a:ext uri="{FF2B5EF4-FFF2-40B4-BE49-F238E27FC236}">
                <a16:creationId xmlns:a16="http://schemas.microsoft.com/office/drawing/2014/main" id="{04B0213C-9300-EED9-10D8-F099001F68C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421461457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FFC9-CD3C-8A6A-E68D-1F64BE36AD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E9FCE6-7E11-21D3-1354-FB25B1AD9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EAF7683-1071-3FF4-4E1D-1582915D920B}"/>
              </a:ext>
            </a:extLst>
          </p:cNvPr>
          <p:cNvSpPr txBox="1"/>
          <p:nvPr/>
        </p:nvSpPr>
        <p:spPr>
          <a:xfrm>
            <a:off x="1810339" y="2264664"/>
            <a:ext cx="9307033" cy="1585049"/>
          </a:xfrm>
          <a:prstGeom prst="rect">
            <a:avLst/>
          </a:prstGeom>
          <a:noFill/>
        </p:spPr>
        <p:txBody>
          <a:bodyPr wrap="square" rtlCol="0">
            <a:spAutoFit/>
          </a:bodyPr>
          <a:lstStyle/>
          <a:p>
            <a:pPr algn="r" rtl="1"/>
            <a:r>
              <a:rPr lang="ar-EG" b="1" dirty="0"/>
              <a:t>4. </a:t>
            </a:r>
            <a:r>
              <a:rPr lang="ar-SA" b="1" dirty="0"/>
              <a:t>المقياس الرقمي</a:t>
            </a:r>
            <a:r>
              <a:rPr lang="ar-EG" b="1" dirty="0"/>
              <a:t> (</a:t>
            </a:r>
            <a:r>
              <a:rPr lang="en-US" b="1" dirty="0"/>
              <a:t>Numerical Scale</a:t>
            </a:r>
            <a:r>
              <a:rPr lang="ar-EG" b="1" dirty="0"/>
              <a:t>): </a:t>
            </a:r>
            <a:r>
              <a:rPr lang="ar-EG" dirty="0"/>
              <a:t>يعتمد على أرقام كخيارات للإجابة بدلًا من الكلمات.</a:t>
            </a:r>
          </a:p>
          <a:p>
            <a:pPr algn="r" rtl="1"/>
            <a:endParaRPr lang="ar-EG" dirty="0"/>
          </a:p>
          <a:p>
            <a:pPr algn="r" rtl="1"/>
            <a:endParaRPr lang="ar-EG" sz="700" dirty="0"/>
          </a:p>
          <a:p>
            <a:pPr marL="285750" lvl="0" indent="-285750" algn="r" rtl="1">
              <a:buFont typeface="Wingdings" panose="05000000000000000000" pitchFamily="2" charset="2"/>
              <a:buChar char="ü"/>
            </a:pPr>
            <a:r>
              <a:rPr lang="ar-SA" u="sng" dirty="0">
                <a:solidFill>
                  <a:srgbClr val="0070C0"/>
                </a:solidFill>
              </a:rPr>
              <a:t>مثال</a:t>
            </a:r>
            <a:r>
              <a:rPr lang="en-US" u="sng" dirty="0">
                <a:solidFill>
                  <a:srgbClr val="0070C0"/>
                </a:solidFill>
              </a:rPr>
              <a:t>:</a:t>
            </a:r>
            <a:br>
              <a:rPr lang="en-US" dirty="0"/>
            </a:br>
            <a:endParaRPr lang="en-US" dirty="0"/>
          </a:p>
          <a:p>
            <a:pPr algn="r" rtl="1"/>
            <a:endParaRPr lang="en-US" dirty="0"/>
          </a:p>
        </p:txBody>
      </p:sp>
      <p:pic>
        <p:nvPicPr>
          <p:cNvPr id="4" name="Picture 3" descr="A white paper with black text&#10;&#10;AI-generated content may be incorrect.">
            <a:extLst>
              <a:ext uri="{FF2B5EF4-FFF2-40B4-BE49-F238E27FC236}">
                <a16:creationId xmlns:a16="http://schemas.microsoft.com/office/drawing/2014/main" id="{32F6E1EA-7227-A4A6-BEA9-B2BFB176624B}"/>
              </a:ext>
            </a:extLst>
          </p:cNvPr>
          <p:cNvPicPr>
            <a:picLocks noChangeAspect="1"/>
          </p:cNvPicPr>
          <p:nvPr/>
        </p:nvPicPr>
        <p:blipFill>
          <a:blip r:embed="rId3"/>
          <a:stretch>
            <a:fillRect/>
          </a:stretch>
        </p:blipFill>
        <p:spPr>
          <a:xfrm rot="21039532">
            <a:off x="938939" y="2399651"/>
            <a:ext cx="2915409" cy="291540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aphicFrame>
        <p:nvGraphicFramePr>
          <p:cNvPr id="3" name="Table 2"/>
          <p:cNvGraphicFramePr>
            <a:graphicFrameLocks noGrp="1"/>
          </p:cNvGraphicFramePr>
          <p:nvPr>
            <p:extLst>
              <p:ext uri="{D42A27DB-BD31-4B8C-83A1-F6EECF244321}">
                <p14:modId xmlns:p14="http://schemas.microsoft.com/office/powerpoint/2010/main" val="3114715864"/>
              </p:ext>
            </p:extLst>
          </p:nvPr>
        </p:nvGraphicFramePr>
        <p:xfrm>
          <a:off x="4981574" y="3758808"/>
          <a:ext cx="6135798" cy="1355088"/>
        </p:xfrm>
        <a:graphic>
          <a:graphicData uri="http://schemas.openxmlformats.org/drawingml/2006/table">
            <a:tbl>
              <a:tblPr firstRow="1" bandRow="1">
                <a:tableStyleId>{7DF18680-E054-41AD-8BC1-D1AEF772440D}</a:tableStyleId>
              </a:tblPr>
              <a:tblGrid>
                <a:gridCol w="1203466">
                  <a:extLst>
                    <a:ext uri="{9D8B030D-6E8A-4147-A177-3AD203B41FA5}">
                      <a16:colId xmlns:a16="http://schemas.microsoft.com/office/drawing/2014/main" val="3726286853"/>
                    </a:ext>
                  </a:extLst>
                </a:gridCol>
                <a:gridCol w="987194">
                  <a:extLst>
                    <a:ext uri="{9D8B030D-6E8A-4147-A177-3AD203B41FA5}">
                      <a16:colId xmlns:a16="http://schemas.microsoft.com/office/drawing/2014/main" val="3065633520"/>
                    </a:ext>
                  </a:extLst>
                </a:gridCol>
                <a:gridCol w="1084644">
                  <a:extLst>
                    <a:ext uri="{9D8B030D-6E8A-4147-A177-3AD203B41FA5}">
                      <a16:colId xmlns:a16="http://schemas.microsoft.com/office/drawing/2014/main" val="801964266"/>
                    </a:ext>
                  </a:extLst>
                </a:gridCol>
                <a:gridCol w="1124982">
                  <a:extLst>
                    <a:ext uri="{9D8B030D-6E8A-4147-A177-3AD203B41FA5}">
                      <a16:colId xmlns:a16="http://schemas.microsoft.com/office/drawing/2014/main" val="3717702894"/>
                    </a:ext>
                  </a:extLst>
                </a:gridCol>
                <a:gridCol w="1735512">
                  <a:extLst>
                    <a:ext uri="{9D8B030D-6E8A-4147-A177-3AD203B41FA5}">
                      <a16:colId xmlns:a16="http://schemas.microsoft.com/office/drawing/2014/main" val="1804752723"/>
                    </a:ext>
                  </a:extLst>
                </a:gridCol>
              </a:tblGrid>
              <a:tr h="451696">
                <a:tc gridSpan="5">
                  <a:txBody>
                    <a:bodyPr/>
                    <a:lstStyle/>
                    <a:p>
                      <a:pPr algn="ctr"/>
                      <a:r>
                        <a:rPr lang="ar-EG" dirty="0"/>
                        <a:t>ما م</a:t>
                      </a:r>
                      <a:r>
                        <a:rPr lang="ar-SA" dirty="0" err="1"/>
                        <a:t>دى</a:t>
                      </a:r>
                      <a:r>
                        <a:rPr lang="ar-SA" dirty="0"/>
                        <a:t> رضاك عن سرعة تحميل تطبيق التسوق الذي تستخدمه</a:t>
                      </a:r>
                      <a:r>
                        <a:rPr lang="ar-EG" dirty="0"/>
                        <a:t>؟</a:t>
                      </a:r>
                      <a:endParaRPr lang="en-US" dirty="0"/>
                    </a:p>
                  </a:txBody>
                  <a:tcPr anchor="ctr"/>
                </a:tc>
                <a:tc hMerge="1">
                  <a:txBody>
                    <a:bodyPr/>
                    <a:lstStyle/>
                    <a:p>
                      <a:pPr algn="ctr"/>
                      <a:endParaRPr lang="en-US" dirty="0"/>
                    </a:p>
                  </a:txBody>
                  <a:tcPr/>
                </a:tc>
                <a:tc hMerge="1">
                  <a:txBody>
                    <a:bodyPr/>
                    <a:lstStyle/>
                    <a:p>
                      <a:pPr algn="ctr"/>
                      <a:endParaRPr lang="en-US" dirty="0"/>
                    </a:p>
                  </a:txBody>
                  <a:tcPr/>
                </a:tc>
                <a:tc hMerge="1">
                  <a:txBody>
                    <a:bodyPr/>
                    <a:lstStyle/>
                    <a:p>
                      <a:pPr algn="ctr"/>
                      <a:endParaRPr lang="en-US" dirty="0"/>
                    </a:p>
                  </a:txBody>
                  <a:tcPr/>
                </a:tc>
                <a:tc hMerge="1">
                  <a:txBody>
                    <a:bodyPr/>
                    <a:lstStyle/>
                    <a:p>
                      <a:pPr algn="ctr"/>
                      <a:endParaRPr lang="en-US" dirty="0"/>
                    </a:p>
                  </a:txBody>
                  <a:tcPr/>
                </a:tc>
                <a:extLst>
                  <a:ext uri="{0D108BD9-81ED-4DB2-BD59-A6C34878D82A}">
                    <a16:rowId xmlns:a16="http://schemas.microsoft.com/office/drawing/2014/main" val="879151479"/>
                  </a:ext>
                </a:extLst>
              </a:tr>
              <a:tr h="451696">
                <a:tc>
                  <a:txBody>
                    <a:bodyPr/>
                    <a:lstStyle/>
                    <a:p>
                      <a:pPr algn="ctr"/>
                      <a:r>
                        <a:rPr lang="ar-EG" dirty="0"/>
                        <a:t>5</a:t>
                      </a:r>
                      <a:endParaRPr lang="en-US" dirty="0"/>
                    </a:p>
                  </a:txBody>
                  <a:tcPr anchor="ctr"/>
                </a:tc>
                <a:tc>
                  <a:txBody>
                    <a:bodyPr/>
                    <a:lstStyle/>
                    <a:p>
                      <a:pPr algn="ctr"/>
                      <a:r>
                        <a:rPr lang="ar-EG" dirty="0"/>
                        <a:t>4</a:t>
                      </a:r>
                      <a:endParaRPr lang="en-US" dirty="0"/>
                    </a:p>
                  </a:txBody>
                  <a:tcPr anchor="ctr"/>
                </a:tc>
                <a:tc>
                  <a:txBody>
                    <a:bodyPr/>
                    <a:lstStyle/>
                    <a:p>
                      <a:pPr algn="ctr"/>
                      <a:r>
                        <a:rPr lang="ar-EG" dirty="0"/>
                        <a:t>3</a:t>
                      </a:r>
                      <a:endParaRPr lang="en-US" dirty="0"/>
                    </a:p>
                  </a:txBody>
                  <a:tcPr anchor="ctr"/>
                </a:tc>
                <a:tc>
                  <a:txBody>
                    <a:bodyPr/>
                    <a:lstStyle/>
                    <a:p>
                      <a:pPr algn="ctr"/>
                      <a:r>
                        <a:rPr lang="ar-EG" dirty="0"/>
                        <a:t>2</a:t>
                      </a:r>
                      <a:endParaRPr lang="en-US" dirty="0"/>
                    </a:p>
                  </a:txBody>
                  <a:tcPr anchor="ctr"/>
                </a:tc>
                <a:tc>
                  <a:txBody>
                    <a:bodyPr/>
                    <a:lstStyle/>
                    <a:p>
                      <a:pPr algn="ctr"/>
                      <a:r>
                        <a:rPr lang="ar-EG" dirty="0"/>
                        <a:t>1</a:t>
                      </a:r>
                      <a:endParaRPr lang="en-US" dirty="0"/>
                    </a:p>
                  </a:txBody>
                  <a:tcPr anchor="ctr"/>
                </a:tc>
                <a:extLst>
                  <a:ext uri="{0D108BD9-81ED-4DB2-BD59-A6C34878D82A}">
                    <a16:rowId xmlns:a16="http://schemas.microsoft.com/office/drawing/2014/main" val="2183353653"/>
                  </a:ext>
                </a:extLst>
              </a:tr>
              <a:tr h="451696">
                <a:tc>
                  <a:txBody>
                    <a:bodyPr/>
                    <a:lstStyle/>
                    <a:p>
                      <a:pPr lvl="0" algn="ctr" rtl="1"/>
                      <a:r>
                        <a:rPr lang="ar-SA" dirty="0"/>
                        <a:t>(راضٍ جدًا)</a:t>
                      </a:r>
                      <a:endParaRPr lang="en-US" dirty="0"/>
                    </a:p>
                  </a:txBody>
                  <a:tcPr anchor="ctr"/>
                </a:tc>
                <a:tc>
                  <a:txBody>
                    <a:bodyPr/>
                    <a:lstStyle/>
                    <a:p>
                      <a:pPr algn="ctr"/>
                      <a:endParaRPr lang="en-US" dirty="0"/>
                    </a:p>
                  </a:txBody>
                  <a:tcPr anchor="ctr"/>
                </a:tc>
                <a:tc>
                  <a:txBody>
                    <a:bodyPr/>
                    <a:lstStyle/>
                    <a:p>
                      <a:endParaRPr lang="en-US" dirty="0"/>
                    </a:p>
                  </a:txBody>
                  <a:tcPr anchor="ctr"/>
                </a:tc>
                <a:tc>
                  <a:txBody>
                    <a:bodyPr/>
                    <a:lstStyle/>
                    <a:p>
                      <a:endParaRPr lang="en-US" dirty="0"/>
                    </a:p>
                  </a:txBody>
                  <a:tcPr anchor="ctr"/>
                </a:tc>
                <a:tc>
                  <a:txBody>
                    <a:bodyPr/>
                    <a:lstStyle/>
                    <a:p>
                      <a:pPr algn="ctr"/>
                      <a:r>
                        <a:rPr lang="ar-SA" dirty="0"/>
                        <a:t>(غير راضٍ </a:t>
                      </a:r>
                      <a:r>
                        <a:rPr lang="ar-EG" dirty="0"/>
                        <a:t>تمامًا</a:t>
                      </a:r>
                      <a:r>
                        <a:rPr lang="ar-SA" dirty="0"/>
                        <a:t>) </a:t>
                      </a:r>
                      <a:endParaRPr lang="en-US" dirty="0"/>
                    </a:p>
                  </a:txBody>
                  <a:tcPr anchor="ctr"/>
                </a:tc>
                <a:extLst>
                  <a:ext uri="{0D108BD9-81ED-4DB2-BD59-A6C34878D82A}">
                    <a16:rowId xmlns:a16="http://schemas.microsoft.com/office/drawing/2014/main" val="603579057"/>
                  </a:ext>
                </a:extLst>
              </a:tr>
            </a:tbl>
          </a:graphicData>
        </a:graphic>
      </p:graphicFrame>
      <p:sp>
        <p:nvSpPr>
          <p:cNvPr id="5" name="TextBox 4">
            <a:extLst>
              <a:ext uri="{FF2B5EF4-FFF2-40B4-BE49-F238E27FC236}">
                <a16:creationId xmlns:a16="http://schemas.microsoft.com/office/drawing/2014/main" id="{89413591-A594-0E0B-B391-A914DF5C1DF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63779984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FFC9-CD3C-8A6A-E68D-1F64BE36AD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E9FCE6-7E11-21D3-1354-FB25B1AD9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5EAF7683-1071-3FF4-4E1D-1582915D920B}"/>
              </a:ext>
            </a:extLst>
          </p:cNvPr>
          <p:cNvSpPr txBox="1"/>
          <p:nvPr/>
        </p:nvSpPr>
        <p:spPr>
          <a:xfrm>
            <a:off x="2476982" y="1930919"/>
            <a:ext cx="8792791" cy="1969770"/>
          </a:xfrm>
          <a:prstGeom prst="rect">
            <a:avLst/>
          </a:prstGeom>
          <a:noFill/>
        </p:spPr>
        <p:txBody>
          <a:bodyPr wrap="square" rtlCol="0">
            <a:spAutoFit/>
          </a:bodyPr>
          <a:lstStyle/>
          <a:p>
            <a:pPr algn="just" rtl="1"/>
            <a:r>
              <a:rPr lang="ar-EG" b="1" dirty="0"/>
              <a:t>5. </a:t>
            </a:r>
            <a:r>
              <a:rPr lang="ar-SA" b="1" dirty="0"/>
              <a:t>مقياس التقييم البياني المرئي</a:t>
            </a:r>
            <a:r>
              <a:rPr lang="en-US" b="1" dirty="0"/>
              <a:t> :(Graphic rating scale with visuals)</a:t>
            </a:r>
            <a:r>
              <a:rPr lang="LID8192" b="1" dirty="0"/>
              <a:t> </a:t>
            </a:r>
            <a:r>
              <a:rPr lang="ar-EG" dirty="0"/>
              <a:t>يُعد</a:t>
            </a:r>
            <a:r>
              <a:rPr lang="ar-SA" dirty="0"/>
              <a:t> هذا المقياس أداة لقياس آراء أو مشاعر الم</a:t>
            </a:r>
            <a:r>
              <a:rPr lang="ar-EG" dirty="0"/>
              <a:t>بحوثين</a:t>
            </a:r>
            <a:r>
              <a:rPr lang="ar-SA" dirty="0"/>
              <a:t> باستخدام رموز أو صور أو وجوه تعبيرية (مثل 😊 😐 😞)، مما يسهل عملية التعبير خاصة لدى الأطفال أو الأفراد الذين قد يجدون صعوبة في استخدام مقاييس نصية تقليدية. </a:t>
            </a:r>
            <a:r>
              <a:rPr lang="ar-EG" dirty="0"/>
              <a:t>و</a:t>
            </a:r>
            <a:r>
              <a:rPr lang="ar-SA" dirty="0"/>
              <a:t>تعتمد فكرته على التوضيح البصري لمستويات التقييم، مما يجعل عملية الإجابة أكثر وضوحًا وسهولة، ويقلل من احتمالية سوء الفهم</a:t>
            </a:r>
            <a:r>
              <a:rPr lang="en-US" dirty="0"/>
              <a:t>.</a:t>
            </a:r>
            <a:endParaRPr lang="ar-EG" dirty="0"/>
          </a:p>
          <a:p>
            <a:pPr algn="just" rtl="1"/>
            <a:endParaRPr lang="ar-EG" dirty="0"/>
          </a:p>
          <a:p>
            <a:pPr algn="just" rtl="1"/>
            <a:endParaRPr lang="ar-EG" sz="1400" dirty="0"/>
          </a:p>
          <a:p>
            <a:pPr marL="285750" indent="-285750" algn="just" rtl="1">
              <a:buFont typeface="Wingdings" panose="05000000000000000000" pitchFamily="2" charset="2"/>
              <a:buChar char="ü"/>
            </a:pPr>
            <a:r>
              <a:rPr lang="ar-SA" u="sng" dirty="0">
                <a:solidFill>
                  <a:srgbClr val="0070C0"/>
                </a:solidFill>
              </a:rPr>
              <a:t>مثال</a:t>
            </a:r>
            <a:r>
              <a:rPr lang="en-US" u="sng" dirty="0">
                <a:solidFill>
                  <a:srgbClr val="0070C0"/>
                </a:solidFill>
              </a:rPr>
              <a:t>:</a:t>
            </a:r>
            <a:endParaRPr lang="en-US" dirty="0"/>
          </a:p>
        </p:txBody>
      </p:sp>
      <p:pic>
        <p:nvPicPr>
          <p:cNvPr id="11" name="Picture 10">
            <a:extLst>
              <a:ext uri="{FF2B5EF4-FFF2-40B4-BE49-F238E27FC236}">
                <a16:creationId xmlns:a16="http://schemas.microsoft.com/office/drawing/2014/main" id="{CCC795D2-F17A-76C7-0AA3-7C17CE764174}"/>
              </a:ext>
            </a:extLst>
          </p:cNvPr>
          <p:cNvPicPr>
            <a:picLocks noChangeAspect="1"/>
          </p:cNvPicPr>
          <p:nvPr/>
        </p:nvPicPr>
        <p:blipFill>
          <a:blip r:embed="rId3"/>
          <a:stretch>
            <a:fillRect/>
          </a:stretch>
        </p:blipFill>
        <p:spPr>
          <a:xfrm>
            <a:off x="635578" y="3186116"/>
            <a:ext cx="3148141" cy="223867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aphicFrame>
        <p:nvGraphicFramePr>
          <p:cNvPr id="4" name="Table 3"/>
          <p:cNvGraphicFramePr>
            <a:graphicFrameLocks noGrp="1"/>
          </p:cNvGraphicFramePr>
          <p:nvPr>
            <p:extLst>
              <p:ext uri="{D42A27DB-BD31-4B8C-83A1-F6EECF244321}">
                <p14:modId xmlns:p14="http://schemas.microsoft.com/office/powerpoint/2010/main" val="1833249674"/>
              </p:ext>
            </p:extLst>
          </p:nvPr>
        </p:nvGraphicFramePr>
        <p:xfrm>
          <a:off x="4238624" y="3947089"/>
          <a:ext cx="6941583" cy="1112520"/>
        </p:xfrm>
        <a:graphic>
          <a:graphicData uri="http://schemas.openxmlformats.org/drawingml/2006/table">
            <a:tbl>
              <a:tblPr firstRow="1" bandRow="1">
                <a:tableStyleId>{7DF18680-E054-41AD-8BC1-D1AEF772440D}</a:tableStyleId>
              </a:tblPr>
              <a:tblGrid>
                <a:gridCol w="2313861">
                  <a:extLst>
                    <a:ext uri="{9D8B030D-6E8A-4147-A177-3AD203B41FA5}">
                      <a16:colId xmlns:a16="http://schemas.microsoft.com/office/drawing/2014/main" val="1138674704"/>
                    </a:ext>
                  </a:extLst>
                </a:gridCol>
                <a:gridCol w="2313861">
                  <a:extLst>
                    <a:ext uri="{9D8B030D-6E8A-4147-A177-3AD203B41FA5}">
                      <a16:colId xmlns:a16="http://schemas.microsoft.com/office/drawing/2014/main" val="3799743868"/>
                    </a:ext>
                  </a:extLst>
                </a:gridCol>
                <a:gridCol w="2313861">
                  <a:extLst>
                    <a:ext uri="{9D8B030D-6E8A-4147-A177-3AD203B41FA5}">
                      <a16:colId xmlns:a16="http://schemas.microsoft.com/office/drawing/2014/main" val="1504020424"/>
                    </a:ext>
                  </a:extLst>
                </a:gridCol>
              </a:tblGrid>
              <a:tr h="370840">
                <a:tc gridSpan="3">
                  <a:txBody>
                    <a:bodyPr/>
                    <a:lstStyle/>
                    <a:p>
                      <a:pPr algn="ctr" rtl="1"/>
                      <a:r>
                        <a:rPr lang="ar-SA" sz="1800" dirty="0"/>
                        <a:t>كم استمتعت بمشاهدة فيلم الرسوم المتحركة المفضل لديك على الإنترنت؟</a:t>
                      </a:r>
                      <a:endParaRPr lang="en-US" sz="1800" dirty="0"/>
                    </a:p>
                  </a:txBody>
                  <a:tcPr/>
                </a:tc>
                <a:tc hMerge="1">
                  <a:txBody>
                    <a:bodyPr/>
                    <a:lstStyle/>
                    <a:p>
                      <a:pPr algn="ctr"/>
                      <a:endParaRPr lang="en-US" sz="2800" dirty="0"/>
                    </a:p>
                  </a:txBody>
                  <a:tcPr/>
                </a:tc>
                <a:tc hMerge="1">
                  <a:txBody>
                    <a:bodyPr/>
                    <a:lstStyle/>
                    <a:p>
                      <a:pPr algn="ctr"/>
                      <a:endParaRPr lang="en-US" sz="2800" dirty="0"/>
                    </a:p>
                  </a:txBody>
                  <a:tcPr/>
                </a:tc>
                <a:extLst>
                  <a:ext uri="{0D108BD9-81ED-4DB2-BD59-A6C34878D82A}">
                    <a16:rowId xmlns:a16="http://schemas.microsoft.com/office/drawing/2014/main" val="819302326"/>
                  </a:ext>
                </a:extLst>
              </a:tr>
              <a:tr h="370840">
                <a:tc>
                  <a:txBody>
                    <a:bodyPr/>
                    <a:lstStyle/>
                    <a:p>
                      <a:pPr algn="ctr"/>
                      <a:r>
                        <a:rPr lang="en-US" sz="1800" dirty="0"/>
                        <a:t>😞</a:t>
                      </a:r>
                    </a:p>
                  </a:txBody>
                  <a:tcPr/>
                </a:tc>
                <a:tc>
                  <a:txBody>
                    <a:bodyPr/>
                    <a:lstStyle/>
                    <a:p>
                      <a:pPr algn="ctr"/>
                      <a:r>
                        <a:rPr lang="en-US" sz="1800" dirty="0"/>
                        <a:t>😐</a:t>
                      </a:r>
                    </a:p>
                  </a:txBody>
                  <a:tcPr/>
                </a:tc>
                <a:tc>
                  <a:txBody>
                    <a:bodyPr/>
                    <a:lstStyle/>
                    <a:p>
                      <a:pPr algn="ctr"/>
                      <a:r>
                        <a:rPr lang="en-US" sz="1800" dirty="0"/>
                        <a:t>😊</a:t>
                      </a:r>
                    </a:p>
                  </a:txBody>
                  <a:tcPr/>
                </a:tc>
                <a:extLst>
                  <a:ext uri="{0D108BD9-81ED-4DB2-BD59-A6C34878D82A}">
                    <a16:rowId xmlns:a16="http://schemas.microsoft.com/office/drawing/2014/main" val="3162657519"/>
                  </a:ext>
                </a:extLst>
              </a:tr>
              <a:tr h="370840">
                <a:tc>
                  <a:txBody>
                    <a:bodyPr/>
                    <a:lstStyle/>
                    <a:p>
                      <a:pPr lvl="0" algn="ctr" rtl="1"/>
                      <a:r>
                        <a:rPr lang="ar-SA" sz="1800" dirty="0"/>
                        <a:t>لم أستمتع</a:t>
                      </a:r>
                      <a:endParaRPr lang="en-US" sz="1800" dirty="0"/>
                    </a:p>
                  </a:txBody>
                  <a:tcPr/>
                </a:tc>
                <a:tc>
                  <a:txBody>
                    <a:bodyPr/>
                    <a:lstStyle/>
                    <a:p>
                      <a:pPr lvl="0" algn="ctr" rtl="1"/>
                      <a:r>
                        <a:rPr lang="ar-SA" sz="1800" dirty="0"/>
                        <a:t>كان عاديًا</a:t>
                      </a:r>
                      <a:endParaRPr lang="en-US" sz="1800" dirty="0"/>
                    </a:p>
                  </a:txBody>
                  <a:tcPr/>
                </a:tc>
                <a:tc>
                  <a:txBody>
                    <a:bodyPr/>
                    <a:lstStyle/>
                    <a:p>
                      <a:pPr lvl="0" algn="ctr" rtl="1"/>
                      <a:r>
                        <a:rPr lang="ar-SA" sz="1800" dirty="0"/>
                        <a:t>استمتعت كثيرًا</a:t>
                      </a:r>
                      <a:endParaRPr lang="en-US" sz="1800" dirty="0"/>
                    </a:p>
                  </a:txBody>
                  <a:tcPr/>
                </a:tc>
                <a:extLst>
                  <a:ext uri="{0D108BD9-81ED-4DB2-BD59-A6C34878D82A}">
                    <a16:rowId xmlns:a16="http://schemas.microsoft.com/office/drawing/2014/main" val="60629769"/>
                  </a:ext>
                </a:extLst>
              </a:tr>
            </a:tbl>
          </a:graphicData>
        </a:graphic>
      </p:graphicFrame>
      <p:sp>
        <p:nvSpPr>
          <p:cNvPr id="5" name="TextBox 4">
            <a:extLst>
              <a:ext uri="{FF2B5EF4-FFF2-40B4-BE49-F238E27FC236}">
                <a16:creationId xmlns:a16="http://schemas.microsoft.com/office/drawing/2014/main" id="{7620D003-06B7-0C01-D74A-566458487F8D}"/>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255860579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FFC9-CD3C-8A6A-E68D-1F64BE36AD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E9FCE6-7E11-21D3-1354-FB25B1AD9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5A4F45C-9456-D7EC-3AE9-3E471E7B5714}"/>
              </a:ext>
            </a:extLst>
          </p:cNvPr>
          <p:cNvSpPr txBox="1"/>
          <p:nvPr/>
        </p:nvSpPr>
        <p:spPr>
          <a:xfrm>
            <a:off x="3808072" y="2601772"/>
            <a:ext cx="7472312" cy="2862322"/>
          </a:xfrm>
          <a:prstGeom prst="rect">
            <a:avLst/>
          </a:prstGeom>
          <a:noFill/>
        </p:spPr>
        <p:txBody>
          <a:bodyPr wrap="square">
            <a:spAutoFit/>
          </a:bodyPr>
          <a:lstStyle/>
          <a:p>
            <a:pPr algn="just" rtl="1"/>
            <a:r>
              <a:rPr lang="ar-SA" dirty="0"/>
              <a:t>عند إجراء أي بحث علمي، نحتاج إلى قياس المعلومات أو البيانات التي نجمعها. ولتحقيق ذلك، </a:t>
            </a:r>
            <a:br>
              <a:rPr lang="ar-EG" dirty="0"/>
            </a:br>
            <a:r>
              <a:rPr lang="ar-SA" dirty="0"/>
              <a:t>يستخدم الباحثون ما يُسمّى</a:t>
            </a:r>
            <a:r>
              <a:rPr lang="ar-EG" dirty="0"/>
              <a:t> بـ</a:t>
            </a:r>
            <a:r>
              <a:rPr lang="ar-SA" dirty="0"/>
              <a:t> </a:t>
            </a:r>
            <a:r>
              <a:rPr lang="ar-SA" b="1" dirty="0"/>
              <a:t>م</a:t>
            </a:r>
            <a:r>
              <a:rPr lang="ar-EG" b="1" dirty="0"/>
              <a:t>ُ</a:t>
            </a:r>
            <a:r>
              <a:rPr lang="ar-SA" b="1" dirty="0" err="1"/>
              <a:t>ستويات</a:t>
            </a:r>
            <a:r>
              <a:rPr lang="ar-SA" b="1" dirty="0"/>
              <a:t> القياس</a:t>
            </a:r>
            <a:r>
              <a:rPr lang="ar-SA" dirty="0"/>
              <a:t>، وهي طرق تساعدنا على تنظيم البيانات وتحليلها. </a:t>
            </a:r>
            <a:br>
              <a:rPr lang="ar-EG" dirty="0"/>
            </a:br>
            <a:endParaRPr lang="ar-EG" dirty="0"/>
          </a:p>
          <a:p>
            <a:pPr algn="just" rtl="1"/>
            <a:r>
              <a:rPr lang="ar-SA" u="sng" dirty="0"/>
              <a:t>وتنقسم هذه المستويات إلى نوعي</a:t>
            </a:r>
            <a:r>
              <a:rPr lang="ar-EG" u="sng" dirty="0"/>
              <a:t>ّ</a:t>
            </a:r>
            <a:r>
              <a:rPr lang="ar-SA" u="sng" dirty="0"/>
              <a:t>ن رئيسي</a:t>
            </a:r>
            <a:r>
              <a:rPr lang="ar-EG" u="sng" dirty="0"/>
              <a:t>ّ</a:t>
            </a:r>
            <a:r>
              <a:rPr lang="ar-SA" u="sng" dirty="0"/>
              <a:t>ن</a:t>
            </a:r>
            <a:r>
              <a:rPr lang="en-US" u="sng" dirty="0"/>
              <a:t>:</a:t>
            </a:r>
            <a:endParaRPr lang="ar-EG" u="sng" dirty="0"/>
          </a:p>
          <a:p>
            <a:pPr algn="just" rtl="1"/>
            <a:endParaRPr lang="en-US" dirty="0"/>
          </a:p>
          <a:p>
            <a:pPr marL="342900" lvl="0" indent="-342900" algn="just" rtl="1">
              <a:buFont typeface="+mj-lt"/>
              <a:buAutoNum type="arabicParenR"/>
            </a:pPr>
            <a:r>
              <a:rPr lang="ar-SA" b="1" dirty="0"/>
              <a:t>المقاييس البارامترية</a:t>
            </a:r>
            <a:r>
              <a:rPr lang="ar-EG" b="1" dirty="0"/>
              <a:t> (</a:t>
            </a:r>
            <a:r>
              <a:rPr lang="en-US" b="1" dirty="0"/>
              <a:t>Parametric Scales</a:t>
            </a:r>
            <a:r>
              <a:rPr lang="ar-EG" b="1" dirty="0"/>
              <a:t>): </a:t>
            </a:r>
            <a:r>
              <a:rPr lang="ar-SA" dirty="0"/>
              <a:t>هي المقاييس التي تتعامل مع بيانات رقمية يمكن إجراء عمليات حسابية دقيقة عليها</a:t>
            </a:r>
            <a:r>
              <a:rPr lang="en-US" dirty="0"/>
              <a:t>.</a:t>
            </a:r>
            <a:endParaRPr lang="ar-EG" dirty="0"/>
          </a:p>
          <a:p>
            <a:pPr marL="342900" lvl="0" indent="-342900" algn="just" rtl="1">
              <a:buFont typeface="+mj-lt"/>
              <a:buAutoNum type="arabicParenR"/>
            </a:pPr>
            <a:endParaRPr lang="en-US" dirty="0"/>
          </a:p>
          <a:p>
            <a:pPr marL="342900" lvl="0" indent="-342900" algn="just" rtl="1">
              <a:buFont typeface="+mj-lt"/>
              <a:buAutoNum type="arabicParenR"/>
            </a:pPr>
            <a:r>
              <a:rPr lang="ar-SA" b="1" dirty="0"/>
              <a:t>المقاييس </a:t>
            </a:r>
            <a:r>
              <a:rPr lang="ar-SA" b="1" dirty="0" err="1"/>
              <a:t>اللا</a:t>
            </a:r>
            <a:r>
              <a:rPr lang="ar-EG" b="1" dirty="0" err="1"/>
              <a:t>بارامترية</a:t>
            </a:r>
            <a:r>
              <a:rPr lang="en-US" b="1" dirty="0"/>
              <a:t>(Non-Parametric Scales)</a:t>
            </a:r>
            <a:r>
              <a:rPr lang="en-US" dirty="0"/>
              <a:t> </a:t>
            </a:r>
            <a:r>
              <a:rPr lang="ar-EG" b="1" dirty="0"/>
              <a:t>: </a:t>
            </a:r>
            <a:r>
              <a:rPr lang="ar-EG" dirty="0"/>
              <a:t>و</a:t>
            </a:r>
            <a:r>
              <a:rPr lang="ar-SA" dirty="0"/>
              <a:t>هي المقاييس التي تتعامل غالبًا مع بيانات وصفية أو بيانات لا يمكن اعتبارها أرقامًا دقيقة</a:t>
            </a:r>
            <a:r>
              <a:rPr lang="en-US" dirty="0"/>
              <a:t>.</a:t>
            </a:r>
          </a:p>
        </p:txBody>
      </p:sp>
      <p:sp>
        <p:nvSpPr>
          <p:cNvPr id="4" name="TextBox 3">
            <a:extLst>
              <a:ext uri="{FF2B5EF4-FFF2-40B4-BE49-F238E27FC236}">
                <a16:creationId xmlns:a16="http://schemas.microsoft.com/office/drawing/2014/main" id="{5301D9F8-1DA6-190F-4A42-2A106C9331DA}"/>
              </a:ext>
            </a:extLst>
          </p:cNvPr>
          <p:cNvSpPr txBox="1"/>
          <p:nvPr/>
        </p:nvSpPr>
        <p:spPr>
          <a:xfrm>
            <a:off x="8160152" y="1937556"/>
            <a:ext cx="3109621" cy="400110"/>
          </a:xfrm>
          <a:prstGeom prst="rect">
            <a:avLst/>
          </a:prstGeom>
          <a:noFill/>
        </p:spPr>
        <p:txBody>
          <a:bodyPr wrap="square" rtlCol="0">
            <a:spAutoFit/>
          </a:bodyPr>
          <a:lstStyle/>
          <a:p>
            <a:pPr algn="just" rtl="1"/>
            <a:r>
              <a:rPr lang="ar-EG" sz="2000" b="1" dirty="0">
                <a:effectLst>
                  <a:outerShdw blurRad="38100" dist="38100" dir="2700000" algn="tl">
                    <a:srgbClr val="000000">
                      <a:alpha val="43137"/>
                    </a:srgbClr>
                  </a:outerShdw>
                </a:effectLst>
              </a:rPr>
              <a:t>ثاني</a:t>
            </a:r>
            <a:r>
              <a:rPr lang="ar-SA" sz="2000" b="1" dirty="0">
                <a:effectLst>
                  <a:outerShdw blurRad="38100" dist="38100" dir="2700000" algn="tl">
                    <a:srgbClr val="000000">
                      <a:alpha val="43137"/>
                    </a:srgbClr>
                  </a:outerShdw>
                </a:effectLst>
              </a:rPr>
              <a:t>ًا: </a:t>
            </a:r>
            <a:r>
              <a:rPr lang="ar-EG" sz="2000" b="1" dirty="0">
                <a:effectLst>
                  <a:outerShdw blurRad="38100" dist="38100" dir="2700000" algn="tl">
                    <a:srgbClr val="000000">
                      <a:alpha val="43137"/>
                    </a:srgbClr>
                  </a:outerShdw>
                </a:effectLst>
              </a:rPr>
              <a:t>مُستويات </a:t>
            </a:r>
            <a:r>
              <a:rPr lang="ar-SA" sz="2000" b="1" dirty="0">
                <a:effectLst>
                  <a:outerShdw blurRad="38100" dist="38100" dir="2700000" algn="tl">
                    <a:srgbClr val="000000">
                      <a:alpha val="43137"/>
                    </a:srgbClr>
                  </a:outerShdw>
                </a:effectLst>
              </a:rPr>
              <a:t>ال</a:t>
            </a:r>
            <a:r>
              <a:rPr lang="ar-EG" sz="2000" b="1" dirty="0">
                <a:effectLst>
                  <a:outerShdw blurRad="38100" dist="38100" dir="2700000" algn="tl">
                    <a:srgbClr val="000000">
                      <a:alpha val="43137"/>
                    </a:srgbClr>
                  </a:outerShdw>
                </a:effectLst>
              </a:rPr>
              <a:t>قياس:</a:t>
            </a:r>
            <a:endParaRPr lang="en-US" sz="2800" b="1" dirty="0">
              <a:solidFill>
                <a:srgbClr val="0070C0"/>
              </a:solidFill>
              <a:effectLst>
                <a:outerShdw blurRad="38100" dist="38100" dir="2700000" algn="tl">
                  <a:srgbClr val="000000">
                    <a:alpha val="43137"/>
                  </a:srgbClr>
                </a:outerShdw>
              </a:effectLst>
            </a:endParaRPr>
          </a:p>
        </p:txBody>
      </p:sp>
      <p:pic>
        <p:nvPicPr>
          <p:cNvPr id="8" name="Picture 7" descr="A stack of boxes with text on them&#10;&#10;AI-generated content may be incorrect.">
            <a:extLst>
              <a:ext uri="{FF2B5EF4-FFF2-40B4-BE49-F238E27FC236}">
                <a16:creationId xmlns:a16="http://schemas.microsoft.com/office/drawing/2014/main" id="{B690BFCB-7397-E2E0-672F-203E2E5233F9}"/>
              </a:ext>
            </a:extLst>
          </p:cNvPr>
          <p:cNvPicPr>
            <a:picLocks noChangeAspect="1"/>
          </p:cNvPicPr>
          <p:nvPr/>
        </p:nvPicPr>
        <p:blipFill>
          <a:blip r:embed="rId3"/>
          <a:stretch>
            <a:fillRect/>
          </a:stretch>
        </p:blipFill>
        <p:spPr>
          <a:xfrm>
            <a:off x="911616" y="2743200"/>
            <a:ext cx="2477947" cy="247794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extBox 1">
            <a:extLst>
              <a:ext uri="{FF2B5EF4-FFF2-40B4-BE49-F238E27FC236}">
                <a16:creationId xmlns:a16="http://schemas.microsoft.com/office/drawing/2014/main" id="{5BBBAFE5-3832-2BF2-49EA-542F5F43F36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120334921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FFC9-CD3C-8A6A-E68D-1F64BE36AD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E9FCE6-7E11-21D3-1354-FB25B1AD9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5A4F45C-9456-D7EC-3AE9-3E471E7B5714}"/>
              </a:ext>
            </a:extLst>
          </p:cNvPr>
          <p:cNvSpPr txBox="1"/>
          <p:nvPr/>
        </p:nvSpPr>
        <p:spPr>
          <a:xfrm>
            <a:off x="3324454" y="2063551"/>
            <a:ext cx="7955930" cy="2108269"/>
          </a:xfrm>
          <a:prstGeom prst="rect">
            <a:avLst/>
          </a:prstGeom>
          <a:noFill/>
        </p:spPr>
        <p:txBody>
          <a:bodyPr wrap="square">
            <a:spAutoFit/>
          </a:bodyPr>
          <a:lstStyle/>
          <a:p>
            <a:pPr marL="342900" indent="-342900" algn="r" rtl="1">
              <a:buFont typeface="+mj-lt"/>
              <a:buAutoNum type="arabicParenR"/>
            </a:pPr>
            <a:r>
              <a:rPr lang="ar-SA" b="1" dirty="0">
                <a:effectLst>
                  <a:outerShdw blurRad="38100" dist="38100" dir="2700000" algn="tl">
                    <a:srgbClr val="000000">
                      <a:alpha val="43137"/>
                    </a:srgbClr>
                  </a:outerShdw>
                </a:effectLst>
              </a:rPr>
              <a:t>المقاييس </a:t>
            </a:r>
            <a:r>
              <a:rPr lang="ar-SA" b="1" dirty="0" err="1">
                <a:effectLst>
                  <a:outerShdw blurRad="38100" dist="38100" dir="2700000" algn="tl">
                    <a:srgbClr val="000000">
                      <a:alpha val="43137"/>
                    </a:srgbClr>
                  </a:outerShdw>
                </a:effectLst>
              </a:rPr>
              <a:t>البارامترية</a:t>
            </a:r>
            <a:r>
              <a:rPr lang="ar-EG" b="1" dirty="0">
                <a:effectLst>
                  <a:outerShdw blurRad="38100" dist="38100" dir="2700000" algn="tl">
                    <a:srgbClr val="000000">
                      <a:alpha val="43137"/>
                    </a:srgbClr>
                  </a:outerShdw>
                </a:effectLst>
              </a:rPr>
              <a:t>:</a:t>
            </a:r>
            <a:endParaRPr lang="en-US" b="1" dirty="0">
              <a:effectLst>
                <a:outerShdw blurRad="38100" dist="38100" dir="2700000" algn="tl">
                  <a:srgbClr val="000000">
                    <a:alpha val="43137"/>
                  </a:srgbClr>
                </a:outerShdw>
              </a:effectLst>
            </a:endParaRPr>
          </a:p>
          <a:p>
            <a:pPr marL="342900" indent="-342900" algn="r" rtl="1">
              <a:buFont typeface="+mj-lt"/>
              <a:buAutoNum type="arabicParenR"/>
            </a:pPr>
            <a:endParaRPr lang="ar-EG" b="1" dirty="0">
              <a:effectLst>
                <a:outerShdw blurRad="38100" dist="38100" dir="2700000" algn="tl">
                  <a:srgbClr val="000000">
                    <a:alpha val="43137"/>
                  </a:srgbClr>
                </a:outerShdw>
              </a:effectLst>
            </a:endParaRPr>
          </a:p>
          <a:p>
            <a:pPr algn="r" rtl="1"/>
            <a:endParaRPr lang="en-US" sz="700" dirty="0"/>
          </a:p>
          <a:p>
            <a:pPr marL="342900" indent="-342900" algn="just" rtl="1">
              <a:buAutoNum type="arabicPeriod"/>
            </a:pPr>
            <a:r>
              <a:rPr lang="ar-SA" b="1" dirty="0"/>
              <a:t>المقياس </a:t>
            </a:r>
            <a:r>
              <a:rPr lang="ar-SA" b="1" dirty="0" err="1"/>
              <a:t>الفتري</a:t>
            </a:r>
            <a:r>
              <a:rPr lang="ar-EG" b="1" dirty="0"/>
              <a:t> </a:t>
            </a:r>
            <a:r>
              <a:rPr lang="en-US" b="1" dirty="0"/>
              <a:t>:(Interval Scale)</a:t>
            </a:r>
            <a:r>
              <a:rPr lang="ar-EG" b="1" dirty="0"/>
              <a:t> </a:t>
            </a:r>
            <a:r>
              <a:rPr lang="ar-SA" dirty="0"/>
              <a:t>هذا المقياس لا يكتفي بتصنيف البيانات أو ترتيبها، بل يقيس الفرق الكمي بين القيم. المسافات بين القيم متساوية، لكن لا يوجد "صفر مطلق" (أي أن الصفر لا يعني غياب الشيء تمامًا)</a:t>
            </a:r>
            <a:r>
              <a:rPr lang="en-US" dirty="0"/>
              <a:t>.</a:t>
            </a:r>
            <a:endParaRPr lang="ar-EG" dirty="0"/>
          </a:p>
          <a:p>
            <a:pPr algn="r" rtl="1"/>
            <a:endParaRPr lang="en-US" sz="1600" dirty="0"/>
          </a:p>
          <a:p>
            <a:pPr marL="285750" indent="-285750" algn="r" rtl="1">
              <a:buFont typeface="Wingdings" panose="05000000000000000000" pitchFamily="2" charset="2"/>
              <a:buChar char="ü"/>
            </a:pPr>
            <a:r>
              <a:rPr lang="ar-SA" u="sng" dirty="0">
                <a:solidFill>
                  <a:srgbClr val="0070C0"/>
                </a:solidFill>
              </a:rPr>
              <a:t>مثال</a:t>
            </a:r>
            <a:r>
              <a:rPr lang="en-US" u="sng" dirty="0">
                <a:solidFill>
                  <a:srgbClr val="0070C0"/>
                </a:solidFill>
              </a:rPr>
              <a:t>:</a:t>
            </a:r>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59391165"/>
              </p:ext>
            </p:extLst>
          </p:nvPr>
        </p:nvGraphicFramePr>
        <p:xfrm>
          <a:off x="4719880" y="4178878"/>
          <a:ext cx="5655442" cy="1737360"/>
        </p:xfrm>
        <a:graphic>
          <a:graphicData uri="http://schemas.openxmlformats.org/drawingml/2006/table">
            <a:tbl>
              <a:tblPr firstRow="1" bandRow="1">
                <a:tableStyleId>{35758FB7-9AC5-4552-8A53-C91805E547FA}</a:tableStyleId>
              </a:tblPr>
              <a:tblGrid>
                <a:gridCol w="5655442">
                  <a:extLst>
                    <a:ext uri="{9D8B030D-6E8A-4147-A177-3AD203B41FA5}">
                      <a16:colId xmlns:a16="http://schemas.microsoft.com/office/drawing/2014/main" val="3726286853"/>
                    </a:ext>
                  </a:extLst>
                </a:gridCol>
              </a:tblGrid>
              <a:tr h="1424836">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dirty="0"/>
                        <a:t>ما مدى رضاك عن سرعة تحميل الفيديوهات على منصة يوتيوب</a:t>
                      </a:r>
                      <a:r>
                        <a:rPr lang="ar-EG" dirty="0"/>
                        <a:t>؟</a:t>
                      </a:r>
                      <a:br>
                        <a:rPr lang="ar-EG" dirty="0"/>
                      </a:br>
                      <a:r>
                        <a:rPr lang="en-US" dirty="0"/>
                        <a:t>☐</a:t>
                      </a:r>
                      <a:r>
                        <a:rPr lang="LID8192" dirty="0"/>
                        <a:t>            </a:t>
                      </a:r>
                      <a:r>
                        <a:rPr lang="en-US" dirty="0"/>
                        <a:t> </a:t>
                      </a:r>
                      <a:r>
                        <a:rPr lang="ar-SA" dirty="0"/>
                        <a:t>غير راضٍ </a:t>
                      </a:r>
                      <a:r>
                        <a:rPr lang="ar-EG" dirty="0"/>
                        <a:t>تمام</a:t>
                      </a:r>
                      <a:r>
                        <a:rPr lang="ar-SA" dirty="0"/>
                        <a:t>ًا</a:t>
                      </a:r>
                      <a:br>
                        <a:rPr lang="en-US" dirty="0"/>
                      </a:br>
                      <a:r>
                        <a:rPr lang="en-US" dirty="0"/>
                        <a:t>☐ </a:t>
                      </a:r>
                      <a:r>
                        <a:rPr lang="LID8192" dirty="0"/>
                        <a:t>            </a:t>
                      </a:r>
                      <a:r>
                        <a:rPr lang="ar-SA" dirty="0"/>
                        <a:t>غير راضٍ</a:t>
                      </a:r>
                      <a:br>
                        <a:rPr lang="en-US" dirty="0"/>
                      </a:br>
                      <a:r>
                        <a:rPr lang="en-US" dirty="0"/>
                        <a:t>☐</a:t>
                      </a:r>
                      <a:r>
                        <a:rPr lang="LID8192" dirty="0"/>
                        <a:t>            </a:t>
                      </a:r>
                      <a:r>
                        <a:rPr lang="en-US" dirty="0"/>
                        <a:t> </a:t>
                      </a:r>
                      <a:r>
                        <a:rPr lang="ar-SA" dirty="0"/>
                        <a:t>محايد</a:t>
                      </a:r>
                      <a:br>
                        <a:rPr lang="en-US" dirty="0"/>
                      </a:br>
                      <a:r>
                        <a:rPr lang="en-US" dirty="0"/>
                        <a:t>☐</a:t>
                      </a:r>
                      <a:r>
                        <a:rPr lang="LID8192" dirty="0"/>
                        <a:t>            </a:t>
                      </a:r>
                      <a:r>
                        <a:rPr lang="en-US" dirty="0"/>
                        <a:t> </a:t>
                      </a:r>
                      <a:r>
                        <a:rPr lang="ar-SA" dirty="0"/>
                        <a:t>راضٍ</a:t>
                      </a:r>
                      <a:br>
                        <a:rPr lang="en-US" dirty="0"/>
                      </a:br>
                      <a:r>
                        <a:rPr lang="en-US" dirty="0"/>
                        <a:t>☐</a:t>
                      </a:r>
                      <a:r>
                        <a:rPr lang="LID8192" dirty="0"/>
                        <a:t>            </a:t>
                      </a:r>
                      <a:r>
                        <a:rPr lang="en-US" dirty="0"/>
                        <a:t> </a:t>
                      </a:r>
                      <a:r>
                        <a:rPr lang="ar-SA" dirty="0"/>
                        <a:t>راضٍ جدً</a:t>
                      </a:r>
                      <a:r>
                        <a:rPr lang="ar-EG" dirty="0"/>
                        <a:t>ا</a:t>
                      </a:r>
                    </a:p>
                  </a:txBody>
                  <a:tcPr anchor="ctr"/>
                </a:tc>
                <a:extLst>
                  <a:ext uri="{0D108BD9-81ED-4DB2-BD59-A6C34878D82A}">
                    <a16:rowId xmlns:a16="http://schemas.microsoft.com/office/drawing/2014/main" val="879151479"/>
                  </a:ext>
                </a:extLst>
              </a:tr>
            </a:tbl>
          </a:graphicData>
        </a:graphic>
      </p:graphicFrame>
      <p:pic>
        <p:nvPicPr>
          <p:cNvPr id="10" name="Picture 9" descr="A blue box with white text on it&#10;&#10;AI-generated content may be incorrect.">
            <a:extLst>
              <a:ext uri="{FF2B5EF4-FFF2-40B4-BE49-F238E27FC236}">
                <a16:creationId xmlns:a16="http://schemas.microsoft.com/office/drawing/2014/main" id="{1B7A5C3A-F636-3168-5248-09F5A01BF123}"/>
              </a:ext>
            </a:extLst>
          </p:cNvPr>
          <p:cNvPicPr>
            <a:picLocks noChangeAspect="1"/>
          </p:cNvPicPr>
          <p:nvPr/>
        </p:nvPicPr>
        <p:blipFill>
          <a:blip r:embed="rId3"/>
          <a:stretch>
            <a:fillRect/>
          </a:stretch>
        </p:blipFill>
        <p:spPr>
          <a:xfrm rot="20874084">
            <a:off x="993983" y="3148200"/>
            <a:ext cx="2277841" cy="227784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 name="TextBox 1">
            <a:extLst>
              <a:ext uri="{FF2B5EF4-FFF2-40B4-BE49-F238E27FC236}">
                <a16:creationId xmlns:a16="http://schemas.microsoft.com/office/drawing/2014/main" id="{36865C36-8DBB-9E7F-AD7B-2AB6E749132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299902985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FFC9-CD3C-8A6A-E68D-1F64BE36AD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E9FCE6-7E11-21D3-1354-FB25B1AD9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5A4F45C-9456-D7EC-3AE9-3E471E7B5714}"/>
              </a:ext>
            </a:extLst>
          </p:cNvPr>
          <p:cNvSpPr txBox="1"/>
          <p:nvPr/>
        </p:nvSpPr>
        <p:spPr>
          <a:xfrm>
            <a:off x="3324454" y="2648069"/>
            <a:ext cx="7955930" cy="3139321"/>
          </a:xfrm>
          <a:prstGeom prst="rect">
            <a:avLst/>
          </a:prstGeom>
          <a:noFill/>
        </p:spPr>
        <p:txBody>
          <a:bodyPr wrap="square">
            <a:spAutoFit/>
          </a:bodyPr>
          <a:lstStyle/>
          <a:p>
            <a:pPr algn="just" rtl="1"/>
            <a:r>
              <a:rPr lang="ar-EG" b="1" dirty="0"/>
              <a:t>2. ا</a:t>
            </a:r>
            <a:r>
              <a:rPr lang="ar-SA" b="1" dirty="0"/>
              <a:t>لمقياس النسب</a:t>
            </a:r>
            <a:r>
              <a:rPr lang="ar-EG" b="1" dirty="0"/>
              <a:t>ي </a:t>
            </a:r>
            <a:r>
              <a:rPr lang="en-US" b="1" dirty="0"/>
              <a:t>(Ratio Scale)</a:t>
            </a:r>
            <a:r>
              <a:rPr lang="ar-EG" b="1" dirty="0"/>
              <a:t>: </a:t>
            </a:r>
            <a:r>
              <a:rPr lang="ar-SA" dirty="0"/>
              <a:t>هو أعلى م</a:t>
            </a:r>
            <a:r>
              <a:rPr lang="ar-EG" dirty="0"/>
              <a:t>ُ</a:t>
            </a:r>
            <a:r>
              <a:rPr lang="ar-SA" dirty="0" err="1"/>
              <a:t>ستويات</a:t>
            </a:r>
            <a:r>
              <a:rPr lang="ar-SA" dirty="0"/>
              <a:t> القياس، ويشمل جميع خصائص المقياس </a:t>
            </a:r>
            <a:r>
              <a:rPr lang="ar-SA" dirty="0" err="1"/>
              <a:t>الفتري</a:t>
            </a:r>
            <a:r>
              <a:rPr lang="ar-SA" dirty="0"/>
              <a:t>، لكنه يتميز بوجود "صفر مطلق" يعبر عن غياب الكم تمامًا. وهذا يسمح بإجراء مقارنات نسبية</a:t>
            </a:r>
            <a:r>
              <a:rPr lang="en-US" dirty="0"/>
              <a:t>.</a:t>
            </a:r>
            <a:endParaRPr lang="ar-EG" dirty="0"/>
          </a:p>
          <a:p>
            <a:pPr algn="justLow" rtl="1"/>
            <a:endParaRPr lang="en-US" dirty="0"/>
          </a:p>
          <a:p>
            <a:pPr marL="285750" indent="-285750" algn="justLow" rtl="1">
              <a:buFont typeface="Wingdings" panose="05000000000000000000" pitchFamily="2" charset="2"/>
              <a:buChar char="ü"/>
            </a:pPr>
            <a:r>
              <a:rPr lang="ar-SA" u="sng" dirty="0">
                <a:solidFill>
                  <a:srgbClr val="0070C0"/>
                </a:solidFill>
              </a:rPr>
              <a:t>مثال</a:t>
            </a:r>
            <a:r>
              <a:rPr lang="en-US" u="sng" dirty="0">
                <a:solidFill>
                  <a:srgbClr val="0070C0"/>
                </a:solidFill>
              </a:rPr>
              <a:t>:</a:t>
            </a:r>
          </a:p>
          <a:p>
            <a:pPr algn="justLow" rtl="1"/>
            <a:endParaRPr lang="LID8192" dirty="0"/>
          </a:p>
          <a:p>
            <a:pPr algn="justLow" rtl="1"/>
            <a:endParaRPr lang="LID8192" dirty="0"/>
          </a:p>
          <a:p>
            <a:pPr algn="justLow" rtl="1"/>
            <a:endParaRPr lang="LID8192" dirty="0"/>
          </a:p>
          <a:p>
            <a:pPr algn="justLow" rtl="1"/>
            <a:endParaRPr lang="LID8192" dirty="0"/>
          </a:p>
          <a:p>
            <a:pPr algn="justLow" rtl="1"/>
            <a:endParaRPr lang="ar-EG" dirty="0"/>
          </a:p>
          <a:p>
            <a:pPr algn="justLow" rtl="1"/>
            <a:r>
              <a:rPr lang="ar-SA" dirty="0"/>
              <a:t>إذا قال </a:t>
            </a:r>
            <a:r>
              <a:rPr lang="ar-EG" dirty="0"/>
              <a:t>مبحوث</a:t>
            </a:r>
            <a:r>
              <a:rPr lang="ar-SA" dirty="0"/>
              <a:t> </a:t>
            </a:r>
            <a:r>
              <a:rPr lang="ar-EG" dirty="0"/>
              <a:t>أ</a:t>
            </a:r>
            <a:r>
              <a:rPr lang="ar-SA" dirty="0"/>
              <a:t>نه يقضي 10 ساعات أسبوعيًا، و</a:t>
            </a:r>
            <a:r>
              <a:rPr lang="ar-EG" dirty="0"/>
              <a:t>قال </a:t>
            </a:r>
            <a:r>
              <a:rPr lang="ar-SA" dirty="0"/>
              <a:t>آخر </a:t>
            </a:r>
            <a:r>
              <a:rPr lang="ar-EG" dirty="0"/>
              <a:t>أنه </a:t>
            </a:r>
            <a:r>
              <a:rPr lang="ar-SA" dirty="0"/>
              <a:t>يقضي 5 ساعات، فإن الأول يقضي ضعف وقت الثاني</a:t>
            </a:r>
            <a:r>
              <a:rPr lang="en-US" dirty="0"/>
              <a:t>.</a:t>
            </a:r>
            <a:r>
              <a:rPr lang="ar-EG" dirty="0"/>
              <a:t> أما إذا قال 0 ساعات، فإنه بذلك لا يتعرض مُطلقًا.</a:t>
            </a:r>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2601567111"/>
              </p:ext>
            </p:extLst>
          </p:nvPr>
        </p:nvGraphicFramePr>
        <p:xfrm>
          <a:off x="4195823" y="3964141"/>
          <a:ext cx="7007275" cy="853336"/>
        </p:xfrm>
        <a:graphic>
          <a:graphicData uri="http://schemas.openxmlformats.org/drawingml/2006/table">
            <a:tbl>
              <a:tblPr firstRow="1" bandRow="1">
                <a:tableStyleId>{35758FB7-9AC5-4552-8A53-C91805E547FA}</a:tableStyleId>
              </a:tblPr>
              <a:tblGrid>
                <a:gridCol w="7007275">
                  <a:extLst>
                    <a:ext uri="{9D8B030D-6E8A-4147-A177-3AD203B41FA5}">
                      <a16:colId xmlns:a16="http://schemas.microsoft.com/office/drawing/2014/main" val="3726286853"/>
                    </a:ext>
                  </a:extLst>
                </a:gridCol>
              </a:tblGrid>
              <a:tr h="853336">
                <a:tc>
                  <a:txBody>
                    <a:bodyPr/>
                    <a:lstStyle/>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dirty="0"/>
                        <a:t>كم عدد الساعات التي تقضيها أسبوعيًا على وسائل التواصل الاجتماعي؟ </a:t>
                      </a:r>
                      <a:r>
                        <a:rPr lang="LID8192" b="0" dirty="0"/>
                        <a:t>ـــــــــــــــ</a:t>
                      </a:r>
                      <a:r>
                        <a:rPr lang="LID8192" b="0" baseline="0" dirty="0"/>
                        <a:t> ساعة</a:t>
                      </a:r>
                      <a:r>
                        <a:rPr lang="ar-EG" b="0" baseline="0" dirty="0"/>
                        <a:t>.</a:t>
                      </a:r>
                      <a:endParaRPr lang="LID8192" b="0" baseline="0" dirty="0"/>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dirty="0"/>
                        <a:t>كم عدد المتابعين الجدد الذين حصلت عليهم في آخر شهر؟ </a:t>
                      </a:r>
                      <a:r>
                        <a:rPr lang="LID8192" dirty="0"/>
                        <a:t> </a:t>
                      </a:r>
                      <a:r>
                        <a:rPr lang="LID8192" b="0" dirty="0"/>
                        <a:t>ــــــــــــــــــــــ متابع</a:t>
                      </a:r>
                      <a:r>
                        <a:rPr lang="ar-EG" b="0" dirty="0"/>
                        <a:t>.</a:t>
                      </a:r>
                    </a:p>
                  </a:txBody>
                  <a:tcPr anchor="ctr"/>
                </a:tc>
                <a:extLst>
                  <a:ext uri="{0D108BD9-81ED-4DB2-BD59-A6C34878D82A}">
                    <a16:rowId xmlns:a16="http://schemas.microsoft.com/office/drawing/2014/main" val="879151479"/>
                  </a:ext>
                </a:extLst>
              </a:tr>
            </a:tbl>
          </a:graphicData>
        </a:graphic>
      </p:graphicFrame>
      <p:sp>
        <p:nvSpPr>
          <p:cNvPr id="11" name="TextBox 10">
            <a:extLst>
              <a:ext uri="{FF2B5EF4-FFF2-40B4-BE49-F238E27FC236}">
                <a16:creationId xmlns:a16="http://schemas.microsoft.com/office/drawing/2014/main" id="{1248B458-482A-092E-228E-C1D0DC892A5C}"/>
              </a:ext>
            </a:extLst>
          </p:cNvPr>
          <p:cNvSpPr txBox="1"/>
          <p:nvPr/>
        </p:nvSpPr>
        <p:spPr>
          <a:xfrm>
            <a:off x="8281686" y="1980946"/>
            <a:ext cx="2921412" cy="369332"/>
          </a:xfrm>
          <a:prstGeom prst="rect">
            <a:avLst/>
          </a:prstGeom>
          <a:noFill/>
        </p:spPr>
        <p:txBody>
          <a:bodyPr wrap="square">
            <a:spAutoFit/>
          </a:bodyPr>
          <a:lstStyle/>
          <a:p>
            <a:pPr marL="342900" indent="-342900" algn="r" rtl="1">
              <a:buFont typeface="+mj-lt"/>
              <a:buAutoNum type="arabicParenR"/>
            </a:pPr>
            <a:r>
              <a:rPr lang="ar-SA" b="1" dirty="0">
                <a:effectLst>
                  <a:outerShdw blurRad="38100" dist="38100" dir="2700000" algn="tl">
                    <a:srgbClr val="000000">
                      <a:alpha val="43137"/>
                    </a:srgbClr>
                  </a:outerShdw>
                </a:effectLst>
              </a:rPr>
              <a:t>المقاييس </a:t>
            </a:r>
            <a:r>
              <a:rPr lang="ar-SA" b="1" dirty="0" err="1">
                <a:effectLst>
                  <a:outerShdw blurRad="38100" dist="38100" dir="2700000" algn="tl">
                    <a:srgbClr val="000000">
                      <a:alpha val="43137"/>
                    </a:srgbClr>
                  </a:outerShdw>
                </a:effectLst>
              </a:rPr>
              <a:t>البارامترية</a:t>
            </a:r>
            <a:r>
              <a:rPr lang="ar-EG" b="1" dirty="0">
                <a:effectLst>
                  <a:outerShdw blurRad="38100" dist="38100" dir="2700000" algn="tl">
                    <a:srgbClr val="000000">
                      <a:alpha val="43137"/>
                    </a:srgbClr>
                  </a:outerShdw>
                </a:effectLst>
              </a:rPr>
              <a:t>:</a:t>
            </a:r>
            <a:endParaRPr lang="en-US" b="1" dirty="0">
              <a:effectLst>
                <a:outerShdw blurRad="38100" dist="38100" dir="2700000" algn="tl">
                  <a:srgbClr val="000000">
                    <a:alpha val="43137"/>
                  </a:srgbClr>
                </a:outerShdw>
              </a:effectLst>
            </a:endParaRPr>
          </a:p>
        </p:txBody>
      </p:sp>
      <p:pic>
        <p:nvPicPr>
          <p:cNvPr id="13" name="Picture 12" descr="A blue box with white text on it&#10;&#10;AI-generated content may be incorrect.">
            <a:extLst>
              <a:ext uri="{FF2B5EF4-FFF2-40B4-BE49-F238E27FC236}">
                <a16:creationId xmlns:a16="http://schemas.microsoft.com/office/drawing/2014/main" id="{88EB433C-8CC9-E4B7-FC36-CA9AF63DBC8F}"/>
              </a:ext>
            </a:extLst>
          </p:cNvPr>
          <p:cNvPicPr>
            <a:picLocks noChangeAspect="1"/>
          </p:cNvPicPr>
          <p:nvPr/>
        </p:nvPicPr>
        <p:blipFill>
          <a:blip r:embed="rId3"/>
          <a:stretch>
            <a:fillRect/>
          </a:stretch>
        </p:blipFill>
        <p:spPr>
          <a:xfrm rot="21043420">
            <a:off x="840522" y="2759532"/>
            <a:ext cx="2460162" cy="246016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 name="TextBox 1">
            <a:extLst>
              <a:ext uri="{FF2B5EF4-FFF2-40B4-BE49-F238E27FC236}">
                <a16:creationId xmlns:a16="http://schemas.microsoft.com/office/drawing/2014/main" id="{861CE5D5-9B07-D400-4FDD-CD2BAA8C621C}"/>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169310807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FFC9-CD3C-8A6A-E68D-1F64BE36AD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E9FCE6-7E11-21D3-1354-FB25B1AD9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5A4F45C-9456-D7EC-3AE9-3E471E7B5714}"/>
              </a:ext>
            </a:extLst>
          </p:cNvPr>
          <p:cNvSpPr txBox="1"/>
          <p:nvPr/>
        </p:nvSpPr>
        <p:spPr>
          <a:xfrm>
            <a:off x="4097438" y="2648070"/>
            <a:ext cx="7182946" cy="2862322"/>
          </a:xfrm>
          <a:prstGeom prst="rect">
            <a:avLst/>
          </a:prstGeom>
          <a:noFill/>
        </p:spPr>
        <p:txBody>
          <a:bodyPr wrap="square">
            <a:spAutoFit/>
          </a:bodyPr>
          <a:lstStyle/>
          <a:p>
            <a:pPr marL="342900" indent="-342900" algn="just" rtl="1">
              <a:buAutoNum type="arabicPeriod"/>
            </a:pPr>
            <a:r>
              <a:rPr lang="ar-SA" b="1" dirty="0"/>
              <a:t>المقياس الاسم</a:t>
            </a:r>
            <a:r>
              <a:rPr lang="ar-EG" b="1" dirty="0"/>
              <a:t>ي </a:t>
            </a:r>
            <a:r>
              <a:rPr lang="en-US" b="1" dirty="0"/>
              <a:t> :(Nominal Scale)</a:t>
            </a:r>
            <a:r>
              <a:rPr lang="ar-SA" dirty="0"/>
              <a:t>هو أبسط أنواع المقاييس، ويُستخدم لتصنيف البيانات في فئات أو مجموعات دون أي ترتيب</a:t>
            </a:r>
            <a:r>
              <a:rPr lang="en-US" dirty="0"/>
              <a:t>.</a:t>
            </a:r>
            <a:endParaRPr lang="ar-EG" dirty="0"/>
          </a:p>
          <a:p>
            <a:pPr marL="342900" indent="-342900" algn="just" rtl="1">
              <a:buAutoNum type="arabicPeriod"/>
            </a:pPr>
            <a:endParaRPr lang="ar-EG" dirty="0"/>
          </a:p>
          <a:p>
            <a:pPr marL="342900" indent="-342900" algn="just" rtl="1">
              <a:buAutoNum type="arabicPeriod"/>
            </a:pPr>
            <a:endParaRPr lang="en-US" dirty="0"/>
          </a:p>
          <a:p>
            <a:pPr marL="285750" indent="-285750" algn="justLow" rtl="1">
              <a:buFont typeface="Wingdings" panose="05000000000000000000" pitchFamily="2" charset="2"/>
              <a:buChar char="ü"/>
            </a:pPr>
            <a:r>
              <a:rPr lang="ar-SA" u="sng" dirty="0">
                <a:solidFill>
                  <a:srgbClr val="0070C0"/>
                </a:solidFill>
              </a:rPr>
              <a:t>مثال</a:t>
            </a:r>
            <a:r>
              <a:rPr lang="en-US" u="sng" dirty="0">
                <a:solidFill>
                  <a:srgbClr val="0070C0"/>
                </a:solidFill>
              </a:rPr>
              <a:t>:</a:t>
            </a:r>
            <a:endParaRPr lang="LID8192" u="sng" dirty="0">
              <a:solidFill>
                <a:srgbClr val="0070C0"/>
              </a:solidFill>
            </a:endParaRPr>
          </a:p>
          <a:p>
            <a:pPr algn="r" rtl="1"/>
            <a:endParaRPr lang="LID8192" b="1" dirty="0"/>
          </a:p>
          <a:p>
            <a:pPr algn="r" rtl="1"/>
            <a:endParaRPr lang="LID8192" b="1" dirty="0"/>
          </a:p>
          <a:p>
            <a:pPr algn="r" rtl="1"/>
            <a:endParaRPr lang="LID8192" b="1" dirty="0"/>
          </a:p>
          <a:p>
            <a:pPr algn="r" rtl="1"/>
            <a:endParaRPr lang="LID8192" b="1" dirty="0"/>
          </a:p>
          <a:p>
            <a:pPr algn="r" rtl="1"/>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2670138222"/>
              </p:ext>
            </p:extLst>
          </p:nvPr>
        </p:nvGraphicFramePr>
        <p:xfrm>
          <a:off x="6898515" y="4172247"/>
          <a:ext cx="3856188" cy="1188720"/>
        </p:xfrm>
        <a:graphic>
          <a:graphicData uri="http://schemas.openxmlformats.org/drawingml/2006/table">
            <a:tbl>
              <a:tblPr firstRow="1" bandRow="1">
                <a:tableStyleId>{35758FB7-9AC5-4552-8A53-C91805E547FA}</a:tableStyleId>
              </a:tblPr>
              <a:tblGrid>
                <a:gridCol w="3856188">
                  <a:extLst>
                    <a:ext uri="{9D8B030D-6E8A-4147-A177-3AD203B41FA5}">
                      <a16:colId xmlns:a16="http://schemas.microsoft.com/office/drawing/2014/main" val="3726286853"/>
                    </a:ext>
                  </a:extLst>
                </a:gridCol>
              </a:tblGrid>
              <a:tr h="853336">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dirty="0"/>
                        <a:t>ما هو نوع المحتوى الذي تفضّله على </a:t>
                      </a:r>
                      <a:r>
                        <a:rPr lang="ar-SA" dirty="0" err="1"/>
                        <a:t>إنست</a:t>
                      </a:r>
                      <a:r>
                        <a:rPr lang="ar-EG" dirty="0"/>
                        <a:t>ج</a:t>
                      </a:r>
                      <a:r>
                        <a:rPr lang="ar-SA" dirty="0"/>
                        <a:t>رام؟</a:t>
                      </a:r>
                      <a:br>
                        <a:rPr lang="ar-SA" dirty="0"/>
                      </a:br>
                      <a:r>
                        <a:rPr lang="en-US" dirty="0"/>
                        <a:t>☐</a:t>
                      </a:r>
                      <a:r>
                        <a:rPr lang="LID8192" dirty="0"/>
                        <a:t>                  </a:t>
                      </a:r>
                      <a:r>
                        <a:rPr lang="en-US" dirty="0"/>
                        <a:t> </a:t>
                      </a:r>
                      <a:r>
                        <a:rPr lang="ar-EG" dirty="0"/>
                        <a:t> </a:t>
                      </a:r>
                      <a:r>
                        <a:rPr lang="ar-SA" dirty="0"/>
                        <a:t>صور</a:t>
                      </a:r>
                      <a:br>
                        <a:rPr lang="en-US" dirty="0"/>
                      </a:br>
                      <a:r>
                        <a:rPr lang="en-US" dirty="0"/>
                        <a:t>☐</a:t>
                      </a:r>
                      <a:r>
                        <a:rPr lang="LID8192" dirty="0"/>
                        <a:t>                  </a:t>
                      </a:r>
                      <a:r>
                        <a:rPr lang="en-US" dirty="0"/>
                        <a:t> </a:t>
                      </a:r>
                      <a:r>
                        <a:rPr lang="ar-EG" dirty="0"/>
                        <a:t> </a:t>
                      </a:r>
                      <a:r>
                        <a:rPr lang="ar-SA" dirty="0"/>
                        <a:t>فيديوهات قصيرة</a:t>
                      </a:r>
                      <a:br>
                        <a:rPr lang="en-US" dirty="0"/>
                      </a:br>
                      <a:r>
                        <a:rPr lang="en-US" dirty="0"/>
                        <a:t>☐</a:t>
                      </a:r>
                      <a:r>
                        <a:rPr lang="LID8192" dirty="0"/>
                        <a:t>                  </a:t>
                      </a:r>
                      <a:r>
                        <a:rPr lang="en-US" dirty="0"/>
                        <a:t> </a:t>
                      </a:r>
                      <a:r>
                        <a:rPr lang="ar-EG" dirty="0"/>
                        <a:t> </a:t>
                      </a:r>
                      <a:r>
                        <a:rPr lang="ar-SA" dirty="0"/>
                        <a:t>قصص</a:t>
                      </a:r>
                      <a:r>
                        <a:rPr lang="en-US" dirty="0"/>
                        <a:t> (Stories)</a:t>
                      </a:r>
                      <a:r>
                        <a:rPr lang="LID8192" baseline="0" dirty="0"/>
                        <a:t> </a:t>
                      </a:r>
                      <a:endParaRPr lang="en-US" dirty="0"/>
                    </a:p>
                  </a:txBody>
                  <a:tcPr anchor="ctr"/>
                </a:tc>
                <a:extLst>
                  <a:ext uri="{0D108BD9-81ED-4DB2-BD59-A6C34878D82A}">
                    <a16:rowId xmlns:a16="http://schemas.microsoft.com/office/drawing/2014/main" val="879151479"/>
                  </a:ext>
                </a:extLst>
              </a:tr>
            </a:tbl>
          </a:graphicData>
        </a:graphic>
      </p:graphicFrame>
      <p:sp>
        <p:nvSpPr>
          <p:cNvPr id="4" name="TextBox 3">
            <a:extLst>
              <a:ext uri="{FF2B5EF4-FFF2-40B4-BE49-F238E27FC236}">
                <a16:creationId xmlns:a16="http://schemas.microsoft.com/office/drawing/2014/main" id="{B6D4A60C-880D-1B0F-8B91-14B4CF4D3F76}"/>
              </a:ext>
            </a:extLst>
          </p:cNvPr>
          <p:cNvSpPr txBox="1"/>
          <p:nvPr/>
        </p:nvSpPr>
        <p:spPr>
          <a:xfrm>
            <a:off x="8281686" y="1980946"/>
            <a:ext cx="2921412" cy="369332"/>
          </a:xfrm>
          <a:prstGeom prst="rect">
            <a:avLst/>
          </a:prstGeom>
          <a:noFill/>
        </p:spPr>
        <p:txBody>
          <a:bodyPr wrap="square">
            <a:spAutoFit/>
          </a:bodyPr>
          <a:lstStyle/>
          <a:p>
            <a:pPr marL="342900" indent="-342900" algn="r" rtl="1">
              <a:buFont typeface="+mj-lt"/>
              <a:buAutoNum type="arabicParenR" startAt="2"/>
            </a:pPr>
            <a:r>
              <a:rPr lang="ar-SA" b="1" dirty="0">
                <a:effectLst>
                  <a:outerShdw blurRad="38100" dist="38100" dir="2700000" algn="tl">
                    <a:srgbClr val="000000">
                      <a:alpha val="43137"/>
                    </a:srgbClr>
                  </a:outerShdw>
                </a:effectLst>
              </a:rPr>
              <a:t>المقاييس ال</a:t>
            </a:r>
            <a:r>
              <a:rPr lang="ar-EG" b="1" dirty="0">
                <a:effectLst>
                  <a:outerShdw blurRad="38100" dist="38100" dir="2700000" algn="tl">
                    <a:srgbClr val="000000">
                      <a:alpha val="43137"/>
                    </a:srgbClr>
                  </a:outerShdw>
                </a:effectLst>
              </a:rPr>
              <a:t>لا-</a:t>
            </a:r>
            <a:r>
              <a:rPr lang="ar-SA" b="1" dirty="0" err="1">
                <a:effectLst>
                  <a:outerShdw blurRad="38100" dist="38100" dir="2700000" algn="tl">
                    <a:srgbClr val="000000">
                      <a:alpha val="43137"/>
                    </a:srgbClr>
                  </a:outerShdw>
                </a:effectLst>
              </a:rPr>
              <a:t>بارامترية</a:t>
            </a:r>
            <a:r>
              <a:rPr lang="ar-EG" b="1" dirty="0">
                <a:effectLst>
                  <a:outerShdw blurRad="38100" dist="38100" dir="2700000" algn="tl">
                    <a:srgbClr val="000000">
                      <a:alpha val="43137"/>
                    </a:srgbClr>
                  </a:outerShdw>
                </a:effectLst>
              </a:rPr>
              <a:t>:</a:t>
            </a:r>
            <a:endParaRPr lang="en-US" b="1" dirty="0">
              <a:effectLst>
                <a:outerShdw blurRad="38100" dist="38100" dir="2700000" algn="tl">
                  <a:srgbClr val="000000">
                    <a:alpha val="43137"/>
                  </a:srgbClr>
                </a:outerShdw>
              </a:effectLst>
            </a:endParaRPr>
          </a:p>
        </p:txBody>
      </p:sp>
      <p:pic>
        <p:nvPicPr>
          <p:cNvPr id="9" name="Picture 8" descr="A blue box with white text&#10;&#10;AI-generated content may be incorrect.">
            <a:extLst>
              <a:ext uri="{FF2B5EF4-FFF2-40B4-BE49-F238E27FC236}">
                <a16:creationId xmlns:a16="http://schemas.microsoft.com/office/drawing/2014/main" id="{22E8EDED-C2EE-D3C8-C8CB-AAE1C956503E}"/>
              </a:ext>
            </a:extLst>
          </p:cNvPr>
          <p:cNvPicPr>
            <a:picLocks noChangeAspect="1"/>
          </p:cNvPicPr>
          <p:nvPr/>
        </p:nvPicPr>
        <p:blipFill>
          <a:blip r:embed="rId3"/>
          <a:stretch>
            <a:fillRect/>
          </a:stretch>
        </p:blipFill>
        <p:spPr>
          <a:xfrm rot="20768112">
            <a:off x="1169537" y="2905991"/>
            <a:ext cx="2450603" cy="245060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 name="TextBox 1">
            <a:extLst>
              <a:ext uri="{FF2B5EF4-FFF2-40B4-BE49-F238E27FC236}">
                <a16:creationId xmlns:a16="http://schemas.microsoft.com/office/drawing/2014/main" id="{3A4A3C34-D2A8-A6EC-0B47-86095A184C1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344792646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FFC9-CD3C-8A6A-E68D-1F64BE36AD5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E9FCE6-7E11-21D3-1354-FB25B1AD9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5A4F45C-9456-D7EC-3AE9-3E471E7B5714}"/>
              </a:ext>
            </a:extLst>
          </p:cNvPr>
          <p:cNvSpPr txBox="1"/>
          <p:nvPr/>
        </p:nvSpPr>
        <p:spPr>
          <a:xfrm>
            <a:off x="3964328" y="2572835"/>
            <a:ext cx="7316055" cy="1477328"/>
          </a:xfrm>
          <a:prstGeom prst="rect">
            <a:avLst/>
          </a:prstGeom>
          <a:noFill/>
        </p:spPr>
        <p:txBody>
          <a:bodyPr wrap="square">
            <a:spAutoFit/>
          </a:bodyPr>
          <a:lstStyle/>
          <a:p>
            <a:pPr marL="342900" indent="-342900" algn="just" rtl="1">
              <a:buAutoNum type="arabicPeriod" startAt="2"/>
            </a:pPr>
            <a:r>
              <a:rPr lang="ar-SA" b="1" dirty="0"/>
              <a:t>المقياس الترتيب</a:t>
            </a:r>
            <a:r>
              <a:rPr lang="ar-EG" b="1" dirty="0"/>
              <a:t>ي </a:t>
            </a:r>
            <a:r>
              <a:rPr lang="en-US" b="1" dirty="0"/>
              <a:t>:(Ordinal Scale)</a:t>
            </a:r>
            <a:r>
              <a:rPr lang="ar-EG" b="1" dirty="0"/>
              <a:t> </a:t>
            </a:r>
            <a:r>
              <a:rPr lang="ar-SA" dirty="0"/>
              <a:t>ي</a:t>
            </a:r>
            <a:r>
              <a:rPr lang="ar-EG" dirty="0"/>
              <a:t>ت</a:t>
            </a:r>
            <a:r>
              <a:rPr lang="ar-SA" dirty="0"/>
              <a:t>ش</a:t>
            </a:r>
            <a:r>
              <a:rPr lang="ar-EG" dirty="0"/>
              <a:t>ا</a:t>
            </a:r>
            <a:r>
              <a:rPr lang="ar-SA" dirty="0"/>
              <a:t>به </a:t>
            </a:r>
            <a:r>
              <a:rPr lang="ar-EG" dirty="0"/>
              <a:t>مع </a:t>
            </a:r>
            <a:r>
              <a:rPr lang="ar-SA" dirty="0"/>
              <a:t>المقياس الاسمي، لكنه يضيف ترتيبًا منطقيًا للفئات.</a:t>
            </a:r>
            <a:r>
              <a:rPr lang="ar-EG" dirty="0"/>
              <a:t> وفي هذا النوع من المقاييس، </a:t>
            </a:r>
            <a:r>
              <a:rPr lang="ar-SA" dirty="0"/>
              <a:t>لا نستطيع </a:t>
            </a:r>
            <a:r>
              <a:rPr lang="ar-EG" dirty="0"/>
              <a:t>تحديد</a:t>
            </a:r>
            <a:r>
              <a:rPr lang="ar-SA" dirty="0"/>
              <a:t> الفر</a:t>
            </a:r>
            <a:r>
              <a:rPr lang="ar-EG" dirty="0"/>
              <a:t>و</a:t>
            </a:r>
            <a:r>
              <a:rPr lang="ar-SA" dirty="0"/>
              <a:t>ق</a:t>
            </a:r>
            <a:r>
              <a:rPr lang="ar-EG" dirty="0"/>
              <a:t>ات</a:t>
            </a:r>
            <a:r>
              <a:rPr lang="ar-SA" dirty="0"/>
              <a:t> الكمي</a:t>
            </a:r>
            <a:r>
              <a:rPr lang="ar-EG" dirty="0"/>
              <a:t>ة</a:t>
            </a:r>
            <a:r>
              <a:rPr lang="ar-SA" dirty="0"/>
              <a:t> بين الفئات، لكن</a:t>
            </a:r>
            <a:r>
              <a:rPr lang="ar-EG" dirty="0" err="1"/>
              <a:t>نا</a:t>
            </a:r>
            <a:r>
              <a:rPr lang="ar-EG" dirty="0"/>
              <a:t> فقط نستطيع تحديد </a:t>
            </a:r>
            <a:r>
              <a:rPr lang="ar-SA" dirty="0"/>
              <a:t>ترتيبها</a:t>
            </a:r>
            <a:r>
              <a:rPr lang="en-US" dirty="0"/>
              <a:t>.</a:t>
            </a:r>
          </a:p>
          <a:p>
            <a:pPr algn="r" rtl="1"/>
            <a:endParaRPr lang="ar-EG" dirty="0"/>
          </a:p>
          <a:p>
            <a:pPr marL="285750" indent="-285750" algn="justLow" rtl="1">
              <a:buFont typeface="Wingdings" panose="05000000000000000000" pitchFamily="2" charset="2"/>
              <a:buChar char="ü"/>
            </a:pPr>
            <a:r>
              <a:rPr lang="ar-SA" u="sng" dirty="0">
                <a:solidFill>
                  <a:srgbClr val="0070C0"/>
                </a:solidFill>
              </a:rPr>
              <a:t>مثال</a:t>
            </a:r>
            <a:r>
              <a:rPr lang="en-US" u="sng" dirty="0">
                <a:solidFill>
                  <a:srgbClr val="0070C0"/>
                </a:solidFill>
              </a:rPr>
              <a:t>:</a:t>
            </a:r>
            <a:endParaRPr lang="LID8192" u="sng" dirty="0">
              <a:solidFill>
                <a:srgbClr val="0070C0"/>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2196412595"/>
              </p:ext>
            </p:extLst>
          </p:nvPr>
        </p:nvGraphicFramePr>
        <p:xfrm>
          <a:off x="6354502" y="4024518"/>
          <a:ext cx="4267092" cy="1737360"/>
        </p:xfrm>
        <a:graphic>
          <a:graphicData uri="http://schemas.openxmlformats.org/drawingml/2006/table">
            <a:tbl>
              <a:tblPr firstRow="1" bandRow="1">
                <a:tableStyleId>{35758FB7-9AC5-4552-8A53-C91805E547FA}</a:tableStyleId>
              </a:tblPr>
              <a:tblGrid>
                <a:gridCol w="4267092">
                  <a:extLst>
                    <a:ext uri="{9D8B030D-6E8A-4147-A177-3AD203B41FA5}">
                      <a16:colId xmlns:a16="http://schemas.microsoft.com/office/drawing/2014/main" val="3726286853"/>
                    </a:ext>
                  </a:extLst>
                </a:gridCol>
              </a:tblGrid>
              <a:tr h="853336">
                <a:tc>
                  <a:txBody>
                    <a:bodyPr/>
                    <a:lstStyle/>
                    <a:p>
                      <a:pPr lvl="0" algn="just" rtl="1"/>
                      <a:r>
                        <a:rPr lang="ar-EG" dirty="0"/>
                        <a:t>ما هو معدل مُ</a:t>
                      </a:r>
                      <a:r>
                        <a:rPr lang="ar-SA" dirty="0"/>
                        <a:t>شاهد</a:t>
                      </a:r>
                      <a:r>
                        <a:rPr lang="ar-EG" dirty="0"/>
                        <a:t>تك</a:t>
                      </a:r>
                      <a:r>
                        <a:rPr lang="ar-SA" dirty="0"/>
                        <a:t> </a:t>
                      </a:r>
                      <a:r>
                        <a:rPr lang="ar-EG" dirty="0"/>
                        <a:t>ل</a:t>
                      </a:r>
                      <a:r>
                        <a:rPr lang="ar-SA" dirty="0"/>
                        <a:t>لبث الم</a:t>
                      </a:r>
                      <a:r>
                        <a:rPr lang="ar-EG" dirty="0"/>
                        <a:t>ُ</a:t>
                      </a:r>
                      <a:r>
                        <a:rPr lang="ar-SA" dirty="0"/>
                        <a:t>باشر على </a:t>
                      </a:r>
                      <a:r>
                        <a:rPr lang="ar-SA" dirty="0" err="1"/>
                        <a:t>إنست</a:t>
                      </a:r>
                      <a:r>
                        <a:rPr lang="ar-EG" dirty="0"/>
                        <a:t>ج</a:t>
                      </a:r>
                      <a:r>
                        <a:rPr lang="ar-SA" dirty="0"/>
                        <a:t>رام؟</a:t>
                      </a:r>
                      <a:endParaRPr lang="ar-EG" dirty="0"/>
                    </a:p>
                    <a:p>
                      <a:pPr lvl="0" algn="r" rtl="1"/>
                      <a:br>
                        <a:rPr lang="en-US" dirty="0"/>
                      </a:br>
                      <a:r>
                        <a:rPr lang="en-US" dirty="0"/>
                        <a:t>☐</a:t>
                      </a:r>
                      <a:r>
                        <a:rPr lang="LID8192" dirty="0"/>
                        <a:t>               </a:t>
                      </a:r>
                      <a:r>
                        <a:rPr lang="en-US" dirty="0"/>
                        <a:t> </a:t>
                      </a:r>
                      <a:r>
                        <a:rPr lang="ar-EG" dirty="0"/>
                        <a:t> </a:t>
                      </a:r>
                      <a:r>
                        <a:rPr lang="ar-SA" dirty="0"/>
                        <a:t>يوميًا</a:t>
                      </a:r>
                      <a:br>
                        <a:rPr lang="en-US" dirty="0"/>
                      </a:br>
                      <a:r>
                        <a:rPr lang="en-US" dirty="0"/>
                        <a:t>☐</a:t>
                      </a:r>
                      <a:r>
                        <a:rPr lang="LID8192" dirty="0"/>
                        <a:t>               </a:t>
                      </a:r>
                      <a:r>
                        <a:rPr lang="en-US" dirty="0"/>
                        <a:t> </a:t>
                      </a:r>
                      <a:r>
                        <a:rPr lang="ar-EG" dirty="0"/>
                        <a:t> </a:t>
                      </a:r>
                      <a:r>
                        <a:rPr lang="ar-SA" dirty="0"/>
                        <a:t>عدة مرات في الأسبوع</a:t>
                      </a:r>
                      <a:br>
                        <a:rPr lang="en-US" dirty="0"/>
                      </a:br>
                      <a:r>
                        <a:rPr lang="en-US" dirty="0"/>
                        <a:t>☐ </a:t>
                      </a:r>
                      <a:r>
                        <a:rPr lang="LID8192" dirty="0"/>
                        <a:t>               </a:t>
                      </a:r>
                      <a:r>
                        <a:rPr lang="ar-EG" dirty="0"/>
                        <a:t> </a:t>
                      </a:r>
                      <a:r>
                        <a:rPr lang="ar-SA" dirty="0"/>
                        <a:t>مرة في الأسبوع</a:t>
                      </a:r>
                      <a:br>
                        <a:rPr lang="en-US" dirty="0"/>
                      </a:br>
                      <a:r>
                        <a:rPr lang="en-US" dirty="0"/>
                        <a:t>☐ </a:t>
                      </a:r>
                      <a:r>
                        <a:rPr lang="LID8192" dirty="0"/>
                        <a:t>               </a:t>
                      </a:r>
                      <a:r>
                        <a:rPr lang="ar-EG" dirty="0"/>
                        <a:t> </a:t>
                      </a:r>
                      <a:r>
                        <a:rPr lang="ar-SA" dirty="0"/>
                        <a:t>نادرًا</a:t>
                      </a:r>
                      <a:endParaRPr lang="en-US" dirty="0"/>
                    </a:p>
                  </a:txBody>
                  <a:tcPr anchor="ctr"/>
                </a:tc>
                <a:extLst>
                  <a:ext uri="{0D108BD9-81ED-4DB2-BD59-A6C34878D82A}">
                    <a16:rowId xmlns:a16="http://schemas.microsoft.com/office/drawing/2014/main" val="879151479"/>
                  </a:ext>
                </a:extLst>
              </a:tr>
            </a:tbl>
          </a:graphicData>
        </a:graphic>
      </p:graphicFrame>
      <p:sp>
        <p:nvSpPr>
          <p:cNvPr id="4" name="TextBox 3">
            <a:extLst>
              <a:ext uri="{FF2B5EF4-FFF2-40B4-BE49-F238E27FC236}">
                <a16:creationId xmlns:a16="http://schemas.microsoft.com/office/drawing/2014/main" id="{A39FD3A1-F855-22AD-A9BB-C109413C304F}"/>
              </a:ext>
            </a:extLst>
          </p:cNvPr>
          <p:cNvSpPr txBox="1"/>
          <p:nvPr/>
        </p:nvSpPr>
        <p:spPr>
          <a:xfrm>
            <a:off x="8281686" y="1980946"/>
            <a:ext cx="2921412" cy="369332"/>
          </a:xfrm>
          <a:prstGeom prst="rect">
            <a:avLst/>
          </a:prstGeom>
          <a:noFill/>
        </p:spPr>
        <p:txBody>
          <a:bodyPr wrap="square">
            <a:spAutoFit/>
          </a:bodyPr>
          <a:lstStyle/>
          <a:p>
            <a:pPr marL="342900" indent="-342900" algn="r" rtl="1">
              <a:buFont typeface="+mj-lt"/>
              <a:buAutoNum type="arabicParenR" startAt="2"/>
            </a:pPr>
            <a:r>
              <a:rPr lang="ar-SA" b="1" dirty="0">
                <a:effectLst>
                  <a:outerShdw blurRad="38100" dist="38100" dir="2700000" algn="tl">
                    <a:srgbClr val="000000">
                      <a:alpha val="43137"/>
                    </a:srgbClr>
                  </a:outerShdw>
                </a:effectLst>
              </a:rPr>
              <a:t>المقاييس ال</a:t>
            </a:r>
            <a:r>
              <a:rPr lang="ar-EG" b="1" dirty="0">
                <a:effectLst>
                  <a:outerShdw blurRad="38100" dist="38100" dir="2700000" algn="tl">
                    <a:srgbClr val="000000">
                      <a:alpha val="43137"/>
                    </a:srgbClr>
                  </a:outerShdw>
                </a:effectLst>
              </a:rPr>
              <a:t>لا-</a:t>
            </a:r>
            <a:r>
              <a:rPr lang="ar-SA" b="1" dirty="0" err="1">
                <a:effectLst>
                  <a:outerShdw blurRad="38100" dist="38100" dir="2700000" algn="tl">
                    <a:srgbClr val="000000">
                      <a:alpha val="43137"/>
                    </a:srgbClr>
                  </a:outerShdw>
                </a:effectLst>
              </a:rPr>
              <a:t>بارامترية</a:t>
            </a:r>
            <a:r>
              <a:rPr lang="ar-EG" b="1" dirty="0">
                <a:effectLst>
                  <a:outerShdw blurRad="38100" dist="38100" dir="2700000" algn="tl">
                    <a:srgbClr val="000000">
                      <a:alpha val="43137"/>
                    </a:srgbClr>
                  </a:outerShdw>
                </a:effectLst>
              </a:rPr>
              <a:t>:</a:t>
            </a:r>
            <a:endParaRPr lang="en-US" b="1" dirty="0">
              <a:effectLst>
                <a:outerShdw blurRad="38100" dist="38100" dir="2700000" algn="tl">
                  <a:srgbClr val="000000">
                    <a:alpha val="43137"/>
                  </a:srgbClr>
                </a:outerShdw>
              </a:effectLst>
            </a:endParaRPr>
          </a:p>
        </p:txBody>
      </p:sp>
      <p:pic>
        <p:nvPicPr>
          <p:cNvPr id="9" name="Picture 8" descr="A blue box with white text&#10;&#10;AI-generated content may be incorrect.">
            <a:extLst>
              <a:ext uri="{FF2B5EF4-FFF2-40B4-BE49-F238E27FC236}">
                <a16:creationId xmlns:a16="http://schemas.microsoft.com/office/drawing/2014/main" id="{AD80B739-70E4-C1E3-EE28-0E6C53F51BCA}"/>
              </a:ext>
            </a:extLst>
          </p:cNvPr>
          <p:cNvPicPr>
            <a:picLocks noChangeAspect="1"/>
          </p:cNvPicPr>
          <p:nvPr/>
        </p:nvPicPr>
        <p:blipFill>
          <a:blip r:embed="rId3"/>
          <a:stretch>
            <a:fillRect/>
          </a:stretch>
        </p:blipFill>
        <p:spPr>
          <a:xfrm rot="20926556">
            <a:off x="1081480" y="2844325"/>
            <a:ext cx="2506399" cy="250639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 name="TextBox 1">
            <a:extLst>
              <a:ext uri="{FF2B5EF4-FFF2-40B4-BE49-F238E27FC236}">
                <a16:creationId xmlns:a16="http://schemas.microsoft.com/office/drawing/2014/main" id="{96D01BF6-58E4-D0E2-C8FB-7A981F64429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23544174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8F9AC-E583-92E8-4BAE-38F6DABE3DE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812A9FD-16A2-E132-CA04-6E536844C5A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46AC39E-4476-FE7F-9C09-52E764D54246}"/>
              </a:ext>
            </a:extLst>
          </p:cNvPr>
          <p:cNvSpPr txBox="1"/>
          <p:nvPr/>
        </p:nvSpPr>
        <p:spPr>
          <a:xfrm>
            <a:off x="678406" y="6157000"/>
            <a:ext cx="7847344" cy="307777"/>
          </a:xfrm>
          <a:prstGeom prst="rect">
            <a:avLst/>
          </a:prstGeom>
          <a:noFill/>
        </p:spPr>
        <p:txBody>
          <a:bodyPr wrap="square" rtlCol="0">
            <a:spAutoFit/>
          </a:bodyPr>
          <a:lstStyle/>
          <a:p>
            <a:pPr rtl="1"/>
            <a:r>
              <a:rPr lang="ar-EG" sz="1400" b="1" dirty="0">
                <a:solidFill>
                  <a:schemeClr val="accent1"/>
                </a:solidFill>
                <a:effectLst>
                  <a:outerShdw blurRad="38100" dist="38100" dir="2700000" algn="tl">
                    <a:srgbClr val="000000">
                      <a:alpha val="43137"/>
                    </a:srgbClr>
                  </a:outerShdw>
                </a:effectLst>
              </a:rPr>
              <a:t>المصدر: (</a:t>
            </a:r>
            <a:r>
              <a:rPr lang="en-US" sz="1400" b="1" u="sng" dirty="0">
                <a:solidFill>
                  <a:schemeClr val="accent1"/>
                </a:solidFill>
                <a:effectLst>
                  <a:outerShdw blurRad="38100" dist="38100" dir="2700000" algn="tl">
                    <a:srgbClr val="000000">
                      <a:alpha val="43137"/>
                    </a:srgbClr>
                  </a:outerShdw>
                </a:effectLst>
              </a:rPr>
              <a:t>https://www.ajrsp.com/vol/issue61/9/</a:t>
            </a:r>
            <a:r>
              <a:rPr lang="ar-EG" sz="1400" b="1" dirty="0">
                <a:solidFill>
                  <a:schemeClr val="accent1"/>
                </a:solidFill>
                <a:effectLst>
                  <a:outerShdw blurRad="38100" dist="38100" dir="2700000" algn="tl">
                    <a:srgbClr val="000000">
                      <a:alpha val="43137"/>
                    </a:srgbClr>
                  </a:outerShdw>
                </a:effectLst>
              </a:rPr>
              <a:t>)</a:t>
            </a:r>
          </a:p>
        </p:txBody>
      </p:sp>
      <p:sp>
        <p:nvSpPr>
          <p:cNvPr id="2" name="TextBox 1">
            <a:extLst>
              <a:ext uri="{FF2B5EF4-FFF2-40B4-BE49-F238E27FC236}">
                <a16:creationId xmlns:a16="http://schemas.microsoft.com/office/drawing/2014/main" id="{DB090CBB-9916-8333-BF7C-3614DDD6D7D8}"/>
              </a:ext>
            </a:extLst>
          </p:cNvPr>
          <p:cNvSpPr txBox="1"/>
          <p:nvPr/>
        </p:nvSpPr>
        <p:spPr>
          <a:xfrm>
            <a:off x="5517085" y="1767595"/>
            <a:ext cx="5474123" cy="369332"/>
          </a:xfrm>
          <a:prstGeom prst="rect">
            <a:avLst/>
          </a:prstGeom>
          <a:noFill/>
        </p:spPr>
        <p:txBody>
          <a:bodyPr wrap="square" rtlCol="0">
            <a:spAutoFit/>
          </a:bodyPr>
          <a:lstStyle/>
          <a:p>
            <a:pPr algn="just" rtl="1"/>
            <a:r>
              <a:rPr lang="ar-EG" b="1" dirty="0"/>
              <a:t>مثال لدراسة سابقة اعتمدت على الاستبيان لجمع بياناتها:</a:t>
            </a:r>
            <a:endParaRPr lang="en-US" dirty="0"/>
          </a:p>
        </p:txBody>
      </p:sp>
      <p:pic>
        <p:nvPicPr>
          <p:cNvPr id="8" name="Picture 7">
            <a:extLst>
              <a:ext uri="{FF2B5EF4-FFF2-40B4-BE49-F238E27FC236}">
                <a16:creationId xmlns:a16="http://schemas.microsoft.com/office/drawing/2014/main" id="{4348EC77-2EA2-7206-F607-F71737A9A18C}"/>
              </a:ext>
            </a:extLst>
          </p:cNvPr>
          <p:cNvPicPr>
            <a:picLocks noChangeAspect="1"/>
          </p:cNvPicPr>
          <p:nvPr/>
        </p:nvPicPr>
        <p:blipFill>
          <a:blip r:embed="rId2"/>
          <a:srcRect l="2264" t="4341" r="2449" b="6422"/>
          <a:stretch>
            <a:fillRect/>
          </a:stretch>
        </p:blipFill>
        <p:spPr>
          <a:xfrm>
            <a:off x="2141782" y="2253199"/>
            <a:ext cx="7590034" cy="3649764"/>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4" name="TextBox 3">
            <a:extLst>
              <a:ext uri="{FF2B5EF4-FFF2-40B4-BE49-F238E27FC236}">
                <a16:creationId xmlns:a16="http://schemas.microsoft.com/office/drawing/2014/main" id="{D926E3C3-1BD1-DE8C-6A3F-68F92770C2CD}"/>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358039579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F5DAB-FB90-5654-9D89-F1EDA115019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815FFFD-2D83-EBB4-AF46-9D390901B2F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0773B93A-4166-2261-6906-3688836D7AC6}"/>
              </a:ext>
            </a:extLst>
          </p:cNvPr>
          <p:cNvSpPr txBox="1"/>
          <p:nvPr/>
        </p:nvSpPr>
        <p:spPr>
          <a:xfrm>
            <a:off x="678406" y="6157000"/>
            <a:ext cx="7847344" cy="307777"/>
          </a:xfrm>
          <a:prstGeom prst="rect">
            <a:avLst/>
          </a:prstGeom>
          <a:noFill/>
        </p:spPr>
        <p:txBody>
          <a:bodyPr wrap="square" rtlCol="0">
            <a:spAutoFit/>
          </a:bodyPr>
          <a:lstStyle/>
          <a:p>
            <a:pPr rtl="1"/>
            <a:r>
              <a:rPr lang="ar-EG" sz="1400" b="1" dirty="0">
                <a:solidFill>
                  <a:schemeClr val="accent1"/>
                </a:solidFill>
                <a:effectLst>
                  <a:outerShdw blurRad="38100" dist="38100" dir="2700000" algn="tl">
                    <a:srgbClr val="000000">
                      <a:alpha val="43137"/>
                    </a:srgbClr>
                  </a:outerShdw>
                </a:effectLst>
              </a:rPr>
              <a:t>المصدر: (</a:t>
            </a:r>
            <a:r>
              <a:rPr lang="en-US" sz="1400" b="1" u="sng" dirty="0">
                <a:solidFill>
                  <a:schemeClr val="accent1"/>
                </a:solidFill>
                <a:effectLst>
                  <a:outerShdw blurRad="38100" dist="38100" dir="2700000" algn="tl">
                    <a:srgbClr val="000000">
                      <a:alpha val="43137"/>
                    </a:srgbClr>
                  </a:outerShdw>
                </a:effectLst>
              </a:rPr>
              <a:t>https://masf.journals.ekb.eg/article_161644.html</a:t>
            </a:r>
            <a:r>
              <a:rPr lang="ar-EG" sz="1400" b="1" dirty="0">
                <a:solidFill>
                  <a:schemeClr val="accent1"/>
                </a:solidFill>
                <a:effectLst>
                  <a:outerShdw blurRad="38100" dist="38100" dir="2700000" algn="tl">
                    <a:srgbClr val="000000">
                      <a:alpha val="43137"/>
                    </a:srgbClr>
                  </a:outerShdw>
                </a:effectLst>
              </a:rPr>
              <a:t>)</a:t>
            </a:r>
          </a:p>
        </p:txBody>
      </p:sp>
      <p:sp>
        <p:nvSpPr>
          <p:cNvPr id="2" name="TextBox 1">
            <a:extLst>
              <a:ext uri="{FF2B5EF4-FFF2-40B4-BE49-F238E27FC236}">
                <a16:creationId xmlns:a16="http://schemas.microsoft.com/office/drawing/2014/main" id="{A0194116-B637-EC90-BD85-0D40875F52C3}"/>
              </a:ext>
            </a:extLst>
          </p:cNvPr>
          <p:cNvSpPr txBox="1"/>
          <p:nvPr/>
        </p:nvSpPr>
        <p:spPr>
          <a:xfrm>
            <a:off x="5517085" y="1767595"/>
            <a:ext cx="5474123" cy="369332"/>
          </a:xfrm>
          <a:prstGeom prst="rect">
            <a:avLst/>
          </a:prstGeom>
          <a:noFill/>
        </p:spPr>
        <p:txBody>
          <a:bodyPr wrap="square" rtlCol="0">
            <a:spAutoFit/>
          </a:bodyPr>
          <a:lstStyle/>
          <a:p>
            <a:pPr algn="just" rtl="1"/>
            <a:r>
              <a:rPr lang="ar-EG" b="1" dirty="0"/>
              <a:t>مثال آخر لدراسة سابقة اعتمدت على الاستبيان لجمع بياناتها:</a:t>
            </a:r>
            <a:endParaRPr lang="en-US" dirty="0"/>
          </a:p>
        </p:txBody>
      </p:sp>
      <p:pic>
        <p:nvPicPr>
          <p:cNvPr id="5" name="Picture 4">
            <a:extLst>
              <a:ext uri="{FF2B5EF4-FFF2-40B4-BE49-F238E27FC236}">
                <a16:creationId xmlns:a16="http://schemas.microsoft.com/office/drawing/2014/main" id="{7B3B8D36-A29E-2863-704B-47A62A9FE70F}"/>
              </a:ext>
            </a:extLst>
          </p:cNvPr>
          <p:cNvPicPr>
            <a:picLocks noChangeAspect="1"/>
          </p:cNvPicPr>
          <p:nvPr/>
        </p:nvPicPr>
        <p:blipFill>
          <a:blip r:embed="rId2"/>
          <a:srcRect l="659" t="15616" r="20237" b="14703"/>
          <a:stretch>
            <a:fillRect/>
          </a:stretch>
        </p:blipFill>
        <p:spPr>
          <a:xfrm>
            <a:off x="3881045" y="2196832"/>
            <a:ext cx="4548972" cy="372410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4" name="TextBox 3">
            <a:extLst>
              <a:ext uri="{FF2B5EF4-FFF2-40B4-BE49-F238E27FC236}">
                <a16:creationId xmlns:a16="http://schemas.microsoft.com/office/drawing/2014/main" id="{5FB8045C-F09C-37C6-3A01-B71F14AB7FB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5. مقاييس الاستبيان:</a:t>
            </a:r>
          </a:p>
        </p:txBody>
      </p:sp>
    </p:spTree>
    <p:extLst>
      <p:ext uri="{BB962C8B-B14F-4D97-AF65-F5344CB8AC3E}">
        <p14:creationId xmlns:p14="http://schemas.microsoft.com/office/powerpoint/2010/main" val="23031902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39">
            <a:hlinkClick r:id="" action="ppaction://media"/>
            <a:extLst>
              <a:ext uri="{FF2B5EF4-FFF2-40B4-BE49-F238E27FC236}">
                <a16:creationId xmlns:a16="http://schemas.microsoft.com/office/drawing/2014/main" id="{C8863A75-85AA-B3C6-F64F-7F66D7769E5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12550" y="6280150"/>
            <a:ext cx="406400" cy="406400"/>
          </a:xfrm>
          <a:prstGeom prst="rect">
            <a:avLst/>
          </a:prstGeom>
        </p:spPr>
      </p:pic>
    </p:spTree>
    <p:extLst>
      <p:ext uri="{BB962C8B-B14F-4D97-AF65-F5344CB8AC3E}">
        <p14:creationId xmlns:p14="http://schemas.microsoft.com/office/powerpoint/2010/main" val="312773978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37" fill="hold"/>
                                        <p:tgtEl>
                                          <p:spTgt spid="2"/>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42" presetClass="entr" presetSubtype="0" fill="hold" grpId="0" nodeType="withEffect">
                                  <p:stCondLst>
                                    <p:cond delay="25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1000"/>
                                        <p:tgtEl>
                                          <p:spTgt spid="41"/>
                                        </p:tgtEl>
                                      </p:cBhvr>
                                    </p:animEffect>
                                    <p:anim calcmode="lin" valueType="num">
                                      <p:cBhvr>
                                        <p:cTn id="16" dur="1000" fill="hold"/>
                                        <p:tgtEl>
                                          <p:spTgt spid="41"/>
                                        </p:tgtEl>
                                        <p:attrNameLst>
                                          <p:attrName>ppt_x</p:attrName>
                                        </p:attrNameLst>
                                      </p:cBhvr>
                                      <p:tavLst>
                                        <p:tav tm="0">
                                          <p:val>
                                            <p:strVal val="#ppt_x"/>
                                          </p:val>
                                        </p:tav>
                                        <p:tav tm="100000">
                                          <p:val>
                                            <p:strVal val="#ppt_x"/>
                                          </p:val>
                                        </p:tav>
                                      </p:tavLst>
                                    </p:anim>
                                    <p:anim calcmode="lin" valueType="num">
                                      <p:cBhvr>
                                        <p:cTn id="17"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8" fill="hold" display="0">
                  <p:stCondLst>
                    <p:cond delay="indefinite"/>
                  </p:stCondLst>
                  <p:endCondLst>
                    <p:cond evt="onStopAudio" delay="0">
                      <p:tgtEl>
                        <p:sldTgt/>
                      </p:tgtEl>
                    </p:cond>
                  </p:endCondLst>
                </p:cTn>
                <p:tgtEl>
                  <p:spTgt spid="2"/>
                </p:tgtEl>
              </p:cMediaNode>
            </p:audio>
          </p:childTnLst>
        </p:cTn>
      </p:par>
    </p:tnLst>
    <p:bldLst>
      <p:bldP spid="9" grpId="0" animBg="1"/>
      <p:bldP spid="26" grpId="0" animBg="1"/>
      <p:bldP spid="4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ال</a:t>
            </a:r>
            <a:r>
              <a:rPr lang="ar-EG" sz="3200" b="1" dirty="0">
                <a:effectLst>
                  <a:outerShdw blurRad="38100" dist="38100" dir="2700000" algn="tl">
                    <a:srgbClr val="000000">
                      <a:alpha val="43137"/>
                    </a:srgbClr>
                  </a:outerShdw>
                </a:effectLst>
                <a:latin typeface="Alexandria" charset="0"/>
                <a:cs typeface="Alexandria" charset="0"/>
              </a:rPr>
              <a:t>خُلاص</a:t>
            </a:r>
            <a:r>
              <a:rPr lang="ar-SA" sz="3200" b="1" dirty="0">
                <a:effectLst>
                  <a:outerShdw blurRad="38100" dist="38100" dir="2700000" algn="tl">
                    <a:srgbClr val="000000">
                      <a:alpha val="43137"/>
                    </a:srgbClr>
                  </a:outerShdw>
                </a:effectLst>
                <a:latin typeface="Alexandria" charset="0"/>
                <a:cs typeface="Alexandria" charset="0"/>
              </a:rPr>
              <a:t>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9ACCEA6-D2DE-950F-86F0-3BDA251FA9D6}"/>
              </a:ext>
            </a:extLst>
          </p:cNvPr>
          <p:cNvSpPr txBox="1"/>
          <p:nvPr/>
        </p:nvSpPr>
        <p:spPr>
          <a:xfrm>
            <a:off x="3486200" y="1850494"/>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الاستبيان:</a:t>
            </a:r>
            <a:endParaRPr lang="ar-EG" sz="2000" b="1" dirty="0">
              <a:solidFill>
                <a:srgbClr val="2E3957"/>
              </a:solidFill>
              <a:latin typeface="Alexandria"/>
              <a:cs typeface="+mj-cs"/>
            </a:endParaRPr>
          </a:p>
        </p:txBody>
      </p:sp>
      <p:sp>
        <p:nvSpPr>
          <p:cNvPr id="4" name="TextBox 3">
            <a:extLst>
              <a:ext uri="{FF2B5EF4-FFF2-40B4-BE49-F238E27FC236}">
                <a16:creationId xmlns:a16="http://schemas.microsoft.com/office/drawing/2014/main" id="{DE1AA2E0-1D0F-F235-5E1F-6F69736C253B}"/>
              </a:ext>
            </a:extLst>
          </p:cNvPr>
          <p:cNvSpPr txBox="1"/>
          <p:nvPr/>
        </p:nvSpPr>
        <p:spPr>
          <a:xfrm>
            <a:off x="4699000" y="2540727"/>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الثانية: تصميم البحث:</a:t>
            </a:r>
          </a:p>
        </p:txBody>
      </p:sp>
      <p:sp>
        <p:nvSpPr>
          <p:cNvPr id="8" name="TextBox 7">
            <a:extLst>
              <a:ext uri="{FF2B5EF4-FFF2-40B4-BE49-F238E27FC236}">
                <a16:creationId xmlns:a16="http://schemas.microsoft.com/office/drawing/2014/main" id="{6B9FF4C3-5B99-B254-D30C-B00F66143233}"/>
              </a:ext>
            </a:extLst>
          </p:cNvPr>
          <p:cNvSpPr txBox="1"/>
          <p:nvPr/>
        </p:nvSpPr>
        <p:spPr>
          <a:xfrm>
            <a:off x="7288107" y="3199685"/>
            <a:ext cx="3532292"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اختيار </a:t>
            </a:r>
            <a:r>
              <a:rPr lang="ar-SA" sz="2000" b="1" dirty="0">
                <a:solidFill>
                  <a:schemeClr val="accent5">
                    <a:lumMod val="50000"/>
                  </a:schemeClr>
                </a:solidFill>
                <a:latin typeface="Alexandria"/>
              </a:rPr>
              <a:t>أدوات البحث</a:t>
            </a:r>
            <a:r>
              <a:rPr lang="en-US" sz="2000" b="1" dirty="0">
                <a:solidFill>
                  <a:schemeClr val="accent5">
                    <a:lumMod val="50000"/>
                  </a:schemeClr>
                </a:solidFill>
                <a:latin typeface="Alexandria"/>
              </a:rPr>
              <a:t>:</a:t>
            </a:r>
            <a:endParaRPr lang="ar-EG" sz="2000" b="1" dirty="0">
              <a:solidFill>
                <a:schemeClr val="accent5">
                  <a:lumMod val="50000"/>
                </a:schemeClr>
              </a:solidFill>
              <a:latin typeface="Alexandria"/>
            </a:endParaRPr>
          </a:p>
        </p:txBody>
      </p:sp>
      <p:sp>
        <p:nvSpPr>
          <p:cNvPr id="11" name="TextBox 10">
            <a:extLst>
              <a:ext uri="{FF2B5EF4-FFF2-40B4-BE49-F238E27FC236}">
                <a16:creationId xmlns:a16="http://schemas.microsoft.com/office/drawing/2014/main" id="{183066FD-AF3B-C555-0611-1C10DA28675D}"/>
              </a:ext>
            </a:extLst>
          </p:cNvPr>
          <p:cNvSpPr txBox="1"/>
          <p:nvPr/>
        </p:nvSpPr>
        <p:spPr>
          <a:xfrm>
            <a:off x="4680802" y="5468465"/>
            <a:ext cx="6527799" cy="400110"/>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المَراجِع.</a:t>
            </a:r>
          </a:p>
        </p:txBody>
      </p:sp>
      <p:sp>
        <p:nvSpPr>
          <p:cNvPr id="12" name="TextBox 11">
            <a:extLst>
              <a:ext uri="{FF2B5EF4-FFF2-40B4-BE49-F238E27FC236}">
                <a16:creationId xmlns:a16="http://schemas.microsoft.com/office/drawing/2014/main" id="{EFC61A25-6D82-4A14-35D2-C86BF865B00E}"/>
              </a:ext>
            </a:extLst>
          </p:cNvPr>
          <p:cNvSpPr txBox="1"/>
          <p:nvPr/>
        </p:nvSpPr>
        <p:spPr>
          <a:xfrm>
            <a:off x="7064587" y="3607829"/>
            <a:ext cx="3451012" cy="40011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000" b="1" dirty="0">
                <a:solidFill>
                  <a:schemeClr val="accent5">
                    <a:lumMod val="50000"/>
                  </a:schemeClr>
                </a:solidFill>
                <a:latin typeface="Alexandria"/>
              </a:rPr>
              <a:t>الاستبيان</a:t>
            </a:r>
            <a:r>
              <a:rPr lang="en-US" sz="2000" b="1" dirty="0">
                <a:solidFill>
                  <a:schemeClr val="accent5">
                    <a:lumMod val="50000"/>
                  </a:schemeClr>
                </a:solidFill>
                <a:latin typeface="Alexandria"/>
              </a:rPr>
              <a:t>:</a:t>
            </a:r>
            <a:endParaRPr lang="ar-EG" sz="2000" b="1" dirty="0">
              <a:solidFill>
                <a:schemeClr val="accent5">
                  <a:lumMod val="50000"/>
                </a:schemeClr>
              </a:solidFill>
              <a:latin typeface="Alexandria"/>
            </a:endParaRPr>
          </a:p>
        </p:txBody>
      </p:sp>
      <p:sp>
        <p:nvSpPr>
          <p:cNvPr id="13" name="TextBox 12">
            <a:extLst>
              <a:ext uri="{FF2B5EF4-FFF2-40B4-BE49-F238E27FC236}">
                <a16:creationId xmlns:a16="http://schemas.microsoft.com/office/drawing/2014/main" id="{68C5D356-1DC7-1D8A-1C1B-22F292EF12C1}"/>
              </a:ext>
            </a:extLst>
          </p:cNvPr>
          <p:cNvSpPr txBox="1"/>
          <p:nvPr/>
        </p:nvSpPr>
        <p:spPr>
          <a:xfrm>
            <a:off x="6156960" y="3949401"/>
            <a:ext cx="4152052" cy="1323439"/>
          </a:xfrm>
          <a:prstGeom prst="rect">
            <a:avLst/>
          </a:prstGeom>
          <a:noFill/>
        </p:spPr>
        <p:txBody>
          <a:bodyPr wrap="square" rtlCol="0">
            <a:spAutoFit/>
          </a:bodyPr>
          <a:lstStyle/>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أساليب جمع بيانات الاستبيان.</a:t>
            </a:r>
          </a:p>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قواعد إجراء الاستبيان بالمُقابلة.</a:t>
            </a:r>
          </a:p>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اختبار صحيفة الاستبيان.</a:t>
            </a:r>
          </a:p>
          <a:p>
            <a:pPr marL="457200" indent="-457200" algn="just" rtl="1">
              <a:buFont typeface="Courier New" panose="02070309020205020404" pitchFamily="49" charset="0"/>
              <a:buChar char="o"/>
            </a:pPr>
            <a:r>
              <a:rPr lang="ar-EG" sz="2000" b="1" dirty="0">
                <a:solidFill>
                  <a:schemeClr val="accent5">
                    <a:lumMod val="50000"/>
                  </a:schemeClr>
                </a:solidFill>
                <a:latin typeface="Alexandria"/>
              </a:rPr>
              <a:t>مقاييس الاستبيان.</a:t>
            </a:r>
          </a:p>
        </p:txBody>
      </p:sp>
      <p:pic>
        <p:nvPicPr>
          <p:cNvPr id="17" name="Picture 16" descr="A blue and white clipboard with check marks&#10;&#10;AI-generated content may be incorrect.">
            <a:extLst>
              <a:ext uri="{FF2B5EF4-FFF2-40B4-BE49-F238E27FC236}">
                <a16:creationId xmlns:a16="http://schemas.microsoft.com/office/drawing/2014/main" id="{29F7F38F-A98E-8E41-5F5C-6604DE9B3313}"/>
              </a:ext>
            </a:extLst>
          </p:cNvPr>
          <p:cNvPicPr>
            <a:picLocks noChangeAspect="1"/>
          </p:cNvPicPr>
          <p:nvPr/>
        </p:nvPicPr>
        <p:blipFill>
          <a:blip r:embed="rId2">
            <a:duotone>
              <a:schemeClr val="accent1">
                <a:shade val="45000"/>
                <a:satMod val="135000"/>
              </a:schemeClr>
              <a:prstClr val="white"/>
            </a:duotone>
          </a:blip>
          <a:stretch>
            <a:fillRect/>
          </a:stretch>
        </p:blipFill>
        <p:spPr>
          <a:xfrm>
            <a:off x="1373295" y="2648192"/>
            <a:ext cx="2919306" cy="291930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08616712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450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5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4" grpId="0"/>
      <p:bldP spid="8" grpId="0"/>
      <p:bldP spid="11" grpId="0"/>
      <p:bldP spid="12" grpId="0"/>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1000"/>
                                        <p:tgtEl>
                                          <p:spTgt spid="41"/>
                                        </p:tgtEl>
                                      </p:cBhvr>
                                    </p:animEffect>
                                    <p:anim calcmode="lin" valueType="num">
                                      <p:cBhvr>
                                        <p:cTn id="18" dur="1000" fill="hold"/>
                                        <p:tgtEl>
                                          <p:spTgt spid="41"/>
                                        </p:tgtEl>
                                        <p:attrNameLst>
                                          <p:attrName>ppt_x</p:attrName>
                                        </p:attrNameLst>
                                      </p:cBhvr>
                                      <p:tavLst>
                                        <p:tav tm="0">
                                          <p:val>
                                            <p:strVal val="#ppt_x"/>
                                          </p:val>
                                        </p:tav>
                                        <p:tav tm="100000">
                                          <p:val>
                                            <p:strVal val="#ppt_x"/>
                                          </p:val>
                                        </p:tav>
                                      </p:tavLst>
                                    </p:anim>
                                    <p:anim calcmode="lin" valueType="num">
                                      <p:cBhvr>
                                        <p:cTn id="1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6.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0153" y="2384792"/>
            <a:ext cx="10446972" cy="3039102"/>
          </a:xfrm>
          <a:prstGeom prst="rect">
            <a:avLst/>
          </a:prstGeom>
          <a:noFill/>
        </p:spPr>
        <p:txBody>
          <a:bodyPr wrap="square" rtlCol="0">
            <a:spAutoFit/>
          </a:bodyPr>
          <a:lstStyle/>
          <a:p>
            <a:pPr marL="285750" indent="-285750" algn="just">
              <a:buFont typeface="Arial" panose="020B0604020202020204" pitchFamily="34" charset="0"/>
              <a:buChar char="•"/>
            </a:pPr>
            <a:r>
              <a:rPr lang="en-US" sz="1400" dirty="0">
                <a:latin typeface="Times New Roman" panose="02020603050405020304" pitchFamily="18" charset="0"/>
                <a:cs typeface="+mj-cs"/>
              </a:rPr>
              <a:t>Babbie, E. (2008). The Basic of Social Research. </a:t>
            </a:r>
            <a:r>
              <a:rPr lang="en-US" sz="1400" i="1" dirty="0">
                <a:latin typeface="Times New Roman" panose="02020603050405020304" pitchFamily="18" charset="0"/>
                <a:cs typeface="+mj-cs"/>
              </a:rPr>
              <a:t>International Student Edition. </a:t>
            </a:r>
            <a:r>
              <a:rPr lang="en-US" sz="1400" dirty="0">
                <a:latin typeface="Times New Roman" panose="02020603050405020304" pitchFamily="18" charset="0"/>
                <a:cs typeface="+mj-cs"/>
              </a:rPr>
              <a:t>USA. Thomson Wadsworth</a:t>
            </a:r>
            <a:r>
              <a:rPr lang="ar-EG" sz="1400" dirty="0">
                <a:latin typeface="Times New Roman" panose="02020603050405020304" pitchFamily="18" charset="0"/>
                <a:cs typeface="+mj-cs"/>
              </a:rPr>
              <a:t>.</a:t>
            </a:r>
            <a:endParaRPr lang="en-US" sz="1400" dirty="0">
              <a:solidFill>
                <a:srgbClr val="FF0000"/>
              </a:solidFill>
              <a:cs typeface="+mj-cs"/>
            </a:endParaRPr>
          </a:p>
          <a:p>
            <a:pPr marL="285750" indent="-285750" algn="just">
              <a:lnSpc>
                <a:spcPct val="150000"/>
              </a:lnSpc>
              <a:buFont typeface="Arial" panose="020B0604020202020204" pitchFamily="34" charset="0"/>
              <a:buChar char="•"/>
            </a:pPr>
            <a:endParaRPr lang="en-US" sz="1200" dirty="0">
              <a:latin typeface="Times New Roman" panose="02020603050405020304" pitchFamily="18" charset="0"/>
              <a:cs typeface="+mj-cs"/>
            </a:endParaRPr>
          </a:p>
          <a:p>
            <a:pPr marL="285750" lvl="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Gibson, A., &amp; Beattie, A. (2024). More or less than human? Evaluating the Role of Ai-as-participant in Online Qualitative Research. </a:t>
            </a:r>
            <a:r>
              <a:rPr lang="en-US" sz="1400" i="1" dirty="0">
                <a:latin typeface="Times New Roman" panose="02020603050405020304" pitchFamily="18" charset="0"/>
                <a:cs typeface="Times New Roman" panose="02020603050405020304" pitchFamily="18" charset="0"/>
              </a:rPr>
              <a:t>Qualitative Research in Psychology</a:t>
            </a:r>
            <a:r>
              <a:rPr lang="en-US" sz="1400" dirty="0">
                <a:latin typeface="Times New Roman" panose="02020603050405020304" pitchFamily="18" charset="0"/>
                <a:cs typeface="Times New Roman" panose="02020603050405020304" pitchFamily="18" charset="0"/>
              </a:rPr>
              <a:t>, 21, 175 - 199. Retrieved at: </a:t>
            </a:r>
            <a:r>
              <a:rPr lang="en-US" sz="1400" u="sng" dirty="0">
                <a:latin typeface="Times New Roman" panose="02020603050405020304" pitchFamily="18" charset="0"/>
                <a:cs typeface="Times New Roman" panose="02020603050405020304" pitchFamily="18" charset="0"/>
                <a:hlinkClick r:id="rId4"/>
              </a:rPr>
              <a:t>https://doi.org/10.1080/14780887.2024.2311427</a:t>
            </a:r>
            <a:r>
              <a:rPr lang="en-US" sz="1400" dirty="0">
                <a:latin typeface="Times New Roman" panose="02020603050405020304" pitchFamily="18" charset="0"/>
                <a:cs typeface="Times New Roman" panose="02020603050405020304" pitchFamily="18" charset="0"/>
              </a:rPr>
              <a:t>.</a:t>
            </a:r>
          </a:p>
          <a:p>
            <a:pPr marL="285750" lvl="0" indent="-285750" algn="just">
              <a:lnSpc>
                <a:spcPct val="150000"/>
              </a:lnSpc>
              <a:buFont typeface="Arial" panose="020B0604020202020204" pitchFamily="34" charset="0"/>
              <a:buChar char="•"/>
            </a:pPr>
            <a:endParaRPr lang="en-US" sz="1200" dirty="0">
              <a:latin typeface="Times New Roman" panose="02020603050405020304" pitchFamily="18" charset="0"/>
              <a:cs typeface="+mj-cs"/>
            </a:endParaRPr>
          </a:p>
          <a:p>
            <a:pPr marL="285750" lvl="0" indent="-285750" algn="just">
              <a:lnSpc>
                <a:spcPct val="150000"/>
              </a:lnSpc>
              <a:buFont typeface="Arial" panose="020B0604020202020204" pitchFamily="34" charset="0"/>
              <a:buChar char="•"/>
            </a:pPr>
            <a:r>
              <a:rPr lang="en-US" sz="1400" dirty="0">
                <a:latin typeface="Times New Roman" panose="02020603050405020304" pitchFamily="18" charset="0"/>
                <a:cs typeface="+mj-cs"/>
              </a:rPr>
              <a:t>Habib, M., Maryam, H., &amp; Pathik, B. B. (2014). </a:t>
            </a:r>
            <a:r>
              <a:rPr lang="en-US" sz="1400" i="1" dirty="0">
                <a:latin typeface="Times New Roman" panose="02020603050405020304" pitchFamily="18" charset="0"/>
                <a:cs typeface="+mj-cs"/>
              </a:rPr>
              <a:t>Research Methodology-Contemporary Practices: Guidelines for Academic Researchers.</a:t>
            </a:r>
            <a:r>
              <a:rPr lang="en-US" sz="1400" dirty="0">
                <a:latin typeface="Times New Roman" panose="02020603050405020304" pitchFamily="18" charset="0"/>
                <a:cs typeface="+mj-cs"/>
              </a:rPr>
              <a:t> Cambridge Scholars Publishing.</a:t>
            </a:r>
            <a:endParaRPr lang="ar-EG" sz="1400" dirty="0">
              <a:latin typeface="Times New Roman" panose="02020603050405020304" pitchFamily="18" charset="0"/>
              <a:cs typeface="+mj-cs"/>
            </a:endParaRPr>
          </a:p>
          <a:p>
            <a:pPr marL="285750" lvl="0" indent="-285750" algn="just">
              <a:lnSpc>
                <a:spcPct val="150000"/>
              </a:lnSpc>
              <a:buFont typeface="Arial" panose="020B0604020202020204" pitchFamily="34" charset="0"/>
              <a:buChar char="•"/>
            </a:pPr>
            <a:endParaRPr lang="en-US" sz="1200" dirty="0">
              <a:latin typeface="Times New Roman" panose="02020603050405020304" pitchFamily="18" charset="0"/>
              <a:cs typeface="+mj-cs"/>
            </a:endParaRPr>
          </a:p>
          <a:p>
            <a:pPr marL="28575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Lebrun, B., </a:t>
            </a:r>
            <a:r>
              <a:rPr lang="en-US" sz="1400" dirty="0" err="1">
                <a:latin typeface="Times New Roman" panose="02020603050405020304" pitchFamily="18" charset="0"/>
                <a:cs typeface="Times New Roman" panose="02020603050405020304" pitchFamily="18" charset="0"/>
              </a:rPr>
              <a:t>Temtsin</a:t>
            </a:r>
            <a:r>
              <a:rPr lang="en-US" sz="1400" dirty="0">
                <a:latin typeface="Times New Roman" panose="02020603050405020304" pitchFamily="18" charset="0"/>
                <a:cs typeface="Times New Roman" panose="02020603050405020304" pitchFamily="18" charset="0"/>
              </a:rPr>
              <a:t>, S., </a:t>
            </a:r>
            <a:r>
              <a:rPr lang="en-US" sz="1400" dirty="0" err="1">
                <a:latin typeface="Times New Roman" panose="02020603050405020304" pitchFamily="18" charset="0"/>
                <a:cs typeface="Times New Roman" panose="02020603050405020304" pitchFamily="18" charset="0"/>
              </a:rPr>
              <a:t>Vonasch</a:t>
            </a:r>
            <a:r>
              <a:rPr lang="en-US" sz="1400" dirty="0">
                <a:latin typeface="Times New Roman" panose="02020603050405020304" pitchFamily="18" charset="0"/>
                <a:cs typeface="Times New Roman" panose="02020603050405020304" pitchFamily="18" charset="0"/>
              </a:rPr>
              <a:t>, A., &amp; </a:t>
            </a:r>
            <a:r>
              <a:rPr lang="en-US" sz="1400" dirty="0" err="1">
                <a:latin typeface="Times New Roman" panose="02020603050405020304" pitchFamily="18" charset="0"/>
                <a:cs typeface="Times New Roman" panose="02020603050405020304" pitchFamily="18" charset="0"/>
              </a:rPr>
              <a:t>Bartneck</a:t>
            </a:r>
            <a:r>
              <a:rPr lang="en-US" sz="1400" dirty="0">
                <a:latin typeface="Times New Roman" panose="02020603050405020304" pitchFamily="18" charset="0"/>
                <a:cs typeface="Times New Roman" panose="02020603050405020304" pitchFamily="18" charset="0"/>
              </a:rPr>
              <a:t>, C. (2023). Detecting the Corruption of Online Questionnaires by Artificial Intelligence. </a:t>
            </a:r>
            <a:r>
              <a:rPr lang="en-US" sz="1400" i="1" dirty="0">
                <a:latin typeface="Times New Roman" panose="02020603050405020304" pitchFamily="18" charset="0"/>
                <a:cs typeface="Times New Roman" panose="02020603050405020304" pitchFamily="18" charset="0"/>
              </a:rPr>
              <a:t>Frontiers in Robotics and AI</a:t>
            </a:r>
            <a:r>
              <a:rPr lang="en-US" sz="1400" dirty="0">
                <a:latin typeface="Times New Roman" panose="02020603050405020304" pitchFamily="18" charset="0"/>
                <a:cs typeface="Times New Roman" panose="02020603050405020304" pitchFamily="18" charset="0"/>
              </a:rPr>
              <a:t>, 10. Retrieved at: </a:t>
            </a:r>
            <a:r>
              <a:rPr lang="en-US" sz="1400" u="sng" dirty="0">
                <a:latin typeface="Times New Roman" panose="02020603050405020304" pitchFamily="18" charset="0"/>
                <a:cs typeface="Times New Roman" panose="02020603050405020304" pitchFamily="18" charset="0"/>
                <a:hlinkClick r:id="rId5"/>
              </a:rPr>
              <a:t>https://doi.org/10.3389/frobt.</a:t>
            </a:r>
            <a:r>
              <a:rPr lang="en-US" sz="1400" u="sng">
                <a:latin typeface="Times New Roman" panose="02020603050405020304" pitchFamily="18" charset="0"/>
                <a:cs typeface="Times New Roman" panose="02020603050405020304" pitchFamily="18" charset="0"/>
                <a:hlinkClick r:id="rId5"/>
              </a:rPr>
              <a:t>2023.1277635</a:t>
            </a:r>
            <a:r>
              <a:rPr lang="en-US" sz="1400">
                <a:latin typeface="Times New Roman" panose="02020603050405020304" pitchFamily="18" charset="0"/>
                <a:cs typeface="Times New Roman" panose="02020603050405020304" pitchFamily="18" charset="0"/>
              </a:rPr>
              <a:t>.</a:t>
            </a:r>
            <a:endParaRPr lang="ar-EG"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18986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20DD76F-FCDB-54C5-7863-1AE144905255}"/>
              </a:ext>
            </a:extLst>
          </p:cNvPr>
          <p:cNvSpPr txBox="1"/>
          <p:nvPr/>
        </p:nvSpPr>
        <p:spPr>
          <a:xfrm>
            <a:off x="912354" y="195226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عربية:</a:t>
            </a:r>
            <a:endParaRPr lang="en-US" sz="2400" b="1" dirty="0">
              <a:solidFill>
                <a:srgbClr val="0070C0"/>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4AC798F7-444C-DB1E-D1AA-069E7E6A31D4}"/>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6.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B7681FC8-2BAE-EC0F-1826-FD9B9F1192DB}"/>
              </a:ext>
            </a:extLst>
          </p:cNvPr>
          <p:cNvSpPr txBox="1"/>
          <p:nvPr/>
        </p:nvSpPr>
        <p:spPr>
          <a:xfrm>
            <a:off x="859014" y="2680355"/>
            <a:ext cx="10296334" cy="2554545"/>
          </a:xfrm>
          <a:prstGeom prst="rect">
            <a:avLst/>
          </a:prstGeom>
          <a:noFill/>
        </p:spPr>
        <p:txBody>
          <a:bodyPr wrap="square" rtlCol="0">
            <a:spAutoFit/>
          </a:bodyPr>
          <a:lstStyle/>
          <a:p>
            <a:pPr marL="285750" indent="-285750" algn="justLow" rtl="1">
              <a:buFont typeface="Arial" panose="020B0604020202020204" pitchFamily="34" charset="0"/>
              <a:buChar char="•"/>
            </a:pPr>
            <a:r>
              <a:rPr lang="ar-EG" sz="1600" dirty="0"/>
              <a:t>الكاف، أ.، باشميل، أ. وشطا، ف. (2024). استراتيجيات التسويق الرقمي المستخدمة في الترويج للوجهات السياحية في المملكة العربية السعودية (دراسة ميدانية). </a:t>
            </a:r>
            <a:r>
              <a:rPr lang="ar-EG" sz="1600" i="1" dirty="0"/>
              <a:t>المجلة الأكاديمية للأبحاث والنشر العلمي، </a:t>
            </a:r>
            <a:r>
              <a:rPr lang="ar-EG" sz="1600" dirty="0"/>
              <a:t>الإصدار61. 290- 330.</a:t>
            </a:r>
            <a:endParaRPr lang="ar-EG" sz="1600" dirty="0">
              <a:solidFill>
                <a:srgbClr val="FF0000"/>
              </a:solidFill>
            </a:endParaRPr>
          </a:p>
          <a:p>
            <a:pPr algn="justLow"/>
            <a:r>
              <a:rPr lang="en-US" sz="1600" dirty="0">
                <a:hlinkClick r:id="rId4"/>
              </a:rPr>
              <a:t>https://www.ajrsp.com/vol/issue61/9/</a:t>
            </a:r>
            <a:endParaRPr lang="en-US" sz="1600" dirty="0"/>
          </a:p>
          <a:p>
            <a:pPr algn="justLow"/>
            <a:endParaRPr lang="ar-EG" sz="1600" dirty="0"/>
          </a:p>
          <a:p>
            <a:pPr marL="285750" indent="-285750" algn="justLow" rtl="1">
              <a:buFont typeface="Arial" panose="020B0604020202020204" pitchFamily="34" charset="0"/>
              <a:buChar char="•"/>
            </a:pPr>
            <a:r>
              <a:rPr lang="ar-EG" sz="1600" dirty="0"/>
              <a:t>الكامل، ف. (2001). </a:t>
            </a:r>
            <a:r>
              <a:rPr lang="ar-EG" sz="1600" i="1" dirty="0"/>
              <a:t>بحوث الإعلام والرأي العام</a:t>
            </a:r>
            <a:r>
              <a:rPr lang="ar-EG" sz="1600" dirty="0"/>
              <a:t>. دار النشر للجامعات. ط 1. القاهرة.</a:t>
            </a:r>
          </a:p>
          <a:p>
            <a:pPr marL="285750" indent="-285750" algn="justLow" rtl="1">
              <a:buFont typeface="Arial" panose="020B0604020202020204" pitchFamily="34" charset="0"/>
              <a:buChar char="•"/>
            </a:pPr>
            <a:endParaRPr lang="ar-EG" sz="1600" dirty="0"/>
          </a:p>
          <a:p>
            <a:pPr marL="285750" indent="-285750" algn="justLow" rtl="1">
              <a:buFont typeface="Arial" panose="020B0604020202020204" pitchFamily="34" charset="0"/>
              <a:buChar char="•"/>
            </a:pPr>
            <a:r>
              <a:rPr lang="ar-EG" sz="1600" dirty="0"/>
              <a:t>المشهداني، س. (2020). </a:t>
            </a:r>
            <a:r>
              <a:rPr lang="ar-EG" sz="1600" i="1" dirty="0"/>
              <a:t>مناهج البحث الإعلامي</a:t>
            </a:r>
            <a:r>
              <a:rPr lang="ar-EG" sz="1600" dirty="0"/>
              <a:t>. ط 2. دار الكتاب الجامعي. الإمارات.</a:t>
            </a:r>
            <a:endParaRPr lang="en-US" sz="1600" dirty="0"/>
          </a:p>
          <a:p>
            <a:pPr marL="285750" indent="-285750" algn="justLow" rtl="1">
              <a:buFont typeface="Arial" panose="020B0604020202020204" pitchFamily="34" charset="0"/>
              <a:buChar char="•"/>
            </a:pPr>
            <a:endParaRPr lang="en-US" sz="1600" dirty="0"/>
          </a:p>
          <a:p>
            <a:pPr marL="285750" indent="-285750" algn="justLow" rtl="1">
              <a:buFont typeface="Arial" panose="020B0604020202020204" pitchFamily="34" charset="0"/>
              <a:buChar char="•"/>
            </a:pPr>
            <a:r>
              <a:rPr lang="ar-EG" sz="1600" dirty="0" err="1"/>
              <a:t>زغيب</a:t>
            </a:r>
            <a:r>
              <a:rPr lang="ar-EG" sz="1600" dirty="0"/>
              <a:t>، ش. (2009). </a:t>
            </a:r>
            <a:r>
              <a:rPr lang="ar-EG" sz="1600" i="1" dirty="0"/>
              <a:t>مناهج البحث والاستخدامات في الدراسات الإعلامية</a:t>
            </a:r>
            <a:r>
              <a:rPr lang="ar-EG" sz="1600" dirty="0"/>
              <a:t>. ط 1</a:t>
            </a:r>
            <a:r>
              <a:rPr lang="en-US" sz="1600" dirty="0"/>
              <a:t>.</a:t>
            </a:r>
            <a:r>
              <a:rPr lang="ar-EG" sz="1600" dirty="0"/>
              <a:t> القاهرة. الدار المصرية اللبنانية.</a:t>
            </a:r>
          </a:p>
          <a:p>
            <a:pPr marL="285750" indent="-285750" algn="justLow" rtl="1">
              <a:buFont typeface="Arial" panose="020B0604020202020204" pitchFamily="34" charset="0"/>
              <a:buChar char="•"/>
            </a:pPr>
            <a:endParaRPr lang="ar-EG" sz="1600" dirty="0"/>
          </a:p>
        </p:txBody>
      </p:sp>
    </p:spTree>
    <p:extLst>
      <p:ext uri="{BB962C8B-B14F-4D97-AF65-F5344CB8AC3E}">
        <p14:creationId xmlns:p14="http://schemas.microsoft.com/office/powerpoint/2010/main" val="4669354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20DD76F-FCDB-54C5-7863-1AE144905255}"/>
              </a:ext>
            </a:extLst>
          </p:cNvPr>
          <p:cNvSpPr txBox="1"/>
          <p:nvPr/>
        </p:nvSpPr>
        <p:spPr>
          <a:xfrm>
            <a:off x="912354" y="195226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عربية:</a:t>
            </a:r>
            <a:endParaRPr lang="en-US" sz="2400" b="1" dirty="0">
              <a:solidFill>
                <a:srgbClr val="0070C0"/>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4AC798F7-444C-DB1E-D1AA-069E7E6A31D4}"/>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6.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B7681FC8-2BAE-EC0F-1826-FD9B9F1192DB}"/>
              </a:ext>
            </a:extLst>
          </p:cNvPr>
          <p:cNvSpPr txBox="1"/>
          <p:nvPr/>
        </p:nvSpPr>
        <p:spPr>
          <a:xfrm>
            <a:off x="859014" y="2660036"/>
            <a:ext cx="10296334" cy="3293209"/>
          </a:xfrm>
          <a:prstGeom prst="rect">
            <a:avLst/>
          </a:prstGeom>
          <a:noFill/>
        </p:spPr>
        <p:txBody>
          <a:bodyPr wrap="square" rtlCol="0">
            <a:spAutoFit/>
          </a:bodyPr>
          <a:lstStyle/>
          <a:p>
            <a:pPr marL="285750" indent="-285750" algn="just" rtl="1">
              <a:buFont typeface="Arial" panose="020B0604020202020204" pitchFamily="34" charset="0"/>
              <a:buChar char="•"/>
            </a:pPr>
            <a:r>
              <a:rPr lang="ar-EG" sz="1600" dirty="0"/>
              <a:t>عيد، أ. والعنزي، ف. (2020). دور التسويق الرقمي في تحقيق رضا العملاء (دراسة تطبيقية على مواطني دولة الکويت). </a:t>
            </a:r>
            <a:r>
              <a:rPr lang="ar-EG" sz="1600" i="1" dirty="0"/>
              <a:t>المجلة العلمية للدرسات والبحوث المالية والإدارية. </a:t>
            </a:r>
            <a:r>
              <a:rPr lang="ar-EG" sz="1600" dirty="0"/>
              <a:t>المقالة 19، مج. 7، ع.2. 375- 418. </a:t>
            </a:r>
            <a:r>
              <a:rPr lang="en-US" sz="1600" u="sng" dirty="0">
                <a:hlinkClick r:id="rId4"/>
              </a:rPr>
              <a:t>https://masf.journals.ekb.eg/article_161644.html</a:t>
            </a:r>
            <a:endParaRPr lang="ar-EG" sz="1600" u="sng" dirty="0"/>
          </a:p>
          <a:p>
            <a:pPr marL="285750" indent="-285750" algn="just" rtl="1">
              <a:buFont typeface="Arial" panose="020B0604020202020204" pitchFamily="34" charset="0"/>
              <a:buChar char="•"/>
            </a:pPr>
            <a:endParaRPr lang="ar-EG" sz="1600" u="sng" dirty="0"/>
          </a:p>
          <a:p>
            <a:pPr marL="285750" indent="-285750" algn="just" rtl="1">
              <a:buFont typeface="Arial" panose="020B0604020202020204" pitchFamily="34" charset="0"/>
              <a:buChar char="•"/>
            </a:pPr>
            <a:endParaRPr lang="ar-EG" sz="1600" dirty="0"/>
          </a:p>
          <a:p>
            <a:pPr marL="285750" indent="-285750" algn="just" rtl="1">
              <a:buFont typeface="Arial" panose="020B0604020202020204" pitchFamily="34" charset="0"/>
              <a:buChar char="•"/>
            </a:pPr>
            <a:r>
              <a:rPr lang="ar-SA" sz="1600" dirty="0"/>
              <a:t>ندا، أ. م</a:t>
            </a:r>
            <a:r>
              <a:rPr lang="ar-EG" sz="1600" dirty="0"/>
              <a:t>. (2020).</a:t>
            </a:r>
            <a:r>
              <a:rPr lang="ar-SA" sz="1600" dirty="0"/>
              <a:t> </a:t>
            </a:r>
            <a:r>
              <a:rPr lang="ar-SA" sz="1600" i="1" dirty="0"/>
              <a:t>الرأي العام وقياساته</a:t>
            </a:r>
            <a:r>
              <a:rPr lang="en-US" sz="1600" dirty="0"/>
              <a:t>.</a:t>
            </a:r>
            <a:r>
              <a:rPr lang="ar-EG" sz="1600" dirty="0"/>
              <a:t> </a:t>
            </a:r>
            <a:r>
              <a:rPr lang="ar-SA" sz="1600" dirty="0"/>
              <a:t>ط 2. الدار المصرية اللبنانية، القاهرة</a:t>
            </a:r>
            <a:r>
              <a:rPr lang="en-US" sz="1600" dirty="0"/>
              <a:t>.</a:t>
            </a:r>
            <a:endParaRPr lang="ar-EG" sz="1600" dirty="0"/>
          </a:p>
          <a:p>
            <a:pPr marL="285750" indent="-285750" algn="just" rtl="1">
              <a:buFont typeface="Arial" panose="020B0604020202020204" pitchFamily="34" charset="0"/>
              <a:buChar char="•"/>
            </a:pPr>
            <a:endParaRPr lang="ar-EG" sz="1600" dirty="0"/>
          </a:p>
          <a:p>
            <a:pPr marL="285750" indent="-285750" algn="just" rtl="1">
              <a:buFont typeface="Arial" panose="020B0604020202020204" pitchFamily="34" charset="0"/>
              <a:buChar char="•"/>
            </a:pPr>
            <a:endParaRPr lang="ar-EG" sz="1600" dirty="0"/>
          </a:p>
          <a:p>
            <a:pPr marL="285750" indent="-285750" algn="just" rtl="1">
              <a:buFont typeface="Arial" panose="020B0604020202020204" pitchFamily="34" charset="0"/>
              <a:buChar char="•"/>
            </a:pPr>
            <a:r>
              <a:rPr lang="ar-EG" sz="1600" dirty="0"/>
              <a:t>نموذج استبيان لقياس مدى تأثير الإعلام بأنواعه على المجتمع السعودي بجميع فئاته:</a:t>
            </a:r>
            <a:endParaRPr lang="ar-EG" sz="1200" dirty="0"/>
          </a:p>
          <a:p>
            <a:pPr algn="just" rtl="1"/>
            <a:br>
              <a:rPr lang="ar-EG" sz="1600" dirty="0"/>
            </a:br>
            <a:r>
              <a:rPr lang="en-US" sz="1600" u="sng" dirty="0">
                <a:hlinkClick r:id="rId5">
                  <a:extLst>
                    <a:ext uri="{A12FA001-AC4F-418D-AE19-62706E023703}">
                      <ahyp:hlinkClr xmlns:ahyp="http://schemas.microsoft.com/office/drawing/2018/hyperlinkcolor" val="tx"/>
                    </a:ext>
                  </a:extLst>
                </a:hlinkClick>
              </a:rPr>
              <a:t>https://docs.google.com/forms/d/e/1FAIpQLSfx7yrFWtEQ6SVrc62MvDALT20jbry2PWKzpfIIoqzo7rDWlQ/viewform</a:t>
            </a:r>
            <a:endParaRPr lang="ar-EG" sz="1600" u="sng" dirty="0"/>
          </a:p>
          <a:p>
            <a:pPr algn="just" rtl="1"/>
            <a:endParaRPr lang="en-US" sz="1600" dirty="0"/>
          </a:p>
          <a:p>
            <a:pPr marL="285750" indent="-285750" algn="just" rtl="1">
              <a:buFont typeface="Arial" panose="020B0604020202020204" pitchFamily="34" charset="0"/>
              <a:buChar char="•"/>
            </a:pPr>
            <a:endParaRPr lang="ar-EG" sz="1600" dirty="0"/>
          </a:p>
          <a:p>
            <a:pPr marL="285750" indent="-285750" algn="just" rtl="1">
              <a:buFont typeface="Arial" panose="020B0604020202020204" pitchFamily="34" charset="0"/>
              <a:buChar char="•"/>
            </a:pPr>
            <a:r>
              <a:rPr lang="ar-EG" sz="1600" dirty="0"/>
              <a:t>الجهاز المركزي للتعبئة العامة والإحصاء:  </a:t>
            </a:r>
            <a:r>
              <a:rPr lang="en-US" sz="1600" u="sng" dirty="0"/>
              <a:t>.https://www.capmas.gov.eg/</a:t>
            </a:r>
            <a:endParaRPr lang="ar-EG" sz="1600" u="sng" dirty="0"/>
          </a:p>
        </p:txBody>
      </p:sp>
    </p:spTree>
    <p:extLst>
      <p:ext uri="{BB962C8B-B14F-4D97-AF65-F5344CB8AC3E}">
        <p14:creationId xmlns:p14="http://schemas.microsoft.com/office/powerpoint/2010/main" val="12253686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schemas.microsoft.com/office/infopath/2007/PartnerControls"/>
    <ds:schemaRef ds:uri="http://schemas.microsoft.com/office/2006/metadata/properties"/>
    <ds:schemaRef ds:uri="http://purl.org/dc/terms/"/>
    <ds:schemaRef ds:uri="688354b5-287c-4cda-825e-1d7935aea40e"/>
    <ds:schemaRef ds:uri="http://schemas.microsoft.com/office/2006/documentManagement/types"/>
    <ds:schemaRef ds:uri="http://schemas.openxmlformats.org/package/2006/metadata/core-properties"/>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17302</TotalTime>
  <Words>2918</Words>
  <Application>Microsoft Office PowerPoint</Application>
  <PresentationFormat>Widescreen</PresentationFormat>
  <Paragraphs>352</Paragraphs>
  <Slides>38</Slides>
  <Notes>17</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38</vt:i4>
      </vt:variant>
    </vt:vector>
  </HeadingPairs>
  <TitlesOfParts>
    <vt:vector size="48" baseType="lpstr">
      <vt:lpstr>Alexandria</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313</cp:revision>
  <dcterms:created xsi:type="dcterms:W3CDTF">2023-04-29T09:08:00Z</dcterms:created>
  <dcterms:modified xsi:type="dcterms:W3CDTF">2025-08-10T15:20:06Z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