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7.xml" ContentType="application/vnd.openxmlformats-officedocument.presentationml.tags+xml"/>
  <Override PartName="/ppt/tags/tag19.xml" ContentType="application/vnd.openxmlformats-officedocument.presentationml.tags+xml"/>
  <Override PartName="/ppt/tags/tag11.xml" ContentType="application/vnd.openxmlformats-officedocument.presentationml.tags+xml"/>
  <Override PartName="/ppt/tags/tag14.xml" ContentType="application/vnd.openxmlformats-officedocument.presentationml.tags+xml"/>
  <Override PartName="/ppt/tags/tag10.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18.xml" ContentType="application/vnd.openxmlformats-officedocument.presentationml.tags+xml"/>
  <Override PartName="/ppt/tags/tag2.xml" ContentType="application/vnd.openxmlformats-officedocument.presentationml.tags+xml"/>
  <Override PartName="/ppt/tags/tag1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641" r:id="rId7"/>
    <p:sldId id="557" r:id="rId8"/>
    <p:sldId id="613" r:id="rId9"/>
    <p:sldId id="559" r:id="rId10"/>
    <p:sldId id="635" r:id="rId11"/>
    <p:sldId id="502" r:id="rId12"/>
    <p:sldId id="650" r:id="rId13"/>
    <p:sldId id="271" r:id="rId14"/>
    <p:sldId id="554" r:id="rId15"/>
    <p:sldId id="602" r:id="rId16"/>
    <p:sldId id="586" r:id="rId17"/>
    <p:sldId id="587" r:id="rId18"/>
    <p:sldId id="624" r:id="rId19"/>
    <p:sldId id="588" r:id="rId20"/>
    <p:sldId id="647" r:id="rId21"/>
    <p:sldId id="651" r:id="rId22"/>
    <p:sldId id="507" r:id="rId23"/>
    <p:sldId id="509" r:id="rId24"/>
    <p:sldId id="508" r:id="rId25"/>
    <p:sldId id="590" r:id="rId26"/>
    <p:sldId id="622" r:id="rId27"/>
    <p:sldId id="636" r:id="rId28"/>
    <p:sldId id="644" r:id="rId29"/>
    <p:sldId id="648" r:id="rId30"/>
    <p:sldId id="568" r:id="rId31"/>
    <p:sldId id="569" r:id="rId32"/>
    <p:sldId id="642" r:id="rId33"/>
    <p:sldId id="643" r:id="rId34"/>
    <p:sldId id="616" r:id="rId35"/>
    <p:sldId id="638" r:id="rId36"/>
    <p:sldId id="639" r:id="rId37"/>
    <p:sldId id="649" r:id="rId38"/>
    <p:sldId id="652" r:id="rId39"/>
    <p:sldId id="54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641"/>
            <p14:sldId id="557"/>
            <p14:sldId id="613"/>
            <p14:sldId id="559"/>
            <p14:sldId id="635"/>
            <p14:sldId id="502"/>
            <p14:sldId id="650"/>
            <p14:sldId id="271"/>
            <p14:sldId id="554"/>
            <p14:sldId id="602"/>
            <p14:sldId id="586"/>
            <p14:sldId id="587"/>
            <p14:sldId id="624"/>
            <p14:sldId id="588"/>
            <p14:sldId id="647"/>
            <p14:sldId id="651"/>
            <p14:sldId id="507"/>
            <p14:sldId id="509"/>
            <p14:sldId id="508"/>
            <p14:sldId id="590"/>
            <p14:sldId id="622"/>
            <p14:sldId id="636"/>
            <p14:sldId id="644"/>
            <p14:sldId id="648"/>
            <p14:sldId id="568"/>
            <p14:sldId id="569"/>
            <p14:sldId id="642"/>
            <p14:sldId id="643"/>
            <p14:sldId id="616"/>
            <p14:sldId id="638"/>
            <p14:sldId id="639"/>
            <p14:sldId id="649"/>
            <p14:sldId id="652"/>
            <p14:sldId id="54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94598" autoAdjust="0"/>
  </p:normalViewPr>
  <p:slideViewPr>
    <p:cSldViewPr snapToGrid="0">
      <p:cViewPr varScale="1">
        <p:scale>
          <a:sx n="78" d="100"/>
          <a:sy n="78" d="100"/>
        </p:scale>
        <p:origin x="79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25/11/2025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0C1FA4E-93CC-41E0-B521-59D3365E0AB5}" type="slidenum">
              <a:rPr lang="en-US" smtClean="0"/>
              <a:t>8</a:t>
            </a:fld>
            <a:endParaRPr lang="en-US"/>
          </a:p>
        </p:txBody>
      </p:sp>
    </p:spTree>
    <p:extLst>
      <p:ext uri="{BB962C8B-B14F-4D97-AF65-F5344CB8AC3E}">
        <p14:creationId xmlns:p14="http://schemas.microsoft.com/office/powerpoint/2010/main" val="3900790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25/11/2025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coca-cola.com/"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0Ab-F7Y3IXc"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hyperlink" Target="https://www.starbucks.com/"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srBNgDe9d-w"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18.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pple.com/" TargetMode="External"/><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mcdonalds.com/" TargetMode="Externa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bGCLjDFEtDI" TargetMode="External"/><Relationship Id="rId2" Type="http://schemas.openxmlformats.org/officeDocument/2006/relationships/slideLayout" Target="../slideLayouts/slideLayout16.xml"/><Relationship Id="rId1" Type="http://schemas.openxmlformats.org/officeDocument/2006/relationships/tags" Target="../tags/tag19.xml"/><Relationship Id="rId5" Type="http://schemas.openxmlformats.org/officeDocument/2006/relationships/image" Target="../media/image31.jpe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949260" y="3571368"/>
            <a:ext cx="853751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دراسة حالة تطبيقية في الاتصالات التسويقية المتكاملة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395249"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العاشرة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493"/>
    </mc:Choice>
    <mc:Fallback xmlns="">
      <p:transition spd="slow" advTm="204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551247"/>
            <a:ext cx="8417320" cy="4921284"/>
          </a:xfrm>
          <a:prstGeom prst="rect">
            <a:avLst/>
          </a:prstGeom>
          <a:noFill/>
        </p:spPr>
        <p:txBody>
          <a:bodyPr wrap="square" rtlCol="0">
            <a:spAutoFit/>
          </a:bodyPr>
          <a:lstStyle/>
          <a:p>
            <a:pPr algn="just" rtl="1">
              <a:lnSpc>
                <a:spcPct val="200000"/>
              </a:lnSpc>
            </a:pPr>
            <a:r>
              <a:rPr lang="ar-SY" sz="2000" dirty="0"/>
              <a:t>تُعد الاتصالات التسويقية المتكاملة أحد أهم المداخل الحديثة في بناء علاقة قوية ومتسقة بين العلامة التجارية وجمهورها. ومع التطور الكبير في قنوات الاتصال، لم يعد كافياً أن تنفذ الشركات إعلاناً أو حملة محدودة، بل أصبح المطلوب اليوم هو توحيد الرسالة عبر مختلف الأدوات والوسائط بحيث تتقدم العلامة التجارية بصورة متسقة وفعّالة. تهدف هذه المحاضرة، بوصفها المحاضرة الختامية في المقرر، إلى الانتقال بالطلاب من الجانب النظري إلى الجانب العملي التطبيقي من خلال دراسة شركات عالمية وكيف تستخدم كل شركة أحد عناصر الاتصالات التسويقية المتكاملة بشكل احترافي. تساعد هذه الأمثلة في بناء فهم عميق لكيفية تحويل النظريات إلى ممارسات واقعية قابلة للتطبيق، وكيف تؤثر هذه الاستراتيجيات على السلوك الشرائي، وصورة العلامة، وتجربة المتعامل.</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4552"/>
    </mc:Choice>
    <mc:Fallback xmlns="">
      <p:transition spd="slow" advTm="74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336535"/>
            <a:ext cx="8495854" cy="507517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تحليل كيفية توظيف كل عنصر من عناصر الاتصالات التسويقية المتكاملة في بيئات عمل مختلفة من خلال دراسة حالات تطبيقية لشركات عالمية.</a:t>
            </a:r>
          </a:p>
          <a:p>
            <a:pPr marL="342900" indent="-342900" algn="just" rtl="1">
              <a:lnSpc>
                <a:spcPct val="150000"/>
              </a:lnSpc>
              <a:buFont typeface="Arial" panose="020B0604020202020204" pitchFamily="34" charset="0"/>
              <a:buChar char="•"/>
            </a:pPr>
            <a:r>
              <a:rPr lang="ar-SY" sz="2000" dirty="0"/>
              <a:t>تمييز الفروق العملية بين الإعلان، العلاقات العامة، البيع الشخصي، ترويج المبيعات، وفهم الدور الاتصالي لكل منها داخل استراتيجية موحدة.</a:t>
            </a:r>
          </a:p>
          <a:p>
            <a:pPr marL="342900" indent="-342900" algn="just" rtl="1">
              <a:lnSpc>
                <a:spcPct val="150000"/>
              </a:lnSpc>
              <a:buFont typeface="Arial" panose="020B0604020202020204" pitchFamily="34" charset="0"/>
              <a:buChar char="•"/>
            </a:pPr>
            <a:r>
              <a:rPr lang="ar-SY" sz="2000" dirty="0"/>
              <a:t>تفسير الأساليب التي تستخدمها الشركات في تصميم وتنفيذ برامج اتصال احترافية وكيف تؤثر هذه الأساليب على سلوك المستهلك وصورة العلامة التجارية.</a:t>
            </a:r>
          </a:p>
          <a:p>
            <a:pPr marL="342900" indent="-342900" algn="just" rtl="1">
              <a:lnSpc>
                <a:spcPct val="150000"/>
              </a:lnSpc>
              <a:buFont typeface="Arial" panose="020B0604020202020204" pitchFamily="34" charset="0"/>
              <a:buChar char="•"/>
            </a:pPr>
            <a:r>
              <a:rPr lang="ar-SY" sz="2000" dirty="0"/>
              <a:t>تقييم فعالية الحملات الاتصالية بناءً على تحليل أمثلة واقعية وتحديد نقاط القوة والضعف في كل حالة.</a:t>
            </a:r>
          </a:p>
          <a:p>
            <a:pPr marL="342900" indent="-342900" algn="just" rtl="1">
              <a:lnSpc>
                <a:spcPct val="200000"/>
              </a:lnSpc>
              <a:buFont typeface="Arial" panose="020B0604020202020204" pitchFamily="34" charset="0"/>
              <a:buChar char="•"/>
            </a:pPr>
            <a:r>
              <a:rPr lang="ar-SY" sz="2000" dirty="0"/>
              <a:t>تطبيق المبادئ النظرية للاتصالات التسويقية المتكاملة على مواقف عملية من خلال القدرة على اقتراح أدوات اتصال مناسبة لشركات أو حالات مماثلة.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85350"/>
    </mc:Choice>
    <mc:Fallback xmlns="">
      <p:transition spd="slow" advTm="853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855277" y="961058"/>
            <a:ext cx="342157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الإعلان – شركة (</a:t>
            </a:r>
            <a:r>
              <a:rPr lang="en-US" sz="2600" dirty="0">
                <a:solidFill>
                  <a:srgbClr val="00B0F0"/>
                </a:solidFill>
                <a:latin typeface="Alexandria" charset="0"/>
                <a:cs typeface="Alexandria" charset="0"/>
              </a:rPr>
              <a:t>Coca Cola</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8702"/>
    </mc:Choice>
    <mc:Fallback xmlns="">
      <p:transition spd="slow" advTm="8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0887" y="966945"/>
            <a:ext cx="4955590" cy="5544146"/>
          </a:xfrm>
          <a:prstGeom prst="rect">
            <a:avLst/>
          </a:prstGeom>
        </p:spPr>
        <p:txBody>
          <a:bodyPr wrap="square">
            <a:spAutoFit/>
          </a:bodyPr>
          <a:lstStyle/>
          <a:p>
            <a:pPr algn="just" rtl="1">
              <a:lnSpc>
                <a:spcPct val="200000"/>
              </a:lnSpc>
            </a:pPr>
            <a:r>
              <a:rPr lang="ar-SY" sz="2000" dirty="0"/>
              <a:t>يُعد الإعلان أحد الركائز الأساسية في الاتصالات التسويقية المتكاملة، فهو الأداة التي تربط العلامة التجارية بمشاعر المستهلك وقيمه. وتُظهر تجربة شركة (</a:t>
            </a:r>
            <a:r>
              <a:rPr lang="en-US" sz="2000" dirty="0"/>
              <a:t>Coca-Cola</a:t>
            </a:r>
            <a:r>
              <a:rPr lang="ar-SY" sz="2000" dirty="0"/>
              <a:t>) كيف يمكن للإعلانات أن تتحول من مجرد عرض للمنتج إلى قصة إنسانية تعكس الفرح والمشاركة. تستند إستراتيجية الشركة</a:t>
            </a:r>
            <a:r>
              <a:rPr lang="en-US" sz="2000" dirty="0"/>
              <a:t> </a:t>
            </a:r>
            <a:r>
              <a:rPr lang="ar-SY" sz="2000" dirty="0"/>
              <a:t>إلى فهم عميق للجمهور العالمي وابتكار رسائل عاطفية موحدة تصل لجميع الثقافات. تعمل الشركة على دمج الإبداع البصري واللغوي مع السرد القصصي لإيصال رسالة متسقة عبر مختلف القنوات الإعلانية.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custDataLst>
      <p:tags r:id="rId1"/>
    </p:custDataLst>
  </p:cSld>
  <p:clrMapOvr>
    <a:masterClrMapping/>
  </p:clrMapOvr>
  <p:transition spd="slow" advTm="6084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99733"/>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مقدمة عن الشركة ودورها الاتصالي</a:t>
            </a:r>
          </a:p>
        </p:txBody>
      </p:sp>
      <p:sp>
        <p:nvSpPr>
          <p:cNvPr id="48" name="TextBox 47"/>
          <p:cNvSpPr txBox="1"/>
          <p:nvPr/>
        </p:nvSpPr>
        <p:spPr>
          <a:xfrm>
            <a:off x="689640" y="1639046"/>
            <a:ext cx="10676860" cy="5536837"/>
          </a:xfrm>
          <a:prstGeom prst="rect">
            <a:avLst/>
          </a:prstGeom>
          <a:noFill/>
        </p:spPr>
        <p:txBody>
          <a:bodyPr wrap="square" rtlCol="0">
            <a:spAutoFit/>
          </a:bodyPr>
          <a:lstStyle/>
          <a:p>
            <a:pPr algn="just" rtl="1">
              <a:lnSpc>
                <a:spcPct val="200000"/>
              </a:lnSpc>
            </a:pPr>
            <a:r>
              <a:rPr lang="ar-SY" sz="2000" dirty="0"/>
              <a:t>تُعد شركة (</a:t>
            </a:r>
            <a:r>
              <a:rPr lang="en-US" sz="2000" dirty="0"/>
              <a:t>Coca-Cola</a:t>
            </a:r>
            <a:r>
              <a:rPr lang="ar-SY" sz="2000" dirty="0"/>
              <a:t>) من أقدم العلامات التجارية التي اعتمدت على الإعلان كأداة مركزية في بناء الهوية العاطفية للعلامة. ومنذ تأسيسها، طوّرت الشركة فلسفة تقوم على الربط بين المنتج والمشاعر الإيجابية، وهو ما جعل إعلانها ليس مجرد عرض لمنتج، بل تجربة إنسانية تمسّ قيم السعادة، المشاركة، واللحظات الجميلة. تركّز (</a:t>
            </a:r>
            <a:r>
              <a:rPr lang="en-US" sz="2000" dirty="0"/>
              <a:t>Coca-Cola</a:t>
            </a:r>
            <a:r>
              <a:rPr lang="ar-SY" sz="2000" dirty="0"/>
              <a:t>) على خلق اتصال عاطفي مستدام مع جمهورها، بحيث يشعر المستهلك بأن المنتج جزء من لحظاته اليومية والمناسبات الخاصة. </a:t>
            </a:r>
          </a:p>
          <a:p>
            <a:pPr algn="just" rtl="1">
              <a:lnSpc>
                <a:spcPct val="200000"/>
              </a:lnSpc>
            </a:pPr>
            <a:r>
              <a:rPr lang="ar-SY" sz="2000" dirty="0"/>
              <a:t>تسعى الشركة دائماً إلى ابتكار أساليب سرد قصصي جديدة تجعل الرسالة الإعلانية عالمية وملموسة في نفس الوقت. </a:t>
            </a:r>
          </a:p>
          <a:p>
            <a:pPr algn="just" rtl="1">
              <a:lnSpc>
                <a:spcPct val="200000"/>
              </a:lnSpc>
            </a:pPr>
            <a:r>
              <a:rPr lang="ar-SY" sz="2000" dirty="0"/>
              <a:t>وتعتبر هذه الاستراتيجية السبب الرئيسي في قدرة (</a:t>
            </a:r>
            <a:r>
              <a:rPr lang="en-US" sz="2000" dirty="0"/>
              <a:t>Coca-Cola</a:t>
            </a:r>
            <a:r>
              <a:rPr lang="ar-SY" sz="2000" dirty="0"/>
              <a:t>)</a:t>
            </a:r>
            <a:r>
              <a:rPr lang="en-US" sz="2000" dirty="0"/>
              <a:t> </a:t>
            </a:r>
            <a:r>
              <a:rPr lang="ar-SY" sz="2000" dirty="0"/>
              <a:t>على الاحتفاظ بمكانتها. </a:t>
            </a:r>
            <a:endParaRPr lang="en-US" sz="2000" dirty="0"/>
          </a:p>
          <a:p>
            <a:pPr algn="just" rtl="1">
              <a:lnSpc>
                <a:spcPct val="200000"/>
              </a:lnSpc>
            </a:pPr>
            <a:r>
              <a:rPr lang="ar-SY" sz="2000" b="1" dirty="0"/>
              <a:t>رابط موقع الشركة: </a:t>
            </a:r>
            <a:r>
              <a:rPr lang="en-US" sz="2000" b="1" dirty="0">
                <a:hlinkClick r:id="rId3"/>
              </a:rPr>
              <a:t>https://www.coca-cola.com</a:t>
            </a:r>
            <a:endParaRPr lang="ar-SY" sz="2000" b="1"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026" name="Picture 2">
            <a:extLst>
              <a:ext uri="{FF2B5EF4-FFF2-40B4-BE49-F238E27FC236}">
                <a16:creationId xmlns:a16="http://schemas.microsoft.com/office/drawing/2014/main" id="{BC2EC1EF-0709-477D-B6D1-531ED4C529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4272" y="5026509"/>
            <a:ext cx="2991311" cy="9399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1077922"/>
      </p:ext>
    </p:extLst>
  </p:cSld>
  <p:clrMapOvr>
    <a:masterClrMapping/>
  </p:clrMapOvr>
  <mc:AlternateContent xmlns:mc="http://schemas.openxmlformats.org/markup-compatibility/2006" xmlns:p14="http://schemas.microsoft.com/office/powerpoint/2010/main">
    <mc:Choice Requires="p14">
      <p:transition p14:dur="10" advTm="247905"/>
    </mc:Choice>
    <mc:Fallback xmlns="">
      <p:transition advTm="2479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10456" y="807134"/>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 تستخدم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الإعلان بشكل استراتيجي؟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39519" y="1493266"/>
            <a:ext cx="10812719" cy="7075720"/>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تعتمد (</a:t>
            </a:r>
            <a:r>
              <a:rPr lang="en-US" sz="2000" dirty="0">
                <a:latin typeface="Times New Roman" panose="02020603050405020304" pitchFamily="18" charset="0"/>
              </a:rPr>
              <a:t>Coca-Cola</a:t>
            </a:r>
            <a:r>
              <a:rPr lang="ar-SY" sz="2000" dirty="0">
                <a:latin typeface="Times New Roman" panose="02020603050405020304" pitchFamily="18" charset="0"/>
              </a:rPr>
              <a:t>) على استراتيجية تقوم على تحويل الإعلان إلى "قصة إنسانية". فهي لا تروّج للمشروب بشكل مباشر، بل تربطه بقيم عالمية يمكن للجميع الانتماء إليها، مثل الفرح والتقارب الإنساني.</a:t>
            </a:r>
          </a:p>
          <a:p>
            <a:pPr marL="231775" algn="just" rtl="1">
              <a:lnSpc>
                <a:spcPct val="250000"/>
              </a:lnSpc>
            </a:pPr>
            <a:r>
              <a:rPr lang="ar-SY" sz="2000" dirty="0">
                <a:latin typeface="Times New Roman" panose="02020603050405020304" pitchFamily="18" charset="0"/>
              </a:rPr>
              <a:t>تركّز الشركة على ثلاث قواعد:</a:t>
            </a:r>
          </a:p>
          <a:p>
            <a:pPr marL="231775" algn="just" rtl="1">
              <a:lnSpc>
                <a:spcPct val="250000"/>
              </a:lnSpc>
            </a:pPr>
            <a:r>
              <a:rPr lang="ar-SY" sz="2000" dirty="0">
                <a:latin typeface="Times New Roman" panose="02020603050405020304" pitchFamily="18" charset="0"/>
              </a:rPr>
              <a:t>•	الرسالة العاطفية الموحّدة عالمياً</a:t>
            </a:r>
          </a:p>
          <a:p>
            <a:pPr marL="231775" algn="just" rtl="1">
              <a:lnSpc>
                <a:spcPct val="250000"/>
              </a:lnSpc>
            </a:pPr>
            <a:r>
              <a:rPr lang="ar-SY" sz="2000" dirty="0">
                <a:latin typeface="Times New Roman" panose="02020603050405020304" pitchFamily="18" charset="0"/>
              </a:rPr>
              <a:t>•	الابتكار المستمر في أسلوب السرد القصصي</a:t>
            </a:r>
          </a:p>
          <a:p>
            <a:pPr marL="231775" algn="just" rtl="1">
              <a:lnSpc>
                <a:spcPct val="250000"/>
              </a:lnSpc>
            </a:pPr>
            <a:r>
              <a:rPr lang="ar-SY" sz="2000" dirty="0">
                <a:latin typeface="Times New Roman" panose="02020603050405020304" pitchFamily="18" charset="0"/>
              </a:rPr>
              <a:t>•	التواجد في جميع المنصات الإعلامية بأشكال مختلفة للرسالة ذاتها</a:t>
            </a:r>
          </a:p>
          <a:p>
            <a:pPr marL="231775" algn="just" rtl="1">
              <a:lnSpc>
                <a:spcPct val="200000"/>
              </a:lnSpc>
            </a:pPr>
            <a:endParaRPr lang="ar-SY" sz="2000" dirty="0">
              <a:latin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2050" name="Picture 2" descr="Coca Cola Can Series - Finished ...">
            <a:extLst>
              <a:ext uri="{FF2B5EF4-FFF2-40B4-BE49-F238E27FC236}">
                <a16:creationId xmlns:a16="http://schemas.microsoft.com/office/drawing/2014/main" id="{405A5451-6AEE-49B1-BB22-03598F18F8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7616" y="2693489"/>
            <a:ext cx="2491094" cy="311076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06697"/>
    </mc:Choice>
    <mc:Fallback xmlns="">
      <p:transition advTm="20669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840721"/>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خطوات التنفيذ العملية التي تعتمدها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الإعلان</a:t>
            </a:r>
          </a:p>
        </p:txBody>
      </p:sp>
      <p:sp>
        <p:nvSpPr>
          <p:cNvPr id="48" name="TextBox 47"/>
          <p:cNvSpPr txBox="1"/>
          <p:nvPr/>
        </p:nvSpPr>
        <p:spPr>
          <a:xfrm>
            <a:off x="825500" y="1711549"/>
            <a:ext cx="10541000" cy="4921284"/>
          </a:xfrm>
          <a:prstGeom prst="rect">
            <a:avLst/>
          </a:prstGeom>
          <a:noFill/>
        </p:spPr>
        <p:txBody>
          <a:bodyPr wrap="square" rtlCol="0">
            <a:spAutoFit/>
          </a:bodyPr>
          <a:lstStyle/>
          <a:p>
            <a:pPr algn="just" rtl="1">
              <a:lnSpc>
                <a:spcPct val="200000"/>
              </a:lnSpc>
            </a:pPr>
            <a:r>
              <a:rPr lang="ar-SY" sz="2000" b="1" dirty="0"/>
              <a:t>الخطوة الأولى: تحليل الجمهور العالمي</a:t>
            </a:r>
          </a:p>
          <a:p>
            <a:pPr algn="just" rtl="1">
              <a:lnSpc>
                <a:spcPct val="200000"/>
              </a:lnSpc>
            </a:pPr>
            <a:r>
              <a:rPr lang="ar-SY" sz="2000" dirty="0"/>
              <a:t>تجري (</a:t>
            </a:r>
            <a:r>
              <a:rPr lang="en-US" sz="2000" dirty="0"/>
              <a:t>Coca-Cola</a:t>
            </a:r>
            <a:r>
              <a:rPr lang="ar-SY" sz="2000" dirty="0"/>
              <a:t>) أبحاثاً واسعة لفهم القيم المشتركة بين الشعوب، مثل الاحتفال والأسرة والصداقة، لتحديد الرسائل الأكثر تأثيراً. كما تدرس اختلافات الثقافات المحلية لتكييف الرسائل بما يناسب العادات والتقاليد دون فقدان الطابع العالمي للعلامة.</a:t>
            </a:r>
          </a:p>
          <a:p>
            <a:pPr algn="just" rtl="1">
              <a:lnSpc>
                <a:spcPct val="200000"/>
              </a:lnSpc>
            </a:pPr>
            <a:r>
              <a:rPr lang="ar-SY" sz="2000" b="1" dirty="0"/>
              <a:t>الخطوة الثانية: صياغة رسالة إنسانية عاطفية</a:t>
            </a:r>
          </a:p>
          <a:p>
            <a:pPr algn="just" rtl="1">
              <a:lnSpc>
                <a:spcPct val="200000"/>
              </a:lnSpc>
            </a:pPr>
            <a:r>
              <a:rPr lang="ar-SY" sz="2000" dirty="0"/>
              <a:t>تصمم الشركة رسائل تربط المنتج بالمشاعر الإيجابية، مثل حملة (</a:t>
            </a:r>
            <a:r>
              <a:rPr lang="en-US" sz="2000" dirty="0"/>
              <a:t>Open Happiness </a:t>
            </a:r>
            <a:r>
              <a:rPr lang="ar-SY" sz="2000" dirty="0"/>
              <a:t>) التي ربطت بين فتح </a:t>
            </a:r>
          </a:p>
          <a:p>
            <a:pPr algn="just" rtl="1">
              <a:lnSpc>
                <a:spcPct val="200000"/>
              </a:lnSpc>
            </a:pPr>
            <a:r>
              <a:rPr lang="ar-SY" sz="2000" dirty="0"/>
              <a:t>العبوة والشعور بالفرح. وتحرص على أن تكون الرسائل بسيطة وسهلة الفهم، بحيث تترك أثراً عاطفياً طويل </a:t>
            </a:r>
          </a:p>
          <a:p>
            <a:pPr algn="just" rtl="1">
              <a:lnSpc>
                <a:spcPct val="200000"/>
              </a:lnSpc>
            </a:pPr>
            <a:r>
              <a:rPr lang="ar-SY" sz="2000" dirty="0"/>
              <a:t>المدى لدى الجمهور المستهدف.</a:t>
            </a:r>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3074" name="Picture 2" descr="Coca-Cola ads from campaign &quot;Open ...">
            <a:extLst>
              <a:ext uri="{FF2B5EF4-FFF2-40B4-BE49-F238E27FC236}">
                <a16:creationId xmlns:a16="http://schemas.microsoft.com/office/drawing/2014/main" id="{5083C44B-1FBF-4FB0-96F7-E801D7C31D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563971"/>
            <a:ext cx="1632565" cy="245330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26038"/>
    </mc:Choice>
    <mc:Fallback xmlns="">
      <p:transition advTm="22603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715238"/>
            <a:ext cx="10541000" cy="4661276"/>
          </a:xfrm>
          <a:prstGeom prst="rect">
            <a:avLst/>
          </a:prstGeom>
          <a:noFill/>
        </p:spPr>
        <p:txBody>
          <a:bodyPr wrap="square" rtlCol="0">
            <a:spAutoFit/>
          </a:bodyPr>
          <a:lstStyle/>
          <a:p>
            <a:pPr algn="just" rtl="1">
              <a:lnSpc>
                <a:spcPct val="150000"/>
              </a:lnSpc>
            </a:pPr>
            <a:r>
              <a:rPr lang="ar-SY" sz="2000" b="1" dirty="0">
                <a:effectLst/>
                <a:ea typeface="Times New Roman" panose="02020603050405020304" pitchFamily="18" charset="0"/>
              </a:rPr>
              <a:t>الخطوة الثالثة: تحويل الرسالة إلى قصص بصرية قصيرة</a:t>
            </a:r>
          </a:p>
          <a:p>
            <a:pPr algn="just" rtl="1">
              <a:lnSpc>
                <a:spcPct val="150000"/>
              </a:lnSpc>
            </a:pPr>
            <a:r>
              <a:rPr lang="ar-SY" sz="2000" dirty="0">
                <a:effectLst/>
                <a:ea typeface="Times New Roman" panose="02020603050405020304" pitchFamily="18" charset="0"/>
              </a:rPr>
              <a:t>تنتج (</a:t>
            </a:r>
            <a:r>
              <a:rPr lang="en-US" sz="2000" dirty="0">
                <a:effectLst/>
                <a:ea typeface="Times New Roman" panose="02020603050405020304" pitchFamily="18" charset="0"/>
              </a:rPr>
              <a:t>Coca-Cola</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Y" sz="2000" dirty="0">
                <a:effectLst/>
                <a:ea typeface="Times New Roman" panose="02020603050405020304" pitchFamily="18" charset="0"/>
              </a:rPr>
              <a:t>إعلانات تُظهر لحظات يومية يعيشها أشخاص عاديون، لتعكس تجربة إنسانية قريبة من المستهلك. ويتم استخدام عناصر مرئية وصوتية لجذب الانتباه وإيصال المشاعر بطريقة ممتعة ومباشرة.</a:t>
            </a:r>
          </a:p>
          <a:p>
            <a:pPr algn="just" rtl="1">
              <a:lnSpc>
                <a:spcPct val="150000"/>
              </a:lnSpc>
            </a:pPr>
            <a:r>
              <a:rPr lang="ar-SY" sz="2000" b="1" dirty="0">
                <a:effectLst/>
                <a:ea typeface="Times New Roman" panose="02020603050405020304" pitchFamily="18" charset="0"/>
              </a:rPr>
              <a:t>الخطوة الرابعة: توزيع الحملة على قنوات متعددة</a:t>
            </a:r>
          </a:p>
          <a:p>
            <a:pPr algn="just" rtl="1">
              <a:lnSpc>
                <a:spcPct val="150000"/>
              </a:lnSpc>
            </a:pPr>
            <a:r>
              <a:rPr lang="ar-SY" sz="2000" dirty="0">
                <a:effectLst/>
                <a:ea typeface="Times New Roman" panose="02020603050405020304" pitchFamily="18" charset="0"/>
              </a:rPr>
              <a:t>تنشر الشركة الرسالة عبر التلفزيون والمنصات الرقمية واللافتات ووسائل التواصل الاجتماعي والفعاليات الترويجية. كما تُخصص المحتوى لكل قناة بحيث يتناسب مع جمهورها وطبيعة التفاعل، لتعظيم أثر الحملة وانتشارها.</a:t>
            </a:r>
          </a:p>
          <a:p>
            <a:pPr algn="just" rtl="1">
              <a:lnSpc>
                <a:spcPct val="150000"/>
              </a:lnSpc>
            </a:pPr>
            <a:r>
              <a:rPr lang="ar-SY" sz="2000" b="1" dirty="0">
                <a:effectLst/>
                <a:ea typeface="Times New Roman" panose="02020603050405020304" pitchFamily="18" charset="0"/>
              </a:rPr>
              <a:t>الخطوة الخامسة: توحيد العناصر البصرية واللغوية</a:t>
            </a:r>
          </a:p>
          <a:p>
            <a:pPr algn="just" rtl="1">
              <a:lnSpc>
                <a:spcPct val="150000"/>
              </a:lnSpc>
            </a:pPr>
            <a:r>
              <a:rPr lang="ar-SY" sz="2000" dirty="0">
                <a:effectLst/>
                <a:ea typeface="Times New Roman" panose="02020603050405020304" pitchFamily="18" charset="0"/>
              </a:rPr>
              <a:t>تضمن (</a:t>
            </a:r>
            <a:r>
              <a:rPr lang="en-US" sz="2000" dirty="0">
                <a:effectLst/>
                <a:ea typeface="Times New Roman" panose="02020603050405020304" pitchFamily="18" charset="0"/>
              </a:rPr>
              <a:t>Coca-Cola</a:t>
            </a:r>
            <a:r>
              <a:rPr lang="ar-SY" sz="2000" dirty="0">
                <a:effectLst/>
                <a:ea typeface="Times New Roman" panose="02020603050405020304" pitchFamily="18" charset="0"/>
              </a:rPr>
              <a:t>) اتساق الشعار، اللون الأحمر، نوع الخط، والموسيقى عبر جميع القنوات لتعزيز الهوية </a:t>
            </a:r>
          </a:p>
          <a:p>
            <a:pPr algn="just" rtl="1">
              <a:lnSpc>
                <a:spcPct val="150000"/>
              </a:lnSpc>
            </a:pPr>
            <a:r>
              <a:rPr lang="ar-SY" sz="2000" dirty="0">
                <a:effectLst/>
                <a:ea typeface="Times New Roman" panose="02020603050405020304" pitchFamily="18" charset="0"/>
              </a:rPr>
              <a:t>البصرية للعلامة. ويُتابع فريق التسويق باستمرار جودة التنفيذ للتأكد من أن كل العناصر المرئية واللفظية تعكس رسالة واحدة.</a:t>
            </a:r>
          </a:p>
          <a:p>
            <a:pPr algn="just" rtl="1">
              <a:lnSpc>
                <a:spcPct val="150000"/>
              </a:lnSpc>
            </a:pP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4098" name="Picture 2" descr="Coca-Cola Original Taste 24 x 330ml ...">
            <a:extLst>
              <a:ext uri="{FF2B5EF4-FFF2-40B4-BE49-F238E27FC236}">
                <a16:creationId xmlns:a16="http://schemas.microsoft.com/office/drawing/2014/main" id="{4570744C-2564-49B7-9057-E086E1214A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1" y="3892345"/>
            <a:ext cx="1758592" cy="1758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34891"/>
    </mc:Choice>
    <mc:Fallback xmlns="">
      <p:transition advTm="23489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610962"/>
            <a:ext cx="10541000" cy="6306278"/>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ف</a:t>
            </a:r>
            <a:r>
              <a:rPr lang="ar-SY" sz="2000" dirty="0">
                <a:effectLst/>
                <a:ea typeface="Times New Roman" panose="02020603050405020304" pitchFamily="18" charset="0"/>
              </a:rPr>
              <a:t>ف</a:t>
            </a:r>
            <a:r>
              <a:rPr lang="ar-SA" sz="2000" dirty="0">
                <a:effectLst/>
                <a:ea typeface="Times New Roman" panose="02020603050405020304" pitchFamily="18" charset="0"/>
              </a:rPr>
              <a:t>ي حملة</a:t>
            </a:r>
            <a:r>
              <a:rPr lang="ar-SY" sz="2000" dirty="0">
                <a:effectLst/>
                <a:ea typeface="Times New Roman" panose="02020603050405020304" pitchFamily="18" charset="0"/>
              </a:rPr>
              <a:t> (</a:t>
            </a:r>
            <a:r>
              <a:rPr lang="en-US" sz="2000" dirty="0">
                <a:effectLst/>
                <a:ea typeface="Times New Roman" panose="02020603050405020304" pitchFamily="18" charset="0"/>
              </a:rPr>
              <a:t>Share a Coke</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قامت </a:t>
            </a:r>
            <a:r>
              <a:rPr lang="ar-SY" sz="2000" dirty="0">
                <a:effectLst/>
                <a:ea typeface="Times New Roman" panose="02020603050405020304" pitchFamily="18" charset="0"/>
              </a:rPr>
              <a:t>(</a:t>
            </a:r>
            <a:r>
              <a:rPr lang="en-US" sz="2000" dirty="0">
                <a:effectLst/>
                <a:ea typeface="Times New Roman" panose="02020603050405020304" pitchFamily="18" charset="0"/>
              </a:rPr>
              <a:t>Coca-Cola</a:t>
            </a:r>
            <a:r>
              <a:rPr lang="ar-SY" sz="2000" dirty="0">
                <a:effectLst/>
                <a:ea typeface="Times New Roman" panose="02020603050405020304" pitchFamily="18" charset="0"/>
              </a:rPr>
              <a:t>) </a:t>
            </a:r>
            <a:r>
              <a:rPr lang="ar-SA" sz="2000" dirty="0">
                <a:effectLst/>
                <a:ea typeface="Times New Roman" panose="02020603050405020304" pitchFamily="18" charset="0"/>
              </a:rPr>
              <a:t>بطباعة الأسماء الشائعة على العبوات، ما جعل الإعلان شخصياً ومرتبطاً بالسلوك الاجتماعي.</a:t>
            </a:r>
          </a:p>
          <a:p>
            <a:pPr algn="just" rtl="1">
              <a:lnSpc>
                <a:spcPct val="200000"/>
              </a:lnSpc>
            </a:pPr>
            <a:r>
              <a:rPr lang="ar-SA" sz="2000" dirty="0">
                <a:effectLst/>
                <a:ea typeface="Times New Roman" panose="02020603050405020304" pitchFamily="18" charset="0"/>
              </a:rPr>
              <a:t>•	الإعلان التلفزيوني روّج للفكرة</a:t>
            </a:r>
          </a:p>
          <a:p>
            <a:pPr algn="just" rtl="1">
              <a:lnSpc>
                <a:spcPct val="200000"/>
              </a:lnSpc>
            </a:pPr>
            <a:r>
              <a:rPr lang="ar-SA" sz="2000" dirty="0">
                <a:effectLst/>
                <a:ea typeface="Times New Roman" panose="02020603050405020304" pitchFamily="18" charset="0"/>
              </a:rPr>
              <a:t>•	الإعلان الرقمي سمح للناس بصنع عبوتهم الخاصة</a:t>
            </a:r>
          </a:p>
          <a:p>
            <a:pPr algn="just" rtl="1">
              <a:lnSpc>
                <a:spcPct val="200000"/>
              </a:lnSpc>
            </a:pPr>
            <a:r>
              <a:rPr lang="ar-SA" sz="2000" dirty="0">
                <a:effectLst/>
                <a:ea typeface="Times New Roman" panose="02020603050405020304" pitchFamily="18" charset="0"/>
              </a:rPr>
              <a:t>•	</a:t>
            </a:r>
            <a:r>
              <a:rPr lang="ar-SA" sz="2000" dirty="0" err="1">
                <a:effectLst/>
                <a:ea typeface="Times New Roman" panose="02020603050405020304" pitchFamily="18" charset="0"/>
              </a:rPr>
              <a:t>الهاشتاغات</a:t>
            </a:r>
            <a:r>
              <a:rPr lang="ar-SA" sz="2000" dirty="0">
                <a:effectLst/>
                <a:ea typeface="Times New Roman" panose="02020603050405020304" pitchFamily="18" charset="0"/>
              </a:rPr>
              <a:t> حفّزت المشاركة</a:t>
            </a:r>
          </a:p>
          <a:p>
            <a:pPr algn="just" rtl="1">
              <a:lnSpc>
                <a:spcPct val="200000"/>
              </a:lnSpc>
            </a:pPr>
            <a:r>
              <a:rPr lang="ar-SA" sz="2000" dirty="0">
                <a:effectLst/>
                <a:ea typeface="Times New Roman" panose="02020603050405020304" pitchFamily="18" charset="0"/>
              </a:rPr>
              <a:t>النتيجة: تحوّل الإعلان إلى حركة اجتماعية وليس مجرد حملة.</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rPr>
              <a:t>رابط فيديو الإعلان: </a:t>
            </a:r>
            <a:r>
              <a:rPr lang="en-US" sz="2000" b="1" dirty="0">
                <a:ea typeface="Times New Roman" panose="02020603050405020304" pitchFamily="18" charset="0"/>
                <a:hlinkClick r:id="rId3"/>
              </a:rPr>
              <a:t>https://www.youtube.com/watch?v=0Ab-F7Y3IXc</a:t>
            </a: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a:p>
            <a:pPr algn="just" rtl="1">
              <a:lnSpc>
                <a:spcPct val="250000"/>
              </a:lnSpc>
            </a:pP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5122" name="Picture 2" descr="Campaign Canada">
            <a:extLst>
              <a:ext uri="{FF2B5EF4-FFF2-40B4-BE49-F238E27FC236}">
                <a16:creationId xmlns:a16="http://schemas.microsoft.com/office/drawing/2014/main" id="{D6D65449-E0B7-4F6F-9D92-EE8E763A24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196" y="2969641"/>
            <a:ext cx="4053224" cy="227739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195854"/>
    </mc:Choice>
    <mc:Fallback xmlns="">
      <p:transition advTm="19585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186525"/>
            <a:ext cx="33760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83615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pic>
        <p:nvPicPr>
          <p:cNvPr id="10" name="Graphic 21">
            <a:extLst>
              <a:ext uri="{FF2B5EF4-FFF2-40B4-BE49-F238E27FC236}">
                <a16:creationId xmlns:a16="http://schemas.microsoft.com/office/drawing/2014/main" id="{178BF92F-3403-4386-85B8-4C44E52F7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ounded Rectangle 1">
            <a:extLst>
              <a:ext uri="{FF2B5EF4-FFF2-40B4-BE49-F238E27FC236}">
                <a16:creationId xmlns:a16="http://schemas.microsoft.com/office/drawing/2014/main" id="{992CFBA1-BFCD-4CCA-82F8-10FB810CFD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
        <p:nvSpPr>
          <p:cNvPr id="16" name="TextBox 15">
            <a:extLst>
              <a:ext uri="{FF2B5EF4-FFF2-40B4-BE49-F238E27FC236}">
                <a16:creationId xmlns:a16="http://schemas.microsoft.com/office/drawing/2014/main" id="{77FB252C-759D-4491-8ABF-F4422B37A771}"/>
              </a:ext>
            </a:extLst>
          </p:cNvPr>
          <p:cNvSpPr txBox="1"/>
          <p:nvPr/>
        </p:nvSpPr>
        <p:spPr>
          <a:xfrm>
            <a:off x="1671484" y="1365745"/>
            <a:ext cx="7666523" cy="4305730"/>
          </a:xfrm>
          <a:prstGeom prst="rect">
            <a:avLst/>
          </a:prstGeom>
          <a:noFill/>
        </p:spPr>
        <p:txBody>
          <a:bodyPr wrap="square">
            <a:spAutoFit/>
          </a:bodyPr>
          <a:lstStyle/>
          <a:p>
            <a:pPr algn="just" rtl="1">
              <a:lnSpc>
                <a:spcPct val="200000"/>
              </a:lnSpc>
            </a:pPr>
            <a:r>
              <a:rPr lang="ar-SA" sz="2000" b="1" dirty="0">
                <a:effectLst/>
                <a:ea typeface="Times New Roman" panose="02020603050405020304" pitchFamily="18" charset="0"/>
              </a:rPr>
              <a:t>الأثر الاتصالي للحملة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algn="just" rtl="1">
              <a:lnSpc>
                <a:spcPct val="200000"/>
              </a:lnSpc>
            </a:pPr>
            <a:r>
              <a:rPr lang="ar-SY" sz="2000" dirty="0">
                <a:effectLst/>
                <a:ea typeface="Times New Roman" panose="02020603050405020304" pitchFamily="18" charset="0"/>
              </a:rPr>
              <a:t>- </a:t>
            </a:r>
            <a:r>
              <a:rPr lang="ar-SA" sz="2000" dirty="0">
                <a:effectLst/>
                <a:ea typeface="Times New Roman" panose="02020603050405020304" pitchFamily="18" charset="0"/>
              </a:rPr>
              <a:t>تعزيز الهوية العاطفية</a:t>
            </a:r>
            <a:r>
              <a:rPr lang="en-US" sz="2000" dirty="0">
                <a:effectLst/>
                <a:ea typeface="Times New Roman" panose="02020603050405020304" pitchFamily="18" charset="0"/>
              </a:rPr>
              <a:t>                                         </a:t>
            </a:r>
            <a:r>
              <a:rPr lang="ar-SY" sz="2000" dirty="0">
                <a:effectLst/>
                <a:ea typeface="Times New Roman" panose="02020603050405020304" pitchFamily="18" charset="0"/>
              </a:rPr>
              <a:t>- </a:t>
            </a:r>
            <a:r>
              <a:rPr lang="ar-SA" sz="2000" dirty="0">
                <a:effectLst/>
                <a:ea typeface="Times New Roman" panose="02020603050405020304" pitchFamily="18" charset="0"/>
              </a:rPr>
              <a:t>رفع مستوى المشاركة</a:t>
            </a:r>
            <a:endParaRPr lang="en-US" sz="2000" dirty="0">
              <a:effectLst/>
              <a:ea typeface="Times New Roman" panose="02020603050405020304" pitchFamily="18" charset="0"/>
            </a:endParaRPr>
          </a:p>
          <a:p>
            <a:pPr algn="just" rtl="1">
              <a:lnSpc>
                <a:spcPct val="200000"/>
              </a:lnSpc>
            </a:pPr>
            <a:r>
              <a:rPr lang="ar-SY" sz="2000" dirty="0">
                <a:effectLst/>
                <a:ea typeface="Times New Roman" panose="02020603050405020304" pitchFamily="18" charset="0"/>
              </a:rPr>
              <a:t>- </a:t>
            </a:r>
            <a:r>
              <a:rPr lang="ar-SA" sz="2000" dirty="0">
                <a:effectLst/>
                <a:ea typeface="Times New Roman" panose="02020603050405020304" pitchFamily="18" charset="0"/>
              </a:rPr>
              <a:t>زيادة معدل التذكر الإعلاني</a:t>
            </a:r>
            <a:r>
              <a:rPr lang="ar-SY" sz="2000" dirty="0">
                <a:effectLst/>
                <a:ea typeface="Times New Roman" panose="02020603050405020304" pitchFamily="18" charset="0"/>
              </a:rPr>
              <a:t>                           - </a:t>
            </a:r>
            <a:r>
              <a:rPr lang="ar-SA" sz="2000" dirty="0">
                <a:effectLst/>
                <a:ea typeface="Times New Roman" panose="02020603050405020304" pitchFamily="18" charset="0"/>
              </a:rPr>
              <a:t>تحويل العملاء إلى سفراء للعلامة</a:t>
            </a:r>
          </a:p>
          <a:p>
            <a:pPr algn="just" rtl="1">
              <a:lnSpc>
                <a:spcPct val="200000"/>
              </a:lnSpc>
            </a:pPr>
            <a:r>
              <a:rPr lang="ar-SA" sz="2000" b="1" dirty="0">
                <a:effectLst/>
                <a:ea typeface="Times New Roman" panose="02020603050405020304" pitchFamily="18" charset="0"/>
              </a:rPr>
              <a:t>الدروس المستفادة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الإعلان الناجح يقدّم معنى وليس منتجاً.</a:t>
            </a:r>
            <a:endParaRPr lang="en-US" sz="2000" dirty="0">
              <a:effectLst/>
              <a:ea typeface="Times New Roman" panose="02020603050405020304" pitchFamily="18" charset="0"/>
            </a:endParaRP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الاتساق البصري عنصر رئيسي في نجاح الحملات.</a:t>
            </a: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التخصيص يمكن أن يحوّل الإعلان إلى تجربة.</a:t>
            </a:r>
          </a:p>
        </p:txBody>
      </p:sp>
      <p:pic>
        <p:nvPicPr>
          <p:cNvPr id="17" name="Picture 6" descr="Coca-Cola Zero Sugar Glass Bottles ...">
            <a:extLst>
              <a:ext uri="{FF2B5EF4-FFF2-40B4-BE49-F238E27FC236}">
                <a16:creationId xmlns:a16="http://schemas.microsoft.com/office/drawing/2014/main" id="{417CF870-ADB4-4869-A4DB-B194E0056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1484" y="352835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192596"/>
      </p:ext>
    </p:extLst>
  </p:cSld>
  <p:clrMapOvr>
    <a:masterClrMapping/>
  </p:clrMapOvr>
  <mc:AlternateContent xmlns:mc="http://schemas.openxmlformats.org/markup-compatibility/2006" xmlns:p14="http://schemas.microsoft.com/office/powerpoint/2010/main">
    <mc:Choice Requires="p14">
      <p:transition spd="slow" p14:dur="2000" advTm="367395"/>
    </mc:Choice>
    <mc:Fallback xmlns="">
      <p:transition spd="slow" advTm="3673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65537" y="982465"/>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الابتكار في الإعلان لدى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89640" y="1639046"/>
            <a:ext cx="10676860" cy="4921284"/>
          </a:xfrm>
          <a:prstGeom prst="rect">
            <a:avLst/>
          </a:prstGeom>
          <a:noFill/>
        </p:spPr>
        <p:txBody>
          <a:bodyPr wrap="square" rtlCol="0">
            <a:spAutoFit/>
          </a:bodyPr>
          <a:lstStyle/>
          <a:p>
            <a:pPr algn="just" rtl="1">
              <a:lnSpc>
                <a:spcPct val="200000"/>
              </a:lnSpc>
            </a:pPr>
            <a:r>
              <a:rPr lang="ar-SY" sz="2000" dirty="0"/>
              <a:t>تولي (</a:t>
            </a:r>
            <a:r>
              <a:rPr lang="en-US" sz="2000" dirty="0"/>
              <a:t>Coca-Cola</a:t>
            </a:r>
            <a:r>
              <a:rPr lang="ar-SY" sz="2000" dirty="0"/>
              <a:t>) اهتماماً بالغاً بالابتكار في جميع عناصر الإعلان لضمان بقاء العلامة جذابة ومؤثرة في أذهان الجمهور. يشمل ذلك تجربة أشكال جديدة من السرد القصصي، استخدام تقنيات الواقع المعزز في الحملات الرقمية، وتوظيف الموسيقى والفيديو بطريقة مبتكرة تجذب الانتباه. كما تعمل الشركة على تجربة أفكار إبداعية مثل الإعلانات التفاعلية التي تتيح للجمهور المشاركة مباشرة، مما يحوّل المشاهد إلى جزء من التجربة الإعلانية. ويُعد الابتكار عاملاً رئيسياً في الحفاظ على الصلة العاطفية بين العلامة والمستهلكين، ويضمن استمرار تفاعلهم مع المحتوى بطرق غير تقليدية. من خلال هذا النهج، تبرز (</a:t>
            </a:r>
            <a:r>
              <a:rPr lang="en-US" sz="2000" dirty="0"/>
              <a:t>Coca-Cola</a:t>
            </a:r>
            <a:r>
              <a:rPr lang="ar-SY" sz="2000" dirty="0"/>
              <a:t>) كمثال عالمي على كيف يمكن للإبداع والإبداع الرقمي تعزيز فعالية الإعلان وتحقيق نتائج </a:t>
            </a:r>
          </a:p>
          <a:p>
            <a:pPr algn="just" rtl="1">
              <a:lnSpc>
                <a:spcPct val="200000"/>
              </a:lnSpc>
            </a:pPr>
            <a:r>
              <a:rPr lang="ar-SY" sz="2000" dirty="0"/>
              <a:t>مستدامة على المدى الطويل.</a:t>
            </a:r>
          </a:p>
          <a:p>
            <a:pPr algn="just" rtl="1">
              <a:lnSpc>
                <a:spcPct val="200000"/>
              </a:lnSpc>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026" name="Picture 2">
            <a:extLst>
              <a:ext uri="{FF2B5EF4-FFF2-40B4-BE49-F238E27FC236}">
                <a16:creationId xmlns:a16="http://schemas.microsoft.com/office/drawing/2014/main" id="{BC2EC1EF-0709-477D-B6D1-531ED4C529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2525" y="4913426"/>
            <a:ext cx="2991311" cy="9399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546864"/>
      </p:ext>
    </p:extLst>
  </p:cSld>
  <p:clrMapOvr>
    <a:masterClrMapping/>
  </p:clrMapOvr>
  <mc:AlternateContent xmlns:mc="http://schemas.openxmlformats.org/markup-compatibility/2006" xmlns:p14="http://schemas.microsoft.com/office/powerpoint/2010/main">
    <mc:Choice Requires="p14">
      <p:transition p14:dur="10" advTm="247905"/>
    </mc:Choice>
    <mc:Fallback xmlns="">
      <p:transition advTm="2479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326447" y="856180"/>
            <a:ext cx="4302075"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العلاقات العامة – شركة (</a:t>
            </a:r>
            <a:r>
              <a:rPr lang="en-US" sz="2600" dirty="0">
                <a:solidFill>
                  <a:srgbClr val="00B0F0"/>
                </a:solidFill>
                <a:latin typeface="Alexandria" charset="0"/>
                <a:cs typeface="Alexandria" charset="0"/>
              </a:rPr>
              <a:t>Starbucks</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0234"/>
    </mc:Choice>
    <mc:Fallback xmlns="">
      <p:transition spd="slow" advTm="20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2815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85461" y="698300"/>
            <a:ext cx="5205083" cy="6159700"/>
          </a:xfrm>
          <a:prstGeom prst="rect">
            <a:avLst/>
          </a:prstGeom>
        </p:spPr>
        <p:txBody>
          <a:bodyPr wrap="square">
            <a:spAutoFit/>
          </a:bodyPr>
          <a:lstStyle/>
          <a:p>
            <a:pPr algn="just" rtl="1">
              <a:lnSpc>
                <a:spcPct val="200000"/>
              </a:lnSpc>
            </a:pPr>
            <a:r>
              <a:rPr lang="ar-SY" sz="2000" dirty="0"/>
              <a:t>تُعد العلاقات العامة من أهم الأدوات التي تعتمد عليها الشركات لتعزيز صورتها الذهنية وبناء الثقة مع المجتمع. تلعب دوراً محورياً في توصيل القيم والمبادئ التي تمثل العلامة التجارية، بما يتجاوز مجرد الترويج للمنتجات. تعتمد شركات مثل (</a:t>
            </a:r>
            <a:r>
              <a:rPr lang="en-US" sz="2000" dirty="0"/>
              <a:t>Starbucks</a:t>
            </a:r>
            <a:r>
              <a:rPr lang="ar-SY" sz="2000" dirty="0"/>
              <a:t>) على العلاقات العامة لإظهار التزامها بالمسؤولية الاجتماعية والاستدامة، مما يخلق رابطاً إنسانياً مع العملاء والمجتمع. من خلال مبادرات اجتماعية ومشاريع مستدامة، تستطيع العلامة تعزيز سمعتها الإيجابية بشكل مستمر. لذلك، يمثل هذا المحور دراسة تطبيقية لكيفية توظيف الشركة</a:t>
            </a:r>
            <a:r>
              <a:rPr lang="en-US" sz="2000" dirty="0"/>
              <a:t> </a:t>
            </a:r>
            <a:r>
              <a:rPr lang="ar-SY" sz="2000" dirty="0"/>
              <a:t>العلاقات العامة لتحقيق أهدافها الاستراتيجية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8107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79774"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Starbucks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37255"/>
            <a:ext cx="10541000" cy="6460166"/>
          </a:xfrm>
          <a:prstGeom prst="rect">
            <a:avLst/>
          </a:prstGeom>
          <a:noFill/>
        </p:spPr>
        <p:txBody>
          <a:bodyPr wrap="square" rtlCol="0">
            <a:spAutoFit/>
          </a:bodyPr>
          <a:lstStyle/>
          <a:p>
            <a:pPr algn="just" rtl="1">
              <a:lnSpc>
                <a:spcPct val="200000"/>
              </a:lnSpc>
            </a:pPr>
            <a:r>
              <a:rPr lang="ar-SY" sz="2000" dirty="0"/>
              <a:t>تُعد (</a:t>
            </a:r>
            <a:r>
              <a:rPr lang="en-US" sz="2000" dirty="0"/>
              <a:t>Starbucks</a:t>
            </a:r>
            <a:r>
              <a:rPr lang="ar-SY" sz="2000" dirty="0"/>
              <a:t>) واحدة من العلامات التي نجحت في بناء سمعة إيجابية قوية، ليس فقط عبر المنتجات، بل من خلال ربط العلامة بقيم إنسانية واجتماعية. تعتمد الشركة على العلاقات العامة لتعزيز صورتها الذهنية كعلامة تراعي المجتمع وتدعم الاستدامة. وتعمل (</a:t>
            </a:r>
            <a:r>
              <a:rPr lang="en-US" sz="2000" dirty="0"/>
              <a:t>Starbucks</a:t>
            </a:r>
            <a:r>
              <a:rPr lang="ar-SY" sz="2000" dirty="0"/>
              <a:t>) باستمرار على توسيع مبادراتها المجتمعية لضمان بقاء قيمها جزءاً أساسياً من هوية العلامة. </a:t>
            </a:r>
          </a:p>
          <a:p>
            <a:pPr algn="just" rtl="1">
              <a:lnSpc>
                <a:spcPct val="200000"/>
              </a:lnSpc>
            </a:pPr>
            <a:r>
              <a:rPr lang="ar-SY" sz="2000" dirty="0"/>
              <a:t>كما تحرص على إشراك العملاء في هذه المبادرات عبر حملات تفاعلية تعزّز الشعور بالانتماء. وتقدّم الشركة </a:t>
            </a:r>
          </a:p>
          <a:p>
            <a:pPr algn="just" rtl="1">
              <a:lnSpc>
                <a:spcPct val="200000"/>
              </a:lnSpc>
            </a:pPr>
            <a:r>
              <a:rPr lang="ar-SY" sz="2000" dirty="0"/>
              <a:t>نموذجاً عالمياً لكيف يمكن للعلاقات العامة أن تتحول إلى جسر يربط بين العلامة واحتياجات </a:t>
            </a:r>
          </a:p>
          <a:p>
            <a:pPr algn="just" rtl="1">
              <a:lnSpc>
                <a:spcPct val="200000"/>
              </a:lnSpc>
            </a:pPr>
            <a:r>
              <a:rPr lang="ar-SY" sz="2000" dirty="0"/>
              <a:t>المجتمع بشكل فعّال ومستدام.</a:t>
            </a:r>
          </a:p>
          <a:p>
            <a:pPr algn="just" rtl="1">
              <a:lnSpc>
                <a:spcPct val="250000"/>
              </a:lnSpc>
            </a:pPr>
            <a:r>
              <a:rPr lang="ar-SY" sz="2000" b="1" dirty="0"/>
              <a:t>رابط موقع الشركة: </a:t>
            </a:r>
            <a:r>
              <a:rPr lang="en-US" sz="2000" dirty="0">
                <a:hlinkClick r:id="rId3"/>
              </a:rPr>
              <a:t>https://www.starbucks.com/</a:t>
            </a:r>
            <a:endParaRPr lang="ar-SY" sz="2000" dirty="0"/>
          </a:p>
          <a:p>
            <a:pPr algn="just" rtl="1">
              <a:lnSpc>
                <a:spcPct val="250000"/>
              </a:lnSpc>
            </a:pPr>
            <a:endParaRPr lang="ar-SY"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2050" name="Picture 2" descr="Restaurant STARBUCKS : Centre Qwartz">
            <a:extLst>
              <a:ext uri="{FF2B5EF4-FFF2-40B4-BE49-F238E27FC236}">
                <a16:creationId xmlns:a16="http://schemas.microsoft.com/office/drawing/2014/main" id="{D2FFEA31-2AC1-4947-AA41-A636512896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901544"/>
            <a:ext cx="2409313" cy="21847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65634"/>
    </mc:Choice>
    <mc:Fallback xmlns="">
      <p:transition advTm="2656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77209" y="1022569"/>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 توظّف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Starbucks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العلاقات العامة؟</a:t>
            </a:r>
          </a:p>
        </p:txBody>
      </p:sp>
      <p:sp>
        <p:nvSpPr>
          <p:cNvPr id="48" name="TextBox 47"/>
          <p:cNvSpPr txBox="1"/>
          <p:nvPr/>
        </p:nvSpPr>
        <p:spPr>
          <a:xfrm>
            <a:off x="825500" y="1628907"/>
            <a:ext cx="10541000" cy="4305730"/>
          </a:xfrm>
          <a:prstGeom prst="rect">
            <a:avLst/>
          </a:prstGeom>
          <a:noFill/>
        </p:spPr>
        <p:txBody>
          <a:bodyPr wrap="square" rtlCol="0">
            <a:spAutoFit/>
          </a:bodyPr>
          <a:lstStyle/>
          <a:p>
            <a:pPr algn="just" rtl="1">
              <a:lnSpc>
                <a:spcPct val="200000"/>
              </a:lnSpc>
            </a:pPr>
            <a:r>
              <a:rPr lang="ar-SY" sz="2000" dirty="0"/>
              <a:t>• </a:t>
            </a:r>
            <a:r>
              <a:rPr lang="ar-SY" sz="2000" b="1" dirty="0"/>
              <a:t>مبادرات المسؤولية الاجتماعية: </a:t>
            </a:r>
            <a:r>
              <a:rPr lang="ar-SY" sz="2000" dirty="0"/>
              <a:t>تنفذ مشاريع بيئية ومجتمعية تهدف لتحسين جودة حياة الأفراد وتقليل الأثر البيئي للعمليات.</a:t>
            </a:r>
          </a:p>
          <a:p>
            <a:pPr algn="just" rtl="1">
              <a:lnSpc>
                <a:spcPct val="200000"/>
              </a:lnSpc>
            </a:pPr>
            <a:r>
              <a:rPr lang="ar-SY" sz="2000" dirty="0"/>
              <a:t>• </a:t>
            </a:r>
            <a:r>
              <a:rPr lang="ar-SY" sz="2000" b="1" dirty="0"/>
              <a:t>حملات دعم الفئات المهمّشة: </a:t>
            </a:r>
            <a:r>
              <a:rPr lang="ar-SY" sz="2000" dirty="0"/>
              <a:t>تطلق الشركة برامج لتمكين الفئات الضعيفة عبر توفير فرص تدريب، ودعم التعليم والعمل، وتعزيز التنوع داخل مجتمعاتها.</a:t>
            </a:r>
          </a:p>
          <a:p>
            <a:pPr algn="just" rtl="1">
              <a:lnSpc>
                <a:spcPct val="200000"/>
              </a:lnSpc>
            </a:pPr>
            <a:r>
              <a:rPr lang="ar-SY" sz="2000" dirty="0"/>
              <a:t>• </a:t>
            </a:r>
            <a:r>
              <a:rPr lang="ar-SY" sz="2000" b="1" dirty="0"/>
              <a:t>شفافية السلسلة الإنتاجية: </a:t>
            </a:r>
            <a:r>
              <a:rPr lang="ar-SY" sz="2000" dirty="0"/>
              <a:t>تقدّم (</a:t>
            </a:r>
            <a:r>
              <a:rPr lang="en-US" sz="2000" dirty="0"/>
              <a:t>Starbucks</a:t>
            </a:r>
            <a:r>
              <a:rPr lang="ar-SY" sz="2000" dirty="0"/>
              <a:t>) معلومات واضحة حول مصادر البن وعمليات التصنيع بما يعزز ثقة العملاء بممارساتها الأخلاقية.</a:t>
            </a:r>
          </a:p>
          <a:p>
            <a:pPr algn="just" rtl="1">
              <a:lnSpc>
                <a:spcPct val="200000"/>
              </a:lnSpc>
            </a:pPr>
            <a:r>
              <a:rPr lang="ar-SY" sz="2000" dirty="0"/>
              <a:t>• </a:t>
            </a:r>
            <a:r>
              <a:rPr lang="ar-SY" sz="2000" b="1" dirty="0"/>
              <a:t>بناء مجتمع من المتطوعين والعملاء المخلصين: </a:t>
            </a:r>
            <a:r>
              <a:rPr lang="ar-SY" sz="2000" dirty="0"/>
              <a:t>تشجع الشركة العملاء والموظفين على المشاركة </a:t>
            </a:r>
          </a:p>
          <a:p>
            <a:pPr algn="just" rtl="1">
              <a:lnSpc>
                <a:spcPct val="200000"/>
              </a:lnSpc>
            </a:pPr>
            <a:r>
              <a:rPr lang="ar-SY" sz="2000" dirty="0"/>
              <a:t>في أنشطة تطوعية ومبادرات مشتركة لتعزيز الانتماء للعلامة.</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4098" name="Picture 2" descr="Café glacé Starbucks Grande Caffe Latte ...">
            <a:extLst>
              <a:ext uri="{FF2B5EF4-FFF2-40B4-BE49-F238E27FC236}">
                <a16:creationId xmlns:a16="http://schemas.microsoft.com/office/drawing/2014/main" id="{9624B89D-66C3-44AB-A0AD-3D7ECAA041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024637"/>
            <a:ext cx="2282076" cy="199694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88596"/>
    </mc:Choice>
    <mc:Fallback xmlns="">
      <p:transition advTm="1885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20179" y="956416"/>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خطوات تنفيذ العلاقات العامة </a:t>
            </a:r>
          </a:p>
        </p:txBody>
      </p:sp>
      <p:sp>
        <p:nvSpPr>
          <p:cNvPr id="48" name="TextBox 47"/>
          <p:cNvSpPr txBox="1"/>
          <p:nvPr/>
        </p:nvSpPr>
        <p:spPr>
          <a:xfrm>
            <a:off x="858386" y="1518033"/>
            <a:ext cx="10812720" cy="5230727"/>
          </a:xfrm>
          <a:prstGeom prst="rect">
            <a:avLst/>
          </a:prstGeom>
          <a:noFill/>
        </p:spPr>
        <p:txBody>
          <a:bodyPr wrap="square" rtlCol="0">
            <a:spAutoFit/>
          </a:bodyPr>
          <a:lstStyle/>
          <a:p>
            <a:pPr marL="231775" algn="just" rtl="1">
              <a:lnSpc>
                <a:spcPct val="250000"/>
              </a:lnSpc>
            </a:pPr>
            <a:r>
              <a:rPr lang="ar-SY" sz="2000" b="1" dirty="0">
                <a:latin typeface="Times New Roman" panose="02020603050405020304" pitchFamily="18" charset="0"/>
              </a:rPr>
              <a:t>الخطوة الأولى: دراسة احتياجات المجتمع المحلي والعالمي</a:t>
            </a:r>
          </a:p>
          <a:p>
            <a:pPr marL="231775" algn="just" rtl="1">
              <a:lnSpc>
                <a:spcPct val="250000"/>
              </a:lnSpc>
            </a:pPr>
            <a:r>
              <a:rPr lang="ar-SY" sz="2000" dirty="0">
                <a:latin typeface="Times New Roman" panose="02020603050405020304" pitchFamily="18" charset="0"/>
              </a:rPr>
              <a:t>تجري شركة (</a:t>
            </a:r>
            <a:r>
              <a:rPr lang="en-US" sz="2000" dirty="0">
                <a:latin typeface="Times New Roman" panose="02020603050405020304" pitchFamily="18" charset="0"/>
              </a:rPr>
              <a:t>Starbucks</a:t>
            </a:r>
            <a:r>
              <a:rPr lang="ar-SY" sz="2000" dirty="0">
                <a:latin typeface="Times New Roman" panose="02020603050405020304" pitchFamily="18" charset="0"/>
              </a:rPr>
              <a:t>) أبحاثاً معمّقة لفهم التحديات الاجتماعية والبيئية في مختلف المجتمعات. وتساعد هذه الدراسات في تحديد القضايا التي يمكن للعلامة أن تتفاعل معها بشكل فعّال ومؤثر.</a:t>
            </a:r>
          </a:p>
          <a:p>
            <a:pPr marL="231775" algn="just" rtl="1">
              <a:lnSpc>
                <a:spcPct val="250000"/>
              </a:lnSpc>
            </a:pPr>
            <a:r>
              <a:rPr lang="ar-SY" sz="2000" b="1" dirty="0">
                <a:latin typeface="Times New Roman" panose="02020603050405020304" pitchFamily="18" charset="0"/>
              </a:rPr>
              <a:t>الخطوة الثانية: تصميم مبادرة ذات أثر اجتماعي</a:t>
            </a:r>
          </a:p>
          <a:p>
            <a:pPr marL="231775" algn="just" rtl="1">
              <a:lnSpc>
                <a:spcPct val="250000"/>
              </a:lnSpc>
            </a:pPr>
            <a:r>
              <a:rPr lang="ar-SY" sz="2000" dirty="0">
                <a:latin typeface="Times New Roman" panose="02020603050405020304" pitchFamily="18" charset="0"/>
              </a:rPr>
              <a:t>تعمل الشركة على تطوير برامج اجتماعية ملموسة مثل دعم التعليم أو الحد من النفايات البلاستيكية. ويتم اختيار المبادرة بناءً على قيم العلامة واحتياجات الجمهور الأكثر إلحاحاً.</a:t>
            </a: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4" name="Picture 2" descr="The Starbucks Story: From Beans to Billions">
            <a:extLst>
              <a:ext uri="{FF2B5EF4-FFF2-40B4-BE49-F238E27FC236}">
                <a16:creationId xmlns:a16="http://schemas.microsoft.com/office/drawing/2014/main" id="{82AF3288-A9B4-4CC4-8088-D0A3EFC987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386" y="3291809"/>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08701"/>
    </mc:Choice>
    <mc:Fallback xmlns="">
      <p:transition advTm="2087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30393" y="1545511"/>
            <a:ext cx="10812720" cy="4922951"/>
          </a:xfrm>
          <a:prstGeom prst="rect">
            <a:avLst/>
          </a:prstGeom>
          <a:noFill/>
        </p:spPr>
        <p:txBody>
          <a:bodyPr wrap="square" rtlCol="0">
            <a:spAutoFit/>
          </a:bodyPr>
          <a:lstStyle/>
          <a:p>
            <a:pPr marL="231775" algn="just" rtl="1">
              <a:lnSpc>
                <a:spcPct val="200000"/>
              </a:lnSpc>
            </a:pPr>
            <a:r>
              <a:rPr lang="ar-SY" sz="2000" b="1" dirty="0"/>
              <a:t>الخطوة الثالثة: التواصل العلني والشفاف</a:t>
            </a:r>
          </a:p>
          <a:p>
            <a:pPr marL="231775" algn="just" rtl="1">
              <a:lnSpc>
                <a:spcPct val="150000"/>
              </a:lnSpc>
            </a:pPr>
            <a:r>
              <a:rPr lang="ar-SY" sz="2000" dirty="0"/>
              <a:t>تعتمد (</a:t>
            </a:r>
            <a:r>
              <a:rPr lang="en-US" sz="2000" dirty="0"/>
              <a:t>Starbucks</a:t>
            </a:r>
            <a:r>
              <a:rPr lang="ar-SY" sz="2000" dirty="0"/>
              <a:t>) على نشر تقارير سنوية توضّح تقدمها في مجالات الاستدامة والمسؤولية الاجتماعية. كما تعلن بشفافية عن نسب خفض الانبعاثات والنتائج الفعلية لمبادراتها.</a:t>
            </a:r>
          </a:p>
          <a:p>
            <a:pPr marL="231775" algn="just" rtl="1">
              <a:lnSpc>
                <a:spcPct val="200000"/>
              </a:lnSpc>
            </a:pPr>
            <a:r>
              <a:rPr lang="ar-SY" sz="2000" b="1" dirty="0"/>
              <a:t>الخطوة الرابعة: التعاون مع منظمات غير ربحية</a:t>
            </a:r>
          </a:p>
          <a:p>
            <a:pPr marL="231775" algn="just" rtl="1">
              <a:lnSpc>
                <a:spcPct val="200000"/>
              </a:lnSpc>
            </a:pPr>
            <a:r>
              <a:rPr lang="ar-SY" sz="2000" dirty="0"/>
              <a:t>تبني الشركة شراكات مع مؤسسات تعمل في مجالات اجتماعية محددة لزيادة التأثير الإيجابي. </a:t>
            </a:r>
          </a:p>
          <a:p>
            <a:pPr marL="231775" algn="just" rtl="1">
              <a:lnSpc>
                <a:spcPct val="200000"/>
              </a:lnSpc>
            </a:pPr>
            <a:r>
              <a:rPr lang="ar-SY" sz="2000" b="1" dirty="0"/>
              <a:t>الخطوة الخامسة: التفاعل مع الجمهور عبر المنصات الرقمية</a:t>
            </a:r>
          </a:p>
          <a:p>
            <a:pPr marL="231775" algn="just" rtl="1">
              <a:lnSpc>
                <a:spcPct val="150000"/>
              </a:lnSpc>
            </a:pPr>
            <a:r>
              <a:rPr lang="ar-SY" sz="2000" dirty="0"/>
              <a:t>تستخدم (</a:t>
            </a:r>
            <a:r>
              <a:rPr lang="en-US" sz="2000" dirty="0"/>
              <a:t>Starbucks</a:t>
            </a:r>
            <a:r>
              <a:rPr lang="ar-SY" sz="2000" dirty="0"/>
              <a:t>) منصاتها الرقمية لعرض قصص حقيقية توضّح أثر مبادراتها على المستفيدين والعملاء. كما تعتمد هذه المنصات لتعزيز الحوار وبناء علاقة قائمة على الثقة مع الجمهور.</a:t>
            </a: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2050" name="Picture 2" descr="Starbucks Says Turnaround Strategy ...">
            <a:extLst>
              <a:ext uri="{FF2B5EF4-FFF2-40B4-BE49-F238E27FC236}">
                <a16:creationId xmlns:a16="http://schemas.microsoft.com/office/drawing/2014/main" id="{87B90DB2-E018-4427-A423-3512B1C54D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393" y="2812026"/>
            <a:ext cx="2697556" cy="20205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204545"/>
    </mc:Choice>
    <mc:Fallback xmlns="">
      <p:transition advTm="20454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39518" y="1637255"/>
            <a:ext cx="10812720" cy="492128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خلال حملة "</a:t>
            </a:r>
            <a:r>
              <a:rPr lang="en-US" sz="2000" dirty="0">
                <a:latin typeface="Times New Roman" panose="02020603050405020304" pitchFamily="18" charset="0"/>
              </a:rPr>
              <a:t>Greener Stores</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التي أطلقتها (</a:t>
            </a:r>
            <a:r>
              <a:rPr lang="en-US" sz="2000" dirty="0">
                <a:latin typeface="Times New Roman" panose="02020603050405020304" pitchFamily="18" charset="0"/>
              </a:rPr>
              <a:t>Starbucks</a:t>
            </a:r>
            <a:r>
              <a:rPr lang="ar-SY" sz="2000" dirty="0">
                <a:latin typeface="Times New Roman" panose="02020603050405020304" pitchFamily="18" charset="0"/>
              </a:rPr>
              <a:t>) بهدف إنشاء فروع تعتمد على الطاقة النظيفة وتقليل النفايات، عملت العلاقات العامة على:</a:t>
            </a:r>
          </a:p>
          <a:p>
            <a:pPr marL="231775" algn="just" rtl="1">
              <a:lnSpc>
                <a:spcPct val="200000"/>
              </a:lnSpc>
            </a:pPr>
            <a:r>
              <a:rPr lang="ar-SY" sz="2000" dirty="0">
                <a:latin typeface="Times New Roman" panose="02020603050405020304" pitchFamily="18" charset="0"/>
              </a:rPr>
              <a:t>• شرح هدف المبادرة للمجتمع من خلال تبسيط المفهوم البيئي للحملة، وبيان كيف تسهم المتاجر الخضراء في تقليل الأثر البيئي </a:t>
            </a:r>
          </a:p>
          <a:p>
            <a:pPr marL="231775" algn="just" rtl="1">
              <a:lnSpc>
                <a:spcPct val="200000"/>
              </a:lnSpc>
            </a:pPr>
            <a:r>
              <a:rPr lang="ar-SY" sz="2000" dirty="0">
                <a:latin typeface="Times New Roman" panose="02020603050405020304" pitchFamily="18" charset="0"/>
              </a:rPr>
              <a:t>• نشر بيانات وتقارير توثيقية توضّح التقدم المحقق، مثل معدلات توفير الطاقة ونسب خفض النفايات</a:t>
            </a:r>
          </a:p>
          <a:p>
            <a:pPr marL="231775" algn="just" rtl="1">
              <a:lnSpc>
                <a:spcPct val="200000"/>
              </a:lnSpc>
            </a:pPr>
            <a:r>
              <a:rPr lang="ar-SY" sz="2000" dirty="0">
                <a:latin typeface="Times New Roman" panose="02020603050405020304" pitchFamily="18" charset="0"/>
              </a:rPr>
              <a:t>• تنظيم فعاليات وبرامج توعوية في المتاجر والمجتمعات المحلية لتعريف الجمهور بأهمية الاستدامة.</a:t>
            </a:r>
          </a:p>
          <a:p>
            <a:pPr marL="231775" algn="just" rtl="1">
              <a:lnSpc>
                <a:spcPct val="200000"/>
              </a:lnSpc>
            </a:pPr>
            <a:r>
              <a:rPr lang="ar-SY" sz="2000" dirty="0">
                <a:latin typeface="Times New Roman" panose="02020603050405020304" pitchFamily="18" charset="0"/>
              </a:rPr>
              <a:t>• استقبال الملاحظات من العملاء والمجتمع وتحليلها للاستفادة منها في تحسين المبادرة \</a:t>
            </a:r>
            <a:endParaRPr lang="en-US" sz="2000" dirty="0">
              <a:latin typeface="Times New Roman" panose="02020603050405020304" pitchFamily="18" charset="0"/>
            </a:endParaRPr>
          </a:p>
          <a:p>
            <a:pPr marL="231775" algn="just" rtl="1">
              <a:lnSpc>
                <a:spcPct val="200000"/>
              </a:lnSpc>
            </a:pPr>
            <a:r>
              <a:rPr lang="ar-SY" sz="2000" b="1" dirty="0">
                <a:latin typeface="Times New Roman" panose="02020603050405020304" pitchFamily="18" charset="0"/>
              </a:rPr>
              <a:t>اليكم رابط فيديو يوضح الحملة بشكل بسيط: </a:t>
            </a:r>
            <a:r>
              <a:rPr lang="en-US" sz="2000" b="1" dirty="0">
                <a:latin typeface="Times New Roman" panose="02020603050405020304" pitchFamily="18" charset="0"/>
                <a:hlinkClick r:id="rId3"/>
              </a:rPr>
              <a:t>https://www.youtube.com/watch?v=srBNgDe9d-w</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3074" name="Picture 2" descr="Starbucks Just Committed to the ...">
            <a:extLst>
              <a:ext uri="{FF2B5EF4-FFF2-40B4-BE49-F238E27FC236}">
                <a16:creationId xmlns:a16="http://schemas.microsoft.com/office/drawing/2014/main" id="{C1201E47-016B-479C-834A-3B1052F047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429000"/>
            <a:ext cx="2427186" cy="21528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68334"/>
    </mc:Choice>
    <mc:Fallback xmlns="">
      <p:transition advTm="1683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186525"/>
            <a:ext cx="33760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83615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pic>
        <p:nvPicPr>
          <p:cNvPr id="10" name="Graphic 21">
            <a:extLst>
              <a:ext uri="{FF2B5EF4-FFF2-40B4-BE49-F238E27FC236}">
                <a16:creationId xmlns:a16="http://schemas.microsoft.com/office/drawing/2014/main" id="{178BF92F-3403-4386-85B8-4C44E52F7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ounded Rectangle 1">
            <a:extLst>
              <a:ext uri="{FF2B5EF4-FFF2-40B4-BE49-F238E27FC236}">
                <a16:creationId xmlns:a16="http://schemas.microsoft.com/office/drawing/2014/main" id="{992CFBA1-BFCD-4CCA-82F8-10FB810CFD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
        <p:nvSpPr>
          <p:cNvPr id="16" name="TextBox 15">
            <a:extLst>
              <a:ext uri="{FF2B5EF4-FFF2-40B4-BE49-F238E27FC236}">
                <a16:creationId xmlns:a16="http://schemas.microsoft.com/office/drawing/2014/main" id="{77FB252C-759D-4491-8ABF-F4422B37A771}"/>
              </a:ext>
            </a:extLst>
          </p:cNvPr>
          <p:cNvSpPr txBox="1"/>
          <p:nvPr/>
        </p:nvSpPr>
        <p:spPr>
          <a:xfrm>
            <a:off x="1671484" y="1365745"/>
            <a:ext cx="7666523" cy="4305730"/>
          </a:xfrm>
          <a:prstGeom prst="rect">
            <a:avLst/>
          </a:prstGeom>
          <a:noFill/>
        </p:spPr>
        <p:txBody>
          <a:bodyPr wrap="square">
            <a:spAutoFit/>
          </a:bodyPr>
          <a:lstStyle/>
          <a:p>
            <a:pPr algn="just" rtl="1">
              <a:lnSpc>
                <a:spcPct val="200000"/>
              </a:lnSpc>
            </a:pPr>
            <a:r>
              <a:rPr lang="ar-SA" sz="2000" b="1" dirty="0">
                <a:effectLst/>
                <a:ea typeface="Times New Roman" panose="02020603050405020304" pitchFamily="18" charset="0"/>
              </a:rPr>
              <a:t>الأثر الاتصالي للحملة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algn="just" rtl="1">
              <a:lnSpc>
                <a:spcPct val="200000"/>
              </a:lnSpc>
            </a:pPr>
            <a:r>
              <a:rPr lang="ar-SY" sz="2000" dirty="0">
                <a:effectLst/>
                <a:ea typeface="Times New Roman" panose="02020603050405020304" pitchFamily="18" charset="0"/>
              </a:rPr>
              <a:t>- بناء صورة ذهنية إيجابية                                      - تعزيز الثقة</a:t>
            </a:r>
          </a:p>
          <a:p>
            <a:pPr algn="just" rtl="1">
              <a:lnSpc>
                <a:spcPct val="200000"/>
              </a:lnSpc>
            </a:pPr>
            <a:r>
              <a:rPr lang="ar-SY" sz="2000" dirty="0">
                <a:effectLst/>
                <a:ea typeface="Times New Roman" panose="02020603050405020304" pitchFamily="18" charset="0"/>
              </a:rPr>
              <a:t>استقطاب العملاء الذين يفضلون المنتجات المستدامة          - تخفيف الانتقادات على الصناعة</a:t>
            </a:r>
          </a:p>
          <a:p>
            <a:pPr algn="just" rtl="1">
              <a:lnSpc>
                <a:spcPct val="200000"/>
              </a:lnSpc>
            </a:pPr>
            <a:r>
              <a:rPr lang="ar-SA" sz="2000" b="1" dirty="0">
                <a:effectLst/>
                <a:ea typeface="Times New Roman" panose="02020603050405020304" pitchFamily="18" charset="0"/>
              </a:rPr>
              <a:t>الدروس المستفادة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العلاقات العامة هي جسر الثقة بين الشركة والمجتمع.</a:t>
            </a: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التأثير الاجتماعي أقوى من الحملات الإعلانية أحياناً.</a:t>
            </a: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الشفافية عنصر أساسي لنجاح العلاقات العامة.</a:t>
            </a:r>
          </a:p>
        </p:txBody>
      </p:sp>
      <p:pic>
        <p:nvPicPr>
          <p:cNvPr id="4098" name="Picture 2" descr="Environmental Win: Starbucks Is Doing ...">
            <a:extLst>
              <a:ext uri="{FF2B5EF4-FFF2-40B4-BE49-F238E27FC236}">
                <a16:creationId xmlns:a16="http://schemas.microsoft.com/office/drawing/2014/main" id="{1508EE04-33D2-4EB2-8B81-41A28791E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839" y="4029229"/>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99979"/>
      </p:ext>
    </p:extLst>
  </p:cSld>
  <p:clrMapOvr>
    <a:masterClrMapping/>
  </p:clrMapOvr>
  <mc:AlternateContent xmlns:mc="http://schemas.openxmlformats.org/markup-compatibility/2006" xmlns:p14="http://schemas.microsoft.com/office/powerpoint/2010/main">
    <mc:Choice Requires="p14">
      <p:transition spd="slow" p14:dur="2000" advTm="367395"/>
    </mc:Choice>
    <mc:Fallback xmlns="">
      <p:transition spd="slow" advTm="36739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07691" y="770699"/>
            <a:ext cx="760105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الابتكار في العلاقات العامة لدى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Starbucks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37255"/>
            <a:ext cx="10541000" cy="5536837"/>
          </a:xfrm>
          <a:prstGeom prst="rect">
            <a:avLst/>
          </a:prstGeom>
          <a:noFill/>
        </p:spPr>
        <p:txBody>
          <a:bodyPr wrap="square" rtlCol="0">
            <a:spAutoFit/>
          </a:bodyPr>
          <a:lstStyle/>
          <a:p>
            <a:pPr algn="just" rtl="1">
              <a:lnSpc>
                <a:spcPct val="200000"/>
              </a:lnSpc>
            </a:pPr>
            <a:r>
              <a:rPr lang="ar-SY" sz="2000" dirty="0"/>
              <a:t>تسعى (</a:t>
            </a:r>
            <a:r>
              <a:rPr lang="en-US" sz="2000" dirty="0"/>
              <a:t>Starbucks</a:t>
            </a:r>
            <a:r>
              <a:rPr lang="ar-SY" sz="2000" dirty="0"/>
              <a:t>) دائماً إلى الابتكار في استراتيجياتها للعلاقات العامة لضمان وصول رسائلها بطريقة مبتكرة وجاذبة. يشمل ذلك استخدام المنصات الرقمية لعرض قصص تفاعلية عن تأثير المبادرات الاجتماعية والبيئية، وإشراك العملاء في الحملات من خلال استفتاءات ومحتوى يشاركهم دورهم في تحسين المجتمع. كما تعتمد الشركة على تنظيم فعاليات إبداعية ومبادرات محلية مرتبطة بالثقافة المحلية لكل مجتمع، ما يعزز العلاقة بين العلامة والعملاء ويجعلها تجربة شخصية وملموسة. ويُظهر هذا الابتكار أن العلاقات العامة ليست مجرد إعلان عن المبادرات، بل أداة لبناء حوار مستمر وثقة طويلة المدى مع المجتمع. </a:t>
            </a:r>
          </a:p>
          <a:p>
            <a:pPr algn="just" rtl="1">
              <a:lnSpc>
                <a:spcPct val="200000"/>
              </a:lnSpc>
            </a:pPr>
            <a:r>
              <a:rPr lang="ar-SY" sz="2000" dirty="0"/>
              <a:t>من خلال هذا النهج، تبرز (</a:t>
            </a:r>
            <a:r>
              <a:rPr lang="en-US" sz="2000" dirty="0"/>
              <a:t>Starbucks</a:t>
            </a:r>
            <a:r>
              <a:rPr lang="ar-SY" sz="2000" dirty="0"/>
              <a:t>) نموذجاً عالمياً لكيفية توظيف الإبداع في تعزيز صورة العلامة </a:t>
            </a:r>
          </a:p>
          <a:p>
            <a:pPr algn="just" rtl="1">
              <a:lnSpc>
                <a:spcPct val="200000"/>
              </a:lnSpc>
            </a:pPr>
            <a:r>
              <a:rPr lang="ar-SY" sz="2000" dirty="0"/>
              <a:t>وتحقيق تأثير اجتماعي مستدام.</a:t>
            </a:r>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6386" name="Picture 2" descr="Starbucks | MyZeil Frankfurt">
            <a:extLst>
              <a:ext uri="{FF2B5EF4-FFF2-40B4-BE49-F238E27FC236}">
                <a16:creationId xmlns:a16="http://schemas.microsoft.com/office/drawing/2014/main" id="{1FF61072-3A35-4377-B874-80E425AF7B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024" y="4430313"/>
            <a:ext cx="1743382" cy="15808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65899969"/>
      </p:ext>
    </p:extLst>
  </p:cSld>
  <p:clrMapOvr>
    <a:masterClrMapping/>
  </p:clrMapOvr>
  <mc:AlternateContent xmlns:mc="http://schemas.openxmlformats.org/markup-compatibility/2006" xmlns:p14="http://schemas.microsoft.com/office/powerpoint/2010/main">
    <mc:Choice Requires="p14">
      <p:transition p14:dur="10" advTm="265634"/>
    </mc:Choice>
    <mc:Fallback xmlns="">
      <p:transition advTm="2656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591710" y="966945"/>
            <a:ext cx="365997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البيع الشخصي – شركة (</a:t>
            </a:r>
            <a:r>
              <a:rPr lang="en-US" sz="2600" dirty="0">
                <a:solidFill>
                  <a:srgbClr val="00B0F0"/>
                </a:solidFill>
                <a:latin typeface="Alexandria" charset="0"/>
                <a:cs typeface="Alexandria" charset="0"/>
              </a:rPr>
              <a:t>Apple</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0530"/>
    </mc:Choice>
    <mc:Fallback xmlns="">
      <p:transition spd="slow" advTm="20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68470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65309" y="1232751"/>
            <a:ext cx="4650962" cy="5120954"/>
          </a:xfrm>
          <a:prstGeom prst="rect">
            <a:avLst/>
          </a:prstGeom>
        </p:spPr>
        <p:txBody>
          <a:bodyPr wrap="square">
            <a:spAutoFit/>
          </a:bodyPr>
          <a:lstStyle/>
          <a:p>
            <a:pPr algn="just" rtl="1">
              <a:lnSpc>
                <a:spcPct val="150000"/>
              </a:lnSpc>
            </a:pPr>
            <a:r>
              <a:rPr lang="ar-SY" sz="2000" dirty="0"/>
              <a:t>يُعد البيع الشخصي من أهم الأدوات الاتصالية التي تعتمد عليها الشركات لتعزيز التفاعل المباشر مع العملاء وبناء علاقات طويلة المدى. وفي هذا الإطار، تُقدَّم شركة (</a:t>
            </a:r>
            <a:r>
              <a:rPr lang="en-US" sz="2000" dirty="0"/>
              <a:t>Apple</a:t>
            </a:r>
            <a:r>
              <a:rPr lang="ar-SY" sz="2000" dirty="0"/>
              <a:t>) كنموذج عالمي رائد في تحويل عملية البيع إلى تجربة إنسانية تعليمية تتجاوز مجرد عرض المنتج. فقد استطاعت الشركة أن تنقل البيع الشخصي من مستوى الإقناع التقليدي إلى مستوى أعمق يقوم على فهم حاجات العميل وتوجيهه نحو الحل الأنسب له. ويتميز أسلوب (</a:t>
            </a:r>
            <a:r>
              <a:rPr lang="en-US" sz="2000" dirty="0"/>
              <a:t>Apple</a:t>
            </a:r>
            <a:r>
              <a:rPr lang="ar-SY" sz="2000" dirty="0"/>
              <a:t>) بأنه يدمج بين المعرفة التقنية العالية والمهارات العاطفية في التعامل مع الزوار داخل متاجرها.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91135">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Apple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26140" y="1622231"/>
            <a:ext cx="10740360" cy="5751318"/>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تُعد (</a:t>
            </a:r>
            <a:r>
              <a:rPr lang="en-US" sz="2000" dirty="0"/>
              <a:t>Apple</a:t>
            </a:r>
            <a:r>
              <a:rPr lang="ar-SY" sz="2000" dirty="0"/>
              <a:t>) واحدة من أبرز الشركات التقنية عالمياً، معروفة بقدرتها على الابتكار وتقديم منتجات تمتاز بالجودة العالية والتصميم المميز. وقد نجحت الشركة في بناء هوية قوية تجمع بين التكنولوجيا المتقدمة وتجربة المستخدم البسيطة والسلسة. ولا تقتصر قوة (</a:t>
            </a:r>
            <a:r>
              <a:rPr lang="en-US" sz="2000" dirty="0"/>
              <a:t>Apple</a:t>
            </a:r>
            <a:r>
              <a:rPr lang="ar-SY" sz="2000" dirty="0"/>
              <a:t>) على منتجاتها فقط، بل تمتد إلى أسلوبها الفريد في إدارة التجربة داخل متاجرها من خلال نموذج البيع الشخصي. ففي (</a:t>
            </a:r>
            <a:r>
              <a:rPr lang="en-US" sz="2000" dirty="0"/>
              <a:t>Apple Store</a:t>
            </a:r>
            <a:r>
              <a:rPr lang="ar-SY" sz="2000" dirty="0"/>
              <a:t>) يتحول الموظفون إلى مستشارين يساعدون العملاء على فهم المنتجات وكيفية توافقها مع احتياجاتهم اليومية. </a:t>
            </a:r>
          </a:p>
          <a:p>
            <a:pPr algn="just" defTabSz="344488" rtl="1">
              <a:lnSpc>
                <a:spcPct val="200000"/>
              </a:lnSpc>
              <a:spcAft>
                <a:spcPts val="800"/>
              </a:spcAft>
              <a:tabLst>
                <a:tab pos="285750" algn="l"/>
              </a:tabLst>
            </a:pPr>
            <a:r>
              <a:rPr lang="ar-SY" sz="2000" dirty="0"/>
              <a:t>ومن خلال هذا النهج الإنساني والتفاعلي، استطاعت (</a:t>
            </a:r>
            <a:r>
              <a:rPr lang="en-US" sz="2000" dirty="0"/>
              <a:t>Apple</a:t>
            </a:r>
            <a:r>
              <a:rPr lang="ar-SY" sz="2000" dirty="0"/>
              <a:t>) تعزيز مكانتها كعلامة تجمع بين </a:t>
            </a:r>
          </a:p>
          <a:p>
            <a:pPr algn="just" defTabSz="344488" rtl="1">
              <a:lnSpc>
                <a:spcPct val="200000"/>
              </a:lnSpc>
              <a:spcAft>
                <a:spcPts val="800"/>
              </a:spcAft>
              <a:tabLst>
                <a:tab pos="285750" algn="l"/>
              </a:tabLst>
            </a:pPr>
            <a:r>
              <a:rPr lang="ar-SY" sz="2000" dirty="0"/>
              <a:t>الحداثة، الثقة، والقرب من العميل.</a:t>
            </a:r>
          </a:p>
          <a:p>
            <a:pPr algn="just" defTabSz="344488" rtl="1">
              <a:lnSpc>
                <a:spcPct val="150000"/>
              </a:lnSpc>
              <a:spcAft>
                <a:spcPts val="800"/>
              </a:spcAft>
              <a:tabLst>
                <a:tab pos="285750" algn="l"/>
              </a:tabLst>
            </a:pPr>
            <a:r>
              <a:rPr lang="ar-SY" sz="2000" b="1" dirty="0"/>
              <a:t>رابط موقع الشركة: </a:t>
            </a:r>
            <a:r>
              <a:rPr lang="en-US" sz="2000" b="1" dirty="0">
                <a:hlinkClick r:id="rId2"/>
              </a:rPr>
              <a:t>https://www.apple.com/</a:t>
            </a:r>
            <a:endParaRPr lang="ar-SY" sz="2000" b="1" dirty="0"/>
          </a:p>
          <a:p>
            <a:pPr algn="just" defTabSz="344488" rtl="1">
              <a:lnSpc>
                <a:spcPct val="15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5122" name="Picture 2" descr="Apple Logo: The Bite That Changed the ...">
            <a:extLst>
              <a:ext uri="{FF2B5EF4-FFF2-40B4-BE49-F238E27FC236}">
                <a16:creationId xmlns:a16="http://schemas.microsoft.com/office/drawing/2014/main" id="{E94765ED-5F2A-4851-B874-1ED5379D2A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140" y="4478531"/>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14400"/>
    </mc:Choice>
    <mc:Fallback xmlns="">
      <p:transition advTm="2144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5500"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استراتيجية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Apple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البيع الشخصي</a:t>
            </a:r>
          </a:p>
        </p:txBody>
      </p:sp>
      <p:sp>
        <p:nvSpPr>
          <p:cNvPr id="48" name="TextBox 47"/>
          <p:cNvSpPr txBox="1"/>
          <p:nvPr/>
        </p:nvSpPr>
        <p:spPr>
          <a:xfrm>
            <a:off x="825500" y="1789157"/>
            <a:ext cx="10541000" cy="3908186"/>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تعتمد شركة (</a:t>
            </a:r>
            <a:r>
              <a:rPr lang="en-US" sz="2000" dirty="0"/>
              <a:t>Apple</a:t>
            </a:r>
            <a:r>
              <a:rPr lang="ar-SY" sz="2000" dirty="0"/>
              <a:t>) في البيع الشخصي على فلسفة مميزة تُسمّى "البيع عبر التعليم" (</a:t>
            </a:r>
            <a:r>
              <a:rPr lang="en-US" sz="2000" dirty="0"/>
              <a:t>Selling by Teaching</a:t>
            </a:r>
            <a:r>
              <a:rPr lang="ar-SY" sz="2000" dirty="0"/>
              <a:t>)</a:t>
            </a:r>
            <a:r>
              <a:rPr lang="en-US" sz="2000" dirty="0"/>
              <a:t>، </a:t>
            </a:r>
            <a:r>
              <a:rPr lang="ar-SY" sz="2000" dirty="0"/>
              <a:t>والتي تختلف عن الأساليب التقليدية في الإقناع المباشر. وتقوم هذه الفلسفة على أن دور الموظف ليس بيع المنتج فوراً، بل توجيه العميل وفهم احتياجاته الحقيقية قبل أي خطوة. وبناءً على ذلك، يعمل الموظف على شرح كيفية قدرة المنتج على حل مشكلة محددة أو تحسين تجربة معينة في حياة العميل. ويُشجَّع العميل على طرح الأسئلة وخوض تجربة عملية تساعده على اتخاذ قرار واعٍ. </a:t>
            </a:r>
          </a:p>
          <a:p>
            <a:pPr algn="just" defTabSz="344488" rtl="1">
              <a:lnSpc>
                <a:spcPct val="250000"/>
              </a:lnSpc>
              <a:spcAft>
                <a:spcPts val="800"/>
              </a:spcAft>
              <a:tabLst>
                <a:tab pos="285750" algn="l"/>
              </a:tabLst>
            </a:pPr>
            <a:r>
              <a:rPr lang="ar-SY" sz="2000" dirty="0"/>
              <a:t>ومن خلال هذا النهج، يتحول البيع إلى عملية تعليمية واستشارية تعزز ثقة العميل في العلامة ومنتجاتها.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6146" name="Picture 2" descr="20+ Apple Store Sydney Stock Photos ...">
            <a:extLst>
              <a:ext uri="{FF2B5EF4-FFF2-40B4-BE49-F238E27FC236}">
                <a16:creationId xmlns:a16="http://schemas.microsoft.com/office/drawing/2014/main" id="{C68F940B-7D40-46EC-A3D0-0BC85756B5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309" y="4747459"/>
            <a:ext cx="2028570" cy="1349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90366"/>
    </mc:Choice>
    <mc:Fallback xmlns="">
      <p:transition advTm="1903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9083" y="101079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خطوات تنفيذ البيع الشخصي داخل المتاجر</a:t>
            </a:r>
          </a:p>
        </p:txBody>
      </p:sp>
      <p:sp>
        <p:nvSpPr>
          <p:cNvPr id="48" name="TextBox 47"/>
          <p:cNvSpPr txBox="1"/>
          <p:nvPr/>
        </p:nvSpPr>
        <p:spPr>
          <a:xfrm>
            <a:off x="753140" y="1740701"/>
            <a:ext cx="10541000" cy="4818691"/>
          </a:xfrm>
          <a:prstGeom prst="rect">
            <a:avLst/>
          </a:prstGeom>
          <a:noFill/>
        </p:spPr>
        <p:txBody>
          <a:bodyPr wrap="square" rtlCol="0">
            <a:spAutoFit/>
          </a:bodyPr>
          <a:lstStyle/>
          <a:p>
            <a:pPr algn="just" defTabSz="344488" rtl="1">
              <a:lnSpc>
                <a:spcPct val="200000"/>
              </a:lnSpc>
              <a:spcAft>
                <a:spcPts val="800"/>
              </a:spcAft>
            </a:pPr>
            <a:r>
              <a:rPr lang="ar-SY" sz="2000" b="1" dirty="0"/>
              <a:t>الخطوة الأولى: تدريب موظفين متخصصين</a:t>
            </a:r>
          </a:p>
          <a:p>
            <a:pPr algn="just" defTabSz="344488" rtl="1">
              <a:lnSpc>
                <a:spcPct val="200000"/>
              </a:lnSpc>
              <a:spcAft>
                <a:spcPts val="800"/>
              </a:spcAft>
            </a:pPr>
            <a:r>
              <a:rPr lang="ar-SY" sz="2000" dirty="0"/>
              <a:t>تعمل شركة (</a:t>
            </a:r>
            <a:r>
              <a:rPr lang="en-US" sz="2000" dirty="0"/>
              <a:t>Apple</a:t>
            </a:r>
            <a:r>
              <a:rPr lang="ar-SY" sz="2000" dirty="0"/>
              <a:t>) على إعداد موظفيها عبر تدريب شامل يجمع بين المعرفة التقنية الدقيقة وفنون الإقناع والتواصل. كما يتضمن التدريب مهارات قراءة سلوك العميل لفهم حاجاته قبل بدء عملية العرض.</a:t>
            </a:r>
          </a:p>
          <a:p>
            <a:pPr algn="just" defTabSz="344488" rtl="1">
              <a:lnSpc>
                <a:spcPct val="200000"/>
              </a:lnSpc>
              <a:spcAft>
                <a:spcPts val="800"/>
              </a:spcAft>
            </a:pPr>
            <a:r>
              <a:rPr lang="ar-SY" sz="2000" b="1" dirty="0"/>
              <a:t>الخطوة الثانية: استقبال العميل بطريقة إنسانية</a:t>
            </a:r>
            <a:endParaRPr lang="en-US" sz="2000" b="1" dirty="0"/>
          </a:p>
          <a:p>
            <a:pPr algn="just" defTabSz="344488" rtl="1">
              <a:lnSpc>
                <a:spcPct val="200000"/>
              </a:lnSpc>
              <a:spcAft>
                <a:spcPts val="800"/>
              </a:spcAft>
            </a:pPr>
            <a:r>
              <a:rPr lang="ar-SY" sz="2000" dirty="0"/>
              <a:t>يبدأ الموظف بالترحيب بالعميل بطريقة ودّية تركز على بناء علاقة مريحة. ثم ينتقل لطرح أسئلة </a:t>
            </a:r>
          </a:p>
          <a:p>
            <a:pPr algn="just" defTabSz="344488" rtl="1">
              <a:lnSpc>
                <a:spcPct val="200000"/>
              </a:lnSpc>
              <a:spcAft>
                <a:spcPts val="800"/>
              </a:spcAft>
            </a:pPr>
            <a:r>
              <a:rPr lang="ar-SY" sz="2000" dirty="0"/>
              <a:t>عن حاجاته الحقيقية بدلاً من السؤال المباشر عمّا يريد شراءه.</a:t>
            </a:r>
          </a:p>
          <a:p>
            <a:pPr algn="just" defTabSz="344488" rtl="1">
              <a:lnSpc>
                <a:spcPct val="200000"/>
              </a:lnSpc>
              <a:spcAft>
                <a:spcPts val="800"/>
              </a:spcAft>
            </a:pPr>
            <a:endParaRPr lang="ar-SY"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7170" name="Picture 2" descr="Apple Store Workers Get First U.S ...">
            <a:extLst>
              <a:ext uri="{FF2B5EF4-FFF2-40B4-BE49-F238E27FC236}">
                <a16:creationId xmlns:a16="http://schemas.microsoft.com/office/drawing/2014/main" id="{39BFFF14-26A9-429C-81E9-3F99E9CEAB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3421763"/>
            <a:ext cx="2425443" cy="2425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80138"/>
    </mc:Choice>
    <mc:Fallback xmlns="">
      <p:transition advTm="18013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26140" y="1715847"/>
            <a:ext cx="10668000" cy="5177764"/>
          </a:xfrm>
          <a:prstGeom prst="rect">
            <a:avLst/>
          </a:prstGeom>
          <a:noFill/>
        </p:spPr>
        <p:txBody>
          <a:bodyPr wrap="square" rtlCol="0">
            <a:spAutoFit/>
          </a:bodyPr>
          <a:lstStyle/>
          <a:p>
            <a:pPr algn="just" defTabSz="344488" rtl="1">
              <a:spcAft>
                <a:spcPts val="800"/>
              </a:spcAft>
            </a:pPr>
            <a:r>
              <a:rPr lang="ar-SY" sz="2000" b="1" dirty="0"/>
              <a:t>الخطوة الثالثة: عرض المنتج عبر التجربة العملية</a:t>
            </a:r>
          </a:p>
          <a:p>
            <a:pPr algn="just" defTabSz="344488" rtl="1">
              <a:lnSpc>
                <a:spcPct val="150000"/>
              </a:lnSpc>
              <a:spcAft>
                <a:spcPts val="800"/>
              </a:spcAft>
            </a:pPr>
            <a:r>
              <a:rPr lang="ar-SY" sz="2000" dirty="0"/>
              <a:t>تمنح (</a:t>
            </a:r>
            <a:r>
              <a:rPr lang="en-US" sz="2000" dirty="0"/>
              <a:t>Apple</a:t>
            </a:r>
            <a:r>
              <a:rPr lang="ar-SY" sz="2000" dirty="0"/>
              <a:t>) العميل فرصة لمس المنتج وتجربة ميزاته بنفسه داخل المتجر. وخلال التجربة يشجَّع العميل على طرح الأسئلة ومقارنة الاستخدام الفعلي باحتياجاته.</a:t>
            </a:r>
          </a:p>
          <a:p>
            <a:pPr algn="just" defTabSz="344488" rtl="1">
              <a:spcAft>
                <a:spcPts val="800"/>
              </a:spcAft>
            </a:pPr>
            <a:r>
              <a:rPr lang="ar-SY" sz="2000" b="1" dirty="0"/>
              <a:t>الخطوة الرابعة: معالجة الاعتراضات</a:t>
            </a:r>
          </a:p>
          <a:p>
            <a:pPr algn="just" defTabSz="344488" rtl="1">
              <a:lnSpc>
                <a:spcPct val="150000"/>
              </a:lnSpc>
              <a:spcAft>
                <a:spcPts val="800"/>
              </a:spcAft>
            </a:pPr>
            <a:r>
              <a:rPr lang="ar-SY" sz="2000" dirty="0"/>
              <a:t>يتعامل الموظف مع أي اعتراض باعتباره فرصة لشرح جانب جديد من قيمة المنتج وفوائده. ويُستخدم الاعتراض لتوجيه الحوار نحو حل المشكلة أو إزالة التردد لدى العميل.</a:t>
            </a:r>
          </a:p>
          <a:p>
            <a:pPr algn="just" defTabSz="344488" rtl="1">
              <a:lnSpc>
                <a:spcPct val="150000"/>
              </a:lnSpc>
              <a:spcAft>
                <a:spcPts val="800"/>
              </a:spcAft>
            </a:pPr>
            <a:r>
              <a:rPr lang="ar-SY" sz="2000" b="1" dirty="0"/>
              <a:t>الخطوة الخامسة: الإغلاق الناعم</a:t>
            </a:r>
            <a:endParaRPr lang="en-US" sz="2000" b="1" dirty="0"/>
          </a:p>
          <a:p>
            <a:pPr algn="just" defTabSz="344488" rtl="1">
              <a:lnSpc>
                <a:spcPct val="150000"/>
              </a:lnSpc>
              <a:spcAft>
                <a:spcPts val="800"/>
              </a:spcAft>
            </a:pPr>
            <a:r>
              <a:rPr lang="ar-SY" sz="2000" dirty="0"/>
              <a:t>تعتمد (</a:t>
            </a:r>
            <a:r>
              <a:rPr lang="en-US" sz="2000" dirty="0"/>
              <a:t>Apple</a:t>
            </a:r>
            <a:r>
              <a:rPr lang="ar-SY" sz="2000" dirty="0"/>
              <a:t>) أسلوباً خالياً من الضغط في إنهاء عملية البيع، مما يمنح العميل حرية اتخاذ القرار </a:t>
            </a:r>
          </a:p>
          <a:p>
            <a:pPr algn="just" defTabSz="344488" rtl="1">
              <a:spcAft>
                <a:spcPts val="800"/>
              </a:spcAft>
            </a:pPr>
            <a:r>
              <a:rPr lang="ar-SY" sz="2000" dirty="0"/>
              <a:t>دون استعجال. ويهدف هذا النهج إلى بناء ثقة طويلة المدى وتعزيز تجربة الشراء الإيجابية.</a:t>
            </a:r>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8194" name="Picture 2" descr="Apple Bondi Store Closed For ...">
            <a:extLst>
              <a:ext uri="{FF2B5EF4-FFF2-40B4-BE49-F238E27FC236}">
                <a16:creationId xmlns:a16="http://schemas.microsoft.com/office/drawing/2014/main" id="{4EF32C10-9074-4FDF-A434-2894ABE996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20928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71998"/>
    </mc:Choice>
    <mc:Fallback xmlns="">
      <p:transition advTm="17199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20569"/>
            <a:ext cx="10541000" cy="4010778"/>
          </a:xfrm>
          <a:prstGeom prst="rect">
            <a:avLst/>
          </a:prstGeom>
          <a:noFill/>
        </p:spPr>
        <p:txBody>
          <a:bodyPr wrap="square" rtlCol="0">
            <a:spAutoFit/>
          </a:bodyPr>
          <a:lstStyle/>
          <a:p>
            <a:pPr algn="just" defTabSz="344488" rtl="1">
              <a:lnSpc>
                <a:spcPct val="250000"/>
              </a:lnSpc>
              <a:spcAft>
                <a:spcPts val="800"/>
              </a:spcAft>
            </a:pPr>
            <a:r>
              <a:rPr lang="ar-SY" sz="2000" dirty="0"/>
              <a:t>فعند إطلاق أي إصدار جديد من جهاز (</a:t>
            </a:r>
            <a:r>
              <a:rPr lang="en-US" sz="2000" dirty="0"/>
              <a:t>iPhone</a:t>
            </a:r>
            <a:r>
              <a:rPr lang="ar-SY" sz="2000" dirty="0"/>
              <a:t>)</a:t>
            </a:r>
            <a:r>
              <a:rPr lang="en-US" sz="2000" dirty="0"/>
              <a:t>، </a:t>
            </a:r>
            <a:r>
              <a:rPr lang="ar-SY" sz="2000" dirty="0"/>
              <a:t>يتبع موظفو (</a:t>
            </a:r>
            <a:r>
              <a:rPr lang="en-US" sz="2000" dirty="0"/>
              <a:t>Apple</a:t>
            </a:r>
            <a:r>
              <a:rPr lang="ar-SY" sz="2000" dirty="0"/>
              <a:t>) أسلوباً يعتمد على فهم استخدامات العميل قبل شرح الميزات. فإذا كان العميل محباً للتصوير، يوجّه الموظف الشرح نحو قدرات الكاميرا، وأنماط التصوير، وجودة العدسات. أما إذا كان العميل يستخدم الهاتف للعمل، فيتم التركيز على أداء المعالج، وسرعة النظام، وعمر البطارية.</a:t>
            </a:r>
            <a:endParaRPr lang="en-US" sz="2000" dirty="0"/>
          </a:p>
          <a:p>
            <a:pPr algn="just" defTabSz="344488" rtl="1">
              <a:lnSpc>
                <a:spcPct val="250000"/>
              </a:lnSpc>
              <a:spcAft>
                <a:spcPts val="800"/>
              </a:spcAft>
            </a:pPr>
            <a:r>
              <a:rPr lang="ar-SY" sz="2000" dirty="0"/>
              <a:t>ويُبنى التفسير بالكامل على ما يناسب حياة العميل بدلاً من عرض قائمة ميزات عامة. وبهذا الأسلوب </a:t>
            </a:r>
          </a:p>
          <a:p>
            <a:pPr algn="just" defTabSz="344488" rtl="1">
              <a:lnSpc>
                <a:spcPct val="250000"/>
              </a:lnSpc>
              <a:spcAft>
                <a:spcPts val="800"/>
              </a:spcAft>
            </a:pPr>
            <a:r>
              <a:rPr lang="ar-SY" sz="2000" dirty="0"/>
              <a:t>يتحول البيع من عملية تجارية إلى خدمة إرشادية تساعد العميل على اتخاذ قرار واعٍ ومستنير.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9218" name="Picture 2" descr="Apple iPhone 16 128GB (Pink) - JB Hi-Fi">
            <a:extLst>
              <a:ext uri="{FF2B5EF4-FFF2-40B4-BE49-F238E27FC236}">
                <a16:creationId xmlns:a16="http://schemas.microsoft.com/office/drawing/2014/main" id="{DBF45B5E-C508-4284-B456-7B864D158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429000"/>
            <a:ext cx="2477610" cy="2477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465765"/>
      </p:ext>
    </p:extLst>
  </p:cSld>
  <p:clrMapOvr>
    <a:masterClrMapping/>
  </p:clrMapOvr>
  <mc:AlternateContent xmlns:mc="http://schemas.openxmlformats.org/markup-compatibility/2006" xmlns:p14="http://schemas.microsoft.com/office/powerpoint/2010/main">
    <mc:Choice Requires="p14">
      <p:transition p14:dur="10" advTm="222256"/>
    </mc:Choice>
    <mc:Fallback xmlns="">
      <p:transition advTm="22225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186525"/>
            <a:ext cx="33760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83615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pic>
        <p:nvPicPr>
          <p:cNvPr id="10" name="Graphic 21">
            <a:extLst>
              <a:ext uri="{FF2B5EF4-FFF2-40B4-BE49-F238E27FC236}">
                <a16:creationId xmlns:a16="http://schemas.microsoft.com/office/drawing/2014/main" id="{178BF92F-3403-4386-85B8-4C44E52F7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ounded Rectangle 1">
            <a:extLst>
              <a:ext uri="{FF2B5EF4-FFF2-40B4-BE49-F238E27FC236}">
                <a16:creationId xmlns:a16="http://schemas.microsoft.com/office/drawing/2014/main" id="{992CFBA1-BFCD-4CCA-82F8-10FB810CFD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
        <p:nvSpPr>
          <p:cNvPr id="16" name="TextBox 15">
            <a:extLst>
              <a:ext uri="{FF2B5EF4-FFF2-40B4-BE49-F238E27FC236}">
                <a16:creationId xmlns:a16="http://schemas.microsoft.com/office/drawing/2014/main" id="{77FB252C-759D-4491-8ABF-F4422B37A771}"/>
              </a:ext>
            </a:extLst>
          </p:cNvPr>
          <p:cNvSpPr txBox="1"/>
          <p:nvPr/>
        </p:nvSpPr>
        <p:spPr>
          <a:xfrm>
            <a:off x="1455174" y="1442853"/>
            <a:ext cx="7666523" cy="4305730"/>
          </a:xfrm>
          <a:prstGeom prst="rect">
            <a:avLst/>
          </a:prstGeom>
          <a:noFill/>
        </p:spPr>
        <p:txBody>
          <a:bodyPr wrap="square">
            <a:spAutoFit/>
          </a:bodyPr>
          <a:lstStyle/>
          <a:p>
            <a:pPr algn="just" rtl="1">
              <a:lnSpc>
                <a:spcPct val="200000"/>
              </a:lnSpc>
            </a:pPr>
            <a:r>
              <a:rPr lang="ar-SA" sz="2000" b="1" dirty="0">
                <a:effectLst/>
                <a:ea typeface="Times New Roman" panose="02020603050405020304" pitchFamily="18" charset="0"/>
              </a:rPr>
              <a:t>الأثر الاتصالي للحملة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algn="just" rtl="1">
              <a:lnSpc>
                <a:spcPct val="200000"/>
              </a:lnSpc>
            </a:pPr>
            <a:r>
              <a:rPr lang="ar-SY" sz="2000" dirty="0">
                <a:effectLst/>
                <a:ea typeface="Times New Roman" panose="02020603050405020304" pitchFamily="18" charset="0"/>
              </a:rPr>
              <a:t>- رفع الثقة بالعلامة                             - تعزيز الرضا</a:t>
            </a:r>
          </a:p>
          <a:p>
            <a:pPr algn="just" rtl="1">
              <a:lnSpc>
                <a:spcPct val="200000"/>
              </a:lnSpc>
            </a:pPr>
            <a:r>
              <a:rPr lang="ar-SY" sz="2000" dirty="0">
                <a:effectLst/>
                <a:ea typeface="Times New Roman" panose="02020603050405020304" pitchFamily="18" charset="0"/>
              </a:rPr>
              <a:t>- دعم الولاء                                     - زيادة إعادة الشراء</a:t>
            </a:r>
          </a:p>
          <a:p>
            <a:pPr algn="just" rtl="1">
              <a:lnSpc>
                <a:spcPct val="200000"/>
              </a:lnSpc>
            </a:pPr>
            <a:r>
              <a:rPr lang="ar-SA" sz="2000" b="1" dirty="0">
                <a:effectLst/>
                <a:ea typeface="Times New Roman" panose="02020603050405020304" pitchFamily="18" charset="0"/>
              </a:rPr>
              <a:t>الدروس المستفادة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البيع الشخصي هو فنّ التواصل الإنساني.</a:t>
            </a: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كل عميل يحتاج لغة خطاب مختلفة.</a:t>
            </a:r>
          </a:p>
          <a:p>
            <a:pPr marL="342900" indent="-342900" algn="just" rtl="1">
              <a:lnSpc>
                <a:spcPct val="200000"/>
              </a:lnSpc>
              <a:buFont typeface="Arial" panose="020B0604020202020204" pitchFamily="34" charset="0"/>
              <a:buChar char="•"/>
            </a:pPr>
            <a:r>
              <a:rPr lang="ar-SA" sz="2000" dirty="0">
                <a:effectLst/>
                <a:ea typeface="Times New Roman" panose="02020603050405020304" pitchFamily="18" charset="0"/>
              </a:rPr>
              <a:t>التجربة العملية أقوى من ألف كلمة.</a:t>
            </a:r>
          </a:p>
        </p:txBody>
      </p:sp>
      <p:pic>
        <p:nvPicPr>
          <p:cNvPr id="10242" name="Picture 2" descr="Identify your iPhone model - Apple Support">
            <a:extLst>
              <a:ext uri="{FF2B5EF4-FFF2-40B4-BE49-F238E27FC236}">
                <a16:creationId xmlns:a16="http://schemas.microsoft.com/office/drawing/2014/main" id="{C805833C-2D26-40A0-B1F6-49FE5E30D1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4669" y="3525357"/>
            <a:ext cx="3085486" cy="2164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84458"/>
      </p:ext>
    </p:extLst>
  </p:cSld>
  <p:clrMapOvr>
    <a:masterClrMapping/>
  </p:clrMapOvr>
  <mc:AlternateContent xmlns:mc="http://schemas.openxmlformats.org/markup-compatibility/2006" xmlns:p14="http://schemas.microsoft.com/office/powerpoint/2010/main">
    <mc:Choice Requires="p14">
      <p:transition spd="slow" p14:dur="2000" advTm="367395"/>
    </mc:Choice>
    <mc:Fallback xmlns="">
      <p:transition spd="slow" advTm="36739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87069" y="966945"/>
            <a:ext cx="463030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ترويج المبيعات – شركة (</a:t>
            </a:r>
            <a:r>
              <a:rPr lang="en-US" sz="2600" dirty="0">
                <a:solidFill>
                  <a:srgbClr val="00B0F0"/>
                </a:solidFill>
                <a:latin typeface="Alexandria" charset="0"/>
                <a:cs typeface="Alexandria" charset="0"/>
              </a:rPr>
              <a:t>McDonald’s</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1922"/>
    </mc:Choice>
    <mc:Fallback xmlns="">
      <p:transition spd="slow" advTm="21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21502" y="698300"/>
            <a:ext cx="4865639" cy="6159700"/>
          </a:xfrm>
          <a:prstGeom prst="rect">
            <a:avLst/>
          </a:prstGeom>
        </p:spPr>
        <p:txBody>
          <a:bodyPr wrap="square">
            <a:spAutoFit/>
          </a:bodyPr>
          <a:lstStyle/>
          <a:p>
            <a:pPr algn="just" rtl="1">
              <a:lnSpc>
                <a:spcPct val="200000"/>
              </a:lnSpc>
            </a:pPr>
            <a:r>
              <a:rPr lang="ar-SY" sz="2000" dirty="0"/>
              <a:t>يُعد ترويج المبيعات أحد أهم الأدوات التي تستخدمها الشركات لتحفيز الشراء السريع وخلق استجابة فورية لدى الجمهور. وتبرز (</a:t>
            </a:r>
            <a:r>
              <a:rPr lang="en-US" sz="2000" dirty="0"/>
              <a:t>McDonald’s</a:t>
            </a:r>
            <a:r>
              <a:rPr lang="ar-SY" sz="2000" dirty="0"/>
              <a:t>) كأحد أبرز النماذج العالمية التي نجحت في توظيف هذه الأداة بشكل مبتكر ومتقن، خصوصاً في بيئات المنافسة العالية. إذ تعتمد الشركة على مجموعة من العروض القصيرة والمحفّزة التي تستهدف شرائح محددة، وعلى رأسها الفئة الشبابية ذات الحساسية العالية للعروض السعرية. ومن خلال هذا النهج، استطاعت الشركة</a:t>
            </a:r>
            <a:r>
              <a:rPr lang="en-US" sz="2000" dirty="0"/>
              <a:t> </a:t>
            </a:r>
            <a:r>
              <a:rPr lang="ar-SY" sz="2000" dirty="0"/>
              <a:t>تعزيز الإقبال على فروعها وتحويل الأوقات الراكدة إلى فرص بيع حقيقية.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77123">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63261"/>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نحو الاتصال التفاعلي</a:t>
            </a:r>
          </a:p>
        </p:txBody>
      </p:sp>
      <p:sp>
        <p:nvSpPr>
          <p:cNvPr id="48" name="TextBox 47"/>
          <p:cNvSpPr txBox="1"/>
          <p:nvPr/>
        </p:nvSpPr>
        <p:spPr>
          <a:xfrm>
            <a:off x="626140" y="1640947"/>
            <a:ext cx="10740360" cy="4969053"/>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تُعد (</a:t>
            </a:r>
            <a:r>
              <a:rPr lang="en-US" sz="2000" dirty="0"/>
              <a:t>McDonald’s</a:t>
            </a:r>
            <a:r>
              <a:rPr lang="ar-SY" sz="2000" dirty="0"/>
              <a:t>) واحدة من أكبر سلاسل المطاعم السريعة في العالم، وقد بنت نجاحها على القدرة المستمرة على جذب العملاء وتحفيزهم على الشراء. وتعتمد الشركة بشكل كبير على استراتيجيات ترويج المبيعات لزيادة الطلب خلال فترات الركود وتوجيه الجمهور نحو عروض محددة. وتتميز عروضها بأنها قصيرة المدى وسهلة الفهم، مما يجعلها أكثر تأثيراً لدى الجمهور، خصوصاً الفئات الشبابية التي تتفاعل سريعاً مع العروض السريعة والمنخفضة التكلفة. </a:t>
            </a:r>
          </a:p>
          <a:p>
            <a:pPr algn="just" defTabSz="344488" rtl="1">
              <a:lnSpc>
                <a:spcPct val="200000"/>
              </a:lnSpc>
              <a:spcAft>
                <a:spcPts val="800"/>
              </a:spcAft>
              <a:tabLst>
                <a:tab pos="285750" algn="l"/>
              </a:tabLst>
            </a:pPr>
            <a:r>
              <a:rPr lang="ar-SY" sz="2000" dirty="0"/>
              <a:t>كما توظّف منصاتها الرقمية ووجودها القوي في الأسواق لتعزيز انتشار هذه العروض. وبفضل هذا الأسلوب الديناميكي، أصبحت الشركة نموذجاً عالمياً في استخدام العروض الترويجية كأداة فعّالة لرفع المبيعات.</a:t>
            </a:r>
          </a:p>
          <a:p>
            <a:pPr algn="just" defTabSz="344488" rtl="1">
              <a:lnSpc>
                <a:spcPct val="150000"/>
              </a:lnSpc>
              <a:spcAft>
                <a:spcPts val="800"/>
              </a:spcAft>
              <a:tabLst>
                <a:tab pos="285750" algn="l"/>
              </a:tabLst>
            </a:pPr>
            <a:r>
              <a:rPr lang="ar-SY" sz="2000" b="1" dirty="0"/>
              <a:t>رابط موقع الشركة: </a:t>
            </a:r>
            <a:r>
              <a:rPr lang="en-US" sz="2000" b="1" dirty="0">
                <a:hlinkClick r:id="rId2"/>
              </a:rPr>
              <a:t>https://www.mcdonalds.com/</a:t>
            </a:r>
            <a:endParaRPr lang="ar-SY" sz="2000" b="1" dirty="0"/>
          </a:p>
          <a:p>
            <a:pPr algn="just" defTabSz="344488" rtl="1">
              <a:lnSpc>
                <a:spcPct val="15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1266" name="Picture 2" descr="McDonald's Logo: History, Meaning ...">
            <a:extLst>
              <a:ext uri="{FF2B5EF4-FFF2-40B4-BE49-F238E27FC236}">
                <a16:creationId xmlns:a16="http://schemas.microsoft.com/office/drawing/2014/main" id="{CE88572B-4FE3-40E1-9A60-0029CC7C0A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172" y="4772829"/>
            <a:ext cx="1737712" cy="1230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79024"/>
      </p:ext>
    </p:extLst>
  </p:cSld>
  <p:clrMapOvr>
    <a:masterClrMapping/>
  </p:clrMapOvr>
  <mc:AlternateContent xmlns:mc="http://schemas.openxmlformats.org/markup-compatibility/2006" xmlns:p14="http://schemas.microsoft.com/office/powerpoint/2010/main">
    <mc:Choice Requires="p14">
      <p:transition p14:dur="10" advTm="238652"/>
    </mc:Choice>
    <mc:Fallback xmlns="">
      <p:transition advTm="2386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5441"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استراتيجية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McDonald’s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ترويج المبيعات</a:t>
            </a:r>
          </a:p>
        </p:txBody>
      </p:sp>
      <p:sp>
        <p:nvSpPr>
          <p:cNvPr id="48" name="TextBox 47"/>
          <p:cNvSpPr txBox="1"/>
          <p:nvPr/>
        </p:nvSpPr>
        <p:spPr>
          <a:xfrm>
            <a:off x="825500" y="1764703"/>
            <a:ext cx="10541000" cy="4139018"/>
          </a:xfrm>
          <a:prstGeom prst="rect">
            <a:avLst/>
          </a:prstGeom>
          <a:noFill/>
        </p:spPr>
        <p:txBody>
          <a:bodyPr wrap="square" rtlCol="0">
            <a:spAutoFit/>
          </a:bodyPr>
          <a:lstStyle/>
          <a:p>
            <a:pPr algn="just" defTabSz="344488" rtl="1">
              <a:lnSpc>
                <a:spcPct val="150000"/>
              </a:lnSpc>
              <a:spcAft>
                <a:spcPts val="800"/>
              </a:spcAft>
              <a:tabLst>
                <a:tab pos="285750" algn="l"/>
              </a:tabLst>
            </a:pPr>
            <a:r>
              <a:rPr lang="ar-SY" sz="2000" dirty="0"/>
              <a:t>• العروض المحدودة زمنياً: تستخدم ماكدونالد هذه العروض لتحفيز العملاء على زيارة الفروع بسرعة، لأنها تمنح إحساساً بأن الفرصة مؤقتة وقد لا تتكرر قريباً.</a:t>
            </a:r>
          </a:p>
          <a:p>
            <a:pPr algn="just" defTabSz="344488" rtl="1">
              <a:lnSpc>
                <a:spcPct val="150000"/>
              </a:lnSpc>
              <a:spcAft>
                <a:spcPts val="800"/>
              </a:spcAft>
              <a:tabLst>
                <a:tab pos="285750" algn="l"/>
              </a:tabLst>
            </a:pPr>
            <a:r>
              <a:rPr lang="ar-SY" sz="2000" dirty="0"/>
              <a:t>• الوجبات بسعر خاص: تركز الشركة على تقديم وجبات اقتصادية تستهدف الطلاب والعائلات، مما يساعدها على الحفاظ على حجم مبيعات مرتفع حتى في المواسم الهادئة.</a:t>
            </a:r>
          </a:p>
          <a:p>
            <a:pPr algn="just" defTabSz="344488" rtl="1">
              <a:lnSpc>
                <a:spcPct val="150000"/>
              </a:lnSpc>
              <a:spcAft>
                <a:spcPts val="800"/>
              </a:spcAft>
              <a:tabLst>
                <a:tab pos="285750" algn="l"/>
              </a:tabLst>
            </a:pPr>
            <a:r>
              <a:rPr lang="ar-SY" sz="2000" dirty="0"/>
              <a:t>• الهدايا مع الوجبات: تعتمد ماكدونالد على الهدايا—خصوصاً في "وجبات الأطفال"—لخلق ارتباط عاطفي لدى العائلات، وجعل الزيارة مرتبطة بالمتعة والترفيه.</a:t>
            </a:r>
          </a:p>
          <a:p>
            <a:pPr algn="just" defTabSz="344488" rtl="1">
              <a:lnSpc>
                <a:spcPct val="150000"/>
              </a:lnSpc>
              <a:spcAft>
                <a:spcPts val="800"/>
              </a:spcAft>
              <a:tabLst>
                <a:tab pos="285750" algn="l"/>
              </a:tabLst>
            </a:pPr>
            <a:r>
              <a:rPr lang="ar-SY" sz="2000" dirty="0"/>
              <a:t>• التعاون مع المشاهير: تطلق الشركة وجبات أو حملات مشتركة مع فنانين وشخصيات مؤثرة، </a:t>
            </a:r>
          </a:p>
          <a:p>
            <a:pPr algn="just" defTabSz="344488" rtl="1">
              <a:lnSpc>
                <a:spcPct val="150000"/>
              </a:lnSpc>
              <a:spcAft>
                <a:spcPts val="800"/>
              </a:spcAft>
              <a:tabLst>
                <a:tab pos="285750" algn="l"/>
              </a:tabLst>
            </a:pPr>
            <a:r>
              <a:rPr lang="ar-SY" sz="2000" dirty="0"/>
              <a:t>مما يعزز التفاعل على وسائل التواصل ويزيد الإقبال على التجربة الجديدة.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2294" name="Picture 6" descr="McDonald's - Fast food burgers ...">
            <a:extLst>
              <a:ext uri="{FF2B5EF4-FFF2-40B4-BE49-F238E27FC236}">
                <a16:creationId xmlns:a16="http://schemas.microsoft.com/office/drawing/2014/main" id="{B12233B1-4AA4-461B-AFC4-0D5158EA18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295559"/>
            <a:ext cx="2552700" cy="17907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129443"/>
      </p:ext>
    </p:extLst>
  </p:cSld>
  <p:clrMapOvr>
    <a:masterClrMapping/>
  </p:clrMapOvr>
  <mc:AlternateContent xmlns:mc="http://schemas.openxmlformats.org/markup-compatibility/2006" xmlns:p14="http://schemas.microsoft.com/office/powerpoint/2010/main">
    <mc:Choice Requires="p14">
      <p:transition p14:dur="10" advTm="200343"/>
    </mc:Choice>
    <mc:Fallback xmlns="">
      <p:transition advTm="2003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6579" y="89222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خطوات التنفيذ العملية</a:t>
            </a:r>
          </a:p>
        </p:txBody>
      </p:sp>
      <p:sp>
        <p:nvSpPr>
          <p:cNvPr id="48" name="TextBox 47"/>
          <p:cNvSpPr txBox="1"/>
          <p:nvPr/>
        </p:nvSpPr>
        <p:spPr>
          <a:xfrm>
            <a:off x="825500" y="1474873"/>
            <a:ext cx="10541000" cy="4575035"/>
          </a:xfrm>
          <a:prstGeom prst="rect">
            <a:avLst/>
          </a:prstGeom>
          <a:noFill/>
        </p:spPr>
        <p:txBody>
          <a:bodyPr wrap="square" rtlCol="0">
            <a:spAutoFit/>
          </a:bodyPr>
          <a:lstStyle/>
          <a:p>
            <a:pPr algn="just" rtl="1">
              <a:lnSpc>
                <a:spcPct val="250000"/>
              </a:lnSpc>
            </a:pPr>
            <a:r>
              <a:rPr lang="ar-SY" sz="2000" b="1" dirty="0"/>
              <a:t>الخطوة الأولى: تحليل فترات انخفاض الطلب</a:t>
            </a:r>
          </a:p>
          <a:p>
            <a:pPr algn="just" rtl="1">
              <a:lnSpc>
                <a:spcPct val="250000"/>
              </a:lnSpc>
            </a:pPr>
            <a:r>
              <a:rPr lang="ar-SY" sz="2000" dirty="0"/>
              <a:t>تقوم الإدارة بدراسة بيانات المبيعات لتحديد الأيام والساعات التي ينخفض فيها الإقبال، بهدف معرفة الفترات التي تحتاج إلى ترويج مباشر وتحسين في الحركة.</a:t>
            </a:r>
          </a:p>
          <a:p>
            <a:pPr algn="just" rtl="1">
              <a:lnSpc>
                <a:spcPct val="250000"/>
              </a:lnSpc>
            </a:pPr>
            <a:r>
              <a:rPr lang="ar-SY" sz="2000" b="1" dirty="0"/>
              <a:t>الخطوة الثانية: تصميم عرض سريع التأثير</a:t>
            </a:r>
          </a:p>
          <a:p>
            <a:pPr algn="just" rtl="1">
              <a:lnSpc>
                <a:spcPct val="250000"/>
              </a:lnSpc>
            </a:pPr>
            <a:r>
              <a:rPr lang="ar-SY" sz="2000" dirty="0"/>
              <a:t>يتم ابتكار عرض جذاب يمكن تنفيذه فوراً، مثل وجبة بسعر مخفض أو هدية محدودة، بحيث يشجع العملاء على اتخاذ قرار شراء سريع دون تفكير طويل.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0242" name="Picture 2" descr="Unsere Geschichte">
            <a:extLst>
              <a:ext uri="{FF2B5EF4-FFF2-40B4-BE49-F238E27FC236}">
                <a16:creationId xmlns:a16="http://schemas.microsoft.com/office/drawing/2014/main" id="{089F9810-55A8-4A28-A286-1A14A7EE66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778" y="3108068"/>
            <a:ext cx="3591919"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6379"/>
    </mc:Choice>
    <mc:Fallback xmlns="">
      <p:transition advTm="1663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715849"/>
            <a:ext cx="10541000" cy="6615722"/>
          </a:xfrm>
          <a:prstGeom prst="rect">
            <a:avLst/>
          </a:prstGeom>
          <a:noFill/>
        </p:spPr>
        <p:txBody>
          <a:bodyPr wrap="square" rtlCol="0">
            <a:spAutoFit/>
          </a:bodyPr>
          <a:lstStyle/>
          <a:p>
            <a:pPr algn="just" rtl="1">
              <a:lnSpc>
                <a:spcPct val="150000"/>
              </a:lnSpc>
            </a:pPr>
            <a:r>
              <a:rPr lang="ar-SY" sz="2000" b="1" dirty="0"/>
              <a:t>الخطوة الثالثة: الإعلان القصير الموجّه</a:t>
            </a:r>
          </a:p>
          <a:p>
            <a:pPr algn="just" rtl="1">
              <a:lnSpc>
                <a:spcPct val="150000"/>
              </a:lnSpc>
            </a:pPr>
            <a:r>
              <a:rPr lang="ar-SY" sz="2000" dirty="0"/>
              <a:t>تركز الشركة على ترويج العرض عبر قنوات رقمية مثل وسائل التواصل أو الإشعارات الفورية، لضمان وصول الرسالة مباشرة للعملاء الأكثر احتمالاً للاستجابة.</a:t>
            </a:r>
          </a:p>
          <a:p>
            <a:pPr algn="just" rtl="1">
              <a:lnSpc>
                <a:spcPct val="150000"/>
              </a:lnSpc>
            </a:pPr>
            <a:r>
              <a:rPr lang="ar-SY" sz="2000" b="1" dirty="0"/>
              <a:t>الخطوة الرابعة: تحديد مدة قصيرة جداً للعرض</a:t>
            </a:r>
          </a:p>
          <a:p>
            <a:pPr algn="just" rtl="1">
              <a:lnSpc>
                <a:spcPct val="150000"/>
              </a:lnSpc>
            </a:pPr>
            <a:r>
              <a:rPr lang="ar-SY" sz="2000" dirty="0"/>
              <a:t>يتم تحديد نافذة زمنية ضيقة—مثل 24 ساعة أو 3 أيام فقط—لخلق شعور بالإلحاح، مما يدفع العملاء </a:t>
            </a:r>
          </a:p>
          <a:p>
            <a:pPr algn="just" rtl="1">
              <a:lnSpc>
                <a:spcPct val="150000"/>
              </a:lnSpc>
            </a:pPr>
            <a:r>
              <a:rPr lang="ar-SY" sz="2000" dirty="0"/>
              <a:t>للاستفادة من العرض قبل انتهائه.</a:t>
            </a:r>
          </a:p>
          <a:p>
            <a:pPr algn="just" rtl="1">
              <a:lnSpc>
                <a:spcPct val="150000"/>
              </a:lnSpc>
            </a:pPr>
            <a:r>
              <a:rPr lang="ar-SY" sz="2000" b="1" dirty="0"/>
              <a:t>الخطوة الخامسة: تتبع النتائج وتحسين العروض</a:t>
            </a:r>
          </a:p>
          <a:p>
            <a:pPr algn="just" rtl="1">
              <a:lnSpc>
                <a:spcPct val="150000"/>
              </a:lnSpc>
            </a:pPr>
            <a:r>
              <a:rPr lang="ar-SY" sz="2000" dirty="0"/>
              <a:t>بعد انتهاء الحملة، تتم متابعة الأداء وتحليل بيانات المبيعات، بهدف معرفة مدى نجاح العرض </a:t>
            </a:r>
          </a:p>
          <a:p>
            <a:pPr algn="just" rtl="1">
              <a:lnSpc>
                <a:spcPct val="150000"/>
              </a:lnSpc>
            </a:pPr>
            <a:r>
              <a:rPr lang="ar-SY" sz="2000" dirty="0"/>
              <a:t>وإجراء تعديلات على الحملات القادمة لتحقيق نتائج أفضل.</a:t>
            </a:r>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0" name="Picture 9">
            <a:extLst>
              <a:ext uri="{FF2B5EF4-FFF2-40B4-BE49-F238E27FC236}">
                <a16:creationId xmlns:a16="http://schemas.microsoft.com/office/drawing/2014/main" id="{7AFC8498-572D-4AC4-A0F5-5211A114364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5500" y="3264309"/>
            <a:ext cx="2232332" cy="2557033"/>
          </a:xfrm>
          <a:prstGeom prst="rect">
            <a:avLst/>
          </a:prstGeom>
          <a:noFill/>
          <a:ln>
            <a:noFill/>
          </a:ln>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205578"/>
    </mc:Choice>
    <mc:Fallback xmlns="">
      <p:transition advTm="20557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89640" y="1715849"/>
            <a:ext cx="10812720" cy="5038367"/>
          </a:xfrm>
          <a:prstGeom prst="rect">
            <a:avLst/>
          </a:prstGeom>
          <a:noFill/>
        </p:spPr>
        <p:txBody>
          <a:bodyPr wrap="square" rtlCol="0">
            <a:spAutoFit/>
          </a:bodyPr>
          <a:lstStyle/>
          <a:p>
            <a:pPr algn="just" rtl="1">
              <a:lnSpc>
                <a:spcPct val="250000"/>
              </a:lnSpc>
            </a:pPr>
            <a:r>
              <a:rPr lang="ar-SY" sz="2000" dirty="0"/>
              <a:t>حيث أطلقت الشركة سلسلة عروض "</a:t>
            </a:r>
            <a:r>
              <a:rPr lang="en-US" sz="2000" dirty="0"/>
              <a:t> McDonald’s Crew Meal </a:t>
            </a:r>
            <a:r>
              <a:rPr lang="ar-SY" sz="2000" dirty="0"/>
              <a:t>" المخصّصة لاستهداف فئة الشباب، حيث قدّمت وجبات بأسعار منخفضة جداً مقارنة بالوجبات التقليدية. وجاء توقيت هذه العروض في ساعات المساء بهدف ترويج الزيارات في الفترات التي ينخفض فيها الإقبال عادة. وقد ساعدت طبيعة العرض البسيطة والسريعة على جذب العملاء الذين يبحثون عن وجبة خفيفة واقتصادية. كما شجّعت الأسعار المخفضة مجموعات الأصدقاء على اختيار ماكدونالدز كمكان للتجمع المسائي. </a:t>
            </a:r>
          </a:p>
          <a:p>
            <a:pPr algn="just" rtl="1">
              <a:lnSpc>
                <a:spcPct val="250000"/>
              </a:lnSpc>
            </a:pPr>
            <a:r>
              <a:rPr lang="ar-SY" sz="2000" dirty="0"/>
              <a:t>وكانت النتيجة المباشرة ارتفاعاً ملحوظاً في عدد الزيارات خلال الأوقات الراكدة.</a:t>
            </a:r>
            <a:endParaRPr lang="en-US" sz="2000" dirty="0"/>
          </a:p>
          <a:p>
            <a:pPr algn="just" rtl="1">
              <a:lnSpc>
                <a:spcPct val="150000"/>
              </a:lnSpc>
            </a:pPr>
            <a:r>
              <a:rPr lang="ar-SY" sz="2000" b="1" dirty="0">
                <a:latin typeface="Times New Roman" panose="02020603050405020304" pitchFamily="18" charset="0"/>
              </a:rPr>
              <a:t>رابط فيديو لإعلان يخص (</a:t>
            </a:r>
            <a:r>
              <a:rPr lang="en-US" sz="2000" b="1" dirty="0">
                <a:latin typeface="Times New Roman" panose="02020603050405020304" pitchFamily="18" charset="0"/>
              </a:rPr>
              <a:t>McDonald’s</a:t>
            </a:r>
            <a:r>
              <a:rPr lang="ar-SY" sz="2000" b="1" dirty="0">
                <a:latin typeface="Times New Roman" panose="02020603050405020304" pitchFamily="18" charset="0"/>
              </a:rPr>
              <a:t>) : </a:t>
            </a:r>
            <a:r>
              <a:rPr lang="en-US" sz="2000" b="1" dirty="0">
                <a:latin typeface="Times New Roman" panose="02020603050405020304" pitchFamily="18" charset="0"/>
                <a:hlinkClick r:id="rId3"/>
              </a:rPr>
              <a:t>https://www.youtube.com/watch?v=bGCLjDFEtDI</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3314" name="Picture 2" descr="McDonalds - Innaloo Shopper's Village ...">
            <a:extLst>
              <a:ext uri="{FF2B5EF4-FFF2-40B4-BE49-F238E27FC236}">
                <a16:creationId xmlns:a16="http://schemas.microsoft.com/office/drawing/2014/main" id="{BC0AD74F-0D3C-4F79-B460-93F7AC7B7D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972" y="3881391"/>
            <a:ext cx="2514600" cy="18192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77311"/>
    </mc:Choice>
    <mc:Fallback xmlns="">
      <p:transition advTm="17731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186525"/>
            <a:ext cx="33760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83615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pic>
        <p:nvPicPr>
          <p:cNvPr id="10" name="Graphic 21">
            <a:extLst>
              <a:ext uri="{FF2B5EF4-FFF2-40B4-BE49-F238E27FC236}">
                <a16:creationId xmlns:a16="http://schemas.microsoft.com/office/drawing/2014/main" id="{178BF92F-3403-4386-85B8-4C44E52F7C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ounded Rectangle 1">
            <a:extLst>
              <a:ext uri="{FF2B5EF4-FFF2-40B4-BE49-F238E27FC236}">
                <a16:creationId xmlns:a16="http://schemas.microsoft.com/office/drawing/2014/main" id="{992CFBA1-BFCD-4CCA-82F8-10FB810CFD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
        <p:nvSpPr>
          <p:cNvPr id="16" name="TextBox 15">
            <a:extLst>
              <a:ext uri="{FF2B5EF4-FFF2-40B4-BE49-F238E27FC236}">
                <a16:creationId xmlns:a16="http://schemas.microsoft.com/office/drawing/2014/main" id="{77FB252C-759D-4491-8ABF-F4422B37A771}"/>
              </a:ext>
            </a:extLst>
          </p:cNvPr>
          <p:cNvSpPr txBox="1"/>
          <p:nvPr/>
        </p:nvSpPr>
        <p:spPr>
          <a:xfrm>
            <a:off x="1455174" y="1442853"/>
            <a:ext cx="7666523" cy="4190314"/>
          </a:xfrm>
          <a:prstGeom prst="rect">
            <a:avLst/>
          </a:prstGeom>
          <a:noFill/>
        </p:spPr>
        <p:txBody>
          <a:bodyPr wrap="square">
            <a:spAutoFit/>
          </a:bodyPr>
          <a:lstStyle/>
          <a:p>
            <a:pPr algn="just" rtl="1">
              <a:lnSpc>
                <a:spcPct val="150000"/>
              </a:lnSpc>
            </a:pPr>
            <a:r>
              <a:rPr lang="ar-SA" sz="2000" b="1" dirty="0">
                <a:effectLst/>
                <a:ea typeface="Times New Roman" panose="02020603050405020304" pitchFamily="18" charset="0"/>
              </a:rPr>
              <a:t>الأثر الاتصالي للحملة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marL="342900" indent="-342900" algn="just" rtl="1">
              <a:lnSpc>
                <a:spcPct val="150000"/>
              </a:lnSpc>
              <a:buFont typeface="Arial" panose="020B0604020202020204" pitchFamily="34" charset="0"/>
              <a:buChar char="•"/>
            </a:pPr>
            <a:r>
              <a:rPr lang="ar-SY" sz="2000" dirty="0">
                <a:effectLst/>
                <a:ea typeface="Times New Roman" panose="02020603050405020304" pitchFamily="18" charset="0"/>
              </a:rPr>
              <a:t>رفع نسبة الشراء الفوري</a:t>
            </a:r>
          </a:p>
          <a:p>
            <a:pPr marL="342900" indent="-342900" algn="just" rtl="1">
              <a:lnSpc>
                <a:spcPct val="150000"/>
              </a:lnSpc>
              <a:buFont typeface="Arial" panose="020B0604020202020204" pitchFamily="34" charset="0"/>
              <a:buChar char="•"/>
            </a:pPr>
            <a:r>
              <a:rPr lang="ar-SY" sz="2000" dirty="0">
                <a:effectLst/>
                <a:ea typeface="Times New Roman" panose="02020603050405020304" pitchFamily="18" charset="0"/>
              </a:rPr>
              <a:t>زيادة حركة الفروع</a:t>
            </a:r>
          </a:p>
          <a:p>
            <a:pPr marL="342900" indent="-342900" algn="just" rtl="1">
              <a:lnSpc>
                <a:spcPct val="150000"/>
              </a:lnSpc>
              <a:buFont typeface="Arial" panose="020B0604020202020204" pitchFamily="34" charset="0"/>
              <a:buChar char="•"/>
            </a:pPr>
            <a:r>
              <a:rPr lang="ar-SY" sz="2000" dirty="0">
                <a:effectLst/>
                <a:ea typeface="Times New Roman" panose="02020603050405020304" pitchFamily="18" charset="0"/>
              </a:rPr>
              <a:t>استقطاب الزبائن الجدد عبر تجربة منخفضة التكلفة</a:t>
            </a:r>
          </a:p>
          <a:p>
            <a:pPr marL="342900" indent="-342900" algn="just" rtl="1">
              <a:lnSpc>
                <a:spcPct val="150000"/>
              </a:lnSpc>
              <a:buFont typeface="Arial" panose="020B0604020202020204" pitchFamily="34" charset="0"/>
              <a:buChar char="•"/>
            </a:pPr>
            <a:r>
              <a:rPr lang="ar-SY" sz="2000" dirty="0">
                <a:effectLst/>
                <a:ea typeface="Times New Roman" panose="02020603050405020304" pitchFamily="18" charset="0"/>
              </a:rPr>
              <a:t>تعزيز تفاعل الجمهور مع العلامة عبر رسائل قصيرة وواضحة تزيد من قابلية الاستجابة</a:t>
            </a:r>
          </a:p>
          <a:p>
            <a:pPr algn="just" rtl="1">
              <a:lnSpc>
                <a:spcPct val="150000"/>
              </a:lnSpc>
            </a:pPr>
            <a:r>
              <a:rPr lang="ar-SA" sz="2000" b="1" dirty="0">
                <a:effectLst/>
                <a:ea typeface="Times New Roman" panose="02020603050405020304" pitchFamily="18" charset="0"/>
              </a:rPr>
              <a:t>الدروس المستفادة</a:t>
            </a:r>
            <a:r>
              <a:rPr lang="ar-SY" sz="2000" b="1" dirty="0">
                <a:effectLst/>
                <a:ea typeface="Times New Roman" panose="02020603050405020304" pitchFamily="18" charset="0"/>
              </a:rPr>
              <a:t>:</a:t>
            </a:r>
            <a:endParaRPr lang="ar-SA" sz="2000" b="1" dirty="0">
              <a:effectLst/>
              <a:ea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effectLst/>
                <a:ea typeface="Times New Roman" panose="02020603050405020304" pitchFamily="18" charset="0"/>
              </a:rPr>
              <a:t>الترويج</a:t>
            </a:r>
            <a:r>
              <a:rPr lang="ar-SY" sz="2000" dirty="0">
                <a:effectLst/>
                <a:ea typeface="Times New Roman" panose="02020603050405020304" pitchFamily="18" charset="0"/>
              </a:rPr>
              <a:t> </a:t>
            </a:r>
            <a:r>
              <a:rPr lang="ar-SA" sz="2000" dirty="0">
                <a:effectLst/>
                <a:ea typeface="Times New Roman" panose="02020603050405020304" pitchFamily="18" charset="0"/>
              </a:rPr>
              <a:t>الفعّال يعتمد على عنصر الوقت القصير.</a:t>
            </a:r>
          </a:p>
          <a:p>
            <a:pPr marL="342900" indent="-342900" algn="just" rtl="1">
              <a:lnSpc>
                <a:spcPct val="150000"/>
              </a:lnSpc>
              <a:buFont typeface="Arial" panose="020B0604020202020204" pitchFamily="34" charset="0"/>
              <a:buChar char="•"/>
            </a:pPr>
            <a:r>
              <a:rPr lang="ar-SA" sz="2000" dirty="0">
                <a:effectLst/>
                <a:ea typeface="Times New Roman" panose="02020603050405020304" pitchFamily="18" charset="0"/>
              </a:rPr>
              <a:t>ليس الهدف دائماً تحقيق ربح، بل جذب العملاء.</a:t>
            </a:r>
          </a:p>
          <a:p>
            <a:pPr marL="342900" indent="-342900" algn="just" rtl="1">
              <a:lnSpc>
                <a:spcPct val="150000"/>
              </a:lnSpc>
              <a:buFont typeface="Arial" panose="020B0604020202020204" pitchFamily="34" charset="0"/>
              <a:buChar char="•"/>
            </a:pPr>
            <a:r>
              <a:rPr lang="ar-SA" sz="2000" dirty="0">
                <a:effectLst/>
                <a:ea typeface="Times New Roman" panose="02020603050405020304" pitchFamily="18" charset="0"/>
              </a:rPr>
              <a:t>الترويج</a:t>
            </a:r>
            <a:r>
              <a:rPr lang="ar-SY" sz="2000" dirty="0">
                <a:effectLst/>
                <a:ea typeface="Times New Roman" panose="02020603050405020304" pitchFamily="18" charset="0"/>
              </a:rPr>
              <a:t> </a:t>
            </a:r>
            <a:r>
              <a:rPr lang="ar-SA" sz="2000" dirty="0">
                <a:effectLst/>
                <a:ea typeface="Times New Roman" panose="02020603050405020304" pitchFamily="18" charset="0"/>
              </a:rPr>
              <a:t>يمكن أن يحوّل الجمهور الفضولي إلى مشترٍ.</a:t>
            </a:r>
          </a:p>
        </p:txBody>
      </p:sp>
      <p:pic>
        <p:nvPicPr>
          <p:cNvPr id="14338" name="Picture 2" descr="Macca's® Bundle for 4 | McDonald's ...">
            <a:extLst>
              <a:ext uri="{FF2B5EF4-FFF2-40B4-BE49-F238E27FC236}">
                <a16:creationId xmlns:a16="http://schemas.microsoft.com/office/drawing/2014/main" id="{53D29918-7285-4410-913B-F9E1D258CF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174" y="3737279"/>
            <a:ext cx="1971907" cy="1971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285715"/>
      </p:ext>
    </p:extLst>
  </p:cSld>
  <p:clrMapOvr>
    <a:masterClrMapping/>
  </p:clrMapOvr>
  <mc:AlternateContent xmlns:mc="http://schemas.openxmlformats.org/markup-compatibility/2006" xmlns:p14="http://schemas.microsoft.com/office/powerpoint/2010/main">
    <mc:Choice Requires="p14">
      <p:transition spd="slow" p14:dur="2000" advTm="367395"/>
    </mc:Choice>
    <mc:Fallback xmlns="">
      <p:transition spd="slow" advTm="36739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53780" y="802249"/>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الابتكار في ترويج المبيعات لدى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McDonald’s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26140" y="1640947"/>
            <a:ext cx="10740360" cy="4518225"/>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تولي (</a:t>
            </a:r>
            <a:r>
              <a:rPr lang="en-US" sz="2000" dirty="0"/>
              <a:t>McDonald’s</a:t>
            </a:r>
            <a:r>
              <a:rPr lang="ar-SY" sz="2000" dirty="0"/>
              <a:t>) اهتماماً كبيراً بابتكار أساليب جديدة لجذب العملاء وتعزيز التفاعل مع العروض. يشمل ذلك استخدام التطبيقات الرقمية لإرسال عروض شخصية لكل عميل بناءً على تاريخه الشرائي، وتوظيف الألعاب التفاعلية والمسابقات لزيادة المتعة وتحفيز المشاركة. كما تعتمد الشركة على تصميم عروض موسمية ومحدودة الوقت لخلق شعور بالإلحاح والفرصة الفريدة، مما يزيد من استجابة العملاء بشكل أسرع. </a:t>
            </a:r>
          </a:p>
          <a:p>
            <a:pPr algn="just" defTabSz="344488" rtl="1">
              <a:lnSpc>
                <a:spcPct val="200000"/>
              </a:lnSpc>
              <a:spcAft>
                <a:spcPts val="800"/>
              </a:spcAft>
              <a:tabLst>
                <a:tab pos="285750" algn="l"/>
              </a:tabLst>
            </a:pPr>
            <a:r>
              <a:rPr lang="ar-SY" sz="2000" dirty="0"/>
              <a:t>ويُظهر هذا الابتكار أن ترويج المبيعات ليس مجرد تخفيضات، بل تجربة تسويقية متكاملة تعزز الولاء وتحفّز إعادة الشراء بشكل مستمر. من خلال هذا النهج، تبرز (</a:t>
            </a:r>
            <a:r>
              <a:rPr lang="en-US" sz="2000" dirty="0"/>
              <a:t>McDonald’s</a:t>
            </a:r>
            <a:r>
              <a:rPr lang="ar-SY" sz="2000" dirty="0"/>
              <a:t>) مثالاً عالمياً على كيفية دمج الإبداع </a:t>
            </a:r>
          </a:p>
          <a:p>
            <a:pPr algn="just" defTabSz="344488" rtl="1">
              <a:lnSpc>
                <a:spcPct val="150000"/>
              </a:lnSpc>
              <a:spcAft>
                <a:spcPts val="800"/>
              </a:spcAft>
              <a:tabLst>
                <a:tab pos="285750" algn="l"/>
              </a:tabLst>
            </a:pPr>
            <a:r>
              <a:rPr lang="ar-SY" sz="2000" dirty="0"/>
              <a:t>والتكنولوجيا لزيادة فعالية العروض الترويجية.</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pic>
        <p:nvPicPr>
          <p:cNvPr id="11266" name="Picture 2" descr="McDonald's Logo: History, Meaning ...">
            <a:extLst>
              <a:ext uri="{FF2B5EF4-FFF2-40B4-BE49-F238E27FC236}">
                <a16:creationId xmlns:a16="http://schemas.microsoft.com/office/drawing/2014/main" id="{CE88572B-4FE3-40E1-9A60-0029CC7C0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327" y="4825470"/>
            <a:ext cx="1737712" cy="1230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679325"/>
      </p:ext>
    </p:extLst>
  </p:cSld>
  <p:clrMapOvr>
    <a:masterClrMapping/>
  </p:clrMapOvr>
  <mc:AlternateContent xmlns:mc="http://schemas.openxmlformats.org/markup-compatibility/2006" xmlns:p14="http://schemas.microsoft.com/office/powerpoint/2010/main">
    <mc:Choice Requires="p14">
      <p:transition p14:dur="10" advTm="238652"/>
    </mc:Choice>
    <mc:Fallback xmlns="">
      <p:transition advTm="23865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846" y="1540635"/>
            <a:ext cx="8130073" cy="4921284"/>
          </a:xfrm>
          <a:prstGeom prst="rect">
            <a:avLst/>
          </a:prstGeom>
          <a:noFill/>
        </p:spPr>
        <p:txBody>
          <a:bodyPr wrap="square" rtlCol="0">
            <a:spAutoFit/>
          </a:bodyPr>
          <a:lstStyle/>
          <a:p>
            <a:pPr algn="just" rtl="1">
              <a:lnSpc>
                <a:spcPct val="200000"/>
              </a:lnSpc>
            </a:pPr>
            <a:r>
              <a:rPr lang="ar-SY" sz="2000" dirty="0"/>
              <a:t>تُظهر المحاور الأربعة في هذه المحاضرة كيف تتنوّع أدوات الاتصالات التسويقية المتكاملة بين الإعلان والعلاقات العامة والبيع الشخصي وترويج المبيعات، لكن يجمعها هدف واحد: بناء علاقة مؤثرة مع الجمهور. ويتضح من تجارب الشركات العالمية أن نجاح الاتصال التسويقي لا يعتمد على الأداة وحدها، بل على قدرتها على خلق قيمة معنوية تتجاوز المنتج. فالإعلان يحفّز المشاعر، والعلاقات العامة تبني الثقة، والبيع الشخصي يعمّق الفهم، وترويج المبيعات يدفع إلى اتخاذ القرار فوراً. ومن خلال فهم هذه الأبعاد، يصبح الطالب قادراً على تحليل الحملات الترويجية بمنهجية علمية ورؤية نقدية. وفي النهاية، يكتسب الدارس وعياً بأن الاتصال الفعّال هو مزيج متكامل يُبنى على دراسة الجمهور، واتساق الرسائل، وجودة التنفيذ.</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10</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87786"/>
    </mc:Choice>
    <mc:Fallback xmlns="">
      <p:transition spd="slow" advTm="877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052"/>
    </mc:Choice>
    <mc:Fallback xmlns="">
      <p:transition spd="slow" advTm="905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5"/>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DFD67E-049E-49A7-8699-D84D6B755D25}"/>
</file>

<file path=customXml/itemProps2.xml><?xml version="1.0" encoding="utf-8"?>
<ds:datastoreItem xmlns:ds="http://schemas.openxmlformats.org/officeDocument/2006/customXml" ds:itemID="{1CA46026-2AF7-4276-BD51-87233D343802}"/>
</file>

<file path=customXml/itemProps3.xml><?xml version="1.0" encoding="utf-8"?>
<ds:datastoreItem xmlns:ds="http://schemas.openxmlformats.org/officeDocument/2006/customXml" ds:itemID="{B2D49CF9-30D5-442D-9E59-59810DF209CA}"/>
</file>

<file path=docProps/app.xml><?xml version="1.0" encoding="utf-8"?>
<Properties xmlns="http://schemas.openxmlformats.org/officeDocument/2006/extended-properties" xmlns:vt="http://schemas.openxmlformats.org/officeDocument/2006/docPropsVTypes">
  <TotalTime>9781</TotalTime>
  <Words>3492</Words>
  <Application>Microsoft Office PowerPoint</Application>
  <PresentationFormat>Widescreen</PresentationFormat>
  <Paragraphs>260</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1499</cp:revision>
  <dcterms:created xsi:type="dcterms:W3CDTF">2025-07-01T03:58:26Z</dcterms:created>
  <dcterms:modified xsi:type="dcterms:W3CDTF">2025-11-25T22:36:27Z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