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35"/>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91" d="100"/>
          <a:sy n="91" d="100"/>
        </p:scale>
        <p:origin x="-1133" y="-8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7B45C00F-ABF3-4899-9447-0DA69EBA04F5}" type="datetimeFigureOut">
              <a:rPr lang="ar-SA" smtClean="0"/>
              <a:t>27/12/1444</a:t>
            </a:fld>
            <a:endParaRPr lang="ar-SA"/>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EB7FD29D-FB55-4DC5-BA37-9D5818DEF547}" type="slidenum">
              <a:rPr lang="ar-SA" smtClean="0"/>
              <a:t>‹#›</a:t>
            </a:fld>
            <a:endParaRPr lang="ar-SA"/>
          </a:p>
        </p:txBody>
      </p:sp>
    </p:spTree>
    <p:extLst>
      <p:ext uri="{BB962C8B-B14F-4D97-AF65-F5344CB8AC3E}">
        <p14:creationId xmlns:p14="http://schemas.microsoft.com/office/powerpoint/2010/main" val="881967375"/>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2</a:t>
            </a:fld>
            <a:endParaRPr lang="ar-SA"/>
          </a:p>
        </p:txBody>
      </p:sp>
    </p:spTree>
    <p:extLst>
      <p:ext uri="{BB962C8B-B14F-4D97-AF65-F5344CB8AC3E}">
        <p14:creationId xmlns:p14="http://schemas.microsoft.com/office/powerpoint/2010/main" val="1491436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3</a:t>
            </a:fld>
            <a:endParaRPr lang="ar-SA"/>
          </a:p>
        </p:txBody>
      </p:sp>
    </p:spTree>
    <p:extLst>
      <p:ext uri="{BB962C8B-B14F-4D97-AF65-F5344CB8AC3E}">
        <p14:creationId xmlns:p14="http://schemas.microsoft.com/office/powerpoint/2010/main" val="32084326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13</a:t>
            </a:fld>
            <a:endParaRPr lang="ar-SA"/>
          </a:p>
        </p:txBody>
      </p:sp>
    </p:spTree>
    <p:extLst>
      <p:ext uri="{BB962C8B-B14F-4D97-AF65-F5344CB8AC3E}">
        <p14:creationId xmlns:p14="http://schemas.microsoft.com/office/powerpoint/2010/main" val="33259610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14</a:t>
            </a:fld>
            <a:endParaRPr lang="ar-SA"/>
          </a:p>
        </p:txBody>
      </p:sp>
    </p:spTree>
    <p:extLst>
      <p:ext uri="{BB962C8B-B14F-4D97-AF65-F5344CB8AC3E}">
        <p14:creationId xmlns:p14="http://schemas.microsoft.com/office/powerpoint/2010/main" val="12501220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smtClean="0"/>
              <a:t>انقر لتحرير نمط العنوان الرئيسي</a:t>
            </a:r>
            <a:endParaRPr lang="ar-SA"/>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ar-SA"/>
          </a:p>
        </p:txBody>
      </p:sp>
      <p:sp>
        <p:nvSpPr>
          <p:cNvPr id="4" name="عنصر نائب للتاريخ 3"/>
          <p:cNvSpPr>
            <a:spLocks noGrp="1"/>
          </p:cNvSpPr>
          <p:nvPr>
            <p:ph type="dt" sz="half" idx="10"/>
          </p:nvPr>
        </p:nvSpPr>
        <p:spPr/>
        <p:txBody>
          <a:bodyPr/>
          <a:lstStyle/>
          <a:p>
            <a:fld id="{D3559340-CCFD-4726-8528-C8D7E9769A9E}" type="datetimeFigureOut">
              <a:rPr lang="ar-SA" smtClean="0"/>
              <a:t>27/12/1444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78E7817D-E8AA-47E3-A3D1-01136C56E66B}" type="slidenum">
              <a:rPr lang="ar-SA" smtClean="0"/>
              <a:t>‹#›</a:t>
            </a:fld>
            <a:endParaRPr lang="ar-SA"/>
          </a:p>
        </p:txBody>
      </p:sp>
    </p:spTree>
    <p:extLst>
      <p:ext uri="{BB962C8B-B14F-4D97-AF65-F5344CB8AC3E}">
        <p14:creationId xmlns:p14="http://schemas.microsoft.com/office/powerpoint/2010/main" val="18110226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D3559340-CCFD-4726-8528-C8D7E9769A9E}" type="datetimeFigureOut">
              <a:rPr lang="ar-SA" smtClean="0"/>
              <a:t>27/12/1444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78E7817D-E8AA-47E3-A3D1-01136C56E66B}" type="slidenum">
              <a:rPr lang="ar-SA" smtClean="0"/>
              <a:t>‹#›</a:t>
            </a:fld>
            <a:endParaRPr lang="ar-SA"/>
          </a:p>
        </p:txBody>
      </p:sp>
    </p:spTree>
    <p:extLst>
      <p:ext uri="{BB962C8B-B14F-4D97-AF65-F5344CB8AC3E}">
        <p14:creationId xmlns:p14="http://schemas.microsoft.com/office/powerpoint/2010/main" val="5688757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r">
              <a:defRPr sz="4000" b="1" cap="all"/>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عنصر نائب للتاريخ 3"/>
          <p:cNvSpPr>
            <a:spLocks noGrp="1"/>
          </p:cNvSpPr>
          <p:nvPr>
            <p:ph type="dt" sz="half" idx="10"/>
          </p:nvPr>
        </p:nvSpPr>
        <p:spPr/>
        <p:txBody>
          <a:bodyPr/>
          <a:lstStyle/>
          <a:p>
            <a:fld id="{D3559340-CCFD-4726-8528-C8D7E9769A9E}" type="datetimeFigureOut">
              <a:rPr lang="ar-SA" smtClean="0"/>
              <a:t>27/12/1444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78E7817D-E8AA-47E3-A3D1-01136C56E66B}" type="slidenum">
              <a:rPr lang="ar-SA" smtClean="0"/>
              <a:t>‹#›</a:t>
            </a:fld>
            <a:endParaRPr lang="ar-SA"/>
          </a:p>
        </p:txBody>
      </p:sp>
    </p:spTree>
    <p:extLst>
      <p:ext uri="{BB962C8B-B14F-4D97-AF65-F5344CB8AC3E}">
        <p14:creationId xmlns:p14="http://schemas.microsoft.com/office/powerpoint/2010/main" val="38129519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تاريخ 4"/>
          <p:cNvSpPr>
            <a:spLocks noGrp="1"/>
          </p:cNvSpPr>
          <p:nvPr>
            <p:ph type="dt" sz="half" idx="10"/>
          </p:nvPr>
        </p:nvSpPr>
        <p:spPr/>
        <p:txBody>
          <a:bodyPr/>
          <a:lstStyle/>
          <a:p>
            <a:fld id="{D3559340-CCFD-4726-8528-C8D7E9769A9E}" type="datetimeFigureOut">
              <a:rPr lang="ar-SA" smtClean="0"/>
              <a:t>27/12/1444</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78E7817D-E8AA-47E3-A3D1-01136C56E66B}" type="slidenum">
              <a:rPr lang="ar-SA" smtClean="0"/>
              <a:t>‹#›</a:t>
            </a:fld>
            <a:endParaRPr lang="ar-SA"/>
          </a:p>
        </p:txBody>
      </p:sp>
    </p:spTree>
    <p:extLst>
      <p:ext uri="{BB962C8B-B14F-4D97-AF65-F5344CB8AC3E}">
        <p14:creationId xmlns:p14="http://schemas.microsoft.com/office/powerpoint/2010/main" val="5319977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7" name="عنصر نائب للتاريخ 6"/>
          <p:cNvSpPr>
            <a:spLocks noGrp="1"/>
          </p:cNvSpPr>
          <p:nvPr>
            <p:ph type="dt" sz="half" idx="10"/>
          </p:nvPr>
        </p:nvSpPr>
        <p:spPr/>
        <p:txBody>
          <a:bodyPr/>
          <a:lstStyle/>
          <a:p>
            <a:fld id="{D3559340-CCFD-4726-8528-C8D7E9769A9E}" type="datetimeFigureOut">
              <a:rPr lang="ar-SA" smtClean="0"/>
              <a:t>27/12/1444</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78E7817D-E8AA-47E3-A3D1-01136C56E66B}" type="slidenum">
              <a:rPr lang="ar-SA" smtClean="0"/>
              <a:t>‹#›</a:t>
            </a:fld>
            <a:endParaRPr lang="ar-SA"/>
          </a:p>
        </p:txBody>
      </p:sp>
    </p:spTree>
    <p:extLst>
      <p:ext uri="{BB962C8B-B14F-4D97-AF65-F5344CB8AC3E}">
        <p14:creationId xmlns:p14="http://schemas.microsoft.com/office/powerpoint/2010/main" val="23698864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تاريخ 2"/>
          <p:cNvSpPr>
            <a:spLocks noGrp="1"/>
          </p:cNvSpPr>
          <p:nvPr>
            <p:ph type="dt" sz="half" idx="10"/>
          </p:nvPr>
        </p:nvSpPr>
        <p:spPr/>
        <p:txBody>
          <a:bodyPr/>
          <a:lstStyle/>
          <a:p>
            <a:fld id="{D3559340-CCFD-4726-8528-C8D7E9769A9E}" type="datetimeFigureOut">
              <a:rPr lang="ar-SA" smtClean="0"/>
              <a:t>27/12/1444</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78E7817D-E8AA-47E3-A3D1-01136C56E66B}" type="slidenum">
              <a:rPr lang="ar-SA" smtClean="0"/>
              <a:t>‹#›</a:t>
            </a:fld>
            <a:endParaRPr lang="ar-SA"/>
          </a:p>
        </p:txBody>
      </p:sp>
    </p:spTree>
    <p:extLst>
      <p:ext uri="{BB962C8B-B14F-4D97-AF65-F5344CB8AC3E}">
        <p14:creationId xmlns:p14="http://schemas.microsoft.com/office/powerpoint/2010/main" val="707062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D3559340-CCFD-4726-8528-C8D7E9769A9E}" type="datetimeFigureOut">
              <a:rPr lang="ar-SA" smtClean="0"/>
              <a:t>27/12/1444</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78E7817D-E8AA-47E3-A3D1-01136C56E66B}" type="slidenum">
              <a:rPr lang="ar-SA" smtClean="0"/>
              <a:t>‹#›</a:t>
            </a:fld>
            <a:endParaRPr lang="ar-SA"/>
          </a:p>
        </p:txBody>
      </p:sp>
    </p:spTree>
    <p:extLst>
      <p:ext uri="{BB962C8B-B14F-4D97-AF65-F5344CB8AC3E}">
        <p14:creationId xmlns:p14="http://schemas.microsoft.com/office/powerpoint/2010/main" val="32037151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D3559340-CCFD-4726-8528-C8D7E9769A9E}" type="datetimeFigureOut">
              <a:rPr lang="ar-SA" smtClean="0"/>
              <a:t>27/12/1444</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78E7817D-E8AA-47E3-A3D1-01136C56E66B}" type="slidenum">
              <a:rPr lang="ar-SA" smtClean="0"/>
              <a:t>‹#›</a:t>
            </a:fld>
            <a:endParaRPr lang="ar-SA"/>
          </a:p>
        </p:txBody>
      </p:sp>
    </p:spTree>
    <p:extLst>
      <p:ext uri="{BB962C8B-B14F-4D97-AF65-F5344CB8AC3E}">
        <p14:creationId xmlns:p14="http://schemas.microsoft.com/office/powerpoint/2010/main" val="6389982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D3559340-CCFD-4726-8528-C8D7E9769A9E}" type="datetimeFigureOut">
              <a:rPr lang="ar-SA" smtClean="0"/>
              <a:t>27/12/1444</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78E7817D-E8AA-47E3-A3D1-01136C56E66B}" type="slidenum">
              <a:rPr lang="ar-SA" smtClean="0"/>
              <a:t>‹#›</a:t>
            </a:fld>
            <a:endParaRPr lang="ar-SA"/>
          </a:p>
        </p:txBody>
      </p:sp>
    </p:spTree>
    <p:extLst>
      <p:ext uri="{BB962C8B-B14F-4D97-AF65-F5344CB8AC3E}">
        <p14:creationId xmlns:p14="http://schemas.microsoft.com/office/powerpoint/2010/main" val="21968199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D3559340-CCFD-4726-8528-C8D7E9769A9E}" type="datetimeFigureOut">
              <a:rPr lang="ar-SA" smtClean="0"/>
              <a:t>27/12/1444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78E7817D-E8AA-47E3-A3D1-01136C56E66B}" type="slidenum">
              <a:rPr lang="ar-SA" smtClean="0"/>
              <a:t>‹#›</a:t>
            </a:fld>
            <a:endParaRPr lang="ar-SA"/>
          </a:p>
        </p:txBody>
      </p:sp>
    </p:spTree>
    <p:extLst>
      <p:ext uri="{BB962C8B-B14F-4D97-AF65-F5344CB8AC3E}">
        <p14:creationId xmlns:p14="http://schemas.microsoft.com/office/powerpoint/2010/main" val="20548685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D3559340-CCFD-4726-8528-C8D7E9769A9E}" type="datetimeFigureOut">
              <a:rPr lang="ar-SA" smtClean="0"/>
              <a:t>27/12/1444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78E7817D-E8AA-47E3-A3D1-01136C56E66B}" type="slidenum">
              <a:rPr lang="ar-SA" smtClean="0"/>
              <a:t>‹#›</a:t>
            </a:fld>
            <a:endParaRPr lang="ar-SA"/>
          </a:p>
        </p:txBody>
      </p:sp>
    </p:spTree>
    <p:extLst>
      <p:ext uri="{BB962C8B-B14F-4D97-AF65-F5344CB8AC3E}">
        <p14:creationId xmlns:p14="http://schemas.microsoft.com/office/powerpoint/2010/main" val="33727852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090434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D3559340-CCFD-4726-8528-C8D7E9769A9E}" type="datetimeFigureOut">
              <a:rPr lang="ar-SA" smtClean="0"/>
              <a:t>27/12/1444</a:t>
            </a:fld>
            <a:endParaRPr lang="ar-SA"/>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78E7817D-E8AA-47E3-A3D1-01136C56E66B}" type="slidenum">
              <a:rPr lang="ar-SA" smtClean="0"/>
              <a:t>‹#›</a:t>
            </a:fld>
            <a:endParaRPr lang="ar-SA"/>
          </a:p>
        </p:txBody>
      </p:sp>
    </p:spTree>
    <p:extLst>
      <p:ext uri="{BB962C8B-B14F-4D97-AF65-F5344CB8AC3E}">
        <p14:creationId xmlns:p14="http://schemas.microsoft.com/office/powerpoint/2010/main" val="40140880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microsoft.com/office/2007/relationships/hdphoto" Target="../media/hdphoto1.wdp"/><Relationship Id="rId9" Type="http://schemas.openxmlformats.org/officeDocument/2006/relationships/image" Target="../media/image5.svg"/></Relationships>
</file>

<file path=ppt/slides/_rels/slide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 Id="rId9"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3.png"/><Relationship Id="rId9" Type="http://schemas.openxmlformats.org/officeDocument/2006/relationships/image" Target="../media/image5.png"/></Relationships>
</file>

<file path=ppt/slides/_rels/slide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2.xml"/><Relationship Id="rId9"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2.xml"/><Relationship Id="rId9"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2.xml"/><Relationship Id="rId9" Type="http://schemas.openxmlformats.org/officeDocument/2006/relationships/image" Target="../media/image8.png"/></Relationships>
</file>

<file path=ppt/slides/_rels/slide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2.xml"/><Relationship Id="rId9" Type="http://schemas.openxmlformats.org/officeDocument/2006/relationships/image" Target="../media/image8.png"/></Relationships>
</file>

<file path=ppt/slides/_rels/slide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9.png"/></Relationships>
</file>

<file path=ppt/slides/_rels/slide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9.png"/></Relationships>
</file>

<file path=ppt/slides/_rels/slide1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0.png"/></Relationships>
</file>

<file path=ppt/slides/_rels/slide1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1.png"/></Relationships>
</file>

<file path=ppt/slides/_rels/slide1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3.png"/><Relationship Id="rId9" Type="http://schemas.openxmlformats.org/officeDocument/2006/relationships/image" Target="../media/image12.png"/></Relationships>
</file>

<file path=ppt/slides/_rels/slide1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3.png"/><Relationship Id="rId9" Type="http://schemas.openxmlformats.org/officeDocument/2006/relationships/image" Target="../media/image13.png"/></Relationships>
</file>

<file path=ppt/slides/_rels/slide1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3.png"/></Relationships>
</file>

<file path=ppt/slides/_rels/slide1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4.png"/></Relationships>
</file>

<file path=ppt/slides/_rels/slide1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4.png"/></Relationships>
</file>

<file path=ppt/slides/_rels/slide1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5.png"/></Relationships>
</file>

<file path=ppt/slides/_rels/slide1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5.png"/></Relationships>
</file>

<file path=ppt/slides/_rels/slide2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6.png"/></Relationships>
</file>

<file path=ppt/slides/_rels/slide2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7.png"/></Relationships>
</file>

<file path=ppt/slides/_rels/slide2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8.jpeg"/></Relationships>
</file>

<file path=ppt/slides/_rels/slide2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9.png"/></Relationships>
</file>

<file path=ppt/slides/_rels/slide2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0.png"/></Relationships>
</file>

<file path=ppt/slides/_rels/slide2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1.jpeg"/></Relationships>
</file>

<file path=ppt/slides/_rels/slide2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2.png"/></Relationships>
</file>

<file path=ppt/slides/_rels/slide2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3.png"/></Relationships>
</file>

<file path=ppt/slides/_rels/slide2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4.png"/></Relationships>
</file>

<file path=ppt/slides/_rels/slide3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5.png"/></Relationships>
</file>

<file path=ppt/slides/_rels/slide3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6.png"/></Relationships>
</file>

<file path=ppt/slides/_rels/slide3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7.png"/></Relationships>
</file>

<file path=ppt/slides/_rels/slide3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60000"/>
                    </a14:imgEffect>
                  </a14:imgLayer>
                </a14:imgProps>
              </a:ext>
              <a:ext uri="{28A0092B-C50C-407E-A947-70E740481C1C}">
                <a14:useLocalDpi xmlns:a14="http://schemas.microsoft.com/office/drawing/2010/main" val="0"/>
              </a:ext>
            </a:extLst>
          </a:blip>
          <a:srcRect/>
          <a:stretch>
            <a:fillRect/>
          </a:stretch>
        </p:blipFill>
        <p:spPr bwMode="auto">
          <a:xfrm>
            <a:off x="0" y="959364"/>
            <a:ext cx="5060356" cy="5924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7" name="Group 16">
            <a:extLst>
              <a:ext uri="{FF2B5EF4-FFF2-40B4-BE49-F238E27FC236}">
                <a16:creationId xmlns="" xmlns:a16="http://schemas.microsoft.com/office/drawing/2014/main"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15"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0" name="TextBox 29">
            <a:extLst>
              <a:ext uri="{FF2B5EF4-FFF2-40B4-BE49-F238E27FC236}">
                <a16:creationId xmlns="" xmlns:a16="http://schemas.microsoft.com/office/drawing/2014/main" id="{1BBD67B8-DB49-942C-018D-7F74C671F260}"/>
              </a:ext>
            </a:extLst>
          </p:cNvPr>
          <p:cNvSpPr txBox="1"/>
          <p:nvPr/>
        </p:nvSpPr>
        <p:spPr>
          <a:xfrm>
            <a:off x="4932040" y="2976375"/>
            <a:ext cx="3664847" cy="400110"/>
          </a:xfrm>
          <a:prstGeom prst="rect">
            <a:avLst/>
          </a:prstGeom>
          <a:noFill/>
        </p:spPr>
        <p:txBody>
          <a:bodyPr wrap="square" rtlCol="0">
            <a:spAutoFit/>
          </a:bodyPr>
          <a:lstStyle/>
          <a:p>
            <a:pPr algn="ctr"/>
            <a:r>
              <a:rPr lang="en-US" sz="2000" b="1" dirty="0">
                <a:solidFill>
                  <a:schemeClr val="accent6">
                    <a:lumMod val="75000"/>
                  </a:schemeClr>
                </a:solidFill>
                <a:cs typeface="Tajawal Medium" panose="00000600000000000000" pitchFamily="2" charset="-78"/>
              </a:rPr>
              <a:t>Prepared </a:t>
            </a:r>
            <a:r>
              <a:rPr lang="en-US" sz="2000" b="1" dirty="0" smtClean="0">
                <a:solidFill>
                  <a:schemeClr val="accent6">
                    <a:lumMod val="75000"/>
                  </a:schemeClr>
                </a:solidFill>
                <a:cs typeface="Tajawal Medium" panose="00000600000000000000" pitchFamily="2" charset="-78"/>
              </a:rPr>
              <a:t>by Mrs</a:t>
            </a:r>
            <a:r>
              <a:rPr lang="en-US" sz="2000" b="1" dirty="0">
                <a:solidFill>
                  <a:schemeClr val="accent6">
                    <a:lumMod val="75000"/>
                  </a:schemeClr>
                </a:solidFill>
                <a:cs typeface="Tajawal Medium" panose="00000600000000000000" pitchFamily="2" charset="-78"/>
              </a:rPr>
              <a:t>.</a:t>
            </a:r>
            <a:r>
              <a:rPr lang="en-US" sz="2000" b="1" dirty="0" smtClean="0">
                <a:solidFill>
                  <a:schemeClr val="accent6">
                    <a:lumMod val="75000"/>
                  </a:schemeClr>
                </a:solidFill>
                <a:cs typeface="Tajawal Medium" panose="00000600000000000000" pitchFamily="2" charset="-78"/>
              </a:rPr>
              <a:t> Deena Ibrahim</a:t>
            </a:r>
            <a:endParaRPr lang="en-US" sz="2000" b="1" dirty="0">
              <a:solidFill>
                <a:schemeClr val="accent6">
                  <a:lumMod val="75000"/>
                </a:schemeClr>
              </a:solidFill>
              <a:cs typeface="Tajawal Medium" panose="00000600000000000000" pitchFamily="2" charset="-78"/>
            </a:endParaRP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5148064" y="4581128"/>
            <a:ext cx="3816424" cy="1597423"/>
          </a:xfrm>
          <a:prstGeom prst="roundRect">
            <a:avLst/>
          </a:prstGeom>
          <a:solidFill>
            <a:schemeClr val="bg1"/>
          </a:solidFill>
          <a:ln>
            <a:solidFill>
              <a:srgbClr val="8E5A6D"/>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smtClean="0">
              <a:solidFill>
                <a:srgbClr val="2D3956"/>
              </a:solidFill>
              <a:latin typeface="Tajawal Medium" panose="00000600000000000000" pitchFamily="2" charset="-78"/>
              <a:cs typeface="Tajawal Medium" panose="00000600000000000000" pitchFamily="2" charset="-78"/>
            </a:endParaRPr>
          </a:p>
          <a:p>
            <a:pPr algn="ctr"/>
            <a:r>
              <a:rPr lang="en-US" sz="2800" b="1" dirty="0">
                <a:solidFill>
                  <a:schemeClr val="accent1">
                    <a:lumMod val="75000"/>
                  </a:schemeClr>
                </a:solidFill>
              </a:rPr>
              <a:t>Lecture </a:t>
            </a:r>
            <a:r>
              <a:rPr lang="en-US" sz="2800" b="1" dirty="0" smtClean="0">
                <a:solidFill>
                  <a:schemeClr val="accent1">
                    <a:lumMod val="75000"/>
                  </a:schemeClr>
                </a:solidFill>
              </a:rPr>
              <a:t>5</a:t>
            </a:r>
            <a:endParaRPr lang="en-US" sz="2800" b="1" dirty="0">
              <a:solidFill>
                <a:schemeClr val="accent1">
                  <a:lumMod val="75000"/>
                </a:schemeClr>
              </a:solidFill>
            </a:endParaRPr>
          </a:p>
          <a:p>
            <a:pPr algn="ctr">
              <a:spcBef>
                <a:spcPct val="0"/>
              </a:spcBef>
            </a:pPr>
            <a:r>
              <a:rPr lang="en-US" sz="2400" b="1" dirty="0" smtClean="0">
                <a:solidFill>
                  <a:schemeClr val="accent6">
                    <a:lumMod val="75000"/>
                  </a:schemeClr>
                </a:solidFill>
              </a:rPr>
              <a:t>THE MANAGER</a:t>
            </a:r>
            <a:r>
              <a:rPr lang="en-US" sz="2400" b="1" dirty="0">
                <a:solidFill>
                  <a:schemeClr val="accent6">
                    <a:lumMod val="75000"/>
                  </a:schemeClr>
                </a:solidFill>
              </a:rPr>
              <a:t>, THE ORGANIZATION, AND THE TEAM</a:t>
            </a:r>
          </a:p>
          <a:p>
            <a:pPr algn="ct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sp>
        <p:nvSpPr>
          <p:cNvPr id="35" name="Parallelogram 34">
            <a:extLst>
              <a:ext uri="{FF2B5EF4-FFF2-40B4-BE49-F238E27FC236}">
                <a16:creationId xmlns="" xmlns:a16="http://schemas.microsoft.com/office/drawing/2014/main" id="{F07AC106-4C88-A6D7-90B1-96971027FAFA}"/>
              </a:ext>
            </a:extLst>
          </p:cNvPr>
          <p:cNvSpPr/>
          <p:nvPr/>
        </p:nvSpPr>
        <p:spPr>
          <a:xfrm rot="4043456">
            <a:off x="-1017571" y="6310226"/>
            <a:ext cx="5381392" cy="101003"/>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 xmlns:a16="http://schemas.microsoft.com/office/drawing/2014/main" id="{BB8EAA74-C5DA-C10D-66E7-603034FB0A86}"/>
              </a:ext>
            </a:extLst>
          </p:cNvPr>
          <p:cNvSpPr/>
          <p:nvPr/>
        </p:nvSpPr>
        <p:spPr>
          <a:xfrm>
            <a:off x="-42863" y="1756704"/>
            <a:ext cx="1563588"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5652654" y="2210371"/>
            <a:ext cx="1098378" cy="400110"/>
          </a:xfrm>
          <a:prstGeom prst="rect">
            <a:avLst/>
          </a:prstGeom>
          <a:noFill/>
        </p:spPr>
        <p:txBody>
          <a:bodyPr wrap="none" rtlCol="0">
            <a:spAutoFit/>
          </a:bodyPr>
          <a:lstStyle/>
          <a:p>
            <a:r>
              <a:rPr lang="en-US" sz="2000" b="1" dirty="0"/>
              <a:t>PMG201</a:t>
            </a:r>
            <a:endParaRPr lang="en-US" sz="2000" b="1" dirty="0">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 xmlns:a16="http://schemas.microsoft.com/office/drawing/2014/main" id="{D4AF3B79-7C62-249A-6AAB-EA6585FAC59E}"/>
              </a:ext>
            </a:extLst>
          </p:cNvPr>
          <p:cNvPicPr>
            <a:picLocks noChangeAspect="1"/>
          </p:cNvPicPr>
          <p:nvPr/>
        </p:nvPicPr>
        <p:blipFill>
          <a:blip r:embed="rId6">
            <a:extLst>
              <a:ext uri="{96DAC541-7B7A-43D3-8B79-37D633B846F1}">
                <asvg:svgBlip xmlns="" xmlns:asvg="http://schemas.microsoft.com/office/drawing/2016/SVG/main" r:embed="rId9"/>
              </a:ext>
            </a:extLst>
          </a:blip>
          <a:stretch>
            <a:fillRect/>
          </a:stretch>
        </p:blipFill>
        <p:spPr>
          <a:xfrm>
            <a:off x="101909" y="5961328"/>
            <a:ext cx="1843242" cy="670874"/>
          </a:xfrm>
          <a:prstGeom prst="rect">
            <a:avLst/>
          </a:prstGeom>
        </p:spPr>
      </p:pic>
      <p:sp>
        <p:nvSpPr>
          <p:cNvPr id="2" name="مستطيل 1"/>
          <p:cNvSpPr/>
          <p:nvPr/>
        </p:nvSpPr>
        <p:spPr>
          <a:xfrm>
            <a:off x="3676429" y="1633214"/>
            <a:ext cx="4261295" cy="584775"/>
          </a:xfrm>
          <a:prstGeom prst="rect">
            <a:avLst/>
          </a:prstGeom>
        </p:spPr>
        <p:txBody>
          <a:bodyPr wrap="none">
            <a:spAutoFit/>
          </a:bodyPr>
          <a:lstStyle/>
          <a:p>
            <a:r>
              <a:rPr lang="en-US" sz="3200" b="1" dirty="0" smtClean="0">
                <a:solidFill>
                  <a:schemeClr val="accent6">
                    <a:lumMod val="50000"/>
                  </a:schemeClr>
                </a:solidFill>
              </a:rPr>
              <a:t>Project</a:t>
            </a:r>
            <a:r>
              <a:rPr lang="en-US" sz="3200" b="1" dirty="0" smtClean="0">
                <a:solidFill>
                  <a:schemeClr val="accent6">
                    <a:lumMod val="75000"/>
                  </a:schemeClr>
                </a:solidFill>
              </a:rPr>
              <a:t> Feasibility Study</a:t>
            </a:r>
            <a:endParaRPr lang="ar-SA" sz="3200" b="1" dirty="0">
              <a:solidFill>
                <a:schemeClr val="accent6">
                  <a:lumMod val="75000"/>
                </a:schemeClr>
              </a:solidFill>
            </a:endParaRPr>
          </a:p>
        </p:txBody>
      </p:sp>
      <p:sp>
        <p:nvSpPr>
          <p:cNvPr id="18"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15291909"/>
      </p:ext>
    </p:extLst>
  </p:cSld>
  <p:clrMapOvr>
    <a:masterClrMapping/>
  </p:clrMapOvr>
  <mc:AlternateContent xmlns:mc="http://schemas.openxmlformats.org/markup-compatibility/2006" xmlns:p14="http://schemas.microsoft.com/office/powerpoint/2010/main">
    <mc:Choice Requires="p14">
      <p:transition spd="slow" p14:dur="2000" advTm="50112"/>
    </mc:Choice>
    <mc:Fallback xmlns="">
      <p:transition spd="slow" advTm="50112"/>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7" name="Graphic 46">
            <a:extLst>
              <a:ext uri="{FF2B5EF4-FFF2-40B4-BE49-F238E27FC236}">
                <a16:creationId xmlns=""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8"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38196" y="1124744"/>
            <a:ext cx="5502275" cy="134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Content Placeholder 2"/>
          <p:cNvSpPr txBox="1">
            <a:spLocks/>
          </p:cNvSpPr>
          <p:nvPr/>
        </p:nvSpPr>
        <p:spPr>
          <a:xfrm>
            <a:off x="1180669" y="2348880"/>
            <a:ext cx="7495787" cy="3816424"/>
          </a:xfrm>
          <a:prstGeom prst="rect">
            <a:avLst/>
          </a:prstGeom>
          <a:ln>
            <a:noFill/>
          </a:ln>
        </p:spPr>
        <p:txBody>
          <a:bodyPr anchor="t">
            <a:normAutofit lnSpcReduction="10000"/>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rtl="0">
              <a:buNone/>
            </a:pPr>
            <a:r>
              <a:rPr lang="en-US" sz="2400" dirty="0" smtClean="0">
                <a:solidFill>
                  <a:srgbClr val="C00000"/>
                </a:solidFill>
                <a:latin typeface="Arial Black" panose="020B0A04020102020204" pitchFamily="34" charset="0"/>
              </a:rPr>
              <a:t>THE MANAGER, THE ORGANIZATION, AND THE TEAM</a:t>
            </a:r>
          </a:p>
          <a:p>
            <a:pPr marL="514350" indent="-514350" algn="just" rtl="0">
              <a:buFont typeface="Arial" panose="020B0604020202020204" pitchFamily="34" charset="0"/>
              <a:buAutoNum type="arabicPeriod"/>
            </a:pPr>
            <a:r>
              <a:rPr lang="en-US" sz="2400" b="1" dirty="0" smtClean="0"/>
              <a:t>The PM’s Roles</a:t>
            </a:r>
          </a:p>
          <a:p>
            <a:pPr marL="514350" indent="-514350" algn="just" rtl="0">
              <a:buFont typeface="Arial" panose="020B0604020202020204" pitchFamily="34" charset="0"/>
              <a:buAutoNum type="arabicPeriod"/>
            </a:pPr>
            <a:r>
              <a:rPr lang="en-US" sz="2400" b="1" dirty="0" smtClean="0"/>
              <a:t>The PM’s Responsibilities to the Project</a:t>
            </a:r>
          </a:p>
          <a:p>
            <a:pPr marL="514350" indent="-514350" algn="just" rtl="0">
              <a:buFont typeface="Arial" panose="020B0604020202020204" pitchFamily="34" charset="0"/>
              <a:buAutoNum type="arabicPeriod"/>
            </a:pPr>
            <a:r>
              <a:rPr lang="en-US" sz="2400" b="1" dirty="0" smtClean="0"/>
              <a:t>Selection of a Project Manager</a:t>
            </a:r>
          </a:p>
          <a:p>
            <a:pPr marL="514350" indent="-514350" algn="just" rtl="0">
              <a:buFont typeface="Arial" panose="020B0604020202020204" pitchFamily="34" charset="0"/>
              <a:buAutoNum type="arabicPeriod"/>
            </a:pPr>
            <a:r>
              <a:rPr lang="en-US" sz="2400" b="1" dirty="0" smtClean="0"/>
              <a:t>Project Management as a Profession </a:t>
            </a:r>
          </a:p>
          <a:p>
            <a:pPr marL="514350" indent="-514350" algn="just" rtl="0">
              <a:buFont typeface="Arial" panose="020B0604020202020204" pitchFamily="34" charset="0"/>
              <a:buAutoNum type="arabicPeriod"/>
            </a:pPr>
            <a:r>
              <a:rPr lang="en-US" sz="2400" b="1" dirty="0" smtClean="0"/>
              <a:t>Fitting Projects Into the Parent Organization</a:t>
            </a:r>
          </a:p>
          <a:p>
            <a:pPr marL="514350" indent="-514350" algn="just" rtl="0">
              <a:buFont typeface="Arial" panose="020B0604020202020204" pitchFamily="34" charset="0"/>
              <a:buAutoNum type="arabicPeriod"/>
            </a:pPr>
            <a:r>
              <a:rPr lang="en-US" sz="2400" b="1" dirty="0" smtClean="0"/>
              <a:t>The Project Team</a:t>
            </a:r>
          </a:p>
          <a:p>
            <a:pPr algn="just" rtl="0">
              <a:buFont typeface="Wingdings" panose="05000000000000000000" pitchFamily="2" charset="2"/>
              <a:buChar char="q"/>
            </a:pPr>
            <a:r>
              <a:rPr lang="en-US" sz="2400" dirty="0" smtClean="0">
                <a:solidFill>
                  <a:srgbClr val="C00000"/>
                </a:solidFill>
                <a:latin typeface="Arial Black" panose="020B0A04020102020204" pitchFamily="34" charset="0"/>
              </a:rPr>
              <a:t>Effective Team Management</a:t>
            </a:r>
            <a:endParaRPr lang="en-US" sz="2400" dirty="0" smtClean="0">
              <a:solidFill>
                <a:srgbClr val="C00000"/>
              </a:solidFill>
            </a:endParaRPr>
          </a:p>
          <a:p>
            <a:pPr marL="514350" indent="-514350" algn="just" rtl="0">
              <a:buFont typeface="Arial" panose="020B0604020202020204" pitchFamily="34" charset="0"/>
              <a:buAutoNum type="arabicPeriod"/>
            </a:pPr>
            <a:endParaRPr lang="en-US" sz="2400" b="1" dirty="0"/>
          </a:p>
        </p:txBody>
      </p:sp>
    </p:spTree>
    <p:extLst>
      <p:ext uri="{BB962C8B-B14F-4D97-AF65-F5344CB8AC3E}">
        <p14:creationId xmlns:p14="http://schemas.microsoft.com/office/powerpoint/2010/main" val="3047816458"/>
      </p:ext>
    </p:extLst>
  </p:cSld>
  <p:clrMapOvr>
    <a:masterClrMapping/>
  </p:clrMapOvr>
  <mc:AlternateContent xmlns:mc="http://schemas.openxmlformats.org/markup-compatibility/2006" xmlns:p14="http://schemas.microsoft.com/office/powerpoint/2010/main">
    <mc:Choice Requires="p14">
      <p:transition spd="slow" p14:dur="2000" advTm="90753"/>
    </mc:Choice>
    <mc:Fallback xmlns="">
      <p:transition spd="slow" advTm="90753"/>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4" name="Graphic 46">
            <a:extLst>
              <a:ext uri="{FF2B5EF4-FFF2-40B4-BE49-F238E27FC236}">
                <a16:creationId xmlns=""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5"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467544" y="1484784"/>
            <a:ext cx="2737031" cy="461665"/>
          </a:xfrm>
          <a:prstGeom prst="rect">
            <a:avLst/>
          </a:prstGeom>
        </p:spPr>
        <p:txBody>
          <a:bodyPr wrap="none">
            <a:spAutoFit/>
          </a:bodyPr>
          <a:lstStyle/>
          <a:p>
            <a:r>
              <a:rPr lang="en-US" sz="2400" b="1" dirty="0" smtClean="0">
                <a:solidFill>
                  <a:srgbClr val="FF0000"/>
                </a:solidFill>
              </a:rPr>
              <a:t>1- THE PM ’ S ROLES</a:t>
            </a:r>
            <a:endParaRPr lang="ar-SA" sz="2400" b="1" dirty="0"/>
          </a:p>
        </p:txBody>
      </p:sp>
      <p:sp>
        <p:nvSpPr>
          <p:cNvPr id="7" name="مستطيل 6"/>
          <p:cNvSpPr/>
          <p:nvPr/>
        </p:nvSpPr>
        <p:spPr>
          <a:xfrm>
            <a:off x="323528" y="2564064"/>
            <a:ext cx="3456384" cy="2062103"/>
          </a:xfrm>
          <a:prstGeom prst="rect">
            <a:avLst/>
          </a:prstGeom>
        </p:spPr>
        <p:txBody>
          <a:bodyPr wrap="square">
            <a:spAutoFit/>
          </a:bodyPr>
          <a:lstStyle/>
          <a:p>
            <a:pPr algn="l" rtl="0"/>
            <a:r>
              <a:rPr lang="en-US" b="1" dirty="0" smtClean="0"/>
              <a:t>Once a project has been </a:t>
            </a:r>
            <a:r>
              <a:rPr lang="en-US" sz="2000" b="1" dirty="0" smtClean="0"/>
              <a:t>selected</a:t>
            </a:r>
            <a:r>
              <a:rPr lang="en-US" b="1" dirty="0" smtClean="0"/>
              <a:t>, </a:t>
            </a:r>
            <a:r>
              <a:rPr lang="en-US" b="1" dirty="0" smtClean="0">
                <a:solidFill>
                  <a:srgbClr val="C00000"/>
                </a:solidFill>
              </a:rPr>
              <a:t>the next step is for senior management to choose a project manager (PM). </a:t>
            </a:r>
            <a:r>
              <a:rPr lang="en-US" b="1" dirty="0" smtClean="0"/>
              <a:t>It is the PM ’ s job to make sure that the project is properly planned, implemented, and completed</a:t>
            </a:r>
            <a:endParaRPr lang="ar-SA" b="1" dirty="0"/>
          </a:p>
        </p:txBody>
      </p:sp>
      <p:pic>
        <p:nvPicPr>
          <p:cNvPr id="307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20405" y="1961033"/>
            <a:ext cx="4579937" cy="3268167"/>
          </a:xfrm>
          <a:prstGeom prst="rect">
            <a:avLst/>
          </a:prstGeom>
          <a:noFill/>
          <a:ln>
            <a:noFill/>
          </a:ln>
          <a:effectLst>
            <a:glow rad="63500">
              <a:schemeClr val="accent1">
                <a:alpha val="29000"/>
              </a:schemeClr>
            </a:glow>
            <a:outerShdw blurRad="50800" dist="38100" dir="2700000" algn="tl" rotWithShape="0">
              <a:prstClr val="black">
                <a:alpha val="40000"/>
              </a:prstClr>
            </a:outerShdw>
            <a:softEdge rad="762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90676216"/>
      </p:ext>
    </p:extLst>
  </p:cSld>
  <p:clrMapOvr>
    <a:masterClrMapping/>
  </p:clrMapOvr>
  <mc:AlternateContent xmlns:mc="http://schemas.openxmlformats.org/markup-compatibility/2006" xmlns:p14="http://schemas.microsoft.com/office/powerpoint/2010/main">
    <mc:Choice Requires="p14">
      <p:transition spd="slow" p14:dur="2000" advTm="146599"/>
    </mc:Choice>
    <mc:Fallback xmlns="">
      <p:transition spd="slow" advTm="146599"/>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4"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5"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472761" y="1604259"/>
            <a:ext cx="4903505" cy="4247317"/>
          </a:xfrm>
          <a:prstGeom prst="rect">
            <a:avLst/>
          </a:prstGeom>
        </p:spPr>
        <p:txBody>
          <a:bodyPr wrap="square">
            <a:spAutoFit/>
          </a:bodyPr>
          <a:lstStyle/>
          <a:p>
            <a:pPr marL="285750" indent="-285750" algn="l" rtl="0">
              <a:buFontTx/>
              <a:buChar char="-"/>
            </a:pPr>
            <a:r>
              <a:rPr lang="en-US" b="1" dirty="0" smtClean="0"/>
              <a:t>The PM is a </a:t>
            </a:r>
            <a:r>
              <a:rPr lang="en-US" b="1" dirty="0" smtClean="0">
                <a:solidFill>
                  <a:srgbClr val="C00000"/>
                </a:solidFill>
              </a:rPr>
              <a:t>facilitator</a:t>
            </a:r>
            <a:r>
              <a:rPr lang="en-US" b="1" dirty="0" smtClean="0"/>
              <a:t>, unlike the traditional manager who is a </a:t>
            </a:r>
            <a:r>
              <a:rPr lang="en-US" b="1" dirty="0" smtClean="0">
                <a:solidFill>
                  <a:srgbClr val="C00000"/>
                </a:solidFill>
              </a:rPr>
              <a:t>supervisor</a:t>
            </a:r>
            <a:r>
              <a:rPr lang="en-US" b="1" dirty="0" smtClean="0"/>
              <a:t>.</a:t>
            </a:r>
          </a:p>
          <a:p>
            <a:pPr marL="285750" indent="-285750" algn="l" rtl="0">
              <a:buFontTx/>
              <a:buChar char="-"/>
            </a:pPr>
            <a:r>
              <a:rPr lang="en-US" b="1" dirty="0" smtClean="0"/>
              <a:t> The PM must </a:t>
            </a:r>
            <a:r>
              <a:rPr lang="en-US" b="1" dirty="0" smtClean="0">
                <a:solidFill>
                  <a:srgbClr val="C00000"/>
                </a:solidFill>
              </a:rPr>
              <a:t>adopt the systems approach </a:t>
            </a:r>
            <a:r>
              <a:rPr lang="en-US" b="1" dirty="0" smtClean="0"/>
              <a:t>to making decisions and managing projects. </a:t>
            </a:r>
          </a:p>
          <a:p>
            <a:pPr marL="285750" indent="-285750" algn="l" rtl="0">
              <a:buFontTx/>
              <a:buChar char="-"/>
            </a:pPr>
            <a:r>
              <a:rPr lang="en-US" b="1" dirty="0" smtClean="0">
                <a:solidFill>
                  <a:srgbClr val="C00000"/>
                </a:solidFill>
              </a:rPr>
              <a:t>Multiple communication </a:t>
            </a:r>
            <a:r>
              <a:rPr lang="en-US" b="1" dirty="0" smtClean="0"/>
              <a:t>paths exist in any project, and some paths bypass the PM, causing problems. </a:t>
            </a:r>
          </a:p>
          <a:p>
            <a:pPr marL="285750" indent="-285750" algn="l" rtl="0">
              <a:buFontTx/>
              <a:buChar char="-"/>
            </a:pPr>
            <a:r>
              <a:rPr lang="en-US" b="1" dirty="0" smtClean="0">
                <a:solidFill>
                  <a:srgbClr val="C00000"/>
                </a:solidFill>
              </a:rPr>
              <a:t>Much project communication takes place in meetings </a:t>
            </a:r>
            <a:r>
              <a:rPr lang="en-US" b="1" dirty="0" smtClean="0"/>
              <a:t>that may be run effectively if some simple rules are followed.</a:t>
            </a:r>
          </a:p>
          <a:p>
            <a:pPr marL="285750" indent="-285750" algn="l" rtl="0">
              <a:buFontTx/>
              <a:buChar char="-"/>
            </a:pPr>
            <a:r>
              <a:rPr lang="en-US" b="1" dirty="0" smtClean="0">
                <a:solidFill>
                  <a:srgbClr val="C00000"/>
                </a:solidFill>
              </a:rPr>
              <a:t> In virtual projects much communication is via high technology channels. </a:t>
            </a:r>
          </a:p>
          <a:p>
            <a:pPr marL="285750" indent="-285750" algn="l" rtl="0">
              <a:buFontTx/>
              <a:buChar char="-"/>
            </a:pPr>
            <a:r>
              <a:rPr lang="en-US" b="1" u="sng" dirty="0" smtClean="0">
                <a:solidFill>
                  <a:srgbClr val="C00000"/>
                </a:solidFill>
              </a:rPr>
              <a:t>Above all, the PM must keep senior management informed about the current state of the project.</a:t>
            </a:r>
            <a:endParaRPr lang="ar-SA" u="sng" dirty="0">
              <a:solidFill>
                <a:srgbClr val="C00000"/>
              </a:solidFill>
            </a:endParaRPr>
          </a:p>
        </p:txBody>
      </p:sp>
      <p:pic>
        <p:nvPicPr>
          <p:cNvPr id="409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580112" y="2132856"/>
            <a:ext cx="3330414" cy="2424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827584" y="1234927"/>
            <a:ext cx="1861727" cy="369332"/>
          </a:xfrm>
          <a:prstGeom prst="rect">
            <a:avLst/>
          </a:prstGeom>
        </p:spPr>
        <p:txBody>
          <a:bodyPr wrap="none">
            <a:spAutoFit/>
          </a:bodyPr>
          <a:lstStyle/>
          <a:p>
            <a:r>
              <a:rPr lang="en-US" b="1" dirty="0" smtClean="0">
                <a:solidFill>
                  <a:srgbClr val="FF0000"/>
                </a:solidFill>
              </a:rPr>
              <a:t>THE PM ’ S ROLES</a:t>
            </a:r>
            <a:endParaRPr lang="ar-SA" dirty="0"/>
          </a:p>
        </p:txBody>
      </p:sp>
    </p:spTree>
    <p:extLst>
      <p:ext uri="{BB962C8B-B14F-4D97-AF65-F5344CB8AC3E}">
        <p14:creationId xmlns:p14="http://schemas.microsoft.com/office/powerpoint/2010/main" val="4074564370"/>
      </p:ext>
    </p:extLst>
  </p:cSld>
  <p:clrMapOvr>
    <a:masterClrMapping/>
  </p:clrMapOvr>
  <mc:AlternateContent xmlns:mc="http://schemas.openxmlformats.org/markup-compatibility/2006" xmlns:p14="http://schemas.microsoft.com/office/powerpoint/2010/main">
    <mc:Choice Requires="p14">
      <p:transition spd="slow" p14:dur="2000" advTm="248224"/>
    </mc:Choice>
    <mc:Fallback xmlns="">
      <p:transition spd="slow" advTm="24822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4"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5"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467544" y="2204864"/>
            <a:ext cx="3672408" cy="1938992"/>
          </a:xfrm>
          <a:prstGeom prst="rect">
            <a:avLst/>
          </a:prstGeom>
        </p:spPr>
        <p:txBody>
          <a:bodyPr wrap="square">
            <a:spAutoFit/>
          </a:bodyPr>
          <a:lstStyle/>
          <a:p>
            <a:pPr marL="457200" indent="-457200" algn="l" rtl="0">
              <a:buFont typeface="Arial" panose="020B0604020202020204" pitchFamily="34" charset="0"/>
              <a:buChar char="•"/>
            </a:pPr>
            <a:r>
              <a:rPr lang="en-US" sz="2400" dirty="0" smtClean="0"/>
              <a:t>Facilitator.</a:t>
            </a:r>
          </a:p>
          <a:p>
            <a:pPr marL="457200" indent="-457200" algn="l" rtl="0">
              <a:buFont typeface="Arial" panose="020B0604020202020204" pitchFamily="34" charset="0"/>
              <a:buChar char="•"/>
            </a:pPr>
            <a:r>
              <a:rPr lang="en-US" sz="2400" dirty="0" smtClean="0"/>
              <a:t>Communicator.</a:t>
            </a:r>
          </a:p>
          <a:p>
            <a:pPr marL="457200" indent="-457200" algn="l" rtl="0">
              <a:buFont typeface="Arial" panose="020B0604020202020204" pitchFamily="34" charset="0"/>
              <a:buChar char="•"/>
            </a:pPr>
            <a:r>
              <a:rPr lang="en-US" sz="2400" dirty="0" smtClean="0"/>
              <a:t>Virtual Project Manager.</a:t>
            </a:r>
          </a:p>
          <a:p>
            <a:pPr marL="457200" indent="-457200" algn="l" rtl="0">
              <a:buFont typeface="Arial" panose="020B0604020202020204" pitchFamily="34" charset="0"/>
              <a:buChar char="•"/>
            </a:pPr>
            <a:r>
              <a:rPr lang="en-US" sz="2400" dirty="0" smtClean="0"/>
              <a:t>Meetings, Convener and Chair.</a:t>
            </a:r>
            <a:endParaRPr lang="ar-SA" sz="2400" dirty="0"/>
          </a:p>
        </p:txBody>
      </p:sp>
      <p:sp>
        <p:nvSpPr>
          <p:cNvPr id="7" name="مستطيل 6"/>
          <p:cNvSpPr/>
          <p:nvPr/>
        </p:nvSpPr>
        <p:spPr>
          <a:xfrm>
            <a:off x="440974" y="1612377"/>
            <a:ext cx="2418033" cy="461665"/>
          </a:xfrm>
          <a:prstGeom prst="rect">
            <a:avLst/>
          </a:prstGeom>
        </p:spPr>
        <p:txBody>
          <a:bodyPr wrap="none">
            <a:spAutoFit/>
          </a:bodyPr>
          <a:lstStyle/>
          <a:p>
            <a:r>
              <a:rPr lang="en-US" sz="2400" b="1" dirty="0" smtClean="0">
                <a:solidFill>
                  <a:srgbClr val="FF0000"/>
                </a:solidFill>
              </a:rPr>
              <a:t>THE PM ’ S ROLES</a:t>
            </a:r>
            <a:endParaRPr lang="ar-SA" sz="2400" dirty="0"/>
          </a:p>
        </p:txBody>
      </p:sp>
      <p:pic>
        <p:nvPicPr>
          <p:cNvPr id="5122"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39952" y="1575659"/>
            <a:ext cx="4842818" cy="3870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6139567"/>
      </p:ext>
    </p:extLst>
  </p:cSld>
  <p:clrMapOvr>
    <a:masterClrMapping/>
  </p:clrMapOvr>
  <mc:AlternateContent xmlns:mc="http://schemas.openxmlformats.org/markup-compatibility/2006" xmlns:p14="http://schemas.microsoft.com/office/powerpoint/2010/main">
    <mc:Choice Requires="p14">
      <p:transition spd="slow" p14:dur="2000" advTm="120738"/>
    </mc:Choice>
    <mc:Fallback xmlns="">
      <p:transition spd="slow" advTm="12073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4"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5"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419454" y="1234927"/>
            <a:ext cx="2651239" cy="369332"/>
          </a:xfrm>
          <a:prstGeom prst="rect">
            <a:avLst/>
          </a:prstGeom>
        </p:spPr>
        <p:txBody>
          <a:bodyPr wrap="none">
            <a:spAutoFit/>
          </a:bodyPr>
          <a:lstStyle/>
          <a:p>
            <a:r>
              <a:rPr lang="en-US" altLang="ar-SA" b="1" dirty="0" smtClean="0">
                <a:solidFill>
                  <a:srgbClr val="C00000"/>
                </a:solidFill>
              </a:rPr>
              <a:t>PM’s Role in Procurement</a:t>
            </a:r>
            <a:endParaRPr lang="ar-SA" b="1" dirty="0">
              <a:solidFill>
                <a:srgbClr val="C00000"/>
              </a:solidFill>
            </a:endParaRPr>
          </a:p>
        </p:txBody>
      </p:sp>
      <p:sp>
        <p:nvSpPr>
          <p:cNvPr id="7" name="مستطيل 6"/>
          <p:cNvSpPr/>
          <p:nvPr/>
        </p:nvSpPr>
        <p:spPr>
          <a:xfrm>
            <a:off x="419454" y="1772816"/>
            <a:ext cx="4512585" cy="3831818"/>
          </a:xfrm>
          <a:prstGeom prst="rect">
            <a:avLst/>
          </a:prstGeom>
        </p:spPr>
        <p:txBody>
          <a:bodyPr wrap="square">
            <a:spAutoFit/>
          </a:bodyPr>
          <a:lstStyle/>
          <a:p>
            <a:pPr marL="285750" indent="-285750" algn="l" rtl="0">
              <a:spcBef>
                <a:spcPct val="50000"/>
              </a:spcBef>
              <a:buSzPct val="50000"/>
              <a:buFont typeface="Arial" panose="020B0604020202020204" pitchFamily="34" charset="0"/>
              <a:buChar char="•"/>
            </a:pPr>
            <a:r>
              <a:rPr lang="en-US" altLang="ar-SA" dirty="0" smtClean="0">
                <a:latin typeface="Arial" panose="020B0604020202020204" pitchFamily="34" charset="0"/>
              </a:rPr>
              <a:t>Know the procurement process; seek support early from specialists in contracting, purchasing, law, and technical disciplines.</a:t>
            </a:r>
          </a:p>
          <a:p>
            <a:pPr marL="285750" indent="-285750" algn="l" rtl="0">
              <a:spcBef>
                <a:spcPct val="50000"/>
              </a:spcBef>
              <a:buSzPct val="50000"/>
              <a:buFont typeface="Arial" panose="020B0604020202020204" pitchFamily="34" charset="0"/>
              <a:buChar char="•"/>
            </a:pPr>
            <a:r>
              <a:rPr lang="en-US" altLang="ar-SA" dirty="0" smtClean="0">
                <a:latin typeface="Arial" panose="020B0604020202020204" pitchFamily="34" charset="0"/>
              </a:rPr>
              <a:t>Involvement should begin at the start of the procurement process.</a:t>
            </a:r>
          </a:p>
          <a:p>
            <a:pPr marL="285750" indent="-285750" algn="l" rtl="0">
              <a:spcBef>
                <a:spcPct val="50000"/>
              </a:spcBef>
              <a:buSzPct val="50000"/>
              <a:buFont typeface="Arial" panose="020B0604020202020204" pitchFamily="34" charset="0"/>
              <a:buChar char="•"/>
            </a:pPr>
            <a:r>
              <a:rPr lang="en-US" altLang="ar-SA" dirty="0" smtClean="0">
                <a:latin typeface="Arial" panose="020B0604020202020204" pitchFamily="34" charset="0"/>
              </a:rPr>
              <a:t>Understand contract terms and conditions</a:t>
            </a:r>
          </a:p>
          <a:p>
            <a:pPr marL="285750" indent="-285750" algn="l" rtl="0">
              <a:spcBef>
                <a:spcPct val="50000"/>
              </a:spcBef>
              <a:buSzPct val="50000"/>
              <a:buFont typeface="Arial" panose="020B0604020202020204" pitchFamily="34" charset="0"/>
              <a:buChar char="•"/>
            </a:pPr>
            <a:r>
              <a:rPr lang="en-US" altLang="ar-SA" dirty="0" smtClean="0">
                <a:latin typeface="Arial" panose="020B0604020202020204" pitchFamily="34" charset="0"/>
              </a:rPr>
              <a:t>Ensure the contract contains all project management requirements and scope for the product or services being procured.</a:t>
            </a:r>
          </a:p>
        </p:txBody>
      </p:sp>
      <p:pic>
        <p:nvPicPr>
          <p:cNvPr id="614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860032" y="1604259"/>
            <a:ext cx="3888408" cy="34089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10789269"/>
      </p:ext>
    </p:extLst>
  </p:cSld>
  <p:clrMapOvr>
    <a:masterClrMapping/>
  </p:clrMapOvr>
  <mc:AlternateContent xmlns:mc="http://schemas.openxmlformats.org/markup-compatibility/2006" xmlns:p14="http://schemas.microsoft.com/office/powerpoint/2010/main">
    <mc:Choice Requires="p14">
      <p:transition spd="slow" p14:dur="2000" advTm="156234"/>
    </mc:Choice>
    <mc:Fallback xmlns="">
      <p:transition spd="slow" advTm="156234"/>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4"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5"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436967" y="1605970"/>
            <a:ext cx="4752528" cy="4247317"/>
          </a:xfrm>
          <a:prstGeom prst="rect">
            <a:avLst/>
          </a:prstGeom>
        </p:spPr>
        <p:txBody>
          <a:bodyPr wrap="square">
            <a:spAutoFit/>
          </a:bodyPr>
          <a:lstStyle/>
          <a:p>
            <a:pPr marL="285750" indent="-285750" algn="l" rtl="0">
              <a:spcBef>
                <a:spcPct val="50000"/>
              </a:spcBef>
              <a:buSzPct val="50000"/>
              <a:buFont typeface="Arial" panose="020B0604020202020204" pitchFamily="34" charset="0"/>
              <a:buChar char="•"/>
            </a:pPr>
            <a:r>
              <a:rPr lang="en-US" altLang="ar-SA" dirty="0" smtClean="0">
                <a:latin typeface="Arial" panose="020B0604020202020204" pitchFamily="34" charset="0"/>
              </a:rPr>
              <a:t>Identify risks and incorporate ways to avoid, mitigate, transfer to seller, or share the potential risk within the contract.</a:t>
            </a:r>
          </a:p>
          <a:p>
            <a:pPr marL="285750" indent="-285750" algn="l" rtl="0">
              <a:spcBef>
                <a:spcPct val="50000"/>
              </a:spcBef>
              <a:buSzPct val="50000"/>
              <a:buFont typeface="Arial" panose="020B0604020202020204" pitchFamily="34" charset="0"/>
              <a:buChar char="•"/>
            </a:pPr>
            <a:r>
              <a:rPr lang="en-US" altLang="ar-SA" dirty="0" smtClean="0">
                <a:latin typeface="Arial" panose="020B0604020202020204" pitchFamily="34" charset="0"/>
              </a:rPr>
              <a:t>Fit the schedule for completion of the procurement process into the schedule for the project.</a:t>
            </a:r>
          </a:p>
          <a:p>
            <a:pPr marL="285750" indent="-285750" algn="l" rtl="0">
              <a:spcBef>
                <a:spcPct val="50000"/>
              </a:spcBef>
              <a:buSzPct val="50000"/>
              <a:buFont typeface="Arial" panose="020B0604020202020204" pitchFamily="34" charset="0"/>
              <a:buChar char="•"/>
            </a:pPr>
            <a:r>
              <a:rPr lang="en-US" altLang="ar-SA" dirty="0" smtClean="0">
                <a:latin typeface="Arial" panose="020B0604020202020204" pitchFamily="34" charset="0"/>
              </a:rPr>
              <a:t>Be engaged during contract negotiation to establish a relationships with the seller.</a:t>
            </a:r>
          </a:p>
          <a:p>
            <a:pPr marL="285750" indent="-285750" algn="l" rtl="0">
              <a:spcBef>
                <a:spcPct val="50000"/>
              </a:spcBef>
              <a:buSzPct val="50000"/>
              <a:buFont typeface="Arial" panose="020B0604020202020204" pitchFamily="34" charset="0"/>
              <a:buChar char="•"/>
            </a:pPr>
            <a:r>
              <a:rPr lang="en-US" altLang="ar-SA" dirty="0" smtClean="0">
                <a:latin typeface="Arial" panose="020B0604020202020204" pitchFamily="34" charset="0"/>
              </a:rPr>
              <a:t>Manage the entire project, not just the contract statement of work.</a:t>
            </a:r>
          </a:p>
          <a:p>
            <a:pPr marL="285750" indent="-285750" algn="l" rtl="0">
              <a:spcBef>
                <a:spcPct val="50000"/>
              </a:spcBef>
              <a:buSzPct val="50000"/>
              <a:buFont typeface="Arial" panose="020B0604020202020204" pitchFamily="34" charset="0"/>
              <a:buChar char="•"/>
            </a:pPr>
            <a:r>
              <a:rPr lang="en-US" altLang="ar-SA" dirty="0" smtClean="0">
                <a:latin typeface="Arial" panose="020B0604020202020204" pitchFamily="34" charset="0"/>
              </a:rPr>
              <a:t>Work with the contract or procurement manager to manage contract change control.</a:t>
            </a:r>
            <a:endParaRPr lang="en-US" altLang="ar-SA" dirty="0">
              <a:latin typeface="Arial" panose="020B0604020202020204" pitchFamily="34" charset="0"/>
            </a:endParaRPr>
          </a:p>
        </p:txBody>
      </p:sp>
      <p:sp>
        <p:nvSpPr>
          <p:cNvPr id="7" name="مستطيل 6"/>
          <p:cNvSpPr/>
          <p:nvPr/>
        </p:nvSpPr>
        <p:spPr>
          <a:xfrm>
            <a:off x="419454" y="1234927"/>
            <a:ext cx="2651239" cy="369332"/>
          </a:xfrm>
          <a:prstGeom prst="rect">
            <a:avLst/>
          </a:prstGeom>
        </p:spPr>
        <p:txBody>
          <a:bodyPr wrap="none">
            <a:spAutoFit/>
          </a:bodyPr>
          <a:lstStyle/>
          <a:p>
            <a:r>
              <a:rPr lang="en-US" altLang="ar-SA" b="1" dirty="0" smtClean="0">
                <a:solidFill>
                  <a:srgbClr val="C00000"/>
                </a:solidFill>
              </a:rPr>
              <a:t>PM’s Role in Procurement</a:t>
            </a:r>
            <a:endParaRPr lang="ar-SA" b="1" dirty="0">
              <a:solidFill>
                <a:srgbClr val="C00000"/>
              </a:solidFill>
            </a:endParaRPr>
          </a:p>
        </p:txBody>
      </p:sp>
      <p:pic>
        <p:nvPicPr>
          <p:cNvPr id="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292080" y="1603255"/>
            <a:ext cx="3630978" cy="34089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44501153"/>
      </p:ext>
    </p:extLst>
  </p:cSld>
  <p:clrMapOvr>
    <a:masterClrMapping/>
  </p:clrMapOvr>
  <mc:AlternateContent xmlns:mc="http://schemas.openxmlformats.org/markup-compatibility/2006" xmlns:p14="http://schemas.microsoft.com/office/powerpoint/2010/main">
    <mc:Choice Requires="p14">
      <p:transition spd="slow" p14:dur="2000" advTm="170735"/>
    </mc:Choice>
    <mc:Fallback xmlns="">
      <p:transition spd="slow" advTm="170735"/>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611560" y="1412776"/>
            <a:ext cx="6768752" cy="369332"/>
          </a:xfrm>
          <a:prstGeom prst="rect">
            <a:avLst/>
          </a:prstGeom>
        </p:spPr>
        <p:txBody>
          <a:bodyPr wrap="square">
            <a:spAutoFit/>
          </a:bodyPr>
          <a:lstStyle/>
          <a:p>
            <a:pPr algn="l" rtl="0"/>
            <a:r>
              <a:rPr lang="en-US" dirty="0" smtClean="0">
                <a:solidFill>
                  <a:srgbClr val="C00000"/>
                </a:solidFill>
                <a:latin typeface="Arial Black" panose="020B0A04020102020204" pitchFamily="34" charset="0"/>
              </a:rPr>
              <a:t>2- THE PM ’ S RESPONSIBILITIES TO THE PROJECT</a:t>
            </a:r>
            <a:endParaRPr lang="ar-SA" dirty="0">
              <a:solidFill>
                <a:srgbClr val="C00000"/>
              </a:solidFill>
            </a:endParaRPr>
          </a:p>
        </p:txBody>
      </p:sp>
      <p:sp>
        <p:nvSpPr>
          <p:cNvPr id="6" name="مستطيل 5"/>
          <p:cNvSpPr/>
          <p:nvPr/>
        </p:nvSpPr>
        <p:spPr>
          <a:xfrm>
            <a:off x="582062" y="2274838"/>
            <a:ext cx="3845922" cy="3139321"/>
          </a:xfrm>
          <a:prstGeom prst="rect">
            <a:avLst/>
          </a:prstGeom>
        </p:spPr>
        <p:txBody>
          <a:bodyPr wrap="square">
            <a:spAutoFit/>
          </a:bodyPr>
          <a:lstStyle/>
          <a:p>
            <a:pPr marL="285750" indent="-285750" algn="l" rtl="0">
              <a:buFont typeface="Arial" panose="020B0604020202020204" pitchFamily="34" charset="0"/>
              <a:buChar char="•"/>
            </a:pPr>
            <a:r>
              <a:rPr lang="en-US" b="1" dirty="0" smtClean="0"/>
              <a:t>The PM has three overriding responsibilities to the project.</a:t>
            </a:r>
          </a:p>
          <a:p>
            <a:pPr marL="285750" indent="-285750" algn="l" rtl="0">
              <a:buFont typeface="Arial" panose="020B0604020202020204" pitchFamily="34" charset="0"/>
              <a:buChar char="•"/>
            </a:pPr>
            <a:r>
              <a:rPr lang="en-US" b="1" dirty="0" smtClean="0"/>
              <a:t> </a:t>
            </a:r>
            <a:r>
              <a:rPr lang="en-US" b="1" dirty="0" smtClean="0">
                <a:solidFill>
                  <a:srgbClr val="C00000"/>
                </a:solidFill>
              </a:rPr>
              <a:t>First</a:t>
            </a:r>
            <a:r>
              <a:rPr lang="en-US" b="1" dirty="0" smtClean="0"/>
              <a:t> is the acquisition of resources and personnel.</a:t>
            </a:r>
          </a:p>
          <a:p>
            <a:pPr marL="285750" indent="-285750" algn="l" rtl="0">
              <a:buFont typeface="Arial" panose="020B0604020202020204" pitchFamily="34" charset="0"/>
              <a:buChar char="•"/>
            </a:pPr>
            <a:r>
              <a:rPr lang="en-US" b="1" dirty="0" smtClean="0"/>
              <a:t> </a:t>
            </a:r>
            <a:r>
              <a:rPr lang="en-US" b="1" dirty="0" smtClean="0">
                <a:solidFill>
                  <a:srgbClr val="C00000"/>
                </a:solidFill>
              </a:rPr>
              <a:t>Second</a:t>
            </a:r>
            <a:r>
              <a:rPr lang="en-US" b="1" dirty="0" smtClean="0"/>
              <a:t> is dealing with the obstacles that arise during the course of the project. </a:t>
            </a:r>
          </a:p>
          <a:p>
            <a:pPr marL="285750" indent="-285750" algn="l" rtl="0">
              <a:buFont typeface="Arial" panose="020B0604020202020204" pitchFamily="34" charset="0"/>
              <a:buChar char="•"/>
            </a:pPr>
            <a:r>
              <a:rPr lang="en-US" b="1" dirty="0" smtClean="0">
                <a:solidFill>
                  <a:srgbClr val="C00000"/>
                </a:solidFill>
              </a:rPr>
              <a:t>Third</a:t>
            </a:r>
            <a:r>
              <a:rPr lang="en-US" b="1" dirty="0" smtClean="0"/>
              <a:t> is exercising the leadership needed to bring the project to a successful conclusion and making the trade - offs necessary to do so.</a:t>
            </a:r>
            <a:endParaRPr lang="ar-SA" b="1" dirty="0"/>
          </a:p>
        </p:txBody>
      </p:sp>
      <p:pic>
        <p:nvPicPr>
          <p:cNvPr id="717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99992" y="2484010"/>
            <a:ext cx="4183360" cy="2720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09048813"/>
      </p:ext>
    </p:extLst>
  </p:cSld>
  <p:clrMapOvr>
    <a:masterClrMapping/>
  </p:clrMapOvr>
  <mc:AlternateContent xmlns:mc="http://schemas.openxmlformats.org/markup-compatibility/2006" xmlns:p14="http://schemas.microsoft.com/office/powerpoint/2010/main">
    <mc:Choice Requires="p14">
      <p:transition spd="slow" p14:dur="2000" advTm="175688"/>
    </mc:Choice>
    <mc:Fallback xmlns="">
      <p:transition spd="slow" advTm="17568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67544" y="1720840"/>
            <a:ext cx="4248472" cy="4247317"/>
          </a:xfrm>
          <a:prstGeom prst="rect">
            <a:avLst/>
          </a:prstGeom>
        </p:spPr>
        <p:txBody>
          <a:bodyPr wrap="square">
            <a:spAutoFit/>
          </a:bodyPr>
          <a:lstStyle/>
          <a:p>
            <a:pPr marL="285750" indent="-285750" algn="l" rtl="0">
              <a:buFont typeface="Arial" panose="020B0604020202020204" pitchFamily="34" charset="0"/>
              <a:buChar char="•"/>
            </a:pPr>
            <a:r>
              <a:rPr lang="en-US" b="1" dirty="0" smtClean="0"/>
              <a:t>The PM is responsible for </a:t>
            </a:r>
            <a:r>
              <a:rPr lang="en-US" b="1" dirty="0" smtClean="0">
                <a:solidFill>
                  <a:srgbClr val="C00000"/>
                </a:solidFill>
              </a:rPr>
              <a:t>acquiring the human and material resources needed by the project. </a:t>
            </a:r>
          </a:p>
          <a:p>
            <a:pPr marL="285750" indent="-285750" algn="l" rtl="0">
              <a:buFont typeface="Arial" panose="020B0604020202020204" pitchFamily="34" charset="0"/>
              <a:buChar char="•"/>
            </a:pPr>
            <a:r>
              <a:rPr lang="en-US" b="1" dirty="0" smtClean="0"/>
              <a:t>The PM is also responsible for </a:t>
            </a:r>
            <a:r>
              <a:rPr lang="en-US" b="1" dirty="0" smtClean="0">
                <a:solidFill>
                  <a:srgbClr val="C00000"/>
                </a:solidFill>
              </a:rPr>
              <a:t>exercising leadership, fire fighting, and dealing with obstacles that impede the project ’ s progress.</a:t>
            </a:r>
          </a:p>
          <a:p>
            <a:pPr marL="285750" indent="-285750" algn="l" rtl="0">
              <a:buFont typeface="Arial" panose="020B0604020202020204" pitchFamily="34" charset="0"/>
              <a:buChar char="•"/>
            </a:pPr>
            <a:r>
              <a:rPr lang="en-US" b="1" dirty="0" smtClean="0">
                <a:solidFill>
                  <a:srgbClr val="C00000"/>
                </a:solidFill>
              </a:rPr>
              <a:t> </a:t>
            </a:r>
            <a:r>
              <a:rPr lang="en-US" b="1" dirty="0" smtClean="0"/>
              <a:t>Finally, the PM is responsible for making the trade - offs between budget, schedule, and scope that are needed to ensure project success. </a:t>
            </a:r>
          </a:p>
          <a:p>
            <a:pPr marL="285750" indent="-285750" algn="l" rtl="0">
              <a:buFont typeface="Arial" panose="020B0604020202020204" pitchFamily="34" charset="0"/>
              <a:buChar char="•"/>
            </a:pPr>
            <a:r>
              <a:rPr lang="en-US" b="1" dirty="0" smtClean="0"/>
              <a:t>To be successful at meeting this responsibilities, </a:t>
            </a:r>
            <a:r>
              <a:rPr lang="en-US" b="1" dirty="0" smtClean="0">
                <a:solidFill>
                  <a:srgbClr val="C00000"/>
                </a:solidFill>
              </a:rPr>
              <a:t>the PM must be skilled at negotiation, conflict resolution, and persuasion.</a:t>
            </a:r>
            <a:endParaRPr lang="ar-SA" b="1" dirty="0">
              <a:solidFill>
                <a:srgbClr val="C00000"/>
              </a:solidFill>
            </a:endParaRPr>
          </a:p>
        </p:txBody>
      </p:sp>
      <p:pic>
        <p:nvPicPr>
          <p:cNvPr id="7"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04048" y="2276872"/>
            <a:ext cx="3672408" cy="2720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44611021"/>
      </p:ext>
    </p:extLst>
  </p:cSld>
  <p:clrMapOvr>
    <a:masterClrMapping/>
  </p:clrMapOvr>
  <mc:AlternateContent xmlns:mc="http://schemas.openxmlformats.org/markup-compatibility/2006" xmlns:p14="http://schemas.microsoft.com/office/powerpoint/2010/main">
    <mc:Choice Requires="p14">
      <p:transition spd="slow" p14:dur="2000" advTm="149753"/>
    </mc:Choice>
    <mc:Fallback xmlns="">
      <p:transition spd="slow" advTm="149753"/>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31607" y="1265281"/>
            <a:ext cx="3917483" cy="369332"/>
          </a:xfrm>
          <a:prstGeom prst="rect">
            <a:avLst/>
          </a:prstGeom>
        </p:spPr>
        <p:txBody>
          <a:bodyPr wrap="none">
            <a:spAutoFit/>
          </a:bodyPr>
          <a:lstStyle/>
          <a:p>
            <a:r>
              <a:rPr lang="en-US" b="1" dirty="0" smtClean="0">
                <a:solidFill>
                  <a:srgbClr val="C00000"/>
                </a:solidFill>
              </a:rPr>
              <a:t>3- SELECTION OF A PROJECT MANAGER</a:t>
            </a:r>
            <a:endParaRPr lang="ar-SA" b="1" dirty="0">
              <a:solidFill>
                <a:srgbClr val="C00000"/>
              </a:solidFill>
            </a:endParaRPr>
          </a:p>
        </p:txBody>
      </p:sp>
      <p:sp>
        <p:nvSpPr>
          <p:cNvPr id="6" name="مستطيل 5"/>
          <p:cNvSpPr/>
          <p:nvPr/>
        </p:nvSpPr>
        <p:spPr>
          <a:xfrm>
            <a:off x="349055" y="1772816"/>
            <a:ext cx="4006921" cy="2862322"/>
          </a:xfrm>
          <a:prstGeom prst="rect">
            <a:avLst/>
          </a:prstGeom>
        </p:spPr>
        <p:txBody>
          <a:bodyPr wrap="square">
            <a:spAutoFit/>
          </a:bodyPr>
          <a:lstStyle/>
          <a:p>
            <a:pPr algn="l" rtl="0"/>
            <a:r>
              <a:rPr lang="en-US" sz="2000" dirty="0" smtClean="0"/>
              <a:t>The most important criterion, in the language of sales people, is a “ closer. ” Find individuals who complete the tasks they are given. As any senior manager knows, hard workers are easy to find. What is rare is an individual who is driven to finish the job. </a:t>
            </a:r>
          </a:p>
          <a:p>
            <a:pPr algn="l" rtl="0"/>
            <a:endParaRPr lang="ar-SA" sz="2000" dirty="0"/>
          </a:p>
        </p:txBody>
      </p:sp>
      <p:pic>
        <p:nvPicPr>
          <p:cNvPr id="921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249090" y="1634613"/>
            <a:ext cx="4233580" cy="2875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91670620"/>
      </p:ext>
    </p:extLst>
  </p:cSld>
  <p:clrMapOvr>
    <a:masterClrMapping/>
  </p:clrMapOvr>
  <mc:AlternateContent xmlns:mc="http://schemas.openxmlformats.org/markup-compatibility/2006" xmlns:p14="http://schemas.microsoft.com/office/powerpoint/2010/main">
    <mc:Choice Requires="p14">
      <p:transition spd="slow" p14:dur="2000" advTm="134239"/>
    </mc:Choice>
    <mc:Fallback xmlns="">
      <p:transition spd="slow" advTm="134239"/>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611560" y="1916832"/>
            <a:ext cx="4032448" cy="2308324"/>
          </a:xfrm>
          <a:prstGeom prst="rect">
            <a:avLst/>
          </a:prstGeom>
        </p:spPr>
        <p:txBody>
          <a:bodyPr wrap="square">
            <a:spAutoFit/>
          </a:bodyPr>
          <a:lstStyle/>
          <a:p>
            <a:pPr algn="l" rtl="0"/>
            <a:r>
              <a:rPr lang="en-US" sz="2400" dirty="0" smtClean="0"/>
              <a:t>Select those who meet the following criteria at reasonably high levels: </a:t>
            </a:r>
          </a:p>
          <a:p>
            <a:pPr marL="342900" indent="-342900" algn="l" rtl="0">
              <a:buFont typeface="Arial" panose="020B0604020202020204" pitchFamily="34" charset="0"/>
              <a:buChar char="•"/>
            </a:pPr>
            <a:r>
              <a:rPr lang="en-US" sz="2400" b="0" dirty="0" smtClean="0"/>
              <a:t>Credibility.</a:t>
            </a:r>
          </a:p>
          <a:p>
            <a:pPr marL="342900" indent="-342900" algn="l" rtl="0">
              <a:buFont typeface="Arial" panose="020B0604020202020204" pitchFamily="34" charset="0"/>
              <a:buChar char="•"/>
            </a:pPr>
            <a:r>
              <a:rPr lang="en-US" sz="2400" b="0" dirty="0" smtClean="0"/>
              <a:t>Sensitivity.</a:t>
            </a:r>
          </a:p>
          <a:p>
            <a:pPr marL="342900" indent="-342900" algn="l" rtl="0">
              <a:buFont typeface="Arial" panose="020B0604020202020204" pitchFamily="34" charset="0"/>
              <a:buChar char="•"/>
            </a:pPr>
            <a:r>
              <a:rPr lang="en-US" sz="2400" b="0" dirty="0" smtClean="0"/>
              <a:t>Leadership, Style, Ethics.</a:t>
            </a:r>
            <a:endParaRPr lang="ar-SA" sz="2400" dirty="0" smtClean="0"/>
          </a:p>
        </p:txBody>
      </p:sp>
      <p:sp>
        <p:nvSpPr>
          <p:cNvPr id="6" name="مستطيل 5"/>
          <p:cNvSpPr/>
          <p:nvPr/>
        </p:nvSpPr>
        <p:spPr>
          <a:xfrm>
            <a:off x="179512" y="1504662"/>
            <a:ext cx="4841582" cy="461665"/>
          </a:xfrm>
          <a:prstGeom prst="rect">
            <a:avLst/>
          </a:prstGeom>
        </p:spPr>
        <p:txBody>
          <a:bodyPr wrap="none">
            <a:spAutoFit/>
          </a:bodyPr>
          <a:lstStyle/>
          <a:p>
            <a:r>
              <a:rPr lang="en-US" sz="2400" b="1" dirty="0" smtClean="0">
                <a:solidFill>
                  <a:srgbClr val="C00000"/>
                </a:solidFill>
              </a:rPr>
              <a:t>SELECTION OF A PROJECT MANAGER</a:t>
            </a:r>
            <a:endParaRPr lang="ar-SA" sz="2400" dirty="0"/>
          </a:p>
        </p:txBody>
      </p:sp>
      <p:pic>
        <p:nvPicPr>
          <p:cNvPr id="7"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01128" y="1916832"/>
            <a:ext cx="3744416" cy="2875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98741220"/>
      </p:ext>
    </p:extLst>
  </p:cSld>
  <p:clrMapOvr>
    <a:masterClrMapping/>
  </p:clrMapOvr>
  <mc:AlternateContent xmlns:mc="http://schemas.openxmlformats.org/markup-compatibility/2006" xmlns:p14="http://schemas.microsoft.com/office/powerpoint/2010/main">
    <mc:Choice Requires="p14">
      <p:transition spd="slow" p14:dur="2000" advTm="111212"/>
    </mc:Choice>
    <mc:Fallback xmlns="">
      <p:transition spd="slow" advTm="11121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918490" y="2780928"/>
            <a:ext cx="7416824" cy="2308324"/>
          </a:xfrm>
          <a:prstGeom prst="rect">
            <a:avLst/>
          </a:prstGeom>
        </p:spPr>
        <p:txBody>
          <a:bodyPr wrap="square">
            <a:spAutoFit/>
          </a:bodyPr>
          <a:lstStyle/>
          <a:p>
            <a:pPr algn="l" rtl="0"/>
            <a:r>
              <a:rPr lang="en-US" b="1" dirty="0" smtClean="0">
                <a:solidFill>
                  <a:srgbClr val="C00000"/>
                </a:solidFill>
              </a:rPr>
              <a:t>Successful PMs have some common characteristics</a:t>
            </a:r>
            <a:r>
              <a:rPr lang="en-US" dirty="0" smtClean="0"/>
              <a:t>. </a:t>
            </a:r>
          </a:p>
          <a:p>
            <a:pPr marL="285750" indent="-285750" algn="l" rtl="0">
              <a:buFont typeface="Arial" panose="020B0604020202020204" pitchFamily="34" charset="0"/>
              <a:buChar char="•"/>
            </a:pPr>
            <a:r>
              <a:rPr lang="en-US" dirty="0" smtClean="0"/>
              <a:t>They are </a:t>
            </a:r>
            <a:r>
              <a:rPr lang="en-US" b="1" dirty="0" smtClean="0">
                <a:solidFill>
                  <a:srgbClr val="C00000"/>
                </a:solidFill>
              </a:rPr>
              <a:t>“ closers. ”</a:t>
            </a:r>
          </a:p>
          <a:p>
            <a:pPr marL="285750" indent="-285750" algn="l" rtl="0">
              <a:buFont typeface="Arial" panose="020B0604020202020204" pitchFamily="34" charset="0"/>
              <a:buChar char="•"/>
            </a:pPr>
            <a:r>
              <a:rPr lang="en-US" dirty="0" smtClean="0"/>
              <a:t> They also have </a:t>
            </a:r>
            <a:r>
              <a:rPr lang="en-US" b="1" dirty="0" smtClean="0">
                <a:solidFill>
                  <a:srgbClr val="C00000"/>
                </a:solidFill>
              </a:rPr>
              <a:t>high administrative and technical credibility</a:t>
            </a:r>
            <a:r>
              <a:rPr lang="en-US" dirty="0" smtClean="0"/>
              <a:t>.</a:t>
            </a:r>
          </a:p>
          <a:p>
            <a:pPr marL="285750" indent="-285750" algn="l" rtl="0">
              <a:buFont typeface="Arial" panose="020B0604020202020204" pitchFamily="34" charset="0"/>
              <a:buChar char="•"/>
            </a:pPr>
            <a:r>
              <a:rPr lang="en-US" dirty="0" smtClean="0"/>
              <a:t>In addition, the PM should be </a:t>
            </a:r>
            <a:r>
              <a:rPr lang="en-US" b="1" dirty="0" smtClean="0">
                <a:solidFill>
                  <a:srgbClr val="C00000"/>
                </a:solidFill>
              </a:rPr>
              <a:t>a leader, and adopt a participatory </a:t>
            </a:r>
            <a:r>
              <a:rPr lang="en-US" dirty="0" smtClean="0"/>
              <a:t>management style that may have to be modified depending on the level of technological sophistication and uncertainty involved in the project. </a:t>
            </a:r>
          </a:p>
          <a:p>
            <a:pPr marL="285750" indent="-285750" algn="l" rtl="0">
              <a:buFont typeface="Arial" panose="020B0604020202020204" pitchFamily="34" charset="0"/>
              <a:buChar char="•"/>
            </a:pPr>
            <a:r>
              <a:rPr lang="en-US" dirty="0" smtClean="0"/>
              <a:t>Another critical project management skill is the ability to direct the project in an ethical manner.</a:t>
            </a:r>
            <a:endParaRPr lang="ar-SA" dirty="0"/>
          </a:p>
        </p:txBody>
      </p:sp>
      <p:pic>
        <p:nvPicPr>
          <p:cNvPr id="10242"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35696" y="969119"/>
            <a:ext cx="5832647" cy="17398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78578068"/>
      </p:ext>
    </p:extLst>
  </p:cSld>
  <p:clrMapOvr>
    <a:masterClrMapping/>
  </p:clrMapOvr>
  <mc:AlternateContent xmlns:mc="http://schemas.openxmlformats.org/markup-compatibility/2006" xmlns:p14="http://schemas.microsoft.com/office/powerpoint/2010/main">
    <mc:Choice Requires="p14">
      <p:transition spd="slow" p14:dur="2000" advTm="198716"/>
    </mc:Choice>
    <mc:Fallback xmlns="">
      <p:transition spd="slow" advTm="19871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522057" y="1204149"/>
            <a:ext cx="5011693" cy="400110"/>
          </a:xfrm>
          <a:prstGeom prst="rect">
            <a:avLst/>
          </a:prstGeom>
        </p:spPr>
        <p:txBody>
          <a:bodyPr wrap="none">
            <a:spAutoFit/>
          </a:bodyPr>
          <a:lstStyle/>
          <a:p>
            <a:r>
              <a:rPr lang="en-US" sz="2000" b="1" dirty="0" smtClean="0">
                <a:solidFill>
                  <a:srgbClr val="FF0000"/>
                </a:solidFill>
              </a:rPr>
              <a:t>4- PROJECT MANAGEMENT AS A PROFESSION</a:t>
            </a:r>
            <a:endParaRPr lang="ar-SA" sz="2000" b="1" dirty="0"/>
          </a:p>
        </p:txBody>
      </p:sp>
      <p:sp>
        <p:nvSpPr>
          <p:cNvPr id="6" name="مستطيل 5"/>
          <p:cNvSpPr/>
          <p:nvPr/>
        </p:nvSpPr>
        <p:spPr>
          <a:xfrm>
            <a:off x="539552" y="1738845"/>
            <a:ext cx="4392488" cy="3816429"/>
          </a:xfrm>
          <a:prstGeom prst="rect">
            <a:avLst/>
          </a:prstGeom>
        </p:spPr>
        <p:txBody>
          <a:bodyPr wrap="square">
            <a:spAutoFit/>
          </a:bodyPr>
          <a:lstStyle/>
          <a:p>
            <a:pPr marL="342900" indent="-342900" algn="l" rtl="0">
              <a:buFont typeface="Arial" panose="020B0604020202020204" pitchFamily="34" charset="0"/>
              <a:buChar char="•"/>
            </a:pPr>
            <a:r>
              <a:rPr lang="en-US" sz="2200" dirty="0" smtClean="0"/>
              <a:t>It should be obvious to the reader that project management is a demanding job. </a:t>
            </a:r>
          </a:p>
          <a:p>
            <a:pPr marL="342900" indent="-342900" algn="l" rtl="0">
              <a:buFont typeface="Arial" panose="020B0604020202020204" pitchFamily="34" charset="0"/>
              <a:buChar char="•"/>
            </a:pPr>
            <a:r>
              <a:rPr lang="en-US" sz="2200" dirty="0" smtClean="0"/>
              <a:t>Planning and controlling the complexities of a project ’ s activities, schedule, and budget would be difficult.</a:t>
            </a:r>
          </a:p>
          <a:p>
            <a:pPr marL="342900" indent="-342900" algn="l" rtl="0">
              <a:buFont typeface="Arial" panose="020B0604020202020204" pitchFamily="34" charset="0"/>
              <a:buChar char="•"/>
            </a:pPr>
            <a:r>
              <a:rPr lang="en-US" sz="2200" dirty="0" smtClean="0"/>
              <a:t>If the PM had full authority to take any action, he is required to keep the project on course for successful completion.</a:t>
            </a:r>
            <a:endParaRPr lang="ar-SA" sz="2200" dirty="0"/>
          </a:p>
        </p:txBody>
      </p:sp>
      <p:pic>
        <p:nvPicPr>
          <p:cNvPr id="1126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932040" y="2132856"/>
            <a:ext cx="3867105" cy="28535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079345"/>
      </p:ext>
    </p:extLst>
  </p:cSld>
  <p:clrMapOvr>
    <a:masterClrMapping/>
  </p:clrMapOvr>
  <mc:AlternateContent xmlns:mc="http://schemas.openxmlformats.org/markup-compatibility/2006" xmlns:p14="http://schemas.microsoft.com/office/powerpoint/2010/main">
    <mc:Choice Requires="p14">
      <p:transition spd="slow" p14:dur="2000" advTm="124699"/>
    </mc:Choice>
    <mc:Fallback xmlns="">
      <p:transition spd="slow" advTm="12469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51520" y="1124744"/>
            <a:ext cx="4829573" cy="4708981"/>
          </a:xfrm>
          <a:prstGeom prst="rect">
            <a:avLst/>
          </a:prstGeom>
        </p:spPr>
        <p:txBody>
          <a:bodyPr wrap="square">
            <a:spAutoFit/>
          </a:bodyPr>
          <a:lstStyle/>
          <a:p>
            <a:pPr algn="l" rtl="0"/>
            <a:r>
              <a:rPr lang="en-US" sz="2000" b="1" dirty="0" smtClean="0">
                <a:solidFill>
                  <a:srgbClr val="C00000"/>
                </a:solidFill>
              </a:rPr>
              <a:t>5 - FITTING PROJECTS INTO THE PARENT ORGANIZATION</a:t>
            </a:r>
          </a:p>
          <a:p>
            <a:pPr marL="342900" indent="-342900" algn="l" rtl="0">
              <a:buFont typeface="Arial" panose="020B0604020202020204" pitchFamily="34" charset="0"/>
              <a:buChar char="•"/>
            </a:pPr>
            <a:r>
              <a:rPr lang="en-US" sz="2000" dirty="0" smtClean="0"/>
              <a:t>The rapid growth in the use of projects has made the traditional ways of creating an interface between projects and the parent organization inadequate in many cases. </a:t>
            </a:r>
          </a:p>
          <a:p>
            <a:pPr marL="342900" indent="-342900" algn="l" rtl="0">
              <a:buFont typeface="Arial" panose="020B0604020202020204" pitchFamily="34" charset="0"/>
              <a:buChar char="•"/>
            </a:pPr>
            <a:r>
              <a:rPr lang="en-US" sz="2000" dirty="0" smtClean="0"/>
              <a:t>Pure project organizations, are too costly and lack technological depth. </a:t>
            </a:r>
          </a:p>
          <a:p>
            <a:pPr marL="342900" indent="-342900" algn="l" rtl="0">
              <a:buFont typeface="Arial" panose="020B0604020202020204" pitchFamily="34" charset="0"/>
              <a:buChar char="•"/>
            </a:pPr>
            <a:r>
              <a:rPr lang="en-US" sz="2000" dirty="0" smtClean="0"/>
              <a:t>Linking the two forms into matrix organized projects combines the strengths of the traditional forms and avoids most of their weaknesses.</a:t>
            </a:r>
          </a:p>
          <a:p>
            <a:pPr algn="l" rtl="0"/>
            <a:endParaRPr lang="en-US" sz="2000" dirty="0" smtClean="0"/>
          </a:p>
          <a:p>
            <a:pPr algn="l" rtl="0"/>
            <a:endParaRPr lang="ar-SA" sz="2000" b="1" dirty="0">
              <a:solidFill>
                <a:srgbClr val="C00000"/>
              </a:solidFill>
            </a:endParaRPr>
          </a:p>
        </p:txBody>
      </p:sp>
      <p:pic>
        <p:nvPicPr>
          <p:cNvPr id="1229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86736" y="1484784"/>
            <a:ext cx="3888432" cy="281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مستطيل 5"/>
          <p:cNvSpPr/>
          <p:nvPr/>
        </p:nvSpPr>
        <p:spPr>
          <a:xfrm>
            <a:off x="2513114" y="5745883"/>
            <a:ext cx="6491400" cy="954107"/>
          </a:xfrm>
          <a:prstGeom prst="rect">
            <a:avLst/>
          </a:prstGeom>
        </p:spPr>
        <p:txBody>
          <a:bodyPr wrap="square">
            <a:spAutoFit/>
          </a:bodyPr>
          <a:lstStyle/>
          <a:p>
            <a:pPr algn="l" rtl="0"/>
            <a:r>
              <a:rPr lang="en-US" sz="1400" b="1" dirty="0">
                <a:solidFill>
                  <a:schemeClr val="accent6">
                    <a:lumMod val="75000"/>
                  </a:schemeClr>
                </a:solidFill>
              </a:rPr>
              <a:t>Pure project organizations </a:t>
            </a:r>
            <a:r>
              <a:rPr lang="en-US" sz="1400" dirty="0" smtClean="0">
                <a:solidFill>
                  <a:schemeClr val="accent6">
                    <a:lumMod val="75000"/>
                  </a:schemeClr>
                </a:solidFill>
              </a:rPr>
              <a:t>, An </a:t>
            </a:r>
            <a:r>
              <a:rPr lang="en-US" sz="1400" dirty="0">
                <a:solidFill>
                  <a:schemeClr val="accent6">
                    <a:lumMod val="75000"/>
                  </a:schemeClr>
                </a:solidFill>
              </a:rPr>
              <a:t>organization in which the project is separated from the rest of the parent system. </a:t>
            </a:r>
            <a:r>
              <a:rPr lang="en-US" sz="1400" dirty="0" smtClean="0">
                <a:solidFill>
                  <a:schemeClr val="accent6">
                    <a:lumMod val="75000"/>
                  </a:schemeClr>
                </a:solidFill>
              </a:rPr>
              <a:t>It </a:t>
            </a:r>
            <a:r>
              <a:rPr lang="en-US" sz="1400" dirty="0">
                <a:solidFill>
                  <a:schemeClr val="accent6">
                    <a:lumMod val="75000"/>
                  </a:schemeClr>
                </a:solidFill>
              </a:rPr>
              <a:t>becomes a self-contained unit with its own technical staff, its administration, tied to the parent firm by the tenuous strands of periodic progress reports and </a:t>
            </a:r>
            <a:r>
              <a:rPr lang="en-US" sz="1400" dirty="0" smtClean="0">
                <a:solidFill>
                  <a:schemeClr val="accent6">
                    <a:lumMod val="75000"/>
                  </a:schemeClr>
                </a:solidFill>
              </a:rPr>
              <a:t>oversight. </a:t>
            </a:r>
            <a:endParaRPr lang="ar-SA" sz="1400" dirty="0">
              <a:solidFill>
                <a:schemeClr val="accent6">
                  <a:lumMod val="75000"/>
                </a:schemeClr>
              </a:solidFill>
            </a:endParaRPr>
          </a:p>
        </p:txBody>
      </p:sp>
    </p:spTree>
    <p:extLst>
      <p:ext uri="{BB962C8B-B14F-4D97-AF65-F5344CB8AC3E}">
        <p14:creationId xmlns:p14="http://schemas.microsoft.com/office/powerpoint/2010/main" val="582954955"/>
      </p:ext>
    </p:extLst>
  </p:cSld>
  <p:clrMapOvr>
    <a:masterClrMapping/>
  </p:clrMapOvr>
  <mc:AlternateContent xmlns:mc="http://schemas.openxmlformats.org/markup-compatibility/2006" xmlns:p14="http://schemas.microsoft.com/office/powerpoint/2010/main">
    <mc:Choice Requires="p14">
      <p:transition spd="slow" p14:dur="2000" advTm="200771"/>
    </mc:Choice>
    <mc:Fallback xmlns="">
      <p:transition spd="slow" advTm="20077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95536" y="1772449"/>
            <a:ext cx="4554252" cy="3693319"/>
          </a:xfrm>
          <a:prstGeom prst="rect">
            <a:avLst/>
          </a:prstGeom>
        </p:spPr>
        <p:txBody>
          <a:bodyPr wrap="square">
            <a:spAutoFit/>
          </a:bodyPr>
          <a:lstStyle/>
          <a:p>
            <a:pPr marL="285750" indent="-285750" algn="l" rtl="0">
              <a:buFont typeface="Arial" panose="020B0604020202020204" pitchFamily="34" charset="0"/>
              <a:buChar char="•"/>
            </a:pPr>
            <a:r>
              <a:rPr lang="en-US" dirty="0" smtClean="0"/>
              <a:t>Some organizations operate all three types of projects (</a:t>
            </a:r>
            <a:r>
              <a:rPr lang="en-US" b="1" dirty="0" smtClean="0"/>
              <a:t>Strategic, Operational, Compliance</a:t>
            </a:r>
            <a:r>
              <a:rPr lang="en-US" dirty="0" smtClean="0"/>
              <a:t>). Project management offices may be set up to achieve consistent project administration when the firm is operating a number of differently organized projects.</a:t>
            </a:r>
          </a:p>
          <a:p>
            <a:pPr marL="285750" indent="-285750" algn="l" rtl="0">
              <a:buFont typeface="Arial" panose="020B0604020202020204" pitchFamily="34" charset="0"/>
              <a:buChar char="•"/>
            </a:pPr>
            <a:r>
              <a:rPr lang="en-US" dirty="0" smtClean="0"/>
              <a:t>Project maturity measurement models have been developed to measure the degree to which individual organizations have mastered state - of- the- art project management practices.</a:t>
            </a:r>
            <a:endParaRPr lang="ar-SA" dirty="0" smtClean="0"/>
          </a:p>
          <a:p>
            <a:pPr>
              <a:buFont typeface="Wingdings" panose="05000000000000000000" pitchFamily="2" charset="2"/>
              <a:buChar char="Ø"/>
            </a:pPr>
            <a:endParaRPr lang="ar-SA" dirty="0" smtClean="0"/>
          </a:p>
          <a:p>
            <a:pPr algn="l" rtl="0"/>
            <a:endParaRPr lang="ar-SA" dirty="0"/>
          </a:p>
        </p:txBody>
      </p:sp>
      <p:sp>
        <p:nvSpPr>
          <p:cNvPr id="6" name="مستطيل 5"/>
          <p:cNvSpPr/>
          <p:nvPr/>
        </p:nvSpPr>
        <p:spPr>
          <a:xfrm>
            <a:off x="539552" y="1126119"/>
            <a:ext cx="4572000" cy="646331"/>
          </a:xfrm>
          <a:prstGeom prst="rect">
            <a:avLst/>
          </a:prstGeom>
        </p:spPr>
        <p:txBody>
          <a:bodyPr>
            <a:spAutoFit/>
          </a:bodyPr>
          <a:lstStyle/>
          <a:p>
            <a:pPr algn="l" rtl="0"/>
            <a:r>
              <a:rPr lang="en-US" b="1" dirty="0" smtClean="0">
                <a:solidFill>
                  <a:srgbClr val="C00000"/>
                </a:solidFill>
              </a:rPr>
              <a:t>FITTING PROJECTS INTO THE PARENT ORGANIZATION</a:t>
            </a:r>
          </a:p>
        </p:txBody>
      </p:sp>
      <p:pic>
        <p:nvPicPr>
          <p:cNvPr id="1331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932040" y="2132856"/>
            <a:ext cx="3960440" cy="281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32450250"/>
      </p:ext>
    </p:extLst>
  </p:cSld>
  <p:clrMapOvr>
    <a:masterClrMapping/>
  </p:clrMapOvr>
  <mc:AlternateContent xmlns:mc="http://schemas.openxmlformats.org/markup-compatibility/2006" xmlns:p14="http://schemas.microsoft.com/office/powerpoint/2010/main">
    <mc:Choice Requires="p14">
      <p:transition spd="slow" p14:dur="2000" advTm="170239"/>
    </mc:Choice>
    <mc:Fallback xmlns="">
      <p:transition spd="slow" advTm="170239"/>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63732" y="1210960"/>
            <a:ext cx="2294282" cy="369332"/>
          </a:xfrm>
          <a:prstGeom prst="rect">
            <a:avLst/>
          </a:prstGeom>
        </p:spPr>
        <p:txBody>
          <a:bodyPr wrap="none">
            <a:spAutoFit/>
          </a:bodyPr>
          <a:lstStyle/>
          <a:p>
            <a:r>
              <a:rPr lang="en-US" b="1" dirty="0" smtClean="0">
                <a:solidFill>
                  <a:srgbClr val="C00000"/>
                </a:solidFill>
              </a:rPr>
              <a:t>6- THE PROJECT TEAM</a:t>
            </a:r>
            <a:endParaRPr lang="ar-SA" b="1" dirty="0">
              <a:solidFill>
                <a:srgbClr val="C00000"/>
              </a:solidFill>
            </a:endParaRPr>
          </a:p>
        </p:txBody>
      </p:sp>
      <p:sp>
        <p:nvSpPr>
          <p:cNvPr id="6" name="مستطيل 5"/>
          <p:cNvSpPr/>
          <p:nvPr/>
        </p:nvSpPr>
        <p:spPr>
          <a:xfrm>
            <a:off x="467545" y="1569156"/>
            <a:ext cx="4536504" cy="4801314"/>
          </a:xfrm>
          <a:prstGeom prst="rect">
            <a:avLst/>
          </a:prstGeom>
        </p:spPr>
        <p:txBody>
          <a:bodyPr wrap="square">
            <a:spAutoFit/>
          </a:bodyPr>
          <a:lstStyle/>
          <a:p>
            <a:pPr algn="l" rtl="0"/>
            <a:r>
              <a:rPr lang="en-US" b="1" dirty="0" smtClean="0">
                <a:solidFill>
                  <a:srgbClr val="C00000"/>
                </a:solidFill>
              </a:rPr>
              <a:t>Effective team members have some characteristics in common.</a:t>
            </a:r>
          </a:p>
          <a:p>
            <a:pPr algn="l" rtl="0"/>
            <a:r>
              <a:rPr lang="en-US" dirty="0" smtClean="0"/>
              <a:t>1- They must be </a:t>
            </a:r>
            <a:r>
              <a:rPr lang="en-US" b="1" i="1" dirty="0" smtClean="0">
                <a:solidFill>
                  <a:srgbClr val="C00000"/>
                </a:solidFill>
              </a:rPr>
              <a:t>technically competent </a:t>
            </a:r>
            <a:r>
              <a:rPr lang="en-US" dirty="0" smtClean="0"/>
              <a:t>. </a:t>
            </a:r>
          </a:p>
          <a:p>
            <a:pPr algn="l" rtl="0"/>
            <a:r>
              <a:rPr lang="en-US" dirty="0" smtClean="0"/>
              <a:t>2. Senior members of the project team </a:t>
            </a:r>
            <a:r>
              <a:rPr lang="en-US" b="1" dirty="0" smtClean="0">
                <a:solidFill>
                  <a:srgbClr val="C00000"/>
                </a:solidFill>
              </a:rPr>
              <a:t>must be </a:t>
            </a:r>
            <a:r>
              <a:rPr lang="en-US" b="1" i="1" dirty="0" smtClean="0">
                <a:solidFill>
                  <a:srgbClr val="C00000"/>
                </a:solidFill>
              </a:rPr>
              <a:t>politically sensitive </a:t>
            </a:r>
            <a:r>
              <a:rPr lang="en-US" dirty="0" smtClean="0"/>
              <a:t>.</a:t>
            </a:r>
          </a:p>
          <a:p>
            <a:pPr algn="l" rtl="0"/>
            <a:r>
              <a:rPr lang="en-US" dirty="0" smtClean="0"/>
              <a:t> It is rarely possible to complete a project of reasonable size and complexity without incurring problems that require aid from the upper executive row; </a:t>
            </a:r>
          </a:p>
          <a:p>
            <a:pPr algn="l" rtl="0"/>
            <a:r>
              <a:rPr lang="en-US" dirty="0" smtClean="0"/>
              <a:t>3- </a:t>
            </a:r>
            <a:r>
              <a:rPr lang="en-US" b="1" dirty="0" smtClean="0">
                <a:solidFill>
                  <a:srgbClr val="C00000"/>
                </a:solidFill>
              </a:rPr>
              <a:t>To ensure cooperation and assistance</a:t>
            </a:r>
            <a:r>
              <a:rPr lang="en-US" dirty="0" smtClean="0"/>
              <a:t>, there is a delicate balance of power that must be maintained between the project and the functional departments, and between one project and others.</a:t>
            </a:r>
            <a:endParaRPr lang="ar-SA" dirty="0" smtClean="0"/>
          </a:p>
          <a:p>
            <a:pPr algn="l" rtl="0"/>
            <a:r>
              <a:rPr lang="en-US" dirty="0" smtClean="0"/>
              <a:t>4- Members of the project team need a strong </a:t>
            </a:r>
            <a:r>
              <a:rPr lang="en-US" b="1" i="1" dirty="0" smtClean="0">
                <a:solidFill>
                  <a:srgbClr val="C00000"/>
                </a:solidFill>
              </a:rPr>
              <a:t>problem orientation</a:t>
            </a:r>
            <a:r>
              <a:rPr lang="en-US" i="1" dirty="0" smtClean="0"/>
              <a:t>.</a:t>
            </a:r>
            <a:endParaRPr lang="ar-SA" dirty="0" smtClean="0"/>
          </a:p>
          <a:p>
            <a:pPr algn="l" rtl="0"/>
            <a:endParaRPr lang="ar-SA" dirty="0"/>
          </a:p>
        </p:txBody>
      </p:sp>
      <p:pic>
        <p:nvPicPr>
          <p:cNvPr id="1433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76056" y="2089149"/>
            <a:ext cx="3744416" cy="2682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51946032"/>
      </p:ext>
    </p:extLst>
  </p:cSld>
  <p:clrMapOvr>
    <a:masterClrMapping/>
  </p:clrMapOvr>
  <mc:AlternateContent xmlns:mc="http://schemas.openxmlformats.org/markup-compatibility/2006" xmlns:p14="http://schemas.microsoft.com/office/powerpoint/2010/main">
    <mc:Choice Requires="p14">
      <p:transition spd="slow" p14:dur="2000" advTm="221716"/>
    </mc:Choice>
    <mc:Fallback xmlns="">
      <p:transition spd="slow" advTm="22171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95537" y="1430074"/>
            <a:ext cx="4392487" cy="3416320"/>
          </a:xfrm>
          <a:prstGeom prst="rect">
            <a:avLst/>
          </a:prstGeom>
        </p:spPr>
        <p:txBody>
          <a:bodyPr wrap="square">
            <a:spAutoFit/>
          </a:bodyPr>
          <a:lstStyle/>
          <a:p>
            <a:pPr algn="l" rtl="0"/>
            <a:r>
              <a:rPr lang="en-US" b="1" dirty="0" smtClean="0">
                <a:solidFill>
                  <a:srgbClr val="C00000"/>
                </a:solidFill>
              </a:rPr>
              <a:t>5- Team members need a strong </a:t>
            </a:r>
            <a:r>
              <a:rPr lang="en-US" b="1" i="1" dirty="0" smtClean="0">
                <a:solidFill>
                  <a:srgbClr val="C00000"/>
                </a:solidFill>
              </a:rPr>
              <a:t>goal orientation </a:t>
            </a:r>
            <a:r>
              <a:rPr lang="en-US" b="1" dirty="0" smtClean="0">
                <a:solidFill>
                  <a:srgbClr val="C00000"/>
                </a:solidFill>
              </a:rPr>
              <a:t>. </a:t>
            </a:r>
            <a:r>
              <a:rPr lang="en-US" dirty="0" smtClean="0"/>
              <a:t>Projects are uncomfortable environments. In particular, neither project teams nor PMs can succeed if their focus is on activity rather than results. </a:t>
            </a:r>
          </a:p>
          <a:p>
            <a:pPr algn="l" rtl="0"/>
            <a:r>
              <a:rPr lang="en-US" b="1" dirty="0" smtClean="0">
                <a:solidFill>
                  <a:srgbClr val="C00000"/>
                </a:solidFill>
              </a:rPr>
              <a:t>6- Project workers need </a:t>
            </a:r>
            <a:r>
              <a:rPr lang="en-US" b="1" i="1" dirty="0" smtClean="0">
                <a:solidFill>
                  <a:srgbClr val="C00000"/>
                </a:solidFill>
              </a:rPr>
              <a:t>high self - esteem </a:t>
            </a:r>
            <a:r>
              <a:rPr lang="en-US" dirty="0" smtClean="0"/>
              <a:t>. Project members who hide mistakes and failure are disasters waiting to happen. They can immediately acknowledge their own errors and point out problems caused by the errors of others.</a:t>
            </a:r>
          </a:p>
          <a:p>
            <a:pPr algn="l" rtl="0"/>
            <a:r>
              <a:rPr lang="en-US" dirty="0" smtClean="0"/>
              <a:t> </a:t>
            </a:r>
            <a:endParaRPr lang="ar-SA" dirty="0"/>
          </a:p>
        </p:txBody>
      </p:sp>
      <p:pic>
        <p:nvPicPr>
          <p:cNvPr id="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88024" y="2089149"/>
            <a:ext cx="4032448" cy="2682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91507863"/>
      </p:ext>
    </p:extLst>
  </p:cSld>
  <p:clrMapOvr>
    <a:masterClrMapping/>
  </p:clrMapOvr>
  <mc:AlternateContent xmlns:mc="http://schemas.openxmlformats.org/markup-compatibility/2006" xmlns:p14="http://schemas.microsoft.com/office/powerpoint/2010/main">
    <mc:Choice Requires="p14">
      <p:transition spd="slow" p14:dur="2000" advTm="230194"/>
    </mc:Choice>
    <mc:Fallback xmlns="">
      <p:transition spd="slow" advTm="23019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683568" y="1340768"/>
            <a:ext cx="3786741" cy="369332"/>
          </a:xfrm>
          <a:prstGeom prst="rect">
            <a:avLst/>
          </a:prstGeom>
        </p:spPr>
        <p:txBody>
          <a:bodyPr wrap="none">
            <a:spAutoFit/>
          </a:bodyPr>
          <a:lstStyle/>
          <a:p>
            <a:r>
              <a:rPr lang="en-US" dirty="0" smtClean="0">
                <a:solidFill>
                  <a:srgbClr val="FF0000"/>
                </a:solidFill>
                <a:latin typeface="Arial Black" panose="020B0A04020102020204" pitchFamily="34" charset="0"/>
              </a:rPr>
              <a:t>Effective Team Management</a:t>
            </a:r>
            <a:endParaRPr lang="ar-SA" dirty="0"/>
          </a:p>
        </p:txBody>
      </p:sp>
      <p:pic>
        <p:nvPicPr>
          <p:cNvPr id="15362"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31640" y="1843088"/>
            <a:ext cx="6336704" cy="3746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8805659"/>
      </p:ext>
    </p:extLst>
  </p:cSld>
  <p:clrMapOvr>
    <a:masterClrMapping/>
  </p:clrMapOvr>
  <mc:AlternateContent xmlns:mc="http://schemas.openxmlformats.org/markup-compatibility/2006">
    <mc:Choice xmlns:p14="http://schemas.microsoft.com/office/powerpoint/2010/main" Requires="p14">
      <p:transition spd="slow" p14:dur="2000" advTm="32821"/>
    </mc:Choice>
    <mc:Fallback>
      <p:transition spd="slow" advTm="3282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611561" y="1412776"/>
            <a:ext cx="4896544" cy="369332"/>
          </a:xfrm>
          <a:prstGeom prst="rect">
            <a:avLst/>
          </a:prstGeom>
        </p:spPr>
        <p:txBody>
          <a:bodyPr wrap="square">
            <a:spAutoFit/>
          </a:bodyPr>
          <a:lstStyle/>
          <a:p>
            <a:pPr algn="l" rtl="0"/>
            <a:r>
              <a:rPr lang="en-US" b="1" dirty="0" smtClean="0">
                <a:solidFill>
                  <a:srgbClr val="C00000"/>
                </a:solidFill>
              </a:rPr>
              <a:t>Groups, Teams and Organizational Effectiveness</a:t>
            </a:r>
            <a:endParaRPr lang="ar-SA" b="1" dirty="0">
              <a:solidFill>
                <a:srgbClr val="C00000"/>
              </a:solidFill>
            </a:endParaRPr>
          </a:p>
        </p:txBody>
      </p:sp>
      <p:graphicFrame>
        <p:nvGraphicFramePr>
          <p:cNvPr id="6" name="جدول 5"/>
          <p:cNvGraphicFramePr>
            <a:graphicFrameLocks noGrp="1"/>
          </p:cNvGraphicFramePr>
          <p:nvPr>
            <p:extLst>
              <p:ext uri="{D42A27DB-BD31-4B8C-83A1-F6EECF244321}">
                <p14:modId xmlns:p14="http://schemas.microsoft.com/office/powerpoint/2010/main" val="1165313599"/>
              </p:ext>
            </p:extLst>
          </p:nvPr>
        </p:nvGraphicFramePr>
        <p:xfrm>
          <a:off x="899592" y="2060848"/>
          <a:ext cx="7799102" cy="2804160"/>
        </p:xfrm>
        <a:graphic>
          <a:graphicData uri="http://schemas.openxmlformats.org/drawingml/2006/table">
            <a:tbl>
              <a:tblPr rtl="1" firstRow="1" bandRow="1">
                <a:tableStyleId>{5C22544A-7EE6-4342-B048-85BDC9FD1C3A}</a:tableStyleId>
              </a:tblPr>
              <a:tblGrid>
                <a:gridCol w="3899551"/>
                <a:gridCol w="3899551"/>
              </a:tblGrid>
              <a:tr h="370840">
                <a:tc>
                  <a:txBody>
                    <a:bodyPr/>
                    <a:lstStyle/>
                    <a:p>
                      <a:pPr algn="ctr" rtl="1"/>
                      <a:r>
                        <a:rPr lang="en-US" sz="2000" dirty="0" smtClean="0"/>
                        <a:t>Team</a:t>
                      </a:r>
                      <a:endParaRPr lang="ar-SA" sz="2000" dirty="0"/>
                    </a:p>
                  </a:txBody>
                  <a:tcPr/>
                </a:tc>
                <a:tc>
                  <a:txBody>
                    <a:bodyPr/>
                    <a:lstStyle/>
                    <a:p>
                      <a:pPr algn="ctr" rtl="1"/>
                      <a:r>
                        <a:rPr lang="en-US" sz="2000" dirty="0" smtClean="0"/>
                        <a:t>Group</a:t>
                      </a:r>
                      <a:endParaRPr lang="ar-SA" sz="2000" dirty="0"/>
                    </a:p>
                  </a:txBody>
                  <a:tcPr/>
                </a:tc>
              </a:tr>
              <a:tr h="370840">
                <a:tc>
                  <a:txBody>
                    <a:bodyPr/>
                    <a:lstStyle/>
                    <a:p>
                      <a:pPr algn="ctr" rtl="1"/>
                      <a:r>
                        <a:rPr lang="en-US" sz="1800" b="0" i="0" kern="1200" dirty="0" smtClean="0">
                          <a:solidFill>
                            <a:schemeClr val="dk1"/>
                          </a:solidFill>
                          <a:effectLst/>
                          <a:latin typeface="+mn-lt"/>
                          <a:ea typeface="+mn-ea"/>
                          <a:cs typeface="+mn-cs"/>
                        </a:rPr>
                        <a:t>A group of persons having collective identity joined together, to accomplish a goal.</a:t>
                      </a:r>
                      <a:endParaRPr lang="ar-SA" sz="2000" dirty="0"/>
                    </a:p>
                  </a:txBody>
                  <a:tcPr/>
                </a:tc>
                <a:tc>
                  <a:txBody>
                    <a:bodyPr/>
                    <a:lstStyle/>
                    <a:p>
                      <a:pPr algn="ctr" rtl="1"/>
                      <a:r>
                        <a:rPr lang="en-US" sz="1800" b="0" i="0" kern="1200" dirty="0" smtClean="0">
                          <a:solidFill>
                            <a:schemeClr val="dk1"/>
                          </a:solidFill>
                          <a:effectLst/>
                          <a:latin typeface="+mn-lt"/>
                          <a:ea typeface="+mn-ea"/>
                          <a:cs typeface="+mn-cs"/>
                        </a:rPr>
                        <a:t>A collection of individuals who work together in completing a task.</a:t>
                      </a:r>
                      <a:endParaRPr lang="ar-SA" sz="2000" dirty="0"/>
                    </a:p>
                  </a:txBody>
                  <a:tcPr/>
                </a:tc>
              </a:tr>
              <a:tr h="370840">
                <a:tc>
                  <a:txBody>
                    <a:bodyPr/>
                    <a:lstStyle/>
                    <a:p>
                      <a:pPr algn="ctr" rtl="1"/>
                      <a:r>
                        <a:rPr lang="en-US" sz="2000" dirty="0" smtClean="0"/>
                        <a:t>Shared</a:t>
                      </a:r>
                      <a:r>
                        <a:rPr lang="en-US" sz="2000" baseline="0" dirty="0" smtClean="0"/>
                        <a:t> Goals </a:t>
                      </a:r>
                      <a:endParaRPr lang="ar-SA" sz="2000" dirty="0"/>
                    </a:p>
                  </a:txBody>
                  <a:tcPr/>
                </a:tc>
                <a:tc>
                  <a:txBody>
                    <a:bodyPr/>
                    <a:lstStyle/>
                    <a:p>
                      <a:pPr algn="ctr" rtl="1"/>
                      <a:r>
                        <a:rPr lang="en-US" sz="2000" dirty="0" smtClean="0"/>
                        <a:t>Individual Goals</a:t>
                      </a:r>
                      <a:r>
                        <a:rPr lang="en-US" sz="2000" baseline="0" dirty="0" smtClean="0"/>
                        <a:t> </a:t>
                      </a:r>
                      <a:endParaRPr lang="ar-SA" sz="2000" dirty="0"/>
                    </a:p>
                  </a:txBody>
                  <a:tcPr/>
                </a:tc>
              </a:tr>
              <a:tr h="370840">
                <a:tc>
                  <a:txBody>
                    <a:bodyPr/>
                    <a:lstStyle/>
                    <a:p>
                      <a:pPr algn="ctr" rtl="1"/>
                      <a:r>
                        <a:rPr lang="en-US" sz="2000" dirty="0" smtClean="0"/>
                        <a:t>Individual and Mutual accountability</a:t>
                      </a:r>
                      <a:endParaRPr lang="ar-SA" sz="2000" dirty="0"/>
                    </a:p>
                  </a:txBody>
                  <a:tcPr/>
                </a:tc>
                <a:tc>
                  <a:txBody>
                    <a:bodyPr/>
                    <a:lstStyle/>
                    <a:p>
                      <a:pPr algn="ctr" rtl="1"/>
                      <a:r>
                        <a:rPr lang="en-US" sz="2000" dirty="0" smtClean="0"/>
                        <a:t>Individual Accountability</a:t>
                      </a:r>
                      <a:endParaRPr lang="ar-SA" sz="2000" dirty="0"/>
                    </a:p>
                  </a:txBody>
                  <a:tcPr/>
                </a:tc>
              </a:tr>
              <a:tr h="370840">
                <a:tc>
                  <a:txBody>
                    <a:bodyPr/>
                    <a:lstStyle/>
                    <a:p>
                      <a:pPr algn="ctr" rtl="1"/>
                      <a:r>
                        <a:rPr lang="en-US" sz="2000" dirty="0" smtClean="0"/>
                        <a:t>Collective success or failure</a:t>
                      </a:r>
                      <a:endParaRPr lang="ar-SA" sz="2000" dirty="0"/>
                    </a:p>
                  </a:txBody>
                  <a:tcPr/>
                </a:tc>
                <a:tc>
                  <a:txBody>
                    <a:bodyPr/>
                    <a:lstStyle/>
                    <a:p>
                      <a:pPr algn="ctr" rtl="1"/>
                      <a:r>
                        <a:rPr lang="en-US" sz="2000" dirty="0" smtClean="0"/>
                        <a:t>Individual success or</a:t>
                      </a:r>
                      <a:r>
                        <a:rPr lang="en-US" sz="2000" baseline="0" dirty="0" smtClean="0"/>
                        <a:t> failure </a:t>
                      </a:r>
                      <a:endParaRPr lang="ar-SA" sz="2000" dirty="0"/>
                    </a:p>
                  </a:txBody>
                  <a:tcPr/>
                </a:tc>
              </a:tr>
            </a:tbl>
          </a:graphicData>
        </a:graphic>
      </p:graphicFrame>
    </p:spTree>
    <p:extLst>
      <p:ext uri="{BB962C8B-B14F-4D97-AF65-F5344CB8AC3E}">
        <p14:creationId xmlns:p14="http://schemas.microsoft.com/office/powerpoint/2010/main" val="1267759418"/>
      </p:ext>
    </p:extLst>
  </p:cSld>
  <p:clrMapOvr>
    <a:masterClrMapping/>
  </p:clrMapOvr>
  <mc:AlternateContent xmlns:mc="http://schemas.openxmlformats.org/markup-compatibility/2006">
    <mc:Choice xmlns:p14="http://schemas.microsoft.com/office/powerpoint/2010/main" Requires="p14">
      <p:transition spd="slow" p14:dur="2000" advTm="219875"/>
    </mc:Choice>
    <mc:Fallback>
      <p:transition spd="slow" advTm="21987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619672" y="1234927"/>
            <a:ext cx="6192688" cy="430887"/>
          </a:xfrm>
          <a:prstGeom prst="rect">
            <a:avLst/>
          </a:prstGeom>
        </p:spPr>
        <p:txBody>
          <a:bodyPr wrap="square">
            <a:spAutoFit/>
          </a:bodyPr>
          <a:lstStyle/>
          <a:p>
            <a:pPr algn="l" rtl="0"/>
            <a:r>
              <a:rPr lang="en-US" sz="2200" b="1" dirty="0" smtClean="0">
                <a:solidFill>
                  <a:srgbClr val="C00000"/>
                </a:solidFill>
              </a:rPr>
              <a:t>Groups, Teams and  Organizational Effectiveness</a:t>
            </a:r>
            <a:endParaRPr lang="ar-SA" sz="2200" b="1" dirty="0">
              <a:solidFill>
                <a:srgbClr val="C00000"/>
              </a:solidFill>
            </a:endParaRPr>
          </a:p>
        </p:txBody>
      </p:sp>
      <p:sp>
        <p:nvSpPr>
          <p:cNvPr id="6" name="مستطيل 5"/>
          <p:cNvSpPr/>
          <p:nvPr/>
        </p:nvSpPr>
        <p:spPr>
          <a:xfrm>
            <a:off x="755576" y="2132856"/>
            <a:ext cx="3744416" cy="2862322"/>
          </a:xfrm>
          <a:prstGeom prst="rect">
            <a:avLst/>
          </a:prstGeom>
        </p:spPr>
        <p:txBody>
          <a:bodyPr wrap="square">
            <a:spAutoFit/>
          </a:bodyPr>
          <a:lstStyle/>
          <a:p>
            <a:pPr algn="l" rtl="0">
              <a:buFontTx/>
              <a:buNone/>
              <a:defRPr/>
            </a:pPr>
            <a:r>
              <a:rPr lang="en-US" sz="2000" b="1" dirty="0">
                <a:solidFill>
                  <a:srgbClr val="C00000"/>
                </a:solidFill>
              </a:rPr>
              <a:t>Groups and teams can help an organization gain a competitive advantage because they can:</a:t>
            </a:r>
          </a:p>
          <a:p>
            <a:pPr algn="l" rtl="0">
              <a:buFontTx/>
              <a:buNone/>
              <a:defRPr/>
            </a:pPr>
            <a:r>
              <a:rPr lang="en-US" sz="2000" dirty="0" smtClean="0"/>
              <a:t>1</a:t>
            </a:r>
            <a:r>
              <a:rPr lang="en-US" sz="2000" dirty="0"/>
              <a:t>) </a:t>
            </a:r>
            <a:r>
              <a:rPr lang="en-US" sz="2000" dirty="0" smtClean="0"/>
              <a:t>Enhance its performance.</a:t>
            </a:r>
            <a:endParaRPr lang="en-US" sz="2000" dirty="0"/>
          </a:p>
          <a:p>
            <a:pPr algn="l" rtl="0">
              <a:buFontTx/>
              <a:buNone/>
              <a:defRPr/>
            </a:pPr>
            <a:r>
              <a:rPr lang="en-US" sz="2000" dirty="0" smtClean="0"/>
              <a:t>2</a:t>
            </a:r>
            <a:r>
              <a:rPr lang="en-US" sz="2000" dirty="0"/>
              <a:t>) </a:t>
            </a:r>
            <a:r>
              <a:rPr lang="en-US" sz="2000" dirty="0" smtClean="0"/>
              <a:t>Increase its </a:t>
            </a:r>
            <a:r>
              <a:rPr lang="en-US" sz="2000" dirty="0"/>
              <a:t>responsiveness to </a:t>
            </a:r>
            <a:r>
              <a:rPr lang="en-US" sz="2000" dirty="0" smtClean="0"/>
              <a:t>customers.</a:t>
            </a:r>
            <a:endParaRPr lang="en-US" sz="2000" dirty="0"/>
          </a:p>
          <a:p>
            <a:pPr algn="l" rtl="0">
              <a:buFontTx/>
              <a:buNone/>
              <a:defRPr/>
            </a:pPr>
            <a:r>
              <a:rPr lang="en-US" sz="2000" dirty="0" smtClean="0"/>
              <a:t>3</a:t>
            </a:r>
            <a:r>
              <a:rPr lang="en-US" sz="2000" dirty="0"/>
              <a:t>) </a:t>
            </a:r>
            <a:r>
              <a:rPr lang="en-US" sz="2000" dirty="0" smtClean="0"/>
              <a:t>Increase innovation.</a:t>
            </a:r>
            <a:endParaRPr lang="en-US" sz="2000" dirty="0"/>
          </a:p>
          <a:p>
            <a:pPr algn="l" rtl="0">
              <a:buFontTx/>
              <a:buNone/>
              <a:defRPr/>
            </a:pPr>
            <a:r>
              <a:rPr lang="en-US" sz="2000" dirty="0" smtClean="0"/>
              <a:t>4</a:t>
            </a:r>
            <a:r>
              <a:rPr lang="en-US" sz="2000" dirty="0"/>
              <a:t>) </a:t>
            </a:r>
            <a:r>
              <a:rPr lang="en-US" sz="2000" dirty="0" smtClean="0"/>
              <a:t>Increase employees</a:t>
            </a:r>
            <a:r>
              <a:rPr lang="en-US" sz="2000" dirty="0"/>
              <a:t>’ motivation and </a:t>
            </a:r>
            <a:r>
              <a:rPr lang="en-US" sz="2000" dirty="0" smtClean="0"/>
              <a:t>satisfaction.</a:t>
            </a:r>
            <a:endParaRPr lang="en-US" sz="2000" dirty="0"/>
          </a:p>
        </p:txBody>
      </p:sp>
      <p:pic>
        <p:nvPicPr>
          <p:cNvPr id="7"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99109" y="2195865"/>
            <a:ext cx="3877347"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7646814"/>
      </p:ext>
    </p:extLst>
  </p:cSld>
  <p:clrMapOvr>
    <a:masterClrMapping/>
  </p:clrMapOvr>
  <mc:AlternateContent xmlns:mc="http://schemas.openxmlformats.org/markup-compatibility/2006">
    <mc:Choice xmlns:p14="http://schemas.microsoft.com/office/powerpoint/2010/main" Requires="p14">
      <p:transition spd="slow" p14:dur="2000" advTm="142837"/>
    </mc:Choice>
    <mc:Fallback>
      <p:transition spd="slow" advTm="142837"/>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286000" y="1281093"/>
            <a:ext cx="4572000" cy="646331"/>
          </a:xfrm>
          <a:prstGeom prst="rect">
            <a:avLst/>
          </a:prstGeom>
        </p:spPr>
        <p:txBody>
          <a:bodyPr>
            <a:spAutoFit/>
          </a:bodyPr>
          <a:lstStyle/>
          <a:p>
            <a:pPr algn="ctr"/>
            <a:r>
              <a:rPr lang="en-US" b="0" dirty="0" smtClean="0">
                <a:solidFill>
                  <a:srgbClr val="C00000"/>
                </a:solidFill>
                <a:latin typeface="Arial Black" panose="020B0A04020102020204" pitchFamily="34" charset="0"/>
              </a:rPr>
              <a:t>Groups and Teams as </a:t>
            </a:r>
            <a:br>
              <a:rPr lang="en-US" b="0" dirty="0" smtClean="0">
                <a:solidFill>
                  <a:srgbClr val="C00000"/>
                </a:solidFill>
                <a:latin typeface="Arial Black" panose="020B0A04020102020204" pitchFamily="34" charset="0"/>
              </a:rPr>
            </a:br>
            <a:r>
              <a:rPr lang="en-US" b="0" dirty="0" smtClean="0">
                <a:solidFill>
                  <a:srgbClr val="C00000"/>
                </a:solidFill>
                <a:latin typeface="Arial Black" panose="020B0A04020102020204" pitchFamily="34" charset="0"/>
              </a:rPr>
              <a:t>Performance Enhancers</a:t>
            </a:r>
            <a:endParaRPr lang="ar-SA" dirty="0">
              <a:solidFill>
                <a:srgbClr val="C00000"/>
              </a:solidFill>
            </a:endParaRPr>
          </a:p>
        </p:txBody>
      </p:sp>
      <p:graphicFrame>
        <p:nvGraphicFramePr>
          <p:cNvPr id="6" name="جدول 5"/>
          <p:cNvGraphicFramePr>
            <a:graphicFrameLocks noGrp="1"/>
          </p:cNvGraphicFramePr>
          <p:nvPr>
            <p:extLst>
              <p:ext uri="{D42A27DB-BD31-4B8C-83A1-F6EECF244321}">
                <p14:modId xmlns:p14="http://schemas.microsoft.com/office/powerpoint/2010/main" val="1924576327"/>
              </p:ext>
            </p:extLst>
          </p:nvPr>
        </p:nvGraphicFramePr>
        <p:xfrm>
          <a:off x="1524000" y="2276872"/>
          <a:ext cx="6096000" cy="2103120"/>
        </p:xfrm>
        <a:graphic>
          <a:graphicData uri="http://schemas.openxmlformats.org/drawingml/2006/table">
            <a:tbl>
              <a:tblPr rtl="1" firstRow="1" bandRow="1">
                <a:tableStyleId>{5C22544A-7EE6-4342-B048-85BDC9FD1C3A}</a:tableStyleId>
              </a:tblPr>
              <a:tblGrid>
                <a:gridCol w="3048000"/>
                <a:gridCol w="3048000"/>
              </a:tblGrid>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b="1" dirty="0" smtClean="0"/>
                        <a:t>Performance Enhancement</a:t>
                      </a:r>
                    </a:p>
                    <a:p>
                      <a:pPr algn="ctr" rtl="0"/>
                      <a:endParaRPr lang="ar-SA" dirty="0"/>
                    </a:p>
                  </a:txBody>
                  <a:tcPr>
                    <a:solidFill>
                      <a:schemeClr val="accent3">
                        <a:lumMod val="7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b="1" dirty="0" smtClean="0"/>
                        <a:t>Synergy </a:t>
                      </a:r>
                    </a:p>
                    <a:p>
                      <a:pPr algn="ctr" rtl="0"/>
                      <a:endParaRPr lang="ar-SA" dirty="0"/>
                    </a:p>
                  </a:txBody>
                  <a:tcPr>
                    <a:solidFill>
                      <a:schemeClr val="accent3">
                        <a:lumMod val="75000"/>
                      </a:schemeClr>
                    </a:solidFill>
                  </a:tcPr>
                </a:tc>
              </a:tr>
              <a:tr h="370840">
                <a:tc>
                  <a:txBody>
                    <a:bodyPr/>
                    <a:lstStyle/>
                    <a:p>
                      <a:pPr algn="ctr" rtl="0"/>
                      <a:r>
                        <a:rPr lang="en-US" b="1" dirty="0" smtClean="0"/>
                        <a:t>Making use of the synergy from employees in a group producing more or better output than employees working separately.</a:t>
                      </a:r>
                      <a:endParaRPr lang="ar-SA" dirty="0"/>
                    </a:p>
                  </a:txBody>
                  <a:tcPr>
                    <a:solidFill>
                      <a:schemeClr val="accent6">
                        <a:lumMod val="40000"/>
                        <a:lumOff val="60000"/>
                      </a:schemeClr>
                    </a:solidFill>
                  </a:tcPr>
                </a:tc>
                <a:tc>
                  <a:txBody>
                    <a:bodyPr/>
                    <a:lstStyle/>
                    <a:p>
                      <a:pPr marL="0" marR="0" lvl="1" indent="0" algn="ctr" defTabSz="914400" rtl="0" eaLnBrk="1" fontAlgn="auto" latinLnBrk="0" hangingPunct="1">
                        <a:lnSpc>
                          <a:spcPct val="100000"/>
                        </a:lnSpc>
                        <a:spcBef>
                          <a:spcPts val="0"/>
                        </a:spcBef>
                        <a:spcAft>
                          <a:spcPts val="0"/>
                        </a:spcAft>
                        <a:buClrTx/>
                        <a:buSzTx/>
                        <a:buFontTx/>
                        <a:buNone/>
                        <a:tabLst/>
                        <a:defRPr/>
                      </a:pPr>
                      <a:r>
                        <a:rPr lang="en-US" b="1" dirty="0" smtClean="0"/>
                        <a:t>Performance gains that result when individuals and departments coordinate their actions.</a:t>
                      </a:r>
                    </a:p>
                    <a:p>
                      <a:pPr algn="ctr" rtl="0"/>
                      <a:endParaRPr lang="ar-SA" dirty="0"/>
                    </a:p>
                  </a:txBody>
                  <a:tcPr>
                    <a:solidFill>
                      <a:schemeClr val="accent6">
                        <a:lumMod val="40000"/>
                        <a:lumOff val="60000"/>
                      </a:schemeClr>
                    </a:solidFill>
                  </a:tcPr>
                </a:tc>
              </a:tr>
            </a:tbl>
          </a:graphicData>
        </a:graphic>
      </p:graphicFrame>
      <p:pic>
        <p:nvPicPr>
          <p:cNvPr id="1638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58916" y="4437112"/>
            <a:ext cx="2826168" cy="2314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35940533"/>
      </p:ext>
    </p:extLst>
  </p:cSld>
  <p:clrMapOvr>
    <a:masterClrMapping/>
  </p:clrMapOvr>
  <mc:AlternateContent xmlns:mc="http://schemas.openxmlformats.org/markup-compatibility/2006">
    <mc:Choice xmlns:p14="http://schemas.microsoft.com/office/powerpoint/2010/main" Requires="p14">
      <p:transition spd="slow" p14:dur="2000" advTm="144842"/>
    </mc:Choice>
    <mc:Fallback>
      <p:transition spd="slow" advTm="14484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547665" y="1281093"/>
            <a:ext cx="5976664" cy="461665"/>
          </a:xfrm>
          <a:prstGeom prst="rect">
            <a:avLst/>
          </a:prstGeom>
        </p:spPr>
        <p:txBody>
          <a:bodyPr wrap="square">
            <a:spAutoFit/>
          </a:bodyPr>
          <a:lstStyle/>
          <a:p>
            <a:pPr algn="ctr" rtl="0"/>
            <a:r>
              <a:rPr lang="en-US" sz="2400" b="1" dirty="0" smtClean="0">
                <a:solidFill>
                  <a:srgbClr val="C00000"/>
                </a:solidFill>
              </a:rPr>
              <a:t>Groups and Teams as Performance Enhancers</a:t>
            </a:r>
            <a:endParaRPr lang="ar-SA" sz="2400" b="1" dirty="0">
              <a:solidFill>
                <a:srgbClr val="C00000"/>
              </a:solidFill>
            </a:endParaRPr>
          </a:p>
        </p:txBody>
      </p:sp>
      <p:sp>
        <p:nvSpPr>
          <p:cNvPr id="6" name="مستطيل 5"/>
          <p:cNvSpPr/>
          <p:nvPr/>
        </p:nvSpPr>
        <p:spPr>
          <a:xfrm>
            <a:off x="611560" y="1916832"/>
            <a:ext cx="3744416" cy="2554545"/>
          </a:xfrm>
          <a:prstGeom prst="rect">
            <a:avLst/>
          </a:prstGeom>
        </p:spPr>
        <p:txBody>
          <a:bodyPr wrap="square">
            <a:spAutoFit/>
          </a:bodyPr>
          <a:lstStyle/>
          <a:p>
            <a:pPr marL="609600" indent="-609600" algn="l" rtl="0">
              <a:buNone/>
              <a:defRPr/>
            </a:pPr>
            <a:r>
              <a:rPr lang="en-US" sz="2000" b="1" dirty="0">
                <a:solidFill>
                  <a:srgbClr val="C00000"/>
                </a:solidFill>
              </a:rPr>
              <a:t>Factors that contribute to synergy</a:t>
            </a:r>
          </a:p>
          <a:p>
            <a:pPr marL="342900" indent="-342900" algn="l" rtl="0">
              <a:buFont typeface="Arial" panose="020B0604020202020204" pitchFamily="34" charset="0"/>
              <a:buChar char="•"/>
              <a:defRPr/>
            </a:pPr>
            <a:r>
              <a:rPr lang="en-US" sz="2000" dirty="0"/>
              <a:t>Ability to bounce ideas off one </a:t>
            </a:r>
            <a:r>
              <a:rPr lang="en-US" sz="2000" dirty="0" smtClean="0"/>
              <a:t>another. </a:t>
            </a:r>
            <a:endParaRPr lang="en-US" sz="2000" dirty="0"/>
          </a:p>
          <a:p>
            <a:pPr marL="342900" indent="-342900" algn="l" rtl="0">
              <a:buFont typeface="Arial" panose="020B0604020202020204" pitchFamily="34" charset="0"/>
              <a:buChar char="•"/>
              <a:defRPr/>
            </a:pPr>
            <a:r>
              <a:rPr lang="en-US" sz="2000" dirty="0"/>
              <a:t>Correct each other’s errors</a:t>
            </a:r>
          </a:p>
          <a:p>
            <a:pPr marL="342900" indent="-342900" algn="l" rtl="0">
              <a:buFont typeface="Arial" panose="020B0604020202020204" pitchFamily="34" charset="0"/>
              <a:buChar char="•"/>
              <a:defRPr/>
            </a:pPr>
            <a:r>
              <a:rPr lang="en-US" sz="2000" dirty="0"/>
              <a:t>Bring more new ideas to bear on </a:t>
            </a:r>
            <a:r>
              <a:rPr lang="en-US" sz="2000" dirty="0" smtClean="0"/>
              <a:t>problems.</a:t>
            </a:r>
            <a:endParaRPr lang="en-US" sz="2000" dirty="0"/>
          </a:p>
          <a:p>
            <a:pPr marL="342900" indent="-342900" algn="l" rtl="0">
              <a:buFont typeface="Arial" panose="020B0604020202020204" pitchFamily="34" charset="0"/>
              <a:buChar char="•"/>
              <a:defRPr/>
            </a:pPr>
            <a:r>
              <a:rPr lang="en-US" sz="2000" dirty="0"/>
              <a:t>Accomplish projects beyond the scope of </a:t>
            </a:r>
            <a:r>
              <a:rPr lang="en-US" sz="2000" dirty="0" smtClean="0"/>
              <a:t>individuals.</a:t>
            </a:r>
            <a:endParaRPr lang="en-US" sz="2000" dirty="0"/>
          </a:p>
        </p:txBody>
      </p:sp>
      <p:pic>
        <p:nvPicPr>
          <p:cNvPr id="1741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54979" y="2060847"/>
            <a:ext cx="4063977" cy="29269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9037854"/>
      </p:ext>
    </p:extLst>
  </p:cSld>
  <p:clrMapOvr>
    <a:masterClrMapping/>
  </p:clrMapOvr>
  <mc:AlternateContent xmlns:mc="http://schemas.openxmlformats.org/markup-compatibility/2006">
    <mc:Choice xmlns:p14="http://schemas.microsoft.com/office/powerpoint/2010/main" Requires="p14">
      <p:transition spd="slow" p14:dur="2000" advTm="97904"/>
    </mc:Choice>
    <mc:Fallback>
      <p:transition spd="slow" advTm="9790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619672" y="1281093"/>
            <a:ext cx="5544616" cy="646331"/>
          </a:xfrm>
          <a:prstGeom prst="rect">
            <a:avLst/>
          </a:prstGeom>
        </p:spPr>
        <p:txBody>
          <a:bodyPr wrap="square">
            <a:spAutoFit/>
          </a:bodyPr>
          <a:lstStyle/>
          <a:p>
            <a:pPr algn="ctr" rtl="0"/>
            <a:r>
              <a:rPr lang="en-US" b="1" dirty="0" smtClean="0">
                <a:solidFill>
                  <a:srgbClr val="C00000"/>
                </a:solidFill>
                <a:latin typeface="Arial Black" panose="020B0A04020102020204" pitchFamily="34" charset="0"/>
              </a:rPr>
              <a:t>Groups’ and Teams’ Contributions to Organizational Effectiveness</a:t>
            </a:r>
            <a:endParaRPr lang="ar-SA" b="1" dirty="0">
              <a:solidFill>
                <a:srgbClr val="C00000"/>
              </a:solidFill>
            </a:endParaRPr>
          </a:p>
        </p:txBody>
      </p:sp>
      <p:pic>
        <p:nvPicPr>
          <p:cNvPr id="6" name="Picture 6" descr="jon30247_110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5576" y="2152546"/>
            <a:ext cx="7535550" cy="358071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9104483"/>
      </p:ext>
    </p:extLst>
  </p:cSld>
  <p:clrMapOvr>
    <a:masterClrMapping/>
  </p:clrMapOvr>
  <mc:AlternateContent xmlns:mc="http://schemas.openxmlformats.org/markup-compatibility/2006">
    <mc:Choice xmlns:p14="http://schemas.microsoft.com/office/powerpoint/2010/main" Requires="p14">
      <p:transition spd="slow" p14:dur="2000" advTm="79353"/>
    </mc:Choice>
    <mc:Fallback>
      <p:transition spd="slow" advTm="79353"/>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771800" y="1373426"/>
            <a:ext cx="2991909" cy="461665"/>
          </a:xfrm>
          <a:prstGeom prst="rect">
            <a:avLst/>
          </a:prstGeom>
        </p:spPr>
        <p:txBody>
          <a:bodyPr wrap="none">
            <a:spAutoFit/>
          </a:bodyPr>
          <a:lstStyle/>
          <a:p>
            <a:pPr algn="l" rtl="0"/>
            <a:r>
              <a:rPr lang="en-US" sz="2400" b="1" dirty="0" smtClean="0">
                <a:solidFill>
                  <a:srgbClr val="C00000"/>
                </a:solidFill>
              </a:rPr>
              <a:t>Teams and Innovation</a:t>
            </a:r>
            <a:endParaRPr lang="ar-SA" sz="2400" b="1" dirty="0">
              <a:solidFill>
                <a:srgbClr val="C00000"/>
              </a:solidFill>
            </a:endParaRPr>
          </a:p>
        </p:txBody>
      </p:sp>
      <p:sp>
        <p:nvSpPr>
          <p:cNvPr id="6" name="مستطيل 5"/>
          <p:cNvSpPr/>
          <p:nvPr/>
        </p:nvSpPr>
        <p:spPr>
          <a:xfrm>
            <a:off x="755576" y="2358752"/>
            <a:ext cx="3024336" cy="2862322"/>
          </a:xfrm>
          <a:prstGeom prst="rect">
            <a:avLst/>
          </a:prstGeom>
        </p:spPr>
        <p:txBody>
          <a:bodyPr wrap="square">
            <a:spAutoFit/>
          </a:bodyPr>
          <a:lstStyle/>
          <a:p>
            <a:pPr algn="l" rtl="0">
              <a:defRPr/>
            </a:pPr>
            <a:r>
              <a:rPr lang="en-US" sz="2000" b="1" dirty="0" smtClean="0">
                <a:solidFill>
                  <a:srgbClr val="C00000"/>
                </a:solidFill>
              </a:rPr>
              <a:t>Innovation</a:t>
            </a:r>
          </a:p>
          <a:p>
            <a:pPr algn="l" rtl="0">
              <a:defRPr/>
            </a:pPr>
            <a:r>
              <a:rPr lang="en-US" sz="2000" dirty="0" smtClean="0"/>
              <a:t>The </a:t>
            </a:r>
            <a:r>
              <a:rPr lang="en-US" sz="2000" dirty="0"/>
              <a:t>implementation of creative ideas for new products, new technologies, new services, or even new organizational structures essential for gaining and maintaining a competitive advantage</a:t>
            </a:r>
          </a:p>
        </p:txBody>
      </p:sp>
      <p:pic>
        <p:nvPicPr>
          <p:cNvPr id="1843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02795" y="2444507"/>
            <a:ext cx="4392488" cy="2690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44665519"/>
      </p:ext>
    </p:extLst>
  </p:cSld>
  <p:clrMapOvr>
    <a:masterClrMapping/>
  </p:clrMapOvr>
  <mc:AlternateContent xmlns:mc="http://schemas.openxmlformats.org/markup-compatibility/2006">
    <mc:Choice xmlns:p14="http://schemas.microsoft.com/office/powerpoint/2010/main" Requires="p14">
      <p:transition spd="slow" p14:dur="2000" advTm="69356"/>
    </mc:Choice>
    <mc:Fallback>
      <p:transition spd="slow" advTm="6935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915816" y="1204149"/>
            <a:ext cx="3655231" cy="400110"/>
          </a:xfrm>
          <a:prstGeom prst="rect">
            <a:avLst/>
          </a:prstGeom>
        </p:spPr>
        <p:txBody>
          <a:bodyPr wrap="none">
            <a:spAutoFit/>
          </a:bodyPr>
          <a:lstStyle/>
          <a:p>
            <a:r>
              <a:rPr lang="en-US" sz="2000" b="1" dirty="0" smtClean="0">
                <a:solidFill>
                  <a:srgbClr val="C00000"/>
                </a:solidFill>
              </a:rPr>
              <a:t>Groups and Teams as Motivators</a:t>
            </a:r>
            <a:endParaRPr lang="ar-SA" sz="2000" b="1" dirty="0">
              <a:solidFill>
                <a:srgbClr val="C00000"/>
              </a:solidFill>
            </a:endParaRPr>
          </a:p>
        </p:txBody>
      </p:sp>
      <p:sp>
        <p:nvSpPr>
          <p:cNvPr id="6" name="مستطيل 5"/>
          <p:cNvSpPr/>
          <p:nvPr/>
        </p:nvSpPr>
        <p:spPr>
          <a:xfrm>
            <a:off x="683568" y="2274838"/>
            <a:ext cx="3528392" cy="3139321"/>
          </a:xfrm>
          <a:prstGeom prst="rect">
            <a:avLst/>
          </a:prstGeom>
        </p:spPr>
        <p:txBody>
          <a:bodyPr wrap="square">
            <a:spAutoFit/>
          </a:bodyPr>
          <a:lstStyle/>
          <a:p>
            <a:pPr marL="285750" indent="-285750" algn="l" rtl="0">
              <a:buFont typeface="Arial" panose="020B0604020202020204" pitchFamily="34" charset="0"/>
              <a:buChar char="•"/>
              <a:defRPr/>
            </a:pPr>
            <a:r>
              <a:rPr lang="en-US" dirty="0"/>
              <a:t>Team members are more motivated and satisfied than if they were working alone.</a:t>
            </a:r>
          </a:p>
          <a:p>
            <a:pPr marL="285750" indent="-285750" algn="l" rtl="0">
              <a:buFont typeface="Arial" panose="020B0604020202020204" pitchFamily="34" charset="0"/>
              <a:buChar char="•"/>
              <a:defRPr/>
            </a:pPr>
            <a:r>
              <a:rPr lang="en-US" dirty="0"/>
              <a:t>Team members can see the effect of their contribution to achieving team and organizational goals.</a:t>
            </a:r>
          </a:p>
          <a:p>
            <a:pPr marL="285750" indent="-285750" algn="l" rtl="0">
              <a:buFont typeface="Arial" panose="020B0604020202020204" pitchFamily="34" charset="0"/>
              <a:buChar char="•"/>
              <a:defRPr/>
            </a:pPr>
            <a:r>
              <a:rPr lang="en-US" dirty="0"/>
              <a:t>Teams provide needed social interaction and help employees cope with work-related stressors.</a:t>
            </a:r>
          </a:p>
        </p:txBody>
      </p:sp>
      <p:pic>
        <p:nvPicPr>
          <p:cNvPr id="1945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67986" y="2251442"/>
            <a:ext cx="4481513" cy="3186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67112862"/>
      </p:ext>
    </p:extLst>
  </p:cSld>
  <p:clrMapOvr>
    <a:masterClrMapping/>
  </p:clrMapOvr>
  <mc:AlternateContent xmlns:mc="http://schemas.openxmlformats.org/markup-compatibility/2006">
    <mc:Choice xmlns:p14="http://schemas.microsoft.com/office/powerpoint/2010/main" Requires="p14">
      <p:transition spd="slow" p14:dur="2000" advTm="148357"/>
    </mc:Choice>
    <mc:Fallback>
      <p:transition spd="slow" advTm="14835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745740" y="1238756"/>
            <a:ext cx="3697743" cy="369332"/>
          </a:xfrm>
          <a:prstGeom prst="rect">
            <a:avLst/>
          </a:prstGeom>
        </p:spPr>
        <p:txBody>
          <a:bodyPr wrap="none">
            <a:spAutoFit/>
          </a:bodyPr>
          <a:lstStyle/>
          <a:p>
            <a:r>
              <a:rPr lang="en-US" b="1" dirty="0" smtClean="0">
                <a:solidFill>
                  <a:srgbClr val="C00000"/>
                </a:solidFill>
                <a:latin typeface="Arial Black" panose="020B0A04020102020204" pitchFamily="34" charset="0"/>
              </a:rPr>
              <a:t>Types of Groups and Teams</a:t>
            </a:r>
            <a:endParaRPr lang="ar-SA" b="1" dirty="0">
              <a:solidFill>
                <a:srgbClr val="C00000"/>
              </a:solidFill>
            </a:endParaRPr>
          </a:p>
        </p:txBody>
      </p:sp>
      <p:pic>
        <p:nvPicPr>
          <p:cNvPr id="6" name="Picture 4" descr="jon30247_110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3529" y="1772816"/>
            <a:ext cx="8352928" cy="361561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3251317"/>
      </p:ext>
    </p:extLst>
  </p:cSld>
  <p:clrMapOvr>
    <a:masterClrMapping/>
  </p:clrMapOvr>
  <mc:AlternateContent xmlns:mc="http://schemas.openxmlformats.org/markup-compatibility/2006">
    <mc:Choice xmlns:p14="http://schemas.microsoft.com/office/powerpoint/2010/main" Requires="p14">
      <p:transition spd="slow" p14:dur="2000" advTm="95387"/>
    </mc:Choice>
    <mc:Fallback>
      <p:transition spd="slow" advTm="95387"/>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723129" y="1268760"/>
            <a:ext cx="3697743" cy="369332"/>
          </a:xfrm>
          <a:prstGeom prst="rect">
            <a:avLst/>
          </a:prstGeom>
        </p:spPr>
        <p:txBody>
          <a:bodyPr wrap="none">
            <a:spAutoFit/>
          </a:bodyPr>
          <a:lstStyle/>
          <a:p>
            <a:r>
              <a:rPr lang="en-US" dirty="0" smtClean="0">
                <a:solidFill>
                  <a:srgbClr val="C00000"/>
                </a:solidFill>
                <a:latin typeface="Arial Black" panose="020B0A04020102020204" pitchFamily="34" charset="0"/>
              </a:rPr>
              <a:t>Types of Groups and Teams</a:t>
            </a:r>
            <a:endParaRPr lang="ar-SA" dirty="0">
              <a:solidFill>
                <a:srgbClr val="C00000"/>
              </a:solidFill>
            </a:endParaRPr>
          </a:p>
        </p:txBody>
      </p:sp>
      <p:sp>
        <p:nvSpPr>
          <p:cNvPr id="6" name="مستطيل 5"/>
          <p:cNvSpPr/>
          <p:nvPr/>
        </p:nvSpPr>
        <p:spPr>
          <a:xfrm>
            <a:off x="683568" y="1988840"/>
            <a:ext cx="2900398" cy="2862322"/>
          </a:xfrm>
          <a:prstGeom prst="rect">
            <a:avLst/>
          </a:prstGeom>
        </p:spPr>
        <p:txBody>
          <a:bodyPr wrap="square">
            <a:spAutoFit/>
          </a:bodyPr>
          <a:lstStyle/>
          <a:p>
            <a:pPr algn="l" rtl="0">
              <a:buFont typeface="Arial" charset="0"/>
              <a:buChar char="•"/>
              <a:defRPr/>
            </a:pPr>
            <a:r>
              <a:rPr lang="en-US" b="1" dirty="0">
                <a:solidFill>
                  <a:srgbClr val="C00000"/>
                </a:solidFill>
              </a:rPr>
              <a:t>Formal </a:t>
            </a:r>
            <a:r>
              <a:rPr lang="en-US" b="1" dirty="0" smtClean="0">
                <a:solidFill>
                  <a:srgbClr val="C00000"/>
                </a:solidFill>
              </a:rPr>
              <a:t>Group</a:t>
            </a:r>
          </a:p>
          <a:p>
            <a:pPr algn="l" rtl="0">
              <a:buFont typeface="Arial" charset="0"/>
              <a:buChar char="•"/>
              <a:defRPr/>
            </a:pPr>
            <a:r>
              <a:rPr lang="en-US" dirty="0" smtClean="0"/>
              <a:t>A </a:t>
            </a:r>
            <a:r>
              <a:rPr lang="en-US" dirty="0"/>
              <a:t>group that managers establish to achieve organization goals.</a:t>
            </a:r>
          </a:p>
          <a:p>
            <a:pPr algn="l" rtl="0">
              <a:buFont typeface="Arial" charset="0"/>
              <a:buChar char="•"/>
              <a:defRPr/>
            </a:pPr>
            <a:r>
              <a:rPr lang="en-US" b="1" dirty="0">
                <a:solidFill>
                  <a:srgbClr val="C00000"/>
                </a:solidFill>
              </a:rPr>
              <a:t>Informal </a:t>
            </a:r>
            <a:r>
              <a:rPr lang="en-US" b="1" dirty="0" smtClean="0">
                <a:solidFill>
                  <a:srgbClr val="C00000"/>
                </a:solidFill>
              </a:rPr>
              <a:t>Group</a:t>
            </a:r>
          </a:p>
          <a:p>
            <a:pPr algn="l" rtl="0">
              <a:buFont typeface="Arial" charset="0"/>
              <a:buChar char="•"/>
              <a:defRPr/>
            </a:pPr>
            <a:r>
              <a:rPr lang="en-US" dirty="0" smtClean="0"/>
              <a:t>A </a:t>
            </a:r>
            <a:r>
              <a:rPr lang="en-US" dirty="0"/>
              <a:t>group that managers or non managerial employees form to help achieve their own goals or to meet their own needs.</a:t>
            </a:r>
          </a:p>
        </p:txBody>
      </p:sp>
      <p:pic>
        <p:nvPicPr>
          <p:cNvPr id="20482"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83966" y="1844824"/>
            <a:ext cx="5195529" cy="329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03753340"/>
      </p:ext>
    </p:extLst>
  </p:cSld>
  <p:clrMapOvr>
    <a:masterClrMapping/>
  </p:clrMapOvr>
  <mc:AlternateContent xmlns:mc="http://schemas.openxmlformats.org/markup-compatibility/2006">
    <mc:Choice xmlns:p14="http://schemas.microsoft.com/office/powerpoint/2010/main" Requires="p14">
      <p:transition spd="slow" p14:dur="2000" advTm="76326"/>
    </mc:Choice>
    <mc:Fallback>
      <p:transition spd="slow" advTm="7632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36734" y="1494076"/>
            <a:ext cx="5040560" cy="4524315"/>
          </a:xfrm>
          <a:prstGeom prst="rect">
            <a:avLst/>
          </a:prstGeom>
        </p:spPr>
        <p:txBody>
          <a:bodyPr wrap="square">
            <a:spAutoFit/>
          </a:bodyPr>
          <a:lstStyle/>
          <a:p>
            <a:pPr algn="l" rtl="0">
              <a:buFont typeface="Arial" charset="0"/>
              <a:buChar char="•"/>
              <a:defRPr/>
            </a:pPr>
            <a:r>
              <a:rPr lang="en-US" dirty="0" smtClean="0"/>
              <a:t> </a:t>
            </a:r>
            <a:r>
              <a:rPr lang="en-US" b="1" dirty="0" smtClean="0">
                <a:solidFill>
                  <a:srgbClr val="C00000"/>
                </a:solidFill>
              </a:rPr>
              <a:t>Top-management team</a:t>
            </a:r>
          </a:p>
          <a:p>
            <a:pPr algn="l" rtl="0">
              <a:defRPr/>
            </a:pPr>
            <a:r>
              <a:rPr lang="en-US" dirty="0" smtClean="0"/>
              <a:t>A </a:t>
            </a:r>
            <a:r>
              <a:rPr lang="en-US" dirty="0"/>
              <a:t>group composed of the CEO, the president, and the heads of the most important departments </a:t>
            </a:r>
          </a:p>
          <a:p>
            <a:pPr algn="l" rtl="0">
              <a:buFont typeface="Arial" charset="0"/>
              <a:buChar char="•"/>
              <a:defRPr/>
            </a:pPr>
            <a:r>
              <a:rPr lang="en-US" b="1" dirty="0">
                <a:solidFill>
                  <a:srgbClr val="C00000"/>
                </a:solidFill>
              </a:rPr>
              <a:t>Research and Development </a:t>
            </a:r>
            <a:r>
              <a:rPr lang="en-US" b="1" dirty="0" smtClean="0">
                <a:solidFill>
                  <a:srgbClr val="C00000"/>
                </a:solidFill>
              </a:rPr>
              <a:t>team</a:t>
            </a:r>
          </a:p>
          <a:p>
            <a:pPr algn="l" rtl="0">
              <a:defRPr/>
            </a:pPr>
            <a:r>
              <a:rPr lang="en-US" dirty="0" smtClean="0"/>
              <a:t>A </a:t>
            </a:r>
            <a:r>
              <a:rPr lang="en-US" dirty="0"/>
              <a:t>team whose members have the expertise and experience needed to develop new products </a:t>
            </a:r>
            <a:endParaRPr lang="en-US" dirty="0" smtClean="0"/>
          </a:p>
          <a:p>
            <a:pPr algn="l" rtl="0">
              <a:buFont typeface="Arial" charset="0"/>
              <a:buChar char="•"/>
              <a:defRPr/>
            </a:pPr>
            <a:r>
              <a:rPr lang="en-US" b="1" dirty="0">
                <a:solidFill>
                  <a:srgbClr val="C00000"/>
                </a:solidFill>
              </a:rPr>
              <a:t>Command </a:t>
            </a:r>
            <a:r>
              <a:rPr lang="en-US" b="1" dirty="0" smtClean="0">
                <a:solidFill>
                  <a:srgbClr val="C00000"/>
                </a:solidFill>
              </a:rPr>
              <a:t>Groups</a:t>
            </a:r>
          </a:p>
          <a:p>
            <a:pPr algn="l" rtl="0">
              <a:defRPr/>
            </a:pPr>
            <a:r>
              <a:rPr lang="en-US" dirty="0" smtClean="0"/>
              <a:t>A </a:t>
            </a:r>
            <a:r>
              <a:rPr lang="en-US" dirty="0"/>
              <a:t>group composed of subordinates who report to the same supervisor, also called a department or unit</a:t>
            </a:r>
          </a:p>
          <a:p>
            <a:pPr algn="l" rtl="0">
              <a:buFont typeface="Arial" charset="0"/>
              <a:buChar char="•"/>
              <a:defRPr/>
            </a:pPr>
            <a:r>
              <a:rPr lang="en-US" b="1" dirty="0">
                <a:solidFill>
                  <a:srgbClr val="C00000"/>
                </a:solidFill>
              </a:rPr>
              <a:t>Task </a:t>
            </a:r>
            <a:r>
              <a:rPr lang="en-US" b="1" dirty="0" smtClean="0">
                <a:solidFill>
                  <a:srgbClr val="C00000"/>
                </a:solidFill>
              </a:rPr>
              <a:t>Forces</a:t>
            </a:r>
          </a:p>
          <a:p>
            <a:pPr algn="l" rtl="0">
              <a:defRPr/>
            </a:pPr>
            <a:r>
              <a:rPr lang="en-US" dirty="0" smtClean="0"/>
              <a:t>A </a:t>
            </a:r>
            <a:r>
              <a:rPr lang="en-US" dirty="0"/>
              <a:t>committee of managers or non-managerial employees from various departments or divisions who meet to solve a specific, mutual problem; also called an “ad hoc” committee </a:t>
            </a:r>
          </a:p>
          <a:p>
            <a:pPr algn="l" rtl="0">
              <a:defRPr/>
            </a:pPr>
            <a:endParaRPr lang="en-US" dirty="0"/>
          </a:p>
        </p:txBody>
      </p:sp>
      <p:sp>
        <p:nvSpPr>
          <p:cNvPr id="6" name="مستطيل 5"/>
          <p:cNvSpPr/>
          <p:nvPr/>
        </p:nvSpPr>
        <p:spPr>
          <a:xfrm>
            <a:off x="2627784" y="1124744"/>
            <a:ext cx="3697743" cy="369332"/>
          </a:xfrm>
          <a:prstGeom prst="rect">
            <a:avLst/>
          </a:prstGeom>
        </p:spPr>
        <p:txBody>
          <a:bodyPr wrap="none">
            <a:spAutoFit/>
          </a:bodyPr>
          <a:lstStyle/>
          <a:p>
            <a:r>
              <a:rPr lang="en-US" dirty="0" smtClean="0">
                <a:solidFill>
                  <a:srgbClr val="C00000"/>
                </a:solidFill>
                <a:latin typeface="Arial Black" panose="020B0A04020102020204" pitchFamily="34" charset="0"/>
              </a:rPr>
              <a:t>Types of Groups and Teams</a:t>
            </a:r>
            <a:endParaRPr lang="ar-SA" dirty="0">
              <a:solidFill>
                <a:srgbClr val="C00000"/>
              </a:solidFill>
            </a:endParaRPr>
          </a:p>
        </p:txBody>
      </p:sp>
      <p:pic>
        <p:nvPicPr>
          <p:cNvPr id="102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148064" y="1988840"/>
            <a:ext cx="3678858"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69118233"/>
      </p:ext>
    </p:extLst>
  </p:cSld>
  <p:clrMapOvr>
    <a:masterClrMapping/>
  </p:clrMapOvr>
  <mc:AlternateContent xmlns:mc="http://schemas.openxmlformats.org/markup-compatibility/2006">
    <mc:Choice xmlns:p14="http://schemas.microsoft.com/office/powerpoint/2010/main" Requires="p14">
      <p:transition spd="slow" p14:dur="2000" advTm="194847"/>
    </mc:Choice>
    <mc:Fallback>
      <p:transition spd="slow" advTm="194847"/>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611560" y="1596038"/>
            <a:ext cx="4248472" cy="4401205"/>
          </a:xfrm>
          <a:prstGeom prst="rect">
            <a:avLst/>
          </a:prstGeom>
        </p:spPr>
        <p:txBody>
          <a:bodyPr wrap="square">
            <a:spAutoFit/>
          </a:bodyPr>
          <a:lstStyle/>
          <a:p>
            <a:pPr algn="l" rtl="0">
              <a:buFont typeface="Arial" charset="0"/>
              <a:buChar char="•"/>
              <a:defRPr/>
            </a:pPr>
            <a:r>
              <a:rPr lang="en-US" sz="2000" b="1" dirty="0">
                <a:solidFill>
                  <a:srgbClr val="C00000"/>
                </a:solidFill>
              </a:rPr>
              <a:t>Self-Managed Work Team  </a:t>
            </a:r>
            <a:endParaRPr lang="en-US" sz="2000" b="1" dirty="0" smtClean="0">
              <a:solidFill>
                <a:srgbClr val="C00000"/>
              </a:solidFill>
            </a:endParaRPr>
          </a:p>
          <a:p>
            <a:pPr algn="l" rtl="0">
              <a:defRPr/>
            </a:pPr>
            <a:r>
              <a:rPr lang="en-US" sz="2000" dirty="0" smtClean="0"/>
              <a:t>A </a:t>
            </a:r>
            <a:r>
              <a:rPr lang="en-US" sz="2000" dirty="0"/>
              <a:t>group of employees who supervise their own activities and monitor the quality of the goods and services they provide</a:t>
            </a:r>
          </a:p>
          <a:p>
            <a:pPr algn="l" rtl="0">
              <a:buFont typeface="Arial" charset="0"/>
              <a:buChar char="•"/>
              <a:defRPr/>
            </a:pPr>
            <a:r>
              <a:rPr lang="en-US" sz="2000" b="1" dirty="0">
                <a:solidFill>
                  <a:srgbClr val="C00000"/>
                </a:solidFill>
              </a:rPr>
              <a:t>Virtual </a:t>
            </a:r>
            <a:r>
              <a:rPr lang="en-US" sz="2000" b="1" dirty="0" smtClean="0">
                <a:solidFill>
                  <a:srgbClr val="C00000"/>
                </a:solidFill>
              </a:rPr>
              <a:t>Team</a:t>
            </a:r>
          </a:p>
          <a:p>
            <a:pPr marL="342900" indent="-342900" algn="l" rtl="0">
              <a:buFont typeface="Arial" panose="020B0604020202020204" pitchFamily="34" charset="0"/>
              <a:buChar char="•"/>
              <a:defRPr/>
            </a:pPr>
            <a:r>
              <a:rPr lang="en-US" sz="2000" dirty="0" smtClean="0"/>
              <a:t>A </a:t>
            </a:r>
            <a:r>
              <a:rPr lang="en-US" sz="2000" dirty="0"/>
              <a:t>team whose members rarely meet </a:t>
            </a:r>
            <a:r>
              <a:rPr lang="en-US" sz="2000" dirty="0" smtClean="0"/>
              <a:t>face-to-face.</a:t>
            </a:r>
          </a:p>
          <a:p>
            <a:pPr marL="342900" indent="-342900" algn="l" rtl="0">
              <a:buFont typeface="Arial" panose="020B0604020202020204" pitchFamily="34" charset="0"/>
              <a:buChar char="•"/>
              <a:defRPr/>
            </a:pPr>
            <a:r>
              <a:rPr lang="en-US" sz="2000" dirty="0" smtClean="0"/>
              <a:t>Interact </a:t>
            </a:r>
            <a:r>
              <a:rPr lang="en-US" sz="2000" dirty="0"/>
              <a:t>by using various forms of information </a:t>
            </a:r>
            <a:r>
              <a:rPr lang="en-US" sz="2000" dirty="0" smtClean="0"/>
              <a:t>technology.</a:t>
            </a:r>
          </a:p>
          <a:p>
            <a:pPr marL="342900" indent="-342900" algn="l" rtl="0">
              <a:buFont typeface="Arial" panose="020B0604020202020204" pitchFamily="34" charset="0"/>
              <a:buChar char="•"/>
              <a:defRPr/>
            </a:pPr>
            <a:r>
              <a:rPr lang="en-US" sz="2000" dirty="0" smtClean="0"/>
              <a:t>Email</a:t>
            </a:r>
            <a:r>
              <a:rPr lang="en-US" sz="2000" dirty="0"/>
              <a:t>, computer networks, telephone, fax, and </a:t>
            </a:r>
            <a:r>
              <a:rPr lang="en-US" sz="2000" dirty="0" smtClean="0"/>
              <a:t>videoconferences.</a:t>
            </a:r>
            <a:endParaRPr lang="en-US" sz="2000" dirty="0"/>
          </a:p>
          <a:p>
            <a:pPr lvl="1" algn="l" rtl="0">
              <a:buFont typeface="Arial" charset="0"/>
              <a:buChar char="–"/>
              <a:defRPr/>
            </a:pPr>
            <a:endParaRPr lang="en-US" sz="2000" dirty="0"/>
          </a:p>
        </p:txBody>
      </p:sp>
      <p:pic>
        <p:nvPicPr>
          <p:cNvPr id="205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88024" y="1988840"/>
            <a:ext cx="3960440" cy="314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90594711"/>
      </p:ext>
    </p:extLst>
  </p:cSld>
  <p:clrMapOvr>
    <a:masterClrMapping/>
  </p:clrMapOvr>
  <mc:AlternateContent xmlns:mc="http://schemas.openxmlformats.org/markup-compatibility/2006">
    <mc:Choice xmlns:p14="http://schemas.microsoft.com/office/powerpoint/2010/main" Requires="p14">
      <p:transition spd="slow" p14:dur="2000" advTm="101811"/>
    </mc:Choice>
    <mc:Fallback>
      <p:transition spd="slow" advTm="10181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611560" y="1997839"/>
            <a:ext cx="3085049" cy="2862322"/>
          </a:xfrm>
          <a:prstGeom prst="rect">
            <a:avLst/>
          </a:prstGeom>
        </p:spPr>
        <p:txBody>
          <a:bodyPr wrap="square">
            <a:spAutoFit/>
          </a:bodyPr>
          <a:lstStyle/>
          <a:p>
            <a:pPr algn="l" rtl="0">
              <a:buFont typeface="Arial" charset="0"/>
              <a:buChar char="•"/>
              <a:defRPr/>
            </a:pPr>
            <a:r>
              <a:rPr lang="en-US" b="1" dirty="0">
                <a:solidFill>
                  <a:srgbClr val="C00000"/>
                </a:solidFill>
              </a:rPr>
              <a:t>Interest Groups </a:t>
            </a:r>
            <a:endParaRPr lang="en-US" b="1" dirty="0" smtClean="0">
              <a:solidFill>
                <a:srgbClr val="C00000"/>
              </a:solidFill>
            </a:endParaRPr>
          </a:p>
          <a:p>
            <a:pPr algn="l" rtl="0">
              <a:defRPr/>
            </a:pPr>
            <a:r>
              <a:rPr lang="en-US" dirty="0" smtClean="0"/>
              <a:t>- An </a:t>
            </a:r>
            <a:r>
              <a:rPr lang="en-US" dirty="0"/>
              <a:t>informal group of employees seeking to achieve a common goal related to their </a:t>
            </a:r>
            <a:r>
              <a:rPr lang="en-US" dirty="0" smtClean="0"/>
              <a:t>organization.</a:t>
            </a:r>
            <a:endParaRPr lang="en-US" dirty="0"/>
          </a:p>
          <a:p>
            <a:pPr algn="l" rtl="0">
              <a:buFont typeface="Arial" charset="0"/>
              <a:buChar char="•"/>
              <a:defRPr/>
            </a:pPr>
            <a:r>
              <a:rPr lang="en-US" b="1" dirty="0">
                <a:solidFill>
                  <a:srgbClr val="C00000"/>
                </a:solidFill>
              </a:rPr>
              <a:t>Friendship Groups </a:t>
            </a:r>
            <a:endParaRPr lang="en-US" b="1" dirty="0" smtClean="0">
              <a:solidFill>
                <a:srgbClr val="C00000"/>
              </a:solidFill>
            </a:endParaRPr>
          </a:p>
          <a:p>
            <a:pPr algn="l" rtl="0">
              <a:defRPr/>
            </a:pPr>
            <a:r>
              <a:rPr lang="en-US" b="1" dirty="0" smtClean="0">
                <a:solidFill>
                  <a:srgbClr val="C00000"/>
                </a:solidFill>
              </a:rPr>
              <a:t>- </a:t>
            </a:r>
            <a:r>
              <a:rPr lang="en-US" dirty="0" smtClean="0"/>
              <a:t>An </a:t>
            </a:r>
            <a:r>
              <a:rPr lang="en-US" dirty="0"/>
              <a:t>informal group composed of employees who enjoy one another’s company and socialize with one </a:t>
            </a:r>
            <a:r>
              <a:rPr lang="en-US" dirty="0" smtClean="0"/>
              <a:t>another.</a:t>
            </a:r>
            <a:endParaRPr lang="en-US" dirty="0"/>
          </a:p>
        </p:txBody>
      </p:sp>
      <p:sp>
        <p:nvSpPr>
          <p:cNvPr id="6" name="مستطيل 5"/>
          <p:cNvSpPr/>
          <p:nvPr/>
        </p:nvSpPr>
        <p:spPr>
          <a:xfrm>
            <a:off x="684492" y="1278861"/>
            <a:ext cx="3710696" cy="369332"/>
          </a:xfrm>
          <a:prstGeom prst="rect">
            <a:avLst/>
          </a:prstGeom>
        </p:spPr>
        <p:txBody>
          <a:bodyPr wrap="none">
            <a:spAutoFit/>
          </a:bodyPr>
          <a:lstStyle/>
          <a:p>
            <a:pPr algn="l" rtl="0">
              <a:defRPr/>
            </a:pPr>
            <a:r>
              <a:rPr lang="en-US" b="1" dirty="0">
                <a:solidFill>
                  <a:srgbClr val="C00000"/>
                </a:solidFill>
              </a:rPr>
              <a:t>Types of Informal </a:t>
            </a:r>
            <a:r>
              <a:rPr lang="en-US" b="1" dirty="0" smtClean="0">
                <a:solidFill>
                  <a:srgbClr val="C00000"/>
                </a:solidFill>
              </a:rPr>
              <a:t>Groups and Teams </a:t>
            </a:r>
            <a:endParaRPr lang="en-US" b="1" dirty="0">
              <a:solidFill>
                <a:srgbClr val="C00000"/>
              </a:solidFill>
            </a:endParaRPr>
          </a:p>
        </p:txBody>
      </p:sp>
      <p:pic>
        <p:nvPicPr>
          <p:cNvPr id="307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67944" y="2220912"/>
            <a:ext cx="4615855" cy="2416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87608826"/>
      </p:ext>
    </p:extLst>
  </p:cSld>
  <p:clrMapOvr>
    <a:masterClrMapping/>
  </p:clrMapOvr>
  <mc:AlternateContent xmlns:mc="http://schemas.openxmlformats.org/markup-compatibility/2006">
    <mc:Choice xmlns:p14="http://schemas.microsoft.com/office/powerpoint/2010/main" Requires="p14">
      <p:transition spd="slow" p14:dur="2000" advTm="96845"/>
    </mc:Choice>
    <mc:Fallback>
      <p:transition spd="slow" advTm="96845"/>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702133" y="1206672"/>
            <a:ext cx="2636106" cy="523220"/>
          </a:xfrm>
          <a:prstGeom prst="rect">
            <a:avLst/>
          </a:prstGeom>
        </p:spPr>
        <p:txBody>
          <a:bodyPr wrap="none">
            <a:spAutoFit/>
          </a:bodyPr>
          <a:lstStyle/>
          <a:p>
            <a:r>
              <a:rPr lang="en-US" sz="2800" b="1" dirty="0" smtClean="0">
                <a:solidFill>
                  <a:srgbClr val="C00000"/>
                </a:solidFill>
              </a:rPr>
              <a:t>Group Dynamics</a:t>
            </a:r>
            <a:endParaRPr lang="ar-SA" sz="2800" b="1" dirty="0">
              <a:solidFill>
                <a:srgbClr val="C00000"/>
              </a:solidFill>
            </a:endParaRPr>
          </a:p>
        </p:txBody>
      </p:sp>
      <p:sp>
        <p:nvSpPr>
          <p:cNvPr id="6" name="مستطيل 5"/>
          <p:cNvSpPr/>
          <p:nvPr/>
        </p:nvSpPr>
        <p:spPr>
          <a:xfrm>
            <a:off x="611560" y="1729892"/>
            <a:ext cx="4536504" cy="4524315"/>
          </a:xfrm>
          <a:prstGeom prst="rect">
            <a:avLst/>
          </a:prstGeom>
        </p:spPr>
        <p:txBody>
          <a:bodyPr wrap="square">
            <a:spAutoFit/>
          </a:bodyPr>
          <a:lstStyle/>
          <a:p>
            <a:pPr algn="l" rtl="0">
              <a:buFont typeface="Arial" charset="0"/>
              <a:buChar char="•"/>
              <a:defRPr/>
            </a:pPr>
            <a:r>
              <a:rPr lang="en-US" b="1" dirty="0">
                <a:solidFill>
                  <a:srgbClr val="C00000"/>
                </a:solidFill>
              </a:rPr>
              <a:t>Group </a:t>
            </a:r>
            <a:r>
              <a:rPr lang="en-US" b="1" dirty="0" smtClean="0">
                <a:solidFill>
                  <a:srgbClr val="C00000"/>
                </a:solidFill>
              </a:rPr>
              <a:t>Dynamics</a:t>
            </a:r>
          </a:p>
          <a:p>
            <a:pPr marL="285750" indent="-285750" algn="l" rtl="0">
              <a:buFont typeface="Arial" panose="020B0604020202020204" pitchFamily="34" charset="0"/>
              <a:buChar char="•"/>
              <a:defRPr/>
            </a:pPr>
            <a:r>
              <a:rPr lang="en-US" dirty="0" smtClean="0"/>
              <a:t>The </a:t>
            </a:r>
            <a:r>
              <a:rPr lang="en-US" dirty="0"/>
              <a:t>characteristics and processes that affect how a group or team </a:t>
            </a:r>
            <a:r>
              <a:rPr lang="en-US" dirty="0" smtClean="0"/>
              <a:t>functions.</a:t>
            </a:r>
          </a:p>
          <a:p>
            <a:pPr marL="285750" indent="-285750" algn="l" rtl="0">
              <a:buFont typeface="Arial" panose="020B0604020202020204" pitchFamily="34" charset="0"/>
              <a:buChar char="•"/>
              <a:defRPr/>
            </a:pPr>
            <a:r>
              <a:rPr lang="en-US" dirty="0" smtClean="0"/>
              <a:t>Group </a:t>
            </a:r>
            <a:r>
              <a:rPr lang="en-US" dirty="0"/>
              <a:t>size affects how a group performs</a:t>
            </a:r>
            <a:r>
              <a:rPr lang="en-US" dirty="0" smtClean="0"/>
              <a:t>.</a:t>
            </a:r>
          </a:p>
          <a:p>
            <a:pPr marL="285750" indent="-285750" algn="l" rtl="0">
              <a:buFont typeface="Arial" panose="020B0604020202020204" pitchFamily="34" charset="0"/>
              <a:buChar char="•"/>
              <a:defRPr/>
            </a:pPr>
            <a:r>
              <a:rPr lang="en-US" b="1" dirty="0">
                <a:solidFill>
                  <a:srgbClr val="C00000"/>
                </a:solidFill>
              </a:rPr>
              <a:t>Normally, small groups (2 to 9 members) interact better and tend to be more motivated</a:t>
            </a:r>
          </a:p>
          <a:p>
            <a:pPr marL="285750" indent="-285750" algn="l" rtl="0">
              <a:buFont typeface="Arial" panose="020B0604020202020204" pitchFamily="34" charset="0"/>
              <a:buChar char="•"/>
              <a:defRPr/>
            </a:pPr>
            <a:r>
              <a:rPr lang="en-US" b="1" dirty="0">
                <a:solidFill>
                  <a:srgbClr val="C00000"/>
                </a:solidFill>
              </a:rPr>
              <a:t>Larger groups </a:t>
            </a:r>
            <a:r>
              <a:rPr lang="en-US" dirty="0"/>
              <a:t>can be used when more resources are needed and division of labor is possible</a:t>
            </a:r>
            <a:r>
              <a:rPr lang="en-US" dirty="0" smtClean="0"/>
              <a:t>.</a:t>
            </a:r>
          </a:p>
          <a:p>
            <a:pPr algn="l" rtl="0">
              <a:buFont typeface="Arial" charset="0"/>
              <a:buChar char="•"/>
              <a:defRPr/>
            </a:pPr>
            <a:r>
              <a:rPr lang="en-US" b="1" dirty="0">
                <a:solidFill>
                  <a:srgbClr val="C00000"/>
                </a:solidFill>
              </a:rPr>
              <a:t>Division of labor </a:t>
            </a:r>
            <a:endParaRPr lang="en-US" b="1" dirty="0" smtClean="0">
              <a:solidFill>
                <a:srgbClr val="C00000"/>
              </a:solidFill>
            </a:endParaRPr>
          </a:p>
          <a:p>
            <a:pPr marL="285750" indent="-285750" algn="l" rtl="0">
              <a:buFont typeface="Arial" panose="020B0604020202020204" pitchFamily="34" charset="0"/>
              <a:buChar char="•"/>
              <a:defRPr/>
            </a:pPr>
            <a:r>
              <a:rPr lang="en-US" dirty="0" smtClean="0"/>
              <a:t>splitting </a:t>
            </a:r>
            <a:r>
              <a:rPr lang="en-US" dirty="0"/>
              <a:t>the work to be performed into particular tasks and assigning tasks to individual </a:t>
            </a:r>
            <a:r>
              <a:rPr lang="en-US" dirty="0" smtClean="0"/>
              <a:t>workers.</a:t>
            </a:r>
            <a:endParaRPr lang="en-US" dirty="0"/>
          </a:p>
          <a:p>
            <a:pPr marL="285750" indent="-285750" algn="l" rtl="0">
              <a:buFont typeface="Arial" panose="020B0604020202020204" pitchFamily="34" charset="0"/>
              <a:buChar char="•"/>
              <a:defRPr/>
            </a:pPr>
            <a:endParaRPr lang="en-US" dirty="0"/>
          </a:p>
          <a:p>
            <a:pPr algn="l" rtl="0">
              <a:defRPr/>
            </a:pPr>
            <a:endParaRPr lang="en-US" dirty="0"/>
          </a:p>
        </p:txBody>
      </p:sp>
      <p:pic>
        <p:nvPicPr>
          <p:cNvPr id="2150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148064" y="1935163"/>
            <a:ext cx="3600400" cy="3294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76642674"/>
      </p:ext>
    </p:extLst>
  </p:cSld>
  <p:clrMapOvr>
    <a:masterClrMapping/>
  </p:clrMapOvr>
  <mc:AlternateContent xmlns:mc="http://schemas.openxmlformats.org/markup-compatibility/2006">
    <mc:Choice xmlns:p14="http://schemas.microsoft.com/office/powerpoint/2010/main" Requires="p14">
      <p:transition spd="slow" p14:dur="2000" advTm="163828"/>
    </mc:Choice>
    <mc:Fallback>
      <p:transition spd="slow" advTm="163828"/>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53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11560" y="1340768"/>
            <a:ext cx="7416824" cy="4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060298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55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9553" y="1340768"/>
            <a:ext cx="7992888" cy="4505225"/>
          </a:xfrm>
          <a:prstGeom prst="rect">
            <a:avLst/>
          </a:prstGeom>
          <a:noFill/>
          <a:ln>
            <a:noFill/>
          </a:ln>
          <a:effectLst>
            <a:outerShdw dist="35921" dir="2700000" algn="ctr" rotWithShape="0">
              <a:schemeClr val="bg2"/>
            </a:outerShdw>
            <a:softEdge rad="1524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39398707"/>
      </p:ext>
    </p:extLst>
  </p:cSld>
  <p:clrMapOvr>
    <a:masterClrMapping/>
  </p:clrMapOvr>
  <mc:AlternateContent xmlns:mc="http://schemas.openxmlformats.org/markup-compatibility/2006">
    <mc:Choice xmlns:p14="http://schemas.microsoft.com/office/powerpoint/2010/main" Requires="p14">
      <p:transition spd="slow" p14:dur="2000" advTm="54730"/>
    </mc:Choice>
    <mc:Fallback>
      <p:transition spd="slow" advTm="54730"/>
    </mc:Fallback>
  </mc:AlternateContent>
  <p:timing>
    <p:tnLst>
      <p:par>
        <p:cTn id="1" dur="indefinite" restart="never" nodeType="tmRoot"/>
      </p:par>
    </p:tnLst>
  </p:timing>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TotalTime>
  <Words>1729</Words>
  <Application>Microsoft Office PowerPoint</Application>
  <PresentationFormat>عرض على الشاشة (3:4)‏</PresentationFormat>
  <Paragraphs>158</Paragraphs>
  <Slides>33</Slides>
  <Notes>5</Notes>
  <HiddenSlides>0</HiddenSlides>
  <MMClips>0</MMClips>
  <ScaleCrop>false</ScaleCrop>
  <HeadingPairs>
    <vt:vector size="4" baseType="variant">
      <vt:variant>
        <vt:lpstr>نسق</vt:lpstr>
      </vt:variant>
      <vt:variant>
        <vt:i4>1</vt:i4>
      </vt:variant>
      <vt:variant>
        <vt:lpstr>عناوين الشرائح</vt:lpstr>
      </vt:variant>
      <vt:variant>
        <vt:i4>33</vt:i4>
      </vt:variant>
    </vt:vector>
  </HeadingPairs>
  <TitlesOfParts>
    <vt:vector size="34" baseType="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د.أبوالمجد</cp:lastModifiedBy>
  <cp:revision>2</cp:revision>
  <dcterms:created xsi:type="dcterms:W3CDTF">2023-07-15T06:29:28Z</dcterms:created>
  <dcterms:modified xsi:type="dcterms:W3CDTF">2023-07-15T06:39:32Z</dcterms:modified>
</cp:coreProperties>
</file>