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51"/>
  </p:notesMasterIdLst>
  <p:sldIdLst>
    <p:sldId id="480" r:id="rId2"/>
    <p:sldId id="303" r:id="rId3"/>
    <p:sldId id="313" r:id="rId4"/>
    <p:sldId id="702" r:id="rId5"/>
    <p:sldId id="741" r:id="rId6"/>
    <p:sldId id="742" r:id="rId7"/>
    <p:sldId id="743" r:id="rId8"/>
    <p:sldId id="744" r:id="rId9"/>
    <p:sldId id="745" r:id="rId10"/>
    <p:sldId id="746" r:id="rId11"/>
    <p:sldId id="747" r:id="rId12"/>
    <p:sldId id="748" r:id="rId13"/>
    <p:sldId id="749" r:id="rId14"/>
    <p:sldId id="750" r:id="rId15"/>
    <p:sldId id="751" r:id="rId16"/>
    <p:sldId id="752" r:id="rId17"/>
    <p:sldId id="753" r:id="rId18"/>
    <p:sldId id="754" r:id="rId19"/>
    <p:sldId id="755" r:id="rId20"/>
    <p:sldId id="756" r:id="rId21"/>
    <p:sldId id="757" r:id="rId22"/>
    <p:sldId id="758" r:id="rId23"/>
    <p:sldId id="759" r:id="rId24"/>
    <p:sldId id="760" r:id="rId25"/>
    <p:sldId id="761" r:id="rId26"/>
    <p:sldId id="762" r:id="rId27"/>
    <p:sldId id="763" r:id="rId28"/>
    <p:sldId id="764" r:id="rId29"/>
    <p:sldId id="765" r:id="rId30"/>
    <p:sldId id="766" r:id="rId31"/>
    <p:sldId id="767" r:id="rId32"/>
    <p:sldId id="768" r:id="rId33"/>
    <p:sldId id="769" r:id="rId34"/>
    <p:sldId id="770" r:id="rId35"/>
    <p:sldId id="771" r:id="rId36"/>
    <p:sldId id="772" r:id="rId37"/>
    <p:sldId id="773" r:id="rId38"/>
    <p:sldId id="774" r:id="rId39"/>
    <p:sldId id="775" r:id="rId40"/>
    <p:sldId id="776" r:id="rId41"/>
    <p:sldId id="777" r:id="rId42"/>
    <p:sldId id="778" r:id="rId43"/>
    <p:sldId id="779" r:id="rId44"/>
    <p:sldId id="780" r:id="rId45"/>
    <p:sldId id="781" r:id="rId46"/>
    <p:sldId id="782" r:id="rId47"/>
    <p:sldId id="783" r:id="rId48"/>
    <p:sldId id="738" r:id="rId49"/>
    <p:sldId id="349" r:id="rId5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03"/>
            <p14:sldId id="313"/>
            <p14:sldId id="702"/>
            <p14:sldId id="741"/>
            <p14:sldId id="742"/>
            <p14:sldId id="743"/>
            <p14:sldId id="744"/>
            <p14:sldId id="745"/>
            <p14:sldId id="746"/>
            <p14:sldId id="747"/>
            <p14:sldId id="748"/>
            <p14:sldId id="749"/>
            <p14:sldId id="750"/>
            <p14:sldId id="751"/>
            <p14:sldId id="752"/>
            <p14:sldId id="753"/>
            <p14:sldId id="754"/>
            <p14:sldId id="755"/>
            <p14:sldId id="756"/>
            <p14:sldId id="757"/>
            <p14:sldId id="758"/>
            <p14:sldId id="759"/>
            <p14:sldId id="760"/>
            <p14:sldId id="761"/>
            <p14:sldId id="762"/>
            <p14:sldId id="763"/>
            <p14:sldId id="764"/>
            <p14:sldId id="765"/>
            <p14:sldId id="766"/>
            <p14:sldId id="767"/>
            <p14:sldId id="768"/>
            <p14:sldId id="769"/>
            <p14:sldId id="770"/>
            <p14:sldId id="771"/>
            <p14:sldId id="772"/>
            <p14:sldId id="773"/>
            <p14:sldId id="774"/>
            <p14:sldId id="775"/>
            <p14:sldId id="776"/>
            <p14:sldId id="777"/>
            <p14:sldId id="778"/>
            <p14:sldId id="779"/>
            <p14:sldId id="780"/>
            <p14:sldId id="781"/>
            <p14:sldId id="782"/>
            <p14:sldId id="783"/>
            <p14:sldId id="738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669BBC"/>
    <a:srgbClr val="2D3956"/>
    <a:srgbClr val="8E5A6D"/>
    <a:srgbClr val="FAC748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738" autoAdjust="0"/>
  </p:normalViewPr>
  <p:slideViewPr>
    <p:cSldViewPr snapToGrid="0">
      <p:cViewPr varScale="1">
        <p:scale>
          <a:sx n="85" d="100"/>
          <a:sy n="85" d="100"/>
        </p:scale>
        <p:origin x="744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-12954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1/8/2024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551640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1/8/2024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1/8/2024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1/8/2024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1/8/2024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1/8/2024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1/8/2024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1/8/2024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1/8/2024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1/8/2024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1/8/2024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1/8/2024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2406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89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301885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3788980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8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1/8/2024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2" r:id="rId13"/>
    <p:sldLayoutId id="2147483665" r:id="rId14"/>
    <p:sldLayoutId id="2147483666" r:id="rId15"/>
    <p:sldLayoutId id="2147483667" r:id="rId1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7.svg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7" Type="http://schemas.openxmlformats.org/officeDocument/2006/relationships/image" Target="../media/image7.sv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6.png"/><Relationship Id="rId5" Type="http://schemas.openxmlformats.org/officeDocument/2006/relationships/image" Target="../media/image3.png"/><Relationship Id="rId4" Type="http://schemas.openxmlformats.org/officeDocument/2006/relationships/image" Target="../media/image13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>
            <a:extLst>
              <a:ext uri="{FF2B5EF4-FFF2-40B4-BE49-F238E27FC236}">
                <a16:creationId xmlns:a16="http://schemas.microsoft.com/office/drawing/2014/main" id="{3DCC2A7E-4E6F-BB97-13D0-0AA6AB2F93D5}"/>
              </a:ext>
            </a:extLst>
          </p:cNvPr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1105196" y="379439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Prepared by Dr. Alfaisal Hasan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493966" y="2337115"/>
            <a:ext cx="5529078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Business Mathematics</a:t>
            </a:r>
            <a:endParaRPr lang="en-US" sz="44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194617" y="6015708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</a:t>
            </a:r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NO </a:t>
            </a:r>
            <a:r>
              <a:rPr lang="ar-EG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FA59789B-D841-DB76-25B9-1348B202C2B5}"/>
              </a:ext>
            </a:extLst>
          </p:cNvPr>
          <p:cNvSpPr txBox="1"/>
          <p:nvPr/>
        </p:nvSpPr>
        <p:spPr>
          <a:xfrm>
            <a:off x="329269" y="5104240"/>
            <a:ext cx="248016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MTH 112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Business Mathematics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46F3C90B-EB3F-EA91-08C5-03400C278827}"/>
              </a:ext>
            </a:extLst>
          </p:cNvPr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BB3A9522-6B3A-2726-A5B2-11D47409720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49847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FD1578B-931D-0AA1-7F80-6C831C80A66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6307898" y="2785710"/>
            <a:ext cx="5529078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Business Mathematics</a:t>
            </a:r>
            <a:endParaRPr lang="en-US" sz="44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6384738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</a:t>
            </a:r>
            <a:r>
              <a:rPr lang="en-US" sz="2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NO </a:t>
            </a:r>
            <a:r>
              <a:rPr lang="ar-EG" sz="2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en-US" sz="28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81F72BC-06B8-4FB5-F2D5-D8EA1BFF812E}"/>
              </a:ext>
            </a:extLst>
          </p:cNvPr>
          <p:cNvSpPr txBox="1"/>
          <p:nvPr/>
        </p:nvSpPr>
        <p:spPr>
          <a:xfrm>
            <a:off x="6370224" y="4802552"/>
            <a:ext cx="248016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MTH 112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Business Mathematics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</a:t>
            </a:r>
            <a:r>
              <a:rPr lang="en-US" sz="28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Alfaisal Hasan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F2D6F91-78DB-C333-FFAC-FF52CB9F2DF3}"/>
              </a:ext>
            </a:extLst>
          </p:cNvPr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FA5D44C7-1F20-0684-5315-73F4013F0EB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=""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313679" y="372325"/>
            <a:ext cx="2457656" cy="670874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0FC09A20-3784-E726-8307-1CEFC15841ED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16320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4689259" y="1412953"/>
            <a:ext cx="41138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Topics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35E30A49-6736-ECBA-A034-3B17B6F12642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4527402C-3F97-690D-9C20-A459E375AEB7}"/>
              </a:ext>
            </a:extLst>
          </p:cNvPr>
          <p:cNvSpPr txBox="1"/>
          <p:nvPr/>
        </p:nvSpPr>
        <p:spPr>
          <a:xfrm>
            <a:off x="3598250" y="2495028"/>
            <a:ext cx="841732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dirty="0" smtClean="0"/>
              <a:t>Chapter </a:t>
            </a:r>
            <a:r>
              <a:rPr lang="en-US" dirty="0"/>
              <a:t>1: Mathematical preliminaries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FF0000"/>
                </a:solidFill>
              </a:rPr>
              <a:t>Chapter 2: The straight line and applications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dirty="0"/>
              <a:t>Chapter 3: Functions and Graphs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dirty="0"/>
              <a:t>Chapter 4: Limits and Continuity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Chapter 5: Financial Mathematics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Chapter 6: Differentiation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Chapter 7: Methods of  Differentiation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Chapter 8: Function of several variables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Chapter 9: Integration and applications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dirty="0"/>
              <a:t>Chapter 10: Linear algebra and applications</a:t>
            </a: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7C16A569-901B-C6A9-5510-154F90D28A49}"/>
              </a:ext>
            </a:extLst>
          </p:cNvPr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7DA6679-0DBF-ED63-7FBA-A15CF1A3BA15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D28298DC-6C4E-D4D2-0EF2-1A79C3BD5BD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940814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Straight line and Applications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3"/>
          <a:srcRect l="44147" t="50155" r="20921" b="23666"/>
          <a:stretch/>
        </p:blipFill>
        <p:spPr>
          <a:xfrm>
            <a:off x="2021688" y="1880321"/>
            <a:ext cx="7820812" cy="32970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53392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Straight line and Applications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3"/>
          <a:srcRect l="20959" t="19991" r="25342" b="26655"/>
          <a:stretch/>
        </p:blipFill>
        <p:spPr>
          <a:xfrm>
            <a:off x="2037729" y="1864495"/>
            <a:ext cx="8116542" cy="45362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04096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Straight line and Applications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21919" t="21479" r="25495" b="9555"/>
          <a:stretch/>
        </p:blipFill>
        <p:spPr>
          <a:xfrm>
            <a:off x="2815205" y="1688270"/>
            <a:ext cx="6184900" cy="45626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80999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Straight line and Applications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21311" t="19030" r="25683" b="10053"/>
          <a:stretch/>
        </p:blipFill>
        <p:spPr>
          <a:xfrm>
            <a:off x="2997200" y="1661429"/>
            <a:ext cx="6083300" cy="45781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28272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Straight line and Applications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21208" t="19902" r="25631" b="9830"/>
          <a:stretch/>
        </p:blipFill>
        <p:spPr>
          <a:xfrm>
            <a:off x="2717800" y="1644742"/>
            <a:ext cx="6108700" cy="45417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03721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Straight line and Applications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21294" t="18700" r="25349" b="9672"/>
          <a:stretch/>
        </p:blipFill>
        <p:spPr>
          <a:xfrm>
            <a:off x="2833510" y="1874381"/>
            <a:ext cx="5994400" cy="45263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44649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Straight line and Applications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21543" t="20045" r="25677" b="10270"/>
          <a:stretch/>
        </p:blipFill>
        <p:spPr>
          <a:xfrm>
            <a:off x="3056447" y="1777105"/>
            <a:ext cx="6079105" cy="45147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20447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Straight line and Applications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21013" t="19189" r="25311" b="9243"/>
          <a:stretch/>
        </p:blipFill>
        <p:spPr>
          <a:xfrm>
            <a:off x="3134194" y="1660988"/>
            <a:ext cx="6028305" cy="45212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1530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Straight line and Applications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21398" t="19381" r="25438" b="9572"/>
          <a:stretch/>
        </p:blipFill>
        <p:spPr>
          <a:xfrm>
            <a:off x="3104899" y="1681658"/>
            <a:ext cx="5982202" cy="44968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712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Straight line and Applications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21459" t="34657" r="25433" b="10399"/>
          <a:stretch/>
        </p:blipFill>
        <p:spPr>
          <a:xfrm>
            <a:off x="2184218" y="1775428"/>
            <a:ext cx="7312870" cy="42556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60381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Straight line and Applications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21233" t="19950" r="25573" b="11387"/>
          <a:stretch/>
        </p:blipFill>
        <p:spPr>
          <a:xfrm>
            <a:off x="2837899" y="1645616"/>
            <a:ext cx="6324600" cy="45921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75626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Straight line and Applications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21494" t="19894" r="26047" b="10485"/>
          <a:stretch/>
        </p:blipFill>
        <p:spPr>
          <a:xfrm>
            <a:off x="2652590" y="1663428"/>
            <a:ext cx="6035877" cy="45059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0562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Straight line and Applications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21640" t="19528" r="26114" b="10366"/>
          <a:stretch/>
        </p:blipFill>
        <p:spPr>
          <a:xfrm>
            <a:off x="3094547" y="1664642"/>
            <a:ext cx="6002905" cy="45308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2995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Straight line and Applications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21212" t="20104" r="25490" b="10813"/>
          <a:stretch/>
        </p:blipFill>
        <p:spPr>
          <a:xfrm>
            <a:off x="2850445" y="1713088"/>
            <a:ext cx="6153652" cy="44866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99599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Straight line and Applications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20942" t="19390" r="25622" b="10420"/>
          <a:stretch/>
        </p:blipFill>
        <p:spPr>
          <a:xfrm>
            <a:off x="2747433" y="1579033"/>
            <a:ext cx="6202131" cy="45824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58910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Straight line and Applications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21045" t="19641" r="25287" b="10393"/>
          <a:stretch/>
        </p:blipFill>
        <p:spPr>
          <a:xfrm>
            <a:off x="2592704" y="1707443"/>
            <a:ext cx="6155650" cy="45141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04223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Straight line and Applications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21109" t="19997" r="25939" b="17351"/>
          <a:stretch/>
        </p:blipFill>
        <p:spPr>
          <a:xfrm>
            <a:off x="2203429" y="1696280"/>
            <a:ext cx="6934200" cy="46149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1175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Straight line and Applications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21698" t="20914" r="26415" b="33468"/>
          <a:stretch/>
        </p:blipFill>
        <p:spPr>
          <a:xfrm>
            <a:off x="2104429" y="1692405"/>
            <a:ext cx="7983142" cy="39480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39740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Straight line and Applications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22710" t="21543" r="26898" b="32687"/>
          <a:stretch/>
        </p:blipFill>
        <p:spPr>
          <a:xfrm>
            <a:off x="2158902" y="1745671"/>
            <a:ext cx="7874195" cy="40229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10110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Straight line and Applications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21521" t="20181" r="27100" b="14022"/>
          <a:stretch/>
        </p:blipFill>
        <p:spPr>
          <a:xfrm>
            <a:off x="2946400" y="1696155"/>
            <a:ext cx="6299200" cy="45375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44742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Straight line and Applications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25415" t="33406" r="29885" b="45659"/>
          <a:stretch/>
        </p:blipFill>
        <p:spPr>
          <a:xfrm>
            <a:off x="1644722" y="2760000"/>
            <a:ext cx="9378878" cy="2470781"/>
          </a:xfrm>
          <a:prstGeom prst="rect">
            <a:avLst/>
          </a:prstGeom>
        </p:spPr>
      </p:pic>
      <p:sp>
        <p:nvSpPr>
          <p:cNvPr id="8" name="Text Box 2"/>
          <p:cNvSpPr txBox="1">
            <a:spLocks noChangeArrowheads="1"/>
          </p:cNvSpPr>
          <p:nvPr/>
        </p:nvSpPr>
        <p:spPr bwMode="auto">
          <a:xfrm>
            <a:off x="4872038" y="1770063"/>
            <a:ext cx="2452916" cy="58477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/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US" altLang="en-US" sz="3200" dirty="0" smtClean="0"/>
              <a:t>Parallel Lines</a:t>
            </a:r>
            <a:endParaRPr lang="en-US" altLang="en-US" sz="3200" dirty="0"/>
          </a:p>
        </p:txBody>
      </p:sp>
    </p:spTree>
    <p:extLst>
      <p:ext uri="{BB962C8B-B14F-4D97-AF65-F5344CB8AC3E}">
        <p14:creationId xmlns:p14="http://schemas.microsoft.com/office/powerpoint/2010/main" val="35854496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Straight line and Applications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21501" t="20530" r="25886" b="14766"/>
          <a:stretch/>
        </p:blipFill>
        <p:spPr>
          <a:xfrm>
            <a:off x="2800374" y="1711274"/>
            <a:ext cx="6591252" cy="45597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73384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Straight line and Applications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21603" t="22424" r="26142" b="15353"/>
          <a:stretch/>
        </p:blipFill>
        <p:spPr>
          <a:xfrm>
            <a:off x="2513149" y="1766439"/>
            <a:ext cx="6746450" cy="45186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7831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Straight line and Applications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22346" t="23476" r="26179" b="29020"/>
          <a:stretch/>
        </p:blipFill>
        <p:spPr>
          <a:xfrm>
            <a:off x="2266375" y="1893972"/>
            <a:ext cx="8002280" cy="41540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15873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Straight line and Applications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27150" t="37419" r="29848" b="43994"/>
          <a:stretch/>
        </p:blipFill>
        <p:spPr>
          <a:xfrm>
            <a:off x="1656833" y="2578277"/>
            <a:ext cx="9608067" cy="2336079"/>
          </a:xfrm>
          <a:prstGeom prst="rect">
            <a:avLst/>
          </a:prstGeom>
        </p:spPr>
      </p:pic>
      <p:sp>
        <p:nvSpPr>
          <p:cNvPr id="8" name="Text Box 2"/>
          <p:cNvSpPr txBox="1">
            <a:spLocks noChangeArrowheads="1"/>
          </p:cNvSpPr>
          <p:nvPr/>
        </p:nvSpPr>
        <p:spPr bwMode="auto">
          <a:xfrm>
            <a:off x="4545770" y="1691266"/>
            <a:ext cx="3111749" cy="58477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/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US" altLang="en-US" sz="3200" dirty="0" smtClean="0"/>
              <a:t>Point-Slope Form</a:t>
            </a:r>
            <a:endParaRPr lang="en-US" altLang="en-US" sz="3200" dirty="0"/>
          </a:p>
        </p:txBody>
      </p:sp>
    </p:spTree>
    <p:extLst>
      <p:ext uri="{BB962C8B-B14F-4D97-AF65-F5344CB8AC3E}">
        <p14:creationId xmlns:p14="http://schemas.microsoft.com/office/powerpoint/2010/main" val="29146161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Straight line and Applications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21436" t="21714" r="25977" b="20969"/>
          <a:stretch/>
        </p:blipFill>
        <p:spPr>
          <a:xfrm>
            <a:off x="2513149" y="1723216"/>
            <a:ext cx="7404100" cy="4539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90889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Straight line and Applications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21492" t="22659" r="25755" b="14187"/>
          <a:stretch/>
        </p:blipFill>
        <p:spPr>
          <a:xfrm>
            <a:off x="2513149" y="1766892"/>
            <a:ext cx="6656968" cy="44828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02496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Straight line and Applications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25342" t="37500" r="29770" b="32681"/>
          <a:stretch/>
        </p:blipFill>
        <p:spPr>
          <a:xfrm>
            <a:off x="2094980" y="2689581"/>
            <a:ext cx="8013328" cy="2994304"/>
          </a:xfrm>
          <a:prstGeom prst="rect">
            <a:avLst/>
          </a:prstGeom>
        </p:spPr>
      </p:pic>
      <p:sp>
        <p:nvSpPr>
          <p:cNvPr id="8" name="Text Box 2"/>
          <p:cNvSpPr txBox="1">
            <a:spLocks noChangeArrowheads="1"/>
          </p:cNvSpPr>
          <p:nvPr/>
        </p:nvSpPr>
        <p:spPr bwMode="auto">
          <a:xfrm>
            <a:off x="3961570" y="1907875"/>
            <a:ext cx="3478837" cy="58477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/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US" altLang="en-US" sz="3200" dirty="0" smtClean="0"/>
              <a:t>Perpendicular Lines</a:t>
            </a:r>
            <a:endParaRPr lang="en-US" altLang="en-US" sz="3200" dirty="0"/>
          </a:p>
        </p:txBody>
      </p:sp>
    </p:spTree>
    <p:extLst>
      <p:ext uri="{BB962C8B-B14F-4D97-AF65-F5344CB8AC3E}">
        <p14:creationId xmlns:p14="http://schemas.microsoft.com/office/powerpoint/2010/main" val="39047759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Straight line and Applications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3"/>
          <a:srcRect l="21730" t="20064" r="25553" b="14477"/>
          <a:stretch/>
        </p:blipFill>
        <p:spPr>
          <a:xfrm>
            <a:off x="2899684" y="1731396"/>
            <a:ext cx="6392631" cy="44650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59298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Straight line and Applications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21226" t="22004" r="25112" b="12625"/>
          <a:stretch/>
        </p:blipFill>
        <p:spPr>
          <a:xfrm>
            <a:off x="2710744" y="1661774"/>
            <a:ext cx="6604000" cy="45253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55353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Straight line and Applications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25593" t="36375" r="29368" b="42135"/>
          <a:stretch/>
        </p:blipFill>
        <p:spPr>
          <a:xfrm>
            <a:off x="1449958" y="3107066"/>
            <a:ext cx="8968574" cy="2407152"/>
          </a:xfrm>
          <a:prstGeom prst="rect">
            <a:avLst/>
          </a:prstGeom>
        </p:spPr>
      </p:pic>
      <p:sp>
        <p:nvSpPr>
          <p:cNvPr id="8" name="Text Box 2"/>
          <p:cNvSpPr txBox="1">
            <a:spLocks noChangeArrowheads="1"/>
          </p:cNvSpPr>
          <p:nvPr/>
        </p:nvSpPr>
        <p:spPr bwMode="auto">
          <a:xfrm>
            <a:off x="3961570" y="2274804"/>
            <a:ext cx="3704860" cy="58477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/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US" altLang="en-US" sz="3200" dirty="0" smtClean="0"/>
              <a:t>Slope-Intercept Form</a:t>
            </a:r>
            <a:endParaRPr lang="en-US" altLang="en-US" sz="3200" dirty="0"/>
          </a:p>
        </p:txBody>
      </p:sp>
    </p:spTree>
    <p:extLst>
      <p:ext uri="{BB962C8B-B14F-4D97-AF65-F5344CB8AC3E}">
        <p14:creationId xmlns:p14="http://schemas.microsoft.com/office/powerpoint/2010/main" val="33069716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Straight line and Applications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21424" t="20050" r="25231" b="41089"/>
          <a:stretch/>
        </p:blipFill>
        <p:spPr>
          <a:xfrm>
            <a:off x="1858507" y="2009362"/>
            <a:ext cx="8400640" cy="3442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43127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Straight line and Applications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21596" t="23643" r="26159" b="15405"/>
          <a:stretch/>
        </p:blipFill>
        <p:spPr>
          <a:xfrm>
            <a:off x="2402789" y="1888295"/>
            <a:ext cx="6876147" cy="45124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38281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Straight line and Applications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21206" t="20123" r="25777" b="48399"/>
          <a:stretch/>
        </p:blipFill>
        <p:spPr>
          <a:xfrm>
            <a:off x="1355217" y="1973176"/>
            <a:ext cx="9099503" cy="30391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5861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Straight line and Applications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21206" t="51807" r="25777" b="12926"/>
          <a:stretch/>
        </p:blipFill>
        <p:spPr>
          <a:xfrm>
            <a:off x="1410494" y="1973176"/>
            <a:ext cx="9631451" cy="36039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86893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Straight line and Applications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25639" t="36819" r="29605" b="34338"/>
          <a:stretch/>
        </p:blipFill>
        <p:spPr>
          <a:xfrm>
            <a:off x="1858507" y="2793311"/>
            <a:ext cx="8676648" cy="3145285"/>
          </a:xfrm>
          <a:prstGeom prst="rect">
            <a:avLst/>
          </a:prstGeom>
        </p:spPr>
      </p:pic>
      <p:sp>
        <p:nvSpPr>
          <p:cNvPr id="8" name="Text Box 2"/>
          <p:cNvSpPr txBox="1">
            <a:spLocks noChangeArrowheads="1"/>
          </p:cNvSpPr>
          <p:nvPr/>
        </p:nvSpPr>
        <p:spPr bwMode="auto">
          <a:xfrm>
            <a:off x="2970970" y="1960083"/>
            <a:ext cx="5961888" cy="58477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/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US" altLang="en-US" sz="3200" dirty="0" smtClean="0"/>
              <a:t>General Form of a Linear Equation</a:t>
            </a:r>
            <a:endParaRPr lang="en-US" altLang="en-US" sz="3200" dirty="0"/>
          </a:p>
        </p:txBody>
      </p:sp>
    </p:spTree>
    <p:extLst>
      <p:ext uri="{BB962C8B-B14F-4D97-AF65-F5344CB8AC3E}">
        <p14:creationId xmlns:p14="http://schemas.microsoft.com/office/powerpoint/2010/main" val="4498396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Straight line and Applications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25076" t="37178" r="29509" b="46521"/>
          <a:stretch/>
        </p:blipFill>
        <p:spPr>
          <a:xfrm>
            <a:off x="1858507" y="3145617"/>
            <a:ext cx="8760785" cy="1768739"/>
          </a:xfrm>
          <a:prstGeom prst="rect">
            <a:avLst/>
          </a:prstGeom>
        </p:spPr>
      </p:pic>
      <p:sp>
        <p:nvSpPr>
          <p:cNvPr id="8" name="Text Box 2"/>
          <p:cNvSpPr txBox="1">
            <a:spLocks noChangeArrowheads="1"/>
          </p:cNvSpPr>
          <p:nvPr/>
        </p:nvSpPr>
        <p:spPr bwMode="auto">
          <a:xfrm>
            <a:off x="2970970" y="1796394"/>
            <a:ext cx="5961888" cy="58477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/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US" altLang="en-US" sz="3200" dirty="0" smtClean="0"/>
              <a:t>General Form of a Linear Equation</a:t>
            </a:r>
            <a:endParaRPr lang="en-US" altLang="en-US" sz="3200" dirty="0"/>
          </a:p>
        </p:txBody>
      </p:sp>
    </p:spTree>
    <p:extLst>
      <p:ext uri="{BB962C8B-B14F-4D97-AF65-F5344CB8AC3E}">
        <p14:creationId xmlns:p14="http://schemas.microsoft.com/office/powerpoint/2010/main" val="13538890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Straight line and Applications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25046" t="35716" r="30939" b="31217"/>
          <a:stretch/>
        </p:blipFill>
        <p:spPr>
          <a:xfrm>
            <a:off x="2440788" y="2746690"/>
            <a:ext cx="7150917" cy="3021936"/>
          </a:xfrm>
          <a:prstGeom prst="rect">
            <a:avLst/>
          </a:prstGeom>
        </p:spPr>
      </p:pic>
      <p:sp>
        <p:nvSpPr>
          <p:cNvPr id="8" name="Text Box 2"/>
          <p:cNvSpPr txBox="1">
            <a:spLocks noChangeArrowheads="1"/>
          </p:cNvSpPr>
          <p:nvPr/>
        </p:nvSpPr>
        <p:spPr bwMode="auto">
          <a:xfrm>
            <a:off x="3517070" y="1865541"/>
            <a:ext cx="4525598" cy="58477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/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US" altLang="en-US" sz="3200" dirty="0" smtClean="0"/>
              <a:t>Equation of Straight Lines</a:t>
            </a:r>
            <a:endParaRPr lang="en-US" altLang="en-US" sz="3200" dirty="0"/>
          </a:p>
        </p:txBody>
      </p:sp>
    </p:spTree>
    <p:extLst>
      <p:ext uri="{BB962C8B-B14F-4D97-AF65-F5344CB8AC3E}">
        <p14:creationId xmlns:p14="http://schemas.microsoft.com/office/powerpoint/2010/main" val="1270195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271262" y="2123338"/>
            <a:ext cx="7283669" cy="1119665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lvl="0">
              <a:lnSpc>
                <a:spcPct val="107000"/>
              </a:lnSpc>
            </a:pPr>
            <a:r>
              <a:rPr lang="en-US" sz="3200" dirty="0" smtClean="0">
                <a:solidFill>
                  <a:srgbClr val="000000"/>
                </a:solidFill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What the Slope </a:t>
            </a:r>
            <a:r>
              <a:rPr lang="en-US" sz="3200" dirty="0">
                <a:solidFill>
                  <a:srgbClr val="000000"/>
                </a:solidFill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of line that perpendicular to line with slope </a:t>
            </a:r>
            <a:r>
              <a:rPr lang="en-US" sz="3200" dirty="0" smtClean="0">
                <a:solidFill>
                  <a:srgbClr val="000000"/>
                </a:solidFill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= 4</a:t>
            </a:r>
            <a:endParaRPr lang="en-US" sz="3200" dirty="0">
              <a:effectLst/>
              <a:latin typeface="+mj-lt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999693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271262" y="2123338"/>
            <a:ext cx="7283669" cy="1119665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lvl="0">
              <a:lnSpc>
                <a:spcPct val="107000"/>
              </a:lnSpc>
            </a:pPr>
            <a:r>
              <a:rPr lang="en-US" sz="3200" dirty="0" smtClean="0">
                <a:solidFill>
                  <a:srgbClr val="000000"/>
                </a:solidFill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What the Slope </a:t>
            </a:r>
            <a:r>
              <a:rPr lang="en-US" sz="3200" dirty="0">
                <a:solidFill>
                  <a:srgbClr val="000000"/>
                </a:solidFill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of line that </a:t>
            </a:r>
            <a:r>
              <a:rPr lang="en-US" sz="3200" dirty="0" smtClean="0">
                <a:solidFill>
                  <a:srgbClr val="000000"/>
                </a:solidFill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parallel </a:t>
            </a:r>
            <a:r>
              <a:rPr lang="en-US" sz="3200" dirty="0">
                <a:solidFill>
                  <a:srgbClr val="000000"/>
                </a:solidFill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to line with slope </a:t>
            </a:r>
            <a:r>
              <a:rPr lang="en-US" sz="3200" dirty="0" smtClean="0">
                <a:solidFill>
                  <a:srgbClr val="000000"/>
                </a:solidFill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= 6</a:t>
            </a:r>
            <a:endParaRPr lang="en-US" sz="3200" dirty="0">
              <a:effectLst/>
              <a:latin typeface="+mj-lt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111092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28352" t="36833" r="29010" b="41544"/>
          <a:stretch/>
        </p:blipFill>
        <p:spPr>
          <a:xfrm>
            <a:off x="2247330" y="2257777"/>
            <a:ext cx="6846398" cy="19529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1512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29005" t="36902" r="28037" b="43307"/>
          <a:stretch/>
        </p:blipFill>
        <p:spPr>
          <a:xfrm>
            <a:off x="1949717" y="2336547"/>
            <a:ext cx="7971805" cy="20658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67902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601925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28289" t="37184" r="19450" b="41468"/>
          <a:stretch/>
        </p:blipFill>
        <p:spPr>
          <a:xfrm>
            <a:off x="2460350" y="2506132"/>
            <a:ext cx="7123918" cy="16368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35230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1576742" y="2080649"/>
            <a:ext cx="8903399" cy="523220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r>
              <a:rPr lang="en-US" sz="2800" dirty="0" smtClean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Find the equation of line with slope 3 and y-intercept 7 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294899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3FB79B4A-7A34-1C02-CD1B-89115FC428CA}"/>
              </a:ext>
            </a:extLst>
          </p:cNvPr>
          <p:cNvPicPr>
            <a:picLocks noChangeAspect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97B60AE2-5E3D-4AFD-BD97-4B8F961F9B50}"/>
              </a:ext>
            </a:extLst>
          </p:cNvPr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=""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>
            <a:extLst>
              <a:ext uri="{FF2B5EF4-FFF2-40B4-BE49-F238E27FC236}">
                <a16:creationId xmlns:a16="http://schemas.microsoft.com/office/drawing/2014/main" id="{7A88996D-9C9C-C22D-C278-D12119103366}"/>
              </a:ext>
            </a:extLst>
          </p:cNvPr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A6F2CBA4-F736-9294-6DD9-ADB98675CC0E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7F2EF6CE-6A19-1FC7-706F-5BC62F62930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=""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367466" y="542565"/>
            <a:ext cx="2758843" cy="7530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892</TotalTime>
  <Words>414</Words>
  <Application>Microsoft Office PowerPoint</Application>
  <PresentationFormat>Widescreen</PresentationFormat>
  <Paragraphs>129</Paragraphs>
  <Slides>49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49</vt:i4>
      </vt:variant>
    </vt:vector>
  </HeadingPairs>
  <TitlesOfParts>
    <vt:vector size="54" baseType="lpstr">
      <vt:lpstr>Arial</vt:lpstr>
      <vt:lpstr>Calibri</vt:lpstr>
      <vt:lpstr>Calibri Light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Dr.Al Faisal</cp:lastModifiedBy>
  <cp:revision>79</cp:revision>
  <dcterms:created xsi:type="dcterms:W3CDTF">2023-04-29T09:08:23Z</dcterms:created>
  <dcterms:modified xsi:type="dcterms:W3CDTF">2024-01-08T11:29:57Z</dcterms:modified>
</cp:coreProperties>
</file>