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313" r:id="rId6"/>
    <p:sldId id="594" r:id="rId7"/>
    <p:sldId id="595" r:id="rId8"/>
    <p:sldId id="596" r:id="rId9"/>
    <p:sldId id="565" r:id="rId10"/>
    <p:sldId id="497" r:id="rId11"/>
    <p:sldId id="580" r:id="rId12"/>
    <p:sldId id="642" r:id="rId13"/>
    <p:sldId id="502" r:id="rId14"/>
    <p:sldId id="621" r:id="rId15"/>
    <p:sldId id="499" r:id="rId16"/>
    <p:sldId id="559" r:id="rId17"/>
    <p:sldId id="591" r:id="rId18"/>
    <p:sldId id="622" r:id="rId19"/>
    <p:sldId id="623" r:id="rId20"/>
    <p:sldId id="624" r:id="rId21"/>
    <p:sldId id="625" r:id="rId22"/>
    <p:sldId id="626" r:id="rId23"/>
    <p:sldId id="627" r:id="rId24"/>
    <p:sldId id="629" r:id="rId25"/>
    <p:sldId id="630" r:id="rId26"/>
    <p:sldId id="631" r:id="rId27"/>
    <p:sldId id="641" r:id="rId28"/>
    <p:sldId id="633" r:id="rId29"/>
    <p:sldId id="598" r:id="rId30"/>
    <p:sldId id="599" r:id="rId31"/>
    <p:sldId id="634" r:id="rId32"/>
    <p:sldId id="601" r:id="rId33"/>
    <p:sldId id="635" r:id="rId34"/>
    <p:sldId id="604" r:id="rId35"/>
    <p:sldId id="636" r:id="rId36"/>
    <p:sldId id="606" r:id="rId37"/>
    <p:sldId id="637" r:id="rId38"/>
    <p:sldId id="609" r:id="rId39"/>
    <p:sldId id="638" r:id="rId40"/>
    <p:sldId id="639" r:id="rId41"/>
    <p:sldId id="640" r:id="rId42"/>
    <p:sldId id="584" r:id="rId43"/>
    <p:sldId id="55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594"/>
            <p14:sldId id="595"/>
            <p14:sldId id="596"/>
            <p14:sldId id="565"/>
            <p14:sldId id="497"/>
            <p14:sldId id="580"/>
            <p14:sldId id="642"/>
            <p14:sldId id="502"/>
            <p14:sldId id="621"/>
            <p14:sldId id="499"/>
            <p14:sldId id="559"/>
            <p14:sldId id="591"/>
            <p14:sldId id="622"/>
            <p14:sldId id="623"/>
            <p14:sldId id="624"/>
            <p14:sldId id="625"/>
            <p14:sldId id="626"/>
            <p14:sldId id="627"/>
            <p14:sldId id="629"/>
            <p14:sldId id="630"/>
            <p14:sldId id="631"/>
            <p14:sldId id="641"/>
            <p14:sldId id="633"/>
            <p14:sldId id="598"/>
            <p14:sldId id="599"/>
            <p14:sldId id="634"/>
            <p14:sldId id="601"/>
            <p14:sldId id="635"/>
            <p14:sldId id="604"/>
            <p14:sldId id="636"/>
            <p14:sldId id="606"/>
            <p14:sldId id="637"/>
            <p14:sldId id="609"/>
            <p14:sldId id="638"/>
            <p14:sldId id="639"/>
            <p14:sldId id="640"/>
            <p14:sldId id="584"/>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2D3956"/>
    <a:srgbClr val="FFD200"/>
    <a:srgbClr val="FAC748"/>
    <a:srgbClr val="00AEEF"/>
    <a:srgbClr val="F58221"/>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279" autoAdjust="0"/>
    <p:restoredTop sz="93738" autoAdjust="0"/>
  </p:normalViewPr>
  <p:slideViewPr>
    <p:cSldViewPr snapToGrid="0">
      <p:cViewPr varScale="1">
        <p:scale>
          <a:sx n="65" d="100"/>
          <a:sy n="65" d="100"/>
        </p:scale>
        <p:origin x="84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hyperlink" Target="https://www.almasryalyoum.com/news/details/3193906" TargetMode="Externa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hyperlink" Target="https://www.masrawy.com/crossmedia/waba2/" TargetMode="Externa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hyperlink" Target="https://datajournalism.com/read/longreads/coronavirus-coverage-giving-a-voice-to-the-marginalised-and-vulnerable-with-data-on-your-side" TargetMode="Externa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6.tmp"/><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7.tmp"/><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image" Target="../media/image39.jpeg"/><Relationship Id="rId1" Type="http://schemas.openxmlformats.org/officeDocument/2006/relationships/slideLayout" Target="../slideLayouts/slideLayout14.xml"/><Relationship Id="rId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92367" y="1788100"/>
            <a:ext cx="4464935" cy="830997"/>
          </a:xfrm>
          <a:prstGeom prst="rect">
            <a:avLst/>
          </a:prstGeom>
          <a:noFill/>
        </p:spPr>
        <p:txBody>
          <a:bodyPr wrap="square" rtlCol="0">
            <a:spAutoFit/>
          </a:bodyPr>
          <a:lstStyle/>
          <a:p>
            <a:pPr algn="ctr"/>
            <a:r>
              <a:rPr lang="ar-EG" sz="4800" b="1">
                <a:solidFill>
                  <a:srgbClr val="00B0F0"/>
                </a:solidFill>
                <a:latin typeface="Simplified Arabic" panose="02020603050405020304" pitchFamily="18" charset="-78"/>
                <a:cs typeface="Simplified Arabic" panose="02020603050405020304" pitchFamily="18" charset="-78"/>
              </a:rPr>
              <a:t>صحافة البيانات</a:t>
            </a:r>
            <a:endParaRPr lang="en-US" sz="4800" b="1" dirty="0">
              <a:solidFill>
                <a:srgbClr val="00B0F0"/>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656646" y="5604936"/>
            <a:ext cx="3916040" cy="1077218"/>
          </a:xfrm>
          <a:prstGeom prst="rect">
            <a:avLst/>
          </a:prstGeom>
          <a:noFill/>
        </p:spPr>
        <p:txBody>
          <a:bodyPr wrap="square" rtlCol="0">
            <a:spAutoFit/>
          </a:bodyPr>
          <a:lstStyle/>
          <a:p>
            <a:pPr algn="ctr"/>
            <a:r>
              <a:rPr lang="ar-EG" sz="3200" b="1">
                <a:solidFill>
                  <a:srgbClr val="00B0F0"/>
                </a:solidFill>
                <a:latin typeface="Simplified Arabic" panose="02020603050405020304" pitchFamily="18" charset="-78"/>
                <a:cs typeface="Simplified Arabic" panose="02020603050405020304" pitchFamily="18" charset="-78"/>
              </a:rPr>
              <a:t>إعداد</a:t>
            </a:r>
          </a:p>
          <a:p>
            <a:pPr algn="ctr"/>
            <a:r>
              <a:rPr lang="ar-EG" sz="3200" b="1">
                <a:solidFill>
                  <a:srgbClr val="00B0F0"/>
                </a:solidFill>
                <a:latin typeface="Simplified Arabic" panose="02020603050405020304" pitchFamily="18" charset="-78"/>
                <a:cs typeface="Simplified Arabic" panose="02020603050405020304" pitchFamily="18" charset="-78"/>
              </a:rPr>
              <a:t>د/ نهلة صلاح</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11" name="TextBox 45"/>
          <p:cNvSpPr txBox="1"/>
          <p:nvPr/>
        </p:nvSpPr>
        <p:spPr>
          <a:xfrm>
            <a:off x="1193587" y="3588796"/>
            <a:ext cx="1893025" cy="523220"/>
          </a:xfrm>
          <a:prstGeom prst="rect">
            <a:avLst/>
          </a:prstGeom>
          <a:noFill/>
        </p:spPr>
        <p:txBody>
          <a:bodyPr wrap="square" rtlCol="0">
            <a:spAutoFit/>
          </a:bodyPr>
          <a:lstStyle/>
          <a:p>
            <a:pPr algn="ctr"/>
            <a:r>
              <a:rPr lang="en-US" sz="2800" b="1">
                <a:latin typeface="Simplified Arabic" panose="02020603050405020304" pitchFamily="18" charset="-78"/>
                <a:cs typeface="Simplified Arabic" panose="02020603050405020304" pitchFamily="18" charset="-78"/>
              </a:rPr>
              <a:t>DGM 231</a:t>
            </a:r>
            <a:endParaRPr lang="en-US" sz="2800" b="1" dirty="0">
              <a:latin typeface="Simplified Arabic" panose="02020603050405020304" pitchFamily="18" charset="-78"/>
              <a:cs typeface="Simplified Arabic" panose="02020603050405020304" pitchFamily="18" charset="-78"/>
            </a:endParaRPr>
          </a:p>
        </p:txBody>
      </p:sp>
      <p:pic>
        <p:nvPicPr>
          <p:cNvPr id="16" name="Graphic 21">
            <a:extLst>
              <a:ext uri="{FF2B5EF4-FFF2-40B4-BE49-F238E27FC236}">
                <a16:creationId xmlns:a16="http://schemas.microsoft.com/office/drawing/2014/main" id="{749C6E8E-D57D-1724-54BC-49687D50DE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1959" y="2865"/>
            <a:ext cx="2954655" cy="1379622"/>
          </a:xfrm>
          <a:prstGeom prst="rect">
            <a:avLst/>
          </a:prstGeom>
        </p:spPr>
      </p:pic>
      <p:sp>
        <p:nvSpPr>
          <p:cNvPr id="2" name="Oval 17">
            <a:extLst>
              <a:ext uri="{FF2B5EF4-FFF2-40B4-BE49-F238E27FC236}">
                <a16:creationId xmlns:a16="http://schemas.microsoft.com/office/drawing/2014/main" id="{F1A3982C-B8BE-6344-C51F-DBF148E18B86}"/>
              </a:ext>
            </a:extLst>
          </p:cNvPr>
          <p:cNvSpPr/>
          <p:nvPr/>
        </p:nvSpPr>
        <p:spPr>
          <a:xfrm>
            <a:off x="4618674" y="-28934"/>
            <a:ext cx="7234806" cy="668215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13">
            <a:extLst>
              <a:ext uri="{FF2B5EF4-FFF2-40B4-BE49-F238E27FC236}">
                <a16:creationId xmlns:a16="http://schemas.microsoft.com/office/drawing/2014/main" id="{A76BF89C-D5B2-9C93-AF7E-FECE41543A1C}"/>
              </a:ext>
            </a:extLst>
          </p:cNvPr>
          <p:cNvSpPr/>
          <p:nvPr/>
        </p:nvSpPr>
        <p:spPr>
          <a:xfrm>
            <a:off x="5006796" y="8603"/>
            <a:ext cx="6458562" cy="6711088"/>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422426" y="2846715"/>
            <a:ext cx="3516608" cy="52916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Simplified Arabic" panose="02020603050405020304" pitchFamily="18" charset="-78"/>
                <a:cs typeface="Simplified Arabic" panose="02020603050405020304" pitchFamily="18" charset="-78"/>
              </a:rPr>
              <a:t>المحاضرة الثانية</a:t>
            </a:r>
            <a:endParaRPr lang="en-US" sz="2800" b="1" dirty="0">
              <a:solidFill>
                <a:schemeClr val="tx1"/>
              </a:solidFill>
              <a:latin typeface="Simplified Arabic" panose="02020603050405020304" pitchFamily="18" charset="-78"/>
              <a:cs typeface="Simplified Arabic" panose="02020603050405020304" pitchFamily="18" charset="-78"/>
            </a:endParaRPr>
          </a:p>
        </p:txBody>
      </p:sp>
      <p:sp>
        <p:nvSpPr>
          <p:cNvPr id="5" name="Rectangle: Rounded Corners 9">
            <a:extLst>
              <a:ext uri="{FF2B5EF4-FFF2-40B4-BE49-F238E27FC236}">
                <a16:creationId xmlns:a16="http://schemas.microsoft.com/office/drawing/2014/main" id="{0762924A-70C5-8157-211C-CAB34D790B6E}"/>
              </a:ext>
            </a:extLst>
          </p:cNvPr>
          <p:cNvSpPr/>
          <p:nvPr/>
        </p:nvSpPr>
        <p:spPr>
          <a:xfrm>
            <a:off x="153739" y="4273374"/>
            <a:ext cx="4464935" cy="119085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a:solidFill>
                  <a:schemeClr val="tx1"/>
                </a:solidFill>
                <a:latin typeface="Simplified Arabic" panose="02020603050405020304" pitchFamily="18" charset="-78"/>
                <a:cs typeface="Simplified Arabic" panose="02020603050405020304" pitchFamily="18" charset="-78"/>
              </a:rPr>
              <a:t>أهمية صحافة البيانات في عصر تدفق البيانات</a:t>
            </a:r>
            <a:endParaRPr lang="en-US" sz="32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32975"/>
    </mc:Choice>
    <mc:Fallback xmlns="">
      <p:transition spd="slow" advTm="3297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60036" y="1826252"/>
            <a:ext cx="7898159" cy="4283224"/>
          </a:xfrm>
          <a:prstGeom prst="rect">
            <a:avLst/>
          </a:prstGeom>
          <a:noFill/>
        </p:spPr>
        <p:txBody>
          <a:bodyPr wrap="square" rtlCol="0">
            <a:spAutoFit/>
          </a:bodyPr>
          <a:lstStyle/>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أولًا: أهمية صحافة البيانات. </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ثانيًا:</a:t>
            </a:r>
            <a:r>
              <a:rPr lang="en-US" sz="4000" b="1">
                <a:latin typeface="Simplified Arabic" panose="02020603050405020304" pitchFamily="18" charset="-78"/>
                <a:cs typeface="Simplified Arabic" panose="02020603050405020304" pitchFamily="18" charset="-78"/>
              </a:rPr>
              <a:t> </a:t>
            </a:r>
            <a:r>
              <a:rPr lang="ar-EG" sz="4000" b="1">
                <a:latin typeface="Simplified Arabic" panose="02020603050405020304" pitchFamily="18" charset="-78"/>
                <a:cs typeface="Simplified Arabic" panose="02020603050405020304" pitchFamily="18" charset="-78"/>
              </a:rPr>
              <a:t>أهداف صحافة البيانات. </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‏ثالثًا:</a:t>
            </a:r>
            <a:r>
              <a:rPr lang="en-US" sz="4000" b="1">
                <a:latin typeface="Simplified Arabic" panose="02020603050405020304" pitchFamily="18" charset="-78"/>
                <a:cs typeface="Simplified Arabic" panose="02020603050405020304" pitchFamily="18" charset="-78"/>
              </a:rPr>
              <a:t> </a:t>
            </a:r>
            <a:r>
              <a:rPr lang="ar-EG" sz="4000" b="1">
                <a:latin typeface="Simplified Arabic" panose="02020603050405020304" pitchFamily="18" charset="-78"/>
                <a:cs typeface="Simplified Arabic" panose="02020603050405020304" pitchFamily="18" charset="-78"/>
              </a:rPr>
              <a:t>سمات صحافة البيانات وخصائصها.</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رابعًا :</a:t>
            </a:r>
            <a:r>
              <a:rPr lang="en-US" sz="4000" b="1">
                <a:latin typeface="Simplified Arabic" panose="02020603050405020304" pitchFamily="18" charset="-78"/>
                <a:cs typeface="Simplified Arabic" panose="02020603050405020304" pitchFamily="18" charset="-78"/>
              </a:rPr>
              <a:t> </a:t>
            </a:r>
            <a:r>
              <a:rPr lang="ar-EG" sz="4000" b="1">
                <a:latin typeface="Simplified Arabic" panose="02020603050405020304" pitchFamily="18" charset="-78"/>
                <a:cs typeface="Simplified Arabic" panose="02020603050405020304" pitchFamily="18" charset="-78"/>
              </a:rPr>
              <a:t>مميزات صحافة البيانات.</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خامسًا:</a:t>
            </a:r>
            <a:r>
              <a:rPr lang="en-US" sz="4000" b="1">
                <a:latin typeface="Simplified Arabic" panose="02020603050405020304" pitchFamily="18" charset="-78"/>
                <a:cs typeface="Simplified Arabic" panose="02020603050405020304" pitchFamily="18" charset="-78"/>
              </a:rPr>
              <a:t> </a:t>
            </a:r>
            <a:r>
              <a:rPr lang="ar-EG" sz="4000" b="1">
                <a:latin typeface="Simplified Arabic" panose="02020603050405020304" pitchFamily="18" charset="-78"/>
                <a:cs typeface="Simplified Arabic" panose="02020603050405020304" pitchFamily="18" charset="-78"/>
              </a:rPr>
              <a:t>متطلبات صحافة البيانات.</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سادسًا: مواصفات صحفي البيانات.</a:t>
            </a:r>
            <a:endParaRPr lang="en-US" sz="4000" b="1">
              <a:latin typeface="Simplified Arabic" panose="02020603050405020304" pitchFamily="18" charset="-78"/>
              <a:cs typeface="Simplified Arabic" panose="02020603050405020304" pitchFamily="18"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27135" y="967224"/>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a:solidFill>
                  <a:schemeClr val="bg1"/>
                </a:solidFill>
                <a:latin typeface="Simplified Arabic" panose="02020603050405020304" pitchFamily="18" charset="-78"/>
                <a:cs typeface="Simplified Arabic" panose="02020603050405020304" pitchFamily="18" charset="-78"/>
              </a:rPr>
              <a:t>محاور المحاضرة</a:t>
            </a:r>
            <a:endParaRPr lang="en-US" sz="44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5911"/>
    </mc:Choice>
    <mc:Fallback xmlns="">
      <p:transition spd="slow" advTm="4591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مقدمة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CE3335D5-C9B4-FC21-95BF-10468EEE9702}"/>
              </a:ext>
            </a:extLst>
          </p:cNvPr>
          <p:cNvSpPr txBox="1"/>
          <p:nvPr/>
        </p:nvSpPr>
        <p:spPr>
          <a:xfrm>
            <a:off x="5500047" y="1831158"/>
            <a:ext cx="6098458" cy="4145750"/>
          </a:xfrm>
          <a:prstGeom prst="rect">
            <a:avLst/>
          </a:prstGeom>
          <a:noFill/>
        </p:spPr>
        <p:txBody>
          <a:bodyPr wrap="square">
            <a:spAutoFit/>
          </a:bodyPr>
          <a:lstStyle/>
          <a:p>
            <a:pPr algn="just" rtl="1">
              <a:lnSpc>
                <a:spcPct val="110000"/>
              </a:lnSpc>
              <a:spcBef>
                <a:spcPts val="110"/>
              </a:spcBef>
              <a:spcAft>
                <a:spcPts val="110"/>
              </a:spcAft>
            </a:pPr>
            <a:r>
              <a:rPr lang="ar-EG" sz="2400" b="1">
                <a:effectLst/>
                <a:ea typeface="Calibri" panose="020F0502020204030204" pitchFamily="34" charset="0"/>
                <a:cs typeface="Simplified Arabic" panose="02020603050405020304" pitchFamily="18" charset="-78"/>
              </a:rPr>
              <a:t>اكتسبت صحافة البيانات أهمية كبيرة في عصر تدفق المعلومات حيث أوجد الإنترنت و التطور التكنولوجي خيارات واسعة لإنتاج المحتوى وتسهيل إيصال المعلومات إلى الجمهور، عن طريق صناعة قصص صحفية تعتمد على الكم والكيف لإيصال أفكار محددة مبنية على حقائق ووقائع، ‏ففي عصر ندرة البيانات والمعلومات كانت المهمة الأولى للصحافة والصحفيين هى التقصي والبحث عن المعلومات وجمعها؛ </a:t>
            </a:r>
            <a:r>
              <a:rPr lang="ar-EG" sz="2400" b="1" u="sng">
                <a:effectLst/>
                <a:ea typeface="Calibri" panose="020F0502020204030204" pitchFamily="34" charset="0"/>
                <a:cs typeface="Simplified Arabic" panose="02020603050405020304" pitchFamily="18" charset="-78"/>
              </a:rPr>
              <a:t>‏ولكن مع التطور الكبير الذي نعايشه في عصر الانفتاح الرقمي أصبحت معالجة هذه البيانات هى الهدف، نظرًا لأن العالم من حولنا ينتج كميات مهولة من البيانات</a:t>
            </a:r>
            <a:r>
              <a:rPr lang="ar-EG" sz="2400" b="1" u="sng">
                <a:ea typeface="Calibri" panose="020F0502020204030204" pitchFamily="34" charset="0"/>
                <a:cs typeface="Simplified Arabic" panose="02020603050405020304" pitchFamily="18" charset="-78"/>
              </a:rPr>
              <a:t>.</a:t>
            </a:r>
            <a:endParaRPr lang="en-US" sz="2400" b="1" u="sng">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Content Placeholder 10">
            <a:extLst>
              <a:ext uri="{FF2B5EF4-FFF2-40B4-BE49-F238E27FC236}">
                <a16:creationId xmlns:a16="http://schemas.microsoft.com/office/drawing/2014/main" id="{C94FB705-422C-6372-A4AA-AC6D33CAE452}"/>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10217" y="1520864"/>
            <a:ext cx="5181600" cy="4997923"/>
          </a:xfrm>
        </p:spPr>
      </p:pic>
    </p:spTree>
    <p:extLst>
      <p:ext uri="{BB962C8B-B14F-4D97-AF65-F5344CB8AC3E}">
        <p14:creationId xmlns:p14="http://schemas.microsoft.com/office/powerpoint/2010/main" val="628322909"/>
      </p:ext>
    </p:extLst>
  </p:cSld>
  <p:clrMapOvr>
    <a:masterClrMapping/>
  </p:clrMapOvr>
  <mc:AlternateContent xmlns:mc="http://schemas.openxmlformats.org/markup-compatibility/2006" xmlns:p14="http://schemas.microsoft.com/office/powerpoint/2010/main">
    <mc:Choice Requires="p14">
      <p:transition spd="slow" p14:dur="2000" advTm="138697"/>
    </mc:Choice>
    <mc:Fallback xmlns="">
      <p:transition spd="slow" advTm="13869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مقدمة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CE3335D5-C9B4-FC21-95BF-10468EEE9702}"/>
              </a:ext>
            </a:extLst>
          </p:cNvPr>
          <p:cNvSpPr txBox="1"/>
          <p:nvPr/>
        </p:nvSpPr>
        <p:spPr>
          <a:xfrm>
            <a:off x="5498911" y="1463653"/>
            <a:ext cx="6098458" cy="3815468"/>
          </a:xfrm>
          <a:prstGeom prst="rect">
            <a:avLst/>
          </a:prstGeom>
          <a:noFill/>
        </p:spPr>
        <p:txBody>
          <a:bodyPr wrap="square">
            <a:spAutoFit/>
          </a:bodyPr>
          <a:lstStyle/>
          <a:p>
            <a:pPr algn="just" rtl="1">
              <a:lnSpc>
                <a:spcPct val="107000"/>
              </a:lnSpc>
              <a:spcAft>
                <a:spcPts val="800"/>
              </a:spcAft>
            </a:pP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ولكن هذه البيانات بشكلها الأولي ليس لها معنى، وهنا يأتي دور الصحافة لتصنع لها معنى من خلال التعامل مع حجم البيانات الضخمة التي تركتها التطورات الاقتصادية في أكثر من مجال وتحليلها وربطها وصياغتها داخل قوالب صحفية، ويمكن الحديث عن أهمية صحافة البيانات بصفة عامة، وبالنسبة للقارئ و المؤسسات الصحفية فيما يلي:</a:t>
            </a:r>
            <a:endParaRPr lang="en-US" sz="28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500" b="1">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Content Placeholder 10" descr="A diagram of data cleansing&#10;&#10;Description automatically generated">
            <a:extLst>
              <a:ext uri="{FF2B5EF4-FFF2-40B4-BE49-F238E27FC236}">
                <a16:creationId xmlns:a16="http://schemas.microsoft.com/office/drawing/2014/main" id="{E7B3A9C8-C94F-5656-C6D5-B97B4F9C8E47}"/>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10217" y="1520865"/>
            <a:ext cx="5181600" cy="4594465"/>
          </a:xfrm>
        </p:spPr>
      </p:pic>
    </p:spTree>
    <p:extLst>
      <p:ext uri="{BB962C8B-B14F-4D97-AF65-F5344CB8AC3E}">
        <p14:creationId xmlns:p14="http://schemas.microsoft.com/office/powerpoint/2010/main" val="1074865072"/>
      </p:ext>
    </p:extLst>
  </p:cSld>
  <p:clrMapOvr>
    <a:masterClrMapping/>
  </p:clrMapOvr>
  <mc:AlternateContent xmlns:mc="http://schemas.openxmlformats.org/markup-compatibility/2006" xmlns:p14="http://schemas.microsoft.com/office/powerpoint/2010/main">
    <mc:Choice Requires="p14">
      <p:transition spd="slow" p14:dur="2000" advTm="111401"/>
    </mc:Choice>
    <mc:Fallback xmlns="">
      <p:transition spd="slow" advTm="111401"/>
    </mc:Fallback>
  </mc:AlternateContent>
  <p:extLst>
    <p:ext uri="{3A86A75C-4F4B-4683-9AE1-C65F6400EC91}">
      <p14:laserTraceLst xmlns:p14="http://schemas.microsoft.com/office/powerpoint/2010/main">
        <p14:tracePtLst>
          <p14:tracePt t="54813" x="4313238" y="6224588"/>
          <p14:tracePt t="55104" x="2738438" y="6599238"/>
          <p14:tracePt t="55119" x="2557463" y="6405563"/>
          <p14:tracePt t="55137" x="2233613" y="6070600"/>
          <p14:tracePt t="55140" x="2170113" y="6005513"/>
          <p14:tracePt t="55153" x="2001838" y="5695950"/>
          <p14:tracePt t="55169" x="1898650" y="5399088"/>
          <p14:tracePt t="55187" x="1846263" y="4959350"/>
          <p14:tracePt t="55202" x="1885950" y="4713288"/>
          <p14:tracePt t="55218" x="2001838" y="4416425"/>
          <p14:tracePt t="55235" x="2298700" y="3913188"/>
          <p14:tracePt t="55252" x="2595563" y="3629025"/>
          <p14:tracePt t="55269" x="3035300" y="3241675"/>
          <p14:tracePt t="55285" x="3306763" y="3022600"/>
          <p14:tracePt t="55303" x="3641725" y="2828925"/>
          <p14:tracePt t="55319" x="3848100" y="2828925"/>
          <p14:tracePt t="55335" x="4056063" y="2841625"/>
          <p14:tracePt t="55352" x="4403725" y="2957513"/>
          <p14:tracePt t="55368" x="4713288" y="3100388"/>
          <p14:tracePt t="55386" x="5062538" y="3384550"/>
          <p14:tracePt t="55402" x="5218113" y="3525838"/>
          <p14:tracePt t="55418" x="5346700" y="3706813"/>
          <p14:tracePt t="55420" x="5386388" y="3744913"/>
          <p14:tracePt t="58928" x="5334000" y="3706813"/>
          <p14:tracePt t="58933" x="5256213" y="3641725"/>
          <p14:tracePt t="58940" x="5205413" y="3603625"/>
          <p14:tracePt t="58949" x="5153025" y="3538538"/>
          <p14:tracePt t="58965" x="5024438" y="3397250"/>
          <p14:tracePt t="58982" x="4881563" y="3203575"/>
          <p14:tracePt t="58999" x="4803775" y="3035300"/>
          <p14:tracePt t="59017" x="4713288" y="2751138"/>
          <p14:tracePt t="59031" x="4675188" y="2570163"/>
          <p14:tracePt t="59048" x="4649788" y="2427288"/>
          <p14:tracePt t="59050" x="4662488" y="2351088"/>
          <p14:tracePt t="59065" x="4740275" y="2170113"/>
          <p14:tracePt t="59081" x="4830763" y="2014538"/>
          <p14:tracePt t="59099" x="4997450" y="1846263"/>
          <p14:tracePt t="59115" x="5049838" y="1808163"/>
          <p14:tracePt t="59131" x="5075238" y="1795463"/>
          <p14:tracePt t="59148" x="5087938" y="1795463"/>
          <p14:tracePt t="59187" x="5102225" y="1795463"/>
          <p14:tracePt t="59194" x="5102225" y="1820863"/>
          <p14:tracePt t="59201" x="5127625" y="1846263"/>
          <p14:tracePt t="59215" x="5178425" y="2039938"/>
          <p14:tracePt t="59231" x="5192713" y="2338388"/>
          <p14:tracePt t="59248" x="5178425" y="2595563"/>
          <p14:tracePt t="59265" x="5087938" y="2906713"/>
          <p14:tracePt t="59281" x="5011738" y="3086100"/>
          <p14:tracePt t="59298" x="4933950" y="3254375"/>
          <p14:tracePt t="59314" x="4881563" y="3370263"/>
          <p14:tracePt t="59332" x="4830763" y="3473450"/>
          <p14:tracePt t="59348" x="4818063" y="3525838"/>
          <p14:tracePt t="59364" x="4791075" y="3538538"/>
          <p14:tracePt t="59381" x="4778375" y="3551238"/>
          <p14:tracePt t="59398" x="4765675" y="3563938"/>
          <p14:tracePt t="59415" x="4752975" y="3563938"/>
          <p14:tracePt t="59431" x="4740275" y="3563938"/>
          <p14:tracePt t="59448" x="4713288" y="3551238"/>
          <p14:tracePt t="59449" x="4700588" y="3525838"/>
          <p14:tracePt t="59464" x="4649788" y="3422650"/>
          <p14:tracePt t="59481" x="4584700" y="3267075"/>
          <p14:tracePt t="59498" x="4494213" y="2982913"/>
          <p14:tracePt t="59514" x="4456113" y="2725738"/>
          <p14:tracePt t="59531" x="4430713" y="2557463"/>
          <p14:tracePt t="59532" x="4416425" y="2492375"/>
          <p14:tracePt t="59548" x="4391025" y="2324100"/>
          <p14:tracePt t="59564" x="4391025" y="2195513"/>
          <p14:tracePt t="59581" x="4378325" y="1989138"/>
          <p14:tracePt t="59597" x="4378325" y="1936750"/>
          <p14:tracePt t="59615" x="4378325" y="1911350"/>
          <p14:tracePt t="59631" x="4378325" y="1885950"/>
          <p14:tracePt t="61112" x="4391025" y="1924050"/>
          <p14:tracePt t="61117" x="4416425" y="1976438"/>
          <p14:tracePt t="61131" x="4468813" y="2117725"/>
          <p14:tracePt t="61147" x="4519613" y="2247900"/>
          <p14:tracePt t="61163" x="4624388" y="2517775"/>
          <p14:tracePt t="61167" x="4649788" y="2647950"/>
          <p14:tracePt t="61181" x="4649788" y="2854325"/>
          <p14:tracePt t="61197" x="4572000" y="3073400"/>
          <p14:tracePt t="61213" x="4352925" y="3460750"/>
          <p14:tracePt t="61229" x="4197350" y="3641725"/>
          <p14:tracePt t="61246" x="4081463" y="3797300"/>
          <p14:tracePt t="61263" x="3862388" y="4003675"/>
          <p14:tracePt t="61279" x="3706813" y="4081463"/>
          <p14:tracePt t="61296" x="3513138" y="4146550"/>
          <p14:tracePt t="61313" x="3397250" y="4146550"/>
          <p14:tracePt t="61330" x="3228975" y="4146550"/>
          <p14:tracePt t="61346" x="3073400" y="4119563"/>
          <p14:tracePt t="61363" x="2982913" y="4081463"/>
          <p14:tracePt t="61365" x="2944813" y="4056063"/>
          <p14:tracePt t="61379" x="2841625" y="3938588"/>
          <p14:tracePt t="61396" x="2751138" y="3822700"/>
          <p14:tracePt t="61413" x="2673350" y="3694113"/>
          <p14:tracePt t="61429" x="2647950" y="3616325"/>
          <p14:tracePt t="61446" x="2622550" y="3525838"/>
          <p14:tracePt t="61447" x="2608263" y="3500438"/>
          <p14:tracePt t="61462" x="2608263" y="3422650"/>
          <p14:tracePt t="61479" x="2595563" y="3357563"/>
          <p14:tracePt t="61496" x="2595563" y="3241675"/>
          <p14:tracePt t="61512" x="2608263" y="3151188"/>
          <p14:tracePt t="61529" x="2622550" y="3100388"/>
          <p14:tracePt t="61545" x="2635250" y="3086100"/>
          <p14:tracePt t="61562" x="2647950" y="3048000"/>
          <p14:tracePt t="61579" x="2647950" y="3035300"/>
          <p14:tracePt t="61599" x="2660650" y="3022600"/>
          <p14:tracePt t="61613" x="2673350" y="3022600"/>
          <p14:tracePt t="61629" x="2725738" y="3022600"/>
          <p14:tracePt t="61645" x="2789238" y="3022600"/>
          <p14:tracePt t="61662" x="2906713" y="3060700"/>
          <p14:tracePt t="61679" x="2982913" y="3113088"/>
          <p14:tracePt t="61695" x="3073400" y="3189288"/>
          <p14:tracePt t="61712" x="3086100" y="3228975"/>
          <p14:tracePt t="61729" x="3125788" y="3279775"/>
          <p14:tracePt t="61745" x="3163888" y="3357563"/>
          <p14:tracePt t="61762" x="3189288" y="3422650"/>
          <p14:tracePt t="61779" x="3189288" y="3500438"/>
          <p14:tracePt t="61795" x="3189288" y="3563938"/>
          <p14:tracePt t="61812" x="3151188" y="3629025"/>
          <p14:tracePt t="61829" x="3113088" y="3668713"/>
          <p14:tracePt t="61846" x="3073400" y="3706813"/>
          <p14:tracePt t="61847" x="3048000" y="3719513"/>
          <p14:tracePt t="61862" x="2970213" y="3732213"/>
          <p14:tracePt t="61879" x="2816225" y="3744913"/>
          <p14:tracePt t="61895" x="2595563" y="3681413"/>
          <p14:tracePt t="61912" x="2466975" y="3578225"/>
          <p14:tracePt t="61929" x="2311400" y="3332163"/>
          <p14:tracePt t="61945" x="2233613" y="3163888"/>
          <p14:tracePt t="61962" x="2220913" y="2995613"/>
          <p14:tracePt t="61978" x="2260600" y="2647950"/>
          <p14:tracePt t="61995" x="2311400" y="2479675"/>
          <p14:tracePt t="62013" x="2427288" y="2247900"/>
          <p14:tracePt t="62029" x="2505075" y="2092325"/>
          <p14:tracePt t="62045" x="2582863" y="2001838"/>
          <p14:tracePt t="62047" x="2608263" y="1989138"/>
          <p14:tracePt t="62062" x="2647950" y="1949450"/>
          <p14:tracePt t="62078" x="2686050" y="1949450"/>
          <p14:tracePt t="62095" x="2738438" y="1949450"/>
          <p14:tracePt t="62112" x="2776538" y="1976438"/>
          <p14:tracePt t="62129" x="2879725" y="2157413"/>
          <p14:tracePt t="62145" x="2944813" y="2427288"/>
          <p14:tracePt t="62162" x="2944813" y="2570163"/>
          <p14:tracePt t="64062" x="2698750" y="2517775"/>
          <p14:tracePt t="64066" x="2363788" y="2466975"/>
          <p14:tracePt t="64077" x="2157413" y="2441575"/>
          <p14:tracePt t="64081" x="2001838" y="2427288"/>
          <p14:tracePt t="64094" x="1704975" y="2414588"/>
          <p14:tracePt t="64111" x="1420813" y="2389188"/>
          <p14:tracePt t="64128" x="1020763" y="2363788"/>
          <p14:tracePt t="64143" x="762000" y="2363788"/>
          <p14:tracePt t="64160" x="593725" y="2351088"/>
          <p14:tracePt t="64163" x="515938" y="2351088"/>
          <p14:tracePt t="64177" x="425450" y="2376488"/>
          <p14:tracePt t="64193" x="374650" y="2401888"/>
          <p14:tracePt t="64210" x="349250" y="2427288"/>
          <p14:tracePt t="64226" x="349250" y="2441575"/>
          <p14:tracePt t="64243" x="349250" y="2466975"/>
          <p14:tracePt t="64244" x="349250" y="2479675"/>
          <p14:tracePt t="64260" x="361950" y="2532063"/>
          <p14:tracePt t="64276" x="387350" y="2635250"/>
          <p14:tracePt t="64294" x="425450" y="2816225"/>
          <p14:tracePt t="64310" x="477838" y="2957513"/>
          <p14:tracePt t="64327" x="581025" y="3138488"/>
          <p14:tracePt t="64343" x="606425" y="3203575"/>
          <p14:tracePt t="64360" x="646113" y="3254375"/>
          <p14:tracePt t="64376" x="696913" y="3344863"/>
          <p14:tracePt t="64393" x="736600" y="3409950"/>
          <p14:tracePt t="64411" x="749300" y="3473450"/>
          <p14:tracePt t="64426" x="774700" y="3500438"/>
          <p14:tracePt t="64444" x="800100" y="3525838"/>
          <p14:tracePt t="64460" x="814388" y="3551238"/>
          <p14:tracePt t="64476" x="839788" y="3563938"/>
          <p14:tracePt t="64493" x="865188" y="3578225"/>
          <p14:tracePt t="64509" x="877888" y="3590925"/>
          <p14:tracePt t="64526" x="877888" y="3603625"/>
          <p14:tracePt t="64543" x="877888" y="3616325"/>
          <p14:tracePt t="64559" x="877888" y="3629025"/>
          <p14:tracePt t="66485" x="877888" y="3654425"/>
          <p14:tracePt t="66493" x="877888" y="3719513"/>
          <p14:tracePt t="66499" x="877888" y="3784600"/>
          <p14:tracePt t="66508" x="877888" y="3835400"/>
          <p14:tracePt t="66525" x="917575" y="4094163"/>
          <p14:tracePt t="66541" x="993775" y="4300538"/>
          <p14:tracePt t="66560" x="1174750" y="4584700"/>
          <p14:tracePt t="66574" x="1330325" y="4687888"/>
          <p14:tracePt t="66591" x="1562100" y="4818063"/>
          <p14:tracePt t="66608" x="1911350" y="5011738"/>
          <p14:tracePt t="66624" x="2054225" y="5114925"/>
          <p14:tracePt t="66641" x="2260600" y="5218113"/>
          <p14:tracePt t="66657" x="2298700" y="5256213"/>
          <p14:tracePt t="66674" x="2311400" y="5295900"/>
          <p14:tracePt t="66691" x="2324100" y="5308600"/>
          <p14:tracePt t="66710" x="2324100" y="5321300"/>
          <p14:tracePt t="71939" x="2311400" y="5256213"/>
          <p14:tracePt t="71948" x="2298700" y="5178425"/>
          <p14:tracePt t="71953" x="2273300" y="5075238"/>
          <p14:tracePt t="71969" x="2195513" y="4881563"/>
          <p14:tracePt t="71986" x="2170113" y="4740275"/>
          <p14:tracePt t="71990" x="2170113" y="4637088"/>
          <p14:tracePt t="72003" x="2233613" y="4468813"/>
          <p14:tracePt t="72020" x="2363788" y="4325938"/>
          <p14:tracePt t="72036" x="2635250" y="4056063"/>
          <p14:tracePt t="72052" x="2841625" y="3913188"/>
          <p14:tracePt t="72069" x="3073400" y="3862388"/>
          <p14:tracePt t="72072" x="3189288" y="3862388"/>
          <p14:tracePt t="72085" x="3448050" y="3771900"/>
          <p14:tracePt t="72102" x="3641725" y="3771900"/>
          <p14:tracePt t="72120" x="3810000" y="3900488"/>
          <p14:tracePt t="72136" x="3978275" y="3990975"/>
          <p14:tracePt t="72153" x="4159250" y="4171950"/>
          <p14:tracePt t="72169" x="4249738" y="4300538"/>
          <p14:tracePt t="72185" x="4300538" y="4403725"/>
          <p14:tracePt t="72187" x="4313238" y="4481513"/>
          <p14:tracePt t="72202" x="4313238" y="4637088"/>
          <p14:tracePt t="72219" x="4313238" y="4791075"/>
          <p14:tracePt t="72236" x="4275138" y="5011738"/>
          <p14:tracePt t="72252" x="4197350" y="5153025"/>
          <p14:tracePt t="72268" x="4003675" y="5334000"/>
          <p14:tracePt t="72285" x="3719513" y="5592763"/>
          <p14:tracePt t="72302" x="3344863" y="5721350"/>
          <p14:tracePt t="72319" x="3060700" y="5837238"/>
          <p14:tracePt t="72335" x="2867025" y="5915025"/>
          <p14:tracePt t="72353" x="2635250" y="5927725"/>
          <p14:tracePt t="72368" x="2532063" y="5902325"/>
          <p14:tracePt t="72385" x="2454275" y="5849938"/>
          <p14:tracePt t="72402" x="2401888" y="5746750"/>
          <p14:tracePt t="72419" x="2376488" y="5592763"/>
          <p14:tracePt t="72435" x="2492375" y="5308600"/>
          <p14:tracePt t="72452" x="2647950" y="5153025"/>
          <p14:tracePt t="72468" x="2789238" y="5011738"/>
          <p14:tracePt t="72485" x="3151188" y="4700588"/>
          <p14:tracePt t="72502" x="3460750" y="4610100"/>
          <p14:tracePt t="72518" x="3822700" y="4519613"/>
          <p14:tracePt t="72535" x="4029075" y="4506913"/>
          <p14:tracePt t="72552" x="4184650" y="4559300"/>
          <p14:tracePt t="72553" x="4249738" y="4572000"/>
          <p14:tracePt t="72569" x="4325938" y="4637088"/>
          <p14:tracePt t="72585" x="4391025" y="4700588"/>
          <p14:tracePt t="72601" x="4430713" y="4778375"/>
          <p14:tracePt t="72618" x="4443413" y="4830763"/>
          <p14:tracePt t="72635" x="4468813" y="4959350"/>
          <p14:tracePt t="72652" x="4468813" y="5037138"/>
          <p14:tracePt t="72668" x="4468813" y="5102225"/>
          <p14:tracePt t="72685" x="4456113" y="5153025"/>
          <p14:tracePt t="72701" x="4443413" y="5192713"/>
          <p14:tracePt t="72718" x="4403725" y="5218113"/>
          <p14:tracePt t="76219" x="4287838" y="5256213"/>
          <p14:tracePt t="76224" x="4159250" y="5295900"/>
          <p14:tracePt t="76232" x="4041775" y="5321300"/>
          <p14:tracePt t="76249" x="3822700" y="5424488"/>
          <p14:tracePt t="76266" x="3668713" y="5527675"/>
          <p14:tracePt t="76282" x="3578225" y="5618163"/>
          <p14:tracePt t="76300" x="3435350" y="5746750"/>
          <p14:tracePt t="76315" x="3370263" y="5824538"/>
          <p14:tracePt t="76331" x="3332163" y="5876925"/>
          <p14:tracePt t="76348" x="3294063" y="5992813"/>
          <p14:tracePt t="76365" x="3267075" y="6070600"/>
          <p14:tracePt t="76382" x="3254375" y="6161088"/>
          <p14:tracePt t="76398" x="3254375" y="6211888"/>
          <p14:tracePt t="76415" x="3267075" y="6251575"/>
          <p14:tracePt t="76431" x="3332163" y="6367463"/>
          <p14:tracePt t="76448" x="3357563" y="6432550"/>
          <p14:tracePt t="76465" x="3397250" y="6561138"/>
          <p14:tracePt t="76481" x="3409950" y="6599238"/>
          <p14:tracePt t="76499" x="3422650" y="6664325"/>
          <p14:tracePt t="76514" x="3448050" y="6702425"/>
          <p14:tracePt t="76531" x="3460750" y="6754813"/>
          <p14:tracePt t="77461" x="0" y="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CE3335D5-C9B4-FC21-95BF-10468EEE9702}"/>
              </a:ext>
            </a:extLst>
          </p:cNvPr>
          <p:cNvSpPr txBox="1"/>
          <p:nvPr/>
        </p:nvSpPr>
        <p:spPr>
          <a:xfrm>
            <a:off x="5232102" y="1519831"/>
            <a:ext cx="6270539" cy="4943789"/>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أ. أهمية صحافة البيانات بصفة عامة:</a:t>
            </a:r>
          </a:p>
          <a:p>
            <a:pPr algn="just" rtl="1">
              <a:lnSpc>
                <a:spcPct val="110000"/>
              </a:lnSpc>
              <a:spcBef>
                <a:spcPts val="110"/>
              </a:spcBef>
              <a:spcAft>
                <a:spcPts val="110"/>
              </a:spcAft>
            </a:pPr>
            <a:r>
              <a:rPr lang="en-US" sz="2800" b="1">
                <a:solidFill>
                  <a:srgbClr val="002060"/>
                </a:solidFill>
                <a:latin typeface="Calibri" panose="020F0502020204030204" pitchFamily="34" charset="0"/>
                <a:ea typeface="Calibri" panose="020F0502020204030204" pitchFamily="34" charset="0"/>
                <a:cs typeface="Simplified Arabic" panose="02020603050405020304" pitchFamily="18" charset="-78"/>
              </a:rPr>
              <a:t> </a:t>
            </a:r>
            <a:r>
              <a:rPr lang="en-US" sz="28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.1</a:t>
            </a:r>
            <a:r>
              <a:rPr lang="ar-EG" sz="28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معالجة البيانات لاستخلاص تقارير صحفية جذابة</a:t>
            </a:r>
            <a:r>
              <a:rPr lang="ar-EG" sz="2800" b="1">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تساعد صحافة البيانات على سرد تقارير صحفية أكثر ثراءً؛ فلم تعد مهمة الصحفي قاصرة على جمع المعلومات وصياغة تقرير خبري، بل أصبح يتعين عليه أن يقوم بمعالجة البيانات وتحليلها مستفيدًا من التكنولوجيا الرقمية لسرد قصة صحفية متميزة.</a:t>
            </a:r>
          </a:p>
          <a:p>
            <a:pPr algn="just" rtl="1">
              <a:lnSpc>
                <a:spcPct val="110000"/>
              </a:lnSpc>
              <a:spcBef>
                <a:spcPts val="110"/>
              </a:spcBef>
              <a:spcAft>
                <a:spcPts val="110"/>
              </a:spcAft>
            </a:pPr>
            <a:r>
              <a:rPr lang="en-US" sz="28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a:t>
            </a:r>
            <a:r>
              <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2</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ربط القارئ بالبيانات على المستوى الشخصي: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1800">
                <a:effectLst/>
                <a:latin typeface="Calibri" panose="020F0502020204030204" pitchFamily="34" charset="0"/>
                <a:ea typeface="Calibri" panose="020F0502020204030204" pitchFamily="34" charset="0"/>
                <a:cs typeface="Simplified Arabic" panose="02020603050405020304" pitchFamily="18" charset="-78"/>
              </a:rPr>
              <a:t>‏</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تعمل صحافة البيانات على إقامة علاقة صلة بين التقرير الصحفي والقارئ من خلال إخراجها بأسلوب تفاعلي.</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5" name="Content Placeholder 4">
            <a:extLst>
              <a:ext uri="{FF2B5EF4-FFF2-40B4-BE49-F238E27FC236}">
                <a16:creationId xmlns:a16="http://schemas.microsoft.com/office/drawing/2014/main" id="{FE0784BE-8DD0-96AE-FC7B-52B5D52C4CD2}"/>
              </a:ext>
            </a:extLst>
          </p:cNvPr>
          <p:cNvSpPr>
            <a:spLocks noGrp="1"/>
          </p:cNvSpPr>
          <p:nvPr>
            <p:ph sz="half" idx="1"/>
          </p:nvPr>
        </p:nvSpPr>
        <p:spPr>
          <a:xfrm>
            <a:off x="178292" y="1711109"/>
            <a:ext cx="5181600" cy="4351338"/>
          </a:xfrm>
        </p:spPr>
        <p:txBody>
          <a:bodyPr/>
          <a:lstStyle/>
          <a:p>
            <a:pPr algn="just" rtl="1"/>
            <a:r>
              <a:rPr lang="ar-EG" b="1">
                <a:latin typeface="Simplified Arabic" panose="02020603050405020304" pitchFamily="18" charset="-78"/>
                <a:cs typeface="Simplified Arabic" panose="02020603050405020304" pitchFamily="18" charset="-78"/>
              </a:rPr>
              <a:t>يمكنكم الاطلاع على تقرير مدفوع بالبيانات حول تاريخ سجل أبطال كأس الأمم الأوروبية على موقع المصري اليوم من خلال الرابط التالي </a:t>
            </a:r>
            <a:r>
              <a:rPr lang="en-US" b="1">
                <a:latin typeface="Simplified Arabic" panose="02020603050405020304" pitchFamily="18" charset="-78"/>
                <a:cs typeface="Simplified Arabic" panose="02020603050405020304" pitchFamily="18" charset="-78"/>
              </a:rPr>
              <a:t>:</a:t>
            </a:r>
            <a:endParaRPr lang="ar-EG" b="1">
              <a:latin typeface="Simplified Arabic" panose="02020603050405020304" pitchFamily="18" charset="-78"/>
              <a:cs typeface="Simplified Arabic" panose="02020603050405020304" pitchFamily="18" charset="-78"/>
            </a:endParaRPr>
          </a:p>
          <a:p>
            <a:pPr marL="0" indent="0" rtl="1">
              <a:buNone/>
            </a:pPr>
            <a:r>
              <a:rPr lang="en-US" b="1">
                <a:latin typeface="Simplified Arabic" panose="02020603050405020304" pitchFamily="18" charset="-78"/>
                <a:cs typeface="Simplified Arabic" panose="02020603050405020304" pitchFamily="18" charset="-78"/>
                <a:hlinkClick r:id="rId2"/>
              </a:rPr>
              <a:t>https://www.almasryalyoum.com/news/details/3193906</a:t>
            </a:r>
            <a:endParaRPr lang="ar-EG" b="1">
              <a:latin typeface="Simplified Arabic" panose="02020603050405020304" pitchFamily="18" charset="-78"/>
              <a:cs typeface="Simplified Arabic" panose="02020603050405020304" pitchFamily="18" charset="-78"/>
            </a:endParaRPr>
          </a:p>
          <a:p>
            <a:endParaRPr lang="en-US"/>
          </a:p>
        </p:txBody>
      </p:sp>
    </p:spTree>
    <p:extLst>
      <p:ext uri="{BB962C8B-B14F-4D97-AF65-F5344CB8AC3E}">
        <p14:creationId xmlns:p14="http://schemas.microsoft.com/office/powerpoint/2010/main" val="957627635"/>
      </p:ext>
    </p:extLst>
  </p:cSld>
  <p:clrMapOvr>
    <a:masterClrMapping/>
  </p:clrMapOvr>
  <mc:AlternateContent xmlns:mc="http://schemas.openxmlformats.org/markup-compatibility/2006" xmlns:p14="http://schemas.microsoft.com/office/powerpoint/2010/main">
    <mc:Choice Requires="p14">
      <p:transition spd="slow" p14:dur="2000" advTm="151552"/>
    </mc:Choice>
    <mc:Fallback xmlns="">
      <p:transition spd="slow" advTm="151552"/>
    </mc:Fallback>
  </mc:AlternateContent>
  <p:extLst>
    <p:ext uri="{3A86A75C-4F4B-4683-9AE1-C65F6400EC91}">
      <p14:laserTraceLst xmlns:p14="http://schemas.microsoft.com/office/powerpoint/2010/main">
        <p14:tracePtLst>
          <p14:tracePt t="73703" x="4241800" y="6276975"/>
          <p14:tracePt t="73935" x="3060700" y="6483350"/>
          <p14:tracePt t="73943" x="2970213" y="6148388"/>
          <p14:tracePt t="73959" x="2879725" y="5734050"/>
          <p14:tracePt t="73978" x="2763838" y="5037138"/>
          <p14:tracePt t="73993" x="2686050" y="4675188"/>
          <p14:tracePt t="74009" x="2608263" y="4287838"/>
          <p14:tracePt t="74026" x="2595563" y="3810000"/>
          <p14:tracePt t="74043" x="2608263" y="3448050"/>
          <p14:tracePt t="74060" x="2608263" y="3073400"/>
          <p14:tracePt t="74076" x="2582863" y="2789238"/>
          <p14:tracePt t="74094" x="2582863" y="2492375"/>
          <p14:tracePt t="74109" x="2608263" y="2427288"/>
          <p14:tracePt t="74126" x="2635250" y="2401888"/>
          <p14:tracePt t="74143" x="2698750" y="2338388"/>
          <p14:tracePt t="74159" x="2738438" y="2311400"/>
          <p14:tracePt t="74176" x="2919413" y="2286000"/>
          <p14:tracePt t="74192" x="2970213" y="2286000"/>
          <p14:tracePt t="74209" x="3022600" y="2286000"/>
          <p14:tracePt t="74592" x="3163888" y="2338388"/>
          <p14:tracePt t="74597" x="3267075" y="2389188"/>
          <p14:tracePt t="74611" x="3435350" y="2557463"/>
          <p14:tracePt t="74626" x="3551238" y="2725738"/>
          <p14:tracePt t="74642" x="3681413" y="2892425"/>
          <p14:tracePt t="74659" x="3875088" y="3228975"/>
          <p14:tracePt t="74675" x="3951288" y="3563938"/>
          <p14:tracePt t="74692" x="3951288" y="3848100"/>
          <p14:tracePt t="74694" x="3925888" y="4041775"/>
          <p14:tracePt t="74708" x="3835400" y="4300538"/>
          <p14:tracePt t="74725" x="3654425" y="4818063"/>
          <p14:tracePt t="74742" x="3500438" y="5256213"/>
          <p14:tracePt t="74758" x="3397250" y="5553075"/>
          <p14:tracePt t="74775" x="3294063" y="5940425"/>
          <p14:tracePt t="74792" x="3279775" y="6134100"/>
          <p14:tracePt t="74809" x="3294063" y="6354763"/>
          <p14:tracePt t="74825" x="3306763" y="6586538"/>
          <p14:tracePt t="74842" x="3306763" y="6729413"/>
          <p14:tracePt t="74859" x="3306763" y="6819900"/>
          <p14:tracePt t="76070" x="0" y="0"/>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117690" y="1464449"/>
            <a:ext cx="6303312" cy="4700377"/>
          </a:xfrm>
        </p:spPr>
        <p:txBody>
          <a:bodyPr>
            <a:noAutofit/>
          </a:bodyPr>
          <a:lstStyle/>
          <a:p>
            <a:pPr marL="0" indent="0" algn="just" rtl="1">
              <a:lnSpc>
                <a:spcPct val="110000"/>
              </a:lnSpc>
              <a:spcBef>
                <a:spcPts val="110"/>
              </a:spcBef>
              <a:spcAft>
                <a:spcPts val="110"/>
              </a:spcAft>
              <a:buNone/>
            </a:pPr>
            <a:r>
              <a:rPr lang="en-US"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.3</a:t>
            </a:r>
            <a:r>
              <a:rPr lang="ar-EG"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زيادة مصداقية التقارير الصحفية وموثوقيتها: </a:t>
            </a:r>
            <a:endParaRPr lang="en-US"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0" indent="0" algn="just" rtl="1">
              <a:lnSpc>
                <a:spcPct val="110000"/>
              </a:lnSpc>
              <a:spcBef>
                <a:spcPts val="110"/>
              </a:spcBef>
              <a:spcAft>
                <a:spcPts val="110"/>
              </a:spcAft>
              <a:buNone/>
            </a:pP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تقوم صحافة البيانات على تحليل بيانات حقيقية من مصادر يذكرها الصحفي، مما يزيد من مصداقية المعلومات التي يتضمنها تقريره الصحفي</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فبدلا من أن ينسب معلومات التقرير لمصادر مجهولة أو مصدر مطلع أو مصدر رفض ذكر اسمه وغير ذلك، فإنه يذكر مصدر بياناته من جهة رسمية حكومية أو دولية كالبنك الدولي أو منظمة الفاو أو جهاز الإحصاء الوطني في الدولة أو وزارة المالية، مما يضفي على تقريره الدقة والموثوقية، ويمكن للقارئ المتشكك أن يرجع لهذه البيانات ليتأكد من صحتها.</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0" indent="0" algn="just" rtl="1">
              <a:lnSpc>
                <a:spcPct val="110000"/>
              </a:lnSpc>
              <a:spcBef>
                <a:spcPts val="110"/>
              </a:spcBef>
              <a:spcAft>
                <a:spcPts val="110"/>
              </a:spcAft>
              <a:buNone/>
            </a:pPr>
            <a:endParaRPr lang="en-US" sz="2700" b="1" u="sng">
              <a:latin typeface="Simplified Arabic" panose="02020603050405020304" pitchFamily="18" charset="-78"/>
              <a:cs typeface="Simplified Arabic" panose="02020603050405020304" pitchFamily="18" charset="-78"/>
            </a:endParaRPr>
          </a:p>
        </p:txBody>
      </p:sp>
      <p:sp>
        <p:nvSpPr>
          <p:cNvPr id="6" name="Rectangle: Rounded Corners 33">
            <a:extLst>
              <a:ext uri="{FF2B5EF4-FFF2-40B4-BE49-F238E27FC236}">
                <a16:creationId xmlns:a16="http://schemas.microsoft.com/office/drawing/2014/main" id="{B300866D-8728-6C05-0774-56E8A4ED3B52}"/>
              </a:ext>
            </a:extLst>
          </p:cNvPr>
          <p:cNvSpPr txBox="1">
            <a:spLocks noGrp="1"/>
          </p:cNvSpPr>
          <p:nvPr>
            <p:ph type="title"/>
          </p:nvPr>
        </p:nvSpPr>
        <p:spPr>
          <a:xfrm>
            <a:off x="838200" y="249269"/>
            <a:ext cx="10515600" cy="97484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4" name="Content Placeholder 3" descr="A screenshot of a video game&#10;&#10;Description automatically generated">
            <a:extLst>
              <a:ext uri="{FF2B5EF4-FFF2-40B4-BE49-F238E27FC236}">
                <a16:creationId xmlns:a16="http://schemas.microsoft.com/office/drawing/2014/main" id="{ED92779F-DB97-6D89-4270-E2AED2FDF822}"/>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83596" y="1224117"/>
            <a:ext cx="4906801" cy="4542785"/>
          </a:xfrm>
        </p:spPr>
      </p:pic>
      <p:sp>
        <p:nvSpPr>
          <p:cNvPr id="7" name="Rectangle 6">
            <a:extLst>
              <a:ext uri="{FF2B5EF4-FFF2-40B4-BE49-F238E27FC236}">
                <a16:creationId xmlns:a16="http://schemas.microsoft.com/office/drawing/2014/main" id="{A8789192-D411-59D4-3BEE-F8BB9A6E7680}"/>
              </a:ext>
            </a:extLst>
          </p:cNvPr>
          <p:cNvSpPr/>
          <p:nvPr/>
        </p:nvSpPr>
        <p:spPr>
          <a:xfrm>
            <a:off x="210888" y="5899070"/>
            <a:ext cx="4852219" cy="86760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000" b="1">
                <a:solidFill>
                  <a:schemeClr val="tx1"/>
                </a:solidFill>
                <a:effectLst/>
                <a:ea typeface="Times New Roman" panose="02020603050405020304" pitchFamily="18" charset="0"/>
                <a:cs typeface="Simplified Arabic" panose="02020603050405020304" pitchFamily="18" charset="-78"/>
              </a:rPr>
              <a:t>نموذجًا لتقرير موثق بمصدر البيانات الصادرة عن الاتحاد الأوروبي لكرة القدم مما يدعم مصداقية التقرير المدفوع بالبيانات</a:t>
            </a:r>
            <a:endParaRPr lang="en-US" sz="2000" b="1">
              <a:solidFill>
                <a:schemeClr val="tx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157200414"/>
      </p:ext>
    </p:extLst>
  </p:cSld>
  <p:clrMapOvr>
    <a:masterClrMapping/>
  </p:clrMapOvr>
  <mc:AlternateContent xmlns:mc="http://schemas.openxmlformats.org/markup-compatibility/2006" xmlns:p14="http://schemas.microsoft.com/office/powerpoint/2010/main">
    <mc:Choice Requires="p14">
      <p:transition spd="slow" p14:dur="2000" advTm="167345"/>
    </mc:Choice>
    <mc:Fallback xmlns="">
      <p:transition spd="slow" advTm="167345"/>
    </mc:Fallback>
  </mc:AlternateContent>
  <p:extLst>
    <p:ext uri="{3A86A75C-4F4B-4683-9AE1-C65F6400EC91}">
      <p14:laserTraceLst xmlns:p14="http://schemas.microsoft.com/office/powerpoint/2010/main">
        <p14:tracePtLst>
          <p14:tracePt t="29991" x="4241800" y="6224588"/>
          <p14:tracePt t="30365" x="3189288" y="6599238"/>
          <p14:tracePt t="30379" x="3100388" y="6289675"/>
          <p14:tracePt t="30395" x="3022600" y="6005513"/>
          <p14:tracePt t="30411" x="2944813" y="5643563"/>
          <p14:tracePt t="30429" x="2828925" y="5140325"/>
          <p14:tracePt t="30444" x="2776538" y="4908550"/>
          <p14:tracePt t="30462" x="2738438" y="4559300"/>
          <p14:tracePt t="30477" x="2738438" y="4416425"/>
          <p14:tracePt t="30494" x="2738438" y="4275138"/>
          <p14:tracePt t="30496" x="2751138" y="4235450"/>
          <p14:tracePt t="30511" x="2763838" y="4184650"/>
          <p14:tracePt t="30528" x="2801938" y="4132263"/>
          <p14:tracePt t="30544" x="2841625" y="4081463"/>
          <p14:tracePt t="30561" x="2841625" y="4068763"/>
          <p14:tracePt t="30578" x="2867025" y="4056063"/>
          <p14:tracePt t="30579" x="2879725" y="4056063"/>
          <p14:tracePt t="30594" x="2919413" y="4056063"/>
          <p14:tracePt t="34343" x="2919413" y="4041775"/>
          <p14:tracePt t="34348" x="2919413" y="4003675"/>
          <p14:tracePt t="34357" x="2919413" y="3900488"/>
          <p14:tracePt t="34375" x="3009900" y="3654425"/>
          <p14:tracePt t="34377" x="3189288" y="3422650"/>
          <p14:tracePt t="34391" x="3694113" y="3086100"/>
          <p14:tracePt t="34407" x="4146550" y="2892425"/>
          <p14:tracePt t="34425" x="4803775" y="2686050"/>
          <p14:tracePt t="34441" x="5049838" y="2635250"/>
          <p14:tracePt t="34459" x="5489575" y="2622550"/>
          <p14:tracePt t="34473" x="5683250" y="2686050"/>
          <p14:tracePt t="34491" x="5824538" y="2738438"/>
          <p14:tracePt t="34493" x="5889625" y="2789238"/>
          <p14:tracePt t="34508" x="5992813" y="2919413"/>
          <p14:tracePt t="34524" x="6043613" y="3060700"/>
          <p14:tracePt t="34541" x="6070600" y="3279775"/>
          <p14:tracePt t="34557" x="6070600" y="3487738"/>
          <p14:tracePt t="34573" x="6057900" y="3706813"/>
          <p14:tracePt t="34575" x="6018213" y="3810000"/>
          <p14:tracePt t="34590" x="5837238" y="4094163"/>
          <p14:tracePt t="34607" x="5643563" y="4300538"/>
          <p14:tracePt t="34624" x="5346700" y="4597400"/>
          <p14:tracePt t="34640" x="5114925" y="4791075"/>
          <p14:tracePt t="34658" x="4791075" y="4972050"/>
          <p14:tracePt t="34674" x="4572000" y="5049838"/>
          <p14:tracePt t="34690" x="4391025" y="5114925"/>
          <p14:tracePt t="34693" x="4262438" y="5114925"/>
          <p14:tracePt t="34707" x="4081463" y="5127625"/>
          <p14:tracePt t="34724" x="3913188" y="5075238"/>
          <p14:tracePt t="34741" x="3694113" y="5024438"/>
          <p14:tracePt t="34757" x="3538538" y="4908550"/>
          <p14:tracePt t="34773" x="3448050" y="4803775"/>
          <p14:tracePt t="34790" x="3370263" y="4597400"/>
          <p14:tracePt t="34807" x="3344863" y="4456113"/>
          <p14:tracePt t="34824" x="3384550" y="4210050"/>
          <p14:tracePt t="34840" x="3525838" y="4016375"/>
          <p14:tracePt t="34857" x="3732213" y="3848100"/>
          <p14:tracePt t="34858" x="3822700" y="3797300"/>
          <p14:tracePt t="34873" x="4094163" y="3694113"/>
          <p14:tracePt t="34890" x="4340225" y="3629025"/>
          <p14:tracePt t="34907" x="4481513" y="3641725"/>
          <p14:tracePt t="34924" x="4572000" y="3681413"/>
          <p14:tracePt t="34940" x="4610100" y="3771900"/>
          <p14:tracePt t="34956" x="4624388" y="3862388"/>
          <p14:tracePt t="34973" x="4610100" y="4016375"/>
          <p14:tracePt t="34990" x="4519613" y="4210050"/>
          <p14:tracePt t="35006" x="4443413" y="4352925"/>
          <p14:tracePt t="35023" x="4249738" y="4546600"/>
          <p14:tracePt t="37224" x="4119563" y="4533900"/>
          <p14:tracePt t="37229" x="3965575" y="4519613"/>
          <p14:tracePt t="37238" x="3797300" y="4506913"/>
          <p14:tracePt t="37257" x="3397250" y="4481513"/>
          <p14:tracePt t="37272" x="3163888" y="4519613"/>
          <p14:tracePt t="37288" x="2932113" y="4546600"/>
          <p14:tracePt t="37305" x="2570163" y="4637088"/>
          <p14:tracePt t="37321" x="2376488" y="4713288"/>
          <p14:tracePt t="37339" x="2092325" y="4803775"/>
          <p14:tracePt t="37355" x="1976438" y="4881563"/>
          <p14:tracePt t="37371" x="1911350" y="4921250"/>
          <p14:tracePt t="37373" x="1873250" y="4946650"/>
          <p14:tracePt t="37388" x="1846263" y="4997450"/>
          <p14:tracePt t="37404" x="1833563" y="5037138"/>
          <p14:tracePt t="37421" x="1885950" y="5140325"/>
          <p14:tracePt t="37438" x="1989138" y="5192713"/>
          <p14:tracePt t="37455" x="2324100" y="5308600"/>
          <p14:tracePt t="37457" x="2427288" y="5321300"/>
          <p14:tracePt t="37471" x="2635250" y="5359400"/>
          <p14:tracePt t="37487" x="2879725" y="5386388"/>
          <p14:tracePt t="37504" x="3151188" y="5424488"/>
          <p14:tracePt t="37521" x="3241675" y="5462588"/>
          <p14:tracePt t="37538" x="3357563" y="5514975"/>
          <p14:tracePt t="37554" x="3409950" y="5527675"/>
          <p14:tracePt t="37571" x="3435350" y="5540375"/>
          <p14:tracePt t="37588" x="3460750" y="5553075"/>
          <p14:tracePt t="37604" x="3473450" y="5565775"/>
          <p14:tracePt t="37621" x="3487738" y="5580063"/>
          <p14:tracePt t="37637" x="3487738" y="5592763"/>
          <p14:tracePt t="37654" x="3460750" y="5630863"/>
          <p14:tracePt t="37671" x="3216275" y="5734050"/>
          <p14:tracePt t="37687" x="2957513" y="5773738"/>
          <p14:tracePt t="37704" x="2622550" y="5799138"/>
          <p14:tracePt t="37721" x="2427288" y="5746750"/>
          <p14:tracePt t="37738" x="2130425" y="5670550"/>
          <p14:tracePt t="37754" x="1989138" y="5630863"/>
          <p14:tracePt t="37770" x="1820863" y="5553075"/>
          <p14:tracePt t="37787" x="1665288" y="5475288"/>
          <p14:tracePt t="37804" x="1614488" y="5437188"/>
          <p14:tracePt t="37821" x="1562100" y="5386388"/>
          <p14:tracePt t="37837" x="1536700" y="5359400"/>
          <p14:tracePt t="37854" x="1536700" y="5346700"/>
          <p14:tracePt t="38396" x="1795463" y="5308600"/>
          <p14:tracePt t="38400" x="2092325" y="5256213"/>
          <p14:tracePt t="38407" x="2260600" y="5256213"/>
          <p14:tracePt t="38421" x="2608263" y="5243513"/>
          <p14:tracePt t="38437" x="2867025" y="5256213"/>
          <p14:tracePt t="38456" x="3306763" y="5295900"/>
          <p14:tracePt t="38471" x="3578225" y="5308600"/>
          <p14:tracePt t="38487" x="3848100" y="5334000"/>
          <p14:tracePt t="38505" x="4146550" y="5424488"/>
          <p14:tracePt t="38520" x="4287838" y="5449888"/>
          <p14:tracePt t="38537" x="4391025" y="5502275"/>
          <p14:tracePt t="38553" x="4430713" y="5540375"/>
          <p14:tracePt t="38570" x="4430713" y="5553075"/>
          <p14:tracePt t="38586" x="4456113" y="5580063"/>
          <p14:tracePt t="38603" x="4468813" y="5592763"/>
          <p14:tracePt t="38620" x="4481513" y="5592763"/>
          <p14:tracePt t="38637" x="4481513" y="5605463"/>
          <p14:tracePt t="38653" x="4481513" y="5618163"/>
          <p14:tracePt t="38670" x="4481513" y="5630863"/>
          <p14:tracePt t="38686" x="4468813" y="5643563"/>
          <p14:tracePt t="38703" x="4325938" y="5683250"/>
          <p14:tracePt t="38719" x="4197350" y="5708650"/>
          <p14:tracePt t="38736" x="4041775" y="5721350"/>
          <p14:tracePt t="38738" x="3990975" y="5734050"/>
          <p14:tracePt t="38753" x="3848100" y="5746750"/>
          <p14:tracePt t="38769" x="3706813" y="5746750"/>
          <p14:tracePt t="38786" x="3538538" y="5746750"/>
          <p14:tracePt t="38803" x="3460750" y="5746750"/>
          <p14:tracePt t="38820" x="3384550" y="5734050"/>
          <p14:tracePt t="38836" x="3306763" y="5721350"/>
          <p14:tracePt t="38853" x="3228975" y="5695950"/>
          <p14:tracePt t="38869" x="3113088" y="5670550"/>
          <p14:tracePt t="38886" x="3060700" y="5656263"/>
          <p14:tracePt t="38903" x="2995613" y="5618163"/>
          <p14:tracePt t="38920" x="2944813" y="5618163"/>
          <p14:tracePt t="38937" x="2906713" y="5618163"/>
          <p14:tracePt t="38952" x="2879725" y="5618163"/>
          <p14:tracePt t="38969" x="2867025" y="5618163"/>
          <p14:tracePt t="38986" x="2828925" y="5618163"/>
          <p14:tracePt t="39003" x="2816225" y="5618163"/>
          <p14:tracePt t="39020" x="2801938" y="5618163"/>
          <p14:tracePt t="39036" x="2789238" y="5618163"/>
          <p14:tracePt t="39053" x="2776538" y="5618163"/>
          <p14:tracePt t="39069" x="2763838" y="5618163"/>
          <p14:tracePt t="39086" x="2751138" y="5618163"/>
          <p14:tracePt t="39109" x="2763838" y="5618163"/>
          <p14:tracePt t="39119" x="2816225" y="5605463"/>
          <p14:tracePt t="39136" x="2982913" y="5580063"/>
          <p14:tracePt t="39153" x="3228975" y="5553075"/>
          <p14:tracePt t="39169" x="3435350" y="5553075"/>
          <p14:tracePt t="39186" x="3654425" y="5553075"/>
          <p14:tracePt t="39202" x="3757613" y="5553075"/>
          <p14:tracePt t="39220" x="3875088" y="5580063"/>
          <p14:tracePt t="39236" x="3925888" y="5592763"/>
          <p14:tracePt t="39252" x="3951288" y="5605463"/>
          <p14:tracePt t="39269" x="3978275" y="5618163"/>
          <p14:tracePt t="39286" x="3990975" y="5618163"/>
          <p14:tracePt t="39303" x="4003675" y="5630863"/>
          <p14:tracePt t="39319" x="4003675" y="5656263"/>
          <p14:tracePt t="39336" x="4003675" y="5670550"/>
          <p14:tracePt t="39352" x="3978275" y="5683250"/>
          <p14:tracePt t="39369" x="3848100" y="5708650"/>
          <p14:tracePt t="39386" x="3487738" y="5746750"/>
          <p14:tracePt t="39402" x="3241675" y="5746750"/>
          <p14:tracePt t="39419" x="3073400" y="5734050"/>
          <p14:tracePt t="39420" x="3022600" y="5734050"/>
          <p14:tracePt t="39436" x="2944813" y="5708650"/>
          <p14:tracePt t="39452" x="2892425" y="5695950"/>
          <p14:tracePt t="39454" x="2867025" y="5695950"/>
          <p14:tracePt t="39469" x="2801938" y="5656263"/>
          <p14:tracePt t="39485" x="2725738" y="5618163"/>
          <p14:tracePt t="39502" x="2595563" y="5565775"/>
          <p14:tracePt t="39519" x="2544763" y="5527675"/>
          <p14:tracePt t="39536" x="2532063" y="5514975"/>
          <p14:tracePt t="39552" x="2505075" y="5514975"/>
          <p14:tracePt t="39569" x="2492375" y="5502275"/>
          <p14:tracePt t="39585" x="2492375" y="5489575"/>
          <p14:tracePt t="39602" x="2479675" y="5475288"/>
          <p14:tracePt t="39620" x="2505075" y="5437188"/>
          <p14:tracePt t="39639" x="2801938" y="5295900"/>
          <p14:tracePt t="39641" x="3048000" y="5230813"/>
          <p14:tracePt t="39652" x="3189288" y="5178425"/>
          <p14:tracePt t="39654" x="3422650" y="5127625"/>
          <p14:tracePt t="39669" x="3629025" y="5075238"/>
          <p14:tracePt t="39685" x="3797300" y="5024438"/>
          <p14:tracePt t="39702" x="3990975" y="4984750"/>
          <p14:tracePt t="39719" x="4068763" y="4984750"/>
          <p14:tracePt t="39736" x="4132263" y="4984750"/>
          <p14:tracePt t="39752" x="4159250" y="4984750"/>
          <p14:tracePt t="39769" x="4184650" y="4984750"/>
          <p14:tracePt t="39785" x="4197350" y="4997450"/>
          <p14:tracePt t="39802" x="4197350" y="5024438"/>
          <p14:tracePt t="39819" x="4184650" y="5087938"/>
          <p14:tracePt t="39835" x="4146550" y="5178425"/>
          <p14:tracePt t="39852" x="3990975" y="5334000"/>
          <p14:tracePt t="39868" x="3616325" y="5553075"/>
          <p14:tracePt t="39885" x="3460750" y="5592763"/>
          <p14:tracePt t="39902" x="3228975" y="5592763"/>
          <p14:tracePt t="39918" x="3060700" y="5580063"/>
          <p14:tracePt t="39935" x="2944813" y="5540375"/>
          <p14:tracePt t="39936" x="2879725" y="5514975"/>
          <p14:tracePt t="39951" x="2763838" y="5437188"/>
          <p14:tracePt t="39969" x="2698750" y="5372100"/>
          <p14:tracePt t="39985" x="2595563" y="5281613"/>
          <p14:tracePt t="40002" x="2557463" y="5230813"/>
          <p14:tracePt t="40019" x="2492375" y="5114925"/>
          <p14:tracePt t="40035" x="2479675" y="5011738"/>
          <p14:tracePt t="40052" x="2492375" y="4881563"/>
          <p14:tracePt t="40069" x="2570163" y="4752975"/>
          <p14:tracePt t="40085" x="2635250" y="4687888"/>
          <p14:tracePt t="40102" x="2660650" y="4649788"/>
          <p14:tracePt t="46493" x="2816225" y="4649788"/>
          <p14:tracePt t="46498" x="2982913" y="4649788"/>
          <p14:tracePt t="46513" x="3189288" y="4649788"/>
          <p14:tracePt t="46529" x="3487738" y="4649788"/>
          <p14:tracePt t="46549" x="3978275" y="4700588"/>
          <p14:tracePt t="46562" x="4300538" y="4803775"/>
          <p14:tracePt t="46580" x="4752975" y="4997450"/>
          <p14:tracePt t="46597" x="4921250" y="5102225"/>
          <p14:tracePt t="46612" x="4997450" y="5205413"/>
          <p14:tracePt t="46629" x="5037138" y="5295900"/>
          <p14:tracePt t="46645" x="5049838" y="5346700"/>
          <p14:tracePt t="46662" x="5049838" y="5399088"/>
          <p14:tracePt t="46664" x="5049838" y="5424488"/>
          <p14:tracePt t="46678" x="5049838" y="5437188"/>
          <p14:tracePt t="46695" x="5049838" y="5475288"/>
          <p14:tracePt t="46712" x="4908550" y="5580063"/>
          <p14:tracePt t="46729" x="4727575" y="5670550"/>
          <p14:tracePt t="46746" x="4275138" y="5799138"/>
          <p14:tracePt t="46762" x="4068763" y="5849938"/>
          <p14:tracePt t="46779" x="3951288" y="5876925"/>
          <p14:tracePt t="46781" x="3848100" y="5902325"/>
          <p14:tracePt t="46795" x="3706813" y="5915025"/>
          <p14:tracePt t="46812" x="3603625" y="5915025"/>
          <p14:tracePt t="46829" x="3487738" y="5915025"/>
          <p14:tracePt t="46845" x="3460750" y="5889625"/>
          <p14:tracePt t="46862" x="3422650" y="5876925"/>
          <p14:tracePt t="46878" x="3397250" y="5876925"/>
          <p14:tracePt t="46895" x="3384550" y="5864225"/>
          <p14:tracePt t="46912" x="3357563" y="5849938"/>
          <p14:tracePt t="46929" x="3344863" y="5849938"/>
          <p14:tracePt t="46946" x="3332163" y="5837238"/>
          <p14:tracePt t="46962" x="3332163" y="5824538"/>
          <p14:tracePt t="46978" x="3332163" y="5811838"/>
          <p14:tracePt t="46995" x="3370263" y="5786438"/>
          <p14:tracePt t="47011" x="3473450" y="5746750"/>
          <p14:tracePt t="47029" x="3563938" y="5721350"/>
          <p14:tracePt t="47045" x="3616325" y="5708650"/>
          <p14:tracePt t="47061" x="3681413" y="5708650"/>
          <p14:tracePt t="47063" x="3719513" y="5708650"/>
          <p14:tracePt t="47078" x="3771900" y="5708650"/>
          <p14:tracePt t="47095" x="3822700" y="5708650"/>
          <p14:tracePt t="47111" x="3913188" y="5695950"/>
          <p14:tracePt t="47128" x="3951288" y="5695950"/>
          <p14:tracePt t="47145" x="3965575" y="5695950"/>
          <p14:tracePt t="47162" x="3990975" y="5695950"/>
          <p14:tracePt t="47180" x="4003675" y="5695950"/>
          <p14:tracePt t="47228" x="3990975" y="5695950"/>
          <p14:tracePt t="47235" x="3925888" y="5695950"/>
          <p14:tracePt t="47244" x="3835400" y="5695950"/>
          <p14:tracePt t="47261" x="3578225" y="5721350"/>
          <p14:tracePt t="47263" x="3422650" y="5746750"/>
          <p14:tracePt t="47278" x="3138488" y="5786438"/>
          <p14:tracePt t="47295" x="2995613" y="5786438"/>
          <p14:tracePt t="47311" x="2919413" y="5786438"/>
          <p14:tracePt t="47328" x="2892425" y="5786438"/>
          <p14:tracePt t="47346" x="2854325" y="5773738"/>
          <p14:tracePt t="47361" x="2828925" y="5773738"/>
          <p14:tracePt t="47378" x="2816225" y="5773738"/>
          <p14:tracePt t="47394" x="2801938" y="5773738"/>
          <p14:tracePt t="47411" x="2801938" y="5759450"/>
          <p14:tracePt t="47430" x="2801938" y="5746750"/>
          <p14:tracePt t="47444" x="2816225" y="5734050"/>
          <p14:tracePt t="47461" x="2932113" y="5695950"/>
          <p14:tracePt t="47462" x="3060700" y="5643563"/>
          <p14:tracePt t="47478" x="3460750" y="5565775"/>
          <p14:tracePt t="47494" x="3784600" y="5514975"/>
          <p14:tracePt t="47511" x="4003675" y="5475288"/>
          <p14:tracePt t="47527" x="4094163" y="5475288"/>
          <p14:tracePt t="47544" x="4146550" y="5475288"/>
          <p14:tracePt t="47561" x="4171950" y="5489575"/>
          <p14:tracePt t="47578" x="4197350" y="5489575"/>
          <p14:tracePt t="47594" x="4210050" y="5489575"/>
          <p14:tracePt t="47611" x="4222750" y="5489575"/>
          <p14:tracePt t="47628" x="4222750" y="5502275"/>
          <p14:tracePt t="47644" x="4222750" y="5514975"/>
          <p14:tracePt t="47662" x="4235450" y="5514975"/>
          <p14:tracePt t="47683" x="4222750" y="5514975"/>
          <p14:tracePt t="47694" x="4132263" y="5514975"/>
          <p14:tracePt t="47711" x="3668713" y="5489575"/>
          <p14:tracePt t="47728" x="3332163" y="5449888"/>
          <p14:tracePt t="47745" x="2995613" y="5411788"/>
          <p14:tracePt t="47761" x="2828925" y="5346700"/>
          <p14:tracePt t="47777" x="2738438" y="5295900"/>
          <p14:tracePt t="47794" x="2647950" y="5205413"/>
          <p14:tracePt t="47811" x="2635250" y="5087938"/>
          <p14:tracePt t="47828" x="2725738" y="4856163"/>
          <p14:tracePt t="47844" x="2841625" y="4700588"/>
          <p14:tracePt t="47861" x="3022600" y="4506913"/>
          <p14:tracePt t="47862" x="3138488" y="4416425"/>
          <p14:tracePt t="47877" x="3370263" y="4287838"/>
          <p14:tracePt t="47894" x="3538538" y="4210050"/>
          <p14:tracePt t="161169" x="3525838" y="4210050"/>
          <p14:tracePt t="161174" x="3487738" y="4197350"/>
          <p14:tracePt t="161185" x="3397250" y="4184650"/>
          <p14:tracePt t="161187" x="3332163" y="4184650"/>
          <p14:tracePt t="161204" x="3189288" y="4184650"/>
          <p14:tracePt t="161218" x="3060700" y="4184650"/>
          <p14:tracePt t="161238" x="2711450" y="4184650"/>
          <p14:tracePt t="161251" x="2505075" y="4197350"/>
          <p14:tracePt t="161268" x="2376488" y="4235450"/>
          <p14:tracePt t="161270" x="2311400" y="4249738"/>
          <p14:tracePt t="161284" x="2260600" y="4275138"/>
          <p14:tracePt t="161301" x="2208213" y="4287838"/>
          <p14:tracePt t="161318" x="2105025" y="4313238"/>
          <p14:tracePt t="161334" x="2039938" y="4340225"/>
          <p14:tracePt t="161352" x="1976438" y="4352925"/>
          <p14:tracePt t="161367" x="1936750" y="4365625"/>
          <p14:tracePt t="161384" x="1898650" y="4391025"/>
          <p14:tracePt t="161401" x="1833563" y="4443413"/>
          <p14:tracePt t="161417" x="1717675" y="4506913"/>
          <p14:tracePt t="161434" x="1627188" y="4559300"/>
          <p14:tracePt t="161451" x="1589088" y="4597400"/>
          <p14:tracePt t="161467" x="1562100" y="4637088"/>
          <p14:tracePt t="161469" x="1549400" y="4649788"/>
          <p14:tracePt t="161484" x="1549400" y="4675188"/>
          <p14:tracePt t="161501" x="1549400" y="4687888"/>
          <p14:tracePt t="161518" x="1549400" y="4727575"/>
          <p14:tracePt t="161534" x="1562100" y="4778375"/>
          <p14:tracePt t="161551" x="1576388" y="4830763"/>
          <p14:tracePt t="161567" x="1601788" y="4868863"/>
          <p14:tracePt t="161584" x="1627188" y="4959350"/>
          <p14:tracePt t="161586" x="1652588" y="4997450"/>
          <p14:tracePt t="161601" x="1679575" y="5075238"/>
          <p14:tracePt t="161617" x="1704975" y="5140325"/>
          <p14:tracePt t="161634" x="1755775" y="5205413"/>
          <p14:tracePt t="161651" x="1770063" y="5256213"/>
          <p14:tracePt t="161667" x="1795463" y="5281613"/>
          <p14:tracePt t="161669" x="1795463" y="5295900"/>
          <p14:tracePt t="161684" x="1808163" y="5308600"/>
          <p14:tracePt t="161700" x="1820863" y="5321300"/>
          <p14:tracePt t="161717" x="1846263" y="5359400"/>
          <p14:tracePt t="161734" x="1860550" y="5386388"/>
          <p14:tracePt t="161751" x="1885950" y="5399088"/>
          <p14:tracePt t="161767" x="1885950" y="5424488"/>
          <p14:tracePt t="162512" x="1936750" y="5449888"/>
          <p14:tracePt t="162517" x="2014538" y="5514975"/>
          <p14:tracePt t="162525" x="2092325" y="5580063"/>
          <p14:tracePt t="162533" x="2182813" y="5643563"/>
          <p14:tracePt t="162551" x="2544763" y="5902325"/>
          <p14:tracePt t="162567" x="2698750" y="6030913"/>
          <p14:tracePt t="162584" x="2801938" y="6134100"/>
          <p14:tracePt t="162601" x="3022600" y="6405563"/>
          <p14:tracePt t="162617" x="3086100" y="6535738"/>
          <p14:tracePt t="162634" x="3138488" y="6702425"/>
          <p14:tracePt t="162650" x="3163888" y="6780213"/>
          <p14:tracePt t="162666" x="3189288" y="6845300"/>
          <p14:tracePt t="163684" x="0" y="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76967" y="1391315"/>
            <a:ext cx="6510880" cy="4649842"/>
          </a:xfrm>
        </p:spPr>
        <p:txBody>
          <a:bodyPr>
            <a:noAutofit/>
          </a:bodyPr>
          <a:lstStyle/>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2" name="مستطيل 1"/>
          <p:cNvSpPr/>
          <p:nvPr/>
        </p:nvSpPr>
        <p:spPr>
          <a:xfrm>
            <a:off x="5332743" y="1391315"/>
            <a:ext cx="6096000" cy="553357"/>
          </a:xfrm>
          <a:prstGeom prst="rect">
            <a:avLst/>
          </a:prstGeom>
        </p:spPr>
        <p:txBody>
          <a:bodyPr>
            <a:spAutoFit/>
          </a:bodyPr>
          <a:lstStyle/>
          <a:p>
            <a:pPr algn="r" rtl="1">
              <a:lnSpc>
                <a:spcPct val="107000"/>
              </a:lnSpc>
              <a:spcAft>
                <a:spcPts val="80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6" name="TextBox 15">
            <a:extLst>
              <a:ext uri="{FF2B5EF4-FFF2-40B4-BE49-F238E27FC236}">
                <a16:creationId xmlns:a16="http://schemas.microsoft.com/office/drawing/2014/main" id="{2587BABC-AA5E-17F7-1574-4D885A81983D}"/>
              </a:ext>
            </a:extLst>
          </p:cNvPr>
          <p:cNvSpPr txBox="1"/>
          <p:nvPr/>
        </p:nvSpPr>
        <p:spPr>
          <a:xfrm>
            <a:off x="5674732" y="1560011"/>
            <a:ext cx="5833563" cy="4747966"/>
          </a:xfrm>
          <a:prstGeom prst="rect">
            <a:avLst/>
          </a:prstGeom>
          <a:noFill/>
        </p:spPr>
        <p:txBody>
          <a:bodyPr wrap="square">
            <a:spAutoFit/>
          </a:bodyPr>
          <a:lstStyle/>
          <a:p>
            <a:pPr algn="just" rtl="1">
              <a:lnSpc>
                <a:spcPct val="110000"/>
              </a:lnSpc>
              <a:spcBef>
                <a:spcPts val="110"/>
              </a:spcBef>
              <a:spcAft>
                <a:spcPts val="110"/>
              </a:spcAft>
            </a:pPr>
            <a:r>
              <a:rPr lang="en-US"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.4</a:t>
            </a:r>
            <a:r>
              <a:rPr lang="ar-EG"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اجتذاب جمهور أوسع من القراء: </a:t>
            </a:r>
            <a:endParaRPr lang="en-US"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تتعامل صحافة البيانات مع حقيقة التغيير الذي طرأ على جمهور القراء؛ ففي عصر التكنولوجيا والسرعة الفائقة، لم يعد لدى القارئ الوقت أو المثابرة على قراءة صحيفة كاملة أو تقرير صحفي مطول يعتمد على السرد اللفظي فقط</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بل يتصفح كثيرون عناوين الصحف عبر هواتفهم وتتدفق عليهم التقارير الصحفية عبر تطبيقات الأخبار، فصحافة البيانات ظهرت لتتماشى مع هذا التطور، </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وتغير السرد الصحفي إلى صور ورسوم وخرائط تفاعلية وعناوين جذابة.</a:t>
            </a:r>
            <a:endParaRPr lang="en-US" sz="24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574B3143-A430-0D83-2C1E-8C1006F1DAEB}"/>
              </a:ext>
            </a:extLst>
          </p:cNvPr>
          <p:cNvSpPr txBox="1">
            <a:spLocks noGrp="1"/>
          </p:cNvSpPr>
          <p:nvPr>
            <p:ph type="title"/>
          </p:nvPr>
        </p:nvSpPr>
        <p:spPr>
          <a:xfrm>
            <a:off x="838200" y="365126"/>
            <a:ext cx="10515600" cy="102619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screen shot of a computer&#10;&#10;Description automatically generated">
            <a:extLst>
              <a:ext uri="{FF2B5EF4-FFF2-40B4-BE49-F238E27FC236}">
                <a16:creationId xmlns:a16="http://schemas.microsoft.com/office/drawing/2014/main" id="{5CB4A41A-B0A7-36D8-EEE8-D77A34F7865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28933" y="1540567"/>
            <a:ext cx="5003810" cy="4500590"/>
          </a:xfrm>
        </p:spPr>
      </p:pic>
      <p:sp>
        <p:nvSpPr>
          <p:cNvPr id="9" name="Rectangle 8">
            <a:extLst>
              <a:ext uri="{FF2B5EF4-FFF2-40B4-BE49-F238E27FC236}">
                <a16:creationId xmlns:a16="http://schemas.microsoft.com/office/drawing/2014/main" id="{80D5D87A-04D4-6977-AC53-DB5B5FED9C1B}"/>
              </a:ext>
            </a:extLst>
          </p:cNvPr>
          <p:cNvSpPr/>
          <p:nvPr/>
        </p:nvSpPr>
        <p:spPr>
          <a:xfrm>
            <a:off x="416476" y="6102219"/>
            <a:ext cx="4660491" cy="6151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000" b="1">
                <a:solidFill>
                  <a:schemeClr val="tx1"/>
                </a:solidFill>
                <a:latin typeface="Simplified Arabic" panose="02020603050405020304" pitchFamily="18" charset="-78"/>
                <a:cs typeface="Simplified Arabic" panose="02020603050405020304" pitchFamily="18" charset="-78"/>
              </a:rPr>
              <a:t>نموذج للسرد البصري من خلال البيانات</a:t>
            </a:r>
            <a:endParaRPr lang="en-US" sz="20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090124093"/>
      </p:ext>
    </p:extLst>
  </p:cSld>
  <p:clrMapOvr>
    <a:masterClrMapping/>
  </p:clrMapOvr>
  <mc:AlternateContent xmlns:mc="http://schemas.openxmlformats.org/markup-compatibility/2006" xmlns:p14="http://schemas.microsoft.com/office/powerpoint/2010/main">
    <mc:Choice Requires="p14">
      <p:transition spd="slow" p14:dur="2000" advTm="133691"/>
    </mc:Choice>
    <mc:Fallback xmlns="">
      <p:transition spd="slow" advTm="133691"/>
    </mc:Fallback>
  </mc:AlternateContent>
  <p:extLst>
    <p:ext uri="{3A86A75C-4F4B-4683-9AE1-C65F6400EC91}">
      <p14:laserTraceLst xmlns:p14="http://schemas.microsoft.com/office/powerpoint/2010/main">
        <p14:tracePtLst>
          <p14:tracePt t="74549" x="4330700" y="6232525"/>
          <p14:tracePt t="74789" x="2441575" y="6664325"/>
          <p14:tracePt t="74797" x="2273300" y="6535738"/>
          <p14:tracePt t="74812" x="1989138" y="6289675"/>
          <p14:tracePt t="74829" x="1730375" y="5992813"/>
          <p14:tracePt t="74832" x="1652588" y="5889625"/>
          <p14:tracePt t="74846" x="1511300" y="5630863"/>
          <p14:tracePt t="74861" x="1382713" y="5308600"/>
          <p14:tracePt t="74879" x="1368425" y="4830763"/>
          <p14:tracePt t="74895" x="1498600" y="4506913"/>
          <p14:tracePt t="74911" x="1717675" y="4159250"/>
          <p14:tracePt t="74928" x="2001838" y="3913188"/>
          <p14:tracePt t="74944" x="2195513" y="3784600"/>
          <p14:tracePt t="74962" x="2582863" y="3681413"/>
          <p14:tracePt t="74977" x="2867025" y="3654425"/>
          <p14:tracePt t="74995" x="3138488" y="3719513"/>
          <p14:tracePt t="74997" x="3241675" y="3771900"/>
          <p14:tracePt t="75011" x="3422650" y="3848100"/>
          <p14:tracePt t="75028" x="3603625" y="3965575"/>
          <p14:tracePt t="75047" x="3810000" y="4235450"/>
          <p14:tracePt t="75061" x="3835400" y="4468813"/>
          <p14:tracePt t="78719" x="3732213" y="4443413"/>
          <p14:tracePt t="78724" x="3590925" y="4403725"/>
          <p14:tracePt t="78732" x="3513138" y="4365625"/>
          <p14:tracePt t="78741" x="3397250" y="4325938"/>
          <p14:tracePt t="78759" x="2995613" y="4171950"/>
          <p14:tracePt t="78774" x="2816225" y="4068763"/>
          <p14:tracePt t="78791" x="2622550" y="3978275"/>
          <p14:tracePt t="78795" x="2557463" y="3925888"/>
          <p14:tracePt t="78808" x="2414588" y="3810000"/>
          <p14:tracePt t="78825" x="2311400" y="3629025"/>
          <p14:tracePt t="78841" x="2233613" y="3370263"/>
          <p14:tracePt t="78857" x="2233613" y="3267075"/>
          <p14:tracePt t="78874" x="2233613" y="3138488"/>
          <p14:tracePt t="78891" x="2505075" y="2789238"/>
          <p14:tracePt t="78907" x="2801938" y="2622550"/>
          <p14:tracePt t="78924" x="3409950" y="2414588"/>
          <p14:tracePt t="78940" x="3797300" y="2324100"/>
          <p14:tracePt t="78957" x="4041775" y="2324100"/>
          <p14:tracePt t="78959" x="4094163" y="2338388"/>
          <p14:tracePt t="78974" x="4159250" y="2389188"/>
          <p14:tracePt t="78990" x="4222750" y="2454275"/>
          <p14:tracePt t="79007" x="4275138" y="2570163"/>
          <p14:tracePt t="79023" x="4287838" y="2673350"/>
          <p14:tracePt t="79040" x="4300538" y="2841625"/>
          <p14:tracePt t="79042" x="4300538" y="2957513"/>
          <p14:tracePt t="79057" x="4262438" y="3151188"/>
          <p14:tracePt t="79074" x="4146550" y="3370263"/>
          <p14:tracePt t="79076" x="4041775" y="3487738"/>
          <p14:tracePt t="79090" x="3875088" y="3719513"/>
          <p14:tracePt t="79107" x="3654425" y="3900488"/>
          <p14:tracePt t="79124" x="3448050" y="4106863"/>
          <p14:tracePt t="79140" x="3357563" y="4235450"/>
          <p14:tracePt t="79157" x="3267075" y="4365625"/>
          <p14:tracePt t="79173" x="3100388" y="4584700"/>
          <p14:tracePt t="79190" x="2995613" y="4791075"/>
          <p14:tracePt t="93040" x="2711450" y="4803775"/>
          <p14:tracePt t="93044" x="2427288" y="4818063"/>
          <p14:tracePt t="93051" x="2298700" y="4818063"/>
          <p14:tracePt t="93060" x="2182813" y="4830763"/>
          <p14:tracePt t="93077" x="1873250" y="4881563"/>
          <p14:tracePt t="93081" x="1692275" y="4894263"/>
          <p14:tracePt t="93096" x="1433513" y="4908550"/>
          <p14:tracePt t="93111" x="1149350" y="4908550"/>
          <p14:tracePt t="93114" x="1033463" y="4908550"/>
          <p14:tracePt t="93128" x="839788" y="4881563"/>
          <p14:tracePt t="93143" x="671513" y="4843463"/>
          <p14:tracePt t="93160" x="568325" y="4791075"/>
          <p14:tracePt t="93161" x="542925" y="4765675"/>
          <p14:tracePt t="93176" x="477838" y="4700588"/>
          <p14:tracePt t="93193" x="452438" y="4662488"/>
          <p14:tracePt t="93210" x="425450" y="4584700"/>
          <p14:tracePt t="93226" x="425450" y="4494213"/>
          <p14:tracePt t="93243" x="515938" y="4340225"/>
          <p14:tracePt t="93245" x="606425" y="4235450"/>
          <p14:tracePt t="93260" x="955675" y="4003675"/>
          <p14:tracePt t="93276" x="1317625" y="3848100"/>
          <p14:tracePt t="93293" x="1808163" y="3719513"/>
          <p14:tracePt t="93310" x="2233613" y="3641725"/>
          <p14:tracePt t="93327" x="2879725" y="3525838"/>
          <p14:tracePt t="93343" x="3241675" y="3525838"/>
          <p14:tracePt t="93360" x="3487738" y="3500438"/>
          <p14:tracePt t="93362" x="3706813" y="3487738"/>
          <p14:tracePt t="93377" x="4106863" y="3435350"/>
          <p14:tracePt t="93394" x="4481513" y="3473450"/>
          <p14:tracePt t="93410" x="4843463" y="3551238"/>
          <p14:tracePt t="93427" x="4997450" y="3590925"/>
          <p14:tracePt t="93443" x="5192713" y="3654425"/>
          <p14:tracePt t="93460" x="5268913" y="3694113"/>
          <p14:tracePt t="93476" x="5346700" y="3744913"/>
          <p14:tracePt t="93493" x="5411788" y="3757613"/>
          <p14:tracePt t="93509" x="5424488" y="3757613"/>
          <p14:tracePt t="93526" x="5424488" y="3771900"/>
          <p14:tracePt t="93543" x="5437188" y="3771900"/>
          <p14:tracePt t="93595" x="5437188" y="3784600"/>
          <p14:tracePt t="93610" x="5424488" y="3784600"/>
          <p14:tracePt t="93616" x="5359400" y="3784600"/>
          <p14:tracePt t="93627" x="5218113" y="3797300"/>
          <p14:tracePt t="93643" x="4830763" y="3848100"/>
          <p14:tracePt t="93645" x="4559300" y="3900488"/>
          <p14:tracePt t="93660" x="4249738" y="3938588"/>
          <p14:tracePt t="93677" x="3965575" y="3938588"/>
          <p14:tracePt t="93678" x="3835400" y="3938588"/>
          <p14:tracePt t="93693" x="3641725" y="3951288"/>
          <p14:tracePt t="93710" x="3397250" y="3965575"/>
          <p14:tracePt t="93726" x="3009900" y="4041775"/>
          <p14:tracePt t="93743" x="2711450" y="4068763"/>
          <p14:tracePt t="93759" x="2479675" y="4081463"/>
          <p14:tracePt t="93761" x="2351088" y="4094163"/>
          <p14:tracePt t="93776" x="2105025" y="4106863"/>
          <p14:tracePt t="93793" x="1924050" y="4119563"/>
          <p14:tracePt t="93809" x="1639888" y="4132263"/>
          <p14:tracePt t="93826" x="1536700" y="4132263"/>
          <p14:tracePt t="93843" x="1368425" y="4171950"/>
          <p14:tracePt t="93859" x="1343025" y="4171950"/>
          <p14:tracePt t="93876" x="1330325" y="4171950"/>
          <p14:tracePt t="93893" x="1317625" y="4184650"/>
          <p14:tracePt t="93909" x="1304925" y="4184650"/>
          <p14:tracePt t="93926" x="1292225" y="4184650"/>
          <p14:tracePt t="93943" x="1292225" y="4197350"/>
          <p14:tracePt t="93959" x="1277938" y="4197350"/>
          <p14:tracePt t="93976" x="1277938" y="4210050"/>
          <p14:tracePt t="93992" x="1368425" y="4222750"/>
          <p14:tracePt t="94009" x="1885950" y="4262438"/>
          <p14:tracePt t="94026" x="2260600" y="4313238"/>
          <p14:tracePt t="94043" x="2570163" y="4365625"/>
          <p14:tracePt t="94059" x="2751138" y="4416425"/>
          <p14:tracePt t="94076" x="2944813" y="4481513"/>
          <p14:tracePt t="94078" x="3022600" y="4506913"/>
          <p14:tracePt t="94092" x="3216275" y="4610100"/>
          <p14:tracePt t="94109" x="3409950" y="4713288"/>
          <p14:tracePt t="94127" x="3616325" y="4843463"/>
          <p14:tracePt t="94142" x="3719513" y="4933950"/>
          <p14:tracePt t="94159" x="3835400" y="5049838"/>
          <p14:tracePt t="94160" x="3887788" y="5102225"/>
          <p14:tracePt t="94176" x="3913188" y="5243513"/>
          <p14:tracePt t="94192" x="3938588" y="5308600"/>
          <p14:tracePt t="94209" x="3990975" y="5437188"/>
          <p14:tracePt t="94226" x="3990975" y="5489575"/>
          <p14:tracePt t="94242" x="3978275" y="5592763"/>
          <p14:tracePt t="94243" x="3925888" y="5643563"/>
          <p14:tracePt t="94259" x="3835400" y="5799138"/>
          <p14:tracePt t="94276" x="3629025" y="5954713"/>
          <p14:tracePt t="94292" x="3294063" y="6108700"/>
          <p14:tracePt t="94309" x="3060700" y="6173788"/>
          <p14:tracePt t="94326" x="2738438" y="6211888"/>
          <p14:tracePt t="94342" x="2557463" y="6211888"/>
          <p14:tracePt t="94359" x="2338388" y="6199188"/>
          <p14:tracePt t="94376" x="2001838" y="6108700"/>
          <p14:tracePt t="94392" x="1743075" y="6018213"/>
          <p14:tracePt t="94409" x="1458913" y="5811838"/>
          <p14:tracePt t="94425" x="1292225" y="5643563"/>
          <p14:tracePt t="94443" x="1149350" y="5437188"/>
          <p14:tracePt t="94459" x="1046163" y="5192713"/>
          <p14:tracePt t="94475" x="1020763" y="4984750"/>
          <p14:tracePt t="94492" x="993775" y="4675188"/>
          <p14:tracePt t="94509" x="1046163" y="4430713"/>
          <p14:tracePt t="94526" x="1252538" y="4056063"/>
          <p14:tracePt t="94542" x="1485900" y="3771900"/>
          <p14:tracePt t="94559" x="1692275" y="3538538"/>
          <p14:tracePt t="94561" x="1795463" y="3448050"/>
          <p14:tracePt t="94575" x="2105025" y="3228975"/>
          <p14:tracePt t="94592" x="2389188" y="3048000"/>
          <p14:tracePt t="94595" x="2635250" y="2919413"/>
          <p14:tracePt t="94609" x="2892425" y="2828925"/>
          <p14:tracePt t="94626" x="3357563" y="2751138"/>
          <p14:tracePt t="94642" x="3681413" y="2698750"/>
          <p14:tracePt t="94643" x="3822700" y="2698750"/>
          <p14:tracePt t="94658" x="4146550" y="2738438"/>
          <p14:tracePt t="94675" x="4391025" y="2801938"/>
          <p14:tracePt t="94692" x="4740275" y="2982913"/>
          <p14:tracePt t="94708" x="4881563" y="3113088"/>
          <p14:tracePt t="94726" x="5165725" y="3422650"/>
          <p14:tracePt t="94742" x="5321300" y="3681413"/>
          <p14:tracePt t="94758" x="5475288" y="3938588"/>
          <p14:tracePt t="94760" x="5514975" y="4029075"/>
          <p14:tracePt t="94775" x="5527675" y="4210050"/>
          <p14:tracePt t="94792" x="5502275" y="4391025"/>
          <p14:tracePt t="94809" x="5411788" y="4765675"/>
          <p14:tracePt t="94825" x="5230813" y="5075238"/>
          <p14:tracePt t="94843" x="4933950" y="5424488"/>
          <p14:tracePt t="94858" x="4700588" y="5656263"/>
          <p14:tracePt t="94875" x="4519613" y="5837238"/>
          <p14:tracePt t="94892" x="4016375" y="6173788"/>
          <p14:tracePt t="94908" x="3563938" y="6392863"/>
          <p14:tracePt t="94925" x="3319463" y="6496050"/>
          <p14:tracePt t="94941" x="2919413" y="6573838"/>
          <p14:tracePt t="94958" x="2635250" y="6599238"/>
          <p14:tracePt t="94975" x="2247900" y="6599238"/>
          <p14:tracePt t="94991" x="1924050" y="6561138"/>
          <p14:tracePt t="95009" x="1458913" y="6445250"/>
          <p14:tracePt t="95025" x="1187450" y="6315075"/>
          <p14:tracePt t="95041" x="1046163" y="6211888"/>
          <p14:tracePt t="95058" x="709613" y="5954713"/>
          <p14:tracePt t="95075" x="530225" y="5708650"/>
          <p14:tracePt t="95091" x="412750" y="5399088"/>
          <p14:tracePt t="95108" x="387350" y="5192713"/>
          <p14:tracePt t="95125" x="452438" y="4778375"/>
          <p14:tracePt t="95141" x="555625" y="4546600"/>
          <p14:tracePt t="95158" x="658813" y="4300538"/>
          <p14:tracePt t="95175" x="917575" y="4056063"/>
          <p14:tracePt t="95191" x="1123950" y="3900488"/>
          <p14:tracePt t="95208" x="1524000" y="3732213"/>
          <p14:tracePt t="95225" x="1860550" y="3694113"/>
          <p14:tracePt t="95242" x="2454275" y="3668713"/>
          <p14:tracePt t="95258" x="2957513" y="3719513"/>
          <p14:tracePt t="95275" x="3319463" y="3822700"/>
          <p14:tracePt t="95291" x="3925888" y="4029075"/>
          <p14:tracePt t="95308" x="4222750" y="4146550"/>
          <p14:tracePt t="95325" x="4610100" y="4340225"/>
          <p14:tracePt t="95341" x="4818063" y="4456113"/>
          <p14:tracePt t="95358" x="5102225" y="4687888"/>
          <p14:tracePt t="95360" x="5153025" y="4765675"/>
          <p14:tracePt t="95374" x="5256213" y="4972050"/>
          <p14:tracePt t="95391" x="5295900" y="5127625"/>
          <p14:tracePt t="95408" x="5295900" y="5399088"/>
          <p14:tracePt t="95425" x="5205413" y="5592763"/>
          <p14:tracePt t="95441" x="5011738" y="5786438"/>
          <p14:tracePt t="95442" x="4894263" y="5915025"/>
          <p14:tracePt t="95458" x="4713288" y="6043613"/>
          <p14:tracePt t="95474" x="4403725" y="6211888"/>
          <p14:tracePt t="95491" x="3978275" y="6380163"/>
          <p14:tracePt t="95507" x="3732213" y="6432550"/>
          <p14:tracePt t="95525" x="3357563" y="6457950"/>
          <p14:tracePt t="95541" x="3113088" y="6432550"/>
          <p14:tracePt t="95558" x="2867025" y="6380163"/>
          <p14:tracePt t="95559" x="2738438" y="6315075"/>
          <p14:tracePt t="95574" x="2492375" y="6199188"/>
          <p14:tracePt t="95591" x="2338388" y="6096000"/>
          <p14:tracePt t="95608" x="2105025" y="5876925"/>
          <p14:tracePt t="95624" x="2027238" y="5746750"/>
          <p14:tracePt t="95642" x="1949450" y="5527675"/>
          <p14:tracePt t="95657" x="1949450" y="5321300"/>
          <p14:tracePt t="95674" x="2014538" y="5102225"/>
          <p14:tracePt t="95691" x="2195513" y="4740275"/>
          <p14:tracePt t="95707" x="2454275" y="4403725"/>
          <p14:tracePt t="95725" x="2725738" y="4119563"/>
          <p14:tracePt t="95741" x="3113088" y="3771900"/>
          <p14:tracePt t="95757" x="3332163" y="3616325"/>
          <p14:tracePt t="95774" x="3744913" y="3409950"/>
          <p14:tracePt t="95791" x="3990975" y="3357563"/>
          <p14:tracePt t="95808" x="4403725" y="3332163"/>
          <p14:tracePt t="95824" x="4675188" y="3409950"/>
          <p14:tracePt t="95842" x="4997450" y="3603625"/>
          <p14:tracePt t="95858" x="5114925" y="3694113"/>
          <p14:tracePt t="95874" x="5192713" y="3875088"/>
          <p14:tracePt t="95891" x="5205413" y="4119563"/>
          <p14:tracePt t="103988" x="5087938" y="4119563"/>
          <p14:tracePt t="103993" x="4972050" y="4119563"/>
          <p14:tracePt t="104001" x="4868863" y="4119563"/>
          <p14:tracePt t="104017" x="4624388" y="4132263"/>
          <p14:tracePt t="104034" x="4222750" y="4132263"/>
          <p14:tracePt t="104050" x="3925888" y="4132263"/>
          <p14:tracePt t="104067" x="3590925" y="4132263"/>
          <p14:tracePt t="104071" x="3448050" y="4106863"/>
          <p14:tracePt t="104083" x="3163888" y="4029075"/>
          <p14:tracePt t="104099" x="2944813" y="3925888"/>
          <p14:tracePt t="104117" x="2711450" y="3771900"/>
          <p14:tracePt t="104133" x="2570163" y="3616325"/>
          <p14:tracePt t="104149" x="2517775" y="3500438"/>
          <p14:tracePt t="104152" x="2505075" y="3422650"/>
          <p14:tracePt t="104166" x="2492375" y="3216275"/>
          <p14:tracePt t="104183" x="2505075" y="3073400"/>
          <p14:tracePt t="104200" x="2635250" y="2828925"/>
          <p14:tracePt t="104216" x="2763838" y="2673350"/>
          <p14:tracePt t="104233" x="2982913" y="2517775"/>
          <p14:tracePt t="104234" x="3100388" y="2427288"/>
          <p14:tracePt t="104249" x="3384550" y="2273300"/>
          <p14:tracePt t="104266" x="3668713" y="2170113"/>
          <p14:tracePt t="104284" x="4029075" y="2066925"/>
          <p14:tracePt t="104299" x="4210050" y="2066925"/>
          <p14:tracePt t="104317" x="4584700" y="2066925"/>
          <p14:tracePt t="104332" x="4803775" y="2144713"/>
          <p14:tracePt t="104349" x="4997450" y="2273300"/>
          <p14:tracePt t="104366" x="5192713" y="2479675"/>
          <p14:tracePt t="104383" x="5281613" y="2660650"/>
          <p14:tracePt t="104400" x="5321300" y="2970213"/>
          <p14:tracePt t="104415" x="5295900" y="3189288"/>
          <p14:tracePt t="104432" x="5165725" y="3473450"/>
          <p14:tracePt t="104434" x="5102225" y="3616325"/>
          <p14:tracePt t="104449" x="4933950" y="3887788"/>
          <p14:tracePt t="104466" x="4803775" y="4081463"/>
          <p14:tracePt t="104482" x="4519613" y="4391025"/>
          <p14:tracePt t="104499" x="4313238" y="4559300"/>
          <p14:tracePt t="104516" x="4146550" y="4700588"/>
          <p14:tracePt t="104517" x="4029075" y="4778375"/>
          <p14:tracePt t="123384" x="3887788" y="4778375"/>
          <p14:tracePt t="123388" x="3744913" y="4778375"/>
          <p14:tracePt t="123397" x="3616325" y="4778375"/>
          <p14:tracePt t="123416" x="3487738" y="4778375"/>
          <p14:tracePt t="123431" x="3357563" y="4803775"/>
          <p14:tracePt t="123448" x="3176588" y="4856163"/>
          <p14:tracePt t="123450" x="3100388" y="4881563"/>
          <p14:tracePt t="123466" x="2892425" y="4959350"/>
          <p14:tracePt t="123482" x="2751138" y="5024438"/>
          <p14:tracePt t="123485" x="2673350" y="5075238"/>
          <p14:tracePt t="123499" x="2570163" y="5178425"/>
          <p14:tracePt t="123514" x="2544763" y="5230813"/>
          <p14:tracePt t="123531" x="2532063" y="5308600"/>
          <p14:tracePt t="123534" x="2532063" y="5334000"/>
          <p14:tracePt t="123547" x="2557463" y="5424488"/>
          <p14:tracePt t="123564" x="2595563" y="5489575"/>
          <p14:tracePt t="123581" x="2698750" y="5643563"/>
          <p14:tracePt t="123597" x="2751138" y="5773738"/>
          <p14:tracePt t="123615" x="2906713" y="6005513"/>
          <p14:tracePt t="123630" x="3073400" y="6121400"/>
          <p14:tracePt t="123647" x="3294063" y="6224588"/>
          <p14:tracePt t="123664" x="3629025" y="6445250"/>
          <p14:tracePt t="123681" x="3732213" y="6521450"/>
          <p14:tracePt t="123698" x="3835400" y="6651625"/>
          <p14:tracePt t="123714" x="3862388" y="6702425"/>
          <p14:tracePt t="123730" x="3875088" y="6742113"/>
          <p14:tracePt t="123731" x="3887788" y="6754813"/>
          <p14:tracePt t="123747" x="3887788" y="6792913"/>
          <p14:tracePt t="125002" x="0" y="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67753" y="1628408"/>
            <a:ext cx="5986047" cy="4573824"/>
          </a:xfrm>
        </p:spPr>
        <p:txBody>
          <a:bodyPr>
            <a:normAutofit fontScale="92500" lnSpcReduction="20000"/>
          </a:bodyPr>
          <a:lstStyle/>
          <a:p>
            <a:pPr marL="0" indent="0" algn="r" rtl="1">
              <a:lnSpc>
                <a:spcPct val="107000"/>
              </a:lnSpc>
              <a:spcAft>
                <a:spcPts val="800"/>
              </a:spcAft>
              <a:buNone/>
            </a:pPr>
            <a:r>
              <a:rPr lang="en-US" sz="30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.5</a:t>
            </a:r>
            <a:r>
              <a:rPr lang="ar-EG" sz="30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تصفية البيانات المتدفقة:</a:t>
            </a:r>
            <a:r>
              <a:rPr lang="ar-EG" sz="30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0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0" indent="0" algn="just" rtl="1">
              <a:lnSpc>
                <a:spcPct val="130000"/>
              </a:lnSpc>
              <a:spcBef>
                <a:spcPts val="110"/>
              </a:spcBef>
              <a:spcAft>
                <a:spcPts val="110"/>
              </a:spcAft>
              <a:buNone/>
            </a:pPr>
            <a:r>
              <a:rPr lang="ar-EG" b="1">
                <a:effectLst/>
                <a:ea typeface="Calibri" panose="020F0502020204030204" pitchFamily="34" charset="0"/>
                <a:cs typeface="Simplified Arabic" panose="02020603050405020304" pitchFamily="18" charset="-78"/>
              </a:rPr>
              <a:t>إن البيانات حولنا في كل مكان نذهب إليه، وفي كل ما نقوم به من أعمال بسيطة تتولد تيارات جديدة من البيانات، المسافات التي نقطعها في الطريق، مشترياتنا البسيطة، وحتى مكالماتنا الهاتفية، </a:t>
            </a:r>
            <a:r>
              <a:rPr lang="ar-EG" b="1" u="sng">
                <a:effectLst/>
                <a:ea typeface="Calibri" panose="020F0502020204030204" pitchFamily="34" charset="0"/>
                <a:cs typeface="Simplified Arabic" panose="02020603050405020304" pitchFamily="18" charset="-78"/>
              </a:rPr>
              <a:t>كلها مصادر وأنواع مختلفة من البيانات كان من الصعب قديما قياسها، لكن الآن وبفضل تطور برامج الحاسوب أصبحت هذه البيانات البسيطة قابلة للقياس والحصر</a:t>
            </a:r>
            <a:r>
              <a:rPr lang="ar-EG" b="1">
                <a:effectLst/>
                <a:ea typeface="Calibri" panose="020F0502020204030204" pitchFamily="34" charset="0"/>
                <a:cs typeface="Simplified Arabic" panose="02020603050405020304" pitchFamily="18" charset="-78"/>
              </a:rPr>
              <a:t>، ومن الممكن أن تتحول إلى كومة كبيرة من الأرقام إذا جمعت عبر سلسلة زمنية طويلة أو حصرها على نطاق واسع.</a:t>
            </a:r>
            <a:endParaRPr lang="en-US" b="1">
              <a:latin typeface="Simplified Arabic" panose="02020603050405020304" pitchFamily="18" charset="-78"/>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7E6797A3-B5DC-A405-6B70-7981A0AD3249}"/>
              </a:ext>
            </a:extLst>
          </p:cNvPr>
          <p:cNvSpPr txBox="1">
            <a:spLocks noGrp="1"/>
          </p:cNvSpPr>
          <p:nvPr>
            <p:ph type="title"/>
          </p:nvPr>
        </p:nvSpPr>
        <p:spPr>
          <a:xfrm>
            <a:off x="838200" y="365126"/>
            <a:ext cx="10515600" cy="9629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close-up of a computer screen&#10;&#10;Description automatically generated">
            <a:extLst>
              <a:ext uri="{FF2B5EF4-FFF2-40B4-BE49-F238E27FC236}">
                <a16:creationId xmlns:a16="http://schemas.microsoft.com/office/drawing/2014/main" id="{2507F22B-6991-EB70-1C57-C808525B370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15650" y="1591537"/>
            <a:ext cx="5019368" cy="5010805"/>
          </a:xfrm>
        </p:spPr>
      </p:pic>
    </p:spTree>
    <p:extLst>
      <p:ext uri="{BB962C8B-B14F-4D97-AF65-F5344CB8AC3E}">
        <p14:creationId xmlns:p14="http://schemas.microsoft.com/office/powerpoint/2010/main" val="2099063835"/>
      </p:ext>
    </p:extLst>
  </p:cSld>
  <p:clrMapOvr>
    <a:masterClrMapping/>
  </p:clrMapOvr>
  <mc:AlternateContent xmlns:mc="http://schemas.openxmlformats.org/markup-compatibility/2006" xmlns:p14="http://schemas.microsoft.com/office/powerpoint/2010/main">
    <mc:Choice Requires="p14">
      <p:transition spd="slow" p14:dur="2000" advTm="80313"/>
    </mc:Choice>
    <mc:Fallback xmlns="">
      <p:transition spd="slow" advTm="8031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67753" y="1628408"/>
            <a:ext cx="5986047" cy="3807458"/>
          </a:xfrm>
        </p:spPr>
        <p:txBody>
          <a:bodyPr>
            <a:normAutofit fontScale="92500"/>
          </a:bodyPr>
          <a:lstStyle/>
          <a:p>
            <a:pPr marL="0" indent="0" algn="just" rtl="1">
              <a:lnSpc>
                <a:spcPct val="120000"/>
              </a:lnSpc>
              <a:spcBef>
                <a:spcPts val="110"/>
              </a:spcBef>
              <a:spcAft>
                <a:spcPts val="110"/>
              </a:spcAft>
              <a:buNone/>
            </a:pPr>
            <a:r>
              <a:rPr lang="ar-EG" sz="3000" b="1" u="sng">
                <a:effectLst/>
                <a:latin typeface="Simplified Arabic" panose="02020603050405020304" pitchFamily="18" charset="-78"/>
                <a:ea typeface="Calibri" panose="020F0502020204030204" pitchFamily="34" charset="0"/>
                <a:cs typeface="Simplified Arabic" panose="02020603050405020304" pitchFamily="18" charset="-78"/>
              </a:rPr>
              <a:t>فبعد أن كان الصحفي يعاني من شح المعلومات، أصبحت المعلومات وفيرة ومتدفقة على شبكة الإنترنت بفضل تطور شبكات التواصل الاجتماعي، ونتائج استطلاعات الرأي الإلكترونية التي تجريها مواقع عديدة، كل ذلك ساهم في تدفق البيانات بشكل سريع، فأصبح على الصحفي أن ينتقي من هذه المعلومات ويقوم بعملية تصفية وتدقيق.</a:t>
            </a:r>
            <a:endParaRPr lang="en-US" sz="30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2" name="مستطيل 1"/>
          <p:cNvSpPr/>
          <p:nvPr/>
        </p:nvSpPr>
        <p:spPr>
          <a:xfrm>
            <a:off x="5718413" y="1525271"/>
            <a:ext cx="5635387" cy="1250086"/>
          </a:xfrm>
          <a:prstGeom prst="rect">
            <a:avLst/>
          </a:prstGeom>
        </p:spPr>
        <p:txBody>
          <a:bodyPr wrap="square">
            <a:spAutoFit/>
          </a:bodyPr>
          <a:lstStyle/>
          <a:p>
            <a:pPr algn="just" rtl="1">
              <a:lnSpc>
                <a:spcPct val="110000"/>
              </a:lnSpc>
              <a:spcBef>
                <a:spcPts val="110"/>
              </a:spcBef>
              <a:spcAft>
                <a:spcPts val="110"/>
              </a:spcAft>
            </a:pPr>
            <a:endParaRPr lang="ar-EG" sz="2400" b="1" u="sng">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a:latin typeface="Simplified Arabic" panose="02020603050405020304" pitchFamily="18" charset="-78"/>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7E6797A3-B5DC-A405-6B70-7981A0AD3249}"/>
              </a:ext>
            </a:extLst>
          </p:cNvPr>
          <p:cNvSpPr txBox="1">
            <a:spLocks noGrp="1"/>
          </p:cNvSpPr>
          <p:nvPr>
            <p:ph type="title"/>
          </p:nvPr>
        </p:nvSpPr>
        <p:spPr>
          <a:xfrm>
            <a:off x="838200" y="365126"/>
            <a:ext cx="10515600" cy="9629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blue and white stream of numbers&#10;&#10;Description automatically generated">
            <a:extLst>
              <a:ext uri="{FF2B5EF4-FFF2-40B4-BE49-F238E27FC236}">
                <a16:creationId xmlns:a16="http://schemas.microsoft.com/office/drawing/2014/main" id="{F9E8A6F0-F578-EE88-B29F-C90C3D2150E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81121" y="1525271"/>
            <a:ext cx="4886632" cy="5023936"/>
          </a:xfrm>
        </p:spPr>
      </p:pic>
    </p:spTree>
    <p:extLst>
      <p:ext uri="{BB962C8B-B14F-4D97-AF65-F5344CB8AC3E}">
        <p14:creationId xmlns:p14="http://schemas.microsoft.com/office/powerpoint/2010/main" val="179183453"/>
      </p:ext>
    </p:extLst>
  </p:cSld>
  <p:clrMapOvr>
    <a:masterClrMapping/>
  </p:clrMapOvr>
  <mc:AlternateContent xmlns:mc="http://schemas.openxmlformats.org/markup-compatibility/2006" xmlns:p14="http://schemas.microsoft.com/office/powerpoint/2010/main">
    <mc:Choice Requires="p14">
      <p:transition spd="slow" p14:dur="2000" advTm="65608"/>
    </mc:Choice>
    <mc:Fallback xmlns="">
      <p:transition spd="slow" advTm="6560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TextBox 8">
            <a:extLst>
              <a:ext uri="{FF2B5EF4-FFF2-40B4-BE49-F238E27FC236}">
                <a16:creationId xmlns:a16="http://schemas.microsoft.com/office/drawing/2014/main" id="{E61902F4-B0E4-3EC4-DD2B-8271EAEFF967}"/>
              </a:ext>
            </a:extLst>
          </p:cNvPr>
          <p:cNvSpPr txBox="1"/>
          <p:nvPr/>
        </p:nvSpPr>
        <p:spPr>
          <a:xfrm>
            <a:off x="5702210" y="1397017"/>
            <a:ext cx="5881047" cy="5060873"/>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6</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تقديم تفاصيل مستقلة للمعلومات الرسمية:</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تساعد صحافة البيانات على إظهار الحقائق التي قد يعمد المسئولون إلى إخفائه</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ا، فبعد الزلزال المدمر وكارثة المحطات النووية اللاحقة بفوكوشيما في عام</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latin typeface="Simplified Arabic" panose="02020603050405020304" pitchFamily="18" charset="-78"/>
                <a:ea typeface="Calibri" panose="020F0502020204030204" pitchFamily="34" charset="0"/>
                <a:cs typeface="Simplified Arabic" panose="02020603050405020304" pitchFamily="18" charset="-78"/>
              </a:rPr>
              <a:t>2011</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‏برزت أهمية صحافة البيانات لدى الاعلاميين في اليابان نظرًا لقيام السلطات بإخفاء بيانات نظام التنبؤ عن  حجم حالات الطوارئ البيئية وشدتها، فبدأ المتطوعون والصحفيون في جمع بيانات عن المواد المشعة باستخدام الأجهزة الخاصة بهم، واستفاد منها الصحفيون؛ ففي كثير من الأحيان يحتاج صحفي البيانات إلى الحصول على البيانات الخام أكثر من الاعتماد على التفسيرات الرسمية لها.</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12431A42-E63C-20BE-946D-5674504CE066}"/>
              </a:ext>
            </a:extLst>
          </p:cNvPr>
          <p:cNvSpPr txBox="1">
            <a:spLocks noGrp="1"/>
          </p:cNvSpPr>
          <p:nvPr>
            <p:ph type="title"/>
          </p:nvPr>
        </p:nvSpPr>
        <p:spPr>
          <a:xfrm>
            <a:off x="838199" y="298181"/>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1" name="Content Placeholder 10" descr="A chart with different colored squares&#10;&#10;Description automatically generated with medium confidence">
            <a:extLst>
              <a:ext uri="{FF2B5EF4-FFF2-40B4-BE49-F238E27FC236}">
                <a16:creationId xmlns:a16="http://schemas.microsoft.com/office/drawing/2014/main" id="{B9F8CCC1-1333-222F-E83C-91ACE403E15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9972" y="1609965"/>
            <a:ext cx="5181600" cy="4949853"/>
          </a:xfrm>
        </p:spPr>
      </p:pic>
    </p:spTree>
    <p:extLst>
      <p:ext uri="{BB962C8B-B14F-4D97-AF65-F5344CB8AC3E}">
        <p14:creationId xmlns:p14="http://schemas.microsoft.com/office/powerpoint/2010/main" val="2463535892"/>
      </p:ext>
    </p:extLst>
  </p:cSld>
  <p:clrMapOvr>
    <a:masterClrMapping/>
  </p:clrMapOvr>
  <mc:AlternateContent xmlns:mc="http://schemas.openxmlformats.org/markup-compatibility/2006" xmlns:p14="http://schemas.microsoft.com/office/powerpoint/2010/main">
    <mc:Choice Requires="p14">
      <p:transition spd="slow" p14:dur="2000" advTm="163606"/>
    </mc:Choice>
    <mc:Fallback xmlns="">
      <p:transition spd="slow" advTm="163606"/>
    </mc:Fallback>
  </mc:AlternateContent>
  <p:extLst>
    <p:ext uri="{3A86A75C-4F4B-4683-9AE1-C65F6400EC91}">
      <p14:laserTraceLst xmlns:p14="http://schemas.microsoft.com/office/powerpoint/2010/main">
        <p14:tracePtLst>
          <p14:tracePt t="123708" x="4313238" y="6215063"/>
          <p14:tracePt t="123945" x="3344863" y="6767513"/>
          <p14:tracePt t="123951" x="3306763" y="6651625"/>
          <p14:tracePt t="123967" x="3216275" y="6418263"/>
          <p14:tracePt t="123984" x="3125788" y="6148388"/>
          <p14:tracePt t="123987" x="3086100" y="6030913"/>
          <p14:tracePt t="124002" x="2982913" y="5824538"/>
          <p14:tracePt t="124018" x="2932113" y="5618163"/>
          <p14:tracePt t="124035" x="2828925" y="5140325"/>
          <p14:tracePt t="124051" x="2816225" y="4959350"/>
          <p14:tracePt t="124067" x="2789238" y="4830763"/>
          <p14:tracePt t="124068" x="2776538" y="4752975"/>
          <p14:tracePt t="124084" x="2751138" y="4533900"/>
          <p14:tracePt t="124101" x="2711450" y="4403725"/>
          <p14:tracePt t="124118" x="2711450" y="4365625"/>
          <p14:tracePt t="124603" x="2660650" y="4222750"/>
          <p14:tracePt t="124607" x="2635250" y="4094163"/>
          <p14:tracePt t="124617" x="2622550" y="3887788"/>
          <p14:tracePt t="124635" x="2711450" y="3370263"/>
          <p14:tracePt t="124650" x="2892425" y="3086100"/>
          <p14:tracePt t="124668" x="3487738" y="2454275"/>
          <p14:tracePt t="124684" x="4029075" y="2039938"/>
          <p14:tracePt t="124701" x="4365625" y="1795463"/>
          <p14:tracePt t="124718" x="4894263" y="1549400"/>
          <p14:tracePt t="124733" x="5153025" y="1524000"/>
          <p14:tracePt t="124750" x="5475288" y="1601788"/>
          <p14:tracePt t="124753" x="5630863" y="1652588"/>
          <p14:tracePt t="124767" x="5799138" y="1730375"/>
          <p14:tracePt t="124783" x="5967413" y="1898650"/>
          <p14:tracePt t="124800" x="6108700" y="2195513"/>
          <p14:tracePt t="124817" x="6096000" y="2441575"/>
          <p14:tracePt t="124834" x="5902325" y="2828925"/>
          <p14:tracePt t="124850" x="5721350" y="3022600"/>
          <p14:tracePt t="124867" x="5514975" y="3228975"/>
          <p14:tracePt t="124883" x="5256213" y="3500438"/>
          <p14:tracePt t="124900" x="5102225" y="3578225"/>
          <p14:tracePt t="124917" x="4818063" y="3706813"/>
          <p14:tracePt t="124933" x="4700588" y="3719513"/>
          <p14:tracePt t="151746" x="4687888" y="3719513"/>
          <p14:tracePt t="151751" x="4649788" y="3771900"/>
          <p14:tracePt t="151758" x="4584700" y="3835400"/>
          <p14:tracePt t="151774" x="4481513" y="3925888"/>
          <p14:tracePt t="151793" x="4287838" y="4132263"/>
          <p14:tracePt t="151807" x="4159250" y="4365625"/>
          <p14:tracePt t="151825" x="4106863" y="4559300"/>
          <p14:tracePt t="151829" x="4081463" y="4624388"/>
          <p14:tracePt t="151841" x="4016375" y="4778375"/>
          <p14:tracePt t="151857" x="3965575" y="4946650"/>
          <p14:tracePt t="151875" x="3913188" y="5243513"/>
          <p14:tracePt t="151891" x="3900488" y="5386388"/>
          <p14:tracePt t="151907" x="3862388" y="5580063"/>
          <p14:tracePt t="151909" x="3848100" y="5643563"/>
          <p14:tracePt t="151924" x="3810000" y="5786438"/>
          <p14:tracePt t="151940" x="3744913" y="5992813"/>
          <p14:tracePt t="151958" x="3668713" y="6367463"/>
          <p14:tracePt t="151974" x="3641725" y="6586538"/>
          <p14:tracePt t="151990" x="3641725" y="6742113"/>
          <p14:tracePt t="153281" x="0" y="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person sitting at a desk looking at a computer&#10;&#10;Description automatically generated">
            <a:extLst>
              <a:ext uri="{FF2B5EF4-FFF2-40B4-BE49-F238E27FC236}">
                <a16:creationId xmlns:a16="http://schemas.microsoft.com/office/drawing/2014/main" id="{61023359-7CED-6511-935F-5BB21984AB9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40021" y="1525718"/>
            <a:ext cx="5032731" cy="4949132"/>
          </a:xfrm>
        </p:spPr>
      </p:pic>
      <p:sp>
        <p:nvSpPr>
          <p:cNvPr id="9" name="TextBox 8">
            <a:extLst>
              <a:ext uri="{FF2B5EF4-FFF2-40B4-BE49-F238E27FC236}">
                <a16:creationId xmlns:a16="http://schemas.microsoft.com/office/drawing/2014/main" id="{E61902F4-B0E4-3EC4-DD2B-8271EAEFF967}"/>
              </a:ext>
            </a:extLst>
          </p:cNvPr>
          <p:cNvSpPr txBox="1"/>
          <p:nvPr/>
        </p:nvSpPr>
        <p:spPr>
          <a:xfrm>
            <a:off x="5790700" y="1370375"/>
            <a:ext cx="5881047" cy="4904420"/>
          </a:xfrm>
          <a:prstGeom prst="rect">
            <a:avLst/>
          </a:prstGeom>
          <a:noFill/>
        </p:spPr>
        <p:txBody>
          <a:bodyPr wrap="square">
            <a:spAutoFit/>
          </a:bodyPr>
          <a:lstStyle/>
          <a:p>
            <a:pPr algn="just" rtl="1">
              <a:lnSpc>
                <a:spcPct val="107000"/>
              </a:lnSpc>
              <a:spcAft>
                <a:spcPts val="80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.7</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وسيلة لتوفير الوقت: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لم يعد لدي الصحفيين الوقت لتدوين الأشياء باليد، ثم صياغتها وتحرير الأخبار</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فالبيانات تتدفق بسرعة؛ لذا بات ضروريًا الانتقال للتعامل مع التطبيقات البرمجية التي تحول البيانات إلى صيغ بصرية مختصرة تجنبا للنصوص الكبيرة، وتوفيرًا للوقت والجهد وزيادة في سرعة وصول الخبر للقارئ في صورة بصرية جذابة.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ar-EG"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C6E3D5AD-F95F-2221-5AAE-DDD60D35F431}"/>
              </a:ext>
            </a:extLst>
          </p:cNvPr>
          <p:cNvSpPr txBox="1">
            <a:spLocks noGrp="1"/>
          </p:cNvSpPr>
          <p:nvPr>
            <p:ph type="title"/>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454256689"/>
      </p:ext>
    </p:extLst>
  </p:cSld>
  <p:clrMapOvr>
    <a:masterClrMapping/>
  </p:clrMapOvr>
  <mc:AlternateContent xmlns:mc="http://schemas.openxmlformats.org/markup-compatibility/2006" xmlns:p14="http://schemas.microsoft.com/office/powerpoint/2010/main">
    <mc:Choice Requires="p14">
      <p:transition spd="slow" p14:dur="2000" advTm="76365"/>
    </mc:Choice>
    <mc:Fallback xmlns="">
      <p:transition spd="slow" advTm="7636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622877" y="1382443"/>
            <a:ext cx="6210291" cy="4594465"/>
          </a:xfrm>
        </p:spPr>
        <p:txBody>
          <a:bodyPr>
            <a:normAutofit/>
          </a:bodyPr>
          <a:lstStyle/>
          <a:p>
            <a:pPr marL="0" indent="0" algn="just" rtl="1">
              <a:lnSpc>
                <a:spcPct val="12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b="1">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r" rtl="1">
              <a:lnSpc>
                <a:spcPct val="130000"/>
              </a:lnSpc>
              <a:spcBef>
                <a:spcPts val="110"/>
              </a:spcBef>
              <a:spcAft>
                <a:spcPts val="110"/>
              </a:spcAft>
              <a:buNone/>
            </a:pPr>
            <a:endParaRPr lang="en-US" sz="3200" b="1" u="sng">
              <a:solidFill>
                <a:srgbClr val="203E5F"/>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5061400" y="1382443"/>
            <a:ext cx="6293537" cy="1531701"/>
          </a:xfrm>
          <a:prstGeom prst="rect">
            <a:avLst/>
          </a:prstGeom>
        </p:spPr>
        <p:txBody>
          <a:bodyPr wrap="square">
            <a:spAutoFit/>
          </a:bodyPr>
          <a:lstStyle/>
          <a:p>
            <a:pPr algn="just" rtl="1">
              <a:lnSpc>
                <a:spcPct val="110000"/>
              </a:lnSpc>
              <a:spcBef>
                <a:spcPts val="110"/>
              </a:spcBef>
              <a:spcAft>
                <a:spcPts val="110"/>
              </a:spcAft>
            </a:pPr>
            <a:r>
              <a:rPr lang="ar-EG">
                <a:latin typeface="Calibri" panose="020F0502020204030204" pitchFamily="34" charset="0"/>
                <a:ea typeface="Calibri" panose="020F0502020204030204" pitchFamily="34" charset="0"/>
                <a:cs typeface="Simplified Arabic" panose="02020603050405020304" pitchFamily="18" charset="-78"/>
              </a:rPr>
              <a:t>‏</a:t>
            </a:r>
            <a:r>
              <a:rPr lang="ar-EG" sz="2400"/>
              <a:t>‏</a:t>
            </a:r>
            <a:r>
              <a:rPr lang="ar-EG" sz="2800"/>
              <a:t>‏</a:t>
            </a:r>
            <a:endParaRPr lang="ar-EG" sz="28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u="sng">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Rectangle: Rounded Corners 33">
            <a:extLst>
              <a:ext uri="{FF2B5EF4-FFF2-40B4-BE49-F238E27FC236}">
                <a16:creationId xmlns:a16="http://schemas.microsoft.com/office/drawing/2014/main" id="{BF0158BB-D682-05EC-C52F-E217D86B1E54}"/>
              </a:ext>
            </a:extLst>
          </p:cNvPr>
          <p:cNvSpPr txBox="1">
            <a:spLocks noGrp="1"/>
          </p:cNvSpPr>
          <p:nvPr>
            <p:ph type="title"/>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C8D2CF3D-E1A9-4524-5AB4-259D786316D8}"/>
              </a:ext>
            </a:extLst>
          </p:cNvPr>
          <p:cNvSpPr txBox="1"/>
          <p:nvPr/>
        </p:nvSpPr>
        <p:spPr>
          <a:xfrm>
            <a:off x="6223818" y="1533766"/>
            <a:ext cx="5307645" cy="3422091"/>
          </a:xfrm>
          <a:prstGeom prst="rect">
            <a:avLst/>
          </a:prstGeom>
          <a:noFill/>
        </p:spPr>
        <p:txBody>
          <a:bodyPr wrap="square">
            <a:spAutoFit/>
          </a:bodyPr>
          <a:lstStyle/>
          <a:p>
            <a:pPr algn="just" rtl="1">
              <a:lnSpc>
                <a:spcPct val="107000"/>
              </a:lnSpc>
              <a:spcAft>
                <a:spcPts val="800"/>
              </a:spcAft>
            </a:pPr>
            <a:r>
              <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8</a:t>
            </a:r>
            <a:r>
              <a:rPr lang="ar-EG"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إثارة الاهتمام لدى الرأي العام بقضايا المجتمع: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1800">
                <a:effectLst/>
                <a:latin typeface="Calibri" panose="020F0502020204030204" pitchFamily="34" charset="0"/>
                <a:ea typeface="Calibri" panose="020F0502020204030204" pitchFamily="34" charset="0"/>
                <a:cs typeface="Simplified Arabic" panose="02020603050405020304" pitchFamily="18" charset="-78"/>
              </a:rPr>
              <a:t>‏</a:t>
            </a:r>
            <a:r>
              <a:rPr lang="ar-EG" sz="2800" b="1" u="sng">
                <a:effectLst/>
                <a:latin typeface="Calibri" panose="020F0502020204030204" pitchFamily="34" charset="0"/>
                <a:ea typeface="Calibri" panose="020F0502020204030204" pitchFamily="34" charset="0"/>
                <a:cs typeface="Simplified Arabic" panose="02020603050405020304" pitchFamily="18" charset="-78"/>
              </a:rPr>
              <a:t>تساعد صحافة البيانات على استكشاف العلاقات غير الواضحة بين البيانات، ومساعدة القارئ في الحصول على المزيد من المعلومات التي يصعب عليه الوصول إليها أو فهمها واستخلاص معلومات مفيدة منها.</a:t>
            </a:r>
            <a:endParaRPr lang="en-US" sz="2800" b="1" u="sng">
              <a:effectLst/>
              <a:latin typeface="Calibri" panose="020F0502020204030204" pitchFamily="34" charset="0"/>
              <a:ea typeface="Calibri" panose="020F0502020204030204" pitchFamily="34" charset="0"/>
              <a:cs typeface="Arial" panose="020B0604020202020204" pitchFamily="34" charset="0"/>
            </a:endParaRPr>
          </a:p>
        </p:txBody>
      </p:sp>
      <p:sp>
        <p:nvSpPr>
          <p:cNvPr id="13" name="Content Placeholder 12">
            <a:extLst>
              <a:ext uri="{FF2B5EF4-FFF2-40B4-BE49-F238E27FC236}">
                <a16:creationId xmlns:a16="http://schemas.microsoft.com/office/drawing/2014/main" id="{F1252AB0-A4F5-7BFD-C227-90A5152C525C}"/>
              </a:ext>
            </a:extLst>
          </p:cNvPr>
          <p:cNvSpPr>
            <a:spLocks noGrp="1"/>
          </p:cNvSpPr>
          <p:nvPr>
            <p:ph sz="half" idx="1"/>
          </p:nvPr>
        </p:nvSpPr>
        <p:spPr/>
        <p:txBody>
          <a:bodyPr/>
          <a:lstStyle/>
          <a:p>
            <a:pPr algn="just" rtl="1"/>
            <a:r>
              <a:rPr lang="ar-EG" b="1">
                <a:latin typeface="Simplified Arabic" panose="02020603050405020304" pitchFamily="18" charset="-78"/>
                <a:cs typeface="Simplified Arabic" panose="02020603050405020304" pitchFamily="18" charset="-78"/>
              </a:rPr>
              <a:t>يمكنكم الاطلاع على قصة إنسانية مدعومة بالبيانات حول وباء في القاهرة على موقع مصراوي من خلال الرابط التالي:</a:t>
            </a:r>
          </a:p>
          <a:p>
            <a:pPr marL="0" indent="0" rtl="1">
              <a:buNone/>
            </a:pPr>
            <a:r>
              <a:rPr lang="en-US" b="1">
                <a:latin typeface="Simplified Arabic" panose="02020603050405020304" pitchFamily="18" charset="-78"/>
                <a:cs typeface="Simplified Arabic" panose="02020603050405020304" pitchFamily="18" charset="-78"/>
                <a:hlinkClick r:id="rId2"/>
              </a:rPr>
              <a:t>https://www.masrawy.com/crossmedia/waba2/</a:t>
            </a:r>
            <a:r>
              <a:rPr lang="ar-EG" b="1">
                <a:latin typeface="Simplified Arabic" panose="02020603050405020304" pitchFamily="18" charset="-78"/>
                <a:cs typeface="Simplified Arabic" panose="02020603050405020304" pitchFamily="18" charset="-78"/>
                <a:hlinkClick r:id="rId2"/>
              </a:rPr>
              <a:t> </a:t>
            </a:r>
            <a:endParaRPr lang="ar-EG" b="1">
              <a:latin typeface="Simplified Arabic" panose="02020603050405020304" pitchFamily="18" charset="-78"/>
              <a:cs typeface="Simplified Arabic" panose="02020603050405020304" pitchFamily="18" charset="-78"/>
            </a:endParaRPr>
          </a:p>
          <a:p>
            <a:endParaRPr lang="en-US"/>
          </a:p>
        </p:txBody>
      </p:sp>
    </p:spTree>
    <p:extLst>
      <p:ext uri="{BB962C8B-B14F-4D97-AF65-F5344CB8AC3E}">
        <p14:creationId xmlns:p14="http://schemas.microsoft.com/office/powerpoint/2010/main" val="1124287219"/>
      </p:ext>
    </p:extLst>
  </p:cSld>
  <p:clrMapOvr>
    <a:masterClrMapping/>
  </p:clrMapOvr>
  <mc:AlternateContent xmlns:mc="http://schemas.openxmlformats.org/markup-compatibility/2006" xmlns:p14="http://schemas.microsoft.com/office/powerpoint/2010/main">
    <mc:Choice Requires="p14">
      <p:transition spd="slow" p14:dur="2000" advTm="122281"/>
    </mc:Choice>
    <mc:Fallback xmlns="">
      <p:transition spd="slow" advTm="12228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9" name="TextBox 8">
            <a:extLst>
              <a:ext uri="{FF2B5EF4-FFF2-40B4-BE49-F238E27FC236}">
                <a16:creationId xmlns:a16="http://schemas.microsoft.com/office/drawing/2014/main" id="{C0E39700-7DAA-9DE3-4C12-BFFB2C77FA40}"/>
              </a:ext>
            </a:extLst>
          </p:cNvPr>
          <p:cNvSpPr txBox="1"/>
          <p:nvPr/>
        </p:nvSpPr>
        <p:spPr>
          <a:xfrm>
            <a:off x="5282604" y="1382443"/>
            <a:ext cx="6440605" cy="4989699"/>
          </a:xfrm>
          <a:prstGeom prst="rect">
            <a:avLst/>
          </a:prstGeom>
          <a:noFill/>
        </p:spPr>
        <p:txBody>
          <a:bodyPr wrap="square">
            <a:spAutoFit/>
          </a:bodyPr>
          <a:lstStyle/>
          <a:p>
            <a:pPr algn="just" rtl="1">
              <a:lnSpc>
                <a:spcPct val="107000"/>
              </a:lnSpc>
              <a:spcAft>
                <a:spcPts val="800"/>
              </a:spcAft>
            </a:pPr>
            <a:r>
              <a:rPr lang="en-US" sz="32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.9</a:t>
            </a:r>
            <a:r>
              <a:rPr lang="ar-EG"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طريقة لرؤية الأشياء الخفية: </a:t>
            </a:r>
          </a:p>
          <a:p>
            <a:pPr algn="just" rtl="1">
              <a:lnSpc>
                <a:spcPct val="110000"/>
              </a:lnSpc>
              <a:spcBef>
                <a:spcPts val="110"/>
              </a:spcBef>
              <a:spcAft>
                <a:spcPts val="110"/>
              </a:spcAft>
            </a:pPr>
            <a:r>
              <a:rPr lang="ar-EG" sz="2800" b="1">
                <a:effectLst/>
                <a:latin typeface="Calibri" panose="020F0502020204030204" pitchFamily="34" charset="0"/>
                <a:ea typeface="Calibri" panose="020F0502020204030204" pitchFamily="34" charset="0"/>
                <a:cs typeface="Simplified Arabic" panose="02020603050405020304" pitchFamily="18" charset="-78"/>
              </a:rPr>
              <a:t>وجود البيانات هو قصة خبرية بحد ذاته فوجود تسريبات من البيانات عن حرب العراق ‏هو خبر بالتأكيد، ‏لكن الخبر الأكثر أهمية هو ما بداخل هذه التسريبات من أرقام وتحليلات تكشف للقارئ كيف دارت المعركة، ومن أين ضخت الأموال، لذا من الضروري للمحررين تغطيتها والبحث والتدقيق داخل قاعدة البيانات، للبحث عن علاقات تشابه أو اختلاف تتماشى مع رغبة القارئ في معرفة التفاصيل المثيرة خلف القصة صحفية.</a:t>
            </a: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Rounded Corners 33">
            <a:extLst>
              <a:ext uri="{FF2B5EF4-FFF2-40B4-BE49-F238E27FC236}">
                <a16:creationId xmlns:a16="http://schemas.microsoft.com/office/drawing/2014/main" id="{4238483E-1030-A69C-8650-00B0674BEE45}"/>
              </a:ext>
            </a:extLst>
          </p:cNvPr>
          <p:cNvSpPr txBox="1">
            <a:spLocks/>
          </p:cNvSpPr>
          <p:nvPr/>
        </p:nvSpPr>
        <p:spPr>
          <a:xfrm>
            <a:off x="838200" y="295930"/>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10" name="Content Placeholder 9">
            <a:extLst>
              <a:ext uri="{FF2B5EF4-FFF2-40B4-BE49-F238E27FC236}">
                <a16:creationId xmlns:a16="http://schemas.microsoft.com/office/drawing/2014/main" id="{ED269DDC-E9A8-9A3E-BE2F-BF1D7E85FD32}"/>
              </a:ext>
            </a:extLst>
          </p:cNvPr>
          <p:cNvSpPr>
            <a:spLocks noGrp="1"/>
          </p:cNvSpPr>
          <p:nvPr>
            <p:ph sz="half" idx="1"/>
          </p:nvPr>
        </p:nvSpPr>
        <p:spPr>
          <a:xfrm>
            <a:off x="101004" y="1701623"/>
            <a:ext cx="5181600" cy="4351338"/>
          </a:xfrm>
        </p:spPr>
        <p:txBody>
          <a:bodyPr/>
          <a:lstStyle/>
          <a:p>
            <a:pPr algn="r" rtl="1"/>
            <a:r>
              <a:rPr lang="ar-EG" b="1">
                <a:latin typeface="Simplified Arabic" panose="02020603050405020304" pitchFamily="18" charset="-78"/>
                <a:cs typeface="Simplified Arabic" panose="02020603050405020304" pitchFamily="18" charset="-78"/>
              </a:rPr>
              <a:t>يمكنكم الاطلاع على تقرير حول التغطية الإعلامية لفيروس كورونا : إعطاء صوت للفئات الضعيفة من خلال البيانات التي تدعمك من خلال الرابط التالي:</a:t>
            </a:r>
          </a:p>
          <a:p>
            <a:pPr marL="0" indent="0" rtl="1">
              <a:buNone/>
            </a:pPr>
            <a:r>
              <a:rPr lang="en-US" b="1">
                <a:latin typeface="Simplified Arabic" panose="02020603050405020304" pitchFamily="18" charset="-78"/>
                <a:cs typeface="Simplified Arabic" panose="02020603050405020304" pitchFamily="18" charset="-78"/>
                <a:hlinkClick r:id="rId2"/>
              </a:rPr>
              <a:t>https://datajournalism.com/read/longreads/coronavirus-coverage-giving-a-voice-to-the-marginalised-and-vulnerable-with-data-on-your-side</a:t>
            </a:r>
            <a:endParaRPr lang="ar-EG" b="1">
              <a:latin typeface="Simplified Arabic" panose="02020603050405020304" pitchFamily="18" charset="-78"/>
              <a:cs typeface="Simplified Arabic" panose="02020603050405020304" pitchFamily="18" charset="-78"/>
            </a:endParaRPr>
          </a:p>
          <a:p>
            <a:endParaRPr lang="en-US"/>
          </a:p>
        </p:txBody>
      </p:sp>
    </p:spTree>
    <p:extLst>
      <p:ext uri="{BB962C8B-B14F-4D97-AF65-F5344CB8AC3E}">
        <p14:creationId xmlns:p14="http://schemas.microsoft.com/office/powerpoint/2010/main" val="3676864737"/>
      </p:ext>
    </p:extLst>
  </p:cSld>
  <p:clrMapOvr>
    <a:masterClrMapping/>
  </p:clrMapOvr>
  <mc:AlternateContent xmlns:mc="http://schemas.openxmlformats.org/markup-compatibility/2006" xmlns:p14="http://schemas.microsoft.com/office/powerpoint/2010/main">
    <mc:Choice Requires="p14">
      <p:transition spd="slow" p14:dur="2000" advTm="136696"/>
    </mc:Choice>
    <mc:Fallback xmlns="">
      <p:transition spd="slow" advTm="13669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530645" y="1382443"/>
            <a:ext cx="5959630" cy="4594465"/>
          </a:xfrm>
        </p:spPr>
        <p:txBody>
          <a:bodyPr/>
          <a:lstStyle/>
          <a:p>
            <a:pPr rtl="1"/>
            <a:r>
              <a:rPr lang="ar-EG"/>
              <a:t>‏</a:t>
            </a:r>
            <a:endParaRPr lang="en-US"/>
          </a:p>
        </p:txBody>
      </p:sp>
      <p:sp>
        <p:nvSpPr>
          <p:cNvPr id="3" name="Rectangle: Rounded Corners 33">
            <a:extLst>
              <a:ext uri="{FF2B5EF4-FFF2-40B4-BE49-F238E27FC236}">
                <a16:creationId xmlns:a16="http://schemas.microsoft.com/office/drawing/2014/main" id="{0B2ED8AF-DF70-63D1-EEA1-AE6B1E72FE6C}"/>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8" name="TextBox 7">
            <a:extLst>
              <a:ext uri="{FF2B5EF4-FFF2-40B4-BE49-F238E27FC236}">
                <a16:creationId xmlns:a16="http://schemas.microsoft.com/office/drawing/2014/main" id="{04BDB347-982C-031A-367A-0BE4B864EFF2}"/>
              </a:ext>
            </a:extLst>
          </p:cNvPr>
          <p:cNvSpPr txBox="1"/>
          <p:nvPr/>
        </p:nvSpPr>
        <p:spPr>
          <a:xfrm>
            <a:off x="5770359" y="1648802"/>
            <a:ext cx="5719916" cy="4241546"/>
          </a:xfrm>
          <a:prstGeom prst="rect">
            <a:avLst/>
          </a:prstGeom>
          <a:noFill/>
        </p:spPr>
        <p:txBody>
          <a:bodyPr wrap="square">
            <a:spAutoFit/>
          </a:bodyPr>
          <a:lstStyle/>
          <a:p>
            <a:pPr marL="457200" indent="-457200" algn="just" rtl="1">
              <a:lnSpc>
                <a:spcPct val="107000"/>
              </a:lnSpc>
              <a:spcAft>
                <a:spcPts val="800"/>
              </a:spcAft>
              <a:buFont typeface="Arial" panose="020B0604020202020204" pitchFamily="34" charset="0"/>
              <a:buChar char="•"/>
            </a:pPr>
            <a:r>
              <a:rPr lang="ar-EG" sz="2800" b="1" u="sng">
                <a:effectLst/>
                <a:latin typeface="Calibri" panose="020F0502020204030204" pitchFamily="34" charset="0"/>
                <a:ea typeface="Calibri" panose="020F0502020204030204" pitchFamily="34" charset="0"/>
                <a:cs typeface="Simplified Arabic" panose="02020603050405020304" pitchFamily="18" charset="-78"/>
              </a:rPr>
              <a:t>وما يجعل صحافة البيانات مهمة قدرتها على كشف زوايا جديدة في القصة الصحفية</a:t>
            </a:r>
            <a:r>
              <a:rPr lang="ar-EG" sz="2800" b="1">
                <a:effectLst/>
                <a:latin typeface="Calibri" panose="020F0502020204030204" pitchFamily="34" charset="0"/>
                <a:ea typeface="Calibri" panose="020F0502020204030204" pitchFamily="34" charset="0"/>
                <a:cs typeface="Simplified Arabic" panose="02020603050405020304" pitchFamily="18" charset="-78"/>
              </a:rPr>
              <a:t>، فعرض خريطة تفاعلية عن انتشار حالات السرقة بالإكراه يقودنا إلى التساؤل عن ضعف الوجود الأمني، أو انتشار الأسلحة غير المرخصة وكلها زوايا جديدة وما كان لنا أن نفكر فيها لولا أن الخريطة الأولى دفعتنا إلى طرح العديد من التساؤلات الجديدة بشأنها.</a:t>
            </a: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CD8A4E17-9E0F-470C-89B7-29D6D1B951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335" y="1484422"/>
            <a:ext cx="5274310" cy="5008453"/>
          </a:xfrm>
          <a:prstGeom prst="rect">
            <a:avLst/>
          </a:prstGeom>
        </p:spPr>
      </p:pic>
    </p:spTree>
    <p:extLst>
      <p:ext uri="{BB962C8B-B14F-4D97-AF65-F5344CB8AC3E}">
        <p14:creationId xmlns:p14="http://schemas.microsoft.com/office/powerpoint/2010/main" val="1158058186"/>
      </p:ext>
    </p:extLst>
  </p:cSld>
  <p:clrMapOvr>
    <a:masterClrMapping/>
  </p:clrMapOvr>
  <mc:AlternateContent xmlns:mc="http://schemas.openxmlformats.org/markup-compatibility/2006" xmlns:p14="http://schemas.microsoft.com/office/powerpoint/2010/main">
    <mc:Choice Requires="p14">
      <p:transition spd="slow" p14:dur="2000" advTm="73282"/>
    </mc:Choice>
    <mc:Fallback xmlns="">
      <p:transition spd="slow" advTm="7328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530645" y="1382443"/>
            <a:ext cx="5959630" cy="4594465"/>
          </a:xfrm>
        </p:spPr>
        <p:txBody>
          <a:bodyPr/>
          <a:lstStyle/>
          <a:p>
            <a:pPr rtl="1"/>
            <a:r>
              <a:rPr lang="ar-EG"/>
              <a:t>‏</a:t>
            </a:r>
            <a:endParaRPr lang="en-US"/>
          </a:p>
        </p:txBody>
      </p:sp>
      <p:sp>
        <p:nvSpPr>
          <p:cNvPr id="3" name="Rectangle: Rounded Corners 33">
            <a:extLst>
              <a:ext uri="{FF2B5EF4-FFF2-40B4-BE49-F238E27FC236}">
                <a16:creationId xmlns:a16="http://schemas.microsoft.com/office/drawing/2014/main" id="{0B2ED8AF-DF70-63D1-EEA1-AE6B1E72FE6C}"/>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8" name="TextBox 7">
            <a:extLst>
              <a:ext uri="{FF2B5EF4-FFF2-40B4-BE49-F238E27FC236}">
                <a16:creationId xmlns:a16="http://schemas.microsoft.com/office/drawing/2014/main" id="{04BDB347-982C-031A-367A-0BE4B864EFF2}"/>
              </a:ext>
            </a:extLst>
          </p:cNvPr>
          <p:cNvSpPr txBox="1"/>
          <p:nvPr/>
        </p:nvSpPr>
        <p:spPr>
          <a:xfrm>
            <a:off x="5530645" y="1564951"/>
            <a:ext cx="5719916" cy="4903971"/>
          </a:xfrm>
          <a:prstGeom prst="rect">
            <a:avLst/>
          </a:prstGeom>
          <a:noFill/>
        </p:spPr>
        <p:txBody>
          <a:bodyPr wrap="square">
            <a:spAutoFit/>
          </a:bodyPr>
          <a:lstStyle/>
          <a:p>
            <a:pPr algn="just" rtl="1">
              <a:lnSpc>
                <a:spcPct val="107000"/>
              </a:lnSpc>
              <a:spcAft>
                <a:spcPts val="80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.10</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رؤية جديدة لسرد القصة الصحفية:</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1800">
                <a:effectLst/>
                <a:latin typeface="Calibri" panose="020F0502020204030204" pitchFamily="34" charset="0"/>
                <a:ea typeface="Calibri" panose="020F0502020204030204" pitchFamily="34" charset="0"/>
                <a:cs typeface="Simplified Arabic" panose="02020603050405020304" pitchFamily="18" charset="-78"/>
              </a:rPr>
              <a:t>‏</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العمل الصحفي قائم على عنصرين رئيسيين هما: ‏الحصول على القصص الصحفية وسرد تلك القصص للقراء</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‏وهذان العنصران هم أساس صحافة البيانات، ‏ولا تضاف إليهما إلا عبارة </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"بأفضل طريقة ممكنة" </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‏أي الحصول على القصص الصحفية بأفضل طريقة ممكنة، أي بطريقة مبتكره تناسب الكم الهائل من المعطيات التي تحتويه القصة الصحفية، وفي الوقت ذاته تتماشى مع تطلعات القارئ ورغبته في التفاعل مع المحتوى.</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5" name="Content Placeholder 4" descr="A tablet with graph and chart&#10;&#10;Description automatically generated">
            <a:extLst>
              <a:ext uri="{FF2B5EF4-FFF2-40B4-BE49-F238E27FC236}">
                <a16:creationId xmlns:a16="http://schemas.microsoft.com/office/drawing/2014/main" id="{40090E5B-74A6-F07D-E73F-375CFD2FD808}"/>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68791" y="1625569"/>
            <a:ext cx="4589206" cy="4782737"/>
          </a:xfrm>
        </p:spPr>
      </p:pic>
    </p:spTree>
    <p:extLst>
      <p:ext uri="{BB962C8B-B14F-4D97-AF65-F5344CB8AC3E}">
        <p14:creationId xmlns:p14="http://schemas.microsoft.com/office/powerpoint/2010/main" val="1616670123"/>
      </p:ext>
    </p:extLst>
  </p:cSld>
  <p:clrMapOvr>
    <a:masterClrMapping/>
  </p:clrMapOvr>
  <mc:AlternateContent xmlns:mc="http://schemas.openxmlformats.org/markup-compatibility/2006" xmlns:p14="http://schemas.microsoft.com/office/powerpoint/2010/main">
    <mc:Choice Requires="p14">
      <p:transition spd="slow" p14:dur="2000" advTm="80924"/>
    </mc:Choice>
    <mc:Fallback xmlns="">
      <p:transition spd="slow" advTm="8092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530645" y="1382443"/>
            <a:ext cx="5959630" cy="4594465"/>
          </a:xfrm>
        </p:spPr>
        <p:txBody>
          <a:bodyPr/>
          <a:lstStyle/>
          <a:p>
            <a:pPr rtl="1"/>
            <a:r>
              <a:rPr lang="ar-EG"/>
              <a:t>‏</a:t>
            </a:r>
            <a:endParaRPr lang="en-US"/>
          </a:p>
        </p:txBody>
      </p:sp>
      <p:sp>
        <p:nvSpPr>
          <p:cNvPr id="3" name="Rectangle: Rounded Corners 33">
            <a:extLst>
              <a:ext uri="{FF2B5EF4-FFF2-40B4-BE49-F238E27FC236}">
                <a16:creationId xmlns:a16="http://schemas.microsoft.com/office/drawing/2014/main" id="{0B2ED8AF-DF70-63D1-EEA1-AE6B1E72FE6C}"/>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8" name="TextBox 7">
            <a:extLst>
              <a:ext uri="{FF2B5EF4-FFF2-40B4-BE49-F238E27FC236}">
                <a16:creationId xmlns:a16="http://schemas.microsoft.com/office/drawing/2014/main" id="{04BDB347-982C-031A-367A-0BE4B864EFF2}"/>
              </a:ext>
            </a:extLst>
          </p:cNvPr>
          <p:cNvSpPr txBox="1"/>
          <p:nvPr/>
        </p:nvSpPr>
        <p:spPr>
          <a:xfrm>
            <a:off x="5121430" y="1461747"/>
            <a:ext cx="6368845" cy="5150834"/>
          </a:xfrm>
          <a:prstGeom prst="rect">
            <a:avLst/>
          </a:prstGeom>
          <a:noFill/>
        </p:spPr>
        <p:txBody>
          <a:bodyPr wrap="square">
            <a:spAutoFit/>
          </a:bodyPr>
          <a:lstStyle/>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.11</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وسيلة لمحاربة المعلومات المضللة</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r>
              <a:rPr lang="ar-EG" sz="1800">
                <a:effectLst/>
                <a:latin typeface="Calibri" panose="020F0502020204030204" pitchFamily="34" charset="0"/>
                <a:ea typeface="Calibri" panose="020F0502020204030204" pitchFamily="34" charset="0"/>
                <a:cs typeface="Simplified Arabic" panose="02020603050405020304" pitchFamily="18" charset="-78"/>
              </a:rPr>
              <a:t>‏</a:t>
            </a:r>
            <a:r>
              <a:rPr lang="ar-EG" sz="2400" b="1" u="sng">
                <a:effectLst/>
                <a:latin typeface="Calibri" panose="020F0502020204030204" pitchFamily="34" charset="0"/>
                <a:ea typeface="Calibri" panose="020F0502020204030204" pitchFamily="34" charset="0"/>
                <a:cs typeface="Simplified Arabic" panose="02020603050405020304" pitchFamily="18" charset="-78"/>
              </a:rPr>
              <a:t>ثبت بالتجربة العلمية أن لصحافة البيانات دور في الحد من المعلومات المضللة التي هى آفة هذا العصر</a:t>
            </a:r>
            <a:r>
              <a:rPr lang="ar-EG" sz="2400" b="1">
                <a:effectLst/>
                <a:latin typeface="Calibri" panose="020F0502020204030204" pitchFamily="34" charset="0"/>
                <a:ea typeface="Calibri" panose="020F0502020204030204" pitchFamily="34" charset="0"/>
                <a:cs typeface="Simplified Arabic" panose="02020603050405020304" pitchFamily="18" charset="-78"/>
              </a:rPr>
              <a:t>، وهى المعلومات التي يقبلها الناس على أنها صحيحة، ولكنها زائفة غير صحيحة، وخاصة مع انتشار وسائل الإعلام الجديدة التي تساهم في إنتاج واستهلاك المعلومات المضللة المتعلقة بقضايا حيوية مهمة، بينت الدراسات العلمية أن المعلومات المضللة لها تأثير مستمر على الذاكرة والتفكير، </a:t>
            </a:r>
            <a:r>
              <a:rPr lang="ar-EG" sz="2400" b="1" u="sng">
                <a:effectLst/>
                <a:latin typeface="Calibri" panose="020F0502020204030204" pitchFamily="34" charset="0"/>
                <a:ea typeface="Calibri" panose="020F0502020204030204" pitchFamily="34" charset="0"/>
                <a:cs typeface="Simplified Arabic" panose="02020603050405020304" pitchFamily="18" charset="-78"/>
              </a:rPr>
              <a:t>ولذلك اختبر الباحثون فاعلية صحافة البيانات في تصحيح المعلومات المضللة في القضايا المعقدة وفعاليتها في التخفيف من أثر المعلومات المضللة من خلال القصص التصحيحية المدعومة بالبيانات وتصور البيانات</a:t>
            </a:r>
            <a:r>
              <a:rPr lang="ar-EG" sz="2400" b="1">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descr="A person and person looking at a magnifying glass&#10;&#10;Description automatically generated">
            <a:extLst>
              <a:ext uri="{FF2B5EF4-FFF2-40B4-BE49-F238E27FC236}">
                <a16:creationId xmlns:a16="http://schemas.microsoft.com/office/drawing/2014/main" id="{832ED061-5F91-F2B5-D425-4E8951D99E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475" y="1542035"/>
            <a:ext cx="4848480" cy="4804150"/>
          </a:xfrm>
          <a:prstGeom prst="rect">
            <a:avLst/>
          </a:prstGeom>
        </p:spPr>
      </p:pic>
    </p:spTree>
    <p:extLst>
      <p:ext uri="{BB962C8B-B14F-4D97-AF65-F5344CB8AC3E}">
        <p14:creationId xmlns:p14="http://schemas.microsoft.com/office/powerpoint/2010/main" val="1328916016"/>
      </p:ext>
    </p:extLst>
  </p:cSld>
  <p:clrMapOvr>
    <a:masterClrMapping/>
  </p:clrMapOvr>
  <mc:AlternateContent xmlns:mc="http://schemas.openxmlformats.org/markup-compatibility/2006" xmlns:p14="http://schemas.microsoft.com/office/powerpoint/2010/main">
    <mc:Choice Requires="p14">
      <p:transition spd="slow" p14:dur="2000" advTm="114758"/>
    </mc:Choice>
    <mc:Fallback xmlns="">
      <p:transition spd="slow" advTm="11475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355370" y="1553951"/>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950D5CD0-5B2A-4F70-817D-CD16B2776F39}"/>
              </a:ext>
            </a:extLst>
          </p:cNvPr>
          <p:cNvSpPr txBox="1"/>
          <p:nvPr/>
        </p:nvSpPr>
        <p:spPr>
          <a:xfrm>
            <a:off x="5482564" y="1745681"/>
            <a:ext cx="6098458" cy="3780522"/>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
            </a:pPr>
            <a:r>
              <a:rPr lang="ar-EG" sz="2800" b="1">
                <a:effectLst/>
                <a:ea typeface="Calibri" panose="020F0502020204030204" pitchFamily="34" charset="0"/>
                <a:cs typeface="Simplified Arabic" panose="02020603050405020304" pitchFamily="18" charset="-78"/>
              </a:rPr>
              <a:t>هكذا يتضح أن صحافة البيانات مهمة للتعامل مع التدفق الكبير للبيانات، </a:t>
            </a:r>
            <a:r>
              <a:rPr lang="ar-EG" sz="2800" b="1" u="sng">
                <a:effectLst/>
                <a:ea typeface="Calibri" panose="020F0502020204030204" pitchFamily="34" charset="0"/>
                <a:cs typeface="Simplified Arabic" panose="02020603050405020304" pitchFamily="18" charset="-78"/>
              </a:rPr>
              <a:t>ففي وقت شح المعلومات كانت الجهود مكرسة لصيد الخبر، أما الآن فنحتاج صحافة البيانات لمعالجة الكم الهائل من البيانات لإثراء الخبر، فالهدف العام لصحافة البيانات هو توفير المعلومات والتحليلات التي تساعد على إثرائنا بأخبار تخص القضايا المهمة اليومية</a:t>
            </a:r>
            <a:r>
              <a:rPr lang="ar-EG" sz="2800" b="1" u="sng">
                <a:ea typeface="Calibri" panose="020F0502020204030204" pitchFamily="34" charset="0"/>
                <a:cs typeface="Simplified Arabic" panose="02020603050405020304" pitchFamily="18" charset="-78"/>
              </a:rPr>
              <a:t>.</a:t>
            </a: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Rounded Corners 33">
            <a:extLst>
              <a:ext uri="{FF2B5EF4-FFF2-40B4-BE49-F238E27FC236}">
                <a16:creationId xmlns:a16="http://schemas.microsoft.com/office/drawing/2014/main" id="{206C0683-40C7-9108-9CA1-4ACB39B7B27B}"/>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8" name="Content Placeholder 7" descr="A close-up of various graphics&#10;&#10;Description automatically generated">
            <a:extLst>
              <a:ext uri="{FF2B5EF4-FFF2-40B4-BE49-F238E27FC236}">
                <a16:creationId xmlns:a16="http://schemas.microsoft.com/office/drawing/2014/main" id="{47AD5662-C718-5BE9-2C8A-2BA39D001F3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93978" y="1536666"/>
            <a:ext cx="4762500" cy="5053326"/>
          </a:xfrm>
        </p:spPr>
      </p:pic>
    </p:spTree>
    <p:extLst>
      <p:ext uri="{BB962C8B-B14F-4D97-AF65-F5344CB8AC3E}">
        <p14:creationId xmlns:p14="http://schemas.microsoft.com/office/powerpoint/2010/main" val="2532577046"/>
      </p:ext>
    </p:extLst>
  </p:cSld>
  <p:clrMapOvr>
    <a:masterClrMapping/>
  </p:clrMapOvr>
  <mc:AlternateContent xmlns:mc="http://schemas.openxmlformats.org/markup-compatibility/2006" xmlns:p14="http://schemas.microsoft.com/office/powerpoint/2010/main">
    <mc:Choice Requires="p14">
      <p:transition spd="slow" p14:dur="2000" advTm="100201"/>
    </mc:Choice>
    <mc:Fallback xmlns="">
      <p:transition spd="slow" advTm="10020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950D5CD0-5B2A-4F70-817D-CD16B2776F39}"/>
              </a:ext>
            </a:extLst>
          </p:cNvPr>
          <p:cNvSpPr txBox="1"/>
          <p:nvPr/>
        </p:nvSpPr>
        <p:spPr>
          <a:xfrm>
            <a:off x="5508081" y="1515049"/>
            <a:ext cx="6049864" cy="5182829"/>
          </a:xfrm>
          <a:prstGeom prst="rect">
            <a:avLst/>
          </a:prstGeom>
          <a:noFill/>
        </p:spPr>
        <p:txBody>
          <a:bodyPr wrap="square">
            <a:spAutoFit/>
          </a:bodyPr>
          <a:lstStyle/>
          <a:p>
            <a:pPr algn="just" rtl="1">
              <a:lnSpc>
                <a:spcPct val="107000"/>
              </a:lnSpc>
              <a:spcAft>
                <a:spcPts val="800"/>
              </a:spcAft>
            </a:pPr>
            <a:r>
              <a:rPr lang="ar-EG" sz="2800" b="1">
                <a:effectLst/>
                <a:ea typeface="Calibri" panose="020F0502020204030204" pitchFamily="34" charset="0"/>
                <a:cs typeface="Simplified Arabic" panose="02020603050405020304" pitchFamily="18" charset="-78"/>
              </a:rPr>
              <a:t>ونحن نعيش الآن زمن المنافسة بين المؤسسات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الصحفية، وتسعى كل مؤسسة إعلامية إلى تسويق مادتها الصحفية، </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وهنا تكمن أهمية صحافة البيانات من خلال قدرتها على تقديم المواد الصحفية بشكل أكثر إثارة وجذب</a:t>
            </a:r>
            <a:r>
              <a:rPr lang="ar-EG" sz="2800" b="1" u="sng">
                <a:latin typeface="Simplified Arabic" panose="02020603050405020304" pitchFamily="18" charset="-78"/>
                <a:ea typeface="Calibri" panose="020F0502020204030204" pitchFamily="34" charset="0"/>
                <a:cs typeface="Simplified Arabic" panose="02020603050405020304" pitchFamily="18" charset="-78"/>
              </a:rPr>
              <a:t>ً</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ا للقارئ، وكذلك تحارب صحافة البيانات التزييف داخل الغرف الإخبارية، من خلال ترسيخ مبادئ المصداقية</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فالمعلومات والبيانات متاحة للجميع، وما تقدمه الوسيلة الإعلامية بالإمكان تقديمه بشكل أكثر عمقا من خلال الوسائل الأخرى.</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Rounded Corners 33">
            <a:extLst>
              <a:ext uri="{FF2B5EF4-FFF2-40B4-BE49-F238E27FC236}">
                <a16:creationId xmlns:a16="http://schemas.microsoft.com/office/drawing/2014/main" id="{206C0683-40C7-9108-9CA1-4ACB39B7B27B}"/>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computer and a stack of newspapers&#10;&#10;Description automatically generated">
            <a:extLst>
              <a:ext uri="{FF2B5EF4-FFF2-40B4-BE49-F238E27FC236}">
                <a16:creationId xmlns:a16="http://schemas.microsoft.com/office/drawing/2014/main" id="{A8F7765D-987F-8299-3DF5-37DB5845C2D7}"/>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43910" y="1520865"/>
            <a:ext cx="5196501" cy="5177013"/>
          </a:xfrm>
        </p:spPr>
      </p:pic>
    </p:spTree>
    <p:extLst>
      <p:ext uri="{BB962C8B-B14F-4D97-AF65-F5344CB8AC3E}">
        <p14:creationId xmlns:p14="http://schemas.microsoft.com/office/powerpoint/2010/main" val="433323603"/>
      </p:ext>
    </p:extLst>
  </p:cSld>
  <p:clrMapOvr>
    <a:masterClrMapping/>
  </p:clrMapOvr>
  <mc:AlternateContent xmlns:mc="http://schemas.openxmlformats.org/markup-compatibility/2006" xmlns:p14="http://schemas.microsoft.com/office/powerpoint/2010/main">
    <mc:Choice Requires="p14">
      <p:transition spd="slow" p14:dur="2000" advTm="108874"/>
    </mc:Choice>
    <mc:Fallback xmlns="">
      <p:transition spd="slow" advTm="108874"/>
    </mc:Fallback>
  </mc:AlternateContent>
  <p:extLst>
    <p:ext uri="{3A86A75C-4F4B-4683-9AE1-C65F6400EC91}">
      <p14:laserTraceLst xmlns:p14="http://schemas.microsoft.com/office/powerpoint/2010/main">
        <p14:tracePtLst>
          <p14:tracePt t="88296" x="4330700" y="6197600"/>
          <p14:tracePt t="88474" x="2841625" y="6586538"/>
          <p14:tracePt t="88487" x="2608263" y="6342063"/>
          <p14:tracePt t="88504" x="2363788" y="6083300"/>
          <p14:tracePt t="88506" x="2233613" y="5980113"/>
          <p14:tracePt t="88521" x="1846263" y="5630863"/>
          <p14:tracePt t="88537" x="1511300" y="5359400"/>
          <p14:tracePt t="88554" x="1046163" y="4843463"/>
          <p14:tracePt t="88570" x="865188" y="4494213"/>
          <p14:tracePt t="88587" x="852488" y="4146550"/>
          <p14:tracePt t="88589" x="865188" y="3875088"/>
          <p14:tracePt t="88603" x="981075" y="3473450"/>
          <p14:tracePt t="88620" x="1201738" y="2995613"/>
          <p14:tracePt t="88637" x="1717675" y="2454275"/>
          <p14:tracePt t="88654" x="2273300" y="2130425"/>
          <p14:tracePt t="88670" x="3100388" y="1820863"/>
          <p14:tracePt t="88686" x="3757613" y="1704975"/>
          <p14:tracePt t="88703" x="4041775" y="1692275"/>
          <p14:tracePt t="88720" x="4481513" y="1782763"/>
          <p14:tracePt t="88736" x="4675188" y="1911350"/>
          <p14:tracePt t="88754" x="4752975" y="2286000"/>
          <p14:tracePt t="88770" x="4740275" y="2389188"/>
          <p14:tracePt t="89782" x="4533900" y="2441575"/>
          <p14:tracePt t="89786" x="4287838" y="2532063"/>
          <p14:tracePt t="89802" x="3694113" y="2711450"/>
          <p14:tracePt t="89819" x="3060700" y="2932113"/>
          <p14:tracePt t="89837" x="2492375" y="3241675"/>
          <p14:tracePt t="89852" x="2220913" y="3422650"/>
          <p14:tracePt t="89870" x="1898650" y="3719513"/>
          <p14:tracePt t="89886" x="1755775" y="3887788"/>
          <p14:tracePt t="89903" x="1652588" y="4146550"/>
          <p14:tracePt t="89919" x="1665288" y="4287838"/>
          <p14:tracePt t="89935" x="1770063" y="4430713"/>
          <p14:tracePt t="89952" x="2027238" y="4624388"/>
          <p14:tracePt t="89969" x="2273300" y="4727575"/>
          <p14:tracePt t="89986" x="2789238" y="4843463"/>
          <p14:tracePt t="90002" x="3344863" y="4908550"/>
          <p14:tracePt t="90019" x="3848100" y="4959350"/>
          <p14:tracePt t="90020" x="4016375" y="4959350"/>
          <p14:tracePt t="90035" x="4494213" y="4959350"/>
          <p14:tracePt t="90052" x="5037138" y="4959350"/>
          <p14:tracePt t="90069" x="5721350" y="4946650"/>
          <p14:tracePt t="90085" x="6315075" y="4856163"/>
          <p14:tracePt t="90102" x="6716713" y="4791075"/>
          <p14:tracePt t="90103" x="6910388" y="4752975"/>
          <p14:tracePt t="90119" x="7283450" y="4687888"/>
          <p14:tracePt t="90135" x="7439025" y="4649788"/>
          <p14:tracePt t="90152" x="7478713" y="4649788"/>
          <p14:tracePt t="90200" x="7478713" y="4662488"/>
          <p14:tracePt t="90206" x="7451725" y="4675188"/>
          <p14:tracePt t="90218" x="7400925" y="4687888"/>
          <p14:tracePt t="90220" x="7270750" y="4752975"/>
          <p14:tracePt t="90235" x="6780213" y="4997450"/>
          <p14:tracePt t="90252" x="6483350" y="5087938"/>
          <p14:tracePt t="90269" x="6096000" y="5243513"/>
          <p14:tracePt t="90285" x="5811838" y="5372100"/>
          <p14:tracePt t="90303" x="5075238" y="5630863"/>
          <p14:tracePt t="90318" x="4506913" y="5799138"/>
          <p14:tracePt t="90335" x="4016375" y="5915025"/>
          <p14:tracePt t="90352" x="3500438" y="5967413"/>
          <p14:tracePt t="90368" x="3228975" y="5954713"/>
          <p14:tracePt t="90386" x="2982913" y="5889625"/>
          <p14:tracePt t="90402" x="2854325" y="5837238"/>
          <p14:tracePt t="90418" x="2698750" y="5811838"/>
          <p14:tracePt t="90435" x="2570163" y="5734050"/>
          <p14:tracePt t="90451" x="2492375" y="5695950"/>
          <p14:tracePt t="90468" x="2441575" y="5670550"/>
          <p14:tracePt t="90485" x="2414588" y="5630863"/>
          <p14:tracePt t="90502" x="2401888" y="5618163"/>
          <p14:tracePt t="90518" x="2401888" y="5592763"/>
          <p14:tracePt t="90535" x="2401888" y="5580063"/>
          <p14:tracePt t="90536" x="2441575" y="5565775"/>
          <p14:tracePt t="90552" x="2801938" y="5411788"/>
          <p14:tracePt t="90568" x="3319463" y="5295900"/>
          <p14:tracePt t="90585" x="3900488" y="5218113"/>
          <p14:tracePt t="90601" x="4352925" y="5178425"/>
          <p14:tracePt t="90619" x="4921250" y="5140325"/>
          <p14:tracePt t="90635" x="5165725" y="5127625"/>
          <p14:tracePt t="90651" x="5502275" y="5127625"/>
          <p14:tracePt t="90668" x="5864225" y="5140325"/>
          <p14:tracePt t="90684" x="5992813" y="5192713"/>
          <p14:tracePt t="90702" x="6096000" y="5243513"/>
          <p14:tracePt t="90718" x="6121400" y="5281613"/>
          <p14:tracePt t="90735" x="6121400" y="5308600"/>
          <p14:tracePt t="90736" x="6121400" y="5334000"/>
          <p14:tracePt t="90751" x="6096000" y="5386388"/>
          <p14:tracePt t="90768" x="5889625" y="5489575"/>
          <p14:tracePt t="90785" x="5192713" y="5670550"/>
          <p14:tracePt t="90801" x="4637088" y="5721350"/>
          <p14:tracePt t="90818" x="4210050" y="5786438"/>
          <p14:tracePt t="90819" x="4029075" y="5811838"/>
          <p14:tracePt t="90834" x="3563938" y="5849938"/>
          <p14:tracePt t="90851" x="3254375" y="5849938"/>
          <p14:tracePt t="90868" x="2660650" y="5849938"/>
          <p14:tracePt t="90884" x="2311400" y="5849938"/>
          <p14:tracePt t="90901" x="1730375" y="5902325"/>
          <p14:tracePt t="90918" x="1408113" y="5902325"/>
          <p14:tracePt t="90934" x="1187450" y="5876925"/>
          <p14:tracePt t="90936" x="1123950" y="5864225"/>
          <p14:tracePt t="90951" x="1084263" y="5849938"/>
          <p14:tracePt t="90968" x="1071563" y="5837238"/>
          <p14:tracePt t="90997" x="1071563" y="5824538"/>
          <p14:tracePt t="91005" x="1084263" y="5811838"/>
          <p14:tracePt t="91018" x="1368425" y="5695950"/>
          <p14:tracePt t="91034" x="2014538" y="5502275"/>
          <p14:tracePt t="91051" x="2647950" y="5359400"/>
          <p14:tracePt t="91068" x="3513138" y="5230813"/>
          <p14:tracePt t="91084" x="4094163" y="5153025"/>
          <p14:tracePt t="91101" x="4894263" y="5075238"/>
          <p14:tracePt t="91117" x="5308600" y="5024438"/>
          <p14:tracePt t="91134" x="5580063" y="5024438"/>
          <p14:tracePt t="91151" x="5980113" y="5024438"/>
          <p14:tracePt t="91168" x="6211888" y="5075238"/>
          <p14:tracePt t="91184" x="6354763" y="5087938"/>
          <p14:tracePt t="91201" x="6418263" y="5114925"/>
          <p14:tracePt t="91219" x="6432550" y="5127625"/>
          <p14:tracePt t="91234" x="6432550" y="5140325"/>
          <p14:tracePt t="91267" x="6418263" y="5140325"/>
          <p14:tracePt t="91273" x="6392863" y="5153025"/>
          <p14:tracePt t="91284" x="6276975" y="5205413"/>
          <p14:tracePt t="91301" x="5114925" y="5424488"/>
          <p14:tracePt t="91317" x="4378325" y="5553075"/>
          <p14:tracePt t="91334" x="3887788" y="5643563"/>
          <p14:tracePt t="91335" x="3551238" y="5721350"/>
          <p14:tracePt t="91351" x="2944813" y="5786438"/>
          <p14:tracePt t="91367" x="2557463" y="5837238"/>
          <p14:tracePt t="91384" x="2066925" y="5915025"/>
          <p14:tracePt t="92142" x="1976438" y="5902325"/>
          <p14:tracePt t="92149" x="1873250" y="5864225"/>
          <p14:tracePt t="92155" x="1730375" y="5799138"/>
          <p14:tracePt t="92167" x="1639888" y="5759450"/>
          <p14:tracePt t="92170" x="1562100" y="5708650"/>
          <p14:tracePt t="92185" x="1395413" y="5630863"/>
          <p14:tracePt t="92200" x="1304925" y="5540375"/>
          <p14:tracePt t="92217" x="1162050" y="5399088"/>
          <p14:tracePt t="92233" x="1084263" y="5230813"/>
          <p14:tracePt t="92250" x="1058863" y="5062538"/>
          <p14:tracePt t="92251" x="1058863" y="4946650"/>
          <p14:tracePt t="92266" x="1111250" y="4727575"/>
          <p14:tracePt t="92283" x="1277938" y="4456113"/>
          <p14:tracePt t="92300" x="1665288" y="4068763"/>
          <p14:tracePt t="92316" x="1936750" y="3900488"/>
          <p14:tracePt t="92334" x="2711450" y="3525838"/>
          <p14:tracePt t="92350" x="3228975" y="3448050"/>
          <p14:tracePt t="92366" x="3694113" y="3422650"/>
          <p14:tracePt t="92368" x="3978275" y="3422650"/>
          <p14:tracePt t="92383" x="4403725" y="3473450"/>
          <p14:tracePt t="92399" x="4843463" y="3578225"/>
          <p14:tracePt t="92416" x="5475288" y="3810000"/>
          <p14:tracePt t="92433" x="5786438" y="4016375"/>
          <p14:tracePt t="92450" x="6083300" y="4275138"/>
          <p14:tracePt t="92466" x="6224588" y="4430713"/>
          <p14:tracePt t="92483" x="6276975" y="4624388"/>
          <p14:tracePt t="92499" x="6264275" y="4908550"/>
          <p14:tracePt t="92516" x="6173788" y="5153025"/>
          <p14:tracePt t="92533" x="5902325" y="5411788"/>
          <p14:tracePt t="92549" x="5759450" y="5553075"/>
          <p14:tracePt t="92566" x="5580063" y="5695950"/>
          <p14:tracePt t="92567" x="5462588" y="5759450"/>
          <p14:tracePt t="92583" x="4997450" y="5954713"/>
          <p14:tracePt t="92599" x="4533900" y="6134100"/>
          <p14:tracePt t="92616" x="3578225" y="6432550"/>
          <p14:tracePt t="92633" x="2879725" y="6611938"/>
          <p14:tracePt t="92650" x="2130425" y="6729413"/>
          <p14:tracePt t="92666" x="1846263" y="6729413"/>
          <p14:tracePt t="92683" x="1536700" y="6716713"/>
          <p14:tracePt t="92685" x="1446213" y="6689725"/>
          <p14:tracePt t="92699" x="1239838" y="6626225"/>
          <p14:tracePt t="92716" x="1123950" y="6561138"/>
          <p14:tracePt t="92733" x="1020763" y="6483350"/>
          <p14:tracePt t="92749" x="1008063" y="6445250"/>
          <p14:tracePt t="92766" x="993775" y="6367463"/>
          <p14:tracePt t="92767" x="1008063" y="6315075"/>
          <p14:tracePt t="92783" x="1123950" y="6173788"/>
          <p14:tracePt t="92799" x="1317625" y="5992813"/>
          <p14:tracePt t="92816" x="1833563" y="5695950"/>
          <p14:tracePt t="92832" x="2092325" y="5605463"/>
          <p14:tracePt t="92850" x="2595563" y="5449888"/>
          <p14:tracePt t="92866" x="3009900" y="5424488"/>
          <p14:tracePt t="92883" x="3344863" y="5424488"/>
          <p14:tracePt t="92885" x="3500438" y="5424488"/>
          <p14:tracePt t="92899" x="3771900" y="5502275"/>
          <p14:tracePt t="92916" x="4003675" y="5605463"/>
          <p14:tracePt t="92933" x="4210050" y="5811838"/>
          <p14:tracePt t="92949" x="4300538" y="5992813"/>
          <p14:tracePt t="92966" x="4313238" y="6096000"/>
          <p14:tracePt t="92967" x="4313238" y="6148388"/>
          <p14:tracePt t="92982" x="4275138" y="6289675"/>
          <p14:tracePt t="92999" x="4171950" y="6483350"/>
          <p14:tracePt t="93016" x="3938588" y="6729413"/>
          <p14:tracePt t="93663" x="2776538" y="6521450"/>
          <p14:tracePt t="93669" x="2879725" y="6264275"/>
          <p14:tracePt t="93683" x="3125788" y="5734050"/>
          <p14:tracePt t="93699" x="3409950" y="5281613"/>
          <p14:tracePt t="93715" x="3875088" y="4675188"/>
          <p14:tracePt t="93719" x="4197350" y="4352925"/>
          <p14:tracePt t="93732" x="4997450" y="3719513"/>
          <p14:tracePt t="93749" x="5746750" y="3216275"/>
          <p14:tracePt t="93766" x="6948488" y="2595563"/>
          <p14:tracePt t="93782" x="7451725" y="2363788"/>
          <p14:tracePt t="93798" x="8201025" y="2157413"/>
          <p14:tracePt t="93800" x="8343900" y="2144713"/>
          <p14:tracePt t="93815" x="8691563" y="2105025"/>
          <p14:tracePt t="93831" x="8963025" y="2092325"/>
          <p14:tracePt t="93848" x="9299575" y="2170113"/>
          <p14:tracePt t="93865" x="9440863" y="2273300"/>
          <p14:tracePt t="93881" x="9544050" y="2389188"/>
          <p14:tracePt t="93883" x="9583738" y="2466975"/>
          <p14:tracePt t="93898" x="9634538" y="2673350"/>
          <p14:tracePt t="93915" x="9621838" y="2867025"/>
          <p14:tracePt t="93917" x="9583738" y="2932113"/>
          <p14:tracePt t="93931" x="9440863" y="3138488"/>
          <p14:tracePt t="93948" x="9156700" y="3435350"/>
          <p14:tracePt t="93965" x="8420100" y="3848100"/>
          <p14:tracePt t="93981" x="7658100" y="4132263"/>
          <p14:tracePt t="93998" x="7116763" y="4365625"/>
          <p14:tracePt t="94000" x="6729413" y="4519613"/>
          <p14:tracePt t="94015" x="6121400" y="4713288"/>
          <p14:tracePt t="94031" x="5514975" y="4946650"/>
          <p14:tracePt t="94048" x="4765675" y="5127625"/>
          <p14:tracePt t="94065" x="4391025" y="5218113"/>
          <p14:tracePt t="94082" x="3862388" y="5256213"/>
          <p14:tracePt t="94098" x="3629025" y="5243513"/>
          <p14:tracePt t="94115" x="3473450" y="5230813"/>
          <p14:tracePt t="94131" x="3384550" y="5178425"/>
          <p14:tracePt t="94148" x="3370263" y="5178425"/>
          <p14:tracePt t="94164" x="3357563" y="5178425"/>
          <p14:tracePt t="94234" x="3370263" y="5178425"/>
          <p14:tracePt t="94240" x="3384550" y="5178425"/>
          <p14:tracePt t="94248" x="3409950" y="5178425"/>
          <p14:tracePt t="94264" x="3538538" y="5192713"/>
          <p14:tracePt t="94282" x="3757613" y="5321300"/>
          <p14:tracePt t="94298" x="3862388" y="5449888"/>
          <p14:tracePt t="94314" x="3913188" y="5592763"/>
          <p14:tracePt t="94331" x="3913188" y="5811838"/>
          <p14:tracePt t="94348" x="3875088" y="5980113"/>
          <p14:tracePt t="94365" x="3810000" y="6199188"/>
          <p14:tracePt t="94381" x="3719513" y="6380163"/>
          <p14:tracePt t="94398" x="3641725" y="6470650"/>
          <p14:tracePt t="94399" x="3603625" y="6521450"/>
          <p14:tracePt t="94414" x="3513138" y="6599238"/>
          <p14:tracePt t="94431" x="3397250" y="6677025"/>
          <p14:tracePt t="94447" x="3319463" y="6742113"/>
          <p14:tracePt t="94464" x="3306763" y="6742113"/>
          <p14:tracePt t="95641" x="3332163" y="6780213"/>
          <p14:tracePt t="95646" x="3370263" y="6845300"/>
          <p14:tracePt t="97267" x="0" y="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950D5CD0-5B2A-4F70-817D-CD16B2776F39}"/>
              </a:ext>
            </a:extLst>
          </p:cNvPr>
          <p:cNvSpPr txBox="1"/>
          <p:nvPr/>
        </p:nvSpPr>
        <p:spPr>
          <a:xfrm>
            <a:off x="5678129" y="1553952"/>
            <a:ext cx="6127184" cy="4402103"/>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ب. أهمية صحافة البيانات بالنسبة للقارئ:</a:t>
            </a:r>
          </a:p>
          <a:p>
            <a:pPr algn="just" rtl="1">
              <a:lnSpc>
                <a:spcPct val="110000"/>
              </a:lnSpc>
              <a:spcBef>
                <a:spcPts val="110"/>
              </a:spcBef>
              <a:spcAft>
                <a:spcPts val="11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 .1</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تقديم بيانات ومعلومات متخصصة بصورة قطعية لا تقبل التشكيك.</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.2</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توفير المعلومات والتحليلات التي تساعد على إثراء القراء بأخبار تخص القضايا المهمة اليومية.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latin typeface="Simplified Arabic" panose="02020603050405020304" pitchFamily="18" charset="-78"/>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بناء عقلية القارئ بناء على تعاملها مع الأرقام كوسيلة إقناع وتكوين الاتجاهات.</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.4</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تقديم قيمة الاستماع المعرفي من خلال البيانات والمعلومات، المبني على المنفعة المعلوماتية من خلال اسهامها في تسلية وتثقيف القارئ.</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 name="Rectangle: Rounded Corners 33">
            <a:extLst>
              <a:ext uri="{FF2B5EF4-FFF2-40B4-BE49-F238E27FC236}">
                <a16:creationId xmlns:a16="http://schemas.microsoft.com/office/drawing/2014/main" id="{206C0683-40C7-9108-9CA1-4ACB39B7B27B}"/>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person holding a glowing screen&#10;&#10;Description automatically generated">
            <a:extLst>
              <a:ext uri="{FF2B5EF4-FFF2-40B4-BE49-F238E27FC236}">
                <a16:creationId xmlns:a16="http://schemas.microsoft.com/office/drawing/2014/main" id="{DAB1AEEF-D53C-514D-DBCD-B7B2EA453DF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18447" y="1520865"/>
            <a:ext cx="5181600" cy="5172065"/>
          </a:xfrm>
        </p:spPr>
      </p:pic>
    </p:spTree>
    <p:extLst>
      <p:ext uri="{BB962C8B-B14F-4D97-AF65-F5344CB8AC3E}">
        <p14:creationId xmlns:p14="http://schemas.microsoft.com/office/powerpoint/2010/main" val="3980635107"/>
      </p:ext>
    </p:extLst>
  </p:cSld>
  <p:clrMapOvr>
    <a:masterClrMapping/>
  </p:clrMapOvr>
  <mc:AlternateContent xmlns:mc="http://schemas.openxmlformats.org/markup-compatibility/2006" xmlns:p14="http://schemas.microsoft.com/office/powerpoint/2010/main">
    <mc:Choice Requires="p14">
      <p:transition spd="slow" p14:dur="2000" advTm="126657"/>
    </mc:Choice>
    <mc:Fallback xmlns="">
      <p:transition spd="slow" advTm="12665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950D5CD0-5B2A-4F70-817D-CD16B2776F39}"/>
              </a:ext>
            </a:extLst>
          </p:cNvPr>
          <p:cNvSpPr txBox="1"/>
          <p:nvPr/>
        </p:nvSpPr>
        <p:spPr>
          <a:xfrm>
            <a:off x="5267474" y="1520865"/>
            <a:ext cx="6440605" cy="5240281"/>
          </a:xfrm>
          <a:prstGeom prst="rect">
            <a:avLst/>
          </a:prstGeom>
          <a:noFill/>
        </p:spPr>
        <p:txBody>
          <a:bodyPr wrap="square">
            <a:spAutoFit/>
          </a:bodyPr>
          <a:lstStyle/>
          <a:p>
            <a:pPr algn="just" rtl="1">
              <a:lnSpc>
                <a:spcPct val="107000"/>
              </a:lnSpc>
              <a:spcAft>
                <a:spcPts val="800"/>
              </a:spcAft>
            </a:pP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ج</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أهمية صحافة البيانات بالنسبة لل</a:t>
            </a: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مؤسسات</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en-US" sz="2400" b="1">
                <a:effectLst/>
                <a:latin typeface="Calibri" panose="020F0502020204030204" pitchFamily="34" charset="0"/>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.1</a:t>
            </a:r>
            <a:r>
              <a:rPr lang="ar-EG" sz="2400" b="1">
                <a:effectLst/>
                <a:latin typeface="Calibri" panose="020F0502020204030204" pitchFamily="34" charset="0"/>
                <a:ea typeface="Calibri" panose="020F0502020204030204" pitchFamily="34" charset="0"/>
                <a:cs typeface="Simplified Arabic" panose="02020603050405020304" pitchFamily="18" charset="-78"/>
              </a:rPr>
              <a:t>تسهم في تشكيل أرشيف معلومات وبيانات واقعية للمؤسسة.</a:t>
            </a:r>
            <a:endParaRPr lang="en-US" sz="2400" b="1">
              <a:effectLst/>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2</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تعكس الصورة العلمية المعرفية حول المؤسسة وتبرز مكانتها العلمية والرقمية.</a:t>
            </a:r>
          </a:p>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latin typeface="Simplified Arabic" panose="02020603050405020304" pitchFamily="18" charset="-78"/>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EG" sz="2400" b="1">
                <a:effectLst/>
                <a:latin typeface="Calibri" panose="020F0502020204030204" pitchFamily="34" charset="0"/>
                <a:ea typeface="Calibri" panose="020F0502020204030204" pitchFamily="34" charset="0"/>
                <a:cs typeface="Simplified Arabic" panose="02020603050405020304" pitchFamily="18" charset="-78"/>
              </a:rPr>
              <a:t>تبرز دور البحث العلمي للمؤسسة بناء على المعلومات والبيانات الرقمية التي يتم الاعتماد عليها في البحوث والدراسات العلمية.</a:t>
            </a:r>
            <a:endParaRPr lang="ar-EG"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.4</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تفصيل العلاقات الرسمية والعلمية بين المؤسسات من الناحية العلمية، لما تمتلكه من قاعدة بيانات ومعلومات موثقة، فتصبح مرجعية علمية لهذه المؤسسات تستفيد منها في وضع الخطط.</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 name="Rectangle: Rounded Corners 33">
            <a:extLst>
              <a:ext uri="{FF2B5EF4-FFF2-40B4-BE49-F238E27FC236}">
                <a16:creationId xmlns:a16="http://schemas.microsoft.com/office/drawing/2014/main" id="{206C0683-40C7-9108-9CA1-4ACB39B7B27B}"/>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person typing on a computer&#10;&#10;Description automatically generated">
            <a:extLst>
              <a:ext uri="{FF2B5EF4-FFF2-40B4-BE49-F238E27FC236}">
                <a16:creationId xmlns:a16="http://schemas.microsoft.com/office/drawing/2014/main" id="{D13838A4-A5E0-94FC-7172-DF53B02F3D9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7172" y="1553952"/>
            <a:ext cx="4742497" cy="4974943"/>
          </a:xfrm>
        </p:spPr>
      </p:pic>
    </p:spTree>
    <p:extLst>
      <p:ext uri="{BB962C8B-B14F-4D97-AF65-F5344CB8AC3E}">
        <p14:creationId xmlns:p14="http://schemas.microsoft.com/office/powerpoint/2010/main" val="1077733002"/>
      </p:ext>
    </p:extLst>
  </p:cSld>
  <p:clrMapOvr>
    <a:masterClrMapping/>
  </p:clrMapOvr>
  <mc:AlternateContent xmlns:mc="http://schemas.openxmlformats.org/markup-compatibility/2006" xmlns:p14="http://schemas.microsoft.com/office/powerpoint/2010/main">
    <mc:Choice Requires="p14">
      <p:transition spd="slow" p14:dur="2000" advTm="136336"/>
    </mc:Choice>
    <mc:Fallback xmlns="">
      <p:transition spd="slow" advTm="13633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950D5CD0-5B2A-4F70-817D-CD16B2776F39}"/>
              </a:ext>
            </a:extLst>
          </p:cNvPr>
          <p:cNvSpPr txBox="1"/>
          <p:nvPr/>
        </p:nvSpPr>
        <p:spPr>
          <a:xfrm>
            <a:off x="5274859" y="1471656"/>
            <a:ext cx="6440605" cy="4325158"/>
          </a:xfrm>
          <a:prstGeom prst="rect">
            <a:avLst/>
          </a:prstGeom>
          <a:noFill/>
        </p:spPr>
        <p:txBody>
          <a:bodyPr wrap="square">
            <a:spAutoFit/>
          </a:bodyPr>
          <a:lstStyle/>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5</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انقاذ المؤسسات الصحفية: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1800" b="1" u="sng">
                <a:effectLst/>
                <a:latin typeface="Calibri" panose="020F0502020204030204" pitchFamily="34" charset="0"/>
                <a:ea typeface="Calibri" panose="020F0502020204030204" pitchFamily="34" charset="0"/>
                <a:cs typeface="Simplified Arabic" panose="02020603050405020304" pitchFamily="18" charset="-78"/>
              </a:rPr>
              <a:t>‏</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فالصحافة يبدو أنها تواجه خطرًا متصاعدًا على مدار السنوات الاخيرة، فقد تخلت العديد من المؤسسات الصحفية الكبرى حول العالم عن إصدارتها الورقية </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نظ</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را لعزوف عدد كبير من القراء عن مطالعة الصحف، ومع شيوع ثقافة الحصول المجاني على المعلومات، مما تسبب في تراجع مبيعات الصحف الورقية وانخفاض عائداتها؛ حيث تعكس الأرقام وضعًا صعبًا للصحافة</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إذ بلغ عدد قراء الصحف الورقية في العالم حاليا نحو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1.7</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مليار شخص، وفي المقابل يوجد حوالي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latin typeface="Simplified Arabic" panose="02020603050405020304" pitchFamily="18" charset="-78"/>
                <a:ea typeface="Calibri" panose="020F0502020204030204" pitchFamily="34" charset="0"/>
                <a:cs typeface="Simplified Arabic" panose="02020603050405020304" pitchFamily="18" charset="-78"/>
              </a:rPr>
              <a:t>3</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مليارات شخص يتعاملون مع الإنترنت والصحافة الإلكترونية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 name="Rectangle: Rounded Corners 33">
            <a:extLst>
              <a:ext uri="{FF2B5EF4-FFF2-40B4-BE49-F238E27FC236}">
                <a16:creationId xmlns:a16="http://schemas.microsoft.com/office/drawing/2014/main" id="{206C0683-40C7-9108-9CA1-4ACB39B7B27B}"/>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newspaper on top of a keyboard&#10;&#10;Description automatically generated">
            <a:extLst>
              <a:ext uri="{FF2B5EF4-FFF2-40B4-BE49-F238E27FC236}">
                <a16:creationId xmlns:a16="http://schemas.microsoft.com/office/drawing/2014/main" id="{904BD386-F479-E5BA-BB42-77D34B5E2F7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93259" y="1553952"/>
            <a:ext cx="5181600" cy="5082822"/>
          </a:xfrm>
        </p:spPr>
      </p:pic>
    </p:spTree>
    <p:extLst>
      <p:ext uri="{BB962C8B-B14F-4D97-AF65-F5344CB8AC3E}">
        <p14:creationId xmlns:p14="http://schemas.microsoft.com/office/powerpoint/2010/main" val="3631185473"/>
      </p:ext>
    </p:extLst>
  </p:cSld>
  <p:clrMapOvr>
    <a:masterClrMapping/>
  </p:clrMapOvr>
  <mc:AlternateContent xmlns:mc="http://schemas.openxmlformats.org/markup-compatibility/2006" xmlns:p14="http://schemas.microsoft.com/office/powerpoint/2010/main">
    <mc:Choice Requires="p14">
      <p:transition spd="slow" p14:dur="2000" advTm="158127"/>
    </mc:Choice>
    <mc:Fallback xmlns="">
      <p:transition spd="slow" advTm="15812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950D5CD0-5B2A-4F70-817D-CD16B2776F39}"/>
              </a:ext>
            </a:extLst>
          </p:cNvPr>
          <p:cNvSpPr txBox="1"/>
          <p:nvPr/>
        </p:nvSpPr>
        <p:spPr>
          <a:xfrm>
            <a:off x="5207188" y="1710490"/>
            <a:ext cx="6440605" cy="2895216"/>
          </a:xfrm>
          <a:prstGeom prst="rect">
            <a:avLst/>
          </a:prstGeom>
          <a:noFill/>
        </p:spPr>
        <p:txBody>
          <a:bodyPr wrap="square">
            <a:spAutoFit/>
          </a:bodyPr>
          <a:lstStyle/>
          <a:p>
            <a:pPr marL="285750" indent="-285750" algn="just" rtl="1">
              <a:lnSpc>
                <a:spcPct val="110000"/>
              </a:lnSpc>
              <a:spcBef>
                <a:spcPts val="110"/>
              </a:spcBef>
              <a:spcAft>
                <a:spcPts val="110"/>
              </a:spcAft>
              <a:buFont typeface="Wingdings" panose="05000000000000000000" pitchFamily="2" charset="2"/>
              <a:buChar char="§"/>
            </a:pPr>
            <a:r>
              <a:rPr lang="ar-EG" sz="1800" b="1" u="sng">
                <a:effectLst/>
                <a:latin typeface="Calibri" panose="020F0502020204030204" pitchFamily="34" charset="0"/>
                <a:ea typeface="Calibri" panose="020F0502020204030204" pitchFamily="34" charset="0"/>
                <a:cs typeface="Simplified Arabic" panose="02020603050405020304" pitchFamily="18" charset="-78"/>
              </a:rPr>
              <a:t>‏</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لذا فنحن أمام نقطة تحول حاسمة في الطريقة التي تدار بها غرف الأخبار، والبقاء فقط لمن يدرك متغيرات العصر ويتكيف معها، فالمحتوى الذي كانت تضمه النسخة الورقية لا يتماشى مع قواعد النشر الإلكتروني الآن</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 name="Rectangle: Rounded Corners 33">
            <a:extLst>
              <a:ext uri="{FF2B5EF4-FFF2-40B4-BE49-F238E27FC236}">
                <a16:creationId xmlns:a16="http://schemas.microsoft.com/office/drawing/2014/main" id="{206C0683-40C7-9108-9CA1-4ACB39B7B27B}"/>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computer with a newspaper coming out of it&#10;&#10;Description automatically generated">
            <a:extLst>
              <a:ext uri="{FF2B5EF4-FFF2-40B4-BE49-F238E27FC236}">
                <a16:creationId xmlns:a16="http://schemas.microsoft.com/office/drawing/2014/main" id="{6D425C4B-CAAE-1370-C629-B36B798B608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86687" y="1553952"/>
            <a:ext cx="4662983" cy="4903938"/>
          </a:xfrm>
        </p:spPr>
      </p:pic>
    </p:spTree>
    <p:extLst>
      <p:ext uri="{BB962C8B-B14F-4D97-AF65-F5344CB8AC3E}">
        <p14:creationId xmlns:p14="http://schemas.microsoft.com/office/powerpoint/2010/main" val="166765222"/>
      </p:ext>
    </p:extLst>
  </p:cSld>
  <p:clrMapOvr>
    <a:masterClrMapping/>
  </p:clrMapOvr>
  <mc:AlternateContent xmlns:mc="http://schemas.openxmlformats.org/markup-compatibility/2006" xmlns:p14="http://schemas.microsoft.com/office/powerpoint/2010/main">
    <mc:Choice Requires="p14">
      <p:transition spd="slow" p14:dur="2000" advTm="59422"/>
    </mc:Choice>
    <mc:Fallback xmlns="">
      <p:transition spd="slow" advTm="5942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950D5CD0-5B2A-4F70-817D-CD16B2776F39}"/>
              </a:ext>
            </a:extLst>
          </p:cNvPr>
          <p:cNvSpPr txBox="1"/>
          <p:nvPr/>
        </p:nvSpPr>
        <p:spPr>
          <a:xfrm>
            <a:off x="5500047" y="1553952"/>
            <a:ext cx="6305265" cy="4409925"/>
          </a:xfrm>
          <a:prstGeom prst="rect">
            <a:avLst/>
          </a:prstGeom>
          <a:noFill/>
        </p:spPr>
        <p:txBody>
          <a:bodyPr wrap="square">
            <a:spAutoFit/>
          </a:bodyPr>
          <a:lstStyle/>
          <a:p>
            <a:pPr algn="just" rtl="1">
              <a:lnSpc>
                <a:spcPct val="110000"/>
              </a:lnSpc>
              <a:spcBef>
                <a:spcPts val="110"/>
              </a:spcBef>
              <a:spcAft>
                <a:spcPts val="11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 .1</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ضرورة مشاركة الناس في نشر المعلومات وصياغتها والحصول عليها.</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.2</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التركيز على دمج الجمهور المستخدم في أحداث المجتمع ومتابعتها.</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الاستفادة من التطور العلمي في مجال الإنترنت والبرامج الفنية التي تتعامل مع البيانات والمعلومات تعاملا أكثر حيوية ودقة.</a:t>
            </a:r>
          </a:p>
          <a:p>
            <a:pPr algn="just" rtl="1">
              <a:lnSpc>
                <a:spcPct val="110000"/>
              </a:lnSpc>
              <a:spcBef>
                <a:spcPts val="110"/>
              </a:spcBef>
              <a:spcAft>
                <a:spcPts val="110"/>
              </a:spcAft>
            </a:pP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.4</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العمل على تحويل البيانات والمعلومات العامة إلى أرقام يمكن فهمها في أسرع وقت.</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 name="Rectangle: Rounded Corners 33">
            <a:extLst>
              <a:ext uri="{FF2B5EF4-FFF2-40B4-BE49-F238E27FC236}">
                <a16:creationId xmlns:a16="http://schemas.microsoft.com/office/drawing/2014/main" id="{206C0683-40C7-9108-9CA1-4ACB39B7B27B}"/>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أهداف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2" name="Content Placeholder 9" descr="A graphic of a graph&#10;&#10;Description automatically generated">
            <a:extLst>
              <a:ext uri="{FF2B5EF4-FFF2-40B4-BE49-F238E27FC236}">
                <a16:creationId xmlns:a16="http://schemas.microsoft.com/office/drawing/2014/main" id="{A3490FFA-C68E-FFB5-887B-2CA35AFC180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183107" y="1556018"/>
            <a:ext cx="5181600" cy="4901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5854182"/>
      </p:ext>
    </p:extLst>
  </p:cSld>
  <p:clrMapOvr>
    <a:masterClrMapping/>
  </p:clrMapOvr>
  <mc:AlternateContent xmlns:mc="http://schemas.openxmlformats.org/markup-compatibility/2006" xmlns:p14="http://schemas.microsoft.com/office/powerpoint/2010/main">
    <mc:Choice Requires="p14">
      <p:transition spd="slow" p14:dur="2000" advTm="123450"/>
    </mc:Choice>
    <mc:Fallback xmlns="">
      <p:transition spd="slow" advTm="12345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950D5CD0-5B2A-4F70-817D-CD16B2776F39}"/>
              </a:ext>
            </a:extLst>
          </p:cNvPr>
          <p:cNvSpPr txBox="1"/>
          <p:nvPr/>
        </p:nvSpPr>
        <p:spPr>
          <a:xfrm>
            <a:off x="5707626" y="1693339"/>
            <a:ext cx="6097686" cy="4524059"/>
          </a:xfrm>
          <a:prstGeom prst="rect">
            <a:avLst/>
          </a:prstGeom>
          <a:noFill/>
        </p:spPr>
        <p:txBody>
          <a:bodyPr wrap="square">
            <a:spAutoFit/>
          </a:bodyPr>
          <a:lstStyle/>
          <a:p>
            <a:pPr algn="just" rtl="1">
              <a:lnSpc>
                <a:spcPct val="107000"/>
              </a:lnSpc>
              <a:spcAft>
                <a:spcPts val="80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a:t>
            </a:r>
            <a:r>
              <a:rPr lang="en-US" sz="2500" b="1">
                <a:latin typeface="Simplified Arabic" panose="02020603050405020304" pitchFamily="18" charset="-78"/>
                <a:ea typeface="Calibri" panose="020F0502020204030204" pitchFamily="34" charset="0"/>
                <a:cs typeface="Simplified Arabic" panose="02020603050405020304" pitchFamily="18" charset="-78"/>
              </a:rPr>
              <a:t>5</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تبسيط المعلومات وتقديمها في صورة فنية وبصرية جذابة باستخدام الرسوم البيانية والألوان والأحجام في عملية المعالجة والتوضيح.</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.6</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تسهيل الفهم لدى القارئ للقضايا المجتمعية بواسطة القضية البصرية الرقمية بأساليب المعالجة، وهذا من شأنه تشكيل رأي عام بشأنها يتصف بالدقة المعلوماتية.</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500" b="1">
                <a:latin typeface="Simplified Arabic" panose="02020603050405020304" pitchFamily="18" charset="-78"/>
                <a:ea typeface="Calibri" panose="020F0502020204030204" pitchFamily="34" charset="0"/>
                <a:cs typeface="Simplified Arabic" panose="02020603050405020304" pitchFamily="18" charset="-78"/>
              </a:rPr>
              <a:t>.</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7</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ابراز الفوارق في المعلومات التي سبق أن عولجت، والمعلومات والبيانات الحالية بصورة رقمية جديدة باستخدام الرسوم البيانية وغيرها من الأشكال الفنية.</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 name="Rectangle: Rounded Corners 33">
            <a:extLst>
              <a:ext uri="{FF2B5EF4-FFF2-40B4-BE49-F238E27FC236}">
                <a16:creationId xmlns:a16="http://schemas.microsoft.com/office/drawing/2014/main" id="{206C0683-40C7-9108-9CA1-4ACB39B7B27B}"/>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أهداف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person standing in front of a graph&#10;&#10;Description automatically generated">
            <a:extLst>
              <a:ext uri="{FF2B5EF4-FFF2-40B4-BE49-F238E27FC236}">
                <a16:creationId xmlns:a16="http://schemas.microsoft.com/office/drawing/2014/main" id="{DA143464-7281-4E90-7426-43C0A286C5CA}"/>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86688" y="1520865"/>
            <a:ext cx="5181600" cy="4946257"/>
          </a:xfrm>
        </p:spPr>
      </p:pic>
    </p:spTree>
    <p:extLst>
      <p:ext uri="{BB962C8B-B14F-4D97-AF65-F5344CB8AC3E}">
        <p14:creationId xmlns:p14="http://schemas.microsoft.com/office/powerpoint/2010/main" val="2098158016"/>
      </p:ext>
    </p:extLst>
  </p:cSld>
  <p:clrMapOvr>
    <a:masterClrMapping/>
  </p:clrMapOvr>
  <mc:AlternateContent xmlns:mc="http://schemas.openxmlformats.org/markup-compatibility/2006" xmlns:p14="http://schemas.microsoft.com/office/powerpoint/2010/main">
    <mc:Choice Requires="p14">
      <p:transition spd="slow" p14:dur="2000" advTm="193929"/>
    </mc:Choice>
    <mc:Fallback xmlns="">
      <p:transition spd="slow" advTm="193929"/>
    </mc:Fallback>
  </mc:AlternateContent>
  <p:extLst>
    <p:ext uri="{3A86A75C-4F4B-4683-9AE1-C65F6400EC91}">
      <p14:laserTraceLst xmlns:p14="http://schemas.microsoft.com/office/powerpoint/2010/main">
        <p14:tracePtLst>
          <p14:tracePt t="68517" x="4286250" y="6232525"/>
          <p14:tracePt t="68852" x="2932113" y="6689725"/>
          <p14:tracePt t="68861" x="2867025" y="6611938"/>
          <p14:tracePt t="68878" x="2673350" y="6392863"/>
          <p14:tracePt t="68880" x="2570163" y="6276975"/>
          <p14:tracePt t="68896" x="2401888" y="6030913"/>
          <p14:tracePt t="68911" x="2144713" y="5656263"/>
          <p14:tracePt t="68928" x="1924050" y="5178425"/>
          <p14:tracePt t="68944" x="1860550" y="4908550"/>
          <p14:tracePt t="68961" x="1846263" y="4624388"/>
          <p14:tracePt t="68963" x="1846263" y="4506913"/>
          <p14:tracePt t="68977" x="1846263" y="4210050"/>
          <p14:tracePt t="68994" x="1911350" y="3978275"/>
          <p14:tracePt t="69011" x="2039938" y="3641725"/>
          <p14:tracePt t="69028" x="2233613" y="3422650"/>
          <p14:tracePt t="69045" x="2582863" y="3176588"/>
          <p14:tracePt t="69061" x="2789238" y="3060700"/>
          <p14:tracePt t="69077" x="2944813" y="3035300"/>
          <p14:tracePt t="69094" x="3113088" y="3086100"/>
          <p14:tracePt t="69111" x="3216275" y="3176588"/>
          <p14:tracePt t="69128" x="3294063" y="3319463"/>
          <p14:tracePt t="84365" x="3151188" y="3306763"/>
          <p14:tracePt t="84369" x="2879725" y="3267075"/>
          <p14:tracePt t="84379" x="2725738" y="3228975"/>
          <p14:tracePt t="84398" x="2324100" y="3176588"/>
          <p14:tracePt t="84413" x="2092325" y="3125788"/>
          <p14:tracePt t="84431" x="1601788" y="3022600"/>
          <p14:tracePt t="84447" x="1330325" y="2970213"/>
          <p14:tracePt t="84463" x="1058863" y="2932113"/>
          <p14:tracePt t="84466" x="981075" y="2892425"/>
          <p14:tracePt t="84480" x="917575" y="2854325"/>
          <p14:tracePt t="84496" x="903288" y="2801938"/>
          <p14:tracePt t="84513" x="1046163" y="2647950"/>
          <p14:tracePt t="84529" x="1330325" y="2532063"/>
          <p14:tracePt t="84546" x="1562100" y="2479675"/>
          <p14:tracePt t="84562" x="2014538" y="2414588"/>
          <p14:tracePt t="84579" x="2338388" y="2401888"/>
          <p14:tracePt t="84597" x="2673350" y="2441575"/>
          <p14:tracePt t="84612" x="2816225" y="2492375"/>
          <p14:tracePt t="84629" x="2906713" y="2582863"/>
          <p14:tracePt t="84630" x="2957513" y="2622550"/>
          <p14:tracePt t="84646" x="3060700" y="2738438"/>
          <p14:tracePt t="84662" x="3125788" y="2919413"/>
          <p14:tracePt t="84679" x="3176588" y="3125788"/>
          <p14:tracePt t="84696" x="3176588" y="3267075"/>
          <p14:tracePt t="84713" x="3163888" y="3500438"/>
          <p14:tracePt t="84729" x="3125788" y="3668713"/>
          <p14:tracePt t="84746" x="3060700" y="3822700"/>
          <p14:tracePt t="84747" x="3022600" y="3887788"/>
          <p14:tracePt t="84762" x="2957513" y="3965575"/>
          <p14:tracePt t="84779" x="2919413" y="4016375"/>
          <p14:tracePt t="84796" x="2828925" y="4106863"/>
          <p14:tracePt t="84812" x="2789238" y="4146550"/>
          <p14:tracePt t="109842" x="2686050" y="4210050"/>
          <p14:tracePt t="109847" x="2532063" y="4325938"/>
          <p14:tracePt t="109856" x="2130425" y="4506913"/>
          <p14:tracePt t="109872" x="1511300" y="4803775"/>
          <p14:tracePt t="109890" x="1033463" y="5062538"/>
          <p14:tracePt t="109905" x="814388" y="5140325"/>
          <p14:tracePt t="109922" x="633413" y="5192713"/>
          <p14:tracePt t="109924" x="593725" y="5205413"/>
          <p14:tracePt t="109938" x="568325" y="5205413"/>
          <p14:tracePt t="109955" x="555625" y="5218113"/>
          <p14:tracePt t="109972" x="542925" y="5218113"/>
          <p14:tracePt t="110026" x="530225" y="5218113"/>
          <p14:tracePt t="110129" x="555625" y="5218113"/>
          <p14:tracePt t="110138" x="606425" y="5218113"/>
          <p14:tracePt t="110144" x="762000" y="5218113"/>
          <p14:tracePt t="110155" x="993775" y="5230813"/>
          <p14:tracePt t="110171" x="1885950" y="5295900"/>
          <p14:tracePt t="110188" x="2182813" y="5281613"/>
          <p14:tracePt t="110205" x="2570163" y="5334000"/>
          <p14:tracePt t="110221" x="2867025" y="5372100"/>
          <p14:tracePt t="110238" x="3138488" y="5372100"/>
          <p14:tracePt t="110239" x="3228975" y="5372100"/>
          <p14:tracePt t="110254" x="3460750" y="5346700"/>
          <p14:tracePt t="110271" x="3654425" y="5359400"/>
          <p14:tracePt t="110288" x="3900488" y="5437188"/>
          <p14:tracePt t="110304" x="4056063" y="5437188"/>
          <p14:tracePt t="110321" x="4222750" y="5437188"/>
          <p14:tracePt t="110322" x="4325938" y="5437188"/>
          <p14:tracePt t="110337" x="4519613" y="5437188"/>
          <p14:tracePt t="110354" x="4675188" y="5437188"/>
          <p14:tracePt t="110371" x="4778375" y="5437188"/>
          <p14:tracePt t="110387" x="4803775" y="5449888"/>
          <p14:tracePt t="110405" x="4818063" y="5449888"/>
          <p14:tracePt t="110420" x="4843463" y="5449888"/>
          <p14:tracePt t="110437" x="4868863" y="5462588"/>
          <p14:tracePt t="110440" x="4881563" y="5475288"/>
          <p14:tracePt t="110454" x="4921250" y="5475288"/>
          <p14:tracePt t="110471" x="4933950" y="5489575"/>
          <p14:tracePt t="110488" x="4959350" y="5502275"/>
          <p14:tracePt t="110508" x="4972050" y="5502275"/>
          <p14:tracePt t="110521" x="4972050" y="5514975"/>
          <p14:tracePt t="110537" x="4984750" y="5514975"/>
          <p14:tracePt t="110554" x="4984750" y="5527675"/>
          <p14:tracePt t="110571" x="4984750" y="5540375"/>
          <p14:tracePt t="110625" x="4972050" y="5553075"/>
          <p14:tracePt t="110631" x="4894263" y="5553075"/>
          <p14:tracePt t="110638" x="4727575" y="5580063"/>
          <p14:tracePt t="110654" x="4275138" y="5643563"/>
          <p14:tracePt t="110670" x="4041775" y="5670550"/>
          <p14:tracePt t="110687" x="3822700" y="5695950"/>
          <p14:tracePt t="110704" x="3641725" y="5734050"/>
          <p14:tracePt t="110721" x="3254375" y="5759450"/>
          <p14:tracePt t="110737" x="2982913" y="5773738"/>
          <p14:tracePt t="110754" x="2595563" y="5773738"/>
          <p14:tracePt t="110756" x="2505075" y="5773738"/>
          <p14:tracePt t="110770" x="2311400" y="5786438"/>
          <p14:tracePt t="110787" x="2182813" y="5786438"/>
          <p14:tracePt t="110804" x="2014538" y="5746750"/>
          <p14:tracePt t="110820" x="1873250" y="5721350"/>
          <p14:tracePt t="110837" x="1652588" y="5721350"/>
          <p14:tracePt t="110854" x="1355725" y="5721350"/>
          <p14:tracePt t="110870" x="1277938" y="5721350"/>
          <p14:tracePt t="110887" x="1252538" y="5734050"/>
          <p14:tracePt t="110941" x="1277938" y="5734050"/>
          <p14:tracePt t="110948" x="1368425" y="5734050"/>
          <p14:tracePt t="110955" x="1665288" y="5734050"/>
          <p14:tracePt t="110970" x="2401888" y="5734050"/>
          <p14:tracePt t="110987" x="2944813" y="5695950"/>
          <p14:tracePt t="111004" x="3681413" y="5618163"/>
          <p14:tracePt t="111021" x="4119563" y="5605463"/>
          <p14:tracePt t="111037" x="4597400" y="5592763"/>
          <p14:tracePt t="111038" x="4778375" y="5592763"/>
          <p14:tracePt t="111053" x="5205413" y="5565775"/>
          <p14:tracePt t="111070" x="5489575" y="5553075"/>
          <p14:tracePt t="111072" x="5618163" y="5565775"/>
          <p14:tracePt t="111087" x="5811838" y="5580063"/>
          <p14:tracePt t="111103" x="5940425" y="5618163"/>
          <p14:tracePt t="111120" x="6005513" y="5630863"/>
          <p14:tracePt t="111136" x="6018213" y="5643563"/>
          <p14:tracePt t="111161" x="6005513" y="5643563"/>
          <p14:tracePt t="111170" x="5980113" y="5656263"/>
          <p14:tracePt t="111187" x="5643563" y="5695950"/>
          <p14:tracePt t="111204" x="5087938" y="5746750"/>
          <p14:tracePt t="111220" x="4624388" y="5786438"/>
          <p14:tracePt t="111238" x="4171950" y="5837238"/>
          <p14:tracePt t="111253" x="3875088" y="5864225"/>
          <p14:tracePt t="111270" x="3513138" y="5889625"/>
          <p14:tracePt t="111287" x="3086100" y="5967413"/>
          <p14:tracePt t="111303" x="2854325" y="5954713"/>
          <p14:tracePt t="111320" x="2532063" y="5954713"/>
          <p14:tracePt t="111336" x="2324100" y="5980113"/>
          <p14:tracePt t="111353" x="2130425" y="6005513"/>
          <p14:tracePt t="111355" x="2066925" y="6005513"/>
          <p14:tracePt t="111370" x="1976438" y="6018213"/>
          <p14:tracePt t="111386" x="1963738" y="6018213"/>
          <p14:tracePt t="111403" x="1949450" y="6018213"/>
          <p14:tracePt t="111443" x="1936750" y="6018213"/>
          <p14:tracePt t="111450" x="1924050" y="6018213"/>
          <p14:tracePt t="111457" x="1911350" y="6018213"/>
          <p14:tracePt t="111470" x="1898650" y="6018213"/>
          <p14:tracePt t="111472" x="1873250" y="6030913"/>
          <p14:tracePt t="111486" x="1833563" y="6030913"/>
          <p14:tracePt t="111503" x="1782763" y="6043613"/>
          <p14:tracePt t="111520" x="1730375" y="6083300"/>
          <p14:tracePt t="111536" x="1692275" y="6096000"/>
          <p14:tracePt t="111553" x="1639888" y="6121400"/>
          <p14:tracePt t="111555" x="1627188" y="6121400"/>
          <p14:tracePt t="111570" x="1589088" y="6148388"/>
          <p14:tracePt t="111586" x="1562100" y="6161088"/>
          <p14:tracePt t="111603" x="1511300" y="6186488"/>
          <p14:tracePt t="111620" x="1471613" y="6186488"/>
          <p14:tracePt t="111636" x="1382713" y="6211888"/>
          <p14:tracePt t="111653" x="1227138" y="6211888"/>
          <p14:tracePt t="111669" x="1111250" y="6211888"/>
          <p14:tracePt t="111686" x="993775" y="6224588"/>
          <p14:tracePt t="111703" x="955675" y="6224588"/>
          <p14:tracePt t="111705" x="930275" y="6224588"/>
          <p14:tracePt t="111720" x="903288" y="6237288"/>
          <p14:tracePt t="111736" x="865188" y="6237288"/>
          <p14:tracePt t="111753" x="839788" y="6237288"/>
          <p14:tracePt t="111770" x="827088" y="6237288"/>
          <p14:tracePt t="111786" x="814388" y="6237288"/>
          <p14:tracePt t="111803" x="774700" y="6237288"/>
          <p14:tracePt t="111819" x="736600" y="6224588"/>
          <p14:tracePt t="111836" x="684213" y="6211888"/>
          <p14:tracePt t="111853" x="646113" y="6211888"/>
          <p14:tracePt t="111870" x="620713" y="6211888"/>
          <p14:tracePt t="111871" x="606425" y="6211888"/>
          <p14:tracePt t="111886" x="581025" y="6199188"/>
          <p14:tracePt t="111905" x="568325" y="6199188"/>
          <p14:tracePt t="111926" x="555625" y="6199188"/>
          <p14:tracePt t="111953" x="555625" y="6186488"/>
          <p14:tracePt t="111967" x="606425" y="6186488"/>
          <p14:tracePt t="111974" x="723900" y="6161088"/>
          <p14:tracePt t="111986" x="839788" y="6161088"/>
          <p14:tracePt t="112002" x="1277938" y="6134100"/>
          <p14:tracePt t="112019" x="1471613" y="6134100"/>
          <p14:tracePt t="112036" x="1770063" y="6161088"/>
          <p14:tracePt t="112052" x="2014538" y="6173788"/>
          <p14:tracePt t="112070" x="2376488" y="6199188"/>
          <p14:tracePt t="112086" x="2622550" y="6211888"/>
          <p14:tracePt t="112102" x="2879725" y="6237288"/>
          <p14:tracePt t="112119" x="3267075" y="6251575"/>
          <p14:tracePt t="112136" x="3513138" y="6264275"/>
          <p14:tracePt t="112153" x="3951288" y="6211888"/>
          <p14:tracePt t="112169" x="4146550" y="6186488"/>
          <p14:tracePt t="112186" x="4352925" y="6186488"/>
          <p14:tracePt t="112202" x="4584700" y="6173788"/>
          <p14:tracePt t="112219" x="4727575" y="6173788"/>
          <p14:tracePt t="112236" x="4868863" y="6108700"/>
          <p14:tracePt t="112253" x="4972050" y="6096000"/>
          <p14:tracePt t="112269" x="5011738" y="6096000"/>
          <p14:tracePt t="112271" x="5037138" y="6096000"/>
          <p14:tracePt t="112286" x="5075238" y="6096000"/>
          <p14:tracePt t="112302" x="5140325" y="6083300"/>
          <p14:tracePt t="112319" x="5192713" y="6083300"/>
          <p14:tracePt t="112335" x="5230813" y="6083300"/>
          <p14:tracePt t="112353" x="5295900" y="6083300"/>
          <p14:tracePt t="112369" x="5321300" y="6083300"/>
          <p14:tracePt t="112385" x="5334000" y="6083300"/>
          <p14:tracePt t="112402" x="5346700" y="6083300"/>
          <p14:tracePt t="112419" x="5372100" y="6083300"/>
          <p14:tracePt t="112435" x="5514975" y="6083300"/>
          <p14:tracePt t="112452" x="5670550" y="6083300"/>
          <p14:tracePt t="112470" x="5759450" y="6083300"/>
          <p14:tracePt t="112486" x="5786438" y="6083300"/>
          <p14:tracePt t="112502" x="5799138" y="6083300"/>
          <p14:tracePt t="112519" x="5811838" y="6083300"/>
          <p14:tracePt t="112538" x="5824538" y="6083300"/>
          <p14:tracePt t="112621" x="5824538" y="6096000"/>
          <p14:tracePt t="112635" x="5811838" y="6096000"/>
          <p14:tracePt t="112649" x="5799138" y="6108700"/>
          <p14:tracePt t="112656" x="5773738" y="6108700"/>
          <p14:tracePt t="112669" x="5759450" y="6121400"/>
          <p14:tracePt t="112670" x="5734050" y="6134100"/>
          <p14:tracePt t="112685" x="5695950" y="6148388"/>
          <p14:tracePt t="112702" x="5643563" y="6186488"/>
          <p14:tracePt t="112703" x="5618163" y="6186488"/>
          <p14:tracePt t="112718" x="5592763" y="6199188"/>
          <p14:tracePt t="112735" x="5565775" y="6211888"/>
          <p14:tracePt t="112752" x="5540375" y="6224588"/>
          <p14:tracePt t="112772" x="5527675" y="6224588"/>
          <p14:tracePt t="112787" x="5527675" y="6237288"/>
          <p14:tracePt t="112802" x="5514975" y="6237288"/>
          <p14:tracePt t="112834" x="5502275" y="6237288"/>
          <p14:tracePt t="112882" x="5489575" y="6237288"/>
          <p14:tracePt t="112904" x="5489575" y="6251575"/>
          <p14:tracePt t="113000" x="5475288" y="6251575"/>
          <p14:tracePt t="113043" x="5462588" y="6251575"/>
          <p14:tracePt t="113070" x="5449888" y="6251575"/>
          <p14:tracePt t="113099" x="5437188" y="6251575"/>
          <p14:tracePt t="113113" x="5424488" y="6251575"/>
          <p14:tracePt t="113139" x="5411788" y="6264275"/>
          <p14:tracePt t="113393" x="5399088" y="6264275"/>
          <p14:tracePt t="113443" x="5386388" y="6264275"/>
          <p14:tracePt t="113484" x="5372100" y="6264275"/>
          <p14:tracePt t="113517" x="5359400" y="6264275"/>
          <p14:tracePt t="113558" x="5346700" y="6264275"/>
          <p14:tracePt t="113697" x="5334000" y="6264275"/>
          <p14:tracePt t="113745" x="5321300" y="6264275"/>
          <p14:tracePt t="113808" x="5308600" y="6264275"/>
          <p14:tracePt t="113848" x="5295900" y="6276975"/>
          <p14:tracePt t="113882" x="5281613" y="6276975"/>
          <p14:tracePt t="113960" x="5268913" y="6276975"/>
          <p14:tracePt t="113971" x="5268913" y="6264275"/>
          <p14:tracePt t="114000" x="5256213" y="6264275"/>
          <p14:tracePt t="114034" x="5256213" y="6251575"/>
          <p14:tracePt t="114047" x="5243513" y="6251575"/>
          <p14:tracePt t="114640" x="5075238" y="6186488"/>
          <p14:tracePt t="114646" x="4856163" y="6134100"/>
          <p14:tracePt t="114652" x="4494213" y="6043613"/>
          <p14:tracePt t="114668" x="4068763" y="5915025"/>
          <p14:tracePt t="114684" x="3500438" y="5746750"/>
          <p14:tracePt t="114701" x="2789238" y="5683250"/>
          <p14:tracePt t="114717" x="2338388" y="5618163"/>
          <p14:tracePt t="114735" x="1679575" y="5475288"/>
          <p14:tracePt t="114750" x="1265238" y="5399088"/>
          <p14:tracePt t="114766" x="917575" y="5308600"/>
          <p14:tracePt t="114783" x="490538" y="5192713"/>
          <p14:tracePt t="114800" x="374650" y="5102225"/>
          <p14:tracePt t="114816" x="206375" y="4908550"/>
          <p14:tracePt t="114833" x="128588" y="4765675"/>
          <p14:tracePt t="114850" x="52388" y="4610100"/>
          <p14:tracePt t="114851" x="12700" y="4546600"/>
          <p14:tracePt t="114901" x="38100" y="4041775"/>
          <p14:tracePt t="114916" x="128588" y="3875088"/>
          <p14:tracePt t="114933" x="206375" y="3744913"/>
          <p14:tracePt t="114950" x="206375" y="3719513"/>
          <p14:tracePt t="114966" x="231775" y="3719513"/>
          <p14:tracePt t="114983" x="258763" y="3719513"/>
          <p14:tracePt t="115000" x="296863" y="3719513"/>
          <p14:tracePt t="115016" x="412750" y="3810000"/>
          <p14:tracePt t="115033" x="530225" y="4003675"/>
          <p14:tracePt t="115050" x="581025" y="4222750"/>
          <p14:tracePt t="115051" x="593725" y="4352925"/>
          <p14:tracePt t="115066" x="606425" y="4559300"/>
          <p14:tracePt t="115083" x="606425" y="4700588"/>
          <p14:tracePt t="115100" x="581025" y="4972050"/>
          <p14:tracePt t="115116" x="581025" y="5140325"/>
          <p14:tracePt t="115134" x="555625" y="5359400"/>
          <p14:tracePt t="115150" x="542925" y="5489575"/>
          <p14:tracePt t="115166" x="542925" y="5643563"/>
          <p14:tracePt t="115168" x="542925" y="5721350"/>
          <p14:tracePt t="115183" x="568325" y="5811838"/>
          <p14:tracePt t="115199" x="581025" y="5889625"/>
          <p14:tracePt t="115216" x="581025" y="5954713"/>
          <p14:tracePt t="115233" x="606425" y="5980113"/>
          <p14:tracePt t="115250" x="620713" y="6018213"/>
          <p14:tracePt t="115266" x="646113" y="6030913"/>
          <p14:tracePt t="115283" x="671513" y="6043613"/>
          <p14:tracePt t="115300" x="736600" y="6043613"/>
          <p14:tracePt t="115316" x="787400" y="6043613"/>
          <p14:tracePt t="115333" x="1046163" y="6005513"/>
          <p14:tracePt t="115349" x="1304925" y="5915025"/>
          <p14:tracePt t="115366" x="1601788" y="5837238"/>
          <p14:tracePt t="115368" x="1820863" y="5799138"/>
          <p14:tracePt t="115383" x="2027238" y="5746750"/>
          <p14:tracePt t="115399" x="2195513" y="5695950"/>
          <p14:tracePt t="115416" x="2532063" y="5580063"/>
          <p14:tracePt t="115432" x="2725738" y="5514975"/>
          <p14:tracePt t="115450" x="3125788" y="5475288"/>
          <p14:tracePt t="115466" x="3332163" y="5475288"/>
          <p14:tracePt t="115482" x="3538538" y="5437188"/>
          <p14:tracePt t="115499" x="3732213" y="5437188"/>
          <p14:tracePt t="115516" x="3810000" y="5489575"/>
          <p14:tracePt t="115534" x="3848100" y="5502275"/>
          <p14:tracePt t="115549" x="3875088" y="5514975"/>
          <p14:tracePt t="115566" x="3875088" y="5527675"/>
          <p14:tracePt t="115582" x="3887788" y="5540375"/>
          <p14:tracePt t="115599" x="3887788" y="5553075"/>
          <p14:tracePt t="115616" x="3887788" y="5565775"/>
          <p14:tracePt t="115632" x="3810000" y="5592763"/>
          <p14:tracePt t="115650" x="3370263" y="5746750"/>
          <p14:tracePt t="115666" x="3138488" y="5773738"/>
          <p14:tracePt t="115682" x="2982913" y="5786438"/>
          <p14:tracePt t="115684" x="2879725" y="5786438"/>
          <p14:tracePt t="115699" x="2673350" y="5786438"/>
          <p14:tracePt t="115716" x="2517775" y="5786438"/>
          <p14:tracePt t="115733" x="2286000" y="5799138"/>
          <p14:tracePt t="115749" x="2105025" y="5799138"/>
          <p14:tracePt t="115766" x="1885950" y="5759450"/>
          <p14:tracePt t="115782" x="1770063" y="5721350"/>
          <p14:tracePt t="115799" x="1639888" y="5656263"/>
          <p14:tracePt t="115815" x="1524000" y="5592763"/>
          <p14:tracePt t="115832" x="1433513" y="5527675"/>
          <p14:tracePt t="115849" x="1214438" y="5386388"/>
          <p14:tracePt t="115865" x="1046163" y="5243513"/>
          <p14:tracePt t="115882" x="903288" y="5102225"/>
          <p14:tracePt t="115899" x="736600" y="4933950"/>
          <p14:tracePt t="115916" x="646113" y="4830763"/>
          <p14:tracePt t="115932" x="555625" y="4662488"/>
          <p14:tracePt t="115949" x="503238" y="4572000"/>
          <p14:tracePt t="115965" x="477838" y="4481513"/>
          <p14:tracePt t="115966" x="477838" y="4456113"/>
          <p14:tracePt t="115982" x="477838" y="4403725"/>
          <p14:tracePt t="115999" x="477838" y="4340225"/>
          <p14:tracePt t="116015" x="477838" y="4313238"/>
          <p14:tracePt t="116032" x="477838" y="4287838"/>
          <p14:tracePt t="116124" x="490538" y="4287838"/>
          <p14:tracePt t="116133" x="503238" y="4287838"/>
          <p14:tracePt t="116140" x="503238" y="4313238"/>
          <p14:tracePt t="116149" x="530225" y="4325938"/>
          <p14:tracePt t="116166" x="593725" y="4481513"/>
          <p14:tracePt t="116182" x="671513" y="4687888"/>
          <p14:tracePt t="116198" x="723900" y="4921250"/>
          <p14:tracePt t="116215" x="749300" y="5127625"/>
          <p14:tracePt t="116232" x="749300" y="5230813"/>
          <p14:tracePt t="116250" x="749300" y="5346700"/>
          <p14:tracePt t="116265" x="749300" y="5424488"/>
          <p14:tracePt t="116282" x="762000" y="5462588"/>
          <p14:tracePt t="116298" x="762000" y="5502275"/>
          <p14:tracePt t="116315" x="774700" y="5527675"/>
          <p14:tracePt t="116332" x="774700" y="5540375"/>
          <p14:tracePt t="116348" x="774700" y="5553075"/>
          <p14:tracePt t="116372" x="774700" y="5565775"/>
          <p14:tracePt t="116414" x="774700" y="5540375"/>
          <p14:tracePt t="116420" x="774700" y="5489575"/>
          <p14:tracePt t="116432" x="787400" y="5411788"/>
          <p14:tracePt t="116448" x="787400" y="5087938"/>
          <p14:tracePt t="116465" x="774700" y="4868863"/>
          <p14:tracePt t="116482" x="762000" y="4675188"/>
          <p14:tracePt t="116483" x="736600" y="4597400"/>
          <p14:tracePt t="116498" x="709613" y="4468813"/>
          <p14:tracePt t="116515" x="671513" y="4365625"/>
          <p14:tracePt t="116531" x="633413" y="4235450"/>
          <p14:tracePt t="116548" x="606425" y="4106863"/>
          <p14:tracePt t="116565" x="593725" y="3965575"/>
          <p14:tracePt t="116581" x="593725" y="3938588"/>
          <p14:tracePt t="116598" x="593725" y="3913188"/>
          <p14:tracePt t="116615" x="593725" y="3887788"/>
          <p14:tracePt t="116631" x="593725" y="3862388"/>
          <p14:tracePt t="116648" x="593725" y="3848100"/>
          <p14:tracePt t="116710" x="606425" y="3848100"/>
          <p14:tracePt t="116717" x="606425" y="3875088"/>
          <p14:tracePt t="116723" x="633413" y="3900488"/>
          <p14:tracePt t="116731" x="658813" y="3978275"/>
          <p14:tracePt t="116748" x="762000" y="4222750"/>
          <p14:tracePt t="116765" x="877888" y="4430713"/>
          <p14:tracePt t="116781" x="981075" y="4519613"/>
          <p14:tracePt t="116798" x="1149350" y="4610100"/>
          <p14:tracePt t="116799" x="1227138" y="4637088"/>
          <p14:tracePt t="116815" x="1433513" y="4727575"/>
          <p14:tracePt t="116831" x="1601788" y="4765675"/>
          <p14:tracePt t="116848" x="1949450" y="4818063"/>
          <p14:tracePt t="116864" x="2233613" y="4830763"/>
          <p14:tracePt t="116882" x="2608263" y="4908550"/>
          <p14:tracePt t="116898" x="2801938" y="4921250"/>
          <p14:tracePt t="116914" x="3048000" y="4933950"/>
          <p14:tracePt t="116916" x="3151188" y="4933950"/>
          <p14:tracePt t="116931" x="3422650" y="4933950"/>
          <p14:tracePt t="116948" x="3629025" y="4946650"/>
          <p14:tracePt t="116965" x="3862388" y="4959350"/>
          <p14:tracePt t="116981" x="4003675" y="4959350"/>
          <p14:tracePt t="116998" x="4210050" y="4946650"/>
          <p14:tracePt t="117014" x="4325938" y="4984750"/>
          <p14:tracePt t="117031" x="4403725" y="4984750"/>
          <p14:tracePt t="117048" x="4430713" y="4984750"/>
          <p14:tracePt t="117064" x="4443413" y="4984750"/>
          <p14:tracePt t="117082" x="4443413" y="4997450"/>
          <p14:tracePt t="138536" x="4275138" y="4972050"/>
          <p14:tracePt t="138541" x="3887788" y="4881563"/>
          <p14:tracePt t="138549" x="3448050" y="4830763"/>
          <p14:tracePt t="138563" x="2944813" y="4752975"/>
          <p14:tracePt t="138577" x="2698750" y="4713288"/>
          <p14:tracePt t="138594" x="2517775" y="4687888"/>
          <p14:tracePt t="138612" x="2311400" y="4637088"/>
          <p14:tracePt t="138628" x="2220913" y="4624388"/>
          <p14:tracePt t="138631" x="2144713" y="4610100"/>
          <p14:tracePt t="138645" x="1911350" y="4597400"/>
          <p14:tracePt t="138660" x="1679575" y="4584700"/>
          <p14:tracePt t="138677" x="1446213" y="4584700"/>
          <p14:tracePt t="138694" x="1201738" y="4584700"/>
          <p14:tracePt t="138710" x="1071563" y="4597400"/>
          <p14:tracePt t="138728" x="890588" y="4624388"/>
          <p14:tracePt t="138743" x="749300" y="4649788"/>
          <p14:tracePt t="138760" x="633413" y="4649788"/>
          <p14:tracePt t="138761" x="606425" y="4649788"/>
          <p14:tracePt t="138777" x="581025" y="4662488"/>
          <p14:tracePt t="138793" x="568325" y="4662488"/>
          <p14:tracePt t="138810" x="555625" y="4675188"/>
          <p14:tracePt t="138826" x="555625" y="4687888"/>
          <p14:tracePt t="138844" x="555625" y="4727575"/>
          <p14:tracePt t="138860" x="568325" y="4830763"/>
          <p14:tracePt t="138876" x="646113" y="4959350"/>
          <p14:tracePt t="138878" x="696913" y="5049838"/>
          <p14:tracePt t="138893" x="827088" y="5256213"/>
          <p14:tracePt t="138910" x="917575" y="5475288"/>
          <p14:tracePt t="138927" x="968375" y="5708650"/>
          <p14:tracePt t="138943" x="981075" y="5837238"/>
          <p14:tracePt t="138960" x="981075" y="5980113"/>
          <p14:tracePt t="138976" x="993775" y="6108700"/>
          <p14:tracePt t="138993" x="993775" y="6199188"/>
          <p14:tracePt t="139010" x="955675" y="6276975"/>
          <p14:tracePt t="139027" x="942975" y="6302375"/>
          <p14:tracePt t="139043" x="942975" y="6315075"/>
          <p14:tracePt t="139064" x="930275" y="6315075"/>
          <p14:tracePt t="139098" x="917575" y="6276975"/>
          <p14:tracePt t="139106" x="890588" y="6148388"/>
          <p14:tracePt t="139112" x="865188" y="5967413"/>
          <p14:tracePt t="139127" x="865188" y="5514975"/>
          <p14:tracePt t="139143" x="955675" y="5075238"/>
          <p14:tracePt t="139160" x="1084263" y="4700588"/>
          <p14:tracePt t="139176" x="1162050" y="4481513"/>
          <p14:tracePt t="139193" x="1214438" y="4313238"/>
          <p14:tracePt t="139209" x="1265238" y="4081463"/>
          <p14:tracePt t="139226" x="1292225" y="3951288"/>
          <p14:tracePt t="139244" x="1355725" y="3797300"/>
          <p14:tracePt t="139259" x="1408113" y="3719513"/>
          <p14:tracePt t="139276" x="1446213" y="3694113"/>
          <p14:tracePt t="139293" x="1458913" y="3681413"/>
          <p14:tracePt t="139310" x="1471613" y="3668713"/>
          <p14:tracePt t="139326" x="1524000" y="3668713"/>
          <p14:tracePt t="139343" x="1576388" y="3732213"/>
          <p14:tracePt t="139360" x="1665288" y="3875088"/>
          <p14:tracePt t="139361" x="1692275" y="3951288"/>
          <p14:tracePt t="139376" x="1704975" y="4210050"/>
          <p14:tracePt t="139393" x="1679575" y="4533900"/>
          <p14:tracePt t="139410" x="1652588" y="4791075"/>
          <p14:tracePt t="139426" x="1652588" y="4959350"/>
          <p14:tracePt t="139443" x="1692275" y="5205413"/>
          <p14:tracePt t="139459" x="1704975" y="5321300"/>
          <p14:tracePt t="139476" x="1730375" y="5424488"/>
          <p14:tracePt t="139478" x="1755775" y="5502275"/>
          <p14:tracePt t="139493" x="1808163" y="5630863"/>
          <p14:tracePt t="139509" x="1860550" y="5721350"/>
          <p14:tracePt t="139526" x="2039938" y="5849938"/>
          <p14:tracePt t="139543" x="2170113" y="5940425"/>
          <p14:tracePt t="139560" x="2338388" y="6018213"/>
          <p14:tracePt t="139576" x="2505075" y="6096000"/>
          <p14:tracePt t="139593" x="2595563" y="6108700"/>
          <p14:tracePt t="139609" x="2725738" y="6121400"/>
          <p14:tracePt t="139626" x="2776538" y="6121400"/>
          <p14:tracePt t="139643" x="2854325" y="6096000"/>
          <p14:tracePt t="139659" x="2919413" y="6030913"/>
          <p14:tracePt t="139677" x="3073400" y="5811838"/>
          <p14:tracePt t="139692" x="3189288" y="5605463"/>
          <p14:tracePt t="139709" x="3267075" y="5437188"/>
          <p14:tracePt t="139726" x="3370263" y="5192713"/>
          <p14:tracePt t="139743" x="3409950" y="5037138"/>
          <p14:tracePt t="139760" x="3448050" y="4778375"/>
          <p14:tracePt t="139776" x="3473450" y="4700588"/>
          <p14:tracePt t="139792" x="3525838" y="4610100"/>
          <p14:tracePt t="139794" x="3538538" y="4572000"/>
          <p14:tracePt t="139809" x="3590925" y="4533900"/>
          <p14:tracePt t="139826" x="3629025" y="4481513"/>
          <p14:tracePt t="139843" x="3681413" y="4430713"/>
          <p14:tracePt t="139859" x="3694113" y="4416425"/>
          <p14:tracePt t="139876" x="3719513" y="4403725"/>
          <p14:tracePt t="139877" x="3732213" y="4403725"/>
          <p14:tracePt t="139892" x="3771900" y="4403725"/>
          <p14:tracePt t="139909" x="3822700" y="4430713"/>
          <p14:tracePt t="139925" x="3978275" y="4519613"/>
          <p14:tracePt t="139942" x="4094163" y="4624388"/>
          <p14:tracePt t="139960" x="4275138" y="4908550"/>
          <p14:tracePt t="139975" x="4403725" y="5075238"/>
          <p14:tracePt t="139992" x="4481513" y="5178425"/>
          <p14:tracePt t="139994" x="4519613" y="5243513"/>
          <p14:tracePt t="140009" x="4610100" y="5399088"/>
          <p14:tracePt t="140025" x="4713288" y="5553075"/>
          <p14:tracePt t="140042" x="4843463" y="5695950"/>
          <p14:tracePt t="140059" x="4921250" y="5799138"/>
          <p14:tracePt t="140076" x="4972050" y="5889625"/>
          <p14:tracePt t="140077" x="5011738" y="5954713"/>
          <p14:tracePt t="140092" x="5075238" y="6043613"/>
          <p14:tracePt t="140109" x="5140325" y="6108700"/>
          <p14:tracePt t="140125" x="5153025" y="6148388"/>
          <p14:tracePt t="140142" x="5178425" y="6148388"/>
          <p14:tracePt t="140159" x="5205413" y="6161088"/>
          <p14:tracePt t="140175" x="5218113" y="6161088"/>
          <p14:tracePt t="140192" x="5243513" y="6161088"/>
          <p14:tracePt t="140193" x="5256213" y="6148388"/>
          <p14:tracePt t="140208" x="5281613" y="6134100"/>
          <p14:tracePt t="140225" x="5295900" y="6096000"/>
          <p14:tracePt t="140242" x="5321300" y="5954713"/>
          <p14:tracePt t="140258" x="5321300" y="5746750"/>
          <p14:tracePt t="140276" x="5295900" y="5359400"/>
          <p14:tracePt t="140292" x="5281613" y="5140325"/>
          <p14:tracePt t="140309" x="5268913" y="4984750"/>
          <p14:tracePt t="140325" x="5192713" y="4727575"/>
          <p14:tracePt t="140342" x="5153025" y="4597400"/>
          <p14:tracePt t="140359" x="5127625" y="4403725"/>
          <p14:tracePt t="140375" x="5114925" y="4352925"/>
          <p14:tracePt t="140392" x="5102225" y="4325938"/>
          <p14:tracePt t="140393" x="5102225" y="4300538"/>
          <p14:tracePt t="140408" x="5087938" y="4275138"/>
          <p14:tracePt t="140425" x="5087938" y="4262438"/>
          <p14:tracePt t="140443" x="5087938" y="4249738"/>
          <p14:tracePt t="167894" x="4921250" y="4262438"/>
          <p14:tracePt t="167900" x="4456113" y="4313238"/>
          <p14:tracePt t="167908" x="4159250" y="4365625"/>
          <p14:tracePt t="167916" x="3913188" y="4416425"/>
          <p14:tracePt t="167932" x="3563938" y="4519613"/>
          <p14:tracePt t="167936" x="3487738" y="4533900"/>
          <p14:tracePt t="167949" x="3279775" y="4597400"/>
          <p14:tracePt t="167966" x="3125788" y="4637088"/>
          <p14:tracePt t="167982" x="2892425" y="4713288"/>
          <p14:tracePt t="167999" x="2751138" y="4765675"/>
          <p14:tracePt t="168016" x="2441575" y="4830763"/>
          <p14:tracePt t="168031" x="2233613" y="4856163"/>
          <p14:tracePt t="168048" x="2182813" y="4881563"/>
          <p14:tracePt t="168065" x="2157413" y="4881563"/>
          <p14:tracePt t="168081" x="2144713" y="4881563"/>
          <p14:tracePt t="168126" x="2117725" y="4894263"/>
          <p14:tracePt t="168134" x="2066925" y="4894263"/>
          <p14:tracePt t="168140" x="1833563" y="4921250"/>
          <p14:tracePt t="168148" x="1562100" y="4946650"/>
          <p14:tracePt t="168165" x="1317625" y="4984750"/>
          <p14:tracePt t="168183" x="1265238" y="4984750"/>
          <p14:tracePt t="168236" x="1252538" y="4984750"/>
          <p14:tracePt t="168243" x="1227138" y="4984750"/>
          <p14:tracePt t="168252" x="1187450" y="4984750"/>
          <p14:tracePt t="168265" x="1084263" y="4972050"/>
          <p14:tracePt t="168281" x="1020763" y="4959350"/>
          <p14:tracePt t="168300" x="814388" y="4921250"/>
          <p14:tracePt t="168314" x="723900" y="4894263"/>
          <p14:tracePt t="168331" x="646113" y="4881563"/>
          <p14:tracePt t="168348" x="515938" y="4843463"/>
          <p14:tracePt t="168365" x="439738" y="4803775"/>
          <p14:tracePt t="168381" x="387350" y="4778375"/>
          <p14:tracePt t="168398" x="361950" y="4765675"/>
          <p14:tracePt t="168415" x="336550" y="4727575"/>
          <p14:tracePt t="168431" x="322263" y="4727575"/>
          <p14:tracePt t="168448" x="322263" y="4713288"/>
          <p14:tracePt t="168464" x="309563" y="4700588"/>
          <p14:tracePt t="168481" x="296863" y="4700588"/>
          <p14:tracePt t="168498" x="296863" y="4687888"/>
          <p14:tracePt t="168514" x="296863" y="4675188"/>
          <p14:tracePt t="168539" x="296863" y="4662488"/>
          <p14:tracePt t="168548" x="309563" y="4662488"/>
          <p14:tracePt t="168564" x="425450" y="4662488"/>
          <p14:tracePt t="168581" x="827088" y="4662488"/>
          <p14:tracePt t="168598" x="1058863" y="4687888"/>
          <p14:tracePt t="168615" x="1330325" y="4713288"/>
          <p14:tracePt t="168631" x="1458913" y="4740275"/>
          <p14:tracePt t="168648" x="1704975" y="4778375"/>
          <p14:tracePt t="168664" x="2066925" y="4791075"/>
          <p14:tracePt t="168681" x="2311400" y="4791075"/>
          <p14:tracePt t="168698" x="2673350" y="4791075"/>
          <p14:tracePt t="168714" x="2932113" y="4830763"/>
          <p14:tracePt t="168731" x="3176588" y="4856163"/>
          <p14:tracePt t="168733" x="3319463" y="4881563"/>
          <p14:tracePt t="168747" x="3578225" y="4894263"/>
          <p14:tracePt t="168764" x="3835400" y="4946650"/>
          <p14:tracePt t="168781" x="4235450" y="4984750"/>
          <p14:tracePt t="168797" x="4506913" y="5011738"/>
          <p14:tracePt t="168815" x="4908550" y="5037138"/>
          <p14:tracePt t="168831" x="5114925" y="5049838"/>
          <p14:tracePt t="168847" x="5321300" y="5075238"/>
          <p14:tracePt t="168864" x="5540375" y="5087938"/>
          <p14:tracePt t="168881" x="5721350" y="5114925"/>
          <p14:tracePt t="168898" x="5837238" y="5127625"/>
          <p14:tracePt t="168914" x="5864225" y="5127625"/>
          <p14:tracePt t="168931" x="5876925" y="5127625"/>
          <p14:tracePt t="168947" x="5889625" y="5127625"/>
          <p14:tracePt t="169014" x="5876925" y="5127625"/>
          <p14:tracePt t="169021" x="5849938" y="5127625"/>
          <p14:tracePt t="169031" x="5799138" y="5114925"/>
          <p14:tracePt t="169047" x="5565775" y="5114925"/>
          <p14:tracePt t="169064" x="5087938" y="5165725"/>
          <p14:tracePt t="169081" x="4778375" y="5218113"/>
          <p14:tracePt t="169098" x="4468813" y="5281613"/>
          <p14:tracePt t="169114" x="4249738" y="5308600"/>
          <p14:tracePt t="169131" x="4003675" y="5334000"/>
          <p14:tracePt t="169132" x="3875088" y="5359400"/>
          <p14:tracePt t="169147" x="3641725" y="5399088"/>
          <p14:tracePt t="169164" x="3422650" y="5462588"/>
          <p14:tracePt t="169180" x="3138488" y="5462588"/>
          <p14:tracePt t="169197" x="2919413" y="5489575"/>
          <p14:tracePt t="169214" x="2479675" y="5553075"/>
          <p14:tracePt t="169230" x="2157413" y="5565775"/>
          <p14:tracePt t="169247" x="1911350" y="5580063"/>
          <p14:tracePt t="169249" x="1808163" y="5580063"/>
          <p14:tracePt t="169264" x="1589088" y="5580063"/>
          <p14:tracePt t="169280" x="1408113" y="5592763"/>
          <p14:tracePt t="169298" x="1149350" y="5605463"/>
          <p14:tracePt t="169314" x="1058863" y="5618163"/>
          <p14:tracePt t="169330" x="993775" y="5618163"/>
          <p14:tracePt t="169332" x="981075" y="5618163"/>
          <p14:tracePt t="169347" x="955675" y="5618163"/>
          <p14:tracePt t="169364" x="942975" y="5618163"/>
          <p14:tracePt t="169428" x="955675" y="5618163"/>
          <p14:tracePt t="169435" x="1046163" y="5605463"/>
          <p14:tracePt t="169447" x="1330325" y="5527675"/>
          <p14:tracePt t="169464" x="2311400" y="5321300"/>
          <p14:tracePt t="169481" x="2751138" y="5295900"/>
          <p14:tracePt t="169498" x="3254375" y="5243513"/>
          <p14:tracePt t="169514" x="3629025" y="5218113"/>
          <p14:tracePt t="169531" x="4132263" y="5165725"/>
          <p14:tracePt t="169547" x="4416425" y="5140325"/>
          <p14:tracePt t="169564" x="4649788" y="5114925"/>
          <p14:tracePt t="169580" x="4881563" y="5114925"/>
          <p14:tracePt t="169597" x="5011738" y="5114925"/>
          <p14:tracePt t="169614" x="5062538" y="5102225"/>
          <p14:tracePt t="169635" x="5075238" y="5087938"/>
          <p14:tracePt t="169655" x="5075238" y="5075238"/>
          <p14:tracePt t="169675" x="5075238" y="5062538"/>
          <p14:tracePt t="169683" x="5075238" y="5049838"/>
          <p14:tracePt t="169697" x="5075238" y="4997450"/>
          <p14:tracePt t="169713" x="5049838" y="4921250"/>
          <p14:tracePt t="169730" x="4984750" y="4778375"/>
          <p14:tracePt t="169746" x="4908550" y="4624388"/>
          <p14:tracePt t="169763" x="4803775" y="4456113"/>
          <p14:tracePt t="169780" x="4687888" y="4184650"/>
          <p14:tracePt t="169796" x="4662488" y="4106863"/>
          <p14:tracePt t="169814" x="4662488" y="4003675"/>
          <p14:tracePt t="169830" x="4662488" y="3913188"/>
          <p14:tracePt t="169847" x="4687888" y="3810000"/>
          <p14:tracePt t="169848" x="4713288" y="3757613"/>
          <p14:tracePt t="169863" x="4740275" y="3719513"/>
          <p14:tracePt t="169880" x="4752975" y="3681413"/>
          <p14:tracePt t="169896" x="4752975" y="3668713"/>
          <p14:tracePt t="169972" x="4752975" y="3681413"/>
          <p14:tracePt t="169980" x="4740275" y="3719513"/>
          <p14:tracePt t="169986" x="4740275" y="3757613"/>
          <p14:tracePt t="169996" x="4713288" y="3835400"/>
          <p14:tracePt t="170013" x="4649788" y="4106863"/>
          <p14:tracePt t="170030" x="4649788" y="4313238"/>
          <p14:tracePt t="170046" x="4687888" y="4494213"/>
          <p14:tracePt t="170063" x="4740275" y="4675188"/>
          <p14:tracePt t="170080" x="4778375" y="4791075"/>
          <p14:tracePt t="170082" x="4778375" y="4868863"/>
          <p14:tracePt t="170097" x="4791075" y="4946650"/>
          <p14:tracePt t="170113" x="4791075" y="5037138"/>
          <p14:tracePt t="170130" x="4778375" y="5102225"/>
          <p14:tracePt t="170146" x="4778375" y="5127625"/>
          <p14:tracePt t="170163" x="4778375" y="5153025"/>
          <p14:tracePt t="170180" x="4752975" y="5230813"/>
          <p14:tracePt t="170196" x="4727575" y="5308600"/>
          <p14:tracePt t="170213" x="4700588" y="5386388"/>
          <p14:tracePt t="170229" x="4687888" y="5424488"/>
          <p14:tracePt t="170247" x="4675188" y="5449888"/>
          <p14:tracePt t="170248" x="4662488" y="5462588"/>
          <p14:tracePt t="170263" x="4649788" y="5489575"/>
          <p14:tracePt t="170279" x="4637088" y="5502275"/>
          <p14:tracePt t="170296" x="4572000" y="5514975"/>
          <p14:tracePt t="170313" x="4468813" y="5527675"/>
          <p14:tracePt t="170330" x="4003675" y="5489575"/>
          <p14:tracePt t="170346" x="3732213" y="5449888"/>
          <p14:tracePt t="170363" x="3525838" y="5424488"/>
          <p14:tracePt t="170379" x="3332163" y="5321300"/>
          <p14:tracePt t="170396" x="3151188" y="5218113"/>
          <p14:tracePt t="170413" x="2879725" y="5075238"/>
          <p14:tracePt t="170429" x="2673350" y="4946650"/>
          <p14:tracePt t="170446" x="2492375" y="4843463"/>
          <p14:tracePt t="170448" x="2376488" y="4791075"/>
          <p14:tracePt t="170463" x="2157413" y="4662488"/>
          <p14:tracePt t="170480" x="1963738" y="4519613"/>
          <p14:tracePt t="170496" x="1860550" y="4456113"/>
          <p14:tracePt t="170497" x="1808163" y="4403725"/>
          <p14:tracePt t="170513" x="1692275" y="4313238"/>
          <p14:tracePt t="170530" x="1576388" y="4262438"/>
          <p14:tracePt t="170546" x="1511300" y="4210050"/>
          <p14:tracePt t="170562" x="1471613" y="4197350"/>
          <p14:tracePt t="170579" x="1458913" y="4171950"/>
          <p14:tracePt t="170596" x="1446213" y="4171950"/>
          <p14:tracePt t="170654" x="1446213" y="4184650"/>
          <p14:tracePt t="170668" x="1446213" y="4210050"/>
          <p14:tracePt t="170674" x="1446213" y="4235450"/>
          <p14:tracePt t="170682" x="1471613" y="4275138"/>
          <p14:tracePt t="170696" x="1549400" y="4468813"/>
          <p14:tracePt t="170712" x="1652588" y="4675188"/>
          <p14:tracePt t="170729" x="1755775" y="4908550"/>
          <p14:tracePt t="170746" x="1770063" y="4997450"/>
          <p14:tracePt t="170762" x="1795463" y="5127625"/>
          <p14:tracePt t="170779" x="1820863" y="5230813"/>
          <p14:tracePt t="170795" x="1833563" y="5268913"/>
          <p14:tracePt t="170812" x="1873250" y="5321300"/>
          <p14:tracePt t="170829" x="1885950" y="5334000"/>
          <p14:tracePt t="170846" x="1911350" y="5359400"/>
          <p14:tracePt t="170862" x="1963738" y="5399088"/>
          <p14:tracePt t="170879" x="1976438" y="5411788"/>
          <p14:tracePt t="170896" x="1989138" y="5424488"/>
          <p14:tracePt t="170922" x="2001838" y="5437188"/>
          <p14:tracePt t="170957" x="2014538" y="5437188"/>
          <p14:tracePt t="183229" x="2117725" y="5502275"/>
          <p14:tracePt t="183234" x="2286000" y="5565775"/>
          <p14:tracePt t="183241" x="2389188" y="5605463"/>
          <p14:tracePt t="183251" x="2479675" y="5656263"/>
          <p14:tracePt t="183270" x="2789238" y="5824538"/>
          <p14:tracePt t="183284" x="2982913" y="5980113"/>
          <p14:tracePt t="183301" x="3125788" y="6134100"/>
          <p14:tracePt t="183304" x="3163888" y="6199188"/>
          <p14:tracePt t="183317" x="3267075" y="6354763"/>
          <p14:tracePt t="183334" x="3344863" y="6457950"/>
          <p14:tracePt t="183351" x="3448050" y="6702425"/>
          <p14:tracePt t="183367" x="3473450" y="6819900"/>
          <p14:tracePt t="184688" x="0" y="0"/>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950D5CD0-5B2A-4F70-817D-CD16B2776F39}"/>
              </a:ext>
            </a:extLst>
          </p:cNvPr>
          <p:cNvSpPr txBox="1"/>
          <p:nvPr/>
        </p:nvSpPr>
        <p:spPr>
          <a:xfrm>
            <a:off x="5950423" y="1553952"/>
            <a:ext cx="5854889" cy="3495572"/>
          </a:xfrm>
          <a:prstGeom prst="rect">
            <a:avLst/>
          </a:prstGeom>
          <a:noFill/>
        </p:spPr>
        <p:txBody>
          <a:bodyPr wrap="square">
            <a:spAutoFit/>
          </a:bodyPr>
          <a:lstStyle/>
          <a:p>
            <a:pPr algn="just" rtl="1">
              <a:lnSpc>
                <a:spcPct val="107000"/>
              </a:lnSpc>
              <a:spcAft>
                <a:spcPts val="80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 8</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الاستخدام الجيد للتقنيات الجديدة في العمل الصحفي عامة والأبحاث العلمية والصحفية خاصة، بواسطة البيانات الدقيقة التي تدعمها صحافة البيانات.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 name="Rectangle: Rounded Corners 33">
            <a:extLst>
              <a:ext uri="{FF2B5EF4-FFF2-40B4-BE49-F238E27FC236}">
                <a16:creationId xmlns:a16="http://schemas.microsoft.com/office/drawing/2014/main" id="{206C0683-40C7-9108-9CA1-4ACB39B7B27B}"/>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أهداف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computer screen with a keyboard and mouse&#10;&#10;Description automatically generated">
            <a:extLst>
              <a:ext uri="{FF2B5EF4-FFF2-40B4-BE49-F238E27FC236}">
                <a16:creationId xmlns:a16="http://schemas.microsoft.com/office/drawing/2014/main" id="{E0B72F52-10F8-AA47-4927-7B353B3EBB6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18446" y="1553952"/>
            <a:ext cx="5316939" cy="4873171"/>
          </a:xfrm>
        </p:spPr>
      </p:pic>
    </p:spTree>
    <p:extLst>
      <p:ext uri="{BB962C8B-B14F-4D97-AF65-F5344CB8AC3E}">
        <p14:creationId xmlns:p14="http://schemas.microsoft.com/office/powerpoint/2010/main" val="3032511233"/>
      </p:ext>
    </p:extLst>
  </p:cSld>
  <p:clrMapOvr>
    <a:masterClrMapping/>
  </p:clrMapOvr>
  <mc:AlternateContent xmlns:mc="http://schemas.openxmlformats.org/markup-compatibility/2006" xmlns:p14="http://schemas.microsoft.com/office/powerpoint/2010/main">
    <mc:Choice Requires="p14">
      <p:transition spd="slow" p14:dur="2000" advTm="69100"/>
    </mc:Choice>
    <mc:Fallback xmlns="">
      <p:transition spd="slow" advTm="691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سمات صحافة البيانات وخصائصها</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8" name="TextBox 7">
            <a:extLst>
              <a:ext uri="{FF2B5EF4-FFF2-40B4-BE49-F238E27FC236}">
                <a16:creationId xmlns:a16="http://schemas.microsoft.com/office/drawing/2014/main" id="{8EF4137D-407C-99A5-310D-8E5C1ABE47E5}"/>
              </a:ext>
            </a:extLst>
          </p:cNvPr>
          <p:cNvSpPr txBox="1"/>
          <p:nvPr/>
        </p:nvSpPr>
        <p:spPr>
          <a:xfrm>
            <a:off x="5568120" y="1628842"/>
            <a:ext cx="5854890" cy="3961084"/>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.1</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الدقة:</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تهتم صحافة البيانات اهتمامًا أساسيًا بالدقة، لكونها صحافة قائمة على تزويد الجمهور بموضوعات ذات بعد ثقافي ومعرفي.</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.2</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العمق: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‏يهتم صحفيو البيانات في البحث العميق عن المعلومات والبيانات، ولا يكتفون بالبحث السطحي أو العام عن المعلومات.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Content Placeholder 1">
            <a:extLst>
              <a:ext uri="{FF2B5EF4-FFF2-40B4-BE49-F238E27FC236}">
                <a16:creationId xmlns:a16="http://schemas.microsoft.com/office/drawing/2014/main" id="{8364AA32-0379-7ECF-0B88-0E1C0289A20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0373" y="1520865"/>
            <a:ext cx="5181600" cy="4811004"/>
          </a:xfrm>
          <a:prstGeom prst="rect">
            <a:avLst/>
          </a:prstGeom>
        </p:spPr>
      </p:pic>
    </p:spTree>
    <p:extLst>
      <p:ext uri="{BB962C8B-B14F-4D97-AF65-F5344CB8AC3E}">
        <p14:creationId xmlns:p14="http://schemas.microsoft.com/office/powerpoint/2010/main" val="2591930039"/>
      </p:ext>
    </p:extLst>
  </p:cSld>
  <p:clrMapOvr>
    <a:masterClrMapping/>
  </p:clrMapOvr>
  <mc:AlternateContent xmlns:mc="http://schemas.openxmlformats.org/markup-compatibility/2006" xmlns:p14="http://schemas.microsoft.com/office/powerpoint/2010/main">
    <mc:Choice Requires="p14">
      <p:transition spd="slow" p14:dur="2000" advTm="114715"/>
    </mc:Choice>
    <mc:Fallback xmlns="">
      <p:transition spd="slow" advTm="11471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02646"/>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سمات صحافة البيانات وخصائصها</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A81CBFD-3855-5BD6-99A7-25BF954FC22D}"/>
              </a:ext>
            </a:extLst>
          </p:cNvPr>
          <p:cNvSpPr txBox="1"/>
          <p:nvPr/>
        </p:nvSpPr>
        <p:spPr>
          <a:xfrm>
            <a:off x="5500047" y="1520865"/>
            <a:ext cx="6098458" cy="4963795"/>
          </a:xfrm>
          <a:prstGeom prst="rect">
            <a:avLst/>
          </a:prstGeom>
          <a:noFill/>
        </p:spPr>
        <p:txBody>
          <a:bodyPr wrap="square">
            <a:spAutoFit/>
          </a:bodyPr>
          <a:lstStyle/>
          <a:p>
            <a:pPr algn="just" rtl="1">
              <a:lnSpc>
                <a:spcPct val="107000"/>
              </a:lnSpc>
              <a:spcAft>
                <a:spcPts val="80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3</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تستخدم أساليب جديدة لسرد الأخبار: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1800">
                <a:effectLst/>
                <a:latin typeface="Calibri" panose="020F0502020204030204" pitchFamily="34" charset="0"/>
                <a:ea typeface="Calibri" panose="020F0502020204030204" pitchFamily="34" charset="0"/>
                <a:cs typeface="Simplified Arabic" panose="02020603050405020304" pitchFamily="18" charset="-78"/>
              </a:rPr>
              <a:t>‏</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فصحافة البيانات تضم مجموعة متنامية من الأدوات والأساليب والمناهج لرواية الأخبار، ‏وقد تتضمن أي شيء، بدءا من جمع الأخبار بالطريقة التقليدية بمساعدة الكمبيوتر، وصولًا إلى أكثر تطبيقات الأخبار والتوضيح المرئي تطورًا</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‏بهدف توفير المعلومات والتحليلات، لتعريفنا جميعًا بأهم القضايا والأحداث اليومية.</a:t>
            </a:r>
            <a:endParaRPr lang="en-US" sz="2400" b="1">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.4</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التفاعلية: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1800">
                <a:effectLst/>
                <a:latin typeface="Calibri" panose="020F0502020204030204" pitchFamily="34" charset="0"/>
                <a:ea typeface="Calibri" panose="020F0502020204030204" pitchFamily="34" charset="0"/>
                <a:cs typeface="Simplified Arabic" panose="02020603050405020304" pitchFamily="18" charset="-78"/>
              </a:rPr>
              <a:t>‏</a:t>
            </a:r>
            <a:r>
              <a:rPr lang="ar-EG" sz="2400" b="1">
                <a:effectLst/>
                <a:latin typeface="Calibri" panose="020F0502020204030204" pitchFamily="34" charset="0"/>
                <a:ea typeface="Calibri" panose="020F0502020204030204" pitchFamily="34" charset="0"/>
                <a:cs typeface="Simplified Arabic" panose="02020603050405020304" pitchFamily="18" charset="-78"/>
              </a:rPr>
              <a:t>بإشراك القراء عبر إتاحة الفرصة لهم للبحث في مجموعة من البيانات أو فلترتها. </a:t>
            </a:r>
            <a:endParaRPr lang="en-US" sz="2400" b="1">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صورة 114">
            <a:extLst>
              <a:ext uri="{FF2B5EF4-FFF2-40B4-BE49-F238E27FC236}">
                <a16:creationId xmlns:a16="http://schemas.microsoft.com/office/drawing/2014/main" id="{56981E8A-A559-654A-B297-8A5345757FF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5450" y="1345577"/>
            <a:ext cx="5181600" cy="4127767"/>
          </a:xfrm>
          <a:prstGeom prst="rect">
            <a:avLst/>
          </a:prstGeom>
        </p:spPr>
      </p:pic>
      <p:sp>
        <p:nvSpPr>
          <p:cNvPr id="8" name="Rectangle 7">
            <a:extLst>
              <a:ext uri="{FF2B5EF4-FFF2-40B4-BE49-F238E27FC236}">
                <a16:creationId xmlns:a16="http://schemas.microsoft.com/office/drawing/2014/main" id="{16533DB0-87C0-F818-92A4-2BD62C803A6A}"/>
              </a:ext>
            </a:extLst>
          </p:cNvPr>
          <p:cNvSpPr/>
          <p:nvPr/>
        </p:nvSpPr>
        <p:spPr>
          <a:xfrm>
            <a:off x="286476" y="5558584"/>
            <a:ext cx="5019548" cy="114520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r>
              <a:rPr lang="ar-EG" sz="2000" b="1">
                <a:solidFill>
                  <a:schemeClr val="tx1"/>
                </a:solidFill>
                <a:effectLst/>
                <a:ea typeface="Times New Roman" panose="02020603050405020304" pitchFamily="18" charset="0"/>
                <a:cs typeface="Simplified Arabic" panose="02020603050405020304" pitchFamily="18" charset="-78"/>
              </a:rPr>
              <a:t>نموذجًا للتفاعل مع القصص الصحفية من خلال خاصية التنقيح والاختيار، تمكن هذه الخاصية المستخدم من خلال الضغط على الأيقونة أعلى القائمة اختيار منها ما يريد معرفته عن الدول من حيث عدد الإصابات</a:t>
            </a:r>
            <a:r>
              <a:rPr lang="ar-EG" sz="2000" b="1">
                <a:solidFill>
                  <a:schemeClr val="tx1"/>
                </a:solidFill>
                <a:ea typeface="Times New Roman" panose="02020603050405020304" pitchFamily="18" charset="0"/>
                <a:cs typeface="Simplified Arabic" panose="02020603050405020304" pitchFamily="18" charset="-78"/>
              </a:rPr>
              <a:t>.</a:t>
            </a:r>
            <a:endParaRPr lang="en-US" sz="2000" b="1">
              <a:solidFill>
                <a:schemeClr val="tx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027077761"/>
      </p:ext>
    </p:extLst>
  </p:cSld>
  <p:clrMapOvr>
    <a:masterClrMapping/>
  </p:clrMapOvr>
  <mc:AlternateContent xmlns:mc="http://schemas.openxmlformats.org/markup-compatibility/2006" xmlns:p14="http://schemas.microsoft.com/office/powerpoint/2010/main">
    <mc:Choice Requires="p14">
      <p:transition spd="slow" p14:dur="2000" advTm="150514"/>
    </mc:Choice>
    <mc:Fallback xmlns="">
      <p:transition spd="slow" advTm="150514"/>
    </mc:Fallback>
  </mc:AlternateContent>
  <p:extLst>
    <p:ext uri="{3A86A75C-4F4B-4683-9AE1-C65F6400EC91}">
      <p14:laserTraceLst xmlns:p14="http://schemas.microsoft.com/office/powerpoint/2010/main">
        <p14:tracePtLst>
          <p14:tracePt t="78475" x="4322763" y="6251575"/>
          <p14:tracePt t="78738" x="2957513" y="6729413"/>
          <p14:tracePt t="78752" x="2698750" y="6457950"/>
          <p14:tracePt t="78769" x="2505075" y="6251575"/>
          <p14:tracePt t="78787" x="2195513" y="5759450"/>
          <p14:tracePt t="78802" x="2130425" y="5462588"/>
          <p14:tracePt t="78818" x="2079625" y="5218113"/>
          <p14:tracePt t="78820" x="2054225" y="5049838"/>
          <p14:tracePt t="78835" x="1989138" y="4675188"/>
          <p14:tracePt t="78851" x="1976438" y="4352925"/>
          <p14:tracePt t="78868" x="2054225" y="3965575"/>
          <p14:tracePt t="78884" x="2144713" y="3694113"/>
          <p14:tracePt t="78903" x="2401888" y="3267075"/>
          <p14:tracePt t="78918" x="2582863" y="3073400"/>
          <p14:tracePt t="78934" x="2738438" y="2906713"/>
          <p14:tracePt t="78951" x="2919413" y="2854325"/>
          <p14:tracePt t="78968" x="2995613" y="2879725"/>
          <p14:tracePt t="79972" x="3241675" y="2725738"/>
          <p14:tracePt t="79977" x="3513138" y="2570163"/>
          <p14:tracePt t="79984" x="3719513" y="2479675"/>
          <p14:tracePt t="80001" x="4132263" y="2324100"/>
          <p14:tracePt t="80020" x="4572000" y="2182813"/>
          <p14:tracePt t="80034" x="4818063" y="2157413"/>
          <p14:tracePt t="80051" x="4959350" y="2157413"/>
          <p14:tracePt t="80052" x="5011738" y="2157413"/>
          <p14:tracePt t="80069" x="5153025" y="2220913"/>
          <p14:tracePt t="80084" x="5230813" y="2260600"/>
          <p14:tracePt t="80100" x="5281613" y="2363788"/>
          <p14:tracePt t="80117" x="5308600" y="2492375"/>
          <p14:tracePt t="80134" x="5281613" y="2892425"/>
          <p14:tracePt t="80150" x="5192713" y="3073400"/>
          <p14:tracePt t="80167" x="5037138" y="3294063"/>
          <p14:tracePt t="80183" x="4818063" y="3538538"/>
          <p14:tracePt t="80200" x="4687888" y="3654425"/>
          <p14:tracePt t="80217" x="4456113" y="3771900"/>
          <p14:tracePt t="80233" x="4222750" y="3848100"/>
          <p14:tracePt t="80250" x="3990975" y="3938588"/>
          <p14:tracePt t="80267" x="3578225" y="4041775"/>
          <p14:tracePt t="80283" x="3422650" y="4068763"/>
          <p14:tracePt t="80300" x="3151188" y="4056063"/>
          <p14:tracePt t="80316" x="3035300" y="4016375"/>
          <p14:tracePt t="80334" x="2892425" y="3965575"/>
          <p14:tracePt t="80350" x="2841625" y="3913188"/>
          <p14:tracePt t="80367" x="2801938" y="3875088"/>
          <p14:tracePt t="80368" x="2776538" y="3835400"/>
          <p14:tracePt t="80383" x="2751138" y="3744913"/>
          <p14:tracePt t="80400" x="2751138" y="3603625"/>
          <p14:tracePt t="80417" x="2789238" y="3409950"/>
          <p14:tracePt t="80433" x="2816225" y="3384550"/>
          <p14:tracePt t="83350" x="2828925" y="3357563"/>
          <p14:tracePt t="83356" x="2841625" y="3306763"/>
          <p14:tracePt t="83364" x="2854325" y="3279775"/>
          <p14:tracePt t="83381" x="2879725" y="3151188"/>
          <p14:tracePt t="83384" x="2906713" y="3073400"/>
          <p14:tracePt t="83399" x="3035300" y="2763838"/>
          <p14:tracePt t="83414" x="3216275" y="2414588"/>
          <p14:tracePt t="83434" x="3332163" y="2182813"/>
          <p14:tracePt t="83447" x="3357563" y="1976438"/>
          <p14:tracePt t="83464" x="3384550" y="1808163"/>
          <p14:tracePt t="83465" x="3384550" y="1755775"/>
          <p14:tracePt t="83480" x="3384550" y="1679575"/>
          <p14:tracePt t="83497" x="3384550" y="1614488"/>
          <p14:tracePt t="83514" x="3370263" y="1562100"/>
          <p14:tracePt t="83531" x="3370263" y="1549400"/>
          <p14:tracePt t="83547" x="3357563" y="1524000"/>
          <p14:tracePt t="83548" x="3357563" y="1511300"/>
          <p14:tracePt t="83563" x="3344863" y="1485900"/>
          <p14:tracePt t="83580" x="3332163" y="1471613"/>
          <p14:tracePt t="83597" x="3319463" y="1458913"/>
          <p14:tracePt t="83613" x="3306763" y="1446213"/>
          <p14:tracePt t="83631" x="3228975" y="1420813"/>
          <p14:tracePt t="83647" x="3138488" y="1408113"/>
          <p14:tracePt t="83663" x="3100388" y="1408113"/>
          <p14:tracePt t="83665" x="3086100" y="1408113"/>
          <p14:tracePt t="83680" x="3048000" y="1408113"/>
          <p14:tracePt t="83697" x="2982913" y="1408113"/>
          <p14:tracePt t="83714" x="2841625" y="1446213"/>
          <p14:tracePt t="83730" x="2711450" y="1498600"/>
          <p14:tracePt t="83747" x="2544763" y="1614488"/>
          <p14:tracePt t="83763" x="2492375" y="1652588"/>
          <p14:tracePt t="83780" x="2454275" y="1704975"/>
          <p14:tracePt t="83797" x="2351088" y="1846263"/>
          <p14:tracePt t="83813" x="2286000" y="1949450"/>
          <p14:tracePt t="83831" x="2233613" y="2105025"/>
          <p14:tracePt t="83847" x="2233613" y="2195513"/>
          <p14:tracePt t="83863" x="2233613" y="2260600"/>
          <p14:tracePt t="83864" x="2233613" y="2286000"/>
          <p14:tracePt t="83880" x="2233613" y="2351088"/>
          <p14:tracePt t="83896" x="2233613" y="2427288"/>
          <p14:tracePt t="83913" x="2233613" y="2557463"/>
          <p14:tracePt t="83930" x="2260600" y="2660650"/>
          <p14:tracePt t="83946" x="2273300" y="2698750"/>
          <p14:tracePt t="83963" x="2324100" y="2801938"/>
          <p14:tracePt t="83980" x="2389188" y="2906713"/>
          <p14:tracePt t="83996" x="2557463" y="3151188"/>
          <p14:tracePt t="84013" x="2647950" y="3241675"/>
          <p14:tracePt t="84030" x="2763838" y="3448050"/>
          <p14:tracePt t="84046" x="2801938" y="3603625"/>
          <p14:tracePt t="84063" x="2801938" y="3810000"/>
          <p14:tracePt t="85024" x="2801938" y="3744913"/>
          <p14:tracePt t="85029" x="2801938" y="3654425"/>
          <p14:tracePt t="85035" x="2801938" y="3500438"/>
          <p14:tracePt t="85046" x="2841625" y="3306763"/>
          <p14:tracePt t="85066" x="2919413" y="2919413"/>
          <p14:tracePt t="85079" x="2970213" y="2686050"/>
          <p14:tracePt t="85099" x="3086100" y="2389188"/>
          <p14:tracePt t="85112" x="3203575" y="2195513"/>
          <p14:tracePt t="85129" x="3319463" y="2014538"/>
          <p14:tracePt t="85145" x="3448050" y="1860550"/>
          <p14:tracePt t="85162" x="3473450" y="1795463"/>
          <p14:tracePt t="85179" x="3513138" y="1717675"/>
          <p14:tracePt t="85195" x="3525838" y="1679575"/>
          <p14:tracePt t="85212" x="3563938" y="1639888"/>
          <p14:tracePt t="85229" x="3616325" y="1589088"/>
          <p14:tracePt t="85245" x="3641725" y="1576388"/>
          <p14:tracePt t="85262" x="3654425" y="1562100"/>
          <p14:tracePt t="85282" x="3654425" y="1549400"/>
          <p14:tracePt t="85297" x="3668713" y="1549400"/>
          <p14:tracePt t="85380" x="3668713" y="1576388"/>
          <p14:tracePt t="85388" x="3668713" y="1589088"/>
          <p14:tracePt t="85395" x="3668713" y="1601788"/>
          <p14:tracePt t="85412" x="3654425" y="1679575"/>
          <p14:tracePt t="85429" x="3616325" y="1833563"/>
          <p14:tracePt t="85445" x="3578225" y="1924050"/>
          <p14:tracePt t="85463" x="3513138" y="2066925"/>
          <p14:tracePt t="85478" x="3473450" y="2182813"/>
          <p14:tracePt t="85495" x="3460750" y="2247900"/>
          <p14:tracePt t="85496" x="3460750" y="2260600"/>
          <p14:tracePt t="85512" x="3448050" y="2298700"/>
          <p14:tracePt t="85528" x="3435350" y="2324100"/>
          <p14:tracePt t="85545" x="3422650" y="2351088"/>
          <p14:tracePt t="85565" x="3422650" y="2363788"/>
          <p14:tracePt t="85586" x="3409950" y="2363788"/>
          <p14:tracePt t="85607" x="3397250" y="2363788"/>
          <p14:tracePt t="85614" x="3397250" y="2351088"/>
          <p14:tracePt t="85628" x="3357563" y="2311400"/>
          <p14:tracePt t="85645" x="3332163" y="2273300"/>
          <p14:tracePt t="85662" x="3306763" y="2208213"/>
          <p14:tracePt t="85678" x="3294063" y="2157413"/>
          <p14:tracePt t="85695" x="3267075" y="2092325"/>
          <p14:tracePt t="85696" x="3241675" y="2039938"/>
          <p14:tracePt t="85711" x="3241675" y="2001838"/>
          <p14:tracePt t="85728" x="3228975" y="1963738"/>
          <p14:tracePt t="85745" x="3216275" y="1924050"/>
          <p14:tracePt t="85761" x="3216275" y="1911350"/>
          <p14:tracePt t="85779" x="3216275" y="1898650"/>
          <p14:tracePt t="85813" x="3216275" y="1885950"/>
          <p14:tracePt t="85861" x="3216275" y="1898650"/>
          <p14:tracePt t="85868" x="3216275" y="1911350"/>
          <p14:tracePt t="85878" x="3228975" y="1911350"/>
          <p14:tracePt t="85895" x="3241675" y="1936750"/>
          <p14:tracePt t="85911" x="3267075" y="1963738"/>
          <p14:tracePt t="85928" x="3279775" y="1976438"/>
          <p14:tracePt t="85945" x="3306763" y="2014538"/>
          <p14:tracePt t="85961" x="3319463" y="2054225"/>
          <p14:tracePt t="85979" x="3344863" y="2117725"/>
          <p14:tracePt t="85994" x="3370263" y="2130425"/>
          <p14:tracePt t="86011" x="3370263" y="2170113"/>
          <p14:tracePt t="86028" x="3384550" y="2182813"/>
          <p14:tracePt t="86045" x="3397250" y="2195513"/>
          <p14:tracePt t="86061" x="3409950" y="2208213"/>
          <p14:tracePt t="86081" x="3422650" y="2208213"/>
          <p14:tracePt t="86102" x="3422650" y="2195513"/>
          <p14:tracePt t="86116" x="3435350" y="2182813"/>
          <p14:tracePt t="86130" x="3435350" y="2170113"/>
          <p14:tracePt t="86144" x="3435350" y="2157413"/>
          <p14:tracePt t="86161" x="3435350" y="2144713"/>
          <p14:tracePt t="86178" x="3435350" y="2117725"/>
          <p14:tracePt t="86194" x="3435350" y="2105025"/>
          <p14:tracePt t="86212" x="3435350" y="2092325"/>
          <p14:tracePt t="86227" x="3435350" y="2079625"/>
          <p14:tracePt t="86244" x="3435350" y="2066925"/>
          <p14:tracePt t="86263" x="3435350" y="2054225"/>
          <p14:tracePt t="86302" x="3435350" y="2039938"/>
          <p14:tracePt t="86336" x="3435350" y="2027238"/>
          <p14:tracePt t="86407" x="3435350" y="2039938"/>
          <p14:tracePt t="86421" x="3435350" y="2054225"/>
          <p14:tracePt t="86427" x="3435350" y="2066925"/>
          <p14:tracePt t="86432" x="3435350" y="2079625"/>
          <p14:tracePt t="86444" x="3435350" y="2092325"/>
          <p14:tracePt t="86462" x="3435350" y="2117725"/>
          <p14:tracePt t="86477" x="3435350" y="2144713"/>
          <p14:tracePt t="86494" x="3435350" y="2170113"/>
          <p14:tracePt t="86511" x="3435350" y="2195513"/>
          <p14:tracePt t="86527" x="3435350" y="2247900"/>
          <p14:tracePt t="86544" x="3435350" y="2311400"/>
          <p14:tracePt t="86561" x="3435350" y="2376488"/>
          <p14:tracePt t="86578" x="3460750" y="2532063"/>
          <p14:tracePt t="86594" x="3460750" y="2686050"/>
          <p14:tracePt t="86611" x="3473450" y="2828925"/>
          <p14:tracePt t="86628" x="3473450" y="2892425"/>
          <p14:tracePt t="86644" x="3473450" y="2932113"/>
          <p14:tracePt t="86660" x="3473450" y="3048000"/>
          <p14:tracePt t="86677" x="3473450" y="3189288"/>
          <p14:tracePt t="86694" x="3448050" y="3332163"/>
          <p14:tracePt t="86710" x="3435350" y="3448050"/>
          <p14:tracePt t="86727" x="3435350" y="3551238"/>
          <p14:tracePt t="86729" x="3435350" y="3603625"/>
          <p14:tracePt t="86744" x="3435350" y="3744913"/>
          <p14:tracePt t="86760" x="3435350" y="3862388"/>
          <p14:tracePt t="86778" x="3422650" y="4003675"/>
          <p14:tracePt t="86794" x="3409950" y="4041775"/>
          <p14:tracePt t="86811" x="3409950" y="4056063"/>
          <p14:tracePt t="87420" x="3384550" y="4041775"/>
          <p14:tracePt t="87426" x="3319463" y="3990975"/>
          <p14:tracePt t="87431" x="3267075" y="3938588"/>
          <p14:tracePt t="87443" x="3216275" y="3913188"/>
          <p14:tracePt t="87461" x="3035300" y="3784600"/>
          <p14:tracePt t="87477" x="2970213" y="3719513"/>
          <p14:tracePt t="87496" x="2892425" y="3654425"/>
          <p14:tracePt t="87510" x="2816225" y="3590925"/>
          <p14:tracePt t="87527" x="2725738" y="3513138"/>
          <p14:tracePt t="87543" x="2660650" y="3448050"/>
          <p14:tracePt t="87559" x="2582863" y="3344863"/>
          <p14:tracePt t="87576" x="2479675" y="3176588"/>
          <p14:tracePt t="87593" x="2427288" y="3022600"/>
          <p14:tracePt t="87610" x="2401888" y="2879725"/>
          <p14:tracePt t="87626" x="2389188" y="2751138"/>
          <p14:tracePt t="87643" x="2376488" y="2673350"/>
          <p14:tracePt t="87659" x="2376488" y="2635250"/>
          <p14:tracePt t="87676" x="2376488" y="2608263"/>
          <p14:tracePt t="87693" x="2376488" y="2557463"/>
          <p14:tracePt t="87709" x="2389188" y="2505075"/>
          <p14:tracePt t="87726" x="2427288" y="2427288"/>
          <p14:tracePt t="87727" x="2441575" y="2401888"/>
          <p14:tracePt t="87743" x="2466975" y="2363788"/>
          <p14:tracePt t="87759" x="2505075" y="2324100"/>
          <p14:tracePt t="87776" x="2595563" y="2208213"/>
          <p14:tracePt t="87793" x="2647950" y="2170113"/>
          <p14:tracePt t="87809" x="2738438" y="2130425"/>
          <p14:tracePt t="87826" x="2776538" y="2105025"/>
          <p14:tracePt t="87843" x="2816225" y="2105025"/>
          <p14:tracePt t="87844" x="2841625" y="2105025"/>
          <p14:tracePt t="87859" x="2892425" y="2105025"/>
          <p14:tracePt t="87876" x="2970213" y="2144713"/>
          <p14:tracePt t="87893" x="3189288" y="2324100"/>
          <p14:tracePt t="87909" x="3306763" y="2505075"/>
          <p14:tracePt t="87926" x="3357563" y="2725738"/>
          <p14:tracePt t="87943" x="3357563" y="2854325"/>
          <p14:tracePt t="87959" x="3357563" y="2957513"/>
          <p14:tracePt t="87976" x="3357563" y="3048000"/>
          <p14:tracePt t="87992" x="3357563" y="3100388"/>
          <p14:tracePt t="88009" x="3332163" y="3279775"/>
          <p14:tracePt t="88026" x="3267075" y="3500438"/>
          <p14:tracePt t="88043" x="3176588" y="3835400"/>
          <p14:tracePt t="88059" x="3125788" y="4016375"/>
          <p14:tracePt t="88076" x="3113088" y="4056063"/>
          <p14:tracePt t="89664" x="3100388" y="4041775"/>
          <p14:tracePt t="89670" x="3073400" y="4029075"/>
          <p14:tracePt t="89676" x="3048000" y="4003675"/>
          <p14:tracePt t="89692" x="2982913" y="3913188"/>
          <p14:tracePt t="89708" x="2919413" y="3810000"/>
          <p14:tracePt t="89711" x="2879725" y="3784600"/>
          <p14:tracePt t="89726" x="2801938" y="3641725"/>
          <p14:tracePt t="89742" x="2738438" y="3525838"/>
          <p14:tracePt t="89761" x="2686050" y="3435350"/>
          <p14:tracePt t="89774" x="2660650" y="3357563"/>
          <p14:tracePt t="89791" x="2647950" y="3332163"/>
          <p14:tracePt t="89793" x="2635250" y="3306763"/>
          <p14:tracePt t="89807" x="2635250" y="3279775"/>
          <p14:tracePt t="89824" x="2608263" y="3241675"/>
          <p14:tracePt t="89841" x="2608263" y="3163888"/>
          <p14:tracePt t="89858" x="2608263" y="3125788"/>
          <p14:tracePt t="89875" x="2608263" y="3086100"/>
          <p14:tracePt t="89891" x="2608263" y="3073400"/>
          <p14:tracePt t="89909" x="2608263" y="3060700"/>
          <p14:tracePt t="89924" x="2608263" y="3048000"/>
          <p14:tracePt t="89941" x="2608263" y="3035300"/>
          <p14:tracePt t="89958" x="2608263" y="2982913"/>
          <p14:tracePt t="89974" x="2608263" y="2944813"/>
          <p14:tracePt t="89990" x="2608263" y="2854325"/>
          <p14:tracePt t="90007" x="2647950" y="2711450"/>
          <p14:tracePt t="90024" x="2660650" y="2647950"/>
          <p14:tracePt t="90041" x="2686050" y="2479675"/>
          <p14:tracePt t="90057" x="2686050" y="2414588"/>
          <p14:tracePt t="90074" x="2686050" y="2376488"/>
          <p14:tracePt t="90090" x="2686050" y="2351088"/>
          <p14:tracePt t="90107" x="2686050" y="2311400"/>
          <p14:tracePt t="90124" x="2698750" y="2247900"/>
          <p14:tracePt t="90140" x="2711450" y="2208213"/>
          <p14:tracePt t="90158" x="2725738" y="2130425"/>
          <p14:tracePt t="90174" x="2738438" y="2105025"/>
          <p14:tracePt t="90190" x="2738438" y="2079625"/>
          <p14:tracePt t="90207" x="2751138" y="2066925"/>
          <p14:tracePt t="90224" x="2751138" y="2054225"/>
          <p14:tracePt t="90240" x="2751138" y="2039938"/>
          <p14:tracePt t="90260" x="2751138" y="2027238"/>
          <p14:tracePt t="90351" x="2751138" y="2039938"/>
          <p14:tracePt t="90357" x="2751138" y="2054225"/>
          <p14:tracePt t="90364" x="2751138" y="2079625"/>
          <p14:tracePt t="90374" x="2751138" y="2092325"/>
          <p14:tracePt t="90390" x="2751138" y="2130425"/>
          <p14:tracePt t="90393" x="2751138" y="2157413"/>
          <p14:tracePt t="90407" x="2738438" y="2170113"/>
          <p14:tracePt t="90424" x="2738438" y="2182813"/>
          <p14:tracePt t="90440" x="2738438" y="2195513"/>
          <p14:tracePt t="90457" x="2738438" y="2208213"/>
          <p14:tracePt t="90474" x="2738438" y="2220913"/>
          <p14:tracePt t="90490" x="2738438" y="2233613"/>
          <p14:tracePt t="90507" x="2738438" y="2247900"/>
          <p14:tracePt t="90509" x="2738438" y="2260600"/>
          <p14:tracePt t="90523" x="2738438" y="2286000"/>
          <p14:tracePt t="90540" x="2738438" y="2311400"/>
          <p14:tracePt t="90558" x="2738438" y="2351088"/>
          <p14:tracePt t="90573" x="2738438" y="2401888"/>
          <p14:tracePt t="90591" x="2725738" y="2505075"/>
          <p14:tracePt t="90607" x="2711450" y="2595563"/>
          <p14:tracePt t="90624" x="2698750" y="2647950"/>
          <p14:tracePt t="90640" x="2686050" y="2725738"/>
          <p14:tracePt t="90656" x="2686050" y="2763838"/>
          <p14:tracePt t="90674" x="2673350" y="2789238"/>
          <p14:tracePt t="90690" x="2673350" y="2801938"/>
          <p14:tracePt t="90707" x="2660650" y="2828925"/>
          <p14:tracePt t="90723" x="2660650" y="2841625"/>
          <p14:tracePt t="90743" x="2660650" y="2854325"/>
          <p14:tracePt t="90763" x="2660650" y="2867025"/>
          <p14:tracePt t="90784" x="2660650" y="2879725"/>
          <p14:tracePt t="90797" x="2660650" y="2892425"/>
          <p14:tracePt t="90811" x="2660650" y="2906713"/>
          <p14:tracePt t="90832" x="2660650" y="2919413"/>
          <p14:tracePt t="90845" x="2660650" y="2932113"/>
          <p14:tracePt t="90866" x="2660650" y="2944813"/>
          <p14:tracePt t="90880" x="2660650" y="2957513"/>
          <p14:tracePt t="90894" x="2660650" y="2970213"/>
          <p14:tracePt t="90907" x="2660650" y="2982913"/>
          <p14:tracePt t="90942" x="2660650" y="2995613"/>
          <p14:tracePt t="90976" x="2660650" y="3009900"/>
          <p14:tracePt t="91025" x="2660650" y="3022600"/>
          <p14:tracePt t="91295" x="2660650" y="3035300"/>
          <p14:tracePt t="91330" x="2660650" y="3048000"/>
          <p14:tracePt t="91641" x="2660650" y="3035300"/>
          <p14:tracePt t="91651" x="2647950" y="3035300"/>
          <p14:tracePt t="91658" x="2647950" y="3022600"/>
          <p14:tracePt t="91674" x="2647950" y="3009900"/>
          <p14:tracePt t="91690" x="2635250" y="2982913"/>
          <p14:tracePt t="91708" x="2635250" y="2957513"/>
          <p14:tracePt t="91723" x="2635250" y="2944813"/>
          <p14:tracePt t="91739" x="2622550" y="2919413"/>
          <p14:tracePt t="91756" x="2622550" y="2906713"/>
          <p14:tracePt t="91772" x="2622550" y="2892425"/>
          <p14:tracePt t="91789" x="2622550" y="2879725"/>
          <p14:tracePt t="91806" x="2622550" y="2854325"/>
          <p14:tracePt t="91831" x="2622550" y="2841625"/>
          <p14:tracePt t="91844" x="2622550" y="2828925"/>
          <p14:tracePt t="91878" x="2622550" y="2816225"/>
          <p14:tracePt t="91940" x="2622550" y="2801938"/>
          <p14:tracePt t="92312" x="2608263" y="2801938"/>
          <p14:tracePt t="92334" x="2608263" y="2816225"/>
          <p14:tracePt t="92348" x="2608263" y="2828925"/>
          <p14:tracePt t="92353" x="2595563" y="2841625"/>
          <p14:tracePt t="92369" x="2582863" y="2854325"/>
          <p14:tracePt t="92373" x="2582863" y="2867025"/>
          <p14:tracePt t="92389" x="2557463" y="2906713"/>
          <p14:tracePt t="92405" x="2557463" y="2919413"/>
          <p14:tracePt t="92422" x="2544763" y="2944813"/>
          <p14:tracePt t="92438" x="2544763" y="2957513"/>
          <p14:tracePt t="92455" x="2544763" y="2970213"/>
          <p14:tracePt t="92457" x="2544763" y="2982913"/>
          <p14:tracePt t="92472" x="2532063" y="2995613"/>
          <p14:tracePt t="92488" x="2532063" y="3022600"/>
          <p14:tracePt t="92506" x="2517775" y="3048000"/>
          <p14:tracePt t="92522" x="2517775" y="3060700"/>
          <p14:tracePt t="92539" x="2505075" y="3086100"/>
          <p14:tracePt t="92555" x="2505075" y="3113088"/>
          <p14:tracePt t="92571" x="2505075" y="3125788"/>
          <p14:tracePt t="92588" x="2492375" y="3163888"/>
          <p14:tracePt t="92604" x="2492375" y="3176588"/>
          <p14:tracePt t="92621" x="2492375" y="3216275"/>
          <p14:tracePt t="92638" x="2492375" y="3228975"/>
          <p14:tracePt t="92655" x="2492375" y="3254375"/>
          <p14:tracePt t="92671" x="2492375" y="3267075"/>
          <p14:tracePt t="92688" x="2492375" y="3279775"/>
          <p14:tracePt t="92705" x="2492375" y="3306763"/>
          <p14:tracePt t="92721" x="2492375" y="3319463"/>
          <p14:tracePt t="92739" x="2492375" y="3332163"/>
          <p14:tracePt t="92754" x="2492375" y="3344863"/>
          <p14:tracePt t="92771" x="2492375" y="3357563"/>
          <p14:tracePt t="92788" x="2492375" y="3370263"/>
          <p14:tracePt t="92804" x="2492375" y="3384550"/>
          <p14:tracePt t="92834" x="2492375" y="3397250"/>
          <p14:tracePt t="92876" x="2492375" y="3409950"/>
          <p14:tracePt t="93519" x="2492375" y="3357563"/>
          <p14:tracePt t="93523" x="2532063" y="3216275"/>
          <p14:tracePt t="93538" x="2647950" y="2841625"/>
          <p14:tracePt t="93554" x="2711450" y="2595563"/>
          <p14:tracePt t="93571" x="2725738" y="2454275"/>
          <p14:tracePt t="93588" x="2725738" y="2363788"/>
          <p14:tracePt t="93604" x="2725738" y="2286000"/>
          <p14:tracePt t="93621" x="2725738" y="2182813"/>
          <p14:tracePt t="93637" x="2725738" y="2130425"/>
          <p14:tracePt t="93654" x="2725738" y="2092325"/>
          <p14:tracePt t="93671" x="2725738" y="2066925"/>
          <p14:tracePt t="93688" x="2725738" y="2039938"/>
          <p14:tracePt t="93704" x="2725738" y="2027238"/>
          <p14:tracePt t="93723" x="2725738" y="2014538"/>
          <p14:tracePt t="93828" x="2711450" y="2014538"/>
          <p14:tracePt t="93833" x="2711450" y="2039938"/>
          <p14:tracePt t="93840" x="2698750" y="2054225"/>
          <p14:tracePt t="93854" x="2660650" y="2157413"/>
          <p14:tracePt t="93871" x="2582863" y="2338388"/>
          <p14:tracePt t="93888" x="2479675" y="2544763"/>
          <p14:tracePt t="93904" x="2441575" y="2608263"/>
          <p14:tracePt t="93920" x="2414588" y="2647950"/>
          <p14:tracePt t="93937" x="2401888" y="2698750"/>
          <p14:tracePt t="93953" x="2376488" y="2738438"/>
          <p14:tracePt t="93971" x="2376488" y="2801938"/>
          <p14:tracePt t="93987" x="2376488" y="2828925"/>
          <p14:tracePt t="94003" x="2376488" y="2854325"/>
          <p14:tracePt t="94020" x="2376488" y="2892425"/>
          <p14:tracePt t="94037" x="2376488" y="2906713"/>
          <p14:tracePt t="94053" x="2376488" y="2919413"/>
          <p14:tracePt t="94070" x="2376488" y="2932113"/>
          <p14:tracePt t="94087" x="2376488" y="2944813"/>
          <p14:tracePt t="94103" x="2376488" y="2957513"/>
          <p14:tracePt t="94135" x="2376488" y="2970213"/>
          <p14:tracePt t="94190" x="2376488" y="2957513"/>
          <p14:tracePt t="94205" x="2389188" y="2932113"/>
          <p14:tracePt t="94211" x="2389188" y="2906713"/>
          <p14:tracePt t="94220" x="2389188" y="2867025"/>
          <p14:tracePt t="94236" x="2389188" y="2801938"/>
          <p14:tracePt t="94253" x="2401888" y="2711450"/>
          <p14:tracePt t="94270" x="2401888" y="2635250"/>
          <p14:tracePt t="94287" x="2401888" y="2570163"/>
          <p14:tracePt t="94303" x="2401888" y="2544763"/>
          <p14:tracePt t="94320" x="2401888" y="2532063"/>
          <p14:tracePt t="94337" x="2401888" y="2517775"/>
          <p14:tracePt t="94353" x="2401888" y="2505075"/>
          <p14:tracePt t="94390" x="2401888" y="2492375"/>
          <p14:tracePt t="94502" x="2414588" y="2492375"/>
          <p14:tracePt t="94517" x="2414588" y="2505075"/>
          <p14:tracePt t="94520" x="2414588" y="2517775"/>
          <p14:tracePt t="94536" x="2427288" y="2532063"/>
          <p14:tracePt t="94554" x="2441575" y="2570163"/>
          <p14:tracePt t="94570" x="2479675" y="2647950"/>
          <p14:tracePt t="94586" x="2492375" y="2711450"/>
          <p14:tracePt t="94603" x="2505075" y="2763838"/>
          <p14:tracePt t="94619" x="2517775" y="2816225"/>
          <p14:tracePt t="94636" x="2532063" y="2841625"/>
          <p14:tracePt t="94653" x="2532063" y="2867025"/>
          <p14:tracePt t="94669" x="2532063" y="2879725"/>
          <p14:tracePt t="94686" x="2532063" y="2892425"/>
          <p14:tracePt t="94703" x="2544763" y="2906713"/>
          <p14:tracePt t="94719" x="2544763" y="2919413"/>
          <p14:tracePt t="94736" x="2544763" y="2932113"/>
          <p14:tracePt t="94753" x="2544763" y="2944813"/>
          <p14:tracePt t="94755" x="2544763" y="2957513"/>
          <p14:tracePt t="94769" x="2557463" y="2970213"/>
          <p14:tracePt t="94789" x="2570163" y="2970213"/>
          <p14:tracePt t="94803" x="2570163" y="2982913"/>
          <p14:tracePt t="95328" x="2608263" y="2982913"/>
          <p14:tracePt t="95335" x="2686050" y="2982913"/>
          <p14:tracePt t="95340" x="2751138" y="2982913"/>
          <p14:tracePt t="95352" x="2828925" y="2982913"/>
          <p14:tracePt t="95354" x="2906713" y="2995613"/>
          <p14:tracePt t="95369" x="3138488" y="3060700"/>
          <p14:tracePt t="95386" x="3344863" y="3163888"/>
          <p14:tracePt t="95388" x="3422650" y="3216275"/>
          <p14:tracePt t="95403" x="3590925" y="3306763"/>
          <p14:tracePt t="95419" x="3719513" y="3422650"/>
          <p14:tracePt t="95436" x="3810000" y="3563938"/>
          <p14:tracePt t="95452" x="3875088" y="3681413"/>
          <p14:tracePt t="95469" x="3925888" y="3797300"/>
          <p14:tracePt t="95485" x="3938588" y="3978275"/>
          <p14:tracePt t="95502" x="3938588" y="4081463"/>
          <p14:tracePt t="95519" x="3938588" y="4287838"/>
          <p14:tracePt t="95535" x="3938588" y="4403725"/>
          <p14:tracePt t="95553" x="3875088" y="4584700"/>
          <p14:tracePt t="95568" x="3835400" y="4700588"/>
          <p14:tracePt t="95585" x="3797300" y="4803775"/>
          <p14:tracePt t="95602" x="3719513" y="4997450"/>
          <p14:tracePt t="95618" x="3694113" y="5127625"/>
          <p14:tracePt t="95636" x="3654425" y="5321300"/>
          <p14:tracePt t="95652" x="3590925" y="5411788"/>
          <p14:tracePt t="95669" x="3513138" y="5540375"/>
          <p14:tracePt t="95670" x="3487738" y="5592763"/>
          <p14:tracePt t="95685" x="3370263" y="5695950"/>
          <p14:tracePt t="95702" x="3294063" y="5746750"/>
          <p14:tracePt t="95719" x="3189288" y="5799138"/>
          <p14:tracePt t="95735" x="3138488" y="5824538"/>
          <p14:tracePt t="95752" x="3048000" y="5837238"/>
          <p14:tracePt t="95768" x="2957513" y="5849938"/>
          <p14:tracePt t="95785" x="2816225" y="5876925"/>
          <p14:tracePt t="95802" x="2635250" y="5902325"/>
          <p14:tracePt t="95818" x="2454275" y="5915025"/>
          <p14:tracePt t="95835" x="2247900" y="5915025"/>
          <p14:tracePt t="95851" x="2144713" y="5902325"/>
          <p14:tracePt t="95868" x="2092325" y="5889625"/>
          <p14:tracePt t="95885" x="2001838" y="5837238"/>
          <p14:tracePt t="95901" x="1936750" y="5799138"/>
          <p14:tracePt t="95918" x="1860550" y="5721350"/>
          <p14:tracePt t="95935" x="1795463" y="5695950"/>
          <p14:tracePt t="95952" x="1770063" y="5670550"/>
          <p14:tracePt t="95953" x="1755775" y="5656263"/>
          <p14:tracePt t="95968" x="1730375" y="5630863"/>
          <p14:tracePt t="95985" x="1717675" y="5605463"/>
          <p14:tracePt t="95986" x="1704975" y="5592763"/>
          <p14:tracePt t="96001" x="1692275" y="5565775"/>
          <p14:tracePt t="96018" x="1692275" y="5540375"/>
          <p14:tracePt t="96035" x="1692275" y="5489575"/>
          <p14:tracePt t="96051" x="1717675" y="5437188"/>
          <p14:tracePt t="96068" x="1770063" y="5346700"/>
          <p14:tracePt t="96085" x="2014538" y="5140325"/>
          <p14:tracePt t="96101" x="2195513" y="5011738"/>
          <p14:tracePt t="96118" x="2441575" y="4894263"/>
          <p14:tracePt t="96134" x="2517775" y="4856163"/>
          <p14:tracePt t="96152" x="2595563" y="4818063"/>
          <p14:tracePt t="96168" x="2635250" y="4803775"/>
          <p14:tracePt t="96184" x="2711450" y="4778375"/>
          <p14:tracePt t="96201" x="2957513" y="4740275"/>
          <p14:tracePt t="96218" x="3151188" y="4727575"/>
          <p14:tracePt t="96235" x="3397250" y="4765675"/>
          <p14:tracePt t="96251" x="3487738" y="4791075"/>
          <p14:tracePt t="96268" x="3681413" y="4856163"/>
          <p14:tracePt t="96284" x="3822700" y="4894263"/>
          <p14:tracePt t="96301" x="3913188" y="4933950"/>
          <p14:tracePt t="96320" x="3978275" y="4946650"/>
          <p14:tracePt t="96334" x="4029075" y="4984750"/>
          <p14:tracePt t="96352" x="4081463" y="5024438"/>
          <p14:tracePt t="96368" x="4119563" y="5037138"/>
          <p14:tracePt t="96385" x="4210050" y="5087938"/>
          <p14:tracePt t="96401" x="4275138" y="5114925"/>
          <p14:tracePt t="96418" x="4313238" y="5140325"/>
          <p14:tracePt t="96434" x="4352925" y="5153025"/>
          <p14:tracePt t="96451" x="4391025" y="5153025"/>
          <p14:tracePt t="96468" x="4430713" y="5153025"/>
          <p14:tracePt t="96484" x="4443413" y="5153025"/>
          <p14:tracePt t="96501" x="4456113" y="5153025"/>
          <p14:tracePt t="96518" x="4494213" y="5127625"/>
          <p14:tracePt t="96534" x="4519613" y="5102225"/>
          <p14:tracePt t="96551" x="4572000" y="4997450"/>
          <p14:tracePt t="96567" x="4624388" y="4830763"/>
          <p14:tracePt t="96585" x="4687888" y="4519613"/>
          <p14:tracePt t="96601" x="4687888" y="4352925"/>
          <p14:tracePt t="96617" x="4662488" y="4210050"/>
          <p14:tracePt t="96634" x="4572000" y="4016375"/>
          <p14:tracePt t="96651" x="4506913" y="3900488"/>
          <p14:tracePt t="96668" x="4391025" y="3744913"/>
          <p14:tracePt t="96684" x="4325938" y="3629025"/>
          <p14:tracePt t="96701" x="4249738" y="3525838"/>
          <p14:tracePt t="96702" x="4210050" y="3460750"/>
          <p14:tracePt t="96717" x="4171950" y="3384550"/>
          <p14:tracePt t="96734" x="4119563" y="3294063"/>
          <p14:tracePt t="96751" x="4094163" y="3228975"/>
          <p14:tracePt t="96767" x="4081463" y="3189288"/>
          <p14:tracePt t="96784" x="4081463" y="3163888"/>
          <p14:tracePt t="96785" x="4081463" y="3151188"/>
          <p14:tracePt t="96803" x="4081463" y="3125788"/>
          <p14:tracePt t="96840" x="4081463" y="3113088"/>
          <p14:tracePt t="96881" x="4094163" y="3113088"/>
          <p14:tracePt t="96888" x="4119563" y="3113088"/>
          <p14:tracePt t="96900" x="4146550" y="3125788"/>
          <p14:tracePt t="96917" x="4340225" y="3228975"/>
          <p14:tracePt t="96934" x="4519613" y="3357563"/>
          <p14:tracePt t="96951" x="4740275" y="3603625"/>
          <p14:tracePt t="96967" x="4803775" y="3681413"/>
          <p14:tracePt t="96984" x="4881563" y="3835400"/>
          <p14:tracePt t="97000" x="4908550" y="3925888"/>
          <p14:tracePt t="97017" x="4946650" y="4094163"/>
          <p14:tracePt t="97034" x="4946650" y="4275138"/>
          <p14:tracePt t="97050" x="4933950" y="4378325"/>
          <p14:tracePt t="97068" x="4881563" y="4546600"/>
          <p14:tracePt t="97083" x="4818063" y="4687888"/>
          <p14:tracePt t="97100" x="4765675" y="4818063"/>
          <p14:tracePt t="97102" x="4740275" y="4856163"/>
          <p14:tracePt t="97117" x="4713288" y="4933950"/>
          <p14:tracePt t="97134" x="4687888" y="4997450"/>
          <p14:tracePt t="97150" x="4624388" y="5087938"/>
          <p14:tracePt t="97167" x="4559300" y="5192713"/>
          <p14:tracePt t="97184" x="4468813" y="5295900"/>
          <p14:tracePt t="97200" x="4403725" y="5346700"/>
          <p14:tracePt t="97217" x="4325938" y="5411788"/>
          <p14:tracePt t="97218" x="4275138" y="5437188"/>
          <p14:tracePt t="97233" x="4119563" y="5502275"/>
          <p14:tracePt t="97250" x="3951288" y="5565775"/>
          <p14:tracePt t="97267" x="3694113" y="5643563"/>
          <p14:tracePt t="97283" x="3487738" y="5656263"/>
          <p14:tracePt t="97300" x="3306763" y="5670550"/>
          <p14:tracePt t="97302" x="3254375" y="5670550"/>
          <p14:tracePt t="97317" x="3060700" y="5670550"/>
          <p14:tracePt t="97333" x="2828925" y="5643563"/>
          <p14:tracePt t="97350" x="2622550" y="5580063"/>
          <p14:tracePt t="97367" x="2492375" y="5540375"/>
          <p14:tracePt t="97384" x="2220913" y="5424488"/>
          <p14:tracePt t="97400" x="2079625" y="5386388"/>
          <p14:tracePt t="97417" x="2001838" y="5346700"/>
          <p14:tracePt t="97433" x="1873250" y="5230813"/>
          <p14:tracePt t="97450" x="1795463" y="5153025"/>
          <p14:tracePt t="97467" x="1743075" y="5049838"/>
          <p14:tracePt t="97483" x="1730375" y="4946650"/>
          <p14:tracePt t="97500" x="1755775" y="4765675"/>
          <p14:tracePt t="97517" x="1860550" y="4519613"/>
          <p14:tracePt t="97533" x="1989138" y="4313238"/>
          <p14:tracePt t="97550" x="2247900" y="3965575"/>
          <p14:tracePt t="97566" x="2532063" y="3706813"/>
          <p14:tracePt t="97584" x="2854325" y="3460750"/>
          <p14:tracePt t="97600" x="3100388" y="3332163"/>
          <p14:tracePt t="97616" x="3384550" y="3189288"/>
          <p14:tracePt t="97633" x="3694113" y="3073400"/>
          <p14:tracePt t="97650" x="3887788" y="3035300"/>
          <p14:tracePt t="97666" x="4210050" y="2982913"/>
          <p14:tracePt t="97683" x="4378325" y="2970213"/>
          <p14:tracePt t="97700" x="4533900" y="2970213"/>
          <p14:tracePt t="97716" x="4572000" y="2982913"/>
          <p14:tracePt t="97733" x="4597400" y="2982913"/>
          <p14:tracePt t="97734" x="4610100" y="2995613"/>
          <p14:tracePt t="97749" x="4624388" y="2995613"/>
          <p14:tracePt t="97766" x="4649788" y="3009900"/>
          <p14:tracePt t="97783" x="4687888" y="3022600"/>
          <p14:tracePt t="97800" x="4700588" y="3022600"/>
          <p14:tracePt t="97817" x="4713288" y="3035300"/>
          <p14:tracePt t="97833" x="4740275" y="3048000"/>
          <p14:tracePt t="97849" x="4752975" y="3060700"/>
          <p14:tracePt t="97866" x="4765675" y="3073400"/>
          <p14:tracePt t="97883" x="4765675" y="3086100"/>
          <p14:tracePt t="97900" x="4791075" y="3138488"/>
          <p14:tracePt t="97916" x="4803775" y="3176588"/>
          <p14:tracePt t="97933" x="4803775" y="3216275"/>
          <p14:tracePt t="97934" x="4803775" y="3241675"/>
          <p14:tracePt t="97949" x="4803775" y="3306763"/>
          <p14:tracePt t="97966" x="4752975" y="3435350"/>
          <p14:tracePt t="97983" x="4610100" y="3706813"/>
          <p14:tracePt t="97999" x="4546600" y="3835400"/>
          <p14:tracePt t="98016" x="4430713" y="3990975"/>
          <p14:tracePt t="98018" x="4378325" y="4041775"/>
          <p14:tracePt t="98033" x="4287838" y="4146550"/>
          <p14:tracePt t="98049" x="4210050" y="4235450"/>
          <p14:tracePt t="98051" x="4171950" y="4275138"/>
          <p14:tracePt t="98066" x="4081463" y="4352925"/>
          <p14:tracePt t="98083" x="3965575" y="4430713"/>
          <p14:tracePt t="98100" x="3757613" y="4559300"/>
          <p14:tracePt t="98116" x="3538538" y="4687888"/>
          <p14:tracePt t="98133" x="3409950" y="4791075"/>
          <p14:tracePt t="98149" x="3344863" y="4843463"/>
          <p14:tracePt t="101561" x="3228975" y="4803775"/>
          <p14:tracePt t="101569" x="3009900" y="4675188"/>
          <p14:tracePt t="101580" x="2751138" y="4468813"/>
          <p14:tracePt t="101598" x="2247900" y="3835400"/>
          <p14:tracePt t="101613" x="2092325" y="3448050"/>
          <p14:tracePt t="101631" x="1989138" y="2944813"/>
          <p14:tracePt t="101647" x="1976438" y="2660650"/>
          <p14:tracePt t="101663" x="1989138" y="2363788"/>
          <p14:tracePt t="101665" x="2014538" y="2273300"/>
          <p14:tracePt t="101679" x="2092325" y="1936750"/>
          <p14:tracePt t="101696" x="2182813" y="1704975"/>
          <p14:tracePt t="101713" x="2247900" y="1562100"/>
          <p14:tracePt t="101729" x="2273300" y="1524000"/>
          <p14:tracePt t="101746" x="2273300" y="1511300"/>
          <p14:tracePt t="101816" x="2273300" y="1524000"/>
          <p14:tracePt t="101823" x="2273300" y="1536700"/>
          <p14:tracePt t="101830" x="2273300" y="1549400"/>
          <p14:tracePt t="101846" x="2286000" y="1627188"/>
          <p14:tracePt t="101862" x="2286000" y="1704975"/>
          <p14:tracePt t="101864" x="2298700" y="1770063"/>
          <p14:tracePt t="101879" x="2338388" y="1936750"/>
          <p14:tracePt t="101896" x="2376488" y="2039938"/>
          <p14:tracePt t="101913" x="2466975" y="2233613"/>
          <p14:tracePt t="101929" x="2532063" y="2376488"/>
          <p14:tracePt t="101946" x="2660650" y="2608263"/>
          <p14:tracePt t="101962" x="2711450" y="2725738"/>
          <p14:tracePt t="101979" x="2751138" y="2828925"/>
          <p14:tracePt t="101996" x="2789238" y="2995613"/>
          <p14:tracePt t="101996" x="2789238" y="3048000"/>
          <p14:tracePt t="102012" x="2801938" y="3163888"/>
          <p14:tracePt t="102029" x="2801938" y="3241675"/>
          <p14:tracePt t="102045" x="2801938" y="3254375"/>
          <p14:tracePt t="102062" x="2801938" y="3279775"/>
          <p14:tracePt t="102065" x="2801938" y="3294063"/>
          <p14:tracePt t="102162" x="2789238" y="3294063"/>
          <p14:tracePt t="102167" x="2763838" y="3267075"/>
          <p14:tracePt t="102179" x="2738438" y="3216275"/>
          <p14:tracePt t="102196" x="2622550" y="3060700"/>
          <p14:tracePt t="102212" x="2582863" y="3009900"/>
          <p14:tracePt t="102230" x="2557463" y="2970213"/>
          <p14:tracePt t="102245" x="2544763" y="2957513"/>
          <p14:tracePt t="102262" x="2532063" y="2932113"/>
          <p14:tracePt t="102264" x="2532063" y="2919413"/>
          <p14:tracePt t="102279" x="2517775" y="2906713"/>
          <p14:tracePt t="102295" x="2517775" y="2892425"/>
          <p14:tracePt t="102312" x="2517775" y="2867025"/>
          <p14:tracePt t="102329" x="2505075" y="2854325"/>
          <p14:tracePt t="102346" x="2505075" y="2841625"/>
          <p14:tracePt t="102362" x="2505075" y="2816225"/>
          <p14:tracePt t="102436" x="2505075" y="2841625"/>
          <p14:tracePt t="102443" x="2505075" y="2879725"/>
          <p14:tracePt t="102449" x="2505075" y="2919413"/>
          <p14:tracePt t="102462" x="2505075" y="2944813"/>
          <p14:tracePt t="102464" x="2505075" y="3009900"/>
          <p14:tracePt t="102478" x="2505075" y="3176588"/>
          <p14:tracePt t="102495" x="2517775" y="3384550"/>
          <p14:tracePt t="102512" x="2517775" y="3563938"/>
          <p14:tracePt t="102528" x="2517775" y="3641725"/>
          <p14:tracePt t="102546" x="2532063" y="3744913"/>
          <p14:tracePt t="102562" x="2532063" y="3848100"/>
          <p14:tracePt t="102578" x="2532063" y="3913188"/>
          <p14:tracePt t="102595" x="2532063" y="3990975"/>
          <p14:tracePt t="102612" x="2532063" y="4003675"/>
          <p14:tracePt t="102629" x="2544763" y="4041775"/>
          <p14:tracePt t="102645" x="2557463" y="4068763"/>
          <p14:tracePt t="102663" x="2595563" y="4132263"/>
          <p14:tracePt t="102678" x="2622550" y="4171950"/>
          <p14:tracePt t="102695" x="2647950" y="4197350"/>
          <p14:tracePt t="102712" x="2647950" y="4210050"/>
          <p14:tracePt t="105989" x="2647950" y="4222750"/>
          <p14:tracePt t="105995" x="2647950" y="4249738"/>
          <p14:tracePt t="106009" x="2647950" y="4352925"/>
          <p14:tracePt t="106026" x="2789238" y="4533900"/>
          <p14:tracePt t="106030" x="2944813" y="4637088"/>
          <p14:tracePt t="106043" x="3370263" y="4818063"/>
          <p14:tracePt t="106059" x="3706813" y="4894263"/>
          <p14:tracePt t="106077" x="3951288" y="4959350"/>
          <p14:tracePt t="106092" x="4056063" y="5011738"/>
          <p14:tracePt t="106108" x="4119563" y="5049838"/>
          <p14:tracePt t="106125" x="4197350" y="5114925"/>
          <p14:tracePt t="106142" x="4210050" y="5153025"/>
          <p14:tracePt t="106159" x="4249738" y="5218113"/>
          <p14:tracePt t="106175" x="4249738" y="5256213"/>
          <p14:tracePt t="106192" x="4249738" y="5321300"/>
          <p14:tracePt t="106193" x="4249738" y="5334000"/>
          <p14:tracePt t="106208" x="4235450" y="5411788"/>
          <p14:tracePt t="106225" x="4171950" y="5514975"/>
          <p14:tracePt t="106242" x="4041775" y="5656263"/>
          <p14:tracePt t="106258" x="3951288" y="5734050"/>
          <p14:tracePt t="106275" x="3913188" y="5759450"/>
          <p14:tracePt t="106276" x="3900488" y="5773738"/>
          <p14:tracePt t="106291" x="3875088" y="5786438"/>
          <p14:tracePt t="106308" x="3835400" y="5799138"/>
          <p14:tracePt t="106325" x="3706813" y="5837238"/>
          <p14:tracePt t="106341" x="3578225" y="5864225"/>
          <p14:tracePt t="106359" x="3397250" y="5915025"/>
          <p14:tracePt t="106378" x="3254375" y="5967413"/>
          <p14:tracePt t="106391" x="3125788" y="6018213"/>
          <p14:tracePt t="106393" x="3022600" y="6030913"/>
          <p14:tracePt t="106408" x="2892425" y="6070600"/>
          <p14:tracePt t="106424" x="2776538" y="6083300"/>
          <p14:tracePt t="106441" x="2622550" y="6121400"/>
          <p14:tracePt t="106458" x="2582863" y="6134100"/>
          <p14:tracePt t="106475" x="2570163" y="6148388"/>
          <p14:tracePt t="106491" x="2557463" y="6148388"/>
          <p14:tracePt t="106531" x="2582863" y="6121400"/>
          <p14:tracePt t="106537" x="2673350" y="6083300"/>
          <p14:tracePt t="106544" x="2995613" y="5927725"/>
          <p14:tracePt t="106558" x="3706813" y="5683250"/>
          <p14:tracePt t="106575" x="4041775" y="5580063"/>
          <p14:tracePt t="106592" x="4687888" y="5346700"/>
          <p14:tracePt t="106608" x="4959350" y="5230813"/>
          <p14:tracePt t="106624" x="5153025" y="5178425"/>
          <p14:tracePt t="106641" x="5346700" y="5127625"/>
          <p14:tracePt t="106658" x="5386388" y="5114925"/>
          <p14:tracePt t="106675" x="5449888" y="5114925"/>
          <p14:tracePt t="106691" x="5475288" y="5114925"/>
          <p14:tracePt t="106708" x="5489575" y="5114925"/>
          <p14:tracePt t="106709" x="5502275" y="5114925"/>
          <p14:tracePt t="106736" x="5514975" y="5114925"/>
          <p14:tracePt t="106750" x="5514975" y="5127625"/>
          <p14:tracePt t="106758" x="5502275" y="5127625"/>
          <p14:tracePt t="106774" x="5489575" y="5153025"/>
          <p14:tracePt t="106792" x="5399088" y="5192713"/>
          <p14:tracePt t="106808" x="5295900" y="5218113"/>
          <p14:tracePt t="106825" x="5140325" y="5256213"/>
          <p14:tracePt t="106826" x="5087938" y="5268913"/>
          <p14:tracePt t="106841" x="4881563" y="5308600"/>
          <p14:tracePt t="106858" x="4610100" y="5321300"/>
          <p14:tracePt t="106874" x="4235450" y="5346700"/>
          <p14:tracePt t="106891" x="4146550" y="5359400"/>
          <p14:tracePt t="106907" x="4106863" y="5359400"/>
          <p14:tracePt t="106909" x="4094163" y="5359400"/>
          <p14:tracePt t="106924" x="4081463" y="5359400"/>
          <p14:tracePt t="106941" x="4068763" y="5359400"/>
          <p14:tracePt t="106957" x="3990975" y="5346700"/>
          <p14:tracePt t="106974" x="3875088" y="5346700"/>
          <p14:tracePt t="106992" x="3744913" y="5359400"/>
          <p14:tracePt t="107008" x="3694113" y="5372100"/>
          <p14:tracePt t="107024" x="3668713" y="5386388"/>
          <p14:tracePt t="107026" x="3654425" y="5386388"/>
          <p14:tracePt t="107040" x="3616325" y="5411788"/>
          <p14:tracePt t="107057" x="3590925" y="5424488"/>
          <p14:tracePt t="107074" x="3525838" y="5449888"/>
          <p14:tracePt t="107090" x="3500438" y="5449888"/>
          <p14:tracePt t="133202" x="3487738" y="5449888"/>
          <p14:tracePt t="133207" x="3460750" y="5411788"/>
          <p14:tracePt t="133216" x="3435350" y="5386388"/>
          <p14:tracePt t="133234" x="3357563" y="5295900"/>
          <p14:tracePt t="133252" x="3319463" y="5205413"/>
          <p14:tracePt t="133266" x="3267075" y="5087938"/>
          <p14:tracePt t="133283" x="3228975" y="4984750"/>
          <p14:tracePt t="133299" x="3228975" y="4933950"/>
          <p14:tracePt t="133316" x="3216275" y="4881563"/>
          <p14:tracePt t="133332" x="3203575" y="4856163"/>
          <p14:tracePt t="133349" x="3189288" y="4856163"/>
          <p14:tracePt t="133350" x="3189288" y="4843463"/>
          <p14:tracePt t="133378" x="3189288" y="4830763"/>
          <p14:tracePt t="133419" x="3189288" y="4856163"/>
          <p14:tracePt t="133426" x="3203575" y="4868863"/>
          <p14:tracePt t="133434" x="3216275" y="4908550"/>
          <p14:tracePt t="133448" x="3279775" y="5062538"/>
          <p14:tracePt t="133465" x="3332163" y="5243513"/>
          <p14:tracePt t="133483" x="3435350" y="5527675"/>
          <p14:tracePt t="133498" x="3500438" y="5734050"/>
          <p14:tracePt t="133517" x="3578225" y="6005513"/>
          <p14:tracePt t="133532" x="3590925" y="6121400"/>
          <p14:tracePt t="133548" x="3603625" y="6186488"/>
          <p14:tracePt t="133550" x="3616325" y="6251575"/>
          <p14:tracePt t="133565" x="3616325" y="6342063"/>
          <p14:tracePt t="133582" x="3616325" y="6432550"/>
          <p14:tracePt t="133599" x="3616325" y="6521450"/>
          <p14:tracePt t="134000" x="3616325" y="6548438"/>
          <p14:tracePt t="134005" x="3590925" y="6599238"/>
          <p14:tracePt t="134015" x="3563938" y="6638925"/>
          <p14:tracePt t="134033" x="3538538" y="6742113"/>
          <p14:tracePt t="134048" x="3538538" y="6792913"/>
          <p14:tracePt t="134065" x="3551238" y="6832600"/>
          <p14:tracePt t="135310" x="0" y="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02646"/>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سمات صحافة البيانات وخصائصها</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hand writing on a transparent board&#10;&#10;Description automatically generated">
            <a:extLst>
              <a:ext uri="{FF2B5EF4-FFF2-40B4-BE49-F238E27FC236}">
                <a16:creationId xmlns:a16="http://schemas.microsoft.com/office/drawing/2014/main" id="{D3C18033-B8E5-579B-EFFE-1223E0B21AE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18447" y="1697846"/>
            <a:ext cx="5181600" cy="4834434"/>
          </a:xfrm>
        </p:spPr>
      </p:pic>
      <p:sp>
        <p:nvSpPr>
          <p:cNvPr id="9" name="TextBox 8">
            <a:extLst>
              <a:ext uri="{FF2B5EF4-FFF2-40B4-BE49-F238E27FC236}">
                <a16:creationId xmlns:a16="http://schemas.microsoft.com/office/drawing/2014/main" id="{1A81CBFD-3855-5BD6-99A7-25BF954FC22D}"/>
              </a:ext>
            </a:extLst>
          </p:cNvPr>
          <p:cNvSpPr txBox="1"/>
          <p:nvPr/>
        </p:nvSpPr>
        <p:spPr>
          <a:xfrm>
            <a:off x="5618034" y="1520865"/>
            <a:ext cx="6098458" cy="5491119"/>
          </a:xfrm>
          <a:prstGeom prst="rect">
            <a:avLst/>
          </a:prstGeom>
          <a:noFill/>
        </p:spPr>
        <p:txBody>
          <a:bodyPr wrap="square">
            <a:spAutoFit/>
          </a:bodyPr>
          <a:lstStyle/>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.5</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قائمة على تحليل الأرقام: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800">
                <a:effectLst/>
                <a:latin typeface="Calibri" panose="020F0502020204030204" pitchFamily="34" charset="0"/>
                <a:ea typeface="Calibri" panose="020F0502020204030204" pitchFamily="34" charset="0"/>
                <a:cs typeface="Simplified Arabic" panose="02020603050405020304" pitchFamily="18" charset="-78"/>
              </a:rPr>
              <a:t>‏</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فهي تضيق الفجوة بين المتخصصين في مجال الإحصاء وصناع الكلمات، ‏لتتمكن في النهاية من فك طلاسم الأرقام وتحويلها إلى معلومات بسيطة ويسيرة الفهم.</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.6</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المصداقية: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‏جمع البيانات والمعلومات في صحافة البيانات يجب أن تكون صادقة تمامًا، وغير مجتزأة أو منزوعة من سياقها.</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19978368"/>
      </p:ext>
    </p:extLst>
  </p:cSld>
  <p:clrMapOvr>
    <a:masterClrMapping/>
  </p:clrMapOvr>
  <mc:AlternateContent xmlns:mc="http://schemas.openxmlformats.org/markup-compatibility/2006" xmlns:p14="http://schemas.microsoft.com/office/powerpoint/2010/main">
    <mc:Choice Requires="p14">
      <p:transition spd="slow" p14:dur="2000" advTm="189402"/>
    </mc:Choice>
    <mc:Fallback xmlns="">
      <p:transition spd="slow" advTm="18940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رابعًا: مميزات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8E2CC198-AB24-0C61-EBDF-6482AEB125EB}"/>
              </a:ext>
            </a:extLst>
          </p:cNvPr>
          <p:cNvSpPr txBox="1"/>
          <p:nvPr/>
        </p:nvSpPr>
        <p:spPr>
          <a:xfrm>
            <a:off x="5500047" y="1613231"/>
            <a:ext cx="6098458" cy="5244769"/>
          </a:xfrm>
          <a:prstGeom prst="rect">
            <a:avLst/>
          </a:prstGeom>
          <a:noFill/>
        </p:spPr>
        <p:txBody>
          <a:bodyPr wrap="square">
            <a:spAutoFit/>
          </a:bodyPr>
          <a:lstStyle/>
          <a:p>
            <a:pPr algn="just" rtl="1">
              <a:lnSpc>
                <a:spcPct val="107000"/>
              </a:lnSpc>
              <a:spcAft>
                <a:spcPts val="80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 .1</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تبسيط المعلومات المعقدة، وجعلها سهلة الفهم، والاعتماد على المؤثرات البصرية في توصيل المعلومة.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.2</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تحويل المعلومات والبيانات من أرقام وحروف مملة إلى صور ورسوم مما يساعد على توصيل المعلومات المعقدة بكل بساطة.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اختصار الوقت، فبدلا من قراءة كم هائل من البيانات المكتوبة يمكن مسحها بصري بسهولة.</a:t>
            </a:r>
          </a:p>
          <a:p>
            <a:pPr algn="just" rtl="1">
              <a:lnSpc>
                <a:spcPct val="107000"/>
              </a:lnSpc>
              <a:spcAft>
                <a:spcPts val="80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 .4</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فعالية استخدامها في التسويق عبر مواقع التواصل الاجتماعي، من خلال امتلاكها لطرق جديدة في العرض من خلال الإنترنت وشبكات التواصل الاجتماعي ووسائل الاتصال المختلفة.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barrel of oil with a barrel of spilled oil&#10;&#10;Description automatically generated">
            <a:extLst>
              <a:ext uri="{FF2B5EF4-FFF2-40B4-BE49-F238E27FC236}">
                <a16:creationId xmlns:a16="http://schemas.microsoft.com/office/drawing/2014/main" id="{89E818A6-A441-125D-50B5-0BFD90A1892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4688" y="1520865"/>
            <a:ext cx="4971790" cy="4997922"/>
          </a:xfrm>
        </p:spPr>
      </p:pic>
    </p:spTree>
    <p:extLst>
      <p:ext uri="{BB962C8B-B14F-4D97-AF65-F5344CB8AC3E}">
        <p14:creationId xmlns:p14="http://schemas.microsoft.com/office/powerpoint/2010/main" val="2060810157"/>
      </p:ext>
    </p:extLst>
  </p:cSld>
  <p:clrMapOvr>
    <a:masterClrMapping/>
  </p:clrMapOvr>
  <mc:AlternateContent xmlns:mc="http://schemas.openxmlformats.org/markup-compatibility/2006" xmlns:p14="http://schemas.microsoft.com/office/powerpoint/2010/main">
    <mc:Choice Requires="p14">
      <p:transition spd="slow" p14:dur="2000" advTm="151886"/>
    </mc:Choice>
    <mc:Fallback xmlns="">
      <p:transition spd="slow" advTm="151886"/>
    </mc:Fallback>
  </mc:AlternateContent>
  <p:extLst>
    <p:ext uri="{3A86A75C-4F4B-4683-9AE1-C65F6400EC91}">
      <p14:laserTraceLst xmlns:p14="http://schemas.microsoft.com/office/powerpoint/2010/main">
        <p14:tracePtLst>
          <p14:tracePt t="101403" x="4357688" y="6197600"/>
          <p14:tracePt t="101650" x="2970213" y="6716713"/>
          <p14:tracePt t="101659" x="2867025" y="6561138"/>
          <p14:tracePt t="101679" x="2660650" y="6251575"/>
          <p14:tracePt t="101694" x="2505075" y="5992813"/>
          <p14:tracePt t="101710" x="2389188" y="5773738"/>
          <p14:tracePt t="101713" x="2338388" y="5670550"/>
          <p14:tracePt t="101727" x="2247900" y="5346700"/>
          <p14:tracePt t="101742" x="2220913" y="4959350"/>
          <p14:tracePt t="101759" x="2273300" y="4403725"/>
          <p14:tracePt t="101761" x="2311400" y="4159250"/>
          <p14:tracePt t="101775" x="2401888" y="3744913"/>
          <p14:tracePt t="101792" x="2454275" y="3487738"/>
          <p14:tracePt t="101809" x="2466975" y="3216275"/>
          <p14:tracePt t="101825" x="2466975" y="3151188"/>
          <p14:tracePt t="101842" x="2466975" y="3086100"/>
          <p14:tracePt t="101843" x="2492375" y="3048000"/>
          <p14:tracePt t="102610" x="2660650" y="2828925"/>
          <p14:tracePt t="102615" x="2892425" y="2647950"/>
          <p14:tracePt t="102626" x="3241675" y="2376488"/>
          <p14:tracePt t="102644" x="3862388" y="2054225"/>
          <p14:tracePt t="102658" x="4197350" y="1924050"/>
          <p14:tracePt t="102677" x="4637088" y="1846263"/>
          <p14:tracePt t="102693" x="4868863" y="1846263"/>
          <p14:tracePt t="102708" x="5037138" y="1846263"/>
          <p14:tracePt t="102725" x="5205413" y="1924050"/>
          <p14:tracePt t="102741" x="5308600" y="1989138"/>
          <p14:tracePt t="102758" x="5372100" y="2079625"/>
          <p14:tracePt t="102774" x="5411788" y="2182813"/>
          <p14:tracePt t="102791" x="5411788" y="2286000"/>
          <p14:tracePt t="102793" x="5411788" y="2324100"/>
          <p14:tracePt t="102808" x="5372100" y="2479675"/>
          <p14:tracePt t="102824" x="5268913" y="2595563"/>
          <p14:tracePt t="102841" x="4984750" y="2828925"/>
          <p14:tracePt t="102858" x="4675188" y="2995613"/>
          <p14:tracePt t="102875" x="4456113" y="3100388"/>
          <p14:tracePt t="102876" x="4340225" y="3138488"/>
          <p14:tracePt t="102891" x="4132263" y="3176588"/>
          <p14:tracePt t="102908" x="3862388" y="3203575"/>
          <p14:tracePt t="102924" x="3578225" y="3241675"/>
          <p14:tracePt t="102941" x="3422650" y="3254375"/>
          <p14:tracePt t="102958" x="3241675" y="3228975"/>
          <p14:tracePt t="102974" x="3163888" y="3203575"/>
          <p14:tracePt t="102991" x="3125788" y="3189288"/>
          <p14:tracePt t="102993" x="3113088" y="3189288"/>
          <p14:tracePt t="119190" x="2867025" y="3203575"/>
          <p14:tracePt t="119197" x="2673350" y="3241675"/>
          <p14:tracePt t="119211" x="2324100" y="3319463"/>
          <p14:tracePt t="119226" x="2117725" y="3344863"/>
          <p14:tracePt t="119243" x="2001838" y="3370263"/>
          <p14:tracePt t="119246" x="1976438" y="3384550"/>
          <p14:tracePt t="119259" x="1949450" y="3384550"/>
          <p14:tracePt t="119275" x="1924050" y="3384550"/>
          <p14:tracePt t="119293" x="1873250" y="3384550"/>
          <p14:tracePt t="119309" x="1846263" y="3384550"/>
          <p14:tracePt t="119326" x="1808163" y="3384550"/>
          <p14:tracePt t="119342" x="1795463" y="3384550"/>
          <p14:tracePt t="119358" x="1782763" y="3384550"/>
          <p14:tracePt t="119375" x="1770063" y="3384550"/>
          <p14:tracePt t="119402" x="1755775" y="3384550"/>
          <p14:tracePt t="119422" x="1755775" y="3370263"/>
          <p14:tracePt t="119430" x="1885950" y="3294063"/>
          <p14:tracePt t="119442" x="2311400" y="3113088"/>
          <p14:tracePt t="119443" x="2711450" y="2957513"/>
          <p14:tracePt t="119458" x="3279775" y="2776538"/>
          <p14:tracePt t="119475" x="3719513" y="2660650"/>
          <p14:tracePt t="119492" x="4146550" y="2582863"/>
          <p14:tracePt t="119508" x="4378325" y="2582863"/>
          <p14:tracePt t="119525" x="4584700" y="2570163"/>
          <p14:tracePt t="119526" x="4637088" y="2570163"/>
          <p14:tracePt t="119542" x="4765675" y="2570163"/>
          <p14:tracePt t="119558" x="4881563" y="2582863"/>
          <p14:tracePt t="119575" x="4997450" y="2635250"/>
          <p14:tracePt t="119591" x="5049838" y="2660650"/>
          <p14:tracePt t="119609" x="5062538" y="2673350"/>
          <p14:tracePt t="119624" x="5087938" y="2686050"/>
          <p14:tracePt t="119643" x="5087938" y="2698750"/>
          <p14:tracePt t="119670" x="5102225" y="2711450"/>
          <p14:tracePt t="119712" x="5087938" y="2711450"/>
          <p14:tracePt t="119718" x="5011738" y="2738438"/>
          <p14:tracePt t="119725" x="4778375" y="2789238"/>
          <p14:tracePt t="119741" x="4197350" y="2932113"/>
          <p14:tracePt t="119758" x="3913188" y="3009900"/>
          <p14:tracePt t="119774" x="3422650" y="3203575"/>
          <p14:tracePt t="119791" x="3009900" y="3344863"/>
          <p14:tracePt t="119808" x="2622550" y="3513138"/>
          <p14:tracePt t="119824" x="2466975" y="3578225"/>
          <p14:tracePt t="119842" x="2401888" y="3603625"/>
          <p14:tracePt t="119858" x="2376488" y="3603625"/>
          <p14:tracePt t="119877" x="2376488" y="3616325"/>
          <p14:tracePt t="119918" x="2376488" y="3629025"/>
          <p14:tracePt t="119945" x="2376488" y="3641725"/>
          <p14:tracePt t="119952" x="2389188" y="3668713"/>
          <p14:tracePt t="119960" x="2401888" y="3694113"/>
          <p14:tracePt t="119975" x="2517775" y="3848100"/>
          <p14:tracePt t="119991" x="2647950" y="4003675"/>
          <p14:tracePt t="120009" x="2816225" y="4249738"/>
          <p14:tracePt t="120024" x="2892425" y="4403725"/>
          <p14:tracePt t="120042" x="2970213" y="4649788"/>
          <p14:tracePt t="120058" x="2982913" y="4830763"/>
          <p14:tracePt t="120074" x="2982913" y="4997450"/>
          <p14:tracePt t="120091" x="2995613" y="5218113"/>
          <p14:tracePt t="120108" x="2995613" y="5359400"/>
          <p14:tracePt t="120125" x="2995613" y="5514975"/>
          <p14:tracePt t="120141" x="2995613" y="5565775"/>
          <p14:tracePt t="120157" x="2995613" y="5618163"/>
          <p14:tracePt t="120174" x="3035300" y="5759450"/>
          <p14:tracePt t="120191" x="3060700" y="5967413"/>
          <p14:tracePt t="120208" x="3086100" y="6186488"/>
          <p14:tracePt t="120224" x="3113088" y="6251575"/>
          <p14:tracePt t="120242" x="3138488" y="6302375"/>
          <p14:tracePt t="120257" x="3163888" y="6327775"/>
          <p14:tracePt t="120274" x="3189288" y="6367463"/>
          <p14:tracePt t="120291" x="3203575" y="6367463"/>
          <p14:tracePt t="120741" x="3138488" y="6302375"/>
          <p14:tracePt t="120744" x="3035300" y="6237288"/>
          <p14:tracePt t="120759" x="2867025" y="6121400"/>
          <p14:tracePt t="120775" x="2608263" y="6005513"/>
          <p14:tracePt t="120791" x="2389188" y="5889625"/>
          <p14:tracePt t="120793" x="2273300" y="5849938"/>
          <p14:tracePt t="120808" x="2066925" y="5734050"/>
          <p14:tracePt t="120824" x="1860550" y="5592763"/>
          <p14:tracePt t="120841" x="1524000" y="5359400"/>
          <p14:tracePt t="120857" x="1343025" y="5165725"/>
          <p14:tracePt t="120874" x="1201738" y="4984750"/>
          <p14:tracePt t="120890" x="1046163" y="4675188"/>
          <p14:tracePt t="120907" x="968375" y="4416425"/>
          <p14:tracePt t="120925" x="903288" y="4068763"/>
          <p14:tracePt t="120940" x="917575" y="3822700"/>
          <p14:tracePt t="120958" x="1020763" y="3513138"/>
          <p14:tracePt t="120973" x="1162050" y="3306763"/>
          <p14:tracePt t="120991" x="1304925" y="3151188"/>
          <p14:tracePt t="120993" x="1408113" y="3060700"/>
          <p14:tracePt t="121007" x="1589088" y="2932113"/>
          <p14:tracePt t="121023" x="1755775" y="2854325"/>
          <p14:tracePt t="121040" x="2054225" y="2763838"/>
          <p14:tracePt t="121057" x="2298700" y="2738438"/>
          <p14:tracePt t="121073" x="2505075" y="2698750"/>
          <p14:tracePt t="121090" x="2801938" y="2738438"/>
          <p14:tracePt t="121107" x="3022600" y="2789238"/>
          <p14:tracePt t="121124" x="3344863" y="2906713"/>
          <p14:tracePt t="121140" x="3525838" y="2995613"/>
          <p14:tracePt t="121157" x="3744913" y="3125788"/>
          <p14:tracePt t="121173" x="3848100" y="3228975"/>
          <p14:tracePt t="121190" x="3965575" y="3357563"/>
          <p14:tracePt t="121191" x="4016375" y="3409950"/>
          <p14:tracePt t="121206" x="4068763" y="3487738"/>
          <p14:tracePt t="121223" x="4106863" y="3668713"/>
          <p14:tracePt t="121240" x="4106863" y="3951288"/>
          <p14:tracePt t="121256" x="4029075" y="4197350"/>
          <p14:tracePt t="121273" x="3913188" y="4403725"/>
          <p14:tracePt t="121274" x="3810000" y="4559300"/>
          <p14:tracePt t="121290" x="3668713" y="4752975"/>
          <p14:tracePt t="121306" x="3473450" y="4972050"/>
          <p14:tracePt t="121323" x="3216275" y="5243513"/>
          <p14:tracePt t="121340" x="3086100" y="5359400"/>
          <p14:tracePt t="121357" x="2698750" y="5565775"/>
          <p14:tracePt t="121373" x="2338388" y="5734050"/>
          <p14:tracePt t="121390" x="1976438" y="5876925"/>
          <p14:tracePt t="121392" x="1820863" y="5940425"/>
          <p14:tracePt t="121406" x="1601788" y="5992813"/>
          <p14:tracePt t="121423" x="1395413" y="6057900"/>
          <p14:tracePt t="121440" x="1265238" y="6070600"/>
          <p14:tracePt t="121456" x="1187450" y="6057900"/>
          <p14:tracePt t="121473" x="1071563" y="6043613"/>
          <p14:tracePt t="121474" x="1046163" y="6018213"/>
          <p14:tracePt t="121490" x="981075" y="5992813"/>
          <p14:tracePt t="121506" x="903288" y="5967413"/>
          <p14:tracePt t="121523" x="852488" y="5889625"/>
          <p14:tracePt t="121539" x="800100" y="5849938"/>
          <p14:tracePt t="121557" x="774700" y="5799138"/>
          <p14:tracePt t="121573" x="762000" y="5773738"/>
          <p14:tracePt t="121589" x="749300" y="5759450"/>
          <p14:tracePt t="121591" x="749300" y="5746750"/>
          <p14:tracePt t="121606" x="736600" y="5734050"/>
          <p14:tracePt t="121623" x="723900" y="5721350"/>
          <p14:tracePt t="121646" x="723900" y="5708650"/>
          <p14:tracePt t="121680" x="709613" y="5708650"/>
          <p14:tracePt t="121708" x="709613" y="5695950"/>
          <p14:tracePt t="121763" x="709613" y="5683250"/>
          <p14:tracePt t="121806" x="696913" y="5683250"/>
          <p14:tracePt t="121813" x="696913" y="5670550"/>
          <p14:tracePt t="121823" x="696913" y="5656263"/>
          <p14:tracePt t="121840" x="684213" y="5630863"/>
          <p14:tracePt t="121856" x="671513" y="5605463"/>
          <p14:tracePt t="121872" x="658813" y="5565775"/>
          <p14:tracePt t="121889" x="646113" y="5489575"/>
          <p14:tracePt t="121906" x="633413" y="5437188"/>
          <p14:tracePt t="121908" x="633413" y="5411788"/>
          <p14:tracePt t="121922" x="633413" y="5359400"/>
          <p14:tracePt t="121939" x="658813" y="5295900"/>
          <p14:tracePt t="121956" x="917575" y="4972050"/>
          <p14:tracePt t="121973" x="1201738" y="4818063"/>
          <p14:tracePt t="121989" x="1368425" y="4765675"/>
          <p14:tracePt t="121991" x="1446213" y="4752975"/>
          <p14:tracePt t="122006" x="1524000" y="4752975"/>
          <p14:tracePt t="122022" x="1601788" y="4765675"/>
          <p14:tracePt t="122039" x="1704975" y="4868863"/>
          <p14:tracePt t="122056" x="1755775" y="4959350"/>
          <p14:tracePt t="122073" x="1820863" y="5087938"/>
          <p14:tracePt t="122089" x="1820863" y="5230813"/>
          <p14:tracePt t="122106" x="1782763" y="5411788"/>
          <p14:tracePt t="122122" x="1692275" y="5565775"/>
          <p14:tracePt t="122139" x="1601788" y="5656263"/>
          <p14:tracePt t="122155" x="1343025" y="5773738"/>
          <p14:tracePt t="122172" x="1111250" y="5837238"/>
          <p14:tracePt t="122190" x="762000" y="5876925"/>
          <p14:tracePt t="122205" x="568325" y="5864225"/>
          <p14:tracePt t="122222" x="465138" y="5824538"/>
          <p14:tracePt t="122239" x="361950" y="5759450"/>
          <p14:tracePt t="122255" x="336550" y="5721350"/>
          <p14:tracePt t="122272" x="296863" y="5605463"/>
          <p14:tracePt t="122289" x="296863" y="5540375"/>
          <p14:tracePt t="122305" x="322263" y="5399088"/>
          <p14:tracePt t="122306" x="361950" y="5321300"/>
          <p14:tracePt t="122322" x="568325" y="5037138"/>
          <p14:tracePt t="122339" x="1008063" y="4700588"/>
          <p14:tracePt t="122356" x="1498600" y="4430713"/>
          <p14:tracePt t="122372" x="1936750" y="4249738"/>
          <p14:tracePt t="122390" x="2570163" y="4029075"/>
          <p14:tracePt t="122405" x="2879725" y="3965575"/>
          <p14:tracePt t="122422" x="3216275" y="3938588"/>
          <p14:tracePt t="122424" x="3344863" y="3925888"/>
          <p14:tracePt t="122439" x="3590925" y="3965575"/>
          <p14:tracePt t="122455" x="3810000" y="4016375"/>
          <p14:tracePt t="122472" x="4106863" y="4171950"/>
          <p14:tracePt t="122489" x="4222750" y="4275138"/>
          <p14:tracePt t="122505" x="4287838" y="4378325"/>
          <p14:tracePt t="122506" x="4300538" y="4456113"/>
          <p14:tracePt t="122522" x="4340225" y="4559300"/>
          <p14:tracePt t="122539" x="4340225" y="4624388"/>
          <p14:tracePt t="122555" x="4313238" y="4740275"/>
          <p14:tracePt t="122572" x="4235450" y="4843463"/>
          <p14:tracePt t="122590" x="3822700" y="5140325"/>
          <p14:tracePt t="122605" x="3473450" y="5308600"/>
          <p14:tracePt t="122622" x="3086100" y="5411788"/>
          <p14:tracePt t="122623" x="2944813" y="5437188"/>
          <p14:tracePt t="122638" x="2686050" y="5462588"/>
          <p14:tracePt t="122655" x="2441575" y="5475288"/>
          <p14:tracePt t="122672" x="2182813" y="5437188"/>
          <p14:tracePt t="122689" x="2054225" y="5411788"/>
          <p14:tracePt t="122705" x="1873250" y="5321300"/>
          <p14:tracePt t="122706" x="1808163" y="5268913"/>
          <p14:tracePt t="122722" x="1730375" y="5192713"/>
          <p14:tracePt t="122738" x="1665288" y="5075238"/>
          <p14:tracePt t="122755" x="1704975" y="4856163"/>
          <p14:tracePt t="122772" x="1846263" y="4584700"/>
          <p14:tracePt t="122789" x="2092325" y="4235450"/>
          <p14:tracePt t="122805" x="2311400" y="3978275"/>
          <p14:tracePt t="122822" x="2595563" y="3706813"/>
          <p14:tracePt t="122824" x="2776538" y="3551238"/>
          <p14:tracePt t="122838" x="3189288" y="3267075"/>
          <p14:tracePt t="122855" x="3616325" y="3073400"/>
          <p14:tracePt t="122872" x="4132263" y="2919413"/>
          <p14:tracePt t="122888" x="4365625" y="2879725"/>
          <p14:tracePt t="122905" x="4687888" y="2932113"/>
          <p14:tracePt t="122922" x="4908550" y="3035300"/>
          <p14:tracePt t="122938" x="5024438" y="3138488"/>
          <p14:tracePt t="122955" x="5087938" y="3306763"/>
          <p14:tracePt t="122971" x="5087938" y="3435350"/>
          <p14:tracePt t="122989" x="5011738" y="3694113"/>
          <p14:tracePt t="123005" x="4894263" y="3900488"/>
          <p14:tracePt t="123023" x="4637088" y="4235450"/>
          <p14:tracePt t="123038" x="4443413" y="4430713"/>
          <p14:tracePt t="123055" x="4197350" y="4597400"/>
          <p14:tracePt t="123071" x="3862388" y="4868863"/>
          <p14:tracePt t="123088" x="3563938" y="5037138"/>
          <p14:tracePt t="123106" x="3151188" y="5192713"/>
          <p14:tracePt t="123121" x="2957513" y="5268913"/>
          <p14:tracePt t="123138" x="2673350" y="5346700"/>
          <p14:tracePt t="123154" x="2298700" y="5372100"/>
          <p14:tracePt t="123171" x="2195513" y="5359400"/>
          <p14:tracePt t="124456" x="2208213" y="5268913"/>
          <p14:tracePt t="124463" x="2273300" y="5153025"/>
          <p14:tracePt t="124470" x="2324100" y="5075238"/>
          <p14:tracePt t="124488" x="2454275" y="4921250"/>
          <p14:tracePt t="124491" x="2544763" y="4830763"/>
          <p14:tracePt t="124505" x="2725738" y="4649788"/>
          <p14:tracePt t="124520" x="2982913" y="4468813"/>
          <p14:tracePt t="124538" x="3397250" y="4249738"/>
          <p14:tracePt t="124553" x="3629025" y="4159250"/>
          <p14:tracePt t="124570" x="3887788" y="4094163"/>
          <p14:tracePt t="124572" x="3978275" y="4094163"/>
          <p14:tracePt t="124586" x="4159250" y="4094163"/>
          <p14:tracePt t="124603" x="4287838" y="4146550"/>
          <p14:tracePt t="124620" x="4416425" y="4249738"/>
          <p14:tracePt t="124636" x="4443413" y="4340225"/>
          <p14:tracePt t="124654" x="4468813" y="4584700"/>
          <p14:tracePt t="124670" x="4430713" y="4765675"/>
          <p14:tracePt t="124686" x="4300538" y="4997450"/>
          <p14:tracePt t="124703" x="4068763" y="5281613"/>
          <p14:tracePt t="124720" x="3848100" y="5489575"/>
          <p14:tracePt t="124737" x="3409950" y="5811838"/>
          <p14:tracePt t="124753" x="3086100" y="5980113"/>
          <p14:tracePt t="124770" x="2816225" y="6096000"/>
          <p14:tracePt t="124771" x="2686050" y="6134100"/>
          <p14:tracePt t="124786" x="2441575" y="6148388"/>
          <p14:tracePt t="124803" x="2260600" y="6121400"/>
          <p14:tracePt t="124820" x="2014538" y="5980113"/>
          <p14:tracePt t="124836" x="1873250" y="5786438"/>
          <p14:tracePt t="124853" x="1743075" y="5489575"/>
          <p14:tracePt t="124870" x="1665288" y="5230813"/>
          <p14:tracePt t="124886" x="1627188" y="4959350"/>
          <p14:tracePt t="124888" x="1614488" y="4791075"/>
          <p14:tracePt t="124903" x="1614488" y="4519613"/>
          <p14:tracePt t="124920" x="1627188" y="4262438"/>
          <p14:tracePt t="124936" x="1679575" y="3913188"/>
          <p14:tracePt t="124953" x="1704975" y="3757613"/>
          <p14:tracePt t="124970" x="1743075" y="3578225"/>
          <p14:tracePt t="124971" x="1755775" y="3487738"/>
          <p14:tracePt t="124986" x="1795463" y="3267075"/>
          <p14:tracePt t="125003" x="1846263" y="3163888"/>
          <p14:tracePt t="125020" x="1873250" y="3060700"/>
          <p14:tracePt t="125036" x="1873250" y="3035300"/>
          <p14:tracePt t="125116" x="1885950" y="3035300"/>
          <p14:tracePt t="125123" x="1898650" y="3060700"/>
          <p14:tracePt t="125136" x="1936750" y="3113088"/>
          <p14:tracePt t="125153" x="2001838" y="3241675"/>
          <p14:tracePt t="125171" x="2105025" y="3422650"/>
          <p14:tracePt t="125186" x="2157413" y="3538538"/>
          <p14:tracePt t="125203" x="2195513" y="3641725"/>
          <p14:tracePt t="125220" x="2260600" y="3771900"/>
          <p14:tracePt t="125236" x="2351088" y="3938588"/>
          <p14:tracePt t="125253" x="2505075" y="4197350"/>
          <p14:tracePt t="125269" x="2608263" y="4416425"/>
          <p14:tracePt t="125286" x="2660650" y="4624388"/>
          <p14:tracePt t="125287" x="2698750" y="4713288"/>
          <p14:tracePt t="125303" x="2789238" y="4946650"/>
          <p14:tracePt t="125319" x="2854325" y="5192713"/>
          <p14:tracePt t="125336" x="2982913" y="5489575"/>
          <p14:tracePt t="125352" x="3073400" y="5643563"/>
          <p14:tracePt t="125369" x="3163888" y="5773738"/>
          <p14:tracePt t="125370" x="3203575" y="5811838"/>
          <p14:tracePt t="125386" x="3254375" y="5849938"/>
          <p14:tracePt t="125402" x="3294063" y="5876925"/>
          <p14:tracePt t="125404" x="3306763" y="5876925"/>
          <p14:tracePt t="125419" x="3332163" y="5889625"/>
          <p14:tracePt t="125436" x="3357563" y="5889625"/>
          <p14:tracePt t="125453" x="3473450" y="5824538"/>
          <p14:tracePt t="125469" x="3654425" y="5656263"/>
          <p14:tracePt t="125486" x="3835400" y="5411788"/>
          <p14:tracePt t="125488" x="3900488" y="5308600"/>
          <p14:tracePt t="125503" x="4003675" y="5102225"/>
          <p14:tracePt t="125519" x="4068763" y="4830763"/>
          <p14:tracePt t="125536" x="4132263" y="4506913"/>
          <p14:tracePt t="125552" x="4132263" y="4340225"/>
          <p14:tracePt t="125570" x="4132263" y="4146550"/>
          <p14:tracePt t="125585" x="4094163" y="4016375"/>
          <p14:tracePt t="125602" x="4041775" y="3913188"/>
          <p14:tracePt t="125619" x="3925888" y="3784600"/>
          <p14:tracePt t="125636" x="3835400" y="3719513"/>
          <p14:tracePt t="125652" x="3706813" y="3681413"/>
          <p14:tracePt t="125669" x="3641725" y="3654425"/>
          <p14:tracePt t="125686" x="3500438" y="3654425"/>
          <p14:tracePt t="125702" x="3241675" y="3706813"/>
          <p14:tracePt t="125719" x="2957513" y="3797300"/>
          <p14:tracePt t="125736" x="2647950" y="3965575"/>
          <p14:tracePt t="125752" x="2544763" y="4041775"/>
          <p14:tracePt t="125769" x="2466975" y="4132263"/>
          <p14:tracePt t="125786" x="2454275" y="4171950"/>
          <p14:tracePt t="125802" x="2351088" y="4300538"/>
          <p14:tracePt t="125804" x="2311400" y="4365625"/>
          <p14:tracePt t="125819" x="2260600" y="4416425"/>
          <p14:tracePt t="131959" x="2311400" y="4443413"/>
          <p14:tracePt t="131964" x="2427288" y="4494213"/>
          <p14:tracePt t="131971" x="2505075" y="4533900"/>
          <p14:tracePt t="131980" x="2595563" y="4559300"/>
          <p14:tracePt t="131998" x="2892425" y="4700588"/>
          <p14:tracePt t="132014" x="3009900" y="4791075"/>
          <p14:tracePt t="132030" x="3100388" y="4868863"/>
          <p14:tracePt t="132035" x="3138488" y="4933950"/>
          <p14:tracePt t="132047" x="3216275" y="5011738"/>
          <p14:tracePt t="132063" x="3294063" y="5075238"/>
          <p14:tracePt t="132080" x="3370263" y="5218113"/>
          <p14:tracePt t="132096" x="3422650" y="5346700"/>
          <p14:tracePt t="132112" x="3473450" y="5449888"/>
          <p14:tracePt t="132129" x="3500438" y="5580063"/>
          <p14:tracePt t="132146" x="3525838" y="5643563"/>
          <p14:tracePt t="132163" x="3578225" y="5773738"/>
          <p14:tracePt t="132179" x="3629025" y="5876925"/>
          <p14:tracePt t="132196" x="3668713" y="5980113"/>
          <p14:tracePt t="132197" x="3681413" y="6043613"/>
          <p14:tracePt t="132212" x="3694113" y="6121400"/>
          <p14:tracePt t="132229" x="3706813" y="6186488"/>
          <p14:tracePt t="132246" x="3732213" y="6315075"/>
          <p14:tracePt t="132263" x="3744913" y="6354763"/>
          <p14:tracePt t="132279" x="3757613" y="6418263"/>
          <p14:tracePt t="132280" x="3771900" y="6457950"/>
          <p14:tracePt t="132296" x="3784600" y="6521450"/>
          <p14:tracePt t="132312" x="3797300" y="6586538"/>
          <p14:tracePt t="132329" x="3810000" y="6651625"/>
          <p14:tracePt t="132346" x="3810000" y="6702425"/>
          <p14:tracePt t="132363" x="3810000" y="6754813"/>
          <p14:tracePt t="132379" x="3810000" y="6780213"/>
          <p14:tracePt t="132395" x="3810000" y="6832600"/>
          <p14:tracePt t="133972" x="0" y="0"/>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رابعًا: مميزات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8E2CC198-AB24-0C61-EBDF-6482AEB125EB}"/>
              </a:ext>
            </a:extLst>
          </p:cNvPr>
          <p:cNvSpPr txBox="1"/>
          <p:nvPr/>
        </p:nvSpPr>
        <p:spPr>
          <a:xfrm>
            <a:off x="5614203" y="1679224"/>
            <a:ext cx="5739597" cy="4349909"/>
          </a:xfrm>
          <a:prstGeom prst="rect">
            <a:avLst/>
          </a:prstGeom>
          <a:noFill/>
        </p:spPr>
        <p:txBody>
          <a:bodyPr wrap="square">
            <a:spAutoFit/>
          </a:bodyPr>
          <a:lstStyle/>
          <a:p>
            <a:pPr algn="just" rtl="1">
              <a:lnSpc>
                <a:spcPct val="110000"/>
              </a:lnSpc>
              <a:spcBef>
                <a:spcPts val="110"/>
              </a:spcBef>
              <a:spcAft>
                <a:spcPts val="11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.5</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سهولة نشر وانتشار الإنفوجرافيك عبر الشبكات الاجتماعية</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وتعزيز القدرة على التفكير، وربط المعلومات وتنظيمها، والمساعدة على الاحتفاظ بالمعلومة وقتًا أكبر </a:t>
            </a:r>
            <a:r>
              <a:rPr lang="ar-EG" sz="2500" b="1">
                <a:latin typeface="Simplified Arabic" panose="02020603050405020304" pitchFamily="18" charset="-78"/>
                <a:ea typeface="Calibri" panose="020F0502020204030204" pitchFamily="34" charset="0"/>
                <a:cs typeface="Simplified Arabic" panose="02020603050405020304" pitchFamily="18" charset="-78"/>
              </a:rPr>
              <a:t>في</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التخصصات، والمجالات المختلفة للبيانات (صور، أرقام، نصوص) وإمكانية التواصل من خلالها ونقل المعلومات للأخرين باختلاف لغاتهم.</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.6</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تغيير الطريقة الروتينية لعرض المعلومات والبيانات للناس</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وبالتالي هذا يساعد على تغيير استجابة الناس وتفاعلهم مع هذه المعلومات عند رؤيتها.</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Content Placeholder 9" descr="A person in a robe with a flag&#10;&#10;Description automatically generated">
            <a:extLst>
              <a:ext uri="{FF2B5EF4-FFF2-40B4-BE49-F238E27FC236}">
                <a16:creationId xmlns:a16="http://schemas.microsoft.com/office/drawing/2014/main" id="{AA4FD1F0-6EAF-5E0C-DD8E-242B639DBAA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98206" y="1417626"/>
            <a:ext cx="4925962" cy="5233897"/>
          </a:xfrm>
        </p:spPr>
      </p:pic>
    </p:spTree>
    <p:extLst>
      <p:ext uri="{BB962C8B-B14F-4D97-AF65-F5344CB8AC3E}">
        <p14:creationId xmlns:p14="http://schemas.microsoft.com/office/powerpoint/2010/main" val="108993935"/>
      </p:ext>
    </p:extLst>
  </p:cSld>
  <p:clrMapOvr>
    <a:masterClrMapping/>
  </p:clrMapOvr>
  <mc:AlternateContent xmlns:mc="http://schemas.openxmlformats.org/markup-compatibility/2006" xmlns:p14="http://schemas.microsoft.com/office/powerpoint/2010/main">
    <mc:Choice Requires="p14">
      <p:transition spd="slow" p14:dur="2000" advTm="124060"/>
    </mc:Choice>
    <mc:Fallback xmlns="">
      <p:transition spd="slow" advTm="124060"/>
    </mc:Fallback>
  </mc:AlternateContent>
  <p:extLst>
    <p:ext uri="{3A86A75C-4F4B-4683-9AE1-C65F6400EC91}">
      <p14:laserTraceLst xmlns:p14="http://schemas.microsoft.com/office/powerpoint/2010/main">
        <p14:tracePtLst>
          <p14:tracePt t="86708" x="4340225" y="6232525"/>
          <p14:tracePt t="86881" x="2517775" y="6548438"/>
          <p14:tracePt t="86887" x="2376488" y="6432550"/>
          <p14:tracePt t="86904" x="2001838" y="6096000"/>
          <p14:tracePt t="86920" x="1782763" y="5876925"/>
          <p14:tracePt t="86922" x="1692275" y="5773738"/>
          <p14:tracePt t="86939" x="1433513" y="5449888"/>
          <p14:tracePt t="86953" x="1317625" y="5281613"/>
          <p14:tracePt t="86970" x="1174750" y="4959350"/>
          <p14:tracePt t="86986" x="1149350" y="4727575"/>
          <p14:tracePt t="87003" x="1149350" y="4506913"/>
          <p14:tracePt t="87004" x="1227138" y="4275138"/>
          <p14:tracePt t="87020" x="1446213" y="3938588"/>
          <p14:tracePt t="87036" x="1833563" y="3603625"/>
          <p14:tracePt t="87053" x="2532063" y="3176588"/>
          <p14:tracePt t="87069" x="2944813" y="2982913"/>
          <p14:tracePt t="87087" x="3487738" y="2816225"/>
          <p14:tracePt t="87103" x="3668713" y="2816225"/>
          <p14:tracePt t="87119" x="3887788" y="2906713"/>
          <p14:tracePt t="87123" x="3965575" y="2944813"/>
          <p14:tracePt t="87136" x="4106863" y="3073400"/>
          <p14:tracePt t="87153" x="4275138" y="3241675"/>
          <p14:tracePt t="87600" x="4171950" y="3254375"/>
          <p14:tracePt t="87604" x="4029075" y="3279775"/>
          <p14:tracePt t="87620" x="3848100" y="3306763"/>
          <p14:tracePt t="87636" x="3629025" y="3370263"/>
          <p14:tracePt t="87640" x="3525838" y="3384550"/>
          <p14:tracePt t="87655" x="3397250" y="3384550"/>
          <p14:tracePt t="87670" x="3241675" y="3357563"/>
          <p14:tracePt t="87687" x="3151188" y="3294063"/>
          <p14:tracePt t="87702" x="3113088" y="3254375"/>
          <p14:tracePt t="87719" x="3073400" y="3189288"/>
          <p14:tracePt t="87736" x="3048000" y="3022600"/>
          <p14:tracePt t="87753" x="3060700" y="2841625"/>
          <p14:tracePt t="87769" x="3294063" y="2466975"/>
          <p14:tracePt t="87785" x="3473450" y="2286000"/>
          <p14:tracePt t="87802" x="3706813" y="2066925"/>
          <p14:tracePt t="87819" x="3887788" y="1911350"/>
          <p14:tracePt t="87835" x="4029075" y="1885950"/>
          <p14:tracePt t="87852" x="4171950" y="1885950"/>
          <p14:tracePt t="87869" x="4287838" y="1936750"/>
          <p14:tracePt t="87886" x="4403725" y="2144713"/>
          <p14:tracePt t="87902" x="4430713" y="2324100"/>
          <p14:tracePt t="87919" x="4403725" y="2570163"/>
          <p14:tracePt t="108543" x="4403725" y="2635250"/>
          <p14:tracePt t="108550" x="4403725" y="2660650"/>
          <p14:tracePt t="108555" x="4416425" y="2725738"/>
          <p14:tracePt t="108566" x="4443413" y="2776538"/>
          <p14:tracePt t="108584" x="4546600" y="3009900"/>
          <p14:tracePt t="108599" x="4610100" y="3189288"/>
          <p14:tracePt t="108617" x="4727575" y="3409950"/>
          <p14:tracePt t="108632" x="4791075" y="3578225"/>
          <p14:tracePt t="108649" x="4881563" y="3744913"/>
          <p14:tracePt t="108666" x="4984750" y="3913188"/>
          <p14:tracePt t="108683" x="5062538" y="3978275"/>
          <p14:tracePt t="108699" x="5165725" y="4094163"/>
          <p14:tracePt t="108715" x="5218113" y="4159250"/>
          <p14:tracePt t="108732" x="5230813" y="4197350"/>
          <p14:tracePt t="108733" x="5243513" y="4222750"/>
          <p14:tracePt t="108749" x="5256213" y="4287838"/>
          <p14:tracePt t="108765" x="5281613" y="4352925"/>
          <p14:tracePt t="108782" x="5281613" y="4533900"/>
          <p14:tracePt t="108798" x="5268913" y="4727575"/>
          <p14:tracePt t="108815" x="5230813" y="4908550"/>
          <p14:tracePt t="108817" x="5205413" y="4984750"/>
          <p14:tracePt t="108832" x="5165725" y="5127625"/>
          <p14:tracePt t="108848" x="5114925" y="5372100"/>
          <p14:tracePt t="108865" x="5102225" y="5424488"/>
          <p14:tracePt t="109156" x="5049838" y="5449888"/>
          <p14:tracePt t="109162" x="4959350" y="5462588"/>
          <p14:tracePt t="109168" x="4868863" y="5489575"/>
          <p14:tracePt t="109183" x="4687888" y="5580063"/>
          <p14:tracePt t="109199" x="4506913" y="5695950"/>
          <p14:tracePt t="109203" x="4416425" y="5786438"/>
          <p14:tracePt t="109216" x="4249738" y="5889625"/>
          <p14:tracePt t="109232" x="4146550" y="5967413"/>
          <p14:tracePt t="109248" x="4068763" y="6043613"/>
          <p14:tracePt t="109251" x="4041775" y="6083300"/>
          <p14:tracePt t="109265" x="4016375" y="6121400"/>
          <p14:tracePt t="109282" x="4016375" y="6161088"/>
          <p14:tracePt t="109298" x="4016375" y="6199188"/>
          <p14:tracePt t="109314" x="4016375" y="6224588"/>
          <p14:tracePt t="109331" x="4016375" y="6251575"/>
          <p14:tracePt t="109333" x="4016375" y="6276975"/>
          <p14:tracePt t="109348" x="4029075" y="6327775"/>
          <p14:tracePt t="109365" x="4029075" y="6392863"/>
          <p14:tracePt t="109382" x="4041775" y="6508750"/>
          <p14:tracePt t="109398" x="4041775" y="6573838"/>
          <p14:tracePt t="109415" x="4041775" y="6677025"/>
          <p14:tracePt t="110534" x="0" y="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342560"/>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خامسًا: متطلبات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8" name="TextBox 7">
            <a:extLst>
              <a:ext uri="{FF2B5EF4-FFF2-40B4-BE49-F238E27FC236}">
                <a16:creationId xmlns:a16="http://schemas.microsoft.com/office/drawing/2014/main" id="{432530D0-EE37-DD3F-CF51-728591198F98}"/>
              </a:ext>
            </a:extLst>
          </p:cNvPr>
          <p:cNvSpPr txBox="1"/>
          <p:nvPr/>
        </p:nvSpPr>
        <p:spPr>
          <a:xfrm>
            <a:off x="5500047" y="1495226"/>
            <a:ext cx="6098458" cy="5106847"/>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تتطلب صحافة البيانات الآتي: </a:t>
            </a:r>
          </a:p>
          <a:p>
            <a:pPr algn="just" rtl="1">
              <a:lnSpc>
                <a:spcPct val="107000"/>
              </a:lnSpc>
              <a:spcAft>
                <a:spcPts val="800"/>
              </a:spcAft>
            </a:pP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 .1</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تحديد مصادر البيانات التي يعتمد عليها في بناء محتويات صحافة البيانات، لتصبح مهمة العثور عليها أسهل.</a:t>
            </a: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 .2</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التعامل مع محركات بحث متميزة بما يحقق أفضل النتائج للوصول إلى البيانات الرقمية التي تناسب صحافة البيانات.</a:t>
            </a: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600" b="1">
                <a:latin typeface="Simplified Arabic" panose="02020603050405020304" pitchFamily="18" charset="-78"/>
                <a:ea typeface="Calibri" panose="020F0502020204030204" pitchFamily="34" charset="0"/>
                <a:cs typeface="Simplified Arabic" panose="02020603050405020304" pitchFamily="18" charset="-78"/>
              </a:rPr>
              <a:t> </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الإلمام بطرق وأساليب معالجة البيانات ومواكبة التطور التكنولوجي فيما يتعلق بمعالجة توظيف البيانات. </a:t>
            </a: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2400">
              <a:effectLst/>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1400">
              <a:effectLst/>
              <a:latin typeface="Calibri" panose="020F0502020204030204" pitchFamily="34" charset="0"/>
              <a:ea typeface="Calibri" panose="020F0502020204030204" pitchFamily="34" charset="0"/>
              <a:cs typeface="Arial" panose="020B0604020202020204" pitchFamily="34" charset="0"/>
            </a:endParaRPr>
          </a:p>
        </p:txBody>
      </p:sp>
      <p:pic>
        <p:nvPicPr>
          <p:cNvPr id="13" name="Content Placeholder 12" descr="A person touching a transparent screen&#10;&#10;Description automatically generated">
            <a:extLst>
              <a:ext uri="{FF2B5EF4-FFF2-40B4-BE49-F238E27FC236}">
                <a16:creationId xmlns:a16="http://schemas.microsoft.com/office/drawing/2014/main" id="{AB923092-26A7-1808-A890-9582BDA5BD1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5284" y="1581861"/>
            <a:ext cx="4929410" cy="4933579"/>
          </a:xfrm>
        </p:spPr>
      </p:pic>
    </p:spTree>
    <p:extLst>
      <p:ext uri="{BB962C8B-B14F-4D97-AF65-F5344CB8AC3E}">
        <p14:creationId xmlns:p14="http://schemas.microsoft.com/office/powerpoint/2010/main" val="739872291"/>
      </p:ext>
    </p:extLst>
  </p:cSld>
  <p:clrMapOvr>
    <a:masterClrMapping/>
  </p:clrMapOvr>
  <mc:AlternateContent xmlns:mc="http://schemas.openxmlformats.org/markup-compatibility/2006" xmlns:p14="http://schemas.microsoft.com/office/powerpoint/2010/main">
    <mc:Choice Requires="p14">
      <p:transition spd="slow" p14:dur="2000" advTm="168906"/>
    </mc:Choice>
    <mc:Fallback xmlns="">
      <p:transition spd="slow" advTm="16890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342560"/>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خامسًا: متطلبات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8" name="TextBox 7">
            <a:extLst>
              <a:ext uri="{FF2B5EF4-FFF2-40B4-BE49-F238E27FC236}">
                <a16:creationId xmlns:a16="http://schemas.microsoft.com/office/drawing/2014/main" id="{432530D0-EE37-DD3F-CF51-728591198F98}"/>
              </a:ext>
            </a:extLst>
          </p:cNvPr>
          <p:cNvSpPr txBox="1"/>
          <p:nvPr/>
        </p:nvSpPr>
        <p:spPr>
          <a:xfrm>
            <a:off x="5391817" y="1765428"/>
            <a:ext cx="6098458" cy="4871334"/>
          </a:xfrm>
          <a:prstGeom prst="rect">
            <a:avLst/>
          </a:prstGeom>
          <a:noFill/>
        </p:spPr>
        <p:txBody>
          <a:bodyPr wrap="square">
            <a:spAutoFit/>
          </a:bodyPr>
          <a:lstStyle/>
          <a:p>
            <a:pPr algn="just" rtl="1">
              <a:lnSpc>
                <a:spcPct val="110000"/>
              </a:lnSpc>
              <a:spcBef>
                <a:spcPts val="110"/>
              </a:spcBef>
              <a:spcAft>
                <a:spcPts val="11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.4</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الاعتماد على الاختزال أثناء البحث عن البيانات وذلك من خلال البحث بجزء من العنوان.</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.5</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التواصل والربط والتشبيك مع الجهات والمنظمات ذات العلاقة بالبيانات، للتحقق من مصداقيتها تمهيدًا لاستخدامها في صحافة البيانات.</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.6</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التعامل مع البيانات على أنها لا تتقادم بمرور الزمن، ولكن يمكن تجديد قيمتها من خلال السياق الذي تستخدم فيها والتحليلات المعلوماتية من التقارير والقصص الصحفية</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كما أن هذه البيانات يمكن استخدامها على المستوى الداخلي للمؤسسات والهيئات وغيرها بما يحقق أهدافها.</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ar-EG" sz="2400">
              <a:effectLst/>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140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Content Placeholder 9" descr="A diagram of a graph and a computer&#10;&#10;Description automatically generated with medium confidence">
            <a:extLst>
              <a:ext uri="{FF2B5EF4-FFF2-40B4-BE49-F238E27FC236}">
                <a16:creationId xmlns:a16="http://schemas.microsoft.com/office/drawing/2014/main" id="{3037F183-9578-21D0-07BD-DF9D97C962E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8467" y="1634551"/>
            <a:ext cx="4774126" cy="4880887"/>
          </a:xfrm>
        </p:spPr>
      </p:pic>
    </p:spTree>
    <p:extLst>
      <p:ext uri="{BB962C8B-B14F-4D97-AF65-F5344CB8AC3E}">
        <p14:creationId xmlns:p14="http://schemas.microsoft.com/office/powerpoint/2010/main" val="3197796446"/>
      </p:ext>
    </p:extLst>
  </p:cSld>
  <p:clrMapOvr>
    <a:masterClrMapping/>
  </p:clrMapOvr>
  <mc:AlternateContent xmlns:mc="http://schemas.openxmlformats.org/markup-compatibility/2006" xmlns:p14="http://schemas.microsoft.com/office/powerpoint/2010/main">
    <mc:Choice Requires="p14">
      <p:transition spd="slow" p14:dur="2000" advTm="233054"/>
    </mc:Choice>
    <mc:Fallback xmlns="">
      <p:transition spd="slow" advTm="23305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342560"/>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 مواصفات صحفي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4A1D01D-E3CF-BB93-3E1B-3057970BCA50}"/>
              </a:ext>
            </a:extLst>
          </p:cNvPr>
          <p:cNvSpPr txBox="1"/>
          <p:nvPr/>
        </p:nvSpPr>
        <p:spPr>
          <a:xfrm>
            <a:off x="5614236" y="1535004"/>
            <a:ext cx="6098458" cy="5322996"/>
          </a:xfrm>
          <a:prstGeom prst="rect">
            <a:avLst/>
          </a:prstGeom>
          <a:noFill/>
        </p:spPr>
        <p:txBody>
          <a:bodyPr wrap="square">
            <a:spAutoFit/>
          </a:bodyPr>
          <a:lstStyle/>
          <a:p>
            <a:pPr algn="just" rtl="1">
              <a:lnSpc>
                <a:spcPct val="110000"/>
              </a:lnSpc>
              <a:spcBef>
                <a:spcPts val="110"/>
              </a:spcBef>
              <a:spcAft>
                <a:spcPts val="110"/>
              </a:spcAft>
            </a:pP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قد تكون صحافة البيانات عملًا فرديًا، وقد تتطلب صحافة البيانات فريق عمل يتضمن أدوار محددة، فقد نجد بعض الصحفيين القادرين على جمع الأدوار اللازمة في صحافة البيانات من خلال تطوير مهاراتهم التكنولوجية، وهو وما تسعى إليه الصحف من خلال مفهوم الصحفي الشامل لتوفير الوقت والتكلفة</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بينما الشائع، أن يتقن الصحفي دورًا واحدًا، بالتالي تحتاج المؤسسة الصحفية إلى تعيين آخرين من أجل إخراج قصصهم الصحفية، وهو ما يعرف بفريق عمل صحافة البيانات وهذا التوجه يسهم في تنوع الأفكار وتجويدها، </a:t>
            </a:r>
            <a:r>
              <a:rPr lang="ar-EG" sz="25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ويتكون فريق العمل في صحافة البيانات من: </a:t>
            </a:r>
            <a:endParaRPr lang="en-US" sz="25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a:endParaRPr lang="en-US" b="1">
              <a:latin typeface="Simplified Arabic" panose="02020603050405020304" pitchFamily="18" charset="-78"/>
              <a:ea typeface="Calibri" panose="020F0502020204030204" pitchFamily="34" charset="0"/>
              <a:cs typeface="Simplified Arabic" panose="02020603050405020304" pitchFamily="18" charset="-78"/>
            </a:endParaRPr>
          </a:p>
          <a:p>
            <a:pPr algn="r"/>
            <a:endParaRPr lang="en-US"/>
          </a:p>
        </p:txBody>
      </p:sp>
      <p:pic>
        <p:nvPicPr>
          <p:cNvPr id="13" name="Content Placeholder 9" descr="A group of people standing together&#10;&#10;Description automatically generated">
            <a:extLst>
              <a:ext uri="{FF2B5EF4-FFF2-40B4-BE49-F238E27FC236}">
                <a16:creationId xmlns:a16="http://schemas.microsoft.com/office/drawing/2014/main" id="{8804516D-53CC-0463-CAE1-BFB245B4847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8467" y="1520864"/>
            <a:ext cx="5181600" cy="5153719"/>
          </a:xfrm>
        </p:spPr>
      </p:pic>
    </p:spTree>
    <p:extLst>
      <p:ext uri="{BB962C8B-B14F-4D97-AF65-F5344CB8AC3E}">
        <p14:creationId xmlns:p14="http://schemas.microsoft.com/office/powerpoint/2010/main" val="3680358500"/>
      </p:ext>
    </p:extLst>
  </p:cSld>
  <p:clrMapOvr>
    <a:masterClrMapping/>
  </p:clrMapOvr>
  <mc:AlternateContent xmlns:mc="http://schemas.openxmlformats.org/markup-compatibility/2006" xmlns:p14="http://schemas.microsoft.com/office/powerpoint/2010/main">
    <mc:Choice Requires="p14">
      <p:transition spd="slow" p14:dur="2000" advTm="105822"/>
    </mc:Choice>
    <mc:Fallback xmlns="">
      <p:transition spd="slow" advTm="10582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342560"/>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 مواصفات صحفي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4A1D01D-E3CF-BB93-3E1B-3057970BCA50}"/>
              </a:ext>
            </a:extLst>
          </p:cNvPr>
          <p:cNvSpPr txBox="1"/>
          <p:nvPr/>
        </p:nvSpPr>
        <p:spPr>
          <a:xfrm>
            <a:off x="5006857" y="1520865"/>
            <a:ext cx="6591647" cy="5012141"/>
          </a:xfrm>
          <a:prstGeom prst="rect">
            <a:avLst/>
          </a:prstGeom>
          <a:noFill/>
        </p:spPr>
        <p:txBody>
          <a:bodyPr wrap="square">
            <a:spAutoFit/>
          </a:bodyPr>
          <a:lstStyle/>
          <a:p>
            <a:pPr algn="just" rtl="1">
              <a:lnSpc>
                <a:spcPct val="110000"/>
              </a:lnSpc>
              <a:spcBef>
                <a:spcPts val="110"/>
              </a:spcBef>
              <a:spcAft>
                <a:spcPts val="110"/>
              </a:spcAft>
            </a:pPr>
            <a:r>
              <a:rPr lang="en-US" sz="24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.1</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صحفي البيانات:</a:t>
            </a:r>
            <a:r>
              <a:rPr lang="ar-EG"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هو المسؤول عن بناء القصة، ويكون قائد الفريق، ومهمته جمع البيانات ووضع سياق للقصة الصحفية، بالإضافة إلى التنسيق بين أعضاء الفريق لإنتاج تصميم متميز</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وعادة يبدأ كمحرر صحفي، ثم يصقل مهاراته ويضيف إليها القدرة على التعامل مع الحاسوب.</a:t>
            </a:r>
            <a:endParaRPr lang="en-US" sz="2400" b="1">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2</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المصمم:</a:t>
            </a:r>
            <a:r>
              <a:rPr lang="ar-EG"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هو الذي ينتج التصاميم المناسبة لمحتوى القصة، ‏بحيث تقدم بشكل جذاب ومحبب للجمهور</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وهو المناظر للرسامين الذين كانت تستعين بهم الصحافة سابقًا لإنتاج رسومات ترافق القصص الصحفية، </a:t>
            </a:r>
            <a:r>
              <a:rPr lang="ar-EG" sz="2400" b="1">
                <a:latin typeface="Simplified Arabic" panose="02020603050405020304" pitchFamily="18" charset="-78"/>
                <a:ea typeface="Calibri" panose="020F0502020204030204" pitchFamily="34" charset="0"/>
                <a:cs typeface="Simplified Arabic" panose="02020603050405020304" pitchFamily="18" charset="-78"/>
              </a:rPr>
              <a:t>أ</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ما مصمم البيانات فهو الذي يختزل البيانات في صورة جذابة للقارئ ومناسبة للنشر على المواقع وتزيد تفاعل القارئ معها بالنقر لاكتشاف المزيد من البيانات.</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r"/>
            <a:endParaRPr lang="en-US"/>
          </a:p>
        </p:txBody>
      </p:sp>
      <p:pic>
        <p:nvPicPr>
          <p:cNvPr id="9" name="Content Placeholder 8" descr="A group of people in a room with charts and graphs&#10;&#10;Description automatically generated">
            <a:extLst>
              <a:ext uri="{FF2B5EF4-FFF2-40B4-BE49-F238E27FC236}">
                <a16:creationId xmlns:a16="http://schemas.microsoft.com/office/drawing/2014/main" id="{93FED669-930E-560B-AF5B-9FBB2A7499A6}"/>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17987" y="1520865"/>
            <a:ext cx="4780936" cy="5194630"/>
          </a:xfrm>
        </p:spPr>
      </p:pic>
    </p:spTree>
    <p:extLst>
      <p:ext uri="{BB962C8B-B14F-4D97-AF65-F5344CB8AC3E}">
        <p14:creationId xmlns:p14="http://schemas.microsoft.com/office/powerpoint/2010/main" val="3857906522"/>
      </p:ext>
    </p:extLst>
  </p:cSld>
  <p:clrMapOvr>
    <a:masterClrMapping/>
  </p:clrMapOvr>
  <mc:AlternateContent xmlns:mc="http://schemas.openxmlformats.org/markup-compatibility/2006" xmlns:p14="http://schemas.microsoft.com/office/powerpoint/2010/main">
    <mc:Choice Requires="p14">
      <p:transition spd="slow" p14:dur="2000" advTm="130846"/>
    </mc:Choice>
    <mc:Fallback xmlns="">
      <p:transition spd="slow" advTm="13084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49378D5D-A7C8-D35E-1ACE-71DAF13B09C0}"/>
              </a:ext>
            </a:extLst>
          </p:cNvPr>
          <p:cNvSpPr txBox="1"/>
          <p:nvPr/>
        </p:nvSpPr>
        <p:spPr>
          <a:xfrm>
            <a:off x="5579879" y="1380120"/>
            <a:ext cx="6098458" cy="5208029"/>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.3</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محلل البيانات:</a:t>
            </a:r>
            <a:r>
              <a:rPr lang="ar-EG"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يمثل العقل الرائد في تحليل البيانات واستخدامها بطريقة متقنة، تتمحور مهمته حول جمع البيانات من مصادر متعددة وتحويلها وتنظيمها بطريقة تمكنهم من استخلاص نتائج دقيقة وقيمة،</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ويتعين على محلل البيانات أيضًا أن يكون قادر على عمل تنبؤات تساهم في صنع قرارات مستنيرة، ويمثل محلل البيانات العنصر الأساسي في تطوير البيانات لتكوينها في صورة يمكن استخدامها بشكل أفضل.</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ويضيف البعض دورا رابعًا لفريق صحافة البيانات وهو</a:t>
            </a:r>
            <a:r>
              <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4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.4</a:t>
            </a:r>
            <a:r>
              <a:rPr lang="ar-EG"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محرر البيانات: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يضع الفكرة العامة للقصة ويحدد زاوية المعالجة وأفضل الطرق لنقلها للجمهور.</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Rectangle: Rounded Corners 33">
            <a:extLst>
              <a:ext uri="{FF2B5EF4-FFF2-40B4-BE49-F238E27FC236}">
                <a16:creationId xmlns:a16="http://schemas.microsoft.com/office/drawing/2014/main" id="{BAFFB5B6-E3D9-82A5-48BA-A07303C0FFF5}"/>
              </a:ext>
            </a:extLst>
          </p:cNvPr>
          <p:cNvSpPr txBox="1">
            <a:spLocks/>
          </p:cNvSpPr>
          <p:nvPr/>
        </p:nvSpPr>
        <p:spPr>
          <a:xfrm>
            <a:off x="505096" y="180327"/>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 مواصفات صحفي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0" name="Content Placeholder 9" descr="A person sitting at a desk with a computer and a chart&#10;&#10;Description automatically generated">
            <a:extLst>
              <a:ext uri="{FF2B5EF4-FFF2-40B4-BE49-F238E27FC236}">
                <a16:creationId xmlns:a16="http://schemas.microsoft.com/office/drawing/2014/main" id="{3ABCA108-8CFD-5032-8767-B3F8112E6ECA}"/>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7555" y="1430939"/>
            <a:ext cx="4992871" cy="5028179"/>
          </a:xfrm>
        </p:spPr>
      </p:pic>
    </p:spTree>
    <p:extLst>
      <p:ext uri="{BB962C8B-B14F-4D97-AF65-F5344CB8AC3E}">
        <p14:creationId xmlns:p14="http://schemas.microsoft.com/office/powerpoint/2010/main" val="1931908455"/>
      </p:ext>
    </p:extLst>
  </p:cSld>
  <p:clrMapOvr>
    <a:masterClrMapping/>
  </p:clrMapOvr>
  <mc:AlternateContent xmlns:mc="http://schemas.openxmlformats.org/markup-compatibility/2006" xmlns:p14="http://schemas.microsoft.com/office/powerpoint/2010/main">
    <mc:Choice Requires="p14">
      <p:transition spd="slow" p14:dur="2000" advTm="100315"/>
    </mc:Choice>
    <mc:Fallback xmlns="">
      <p:transition spd="slow" advTm="10031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a:extLst>
              <a:ext uri="{FF2B5EF4-FFF2-40B4-BE49-F238E27FC236}">
                <a16:creationId xmlns:a16="http://schemas.microsoft.com/office/drawing/2014/main" id="{C927D316-0C77-F830-67D2-F2F6F9E6C3E6}"/>
              </a:ext>
            </a:extLst>
          </p:cNvPr>
          <p:cNvSpPr txBox="1"/>
          <p:nvPr/>
        </p:nvSpPr>
        <p:spPr>
          <a:xfrm>
            <a:off x="5161934" y="1520865"/>
            <a:ext cx="6553455" cy="4639925"/>
          </a:xfrm>
          <a:prstGeom prst="rect">
            <a:avLst/>
          </a:prstGeom>
          <a:noFill/>
        </p:spPr>
        <p:txBody>
          <a:bodyPr wrap="square">
            <a:spAutoFit/>
          </a:bodyPr>
          <a:lstStyle/>
          <a:p>
            <a:pPr algn="just" rtl="1">
              <a:lnSpc>
                <a:spcPct val="110000"/>
              </a:lnSpc>
              <a:spcBef>
                <a:spcPts val="110"/>
              </a:spcBef>
              <a:spcAft>
                <a:spcPts val="110"/>
              </a:spcAft>
            </a:pPr>
            <a:r>
              <a:rPr lang="ar-EG"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ومن الضروري أن يجمع صحفي البيانات عددًا من المهارات الأساسية، ‏أهمها القدرة على البحث وجمع المعلومات من مصادرها المختلفة، وكذلك التحليل العميق للبيانات واستخراج القصص المشوقة، وكذلك الإلمام بأساسيات تصميم البيانات، لذلك يحب أن يتمتع صحفي البيانات بالمواصفات الآتية: </a:t>
            </a:r>
            <a:endPar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.1</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القدرة على الوصول للبيانات وتدقيقها من وسط الكم الكبير، والتعامل مع مصادر البيانات الرقمية.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.2</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القدرة على اكتشاف البيانات والبحث عنها بأساليب تسهم في تحقيق الآنية والمهنية العالية في الأداء والتوظيف الصحفي لها.</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1800">
                <a:effectLst/>
                <a:latin typeface="Calibri" panose="020F0502020204030204" pitchFamily="34" charset="0"/>
                <a:ea typeface="Calibri" panose="020F0502020204030204" pitchFamily="34" charset="0"/>
                <a:cs typeface="Simplified Arabic" panose="02020603050405020304" pitchFamily="18" charset="-78"/>
              </a:rPr>
              <a:t>‏</a:t>
            </a:r>
            <a:r>
              <a:rPr lang="en-US" sz="1800">
                <a:effectLst/>
                <a:latin typeface="Calibri" panose="020F0502020204030204" pitchFamily="34" charset="0"/>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القدرة على تحليل البيانات من منظور علمي.</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Rectangle: Rounded Corners 33">
            <a:extLst>
              <a:ext uri="{FF2B5EF4-FFF2-40B4-BE49-F238E27FC236}">
                <a16:creationId xmlns:a16="http://schemas.microsoft.com/office/drawing/2014/main" id="{CD25A4D2-B330-0820-2A7A-5D1A4676EC91}"/>
              </a:ext>
            </a:extLst>
          </p:cNvPr>
          <p:cNvSpPr txBox="1">
            <a:spLocks/>
          </p:cNvSpPr>
          <p:nvPr/>
        </p:nvSpPr>
        <p:spPr>
          <a:xfrm>
            <a:off x="308467" y="342560"/>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 مواصفات صحفي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4" name="Content Placeholder 13" descr="A colorful background with text overlay&#10;&#10;Description automatically generated">
            <a:extLst>
              <a:ext uri="{FF2B5EF4-FFF2-40B4-BE49-F238E27FC236}">
                <a16:creationId xmlns:a16="http://schemas.microsoft.com/office/drawing/2014/main" id="{404E867F-3C02-425D-F011-95EA0002623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47484" y="1520865"/>
            <a:ext cx="4896464" cy="4994575"/>
          </a:xfrm>
        </p:spPr>
      </p:pic>
    </p:spTree>
    <p:extLst>
      <p:ext uri="{BB962C8B-B14F-4D97-AF65-F5344CB8AC3E}">
        <p14:creationId xmlns:p14="http://schemas.microsoft.com/office/powerpoint/2010/main" val="1485089556"/>
      </p:ext>
    </p:extLst>
  </p:cSld>
  <p:clrMapOvr>
    <a:masterClrMapping/>
  </p:clrMapOvr>
  <mc:AlternateContent xmlns:mc="http://schemas.openxmlformats.org/markup-compatibility/2006" xmlns:p14="http://schemas.microsoft.com/office/powerpoint/2010/main">
    <mc:Choice Requires="p14">
      <p:transition spd="slow" p14:dur="2000" advTm="141086"/>
    </mc:Choice>
    <mc:Fallback xmlns="">
      <p:transition spd="slow" advTm="14108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a:extLst>
              <a:ext uri="{FF2B5EF4-FFF2-40B4-BE49-F238E27FC236}">
                <a16:creationId xmlns:a16="http://schemas.microsoft.com/office/drawing/2014/main" id="{C927D316-0C77-F830-67D2-F2F6F9E6C3E6}"/>
              </a:ext>
            </a:extLst>
          </p:cNvPr>
          <p:cNvSpPr txBox="1"/>
          <p:nvPr/>
        </p:nvSpPr>
        <p:spPr>
          <a:xfrm>
            <a:off x="5303687" y="1629688"/>
            <a:ext cx="6464964" cy="5087611"/>
          </a:xfrm>
          <a:prstGeom prst="rect">
            <a:avLst/>
          </a:prstGeom>
          <a:noFill/>
        </p:spPr>
        <p:txBody>
          <a:bodyPr wrap="square">
            <a:spAutoFit/>
          </a:bodyPr>
          <a:lstStyle/>
          <a:p>
            <a:pPr algn="just" rtl="1">
              <a:lnSpc>
                <a:spcPct val="107000"/>
              </a:lnSpc>
              <a:spcAft>
                <a:spcPts val="800"/>
              </a:spcAft>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.4</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القدرة على تصوير البيانات بصورة تتناسب مع الموارد المالية للصحيفة ومستويات قرائها.</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.5</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التمتع بالقدرات والإمكانات الكتابية لتحويل البيانات لقصة صحفية مقبولة لدى القارئ.</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.6</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المعرفة في علم الرياضيات والإحصاءات المعتمدة على الوصف والاستنتاج.</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1800">
                <a:effectLst/>
                <a:latin typeface="Calibri" panose="020F0502020204030204" pitchFamily="34" charset="0"/>
                <a:ea typeface="Calibri" panose="020F0502020204030204" pitchFamily="34" charset="0"/>
                <a:cs typeface="Simplified Arabic" panose="02020603050405020304" pitchFamily="18" charset="-78"/>
              </a:rPr>
              <a:t> </a:t>
            </a:r>
            <a:endParaRPr lang="en-US" sz="180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endPar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Rectangle: Rounded Corners 33">
            <a:extLst>
              <a:ext uri="{FF2B5EF4-FFF2-40B4-BE49-F238E27FC236}">
                <a16:creationId xmlns:a16="http://schemas.microsoft.com/office/drawing/2014/main" id="{1A1C261B-D214-2C43-733A-BDA926DD8D90}"/>
              </a:ext>
            </a:extLst>
          </p:cNvPr>
          <p:cNvSpPr txBox="1">
            <a:spLocks/>
          </p:cNvSpPr>
          <p:nvPr/>
        </p:nvSpPr>
        <p:spPr>
          <a:xfrm>
            <a:off x="308467" y="342560"/>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 مواصفات صحفي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0" name="Content Placeholder 9" descr="A person looking at a diagram&#10;&#10;Description automatically generated">
            <a:extLst>
              <a:ext uri="{FF2B5EF4-FFF2-40B4-BE49-F238E27FC236}">
                <a16:creationId xmlns:a16="http://schemas.microsoft.com/office/drawing/2014/main" id="{E0866032-7583-3F7D-227A-70B365DBA32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8466" y="1520864"/>
            <a:ext cx="4817149" cy="4989957"/>
          </a:xfrm>
        </p:spPr>
      </p:pic>
    </p:spTree>
    <p:extLst>
      <p:ext uri="{BB962C8B-B14F-4D97-AF65-F5344CB8AC3E}">
        <p14:creationId xmlns:p14="http://schemas.microsoft.com/office/powerpoint/2010/main" val="668541314"/>
      </p:ext>
    </p:extLst>
  </p:cSld>
  <p:clrMapOvr>
    <a:masterClrMapping/>
  </p:clrMapOvr>
  <mc:AlternateContent xmlns:mc="http://schemas.openxmlformats.org/markup-compatibility/2006" xmlns:p14="http://schemas.microsoft.com/office/powerpoint/2010/main">
    <mc:Choice Requires="p14">
      <p:transition spd="slow" p14:dur="2000" advTm="171955"/>
    </mc:Choice>
    <mc:Fallback xmlns="">
      <p:transition spd="slow" advTm="17195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a:extLst>
              <a:ext uri="{FF2B5EF4-FFF2-40B4-BE49-F238E27FC236}">
                <a16:creationId xmlns:a16="http://schemas.microsoft.com/office/drawing/2014/main" id="{C927D316-0C77-F830-67D2-F2F6F9E6C3E6}"/>
              </a:ext>
            </a:extLst>
          </p:cNvPr>
          <p:cNvSpPr txBox="1"/>
          <p:nvPr/>
        </p:nvSpPr>
        <p:spPr>
          <a:xfrm>
            <a:off x="4850896" y="1423211"/>
            <a:ext cx="6789429" cy="5226944"/>
          </a:xfrm>
          <a:prstGeom prst="rect">
            <a:avLst/>
          </a:prstGeom>
          <a:noFill/>
        </p:spPr>
        <p:txBody>
          <a:bodyPr wrap="square">
            <a:spAutoFit/>
          </a:bodyPr>
          <a:lstStyle/>
          <a:p>
            <a:pPr algn="just" rtl="1">
              <a:lnSpc>
                <a:spcPct val="107000"/>
              </a:lnSpc>
              <a:spcAft>
                <a:spcPts val="80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وحتى يكون صحفي البيانات ماهرًا يجب أن يتحلى بمجموعة من الصفات من أهمها: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800" b="1">
                <a:latin typeface="Simplified Arabic" panose="02020603050405020304" pitchFamily="18" charset="-78"/>
                <a:ea typeface="Calibri" panose="020F0502020204030204" pitchFamily="34" charset="0"/>
                <a:cs typeface="Simplified Arabic" panose="02020603050405020304" pitchFamily="18" charset="-78"/>
              </a:rPr>
              <a:t>القدرة على</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التحليل والربط بين الأفكار.</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القدرة على استعمال الأدوات والبرامج الرقمية.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‏الطلاقة في التعبير الشفوي والكتابي.</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‏إنشاء شبكة متطورة من العلاقات.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‏التمتع بروح التعاون والعمل المشترك.</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1800">
                <a:effectLst/>
                <a:latin typeface="Calibri" panose="020F0502020204030204" pitchFamily="34" charset="0"/>
                <a:ea typeface="Calibri" panose="020F0502020204030204" pitchFamily="34" charset="0"/>
                <a:cs typeface="Simplified Arabic" panose="02020603050405020304" pitchFamily="18" charset="-78"/>
              </a:rPr>
              <a:t> </a:t>
            </a:r>
            <a:endParaRPr lang="en-US" sz="180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endPar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Rectangle: Rounded Corners 33">
            <a:extLst>
              <a:ext uri="{FF2B5EF4-FFF2-40B4-BE49-F238E27FC236}">
                <a16:creationId xmlns:a16="http://schemas.microsoft.com/office/drawing/2014/main" id="{EC2952C4-5782-6243-9F63-21C921241E9B}"/>
              </a:ext>
            </a:extLst>
          </p:cNvPr>
          <p:cNvSpPr txBox="1">
            <a:spLocks/>
          </p:cNvSpPr>
          <p:nvPr/>
        </p:nvSpPr>
        <p:spPr>
          <a:xfrm>
            <a:off x="458517" y="207845"/>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 مواصفات صحفي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0" name="Content Placeholder 9" descr="A group of people in a discussion&#10;&#10;Description automatically generated">
            <a:extLst>
              <a:ext uri="{FF2B5EF4-FFF2-40B4-BE49-F238E27FC236}">
                <a16:creationId xmlns:a16="http://schemas.microsoft.com/office/drawing/2014/main" id="{A8515078-E2E9-EA24-3BFB-4884732BADA2}"/>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50821" y="1423211"/>
            <a:ext cx="4571999" cy="5129290"/>
          </a:xfrm>
        </p:spPr>
      </p:pic>
    </p:spTree>
    <p:extLst>
      <p:ext uri="{BB962C8B-B14F-4D97-AF65-F5344CB8AC3E}">
        <p14:creationId xmlns:p14="http://schemas.microsoft.com/office/powerpoint/2010/main" val="610503650"/>
      </p:ext>
    </p:extLst>
  </p:cSld>
  <p:clrMapOvr>
    <a:masterClrMapping/>
  </p:clrMapOvr>
  <mc:AlternateContent xmlns:mc="http://schemas.openxmlformats.org/markup-compatibility/2006" xmlns:p14="http://schemas.microsoft.com/office/powerpoint/2010/main">
    <mc:Choice Requires="p14">
      <p:transition spd="slow" p14:dur="2000" advTm="146658"/>
    </mc:Choice>
    <mc:Fallback xmlns="">
      <p:transition spd="slow" advTm="14665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5" name="مستطيل 4"/>
          <p:cNvSpPr/>
          <p:nvPr/>
        </p:nvSpPr>
        <p:spPr>
          <a:xfrm>
            <a:off x="5512491" y="1584228"/>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669E42C7-739F-4A19-39CF-74BE61D16434}"/>
              </a:ext>
            </a:extLst>
          </p:cNvPr>
          <p:cNvSpPr>
            <a:spLocks noGrp="1"/>
          </p:cNvSpPr>
          <p:nvPr>
            <p:ph type="title"/>
          </p:nvPr>
        </p:nvSpPr>
        <p:spPr>
          <a:xfrm>
            <a:off x="838200" y="365125"/>
            <a:ext cx="10515600" cy="97854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4800" b="1">
                <a:solidFill>
                  <a:schemeClr val="bg1"/>
                </a:solidFill>
                <a:latin typeface="Simplified Arabic" panose="02020603050405020304" pitchFamily="18" charset="-78"/>
                <a:cs typeface="Simplified Arabic" panose="02020603050405020304" pitchFamily="18" charset="-78"/>
              </a:rPr>
              <a:t>ملخص المحاضرة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7FE48F1C-EA86-FF84-3DC8-F32EFC3083D1}"/>
              </a:ext>
            </a:extLst>
          </p:cNvPr>
          <p:cNvSpPr txBox="1"/>
          <p:nvPr/>
        </p:nvSpPr>
        <p:spPr>
          <a:xfrm>
            <a:off x="3415835" y="1540401"/>
            <a:ext cx="7898159" cy="4283224"/>
          </a:xfrm>
          <a:prstGeom prst="rect">
            <a:avLst/>
          </a:prstGeom>
          <a:noFill/>
        </p:spPr>
        <p:txBody>
          <a:bodyPr wrap="square" rtlCol="0">
            <a:spAutoFit/>
          </a:bodyPr>
          <a:lstStyle/>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أولًا: أهمية صحافة البيانات. </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ثانيًا:</a:t>
            </a:r>
            <a:r>
              <a:rPr lang="en-US" sz="4000" b="1">
                <a:latin typeface="Simplified Arabic" panose="02020603050405020304" pitchFamily="18" charset="-78"/>
                <a:cs typeface="Simplified Arabic" panose="02020603050405020304" pitchFamily="18" charset="-78"/>
              </a:rPr>
              <a:t> </a:t>
            </a:r>
            <a:r>
              <a:rPr lang="ar-EG" sz="4000" b="1">
                <a:latin typeface="Simplified Arabic" panose="02020603050405020304" pitchFamily="18" charset="-78"/>
                <a:cs typeface="Simplified Arabic" panose="02020603050405020304" pitchFamily="18" charset="-78"/>
              </a:rPr>
              <a:t>أهداف صحافة البيانات. </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‏ثالثًا:</a:t>
            </a:r>
            <a:r>
              <a:rPr lang="en-US" sz="4000" b="1">
                <a:latin typeface="Simplified Arabic" panose="02020603050405020304" pitchFamily="18" charset="-78"/>
                <a:cs typeface="Simplified Arabic" panose="02020603050405020304" pitchFamily="18" charset="-78"/>
              </a:rPr>
              <a:t> </a:t>
            </a:r>
            <a:r>
              <a:rPr lang="ar-EG" sz="4000" b="1">
                <a:latin typeface="Simplified Arabic" panose="02020603050405020304" pitchFamily="18" charset="-78"/>
                <a:cs typeface="Simplified Arabic" panose="02020603050405020304" pitchFamily="18" charset="-78"/>
              </a:rPr>
              <a:t>سمات صحافة البيانات وخصائصها.</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رابعًا:</a:t>
            </a:r>
            <a:r>
              <a:rPr lang="en-US" sz="4000" b="1">
                <a:latin typeface="Simplified Arabic" panose="02020603050405020304" pitchFamily="18" charset="-78"/>
                <a:cs typeface="Simplified Arabic" panose="02020603050405020304" pitchFamily="18" charset="-78"/>
              </a:rPr>
              <a:t> </a:t>
            </a:r>
            <a:r>
              <a:rPr lang="ar-EG" sz="4000" b="1">
                <a:latin typeface="Simplified Arabic" panose="02020603050405020304" pitchFamily="18" charset="-78"/>
                <a:cs typeface="Simplified Arabic" panose="02020603050405020304" pitchFamily="18" charset="-78"/>
              </a:rPr>
              <a:t>مميزات صحافة البيانات.</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خامسًا:</a:t>
            </a:r>
            <a:r>
              <a:rPr lang="en-US" sz="4000" b="1">
                <a:latin typeface="Simplified Arabic" panose="02020603050405020304" pitchFamily="18" charset="-78"/>
                <a:cs typeface="Simplified Arabic" panose="02020603050405020304" pitchFamily="18" charset="-78"/>
              </a:rPr>
              <a:t> </a:t>
            </a:r>
            <a:r>
              <a:rPr lang="ar-EG" sz="4000" b="1">
                <a:latin typeface="Simplified Arabic" panose="02020603050405020304" pitchFamily="18" charset="-78"/>
                <a:cs typeface="Simplified Arabic" panose="02020603050405020304" pitchFamily="18" charset="-78"/>
              </a:rPr>
              <a:t>متطلبات صحافة البيانات.</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سادسًا: مواصفات صحفي البيانات.</a:t>
            </a:r>
            <a:endParaRPr lang="en-US" sz="40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340401462"/>
      </p:ext>
    </p:extLst>
  </p:cSld>
  <p:clrMapOvr>
    <a:masterClrMapping/>
  </p:clrMapOvr>
  <mc:AlternateContent xmlns:mc="http://schemas.openxmlformats.org/markup-compatibility/2006" xmlns:p14="http://schemas.microsoft.com/office/powerpoint/2010/main">
    <mc:Choice Requires="p14">
      <p:transition spd="slow" p14:dur="2000" advTm="85732"/>
    </mc:Choice>
    <mc:Fallback xmlns="">
      <p:transition spd="slow" advTm="8573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a:solidFill>
                  <a:schemeClr val="bg1"/>
                </a:solidFill>
                <a:latin typeface="Simplified Arabic" panose="02020603050405020304" pitchFamily="18" charset="-78"/>
                <a:cs typeface="Simplified Arabic" panose="02020603050405020304" pitchFamily="18" charset="-78"/>
              </a:rPr>
              <a:t>شكرًا لاستماعكم</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mc:AlternateContent xmlns:mc="http://schemas.openxmlformats.org/markup-compatibility/2006" xmlns:p14="http://schemas.microsoft.com/office/powerpoint/2010/main">
    <mc:Choice Requires="p14">
      <p:transition spd="slow" p14:dur="2000" advTm="26655"/>
    </mc:Choice>
    <mc:Fallback xmlns="">
      <p:transition spd="slow" advTm="26655"/>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http://schemas.microsoft.com/office/2006/documentManagement/types"/>
    <ds:schemaRef ds:uri="http://schemas.microsoft.com/office/2006/metadata/properties"/>
    <ds:schemaRef ds:uri="688354b5-287c-4cda-825e-1d7935aea40e"/>
    <ds:schemaRef ds:uri="http://purl.org/dc/terms/"/>
    <ds:schemaRef ds:uri="http://schemas.openxmlformats.org/package/2006/metadata/core-properties"/>
    <ds:schemaRef ds:uri="aca13214-df29-4e3c-a050-857c0bf7bd8e"/>
    <ds:schemaRef ds:uri="http://www.w3.org/XML/1998/namespace"/>
    <ds:schemaRef ds:uri="http://purl.org/dc/elements/1.1/"/>
  </ds:schemaRefs>
</ds:datastoreItem>
</file>

<file path=customXml/itemProps3.xml><?xml version="1.0" encoding="utf-8"?>
<ds:datastoreItem xmlns:ds="http://schemas.openxmlformats.org/officeDocument/2006/customXml" ds:itemID="{35FD81A5-AC79-4A7D-B0C4-BFB7CBBC94E5}"/>
</file>

<file path=docProps/app.xml><?xml version="1.0" encoding="utf-8"?>
<Properties xmlns="http://schemas.openxmlformats.org/officeDocument/2006/extended-properties" xmlns:vt="http://schemas.openxmlformats.org/officeDocument/2006/docPropsVTypes">
  <TotalTime>9120</TotalTime>
  <Words>3086</Words>
  <Application>Microsoft Office PowerPoint</Application>
  <PresentationFormat>Widescreen</PresentationFormat>
  <Paragraphs>194</Paragraphs>
  <Slides>40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Simplified Arabic</vt:lpstr>
      <vt:lpstr>Times New Roman</vt:lpstr>
      <vt:lpstr>Wingdings</vt:lpstr>
      <vt:lpstr>Office Theme</vt:lpstr>
      <vt:lpstr>PowerPoint Presentation</vt:lpstr>
      <vt:lpstr>PowerPoint Presentation</vt:lpstr>
      <vt:lpstr>‏</vt:lpstr>
      <vt:lpstr>‏</vt:lpstr>
      <vt:lpstr>‏</vt:lpstr>
      <vt:lpstr>أولًا: أهمية صحافة البيانات</vt:lpstr>
      <vt:lpstr>أولًا: أهمية صحافة البيانات</vt:lpstr>
      <vt:lpstr>أولًا: أهمية صحافة البيانات</vt:lpstr>
      <vt:lpstr>أولًا: أهمية صحافة البيانات</vt:lpstr>
      <vt:lpstr>أولًا: أهمية صحافة البيانات</vt:lpstr>
      <vt:lpstr>أولًا: أهمية صحافة البيانات</vt:lpstr>
      <vt:lpstr>أولًا: أهمية صحافة البيانات</vt:lpstr>
      <vt:lpstr>‏</vt:lpstr>
      <vt:lpstr>‏</vt:lpstr>
      <vt:lpstr>‏</vt:lpstr>
      <vt:lpstr>‏</vt:lpstr>
      <vt:lpstr>‏</vt:lpstr>
      <vt:lpstr>‏</vt:lpstr>
      <vt:lpstr>‏</vt:lpstr>
      <vt:lpstr>‏</vt:lpstr>
      <vt:lpstr>‏</vt:lpstr>
      <vt:lpstr>‏</vt:lpstr>
      <vt:lpstr>‏</vt:lpstr>
      <vt:lpstr>‏</vt:lpstr>
      <vt:lpst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Nahla Salah</cp:lastModifiedBy>
  <cp:revision>965</cp:revision>
  <dcterms:created xsi:type="dcterms:W3CDTF">2023-04-29T09:08:00Z</dcterms:created>
  <dcterms:modified xsi:type="dcterms:W3CDTF">2026-09-08T00:12:40Z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